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80" r:id="rId2"/>
    <p:sldId id="279" r:id="rId3"/>
    <p:sldId id="286" r:id="rId4"/>
    <p:sldId id="287" r:id="rId5"/>
    <p:sldId id="314" r:id="rId6"/>
    <p:sldId id="315" r:id="rId7"/>
    <p:sldId id="318" r:id="rId8"/>
    <p:sldId id="319" r:id="rId9"/>
    <p:sldId id="322" r:id="rId10"/>
    <p:sldId id="323" r:id="rId11"/>
    <p:sldId id="324" r:id="rId12"/>
    <p:sldId id="325" r:id="rId13"/>
    <p:sldId id="316" r:id="rId14"/>
    <p:sldId id="317" r:id="rId15"/>
    <p:sldId id="278" r:id="rId16"/>
    <p:sldId id="298" r:id="rId17"/>
    <p:sldId id="281" r:id="rId18"/>
    <p:sldId id="282" r:id="rId19"/>
    <p:sldId id="283" r:id="rId20"/>
    <p:sldId id="284" r:id="rId21"/>
    <p:sldId id="297" r:id="rId22"/>
    <p:sldId id="273" r:id="rId23"/>
    <p:sldId id="299" r:id="rId24"/>
    <p:sldId id="274" r:id="rId25"/>
    <p:sldId id="309" r:id="rId26"/>
    <p:sldId id="310" r:id="rId27"/>
    <p:sldId id="311" r:id="rId28"/>
    <p:sldId id="312" r:id="rId29"/>
    <p:sldId id="313" r:id="rId30"/>
    <p:sldId id="308" r:id="rId31"/>
    <p:sldId id="289" r:id="rId32"/>
    <p:sldId id="290" r:id="rId33"/>
    <p:sldId id="275" r:id="rId34"/>
    <p:sldId id="321" r:id="rId35"/>
    <p:sldId id="276" r:id="rId36"/>
    <p:sldId id="291" r:id="rId37"/>
    <p:sldId id="262" r:id="rId38"/>
    <p:sldId id="294" r:id="rId39"/>
    <p:sldId id="301" r:id="rId40"/>
    <p:sldId id="302" r:id="rId41"/>
    <p:sldId id="263" r:id="rId42"/>
    <p:sldId id="293" r:id="rId43"/>
    <p:sldId id="295" r:id="rId44"/>
    <p:sldId id="264" r:id="rId45"/>
    <p:sldId id="296" r:id="rId46"/>
    <p:sldId id="300" r:id="rId47"/>
    <p:sldId id="265" r:id="rId48"/>
    <p:sldId id="266" r:id="rId49"/>
    <p:sldId id="267" r:id="rId50"/>
    <p:sldId id="304" r:id="rId51"/>
    <p:sldId id="268" r:id="rId52"/>
    <p:sldId id="269" r:id="rId53"/>
    <p:sldId id="271" r:id="rId54"/>
    <p:sldId id="305" r:id="rId55"/>
  </p:sldIdLst>
  <p:sldSz cx="9144000" cy="6858000" type="screen4x3"/>
  <p:notesSz cx="6858000" cy="9144000"/>
  <p:defaultTextStyle>
    <a:defPPr>
      <a:defRPr lang="it-IT"/>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FFCC00"/>
    <a:srgbClr val="006600"/>
    <a:srgbClr val="0000CC"/>
    <a:srgbClr val="FF00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221" autoAdjust="0"/>
    <p:restoredTop sz="94621" autoAdjust="0"/>
  </p:normalViewPr>
  <p:slideViewPr>
    <p:cSldViewPr>
      <p:cViewPr varScale="1">
        <p:scale>
          <a:sx n="61" d="100"/>
          <a:sy n="61" d="100"/>
        </p:scale>
        <p:origin x="169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5" Type="http://schemas.openxmlformats.org/officeDocument/2006/relationships/image" Target="../media/image18.wmf"/><Relationship Id="rId4"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image" Target="../media/image2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2639A7-E2A1-4427-9CC3-5FDDC50B9DCF}" type="datetimeFigureOut">
              <a:rPr lang="it-IT" smtClean="0"/>
              <a:t>27/08/2024</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6C727F-954E-4C7C-A1C4-E4241285F8BC}" type="slidenum">
              <a:rPr lang="it-IT" smtClean="0"/>
              <a:t>‹N›</a:t>
            </a:fld>
            <a:endParaRPr lang="it-IT"/>
          </a:p>
        </p:txBody>
      </p:sp>
    </p:spTree>
    <p:extLst>
      <p:ext uri="{BB962C8B-B14F-4D97-AF65-F5344CB8AC3E}">
        <p14:creationId xmlns:p14="http://schemas.microsoft.com/office/powerpoint/2010/main" val="1606892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C972F22D-F009-4387-9A41-4989D19FA5A6}" type="slidenum">
              <a:rPr lang="it-IT"/>
              <a:pPr>
                <a:defRPr/>
              </a:pPr>
              <a:t>‹N›</a:t>
            </a:fld>
            <a:endParaRPr lang="it-IT"/>
          </a:p>
        </p:txBody>
      </p:sp>
    </p:spTree>
    <p:extLst>
      <p:ext uri="{BB962C8B-B14F-4D97-AF65-F5344CB8AC3E}">
        <p14:creationId xmlns:p14="http://schemas.microsoft.com/office/powerpoint/2010/main" val="346281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28FA501A-D5D7-4F3C-88B3-733BF941EC95}" type="slidenum">
              <a:rPr lang="it-IT"/>
              <a:pPr>
                <a:defRPr/>
              </a:pPr>
              <a:t>‹N›</a:t>
            </a:fld>
            <a:endParaRPr lang="it-IT"/>
          </a:p>
        </p:txBody>
      </p:sp>
    </p:spTree>
    <p:extLst>
      <p:ext uri="{BB962C8B-B14F-4D97-AF65-F5344CB8AC3E}">
        <p14:creationId xmlns:p14="http://schemas.microsoft.com/office/powerpoint/2010/main" val="2305489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CDDFFE3B-F450-4AAB-8F2D-7943807758B9}" type="slidenum">
              <a:rPr lang="it-IT"/>
              <a:pPr>
                <a:defRPr/>
              </a:pPr>
              <a:t>‹N›</a:t>
            </a:fld>
            <a:endParaRPr lang="it-IT"/>
          </a:p>
        </p:txBody>
      </p:sp>
    </p:spTree>
    <p:extLst>
      <p:ext uri="{BB962C8B-B14F-4D97-AF65-F5344CB8AC3E}">
        <p14:creationId xmlns:p14="http://schemas.microsoft.com/office/powerpoint/2010/main" val="3539229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3F6BC5C6-BC9B-401E-9B67-B02191DF26B2}" type="slidenum">
              <a:rPr lang="it-IT"/>
              <a:pPr>
                <a:defRPr/>
              </a:pPr>
              <a:t>‹N›</a:t>
            </a:fld>
            <a:endParaRPr lang="it-IT"/>
          </a:p>
        </p:txBody>
      </p:sp>
    </p:spTree>
    <p:extLst>
      <p:ext uri="{BB962C8B-B14F-4D97-AF65-F5344CB8AC3E}">
        <p14:creationId xmlns:p14="http://schemas.microsoft.com/office/powerpoint/2010/main" val="2233389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A23E0B4F-C833-465D-B13C-228DF3FC4770}" type="slidenum">
              <a:rPr lang="it-IT"/>
              <a:pPr>
                <a:defRPr/>
              </a:pPr>
              <a:t>‹N›</a:t>
            </a:fld>
            <a:endParaRPr lang="it-IT"/>
          </a:p>
        </p:txBody>
      </p:sp>
    </p:spTree>
    <p:extLst>
      <p:ext uri="{BB962C8B-B14F-4D97-AF65-F5344CB8AC3E}">
        <p14:creationId xmlns:p14="http://schemas.microsoft.com/office/powerpoint/2010/main" val="1851289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526D8E43-C88B-46FC-A606-230D13D37B24}" type="slidenum">
              <a:rPr lang="it-IT"/>
              <a:pPr>
                <a:defRPr/>
              </a:pPr>
              <a:t>‹N›</a:t>
            </a:fld>
            <a:endParaRPr lang="it-IT"/>
          </a:p>
        </p:txBody>
      </p:sp>
    </p:spTree>
    <p:extLst>
      <p:ext uri="{BB962C8B-B14F-4D97-AF65-F5344CB8AC3E}">
        <p14:creationId xmlns:p14="http://schemas.microsoft.com/office/powerpoint/2010/main" val="3234651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AC76B0C1-125F-4DA8-8561-FC81107907B8}" type="slidenum">
              <a:rPr lang="it-IT"/>
              <a:pPr>
                <a:defRPr/>
              </a:pPr>
              <a:t>‹N›</a:t>
            </a:fld>
            <a:endParaRPr lang="it-IT"/>
          </a:p>
        </p:txBody>
      </p:sp>
    </p:spTree>
    <p:extLst>
      <p:ext uri="{BB962C8B-B14F-4D97-AF65-F5344CB8AC3E}">
        <p14:creationId xmlns:p14="http://schemas.microsoft.com/office/powerpoint/2010/main" val="2128784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C339EA60-08A2-41D4-A3F7-C354F5896B64}" type="slidenum">
              <a:rPr lang="it-IT"/>
              <a:pPr>
                <a:defRPr/>
              </a:pPr>
              <a:t>‹N›</a:t>
            </a:fld>
            <a:endParaRPr lang="it-IT"/>
          </a:p>
        </p:txBody>
      </p:sp>
    </p:spTree>
    <p:extLst>
      <p:ext uri="{BB962C8B-B14F-4D97-AF65-F5344CB8AC3E}">
        <p14:creationId xmlns:p14="http://schemas.microsoft.com/office/powerpoint/2010/main" val="2366011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D4128B67-D830-4972-949A-06ACF1CFCE6B}" type="slidenum">
              <a:rPr lang="it-IT"/>
              <a:pPr>
                <a:defRPr/>
              </a:pPr>
              <a:t>‹N›</a:t>
            </a:fld>
            <a:endParaRPr lang="it-IT"/>
          </a:p>
        </p:txBody>
      </p:sp>
    </p:spTree>
    <p:extLst>
      <p:ext uri="{BB962C8B-B14F-4D97-AF65-F5344CB8AC3E}">
        <p14:creationId xmlns:p14="http://schemas.microsoft.com/office/powerpoint/2010/main" val="911888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F9BB3F2D-A058-4BFA-B0B9-FDE0685F5C2C}" type="slidenum">
              <a:rPr lang="it-IT"/>
              <a:pPr>
                <a:defRPr/>
              </a:pPr>
              <a:t>‹N›</a:t>
            </a:fld>
            <a:endParaRPr lang="it-IT"/>
          </a:p>
        </p:txBody>
      </p:sp>
    </p:spTree>
    <p:extLst>
      <p:ext uri="{BB962C8B-B14F-4D97-AF65-F5344CB8AC3E}">
        <p14:creationId xmlns:p14="http://schemas.microsoft.com/office/powerpoint/2010/main" val="2919926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4659BDC3-A0BA-4804-948C-199C18F5AB20}" type="slidenum">
              <a:rPr lang="it-IT"/>
              <a:pPr>
                <a:defRPr/>
              </a:pPr>
              <a:t>‹N›</a:t>
            </a:fld>
            <a:endParaRPr lang="it-IT"/>
          </a:p>
        </p:txBody>
      </p:sp>
    </p:spTree>
    <p:extLst>
      <p:ext uri="{BB962C8B-B14F-4D97-AF65-F5344CB8AC3E}">
        <p14:creationId xmlns:p14="http://schemas.microsoft.com/office/powerpoint/2010/main" val="303773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 dello schema</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it-IT"/>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it-IT"/>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DA0AC42-31A2-4D6B-9637-E431154C999D}"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8.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5.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17.wmf"/><Relationship Id="rId4" Type="http://schemas.openxmlformats.org/officeDocument/2006/relationships/image" Target="../media/image14.wmf"/><Relationship Id="rId9"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6.bin"/><Relationship Id="rId7"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7.bin"/><Relationship Id="rId5" Type="http://schemas.openxmlformats.org/officeDocument/2006/relationships/image" Target="../media/image29.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gi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4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 Id="rId4" Type="http://schemas.openxmlformats.org/officeDocument/2006/relationships/image" Target="../media/image55.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755576" y="1124744"/>
            <a:ext cx="6985000"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it-IT" sz="3600" dirty="0" smtClean="0">
                <a:solidFill>
                  <a:srgbClr val="0000CC"/>
                </a:solidFill>
              </a:rPr>
              <a:t>Sicurezza </a:t>
            </a:r>
            <a:r>
              <a:rPr lang="it-IT" sz="3600" dirty="0">
                <a:solidFill>
                  <a:srgbClr val="0000CC"/>
                </a:solidFill>
              </a:rPr>
              <a:t>in ambiente </a:t>
            </a:r>
            <a:r>
              <a:rPr lang="it-IT" sz="3600" dirty="0" smtClean="0">
                <a:solidFill>
                  <a:srgbClr val="0000CC"/>
                </a:solidFill>
              </a:rPr>
              <a:t>chimico </a:t>
            </a:r>
          </a:p>
          <a:p>
            <a:pPr algn="ctr" eaLnBrk="1" hangingPunct="1">
              <a:spcBef>
                <a:spcPct val="50000"/>
              </a:spcBef>
            </a:pPr>
            <a:r>
              <a:rPr lang="it-IT" sz="3600" dirty="0" smtClean="0">
                <a:solidFill>
                  <a:srgbClr val="00B050"/>
                </a:solidFill>
              </a:rPr>
              <a:t>e non solo</a:t>
            </a:r>
            <a:endParaRPr lang="it-IT" sz="3600" dirty="0">
              <a:solidFill>
                <a:srgbClr val="00B050"/>
              </a:solidFill>
            </a:endParaRPr>
          </a:p>
          <a:p>
            <a:pPr algn="ctr" eaLnBrk="1" hangingPunct="1">
              <a:spcBef>
                <a:spcPct val="50000"/>
              </a:spcBef>
            </a:pPr>
            <a:r>
              <a:rPr lang="it-IT" sz="1200" smtClean="0">
                <a:solidFill>
                  <a:srgbClr val="0000CC"/>
                </a:solidFill>
              </a:rPr>
              <a:t>ver </a:t>
            </a:r>
            <a:r>
              <a:rPr lang="it-IT" sz="1200" dirty="0" smtClean="0">
                <a:solidFill>
                  <a:srgbClr val="0000CC"/>
                </a:solidFill>
              </a:rPr>
              <a:t>26.08.20</a:t>
            </a:r>
            <a:endParaRPr lang="it-IT" sz="1200" dirty="0">
              <a:solidFill>
                <a:srgbClr val="0000CC"/>
              </a:solidFill>
            </a:endParaRPr>
          </a:p>
          <a:p>
            <a:pPr algn="ctr" eaLnBrk="1" hangingPunct="1">
              <a:spcBef>
                <a:spcPct val="50000"/>
              </a:spcBef>
            </a:pPr>
            <a:r>
              <a:rPr lang="it-IT" sz="2000" dirty="0" err="1">
                <a:solidFill>
                  <a:srgbClr val="FF0000"/>
                </a:solidFill>
              </a:rPr>
              <a:t>C.Tavagnacco</a:t>
            </a:r>
            <a:endParaRPr lang="it-IT" sz="2000" dirty="0">
              <a:solidFill>
                <a:srgbClr val="FF0000"/>
              </a:solidFill>
            </a:endParaRPr>
          </a:p>
        </p:txBody>
      </p:sp>
      <p:sp>
        <p:nvSpPr>
          <p:cNvPr id="2" name="Segnaposto numero diapositiva 1"/>
          <p:cNvSpPr>
            <a:spLocks noGrp="1"/>
          </p:cNvSpPr>
          <p:nvPr>
            <p:ph type="sldNum" sz="quarter" idx="12"/>
          </p:nvPr>
        </p:nvSpPr>
        <p:spPr/>
        <p:txBody>
          <a:bodyPr/>
          <a:lstStyle/>
          <a:p>
            <a:pPr>
              <a:defRPr/>
            </a:pPr>
            <a:fld id="{D4128B67-D830-4972-949A-06ACF1CFCE6B}" type="slidenum">
              <a:rPr lang="it-IT" smtClean="0"/>
              <a:pPr>
                <a:defRPr/>
              </a:pPr>
              <a:t>1</a:t>
            </a:fld>
            <a:endParaRPr lang="it-IT"/>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D4128B67-D830-4972-949A-06ACF1CFCE6B}" type="slidenum">
              <a:rPr lang="it-IT" smtClean="0"/>
              <a:pPr>
                <a:defRPr/>
              </a:pPr>
              <a:t>10</a:t>
            </a:fld>
            <a:endParaRPr lang="it-IT"/>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548680"/>
            <a:ext cx="5724128" cy="3219822"/>
          </a:xfrm>
          <a:prstGeom prst="rect">
            <a:avLst/>
          </a:prstGeom>
        </p:spPr>
      </p:pic>
      <p:sp>
        <p:nvSpPr>
          <p:cNvPr id="4" name="CasellaDiTesto 3"/>
          <p:cNvSpPr txBox="1"/>
          <p:nvPr/>
        </p:nvSpPr>
        <p:spPr>
          <a:xfrm>
            <a:off x="1331640" y="4581128"/>
            <a:ext cx="6480720" cy="461665"/>
          </a:xfrm>
          <a:prstGeom prst="rect">
            <a:avLst/>
          </a:prstGeom>
          <a:noFill/>
        </p:spPr>
        <p:txBody>
          <a:bodyPr wrap="square" rtlCol="0">
            <a:spAutoFit/>
          </a:bodyPr>
          <a:lstStyle/>
          <a:p>
            <a:pPr algn="ctr"/>
            <a:r>
              <a:rPr lang="it-IT" dirty="0" smtClean="0">
                <a:latin typeface="Verdana" panose="020B0604030504040204" pitchFamily="34" charset="0"/>
                <a:ea typeface="Verdana" panose="020B0604030504040204" pitchFamily="34" charset="0"/>
              </a:rPr>
              <a:t>esplosione da fuga di metano</a:t>
            </a:r>
            <a:endParaRPr lang="it-IT"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4101661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D4128B67-D830-4972-949A-06ACF1CFCE6B}" type="slidenum">
              <a:rPr lang="it-IT" smtClean="0"/>
              <a:pPr>
                <a:defRPr/>
              </a:pPr>
              <a:t>11</a:t>
            </a:fld>
            <a:endParaRPr lang="it-IT"/>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429002"/>
            <a:ext cx="5328592" cy="2999998"/>
          </a:xfrm>
          <a:prstGeom prst="rect">
            <a:avLst/>
          </a:prstGeom>
        </p:spPr>
      </p:pic>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3848" y="3645024"/>
            <a:ext cx="3024336" cy="3024336"/>
          </a:xfrm>
          <a:prstGeom prst="rect">
            <a:avLst/>
          </a:prstGeom>
        </p:spPr>
      </p:pic>
    </p:spTree>
    <p:extLst>
      <p:ext uri="{BB962C8B-B14F-4D97-AF65-F5344CB8AC3E}">
        <p14:creationId xmlns:p14="http://schemas.microsoft.com/office/powerpoint/2010/main" val="36253384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D4128B67-D830-4972-949A-06ACF1CFCE6B}" type="slidenum">
              <a:rPr lang="it-IT" smtClean="0"/>
              <a:pPr>
                <a:defRPr/>
              </a:pPr>
              <a:t>12</a:t>
            </a:fld>
            <a:endParaRPr lang="it-IT"/>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176" y="1772816"/>
            <a:ext cx="2793414" cy="1944216"/>
          </a:xfrm>
          <a:prstGeom prst="rect">
            <a:avLst/>
          </a:prstGeom>
        </p:spPr>
      </p:pic>
      <p:sp>
        <p:nvSpPr>
          <p:cNvPr id="8" name="Rettangolo 7"/>
          <p:cNvSpPr/>
          <p:nvPr/>
        </p:nvSpPr>
        <p:spPr>
          <a:xfrm>
            <a:off x="393972" y="260648"/>
            <a:ext cx="8064896" cy="1938992"/>
          </a:xfrm>
          <a:prstGeom prst="rect">
            <a:avLst/>
          </a:prstGeom>
        </p:spPr>
        <p:txBody>
          <a:bodyPr wrap="square">
            <a:spAutoFit/>
          </a:bodyPr>
          <a:lstStyle/>
          <a:p>
            <a:r>
              <a:rPr lang="it-IT" dirty="0">
                <a:latin typeface="Verdana" panose="020B0604030504040204" pitchFamily="34" charset="0"/>
                <a:ea typeface="Verdana" panose="020B0604030504040204" pitchFamily="34" charset="0"/>
              </a:rPr>
              <a:t>Intossicazione di massa da </a:t>
            </a:r>
            <a:r>
              <a:rPr lang="it-IT" dirty="0" smtClean="0">
                <a:latin typeface="Verdana" panose="020B0604030504040204" pitchFamily="34" charset="0"/>
                <a:ea typeface="Verdana" panose="020B0604030504040204" pitchFamily="34" charset="0"/>
              </a:rPr>
              <a:t>CO in </a:t>
            </a:r>
            <a:r>
              <a:rPr lang="it-IT" dirty="0">
                <a:latin typeface="Verdana" panose="020B0604030504040204" pitchFamily="34" charset="0"/>
                <a:ea typeface="Verdana" panose="020B0604030504040204" pitchFamily="34" charset="0"/>
              </a:rPr>
              <a:t>una chiesa di Cortona</a:t>
            </a:r>
            <a:r>
              <a:rPr lang="it-IT" dirty="0" smtClean="0">
                <a:latin typeface="Verdana" panose="020B0604030504040204" pitchFamily="34" charset="0"/>
                <a:ea typeface="Verdana" panose="020B0604030504040204" pitchFamily="34" charset="0"/>
              </a:rPr>
              <a:t>: nella </a:t>
            </a:r>
            <a:r>
              <a:rPr lang="it-IT" dirty="0">
                <a:latin typeface="Verdana" panose="020B0604030504040204" pitchFamily="34" charset="0"/>
                <a:ea typeface="Verdana" panose="020B0604030504040204" pitchFamily="34" charset="0"/>
              </a:rPr>
              <a:t>chiesa di Pergo, frazione di Cortona (Arezzo), 40 persone sono state colpite da un'intossicazione da </a:t>
            </a:r>
            <a:r>
              <a:rPr lang="it-IT" dirty="0" smtClean="0">
                <a:latin typeface="Verdana" panose="020B0604030504040204" pitchFamily="34" charset="0"/>
                <a:ea typeface="Verdana" panose="020B0604030504040204" pitchFamily="34" charset="0"/>
              </a:rPr>
              <a:t>CO. 4 bimbi all’ospedale (2024)</a:t>
            </a:r>
            <a:endParaRPr lang="it-IT" dirty="0">
              <a:latin typeface="Verdana" panose="020B0604030504040204" pitchFamily="34" charset="0"/>
              <a:ea typeface="Verdana" panose="020B0604030504040204" pitchFamily="34" charset="0"/>
            </a:endParaRPr>
          </a:p>
        </p:txBody>
      </p:sp>
      <p:sp>
        <p:nvSpPr>
          <p:cNvPr id="10" name="Rettangolo 9"/>
          <p:cNvSpPr/>
          <p:nvPr/>
        </p:nvSpPr>
        <p:spPr>
          <a:xfrm>
            <a:off x="393972" y="2994507"/>
            <a:ext cx="6390456" cy="2308324"/>
          </a:xfrm>
          <a:prstGeom prst="rect">
            <a:avLst/>
          </a:prstGeom>
        </p:spPr>
        <p:txBody>
          <a:bodyPr wrap="square">
            <a:spAutoFit/>
          </a:bodyPr>
          <a:lstStyle/>
          <a:p>
            <a:r>
              <a:rPr lang="it-IT" dirty="0">
                <a:latin typeface="Verdana" panose="020B0604030504040204" pitchFamily="34" charset="0"/>
                <a:ea typeface="Verdana" panose="020B0604030504040204" pitchFamily="34" charset="0"/>
              </a:rPr>
              <a:t>Monossido di carbonio, un morto e sei </a:t>
            </a:r>
            <a:r>
              <a:rPr lang="it-IT" dirty="0" smtClean="0">
                <a:latin typeface="Verdana" panose="020B0604030504040204" pitchFamily="34" charset="0"/>
                <a:ea typeface="Verdana" panose="020B0604030504040204" pitchFamily="34" charset="0"/>
              </a:rPr>
              <a:t>intossicati a TO.</a:t>
            </a:r>
            <a:endParaRPr lang="it-IT" dirty="0">
              <a:latin typeface="Verdana" panose="020B0604030504040204" pitchFamily="34" charset="0"/>
              <a:ea typeface="Verdana" panose="020B0604030504040204" pitchFamily="34" charset="0"/>
            </a:endParaRPr>
          </a:p>
          <a:p>
            <a:r>
              <a:rPr lang="it-IT" dirty="0">
                <a:latin typeface="Verdana" panose="020B0604030504040204" pitchFamily="34" charset="0"/>
                <a:ea typeface="Verdana" panose="020B0604030504040204" pitchFamily="34" charset="0"/>
              </a:rPr>
              <a:t>Bilancio pesante per due distinti episodi. La vittima è un pensionato di 88 anni, vittima delle esalazioni di una caldaia difettosa</a:t>
            </a:r>
          </a:p>
        </p:txBody>
      </p:sp>
    </p:spTree>
    <p:extLst>
      <p:ext uri="{BB962C8B-B14F-4D97-AF65-F5344CB8AC3E}">
        <p14:creationId xmlns:p14="http://schemas.microsoft.com/office/powerpoint/2010/main" val="35796745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90799" y="582008"/>
            <a:ext cx="7848872" cy="830997"/>
          </a:xfrm>
          <a:prstGeom prst="rect">
            <a:avLst/>
          </a:prstGeom>
          <a:noFill/>
        </p:spPr>
        <p:txBody>
          <a:bodyPr wrap="square" rtlCol="0">
            <a:spAutoFit/>
          </a:bodyPr>
          <a:lstStyle/>
          <a:p>
            <a:pPr algn="ctr"/>
            <a:r>
              <a:rPr lang="it-IT" b="1" dirty="0" smtClean="0"/>
              <a:t>SI DEVONO ELIMINARE I MOTIVI CHE CAUSANO QUESTI INCIDENTI</a:t>
            </a:r>
            <a:endParaRPr lang="it-IT" b="1" dirty="0"/>
          </a:p>
        </p:txBody>
      </p:sp>
      <p:sp>
        <p:nvSpPr>
          <p:cNvPr id="3" name="AutoShape 2"/>
          <p:cNvSpPr>
            <a:spLocks noChangeArrowheads="1"/>
          </p:cNvSpPr>
          <p:nvPr/>
        </p:nvSpPr>
        <p:spPr bwMode="auto">
          <a:xfrm>
            <a:off x="972496" y="1556792"/>
            <a:ext cx="7489825" cy="4032250"/>
          </a:xfrm>
          <a:prstGeom prst="irregularSeal2">
            <a:avLst/>
          </a:prstGeom>
          <a:solidFill>
            <a:srgbClr val="FFFF66"/>
          </a:solidFill>
          <a:ln w="9525">
            <a:solidFill>
              <a:schemeClr val="tx1"/>
            </a:solidFill>
            <a:miter lim="800000"/>
            <a:headEnd/>
            <a:tailEnd/>
          </a:ln>
        </p:spPr>
        <p:txBody>
          <a:bodyPr wrap="none" anchor="ctr"/>
          <a:lstStyle/>
          <a:p>
            <a:endParaRPr lang="it-IT"/>
          </a:p>
        </p:txBody>
      </p:sp>
      <p:sp>
        <p:nvSpPr>
          <p:cNvPr id="5" name="WordArt 5"/>
          <p:cNvSpPr>
            <a:spLocks noChangeArrowheads="1" noChangeShapeType="1" noTextEdit="1"/>
          </p:cNvSpPr>
          <p:nvPr/>
        </p:nvSpPr>
        <p:spPr bwMode="auto">
          <a:xfrm rot="20832590">
            <a:off x="2584395" y="2990704"/>
            <a:ext cx="3472041" cy="647700"/>
          </a:xfrm>
          <a:prstGeom prst="rect">
            <a:avLst/>
          </a:prstGeom>
        </p:spPr>
        <p:txBody>
          <a:bodyPr wrap="none" fromWordArt="1">
            <a:prstTxWarp prst="textPlain">
              <a:avLst>
                <a:gd name="adj" fmla="val 50000"/>
              </a:avLst>
            </a:prstTxWarp>
          </a:bodyPr>
          <a:lstStyle/>
          <a:p>
            <a:pPr algn="ctr"/>
            <a:r>
              <a:rPr lang="it-IT" sz="36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720000" scaled="1"/>
                </a:gradFill>
                <a:effectLst>
                  <a:outerShdw dist="35921" dir="2700000" sy="50000" kx="2115830" algn="bl" rotWithShape="0">
                    <a:srgbClr val="C0C0C0">
                      <a:alpha val="79999"/>
                    </a:srgbClr>
                  </a:outerShdw>
                </a:effectLst>
                <a:latin typeface="Arial Black"/>
              </a:rPr>
              <a:t>PREVENZIONE</a:t>
            </a:r>
            <a:endParaRPr lang="it-IT"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720000" scaled="1"/>
              </a:gradFill>
              <a:effectLst>
                <a:outerShdw dist="35921" dir="2700000" sy="50000" kx="2115830" algn="bl" rotWithShape="0">
                  <a:srgbClr val="C0C0C0">
                    <a:alpha val="79999"/>
                  </a:srgbClr>
                </a:outerShdw>
              </a:effectLst>
              <a:latin typeface="Arial Black"/>
            </a:endParaRPr>
          </a:p>
        </p:txBody>
      </p:sp>
      <p:sp>
        <p:nvSpPr>
          <p:cNvPr id="6" name="WordArt 5"/>
          <p:cNvSpPr>
            <a:spLocks noChangeArrowheads="1" noChangeShapeType="1" noTextEdit="1"/>
          </p:cNvSpPr>
          <p:nvPr/>
        </p:nvSpPr>
        <p:spPr bwMode="auto">
          <a:xfrm rot="20832590">
            <a:off x="2727553" y="3770226"/>
            <a:ext cx="3541175" cy="647700"/>
          </a:xfrm>
          <a:prstGeom prst="rect">
            <a:avLst/>
          </a:prstGeom>
        </p:spPr>
        <p:txBody>
          <a:bodyPr wrap="none" fromWordArt="1">
            <a:prstTxWarp prst="textPlain">
              <a:avLst>
                <a:gd name="adj" fmla="val 50000"/>
              </a:avLst>
            </a:prstTxWarp>
          </a:bodyPr>
          <a:lstStyle/>
          <a:p>
            <a:pPr algn="ctr"/>
            <a:r>
              <a:rPr lang="it-IT" sz="36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720000" scaled="1"/>
                </a:gradFill>
                <a:effectLst>
                  <a:outerShdw dist="35921" dir="2700000" sy="50000" kx="2115830" algn="bl" rotWithShape="0">
                    <a:srgbClr val="C0C0C0">
                      <a:alpha val="79999"/>
                    </a:srgbClr>
                  </a:outerShdw>
                </a:effectLst>
                <a:latin typeface="Arial Black"/>
              </a:rPr>
              <a:t>PROTEZIONE</a:t>
            </a:r>
            <a:endParaRPr lang="it-IT"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720000" scaled="1"/>
              </a:gradFill>
              <a:effectLst>
                <a:outerShdw dist="35921" dir="2700000" sy="50000" kx="2115830" algn="bl" rotWithShape="0">
                  <a:srgbClr val="C0C0C0">
                    <a:alpha val="79999"/>
                  </a:srgbClr>
                </a:outerShdw>
              </a:effectLst>
              <a:latin typeface="Arial Black"/>
            </a:endParaRPr>
          </a:p>
        </p:txBody>
      </p:sp>
      <p:sp>
        <p:nvSpPr>
          <p:cNvPr id="4" name="Segnaposto numero diapositiva 3"/>
          <p:cNvSpPr>
            <a:spLocks noGrp="1"/>
          </p:cNvSpPr>
          <p:nvPr>
            <p:ph type="sldNum" sz="quarter" idx="12"/>
          </p:nvPr>
        </p:nvSpPr>
        <p:spPr/>
        <p:txBody>
          <a:bodyPr/>
          <a:lstStyle/>
          <a:p>
            <a:pPr>
              <a:defRPr/>
            </a:pPr>
            <a:fld id="{D4128B67-D830-4972-949A-06ACF1CFCE6B}" type="slidenum">
              <a:rPr lang="it-IT" smtClean="0"/>
              <a:pPr>
                <a:defRPr/>
              </a:pPr>
              <a:t>13</a:t>
            </a:fld>
            <a:endParaRPr lang="it-IT"/>
          </a:p>
        </p:txBody>
      </p:sp>
    </p:spTree>
    <p:extLst>
      <p:ext uri="{BB962C8B-B14F-4D97-AF65-F5344CB8AC3E}">
        <p14:creationId xmlns:p14="http://schemas.microsoft.com/office/powerpoint/2010/main" val="160109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
                                            <p:bg/>
                                          </p:spTgt>
                                        </p:tgtEl>
                                        <p:attrNameLst>
                                          <p:attrName>style.visibility</p:attrName>
                                        </p:attrNameLst>
                                      </p:cBhvr>
                                      <p:to>
                                        <p:strVal val="visible"/>
                                      </p:to>
                                    </p:set>
                                    <p:animEffect transition="in" filter="dissolve">
                                      <p:cBhvr>
                                        <p:cTn id="11" dur="500"/>
                                        <p:tgtEl>
                                          <p:spTgt spid="5">
                                            <p:bg/>
                                          </p:spTgt>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dissolve">
                                      <p:cBhvr>
                                        <p:cTn id="14" dur="500"/>
                                        <p:tgtEl>
                                          <p:spTgt spid="5">
                                            <p:txEl>
                                              <p:pRg st="0" end="0"/>
                                            </p:txEl>
                                          </p:spTgt>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uiExpand="1" build="allAtOnce"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68735" y="1124744"/>
            <a:ext cx="7992888" cy="523220"/>
          </a:xfrm>
          <a:prstGeom prst="rect">
            <a:avLst/>
          </a:prstGeom>
          <a:noFill/>
        </p:spPr>
        <p:txBody>
          <a:bodyPr wrap="square" rtlCol="0">
            <a:spAutoFit/>
          </a:bodyPr>
          <a:lstStyle/>
          <a:p>
            <a:r>
              <a:rPr lang="it-IT" sz="2800" dirty="0" smtClean="0"/>
              <a:t>PREVENZIONE IN UN LABORATORIO CHIMICO</a:t>
            </a:r>
            <a:endParaRPr lang="it-IT" sz="2800" dirty="0"/>
          </a:p>
        </p:txBody>
      </p:sp>
      <p:sp>
        <p:nvSpPr>
          <p:cNvPr id="3" name="Segnaposto numero diapositiva 2"/>
          <p:cNvSpPr>
            <a:spLocks noGrp="1"/>
          </p:cNvSpPr>
          <p:nvPr>
            <p:ph type="sldNum" sz="quarter" idx="12"/>
          </p:nvPr>
        </p:nvSpPr>
        <p:spPr/>
        <p:txBody>
          <a:bodyPr/>
          <a:lstStyle/>
          <a:p>
            <a:pPr>
              <a:defRPr/>
            </a:pPr>
            <a:fld id="{D4128B67-D830-4972-949A-06ACF1CFCE6B}" type="slidenum">
              <a:rPr lang="it-IT" smtClean="0"/>
              <a:pPr>
                <a:defRPr/>
              </a:pPr>
              <a:t>14</a:t>
            </a:fld>
            <a:endParaRPr lang="it-IT"/>
          </a:p>
        </p:txBody>
      </p:sp>
    </p:spTree>
    <p:extLst>
      <p:ext uri="{BB962C8B-B14F-4D97-AF65-F5344CB8AC3E}">
        <p14:creationId xmlns:p14="http://schemas.microsoft.com/office/powerpoint/2010/main" val="34872230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684213" y="908050"/>
            <a:ext cx="7991475" cy="329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t>LA CHIMICA È UNA SCIENZA SPERIMENTALE</a:t>
            </a:r>
            <a:r>
              <a:rPr lang="it-IT" sz="2000"/>
              <a:t>    </a:t>
            </a:r>
          </a:p>
          <a:p>
            <a:pPr eaLnBrk="1" hangingPunct="1">
              <a:spcBef>
                <a:spcPct val="50000"/>
              </a:spcBef>
            </a:pPr>
            <a:r>
              <a:rPr lang="it-IT" sz="2000"/>
              <a:t>         </a:t>
            </a:r>
          </a:p>
          <a:p>
            <a:pPr eaLnBrk="1" hangingPunct="1">
              <a:spcBef>
                <a:spcPct val="50000"/>
              </a:spcBef>
            </a:pPr>
            <a:endParaRPr lang="it-IT" sz="2000"/>
          </a:p>
          <a:p>
            <a:pPr eaLnBrk="1" hangingPunct="1">
              <a:spcBef>
                <a:spcPct val="50000"/>
              </a:spcBef>
            </a:pPr>
            <a:endParaRPr lang="it-IT" sz="2000"/>
          </a:p>
          <a:p>
            <a:pPr eaLnBrk="1" hangingPunct="1">
              <a:spcBef>
                <a:spcPct val="50000"/>
              </a:spcBef>
            </a:pPr>
            <a:endParaRPr lang="it-IT" sz="2000"/>
          </a:p>
          <a:p>
            <a:pPr eaLnBrk="1" hangingPunct="1">
              <a:spcBef>
                <a:spcPct val="50000"/>
              </a:spcBef>
            </a:pPr>
            <a:endParaRPr lang="it-IT" sz="2000"/>
          </a:p>
          <a:p>
            <a:pPr eaLnBrk="1" hangingPunct="1">
              <a:spcBef>
                <a:spcPct val="50000"/>
              </a:spcBef>
            </a:pPr>
            <a:r>
              <a:rPr lang="it-IT"/>
              <a:t>RICHIEDE LA FREQUENTAZIONE DI LABORATORI</a:t>
            </a:r>
          </a:p>
        </p:txBody>
      </p:sp>
      <p:sp>
        <p:nvSpPr>
          <p:cNvPr id="4099" name="AutoShape 3"/>
          <p:cNvSpPr>
            <a:spLocks noChangeArrowheads="1"/>
          </p:cNvSpPr>
          <p:nvPr/>
        </p:nvSpPr>
        <p:spPr bwMode="auto">
          <a:xfrm>
            <a:off x="3563938" y="1628775"/>
            <a:ext cx="144462" cy="1655763"/>
          </a:xfrm>
          <a:prstGeom prst="downArrow">
            <a:avLst>
              <a:gd name="adj1" fmla="val 50000"/>
              <a:gd name="adj2" fmla="val 286540"/>
            </a:avLst>
          </a:prstGeom>
          <a:solidFill>
            <a:srgbClr val="FF0000"/>
          </a:solidFill>
          <a:ln w="9525">
            <a:solidFill>
              <a:schemeClr val="tx1"/>
            </a:solidFill>
            <a:miter lim="800000"/>
            <a:headEnd/>
            <a:tailEnd/>
          </a:ln>
        </p:spPr>
        <p:txBody>
          <a:bodyPr wrap="none" anchor="ctr"/>
          <a:lstStyle/>
          <a:p>
            <a:endParaRPr lang="it-IT"/>
          </a:p>
        </p:txBody>
      </p:sp>
      <p:pic>
        <p:nvPicPr>
          <p:cNvPr id="25604" name="Picture 4" descr="Chimico_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1341438"/>
            <a:ext cx="2881312" cy="227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5"/>
          <p:cNvSpPr txBox="1">
            <a:spLocks noChangeArrowheads="1"/>
          </p:cNvSpPr>
          <p:nvPr/>
        </p:nvSpPr>
        <p:spPr bwMode="auto">
          <a:xfrm>
            <a:off x="684213" y="5229225"/>
            <a:ext cx="79914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dirty="0"/>
              <a:t>È OBBLIGATORIO CONOSCERE</a:t>
            </a:r>
            <a:r>
              <a:rPr lang="it-IT" b="1" dirty="0">
                <a:solidFill>
                  <a:srgbClr val="FF0000"/>
                </a:solidFill>
              </a:rPr>
              <a:t> </a:t>
            </a:r>
            <a:r>
              <a:rPr lang="it-IT" b="1" dirty="0" smtClean="0">
                <a:solidFill>
                  <a:srgbClr val="FF0000"/>
                </a:solidFill>
              </a:rPr>
              <a:t>BENE E APPLICARE </a:t>
            </a:r>
            <a:r>
              <a:rPr lang="it-IT" dirty="0" smtClean="0"/>
              <a:t>ALCUNE </a:t>
            </a:r>
            <a:r>
              <a:rPr lang="it-IT" dirty="0"/>
              <a:t>REGOLE DI COMPORTAMENTO</a:t>
            </a:r>
          </a:p>
        </p:txBody>
      </p:sp>
      <p:sp>
        <p:nvSpPr>
          <p:cNvPr id="4102" name="AutoShape 6"/>
          <p:cNvSpPr>
            <a:spLocks noChangeArrowheads="1"/>
          </p:cNvSpPr>
          <p:nvPr/>
        </p:nvSpPr>
        <p:spPr bwMode="auto">
          <a:xfrm>
            <a:off x="3563938" y="4365625"/>
            <a:ext cx="144462" cy="792163"/>
          </a:xfrm>
          <a:prstGeom prst="downArrow">
            <a:avLst>
              <a:gd name="adj1" fmla="val 50000"/>
              <a:gd name="adj2" fmla="val 137088"/>
            </a:avLst>
          </a:prstGeom>
          <a:solidFill>
            <a:srgbClr val="008000"/>
          </a:solidFill>
          <a:ln w="9525">
            <a:solidFill>
              <a:schemeClr val="tx1"/>
            </a:solidFill>
            <a:miter lim="800000"/>
            <a:headEnd/>
            <a:tailEnd/>
          </a:ln>
        </p:spPr>
        <p:txBody>
          <a:bodyPr wrap="none" anchor="ctr"/>
          <a:lstStyle/>
          <a:p>
            <a:endParaRPr lang="it-IT"/>
          </a:p>
        </p:txBody>
      </p:sp>
      <p:sp>
        <p:nvSpPr>
          <p:cNvPr id="2" name="Segnaposto numero diapositiva 1"/>
          <p:cNvSpPr>
            <a:spLocks noGrp="1"/>
          </p:cNvSpPr>
          <p:nvPr>
            <p:ph type="sldNum" sz="quarter" idx="12"/>
          </p:nvPr>
        </p:nvSpPr>
        <p:spPr/>
        <p:txBody>
          <a:bodyPr/>
          <a:lstStyle/>
          <a:p>
            <a:pPr>
              <a:defRPr/>
            </a:pPr>
            <a:fld id="{D4128B67-D830-4972-949A-06ACF1CFCE6B}" type="slidenum">
              <a:rPr lang="it-IT" smtClean="0"/>
              <a:pPr>
                <a:defRPr/>
              </a:pPr>
              <a:t>15</a:t>
            </a:fld>
            <a:endParaRPr 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withEffect">
                                  <p:stCondLst>
                                    <p:cond delay="0"/>
                                  </p:stCondLst>
                                  <p:childTnLst>
                                    <p:set>
                                      <p:cBhvr>
                                        <p:cTn id="6" dur="1" fill="hold">
                                          <p:stCondLst>
                                            <p:cond delay="0"/>
                                          </p:stCondLst>
                                        </p:cTn>
                                        <p:tgtEl>
                                          <p:spTgt spid="25604"/>
                                        </p:tgtEl>
                                        <p:attrNameLst>
                                          <p:attrName>style.visibility</p:attrName>
                                        </p:attrNameLst>
                                      </p:cBhvr>
                                      <p:to>
                                        <p:strVal val="visible"/>
                                      </p:to>
                                    </p:set>
                                    <p:anim calcmode="lin" valueType="num">
                                      <p:cBhvr>
                                        <p:cTn id="7" dur="500" fill="hold"/>
                                        <p:tgtEl>
                                          <p:spTgt spid="25604"/>
                                        </p:tgtEl>
                                        <p:attrNameLst>
                                          <p:attrName>ppt_w</p:attrName>
                                        </p:attrNameLst>
                                      </p:cBhvr>
                                      <p:tavLst>
                                        <p:tav tm="0">
                                          <p:val>
                                            <p:fltVal val="0"/>
                                          </p:val>
                                        </p:tav>
                                        <p:tav tm="100000">
                                          <p:val>
                                            <p:strVal val="#ppt_w"/>
                                          </p:val>
                                        </p:tav>
                                      </p:tavLst>
                                    </p:anim>
                                    <p:anim calcmode="lin" valueType="num">
                                      <p:cBhvr>
                                        <p:cTn id="8" dur="500" fill="hold"/>
                                        <p:tgtEl>
                                          <p:spTgt spid="25604"/>
                                        </p:tgtEl>
                                        <p:attrNameLst>
                                          <p:attrName>ppt_h</p:attrName>
                                        </p:attrNameLst>
                                      </p:cBhvr>
                                      <p:tavLst>
                                        <p:tav tm="0">
                                          <p:val>
                                            <p:fltVal val="0"/>
                                          </p:val>
                                        </p:tav>
                                        <p:tav tm="100000">
                                          <p:val>
                                            <p:strVal val="#ppt_h"/>
                                          </p:val>
                                        </p:tav>
                                      </p:tavLst>
                                    </p:anim>
                                    <p:anim calcmode="lin" valueType="num">
                                      <p:cBhvr>
                                        <p:cTn id="9" dur="500" fill="hold"/>
                                        <p:tgtEl>
                                          <p:spTgt spid="25604"/>
                                        </p:tgtEl>
                                        <p:attrNameLst>
                                          <p:attrName>ppt_x</p:attrName>
                                        </p:attrNameLst>
                                      </p:cBhvr>
                                      <p:tavLst>
                                        <p:tav tm="0">
                                          <p:val>
                                            <p:fltVal val="0.5"/>
                                          </p:val>
                                        </p:tav>
                                        <p:tav tm="100000">
                                          <p:val>
                                            <p:strVal val="#ppt_x"/>
                                          </p:val>
                                        </p:tav>
                                      </p:tavLst>
                                    </p:anim>
                                    <p:anim calcmode="lin" valueType="num">
                                      <p:cBhvr>
                                        <p:cTn id="10" dur="500" fill="hold"/>
                                        <p:tgtEl>
                                          <p:spTgt spid="2560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481013" y="304800"/>
            <a:ext cx="8662987"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it-IT" b="1">
                <a:solidFill>
                  <a:srgbClr val="FF0000"/>
                </a:solidFill>
                <a:latin typeface="Comic Sans MS" pitchFamily="66" charset="0"/>
              </a:rPr>
              <a:t>Il rischio da manipolazione di reattivi chimici è legato a</a:t>
            </a:r>
            <a:r>
              <a:rPr lang="it-IT">
                <a:solidFill>
                  <a:srgbClr val="FF0000"/>
                </a:solidFill>
                <a:latin typeface="Comic Sans MS" pitchFamily="66" charset="0"/>
              </a:rPr>
              <a:t>:</a:t>
            </a:r>
          </a:p>
          <a:p>
            <a:pPr eaLnBrk="1" hangingPunct="1"/>
            <a:endParaRPr lang="it-IT">
              <a:solidFill>
                <a:srgbClr val="FF0000"/>
              </a:solidFill>
              <a:latin typeface="Comic Sans MS" pitchFamily="66" charset="0"/>
            </a:endParaRPr>
          </a:p>
          <a:p>
            <a:pPr eaLnBrk="1" hangingPunct="1">
              <a:buFont typeface="Wingdings" pitchFamily="2" charset="2"/>
              <a:buNone/>
            </a:pPr>
            <a:r>
              <a:rPr lang="it-IT">
                <a:solidFill>
                  <a:srgbClr val="000099"/>
                </a:solidFill>
                <a:latin typeface="Comic Sans MS" pitchFamily="66" charset="0"/>
              </a:rPr>
              <a:t>1) caratteristiche della sostanza presente</a:t>
            </a:r>
          </a:p>
          <a:p>
            <a:pPr eaLnBrk="1" hangingPunct="1">
              <a:buFont typeface="Wingdings" pitchFamily="2" charset="2"/>
              <a:buNone/>
            </a:pPr>
            <a:r>
              <a:rPr lang="it-IT">
                <a:solidFill>
                  <a:srgbClr val="000099"/>
                </a:solidFill>
                <a:latin typeface="Comic Sans MS" pitchFamily="66" charset="0"/>
              </a:rPr>
              <a:t>2) </a:t>
            </a:r>
            <a:r>
              <a:rPr lang="it-IT">
                <a:solidFill>
                  <a:srgbClr val="FF0000"/>
                </a:solidFill>
                <a:latin typeface="Comic Sans MS" pitchFamily="66" charset="0"/>
              </a:rPr>
              <a:t>livello</a:t>
            </a:r>
            <a:r>
              <a:rPr lang="it-IT">
                <a:solidFill>
                  <a:srgbClr val="000099"/>
                </a:solidFill>
                <a:latin typeface="Comic Sans MS" pitchFamily="66" charset="0"/>
              </a:rPr>
              <a:t>, </a:t>
            </a:r>
            <a:r>
              <a:rPr lang="it-IT">
                <a:solidFill>
                  <a:srgbClr val="006600"/>
                </a:solidFill>
                <a:latin typeface="Comic Sans MS" pitchFamily="66" charset="0"/>
              </a:rPr>
              <a:t>durata</a:t>
            </a:r>
            <a:r>
              <a:rPr lang="it-IT">
                <a:solidFill>
                  <a:srgbClr val="000099"/>
                </a:solidFill>
                <a:latin typeface="Comic Sans MS" pitchFamily="66" charset="0"/>
              </a:rPr>
              <a:t> e </a:t>
            </a:r>
            <a:r>
              <a:rPr lang="it-IT">
                <a:solidFill>
                  <a:srgbClr val="C00000"/>
                </a:solidFill>
                <a:latin typeface="Comic Sans MS" pitchFamily="66" charset="0"/>
              </a:rPr>
              <a:t>modalità </a:t>
            </a:r>
            <a:r>
              <a:rPr lang="it-IT">
                <a:solidFill>
                  <a:srgbClr val="000099"/>
                </a:solidFill>
                <a:latin typeface="Comic Sans MS" pitchFamily="66" charset="0"/>
              </a:rPr>
              <a:t>di esposizione</a:t>
            </a:r>
          </a:p>
          <a:p>
            <a:pPr eaLnBrk="1" hangingPunct="1">
              <a:buFont typeface="Wingdings" pitchFamily="2" charset="2"/>
              <a:buNone/>
            </a:pPr>
            <a:r>
              <a:rPr lang="it-IT">
                <a:solidFill>
                  <a:srgbClr val="000099"/>
                </a:solidFill>
                <a:latin typeface="Comic Sans MS" pitchFamily="66" charset="0"/>
              </a:rPr>
              <a:t>3) dose assorbita</a:t>
            </a:r>
          </a:p>
          <a:p>
            <a:pPr eaLnBrk="1" hangingPunct="1">
              <a:buFont typeface="Wingdings" pitchFamily="2" charset="2"/>
              <a:buNone/>
            </a:pPr>
            <a:r>
              <a:rPr lang="it-IT">
                <a:solidFill>
                  <a:srgbClr val="000099"/>
                </a:solidFill>
                <a:latin typeface="Comic Sans MS" pitchFamily="66" charset="0"/>
              </a:rPr>
              <a:t>4) caratteristiche individuali dei soggetti esposti (sesso, età, patologie)</a:t>
            </a:r>
          </a:p>
        </p:txBody>
      </p:sp>
      <p:sp>
        <p:nvSpPr>
          <p:cNvPr id="6" name="Rectangle 2"/>
          <p:cNvSpPr txBox="1">
            <a:spLocks noChangeArrowheads="1"/>
          </p:cNvSpPr>
          <p:nvPr/>
        </p:nvSpPr>
        <p:spPr>
          <a:xfrm>
            <a:off x="266700" y="3200400"/>
            <a:ext cx="8229600" cy="146367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fontScale="97500"/>
          </a:bodyPr>
          <a:lstStyle/>
          <a:p>
            <a:pPr marL="342900" indent="-342900" fontAlgn="auto">
              <a:spcBef>
                <a:spcPct val="20000"/>
              </a:spcBef>
              <a:spcAft>
                <a:spcPts val="0"/>
              </a:spcAft>
              <a:defRPr/>
            </a:pPr>
            <a:r>
              <a:rPr lang="it-IT" sz="2800" b="1" dirty="0">
                <a:latin typeface="Comic Sans MS" pitchFamily="66" charset="0"/>
              </a:rPr>
              <a:t>Pericolosità delle sostanze</a:t>
            </a:r>
            <a:r>
              <a:rPr lang="it-IT" sz="2800" dirty="0">
                <a:latin typeface="Comic Sans MS" pitchFamily="66" charset="0"/>
              </a:rPr>
              <a:t> </a:t>
            </a:r>
            <a:br>
              <a:rPr lang="it-IT" sz="2800" dirty="0">
                <a:latin typeface="Comic Sans MS" pitchFamily="66" charset="0"/>
              </a:rPr>
            </a:br>
            <a:r>
              <a:rPr lang="it-IT" sz="2800" dirty="0">
                <a:latin typeface="Comic Sans MS" pitchFamily="66" charset="0"/>
                <a:sym typeface="Wingdings" pitchFamily="2" charset="2"/>
              </a:rPr>
              <a:t> </a:t>
            </a:r>
            <a:r>
              <a:rPr lang="it-IT" sz="2800" dirty="0">
                <a:solidFill>
                  <a:srgbClr val="FF0000"/>
                </a:solidFill>
                <a:latin typeface="Comic Sans MS" pitchFamily="66" charset="0"/>
                <a:sym typeface="Wingdings" pitchFamily="2" charset="2"/>
              </a:rPr>
              <a:t>intrinseca</a:t>
            </a:r>
            <a:br>
              <a:rPr lang="it-IT" sz="2800" dirty="0">
                <a:solidFill>
                  <a:srgbClr val="FF0000"/>
                </a:solidFill>
                <a:latin typeface="Comic Sans MS" pitchFamily="66" charset="0"/>
                <a:sym typeface="Wingdings" pitchFamily="2" charset="2"/>
              </a:rPr>
            </a:br>
            <a:r>
              <a:rPr lang="it-IT" sz="2800" dirty="0">
                <a:solidFill>
                  <a:srgbClr val="000099"/>
                </a:solidFill>
                <a:latin typeface="Comic Sans MS" pitchFamily="66" charset="0"/>
                <a:sym typeface="Wingdings" pitchFamily="2" charset="2"/>
              </a:rPr>
              <a:t> </a:t>
            </a:r>
            <a:r>
              <a:rPr lang="it-IT" sz="2800" dirty="0">
                <a:solidFill>
                  <a:srgbClr val="3333FF"/>
                </a:solidFill>
                <a:latin typeface="Comic Sans MS" pitchFamily="66" charset="0"/>
                <a:sym typeface="Wingdings" pitchFamily="2" charset="2"/>
              </a:rPr>
              <a:t>correlata alle </a:t>
            </a:r>
            <a:r>
              <a:rPr lang="it-IT" sz="2800" dirty="0">
                <a:solidFill>
                  <a:srgbClr val="3333FF"/>
                </a:solidFill>
                <a:latin typeface="Comic Sans MS" pitchFamily="66" charset="0"/>
              </a:rPr>
              <a:t>condizioni d’impiego</a:t>
            </a:r>
            <a:endParaRPr lang="it-IT" sz="2800" dirty="0">
              <a:solidFill>
                <a:srgbClr val="3333FF"/>
              </a:solidFill>
              <a:latin typeface="+mn-lt"/>
            </a:endParaRPr>
          </a:p>
        </p:txBody>
      </p:sp>
      <p:sp>
        <p:nvSpPr>
          <p:cNvPr id="2" name="Segnaposto numero diapositiva 1"/>
          <p:cNvSpPr>
            <a:spLocks noGrp="1"/>
          </p:cNvSpPr>
          <p:nvPr>
            <p:ph type="sldNum" sz="quarter" idx="12"/>
          </p:nvPr>
        </p:nvSpPr>
        <p:spPr/>
        <p:txBody>
          <a:bodyPr/>
          <a:lstStyle/>
          <a:p>
            <a:pPr>
              <a:defRPr/>
            </a:pPr>
            <a:fld id="{D4128B67-D830-4972-949A-06ACF1CFCE6B}" type="slidenum">
              <a:rPr lang="it-IT" smtClean="0"/>
              <a:pPr>
                <a:defRPr/>
              </a:pPr>
              <a:t>16</a:t>
            </a:fld>
            <a:endParaRPr lang="it-IT"/>
          </a:p>
        </p:txBody>
      </p:sp>
    </p:spTree>
    <p:extLst>
      <p:ext uri="{BB962C8B-B14F-4D97-AF65-F5344CB8AC3E}">
        <p14:creationId xmlns:p14="http://schemas.microsoft.com/office/powerpoint/2010/main" val="13120504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250825" y="1341438"/>
            <a:ext cx="8496300" cy="1511300"/>
          </a:xfrm>
        </p:spPr>
        <p:txBody>
          <a:bodyPr/>
          <a:lstStyle/>
          <a:p>
            <a:pPr eaLnBrk="1" hangingPunct="1">
              <a:buFontTx/>
              <a:buNone/>
            </a:pPr>
            <a:r>
              <a:rPr lang="it-IT" sz="2000" b="1" dirty="0" smtClean="0"/>
              <a:t>I prodotti chimici possono ritrovarsi nell’ambiente di lavoro per:</a:t>
            </a:r>
            <a:r>
              <a:rPr lang="it-IT" sz="2000" dirty="0" smtClean="0">
                <a:solidFill>
                  <a:srgbClr val="000099"/>
                </a:solidFill>
              </a:rPr>
              <a:t> </a:t>
            </a:r>
          </a:p>
          <a:p>
            <a:pPr eaLnBrk="1" hangingPunct="1">
              <a:buClr>
                <a:srgbClr val="000099"/>
              </a:buClr>
              <a:buFont typeface="Wingdings" pitchFamily="2" charset="2"/>
              <a:buNone/>
            </a:pPr>
            <a:r>
              <a:rPr lang="it-IT" sz="2000" dirty="0" smtClean="0">
                <a:solidFill>
                  <a:srgbClr val="000099"/>
                </a:solidFill>
              </a:rPr>
              <a:t>Normale presenza nell’ambiente (evaporazione, contatto, dispersione, sintesi…)</a:t>
            </a:r>
          </a:p>
          <a:p>
            <a:pPr eaLnBrk="1" hangingPunct="1">
              <a:buClr>
                <a:srgbClr val="000099"/>
              </a:buClr>
              <a:buFont typeface="Wingdings" pitchFamily="2" charset="2"/>
              <a:buNone/>
            </a:pPr>
            <a:r>
              <a:rPr lang="it-IT" sz="2000" dirty="0" smtClean="0">
                <a:solidFill>
                  <a:srgbClr val="000099"/>
                </a:solidFill>
              </a:rPr>
              <a:t>Accadimento accidentale (cedimento, perdita anomalia impiantistica, esplosione o incendio, reazione anomala..)</a:t>
            </a:r>
          </a:p>
        </p:txBody>
      </p:sp>
      <p:sp>
        <p:nvSpPr>
          <p:cNvPr id="5124" name="Text Box 4"/>
          <p:cNvSpPr txBox="1">
            <a:spLocks noChangeArrowheads="1"/>
          </p:cNvSpPr>
          <p:nvPr/>
        </p:nvSpPr>
        <p:spPr bwMode="auto">
          <a:xfrm>
            <a:off x="250825" y="4005263"/>
            <a:ext cx="7705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it-IT"/>
          </a:p>
        </p:txBody>
      </p:sp>
      <p:sp>
        <p:nvSpPr>
          <p:cNvPr id="28677" name="Rectangle 5"/>
          <p:cNvSpPr>
            <a:spLocks noChangeArrowheads="1"/>
          </p:cNvSpPr>
          <p:nvPr/>
        </p:nvSpPr>
        <p:spPr bwMode="auto">
          <a:xfrm>
            <a:off x="250825" y="3141663"/>
            <a:ext cx="770572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sz="2000" b="1"/>
              <a:t>I pericoli derivanti dalle sostanze chimiche possono riguardare:</a:t>
            </a:r>
          </a:p>
          <a:p>
            <a:r>
              <a:rPr lang="it-IT" sz="2000">
                <a:solidFill>
                  <a:srgbClr val="000099"/>
                </a:solidFill>
              </a:rPr>
              <a:t>La sicurezza dell’individuo (incendio, esplosione, corrosione)</a:t>
            </a:r>
          </a:p>
          <a:p>
            <a:r>
              <a:rPr lang="it-IT" sz="2000">
                <a:solidFill>
                  <a:srgbClr val="000099"/>
                </a:solidFill>
              </a:rPr>
              <a:t>La salute (effetti acuti o cronici)</a:t>
            </a:r>
          </a:p>
          <a:p>
            <a:r>
              <a:rPr lang="it-IT" sz="2000">
                <a:solidFill>
                  <a:srgbClr val="000099"/>
                </a:solidFill>
              </a:rPr>
              <a:t>L’ambiente naturale (inquinamento o evento accidentale)</a:t>
            </a:r>
            <a:r>
              <a:rPr lang="it-IT" sz="1800">
                <a:solidFill>
                  <a:srgbClr val="000099"/>
                </a:solidFill>
                <a:latin typeface="Arial" charset="0"/>
              </a:rPr>
              <a:t> </a:t>
            </a:r>
          </a:p>
        </p:txBody>
      </p:sp>
      <p:sp>
        <p:nvSpPr>
          <p:cNvPr id="28678" name="Text Box 6"/>
          <p:cNvSpPr txBox="1">
            <a:spLocks noChangeArrowheads="1"/>
          </p:cNvSpPr>
          <p:nvPr/>
        </p:nvSpPr>
        <p:spPr bwMode="auto">
          <a:xfrm>
            <a:off x="250825" y="5013325"/>
            <a:ext cx="813593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it-IT" sz="2000" b="1"/>
              <a:t>Vie di penetrazione dei prodotti chimici nell’organismo umano:</a:t>
            </a:r>
          </a:p>
          <a:p>
            <a:pPr eaLnBrk="1" hangingPunct="1"/>
            <a:r>
              <a:rPr lang="it-IT" sz="2000">
                <a:solidFill>
                  <a:srgbClr val="000099"/>
                </a:solidFill>
              </a:rPr>
              <a:t>Il contatto ( pelle, mucose, ferite)</a:t>
            </a:r>
          </a:p>
          <a:p>
            <a:pPr eaLnBrk="1" hangingPunct="1"/>
            <a:r>
              <a:rPr lang="it-IT" sz="2000">
                <a:solidFill>
                  <a:srgbClr val="000099"/>
                </a:solidFill>
              </a:rPr>
              <a:t>L’inalazione (naso, bocca, pori)</a:t>
            </a:r>
          </a:p>
          <a:p>
            <a:pPr eaLnBrk="1" hangingPunct="1"/>
            <a:r>
              <a:rPr lang="it-IT" sz="2000">
                <a:solidFill>
                  <a:srgbClr val="000099"/>
                </a:solidFill>
              </a:rPr>
              <a:t>L’ingestione ( bocca)</a:t>
            </a:r>
            <a:endParaRPr lang="it-IT" sz="2000"/>
          </a:p>
        </p:txBody>
      </p:sp>
      <p:sp>
        <p:nvSpPr>
          <p:cNvPr id="2" name="Segnaposto numero diapositiva 1"/>
          <p:cNvSpPr>
            <a:spLocks noGrp="1"/>
          </p:cNvSpPr>
          <p:nvPr>
            <p:ph type="sldNum" sz="quarter" idx="12"/>
          </p:nvPr>
        </p:nvSpPr>
        <p:spPr/>
        <p:txBody>
          <a:bodyPr/>
          <a:lstStyle/>
          <a:p>
            <a:pPr>
              <a:defRPr/>
            </a:pPr>
            <a:fld id="{3F6BC5C6-BC9B-401E-9B67-B02191DF26B2}" type="slidenum">
              <a:rPr lang="it-IT" smtClean="0"/>
              <a:pPr>
                <a:defRPr/>
              </a:pPr>
              <a:t>17</a:t>
            </a:fld>
            <a:endParaRPr 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animEffect transition="in" filter="fade">
                                      <p:cBhvr>
                                        <p:cTn id="7" dur="1000"/>
                                        <p:tgtEl>
                                          <p:spTgt spid="2867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8675">
                                            <p:txEl>
                                              <p:pRg st="2" end="2"/>
                                            </p:txEl>
                                          </p:spTgt>
                                        </p:tgtEl>
                                        <p:attrNameLst>
                                          <p:attrName>style.visibility</p:attrName>
                                        </p:attrNameLst>
                                      </p:cBhvr>
                                      <p:to>
                                        <p:strVal val="visible"/>
                                      </p:to>
                                    </p:set>
                                    <p:animEffect transition="in" filter="fade">
                                      <p:cBhvr>
                                        <p:cTn id="10" dur="1000"/>
                                        <p:tgtEl>
                                          <p:spTgt spid="28675">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8677"/>
                                        </p:tgtEl>
                                        <p:attrNameLst>
                                          <p:attrName>style.visibility</p:attrName>
                                        </p:attrNameLst>
                                      </p:cBhvr>
                                      <p:to>
                                        <p:strVal val="visible"/>
                                      </p:to>
                                    </p:set>
                                    <p:animEffect transition="in" filter="fade">
                                      <p:cBhvr>
                                        <p:cTn id="15" dur="500"/>
                                        <p:tgtEl>
                                          <p:spTgt spid="2867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8678"/>
                                        </p:tgtEl>
                                        <p:attrNameLst>
                                          <p:attrName>style.visibility</p:attrName>
                                        </p:attrNameLst>
                                      </p:cBhvr>
                                      <p:to>
                                        <p:strVal val="visible"/>
                                      </p:to>
                                    </p:set>
                                    <p:animEffect transition="in" filter="fade">
                                      <p:cBhvr>
                                        <p:cTn id="20" dur="500"/>
                                        <p:tgtEl>
                                          <p:spTgt spid="28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p:bldP spid="2867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3275013" y="4037013"/>
            <a:ext cx="5473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25000"/>
              </a:spcBef>
            </a:pPr>
            <a:r>
              <a:rPr lang="it-IT" b="1">
                <a:solidFill>
                  <a:srgbClr val="006600"/>
                </a:solidFill>
                <a:latin typeface="Comic Sans MS" pitchFamily="66" charset="0"/>
                <a:cs typeface="Times New Roman" pitchFamily="18" charset="0"/>
              </a:rPr>
              <a:t>Cause impreviste ed incontrollabili</a:t>
            </a:r>
            <a:r>
              <a:rPr lang="it-IT" b="1">
                <a:solidFill>
                  <a:srgbClr val="0000FF"/>
                </a:solidFill>
                <a:latin typeface="Comic Sans MS" pitchFamily="66" charset="0"/>
                <a:cs typeface="Arial" charset="0"/>
              </a:rPr>
              <a:t> </a:t>
            </a:r>
            <a:endParaRPr lang="it-IT">
              <a:latin typeface="Comic Sans MS" pitchFamily="66" charset="0"/>
            </a:endParaRPr>
          </a:p>
        </p:txBody>
      </p:sp>
      <p:graphicFrame>
        <p:nvGraphicFramePr>
          <p:cNvPr id="29699" name="Object 3"/>
          <p:cNvGraphicFramePr>
            <a:graphicFrameLocks noChangeAspect="1"/>
          </p:cNvGraphicFramePr>
          <p:nvPr/>
        </p:nvGraphicFramePr>
        <p:xfrm>
          <a:off x="900113" y="2420938"/>
          <a:ext cx="1303337" cy="1222375"/>
        </p:xfrm>
        <a:graphic>
          <a:graphicData uri="http://schemas.openxmlformats.org/presentationml/2006/ole">
            <mc:AlternateContent xmlns:mc="http://schemas.openxmlformats.org/markup-compatibility/2006">
              <mc:Choice xmlns:v="urn:schemas-microsoft-com:vml" Requires="v">
                <p:oleObj spid="_x0000_s22927" name="Clip" r:id="rId3" imgW="4218962" imgH="3951798" progId="MS_ClipArt_Gallery.5">
                  <p:embed/>
                </p:oleObj>
              </mc:Choice>
              <mc:Fallback>
                <p:oleObj name="Clip" r:id="rId3" imgW="4218962" imgH="3951798" progId="MS_ClipArt_Gallery.5">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2420938"/>
                        <a:ext cx="1303337"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700" name="Object 4"/>
          <p:cNvGraphicFramePr>
            <a:graphicFrameLocks noChangeAspect="1"/>
          </p:cNvGraphicFramePr>
          <p:nvPr/>
        </p:nvGraphicFramePr>
        <p:xfrm>
          <a:off x="3348038" y="2281238"/>
          <a:ext cx="869950" cy="1290637"/>
        </p:xfrm>
        <a:graphic>
          <a:graphicData uri="http://schemas.openxmlformats.org/presentationml/2006/ole">
            <mc:AlternateContent xmlns:mc="http://schemas.openxmlformats.org/markup-compatibility/2006">
              <mc:Choice xmlns:v="urn:schemas-microsoft-com:vml" Requires="v">
                <p:oleObj spid="_x0000_s22928" name="Clip" r:id="rId5" imgW="1857375" imgH="3995738" progId="MS_ClipArt_Gallery.5">
                  <p:embed/>
                </p:oleObj>
              </mc:Choice>
              <mc:Fallback>
                <p:oleObj name="Clip" r:id="rId5" imgW="1857375" imgH="3995738" progId="MS_ClipArt_Gallery.5">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8038" y="2281238"/>
                        <a:ext cx="869950"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701" name="Object 5"/>
          <p:cNvGraphicFramePr>
            <a:graphicFrameLocks noChangeAspect="1"/>
          </p:cNvGraphicFramePr>
          <p:nvPr/>
        </p:nvGraphicFramePr>
        <p:xfrm>
          <a:off x="969963" y="4540250"/>
          <a:ext cx="1082675" cy="1520825"/>
        </p:xfrm>
        <a:graphic>
          <a:graphicData uri="http://schemas.openxmlformats.org/presentationml/2006/ole">
            <mc:AlternateContent xmlns:mc="http://schemas.openxmlformats.org/markup-compatibility/2006">
              <mc:Choice xmlns:v="urn:schemas-microsoft-com:vml" Requires="v">
                <p:oleObj spid="_x0000_s22929" name="Clip" r:id="rId7" imgW="2673229" imgH="3753016" progId="MS_ClipArt_Gallery.5">
                  <p:embed/>
                </p:oleObj>
              </mc:Choice>
              <mc:Fallback>
                <p:oleObj name="Clip" r:id="rId7" imgW="2673229" imgH="3753016" progId="MS_ClipArt_Gallery.5">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9963" y="4540250"/>
                        <a:ext cx="1082675"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702" name="Object 6"/>
          <p:cNvGraphicFramePr>
            <a:graphicFrameLocks noChangeAspect="1"/>
          </p:cNvGraphicFramePr>
          <p:nvPr/>
        </p:nvGraphicFramePr>
        <p:xfrm>
          <a:off x="6229350" y="2276475"/>
          <a:ext cx="671513" cy="1624013"/>
        </p:xfrm>
        <a:graphic>
          <a:graphicData uri="http://schemas.openxmlformats.org/presentationml/2006/ole">
            <mc:AlternateContent xmlns:mc="http://schemas.openxmlformats.org/markup-compatibility/2006">
              <mc:Choice xmlns:v="urn:schemas-microsoft-com:vml" Requires="v">
                <p:oleObj spid="_x0000_s22930" name="Clip" r:id="rId9" imgW="1296063" imgH="3934305" progId="MS_ClipArt_Gallery.5">
                  <p:embed/>
                </p:oleObj>
              </mc:Choice>
              <mc:Fallback>
                <p:oleObj name="Clip" r:id="rId9" imgW="1296063" imgH="3934305" progId="MS_ClipArt_Gallery.5">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29350" y="2276475"/>
                        <a:ext cx="671513"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703" name="Object 7"/>
          <p:cNvGraphicFramePr>
            <a:graphicFrameLocks noChangeAspect="1"/>
          </p:cNvGraphicFramePr>
          <p:nvPr/>
        </p:nvGraphicFramePr>
        <p:xfrm>
          <a:off x="5219700" y="4684713"/>
          <a:ext cx="1609725" cy="1225550"/>
        </p:xfrm>
        <a:graphic>
          <a:graphicData uri="http://schemas.openxmlformats.org/presentationml/2006/ole">
            <mc:AlternateContent xmlns:mc="http://schemas.openxmlformats.org/markup-compatibility/2006">
              <mc:Choice xmlns:v="urn:schemas-microsoft-com:vml" Requires="v">
                <p:oleObj spid="_x0000_s22931" name="Clip" r:id="rId11" imgW="5154613" imgH="3929063" progId="MS_ClipArt_Gallery.5">
                  <p:embed/>
                </p:oleObj>
              </mc:Choice>
              <mc:Fallback>
                <p:oleObj name="Clip" r:id="rId11" imgW="5154613" imgH="3929063" progId="MS_ClipArt_Gallery.5">
                  <p:embed/>
                  <p:pic>
                    <p:nvPicPr>
                      <p:cNvPr id="0"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19700" y="4684713"/>
                        <a:ext cx="1609725"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704" name="Text Box 8"/>
          <p:cNvSpPr txBox="1">
            <a:spLocks noChangeArrowheads="1"/>
          </p:cNvSpPr>
          <p:nvPr/>
        </p:nvSpPr>
        <p:spPr bwMode="auto">
          <a:xfrm>
            <a:off x="684213" y="1844675"/>
            <a:ext cx="1944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b="1">
                <a:solidFill>
                  <a:srgbClr val="FF0000"/>
                </a:solidFill>
                <a:latin typeface="Comic Sans MS" pitchFamily="66" charset="0"/>
              </a:rPr>
              <a:t>Distrazione</a:t>
            </a:r>
          </a:p>
        </p:txBody>
      </p:sp>
      <p:sp>
        <p:nvSpPr>
          <p:cNvPr id="29705" name="Text Box 9"/>
          <p:cNvSpPr txBox="1">
            <a:spLocks noChangeArrowheads="1"/>
          </p:cNvSpPr>
          <p:nvPr/>
        </p:nvSpPr>
        <p:spPr bwMode="auto">
          <a:xfrm>
            <a:off x="2773363" y="1844675"/>
            <a:ext cx="2016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b="1">
                <a:solidFill>
                  <a:srgbClr val="3333FF"/>
                </a:solidFill>
                <a:latin typeface="Comic Sans MS" pitchFamily="66" charset="0"/>
              </a:rPr>
              <a:t>Ignoranza</a:t>
            </a:r>
          </a:p>
        </p:txBody>
      </p:sp>
      <p:sp>
        <p:nvSpPr>
          <p:cNvPr id="29706" name="Text Box 10"/>
          <p:cNvSpPr txBox="1">
            <a:spLocks noChangeArrowheads="1"/>
          </p:cNvSpPr>
          <p:nvPr/>
        </p:nvSpPr>
        <p:spPr bwMode="auto">
          <a:xfrm>
            <a:off x="684213" y="4037013"/>
            <a:ext cx="23034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b="1">
                <a:solidFill>
                  <a:srgbClr val="A50021"/>
                </a:solidFill>
                <a:latin typeface="Comic Sans MS" pitchFamily="66" charset="0"/>
              </a:rPr>
              <a:t>Incoscienza</a:t>
            </a:r>
          </a:p>
        </p:txBody>
      </p:sp>
      <p:sp>
        <p:nvSpPr>
          <p:cNvPr id="29707" name="Text Box 11"/>
          <p:cNvSpPr txBox="1">
            <a:spLocks noChangeArrowheads="1"/>
          </p:cNvSpPr>
          <p:nvPr/>
        </p:nvSpPr>
        <p:spPr bwMode="auto">
          <a:xfrm>
            <a:off x="4716463" y="1844675"/>
            <a:ext cx="37449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25000"/>
              </a:spcBef>
            </a:pPr>
            <a:r>
              <a:rPr lang="it-IT" b="1">
                <a:solidFill>
                  <a:srgbClr val="FF0066"/>
                </a:solidFill>
                <a:latin typeface="Comic Sans MS" pitchFamily="66" charset="0"/>
              </a:rPr>
              <a:t>Troppa sicurezza di sè</a:t>
            </a:r>
            <a:endParaRPr lang="it-IT">
              <a:solidFill>
                <a:srgbClr val="FF0066"/>
              </a:solidFill>
              <a:latin typeface="Comic Sans MS" pitchFamily="66" charset="0"/>
            </a:endParaRPr>
          </a:p>
        </p:txBody>
      </p:sp>
      <p:sp>
        <p:nvSpPr>
          <p:cNvPr id="6156" name="Text Box 12"/>
          <p:cNvSpPr txBox="1">
            <a:spLocks noChangeArrowheads="1"/>
          </p:cNvSpPr>
          <p:nvPr/>
        </p:nvSpPr>
        <p:spPr bwMode="auto">
          <a:xfrm>
            <a:off x="1547813" y="333375"/>
            <a:ext cx="6337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t>CAUSE PRINCIPALI DEGLI INCIDENTI</a:t>
            </a:r>
          </a:p>
        </p:txBody>
      </p:sp>
      <p:sp>
        <p:nvSpPr>
          <p:cNvPr id="2" name="Segnaposto numero diapositiva 1"/>
          <p:cNvSpPr>
            <a:spLocks noGrp="1"/>
          </p:cNvSpPr>
          <p:nvPr>
            <p:ph type="sldNum" sz="quarter" idx="12"/>
          </p:nvPr>
        </p:nvSpPr>
        <p:spPr/>
        <p:txBody>
          <a:bodyPr/>
          <a:lstStyle/>
          <a:p>
            <a:pPr>
              <a:defRPr/>
            </a:pPr>
            <a:fld id="{C339EA60-08A2-41D4-A3F7-C354F5896B64}" type="slidenum">
              <a:rPr lang="it-IT" smtClean="0"/>
              <a:pPr>
                <a:defRPr/>
              </a:pPr>
              <a:t>18</a:t>
            </a:fld>
            <a:endParaRPr 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circle(in)">
                                      <p:cBhvr>
                                        <p:cTn id="7" dur="500"/>
                                        <p:tgtEl>
                                          <p:spTgt spid="2969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9704"/>
                                        </p:tgtEl>
                                        <p:attrNameLst>
                                          <p:attrName>style.visibility</p:attrName>
                                        </p:attrNameLst>
                                      </p:cBhvr>
                                      <p:to>
                                        <p:strVal val="visible"/>
                                      </p:to>
                                    </p:set>
                                    <p:animEffect transition="in" filter="circle(in)">
                                      <p:cBhvr>
                                        <p:cTn id="10" dur="500"/>
                                        <p:tgtEl>
                                          <p:spTgt spid="2970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0" presetClass="entr" presetSubtype="0" decel="100000" fill="hold" nodeType="clickEffect">
                                  <p:stCondLst>
                                    <p:cond delay="0"/>
                                  </p:stCondLst>
                                  <p:childTnLst>
                                    <p:set>
                                      <p:cBhvr>
                                        <p:cTn id="14" dur="1" fill="hold">
                                          <p:stCondLst>
                                            <p:cond delay="0"/>
                                          </p:stCondLst>
                                        </p:cTn>
                                        <p:tgtEl>
                                          <p:spTgt spid="29700"/>
                                        </p:tgtEl>
                                        <p:attrNameLst>
                                          <p:attrName>style.visibility</p:attrName>
                                        </p:attrNameLst>
                                      </p:cBhvr>
                                      <p:to>
                                        <p:strVal val="visible"/>
                                      </p:to>
                                    </p:set>
                                    <p:anim calcmode="lin" valueType="num">
                                      <p:cBhvr>
                                        <p:cTn id="15" dur="1000" fill="hold"/>
                                        <p:tgtEl>
                                          <p:spTgt spid="29700"/>
                                        </p:tgtEl>
                                        <p:attrNameLst>
                                          <p:attrName>ppt_w</p:attrName>
                                        </p:attrNameLst>
                                      </p:cBhvr>
                                      <p:tavLst>
                                        <p:tav tm="0">
                                          <p:val>
                                            <p:strVal val="#ppt_w+.3"/>
                                          </p:val>
                                        </p:tav>
                                        <p:tav tm="100000">
                                          <p:val>
                                            <p:strVal val="#ppt_w"/>
                                          </p:val>
                                        </p:tav>
                                      </p:tavLst>
                                    </p:anim>
                                    <p:anim calcmode="lin" valueType="num">
                                      <p:cBhvr>
                                        <p:cTn id="16" dur="1000" fill="hold"/>
                                        <p:tgtEl>
                                          <p:spTgt spid="29700"/>
                                        </p:tgtEl>
                                        <p:attrNameLst>
                                          <p:attrName>ppt_h</p:attrName>
                                        </p:attrNameLst>
                                      </p:cBhvr>
                                      <p:tavLst>
                                        <p:tav tm="0">
                                          <p:val>
                                            <p:strVal val="#ppt_h"/>
                                          </p:val>
                                        </p:tav>
                                        <p:tav tm="100000">
                                          <p:val>
                                            <p:strVal val="#ppt_h"/>
                                          </p:val>
                                        </p:tav>
                                      </p:tavLst>
                                    </p:anim>
                                    <p:animEffect transition="in" filter="fade">
                                      <p:cBhvr>
                                        <p:cTn id="17" dur="1000"/>
                                        <p:tgtEl>
                                          <p:spTgt spid="29700"/>
                                        </p:tgtEl>
                                      </p:cBhvr>
                                    </p:animEffect>
                                  </p:childTnLst>
                                </p:cTn>
                              </p:par>
                              <p:par>
                                <p:cTn id="18" presetID="50" presetClass="entr" presetSubtype="0" decel="100000" fill="hold" grpId="0" nodeType="withEffect">
                                  <p:stCondLst>
                                    <p:cond delay="0"/>
                                  </p:stCondLst>
                                  <p:childTnLst>
                                    <p:set>
                                      <p:cBhvr>
                                        <p:cTn id="19" dur="1" fill="hold">
                                          <p:stCondLst>
                                            <p:cond delay="0"/>
                                          </p:stCondLst>
                                        </p:cTn>
                                        <p:tgtEl>
                                          <p:spTgt spid="29705"/>
                                        </p:tgtEl>
                                        <p:attrNameLst>
                                          <p:attrName>style.visibility</p:attrName>
                                        </p:attrNameLst>
                                      </p:cBhvr>
                                      <p:to>
                                        <p:strVal val="visible"/>
                                      </p:to>
                                    </p:set>
                                    <p:anim calcmode="lin" valueType="num">
                                      <p:cBhvr>
                                        <p:cTn id="20" dur="1000" fill="hold"/>
                                        <p:tgtEl>
                                          <p:spTgt spid="29705"/>
                                        </p:tgtEl>
                                        <p:attrNameLst>
                                          <p:attrName>ppt_w</p:attrName>
                                        </p:attrNameLst>
                                      </p:cBhvr>
                                      <p:tavLst>
                                        <p:tav tm="0">
                                          <p:val>
                                            <p:strVal val="#ppt_w+.3"/>
                                          </p:val>
                                        </p:tav>
                                        <p:tav tm="100000">
                                          <p:val>
                                            <p:strVal val="#ppt_w"/>
                                          </p:val>
                                        </p:tav>
                                      </p:tavLst>
                                    </p:anim>
                                    <p:anim calcmode="lin" valueType="num">
                                      <p:cBhvr>
                                        <p:cTn id="21" dur="1000" fill="hold"/>
                                        <p:tgtEl>
                                          <p:spTgt spid="29705"/>
                                        </p:tgtEl>
                                        <p:attrNameLst>
                                          <p:attrName>ppt_h</p:attrName>
                                        </p:attrNameLst>
                                      </p:cBhvr>
                                      <p:tavLst>
                                        <p:tav tm="0">
                                          <p:val>
                                            <p:strVal val="#ppt_h"/>
                                          </p:val>
                                        </p:tav>
                                        <p:tav tm="100000">
                                          <p:val>
                                            <p:strVal val="#ppt_h"/>
                                          </p:val>
                                        </p:tav>
                                      </p:tavLst>
                                    </p:anim>
                                    <p:animEffect transition="in" filter="fade">
                                      <p:cBhvr>
                                        <p:cTn id="22" dur="1000"/>
                                        <p:tgtEl>
                                          <p:spTgt spid="2970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9702"/>
                                        </p:tgtEl>
                                        <p:attrNameLst>
                                          <p:attrName>style.visibility</p:attrName>
                                        </p:attrNameLst>
                                      </p:cBhvr>
                                      <p:to>
                                        <p:strVal val="visible"/>
                                      </p:to>
                                    </p:set>
                                    <p:animEffect transition="in" filter="fade">
                                      <p:cBhvr>
                                        <p:cTn id="27" dur="500"/>
                                        <p:tgtEl>
                                          <p:spTgt spid="2970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9707"/>
                                        </p:tgtEl>
                                        <p:attrNameLst>
                                          <p:attrName>style.visibility</p:attrName>
                                        </p:attrNameLst>
                                      </p:cBhvr>
                                      <p:to>
                                        <p:strVal val="visible"/>
                                      </p:to>
                                    </p:set>
                                    <p:animEffect transition="in" filter="fade">
                                      <p:cBhvr>
                                        <p:cTn id="30" dur="500"/>
                                        <p:tgtEl>
                                          <p:spTgt spid="2970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5" presetClass="entr" presetSubtype="0" fill="hold" nodeType="clickEffect">
                                  <p:stCondLst>
                                    <p:cond delay="0"/>
                                  </p:stCondLst>
                                  <p:childTnLst>
                                    <p:set>
                                      <p:cBhvr>
                                        <p:cTn id="34" dur="1" fill="hold">
                                          <p:stCondLst>
                                            <p:cond delay="0"/>
                                          </p:stCondLst>
                                        </p:cTn>
                                        <p:tgtEl>
                                          <p:spTgt spid="29701"/>
                                        </p:tgtEl>
                                        <p:attrNameLst>
                                          <p:attrName>style.visibility</p:attrName>
                                        </p:attrNameLst>
                                      </p:cBhvr>
                                      <p:to>
                                        <p:strVal val="visible"/>
                                      </p:to>
                                    </p:set>
                                    <p:anim calcmode="lin" valueType="num">
                                      <p:cBhvr>
                                        <p:cTn id="35" dur="1000" fill="hold"/>
                                        <p:tgtEl>
                                          <p:spTgt spid="29701"/>
                                        </p:tgtEl>
                                        <p:attrNameLst>
                                          <p:attrName>ppt_w</p:attrName>
                                        </p:attrNameLst>
                                      </p:cBhvr>
                                      <p:tavLst>
                                        <p:tav tm="0">
                                          <p:val>
                                            <p:fltVal val="0"/>
                                          </p:val>
                                        </p:tav>
                                        <p:tav tm="100000">
                                          <p:val>
                                            <p:strVal val="#ppt_w"/>
                                          </p:val>
                                        </p:tav>
                                      </p:tavLst>
                                    </p:anim>
                                    <p:anim calcmode="lin" valueType="num">
                                      <p:cBhvr>
                                        <p:cTn id="36" dur="1000" fill="hold"/>
                                        <p:tgtEl>
                                          <p:spTgt spid="29701"/>
                                        </p:tgtEl>
                                        <p:attrNameLst>
                                          <p:attrName>ppt_h</p:attrName>
                                        </p:attrNameLst>
                                      </p:cBhvr>
                                      <p:tavLst>
                                        <p:tav tm="0">
                                          <p:val>
                                            <p:fltVal val="0"/>
                                          </p:val>
                                        </p:tav>
                                        <p:tav tm="100000">
                                          <p:val>
                                            <p:strVal val="#ppt_h"/>
                                          </p:val>
                                        </p:tav>
                                      </p:tavLst>
                                    </p:anim>
                                    <p:anim calcmode="lin" valueType="num">
                                      <p:cBhvr>
                                        <p:cTn id="37" dur="1000" fill="hold"/>
                                        <p:tgtEl>
                                          <p:spTgt spid="29701"/>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29701"/>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29706"/>
                                        </p:tgtEl>
                                        <p:attrNameLst>
                                          <p:attrName>style.visibility</p:attrName>
                                        </p:attrNameLst>
                                      </p:cBhvr>
                                      <p:to>
                                        <p:strVal val="visible"/>
                                      </p:to>
                                    </p:set>
                                    <p:anim calcmode="lin" valueType="num">
                                      <p:cBhvr>
                                        <p:cTn id="41" dur="1000" fill="hold"/>
                                        <p:tgtEl>
                                          <p:spTgt spid="29706"/>
                                        </p:tgtEl>
                                        <p:attrNameLst>
                                          <p:attrName>ppt_w</p:attrName>
                                        </p:attrNameLst>
                                      </p:cBhvr>
                                      <p:tavLst>
                                        <p:tav tm="0">
                                          <p:val>
                                            <p:fltVal val="0"/>
                                          </p:val>
                                        </p:tav>
                                        <p:tav tm="100000">
                                          <p:val>
                                            <p:strVal val="#ppt_w"/>
                                          </p:val>
                                        </p:tav>
                                      </p:tavLst>
                                    </p:anim>
                                    <p:anim calcmode="lin" valueType="num">
                                      <p:cBhvr>
                                        <p:cTn id="42" dur="1000" fill="hold"/>
                                        <p:tgtEl>
                                          <p:spTgt spid="29706"/>
                                        </p:tgtEl>
                                        <p:attrNameLst>
                                          <p:attrName>ppt_h</p:attrName>
                                        </p:attrNameLst>
                                      </p:cBhvr>
                                      <p:tavLst>
                                        <p:tav tm="0">
                                          <p:val>
                                            <p:fltVal val="0"/>
                                          </p:val>
                                        </p:tav>
                                        <p:tav tm="100000">
                                          <p:val>
                                            <p:strVal val="#ppt_h"/>
                                          </p:val>
                                        </p:tav>
                                      </p:tavLst>
                                    </p:anim>
                                    <p:anim calcmode="lin" valueType="num">
                                      <p:cBhvr>
                                        <p:cTn id="43" dur="1000" fill="hold"/>
                                        <p:tgtEl>
                                          <p:spTgt spid="29706"/>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2970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29698"/>
                                        </p:tgtEl>
                                        <p:attrNameLst>
                                          <p:attrName>style.visibility</p:attrName>
                                        </p:attrNameLst>
                                      </p:cBhvr>
                                      <p:to>
                                        <p:strVal val="visible"/>
                                      </p:to>
                                    </p:set>
                                    <p:animEffect transition="in" filter="wipe(down)">
                                      <p:cBhvr>
                                        <p:cTn id="49" dur="580">
                                          <p:stCondLst>
                                            <p:cond delay="0"/>
                                          </p:stCondLst>
                                        </p:cTn>
                                        <p:tgtEl>
                                          <p:spTgt spid="29698"/>
                                        </p:tgtEl>
                                      </p:cBhvr>
                                    </p:animEffect>
                                    <p:anim calcmode="lin" valueType="num">
                                      <p:cBhvr>
                                        <p:cTn id="50" dur="1822" tmFilter="0,0; 0.14,0.36; 0.43,0.73; 0.71,0.91; 1.0,1.0">
                                          <p:stCondLst>
                                            <p:cond delay="0"/>
                                          </p:stCondLst>
                                        </p:cTn>
                                        <p:tgtEl>
                                          <p:spTgt spid="29698"/>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29698"/>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29698"/>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29698"/>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29698"/>
                                        </p:tgtEl>
                                        <p:attrNameLst>
                                          <p:attrName>ppt_y</p:attrName>
                                        </p:attrNameLst>
                                      </p:cBhvr>
                                      <p:tavLst>
                                        <p:tav tm="0" fmla="#ppt_y-sin(pi*$)/81">
                                          <p:val>
                                            <p:fltVal val="0"/>
                                          </p:val>
                                        </p:tav>
                                        <p:tav tm="100000">
                                          <p:val>
                                            <p:fltVal val="1"/>
                                          </p:val>
                                        </p:tav>
                                      </p:tavLst>
                                    </p:anim>
                                    <p:animScale>
                                      <p:cBhvr>
                                        <p:cTn id="55" dur="26">
                                          <p:stCondLst>
                                            <p:cond delay="650"/>
                                          </p:stCondLst>
                                        </p:cTn>
                                        <p:tgtEl>
                                          <p:spTgt spid="29698"/>
                                        </p:tgtEl>
                                      </p:cBhvr>
                                      <p:to x="100000" y="60000"/>
                                    </p:animScale>
                                    <p:animScale>
                                      <p:cBhvr>
                                        <p:cTn id="56" dur="166" decel="50000">
                                          <p:stCondLst>
                                            <p:cond delay="676"/>
                                          </p:stCondLst>
                                        </p:cTn>
                                        <p:tgtEl>
                                          <p:spTgt spid="29698"/>
                                        </p:tgtEl>
                                      </p:cBhvr>
                                      <p:to x="100000" y="100000"/>
                                    </p:animScale>
                                    <p:animScale>
                                      <p:cBhvr>
                                        <p:cTn id="57" dur="26">
                                          <p:stCondLst>
                                            <p:cond delay="1312"/>
                                          </p:stCondLst>
                                        </p:cTn>
                                        <p:tgtEl>
                                          <p:spTgt spid="29698"/>
                                        </p:tgtEl>
                                      </p:cBhvr>
                                      <p:to x="100000" y="80000"/>
                                    </p:animScale>
                                    <p:animScale>
                                      <p:cBhvr>
                                        <p:cTn id="58" dur="166" decel="50000">
                                          <p:stCondLst>
                                            <p:cond delay="1338"/>
                                          </p:stCondLst>
                                        </p:cTn>
                                        <p:tgtEl>
                                          <p:spTgt spid="29698"/>
                                        </p:tgtEl>
                                      </p:cBhvr>
                                      <p:to x="100000" y="100000"/>
                                    </p:animScale>
                                    <p:animScale>
                                      <p:cBhvr>
                                        <p:cTn id="59" dur="26">
                                          <p:stCondLst>
                                            <p:cond delay="1642"/>
                                          </p:stCondLst>
                                        </p:cTn>
                                        <p:tgtEl>
                                          <p:spTgt spid="29698"/>
                                        </p:tgtEl>
                                      </p:cBhvr>
                                      <p:to x="100000" y="90000"/>
                                    </p:animScale>
                                    <p:animScale>
                                      <p:cBhvr>
                                        <p:cTn id="60" dur="166" decel="50000">
                                          <p:stCondLst>
                                            <p:cond delay="1668"/>
                                          </p:stCondLst>
                                        </p:cTn>
                                        <p:tgtEl>
                                          <p:spTgt spid="29698"/>
                                        </p:tgtEl>
                                      </p:cBhvr>
                                      <p:to x="100000" y="100000"/>
                                    </p:animScale>
                                    <p:animScale>
                                      <p:cBhvr>
                                        <p:cTn id="61" dur="26">
                                          <p:stCondLst>
                                            <p:cond delay="1808"/>
                                          </p:stCondLst>
                                        </p:cTn>
                                        <p:tgtEl>
                                          <p:spTgt spid="29698"/>
                                        </p:tgtEl>
                                      </p:cBhvr>
                                      <p:to x="100000" y="95000"/>
                                    </p:animScale>
                                    <p:animScale>
                                      <p:cBhvr>
                                        <p:cTn id="62" dur="166" decel="50000">
                                          <p:stCondLst>
                                            <p:cond delay="1834"/>
                                          </p:stCondLst>
                                        </p:cTn>
                                        <p:tgtEl>
                                          <p:spTgt spid="29698"/>
                                        </p:tgtEl>
                                      </p:cBhvr>
                                      <p:to x="100000" y="100000"/>
                                    </p:animScale>
                                  </p:childTnLst>
                                </p:cTn>
                              </p:par>
                              <p:par>
                                <p:cTn id="63" presetID="26" presetClass="entr" presetSubtype="0" fill="hold" nodeType="withEffect">
                                  <p:stCondLst>
                                    <p:cond delay="0"/>
                                  </p:stCondLst>
                                  <p:childTnLst>
                                    <p:set>
                                      <p:cBhvr>
                                        <p:cTn id="64" dur="1" fill="hold">
                                          <p:stCondLst>
                                            <p:cond delay="0"/>
                                          </p:stCondLst>
                                        </p:cTn>
                                        <p:tgtEl>
                                          <p:spTgt spid="29703"/>
                                        </p:tgtEl>
                                        <p:attrNameLst>
                                          <p:attrName>style.visibility</p:attrName>
                                        </p:attrNameLst>
                                      </p:cBhvr>
                                      <p:to>
                                        <p:strVal val="visible"/>
                                      </p:to>
                                    </p:set>
                                    <p:animEffect transition="in" filter="wipe(down)">
                                      <p:cBhvr>
                                        <p:cTn id="65" dur="580">
                                          <p:stCondLst>
                                            <p:cond delay="0"/>
                                          </p:stCondLst>
                                        </p:cTn>
                                        <p:tgtEl>
                                          <p:spTgt spid="29703"/>
                                        </p:tgtEl>
                                      </p:cBhvr>
                                    </p:animEffect>
                                    <p:anim calcmode="lin" valueType="num">
                                      <p:cBhvr>
                                        <p:cTn id="66" dur="1822" tmFilter="0,0; 0.14,0.36; 0.43,0.73; 0.71,0.91; 1.0,1.0">
                                          <p:stCondLst>
                                            <p:cond delay="0"/>
                                          </p:stCondLst>
                                        </p:cTn>
                                        <p:tgtEl>
                                          <p:spTgt spid="2970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2970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2970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2970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29703"/>
                                        </p:tgtEl>
                                        <p:attrNameLst>
                                          <p:attrName>ppt_y</p:attrName>
                                        </p:attrNameLst>
                                      </p:cBhvr>
                                      <p:tavLst>
                                        <p:tav tm="0" fmla="#ppt_y-sin(pi*$)/81">
                                          <p:val>
                                            <p:fltVal val="0"/>
                                          </p:val>
                                        </p:tav>
                                        <p:tav tm="100000">
                                          <p:val>
                                            <p:fltVal val="1"/>
                                          </p:val>
                                        </p:tav>
                                      </p:tavLst>
                                    </p:anim>
                                    <p:animScale>
                                      <p:cBhvr>
                                        <p:cTn id="71" dur="26">
                                          <p:stCondLst>
                                            <p:cond delay="650"/>
                                          </p:stCondLst>
                                        </p:cTn>
                                        <p:tgtEl>
                                          <p:spTgt spid="29703"/>
                                        </p:tgtEl>
                                      </p:cBhvr>
                                      <p:to x="100000" y="60000"/>
                                    </p:animScale>
                                    <p:animScale>
                                      <p:cBhvr>
                                        <p:cTn id="72" dur="166" decel="50000">
                                          <p:stCondLst>
                                            <p:cond delay="676"/>
                                          </p:stCondLst>
                                        </p:cTn>
                                        <p:tgtEl>
                                          <p:spTgt spid="29703"/>
                                        </p:tgtEl>
                                      </p:cBhvr>
                                      <p:to x="100000" y="100000"/>
                                    </p:animScale>
                                    <p:animScale>
                                      <p:cBhvr>
                                        <p:cTn id="73" dur="26">
                                          <p:stCondLst>
                                            <p:cond delay="1312"/>
                                          </p:stCondLst>
                                        </p:cTn>
                                        <p:tgtEl>
                                          <p:spTgt spid="29703"/>
                                        </p:tgtEl>
                                      </p:cBhvr>
                                      <p:to x="100000" y="80000"/>
                                    </p:animScale>
                                    <p:animScale>
                                      <p:cBhvr>
                                        <p:cTn id="74" dur="166" decel="50000">
                                          <p:stCondLst>
                                            <p:cond delay="1338"/>
                                          </p:stCondLst>
                                        </p:cTn>
                                        <p:tgtEl>
                                          <p:spTgt spid="29703"/>
                                        </p:tgtEl>
                                      </p:cBhvr>
                                      <p:to x="100000" y="100000"/>
                                    </p:animScale>
                                    <p:animScale>
                                      <p:cBhvr>
                                        <p:cTn id="75" dur="26">
                                          <p:stCondLst>
                                            <p:cond delay="1642"/>
                                          </p:stCondLst>
                                        </p:cTn>
                                        <p:tgtEl>
                                          <p:spTgt spid="29703"/>
                                        </p:tgtEl>
                                      </p:cBhvr>
                                      <p:to x="100000" y="90000"/>
                                    </p:animScale>
                                    <p:animScale>
                                      <p:cBhvr>
                                        <p:cTn id="76" dur="166" decel="50000">
                                          <p:stCondLst>
                                            <p:cond delay="1668"/>
                                          </p:stCondLst>
                                        </p:cTn>
                                        <p:tgtEl>
                                          <p:spTgt spid="29703"/>
                                        </p:tgtEl>
                                      </p:cBhvr>
                                      <p:to x="100000" y="100000"/>
                                    </p:animScale>
                                    <p:animScale>
                                      <p:cBhvr>
                                        <p:cTn id="77" dur="26">
                                          <p:stCondLst>
                                            <p:cond delay="1808"/>
                                          </p:stCondLst>
                                        </p:cTn>
                                        <p:tgtEl>
                                          <p:spTgt spid="29703"/>
                                        </p:tgtEl>
                                      </p:cBhvr>
                                      <p:to x="100000" y="95000"/>
                                    </p:animScale>
                                    <p:animScale>
                                      <p:cBhvr>
                                        <p:cTn id="78" dur="166" decel="50000">
                                          <p:stCondLst>
                                            <p:cond delay="1834"/>
                                          </p:stCondLst>
                                        </p:cTn>
                                        <p:tgtEl>
                                          <p:spTgt spid="2970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704" grpId="0"/>
      <p:bldP spid="29705" grpId="0"/>
      <p:bldP spid="29706" grpId="0"/>
      <p:bldP spid="2970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323850" y="2492375"/>
            <a:ext cx="85693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it-IT" sz="2000" b="1">
                <a:solidFill>
                  <a:srgbClr val="FF0000"/>
                </a:solidFill>
                <a:latin typeface="Comic Sans MS" pitchFamily="66" charset="0"/>
              </a:rPr>
              <a:t>Individuazione pericoli</a:t>
            </a:r>
            <a:r>
              <a:rPr lang="it-IT" sz="2000">
                <a:solidFill>
                  <a:srgbClr val="000099"/>
                </a:solidFill>
                <a:latin typeface="Comic Sans MS" pitchFamily="66" charset="0"/>
              </a:rPr>
              <a:t> </a:t>
            </a:r>
            <a:r>
              <a:rPr lang="it-IT" sz="2000" b="1">
                <a:solidFill>
                  <a:srgbClr val="000099"/>
                </a:solidFill>
                <a:latin typeface="Comic Sans MS" pitchFamily="66" charset="0"/>
                <a:sym typeface="Wingdings" pitchFamily="2" charset="2"/>
              </a:rPr>
              <a:t></a:t>
            </a:r>
            <a:r>
              <a:rPr lang="it-IT" sz="2000">
                <a:solidFill>
                  <a:srgbClr val="000099"/>
                </a:solidFill>
                <a:latin typeface="Comic Sans MS" pitchFamily="66" charset="0"/>
              </a:rPr>
              <a:t> eliminazione o riduzione rischio </a:t>
            </a:r>
            <a:r>
              <a:rPr lang="it-IT" sz="2000">
                <a:solidFill>
                  <a:srgbClr val="000099"/>
                </a:solidFill>
                <a:latin typeface="Comic Sans MS" pitchFamily="66" charset="0"/>
                <a:sym typeface="Wingdings" pitchFamily="2" charset="2"/>
              </a:rPr>
              <a:t> no </a:t>
            </a:r>
            <a:r>
              <a:rPr lang="it-IT" sz="2000">
                <a:solidFill>
                  <a:srgbClr val="000099"/>
                </a:solidFill>
                <a:latin typeface="Comic Sans MS" pitchFamily="66" charset="0"/>
              </a:rPr>
              <a:t>danni alla salute.</a:t>
            </a:r>
          </a:p>
        </p:txBody>
      </p:sp>
      <p:sp>
        <p:nvSpPr>
          <p:cNvPr id="7171" name="Text Box 3"/>
          <p:cNvSpPr txBox="1">
            <a:spLocks noChangeArrowheads="1"/>
          </p:cNvSpPr>
          <p:nvPr/>
        </p:nvSpPr>
        <p:spPr bwMode="auto">
          <a:xfrm>
            <a:off x="323850" y="549275"/>
            <a:ext cx="8662988"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it-IT" sz="2000" b="1">
                <a:solidFill>
                  <a:srgbClr val="FF0000"/>
                </a:solidFill>
                <a:latin typeface="Comic Sans MS" pitchFamily="66" charset="0"/>
              </a:rPr>
              <a:t>Il rischio è legato a</a:t>
            </a:r>
            <a:r>
              <a:rPr lang="it-IT" sz="2000">
                <a:solidFill>
                  <a:srgbClr val="FF0000"/>
                </a:solidFill>
                <a:latin typeface="Comic Sans MS" pitchFamily="66" charset="0"/>
              </a:rPr>
              <a:t> :</a:t>
            </a:r>
          </a:p>
          <a:p>
            <a:pPr eaLnBrk="1" hangingPunct="1">
              <a:buFont typeface="Wingdings" pitchFamily="2" charset="2"/>
              <a:buNone/>
            </a:pPr>
            <a:r>
              <a:rPr lang="it-IT" sz="2000">
                <a:solidFill>
                  <a:srgbClr val="000099"/>
                </a:solidFill>
                <a:latin typeface="Comic Sans MS" pitchFamily="66" charset="0"/>
              </a:rPr>
              <a:t>caratteristiche della sostanza </a:t>
            </a:r>
          </a:p>
          <a:p>
            <a:pPr eaLnBrk="1" hangingPunct="1">
              <a:buFont typeface="Wingdings" pitchFamily="2" charset="2"/>
              <a:buNone/>
            </a:pPr>
            <a:r>
              <a:rPr lang="it-IT" sz="2000">
                <a:solidFill>
                  <a:srgbClr val="000099"/>
                </a:solidFill>
                <a:latin typeface="Comic Sans MS" pitchFamily="66" charset="0"/>
              </a:rPr>
              <a:t>livello, durata e modalità di esposizione</a:t>
            </a:r>
          </a:p>
          <a:p>
            <a:pPr eaLnBrk="1" hangingPunct="1">
              <a:buFont typeface="Wingdings" pitchFamily="2" charset="2"/>
              <a:buNone/>
            </a:pPr>
            <a:r>
              <a:rPr lang="it-IT" sz="2000">
                <a:solidFill>
                  <a:srgbClr val="000099"/>
                </a:solidFill>
                <a:latin typeface="Comic Sans MS" pitchFamily="66" charset="0"/>
              </a:rPr>
              <a:t>dose assorbita</a:t>
            </a:r>
          </a:p>
          <a:p>
            <a:pPr eaLnBrk="1" hangingPunct="1">
              <a:buFont typeface="Wingdings" pitchFamily="2" charset="2"/>
              <a:buNone/>
            </a:pPr>
            <a:r>
              <a:rPr lang="it-IT" sz="2000">
                <a:solidFill>
                  <a:srgbClr val="000099"/>
                </a:solidFill>
                <a:latin typeface="Comic Sans MS" pitchFamily="66" charset="0"/>
              </a:rPr>
              <a:t>caratteristiche individuali dei soggetti esposti (sesso, età, patologie)</a:t>
            </a:r>
          </a:p>
        </p:txBody>
      </p:sp>
      <p:sp>
        <p:nvSpPr>
          <p:cNvPr id="30724" name="Rectangle 4"/>
          <p:cNvSpPr>
            <a:spLocks noChangeArrowheads="1"/>
          </p:cNvSpPr>
          <p:nvPr/>
        </p:nvSpPr>
        <p:spPr bwMode="auto">
          <a:xfrm>
            <a:off x="323850" y="3500438"/>
            <a:ext cx="82089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sz="2000" b="1">
                <a:solidFill>
                  <a:srgbClr val="FF0000"/>
                </a:solidFill>
                <a:latin typeface="Comic Sans MS" pitchFamily="66" charset="0"/>
              </a:rPr>
              <a:t>Norme di legge</a:t>
            </a:r>
            <a:r>
              <a:rPr lang="it-IT" sz="2000">
                <a:solidFill>
                  <a:srgbClr val="000099"/>
                </a:solidFill>
                <a:latin typeface="Comic Sans MS" pitchFamily="66" charset="0"/>
              </a:rPr>
              <a:t> </a:t>
            </a:r>
            <a:r>
              <a:rPr lang="it-IT" sz="2000" b="1">
                <a:solidFill>
                  <a:srgbClr val="000099"/>
                </a:solidFill>
                <a:latin typeface="Comic Sans MS" pitchFamily="66" charset="0"/>
                <a:sym typeface="Wingdings" pitchFamily="2" charset="2"/>
              </a:rPr>
              <a:t></a:t>
            </a:r>
            <a:r>
              <a:rPr lang="it-IT" sz="2000">
                <a:solidFill>
                  <a:srgbClr val="000099"/>
                </a:solidFill>
                <a:latin typeface="Comic Sans MS" pitchFamily="66" charset="0"/>
                <a:sym typeface="Wingdings" pitchFamily="2" charset="2"/>
              </a:rPr>
              <a:t> </a:t>
            </a:r>
            <a:r>
              <a:rPr lang="it-IT" sz="2000">
                <a:solidFill>
                  <a:srgbClr val="000099"/>
                </a:solidFill>
                <a:latin typeface="Comic Sans MS" pitchFamily="66" charset="0"/>
              </a:rPr>
              <a:t>criteri e modalità </a:t>
            </a:r>
            <a:r>
              <a:rPr lang="it-IT" sz="2000" b="1">
                <a:solidFill>
                  <a:srgbClr val="000099"/>
                </a:solidFill>
                <a:latin typeface="Comic Sans MS" pitchFamily="66" charset="0"/>
                <a:sym typeface="Wingdings" pitchFamily="2" charset="2"/>
              </a:rPr>
              <a:t></a:t>
            </a:r>
            <a:r>
              <a:rPr lang="it-IT" sz="2000">
                <a:solidFill>
                  <a:srgbClr val="000099"/>
                </a:solidFill>
                <a:latin typeface="Comic Sans MS" pitchFamily="66" charset="0"/>
              </a:rPr>
              <a:t> maggior sicurezza manipolazione ed uso di prodotti potenzialmente pericolosi.</a:t>
            </a:r>
          </a:p>
        </p:txBody>
      </p:sp>
      <p:sp>
        <p:nvSpPr>
          <p:cNvPr id="30725" name="Rectangle 5"/>
          <p:cNvSpPr>
            <a:spLocks noChangeArrowheads="1"/>
          </p:cNvSpPr>
          <p:nvPr/>
        </p:nvSpPr>
        <p:spPr bwMode="auto">
          <a:xfrm>
            <a:off x="323850" y="4508500"/>
            <a:ext cx="8208963"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sz="2000" b="1">
                <a:solidFill>
                  <a:srgbClr val="FF0000"/>
                </a:solidFill>
                <a:latin typeface="Comic Sans MS" pitchFamily="66" charset="0"/>
              </a:rPr>
              <a:t>Essenziali per un impiego adeguato:</a:t>
            </a:r>
          </a:p>
          <a:p>
            <a:r>
              <a:rPr lang="it-IT" sz="2000">
                <a:solidFill>
                  <a:srgbClr val="000099"/>
                </a:solidFill>
                <a:latin typeface="Comic Sans MS" pitchFamily="66" charset="0"/>
              </a:rPr>
              <a:t>informazione su rischi, generali e specifici</a:t>
            </a:r>
          </a:p>
          <a:p>
            <a:r>
              <a:rPr lang="it-IT" sz="2000">
                <a:solidFill>
                  <a:srgbClr val="000099"/>
                </a:solidFill>
                <a:latin typeface="Comic Sans MS" pitchFamily="66" charset="0"/>
              </a:rPr>
              <a:t>formazione e addestramento al corretto impiego di sostanze, apparecchiature, DPI e delle procedure di lavoro</a:t>
            </a:r>
          </a:p>
          <a:p>
            <a:r>
              <a:rPr lang="it-IT" sz="2000">
                <a:solidFill>
                  <a:srgbClr val="000099"/>
                </a:solidFill>
                <a:latin typeface="Comic Sans MS" pitchFamily="66" charset="0"/>
              </a:rPr>
              <a:t>costante e rigoroso rispetto di tutte le precauzioni adottate</a:t>
            </a:r>
          </a:p>
        </p:txBody>
      </p:sp>
      <p:sp>
        <p:nvSpPr>
          <p:cNvPr id="2" name="Segnaposto numero diapositiva 1"/>
          <p:cNvSpPr>
            <a:spLocks noGrp="1"/>
          </p:cNvSpPr>
          <p:nvPr>
            <p:ph type="sldNum" sz="quarter" idx="12"/>
          </p:nvPr>
        </p:nvSpPr>
        <p:spPr/>
        <p:txBody>
          <a:bodyPr/>
          <a:lstStyle/>
          <a:p>
            <a:pPr>
              <a:defRPr/>
            </a:pPr>
            <a:fld id="{D4128B67-D830-4972-949A-06ACF1CFCE6B}" type="slidenum">
              <a:rPr lang="it-IT" smtClean="0"/>
              <a:pPr>
                <a:defRPr/>
              </a:pPr>
              <a:t>19</a:t>
            </a:fld>
            <a:endParaRPr 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fade">
                                      <p:cBhvr>
                                        <p:cTn id="7" dur="2000"/>
                                        <p:tgtEl>
                                          <p:spTgt spid="307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0724"/>
                                        </p:tgtEl>
                                        <p:attrNameLst>
                                          <p:attrName>style.visibility</p:attrName>
                                        </p:attrNameLst>
                                      </p:cBhvr>
                                      <p:to>
                                        <p:strVal val="visible"/>
                                      </p:to>
                                    </p:set>
                                    <p:animEffect transition="in" filter="circle(in)">
                                      <p:cBhvr>
                                        <p:cTn id="12" dur="2000"/>
                                        <p:tgtEl>
                                          <p:spTgt spid="307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5" presetClass="entr" presetSubtype="0" fill="hold" grpId="0" nodeType="clickEffect">
                                  <p:stCondLst>
                                    <p:cond delay="0"/>
                                  </p:stCondLst>
                                  <p:childTnLst>
                                    <p:set>
                                      <p:cBhvr>
                                        <p:cTn id="16" dur="1" fill="hold">
                                          <p:stCondLst>
                                            <p:cond delay="0"/>
                                          </p:stCondLst>
                                        </p:cTn>
                                        <p:tgtEl>
                                          <p:spTgt spid="30725"/>
                                        </p:tgtEl>
                                        <p:attrNameLst>
                                          <p:attrName>style.visibility</p:attrName>
                                        </p:attrNameLst>
                                      </p:cBhvr>
                                      <p:to>
                                        <p:strVal val="visible"/>
                                      </p:to>
                                    </p:set>
                                    <p:anim calcmode="lin" valueType="num">
                                      <p:cBhvr>
                                        <p:cTn id="17" dur="1000" fill="hold"/>
                                        <p:tgtEl>
                                          <p:spTgt spid="30725"/>
                                        </p:tgtEl>
                                        <p:attrNameLst>
                                          <p:attrName>ppt_w</p:attrName>
                                        </p:attrNameLst>
                                      </p:cBhvr>
                                      <p:tavLst>
                                        <p:tav tm="0">
                                          <p:val>
                                            <p:fltVal val="0"/>
                                          </p:val>
                                        </p:tav>
                                        <p:tav tm="100000">
                                          <p:val>
                                            <p:strVal val="#ppt_w"/>
                                          </p:val>
                                        </p:tav>
                                      </p:tavLst>
                                    </p:anim>
                                    <p:anim calcmode="lin" valueType="num">
                                      <p:cBhvr>
                                        <p:cTn id="18" dur="1000" fill="hold"/>
                                        <p:tgtEl>
                                          <p:spTgt spid="30725"/>
                                        </p:tgtEl>
                                        <p:attrNameLst>
                                          <p:attrName>ppt_h</p:attrName>
                                        </p:attrNameLst>
                                      </p:cBhvr>
                                      <p:tavLst>
                                        <p:tav tm="0">
                                          <p:val>
                                            <p:fltVal val="0"/>
                                          </p:val>
                                        </p:tav>
                                        <p:tav tm="100000">
                                          <p:val>
                                            <p:strVal val="#ppt_h"/>
                                          </p:val>
                                        </p:tav>
                                      </p:tavLst>
                                    </p:anim>
                                    <p:anim calcmode="lin" valueType="num">
                                      <p:cBhvr>
                                        <p:cTn id="19" dur="1000" fill="hold"/>
                                        <p:tgtEl>
                                          <p:spTgt spid="30725"/>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3072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4" grpId="0"/>
      <p:bldP spid="307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533400" y="304800"/>
            <a:ext cx="7772400" cy="1384995"/>
          </a:xfrm>
          <a:prstGeom prst="rect">
            <a:avLst/>
          </a:prstGeom>
          <a:noFill/>
          <a:ln w="9525">
            <a:noFill/>
            <a:miter lim="800000"/>
            <a:headEnd/>
            <a:tailEnd/>
          </a:ln>
          <a:effectLst/>
        </p:spPr>
        <p:txBody>
          <a:bodyPr>
            <a:spAutoFit/>
          </a:bodyPr>
          <a:lstStyle/>
          <a:p>
            <a:pPr>
              <a:spcBef>
                <a:spcPct val="50000"/>
              </a:spcBef>
              <a:defRPr/>
            </a:pPr>
            <a:r>
              <a:rPr lang="it-IT" sz="2800" dirty="0">
                <a:solidFill>
                  <a:srgbClr val="0000FF"/>
                </a:solidFill>
                <a:effectLst>
                  <a:outerShdw blurRad="38100" dist="38100" dir="2700000" algn="tl">
                    <a:srgbClr val="C0C0C0"/>
                  </a:outerShdw>
                </a:effectLst>
                <a:cs typeface="Times New Roman" pitchFamily="18" charset="0"/>
              </a:rPr>
              <a:t>ALCUNE NORME PRINCIPALI DI SICUREZZA DA SEGUIRE IN UN LABORATORIO </a:t>
            </a:r>
            <a:r>
              <a:rPr lang="it-IT" sz="2800" dirty="0" smtClean="0">
                <a:solidFill>
                  <a:srgbClr val="0000FF"/>
                </a:solidFill>
                <a:effectLst>
                  <a:outerShdw blurRad="38100" dist="38100" dir="2700000" algn="tl">
                    <a:srgbClr val="C0C0C0"/>
                  </a:outerShdw>
                </a:effectLst>
                <a:cs typeface="Times New Roman" pitchFamily="18" charset="0"/>
              </a:rPr>
              <a:t>CHIMICO E NON SOLO</a:t>
            </a:r>
            <a:endParaRPr lang="it-IT" dirty="0">
              <a:effectLst>
                <a:outerShdw blurRad="38100" dist="38100" dir="2700000" algn="tl">
                  <a:srgbClr val="C0C0C0"/>
                </a:outerShdw>
              </a:effectLst>
            </a:endParaRPr>
          </a:p>
        </p:txBody>
      </p:sp>
      <p:sp>
        <p:nvSpPr>
          <p:cNvPr id="3076" name="Text Box 4"/>
          <p:cNvSpPr txBox="1">
            <a:spLocks noChangeArrowheads="1"/>
          </p:cNvSpPr>
          <p:nvPr/>
        </p:nvSpPr>
        <p:spPr bwMode="auto">
          <a:xfrm>
            <a:off x="500856" y="1700808"/>
            <a:ext cx="814228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sz="2000" b="1" dirty="0" smtClean="0">
                <a:cs typeface="Times New Roman" pitchFamily="18" charset="0"/>
              </a:rPr>
              <a:t>AVERE A CHE FARE CON SOSTANZE CHE POSSONO ESSERE  PERICOLOSE E CAUSARE DANNI  ALLE PERSONE, ALL'AMBIENTE, ALLA NATURA,... IMPLICA ADOPERARE UNA SERIE DI PRECAUZIONI PARTICOLARI</a:t>
            </a:r>
            <a:r>
              <a:rPr lang="it-IT" dirty="0" smtClean="0"/>
              <a:t> </a:t>
            </a:r>
            <a:endParaRPr lang="it-IT" dirty="0"/>
          </a:p>
        </p:txBody>
      </p:sp>
      <p:sp>
        <p:nvSpPr>
          <p:cNvPr id="6" name="AutoShape 2"/>
          <p:cNvSpPr>
            <a:spLocks noChangeArrowheads="1"/>
          </p:cNvSpPr>
          <p:nvPr/>
        </p:nvSpPr>
        <p:spPr bwMode="auto">
          <a:xfrm>
            <a:off x="971600" y="2636912"/>
            <a:ext cx="7489825" cy="4032250"/>
          </a:xfrm>
          <a:prstGeom prst="irregularSeal2">
            <a:avLst/>
          </a:prstGeom>
          <a:solidFill>
            <a:srgbClr val="FFFF66"/>
          </a:solidFill>
          <a:ln w="9525">
            <a:solidFill>
              <a:schemeClr val="tx1"/>
            </a:solidFill>
            <a:miter lim="800000"/>
            <a:headEnd/>
            <a:tailEnd/>
          </a:ln>
        </p:spPr>
        <p:txBody>
          <a:bodyPr wrap="none" anchor="ctr"/>
          <a:lstStyle/>
          <a:p>
            <a:endParaRPr lang="it-IT"/>
          </a:p>
        </p:txBody>
      </p:sp>
      <p:sp>
        <p:nvSpPr>
          <p:cNvPr id="7" name="WordArt 5"/>
          <p:cNvSpPr>
            <a:spLocks noChangeArrowheads="1" noChangeShapeType="1" noTextEdit="1"/>
          </p:cNvSpPr>
          <p:nvPr/>
        </p:nvSpPr>
        <p:spPr bwMode="auto">
          <a:xfrm rot="20832590">
            <a:off x="2583499" y="4070824"/>
            <a:ext cx="3472041" cy="647700"/>
          </a:xfrm>
          <a:prstGeom prst="rect">
            <a:avLst/>
          </a:prstGeom>
        </p:spPr>
        <p:txBody>
          <a:bodyPr wrap="none" fromWordArt="1">
            <a:prstTxWarp prst="textPlain">
              <a:avLst>
                <a:gd name="adj" fmla="val 50000"/>
              </a:avLst>
            </a:prstTxWarp>
          </a:bodyPr>
          <a:lstStyle/>
          <a:p>
            <a:pPr algn="ctr"/>
            <a:r>
              <a:rPr lang="it-IT" sz="36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720000" scaled="1"/>
                </a:gradFill>
                <a:effectLst>
                  <a:outerShdw dist="35921" dir="2700000" sy="50000" kx="2115830" algn="bl" rotWithShape="0">
                    <a:srgbClr val="C0C0C0">
                      <a:alpha val="79999"/>
                    </a:srgbClr>
                  </a:outerShdw>
                </a:effectLst>
                <a:latin typeface="Arial Black"/>
              </a:rPr>
              <a:t>PREVENZIONE</a:t>
            </a:r>
            <a:endParaRPr lang="it-IT"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720000" scaled="1"/>
              </a:gradFill>
              <a:effectLst>
                <a:outerShdw dist="35921" dir="2700000" sy="50000" kx="2115830" algn="bl" rotWithShape="0">
                  <a:srgbClr val="C0C0C0">
                    <a:alpha val="79999"/>
                  </a:srgbClr>
                </a:outerShdw>
              </a:effectLst>
              <a:latin typeface="Arial Black"/>
            </a:endParaRPr>
          </a:p>
        </p:txBody>
      </p:sp>
      <p:sp>
        <p:nvSpPr>
          <p:cNvPr id="8" name="WordArt 5"/>
          <p:cNvSpPr>
            <a:spLocks noChangeArrowheads="1" noChangeShapeType="1" noTextEdit="1"/>
          </p:cNvSpPr>
          <p:nvPr/>
        </p:nvSpPr>
        <p:spPr bwMode="auto">
          <a:xfrm rot="20832590">
            <a:off x="2726657" y="4850346"/>
            <a:ext cx="3541175" cy="647700"/>
          </a:xfrm>
          <a:prstGeom prst="rect">
            <a:avLst/>
          </a:prstGeom>
        </p:spPr>
        <p:txBody>
          <a:bodyPr wrap="none" fromWordArt="1">
            <a:prstTxWarp prst="textPlain">
              <a:avLst>
                <a:gd name="adj" fmla="val 50000"/>
              </a:avLst>
            </a:prstTxWarp>
          </a:bodyPr>
          <a:lstStyle/>
          <a:p>
            <a:pPr algn="ctr"/>
            <a:r>
              <a:rPr lang="it-IT" sz="36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720000" scaled="1"/>
                </a:gradFill>
                <a:effectLst>
                  <a:outerShdw dist="35921" dir="2700000" sy="50000" kx="2115830" algn="bl" rotWithShape="0">
                    <a:srgbClr val="C0C0C0">
                      <a:alpha val="79999"/>
                    </a:srgbClr>
                  </a:outerShdw>
                </a:effectLst>
                <a:latin typeface="Arial Black"/>
              </a:rPr>
              <a:t>PROTEZIONE</a:t>
            </a:r>
            <a:endParaRPr lang="it-IT"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720000" scaled="1"/>
              </a:gradFill>
              <a:effectLst>
                <a:outerShdw dist="35921" dir="2700000" sy="50000" kx="2115830" algn="bl" rotWithShape="0">
                  <a:srgbClr val="C0C0C0">
                    <a:alpha val="79999"/>
                  </a:srgbClr>
                </a:outerShdw>
              </a:effectLst>
              <a:latin typeface="Arial Black"/>
            </a:endParaRPr>
          </a:p>
        </p:txBody>
      </p:sp>
      <p:sp>
        <p:nvSpPr>
          <p:cNvPr id="2" name="Segnaposto numero diapositiva 1"/>
          <p:cNvSpPr>
            <a:spLocks noGrp="1"/>
          </p:cNvSpPr>
          <p:nvPr>
            <p:ph type="sldNum" sz="quarter" idx="12"/>
          </p:nvPr>
        </p:nvSpPr>
        <p:spPr/>
        <p:txBody>
          <a:bodyPr/>
          <a:lstStyle/>
          <a:p>
            <a:pPr>
              <a:defRPr/>
            </a:pPr>
            <a:fld id="{D4128B67-D830-4972-949A-06ACF1CFCE6B}" type="slidenum">
              <a:rPr lang="it-IT" smtClean="0"/>
              <a:pPr>
                <a:defRPr/>
              </a:pPr>
              <a:t>2</a:t>
            </a:fld>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
                                            <p:bg/>
                                          </p:spTgt>
                                        </p:tgtEl>
                                        <p:attrNameLst>
                                          <p:attrName>style.visibility</p:attrName>
                                        </p:attrNameLst>
                                      </p:cBhvr>
                                      <p:to>
                                        <p:strVal val="visible"/>
                                      </p:to>
                                    </p:set>
                                    <p:animEffect transition="in" filter="dissolve">
                                      <p:cBhvr>
                                        <p:cTn id="11" dur="500"/>
                                        <p:tgtEl>
                                          <p:spTgt spid="7">
                                            <p:bg/>
                                          </p:spTgt>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dissolve">
                                      <p:cBhvr>
                                        <p:cTn id="14" dur="500"/>
                                        <p:tgtEl>
                                          <p:spTgt spid="7">
                                            <p:txEl>
                                              <p:pRg st="0" end="0"/>
                                            </p:txEl>
                                          </p:spTgt>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build="allAtOnce"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323850" y="333375"/>
            <a:ext cx="8720138" cy="1189038"/>
          </a:xfrm>
          <a:prstGeom prst="rect">
            <a:avLst/>
          </a:prstGeom>
          <a:noFill/>
          <a:ln w="9525">
            <a:noFill/>
            <a:miter lim="800000"/>
            <a:headEnd/>
            <a:tailEnd/>
          </a:ln>
          <a:effectLst/>
        </p:spPr>
        <p:txBody>
          <a:bodyPr>
            <a:spAutoFit/>
          </a:bodyPr>
          <a:lstStyle/>
          <a:p>
            <a:pPr marL="457200" indent="-457200" algn="ctr">
              <a:defRPr/>
            </a:pPr>
            <a:r>
              <a:rPr lang="it-IT" sz="2800" b="1">
                <a:solidFill>
                  <a:srgbClr val="FF6600"/>
                </a:solidFill>
                <a:effectLst>
                  <a:outerShdw blurRad="38100" dist="38100" dir="2700000" algn="tl">
                    <a:srgbClr val="C0C0C0"/>
                  </a:outerShdw>
                </a:effectLst>
                <a:latin typeface="Comic Sans MS" pitchFamily="66" charset="0"/>
              </a:rPr>
              <a:t>4 Categorie di sostanze</a:t>
            </a:r>
            <a:endParaRPr lang="it-IT" sz="2000" b="1">
              <a:solidFill>
                <a:srgbClr val="000099"/>
              </a:solidFill>
              <a:latin typeface="Comic Sans MS" pitchFamily="66" charset="0"/>
            </a:endParaRPr>
          </a:p>
          <a:p>
            <a:pPr marL="457200" indent="-457200">
              <a:spcBef>
                <a:spcPct val="20000"/>
              </a:spcBef>
              <a:buFont typeface="Wingdings" pitchFamily="2" charset="2"/>
              <a:buNone/>
              <a:defRPr/>
            </a:pPr>
            <a:r>
              <a:rPr lang="it-IT" sz="2000" b="1">
                <a:solidFill>
                  <a:srgbClr val="000099"/>
                </a:solidFill>
                <a:latin typeface="Comic Sans MS" pitchFamily="66" charset="0"/>
              </a:rPr>
              <a:t>Non pericolose </a:t>
            </a:r>
            <a:r>
              <a:rPr lang="it-IT" sz="2000" b="1">
                <a:solidFill>
                  <a:srgbClr val="000099"/>
                </a:solidFill>
                <a:latin typeface="Comic Sans MS" pitchFamily="66" charset="0"/>
                <a:sym typeface="Wingdings" pitchFamily="2" charset="2"/>
              </a:rPr>
              <a:t> </a:t>
            </a:r>
            <a:r>
              <a:rPr lang="it-IT" sz="2000">
                <a:latin typeface="Comic Sans MS" pitchFamily="66" charset="0"/>
              </a:rPr>
              <a:t>l’acqua potabile e l’aria atmosferica in condizioni 				normali</a:t>
            </a:r>
          </a:p>
        </p:txBody>
      </p:sp>
      <p:sp>
        <p:nvSpPr>
          <p:cNvPr id="31747" name="Text Box 3"/>
          <p:cNvSpPr txBox="1">
            <a:spLocks noChangeArrowheads="1"/>
          </p:cNvSpPr>
          <p:nvPr/>
        </p:nvSpPr>
        <p:spPr bwMode="auto">
          <a:xfrm>
            <a:off x="323850" y="1916113"/>
            <a:ext cx="84963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it-IT" sz="2000" b="1">
                <a:solidFill>
                  <a:srgbClr val="000099"/>
                </a:solidFill>
                <a:latin typeface="Comic Sans MS" pitchFamily="66" charset="0"/>
              </a:rPr>
              <a:t>Non pericolose, ma impiegate in condizioni tali da poter costituire pericolo </a:t>
            </a:r>
            <a:r>
              <a:rPr lang="it-IT" sz="2000" b="1">
                <a:solidFill>
                  <a:srgbClr val="000099"/>
                </a:solidFill>
                <a:latin typeface="Comic Sans MS" pitchFamily="66" charset="0"/>
                <a:sym typeface="Wingdings" pitchFamily="2" charset="2"/>
              </a:rPr>
              <a:t> </a:t>
            </a:r>
            <a:r>
              <a:rPr lang="it-IT" sz="2000">
                <a:latin typeface="Comic Sans MS" pitchFamily="66" charset="0"/>
              </a:rPr>
              <a:t>l’acqua ad alta temperatura, aria compressa (pericolo non di tipo chimico)</a:t>
            </a:r>
          </a:p>
        </p:txBody>
      </p:sp>
      <p:sp>
        <p:nvSpPr>
          <p:cNvPr id="31748" name="Text Box 4"/>
          <p:cNvSpPr txBox="1">
            <a:spLocks noChangeArrowheads="1"/>
          </p:cNvSpPr>
          <p:nvPr/>
        </p:nvSpPr>
        <p:spPr bwMode="auto">
          <a:xfrm>
            <a:off x="323850" y="3213100"/>
            <a:ext cx="879475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it-IT" sz="2000" b="1">
                <a:solidFill>
                  <a:srgbClr val="000099"/>
                </a:solidFill>
                <a:latin typeface="Comic Sans MS" pitchFamily="66" charset="0"/>
              </a:rPr>
              <a:t>Pericolose, ma non classificate dalle norme su classificazione, etichettatura ed imballaggio dei prodotti chimici pericolosi </a:t>
            </a:r>
            <a:r>
              <a:rPr lang="it-IT" sz="2000" b="1">
                <a:solidFill>
                  <a:srgbClr val="000099"/>
                </a:solidFill>
                <a:latin typeface="Comic Sans MS" pitchFamily="66" charset="0"/>
                <a:sym typeface="Wingdings" pitchFamily="2" charset="2"/>
              </a:rPr>
              <a:t> </a:t>
            </a:r>
            <a:r>
              <a:rPr lang="it-IT" sz="2000">
                <a:latin typeface="Comic Sans MS" pitchFamily="66" charset="0"/>
              </a:rPr>
              <a:t>materiali organici degradati maleodoranti o infetti, acque di scarico con rischio biologico; materiali e prodotti esclusi dalle norme (farmaci, rifiuti,…)</a:t>
            </a:r>
            <a:endParaRPr lang="it-IT"/>
          </a:p>
        </p:txBody>
      </p:sp>
      <p:sp>
        <p:nvSpPr>
          <p:cNvPr id="31749" name="Rectangle 5"/>
          <p:cNvSpPr>
            <a:spLocks noChangeArrowheads="1"/>
          </p:cNvSpPr>
          <p:nvPr/>
        </p:nvSpPr>
        <p:spPr bwMode="auto">
          <a:xfrm>
            <a:off x="323850" y="5084763"/>
            <a:ext cx="856932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sz="2000" b="1">
                <a:solidFill>
                  <a:srgbClr val="000099"/>
                </a:solidFill>
                <a:latin typeface="Comic Sans MS" pitchFamily="66" charset="0"/>
              </a:rPr>
              <a:t>Pericolose così come classificate dalle norme su classificazione, etichettatura ed imballaggio dei prodotti chimici pericolosi </a:t>
            </a:r>
            <a:r>
              <a:rPr lang="it-IT" sz="2000" b="1">
                <a:solidFill>
                  <a:srgbClr val="000099"/>
                </a:solidFill>
                <a:latin typeface="Comic Sans MS" pitchFamily="66" charset="0"/>
                <a:sym typeface="Wingdings" pitchFamily="2" charset="2"/>
              </a:rPr>
              <a:t></a:t>
            </a:r>
            <a:r>
              <a:rPr lang="it-IT" sz="2000">
                <a:latin typeface="Comic Sans MS" pitchFamily="66" charset="0"/>
                <a:sym typeface="Wingdings" pitchFamily="2" charset="2"/>
              </a:rPr>
              <a:t> maggior parte delle sostanze o preparati chimici normalmente presenti sul luogo di lavoro</a:t>
            </a:r>
          </a:p>
        </p:txBody>
      </p:sp>
      <p:sp>
        <p:nvSpPr>
          <p:cNvPr id="2" name="Segnaposto numero diapositiva 1"/>
          <p:cNvSpPr>
            <a:spLocks noGrp="1"/>
          </p:cNvSpPr>
          <p:nvPr>
            <p:ph type="sldNum" sz="quarter" idx="12"/>
          </p:nvPr>
        </p:nvSpPr>
        <p:spPr/>
        <p:txBody>
          <a:bodyPr/>
          <a:lstStyle/>
          <a:p>
            <a:pPr>
              <a:defRPr/>
            </a:pPr>
            <a:fld id="{D4128B67-D830-4972-949A-06ACF1CFCE6B}" type="slidenum">
              <a:rPr lang="it-IT" smtClean="0"/>
              <a:pPr>
                <a:defRPr/>
              </a:pPr>
              <a:t>20</a:t>
            </a:fld>
            <a:endParaRPr 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fade">
                                      <p:cBhvr>
                                        <p:cTn id="7" dur="500"/>
                                        <p:tgtEl>
                                          <p:spTgt spid="317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31748"/>
                                        </p:tgtEl>
                                        <p:attrNameLst>
                                          <p:attrName>style.visibility</p:attrName>
                                        </p:attrNameLst>
                                      </p:cBhvr>
                                      <p:to>
                                        <p:strVal val="visible"/>
                                      </p:to>
                                    </p:set>
                                    <p:anim calcmode="lin" valueType="num">
                                      <p:cBhvr>
                                        <p:cTn id="12" dur="1000" fill="hold"/>
                                        <p:tgtEl>
                                          <p:spTgt spid="31748"/>
                                        </p:tgtEl>
                                        <p:attrNameLst>
                                          <p:attrName>ppt_w</p:attrName>
                                        </p:attrNameLst>
                                      </p:cBhvr>
                                      <p:tavLst>
                                        <p:tav tm="0">
                                          <p:val>
                                            <p:fltVal val="0"/>
                                          </p:val>
                                        </p:tav>
                                        <p:tav tm="100000">
                                          <p:val>
                                            <p:strVal val="#ppt_w"/>
                                          </p:val>
                                        </p:tav>
                                      </p:tavLst>
                                    </p:anim>
                                    <p:anim calcmode="lin" valueType="num">
                                      <p:cBhvr>
                                        <p:cTn id="13" dur="1000" fill="hold"/>
                                        <p:tgtEl>
                                          <p:spTgt spid="31748"/>
                                        </p:tgtEl>
                                        <p:attrNameLst>
                                          <p:attrName>ppt_h</p:attrName>
                                        </p:attrNameLst>
                                      </p:cBhvr>
                                      <p:tavLst>
                                        <p:tav tm="0">
                                          <p:val>
                                            <p:fltVal val="0"/>
                                          </p:val>
                                        </p:tav>
                                        <p:tav tm="100000">
                                          <p:val>
                                            <p:strVal val="#ppt_h"/>
                                          </p:val>
                                        </p:tav>
                                      </p:tavLst>
                                    </p:anim>
                                    <p:anim calcmode="lin" valueType="num">
                                      <p:cBhvr>
                                        <p:cTn id="14" dur="1000" fill="hold"/>
                                        <p:tgtEl>
                                          <p:spTgt spid="31748"/>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174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6" fill="hold" grpId="0" nodeType="clickEffect">
                                  <p:stCondLst>
                                    <p:cond delay="0"/>
                                  </p:stCondLst>
                                  <p:childTnLst>
                                    <p:set>
                                      <p:cBhvr>
                                        <p:cTn id="19" dur="1" fill="hold">
                                          <p:stCondLst>
                                            <p:cond delay="0"/>
                                          </p:stCondLst>
                                        </p:cTn>
                                        <p:tgtEl>
                                          <p:spTgt spid="31749"/>
                                        </p:tgtEl>
                                        <p:attrNameLst>
                                          <p:attrName>style.visibility</p:attrName>
                                        </p:attrNameLst>
                                      </p:cBhvr>
                                      <p:to>
                                        <p:strVal val="visible"/>
                                      </p:to>
                                    </p:set>
                                    <p:animEffect transition="in" filter="barn(inHorizontal)">
                                      <p:cBhvr>
                                        <p:cTn id="20" dur="500"/>
                                        <p:tgtEl>
                                          <p:spTgt spid="31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P spid="31748" grpId="0"/>
      <p:bldP spid="3174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906588" y="115888"/>
            <a:ext cx="5473700" cy="792162"/>
          </a:xfrm>
          <a:prstGeom prst="rect">
            <a:avLst/>
          </a:prstGeom>
          <a:gradFill rotWithShape="1">
            <a:gsLst>
              <a:gs pos="0">
                <a:srgbClr val="FF6600"/>
              </a:gs>
              <a:gs pos="50000">
                <a:schemeClr val="bg1"/>
              </a:gs>
              <a:gs pos="100000">
                <a:srgbClr val="FF6600"/>
              </a:gs>
            </a:gsLst>
            <a:lin ang="18900000" scaled="1"/>
          </a:gradFill>
          <a:ln>
            <a:solidFill>
              <a:schemeClr val="tx1"/>
            </a:solidFill>
          </a:ln>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it-IT" sz="3200" smtClean="0"/>
              <a:t>RISCHI DA ESPOSIZIONE</a:t>
            </a:r>
          </a:p>
        </p:txBody>
      </p:sp>
      <p:sp>
        <p:nvSpPr>
          <p:cNvPr id="3" name="Text Box 6"/>
          <p:cNvSpPr txBox="1">
            <a:spLocks noChangeArrowheads="1"/>
          </p:cNvSpPr>
          <p:nvPr/>
        </p:nvSpPr>
        <p:spPr bwMode="auto">
          <a:xfrm>
            <a:off x="1258888" y="1125538"/>
            <a:ext cx="7561262" cy="431800"/>
          </a:xfrm>
          <a:prstGeom prst="rect">
            <a:avLst/>
          </a:prstGeom>
          <a:solidFill>
            <a:srgbClr val="FFFFCC"/>
          </a:solidFill>
          <a:ln w="9525">
            <a:solidFill>
              <a:srgbClr val="000066"/>
            </a:solidFill>
            <a:miter lim="800000"/>
            <a:headEnd/>
            <a:tailEnd/>
          </a:ln>
          <a:effectLst/>
        </p:spPr>
        <p:txBody>
          <a:bodyPr anchor="ctr"/>
          <a:lstStyle/>
          <a:p>
            <a:pPr>
              <a:spcBef>
                <a:spcPct val="50000"/>
              </a:spcBef>
              <a:defRPr/>
            </a:pPr>
            <a:r>
              <a:rPr lang="it-IT">
                <a:solidFill>
                  <a:srgbClr val="000066"/>
                </a:solidFill>
                <a:effectLst>
                  <a:outerShdw blurRad="38100" dist="38100" dir="2700000" algn="tl">
                    <a:srgbClr val="000000"/>
                  </a:outerShdw>
                </a:effectLst>
              </a:rPr>
              <a:t>ESPOSIZIONE</a:t>
            </a:r>
          </a:p>
        </p:txBody>
      </p:sp>
      <p:sp>
        <p:nvSpPr>
          <p:cNvPr id="4" name="Line 10"/>
          <p:cNvSpPr>
            <a:spLocks noChangeShapeType="1"/>
          </p:cNvSpPr>
          <p:nvPr/>
        </p:nvSpPr>
        <p:spPr bwMode="auto">
          <a:xfrm flipH="1">
            <a:off x="7704138" y="3354388"/>
            <a:ext cx="0" cy="433387"/>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a:lstStyle/>
          <a:p>
            <a:pPr>
              <a:defRPr/>
            </a:pPr>
            <a:endParaRPr lang="it-IT"/>
          </a:p>
        </p:txBody>
      </p:sp>
      <p:sp>
        <p:nvSpPr>
          <p:cNvPr id="5" name="Text Box 11"/>
          <p:cNvSpPr txBox="1">
            <a:spLocks noChangeArrowheads="1"/>
          </p:cNvSpPr>
          <p:nvPr/>
        </p:nvSpPr>
        <p:spPr bwMode="auto">
          <a:xfrm>
            <a:off x="1214438" y="1643063"/>
            <a:ext cx="7561262" cy="1285875"/>
          </a:xfrm>
          <a:prstGeom prst="rect">
            <a:avLst/>
          </a:prstGeom>
          <a:noFill/>
          <a:ln w="12700">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sz="2000">
                <a:solidFill>
                  <a:srgbClr val="000066"/>
                </a:solidFill>
              </a:rPr>
              <a:t>condizione di lavoro per la quale sussiste la possibilità che agenti chimici pericolosi, tal quali o sottoforma di emissioni (polveri, fumi, nebbie, gas e vapori) possano essere assorbiti dall’organismo attraverso:</a:t>
            </a:r>
          </a:p>
        </p:txBody>
      </p:sp>
      <p:sp>
        <p:nvSpPr>
          <p:cNvPr id="6" name="Line 12"/>
          <p:cNvSpPr>
            <a:spLocks noChangeShapeType="1"/>
          </p:cNvSpPr>
          <p:nvPr/>
        </p:nvSpPr>
        <p:spPr bwMode="auto">
          <a:xfrm flipH="1">
            <a:off x="4967288" y="3355975"/>
            <a:ext cx="0" cy="433388"/>
          </a:xfrm>
          <a:prstGeom prst="line">
            <a:avLst/>
          </a:prstGeom>
          <a:ln>
            <a:solidFill>
              <a:srgbClr val="FF0000"/>
            </a:solidFill>
            <a:headEnd/>
            <a:tailEnd type="triangle" w="med" len="med"/>
          </a:ln>
        </p:spPr>
        <p:style>
          <a:lnRef idx="3">
            <a:schemeClr val="accent3"/>
          </a:lnRef>
          <a:fillRef idx="0">
            <a:schemeClr val="accent3"/>
          </a:fillRef>
          <a:effectRef idx="2">
            <a:schemeClr val="accent3"/>
          </a:effectRef>
          <a:fontRef idx="minor">
            <a:schemeClr val="tx1"/>
          </a:fontRef>
        </p:style>
        <p:txBody>
          <a:bodyPr/>
          <a:lstStyle/>
          <a:p>
            <a:pPr>
              <a:defRPr/>
            </a:pPr>
            <a:endParaRPr lang="it-IT"/>
          </a:p>
        </p:txBody>
      </p:sp>
      <p:sp>
        <p:nvSpPr>
          <p:cNvPr id="7" name="Line 13"/>
          <p:cNvSpPr>
            <a:spLocks noChangeShapeType="1"/>
          </p:cNvSpPr>
          <p:nvPr/>
        </p:nvSpPr>
        <p:spPr bwMode="auto">
          <a:xfrm flipH="1">
            <a:off x="2447925" y="3355975"/>
            <a:ext cx="0" cy="433388"/>
          </a:xfrm>
          <a:prstGeom prst="line">
            <a:avLst/>
          </a:prstGeom>
          <a:ln>
            <a:headEnd/>
            <a:tailEnd type="triangle" w="med" len="med"/>
          </a:ln>
        </p:spPr>
        <p:style>
          <a:lnRef idx="3">
            <a:schemeClr val="accent2"/>
          </a:lnRef>
          <a:fillRef idx="0">
            <a:schemeClr val="accent2"/>
          </a:fillRef>
          <a:effectRef idx="2">
            <a:schemeClr val="accent2"/>
          </a:effectRef>
          <a:fontRef idx="minor">
            <a:schemeClr val="tx1"/>
          </a:fontRef>
        </p:style>
        <p:txBody>
          <a:bodyPr/>
          <a:lstStyle/>
          <a:p>
            <a:pPr>
              <a:defRPr/>
            </a:pPr>
            <a:endParaRPr lang="it-IT"/>
          </a:p>
        </p:txBody>
      </p:sp>
      <p:sp>
        <p:nvSpPr>
          <p:cNvPr id="8" name="Text Box 14"/>
          <p:cNvSpPr txBox="1">
            <a:spLocks noChangeArrowheads="1"/>
          </p:cNvSpPr>
          <p:nvPr/>
        </p:nvSpPr>
        <p:spPr bwMode="auto">
          <a:xfrm>
            <a:off x="1150938" y="4005263"/>
            <a:ext cx="2232025" cy="79216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a:spcBef>
                <a:spcPct val="50000"/>
              </a:spcBef>
              <a:defRPr/>
            </a:pPr>
            <a:r>
              <a:rPr lang="it-IT" dirty="0">
                <a:solidFill>
                  <a:srgbClr val="000066"/>
                </a:solidFill>
              </a:rPr>
              <a:t>INGESTIONE</a:t>
            </a:r>
          </a:p>
        </p:txBody>
      </p:sp>
      <p:sp>
        <p:nvSpPr>
          <p:cNvPr id="9" name="Text Box 15"/>
          <p:cNvSpPr txBox="1">
            <a:spLocks noChangeArrowheads="1"/>
          </p:cNvSpPr>
          <p:nvPr/>
        </p:nvSpPr>
        <p:spPr bwMode="auto">
          <a:xfrm>
            <a:off x="3887788" y="4005263"/>
            <a:ext cx="2232025" cy="792162"/>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lstStyle/>
          <a:p>
            <a:pPr>
              <a:spcBef>
                <a:spcPct val="50000"/>
              </a:spcBef>
              <a:defRPr/>
            </a:pPr>
            <a:r>
              <a:rPr lang="it-IT" dirty="0">
                <a:solidFill>
                  <a:srgbClr val="000066"/>
                </a:solidFill>
              </a:rPr>
              <a:t>CONTATTO</a:t>
            </a:r>
            <a:br>
              <a:rPr lang="it-IT" dirty="0">
                <a:solidFill>
                  <a:srgbClr val="000066"/>
                </a:solidFill>
              </a:rPr>
            </a:br>
            <a:r>
              <a:rPr lang="it-IT" dirty="0">
                <a:solidFill>
                  <a:srgbClr val="000066"/>
                </a:solidFill>
              </a:rPr>
              <a:t>CUTANEO</a:t>
            </a:r>
          </a:p>
        </p:txBody>
      </p:sp>
      <p:sp>
        <p:nvSpPr>
          <p:cNvPr id="10" name="Text Box 16"/>
          <p:cNvSpPr txBox="1">
            <a:spLocks noChangeArrowheads="1"/>
          </p:cNvSpPr>
          <p:nvPr/>
        </p:nvSpPr>
        <p:spPr bwMode="auto">
          <a:xfrm>
            <a:off x="6696075" y="4005263"/>
            <a:ext cx="2232025" cy="79216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a:spcBef>
                <a:spcPct val="50000"/>
              </a:spcBef>
              <a:defRPr/>
            </a:pPr>
            <a:r>
              <a:rPr lang="it-IT" dirty="0">
                <a:solidFill>
                  <a:srgbClr val="000066"/>
                </a:solidFill>
              </a:rPr>
              <a:t>INALAZIONE</a:t>
            </a:r>
          </a:p>
        </p:txBody>
      </p:sp>
      <p:sp>
        <p:nvSpPr>
          <p:cNvPr id="11" name="Line 17"/>
          <p:cNvSpPr>
            <a:spLocks noChangeShapeType="1"/>
          </p:cNvSpPr>
          <p:nvPr/>
        </p:nvSpPr>
        <p:spPr bwMode="auto">
          <a:xfrm flipH="1">
            <a:off x="7705725" y="5010150"/>
            <a:ext cx="0" cy="433388"/>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a:lstStyle/>
          <a:p>
            <a:pPr>
              <a:defRPr/>
            </a:pPr>
            <a:endParaRPr lang="it-IT"/>
          </a:p>
        </p:txBody>
      </p:sp>
      <p:sp>
        <p:nvSpPr>
          <p:cNvPr id="12" name="Line 18"/>
          <p:cNvSpPr>
            <a:spLocks noChangeShapeType="1"/>
          </p:cNvSpPr>
          <p:nvPr/>
        </p:nvSpPr>
        <p:spPr bwMode="auto">
          <a:xfrm flipH="1">
            <a:off x="4968875" y="5011738"/>
            <a:ext cx="0" cy="433387"/>
          </a:xfrm>
          <a:prstGeom prst="line">
            <a:avLst/>
          </a:prstGeom>
          <a:ln>
            <a:solidFill>
              <a:srgbClr val="FF0000"/>
            </a:solidFill>
            <a:headEnd/>
            <a:tailEnd type="triangle" w="med" len="med"/>
          </a:ln>
        </p:spPr>
        <p:style>
          <a:lnRef idx="3">
            <a:schemeClr val="accent3"/>
          </a:lnRef>
          <a:fillRef idx="0">
            <a:schemeClr val="accent3"/>
          </a:fillRef>
          <a:effectRef idx="2">
            <a:schemeClr val="accent3"/>
          </a:effectRef>
          <a:fontRef idx="minor">
            <a:schemeClr val="tx1"/>
          </a:fontRef>
        </p:style>
        <p:txBody>
          <a:bodyPr/>
          <a:lstStyle/>
          <a:p>
            <a:pPr>
              <a:defRPr/>
            </a:pPr>
            <a:endParaRPr lang="it-IT"/>
          </a:p>
        </p:txBody>
      </p:sp>
      <p:sp>
        <p:nvSpPr>
          <p:cNvPr id="13" name="Line 19"/>
          <p:cNvSpPr>
            <a:spLocks noChangeShapeType="1"/>
          </p:cNvSpPr>
          <p:nvPr/>
        </p:nvSpPr>
        <p:spPr bwMode="auto">
          <a:xfrm flipH="1">
            <a:off x="2449513" y="5011738"/>
            <a:ext cx="0" cy="433387"/>
          </a:xfrm>
          <a:prstGeom prst="line">
            <a:avLst/>
          </a:prstGeom>
          <a:ln>
            <a:headEnd/>
            <a:tailEnd type="triangle" w="med" len="med"/>
          </a:ln>
        </p:spPr>
        <p:style>
          <a:lnRef idx="3">
            <a:schemeClr val="accent2"/>
          </a:lnRef>
          <a:fillRef idx="0">
            <a:schemeClr val="accent2"/>
          </a:fillRef>
          <a:effectRef idx="2">
            <a:schemeClr val="accent2"/>
          </a:effectRef>
          <a:fontRef idx="minor">
            <a:schemeClr val="tx1"/>
          </a:fontRef>
        </p:style>
        <p:txBody>
          <a:bodyPr/>
          <a:lstStyle/>
          <a:p>
            <a:pPr>
              <a:defRPr/>
            </a:pPr>
            <a:endParaRPr lang="it-IT"/>
          </a:p>
        </p:txBody>
      </p:sp>
      <p:sp>
        <p:nvSpPr>
          <p:cNvPr id="14" name="Text Box 20"/>
          <p:cNvSpPr txBox="1">
            <a:spLocks noChangeArrowheads="1"/>
          </p:cNvSpPr>
          <p:nvPr/>
        </p:nvSpPr>
        <p:spPr bwMode="auto">
          <a:xfrm>
            <a:off x="1169988" y="5572125"/>
            <a:ext cx="2232025" cy="79216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a:spcBef>
                <a:spcPct val="50000"/>
              </a:spcBef>
              <a:defRPr/>
            </a:pPr>
            <a:r>
              <a:rPr lang="it-IT" dirty="0">
                <a:solidFill>
                  <a:srgbClr val="FF0000"/>
                </a:solidFill>
                <a:effectLst>
                  <a:outerShdw blurRad="38100" dist="38100" dir="2700000" algn="tl">
                    <a:srgbClr val="000000"/>
                  </a:outerShdw>
                </a:effectLst>
              </a:rPr>
              <a:t>Assorbimento</a:t>
            </a:r>
            <a:br>
              <a:rPr lang="it-IT" dirty="0">
                <a:solidFill>
                  <a:srgbClr val="FF0000"/>
                </a:solidFill>
                <a:effectLst>
                  <a:outerShdw blurRad="38100" dist="38100" dir="2700000" algn="tl">
                    <a:srgbClr val="000000"/>
                  </a:outerShdw>
                </a:effectLst>
              </a:rPr>
            </a:br>
            <a:r>
              <a:rPr lang="it-IT" dirty="0">
                <a:solidFill>
                  <a:srgbClr val="FF0000"/>
                </a:solidFill>
                <a:effectLst>
                  <a:outerShdw blurRad="38100" dist="38100" dir="2700000" algn="tl">
                    <a:srgbClr val="000000"/>
                  </a:outerShdw>
                </a:effectLst>
              </a:rPr>
              <a:t>gastrico</a:t>
            </a:r>
          </a:p>
        </p:txBody>
      </p:sp>
      <p:sp>
        <p:nvSpPr>
          <p:cNvPr id="15" name="Text Box 21"/>
          <p:cNvSpPr txBox="1">
            <a:spLocks noChangeArrowheads="1"/>
          </p:cNvSpPr>
          <p:nvPr/>
        </p:nvSpPr>
        <p:spPr bwMode="auto">
          <a:xfrm>
            <a:off x="3905250" y="5572125"/>
            <a:ext cx="2232025" cy="792163"/>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lstStyle/>
          <a:p>
            <a:pPr>
              <a:spcBef>
                <a:spcPct val="50000"/>
              </a:spcBef>
              <a:defRPr/>
            </a:pPr>
            <a:r>
              <a:rPr lang="it-IT" dirty="0">
                <a:solidFill>
                  <a:srgbClr val="11BC08"/>
                </a:solidFill>
                <a:effectLst>
                  <a:outerShdw blurRad="38100" dist="38100" dir="2700000" algn="tl">
                    <a:srgbClr val="000000"/>
                  </a:outerShdw>
                </a:effectLst>
              </a:rPr>
              <a:t>Assorbimento</a:t>
            </a:r>
            <a:br>
              <a:rPr lang="it-IT" dirty="0">
                <a:solidFill>
                  <a:srgbClr val="11BC08"/>
                </a:solidFill>
                <a:effectLst>
                  <a:outerShdw blurRad="38100" dist="38100" dir="2700000" algn="tl">
                    <a:srgbClr val="000000"/>
                  </a:outerShdw>
                </a:effectLst>
              </a:rPr>
            </a:br>
            <a:r>
              <a:rPr lang="it-IT" dirty="0">
                <a:solidFill>
                  <a:srgbClr val="11BC08"/>
                </a:solidFill>
                <a:effectLst>
                  <a:outerShdw blurRad="38100" dist="38100" dir="2700000" algn="tl">
                    <a:srgbClr val="000000"/>
                  </a:outerShdw>
                </a:effectLst>
              </a:rPr>
              <a:t>transcutaneo</a:t>
            </a:r>
          </a:p>
        </p:txBody>
      </p:sp>
      <p:sp>
        <p:nvSpPr>
          <p:cNvPr id="16" name="Text Box 22"/>
          <p:cNvSpPr txBox="1">
            <a:spLocks noChangeArrowheads="1"/>
          </p:cNvSpPr>
          <p:nvPr/>
        </p:nvSpPr>
        <p:spPr bwMode="auto">
          <a:xfrm>
            <a:off x="6715125" y="5572125"/>
            <a:ext cx="2232025" cy="79216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a:spcBef>
                <a:spcPct val="50000"/>
              </a:spcBef>
              <a:defRPr/>
            </a:pPr>
            <a:r>
              <a:rPr lang="it-IT" dirty="0">
                <a:solidFill>
                  <a:srgbClr val="0000CC"/>
                </a:solidFill>
                <a:effectLst>
                  <a:outerShdw blurRad="38100" dist="38100" dir="2700000" algn="tl">
                    <a:srgbClr val="000000"/>
                  </a:outerShdw>
                </a:effectLst>
              </a:rPr>
              <a:t>Assorbimento</a:t>
            </a:r>
            <a:br>
              <a:rPr lang="it-IT" dirty="0">
                <a:solidFill>
                  <a:srgbClr val="0000CC"/>
                </a:solidFill>
                <a:effectLst>
                  <a:outerShdw blurRad="38100" dist="38100" dir="2700000" algn="tl">
                    <a:srgbClr val="000000"/>
                  </a:outerShdw>
                </a:effectLst>
              </a:rPr>
            </a:br>
            <a:r>
              <a:rPr lang="it-IT" dirty="0">
                <a:solidFill>
                  <a:srgbClr val="0000CC"/>
                </a:solidFill>
                <a:effectLst>
                  <a:outerShdw blurRad="38100" dist="38100" dir="2700000" algn="tl">
                    <a:srgbClr val="000000"/>
                  </a:outerShdw>
                </a:effectLst>
              </a:rPr>
              <a:t>polmonare</a:t>
            </a:r>
          </a:p>
        </p:txBody>
      </p:sp>
      <p:sp>
        <p:nvSpPr>
          <p:cNvPr id="17" name="Segnaposto numero diapositiva 16"/>
          <p:cNvSpPr>
            <a:spLocks noGrp="1"/>
          </p:cNvSpPr>
          <p:nvPr>
            <p:ph type="sldNum" sz="quarter" idx="12"/>
          </p:nvPr>
        </p:nvSpPr>
        <p:spPr/>
        <p:txBody>
          <a:bodyPr/>
          <a:lstStyle/>
          <a:p>
            <a:pPr>
              <a:defRPr/>
            </a:pPr>
            <a:fld id="{D4128B67-D830-4972-949A-06ACF1CFCE6B}" type="slidenum">
              <a:rPr lang="it-IT" smtClean="0"/>
              <a:pPr>
                <a:defRPr/>
              </a:pPr>
              <a:t>21</a:t>
            </a:fld>
            <a:endParaRPr lang="it-IT"/>
          </a:p>
        </p:txBody>
      </p:sp>
    </p:spTree>
    <p:extLst>
      <p:ext uri="{BB962C8B-B14F-4D97-AF65-F5344CB8AC3E}">
        <p14:creationId xmlns:p14="http://schemas.microsoft.com/office/powerpoint/2010/main" val="24672386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3"/>
          <p:cNvGrpSpPr>
            <a:grpSpLocks/>
          </p:cNvGrpSpPr>
          <p:nvPr/>
        </p:nvGrpSpPr>
        <p:grpSpPr bwMode="auto">
          <a:xfrm>
            <a:off x="782638" y="620689"/>
            <a:ext cx="7821612" cy="4954612"/>
            <a:chOff x="0" y="0"/>
            <a:chExt cx="3288" cy="2402"/>
          </a:xfrm>
        </p:grpSpPr>
        <p:sp>
          <p:nvSpPr>
            <p:cNvPr id="20484" name="Rectangle 4"/>
            <p:cNvSpPr>
              <a:spLocks noChangeArrowheads="1"/>
            </p:cNvSpPr>
            <p:nvPr/>
          </p:nvSpPr>
          <p:spPr bwMode="auto">
            <a:xfrm>
              <a:off x="28" y="0"/>
              <a:ext cx="1426" cy="373"/>
            </a:xfrm>
            <a:prstGeom prst="rect">
              <a:avLst/>
            </a:prstGeom>
            <a:noFill/>
            <a:ln w="12700">
              <a:noFill/>
              <a:miter lim="800000"/>
              <a:headEnd/>
              <a:tailEnd/>
            </a:ln>
            <a:effectLst/>
          </p:spPr>
          <p:txBody>
            <a:bodyPr>
              <a:spAutoFit/>
            </a:bodyPr>
            <a:lstStyle/>
            <a:p>
              <a:pPr algn="just">
                <a:defRPr/>
              </a:pPr>
              <a:r>
                <a:rPr lang="it-IT" sz="2000" b="1" dirty="0">
                  <a:solidFill>
                    <a:srgbClr val="FF0000"/>
                  </a:solidFill>
                  <a:latin typeface="Arial" pitchFamily="34" charset="0"/>
                  <a:cs typeface="Arial" pitchFamily="34" charset="0"/>
                </a:rPr>
                <a:t>FONTI DI PERICOLO</a:t>
              </a:r>
            </a:p>
            <a:p>
              <a:pPr algn="just" eaLnBrk="0" hangingPunct="0">
                <a:defRPr/>
              </a:pPr>
              <a:endParaRPr lang="it-IT" b="1" dirty="0">
                <a:solidFill>
                  <a:srgbClr val="FF6600"/>
                </a:solidFill>
              </a:endParaRPr>
            </a:p>
          </p:txBody>
        </p:sp>
        <p:sp>
          <p:nvSpPr>
            <p:cNvPr id="20485" name="Rectangle 5"/>
            <p:cNvSpPr>
              <a:spLocks noChangeArrowheads="1"/>
            </p:cNvSpPr>
            <p:nvPr/>
          </p:nvSpPr>
          <p:spPr bwMode="auto">
            <a:xfrm>
              <a:off x="1454" y="0"/>
              <a:ext cx="1750" cy="407"/>
            </a:xfrm>
            <a:prstGeom prst="rect">
              <a:avLst/>
            </a:prstGeom>
            <a:noFill/>
            <a:ln w="12700">
              <a:noFill/>
              <a:miter lim="800000"/>
              <a:headEnd/>
              <a:tailEnd/>
            </a:ln>
            <a:effectLst/>
          </p:spPr>
          <p:txBody>
            <a:bodyPr>
              <a:spAutoFit/>
            </a:bodyPr>
            <a:lstStyle/>
            <a:p>
              <a:pPr algn="just">
                <a:defRPr/>
              </a:pPr>
              <a:r>
                <a:rPr lang="it-IT" b="1">
                  <a:cs typeface="Times New Roman" pitchFamily="18" charset="0"/>
                </a:rPr>
                <a:t>       </a:t>
              </a:r>
              <a:r>
                <a:rPr lang="it-IT" b="1">
                  <a:solidFill>
                    <a:schemeClr val="accent2"/>
                  </a:solidFill>
                  <a:effectLst>
                    <a:outerShdw blurRad="38100" dist="38100" dir="2700000" algn="tl">
                      <a:srgbClr val="C0C0C0"/>
                    </a:outerShdw>
                  </a:effectLst>
                  <a:cs typeface="Times New Roman" pitchFamily="18" charset="0"/>
                </a:rPr>
                <a:t>TIPO DI PERICOLO</a:t>
              </a:r>
            </a:p>
            <a:p>
              <a:pPr algn="just" eaLnBrk="0" hangingPunct="0">
                <a:defRPr/>
              </a:pPr>
              <a:endParaRPr lang="it-IT" sz="2000" b="1"/>
            </a:p>
          </p:txBody>
        </p:sp>
        <p:grpSp>
          <p:nvGrpSpPr>
            <p:cNvPr id="9227" name="Group 6"/>
            <p:cNvGrpSpPr>
              <a:grpSpLocks/>
            </p:cNvGrpSpPr>
            <p:nvPr/>
          </p:nvGrpSpPr>
          <p:grpSpPr bwMode="auto">
            <a:xfrm>
              <a:off x="0" y="413"/>
              <a:ext cx="1482" cy="913"/>
              <a:chOff x="0" y="413"/>
              <a:chExt cx="1482" cy="913"/>
            </a:xfrm>
          </p:grpSpPr>
          <p:sp>
            <p:nvSpPr>
              <p:cNvPr id="9243" name="Rectangle 7"/>
              <p:cNvSpPr>
                <a:spLocks noChangeArrowheads="1"/>
              </p:cNvSpPr>
              <p:nvPr/>
            </p:nvSpPr>
            <p:spPr bwMode="auto">
              <a:xfrm>
                <a:off x="28" y="413"/>
                <a:ext cx="142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just" eaLnBrk="0" hangingPunct="0"/>
                <a:endParaRPr lang="it-IT" sz="2000"/>
              </a:p>
            </p:txBody>
          </p:sp>
          <p:sp>
            <p:nvSpPr>
              <p:cNvPr id="9244" name="Rectangle 8"/>
              <p:cNvSpPr>
                <a:spLocks noChangeArrowheads="1"/>
              </p:cNvSpPr>
              <p:nvPr/>
            </p:nvSpPr>
            <p:spPr bwMode="auto">
              <a:xfrm>
                <a:off x="0" y="413"/>
                <a:ext cx="1482" cy="913"/>
              </a:xfrm>
              <a:prstGeom prst="rect">
                <a:avLst/>
              </a:prstGeom>
              <a:noFill/>
              <a:ln w="127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endParaRPr lang="it-IT"/>
              </a:p>
            </p:txBody>
          </p:sp>
        </p:grpSp>
        <p:grpSp>
          <p:nvGrpSpPr>
            <p:cNvPr id="9228" name="Group 9"/>
            <p:cNvGrpSpPr>
              <a:grpSpLocks/>
            </p:cNvGrpSpPr>
            <p:nvPr/>
          </p:nvGrpSpPr>
          <p:grpSpPr bwMode="auto">
            <a:xfrm>
              <a:off x="1482" y="413"/>
              <a:ext cx="1806" cy="913"/>
              <a:chOff x="1482" y="413"/>
              <a:chExt cx="1806" cy="913"/>
            </a:xfrm>
          </p:grpSpPr>
          <p:sp>
            <p:nvSpPr>
              <p:cNvPr id="9241" name="Rectangle 10"/>
              <p:cNvSpPr>
                <a:spLocks noChangeArrowheads="1"/>
              </p:cNvSpPr>
              <p:nvPr/>
            </p:nvSpPr>
            <p:spPr bwMode="auto">
              <a:xfrm>
                <a:off x="1510" y="413"/>
                <a:ext cx="1750"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just" eaLnBrk="0" hangingPunct="0"/>
                <a:endParaRPr lang="it-IT" sz="1800"/>
              </a:p>
            </p:txBody>
          </p:sp>
          <p:sp>
            <p:nvSpPr>
              <p:cNvPr id="9242" name="Rectangle 11"/>
              <p:cNvSpPr>
                <a:spLocks noChangeArrowheads="1"/>
              </p:cNvSpPr>
              <p:nvPr/>
            </p:nvSpPr>
            <p:spPr bwMode="auto">
              <a:xfrm>
                <a:off x="1482" y="413"/>
                <a:ext cx="1806" cy="913"/>
              </a:xfrm>
              <a:prstGeom prst="rect">
                <a:avLst/>
              </a:prstGeom>
              <a:noFill/>
              <a:ln w="127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endParaRPr lang="it-IT"/>
              </a:p>
            </p:txBody>
          </p:sp>
        </p:grpSp>
        <p:grpSp>
          <p:nvGrpSpPr>
            <p:cNvPr id="9229" name="Group 12"/>
            <p:cNvGrpSpPr>
              <a:grpSpLocks/>
            </p:cNvGrpSpPr>
            <p:nvPr/>
          </p:nvGrpSpPr>
          <p:grpSpPr bwMode="auto">
            <a:xfrm>
              <a:off x="0" y="1326"/>
              <a:ext cx="1482" cy="538"/>
              <a:chOff x="0" y="1326"/>
              <a:chExt cx="1482" cy="538"/>
            </a:xfrm>
          </p:grpSpPr>
          <p:sp>
            <p:nvSpPr>
              <p:cNvPr id="9239" name="Rectangle 13"/>
              <p:cNvSpPr>
                <a:spLocks noChangeArrowheads="1"/>
              </p:cNvSpPr>
              <p:nvPr/>
            </p:nvSpPr>
            <p:spPr bwMode="auto">
              <a:xfrm>
                <a:off x="28" y="1326"/>
                <a:ext cx="1426"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just" eaLnBrk="0" hangingPunct="0"/>
                <a:endParaRPr lang="it-IT"/>
              </a:p>
            </p:txBody>
          </p:sp>
          <p:sp>
            <p:nvSpPr>
              <p:cNvPr id="9240" name="Rectangle 14"/>
              <p:cNvSpPr>
                <a:spLocks noChangeArrowheads="1"/>
              </p:cNvSpPr>
              <p:nvPr/>
            </p:nvSpPr>
            <p:spPr bwMode="auto">
              <a:xfrm>
                <a:off x="0" y="1326"/>
                <a:ext cx="1482" cy="538"/>
              </a:xfrm>
              <a:prstGeom prst="rect">
                <a:avLst/>
              </a:prstGeom>
              <a:noFill/>
              <a:ln w="127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endParaRPr lang="it-IT"/>
              </a:p>
            </p:txBody>
          </p:sp>
        </p:grpSp>
        <p:grpSp>
          <p:nvGrpSpPr>
            <p:cNvPr id="9230" name="Group 15"/>
            <p:cNvGrpSpPr>
              <a:grpSpLocks/>
            </p:cNvGrpSpPr>
            <p:nvPr/>
          </p:nvGrpSpPr>
          <p:grpSpPr bwMode="auto">
            <a:xfrm>
              <a:off x="1482" y="1326"/>
              <a:ext cx="1806" cy="538"/>
              <a:chOff x="1482" y="1326"/>
              <a:chExt cx="1806" cy="538"/>
            </a:xfrm>
          </p:grpSpPr>
          <p:sp>
            <p:nvSpPr>
              <p:cNvPr id="9237" name="Rectangle 16"/>
              <p:cNvSpPr>
                <a:spLocks noChangeArrowheads="1"/>
              </p:cNvSpPr>
              <p:nvPr/>
            </p:nvSpPr>
            <p:spPr bwMode="auto">
              <a:xfrm>
                <a:off x="1510" y="1326"/>
                <a:ext cx="1750"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just" eaLnBrk="0" hangingPunct="0"/>
                <a:endParaRPr lang="it-IT" sz="1800"/>
              </a:p>
            </p:txBody>
          </p:sp>
          <p:sp>
            <p:nvSpPr>
              <p:cNvPr id="9238" name="Rectangle 17"/>
              <p:cNvSpPr>
                <a:spLocks noChangeArrowheads="1"/>
              </p:cNvSpPr>
              <p:nvPr/>
            </p:nvSpPr>
            <p:spPr bwMode="auto">
              <a:xfrm>
                <a:off x="1482" y="1326"/>
                <a:ext cx="1806" cy="538"/>
              </a:xfrm>
              <a:prstGeom prst="rect">
                <a:avLst/>
              </a:prstGeom>
              <a:noFill/>
              <a:ln w="127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endParaRPr lang="it-IT"/>
              </a:p>
            </p:txBody>
          </p:sp>
        </p:grpSp>
        <p:grpSp>
          <p:nvGrpSpPr>
            <p:cNvPr id="9231" name="Group 18"/>
            <p:cNvGrpSpPr>
              <a:grpSpLocks/>
            </p:cNvGrpSpPr>
            <p:nvPr/>
          </p:nvGrpSpPr>
          <p:grpSpPr bwMode="auto">
            <a:xfrm>
              <a:off x="0" y="1864"/>
              <a:ext cx="1482" cy="538"/>
              <a:chOff x="0" y="1864"/>
              <a:chExt cx="1482" cy="538"/>
            </a:xfrm>
          </p:grpSpPr>
          <p:sp>
            <p:nvSpPr>
              <p:cNvPr id="9235" name="Rectangle 19"/>
              <p:cNvSpPr>
                <a:spLocks noChangeArrowheads="1"/>
              </p:cNvSpPr>
              <p:nvPr/>
            </p:nvSpPr>
            <p:spPr bwMode="auto">
              <a:xfrm>
                <a:off x="28" y="1864"/>
                <a:ext cx="142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just" eaLnBrk="0" hangingPunct="0"/>
                <a:endParaRPr lang="it-IT" sz="2000"/>
              </a:p>
            </p:txBody>
          </p:sp>
          <p:sp>
            <p:nvSpPr>
              <p:cNvPr id="9236" name="Rectangle 20"/>
              <p:cNvSpPr>
                <a:spLocks noChangeArrowheads="1"/>
              </p:cNvSpPr>
              <p:nvPr/>
            </p:nvSpPr>
            <p:spPr bwMode="auto">
              <a:xfrm>
                <a:off x="0" y="1864"/>
                <a:ext cx="1482" cy="538"/>
              </a:xfrm>
              <a:prstGeom prst="rect">
                <a:avLst/>
              </a:prstGeom>
              <a:noFill/>
              <a:ln w="127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endParaRPr lang="it-IT"/>
              </a:p>
            </p:txBody>
          </p:sp>
        </p:grpSp>
        <p:grpSp>
          <p:nvGrpSpPr>
            <p:cNvPr id="9232" name="Group 21"/>
            <p:cNvGrpSpPr>
              <a:grpSpLocks/>
            </p:cNvGrpSpPr>
            <p:nvPr/>
          </p:nvGrpSpPr>
          <p:grpSpPr bwMode="auto">
            <a:xfrm>
              <a:off x="1482" y="1864"/>
              <a:ext cx="1806" cy="538"/>
              <a:chOff x="1482" y="1864"/>
              <a:chExt cx="1806" cy="538"/>
            </a:xfrm>
          </p:grpSpPr>
          <p:sp>
            <p:nvSpPr>
              <p:cNvPr id="9233" name="Rectangle 22"/>
              <p:cNvSpPr>
                <a:spLocks noChangeArrowheads="1"/>
              </p:cNvSpPr>
              <p:nvPr/>
            </p:nvSpPr>
            <p:spPr bwMode="auto">
              <a:xfrm>
                <a:off x="1510" y="1864"/>
                <a:ext cx="1750"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just" eaLnBrk="0" hangingPunct="0"/>
                <a:endParaRPr lang="it-IT"/>
              </a:p>
            </p:txBody>
          </p:sp>
          <p:sp>
            <p:nvSpPr>
              <p:cNvPr id="9234" name="Rectangle 23"/>
              <p:cNvSpPr>
                <a:spLocks noChangeArrowheads="1"/>
              </p:cNvSpPr>
              <p:nvPr/>
            </p:nvSpPr>
            <p:spPr bwMode="auto">
              <a:xfrm>
                <a:off x="1482" y="1864"/>
                <a:ext cx="1806" cy="538"/>
              </a:xfrm>
              <a:prstGeom prst="rect">
                <a:avLst/>
              </a:prstGeom>
              <a:noFill/>
              <a:ln w="127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endParaRPr lang="it-IT"/>
              </a:p>
            </p:txBody>
          </p:sp>
        </p:grpSp>
      </p:grpSp>
      <p:sp>
        <p:nvSpPr>
          <p:cNvPr id="20504" name="Rectangle 24"/>
          <p:cNvSpPr>
            <a:spLocks noChangeArrowheads="1"/>
          </p:cNvSpPr>
          <p:nvPr/>
        </p:nvSpPr>
        <p:spPr bwMode="auto">
          <a:xfrm>
            <a:off x="1011238" y="2055813"/>
            <a:ext cx="324319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sz="2000" b="1" dirty="0">
                <a:solidFill>
                  <a:srgbClr val="FF0000"/>
                </a:solidFill>
                <a:latin typeface="Arial" pitchFamily="34" charset="0"/>
                <a:cs typeface="Arial" pitchFamily="34" charset="0"/>
              </a:rPr>
              <a:t>manipolazione di reattivi </a:t>
            </a:r>
          </a:p>
          <a:p>
            <a:r>
              <a:rPr lang="it-IT" sz="2000" b="1" dirty="0">
                <a:solidFill>
                  <a:srgbClr val="FF0000"/>
                </a:solidFill>
                <a:latin typeface="Arial" pitchFamily="34" charset="0"/>
                <a:cs typeface="Arial" pitchFamily="34" charset="0"/>
              </a:rPr>
              <a:t>chimici</a:t>
            </a:r>
          </a:p>
        </p:txBody>
      </p:sp>
      <p:sp>
        <p:nvSpPr>
          <p:cNvPr id="20505" name="Rectangle 25"/>
          <p:cNvSpPr>
            <a:spLocks noChangeArrowheads="1"/>
          </p:cNvSpPr>
          <p:nvPr/>
        </p:nvSpPr>
        <p:spPr bwMode="auto">
          <a:xfrm>
            <a:off x="4374680" y="1669472"/>
            <a:ext cx="424815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it-IT" sz="2000" b="1" dirty="0">
                <a:solidFill>
                  <a:srgbClr val="0000CC"/>
                </a:solidFill>
                <a:cs typeface="Times New Roman" pitchFamily="18" charset="0"/>
              </a:rPr>
              <a:t>avvelenamenti ed intossicazioni anche mortali,  esplosioni, ustioni, ustioni e ferite agli occhi, eritemi della pelle, allergie, corrosioni della strumentazione e degli indumenti,...</a:t>
            </a:r>
          </a:p>
        </p:txBody>
      </p:sp>
      <p:sp>
        <p:nvSpPr>
          <p:cNvPr id="20506" name="Rectangle 26"/>
          <p:cNvSpPr>
            <a:spLocks noChangeArrowheads="1"/>
          </p:cNvSpPr>
          <p:nvPr/>
        </p:nvSpPr>
        <p:spPr bwMode="auto">
          <a:xfrm>
            <a:off x="1011238" y="3668713"/>
            <a:ext cx="2971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sz="2000" b="1" dirty="0">
                <a:solidFill>
                  <a:srgbClr val="FF0000"/>
                </a:solidFill>
                <a:latin typeface="Arial" pitchFamily="34" charset="0"/>
                <a:cs typeface="Arial" pitchFamily="34" charset="0"/>
              </a:rPr>
              <a:t>uso di apparecchiature in vetro</a:t>
            </a:r>
          </a:p>
        </p:txBody>
      </p:sp>
      <p:sp>
        <p:nvSpPr>
          <p:cNvPr id="20507" name="Rectangle 27"/>
          <p:cNvSpPr>
            <a:spLocks noChangeArrowheads="1"/>
          </p:cNvSpPr>
          <p:nvPr/>
        </p:nvSpPr>
        <p:spPr bwMode="auto">
          <a:xfrm>
            <a:off x="4427538" y="3644900"/>
            <a:ext cx="40322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sz="2000" b="1" dirty="0">
                <a:solidFill>
                  <a:srgbClr val="0000CC"/>
                </a:solidFill>
                <a:cs typeface="Times New Roman" pitchFamily="18" charset="0"/>
              </a:rPr>
              <a:t>esplosioni, ferite da taglio, schegge, ustioni,...</a:t>
            </a:r>
          </a:p>
        </p:txBody>
      </p:sp>
      <p:sp>
        <p:nvSpPr>
          <p:cNvPr id="20508" name="Rectangle 28"/>
          <p:cNvSpPr>
            <a:spLocks noChangeArrowheads="1"/>
          </p:cNvSpPr>
          <p:nvPr/>
        </p:nvSpPr>
        <p:spPr bwMode="auto">
          <a:xfrm>
            <a:off x="1011238" y="4583113"/>
            <a:ext cx="30567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it-IT" sz="2000" b="1" dirty="0">
                <a:solidFill>
                  <a:srgbClr val="FF0000"/>
                </a:solidFill>
                <a:latin typeface="Arial" pitchFamily="34" charset="0"/>
                <a:cs typeface="Arial" pitchFamily="34" charset="0"/>
              </a:rPr>
              <a:t>uso di apparecchiature elettriche</a:t>
            </a:r>
          </a:p>
        </p:txBody>
      </p:sp>
      <p:sp>
        <p:nvSpPr>
          <p:cNvPr id="20509" name="Rectangle 29"/>
          <p:cNvSpPr>
            <a:spLocks noChangeArrowheads="1"/>
          </p:cNvSpPr>
          <p:nvPr/>
        </p:nvSpPr>
        <p:spPr bwMode="auto">
          <a:xfrm>
            <a:off x="4427538" y="4724400"/>
            <a:ext cx="40322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sz="2000" b="1" dirty="0">
                <a:solidFill>
                  <a:srgbClr val="0000CC"/>
                </a:solidFill>
                <a:cs typeface="Times New Roman" pitchFamily="18" charset="0"/>
              </a:rPr>
              <a:t>scosse, incendi, ustioni, stato di shock,..</a:t>
            </a:r>
          </a:p>
        </p:txBody>
      </p:sp>
      <p:sp>
        <p:nvSpPr>
          <p:cNvPr id="2" name="Segnaposto numero diapositiva 1"/>
          <p:cNvSpPr>
            <a:spLocks noGrp="1"/>
          </p:cNvSpPr>
          <p:nvPr>
            <p:ph type="sldNum" sz="quarter" idx="12"/>
          </p:nvPr>
        </p:nvSpPr>
        <p:spPr/>
        <p:txBody>
          <a:bodyPr/>
          <a:lstStyle/>
          <a:p>
            <a:pPr>
              <a:defRPr/>
            </a:pPr>
            <a:fld id="{D4128B67-D830-4972-949A-06ACF1CFCE6B}" type="slidenum">
              <a:rPr lang="it-IT" smtClean="0"/>
              <a:pPr>
                <a:defRPr/>
              </a:pPr>
              <a:t>22</a:t>
            </a:fld>
            <a:endParaRPr 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0504"/>
                                        </p:tgtEl>
                                        <p:attrNameLst>
                                          <p:attrName>style.visibility</p:attrName>
                                        </p:attrNameLst>
                                      </p:cBhvr>
                                      <p:to>
                                        <p:strVal val="visible"/>
                                      </p:to>
                                    </p:set>
                                    <p:anim calcmode="lin" valueType="num">
                                      <p:cBhvr additive="base">
                                        <p:cTn id="7" dur="500" fill="hold"/>
                                        <p:tgtEl>
                                          <p:spTgt spid="20504"/>
                                        </p:tgtEl>
                                        <p:attrNameLst>
                                          <p:attrName>ppt_x</p:attrName>
                                        </p:attrNameLst>
                                      </p:cBhvr>
                                      <p:tavLst>
                                        <p:tav tm="0">
                                          <p:val>
                                            <p:strVal val="0-#ppt_w/2"/>
                                          </p:val>
                                        </p:tav>
                                        <p:tav tm="100000">
                                          <p:val>
                                            <p:strVal val="#ppt_x"/>
                                          </p:val>
                                        </p:tav>
                                      </p:tavLst>
                                    </p:anim>
                                    <p:anim calcmode="lin" valueType="num">
                                      <p:cBhvr additive="base">
                                        <p:cTn id="8" dur="500" fill="hold"/>
                                        <p:tgtEl>
                                          <p:spTgt spid="20504"/>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3" fill="hold" grpId="0" nodeType="afterEffect">
                                  <p:stCondLst>
                                    <p:cond delay="0"/>
                                  </p:stCondLst>
                                  <p:childTnLst>
                                    <p:set>
                                      <p:cBhvr>
                                        <p:cTn id="11" dur="1" fill="hold">
                                          <p:stCondLst>
                                            <p:cond delay="0"/>
                                          </p:stCondLst>
                                        </p:cTn>
                                        <p:tgtEl>
                                          <p:spTgt spid="20505"/>
                                        </p:tgtEl>
                                        <p:attrNameLst>
                                          <p:attrName>style.visibility</p:attrName>
                                        </p:attrNameLst>
                                      </p:cBhvr>
                                      <p:to>
                                        <p:strVal val="visible"/>
                                      </p:to>
                                    </p:set>
                                    <p:anim calcmode="lin" valueType="num">
                                      <p:cBhvr additive="base">
                                        <p:cTn id="12" dur="500" fill="hold"/>
                                        <p:tgtEl>
                                          <p:spTgt spid="20505"/>
                                        </p:tgtEl>
                                        <p:attrNameLst>
                                          <p:attrName>ppt_x</p:attrName>
                                        </p:attrNameLst>
                                      </p:cBhvr>
                                      <p:tavLst>
                                        <p:tav tm="0">
                                          <p:val>
                                            <p:strVal val="1+#ppt_w/2"/>
                                          </p:val>
                                        </p:tav>
                                        <p:tav tm="100000">
                                          <p:val>
                                            <p:strVal val="#ppt_x"/>
                                          </p:val>
                                        </p:tav>
                                      </p:tavLst>
                                    </p:anim>
                                    <p:anim calcmode="lin" valueType="num">
                                      <p:cBhvr additive="base">
                                        <p:cTn id="13" dur="500" fill="hold"/>
                                        <p:tgtEl>
                                          <p:spTgt spid="20505"/>
                                        </p:tgtEl>
                                        <p:attrNameLst>
                                          <p:attrName>ppt_y</p:attrName>
                                        </p:attrNameLst>
                                      </p:cBhvr>
                                      <p:tavLst>
                                        <p:tav tm="0">
                                          <p:val>
                                            <p:strVal val="0-#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0506"/>
                                        </p:tgtEl>
                                        <p:attrNameLst>
                                          <p:attrName>style.visibility</p:attrName>
                                        </p:attrNameLst>
                                      </p:cBhvr>
                                      <p:to>
                                        <p:strVal val="visible"/>
                                      </p:to>
                                    </p:set>
                                    <p:anim calcmode="lin" valueType="num">
                                      <p:cBhvr additive="base">
                                        <p:cTn id="18" dur="500" fill="hold"/>
                                        <p:tgtEl>
                                          <p:spTgt spid="20506"/>
                                        </p:tgtEl>
                                        <p:attrNameLst>
                                          <p:attrName>ppt_x</p:attrName>
                                        </p:attrNameLst>
                                      </p:cBhvr>
                                      <p:tavLst>
                                        <p:tav tm="0">
                                          <p:val>
                                            <p:strVal val="0-#ppt_w/2"/>
                                          </p:val>
                                        </p:tav>
                                        <p:tav tm="100000">
                                          <p:val>
                                            <p:strVal val="#ppt_x"/>
                                          </p:val>
                                        </p:tav>
                                      </p:tavLst>
                                    </p:anim>
                                    <p:anim calcmode="lin" valueType="num">
                                      <p:cBhvr additive="base">
                                        <p:cTn id="19" dur="500" fill="hold"/>
                                        <p:tgtEl>
                                          <p:spTgt spid="20506"/>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500"/>
                            </p:stCondLst>
                            <p:childTnLst>
                              <p:par>
                                <p:cTn id="21" presetID="55" presetClass="entr" presetSubtype="0" fill="hold" grpId="0" nodeType="afterEffect">
                                  <p:stCondLst>
                                    <p:cond delay="0"/>
                                  </p:stCondLst>
                                  <p:childTnLst>
                                    <p:set>
                                      <p:cBhvr>
                                        <p:cTn id="22" dur="1" fill="hold">
                                          <p:stCondLst>
                                            <p:cond delay="0"/>
                                          </p:stCondLst>
                                        </p:cTn>
                                        <p:tgtEl>
                                          <p:spTgt spid="20507"/>
                                        </p:tgtEl>
                                        <p:attrNameLst>
                                          <p:attrName>style.visibility</p:attrName>
                                        </p:attrNameLst>
                                      </p:cBhvr>
                                      <p:to>
                                        <p:strVal val="visible"/>
                                      </p:to>
                                    </p:set>
                                    <p:anim calcmode="lin" valueType="num">
                                      <p:cBhvr>
                                        <p:cTn id="23" dur="1000" fill="hold"/>
                                        <p:tgtEl>
                                          <p:spTgt spid="20507"/>
                                        </p:tgtEl>
                                        <p:attrNameLst>
                                          <p:attrName>ppt_w</p:attrName>
                                        </p:attrNameLst>
                                      </p:cBhvr>
                                      <p:tavLst>
                                        <p:tav tm="0">
                                          <p:val>
                                            <p:strVal val="#ppt_w*0.70"/>
                                          </p:val>
                                        </p:tav>
                                        <p:tav tm="100000">
                                          <p:val>
                                            <p:strVal val="#ppt_w"/>
                                          </p:val>
                                        </p:tav>
                                      </p:tavLst>
                                    </p:anim>
                                    <p:anim calcmode="lin" valueType="num">
                                      <p:cBhvr>
                                        <p:cTn id="24" dur="1000" fill="hold"/>
                                        <p:tgtEl>
                                          <p:spTgt spid="20507"/>
                                        </p:tgtEl>
                                        <p:attrNameLst>
                                          <p:attrName>ppt_h</p:attrName>
                                        </p:attrNameLst>
                                      </p:cBhvr>
                                      <p:tavLst>
                                        <p:tav tm="0">
                                          <p:val>
                                            <p:strVal val="#ppt_h"/>
                                          </p:val>
                                        </p:tav>
                                        <p:tav tm="100000">
                                          <p:val>
                                            <p:strVal val="#ppt_h"/>
                                          </p:val>
                                        </p:tav>
                                      </p:tavLst>
                                    </p:anim>
                                    <p:animEffect transition="in" filter="fade">
                                      <p:cBhvr>
                                        <p:cTn id="25" dur="1000"/>
                                        <p:tgtEl>
                                          <p:spTgt spid="2050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12" fill="hold" grpId="0" nodeType="clickEffect">
                                  <p:stCondLst>
                                    <p:cond delay="0"/>
                                  </p:stCondLst>
                                  <p:childTnLst>
                                    <p:set>
                                      <p:cBhvr>
                                        <p:cTn id="29" dur="1" fill="hold">
                                          <p:stCondLst>
                                            <p:cond delay="0"/>
                                          </p:stCondLst>
                                        </p:cTn>
                                        <p:tgtEl>
                                          <p:spTgt spid="20508"/>
                                        </p:tgtEl>
                                        <p:attrNameLst>
                                          <p:attrName>style.visibility</p:attrName>
                                        </p:attrNameLst>
                                      </p:cBhvr>
                                      <p:to>
                                        <p:strVal val="visible"/>
                                      </p:to>
                                    </p:set>
                                    <p:anim calcmode="lin" valueType="num">
                                      <p:cBhvr additive="base">
                                        <p:cTn id="30" dur="500" fill="hold"/>
                                        <p:tgtEl>
                                          <p:spTgt spid="20508"/>
                                        </p:tgtEl>
                                        <p:attrNameLst>
                                          <p:attrName>ppt_x</p:attrName>
                                        </p:attrNameLst>
                                      </p:cBhvr>
                                      <p:tavLst>
                                        <p:tav tm="0">
                                          <p:val>
                                            <p:strVal val="0-#ppt_w/2"/>
                                          </p:val>
                                        </p:tav>
                                        <p:tav tm="100000">
                                          <p:val>
                                            <p:strVal val="#ppt_x"/>
                                          </p:val>
                                        </p:tav>
                                      </p:tavLst>
                                    </p:anim>
                                    <p:anim calcmode="lin" valueType="num">
                                      <p:cBhvr additive="base">
                                        <p:cTn id="31" dur="500" fill="hold"/>
                                        <p:tgtEl>
                                          <p:spTgt spid="20508"/>
                                        </p:tgtEl>
                                        <p:attrNameLst>
                                          <p:attrName>ppt_y</p:attrName>
                                        </p:attrNameLst>
                                      </p:cBhvr>
                                      <p:tavLst>
                                        <p:tav tm="0">
                                          <p:val>
                                            <p:strVal val="1+#ppt_h/2"/>
                                          </p:val>
                                        </p:tav>
                                        <p:tav tm="100000">
                                          <p:val>
                                            <p:strVal val="#ppt_y"/>
                                          </p:val>
                                        </p:tav>
                                      </p:tavLst>
                                    </p:anim>
                                  </p:childTnLst>
                                </p:cTn>
                              </p:par>
                            </p:childTnLst>
                          </p:cTn>
                        </p:par>
                        <p:par>
                          <p:cTn id="32" fill="hold" nodeType="afterGroup">
                            <p:stCondLst>
                              <p:cond delay="500"/>
                            </p:stCondLst>
                            <p:childTnLst>
                              <p:par>
                                <p:cTn id="33" presetID="2" presetClass="entr" presetSubtype="6" fill="hold" grpId="0" nodeType="afterEffect">
                                  <p:stCondLst>
                                    <p:cond delay="0"/>
                                  </p:stCondLst>
                                  <p:childTnLst>
                                    <p:set>
                                      <p:cBhvr>
                                        <p:cTn id="34" dur="1" fill="hold">
                                          <p:stCondLst>
                                            <p:cond delay="0"/>
                                          </p:stCondLst>
                                        </p:cTn>
                                        <p:tgtEl>
                                          <p:spTgt spid="20509"/>
                                        </p:tgtEl>
                                        <p:attrNameLst>
                                          <p:attrName>style.visibility</p:attrName>
                                        </p:attrNameLst>
                                      </p:cBhvr>
                                      <p:to>
                                        <p:strVal val="visible"/>
                                      </p:to>
                                    </p:set>
                                    <p:anim calcmode="lin" valueType="num">
                                      <p:cBhvr additive="base">
                                        <p:cTn id="35" dur="500" fill="hold"/>
                                        <p:tgtEl>
                                          <p:spTgt spid="20509"/>
                                        </p:tgtEl>
                                        <p:attrNameLst>
                                          <p:attrName>ppt_x</p:attrName>
                                        </p:attrNameLst>
                                      </p:cBhvr>
                                      <p:tavLst>
                                        <p:tav tm="0">
                                          <p:val>
                                            <p:strVal val="1+#ppt_w/2"/>
                                          </p:val>
                                        </p:tav>
                                        <p:tav tm="100000">
                                          <p:val>
                                            <p:strVal val="#ppt_x"/>
                                          </p:val>
                                        </p:tav>
                                      </p:tavLst>
                                    </p:anim>
                                    <p:anim calcmode="lin" valueType="num">
                                      <p:cBhvr additive="base">
                                        <p:cTn id="36" dur="500" fill="hold"/>
                                        <p:tgtEl>
                                          <p:spTgt spid="205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4" grpId="0" autoUpdateAnimBg="0"/>
      <p:bldP spid="20505" grpId="0" autoUpdateAnimBg="0"/>
      <p:bldP spid="20506" grpId="0" autoUpdateAnimBg="0"/>
      <p:bldP spid="20507" grpId="0"/>
      <p:bldP spid="20508" grpId="0" autoUpdateAnimBg="0"/>
      <p:bldP spid="20509"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Text Box 4"/>
          <p:cNvSpPr txBox="1">
            <a:spLocks noChangeArrowheads="1"/>
          </p:cNvSpPr>
          <p:nvPr/>
        </p:nvSpPr>
        <p:spPr bwMode="auto">
          <a:xfrm>
            <a:off x="304800" y="304800"/>
            <a:ext cx="7391400" cy="584200"/>
          </a:xfrm>
          <a:prstGeom prst="rect">
            <a:avLst/>
          </a:prstGeom>
          <a:noFill/>
          <a:ln w="9525">
            <a:noFill/>
            <a:miter lim="800000"/>
            <a:headEnd/>
            <a:tailEnd/>
          </a:ln>
          <a:effectLst/>
          <a:scene3d>
            <a:camera prst="orthographicFront"/>
            <a:lightRig rig="threePt" dir="t"/>
          </a:scene3d>
          <a:sp3d>
            <a:bevelT/>
          </a:sp3d>
        </p:spPr>
        <p:txBody>
          <a:bodyPr>
            <a:spAutoFit/>
          </a:bodyPr>
          <a:lstStyle/>
          <a:p>
            <a:pPr>
              <a:spcBef>
                <a:spcPct val="50000"/>
              </a:spcBef>
              <a:defRPr/>
            </a:pPr>
            <a:r>
              <a:rPr lang="it-IT" sz="3200" spc="300" dirty="0">
                <a:solidFill>
                  <a:srgbClr val="0000CC"/>
                </a:solidFill>
                <a:effectLst>
                  <a:outerShdw blurRad="38100" dist="38100" dir="2700000" algn="tl">
                    <a:srgbClr val="C0C0C0"/>
                  </a:outerShdw>
                </a:effectLst>
              </a:rPr>
              <a:t>ALCUNE NORME </a:t>
            </a:r>
            <a:r>
              <a:rPr lang="it-IT" sz="3200" spc="300" dirty="0" err="1">
                <a:solidFill>
                  <a:srgbClr val="0000CC"/>
                </a:solidFill>
                <a:effectLst>
                  <a:outerShdw blurRad="38100" dist="38100" dir="2700000" algn="tl">
                    <a:srgbClr val="C0C0C0"/>
                  </a:outerShdw>
                </a:effectLst>
              </a:rPr>
              <a:t>DI</a:t>
            </a:r>
            <a:r>
              <a:rPr lang="it-IT" sz="3200" spc="300" dirty="0">
                <a:solidFill>
                  <a:srgbClr val="0000CC"/>
                </a:solidFill>
                <a:effectLst>
                  <a:outerShdw blurRad="38100" dist="38100" dir="2700000" algn="tl">
                    <a:srgbClr val="C0C0C0"/>
                  </a:outerShdw>
                </a:effectLst>
              </a:rPr>
              <a:t> SICUREZZA</a:t>
            </a:r>
          </a:p>
        </p:txBody>
      </p:sp>
      <p:sp>
        <p:nvSpPr>
          <p:cNvPr id="13315" name="Text Box 5"/>
          <p:cNvSpPr txBox="1">
            <a:spLocks noChangeArrowheads="1"/>
          </p:cNvSpPr>
          <p:nvPr/>
        </p:nvSpPr>
        <p:spPr bwMode="auto">
          <a:xfrm>
            <a:off x="304800" y="1125538"/>
            <a:ext cx="8137525" cy="822325"/>
          </a:xfrm>
          <a:prstGeom prst="rect">
            <a:avLst/>
          </a:prstGeom>
          <a:noFill/>
          <a:ln w="9525">
            <a:noFill/>
            <a:miter lim="800000"/>
            <a:headEnd/>
            <a:tailEnd/>
          </a:ln>
        </p:spPr>
        <p:txBody>
          <a:bodyPr>
            <a:spAutoFit/>
            <a:scene3d>
              <a:camera prst="orthographicFront"/>
              <a:lightRig rig="threePt" dir="t"/>
            </a:scene3d>
            <a:sp3d prstMaterial="dkEdge"/>
          </a:bodyPr>
          <a:lstStyle/>
          <a:p>
            <a:pPr>
              <a:spcBef>
                <a:spcPct val="50000"/>
              </a:spcBef>
              <a:defRPr/>
            </a:pPr>
            <a:r>
              <a:rPr lang="it-IT"/>
              <a:t>Le norme di sicurezza di seguito riportate non sono in ordine di importanza !!!</a:t>
            </a:r>
          </a:p>
        </p:txBody>
      </p:sp>
      <p:sp>
        <p:nvSpPr>
          <p:cNvPr id="13316" name="Text Box 6"/>
          <p:cNvSpPr txBox="1">
            <a:spLocks noChangeArrowheads="1"/>
          </p:cNvSpPr>
          <p:nvPr/>
        </p:nvSpPr>
        <p:spPr bwMode="auto">
          <a:xfrm>
            <a:off x="304800" y="1986692"/>
            <a:ext cx="7920038" cy="822325"/>
          </a:xfrm>
          <a:prstGeom prst="rect">
            <a:avLst/>
          </a:prstGeom>
          <a:noFill/>
          <a:ln w="9525">
            <a:noFill/>
            <a:miter lim="800000"/>
            <a:headEnd/>
            <a:tailEnd/>
          </a:ln>
        </p:spPr>
        <p:txBody>
          <a:bodyPr>
            <a:spAutoFit/>
            <a:scene3d>
              <a:camera prst="orthographicFront"/>
              <a:lightRig rig="threePt" dir="t"/>
            </a:scene3d>
            <a:sp3d prstMaterial="dkEdge"/>
          </a:bodyPr>
          <a:lstStyle/>
          <a:p>
            <a:pPr>
              <a:spcBef>
                <a:spcPct val="50000"/>
              </a:spcBef>
              <a:defRPr/>
            </a:pPr>
            <a:r>
              <a:rPr lang="it-IT" dirty="0"/>
              <a:t>Alcune norme sono di tipo specifico, altre sono semplici norme di buon senso.</a:t>
            </a:r>
          </a:p>
        </p:txBody>
      </p:sp>
      <p:sp>
        <p:nvSpPr>
          <p:cNvPr id="13317" name="Text Box 7"/>
          <p:cNvSpPr txBox="1">
            <a:spLocks noChangeArrowheads="1"/>
          </p:cNvSpPr>
          <p:nvPr/>
        </p:nvSpPr>
        <p:spPr bwMode="auto">
          <a:xfrm>
            <a:off x="304800" y="2853724"/>
            <a:ext cx="8280400" cy="461665"/>
          </a:xfrm>
          <a:prstGeom prst="rect">
            <a:avLst/>
          </a:prstGeom>
          <a:noFill/>
          <a:ln w="9525">
            <a:noFill/>
            <a:miter lim="800000"/>
            <a:headEnd/>
            <a:tailEnd/>
          </a:ln>
        </p:spPr>
        <p:txBody>
          <a:bodyPr>
            <a:spAutoFit/>
            <a:scene3d>
              <a:camera prst="orthographicFront"/>
              <a:lightRig rig="threePt" dir="t"/>
            </a:scene3d>
            <a:sp3d prstMaterial="dkEdge"/>
          </a:bodyPr>
          <a:lstStyle/>
          <a:p>
            <a:pPr>
              <a:spcBef>
                <a:spcPct val="50000"/>
              </a:spcBef>
              <a:defRPr/>
            </a:pPr>
            <a:r>
              <a:rPr lang="it-IT" dirty="0"/>
              <a:t>In ogni caso devono sempre prevalere  </a:t>
            </a:r>
          </a:p>
        </p:txBody>
      </p:sp>
      <p:sp>
        <p:nvSpPr>
          <p:cNvPr id="6" name="Rettangolo 5"/>
          <p:cNvSpPr/>
          <p:nvPr/>
        </p:nvSpPr>
        <p:spPr>
          <a:xfrm>
            <a:off x="321276" y="3309205"/>
            <a:ext cx="8246991" cy="769441"/>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it-IT"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Buon senso e prevenzione</a:t>
            </a:r>
          </a:p>
        </p:txBody>
      </p:sp>
      <p:pic>
        <p:nvPicPr>
          <p:cNvPr id="1536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 y="4387850"/>
            <a:ext cx="1739900" cy="174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3950" y="4298950"/>
            <a:ext cx="1395413" cy="180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ttangolo 8"/>
          <p:cNvSpPr/>
          <p:nvPr/>
        </p:nvSpPr>
        <p:spPr>
          <a:xfrm>
            <a:off x="4000500" y="4566096"/>
            <a:ext cx="4774157" cy="1815882"/>
          </a:xfrm>
          <a:prstGeom prst="rect">
            <a:avLst/>
          </a:prstGeom>
        </p:spPr>
        <p:style>
          <a:lnRef idx="0">
            <a:schemeClr val="accent6"/>
          </a:lnRef>
          <a:fillRef idx="3">
            <a:schemeClr val="accent6"/>
          </a:fillRef>
          <a:effectRef idx="3">
            <a:schemeClr val="accent6"/>
          </a:effectRef>
          <a:fontRef idx="minor">
            <a:schemeClr val="lt1"/>
          </a:fontRef>
        </p:style>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it-IT" sz="2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Pensa prima di agire !!!</a:t>
            </a:r>
          </a:p>
          <a:p>
            <a:pPr algn="ctr">
              <a:defRPr/>
            </a:pPr>
            <a:r>
              <a:rPr lang="it-IT" sz="2800" b="1" cap="all" dirty="0">
                <a:ln/>
                <a:solidFill>
                  <a:srgbClr val="11BC08"/>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Se </a:t>
            </a:r>
            <a:r>
              <a:rPr lang="it-IT" sz="2800" b="1" cap="all" dirty="0" smtClean="0">
                <a:ln/>
                <a:solidFill>
                  <a:srgbClr val="11BC08"/>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QUALCOSA  non </a:t>
            </a:r>
            <a:r>
              <a:rPr lang="it-IT" sz="2800" b="1" cap="all" dirty="0">
                <a:ln/>
                <a:solidFill>
                  <a:srgbClr val="11BC08"/>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ti e’ chiaro </a:t>
            </a:r>
          </a:p>
          <a:p>
            <a:pPr algn="ctr">
              <a:defRPr/>
            </a:pPr>
            <a:r>
              <a:rPr lang="it-IT" sz="2800" b="1" cap="all" dirty="0">
                <a:ln/>
                <a:solidFill>
                  <a:srgbClr val="11BC08"/>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Chiedi al docente</a:t>
            </a:r>
          </a:p>
        </p:txBody>
      </p:sp>
      <p:sp>
        <p:nvSpPr>
          <p:cNvPr id="2" name="Segnaposto numero diapositiva 1"/>
          <p:cNvSpPr>
            <a:spLocks noGrp="1"/>
          </p:cNvSpPr>
          <p:nvPr>
            <p:ph type="sldNum" sz="quarter" idx="12"/>
          </p:nvPr>
        </p:nvSpPr>
        <p:spPr/>
        <p:txBody>
          <a:bodyPr/>
          <a:lstStyle/>
          <a:p>
            <a:pPr>
              <a:defRPr/>
            </a:pPr>
            <a:fld id="{D4128B67-D830-4972-949A-06ACF1CFCE6B}" type="slidenum">
              <a:rPr lang="it-IT" smtClean="0"/>
              <a:pPr>
                <a:defRPr/>
              </a:pPr>
              <a:t>23</a:t>
            </a:fld>
            <a:endParaRPr lang="it-IT"/>
          </a:p>
        </p:txBody>
      </p:sp>
    </p:spTree>
    <p:extLst>
      <p:ext uri="{BB962C8B-B14F-4D97-AF65-F5344CB8AC3E}">
        <p14:creationId xmlns:p14="http://schemas.microsoft.com/office/powerpoint/2010/main" val="19939725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3"/>
          <p:cNvSpPr txBox="1">
            <a:spLocks noChangeArrowheads="1"/>
          </p:cNvSpPr>
          <p:nvPr/>
        </p:nvSpPr>
        <p:spPr bwMode="auto">
          <a:xfrm>
            <a:off x="304800" y="1066800"/>
            <a:ext cx="84582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b="1" dirty="0">
                <a:solidFill>
                  <a:srgbClr val="FF0000"/>
                </a:solidFill>
                <a:cs typeface="Times New Roman" pitchFamily="18" charset="0"/>
              </a:rPr>
              <a:t>1)</a:t>
            </a:r>
            <a:r>
              <a:rPr lang="it-IT" dirty="0">
                <a:solidFill>
                  <a:srgbClr val="FF0000"/>
                </a:solidFill>
                <a:cs typeface="Times New Roman" pitchFamily="18" charset="0"/>
              </a:rPr>
              <a:t> </a:t>
            </a:r>
            <a:r>
              <a:rPr lang="it-IT" b="1" dirty="0">
                <a:solidFill>
                  <a:srgbClr val="FF0000"/>
                </a:solidFill>
                <a:cs typeface="Times New Roman" pitchFamily="18" charset="0"/>
              </a:rPr>
              <a:t>Avere ben chiaro ed in forma scritta tutto lo schema delle operazioni da svolgere prima di iniziare qualunque esperienza:</a:t>
            </a:r>
            <a:r>
              <a:rPr lang="it-IT" dirty="0">
                <a:solidFill>
                  <a:srgbClr val="FF0000"/>
                </a:solidFill>
                <a:cs typeface="Times New Roman" pitchFamily="18" charset="0"/>
              </a:rPr>
              <a:t> </a:t>
            </a:r>
            <a:r>
              <a:rPr lang="it-IT" dirty="0">
                <a:cs typeface="Times New Roman" pitchFamily="18" charset="0"/>
              </a:rPr>
              <a:t>non iniziare alcun esperimento se si ha qualche dubbio in merito. Programmare tutta la sequenza delle operazioni da svolgere e preparare </a:t>
            </a:r>
            <a:r>
              <a:rPr lang="it-IT" b="1" dirty="0">
                <a:cs typeface="Times New Roman" pitchFamily="18" charset="0"/>
              </a:rPr>
              <a:t>ordinatamente ed in tempo </a:t>
            </a:r>
            <a:r>
              <a:rPr lang="it-IT" dirty="0">
                <a:cs typeface="Times New Roman" pitchFamily="18" charset="0"/>
              </a:rPr>
              <a:t>tutta l'attrezzatura da usare.</a:t>
            </a:r>
          </a:p>
        </p:txBody>
      </p:sp>
      <p:sp>
        <p:nvSpPr>
          <p:cNvPr id="21511" name="Text Box 7"/>
          <p:cNvSpPr txBox="1">
            <a:spLocks noChangeArrowheads="1"/>
          </p:cNvSpPr>
          <p:nvPr/>
        </p:nvSpPr>
        <p:spPr bwMode="auto">
          <a:xfrm>
            <a:off x="323528" y="332656"/>
            <a:ext cx="8352928" cy="584775"/>
          </a:xfrm>
          <a:prstGeom prst="rect">
            <a:avLst/>
          </a:prstGeom>
          <a:noFill/>
          <a:ln w="9525">
            <a:noFill/>
            <a:miter lim="800000"/>
            <a:headEnd/>
            <a:tailEnd/>
          </a:ln>
          <a:effectLst/>
        </p:spPr>
        <p:txBody>
          <a:bodyPr wrap="square">
            <a:spAutoFit/>
          </a:bodyPr>
          <a:lstStyle/>
          <a:p>
            <a:pPr>
              <a:spcBef>
                <a:spcPct val="50000"/>
              </a:spcBef>
              <a:defRPr/>
            </a:pPr>
            <a:r>
              <a:rPr lang="it-IT" sz="3200" dirty="0">
                <a:solidFill>
                  <a:srgbClr val="0000CC"/>
                </a:solidFill>
                <a:effectLst>
                  <a:outerShdw blurRad="38100" dist="38100" dir="2700000" algn="tl">
                    <a:srgbClr val="C0C0C0"/>
                  </a:outerShdw>
                </a:effectLst>
              </a:rPr>
              <a:t>ALCUNE NORME DI </a:t>
            </a:r>
            <a:r>
              <a:rPr lang="it-IT" sz="3200" smtClean="0">
                <a:solidFill>
                  <a:srgbClr val="0000CC"/>
                </a:solidFill>
                <a:effectLst>
                  <a:outerShdw blurRad="38100" dist="38100" dir="2700000" algn="tl">
                    <a:srgbClr val="C0C0C0"/>
                  </a:outerShdw>
                </a:effectLst>
              </a:rPr>
              <a:t>SICUREZZA IN </a:t>
            </a:r>
            <a:r>
              <a:rPr lang="it-IT" sz="3200" dirty="0" smtClean="0">
                <a:solidFill>
                  <a:srgbClr val="0000CC"/>
                </a:solidFill>
                <a:effectLst>
                  <a:outerShdw blurRad="38100" dist="38100" dir="2700000" algn="tl">
                    <a:srgbClr val="C0C0C0"/>
                  </a:outerShdw>
                </a:effectLst>
              </a:rPr>
              <a:t>LAB</a:t>
            </a:r>
            <a:endParaRPr lang="it-IT" sz="3200" dirty="0">
              <a:solidFill>
                <a:srgbClr val="0000CC"/>
              </a:solidFill>
              <a:effectLst>
                <a:outerShdw blurRad="38100" dist="38100" dir="2700000" algn="tl">
                  <a:srgbClr val="C0C0C0"/>
                </a:outerShdw>
              </a:effectLst>
            </a:endParaRPr>
          </a:p>
        </p:txBody>
      </p:sp>
      <p:sp>
        <p:nvSpPr>
          <p:cNvPr id="2" name="Segnaposto numero diapositiva 1"/>
          <p:cNvSpPr>
            <a:spLocks noGrp="1"/>
          </p:cNvSpPr>
          <p:nvPr>
            <p:ph type="sldNum" sz="quarter" idx="12"/>
          </p:nvPr>
        </p:nvSpPr>
        <p:spPr/>
        <p:txBody>
          <a:bodyPr/>
          <a:lstStyle/>
          <a:p>
            <a:pPr>
              <a:defRPr/>
            </a:pPr>
            <a:fld id="{D4128B67-D830-4972-949A-06ACF1CFCE6B}" type="slidenum">
              <a:rPr lang="it-IT" smtClean="0"/>
              <a:pPr>
                <a:defRPr/>
              </a:pPr>
              <a:t>24</a:t>
            </a:fld>
            <a:endParaRPr 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strips(upRight)">
                                      <p:cBhvr>
                                        <p:cTn id="7" dur="500"/>
                                        <p:tgtEl>
                                          <p:spTgt spid="21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Text Box 6"/>
          <p:cNvSpPr txBox="1">
            <a:spLocks noChangeArrowheads="1"/>
          </p:cNvSpPr>
          <p:nvPr/>
        </p:nvSpPr>
        <p:spPr bwMode="auto">
          <a:xfrm>
            <a:off x="285750" y="1500188"/>
            <a:ext cx="8280400" cy="3786187"/>
          </a:xfrm>
          <a:prstGeom prst="rect">
            <a:avLst/>
          </a:prstGeom>
          <a:gradFill rotWithShape="0">
            <a:gsLst>
              <a:gs pos="44000">
                <a:srgbClr val="FFC000"/>
              </a:gs>
              <a:gs pos="0">
                <a:schemeClr val="accent1">
                  <a:gamma/>
                  <a:tint val="21176"/>
                  <a:invGamma/>
                </a:schemeClr>
              </a:gs>
              <a:gs pos="72000">
                <a:schemeClr val="accent1"/>
              </a:gs>
              <a:gs pos="100000">
                <a:schemeClr val="accent1">
                  <a:gamma/>
                  <a:tint val="21176"/>
                  <a:invGamma/>
                </a:schemeClr>
              </a:gs>
            </a:gsLst>
            <a:lin ang="0" scaled="1"/>
          </a:gradFill>
          <a:ln w="9525">
            <a:noFill/>
            <a:miter lim="800000"/>
            <a:headEnd/>
            <a:tailEnd/>
          </a:ln>
          <a:effectLst/>
        </p:spPr>
        <p:txBody>
          <a:bodyPr>
            <a:spAutoFit/>
          </a:bodyPr>
          <a:lstStyle/>
          <a:p>
            <a:pPr algn="just">
              <a:spcBef>
                <a:spcPct val="50000"/>
              </a:spcBef>
              <a:defRPr/>
            </a:pPr>
            <a:r>
              <a:rPr lang="it-IT" b="1" dirty="0">
                <a:cs typeface="Times New Roman" pitchFamily="18" charset="0"/>
              </a:rPr>
              <a:t>Definire esattamente condizioni sperimentali e valutare i seguenti parametri:</a:t>
            </a:r>
          </a:p>
          <a:p>
            <a:pPr algn="just">
              <a:spcBef>
                <a:spcPct val="50000"/>
              </a:spcBef>
              <a:defRPr/>
            </a:pPr>
            <a:r>
              <a:rPr lang="it-IT" dirty="0">
                <a:cs typeface="Times New Roman" pitchFamily="18" charset="0"/>
              </a:rPr>
              <a:t> 1) Materiale di cui deve essere fatta l’apparecchiatura: </a:t>
            </a:r>
          </a:p>
          <a:p>
            <a:pPr algn="just">
              <a:spcBef>
                <a:spcPct val="50000"/>
              </a:spcBef>
              <a:defRPr/>
            </a:pPr>
            <a:r>
              <a:rPr lang="it-IT" dirty="0">
                <a:cs typeface="Times New Roman" pitchFamily="18" charset="0"/>
              </a:rPr>
              <a:t>Esempio </a:t>
            </a:r>
          </a:p>
          <a:p>
            <a:pPr algn="just">
              <a:spcBef>
                <a:spcPct val="50000"/>
              </a:spcBef>
              <a:defRPr/>
            </a:pPr>
            <a:r>
              <a:rPr lang="it-IT" b="1" dirty="0">
                <a:solidFill>
                  <a:srgbClr val="FF0000"/>
                </a:solidFill>
                <a:cs typeface="Times New Roman" pitchFamily="18" charset="0"/>
              </a:rPr>
              <a:t>Vetro:</a:t>
            </a:r>
            <a:r>
              <a:rPr lang="it-IT" dirty="0">
                <a:cs typeface="Times New Roman" pitchFamily="18" charset="0"/>
              </a:rPr>
              <a:t> è inerte </a:t>
            </a:r>
            <a:r>
              <a:rPr lang="it-IT" dirty="0" smtClean="0">
                <a:cs typeface="Times New Roman" pitchFamily="18" charset="0"/>
              </a:rPr>
              <a:t>a quasi tutti i composti ma </a:t>
            </a:r>
            <a:r>
              <a:rPr lang="it-IT" dirty="0">
                <a:cs typeface="Times New Roman" pitchFamily="18" charset="0"/>
              </a:rPr>
              <a:t>non può adoperare per apparecchiature in pressione o sollecitate meccanicamente.  </a:t>
            </a:r>
          </a:p>
          <a:p>
            <a:pPr algn="just">
              <a:spcBef>
                <a:spcPct val="50000"/>
              </a:spcBef>
              <a:defRPr/>
            </a:pPr>
            <a:r>
              <a:rPr lang="it-IT" b="1" dirty="0">
                <a:solidFill>
                  <a:srgbClr val="0000FF"/>
                </a:solidFill>
                <a:cs typeface="Times New Roman" pitchFamily="18" charset="0"/>
              </a:rPr>
              <a:t>Acciaio:</a:t>
            </a:r>
            <a:r>
              <a:rPr lang="it-IT" dirty="0">
                <a:cs typeface="Times New Roman" pitchFamily="18" charset="0"/>
              </a:rPr>
              <a:t> resiste alle sollecitazioni meccaniche ed alla pressione ma non è trasparente e può reagire con certi composti.</a:t>
            </a:r>
            <a:endParaRPr lang="it-IT" dirty="0"/>
          </a:p>
        </p:txBody>
      </p:sp>
      <p:sp>
        <p:nvSpPr>
          <p:cNvPr id="9219" name="WordArt 8"/>
          <p:cNvSpPr>
            <a:spLocks noChangeArrowheads="1" noChangeShapeType="1" noTextEdit="1"/>
          </p:cNvSpPr>
          <p:nvPr/>
        </p:nvSpPr>
        <p:spPr bwMode="auto">
          <a:xfrm>
            <a:off x="611188" y="188913"/>
            <a:ext cx="7334250" cy="523875"/>
          </a:xfrm>
          <a:prstGeom prst="rect">
            <a:avLst/>
          </a:prstGeom>
        </p:spPr>
        <p:txBody>
          <a:bodyPr wrap="none" fromWordArt="1">
            <a:prstTxWarp prst="textPlain">
              <a:avLst>
                <a:gd name="adj" fmla="val 50000"/>
              </a:avLst>
            </a:prstTxWarp>
          </a:bodyPr>
          <a:lstStyle/>
          <a:p>
            <a:pPr algn="ctr"/>
            <a:r>
              <a:rPr lang="it-IT"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PROGETTARE UN ESPERIMENTO</a:t>
            </a:r>
          </a:p>
        </p:txBody>
      </p:sp>
      <p:sp>
        <p:nvSpPr>
          <p:cNvPr id="2" name="Segnaposto numero diapositiva 1"/>
          <p:cNvSpPr>
            <a:spLocks noGrp="1"/>
          </p:cNvSpPr>
          <p:nvPr>
            <p:ph type="sldNum" sz="quarter" idx="12"/>
          </p:nvPr>
        </p:nvSpPr>
        <p:spPr/>
        <p:txBody>
          <a:bodyPr/>
          <a:lstStyle/>
          <a:p>
            <a:pPr>
              <a:defRPr/>
            </a:pPr>
            <a:fld id="{D4128B67-D830-4972-949A-06ACF1CFCE6B}" type="slidenum">
              <a:rPr lang="it-IT" smtClean="0"/>
              <a:pPr>
                <a:defRPr/>
              </a:pPr>
              <a:t>25</a:t>
            </a:fld>
            <a:endParaRPr lang="it-IT"/>
          </a:p>
        </p:txBody>
      </p:sp>
    </p:spTree>
    <p:extLst>
      <p:ext uri="{BB962C8B-B14F-4D97-AF65-F5344CB8AC3E}">
        <p14:creationId xmlns:p14="http://schemas.microsoft.com/office/powerpoint/2010/main" val="26665974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285750" y="857250"/>
            <a:ext cx="8280400" cy="822325"/>
          </a:xfrm>
          <a:prstGeom prst="rect">
            <a:avLst/>
          </a:prstGeom>
          <a:gradFill rotWithShape="0">
            <a:gsLst>
              <a:gs pos="0">
                <a:srgbClr val="CCFF66"/>
              </a:gs>
              <a:gs pos="100000">
                <a:schemeClr val="accent1"/>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cs typeface="Times New Roman" pitchFamily="18" charset="0"/>
              </a:rPr>
              <a:t>2) Scala della reazione </a:t>
            </a:r>
            <a:r>
              <a:rPr lang="it-IT">
                <a:cs typeface="Times New Roman" pitchFamily="18" charset="0"/>
                <a:sym typeface="Symbol" pitchFamily="18" charset="2"/>
              </a:rPr>
              <a:t></a:t>
            </a:r>
            <a:r>
              <a:rPr lang="it-IT">
                <a:cs typeface="Times New Roman" pitchFamily="18" charset="0"/>
              </a:rPr>
              <a:t> quantità complessiva di reattivi e prodotti </a:t>
            </a:r>
            <a:r>
              <a:rPr lang="it-IT">
                <a:cs typeface="Times New Roman" pitchFamily="18" charset="0"/>
                <a:sym typeface="Symbol" pitchFamily="18" charset="2"/>
              </a:rPr>
              <a:t></a:t>
            </a:r>
            <a:r>
              <a:rPr lang="it-IT">
                <a:cs typeface="Times New Roman" pitchFamily="18" charset="0"/>
              </a:rPr>
              <a:t>  giuste dimensioni delle apparecchiature.</a:t>
            </a:r>
            <a:r>
              <a:rPr lang="it-IT"/>
              <a:t> </a:t>
            </a:r>
          </a:p>
        </p:txBody>
      </p:sp>
      <p:sp>
        <p:nvSpPr>
          <p:cNvPr id="3" name="Text Box 4" descr="Diagonali chiare verso l'alto"/>
          <p:cNvSpPr txBox="1">
            <a:spLocks noChangeArrowheads="1"/>
          </p:cNvSpPr>
          <p:nvPr/>
        </p:nvSpPr>
        <p:spPr bwMode="auto">
          <a:xfrm>
            <a:off x="285750" y="1970088"/>
            <a:ext cx="8280400" cy="822325"/>
          </a:xfrm>
          <a:prstGeom prst="rect">
            <a:avLst/>
          </a:prstGeom>
          <a:pattFill prst="ltUpDiag">
            <a:fgClr>
              <a:srgbClr val="FF6600"/>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cs typeface="Times New Roman" pitchFamily="18" charset="0"/>
              </a:rPr>
              <a:t>3) Ambiente di reazione </a:t>
            </a:r>
            <a:r>
              <a:rPr lang="it-IT">
                <a:cs typeface="Times New Roman" pitchFamily="18" charset="0"/>
                <a:sym typeface="Symbol" pitchFamily="18" charset="2"/>
              </a:rPr>
              <a:t></a:t>
            </a:r>
            <a:r>
              <a:rPr lang="it-IT">
                <a:cs typeface="Times New Roman" pitchFamily="18" charset="0"/>
              </a:rPr>
              <a:t> solventi da usare e accorgimenti per evitare il contatto con l'aria o l'umidità.</a:t>
            </a:r>
            <a:r>
              <a:rPr lang="it-IT"/>
              <a:t> </a:t>
            </a:r>
          </a:p>
        </p:txBody>
      </p:sp>
      <p:sp>
        <p:nvSpPr>
          <p:cNvPr id="4" name="Text Box 5"/>
          <p:cNvSpPr txBox="1">
            <a:spLocks noChangeArrowheads="1"/>
          </p:cNvSpPr>
          <p:nvPr/>
        </p:nvSpPr>
        <p:spPr bwMode="auto">
          <a:xfrm>
            <a:off x="285750" y="3084513"/>
            <a:ext cx="8280400" cy="1187450"/>
          </a:xfrm>
          <a:prstGeom prst="rect">
            <a:avLst/>
          </a:prstGeom>
          <a:gradFill rotWithShape="0">
            <a:gsLst>
              <a:gs pos="0">
                <a:srgbClr val="FF0000"/>
              </a:gs>
              <a:gs pos="48000">
                <a:srgbClr val="3333FF">
                  <a:lumMod val="43000"/>
                  <a:lumOff val="57000"/>
                </a:srgbClr>
              </a:gs>
              <a:gs pos="69000">
                <a:schemeClr val="accent2">
                  <a:lumMod val="5000"/>
                  <a:lumOff val="95000"/>
                </a:schemeClr>
              </a:gs>
            </a:gsLst>
            <a:lin ang="18900000" scaled="1"/>
          </a:gradFill>
          <a:ln>
            <a:noFill/>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dirty="0">
                <a:cs typeface="Times New Roman" pitchFamily="18" charset="0"/>
              </a:rPr>
              <a:t>4) Aggiunta o prelievo di sostanze durante la reazione </a:t>
            </a:r>
            <a:r>
              <a:rPr lang="it-IT" dirty="0">
                <a:cs typeface="Times New Roman" pitchFamily="18" charset="0"/>
                <a:sym typeface="Symbol" pitchFamily="18" charset="2"/>
              </a:rPr>
              <a:t></a:t>
            </a:r>
            <a:r>
              <a:rPr lang="it-IT" dirty="0">
                <a:cs typeface="Times New Roman" pitchFamily="18" charset="0"/>
              </a:rPr>
              <a:t> prevedere se si devono prelevare o aggiungere liquidi, solidi o gas.</a:t>
            </a:r>
            <a:r>
              <a:rPr lang="it-IT" dirty="0"/>
              <a:t> </a:t>
            </a:r>
          </a:p>
        </p:txBody>
      </p:sp>
      <p:sp>
        <p:nvSpPr>
          <p:cNvPr id="2" name="Segnaposto numero diapositiva 1"/>
          <p:cNvSpPr>
            <a:spLocks noGrp="1"/>
          </p:cNvSpPr>
          <p:nvPr>
            <p:ph type="sldNum" sz="quarter" idx="12"/>
          </p:nvPr>
        </p:nvSpPr>
        <p:spPr/>
        <p:txBody>
          <a:bodyPr/>
          <a:lstStyle/>
          <a:p>
            <a:pPr>
              <a:defRPr/>
            </a:pPr>
            <a:fld id="{D4128B67-D830-4972-949A-06ACF1CFCE6B}" type="slidenum">
              <a:rPr lang="it-IT" smtClean="0"/>
              <a:pPr>
                <a:defRPr/>
              </a:pPr>
              <a:t>26</a:t>
            </a:fld>
            <a:endParaRPr lang="it-IT"/>
          </a:p>
        </p:txBody>
      </p:sp>
    </p:spTree>
    <p:extLst>
      <p:ext uri="{BB962C8B-B14F-4D97-AF65-F5344CB8AC3E}">
        <p14:creationId xmlns:p14="http://schemas.microsoft.com/office/powerpoint/2010/main" val="35694223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P spid="4"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descr="Bouquet"/>
          <p:cNvSpPr txBox="1">
            <a:spLocks noChangeArrowheads="1"/>
          </p:cNvSpPr>
          <p:nvPr/>
        </p:nvSpPr>
        <p:spPr bwMode="auto">
          <a:xfrm>
            <a:off x="323850" y="228600"/>
            <a:ext cx="8316913" cy="457200"/>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a:cs typeface="Times New Roman" pitchFamily="18" charset="0"/>
              </a:rPr>
              <a:t>5) Agitazione </a:t>
            </a:r>
            <a:r>
              <a:rPr lang="it-IT">
                <a:cs typeface="Times New Roman" pitchFamily="18" charset="0"/>
                <a:sym typeface="Symbol" pitchFamily="18" charset="2"/>
              </a:rPr>
              <a:t></a:t>
            </a:r>
            <a:r>
              <a:rPr lang="it-IT">
                <a:cs typeface="Times New Roman" pitchFamily="18" charset="0"/>
              </a:rPr>
              <a:t> agitatore meccanico o magnetico.</a:t>
            </a:r>
          </a:p>
        </p:txBody>
      </p:sp>
      <p:sp>
        <p:nvSpPr>
          <p:cNvPr id="3075" name="Text Box 3" descr="Marmo bianco"/>
          <p:cNvSpPr txBox="1">
            <a:spLocks noChangeArrowheads="1"/>
          </p:cNvSpPr>
          <p:nvPr/>
        </p:nvSpPr>
        <p:spPr bwMode="auto">
          <a:xfrm>
            <a:off x="323850" y="1463675"/>
            <a:ext cx="8316913" cy="8223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a:cs typeface="Times New Roman" pitchFamily="18" charset="0"/>
              </a:rPr>
              <a:t>7) Svolgimento di gas che se sono tossici vanno raccolti ed intrappolati.</a:t>
            </a:r>
            <a:endParaRPr lang="it-IT"/>
          </a:p>
        </p:txBody>
      </p:sp>
      <p:sp>
        <p:nvSpPr>
          <p:cNvPr id="3076" name="Text Box 4" descr="Gocce"/>
          <p:cNvSpPr txBox="1">
            <a:spLocks noChangeArrowheads="1"/>
          </p:cNvSpPr>
          <p:nvPr/>
        </p:nvSpPr>
        <p:spPr bwMode="auto">
          <a:xfrm>
            <a:off x="323850" y="2446338"/>
            <a:ext cx="8316913" cy="822325"/>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cs typeface="Times New Roman" pitchFamily="18" charset="0"/>
              </a:rPr>
              <a:t>8) Uso della corrente elettrica per riscaldare o per controllare la reazione tramite elettrodi.</a:t>
            </a:r>
            <a:r>
              <a:rPr lang="it-IT"/>
              <a:t> </a:t>
            </a:r>
          </a:p>
        </p:txBody>
      </p:sp>
      <p:sp>
        <p:nvSpPr>
          <p:cNvPr id="3077" name="Text Box 5" descr="Velina rosa"/>
          <p:cNvSpPr txBox="1">
            <a:spLocks noChangeArrowheads="1"/>
          </p:cNvSpPr>
          <p:nvPr/>
        </p:nvSpPr>
        <p:spPr bwMode="auto">
          <a:xfrm>
            <a:off x="323850" y="3429000"/>
            <a:ext cx="8316913" cy="457200"/>
          </a:xfrm>
          <a:prstGeom prst="rect">
            <a:avLst/>
          </a:prstGeom>
          <a:blipFill dpi="0" rotWithShape="0">
            <a:blip r:embed="rId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a:cs typeface="Times New Roman" pitchFamily="18" charset="0"/>
              </a:rPr>
              <a:t>9) Raccolta e separazione dei prodotti.</a:t>
            </a:r>
            <a:endParaRPr lang="it-IT"/>
          </a:p>
        </p:txBody>
      </p:sp>
      <p:sp>
        <p:nvSpPr>
          <p:cNvPr id="3078" name="Text Box 6" descr="Tela"/>
          <p:cNvSpPr txBox="1">
            <a:spLocks noChangeArrowheads="1"/>
          </p:cNvSpPr>
          <p:nvPr/>
        </p:nvSpPr>
        <p:spPr bwMode="auto">
          <a:xfrm>
            <a:off x="323850" y="846138"/>
            <a:ext cx="8316913" cy="457200"/>
          </a:xfrm>
          <a:prstGeom prst="rect">
            <a:avLst/>
          </a:prstGeom>
          <a:blipFill dpi="0" rotWithShape="0">
            <a:blip r:embed="rId6"/>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a:cs typeface="Times New Roman" pitchFamily="18" charset="0"/>
              </a:rPr>
              <a:t>6) Temperatura di reazione </a:t>
            </a:r>
            <a:r>
              <a:rPr lang="it-IT">
                <a:cs typeface="Times New Roman" pitchFamily="18" charset="0"/>
                <a:sym typeface="Symbol" pitchFamily="18" charset="2"/>
              </a:rPr>
              <a:t></a:t>
            </a:r>
            <a:r>
              <a:rPr lang="it-IT">
                <a:cs typeface="Times New Roman" pitchFamily="18" charset="0"/>
              </a:rPr>
              <a:t> termometro.</a:t>
            </a:r>
            <a:r>
              <a:rPr lang="it-IT"/>
              <a:t> </a:t>
            </a:r>
          </a:p>
        </p:txBody>
      </p:sp>
      <p:sp>
        <p:nvSpPr>
          <p:cNvPr id="2" name="Segnaposto numero diapositiva 1"/>
          <p:cNvSpPr>
            <a:spLocks noGrp="1"/>
          </p:cNvSpPr>
          <p:nvPr>
            <p:ph type="sldNum" sz="quarter" idx="12"/>
          </p:nvPr>
        </p:nvSpPr>
        <p:spPr/>
        <p:txBody>
          <a:bodyPr/>
          <a:lstStyle/>
          <a:p>
            <a:pPr>
              <a:defRPr/>
            </a:pPr>
            <a:fld id="{D4128B67-D830-4972-949A-06ACF1CFCE6B}" type="slidenum">
              <a:rPr lang="it-IT" smtClean="0"/>
              <a:pPr>
                <a:defRPr/>
              </a:pPr>
              <a:t>27</a:t>
            </a:fld>
            <a:endParaRPr lang="it-IT"/>
          </a:p>
        </p:txBody>
      </p:sp>
    </p:spTree>
    <p:extLst>
      <p:ext uri="{BB962C8B-B14F-4D97-AF65-F5344CB8AC3E}">
        <p14:creationId xmlns:p14="http://schemas.microsoft.com/office/powerpoint/2010/main" val="31108392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8"/>
                                        </p:tgtEl>
                                        <p:attrNameLst>
                                          <p:attrName>style.visibility</p:attrName>
                                        </p:attrNameLst>
                                      </p:cBhvr>
                                      <p:to>
                                        <p:strVal val="visible"/>
                                      </p:to>
                                    </p:set>
                                    <p:anim calcmode="lin" valueType="num">
                                      <p:cBhvr additive="base">
                                        <p:cTn id="7" dur="500" fill="hold"/>
                                        <p:tgtEl>
                                          <p:spTgt spid="3078"/>
                                        </p:tgtEl>
                                        <p:attrNameLst>
                                          <p:attrName>ppt_x</p:attrName>
                                        </p:attrNameLst>
                                      </p:cBhvr>
                                      <p:tavLst>
                                        <p:tav tm="0">
                                          <p:val>
                                            <p:strVal val="0-#ppt_w/2"/>
                                          </p:val>
                                        </p:tav>
                                        <p:tav tm="100000">
                                          <p:val>
                                            <p:strVal val="#ppt_x"/>
                                          </p:val>
                                        </p:tav>
                                      </p:tavLst>
                                    </p:anim>
                                    <p:anim calcmode="lin" valueType="num">
                                      <p:cBhvr additive="base">
                                        <p:cTn id="8" dur="500" fill="hold"/>
                                        <p:tgtEl>
                                          <p:spTgt spid="307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75"/>
                                        </p:tgtEl>
                                        <p:attrNameLst>
                                          <p:attrName>style.visibility</p:attrName>
                                        </p:attrNameLst>
                                      </p:cBhvr>
                                      <p:to>
                                        <p:strVal val="visible"/>
                                      </p:to>
                                    </p:set>
                                    <p:anim calcmode="lin" valueType="num">
                                      <p:cBhvr additive="base">
                                        <p:cTn id="13" dur="500" fill="hold"/>
                                        <p:tgtEl>
                                          <p:spTgt spid="3075"/>
                                        </p:tgtEl>
                                        <p:attrNameLst>
                                          <p:attrName>ppt_x</p:attrName>
                                        </p:attrNameLst>
                                      </p:cBhvr>
                                      <p:tavLst>
                                        <p:tav tm="0">
                                          <p:val>
                                            <p:strVal val="0-#ppt_w/2"/>
                                          </p:val>
                                        </p:tav>
                                        <p:tav tm="100000">
                                          <p:val>
                                            <p:strVal val="#ppt_x"/>
                                          </p:val>
                                        </p:tav>
                                      </p:tavLst>
                                    </p:anim>
                                    <p:anim calcmode="lin" valueType="num">
                                      <p:cBhvr additive="base">
                                        <p:cTn id="14" dur="500" fill="hold"/>
                                        <p:tgtEl>
                                          <p:spTgt spid="307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76"/>
                                        </p:tgtEl>
                                        <p:attrNameLst>
                                          <p:attrName>style.visibility</p:attrName>
                                        </p:attrNameLst>
                                      </p:cBhvr>
                                      <p:to>
                                        <p:strVal val="visible"/>
                                      </p:to>
                                    </p:set>
                                    <p:anim calcmode="lin" valueType="num">
                                      <p:cBhvr additive="base">
                                        <p:cTn id="19" dur="500" fill="hold"/>
                                        <p:tgtEl>
                                          <p:spTgt spid="3076"/>
                                        </p:tgtEl>
                                        <p:attrNameLst>
                                          <p:attrName>ppt_x</p:attrName>
                                        </p:attrNameLst>
                                      </p:cBhvr>
                                      <p:tavLst>
                                        <p:tav tm="0">
                                          <p:val>
                                            <p:strVal val="0-#ppt_w/2"/>
                                          </p:val>
                                        </p:tav>
                                        <p:tav tm="100000">
                                          <p:val>
                                            <p:strVal val="#ppt_x"/>
                                          </p:val>
                                        </p:tav>
                                      </p:tavLst>
                                    </p:anim>
                                    <p:anim calcmode="lin" valueType="num">
                                      <p:cBhvr additive="base">
                                        <p:cTn id="20" dur="500" fill="hold"/>
                                        <p:tgtEl>
                                          <p:spTgt spid="307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077"/>
                                        </p:tgtEl>
                                        <p:attrNameLst>
                                          <p:attrName>style.visibility</p:attrName>
                                        </p:attrNameLst>
                                      </p:cBhvr>
                                      <p:to>
                                        <p:strVal val="visible"/>
                                      </p:to>
                                    </p:set>
                                    <p:anim calcmode="lin" valueType="num">
                                      <p:cBhvr additive="base">
                                        <p:cTn id="25" dur="500" fill="hold"/>
                                        <p:tgtEl>
                                          <p:spTgt spid="3077"/>
                                        </p:tgtEl>
                                        <p:attrNameLst>
                                          <p:attrName>ppt_x</p:attrName>
                                        </p:attrNameLst>
                                      </p:cBhvr>
                                      <p:tavLst>
                                        <p:tav tm="0">
                                          <p:val>
                                            <p:strVal val="0-#ppt_w/2"/>
                                          </p:val>
                                        </p:tav>
                                        <p:tav tm="100000">
                                          <p:val>
                                            <p:strVal val="#ppt_x"/>
                                          </p:val>
                                        </p:tav>
                                      </p:tavLst>
                                    </p:anim>
                                    <p:anim calcmode="lin" valueType="num">
                                      <p:cBhvr additive="base">
                                        <p:cTn id="26" dur="500" fill="hold"/>
                                        <p:tgtEl>
                                          <p:spTgt spid="30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autoUpdateAnimBg="0"/>
      <p:bldP spid="3076" grpId="0" animBg="1" autoUpdateAnimBg="0"/>
      <p:bldP spid="3077" grpId="0" animBg="1" autoUpdateAnimBg="0"/>
      <p:bldP spid="3078"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404813"/>
            <a:ext cx="4459288"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3"/>
          <p:cNvSpPr txBox="1">
            <a:spLocks noChangeArrowheads="1"/>
          </p:cNvSpPr>
          <p:nvPr/>
        </p:nvSpPr>
        <p:spPr bwMode="auto">
          <a:xfrm>
            <a:off x="827088" y="5661025"/>
            <a:ext cx="71278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t>E’ fondamentale riconoscere le varie apparecchiature in  laboratorio e saperle usare razionalmente</a:t>
            </a:r>
          </a:p>
        </p:txBody>
      </p:sp>
      <p:sp>
        <p:nvSpPr>
          <p:cNvPr id="2" name="Segnaposto numero diapositiva 1"/>
          <p:cNvSpPr>
            <a:spLocks noGrp="1"/>
          </p:cNvSpPr>
          <p:nvPr>
            <p:ph type="sldNum" sz="quarter" idx="12"/>
          </p:nvPr>
        </p:nvSpPr>
        <p:spPr/>
        <p:txBody>
          <a:bodyPr/>
          <a:lstStyle/>
          <a:p>
            <a:pPr>
              <a:defRPr/>
            </a:pPr>
            <a:fld id="{D4128B67-D830-4972-949A-06ACF1CFCE6B}" type="slidenum">
              <a:rPr lang="it-IT" smtClean="0"/>
              <a:pPr>
                <a:defRPr/>
              </a:pPr>
              <a:t>28</a:t>
            </a:fld>
            <a:endParaRPr lang="it-IT"/>
          </a:p>
        </p:txBody>
      </p:sp>
    </p:spTree>
    <p:extLst>
      <p:ext uri="{BB962C8B-B14F-4D97-AF65-F5344CB8AC3E}">
        <p14:creationId xmlns:p14="http://schemas.microsoft.com/office/powerpoint/2010/main" val="23298437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250825" y="333375"/>
            <a:ext cx="8316913" cy="283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b="1">
                <a:cs typeface="Times New Roman" pitchFamily="18" charset="0"/>
              </a:rPr>
              <a:t>Dopo la valutazione</a:t>
            </a:r>
            <a:r>
              <a:rPr lang="it-IT">
                <a:cs typeface="Times New Roman" pitchFamily="18" charset="0"/>
              </a:rPr>
              <a:t>, </a:t>
            </a:r>
          </a:p>
          <a:p>
            <a:pPr algn="just" eaLnBrk="1" hangingPunct="1">
              <a:spcBef>
                <a:spcPct val="50000"/>
              </a:spcBef>
            </a:pPr>
            <a:r>
              <a:rPr lang="it-IT">
                <a:cs typeface="Times New Roman" pitchFamily="18" charset="0"/>
              </a:rPr>
              <a:t>- progettare l'apparecchiatura facendo uno schizzo ragionato e solo infine montarla.</a:t>
            </a:r>
          </a:p>
          <a:p>
            <a:pPr algn="just" eaLnBrk="1" hangingPunct="1">
              <a:spcBef>
                <a:spcPct val="50000"/>
              </a:spcBef>
            </a:pPr>
            <a:r>
              <a:rPr lang="it-IT">
                <a:cs typeface="Times New Roman" pitchFamily="18" charset="0"/>
              </a:rPr>
              <a:t>- montaggio deve essere solido per evitare cadute e rotture</a:t>
            </a:r>
          </a:p>
          <a:p>
            <a:pPr eaLnBrk="1" hangingPunct="1">
              <a:spcBef>
                <a:spcPct val="50000"/>
              </a:spcBef>
            </a:pPr>
            <a:r>
              <a:rPr lang="it-IT">
                <a:cs typeface="Times New Roman" pitchFamily="18" charset="0"/>
              </a:rPr>
              <a:t>adoperare i </a:t>
            </a:r>
            <a:r>
              <a:rPr lang="it-IT">
                <a:solidFill>
                  <a:srgbClr val="008000"/>
                </a:solidFill>
                <a:cs typeface="Times New Roman" pitchFamily="18" charset="0"/>
              </a:rPr>
              <a:t>supporti</a:t>
            </a:r>
            <a:r>
              <a:rPr lang="it-IT">
                <a:cs typeface="Times New Roman" pitchFamily="18" charset="0"/>
              </a:rPr>
              <a:t> con le </a:t>
            </a:r>
            <a:r>
              <a:rPr lang="it-IT">
                <a:solidFill>
                  <a:srgbClr val="FF3300"/>
                </a:solidFill>
                <a:cs typeface="Times New Roman" pitchFamily="18" charset="0"/>
              </a:rPr>
              <a:t>pinze</a:t>
            </a:r>
            <a:r>
              <a:rPr lang="it-IT">
                <a:cs typeface="Times New Roman" pitchFamily="18" charset="0"/>
              </a:rPr>
              <a:t> ed i </a:t>
            </a:r>
            <a:r>
              <a:rPr lang="it-IT">
                <a:solidFill>
                  <a:schemeClr val="accent2"/>
                </a:solidFill>
                <a:cs typeface="Times New Roman" pitchFamily="18" charset="0"/>
              </a:rPr>
              <a:t>morsetti</a:t>
            </a:r>
            <a:r>
              <a:rPr lang="it-IT">
                <a:cs typeface="Times New Roman" pitchFamily="18" charset="0"/>
              </a:rPr>
              <a:t> per fissare la vetreria.</a:t>
            </a:r>
            <a:r>
              <a:rPr lang="it-IT"/>
              <a:t> </a:t>
            </a:r>
          </a:p>
        </p:txBody>
      </p:sp>
      <p:sp>
        <p:nvSpPr>
          <p:cNvPr id="14339" name="Text Box 3"/>
          <p:cNvSpPr txBox="1">
            <a:spLocks noChangeArrowheads="1"/>
          </p:cNvSpPr>
          <p:nvPr/>
        </p:nvSpPr>
        <p:spPr bwMode="auto">
          <a:xfrm>
            <a:off x="381000" y="3581400"/>
            <a:ext cx="647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it-IT"/>
          </a:p>
        </p:txBody>
      </p:sp>
      <p:graphicFrame>
        <p:nvGraphicFramePr>
          <p:cNvPr id="4100" name="Object 4"/>
          <p:cNvGraphicFramePr>
            <a:graphicFrameLocks noChangeAspect="1"/>
          </p:cNvGraphicFramePr>
          <p:nvPr/>
        </p:nvGraphicFramePr>
        <p:xfrm>
          <a:off x="2643188" y="2786063"/>
          <a:ext cx="3584575" cy="2035175"/>
        </p:xfrm>
        <a:graphic>
          <a:graphicData uri="http://schemas.openxmlformats.org/presentationml/2006/ole">
            <mc:AlternateContent xmlns:mc="http://schemas.openxmlformats.org/markup-compatibility/2006">
              <mc:Choice xmlns:v="urn:schemas-microsoft-com:vml" Requires="v">
                <p:oleObj spid="_x0000_s21806" name="Immagine bitmap" r:id="rId3" imgW="11476190" imgH="6516010" progId="Paint.Picture">
                  <p:embed/>
                </p:oleObj>
              </mc:Choice>
              <mc:Fallback>
                <p:oleObj name="Immagine bitmap" r:id="rId3" imgW="11476190" imgH="6516010"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3188" y="2786063"/>
                        <a:ext cx="3584575" cy="203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434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25" y="3286125"/>
            <a:ext cx="2055813"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342" name="Object 12"/>
          <p:cNvGraphicFramePr>
            <a:graphicFrameLocks noChangeAspect="1"/>
          </p:cNvGraphicFramePr>
          <p:nvPr/>
        </p:nvGraphicFramePr>
        <p:xfrm>
          <a:off x="3214688" y="4500563"/>
          <a:ext cx="5080000" cy="2000250"/>
        </p:xfrm>
        <a:graphic>
          <a:graphicData uri="http://schemas.openxmlformats.org/presentationml/2006/ole">
            <mc:AlternateContent xmlns:mc="http://schemas.openxmlformats.org/markup-compatibility/2006">
              <mc:Choice xmlns:v="urn:schemas-microsoft-com:vml" Requires="v">
                <p:oleObj spid="_x0000_s21807" name="CorelPhotoPaint.Image.8" r:id="rId6" imgW="4750318" imgH="1869952" progId="CorelPhotoPaint.Image.8">
                  <p:embed/>
                </p:oleObj>
              </mc:Choice>
              <mc:Fallback>
                <p:oleObj name="CorelPhotoPaint.Image.8" r:id="rId6" imgW="4750318" imgH="1869952" progId="CorelPhotoPaint.Image.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14688" y="4500563"/>
                        <a:ext cx="508000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egnaposto numero diapositiva 1"/>
          <p:cNvSpPr>
            <a:spLocks noGrp="1"/>
          </p:cNvSpPr>
          <p:nvPr>
            <p:ph type="sldNum" sz="quarter" idx="12"/>
          </p:nvPr>
        </p:nvSpPr>
        <p:spPr/>
        <p:txBody>
          <a:bodyPr/>
          <a:lstStyle/>
          <a:p>
            <a:pPr>
              <a:defRPr/>
            </a:pPr>
            <a:fld id="{D4128B67-D830-4972-949A-06ACF1CFCE6B}" type="slidenum">
              <a:rPr lang="it-IT" smtClean="0"/>
              <a:pPr>
                <a:defRPr/>
              </a:pPr>
              <a:t>29</a:t>
            </a:fld>
            <a:endParaRPr lang="it-IT"/>
          </a:p>
        </p:txBody>
      </p:sp>
    </p:spTree>
    <p:extLst>
      <p:ext uri="{BB962C8B-B14F-4D97-AF65-F5344CB8AC3E}">
        <p14:creationId xmlns:p14="http://schemas.microsoft.com/office/powerpoint/2010/main" val="36316605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cienze-como.uninsubria.it/bressanini/divulgazione/images/paperin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567205"/>
            <a:ext cx="3800475" cy="271462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liboriobutera.com/wp-content/uploads/2010/05/sicurezza-laboratori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7" y="3284984"/>
            <a:ext cx="3400425" cy="29337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5"/>
          <p:cNvPicPr>
            <a:picLocks noChangeAspect="1" noChangeArrowheads="1"/>
          </p:cNvPicPr>
          <p:nvPr/>
        </p:nvPicPr>
        <p:blipFill>
          <a:blip r:embed="rId4">
            <a:extLst>
              <a:ext uri="{28A0092B-C50C-407E-A947-70E740481C1C}">
                <a14:useLocalDpi xmlns:a14="http://schemas.microsoft.com/office/drawing/2010/main" val="0"/>
              </a:ext>
            </a:extLst>
          </a:blip>
          <a:srcRect l="1077" t="4042" r="3230" b="6064"/>
          <a:stretch>
            <a:fillRect/>
          </a:stretch>
        </p:blipFill>
        <p:spPr>
          <a:xfrm>
            <a:off x="424359" y="3464381"/>
            <a:ext cx="4203700" cy="2784475"/>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4984326" y="1412776"/>
            <a:ext cx="2592288" cy="461665"/>
          </a:xfrm>
          <a:prstGeom prst="rect">
            <a:avLst/>
          </a:prstGeom>
          <a:noFill/>
        </p:spPr>
        <p:txBody>
          <a:bodyPr wrap="square" rtlCol="0">
            <a:spAutoFit/>
          </a:bodyPr>
          <a:lstStyle/>
          <a:p>
            <a:r>
              <a:rPr lang="it-IT" dirty="0" smtClean="0"/>
              <a:t>Carl </a:t>
            </a:r>
            <a:r>
              <a:rPr lang="it-IT" dirty="0" err="1" smtClean="0"/>
              <a:t>Barks</a:t>
            </a:r>
            <a:r>
              <a:rPr lang="it-IT" dirty="0" smtClean="0"/>
              <a:t>, 1944</a:t>
            </a:r>
            <a:endParaRPr lang="it-IT" dirty="0"/>
          </a:p>
        </p:txBody>
      </p:sp>
      <p:sp>
        <p:nvSpPr>
          <p:cNvPr id="3" name="CasellaDiTesto 2"/>
          <p:cNvSpPr txBox="1"/>
          <p:nvPr/>
        </p:nvSpPr>
        <p:spPr>
          <a:xfrm>
            <a:off x="5004047" y="2132856"/>
            <a:ext cx="2448272" cy="830997"/>
          </a:xfrm>
          <a:prstGeom prst="rect">
            <a:avLst/>
          </a:prstGeom>
          <a:noFill/>
        </p:spPr>
        <p:txBody>
          <a:bodyPr wrap="square" rtlCol="0">
            <a:spAutoFit/>
          </a:bodyPr>
          <a:lstStyle/>
          <a:p>
            <a:pPr algn="just"/>
            <a:r>
              <a:rPr lang="it-IT" dirty="0" smtClean="0"/>
              <a:t>Mescolare a caso: quali effetti?</a:t>
            </a:r>
            <a:endParaRPr lang="it-IT" dirty="0"/>
          </a:p>
        </p:txBody>
      </p:sp>
      <p:sp>
        <p:nvSpPr>
          <p:cNvPr id="5" name="CasellaDiTesto 4"/>
          <p:cNvSpPr txBox="1"/>
          <p:nvPr/>
        </p:nvSpPr>
        <p:spPr>
          <a:xfrm>
            <a:off x="5004047" y="496955"/>
            <a:ext cx="3096344" cy="461665"/>
          </a:xfrm>
          <a:prstGeom prst="rect">
            <a:avLst/>
          </a:prstGeom>
          <a:noFill/>
        </p:spPr>
        <p:txBody>
          <a:bodyPr wrap="square" rtlCol="0">
            <a:spAutoFit/>
          </a:bodyPr>
          <a:lstStyle/>
          <a:p>
            <a:r>
              <a:rPr lang="it-IT" dirty="0" smtClean="0"/>
              <a:t>Incidente in agguato</a:t>
            </a:r>
            <a:endParaRPr lang="it-IT" dirty="0"/>
          </a:p>
        </p:txBody>
      </p:sp>
      <p:sp>
        <p:nvSpPr>
          <p:cNvPr id="6" name="Segnaposto numero diapositiva 5"/>
          <p:cNvSpPr>
            <a:spLocks noGrp="1"/>
          </p:cNvSpPr>
          <p:nvPr>
            <p:ph type="sldNum" sz="quarter" idx="12"/>
          </p:nvPr>
        </p:nvSpPr>
        <p:spPr/>
        <p:txBody>
          <a:bodyPr/>
          <a:lstStyle/>
          <a:p>
            <a:pPr>
              <a:defRPr/>
            </a:pPr>
            <a:fld id="{D4128B67-D830-4972-949A-06ACF1CFCE6B}" type="slidenum">
              <a:rPr lang="it-IT" smtClean="0"/>
              <a:pPr>
                <a:defRPr/>
              </a:pPr>
              <a:t>3</a:t>
            </a:fld>
            <a:endParaRPr lang="it-IT"/>
          </a:p>
        </p:txBody>
      </p:sp>
    </p:spTree>
    <p:extLst>
      <p:ext uri="{BB962C8B-B14F-4D97-AF65-F5344CB8AC3E}">
        <p14:creationId xmlns:p14="http://schemas.microsoft.com/office/powerpoint/2010/main" val="76687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172"/>
                                        </p:tgtEl>
                                        <p:attrNameLst>
                                          <p:attrName>style.visibility</p:attrName>
                                        </p:attrNameLst>
                                      </p:cBhvr>
                                      <p:to>
                                        <p:strVal val="visible"/>
                                      </p:to>
                                    </p:set>
                                    <p:anim calcmode="lin" valueType="num">
                                      <p:cBhvr additive="base">
                                        <p:cTn id="12" dur="500" fill="hold"/>
                                        <p:tgtEl>
                                          <p:spTgt spid="7172"/>
                                        </p:tgtEl>
                                        <p:attrNameLst>
                                          <p:attrName>ppt_x</p:attrName>
                                        </p:attrNameLst>
                                      </p:cBhvr>
                                      <p:tavLst>
                                        <p:tav tm="0">
                                          <p:val>
                                            <p:strVal val="#ppt_x"/>
                                          </p:val>
                                        </p:tav>
                                        <p:tav tm="100000">
                                          <p:val>
                                            <p:strVal val="#ppt_x"/>
                                          </p:val>
                                        </p:tav>
                                      </p:tavLst>
                                    </p:anim>
                                    <p:anim calcmode="lin" valueType="num">
                                      <p:cBhvr additive="base">
                                        <p:cTn id="13"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23528" y="908720"/>
            <a:ext cx="8153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b="1" dirty="0">
                <a:solidFill>
                  <a:srgbClr val="FF0000"/>
                </a:solidFill>
                <a:cs typeface="Times New Roman" pitchFamily="18" charset="0"/>
              </a:rPr>
              <a:t>2) Non prendere mai iniziative isolate ed alternative a ciò che l'esperimento prevede:</a:t>
            </a:r>
            <a:r>
              <a:rPr lang="it-IT" dirty="0">
                <a:cs typeface="Times New Roman" pitchFamily="18" charset="0"/>
              </a:rPr>
              <a:t> qualunque modifica va discussa preliminarmente col </a:t>
            </a:r>
            <a:r>
              <a:rPr lang="it-IT" dirty="0" smtClean="0">
                <a:cs typeface="Times New Roman" pitchFamily="18" charset="0"/>
              </a:rPr>
              <a:t>docente che ha l’esperienza e le conoscenze per prendere le decisioni più adatte al caso.</a:t>
            </a:r>
            <a:endParaRPr lang="it-IT" dirty="0"/>
          </a:p>
        </p:txBody>
      </p:sp>
      <p:sp>
        <p:nvSpPr>
          <p:cNvPr id="3" name="Segnaposto numero diapositiva 2"/>
          <p:cNvSpPr>
            <a:spLocks noGrp="1"/>
          </p:cNvSpPr>
          <p:nvPr>
            <p:ph type="sldNum" sz="quarter" idx="12"/>
          </p:nvPr>
        </p:nvSpPr>
        <p:spPr/>
        <p:txBody>
          <a:bodyPr/>
          <a:lstStyle/>
          <a:p>
            <a:pPr>
              <a:defRPr/>
            </a:pPr>
            <a:fld id="{D4128B67-D830-4972-949A-06ACF1CFCE6B}" type="slidenum">
              <a:rPr lang="it-IT" smtClean="0"/>
              <a:pPr>
                <a:defRPr/>
              </a:pPr>
              <a:t>30</a:t>
            </a:fld>
            <a:endParaRPr lang="it-IT"/>
          </a:p>
        </p:txBody>
      </p:sp>
    </p:spTree>
    <p:extLst>
      <p:ext uri="{BB962C8B-B14F-4D97-AF65-F5344CB8AC3E}">
        <p14:creationId xmlns:p14="http://schemas.microsoft.com/office/powerpoint/2010/main" val="31404947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http://www.puntosicuro.it/_resources/images/PS-SICURELLO_13-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859" y="2204864"/>
            <a:ext cx="3312368" cy="429624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www.loschermo.it/imagecache/articoli/galleria/esodo2013_800_800_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1923" y="3501008"/>
            <a:ext cx="3800475" cy="2847976"/>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5"/>
          <p:cNvSpPr txBox="1">
            <a:spLocks noChangeArrowheads="1"/>
          </p:cNvSpPr>
          <p:nvPr/>
        </p:nvSpPr>
        <p:spPr bwMode="auto">
          <a:xfrm>
            <a:off x="416512" y="332656"/>
            <a:ext cx="8001000"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b="1" dirty="0">
                <a:solidFill>
                  <a:srgbClr val="FF0000"/>
                </a:solidFill>
                <a:cs typeface="Times New Roman" pitchFamily="18" charset="0"/>
              </a:rPr>
              <a:t>3) Non ingombrare i passaggi né le porte né le zone in cui sono presenti i mezzi antincendio.</a:t>
            </a:r>
            <a:r>
              <a:rPr lang="it-IT" dirty="0">
                <a:cs typeface="Times New Roman" pitchFamily="18" charset="0"/>
              </a:rPr>
              <a:t> In caso d’emergenza si potrebbe verificare di dover evacuare velocemente i locali.</a:t>
            </a:r>
          </a:p>
          <a:p>
            <a:pPr eaLnBrk="1" hangingPunct="1">
              <a:spcBef>
                <a:spcPct val="50000"/>
              </a:spcBef>
            </a:pPr>
            <a:endParaRPr lang="it-IT" dirty="0"/>
          </a:p>
        </p:txBody>
      </p:sp>
      <p:sp>
        <p:nvSpPr>
          <p:cNvPr id="2" name="Segnaposto numero diapositiva 1"/>
          <p:cNvSpPr>
            <a:spLocks noGrp="1"/>
          </p:cNvSpPr>
          <p:nvPr>
            <p:ph type="sldNum" sz="quarter" idx="12"/>
          </p:nvPr>
        </p:nvSpPr>
        <p:spPr/>
        <p:txBody>
          <a:bodyPr/>
          <a:lstStyle/>
          <a:p>
            <a:pPr>
              <a:defRPr/>
            </a:pPr>
            <a:fld id="{D4128B67-D830-4972-949A-06ACF1CFCE6B}" type="slidenum">
              <a:rPr lang="it-IT" smtClean="0"/>
              <a:pPr>
                <a:defRPr/>
              </a:pPr>
              <a:t>31</a:t>
            </a:fld>
            <a:endParaRPr lang="it-IT"/>
          </a:p>
        </p:txBody>
      </p:sp>
    </p:spTree>
    <p:extLst>
      <p:ext uri="{BB962C8B-B14F-4D97-AF65-F5344CB8AC3E}">
        <p14:creationId xmlns:p14="http://schemas.microsoft.com/office/powerpoint/2010/main" val="485900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p:cTn id="7" dur="500" fill="hold"/>
                                        <p:tgtEl>
                                          <p:spTgt spid="10244"/>
                                        </p:tgtEl>
                                        <p:attrNameLst>
                                          <p:attrName>ppt_w</p:attrName>
                                        </p:attrNameLst>
                                      </p:cBhvr>
                                      <p:tavLst>
                                        <p:tav tm="0">
                                          <p:val>
                                            <p:fltVal val="0"/>
                                          </p:val>
                                        </p:tav>
                                        <p:tav tm="100000">
                                          <p:val>
                                            <p:strVal val="#ppt_w"/>
                                          </p:val>
                                        </p:tav>
                                      </p:tavLst>
                                    </p:anim>
                                    <p:anim calcmode="lin" valueType="num">
                                      <p:cBhvr>
                                        <p:cTn id="8" dur="500" fill="hold"/>
                                        <p:tgtEl>
                                          <p:spTgt spid="10244"/>
                                        </p:tgtEl>
                                        <p:attrNameLst>
                                          <p:attrName>ppt_h</p:attrName>
                                        </p:attrNameLst>
                                      </p:cBhvr>
                                      <p:tavLst>
                                        <p:tav tm="0">
                                          <p:val>
                                            <p:fltVal val="0"/>
                                          </p:val>
                                        </p:tav>
                                        <p:tav tm="100000">
                                          <p:val>
                                            <p:strVal val="#ppt_h"/>
                                          </p:val>
                                        </p:tav>
                                      </p:tavLst>
                                    </p:anim>
                                    <p:animEffect transition="in" filter="fade">
                                      <p:cBhvr>
                                        <p:cTn id="9" dur="500"/>
                                        <p:tgtEl>
                                          <p:spTgt spid="1024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0246"/>
                                        </p:tgtEl>
                                        <p:attrNameLst>
                                          <p:attrName>style.visibility</p:attrName>
                                        </p:attrNameLst>
                                      </p:cBhvr>
                                      <p:to>
                                        <p:strVal val="visible"/>
                                      </p:to>
                                    </p:set>
                                    <p:anim calcmode="lin" valueType="num">
                                      <p:cBhvr>
                                        <p:cTn id="13" dur="500" fill="hold"/>
                                        <p:tgtEl>
                                          <p:spTgt spid="10246"/>
                                        </p:tgtEl>
                                        <p:attrNameLst>
                                          <p:attrName>ppt_w</p:attrName>
                                        </p:attrNameLst>
                                      </p:cBhvr>
                                      <p:tavLst>
                                        <p:tav tm="0">
                                          <p:val>
                                            <p:fltVal val="0"/>
                                          </p:val>
                                        </p:tav>
                                        <p:tav tm="100000">
                                          <p:val>
                                            <p:strVal val="#ppt_w"/>
                                          </p:val>
                                        </p:tav>
                                      </p:tavLst>
                                    </p:anim>
                                    <p:anim calcmode="lin" valueType="num">
                                      <p:cBhvr>
                                        <p:cTn id="14" dur="500" fill="hold"/>
                                        <p:tgtEl>
                                          <p:spTgt spid="10246"/>
                                        </p:tgtEl>
                                        <p:attrNameLst>
                                          <p:attrName>ppt_h</p:attrName>
                                        </p:attrNameLst>
                                      </p:cBhvr>
                                      <p:tavLst>
                                        <p:tav tm="0">
                                          <p:val>
                                            <p:fltVal val="0"/>
                                          </p:val>
                                        </p:tav>
                                        <p:tav tm="100000">
                                          <p:val>
                                            <p:strVal val="#ppt_h"/>
                                          </p:val>
                                        </p:tav>
                                      </p:tavLst>
                                    </p:anim>
                                    <p:animEffect transition="in" filter="fade">
                                      <p:cBhvr>
                                        <p:cTn id="15" dur="5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304800" y="692696"/>
            <a:ext cx="8153400"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b="1" dirty="0">
                <a:solidFill>
                  <a:srgbClr val="FF0000"/>
                </a:solidFill>
                <a:cs typeface="Times New Roman" pitchFamily="18" charset="0"/>
              </a:rPr>
              <a:t>4) Non restare mai soli in laboratorio</a:t>
            </a:r>
            <a:r>
              <a:rPr lang="it-IT" dirty="0">
                <a:solidFill>
                  <a:srgbClr val="FF0000"/>
                </a:solidFill>
                <a:cs typeface="Times New Roman" pitchFamily="18" charset="0"/>
              </a:rPr>
              <a:t>:</a:t>
            </a:r>
            <a:r>
              <a:rPr lang="it-IT" dirty="0">
                <a:cs typeface="Times New Roman" pitchFamily="18" charset="0"/>
              </a:rPr>
              <a:t> un incidente anche di lieve entità può diventare serio se si è soli e non s’interviene con immediatezza e decisione.</a:t>
            </a:r>
            <a:r>
              <a:rPr lang="it-IT" dirty="0"/>
              <a:t> </a:t>
            </a:r>
          </a:p>
          <a:p>
            <a:pPr eaLnBrk="1" hangingPunct="1">
              <a:spcBef>
                <a:spcPct val="50000"/>
              </a:spcBef>
            </a:pPr>
            <a:endParaRPr lang="it-IT" dirty="0"/>
          </a:p>
        </p:txBody>
      </p:sp>
      <p:sp>
        <p:nvSpPr>
          <p:cNvPr id="3" name="Text Box 2"/>
          <p:cNvSpPr txBox="1">
            <a:spLocks noChangeArrowheads="1"/>
          </p:cNvSpPr>
          <p:nvPr/>
        </p:nvSpPr>
        <p:spPr bwMode="auto">
          <a:xfrm>
            <a:off x="287701" y="2276872"/>
            <a:ext cx="83820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b="1" dirty="0">
                <a:solidFill>
                  <a:srgbClr val="FF0000"/>
                </a:solidFill>
                <a:cs typeface="Times New Roman" pitchFamily="18" charset="0"/>
              </a:rPr>
              <a:t>5) Prendere visione della posizione del quadro elettrico principale e di quelli secondari, dei mezzi antincendio, delle porte di sicurezza, delle valvole di controllo dell'acqua e del gas:</a:t>
            </a:r>
            <a:r>
              <a:rPr lang="it-IT" dirty="0">
                <a:cs typeface="Times New Roman" pitchFamily="18" charset="0"/>
              </a:rPr>
              <a:t> in caso di reale pericolo, se si è colti dal panico, è più difficile ragionare e trovare la loro posizione. Farsi spiegare il funzionamento dei sistemi di sicurezza.</a:t>
            </a:r>
            <a:endParaRPr lang="it-IT" dirty="0"/>
          </a:p>
        </p:txBody>
      </p:sp>
      <p:pic>
        <p:nvPicPr>
          <p:cNvPr id="11266" name="Picture 2" descr="http://flatrock.org.nz/static/frontpage/assets/environment/smoke-detecto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4365104"/>
            <a:ext cx="2219325" cy="2276475"/>
          </a:xfrm>
          <a:prstGeom prst="rect">
            <a:avLst/>
          </a:prstGeom>
          <a:noFill/>
          <a:extLst>
            <a:ext uri="{909E8E84-426E-40DD-AFC4-6F175D3DCCD1}">
              <a14:hiddenFill xmlns:a14="http://schemas.microsoft.com/office/drawing/2010/main">
                <a:solidFill>
                  <a:srgbClr val="FFFFFF"/>
                </a:solidFill>
              </a14:hiddenFill>
            </a:ext>
          </a:extLst>
        </p:spPr>
      </p:pic>
      <p:sp>
        <p:nvSpPr>
          <p:cNvPr id="4" name="Segnaposto numero diapositiva 3"/>
          <p:cNvSpPr>
            <a:spLocks noGrp="1"/>
          </p:cNvSpPr>
          <p:nvPr>
            <p:ph type="sldNum" sz="quarter" idx="12"/>
          </p:nvPr>
        </p:nvSpPr>
        <p:spPr/>
        <p:txBody>
          <a:bodyPr/>
          <a:lstStyle/>
          <a:p>
            <a:pPr>
              <a:defRPr/>
            </a:pPr>
            <a:fld id="{D4128B67-D830-4972-949A-06ACF1CFCE6B}" type="slidenum">
              <a:rPr lang="it-IT" smtClean="0"/>
              <a:pPr>
                <a:defRPr/>
              </a:pPr>
              <a:t>32</a:t>
            </a:fld>
            <a:endParaRPr lang="it-IT"/>
          </a:p>
        </p:txBody>
      </p:sp>
    </p:spTree>
    <p:extLst>
      <p:ext uri="{BB962C8B-B14F-4D97-AF65-F5344CB8AC3E}">
        <p14:creationId xmlns:p14="http://schemas.microsoft.com/office/powerpoint/2010/main" val="23464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266"/>
                                        </p:tgtEl>
                                        <p:attrNameLst>
                                          <p:attrName>style.visibility</p:attrName>
                                        </p:attrNameLst>
                                      </p:cBhvr>
                                      <p:to>
                                        <p:strVal val="visible"/>
                                      </p:to>
                                    </p:set>
                                    <p:anim calcmode="lin" valueType="num">
                                      <p:cBhvr additive="base">
                                        <p:cTn id="11" dur="500" fill="hold"/>
                                        <p:tgtEl>
                                          <p:spTgt spid="11266"/>
                                        </p:tgtEl>
                                        <p:attrNameLst>
                                          <p:attrName>ppt_x</p:attrName>
                                        </p:attrNameLst>
                                      </p:cBhvr>
                                      <p:tavLst>
                                        <p:tav tm="0">
                                          <p:val>
                                            <p:strVal val="#ppt_x"/>
                                          </p:val>
                                        </p:tav>
                                        <p:tav tm="100000">
                                          <p:val>
                                            <p:strVal val="#ppt_x"/>
                                          </p:val>
                                        </p:tav>
                                      </p:tavLst>
                                    </p:anim>
                                    <p:anim calcmode="lin" valueType="num">
                                      <p:cBhvr additive="base">
                                        <p:cTn id="12"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3"/>
          <p:cNvSpPr txBox="1">
            <a:spLocks noChangeArrowheads="1"/>
          </p:cNvSpPr>
          <p:nvPr/>
        </p:nvSpPr>
        <p:spPr bwMode="auto">
          <a:xfrm>
            <a:off x="314011" y="620688"/>
            <a:ext cx="8659813"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b="1" dirty="0">
                <a:solidFill>
                  <a:srgbClr val="FF0000"/>
                </a:solidFill>
                <a:cs typeface="Times New Roman" pitchFamily="18" charset="0"/>
              </a:rPr>
              <a:t>6) Lavorare in ambienti sufficientemente arieggiati</a:t>
            </a:r>
            <a:r>
              <a:rPr lang="it-IT" dirty="0">
                <a:solidFill>
                  <a:srgbClr val="FF0000"/>
                </a:solidFill>
                <a:cs typeface="Times New Roman" pitchFamily="18" charset="0"/>
              </a:rPr>
              <a:t>.</a:t>
            </a:r>
            <a:r>
              <a:rPr lang="it-IT" dirty="0">
                <a:cs typeface="Times New Roman" pitchFamily="18" charset="0"/>
              </a:rPr>
              <a:t> Molte reazioni chimiche necessitano di reattivi o sviluppano prodotti volatili pericolosi perché tossici o irritanti; è dunque necessario lavorare in ambienti in cui tali prodotti possano diluirsi a sufficienza.</a:t>
            </a:r>
          </a:p>
        </p:txBody>
      </p:sp>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2392543"/>
            <a:ext cx="3554261" cy="2369507"/>
          </a:xfrm>
          <a:prstGeom prst="rect">
            <a:avLst/>
          </a:prstGeom>
        </p:spPr>
      </p:pic>
      <p:sp>
        <p:nvSpPr>
          <p:cNvPr id="3" name="CasellaDiTesto 2"/>
          <p:cNvSpPr txBox="1"/>
          <p:nvPr/>
        </p:nvSpPr>
        <p:spPr>
          <a:xfrm>
            <a:off x="4716016" y="2708920"/>
            <a:ext cx="4257808" cy="461665"/>
          </a:xfrm>
          <a:prstGeom prst="rect">
            <a:avLst/>
          </a:prstGeom>
          <a:noFill/>
        </p:spPr>
        <p:txBody>
          <a:bodyPr wrap="square" rtlCol="0">
            <a:spAutoFit/>
          </a:bodyPr>
          <a:lstStyle/>
          <a:p>
            <a:r>
              <a:rPr lang="it-IT" dirty="0" err="1" smtClean="0"/>
              <a:t>N</a:t>
            </a:r>
            <a:r>
              <a:rPr lang="it-IT" baseline="-25000" dirty="0" err="1" smtClean="0"/>
              <a:t>2</a:t>
            </a:r>
            <a:r>
              <a:rPr lang="it-IT" dirty="0" smtClean="0"/>
              <a:t> o </a:t>
            </a:r>
            <a:r>
              <a:rPr lang="it-IT" dirty="0" err="1" smtClean="0"/>
              <a:t>Ar</a:t>
            </a:r>
            <a:r>
              <a:rPr lang="it-IT" dirty="0" smtClean="0"/>
              <a:t> liquidi in spazi confinati</a:t>
            </a:r>
            <a:endParaRPr lang="it-IT" dirty="0"/>
          </a:p>
        </p:txBody>
      </p:sp>
      <p:sp>
        <p:nvSpPr>
          <p:cNvPr id="4" name="CasellaDiTesto 3"/>
          <p:cNvSpPr txBox="1"/>
          <p:nvPr/>
        </p:nvSpPr>
        <p:spPr>
          <a:xfrm>
            <a:off x="4716016" y="3501008"/>
            <a:ext cx="3168352" cy="461665"/>
          </a:xfrm>
          <a:prstGeom prst="rect">
            <a:avLst/>
          </a:prstGeom>
          <a:noFill/>
        </p:spPr>
        <p:txBody>
          <a:bodyPr wrap="square" rtlCol="0">
            <a:spAutoFit/>
          </a:bodyPr>
          <a:lstStyle/>
          <a:p>
            <a:r>
              <a:rPr lang="it-IT" dirty="0" smtClean="0"/>
              <a:t>rischio asfissia</a:t>
            </a:r>
            <a:endParaRPr lang="it-IT" dirty="0"/>
          </a:p>
        </p:txBody>
      </p:sp>
      <p:sp>
        <p:nvSpPr>
          <p:cNvPr id="5" name="Segnaposto numero diapositiva 4"/>
          <p:cNvSpPr>
            <a:spLocks noGrp="1"/>
          </p:cNvSpPr>
          <p:nvPr>
            <p:ph type="sldNum" sz="quarter" idx="12"/>
          </p:nvPr>
        </p:nvSpPr>
        <p:spPr/>
        <p:txBody>
          <a:bodyPr/>
          <a:lstStyle/>
          <a:p>
            <a:pPr>
              <a:defRPr/>
            </a:pPr>
            <a:fld id="{D4128B67-D830-4972-949A-06ACF1CFCE6B}" type="slidenum">
              <a:rPr lang="it-IT" smtClean="0"/>
              <a:pPr>
                <a:defRPr/>
              </a:pPr>
              <a:t>33</a:t>
            </a:fld>
            <a:endParaRPr lang="it-IT"/>
          </a:p>
        </p:txBody>
      </p:sp>
      <p:sp>
        <p:nvSpPr>
          <p:cNvPr id="6" name="CasellaDiTesto 5"/>
          <p:cNvSpPr txBox="1"/>
          <p:nvPr/>
        </p:nvSpPr>
        <p:spPr>
          <a:xfrm>
            <a:off x="755576" y="5589240"/>
            <a:ext cx="6480720" cy="461665"/>
          </a:xfrm>
          <a:prstGeom prst="rect">
            <a:avLst/>
          </a:prstGeom>
          <a:noFill/>
        </p:spPr>
        <p:txBody>
          <a:bodyPr wrap="square" rtlCol="0">
            <a:spAutoFit/>
          </a:bodyPr>
          <a:lstStyle/>
          <a:p>
            <a:r>
              <a:rPr lang="it-IT" dirty="0" smtClean="0"/>
              <a:t>CO gas tossico mortale: incolore, inodore, insapore</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D4128B67-D830-4972-949A-06ACF1CFCE6B}" type="slidenum">
              <a:rPr lang="it-IT" smtClean="0"/>
              <a:pPr>
                <a:defRPr/>
              </a:pPr>
              <a:t>34</a:t>
            </a:fld>
            <a:endParaRPr lang="it-IT"/>
          </a:p>
        </p:txBody>
      </p:sp>
      <p:sp>
        <p:nvSpPr>
          <p:cNvPr id="3" name="Text Box 4"/>
          <p:cNvSpPr txBox="1">
            <a:spLocks noChangeArrowheads="1"/>
          </p:cNvSpPr>
          <p:nvPr/>
        </p:nvSpPr>
        <p:spPr bwMode="auto">
          <a:xfrm>
            <a:off x="354012" y="332656"/>
            <a:ext cx="84359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b="1" dirty="0">
                <a:solidFill>
                  <a:srgbClr val="FF0000"/>
                </a:solidFill>
                <a:cs typeface="Times New Roman" pitchFamily="18" charset="0"/>
              </a:rPr>
              <a:t>7) Avvertire sempre preventivamente l’insegnante ed i colleghi se si è allergici a certi prodotti chimici.</a:t>
            </a:r>
            <a:r>
              <a:rPr lang="it-IT" dirty="0">
                <a:solidFill>
                  <a:srgbClr val="FF0000"/>
                </a:solidFill>
                <a:cs typeface="Times New Roman" pitchFamily="18" charset="0"/>
              </a:rPr>
              <a:t> </a:t>
            </a:r>
            <a:r>
              <a:rPr lang="it-IT" dirty="0">
                <a:cs typeface="Times New Roman" pitchFamily="18" charset="0"/>
              </a:rPr>
              <a:t>Ad esempio talune persone manifestano allergia all’aspirina e ad i suoi precursori e derivati.</a:t>
            </a:r>
            <a:r>
              <a:rPr lang="it-IT" dirty="0"/>
              <a:t> </a:t>
            </a:r>
          </a:p>
        </p:txBody>
      </p:sp>
    </p:spTree>
    <p:extLst>
      <p:ext uri="{BB962C8B-B14F-4D97-AF65-F5344CB8AC3E}">
        <p14:creationId xmlns:p14="http://schemas.microsoft.com/office/powerpoint/2010/main" val="10633548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381000" y="381000"/>
            <a:ext cx="82946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b="1">
                <a:solidFill>
                  <a:srgbClr val="FF0000"/>
                </a:solidFill>
                <a:cs typeface="Times New Roman" pitchFamily="18" charset="0"/>
              </a:rPr>
              <a:t>8) Allontanarsi immediatamente dal banco di lavoro avvertendo i colleghi vicini ed il docente in caso di malessere</a:t>
            </a:r>
            <a:r>
              <a:rPr lang="it-IT">
                <a:solidFill>
                  <a:srgbClr val="FF0000"/>
                </a:solidFill>
                <a:cs typeface="Times New Roman" pitchFamily="18" charset="0"/>
              </a:rPr>
              <a:t>. </a:t>
            </a:r>
            <a:endParaRPr lang="it-IT"/>
          </a:p>
        </p:txBody>
      </p:sp>
      <p:sp>
        <p:nvSpPr>
          <p:cNvPr id="23556" name="Text Box 4"/>
          <p:cNvSpPr txBox="1">
            <a:spLocks noChangeArrowheads="1"/>
          </p:cNvSpPr>
          <p:nvPr/>
        </p:nvSpPr>
        <p:spPr bwMode="auto">
          <a:xfrm>
            <a:off x="381000" y="1473200"/>
            <a:ext cx="82804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it-IT" b="1">
                <a:solidFill>
                  <a:srgbClr val="FF0000"/>
                </a:solidFill>
              </a:rPr>
              <a:t>9) Non cercare di nascondere gli effetti di un incidente </a:t>
            </a:r>
            <a:r>
              <a:rPr lang="it-IT"/>
              <a:t>anche se ritenuto di lieve entità. La persona che subisce un infortunio talvolta lo sottovaluta ( o lo sopravaluta) per motivi psicologici. Avvertire sempre il docente ed i colleghi vicini. Tra l’altro, il docente è obbligato per legge ad avvertire gli organi competenti in caso d’incidente.</a:t>
            </a:r>
          </a:p>
        </p:txBody>
      </p:sp>
      <p:sp>
        <p:nvSpPr>
          <p:cNvPr id="23557" name="Text Box 5"/>
          <p:cNvSpPr txBox="1">
            <a:spLocks noChangeArrowheads="1"/>
          </p:cNvSpPr>
          <p:nvPr/>
        </p:nvSpPr>
        <p:spPr bwMode="auto">
          <a:xfrm>
            <a:off x="381000" y="4027488"/>
            <a:ext cx="83613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it-IT" b="1">
                <a:solidFill>
                  <a:srgbClr val="FF0000"/>
                </a:solidFill>
              </a:rPr>
              <a:t>10) Avvertire sempre il docente ed i colleghi vicini se s’intende iniziare un’operazione che possa comportare qualche rischio potenziale.</a:t>
            </a:r>
            <a:endParaRPr lang="it-IT"/>
          </a:p>
        </p:txBody>
      </p:sp>
      <p:sp>
        <p:nvSpPr>
          <p:cNvPr id="2" name="Segnaposto numero diapositiva 1"/>
          <p:cNvSpPr>
            <a:spLocks noGrp="1"/>
          </p:cNvSpPr>
          <p:nvPr>
            <p:ph type="sldNum" sz="quarter" idx="12"/>
          </p:nvPr>
        </p:nvSpPr>
        <p:spPr/>
        <p:txBody>
          <a:bodyPr/>
          <a:lstStyle/>
          <a:p>
            <a:pPr>
              <a:defRPr/>
            </a:pPr>
            <a:fld id="{D4128B67-D830-4972-949A-06ACF1CFCE6B}" type="slidenum">
              <a:rPr lang="it-IT" smtClean="0"/>
              <a:pPr>
                <a:defRPr/>
              </a:pPr>
              <a:t>35</a:t>
            </a:fld>
            <a:endParaRPr 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fade">
                                      <p:cBhvr>
                                        <p:cTn id="7" dur="500"/>
                                        <p:tgtEl>
                                          <p:spTgt spid="235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32" fill="hold" grpId="0" nodeType="clickEffect">
                                  <p:stCondLst>
                                    <p:cond delay="0"/>
                                  </p:stCondLst>
                                  <p:childTnLst>
                                    <p:set>
                                      <p:cBhvr>
                                        <p:cTn id="11" dur="1" fill="hold">
                                          <p:stCondLst>
                                            <p:cond delay="0"/>
                                          </p:stCondLst>
                                        </p:cTn>
                                        <p:tgtEl>
                                          <p:spTgt spid="23557"/>
                                        </p:tgtEl>
                                        <p:attrNameLst>
                                          <p:attrName>style.visibility</p:attrName>
                                        </p:attrNameLst>
                                      </p:cBhvr>
                                      <p:to>
                                        <p:strVal val="visible"/>
                                      </p:to>
                                    </p:set>
                                    <p:animEffect transition="in" filter="diamond(out)">
                                      <p:cBhvr>
                                        <p:cTn id="12" dur="2000"/>
                                        <p:tgtEl>
                                          <p:spTgt spid="23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P spid="2355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stilpromo.com/foto/camice-medi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3853" y="2132856"/>
            <a:ext cx="2600325" cy="3743325"/>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3"/>
          <p:cNvSpPr txBox="1">
            <a:spLocks noChangeArrowheads="1"/>
          </p:cNvSpPr>
          <p:nvPr/>
        </p:nvSpPr>
        <p:spPr bwMode="auto">
          <a:xfrm>
            <a:off x="539552" y="764704"/>
            <a:ext cx="8305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b="1" dirty="0">
                <a:solidFill>
                  <a:srgbClr val="FF0000"/>
                </a:solidFill>
                <a:cs typeface="Times New Roman" pitchFamily="18" charset="0"/>
              </a:rPr>
              <a:t>11) Indossare il camice che rappresenta una protezione da incendi e sostanze pericolose: deve essere facilmente sfilabile.</a:t>
            </a:r>
            <a:endParaRPr lang="it-IT" dirty="0"/>
          </a:p>
        </p:txBody>
      </p:sp>
      <p:sp>
        <p:nvSpPr>
          <p:cNvPr id="2" name="Segnaposto numero diapositiva 1"/>
          <p:cNvSpPr>
            <a:spLocks noGrp="1"/>
          </p:cNvSpPr>
          <p:nvPr>
            <p:ph type="sldNum" sz="quarter" idx="12"/>
          </p:nvPr>
        </p:nvSpPr>
        <p:spPr/>
        <p:txBody>
          <a:bodyPr/>
          <a:lstStyle/>
          <a:p>
            <a:pPr>
              <a:defRPr/>
            </a:pPr>
            <a:fld id="{D4128B67-D830-4972-949A-06ACF1CFCE6B}" type="slidenum">
              <a:rPr lang="it-IT" smtClean="0"/>
              <a:pPr>
                <a:defRPr/>
              </a:pPr>
              <a:t>36</a:t>
            </a:fld>
            <a:endParaRPr lang="it-IT"/>
          </a:p>
        </p:txBody>
      </p:sp>
      <p:sp>
        <p:nvSpPr>
          <p:cNvPr id="5" name="CasellaDiTesto 4"/>
          <p:cNvSpPr txBox="1"/>
          <p:nvPr/>
        </p:nvSpPr>
        <p:spPr>
          <a:xfrm>
            <a:off x="395536" y="2348880"/>
            <a:ext cx="3096344" cy="830997"/>
          </a:xfrm>
          <a:prstGeom prst="rect">
            <a:avLst/>
          </a:prstGeom>
          <a:noFill/>
        </p:spPr>
        <p:txBody>
          <a:bodyPr wrap="square" rtlCol="0">
            <a:spAutoFit/>
          </a:bodyPr>
          <a:lstStyle/>
          <a:p>
            <a:r>
              <a:rPr lang="it-IT" dirty="0" smtClean="0"/>
              <a:t>DPI = dispositivo di protezione individuale</a:t>
            </a:r>
            <a:endParaRPr lang="it-IT" dirty="0"/>
          </a:p>
        </p:txBody>
      </p:sp>
    </p:spTree>
    <p:extLst>
      <p:ext uri="{BB962C8B-B14F-4D97-AF65-F5344CB8AC3E}">
        <p14:creationId xmlns:p14="http://schemas.microsoft.com/office/powerpoint/2010/main" val="33655693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250825" y="304800"/>
            <a:ext cx="8640763"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b="1" dirty="0">
                <a:solidFill>
                  <a:srgbClr val="FF0000"/>
                </a:solidFill>
                <a:cs typeface="Times New Roman" pitchFamily="18" charset="0"/>
              </a:rPr>
              <a:t>12) Indossare gli occhiali di sicurezza:</a:t>
            </a:r>
            <a:r>
              <a:rPr lang="it-IT" dirty="0">
                <a:cs typeface="Times New Roman" pitchFamily="18" charset="0"/>
              </a:rPr>
              <a:t> gli occhi sono la parte più delicata del corpo e vanno difesi con occhiali di plastica resistente agli urti che vanno indossati sempre, perché eventuali lesioni possono derivare, non solo quando si compiono manipolazioni pericolose, ma anche come conseguenza di operazioni pericolose compiute da altre persone. </a:t>
            </a:r>
          </a:p>
        </p:txBody>
      </p:sp>
      <p:pic>
        <p:nvPicPr>
          <p:cNvPr id="5" name="Picture 2" descr="https://encrypted-tbn1.gstatic.com/images?q=tbn:ANd9GcTeFa-waPH6oz6y2e-64UlsiXcDx-urZY8v1GRBfw73s09gRCn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486" y="3212977"/>
            <a:ext cx="2035306" cy="13619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img.directindustry.it/images_di/photo-m2/en-166-nassau-plus-37111-33211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2947465"/>
            <a:ext cx="1512168" cy="15121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www.univet.it/users/immagini/ing_images/it/52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382" y="4941169"/>
            <a:ext cx="2205418" cy="1321040"/>
          </a:xfrm>
          <a:prstGeom prst="rect">
            <a:avLst/>
          </a:prstGeom>
          <a:noFill/>
          <a:extLst>
            <a:ext uri="{909E8E84-426E-40DD-AFC4-6F175D3DCCD1}">
              <a14:hiddenFill xmlns:a14="http://schemas.microsoft.com/office/drawing/2010/main">
                <a:solidFill>
                  <a:srgbClr val="FFFFFF"/>
                </a:solidFill>
              </a14:hiddenFill>
            </a:ext>
          </a:extLst>
        </p:spPr>
      </p:pic>
      <p:sp>
        <p:nvSpPr>
          <p:cNvPr id="2" name="Segnaposto numero diapositiva 1"/>
          <p:cNvSpPr>
            <a:spLocks noGrp="1"/>
          </p:cNvSpPr>
          <p:nvPr>
            <p:ph type="sldNum" sz="quarter" idx="12"/>
          </p:nvPr>
        </p:nvSpPr>
        <p:spPr/>
        <p:txBody>
          <a:bodyPr/>
          <a:lstStyle/>
          <a:p>
            <a:pPr>
              <a:defRPr/>
            </a:pPr>
            <a:fld id="{D4128B67-D830-4972-949A-06ACF1CFCE6B}" type="slidenum">
              <a:rPr lang="it-IT" smtClean="0"/>
              <a:pPr>
                <a:defRPr/>
              </a:pPr>
              <a:t>37</a:t>
            </a:fld>
            <a:endParaRPr lang="it-IT" dirty="0"/>
          </a:p>
        </p:txBody>
      </p:sp>
      <p:sp>
        <p:nvSpPr>
          <p:cNvPr id="3" name="CasellaDiTesto 2"/>
          <p:cNvSpPr txBox="1"/>
          <p:nvPr/>
        </p:nvSpPr>
        <p:spPr>
          <a:xfrm>
            <a:off x="5004048" y="4365104"/>
            <a:ext cx="3096344" cy="461665"/>
          </a:xfrm>
          <a:prstGeom prst="rect">
            <a:avLst/>
          </a:prstGeom>
          <a:noFill/>
        </p:spPr>
        <p:txBody>
          <a:bodyPr wrap="square" rtlCol="0">
            <a:spAutoFit/>
          </a:bodyPr>
          <a:lstStyle/>
          <a:p>
            <a:r>
              <a:rPr lang="it-IT" dirty="0" smtClean="0"/>
              <a:t>DPI </a:t>
            </a:r>
            <a:endParaRPr lang="it-IT"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13517" y="404664"/>
            <a:ext cx="871537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it-IT" b="1" dirty="0">
                <a:solidFill>
                  <a:srgbClr val="FF0000"/>
                </a:solidFill>
              </a:rPr>
              <a:t>13) Indossare  guanti protettivi quando si opera con sostanze pericolose</a:t>
            </a:r>
            <a:r>
              <a:rPr lang="it-IT" dirty="0"/>
              <a:t>: di solito sono fatti in lattice di gomma </a:t>
            </a:r>
            <a:r>
              <a:rPr lang="it-IT" dirty="0" smtClean="0"/>
              <a:t>o neoprene o nitrile e </a:t>
            </a:r>
            <a:r>
              <a:rPr lang="it-IT" dirty="0"/>
              <a:t>sono monouso. </a:t>
            </a:r>
            <a:r>
              <a:rPr lang="it-IT" dirty="0" smtClean="0"/>
              <a:t>Hanno spessore </a:t>
            </a:r>
            <a:r>
              <a:rPr lang="it-IT" dirty="0"/>
              <a:t>e dimensioni </a:t>
            </a:r>
            <a:r>
              <a:rPr lang="it-IT" dirty="0" smtClean="0"/>
              <a:t>diverse per un diverso grado di protezione. Per facilitare lo scorrimento sulla pelle e limitare il sudore possono contenere talco.</a:t>
            </a:r>
            <a:endParaRPr lang="it-IT" dirty="0"/>
          </a:p>
          <a:p>
            <a:pPr algn="just" eaLnBrk="1" hangingPunct="1"/>
            <a:endParaRPr lang="it-IT" dirty="0"/>
          </a:p>
        </p:txBody>
      </p:sp>
      <p:pic>
        <p:nvPicPr>
          <p:cNvPr id="4" name="Picture 2" descr="http://www.repubblica.it/2008/11/sezioni/cronaca/ricercatore-tumore/ricercatore-tumore/stor_14495078_250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2938065"/>
            <a:ext cx="2478782" cy="3718174"/>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289543" y="3227492"/>
            <a:ext cx="4752528" cy="1569660"/>
          </a:xfrm>
          <a:prstGeom prst="rect">
            <a:avLst/>
          </a:prstGeom>
          <a:noFill/>
        </p:spPr>
        <p:txBody>
          <a:bodyPr wrap="square" rtlCol="0">
            <a:spAutoFit/>
          </a:bodyPr>
          <a:lstStyle/>
          <a:p>
            <a:r>
              <a:rPr lang="it-IT" dirty="0"/>
              <a:t>Attenzione </a:t>
            </a:r>
            <a:r>
              <a:rPr lang="it-IT" dirty="0" smtClean="0"/>
              <a:t>che i guanti, </a:t>
            </a:r>
            <a:r>
              <a:rPr lang="it-IT" dirty="0"/>
              <a:t>soprattutto se sono bagnati, possono risultare scivolosi per cui è più facile perdere la presa</a:t>
            </a:r>
            <a:r>
              <a:rPr lang="it-IT" dirty="0" smtClean="0"/>
              <a:t>.</a:t>
            </a:r>
            <a:endParaRPr lang="it-IT" dirty="0"/>
          </a:p>
        </p:txBody>
      </p:sp>
      <p:sp>
        <p:nvSpPr>
          <p:cNvPr id="3" name="Segnaposto numero diapositiva 2"/>
          <p:cNvSpPr>
            <a:spLocks noGrp="1"/>
          </p:cNvSpPr>
          <p:nvPr>
            <p:ph type="sldNum" sz="quarter" idx="12"/>
          </p:nvPr>
        </p:nvSpPr>
        <p:spPr/>
        <p:txBody>
          <a:bodyPr/>
          <a:lstStyle/>
          <a:p>
            <a:pPr>
              <a:defRPr/>
            </a:pPr>
            <a:fld id="{D4128B67-D830-4972-949A-06ACF1CFCE6B}" type="slidenum">
              <a:rPr lang="it-IT" smtClean="0"/>
              <a:pPr>
                <a:defRPr/>
              </a:pPr>
              <a:t>38</a:t>
            </a:fld>
            <a:endParaRPr lang="it-IT"/>
          </a:p>
        </p:txBody>
      </p:sp>
      <p:sp>
        <p:nvSpPr>
          <p:cNvPr id="6" name="CasellaDiTesto 5"/>
          <p:cNvSpPr txBox="1"/>
          <p:nvPr/>
        </p:nvSpPr>
        <p:spPr>
          <a:xfrm>
            <a:off x="323528" y="5301208"/>
            <a:ext cx="3096344" cy="461665"/>
          </a:xfrm>
          <a:prstGeom prst="rect">
            <a:avLst/>
          </a:prstGeom>
          <a:noFill/>
        </p:spPr>
        <p:txBody>
          <a:bodyPr wrap="square" rtlCol="0">
            <a:spAutoFit/>
          </a:bodyPr>
          <a:lstStyle/>
          <a:p>
            <a:r>
              <a:rPr lang="it-IT" dirty="0" smtClean="0"/>
              <a:t>DPI </a:t>
            </a:r>
            <a:endParaRPr lang="it-IT" dirty="0"/>
          </a:p>
        </p:txBody>
      </p:sp>
    </p:spTree>
    <p:extLst>
      <p:ext uri="{BB962C8B-B14F-4D97-AF65-F5344CB8AC3E}">
        <p14:creationId xmlns:p14="http://schemas.microsoft.com/office/powerpoint/2010/main" val="16142112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it.dreamstime.com/il-piccolo-chimico-esegue-un-esperimento-thumb263233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476672"/>
            <a:ext cx="3744416" cy="5616624"/>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5220072" y="1556791"/>
            <a:ext cx="3096344" cy="2308324"/>
          </a:xfrm>
          <a:prstGeom prst="rect">
            <a:avLst/>
          </a:prstGeom>
          <a:noFill/>
        </p:spPr>
        <p:txBody>
          <a:bodyPr wrap="square" rtlCol="0">
            <a:spAutoFit/>
          </a:bodyPr>
          <a:lstStyle/>
          <a:p>
            <a:r>
              <a:rPr lang="it-IT" dirty="0" smtClean="0"/>
              <a:t>Mancanza di tutti i requisiti di sicurezza e di buon senso, anche i più elementari in una pubblicità USA degli anno '60</a:t>
            </a:r>
            <a:endParaRPr lang="it-IT" dirty="0"/>
          </a:p>
        </p:txBody>
      </p:sp>
      <p:sp>
        <p:nvSpPr>
          <p:cNvPr id="3" name="Segnaposto numero diapositiva 2"/>
          <p:cNvSpPr>
            <a:spLocks noGrp="1"/>
          </p:cNvSpPr>
          <p:nvPr>
            <p:ph type="sldNum" sz="quarter" idx="12"/>
          </p:nvPr>
        </p:nvSpPr>
        <p:spPr/>
        <p:txBody>
          <a:bodyPr/>
          <a:lstStyle/>
          <a:p>
            <a:pPr>
              <a:defRPr/>
            </a:pPr>
            <a:fld id="{D4128B67-D830-4972-949A-06ACF1CFCE6B}" type="slidenum">
              <a:rPr lang="it-IT" smtClean="0"/>
              <a:pPr>
                <a:defRPr/>
              </a:pPr>
              <a:t>39</a:t>
            </a:fld>
            <a:endParaRPr lang="it-IT"/>
          </a:p>
        </p:txBody>
      </p:sp>
    </p:spTree>
    <p:extLst>
      <p:ext uri="{BB962C8B-B14F-4D97-AF65-F5344CB8AC3E}">
        <p14:creationId xmlns:p14="http://schemas.microsoft.com/office/powerpoint/2010/main" val="32129689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blog.ilmanifesto.it/estestest/files/2009/05/karpov-300x1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5104" y="260648"/>
            <a:ext cx="5591206" cy="3168352"/>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1596733" y="3552877"/>
            <a:ext cx="5616625" cy="461665"/>
          </a:xfrm>
          <a:prstGeom prst="rect">
            <a:avLst/>
          </a:prstGeom>
          <a:noFill/>
        </p:spPr>
        <p:txBody>
          <a:bodyPr wrap="square" rtlCol="0">
            <a:spAutoFit/>
          </a:bodyPr>
          <a:lstStyle/>
          <a:p>
            <a:r>
              <a:rPr lang="it-IT" dirty="0" smtClean="0"/>
              <a:t>deposito di NH</a:t>
            </a:r>
            <a:r>
              <a:rPr lang="it-IT" baseline="-25000" dirty="0" smtClean="0"/>
              <a:t>4</a:t>
            </a:r>
            <a:r>
              <a:rPr lang="it-IT" dirty="0" smtClean="0"/>
              <a:t>NO</a:t>
            </a:r>
            <a:r>
              <a:rPr lang="it-IT" baseline="-25000" dirty="0" smtClean="0"/>
              <a:t>3</a:t>
            </a:r>
            <a:r>
              <a:rPr lang="it-IT" dirty="0" smtClean="0"/>
              <a:t> in fiamme: Texas 2009</a:t>
            </a:r>
            <a:endParaRPr lang="it-IT" baseline="-25000" dirty="0"/>
          </a:p>
        </p:txBody>
      </p:sp>
      <p:sp>
        <p:nvSpPr>
          <p:cNvPr id="3" name="CasellaDiTesto 2"/>
          <p:cNvSpPr txBox="1"/>
          <p:nvPr/>
        </p:nvSpPr>
        <p:spPr>
          <a:xfrm>
            <a:off x="539552" y="4040438"/>
            <a:ext cx="8280920" cy="2246769"/>
          </a:xfrm>
          <a:prstGeom prst="rect">
            <a:avLst/>
          </a:prstGeom>
          <a:noFill/>
        </p:spPr>
        <p:txBody>
          <a:bodyPr wrap="square" rtlCol="0">
            <a:spAutoFit/>
          </a:bodyPr>
          <a:lstStyle/>
          <a:p>
            <a:pPr algn="just"/>
            <a:r>
              <a:rPr lang="it-IT" sz="2000" dirty="0" smtClean="0"/>
              <a:t>Da «La Repubblica»  31 luglio 2009</a:t>
            </a:r>
          </a:p>
          <a:p>
            <a:pPr algn="just"/>
            <a:r>
              <a:rPr lang="it-IT" dirty="0" smtClean="0"/>
              <a:t>emergenza </a:t>
            </a:r>
            <a:r>
              <a:rPr lang="it-IT" dirty="0"/>
              <a:t>ambientale in Texas. Un incendio scoppiato in una fabbrica di fertilizzanti aveva costretto all'evacuazione 80 mila persone residenti a …., </a:t>
            </a:r>
            <a:r>
              <a:rPr lang="it-IT" dirty="0" smtClean="0"/>
              <a:t>3 morti accertati e 22 intossicati ricoverati con </a:t>
            </a:r>
            <a:r>
              <a:rPr lang="it-IT" dirty="0"/>
              <a:t>problemi respiratori…. La densa colonna di fumo arancione </a:t>
            </a:r>
            <a:r>
              <a:rPr lang="it-IT" dirty="0" smtClean="0"/>
              <a:t>si </a:t>
            </a:r>
            <a:r>
              <a:rPr lang="it-IT" dirty="0"/>
              <a:t>è propagata per decine di </a:t>
            </a:r>
            <a:r>
              <a:rPr lang="it-IT" dirty="0" smtClean="0"/>
              <a:t>chilometri… </a:t>
            </a:r>
            <a:endParaRPr lang="it-IT" dirty="0"/>
          </a:p>
        </p:txBody>
      </p:sp>
      <p:sp>
        <p:nvSpPr>
          <p:cNvPr id="4" name="Segnaposto numero diapositiva 3"/>
          <p:cNvSpPr>
            <a:spLocks noGrp="1"/>
          </p:cNvSpPr>
          <p:nvPr>
            <p:ph type="sldNum" sz="quarter" idx="12"/>
          </p:nvPr>
        </p:nvSpPr>
        <p:spPr/>
        <p:txBody>
          <a:bodyPr/>
          <a:lstStyle/>
          <a:p>
            <a:pPr>
              <a:defRPr/>
            </a:pPr>
            <a:fld id="{D4128B67-D830-4972-949A-06ACF1CFCE6B}" type="slidenum">
              <a:rPr lang="it-IT" smtClean="0"/>
              <a:pPr>
                <a:defRPr/>
              </a:pPr>
              <a:t>4</a:t>
            </a:fld>
            <a:endParaRPr lang="it-IT"/>
          </a:p>
        </p:txBody>
      </p:sp>
    </p:spTree>
    <p:extLst>
      <p:ext uri="{BB962C8B-B14F-4D97-AF65-F5344CB8AC3E}">
        <p14:creationId xmlns:p14="http://schemas.microsoft.com/office/powerpoint/2010/main" val="9383209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29955" y="548680"/>
            <a:ext cx="8713788"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it-IT" b="1" dirty="0">
                <a:solidFill>
                  <a:srgbClr val="FF0000"/>
                </a:solidFill>
              </a:rPr>
              <a:t>14)</a:t>
            </a:r>
            <a:r>
              <a:rPr lang="it-IT" dirty="0"/>
              <a:t> </a:t>
            </a:r>
            <a:r>
              <a:rPr lang="it-IT" b="1" dirty="0">
                <a:solidFill>
                  <a:srgbClr val="FF0000"/>
                </a:solidFill>
              </a:rPr>
              <a:t>Leggere sempre con molta attenzione le etichette dei recipienti </a:t>
            </a:r>
            <a:r>
              <a:rPr lang="it-IT" dirty="0"/>
              <a:t>prima di usarne il contenuto. Essere assolutamente certi dell’identificazione della sostanza presente nel </a:t>
            </a:r>
            <a:r>
              <a:rPr lang="it-IT" dirty="0" smtClean="0"/>
              <a:t>recipiente e delle sue caratteristiche. Una sostanza dall’identità incerta o in un recipiente senza etichetta, </a:t>
            </a:r>
            <a:r>
              <a:rPr lang="it-IT" u="sng" dirty="0" smtClean="0"/>
              <a:t>non va adoperata</a:t>
            </a:r>
            <a:r>
              <a:rPr lang="it-IT" dirty="0" smtClean="0"/>
              <a:t>.</a:t>
            </a:r>
          </a:p>
          <a:p>
            <a:pPr algn="just" eaLnBrk="1" hangingPunct="1"/>
            <a:endParaRPr lang="it-IT" dirty="0" smtClean="0"/>
          </a:p>
          <a:p>
            <a:pPr algn="just" eaLnBrk="1" hangingPunct="1"/>
            <a:r>
              <a:rPr lang="it-IT" dirty="0" smtClean="0"/>
              <a:t>Anche a casa, attenzione alle sostanze incompatibili che si gettano nel lavandino o nel water: es varecchina (candeggina) e </a:t>
            </a:r>
            <a:r>
              <a:rPr lang="it-IT" dirty="0" err="1" smtClean="0"/>
              <a:t>HCl</a:t>
            </a:r>
            <a:r>
              <a:rPr lang="it-IT" dirty="0" smtClean="0"/>
              <a:t>: si sviluppa Cl</a:t>
            </a:r>
            <a:r>
              <a:rPr lang="it-IT" baseline="-25000" dirty="0" smtClean="0"/>
              <a:t>2</a:t>
            </a:r>
            <a:r>
              <a:rPr lang="it-IT" dirty="0" smtClean="0"/>
              <a:t>, tossico.</a:t>
            </a:r>
            <a:endParaRPr lang="it-IT" dirty="0"/>
          </a:p>
        </p:txBody>
      </p:sp>
      <p:pic>
        <p:nvPicPr>
          <p:cNvPr id="16386" name="Picture 2" descr="http://www.ausl.vda.it/esterni/dipprevenzione/chimico_verde_file/image0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4115792"/>
            <a:ext cx="3332314" cy="2168649"/>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uploads.euweb.it/ispettorimicologi.it/images/ispettorimicologi_it_bkumbria_12620355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115792"/>
            <a:ext cx="3556513" cy="2478782"/>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numero diapositiva 2"/>
          <p:cNvSpPr>
            <a:spLocks noGrp="1"/>
          </p:cNvSpPr>
          <p:nvPr>
            <p:ph type="sldNum" sz="quarter" idx="12"/>
          </p:nvPr>
        </p:nvSpPr>
        <p:spPr/>
        <p:txBody>
          <a:bodyPr/>
          <a:lstStyle/>
          <a:p>
            <a:pPr>
              <a:defRPr/>
            </a:pPr>
            <a:fld id="{D4128B67-D830-4972-949A-06ACF1CFCE6B}" type="slidenum">
              <a:rPr lang="it-IT" smtClean="0"/>
              <a:pPr>
                <a:defRPr/>
              </a:pPr>
              <a:t>40</a:t>
            </a:fld>
            <a:endParaRPr lang="it-IT"/>
          </a:p>
        </p:txBody>
      </p:sp>
    </p:spTree>
    <p:extLst>
      <p:ext uri="{BB962C8B-B14F-4D97-AF65-F5344CB8AC3E}">
        <p14:creationId xmlns:p14="http://schemas.microsoft.com/office/powerpoint/2010/main" val="38306178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250825" y="404664"/>
            <a:ext cx="8534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b="1" dirty="0">
                <a:solidFill>
                  <a:srgbClr val="FF0000"/>
                </a:solidFill>
                <a:cs typeface="Times New Roman" pitchFamily="18" charset="0"/>
              </a:rPr>
              <a:t>15) Lavorare sotto la cappa aspirante indossando anche gli occhiali di </a:t>
            </a:r>
            <a:r>
              <a:rPr lang="it-IT" b="1" dirty="0" smtClean="0">
                <a:solidFill>
                  <a:srgbClr val="FF0000"/>
                </a:solidFill>
                <a:cs typeface="Times New Roman" pitchFamily="18" charset="0"/>
              </a:rPr>
              <a:t>sicurezza, </a:t>
            </a:r>
            <a:r>
              <a:rPr lang="it-IT" b="1" dirty="0">
                <a:solidFill>
                  <a:srgbClr val="FF0000"/>
                </a:solidFill>
                <a:cs typeface="Times New Roman" pitchFamily="18" charset="0"/>
              </a:rPr>
              <a:t>soprattutto se si usano sostanze pericolose, tossiche, solventi organici, acidi  e/o  alcali concentrati, o si seguono reazioni che sviluppano gas tossici o maleodoranti o che siano esotermiche o potenzialmente esplosive</a:t>
            </a:r>
            <a:r>
              <a:rPr lang="it-IT" dirty="0">
                <a:cs typeface="Times New Roman" pitchFamily="18" charset="0"/>
              </a:rPr>
              <a:t>. </a:t>
            </a:r>
            <a:endParaRPr lang="it-IT" dirty="0"/>
          </a:p>
        </p:txBody>
      </p:sp>
      <p:pic>
        <p:nvPicPr>
          <p:cNvPr id="14338" name="Picture 2" descr="http://www.copeco.it/var/copeco/storage/images/prodotti/arredi_laboratorio/cappe_laboratorio/7200-6-ita-IT/cappe_laboratorio_immag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550" y="2780928"/>
            <a:ext cx="4820670" cy="3600400"/>
          </a:xfrm>
          <a:prstGeom prst="rect">
            <a:avLst/>
          </a:prstGeom>
          <a:noFill/>
          <a:extLst>
            <a:ext uri="{909E8E84-426E-40DD-AFC4-6F175D3DCCD1}">
              <a14:hiddenFill xmlns:a14="http://schemas.microsoft.com/office/drawing/2010/main">
                <a:solidFill>
                  <a:srgbClr val="FFFFFF"/>
                </a:solidFill>
              </a14:hiddenFill>
            </a:ext>
          </a:extLst>
        </p:spPr>
      </p:pic>
      <p:sp>
        <p:nvSpPr>
          <p:cNvPr id="2" name="Segnaposto numero diapositiva 1"/>
          <p:cNvSpPr>
            <a:spLocks noGrp="1"/>
          </p:cNvSpPr>
          <p:nvPr>
            <p:ph type="sldNum" sz="quarter" idx="12"/>
          </p:nvPr>
        </p:nvSpPr>
        <p:spPr/>
        <p:txBody>
          <a:bodyPr/>
          <a:lstStyle/>
          <a:p>
            <a:pPr>
              <a:defRPr/>
            </a:pPr>
            <a:fld id="{D4128B67-D830-4972-949A-06ACF1CFCE6B}" type="slidenum">
              <a:rPr lang="it-IT" smtClean="0"/>
              <a:pPr>
                <a:defRPr/>
              </a:pPr>
              <a:t>41</a:t>
            </a:fld>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1000" fill="hold"/>
                                        <p:tgtEl>
                                          <p:spTgt spid="14338"/>
                                        </p:tgtEl>
                                        <p:attrNameLst>
                                          <p:attrName>ppt_w</p:attrName>
                                        </p:attrNameLst>
                                      </p:cBhvr>
                                      <p:tavLst>
                                        <p:tav tm="0">
                                          <p:val>
                                            <p:fltVal val="0"/>
                                          </p:val>
                                        </p:tav>
                                        <p:tav tm="100000">
                                          <p:val>
                                            <p:strVal val="#ppt_w"/>
                                          </p:val>
                                        </p:tav>
                                      </p:tavLst>
                                    </p:anim>
                                    <p:anim calcmode="lin" valueType="num">
                                      <p:cBhvr>
                                        <p:cTn id="8" dur="1000" fill="hold"/>
                                        <p:tgtEl>
                                          <p:spTgt spid="14338"/>
                                        </p:tgtEl>
                                        <p:attrNameLst>
                                          <p:attrName>ppt_h</p:attrName>
                                        </p:attrNameLst>
                                      </p:cBhvr>
                                      <p:tavLst>
                                        <p:tav tm="0">
                                          <p:val>
                                            <p:fltVal val="0"/>
                                          </p:val>
                                        </p:tav>
                                        <p:tav tm="100000">
                                          <p:val>
                                            <p:strVal val="#ppt_h"/>
                                          </p:val>
                                        </p:tav>
                                      </p:tavLst>
                                    </p:anim>
                                    <p:anim calcmode="lin" valueType="num">
                                      <p:cBhvr>
                                        <p:cTn id="9" dur="1000" fill="hold"/>
                                        <p:tgtEl>
                                          <p:spTgt spid="14338"/>
                                        </p:tgtEl>
                                        <p:attrNameLst>
                                          <p:attrName>style.rotation</p:attrName>
                                        </p:attrNameLst>
                                      </p:cBhvr>
                                      <p:tavLst>
                                        <p:tav tm="0">
                                          <p:val>
                                            <p:fltVal val="90"/>
                                          </p:val>
                                        </p:tav>
                                        <p:tav tm="100000">
                                          <p:val>
                                            <p:fltVal val="0"/>
                                          </p:val>
                                        </p:tav>
                                      </p:tavLst>
                                    </p:anim>
                                    <p:animEffect transition="in" filter="fade">
                                      <p:cBhvr>
                                        <p:cTn id="10" dur="1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50825" y="692696"/>
            <a:ext cx="8497888" cy="1187450"/>
          </a:xfrm>
          <a:prstGeom prst="rect">
            <a:avLst/>
          </a:prstGeom>
          <a:noFill/>
          <a:ln w="9525">
            <a:noFill/>
            <a:miter lim="800000"/>
            <a:headEnd/>
            <a:tailEnd/>
          </a:ln>
          <a:effectLst/>
        </p:spPr>
        <p:txBody>
          <a:bodyPr>
            <a:spAutoFit/>
          </a:bodyPr>
          <a:lstStyle/>
          <a:p>
            <a:pPr algn="just">
              <a:defRPr/>
            </a:pPr>
            <a:r>
              <a:rPr lang="it-IT" dirty="0"/>
              <a:t>16) Non consumare cibi o bevande in laboratorio: </a:t>
            </a:r>
          </a:p>
          <a:p>
            <a:pPr algn="just">
              <a:defRPr/>
            </a:pPr>
            <a:r>
              <a:rPr lang="it-IT" dirty="0"/>
              <a:t>          </a:t>
            </a:r>
            <a:r>
              <a:rPr lang="it-IT" b="1" dirty="0">
                <a:solidFill>
                  <a:srgbClr val="006600"/>
                </a:solidFill>
                <a:effectLst>
                  <a:outerShdw blurRad="38100" dist="38100" dir="2700000" algn="tl">
                    <a:srgbClr val="C0C0C0"/>
                  </a:outerShdw>
                </a:effectLst>
              </a:rPr>
              <a:t>contaminazione</a:t>
            </a:r>
          </a:p>
          <a:p>
            <a:pPr algn="just">
              <a:defRPr/>
            </a:pPr>
            <a:r>
              <a:rPr lang="it-IT" b="1" dirty="0">
                <a:solidFill>
                  <a:srgbClr val="0000CC"/>
                </a:solidFill>
              </a:rPr>
              <a:t>cibi </a:t>
            </a:r>
            <a:r>
              <a:rPr lang="it-IT" dirty="0"/>
              <a:t>			</a:t>
            </a:r>
            <a:r>
              <a:rPr lang="it-IT" b="1" dirty="0">
                <a:solidFill>
                  <a:srgbClr val="FF0000"/>
                </a:solidFill>
              </a:rPr>
              <a:t>reattivi</a:t>
            </a:r>
          </a:p>
        </p:txBody>
      </p:sp>
      <p:sp>
        <p:nvSpPr>
          <p:cNvPr id="3" name="AutoShape 4"/>
          <p:cNvSpPr>
            <a:spLocks noChangeArrowheads="1"/>
          </p:cNvSpPr>
          <p:nvPr/>
        </p:nvSpPr>
        <p:spPr bwMode="auto">
          <a:xfrm>
            <a:off x="1258887" y="1556792"/>
            <a:ext cx="1512887" cy="215900"/>
          </a:xfrm>
          <a:prstGeom prst="leftRightArrow">
            <a:avLst>
              <a:gd name="adj1" fmla="val 50000"/>
              <a:gd name="adj2" fmla="val 140147"/>
            </a:avLst>
          </a:prstGeom>
          <a:solidFill>
            <a:srgbClr val="006600"/>
          </a:solidFill>
          <a:ln w="9525">
            <a:solidFill>
              <a:schemeClr val="tx1"/>
            </a:solidFill>
            <a:miter lim="800000"/>
            <a:headEnd/>
            <a:tailEnd/>
          </a:ln>
        </p:spPr>
        <p:txBody>
          <a:bodyPr wrap="none" anchor="ctr"/>
          <a:lstStyle/>
          <a:p>
            <a:endParaRPr lang="it-IT"/>
          </a:p>
        </p:txBody>
      </p:sp>
      <p:sp>
        <p:nvSpPr>
          <p:cNvPr id="4" name="Text Box 5"/>
          <p:cNvSpPr txBox="1">
            <a:spLocks noChangeArrowheads="1"/>
          </p:cNvSpPr>
          <p:nvPr/>
        </p:nvSpPr>
        <p:spPr bwMode="auto">
          <a:xfrm>
            <a:off x="250825" y="3475256"/>
            <a:ext cx="8748713"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it-IT" b="1" dirty="0">
                <a:solidFill>
                  <a:srgbClr val="FF0000"/>
                </a:solidFill>
              </a:rPr>
              <a:t>17) Non usare i recipienti adoperati per gli esperimenti per introdurvi cibi o bevande</a:t>
            </a:r>
            <a:r>
              <a:rPr lang="it-IT" dirty="0"/>
              <a:t>: possono essere sporchi, inoltre certi residui chimici possono essere assorbiti dal vetro e rilasciati lentamente dopo qualche tempo.</a:t>
            </a:r>
          </a:p>
        </p:txBody>
      </p:sp>
      <p:pic>
        <p:nvPicPr>
          <p:cNvPr id="16386" name="Picture 2" descr="http://1.bp.blogspot.com/-tXrmnw_VkLc/TWVyw8OLeHI/AAAAAAAAADo/YI2oD_2tacY/s1600/IMG_864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33443" y="1286421"/>
            <a:ext cx="2122934" cy="1590871"/>
          </a:xfrm>
          <a:prstGeom prst="rect">
            <a:avLst/>
          </a:prstGeom>
          <a:noFill/>
          <a:extLst>
            <a:ext uri="{909E8E84-426E-40DD-AFC4-6F175D3DCCD1}">
              <a14:hiddenFill xmlns:a14="http://schemas.microsoft.com/office/drawing/2010/main">
                <a:solidFill>
                  <a:srgbClr val="FFFFFF"/>
                </a:solidFill>
              </a14:hiddenFill>
            </a:ext>
          </a:extLst>
        </p:spPr>
      </p:pic>
      <p:cxnSp>
        <p:nvCxnSpPr>
          <p:cNvPr id="7" name="Connettore 1 6"/>
          <p:cNvCxnSpPr/>
          <p:nvPr/>
        </p:nvCxnSpPr>
        <p:spPr>
          <a:xfrm>
            <a:off x="5833443" y="1226590"/>
            <a:ext cx="2194941" cy="171053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Connettore 1 8"/>
          <p:cNvCxnSpPr/>
          <p:nvPr/>
        </p:nvCxnSpPr>
        <p:spPr>
          <a:xfrm flipV="1">
            <a:off x="5796135" y="1226590"/>
            <a:ext cx="2232249" cy="171053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7172" name="Picture 4" descr="http://4.bp.blogspot.com/_B17O2w5wVP8/TRJ5ebi2oeI/AAAAAAAAI6Q/hz0mOcSZAXE/s1600/brindis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2150" y="4746089"/>
            <a:ext cx="1980220" cy="2080819"/>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Connettore 1 18"/>
          <p:cNvCxnSpPr/>
          <p:nvPr/>
        </p:nvCxnSpPr>
        <p:spPr>
          <a:xfrm>
            <a:off x="6084168" y="5157192"/>
            <a:ext cx="1989838" cy="151868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Connettore 1 19"/>
          <p:cNvCxnSpPr/>
          <p:nvPr/>
        </p:nvCxnSpPr>
        <p:spPr>
          <a:xfrm flipV="1">
            <a:off x="5948535" y="5157192"/>
            <a:ext cx="2007842" cy="155258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Segnaposto numero diapositiva 4"/>
          <p:cNvSpPr>
            <a:spLocks noGrp="1"/>
          </p:cNvSpPr>
          <p:nvPr>
            <p:ph type="sldNum" sz="quarter" idx="12"/>
          </p:nvPr>
        </p:nvSpPr>
        <p:spPr/>
        <p:txBody>
          <a:bodyPr/>
          <a:lstStyle/>
          <a:p>
            <a:pPr>
              <a:defRPr/>
            </a:pPr>
            <a:fld id="{D4128B67-D830-4972-949A-06ACF1CFCE6B}" type="slidenum">
              <a:rPr lang="it-IT" smtClean="0"/>
              <a:pPr>
                <a:defRPr/>
              </a:pPr>
              <a:t>42</a:t>
            </a:fld>
            <a:endParaRPr lang="it-IT"/>
          </a:p>
        </p:txBody>
      </p:sp>
    </p:spTree>
    <p:extLst>
      <p:ext uri="{BB962C8B-B14F-4D97-AF65-F5344CB8AC3E}">
        <p14:creationId xmlns:p14="http://schemas.microsoft.com/office/powerpoint/2010/main" val="222618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par>
                          <p:cTn id="14" fill="hold">
                            <p:stCondLst>
                              <p:cond delay="500"/>
                            </p:stCondLst>
                            <p:childTnLst>
                              <p:par>
                                <p:cTn id="15" presetID="2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amond(in)">
                                      <p:cBhvr>
                                        <p:cTn id="22" dur="2000"/>
                                        <p:tgtEl>
                                          <p:spTgt spid="4"/>
                                        </p:tgtEl>
                                      </p:cBhvr>
                                    </p:animEffect>
                                  </p:childTnLst>
                                </p:cTn>
                              </p:par>
                            </p:childTnLst>
                          </p:cTn>
                        </p:par>
                        <p:par>
                          <p:cTn id="23" fill="hold">
                            <p:stCondLst>
                              <p:cond delay="2000"/>
                            </p:stCondLst>
                            <p:childTnLst>
                              <p:par>
                                <p:cTn id="24" presetID="6" presetClass="entr" presetSubtype="32" fill="hold" nodeType="afterEffect">
                                  <p:stCondLst>
                                    <p:cond delay="0"/>
                                  </p:stCondLst>
                                  <p:childTnLst>
                                    <p:set>
                                      <p:cBhvr>
                                        <p:cTn id="25" dur="1" fill="hold">
                                          <p:stCondLst>
                                            <p:cond delay="0"/>
                                          </p:stCondLst>
                                        </p:cTn>
                                        <p:tgtEl>
                                          <p:spTgt spid="7172"/>
                                        </p:tgtEl>
                                        <p:attrNameLst>
                                          <p:attrName>style.visibility</p:attrName>
                                        </p:attrNameLst>
                                      </p:cBhvr>
                                      <p:to>
                                        <p:strVal val="visible"/>
                                      </p:to>
                                    </p:set>
                                    <p:animEffect transition="in" filter="circle(out)">
                                      <p:cBhvr>
                                        <p:cTn id="26" dur="1000"/>
                                        <p:tgtEl>
                                          <p:spTgt spid="7172"/>
                                        </p:tgtEl>
                                      </p:cBhvr>
                                    </p:animEffect>
                                  </p:childTnLst>
                                </p:cTn>
                              </p:par>
                            </p:childTnLst>
                          </p:cTn>
                        </p:par>
                        <p:par>
                          <p:cTn id="27" fill="hold">
                            <p:stCondLst>
                              <p:cond delay="3000"/>
                            </p:stCondLst>
                            <p:childTnLst>
                              <p:par>
                                <p:cTn id="28" presetID="22" presetClass="entr" presetSubtype="4"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down)">
                                      <p:cBhvr>
                                        <p:cTn id="30" dur="500"/>
                                        <p:tgtEl>
                                          <p:spTgt spid="19"/>
                                        </p:tgtEl>
                                      </p:cBhvr>
                                    </p:animEffect>
                                  </p:childTnLst>
                                </p:cTn>
                              </p:par>
                              <p:par>
                                <p:cTn id="31" presetID="2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smetteredifumareora.it/wp-content/uploads/2012/07/I-danni-del-fum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9992" y="3140968"/>
            <a:ext cx="2803536" cy="2803536"/>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6"/>
          <p:cNvSpPr txBox="1">
            <a:spLocks noChangeArrowheads="1"/>
          </p:cNvSpPr>
          <p:nvPr/>
        </p:nvSpPr>
        <p:spPr bwMode="auto">
          <a:xfrm>
            <a:off x="467544" y="764704"/>
            <a:ext cx="8280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b="1" dirty="0">
                <a:solidFill>
                  <a:srgbClr val="FF0000"/>
                </a:solidFill>
              </a:rPr>
              <a:t>18) Non fumare:</a:t>
            </a:r>
            <a:r>
              <a:rPr lang="it-IT" dirty="0"/>
              <a:t> può essere causa di incendi dato che molti solventi organici sono infiammabili.</a:t>
            </a:r>
          </a:p>
        </p:txBody>
      </p:sp>
      <p:sp>
        <p:nvSpPr>
          <p:cNvPr id="2" name="CasellaDiTesto 1"/>
          <p:cNvSpPr txBox="1"/>
          <p:nvPr/>
        </p:nvSpPr>
        <p:spPr>
          <a:xfrm>
            <a:off x="490334" y="1988840"/>
            <a:ext cx="6097890" cy="461665"/>
          </a:xfrm>
          <a:prstGeom prst="rect">
            <a:avLst/>
          </a:prstGeom>
          <a:noFill/>
        </p:spPr>
        <p:txBody>
          <a:bodyPr wrap="square" rtlCol="0">
            <a:spAutoFit/>
          </a:bodyPr>
          <a:lstStyle/>
          <a:p>
            <a:r>
              <a:rPr lang="it-IT" dirty="0" smtClean="0"/>
              <a:t>Esiste la legge 16 </a:t>
            </a:r>
            <a:r>
              <a:rPr lang="it-IT" dirty="0"/>
              <a:t>gennaio </a:t>
            </a:r>
            <a:r>
              <a:rPr lang="it-IT" dirty="0" smtClean="0"/>
              <a:t>2003, n.3</a:t>
            </a:r>
            <a:endParaRPr lang="it-IT" dirty="0"/>
          </a:p>
        </p:txBody>
      </p:sp>
      <p:pic>
        <p:nvPicPr>
          <p:cNvPr id="8198" name="Picture 6" descr="http://upload.wikimedia.org/wikipedia/commons/thumb/a/a3/Streichholz.JPG/300px-Streichhol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3313800"/>
            <a:ext cx="1440160" cy="1228936"/>
          </a:xfrm>
          <a:prstGeom prst="rect">
            <a:avLst/>
          </a:prstGeom>
          <a:noFill/>
          <a:extLst>
            <a:ext uri="{909E8E84-426E-40DD-AFC4-6F175D3DCCD1}">
              <a14:hiddenFill xmlns:a14="http://schemas.microsoft.com/office/drawing/2010/main">
                <a:solidFill>
                  <a:srgbClr val="FFFFFF"/>
                </a:solidFill>
              </a14:hiddenFill>
            </a:ext>
          </a:extLst>
        </p:spPr>
      </p:pic>
      <p:sp>
        <p:nvSpPr>
          <p:cNvPr id="4" name="Segnaposto numero diapositiva 3"/>
          <p:cNvSpPr>
            <a:spLocks noGrp="1"/>
          </p:cNvSpPr>
          <p:nvPr>
            <p:ph type="sldNum" sz="quarter" idx="12"/>
          </p:nvPr>
        </p:nvSpPr>
        <p:spPr/>
        <p:txBody>
          <a:bodyPr/>
          <a:lstStyle/>
          <a:p>
            <a:pPr>
              <a:defRPr/>
            </a:pPr>
            <a:fld id="{D4128B67-D830-4972-949A-06ACF1CFCE6B}" type="slidenum">
              <a:rPr lang="it-IT" smtClean="0"/>
              <a:pPr>
                <a:defRPr/>
              </a:pPr>
              <a:t>43</a:t>
            </a:fld>
            <a:endParaRPr lang="it-IT"/>
          </a:p>
        </p:txBody>
      </p:sp>
    </p:spTree>
    <p:extLst>
      <p:ext uri="{BB962C8B-B14F-4D97-AF65-F5344CB8AC3E}">
        <p14:creationId xmlns:p14="http://schemas.microsoft.com/office/powerpoint/2010/main" val="18419177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217488" y="304800"/>
            <a:ext cx="86106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b="1" dirty="0">
                <a:solidFill>
                  <a:srgbClr val="FF0000"/>
                </a:solidFill>
                <a:cs typeface="Times New Roman" pitchFamily="18" charset="0"/>
              </a:rPr>
              <a:t>19) Non assaggiare, né toccare assolutamente i reattivi con le mani né annusarli:</a:t>
            </a:r>
            <a:r>
              <a:rPr lang="it-IT" dirty="0">
                <a:cs typeface="Times New Roman" pitchFamily="18" charset="0"/>
              </a:rPr>
              <a:t> numerose sostanze sono irritanti, caustiche, </a:t>
            </a:r>
            <a:r>
              <a:rPr lang="it-IT" dirty="0" smtClean="0">
                <a:cs typeface="Times New Roman" pitchFamily="18" charset="0"/>
              </a:rPr>
              <a:t>tossiche, </a:t>
            </a:r>
            <a:r>
              <a:rPr lang="it-IT" dirty="0">
                <a:cs typeface="Times New Roman" pitchFamily="18" charset="0"/>
              </a:rPr>
              <a:t>..., e possono anche essere assorbite dalla pelle. </a:t>
            </a:r>
            <a:endParaRPr lang="it-IT" dirty="0" smtClean="0">
              <a:cs typeface="Times New Roman" pitchFamily="18" charset="0"/>
            </a:endParaRPr>
          </a:p>
          <a:p>
            <a:pPr algn="just" eaLnBrk="1" hangingPunct="1">
              <a:spcBef>
                <a:spcPct val="50000"/>
              </a:spcBef>
            </a:pPr>
            <a:r>
              <a:rPr lang="it-IT" dirty="0" smtClean="0">
                <a:cs typeface="Times New Roman" pitchFamily="18" charset="0"/>
              </a:rPr>
              <a:t>Gli </a:t>
            </a:r>
            <a:r>
              <a:rPr lang="it-IT" dirty="0">
                <a:cs typeface="Times New Roman" pitchFamily="18" charset="0"/>
              </a:rPr>
              <a:t>effetti possono manifestarsi anche dopo qualche tempo.</a:t>
            </a:r>
          </a:p>
        </p:txBody>
      </p:sp>
      <p:pic>
        <p:nvPicPr>
          <p:cNvPr id="9218" name="Picture 2" descr="http://static.pourfemme.it/pfsalute/fotogallery/625X0/9029/irritazione-della-pel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516" y="3789040"/>
            <a:ext cx="2978818" cy="2232248"/>
          </a:xfrm>
          <a:prstGeom prst="rect">
            <a:avLst/>
          </a:prstGeom>
          <a:noFill/>
          <a:extLst>
            <a:ext uri="{909E8E84-426E-40DD-AFC4-6F175D3DCCD1}">
              <a14:hiddenFill xmlns:a14="http://schemas.microsoft.com/office/drawing/2010/main">
                <a:solidFill>
                  <a:srgbClr val="FFFFFF"/>
                </a:solidFill>
              </a14:hiddenFill>
            </a:ext>
          </a:extLst>
        </p:spPr>
      </p:pic>
      <p:sp>
        <p:nvSpPr>
          <p:cNvPr id="2" name="Segnaposto numero diapositiva 1"/>
          <p:cNvSpPr>
            <a:spLocks noGrp="1"/>
          </p:cNvSpPr>
          <p:nvPr>
            <p:ph type="sldNum" sz="quarter" idx="12"/>
          </p:nvPr>
        </p:nvSpPr>
        <p:spPr/>
        <p:txBody>
          <a:bodyPr/>
          <a:lstStyle/>
          <a:p>
            <a:pPr>
              <a:defRPr/>
            </a:pPr>
            <a:fld id="{D4128B67-D830-4972-949A-06ACF1CFCE6B}" type="slidenum">
              <a:rPr lang="it-IT" smtClean="0"/>
              <a:pPr>
                <a:defRPr/>
              </a:pPr>
              <a:t>44</a:t>
            </a:fld>
            <a:endParaRPr lang="it-IT"/>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68307" y="404664"/>
            <a:ext cx="853122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it-IT" b="1" dirty="0">
                <a:solidFill>
                  <a:srgbClr val="FF0000"/>
                </a:solidFill>
              </a:rPr>
              <a:t>20) È tassativamente vietato prelevare liquidi con pipette aspirando con la bocca:</a:t>
            </a:r>
            <a:r>
              <a:rPr lang="it-IT" dirty="0"/>
              <a:t> usare sempre </a:t>
            </a:r>
            <a:r>
              <a:rPr lang="it-IT" dirty="0" err="1"/>
              <a:t>propipette</a:t>
            </a:r>
            <a:r>
              <a:rPr lang="it-IT" dirty="0"/>
              <a:t> automatiche o aspiratori in gomma: il liquido potrebbe finire in bocca, soprattutto se nella pipetta si formano bolle d'aria, con conseguenze potenzialmente drammatiche.</a:t>
            </a:r>
          </a:p>
        </p:txBody>
      </p:sp>
      <p:pic>
        <p:nvPicPr>
          <p:cNvPr id="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2836246"/>
            <a:ext cx="2325142" cy="1744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4" name="Picture 2" descr="http://v1.microglass.it/3_EPPENDORF/3_EPPENDORF_PICS/easypet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380" y="2836247"/>
            <a:ext cx="1491216" cy="3185042"/>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www.socorex.com/images/objets/e_profill_4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2557105"/>
            <a:ext cx="1876425" cy="3743325"/>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numero diapositiva 2"/>
          <p:cNvSpPr>
            <a:spLocks noGrp="1"/>
          </p:cNvSpPr>
          <p:nvPr>
            <p:ph type="sldNum" sz="quarter" idx="12"/>
          </p:nvPr>
        </p:nvSpPr>
        <p:spPr/>
        <p:txBody>
          <a:bodyPr/>
          <a:lstStyle/>
          <a:p>
            <a:pPr>
              <a:defRPr/>
            </a:pPr>
            <a:fld id="{D4128B67-D830-4972-949A-06ACF1CFCE6B}" type="slidenum">
              <a:rPr lang="it-IT" smtClean="0"/>
              <a:pPr>
                <a:defRPr/>
              </a:pPr>
              <a:t>45</a:t>
            </a:fld>
            <a:endParaRPr lang="it-IT"/>
          </a:p>
        </p:txBody>
      </p:sp>
    </p:spTree>
    <p:extLst>
      <p:ext uri="{BB962C8B-B14F-4D97-AF65-F5344CB8AC3E}">
        <p14:creationId xmlns:p14="http://schemas.microsoft.com/office/powerpoint/2010/main" val="35090541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46253" y="476672"/>
            <a:ext cx="85661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it-IT" b="1" dirty="0">
                <a:solidFill>
                  <a:srgbClr val="FF0000"/>
                </a:solidFill>
              </a:rPr>
              <a:t>21) Lavarsi frequentemente ed accuratamente le mani</a:t>
            </a:r>
            <a:r>
              <a:rPr lang="it-IT" dirty="0"/>
              <a:t>: spesso inavvertitamente, nonostante le precauzioni, si tocca qualche residuo che poi potrebbe venire a contatto con la bocca o gli occhi dando irritazioni o peggio.</a:t>
            </a:r>
          </a:p>
        </p:txBody>
      </p:sp>
      <p:sp>
        <p:nvSpPr>
          <p:cNvPr id="3" name="Text Box 2"/>
          <p:cNvSpPr txBox="1">
            <a:spLocks noChangeArrowheads="1"/>
          </p:cNvSpPr>
          <p:nvPr/>
        </p:nvSpPr>
        <p:spPr bwMode="auto">
          <a:xfrm>
            <a:off x="251520" y="2648760"/>
            <a:ext cx="87312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b="1" dirty="0">
                <a:solidFill>
                  <a:srgbClr val="FF0000"/>
                </a:solidFill>
                <a:cs typeface="Times New Roman" pitchFamily="18" charset="0"/>
              </a:rPr>
              <a:t>22) Tenere pulito ed in ordine il proprio banco di lavoro</a:t>
            </a:r>
            <a:r>
              <a:rPr lang="it-IT" dirty="0">
                <a:cs typeface="Times New Roman" pitchFamily="18" charset="0"/>
              </a:rPr>
              <a:t>: lasciare sul banco solo l'attrezzatura indispensabile per lo svolgimento dell'esperienza in corso. </a:t>
            </a:r>
          </a:p>
        </p:txBody>
      </p:sp>
      <p:pic>
        <p:nvPicPr>
          <p:cNvPr id="14338" name="Picture 2" descr="http://2.citynews-baritoday.stgy.it/%7Emedia/originale/54391335941403/chimicabig-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4149079"/>
            <a:ext cx="3168352" cy="2104295"/>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4617145" y="4437112"/>
            <a:ext cx="3843287" cy="1200329"/>
          </a:xfrm>
          <a:prstGeom prst="rect">
            <a:avLst/>
          </a:prstGeom>
          <a:noFill/>
        </p:spPr>
        <p:txBody>
          <a:bodyPr wrap="square" rtlCol="0">
            <a:spAutoFit/>
          </a:bodyPr>
          <a:lstStyle/>
          <a:p>
            <a:r>
              <a:rPr lang="it-IT" dirty="0" smtClean="0"/>
              <a:t>rischio: nel prendere un recipiente si fanno cadere gli altri</a:t>
            </a:r>
            <a:endParaRPr lang="it-IT" dirty="0"/>
          </a:p>
        </p:txBody>
      </p:sp>
      <p:sp>
        <p:nvSpPr>
          <p:cNvPr id="5" name="Segnaposto numero diapositiva 4"/>
          <p:cNvSpPr>
            <a:spLocks noGrp="1"/>
          </p:cNvSpPr>
          <p:nvPr>
            <p:ph type="sldNum" sz="quarter" idx="12"/>
          </p:nvPr>
        </p:nvSpPr>
        <p:spPr/>
        <p:txBody>
          <a:bodyPr/>
          <a:lstStyle/>
          <a:p>
            <a:pPr>
              <a:defRPr/>
            </a:pPr>
            <a:fld id="{D4128B67-D830-4972-949A-06ACF1CFCE6B}" type="slidenum">
              <a:rPr lang="it-IT" smtClean="0"/>
              <a:pPr>
                <a:defRPr/>
              </a:pPr>
              <a:t>46</a:t>
            </a:fld>
            <a:endParaRPr lang="it-IT"/>
          </a:p>
        </p:txBody>
      </p:sp>
    </p:spTree>
    <p:extLst>
      <p:ext uri="{BB962C8B-B14F-4D97-AF65-F5344CB8AC3E}">
        <p14:creationId xmlns:p14="http://schemas.microsoft.com/office/powerpoint/2010/main" val="414416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14" presetClass="entr" presetSubtype="10" fill="hold" nodeType="afterEffect">
                                  <p:stCondLst>
                                    <p:cond delay="0"/>
                                  </p:stCondLst>
                                  <p:childTnLst>
                                    <p:set>
                                      <p:cBhvr>
                                        <p:cTn id="10" dur="1" fill="hold">
                                          <p:stCondLst>
                                            <p:cond delay="0"/>
                                          </p:stCondLst>
                                        </p:cTn>
                                        <p:tgtEl>
                                          <p:spTgt spid="14338"/>
                                        </p:tgtEl>
                                        <p:attrNameLst>
                                          <p:attrName>style.visibility</p:attrName>
                                        </p:attrNameLst>
                                      </p:cBhvr>
                                      <p:to>
                                        <p:strVal val="visible"/>
                                      </p:to>
                                    </p:set>
                                    <p:animEffect transition="in" filter="randombar(horizontal)">
                                      <p:cBhvr>
                                        <p:cTn id="11" dur="500"/>
                                        <p:tgtEl>
                                          <p:spTgt spid="14338"/>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3"/>
          <p:cNvSpPr txBox="1">
            <a:spLocks noChangeArrowheads="1"/>
          </p:cNvSpPr>
          <p:nvPr/>
        </p:nvSpPr>
        <p:spPr bwMode="auto">
          <a:xfrm>
            <a:off x="179388" y="476672"/>
            <a:ext cx="865822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it-IT" b="1" dirty="0">
                <a:solidFill>
                  <a:srgbClr val="FF0000"/>
                </a:solidFill>
              </a:rPr>
              <a:t>23) Rimanere al proprio posto</a:t>
            </a:r>
            <a:r>
              <a:rPr lang="it-IT" dirty="0"/>
              <a:t> e muoversi solo lo stretto indispensabile. Ciò vale soprattutto se è in corso una reazione chimica e se si sta riscaldando qualcosa. Non girare tra i banchi e non toccare la strumentazione che non si conosce.</a:t>
            </a:r>
          </a:p>
        </p:txBody>
      </p:sp>
      <p:sp>
        <p:nvSpPr>
          <p:cNvPr id="12292" name="Text Box 4"/>
          <p:cNvSpPr txBox="1">
            <a:spLocks noChangeArrowheads="1"/>
          </p:cNvSpPr>
          <p:nvPr/>
        </p:nvSpPr>
        <p:spPr bwMode="auto">
          <a:xfrm>
            <a:off x="182563" y="2276872"/>
            <a:ext cx="865505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it-IT" b="1" dirty="0">
                <a:solidFill>
                  <a:srgbClr val="FF0000"/>
                </a:solidFill>
              </a:rPr>
              <a:t>24) Usare con attenzione la vetreria: </a:t>
            </a:r>
          </a:p>
          <a:p>
            <a:pPr algn="just" eaLnBrk="1" hangingPunct="1"/>
            <a:r>
              <a:rPr lang="it-IT" dirty="0"/>
              <a:t>1) si possono prendere forti scottature perché la vetreria calda </a:t>
            </a:r>
            <a:r>
              <a:rPr lang="it-IT" u="sng" dirty="0"/>
              <a:t>non è visivamente distinguibile da quella fredda</a:t>
            </a:r>
            <a:r>
              <a:rPr lang="it-IT" dirty="0"/>
              <a:t>; </a:t>
            </a:r>
            <a:r>
              <a:rPr lang="it-IT" u="sng" dirty="0" smtClean="0"/>
              <a:t>solo ad elevate temperature diventa rossa</a:t>
            </a:r>
            <a:endParaRPr lang="it-IT" u="sng" dirty="0"/>
          </a:p>
          <a:p>
            <a:pPr algn="just" eaLnBrk="1" hangingPunct="1"/>
            <a:r>
              <a:rPr lang="it-IT" dirty="0"/>
              <a:t>2) il vetro può facilmente rompersi in frammenti molto taglienti</a:t>
            </a:r>
            <a:r>
              <a:rPr lang="it-IT" dirty="0" smtClean="0"/>
              <a:t>.</a:t>
            </a:r>
            <a:endParaRPr lang="it-IT" dirty="0"/>
          </a:p>
        </p:txBody>
      </p:sp>
      <p:pic>
        <p:nvPicPr>
          <p:cNvPr id="2" name="Picture 2" descr="http://images.myswitzerland.com/89370/images/buehne/2633_glasblasen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3" y="4509120"/>
            <a:ext cx="3800475" cy="2133601"/>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numero diapositiva 2"/>
          <p:cNvSpPr>
            <a:spLocks noGrp="1"/>
          </p:cNvSpPr>
          <p:nvPr>
            <p:ph type="sldNum" sz="quarter" idx="12"/>
          </p:nvPr>
        </p:nvSpPr>
        <p:spPr/>
        <p:txBody>
          <a:bodyPr/>
          <a:lstStyle/>
          <a:p>
            <a:pPr>
              <a:defRPr/>
            </a:pPr>
            <a:fld id="{D4128B67-D830-4972-949A-06ACF1CFCE6B}" type="slidenum">
              <a:rPr lang="it-IT" smtClean="0"/>
              <a:pPr>
                <a:defRPr/>
              </a:pPr>
              <a:t>47</a:t>
            </a:fld>
            <a:endParaRPr 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fade">
                                      <p:cBhvr>
                                        <p:cTn id="7" dur="500"/>
                                        <p:tgtEl>
                                          <p:spTgt spid="12292"/>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228600" y="188640"/>
            <a:ext cx="8458200"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dirty="0">
                <a:cs typeface="Times New Roman" pitchFamily="18" charset="0"/>
              </a:rPr>
              <a:t>25) </a:t>
            </a:r>
            <a:r>
              <a:rPr lang="it-IT" b="1" dirty="0">
                <a:solidFill>
                  <a:srgbClr val="FF0000"/>
                </a:solidFill>
                <a:cs typeface="Times New Roman" pitchFamily="18" charset="0"/>
              </a:rPr>
              <a:t>Quando si prepara una soluzione diluita di un acido</a:t>
            </a:r>
            <a:r>
              <a:rPr lang="it-IT" dirty="0">
                <a:cs typeface="Times New Roman" pitchFamily="18" charset="0"/>
              </a:rPr>
              <a:t> </a:t>
            </a:r>
            <a:r>
              <a:rPr lang="it-IT" b="1" dirty="0">
                <a:solidFill>
                  <a:srgbClr val="FF0000"/>
                </a:solidFill>
                <a:cs typeface="Times New Roman" pitchFamily="18" charset="0"/>
              </a:rPr>
              <a:t>o di un idrossido</a:t>
            </a:r>
            <a:r>
              <a:rPr lang="it-IT" dirty="0">
                <a:cs typeface="Times New Roman" pitchFamily="18" charset="0"/>
              </a:rPr>
              <a:t>, partendo da acidi o idrossidi concentrati, aggiungere questi all' acqua lentamente ed agitando in continuazione e </a:t>
            </a:r>
            <a:r>
              <a:rPr lang="it-IT" u="sng" dirty="0">
                <a:cs typeface="Times New Roman" pitchFamily="18" charset="0"/>
              </a:rPr>
              <a:t>mai il </a:t>
            </a:r>
            <a:r>
              <a:rPr lang="it-IT" u="sng" dirty="0" smtClean="0">
                <a:cs typeface="Times New Roman" pitchFamily="18" charset="0"/>
              </a:rPr>
              <a:t>contrario</a:t>
            </a:r>
            <a:r>
              <a:rPr lang="it-IT" dirty="0" smtClean="0">
                <a:cs typeface="Times New Roman" pitchFamily="18" charset="0"/>
              </a:rPr>
              <a:t>. </a:t>
            </a:r>
          </a:p>
          <a:p>
            <a:pPr algn="just" eaLnBrk="1" hangingPunct="1">
              <a:spcBef>
                <a:spcPct val="50000"/>
              </a:spcBef>
            </a:pPr>
            <a:r>
              <a:rPr lang="it-IT" b="1" dirty="0" smtClean="0">
                <a:solidFill>
                  <a:srgbClr val="FF0000"/>
                </a:solidFill>
                <a:cs typeface="Times New Roman" pitchFamily="18" charset="0"/>
              </a:rPr>
              <a:t>NON DAR DA BERE ALL’ACIDO</a:t>
            </a:r>
            <a:endParaRPr lang="it-IT" b="1" dirty="0">
              <a:solidFill>
                <a:srgbClr val="FF0000"/>
              </a:solidFill>
              <a:cs typeface="Times New Roman" pitchFamily="18" charset="0"/>
            </a:endParaRPr>
          </a:p>
          <a:p>
            <a:pPr eaLnBrk="1" hangingPunct="1">
              <a:spcBef>
                <a:spcPct val="50000"/>
              </a:spcBef>
            </a:pPr>
            <a:r>
              <a:rPr lang="it-IT" dirty="0" smtClean="0">
                <a:cs typeface="Times New Roman" pitchFamily="18" charset="0"/>
              </a:rPr>
              <a:t>Prestare </a:t>
            </a:r>
            <a:r>
              <a:rPr lang="it-IT" dirty="0">
                <a:cs typeface="Times New Roman" pitchFamily="18" charset="0"/>
              </a:rPr>
              <a:t>somma attenzione soprattutto quando si ha a che fare con H</a:t>
            </a:r>
            <a:r>
              <a:rPr lang="it-IT" baseline="-30000" dirty="0">
                <a:cs typeface="Times New Roman" pitchFamily="18" charset="0"/>
              </a:rPr>
              <a:t>2</a:t>
            </a:r>
            <a:r>
              <a:rPr lang="it-IT" dirty="0">
                <a:cs typeface="Times New Roman" pitchFamily="18" charset="0"/>
              </a:rPr>
              <a:t>SO</a:t>
            </a:r>
            <a:r>
              <a:rPr lang="it-IT" baseline="-30000" dirty="0">
                <a:cs typeface="Times New Roman" pitchFamily="18" charset="0"/>
              </a:rPr>
              <a:t>4</a:t>
            </a:r>
            <a:r>
              <a:rPr lang="it-IT" dirty="0">
                <a:cs typeface="Times New Roman" pitchFamily="18" charset="0"/>
              </a:rPr>
              <a:t> concentrato o con </a:t>
            </a:r>
            <a:r>
              <a:rPr lang="it-IT" dirty="0" err="1">
                <a:cs typeface="Times New Roman" pitchFamily="18" charset="0"/>
              </a:rPr>
              <a:t>NaOH</a:t>
            </a:r>
            <a:r>
              <a:rPr lang="it-IT" dirty="0">
                <a:cs typeface="Times New Roman" pitchFamily="18" charset="0"/>
              </a:rPr>
              <a:t> o KOH solidi</a:t>
            </a:r>
            <a:r>
              <a:rPr lang="it-IT" dirty="0"/>
              <a:t> </a:t>
            </a:r>
            <a:endParaRPr lang="it-IT" dirty="0" smtClean="0"/>
          </a:p>
          <a:p>
            <a:pPr eaLnBrk="1" hangingPunct="1">
              <a:spcBef>
                <a:spcPct val="50000"/>
              </a:spcBef>
            </a:pPr>
            <a:r>
              <a:rPr lang="it-IT" dirty="0" smtClean="0"/>
              <a:t>Motivo: </a:t>
            </a:r>
            <a:endParaRPr lang="it-IT" dirty="0"/>
          </a:p>
        </p:txBody>
      </p:sp>
      <p:pic>
        <p:nvPicPr>
          <p:cNvPr id="3" name="Picture 4" descr="http://www.liboriobutera.com/wp-content/uploads/2010/05/sicurezza-laboratori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7" y="3429000"/>
            <a:ext cx="3400425" cy="2933701"/>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228600" y="4151669"/>
            <a:ext cx="4134172" cy="2308324"/>
          </a:xfrm>
          <a:prstGeom prst="rect">
            <a:avLst/>
          </a:prstGeom>
          <a:noFill/>
        </p:spPr>
        <p:txBody>
          <a:bodyPr wrap="square" rtlCol="0">
            <a:spAutoFit/>
          </a:bodyPr>
          <a:lstStyle/>
          <a:p>
            <a:r>
              <a:rPr lang="it-IT" dirty="0" smtClean="0"/>
              <a:t>Il processo di solubilizzazione di questi composti è esotermico: H</a:t>
            </a:r>
            <a:r>
              <a:rPr lang="it-IT" baseline="-25000" dirty="0" smtClean="0"/>
              <a:t>2</a:t>
            </a:r>
            <a:r>
              <a:rPr lang="it-IT" dirty="0" smtClean="0"/>
              <a:t>O </a:t>
            </a:r>
            <a:r>
              <a:rPr lang="it-IT" dirty="0"/>
              <a:t>ha calore specifico &gt; di tutti gli acidi più comuni e di solito è in quantità maggiore</a:t>
            </a:r>
            <a:r>
              <a:rPr lang="it-IT" dirty="0" smtClean="0"/>
              <a:t>.</a:t>
            </a:r>
          </a:p>
          <a:p>
            <a:r>
              <a:rPr lang="it-IT" dirty="0" smtClean="0"/>
              <a:t>Disperde meglio il calore.</a:t>
            </a:r>
            <a:endParaRPr lang="it-IT" dirty="0"/>
          </a:p>
        </p:txBody>
      </p:sp>
      <p:sp>
        <p:nvSpPr>
          <p:cNvPr id="4" name="Segnaposto numero diapositiva 3"/>
          <p:cNvSpPr>
            <a:spLocks noGrp="1"/>
          </p:cNvSpPr>
          <p:nvPr>
            <p:ph type="sldNum" sz="quarter" idx="12"/>
          </p:nvPr>
        </p:nvSpPr>
        <p:spPr/>
        <p:txBody>
          <a:bodyPr/>
          <a:lstStyle/>
          <a:p>
            <a:pPr>
              <a:defRPr/>
            </a:pPr>
            <a:fld id="{D4128B67-D830-4972-949A-06ACF1CFCE6B}" type="slidenum">
              <a:rPr lang="it-IT" smtClean="0"/>
              <a:pPr>
                <a:defRPr/>
              </a:pPr>
              <a:t>48</a:t>
            </a:fld>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228600" y="304800"/>
            <a:ext cx="83756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b="1" dirty="0">
                <a:solidFill>
                  <a:srgbClr val="FF0000"/>
                </a:solidFill>
                <a:cs typeface="Times New Roman" pitchFamily="18" charset="0"/>
              </a:rPr>
              <a:t>26) Non scaldare su fiamma libera liquidi infiammabili (esempio solventi organici)</a:t>
            </a:r>
            <a:r>
              <a:rPr lang="it-IT" dirty="0">
                <a:cs typeface="Times New Roman" pitchFamily="18" charset="0"/>
              </a:rPr>
              <a:t>: i loro gas potrebbero incendiarsi. </a:t>
            </a:r>
            <a:endParaRPr lang="it-IT" dirty="0" smtClean="0">
              <a:cs typeface="Times New Roman" pitchFamily="18" charset="0"/>
            </a:endParaRPr>
          </a:p>
          <a:p>
            <a:pPr algn="just" eaLnBrk="1" hangingPunct="1">
              <a:spcBef>
                <a:spcPct val="50000"/>
              </a:spcBef>
            </a:pPr>
            <a:r>
              <a:rPr lang="it-IT" dirty="0" smtClean="0">
                <a:cs typeface="Times New Roman" pitchFamily="18" charset="0"/>
              </a:rPr>
              <a:t>In generale preferire sempre i </a:t>
            </a:r>
            <a:r>
              <a:rPr lang="it-IT" dirty="0">
                <a:cs typeface="Times New Roman" pitchFamily="18" charset="0"/>
              </a:rPr>
              <a:t>mantelli riscaldanti elettrici.</a:t>
            </a:r>
          </a:p>
        </p:txBody>
      </p:sp>
      <p:pic>
        <p:nvPicPr>
          <p:cNvPr id="6" name="Picture 2" descr="http://www.laboratorioalimentare.it/wp-content/uploads/2012/08/Becco_di_Bunsen-450x5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942067"/>
            <a:ext cx="1491645" cy="1719110"/>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2070817" y="2181174"/>
            <a:ext cx="1644625" cy="461665"/>
          </a:xfrm>
          <a:prstGeom prst="rect">
            <a:avLst/>
          </a:prstGeom>
          <a:noFill/>
        </p:spPr>
        <p:txBody>
          <a:bodyPr wrap="square" rtlCol="0">
            <a:spAutoFit/>
          </a:bodyPr>
          <a:lstStyle/>
          <a:p>
            <a:r>
              <a:rPr lang="it-IT" dirty="0" smtClean="0"/>
              <a:t>in disuso</a:t>
            </a:r>
            <a:endParaRPr lang="it-IT" dirty="0"/>
          </a:p>
        </p:txBody>
      </p:sp>
      <p:pic>
        <p:nvPicPr>
          <p:cNvPr id="3" name="Picture 2" descr="http://www.iperserv.com/chimica/fonticaloreJ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766" y="1916832"/>
            <a:ext cx="2534190" cy="1899055"/>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http://img.directindustry.it/images_di/photo-g/mantello-riscaldante-71504-274886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0817" y="3501009"/>
            <a:ext cx="1782208" cy="3154990"/>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4114766" y="5003881"/>
            <a:ext cx="3585704" cy="461665"/>
          </a:xfrm>
          <a:prstGeom prst="rect">
            <a:avLst/>
          </a:prstGeom>
          <a:noFill/>
        </p:spPr>
        <p:txBody>
          <a:bodyPr wrap="square" rtlCol="0">
            <a:spAutoFit/>
          </a:bodyPr>
          <a:lstStyle/>
          <a:p>
            <a:r>
              <a:rPr lang="it-IT" dirty="0" smtClean="0"/>
              <a:t>vantaggio?</a:t>
            </a:r>
            <a:endParaRPr lang="it-IT" dirty="0"/>
          </a:p>
        </p:txBody>
      </p:sp>
      <p:sp>
        <p:nvSpPr>
          <p:cNvPr id="5" name="CasellaDiTesto 4"/>
          <p:cNvSpPr txBox="1"/>
          <p:nvPr/>
        </p:nvSpPr>
        <p:spPr>
          <a:xfrm>
            <a:off x="3995936" y="5661247"/>
            <a:ext cx="3312368" cy="830997"/>
          </a:xfrm>
          <a:prstGeom prst="rect">
            <a:avLst/>
          </a:prstGeom>
          <a:noFill/>
        </p:spPr>
        <p:txBody>
          <a:bodyPr wrap="square" rtlCol="0">
            <a:spAutoFit/>
          </a:bodyPr>
          <a:lstStyle/>
          <a:p>
            <a:r>
              <a:rPr lang="it-IT" dirty="0"/>
              <a:t>controllo della T e riscaldamento omogeneo</a:t>
            </a:r>
          </a:p>
        </p:txBody>
      </p:sp>
      <p:sp>
        <p:nvSpPr>
          <p:cNvPr id="7" name="Segnaposto numero diapositiva 6"/>
          <p:cNvSpPr>
            <a:spLocks noGrp="1"/>
          </p:cNvSpPr>
          <p:nvPr>
            <p:ph type="sldNum" sz="quarter" idx="12"/>
          </p:nvPr>
        </p:nvSpPr>
        <p:spPr/>
        <p:txBody>
          <a:bodyPr/>
          <a:lstStyle/>
          <a:p>
            <a:pPr>
              <a:defRPr/>
            </a:pPr>
            <a:fld id="{D4128B67-D830-4972-949A-06ACF1CFCE6B}" type="slidenum">
              <a:rPr lang="it-IT" smtClean="0"/>
              <a:pPr>
                <a:defRPr/>
              </a:pPr>
              <a:t>49</a:t>
            </a:fld>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ESPLOSIONE-TEXAS-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6408712" cy="3305440"/>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323528" y="4005064"/>
            <a:ext cx="8352928" cy="1569660"/>
          </a:xfrm>
          <a:prstGeom prst="rect">
            <a:avLst/>
          </a:prstGeom>
          <a:noFill/>
        </p:spPr>
        <p:txBody>
          <a:bodyPr wrap="square" rtlCol="0">
            <a:spAutoFit/>
          </a:bodyPr>
          <a:lstStyle/>
          <a:p>
            <a:r>
              <a:rPr lang="it-IT" dirty="0" smtClean="0"/>
              <a:t>… il </a:t>
            </a:r>
            <a:r>
              <a:rPr lang="it-IT" dirty="0"/>
              <a:t>responsabile dei servizi di emergenza parla di</a:t>
            </a:r>
            <a:r>
              <a:rPr lang="it-IT" b="1" dirty="0"/>
              <a:t> 60 o 70 morti</a:t>
            </a:r>
            <a:r>
              <a:rPr lang="it-IT" dirty="0"/>
              <a:t>, ai quali si aggiungono centinaia di feriti. Si tratta di numeri non ancora ufficiali, destinati a salire secondo quando spiega </a:t>
            </a:r>
            <a:r>
              <a:rPr lang="it-IT" dirty="0" smtClean="0"/>
              <a:t>il </a:t>
            </a:r>
            <a:r>
              <a:rPr lang="it-IT" dirty="0" err="1" smtClean="0"/>
              <a:t>Daily</a:t>
            </a:r>
            <a:r>
              <a:rPr lang="it-IT" dirty="0" smtClean="0"/>
              <a:t> Mail… 100 case lesionate….</a:t>
            </a:r>
            <a:endParaRPr lang="it-IT" dirty="0">
              <a:solidFill>
                <a:srgbClr val="FF0000"/>
              </a:solidFill>
            </a:endParaRPr>
          </a:p>
        </p:txBody>
      </p:sp>
      <p:sp>
        <p:nvSpPr>
          <p:cNvPr id="3" name="CasellaDiTesto 2"/>
          <p:cNvSpPr txBox="1"/>
          <p:nvPr/>
        </p:nvSpPr>
        <p:spPr>
          <a:xfrm>
            <a:off x="323528" y="5692606"/>
            <a:ext cx="4176464" cy="369332"/>
          </a:xfrm>
          <a:prstGeom prst="rect">
            <a:avLst/>
          </a:prstGeom>
          <a:noFill/>
        </p:spPr>
        <p:txBody>
          <a:bodyPr wrap="square" rtlCol="0">
            <a:spAutoFit/>
          </a:bodyPr>
          <a:lstStyle/>
          <a:p>
            <a:r>
              <a:rPr lang="it-IT" sz="1800" dirty="0" smtClean="0"/>
              <a:t>18.04.2013  ancora Texas </a:t>
            </a:r>
            <a:endParaRPr lang="it-IT" sz="1800" dirty="0"/>
          </a:p>
        </p:txBody>
      </p:sp>
      <p:sp>
        <p:nvSpPr>
          <p:cNvPr id="4" name="CasellaDiTesto 3"/>
          <p:cNvSpPr txBox="1"/>
          <p:nvPr/>
        </p:nvSpPr>
        <p:spPr>
          <a:xfrm>
            <a:off x="7020272" y="1196752"/>
            <a:ext cx="1440160" cy="461665"/>
          </a:xfrm>
          <a:prstGeom prst="rect">
            <a:avLst/>
          </a:prstGeom>
          <a:noFill/>
        </p:spPr>
        <p:txBody>
          <a:bodyPr wrap="square" rtlCol="0">
            <a:spAutoFit/>
          </a:bodyPr>
          <a:lstStyle/>
          <a:p>
            <a:r>
              <a:rPr lang="it-IT" dirty="0" smtClean="0"/>
              <a:t>NH</a:t>
            </a:r>
            <a:r>
              <a:rPr lang="it-IT" baseline="-25000" dirty="0" smtClean="0"/>
              <a:t>4</a:t>
            </a:r>
            <a:r>
              <a:rPr lang="it-IT" dirty="0" smtClean="0"/>
              <a:t>NO</a:t>
            </a:r>
            <a:r>
              <a:rPr lang="it-IT" baseline="-25000" dirty="0" smtClean="0"/>
              <a:t>3</a:t>
            </a:r>
            <a:endParaRPr lang="it-IT" baseline="-25000" dirty="0"/>
          </a:p>
        </p:txBody>
      </p:sp>
      <p:sp>
        <p:nvSpPr>
          <p:cNvPr id="5" name="Segnaposto numero diapositiva 4"/>
          <p:cNvSpPr>
            <a:spLocks noGrp="1"/>
          </p:cNvSpPr>
          <p:nvPr>
            <p:ph type="sldNum" sz="quarter" idx="12"/>
          </p:nvPr>
        </p:nvSpPr>
        <p:spPr/>
        <p:txBody>
          <a:bodyPr/>
          <a:lstStyle/>
          <a:p>
            <a:pPr>
              <a:defRPr/>
            </a:pPr>
            <a:fld id="{D4128B67-D830-4972-949A-06ACF1CFCE6B}" type="slidenum">
              <a:rPr lang="it-IT" smtClean="0"/>
              <a:pPr>
                <a:defRPr/>
              </a:pPr>
              <a:t>5</a:t>
            </a:fld>
            <a:endParaRPr lang="it-IT"/>
          </a:p>
        </p:txBody>
      </p:sp>
    </p:spTree>
    <p:extLst>
      <p:ext uri="{BB962C8B-B14F-4D97-AF65-F5344CB8AC3E}">
        <p14:creationId xmlns:p14="http://schemas.microsoft.com/office/powerpoint/2010/main" val="2822980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193646" y="411361"/>
            <a:ext cx="84883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it-IT" b="1">
                <a:solidFill>
                  <a:srgbClr val="FF0000"/>
                </a:solidFill>
              </a:rPr>
              <a:t>27) Non rivolgere l'apertura dei recipienti verso altre persone </a:t>
            </a:r>
            <a:r>
              <a:rPr lang="it-IT"/>
              <a:t>perché il liquido potrebbe schizzare.</a:t>
            </a:r>
          </a:p>
        </p:txBody>
      </p:sp>
      <p:sp>
        <p:nvSpPr>
          <p:cNvPr id="3" name="Text Box 4"/>
          <p:cNvSpPr txBox="1">
            <a:spLocks noChangeArrowheads="1"/>
          </p:cNvSpPr>
          <p:nvPr/>
        </p:nvSpPr>
        <p:spPr bwMode="auto">
          <a:xfrm>
            <a:off x="193646" y="1449586"/>
            <a:ext cx="8424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it-IT" b="1">
                <a:solidFill>
                  <a:srgbClr val="FF0000"/>
                </a:solidFill>
              </a:rPr>
              <a:t>28) Non indagare su eventuali perdite di gas usando una fiamma</a:t>
            </a:r>
            <a:r>
              <a:rPr lang="it-IT"/>
              <a:t>: se c'è una effettiva perdita si può generare un incendio: usare le apposite soluzioni saponose.</a:t>
            </a:r>
          </a:p>
        </p:txBody>
      </p:sp>
      <p:sp>
        <p:nvSpPr>
          <p:cNvPr id="4" name="Text Box 5"/>
          <p:cNvSpPr txBox="1">
            <a:spLocks noChangeArrowheads="1"/>
          </p:cNvSpPr>
          <p:nvPr/>
        </p:nvSpPr>
        <p:spPr bwMode="auto">
          <a:xfrm>
            <a:off x="193646" y="2852936"/>
            <a:ext cx="8437563"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it-IT" b="1" dirty="0">
                <a:solidFill>
                  <a:srgbClr val="FF0000"/>
                </a:solidFill>
              </a:rPr>
              <a:t>29) Prestare attenzione alle apparecchiature sotto tensione elettrica: </a:t>
            </a:r>
            <a:r>
              <a:rPr lang="it-IT" dirty="0"/>
              <a:t>non toccare le strumentazioni elettriche  con le mani bagnate,  assicurarsi che non ci siano fili scoperti sotto tensione. In caso di potenziale pericolo staccare la corrente operando dal quadro elettrico generale la cui collocazione deve essere nota a tutti i frequentatori del laboratorio. </a:t>
            </a:r>
          </a:p>
        </p:txBody>
      </p:sp>
      <p:sp>
        <p:nvSpPr>
          <p:cNvPr id="5" name="Text Box 2"/>
          <p:cNvSpPr txBox="1">
            <a:spLocks noChangeArrowheads="1"/>
          </p:cNvSpPr>
          <p:nvPr/>
        </p:nvSpPr>
        <p:spPr bwMode="auto">
          <a:xfrm>
            <a:off x="193646" y="5301208"/>
            <a:ext cx="85836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b="1" dirty="0" smtClean="0">
                <a:solidFill>
                  <a:srgbClr val="FF0000"/>
                </a:solidFill>
                <a:cs typeface="Times New Roman" pitchFamily="18" charset="0"/>
              </a:rPr>
              <a:t>30) </a:t>
            </a:r>
            <a:r>
              <a:rPr lang="it-IT" b="1" dirty="0">
                <a:solidFill>
                  <a:srgbClr val="FF0000"/>
                </a:solidFill>
                <a:cs typeface="Times New Roman" pitchFamily="18" charset="0"/>
              </a:rPr>
              <a:t>Tenere le apparecchiature elettriche lontane dall'acqua: </a:t>
            </a:r>
            <a:r>
              <a:rPr lang="it-IT" dirty="0">
                <a:cs typeface="Times New Roman" pitchFamily="18" charset="0"/>
              </a:rPr>
              <a:t>in caso di contatto della parti sotto tensione con acqua si può prendere la scossa.</a:t>
            </a:r>
            <a:endParaRPr lang="it-IT" dirty="0"/>
          </a:p>
        </p:txBody>
      </p:sp>
      <p:sp>
        <p:nvSpPr>
          <p:cNvPr id="6" name="Segnaposto numero diapositiva 5"/>
          <p:cNvSpPr>
            <a:spLocks noGrp="1"/>
          </p:cNvSpPr>
          <p:nvPr>
            <p:ph type="sldNum" sz="quarter" idx="12"/>
          </p:nvPr>
        </p:nvSpPr>
        <p:spPr/>
        <p:txBody>
          <a:bodyPr/>
          <a:lstStyle/>
          <a:p>
            <a:pPr>
              <a:defRPr/>
            </a:pPr>
            <a:fld id="{D4128B67-D830-4972-949A-06ACF1CFCE6B}" type="slidenum">
              <a:rPr lang="it-IT" smtClean="0"/>
              <a:pPr>
                <a:defRPr/>
              </a:pPr>
              <a:t>50</a:t>
            </a:fld>
            <a:endParaRPr lang="it-IT"/>
          </a:p>
        </p:txBody>
      </p:sp>
    </p:spTree>
    <p:extLst>
      <p:ext uri="{BB962C8B-B14F-4D97-AF65-F5344CB8AC3E}">
        <p14:creationId xmlns:p14="http://schemas.microsoft.com/office/powerpoint/2010/main" val="30583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iterate type="lt">
                                    <p:tmPct val="5000"/>
                                  </p:iterate>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 calcmode="lin" valueType="num">
                                      <p:cBhvr>
                                        <p:cTn id="19" dur="500" fill="hold"/>
                                        <p:tgtEl>
                                          <p:spTgt spid="5"/>
                                        </p:tgtEl>
                                        <p:attrNameLst>
                                          <p:attrName>style.rotation</p:attrName>
                                        </p:attrNameLst>
                                      </p:cBhvr>
                                      <p:tavLst>
                                        <p:tav tm="0">
                                          <p:val>
                                            <p:fltVal val="90"/>
                                          </p:val>
                                        </p:tav>
                                        <p:tav tm="100000">
                                          <p:val>
                                            <p:fltVal val="0"/>
                                          </p:val>
                                        </p:tav>
                                      </p:tavLst>
                                    </p:anim>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250825" y="260350"/>
            <a:ext cx="84248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b="1" dirty="0" smtClean="0">
                <a:solidFill>
                  <a:srgbClr val="FF0000"/>
                </a:solidFill>
                <a:cs typeface="Times New Roman" pitchFamily="18" charset="0"/>
              </a:rPr>
              <a:t>31) </a:t>
            </a:r>
            <a:r>
              <a:rPr lang="it-IT" b="1" dirty="0">
                <a:solidFill>
                  <a:srgbClr val="FF0000"/>
                </a:solidFill>
                <a:cs typeface="Times New Roman" pitchFamily="18" charset="0"/>
              </a:rPr>
              <a:t>Non tenere in tasca oggetti appuntiti o taglienti come forbici, coltelli o tubi di vetro:</a:t>
            </a:r>
            <a:r>
              <a:rPr lang="it-IT" dirty="0">
                <a:cs typeface="Times New Roman" pitchFamily="18" charset="0"/>
              </a:rPr>
              <a:t>  in caso di urto o caduta possono diventare pericolosi. </a:t>
            </a:r>
          </a:p>
        </p:txBody>
      </p:sp>
      <p:sp>
        <p:nvSpPr>
          <p:cNvPr id="15363" name="Text Box 3"/>
          <p:cNvSpPr txBox="1">
            <a:spLocks noChangeArrowheads="1"/>
          </p:cNvSpPr>
          <p:nvPr/>
        </p:nvSpPr>
        <p:spPr bwMode="auto">
          <a:xfrm>
            <a:off x="250825" y="1966913"/>
            <a:ext cx="88931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it-IT" b="1" dirty="0" smtClean="0">
                <a:solidFill>
                  <a:srgbClr val="FF0000"/>
                </a:solidFill>
              </a:rPr>
              <a:t>32) </a:t>
            </a:r>
            <a:r>
              <a:rPr lang="it-IT" b="1" dirty="0">
                <a:solidFill>
                  <a:srgbClr val="FF0000"/>
                </a:solidFill>
              </a:rPr>
              <a:t>Chi porta i capelli lunghi cerchi di raccoglierli,</a:t>
            </a:r>
            <a:r>
              <a:rPr lang="it-IT" dirty="0"/>
              <a:t> ad esempio con un nastro.</a:t>
            </a:r>
          </a:p>
        </p:txBody>
      </p:sp>
      <p:sp>
        <p:nvSpPr>
          <p:cNvPr id="15364" name="Text Box 4"/>
          <p:cNvSpPr txBox="1">
            <a:spLocks noChangeArrowheads="1"/>
          </p:cNvSpPr>
          <p:nvPr/>
        </p:nvSpPr>
        <p:spPr bwMode="auto">
          <a:xfrm>
            <a:off x="250825" y="3309938"/>
            <a:ext cx="84978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it-IT" b="1" dirty="0" smtClean="0">
                <a:solidFill>
                  <a:srgbClr val="FF0000"/>
                </a:solidFill>
              </a:rPr>
              <a:t>33) </a:t>
            </a:r>
            <a:r>
              <a:rPr lang="it-IT" b="1" dirty="0">
                <a:solidFill>
                  <a:srgbClr val="FF0000"/>
                </a:solidFill>
              </a:rPr>
              <a:t>Lavorare su quantità limitate di sostanze</a:t>
            </a:r>
            <a:r>
              <a:rPr lang="it-IT" dirty="0"/>
              <a:t> per limitare i pericoli in caso di incidente.</a:t>
            </a:r>
          </a:p>
        </p:txBody>
      </p:sp>
      <p:sp>
        <p:nvSpPr>
          <p:cNvPr id="15365" name="Text Box 5"/>
          <p:cNvSpPr txBox="1">
            <a:spLocks noChangeArrowheads="1"/>
          </p:cNvSpPr>
          <p:nvPr/>
        </p:nvSpPr>
        <p:spPr bwMode="auto">
          <a:xfrm>
            <a:off x="250825" y="4652963"/>
            <a:ext cx="84978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it-IT" b="1" dirty="0" smtClean="0">
                <a:solidFill>
                  <a:srgbClr val="FF0000"/>
                </a:solidFill>
              </a:rPr>
              <a:t>34) </a:t>
            </a:r>
            <a:r>
              <a:rPr lang="it-IT" b="1" dirty="0">
                <a:solidFill>
                  <a:srgbClr val="FF0000"/>
                </a:solidFill>
              </a:rPr>
              <a:t>Non appoggiare mai recipienti, bottiglie o apparecchiature vicino al bordo del tavolo:</a:t>
            </a:r>
            <a:r>
              <a:rPr lang="it-IT" dirty="0"/>
              <a:t> quando meno uno se lo aspetta tendono a cadere giù.</a:t>
            </a:r>
          </a:p>
        </p:txBody>
      </p:sp>
      <p:sp>
        <p:nvSpPr>
          <p:cNvPr id="2" name="Segnaposto numero diapositiva 1"/>
          <p:cNvSpPr>
            <a:spLocks noGrp="1"/>
          </p:cNvSpPr>
          <p:nvPr>
            <p:ph type="sldNum" sz="quarter" idx="12"/>
          </p:nvPr>
        </p:nvSpPr>
        <p:spPr/>
        <p:txBody>
          <a:bodyPr/>
          <a:lstStyle/>
          <a:p>
            <a:pPr>
              <a:defRPr/>
            </a:pPr>
            <a:fld id="{D4128B67-D830-4972-949A-06ACF1CFCE6B}" type="slidenum">
              <a:rPr lang="it-IT" smtClean="0"/>
              <a:pPr>
                <a:defRPr/>
              </a:pPr>
              <a:t>51</a:t>
            </a:fld>
            <a:endParaRPr 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blinds(horizontal)">
                                      <p:cBhvr>
                                        <p:cTn id="7" dur="500"/>
                                        <p:tgtEl>
                                          <p:spTgt spid="153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5364"/>
                                        </p:tgtEl>
                                        <p:attrNameLst>
                                          <p:attrName>style.visibility</p:attrName>
                                        </p:attrNameLst>
                                      </p:cBhvr>
                                      <p:to>
                                        <p:strVal val="visible"/>
                                      </p:to>
                                    </p:set>
                                    <p:animEffect transition="in" filter="diamond(in)">
                                      <p:cBhvr>
                                        <p:cTn id="12" dur="2000"/>
                                        <p:tgtEl>
                                          <p:spTgt spid="1536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15365"/>
                                        </p:tgtEl>
                                        <p:attrNameLst>
                                          <p:attrName>style.visibility</p:attrName>
                                        </p:attrNameLst>
                                      </p:cBhvr>
                                      <p:to>
                                        <p:strVal val="visible"/>
                                      </p:to>
                                    </p:set>
                                    <p:animEffect transition="in" filter="barn(inHorizontal)">
                                      <p:cBhvr>
                                        <p:cTn id="17" dur="5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P spid="15364" grpId="0"/>
      <p:bldP spid="1536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250825" y="2708920"/>
            <a:ext cx="84963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it-IT" b="1" dirty="0">
                <a:solidFill>
                  <a:srgbClr val="FF0000"/>
                </a:solidFill>
              </a:rPr>
              <a:t>36) I numero delle persone presenti in laboratorio non deve superare quello massimo consentito.</a:t>
            </a:r>
            <a:endParaRPr lang="it-IT" dirty="0"/>
          </a:p>
        </p:txBody>
      </p:sp>
      <p:sp>
        <p:nvSpPr>
          <p:cNvPr id="16388" name="Text Box 4"/>
          <p:cNvSpPr txBox="1">
            <a:spLocks noChangeArrowheads="1"/>
          </p:cNvSpPr>
          <p:nvPr/>
        </p:nvSpPr>
        <p:spPr bwMode="auto">
          <a:xfrm>
            <a:off x="250825" y="4075466"/>
            <a:ext cx="84963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it-IT" b="1" dirty="0">
                <a:solidFill>
                  <a:srgbClr val="FF0000"/>
                </a:solidFill>
              </a:rPr>
              <a:t>37) I rifiuti e gli scarti del laboratorio:</a:t>
            </a:r>
            <a:r>
              <a:rPr lang="it-IT" dirty="0"/>
              <a:t> i rifiuti e gli scarti devono essere raccolti in maniera differenziata per il loro successivo </a:t>
            </a:r>
            <a:r>
              <a:rPr lang="it-IT" dirty="0" smtClean="0"/>
              <a:t>smaltimento come da norme di legge.</a:t>
            </a:r>
            <a:endParaRPr lang="it-IT" dirty="0"/>
          </a:p>
        </p:txBody>
      </p:sp>
      <p:sp>
        <p:nvSpPr>
          <p:cNvPr id="21509" name="Text Box 5"/>
          <p:cNvSpPr txBox="1">
            <a:spLocks noChangeArrowheads="1"/>
          </p:cNvSpPr>
          <p:nvPr/>
        </p:nvSpPr>
        <p:spPr bwMode="auto">
          <a:xfrm>
            <a:off x="250825" y="188913"/>
            <a:ext cx="849788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it-IT" b="1" dirty="0" smtClean="0">
                <a:solidFill>
                  <a:srgbClr val="FF0000"/>
                </a:solidFill>
              </a:rPr>
              <a:t>35) </a:t>
            </a:r>
            <a:r>
              <a:rPr lang="it-IT" b="1" dirty="0">
                <a:solidFill>
                  <a:srgbClr val="FF0000"/>
                </a:solidFill>
              </a:rPr>
              <a:t>Afferrare saldamente e con tutte le precauzioni del caso i recipienti contenenti i reattivi quando devono essere mossi da un posto ad un altro.</a:t>
            </a:r>
          </a:p>
          <a:p>
            <a:pPr algn="just" eaLnBrk="1" hangingPunct="1"/>
            <a:r>
              <a:rPr lang="it-IT" dirty="0"/>
              <a:t>Non tenerli distrattamente ma sostenere i recipienti mettendo una mano sul loro fondo. Non afferrare le bottiglie per il tappo.</a:t>
            </a:r>
          </a:p>
        </p:txBody>
      </p:sp>
      <p:sp>
        <p:nvSpPr>
          <p:cNvPr id="2" name="Segnaposto numero diapositiva 1"/>
          <p:cNvSpPr>
            <a:spLocks noGrp="1"/>
          </p:cNvSpPr>
          <p:nvPr>
            <p:ph type="sldNum" sz="quarter" idx="12"/>
          </p:nvPr>
        </p:nvSpPr>
        <p:spPr/>
        <p:txBody>
          <a:bodyPr/>
          <a:lstStyle/>
          <a:p>
            <a:pPr>
              <a:defRPr/>
            </a:pPr>
            <a:fld id="{D4128B67-D830-4972-949A-06ACF1CFCE6B}" type="slidenum">
              <a:rPr lang="it-IT" smtClean="0"/>
              <a:pPr>
                <a:defRPr/>
              </a:pPr>
              <a:t>52</a:t>
            </a:fld>
            <a:endParaRPr 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fade">
                                      <p:cBhvr>
                                        <p:cTn id="7" dur="500"/>
                                        <p:tgtEl>
                                          <p:spTgt spid="163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8"/>
                                        </p:tgtEl>
                                        <p:attrNameLst>
                                          <p:attrName>style.visibility</p:attrName>
                                        </p:attrNameLst>
                                      </p:cBhvr>
                                      <p:to>
                                        <p:strVal val="visible"/>
                                      </p:to>
                                    </p:set>
                                    <p:animEffect transition="in" filter="fade">
                                      <p:cBhvr>
                                        <p:cTn id="12"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P spid="1638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228600" y="457200"/>
            <a:ext cx="8534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b="1" dirty="0">
                <a:cs typeface="Times New Roman" pitchFamily="18" charset="0"/>
              </a:rPr>
              <a:t>RICORDARE che, soprattutto quando si compiono delle azioni ripetitive ed apparentemente noiose, anche se si stanno adoperando sostanze ed apparecchiature pericolose, si tende ad abbassare il proprio livello di attenzione ed a sopravvalutare le proprie capacità ed esperienza. </a:t>
            </a:r>
            <a:endParaRPr lang="it-IT" dirty="0">
              <a:cs typeface="Times New Roman" pitchFamily="18" charset="0"/>
            </a:endParaRPr>
          </a:p>
        </p:txBody>
      </p:sp>
      <p:sp>
        <p:nvSpPr>
          <p:cNvPr id="2" name="CasellaDiTesto 1"/>
          <p:cNvSpPr txBox="1"/>
          <p:nvPr/>
        </p:nvSpPr>
        <p:spPr>
          <a:xfrm>
            <a:off x="228600" y="3501008"/>
            <a:ext cx="8303840" cy="1569660"/>
          </a:xfrm>
          <a:prstGeom prst="rect">
            <a:avLst/>
          </a:prstGeom>
          <a:noFill/>
        </p:spPr>
        <p:txBody>
          <a:bodyPr wrap="square" rtlCol="0">
            <a:spAutoFit/>
          </a:bodyPr>
          <a:lstStyle/>
          <a:p>
            <a:r>
              <a:rPr lang="it-IT" b="1" dirty="0" smtClean="0">
                <a:cs typeface="Times New Roman" pitchFamily="18" charset="0"/>
              </a:rPr>
              <a:t>LA SICUREZZA DEVE DERIVARE DA UNA ATTITUDINE MENTALE A METTERE SEMPRE IN PRATICA LE NORME DI PREVENZIONE DAI PERICOLI PER SÉ E PER GLI ALTRI E NON DALL'ABITUDINE</a:t>
            </a:r>
            <a:r>
              <a:rPr lang="it-IT" dirty="0" smtClean="0">
                <a:cs typeface="Times New Roman" pitchFamily="18" charset="0"/>
              </a:rPr>
              <a:t>. </a:t>
            </a:r>
            <a:endParaRPr lang="it-IT" dirty="0"/>
          </a:p>
        </p:txBody>
      </p:sp>
      <p:sp>
        <p:nvSpPr>
          <p:cNvPr id="3" name="Segnaposto numero diapositiva 2"/>
          <p:cNvSpPr>
            <a:spLocks noGrp="1"/>
          </p:cNvSpPr>
          <p:nvPr>
            <p:ph type="sldNum" sz="quarter" idx="12"/>
          </p:nvPr>
        </p:nvSpPr>
        <p:spPr/>
        <p:txBody>
          <a:bodyPr/>
          <a:lstStyle/>
          <a:p>
            <a:pPr>
              <a:defRPr/>
            </a:pPr>
            <a:fld id="{D4128B67-D830-4972-949A-06ACF1CFCE6B}" type="slidenum">
              <a:rPr lang="it-IT" smtClean="0"/>
              <a:pPr>
                <a:defRPr/>
              </a:pPr>
              <a:t>53</a:t>
            </a:fld>
            <a:endParaRPr lang="it-IT"/>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bressanini-lescienze.blogautore.espresso.repubblica.it/files/2011/12/genova-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548680"/>
            <a:ext cx="5904656" cy="4288257"/>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1259632" y="5157191"/>
            <a:ext cx="6696744" cy="1200329"/>
          </a:xfrm>
          <a:prstGeom prst="rect">
            <a:avLst/>
          </a:prstGeom>
          <a:noFill/>
        </p:spPr>
        <p:txBody>
          <a:bodyPr wrap="square" rtlCol="0">
            <a:spAutoFit/>
          </a:bodyPr>
          <a:lstStyle/>
          <a:p>
            <a:r>
              <a:rPr lang="it-IT" dirty="0" smtClean="0"/>
              <a:t>Stanno facendo il gelato con N</a:t>
            </a:r>
            <a:r>
              <a:rPr lang="it-IT" baseline="-25000" dirty="0" smtClean="0"/>
              <a:t>2</a:t>
            </a:r>
            <a:r>
              <a:rPr lang="it-IT" dirty="0" smtClean="0"/>
              <a:t> liquido: lodevole iniziativa ma in mancanza totale di norme di sicurezza</a:t>
            </a:r>
            <a:endParaRPr lang="it-IT" dirty="0"/>
          </a:p>
        </p:txBody>
      </p:sp>
      <p:sp>
        <p:nvSpPr>
          <p:cNvPr id="4" name="Segnaposto numero diapositiva 3"/>
          <p:cNvSpPr>
            <a:spLocks noGrp="1"/>
          </p:cNvSpPr>
          <p:nvPr>
            <p:ph type="sldNum" sz="quarter" idx="12"/>
          </p:nvPr>
        </p:nvSpPr>
        <p:spPr/>
        <p:txBody>
          <a:bodyPr/>
          <a:lstStyle/>
          <a:p>
            <a:pPr>
              <a:defRPr/>
            </a:pPr>
            <a:fld id="{D4128B67-D830-4972-949A-06ACF1CFCE6B}" type="slidenum">
              <a:rPr lang="it-IT" smtClean="0"/>
              <a:pPr>
                <a:defRPr/>
              </a:pPr>
              <a:t>54</a:t>
            </a:fld>
            <a:endParaRPr lang="it-IT"/>
          </a:p>
        </p:txBody>
      </p:sp>
    </p:spTree>
    <p:extLst>
      <p:ext uri="{BB962C8B-B14F-4D97-AF65-F5344CB8AC3E}">
        <p14:creationId xmlns:p14="http://schemas.microsoft.com/office/powerpoint/2010/main" val="13407051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39552" y="3645024"/>
            <a:ext cx="7992888" cy="1569660"/>
          </a:xfrm>
          <a:prstGeom prst="rect">
            <a:avLst/>
          </a:prstGeom>
          <a:noFill/>
        </p:spPr>
        <p:txBody>
          <a:bodyPr wrap="square" rtlCol="0">
            <a:spAutoFit/>
          </a:bodyPr>
          <a:lstStyle/>
          <a:p>
            <a:r>
              <a:rPr lang="it-IT" dirty="0"/>
              <a:t>16 aprile 1947 nel porto di Texas City</a:t>
            </a:r>
            <a:r>
              <a:rPr lang="it-IT" dirty="0" smtClean="0"/>
              <a:t>, (The New York Times) </a:t>
            </a:r>
          </a:p>
          <a:p>
            <a:r>
              <a:rPr lang="it-IT" dirty="0" smtClean="0"/>
              <a:t>esplosione di una nave con migliaia di ton di NH</a:t>
            </a:r>
            <a:r>
              <a:rPr lang="it-IT" baseline="-25000" dirty="0" smtClean="0"/>
              <a:t>4</a:t>
            </a:r>
            <a:r>
              <a:rPr lang="it-IT" dirty="0" smtClean="0"/>
              <a:t>NO</a:t>
            </a:r>
            <a:r>
              <a:rPr lang="it-IT" baseline="-25000" dirty="0" smtClean="0"/>
              <a:t>3</a:t>
            </a:r>
            <a:r>
              <a:rPr lang="it-IT" dirty="0" smtClean="0"/>
              <a:t> nel terminal fertilizzanti: </a:t>
            </a:r>
            <a:r>
              <a:rPr lang="it-IT" b="1" dirty="0" smtClean="0"/>
              <a:t>564 morti. </a:t>
            </a:r>
            <a:r>
              <a:rPr lang="it-IT" dirty="0" smtClean="0"/>
              <a:t>Esplosione udita a 400 km di distanza</a:t>
            </a:r>
            <a:endParaRPr lang="it-IT" dirty="0"/>
          </a:p>
        </p:txBody>
      </p:sp>
      <p:sp>
        <p:nvSpPr>
          <p:cNvPr id="3" name="CasellaDiTesto 2"/>
          <p:cNvSpPr txBox="1"/>
          <p:nvPr/>
        </p:nvSpPr>
        <p:spPr>
          <a:xfrm>
            <a:off x="539552" y="476672"/>
            <a:ext cx="7848872" cy="2677656"/>
          </a:xfrm>
          <a:prstGeom prst="rect">
            <a:avLst/>
          </a:prstGeom>
          <a:noFill/>
        </p:spPr>
        <p:txBody>
          <a:bodyPr wrap="square" rtlCol="0">
            <a:spAutoFit/>
          </a:bodyPr>
          <a:lstStyle/>
          <a:p>
            <a:r>
              <a:rPr lang="it-IT" dirty="0" smtClean="0"/>
              <a:t>Tolosa (Francia) 23/09/2001 Corriere della sera</a:t>
            </a:r>
          </a:p>
          <a:p>
            <a:endParaRPr lang="it-IT" b="1" dirty="0" smtClean="0"/>
          </a:p>
          <a:p>
            <a:r>
              <a:rPr lang="it-IT" b="1" dirty="0" smtClean="0"/>
              <a:t>Città </a:t>
            </a:r>
            <a:r>
              <a:rPr lang="it-IT" b="1" dirty="0"/>
              <a:t>in ginocchio: </a:t>
            </a:r>
            <a:r>
              <a:rPr lang="it-IT" b="1" dirty="0" smtClean="0"/>
              <a:t>29 </a:t>
            </a:r>
            <a:r>
              <a:rPr lang="it-IT" b="1" dirty="0"/>
              <a:t>morti, </a:t>
            </a:r>
            <a:r>
              <a:rPr lang="it-IT" b="1" dirty="0" smtClean="0"/>
              <a:t>20 </a:t>
            </a:r>
            <a:r>
              <a:rPr lang="it-IT" b="1" dirty="0"/>
              <a:t>dispersi, </a:t>
            </a:r>
            <a:r>
              <a:rPr lang="it-IT" b="1" dirty="0" smtClean="0"/>
              <a:t>4400 feriti. </a:t>
            </a:r>
            <a:r>
              <a:rPr lang="it-IT" b="1" dirty="0"/>
              <a:t>«Esplosione </a:t>
            </a:r>
            <a:r>
              <a:rPr lang="it-IT" b="1" dirty="0" smtClean="0"/>
              <a:t>di </a:t>
            </a:r>
            <a:r>
              <a:rPr lang="it-IT" b="1" dirty="0" err="1" smtClean="0"/>
              <a:t>NH</a:t>
            </a:r>
            <a:r>
              <a:rPr lang="it-IT" b="1" baseline="-25000" dirty="0" err="1" smtClean="0"/>
              <a:t>4</a:t>
            </a:r>
            <a:r>
              <a:rPr lang="it-IT" b="1" dirty="0" err="1" smtClean="0"/>
              <a:t>NO</a:t>
            </a:r>
            <a:r>
              <a:rPr lang="it-IT" b="1" baseline="-25000" dirty="0" err="1" smtClean="0"/>
              <a:t>3</a:t>
            </a:r>
            <a:r>
              <a:rPr lang="it-IT" b="1" baseline="-25000" dirty="0" smtClean="0"/>
              <a:t> </a:t>
            </a:r>
            <a:r>
              <a:rPr lang="it-IT" b="1" dirty="0" smtClean="0"/>
              <a:t>causata </a:t>
            </a:r>
            <a:r>
              <a:rPr lang="it-IT" b="1" dirty="0"/>
              <a:t>dal calore» Accuse al governo</a:t>
            </a:r>
            <a:r>
              <a:rPr lang="it-IT" b="1" dirty="0" smtClean="0"/>
              <a:t>.</a:t>
            </a:r>
            <a:r>
              <a:rPr lang="it-IT" dirty="0" smtClean="0"/>
              <a:t>  … </a:t>
            </a:r>
            <a:r>
              <a:rPr lang="it-IT" dirty="0"/>
              <a:t>cause </a:t>
            </a:r>
            <a:r>
              <a:rPr lang="it-IT" dirty="0" smtClean="0"/>
              <a:t>accidentali: sarebbe </a:t>
            </a:r>
            <a:r>
              <a:rPr lang="it-IT" dirty="0"/>
              <a:t>stato un aumento di temperatura, provocato da cause ancora ignote, a determinare il </a:t>
            </a:r>
            <a:r>
              <a:rPr lang="it-IT" dirty="0" smtClean="0"/>
              <a:t>disastro...</a:t>
            </a:r>
            <a:endParaRPr lang="it-IT" dirty="0"/>
          </a:p>
        </p:txBody>
      </p:sp>
      <p:sp>
        <p:nvSpPr>
          <p:cNvPr id="4" name="Segnaposto numero diapositiva 3"/>
          <p:cNvSpPr>
            <a:spLocks noGrp="1"/>
          </p:cNvSpPr>
          <p:nvPr>
            <p:ph type="sldNum" sz="quarter" idx="12"/>
          </p:nvPr>
        </p:nvSpPr>
        <p:spPr/>
        <p:txBody>
          <a:bodyPr/>
          <a:lstStyle/>
          <a:p>
            <a:pPr>
              <a:defRPr/>
            </a:pPr>
            <a:fld id="{D4128B67-D830-4972-949A-06ACF1CFCE6B}" type="slidenum">
              <a:rPr lang="it-IT" smtClean="0"/>
              <a:pPr>
                <a:defRPr/>
              </a:pPr>
              <a:t>6</a:t>
            </a:fld>
            <a:endParaRPr lang="it-IT"/>
          </a:p>
        </p:txBody>
      </p:sp>
    </p:spTree>
    <p:extLst>
      <p:ext uri="{BB962C8B-B14F-4D97-AF65-F5344CB8AC3E}">
        <p14:creationId xmlns:p14="http://schemas.microsoft.com/office/powerpoint/2010/main" val="1971345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692696"/>
            <a:ext cx="4381082" cy="2923530"/>
          </a:xfrm>
          <a:prstGeom prst="rect">
            <a:avLst/>
          </a:prstGeom>
        </p:spPr>
      </p:pic>
      <p:sp>
        <p:nvSpPr>
          <p:cNvPr id="3" name="Rettangolo 2"/>
          <p:cNvSpPr/>
          <p:nvPr/>
        </p:nvSpPr>
        <p:spPr>
          <a:xfrm>
            <a:off x="1331640" y="3861048"/>
            <a:ext cx="6336703" cy="461665"/>
          </a:xfrm>
          <a:prstGeom prst="rect">
            <a:avLst/>
          </a:prstGeom>
        </p:spPr>
        <p:txBody>
          <a:bodyPr wrap="square">
            <a:spAutoFit/>
          </a:bodyPr>
          <a:lstStyle/>
          <a:p>
            <a:r>
              <a:rPr lang="it-IT" b="1" dirty="0" smtClean="0"/>
              <a:t>29/06/2009 - incidente </a:t>
            </a:r>
            <a:r>
              <a:rPr lang="it-IT" b="1" dirty="0"/>
              <a:t>ferroviario di </a:t>
            </a:r>
            <a:r>
              <a:rPr lang="it-IT" b="1" dirty="0" smtClean="0"/>
              <a:t>Viareggio</a:t>
            </a:r>
            <a:endParaRPr lang="it-IT" dirty="0"/>
          </a:p>
        </p:txBody>
      </p:sp>
      <p:sp>
        <p:nvSpPr>
          <p:cNvPr id="4" name="Rettangolo 3"/>
          <p:cNvSpPr/>
          <p:nvPr/>
        </p:nvSpPr>
        <p:spPr>
          <a:xfrm>
            <a:off x="2910835" y="5589240"/>
            <a:ext cx="2505814" cy="461665"/>
          </a:xfrm>
          <a:prstGeom prst="rect">
            <a:avLst/>
          </a:prstGeom>
        </p:spPr>
        <p:txBody>
          <a:bodyPr wrap="none">
            <a:spAutoFit/>
          </a:bodyPr>
          <a:lstStyle/>
          <a:p>
            <a:r>
              <a:rPr lang="it-IT" dirty="0"/>
              <a:t>33 </a:t>
            </a:r>
            <a:r>
              <a:rPr lang="it-IT" dirty="0" smtClean="0"/>
              <a:t>morti </a:t>
            </a:r>
            <a:r>
              <a:rPr lang="it-IT" dirty="0"/>
              <a:t>e 25 feriti</a:t>
            </a:r>
          </a:p>
        </p:txBody>
      </p:sp>
      <p:sp>
        <p:nvSpPr>
          <p:cNvPr id="5" name="CasellaDiTesto 4"/>
          <p:cNvSpPr txBox="1"/>
          <p:nvPr/>
        </p:nvSpPr>
        <p:spPr>
          <a:xfrm>
            <a:off x="1907704" y="4378697"/>
            <a:ext cx="4752528" cy="830997"/>
          </a:xfrm>
          <a:prstGeom prst="rect">
            <a:avLst/>
          </a:prstGeom>
          <a:noFill/>
        </p:spPr>
        <p:txBody>
          <a:bodyPr wrap="square" rtlCol="0">
            <a:spAutoFit/>
          </a:bodyPr>
          <a:lstStyle/>
          <a:p>
            <a:pPr algn="ctr"/>
            <a:r>
              <a:rPr lang="it-IT" dirty="0" smtClean="0"/>
              <a:t>incendio di GPL </a:t>
            </a:r>
          </a:p>
          <a:p>
            <a:pPr algn="ctr"/>
            <a:r>
              <a:rPr lang="it-IT" dirty="0" smtClean="0"/>
              <a:t>(miscela butano + propano)</a:t>
            </a:r>
            <a:endParaRPr lang="it-IT" dirty="0"/>
          </a:p>
        </p:txBody>
      </p:sp>
      <p:sp>
        <p:nvSpPr>
          <p:cNvPr id="6" name="Segnaposto numero diapositiva 5"/>
          <p:cNvSpPr>
            <a:spLocks noGrp="1"/>
          </p:cNvSpPr>
          <p:nvPr>
            <p:ph type="sldNum" sz="quarter" idx="12"/>
          </p:nvPr>
        </p:nvSpPr>
        <p:spPr/>
        <p:txBody>
          <a:bodyPr/>
          <a:lstStyle/>
          <a:p>
            <a:pPr>
              <a:defRPr/>
            </a:pPr>
            <a:fld id="{D4128B67-D830-4972-949A-06ACF1CFCE6B}" type="slidenum">
              <a:rPr lang="it-IT" smtClean="0"/>
              <a:pPr>
                <a:defRPr/>
              </a:pPr>
              <a:t>7</a:t>
            </a:fld>
            <a:endParaRPr lang="it-IT"/>
          </a:p>
        </p:txBody>
      </p:sp>
    </p:spTree>
    <p:extLst>
      <p:ext uri="{BB962C8B-B14F-4D97-AF65-F5344CB8AC3E}">
        <p14:creationId xmlns:p14="http://schemas.microsoft.com/office/powerpoint/2010/main" val="8333369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388279" y="327107"/>
            <a:ext cx="2286203" cy="461665"/>
          </a:xfrm>
          <a:prstGeom prst="rect">
            <a:avLst/>
          </a:prstGeom>
        </p:spPr>
        <p:txBody>
          <a:bodyPr wrap="none">
            <a:spAutoFit/>
          </a:bodyPr>
          <a:lstStyle/>
          <a:p>
            <a:r>
              <a:rPr lang="it-IT" dirty="0"/>
              <a:t>13 febbraio 1983</a:t>
            </a:r>
          </a:p>
        </p:txBody>
      </p:sp>
      <p:sp>
        <p:nvSpPr>
          <p:cNvPr id="3" name="Rettangolo 2"/>
          <p:cNvSpPr/>
          <p:nvPr/>
        </p:nvSpPr>
        <p:spPr>
          <a:xfrm>
            <a:off x="1547664" y="788772"/>
            <a:ext cx="6480720" cy="461665"/>
          </a:xfrm>
          <a:prstGeom prst="rect">
            <a:avLst/>
          </a:prstGeom>
        </p:spPr>
        <p:txBody>
          <a:bodyPr wrap="square">
            <a:spAutoFit/>
          </a:bodyPr>
          <a:lstStyle/>
          <a:p>
            <a:r>
              <a:rPr lang="it-IT" b="1" dirty="0"/>
              <a:t>incendio del Cinema Statuto</a:t>
            </a:r>
            <a:r>
              <a:rPr lang="it-IT" dirty="0"/>
              <a:t> </a:t>
            </a:r>
            <a:r>
              <a:rPr lang="it-IT" dirty="0" smtClean="0"/>
              <a:t>Torino - 64 morti</a:t>
            </a:r>
            <a:endParaRPr lang="it-IT" dirty="0"/>
          </a:p>
        </p:txBody>
      </p:sp>
      <p:sp>
        <p:nvSpPr>
          <p:cNvPr id="4" name="Rettangolo 3"/>
          <p:cNvSpPr/>
          <p:nvPr/>
        </p:nvSpPr>
        <p:spPr>
          <a:xfrm>
            <a:off x="675318" y="1701014"/>
            <a:ext cx="7857121" cy="1569660"/>
          </a:xfrm>
          <a:prstGeom prst="rect">
            <a:avLst/>
          </a:prstGeom>
        </p:spPr>
        <p:txBody>
          <a:bodyPr wrap="square">
            <a:spAutoFit/>
          </a:bodyPr>
          <a:lstStyle/>
          <a:p>
            <a:r>
              <a:rPr lang="it-IT" dirty="0"/>
              <a:t>uscite di sicurezza chiuse, </a:t>
            </a:r>
            <a:endParaRPr lang="it-IT" dirty="0" smtClean="0"/>
          </a:p>
          <a:p>
            <a:r>
              <a:rPr lang="it-IT" dirty="0" smtClean="0"/>
              <a:t>morti per le esalazioni </a:t>
            </a:r>
            <a:r>
              <a:rPr lang="it-IT" dirty="0"/>
              <a:t>di </a:t>
            </a:r>
            <a:r>
              <a:rPr lang="it-IT" dirty="0" smtClean="0"/>
              <a:t>CO e </a:t>
            </a:r>
            <a:r>
              <a:rPr lang="it-IT" dirty="0" err="1" smtClean="0"/>
              <a:t>HCN</a:t>
            </a:r>
            <a:r>
              <a:rPr lang="it-IT" dirty="0" smtClean="0"/>
              <a:t> prodotte </a:t>
            </a:r>
            <a:r>
              <a:rPr lang="it-IT" dirty="0"/>
              <a:t>dalla combustione </a:t>
            </a:r>
            <a:r>
              <a:rPr lang="it-IT" dirty="0" smtClean="0"/>
              <a:t>dei materiali delle </a:t>
            </a:r>
            <a:r>
              <a:rPr lang="it-IT" dirty="0"/>
              <a:t>poltrone, dal rivestimento plastico delle </a:t>
            </a:r>
            <a:r>
              <a:rPr lang="it-IT" dirty="0" smtClean="0"/>
              <a:t>lampade, </a:t>
            </a:r>
            <a:r>
              <a:rPr lang="it-IT" dirty="0"/>
              <a:t>dai tendaggi alle </a:t>
            </a:r>
            <a:r>
              <a:rPr lang="it-IT" dirty="0" smtClean="0"/>
              <a:t>pareti, dalla moquette</a:t>
            </a:r>
            <a:endParaRPr lang="it-IT" dirty="0"/>
          </a:p>
        </p:txBody>
      </p:sp>
      <p:sp>
        <p:nvSpPr>
          <p:cNvPr id="11" name="AutoShape 2" descr="Risultati immagini per uscite di sicurezza blocca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2" name="AutoShape 4" descr="Risultati immagini per uscite di sicurezza bloccat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3" name="Immagine 12"/>
          <p:cNvPicPr>
            <a:picLocks noChangeAspect="1"/>
          </p:cNvPicPr>
          <p:nvPr/>
        </p:nvPicPr>
        <p:blipFill>
          <a:blip r:embed="rId2"/>
          <a:stretch>
            <a:fillRect/>
          </a:stretch>
        </p:blipFill>
        <p:spPr>
          <a:xfrm>
            <a:off x="3388279" y="3933056"/>
            <a:ext cx="3264363" cy="2448272"/>
          </a:xfrm>
          <a:prstGeom prst="rect">
            <a:avLst/>
          </a:prstGeom>
        </p:spPr>
      </p:pic>
      <p:sp>
        <p:nvSpPr>
          <p:cNvPr id="5" name="Segnaposto numero diapositiva 4"/>
          <p:cNvSpPr>
            <a:spLocks noGrp="1"/>
          </p:cNvSpPr>
          <p:nvPr>
            <p:ph type="sldNum" sz="quarter" idx="12"/>
          </p:nvPr>
        </p:nvSpPr>
        <p:spPr/>
        <p:txBody>
          <a:bodyPr/>
          <a:lstStyle/>
          <a:p>
            <a:pPr>
              <a:defRPr/>
            </a:pPr>
            <a:fld id="{D4128B67-D830-4972-949A-06ACF1CFCE6B}" type="slidenum">
              <a:rPr lang="it-IT" smtClean="0"/>
              <a:pPr>
                <a:defRPr/>
              </a:pPr>
              <a:t>8</a:t>
            </a:fld>
            <a:endParaRPr lang="it-IT"/>
          </a:p>
        </p:txBody>
      </p:sp>
    </p:spTree>
    <p:extLst>
      <p:ext uri="{BB962C8B-B14F-4D97-AF65-F5344CB8AC3E}">
        <p14:creationId xmlns:p14="http://schemas.microsoft.com/office/powerpoint/2010/main" val="33128709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D4128B67-D830-4972-949A-06ACF1CFCE6B}" type="slidenum">
              <a:rPr lang="it-IT" smtClean="0"/>
              <a:pPr>
                <a:defRPr/>
              </a:pPr>
              <a:t>9</a:t>
            </a:fld>
            <a:endParaRPr lang="it-IT"/>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260648"/>
            <a:ext cx="5940152" cy="4079214"/>
          </a:xfrm>
          <a:prstGeom prst="rect">
            <a:avLst/>
          </a:prstGeom>
        </p:spPr>
      </p:pic>
    </p:spTree>
    <p:extLst>
      <p:ext uri="{BB962C8B-B14F-4D97-AF65-F5344CB8AC3E}">
        <p14:creationId xmlns:p14="http://schemas.microsoft.com/office/powerpoint/2010/main" val="1662101547"/>
      </p:ext>
    </p:extLst>
  </p:cSld>
  <p:clrMapOvr>
    <a:masterClrMapping/>
  </p:clrMapOvr>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534</TotalTime>
  <Words>2919</Words>
  <Application>Microsoft Office PowerPoint</Application>
  <PresentationFormat>Presentazione su schermo (4:3)</PresentationFormat>
  <Paragraphs>253</Paragraphs>
  <Slides>54</Slides>
  <Notes>0</Notes>
  <HiddenSlides>0</HiddenSlides>
  <MMClips>0</MMClips>
  <ScaleCrop>false</ScaleCrop>
  <HeadingPairs>
    <vt:vector size="8" baseType="variant">
      <vt:variant>
        <vt:lpstr>Caratteri utilizzati</vt:lpstr>
      </vt:variant>
      <vt:variant>
        <vt:i4>8</vt:i4>
      </vt:variant>
      <vt:variant>
        <vt:lpstr>Tema</vt:lpstr>
      </vt:variant>
      <vt:variant>
        <vt:i4>1</vt:i4>
      </vt:variant>
      <vt:variant>
        <vt:lpstr>Server OLE incorporati</vt:lpstr>
      </vt:variant>
      <vt:variant>
        <vt:i4>3</vt:i4>
      </vt:variant>
      <vt:variant>
        <vt:lpstr>Titoli diapositive</vt:lpstr>
      </vt:variant>
      <vt:variant>
        <vt:i4>54</vt:i4>
      </vt:variant>
    </vt:vector>
  </HeadingPairs>
  <TitlesOfParts>
    <vt:vector size="66" baseType="lpstr">
      <vt:lpstr>Arial</vt:lpstr>
      <vt:lpstr>Arial Black</vt:lpstr>
      <vt:lpstr>Calibri</vt:lpstr>
      <vt:lpstr>Comic Sans MS</vt:lpstr>
      <vt:lpstr>Symbol</vt:lpstr>
      <vt:lpstr>Times New Roman</vt:lpstr>
      <vt:lpstr>Verdana</vt:lpstr>
      <vt:lpstr>Wingdings</vt:lpstr>
      <vt:lpstr>Struttura predefinita</vt:lpstr>
      <vt:lpstr>Clip</vt:lpstr>
      <vt:lpstr>Immagine bitmap</vt:lpstr>
      <vt:lpstr>CorelPhotoPaint.Image.8</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UTS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Claudio Tavagnacco</dc:creator>
  <cp:lastModifiedBy>Tavagnacco</cp:lastModifiedBy>
  <cp:revision>435</cp:revision>
  <dcterms:created xsi:type="dcterms:W3CDTF">2003-01-10T18:15:54Z</dcterms:created>
  <dcterms:modified xsi:type="dcterms:W3CDTF">2024-08-27T15:56:12Z</dcterms:modified>
</cp:coreProperties>
</file>