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71" r:id="rId9"/>
    <p:sldId id="27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3B0C-0345-4B65-ACF5-6FDF1E4F9039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F79-8C3B-4EFA-A2EE-D50DDB9B3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07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3B0C-0345-4B65-ACF5-6FDF1E4F9039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F79-8C3B-4EFA-A2EE-D50DDB9B3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18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3B0C-0345-4B65-ACF5-6FDF1E4F9039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F79-8C3B-4EFA-A2EE-D50DDB9B3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07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3B0C-0345-4B65-ACF5-6FDF1E4F9039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F79-8C3B-4EFA-A2EE-D50DDB9B3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52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3B0C-0345-4B65-ACF5-6FDF1E4F9039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F79-8C3B-4EFA-A2EE-D50DDB9B3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8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3B0C-0345-4B65-ACF5-6FDF1E4F9039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F79-8C3B-4EFA-A2EE-D50DDB9B3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54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3B0C-0345-4B65-ACF5-6FDF1E4F9039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F79-8C3B-4EFA-A2EE-D50DDB9B3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81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3B0C-0345-4B65-ACF5-6FDF1E4F9039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F79-8C3B-4EFA-A2EE-D50DDB9B3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6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3B0C-0345-4B65-ACF5-6FDF1E4F9039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F79-8C3B-4EFA-A2EE-D50DDB9B3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13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3B0C-0345-4B65-ACF5-6FDF1E4F9039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F79-8C3B-4EFA-A2EE-D50DDB9B3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40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3B0C-0345-4B65-ACF5-6FDF1E4F9039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1F79-8C3B-4EFA-A2EE-D50DDB9B3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36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3B0C-0345-4B65-ACF5-6FDF1E4F9039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1F79-8C3B-4EFA-A2EE-D50DDB9B37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75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9271" y="673420"/>
            <a:ext cx="10712918" cy="2866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rischio chimico in ambiente </a:t>
            </a:r>
            <a:r>
              <a:rPr lang="it-IT" sz="28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domestico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rischio chimico nell’ambiente domestico è spesso sottovalutato in quanto non tutti sono in grado di capire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quali danni potrebbero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arrecare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alcuni prodotti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libera vendita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 largo consumo. Tra le principali cause di infortunio domestico rientrano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anche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le intossicazioni dovute all’utilizzo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improprio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taluni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prodotti chimici.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89271" y="3820247"/>
            <a:ext cx="10818795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rischio chimico va inteso come tutti quei rischi potenzialmente connessi con l’impiego di prodotti chimici.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 deriva che a seconda della loro natura i prodotti chimici possono dar luogo 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it-IT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rischi per la sicurezza o rischi infortunistici come incendio ed esplosione;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rischi per la salute come l’intossicazione per ingestione, contatto o inalazione di prodotti pericolosi (tossici, nocivi, irritanti, ecc.).</a:t>
            </a:r>
          </a:p>
        </p:txBody>
      </p:sp>
    </p:spTree>
    <p:extLst>
      <p:ext uri="{BB962C8B-B14F-4D97-AF65-F5344CB8AC3E}">
        <p14:creationId xmlns:p14="http://schemas.microsoft.com/office/powerpoint/2010/main" val="26420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96766" y="838199"/>
            <a:ext cx="7151571" cy="356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 medicine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non lasciare mai incustodite e a portata di mano.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Tenere in armadietto chiuso a chiave.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Conservare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farmaci nelle loro confezioni originali, complete di foglietto illustrativo, che spesso riporta anche informazioni per i casi d'emergenza;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Eliminare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periodicamente i farmaci scaduti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 solito le confezioni sono colorate e attirano i bambini che pensano siano caramelle.</a:t>
            </a:r>
            <a:endParaRPr lang="it-IT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84" y="3266874"/>
            <a:ext cx="2973748" cy="19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8850" y="467422"/>
            <a:ext cx="109342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i potenziali pericoli per i bambini all'interno delle mura domestiche trova posto anche la polvere.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Può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essere particolarmente nociva per i bambini.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Passare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spesso l'aspirapolvere o lo straccio su pavimenti e mobili aiuta ad eliminare una delle fonti principali di esposizione a sostanze tossiche, piombo incluso. Un neonato ne assorbe molto di più di un adulto e i più piccoli, per l'abitudine a mettere tutto in bocca, sono più a rischio degli altri. </a:t>
            </a:r>
            <a:endParaRPr 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00" y="3664367"/>
            <a:ext cx="3736057" cy="24861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4" y="3429000"/>
            <a:ext cx="3062437" cy="30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2151" y="664269"/>
            <a:ext cx="10250905" cy="44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L'alcol etilico contenuto nel vino, nei liquori, in alcuni medicinali in gocce o sciroppo 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nei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disinfettanti per la persona e per la casa può rappresentare un pericolo per i bambini.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L'alcol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infatti, è molto tossico per il sistema nervoso centrale e i bambini fino ai 14 anni non sono in grado di metabolizzarlo.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sintomi dell'intossicazione sono tipici: viso arrossato, stati di euforia alternati a depressione, nausea e vomito, vertigini e, nei casi più gravi, disturbi respiratori e cardiaci fino al coma.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Chiamare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 Pronto Soccorso.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Tutti i prodotti chimici utilizzati devono rimanere fuori dalla portata dei bambini soprattutto per evitare il rischio ingestione di cui le cronache locali riportano spesso notizia. 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47023" y="389898"/>
            <a:ext cx="10318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Attenzione alle piante d’appartamento; sono tossiche anche per gli animali domestici.</a:t>
            </a:r>
          </a:p>
          <a:p>
            <a:endParaRPr lang="it-IT" sz="2000" dirty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oleandro, stella di Natale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agrifoglio, ficus, </a:t>
            </a:r>
            <a:r>
              <a:rPr lang="it-IT" sz="2000" dirty="0" err="1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spatifillo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filodendro…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70" y="2338038"/>
            <a:ext cx="2619375" cy="1743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4" y="2433288"/>
            <a:ext cx="2771775" cy="16478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1" y="4381801"/>
            <a:ext cx="2143125" cy="21431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11" y="4267836"/>
            <a:ext cx="1752399" cy="22570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81" y="2265649"/>
            <a:ext cx="1815464" cy="18154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57" y="4306370"/>
            <a:ext cx="1980050" cy="22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95149" y="503335"/>
            <a:ext cx="10635916" cy="227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si ingerisce una sostanza tossica non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 latte: contrariamente a quanto si crede è controproducente.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tentare di indurre il vomito: se la sostanza ingerita è caustica, infatti, rigurgitarla aumenta i danni a carico dell'esofago e della bocca.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assumere nessun tipo di medicinale, nel tentativo di alleviare i sintomi dell'avvelenamento, senza prima aver consultato un medico.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0665" y="855429"/>
            <a:ext cx="10539663" cy="126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anziani, invece, incorrono più frequentemente in errori 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terapeutici: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causa delle molte medicine che devono assumere,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problemi alla vista, possono sbagliare farmaco o eccedere nelle dosi.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58" y="2686401"/>
            <a:ext cx="1857375" cy="24669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30" y="2715277"/>
            <a:ext cx="1857375" cy="24669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688" y="2673310"/>
            <a:ext cx="1746277" cy="250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64143" y="623353"/>
            <a:ext cx="10607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Nell'ambiente domestico le esalazioni tossiche possono derivare da alcune delle sostanze descritte in precedenza oppure da perdite nelle tubature del gas o mal funzionamento di una stufa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c'è un sufficiente ricambio d'aria o è ostruita la canna di tiraggio della stufa o del camino, 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può formarsi </a:t>
            </a:r>
            <a:r>
              <a:rPr lang="it-I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monossido </a:t>
            </a:r>
            <a:r>
              <a:rPr lang="it-IT" sz="2000" b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carbonio </a:t>
            </a:r>
            <a:r>
              <a:rPr lang="it-I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 incolore, inodore, insapore ma estremamente tossico, mortale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si è fortunati i primi segnali di intossicazione si avvertono quasi subito: irritazione o bruciore al naso, alla gola e alla trachea, tosse e, talvolta, difficoltà respiratorie. In molti casi purtroppo si passa dal torpore alla morte (molti casi in autunno)</a:t>
            </a:r>
            <a:endParaRPr lang="it-IT" sz="2000" dirty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6" y="4437245"/>
            <a:ext cx="3171122" cy="211513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85887" y="4976261"/>
            <a:ext cx="6025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combustione in eccesso d’aria C +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it-IT" sz="2000" baseline="-25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CO</a:t>
            </a:r>
            <a:r>
              <a:rPr lang="it-IT" sz="2000" baseline="-2500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</a:t>
            </a:r>
            <a:endParaRPr lang="it-IT" sz="2000" baseline="-2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85886" y="5783179"/>
            <a:ext cx="6333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combustione in difetto d’aria  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2C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+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it-IT" sz="2000" baseline="-25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2CO</a:t>
            </a:r>
            <a:endParaRPr lang="it-IT" sz="2000" baseline="-25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5642" y="509790"/>
            <a:ext cx="10722543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si avvertono i sintomi da intossicazione si deve arieggiare il locale aprendo tutte le finestre per lasciar fuoriuscire il gas tossico e trasportare l'infortunato fuori dall'ambiente contaminato, se possibile, all'aria aperta e chiamare immediatamente i soccorsi. </a:t>
            </a:r>
          </a:p>
        </p:txBody>
      </p:sp>
    </p:spTree>
    <p:extLst>
      <p:ext uri="{BB962C8B-B14F-4D97-AF65-F5344CB8AC3E}">
        <p14:creationId xmlns:p14="http://schemas.microsoft.com/office/powerpoint/2010/main" val="34931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84347" y="365760"/>
            <a:ext cx="581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Attenzione</a:t>
            </a: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al rischio legato al fuoco</a:t>
            </a:r>
            <a:endParaRPr lang="it-IT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13886" y="1472665"/>
            <a:ext cx="597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Sostanze molto infiammabili comuni in casa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4261" y="2070498"/>
            <a:ext cx="501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metano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CH</a:t>
            </a:r>
            <a:r>
              <a:rPr lang="it-IT" sz="2000" baseline="-25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it-IT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71" y="1636297"/>
            <a:ext cx="1404713" cy="7892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85" y="2642938"/>
            <a:ext cx="1986815" cy="198681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62373"/>
            <a:ext cx="1435672" cy="180894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479" y="2867576"/>
            <a:ext cx="1925806" cy="19258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978569" y="403781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4261" y="2751892"/>
            <a:ext cx="389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GPL in bombole o accendini</a:t>
            </a:r>
          </a:p>
          <a:p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911192" y="473060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butano o altri gas infiammabili in talune bombolette spray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689558" y="3021671"/>
            <a:ext cx="3994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incendio ed esplosione</a:t>
            </a:r>
          </a:p>
        </p:txBody>
      </p:sp>
    </p:spTree>
    <p:extLst>
      <p:ext uri="{BB962C8B-B14F-4D97-AF65-F5344CB8AC3E}">
        <p14:creationId xmlns:p14="http://schemas.microsoft.com/office/powerpoint/2010/main" val="40497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07470" y="1655546"/>
            <a:ext cx="3262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alcol denaturato</a:t>
            </a:r>
          </a:p>
        </p:txBody>
      </p:sp>
      <p:sp>
        <p:nvSpPr>
          <p:cNvPr id="3" name="Rettangolo 2"/>
          <p:cNvSpPr/>
          <p:nvPr/>
        </p:nvSpPr>
        <p:spPr>
          <a:xfrm>
            <a:off x="3520813" y="466494"/>
            <a:ext cx="6006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Sostanze </a:t>
            </a:r>
            <a:r>
              <a:rPr lang="it-IT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infiammabili </a:t>
            </a:r>
            <a:r>
              <a:rPr lang="it-IT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comuni in casa</a:t>
            </a:r>
          </a:p>
        </p:txBody>
      </p:sp>
      <p:sp>
        <p:nvSpPr>
          <p:cNvPr id="4" name="Rettangolo 3"/>
          <p:cNvSpPr/>
          <p:nvPr/>
        </p:nvSpPr>
        <p:spPr>
          <a:xfrm>
            <a:off x="907470" y="3498568"/>
            <a:ext cx="2871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soventi per </a:t>
            </a:r>
            <a:r>
              <a:rPr lang="it-IT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vernici</a:t>
            </a:r>
            <a:endParaRPr lang="it-IT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07470" y="4345476"/>
            <a:ext cx="1194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acetone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34" y="1220856"/>
            <a:ext cx="2305050" cy="199072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573028" y="1482290"/>
            <a:ext cx="5370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da non usare per accendere il fuoco perché molto volatile: pericolo </a:t>
            </a:r>
            <a:r>
              <a:rPr lang="it-IT" dirty="0" smtClean="0"/>
              <a:t>ustioni</a:t>
            </a:r>
          </a:p>
          <a:p>
            <a:r>
              <a:rPr lang="it-IT" dirty="0" smtClean="0"/>
              <a:t>usare solo i prodotti adatti come ad es.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133" y="2046171"/>
            <a:ext cx="3045594" cy="30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1638" y="230024"/>
            <a:ext cx="11078678" cy="3540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 rischio chimico in ambiente domestico è legato all'utilizzo e allo stoccaggio dei numerosi prodotti chimici presenti nelle nostre case: ma sappiamo quali effetti hanno sulla salute?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1) Li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conosciamo davvero?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 Leggiamo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 informazioni di sicurezza e le precauzioni d'uso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riportate di solito in etichetta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3) Sappiamo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riconoscere e comprendere i pericoli?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4) Sappiamo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valutare i rischi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5) Sappiamo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prevenire gli incidenti?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52" y="4167739"/>
            <a:ext cx="1054052" cy="253753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348" y="4119613"/>
            <a:ext cx="1339078" cy="25572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821" y="3975234"/>
            <a:ext cx="1482702" cy="27167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15" y="5014761"/>
            <a:ext cx="4149032" cy="159899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096000" y="3525600"/>
            <a:ext cx="6365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 le mura domestiche sono normalmente presenti prodotti per la pulizia, disinfettanti, insetticidi, detergenti, vernici, colle, ecc. 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341" y="4600575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22" y="1345665"/>
            <a:ext cx="2515003" cy="16766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48640" y="2146434"/>
            <a:ext cx="4090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Attenzione: manico </a:t>
            </a:r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sporgente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51848" y="2752826"/>
            <a:ext cx="5544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pericolo rovesciamento, ustioni</a:t>
            </a:r>
          </a:p>
        </p:txBody>
      </p:sp>
    </p:spTree>
    <p:extLst>
      <p:ext uri="{BB962C8B-B14F-4D97-AF65-F5344CB8AC3E}">
        <p14:creationId xmlns:p14="http://schemas.microsoft.com/office/powerpoint/2010/main" val="5548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44353" y="548640"/>
            <a:ext cx="10433785" cy="215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fare ciò </a:t>
            </a:r>
            <a:r>
              <a:rPr lang="it-IT" sz="2000" b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valutiamo la tipologia, la qualità e la quantità dei prodotti impiegati e/o stoccati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Facciamo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quindi, come per il laboratorio, una valutazione del rischio che porterà a determinare l’attuazione di misure preventive e protettive da adottare per lo stoccaggio e l’utilizzo sicuro dei prodotti. Il risultato sarà quello di ridurre il rischio di infortuni e incidenti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potrebbero manifestarsi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talvolta anche gravi.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28312" y="2955469"/>
            <a:ext cx="8819950" cy="322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regola basilare per lo </a:t>
            </a:r>
            <a:r>
              <a:rPr lang="it-IT" sz="2400" b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stoccaggio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generale è quella di osservare le indicazioni fornite dal produttore e solitamente riportate sulle confezioni, cioè in ultima analisi quella di conservare i prodotti pericolosi in maniera corretta.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genere, tra le norme più frequenti, </a:t>
            </a:r>
            <a:r>
              <a:rPr lang="it-IT" sz="2000" b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mantenere scorte al di sopra delle necessità, mantenere i prodotti nei contenitori originali ben chiusi e lontano da fonti di calore o raggi solari, tenerli in luogo non accessibile ai bambini e correttamente etichettati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8" y="3429000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879" y="771059"/>
            <a:ext cx="11097928" cy="346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Evitare il travaso dei prodotti in altri contenitori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è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indispensabile,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riportare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esattamente l’etichetta sul contenitore nuovo che deve essere di materiale idoneo (stesso materiale del contenitore originale; vetro con vetro, plastica con plastica, ecc.).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sz="2000" b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utilizzare mai per l’eventuale travaso bottiglie di acqua minerale o altri contenitori per alimenti. </a:t>
            </a:r>
            <a:endParaRPr lang="it-IT" sz="2000" b="1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Evitare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possibile, di tenere in cucina prodotti che non siano cibi e bevande, inoltre non forzare mai le chiusure di sicurezza previste su certi prodotti.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2879" y="5592277"/>
            <a:ext cx="1120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Classico incidente in cucina: sotto il lavabo taluni tengono sia i detersivi che le bevande: </a:t>
            </a:r>
            <a:r>
              <a:rPr lang="it-IT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bimbo attratto dai colori beve il detersivo</a:t>
            </a:r>
            <a:endParaRPr lang="it-IT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2879" y="4530260"/>
            <a:ext cx="10754628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Evitare di immagazzinare prodotti incompatibili nello stesso scaffale.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95162" y="357276"/>
            <a:ext cx="108011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lo stoccaggio dei prodotti è effettuato correttamente, l’esposizione al rischio chimico si verifica solamente nel momento in cui li utilizziamo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 di esposizione a rischio 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essenzialmente tre: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ingestione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non bere ciò che non si conosce e se si ha anche il minimo dubbio</a:t>
            </a:r>
          </a:p>
          <a:p>
            <a:r>
              <a:rPr lang="it-I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contatto: 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nel dubbio indossare i guanti</a:t>
            </a:r>
          </a:p>
          <a:p>
            <a:r>
              <a:rPr lang="it-IT" sz="2000" b="1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inalazione: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non annusare e lavorare in ambienti ventilati.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577515" y="2697480"/>
            <a:ext cx="10539664" cy="26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contatto diretto tra la pelle e alcuni prodotti come 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l’ammoniaca, la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candeggina e 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l’acido muriatico (cloridrico),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solitamente utilizzati per le pulizie di casa, possono produrre effetti nocivi come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irritazione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bruciore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allergia, intossicazione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particolare, tutte queste sostanze, se mescolate tra loro e utilizzate frequentemente, possono dare origine a vapori e gas che potrebbero risultare molto pericolosi se inalati direttamente.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3512" y="529389"/>
            <a:ext cx="10761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Es. acido cloridrico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HCl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usato per eliminare le incrostazioni di calcare di per sé è corrosivo, tossico, volatile, puzzolente, fortemente irritante per le vie respiratorie</a:t>
            </a:r>
          </a:p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Va usato con i guanti, occhiali di sicurezza in ambiente ventilato</a:t>
            </a:r>
          </a:p>
          <a:p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Se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HCl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viene a contato con la varecchina si libera Cloro, un gas estremamente tossico e aggressivo.</a:t>
            </a:r>
          </a:p>
          <a:p>
            <a:endParaRPr lang="it-IT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Il contatto tra i due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puo’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avvenire ad es. se si butta </a:t>
            </a:r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HCl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 nel water e poi si butta nello stesso water la varecchina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1" y="3895374"/>
            <a:ext cx="4290311" cy="285500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718434" y="3946358"/>
            <a:ext cx="390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Avalon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6720" y="618424"/>
            <a:ext cx="11473314" cy="218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u="sng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Proteggere i </a:t>
            </a:r>
            <a:r>
              <a:rPr lang="it-IT" sz="2000" u="sng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bambini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soggetti più sensibili agli effetti inquinanti dei prodotti dispersi nell'aria dell'ambiente domestico sono i bambini, anche perché molte sostanze chimiche, essendo più pesanti dell'aria, si depositano negli strati più bassi dell'aria di casa. </a:t>
            </a:r>
            <a:endParaRPr lang="it-IT" sz="2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it-IT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" y="2947490"/>
            <a:ext cx="6553837" cy="320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2269" y="1582341"/>
            <a:ext cx="110209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Molti dei prodotti, tranquillamente impiegati un tempo, sono oggi classificati come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molto tossici o addirittura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cancerogeni (ad es. formalina, trielina, benzene).</a:t>
            </a:r>
          </a:p>
          <a:p>
            <a:endParaRPr lang="it-IT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È quindi possibile che altre sostanze oggi liberamente utilizzate possano in futuro essere riconosciute come pericolose: tutte le precauzioni che possiamo prendere oggi sono in grado stabilire quale sarà la nostra qualità di vita futura</a:t>
            </a:r>
          </a:p>
          <a:p>
            <a:endParaRPr lang="it-IT" sz="20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Attenzione all’accumulo di sostanze tossiche nell’organismo e agli effetti a lungo periodo.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77" y="2175310"/>
            <a:ext cx="5084321" cy="286247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87141" y="623511"/>
            <a:ext cx="10847672" cy="1051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 disperse nell’aria, colle e vernici possono essere pericolose per i bambini e le donne in gravidanza, a causa dell'esposizione a polveri contaminanti e fumi tossici. Meglio tenerli lontani e sigillare adeguatamente l'area in cui si </a:t>
            </a:r>
            <a:r>
              <a:rPr lang="it-IT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eseguono</a:t>
            </a:r>
            <a:r>
              <a:rPr lang="it-IT" sz="20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 lavori</a:t>
            </a:r>
            <a:r>
              <a:rPr lang="it-IT" sz="20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1541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Tavagnacco</dc:creator>
  <cp:lastModifiedBy>Tavagnacco</cp:lastModifiedBy>
  <cp:revision>176</cp:revision>
  <dcterms:created xsi:type="dcterms:W3CDTF">2024-08-23T20:32:11Z</dcterms:created>
  <dcterms:modified xsi:type="dcterms:W3CDTF">2024-08-27T16:05:20Z</dcterms:modified>
</cp:coreProperties>
</file>