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4" r:id="rId17"/>
    <p:sldId id="333" r:id="rId18"/>
    <p:sldId id="335" r:id="rId19"/>
    <p:sldId id="346" r:id="rId20"/>
    <p:sldId id="347" r:id="rId21"/>
    <p:sldId id="350" r:id="rId22"/>
    <p:sldId id="348" r:id="rId23"/>
    <p:sldId id="351" r:id="rId24"/>
    <p:sldId id="349" r:id="rId25"/>
    <p:sldId id="352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45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53" r:id="rId42"/>
    <p:sldId id="354" r:id="rId43"/>
    <p:sldId id="356" r:id="rId44"/>
    <p:sldId id="357" r:id="rId45"/>
    <p:sldId id="359" r:id="rId46"/>
    <p:sldId id="361" r:id="rId47"/>
    <p:sldId id="360" r:id="rId48"/>
    <p:sldId id="362" r:id="rId49"/>
    <p:sldId id="363" r:id="rId50"/>
    <p:sldId id="364" r:id="rId51"/>
    <p:sldId id="365" r:id="rId52"/>
    <p:sldId id="366" r:id="rId53"/>
    <p:sldId id="367" r:id="rId54"/>
  </p:sldIdLst>
  <p:sldSz cx="9906000" cy="6858000" type="A4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135527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224" y="60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CACB-73E6-4D1B-B40E-9F1D3589AF0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26/08/2024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0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0876-83E0-4796-947D-B16FC848C41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26/08/2024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0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D3E0-B721-4224-A72F-9655E69B8DF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26/08/2024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1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7CAE-0E30-4A7D-BB4A-C9FE23F6817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26/08/2024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9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2452-D5E0-4956-9D5C-877A21F8860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26/08/2024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9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20E5-2CA8-4B7D-9C21-3270FDEE3FF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26/08/2024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4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E67C-3D4E-41E7-A5E6-5AD20AD86CF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26/08/2024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7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8A08-ECE9-447E-A163-2CB64FFB67B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26/08/2024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5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4FA6-305D-4FC6-8FA2-FEDF58FC320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26/08/2024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7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334-9E5E-4548-B5A5-9FC572EEDEF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26/08/2024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7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7BF7-7575-46A3-B4AF-E0229CC185C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26/08/2024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4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A32D0-7A87-4AAF-B744-E7F5A061E4F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26/08/2024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5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4.jpe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microsoft.com/office/2007/relationships/hdphoto" Target="../media/hdphoto1.wdp"/><Relationship Id="rId7" Type="http://schemas.openxmlformats.org/officeDocument/2006/relationships/image" Target="../media/image6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52795" y="1167073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12035" y="1916833"/>
            <a:ext cx="9165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pericolo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è una proprietà intrinseca (della situazione, oggetto, sostanza, ecc.) non legata a fattori esterni; è una situazione, oggetto, sostanza, ecc. che per le sue proprietà o caratteristiche ha la capacità di causare un danno alle persone.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43" y="3356992"/>
            <a:ext cx="1846932" cy="2914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215940" y="3428688"/>
            <a:ext cx="1083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</a:rPr>
              <a:t>ACETONE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4730616" y="3861048"/>
            <a:ext cx="4434851" cy="165618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Pericoli</a:t>
            </a:r>
          </a:p>
          <a:p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LIQUIDO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INFIAMMABILE</a:t>
            </a:r>
          </a:p>
          <a:p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IRRITANTE PER GLI OCCHI</a:t>
            </a:r>
          </a:p>
          <a:p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TOSSICO PER IL SNC</a:t>
            </a:r>
          </a:p>
        </p:txBody>
      </p:sp>
    </p:spTree>
    <p:extLst>
      <p:ext uri="{BB962C8B-B14F-4D97-AF65-F5344CB8AC3E}">
        <p14:creationId xmlns:p14="http://schemas.microsoft.com/office/powerpoint/2010/main" val="14997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22985" y="1415696"/>
            <a:ext cx="31618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Scala delle Probabilità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499255"/>
              </p:ext>
            </p:extLst>
          </p:nvPr>
        </p:nvGraphicFramePr>
        <p:xfrm>
          <a:off x="182850" y="1916832"/>
          <a:ext cx="9522678" cy="384068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90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0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VALORE 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 smtClean="0">
                          <a:effectLst/>
                        </a:rPr>
                        <a:t>PROBABILITA</a:t>
                      </a:r>
                      <a:r>
                        <a:rPr lang="it-IT" sz="1800" u="none" dirty="0">
                          <a:effectLst/>
                        </a:rPr>
                        <a:t>’</a:t>
                      </a:r>
                      <a:endParaRPr lang="it-IT" sz="18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DEFINIZIONE</a:t>
                      </a:r>
                      <a:endParaRPr lang="it-IT" sz="18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u="none" dirty="0" smtClean="0">
                          <a:effectLst/>
                        </a:rPr>
                        <a:t>CRITERIO</a:t>
                      </a:r>
                      <a:r>
                        <a:rPr lang="it-IT" sz="1800" u="none" baseline="0" dirty="0" smtClean="0">
                          <a:effectLst/>
                        </a:rPr>
                        <a:t> DELLA VALUTAZIONE</a:t>
                      </a:r>
                      <a:endParaRPr lang="it-IT" sz="18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1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Improbabile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Il suo verificarsi richiederebbe la concomitanza di più eventi </a:t>
                      </a:r>
                      <a:r>
                        <a:rPr lang="it-IT" sz="1800" u="none" dirty="0" smtClean="0">
                          <a:effectLst/>
                        </a:rPr>
                        <a:t>poco</a:t>
                      </a:r>
                      <a:r>
                        <a:rPr lang="it-IT" sz="1800" u="none" baseline="0" dirty="0" smtClean="0">
                          <a:effectLst/>
                        </a:rPr>
                        <a:t> </a:t>
                      </a:r>
                      <a:r>
                        <a:rPr lang="it-IT" sz="1800" u="none" dirty="0" smtClean="0">
                          <a:effectLst/>
                        </a:rPr>
                        <a:t>probabili</a:t>
                      </a:r>
                      <a:endParaRPr lang="it-IT" sz="1800" u="none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Non si sono mai verificati fatti analoghi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Il suo verificarsi susciterebbe incredulità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2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Poco probabile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Il suo verificarsi richiederebbe circostanze non comuni e </a:t>
                      </a:r>
                      <a:r>
                        <a:rPr lang="it-IT" sz="1800" u="none" dirty="0" smtClean="0">
                          <a:effectLst/>
                        </a:rPr>
                        <a:t>poco probabili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 smtClean="0">
                          <a:effectLst/>
                        </a:rPr>
                        <a:t>Si </a:t>
                      </a:r>
                      <a:r>
                        <a:rPr lang="it-IT" sz="1800" u="none" dirty="0">
                          <a:effectLst/>
                        </a:rPr>
                        <a:t>sono verificati pochi fatti analoghi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Il suo verificarsi </a:t>
                      </a:r>
                      <a:r>
                        <a:rPr lang="it-IT" sz="1800" u="none" dirty="0" smtClean="0">
                          <a:effectLst/>
                        </a:rPr>
                        <a:t>susciterebbe </a:t>
                      </a:r>
                      <a:r>
                        <a:rPr lang="it-IT" sz="1800" u="none" dirty="0">
                          <a:effectLst/>
                        </a:rPr>
                        <a:t>sorpresa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3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Probabile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Si sono verificati altri fatti analoghi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Il suo verificarsi </a:t>
                      </a:r>
                      <a:r>
                        <a:rPr lang="it-IT" sz="1800" u="none" dirty="0" smtClean="0">
                          <a:effectLst/>
                        </a:rPr>
                        <a:t>susciterebbe modesta </a:t>
                      </a:r>
                      <a:r>
                        <a:rPr lang="it-IT" sz="1800" u="none" dirty="0">
                          <a:effectLst/>
                        </a:rPr>
                        <a:t>sorpresa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4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Molto probabile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Si sono verificati altri fatti analoghi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Il suo verificarsi è dato per scontato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00221" y="1667761"/>
            <a:ext cx="4049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Scala della gravità del Danno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059333"/>
              </p:ext>
            </p:extLst>
          </p:nvPr>
        </p:nvGraphicFramePr>
        <p:xfrm>
          <a:off x="182849" y="2314416"/>
          <a:ext cx="9536036" cy="246888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481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6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VALORE 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DANNO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DEFINIZIONE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u="none" dirty="0" smtClean="0">
                          <a:effectLst/>
                        </a:rPr>
                        <a:t>CRITERIO</a:t>
                      </a:r>
                      <a:r>
                        <a:rPr lang="it-IT" sz="1800" u="none" baseline="0" dirty="0" smtClean="0">
                          <a:effectLst/>
                        </a:rPr>
                        <a:t> DELLA VALUTAZIONE</a:t>
                      </a:r>
                      <a:endParaRPr lang="it-IT" sz="18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1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Lieve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>
                          <a:effectLst/>
                        </a:rPr>
                        <a:t>danno lieve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2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Medio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>
                          <a:effectLst/>
                        </a:rPr>
                        <a:t>incidente che non provoca ferite e/o malattie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>
                          <a:effectLst/>
                        </a:rPr>
                        <a:t>ferite/malattie di modesta entità (abrasioni, piccoli tagli)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3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Grave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ferite/malattie gravi (fratture, </a:t>
                      </a:r>
                      <a:r>
                        <a:rPr lang="it-IT" sz="1800" u="none" dirty="0" smtClean="0">
                          <a:effectLst/>
                        </a:rPr>
                        <a:t>amputazioni, debilitazioni</a:t>
                      </a:r>
                      <a:r>
                        <a:rPr lang="it-IT" sz="1800" u="none" baseline="0" dirty="0" smtClean="0">
                          <a:effectLst/>
                        </a:rPr>
                        <a:t> </a:t>
                      </a:r>
                      <a:r>
                        <a:rPr lang="it-IT" sz="1800" u="none" dirty="0" smtClean="0">
                          <a:effectLst/>
                        </a:rPr>
                        <a:t>gravi</a:t>
                      </a:r>
                      <a:r>
                        <a:rPr lang="it-IT" sz="1800" u="none" dirty="0">
                          <a:effectLst/>
                        </a:rPr>
                        <a:t>, ipoacusie)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4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Molto grave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incidente/malattia mortale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incidente mortale multiplo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691" y="1592585"/>
            <a:ext cx="6249770" cy="3061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85" y="5157192"/>
            <a:ext cx="9044382" cy="6732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979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61403" y="1556792"/>
            <a:ext cx="9469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stima numerica del rischio permette di identificare una scala di priorità degli interventi per ridurre il rischio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21414"/>
              </p:ext>
            </p:extLst>
          </p:nvPr>
        </p:nvGraphicFramePr>
        <p:xfrm>
          <a:off x="194195" y="2420888"/>
          <a:ext cx="9513341" cy="3634640"/>
        </p:xfrm>
        <a:graphic>
          <a:graphicData uri="http://schemas.openxmlformats.org/drawingml/2006/table">
            <a:tbl>
              <a:tblPr firstRow="1" firstCol="1" bandRow="1"/>
              <a:tblGrid>
                <a:gridCol w="154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0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&gt; 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Rischio elevato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Adozione </a:t>
                      </a:r>
                      <a:r>
                        <a:rPr lang="it-IT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 misure preventive e/o protettive con predisposizione di procedure operative, addestramento, formazione e monitoraggio con frequenza elevata</a:t>
                      </a: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it-IT" sz="18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it-IT" sz="1800" b="1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 R ≤ 8</a:t>
                      </a:r>
                      <a:endParaRPr lang="it-IT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Rischio medio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Adozione </a:t>
                      </a:r>
                      <a:r>
                        <a:rPr lang="it-IT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 misure preventive e/o protettive con predisposizione di procedure operative, formazione, informazione e monitoraggio con frequenza media</a:t>
                      </a: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it-IT" sz="18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it-IT" sz="1800" b="1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  </a:t>
                      </a: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it-IT" sz="1800" b="1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 </a:t>
                      </a: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Rischio basso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Adozione </a:t>
                      </a:r>
                      <a:r>
                        <a:rPr lang="it-IT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 misure preventive e/o protettive, formazione, informazione e monitoraggio ordinario</a:t>
                      </a: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it-IT" sz="18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=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Rischio minimo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 </a:t>
                      </a:r>
                      <a:r>
                        <a:rPr lang="it-IT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sono individuate misure preventive e/o protettive. Solo attività di informazione. Non soggetto a monitoraggio ordinario</a:t>
                      </a: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it-IT" sz="18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1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82849" y="1484784"/>
            <a:ext cx="95360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Gli interventi devono quindi ridurre il rischio fino a:</a:t>
            </a:r>
          </a:p>
          <a:p>
            <a:pPr algn="just"/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Rischio tollerabile: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rischio accettato in seguito alla ponderazione del rischio. Il rischio tollerabile è anche detto “rischio non significativo” o “rischio accettabile”. Il rischio tollerabile non dovrebbe richiedere ulteriore trattamento.</a:t>
            </a:r>
          </a:p>
          <a:p>
            <a:pPr algn="just"/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Rischio residuo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rischio rimanente a seguito del trattamento del rischio. Il rischio residuo comprende anche i rischi non identificabili.</a:t>
            </a:r>
          </a:p>
          <a:p>
            <a:pPr algn="r"/>
            <a:r>
              <a:rPr lang="it-I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UNI 11230 – Gestione del rischio</a:t>
            </a:r>
            <a:endParaRPr lang="it-IT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85775" y="5232784"/>
            <a:ext cx="394926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Azioni di riduzione</a:t>
            </a:r>
            <a:r>
              <a:rPr lang="it-IT" sz="24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rischio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4435036" y="4970951"/>
            <a:ext cx="790107" cy="492666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4435036" y="5463617"/>
            <a:ext cx="790107" cy="442733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5225143" y="4647786"/>
            <a:ext cx="3760305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just"/>
            <a:r>
              <a:rPr lang="it-IT" b="1" i="0" u="none" strike="noStrike" baseline="0" dirty="0" smtClean="0">
                <a:solidFill>
                  <a:srgbClr val="FF0000"/>
                </a:solidFill>
                <a:latin typeface="Arial-BoldMT"/>
              </a:rPr>
              <a:t>Prevenzione</a:t>
            </a:r>
            <a:r>
              <a:rPr lang="it-IT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: agisce riducendo</a:t>
            </a:r>
            <a:r>
              <a:rPr lang="it-IT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la probabilità di accadimento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225143" y="5721684"/>
            <a:ext cx="376030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b="1" i="0" u="none" strike="noStrike" baseline="0" dirty="0" smtClean="0">
                <a:solidFill>
                  <a:srgbClr val="FF0000"/>
                </a:solidFill>
                <a:latin typeface="Arial-BoldMT"/>
              </a:rPr>
              <a:t>Protezione</a:t>
            </a:r>
            <a:r>
              <a:rPr lang="it-IT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: agisce diminuendo</a:t>
            </a:r>
            <a:r>
              <a:rPr lang="it-IT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la gravità del danno</a:t>
            </a:r>
          </a:p>
        </p:txBody>
      </p:sp>
    </p:spTree>
    <p:extLst>
      <p:ext uri="{BB962C8B-B14F-4D97-AF65-F5344CB8AC3E}">
        <p14:creationId xmlns:p14="http://schemas.microsoft.com/office/powerpoint/2010/main" val="9287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9" y="1484784"/>
            <a:ext cx="9361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di prevenzione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sono di tipo strutturale o organizzativo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come: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l'informazione, la formazione e l'addestramento dei lavoratori;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progettazione, costruzione e corretto utilizzo di ambienti, strutture, macchine, attrezzature e impianti;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l'evitare situazioni di pericolo che possano determinare un danno probabile (rischio);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l'adozione di comportamenti e procedure operative adeguate.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69934" y="4013315"/>
            <a:ext cx="94040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di protezione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servono da difesa contro ciò che potrebbe recare danno.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Elemento che si interpone tra qualcuno che può subire un danno e ciò che lo può causare.</a:t>
            </a:r>
          </a:p>
          <a:p>
            <a:pPr algn="just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protezione attiva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è quella che gli stessi operatori devono attivare (estintori, arresti di emergenza), DPI</a:t>
            </a:r>
          </a:p>
          <a:p>
            <a:pPr algn="just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protezione passiva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interviene anche senza il comando umano (impianto rilevazione incendio)</a:t>
            </a:r>
            <a:endParaRPr lang="it-IT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207217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Documento di Valutazione dei Rischi (DVR)</a:t>
            </a:r>
            <a:endParaRPr lang="it-IT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07216" y="1403013"/>
            <a:ext cx="94679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una relazione </a:t>
            </a:r>
            <a:r>
              <a:rPr lang="it-IT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obbligatoria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carico al datore di lavoro sulla </a:t>
            </a:r>
            <a:r>
              <a:rPr lang="it-IT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di tutti i rischi per la sicurezza e la salute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durante l'attività lavorativa, nella quale siano specificati: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criteri e le metodologie adottate per la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stessa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l'indicazione delle misure di prevenzione e di protezione attuate;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programma delle misure ritenute opportune per garantire il miglioramento nel tempo dei livelli di sicurezza.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 scopo di tale valutazione non è da ritenersi la verifica dell’applicazione dei precetti di legge, ma la ricerca di tutti quei rischi residui che nonostante l’applicazione delle normative specifiche rimangono in essere.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Ogni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deve essere valutato tenendo conto dell’entità del danno probabilmente riscontrabile.</a:t>
            </a:r>
          </a:p>
          <a:p>
            <a:pPr algn="just"/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del rischio è lo strumento fondamentale che permette al datore di lavoro di individuare le misure di prevenzione e di pianificarne l'attuazione, il miglioramento ed il controllo al fine di verificarne l'efficacia e l'efficienza.</a:t>
            </a:r>
          </a:p>
        </p:txBody>
      </p:sp>
    </p:spTree>
    <p:extLst>
      <p:ext uri="{BB962C8B-B14F-4D97-AF65-F5344CB8AC3E}">
        <p14:creationId xmlns:p14="http://schemas.microsoft.com/office/powerpoint/2010/main" val="14340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76934" y="1562324"/>
            <a:ext cx="9347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valutazione del rischio </a:t>
            </a:r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chimico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la valutazione dell’esposizione dei lavoratori è l’aspetto principale delle misure di tutela della salute per chi opera nei laboratori chimici.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76933" y="2708920"/>
            <a:ext cx="9347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Esistono diverse metodologie di valutazione da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applicare. Nel DVR devono essere valutati i rischi derivati dagli agenti chimici per la salute, per la sicurezza e per l’ambiente.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“Il rischio (chimico) relativo all’esposizione di un lavoratore ad una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sostanza pericolosa per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salute è funzione della probabilità che si verifichi un potenziale</a:t>
            </a: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 alla salute alle condizioni di uso ed esposizione, e del livello di danno prodotto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802350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31856" y="1340768"/>
            <a:ext cx="953603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metodologia per la valutazione del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chimico per la sicurezza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consentire di  quantificare l’entità dei rischi esistenti prendendo in considerazione tutte le sostanze e preparati. </a:t>
            </a:r>
          </a:p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metodo deve permettere di calcolare il livello di rischio (LR) come il prodotto di almeno tre variabili: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livello di pericolosità oggettiva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livello di esposizione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livello di conseguenze</a:t>
            </a:r>
          </a:p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valutazione del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chimico per la salute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 essere effettuata analizzando almeno i seguenti parametri e prendendo in considerazione tutte le sostanze e preparati.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 di pericolosità della sostanza o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miscela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proprietà chimico-fisiche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quantità in uso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tipologia d'uso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tipologia di controllo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di esposizione</a:t>
            </a:r>
          </a:p>
        </p:txBody>
      </p:sp>
    </p:spTree>
    <p:extLst>
      <p:ext uri="{BB962C8B-B14F-4D97-AF65-F5344CB8AC3E}">
        <p14:creationId xmlns:p14="http://schemas.microsoft.com/office/powerpoint/2010/main" val="38456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57844" y="1844824"/>
            <a:ext cx="9361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laboratori chimici,  esistono diverse attività lavorative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possono esporre ad agenti o a prodotti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chimici 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ciò può rappresentare un rischio sia per la salute (intossicazione acuta 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cronica, ustioni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chimiche, effetti mutageni, cancerogeni, ecc.), sia per la sicurezza (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incendio, esplosione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ecc.) dei lavoratori.</a:t>
            </a: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L’utilizzo di una sostanza chimica non costituisce, di per sé, necessariamente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rischio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effettivo per la salute, in quanto questo dipende e deriva solo dalle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caratteristiche della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sostanza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e,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funzione di queste, dalle modalità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contatto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si realizza nel corso dell’attività lavorativa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Nelle attività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 laboratori chimici dell’Ateneo è utilizzata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moltitudine di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sostanze chimiche, dalle caratteristiche tossicologiche più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disparate, in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quantità molto piccole e per tempi d’esposizione molto brevi.</a:t>
            </a:r>
          </a:p>
        </p:txBody>
      </p:sp>
    </p:spTree>
    <p:extLst>
      <p:ext uri="{BB962C8B-B14F-4D97-AF65-F5344CB8AC3E}">
        <p14:creationId xmlns:p14="http://schemas.microsoft.com/office/powerpoint/2010/main" val="786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52795" y="1167073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28498" y="1613984"/>
            <a:ext cx="9049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danno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è l’effetto negativo prodotto da un evento determinatosi a seguito dell’esposizione a un pericolo che si è tradotto nella lesione psicofisica di uno o più lavoratori.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51" y="2629646"/>
            <a:ext cx="5421923" cy="3679674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700936" y="3824174"/>
            <a:ext cx="1471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</a:rPr>
              <a:t>INFORTUNIO 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</a:rPr>
              <a:t>MORTALE</a:t>
            </a:r>
            <a:endParaRPr lang="it-IT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1068" y="1382516"/>
            <a:ext cx="5607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Caratteristiche di pericolosità delle sostanze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35016" y="1818930"/>
            <a:ext cx="9168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mancata conoscenza di ciò che si manipola è stata ed è tutt’oggi causa di incidenti nei più svariati luoghi di lavoro e oltre ai possibili effetti sull’uomo vanno considerati anche quelli sull’ambiente.</a:t>
            </a: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conoscenza delle caratteristiche di pericolosità delle sostanze è quindi un elemento indispensabile perché possano essere impiegate limitando il rischio per gli addetti al più basso livello possibile.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5016" y="4293096"/>
            <a:ext cx="91405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tutta l’Unione Europea sono considerati PERICOLOSI, e come tali regolamentati, le sostanze e le miscele rientranti in una o più delle categorie stabilite dal Regolamento “CLP” (CE) n. 1272/2008 relativo alla classificazione, all’etichettatura e all’imballaggio delle sostanze e delle miscele.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1068" y="1382516"/>
            <a:ext cx="5607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Caratteristiche di pericolosità delle sostanze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21068" y="2081318"/>
            <a:ext cx="9458171" cy="432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>
            <a:lvl1pPr marL="342900" indent="-342900" eaLnBrk="0"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84138" eaLnBrk="0"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lvl="1" indent="0" eaLnBrk="1">
              <a:lnSpc>
                <a:spcPct val="110000"/>
              </a:lnSpc>
              <a:defRPr/>
            </a:pPr>
            <a:r>
              <a:rPr lang="it-IT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Possono provocare incendi o esplosioni :</a:t>
            </a: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infiammabili</a:t>
            </a: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comburenti</a:t>
            </a: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esplosivi</a:t>
            </a: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gas sotto pressione</a:t>
            </a:r>
          </a:p>
          <a:p>
            <a:pPr lvl="1" indent="0" eaLnBrk="1">
              <a:lnSpc>
                <a:spcPct val="110000"/>
              </a:lnSpc>
              <a:defRPr/>
            </a:pPr>
            <a:endParaRPr lang="it-IT" alt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eaLnBrk="1">
              <a:lnSpc>
                <a:spcPct val="110000"/>
              </a:lnSpc>
              <a:defRPr/>
            </a:pPr>
            <a:r>
              <a:rPr lang="it-IT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Sono pericolosi per la salute:</a:t>
            </a: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tossici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nocivi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irritanti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sensibilizzanti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corrosivi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cancerogeni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mutageni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tossici </a:t>
            </a:r>
            <a:r>
              <a:rPr lang="it-IT" altLang="it-IT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 la riproduzione</a:t>
            </a:r>
            <a:endParaRPr lang="it-IT" alt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eaLnBrk="1">
              <a:lnSpc>
                <a:spcPct val="110000"/>
              </a:lnSpc>
              <a:defRPr/>
            </a:pPr>
            <a:endParaRPr lang="it-IT" altLang="it-IT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039293" y="8957712"/>
            <a:ext cx="14798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Stefano Macchiavelli</a:t>
            </a:r>
          </a:p>
        </p:txBody>
      </p:sp>
      <p:cxnSp>
        <p:nvCxnSpPr>
          <p:cNvPr id="16" name="Connettore 1 15"/>
          <p:cNvCxnSpPr>
            <a:endCxn id="13" idx="1"/>
          </p:cNvCxnSpPr>
          <p:nvPr/>
        </p:nvCxnSpPr>
        <p:spPr>
          <a:xfrm>
            <a:off x="7174971" y="9088517"/>
            <a:ext cx="186432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-1465989" y="3391440"/>
            <a:ext cx="117294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690394" y="1782626"/>
            <a:ext cx="5363571" cy="29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pPr marL="355600"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AGENTI CHIMICI PERICOLOSI</a:t>
            </a:r>
            <a:endParaRPr lang="it-IT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97" y="2210872"/>
            <a:ext cx="1249535" cy="121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22" y="2210872"/>
            <a:ext cx="1247708" cy="121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971" y="2210872"/>
            <a:ext cx="1251918" cy="123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599" y="2210872"/>
            <a:ext cx="1200908" cy="118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167" y="3795088"/>
            <a:ext cx="1158804" cy="114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76" y="3789040"/>
            <a:ext cx="1216523" cy="120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05" y="3789040"/>
            <a:ext cx="1164096" cy="114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27" y="3783600"/>
            <a:ext cx="1129317" cy="112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337" y="5212199"/>
            <a:ext cx="1216523" cy="109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153299" y="5309492"/>
            <a:ext cx="347734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1" indent="-265113">
              <a:lnSpc>
                <a:spcPct val="110000"/>
              </a:lnSpc>
              <a:defRPr/>
            </a:pPr>
            <a:r>
              <a:rPr lang="it-IT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Sono pericolosi per l’ambiente:</a:t>
            </a:r>
          </a:p>
          <a:p>
            <a:pPr marL="369888" lvl="1" indent="-285750">
              <a:lnSpc>
                <a:spcPct val="110000"/>
              </a:lnSpc>
              <a:buFont typeface="Arial" panose="020B0604020202020204" pitchFamily="34" charset="0"/>
              <a:buChar char="−"/>
              <a:tabLst>
                <a:tab pos="842963" algn="l"/>
              </a:tabLst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acquatico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369888" lvl="1" indent="-285750">
              <a:lnSpc>
                <a:spcPct val="110000"/>
              </a:lnSpc>
              <a:buFont typeface="Arial" panose="020B0604020202020204" pitchFamily="34" charset="0"/>
              <a:buChar char="−"/>
              <a:tabLst>
                <a:tab pos="842963" algn="l"/>
              </a:tabLst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strato </a:t>
            </a:r>
            <a:r>
              <a:rPr lang="it-IT" altLang="it-IT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di ozono</a:t>
            </a:r>
          </a:p>
        </p:txBody>
      </p:sp>
    </p:spTree>
    <p:extLst>
      <p:ext uri="{BB962C8B-B14F-4D97-AF65-F5344CB8AC3E}">
        <p14:creationId xmlns:p14="http://schemas.microsoft.com/office/powerpoint/2010/main" val="19589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1068" y="1412649"/>
            <a:ext cx="5607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Metodi e strumenti per riconoscere i pericoli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82848" y="1955443"/>
            <a:ext cx="95360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Etichettatura e imballaggio di sostanze e preparati pericolosi</a:t>
            </a:r>
          </a:p>
          <a:p>
            <a:pPr marL="265113"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L’etichetta rappresenta una fonte di informazione per l’utilizzatore e consente di evitare malintesi ed errori di manipolazione delle sostanze chimiche; aiuta nelle operazioni di stoccaggio ed è utile in caso di infortunio. Poiché l’eliminazione dei prodotti pericolosi può comportare gravi problemi per l’ambiente, l’etichetta fornisce indicazioni sulla gestione dei residui e la protezione dell’ambiente.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etichette ed i simboli di pericolo costituiscono uno strumento rapido ed importante per il riconoscimento dei pericoli.</a:t>
            </a:r>
          </a:p>
          <a:p>
            <a:pPr marL="265113"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Gli elementi standardizzati inclusi nell'etichetta sono:</a:t>
            </a:r>
          </a:p>
          <a:p>
            <a:pPr marL="608013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Identificativo del prodotto</a:t>
            </a:r>
          </a:p>
          <a:p>
            <a:pPr marL="608013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Pittogrammi </a:t>
            </a:r>
          </a:p>
          <a:p>
            <a:pPr marL="608013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Indicazioni di pericolo </a:t>
            </a:r>
          </a:p>
          <a:p>
            <a:pPr marL="608013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Consigli di prudenza </a:t>
            </a:r>
          </a:p>
          <a:p>
            <a:pPr marL="608013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Informazioni del fornitore </a:t>
            </a:r>
          </a:p>
        </p:txBody>
      </p:sp>
    </p:spTree>
    <p:extLst>
      <p:ext uri="{BB962C8B-B14F-4D97-AF65-F5344CB8AC3E}">
        <p14:creationId xmlns:p14="http://schemas.microsoft.com/office/powerpoint/2010/main" val="33209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1068" y="1412649"/>
            <a:ext cx="5607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Metodi e strumenti per riconoscere i pericoli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81" y="1821010"/>
            <a:ext cx="6526972" cy="454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81298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39157" y="858297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1068" y="1212594"/>
            <a:ext cx="5607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Metodi e strumenti per riconoscere i pericoli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678" y="1612704"/>
            <a:ext cx="91658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Scheda di Sicurezza (SDS)</a:t>
            </a: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Le schede di sicurezza sono uno strumento di fondamentale importanza nella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valutazione del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rischio chimico, in quanto sono utili per fornire una panoramica</a:t>
            </a: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completa di tutti i pericoli e i rischi legati al prodotto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Ogni lavoratore DEVE consultare la SDS prima di utilizzare una sostanza o miscela chimica.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 descr="fd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9" y="3356992"/>
            <a:ext cx="9025003" cy="2880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59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81298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39157" y="858297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1068" y="1212594"/>
            <a:ext cx="5607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Metodi e strumenti per riconoscere i pericoli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18" y="4293096"/>
            <a:ext cx="2992438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275946" y="1612704"/>
            <a:ext cx="89041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IDENTIFICAZIONE SOSTANZA/MISCELA E DELLA SOCIETÀ/IMPRESA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IDENTIFICAZIONE DEI PERICOLI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COMPOSIZIONE/ INFORMAZIONE SUGLI INGREDIENTI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INTERVENTI DI PRIMO SOCCORSO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MISURE ANTINCENDIO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PROVVEDIMENTI IN CASO DI DISPERSIONE ACCIDENTALE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MANIPOLAZIONE E IMMAGAZZINAMENTO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PROTEZIONE PERSONALE/ CONTROLLO DELL’ESPOSIZIONE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PROPRIETÀ FISICHE E CHIMICHE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STABILITÀ E REATTIVITÀ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INFORMAZIONI TOSSICOLOGICHE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INFORMAZIONI ECOLOGICHE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OSSERVAZIONI SULLO SMALTIMENTO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INFORMAZIONI SUL TRASPORTO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INFORMAZIONI SULLA NORMATIVA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ALTRE INFORMAZIONI</a:t>
            </a:r>
          </a:p>
        </p:txBody>
      </p:sp>
    </p:spTree>
    <p:extLst>
      <p:ext uri="{BB962C8B-B14F-4D97-AF65-F5344CB8AC3E}">
        <p14:creationId xmlns:p14="http://schemas.microsoft.com/office/powerpoint/2010/main" val="27216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60" y="1923846"/>
            <a:ext cx="655272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2792760" y="1377447"/>
            <a:ext cx="3621304" cy="564177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75" b="1" dirty="0"/>
              <a:t> 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</a:t>
            </a:r>
            <a:r>
              <a:rPr lang="it-IT" sz="227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75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sono i </a:t>
            </a:r>
            <a:r>
              <a:rPr lang="it-IT" sz="2275" b="1" dirty="0">
                <a:latin typeface="Arial" panose="020B0604020202020204" pitchFamily="34" charset="0"/>
                <a:cs typeface="Arial" panose="020B0604020202020204" pitchFamily="34" charset="0"/>
              </a:rPr>
              <a:t>pericoli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169024" y="431728"/>
            <a:ext cx="4542506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SCHEDA DI SICUREZZA (SDS</a:t>
            </a:r>
            <a:r>
              <a:rPr lang="it-IT" sz="1950" b="1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3" name="Picture 1" descr="nuovo logo bn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989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 txBox="1">
            <a:spLocks/>
          </p:cNvSpPr>
          <p:nvPr/>
        </p:nvSpPr>
        <p:spPr>
          <a:xfrm>
            <a:off x="2936776" y="1827233"/>
            <a:ext cx="3621304" cy="564177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75" b="1" dirty="0"/>
              <a:t> </a:t>
            </a:r>
            <a:r>
              <a:rPr lang="it-IT" sz="2275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it-IT" sz="2275" b="1" dirty="0" smtClean="0">
                <a:latin typeface="Arial" panose="020B0604020202020204" pitchFamily="34" charset="0"/>
                <a:cs typeface="Arial" panose="020B0604020202020204" pitchFamily="34" charset="0"/>
              </a:rPr>
              <a:t>uali sono le </a:t>
            </a:r>
            <a:r>
              <a:rPr lang="it-IT" sz="2275" b="1" dirty="0">
                <a:latin typeface="Arial" panose="020B0604020202020204" pitchFamily="34" charset="0"/>
                <a:cs typeface="Arial" panose="020B0604020202020204" pitchFamily="34" charset="0"/>
              </a:rPr>
              <a:t>sostanze presenti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9" y="2551403"/>
            <a:ext cx="8728027" cy="325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5241032" y="293542"/>
            <a:ext cx="4446496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SCHEDA DI SICUREZZA (SDS)</a:t>
            </a:r>
          </a:p>
        </p:txBody>
      </p:sp>
      <p:pic>
        <p:nvPicPr>
          <p:cNvPr id="13" name="Picture 1" descr="nuovo logo bn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ccia a destra 6"/>
          <p:cNvSpPr/>
          <p:nvPr/>
        </p:nvSpPr>
        <p:spPr>
          <a:xfrm>
            <a:off x="593459" y="3717032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</p:spTree>
    <p:extLst>
      <p:ext uri="{BB962C8B-B14F-4D97-AF65-F5344CB8AC3E}">
        <p14:creationId xmlns:p14="http://schemas.microsoft.com/office/powerpoint/2010/main" val="2239018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4617644" y="316357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SCHEDA DI SICUREZZA (SDS)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2309006" y="1340768"/>
            <a:ext cx="5488959" cy="564177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/>
              <a:t>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cosa fare in caso di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incendio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31" y="2035580"/>
            <a:ext cx="7755911" cy="420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 descr="nuovo logo bn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ccia a destra 6"/>
          <p:cNvSpPr/>
          <p:nvPr/>
        </p:nvSpPr>
        <p:spPr>
          <a:xfrm>
            <a:off x="683646" y="2076222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</p:spTree>
    <p:extLst>
      <p:ext uri="{BB962C8B-B14F-4D97-AF65-F5344CB8AC3E}">
        <p14:creationId xmlns:p14="http://schemas.microsoft.com/office/powerpoint/2010/main" val="2510036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5202047" y="263740"/>
            <a:ext cx="4299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SCHEDA DI SICUREZZA (SDS)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2194726" y="1025221"/>
            <a:ext cx="5488959" cy="564177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/>
              <a:t>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cosa fare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caso di rilascio accidentale?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21" y="1607881"/>
            <a:ext cx="8685235" cy="140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9" y="3014423"/>
            <a:ext cx="8685235" cy="322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nuovo logo bn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833320" y="2708920"/>
            <a:ext cx="141273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116463" y="3682188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</p:spTree>
    <p:extLst>
      <p:ext uri="{BB962C8B-B14F-4D97-AF65-F5344CB8AC3E}">
        <p14:creationId xmlns:p14="http://schemas.microsoft.com/office/powerpoint/2010/main" val="2553880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52795" y="1167073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20962" y="1659963"/>
            <a:ext cx="90490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rischio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è un concetto probabilistico, è la probabilità che accada un certo evento capace di causare un danno alle persone. La nozione di rischio implica l’esistenza di una sorgente di pericolo e delle possibilità che essa si trasformi in un danno.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2" y="2983402"/>
            <a:ext cx="3276364" cy="332591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998667" y="3706957"/>
            <a:ext cx="1946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SITUAZIONI A </a:t>
            </a:r>
          </a:p>
          <a:p>
            <a:pPr algn="ctr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RISCHIO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99" y="2948050"/>
            <a:ext cx="3800971" cy="336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5313892" y="275964"/>
            <a:ext cx="4371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SCHEDA DI SICUREZZA (SDS)</a:t>
            </a:r>
          </a:p>
        </p:txBody>
      </p:sp>
      <p:sp>
        <p:nvSpPr>
          <p:cNvPr id="20" name="Freccia a destra 19"/>
          <p:cNvSpPr/>
          <p:nvPr/>
        </p:nvSpPr>
        <p:spPr>
          <a:xfrm>
            <a:off x="300383" y="3555042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1842573"/>
            <a:ext cx="8371476" cy="413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648744" y="1340768"/>
            <a:ext cx="4613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anipolazione e immagazzinamento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" descr="nuovo logo bn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983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ccia a destra 19"/>
          <p:cNvSpPr/>
          <p:nvPr/>
        </p:nvSpPr>
        <p:spPr>
          <a:xfrm>
            <a:off x="245809" y="3910783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  <p:sp>
        <p:nvSpPr>
          <p:cNvPr id="2" name="Rettangolo 1"/>
          <p:cNvSpPr/>
          <p:nvPr/>
        </p:nvSpPr>
        <p:spPr>
          <a:xfrm>
            <a:off x="1784648" y="1858903"/>
            <a:ext cx="6107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ontrollo dell’esposizione/protezione individuale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93" y="2671670"/>
            <a:ext cx="8567101" cy="284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5476196" y="250502"/>
            <a:ext cx="4429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SCHEDA DI SICUREZZA (SDS)</a:t>
            </a:r>
          </a:p>
        </p:txBody>
      </p:sp>
      <p:pic>
        <p:nvPicPr>
          <p:cNvPr id="13" name="Picture 1" descr="nuovo logo bn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20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ccia a destra 19"/>
          <p:cNvSpPr/>
          <p:nvPr/>
        </p:nvSpPr>
        <p:spPr>
          <a:xfrm>
            <a:off x="1341077" y="3212976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  <p:sp>
        <p:nvSpPr>
          <p:cNvPr id="2" name="Rettangolo 1"/>
          <p:cNvSpPr/>
          <p:nvPr/>
        </p:nvSpPr>
        <p:spPr>
          <a:xfrm>
            <a:off x="3881564" y="846938"/>
            <a:ext cx="1433406" cy="442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75" b="1" dirty="0">
                <a:latin typeface="Arial" panose="020B0604020202020204" pitchFamily="34" charset="0"/>
                <a:cs typeface="Arial" panose="020B0604020202020204" pitchFamily="34" charset="0"/>
              </a:rPr>
              <a:t>quali </a:t>
            </a:r>
            <a:r>
              <a:rPr lang="it-IT" sz="2275" b="1" dirty="0" smtClean="0">
                <a:latin typeface="Arial" panose="020B0604020202020204" pitchFamily="34" charset="0"/>
                <a:cs typeface="Arial" panose="020B0604020202020204" pitchFamily="34" charset="0"/>
              </a:rPr>
              <a:t>DPI</a:t>
            </a:r>
            <a:endParaRPr lang="it-IT" sz="22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24" y="1268760"/>
            <a:ext cx="6764892" cy="165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24" y="2922900"/>
            <a:ext cx="6764892" cy="381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4880993" y="387625"/>
            <a:ext cx="441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SCHEDA DI SICUREZZA (SDS)</a:t>
            </a:r>
          </a:p>
        </p:txBody>
      </p:sp>
      <p:pic>
        <p:nvPicPr>
          <p:cNvPr id="13" name="Picture 1" descr="nuovo logo bn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ccia a destra 16"/>
          <p:cNvSpPr/>
          <p:nvPr/>
        </p:nvSpPr>
        <p:spPr>
          <a:xfrm>
            <a:off x="1277835" y="5769471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  <p:sp>
        <p:nvSpPr>
          <p:cNvPr id="19" name="Freccia a destra 18"/>
          <p:cNvSpPr/>
          <p:nvPr/>
        </p:nvSpPr>
        <p:spPr>
          <a:xfrm>
            <a:off x="1341077" y="2514118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  <p:sp>
        <p:nvSpPr>
          <p:cNvPr id="21" name="Rettangolo 20"/>
          <p:cNvSpPr/>
          <p:nvPr/>
        </p:nvSpPr>
        <p:spPr>
          <a:xfrm>
            <a:off x="7284680" y="2678228"/>
            <a:ext cx="141273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632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68047" y="1030118"/>
            <a:ext cx="9530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359870" y="1156293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6334545" y="2097403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334545" y="31139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334545" y="420143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334545" y="5365552"/>
            <a:ext cx="2874198" cy="8641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medio</a:t>
            </a:r>
            <a:endParaRPr lang="it-IT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939" y="1778584"/>
            <a:ext cx="4754593" cy="406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ttangolo 23"/>
          <p:cNvSpPr/>
          <p:nvPr/>
        </p:nvSpPr>
        <p:spPr>
          <a:xfrm>
            <a:off x="8440779" y="2091526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8440779" y="3108087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8438009" y="4201434"/>
            <a:ext cx="730456" cy="8700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6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68047" y="1030118"/>
            <a:ext cx="953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334545" y="1030119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334545" y="209740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334545" y="31139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334545" y="420143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334546" y="5326918"/>
            <a:ext cx="2874198" cy="8641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basso</a:t>
            </a:r>
            <a:endParaRPr lang="it-IT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440779" y="2091526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440779" y="3108087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440779" y="4208153"/>
            <a:ext cx="730456" cy="8700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4" y="1907282"/>
            <a:ext cx="2959186" cy="314512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36" y="3238069"/>
            <a:ext cx="3065977" cy="2830133"/>
          </a:xfrm>
          <a:prstGeom prst="rect">
            <a:avLst/>
          </a:prstGeom>
        </p:spPr>
      </p:pic>
      <p:sp>
        <p:nvSpPr>
          <p:cNvPr id="25" name="Freccia in su 24"/>
          <p:cNvSpPr/>
          <p:nvPr/>
        </p:nvSpPr>
        <p:spPr>
          <a:xfrm rot="5400000">
            <a:off x="2943617" y="5378679"/>
            <a:ext cx="746209" cy="79448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88504" y="5237312"/>
            <a:ext cx="2506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RISCHIO PER LA SICUREZZA </a:t>
            </a:r>
          </a:p>
          <a:p>
            <a:pPr>
              <a:spcAft>
                <a:spcPts val="0"/>
              </a:spcAft>
            </a:pPr>
            <a:r>
              <a:rPr lang="it-IT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H225 liquido e vapori facilmente infiammabili </a:t>
            </a:r>
            <a:endParaRPr lang="it-IT" sz="16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24" name="Picture 1" descr="nuovo logo bn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088904" y="4653136"/>
            <a:ext cx="1008112" cy="4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016896" y="4633514"/>
            <a:ext cx="1080120" cy="432081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9966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68047" y="1030118"/>
            <a:ext cx="953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334545" y="1030119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334545" y="209740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334545" y="31139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334545" y="420143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334546" y="5326918"/>
            <a:ext cx="2874198" cy="8641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65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medio</a:t>
            </a:r>
            <a:endParaRPr lang="it-IT" sz="2800" b="1" dirty="0">
              <a:solidFill>
                <a:srgbClr val="F65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440779" y="2091526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440779" y="3108087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440779" y="4201434"/>
            <a:ext cx="730456" cy="8700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65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24" y="1528926"/>
            <a:ext cx="5050665" cy="46621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06" y="4905449"/>
            <a:ext cx="645650" cy="636350"/>
          </a:xfrm>
          <a:prstGeom prst="rect">
            <a:avLst/>
          </a:prstGeom>
        </p:spPr>
      </p:pic>
      <p:pic>
        <p:nvPicPr>
          <p:cNvPr id="24" name="Picture 1" descr="nuovo logo bn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70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68047" y="1030118"/>
            <a:ext cx="953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334545" y="1030119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334545" y="209740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334545" y="31139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334545" y="420143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334546" y="5326918"/>
            <a:ext cx="2874198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elevato</a:t>
            </a:r>
            <a:endParaRPr lang="it-IT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440779" y="2091526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440779" y="3108087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460334" y="4188821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8" y="1200904"/>
            <a:ext cx="5600145" cy="5169364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86" y="5122647"/>
            <a:ext cx="645650" cy="636350"/>
          </a:xfrm>
          <a:prstGeom prst="rect">
            <a:avLst/>
          </a:prstGeom>
        </p:spPr>
      </p:pic>
      <p:pic>
        <p:nvPicPr>
          <p:cNvPr id="25" name="Picture 1" descr="nuovo logo bn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49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68047" y="1030118"/>
            <a:ext cx="953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334545" y="1030119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334545" y="209740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334545" y="31139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334545" y="420143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334546" y="5326918"/>
            <a:ext cx="2874198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1355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minimo</a:t>
            </a:r>
            <a:endParaRPr lang="it-IT" sz="2800" b="1" dirty="0">
              <a:solidFill>
                <a:srgbClr val="1355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440779" y="2091526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440779" y="3108087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460334" y="4188821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1355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it-IT" sz="2000" b="1" dirty="0">
              <a:solidFill>
                <a:srgbClr val="1355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1468700"/>
            <a:ext cx="4840492" cy="472237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7" y="3658117"/>
            <a:ext cx="2092400" cy="1931446"/>
          </a:xfrm>
          <a:prstGeom prst="rect">
            <a:avLst/>
          </a:prstGeom>
        </p:spPr>
      </p:pic>
      <p:pic>
        <p:nvPicPr>
          <p:cNvPr id="25" name="Picture 1" descr="nuovo logo bn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05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68047" y="1030118"/>
            <a:ext cx="953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597354" y="1030639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617534" y="2098027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617534" y="31074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674413" y="4188250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674414" y="5234747"/>
            <a:ext cx="2874198" cy="8641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basso</a:t>
            </a:r>
            <a:endParaRPr lang="it-IT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723768" y="2092149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723768" y="3107464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703588" y="4182372"/>
            <a:ext cx="730456" cy="8700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2" y="1202368"/>
            <a:ext cx="3920543" cy="3400704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3" y="3402969"/>
            <a:ext cx="2680699" cy="2400206"/>
          </a:xfrm>
          <a:prstGeom prst="rect">
            <a:avLst/>
          </a:prstGeom>
        </p:spPr>
      </p:pic>
      <p:sp>
        <p:nvSpPr>
          <p:cNvPr id="26" name="Freccia in su 25"/>
          <p:cNvSpPr/>
          <p:nvPr/>
        </p:nvSpPr>
        <p:spPr>
          <a:xfrm rot="16200000">
            <a:off x="2426628" y="5067744"/>
            <a:ext cx="746209" cy="72465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3162059" y="4713913"/>
            <a:ext cx="31590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RISCHIO PER LA SALUTE </a:t>
            </a:r>
          </a:p>
          <a:p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H319 Provoca grave irritazione </a:t>
            </a:r>
            <a:r>
              <a:rPr 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oculare</a:t>
            </a:r>
            <a:endParaRPr lang="it-IT" sz="14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H335 Può irritare le vie </a:t>
            </a:r>
            <a:r>
              <a:rPr 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respiratorie</a:t>
            </a:r>
            <a:endParaRPr lang="it-IT" sz="14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H351 Sospettato di provocare il </a:t>
            </a:r>
            <a:r>
              <a:rPr 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cancro</a:t>
            </a:r>
            <a:endParaRPr lang="it-IT" sz="14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30" name="Picture 1" descr="nuovo logo bn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029" y="4546745"/>
            <a:ext cx="107908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48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68047" y="1030118"/>
            <a:ext cx="953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597354" y="1030639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617534" y="2098027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617534" y="31074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674413" y="4188250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674414" y="5234747"/>
            <a:ext cx="2874198" cy="8641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elevato</a:t>
            </a:r>
            <a:endParaRPr lang="it-IT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723768" y="2092149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723768" y="3107464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703588" y="4182372"/>
            <a:ext cx="730456" cy="8700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13" y="1469220"/>
            <a:ext cx="5041277" cy="4653487"/>
          </a:xfrm>
          <a:prstGeom prst="rect">
            <a:avLst/>
          </a:prstGeom>
        </p:spPr>
      </p:pic>
      <p:pic>
        <p:nvPicPr>
          <p:cNvPr id="24" name="Picture 1" descr="nuovo logo bn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850082" y="5052410"/>
            <a:ext cx="35648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RISCHIO PER LA SALUTE </a:t>
            </a:r>
          </a:p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H319 Provoca grave irritazione </a:t>
            </a:r>
            <a:r>
              <a:rPr lang="it-IT" sz="1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oculare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H335 Può irritare le vie </a:t>
            </a:r>
            <a:r>
              <a:rPr lang="it-IT" sz="1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respiratorie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H351 Sospettato di provocare il </a:t>
            </a:r>
            <a:r>
              <a:rPr 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cancro</a:t>
            </a:r>
            <a:endParaRPr lang="it-IT" sz="14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97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46766" y="1382515"/>
            <a:ext cx="3666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SITUAZIONI A RISCHIO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Stefano\Pictures\Sicurezza\sezionami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85" y="1919762"/>
            <a:ext cx="4313180" cy="44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efano\Pictures\Sicurezza\specchio in bag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52" y="1919761"/>
            <a:ext cx="4231446" cy="44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2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68047" y="1030118"/>
            <a:ext cx="953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597354" y="1030639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617534" y="2098027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617534" y="31074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674413" y="4188250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674414" y="5234747"/>
            <a:ext cx="2874198" cy="8641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basso</a:t>
            </a:r>
            <a:endParaRPr lang="it-IT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723768" y="2092149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723768" y="3107464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703588" y="4182372"/>
            <a:ext cx="730456" cy="8700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207614"/>
            <a:ext cx="4573240" cy="4891294"/>
          </a:xfrm>
          <a:prstGeom prst="rect">
            <a:avLst/>
          </a:prstGeom>
        </p:spPr>
      </p:pic>
      <p:pic>
        <p:nvPicPr>
          <p:cNvPr id="24" name="Picture 1" descr="nuovo logo bn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263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1124744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7" name="Rettangolo 6"/>
          <p:cNvSpPr/>
          <p:nvPr/>
        </p:nvSpPr>
        <p:spPr>
          <a:xfrm>
            <a:off x="447475" y="1772815"/>
            <a:ext cx="9049005" cy="40934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Dispositivo di Protezione Individuale si intende </a:t>
            </a:r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Qualsiasi attrezzatura destinata ad essere indossata e tenuta dal lavoratore allo scopo di proteggerlo contro uno o più rischi suscettibili di minacciarne la sicurezza o la salute durante il lavoro, nonché ogni complemento o accessorio destinato a tale scopo</a:t>
            </a:r>
            <a:r>
              <a:rPr lang="it-IT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Dispositivi di Protezione Individuale - DPI – devono essere impiegati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non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possibile evitare, ridurre o fronteggiare adeguatamente i rischi con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tecniche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prevenzione, con mezzi e sistemi di protezione collettiva o con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 metodi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procedimenti di lavoro ed organizzazione. In funzione dei pericoli è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necessario assumere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cautele proporzionate ai rischi, adeguare e rispettare le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di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sicurezza e, se del caso, indossare i dispositivi di protezione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individuale richiesti.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87246" y="940850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56833" y="1340960"/>
            <a:ext cx="93143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si fa riferimento ad agenti chimici si deve concentrare l’attenzione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principalmente su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protezione delle vie respiratorie;</a:t>
            </a:r>
          </a:p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indumenti di protezione contro i rischi chimici;</a:t>
            </a:r>
          </a:p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guanti di protezione sempre per rischi chimici;</a:t>
            </a:r>
          </a:p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visiere e occhiali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loro fornitura è un obbligo del datore di lavoro e il lavoratore provvede all’utilizzo, cura e conservazione.</a:t>
            </a:r>
          </a:p>
          <a:p>
            <a:pPr algn="just"/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DPI gli indumenti di lavoro ordinari e le uniformi a meno che non siano specificamente destinati alla protezione e alla sicurezza del lavoratore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scelta di un dispositivo di protezione individuale comporta una serie di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valutazioni e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verifiche non sempre facili da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effettuare. Per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svariatissime ragioni, non sempre è possibile raggiungere in modo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esaustivo gli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obiettivi che la legge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impone. Possiamo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quindi, considerare adeguato un DPI quando riteniamo di aver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ottenuto il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 compromesso possibile tra il più alto livello di sicurezza che si può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raggiungere e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comfort indispensabile da assicurare.</a:t>
            </a:r>
          </a:p>
        </p:txBody>
      </p:sp>
    </p:spTree>
    <p:extLst>
      <p:ext uri="{BB962C8B-B14F-4D97-AF65-F5344CB8AC3E}">
        <p14:creationId xmlns:p14="http://schemas.microsoft.com/office/powerpoint/2010/main" val="12642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3984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DELLE VIE RESPIRATORIE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45493" y="1916832"/>
            <a:ext cx="931430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Appartengono tutti alla 3° categoria (D.Lgs. 475/92) e sono di diverso tipo: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Respiratori a filtro: dipendenti dall’atmosfera ambiente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Respiratori isolanti (autorespiratori): indipendenti dall’atmosfera ambiente </a:t>
            </a: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respiratori a filtro sono poi così distinti: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Antipolvere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polveri, fibre, fumi (particelle inferiori a 4 micron) e nebbie (goccioline liquide su base acquosa o organica)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Antigas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gas e vapori (forma gassosa di sostanze liquide a temperatura ambiente)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 particelle, gas e vapori </a:t>
            </a:r>
          </a:p>
          <a:p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respiratori contro particelle o antipolvere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hanno 3 classi di protezione, a efficienza crescente, normalmente espressa con un Fattore Nominale di Protezione (FNP) .</a:t>
            </a:r>
            <a:endParaRPr lang="it-IT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63" y="112220"/>
            <a:ext cx="1890348" cy="17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4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3984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DELLE VIE RESPIRATORIE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2" y="1753404"/>
            <a:ext cx="9255919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1" y="3947144"/>
            <a:ext cx="19145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 descr="http://t0.gstatic.com/images?q=tbn:ANd9GcRDrZ53-R6uRuC_BVfZ0sUsKYtHFq8AhvZL9Su9OFPwR7jVwJM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76" y="3921950"/>
            <a:ext cx="1918954" cy="1520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90" y="3977597"/>
            <a:ext cx="1768515" cy="140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tangolo 19"/>
          <p:cNvSpPr/>
          <p:nvPr/>
        </p:nvSpPr>
        <p:spPr>
          <a:xfrm>
            <a:off x="484976" y="5493875"/>
            <a:ext cx="2392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FFP1 solo polveri 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484754" y="5549131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FFP3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polveri 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086104" y="5549131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FFP2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polveri 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0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3984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DELLE VIE RESPIRATORIE</a:t>
            </a:r>
          </a:p>
        </p:txBody>
      </p:sp>
      <p:sp>
        <p:nvSpPr>
          <p:cNvPr id="4" name="Rettangolo 3"/>
          <p:cNvSpPr/>
          <p:nvPr/>
        </p:nvSpPr>
        <p:spPr>
          <a:xfrm>
            <a:off x="291457" y="1988840"/>
            <a:ext cx="9314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respiratori antigas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hanno filtri in carbone attivo che, per assorbimento fisico o chimico, trattengono l’inquinante. </a:t>
            </a:r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Vengono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distinti tramite lettere e colori identificativi: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3429000"/>
            <a:ext cx="6048672" cy="184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09" y="3429000"/>
            <a:ext cx="2246156" cy="1979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3984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DEGLI OCCHI E DEL VISO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97824" y="2060848"/>
            <a:ext cx="95483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occhiali, insieme agli schermi e alle visiere, sono i più importanti dispositivi di protezione individuale degli occhi contro i rischi meccanici (poveri, trucioli, schegge), ottici (raggi UV ed IR, laser), chimici (vapori, nebbie e fumi, soluzioni acide ed alcaline) e termici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 descr="http://t0.gstatic.com/images?q=tbn:ANd9GcSXRBg9JR9pf1ro1U5qREKJEmJvH-zzfIHPUB_Goyju2uz74sd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59" y="111400"/>
            <a:ext cx="1988471" cy="183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917" y="3799785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18" y="4044535"/>
            <a:ext cx="3195451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0" y="383498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8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3984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DEGLI OCCHI E DEL VISO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635178" y="2157202"/>
            <a:ext cx="61857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schermi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generalmente utilizzati per lavori di saldatura o in prossimità di masse incandescenti per brevi periodi, portati a mano dallo stesso lavoratore oppure, se fissi, sono posizionati davanti al pezzo su cui lavorare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8" descr="http://t0.gstatic.com/images?q=tbn:ANd9GcSXRBg9JR9pf1ro1U5qREKJEmJvH-zzfIHPUB_Goyju2uz74sd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59" y="111400"/>
            <a:ext cx="1988471" cy="183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035" y="3977696"/>
            <a:ext cx="2321719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isultati immagini per visiera con elmet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31" y="3977698"/>
            <a:ext cx="2143125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2" y="1967923"/>
            <a:ext cx="20097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41665" y="4310594"/>
            <a:ext cx="4953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visiere, più comode degli schermi, sono generalmente integrate da un elmetto di protezione ed abbassate in caso di lavorazioni a rischio. Visiere e schermi proteggono, oltre agli occhi, anche il volto dell'operatore.</a:t>
            </a:r>
          </a:p>
        </p:txBody>
      </p:sp>
    </p:spTree>
    <p:extLst>
      <p:ext uri="{BB962C8B-B14F-4D97-AF65-F5344CB8AC3E}">
        <p14:creationId xmlns:p14="http://schemas.microsoft.com/office/powerpoint/2010/main" val="310050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4477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DELLA MANO E DEL BRACCIO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72840" y="1744937"/>
            <a:ext cx="95483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definiscono di protezione particolari tipi di guanti, in possesso delle caratteristiche indicate dal D.Lgs. n. 475/1992 e idonei a evitare danni da incidenti meccanici (colpi, urti, punture, tagli, abrasioni), traumi o insulti chimici, assorbimento di tossici per via cutanea, lesioni da agenti fisici di rischio (radiazioni, vibrazioni, freddo, calore).</a:t>
            </a: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06" y="78874"/>
            <a:ext cx="1723189" cy="15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898" y="3336875"/>
            <a:ext cx="6192688" cy="297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2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4477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DELLA MANO E DEL BRACCIO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72840" y="1744937"/>
            <a:ext cx="9548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Protezione da contatto con sostanze chimiche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06" y="78874"/>
            <a:ext cx="1723189" cy="15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3" y="2420888"/>
            <a:ext cx="2724150" cy="361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410301" y="4581128"/>
            <a:ext cx="3348994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Indice di protezione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chimica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Es. AKL 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- metanolo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 - sodio idrossido 40%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 - acido solforico 96%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>
            <a:off x="2223503" y="5877272"/>
            <a:ext cx="418679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3005713" y="2830783"/>
            <a:ext cx="55805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2432720" y="5007820"/>
            <a:ext cx="118956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3539130" y="2167371"/>
            <a:ext cx="6220165" cy="227754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normativa EN 374 (Guanti di protezione da prodotti chimici 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microorganismi) stabilisce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 requisiti minimi per i guanti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destinati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 proteggere l'utilizzatore dai prodotti chimici 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dai microrganismi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e definisce i termini e le procedure di verifica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RESISTENZA CHIMICA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(EN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374-1) </a:t>
            </a:r>
          </a:p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PENETRAZIONE (EN 374-2)</a:t>
            </a:r>
          </a:p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PERMEAZIONE (EN 374-3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3668269" y="4828134"/>
            <a:ext cx="1707519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Pittogramma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46766" y="1382515"/>
            <a:ext cx="3666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SITUAZIONI A RISCHIO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Stefano\Pictures\Sicurezza\Foto00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78" y="1782625"/>
            <a:ext cx="4973577" cy="44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4477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DELLA MANO E DEL BRACCIO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72840" y="1744937"/>
            <a:ext cx="9548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Protezione da contatto con sostanze chimiche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95" y="2420888"/>
            <a:ext cx="858095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7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4477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DELLA MANO E DEL BRACCIO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27" y="3994409"/>
            <a:ext cx="1891186" cy="1833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8" y="1849744"/>
            <a:ext cx="1794199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93" y="1951807"/>
            <a:ext cx="1822061" cy="145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77" y="1654183"/>
            <a:ext cx="2321719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ttangolo 26"/>
          <p:cNvSpPr/>
          <p:nvPr/>
        </p:nvSpPr>
        <p:spPr>
          <a:xfrm>
            <a:off x="1776459" y="3317638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</a:rPr>
              <a:t>monouso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5960782" y="2652446"/>
            <a:ext cx="1057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</a:rPr>
              <a:t>criogenia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018187" y="5719508"/>
            <a:ext cx="1502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</a:rPr>
              <a:t>agenti chimici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1352600" y="5551728"/>
            <a:ext cx="869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</a:rPr>
              <a:t>petroli 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56" y="3949116"/>
            <a:ext cx="1927040" cy="1778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ttangolo 31"/>
          <p:cNvSpPr/>
          <p:nvPr/>
        </p:nvSpPr>
        <p:spPr>
          <a:xfrm>
            <a:off x="3201300" y="5551728"/>
            <a:ext cx="820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</a:rPr>
              <a:t>calore 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30" y="4053856"/>
            <a:ext cx="3333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0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8187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DEVE FARE IL LAVORATORE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251657" y="1423014"/>
            <a:ext cx="94375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eseguire qualsiasi lavorazione,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valutarne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potenziale pericolo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associato</a:t>
            </a:r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Leggere </a:t>
            </a:r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preventivamente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attentamente le etichette sui contenitori, con particolare riferimento ai simboli di pericolo (pittogrammi), alle indicazioni di pericolo «H» ed ai consigli di prudenza «P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Consultare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preventivamente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attentamente le schede dati di sicurezza (SDS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Utilizzare, quando necessario o obbligatorio, i Dispositivi di Protezione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Individuale. 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di dubbio chiedere, </a:t>
            </a:r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di agire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delucidazioni al responsabile o ai colleghi più esperti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Osservare sempre i regolamenti, le procedure 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buon senso!</a:t>
            </a:r>
          </a:p>
        </p:txBody>
      </p:sp>
    </p:spTree>
    <p:extLst>
      <p:ext uri="{BB962C8B-B14F-4D97-AF65-F5344CB8AC3E}">
        <p14:creationId xmlns:p14="http://schemas.microsoft.com/office/powerpoint/2010/main" val="41914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F:\Sicurezza\sicurezza_lavoro-cadu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517" y="1772816"/>
            <a:ext cx="4514049" cy="362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46766" y="1382515"/>
            <a:ext cx="3666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SITUAZIONI A RISCHIO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 descr="C:\Documenti\My Job\UNITS\Back up\Stefano 03.03.15\SICUREZZA\CdL Chimica Tavagnacco\lab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58" y="1763793"/>
            <a:ext cx="6929218" cy="463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46766" y="1382515"/>
            <a:ext cx="3666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SITUAZIONI A RISCHIO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Documenti\My Job\UNITS\Back up\Stefano 03.03.15\SICUREZZA\CdL Chimica Tavagnacco\acetone dall'al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57" y="1762934"/>
            <a:ext cx="6929220" cy="45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ttore 2 6"/>
          <p:cNvCxnSpPr/>
          <p:nvPr/>
        </p:nvCxnSpPr>
        <p:spPr>
          <a:xfrm flipH="1">
            <a:off x="4950867" y="3284984"/>
            <a:ext cx="2420402" cy="1152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7371270" y="2640311"/>
            <a:ext cx="22812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Acetone ad altezza occhi e adiacente al tubo di acqua calda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81539" y="1382516"/>
            <a:ext cx="94373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percezione del rischio è soggettiva!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Ogni nostra attività quotidiana è basata sulla percezione che noi abbiamo del rischio ed è il frutto di una sua conscia (o inconscia) valutazione. Il processo percettivo del rischio è poi fortemente influenzato dalle emozioni generate nel momento in cui scopriamo ed impariamo un nuovo pericolo e quale possibile danno può arrecarci. Tale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percezione dipende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molteplici fattori (conoscenza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 pericoli, esperienze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pregresse, abitudini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lavoro, ecc.).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Valutazione dei Rischi </a:t>
            </a:r>
            <a:r>
              <a:rPr lang="it-IT" sz="20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essere oggettiva!</a:t>
            </a: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L’obiettivo della Valutazione dei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 è </a:t>
            </a:r>
            <a:r>
              <a:rPr lang="it-IT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predisporre </a:t>
            </a:r>
            <a:r>
              <a:rPr lang="it-IT" sz="20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tutti i provvedimenti </a:t>
            </a:r>
            <a:r>
              <a:rPr lang="it-IT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necessari per </a:t>
            </a:r>
            <a:r>
              <a:rPr lang="it-IT" sz="20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salvaguardia </a:t>
            </a:r>
            <a:r>
              <a:rPr lang="it-IT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 sicurezza e salute dei </a:t>
            </a:r>
            <a:r>
              <a:rPr lang="it-IT" sz="20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lavoratori.</a:t>
            </a:r>
          </a:p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provvedimenti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necessari al conseguimento delle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migliori condizioni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salubrità 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sicurezza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possono essere così classificati: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tutela generali;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tutela specifiche;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emergenza.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82849" y="1382516"/>
            <a:ext cx="9536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Stima del rischio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: definizione della probabile gravità del danno 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della probabilità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del suo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accadimento - </a:t>
            </a:r>
            <a:r>
              <a:rPr lang="it-I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UNI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EN ISO </a:t>
            </a:r>
            <a:r>
              <a:rPr lang="it-I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12100-1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584848" y="2348880"/>
            <a:ext cx="3074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P x D</a:t>
            </a:r>
            <a:endParaRPr lang="it-IT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981518" y="3429000"/>
            <a:ext cx="6281513" cy="92333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it-IT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= rischio</a:t>
            </a:r>
          </a:p>
          <a:p>
            <a:r>
              <a:rPr lang="it-IT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probabilità o frequenza del verificarsi</a:t>
            </a:r>
            <a:r>
              <a:rPr lang="it-IT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delle conseguenze</a:t>
            </a:r>
          </a:p>
          <a:p>
            <a:r>
              <a:rPr lang="it-IT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= magnitudo (gravità) delle</a:t>
            </a:r>
            <a:r>
              <a:rPr lang="it-IT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conseguenze (danno ai lavoratori)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036045" y="4869160"/>
            <a:ext cx="8222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Uno dei principali metodi per esprimere P e D </a:t>
            </a:r>
          </a:p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utilizza scale di probabilità ed una analisi matriciale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3519</Words>
  <Application>Microsoft Office PowerPoint</Application>
  <PresentationFormat>A4 (21x29,7 cm)</PresentationFormat>
  <Paragraphs>479</Paragraphs>
  <Slides>53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53</vt:i4>
      </vt:variant>
    </vt:vector>
  </HeadingPairs>
  <TitlesOfParts>
    <vt:vector size="61" baseType="lpstr">
      <vt:lpstr>Arial</vt:lpstr>
      <vt:lpstr>Arial Unicode MS</vt:lpstr>
      <vt:lpstr>Arial-BoldMT</vt:lpstr>
      <vt:lpstr>Calibri</vt:lpstr>
      <vt:lpstr>Comic Sans MS</vt:lpstr>
      <vt:lpstr>Symbol</vt:lpstr>
      <vt:lpstr>Times New Roman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</dc:creator>
  <cp:lastModifiedBy>Tavagnacco</cp:lastModifiedBy>
  <cp:revision>125</cp:revision>
  <dcterms:created xsi:type="dcterms:W3CDTF">2015-06-02T05:56:31Z</dcterms:created>
  <dcterms:modified xsi:type="dcterms:W3CDTF">2024-08-26T22:00:04Z</dcterms:modified>
</cp:coreProperties>
</file>