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8" r:id="rId2"/>
    <p:sldId id="269" r:id="rId3"/>
    <p:sldId id="260" r:id="rId4"/>
    <p:sldId id="283" r:id="rId5"/>
    <p:sldId id="290" r:id="rId6"/>
    <p:sldId id="291" r:id="rId7"/>
    <p:sldId id="287" r:id="rId8"/>
    <p:sldId id="256" r:id="rId9"/>
    <p:sldId id="266" r:id="rId10"/>
    <p:sldId id="271" r:id="rId11"/>
    <p:sldId id="274" r:id="rId12"/>
    <p:sldId id="273" r:id="rId13"/>
    <p:sldId id="257" r:id="rId14"/>
    <p:sldId id="272" r:id="rId15"/>
    <p:sldId id="275" r:id="rId16"/>
    <p:sldId id="258" r:id="rId17"/>
    <p:sldId id="281" r:id="rId18"/>
    <p:sldId id="282" r:id="rId19"/>
    <p:sldId id="259" r:id="rId20"/>
    <p:sldId id="276" r:id="rId21"/>
    <p:sldId id="263" r:id="rId22"/>
    <p:sldId id="288" r:id="rId23"/>
    <p:sldId id="289" r:id="rId24"/>
    <p:sldId id="292" r:id="rId25"/>
    <p:sldId id="286" r:id="rId26"/>
  </p:sldIdLst>
  <p:sldSz cx="9144000" cy="6858000" type="screen4x3"/>
  <p:notesSz cx="6858000" cy="9144000"/>
  <p:defaultTextStyle>
    <a:defPPr>
      <a:defRPr lang="it-IT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6633"/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06" autoAdjust="0"/>
    <p:restoredTop sz="94581" autoAdjust="0"/>
  </p:normalViewPr>
  <p:slideViewPr>
    <p:cSldViewPr>
      <p:cViewPr varScale="1">
        <p:scale>
          <a:sx n="61" d="100"/>
          <a:sy n="61" d="100"/>
        </p:scale>
        <p:origin x="173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4A6AF-EADC-49C2-99C7-8858210C4AF5}" type="datetimeFigureOut">
              <a:rPr lang="it-IT" smtClean="0"/>
              <a:t>27/08/2024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DF9AE-1EFA-430F-A672-9BFC879A09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1670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26CC8-B6D4-4ADF-B0D2-A89F9C1F2EF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8831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01569-B552-42F0-9257-55966702F06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3616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BEDF7-B23A-43E2-AA91-89480A6F47A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82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F0E37-1E3F-4082-8B4F-5398AED1485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1015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049DD-C6B1-4F0C-8818-28F0B2E0BE1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4544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0DACA-5969-4133-8C18-80EF85E4804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2244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195EA-B2FD-4487-8AAB-70424A5AEDA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1400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F9F4B-B0D8-4DE7-9DDD-3F1F95F1189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443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0231E-1ED5-48A4-AB3C-631A4DC8BE9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7589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B37D1-37FC-4445-942A-C5F833F68C3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2891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8E03E-38CF-4354-B8D8-F4A2ADA0718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772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9834FC1-EE02-42DF-A30B-4D66EFDC6A5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e 5"/>
          <p:cNvSpPr/>
          <p:nvPr/>
        </p:nvSpPr>
        <p:spPr bwMode="auto">
          <a:xfrm>
            <a:off x="5436096" y="5589240"/>
            <a:ext cx="576064" cy="576064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51497" y="1988840"/>
            <a:ext cx="4241007" cy="114128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sz="2400" b="1" i="1" dirty="0" smtClean="0">
                <a:solidFill>
                  <a:srgbClr val="FF0000"/>
                </a:solidFill>
                <a:latin typeface="Comic Sans MS" pitchFamily="66" charset="0"/>
              </a:rPr>
              <a:t>Gas compressi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sz="2400" dirty="0" smtClean="0">
                <a:latin typeface="Comic Sans MS" pitchFamily="66" charset="0"/>
              </a:rPr>
              <a:t>O</a:t>
            </a:r>
            <a:r>
              <a:rPr lang="it-IT" sz="2400" baseline="-25000" dirty="0" smtClean="0">
                <a:latin typeface="Comic Sans MS" pitchFamily="66" charset="0"/>
              </a:rPr>
              <a:t>2</a:t>
            </a:r>
            <a:r>
              <a:rPr lang="it-IT" sz="2400" dirty="0" smtClean="0">
                <a:latin typeface="Comic Sans MS" pitchFamily="66" charset="0"/>
              </a:rPr>
              <a:t>, N</a:t>
            </a:r>
            <a:r>
              <a:rPr lang="it-IT" sz="2400" baseline="-25000" dirty="0" smtClean="0">
                <a:latin typeface="Comic Sans MS" pitchFamily="66" charset="0"/>
              </a:rPr>
              <a:t>2</a:t>
            </a:r>
            <a:r>
              <a:rPr lang="it-IT" sz="2400" dirty="0" smtClean="0">
                <a:latin typeface="Comic Sans MS" pitchFamily="66" charset="0"/>
              </a:rPr>
              <a:t>, </a:t>
            </a:r>
            <a:r>
              <a:rPr lang="it-IT" sz="2400" dirty="0" err="1" smtClean="0">
                <a:latin typeface="Comic Sans MS" pitchFamily="66" charset="0"/>
              </a:rPr>
              <a:t>Ar</a:t>
            </a:r>
            <a:r>
              <a:rPr lang="it-IT" sz="2400" dirty="0" smtClean="0">
                <a:latin typeface="Comic Sans MS" pitchFamily="66" charset="0"/>
              </a:rPr>
              <a:t>, H</a:t>
            </a:r>
            <a:r>
              <a:rPr lang="it-IT" sz="2400" baseline="-25000" dirty="0" smtClean="0">
                <a:latin typeface="Comic Sans MS" pitchFamily="66" charset="0"/>
              </a:rPr>
              <a:t>2</a:t>
            </a:r>
            <a:r>
              <a:rPr lang="it-IT" sz="2400" dirty="0" smtClean="0">
                <a:latin typeface="Comic Sans MS" pitchFamily="66" charset="0"/>
              </a:rPr>
              <a:t>, He, </a:t>
            </a:r>
            <a:r>
              <a:rPr lang="it-IT" sz="2400" dirty="0" err="1" smtClean="0">
                <a:latin typeface="Comic Sans MS" pitchFamily="66" charset="0"/>
              </a:rPr>
              <a:t>CH</a:t>
            </a:r>
            <a:r>
              <a:rPr lang="it-IT" sz="2400" baseline="-25000" dirty="0" err="1" smtClean="0">
                <a:latin typeface="Comic Sans MS" pitchFamily="66" charset="0"/>
              </a:rPr>
              <a:t>4</a:t>
            </a:r>
            <a:r>
              <a:rPr lang="it-IT" sz="2400" dirty="0" smtClean="0">
                <a:latin typeface="Comic Sans MS" pitchFamily="66" charset="0"/>
              </a:rPr>
              <a:t>,…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56779" y="101033"/>
            <a:ext cx="723044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CLASSIFICAZIONE DEI GAS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723505" y="767783"/>
            <a:ext cx="5696991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3200" b="1" dirty="0">
                <a:solidFill>
                  <a:srgbClr val="FF0000"/>
                </a:solidFill>
                <a:latin typeface="Comic Sans MS" pitchFamily="66" charset="0"/>
              </a:rPr>
              <a:t>per caratteristiche fisiche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239852" y="1330895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smtClean="0"/>
              <a:t>ver 26.08.24</a:t>
            </a:r>
            <a:endParaRPr lang="it-IT" sz="1400" dirty="0" smtClean="0"/>
          </a:p>
          <a:p>
            <a:endParaRPr lang="it-IT" sz="1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489884" y="3393086"/>
            <a:ext cx="581842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b="1" i="1" dirty="0">
                <a:solidFill>
                  <a:srgbClr val="0000FF"/>
                </a:solidFill>
                <a:latin typeface="Comic Sans MS" pitchFamily="66" charset="0"/>
              </a:rPr>
              <a:t>Gas liquefatti</a:t>
            </a:r>
          </a:p>
          <a:p>
            <a:pPr>
              <a:lnSpc>
                <a:spcPct val="90000"/>
              </a:lnSpc>
            </a:pPr>
            <a:r>
              <a:rPr lang="it-IT" dirty="0" err="1">
                <a:latin typeface="Comic Sans MS" pitchFamily="66" charset="0"/>
              </a:rPr>
              <a:t>CO</a:t>
            </a:r>
            <a:r>
              <a:rPr lang="it-IT" baseline="-25000" dirty="0" err="1">
                <a:latin typeface="Comic Sans MS" pitchFamily="66" charset="0"/>
              </a:rPr>
              <a:t>2</a:t>
            </a:r>
            <a:r>
              <a:rPr lang="it-IT" dirty="0">
                <a:latin typeface="Comic Sans MS" pitchFamily="66" charset="0"/>
              </a:rPr>
              <a:t>, </a:t>
            </a:r>
            <a:r>
              <a:rPr lang="it-IT" dirty="0" err="1">
                <a:latin typeface="Comic Sans MS" pitchFamily="66" charset="0"/>
              </a:rPr>
              <a:t>C</a:t>
            </a:r>
            <a:r>
              <a:rPr lang="it-IT" baseline="-25000" dirty="0" err="1">
                <a:latin typeface="Comic Sans MS" pitchFamily="66" charset="0"/>
              </a:rPr>
              <a:t>3</a:t>
            </a:r>
            <a:r>
              <a:rPr lang="it-IT" dirty="0" err="1">
                <a:latin typeface="Comic Sans MS" pitchFamily="66" charset="0"/>
              </a:rPr>
              <a:t>H</a:t>
            </a:r>
            <a:r>
              <a:rPr lang="it-IT" baseline="-25000" dirty="0" err="1">
                <a:latin typeface="Comic Sans MS" pitchFamily="66" charset="0"/>
              </a:rPr>
              <a:t>8</a:t>
            </a:r>
            <a:r>
              <a:rPr lang="it-IT" dirty="0">
                <a:latin typeface="Comic Sans MS" pitchFamily="66" charset="0"/>
              </a:rPr>
              <a:t>, </a:t>
            </a:r>
            <a:r>
              <a:rPr lang="it-IT" dirty="0" err="1">
                <a:latin typeface="Comic Sans MS" pitchFamily="66" charset="0"/>
              </a:rPr>
              <a:t>C</a:t>
            </a:r>
            <a:r>
              <a:rPr lang="it-IT" baseline="-25000" dirty="0" err="1">
                <a:latin typeface="Comic Sans MS" pitchFamily="66" charset="0"/>
              </a:rPr>
              <a:t>4</a:t>
            </a:r>
            <a:r>
              <a:rPr lang="it-IT" dirty="0" err="1">
                <a:latin typeface="Comic Sans MS" pitchFamily="66" charset="0"/>
              </a:rPr>
              <a:t>H</a:t>
            </a:r>
            <a:r>
              <a:rPr lang="it-IT" baseline="-25000" dirty="0" err="1">
                <a:latin typeface="Comic Sans MS" pitchFamily="66" charset="0"/>
              </a:rPr>
              <a:t>10</a:t>
            </a:r>
            <a:r>
              <a:rPr lang="it-IT" dirty="0">
                <a:latin typeface="Comic Sans MS" pitchFamily="66" charset="0"/>
              </a:rPr>
              <a:t>, GPL,</a:t>
            </a:r>
            <a:r>
              <a:rPr lang="it-IT" baseline="-25000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NH</a:t>
            </a:r>
            <a:r>
              <a:rPr lang="it-IT" baseline="-25000" dirty="0" err="1">
                <a:latin typeface="Comic Sans MS" pitchFamily="66" charset="0"/>
              </a:rPr>
              <a:t>3</a:t>
            </a:r>
            <a:r>
              <a:rPr lang="it-IT" dirty="0">
                <a:latin typeface="Comic Sans MS" pitchFamily="66" charset="0"/>
              </a:rPr>
              <a:t> anidra, </a:t>
            </a:r>
            <a:r>
              <a:rPr lang="it-IT" dirty="0" smtClean="0">
                <a:latin typeface="Comic Sans MS" pitchFamily="66" charset="0"/>
              </a:rPr>
              <a:t>…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75832" y="4656794"/>
            <a:ext cx="659233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b="1" i="1" dirty="0">
                <a:solidFill>
                  <a:srgbClr val="00B050"/>
                </a:solidFill>
                <a:latin typeface="Comic Sans MS" pitchFamily="66" charset="0"/>
              </a:rPr>
              <a:t>Gas disciolti sotto </a:t>
            </a:r>
            <a:r>
              <a:rPr lang="it-IT" b="1" i="1" dirty="0" smtClean="0">
                <a:solidFill>
                  <a:srgbClr val="00B050"/>
                </a:solidFill>
                <a:latin typeface="Comic Sans MS" pitchFamily="66" charset="0"/>
              </a:rPr>
              <a:t>pressione </a:t>
            </a:r>
            <a:r>
              <a:rPr lang="it-IT" dirty="0" smtClean="0">
                <a:latin typeface="Comic Sans MS" pitchFamily="66" charset="0"/>
              </a:rPr>
              <a:t>Acetilene</a:t>
            </a:r>
            <a:r>
              <a:rPr lang="it-IT" dirty="0">
                <a:latin typeface="Comic Sans MS" pitchFamily="66" charset="0"/>
              </a:rPr>
              <a:t>, </a:t>
            </a:r>
            <a:r>
              <a:rPr lang="it-IT" dirty="0" smtClean="0">
                <a:latin typeface="Comic Sans MS" pitchFamily="66" charset="0"/>
              </a:rPr>
              <a:t>…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041174" y="5661248"/>
            <a:ext cx="706165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b="1" i="1" dirty="0">
                <a:latin typeface="Comic Sans MS" pitchFamily="66" charset="0"/>
              </a:rPr>
              <a:t>Gas criogenici </a:t>
            </a:r>
            <a:r>
              <a:rPr lang="it-IT" b="1" i="1" dirty="0" smtClean="0">
                <a:latin typeface="Comic Sans MS" pitchFamily="66" charset="0"/>
              </a:rPr>
              <a:t>liquefatti </a:t>
            </a:r>
            <a:r>
              <a:rPr lang="it-IT" dirty="0" err="1" smtClean="0">
                <a:latin typeface="Comic Sans MS" pitchFamily="66" charset="0"/>
              </a:rPr>
              <a:t>O</a:t>
            </a:r>
            <a:r>
              <a:rPr lang="it-IT" baseline="-25000" dirty="0" err="1" smtClean="0">
                <a:latin typeface="Comic Sans MS" pitchFamily="66" charset="0"/>
              </a:rPr>
              <a:t>2</a:t>
            </a:r>
            <a:r>
              <a:rPr lang="it-IT" dirty="0">
                <a:latin typeface="Comic Sans MS" pitchFamily="66" charset="0"/>
              </a:rPr>
              <a:t>, </a:t>
            </a:r>
            <a:r>
              <a:rPr lang="it-IT" dirty="0" err="1">
                <a:latin typeface="Comic Sans MS" pitchFamily="66" charset="0"/>
              </a:rPr>
              <a:t>N</a:t>
            </a:r>
            <a:r>
              <a:rPr lang="it-IT" baseline="-25000" dirty="0" err="1">
                <a:latin typeface="Comic Sans MS" pitchFamily="66" charset="0"/>
              </a:rPr>
              <a:t>2</a:t>
            </a:r>
            <a:r>
              <a:rPr lang="it-IT" dirty="0">
                <a:latin typeface="Comic Sans MS" pitchFamily="66" charset="0"/>
              </a:rPr>
              <a:t>, </a:t>
            </a:r>
            <a:r>
              <a:rPr lang="it-IT" dirty="0" err="1">
                <a:latin typeface="Comic Sans MS" pitchFamily="66" charset="0"/>
              </a:rPr>
              <a:t>Ar</a:t>
            </a:r>
            <a:r>
              <a:rPr lang="it-IT" dirty="0">
                <a:latin typeface="Comic Sans MS" pitchFamily="66" charset="0"/>
              </a:rPr>
              <a:t>, </a:t>
            </a:r>
            <a:r>
              <a:rPr lang="it-IT" dirty="0" err="1">
                <a:latin typeface="Comic Sans MS" pitchFamily="66" charset="0"/>
              </a:rPr>
              <a:t>H</a:t>
            </a:r>
            <a:r>
              <a:rPr lang="it-IT" baseline="-25000" dirty="0" err="1">
                <a:latin typeface="Comic Sans MS" pitchFamily="66" charset="0"/>
              </a:rPr>
              <a:t>2</a:t>
            </a:r>
            <a:r>
              <a:rPr lang="it-IT" dirty="0">
                <a:latin typeface="Comic Sans MS" pitchFamily="66" charset="0"/>
              </a:rPr>
              <a:t>, </a:t>
            </a:r>
            <a:r>
              <a:rPr lang="it-IT" dirty="0" smtClean="0">
                <a:latin typeface="Comic Sans MS" pitchFamily="66" charset="0"/>
              </a:rPr>
              <a:t>He,...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F0E37-1E3F-4082-8B4F-5398AED14851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075" grpId="0" uiExpand="1" build="p"/>
      <p:bldP spid="3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encrypted-tbn0.gstatic.com/images?q=tbn:ANd9GcSi61pDlocfdwzrePL5rLYI0ooD2l3BTh_TBCOIxRkz00wOQBO1Z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836613"/>
            <a:ext cx="2486025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 descr="http://img.directindustry.it/images_di/photo-g/regolatore-e-riduttore-di-pressione-per-gas-30801-26529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765175"/>
            <a:ext cx="3138487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75"/>
          <p:cNvSpPr txBox="1">
            <a:spLocks noChangeArrowheads="1"/>
          </p:cNvSpPr>
          <p:nvPr/>
        </p:nvSpPr>
        <p:spPr bwMode="auto">
          <a:xfrm>
            <a:off x="539750" y="4319588"/>
            <a:ext cx="784225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it-IT" sz="2800">
                <a:solidFill>
                  <a:srgbClr val="FF0000"/>
                </a:solidFill>
              </a:rPr>
              <a:t>Riduttori di pressione: filettature dell’imboccatura della bombola e del tronco-attacco diverse per le diverse tipologie di gas           riduzione del rischio di usare gas diversi dal previsto</a:t>
            </a:r>
          </a:p>
        </p:txBody>
      </p:sp>
      <p:sp>
        <p:nvSpPr>
          <p:cNvPr id="8197" name="Freccia a destra 1"/>
          <p:cNvSpPr>
            <a:spLocks noChangeArrowheads="1"/>
          </p:cNvSpPr>
          <p:nvPr/>
        </p:nvSpPr>
        <p:spPr bwMode="auto">
          <a:xfrm>
            <a:off x="4195763" y="5368925"/>
            <a:ext cx="565150" cy="182563"/>
          </a:xfrm>
          <a:prstGeom prst="rightArrow">
            <a:avLst>
              <a:gd name="adj1" fmla="val 50000"/>
              <a:gd name="adj2" fmla="val 500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0231E-1ED5-48A4-AB3C-631A4DC8BE9F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sellaDiTesto 1"/>
          <p:cNvSpPr txBox="1">
            <a:spLocks noChangeArrowheads="1"/>
          </p:cNvSpPr>
          <p:nvPr/>
        </p:nvSpPr>
        <p:spPr bwMode="auto">
          <a:xfrm>
            <a:off x="323850" y="476250"/>
            <a:ext cx="8208963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it-IT"/>
              <a:t>La colorazione delle ogive permette di riconoscere la natura del pericolo associato al gas trasportato anche quando, a causa della distanza, l’etichetta non è ancora leggibile. </a:t>
            </a:r>
          </a:p>
          <a:p>
            <a:pPr algn="l" eaLnBrk="1" hangingPunct="1"/>
            <a:endParaRPr lang="it-IT"/>
          </a:p>
          <a:p>
            <a:pPr algn="l" eaLnBrk="1" hangingPunct="1"/>
            <a:r>
              <a:rPr lang="it-IT"/>
              <a:t>Per le informazioni precise bisogna fare riferimento all'etichetta.</a:t>
            </a:r>
          </a:p>
          <a:p>
            <a:pPr algn="l" eaLnBrk="1" hangingPunct="1"/>
            <a:r>
              <a:rPr lang="it-IT"/>
              <a:t>La norma </a:t>
            </a:r>
            <a:r>
              <a:rPr lang="it-IT" b="1"/>
              <a:t>UNI EN 1089-3</a:t>
            </a:r>
            <a:r>
              <a:rPr lang="it-IT"/>
              <a:t> prevede un sistema di identificazione delle bombole con codici di colorazione delle ogive.</a:t>
            </a:r>
          </a:p>
          <a:p>
            <a:pPr algn="l" eaLnBrk="1" hangingPunct="1"/>
            <a:endParaRPr lang="it-IT"/>
          </a:p>
          <a:p>
            <a:pPr algn="l" eaLnBrk="1" hangingPunct="1"/>
            <a:r>
              <a:rPr lang="it-IT"/>
              <a:t>La norma è valida per le bombole di gas industriali e medicinali e </a:t>
            </a:r>
            <a:r>
              <a:rPr lang="it-IT" b="1"/>
              <a:t>non si applica alle bombole di GPL (gas di petrolio liquefatti) e agli estintori</a:t>
            </a:r>
            <a:r>
              <a:rPr lang="it-IT"/>
              <a:t>.</a:t>
            </a:r>
            <a:br>
              <a:rPr lang="it-IT"/>
            </a:br>
            <a:r>
              <a:rPr lang="it-IT"/>
              <a:t> </a:t>
            </a:r>
          </a:p>
          <a:p>
            <a:pPr algn="l" eaLnBrk="1" hangingPunct="1"/>
            <a:r>
              <a:rPr lang="it-IT"/>
              <a:t>La codificazione dei colori </a:t>
            </a:r>
            <a:r>
              <a:rPr lang="it-IT" b="1"/>
              <a:t>riguarda solo l’ogiva delle bombole</a:t>
            </a:r>
            <a:r>
              <a:rPr lang="it-IT"/>
              <a:t>.</a:t>
            </a:r>
          </a:p>
          <a:p>
            <a:pPr algn="l" eaLnBrk="1" hangingPunct="1"/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0231E-1ED5-48A4-AB3C-631A4DC8BE9F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rischiochimico.it/drupal/sites/default/files/images/colorazione_ogiv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73175"/>
            <a:ext cx="7056438" cy="437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107"/>
          <p:cNvSpPr txBox="1">
            <a:spLocks noChangeArrowheads="1"/>
          </p:cNvSpPr>
          <p:nvPr/>
        </p:nvSpPr>
        <p:spPr bwMode="auto">
          <a:xfrm>
            <a:off x="468313" y="188913"/>
            <a:ext cx="76327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/>
              <a:t>In generale la colorazione dell'ogiva della bombola non identifica il gas, ma solo il rischio principale associato al gas</a:t>
            </a:r>
          </a:p>
        </p:txBody>
      </p:sp>
      <p:pic>
        <p:nvPicPr>
          <p:cNvPr id="10244" name="Picture 58" descr="http://www.rischiochimico.it/drupal/sites/default/files/images/schema_bombol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1011238"/>
            <a:ext cx="2328862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0231E-1ED5-48A4-AB3C-631A4DC8BE9F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6" descr="http://www.rischiochimico.it/drupal/sites/default/files/images/colorazione_ogiv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81075"/>
            <a:ext cx="6443663" cy="555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58" descr="http://www.rischiochimico.it/drupal/sites/default/files/images/schema_bombol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363" y="1176338"/>
            <a:ext cx="2327275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ttangolo 2"/>
          <p:cNvSpPr>
            <a:spLocks noChangeArrowheads="1"/>
          </p:cNvSpPr>
          <p:nvPr/>
        </p:nvSpPr>
        <p:spPr bwMode="auto">
          <a:xfrm>
            <a:off x="36513" y="406400"/>
            <a:ext cx="7127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2000"/>
              <a:t>Solo per i gas più comuni sono previsti colori specifici.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0231E-1ED5-48A4-AB3C-631A4DC8BE9F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rischiochimico.it/drupal/sites/default/files/images/etichetta_bombo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628775"/>
            <a:ext cx="622935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CasellaDiTesto 1"/>
          <p:cNvSpPr txBox="1">
            <a:spLocks noChangeArrowheads="1"/>
          </p:cNvSpPr>
          <p:nvPr/>
        </p:nvSpPr>
        <p:spPr bwMode="auto">
          <a:xfrm>
            <a:off x="2619375" y="863600"/>
            <a:ext cx="4103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/>
              <a:t>Etichetta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0231E-1ED5-48A4-AB3C-631A4DC8BE9F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rischiochimico.it/drupal/sites/default/files/images/punzonatura_della_ogiva_delle_bombo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1125538"/>
            <a:ext cx="4951413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CasellaDiTesto 1"/>
          <p:cNvSpPr txBox="1">
            <a:spLocks noChangeArrowheads="1"/>
          </p:cNvSpPr>
          <p:nvPr/>
        </p:nvSpPr>
        <p:spPr bwMode="auto">
          <a:xfrm>
            <a:off x="2266950" y="4652963"/>
            <a:ext cx="5257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/>
              <a:t>Punzonatura sull’ogiva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0231E-1ED5-48A4-AB3C-631A4DC8BE9F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79388" y="381000"/>
            <a:ext cx="8305800" cy="246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it-IT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NORME DI SICUREZZA PER BOMBOLE</a:t>
            </a:r>
          </a:p>
          <a:p>
            <a:pPr algn="just">
              <a:spcBef>
                <a:spcPct val="50000"/>
              </a:spcBef>
              <a:defRPr/>
            </a:pPr>
            <a:r>
              <a:rPr lang="it-IT" dirty="0">
                <a:solidFill>
                  <a:srgbClr val="FF3300"/>
                </a:solidFill>
                <a:cs typeface="Times New Roman" pitchFamily="18" charset="0"/>
              </a:rPr>
              <a:t>1) Essere sempre assolutamente sicuri della natura del gas.</a:t>
            </a:r>
          </a:p>
          <a:p>
            <a:pPr algn="just">
              <a:spcBef>
                <a:spcPct val="50000"/>
              </a:spcBef>
              <a:defRPr/>
            </a:pPr>
            <a:r>
              <a:rPr lang="it-IT" dirty="0">
                <a:cs typeface="Times New Roman" pitchFamily="18" charset="0"/>
              </a:rPr>
              <a:t>2) Accertarsi della tossicità del gas prima dell'uso.</a:t>
            </a:r>
          </a:p>
          <a:p>
            <a:pPr algn="just">
              <a:spcBef>
                <a:spcPct val="50000"/>
              </a:spcBef>
              <a:defRPr/>
            </a:pPr>
            <a:r>
              <a:rPr lang="it-IT" dirty="0">
                <a:cs typeface="Times New Roman" pitchFamily="18" charset="0"/>
              </a:rPr>
              <a:t>3) Maneggiare la bombole con molta delicatezza e tenerle lontane delle fonti di calore e dalle fiamme.</a:t>
            </a:r>
          </a:p>
        </p:txBody>
      </p:sp>
      <p:pic>
        <p:nvPicPr>
          <p:cNvPr id="14339" name="Picture 4" descr="im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708275"/>
            <a:ext cx="2087563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" descr="im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068638"/>
            <a:ext cx="1582737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CasellaDiTesto 1"/>
          <p:cNvSpPr txBox="1">
            <a:spLocks noChangeArrowheads="1"/>
          </p:cNvSpPr>
          <p:nvPr/>
        </p:nvSpPr>
        <p:spPr bwMode="auto">
          <a:xfrm>
            <a:off x="323850" y="5446713"/>
            <a:ext cx="51847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it-IT"/>
              <a:t>4) Vanno tenute verticali: vietato l’uso orizzontale o capovolto</a:t>
            </a:r>
          </a:p>
        </p:txBody>
      </p:sp>
      <p:pic>
        <p:nvPicPr>
          <p:cNvPr id="14342" name="Picture 2" descr="img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900613"/>
            <a:ext cx="1639888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0231E-1ED5-48A4-AB3C-631A4DC8BE9F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7"/>
          <p:cNvSpPr txBox="1">
            <a:spLocks noChangeArrowheads="1"/>
          </p:cNvSpPr>
          <p:nvPr/>
        </p:nvSpPr>
        <p:spPr bwMode="auto">
          <a:xfrm>
            <a:off x="246063" y="4076700"/>
            <a:ext cx="52451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it-IT" dirty="0"/>
              <a:t>7) In caso di trasporto usare un carrello e proteggere la valvola con l'apposito cappellotto.</a:t>
            </a:r>
          </a:p>
        </p:txBody>
      </p:sp>
      <p:sp>
        <p:nvSpPr>
          <p:cNvPr id="15363" name="CasellaDiTesto 3"/>
          <p:cNvSpPr txBox="1">
            <a:spLocks noChangeArrowheads="1"/>
          </p:cNvSpPr>
          <p:nvPr/>
        </p:nvSpPr>
        <p:spPr bwMode="auto">
          <a:xfrm>
            <a:off x="246063" y="404813"/>
            <a:ext cx="72786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it-IT"/>
              <a:t>5) Usare sempre un riduttore di pressione.</a:t>
            </a:r>
          </a:p>
        </p:txBody>
      </p:sp>
      <p:sp>
        <p:nvSpPr>
          <p:cNvPr id="15364" name="CasellaDiTesto 4"/>
          <p:cNvSpPr txBox="1">
            <a:spLocks noChangeArrowheads="1"/>
          </p:cNvSpPr>
          <p:nvPr/>
        </p:nvSpPr>
        <p:spPr bwMode="auto">
          <a:xfrm>
            <a:off x="246063" y="1052513"/>
            <a:ext cx="66294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it-IT"/>
              <a:t>6) Fissare le bombole alle apposite rastrelliere o almeno con una catena al muro per impedire la loro accidentale caduta.</a:t>
            </a:r>
          </a:p>
          <a:p>
            <a:pPr algn="l" eaLnBrk="1" hangingPunct="1"/>
            <a:endParaRPr lang="it-IT"/>
          </a:p>
        </p:txBody>
      </p:sp>
      <p:pic>
        <p:nvPicPr>
          <p:cNvPr id="15365" name="Picture 2" descr="http://images.kkeu.de/is/image/kke/Movimentazione_di_sostanze_pericolose/Movimentazione_fusti/Rastrelliera_per_bombole_zoom--00048412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92150"/>
            <a:ext cx="1576388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8" descr="http://images.kkeu.de/is/image/kke/%D0%9D%D0%B0%D1%81%D1%82%D0%B5%D0%BD%D0%BD%D1%8B%D0%B9_%D0%B4%D0%B5%D1%80%D0%B6%D0%B0%D1%82%D0%B5%D0%BB%D1%8C_%D0%B4%D0%BB%D1%8F_%D1%81%D1%82%D0%B0%D0%BB%D1%8C%D0%BD%D1%8B%D1%85_%D0%B1%D0%B0%D0%BB%D0%BB%D0%BE%D0%BD%D0%BE%D0%B2_%D1%81_%D1%80%D0%B5%D0%BC%D0%BD%D1%8F%D0%BC%D0%B8_zoom--00031652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093913"/>
            <a:ext cx="299085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0" descr="http://www.fer-plast.com/5455-home/40-50-lt-2-posti-art-14-30-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525" y="4198938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0231E-1ED5-48A4-AB3C-631A4DC8BE9F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8"/>
          <p:cNvSpPr txBox="1">
            <a:spLocks noChangeArrowheads="1"/>
          </p:cNvSpPr>
          <p:nvPr/>
        </p:nvSpPr>
        <p:spPr bwMode="auto">
          <a:xfrm>
            <a:off x="328613" y="333375"/>
            <a:ext cx="8424862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it-IT" dirty="0"/>
              <a:t>8) Manovrare con delicatezza le valvole e non lubrificarle mai. L’apertura troppo rapida di una valvola può favorire l’ incendio se il gas è combustibile. M</a:t>
            </a:r>
            <a:r>
              <a:rPr lang="it-IT" dirty="0">
                <a:solidFill>
                  <a:srgbClr val="000000"/>
                </a:solidFill>
              </a:rPr>
              <a:t>ai usare chiavi od altri attrezzi per aprire o chiudere valvole munite di volantino.</a:t>
            </a:r>
            <a:endParaRPr lang="it-IT" dirty="0"/>
          </a:p>
        </p:txBody>
      </p:sp>
      <p:sp>
        <p:nvSpPr>
          <p:cNvPr id="16387" name="CasellaDiTesto 2"/>
          <p:cNvSpPr txBox="1">
            <a:spLocks noChangeArrowheads="1"/>
          </p:cNvSpPr>
          <p:nvPr/>
        </p:nvSpPr>
        <p:spPr bwMode="auto">
          <a:xfrm>
            <a:off x="328613" y="4076700"/>
            <a:ext cx="7993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it-IT" dirty="0"/>
              <a:t>9) Chiudere sempre le valvole quando non si usa il gas.</a:t>
            </a:r>
          </a:p>
        </p:txBody>
      </p:sp>
      <p:pic>
        <p:nvPicPr>
          <p:cNvPr id="16388" name="Picture 3" descr="img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628775"/>
            <a:ext cx="15128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CasellaDiTesto 4"/>
          <p:cNvSpPr txBox="1">
            <a:spLocks noChangeArrowheads="1"/>
          </p:cNvSpPr>
          <p:nvPr/>
        </p:nvSpPr>
        <p:spPr bwMode="auto">
          <a:xfrm>
            <a:off x="328613" y="5157788"/>
            <a:ext cx="81311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it-IT" dirty="0"/>
              <a:t>10) Durante la manipolazione di gas tossici  dotarsi di adeguati </a:t>
            </a:r>
            <a:r>
              <a:rPr lang="it-IT" dirty="0">
                <a:solidFill>
                  <a:srgbClr val="FF0000"/>
                </a:solidFill>
              </a:rPr>
              <a:t>DPI</a:t>
            </a:r>
            <a:r>
              <a:rPr lang="it-IT" dirty="0"/>
              <a:t> (maschera antigas a filtro, ...).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0231E-1ED5-48A4-AB3C-631A4DC8BE9F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79388" y="333375"/>
            <a:ext cx="882015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>
                <a:cs typeface="Times New Roman" pitchFamily="18" charset="0"/>
              </a:rPr>
              <a:t>11) Non vuotare mai completamente una bombola ma lasciare sempre almeno 2 - 5 atm di residuo quando la si cambia per evitare che dell'aria possa entrare.</a:t>
            </a:r>
          </a:p>
          <a:p>
            <a:pPr algn="just" eaLnBrk="1" hangingPunct="1">
              <a:spcBef>
                <a:spcPct val="50000"/>
              </a:spcBef>
            </a:pPr>
            <a:r>
              <a:rPr lang="it-IT">
                <a:cs typeface="Times New Roman" pitchFamily="18" charset="0"/>
              </a:rPr>
              <a:t>12) Tenere ben arieggiato il locale in cui si usano o si tengono le bombole.</a:t>
            </a:r>
            <a:endParaRPr lang="it-IT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789363"/>
            <a:ext cx="1884363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789363"/>
            <a:ext cx="2100263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79388" y="2565400"/>
            <a:ext cx="878522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/>
              <a:t>13) Se si fa un uso massiccio di gas conviene installare un impianto centralizzato 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0231E-1ED5-48A4-AB3C-631A4DC8BE9F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71450" y="1530351"/>
            <a:ext cx="8864600" cy="1034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it-IT" sz="2800" b="1" i="1" dirty="0">
                <a:solidFill>
                  <a:srgbClr val="FF0000"/>
                </a:solidFill>
                <a:latin typeface="Comic Sans MS" pitchFamily="66" charset="0"/>
              </a:rPr>
              <a:t>Gas inerti</a:t>
            </a:r>
          </a:p>
          <a:p>
            <a:pPr>
              <a:defRPr/>
            </a:pPr>
            <a:r>
              <a:rPr lang="it-IT" sz="2800" dirty="0">
                <a:latin typeface="Comic Sans MS" pitchFamily="66" charset="0"/>
              </a:rPr>
              <a:t>N</a:t>
            </a:r>
            <a:r>
              <a:rPr lang="it-IT" sz="2800" baseline="-25000" dirty="0">
                <a:latin typeface="Comic Sans MS" pitchFamily="66" charset="0"/>
              </a:rPr>
              <a:t>2</a:t>
            </a:r>
            <a:r>
              <a:rPr lang="it-IT" sz="2800" dirty="0">
                <a:latin typeface="Comic Sans MS" pitchFamily="66" charset="0"/>
              </a:rPr>
              <a:t>, </a:t>
            </a:r>
            <a:r>
              <a:rPr lang="it-IT" sz="2800" dirty="0" err="1">
                <a:latin typeface="Comic Sans MS" pitchFamily="66" charset="0"/>
              </a:rPr>
              <a:t>Ar</a:t>
            </a:r>
            <a:r>
              <a:rPr lang="it-IT" sz="2800" dirty="0">
                <a:latin typeface="Comic Sans MS" pitchFamily="66" charset="0"/>
              </a:rPr>
              <a:t>, He, CO</a:t>
            </a:r>
            <a:r>
              <a:rPr lang="it-IT" sz="2800" baseline="-25000" dirty="0">
                <a:latin typeface="Comic Sans MS" pitchFamily="66" charset="0"/>
              </a:rPr>
              <a:t>2</a:t>
            </a:r>
            <a:r>
              <a:rPr lang="it-IT" sz="2800" dirty="0" smtClean="0">
                <a:latin typeface="Comic Sans MS" pitchFamily="66" charset="0"/>
              </a:rPr>
              <a:t>,…</a:t>
            </a:r>
            <a:endParaRPr lang="it-IT" sz="2800" b="1" i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755650" y="188913"/>
            <a:ext cx="7559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CLASSIFICAZIONE DEI GAS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489075" y="817563"/>
            <a:ext cx="60499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3200" b="1">
                <a:latin typeface="Comic Sans MS" pitchFamily="66" charset="0"/>
              </a:rPr>
              <a:t>per caratteristiche chimiche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481608" y="2826997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it-IT" b="1" i="1" dirty="0">
                <a:solidFill>
                  <a:srgbClr val="00B050"/>
                </a:solidFill>
                <a:latin typeface="Comic Sans MS" pitchFamily="66" charset="0"/>
              </a:rPr>
              <a:t>Gas infiammabili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it-IT" dirty="0">
                <a:latin typeface="Comic Sans MS" pitchFamily="66" charset="0"/>
              </a:rPr>
              <a:t>Acetilene, H</a:t>
            </a:r>
            <a:r>
              <a:rPr lang="it-IT" baseline="-25000" dirty="0">
                <a:latin typeface="Comic Sans MS" pitchFamily="66" charset="0"/>
              </a:rPr>
              <a:t>2</a:t>
            </a:r>
            <a:r>
              <a:rPr lang="it-IT" dirty="0">
                <a:latin typeface="Comic Sans MS" pitchFamily="66" charset="0"/>
              </a:rPr>
              <a:t>, C</a:t>
            </a:r>
            <a:r>
              <a:rPr lang="it-IT" baseline="-25000" dirty="0">
                <a:latin typeface="Comic Sans MS" pitchFamily="66" charset="0"/>
              </a:rPr>
              <a:t>3</a:t>
            </a:r>
            <a:r>
              <a:rPr lang="it-IT" dirty="0">
                <a:latin typeface="Comic Sans MS" pitchFamily="66" charset="0"/>
              </a:rPr>
              <a:t>H</a:t>
            </a:r>
            <a:r>
              <a:rPr lang="it-IT" baseline="-25000" dirty="0">
                <a:latin typeface="Comic Sans MS" pitchFamily="66" charset="0"/>
              </a:rPr>
              <a:t>8</a:t>
            </a:r>
            <a:r>
              <a:rPr lang="it-IT" dirty="0">
                <a:latin typeface="Comic Sans MS" pitchFamily="66" charset="0"/>
              </a:rPr>
              <a:t>, C</a:t>
            </a:r>
            <a:r>
              <a:rPr lang="it-IT" baseline="-25000" dirty="0">
                <a:latin typeface="Comic Sans MS" pitchFamily="66" charset="0"/>
              </a:rPr>
              <a:t>4</a:t>
            </a:r>
            <a:r>
              <a:rPr lang="it-IT" dirty="0">
                <a:latin typeface="Comic Sans MS" pitchFamily="66" charset="0"/>
              </a:rPr>
              <a:t>H</a:t>
            </a:r>
            <a:r>
              <a:rPr lang="it-IT" baseline="-25000" dirty="0">
                <a:latin typeface="Comic Sans MS" pitchFamily="66" charset="0"/>
              </a:rPr>
              <a:t>10</a:t>
            </a:r>
            <a:r>
              <a:rPr lang="it-IT" dirty="0">
                <a:latin typeface="Comic Sans MS" pitchFamily="66" charset="0"/>
              </a:rPr>
              <a:t>, </a:t>
            </a:r>
            <a:r>
              <a:rPr lang="it-IT" dirty="0" smtClean="0">
                <a:latin typeface="Comic Sans MS" pitchFamily="66" charset="0"/>
              </a:rPr>
              <a:t>…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33636" y="3920086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it-IT" b="1" i="1" dirty="0">
                <a:solidFill>
                  <a:srgbClr val="0000FF"/>
                </a:solidFill>
                <a:latin typeface="Comic Sans MS" pitchFamily="66" charset="0"/>
              </a:rPr>
              <a:t>Gas comburenti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it-IT" dirty="0">
                <a:latin typeface="Comic Sans MS" pitchFamily="66" charset="0"/>
              </a:rPr>
              <a:t>O</a:t>
            </a:r>
            <a:r>
              <a:rPr lang="it-IT" baseline="-25000" dirty="0">
                <a:latin typeface="Comic Sans MS" pitchFamily="66" charset="0"/>
              </a:rPr>
              <a:t>2</a:t>
            </a:r>
            <a:r>
              <a:rPr lang="it-IT" dirty="0">
                <a:latin typeface="Comic Sans MS" pitchFamily="66" charset="0"/>
              </a:rPr>
              <a:t>, N</a:t>
            </a:r>
            <a:r>
              <a:rPr lang="it-IT" baseline="-25000" dirty="0">
                <a:latin typeface="Comic Sans MS" pitchFamily="66" charset="0"/>
              </a:rPr>
              <a:t>2</a:t>
            </a:r>
            <a:r>
              <a:rPr lang="it-IT" dirty="0">
                <a:latin typeface="Comic Sans MS" pitchFamily="66" charset="0"/>
              </a:rPr>
              <a:t>O, aria compressa, </a:t>
            </a:r>
            <a:r>
              <a:rPr lang="it-IT" dirty="0" smtClean="0">
                <a:latin typeface="Comic Sans MS" pitchFamily="66" charset="0"/>
              </a:rPr>
              <a:t>...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59632" y="5013176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it-IT" b="1" i="1" dirty="0">
                <a:solidFill>
                  <a:srgbClr val="996633"/>
                </a:solidFill>
                <a:latin typeface="Comic Sans MS" pitchFamily="66" charset="0"/>
              </a:rPr>
              <a:t>Gas tossici, corrosivi, cancerogeni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it-IT" dirty="0">
                <a:latin typeface="Comic Sans MS" pitchFamily="66" charset="0"/>
              </a:rPr>
              <a:t>NH</a:t>
            </a:r>
            <a:r>
              <a:rPr lang="it-IT" baseline="-25000" dirty="0">
                <a:latin typeface="Comic Sans MS" pitchFamily="66" charset="0"/>
              </a:rPr>
              <a:t>3</a:t>
            </a:r>
            <a:r>
              <a:rPr lang="it-IT" dirty="0">
                <a:latin typeface="Comic Sans MS" pitchFamily="66" charset="0"/>
              </a:rPr>
              <a:t>, Cl</a:t>
            </a:r>
            <a:r>
              <a:rPr lang="it-IT" baseline="-25000" dirty="0">
                <a:latin typeface="Comic Sans MS" pitchFamily="66" charset="0"/>
              </a:rPr>
              <a:t>2</a:t>
            </a:r>
            <a:r>
              <a:rPr lang="it-IT" dirty="0">
                <a:latin typeface="Comic Sans MS" pitchFamily="66" charset="0"/>
              </a:rPr>
              <a:t>, H</a:t>
            </a:r>
            <a:r>
              <a:rPr lang="it-IT" baseline="-25000" dirty="0">
                <a:latin typeface="Comic Sans MS" pitchFamily="66" charset="0"/>
              </a:rPr>
              <a:t>2</a:t>
            </a:r>
            <a:r>
              <a:rPr lang="it-IT" dirty="0">
                <a:latin typeface="Comic Sans MS" pitchFamily="66" charset="0"/>
              </a:rPr>
              <a:t>S, HCN, </a:t>
            </a:r>
            <a:r>
              <a:rPr lang="it-IT" dirty="0" err="1">
                <a:latin typeface="Comic Sans MS" pitchFamily="66" charset="0"/>
              </a:rPr>
              <a:t>HCl</a:t>
            </a:r>
            <a:r>
              <a:rPr lang="it-IT" dirty="0" smtClean="0">
                <a:latin typeface="Comic Sans MS" pitchFamily="66" charset="0"/>
              </a:rPr>
              <a:t>,…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0231E-1ED5-48A4-AB3C-631A4DC8BE9F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3" grpId="0"/>
      <p:bldP spid="2" grpId="0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sellaDiTesto 1"/>
          <p:cNvSpPr txBox="1">
            <a:spLocks noChangeArrowheads="1"/>
          </p:cNvSpPr>
          <p:nvPr/>
        </p:nvSpPr>
        <p:spPr bwMode="auto">
          <a:xfrm>
            <a:off x="323850" y="404813"/>
            <a:ext cx="842461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it-IT" dirty="0"/>
              <a:t>14) Se si usano gas pericolosi come ad es. </a:t>
            </a:r>
            <a:endParaRPr lang="it-IT" dirty="0" smtClean="0"/>
          </a:p>
          <a:p>
            <a:pPr algn="l" eaLnBrk="1" hangingPunct="1"/>
            <a:r>
              <a:rPr lang="it-IT" dirty="0" smtClean="0"/>
              <a:t>CO (tossico) </a:t>
            </a:r>
            <a:r>
              <a:rPr lang="it-IT" dirty="0"/>
              <a:t>o </a:t>
            </a:r>
            <a:r>
              <a:rPr lang="it-IT" dirty="0" err="1"/>
              <a:t>H</a:t>
            </a:r>
            <a:r>
              <a:rPr lang="it-IT" baseline="-25000" dirty="0" err="1"/>
              <a:t>2</a:t>
            </a:r>
            <a:r>
              <a:rPr lang="it-IT" dirty="0"/>
              <a:t> o </a:t>
            </a:r>
            <a:r>
              <a:rPr lang="it-IT" dirty="0" err="1"/>
              <a:t>CH</a:t>
            </a:r>
            <a:r>
              <a:rPr lang="it-IT" baseline="-25000" dirty="0" err="1"/>
              <a:t>4</a:t>
            </a:r>
            <a:r>
              <a:rPr lang="it-IT" dirty="0" smtClean="0"/>
              <a:t>,(infiammabili) </a:t>
            </a:r>
          </a:p>
          <a:p>
            <a:pPr algn="l" eaLnBrk="1" hangingPunct="1"/>
            <a:r>
              <a:rPr lang="it-IT" dirty="0" smtClean="0"/>
              <a:t>munire </a:t>
            </a:r>
            <a:r>
              <a:rPr lang="it-IT" dirty="0"/>
              <a:t>il locale di sensori idonei collegati con un sistema di allarme all’interno con ripetitore all’esterno del locale in zona vigilata.</a:t>
            </a:r>
          </a:p>
        </p:txBody>
      </p:sp>
      <p:pic>
        <p:nvPicPr>
          <p:cNvPr id="18435" name="Picture 2" descr="Rilevatore di fughe di gas in ca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564904"/>
            <a:ext cx="6351588" cy="395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0231E-1ED5-48A4-AB3C-631A4DC8BE9F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51520" y="548680"/>
            <a:ext cx="82804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sz="2000" b="1" dirty="0"/>
              <a:t>A CASA</a:t>
            </a:r>
          </a:p>
          <a:p>
            <a:pPr algn="just" eaLnBrk="1" hangingPunct="1"/>
            <a:r>
              <a:rPr lang="it-IT" sz="2000" dirty="0"/>
              <a:t>la sostituzione di una bombola è una operazione delicata, che va effettuata solo da personale competente; </a:t>
            </a:r>
          </a:p>
          <a:p>
            <a:pPr algn="just" eaLnBrk="1" hangingPunct="1"/>
            <a:r>
              <a:rPr lang="it-IT" sz="2000" dirty="0"/>
              <a:t>le bombole non devono essere tenute in locali ubicati sotto il livello stradale e vanno protette dal sole e da altre fonti di calore; 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51520" y="4149130"/>
            <a:ext cx="828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it-IT" sz="2000"/>
              <a:t>In casa, nei garage e nei ripostigli è vietato tenere bombole vuote o anche parzialmente piene non fissate solidamente.</a:t>
            </a:r>
            <a:r>
              <a:rPr lang="it-IT"/>
              <a:t>   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51520" y="2348905"/>
            <a:ext cx="82804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it-IT" sz="2000" dirty="0"/>
              <a:t>in un locale di volume minore di 20 m</a:t>
            </a:r>
            <a:r>
              <a:rPr lang="it-IT" sz="2000" baseline="30000" dirty="0"/>
              <a:t>3</a:t>
            </a:r>
            <a:r>
              <a:rPr lang="it-IT" sz="2000" dirty="0"/>
              <a:t> è vietato installare </a:t>
            </a:r>
            <a:r>
              <a:rPr lang="it-IT" sz="2000" dirty="0" err="1"/>
              <a:t>piu'</a:t>
            </a:r>
            <a:r>
              <a:rPr lang="it-IT" sz="2000" dirty="0"/>
              <a:t> di una bombola da 15 kg; </a:t>
            </a:r>
          </a:p>
          <a:p>
            <a:pPr algn="just" eaLnBrk="1" hangingPunct="1"/>
            <a:r>
              <a:rPr lang="it-IT" sz="2000" dirty="0"/>
              <a:t>se il volume supera i 20 m</a:t>
            </a:r>
            <a:r>
              <a:rPr lang="it-IT" sz="2000" baseline="30000" dirty="0"/>
              <a:t>3</a:t>
            </a:r>
            <a:r>
              <a:rPr lang="it-IT" sz="2000" dirty="0"/>
              <a:t> si possono installare al massimo 2 bombole, per un contenuto complessivo fino a 30 kg nei locali che non superano 50 m</a:t>
            </a:r>
            <a:r>
              <a:rPr lang="it-IT" sz="2000" baseline="30000" dirty="0"/>
              <a:t>3</a:t>
            </a:r>
            <a:r>
              <a:rPr lang="it-IT" sz="2000" dirty="0"/>
              <a:t>, e fino a 40 kg nei locali che superano 50 m</a:t>
            </a:r>
            <a:r>
              <a:rPr lang="it-IT" sz="2000" baseline="30000" dirty="0"/>
              <a:t>3</a:t>
            </a:r>
            <a:r>
              <a:rPr lang="it-IT" sz="2000" dirty="0"/>
              <a:t>; 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0231E-1ED5-48A4-AB3C-631A4DC8BE9F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0231E-1ED5-48A4-AB3C-631A4DC8BE9F}" type="slidenum">
              <a:rPr lang="it-IT" smtClean="0"/>
              <a:pPr>
                <a:defRPr/>
              </a:pPr>
              <a:t>22</a:t>
            </a:fld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39552" y="548680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Sapendo che la densità media dell'aria a 25 °C è 1.29 g/L, la CO</a:t>
            </a:r>
            <a:r>
              <a:rPr lang="it-IT" baseline="-25000" dirty="0" smtClean="0"/>
              <a:t>2</a:t>
            </a:r>
            <a:r>
              <a:rPr lang="it-IT" dirty="0" smtClean="0"/>
              <a:t> (mm = 44.0) che esce da una bombola si stratifica in alto o in basso? 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39552" y="2060848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Supponendo un comportamento ideale del gas PV = </a:t>
            </a:r>
            <a:r>
              <a:rPr lang="it-IT" dirty="0" err="1" smtClean="0"/>
              <a:t>nRT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39552" y="2852936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n = massa (g) /mm (g/</a:t>
            </a:r>
            <a:r>
              <a:rPr lang="it-IT" dirty="0" err="1" smtClean="0"/>
              <a:t>mol</a:t>
            </a:r>
            <a:r>
              <a:rPr lang="it-IT" dirty="0" smtClean="0"/>
              <a:t>): quindi PV = (m/mm) RT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39552" y="3501008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dirty="0" smtClean="0"/>
              <a:t>densità = m/V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39552" y="4149080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dirty="0" smtClean="0"/>
              <a:t>quindi d(gas) = (P </a:t>
            </a:r>
            <a:r>
              <a:rPr lang="it-IT" dirty="0">
                <a:sym typeface="Symbol" panose="05050102010706020507" pitchFamily="18" charset="2"/>
              </a:rPr>
              <a:t> </a:t>
            </a:r>
            <a:r>
              <a:rPr lang="it-IT" dirty="0" smtClean="0"/>
              <a:t>mm) / (RT)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39552" y="4869160"/>
            <a:ext cx="846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dCO</a:t>
            </a:r>
            <a:r>
              <a:rPr lang="it-IT" baseline="-25000" dirty="0" smtClean="0"/>
              <a:t>2</a:t>
            </a:r>
            <a:r>
              <a:rPr lang="it-IT" dirty="0" smtClean="0"/>
              <a:t> = (1atm </a:t>
            </a:r>
            <a:r>
              <a:rPr lang="it-IT" dirty="0" smtClean="0">
                <a:sym typeface="Symbol" panose="05050102010706020507" pitchFamily="18" charset="2"/>
              </a:rPr>
              <a:t> </a:t>
            </a:r>
            <a:r>
              <a:rPr lang="it-IT" dirty="0" smtClean="0"/>
              <a:t>44 g/</a:t>
            </a:r>
            <a:r>
              <a:rPr lang="it-IT" dirty="0" err="1" smtClean="0"/>
              <a:t>mol</a:t>
            </a:r>
            <a:r>
              <a:rPr lang="it-IT" dirty="0" smtClean="0"/>
              <a:t>)/(0.0821 </a:t>
            </a:r>
            <a:r>
              <a:rPr lang="it-IT" dirty="0">
                <a:sym typeface="Symbol" panose="05050102010706020507" pitchFamily="18" charset="2"/>
              </a:rPr>
              <a:t> </a:t>
            </a:r>
            <a:r>
              <a:rPr lang="it-IT" dirty="0" smtClean="0"/>
              <a:t>298 K))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39552" y="5589240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dCO</a:t>
            </a:r>
            <a:r>
              <a:rPr lang="it-IT" baseline="-25000" dirty="0" smtClean="0"/>
              <a:t>2</a:t>
            </a:r>
            <a:r>
              <a:rPr lang="it-IT" dirty="0" smtClean="0"/>
              <a:t> = 1.96 g/L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139952" y="5589240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si stratifica in basso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22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0231E-1ED5-48A4-AB3C-631A4DC8BE9F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95536" y="260648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La mm media dell'aria è 29 g / </a:t>
            </a:r>
            <a:r>
              <a:rPr lang="it-IT" dirty="0" err="1" smtClean="0"/>
              <a:t>mol</a:t>
            </a:r>
            <a:r>
              <a:rPr lang="it-IT" dirty="0" smtClean="0"/>
              <a:t> e d = 1.29 g/L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95536" y="2348880"/>
            <a:ext cx="79493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solidFill>
                  <a:srgbClr val="FF0000"/>
                </a:solidFill>
              </a:rPr>
              <a:t>la densità di un gas è proporzionale alla sua mm</a:t>
            </a:r>
          </a:p>
          <a:p>
            <a:pPr algn="just"/>
            <a:r>
              <a:rPr lang="it-IT" dirty="0" smtClean="0">
                <a:solidFill>
                  <a:srgbClr val="FF0000"/>
                </a:solidFill>
              </a:rPr>
              <a:t>tutti i gas con mm &gt; 29 (g/</a:t>
            </a:r>
            <a:r>
              <a:rPr lang="it-IT" dirty="0" err="1" smtClean="0">
                <a:solidFill>
                  <a:srgbClr val="FF0000"/>
                </a:solidFill>
              </a:rPr>
              <a:t>mol</a:t>
            </a:r>
            <a:r>
              <a:rPr lang="it-IT" dirty="0" smtClean="0">
                <a:solidFill>
                  <a:srgbClr val="FF0000"/>
                </a:solidFill>
              </a:rPr>
              <a:t>) tendono a stratificarsi un basso</a:t>
            </a:r>
          </a:p>
          <a:p>
            <a:pPr algn="just"/>
            <a:r>
              <a:rPr lang="it-IT" dirty="0" smtClean="0">
                <a:solidFill>
                  <a:srgbClr val="FF0000"/>
                </a:solidFill>
              </a:rPr>
              <a:t>es. GPL, CO</a:t>
            </a:r>
            <a:r>
              <a:rPr lang="it-IT" baseline="-25000" dirty="0" smtClean="0">
                <a:solidFill>
                  <a:srgbClr val="FF0000"/>
                </a:solidFill>
              </a:rPr>
              <a:t>2</a:t>
            </a:r>
            <a:r>
              <a:rPr lang="it-IT" dirty="0" smtClean="0">
                <a:solidFill>
                  <a:srgbClr val="FF0000"/>
                </a:solidFill>
              </a:rPr>
              <a:t>, SO</a:t>
            </a:r>
            <a:r>
              <a:rPr lang="it-IT" baseline="-25000" dirty="0" smtClean="0">
                <a:solidFill>
                  <a:srgbClr val="FF0000"/>
                </a:solidFill>
              </a:rPr>
              <a:t>2</a:t>
            </a:r>
            <a:r>
              <a:rPr lang="it-IT" dirty="0" smtClean="0">
                <a:solidFill>
                  <a:srgbClr val="FF0000"/>
                </a:solidFill>
              </a:rPr>
              <a:t>, Cl</a:t>
            </a:r>
            <a:r>
              <a:rPr lang="it-IT" baseline="-25000" dirty="0" smtClean="0">
                <a:solidFill>
                  <a:srgbClr val="FF0000"/>
                </a:solidFill>
              </a:rPr>
              <a:t>2</a:t>
            </a:r>
            <a:r>
              <a:rPr lang="it-IT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endParaRPr lang="it-IT" dirty="0" smtClean="0">
              <a:solidFill>
                <a:srgbClr val="FF0000"/>
              </a:solidFill>
            </a:endParaRPr>
          </a:p>
          <a:p>
            <a:pPr algn="just"/>
            <a:r>
              <a:rPr lang="it-IT" dirty="0" smtClean="0">
                <a:solidFill>
                  <a:srgbClr val="FF0000"/>
                </a:solidFill>
              </a:rPr>
              <a:t>Non possono parcheggiare nelle autorimesse sotterranee le auto alimentate da GPL, a meno che non siano dotate di particolari </a:t>
            </a:r>
            <a:r>
              <a:rPr lang="it-IT" dirty="0">
                <a:solidFill>
                  <a:srgbClr val="FF0000"/>
                </a:solidFill>
              </a:rPr>
              <a:t>s</a:t>
            </a:r>
            <a:r>
              <a:rPr lang="it-IT" dirty="0" smtClean="0">
                <a:solidFill>
                  <a:srgbClr val="FF0000"/>
                </a:solidFill>
              </a:rPr>
              <a:t>istemi di sicurezza (certificazione </a:t>
            </a:r>
            <a:r>
              <a:rPr lang="it-IT" dirty="0">
                <a:solidFill>
                  <a:srgbClr val="FF0000"/>
                </a:solidFill>
              </a:rPr>
              <a:t>ECE/ONU </a:t>
            </a:r>
            <a:r>
              <a:rPr lang="it-IT" dirty="0" smtClean="0">
                <a:solidFill>
                  <a:srgbClr val="FF0000"/>
                </a:solidFill>
              </a:rPr>
              <a:t>67-01), perché il gas tende a scendere ai piani più bassi formando sacche di gas infiammabile.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95536" y="764704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Perché nei </a:t>
            </a:r>
            <a:r>
              <a:rPr lang="it-IT" dirty="0"/>
              <a:t>parcheggi </a:t>
            </a:r>
            <a:r>
              <a:rPr lang="it-IT" dirty="0" smtClean="0"/>
              <a:t>sotterranei è vietato parcheggiare le automobili alimentate a GPL mentre si possono parcheggiare quelle alimentate a metano?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94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0231E-1ED5-48A4-AB3C-631A4DC8BE9F}" type="slidenum">
              <a:rPr lang="it-IT" smtClean="0"/>
              <a:pPr>
                <a:defRPr/>
              </a:pPr>
              <a:t>24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23528" y="548680"/>
            <a:ext cx="81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solidFill>
                  <a:srgbClr val="0000FF"/>
                </a:solidFill>
              </a:rPr>
              <a:t>tutti i gas con mm &lt; 29 (g/</a:t>
            </a:r>
            <a:r>
              <a:rPr lang="it-IT" dirty="0" err="1" smtClean="0">
                <a:solidFill>
                  <a:srgbClr val="0000FF"/>
                </a:solidFill>
              </a:rPr>
              <a:t>mol</a:t>
            </a:r>
            <a:r>
              <a:rPr lang="it-IT" dirty="0" smtClean="0">
                <a:solidFill>
                  <a:srgbClr val="0000FF"/>
                </a:solidFill>
              </a:rPr>
              <a:t>) tendono a stratificarsi in alto e ad essere dispersi e diluiti nell'aria.</a:t>
            </a:r>
          </a:p>
          <a:p>
            <a:pPr algn="just"/>
            <a:r>
              <a:rPr lang="it-IT" dirty="0" smtClean="0">
                <a:solidFill>
                  <a:srgbClr val="0000FF"/>
                </a:solidFill>
              </a:rPr>
              <a:t>es. H</a:t>
            </a:r>
            <a:r>
              <a:rPr lang="it-IT" baseline="-25000" dirty="0" smtClean="0">
                <a:solidFill>
                  <a:srgbClr val="0000FF"/>
                </a:solidFill>
              </a:rPr>
              <a:t>2</a:t>
            </a:r>
            <a:r>
              <a:rPr lang="it-IT" dirty="0" smtClean="0">
                <a:solidFill>
                  <a:srgbClr val="0000FF"/>
                </a:solidFill>
              </a:rPr>
              <a:t>, He, CO, CH</a:t>
            </a:r>
            <a:r>
              <a:rPr lang="it-IT" baseline="-25000" dirty="0" smtClean="0">
                <a:solidFill>
                  <a:srgbClr val="0000FF"/>
                </a:solidFill>
              </a:rPr>
              <a:t>4</a:t>
            </a:r>
            <a:r>
              <a:rPr lang="it-IT" dirty="0" smtClean="0">
                <a:solidFill>
                  <a:srgbClr val="0000FF"/>
                </a:solidFill>
              </a:rPr>
              <a:t>, NH</a:t>
            </a:r>
            <a:r>
              <a:rPr lang="it-IT" baseline="-25000" dirty="0" smtClean="0">
                <a:solidFill>
                  <a:srgbClr val="0000FF"/>
                </a:solidFill>
              </a:rPr>
              <a:t>3</a:t>
            </a:r>
            <a:endParaRPr lang="it-IT" baseline="-25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30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isultati immagini per bombola gp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0648"/>
            <a:ext cx="5511292" cy="308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ragusanews.com/immagini_articoli/25-08-2015/1440491567-0-esplode-bombola-gpl-al-focallo-marito-e-moglie-ferit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94" y="3645024"/>
            <a:ext cx="285750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.ytimg.com/vi/XY3exwtTtlM/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609752"/>
            <a:ext cx="467677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0231E-1ED5-48A4-AB3C-631A4DC8BE9F}" type="slidenum">
              <a:rPr lang="it-IT" smtClean="0"/>
              <a:pPr>
                <a:defRPr/>
              </a:pPr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151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68313" y="188640"/>
            <a:ext cx="824388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dirty="0">
                <a:solidFill>
                  <a:srgbClr val="FF0000"/>
                </a:solidFill>
                <a:cs typeface="Times New Roman" pitchFamily="18" charset="0"/>
              </a:rPr>
              <a:t>gas con T critica &lt; di quella ambiente </a:t>
            </a:r>
            <a:r>
              <a:rPr lang="it-IT" dirty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it-IT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sono compressi </a:t>
            </a:r>
            <a:r>
              <a:rPr lang="it-IT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endParaRPr lang="it-IT" dirty="0">
              <a:solidFill>
                <a:srgbClr val="FF0000"/>
              </a:solidFill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it-IT" dirty="0">
                <a:solidFill>
                  <a:srgbClr val="FF0000"/>
                </a:solidFill>
                <a:cs typeface="Times New Roman" pitchFamily="18" charset="0"/>
              </a:rPr>
              <a:t>es. O</a:t>
            </a:r>
            <a:r>
              <a:rPr lang="it-IT" baseline="-25000" dirty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it-IT" dirty="0">
                <a:solidFill>
                  <a:srgbClr val="FF0000"/>
                </a:solidFill>
                <a:cs typeface="Times New Roman" pitchFamily="18" charset="0"/>
              </a:rPr>
              <a:t>     </a:t>
            </a:r>
            <a:r>
              <a:rPr lang="it-IT" dirty="0" err="1">
                <a:solidFill>
                  <a:srgbClr val="FF0000"/>
                </a:solidFill>
                <a:cs typeface="Times New Roman" pitchFamily="18" charset="0"/>
              </a:rPr>
              <a:t>Tc</a:t>
            </a:r>
            <a:r>
              <a:rPr lang="it-IT" dirty="0">
                <a:solidFill>
                  <a:srgbClr val="FF0000"/>
                </a:solidFill>
                <a:cs typeface="Times New Roman" pitchFamily="18" charset="0"/>
              </a:rPr>
              <a:t> = -118 °</a:t>
            </a:r>
            <a:r>
              <a:rPr lang="it-IT" dirty="0" smtClean="0">
                <a:solidFill>
                  <a:srgbClr val="FF0000"/>
                </a:solidFill>
                <a:cs typeface="Times New Roman" pitchFamily="18" charset="0"/>
              </a:rPr>
              <a:t>C</a:t>
            </a:r>
            <a:endParaRPr lang="it-IT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4" name="Picture 58" descr="http://www.rischiochimico.it/drupal/sites/default/files/images/schema_bombol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410593"/>
            <a:ext cx="2328862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0231E-1ED5-48A4-AB3C-631A4DC8BE9F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467544" y="1628081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bombole con pareti spesse per resistere alla pressione di almeno 400 atm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67544" y="2780209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fatte da un corpo unico senza saldatura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67544" y="3933056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Se sono presenti saldature si chiamano bidoni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23528" y="404664"/>
            <a:ext cx="81369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it-IT" dirty="0">
                <a:solidFill>
                  <a:srgbClr val="0000FF"/>
                </a:solidFill>
                <a:cs typeface="Times New Roman" pitchFamily="18" charset="0"/>
              </a:rPr>
              <a:t>gas con T critica &gt; di quella ambiente </a:t>
            </a:r>
            <a:r>
              <a:rPr lang="it-IT" dirty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it-IT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it-IT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sono liquidi</a:t>
            </a:r>
            <a:r>
              <a:rPr lang="it-IT" dirty="0">
                <a:solidFill>
                  <a:srgbClr val="0000FF"/>
                </a:solidFill>
                <a:cs typeface="Times New Roman" pitchFamily="18" charset="0"/>
              </a:rPr>
              <a:t> </a:t>
            </a:r>
          </a:p>
          <a:p>
            <a:pPr algn="just" eaLnBrk="1" hangingPunct="1">
              <a:spcBef>
                <a:spcPct val="50000"/>
              </a:spcBef>
            </a:pPr>
            <a:r>
              <a:rPr lang="it-IT" dirty="0">
                <a:solidFill>
                  <a:srgbClr val="0000FF"/>
                </a:solidFill>
                <a:cs typeface="Times New Roman" pitchFamily="18" charset="0"/>
              </a:rPr>
              <a:t>hanno una pressione del vapore sovrastante uguale alla tensione di vapore del liquido alla temperatura ambiente. </a:t>
            </a:r>
          </a:p>
          <a:p>
            <a:pPr algn="just" eaLnBrk="1" hangingPunct="1">
              <a:spcBef>
                <a:spcPct val="50000"/>
              </a:spcBef>
            </a:pPr>
            <a:r>
              <a:rPr lang="it-IT" dirty="0" smtClean="0">
                <a:cs typeface="Times New Roman" pitchFamily="18" charset="0"/>
              </a:rPr>
              <a:t>per GPL attorno a 5 - 20 atm</a:t>
            </a:r>
            <a:endParaRPr lang="it-IT" dirty="0"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it-IT" dirty="0">
                <a:cs typeface="Times New Roman" pitchFamily="18" charset="0"/>
              </a:rPr>
              <a:t>Sono liquidi nelle bombole tra gli altri: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dirty="0" err="1" smtClean="0">
                <a:cs typeface="Times New Roman" pitchFamily="18" charset="0"/>
              </a:rPr>
              <a:t>SO</a:t>
            </a:r>
            <a:r>
              <a:rPr lang="en-US" baseline="-25000" dirty="0" err="1" smtClean="0">
                <a:cs typeface="Times New Roman" pitchFamily="18" charset="0"/>
              </a:rPr>
              <a:t>2</a:t>
            </a:r>
            <a:r>
              <a:rPr lang="en-US" dirty="0">
                <a:cs typeface="Times New Roman" pitchFamily="18" charset="0"/>
              </a:rPr>
              <a:t>, NH</a:t>
            </a:r>
            <a:r>
              <a:rPr lang="en-US" baseline="-25000" dirty="0">
                <a:cs typeface="Times New Roman" pitchFamily="18" charset="0"/>
              </a:rPr>
              <a:t>3,</a:t>
            </a:r>
            <a:r>
              <a:rPr lang="en-US" dirty="0">
                <a:cs typeface="Times New Roman" pitchFamily="18" charset="0"/>
              </a:rPr>
              <a:t> H</a:t>
            </a:r>
            <a:r>
              <a:rPr lang="en-US" baseline="-25000" dirty="0">
                <a:cs typeface="Times New Roman" pitchFamily="18" charset="0"/>
              </a:rPr>
              <a:t>2</a:t>
            </a:r>
            <a:r>
              <a:rPr lang="en-US" dirty="0">
                <a:cs typeface="Times New Roman" pitchFamily="18" charset="0"/>
              </a:rPr>
              <a:t>S, GPL, </a:t>
            </a:r>
            <a:r>
              <a:rPr lang="en-US" dirty="0" err="1">
                <a:cs typeface="Times New Roman" pitchFamily="18" charset="0"/>
              </a:rPr>
              <a:t>acetilene</a:t>
            </a:r>
            <a:r>
              <a:rPr lang="en-US" dirty="0">
                <a:cs typeface="Times New Roman" pitchFamily="18" charset="0"/>
              </a:rPr>
              <a:t>.</a:t>
            </a:r>
            <a:r>
              <a:rPr lang="it-IT" dirty="0"/>
              <a:t> </a:t>
            </a:r>
          </a:p>
        </p:txBody>
      </p:sp>
      <p:pic>
        <p:nvPicPr>
          <p:cNvPr id="1026" name="Picture 2" descr="http://www.fiamma2000.it/Prodotti_e_Servizi/Bombole/imgs/Bombole_sx02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060848"/>
            <a:ext cx="2990429" cy="225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mcylinders.com/img/home_slide/slide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77072"/>
            <a:ext cx="52482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0231E-1ED5-48A4-AB3C-631A4DC8BE9F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336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0231E-1ED5-48A4-AB3C-631A4DC8BE9F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707904" y="332656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Cos'è il GPL?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11560" y="908720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dirty="0" smtClean="0"/>
              <a:t>gas di petrolio liquefatto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39552" y="1700808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costituito da una </a:t>
            </a:r>
            <a:r>
              <a:rPr lang="it-IT" dirty="0"/>
              <a:t>miscela di </a:t>
            </a:r>
            <a:r>
              <a:rPr lang="it-IT" dirty="0" smtClean="0"/>
              <a:t>idrocarburi </a:t>
            </a:r>
            <a:r>
              <a:rPr lang="it-IT" dirty="0"/>
              <a:t>alcani a </a:t>
            </a:r>
            <a:r>
              <a:rPr lang="it-IT" dirty="0" smtClean="0"/>
              <a:t>bassa massa molecolare composta </a:t>
            </a:r>
            <a:r>
              <a:rPr lang="it-IT" dirty="0"/>
              <a:t>principalmente da </a:t>
            </a:r>
            <a:r>
              <a:rPr lang="it-IT" dirty="0" smtClean="0"/>
              <a:t>C</a:t>
            </a:r>
            <a:r>
              <a:rPr lang="it-IT" baseline="-25000" dirty="0" smtClean="0"/>
              <a:t>3</a:t>
            </a:r>
            <a:r>
              <a:rPr lang="it-IT" dirty="0" smtClean="0"/>
              <a:t>H</a:t>
            </a:r>
            <a:r>
              <a:rPr lang="it-IT" baseline="-25000" dirty="0" smtClean="0"/>
              <a:t>8</a:t>
            </a:r>
            <a:r>
              <a:rPr lang="it-IT" dirty="0" smtClean="0"/>
              <a:t> e C</a:t>
            </a:r>
            <a:r>
              <a:rPr lang="it-IT" baseline="-25000" dirty="0" smtClean="0"/>
              <a:t>4</a:t>
            </a:r>
            <a:r>
              <a:rPr lang="it-IT" dirty="0" smtClean="0"/>
              <a:t>H </a:t>
            </a:r>
            <a:r>
              <a:rPr lang="it-IT" baseline="-25000" dirty="0" smtClean="0"/>
              <a:t>10</a:t>
            </a:r>
            <a:endParaRPr lang="it-IT" baseline="-250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39552" y="2708920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È un </a:t>
            </a:r>
            <a:r>
              <a:rPr lang="it-IT" dirty="0"/>
              <a:t>combustibile facilmente reperibile, a basso </a:t>
            </a:r>
            <a:r>
              <a:rPr lang="it-IT" dirty="0" smtClean="0"/>
              <a:t>impatto </a:t>
            </a:r>
            <a:r>
              <a:rPr lang="it-IT" dirty="0"/>
              <a:t>ambientale e con un'elevata resa energetica e </a:t>
            </a:r>
            <a:r>
              <a:rPr lang="it-IT" dirty="0" smtClean="0"/>
              <a:t>calorifica: </a:t>
            </a:r>
            <a:r>
              <a:rPr lang="it-IT" dirty="0"/>
              <a:t>è estremamente infiammabile, ma non è tossico. </a:t>
            </a:r>
            <a:r>
              <a:rPr lang="it-IT" dirty="0" smtClean="0"/>
              <a:t>Inodore, per motivi di sicurezza è </a:t>
            </a:r>
            <a:r>
              <a:rPr lang="it-IT" dirty="0" err="1" smtClean="0"/>
              <a:t>odorificato</a:t>
            </a:r>
            <a:r>
              <a:rPr lang="it-IT" dirty="0" smtClean="0"/>
              <a:t> con </a:t>
            </a:r>
            <a:r>
              <a:rPr lang="it-IT" dirty="0" err="1" smtClean="0"/>
              <a:t>etantiolo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67544" y="5229200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a T ambiente diventa liquido a P tra 2 e 8 atm a seconda della composizione della miscela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933056"/>
            <a:ext cx="936104" cy="31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37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0231E-1ED5-48A4-AB3C-631A4DC8BE9F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95536" y="404664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Nel passaggio dallo stato gassoso a quello liquido la sua densità aumenta di 250 volte circa, riducendo il suo V a parità di massa, ma conservando l'energia producibile.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259632" y="1988840"/>
            <a:ext cx="62646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Vantaggi rispetto al CH</a:t>
            </a:r>
            <a:r>
              <a:rPr lang="it-IT" baseline="-25000" dirty="0" smtClean="0"/>
              <a:t>4</a:t>
            </a:r>
          </a:p>
          <a:p>
            <a:r>
              <a:rPr lang="it-IT" dirty="0" smtClean="0"/>
              <a:t>Uso di bombole a bassa pressione</a:t>
            </a:r>
          </a:p>
          <a:p>
            <a:endParaRPr lang="it-IT" dirty="0" smtClean="0"/>
          </a:p>
          <a:p>
            <a:r>
              <a:rPr lang="it-IT" dirty="0" smtClean="0"/>
              <a:t>a parità di volume, il GPL liquido fornisce 3 x l'energia ottenibile da CH</a:t>
            </a:r>
            <a:r>
              <a:rPr lang="it-IT" baseline="-25000" dirty="0" smtClean="0"/>
              <a:t>4</a:t>
            </a:r>
            <a:r>
              <a:rPr lang="it-IT" dirty="0" smtClean="0"/>
              <a:t> a 200 atm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6955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0231E-1ED5-48A4-AB3C-631A4DC8BE9F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395536" y="548680"/>
            <a:ext cx="38164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Una bombola ha le seguenti 7 caratteristiche</a:t>
            </a:r>
          </a:p>
          <a:p>
            <a:endParaRPr lang="it-IT" dirty="0" smtClean="0"/>
          </a:p>
          <a:p>
            <a:r>
              <a:rPr lang="it-IT" dirty="0" smtClean="0"/>
              <a:t>corpo cilindrico</a:t>
            </a:r>
          </a:p>
          <a:p>
            <a:r>
              <a:rPr lang="it-IT" dirty="0" smtClean="0"/>
              <a:t>valvola superiore</a:t>
            </a:r>
          </a:p>
          <a:p>
            <a:r>
              <a:rPr lang="it-IT" dirty="0" smtClean="0"/>
              <a:t>collare filettato</a:t>
            </a:r>
          </a:p>
          <a:p>
            <a:r>
              <a:rPr lang="it-IT" dirty="0" smtClean="0"/>
              <a:t>ogiva</a:t>
            </a:r>
          </a:p>
          <a:p>
            <a:r>
              <a:rPr lang="it-IT" dirty="0" smtClean="0"/>
              <a:t>cappellotto di protezione</a:t>
            </a:r>
          </a:p>
          <a:p>
            <a:r>
              <a:rPr lang="it-IT" dirty="0" smtClean="0"/>
              <a:t>fondo </a:t>
            </a:r>
          </a:p>
          <a:p>
            <a:r>
              <a:rPr lang="it-IT" dirty="0" smtClean="0"/>
              <a:t>piede d'appoggio</a:t>
            </a:r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76672"/>
            <a:ext cx="2933984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03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762000" y="762000"/>
            <a:ext cx="624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it-IT"/>
          </a:p>
        </p:txBody>
      </p:sp>
      <p:pic>
        <p:nvPicPr>
          <p:cNvPr id="2051" name="Picture 3" descr="Bombo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700213"/>
            <a:ext cx="3103562" cy="434498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33400" y="457200"/>
            <a:ext cx="81534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dirty="0" smtClean="0">
                <a:cs typeface="Times New Roman" pitchFamily="18" charset="0"/>
              </a:rPr>
              <a:t>Nei lab si trovano </a:t>
            </a:r>
            <a:r>
              <a:rPr lang="it-IT" smtClean="0">
                <a:cs typeface="Times New Roman" pitchFamily="18" charset="0"/>
              </a:rPr>
              <a:t>in genere in </a:t>
            </a:r>
            <a:r>
              <a:rPr lang="it-IT" dirty="0">
                <a:cs typeface="Times New Roman" pitchFamily="18" charset="0"/>
              </a:rPr>
              <a:t>bombole di 4 dimensioni diverse con volumi da 1 a 50 litri circa.</a:t>
            </a:r>
            <a:r>
              <a:rPr lang="it-IT" dirty="0"/>
              <a:t> </a:t>
            </a:r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900113" y="5445125"/>
            <a:ext cx="1943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0231E-1ED5-48A4-AB3C-631A4DC8BE9F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628775"/>
            <a:ext cx="2103438" cy="396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435869" y="908050"/>
            <a:ext cx="65389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BOMBOLE CONTENENTI </a:t>
            </a:r>
            <a:r>
              <a:rPr lang="it-IT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GAS COMPRESSI</a:t>
            </a:r>
            <a:endParaRPr lang="it-IT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284538"/>
            <a:ext cx="121920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0231E-1ED5-48A4-AB3C-631A4DC8BE9F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1244</Words>
  <Application>Microsoft Office PowerPoint</Application>
  <PresentationFormat>Presentazione su schermo (4:3)</PresentationFormat>
  <Paragraphs>127</Paragraphs>
  <Slides>25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1" baseType="lpstr">
      <vt:lpstr>Calibri</vt:lpstr>
      <vt:lpstr>Comic Sans MS</vt:lpstr>
      <vt:lpstr>Symbol</vt:lpstr>
      <vt:lpstr>Times New Roman</vt:lpstr>
      <vt:lpstr>Wingdings</vt:lpstr>
      <vt:lpstr>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Claudio Tavagnacco</dc:creator>
  <cp:lastModifiedBy>Tavagnacco</cp:lastModifiedBy>
  <cp:revision>285</cp:revision>
  <dcterms:created xsi:type="dcterms:W3CDTF">2003-01-23T10:14:00Z</dcterms:created>
  <dcterms:modified xsi:type="dcterms:W3CDTF">2024-08-27T10:13:27Z</dcterms:modified>
</cp:coreProperties>
</file>