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41" r:id="rId3"/>
    <p:sldId id="303" r:id="rId4"/>
    <p:sldId id="342" r:id="rId5"/>
    <p:sldId id="257" r:id="rId6"/>
    <p:sldId id="258" r:id="rId7"/>
    <p:sldId id="259" r:id="rId8"/>
    <p:sldId id="260" r:id="rId9"/>
    <p:sldId id="261" r:id="rId10"/>
    <p:sldId id="304" r:id="rId11"/>
    <p:sldId id="340" r:id="rId12"/>
    <p:sldId id="262" r:id="rId13"/>
    <p:sldId id="263" r:id="rId14"/>
    <p:sldId id="264" r:id="rId15"/>
    <p:sldId id="305" r:id="rId16"/>
    <p:sldId id="265" r:id="rId17"/>
    <p:sldId id="310" r:id="rId18"/>
    <p:sldId id="311" r:id="rId19"/>
    <p:sldId id="312" r:id="rId20"/>
    <p:sldId id="313" r:id="rId21"/>
    <p:sldId id="314" r:id="rId22"/>
    <p:sldId id="315" r:id="rId23"/>
    <p:sldId id="317" r:id="rId24"/>
    <p:sldId id="318" r:id="rId25"/>
    <p:sldId id="316" r:id="rId26"/>
    <p:sldId id="266" r:id="rId27"/>
    <p:sldId id="267" r:id="rId28"/>
    <p:sldId id="319" r:id="rId29"/>
    <p:sldId id="320" r:id="rId30"/>
    <p:sldId id="321" r:id="rId31"/>
    <p:sldId id="322" r:id="rId32"/>
    <p:sldId id="323" r:id="rId33"/>
    <p:sldId id="268" r:id="rId34"/>
    <p:sldId id="324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306" r:id="rId48"/>
    <p:sldId id="281" r:id="rId49"/>
    <p:sldId id="282" r:id="rId50"/>
    <p:sldId id="307" r:id="rId51"/>
    <p:sldId id="308" r:id="rId52"/>
    <p:sldId id="309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  <p:sldId id="301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9" autoAdjust="0"/>
    <p:restoredTop sz="90929"/>
  </p:normalViewPr>
  <p:slideViewPr>
    <p:cSldViewPr>
      <p:cViewPr varScale="1">
        <p:scale>
          <a:sx n="84" d="100"/>
          <a:sy n="84" d="100"/>
        </p:scale>
        <p:origin x="12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AFD36-A4DE-B748-9637-6AFFF3178733}" type="doc">
      <dgm:prSet loTypeId="urn:microsoft.com/office/officeart/2005/8/layout/pyramid3" loCatId="" qsTypeId="urn:microsoft.com/office/officeart/2005/8/quickstyle/simple4" qsCatId="simple" csTypeId="urn:microsoft.com/office/officeart/2005/8/colors/colorful2" csCatId="colorful" phldr="1"/>
      <dgm:spPr/>
    </dgm:pt>
    <dgm:pt modelId="{F976243A-B823-E547-8680-95F37A9E3EE8}">
      <dgm:prSet phldrT="[Testo]"/>
      <dgm:spPr/>
      <dgm:t>
        <a:bodyPr/>
        <a:lstStyle/>
        <a:p>
          <a:r>
            <a:rPr lang="it-IT" noProof="0" dirty="0" smtClean="0"/>
            <a:t>Eliminare</a:t>
          </a:r>
          <a:r>
            <a:rPr lang="it-IT" dirty="0" smtClean="0"/>
            <a:t> la fonte di rischio</a:t>
          </a:r>
          <a:endParaRPr lang="it-IT" dirty="0"/>
        </a:p>
      </dgm:t>
    </dgm:pt>
    <dgm:pt modelId="{029980E0-00C7-2545-B0E2-23A67DF1DEC4}" type="parTrans" cxnId="{75FE10C5-A77C-3C43-80A6-5B3F70D36B1A}">
      <dgm:prSet/>
      <dgm:spPr/>
      <dgm:t>
        <a:bodyPr/>
        <a:lstStyle/>
        <a:p>
          <a:endParaRPr lang="en-US"/>
        </a:p>
      </dgm:t>
    </dgm:pt>
    <dgm:pt modelId="{7E96C38E-E67C-C142-A69E-A0032210054F}" type="sibTrans" cxnId="{75FE10C5-A77C-3C43-80A6-5B3F70D36B1A}">
      <dgm:prSet/>
      <dgm:spPr/>
      <dgm:t>
        <a:bodyPr/>
        <a:lstStyle/>
        <a:p>
          <a:endParaRPr lang="en-US"/>
        </a:p>
      </dgm:t>
    </dgm:pt>
    <dgm:pt modelId="{3D9FF470-E45E-7A49-B16E-FF4FD9A0713B}">
      <dgm:prSet phldrT="[Testo]"/>
      <dgm:spPr/>
      <dgm:t>
        <a:bodyPr/>
        <a:lstStyle/>
        <a:p>
          <a:r>
            <a:rPr lang="it-IT" smtClean="0"/>
            <a:t>Isolare la fonte </a:t>
          </a:r>
          <a:endParaRPr lang="it-IT" dirty="0"/>
        </a:p>
      </dgm:t>
    </dgm:pt>
    <dgm:pt modelId="{6D341A3F-AD44-BA45-B576-A95BEDFFB484}" type="parTrans" cxnId="{B785D311-17B2-6A4B-907F-9CD129F4BBBA}">
      <dgm:prSet/>
      <dgm:spPr/>
      <dgm:t>
        <a:bodyPr/>
        <a:lstStyle/>
        <a:p>
          <a:endParaRPr lang="en-US"/>
        </a:p>
      </dgm:t>
    </dgm:pt>
    <dgm:pt modelId="{6E44E59D-3261-7042-87E1-C103869A0038}" type="sibTrans" cxnId="{B785D311-17B2-6A4B-907F-9CD129F4BBBA}">
      <dgm:prSet/>
      <dgm:spPr/>
      <dgm:t>
        <a:bodyPr/>
        <a:lstStyle/>
        <a:p>
          <a:endParaRPr lang="en-US"/>
        </a:p>
      </dgm:t>
    </dgm:pt>
    <dgm:pt modelId="{1C093B24-3042-4846-9D07-FE34223B708C}">
      <dgm:prSet phldrT="[Testo]"/>
      <dgm:spPr/>
      <dgm:t>
        <a:bodyPr/>
        <a:lstStyle/>
        <a:p>
          <a:r>
            <a:rPr lang="it-IT" smtClean="0"/>
            <a:t>Interventi ingegneristici</a:t>
          </a:r>
          <a:endParaRPr lang="it-IT" dirty="0"/>
        </a:p>
      </dgm:t>
    </dgm:pt>
    <dgm:pt modelId="{38B4CAE0-81AC-0C45-A8B5-6248CBACB932}" type="parTrans" cxnId="{0C78AC56-4C97-474E-B526-596A99578EB6}">
      <dgm:prSet/>
      <dgm:spPr/>
      <dgm:t>
        <a:bodyPr/>
        <a:lstStyle/>
        <a:p>
          <a:endParaRPr lang="en-US"/>
        </a:p>
      </dgm:t>
    </dgm:pt>
    <dgm:pt modelId="{B7EE5426-DFE8-7948-B0E1-20CFF514A018}" type="sibTrans" cxnId="{0C78AC56-4C97-474E-B526-596A99578EB6}">
      <dgm:prSet/>
      <dgm:spPr/>
      <dgm:t>
        <a:bodyPr/>
        <a:lstStyle/>
        <a:p>
          <a:endParaRPr lang="en-US"/>
        </a:p>
      </dgm:t>
    </dgm:pt>
    <dgm:pt modelId="{B6D27F87-F0AE-F14C-B0A4-71E81F5A9283}">
      <dgm:prSet phldrT="[Testo]"/>
      <dgm:spPr/>
      <dgm:t>
        <a:bodyPr/>
        <a:lstStyle/>
        <a:p>
          <a:r>
            <a:rPr lang="it-IT" smtClean="0"/>
            <a:t>Procedure </a:t>
          </a:r>
          <a:endParaRPr lang="it-IT" dirty="0"/>
        </a:p>
      </dgm:t>
    </dgm:pt>
    <dgm:pt modelId="{96067269-C38C-DC41-8E47-8D1033332AEF}" type="parTrans" cxnId="{B7446392-827B-004F-A062-6C2190C8B3D3}">
      <dgm:prSet/>
      <dgm:spPr/>
      <dgm:t>
        <a:bodyPr/>
        <a:lstStyle/>
        <a:p>
          <a:endParaRPr lang="en-US"/>
        </a:p>
      </dgm:t>
    </dgm:pt>
    <dgm:pt modelId="{930B16F5-72FE-8C40-86D9-598E5EF1A788}" type="sibTrans" cxnId="{B7446392-827B-004F-A062-6C2190C8B3D3}">
      <dgm:prSet/>
      <dgm:spPr/>
      <dgm:t>
        <a:bodyPr/>
        <a:lstStyle/>
        <a:p>
          <a:endParaRPr lang="en-US"/>
        </a:p>
      </dgm:t>
    </dgm:pt>
    <dgm:pt modelId="{54166CEA-B9D7-5F4D-B60E-DE6CCBDE3076}">
      <dgm:prSet phldrT="[Testo]"/>
      <dgm:spPr/>
      <dgm:t>
        <a:bodyPr/>
        <a:lstStyle/>
        <a:p>
          <a:r>
            <a:rPr lang="it-IT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DPI</a:t>
          </a:r>
        </a:p>
        <a:p>
          <a:endParaRPr lang="it-IT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667C0FE-463C-BD48-9F51-FCD69F3AF84B}" type="parTrans" cxnId="{A1E2B098-19C2-E54D-AA4E-599039EF9392}">
      <dgm:prSet/>
      <dgm:spPr/>
      <dgm:t>
        <a:bodyPr/>
        <a:lstStyle/>
        <a:p>
          <a:endParaRPr lang="en-US"/>
        </a:p>
      </dgm:t>
    </dgm:pt>
    <dgm:pt modelId="{4EA76533-6E01-6745-A6A2-F9E8C7387B4D}" type="sibTrans" cxnId="{A1E2B098-19C2-E54D-AA4E-599039EF9392}">
      <dgm:prSet/>
      <dgm:spPr/>
      <dgm:t>
        <a:bodyPr/>
        <a:lstStyle/>
        <a:p>
          <a:endParaRPr lang="en-US"/>
        </a:p>
      </dgm:t>
    </dgm:pt>
    <dgm:pt modelId="{0CE8A7C5-0007-7746-9730-661A24991F21}" type="pres">
      <dgm:prSet presAssocID="{D45AFD36-A4DE-B748-9637-6AFFF3178733}" presName="Name0" presStyleCnt="0">
        <dgm:presLayoutVars>
          <dgm:dir/>
          <dgm:animLvl val="lvl"/>
          <dgm:resizeHandles val="exact"/>
        </dgm:presLayoutVars>
      </dgm:prSet>
      <dgm:spPr/>
    </dgm:pt>
    <dgm:pt modelId="{5D72F2E3-04BB-0B48-8953-F035C8DD64E9}" type="pres">
      <dgm:prSet presAssocID="{F976243A-B823-E547-8680-95F37A9E3EE8}" presName="Name8" presStyleCnt="0"/>
      <dgm:spPr/>
    </dgm:pt>
    <dgm:pt modelId="{828E4E1B-60D7-A44C-8E7E-A740C2F282E7}" type="pres">
      <dgm:prSet presAssocID="{F976243A-B823-E547-8680-95F37A9E3EE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D957D-62C4-5545-9400-770BD62C51FB}" type="pres">
      <dgm:prSet presAssocID="{F976243A-B823-E547-8680-95F37A9E3E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0B197-6187-2A44-9F73-0E4E8FD0AB84}" type="pres">
      <dgm:prSet presAssocID="{3D9FF470-E45E-7A49-B16E-FF4FD9A0713B}" presName="Name8" presStyleCnt="0"/>
      <dgm:spPr/>
    </dgm:pt>
    <dgm:pt modelId="{1F077644-87CD-284C-8A6A-DE2103296651}" type="pres">
      <dgm:prSet presAssocID="{3D9FF470-E45E-7A49-B16E-FF4FD9A0713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FF1F6-D0BB-874C-B528-E90DEF6A2687}" type="pres">
      <dgm:prSet presAssocID="{3D9FF470-E45E-7A49-B16E-FF4FD9A071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04202-CF8E-E04A-A2FB-C0313931F8E1}" type="pres">
      <dgm:prSet presAssocID="{1C093B24-3042-4846-9D07-FE34223B708C}" presName="Name8" presStyleCnt="0"/>
      <dgm:spPr/>
    </dgm:pt>
    <dgm:pt modelId="{3A1572C4-E470-D841-97C5-E6AD44458BAE}" type="pres">
      <dgm:prSet presAssocID="{1C093B24-3042-4846-9D07-FE34223B708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6CB5A-2A21-4C4E-A939-14E75389B8DD}" type="pres">
      <dgm:prSet presAssocID="{1C093B24-3042-4846-9D07-FE34223B70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3BAA3-254B-7A4A-861B-0CF3970D0E56}" type="pres">
      <dgm:prSet presAssocID="{B6D27F87-F0AE-F14C-B0A4-71E81F5A9283}" presName="Name8" presStyleCnt="0"/>
      <dgm:spPr/>
    </dgm:pt>
    <dgm:pt modelId="{4C71F884-4D2E-D044-8F0A-55D234EDC6B4}" type="pres">
      <dgm:prSet presAssocID="{B6D27F87-F0AE-F14C-B0A4-71E81F5A928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2305C-85AF-1747-B119-A8784540099D}" type="pres">
      <dgm:prSet presAssocID="{B6D27F87-F0AE-F14C-B0A4-71E81F5A92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A8D5A-7F3D-B048-B04B-D27F7B89D405}" type="pres">
      <dgm:prSet presAssocID="{54166CEA-B9D7-5F4D-B60E-DE6CCBDE3076}" presName="Name8" presStyleCnt="0"/>
      <dgm:spPr/>
    </dgm:pt>
    <dgm:pt modelId="{1E5F2DF5-7626-7245-A6CD-A52281DA0917}" type="pres">
      <dgm:prSet presAssocID="{54166CEA-B9D7-5F4D-B60E-DE6CCBDE307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8F83F-951D-1341-ACDE-C6016A5FC656}" type="pres">
      <dgm:prSet presAssocID="{54166CEA-B9D7-5F4D-B60E-DE6CCBDE30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446392-827B-004F-A062-6C2190C8B3D3}" srcId="{D45AFD36-A4DE-B748-9637-6AFFF3178733}" destId="{B6D27F87-F0AE-F14C-B0A4-71E81F5A9283}" srcOrd="3" destOrd="0" parTransId="{96067269-C38C-DC41-8E47-8D1033332AEF}" sibTransId="{930B16F5-72FE-8C40-86D9-598E5EF1A788}"/>
    <dgm:cxn modelId="{E5B6FAF1-0612-41E5-BEE3-55BE0CB13671}" type="presOf" srcId="{B6D27F87-F0AE-F14C-B0A4-71E81F5A9283}" destId="{43E2305C-85AF-1747-B119-A8784540099D}" srcOrd="1" destOrd="0" presId="urn:microsoft.com/office/officeart/2005/8/layout/pyramid3"/>
    <dgm:cxn modelId="{0BD78A78-9772-4D7A-8E53-656CCB67F74A}" type="presOf" srcId="{54166CEA-B9D7-5F4D-B60E-DE6CCBDE3076}" destId="{1E5F2DF5-7626-7245-A6CD-A52281DA0917}" srcOrd="0" destOrd="0" presId="urn:microsoft.com/office/officeart/2005/8/layout/pyramid3"/>
    <dgm:cxn modelId="{A1E2B098-19C2-E54D-AA4E-599039EF9392}" srcId="{D45AFD36-A4DE-B748-9637-6AFFF3178733}" destId="{54166CEA-B9D7-5F4D-B60E-DE6CCBDE3076}" srcOrd="4" destOrd="0" parTransId="{D667C0FE-463C-BD48-9F51-FCD69F3AF84B}" sibTransId="{4EA76533-6E01-6745-A6A2-F9E8C7387B4D}"/>
    <dgm:cxn modelId="{84C0D504-152F-4F8E-932D-605D89B9F4A2}" type="presOf" srcId="{B6D27F87-F0AE-F14C-B0A4-71E81F5A9283}" destId="{4C71F884-4D2E-D044-8F0A-55D234EDC6B4}" srcOrd="0" destOrd="0" presId="urn:microsoft.com/office/officeart/2005/8/layout/pyramid3"/>
    <dgm:cxn modelId="{51A0E7C0-CBCD-4138-8C94-FDB37D5211FB}" type="presOf" srcId="{3D9FF470-E45E-7A49-B16E-FF4FD9A0713B}" destId="{1F077644-87CD-284C-8A6A-DE2103296651}" srcOrd="0" destOrd="0" presId="urn:microsoft.com/office/officeart/2005/8/layout/pyramid3"/>
    <dgm:cxn modelId="{C7A35E4D-C8AE-4DCE-A0EF-076D2E97FADA}" type="presOf" srcId="{54166CEA-B9D7-5F4D-B60E-DE6CCBDE3076}" destId="{D998F83F-951D-1341-ACDE-C6016A5FC656}" srcOrd="1" destOrd="0" presId="urn:microsoft.com/office/officeart/2005/8/layout/pyramid3"/>
    <dgm:cxn modelId="{81A085FE-DFED-41DA-A2FD-FB5DB816D048}" type="presOf" srcId="{F976243A-B823-E547-8680-95F37A9E3EE8}" destId="{828E4E1B-60D7-A44C-8E7E-A740C2F282E7}" srcOrd="0" destOrd="0" presId="urn:microsoft.com/office/officeart/2005/8/layout/pyramid3"/>
    <dgm:cxn modelId="{9F18333A-9FBD-44B4-9731-68E9C48F37B8}" type="presOf" srcId="{1C093B24-3042-4846-9D07-FE34223B708C}" destId="{3A1572C4-E470-D841-97C5-E6AD44458BAE}" srcOrd="0" destOrd="0" presId="urn:microsoft.com/office/officeart/2005/8/layout/pyramid3"/>
    <dgm:cxn modelId="{D9D8D1F4-927B-444C-ADFE-9D6D3DE394C8}" type="presOf" srcId="{D45AFD36-A4DE-B748-9637-6AFFF3178733}" destId="{0CE8A7C5-0007-7746-9730-661A24991F21}" srcOrd="0" destOrd="0" presId="urn:microsoft.com/office/officeart/2005/8/layout/pyramid3"/>
    <dgm:cxn modelId="{75FE10C5-A77C-3C43-80A6-5B3F70D36B1A}" srcId="{D45AFD36-A4DE-B748-9637-6AFFF3178733}" destId="{F976243A-B823-E547-8680-95F37A9E3EE8}" srcOrd="0" destOrd="0" parTransId="{029980E0-00C7-2545-B0E2-23A67DF1DEC4}" sibTransId="{7E96C38E-E67C-C142-A69E-A0032210054F}"/>
    <dgm:cxn modelId="{CC8A71DB-EDDF-4F52-A359-B1C8E80CC498}" type="presOf" srcId="{1C093B24-3042-4846-9D07-FE34223B708C}" destId="{7A26CB5A-2A21-4C4E-A939-14E75389B8DD}" srcOrd="1" destOrd="0" presId="urn:microsoft.com/office/officeart/2005/8/layout/pyramid3"/>
    <dgm:cxn modelId="{B7EED923-F5BA-4003-A588-E636A4561D98}" type="presOf" srcId="{3D9FF470-E45E-7A49-B16E-FF4FD9A0713B}" destId="{494FF1F6-D0BB-874C-B528-E90DEF6A2687}" srcOrd="1" destOrd="0" presId="urn:microsoft.com/office/officeart/2005/8/layout/pyramid3"/>
    <dgm:cxn modelId="{2EF084B5-11D5-42A3-870A-5BD3E3F15AC8}" type="presOf" srcId="{F976243A-B823-E547-8680-95F37A9E3EE8}" destId="{1BAD957D-62C4-5545-9400-770BD62C51FB}" srcOrd="1" destOrd="0" presId="urn:microsoft.com/office/officeart/2005/8/layout/pyramid3"/>
    <dgm:cxn modelId="{B785D311-17B2-6A4B-907F-9CD129F4BBBA}" srcId="{D45AFD36-A4DE-B748-9637-6AFFF3178733}" destId="{3D9FF470-E45E-7A49-B16E-FF4FD9A0713B}" srcOrd="1" destOrd="0" parTransId="{6D341A3F-AD44-BA45-B576-A95BEDFFB484}" sibTransId="{6E44E59D-3261-7042-87E1-C103869A0038}"/>
    <dgm:cxn modelId="{0C78AC56-4C97-474E-B526-596A99578EB6}" srcId="{D45AFD36-A4DE-B748-9637-6AFFF3178733}" destId="{1C093B24-3042-4846-9D07-FE34223B708C}" srcOrd="2" destOrd="0" parTransId="{38B4CAE0-81AC-0C45-A8B5-6248CBACB932}" sibTransId="{B7EE5426-DFE8-7948-B0E1-20CFF514A018}"/>
    <dgm:cxn modelId="{A4DEE94C-1115-422E-8D8D-5B28323FB9F5}" type="presParOf" srcId="{0CE8A7C5-0007-7746-9730-661A24991F21}" destId="{5D72F2E3-04BB-0B48-8953-F035C8DD64E9}" srcOrd="0" destOrd="0" presId="urn:microsoft.com/office/officeart/2005/8/layout/pyramid3"/>
    <dgm:cxn modelId="{669B771A-5EAB-4D57-9BCF-0DA30B2B1988}" type="presParOf" srcId="{5D72F2E3-04BB-0B48-8953-F035C8DD64E9}" destId="{828E4E1B-60D7-A44C-8E7E-A740C2F282E7}" srcOrd="0" destOrd="0" presId="urn:microsoft.com/office/officeart/2005/8/layout/pyramid3"/>
    <dgm:cxn modelId="{5BDAE87E-7934-494F-86B7-B73BF84296CA}" type="presParOf" srcId="{5D72F2E3-04BB-0B48-8953-F035C8DD64E9}" destId="{1BAD957D-62C4-5545-9400-770BD62C51FB}" srcOrd="1" destOrd="0" presId="urn:microsoft.com/office/officeart/2005/8/layout/pyramid3"/>
    <dgm:cxn modelId="{98AA3F9A-183C-4B9D-B517-0B7AC3B0F0B8}" type="presParOf" srcId="{0CE8A7C5-0007-7746-9730-661A24991F21}" destId="{36A0B197-6187-2A44-9F73-0E4E8FD0AB84}" srcOrd="1" destOrd="0" presId="urn:microsoft.com/office/officeart/2005/8/layout/pyramid3"/>
    <dgm:cxn modelId="{FE3AB65A-CB6E-49AC-B428-F9AC3429B842}" type="presParOf" srcId="{36A0B197-6187-2A44-9F73-0E4E8FD0AB84}" destId="{1F077644-87CD-284C-8A6A-DE2103296651}" srcOrd="0" destOrd="0" presId="urn:microsoft.com/office/officeart/2005/8/layout/pyramid3"/>
    <dgm:cxn modelId="{D09FEEAF-597F-4D02-9248-4A1717A62029}" type="presParOf" srcId="{36A0B197-6187-2A44-9F73-0E4E8FD0AB84}" destId="{494FF1F6-D0BB-874C-B528-E90DEF6A2687}" srcOrd="1" destOrd="0" presId="urn:microsoft.com/office/officeart/2005/8/layout/pyramid3"/>
    <dgm:cxn modelId="{E96E452E-E6D8-485E-A27A-165447EA0007}" type="presParOf" srcId="{0CE8A7C5-0007-7746-9730-661A24991F21}" destId="{72104202-CF8E-E04A-A2FB-C0313931F8E1}" srcOrd="2" destOrd="0" presId="urn:microsoft.com/office/officeart/2005/8/layout/pyramid3"/>
    <dgm:cxn modelId="{89579EF7-C78B-466B-A170-B89C926BC0B1}" type="presParOf" srcId="{72104202-CF8E-E04A-A2FB-C0313931F8E1}" destId="{3A1572C4-E470-D841-97C5-E6AD44458BAE}" srcOrd="0" destOrd="0" presId="urn:microsoft.com/office/officeart/2005/8/layout/pyramid3"/>
    <dgm:cxn modelId="{C82050D3-95D7-4B78-A8E3-70DA105F0B14}" type="presParOf" srcId="{72104202-CF8E-E04A-A2FB-C0313931F8E1}" destId="{7A26CB5A-2A21-4C4E-A939-14E75389B8DD}" srcOrd="1" destOrd="0" presId="urn:microsoft.com/office/officeart/2005/8/layout/pyramid3"/>
    <dgm:cxn modelId="{4D693FC8-D4B5-41EA-A6FB-451401541B84}" type="presParOf" srcId="{0CE8A7C5-0007-7746-9730-661A24991F21}" destId="{4943BAA3-254B-7A4A-861B-0CF3970D0E56}" srcOrd="3" destOrd="0" presId="urn:microsoft.com/office/officeart/2005/8/layout/pyramid3"/>
    <dgm:cxn modelId="{596AA3CF-D380-4AB9-A397-0A5A6A81956F}" type="presParOf" srcId="{4943BAA3-254B-7A4A-861B-0CF3970D0E56}" destId="{4C71F884-4D2E-D044-8F0A-55D234EDC6B4}" srcOrd="0" destOrd="0" presId="urn:microsoft.com/office/officeart/2005/8/layout/pyramid3"/>
    <dgm:cxn modelId="{5201343C-DB9E-4CCD-818B-1A45D07F8FD3}" type="presParOf" srcId="{4943BAA3-254B-7A4A-861B-0CF3970D0E56}" destId="{43E2305C-85AF-1747-B119-A8784540099D}" srcOrd="1" destOrd="0" presId="urn:microsoft.com/office/officeart/2005/8/layout/pyramid3"/>
    <dgm:cxn modelId="{0CB403D8-9800-41A9-907E-253B91124E3E}" type="presParOf" srcId="{0CE8A7C5-0007-7746-9730-661A24991F21}" destId="{E3BA8D5A-7F3D-B048-B04B-D27F7B89D405}" srcOrd="4" destOrd="0" presId="urn:microsoft.com/office/officeart/2005/8/layout/pyramid3"/>
    <dgm:cxn modelId="{A34F5CCD-7409-4969-AB5D-781F8EEE3640}" type="presParOf" srcId="{E3BA8D5A-7F3D-B048-B04B-D27F7B89D405}" destId="{1E5F2DF5-7626-7245-A6CD-A52281DA0917}" srcOrd="0" destOrd="0" presId="urn:microsoft.com/office/officeart/2005/8/layout/pyramid3"/>
    <dgm:cxn modelId="{3AD7BD50-2680-4651-9965-8BC1F4AC5135}" type="presParOf" srcId="{E3BA8D5A-7F3D-B048-B04B-D27F7B89D405}" destId="{D998F83F-951D-1341-ACDE-C6016A5FC65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E4E1B-60D7-A44C-8E7E-A740C2F282E7}">
      <dsp:nvSpPr>
        <dsp:cNvPr id="0" name=""/>
        <dsp:cNvSpPr/>
      </dsp:nvSpPr>
      <dsp:spPr>
        <a:xfrm rot="10800000">
          <a:off x="0" y="0"/>
          <a:ext cx="5198685" cy="812799"/>
        </a:xfrm>
        <a:prstGeom prst="trapezoid">
          <a:avLst>
            <a:gd name="adj" fmla="val 63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noProof="0" dirty="0" smtClean="0"/>
            <a:t>Eliminare</a:t>
          </a:r>
          <a:r>
            <a:rPr lang="it-IT" sz="2300" kern="1200" dirty="0" smtClean="0"/>
            <a:t> la fonte di rischio</a:t>
          </a:r>
          <a:endParaRPr lang="it-IT" sz="2300" kern="1200" dirty="0"/>
        </a:p>
      </dsp:txBody>
      <dsp:txXfrm rot="-10800000">
        <a:off x="909769" y="0"/>
        <a:ext cx="3379145" cy="812799"/>
      </dsp:txXfrm>
    </dsp:sp>
    <dsp:sp modelId="{1F077644-87CD-284C-8A6A-DE2103296651}">
      <dsp:nvSpPr>
        <dsp:cNvPr id="0" name=""/>
        <dsp:cNvSpPr/>
      </dsp:nvSpPr>
      <dsp:spPr>
        <a:xfrm rot="10800000">
          <a:off x="519868" y="812800"/>
          <a:ext cx="4158948" cy="812799"/>
        </a:xfrm>
        <a:prstGeom prst="trapezoid">
          <a:avLst>
            <a:gd name="adj" fmla="val 63960"/>
          </a:avLst>
        </a:prstGeom>
        <a:gradFill rotWithShape="0">
          <a:gsLst>
            <a:gs pos="0">
              <a:schemeClr val="accent2">
                <a:hueOff val="-3600000"/>
                <a:satOff val="-15001"/>
                <a:lumOff val="1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00000"/>
                <a:satOff val="-15001"/>
                <a:lumOff val="1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00000"/>
                <a:satOff val="-15001"/>
                <a:lumOff val="1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smtClean="0"/>
            <a:t>Isolare la fonte </a:t>
          </a:r>
          <a:endParaRPr lang="it-IT" sz="2300" kern="1200" dirty="0"/>
        </a:p>
      </dsp:txBody>
      <dsp:txXfrm rot="-10800000">
        <a:off x="1247684" y="812800"/>
        <a:ext cx="2703316" cy="812799"/>
      </dsp:txXfrm>
    </dsp:sp>
    <dsp:sp modelId="{3A1572C4-E470-D841-97C5-E6AD44458BAE}">
      <dsp:nvSpPr>
        <dsp:cNvPr id="0" name=""/>
        <dsp:cNvSpPr/>
      </dsp:nvSpPr>
      <dsp:spPr>
        <a:xfrm rot="10800000">
          <a:off x="1039737" y="1625600"/>
          <a:ext cx="3119210" cy="812799"/>
        </a:xfrm>
        <a:prstGeom prst="trapezoid">
          <a:avLst>
            <a:gd name="adj" fmla="val 63960"/>
          </a:avLst>
        </a:prstGeom>
        <a:gradFill rotWithShape="0">
          <a:gsLst>
            <a:gs pos="0">
              <a:schemeClr val="accent2">
                <a:hueOff val="-7200000"/>
                <a:satOff val="-30002"/>
                <a:lumOff val="250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00000"/>
                <a:satOff val="-30002"/>
                <a:lumOff val="250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00000"/>
                <a:satOff val="-30002"/>
                <a:lumOff val="250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smtClean="0"/>
            <a:t>Interventi ingegneristici</a:t>
          </a:r>
          <a:endParaRPr lang="it-IT" sz="2300" kern="1200" dirty="0"/>
        </a:p>
      </dsp:txBody>
      <dsp:txXfrm rot="-10800000">
        <a:off x="1585598" y="1625600"/>
        <a:ext cx="2027487" cy="812799"/>
      </dsp:txXfrm>
    </dsp:sp>
    <dsp:sp modelId="{4C71F884-4D2E-D044-8F0A-55D234EDC6B4}">
      <dsp:nvSpPr>
        <dsp:cNvPr id="0" name=""/>
        <dsp:cNvSpPr/>
      </dsp:nvSpPr>
      <dsp:spPr>
        <a:xfrm rot="10800000">
          <a:off x="1559605" y="2438400"/>
          <a:ext cx="2079474" cy="812799"/>
        </a:xfrm>
        <a:prstGeom prst="trapezoid">
          <a:avLst>
            <a:gd name="adj" fmla="val 63960"/>
          </a:avLst>
        </a:prstGeom>
        <a:gradFill rotWithShape="0">
          <a:gsLst>
            <a:gs pos="0">
              <a:schemeClr val="accent2">
                <a:hueOff val="-10800000"/>
                <a:satOff val="-45002"/>
                <a:lumOff val="37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800000"/>
                <a:satOff val="-45002"/>
                <a:lumOff val="37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800000"/>
                <a:satOff val="-45002"/>
                <a:lumOff val="37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smtClean="0"/>
            <a:t>Procedure </a:t>
          </a:r>
          <a:endParaRPr lang="it-IT" sz="2300" kern="1200" dirty="0"/>
        </a:p>
      </dsp:txBody>
      <dsp:txXfrm rot="-10800000">
        <a:off x="1923513" y="2438400"/>
        <a:ext cx="1351658" cy="812799"/>
      </dsp:txXfrm>
    </dsp:sp>
    <dsp:sp modelId="{1E5F2DF5-7626-7245-A6CD-A52281DA0917}">
      <dsp:nvSpPr>
        <dsp:cNvPr id="0" name=""/>
        <dsp:cNvSpPr/>
      </dsp:nvSpPr>
      <dsp:spPr>
        <a:xfrm rot="10800000">
          <a:off x="2079474" y="3251199"/>
          <a:ext cx="1039737" cy="812799"/>
        </a:xfrm>
        <a:prstGeom prst="trapezoid">
          <a:avLst>
            <a:gd name="adj" fmla="val 63960"/>
          </a:avLst>
        </a:prstGeom>
        <a:gradFill rotWithShape="0">
          <a:gsLst>
            <a:gs pos="0">
              <a:schemeClr val="accent2">
                <a:hueOff val="-14400000"/>
                <a:satOff val="-60003"/>
                <a:lumOff val="500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400000"/>
                <a:satOff val="-60003"/>
                <a:lumOff val="500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400000"/>
                <a:satOff val="-60003"/>
                <a:lumOff val="500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DPI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 rot="-10800000">
        <a:off x="2079474" y="3251199"/>
        <a:ext cx="1039737" cy="81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Relationship Id="rId4" Type="http://schemas.openxmlformats.org/officeDocument/2006/relationships/image" Target="../media/image8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image" Target="../media/image10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47DE-90F6-497C-85E0-10C9E7AF16D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94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0A2F-5A9D-4C9E-AD1E-EAFEA61BCF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984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7CC1-E3EC-4D79-B36D-53E2C83905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447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41B38-BAA2-44BF-A664-C79CB1483B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549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36E7-978B-415E-83DD-80FD4C5A35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088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32EE-BDFB-4153-8B43-1339A93E59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559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A9A1-BC0C-49E4-A4A0-AD0ADD8FF1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762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2EA6-D2CE-4DB5-BC21-4BCD1BF051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581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FADB-4228-4664-A1EA-E2E958D4E5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436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D88DE-8D6F-4E23-89F3-FC9196AECA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188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70C39-E986-480C-A010-EF4A781C9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125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73EC2C-712E-4328-B0DD-B78238C724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1.jpeg"/><Relationship Id="rId5" Type="http://schemas.openxmlformats.org/officeDocument/2006/relationships/image" Target="../media/image7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6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8.png"/><Relationship Id="rId4" Type="http://schemas.openxmlformats.org/officeDocument/2006/relationships/image" Target="../media/image85.png"/><Relationship Id="rId9" Type="http://schemas.openxmlformats.org/officeDocument/2006/relationships/oleObject" Target="../embeddings/oleObject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8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7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0" y="2546350"/>
            <a:ext cx="45720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440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440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" y="304800"/>
            <a:ext cx="79248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0000"/>
                </a:solidFill>
              </a:rPr>
              <a:t>D.P.I.</a:t>
            </a:r>
            <a:br>
              <a:rPr lang="it-IT" altLang="it-IT" sz="3600" b="1">
                <a:solidFill>
                  <a:srgbClr val="000000"/>
                </a:solidFill>
              </a:rPr>
            </a:br>
            <a:r>
              <a:rPr lang="it-IT" altLang="it-IT" sz="2800" b="1">
                <a:solidFill>
                  <a:srgbClr val="000000"/>
                </a:solidFill>
              </a:rPr>
              <a:t>DISPOSITIVI DI PROTEZIONE INDIVIDUALI</a:t>
            </a:r>
            <a:endParaRPr lang="it-IT" altLang="it-IT" sz="2800" b="1">
              <a:solidFill>
                <a:schemeClr val="tx2"/>
              </a:solidFill>
              <a:hlinkClick r:id="" action="ppaction://macro?name=prova"/>
            </a:endParaRPr>
          </a:p>
        </p:txBody>
      </p:sp>
      <p:pic>
        <p:nvPicPr>
          <p:cNvPr id="2052" name="Picture 4" descr="obbligo casco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10191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obbligo occhiali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pivari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13843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562600" y="2514600"/>
            <a:ext cx="260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Protezione degli occhi</a:t>
            </a:r>
          </a:p>
        </p:txBody>
      </p:sp>
      <p:pic>
        <p:nvPicPr>
          <p:cNvPr id="2056" name="Picture 8" descr="obbligo dpi respiratorie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705600" y="4038600"/>
            <a:ext cx="231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Protezione delle vie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respiratorie</a:t>
            </a:r>
          </a:p>
        </p:txBody>
      </p:sp>
      <p:pic>
        <p:nvPicPr>
          <p:cNvPr id="2058" name="Picture 10" descr="obbligo guanti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6224588" y="5694363"/>
            <a:ext cx="2581275" cy="40798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Protezione delle mani</a:t>
            </a:r>
          </a:p>
        </p:txBody>
      </p:sp>
      <p:pic>
        <p:nvPicPr>
          <p:cNvPr id="2060" name="Picture 12" descr="obbligo scarpe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9985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752600" y="57912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Protezione dei piedi</a:t>
            </a:r>
          </a:p>
        </p:txBody>
      </p:sp>
      <p:pic>
        <p:nvPicPr>
          <p:cNvPr id="2062" name="Picture 14" descr="obbligo cuffie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914400" y="4191000"/>
            <a:ext cx="243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Protezione dell’udito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295400" y="25146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Protezione del capo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69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57200"/>
            <a:ext cx="9177338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52400" y="1295400"/>
            <a:ext cx="8839200" cy="1752600"/>
          </a:xfrm>
          <a:prstGeom prst="flowChartProcess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Dispositivi di protezione individuale di progettazione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 complessa destinati a proteggere da rischi di morte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 o di lesione grave o a carattere permanente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143000" y="3352800"/>
            <a:ext cx="6916738" cy="990600"/>
          </a:xfrm>
          <a:prstGeom prst="flowChartProcess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ENTRANO IN 3</a:t>
            </a:r>
            <a:r>
              <a:rPr lang="it-IT" altLang="it-IT" sz="1800" baseline="30000"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CATEGORIA GLI APPARECCHI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DI PROTEZIONE DELLE VIE RESPIRATORIE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335338" y="4762500"/>
            <a:ext cx="2667000" cy="16002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XXX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9913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CE </a:t>
            </a: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0086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EN 149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FFP3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43000" y="5295900"/>
            <a:ext cx="219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Marcatura CE</a:t>
            </a:r>
            <a:r>
              <a:rPr lang="it-IT" altLang="it-IT" sz="2400" b="1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066800" y="228600"/>
            <a:ext cx="6554788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DISPOSITIVI DI PROTEZIONE INDIVIDUALE </a:t>
            </a:r>
            <a:br>
              <a:rPr lang="it-IT" altLang="it-IT" sz="2400" b="1">
                <a:latin typeface="Arial" panose="020B0604020202020204" pitchFamily="34" charset="0"/>
              </a:rPr>
            </a:br>
            <a:r>
              <a:rPr lang="it-IT" altLang="it-IT" sz="2400" b="1">
                <a:latin typeface="Arial" panose="020B0604020202020204" pitchFamily="34" charset="0"/>
              </a:rPr>
              <a:t>di 3</a:t>
            </a:r>
            <a:r>
              <a:rPr lang="it-IT" altLang="it-IT" sz="2400" b="1" baseline="30000">
                <a:latin typeface="Arial" panose="020B0604020202020204" pitchFamily="34" charset="0"/>
              </a:rPr>
              <a:t>A</a:t>
            </a:r>
            <a:r>
              <a:rPr lang="it-IT" altLang="it-IT" sz="2400" b="1">
                <a:latin typeface="Arial" panose="020B0604020202020204" pitchFamily="34" charset="0"/>
              </a:rPr>
              <a:t> CATEGORIA (salvavita)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9600" y="533400"/>
            <a:ext cx="7726363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INFORMAZIONE, FORMAZIONE, ADDESTRAMENTO</a:t>
            </a:r>
            <a:br>
              <a:rPr lang="it-IT" altLang="it-IT" sz="2400" b="1">
                <a:latin typeface="Arial" panose="020B0604020202020204" pitchFamily="34" charset="0"/>
              </a:rPr>
            </a:br>
            <a:r>
              <a:rPr lang="it-IT" altLang="it-IT" sz="2400" b="1">
                <a:latin typeface="Arial" panose="020B0604020202020204" pitchFamily="34" charset="0"/>
              </a:rPr>
              <a:t>ALL’USO DEI D.P.I. di 3</a:t>
            </a:r>
            <a:r>
              <a:rPr lang="it-IT" altLang="it-IT" sz="2400" b="1" baseline="30000">
                <a:latin typeface="Arial" panose="020B0604020202020204" pitchFamily="34" charset="0"/>
              </a:rPr>
              <a:t>A</a:t>
            </a:r>
            <a:r>
              <a:rPr lang="it-IT" altLang="it-IT" sz="2400" b="1">
                <a:latin typeface="Arial" panose="020B0604020202020204" pitchFamily="34" charset="0"/>
              </a:rPr>
              <a:t> CATEGORIA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81000" y="2133600"/>
            <a:ext cx="3733800" cy="3352800"/>
          </a:xfrm>
          <a:prstGeom prst="foldedCorner">
            <a:avLst>
              <a:gd name="adj" fmla="val 17602"/>
            </a:avLst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Arial" panose="020B0604020202020204" pitchFamily="34" charset="0"/>
                <a:cs typeface="Times New Roman" panose="02020603050405020304" pitchFamily="18" charset="0"/>
              </a:rPr>
              <a:t>D.Lgs. 81/2008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i="1">
                <a:latin typeface="Arial" panose="020B0604020202020204" pitchFamily="34" charset="0"/>
                <a:cs typeface="Times New Roman" panose="02020603050405020304" pitchFamily="18" charset="0"/>
              </a:rPr>
              <a:t>FORMAZIONE TEORICA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it-IT" sz="2200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i="1">
                <a:latin typeface="Arial" panose="020B0604020202020204" pitchFamily="34" charset="0"/>
                <a:cs typeface="Times New Roman" panose="02020603050405020304" pitchFamily="18" charset="0"/>
              </a:rPr>
              <a:t>ADDESTRAMENTO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200" i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953000" y="1752600"/>
            <a:ext cx="3733800" cy="4953000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90500" indent="-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Arial" panose="020B0604020202020204" pitchFamily="34" charset="0"/>
                <a:cs typeface="Times New Roman" panose="02020603050405020304" pitchFamily="18" charset="0"/>
              </a:rPr>
              <a:t>NORMA UNI 10720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200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i="1">
                <a:latin typeface="Arial" panose="020B0604020202020204" pitchFamily="34" charset="0"/>
                <a:cs typeface="Times New Roman" panose="02020603050405020304" pitchFamily="18" charset="0"/>
              </a:rPr>
              <a:t>FORMAZIONE TEORICA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i="1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i="1">
                <a:latin typeface="Arial" panose="020B0604020202020204" pitchFamily="34" charset="0"/>
                <a:cs typeface="Times New Roman" panose="02020603050405020304" pitchFamily="18" charset="0"/>
              </a:rPr>
              <a:t>ADDESTRAMENTO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200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i="1">
                <a:latin typeface="Arial" panose="020B0604020202020204" pitchFamily="34" charset="0"/>
                <a:cs typeface="Times New Roman" panose="02020603050405020304" pitchFamily="18" charset="0"/>
              </a:rPr>
              <a:t>FORMATORE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i="1">
                <a:latin typeface="Arial" panose="020B0604020202020204" pitchFamily="34" charset="0"/>
                <a:cs typeface="Times New Roman" panose="02020603050405020304" pitchFamily="18" charset="0"/>
              </a:rPr>
              <a:t>	Competente, formato 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i="1">
                <a:latin typeface="Arial" panose="020B0604020202020204" pitchFamily="34" charset="0"/>
                <a:cs typeface="Times New Roman" panose="02020603050405020304" pitchFamily="18" charset="0"/>
              </a:rPr>
              <a:t>	segue aggiornamenti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0000"/>
                </a:solidFill>
              </a:rPr>
              <a:t>D.P.I.</a:t>
            </a:r>
            <a:br>
              <a:rPr lang="it-IT" altLang="it-IT" sz="3600" b="1">
                <a:solidFill>
                  <a:srgbClr val="000000"/>
                </a:solidFill>
              </a:rPr>
            </a:br>
            <a:r>
              <a:rPr lang="it-IT" altLang="it-IT" sz="2800" b="1">
                <a:solidFill>
                  <a:srgbClr val="000000"/>
                </a:solidFill>
              </a:rPr>
              <a:t>DISPOSITIVI DI PROTEZIONE INDIVIDUALI</a:t>
            </a:r>
            <a:endParaRPr lang="it-IT" altLang="it-IT" sz="2800" b="1">
              <a:solidFill>
                <a:schemeClr val="tx2"/>
              </a:solidFill>
              <a:hlinkClick r:id="" action="ppaction://macro?name=prova"/>
            </a:endParaRPr>
          </a:p>
        </p:txBody>
      </p:sp>
      <p:pic>
        <p:nvPicPr>
          <p:cNvPr id="15363" name="Picture 3" descr="obbligo casco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10191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obbligo occhiali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dpivari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13843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562600" y="2514600"/>
            <a:ext cx="260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Protezione degli occhi</a:t>
            </a:r>
          </a:p>
        </p:txBody>
      </p:sp>
      <p:pic>
        <p:nvPicPr>
          <p:cNvPr id="15367" name="Picture 7" descr="obbligo dpi respiratorie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705600" y="4038600"/>
            <a:ext cx="231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Protezione delle vie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respiratorie</a:t>
            </a:r>
          </a:p>
        </p:txBody>
      </p:sp>
      <p:pic>
        <p:nvPicPr>
          <p:cNvPr id="15369" name="Picture 9" descr="obbligo guanti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6224588" y="5694363"/>
            <a:ext cx="2581275" cy="40798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Protezione delle mani</a:t>
            </a:r>
          </a:p>
        </p:txBody>
      </p:sp>
      <p:pic>
        <p:nvPicPr>
          <p:cNvPr id="15371" name="Picture 11" descr="obbligo scarpe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9985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752600" y="57912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Protezione dei piedi</a:t>
            </a:r>
          </a:p>
        </p:txBody>
      </p:sp>
      <p:pic>
        <p:nvPicPr>
          <p:cNvPr id="15373" name="Picture 13" descr="obbligo cuffie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914400" y="4191000"/>
            <a:ext cx="243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Protezione dell’udito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295400" y="25146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Protezione del capo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998538"/>
            <a:ext cx="6723063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261938"/>
            <a:ext cx="8763000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700" b="1">
                <a:solidFill>
                  <a:schemeClr val="tx2"/>
                </a:solidFill>
              </a:rPr>
              <a:t>DISPOSITIVI DI PROTEZIONE DELLE VIE RESPIRATORIE</a:t>
            </a:r>
          </a:p>
        </p:txBody>
      </p:sp>
      <p:pic>
        <p:nvPicPr>
          <p:cNvPr id="17411" name="Picture 3" descr="semimaschera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5240" r="6682" b="11589"/>
          <a:stretch>
            <a:fillRect/>
          </a:stretch>
        </p:blipFill>
        <p:spPr bwMode="auto">
          <a:xfrm>
            <a:off x="2971800" y="2286000"/>
            <a:ext cx="3429000" cy="33131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97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20187" cy="6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29712" cy="697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69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9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700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15425" cy="696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99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9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468313" y="304800"/>
            <a:ext cx="8207375" cy="469900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RESPIRATORI A FILTRO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457200" y="990600"/>
            <a:ext cx="8229600" cy="762000"/>
          </a:xfrm>
          <a:prstGeom prst="flowChartProcess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Respiratori a filtro non assistiti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Dipendenti dall’atmosfera ambiente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158750" y="2033588"/>
            <a:ext cx="2209800" cy="609600"/>
          </a:xfrm>
          <a:prstGeom prst="flowChartProcess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Contro polveri</a:t>
            </a:r>
            <a:endParaRPr lang="it-IT" altLang="it-IT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749550" y="2033588"/>
            <a:ext cx="2667000" cy="609600"/>
          </a:xfrm>
          <a:prstGeom prst="flowChartProcess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Contro gas e vapori</a:t>
            </a:r>
            <a:endParaRPr lang="it-IT" altLang="it-IT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645150" y="2033588"/>
            <a:ext cx="3352800" cy="609600"/>
          </a:xfrm>
          <a:prstGeom prst="flowChartProcess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Combinati: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contro gas, vapori e polveri</a:t>
            </a:r>
            <a:endParaRPr lang="it-IT" altLang="it-IT" sz="18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5" name="Picture 7" descr="semimasch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5240" r="6682" b="11589"/>
          <a:stretch>
            <a:fillRect/>
          </a:stretch>
        </p:blipFill>
        <p:spPr bwMode="auto">
          <a:xfrm>
            <a:off x="149225" y="2914650"/>
            <a:ext cx="1136650" cy="1100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ffp2s"/>
          <p:cNvPicPr>
            <a:picLocks noChangeAspect="1" noChangeArrowheads="1"/>
          </p:cNvPicPr>
          <p:nvPr/>
        </p:nvPicPr>
        <p:blipFill>
          <a:blip r:embed="rId3">
            <a:lum bright="-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14650"/>
            <a:ext cx="1047750" cy="1100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657" name="AutoShape 9"/>
          <p:cNvCxnSpPr>
            <a:cxnSpLocks noChangeShapeType="1"/>
          </p:cNvCxnSpPr>
          <p:nvPr/>
        </p:nvCxnSpPr>
        <p:spPr bwMode="auto">
          <a:xfrm rot="16200000" flipH="1">
            <a:off x="1443832" y="2463006"/>
            <a:ext cx="271462" cy="631825"/>
          </a:xfrm>
          <a:prstGeom prst="bentConnector3">
            <a:avLst>
              <a:gd name="adj1" fmla="val 4970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8" name="AutoShape 10"/>
          <p:cNvCxnSpPr>
            <a:cxnSpLocks noChangeShapeType="1"/>
          </p:cNvCxnSpPr>
          <p:nvPr/>
        </p:nvCxnSpPr>
        <p:spPr bwMode="auto">
          <a:xfrm rot="5400000">
            <a:off x="854869" y="2505869"/>
            <a:ext cx="271462" cy="546100"/>
          </a:xfrm>
          <a:prstGeom prst="bentConnector3">
            <a:avLst>
              <a:gd name="adj1" fmla="val 4970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659" name="Picture 11" descr="semimaschera e filtro per ammonia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909888"/>
            <a:ext cx="1447800" cy="11128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660" name="AutoShape 12"/>
          <p:cNvCxnSpPr>
            <a:cxnSpLocks noChangeShapeType="1"/>
          </p:cNvCxnSpPr>
          <p:nvPr/>
        </p:nvCxnSpPr>
        <p:spPr bwMode="auto">
          <a:xfrm rot="5400000">
            <a:off x="3949700" y="27765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661" name="Picture 13" descr="maschera intera e filtro combina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7"/>
          <a:stretch>
            <a:fillRect/>
          </a:stretch>
        </p:blipFill>
        <p:spPr bwMode="auto">
          <a:xfrm>
            <a:off x="5949950" y="2909888"/>
            <a:ext cx="1287463" cy="11128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ff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909888"/>
            <a:ext cx="1219200" cy="11128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663" name="AutoShape 15"/>
          <p:cNvCxnSpPr>
            <a:cxnSpLocks noChangeShapeType="1"/>
          </p:cNvCxnSpPr>
          <p:nvPr/>
        </p:nvCxnSpPr>
        <p:spPr bwMode="auto">
          <a:xfrm rot="5400000">
            <a:off x="6824663" y="2413000"/>
            <a:ext cx="266700" cy="727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4" name="AutoShape 16"/>
          <p:cNvCxnSpPr>
            <a:cxnSpLocks noChangeShapeType="1"/>
          </p:cNvCxnSpPr>
          <p:nvPr/>
        </p:nvCxnSpPr>
        <p:spPr bwMode="auto">
          <a:xfrm rot="16200000" flipH="1">
            <a:off x="7569200" y="2395538"/>
            <a:ext cx="2667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5" name="AutoShape 17"/>
          <p:cNvCxnSpPr>
            <a:cxnSpLocks noChangeShapeType="1"/>
          </p:cNvCxnSpPr>
          <p:nvPr/>
        </p:nvCxnSpPr>
        <p:spPr bwMode="auto">
          <a:xfrm rot="5400000">
            <a:off x="4187031" y="1648619"/>
            <a:ext cx="280988" cy="488950"/>
          </a:xfrm>
          <a:prstGeom prst="bentConnector3">
            <a:avLst>
              <a:gd name="adj1" fmla="val 497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6" name="AutoShape 18"/>
          <p:cNvCxnSpPr>
            <a:cxnSpLocks noChangeShapeType="1"/>
          </p:cNvCxnSpPr>
          <p:nvPr/>
        </p:nvCxnSpPr>
        <p:spPr bwMode="auto">
          <a:xfrm rot="5400000">
            <a:off x="2777331" y="238919"/>
            <a:ext cx="280988" cy="3308350"/>
          </a:xfrm>
          <a:prstGeom prst="bentConnector3">
            <a:avLst>
              <a:gd name="adj1" fmla="val 497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7" name="AutoShape 19"/>
          <p:cNvCxnSpPr>
            <a:cxnSpLocks noChangeShapeType="1"/>
          </p:cNvCxnSpPr>
          <p:nvPr/>
        </p:nvCxnSpPr>
        <p:spPr bwMode="auto">
          <a:xfrm rot="16200000" flipH="1">
            <a:off x="5806281" y="518319"/>
            <a:ext cx="280988" cy="2749550"/>
          </a:xfrm>
          <a:prstGeom prst="bentConnector3">
            <a:avLst>
              <a:gd name="adj1" fmla="val 497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457200" y="4229100"/>
            <a:ext cx="8229600" cy="762000"/>
          </a:xfrm>
          <a:prstGeom prst="flowChartProcess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Respiratori a filtro a ventilazione assistita o forzata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Indipendenti dall’atmosfera ambiente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7669" name="Picture 21" descr="p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10200"/>
            <a:ext cx="1447800" cy="12334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0" name="Picture 22" descr="th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898525" cy="1252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671" name="AutoShape 23"/>
          <p:cNvCxnSpPr>
            <a:cxnSpLocks noChangeShapeType="1"/>
          </p:cNvCxnSpPr>
          <p:nvPr/>
        </p:nvCxnSpPr>
        <p:spPr bwMode="auto">
          <a:xfrm rot="5400000">
            <a:off x="3733800" y="4572000"/>
            <a:ext cx="419100" cy="1257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2" name="AutoShape 24"/>
          <p:cNvCxnSpPr>
            <a:cxnSpLocks noChangeShapeType="1"/>
          </p:cNvCxnSpPr>
          <p:nvPr/>
        </p:nvCxnSpPr>
        <p:spPr bwMode="auto">
          <a:xfrm rot="16200000" flipH="1">
            <a:off x="5044282" y="4518818"/>
            <a:ext cx="419100" cy="13636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838200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RESPIRATORI A FILTRO</a:t>
            </a:r>
            <a:br>
              <a:rPr lang="it-IT" altLang="it-IT" sz="2400" b="1">
                <a:solidFill>
                  <a:schemeClr val="tx2"/>
                </a:solidFill>
              </a:rPr>
            </a:br>
            <a:r>
              <a:rPr lang="it-IT" altLang="it-IT" sz="2400" b="1" i="1">
                <a:solidFill>
                  <a:schemeClr val="tx2"/>
                </a:solidFill>
              </a:rPr>
              <a:t>CONDIZIONI DI UTILIZZO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772400" cy="4699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 Percentuale di Ossigeno in aria &lt; al 17%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2296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NON devono essere utilizzati nelle seguenti condizioni:</a:t>
            </a:r>
            <a:endParaRPr lang="it-IT" altLang="it-IT" sz="2400" b="1">
              <a:cs typeface="Times New Roman" panose="02020603050405020304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5800" y="2835275"/>
            <a:ext cx="7772400" cy="8350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Concentrazione alta dei contaminanti (maggiore dei limiti di utilizzo dei respiratori a filtro)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85800" y="3962400"/>
            <a:ext cx="7772400" cy="12001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Presenza di gas/vapori con scarse proprietà di avvertimento (sostanza inodore o soglia olfattiva maggiore del limite di soglia)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85800" y="5486400"/>
            <a:ext cx="7772400" cy="4699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Non nota la natura e/o concentrazione dei contaminanti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69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70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9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9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11188" y="304800"/>
            <a:ext cx="7993062" cy="744538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RESPIRATORI ISOLANTI</a:t>
            </a:r>
            <a:br>
              <a:rPr lang="it-IT" altLang="it-IT" sz="2400" b="1">
                <a:solidFill>
                  <a:schemeClr val="tx2"/>
                </a:solidFill>
              </a:rPr>
            </a:br>
            <a:r>
              <a:rPr lang="it-IT" altLang="it-IT" sz="1800" b="1">
                <a:solidFill>
                  <a:schemeClr val="tx2"/>
                </a:solidFill>
              </a:rPr>
              <a:t>Indipendenti dall’atmosfera ambiente</a:t>
            </a:r>
          </a:p>
        </p:txBody>
      </p:sp>
      <p:pic>
        <p:nvPicPr>
          <p:cNvPr id="34819" name="Picture 3" descr="maschera isol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362200" cy="1900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4" descr="maschera con bombol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1752600"/>
            <a:ext cx="2286000" cy="1885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5" descr="cappuccio isolante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362200" cy="18811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4822" name="AutoShape 6"/>
          <p:cNvCxnSpPr>
            <a:cxnSpLocks noChangeShapeType="1"/>
          </p:cNvCxnSpPr>
          <p:nvPr/>
        </p:nvCxnSpPr>
        <p:spPr bwMode="auto">
          <a:xfrm rot="5400000">
            <a:off x="2886076" y="30162"/>
            <a:ext cx="703262" cy="2741613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3" name="AutoShape 7"/>
          <p:cNvCxnSpPr>
            <a:cxnSpLocks noChangeShapeType="1"/>
          </p:cNvCxnSpPr>
          <p:nvPr/>
        </p:nvCxnSpPr>
        <p:spPr bwMode="auto">
          <a:xfrm rot="16200000" flipH="1">
            <a:off x="5667376" y="-9525"/>
            <a:ext cx="703262" cy="2820987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4" name="AutoShape 8"/>
          <p:cNvCxnSpPr>
            <a:cxnSpLocks noChangeShapeType="1"/>
          </p:cNvCxnSpPr>
          <p:nvPr/>
        </p:nvCxnSpPr>
        <p:spPr bwMode="auto">
          <a:xfrm rot="5400000">
            <a:off x="4241007" y="1385094"/>
            <a:ext cx="703262" cy="31750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8600" y="300038"/>
            <a:ext cx="8763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ESEMPI DI MARCATURA DEL RESPIRATORE O FILTRO</a:t>
            </a:r>
          </a:p>
        </p:txBody>
      </p:sp>
      <p:pic>
        <p:nvPicPr>
          <p:cNvPr id="36867" name="Picture 3" descr="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"/>
          <a:stretch>
            <a:fillRect/>
          </a:stretch>
        </p:blipFill>
        <p:spPr bwMode="auto">
          <a:xfrm>
            <a:off x="1447800" y="1066800"/>
            <a:ext cx="6286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686050" y="3108325"/>
            <a:ext cx="1524000" cy="762000"/>
          </a:xfrm>
          <a:prstGeom prst="wedgeRoundRectCallout">
            <a:avLst>
              <a:gd name="adj1" fmla="val 78125"/>
              <a:gd name="adj2" fmla="val -8750"/>
              <a:gd name="adj3" fmla="val 16667"/>
            </a:avLst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FFP3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971800" y="5791200"/>
            <a:ext cx="1219200" cy="685800"/>
          </a:xfrm>
          <a:prstGeom prst="wedgeRoundRectCallout">
            <a:avLst>
              <a:gd name="adj1" fmla="val 135940"/>
              <a:gd name="adj2" fmla="val -39815"/>
              <a:gd name="adj3" fmla="val 16667"/>
            </a:avLst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P3</a:t>
            </a:r>
          </a:p>
        </p:txBody>
      </p:sp>
      <p:pic>
        <p:nvPicPr>
          <p:cNvPr id="36870" name="Picture 6" descr="filtro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4438"/>
            <a:ext cx="17684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28600" y="390525"/>
            <a:ext cx="8610600" cy="5127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700" b="1">
                <a:solidFill>
                  <a:schemeClr val="tx2"/>
                </a:solidFill>
              </a:rPr>
              <a:t>DISPOSITIVI DI PROTEZIONE DELL’UDITO</a:t>
            </a:r>
          </a:p>
        </p:txBody>
      </p:sp>
      <p:pic>
        <p:nvPicPr>
          <p:cNvPr id="37891" name="Picture 3" descr="protettori udito"/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268788" cy="38592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228600" y="333375"/>
          <a:ext cx="7924800" cy="5692775"/>
        </p:xfrm>
        <a:graphic>
          <a:graphicData uri="http://schemas.openxmlformats.org/drawingml/2006/table">
            <a:tbl>
              <a:tblPr/>
              <a:tblGrid>
                <a:gridCol w="5105400"/>
                <a:gridCol w="2819400"/>
              </a:tblGrid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Danni da rumore</a:t>
                      </a:r>
                      <a:endParaRPr kumimoji="0" lang="it-IT" alt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Livello rumore (dBA)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822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Superamento della soglia del dolore, trauma acustico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120-130</a:t>
                      </a: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822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Aggravamento dei disturbi precedenti e danni uditivi cronici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85-120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822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Fastidio, irritabilit</a:t>
                      </a: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à</a:t>
                      </a: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cefalea, affaticamento, calo concentrazione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1188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Conversazione difficoltosa, difficolt</a:t>
                      </a: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à</a:t>
                      </a: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nei lavori di precisione e in lavori intellettuali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anose="02020603050405020304" pitchFamily="18" charset="0"/>
                        </a:rPr>
                        <a:t>55-70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Fastidio nel sonno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anose="02020603050405020304" pitchFamily="18" charset="0"/>
                        </a:rPr>
                        <a:t>35-55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Nessuno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anose="02020603050405020304" pitchFamily="18" charset="0"/>
                        </a:rPr>
                        <a:t>0-35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4800" y="228600"/>
            <a:ext cx="8534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CLASSIFICAZIONE DEI PROTETTORI AURICOLARI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/>
        </p:nvGraphicFramePr>
        <p:xfrm>
          <a:off x="381000" y="1371600"/>
          <a:ext cx="8305800" cy="4664075"/>
        </p:xfrm>
        <a:graphic>
          <a:graphicData uri="http://schemas.openxmlformats.org/drawingml/2006/table">
            <a:tbl>
              <a:tblPr/>
              <a:tblGrid>
                <a:gridCol w="1600200"/>
                <a:gridCol w="1828800"/>
                <a:gridCol w="4876800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Cuffie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Archetti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Inserti auricolari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Preformati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riutilizzabili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Malleabili/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Espandibili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monouso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Personalizzati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61" name="Picture 29" descr="cuf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12963"/>
            <a:ext cx="12398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Picture 30" descr="arche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112963"/>
            <a:ext cx="15176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3" name="Picture 31" descr="tappi riutilizzabi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1320800" cy="9477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4" name="Picture 32" descr="inserti sagomati riutilizzabi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971675"/>
            <a:ext cx="11176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5" name="Picture 33" descr="inserti sagomati riutilizzabili con pre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71675"/>
            <a:ext cx="7620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6" name="Picture 34" descr="inserti espandibi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063625" cy="9874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7" name="Picture 35" descr="inseriti malleabil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352800"/>
            <a:ext cx="7905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8" name="Picture 36" descr="inserit espandibili riutilizzabi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1066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9" name="Picture 37" descr="inserti personalizzat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97425"/>
            <a:ext cx="1371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85738" y="1041400"/>
            <a:ext cx="52578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CARATTERISTICHE DEL RUMORE</a:t>
            </a: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152400" y="6248400"/>
            <a:ext cx="6858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Arial" panose="020B0604020202020204" pitchFamily="34" charset="0"/>
                <a:cs typeface="Times New Roman" panose="02020603050405020304" pitchFamily="18" charset="0"/>
              </a:rPr>
              <a:t>Individuazione dei protettori per l’udito idonei</a:t>
            </a: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964" name="Line 8"/>
          <p:cNvSpPr>
            <a:spLocks noChangeShapeType="1"/>
          </p:cNvSpPr>
          <p:nvPr/>
        </p:nvSpPr>
        <p:spPr bwMode="auto">
          <a:xfrm>
            <a:off x="609600" y="16764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185738" y="2262188"/>
            <a:ext cx="52578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FATTORI AMBIENTALI</a:t>
            </a: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152400" y="3581400"/>
            <a:ext cx="52578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FATTORI ORGANIZZATIVI</a:t>
            </a:r>
          </a:p>
        </p:txBody>
      </p:sp>
      <p:sp>
        <p:nvSpPr>
          <p:cNvPr id="40967" name="Rectangle 11"/>
          <p:cNvSpPr>
            <a:spLocks noChangeArrowheads="1"/>
          </p:cNvSpPr>
          <p:nvPr/>
        </p:nvSpPr>
        <p:spPr bwMode="auto">
          <a:xfrm>
            <a:off x="152400" y="4953000"/>
            <a:ext cx="51816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FATTORI INDIVIDUALI</a:t>
            </a:r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5748338" y="1098550"/>
            <a:ext cx="3357562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Tipo e livello </a:t>
            </a:r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5757863" y="1804988"/>
            <a:ext cx="3335337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Temperatura e umidità </a:t>
            </a:r>
          </a:p>
        </p:txBody>
      </p:sp>
      <p:sp>
        <p:nvSpPr>
          <p:cNvPr id="40970" name="Rectangle 15"/>
          <p:cNvSpPr>
            <a:spLocks noChangeArrowheads="1"/>
          </p:cNvSpPr>
          <p:nvPr/>
        </p:nvSpPr>
        <p:spPr bwMode="auto">
          <a:xfrm>
            <a:off x="5748338" y="2338388"/>
            <a:ext cx="3357562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Segnali di avvertimento</a:t>
            </a:r>
          </a:p>
        </p:txBody>
      </p:sp>
      <p:sp>
        <p:nvSpPr>
          <p:cNvPr id="40971" name="Rectangle 16"/>
          <p:cNvSpPr>
            <a:spLocks noChangeArrowheads="1"/>
          </p:cNvSpPr>
          <p:nvPr/>
        </p:nvSpPr>
        <p:spPr bwMode="auto">
          <a:xfrm>
            <a:off x="5748338" y="2895600"/>
            <a:ext cx="3357562" cy="3810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Presenza di polvere</a:t>
            </a:r>
          </a:p>
        </p:txBody>
      </p:sp>
      <p:sp>
        <p:nvSpPr>
          <p:cNvPr id="40972" name="Rectangle 17"/>
          <p:cNvSpPr>
            <a:spLocks noChangeArrowheads="1"/>
          </p:cNvSpPr>
          <p:nvPr/>
        </p:nvSpPr>
        <p:spPr bwMode="auto">
          <a:xfrm>
            <a:off x="5715000" y="3429000"/>
            <a:ext cx="3357563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Lavoro fisico</a:t>
            </a:r>
          </a:p>
        </p:txBody>
      </p:sp>
      <p:sp>
        <p:nvSpPr>
          <p:cNvPr id="40973" name="Rectangle 18"/>
          <p:cNvSpPr>
            <a:spLocks noChangeArrowheads="1"/>
          </p:cNvSpPr>
          <p:nvPr/>
        </p:nvSpPr>
        <p:spPr bwMode="auto">
          <a:xfrm>
            <a:off x="5715000" y="3948113"/>
            <a:ext cx="3357563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Durata di utilizzo</a:t>
            </a:r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5715000" y="4581525"/>
            <a:ext cx="3357563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Giudizio su comfort</a:t>
            </a: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5715000" y="5114925"/>
            <a:ext cx="3357563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Praticità, taglia adeguata</a:t>
            </a:r>
          </a:p>
        </p:txBody>
      </p:sp>
      <p:sp>
        <p:nvSpPr>
          <p:cNvPr id="40976" name="Rectangle 21"/>
          <p:cNvSpPr>
            <a:spLocks noChangeArrowheads="1"/>
          </p:cNvSpPr>
          <p:nvPr/>
        </p:nvSpPr>
        <p:spPr bwMode="auto">
          <a:xfrm>
            <a:off x="5715000" y="5638800"/>
            <a:ext cx="3352800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Patologie dell’orecchio</a:t>
            </a:r>
          </a:p>
        </p:txBody>
      </p:sp>
      <p:sp>
        <p:nvSpPr>
          <p:cNvPr id="40977" name="AutoShape 22"/>
          <p:cNvSpPr>
            <a:spLocks/>
          </p:cNvSpPr>
          <p:nvPr/>
        </p:nvSpPr>
        <p:spPr bwMode="auto">
          <a:xfrm>
            <a:off x="5595938" y="1804988"/>
            <a:ext cx="76200" cy="1524000"/>
          </a:xfrm>
          <a:prstGeom prst="lef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78" name="AutoShape 23"/>
          <p:cNvSpPr>
            <a:spLocks/>
          </p:cNvSpPr>
          <p:nvPr/>
        </p:nvSpPr>
        <p:spPr bwMode="auto">
          <a:xfrm>
            <a:off x="5562600" y="3352800"/>
            <a:ext cx="76200" cy="1066800"/>
          </a:xfrm>
          <a:prstGeom prst="leftBrace">
            <a:avLst>
              <a:gd name="adj1" fmla="val 116667"/>
              <a:gd name="adj2" fmla="val 52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79" name="AutoShape 24"/>
          <p:cNvSpPr>
            <a:spLocks/>
          </p:cNvSpPr>
          <p:nvPr/>
        </p:nvSpPr>
        <p:spPr bwMode="auto">
          <a:xfrm>
            <a:off x="5486400" y="4572000"/>
            <a:ext cx="152400" cy="1524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80" name="Rectangle 25"/>
          <p:cNvSpPr>
            <a:spLocks noChangeArrowheads="1"/>
          </p:cNvSpPr>
          <p:nvPr/>
        </p:nvSpPr>
        <p:spPr bwMode="auto">
          <a:xfrm>
            <a:off x="228600" y="228600"/>
            <a:ext cx="8686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SCELTA DEI DISPOSITIVI DI PROTEZIONE DELL’UDITO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1349279" y="1886503"/>
          <a:ext cx="51986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055688"/>
          </a:xfrm>
        </p:spPr>
        <p:txBody>
          <a:bodyPr/>
          <a:lstStyle/>
          <a:p>
            <a:r>
              <a:rPr lang="it-IT" altLang="it-IT" sz="4000" smtClean="0">
                <a:latin typeface="Cambria" panose="020405030504060302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La “scaletta della protezione”  </a:t>
            </a:r>
            <a:endParaRPr lang="en-US" altLang="it-IT" sz="4000" smtClean="0">
              <a:ea typeface="ＭＳ 明朝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124" name="CasellaDiTesto 7"/>
          <p:cNvSpPr txBox="1">
            <a:spLocks noChangeArrowheads="1"/>
          </p:cNvSpPr>
          <p:nvPr/>
        </p:nvSpPr>
        <p:spPr bwMode="auto">
          <a:xfrm>
            <a:off x="6759575" y="2008188"/>
            <a:ext cx="165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/>
              <a:t>Il più efficace</a:t>
            </a:r>
          </a:p>
        </p:txBody>
      </p:sp>
      <p:sp>
        <p:nvSpPr>
          <p:cNvPr id="5125" name="CasellaDiTesto 8"/>
          <p:cNvSpPr txBox="1">
            <a:spLocks noChangeArrowheads="1"/>
          </p:cNvSpPr>
          <p:nvPr/>
        </p:nvSpPr>
        <p:spPr bwMode="auto">
          <a:xfrm>
            <a:off x="6492875" y="5500688"/>
            <a:ext cx="192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/>
              <a:t>Il meno efficace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274638"/>
            <a:ext cx="8382000" cy="8461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GUIDA ALLA SCELTA DEL PROTETTORE AURICOLARE</a:t>
            </a:r>
          </a:p>
        </p:txBody>
      </p:sp>
      <p:graphicFrame>
        <p:nvGraphicFramePr>
          <p:cNvPr id="20566" name="Group 86"/>
          <p:cNvGraphicFramePr>
            <a:graphicFrameLocks noGrp="1"/>
          </p:cNvGraphicFramePr>
          <p:nvPr/>
        </p:nvGraphicFramePr>
        <p:xfrm>
          <a:off x="457200" y="1219200"/>
          <a:ext cx="8382000" cy="5119688"/>
        </p:xfrm>
        <a:graphic>
          <a:graphicData uri="http://schemas.openxmlformats.org/drawingml/2006/table">
            <a:tbl>
              <a:tblPr/>
              <a:tblGrid>
                <a:gridCol w="4191000"/>
                <a:gridCol w="1981200"/>
                <a:gridCol w="2209800"/>
              </a:tblGrid>
              <a:tr h="896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Tipo di lavoro/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ambiente di lavoro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Dispositivo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migliore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Dispositivo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sconsigliato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830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Ambienti con alta T° e umidità - Lavoro fisico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Ambienti polverosi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Esposizione ripetuta a rumori di breve durata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Esposizione continua a rumori dannosi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Contemporaneità con altri dispositivi di protezione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17" name="Picture 40" descr="inserit espandibili riutilizza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179638"/>
            <a:ext cx="957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8" name="Picture 41" descr="cuff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35400"/>
            <a:ext cx="10175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9" name="Picture 42" descr="archet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3835400"/>
            <a:ext cx="963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0" name="Picture 43" descr="inserti espandibi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3"/>
          <a:stretch>
            <a:fillRect/>
          </a:stretch>
        </p:blipFill>
        <p:spPr bwMode="auto">
          <a:xfrm>
            <a:off x="5156200" y="3005138"/>
            <a:ext cx="1066800" cy="735012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1" name="Picture 44" descr="tappi riutilizzabi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116138"/>
            <a:ext cx="1023938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2" name="Picture 45" descr="cuff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116138"/>
            <a:ext cx="83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3" name="Picture 46" descr="cuff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971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4" name="Picture 47" descr="cuffi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11800"/>
            <a:ext cx="8382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5" name="Picture 48" descr="cuff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609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6" name="Picture 49" descr="inserit espandibili riutilizza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3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7" name="Picture 50" descr="tappi riutilizzabi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76775"/>
            <a:ext cx="1023938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8" name="Picture 51" descr="inserit espandibili riutilizza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4676775"/>
            <a:ext cx="963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9" name="Picture 52" descr="tappi riutilizzabi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11800"/>
            <a:ext cx="1023938" cy="838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0" name="Picture 53" descr="inserit espandibili riutilizza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5511800"/>
            <a:ext cx="957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31" name="Text Box 54"/>
          <p:cNvSpPr txBox="1">
            <a:spLocks noChangeArrowheads="1"/>
          </p:cNvSpPr>
          <p:nvPr/>
        </p:nvSpPr>
        <p:spPr bwMode="auto">
          <a:xfrm>
            <a:off x="2193925" y="4740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35" name="Group 55"/>
          <p:cNvGraphicFramePr>
            <a:graphicFrameLocks noGrp="1"/>
          </p:cNvGraphicFramePr>
          <p:nvPr/>
        </p:nvGraphicFramePr>
        <p:xfrm>
          <a:off x="457200" y="1219200"/>
          <a:ext cx="8382000" cy="5106988"/>
        </p:xfrm>
        <a:graphic>
          <a:graphicData uri="http://schemas.openxmlformats.org/drawingml/2006/table">
            <a:tbl>
              <a:tblPr/>
              <a:tblGrid>
                <a:gridCol w="4191000"/>
                <a:gridCol w="1981200"/>
                <a:gridCol w="2209800"/>
              </a:tblGrid>
              <a:tr h="896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Tipo di lavoro/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ambiente di lavoro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Dispositivo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migliore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Dispositivo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sconsigliato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830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Ambienti con alta T° e umidità - Lavoro fisico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Ambienti polverosi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3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Esposizione ripetuta a rumori di breve durata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Esposizione continua a rumori dannosi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Contemporaneità con altri dispositivi di protezione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52425"/>
            <a:ext cx="8686800" cy="5127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700" b="1">
                <a:solidFill>
                  <a:schemeClr val="tx2"/>
                </a:solidFill>
              </a:rPr>
              <a:t>DISPOSITIVI DI PROTEZIONE DELLE MANI</a:t>
            </a:r>
          </a:p>
        </p:txBody>
      </p:sp>
      <p:pic>
        <p:nvPicPr>
          <p:cNvPr id="43011" name="Picture 3" descr="guanti semimpermeabi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948113" cy="4378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04800" y="223838"/>
            <a:ext cx="8610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SCELTA DEI GUANTI DI PROTEZIONE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04800" y="223838"/>
            <a:ext cx="8610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SCELTA DEI GUANTI DI PROTEZIONE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19800" y="1524000"/>
            <a:ext cx="304800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Materiali taglienti, abrasivi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19800" y="914400"/>
            <a:ext cx="304800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Scivolamento della presa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553075" y="2133600"/>
            <a:ext cx="169545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Elettricità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465513" y="914400"/>
            <a:ext cx="2554287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Sostanze chimiche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468688" y="1524000"/>
            <a:ext cx="2551112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Spruzzi incandescenti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7243763" y="2133600"/>
            <a:ext cx="182880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Caldo/freddo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343400" y="2952750"/>
            <a:ext cx="471805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Sensibilità tattile, destrezza 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838950" y="3562350"/>
            <a:ext cx="2214563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Durata di utilizzo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4343400" y="3562350"/>
            <a:ext cx="252730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Variabilità del lavoro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4343400" y="5524500"/>
            <a:ext cx="4670425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Disponibilità taglie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343400" y="4319588"/>
            <a:ext cx="4684713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Morbidezza, traspirabilità, cuciture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343400" y="4924425"/>
            <a:ext cx="467995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Sostanze allergizzanti, irritanti </a:t>
            </a: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381000" y="5310188"/>
            <a:ext cx="0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381000" y="16764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381000" y="3810000"/>
            <a:ext cx="1588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152400" y="6286500"/>
            <a:ext cx="7239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Arial" panose="020B0604020202020204" pitchFamily="34" charset="0"/>
                <a:cs typeface="Times New Roman" panose="02020603050405020304" pitchFamily="18" charset="0"/>
              </a:rPr>
              <a:t>Individuazione dei guanti idonei</a:t>
            </a: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3467100" y="2133600"/>
            <a:ext cx="209550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Microrganismi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152400" y="4876800"/>
            <a:ext cx="40386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ALTRI  FATTORI</a:t>
            </a: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152400" y="3257550"/>
            <a:ext cx="40386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FATTORI ORGANIZZATIVI</a:t>
            </a: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152400" y="1524000"/>
            <a:ext cx="32004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FATTORI DI RISCHIO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228600" y="914400"/>
            <a:ext cx="8686800" cy="609600"/>
          </a:xfrm>
          <a:prstGeom prst="flowChartProcess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I pittogrammi indicano da quali rischi i guanti proteggono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8600" y="161925"/>
            <a:ext cx="86868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FATTORI DI RISCHIO</a:t>
            </a:r>
            <a:r>
              <a:rPr lang="it-IT" altLang="it-IT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45060" name="Picture 4" descr="EN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8" b="29921"/>
          <a:stretch>
            <a:fillRect/>
          </a:stretch>
        </p:blipFill>
        <p:spPr bwMode="auto">
          <a:xfrm>
            <a:off x="395288" y="1828800"/>
            <a:ext cx="827087" cy="739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447800" y="2057400"/>
            <a:ext cx="3200400" cy="511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RISCHI MECCANICI</a:t>
            </a:r>
          </a:p>
        </p:txBody>
      </p:sp>
      <p:pic>
        <p:nvPicPr>
          <p:cNvPr id="45062" name="Picture 6" descr="EN3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8"/>
          <a:stretch>
            <a:fillRect/>
          </a:stretch>
        </p:blipFill>
        <p:spPr bwMode="auto">
          <a:xfrm>
            <a:off x="790575" y="3273425"/>
            <a:ext cx="1809750" cy="666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895600" y="3429000"/>
            <a:ext cx="5334000" cy="511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RISCHI CHIMICI E MICROBIOLOGICI</a:t>
            </a:r>
          </a:p>
        </p:txBody>
      </p:sp>
      <p:pic>
        <p:nvPicPr>
          <p:cNvPr id="45064" name="Picture 8" descr="EN388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1"/>
          <a:stretch>
            <a:fillRect/>
          </a:stretch>
        </p:blipFill>
        <p:spPr bwMode="auto">
          <a:xfrm>
            <a:off x="4841875" y="2471738"/>
            <a:ext cx="1036638" cy="7064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172200" y="2667000"/>
            <a:ext cx="2765425" cy="511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TAGLIO DA LAMA</a:t>
            </a:r>
          </a:p>
        </p:txBody>
      </p:sp>
      <p:pic>
        <p:nvPicPr>
          <p:cNvPr id="45066" name="Picture 10" descr="EN4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1" b="33386"/>
          <a:stretch>
            <a:fillRect/>
          </a:stretch>
        </p:blipFill>
        <p:spPr bwMode="auto">
          <a:xfrm>
            <a:off x="422275" y="4227513"/>
            <a:ext cx="731838" cy="638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7" name="Picture 11" descr="EN388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2"/>
          <a:stretch>
            <a:fillRect/>
          </a:stretch>
        </p:blipFill>
        <p:spPr bwMode="auto">
          <a:xfrm>
            <a:off x="2171700" y="5392738"/>
            <a:ext cx="857250" cy="757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352800" y="5638800"/>
            <a:ext cx="4365625" cy="511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ELETTRICITA’ STATICA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371600" y="4419600"/>
            <a:ext cx="2765425" cy="511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CALORE E FUOCO</a:t>
            </a:r>
          </a:p>
        </p:txBody>
      </p:sp>
      <p:pic>
        <p:nvPicPr>
          <p:cNvPr id="45070" name="Picture 14" descr="5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762000" cy="7858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6291263" y="4343400"/>
            <a:ext cx="1927225" cy="5302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FREDDO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52400" y="185738"/>
            <a:ext cx="8839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GUANTI PER I RISCHI MECCANICI</a:t>
            </a: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/>
        </p:nvGraphicFramePr>
        <p:xfrm>
          <a:off x="2590800" y="1397000"/>
          <a:ext cx="4038600" cy="3303588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17615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XXX YYY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abcd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CE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092" name="Picture 12" descr="EN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8" b="29921"/>
          <a:stretch>
            <a:fillRect/>
          </a:stretch>
        </p:blipFill>
        <p:spPr bwMode="auto">
          <a:xfrm>
            <a:off x="3276600" y="2743200"/>
            <a:ext cx="1295400" cy="11604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304800" y="1066800"/>
            <a:ext cx="1828800" cy="685800"/>
          </a:xfrm>
          <a:prstGeom prst="wedgeRoundRectCallout">
            <a:avLst>
              <a:gd name="adj1" fmla="val 78907"/>
              <a:gd name="adj2" fmla="val 26620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fabbricante</a:t>
            </a: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304800" y="2057400"/>
            <a:ext cx="1828800" cy="685800"/>
          </a:xfrm>
          <a:prstGeom prst="wedgeRoundRectCallout">
            <a:avLst>
              <a:gd name="adj1" fmla="val 78907"/>
              <a:gd name="adj2" fmla="val -31713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modello</a:t>
            </a:r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304800" y="2903538"/>
            <a:ext cx="2057400" cy="1524000"/>
          </a:xfrm>
          <a:prstGeom prst="wedgeRoundRectCallout">
            <a:avLst>
              <a:gd name="adj1" fmla="val 104398"/>
              <a:gd name="adj2" fmla="val -23019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pittogramma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per il rischio meccanico</a:t>
            </a:r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7162800" y="1092200"/>
            <a:ext cx="1524000" cy="660400"/>
          </a:xfrm>
          <a:prstGeom prst="wedgeRoundRectCallout">
            <a:avLst>
              <a:gd name="adj1" fmla="val -90000"/>
              <a:gd name="adj2" fmla="val 26681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taglia</a:t>
            </a:r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6858000" y="1955800"/>
            <a:ext cx="2057400" cy="1168400"/>
          </a:xfrm>
          <a:prstGeom prst="wedgeRoundRectCallout">
            <a:avLst>
              <a:gd name="adj1" fmla="val -65741"/>
              <a:gd name="adj2" fmla="val 10731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marcatura di conformità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305300" y="3432175"/>
            <a:ext cx="2095500" cy="469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2    1    2    2</a:t>
            </a:r>
          </a:p>
        </p:txBody>
      </p:sp>
      <p:sp>
        <p:nvSpPr>
          <p:cNvPr id="46099" name="AutoShape 19"/>
          <p:cNvSpPr>
            <a:spLocks noChangeArrowheads="1"/>
          </p:cNvSpPr>
          <p:nvPr/>
        </p:nvSpPr>
        <p:spPr bwMode="auto">
          <a:xfrm>
            <a:off x="2362200" y="4291013"/>
            <a:ext cx="2209800" cy="746125"/>
          </a:xfrm>
          <a:prstGeom prst="wedgeRoundRectCallout">
            <a:avLst>
              <a:gd name="adj1" fmla="val 49713"/>
              <a:gd name="adj2" fmla="val -117023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resistenza all’abrasione (0-4)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3276600" y="5341938"/>
            <a:ext cx="2171700" cy="830262"/>
          </a:xfrm>
          <a:prstGeom prst="wedgeRoundRectCallout">
            <a:avLst>
              <a:gd name="adj1" fmla="val 32162"/>
              <a:gd name="adj2" fmla="val -235852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resistenza al taglio (0-5)</a:t>
            </a:r>
          </a:p>
        </p:txBody>
      </p:sp>
      <p:sp>
        <p:nvSpPr>
          <p:cNvPr id="46101" name="AutoShape 21"/>
          <p:cNvSpPr>
            <a:spLocks noChangeArrowheads="1"/>
          </p:cNvSpPr>
          <p:nvPr/>
        </p:nvSpPr>
        <p:spPr bwMode="auto">
          <a:xfrm>
            <a:off x="6286500" y="4291013"/>
            <a:ext cx="2171700" cy="746125"/>
          </a:xfrm>
          <a:prstGeom prst="wedgeRoundRectCallout">
            <a:avLst>
              <a:gd name="adj1" fmla="val -56431"/>
              <a:gd name="adj2" fmla="val -115958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resistenza alla perforazione (0-4)</a:t>
            </a:r>
          </a:p>
        </p:txBody>
      </p:sp>
      <p:sp>
        <p:nvSpPr>
          <p:cNvPr id="46102" name="AutoShape 22"/>
          <p:cNvSpPr>
            <a:spLocks noChangeArrowheads="1"/>
          </p:cNvSpPr>
          <p:nvPr/>
        </p:nvSpPr>
        <p:spPr bwMode="auto">
          <a:xfrm>
            <a:off x="5524500" y="5341938"/>
            <a:ext cx="2019300" cy="830262"/>
          </a:xfrm>
          <a:prstGeom prst="wedgeRoundRectCallout">
            <a:avLst>
              <a:gd name="adj1" fmla="val -48426"/>
              <a:gd name="adj2" fmla="val -238144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resistenza allo strappo (0-4)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uanti semimpermeabi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1306513" cy="144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guanti in kevlar"/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59025"/>
            <a:ext cx="1524000" cy="1524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guanti fibra tessile"/>
          <p:cNvPicPr>
            <a:picLocks noChangeAspect="1" noChangeArrowheads="1"/>
          </p:cNvPicPr>
          <p:nvPr/>
        </p:nvPicPr>
        <p:blipFill>
          <a:blip r:embed="rId4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1893888" cy="11318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14300" y="204788"/>
            <a:ext cx="8839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GUANTI PER I RISCHI MECCANICI - esempi</a:t>
            </a:r>
          </a:p>
        </p:txBody>
      </p:sp>
      <p:pic>
        <p:nvPicPr>
          <p:cNvPr id="47110" name="Picture 6" descr="guanti fibra aramid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524000" cy="1066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AutoShape 7"/>
          <p:cNvSpPr>
            <a:spLocks/>
          </p:cNvSpPr>
          <p:nvPr/>
        </p:nvSpPr>
        <p:spPr bwMode="auto">
          <a:xfrm>
            <a:off x="1981200" y="1444625"/>
            <a:ext cx="304800" cy="1865313"/>
          </a:xfrm>
          <a:prstGeom prst="rightBrace">
            <a:avLst>
              <a:gd name="adj1" fmla="val 5099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286000" y="2032000"/>
            <a:ext cx="3276600" cy="714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Fibra Kevlar. Resistenza al taglio e calore per contatto</a:t>
            </a:r>
          </a:p>
        </p:txBody>
      </p:sp>
      <p:sp>
        <p:nvSpPr>
          <p:cNvPr id="47113" name="AutoShape 9"/>
          <p:cNvSpPr>
            <a:spLocks/>
          </p:cNvSpPr>
          <p:nvPr/>
        </p:nvSpPr>
        <p:spPr bwMode="auto">
          <a:xfrm rot="-5400000">
            <a:off x="7142162" y="2001838"/>
            <a:ext cx="346075" cy="1219200"/>
          </a:xfrm>
          <a:prstGeom prst="leftBrace">
            <a:avLst>
              <a:gd name="adj1" fmla="val 29358"/>
              <a:gd name="adj2" fmla="val 48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867400" y="2743200"/>
            <a:ext cx="3048000" cy="1019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Ricoperto in poliuretano. Resistenza al taglio e abrasione</a:t>
            </a:r>
          </a:p>
        </p:txBody>
      </p:sp>
      <p:pic>
        <p:nvPicPr>
          <p:cNvPr id="47115" name="Picture 11" descr="guanto per montagg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4281488"/>
            <a:ext cx="1828800" cy="10493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AutoShape 12"/>
          <p:cNvSpPr>
            <a:spLocks/>
          </p:cNvSpPr>
          <p:nvPr/>
        </p:nvSpPr>
        <p:spPr bwMode="auto">
          <a:xfrm rot="-5400000">
            <a:off x="7069137" y="4821238"/>
            <a:ext cx="346075" cy="1828800"/>
          </a:xfrm>
          <a:prstGeom prst="leftBrace">
            <a:avLst>
              <a:gd name="adj1" fmla="val 44037"/>
              <a:gd name="adj2" fmla="val 48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477000" y="5908675"/>
            <a:ext cx="1524000" cy="4095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Nitrile </a:t>
            </a:r>
          </a:p>
        </p:txBody>
      </p:sp>
      <p:sp>
        <p:nvSpPr>
          <p:cNvPr id="47118" name="AutoShape 14"/>
          <p:cNvSpPr>
            <a:spLocks/>
          </p:cNvSpPr>
          <p:nvPr/>
        </p:nvSpPr>
        <p:spPr bwMode="auto">
          <a:xfrm>
            <a:off x="1981200" y="4648200"/>
            <a:ext cx="304800" cy="1447800"/>
          </a:xfrm>
          <a:prstGeom prst="rightBrace">
            <a:avLst>
              <a:gd name="adj1" fmla="val 3958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362200" y="4724400"/>
            <a:ext cx="3429000" cy="1323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Tessuto jersey impregnato in NBR (Nitrile-Buthadiene-Rubber). Protezione dall’ olio e grasso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N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9" b="23308"/>
          <a:stretch>
            <a:fillRect/>
          </a:stretch>
        </p:blipFill>
        <p:spPr bwMode="auto">
          <a:xfrm>
            <a:off x="6394450" y="1908175"/>
            <a:ext cx="682625" cy="606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52400" y="185738"/>
            <a:ext cx="8839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GUANTI PER I RISCHI CHIMICI E MICRORGANISMI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2400" y="2971800"/>
            <a:ext cx="8839200" cy="4953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Es: consultazione della tabella delle resistenze chimiche di un catalogo</a:t>
            </a:r>
          </a:p>
        </p:txBody>
      </p:sp>
      <p:graphicFrame>
        <p:nvGraphicFramePr>
          <p:cNvPr id="26629" name="Group 5"/>
          <p:cNvGraphicFramePr>
            <a:graphicFrameLocks noGrp="1"/>
          </p:cNvGraphicFramePr>
          <p:nvPr/>
        </p:nvGraphicFramePr>
        <p:xfrm>
          <a:off x="381000" y="3657600"/>
          <a:ext cx="8382000" cy="2819400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24384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Tipo sostanza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Tipo guanto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Giudizio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Lattice naturale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Sconsigliato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Neoprene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Medio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Solvente (toluene)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Nitrile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</a:rPr>
                        <a:t>Buono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PVC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Medio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Fluoroelastomero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</a:rPr>
                        <a:t>Eccellente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65" name="Picture 40" descr="guanti in neopr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2095500" cy="1863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66" name="Picture 41" descr="EN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6" r="11578" b="23308"/>
          <a:stretch>
            <a:fillRect/>
          </a:stretch>
        </p:blipFill>
        <p:spPr bwMode="auto">
          <a:xfrm>
            <a:off x="2095500" y="1847850"/>
            <a:ext cx="685800" cy="666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9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2400" y="228600"/>
            <a:ext cx="8839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GUANTI PER LA PROTEZIONE TERMICA</a:t>
            </a:r>
            <a:r>
              <a:rPr lang="it-IT" altLang="it-IT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0179" name="Picture 3" descr="guanti anti cal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9363"/>
            <a:ext cx="19208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EN4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1" b="33386"/>
          <a:stretch>
            <a:fillRect/>
          </a:stretch>
        </p:blipFill>
        <p:spPr bwMode="auto">
          <a:xfrm>
            <a:off x="3200400" y="4465638"/>
            <a:ext cx="960438" cy="739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5" descr="EN3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8" b="29921"/>
          <a:stretch>
            <a:fillRect/>
          </a:stretch>
        </p:blipFill>
        <p:spPr bwMode="auto">
          <a:xfrm>
            <a:off x="2149475" y="4495800"/>
            <a:ext cx="827088" cy="739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149475" y="5516563"/>
            <a:ext cx="827088" cy="4397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 b="1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2122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200400" y="5486400"/>
            <a:ext cx="1265238" cy="4397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 b="1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41XX4X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4724400" y="927100"/>
            <a:ext cx="4191000" cy="5029200"/>
          </a:xfrm>
          <a:prstGeom prst="wedgeRoundRectCallout">
            <a:avLst>
              <a:gd name="adj1" fmla="val -59282"/>
              <a:gd name="adj2" fmla="val 40750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90500" indent="-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Livelli di prestazione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Resistenza all’infiammabilità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Resistenza al calore da contatto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Resistenza al calore convettivo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Resistenza al calore radiante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Resistenza a piccoli spruzzi di metallo fuso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Resistenza a grandi  proiezioni di metallo fuso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2400" y="87313"/>
            <a:ext cx="8839200" cy="588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GUANTI PER LAVORI SOTTO TENSIONE</a:t>
            </a:r>
            <a:r>
              <a:rPr lang="it-IT" altLang="it-IT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8006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533400" y="4953000"/>
          <a:ext cx="1295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Fotografia di Photo Editor " r:id="rId4" imgW="638264" imgH="361809" progId="MSPhotoEd.3">
                  <p:embed/>
                </p:oleObj>
              </mc:Choice>
              <mc:Fallback>
                <p:oleObj name="Fotografia di Photo Editor " r:id="rId4" imgW="638264" imgH="36180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0"/>
                        <a:ext cx="12954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5" name="Picture 5" descr="TABELLA GUANTI ISOLAN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51816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181600" y="914400"/>
            <a:ext cx="3810000" cy="16764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CEI EN 60903 - CEI 11-3:</a:t>
            </a:r>
            <a:b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Specifica per guanti e muffole di materiale isolante per lavori sotto per tensione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piv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13843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59113" y="1989138"/>
            <a:ext cx="5410200" cy="375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D.P.I. è qualunque attrezzatura  debba essere indossata per proteggere da un rischio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b="1">
                <a:cs typeface="Times New Roman" panose="02020603050405020304" pitchFamily="18" charset="0"/>
              </a:rPr>
              <a:t>I D.P.I. devono essere impiegati quando i rischi non possono essere evitati o sufficientemente ridotti con altri mezzi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>
                <a:cs typeface="Times New Roman" panose="02020603050405020304" pitchFamily="18" charset="0"/>
              </a:rPr>
              <a:t>Gli indumenti e le uniformi di lavoro, a meno che non proteggano da qualche rischio, </a:t>
            </a:r>
            <a:r>
              <a:rPr lang="it-IT" altLang="it-IT" sz="2400" b="1">
                <a:cs typeface="Times New Roman" panose="02020603050405020304" pitchFamily="18" charset="0"/>
              </a:rPr>
              <a:t>non </a:t>
            </a:r>
            <a:r>
              <a:rPr lang="it-IT" altLang="it-IT" sz="2400">
                <a:cs typeface="Times New Roman" panose="02020603050405020304" pitchFamily="18" charset="0"/>
              </a:rPr>
              <a:t>sono DPI</a:t>
            </a:r>
            <a:endParaRPr lang="it-IT" altLang="it-IT" sz="24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09600" y="304800"/>
            <a:ext cx="79248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D.P.I.</a:t>
            </a:r>
            <a:br>
              <a:rPr lang="it-IT" altLang="it-IT" sz="2800" b="1">
                <a:solidFill>
                  <a:srgbClr val="000000"/>
                </a:solidFill>
              </a:rPr>
            </a:br>
            <a:r>
              <a:rPr lang="it-IT" altLang="it-IT" sz="2800" b="1">
                <a:solidFill>
                  <a:srgbClr val="000000"/>
                </a:solidFill>
              </a:rPr>
              <a:t>DISPOSITIVI DI PROTEZIONE INDIVIDUALI</a:t>
            </a:r>
            <a:endParaRPr lang="it-IT" altLang="it-IT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9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112250" cy="698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42875" y="452438"/>
            <a:ext cx="8839200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700" b="1">
                <a:solidFill>
                  <a:schemeClr val="tx2"/>
                </a:solidFill>
              </a:rPr>
              <a:t>DISPOSITIVI DI PROTEZIONE </a:t>
            </a:r>
            <a:br>
              <a:rPr lang="it-IT" altLang="it-IT" sz="2700" b="1">
                <a:solidFill>
                  <a:schemeClr val="tx2"/>
                </a:solidFill>
              </a:rPr>
            </a:br>
            <a:r>
              <a:rPr lang="it-IT" altLang="it-IT" sz="2700" b="1">
                <a:solidFill>
                  <a:schemeClr val="tx2"/>
                </a:solidFill>
              </a:rPr>
              <a:t>DEGLI OCCHI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248400" y="2133600"/>
          <a:ext cx="1905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Fotografia Photo Editor" r:id="rId3" imgW="1905266" imgH="1905266" progId="MSPhotoEd.3">
                  <p:embed/>
                </p:oleObj>
              </mc:Choice>
              <mc:Fallback>
                <p:oleObj name="Fotografia Photo Editor" r:id="rId3" imgW="1905266" imgH="190526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1905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343400" y="2133600"/>
          <a:ext cx="1905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Fotografia Photo Editor" r:id="rId5" imgW="1905266" imgH="1905266" progId="MSPhotoEd.3">
                  <p:embed/>
                </p:oleObj>
              </mc:Choice>
              <mc:Fallback>
                <p:oleObj name="Fotografia Photo Editor" r:id="rId5" imgW="1905266" imgH="190526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33600"/>
                        <a:ext cx="1905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2438400" y="2133600"/>
          <a:ext cx="1905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Fotografia Photo Editor" r:id="rId7" imgW="1905266" imgH="1905266" progId="MSPhotoEd.3">
                  <p:embed/>
                </p:oleObj>
              </mc:Choice>
              <mc:Fallback>
                <p:oleObj name="Fotografia Photo Editor" r:id="rId7" imgW="1905266" imgH="190526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1905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33400" y="2133600"/>
          <a:ext cx="1905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Fotografia Photo Editor" r:id="rId9" imgW="1905266" imgH="1905266" progId="MSPhotoEd.3">
                  <p:embed/>
                </p:oleObj>
              </mc:Choice>
              <mc:Fallback>
                <p:oleObj name="Fotografia Photo Editor" r:id="rId9" imgW="1905266" imgH="1905266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1905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95288" y="1495425"/>
            <a:ext cx="83058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Lancio di detriti; collisione con oggetti statici; scivolamento; presenza di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pulviscolo o particelle fini; abrasione; ustione da liquidi bollenti o solidi fusi</a:t>
            </a:r>
            <a:endParaRPr lang="it-IT" altLang="it-IT" sz="17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95288" y="2881313"/>
            <a:ext cx="828675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Contatto con parti in tensione o esposizione ad archi elettrici da cortocircuito</a:t>
            </a:r>
            <a:endParaRPr lang="it-IT" altLang="it-IT" sz="17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95288" y="4267200"/>
            <a:ext cx="8305800" cy="838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Radiazioni infrarosse; abbagliamento; radiazioni ultraviolette; laser</a:t>
            </a:r>
            <a:r>
              <a:rPr lang="it-IT" altLang="it-IT" sz="17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71488" y="5876925"/>
            <a:ext cx="8239125" cy="7905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Penetrazione di polveri molto fini, aerosol, liquidi, fumi, vapori e gas,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agenti/virus biologici</a:t>
            </a:r>
            <a:endParaRPr lang="it-IT" altLang="it-IT" sz="20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52400" y="171450"/>
            <a:ext cx="8839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TIPOLOGIE DI RISCHI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443288" y="885825"/>
            <a:ext cx="26670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MECCANICI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443288" y="2271713"/>
            <a:ext cx="268605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ELETTRICI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443288" y="5267325"/>
            <a:ext cx="26670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CHIMICI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443288" y="3657600"/>
            <a:ext cx="27432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RADIAZIONI</a:t>
            </a:r>
            <a:r>
              <a:rPr lang="it-IT" altLang="it-IT" sz="2400" b="1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it-IT" altLang="it-IT" sz="24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6331" name="Picture 11" descr="IN0048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890588"/>
            <a:ext cx="6858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AutoShape 12"/>
          <p:cNvSpPr>
            <a:spLocks noChangeArrowheads="1"/>
          </p:cNvSpPr>
          <p:nvPr/>
        </p:nvSpPr>
        <p:spPr bwMode="auto">
          <a:xfrm flipH="1">
            <a:off x="5538788" y="2271713"/>
            <a:ext cx="457200" cy="704850"/>
          </a:xfrm>
          <a:prstGeom prst="lightningBol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0399996" lon="18600000" rev="0"/>
            </a:camera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56333" name="Picture 13" descr="PROVET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5267325"/>
            <a:ext cx="4365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4" descr="BD067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68700"/>
            <a:ext cx="6683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" y="161925"/>
            <a:ext cx="8763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MARCATURA DEL D.P.I.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105150" y="3624263"/>
            <a:ext cx="3143250" cy="485775"/>
          </a:xfrm>
          <a:prstGeom prst="rect">
            <a:avLst/>
          </a:prstGeom>
          <a:solidFill>
            <a:schemeClr val="tx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  EN 166  CE  3  F</a:t>
            </a: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1047750" y="4757738"/>
            <a:ext cx="2057400" cy="982662"/>
          </a:xfrm>
          <a:prstGeom prst="wedgeRoundRectCallout">
            <a:avLst>
              <a:gd name="adj1" fmla="val 101931"/>
              <a:gd name="adj2" fmla="val -126093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Norma di riferimento</a:t>
            </a: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27013" y="3141663"/>
            <a:ext cx="2209800" cy="952500"/>
          </a:xfrm>
          <a:prstGeom prst="wedgeRoundRectCallout">
            <a:avLst>
              <a:gd name="adj1" fmla="val 89153"/>
              <a:gd name="adj2" fmla="val 24167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Identificazione del fabbricante</a:t>
            </a: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3406775" y="4757738"/>
            <a:ext cx="2057400" cy="939800"/>
          </a:xfrm>
          <a:prstGeom prst="wedgeRoundRectCallout">
            <a:avLst>
              <a:gd name="adj1" fmla="val 29014"/>
              <a:gd name="adj2" fmla="val -129560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Marcatura di conformità</a:t>
            </a: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5867400" y="4800600"/>
            <a:ext cx="2057400" cy="896938"/>
          </a:xfrm>
          <a:prstGeom prst="wedgeRoundRectCallout">
            <a:avLst>
              <a:gd name="adj1" fmla="val -64662"/>
              <a:gd name="adj2" fmla="val -137079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Campo di utilizzo</a:t>
            </a:r>
          </a:p>
        </p:txBody>
      </p:sp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2819400" y="963613"/>
          <a:ext cx="342900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Fotografia Photo Editor" r:id="rId3" imgW="1905266" imgH="1905266" progId="MSPhotoEd.3">
                  <p:embed/>
                </p:oleObj>
              </mc:Choice>
              <mc:Fallback>
                <p:oleObj name="Fotografia Photo Editor" r:id="rId3" imgW="1905266" imgH="1905266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51" b="24715"/>
                      <a:stretch>
                        <a:fillRect/>
                      </a:stretch>
                    </p:blipFill>
                    <p:spPr bwMode="auto">
                      <a:xfrm>
                        <a:off x="2819400" y="963613"/>
                        <a:ext cx="342900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AutoShape 9"/>
          <p:cNvSpPr>
            <a:spLocks noChangeArrowheads="1"/>
          </p:cNvSpPr>
          <p:nvPr/>
        </p:nvSpPr>
        <p:spPr bwMode="auto">
          <a:xfrm rot="-5400000">
            <a:off x="2782094" y="2577307"/>
            <a:ext cx="1508125" cy="585787"/>
          </a:xfrm>
          <a:custGeom>
            <a:avLst/>
            <a:gdLst>
              <a:gd name="T0" fmla="*/ 78973664 w 21600"/>
              <a:gd name="T1" fmla="*/ 0 h 21600"/>
              <a:gd name="T2" fmla="*/ 0 w 21600"/>
              <a:gd name="T3" fmla="*/ 7943217 h 21600"/>
              <a:gd name="T4" fmla="*/ 78973664 w 21600"/>
              <a:gd name="T5" fmla="*/ 15886408 h 21600"/>
              <a:gd name="T6" fmla="*/ 105298195 w 21600"/>
              <a:gd name="T7" fmla="*/ 794321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3406775" y="2030413"/>
            <a:ext cx="306388" cy="8413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819400" y="963613"/>
            <a:ext cx="278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Montatura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6629400" y="3170238"/>
            <a:ext cx="2362200" cy="939800"/>
          </a:xfrm>
          <a:prstGeom prst="wedgeRoundRectCallout">
            <a:avLst>
              <a:gd name="adj1" fmla="val -76477"/>
              <a:gd name="adj2" fmla="val 22972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Resistenza meccanica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0" y="5978525"/>
            <a:ext cx="258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* Dove applicabile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921000" y="3270250"/>
            <a:ext cx="3429000" cy="485775"/>
          </a:xfrm>
          <a:prstGeom prst="rect">
            <a:avLst/>
          </a:prstGeom>
          <a:solidFill>
            <a:schemeClr val="tx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 – 2,5  I  1  S  9  N K</a:t>
            </a: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328613" y="2281238"/>
            <a:ext cx="2057400" cy="982662"/>
          </a:xfrm>
          <a:prstGeom prst="wedgeRoundRectCallout">
            <a:avLst>
              <a:gd name="adj1" fmla="val 83102"/>
              <a:gd name="adj2" fmla="val 74069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Tipo di filtro: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da 2 a 6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442913" y="5391150"/>
            <a:ext cx="2209800" cy="952500"/>
          </a:xfrm>
          <a:prstGeom prst="wedgeRoundRectCallout">
            <a:avLst>
              <a:gd name="adj1" fmla="val 125361"/>
              <a:gd name="adj2" fmla="val -231167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Identificazione del fabbricante</a:t>
            </a: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6451600" y="3632200"/>
            <a:ext cx="2628900" cy="939800"/>
          </a:xfrm>
          <a:prstGeom prst="wedgeRoundRectCallout">
            <a:avLst>
              <a:gd name="adj1" fmla="val -80194"/>
              <a:gd name="adj2" fmla="val -47130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Resistenza all’appannamento</a:t>
            </a: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2895600" y="5105400"/>
            <a:ext cx="2057400" cy="704850"/>
          </a:xfrm>
          <a:prstGeom prst="wedgeRoundRectCallout">
            <a:avLst>
              <a:gd name="adj1" fmla="val 34412"/>
              <a:gd name="adj2" fmla="val -246398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Classe ottica: da 1 a 3</a:t>
            </a:r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971800" y="846138"/>
          <a:ext cx="342900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Fotografia Photo Editor" r:id="rId3" imgW="1905266" imgH="1905266" progId="MSPhotoEd.3">
                  <p:embed/>
                </p:oleObj>
              </mc:Choice>
              <mc:Fallback>
                <p:oleObj name="Fotografia Photo Editor" r:id="rId3" imgW="1905266" imgH="1905266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51" b="24715"/>
                      <a:stretch>
                        <a:fillRect/>
                      </a:stretch>
                    </p:blipFill>
                    <p:spPr bwMode="auto">
                      <a:xfrm>
                        <a:off x="2971800" y="846138"/>
                        <a:ext cx="342900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971800" y="846138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Oculari</a:t>
            </a: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 rot="-5400000">
            <a:off x="4252913" y="2528888"/>
            <a:ext cx="992187" cy="585787"/>
          </a:xfrm>
          <a:custGeom>
            <a:avLst/>
            <a:gdLst>
              <a:gd name="T0" fmla="*/ 34181761 w 21600"/>
              <a:gd name="T1" fmla="*/ 0 h 21600"/>
              <a:gd name="T2" fmla="*/ 0 w 21600"/>
              <a:gd name="T3" fmla="*/ 7943217 h 21600"/>
              <a:gd name="T4" fmla="*/ 34181761 w 21600"/>
              <a:gd name="T5" fmla="*/ 15886408 h 21600"/>
              <a:gd name="T6" fmla="*/ 45575696 w 21600"/>
              <a:gd name="T7" fmla="*/ 794321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214313" y="3937000"/>
            <a:ext cx="2057400" cy="1009650"/>
          </a:xfrm>
          <a:prstGeom prst="wedgeRoundRectCallout">
            <a:avLst>
              <a:gd name="adj1" fmla="val 129014"/>
              <a:gd name="adj2" fmla="val -73111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Grado di protezione da luce solare</a:t>
            </a:r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5041900" y="5638800"/>
            <a:ext cx="1828800" cy="704850"/>
          </a:xfrm>
          <a:prstGeom prst="wedgeRoundRectCallout">
            <a:avLst>
              <a:gd name="adj1" fmla="val -53301"/>
              <a:gd name="adj2" fmla="val -333782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Resistenza meccanica</a:t>
            </a: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5816600" y="4787900"/>
            <a:ext cx="1676400" cy="736600"/>
          </a:xfrm>
          <a:prstGeom prst="wedgeRoundRectCallout">
            <a:avLst>
              <a:gd name="adj1" fmla="val -77273"/>
              <a:gd name="adj2" fmla="val -201509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Campo di utilizzo</a:t>
            </a:r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6464300" y="2378075"/>
            <a:ext cx="2628900" cy="939800"/>
          </a:xfrm>
          <a:prstGeom prst="wedgeRoundRectCallout">
            <a:avLst>
              <a:gd name="adj1" fmla="val -62319"/>
              <a:gd name="adj2" fmla="val 66384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Resistenza all’abrasione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457200" y="284163"/>
            <a:ext cx="8305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MARCATURA DEL D.P.I.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57188" y="1765300"/>
            <a:ext cx="4062412" cy="5111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AMBIENTE DI LAVORO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57188" y="3633788"/>
            <a:ext cx="4062412" cy="5111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TEMPO DI UTILIZZO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81000" y="5181600"/>
            <a:ext cx="4038600" cy="5111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LAVORATORE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800600" y="9525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Temperatura ambiente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800600" y="14097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Sbalzi di Temperatura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800600" y="18669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Corretta visione dei colori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800600" y="23241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Presenza di elementi abrasivi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800600" y="27813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Presenza di solventi o corrosivi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4800600" y="3503613"/>
            <a:ext cx="2003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Peso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6781800" y="3503613"/>
            <a:ext cx="1905000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Aerazione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4800600" y="3960813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Qualità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ottica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4824413" y="46101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Campo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visivo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4824413" y="5067300"/>
            <a:ext cx="3924300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Dimensioni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peso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4824413" y="5981700"/>
            <a:ext cx="3908425" cy="34607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Correzione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ottica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4824413" y="55245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Compatibilità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con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altri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D.P.I.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457200" y="185738"/>
            <a:ext cx="8229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SCELTA DELLA PROTEZIONE APPROPRIATA</a:t>
            </a:r>
          </a:p>
        </p:txBody>
      </p:sp>
      <p:sp>
        <p:nvSpPr>
          <p:cNvPr id="59410" name="AutoShape 18"/>
          <p:cNvSpPr>
            <a:spLocks/>
          </p:cNvSpPr>
          <p:nvPr/>
        </p:nvSpPr>
        <p:spPr bwMode="auto">
          <a:xfrm>
            <a:off x="4572000" y="914400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9411" name="AutoShape 19"/>
          <p:cNvSpPr>
            <a:spLocks/>
          </p:cNvSpPr>
          <p:nvPr/>
        </p:nvSpPr>
        <p:spPr bwMode="auto">
          <a:xfrm>
            <a:off x="4572000" y="3352800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9412" name="AutoShape 20"/>
          <p:cNvSpPr>
            <a:spLocks/>
          </p:cNvSpPr>
          <p:nvPr/>
        </p:nvSpPr>
        <p:spPr bwMode="auto">
          <a:xfrm>
            <a:off x="4521200" y="4572000"/>
            <a:ext cx="228600" cy="1828800"/>
          </a:xfrm>
          <a:prstGeom prst="leftBrace">
            <a:avLst>
              <a:gd name="adj1" fmla="val 66667"/>
              <a:gd name="adj2" fmla="val 5208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52400" y="428625"/>
            <a:ext cx="8763000" cy="5127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700" b="1">
                <a:solidFill>
                  <a:schemeClr val="tx2"/>
                </a:solidFill>
              </a:rPr>
              <a:t>DISPOSITIVI DI PROTEZIONE DEI PIEDI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619500" y="2476500"/>
          <a:ext cx="1905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Fotografia Photo Editor" r:id="rId3" imgW="1905266" imgH="1905266" progId="MSPhotoEd.3">
                  <p:embed/>
                </p:oleObj>
              </mc:Choice>
              <mc:Fallback>
                <p:oleObj name="Fotografia Photo Editor" r:id="rId3" imgW="1905266" imgH="190526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76500"/>
                        <a:ext cx="1905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5524500" y="2476500"/>
          <a:ext cx="1905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Fotografia Photo Editor" r:id="rId5" imgW="1905266" imgH="1905266" progId="MSPhotoEd.3">
                  <p:embed/>
                </p:oleObj>
              </mc:Choice>
              <mc:Fallback>
                <p:oleObj name="Fotografia Photo Editor" r:id="rId5" imgW="1905266" imgH="190526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476500"/>
                        <a:ext cx="1905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1714500" y="2476500"/>
          <a:ext cx="1905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Fotografia Photo Editor" r:id="rId7" imgW="1905266" imgH="1905266" progId="MSPhotoEd.3">
                  <p:embed/>
                </p:oleObj>
              </mc:Choice>
              <mc:Fallback>
                <p:oleObj name="Fotografia Photo Editor" r:id="rId7" imgW="1905266" imgH="190526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476500"/>
                        <a:ext cx="1905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1000" y="1447800"/>
            <a:ext cx="8534400" cy="685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Caduta di oggetti; perforazione della suola; scivolamento; abrasioni; vibrazioni;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urti al malleolo e caviglia; urti o schiacciamento del metatarso</a:t>
            </a:r>
            <a:endParaRPr lang="it-IT" altLang="it-IT" sz="17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1000" y="2819400"/>
            <a:ext cx="85344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Accumulo di cariche elettrostatiche; contatto con parti in tensione</a:t>
            </a:r>
            <a:endParaRPr lang="it-IT" altLang="it-IT" sz="17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61950" y="4267200"/>
            <a:ext cx="8534400" cy="685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Calore per contatto; calore radiante; fuoco/fiamme; freddo/intemperie;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proiezione di materiali incandescente</a:t>
            </a:r>
            <a:r>
              <a:rPr lang="it-IT" altLang="it-IT" sz="17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61950" y="5876925"/>
            <a:ext cx="8534400" cy="6000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Penetrazione di polveri o prodotti nocivi; gocciolamento di prodotti chimici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latin typeface="Arial" panose="020B0604020202020204" pitchFamily="34" charset="0"/>
                <a:cs typeface="Times New Roman" panose="02020603050405020304" pitchFamily="18" charset="0"/>
              </a:rPr>
              <a:t>aggressivi; contaminazione chimica batteriologica</a:t>
            </a:r>
            <a:endParaRPr lang="it-IT" altLang="it-IT" sz="20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81000" y="185738"/>
            <a:ext cx="8534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TIPOLOGIE DI RISCHI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200400" y="990600"/>
            <a:ext cx="2667000" cy="461963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MECCANICI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200400" y="2362200"/>
            <a:ext cx="268605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ELETTRICI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200400" y="5334000"/>
            <a:ext cx="2667000" cy="5334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CHIMICI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200400" y="3733800"/>
            <a:ext cx="2667000" cy="5334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TERMICI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 flipH="1">
            <a:off x="5295900" y="2209800"/>
            <a:ext cx="457200" cy="704850"/>
          </a:xfrm>
          <a:prstGeom prst="lightningBol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0399996" lon="18600000" rev="0"/>
            </a:camera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61452" name="Picture 12" descr="PROVET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4365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13" descr="IN0048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42963"/>
            <a:ext cx="6858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4" descr="fuo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1219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uant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5813"/>
            <a:ext cx="17526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D.Lgs. 475/92 -</a:t>
            </a:r>
            <a:r>
              <a:rPr lang="it-IT" altLang="it-IT" sz="2000">
                <a:solidFill>
                  <a:schemeClr val="tx2"/>
                </a:solidFill>
              </a:rPr>
              <a:t> </a:t>
            </a:r>
            <a:r>
              <a:rPr lang="it-IT" altLang="it-IT" sz="2400" b="1">
                <a:solidFill>
                  <a:schemeClr val="tx2"/>
                </a:solidFill>
              </a:rPr>
              <a:t>TUTTI I DPI DEVONO ESSERE DOTATI DI MARCATURA CE E ACCOMPAGNATI DA UNA NOTA INFORMATIVA</a:t>
            </a:r>
          </a:p>
        </p:txBody>
      </p:sp>
      <p:pic>
        <p:nvPicPr>
          <p:cNvPr id="7172" name="Picture 4" descr="ffp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1497013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671763" y="2209800"/>
            <a:ext cx="838200" cy="7493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5715000" y="2362200"/>
            <a:ext cx="7620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7175" name="Picture 7" descr="autorespira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6002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62400" y="2819400"/>
            <a:ext cx="538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CE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3757613" y="2813050"/>
            <a:ext cx="914400" cy="398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3433763" y="2819400"/>
            <a:ext cx="331787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4576763" y="2667000"/>
            <a:ext cx="1138237" cy="219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79388" y="3644900"/>
            <a:ext cx="5410200" cy="265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b="1">
                <a:cs typeface="Times New Roman" panose="02020603050405020304" pitchFamily="18" charset="0"/>
              </a:rPr>
              <a:t>I D.P.I. devono essere: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b="1">
                <a:cs typeface="Times New Roman" panose="02020603050405020304" pitchFamily="18" charset="0"/>
              </a:rPr>
              <a:t> adeguati al rischio da prevenire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b="1">
                <a:cs typeface="Times New Roman" panose="02020603050405020304" pitchFamily="18" charset="0"/>
              </a:rPr>
              <a:t> adeguati alle condizioni del luogo di lavoro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b="1">
                <a:cs typeface="Times New Roman" panose="02020603050405020304" pitchFamily="18" charset="0"/>
              </a:rPr>
              <a:t> ergonomici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b="1">
                <a:cs typeface="Times New Roman" panose="02020603050405020304" pitchFamily="18" charset="0"/>
              </a:rPr>
              <a:t> adattabili all'utilizzatore</a:t>
            </a:r>
          </a:p>
          <a:p>
            <a:pPr eaLnBrk="1" hangingPunct="1"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Group 2"/>
          <p:cNvGraphicFramePr>
            <a:graphicFrameLocks noGrp="1"/>
          </p:cNvGraphicFramePr>
          <p:nvPr/>
        </p:nvGraphicFramePr>
        <p:xfrm>
          <a:off x="228600" y="1143000"/>
          <a:ext cx="8686800" cy="4997450"/>
        </p:xfrm>
        <a:graphic>
          <a:graphicData uri="http://schemas.openxmlformats.org/drawingml/2006/table">
            <a:tbl>
              <a:tblPr/>
              <a:tblGrid>
                <a:gridCol w="2819400"/>
                <a:gridCol w="2895600"/>
                <a:gridCol w="2971800"/>
              </a:tblGrid>
              <a:tr h="1194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Calzature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 Lavoro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(EN 347</a:t>
                      </a:r>
                      <a:r>
                        <a:rPr kumimoji="0" lang="it-IT" alt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</a:t>
                      </a:r>
                      <a:r>
                        <a:rPr kumimoji="0" lang="it-IT" alt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Categoria</a:t>
                      </a:r>
                      <a:r>
                        <a:rPr kumimoji="0" lang="it-IT" alt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O)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Calzature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Protettive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(EN 346</a:t>
                      </a:r>
                      <a:r>
                        <a:rPr kumimoji="0" lang="it-IT" alt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</a:t>
                      </a:r>
                      <a:r>
                        <a:rPr kumimoji="0" lang="it-IT" alt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Categoria P)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Calzature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 Sicurezza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(EN 345 – Categoria S)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802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Assicurano Comfort e solidità definite da norma europea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Assicurano Comfort e solidità definite da norma europea.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Sono dotate di puntale protettivo per le dita in caso di urti pari a 100J e di schiacciamento sotto un carico massimo di 1000daN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Assicurano Comfort e solidità definite da norma europea.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Sono dotate di puntale protettivo per le dita in caso di urti pari a 200J e di schiacciamento sotto un carico massimo di 1500daN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62481" name="Rectangle 18"/>
          <p:cNvSpPr>
            <a:spLocks noChangeArrowheads="1"/>
          </p:cNvSpPr>
          <p:nvPr/>
        </p:nvSpPr>
        <p:spPr bwMode="auto">
          <a:xfrm>
            <a:off x="304800" y="261938"/>
            <a:ext cx="8534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CATEGORIE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Group 2"/>
          <p:cNvGraphicFramePr>
            <a:graphicFrameLocks noGrp="1"/>
          </p:cNvGraphicFramePr>
          <p:nvPr/>
        </p:nvGraphicFramePr>
        <p:xfrm>
          <a:off x="381000" y="990600"/>
          <a:ext cx="8229600" cy="5578475"/>
        </p:xfrm>
        <a:graphic>
          <a:graphicData uri="http://schemas.openxmlformats.org/drawingml/2006/table">
            <a:tbl>
              <a:tblPr/>
              <a:tblGrid>
                <a:gridCol w="2362200"/>
                <a:gridCol w="5867400"/>
              </a:tblGrid>
              <a:tr h="762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Codice Denominazione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Classificazione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225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Scarpe in pelle o altri materiali,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con eccezione della gomma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pura o delle scarpe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completamente in polimero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FFFF"/>
                        </a:gs>
                      </a:gsLst>
                      <a:lin ang="2700000" scaled="1"/>
                    </a:gradFill>
                  </a:tcPr>
                </a:tc>
              </a:tr>
              <a:tr h="2591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Scarpe completamente in gomma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 scarpe in polimero (scarpe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vulcanizzate o sagomate)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3504" name="Object 16"/>
          <p:cNvGraphicFramePr>
            <a:graphicFrameLocks noChangeAspect="1"/>
          </p:cNvGraphicFramePr>
          <p:nvPr/>
        </p:nvGraphicFramePr>
        <p:xfrm>
          <a:off x="6629400" y="1981200"/>
          <a:ext cx="177165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Fotografia Photo Editor" r:id="rId3" imgW="1905266" imgH="1905266" progId="MSPhotoEd.3">
                  <p:embed/>
                </p:oleObj>
              </mc:Choice>
              <mc:Fallback>
                <p:oleObj name="Fotografia Photo Editor" r:id="rId3" imgW="1905266" imgH="1905266" progId="MSPhotoEd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981200"/>
                        <a:ext cx="177165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5" name="Object 17"/>
          <p:cNvGraphicFramePr>
            <a:graphicFrameLocks noChangeAspect="1"/>
          </p:cNvGraphicFramePr>
          <p:nvPr/>
        </p:nvGraphicFramePr>
        <p:xfrm>
          <a:off x="6934200" y="4267200"/>
          <a:ext cx="14890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Fotografia Photo Editor" r:id="rId5" imgW="1905266" imgH="1905266" progId="MSPhotoEd.3">
                  <p:embed/>
                </p:oleObj>
              </mc:Choice>
              <mc:Fallback>
                <p:oleObj name="Fotografia Photo Editor" r:id="rId5" imgW="1905266" imgH="1905266" progId="MSPhotoEd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00" r="7001"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14890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457200" y="223838"/>
            <a:ext cx="8229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CLASSIFICAZIONE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1000" y="90488"/>
            <a:ext cx="8382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SISTEMA DI CLASSIFICAZIONE DELLE SCARPE</a:t>
            </a: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/>
        </p:nvGraphicFramePr>
        <p:xfrm>
          <a:off x="228600" y="914400"/>
          <a:ext cx="8686800" cy="5008563"/>
        </p:xfrm>
        <a:graphic>
          <a:graphicData uri="http://schemas.openxmlformats.org/drawingml/2006/table">
            <a:tbl>
              <a:tblPr/>
              <a:tblGrid>
                <a:gridCol w="623888"/>
                <a:gridCol w="698500"/>
                <a:gridCol w="619125"/>
                <a:gridCol w="1703387"/>
                <a:gridCol w="5041900"/>
              </a:tblGrid>
              <a:tr h="4206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Categorie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Requisiti essenziali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Requisiti integrativi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  o 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Dotazione di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Area tallone chiusa. Antistatica. Assorbimento energia area tallone. Resistenza suola agli oli.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Come S1, P1, O1, + materiale tomaia resistente alla penetrazione all’acqua.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Come S2, P2, O2, + resistenza penetrazione suola a lamina d’acciaio.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Antistatica. Assorbimento energia area tallone. Resistenza suola e tomaia agli oli.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Come S4, P4, O4, + resistenza penetrazione suola con lamina d’acciaio.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4800" y="147638"/>
            <a:ext cx="8610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REQUISITI AGGIUNTIVI </a:t>
            </a:r>
          </a:p>
        </p:txBody>
      </p:sp>
      <p:graphicFrame>
        <p:nvGraphicFramePr>
          <p:cNvPr id="39939" name="Group 3"/>
          <p:cNvGraphicFramePr>
            <a:graphicFrameLocks noGrp="1"/>
          </p:cNvGraphicFramePr>
          <p:nvPr/>
        </p:nvGraphicFramePr>
        <p:xfrm>
          <a:off x="228600" y="838200"/>
          <a:ext cx="8763000" cy="5676900"/>
        </p:xfrm>
        <a:graphic>
          <a:graphicData uri="http://schemas.openxmlformats.org/drawingml/2006/table">
            <a:tbl>
              <a:tblPr/>
              <a:tblGrid>
                <a:gridCol w="1430338"/>
                <a:gridCol w="4765675"/>
                <a:gridCol w="2566987"/>
              </a:tblGrid>
              <a:tr h="7314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SIMBOLO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REQUISITO/CARATTERISTICHE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PRESTAZIONE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30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Resistenza alla perforazione della suola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≥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1000 N</a:t>
                      </a: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531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Assorbimento energia in zona tallone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≥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20 J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530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Calzatura antistatica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 0,1 e 1000 M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</a:t>
                      </a: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530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Calzatura conduttiva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&lt; 0,1 M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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701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WRU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Penetrazione e assorbimento di acqua della tomaia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≥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60 min.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530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CI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Isolamento dal freddo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Prova a 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20° C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531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HI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Isolamento dal caldo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Prova a 150° C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530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HRO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Resistenza al calore per contatto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Prova a 300° C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530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ORO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Resistenza agli idrocarburi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Aumento vol. 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≤ 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65585" name="Picture 49" descr="sim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09700"/>
            <a:ext cx="533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86" name="Picture 50" descr="sim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8547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87" name="Picture 51" descr="sim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8006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88" name="Picture 52" descr="sim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291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89" name="Picture 53" descr="sim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32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90" name="Picture 54" descr="sim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89200"/>
            <a:ext cx="5000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91" name="Picture 55" descr="sim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431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600" y="300038"/>
            <a:ext cx="8686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ESEMPIO DI TIMBRATURA DI CALZATURE</a:t>
            </a:r>
          </a:p>
        </p:txBody>
      </p:sp>
      <p:graphicFrame>
        <p:nvGraphicFramePr>
          <p:cNvPr id="40963" name="Group 3"/>
          <p:cNvGraphicFramePr>
            <a:graphicFrameLocks noGrp="1"/>
          </p:cNvGraphicFramePr>
          <p:nvPr/>
        </p:nvGraphicFramePr>
        <p:xfrm>
          <a:off x="2590800" y="1397000"/>
          <a:ext cx="4038600" cy="3303588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17615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XXX YYY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abcd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44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CE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EN 345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S3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304800" y="1066800"/>
            <a:ext cx="1981200" cy="685800"/>
          </a:xfrm>
          <a:prstGeom prst="wedgeRoundRectCallout">
            <a:avLst>
              <a:gd name="adj1" fmla="val 68991"/>
              <a:gd name="adj2" fmla="val 26620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Fabbricante</a:t>
            </a:r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304800" y="2057400"/>
            <a:ext cx="1828800" cy="685800"/>
          </a:xfrm>
          <a:prstGeom prst="wedgeRoundRectCallout">
            <a:avLst>
              <a:gd name="adj1" fmla="val 78907"/>
              <a:gd name="adj2" fmla="val -31713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Articolo</a:t>
            </a: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304800" y="2903538"/>
            <a:ext cx="2057400" cy="1524000"/>
          </a:xfrm>
          <a:prstGeom prst="wedgeRoundRectCallout">
            <a:avLst>
              <a:gd name="adj1" fmla="val 67361"/>
              <a:gd name="adj2" fmla="val -25519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Norma di riferimento</a:t>
            </a:r>
          </a:p>
        </p:txBody>
      </p:sp>
      <p:sp>
        <p:nvSpPr>
          <p:cNvPr id="66575" name="AutoShape 15"/>
          <p:cNvSpPr>
            <a:spLocks noChangeArrowheads="1"/>
          </p:cNvSpPr>
          <p:nvPr/>
        </p:nvSpPr>
        <p:spPr bwMode="auto">
          <a:xfrm>
            <a:off x="7162800" y="1092200"/>
            <a:ext cx="1524000" cy="660400"/>
          </a:xfrm>
          <a:prstGeom prst="wedgeRoundRectCallout">
            <a:avLst>
              <a:gd name="adj1" fmla="val -90000"/>
              <a:gd name="adj2" fmla="val 26681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Taglia</a:t>
            </a:r>
          </a:p>
        </p:txBody>
      </p:sp>
      <p:sp>
        <p:nvSpPr>
          <p:cNvPr id="66576" name="AutoShape 16"/>
          <p:cNvSpPr>
            <a:spLocks noChangeArrowheads="1"/>
          </p:cNvSpPr>
          <p:nvPr/>
        </p:nvSpPr>
        <p:spPr bwMode="auto">
          <a:xfrm>
            <a:off x="6858000" y="1955800"/>
            <a:ext cx="2057400" cy="1168400"/>
          </a:xfrm>
          <a:prstGeom prst="wedgeRoundRectCallout">
            <a:avLst>
              <a:gd name="adj1" fmla="val -65741"/>
              <a:gd name="adj2" fmla="val 10731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Marcatura di conformità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4305300" y="3432175"/>
            <a:ext cx="2095500" cy="469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05 - 03</a:t>
            </a:r>
          </a:p>
        </p:txBody>
      </p:sp>
      <p:sp>
        <p:nvSpPr>
          <p:cNvPr id="66578" name="AutoShape 18"/>
          <p:cNvSpPr>
            <a:spLocks noChangeArrowheads="1"/>
          </p:cNvSpPr>
          <p:nvPr/>
        </p:nvSpPr>
        <p:spPr bwMode="auto">
          <a:xfrm>
            <a:off x="760413" y="4664075"/>
            <a:ext cx="2209800" cy="746125"/>
          </a:xfrm>
          <a:prstGeom prst="wedgeRoundRectCallout">
            <a:avLst>
              <a:gd name="adj1" fmla="val 65231"/>
              <a:gd name="adj2" fmla="val -160426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Categoria</a:t>
            </a:r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auto">
          <a:xfrm>
            <a:off x="3524250" y="4994275"/>
            <a:ext cx="3105150" cy="830263"/>
          </a:xfrm>
          <a:prstGeom prst="wedgeRoundRectCallout">
            <a:avLst>
              <a:gd name="adj1" fmla="val 12370"/>
              <a:gd name="adj2" fmla="val -176194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Mese ed anno di fabbricazione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28600" y="414338"/>
            <a:ext cx="8686800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700" b="1">
                <a:solidFill>
                  <a:schemeClr val="tx2"/>
                </a:solidFill>
              </a:rPr>
              <a:t>DISPOSITIVI DI PROTEZIONE DEL CAPO</a:t>
            </a:r>
            <a:br>
              <a:rPr lang="it-IT" altLang="it-IT" sz="2700" b="1">
                <a:solidFill>
                  <a:schemeClr val="tx2"/>
                </a:solidFill>
              </a:rPr>
            </a:br>
            <a:r>
              <a:rPr lang="it-IT" altLang="it-IT" sz="2700" b="1">
                <a:solidFill>
                  <a:schemeClr val="tx2"/>
                </a:solidFill>
              </a:rPr>
              <a:t>ELMETTI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1524000" y="2057400"/>
            <a:ext cx="6353175" cy="2085975"/>
            <a:chOff x="750" y="1102"/>
            <a:chExt cx="4002" cy="1314"/>
          </a:xfrm>
        </p:grpSpPr>
        <p:graphicFrame>
          <p:nvGraphicFramePr>
            <p:cNvPr id="67588" name="Object 4"/>
            <p:cNvGraphicFramePr>
              <a:graphicFrameLocks noChangeAspect="1"/>
            </p:cNvGraphicFramePr>
            <p:nvPr/>
          </p:nvGraphicFramePr>
          <p:xfrm>
            <a:off x="750" y="1102"/>
            <a:ext cx="1314" cy="1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92" name="PI3" r:id="rId3" imgW="2539683" imgH="2539683" progId="PI3.Image">
                    <p:embed/>
                  </p:oleObj>
                </mc:Choice>
                <mc:Fallback>
                  <p:oleObj name="PI3" r:id="rId3" imgW="2539683" imgH="2539683" progId="PI3.Imag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" y="1102"/>
                          <a:ext cx="1314" cy="1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2064" y="1104"/>
              <a:ext cx="2688" cy="1312"/>
              <a:chOff x="720" y="1056"/>
              <a:chExt cx="3200" cy="1600"/>
            </a:xfrm>
          </p:grpSpPr>
          <p:graphicFrame>
            <p:nvGraphicFramePr>
              <p:cNvPr id="67590" name="Object 6"/>
              <p:cNvGraphicFramePr>
                <a:graphicFrameLocks noChangeAspect="1"/>
              </p:cNvGraphicFramePr>
              <p:nvPr/>
            </p:nvGraphicFramePr>
            <p:xfrm>
              <a:off x="2320" y="1056"/>
              <a:ext cx="1600" cy="1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593" name="PI3" r:id="rId5" imgW="2539683" imgH="2539683" progId="PI3.Image">
                      <p:embed/>
                    </p:oleObj>
                  </mc:Choice>
                  <mc:Fallback>
                    <p:oleObj name="PI3" r:id="rId5" imgW="2539683" imgH="2539683" progId="PI3.Image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0" y="1056"/>
                            <a:ext cx="1600" cy="1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591" name="Object 7"/>
              <p:cNvGraphicFramePr>
                <a:graphicFrameLocks noChangeAspect="1"/>
              </p:cNvGraphicFramePr>
              <p:nvPr/>
            </p:nvGraphicFramePr>
            <p:xfrm>
              <a:off x="720" y="1056"/>
              <a:ext cx="1600" cy="1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594" name="PI3" r:id="rId7" imgW="2539683" imgH="2539683" progId="PI3.Image">
                      <p:embed/>
                    </p:oleObj>
                  </mc:Choice>
                  <mc:Fallback>
                    <p:oleObj name="PI3" r:id="rId7" imgW="2539683" imgH="2539683" progId="PI3.Image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056"/>
                            <a:ext cx="1600" cy="1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447800" y="1600200"/>
            <a:ext cx="73660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Cadute di oggetti, urti, impigliamento dei capelli, ecc.</a:t>
            </a:r>
            <a:endParaRPr lang="it-IT" altLang="it-IT" sz="20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447800" y="2971800"/>
            <a:ext cx="7467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Contatto diretto con parti in tensione, cariche elettrostatiche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371600" y="5562600"/>
            <a:ext cx="744855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Gocciolamenti, spruzzi, ecc. di prodotti chimici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28600" y="147638"/>
            <a:ext cx="8686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TIPOLOGIE DI RISCHI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03200" y="1066800"/>
            <a:ext cx="3352800" cy="5334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MECCANICI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09550" y="2419350"/>
            <a:ext cx="3371850" cy="4762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ELETTRICI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52400" y="5105400"/>
            <a:ext cx="33528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CHIMICI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65100" y="3835400"/>
            <a:ext cx="33528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TERMICI</a:t>
            </a:r>
          </a:p>
        </p:txBody>
      </p:sp>
      <p:pic>
        <p:nvPicPr>
          <p:cNvPr id="68618" name="Picture 10" descr="IN0048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066800"/>
            <a:ext cx="685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AutoShape 11"/>
          <p:cNvSpPr>
            <a:spLocks noChangeArrowheads="1"/>
          </p:cNvSpPr>
          <p:nvPr/>
        </p:nvSpPr>
        <p:spPr bwMode="auto">
          <a:xfrm flipH="1">
            <a:off x="3092450" y="2387600"/>
            <a:ext cx="457200" cy="704850"/>
          </a:xfrm>
          <a:prstGeom prst="lightningBol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0399996" lon="18600000" rev="0"/>
            </a:camera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68620" name="Picture 12" descr="PROVET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105400"/>
            <a:ext cx="4365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 descr="fuo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3849688"/>
            <a:ext cx="1219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1384300" y="4292600"/>
            <a:ext cx="742315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Caldo/freddo, proiezione di materiali in fusione, fiamme, ecc.</a:t>
            </a: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304800" y="1295400"/>
          <a:ext cx="8610600" cy="4645025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8960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Casco antiurto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 l’industria</a:t>
                      </a: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 EN 812 )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Elmetto di protezione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 l’industria</a:t>
                      </a: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 EN 397 )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7489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Destinato a proteggere dagli effetti di un urto della testa contro un oggetto duro e immobile, tale da causare lacerazione o altre ferite superficiali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Destinati a proteggere dal rischio di lesione per effetto di: caduta di gravi, cadute accidentali, contatto con elementi taglienti, contatto con parti calde o fredde, folgorazione e schiacciamento per intrappolamento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9646" name="Object 15"/>
          <p:cNvGraphicFramePr>
            <a:graphicFrameLocks noChangeAspect="1"/>
          </p:cNvGraphicFramePr>
          <p:nvPr/>
        </p:nvGraphicFramePr>
        <p:xfrm>
          <a:off x="3886200" y="2349500"/>
          <a:ext cx="1522413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PI3" r:id="rId3" imgW="2539683" imgH="2539683" progId="PI3.Image">
                  <p:embed/>
                </p:oleObj>
              </mc:Choice>
              <mc:Fallback>
                <p:oleObj name="PI3" r:id="rId3" imgW="2539683" imgH="2539683" progId="PI3.Imag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49500"/>
                        <a:ext cx="1522413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7" name="Rectangle 16"/>
          <p:cNvSpPr>
            <a:spLocks noChangeArrowheads="1"/>
          </p:cNvSpPr>
          <p:nvPr/>
        </p:nvSpPr>
        <p:spPr bwMode="auto">
          <a:xfrm>
            <a:off x="228600" y="284163"/>
            <a:ext cx="8686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CLASSIFICAZIONE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5105400" y="2919413"/>
            <a:ext cx="3775075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Resistenza alla penetrazione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81000" y="2919413"/>
            <a:ext cx="3657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Assorbimento degli urti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105400" y="3962400"/>
            <a:ext cx="3775075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Rottura del sottogola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3657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Resistenza alla fiamma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743200" y="5438775"/>
            <a:ext cx="3657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Etichetta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 rot="5400000">
            <a:off x="3885407" y="2374106"/>
            <a:ext cx="762000" cy="881063"/>
          </a:xfrm>
          <a:custGeom>
            <a:avLst/>
            <a:gdLst>
              <a:gd name="T0" fmla="*/ 22695112 w 21600"/>
              <a:gd name="T1" fmla="*/ 4938236 h 21600"/>
              <a:gd name="T2" fmla="*/ 12919393 w 21600"/>
              <a:gd name="T3" fmla="*/ 4508962 h 21600"/>
              <a:gd name="T4" fmla="*/ 18067973 w 21600"/>
              <a:gd name="T5" fmla="*/ 11453737 h 21600"/>
              <a:gd name="T6" fmla="*/ 30241875 w 21600"/>
              <a:gd name="T7" fmla="*/ 17969280 h 21600"/>
              <a:gd name="T8" fmla="*/ 23521458 w 21600"/>
              <a:gd name="T9" fmla="*/ 26953879 h 21600"/>
              <a:gd name="T10" fmla="*/ 16801042 w 21600"/>
              <a:gd name="T11" fmla="*/ 1796928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 rot="5400000">
            <a:off x="3904457" y="3421856"/>
            <a:ext cx="762000" cy="881063"/>
          </a:xfrm>
          <a:custGeom>
            <a:avLst/>
            <a:gdLst>
              <a:gd name="T0" fmla="*/ 22695112 w 21600"/>
              <a:gd name="T1" fmla="*/ 4938236 h 21600"/>
              <a:gd name="T2" fmla="*/ 12919393 w 21600"/>
              <a:gd name="T3" fmla="*/ 4508962 h 21600"/>
              <a:gd name="T4" fmla="*/ 18067973 w 21600"/>
              <a:gd name="T5" fmla="*/ 11453737 h 21600"/>
              <a:gd name="T6" fmla="*/ 30241875 w 21600"/>
              <a:gd name="T7" fmla="*/ 17969280 h 21600"/>
              <a:gd name="T8" fmla="*/ 23521458 w 21600"/>
              <a:gd name="T9" fmla="*/ 26953879 h 21600"/>
              <a:gd name="T10" fmla="*/ 16801042 w 21600"/>
              <a:gd name="T11" fmla="*/ 1796928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 rot="16200000" flipH="1">
            <a:off x="4512469" y="2374107"/>
            <a:ext cx="762000" cy="881062"/>
          </a:xfrm>
          <a:custGeom>
            <a:avLst/>
            <a:gdLst>
              <a:gd name="T0" fmla="*/ 22695112 w 21600"/>
              <a:gd name="T1" fmla="*/ 4938189 h 21600"/>
              <a:gd name="T2" fmla="*/ 12919393 w 21600"/>
              <a:gd name="T3" fmla="*/ 4508957 h 21600"/>
              <a:gd name="T4" fmla="*/ 18067973 w 21600"/>
              <a:gd name="T5" fmla="*/ 11453724 h 21600"/>
              <a:gd name="T6" fmla="*/ 30241875 w 21600"/>
              <a:gd name="T7" fmla="*/ 17969219 h 21600"/>
              <a:gd name="T8" fmla="*/ 23521458 w 21600"/>
              <a:gd name="T9" fmla="*/ 26953848 h 21600"/>
              <a:gd name="T10" fmla="*/ 16801042 w 21600"/>
              <a:gd name="T11" fmla="*/ 179692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 rot="16200000" flipH="1">
            <a:off x="4493419" y="3421857"/>
            <a:ext cx="762000" cy="881062"/>
          </a:xfrm>
          <a:custGeom>
            <a:avLst/>
            <a:gdLst>
              <a:gd name="T0" fmla="*/ 22695112 w 21600"/>
              <a:gd name="T1" fmla="*/ 4938189 h 21600"/>
              <a:gd name="T2" fmla="*/ 12919393 w 21600"/>
              <a:gd name="T3" fmla="*/ 4508957 h 21600"/>
              <a:gd name="T4" fmla="*/ 18067973 w 21600"/>
              <a:gd name="T5" fmla="*/ 11453724 h 21600"/>
              <a:gd name="T6" fmla="*/ 30241875 w 21600"/>
              <a:gd name="T7" fmla="*/ 17969219 h 21600"/>
              <a:gd name="T8" fmla="*/ 23521458 w 21600"/>
              <a:gd name="T9" fmla="*/ 26953848 h 21600"/>
              <a:gd name="T10" fmla="*/ 16801042 w 21600"/>
              <a:gd name="T11" fmla="*/ 179692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4038600" y="1143000"/>
            <a:ext cx="1076325" cy="4295775"/>
          </a:xfrm>
          <a:prstGeom prst="downArrow">
            <a:avLst>
              <a:gd name="adj1" fmla="val 35694"/>
              <a:gd name="adj2" fmla="val 56283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304800" y="360363"/>
            <a:ext cx="8610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REQUISITI OBBLIGATORI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5105400" y="2919413"/>
            <a:ext cx="3775075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Temperatura molto alta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81000" y="2919413"/>
            <a:ext cx="3657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Temperatura molto bassa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105400" y="3962400"/>
            <a:ext cx="3775075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Deformazione laterale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3657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Proprietà elettriche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743200" y="5438775"/>
            <a:ext cx="3657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Spruzzi di metallo fuso</a:t>
            </a: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 rot="5400000">
            <a:off x="3885407" y="2374106"/>
            <a:ext cx="762000" cy="881063"/>
          </a:xfrm>
          <a:custGeom>
            <a:avLst/>
            <a:gdLst>
              <a:gd name="T0" fmla="*/ 22695112 w 21600"/>
              <a:gd name="T1" fmla="*/ 4938236 h 21600"/>
              <a:gd name="T2" fmla="*/ 12919393 w 21600"/>
              <a:gd name="T3" fmla="*/ 4508962 h 21600"/>
              <a:gd name="T4" fmla="*/ 18067973 w 21600"/>
              <a:gd name="T5" fmla="*/ 11453737 h 21600"/>
              <a:gd name="T6" fmla="*/ 30241875 w 21600"/>
              <a:gd name="T7" fmla="*/ 17969280 h 21600"/>
              <a:gd name="T8" fmla="*/ 23521458 w 21600"/>
              <a:gd name="T9" fmla="*/ 26953879 h 21600"/>
              <a:gd name="T10" fmla="*/ 16801042 w 21600"/>
              <a:gd name="T11" fmla="*/ 1796928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 rot="5400000">
            <a:off x="3904457" y="3421856"/>
            <a:ext cx="762000" cy="881063"/>
          </a:xfrm>
          <a:custGeom>
            <a:avLst/>
            <a:gdLst>
              <a:gd name="T0" fmla="*/ 22695112 w 21600"/>
              <a:gd name="T1" fmla="*/ 4938236 h 21600"/>
              <a:gd name="T2" fmla="*/ 12919393 w 21600"/>
              <a:gd name="T3" fmla="*/ 4508962 h 21600"/>
              <a:gd name="T4" fmla="*/ 18067973 w 21600"/>
              <a:gd name="T5" fmla="*/ 11453737 h 21600"/>
              <a:gd name="T6" fmla="*/ 30241875 w 21600"/>
              <a:gd name="T7" fmla="*/ 17969280 h 21600"/>
              <a:gd name="T8" fmla="*/ 23521458 w 21600"/>
              <a:gd name="T9" fmla="*/ 26953879 h 21600"/>
              <a:gd name="T10" fmla="*/ 16801042 w 21600"/>
              <a:gd name="T11" fmla="*/ 1796928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 rot="16200000" flipH="1">
            <a:off x="4512469" y="2374107"/>
            <a:ext cx="762000" cy="881062"/>
          </a:xfrm>
          <a:custGeom>
            <a:avLst/>
            <a:gdLst>
              <a:gd name="T0" fmla="*/ 22695112 w 21600"/>
              <a:gd name="T1" fmla="*/ 4938189 h 21600"/>
              <a:gd name="T2" fmla="*/ 12919393 w 21600"/>
              <a:gd name="T3" fmla="*/ 4508957 h 21600"/>
              <a:gd name="T4" fmla="*/ 18067973 w 21600"/>
              <a:gd name="T5" fmla="*/ 11453724 h 21600"/>
              <a:gd name="T6" fmla="*/ 30241875 w 21600"/>
              <a:gd name="T7" fmla="*/ 17969219 h 21600"/>
              <a:gd name="T8" fmla="*/ 23521458 w 21600"/>
              <a:gd name="T9" fmla="*/ 26953848 h 21600"/>
              <a:gd name="T10" fmla="*/ 16801042 w 21600"/>
              <a:gd name="T11" fmla="*/ 179692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 rot="16200000" flipH="1">
            <a:off x="4493419" y="3421857"/>
            <a:ext cx="762000" cy="881062"/>
          </a:xfrm>
          <a:custGeom>
            <a:avLst/>
            <a:gdLst>
              <a:gd name="T0" fmla="*/ 22695112 w 21600"/>
              <a:gd name="T1" fmla="*/ 4938189 h 21600"/>
              <a:gd name="T2" fmla="*/ 12919393 w 21600"/>
              <a:gd name="T3" fmla="*/ 4508957 h 21600"/>
              <a:gd name="T4" fmla="*/ 18067973 w 21600"/>
              <a:gd name="T5" fmla="*/ 11453724 h 21600"/>
              <a:gd name="T6" fmla="*/ 30241875 w 21600"/>
              <a:gd name="T7" fmla="*/ 17969219 h 21600"/>
              <a:gd name="T8" fmla="*/ 23521458 w 21600"/>
              <a:gd name="T9" fmla="*/ 26953848 h 21600"/>
              <a:gd name="T10" fmla="*/ 16801042 w 21600"/>
              <a:gd name="T11" fmla="*/ 179692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4038600" y="1219200"/>
            <a:ext cx="1076325" cy="4219575"/>
          </a:xfrm>
          <a:prstGeom prst="downArrow">
            <a:avLst>
              <a:gd name="adj1" fmla="val 35694"/>
              <a:gd name="adj2" fmla="val 55284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304800" y="360363"/>
            <a:ext cx="8534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REQUISITI FACOLTATIVI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288" y="1844675"/>
            <a:ext cx="6335712" cy="41179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>
                <a:cs typeface="Times New Roman" panose="02020603050405020304" pitchFamily="18" charset="0"/>
              </a:rPr>
              <a:t>Valutare i rischi non eliminabili con altri mezzi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>
                <a:cs typeface="Times New Roman" panose="02020603050405020304" pitchFamily="18" charset="0"/>
              </a:rPr>
              <a:t>Individuare le caratteristiche dei D.P.I. necessari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>
                <a:cs typeface="Times New Roman" panose="02020603050405020304" pitchFamily="18" charset="0"/>
              </a:rPr>
              <a:t>Individuare le condizioni di utilizzo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>
                <a:cs typeface="Times New Roman" panose="02020603050405020304" pitchFamily="18" charset="0"/>
              </a:rPr>
              <a:t> Fornire a tutti i lavoratori i necessari D.P.I.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>
                <a:cs typeface="Times New Roman" panose="02020603050405020304" pitchFamily="18" charset="0"/>
              </a:rPr>
              <a:t>Assicurarne efficienza, igiene e sostituzione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>
                <a:cs typeface="Times New Roman" panose="02020603050405020304" pitchFamily="18" charset="0"/>
              </a:rPr>
              <a:t>Fornire adeguate istruzioni per l’uso corretto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>
                <a:cs typeface="Times New Roman" panose="02020603050405020304" pitchFamily="18" charset="0"/>
              </a:rPr>
              <a:t>Informare e formare i lavoratori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>
                <a:cs typeface="Times New Roman" panose="02020603050405020304" pitchFamily="18" charset="0"/>
              </a:rPr>
              <a:t>Addestramento, almeno per i D.P.I. salvavita e di protezione dell'udito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>
                <a:cs typeface="Times New Roman" panose="02020603050405020304" pitchFamily="18" charset="0"/>
              </a:rPr>
              <a:t>Richiedere ai lavoratori l’uso dei D.P.I.</a:t>
            </a:r>
          </a:p>
        </p:txBody>
      </p:sp>
      <p:pic>
        <p:nvPicPr>
          <p:cNvPr id="8195" name="Picture 3" descr="niboots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19050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uff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5125" y="498475"/>
            <a:ext cx="5665788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OBBLIGHI DEL DATORE DI LAVORO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124200" y="4114800"/>
            <a:ext cx="35814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Scelta</a:t>
            </a: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nei</a:t>
            </a: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colori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133600" y="3581400"/>
            <a:ext cx="35814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Predisposizione</a:t>
            </a: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altri</a:t>
            </a: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D.P.I.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066800" y="1295400"/>
            <a:ext cx="3565525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Times New Roman" panose="02020603050405020304" pitchFamily="18" charset="0"/>
              </a:rPr>
              <a:t>Caratteristiche generali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219200" y="3048000"/>
            <a:ext cx="28956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Leggerezza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33400" y="2514600"/>
            <a:ext cx="28194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Comfort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1828800" y="1981200"/>
            <a:ext cx="496888" cy="547688"/>
          </a:xfrm>
          <a:prstGeom prst="downArrow">
            <a:avLst>
              <a:gd name="adj1" fmla="val 50000"/>
              <a:gd name="adj2" fmla="val 27556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228600" y="344488"/>
            <a:ext cx="8686800" cy="498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chemeClr val="tx2"/>
                </a:solidFill>
              </a:rPr>
              <a:t>GUIDA ALLA SCELTA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04800" y="147638"/>
            <a:ext cx="8610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ETICHETTA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4191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Elenco delle voci sempre presenti in Etichetta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17725" y="4740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743200" y="4495800"/>
            <a:ext cx="6172200" cy="19018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 Temperatura molto bassa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 Temperatura molto alta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 Isolamento elettrico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 Deformazione laterale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 Spruzzo metallo fuso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743200" y="1524000"/>
            <a:ext cx="6132513" cy="21145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 Numero della norma di riferimento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 Marchio o nome del costruttore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 Anno e trimestre di costruzione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 Tipo di elmetto (designazione del fabbricante)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 Taglia o gamma di taglie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>
                <a:latin typeface="Arial" panose="020B0604020202020204" pitchFamily="34" charset="0"/>
                <a:cs typeface="Times New Roman" panose="02020603050405020304" pitchFamily="18" charset="0"/>
              </a:rPr>
              <a:t> Abbreviazione del materiale della calotta</a:t>
            </a:r>
            <a:endParaRPr lang="it-IT" altLang="it-IT" sz="22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212725" y="1600200"/>
          <a:ext cx="1905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Fotografia Photo Editor" r:id="rId3" imgW="1905266" imgH="1905266" progId="MSPhotoEd.3">
                  <p:embed/>
                </p:oleObj>
              </mc:Choice>
              <mc:Fallback>
                <p:oleObj name="Fotografia Photo Editor" r:id="rId3" imgW="1905266" imgH="1905266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1600200"/>
                        <a:ext cx="1905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81000" y="3886200"/>
            <a:ext cx="8534400" cy="4191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" panose="020B0604020202020204" pitchFamily="34" charset="0"/>
                <a:cs typeface="Times New Roman" panose="02020603050405020304" pitchFamily="18" charset="0"/>
              </a:rPr>
              <a:t>Elenco dei requisiti facoltativi dichiarati in Etichetta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29712" cy="69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152400"/>
            <a:ext cx="910907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126538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2000"/>
            <a:ext cx="9109075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40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55113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82186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52974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4075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29432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28067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D.M. 2 maggio 2001 </a:t>
            </a:r>
          </a:p>
        </p:txBody>
      </p:sp>
      <p:pic>
        <p:nvPicPr>
          <p:cNvPr id="9219" name="Picture 3" descr="maschera pi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28559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inserti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1981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UNI EN 458	= protezione dell’udito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3400" y="3854450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UNI 10720	= protezione delle vie respiratorie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4357688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UNI EN 169	= protezione occhi con filtri per saldatura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" y="4860925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UNI EN 170	= protezione occhi con filtri per radiazioni UV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3400" y="5364163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UNI EN 171	= protezione occhi con filtri per radiazioni infrarosse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33400" y="5867400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 UNI 9609	= indumenti protettivi da agenti chimici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17525" y="422275"/>
            <a:ext cx="72834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CRITERI DI INDIVIDUAZIONE PER TALUNI  DPI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43000"/>
            <a:ext cx="9120187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55356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188450" cy="699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9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93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94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9090025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paerino e i 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92350"/>
            <a:ext cx="3657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9563" y="1295400"/>
            <a:ext cx="8605837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Sottoporsi ai programmi di formazione e addestramento</a:t>
            </a:r>
          </a:p>
          <a:p>
            <a:pPr algn="ctr" eaLnBrk="1" hangingPunct="1"/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sull’uso corretto dei D.P.I.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4724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Utilizzarli correttamente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4724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Averne cura e non modificarli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4724400"/>
            <a:ext cx="47244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panose="020B0604020202020204" pitchFamily="34" charset="0"/>
                <a:cs typeface="Times New Roman" panose="02020603050405020304" pitchFamily="18" charset="0"/>
              </a:rPr>
              <a:t>Segnalare immediatamente qualsiasi difetto o inconveniente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2725" y="346075"/>
            <a:ext cx="4700588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OBBLIGHI  DEI  LAVORATORI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1861</Words>
  <Application>Microsoft Office PowerPoint</Application>
  <PresentationFormat>Presentazione su schermo (4:3)</PresentationFormat>
  <Paragraphs>495</Paragraphs>
  <Slides>86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86</vt:i4>
      </vt:variant>
    </vt:vector>
  </HeadingPairs>
  <TitlesOfParts>
    <vt:vector size="97" baseType="lpstr">
      <vt:lpstr>Times New Roman</vt:lpstr>
      <vt:lpstr>Arial</vt:lpstr>
      <vt:lpstr>Calibri</vt:lpstr>
      <vt:lpstr>Cambria</vt:lpstr>
      <vt:lpstr>ＭＳ 明朝</vt:lpstr>
      <vt:lpstr>Wingdings</vt:lpstr>
      <vt:lpstr>Arial Unicode MS</vt:lpstr>
      <vt:lpstr>Symbol</vt:lpstr>
      <vt:lpstr>Struttura predefinita</vt:lpstr>
      <vt:lpstr>Fotografia di MS Photo Editor 3.0</vt:lpstr>
      <vt:lpstr>Ulead PhotoImpact 3.0 Image</vt:lpstr>
      <vt:lpstr>Presentazione standard di PowerPoint</vt:lpstr>
      <vt:lpstr>Presentazione standard di PowerPoint</vt:lpstr>
      <vt:lpstr>Presentazione standard di PowerPoint</vt:lpstr>
      <vt:lpstr>La “scaletta della protezione”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Tosolini Giancarlo</dc:creator>
  <cp:lastModifiedBy>Tavagnacco</cp:lastModifiedBy>
  <cp:revision>13</cp:revision>
  <dcterms:created xsi:type="dcterms:W3CDTF">2008-12-28T08:32:40Z</dcterms:created>
  <dcterms:modified xsi:type="dcterms:W3CDTF">2019-06-11T11:24:53Z</dcterms:modified>
</cp:coreProperties>
</file>