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97" r:id="rId3"/>
    <p:sldId id="284" r:id="rId4"/>
    <p:sldId id="260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93" r:id="rId20"/>
    <p:sldId id="268" r:id="rId21"/>
    <p:sldId id="270" r:id="rId22"/>
    <p:sldId id="271" r:id="rId23"/>
    <p:sldId id="275" r:id="rId24"/>
    <p:sldId id="276" r:id="rId25"/>
    <p:sldId id="277" r:id="rId26"/>
    <p:sldId id="278" r:id="rId27"/>
    <p:sldId id="294" r:id="rId28"/>
    <p:sldId id="295" r:id="rId29"/>
    <p:sldId id="296" r:id="rId30"/>
  </p:sldIdLst>
  <p:sldSz cx="9144000" cy="6858000" type="screen4x3"/>
  <p:notesSz cx="6797675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1" autoAdjust="0"/>
    <p:restoredTop sz="90886" autoAdjust="0"/>
  </p:normalViewPr>
  <p:slideViewPr>
    <p:cSldViewPr>
      <p:cViewPr varScale="1">
        <p:scale>
          <a:sx n="152" d="100"/>
          <a:sy n="152" d="100"/>
        </p:scale>
        <p:origin x="2358" y="15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1209C2-F9E3-40DE-AD60-2D59E9A611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834-A6E5-4CCF-A595-31AC278EC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7ED8-955C-41B9-9C26-1A000CE5A8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9743-FDEE-4BEE-A03C-457D6A5C44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4E1A-ADD0-4147-8EA4-B5D479FE60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AB43-F255-4B75-AD89-10942968E3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DC41-1A54-4402-8BBF-9A8D1556CA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EBF2-2721-43F8-8696-6A783A5E55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5001-FBCA-4453-957A-5AF9FB859A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F72D-E0FA-43B0-9D91-93048E4D9E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72BD-E9A2-4228-8E67-3A1657AE0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721D-219E-4BD9-B92E-04C492ED00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7637-3B88-4C37-AF34-922A1498C8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FFBF-2EC6-4570-B409-3401F28F74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447800" y="228600"/>
            <a:ext cx="7162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1200"/>
              <a:t>Università di Trieste – Facoltà Di Ingegneria</a:t>
            </a:r>
            <a:br>
              <a:rPr lang="it-IT" sz="1200"/>
            </a:br>
            <a:r>
              <a:rPr lang="it-IT" sz="1200" i="1"/>
              <a:t>Lezioni del corso di IMPIANTI MECCANICI</a:t>
            </a:r>
            <a:br>
              <a:rPr lang="it-IT" sz="1200" i="1"/>
            </a:br>
            <a:r>
              <a:rPr lang="it-IT" sz="1200" i="1"/>
              <a:t>Prof. Ing. Marco Boscolo</a:t>
            </a:r>
          </a:p>
        </p:txBody>
      </p:sp>
      <p:pic>
        <p:nvPicPr>
          <p:cNvPr id="2053" name="Picture 8" descr="F:\MODULI\PCX\Univsimb.wmf"/>
          <p:cNvPicPr>
            <a:picLocks noChangeAspect="1" noChangeArrowheads="1"/>
          </p:cNvPicPr>
          <p:nvPr/>
        </p:nvPicPr>
        <p:blipFill>
          <a:blip r:embed="rId15" cstate="print"/>
          <a:srcRect l="12276" t="11111" r="14067" b="22223"/>
          <a:stretch>
            <a:fillRect/>
          </a:stretch>
        </p:blipFill>
        <p:spPr bwMode="auto">
          <a:xfrm>
            <a:off x="7620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52C99BA3-8B17-4842-B5B1-47E8162741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/>
              <a:t>Studio del plant layout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5470BE-D5B9-4D36-9DF0-42F21E397688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it-IT"/>
              <a:t>La progettazione delle industrie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Lo studio del plant layout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Scheda dei diagrammi di lavorazione</a:t>
            </a:r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A10E1-A4DF-4AE9-820C-89695576035B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2292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0"/>
            <a:ext cx="7929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macchine e dei relativi servomezzi</a:t>
            </a: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5296DA-0666-4A08-889A-F442E80E6A68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3316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71625"/>
            <a:ext cx="8001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AFC6E9-0C47-4D54-AC63-A5BC1114D43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Ricerca delle possibili soluzioni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it-IT"/>
              <a:t>Si considerano:</a:t>
            </a:r>
          </a:p>
          <a:p>
            <a:pPr marL="990600" lvl="1" indent="-533400">
              <a:buFontTx/>
              <a:buAutoNum type="arabicPeriod"/>
            </a:pPr>
            <a:r>
              <a:rPr lang="it-IT"/>
              <a:t>Le tipologie di lavorazione</a:t>
            </a:r>
          </a:p>
          <a:p>
            <a:pPr marL="990600" lvl="1" indent="-533400">
              <a:buFontTx/>
              <a:buAutoNum type="arabicPeriod"/>
            </a:pPr>
            <a:r>
              <a:rPr lang="it-IT"/>
              <a:t>I possibili sistemi di trasporto interno</a:t>
            </a:r>
          </a:p>
          <a:p>
            <a:pPr marL="990600" lvl="1" indent="-533400">
              <a:buFontTx/>
              <a:buAutoNum type="arabicPeriod"/>
            </a:pPr>
            <a:r>
              <a:rPr lang="it-IT"/>
              <a:t>I posti di lavoro.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C27C97-BD51-42A9-95AF-089D6D8B599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Tipi di lavorazione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b="1" i="1" dirty="0"/>
              <a:t>in serie:</a:t>
            </a:r>
            <a:r>
              <a:rPr lang="it-IT" sz="2800" dirty="0"/>
              <a:t> si hanno nel caso della produzione di grandi partite  dello stesso prodotto, durante la quale la successione delle operazioni è sempre la stessa;</a:t>
            </a:r>
          </a:p>
          <a:p>
            <a:pPr>
              <a:lnSpc>
                <a:spcPct val="90000"/>
              </a:lnSpc>
            </a:pPr>
            <a:r>
              <a:rPr lang="it-IT" sz="2800" dirty="0"/>
              <a:t>a </a:t>
            </a:r>
            <a:r>
              <a:rPr lang="it-IT" sz="2800" b="1" i="1" dirty="0"/>
              <a:t>lotti o per commesse</a:t>
            </a:r>
            <a:r>
              <a:rPr lang="it-IT" sz="2800" dirty="0"/>
              <a:t>: è il caso della produzione di prodotti in piccole quantità; com’è facile comprendere, la </a:t>
            </a:r>
            <a:r>
              <a:rPr lang="it-IT" sz="2800" dirty="0" err="1"/>
              <a:t>succèssione</a:t>
            </a:r>
            <a:r>
              <a:rPr lang="it-IT" sz="2800" dirty="0"/>
              <a:t> delle operazioni cambia da una lavorazione all’altra.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FFEBD7-7490-4DDC-93AD-9D13499294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Tipi di lavorazione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900" dirty="0"/>
              <a:t>In uno stesso impianto industriale si possono contemporaneamente avere lavorazioni in serie e lavorazioni per commesse.</a:t>
            </a:r>
          </a:p>
          <a:p>
            <a:r>
              <a:rPr lang="it-IT" sz="2900" dirty="0"/>
              <a:t>La sistemazione dei macchinari e degli impianti varia a seconda del tipo di lavorazione adottato.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472DD2-39A0-49AE-A959-9D555199C934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Tipi di lavorazione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/>
              <a:t>La disposizione più conveniente dei macchinari nel caso di una lavorazione in </a:t>
            </a:r>
            <a:r>
              <a:rPr lang="it-IT" sz="2800" b="1" i="1"/>
              <a:t>serie</a:t>
            </a:r>
            <a:r>
              <a:rPr lang="it-IT" sz="2800"/>
              <a:t> è quella effettuata in base alla </a:t>
            </a:r>
            <a:r>
              <a:rPr lang="it-IT" sz="2800" b="1" i="1"/>
              <a:t>successione delle operazioni produttive</a:t>
            </a:r>
            <a:r>
              <a:rPr lang="it-IT" sz="2800"/>
              <a:t>, mentre nel caso di </a:t>
            </a:r>
            <a:r>
              <a:rPr lang="it-IT" sz="2800" b="1" i="1"/>
              <a:t>lavorazioni per commesse</a:t>
            </a:r>
            <a:r>
              <a:rPr lang="it-IT" sz="2800"/>
              <a:t> si ricorre ad una disposizione dei macchinari </a:t>
            </a:r>
            <a:r>
              <a:rPr lang="it-IT" sz="2800" b="1" i="1"/>
              <a:t>per reparti o centri di lavoro</a:t>
            </a:r>
            <a:r>
              <a:rPr lang="it-IT" sz="2800"/>
              <a:t>. </a:t>
            </a:r>
          </a:p>
          <a:p>
            <a:r>
              <a:rPr lang="it-IT" sz="2800"/>
              <a:t>In altre parole, uno studio di </a:t>
            </a:r>
            <a:r>
              <a:rPr lang="it-IT" sz="2800" i="1"/>
              <a:t>plant layout</a:t>
            </a:r>
            <a:r>
              <a:rPr lang="it-IT" sz="2800"/>
              <a:t> può essere impostato dai seguenti punti di vista:</a:t>
            </a:r>
          </a:p>
          <a:p>
            <a:pPr lvl="1"/>
            <a:r>
              <a:rPr lang="it-IT" sz="2400"/>
              <a:t>in base alla </a:t>
            </a:r>
            <a:r>
              <a:rPr lang="it-IT" sz="2400" b="1" i="1"/>
              <a:t>successione delle operazioni</a:t>
            </a:r>
            <a:r>
              <a:rPr lang="it-IT" sz="2400"/>
              <a:t> produttive;</a:t>
            </a:r>
          </a:p>
          <a:p>
            <a:pPr lvl="1"/>
            <a:r>
              <a:rPr lang="it-IT" sz="2400"/>
              <a:t>per lavorazioni specializzate ovvero </a:t>
            </a:r>
            <a:r>
              <a:rPr lang="it-IT" sz="2400" b="1" i="1"/>
              <a:t>per reparti</a:t>
            </a:r>
            <a:r>
              <a:rPr lang="it-IT" sz="2400"/>
              <a:t>.</a:t>
            </a:r>
          </a:p>
          <a:p>
            <a:endParaRPr lang="it-IT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352E2B-FB2E-4053-AE3E-B0C55167F0EC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Disposizione in linea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505200"/>
          </a:xfrm>
        </p:spPr>
        <p:txBody>
          <a:bodyPr/>
          <a:lstStyle/>
          <a:p>
            <a:r>
              <a:rPr lang="it-IT"/>
              <a:t>le macchine o gli impianti sono installati in successione ben definita, strettamente corrispondente al ciclo di lavorazione del prodotto: i materiali passano dal magazzino greggi al magazzino finiti sempre con la stessa successione di operazioni, con un minimo di trasporti e di soste temporanee. </a:t>
            </a:r>
          </a:p>
        </p:txBody>
      </p:sp>
      <p:pic>
        <p:nvPicPr>
          <p:cNvPr id="18437" name="Picture 4" descr="E:\Archivio tematico\Impianti 2003_04\Disposizione in li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029200"/>
            <a:ext cx="76962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97FE82-F4D5-4446-86A1-CD7D8D5ED509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Disposizione in linea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se per una operazione occorrono due o più macchine, si possono adottare per le stesse, sistemazioni in serie, in parallelo o miste </a:t>
            </a:r>
          </a:p>
          <a:p>
            <a:pPr>
              <a:lnSpc>
                <a:spcPct val="90000"/>
              </a:lnSpc>
            </a:pPr>
            <a:r>
              <a:rPr lang="it-IT" sz="2400"/>
              <a:t>sovente si ricorre a disposizioni cosiddette a U le quali tengono conto di considerazioni pratiche inerenti le forme più frequentemente adottate per i fabbricati industriali.</a:t>
            </a:r>
          </a:p>
        </p:txBody>
      </p:sp>
      <p:pic>
        <p:nvPicPr>
          <p:cNvPr id="19461" name="Picture 6" descr="E:\Archivio tematico\Impianti 2003_04\Esempi disposizione macchinari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3733800" cy="2387600"/>
          </a:xfrm>
          <a:noFill/>
        </p:spPr>
      </p:pic>
      <p:pic>
        <p:nvPicPr>
          <p:cNvPr id="19462" name="Picture 7" descr="E:\Archivio tematico\Impianti 2003_04\Tipi di avanzame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05213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0FCCFF-B946-4E20-B369-18672CF35123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Forme tipiche dei fabbricati industriali</a:t>
            </a:r>
          </a:p>
        </p:txBody>
      </p:sp>
      <p:pic>
        <p:nvPicPr>
          <p:cNvPr id="20484" name="Picture 3" descr="E:\Archivio tematico\Impianti 2003_04\Forme dei fabbricati industriali.jpg"/>
          <p:cNvPicPr>
            <a:picLocks noChangeAspect="1" noChangeArrowheads="1"/>
          </p:cNvPicPr>
          <p:nvPr/>
        </p:nvPicPr>
        <p:blipFill>
          <a:blip r:embed="rId2" cstate="print"/>
          <a:srcRect t="4456" r="53490" b="30376"/>
          <a:stretch>
            <a:fillRect/>
          </a:stretch>
        </p:blipFill>
        <p:spPr bwMode="auto">
          <a:xfrm>
            <a:off x="1071563" y="1285875"/>
            <a:ext cx="67865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Forme tipiche dei fabbricati industriali</a:t>
            </a:r>
          </a:p>
        </p:txBody>
      </p:sp>
      <p:sp>
        <p:nvSpPr>
          <p:cNvPr id="21507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780049-9253-4831-89AC-BD8BB6861D35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21508" name="Picture 3" descr="E:\Archivio tematico\Impianti 2003_04\Forme dei fabbricati industriali.jpg"/>
          <p:cNvPicPr>
            <a:picLocks noChangeAspect="1" noChangeArrowheads="1"/>
          </p:cNvPicPr>
          <p:nvPr/>
        </p:nvPicPr>
        <p:blipFill>
          <a:blip r:embed="rId2" cstate="print"/>
          <a:srcRect l="47346" t="8566" r="3749" b="28703"/>
          <a:stretch>
            <a:fillRect/>
          </a:stretch>
        </p:blipFill>
        <p:spPr bwMode="auto">
          <a:xfrm>
            <a:off x="1243013" y="1357313"/>
            <a:ext cx="73675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264DD-78AB-712D-4F0D-173D9AA1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cucina di casa….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6C4516-F67F-15E0-CC65-9935E1167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BDC41-1A54-4402-8BBF-9A8D1556CAD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7B82F6-0C07-57B7-407D-842416D08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68644"/>
            <a:ext cx="5040560" cy="46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2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4A2080-04A7-44E6-8166-171E499ECAB8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Disposizione per centri di lavoro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200400"/>
          </a:xfrm>
        </p:spPr>
        <p:txBody>
          <a:bodyPr/>
          <a:lstStyle/>
          <a:p>
            <a:r>
              <a:rPr lang="it-IT" sz="2800"/>
              <a:t>La disposizione per centri di lavoro raggruppa per reparti le lavorazioni dello stesso tipo (ad esempio, stampaggio, tornitura, trapanatura, ecc.): prevede cioè la specializzazione delle lavorazioni. </a:t>
            </a:r>
          </a:p>
          <a:p>
            <a:r>
              <a:rPr lang="it-IT" sz="2800"/>
              <a:t>Il caso della sistemazione per reparti consente infatti una maggiore flessibilità dell’insieme produttivo</a:t>
            </a:r>
          </a:p>
        </p:txBody>
      </p:sp>
      <p:pic>
        <p:nvPicPr>
          <p:cNvPr id="22533" name="Picture 4" descr="E:\Archivio tematico\Impianti 2003_04\Disposizione delle macchine per repar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0"/>
            <a:ext cx="7772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1BC8A8-D5FD-4314-9B7B-A4A0CE21B071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Vantaggi e svantaggi delle possibili sistemazioni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100513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b="1" i="1" dirty="0"/>
              <a:t>In linea</a:t>
            </a:r>
          </a:p>
          <a:p>
            <a:pPr>
              <a:lnSpc>
                <a:spcPct val="90000"/>
              </a:lnSpc>
            </a:pPr>
            <a:r>
              <a:rPr lang="it-IT" dirty="0"/>
              <a:t>Minor costo dei trasporti interni</a:t>
            </a:r>
          </a:p>
          <a:p>
            <a:pPr>
              <a:lnSpc>
                <a:spcPct val="90000"/>
              </a:lnSpc>
            </a:pPr>
            <a:r>
              <a:rPr lang="it-IT" dirty="0"/>
              <a:t>Minor tempo di produzione.</a:t>
            </a:r>
          </a:p>
          <a:p>
            <a:pPr>
              <a:lnSpc>
                <a:spcPct val="90000"/>
              </a:lnSpc>
            </a:pPr>
            <a:r>
              <a:rPr lang="it-IT" dirty="0"/>
              <a:t>Minor quantità di lavoro in corso.</a:t>
            </a:r>
          </a:p>
          <a:p>
            <a:pPr>
              <a:lnSpc>
                <a:spcPct val="90000"/>
              </a:lnSpc>
            </a:pPr>
            <a:r>
              <a:rPr lang="it-IT" dirty="0"/>
              <a:t>Minore occupazione di spazio.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3716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b="1" i="1" dirty="0"/>
              <a:t>Per reparti</a:t>
            </a:r>
          </a:p>
          <a:p>
            <a:pPr>
              <a:lnSpc>
                <a:spcPct val="90000"/>
              </a:lnSpc>
            </a:pPr>
            <a:r>
              <a:rPr lang="it-IT" dirty="0"/>
              <a:t>Minore investimento negli impianti</a:t>
            </a:r>
          </a:p>
          <a:p>
            <a:pPr>
              <a:lnSpc>
                <a:spcPct val="90000"/>
              </a:lnSpc>
            </a:pPr>
            <a:r>
              <a:rPr lang="it-IT" dirty="0"/>
              <a:t>Maggiore flessibilità di produzione.</a:t>
            </a:r>
          </a:p>
          <a:p>
            <a:pPr>
              <a:lnSpc>
                <a:spcPct val="90000"/>
              </a:lnSpc>
            </a:pPr>
            <a:r>
              <a:rPr lang="it-IT" dirty="0"/>
              <a:t>Maggior facilità di ovviare alle interruzioni dovute al cattivo funzionamento</a:t>
            </a:r>
          </a:p>
          <a:p>
            <a:pPr>
              <a:lnSpc>
                <a:spcPct val="90000"/>
              </a:lnSpc>
            </a:pP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0B168D-3164-4EE2-B721-C28058233E4E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Quando adottare una determinata disposizione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i="1"/>
              <a:t>In linea</a:t>
            </a:r>
          </a:p>
          <a:p>
            <a:pPr>
              <a:lnSpc>
                <a:spcPct val="90000"/>
              </a:lnSpc>
            </a:pPr>
            <a:r>
              <a:rPr lang="it-IT" sz="2400"/>
              <a:t>Prodotto unico o in pochi tipi.</a:t>
            </a:r>
          </a:p>
          <a:p>
            <a:pPr>
              <a:lnSpc>
                <a:spcPct val="90000"/>
              </a:lnSpc>
            </a:pPr>
            <a:r>
              <a:rPr lang="it-IT" sz="2400"/>
              <a:t>Grande volume di produzione</a:t>
            </a:r>
          </a:p>
          <a:p>
            <a:pPr>
              <a:lnSpc>
                <a:spcPct val="90000"/>
              </a:lnSpc>
            </a:pPr>
            <a:r>
              <a:rPr lang="it-IT" sz="2400"/>
              <a:t>Minimo numero di controlli occorrenti.</a:t>
            </a:r>
          </a:p>
          <a:p>
            <a:pPr>
              <a:lnSpc>
                <a:spcPct val="90000"/>
              </a:lnSpc>
            </a:pPr>
            <a:r>
              <a:rPr lang="it-IT" sz="2400"/>
              <a:t>Pochi macchinari</a:t>
            </a:r>
          </a:p>
          <a:p>
            <a:pPr>
              <a:lnSpc>
                <a:spcPct val="90000"/>
              </a:lnSpc>
            </a:pPr>
            <a:r>
              <a:rPr lang="it-IT" sz="2400"/>
              <a:t>trasporti continui</a:t>
            </a:r>
          </a:p>
          <a:p>
            <a:pPr>
              <a:lnSpc>
                <a:spcPct val="90000"/>
              </a:lnSpc>
            </a:pPr>
            <a:r>
              <a:rPr lang="it-IT" sz="2400"/>
              <a:t>La stessa macchina o posto di lavoro presiede ad una sola operazione</a:t>
            </a:r>
          </a:p>
          <a:p>
            <a:pPr>
              <a:lnSpc>
                <a:spcPct val="90000"/>
              </a:lnSpc>
            </a:pPr>
            <a:endParaRPr lang="it-IT" sz="240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11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i="1"/>
              <a:t>Per reparti</a:t>
            </a:r>
          </a:p>
          <a:p>
            <a:pPr>
              <a:lnSpc>
                <a:spcPct val="90000"/>
              </a:lnSpc>
            </a:pPr>
            <a:r>
              <a:rPr lang="it-IT" sz="2400"/>
              <a:t>Molti tipi di prodotti.</a:t>
            </a:r>
          </a:p>
          <a:p>
            <a:pPr>
              <a:lnSpc>
                <a:spcPct val="90000"/>
              </a:lnSpc>
            </a:pPr>
            <a:r>
              <a:rPr lang="it-IT" sz="2400"/>
              <a:t>Volume di produzione basso per ciascun articolo</a:t>
            </a:r>
          </a:p>
          <a:p>
            <a:pPr>
              <a:lnSpc>
                <a:spcPct val="90000"/>
              </a:lnSpc>
            </a:pPr>
            <a:r>
              <a:rPr lang="it-IT" sz="2400"/>
              <a:t>Molti controlli</a:t>
            </a:r>
          </a:p>
          <a:p>
            <a:pPr>
              <a:lnSpc>
                <a:spcPct val="90000"/>
              </a:lnSpc>
            </a:pPr>
            <a:r>
              <a:rPr lang="it-IT" sz="2400"/>
              <a:t>Macchinario pesante o speciale.</a:t>
            </a:r>
          </a:p>
          <a:p>
            <a:pPr>
              <a:lnSpc>
                <a:spcPct val="90000"/>
              </a:lnSpc>
            </a:pPr>
            <a:r>
              <a:rPr lang="it-IT" sz="2400"/>
              <a:t>Difficoltà di trasporto</a:t>
            </a:r>
          </a:p>
          <a:p>
            <a:pPr>
              <a:lnSpc>
                <a:spcPct val="90000"/>
              </a:lnSpc>
            </a:pPr>
            <a:r>
              <a:rPr lang="it-IT" sz="2400"/>
              <a:t>Frequente necessità di usare la stessa macchina o posto di lavoro per più di una operazione</a:t>
            </a:r>
          </a:p>
          <a:p>
            <a:pPr>
              <a:lnSpc>
                <a:spcPct val="90000"/>
              </a:lnSpc>
            </a:pPr>
            <a:endParaRPr lang="it-IT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81B3ED-97F3-4E72-A1BD-B1F5F1DA6D8E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Sistemi di trasporto interno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/>
              <a:t>Si considerano:</a:t>
            </a:r>
          </a:p>
          <a:p>
            <a:pPr lvl="1">
              <a:lnSpc>
                <a:spcPct val="90000"/>
              </a:lnSpc>
            </a:pPr>
            <a:r>
              <a:rPr lang="it-IT"/>
              <a:t>I volumi </a:t>
            </a:r>
          </a:p>
          <a:p>
            <a:pPr lvl="1">
              <a:lnSpc>
                <a:spcPct val="90000"/>
              </a:lnSpc>
            </a:pPr>
            <a:r>
              <a:rPr lang="it-IT"/>
              <a:t>I pesi </a:t>
            </a:r>
          </a:p>
          <a:p>
            <a:pPr lvl="1">
              <a:lnSpc>
                <a:spcPct val="90000"/>
              </a:lnSpc>
            </a:pPr>
            <a:r>
              <a:rPr lang="it-IT"/>
              <a:t>I percorsi tra le macchine</a:t>
            </a:r>
          </a:p>
          <a:p>
            <a:pPr lvl="1">
              <a:lnSpc>
                <a:spcPct val="90000"/>
              </a:lnSpc>
            </a:pPr>
            <a:r>
              <a:rPr lang="it-IT"/>
              <a:t>I percorsi tra i reparti</a:t>
            </a:r>
          </a:p>
          <a:p>
            <a:pPr lvl="1">
              <a:lnSpc>
                <a:spcPct val="90000"/>
              </a:lnSpc>
            </a:pPr>
            <a:r>
              <a:rPr lang="it-IT"/>
              <a:t>I depositi-polmone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1F3B16-7C02-4681-970B-F201DB5C1C77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Sistemi di trasporto interno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/>
              <a:t>I mezzi di contenimento ed i sistemi di trasporto interno sono in </a:t>
            </a:r>
            <a:r>
              <a:rPr lang="it-IT" sz="2800" i="1"/>
              <a:t>strettamente connessi all’immagazzinamento</a:t>
            </a:r>
            <a:r>
              <a:rPr lang="it-IT" sz="2800"/>
              <a:t> ed alla </a:t>
            </a:r>
            <a:r>
              <a:rPr lang="it-IT" sz="2800" i="1"/>
              <a:t>spedizione</a:t>
            </a:r>
            <a:r>
              <a:rPr lang="it-IT" sz="2800"/>
              <a:t> dei prodotti finiti, nonché allo </a:t>
            </a:r>
            <a:r>
              <a:rPr lang="it-IT" sz="2800" i="1"/>
              <a:t>scarico ed all’immagazzinamento</a:t>
            </a:r>
            <a:r>
              <a:rPr lang="it-IT" sz="2800"/>
              <a:t> dei materiali provenienti dall’esterno.</a:t>
            </a:r>
          </a:p>
          <a:p>
            <a:pPr>
              <a:lnSpc>
                <a:spcPct val="90000"/>
              </a:lnSpc>
            </a:pPr>
            <a:r>
              <a:rPr lang="it-IT" sz="2800"/>
              <a:t>Le dimensioni dei magazzini possono essere determinate una volta </a:t>
            </a:r>
            <a:r>
              <a:rPr lang="it-IT" sz="2800" i="1"/>
              <a:t>noti i quantitativi da immagazzinare</a:t>
            </a:r>
            <a:r>
              <a:rPr lang="it-IT" sz="2800"/>
              <a:t> e </a:t>
            </a:r>
            <a:r>
              <a:rPr lang="it-IT" sz="2800" i="1"/>
              <a:t>scelti i sistemi di manipolazione e di immagazzinamento </a:t>
            </a:r>
            <a:r>
              <a:rPr lang="it-IT" sz="2800"/>
              <a:t>dei materiali nel loro interno.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998943-6DF8-418C-A6C7-6AD50EE3298F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Posto di lavoro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La disposizione del posto di lavoro deve essere fatta nel rispetto dei </a:t>
            </a:r>
            <a:r>
              <a:rPr lang="it-IT" i="1"/>
              <a:t>principi di economia dei movimenti</a:t>
            </a:r>
            <a:r>
              <a:rPr lang="it-IT"/>
              <a:t> e della sicurezza. In sostanza gli obiettivi che ci si prefigge riguardano:</a:t>
            </a:r>
          </a:p>
          <a:p>
            <a:pPr lvl="1"/>
            <a:r>
              <a:rPr lang="it-IT"/>
              <a:t>Massima semplificazione dei movimenti uomo-macchina</a:t>
            </a:r>
          </a:p>
          <a:p>
            <a:pPr lvl="1"/>
            <a:r>
              <a:rPr lang="it-IT"/>
              <a:t>Riduzione dello sforzo fisico necessario per eseguire il lavoro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4CB9D6-5165-4B8A-89CE-B77AF88518C9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Posto di lavoro: criteri da osservare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Fare in modo che il lavoro che l’operatore deve compiere richieda i movimenti più semplici delle mani e delle braccia e riduca al minimo gli spostamenti delle spalle, del corpo e della persona</a:t>
            </a:r>
          </a:p>
          <a:p>
            <a:pPr>
              <a:lnSpc>
                <a:spcPct val="90000"/>
              </a:lnSpc>
            </a:pPr>
            <a:r>
              <a:rPr lang="it-IT" sz="2400"/>
              <a:t>Assicurare un posto fisso agli utensili ed ai materiali.</a:t>
            </a:r>
          </a:p>
          <a:p>
            <a:pPr>
              <a:lnSpc>
                <a:spcPct val="90000"/>
              </a:lnSpc>
            </a:pPr>
            <a:r>
              <a:rPr lang="it-IT" sz="2400"/>
              <a:t>Collocare gli utensili, i materiali e gli organi di manovra vicini e di fronte all’operatore</a:t>
            </a:r>
          </a:p>
          <a:p>
            <a:pPr>
              <a:lnSpc>
                <a:spcPct val="90000"/>
              </a:lnSpc>
            </a:pPr>
            <a:r>
              <a:rPr lang="it-IT" sz="2400"/>
              <a:t>Evitare, ove possibile, il lavoro in piedi</a:t>
            </a:r>
          </a:p>
          <a:p>
            <a:pPr>
              <a:lnSpc>
                <a:spcPct val="90000"/>
              </a:lnSpc>
            </a:pPr>
            <a:r>
              <a:rPr lang="it-IT" sz="2400"/>
              <a:t>Fare in modo che la risultante degli sforzi che l’operatore deve compiere per l’espletamento del suo lavoro risulti minima e consenta l’equilibrio della persona.</a:t>
            </a:r>
          </a:p>
          <a:p>
            <a:pPr>
              <a:lnSpc>
                <a:spcPct val="90000"/>
              </a:lnSpc>
            </a:pPr>
            <a:r>
              <a:rPr lang="it-IT" sz="2400"/>
              <a:t>assicurare l’accessibilità alle macchine in condizioni di sicurezza</a:t>
            </a:r>
          </a:p>
          <a:p>
            <a:pPr>
              <a:lnSpc>
                <a:spcPct val="90000"/>
              </a:lnSpc>
            </a:pPr>
            <a:endParaRPr lang="it-IT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Ingombro di un centro di lavoro</a:t>
            </a: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9598AB0-B2C6-4B8B-90A0-0D13D8063A46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33796" name="Immagine 7" descr="http://www.medorimacchine.it/immagini/magazzino/Macchine_disponibili_in_magazzino_file/pbmvs3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3857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magine 8" descr="C:\Users\Amministratore\Documents\Scansioni personali\2009-09 (set)\scan0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000125"/>
            <a:ext cx="5857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L’ingombro di un banco da lavoro</a:t>
            </a: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642938" y="5548313"/>
            <a:ext cx="7772400" cy="309562"/>
          </a:xfrm>
        </p:spPr>
        <p:txBody>
          <a:bodyPr/>
          <a:lstStyle/>
          <a:p>
            <a:r>
              <a:rPr lang="it-IT" sz="2800"/>
              <a:t>A: geometrico; B: funzionale; C: gravitazionale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6C2801-ECE5-4435-920E-E434D770BDD1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34821" name="Picture 5" descr="E:\Archivio tematico\Impianti 2003_04\Banco di lavoro-Layout2.jpg"/>
          <p:cNvPicPr>
            <a:picLocks noChangeAspect="1" noChangeArrowheads="1"/>
          </p:cNvPicPr>
          <p:nvPr/>
        </p:nvPicPr>
        <p:blipFill>
          <a:blip r:embed="rId2" cstate="print"/>
          <a:srcRect t="3429" b="8055"/>
          <a:stretch>
            <a:fillRect/>
          </a:stretch>
        </p:blipFill>
        <p:spPr bwMode="auto">
          <a:xfrm>
            <a:off x="1409700" y="1295400"/>
            <a:ext cx="65913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Fabbisogno di superficie</a:t>
            </a: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>
          <a:xfrm>
            <a:off x="685800" y="127635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b="1" i="1"/>
              <a:t>Superficie statica S</a:t>
            </a:r>
            <a:r>
              <a:rPr lang="it-IT" sz="2800" b="1" i="1" baseline="-25000"/>
              <a:t>s</a:t>
            </a:r>
            <a:r>
              <a:rPr lang="it-IT" sz="2800"/>
              <a:t>: ingombro proprio della macchina o installazione; </a:t>
            </a:r>
          </a:p>
          <a:p>
            <a:pPr>
              <a:lnSpc>
                <a:spcPct val="90000"/>
              </a:lnSpc>
            </a:pPr>
            <a:r>
              <a:rPr lang="it-IT" sz="2800" b="1" i="1"/>
              <a:t>Superficie di gravitazione S</a:t>
            </a:r>
            <a:r>
              <a:rPr lang="it-IT" sz="2800" b="1" i="1" baseline="-25000"/>
              <a:t>g</a:t>
            </a:r>
            <a:r>
              <a:rPr lang="it-IT" sz="2800"/>
              <a:t>: è quella utilizzata intorno al posto di lavoro dall’operaio che vi è addetto e quella occupata dai materiali da lavorare e lavorati. </a:t>
            </a:r>
            <a:r>
              <a:rPr lang="it-IT" sz="2800" b="1"/>
              <a:t>S</a:t>
            </a:r>
            <a:r>
              <a:rPr lang="it-IT" sz="2800" b="1" baseline="-25000"/>
              <a:t>g</a:t>
            </a:r>
            <a:r>
              <a:rPr lang="it-IT" sz="2800" b="1"/>
              <a:t>=S</a:t>
            </a:r>
            <a:r>
              <a:rPr lang="it-IT" sz="2800" b="1" baseline="-25000"/>
              <a:t>s</a:t>
            </a:r>
            <a:r>
              <a:rPr lang="it-IT" sz="2800" b="1">
                <a:sym typeface="Symbol" pitchFamily="18" charset="2"/>
              </a:rPr>
              <a:t></a:t>
            </a:r>
            <a:r>
              <a:rPr lang="it-IT" sz="2800" b="1"/>
              <a:t>n</a:t>
            </a:r>
            <a:r>
              <a:rPr lang="it-IT" sz="2800"/>
              <a:t> (n = numero di lati sui quali l’installazione può essere servita)</a:t>
            </a:r>
            <a:endParaRPr lang="it-IT" sz="2800" b="1"/>
          </a:p>
          <a:p>
            <a:pPr>
              <a:lnSpc>
                <a:spcPct val="90000"/>
              </a:lnSpc>
            </a:pPr>
            <a:r>
              <a:rPr lang="it-IT" sz="2800" b="1" i="1"/>
              <a:t>Superficie di evoluzione S</a:t>
            </a:r>
            <a:r>
              <a:rPr lang="it-IT" sz="2800" b="1" i="1" baseline="-25000"/>
              <a:t>e</a:t>
            </a:r>
            <a:r>
              <a:rPr lang="it-IT" sz="2800"/>
              <a:t>: quella da lasciare disponibile per i movimenti degli uomini e dei materiali tra i posti di lavoro; </a:t>
            </a:r>
            <a:r>
              <a:rPr lang="it-IT" sz="2800" b="1" i="1"/>
              <a:t>S</a:t>
            </a:r>
            <a:r>
              <a:rPr lang="it-IT" sz="2800" b="1" i="1" baseline="-25000"/>
              <a:t>e</a:t>
            </a:r>
            <a:r>
              <a:rPr lang="it-IT" sz="2800" b="1" i="1"/>
              <a:t>=(S</a:t>
            </a:r>
            <a:r>
              <a:rPr lang="it-IT" sz="2800" b="1" i="1" baseline="-25000"/>
              <a:t>s</a:t>
            </a:r>
            <a:r>
              <a:rPr lang="it-IT" sz="2800" b="1" i="1"/>
              <a:t>+ S</a:t>
            </a:r>
            <a:r>
              <a:rPr lang="it-IT" sz="2800" b="1" i="1" baseline="-25000"/>
              <a:t>g</a:t>
            </a:r>
            <a:r>
              <a:rPr lang="it-IT" sz="2800" b="1" i="1"/>
              <a:t>)</a:t>
            </a:r>
            <a:r>
              <a:rPr lang="it-IT" sz="2800" b="1">
                <a:sym typeface="Symbol" pitchFamily="18" charset="2"/>
              </a:rPr>
              <a:t>K </a:t>
            </a:r>
            <a:r>
              <a:rPr lang="it-IT" sz="2800">
                <a:sym typeface="Symbol" pitchFamily="18" charset="2"/>
              </a:rPr>
              <a:t>(K assume valori da 0,05 a 3,00 a seconda del tipo di industria</a:t>
            </a:r>
            <a:endParaRPr lang="it-IT" sz="280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3CFF1A-3611-41BD-A7E2-4B271D490408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 studio del </a:t>
            </a:r>
            <a:r>
              <a:rPr lang="it-IT" dirty="0" err="1"/>
              <a:t>plant</a:t>
            </a:r>
            <a:r>
              <a:rPr lang="it-IT" dirty="0"/>
              <a:t> layout</a:t>
            </a: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plant layout: </a:t>
            </a:r>
            <a:r>
              <a:rPr lang="it-IT" i="1"/>
              <a:t>sistemazione piano-altimetrica di un impianto industriale</a:t>
            </a:r>
          </a:p>
          <a:p>
            <a:r>
              <a:rPr lang="it-IT" u="sng"/>
              <a:t>Quando si fa</a:t>
            </a:r>
            <a:r>
              <a:rPr lang="it-IT"/>
              <a:t>:</a:t>
            </a:r>
          </a:p>
          <a:p>
            <a:pPr lvl="1">
              <a:lnSpc>
                <a:spcPct val="90000"/>
              </a:lnSpc>
            </a:pPr>
            <a:r>
              <a:rPr lang="it-IT"/>
              <a:t>nuovo prodotto</a:t>
            </a:r>
          </a:p>
          <a:p>
            <a:pPr lvl="1">
              <a:lnSpc>
                <a:spcPct val="90000"/>
              </a:lnSpc>
            </a:pPr>
            <a:r>
              <a:rPr lang="it-IT"/>
              <a:t>variazione del prodotto o della domanda</a:t>
            </a:r>
          </a:p>
          <a:p>
            <a:pPr lvl="1">
              <a:lnSpc>
                <a:spcPct val="90000"/>
              </a:lnSpc>
            </a:pPr>
            <a:r>
              <a:rPr lang="it-IT"/>
              <a:t>riduzione dei costi</a:t>
            </a:r>
          </a:p>
          <a:p>
            <a:pPr lvl="1">
              <a:lnSpc>
                <a:spcPct val="90000"/>
              </a:lnSpc>
            </a:pPr>
            <a:r>
              <a:rPr lang="it-IT"/>
              <a:t>obsolescenza (impianti, fabbricati ecc.)</a:t>
            </a:r>
          </a:p>
          <a:p>
            <a:pPr lvl="1">
              <a:lnSpc>
                <a:spcPct val="90000"/>
              </a:lnSpc>
            </a:pPr>
            <a:r>
              <a:rPr lang="it-IT"/>
              <a:t>frequente ricorrenza di incidenti</a:t>
            </a:r>
          </a:p>
          <a:p>
            <a:pPr lvl="1">
              <a:lnSpc>
                <a:spcPct val="90000"/>
              </a:lnSpc>
            </a:pPr>
            <a:r>
              <a:rPr lang="it-IT"/>
              <a:t>condizioni ambientali non buone</a:t>
            </a:r>
          </a:p>
          <a:p>
            <a:endParaRPr lang="it-IT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6FA757-75E0-498C-BFFD-019FFCC0D31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F19E40-688F-4B0E-AD5D-5E286EFC2E1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fasi fondamentali dello studio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33400">
              <a:lnSpc>
                <a:spcPct val="90000"/>
              </a:lnSpc>
              <a:buFontTx/>
              <a:buAutoNum type="arabicPeriod"/>
              <a:defRPr/>
            </a:pPr>
            <a:r>
              <a:rPr lang="it-IT" dirty="0"/>
              <a:t>Raccolta dei dati di partenza 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it-IT" dirty="0"/>
              <a:t>numero, tipologia, potenzialità e dimensioni dei macchinari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it-IT" dirty="0"/>
              <a:t>fabbisogni (energia, materiali e </a:t>
            </a:r>
            <a:r>
              <a:rPr lang="it-IT" dirty="0" err="1"/>
              <a:t>servomezzi</a:t>
            </a:r>
            <a:r>
              <a:rPr lang="it-IT" dirty="0"/>
              <a:t>)</a:t>
            </a:r>
          </a:p>
          <a:p>
            <a:pPr marL="590550" indent="-533400">
              <a:lnSpc>
                <a:spcPct val="90000"/>
              </a:lnSpc>
              <a:buFontTx/>
              <a:buAutoNum type="arabicPeriod"/>
              <a:defRPr/>
            </a:pPr>
            <a:r>
              <a:rPr lang="it-IT" dirty="0"/>
              <a:t>Ricerca delle possibili soluzioni </a:t>
            </a:r>
          </a:p>
          <a:p>
            <a:pPr marL="590550" indent="-533400">
              <a:lnSpc>
                <a:spcPct val="90000"/>
              </a:lnSpc>
              <a:buFontTx/>
              <a:buAutoNum type="arabicPeriod"/>
              <a:defRPr/>
            </a:pPr>
            <a:r>
              <a:rPr lang="it-IT" dirty="0"/>
              <a:t>Scelta della soluzione migliore: da validarsi secondo i criteri in precedenza enunciati</a:t>
            </a:r>
          </a:p>
          <a:p>
            <a:pPr marL="609600" indent="-609600">
              <a:lnSpc>
                <a:spcPct val="90000"/>
              </a:lnSpc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Analisi dei dati di partenza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cosa produrre (tipologia e quantità)</a:t>
            </a:r>
          </a:p>
          <a:p>
            <a:r>
              <a:rPr lang="it-IT"/>
              <a:t>successione delle operazioni elementari</a:t>
            </a:r>
          </a:p>
          <a:p>
            <a:r>
              <a:rPr lang="it-IT"/>
              <a:t>caratteristiche dei materiali da movimentare</a:t>
            </a:r>
          </a:p>
          <a:p>
            <a:r>
              <a:rPr lang="it-IT"/>
              <a:t>caratteristiche delle macchine</a:t>
            </a:r>
          </a:p>
          <a:p>
            <a:r>
              <a:rPr lang="it-IT"/>
              <a:t>manodopera</a:t>
            </a:r>
          </a:p>
          <a:p>
            <a:r>
              <a:rPr lang="it-IT"/>
              <a:t>fabbisogni</a:t>
            </a:r>
          </a:p>
          <a:p>
            <a:r>
              <a:rPr lang="it-IT"/>
              <a:t>esigenze di servizi generali (uffici, laboratori, mensa, magazzini utensili ecc.)</a:t>
            </a: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9B5EC2-C543-4598-86D5-6865FC3E330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diagramma qualitativo</a:t>
            </a: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B1B049-4579-461A-962E-77EF33EB0563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9220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7572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asellaDiTesto 5"/>
          <p:cNvSpPr txBox="1">
            <a:spLocks noChangeArrowheads="1"/>
          </p:cNvSpPr>
          <p:nvPr/>
        </p:nvSpPr>
        <p:spPr bwMode="auto">
          <a:xfrm>
            <a:off x="2643188" y="6215063"/>
            <a:ext cx="550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Impianto per la produzione di fogli di PVC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diagramma qualitativo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500063" y="5572125"/>
            <a:ext cx="8072437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2800"/>
              <a:t>Impianto per la produzione di fogli di PVC</a:t>
            </a:r>
            <a:endParaRPr lang="it-IT" sz="250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5725AE-F8BA-4F4B-B6D3-A70607DF0720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0245" name="Immagine 4"/>
          <p:cNvPicPr>
            <a:picLocks noChangeAspect="1" noChangeArrowheads="1"/>
          </p:cNvPicPr>
          <p:nvPr/>
        </p:nvPicPr>
        <p:blipFill>
          <a:blip r:embed="rId2" cstate="print"/>
          <a:srcRect t="3125" b="10938"/>
          <a:stretch>
            <a:fillRect/>
          </a:stretch>
        </p:blipFill>
        <p:spPr bwMode="auto">
          <a:xfrm>
            <a:off x="285750" y="1428750"/>
            <a:ext cx="8429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diagramma quali-qualitativo</a:t>
            </a:r>
          </a:p>
        </p:txBody>
      </p:sp>
      <p:sp>
        <p:nvSpPr>
          <p:cNvPr id="102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7EE515-DE40-4C10-813C-5F7AD00A59F5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7338" y="2357438"/>
          <a:ext cx="8642350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08420" imgH="2750820" progId="">
                  <p:embed/>
                </p:oleObj>
              </mc:Choice>
              <mc:Fallback>
                <p:oleObj r:id="rId2" imgW="6408420" imgH="27508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091" b="42500"/>
                      <a:stretch>
                        <a:fillRect/>
                      </a:stretch>
                    </p:blipFill>
                    <p:spPr bwMode="auto">
                      <a:xfrm>
                        <a:off x="287338" y="2357438"/>
                        <a:ext cx="8642350" cy="211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CasellaDiTesto 6"/>
          <p:cNvSpPr txBox="1">
            <a:spLocks noChangeArrowheads="1"/>
          </p:cNvSpPr>
          <p:nvPr/>
        </p:nvSpPr>
        <p:spPr bwMode="auto">
          <a:xfrm>
            <a:off x="766763" y="4945063"/>
            <a:ext cx="762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Impianto di produzione di pasta alimentare a nido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diagramma quantitativo</a:t>
            </a: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305F84-9EBB-41E8-9322-34123F235822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1268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0"/>
            <a:ext cx="80724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CasellaDiTesto 6"/>
          <p:cNvSpPr txBox="1">
            <a:spLocks noChangeArrowheads="1"/>
          </p:cNvSpPr>
          <p:nvPr/>
        </p:nvSpPr>
        <p:spPr bwMode="auto">
          <a:xfrm>
            <a:off x="2428875" y="6215063"/>
            <a:ext cx="607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Impianto per laminazione e fonderia di alluminio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1096</Words>
  <Application>Microsoft Office PowerPoint</Application>
  <PresentationFormat>Presentazione su schermo (4:3)</PresentationFormat>
  <Paragraphs>144</Paragraphs>
  <Slides>29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Arial Narrow</vt:lpstr>
      <vt:lpstr>Times New Roman</vt:lpstr>
      <vt:lpstr>Lezione universitaria</vt:lpstr>
      <vt:lpstr>La progettazione delle industrie</vt:lpstr>
      <vt:lpstr>La cucina di casa….</vt:lpstr>
      <vt:lpstr>Lo studio del plant layout</vt:lpstr>
      <vt:lpstr>Le fasi fondamentali dello studio</vt:lpstr>
      <vt:lpstr>Analisi dei dati di partenza</vt:lpstr>
      <vt:lpstr>Il diagramma qualitativo</vt:lpstr>
      <vt:lpstr>Il diagramma qualitativo</vt:lpstr>
      <vt:lpstr>Il diagramma quali-qualitativo</vt:lpstr>
      <vt:lpstr>Il diagramma quantitativo</vt:lpstr>
      <vt:lpstr>Scheda dei diagrammi di lavorazione</vt:lpstr>
      <vt:lpstr>macchine e dei relativi servomezzi</vt:lpstr>
      <vt:lpstr>Ricerca delle possibili soluzioni</vt:lpstr>
      <vt:lpstr>Tipi di lavorazione</vt:lpstr>
      <vt:lpstr>Tipi di lavorazione</vt:lpstr>
      <vt:lpstr>Tipi di lavorazione</vt:lpstr>
      <vt:lpstr>Disposizione in linea</vt:lpstr>
      <vt:lpstr>Disposizione in linea</vt:lpstr>
      <vt:lpstr>Forme tipiche dei fabbricati industriali</vt:lpstr>
      <vt:lpstr>Forme tipiche dei fabbricati industriali</vt:lpstr>
      <vt:lpstr>Disposizione per centri di lavoro</vt:lpstr>
      <vt:lpstr>Vantaggi e svantaggi delle possibili sistemazioni</vt:lpstr>
      <vt:lpstr>Quando adottare una determinata disposizione</vt:lpstr>
      <vt:lpstr>Sistemi di trasporto interno</vt:lpstr>
      <vt:lpstr>Sistemi di trasporto interno</vt:lpstr>
      <vt:lpstr>Posto di lavoro</vt:lpstr>
      <vt:lpstr>Posto di lavoro: criteri da osservare</vt:lpstr>
      <vt:lpstr>Ingombro di un centro di lavoro</vt:lpstr>
      <vt:lpstr>L’ingombro di un banco da lavoro</vt:lpstr>
      <vt:lpstr>Fabbisogno di superficie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progettazione degli impianti industriali</dc:title>
  <dc:creator>Amministratore</dc:creator>
  <cp:lastModifiedBy>BOSCOLO MARCO</cp:lastModifiedBy>
  <cp:revision>124</cp:revision>
  <dcterms:modified xsi:type="dcterms:W3CDTF">2023-09-26T08:20:31Z</dcterms:modified>
</cp:coreProperties>
</file>