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3" r:id="rId1"/>
  </p:sldMasterIdLst>
  <p:notesMasterIdLst>
    <p:notesMasterId r:id="rId25"/>
  </p:notesMasterIdLst>
  <p:sldIdLst>
    <p:sldId id="362" r:id="rId2"/>
    <p:sldId id="463" r:id="rId3"/>
    <p:sldId id="448" r:id="rId4"/>
    <p:sldId id="446" r:id="rId5"/>
    <p:sldId id="450" r:id="rId6"/>
    <p:sldId id="449" r:id="rId7"/>
    <p:sldId id="451" r:id="rId8"/>
    <p:sldId id="452" r:id="rId9"/>
    <p:sldId id="460" r:id="rId10"/>
    <p:sldId id="453" r:id="rId11"/>
    <p:sldId id="454" r:id="rId12"/>
    <p:sldId id="457" r:id="rId13"/>
    <p:sldId id="464" r:id="rId14"/>
    <p:sldId id="462" r:id="rId15"/>
    <p:sldId id="456" r:id="rId16"/>
    <p:sldId id="363" r:id="rId17"/>
    <p:sldId id="445" r:id="rId18"/>
    <p:sldId id="461" r:id="rId19"/>
    <p:sldId id="311" r:id="rId20"/>
    <p:sldId id="292" r:id="rId21"/>
    <p:sldId id="303" r:id="rId22"/>
    <p:sldId id="257" r:id="rId23"/>
    <p:sldId id="258"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3399"/>
    <a:srgbClr val="FFFF00"/>
    <a:srgbClr val="FF6600"/>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83829" autoAdjust="0"/>
  </p:normalViewPr>
  <p:slideViewPr>
    <p:cSldViewPr>
      <p:cViewPr varScale="1">
        <p:scale>
          <a:sx n="61" d="100"/>
          <a:sy n="61" d="100"/>
        </p:scale>
        <p:origin x="856" y="2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cs typeface="Arial" pitchFamily="34" charset="0"/>
              </a:defRPr>
            </a:lvl1pPr>
          </a:lstStyle>
          <a:p>
            <a:pPr>
              <a:defRPr/>
            </a:pPr>
            <a:endParaRPr lang="it-IT"/>
          </a:p>
        </p:txBody>
      </p:sp>
      <p:sp>
        <p:nvSpPr>
          <p:cNvPr id="563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cs typeface="Arial" pitchFamily="34" charset="0"/>
              </a:defRPr>
            </a:lvl1pPr>
          </a:lstStyle>
          <a:p>
            <a:pPr>
              <a:defRPr/>
            </a:pPr>
            <a:endParaRPr lang="it-IT"/>
          </a:p>
        </p:txBody>
      </p:sp>
      <p:sp>
        <p:nvSpPr>
          <p:cNvPr id="430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63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563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cs typeface="Arial" pitchFamily="34" charset="0"/>
              </a:defRPr>
            </a:lvl1pPr>
          </a:lstStyle>
          <a:p>
            <a:pPr>
              <a:defRPr/>
            </a:pPr>
            <a:endParaRPr lang="it-IT"/>
          </a:p>
        </p:txBody>
      </p:sp>
      <p:sp>
        <p:nvSpPr>
          <p:cNvPr id="563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cs typeface="Arial" pitchFamily="34" charset="0"/>
              </a:defRPr>
            </a:lvl1pPr>
          </a:lstStyle>
          <a:p>
            <a:pPr>
              <a:defRPr/>
            </a:pPr>
            <a:fld id="{66AB2952-5E30-465D-99AA-75F65158C0B1}" type="slidenum">
              <a:rPr lang="it-IT"/>
              <a:pPr>
                <a:defRPr/>
              </a:pPr>
              <a:t>‹N›</a:t>
            </a:fld>
            <a:endParaRPr lang="it-IT"/>
          </a:p>
        </p:txBody>
      </p:sp>
    </p:spTree>
    <p:extLst>
      <p:ext uri="{BB962C8B-B14F-4D97-AF65-F5344CB8AC3E}">
        <p14:creationId xmlns:p14="http://schemas.microsoft.com/office/powerpoint/2010/main" val="10732559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B5431BD-E177-4F78-B41C-544E754C50E9}" type="slidenum">
              <a:rPr lang="it-IT" smtClean="0"/>
              <a:pPr/>
              <a:t>1</a:t>
            </a:fld>
            <a:endParaRPr lang="it-IT"/>
          </a:p>
        </p:txBody>
      </p:sp>
    </p:spTree>
    <p:extLst>
      <p:ext uri="{BB962C8B-B14F-4D97-AF65-F5344CB8AC3E}">
        <p14:creationId xmlns:p14="http://schemas.microsoft.com/office/powerpoint/2010/main" val="1887021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a:defRPr/>
            </a:pPr>
            <a:fld id="{66AB2952-5E30-465D-99AA-75F65158C0B1}" type="slidenum">
              <a:rPr lang="it-IT" smtClean="0"/>
              <a:pPr>
                <a:defRPr/>
              </a:pPr>
              <a:t>3</a:t>
            </a:fld>
            <a:endParaRPr lang="it-IT"/>
          </a:p>
        </p:txBody>
      </p:sp>
    </p:spTree>
    <p:extLst>
      <p:ext uri="{BB962C8B-B14F-4D97-AF65-F5344CB8AC3E}">
        <p14:creationId xmlns:p14="http://schemas.microsoft.com/office/powerpoint/2010/main" val="35632072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a:defRPr/>
            </a:pPr>
            <a:fld id="{66AB2952-5E30-465D-99AA-75F65158C0B1}" type="slidenum">
              <a:rPr lang="it-IT" smtClean="0"/>
              <a:pPr>
                <a:defRPr/>
              </a:pPr>
              <a:t>8</a:t>
            </a:fld>
            <a:endParaRPr lang="it-IT"/>
          </a:p>
        </p:txBody>
      </p:sp>
    </p:spTree>
    <p:extLst>
      <p:ext uri="{BB962C8B-B14F-4D97-AF65-F5344CB8AC3E}">
        <p14:creationId xmlns:p14="http://schemas.microsoft.com/office/powerpoint/2010/main" val="30160259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a:defRPr/>
            </a:pPr>
            <a:fld id="{66AB2952-5E30-465D-99AA-75F65158C0B1}" type="slidenum">
              <a:rPr lang="it-IT" smtClean="0"/>
              <a:pPr>
                <a:defRPr/>
              </a:pPr>
              <a:t>12</a:t>
            </a:fld>
            <a:endParaRPr lang="it-IT"/>
          </a:p>
        </p:txBody>
      </p:sp>
    </p:spTree>
    <p:extLst>
      <p:ext uri="{BB962C8B-B14F-4D97-AF65-F5344CB8AC3E}">
        <p14:creationId xmlns:p14="http://schemas.microsoft.com/office/powerpoint/2010/main" val="3620779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478182" y="802299"/>
            <a:ext cx="5536652" cy="2541431"/>
          </a:xfrm>
        </p:spPr>
        <p:txBody>
          <a:bodyPr bIns="0" anchor="b">
            <a:normAutofit/>
          </a:bodyPr>
          <a:lstStyle>
            <a:lvl1pPr algn="l">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478182" y="3531205"/>
            <a:ext cx="5536652"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pPr>
              <a:defRPr/>
            </a:pPr>
            <a:endParaRPr lang="it-IT" altLang="en-US"/>
          </a:p>
        </p:txBody>
      </p:sp>
      <p:sp>
        <p:nvSpPr>
          <p:cNvPr id="5" name="Footer Placeholder 4"/>
          <p:cNvSpPr>
            <a:spLocks noGrp="1"/>
          </p:cNvSpPr>
          <p:nvPr>
            <p:ph type="ftr" sz="quarter" idx="11"/>
          </p:nvPr>
        </p:nvSpPr>
        <p:spPr>
          <a:xfrm>
            <a:off x="2478181" y="329308"/>
            <a:ext cx="3004429" cy="309201"/>
          </a:xfrm>
        </p:spPr>
        <p:txBody>
          <a:bodyPr/>
          <a:lstStyle/>
          <a:p>
            <a:pPr>
              <a:defRPr/>
            </a:pPr>
            <a:endParaRPr lang="it-IT" altLang="en-US"/>
          </a:p>
        </p:txBody>
      </p:sp>
      <p:sp>
        <p:nvSpPr>
          <p:cNvPr id="6" name="Slide Number Placeholder 5"/>
          <p:cNvSpPr>
            <a:spLocks noGrp="1"/>
          </p:cNvSpPr>
          <p:nvPr>
            <p:ph type="sldNum" sz="quarter" idx="12"/>
          </p:nvPr>
        </p:nvSpPr>
        <p:spPr>
          <a:xfrm>
            <a:off x="1434703" y="798973"/>
            <a:ext cx="802005" cy="503578"/>
          </a:xfrm>
        </p:spPr>
        <p:txBody>
          <a:bodyPr/>
          <a:lstStyle/>
          <a:p>
            <a:pPr>
              <a:defRPr/>
            </a:pPr>
            <a:fld id="{5247959A-6604-46AD-AA78-148B6344D689}" type="slidenum">
              <a:rPr lang="it-IT" altLang="en-US" smtClean="0"/>
              <a:pPr>
                <a:defRPr/>
              </a:pPr>
              <a:t>‹N›</a:t>
            </a:fld>
            <a:endParaRPr lang="it-IT" altLang="en-US"/>
          </a:p>
        </p:txBody>
      </p:sp>
      <p:cxnSp>
        <p:nvCxnSpPr>
          <p:cNvPr id="8" name="Straight Connector 7"/>
          <p:cNvCxnSpPr/>
          <p:nvPr/>
        </p:nvCxnSpPr>
        <p:spPr>
          <a:xfrm>
            <a:off x="2316514" y="798973"/>
            <a:ext cx="0" cy="254475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56803457"/>
      </p:ext>
    </p:extLst>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a:defRPr/>
            </a:pPr>
            <a:endParaRPr lang="it-IT" altLang="en-US"/>
          </a:p>
        </p:txBody>
      </p:sp>
      <p:sp>
        <p:nvSpPr>
          <p:cNvPr id="5" name="Footer Placeholder 4"/>
          <p:cNvSpPr>
            <a:spLocks noGrp="1"/>
          </p:cNvSpPr>
          <p:nvPr>
            <p:ph type="ftr" sz="quarter" idx="11"/>
          </p:nvPr>
        </p:nvSpPr>
        <p:spPr/>
        <p:txBody>
          <a:bodyPr/>
          <a:lstStyle/>
          <a:p>
            <a:pPr>
              <a:defRPr/>
            </a:pPr>
            <a:endParaRPr lang="it-IT" altLang="en-US"/>
          </a:p>
        </p:txBody>
      </p:sp>
      <p:sp>
        <p:nvSpPr>
          <p:cNvPr id="6" name="Slide Number Placeholder 5"/>
          <p:cNvSpPr>
            <a:spLocks noGrp="1"/>
          </p:cNvSpPr>
          <p:nvPr>
            <p:ph type="sldNum" sz="quarter" idx="12"/>
          </p:nvPr>
        </p:nvSpPr>
        <p:spPr/>
        <p:txBody>
          <a:bodyPr/>
          <a:lstStyle/>
          <a:p>
            <a:pPr>
              <a:defRPr/>
            </a:pPr>
            <a:fld id="{C428F562-9C36-49FD-BBA0-5B72302F4B70}" type="slidenum">
              <a:rPr lang="it-IT" altLang="en-US" smtClean="0"/>
              <a:pPr>
                <a:defRPr/>
              </a:pPr>
              <a:t>‹N›</a:t>
            </a:fld>
            <a:endParaRPr lang="it-IT" altLang="en-US"/>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51941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881269"/>
            <a:ext cx="1103027" cy="4577594"/>
          </a:xfrm>
        </p:spPr>
        <p:txBody>
          <a:bodyPr vert="eaVert"/>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535413" y="881269"/>
            <a:ext cx="5209173" cy="4577594"/>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a:defRPr/>
            </a:pPr>
            <a:endParaRPr lang="it-IT" altLang="en-US"/>
          </a:p>
        </p:txBody>
      </p:sp>
      <p:sp>
        <p:nvSpPr>
          <p:cNvPr id="5" name="Footer Placeholder 4"/>
          <p:cNvSpPr>
            <a:spLocks noGrp="1"/>
          </p:cNvSpPr>
          <p:nvPr>
            <p:ph type="ftr" sz="quarter" idx="11"/>
          </p:nvPr>
        </p:nvSpPr>
        <p:spPr/>
        <p:txBody>
          <a:bodyPr/>
          <a:lstStyle/>
          <a:p>
            <a:pPr>
              <a:defRPr/>
            </a:pPr>
            <a:endParaRPr lang="it-IT" altLang="en-US"/>
          </a:p>
        </p:txBody>
      </p:sp>
      <p:sp>
        <p:nvSpPr>
          <p:cNvPr id="6" name="Slide Number Placeholder 5"/>
          <p:cNvSpPr>
            <a:spLocks noGrp="1"/>
          </p:cNvSpPr>
          <p:nvPr>
            <p:ph type="sldNum" sz="quarter" idx="12"/>
          </p:nvPr>
        </p:nvSpPr>
        <p:spPr/>
        <p:txBody>
          <a:bodyPr/>
          <a:lstStyle/>
          <a:p>
            <a:pPr>
              <a:defRPr/>
            </a:pPr>
            <a:fld id="{758DB05D-8EE8-484E-A335-7B2D9796A582}" type="slidenum">
              <a:rPr lang="it-IT" altLang="en-US" smtClean="0"/>
              <a:pPr>
                <a:defRPr/>
              </a:pPr>
              <a:t>‹N›</a:t>
            </a:fld>
            <a:endParaRPr lang="it-IT" altLang="en-US"/>
          </a:p>
        </p:txBody>
      </p:sp>
      <p:cxnSp>
        <p:nvCxnSpPr>
          <p:cNvPr id="8" name="Straight Connector 7"/>
          <p:cNvCxnSpPr/>
          <p:nvPr/>
        </p:nvCxnSpPr>
        <p:spPr>
          <a:xfrm flipH="1">
            <a:off x="6918028" y="719273"/>
            <a:ext cx="1096806"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2456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a:defRPr/>
            </a:pPr>
            <a:endParaRPr lang="it-IT" altLang="en-US"/>
          </a:p>
        </p:txBody>
      </p:sp>
      <p:sp>
        <p:nvSpPr>
          <p:cNvPr id="5" name="Footer Placeholder 4"/>
          <p:cNvSpPr>
            <a:spLocks noGrp="1"/>
          </p:cNvSpPr>
          <p:nvPr>
            <p:ph type="ftr" sz="quarter" idx="11"/>
          </p:nvPr>
        </p:nvSpPr>
        <p:spPr/>
        <p:txBody>
          <a:bodyPr/>
          <a:lstStyle/>
          <a:p>
            <a:pPr>
              <a:defRPr/>
            </a:pPr>
            <a:endParaRPr lang="it-IT" altLang="en-US"/>
          </a:p>
        </p:txBody>
      </p:sp>
      <p:sp>
        <p:nvSpPr>
          <p:cNvPr id="6" name="Slide Number Placeholder 5"/>
          <p:cNvSpPr>
            <a:spLocks noGrp="1"/>
          </p:cNvSpPr>
          <p:nvPr>
            <p:ph type="sldNum" sz="quarter" idx="12"/>
          </p:nvPr>
        </p:nvSpPr>
        <p:spPr/>
        <p:txBody>
          <a:bodyPr/>
          <a:lstStyle/>
          <a:p>
            <a:pPr>
              <a:defRPr/>
            </a:pPr>
            <a:fld id="{54F607D0-A284-42C4-BCFC-9662D572391E}" type="slidenum">
              <a:rPr lang="it-IT" altLang="en-US" smtClean="0"/>
              <a:pPr>
                <a:defRPr/>
              </a:pPr>
              <a:t>‹N›</a:t>
            </a:fld>
            <a:endParaRPr lang="it-IT" altLang="en-US"/>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29114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535411" y="1756130"/>
            <a:ext cx="5525081" cy="1887950"/>
          </a:xfrm>
        </p:spPr>
        <p:txBody>
          <a:bodyPr anchor="b">
            <a:normAutofit/>
          </a:bodyPr>
          <a:lstStyle>
            <a:lvl1pPr algn="l">
              <a:defRPr sz="3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535412" y="3806196"/>
            <a:ext cx="5525081"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pPr>
              <a:defRPr/>
            </a:pPr>
            <a:endParaRPr lang="it-IT" altLang="en-US"/>
          </a:p>
        </p:txBody>
      </p:sp>
      <p:sp>
        <p:nvSpPr>
          <p:cNvPr id="5" name="Footer Placeholder 4"/>
          <p:cNvSpPr>
            <a:spLocks noGrp="1"/>
          </p:cNvSpPr>
          <p:nvPr>
            <p:ph type="ftr" sz="quarter" idx="11"/>
          </p:nvPr>
        </p:nvSpPr>
        <p:spPr/>
        <p:txBody>
          <a:bodyPr/>
          <a:lstStyle/>
          <a:p>
            <a:pPr>
              <a:defRPr/>
            </a:pPr>
            <a:endParaRPr lang="it-IT" altLang="en-US"/>
          </a:p>
        </p:txBody>
      </p:sp>
      <p:sp>
        <p:nvSpPr>
          <p:cNvPr id="6" name="Slide Number Placeholder 5"/>
          <p:cNvSpPr>
            <a:spLocks noGrp="1"/>
          </p:cNvSpPr>
          <p:nvPr>
            <p:ph type="sldNum" sz="quarter" idx="12"/>
          </p:nvPr>
        </p:nvSpPr>
        <p:spPr/>
        <p:txBody>
          <a:bodyPr/>
          <a:lstStyle/>
          <a:p>
            <a:pPr>
              <a:defRPr/>
            </a:pPr>
            <a:fld id="{A82C22D0-454E-42E1-B3A1-BE8503E34D6F}" type="slidenum">
              <a:rPr lang="it-IT" altLang="en-US" smtClean="0"/>
              <a:pPr>
                <a:defRPr/>
              </a:pPr>
              <a:t>‹N›</a:t>
            </a:fld>
            <a:endParaRPr lang="it-IT" altLang="en-US"/>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42178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535413" y="804890"/>
            <a:ext cx="6479421" cy="1059305"/>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535412" y="2013936"/>
            <a:ext cx="3079690" cy="343756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935143" y="2013936"/>
            <a:ext cx="3079690" cy="3437559"/>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pPr>
              <a:defRPr/>
            </a:pPr>
            <a:endParaRPr lang="it-IT" altLang="en-US"/>
          </a:p>
        </p:txBody>
      </p:sp>
      <p:sp>
        <p:nvSpPr>
          <p:cNvPr id="6" name="Footer Placeholder 5"/>
          <p:cNvSpPr>
            <a:spLocks noGrp="1"/>
          </p:cNvSpPr>
          <p:nvPr>
            <p:ph type="ftr" sz="quarter" idx="11"/>
          </p:nvPr>
        </p:nvSpPr>
        <p:spPr/>
        <p:txBody>
          <a:bodyPr/>
          <a:lstStyle/>
          <a:p>
            <a:pPr>
              <a:defRPr/>
            </a:pPr>
            <a:endParaRPr lang="it-IT" altLang="en-US"/>
          </a:p>
        </p:txBody>
      </p:sp>
      <p:sp>
        <p:nvSpPr>
          <p:cNvPr id="7" name="Slide Number Placeholder 6"/>
          <p:cNvSpPr>
            <a:spLocks noGrp="1"/>
          </p:cNvSpPr>
          <p:nvPr>
            <p:ph type="sldNum" sz="quarter" idx="12"/>
          </p:nvPr>
        </p:nvSpPr>
        <p:spPr/>
        <p:txBody>
          <a:bodyPr/>
          <a:lstStyle/>
          <a:p>
            <a:pPr>
              <a:defRPr/>
            </a:pPr>
            <a:fld id="{0CF3DC16-FCB6-436F-BB42-15C84F519A1B}" type="slidenum">
              <a:rPr lang="it-IT" altLang="en-US" smtClean="0"/>
              <a:pPr>
                <a:defRPr/>
              </a:pPr>
              <a:t>‹N›</a:t>
            </a:fld>
            <a:endParaRPr lang="it-IT" altLang="en-US"/>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39158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535413" y="804164"/>
            <a:ext cx="6479422" cy="1056319"/>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535413" y="2019550"/>
            <a:ext cx="3079690"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4" name="Content Placeholder 3"/>
          <p:cNvSpPr>
            <a:spLocks noGrp="1"/>
          </p:cNvSpPr>
          <p:nvPr>
            <p:ph sz="half" idx="2"/>
          </p:nvPr>
        </p:nvSpPr>
        <p:spPr>
          <a:xfrm>
            <a:off x="1535413" y="2824270"/>
            <a:ext cx="3079690" cy="264445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935142" y="2023004"/>
            <a:ext cx="3079691"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6" name="Content Placeholder 5"/>
          <p:cNvSpPr>
            <a:spLocks noGrp="1"/>
          </p:cNvSpPr>
          <p:nvPr>
            <p:ph sz="quarter" idx="4"/>
          </p:nvPr>
        </p:nvSpPr>
        <p:spPr>
          <a:xfrm>
            <a:off x="4935142" y="2821491"/>
            <a:ext cx="3079691" cy="2637371"/>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pPr>
              <a:defRPr/>
            </a:pPr>
            <a:endParaRPr lang="it-IT" altLang="en-US"/>
          </a:p>
        </p:txBody>
      </p:sp>
      <p:sp>
        <p:nvSpPr>
          <p:cNvPr id="8" name="Footer Placeholder 7"/>
          <p:cNvSpPr>
            <a:spLocks noGrp="1"/>
          </p:cNvSpPr>
          <p:nvPr>
            <p:ph type="ftr" sz="quarter" idx="11"/>
          </p:nvPr>
        </p:nvSpPr>
        <p:spPr/>
        <p:txBody>
          <a:bodyPr/>
          <a:lstStyle/>
          <a:p>
            <a:pPr>
              <a:defRPr/>
            </a:pPr>
            <a:endParaRPr lang="it-IT" altLang="en-US"/>
          </a:p>
        </p:txBody>
      </p:sp>
      <p:sp>
        <p:nvSpPr>
          <p:cNvPr id="9" name="Slide Number Placeholder 8"/>
          <p:cNvSpPr>
            <a:spLocks noGrp="1"/>
          </p:cNvSpPr>
          <p:nvPr>
            <p:ph type="sldNum" sz="quarter" idx="12"/>
          </p:nvPr>
        </p:nvSpPr>
        <p:spPr/>
        <p:txBody>
          <a:bodyPr/>
          <a:lstStyle/>
          <a:p>
            <a:pPr>
              <a:defRPr/>
            </a:pPr>
            <a:fld id="{5ABCCAED-5300-4C35-B3F6-9B930E744E9B}" type="slidenum">
              <a:rPr lang="it-IT" altLang="en-US" smtClean="0"/>
              <a:pPr>
                <a:defRPr/>
              </a:pPr>
              <a:t>‹N›</a:t>
            </a:fld>
            <a:endParaRPr lang="it-IT" altLang="en-US"/>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22505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pPr>
              <a:defRPr/>
            </a:pPr>
            <a:endParaRPr lang="it-IT" altLang="en-US"/>
          </a:p>
        </p:txBody>
      </p:sp>
      <p:sp>
        <p:nvSpPr>
          <p:cNvPr id="4" name="Footer Placeholder 3"/>
          <p:cNvSpPr>
            <a:spLocks noGrp="1"/>
          </p:cNvSpPr>
          <p:nvPr>
            <p:ph type="ftr" sz="quarter" idx="11"/>
          </p:nvPr>
        </p:nvSpPr>
        <p:spPr/>
        <p:txBody>
          <a:bodyPr/>
          <a:lstStyle/>
          <a:p>
            <a:pPr>
              <a:defRPr/>
            </a:pPr>
            <a:endParaRPr lang="it-IT" altLang="en-US"/>
          </a:p>
        </p:txBody>
      </p:sp>
      <p:sp>
        <p:nvSpPr>
          <p:cNvPr id="5" name="Slide Number Placeholder 4"/>
          <p:cNvSpPr>
            <a:spLocks noGrp="1"/>
          </p:cNvSpPr>
          <p:nvPr>
            <p:ph type="sldNum" sz="quarter" idx="12"/>
          </p:nvPr>
        </p:nvSpPr>
        <p:spPr/>
        <p:txBody>
          <a:bodyPr/>
          <a:lstStyle/>
          <a:p>
            <a:pPr>
              <a:defRPr/>
            </a:pPr>
            <a:fld id="{C54D4B25-0D50-4D5B-9245-3C8E2126587F}" type="slidenum">
              <a:rPr lang="it-IT" altLang="en-US" smtClean="0"/>
              <a:pPr>
                <a:defRPr/>
              </a:pPr>
              <a:t>‹N›</a:t>
            </a:fld>
            <a:endParaRPr lang="it-IT" altLang="en-US"/>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67156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it-IT" altLang="en-US"/>
          </a:p>
        </p:txBody>
      </p:sp>
      <p:sp>
        <p:nvSpPr>
          <p:cNvPr id="3" name="Footer Placeholder 2"/>
          <p:cNvSpPr>
            <a:spLocks noGrp="1"/>
          </p:cNvSpPr>
          <p:nvPr>
            <p:ph type="ftr" sz="quarter" idx="11"/>
          </p:nvPr>
        </p:nvSpPr>
        <p:spPr/>
        <p:txBody>
          <a:bodyPr/>
          <a:lstStyle/>
          <a:p>
            <a:pPr>
              <a:defRPr/>
            </a:pPr>
            <a:endParaRPr lang="it-IT" altLang="en-US"/>
          </a:p>
        </p:txBody>
      </p:sp>
      <p:sp>
        <p:nvSpPr>
          <p:cNvPr id="4" name="Slide Number Placeholder 3"/>
          <p:cNvSpPr>
            <a:spLocks noGrp="1"/>
          </p:cNvSpPr>
          <p:nvPr>
            <p:ph type="sldNum" sz="quarter" idx="12"/>
          </p:nvPr>
        </p:nvSpPr>
        <p:spPr/>
        <p:txBody>
          <a:bodyPr/>
          <a:lstStyle/>
          <a:p>
            <a:pPr>
              <a:defRPr/>
            </a:pPr>
            <a:fld id="{678A11FD-10B5-497F-A563-F3F8368B4470}" type="slidenum">
              <a:rPr lang="it-IT" altLang="en-US" smtClean="0"/>
              <a:pPr>
                <a:defRPr/>
              </a:pPr>
              <a:t>‹N›</a:t>
            </a:fld>
            <a:endParaRPr lang="it-IT" altLang="en-US"/>
          </a:p>
        </p:txBody>
      </p:sp>
    </p:spTree>
    <p:extLst>
      <p:ext uri="{BB962C8B-B14F-4D97-AF65-F5344CB8AC3E}">
        <p14:creationId xmlns:p14="http://schemas.microsoft.com/office/powerpoint/2010/main" val="25450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35356" y="798973"/>
            <a:ext cx="2329635" cy="2247117"/>
          </a:xfrm>
        </p:spPr>
        <p:txBody>
          <a:bodyPr anchor="b">
            <a:normAutofit/>
          </a:bodyPr>
          <a:lstStyle>
            <a:lvl1pPr algn="l">
              <a:defRPr sz="24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535413" y="3205492"/>
            <a:ext cx="2330998"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a:t>
            </a:r>
          </a:p>
        </p:txBody>
      </p:sp>
      <p:sp>
        <p:nvSpPr>
          <p:cNvPr id="5" name="Date Placeholder 4"/>
          <p:cNvSpPr>
            <a:spLocks noGrp="1"/>
          </p:cNvSpPr>
          <p:nvPr>
            <p:ph type="dt" sz="half" idx="10"/>
          </p:nvPr>
        </p:nvSpPr>
        <p:spPr/>
        <p:txBody>
          <a:bodyPr/>
          <a:lstStyle/>
          <a:p>
            <a:pPr>
              <a:defRPr/>
            </a:pPr>
            <a:endParaRPr lang="it-IT" altLang="en-US"/>
          </a:p>
        </p:txBody>
      </p:sp>
      <p:sp>
        <p:nvSpPr>
          <p:cNvPr id="6" name="Footer Placeholder 5"/>
          <p:cNvSpPr>
            <a:spLocks noGrp="1"/>
          </p:cNvSpPr>
          <p:nvPr>
            <p:ph type="ftr" sz="quarter" idx="11"/>
          </p:nvPr>
        </p:nvSpPr>
        <p:spPr/>
        <p:txBody>
          <a:bodyPr/>
          <a:lstStyle/>
          <a:p>
            <a:pPr>
              <a:defRPr/>
            </a:pPr>
            <a:endParaRPr lang="it-IT" altLang="en-US"/>
          </a:p>
        </p:txBody>
      </p:sp>
      <p:sp>
        <p:nvSpPr>
          <p:cNvPr id="7" name="Slide Number Placeholder 6"/>
          <p:cNvSpPr>
            <a:spLocks noGrp="1"/>
          </p:cNvSpPr>
          <p:nvPr>
            <p:ph type="sldNum" sz="quarter" idx="12"/>
          </p:nvPr>
        </p:nvSpPr>
        <p:spPr/>
        <p:txBody>
          <a:bodyPr/>
          <a:lstStyle/>
          <a:p>
            <a:pPr>
              <a:defRPr/>
            </a:pPr>
            <a:fld id="{ADEC29EF-4B6A-44AF-9A5B-FCA5EA394CC3}" type="slidenum">
              <a:rPr lang="it-IT" altLang="en-US" smtClean="0"/>
              <a:pPr>
                <a:defRPr/>
              </a:pPr>
              <a:t>‹N›</a:t>
            </a:fld>
            <a:endParaRPr lang="it-IT" altLang="en-US"/>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85141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9" name="Group 8"/>
          <p:cNvGrpSpPr/>
          <p:nvPr/>
        </p:nvGrpSpPr>
        <p:grpSpPr>
          <a:xfrm>
            <a:off x="4996501" y="482171"/>
            <a:ext cx="3511387" cy="5149101"/>
            <a:chOff x="4996501" y="482171"/>
            <a:chExt cx="3511387" cy="5149101"/>
          </a:xfrm>
        </p:grpSpPr>
        <p:sp>
          <p:nvSpPr>
            <p:cNvPr id="14" name="Rectangle 13"/>
            <p:cNvSpPr/>
            <p:nvPr/>
          </p:nvSpPr>
          <p:spPr>
            <a:xfrm>
              <a:off x="4996501" y="482171"/>
              <a:ext cx="3511387"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5312152" y="812506"/>
              <a:ext cx="2883013" cy="4479361"/>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6201" y="1129513"/>
            <a:ext cx="3152882" cy="1830584"/>
          </a:xfrm>
        </p:spPr>
        <p:txBody>
          <a:bodyPr anchor="b">
            <a:normAutofit/>
          </a:bodyPr>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535412" y="3145992"/>
            <a:ext cx="3148365"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a:t>
            </a:r>
          </a:p>
        </p:txBody>
      </p:sp>
      <p:sp>
        <p:nvSpPr>
          <p:cNvPr id="5" name="Date Placeholder 4"/>
          <p:cNvSpPr>
            <a:spLocks noGrp="1"/>
          </p:cNvSpPr>
          <p:nvPr>
            <p:ph type="dt" sz="half" idx="10"/>
          </p:nvPr>
        </p:nvSpPr>
        <p:spPr>
          <a:xfrm>
            <a:off x="1535412" y="5469857"/>
            <a:ext cx="3153672" cy="320123"/>
          </a:xfrm>
        </p:spPr>
        <p:txBody>
          <a:bodyPr/>
          <a:lstStyle>
            <a:lvl1pPr algn="l">
              <a:defRPr/>
            </a:lvl1pPr>
          </a:lstStyle>
          <a:p>
            <a:pPr>
              <a:defRPr/>
            </a:pPr>
            <a:endParaRPr lang="it-IT" altLang="en-US"/>
          </a:p>
        </p:txBody>
      </p:sp>
      <p:sp>
        <p:nvSpPr>
          <p:cNvPr id="6" name="Footer Placeholder 5"/>
          <p:cNvSpPr>
            <a:spLocks noGrp="1"/>
          </p:cNvSpPr>
          <p:nvPr>
            <p:ph type="ftr" sz="quarter" idx="11"/>
          </p:nvPr>
        </p:nvSpPr>
        <p:spPr>
          <a:xfrm>
            <a:off x="1536252" y="318641"/>
            <a:ext cx="3152831" cy="320931"/>
          </a:xfrm>
        </p:spPr>
        <p:txBody>
          <a:bodyPr/>
          <a:lstStyle/>
          <a:p>
            <a:pPr>
              <a:defRPr/>
            </a:pPr>
            <a:endParaRPr lang="it-IT" altLang="en-US"/>
          </a:p>
        </p:txBody>
      </p:sp>
      <p:sp>
        <p:nvSpPr>
          <p:cNvPr id="7" name="Slide Number Placeholder 6"/>
          <p:cNvSpPr>
            <a:spLocks noGrp="1"/>
          </p:cNvSpPr>
          <p:nvPr>
            <p:ph type="sldNum" sz="quarter" idx="12"/>
          </p:nvPr>
        </p:nvSpPr>
        <p:spPr/>
        <p:txBody>
          <a:bodyPr/>
          <a:lstStyle/>
          <a:p>
            <a:pPr>
              <a:defRPr/>
            </a:pPr>
            <a:fld id="{62103DA4-50F9-4797-B7B9-56FE33CFABBC}" type="slidenum">
              <a:rPr lang="it-IT" altLang="en-US" smtClean="0"/>
              <a:pPr>
                <a:defRPr/>
              </a:pPr>
              <a:t>‹N›</a:t>
            </a:fld>
            <a:endParaRPr lang="it-IT" altLang="en-US"/>
          </a:p>
        </p:txBody>
      </p:sp>
      <p:cxnSp>
        <p:nvCxnSpPr>
          <p:cNvPr id="12" name="Straight Connector 11"/>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53543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147322"/>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873" b="-2873"/>
          <a:stretch/>
        </p:blipFill>
        <p:spPr>
          <a:xfrm>
            <a:off x="0" y="6163056"/>
            <a:ext cx="9144000" cy="715502"/>
          </a:xfrm>
          <a:prstGeom prst="rect">
            <a:avLst/>
          </a:prstGeom>
        </p:spPr>
      </p:pic>
      <p:sp>
        <p:nvSpPr>
          <p:cNvPr id="2" name="Title Placeholder 1"/>
          <p:cNvSpPr>
            <a:spLocks noGrp="1"/>
          </p:cNvSpPr>
          <p:nvPr>
            <p:ph type="title"/>
          </p:nvPr>
        </p:nvSpPr>
        <p:spPr>
          <a:xfrm>
            <a:off x="1535413" y="804520"/>
            <a:ext cx="6479421" cy="1049235"/>
          </a:xfrm>
          <a:prstGeom prst="rect">
            <a:avLst/>
          </a:prstGeom>
        </p:spPr>
        <p:txBody>
          <a:bodyPr vert="horz" lIns="91440" tIns="45720" rIns="91440" bIns="45720" rtlCol="0" anchor="b">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535413" y="2015733"/>
            <a:ext cx="6479421"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pPr>
              <a:defRPr/>
            </a:pPr>
            <a:endParaRPr lang="it-IT" altLang="en-US"/>
          </a:p>
        </p:txBody>
      </p:sp>
      <p:sp>
        <p:nvSpPr>
          <p:cNvPr id="5" name="Footer Placeholder 4"/>
          <p:cNvSpPr>
            <a:spLocks noGrp="1"/>
          </p:cNvSpPr>
          <p:nvPr>
            <p:ph type="ftr" sz="quarter" idx="3"/>
          </p:nvPr>
        </p:nvSpPr>
        <p:spPr>
          <a:xfrm>
            <a:off x="1535413" y="329308"/>
            <a:ext cx="3942082" cy="309201"/>
          </a:xfrm>
          <a:prstGeom prst="rect">
            <a:avLst/>
          </a:prstGeom>
        </p:spPr>
        <p:txBody>
          <a:bodyPr vert="horz" lIns="91440" tIns="45720" rIns="91440" bIns="45720" rtlCol="0" anchor="ctr"/>
          <a:lstStyle>
            <a:lvl1pPr algn="l">
              <a:defRPr sz="1000">
                <a:solidFill>
                  <a:schemeClr val="tx1">
                    <a:tint val="75000"/>
                  </a:schemeClr>
                </a:solidFill>
              </a:defRPr>
            </a:lvl1pPr>
          </a:lstStyle>
          <a:p>
            <a:pPr>
              <a:defRPr/>
            </a:pPr>
            <a:endParaRPr lang="it-IT" altLang="en-US"/>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pPr>
              <a:defRPr/>
            </a:pPr>
            <a:fld id="{7EDE6617-CF5D-4325-A289-EBC15A9D4F3F}" type="slidenum">
              <a:rPr lang="it-IT" altLang="en-US" smtClean="0"/>
              <a:pPr>
                <a:defRPr/>
              </a:pPr>
              <a:t>‹N›</a:t>
            </a:fld>
            <a:endParaRPr lang="it-IT" altLang="en-US"/>
          </a:p>
        </p:txBody>
      </p:sp>
      <p:cxnSp>
        <p:nvCxnSpPr>
          <p:cNvPr id="12" name="Straight Connector 11"/>
          <p:cNvCxnSpPr/>
          <p:nvPr/>
        </p:nvCxnSpPr>
        <p:spPr>
          <a:xfrm>
            <a:off x="0" y="6171272"/>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4430552"/>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Lst>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898"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1000"/>
                                        <p:tgtEl>
                                          <p:spTgt spid="3">
                                            <p:txEl>
                                              <p:pRg st="1" end="1"/>
                                            </p:txEl>
                                          </p:spTgt>
                                        </p:tgtEl>
                                      </p:cBhvr>
                                    </p:animEffect>
                                    <p:anim calcmode="lin" valueType="num">
                                      <p:cBhvr>
                                        <p:cTn id="2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3">
                                            <p:txEl>
                                              <p:pRg st="1" end="1"/>
                                            </p:txEl>
                                          </p:spTgt>
                                        </p:tgtEl>
                                        <p:attrNameLst>
                                          <p:attrName>ppt_y</p:attrName>
                                        </p:attrNameLst>
                                      </p:cBhvr>
                                      <p:tavLst>
                                        <p:tav tm="0">
                                          <p:val>
                                            <p:strVal val="#ppt_y-.03"/>
                                          </p:val>
                                        </p:tav>
                                        <p:tav tm="100000">
                                          <p:val>
                                            <p:strVal val="#ppt_y"/>
                                          </p:val>
                                        </p:tav>
                                      </p:tavLst>
                                    </p:anim>
                                  </p:childTnLst>
                                </p:cTn>
                              </p:par>
                              <p:par>
                                <p:cTn id="27" presetID="37" presetClass="entr" presetSubtype="0" fill="hold" grpId="0"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1000"/>
                                        <p:tgtEl>
                                          <p:spTgt spid="3">
                                            <p:txEl>
                                              <p:pRg st="2" end="2"/>
                                            </p:txEl>
                                          </p:spTgt>
                                        </p:tgtEl>
                                      </p:cBhvr>
                                    </p:animEffect>
                                    <p:anim calcmode="lin" valueType="num">
                                      <p:cBhvr>
                                        <p:cTn id="3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898"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898"/>
                                          </p:stCondLst>
                                        </p:cTn>
                                        <p:tgtEl>
                                          <p:spTgt spid="3">
                                            <p:txEl>
                                              <p:pRg st="2" end="2"/>
                                            </p:txEl>
                                          </p:spTgt>
                                        </p:tgtEl>
                                        <p:attrNameLst>
                                          <p:attrName>ppt_y</p:attrName>
                                        </p:attrNameLst>
                                      </p:cBhvr>
                                      <p:tavLst>
                                        <p:tav tm="0">
                                          <p:val>
                                            <p:strVal val="#ppt_y-.03"/>
                                          </p:val>
                                        </p:tav>
                                        <p:tav tm="100000">
                                          <p:val>
                                            <p:strVal val="#ppt_y"/>
                                          </p:val>
                                        </p:tav>
                                      </p:tavLst>
                                    </p:anim>
                                  </p:childTnLst>
                                </p:cTn>
                              </p:par>
                              <p:par>
                                <p:cTn id="33" presetID="37" presetClass="entr" presetSubtype="0" fill="hold" grpId="0" nodeType="with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898"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898"/>
                                          </p:stCondLst>
                                        </p:cTn>
                                        <p:tgtEl>
                                          <p:spTgt spid="3">
                                            <p:txEl>
                                              <p:pRg st="3" end="3"/>
                                            </p:txEl>
                                          </p:spTgt>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898"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4" dur="100" accel="100000" fill="hold">
                                          <p:stCondLst>
                                            <p:cond delay="898"/>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bldLvl="2">
        <p:tmplLst>
          <p:tmpl lvl="1">
            <p:tnLst>
              <p:par>
                <p:cTn presetID="37"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898" decel="100000" fill="hold"/>
                        <p:tgtEl>
                          <p:spTgt spid="3"/>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3"/>
                        </p:tgtEl>
                        <p:attrNameLst>
                          <p:attrName>ppt_y</p:attrName>
                        </p:attrNameLst>
                      </p:cBhvr>
                      <p:tavLst>
                        <p:tav tm="0">
                          <p:val>
                            <p:strVal val="#ppt_y-.03"/>
                          </p:val>
                        </p:tav>
                        <p:tav tm="100000">
                          <p:val>
                            <p:strVal val="#ppt_y"/>
                          </p:val>
                        </p:tav>
                      </p:tavLst>
                    </p:anim>
                  </p:childTnLst>
                </p:cTn>
              </p:par>
            </p:tnLst>
          </p:tmpl>
          <p:tmpl lvl="2">
            <p:tnLst>
              <p:par>
                <p:cTn presetID="37"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898" decel="100000" fill="hold"/>
                        <p:tgtEl>
                          <p:spTgt spid="3"/>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3"/>
                        </p:tgtEl>
                        <p:attrNameLst>
                          <p:attrName>ppt_y</p:attrName>
                        </p:attrNameLst>
                      </p:cBhvr>
                      <p:tavLst>
                        <p:tav tm="0">
                          <p:val>
                            <p:strVal val="#ppt_y-.03"/>
                          </p:val>
                        </p:tav>
                        <p:tav tm="100000">
                          <p:val>
                            <p:strVal val="#ppt_y"/>
                          </p:val>
                        </p:tav>
                      </p:tavLst>
                    </p:anim>
                  </p:childTnLst>
                </p:cTn>
              </p:par>
            </p:tnLst>
          </p:tmpl>
          <p:tmpl lvl="3">
            <p:tnLst>
              <p:par>
                <p:cTn presetID="37"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898" decel="100000" fill="hold"/>
                        <p:tgtEl>
                          <p:spTgt spid="3"/>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3"/>
                        </p:tgtEl>
                        <p:attrNameLst>
                          <p:attrName>ppt_y</p:attrName>
                        </p:attrNameLst>
                      </p:cBhvr>
                      <p:tavLst>
                        <p:tav tm="0">
                          <p:val>
                            <p:strVal val="#ppt_y-.03"/>
                          </p:val>
                        </p:tav>
                        <p:tav tm="100000">
                          <p:val>
                            <p:strVal val="#ppt_y"/>
                          </p:val>
                        </p:tav>
                      </p:tavLst>
                    </p:anim>
                  </p:childTnLst>
                </p:cTn>
              </p:par>
            </p:tnLst>
          </p:tmpl>
          <p:tmpl lvl="4">
            <p:tnLst>
              <p:par>
                <p:cTn presetID="37"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898" decel="100000" fill="hold"/>
                        <p:tgtEl>
                          <p:spTgt spid="3"/>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3"/>
                        </p:tgtEl>
                        <p:attrNameLst>
                          <p:attrName>ppt_y</p:attrName>
                        </p:attrNameLst>
                      </p:cBhvr>
                      <p:tavLst>
                        <p:tav tm="0">
                          <p:val>
                            <p:strVal val="#ppt_y-.03"/>
                          </p:val>
                        </p:tav>
                        <p:tav tm="100000">
                          <p:val>
                            <p:strVal val="#ppt_y"/>
                          </p:val>
                        </p:tav>
                      </p:tavLst>
                    </p:anim>
                  </p:childTnLst>
                </p:cTn>
              </p:par>
            </p:tnLst>
          </p:tmpl>
          <p:tmpl lvl="5">
            <p:tnLst>
              <p:par>
                <p:cTn presetID="37"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898" decel="100000" fill="hold"/>
                        <p:tgtEl>
                          <p:spTgt spid="3"/>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3"/>
                        </p:tgtEl>
                        <p:attrNameLst>
                          <p:attrName>ppt_y</p:attrName>
                        </p:attrNameLst>
                      </p:cBhvr>
                      <p:tavLst>
                        <p:tav tm="0">
                          <p:val>
                            <p:strVal val="#ppt_y-.03"/>
                          </p:val>
                        </p:tav>
                        <p:tav tm="100000">
                          <p:val>
                            <p:strVal val="#ppt_y"/>
                          </p:val>
                        </p:tav>
                      </p:tavLst>
                    </p:anim>
                  </p:childTnLst>
                </p:cTn>
              </p:par>
            </p:tnLst>
          </p:tmpl>
        </p:tmplLst>
      </p:bldP>
    </p:bldLst>
  </p:timing>
  <p:hf hdr="0" ftr="0" dt="0"/>
  <p:txStyles>
    <p:titleStyle>
      <a:lvl1pPr algn="l" defTabSz="6858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p-atti.blogspot.com/2012/06/team-building-parte-i.html" TargetMode="External"/><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fnoschese.wordpress.com/2010/08/06/the-2-interactive-whiteboard/" TargetMode="External"/><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app.wooclap.com/events/ECLAV2024/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blog.cookaround.com/ormedellanima/il-punto-interrogativo/" TargetMode="External"/><Relationship Id="rId4" Type="http://schemas.openxmlformats.org/officeDocument/2006/relationships/image" Target="../media/image12.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hyperlink" Target="https://sienanews.it/economia/la-qualificazione-professionale-del-presente-e-essenziale-per-il-lavoro-del-futuro/" TargetMode="External"/><Relationship Id="rId7" Type="http://schemas.openxmlformats.org/officeDocument/2006/relationships/hyperlink" Target="https://www.comeitaliani.it/category/livelli/a1" TargetMode="External"/><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hyperlink" Target="https://www.ciavula.it/2023/04/un-corso-contro-lo-sfruttamento-e-per-i-diritti-dei-lavoratori-in-agricoltura/" TargetMode="External"/><Relationship Id="rId4" Type="http://schemas.openxmlformats.org/officeDocument/2006/relationships/image" Target="../media/image14.jpeg"/><Relationship Id="rId9" Type="http://schemas.openxmlformats.org/officeDocument/2006/relationships/hyperlink" Target="http://myecomondo.blogspot.com/2016/11/domanda-ed-offerta-di-lavoro-freelance.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juku.it/vmware-vsan-just-around-corner-revolution/punti-di-domanda-2/" TargetMode="External"/><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puntosicuro.it/pubbliredazionale-C-119/webinar-il-benessere-lavorativo-come-risorsa-per-il-successo-AR-23100/" TargetMode="External"/><Relationship Id="rId2" Type="http://schemas.openxmlformats.org/officeDocument/2006/relationships/image" Target="../media/image18.jpg"/><Relationship Id="rId1" Type="http://schemas.openxmlformats.org/officeDocument/2006/relationships/slideLayout" Target="../slideLayouts/slideLayout2.xml"/><Relationship Id="rId5" Type="http://schemas.openxmlformats.org/officeDocument/2006/relationships/hyperlink" Target="https://pixabay.com/es/ladrillos-construcci%C3%B3n-de-cemento-739838/" TargetMode="External"/><Relationship Id="rId4" Type="http://schemas.openxmlformats.org/officeDocument/2006/relationships/image" Target="../media/image19.jpeg"/></Relationships>
</file>

<file path=ppt/slides/_rels/slide17.xml.rels><?xml version="1.0" encoding="UTF-8" standalone="yes"?>
<Relationships xmlns="http://schemas.openxmlformats.org/package/2006/relationships"><Relationship Id="rId2" Type="http://schemas.openxmlformats.org/officeDocument/2006/relationships/hyperlink" Target="http://www.storep.org/belgirate2004/docs/Rodano.pdf" TargetMode="Externa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units.it/catalogo-della-didattica-a-distanza" TargetMode="External"/><Relationship Id="rId1" Type="http://schemas.openxmlformats.org/officeDocument/2006/relationships/slideLayout" Target="../slideLayouts/slideLayout2.xml"/><Relationship Id="rId6" Type="http://schemas.openxmlformats.org/officeDocument/2006/relationships/hyperlink" Target="https://scarfedigitalsandbox.teach.educ.ubc.ca/microsoft-teams/" TargetMode="External"/><Relationship Id="rId5" Type="http://schemas.openxmlformats.org/officeDocument/2006/relationships/image" Target="../media/image5.png"/><Relationship Id="rId4" Type="http://schemas.openxmlformats.org/officeDocument/2006/relationships/hyperlink" Target="https://derechodelared.com/que-es-exactamente-el-internet-de-las-cosas-infografia/"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pandoracampus.it/" TargetMode="External"/><Relationship Id="rId2" Type="http://schemas.openxmlformats.org/officeDocument/2006/relationships/hyperlink" Target="https://www.mulino.it/isbn/9788815259066" TargetMode="External"/><Relationship Id="rId1" Type="http://schemas.openxmlformats.org/officeDocument/2006/relationships/slideLayout" Target="../slideLayouts/slideLayout2.xml"/><Relationship Id="rId5" Type="http://schemas.openxmlformats.org/officeDocument/2006/relationships/hyperlink" Target="https://pixabay.com/it/libro-spiovente-pagine-del-libro-1738609/" TargetMode="Externa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brioschieditore.it/catalogo-libri.php?autore=&amp;titolo=Economia+del+lavoro&amp;isbn" TargetMode="External"/><Relationship Id="rId1" Type="http://schemas.openxmlformats.org/officeDocument/2006/relationships/slideLayout" Target="../slideLayouts/slideLayout2.xml"/><Relationship Id="rId4" Type="http://schemas.openxmlformats.org/officeDocument/2006/relationships/hyperlink" Target="https://diggita.com/story.php?title=Comprare_libri_con_lo_sconto_su_IBS"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ifrs.edu.br/erechim/orientacoes-de-acesso-ao-moodle/" TargetMode="External"/><Relationship Id="rId3" Type="http://schemas.openxmlformats.org/officeDocument/2006/relationships/hyperlink" Target="https://moodle2.units.it/course/index.php?categoryid=53" TargetMode="External"/><Relationship Id="rId7" Type="http://schemas.openxmlformats.org/officeDocument/2006/relationships/image" Target="../media/image8.png"/><Relationship Id="rId2" Type="http://schemas.openxmlformats.org/officeDocument/2006/relationships/hyperlink" Target="https://moodle2.units.it/login/index.php" TargetMode="External"/><Relationship Id="rId1" Type="http://schemas.openxmlformats.org/officeDocument/2006/relationships/slideLayout" Target="../slideLayouts/slideLayout2.xml"/><Relationship Id="rId6" Type="http://schemas.openxmlformats.org/officeDocument/2006/relationships/hyperlink" Target="https://moodle2.units.it/course/index.php?categoryid=1335" TargetMode="External"/><Relationship Id="rId5" Type="http://schemas.openxmlformats.org/officeDocument/2006/relationships/hyperlink" Target="https://moodle2.units.it/course/index.php?categoryid=1109" TargetMode="External"/><Relationship Id="rId4" Type="http://schemas.openxmlformats.org/officeDocument/2006/relationships/hyperlink" Target="https://moodle2.units.it/course/index.php?categoryid=85"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lezionipianotastieraonline.com/corsi-programmi/"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lezionipianotastieraonline.com/corsi-programmi/" TargetMode="External"/><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ctrTitle"/>
          </p:nvPr>
        </p:nvSpPr>
        <p:spPr>
          <a:xfrm>
            <a:off x="2362652" y="1071896"/>
            <a:ext cx="6519644" cy="2098226"/>
          </a:xfrm>
        </p:spPr>
        <p:txBody>
          <a:bodyPr/>
          <a:lstStyle/>
          <a:p>
            <a:pPr algn="ctr"/>
            <a:r>
              <a:rPr lang="it-IT" sz="4400" dirty="0"/>
              <a:t>Corso di Economia del Lavoro e delle Risorse Umane 2024-25</a:t>
            </a:r>
          </a:p>
        </p:txBody>
      </p:sp>
      <p:sp>
        <p:nvSpPr>
          <p:cNvPr id="6" name="Sottotitolo 5"/>
          <p:cNvSpPr>
            <a:spLocks noGrp="1"/>
          </p:cNvSpPr>
          <p:nvPr>
            <p:ph type="subTitle" idx="1"/>
          </p:nvPr>
        </p:nvSpPr>
        <p:spPr>
          <a:xfrm>
            <a:off x="1475656" y="3920852"/>
            <a:ext cx="7406640" cy="1752600"/>
          </a:xfrm>
        </p:spPr>
        <p:txBody>
          <a:bodyPr>
            <a:normAutofit/>
          </a:bodyPr>
          <a:lstStyle/>
          <a:p>
            <a:r>
              <a:rPr lang="it-IT" dirty="0"/>
              <a:t>Docente: Prof.ssa Laura Chies</a:t>
            </a:r>
          </a:p>
        </p:txBody>
      </p:sp>
      <p:sp>
        <p:nvSpPr>
          <p:cNvPr id="4" name="Segnaposto numero diapositiva 3"/>
          <p:cNvSpPr>
            <a:spLocks noGrp="1"/>
          </p:cNvSpPr>
          <p:nvPr>
            <p:ph type="sldNum" sz="quarter" idx="12"/>
          </p:nvPr>
        </p:nvSpPr>
        <p:spPr/>
        <p:txBody>
          <a:bodyPr/>
          <a:lstStyle/>
          <a:p>
            <a:fld id="{45985554-6A51-4D76-87FB-4FA46D6A5038}" type="slidenum">
              <a:rPr lang="it-IT" smtClean="0"/>
              <a:pPr/>
              <a:t>1</a:t>
            </a:fld>
            <a:endParaRPr lang="it-IT"/>
          </a:p>
        </p:txBody>
      </p:sp>
      <p:sp>
        <p:nvSpPr>
          <p:cNvPr id="2" name="Rettangolo 1">
            <a:extLst>
              <a:ext uri="{FF2B5EF4-FFF2-40B4-BE49-F238E27FC236}">
                <a16:creationId xmlns:a16="http://schemas.microsoft.com/office/drawing/2014/main" id="{79381B38-85FF-4498-9049-757F070B7C76}"/>
              </a:ext>
            </a:extLst>
          </p:cNvPr>
          <p:cNvSpPr/>
          <p:nvPr/>
        </p:nvSpPr>
        <p:spPr>
          <a:xfrm>
            <a:off x="1835696" y="5260729"/>
            <a:ext cx="6408712" cy="1569660"/>
          </a:xfrm>
          <a:prstGeom prst="rect">
            <a:avLst/>
          </a:prstGeom>
        </p:spPr>
        <p:txBody>
          <a:bodyPr wrap="square">
            <a:spAutoFit/>
          </a:bodyPr>
          <a:lstStyle/>
          <a:p>
            <a:r>
              <a:rPr lang="it-IT" sz="2400" b="1" dirty="0"/>
              <a:t>Ricevimento</a:t>
            </a:r>
            <a:r>
              <a:rPr lang="it-IT" sz="2400" dirty="0"/>
              <a:t> in presenza: </a:t>
            </a:r>
            <a:r>
              <a:rPr lang="it-IT" sz="2400" b="1" dirty="0"/>
              <a:t>Edificio D, Studio 2.20</a:t>
            </a:r>
            <a:endParaRPr lang="it-IT" sz="2400" dirty="0"/>
          </a:p>
          <a:p>
            <a:pPr algn="ctr"/>
            <a:endParaRPr lang="it-IT" sz="2400" dirty="0">
              <a:solidFill>
                <a:srgbClr val="FF0000"/>
              </a:solidFill>
            </a:endParaRPr>
          </a:p>
          <a:p>
            <a:pPr algn="ctr"/>
            <a:r>
              <a:rPr lang="it-IT" sz="2400" b="1" dirty="0">
                <a:solidFill>
                  <a:schemeClr val="accent6">
                    <a:lumMod val="50000"/>
                  </a:schemeClr>
                </a:solidFill>
                <a:effectLst>
                  <a:outerShdw blurRad="38100" dist="38100" dir="2700000" algn="tl">
                    <a:srgbClr val="000000">
                      <a:alpha val="43137"/>
                    </a:srgbClr>
                  </a:outerShdw>
                </a:effectLst>
              </a:rPr>
              <a:t>Mercoledì ore 16.00 – 18.00 </a:t>
            </a:r>
          </a:p>
        </p:txBody>
      </p:sp>
    </p:spTree>
    <p:extLst>
      <p:ext uri="{BB962C8B-B14F-4D97-AF65-F5344CB8AC3E}">
        <p14:creationId xmlns:p14="http://schemas.microsoft.com/office/powerpoint/2010/main" val="1028537014"/>
      </p:ext>
    </p:extLst>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00CA99-FF2F-49DB-88E7-DA0BB365F6B4}"/>
              </a:ext>
            </a:extLst>
          </p:cNvPr>
          <p:cNvSpPr>
            <a:spLocks noGrp="1"/>
          </p:cNvSpPr>
          <p:nvPr>
            <p:ph type="title"/>
          </p:nvPr>
        </p:nvSpPr>
        <p:spPr>
          <a:xfrm>
            <a:off x="1521869" y="620688"/>
            <a:ext cx="7285059" cy="1139825"/>
          </a:xfrm>
        </p:spPr>
        <p:txBody>
          <a:bodyPr>
            <a:normAutofit fontScale="90000"/>
          </a:bodyPr>
          <a:lstStyle/>
          <a:p>
            <a:r>
              <a:rPr lang="it-IT" sz="2800" b="1" dirty="0"/>
              <a:t>TERZA PARTE: GLI APPROFONDIMENTI in LAVORI DI GRUPPO E SEMINARI (12-15 ore)</a:t>
            </a:r>
          </a:p>
        </p:txBody>
      </p:sp>
      <p:sp>
        <p:nvSpPr>
          <p:cNvPr id="3" name="Segnaposto contenuto 2">
            <a:extLst>
              <a:ext uri="{FF2B5EF4-FFF2-40B4-BE49-F238E27FC236}">
                <a16:creationId xmlns:a16="http://schemas.microsoft.com/office/drawing/2014/main" id="{F6F99E34-5806-44E8-A72C-2A8054099D54}"/>
              </a:ext>
            </a:extLst>
          </p:cNvPr>
          <p:cNvSpPr>
            <a:spLocks noGrp="1"/>
          </p:cNvSpPr>
          <p:nvPr>
            <p:ph idx="1"/>
          </p:nvPr>
        </p:nvSpPr>
        <p:spPr/>
        <p:txBody>
          <a:bodyPr>
            <a:normAutofit fontScale="77500" lnSpcReduction="20000"/>
          </a:bodyPr>
          <a:lstStyle/>
          <a:p>
            <a:r>
              <a:rPr lang="it-IT" sz="2600" dirty="0"/>
              <a:t>I temi riguarderanno </a:t>
            </a:r>
            <a:r>
              <a:rPr lang="it-IT" sz="2600" dirty="0">
                <a:solidFill>
                  <a:srgbClr val="FF0000"/>
                </a:solidFill>
              </a:rPr>
              <a:t>la </a:t>
            </a:r>
            <a:r>
              <a:rPr lang="it-IT" sz="2600" u="sng" dirty="0">
                <a:solidFill>
                  <a:srgbClr val="FF0000"/>
                </a:solidFill>
              </a:rPr>
              <a:t>questione femminile </a:t>
            </a:r>
            <a:r>
              <a:rPr lang="it-IT" sz="2600" dirty="0">
                <a:solidFill>
                  <a:srgbClr val="FF0000"/>
                </a:solidFill>
              </a:rPr>
              <a:t>e </a:t>
            </a:r>
            <a:r>
              <a:rPr lang="it-IT" sz="2600" u="sng" dirty="0">
                <a:solidFill>
                  <a:srgbClr val="FF0000"/>
                </a:solidFill>
              </a:rPr>
              <a:t>quella istruzione-lavoro dei giovani</a:t>
            </a:r>
            <a:r>
              <a:rPr lang="it-IT" sz="2600" dirty="0">
                <a:solidFill>
                  <a:srgbClr val="FF0000"/>
                </a:solidFill>
              </a:rPr>
              <a:t>, </a:t>
            </a:r>
            <a:r>
              <a:rPr lang="it-IT" sz="2600" dirty="0"/>
              <a:t>saranno trattati in aula con un laboratorio di preparazione all’analisi di dati e documenti utili all’esposizione</a:t>
            </a:r>
          </a:p>
          <a:p>
            <a:r>
              <a:rPr lang="it-IT" sz="2600" b="1" u="sng" dirty="0">
                <a:solidFill>
                  <a:srgbClr val="0070C0"/>
                </a:solidFill>
              </a:rPr>
              <a:t>LM SCIENZE DEL GOVERNO E POLITICHE PUBBLICHE</a:t>
            </a:r>
            <a:r>
              <a:rPr lang="it-IT" sz="2600" b="1" dirty="0"/>
              <a:t>: discussione in aula con l’ausilio di un </a:t>
            </a:r>
            <a:r>
              <a:rPr lang="it-IT" sz="2600" b="1" dirty="0" err="1"/>
              <a:t>syllabus</a:t>
            </a:r>
            <a:r>
              <a:rPr lang="it-IT" sz="2600" b="1" dirty="0"/>
              <a:t> in </a:t>
            </a:r>
            <a:r>
              <a:rPr lang="it-IT" sz="2600" b="1" dirty="0" err="1"/>
              <a:t>Moodle</a:t>
            </a:r>
            <a:endParaRPr lang="it-IT" sz="2600" b="1" dirty="0"/>
          </a:p>
          <a:p>
            <a:r>
              <a:rPr lang="it-IT" sz="2600" b="1" u="sng" dirty="0">
                <a:solidFill>
                  <a:srgbClr val="0070C0"/>
                </a:solidFill>
              </a:rPr>
              <a:t>LM ECONOMIA, AMBIENTE E SVILUPPO </a:t>
            </a:r>
            <a:r>
              <a:rPr lang="it-IT" sz="2600" b="1" dirty="0"/>
              <a:t>: presentazione dei risultati empirici dell’analisi proposta in aula</a:t>
            </a:r>
            <a:endParaRPr lang="it-IT" sz="2600" dirty="0"/>
          </a:p>
        </p:txBody>
      </p:sp>
      <p:sp>
        <p:nvSpPr>
          <p:cNvPr id="4" name="Segnaposto numero diapositiva 3">
            <a:extLst>
              <a:ext uri="{FF2B5EF4-FFF2-40B4-BE49-F238E27FC236}">
                <a16:creationId xmlns:a16="http://schemas.microsoft.com/office/drawing/2014/main" id="{393FD4CE-FDD0-45C3-85D4-66CD58CC5E20}"/>
              </a:ext>
            </a:extLst>
          </p:cNvPr>
          <p:cNvSpPr>
            <a:spLocks noGrp="1"/>
          </p:cNvSpPr>
          <p:nvPr>
            <p:ph type="sldNum" sz="quarter" idx="12"/>
          </p:nvPr>
        </p:nvSpPr>
        <p:spPr/>
        <p:txBody>
          <a:bodyPr/>
          <a:lstStyle/>
          <a:p>
            <a:pPr>
              <a:defRPr/>
            </a:pPr>
            <a:fld id="{54F607D0-A284-42C4-BCFC-9662D572391E}" type="slidenum">
              <a:rPr lang="it-IT" altLang="en-US" smtClean="0"/>
              <a:pPr>
                <a:defRPr/>
              </a:pPr>
              <a:t>10</a:t>
            </a:fld>
            <a:endParaRPr lang="it-IT" altLang="en-US"/>
          </a:p>
        </p:txBody>
      </p:sp>
      <p:pic>
        <p:nvPicPr>
          <p:cNvPr id="6" name="Immagine 5">
            <a:extLst>
              <a:ext uri="{FF2B5EF4-FFF2-40B4-BE49-F238E27FC236}">
                <a16:creationId xmlns:a16="http://schemas.microsoft.com/office/drawing/2014/main" id="{8BA9A3A8-6DDB-4843-90A2-11368DAA999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058261" y="5013749"/>
            <a:ext cx="1913145" cy="1844251"/>
          </a:xfrm>
          <a:prstGeom prst="ellipse">
            <a:avLst/>
          </a:prstGeom>
          <a:ln>
            <a:noFill/>
          </a:ln>
          <a:effectLst>
            <a:softEdge rad="112500"/>
          </a:effectLst>
        </p:spPr>
      </p:pic>
    </p:spTree>
    <p:extLst>
      <p:ext uri="{BB962C8B-B14F-4D97-AF65-F5344CB8AC3E}">
        <p14:creationId xmlns:p14="http://schemas.microsoft.com/office/powerpoint/2010/main" val="3355478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1B049B51-09E3-454B-ACB1-5E59EE69A9A5}"/>
              </a:ext>
            </a:extLst>
          </p:cNvPr>
          <p:cNvSpPr>
            <a:spLocks noGrp="1"/>
          </p:cNvSpPr>
          <p:nvPr>
            <p:ph type="title"/>
          </p:nvPr>
        </p:nvSpPr>
        <p:spPr/>
        <p:txBody>
          <a:bodyPr/>
          <a:lstStyle/>
          <a:p>
            <a:r>
              <a:rPr lang="it-IT" dirty="0">
                <a:solidFill>
                  <a:srgbClr val="FF0000"/>
                </a:solidFill>
              </a:rPr>
              <a:t>Che cos’è l’economia del lavoro?</a:t>
            </a:r>
            <a:br>
              <a:rPr lang="it-IT" dirty="0">
                <a:solidFill>
                  <a:srgbClr val="FF0000"/>
                </a:solidFill>
              </a:rPr>
            </a:br>
            <a:endParaRPr lang="it-IT" sz="3200" dirty="0"/>
          </a:p>
        </p:txBody>
      </p:sp>
      <p:sp>
        <p:nvSpPr>
          <p:cNvPr id="6" name="Segnaposto testo 5">
            <a:extLst>
              <a:ext uri="{FF2B5EF4-FFF2-40B4-BE49-F238E27FC236}">
                <a16:creationId xmlns:a16="http://schemas.microsoft.com/office/drawing/2014/main" id="{8636872D-5F6D-4D61-824B-E101BFC618AA}"/>
              </a:ext>
            </a:extLst>
          </p:cNvPr>
          <p:cNvSpPr>
            <a:spLocks noGrp="1"/>
          </p:cNvSpPr>
          <p:nvPr>
            <p:ph type="body" idx="1"/>
          </p:nvPr>
        </p:nvSpPr>
        <p:spPr/>
        <p:txBody>
          <a:bodyPr/>
          <a:lstStyle/>
          <a:p>
            <a:r>
              <a:rPr lang="it-IT" sz="2800" dirty="0"/>
              <a:t>Quali sono le vostre aspettative? </a:t>
            </a:r>
            <a:endParaRPr lang="it-IT" sz="2800" dirty="0">
              <a:solidFill>
                <a:srgbClr val="FF0000"/>
              </a:solidFill>
            </a:endParaRPr>
          </a:p>
        </p:txBody>
      </p:sp>
      <p:sp>
        <p:nvSpPr>
          <p:cNvPr id="4" name="Segnaposto numero diapositiva 3">
            <a:extLst>
              <a:ext uri="{FF2B5EF4-FFF2-40B4-BE49-F238E27FC236}">
                <a16:creationId xmlns:a16="http://schemas.microsoft.com/office/drawing/2014/main" id="{2CCC41D1-8C9C-41F9-81AB-629E787719A7}"/>
              </a:ext>
            </a:extLst>
          </p:cNvPr>
          <p:cNvSpPr>
            <a:spLocks noGrp="1"/>
          </p:cNvSpPr>
          <p:nvPr>
            <p:ph type="sldNum" sz="quarter" idx="12"/>
          </p:nvPr>
        </p:nvSpPr>
        <p:spPr/>
        <p:txBody>
          <a:bodyPr/>
          <a:lstStyle/>
          <a:p>
            <a:pPr>
              <a:defRPr/>
            </a:pPr>
            <a:fld id="{54F607D0-A284-42C4-BCFC-9662D572391E}" type="slidenum">
              <a:rPr lang="it-IT" altLang="en-US" smtClean="0"/>
              <a:pPr>
                <a:defRPr/>
              </a:pPr>
              <a:t>11</a:t>
            </a:fld>
            <a:endParaRPr lang="it-IT" altLang="en-US"/>
          </a:p>
        </p:txBody>
      </p:sp>
      <p:pic>
        <p:nvPicPr>
          <p:cNvPr id="9" name="Immagine 8">
            <a:extLst>
              <a:ext uri="{FF2B5EF4-FFF2-40B4-BE49-F238E27FC236}">
                <a16:creationId xmlns:a16="http://schemas.microsoft.com/office/drawing/2014/main" id="{F01987C1-EF27-4003-A495-51081CF32BA7}"/>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100328" y="5013176"/>
            <a:ext cx="1708412" cy="13713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8313213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F5FEDB0B-FCB6-4938-A59E-F2061AD533DE}"/>
              </a:ext>
            </a:extLst>
          </p:cNvPr>
          <p:cNvSpPr>
            <a:spLocks noGrp="1"/>
          </p:cNvSpPr>
          <p:nvPr>
            <p:ph type="title"/>
          </p:nvPr>
        </p:nvSpPr>
        <p:spPr/>
        <p:txBody>
          <a:bodyPr/>
          <a:lstStyle/>
          <a:p>
            <a:r>
              <a:rPr lang="it-IT" sz="3200" b="1" dirty="0"/>
              <a:t>Conosciamoci… alcune domande</a:t>
            </a:r>
          </a:p>
        </p:txBody>
      </p:sp>
      <p:sp>
        <p:nvSpPr>
          <p:cNvPr id="6" name="Segnaposto contenuto 5">
            <a:extLst>
              <a:ext uri="{FF2B5EF4-FFF2-40B4-BE49-F238E27FC236}">
                <a16:creationId xmlns:a16="http://schemas.microsoft.com/office/drawing/2014/main" id="{7AFD3959-0AC5-41F5-8C82-B431C31935E7}"/>
              </a:ext>
            </a:extLst>
          </p:cNvPr>
          <p:cNvSpPr>
            <a:spLocks noGrp="1"/>
          </p:cNvSpPr>
          <p:nvPr>
            <p:ph idx="1"/>
          </p:nvPr>
        </p:nvSpPr>
        <p:spPr>
          <a:xfrm>
            <a:off x="1283470" y="1988839"/>
            <a:ext cx="7403329" cy="4104457"/>
          </a:xfrm>
        </p:spPr>
        <p:txBody>
          <a:bodyPr>
            <a:normAutofit/>
          </a:bodyPr>
          <a:lstStyle/>
          <a:p>
            <a:r>
              <a:rPr lang="it-IT" sz="2400" dirty="0"/>
              <a:t>Utilizziamo a questo scopo un altro strumento digitale che può essere utile per interagire:</a:t>
            </a:r>
          </a:p>
          <a:p>
            <a:pPr algn="ctr"/>
            <a:r>
              <a:rPr lang="it-IT" sz="4000" dirty="0" err="1">
                <a:hlinkClick r:id="rId3"/>
              </a:rPr>
              <a:t>Wooclap</a:t>
            </a:r>
            <a:endParaRPr lang="it-IT" sz="4000" dirty="0"/>
          </a:p>
        </p:txBody>
      </p:sp>
      <p:sp>
        <p:nvSpPr>
          <p:cNvPr id="4" name="Segnaposto numero diapositiva 3">
            <a:extLst>
              <a:ext uri="{FF2B5EF4-FFF2-40B4-BE49-F238E27FC236}">
                <a16:creationId xmlns:a16="http://schemas.microsoft.com/office/drawing/2014/main" id="{26E28450-7C2E-44E3-9503-070FAD479525}"/>
              </a:ext>
            </a:extLst>
          </p:cNvPr>
          <p:cNvSpPr>
            <a:spLocks noGrp="1"/>
          </p:cNvSpPr>
          <p:nvPr>
            <p:ph type="sldNum" sz="quarter" idx="12"/>
          </p:nvPr>
        </p:nvSpPr>
        <p:spPr/>
        <p:txBody>
          <a:bodyPr/>
          <a:lstStyle/>
          <a:p>
            <a:pPr>
              <a:defRPr/>
            </a:pPr>
            <a:fld id="{A82C22D0-454E-42E1-B3A1-BE8503E34D6F}" type="slidenum">
              <a:rPr lang="it-IT" altLang="en-US" smtClean="0"/>
              <a:pPr>
                <a:defRPr/>
              </a:pPr>
              <a:t>12</a:t>
            </a:fld>
            <a:endParaRPr lang="it-IT" altLang="en-US" dirty="0"/>
          </a:p>
        </p:txBody>
      </p:sp>
      <p:pic>
        <p:nvPicPr>
          <p:cNvPr id="3" name="Immagine 2">
            <a:extLst>
              <a:ext uri="{FF2B5EF4-FFF2-40B4-BE49-F238E27FC236}">
                <a16:creationId xmlns:a16="http://schemas.microsoft.com/office/drawing/2014/main" id="{456FBD66-22BC-48F7-84F1-79F08DF2AF61}"/>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7773737" y="32775"/>
            <a:ext cx="1358724" cy="1532396"/>
          </a:xfrm>
          <a:prstGeom prst="ellipse">
            <a:avLst/>
          </a:prstGeom>
          <a:ln>
            <a:noFill/>
          </a:ln>
          <a:effectLst>
            <a:softEdge rad="112500"/>
          </a:effectLst>
        </p:spPr>
      </p:pic>
    </p:spTree>
    <p:extLst>
      <p:ext uri="{BB962C8B-B14F-4D97-AF65-F5344CB8AC3E}">
        <p14:creationId xmlns:p14="http://schemas.microsoft.com/office/powerpoint/2010/main" val="1830618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6"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898" decel="100000" fill="hold"/>
                                        <p:tgtEl>
                                          <p:spTgt spid="5"/>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4"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1000"/>
                                        <p:tgtEl>
                                          <p:spTgt spid="6">
                                            <p:txEl>
                                              <p:pRg st="0" end="0"/>
                                            </p:txEl>
                                          </p:spTgt>
                                        </p:tgtEl>
                                      </p:cBhvr>
                                    </p:animEffect>
                                    <p:anim calcmode="lin" valueType="num">
                                      <p:cBhvr>
                                        <p:cTn id="16"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anim calcmode="lin" valueType="num">
                                      <p:cBhvr additive="base">
                                        <p:cTn id="2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6"/>
      <p:bldP spid="6" grpId="4"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BBAE4781-881E-4E3F-88B7-E1AC11567C94}"/>
              </a:ext>
            </a:extLst>
          </p:cNvPr>
          <p:cNvSpPr>
            <a:spLocks noGrp="1"/>
          </p:cNvSpPr>
          <p:nvPr>
            <p:ph type="title"/>
          </p:nvPr>
        </p:nvSpPr>
        <p:spPr/>
        <p:txBody>
          <a:bodyPr/>
          <a:lstStyle/>
          <a:p>
            <a:r>
              <a:rPr lang="it-IT" dirty="0"/>
              <a:t>Il corso di Economia del Lavoro e delle Risorse Umane</a:t>
            </a:r>
          </a:p>
        </p:txBody>
      </p:sp>
      <p:sp>
        <p:nvSpPr>
          <p:cNvPr id="6" name="Segnaposto testo 5">
            <a:extLst>
              <a:ext uri="{FF2B5EF4-FFF2-40B4-BE49-F238E27FC236}">
                <a16:creationId xmlns:a16="http://schemas.microsoft.com/office/drawing/2014/main" id="{97B3A00B-6129-4614-B301-A401468A671F}"/>
              </a:ext>
            </a:extLst>
          </p:cNvPr>
          <p:cNvSpPr>
            <a:spLocks noGrp="1"/>
          </p:cNvSpPr>
          <p:nvPr>
            <p:ph type="body" idx="1"/>
          </p:nvPr>
        </p:nvSpPr>
        <p:spPr/>
        <p:txBody>
          <a:bodyPr/>
          <a:lstStyle/>
          <a:p>
            <a:r>
              <a:rPr lang="it-IT" dirty="0"/>
              <a:t>Che cos’è e da dove origina il concetto di lavoro</a:t>
            </a:r>
          </a:p>
        </p:txBody>
      </p:sp>
      <p:sp>
        <p:nvSpPr>
          <p:cNvPr id="4" name="Segnaposto numero diapositiva 3">
            <a:extLst>
              <a:ext uri="{FF2B5EF4-FFF2-40B4-BE49-F238E27FC236}">
                <a16:creationId xmlns:a16="http://schemas.microsoft.com/office/drawing/2014/main" id="{DCA9C607-F6FC-4A48-BFFC-72FFA541228F}"/>
              </a:ext>
            </a:extLst>
          </p:cNvPr>
          <p:cNvSpPr>
            <a:spLocks noGrp="1"/>
          </p:cNvSpPr>
          <p:nvPr>
            <p:ph type="sldNum" sz="quarter" idx="12"/>
          </p:nvPr>
        </p:nvSpPr>
        <p:spPr/>
        <p:txBody>
          <a:bodyPr/>
          <a:lstStyle/>
          <a:p>
            <a:pPr>
              <a:defRPr/>
            </a:pPr>
            <a:fld id="{54F607D0-A284-42C4-BCFC-9662D572391E}" type="slidenum">
              <a:rPr lang="it-IT" altLang="en-US" smtClean="0"/>
              <a:pPr>
                <a:defRPr/>
              </a:pPr>
              <a:t>13</a:t>
            </a:fld>
            <a:endParaRPr lang="it-IT" altLang="en-US"/>
          </a:p>
        </p:txBody>
      </p:sp>
    </p:spTree>
    <p:extLst>
      <p:ext uri="{BB962C8B-B14F-4D97-AF65-F5344CB8AC3E}">
        <p14:creationId xmlns:p14="http://schemas.microsoft.com/office/powerpoint/2010/main" val="4017039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2" name="Immagine 11">
            <a:extLst>
              <a:ext uri="{FF2B5EF4-FFF2-40B4-BE49-F238E27FC236}">
                <a16:creationId xmlns:a16="http://schemas.microsoft.com/office/drawing/2014/main" id="{09BF3346-7E58-4AFF-8EE7-DF74A0FA82E0}"/>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23462"/>
            <a:ext cx="1978055" cy="1318703"/>
          </a:xfrm>
          <a:prstGeom prst="rect">
            <a:avLst/>
          </a:prstGeom>
          <a:effectLst>
            <a:softEdge rad="127000"/>
          </a:effectLst>
        </p:spPr>
      </p:pic>
      <p:pic>
        <p:nvPicPr>
          <p:cNvPr id="15" name="Immagine 14">
            <a:extLst>
              <a:ext uri="{FF2B5EF4-FFF2-40B4-BE49-F238E27FC236}">
                <a16:creationId xmlns:a16="http://schemas.microsoft.com/office/drawing/2014/main" id="{22BB41FD-FA8C-41BC-B039-9794412E3984}"/>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9890" y="5493748"/>
            <a:ext cx="2239865" cy="1399916"/>
          </a:xfrm>
          <a:prstGeom prst="rect">
            <a:avLst/>
          </a:prstGeom>
          <a:effectLst>
            <a:softEdge rad="127000"/>
          </a:effectLst>
        </p:spPr>
      </p:pic>
      <p:sp>
        <p:nvSpPr>
          <p:cNvPr id="2" name="Titolo 1">
            <a:extLst>
              <a:ext uri="{FF2B5EF4-FFF2-40B4-BE49-F238E27FC236}">
                <a16:creationId xmlns:a16="http://schemas.microsoft.com/office/drawing/2014/main" id="{6808875E-28CB-4E00-A867-09AEC0D16FE9}"/>
              </a:ext>
            </a:extLst>
          </p:cNvPr>
          <p:cNvSpPr>
            <a:spLocks noGrp="1"/>
          </p:cNvSpPr>
          <p:nvPr>
            <p:ph type="title"/>
          </p:nvPr>
        </p:nvSpPr>
        <p:spPr/>
        <p:txBody>
          <a:bodyPr>
            <a:normAutofit fontScale="90000"/>
          </a:bodyPr>
          <a:lstStyle/>
          <a:p>
            <a:r>
              <a:rPr lang="it-IT" sz="3600" b="1" dirty="0"/>
              <a:t>…e conosciamo l’economia del lavoro</a:t>
            </a:r>
            <a:endParaRPr lang="it-IT" sz="3600" dirty="0"/>
          </a:p>
        </p:txBody>
      </p:sp>
      <p:sp>
        <p:nvSpPr>
          <p:cNvPr id="3" name="Segnaposto contenuto 2">
            <a:extLst>
              <a:ext uri="{FF2B5EF4-FFF2-40B4-BE49-F238E27FC236}">
                <a16:creationId xmlns:a16="http://schemas.microsoft.com/office/drawing/2014/main" id="{65124908-F027-46A6-AE65-7C0B416D0915}"/>
              </a:ext>
            </a:extLst>
          </p:cNvPr>
          <p:cNvSpPr>
            <a:spLocks noGrp="1"/>
          </p:cNvSpPr>
          <p:nvPr>
            <p:ph idx="1"/>
          </p:nvPr>
        </p:nvSpPr>
        <p:spPr>
          <a:xfrm>
            <a:off x="1283471" y="1832745"/>
            <a:ext cx="7690269" cy="4530725"/>
          </a:xfrm>
        </p:spPr>
        <p:txBody>
          <a:bodyPr>
            <a:normAutofit fontScale="85000" lnSpcReduction="20000"/>
          </a:bodyPr>
          <a:lstStyle/>
          <a:p>
            <a:r>
              <a:rPr lang="it-IT" sz="2400" u="sng" dirty="0"/>
              <a:t>Gli obiettivi del corso </a:t>
            </a:r>
            <a:r>
              <a:rPr lang="it-IT" sz="2400" dirty="0"/>
              <a:t>sono: </a:t>
            </a:r>
          </a:p>
          <a:p>
            <a:pPr lvl="1"/>
            <a:r>
              <a:rPr lang="it-IT" sz="2400" dirty="0"/>
              <a:t>(</a:t>
            </a:r>
            <a:r>
              <a:rPr lang="it-IT" sz="2400" b="1" dirty="0"/>
              <a:t>micro</a:t>
            </a:r>
            <a:r>
              <a:rPr lang="it-IT" sz="2400" dirty="0"/>
              <a:t>) innanzitutto, comprendere come ognuno di noi operi le proprie scelte di lavoro, quali sono gli elementi che ci fanno decidere di lavorare? Quali quelli che determinano la durata della giornata lavorativa? Quali sono le alternative di cui disponiamo? Quali scelte sono disponibili all’impresa? Come si selezionano e si gestiscono i lavoratori? Quali incentivi/disincentivi impiegare per ottenere la produttività desiderata?...</a:t>
            </a:r>
          </a:p>
          <a:p>
            <a:pPr lvl="1"/>
            <a:r>
              <a:rPr lang="it-IT" sz="2400" dirty="0"/>
              <a:t>(</a:t>
            </a:r>
            <a:r>
              <a:rPr lang="it-IT" sz="2400" b="1" dirty="0"/>
              <a:t>macro</a:t>
            </a:r>
            <a:r>
              <a:rPr lang="it-IT" sz="2400" dirty="0"/>
              <a:t>) come si accordano imprese e lavoratori? Cosa accade quando non vi è incontro tra le esigenze di lavoratori e imprese? Quali soluzioni normative ho a disposizione? Quali politiche impiegare?...</a:t>
            </a:r>
          </a:p>
          <a:p>
            <a:endParaRPr lang="it-IT" sz="2400" dirty="0"/>
          </a:p>
        </p:txBody>
      </p:sp>
      <p:sp>
        <p:nvSpPr>
          <p:cNvPr id="4" name="Segnaposto numero diapositiva 3">
            <a:extLst>
              <a:ext uri="{FF2B5EF4-FFF2-40B4-BE49-F238E27FC236}">
                <a16:creationId xmlns:a16="http://schemas.microsoft.com/office/drawing/2014/main" id="{5F3900EF-3076-464B-B21E-CBC0CCD7925B}"/>
              </a:ext>
            </a:extLst>
          </p:cNvPr>
          <p:cNvSpPr>
            <a:spLocks noGrp="1"/>
          </p:cNvSpPr>
          <p:nvPr>
            <p:ph type="sldNum" sz="quarter" idx="12"/>
          </p:nvPr>
        </p:nvSpPr>
        <p:spPr/>
        <p:txBody>
          <a:bodyPr/>
          <a:lstStyle/>
          <a:p>
            <a:pPr>
              <a:defRPr/>
            </a:pPr>
            <a:fld id="{54F607D0-A284-42C4-BCFC-9662D572391E}" type="slidenum">
              <a:rPr lang="it-IT" altLang="en-US" smtClean="0"/>
              <a:pPr>
                <a:defRPr/>
              </a:pPr>
              <a:t>14</a:t>
            </a:fld>
            <a:endParaRPr lang="it-IT" altLang="en-US"/>
          </a:p>
        </p:txBody>
      </p:sp>
      <p:pic>
        <p:nvPicPr>
          <p:cNvPr id="18" name="Immagine 17">
            <a:extLst>
              <a:ext uri="{FF2B5EF4-FFF2-40B4-BE49-F238E27FC236}">
                <a16:creationId xmlns:a16="http://schemas.microsoft.com/office/drawing/2014/main" id="{098CB96F-1184-4213-AF51-C310A4D2867D}"/>
              </a:ext>
            </a:extLst>
          </p:cNvPr>
          <p:cNvPicPr>
            <a:picLocks noChangeAspect="1"/>
          </p:cNvPicPr>
          <p:nvPr/>
        </p:nvPicPr>
        <p:blipFill>
          <a:blip r:embed="rId6" cstate="print">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7052123" y="-153734"/>
            <a:ext cx="2091877" cy="1673093"/>
          </a:xfrm>
          <a:prstGeom prst="ellipse">
            <a:avLst/>
          </a:prstGeom>
          <a:ln>
            <a:noFill/>
          </a:ln>
          <a:effectLst>
            <a:softEdge rad="112500"/>
          </a:effectLst>
        </p:spPr>
      </p:pic>
      <p:pic>
        <p:nvPicPr>
          <p:cNvPr id="21" name="Immagine 20">
            <a:extLst>
              <a:ext uri="{FF2B5EF4-FFF2-40B4-BE49-F238E27FC236}">
                <a16:creationId xmlns:a16="http://schemas.microsoft.com/office/drawing/2014/main" id="{E8FDB024-C532-488A-9944-98965C45DB17}"/>
              </a:ext>
            </a:extLst>
          </p:cNvPr>
          <p:cNvPicPr>
            <a:picLocks noChangeAspect="1"/>
          </p:cNvPicPr>
          <p:nvPr/>
        </p:nvPicPr>
        <p:blipFill>
          <a:blip r:embed="rId8" cstate="print">
            <a:extLst>
              <a:ext uri="{28A0092B-C50C-407E-A947-70E740481C1C}">
                <a14:useLocalDpi xmlns:a14="http://schemas.microsoft.com/office/drawing/2010/main" val="0"/>
              </a:ext>
              <a:ext uri="{837473B0-CC2E-450A-ABE3-18F120FF3D39}">
                <a1611:picAttrSrcUrl xmlns:a1611="http://schemas.microsoft.com/office/drawing/2016/11/main" r:id="rId9"/>
              </a:ext>
            </a:extLst>
          </a:blip>
          <a:stretch>
            <a:fillRect/>
          </a:stretch>
        </p:blipFill>
        <p:spPr>
          <a:xfrm>
            <a:off x="6959327" y="5726750"/>
            <a:ext cx="2151567" cy="1127300"/>
          </a:xfrm>
          <a:prstGeom prst="ellipse">
            <a:avLst/>
          </a:prstGeom>
          <a:ln>
            <a:noFill/>
          </a:ln>
          <a:effectLst>
            <a:softEdge rad="112500"/>
          </a:effectLst>
        </p:spPr>
      </p:pic>
    </p:spTree>
    <p:extLst>
      <p:ext uri="{BB962C8B-B14F-4D97-AF65-F5344CB8AC3E}">
        <p14:creationId xmlns:p14="http://schemas.microsoft.com/office/powerpoint/2010/main" val="2754345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1"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898"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1"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1000"/>
                                        <p:tgtEl>
                                          <p:spTgt spid="3">
                                            <p:txEl>
                                              <p:pRg st="1" end="1"/>
                                            </p:txEl>
                                          </p:spTgt>
                                        </p:tgtEl>
                                      </p:cBhvr>
                                    </p:animEffect>
                                    <p:anim calcmode="lin" valueType="num">
                                      <p:cBhvr>
                                        <p:cTn id="2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1"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1000"/>
                                        <p:tgtEl>
                                          <p:spTgt spid="3">
                                            <p:txEl>
                                              <p:pRg st="2" end="2"/>
                                            </p:txEl>
                                          </p:spTgt>
                                        </p:tgtEl>
                                      </p:cBhvr>
                                    </p:animEffect>
                                    <p:anim calcmode="lin" valueType="num">
                                      <p:cBhvr>
                                        <p:cTn id="3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1" build="p" bldLvl="2"/>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59259D-3323-4F85-BC9E-73C383AB2F6A}"/>
              </a:ext>
            </a:extLst>
          </p:cNvPr>
          <p:cNvSpPr>
            <a:spLocks noGrp="1"/>
          </p:cNvSpPr>
          <p:nvPr>
            <p:ph type="title"/>
          </p:nvPr>
        </p:nvSpPr>
        <p:spPr>
          <a:xfrm>
            <a:off x="1547664" y="526144"/>
            <a:ext cx="6479421" cy="1049235"/>
          </a:xfrm>
        </p:spPr>
        <p:txBody>
          <a:bodyPr/>
          <a:lstStyle/>
          <a:p>
            <a:r>
              <a:rPr lang="it-IT" dirty="0"/>
              <a:t>Che cos’è l’Economia del Lavoro?</a:t>
            </a:r>
          </a:p>
        </p:txBody>
      </p:sp>
      <p:sp>
        <p:nvSpPr>
          <p:cNvPr id="3" name="Segnaposto contenuto 2">
            <a:extLst>
              <a:ext uri="{FF2B5EF4-FFF2-40B4-BE49-F238E27FC236}">
                <a16:creationId xmlns:a16="http://schemas.microsoft.com/office/drawing/2014/main" id="{5980F4CD-310C-4912-A1F4-D3A380720065}"/>
              </a:ext>
            </a:extLst>
          </p:cNvPr>
          <p:cNvSpPr>
            <a:spLocks noGrp="1"/>
          </p:cNvSpPr>
          <p:nvPr>
            <p:ph idx="1"/>
          </p:nvPr>
        </p:nvSpPr>
        <p:spPr>
          <a:xfrm>
            <a:off x="1283471" y="1817952"/>
            <a:ext cx="7831727" cy="4530725"/>
          </a:xfrm>
        </p:spPr>
        <p:txBody>
          <a:bodyPr>
            <a:normAutofit fontScale="85000" lnSpcReduction="10000"/>
          </a:bodyPr>
          <a:lstStyle/>
          <a:p>
            <a:r>
              <a:rPr lang="it-IT" sz="2200" dirty="0"/>
              <a:t>È quella parte della </a:t>
            </a:r>
            <a:r>
              <a:rPr lang="it-IT" sz="2200" b="1" dirty="0"/>
              <a:t>Politica Economica </a:t>
            </a:r>
            <a:r>
              <a:rPr lang="it-IT" sz="2200" dirty="0"/>
              <a:t>che studia </a:t>
            </a:r>
          </a:p>
          <a:p>
            <a:pPr lvl="1"/>
            <a:r>
              <a:rPr lang="it-IT" sz="2200" dirty="0"/>
              <a:t>Il </a:t>
            </a:r>
            <a:r>
              <a:rPr lang="it-IT" sz="2200" b="1" dirty="0"/>
              <a:t>comportamento degli individui </a:t>
            </a:r>
            <a:r>
              <a:rPr lang="it-IT" sz="2200" dirty="0"/>
              <a:t>nella </a:t>
            </a:r>
            <a:r>
              <a:rPr lang="it-IT" sz="2200" u="sng" dirty="0"/>
              <a:t>scelta</a:t>
            </a:r>
            <a:r>
              <a:rPr lang="it-IT" sz="2200" dirty="0"/>
              <a:t> di lavoro/non lavoro e il loro benessere (</a:t>
            </a:r>
            <a:r>
              <a:rPr lang="it-IT" sz="2200" dirty="0">
                <a:solidFill>
                  <a:srgbClr val="FF0000"/>
                </a:solidFill>
              </a:rPr>
              <a:t>utilità</a:t>
            </a:r>
            <a:r>
              <a:rPr lang="it-IT" sz="2200" dirty="0"/>
              <a:t>)</a:t>
            </a:r>
          </a:p>
          <a:p>
            <a:pPr lvl="1"/>
            <a:r>
              <a:rPr lang="it-IT" sz="2200" dirty="0"/>
              <a:t>Il </a:t>
            </a:r>
            <a:r>
              <a:rPr lang="it-IT" sz="2200" b="1" dirty="0"/>
              <a:t>comportamento delle imprese</a:t>
            </a:r>
            <a:r>
              <a:rPr lang="it-IT" sz="2200" dirty="0"/>
              <a:t> nella </a:t>
            </a:r>
            <a:r>
              <a:rPr lang="it-IT" sz="2200" u="sng" dirty="0"/>
              <a:t>scelta</a:t>
            </a:r>
            <a:r>
              <a:rPr lang="it-IT" sz="2200" dirty="0"/>
              <a:t> di quale e quanto lavoro impiegare nella propria attività di produzione (Gestione delle risorse umane) e il loro grado di soddisfazione (</a:t>
            </a:r>
            <a:r>
              <a:rPr lang="it-IT" sz="2200" dirty="0">
                <a:solidFill>
                  <a:srgbClr val="FF0000"/>
                </a:solidFill>
              </a:rPr>
              <a:t>profitto</a:t>
            </a:r>
            <a:r>
              <a:rPr lang="it-IT" sz="2200" dirty="0"/>
              <a:t>)</a:t>
            </a:r>
          </a:p>
          <a:p>
            <a:pPr lvl="1"/>
            <a:r>
              <a:rPr lang="it-IT" sz="2200" dirty="0"/>
              <a:t>Il </a:t>
            </a:r>
            <a:r>
              <a:rPr lang="it-IT" sz="2200" b="1" dirty="0"/>
              <a:t>mercato del lavoro </a:t>
            </a:r>
            <a:r>
              <a:rPr lang="it-IT" sz="2200" dirty="0"/>
              <a:t>come incontro tra lavoratori e imprese che effettuano lo scambio di lavoro al fine di stabilire un </a:t>
            </a:r>
            <a:r>
              <a:rPr lang="it-IT" sz="2200" dirty="0">
                <a:solidFill>
                  <a:srgbClr val="FF0000"/>
                </a:solidFill>
              </a:rPr>
              <a:t>valore di equilibrio</a:t>
            </a:r>
            <a:r>
              <a:rPr lang="it-IT" sz="2200" dirty="0"/>
              <a:t> dello stesso (versione neoclassica) misurato dal «</a:t>
            </a:r>
            <a:r>
              <a:rPr lang="it-IT" sz="2200" u="sng" dirty="0">
                <a:solidFill>
                  <a:srgbClr val="FF0000"/>
                </a:solidFill>
              </a:rPr>
              <a:t>salario</a:t>
            </a:r>
            <a:r>
              <a:rPr lang="it-IT" sz="2200" dirty="0"/>
              <a:t>»</a:t>
            </a:r>
          </a:p>
          <a:p>
            <a:pPr lvl="1"/>
            <a:r>
              <a:rPr lang="it-IT" sz="2200" dirty="0"/>
              <a:t>Gli </a:t>
            </a:r>
            <a:r>
              <a:rPr lang="it-IT" sz="2200" b="1" dirty="0"/>
              <a:t>squilibri</a:t>
            </a:r>
            <a:r>
              <a:rPr lang="it-IT" sz="2200" dirty="0"/>
              <a:t> del </a:t>
            </a:r>
            <a:r>
              <a:rPr lang="it-IT" sz="2200" b="1" dirty="0"/>
              <a:t>mercato del lavoro </a:t>
            </a:r>
            <a:r>
              <a:rPr lang="it-IT" sz="2200" dirty="0"/>
              <a:t>e le sue problematiche quando le condizioni non sono ottimali (disoccupazione, migrazione, sindacati, istituzioni …)</a:t>
            </a:r>
          </a:p>
        </p:txBody>
      </p:sp>
      <p:sp>
        <p:nvSpPr>
          <p:cNvPr id="4" name="Segnaposto numero diapositiva 3">
            <a:extLst>
              <a:ext uri="{FF2B5EF4-FFF2-40B4-BE49-F238E27FC236}">
                <a16:creationId xmlns:a16="http://schemas.microsoft.com/office/drawing/2014/main" id="{B7C19C7F-F06D-467F-A2D5-FB720D9ACA5C}"/>
              </a:ext>
            </a:extLst>
          </p:cNvPr>
          <p:cNvSpPr>
            <a:spLocks noGrp="1"/>
          </p:cNvSpPr>
          <p:nvPr>
            <p:ph type="sldNum" sz="quarter" idx="12"/>
          </p:nvPr>
        </p:nvSpPr>
        <p:spPr/>
        <p:txBody>
          <a:bodyPr/>
          <a:lstStyle/>
          <a:p>
            <a:pPr>
              <a:defRPr/>
            </a:pPr>
            <a:fld id="{54F607D0-A284-42C4-BCFC-9662D572391E}" type="slidenum">
              <a:rPr lang="it-IT" altLang="en-US" smtClean="0"/>
              <a:pPr>
                <a:defRPr/>
              </a:pPr>
              <a:t>15</a:t>
            </a:fld>
            <a:endParaRPr lang="it-IT" altLang="en-US"/>
          </a:p>
        </p:txBody>
      </p:sp>
      <p:pic>
        <p:nvPicPr>
          <p:cNvPr id="6" name="Immagine 5">
            <a:extLst>
              <a:ext uri="{FF2B5EF4-FFF2-40B4-BE49-F238E27FC236}">
                <a16:creationId xmlns:a16="http://schemas.microsoft.com/office/drawing/2014/main" id="{E08A71E4-8C7C-4915-967B-7CEFAB9187AF}"/>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rot="5400000" flipV="1">
            <a:off x="-300420" y="2750110"/>
            <a:ext cx="2386856" cy="1728413"/>
          </a:xfrm>
          <a:prstGeom prst="rect">
            <a:avLst/>
          </a:prstGeom>
        </p:spPr>
      </p:pic>
    </p:spTree>
    <p:extLst>
      <p:ext uri="{BB962C8B-B14F-4D97-AF65-F5344CB8AC3E}">
        <p14:creationId xmlns:p14="http://schemas.microsoft.com/office/powerpoint/2010/main" val="2825332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1"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898"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1"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1000"/>
                                        <p:tgtEl>
                                          <p:spTgt spid="3">
                                            <p:txEl>
                                              <p:pRg st="1" end="1"/>
                                            </p:txEl>
                                          </p:spTgt>
                                        </p:tgtEl>
                                      </p:cBhvr>
                                    </p:animEffect>
                                    <p:anim calcmode="lin" valueType="num">
                                      <p:cBhvr>
                                        <p:cTn id="2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1"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1000"/>
                                        <p:tgtEl>
                                          <p:spTgt spid="3">
                                            <p:txEl>
                                              <p:pRg st="2" end="2"/>
                                            </p:txEl>
                                          </p:spTgt>
                                        </p:tgtEl>
                                      </p:cBhvr>
                                    </p:animEffect>
                                    <p:anim calcmode="lin" valueType="num">
                                      <p:cBhvr>
                                        <p:cTn id="3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1"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Effect transition="in" filter="fade">
                                      <p:cBhvr>
                                        <p:cTn id="39" dur="1000"/>
                                        <p:tgtEl>
                                          <p:spTgt spid="3">
                                            <p:txEl>
                                              <p:pRg st="3" end="3"/>
                                            </p:txEl>
                                          </p:spTgt>
                                        </p:tgtEl>
                                      </p:cBhvr>
                                    </p:animEffect>
                                    <p:anim calcmode="lin" valueType="num">
                                      <p:cBhvr>
                                        <p:cTn id="4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1"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fade">
                                      <p:cBhvr>
                                        <p:cTn id="47" dur="1000"/>
                                        <p:tgtEl>
                                          <p:spTgt spid="3">
                                            <p:txEl>
                                              <p:pRg st="4" end="4"/>
                                            </p:txEl>
                                          </p:spTgt>
                                        </p:tgtEl>
                                      </p:cBhvr>
                                    </p:animEffect>
                                    <p:anim calcmode="lin" valueType="num">
                                      <p:cBhvr>
                                        <p:cTn id="4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9" dur="898"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898"/>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1" uiExpand="1" build="p" bldLvl="2"/>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Che cos’è il lavoro?</a:t>
            </a:r>
            <a:br>
              <a:rPr lang="it-IT" dirty="0"/>
            </a:br>
            <a:br>
              <a:rPr lang="it-IT" dirty="0"/>
            </a:br>
            <a:endParaRPr lang="it-IT" dirty="0"/>
          </a:p>
        </p:txBody>
      </p:sp>
      <p:sp>
        <p:nvSpPr>
          <p:cNvPr id="3" name="Sottotitolo 2"/>
          <p:cNvSpPr>
            <a:spLocks noGrp="1"/>
          </p:cNvSpPr>
          <p:nvPr>
            <p:ph idx="1"/>
          </p:nvPr>
        </p:nvSpPr>
        <p:spPr>
          <a:xfrm>
            <a:off x="1535413" y="1703694"/>
            <a:ext cx="6276948" cy="2891188"/>
          </a:xfrm>
        </p:spPr>
        <p:txBody>
          <a:bodyPr>
            <a:noAutofit/>
          </a:bodyPr>
          <a:lstStyle/>
          <a:p>
            <a:r>
              <a:rPr lang="en-US" sz="2400" i="1" dirty="0">
                <a:solidFill>
                  <a:srgbClr val="002060"/>
                </a:solidFill>
              </a:rPr>
              <a:t>Il </a:t>
            </a:r>
            <a:r>
              <a:rPr lang="en-US" sz="2400" i="1" dirty="0" err="1">
                <a:solidFill>
                  <a:srgbClr val="002060"/>
                </a:solidFill>
              </a:rPr>
              <a:t>Lavoro</a:t>
            </a:r>
            <a:r>
              <a:rPr lang="en-US" sz="2400" i="1" dirty="0">
                <a:solidFill>
                  <a:srgbClr val="002060"/>
                </a:solidFill>
              </a:rPr>
              <a:t>:</a:t>
            </a:r>
          </a:p>
          <a:p>
            <a:pPr marL="0" indent="0">
              <a:buNone/>
            </a:pPr>
            <a:r>
              <a:rPr lang="en-US" sz="2400" i="1" dirty="0">
                <a:solidFill>
                  <a:srgbClr val="002060"/>
                </a:solidFill>
              </a:rPr>
              <a:t>“</a:t>
            </a:r>
            <a:r>
              <a:rPr lang="en-US" sz="2400" i="1" dirty="0" err="1">
                <a:solidFill>
                  <a:srgbClr val="002060"/>
                </a:solidFill>
              </a:rPr>
              <a:t>Labour</a:t>
            </a:r>
            <a:r>
              <a:rPr lang="en-US" sz="2400" i="1" dirty="0">
                <a:solidFill>
                  <a:srgbClr val="002060"/>
                </a:solidFill>
              </a:rPr>
              <a:t> is, of course, a very special case, and there are many ways in which it </a:t>
            </a:r>
            <a:r>
              <a:rPr lang="en-US" sz="2400" i="1" dirty="0">
                <a:solidFill>
                  <a:srgbClr val="FF0000"/>
                </a:solidFill>
              </a:rPr>
              <a:t>should not be treated</a:t>
            </a:r>
            <a:r>
              <a:rPr lang="en-US" sz="2400" i="1" dirty="0">
                <a:solidFill>
                  <a:srgbClr val="002060"/>
                </a:solidFill>
              </a:rPr>
              <a:t> just like any other commodity – for the very simple reason that</a:t>
            </a:r>
            <a:r>
              <a:rPr lang="en-US" sz="2400" b="1" i="1" dirty="0">
                <a:solidFill>
                  <a:srgbClr val="002060"/>
                </a:solidFill>
              </a:rPr>
              <a:t> the whole purpose of the economy is to promote the welfare of men and women</a:t>
            </a:r>
            <a:r>
              <a:rPr lang="en-US" sz="2400" i="1" dirty="0">
                <a:solidFill>
                  <a:srgbClr val="002060"/>
                </a:solidFill>
              </a:rPr>
              <a:t> and not that of bricks and </a:t>
            </a:r>
            <a:r>
              <a:rPr lang="pt-BR" sz="2400" i="1" dirty="0">
                <a:solidFill>
                  <a:srgbClr val="002060"/>
                </a:solidFill>
              </a:rPr>
              <a:t>mortar”</a:t>
            </a:r>
          </a:p>
          <a:p>
            <a:pPr marL="0" indent="0" algn="r">
              <a:buNone/>
            </a:pPr>
            <a:r>
              <a:rPr lang="pt-BR" sz="2400" i="1" dirty="0">
                <a:solidFill>
                  <a:srgbClr val="002060"/>
                </a:solidFill>
              </a:rPr>
              <a:t> (Meade 1975, p. 43).</a:t>
            </a:r>
            <a:endParaRPr lang="it-IT" sz="2400" i="1" dirty="0">
              <a:solidFill>
                <a:srgbClr val="002060"/>
              </a:solidFill>
            </a:endParaRPr>
          </a:p>
        </p:txBody>
      </p:sp>
      <p:sp>
        <p:nvSpPr>
          <p:cNvPr id="4" name="Segnaposto numero diapositiva 3"/>
          <p:cNvSpPr>
            <a:spLocks noGrp="1"/>
          </p:cNvSpPr>
          <p:nvPr>
            <p:ph type="sldNum" sz="quarter" idx="12"/>
          </p:nvPr>
        </p:nvSpPr>
        <p:spPr/>
        <p:txBody>
          <a:bodyPr/>
          <a:lstStyle/>
          <a:p>
            <a:fld id="{45985554-6A51-4D76-87FB-4FA46D6A5038}" type="slidenum">
              <a:rPr lang="it-IT" smtClean="0"/>
              <a:pPr/>
              <a:t>16</a:t>
            </a:fld>
            <a:endParaRPr lang="it-IT"/>
          </a:p>
        </p:txBody>
      </p:sp>
      <p:pic>
        <p:nvPicPr>
          <p:cNvPr id="6" name="Immagine 5">
            <a:extLst>
              <a:ext uri="{FF2B5EF4-FFF2-40B4-BE49-F238E27FC236}">
                <a16:creationId xmlns:a16="http://schemas.microsoft.com/office/drawing/2014/main" id="{E912B828-F580-402D-BC2F-A22CE290DAEF}"/>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732240" y="100878"/>
            <a:ext cx="2294384" cy="12009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Immagine 11">
            <a:extLst>
              <a:ext uri="{FF2B5EF4-FFF2-40B4-BE49-F238E27FC236}">
                <a16:creationId xmlns:a16="http://schemas.microsoft.com/office/drawing/2014/main" id="{2C74BA62-875E-4058-942F-22EB7F9247AA}"/>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07504" y="5369016"/>
            <a:ext cx="2123728" cy="136892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57064346"/>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anim calcmode="lin" valueType="num">
                                      <p:cBhvr>
                                        <p:cTn id="13" dur="1000" fill="hold"/>
                                        <p:tgtEl>
                                          <p:spTgt spid="12"/>
                                        </p:tgtEl>
                                        <p:attrNameLst>
                                          <p:attrName>ppt_x</p:attrName>
                                        </p:attrNameLst>
                                      </p:cBhvr>
                                      <p:tavLst>
                                        <p:tav tm="0">
                                          <p:val>
                                            <p:strVal val="#ppt_x"/>
                                          </p:val>
                                        </p:tav>
                                        <p:tav tm="100000">
                                          <p:val>
                                            <p:strVal val="#ppt_x"/>
                                          </p:val>
                                        </p:tav>
                                      </p:tavLst>
                                    </p:anim>
                                    <p:anim calcmode="lin" valueType="num">
                                      <p:cBhvr>
                                        <p:cTn id="1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3"/>
      <p:bldP spid="3" grpId="3" build="p" bldLvl="2">
        <p:tmplLst>
          <p:tmpl lvl="1">
            <p:tnLst>
              <p:par>
                <p:cTn presetID="37"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898" decel="100000" fill="hold"/>
                        <p:tgtEl>
                          <p:spTgt spid="3"/>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3"/>
                        </p:tgtEl>
                        <p:attrNameLst>
                          <p:attrName>ppt_y</p:attrName>
                        </p:attrNameLst>
                      </p:cBhvr>
                      <p:tavLst>
                        <p:tav tm="0">
                          <p:val>
                            <p:strVal val="#ppt_y-.03"/>
                          </p:val>
                        </p:tav>
                        <p:tav tm="100000">
                          <p:val>
                            <p:strVal val="#ppt_y"/>
                          </p:val>
                        </p:tav>
                      </p:tavLst>
                    </p:anim>
                  </p:childTnLst>
                </p:cTn>
              </p:par>
            </p:tnLst>
          </p:tmpl>
          <p:tmpl lvl="2">
            <p:tnLst>
              <p:par>
                <p:cTn presetID="37"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898" decel="100000" fill="hold"/>
                        <p:tgtEl>
                          <p:spTgt spid="3"/>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3"/>
                        </p:tgtEl>
                        <p:attrNameLst>
                          <p:attrName>ppt_y</p:attrName>
                        </p:attrNameLst>
                      </p:cBhvr>
                      <p:tavLst>
                        <p:tav tm="0">
                          <p:val>
                            <p:strVal val="#ppt_y-.03"/>
                          </p:val>
                        </p:tav>
                        <p:tav tm="100000">
                          <p:val>
                            <p:strVal val="#ppt_y"/>
                          </p:val>
                        </p:tav>
                      </p:tavLst>
                    </p:anim>
                  </p:childTnLst>
                </p:cTn>
              </p:par>
            </p:tnLst>
          </p:tmpl>
          <p:tmpl lvl="3">
            <p:tnLst>
              <p:par>
                <p:cTn presetID="37"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898" decel="100000" fill="hold"/>
                        <p:tgtEl>
                          <p:spTgt spid="3"/>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3"/>
                        </p:tgtEl>
                        <p:attrNameLst>
                          <p:attrName>ppt_y</p:attrName>
                        </p:attrNameLst>
                      </p:cBhvr>
                      <p:tavLst>
                        <p:tav tm="0">
                          <p:val>
                            <p:strVal val="#ppt_y-.03"/>
                          </p:val>
                        </p:tav>
                        <p:tav tm="100000">
                          <p:val>
                            <p:strVal val="#ppt_y"/>
                          </p:val>
                        </p:tav>
                      </p:tavLst>
                    </p:anim>
                  </p:childTnLst>
                </p:cTn>
              </p:par>
            </p:tnLst>
          </p:tmpl>
          <p:tmpl lvl="4">
            <p:tnLst>
              <p:par>
                <p:cTn presetID="37"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898" decel="100000" fill="hold"/>
                        <p:tgtEl>
                          <p:spTgt spid="3"/>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3"/>
                        </p:tgtEl>
                        <p:attrNameLst>
                          <p:attrName>ppt_y</p:attrName>
                        </p:attrNameLst>
                      </p:cBhvr>
                      <p:tavLst>
                        <p:tav tm="0">
                          <p:val>
                            <p:strVal val="#ppt_y-.03"/>
                          </p:val>
                        </p:tav>
                        <p:tav tm="100000">
                          <p:val>
                            <p:strVal val="#ppt_y"/>
                          </p:val>
                        </p:tav>
                      </p:tavLst>
                    </p:anim>
                  </p:childTnLst>
                </p:cTn>
              </p:par>
            </p:tnLst>
          </p:tmpl>
          <p:tmpl lvl="5">
            <p:tnLst>
              <p:par>
                <p:cTn presetID="37"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898" decel="100000" fill="hold"/>
                        <p:tgtEl>
                          <p:spTgt spid="3"/>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3"/>
                        </p:tgtEl>
                        <p:attrNameLst>
                          <p:attrName>ppt_y</p:attrName>
                        </p:attrNameLst>
                      </p:cBhvr>
                      <p:tavLst>
                        <p:tav tm="0">
                          <p:val>
                            <p:strVal val="#ppt_y-.03"/>
                          </p:val>
                        </p:tav>
                        <p:tav tm="100000">
                          <p:val>
                            <p:strVal val="#ppt_y"/>
                          </p:val>
                        </p:tav>
                      </p:tavLst>
                    </p:anim>
                  </p:childTnLst>
                </p:cTn>
              </p:par>
            </p:tnLst>
          </p:tmpl>
        </p:tmplLst>
      </p:b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olo 3"/>
          <p:cNvSpPr>
            <a:spLocks noGrp="1"/>
          </p:cNvSpPr>
          <p:nvPr>
            <p:ph type="title"/>
          </p:nvPr>
        </p:nvSpPr>
        <p:spPr>
          <a:xfrm>
            <a:off x="722313" y="4077072"/>
            <a:ext cx="7772400" cy="1362075"/>
          </a:xfrm>
        </p:spPr>
        <p:txBody>
          <a:bodyPr>
            <a:normAutofit fontScale="90000"/>
          </a:bodyPr>
          <a:lstStyle/>
          <a:p>
            <a:r>
              <a:rPr lang="it-IT" sz="2400" dirty="0">
                <a:solidFill>
                  <a:schemeClr val="tx1"/>
                </a:solidFill>
              </a:rPr>
              <a:t>articolo di STUDIO nel sito </a:t>
            </a:r>
            <a:r>
              <a:rPr lang="it-IT" sz="2400" dirty="0" err="1">
                <a:solidFill>
                  <a:schemeClr val="tx1"/>
                </a:solidFill>
              </a:rPr>
              <a:t>moodle</a:t>
            </a:r>
            <a:r>
              <a:rPr lang="it-IT" sz="2400" dirty="0">
                <a:solidFill>
                  <a:schemeClr val="tx1"/>
                </a:solidFill>
              </a:rPr>
              <a:t>: </a:t>
            </a:r>
            <a:br>
              <a:rPr lang="it-IT" sz="3600" dirty="0"/>
            </a:br>
            <a:r>
              <a:rPr lang="it-IT" sz="2400" dirty="0">
                <a:hlinkClick r:id="rId2"/>
              </a:rPr>
              <a:t>Giorgio Rodano</a:t>
            </a:r>
            <a:r>
              <a:rPr lang="it-IT" sz="2400" dirty="0"/>
              <a:t> (2004), Il mercato del lavoro nella storia del pensiero economico</a:t>
            </a:r>
            <a:br>
              <a:rPr lang="it-IT" sz="2400" dirty="0"/>
            </a:br>
            <a:endParaRPr lang="en-US" sz="2400" dirty="0"/>
          </a:p>
        </p:txBody>
      </p:sp>
      <p:sp>
        <p:nvSpPr>
          <p:cNvPr id="5" name="Segnaposto testo 4"/>
          <p:cNvSpPr>
            <a:spLocks noGrp="1"/>
          </p:cNvSpPr>
          <p:nvPr>
            <p:ph type="body" idx="1"/>
          </p:nvPr>
        </p:nvSpPr>
        <p:spPr>
          <a:xfrm>
            <a:off x="1547663" y="836712"/>
            <a:ext cx="6947049" cy="1500187"/>
          </a:xfrm>
        </p:spPr>
        <p:txBody>
          <a:bodyPr>
            <a:normAutofit fontScale="77500" lnSpcReduction="20000"/>
          </a:bodyPr>
          <a:lstStyle/>
          <a:p>
            <a:r>
              <a:rPr lang="en-US" sz="4000" b="1" dirty="0"/>
              <a:t>La </a:t>
            </a:r>
            <a:r>
              <a:rPr lang="en-US" sz="4000" b="1" dirty="0" err="1"/>
              <a:t>questione</a:t>
            </a:r>
            <a:r>
              <a:rPr lang="en-US" sz="4000" b="1" dirty="0"/>
              <a:t> del </a:t>
            </a:r>
            <a:r>
              <a:rPr lang="en-US" sz="4000" b="1" dirty="0" err="1"/>
              <a:t>salario</a:t>
            </a:r>
            <a:r>
              <a:rPr lang="en-US" sz="4000" b="1" dirty="0"/>
              <a:t>: </a:t>
            </a:r>
            <a:r>
              <a:rPr lang="en-US" sz="4000" dirty="0" err="1"/>
              <a:t>il</a:t>
            </a:r>
            <a:r>
              <a:rPr lang="en-US" sz="4000" dirty="0"/>
              <a:t> </a:t>
            </a:r>
            <a:r>
              <a:rPr lang="en-US" sz="4000" dirty="0" err="1"/>
              <a:t>suo</a:t>
            </a:r>
            <a:r>
              <a:rPr lang="en-US" sz="4000" dirty="0"/>
              <a:t> </a:t>
            </a:r>
            <a:r>
              <a:rPr lang="en-US" sz="4000" dirty="0" err="1"/>
              <a:t>ruolo</a:t>
            </a:r>
            <a:r>
              <a:rPr lang="en-US" sz="4000" dirty="0"/>
              <a:t> </a:t>
            </a:r>
            <a:r>
              <a:rPr lang="en-US" sz="4000" dirty="0" err="1"/>
              <a:t>nella</a:t>
            </a:r>
            <a:r>
              <a:rPr lang="en-US" sz="4000" dirty="0"/>
              <a:t> </a:t>
            </a:r>
            <a:r>
              <a:rPr lang="en-US" sz="4000" dirty="0" err="1"/>
              <a:t>storia</a:t>
            </a:r>
            <a:r>
              <a:rPr lang="en-US" sz="4000" dirty="0"/>
              <a:t> del </a:t>
            </a:r>
            <a:r>
              <a:rPr lang="en-US" sz="4000" dirty="0" err="1"/>
              <a:t>pensiero</a:t>
            </a:r>
            <a:r>
              <a:rPr lang="en-US" sz="4000" dirty="0"/>
              <a:t> </a:t>
            </a:r>
            <a:r>
              <a:rPr lang="en-US" sz="4000" dirty="0" err="1"/>
              <a:t>economico</a:t>
            </a:r>
            <a:endParaRPr lang="en-US" sz="4000" b="1" dirty="0"/>
          </a:p>
        </p:txBody>
      </p:sp>
      <p:sp>
        <p:nvSpPr>
          <p:cNvPr id="3" name="Segnaposto numero diapositiva 2"/>
          <p:cNvSpPr>
            <a:spLocks noGrp="1"/>
          </p:cNvSpPr>
          <p:nvPr>
            <p:ph type="sldNum" sz="quarter" idx="12"/>
          </p:nvPr>
        </p:nvSpPr>
        <p:spPr/>
        <p:txBody>
          <a:bodyPr/>
          <a:lstStyle/>
          <a:p>
            <a:pPr>
              <a:defRPr/>
            </a:pPr>
            <a:fld id="{C54D4B25-0D50-4D5B-9245-3C8E2126587F}" type="slidenum">
              <a:rPr lang="it-IT" altLang="en-US" smtClean="0"/>
              <a:pPr>
                <a:defRPr/>
              </a:pPr>
              <a:t>17</a:t>
            </a:fld>
            <a:endParaRPr lang="it-IT" altLang="en-US"/>
          </a:p>
        </p:txBody>
      </p:sp>
    </p:spTree>
    <p:extLst>
      <p:ext uri="{BB962C8B-B14F-4D97-AF65-F5344CB8AC3E}">
        <p14:creationId xmlns:p14="http://schemas.microsoft.com/office/powerpoint/2010/main" val="3557576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2"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898" decel="100000" fill="hold"/>
                                        <p:tgtEl>
                                          <p:spTgt spid="5">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5">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2"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898" decel="100000" fill="hold"/>
                                        <p:tgtEl>
                                          <p:spTgt spid="4"/>
                                        </p:tgtEl>
                                        <p:attrNameLst>
                                          <p:attrName>ppt_y</p:attrName>
                                        </p:attrNameLst>
                                      </p:cBhvr>
                                      <p:tavLst>
                                        <p:tav tm="0">
                                          <p:val>
                                            <p:strVal val="#ppt_y+1"/>
                                          </p:val>
                                        </p:tav>
                                        <p:tav tm="100000">
                                          <p:val>
                                            <p:strVal val="#ppt_y-.03"/>
                                          </p:val>
                                        </p:tav>
                                      </p:tavLst>
                                    </p:anim>
                                    <p:anim calcmode="lin" valueType="num">
                                      <p:cBhvr>
                                        <p:cTn id="16" dur="100" accel="100000" fill="hold">
                                          <p:stCondLst>
                                            <p:cond delay="898"/>
                                          </p:stCondLst>
                                        </p:cTn>
                                        <p:tgtEl>
                                          <p:spTgt spid="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2"/>
      <p:bldP spid="5" grpId="2"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a:extLst>
              <a:ext uri="{FF2B5EF4-FFF2-40B4-BE49-F238E27FC236}">
                <a16:creationId xmlns:a16="http://schemas.microsoft.com/office/drawing/2014/main" id="{08A1E0A3-4E23-4DF0-992B-F5741CCFA604}"/>
              </a:ext>
            </a:extLst>
          </p:cNvPr>
          <p:cNvSpPr>
            <a:spLocks noGrp="1"/>
          </p:cNvSpPr>
          <p:nvPr>
            <p:ph type="title"/>
          </p:nvPr>
        </p:nvSpPr>
        <p:spPr/>
        <p:txBody>
          <a:bodyPr/>
          <a:lstStyle/>
          <a:p>
            <a:r>
              <a:rPr lang="it-IT" dirty="0"/>
              <a:t>Che cos’è il salario?</a:t>
            </a:r>
          </a:p>
        </p:txBody>
      </p:sp>
      <p:sp>
        <p:nvSpPr>
          <p:cNvPr id="8" name="Segnaposto contenuto 7">
            <a:extLst>
              <a:ext uri="{FF2B5EF4-FFF2-40B4-BE49-F238E27FC236}">
                <a16:creationId xmlns:a16="http://schemas.microsoft.com/office/drawing/2014/main" id="{3A853112-91FA-411E-85F9-855ADEE6AAA0}"/>
              </a:ext>
            </a:extLst>
          </p:cNvPr>
          <p:cNvSpPr>
            <a:spLocks noGrp="1"/>
          </p:cNvSpPr>
          <p:nvPr>
            <p:ph idx="1"/>
          </p:nvPr>
        </p:nvSpPr>
        <p:spPr>
          <a:xfrm>
            <a:off x="1535413" y="2015733"/>
            <a:ext cx="7357067" cy="4077563"/>
          </a:xfrm>
        </p:spPr>
        <p:txBody>
          <a:bodyPr>
            <a:normAutofit fontScale="92500" lnSpcReduction="20000"/>
          </a:bodyPr>
          <a:lstStyle/>
          <a:p>
            <a:r>
              <a:rPr lang="it-IT" sz="2400" dirty="0"/>
              <a:t>Definire il concetto di salario in economia non è semplice, poiché, come abbiamo visto nelle slides precedenti, </a:t>
            </a:r>
          </a:p>
          <a:p>
            <a:pPr lvl="1"/>
            <a:r>
              <a:rPr lang="it-IT" sz="2400" dirty="0"/>
              <a:t>il lavoro non è un bene come tutti gli altri, </a:t>
            </a:r>
          </a:p>
          <a:p>
            <a:pPr lvl="1"/>
            <a:r>
              <a:rPr lang="it-IT" sz="2400" dirty="0"/>
              <a:t>ma è un fattore della produzione legato inscindibilmente al suo proprietario e </a:t>
            </a:r>
          </a:p>
          <a:p>
            <a:pPr lvl="1"/>
            <a:r>
              <a:rPr lang="it-IT" sz="2400" dirty="0"/>
              <a:t>la sua prestazione comporta il raggiungimento di un determinato grado di benessere al prestatore, ma anche alla sua famiglia…</a:t>
            </a:r>
          </a:p>
          <a:p>
            <a:r>
              <a:rPr lang="it-IT" sz="2400" dirty="0"/>
              <a:t>Per cui gli economisti si sono divisi sul suo ruolo …</a:t>
            </a:r>
          </a:p>
        </p:txBody>
      </p:sp>
      <p:sp>
        <p:nvSpPr>
          <p:cNvPr id="4" name="Segnaposto numero diapositiva 3">
            <a:extLst>
              <a:ext uri="{FF2B5EF4-FFF2-40B4-BE49-F238E27FC236}">
                <a16:creationId xmlns:a16="http://schemas.microsoft.com/office/drawing/2014/main" id="{EA68B7E4-F996-47B6-95E6-CFEE42540D95}"/>
              </a:ext>
            </a:extLst>
          </p:cNvPr>
          <p:cNvSpPr>
            <a:spLocks noGrp="1"/>
          </p:cNvSpPr>
          <p:nvPr>
            <p:ph type="sldNum" sz="quarter" idx="12"/>
          </p:nvPr>
        </p:nvSpPr>
        <p:spPr/>
        <p:txBody>
          <a:bodyPr/>
          <a:lstStyle/>
          <a:p>
            <a:pPr>
              <a:defRPr/>
            </a:pPr>
            <a:fld id="{A82C22D0-454E-42E1-B3A1-BE8503E34D6F}" type="slidenum">
              <a:rPr lang="it-IT" altLang="en-US" smtClean="0"/>
              <a:pPr>
                <a:defRPr/>
              </a:pPr>
              <a:t>18</a:t>
            </a:fld>
            <a:endParaRPr lang="it-IT" altLang="en-US"/>
          </a:p>
        </p:txBody>
      </p:sp>
    </p:spTree>
    <p:extLst>
      <p:ext uri="{BB962C8B-B14F-4D97-AF65-F5344CB8AC3E}">
        <p14:creationId xmlns:p14="http://schemas.microsoft.com/office/powerpoint/2010/main" val="19076288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272D39-0E58-4DED-BE82-6232D113675D}"/>
              </a:ext>
            </a:extLst>
          </p:cNvPr>
          <p:cNvSpPr>
            <a:spLocks noGrp="1"/>
          </p:cNvSpPr>
          <p:nvPr>
            <p:ph type="title"/>
          </p:nvPr>
        </p:nvSpPr>
        <p:spPr/>
        <p:txBody>
          <a:bodyPr>
            <a:normAutofit fontScale="90000"/>
          </a:bodyPr>
          <a:lstStyle/>
          <a:p>
            <a:r>
              <a:rPr lang="it-IT" sz="3200" dirty="0"/>
              <a:t>Come sono cambiate le idee sul funzionamento del mercato del lavoro negli ultimi secoli?</a:t>
            </a:r>
          </a:p>
        </p:txBody>
      </p:sp>
      <p:sp>
        <p:nvSpPr>
          <p:cNvPr id="3" name="Segnaposto contenuto 2">
            <a:extLst>
              <a:ext uri="{FF2B5EF4-FFF2-40B4-BE49-F238E27FC236}">
                <a16:creationId xmlns:a16="http://schemas.microsoft.com/office/drawing/2014/main" id="{3A71AAFA-05E2-40B8-BF1E-67BC977AB3D4}"/>
              </a:ext>
            </a:extLst>
          </p:cNvPr>
          <p:cNvSpPr>
            <a:spLocks noGrp="1"/>
          </p:cNvSpPr>
          <p:nvPr>
            <p:ph idx="1"/>
          </p:nvPr>
        </p:nvSpPr>
        <p:spPr>
          <a:xfrm>
            <a:off x="1043608" y="2015733"/>
            <a:ext cx="7920880" cy="4221579"/>
          </a:xfrm>
        </p:spPr>
        <p:txBody>
          <a:bodyPr>
            <a:noAutofit/>
          </a:bodyPr>
          <a:lstStyle/>
          <a:p>
            <a:pPr>
              <a:spcBef>
                <a:spcPts val="0"/>
              </a:spcBef>
            </a:pPr>
            <a:r>
              <a:rPr lang="it-IT" dirty="0">
                <a:latin typeface="Arial" panose="020B0604020202020204" pitchFamily="34" charset="0"/>
                <a:cs typeface="Arial" panose="020B0604020202020204" pitchFamily="34" charset="0"/>
              </a:rPr>
              <a:t>Quali argomenti toccheremo in questo </a:t>
            </a:r>
            <a:r>
              <a:rPr lang="it-IT" dirty="0" err="1">
                <a:latin typeface="Arial" panose="020B0604020202020204" pitchFamily="34" charset="0"/>
                <a:cs typeface="Arial" panose="020B0604020202020204" pitchFamily="34" charset="0"/>
              </a:rPr>
              <a:t>escursus</a:t>
            </a:r>
            <a:r>
              <a:rPr lang="it-IT" dirty="0">
                <a:latin typeface="Arial" panose="020B0604020202020204" pitchFamily="34" charset="0"/>
                <a:cs typeface="Arial" panose="020B0604020202020204" pitchFamily="34" charset="0"/>
              </a:rPr>
              <a:t>, partendo da Adam Smith?</a:t>
            </a:r>
          </a:p>
          <a:p>
            <a:pPr>
              <a:spcBef>
                <a:spcPts val="0"/>
              </a:spcBef>
            </a:pPr>
            <a:r>
              <a:rPr lang="it-IT" dirty="0">
                <a:latin typeface="Arial" panose="020B0604020202020204" pitchFamily="34" charset="0"/>
                <a:cs typeface="Arial" panose="020B0604020202020204" pitchFamily="34" charset="0"/>
              </a:rPr>
              <a:t>La diversa “</a:t>
            </a:r>
            <a:r>
              <a:rPr lang="it-IT" dirty="0">
                <a:solidFill>
                  <a:srgbClr val="FF0000"/>
                </a:solidFill>
                <a:latin typeface="Arial" panose="020B0604020202020204" pitchFamily="34" charset="0"/>
                <a:cs typeface="Arial" panose="020B0604020202020204" pitchFamily="34" charset="0"/>
              </a:rPr>
              <a:t>visione</a:t>
            </a:r>
            <a:r>
              <a:rPr lang="it-IT" dirty="0">
                <a:latin typeface="Arial" panose="020B0604020202020204" pitchFamily="34" charset="0"/>
                <a:cs typeface="Arial" panose="020B0604020202020204" pitchFamily="34" charset="0"/>
              </a:rPr>
              <a:t>” degli economisti </a:t>
            </a:r>
            <a:r>
              <a:rPr lang="it-IT" dirty="0">
                <a:solidFill>
                  <a:srgbClr val="FF0000"/>
                </a:solidFill>
                <a:latin typeface="Arial" panose="020B0604020202020204" pitchFamily="34" charset="0"/>
                <a:cs typeface="Arial" panose="020B0604020202020204" pitchFamily="34" charset="0"/>
              </a:rPr>
              <a:t>classici</a:t>
            </a:r>
            <a:r>
              <a:rPr lang="it-IT" dirty="0">
                <a:latin typeface="Arial" panose="020B0604020202020204" pitchFamily="34" charset="0"/>
                <a:cs typeface="Arial" panose="020B0604020202020204" pitchFamily="34" charset="0"/>
              </a:rPr>
              <a:t> e quella degli economisti </a:t>
            </a:r>
            <a:r>
              <a:rPr lang="it-IT" dirty="0">
                <a:solidFill>
                  <a:srgbClr val="FF0000"/>
                </a:solidFill>
                <a:latin typeface="Arial" panose="020B0604020202020204" pitchFamily="34" charset="0"/>
                <a:cs typeface="Arial" panose="020B0604020202020204" pitchFamily="34" charset="0"/>
              </a:rPr>
              <a:t>neoclassici</a:t>
            </a:r>
          </a:p>
          <a:p>
            <a:pPr>
              <a:spcBef>
                <a:spcPts val="0"/>
              </a:spcBef>
            </a:pPr>
            <a:r>
              <a:rPr lang="it-IT" dirty="0">
                <a:latin typeface="Arial" panose="020B0604020202020204" pitchFamily="34" charset="0"/>
                <a:cs typeface="Arial" panose="020B0604020202020204" pitchFamily="34" charset="0"/>
              </a:rPr>
              <a:t>Concentrandoci sulla comprensione del </a:t>
            </a:r>
            <a:r>
              <a:rPr lang="it-IT" dirty="0">
                <a:solidFill>
                  <a:srgbClr val="FF0000"/>
                </a:solidFill>
                <a:latin typeface="Arial" panose="020B0604020202020204" pitchFamily="34" charset="0"/>
                <a:cs typeface="Arial" panose="020B0604020202020204" pitchFamily="34" charset="0"/>
              </a:rPr>
              <a:t>funzionamento del mercato del lavoro </a:t>
            </a:r>
            <a:r>
              <a:rPr lang="it-IT" dirty="0">
                <a:latin typeface="Arial" panose="020B0604020202020204" pitchFamily="34" charset="0"/>
                <a:cs typeface="Arial" panose="020B0604020202020204" pitchFamily="34" charset="0"/>
              </a:rPr>
              <a:t>e non sugli aspetti distributivi</a:t>
            </a:r>
          </a:p>
          <a:p>
            <a:pPr>
              <a:spcBef>
                <a:spcPts val="0"/>
              </a:spcBef>
            </a:pPr>
            <a:r>
              <a:rPr lang="it-IT" dirty="0">
                <a:latin typeface="Arial" panose="020B0604020202020204" pitchFamily="34" charset="0"/>
                <a:cs typeface="Arial" panose="020B0604020202020204" pitchFamily="34" charset="0"/>
              </a:rPr>
              <a:t>Ma guardando anche a quello che unisce classici e neoclassici: </a:t>
            </a:r>
            <a:r>
              <a:rPr lang="it-IT" u="sng" dirty="0">
                <a:latin typeface="Arial" panose="020B0604020202020204" pitchFamily="34" charset="0"/>
                <a:cs typeface="Arial" panose="020B0604020202020204" pitchFamily="34" charset="0"/>
              </a:rPr>
              <a:t>l’attenzione sui </a:t>
            </a:r>
            <a:r>
              <a:rPr lang="it-IT" b="1" u="sng" dirty="0">
                <a:latin typeface="Arial" panose="020B0604020202020204" pitchFamily="34" charset="0"/>
                <a:cs typeface="Arial" panose="020B0604020202020204" pitchFamily="34" charset="0"/>
              </a:rPr>
              <a:t>meccanismi fondamentali </a:t>
            </a:r>
            <a:r>
              <a:rPr lang="it-IT" u="sng" dirty="0">
                <a:latin typeface="Arial" panose="020B0604020202020204" pitchFamily="34" charset="0"/>
                <a:cs typeface="Arial" panose="020B0604020202020204" pitchFamily="34" charset="0"/>
              </a:rPr>
              <a:t>e permanenti che regolano il funzionamento del mercato del lavoro </a:t>
            </a:r>
            <a:r>
              <a:rPr lang="it-IT" dirty="0">
                <a:latin typeface="Arial" panose="020B0604020202020204" pitchFamily="34" charset="0"/>
                <a:cs typeface="Arial" panose="020B0604020202020204" pitchFamily="34" charset="0"/>
              </a:rPr>
              <a:t>= il </a:t>
            </a:r>
            <a:r>
              <a:rPr lang="it-IT" dirty="0">
                <a:solidFill>
                  <a:srgbClr val="FF0000"/>
                </a:solidFill>
                <a:latin typeface="Arial" panose="020B0604020202020204" pitchFamily="34" charset="0"/>
                <a:cs typeface="Arial" panose="020B0604020202020204" pitchFamily="34" charset="0"/>
              </a:rPr>
              <a:t>lungo periodo</a:t>
            </a:r>
          </a:p>
          <a:p>
            <a:pPr>
              <a:spcBef>
                <a:spcPts val="0"/>
              </a:spcBef>
            </a:pPr>
            <a:r>
              <a:rPr lang="it-IT" dirty="0">
                <a:latin typeface="Arial" panose="020B0604020202020204" pitchFamily="34" charset="0"/>
                <a:cs typeface="Arial" panose="020B0604020202020204" pitchFamily="34" charset="0"/>
              </a:rPr>
              <a:t>Per considerare poi </a:t>
            </a:r>
            <a:r>
              <a:rPr lang="it-IT" u="sng" dirty="0">
                <a:latin typeface="Arial" panose="020B0604020202020204" pitchFamily="34" charset="0"/>
                <a:cs typeface="Arial" panose="020B0604020202020204" pitchFamily="34" charset="0"/>
              </a:rPr>
              <a:t>l’approccio keynesiano </a:t>
            </a:r>
            <a:r>
              <a:rPr lang="it-IT" dirty="0">
                <a:latin typeface="Arial" panose="020B0604020202020204" pitchFamily="34" charset="0"/>
                <a:cs typeface="Arial" panose="020B0604020202020204" pitchFamily="34" charset="0"/>
              </a:rPr>
              <a:t>(</a:t>
            </a:r>
            <a:r>
              <a:rPr lang="it-IT" dirty="0">
                <a:solidFill>
                  <a:srgbClr val="FF0000"/>
                </a:solidFill>
                <a:latin typeface="Arial" panose="020B0604020202020204" pitchFamily="34" charset="0"/>
                <a:cs typeface="Arial" panose="020B0604020202020204" pitchFamily="34" charset="0"/>
              </a:rPr>
              <a:t>breve periodo</a:t>
            </a:r>
            <a:r>
              <a:rPr lang="it-IT" dirty="0">
                <a:latin typeface="Arial" panose="020B0604020202020204" pitchFamily="34" charset="0"/>
                <a:cs typeface="Arial" panose="020B0604020202020204" pitchFamily="34" charset="0"/>
              </a:rPr>
              <a:t>) </a:t>
            </a:r>
          </a:p>
          <a:p>
            <a:pPr>
              <a:spcBef>
                <a:spcPts val="0"/>
              </a:spcBef>
            </a:pPr>
            <a:r>
              <a:rPr lang="it-IT" dirty="0">
                <a:latin typeface="Arial" panose="020B0604020202020204" pitchFamily="34" charset="0"/>
                <a:cs typeface="Arial" panose="020B0604020202020204" pitchFamily="34" charset="0"/>
              </a:rPr>
              <a:t>e quello </a:t>
            </a:r>
            <a:r>
              <a:rPr lang="it-IT" u="sng" dirty="0">
                <a:latin typeface="Arial" panose="020B0604020202020204" pitchFamily="34" charset="0"/>
                <a:cs typeface="Arial" panose="020B0604020202020204" pitchFamily="34" charset="0"/>
              </a:rPr>
              <a:t>corrente</a:t>
            </a:r>
            <a:r>
              <a:rPr lang="it-IT" dirty="0">
                <a:latin typeface="Arial" panose="020B0604020202020204" pitchFamily="34" charset="0"/>
                <a:cs typeface="Arial" panose="020B0604020202020204" pitchFamily="34" charset="0"/>
              </a:rPr>
              <a:t> (</a:t>
            </a:r>
            <a:r>
              <a:rPr lang="it-IT" dirty="0">
                <a:solidFill>
                  <a:srgbClr val="FF0000"/>
                </a:solidFill>
                <a:latin typeface="Arial" panose="020B0604020202020204" pitchFamily="34" charset="0"/>
                <a:cs typeface="Arial" panose="020B0604020202020204" pitchFamily="34" charset="0"/>
              </a:rPr>
              <a:t>medio periodo</a:t>
            </a:r>
            <a:r>
              <a:rPr lang="it-IT" dirty="0">
                <a:latin typeface="Arial" panose="020B0604020202020204" pitchFamily="34" charset="0"/>
                <a:cs typeface="Arial" panose="020B0604020202020204" pitchFamily="34" charset="0"/>
              </a:rPr>
              <a:t>)</a:t>
            </a:r>
          </a:p>
        </p:txBody>
      </p:sp>
      <p:sp>
        <p:nvSpPr>
          <p:cNvPr id="4" name="Segnaposto numero diapositiva 3">
            <a:extLst>
              <a:ext uri="{FF2B5EF4-FFF2-40B4-BE49-F238E27FC236}">
                <a16:creationId xmlns:a16="http://schemas.microsoft.com/office/drawing/2014/main" id="{74C22743-8C31-4667-A522-216D67AEF407}"/>
              </a:ext>
            </a:extLst>
          </p:cNvPr>
          <p:cNvSpPr>
            <a:spLocks noGrp="1"/>
          </p:cNvSpPr>
          <p:nvPr>
            <p:ph type="sldNum" sz="quarter" idx="12"/>
          </p:nvPr>
        </p:nvSpPr>
        <p:spPr/>
        <p:txBody>
          <a:bodyPr/>
          <a:lstStyle/>
          <a:p>
            <a:fld id="{45985554-6A51-4D76-87FB-4FA46D6A5038}" type="slidenum">
              <a:rPr lang="it-IT" smtClean="0"/>
              <a:pPr/>
              <a:t>19</a:t>
            </a:fld>
            <a:endParaRPr lang="it-IT"/>
          </a:p>
        </p:txBody>
      </p:sp>
    </p:spTree>
    <p:extLst>
      <p:ext uri="{BB962C8B-B14F-4D97-AF65-F5344CB8AC3E}">
        <p14:creationId xmlns:p14="http://schemas.microsoft.com/office/powerpoint/2010/main" val="3060381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DA760F-66A3-4FFA-B5DC-51CC9591EAE7}"/>
              </a:ext>
            </a:extLst>
          </p:cNvPr>
          <p:cNvSpPr>
            <a:spLocks noGrp="1"/>
          </p:cNvSpPr>
          <p:nvPr>
            <p:ph type="title"/>
          </p:nvPr>
        </p:nvSpPr>
        <p:spPr/>
        <p:txBody>
          <a:bodyPr/>
          <a:lstStyle/>
          <a:p>
            <a:r>
              <a:rPr lang="it-IT" dirty="0"/>
              <a:t>Patto d’aula</a:t>
            </a:r>
          </a:p>
        </p:txBody>
      </p:sp>
      <p:sp>
        <p:nvSpPr>
          <p:cNvPr id="3" name="Segnaposto numero diapositiva 2">
            <a:extLst>
              <a:ext uri="{FF2B5EF4-FFF2-40B4-BE49-F238E27FC236}">
                <a16:creationId xmlns:a16="http://schemas.microsoft.com/office/drawing/2014/main" id="{C913EC71-1D4F-4501-8162-610186291CDE}"/>
              </a:ext>
            </a:extLst>
          </p:cNvPr>
          <p:cNvSpPr>
            <a:spLocks noGrp="1"/>
          </p:cNvSpPr>
          <p:nvPr>
            <p:ph type="sldNum" sz="quarter" idx="12"/>
          </p:nvPr>
        </p:nvSpPr>
        <p:spPr/>
        <p:txBody>
          <a:bodyPr/>
          <a:lstStyle/>
          <a:p>
            <a:pPr>
              <a:defRPr/>
            </a:pPr>
            <a:fld id="{C54D4B25-0D50-4D5B-9245-3C8E2126587F}" type="slidenum">
              <a:rPr lang="it-IT" altLang="en-US" smtClean="0"/>
              <a:pPr>
                <a:defRPr/>
              </a:pPr>
              <a:t>2</a:t>
            </a:fld>
            <a:endParaRPr lang="it-IT" altLang="en-US"/>
          </a:p>
        </p:txBody>
      </p:sp>
    </p:spTree>
    <p:extLst>
      <p:ext uri="{BB962C8B-B14F-4D97-AF65-F5344CB8AC3E}">
        <p14:creationId xmlns:p14="http://schemas.microsoft.com/office/powerpoint/2010/main" val="19371908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rnice 3"/>
          <p:cNvSpPr/>
          <p:nvPr/>
        </p:nvSpPr>
        <p:spPr>
          <a:xfrm>
            <a:off x="3193500" y="3408968"/>
            <a:ext cx="2141121" cy="99011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5" name="CasellaDiTesto 4"/>
          <p:cNvSpPr txBox="1"/>
          <p:nvPr/>
        </p:nvSpPr>
        <p:spPr>
          <a:xfrm>
            <a:off x="3382422" y="3621194"/>
            <a:ext cx="1763276" cy="523220"/>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it-IT" sz="2800" dirty="0"/>
              <a:t>SALARIO</a:t>
            </a:r>
          </a:p>
        </p:txBody>
      </p:sp>
      <p:sp>
        <p:nvSpPr>
          <p:cNvPr id="7" name="Saetta 6"/>
          <p:cNvSpPr/>
          <p:nvPr/>
        </p:nvSpPr>
        <p:spPr>
          <a:xfrm rot="19770540">
            <a:off x="4214279" y="4174257"/>
            <a:ext cx="844918" cy="1392700"/>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Ovale 9"/>
          <p:cNvSpPr/>
          <p:nvPr/>
        </p:nvSpPr>
        <p:spPr>
          <a:xfrm>
            <a:off x="5334621" y="4667326"/>
            <a:ext cx="3681620" cy="138615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200" dirty="0"/>
              <a:t>FUNZIONE </a:t>
            </a:r>
          </a:p>
          <a:p>
            <a:pPr algn="ctr"/>
            <a:r>
              <a:rPr lang="it-IT" sz="2800" dirty="0"/>
              <a:t>ALLOCATIVA</a:t>
            </a:r>
          </a:p>
        </p:txBody>
      </p:sp>
      <p:sp>
        <p:nvSpPr>
          <p:cNvPr id="14" name="Ovale 13"/>
          <p:cNvSpPr/>
          <p:nvPr/>
        </p:nvSpPr>
        <p:spPr>
          <a:xfrm>
            <a:off x="441352" y="1845314"/>
            <a:ext cx="3053802" cy="1188132"/>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t-IT" sz="2000" dirty="0"/>
              <a:t>FUNZIONE </a:t>
            </a:r>
          </a:p>
          <a:p>
            <a:pPr algn="ctr"/>
            <a:r>
              <a:rPr lang="it-IT" sz="2000" dirty="0"/>
              <a:t>RE-DISTRIBUTIVA</a:t>
            </a:r>
          </a:p>
        </p:txBody>
      </p:sp>
      <p:sp>
        <p:nvSpPr>
          <p:cNvPr id="15" name="Saetta 14"/>
          <p:cNvSpPr/>
          <p:nvPr/>
        </p:nvSpPr>
        <p:spPr>
          <a:xfrm rot="9768249">
            <a:off x="3655042" y="2318963"/>
            <a:ext cx="1029115" cy="1237243"/>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Titolo 10">
            <a:extLst>
              <a:ext uri="{FF2B5EF4-FFF2-40B4-BE49-F238E27FC236}">
                <a16:creationId xmlns:a16="http://schemas.microsoft.com/office/drawing/2014/main" id="{842D9A07-523D-499E-B0B5-0912FBD5AD4C}"/>
              </a:ext>
            </a:extLst>
          </p:cNvPr>
          <p:cNvSpPr>
            <a:spLocks noGrp="1"/>
          </p:cNvSpPr>
          <p:nvPr>
            <p:ph type="title"/>
          </p:nvPr>
        </p:nvSpPr>
        <p:spPr/>
        <p:txBody>
          <a:bodyPr>
            <a:normAutofit fontScale="90000"/>
          </a:bodyPr>
          <a:lstStyle/>
          <a:p>
            <a:r>
              <a:rPr lang="it-IT" sz="3200" b="1" dirty="0"/>
              <a:t>Il dibattito tra classici e neoclassici sulla funzione del salario nel Mercato del Lavoro</a:t>
            </a:r>
          </a:p>
        </p:txBody>
      </p:sp>
      <p:sp>
        <p:nvSpPr>
          <p:cNvPr id="8" name="Segnaposto numero diapositiva 7"/>
          <p:cNvSpPr>
            <a:spLocks noGrp="1"/>
          </p:cNvSpPr>
          <p:nvPr>
            <p:ph type="sldNum" sz="quarter" idx="12"/>
          </p:nvPr>
        </p:nvSpPr>
        <p:spPr/>
        <p:txBody>
          <a:bodyPr/>
          <a:lstStyle/>
          <a:p>
            <a:fld id="{45985554-6A51-4D76-87FB-4FA46D6A5038}" type="slidenum">
              <a:rPr lang="it-IT" smtClean="0"/>
              <a:pPr/>
              <a:t>20</a:t>
            </a:fld>
            <a:endParaRPr lang="it-IT"/>
          </a:p>
        </p:txBody>
      </p:sp>
      <p:sp>
        <p:nvSpPr>
          <p:cNvPr id="2" name="Rettangolo 1"/>
          <p:cNvSpPr/>
          <p:nvPr/>
        </p:nvSpPr>
        <p:spPr>
          <a:xfrm>
            <a:off x="885598" y="5563869"/>
            <a:ext cx="4572000" cy="646331"/>
          </a:xfrm>
          <a:prstGeom prst="rect">
            <a:avLst/>
          </a:prstGeom>
        </p:spPr>
        <p:txBody>
          <a:bodyPr>
            <a:spAutoFit/>
          </a:bodyPr>
          <a:lstStyle/>
          <a:p>
            <a:r>
              <a:rPr lang="it-IT" dirty="0"/>
              <a:t>…modifica l’allocazione delle risorse fra usi alternativi (</a:t>
            </a:r>
            <a:r>
              <a:rPr lang="it-IT" b="1" dirty="0">
                <a:solidFill>
                  <a:srgbClr val="FF0000"/>
                </a:solidFill>
              </a:rPr>
              <a:t>efficienza</a:t>
            </a:r>
            <a:r>
              <a:rPr lang="it-IT" dirty="0"/>
              <a:t>)</a:t>
            </a:r>
          </a:p>
        </p:txBody>
      </p:sp>
      <p:sp>
        <p:nvSpPr>
          <p:cNvPr id="3" name="Rettangolo 2"/>
          <p:cNvSpPr/>
          <p:nvPr/>
        </p:nvSpPr>
        <p:spPr>
          <a:xfrm>
            <a:off x="3737013" y="1786528"/>
            <a:ext cx="5040560" cy="646331"/>
          </a:xfrm>
          <a:prstGeom prst="rect">
            <a:avLst/>
          </a:prstGeom>
        </p:spPr>
        <p:txBody>
          <a:bodyPr wrap="square">
            <a:spAutoFit/>
          </a:bodyPr>
          <a:lstStyle/>
          <a:p>
            <a:r>
              <a:rPr lang="it-IT" dirty="0"/>
              <a:t>…modifica la distribuzione delle risorse fra soggetti (</a:t>
            </a:r>
            <a:r>
              <a:rPr lang="it-IT" b="1" dirty="0">
                <a:solidFill>
                  <a:srgbClr val="FF0000"/>
                </a:solidFill>
              </a:rPr>
              <a:t>equità</a:t>
            </a:r>
            <a:r>
              <a:rPr lang="it-IT" dirty="0"/>
              <a:t>)</a:t>
            </a:r>
          </a:p>
        </p:txBody>
      </p:sp>
      <p:sp>
        <p:nvSpPr>
          <p:cNvPr id="6" name="CasellaDiTesto 5"/>
          <p:cNvSpPr txBox="1"/>
          <p:nvPr/>
        </p:nvSpPr>
        <p:spPr>
          <a:xfrm>
            <a:off x="5385912" y="3303858"/>
            <a:ext cx="2304256" cy="1200329"/>
          </a:xfrm>
          <a:prstGeom prst="rect">
            <a:avLst/>
          </a:prstGeom>
          <a:noFill/>
        </p:spPr>
        <p:txBody>
          <a:bodyPr wrap="square" rtlCol="0">
            <a:spAutoFit/>
          </a:bodyPr>
          <a:lstStyle/>
          <a:p>
            <a:pPr algn="ctr"/>
            <a:r>
              <a:rPr lang="it-IT" sz="2400" dirty="0"/>
              <a:t>Centralità del salario e sua funzione</a:t>
            </a:r>
            <a:endParaRPr lang="en-US" sz="2400" dirty="0"/>
          </a:p>
        </p:txBody>
      </p:sp>
    </p:spTree>
    <p:extLst>
      <p:ext uri="{BB962C8B-B14F-4D97-AF65-F5344CB8AC3E}">
        <p14:creationId xmlns:p14="http://schemas.microsoft.com/office/powerpoint/2010/main" val="576565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 grpId="0"/>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olo 1"/>
          <p:cNvSpPr>
            <a:spLocks noGrp="1"/>
          </p:cNvSpPr>
          <p:nvPr>
            <p:ph type="title"/>
          </p:nvPr>
        </p:nvSpPr>
        <p:spPr>
          <a:xfrm>
            <a:off x="1504391" y="463598"/>
            <a:ext cx="6853011" cy="1049235"/>
          </a:xfrm>
        </p:spPr>
        <p:txBody>
          <a:bodyPr>
            <a:normAutofit/>
          </a:bodyPr>
          <a:lstStyle/>
          <a:p>
            <a:r>
              <a:rPr lang="it-IT" dirty="0"/>
              <a:t>LE DIVERSE BASI CONCETTUALI</a:t>
            </a:r>
          </a:p>
        </p:txBody>
      </p:sp>
      <p:sp>
        <p:nvSpPr>
          <p:cNvPr id="4" name="Segnaposto numero diapositiva 3"/>
          <p:cNvSpPr>
            <a:spLocks noGrp="1"/>
          </p:cNvSpPr>
          <p:nvPr>
            <p:ph type="sldNum" sz="quarter" idx="12"/>
          </p:nvPr>
        </p:nvSpPr>
        <p:spPr/>
        <p:txBody>
          <a:bodyPr/>
          <a:lstStyle/>
          <a:p>
            <a:fld id="{45985554-6A51-4D76-87FB-4FA46D6A5038}" type="slidenum">
              <a:rPr lang="it-IT" smtClean="0"/>
              <a:pPr/>
              <a:t>21</a:t>
            </a:fld>
            <a:endParaRPr lang="it-IT"/>
          </a:p>
        </p:txBody>
      </p:sp>
      <p:sp>
        <p:nvSpPr>
          <p:cNvPr id="5" name="CasellaDiTesto 4"/>
          <p:cNvSpPr txBox="1"/>
          <p:nvPr/>
        </p:nvSpPr>
        <p:spPr>
          <a:xfrm>
            <a:off x="3057365" y="1759552"/>
            <a:ext cx="3029270"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it-IT" sz="2400" dirty="0"/>
              <a:t>Processo economico</a:t>
            </a:r>
          </a:p>
        </p:txBody>
      </p:sp>
      <p:sp>
        <p:nvSpPr>
          <p:cNvPr id="6" name="Freccia tridirezionale 5"/>
          <p:cNvSpPr/>
          <p:nvPr/>
        </p:nvSpPr>
        <p:spPr>
          <a:xfrm>
            <a:off x="3994793" y="2165344"/>
            <a:ext cx="936104" cy="504056"/>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CasellaDiTesto 6"/>
          <p:cNvSpPr txBox="1"/>
          <p:nvPr/>
        </p:nvSpPr>
        <p:spPr>
          <a:xfrm>
            <a:off x="1802397" y="2303086"/>
            <a:ext cx="1107996" cy="461665"/>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lang="it-IT" sz="2400" dirty="0"/>
              <a:t>Classici</a:t>
            </a:r>
          </a:p>
        </p:txBody>
      </p:sp>
      <p:sp>
        <p:nvSpPr>
          <p:cNvPr id="8" name="CasellaDiTesto 7"/>
          <p:cNvSpPr txBox="1"/>
          <p:nvPr/>
        </p:nvSpPr>
        <p:spPr>
          <a:xfrm>
            <a:off x="5705042" y="2299293"/>
            <a:ext cx="1582484" cy="461665"/>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it-IT" sz="2400" dirty="0"/>
              <a:t>Neoclassici</a:t>
            </a:r>
          </a:p>
        </p:txBody>
      </p:sp>
      <p:sp>
        <p:nvSpPr>
          <p:cNvPr id="9" name="Rettangolo 8"/>
          <p:cNvSpPr/>
          <p:nvPr/>
        </p:nvSpPr>
        <p:spPr>
          <a:xfrm>
            <a:off x="4669555" y="3941590"/>
            <a:ext cx="3944093" cy="1200329"/>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it-IT" sz="2400" dirty="0">
                <a:latin typeface="Dcr10"/>
              </a:rPr>
              <a:t>Scelte di impiego di </a:t>
            </a:r>
            <a:r>
              <a:rPr lang="it-IT" sz="2400" b="1" dirty="0">
                <a:latin typeface="Dcr10"/>
              </a:rPr>
              <a:t>mezzi scarsi</a:t>
            </a:r>
            <a:r>
              <a:rPr lang="it-IT" sz="2400" dirty="0">
                <a:latin typeface="Dcr10"/>
              </a:rPr>
              <a:t> suscettibili di essere usati per scopi alternativi</a:t>
            </a:r>
            <a:endParaRPr lang="it-IT" sz="2400" dirty="0"/>
          </a:p>
        </p:txBody>
      </p:sp>
      <p:sp>
        <p:nvSpPr>
          <p:cNvPr id="10" name="CasellaDiTesto 9"/>
          <p:cNvSpPr txBox="1"/>
          <p:nvPr/>
        </p:nvSpPr>
        <p:spPr>
          <a:xfrm>
            <a:off x="1201913" y="3050345"/>
            <a:ext cx="2736243" cy="46166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it-IT" sz="2400" dirty="0"/>
              <a:t>Processo circolare</a:t>
            </a:r>
          </a:p>
        </p:txBody>
      </p:sp>
      <p:sp>
        <p:nvSpPr>
          <p:cNvPr id="11" name="CasellaDiTesto 10"/>
          <p:cNvSpPr txBox="1"/>
          <p:nvPr/>
        </p:nvSpPr>
        <p:spPr>
          <a:xfrm>
            <a:off x="5283885" y="2932640"/>
            <a:ext cx="2424799" cy="83099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it-IT" sz="2400" dirty="0"/>
              <a:t>Processo lineare</a:t>
            </a:r>
          </a:p>
        </p:txBody>
      </p:sp>
      <p:sp>
        <p:nvSpPr>
          <p:cNvPr id="12" name="CasellaDiTesto 11"/>
          <p:cNvSpPr txBox="1"/>
          <p:nvPr/>
        </p:nvSpPr>
        <p:spPr>
          <a:xfrm>
            <a:off x="1115616" y="3924706"/>
            <a:ext cx="3026679" cy="830997"/>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it-IT" sz="2400" dirty="0"/>
              <a:t>Produzione di merci </a:t>
            </a:r>
          </a:p>
          <a:p>
            <a:r>
              <a:rPr lang="it-IT" sz="2400" dirty="0"/>
              <a:t>a mezzo di merci</a:t>
            </a:r>
          </a:p>
        </p:txBody>
      </p:sp>
      <p:sp>
        <p:nvSpPr>
          <p:cNvPr id="13" name="Freccia in giù 12"/>
          <p:cNvSpPr/>
          <p:nvPr/>
        </p:nvSpPr>
        <p:spPr>
          <a:xfrm>
            <a:off x="2164194" y="4781879"/>
            <a:ext cx="405841" cy="720080"/>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it-IT"/>
          </a:p>
        </p:txBody>
      </p:sp>
      <p:sp>
        <p:nvSpPr>
          <p:cNvPr id="14" name="CasellaDiTesto 13"/>
          <p:cNvSpPr txBox="1"/>
          <p:nvPr/>
        </p:nvSpPr>
        <p:spPr>
          <a:xfrm>
            <a:off x="908138" y="5516061"/>
            <a:ext cx="3323795" cy="1200329"/>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it-IT" b="1" dirty="0"/>
              <a:t>CENTRALITÀ DELLA </a:t>
            </a:r>
          </a:p>
          <a:p>
            <a:r>
              <a:rPr lang="it-IT" b="1" dirty="0"/>
              <a:t>DISTRIBUZIONE: al salario</a:t>
            </a:r>
          </a:p>
          <a:p>
            <a:r>
              <a:rPr lang="it-IT" b="1" dirty="0"/>
              <a:t>rimane la parte del prodotto</a:t>
            </a:r>
          </a:p>
          <a:p>
            <a:r>
              <a:rPr lang="it-IT" b="1" dirty="0"/>
              <a:t>del lavoro – profitto - rendita</a:t>
            </a:r>
          </a:p>
        </p:txBody>
      </p:sp>
      <p:sp>
        <p:nvSpPr>
          <p:cNvPr id="15" name="Freccia in giù 14"/>
          <p:cNvSpPr/>
          <p:nvPr/>
        </p:nvSpPr>
        <p:spPr>
          <a:xfrm>
            <a:off x="6287767" y="5162164"/>
            <a:ext cx="576064" cy="5644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CasellaDiTesto 15"/>
          <p:cNvSpPr txBox="1"/>
          <p:nvPr/>
        </p:nvSpPr>
        <p:spPr>
          <a:xfrm>
            <a:off x="4462845" y="5793060"/>
            <a:ext cx="4594454"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it-IT" b="1" dirty="0"/>
              <a:t>CENTRALITÀ DEL VALORE (PREZZO):</a:t>
            </a:r>
          </a:p>
          <a:p>
            <a:r>
              <a:rPr lang="it-IT" b="1" dirty="0"/>
              <a:t>Che determina la quantità DEL SERVIZIO LAVORO=domandata/offerta</a:t>
            </a:r>
          </a:p>
        </p:txBody>
      </p:sp>
      <p:sp>
        <p:nvSpPr>
          <p:cNvPr id="3" name="CasellaDiTesto 2">
            <a:extLst>
              <a:ext uri="{FF2B5EF4-FFF2-40B4-BE49-F238E27FC236}">
                <a16:creationId xmlns:a16="http://schemas.microsoft.com/office/drawing/2014/main" id="{5364DC20-550F-4E60-9BA4-0AAF00997E30}"/>
              </a:ext>
            </a:extLst>
          </p:cNvPr>
          <p:cNvSpPr txBox="1"/>
          <p:nvPr/>
        </p:nvSpPr>
        <p:spPr>
          <a:xfrm>
            <a:off x="2667089" y="4951216"/>
            <a:ext cx="1340276" cy="369332"/>
          </a:xfrm>
          <a:prstGeom prst="rect">
            <a:avLst/>
          </a:prstGeom>
          <a:noFill/>
        </p:spPr>
        <p:txBody>
          <a:bodyPr wrap="square" rtlCol="0">
            <a:spAutoFit/>
          </a:bodyPr>
          <a:lstStyle/>
          <a:p>
            <a:r>
              <a:rPr lang="it-IT" i="1" dirty="0"/>
              <a:t>Piero </a:t>
            </a:r>
            <a:r>
              <a:rPr lang="it-IT" i="1" dirty="0" err="1"/>
              <a:t>Sraffa</a:t>
            </a:r>
            <a:endParaRPr lang="it-IT" i="1" dirty="0"/>
          </a:p>
        </p:txBody>
      </p:sp>
      <p:sp>
        <p:nvSpPr>
          <p:cNvPr id="17" name="CasellaDiTesto 16">
            <a:extLst>
              <a:ext uri="{FF2B5EF4-FFF2-40B4-BE49-F238E27FC236}">
                <a16:creationId xmlns:a16="http://schemas.microsoft.com/office/drawing/2014/main" id="{F06891B6-9AC0-4B79-B557-2763594CB179}"/>
              </a:ext>
            </a:extLst>
          </p:cNvPr>
          <p:cNvSpPr txBox="1"/>
          <p:nvPr/>
        </p:nvSpPr>
        <p:spPr>
          <a:xfrm>
            <a:off x="7164288" y="5141919"/>
            <a:ext cx="1449360" cy="369332"/>
          </a:xfrm>
          <a:prstGeom prst="rect">
            <a:avLst/>
          </a:prstGeom>
          <a:noFill/>
        </p:spPr>
        <p:txBody>
          <a:bodyPr wrap="square" rtlCol="0">
            <a:spAutoFit/>
          </a:bodyPr>
          <a:lstStyle/>
          <a:p>
            <a:r>
              <a:rPr lang="it-IT" i="1" dirty="0"/>
              <a:t>Lionel Robbins</a:t>
            </a:r>
          </a:p>
        </p:txBody>
      </p:sp>
    </p:spTree>
    <p:extLst>
      <p:ext uri="{BB962C8B-B14F-4D97-AF65-F5344CB8AC3E}">
        <p14:creationId xmlns:p14="http://schemas.microsoft.com/office/powerpoint/2010/main" val="1170366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898"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Il mercato del lavoro è sempre stato un mercato speciale?</a:t>
            </a:r>
          </a:p>
        </p:txBody>
      </p:sp>
      <p:sp>
        <p:nvSpPr>
          <p:cNvPr id="3" name="Segnaposto contenuto 2"/>
          <p:cNvSpPr>
            <a:spLocks noGrp="1"/>
          </p:cNvSpPr>
          <p:nvPr>
            <p:ph idx="1"/>
          </p:nvPr>
        </p:nvSpPr>
        <p:spPr>
          <a:xfrm>
            <a:off x="1535413" y="2015733"/>
            <a:ext cx="6925019" cy="4149571"/>
          </a:xfrm>
        </p:spPr>
        <p:txBody>
          <a:bodyPr>
            <a:normAutofit/>
          </a:bodyPr>
          <a:lstStyle/>
          <a:p>
            <a:r>
              <a:rPr lang="it-IT" sz="2400" dirty="0"/>
              <a:t>Per i primi economisti, da </a:t>
            </a:r>
            <a:r>
              <a:rPr lang="it-IT" sz="2400" b="1" dirty="0">
                <a:solidFill>
                  <a:schemeClr val="accent1"/>
                </a:solidFill>
              </a:rPr>
              <a:t>Smith</a:t>
            </a:r>
            <a:r>
              <a:rPr lang="it-IT" sz="2400" dirty="0"/>
              <a:t> a </a:t>
            </a:r>
            <a:r>
              <a:rPr lang="it-IT" sz="2400" b="1" dirty="0" err="1">
                <a:solidFill>
                  <a:srgbClr val="FF0000"/>
                </a:solidFill>
              </a:rPr>
              <a:t>Marx</a:t>
            </a:r>
            <a:r>
              <a:rPr lang="it-IT" sz="2400" dirty="0"/>
              <a:t>, il mercato del lavoro è </a:t>
            </a:r>
            <a:r>
              <a:rPr lang="it-IT" sz="2400" b="1" dirty="0"/>
              <a:t>diverso</a:t>
            </a:r>
            <a:r>
              <a:rPr lang="it-IT" sz="2400" dirty="0"/>
              <a:t> dagli altri mercati.</a:t>
            </a:r>
          </a:p>
          <a:p>
            <a:r>
              <a:rPr lang="it-IT" sz="2400" dirty="0"/>
              <a:t>Ma negli ultimi trent’anni dell’Ottocento, da </a:t>
            </a:r>
            <a:r>
              <a:rPr lang="it-IT" sz="2400" dirty="0" err="1"/>
              <a:t>Jevons</a:t>
            </a:r>
            <a:r>
              <a:rPr lang="it-IT" sz="2400" dirty="0"/>
              <a:t> a </a:t>
            </a:r>
            <a:r>
              <a:rPr lang="it-IT" sz="2400" dirty="0" err="1"/>
              <a:t>Böhm-Bawerk</a:t>
            </a:r>
            <a:r>
              <a:rPr lang="it-IT" sz="2400" dirty="0"/>
              <a:t>, passando ovviamente per </a:t>
            </a:r>
            <a:r>
              <a:rPr lang="it-IT" sz="2400" b="1" dirty="0" err="1">
                <a:solidFill>
                  <a:schemeClr val="accent1"/>
                </a:solidFill>
              </a:rPr>
              <a:t>Walras</a:t>
            </a:r>
            <a:r>
              <a:rPr lang="it-IT" sz="2400" dirty="0"/>
              <a:t> il mercato del lavoro è proprio </a:t>
            </a:r>
            <a:r>
              <a:rPr lang="it-IT" sz="2400" b="1" dirty="0"/>
              <a:t>come gli altri mercati</a:t>
            </a:r>
            <a:r>
              <a:rPr lang="it-IT" sz="2400" dirty="0"/>
              <a:t>: può essere studiato e analizzato con gli stessi strumenti analitici e concettuali (il prezzo=salario; la quantità=ore lavoro/n° lavoratori).</a:t>
            </a:r>
          </a:p>
        </p:txBody>
      </p:sp>
      <p:sp>
        <p:nvSpPr>
          <p:cNvPr id="4" name="Segnaposto numero diapositiva 3"/>
          <p:cNvSpPr>
            <a:spLocks noGrp="1"/>
          </p:cNvSpPr>
          <p:nvPr>
            <p:ph type="sldNum" sz="quarter" idx="12"/>
          </p:nvPr>
        </p:nvSpPr>
        <p:spPr/>
        <p:txBody>
          <a:bodyPr/>
          <a:lstStyle/>
          <a:p>
            <a:fld id="{45985554-6A51-4D76-87FB-4FA46D6A5038}" type="slidenum">
              <a:rPr lang="it-IT" smtClean="0"/>
              <a:pPr/>
              <a:t>22</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898"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1000"/>
                                        <p:tgtEl>
                                          <p:spTgt spid="3">
                                            <p:txEl>
                                              <p:pRg st="1" end="1"/>
                                            </p:txEl>
                                          </p:spTgt>
                                        </p:tgtEl>
                                      </p:cBhvr>
                                    </p:animEffect>
                                    <p:anim calcmode="lin" valueType="num">
                                      <p:cBhvr>
                                        <p:cTn id="2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6" presetClass="emph" presetSubtype="0" fill="hold" nodeType="clickEffect">
                                  <p:stCondLst>
                                    <p:cond delay="0"/>
                                  </p:stCondLst>
                                  <p:childTnLst>
                                    <p:animEffect transition="out" filter="fade">
                                      <p:cBhvr>
                                        <p:cTn id="30" dur="500" tmFilter="0, 0; .2, .5; .8, .5; 1, 0"/>
                                        <p:tgtEl>
                                          <p:spTgt spid="3">
                                            <p:txEl>
                                              <p:pRg st="1" end="1"/>
                                            </p:txEl>
                                          </p:spTgt>
                                        </p:tgtEl>
                                      </p:cBhvr>
                                    </p:animEffect>
                                    <p:animScale>
                                      <p:cBhvr>
                                        <p:cTn id="31"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bldLvl="2"/>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Classici e Neoclassici</a:t>
            </a:r>
          </a:p>
        </p:txBody>
      </p:sp>
      <p:sp>
        <p:nvSpPr>
          <p:cNvPr id="3" name="Segnaposto contenuto 2"/>
          <p:cNvSpPr>
            <a:spLocks noGrp="1"/>
          </p:cNvSpPr>
          <p:nvPr>
            <p:ph idx="1"/>
          </p:nvPr>
        </p:nvSpPr>
        <p:spPr>
          <a:xfrm>
            <a:off x="683568" y="1988840"/>
            <a:ext cx="8460432" cy="4530725"/>
          </a:xfrm>
        </p:spPr>
        <p:txBody>
          <a:bodyPr>
            <a:noAutofit/>
          </a:bodyPr>
          <a:lstStyle/>
          <a:p>
            <a:r>
              <a:rPr lang="it-IT" sz="1800" dirty="0"/>
              <a:t>Quello che fa la </a:t>
            </a:r>
            <a:r>
              <a:rPr lang="it-IT" sz="1800" b="1" dirty="0"/>
              <a:t>differenza</a:t>
            </a:r>
            <a:r>
              <a:rPr lang="it-IT" sz="1800" dirty="0"/>
              <a:t> è l’effetto del </a:t>
            </a:r>
            <a:r>
              <a:rPr lang="it-IT" sz="1800" dirty="0">
                <a:solidFill>
                  <a:srgbClr val="0070C0"/>
                </a:solidFill>
              </a:rPr>
              <a:t>lavoro sulla distribuzione del reddito </a:t>
            </a:r>
            <a:r>
              <a:rPr lang="it-IT" sz="1800" dirty="0"/>
              <a:t>tra le classi sociali che è il risultato:</a:t>
            </a:r>
          </a:p>
          <a:p>
            <a:pPr lvl="1"/>
            <a:r>
              <a:rPr lang="it-IT" sz="1800" dirty="0">
                <a:solidFill>
                  <a:srgbClr val="FF0000"/>
                </a:solidFill>
              </a:rPr>
              <a:t>Secondo i Classici</a:t>
            </a:r>
            <a:r>
              <a:rPr lang="it-IT" sz="1800" dirty="0"/>
              <a:t>: della distribuzione di </a:t>
            </a:r>
            <a:r>
              <a:rPr lang="it-IT" sz="1800" dirty="0">
                <a:solidFill>
                  <a:srgbClr val="FF0000"/>
                </a:solidFill>
              </a:rPr>
              <a:t>profitti</a:t>
            </a:r>
            <a:r>
              <a:rPr lang="it-IT" sz="1800" dirty="0"/>
              <a:t> (ai proprietari dei mezzi di produzione) e </a:t>
            </a:r>
            <a:r>
              <a:rPr lang="it-IT" sz="1800" dirty="0">
                <a:solidFill>
                  <a:srgbClr val="FF0000"/>
                </a:solidFill>
              </a:rPr>
              <a:t>rendite </a:t>
            </a:r>
            <a:r>
              <a:rPr lang="it-IT" sz="1800" dirty="0"/>
              <a:t>(ai proprietari dei capitali) e comporta sottrazione di reddito al </a:t>
            </a:r>
            <a:r>
              <a:rPr lang="it-IT" sz="1800" dirty="0">
                <a:solidFill>
                  <a:srgbClr val="FF0000"/>
                </a:solidFill>
              </a:rPr>
              <a:t>salario </a:t>
            </a:r>
            <a:r>
              <a:rPr lang="it-IT" sz="1800" dirty="0"/>
              <a:t>(Adam Smith, David Ricardo, il reverendo Thomas R. Malthus e John Stuart </a:t>
            </a:r>
            <a:r>
              <a:rPr lang="it-IT" sz="1800" dirty="0" err="1"/>
              <a:t>Mill</a:t>
            </a:r>
            <a:r>
              <a:rPr lang="it-IT" sz="1800" dirty="0"/>
              <a:t>; possiamo considerare anche Marx)</a:t>
            </a:r>
          </a:p>
          <a:p>
            <a:pPr lvl="1"/>
            <a:r>
              <a:rPr lang="it-IT" sz="1800" dirty="0">
                <a:solidFill>
                  <a:srgbClr val="FF0000"/>
                </a:solidFill>
              </a:rPr>
              <a:t>Secondo i Neoclassici</a:t>
            </a:r>
            <a:r>
              <a:rPr lang="it-IT" sz="1800" dirty="0"/>
              <a:t>: riguarda i “</a:t>
            </a:r>
            <a:r>
              <a:rPr lang="it-IT" sz="1800" b="1" dirty="0"/>
              <a:t>prezzi</a:t>
            </a:r>
            <a:r>
              <a:rPr lang="it-IT" sz="1800" dirty="0"/>
              <a:t> dei fattori” che riflettono i </a:t>
            </a:r>
            <a:r>
              <a:rPr lang="it-IT" sz="1800" u="sng" dirty="0"/>
              <a:t>contributi produttivi specifici </a:t>
            </a:r>
            <a:r>
              <a:rPr lang="it-IT" sz="1800" dirty="0"/>
              <a:t>(del lavoro e di altri fattori), mentre le </a:t>
            </a:r>
            <a:r>
              <a:rPr lang="it-IT" sz="1800" b="1" dirty="0"/>
              <a:t>quote distributive</a:t>
            </a:r>
            <a:r>
              <a:rPr lang="it-IT" sz="1800" dirty="0"/>
              <a:t> riflettono le </a:t>
            </a:r>
            <a:r>
              <a:rPr lang="it-IT" sz="1800" b="1" dirty="0"/>
              <a:t>elasticità</a:t>
            </a:r>
            <a:r>
              <a:rPr lang="it-IT" sz="1800" dirty="0"/>
              <a:t> </a:t>
            </a:r>
            <a:r>
              <a:rPr lang="it-IT" sz="1800" u="sng" dirty="0"/>
              <a:t>parziali di produzione</a:t>
            </a:r>
            <a:r>
              <a:rPr lang="it-IT" sz="1800" dirty="0"/>
              <a:t> (cioè quanta produzione si ottiene con la variazione della quota di lavoro impiegata al variare dei prezzi relativi, cioè dei salari in rapporto ai prezzi dei beni prodotti)</a:t>
            </a:r>
          </a:p>
        </p:txBody>
      </p:sp>
      <p:sp>
        <p:nvSpPr>
          <p:cNvPr id="4" name="Segnaposto numero diapositiva 3"/>
          <p:cNvSpPr>
            <a:spLocks noGrp="1"/>
          </p:cNvSpPr>
          <p:nvPr>
            <p:ph type="sldNum" sz="quarter" idx="12"/>
          </p:nvPr>
        </p:nvSpPr>
        <p:spPr/>
        <p:txBody>
          <a:bodyPr/>
          <a:lstStyle/>
          <a:p>
            <a:fld id="{45985554-6A51-4D76-87FB-4FA46D6A5038}" type="slidenum">
              <a:rPr lang="it-IT" smtClean="0"/>
              <a:pPr/>
              <a:t>23</a:t>
            </a:fld>
            <a:endParaRPr lang="it-IT"/>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898"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1000"/>
                                        <p:tgtEl>
                                          <p:spTgt spid="3">
                                            <p:txEl>
                                              <p:pRg st="1" end="1"/>
                                            </p:txEl>
                                          </p:spTgt>
                                        </p:tgtEl>
                                      </p:cBhvr>
                                    </p:animEffect>
                                    <p:anim calcmode="lin" valueType="num">
                                      <p:cBhvr>
                                        <p:cTn id="2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1000"/>
                                        <p:tgtEl>
                                          <p:spTgt spid="3">
                                            <p:txEl>
                                              <p:pRg st="2" end="2"/>
                                            </p:txEl>
                                          </p:spTgt>
                                        </p:tgtEl>
                                      </p:cBhvr>
                                    </p:animEffect>
                                    <p:anim calcmode="lin" valueType="num">
                                      <p:cBhvr>
                                        <p:cTn id="3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E9E15F-C094-4160-8771-4438A2493045}"/>
              </a:ext>
            </a:extLst>
          </p:cNvPr>
          <p:cNvSpPr>
            <a:spLocks noGrp="1"/>
          </p:cNvSpPr>
          <p:nvPr>
            <p:ph type="title"/>
          </p:nvPr>
        </p:nvSpPr>
        <p:spPr/>
        <p:txBody>
          <a:bodyPr/>
          <a:lstStyle/>
          <a:p>
            <a:r>
              <a:rPr lang="it-IT" dirty="0"/>
              <a:t>Lezioni </a:t>
            </a:r>
          </a:p>
        </p:txBody>
      </p:sp>
      <p:sp>
        <p:nvSpPr>
          <p:cNvPr id="3" name="Segnaposto contenuto 2">
            <a:extLst>
              <a:ext uri="{FF2B5EF4-FFF2-40B4-BE49-F238E27FC236}">
                <a16:creationId xmlns:a16="http://schemas.microsoft.com/office/drawing/2014/main" id="{9CD3AFF2-E22E-4F9A-BFC9-AE317C487870}"/>
              </a:ext>
            </a:extLst>
          </p:cNvPr>
          <p:cNvSpPr>
            <a:spLocks noGrp="1"/>
          </p:cNvSpPr>
          <p:nvPr>
            <p:ph idx="1"/>
          </p:nvPr>
        </p:nvSpPr>
        <p:spPr/>
        <p:txBody>
          <a:bodyPr/>
          <a:lstStyle/>
          <a:p>
            <a:r>
              <a:rPr lang="it-IT" dirty="0"/>
              <a:t>Ore totali 60. Orario delle lezioni:</a:t>
            </a:r>
          </a:p>
          <a:p>
            <a:endParaRPr lang="it-IT" dirty="0"/>
          </a:p>
          <a:p>
            <a:endParaRPr lang="it-IT" dirty="0"/>
          </a:p>
          <a:p>
            <a:r>
              <a:rPr lang="it-IT" dirty="0"/>
              <a:t>Orario di inizio lezione concordato in aula:</a:t>
            </a:r>
          </a:p>
          <a:p>
            <a:endParaRPr lang="it-IT" dirty="0"/>
          </a:p>
          <a:p>
            <a:endParaRPr lang="it-IT" dirty="0"/>
          </a:p>
          <a:p>
            <a:pPr marL="0" indent="0">
              <a:buNone/>
            </a:pPr>
            <a:endParaRPr lang="it-IT" dirty="0"/>
          </a:p>
          <a:p>
            <a:endParaRPr lang="it-IT" dirty="0"/>
          </a:p>
        </p:txBody>
      </p:sp>
      <p:sp>
        <p:nvSpPr>
          <p:cNvPr id="4" name="Segnaposto numero diapositiva 3">
            <a:extLst>
              <a:ext uri="{FF2B5EF4-FFF2-40B4-BE49-F238E27FC236}">
                <a16:creationId xmlns:a16="http://schemas.microsoft.com/office/drawing/2014/main" id="{E1B0952D-A25D-47B3-87CB-C2D34E04A0D0}"/>
              </a:ext>
            </a:extLst>
          </p:cNvPr>
          <p:cNvSpPr>
            <a:spLocks noGrp="1"/>
          </p:cNvSpPr>
          <p:nvPr>
            <p:ph type="sldNum" sz="quarter" idx="12"/>
          </p:nvPr>
        </p:nvSpPr>
        <p:spPr/>
        <p:txBody>
          <a:bodyPr/>
          <a:lstStyle/>
          <a:p>
            <a:pPr>
              <a:defRPr/>
            </a:pPr>
            <a:fld id="{54F607D0-A284-42C4-BCFC-9662D572391E}" type="slidenum">
              <a:rPr lang="it-IT" altLang="en-US" smtClean="0"/>
              <a:pPr>
                <a:defRPr/>
              </a:pPr>
              <a:t>3</a:t>
            </a:fld>
            <a:endParaRPr lang="it-IT" altLang="en-US"/>
          </a:p>
        </p:txBody>
      </p:sp>
      <p:graphicFrame>
        <p:nvGraphicFramePr>
          <p:cNvPr id="7" name="Tabella 6">
            <a:extLst>
              <a:ext uri="{FF2B5EF4-FFF2-40B4-BE49-F238E27FC236}">
                <a16:creationId xmlns:a16="http://schemas.microsoft.com/office/drawing/2014/main" id="{5F91D03A-D95C-4FC8-A8E9-82B7D5414D80}"/>
              </a:ext>
            </a:extLst>
          </p:cNvPr>
          <p:cNvGraphicFramePr>
            <a:graphicFrameLocks noGrp="1"/>
          </p:cNvGraphicFramePr>
          <p:nvPr>
            <p:extLst>
              <p:ext uri="{D42A27DB-BD31-4B8C-83A1-F6EECF244321}">
                <p14:modId xmlns:p14="http://schemas.microsoft.com/office/powerpoint/2010/main" val="3714117473"/>
              </p:ext>
            </p:extLst>
          </p:nvPr>
        </p:nvGraphicFramePr>
        <p:xfrm>
          <a:off x="1028700" y="4710856"/>
          <a:ext cx="7200900" cy="1052811"/>
        </p:xfrm>
        <a:graphic>
          <a:graphicData uri="http://schemas.openxmlformats.org/drawingml/2006/table">
            <a:tbl>
              <a:tblPr firstRow="1" bandRow="1">
                <a:tableStyleId>{5C22544A-7EE6-4342-B048-85BDC9FD1C3A}</a:tableStyleId>
              </a:tblPr>
              <a:tblGrid>
                <a:gridCol w="2400300">
                  <a:extLst>
                    <a:ext uri="{9D8B030D-6E8A-4147-A177-3AD203B41FA5}">
                      <a16:colId xmlns:a16="http://schemas.microsoft.com/office/drawing/2014/main" val="1894020143"/>
                    </a:ext>
                  </a:extLst>
                </a:gridCol>
                <a:gridCol w="2400300">
                  <a:extLst>
                    <a:ext uri="{9D8B030D-6E8A-4147-A177-3AD203B41FA5}">
                      <a16:colId xmlns:a16="http://schemas.microsoft.com/office/drawing/2014/main" val="3541624643"/>
                    </a:ext>
                  </a:extLst>
                </a:gridCol>
                <a:gridCol w="2400300">
                  <a:extLst>
                    <a:ext uri="{9D8B030D-6E8A-4147-A177-3AD203B41FA5}">
                      <a16:colId xmlns:a16="http://schemas.microsoft.com/office/drawing/2014/main" val="166489947"/>
                    </a:ext>
                  </a:extLst>
                </a:gridCol>
              </a:tblGrid>
              <a:tr h="1052811">
                <a:tc>
                  <a:txBody>
                    <a:bodyPr/>
                    <a:lstStyle/>
                    <a:p>
                      <a:pPr algn="ctr"/>
                      <a:endParaRPr lang="it-IT"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it-IT" sz="1800" b="1" kern="1200" dirty="0">
                        <a:solidFill>
                          <a:schemeClr val="lt1"/>
                        </a:solidFill>
                        <a:latin typeface="+mn-lt"/>
                        <a:ea typeface="+mn-ea"/>
                        <a:cs typeface="+mn-cs"/>
                      </a:endParaRPr>
                    </a:p>
                    <a:p>
                      <a:pPr marL="0" algn="ctr" defTabSz="914400" rtl="0" eaLnBrk="1" latinLnBrk="0" hangingPunct="1"/>
                      <a:endParaRPr lang="it-IT" sz="1800" b="1" kern="1200" dirty="0">
                        <a:solidFill>
                          <a:schemeClr val="lt1"/>
                        </a:solidFill>
                        <a:latin typeface="+mn-lt"/>
                        <a:ea typeface="+mn-ea"/>
                        <a:cs typeface="+mn-cs"/>
                      </a:endParaRPr>
                    </a:p>
                  </a:txBody>
                  <a:tcPr anchor="b"/>
                </a:tc>
                <a:tc>
                  <a:txBody>
                    <a:bodyPr/>
                    <a:lstStyle/>
                    <a:p>
                      <a:pPr marL="0" algn="ctr" defTabSz="914400" rtl="0" eaLnBrk="1" latinLnBrk="0" hangingPunct="1"/>
                      <a:endParaRPr lang="it-IT" sz="1800" b="1" kern="1200" dirty="0">
                        <a:solidFill>
                          <a:schemeClr val="lt1"/>
                        </a:solidFill>
                        <a:latin typeface="+mn-lt"/>
                        <a:ea typeface="+mn-ea"/>
                        <a:cs typeface="+mn-cs"/>
                      </a:endParaRPr>
                    </a:p>
                  </a:txBody>
                  <a:tcPr anchor="b"/>
                </a:tc>
                <a:extLst>
                  <a:ext uri="{0D108BD9-81ED-4DB2-BD59-A6C34878D82A}">
                    <a16:rowId xmlns:a16="http://schemas.microsoft.com/office/drawing/2014/main" val="425993357"/>
                  </a:ext>
                </a:extLst>
              </a:tr>
            </a:tbl>
          </a:graphicData>
        </a:graphic>
      </p:graphicFrame>
      <p:pic>
        <p:nvPicPr>
          <p:cNvPr id="9" name="Elemento grafico 8" descr="Professore">
            <a:extLst>
              <a:ext uri="{FF2B5EF4-FFF2-40B4-BE49-F238E27FC236}">
                <a16:creationId xmlns:a16="http://schemas.microsoft.com/office/drawing/2014/main" id="{A91345F9-6D52-4705-9E5E-119FCA0E0F0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12360" y="731282"/>
            <a:ext cx="914400" cy="914400"/>
          </a:xfrm>
          <a:prstGeom prst="rect">
            <a:avLst/>
          </a:prstGeom>
        </p:spPr>
      </p:pic>
      <p:graphicFrame>
        <p:nvGraphicFramePr>
          <p:cNvPr id="5" name="Tabella 4">
            <a:extLst>
              <a:ext uri="{FF2B5EF4-FFF2-40B4-BE49-F238E27FC236}">
                <a16:creationId xmlns:a16="http://schemas.microsoft.com/office/drawing/2014/main" id="{C14681CA-EF3A-4E55-B10D-D37106159FAB}"/>
              </a:ext>
            </a:extLst>
          </p:cNvPr>
          <p:cNvGraphicFramePr>
            <a:graphicFrameLocks noGrp="1"/>
          </p:cNvGraphicFramePr>
          <p:nvPr>
            <p:extLst>
              <p:ext uri="{D42A27DB-BD31-4B8C-83A1-F6EECF244321}">
                <p14:modId xmlns:p14="http://schemas.microsoft.com/office/powerpoint/2010/main" val="888171755"/>
              </p:ext>
            </p:extLst>
          </p:nvPr>
        </p:nvGraphicFramePr>
        <p:xfrm>
          <a:off x="899592" y="2142068"/>
          <a:ext cx="7416825" cy="1112520"/>
        </p:xfrm>
        <a:graphic>
          <a:graphicData uri="http://schemas.openxmlformats.org/drawingml/2006/table">
            <a:tbl>
              <a:tblPr firstRow="1" bandRow="1">
                <a:tableStyleId>{5C22544A-7EE6-4342-B048-85BDC9FD1C3A}</a:tableStyleId>
              </a:tblPr>
              <a:tblGrid>
                <a:gridCol w="2472275">
                  <a:extLst>
                    <a:ext uri="{9D8B030D-6E8A-4147-A177-3AD203B41FA5}">
                      <a16:colId xmlns:a16="http://schemas.microsoft.com/office/drawing/2014/main" val="3083820675"/>
                    </a:ext>
                  </a:extLst>
                </a:gridCol>
                <a:gridCol w="2472275">
                  <a:extLst>
                    <a:ext uri="{9D8B030D-6E8A-4147-A177-3AD203B41FA5}">
                      <a16:colId xmlns:a16="http://schemas.microsoft.com/office/drawing/2014/main" val="2666572730"/>
                    </a:ext>
                  </a:extLst>
                </a:gridCol>
                <a:gridCol w="2472275">
                  <a:extLst>
                    <a:ext uri="{9D8B030D-6E8A-4147-A177-3AD203B41FA5}">
                      <a16:colId xmlns:a16="http://schemas.microsoft.com/office/drawing/2014/main" val="3271388144"/>
                    </a:ext>
                  </a:extLst>
                </a:gridCol>
              </a:tblGrid>
              <a:tr h="370840">
                <a:tc>
                  <a:txBody>
                    <a:bodyPr/>
                    <a:lstStyle/>
                    <a:p>
                      <a:pPr algn="ctr"/>
                      <a:r>
                        <a:rPr lang="it-IT" dirty="0" err="1"/>
                        <a:t>LUNED</a:t>
                      </a:r>
                      <a:r>
                        <a:rPr lang="it-IT" cap="all" baseline="0" dirty="0" err="1"/>
                        <a:t>ì</a:t>
                      </a:r>
                      <a:endParaRPr lang="it-IT" cap="all" baseline="0" dirty="0"/>
                    </a:p>
                  </a:txBody>
                  <a:tcPr/>
                </a:tc>
                <a:tc>
                  <a:txBody>
                    <a:bodyPr/>
                    <a:lstStyle/>
                    <a:p>
                      <a:pPr algn="ctr"/>
                      <a:r>
                        <a:rPr lang="it-IT" dirty="0" err="1"/>
                        <a:t>MARTED</a:t>
                      </a:r>
                      <a:r>
                        <a:rPr lang="it-IT" cap="all" baseline="0" dirty="0" err="1"/>
                        <a:t>ì</a:t>
                      </a:r>
                      <a:endParaRPr lang="it-IT" cap="all" baseline="0" dirty="0"/>
                    </a:p>
                  </a:txBody>
                  <a:tcPr/>
                </a:tc>
                <a:tc>
                  <a:txBody>
                    <a:bodyPr/>
                    <a:lstStyle/>
                    <a:p>
                      <a:pPr algn="ctr"/>
                      <a:r>
                        <a:rPr lang="it-IT" dirty="0" err="1"/>
                        <a:t>GIOVED</a:t>
                      </a:r>
                      <a:r>
                        <a:rPr lang="it-IT" cap="all" baseline="0" dirty="0" err="1"/>
                        <a:t>ì</a:t>
                      </a:r>
                      <a:endParaRPr lang="it-IT" cap="all" baseline="0" dirty="0"/>
                    </a:p>
                  </a:txBody>
                  <a:tcPr/>
                </a:tc>
                <a:extLst>
                  <a:ext uri="{0D108BD9-81ED-4DB2-BD59-A6C34878D82A}">
                    <a16:rowId xmlns:a16="http://schemas.microsoft.com/office/drawing/2014/main" val="2349571553"/>
                  </a:ext>
                </a:extLst>
              </a:tr>
              <a:tr h="370840">
                <a:tc>
                  <a:txBody>
                    <a:bodyPr/>
                    <a:lstStyle/>
                    <a:p>
                      <a:pPr algn="ctr"/>
                      <a:r>
                        <a:rPr lang="it-IT" dirty="0"/>
                        <a:t>16-17.30</a:t>
                      </a:r>
                    </a:p>
                  </a:txBody>
                  <a:tcPr/>
                </a:tc>
                <a:tc>
                  <a:txBody>
                    <a:bodyPr/>
                    <a:lstStyle/>
                    <a:p>
                      <a:pPr algn="ctr"/>
                      <a:r>
                        <a:rPr lang="it-IT" dirty="0"/>
                        <a:t>17-18.30</a:t>
                      </a:r>
                    </a:p>
                  </a:txBody>
                  <a:tcPr/>
                </a:tc>
                <a:tc>
                  <a:txBody>
                    <a:bodyPr/>
                    <a:lstStyle/>
                    <a:p>
                      <a:pPr algn="ctr"/>
                      <a:r>
                        <a:rPr lang="it-IT" dirty="0"/>
                        <a:t>15-16.30</a:t>
                      </a:r>
                    </a:p>
                  </a:txBody>
                  <a:tcPr/>
                </a:tc>
                <a:extLst>
                  <a:ext uri="{0D108BD9-81ED-4DB2-BD59-A6C34878D82A}">
                    <a16:rowId xmlns:a16="http://schemas.microsoft.com/office/drawing/2014/main" val="1233678315"/>
                  </a:ext>
                </a:extLst>
              </a:tr>
              <a:tr h="370840">
                <a:tc>
                  <a:txBody>
                    <a:bodyPr/>
                    <a:lstStyle/>
                    <a:p>
                      <a:pPr algn="ctr"/>
                      <a:r>
                        <a:rPr lang="it-IT" dirty="0"/>
                        <a:t>Aula A – Edificio A</a:t>
                      </a:r>
                    </a:p>
                  </a:txBody>
                  <a:tcPr/>
                </a:tc>
                <a:tc>
                  <a:txBody>
                    <a:bodyPr/>
                    <a:lstStyle/>
                    <a:p>
                      <a:pPr algn="ctr"/>
                      <a:r>
                        <a:rPr lang="it-IT" dirty="0"/>
                        <a:t>Aula 3B – Edificio D</a:t>
                      </a:r>
                    </a:p>
                  </a:txBody>
                  <a:tcPr/>
                </a:tc>
                <a:tc>
                  <a:txBody>
                    <a:bodyPr/>
                    <a:lstStyle/>
                    <a:p>
                      <a:pPr algn="ctr"/>
                      <a:r>
                        <a:rPr lang="it-IT" dirty="0"/>
                        <a:t>Aula A – Edificio A</a:t>
                      </a:r>
                    </a:p>
                  </a:txBody>
                  <a:tcPr/>
                </a:tc>
                <a:extLst>
                  <a:ext uri="{0D108BD9-81ED-4DB2-BD59-A6C34878D82A}">
                    <a16:rowId xmlns:a16="http://schemas.microsoft.com/office/drawing/2014/main" val="714760675"/>
                  </a:ext>
                </a:extLst>
              </a:tr>
            </a:tbl>
          </a:graphicData>
        </a:graphic>
      </p:graphicFrame>
    </p:spTree>
    <p:extLst>
      <p:ext uri="{BB962C8B-B14F-4D97-AF65-F5344CB8AC3E}">
        <p14:creationId xmlns:p14="http://schemas.microsoft.com/office/powerpoint/2010/main" val="2507197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86649" y="886997"/>
            <a:ext cx="6479421" cy="1049235"/>
          </a:xfrm>
        </p:spPr>
        <p:txBody>
          <a:bodyPr>
            <a:normAutofit fontScale="90000"/>
          </a:bodyPr>
          <a:lstStyle/>
          <a:p>
            <a:r>
              <a:rPr lang="it-IT" sz="3200" dirty="0"/>
              <a:t>Per accedere al corso registrato CD2024 </a:t>
            </a:r>
            <a:r>
              <a:rPr lang="it-IT" sz="3200" b="1" dirty="0"/>
              <a:t>614EC</a:t>
            </a:r>
            <a:r>
              <a:rPr lang="it-IT" sz="3200" dirty="0"/>
              <a:t> </a:t>
            </a:r>
            <a:br>
              <a:rPr lang="it-IT" sz="3200" dirty="0"/>
            </a:br>
            <a:r>
              <a:rPr lang="it-IT" sz="3200" dirty="0">
                <a:solidFill>
                  <a:srgbClr val="FF0000"/>
                </a:solidFill>
              </a:rPr>
              <a:t>ECONOMIA DEL LAVORO E DELLE RISORSE UMANE </a:t>
            </a:r>
            <a:r>
              <a:rPr lang="it-IT" sz="3200" dirty="0"/>
              <a:t>su </a:t>
            </a:r>
            <a:r>
              <a:rPr lang="it-IT" sz="3200" b="1" dirty="0"/>
              <a:t>MS Teams:</a:t>
            </a:r>
            <a:endParaRPr lang="en-US" sz="3200" dirty="0">
              <a:latin typeface="+mn-lt"/>
            </a:endParaRPr>
          </a:p>
        </p:txBody>
      </p:sp>
      <p:sp>
        <p:nvSpPr>
          <p:cNvPr id="3" name="Segnaposto contenuto 2"/>
          <p:cNvSpPr>
            <a:spLocks noGrp="1"/>
          </p:cNvSpPr>
          <p:nvPr>
            <p:ph idx="1"/>
          </p:nvPr>
        </p:nvSpPr>
        <p:spPr>
          <a:xfrm>
            <a:off x="611560" y="2204864"/>
            <a:ext cx="8229600" cy="3816424"/>
          </a:xfrm>
        </p:spPr>
        <p:txBody>
          <a:bodyPr>
            <a:normAutofit fontScale="92500" lnSpcReduction="10000"/>
          </a:bodyPr>
          <a:lstStyle/>
          <a:p>
            <a:r>
              <a:rPr lang="it-IT" sz="2400" dirty="0"/>
              <a:t>L’accesso è possibile in due modalità:</a:t>
            </a:r>
            <a:br>
              <a:rPr lang="it-IT" sz="2400" dirty="0"/>
            </a:br>
            <a:r>
              <a:rPr lang="it-IT" sz="2400" dirty="0"/>
              <a:t>- </a:t>
            </a:r>
            <a:r>
              <a:rPr lang="it-IT" sz="2400" u="sng" dirty="0"/>
              <a:t>automaticamente</a:t>
            </a:r>
            <a:r>
              <a:rPr lang="it-IT" sz="2400" dirty="0"/>
              <a:t>, ma solo in seguito al perfezionamento del caricamento del piano degli studi nella propria carriera studente</a:t>
            </a:r>
            <a:br>
              <a:rPr lang="it-IT" sz="2400" dirty="0"/>
            </a:br>
            <a:r>
              <a:rPr lang="it-IT" sz="2400" dirty="0"/>
              <a:t>- </a:t>
            </a:r>
            <a:r>
              <a:rPr lang="it-IT" sz="2400" u="sng" dirty="0"/>
              <a:t>tramite il codice del team </a:t>
            </a:r>
            <a:r>
              <a:rPr lang="it-IT" sz="2400" dirty="0"/>
              <a:t>che può essere reperito nella pagina del </a:t>
            </a:r>
            <a:r>
              <a:rPr lang="it-IT" sz="2400" dirty="0">
                <a:hlinkClick r:id="rId2"/>
              </a:rPr>
              <a:t>Catalogo della didattica digitale di Ateneo</a:t>
            </a:r>
            <a:endParaRPr lang="it-IT" sz="2400" dirty="0"/>
          </a:p>
          <a:p>
            <a:r>
              <a:rPr lang="it-IT" sz="2400" dirty="0"/>
              <a:t>Le lezioni in aula verranno registrate e saranno disponibili nella cartella file del corso, ma non ci sarà la lezione in sincrono (aula e casa)</a:t>
            </a:r>
          </a:p>
          <a:p>
            <a:pPr marL="0" indent="0">
              <a:buNone/>
            </a:pPr>
            <a:endParaRPr lang="it-IT" sz="2400" dirty="0"/>
          </a:p>
        </p:txBody>
      </p:sp>
      <p:sp>
        <p:nvSpPr>
          <p:cNvPr id="4" name="Segnaposto numero diapositiva 3"/>
          <p:cNvSpPr>
            <a:spLocks noGrp="1"/>
          </p:cNvSpPr>
          <p:nvPr>
            <p:ph type="sldNum" sz="quarter" idx="12"/>
          </p:nvPr>
        </p:nvSpPr>
        <p:spPr/>
        <p:txBody>
          <a:bodyPr/>
          <a:lstStyle/>
          <a:p>
            <a:pPr>
              <a:defRPr/>
            </a:pPr>
            <a:fld id="{54F607D0-A284-42C4-BCFC-9662D572391E}" type="slidenum">
              <a:rPr lang="it-IT" altLang="en-US" smtClean="0"/>
              <a:pPr>
                <a:defRPr/>
              </a:pPr>
              <a:t>4</a:t>
            </a:fld>
            <a:endParaRPr lang="it-IT" altLang="en-US"/>
          </a:p>
        </p:txBody>
      </p:sp>
      <p:pic>
        <p:nvPicPr>
          <p:cNvPr id="8" name="Immagine 7">
            <a:extLst>
              <a:ext uri="{FF2B5EF4-FFF2-40B4-BE49-F238E27FC236}">
                <a16:creationId xmlns:a16="http://schemas.microsoft.com/office/drawing/2014/main" id="{C6F9E134-FFD2-49B5-954A-8BA955AE8D6A}"/>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524328" y="5367433"/>
            <a:ext cx="1512169" cy="1490567"/>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pic>
        <p:nvPicPr>
          <p:cNvPr id="10" name="Immagine 9">
            <a:extLst>
              <a:ext uri="{FF2B5EF4-FFF2-40B4-BE49-F238E27FC236}">
                <a16:creationId xmlns:a16="http://schemas.microsoft.com/office/drawing/2014/main" id="{595F2D76-B060-4F20-974B-FB17BC9DA5A9}"/>
              </a:ext>
            </a:extLst>
          </p:cNvPr>
          <p:cNvPicPr>
            <a:picLocks noChangeAspect="1"/>
          </p:cNvPicPr>
          <p:nvPr/>
        </p:nvPicPr>
        <p:blipFill>
          <a:blip r:embed="rId5" cstate="print">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7280151" y="1437995"/>
            <a:ext cx="488353" cy="488353"/>
          </a:xfrm>
          <a:prstGeom prst="rect">
            <a:avLst/>
          </a:prstGeom>
        </p:spPr>
      </p:pic>
    </p:spTree>
    <p:extLst>
      <p:ext uri="{BB962C8B-B14F-4D97-AF65-F5344CB8AC3E}">
        <p14:creationId xmlns:p14="http://schemas.microsoft.com/office/powerpoint/2010/main" val="2169590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6B22C3-0659-46E7-81B4-4559AE29D77F}"/>
              </a:ext>
            </a:extLst>
          </p:cNvPr>
          <p:cNvSpPr>
            <a:spLocks noGrp="1"/>
          </p:cNvSpPr>
          <p:nvPr>
            <p:ph type="title"/>
          </p:nvPr>
        </p:nvSpPr>
        <p:spPr/>
        <p:txBody>
          <a:bodyPr/>
          <a:lstStyle/>
          <a:p>
            <a:r>
              <a:rPr lang="it-IT" sz="2800" dirty="0"/>
              <a:t>LM ECONOMIA, AMBIENTE E SVILUPPO (EC53)</a:t>
            </a:r>
          </a:p>
        </p:txBody>
      </p:sp>
      <p:sp>
        <p:nvSpPr>
          <p:cNvPr id="3" name="Segnaposto contenuto 2">
            <a:extLst>
              <a:ext uri="{FF2B5EF4-FFF2-40B4-BE49-F238E27FC236}">
                <a16:creationId xmlns:a16="http://schemas.microsoft.com/office/drawing/2014/main" id="{6D765232-FD09-488A-9F20-2EE08CAE56AE}"/>
              </a:ext>
            </a:extLst>
          </p:cNvPr>
          <p:cNvSpPr>
            <a:spLocks noGrp="1"/>
          </p:cNvSpPr>
          <p:nvPr>
            <p:ph idx="1"/>
          </p:nvPr>
        </p:nvSpPr>
        <p:spPr>
          <a:xfrm>
            <a:off x="455938" y="1853755"/>
            <a:ext cx="8363272" cy="4530725"/>
          </a:xfrm>
        </p:spPr>
        <p:txBody>
          <a:bodyPr>
            <a:normAutofit fontScale="92500" lnSpcReduction="10000"/>
          </a:bodyPr>
          <a:lstStyle/>
          <a:p>
            <a:pPr lvl="0"/>
            <a:r>
              <a:rPr lang="it-IT" sz="2000" dirty="0">
                <a:solidFill>
                  <a:srgbClr val="FF0000"/>
                </a:solidFill>
              </a:rPr>
              <a:t>Testi di base consigliati per l’esame scritto </a:t>
            </a:r>
            <a:r>
              <a:rPr lang="it-IT" sz="2000" b="1" dirty="0"/>
              <a:t> </a:t>
            </a:r>
          </a:p>
          <a:p>
            <a:pPr lvl="0"/>
            <a:r>
              <a:rPr lang="it-IT" sz="2000" b="1" i="1" dirty="0"/>
              <a:t>Pepi De </a:t>
            </a:r>
            <a:r>
              <a:rPr lang="it-IT" sz="2000" b="1" i="1" dirty="0" err="1"/>
              <a:t>Caleo</a:t>
            </a:r>
            <a:r>
              <a:rPr lang="it-IT" sz="2000" b="1" i="1" dirty="0"/>
              <a:t>/Luchino </a:t>
            </a:r>
            <a:r>
              <a:rPr lang="it-IT" sz="2000" b="1" i="1" dirty="0" err="1"/>
              <a:t>Brucchi</a:t>
            </a:r>
            <a:r>
              <a:rPr lang="it-IT" sz="2000" dirty="0"/>
              <a:t> (2015), Manuale di Economia del Lavoro, Ed. Il Mulino, Bologna. </a:t>
            </a:r>
          </a:p>
          <a:p>
            <a:pPr lvl="1"/>
            <a:r>
              <a:rPr lang="it-IT" sz="2000" dirty="0"/>
              <a:t>Capitoli e paragrafi indicati nel programma 2024-25</a:t>
            </a:r>
          </a:p>
          <a:p>
            <a:r>
              <a:rPr lang="it-IT" sz="2000" b="1" dirty="0"/>
              <a:t>De Paola M., and </a:t>
            </a:r>
            <a:r>
              <a:rPr lang="it-IT" sz="2000" b="1" dirty="0" err="1"/>
              <a:t>Scoppa</a:t>
            </a:r>
            <a:r>
              <a:rPr lang="it-IT" sz="2000" b="1" dirty="0"/>
              <a:t> V. </a:t>
            </a:r>
            <a:r>
              <a:rPr lang="it-IT" sz="2000" dirty="0"/>
              <a:t>(2008), Economia del Personale, Carocci, Roma. Capitoli 2, 4 e 8</a:t>
            </a:r>
          </a:p>
          <a:p>
            <a:r>
              <a:rPr lang="it-IT" sz="2000" dirty="0">
                <a:solidFill>
                  <a:srgbClr val="FF0000"/>
                </a:solidFill>
              </a:rPr>
              <a:t>Per la preparazione del seminario e della tesina</a:t>
            </a:r>
            <a:r>
              <a:rPr lang="it-IT" sz="2000" dirty="0"/>
              <a:t>: </a:t>
            </a:r>
          </a:p>
          <a:p>
            <a:pPr lvl="1"/>
            <a:r>
              <a:rPr lang="it-IT" sz="2000" dirty="0"/>
              <a:t>capitoli XI e XIV (base teorica).</a:t>
            </a:r>
          </a:p>
          <a:p>
            <a:r>
              <a:rPr lang="it-IT" sz="2000" dirty="0"/>
              <a:t>Vedi anche: </a:t>
            </a:r>
            <a:r>
              <a:rPr lang="it-IT" sz="2000" u="sng" dirty="0">
                <a:hlinkClick r:id="rId2"/>
              </a:rPr>
              <a:t>https://www.mulino.it/isbn/9788815259066</a:t>
            </a:r>
            <a:r>
              <a:rPr lang="it-IT" sz="2000" dirty="0"/>
              <a:t> e </a:t>
            </a:r>
            <a:r>
              <a:rPr lang="it-IT" sz="2000" u="sng" dirty="0">
                <a:hlinkClick r:id="rId3"/>
              </a:rPr>
              <a:t>http://www.pandoracampus.it</a:t>
            </a:r>
            <a:r>
              <a:rPr lang="it-IT" sz="2000" dirty="0"/>
              <a:t> </a:t>
            </a:r>
          </a:p>
          <a:p>
            <a:r>
              <a:rPr lang="it-IT" sz="2000" dirty="0">
                <a:solidFill>
                  <a:srgbClr val="FF0000"/>
                </a:solidFill>
              </a:rPr>
              <a:t>Per l’applicazione sui dati: </a:t>
            </a:r>
            <a:r>
              <a:rPr lang="it-IT" sz="2000" dirty="0"/>
              <a:t>si veda il </a:t>
            </a:r>
            <a:r>
              <a:rPr lang="it-IT" sz="2000" dirty="0" err="1"/>
              <a:t>syllabus</a:t>
            </a:r>
            <a:r>
              <a:rPr lang="it-IT" sz="2000" dirty="0"/>
              <a:t> disponibile in </a:t>
            </a:r>
            <a:r>
              <a:rPr lang="it-IT" sz="2000" b="1" dirty="0" err="1"/>
              <a:t>Moodle</a:t>
            </a:r>
            <a:endParaRPr lang="it-IT" sz="2000" b="1" dirty="0"/>
          </a:p>
          <a:p>
            <a:endParaRPr lang="it-IT" sz="2000" dirty="0"/>
          </a:p>
        </p:txBody>
      </p:sp>
      <p:sp>
        <p:nvSpPr>
          <p:cNvPr id="4" name="Segnaposto numero diapositiva 3">
            <a:extLst>
              <a:ext uri="{FF2B5EF4-FFF2-40B4-BE49-F238E27FC236}">
                <a16:creationId xmlns:a16="http://schemas.microsoft.com/office/drawing/2014/main" id="{1F8F5114-7A4E-4EEA-BD41-72CF85E9247D}"/>
              </a:ext>
            </a:extLst>
          </p:cNvPr>
          <p:cNvSpPr>
            <a:spLocks noGrp="1"/>
          </p:cNvSpPr>
          <p:nvPr>
            <p:ph type="sldNum" sz="quarter" idx="12"/>
          </p:nvPr>
        </p:nvSpPr>
        <p:spPr/>
        <p:txBody>
          <a:bodyPr/>
          <a:lstStyle/>
          <a:p>
            <a:pPr>
              <a:defRPr/>
            </a:pPr>
            <a:fld id="{54F607D0-A284-42C4-BCFC-9662D572391E}" type="slidenum">
              <a:rPr lang="it-IT" altLang="en-US" smtClean="0"/>
              <a:pPr>
                <a:defRPr/>
              </a:pPr>
              <a:t>5</a:t>
            </a:fld>
            <a:endParaRPr lang="it-IT" altLang="en-US"/>
          </a:p>
        </p:txBody>
      </p:sp>
      <p:pic>
        <p:nvPicPr>
          <p:cNvPr id="5" name="Immagine 4">
            <a:extLst>
              <a:ext uri="{FF2B5EF4-FFF2-40B4-BE49-F238E27FC236}">
                <a16:creationId xmlns:a16="http://schemas.microsoft.com/office/drawing/2014/main" id="{57539C64-77A7-4F57-ACBF-581F95BC4DDB}"/>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907789" y="0"/>
            <a:ext cx="2160240" cy="1390654"/>
          </a:xfrm>
          <a:prstGeom prst="ellipse">
            <a:avLst/>
          </a:prstGeom>
          <a:ln>
            <a:noFill/>
          </a:ln>
          <a:effectLst>
            <a:softEdge rad="112500"/>
          </a:effectLst>
        </p:spPr>
      </p:pic>
    </p:spTree>
    <p:extLst>
      <p:ext uri="{BB962C8B-B14F-4D97-AF65-F5344CB8AC3E}">
        <p14:creationId xmlns:p14="http://schemas.microsoft.com/office/powerpoint/2010/main" val="1804717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5F45AA-B8B7-4F94-A53E-314E71EB14AF}"/>
              </a:ext>
            </a:extLst>
          </p:cNvPr>
          <p:cNvSpPr>
            <a:spLocks noGrp="1"/>
          </p:cNvSpPr>
          <p:nvPr>
            <p:ph type="title"/>
          </p:nvPr>
        </p:nvSpPr>
        <p:spPr/>
        <p:txBody>
          <a:bodyPr>
            <a:normAutofit fontScale="90000"/>
          </a:bodyPr>
          <a:lstStyle/>
          <a:p>
            <a:r>
              <a:rPr lang="it-IT" dirty="0"/>
              <a:t>LM SCIENZE DEL GOVERNO E POLITICHE PUBBLICHE (SP51)</a:t>
            </a:r>
            <a:br>
              <a:rPr lang="it-IT" dirty="0"/>
            </a:br>
            <a:endParaRPr lang="it-IT" dirty="0"/>
          </a:p>
        </p:txBody>
      </p:sp>
      <p:sp>
        <p:nvSpPr>
          <p:cNvPr id="3" name="Segnaposto contenuto 2">
            <a:extLst>
              <a:ext uri="{FF2B5EF4-FFF2-40B4-BE49-F238E27FC236}">
                <a16:creationId xmlns:a16="http://schemas.microsoft.com/office/drawing/2014/main" id="{AD10AB36-DE8E-4C1A-B1F1-CA9C754DC225}"/>
              </a:ext>
            </a:extLst>
          </p:cNvPr>
          <p:cNvSpPr>
            <a:spLocks noGrp="1"/>
          </p:cNvSpPr>
          <p:nvPr>
            <p:ph idx="1"/>
          </p:nvPr>
        </p:nvSpPr>
        <p:spPr>
          <a:xfrm>
            <a:off x="1535413" y="2015733"/>
            <a:ext cx="6997027" cy="3789531"/>
          </a:xfrm>
        </p:spPr>
        <p:txBody>
          <a:bodyPr>
            <a:normAutofit fontScale="77500" lnSpcReduction="20000"/>
          </a:bodyPr>
          <a:lstStyle/>
          <a:p>
            <a:r>
              <a:rPr lang="it-IT" sz="2600" b="1" i="1" dirty="0"/>
              <a:t>George J. </a:t>
            </a:r>
            <a:r>
              <a:rPr lang="it-IT" sz="2600" b="1" i="1" dirty="0" err="1"/>
              <a:t>Borjas</a:t>
            </a:r>
            <a:r>
              <a:rPr lang="it-IT" sz="2600" dirty="0"/>
              <a:t> (2010), Economia del lavoro, Ed. F. Brioschi, Milano. </a:t>
            </a:r>
          </a:p>
          <a:p>
            <a:r>
              <a:rPr lang="it-IT" sz="2600" b="1" dirty="0"/>
              <a:t>De Paola M., and </a:t>
            </a:r>
            <a:r>
              <a:rPr lang="it-IT" sz="2600" b="1" dirty="0" err="1"/>
              <a:t>Scoppa</a:t>
            </a:r>
            <a:r>
              <a:rPr lang="it-IT" sz="2600" b="1" dirty="0"/>
              <a:t> V. </a:t>
            </a:r>
            <a:r>
              <a:rPr lang="it-IT" sz="2600" dirty="0"/>
              <a:t>(2008), Economia del Personale, Carocci, Roma. Capitoli 2, 4 e 8</a:t>
            </a:r>
          </a:p>
          <a:p>
            <a:r>
              <a:rPr lang="it-IT" sz="2600" u="sng" dirty="0"/>
              <a:t>Pagina web: </a:t>
            </a:r>
            <a:r>
              <a:rPr lang="it-IT" sz="2600" u="sng" dirty="0">
                <a:hlinkClick r:id="rId2"/>
              </a:rPr>
              <a:t>https://www.brioschieditore.it/catalogo-libri.php?autore=&amp;titolo=Economia+del+lavoro&amp;isbn</a:t>
            </a:r>
            <a:r>
              <a:rPr lang="it-IT" sz="2600" u="sng" dirty="0"/>
              <a:t>  </a:t>
            </a:r>
          </a:p>
          <a:p>
            <a:r>
              <a:rPr lang="it-IT" sz="2600" dirty="0">
                <a:solidFill>
                  <a:srgbClr val="FF0000"/>
                </a:solidFill>
              </a:rPr>
              <a:t>Capitoli</a:t>
            </a:r>
            <a:r>
              <a:rPr lang="it-IT" sz="2600" dirty="0"/>
              <a:t> </a:t>
            </a:r>
            <a:r>
              <a:rPr lang="it-IT" sz="2600" dirty="0">
                <a:solidFill>
                  <a:srgbClr val="FF0000"/>
                </a:solidFill>
              </a:rPr>
              <a:t>principali</a:t>
            </a:r>
            <a:r>
              <a:rPr lang="it-IT" sz="2600" dirty="0"/>
              <a:t> per l’esame scritto (vedi programma). </a:t>
            </a:r>
          </a:p>
          <a:p>
            <a:r>
              <a:rPr lang="it-IT" sz="2600" dirty="0"/>
              <a:t>Per il seminario/tesina e la discussione in aula si veda il </a:t>
            </a:r>
            <a:r>
              <a:rPr lang="it-IT" sz="2600" dirty="0" err="1"/>
              <a:t>syllabus</a:t>
            </a:r>
            <a:r>
              <a:rPr lang="it-IT" sz="2600" dirty="0"/>
              <a:t> disponibile in </a:t>
            </a:r>
            <a:r>
              <a:rPr lang="it-IT" sz="2600" dirty="0" err="1"/>
              <a:t>Moodle</a:t>
            </a:r>
            <a:endParaRPr lang="it-IT" sz="2600" dirty="0"/>
          </a:p>
        </p:txBody>
      </p:sp>
      <p:sp>
        <p:nvSpPr>
          <p:cNvPr id="4" name="Segnaposto numero diapositiva 3">
            <a:extLst>
              <a:ext uri="{FF2B5EF4-FFF2-40B4-BE49-F238E27FC236}">
                <a16:creationId xmlns:a16="http://schemas.microsoft.com/office/drawing/2014/main" id="{C3CE2B0C-BBCB-4BC2-AD02-12078A479F47}"/>
              </a:ext>
            </a:extLst>
          </p:cNvPr>
          <p:cNvSpPr>
            <a:spLocks noGrp="1"/>
          </p:cNvSpPr>
          <p:nvPr>
            <p:ph type="sldNum" sz="quarter" idx="12"/>
          </p:nvPr>
        </p:nvSpPr>
        <p:spPr/>
        <p:txBody>
          <a:bodyPr/>
          <a:lstStyle/>
          <a:p>
            <a:pPr>
              <a:defRPr/>
            </a:pPr>
            <a:fld id="{54F607D0-A284-42C4-BCFC-9662D572391E}" type="slidenum">
              <a:rPr lang="it-IT" altLang="en-US" smtClean="0"/>
              <a:pPr>
                <a:defRPr/>
              </a:pPr>
              <a:t>6</a:t>
            </a:fld>
            <a:endParaRPr lang="it-IT" altLang="en-US"/>
          </a:p>
        </p:txBody>
      </p:sp>
      <p:pic>
        <p:nvPicPr>
          <p:cNvPr id="6" name="Immagine 5">
            <a:extLst>
              <a:ext uri="{FF2B5EF4-FFF2-40B4-BE49-F238E27FC236}">
                <a16:creationId xmlns:a16="http://schemas.microsoft.com/office/drawing/2014/main" id="{A1DE8EE4-B6B4-4914-8685-961064745D4F}"/>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524328" y="5297448"/>
            <a:ext cx="1476782" cy="1512063"/>
          </a:xfrm>
          <a:prstGeom prst="rect">
            <a:avLst/>
          </a:prstGeom>
        </p:spPr>
      </p:pic>
    </p:spTree>
    <p:extLst>
      <p:ext uri="{BB962C8B-B14F-4D97-AF65-F5344CB8AC3E}">
        <p14:creationId xmlns:p14="http://schemas.microsoft.com/office/powerpoint/2010/main" val="919800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FCFC42-7F73-4BBF-AC79-A515C3BAB112}"/>
              </a:ext>
            </a:extLst>
          </p:cNvPr>
          <p:cNvSpPr>
            <a:spLocks noGrp="1"/>
          </p:cNvSpPr>
          <p:nvPr>
            <p:ph type="title"/>
          </p:nvPr>
        </p:nvSpPr>
        <p:spPr/>
        <p:txBody>
          <a:bodyPr/>
          <a:lstStyle/>
          <a:p>
            <a:r>
              <a:rPr lang="it-IT" dirty="0"/>
              <a:t>Materiale disponibile per </a:t>
            </a:r>
            <a:r>
              <a:rPr lang="it-IT" b="1" dirty="0">
                <a:solidFill>
                  <a:srgbClr val="FF0000"/>
                </a:solidFill>
              </a:rPr>
              <a:t>tutti</a:t>
            </a:r>
            <a:r>
              <a:rPr lang="it-IT" dirty="0"/>
              <a:t> gli studenti</a:t>
            </a:r>
          </a:p>
        </p:txBody>
      </p:sp>
      <p:sp>
        <p:nvSpPr>
          <p:cNvPr id="3" name="Segnaposto contenuto 2">
            <a:extLst>
              <a:ext uri="{FF2B5EF4-FFF2-40B4-BE49-F238E27FC236}">
                <a16:creationId xmlns:a16="http://schemas.microsoft.com/office/drawing/2014/main" id="{A0F91FC4-9EA7-41D9-878E-AC0D3754C357}"/>
              </a:ext>
            </a:extLst>
          </p:cNvPr>
          <p:cNvSpPr>
            <a:spLocks noGrp="1"/>
          </p:cNvSpPr>
          <p:nvPr>
            <p:ph idx="1"/>
          </p:nvPr>
        </p:nvSpPr>
        <p:spPr/>
        <p:txBody>
          <a:bodyPr>
            <a:normAutofit fontScale="85000" lnSpcReduction="20000"/>
          </a:bodyPr>
          <a:lstStyle/>
          <a:p>
            <a:r>
              <a:rPr lang="it-IT" sz="2800" b="1" dirty="0"/>
              <a:t>Accessibile da "</a:t>
            </a:r>
            <a:r>
              <a:rPr lang="it-IT" sz="2800" b="1" dirty="0">
                <a:hlinkClick r:id="rId2"/>
              </a:rPr>
              <a:t>moodle2.units.it</a:t>
            </a:r>
            <a:r>
              <a:rPr lang="it-IT" sz="2800" b="1" dirty="0"/>
              <a:t>":</a:t>
            </a:r>
            <a:endParaRPr lang="it-IT" sz="2800" dirty="0"/>
          </a:p>
          <a:p>
            <a:r>
              <a:rPr lang="it-IT" sz="2800" b="1" dirty="0"/>
              <a:t> Il percorso è il seguente: </a:t>
            </a:r>
            <a:r>
              <a:rPr lang="it-IT" dirty="0">
                <a:hlinkClick r:id="rId3"/>
              </a:rPr>
              <a:t>Dipartimento di Scienze Economiche, Aziendali, Matematiche e Statistiche</a:t>
            </a:r>
            <a:r>
              <a:rPr lang="it-IT" dirty="0"/>
              <a:t> </a:t>
            </a:r>
            <a:r>
              <a:rPr lang="it-IT" dirty="0">
                <a:hlinkClick r:id="rId4"/>
              </a:rPr>
              <a:t>Laurea Magistrale</a:t>
            </a:r>
            <a:r>
              <a:rPr lang="it-IT" dirty="0"/>
              <a:t> </a:t>
            </a:r>
            <a:r>
              <a:rPr lang="it-IT" dirty="0">
                <a:hlinkClick r:id="rId5"/>
              </a:rPr>
              <a:t>EC53 - ECONOMIA, AMBIENTE E SVILUPPO</a:t>
            </a:r>
            <a:r>
              <a:rPr lang="it-IT" dirty="0"/>
              <a:t> </a:t>
            </a:r>
            <a:r>
              <a:rPr lang="it-IT" dirty="0">
                <a:hlinkClick r:id="rId6"/>
              </a:rPr>
              <a:t>A.A. 2024 – 2025</a:t>
            </a:r>
            <a:r>
              <a:rPr lang="it-IT" dirty="0"/>
              <a:t> </a:t>
            </a:r>
            <a:r>
              <a:rPr lang="it-IT" b="1" dirty="0"/>
              <a:t>614EC - ECONOMIA DEL LAVORO E DELLE RISORSE UMANE 2024</a:t>
            </a:r>
          </a:p>
          <a:p>
            <a:r>
              <a:rPr lang="it-IT" sz="2800" b="1" dirty="0"/>
              <a:t> iscrizione automatica se in piano di studi, ma</a:t>
            </a:r>
          </a:p>
          <a:p>
            <a:r>
              <a:rPr lang="it-IT" sz="2800" u="sng" dirty="0"/>
              <a:t>chiave di accesso</a:t>
            </a:r>
            <a:r>
              <a:rPr lang="it-IT" sz="2800" dirty="0"/>
              <a:t> </a:t>
            </a:r>
            <a:r>
              <a:rPr lang="it-IT" sz="2800" b="1" dirty="0">
                <a:solidFill>
                  <a:srgbClr val="FF0000"/>
                </a:solidFill>
              </a:rPr>
              <a:t>614EC_24</a:t>
            </a:r>
            <a:endParaRPr lang="it-IT" sz="2800" dirty="0">
              <a:solidFill>
                <a:srgbClr val="FF0000"/>
              </a:solidFill>
            </a:endParaRPr>
          </a:p>
        </p:txBody>
      </p:sp>
      <p:sp>
        <p:nvSpPr>
          <p:cNvPr id="4" name="Segnaposto numero diapositiva 3">
            <a:extLst>
              <a:ext uri="{FF2B5EF4-FFF2-40B4-BE49-F238E27FC236}">
                <a16:creationId xmlns:a16="http://schemas.microsoft.com/office/drawing/2014/main" id="{5AA3FCCD-4B32-4021-A5BC-B024C5DA087F}"/>
              </a:ext>
            </a:extLst>
          </p:cNvPr>
          <p:cNvSpPr>
            <a:spLocks noGrp="1"/>
          </p:cNvSpPr>
          <p:nvPr>
            <p:ph type="sldNum" sz="quarter" idx="12"/>
          </p:nvPr>
        </p:nvSpPr>
        <p:spPr/>
        <p:txBody>
          <a:bodyPr/>
          <a:lstStyle/>
          <a:p>
            <a:pPr>
              <a:defRPr/>
            </a:pPr>
            <a:fld id="{54F607D0-A284-42C4-BCFC-9662D572391E}" type="slidenum">
              <a:rPr lang="it-IT" altLang="en-US" smtClean="0"/>
              <a:pPr>
                <a:defRPr/>
              </a:pPr>
              <a:t>7</a:t>
            </a:fld>
            <a:endParaRPr lang="it-IT" altLang="en-US"/>
          </a:p>
        </p:txBody>
      </p:sp>
      <p:pic>
        <p:nvPicPr>
          <p:cNvPr id="9" name="Immagine 8">
            <a:extLst>
              <a:ext uri="{FF2B5EF4-FFF2-40B4-BE49-F238E27FC236}">
                <a16:creationId xmlns:a16="http://schemas.microsoft.com/office/drawing/2014/main" id="{ABC5320B-0748-44B2-9CEA-4BA3520D6808}"/>
              </a:ext>
            </a:extLst>
          </p:cNvPr>
          <p:cNvPicPr>
            <a:picLocks noChangeAspect="1"/>
          </p:cNvPicPr>
          <p:nvPr/>
        </p:nvPicPr>
        <p:blipFill>
          <a:blip r:embed="rId7" cstate="print">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7874860" y="5739415"/>
            <a:ext cx="1000155" cy="1000155"/>
          </a:xfrm>
          <a:prstGeom prst="rect">
            <a:avLst/>
          </a:prstGeom>
        </p:spPr>
      </p:pic>
    </p:spTree>
    <p:extLst>
      <p:ext uri="{BB962C8B-B14F-4D97-AF65-F5344CB8AC3E}">
        <p14:creationId xmlns:p14="http://schemas.microsoft.com/office/powerpoint/2010/main" val="3756821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316F0D-A4DD-4330-85F1-9C02D75F2521}"/>
              </a:ext>
            </a:extLst>
          </p:cNvPr>
          <p:cNvSpPr>
            <a:spLocks noGrp="1"/>
          </p:cNvSpPr>
          <p:nvPr>
            <p:ph type="title"/>
          </p:nvPr>
        </p:nvSpPr>
        <p:spPr/>
        <p:txBody>
          <a:bodyPr/>
          <a:lstStyle/>
          <a:p>
            <a:r>
              <a:rPr lang="it-IT" dirty="0"/>
              <a:t>Argomenti delle lezioni frontali (circa 48 ore)</a:t>
            </a:r>
          </a:p>
        </p:txBody>
      </p:sp>
      <p:sp>
        <p:nvSpPr>
          <p:cNvPr id="3" name="Segnaposto contenuto 2">
            <a:extLst>
              <a:ext uri="{FF2B5EF4-FFF2-40B4-BE49-F238E27FC236}">
                <a16:creationId xmlns:a16="http://schemas.microsoft.com/office/drawing/2014/main" id="{64CD18E4-54EC-426E-90EA-7A4CB08C9101}"/>
              </a:ext>
            </a:extLst>
          </p:cNvPr>
          <p:cNvSpPr>
            <a:spLocks noGrp="1"/>
          </p:cNvSpPr>
          <p:nvPr>
            <p:ph idx="1"/>
          </p:nvPr>
        </p:nvSpPr>
        <p:spPr>
          <a:xfrm>
            <a:off x="1535413" y="2015733"/>
            <a:ext cx="6781003" cy="4037747"/>
          </a:xfrm>
        </p:spPr>
        <p:txBody>
          <a:bodyPr>
            <a:normAutofit fontScale="92500" lnSpcReduction="20000"/>
          </a:bodyPr>
          <a:lstStyle/>
          <a:p>
            <a:r>
              <a:rPr lang="it-IT" sz="2800" dirty="0">
                <a:solidFill>
                  <a:srgbClr val="FF0000"/>
                </a:solidFill>
              </a:rPr>
              <a:t>PRIMA PARTE: IL MODELLO BASE E I DATI</a:t>
            </a:r>
          </a:p>
          <a:p>
            <a:pPr lvl="1"/>
            <a:r>
              <a:rPr lang="it-IT" sz="2000" b="1" dirty="0"/>
              <a:t>Introduzione: il salario e il suo ruolo</a:t>
            </a:r>
          </a:p>
          <a:p>
            <a:pPr lvl="1"/>
            <a:r>
              <a:rPr lang="it-IT" sz="2000" b="1" dirty="0"/>
              <a:t>L’offerta di lavoro statica</a:t>
            </a:r>
          </a:p>
          <a:p>
            <a:pPr lvl="1"/>
            <a:r>
              <a:rPr lang="it-IT" sz="2000" b="1" dirty="0"/>
              <a:t>Offerta di lavoro nel tempo, produzione familiare e problematiche di genere</a:t>
            </a:r>
          </a:p>
          <a:p>
            <a:pPr lvl="1"/>
            <a:r>
              <a:rPr lang="it-IT" sz="2000" b="1" dirty="0"/>
              <a:t>La domanda di lavoro</a:t>
            </a:r>
          </a:p>
          <a:p>
            <a:pPr lvl="1"/>
            <a:r>
              <a:rPr lang="it-IT" sz="2000" b="1" dirty="0"/>
              <a:t>Il mercato del lavoro tra equilibrio e disequilibri (disoccupazione)</a:t>
            </a:r>
          </a:p>
          <a:p>
            <a:pPr lvl="1"/>
            <a:r>
              <a:rPr lang="it-IT" sz="2000" b="1" dirty="0"/>
              <a:t>Il capitale umano: istruzione, formazione ed effetti sul lavoro</a:t>
            </a:r>
          </a:p>
        </p:txBody>
      </p:sp>
      <p:sp>
        <p:nvSpPr>
          <p:cNvPr id="4" name="Segnaposto numero diapositiva 3">
            <a:extLst>
              <a:ext uri="{FF2B5EF4-FFF2-40B4-BE49-F238E27FC236}">
                <a16:creationId xmlns:a16="http://schemas.microsoft.com/office/drawing/2014/main" id="{5B6A3D93-BACD-40AC-95AA-D16B41824886}"/>
              </a:ext>
            </a:extLst>
          </p:cNvPr>
          <p:cNvSpPr>
            <a:spLocks noGrp="1"/>
          </p:cNvSpPr>
          <p:nvPr>
            <p:ph type="sldNum" sz="quarter" idx="12"/>
          </p:nvPr>
        </p:nvSpPr>
        <p:spPr/>
        <p:txBody>
          <a:bodyPr/>
          <a:lstStyle/>
          <a:p>
            <a:pPr>
              <a:defRPr/>
            </a:pPr>
            <a:fld id="{54F607D0-A284-42C4-BCFC-9662D572391E}" type="slidenum">
              <a:rPr lang="it-IT" altLang="en-US" smtClean="0"/>
              <a:pPr>
                <a:defRPr/>
              </a:pPr>
              <a:t>8</a:t>
            </a:fld>
            <a:endParaRPr lang="it-IT" altLang="en-US"/>
          </a:p>
        </p:txBody>
      </p:sp>
      <p:pic>
        <p:nvPicPr>
          <p:cNvPr id="9" name="Immagine 8">
            <a:extLst>
              <a:ext uri="{FF2B5EF4-FFF2-40B4-BE49-F238E27FC236}">
                <a16:creationId xmlns:a16="http://schemas.microsoft.com/office/drawing/2014/main" id="{ADACF53C-D98C-4A1C-BE3F-41AA0F160279}"/>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986371" y="5638748"/>
            <a:ext cx="996782" cy="1153419"/>
          </a:xfrm>
          <a:prstGeom prst="rect">
            <a:avLst/>
          </a:prstGeom>
          <a:ln>
            <a:noFill/>
          </a:ln>
          <a:effectLst>
            <a:softEdge rad="112500"/>
          </a:effectLst>
        </p:spPr>
      </p:pic>
    </p:spTree>
    <p:extLst>
      <p:ext uri="{BB962C8B-B14F-4D97-AF65-F5344CB8AC3E}">
        <p14:creationId xmlns:p14="http://schemas.microsoft.com/office/powerpoint/2010/main" val="3064727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9F7C19-6F96-4C01-95FE-5A74DCDEB9B7}"/>
              </a:ext>
            </a:extLst>
          </p:cNvPr>
          <p:cNvSpPr>
            <a:spLocks noGrp="1"/>
          </p:cNvSpPr>
          <p:nvPr>
            <p:ph type="title"/>
          </p:nvPr>
        </p:nvSpPr>
        <p:spPr/>
        <p:txBody>
          <a:bodyPr/>
          <a:lstStyle/>
          <a:p>
            <a:r>
              <a:rPr lang="it-IT" dirty="0"/>
              <a:t>Lezioni frontali (continua)</a:t>
            </a:r>
          </a:p>
        </p:txBody>
      </p:sp>
      <p:sp>
        <p:nvSpPr>
          <p:cNvPr id="3" name="Segnaposto contenuto 2">
            <a:extLst>
              <a:ext uri="{FF2B5EF4-FFF2-40B4-BE49-F238E27FC236}">
                <a16:creationId xmlns:a16="http://schemas.microsoft.com/office/drawing/2014/main" id="{2E9EA282-3F48-4F96-A80A-0A48FE93A37B}"/>
              </a:ext>
            </a:extLst>
          </p:cNvPr>
          <p:cNvSpPr>
            <a:spLocks noGrp="1"/>
          </p:cNvSpPr>
          <p:nvPr>
            <p:ph idx="1"/>
          </p:nvPr>
        </p:nvSpPr>
        <p:spPr/>
        <p:txBody>
          <a:bodyPr>
            <a:normAutofit/>
          </a:bodyPr>
          <a:lstStyle/>
          <a:p>
            <a:r>
              <a:rPr lang="it-IT" sz="2400" dirty="0">
                <a:solidFill>
                  <a:srgbClr val="FF0000"/>
                </a:solidFill>
              </a:rPr>
              <a:t>SECONDA PARTE: LA GESTIONE DELLE RISORSE UMANE</a:t>
            </a:r>
          </a:p>
          <a:p>
            <a:pPr lvl="1"/>
            <a:r>
              <a:rPr lang="it-IT" sz="2400" b="1" dirty="0"/>
              <a:t>La selezione del personale</a:t>
            </a:r>
          </a:p>
          <a:p>
            <a:pPr lvl="1"/>
            <a:r>
              <a:rPr lang="it-IT" sz="2400" b="1" dirty="0"/>
              <a:t>Gli incentivi alla produttività</a:t>
            </a:r>
          </a:p>
          <a:p>
            <a:pPr lvl="1"/>
            <a:r>
              <a:rPr lang="it-IT" sz="2400" b="1" dirty="0"/>
              <a:t>La fine del rapporto di lavoro</a:t>
            </a:r>
          </a:p>
        </p:txBody>
      </p:sp>
      <p:sp>
        <p:nvSpPr>
          <p:cNvPr id="4" name="Segnaposto numero diapositiva 3">
            <a:extLst>
              <a:ext uri="{FF2B5EF4-FFF2-40B4-BE49-F238E27FC236}">
                <a16:creationId xmlns:a16="http://schemas.microsoft.com/office/drawing/2014/main" id="{54B5909D-1FE5-4A59-A05C-C117CEECD0B9}"/>
              </a:ext>
            </a:extLst>
          </p:cNvPr>
          <p:cNvSpPr>
            <a:spLocks noGrp="1"/>
          </p:cNvSpPr>
          <p:nvPr>
            <p:ph type="sldNum" sz="quarter" idx="12"/>
          </p:nvPr>
        </p:nvSpPr>
        <p:spPr/>
        <p:txBody>
          <a:bodyPr/>
          <a:lstStyle/>
          <a:p>
            <a:pPr>
              <a:defRPr/>
            </a:pPr>
            <a:fld id="{54F607D0-A284-42C4-BCFC-9662D572391E}" type="slidenum">
              <a:rPr lang="it-IT" altLang="en-US" smtClean="0"/>
              <a:pPr>
                <a:defRPr/>
              </a:pPr>
              <a:t>9</a:t>
            </a:fld>
            <a:endParaRPr lang="it-IT" altLang="en-US"/>
          </a:p>
        </p:txBody>
      </p:sp>
      <p:pic>
        <p:nvPicPr>
          <p:cNvPr id="5" name="Immagine 4">
            <a:extLst>
              <a:ext uri="{FF2B5EF4-FFF2-40B4-BE49-F238E27FC236}">
                <a16:creationId xmlns:a16="http://schemas.microsoft.com/office/drawing/2014/main" id="{567A902F-7282-44F8-BE08-884E62FD5F2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986371" y="5638748"/>
            <a:ext cx="996782" cy="1153419"/>
          </a:xfrm>
          <a:prstGeom prst="rect">
            <a:avLst/>
          </a:prstGeom>
          <a:ln>
            <a:noFill/>
          </a:ln>
          <a:effectLst>
            <a:softEdge rad="112500"/>
          </a:effectLst>
        </p:spPr>
      </p:pic>
    </p:spTree>
    <p:extLst>
      <p:ext uri="{BB962C8B-B14F-4D97-AF65-F5344CB8AC3E}">
        <p14:creationId xmlns:p14="http://schemas.microsoft.com/office/powerpoint/2010/main" val="3699297465"/>
      </p:ext>
    </p:extLst>
  </p:cSld>
  <p:clrMapOvr>
    <a:masterClrMapping/>
  </p:clrMapOvr>
</p:sld>
</file>

<file path=ppt/theme/theme1.xml><?xml version="1.0" encoding="utf-8"?>
<a:theme xmlns:a="http://schemas.openxmlformats.org/drawingml/2006/main" name="Raccolt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Raccolta">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accolt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Gallery</Template>
  <TotalTime>44213</TotalTime>
  <Words>1603</Words>
  <Application>Microsoft Office PowerPoint</Application>
  <PresentationFormat>Presentazione su schermo (4:3)</PresentationFormat>
  <Paragraphs>158</Paragraphs>
  <Slides>23</Slides>
  <Notes>4</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23</vt:i4>
      </vt:variant>
    </vt:vector>
  </HeadingPairs>
  <TitlesOfParts>
    <vt:vector size="27" baseType="lpstr">
      <vt:lpstr>Arial</vt:lpstr>
      <vt:lpstr>Dcr10</vt:lpstr>
      <vt:lpstr>Palatino Linotype</vt:lpstr>
      <vt:lpstr>Raccolta</vt:lpstr>
      <vt:lpstr>Corso di Economia del Lavoro e delle Risorse Umane 2024-25</vt:lpstr>
      <vt:lpstr>Patto d’aula</vt:lpstr>
      <vt:lpstr>Lezioni </vt:lpstr>
      <vt:lpstr>Per accedere al corso registrato CD2024 614EC  ECONOMIA DEL LAVORO E DELLE RISORSE UMANE su MS Teams:</vt:lpstr>
      <vt:lpstr>LM ECONOMIA, AMBIENTE E SVILUPPO (EC53)</vt:lpstr>
      <vt:lpstr>LM SCIENZE DEL GOVERNO E POLITICHE PUBBLICHE (SP51) </vt:lpstr>
      <vt:lpstr>Materiale disponibile per tutti gli studenti</vt:lpstr>
      <vt:lpstr>Argomenti delle lezioni frontali (circa 48 ore)</vt:lpstr>
      <vt:lpstr>Lezioni frontali (continua)</vt:lpstr>
      <vt:lpstr>TERZA PARTE: GLI APPROFONDIMENTI in LAVORI DI GRUPPO E SEMINARI (12-15 ore)</vt:lpstr>
      <vt:lpstr>Che cos’è l’economia del lavoro? </vt:lpstr>
      <vt:lpstr>Conosciamoci… alcune domande</vt:lpstr>
      <vt:lpstr>Il corso di Economia del Lavoro e delle Risorse Umane</vt:lpstr>
      <vt:lpstr>…e conosciamo l’economia del lavoro</vt:lpstr>
      <vt:lpstr>Che cos’è l’Economia del Lavoro?</vt:lpstr>
      <vt:lpstr>Che cos’è il lavoro?  </vt:lpstr>
      <vt:lpstr>articolo di STUDIO nel sito moodle:  Giorgio Rodano (2004), Il mercato del lavoro nella storia del pensiero economico </vt:lpstr>
      <vt:lpstr>Che cos’è il salario?</vt:lpstr>
      <vt:lpstr>Come sono cambiate le idee sul funzionamento del mercato del lavoro negli ultimi secoli?</vt:lpstr>
      <vt:lpstr>Il dibattito tra classici e neoclassici sulla funzione del salario nel Mercato del Lavoro</vt:lpstr>
      <vt:lpstr>LE DIVERSE BASI CONCETTUALI</vt:lpstr>
      <vt:lpstr>Il mercato del lavoro è sempre stato un mercato speciale?</vt:lpstr>
      <vt:lpstr>Classici e Neoclassici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Massimo Mancini</dc:creator>
  <cp:lastModifiedBy>CHIES LAURA</cp:lastModifiedBy>
  <cp:revision>373</cp:revision>
  <dcterms:created xsi:type="dcterms:W3CDTF">2005-10-08T14:59:47Z</dcterms:created>
  <dcterms:modified xsi:type="dcterms:W3CDTF">2024-09-24T06:45:40Z</dcterms:modified>
</cp:coreProperties>
</file>