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99" r:id="rId3"/>
    <p:sldId id="447" r:id="rId4"/>
    <p:sldId id="400" r:id="rId5"/>
    <p:sldId id="414" r:id="rId6"/>
    <p:sldId id="415" r:id="rId7"/>
    <p:sldId id="416" r:id="rId8"/>
    <p:sldId id="436" r:id="rId9"/>
    <p:sldId id="418" r:id="rId10"/>
    <p:sldId id="458" r:id="rId11"/>
    <p:sldId id="459" r:id="rId12"/>
    <p:sldId id="438" r:id="rId13"/>
    <p:sldId id="460" r:id="rId14"/>
    <p:sldId id="295" r:id="rId15"/>
    <p:sldId id="263" r:id="rId16"/>
    <p:sldId id="259" r:id="rId17"/>
    <p:sldId id="262" r:id="rId18"/>
    <p:sldId id="264" r:id="rId19"/>
    <p:sldId id="265" r:id="rId20"/>
    <p:sldId id="266" r:id="rId21"/>
    <p:sldId id="267" r:id="rId22"/>
    <p:sldId id="268" r:id="rId23"/>
    <p:sldId id="269" r:id="rId24"/>
    <p:sldId id="270" r:id="rId25"/>
    <p:sldId id="271" r:id="rId26"/>
    <p:sldId id="272" r:id="rId27"/>
    <p:sldId id="461" r:id="rId28"/>
    <p:sldId id="273" r:id="rId29"/>
    <p:sldId id="275" r:id="rId30"/>
    <p:sldId id="276" r:id="rId31"/>
    <p:sldId id="277" r:id="rId32"/>
    <p:sldId id="278" r:id="rId33"/>
    <p:sldId id="279" r:id="rId34"/>
    <p:sldId id="296" r:id="rId35"/>
    <p:sldId id="297" r:id="rId36"/>
    <p:sldId id="280" r:id="rId37"/>
    <p:sldId id="281" r:id="rId38"/>
    <p:sldId id="282" r:id="rId39"/>
    <p:sldId id="283" r:id="rId40"/>
    <p:sldId id="284" r:id="rId41"/>
    <p:sldId id="285" r:id="rId42"/>
    <p:sldId id="286" r:id="rId43"/>
    <p:sldId id="274" r:id="rId44"/>
    <p:sldId id="287" r:id="rId45"/>
    <p:sldId id="455" r:id="rId46"/>
    <p:sldId id="437" r:id="rId47"/>
    <p:sldId id="420" r:id="rId48"/>
    <p:sldId id="421" r:id="rId49"/>
    <p:sldId id="422" r:id="rId50"/>
    <p:sldId id="423" r:id="rId51"/>
    <p:sldId id="424" r:id="rId52"/>
    <p:sldId id="425" r:id="rId53"/>
    <p:sldId id="30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2023B-93DB-442C-BD93-FC588466370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it-IT"/>
        </a:p>
      </dgm:t>
    </dgm:pt>
    <dgm:pt modelId="{9805B972-EA42-47DB-A7A4-3BCF5CD4DCE0}">
      <dgm:prSet phldrT="[Testo]" custT="1"/>
      <dgm:spPr/>
      <dgm:t>
        <a:bodyPr/>
        <a:lstStyle/>
        <a:p>
          <a:pPr algn="ctr"/>
          <a:r>
            <a:rPr lang="it-IT" sz="1600" b="1"/>
            <a:t>W</a:t>
          </a:r>
          <a:r>
            <a:rPr lang="it-IT" sz="1600"/>
            <a:t>= wage</a:t>
          </a:r>
          <a:endParaRPr lang="it-IT" sz="1600" dirty="0"/>
        </a:p>
      </dgm:t>
    </dgm:pt>
    <dgm:pt modelId="{275F4474-B0C0-4222-BABC-A16F634B16C1}" type="parTrans" cxnId="{18A3362B-098D-4266-904B-BC8E581E4FF5}">
      <dgm:prSet/>
      <dgm:spPr/>
      <dgm:t>
        <a:bodyPr/>
        <a:lstStyle/>
        <a:p>
          <a:pPr algn="ctr"/>
          <a:endParaRPr lang="it-IT" sz="1600">
            <a:solidFill>
              <a:srgbClr val="0000FF"/>
            </a:solidFill>
          </a:endParaRPr>
        </a:p>
      </dgm:t>
    </dgm:pt>
    <dgm:pt modelId="{4ABC49D1-918F-4A25-B79A-3784BB3BBA3C}" type="sibTrans" cxnId="{18A3362B-098D-4266-904B-BC8E581E4FF5}">
      <dgm:prSet/>
      <dgm:spPr/>
      <dgm:t>
        <a:bodyPr/>
        <a:lstStyle/>
        <a:p>
          <a:pPr algn="ctr"/>
          <a:endParaRPr lang="it-IT" sz="1600">
            <a:solidFill>
              <a:srgbClr val="0000FF"/>
            </a:solidFill>
          </a:endParaRPr>
        </a:p>
      </dgm:t>
    </dgm:pt>
    <dgm:pt modelId="{2275C187-D4D8-4221-8A24-32D15460BC27}">
      <dgm:prSet phldrT="[Testo]" custT="1"/>
      <dgm:spPr/>
      <dgm:t>
        <a:bodyPr/>
        <a:lstStyle/>
        <a:p>
          <a:pPr algn="ctr"/>
          <a:r>
            <a:rPr lang="it-IT" sz="1600" b="1"/>
            <a:t>P</a:t>
          </a:r>
          <a:endParaRPr lang="it-IT" sz="1600" dirty="0"/>
        </a:p>
      </dgm:t>
    </dgm:pt>
    <dgm:pt modelId="{41502D08-494C-44F5-9795-08CE0374668E}" type="parTrans" cxnId="{7E644370-6A98-4C15-ADCB-C6A2A1592257}">
      <dgm:prSet/>
      <dgm:spPr/>
      <dgm:t>
        <a:bodyPr/>
        <a:lstStyle/>
        <a:p>
          <a:pPr algn="ctr"/>
          <a:endParaRPr lang="it-IT" sz="1600">
            <a:solidFill>
              <a:srgbClr val="0000FF"/>
            </a:solidFill>
          </a:endParaRPr>
        </a:p>
      </dgm:t>
    </dgm:pt>
    <dgm:pt modelId="{6B0A4417-D894-475C-8B40-613DBDD993BF}" type="sibTrans" cxnId="{7E644370-6A98-4C15-ADCB-C6A2A1592257}">
      <dgm:prSet/>
      <dgm:spPr/>
      <dgm:t>
        <a:bodyPr/>
        <a:lstStyle/>
        <a:p>
          <a:pPr algn="ctr"/>
          <a:endParaRPr lang="it-IT" sz="1600">
            <a:solidFill>
              <a:srgbClr val="0000FF"/>
            </a:solidFill>
          </a:endParaRPr>
        </a:p>
      </dgm:t>
    </dgm:pt>
    <dgm:pt modelId="{7E7060C8-48DE-4788-B145-A1FDA0DCAA43}">
      <dgm:prSet phldrT="[Testo]" custT="1"/>
      <dgm:spPr/>
      <dgm:t>
        <a:bodyPr/>
        <a:lstStyle/>
        <a:p>
          <a:pPr algn="ctr"/>
          <a:r>
            <a:rPr lang="it-IT" sz="1600" b="1"/>
            <a:t>C</a:t>
          </a:r>
          <a:endParaRPr lang="it-IT" sz="1600" dirty="0"/>
        </a:p>
      </dgm:t>
    </dgm:pt>
    <dgm:pt modelId="{634B80D4-0DCD-449E-BC86-0C6AE0F27879}" type="parTrans" cxnId="{31048396-654A-464D-9A8F-578D98CD59F9}">
      <dgm:prSet/>
      <dgm:spPr/>
      <dgm:t>
        <a:bodyPr/>
        <a:lstStyle/>
        <a:p>
          <a:pPr algn="ctr"/>
          <a:endParaRPr lang="it-IT" sz="1600">
            <a:solidFill>
              <a:srgbClr val="0000FF"/>
            </a:solidFill>
          </a:endParaRPr>
        </a:p>
      </dgm:t>
    </dgm:pt>
    <dgm:pt modelId="{25E1E16B-A04E-439E-B749-016ED5DD3ED3}" type="sibTrans" cxnId="{31048396-654A-464D-9A8F-578D98CD59F9}">
      <dgm:prSet/>
      <dgm:spPr/>
      <dgm:t>
        <a:bodyPr/>
        <a:lstStyle/>
        <a:p>
          <a:pPr algn="ctr"/>
          <a:endParaRPr lang="it-IT" sz="1600">
            <a:solidFill>
              <a:srgbClr val="0000FF"/>
            </a:solidFill>
          </a:endParaRPr>
        </a:p>
      </dgm:t>
    </dgm:pt>
    <dgm:pt modelId="{FC12D3B8-0BD7-4B09-966C-A40E81DBB768}">
      <dgm:prSet phldrT="[Testo]" custT="1"/>
      <dgm:spPr/>
      <dgm:t>
        <a:bodyPr/>
        <a:lstStyle/>
        <a:p>
          <a:pPr algn="ctr"/>
          <a:r>
            <a:rPr lang="it-IT" sz="1600" b="1"/>
            <a:t>T</a:t>
          </a:r>
          <a:endParaRPr lang="it-IT" sz="1600" dirty="0"/>
        </a:p>
      </dgm:t>
    </dgm:pt>
    <dgm:pt modelId="{469F266D-74AE-4013-BC7A-3BB7E796517E}" type="parTrans" cxnId="{EAF18483-BD65-4CF9-85C4-164C48558936}">
      <dgm:prSet/>
      <dgm:spPr/>
      <dgm:t>
        <a:bodyPr/>
        <a:lstStyle/>
        <a:p>
          <a:pPr algn="ctr"/>
          <a:endParaRPr lang="it-IT" sz="1600">
            <a:solidFill>
              <a:srgbClr val="0000FF"/>
            </a:solidFill>
          </a:endParaRPr>
        </a:p>
      </dgm:t>
    </dgm:pt>
    <dgm:pt modelId="{83E6C81F-A6ED-42D6-A5B6-F9F2AD32211B}" type="sibTrans" cxnId="{EAF18483-BD65-4CF9-85C4-164C48558936}">
      <dgm:prSet/>
      <dgm:spPr/>
      <dgm:t>
        <a:bodyPr/>
        <a:lstStyle/>
        <a:p>
          <a:pPr algn="ctr"/>
          <a:endParaRPr lang="it-IT" sz="1600">
            <a:solidFill>
              <a:srgbClr val="0000FF"/>
            </a:solidFill>
          </a:endParaRPr>
        </a:p>
      </dgm:t>
    </dgm:pt>
    <dgm:pt modelId="{4BA1F945-F497-4E26-B402-0A275EDCF3FB}">
      <dgm:prSet phldrT="[Testo]" custT="1"/>
      <dgm:spPr/>
      <dgm:t>
        <a:bodyPr/>
        <a:lstStyle/>
        <a:p>
          <a:pPr algn="ctr"/>
          <a:r>
            <a:rPr lang="it-IT" sz="1600"/>
            <a:t>X</a:t>
          </a:r>
          <a:endParaRPr lang="it-IT" sz="1600" dirty="0"/>
        </a:p>
      </dgm:t>
    </dgm:pt>
    <dgm:pt modelId="{56C86B32-F1A2-46CB-8B20-6760067C08BC}" type="parTrans" cxnId="{1671276D-77E8-4D45-9C1C-56C2DF7F5B8F}">
      <dgm:prSet/>
      <dgm:spPr/>
      <dgm:t>
        <a:bodyPr/>
        <a:lstStyle/>
        <a:p>
          <a:endParaRPr lang="it-IT"/>
        </a:p>
      </dgm:t>
    </dgm:pt>
    <dgm:pt modelId="{2972AD60-819E-4B29-ADE0-129A73DF954D}" type="sibTrans" cxnId="{1671276D-77E8-4D45-9C1C-56C2DF7F5B8F}">
      <dgm:prSet/>
      <dgm:spPr/>
      <dgm:t>
        <a:bodyPr/>
        <a:lstStyle/>
        <a:p>
          <a:endParaRPr lang="it-IT"/>
        </a:p>
      </dgm:t>
    </dgm:pt>
    <dgm:pt modelId="{209192C7-2344-467E-8A39-E55698371274}" type="pres">
      <dgm:prSet presAssocID="{B7A2023B-93DB-442C-BD93-FC5884663709}" presName="linear" presStyleCnt="0">
        <dgm:presLayoutVars>
          <dgm:dir/>
          <dgm:animLvl val="lvl"/>
          <dgm:resizeHandles val="exact"/>
        </dgm:presLayoutVars>
      </dgm:prSet>
      <dgm:spPr/>
    </dgm:pt>
    <dgm:pt modelId="{E532ED4E-EE68-4741-BC28-EF9F74883D16}" type="pres">
      <dgm:prSet presAssocID="{9805B972-EA42-47DB-A7A4-3BCF5CD4DCE0}" presName="parentLin" presStyleCnt="0"/>
      <dgm:spPr/>
    </dgm:pt>
    <dgm:pt modelId="{87988A9C-189A-481E-9250-D04D6CF2A349}" type="pres">
      <dgm:prSet presAssocID="{9805B972-EA42-47DB-A7A4-3BCF5CD4DCE0}" presName="parentLeftMargin" presStyleLbl="node1" presStyleIdx="0" presStyleCnt="5"/>
      <dgm:spPr/>
    </dgm:pt>
    <dgm:pt modelId="{C80FC205-21F5-4A19-B7AD-849ADD132C83}" type="pres">
      <dgm:prSet presAssocID="{9805B972-EA42-47DB-A7A4-3BCF5CD4DCE0}" presName="parentText" presStyleLbl="node1" presStyleIdx="0" presStyleCnt="5">
        <dgm:presLayoutVars>
          <dgm:chMax val="0"/>
          <dgm:bulletEnabled val="1"/>
        </dgm:presLayoutVars>
      </dgm:prSet>
      <dgm:spPr/>
    </dgm:pt>
    <dgm:pt modelId="{988A5778-6EC6-4E53-8EC2-E6AB32177143}" type="pres">
      <dgm:prSet presAssocID="{9805B972-EA42-47DB-A7A4-3BCF5CD4DCE0}" presName="negativeSpace" presStyleCnt="0"/>
      <dgm:spPr/>
    </dgm:pt>
    <dgm:pt modelId="{A9793C89-F446-4058-9F72-480A2BC982ED}" type="pres">
      <dgm:prSet presAssocID="{9805B972-EA42-47DB-A7A4-3BCF5CD4DCE0}" presName="childText" presStyleLbl="conFgAcc1" presStyleIdx="0" presStyleCnt="5" custLinFactNeighborX="-1642" custLinFactNeighborY="10689">
        <dgm:presLayoutVars>
          <dgm:bulletEnabled val="1"/>
        </dgm:presLayoutVars>
      </dgm:prSet>
      <dgm:spPr/>
    </dgm:pt>
    <dgm:pt modelId="{721171FE-C136-417C-AAA4-B70EA5C6DB1F}" type="pres">
      <dgm:prSet presAssocID="{4ABC49D1-918F-4A25-B79A-3784BB3BBA3C}" presName="spaceBetweenRectangles" presStyleCnt="0"/>
      <dgm:spPr/>
    </dgm:pt>
    <dgm:pt modelId="{5477E0C2-3666-4A05-900E-F1CCFBB91B06}" type="pres">
      <dgm:prSet presAssocID="{2275C187-D4D8-4221-8A24-32D15460BC27}" presName="parentLin" presStyleCnt="0"/>
      <dgm:spPr/>
    </dgm:pt>
    <dgm:pt modelId="{C79A68C1-0145-40D1-A646-DB6B90169095}" type="pres">
      <dgm:prSet presAssocID="{2275C187-D4D8-4221-8A24-32D15460BC27}" presName="parentLeftMargin" presStyleLbl="node1" presStyleIdx="0" presStyleCnt="5"/>
      <dgm:spPr/>
    </dgm:pt>
    <dgm:pt modelId="{8B5DF114-67CC-4CC1-867E-B1398C09B2FA}" type="pres">
      <dgm:prSet presAssocID="{2275C187-D4D8-4221-8A24-32D15460BC27}" presName="parentText" presStyleLbl="node1" presStyleIdx="1" presStyleCnt="5">
        <dgm:presLayoutVars>
          <dgm:chMax val="0"/>
          <dgm:bulletEnabled val="1"/>
        </dgm:presLayoutVars>
      </dgm:prSet>
      <dgm:spPr/>
    </dgm:pt>
    <dgm:pt modelId="{28C9FCC0-97E3-48BA-952E-384606821E02}" type="pres">
      <dgm:prSet presAssocID="{2275C187-D4D8-4221-8A24-32D15460BC27}" presName="negativeSpace" presStyleCnt="0"/>
      <dgm:spPr/>
    </dgm:pt>
    <dgm:pt modelId="{C283EFE7-9B42-4E52-A264-CC21AC6746F6}" type="pres">
      <dgm:prSet presAssocID="{2275C187-D4D8-4221-8A24-32D15460BC27}" presName="childText" presStyleLbl="conFgAcc1" presStyleIdx="1" presStyleCnt="5">
        <dgm:presLayoutVars>
          <dgm:bulletEnabled val="1"/>
        </dgm:presLayoutVars>
      </dgm:prSet>
      <dgm:spPr/>
    </dgm:pt>
    <dgm:pt modelId="{A0185D2F-6CD6-439D-A179-EA6C095F43E8}" type="pres">
      <dgm:prSet presAssocID="{6B0A4417-D894-475C-8B40-613DBDD993BF}" presName="spaceBetweenRectangles" presStyleCnt="0"/>
      <dgm:spPr/>
    </dgm:pt>
    <dgm:pt modelId="{470EEFEF-9FDF-4328-A5FF-8477D3D5DBEB}" type="pres">
      <dgm:prSet presAssocID="{7E7060C8-48DE-4788-B145-A1FDA0DCAA43}" presName="parentLin" presStyleCnt="0"/>
      <dgm:spPr/>
    </dgm:pt>
    <dgm:pt modelId="{8E1EE6CE-E0D7-40B1-9161-76F9BBEC77CA}" type="pres">
      <dgm:prSet presAssocID="{7E7060C8-48DE-4788-B145-A1FDA0DCAA43}" presName="parentLeftMargin" presStyleLbl="node1" presStyleIdx="1" presStyleCnt="5"/>
      <dgm:spPr/>
    </dgm:pt>
    <dgm:pt modelId="{E05FFE87-FB8B-443D-8ED5-D655753A4607}" type="pres">
      <dgm:prSet presAssocID="{7E7060C8-48DE-4788-B145-A1FDA0DCAA43}" presName="parentText" presStyleLbl="node1" presStyleIdx="2" presStyleCnt="5">
        <dgm:presLayoutVars>
          <dgm:chMax val="0"/>
          <dgm:bulletEnabled val="1"/>
        </dgm:presLayoutVars>
      </dgm:prSet>
      <dgm:spPr/>
    </dgm:pt>
    <dgm:pt modelId="{E9DFFB71-C234-40C8-920A-47D3D12EC0E6}" type="pres">
      <dgm:prSet presAssocID="{7E7060C8-48DE-4788-B145-A1FDA0DCAA43}" presName="negativeSpace" presStyleCnt="0"/>
      <dgm:spPr/>
    </dgm:pt>
    <dgm:pt modelId="{2A0BC533-D044-42F5-91EE-E98248415410}" type="pres">
      <dgm:prSet presAssocID="{7E7060C8-48DE-4788-B145-A1FDA0DCAA43}" presName="childText" presStyleLbl="conFgAcc1" presStyleIdx="2" presStyleCnt="5">
        <dgm:presLayoutVars>
          <dgm:bulletEnabled val="1"/>
        </dgm:presLayoutVars>
      </dgm:prSet>
      <dgm:spPr/>
    </dgm:pt>
    <dgm:pt modelId="{39008B29-1E69-4140-AD89-582E21F4E595}" type="pres">
      <dgm:prSet presAssocID="{25E1E16B-A04E-439E-B749-016ED5DD3ED3}" presName="spaceBetweenRectangles" presStyleCnt="0"/>
      <dgm:spPr/>
    </dgm:pt>
    <dgm:pt modelId="{056A9788-2105-4D7D-ADF0-76EA8650EEB8}" type="pres">
      <dgm:prSet presAssocID="{FC12D3B8-0BD7-4B09-966C-A40E81DBB768}" presName="parentLin" presStyleCnt="0"/>
      <dgm:spPr/>
    </dgm:pt>
    <dgm:pt modelId="{24BAE6A9-B6A3-49C5-9451-1D4763F8EC06}" type="pres">
      <dgm:prSet presAssocID="{FC12D3B8-0BD7-4B09-966C-A40E81DBB768}" presName="parentLeftMargin" presStyleLbl="node1" presStyleIdx="2" presStyleCnt="5"/>
      <dgm:spPr/>
    </dgm:pt>
    <dgm:pt modelId="{8D4AB9B3-41B1-4FB4-9F1B-D0A4C6FCA28B}" type="pres">
      <dgm:prSet presAssocID="{FC12D3B8-0BD7-4B09-966C-A40E81DBB768}" presName="parentText" presStyleLbl="node1" presStyleIdx="3" presStyleCnt="5">
        <dgm:presLayoutVars>
          <dgm:chMax val="0"/>
          <dgm:bulletEnabled val="1"/>
        </dgm:presLayoutVars>
      </dgm:prSet>
      <dgm:spPr/>
    </dgm:pt>
    <dgm:pt modelId="{23C57F23-F287-4BDB-AD05-4CC3175AE17E}" type="pres">
      <dgm:prSet presAssocID="{FC12D3B8-0BD7-4B09-966C-A40E81DBB768}" presName="negativeSpace" presStyleCnt="0"/>
      <dgm:spPr/>
    </dgm:pt>
    <dgm:pt modelId="{9355A339-E726-4F0F-92B2-881394A718CA}" type="pres">
      <dgm:prSet presAssocID="{FC12D3B8-0BD7-4B09-966C-A40E81DBB768}" presName="childText" presStyleLbl="conFgAcc1" presStyleIdx="3" presStyleCnt="5" custLinFactNeighborY="-80956">
        <dgm:presLayoutVars>
          <dgm:bulletEnabled val="1"/>
        </dgm:presLayoutVars>
      </dgm:prSet>
      <dgm:spPr/>
    </dgm:pt>
    <dgm:pt modelId="{40381A63-9955-4ED7-9502-1AA0AD9935CA}" type="pres">
      <dgm:prSet presAssocID="{83E6C81F-A6ED-42D6-A5B6-F9F2AD32211B}" presName="spaceBetweenRectangles" presStyleCnt="0"/>
      <dgm:spPr/>
    </dgm:pt>
    <dgm:pt modelId="{9CA6A143-C5D4-4109-A815-B32D10D8B23D}" type="pres">
      <dgm:prSet presAssocID="{4BA1F945-F497-4E26-B402-0A275EDCF3FB}" presName="parentLin" presStyleCnt="0"/>
      <dgm:spPr/>
    </dgm:pt>
    <dgm:pt modelId="{23172C41-112C-4EA6-B356-B2A7DCD40EBF}" type="pres">
      <dgm:prSet presAssocID="{4BA1F945-F497-4E26-B402-0A275EDCF3FB}" presName="parentLeftMargin" presStyleLbl="node1" presStyleIdx="3" presStyleCnt="5"/>
      <dgm:spPr/>
    </dgm:pt>
    <dgm:pt modelId="{36B208C3-38B6-415B-B74C-9495F43A7325}" type="pres">
      <dgm:prSet presAssocID="{4BA1F945-F497-4E26-B402-0A275EDCF3FB}" presName="parentText" presStyleLbl="node1" presStyleIdx="4" presStyleCnt="5">
        <dgm:presLayoutVars>
          <dgm:chMax val="0"/>
          <dgm:bulletEnabled val="1"/>
        </dgm:presLayoutVars>
      </dgm:prSet>
      <dgm:spPr/>
    </dgm:pt>
    <dgm:pt modelId="{4472F743-EA85-4208-AC90-6A804C1E4702}" type="pres">
      <dgm:prSet presAssocID="{4BA1F945-F497-4E26-B402-0A275EDCF3FB}" presName="negativeSpace" presStyleCnt="0"/>
      <dgm:spPr/>
    </dgm:pt>
    <dgm:pt modelId="{FCA77EF7-58FC-4554-A2C8-199C2B52388E}" type="pres">
      <dgm:prSet presAssocID="{4BA1F945-F497-4E26-B402-0A275EDCF3FB}" presName="childText" presStyleLbl="conFgAcc1" presStyleIdx="4" presStyleCnt="5">
        <dgm:presLayoutVars>
          <dgm:bulletEnabled val="1"/>
        </dgm:presLayoutVars>
      </dgm:prSet>
      <dgm:spPr/>
    </dgm:pt>
  </dgm:ptLst>
  <dgm:cxnLst>
    <dgm:cxn modelId="{BB1ED113-716E-4D2F-AE9A-473A248F44FD}" type="presOf" srcId="{2275C187-D4D8-4221-8A24-32D15460BC27}" destId="{C79A68C1-0145-40D1-A646-DB6B90169095}" srcOrd="0" destOrd="0" presId="urn:microsoft.com/office/officeart/2005/8/layout/list1"/>
    <dgm:cxn modelId="{2ECE5123-0F53-43CD-B21B-C14FCECD4DFC}" type="presOf" srcId="{FC12D3B8-0BD7-4B09-966C-A40E81DBB768}" destId="{24BAE6A9-B6A3-49C5-9451-1D4763F8EC06}" srcOrd="0" destOrd="0" presId="urn:microsoft.com/office/officeart/2005/8/layout/list1"/>
    <dgm:cxn modelId="{18A3362B-098D-4266-904B-BC8E581E4FF5}" srcId="{B7A2023B-93DB-442C-BD93-FC5884663709}" destId="{9805B972-EA42-47DB-A7A4-3BCF5CD4DCE0}" srcOrd="0" destOrd="0" parTransId="{275F4474-B0C0-4222-BABC-A16F634B16C1}" sibTransId="{4ABC49D1-918F-4A25-B79A-3784BB3BBA3C}"/>
    <dgm:cxn modelId="{848D945D-CCF6-4A82-B289-AAE9706F9190}" type="presOf" srcId="{9805B972-EA42-47DB-A7A4-3BCF5CD4DCE0}" destId="{87988A9C-189A-481E-9250-D04D6CF2A349}" srcOrd="0" destOrd="0" presId="urn:microsoft.com/office/officeart/2005/8/layout/list1"/>
    <dgm:cxn modelId="{1671276D-77E8-4D45-9C1C-56C2DF7F5B8F}" srcId="{B7A2023B-93DB-442C-BD93-FC5884663709}" destId="{4BA1F945-F497-4E26-B402-0A275EDCF3FB}" srcOrd="4" destOrd="0" parTransId="{56C86B32-F1A2-46CB-8B20-6760067C08BC}" sibTransId="{2972AD60-819E-4B29-ADE0-129A73DF954D}"/>
    <dgm:cxn modelId="{7E644370-6A98-4C15-ADCB-C6A2A1592257}" srcId="{B7A2023B-93DB-442C-BD93-FC5884663709}" destId="{2275C187-D4D8-4221-8A24-32D15460BC27}" srcOrd="1" destOrd="0" parTransId="{41502D08-494C-44F5-9795-08CE0374668E}" sibTransId="{6B0A4417-D894-475C-8B40-613DBDD993BF}"/>
    <dgm:cxn modelId="{5A6F0D52-0217-4AC5-9DE8-ADCD81AAF331}" type="presOf" srcId="{7E7060C8-48DE-4788-B145-A1FDA0DCAA43}" destId="{8E1EE6CE-E0D7-40B1-9161-76F9BBEC77CA}" srcOrd="0" destOrd="0" presId="urn:microsoft.com/office/officeart/2005/8/layout/list1"/>
    <dgm:cxn modelId="{80B0C252-6739-46CA-B417-16E2ACEE88D5}" type="presOf" srcId="{4BA1F945-F497-4E26-B402-0A275EDCF3FB}" destId="{23172C41-112C-4EA6-B356-B2A7DCD40EBF}" srcOrd="0" destOrd="0" presId="urn:microsoft.com/office/officeart/2005/8/layout/list1"/>
    <dgm:cxn modelId="{EAF18483-BD65-4CF9-85C4-164C48558936}" srcId="{B7A2023B-93DB-442C-BD93-FC5884663709}" destId="{FC12D3B8-0BD7-4B09-966C-A40E81DBB768}" srcOrd="3" destOrd="0" parTransId="{469F266D-74AE-4013-BC7A-3BB7E796517E}" sibTransId="{83E6C81F-A6ED-42D6-A5B6-F9F2AD32211B}"/>
    <dgm:cxn modelId="{31048396-654A-464D-9A8F-578D98CD59F9}" srcId="{B7A2023B-93DB-442C-BD93-FC5884663709}" destId="{7E7060C8-48DE-4788-B145-A1FDA0DCAA43}" srcOrd="2" destOrd="0" parTransId="{634B80D4-0DCD-449E-BC86-0C6AE0F27879}" sibTransId="{25E1E16B-A04E-439E-B749-016ED5DD3ED3}"/>
    <dgm:cxn modelId="{ECD4ACC5-9FB9-46EC-B7FB-0CFA79EF5736}" type="presOf" srcId="{9805B972-EA42-47DB-A7A4-3BCF5CD4DCE0}" destId="{C80FC205-21F5-4A19-B7AD-849ADD132C83}" srcOrd="1" destOrd="0" presId="urn:microsoft.com/office/officeart/2005/8/layout/list1"/>
    <dgm:cxn modelId="{957BCBCB-C875-49D9-BE0E-9FD94F29F7FC}" type="presOf" srcId="{B7A2023B-93DB-442C-BD93-FC5884663709}" destId="{209192C7-2344-467E-8A39-E55698371274}" srcOrd="0" destOrd="0" presId="urn:microsoft.com/office/officeart/2005/8/layout/list1"/>
    <dgm:cxn modelId="{BD7E04D4-0E88-4463-A974-6C4FB7139B68}" type="presOf" srcId="{FC12D3B8-0BD7-4B09-966C-A40E81DBB768}" destId="{8D4AB9B3-41B1-4FB4-9F1B-D0A4C6FCA28B}" srcOrd="1" destOrd="0" presId="urn:microsoft.com/office/officeart/2005/8/layout/list1"/>
    <dgm:cxn modelId="{433FF7E5-375D-4AC6-B73D-5343498E7225}" type="presOf" srcId="{4BA1F945-F497-4E26-B402-0A275EDCF3FB}" destId="{36B208C3-38B6-415B-B74C-9495F43A7325}" srcOrd="1" destOrd="0" presId="urn:microsoft.com/office/officeart/2005/8/layout/list1"/>
    <dgm:cxn modelId="{D62AA2F5-2269-48B8-81C0-F11514B5AC19}" type="presOf" srcId="{7E7060C8-48DE-4788-B145-A1FDA0DCAA43}" destId="{E05FFE87-FB8B-443D-8ED5-D655753A4607}" srcOrd="1" destOrd="0" presId="urn:microsoft.com/office/officeart/2005/8/layout/list1"/>
    <dgm:cxn modelId="{F4AFF2FC-F1F4-45A2-B8A4-C492B42C44BE}" type="presOf" srcId="{2275C187-D4D8-4221-8A24-32D15460BC27}" destId="{8B5DF114-67CC-4CC1-867E-B1398C09B2FA}" srcOrd="1" destOrd="0" presId="urn:microsoft.com/office/officeart/2005/8/layout/list1"/>
    <dgm:cxn modelId="{07685804-6871-469A-ACE9-3CA0E02A3544}" type="presParOf" srcId="{209192C7-2344-467E-8A39-E55698371274}" destId="{E532ED4E-EE68-4741-BC28-EF9F74883D16}" srcOrd="0" destOrd="0" presId="urn:microsoft.com/office/officeart/2005/8/layout/list1"/>
    <dgm:cxn modelId="{4FD5F4D3-F3BF-4363-8487-8BFBAF600CE2}" type="presParOf" srcId="{E532ED4E-EE68-4741-BC28-EF9F74883D16}" destId="{87988A9C-189A-481E-9250-D04D6CF2A349}" srcOrd="0" destOrd="0" presId="urn:microsoft.com/office/officeart/2005/8/layout/list1"/>
    <dgm:cxn modelId="{CC2B639C-E457-47DE-9E6A-AA926E62530A}" type="presParOf" srcId="{E532ED4E-EE68-4741-BC28-EF9F74883D16}" destId="{C80FC205-21F5-4A19-B7AD-849ADD132C83}" srcOrd="1" destOrd="0" presId="urn:microsoft.com/office/officeart/2005/8/layout/list1"/>
    <dgm:cxn modelId="{4712AE38-1896-462B-A5E2-32439AE7D38E}" type="presParOf" srcId="{209192C7-2344-467E-8A39-E55698371274}" destId="{988A5778-6EC6-4E53-8EC2-E6AB32177143}" srcOrd="1" destOrd="0" presId="urn:microsoft.com/office/officeart/2005/8/layout/list1"/>
    <dgm:cxn modelId="{C9199FC8-C72D-4671-82AF-6000B2345A2C}" type="presParOf" srcId="{209192C7-2344-467E-8A39-E55698371274}" destId="{A9793C89-F446-4058-9F72-480A2BC982ED}" srcOrd="2" destOrd="0" presId="urn:microsoft.com/office/officeart/2005/8/layout/list1"/>
    <dgm:cxn modelId="{FDD82DCE-7FDA-493B-8DB7-10FDFB2F95E2}" type="presParOf" srcId="{209192C7-2344-467E-8A39-E55698371274}" destId="{721171FE-C136-417C-AAA4-B70EA5C6DB1F}" srcOrd="3" destOrd="0" presId="urn:microsoft.com/office/officeart/2005/8/layout/list1"/>
    <dgm:cxn modelId="{EC24D0F1-328C-444C-BD6A-19F1D3DFEFC5}" type="presParOf" srcId="{209192C7-2344-467E-8A39-E55698371274}" destId="{5477E0C2-3666-4A05-900E-F1CCFBB91B06}" srcOrd="4" destOrd="0" presId="urn:microsoft.com/office/officeart/2005/8/layout/list1"/>
    <dgm:cxn modelId="{DFA7DB98-AD48-476E-9DDA-02A58E02E44E}" type="presParOf" srcId="{5477E0C2-3666-4A05-900E-F1CCFBB91B06}" destId="{C79A68C1-0145-40D1-A646-DB6B90169095}" srcOrd="0" destOrd="0" presId="urn:microsoft.com/office/officeart/2005/8/layout/list1"/>
    <dgm:cxn modelId="{D31F5B3D-7C26-4AAB-B3F5-2E57636E1FE8}" type="presParOf" srcId="{5477E0C2-3666-4A05-900E-F1CCFBB91B06}" destId="{8B5DF114-67CC-4CC1-867E-B1398C09B2FA}" srcOrd="1" destOrd="0" presId="urn:microsoft.com/office/officeart/2005/8/layout/list1"/>
    <dgm:cxn modelId="{E3FC8C00-D415-4A18-912C-220FD31D9CBD}" type="presParOf" srcId="{209192C7-2344-467E-8A39-E55698371274}" destId="{28C9FCC0-97E3-48BA-952E-384606821E02}" srcOrd="5" destOrd="0" presId="urn:microsoft.com/office/officeart/2005/8/layout/list1"/>
    <dgm:cxn modelId="{97549619-5934-42BD-BF3E-CEB6D404BFEA}" type="presParOf" srcId="{209192C7-2344-467E-8A39-E55698371274}" destId="{C283EFE7-9B42-4E52-A264-CC21AC6746F6}" srcOrd="6" destOrd="0" presId="urn:microsoft.com/office/officeart/2005/8/layout/list1"/>
    <dgm:cxn modelId="{FD2FEE24-D584-4D3E-8895-6C058173708D}" type="presParOf" srcId="{209192C7-2344-467E-8A39-E55698371274}" destId="{A0185D2F-6CD6-439D-A179-EA6C095F43E8}" srcOrd="7" destOrd="0" presId="urn:microsoft.com/office/officeart/2005/8/layout/list1"/>
    <dgm:cxn modelId="{1C9DF463-610D-46AF-98B0-6260168E61C4}" type="presParOf" srcId="{209192C7-2344-467E-8A39-E55698371274}" destId="{470EEFEF-9FDF-4328-A5FF-8477D3D5DBEB}" srcOrd="8" destOrd="0" presId="urn:microsoft.com/office/officeart/2005/8/layout/list1"/>
    <dgm:cxn modelId="{98CF5BA5-25C9-408F-86D7-7C35D90EDDFC}" type="presParOf" srcId="{470EEFEF-9FDF-4328-A5FF-8477D3D5DBEB}" destId="{8E1EE6CE-E0D7-40B1-9161-76F9BBEC77CA}" srcOrd="0" destOrd="0" presId="urn:microsoft.com/office/officeart/2005/8/layout/list1"/>
    <dgm:cxn modelId="{914E8F49-9FF0-4EFA-B86E-BB076C4EAE13}" type="presParOf" srcId="{470EEFEF-9FDF-4328-A5FF-8477D3D5DBEB}" destId="{E05FFE87-FB8B-443D-8ED5-D655753A4607}" srcOrd="1" destOrd="0" presId="urn:microsoft.com/office/officeart/2005/8/layout/list1"/>
    <dgm:cxn modelId="{BD0EF100-A853-448F-8E5E-335395E65FD3}" type="presParOf" srcId="{209192C7-2344-467E-8A39-E55698371274}" destId="{E9DFFB71-C234-40C8-920A-47D3D12EC0E6}" srcOrd="9" destOrd="0" presId="urn:microsoft.com/office/officeart/2005/8/layout/list1"/>
    <dgm:cxn modelId="{43840D83-9A9D-4223-B010-EE957D808237}" type="presParOf" srcId="{209192C7-2344-467E-8A39-E55698371274}" destId="{2A0BC533-D044-42F5-91EE-E98248415410}" srcOrd="10" destOrd="0" presId="urn:microsoft.com/office/officeart/2005/8/layout/list1"/>
    <dgm:cxn modelId="{6F09F1D9-FAF4-42C3-9166-AD47383A3835}" type="presParOf" srcId="{209192C7-2344-467E-8A39-E55698371274}" destId="{39008B29-1E69-4140-AD89-582E21F4E595}" srcOrd="11" destOrd="0" presId="urn:microsoft.com/office/officeart/2005/8/layout/list1"/>
    <dgm:cxn modelId="{1C4FF07F-4360-4A5A-93A3-E4827DFEC543}" type="presParOf" srcId="{209192C7-2344-467E-8A39-E55698371274}" destId="{056A9788-2105-4D7D-ADF0-76EA8650EEB8}" srcOrd="12" destOrd="0" presId="urn:microsoft.com/office/officeart/2005/8/layout/list1"/>
    <dgm:cxn modelId="{FCFA5884-CE12-4E1D-9FE7-5368AA09BF84}" type="presParOf" srcId="{056A9788-2105-4D7D-ADF0-76EA8650EEB8}" destId="{24BAE6A9-B6A3-49C5-9451-1D4763F8EC06}" srcOrd="0" destOrd="0" presId="urn:microsoft.com/office/officeart/2005/8/layout/list1"/>
    <dgm:cxn modelId="{68C6DD6F-8E39-47DE-B3D8-8443DFB4AEDF}" type="presParOf" srcId="{056A9788-2105-4D7D-ADF0-76EA8650EEB8}" destId="{8D4AB9B3-41B1-4FB4-9F1B-D0A4C6FCA28B}" srcOrd="1" destOrd="0" presId="urn:microsoft.com/office/officeart/2005/8/layout/list1"/>
    <dgm:cxn modelId="{7166ADE6-7419-47CC-AE61-B181EB889015}" type="presParOf" srcId="{209192C7-2344-467E-8A39-E55698371274}" destId="{23C57F23-F287-4BDB-AD05-4CC3175AE17E}" srcOrd="13" destOrd="0" presId="urn:microsoft.com/office/officeart/2005/8/layout/list1"/>
    <dgm:cxn modelId="{511DA9BC-D601-468E-A143-9A6D6739EAFB}" type="presParOf" srcId="{209192C7-2344-467E-8A39-E55698371274}" destId="{9355A339-E726-4F0F-92B2-881394A718CA}" srcOrd="14" destOrd="0" presId="urn:microsoft.com/office/officeart/2005/8/layout/list1"/>
    <dgm:cxn modelId="{22993F26-28A8-4D0F-BD20-68AD7C070694}" type="presParOf" srcId="{209192C7-2344-467E-8A39-E55698371274}" destId="{40381A63-9955-4ED7-9502-1AA0AD9935CA}" srcOrd="15" destOrd="0" presId="urn:microsoft.com/office/officeart/2005/8/layout/list1"/>
    <dgm:cxn modelId="{118F49C5-65AF-44DA-A0C5-F261F1BB99DF}" type="presParOf" srcId="{209192C7-2344-467E-8A39-E55698371274}" destId="{9CA6A143-C5D4-4109-A815-B32D10D8B23D}" srcOrd="16" destOrd="0" presId="urn:microsoft.com/office/officeart/2005/8/layout/list1"/>
    <dgm:cxn modelId="{FF7D32C3-5B0D-4B3B-B015-ACEE14B58239}" type="presParOf" srcId="{9CA6A143-C5D4-4109-A815-B32D10D8B23D}" destId="{23172C41-112C-4EA6-B356-B2A7DCD40EBF}" srcOrd="0" destOrd="0" presId="urn:microsoft.com/office/officeart/2005/8/layout/list1"/>
    <dgm:cxn modelId="{1ACC4468-10ED-4A82-A1B3-1E44E474DEE1}" type="presParOf" srcId="{9CA6A143-C5D4-4109-A815-B32D10D8B23D}" destId="{36B208C3-38B6-415B-B74C-9495F43A7325}" srcOrd="1" destOrd="0" presId="urn:microsoft.com/office/officeart/2005/8/layout/list1"/>
    <dgm:cxn modelId="{E80BDAFC-F331-4809-B74A-7E0807E4FA0D}" type="presParOf" srcId="{209192C7-2344-467E-8A39-E55698371274}" destId="{4472F743-EA85-4208-AC90-6A804C1E4702}" srcOrd="17" destOrd="0" presId="urn:microsoft.com/office/officeart/2005/8/layout/list1"/>
    <dgm:cxn modelId="{BE92CD9D-F518-4937-A298-5806C36C0939}" type="presParOf" srcId="{209192C7-2344-467E-8A39-E55698371274}" destId="{FCA77EF7-58FC-4554-A2C8-199C2B52388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93C89-F446-4058-9F72-480A2BC982ED}">
      <dsp:nvSpPr>
        <dsp:cNvPr id="0" name=""/>
        <dsp:cNvSpPr/>
      </dsp:nvSpPr>
      <dsp:spPr>
        <a:xfrm>
          <a:off x="0" y="254637"/>
          <a:ext cx="1944216"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0FC205-21F5-4A19-B7AD-849ADD132C83}">
      <dsp:nvSpPr>
        <dsp:cNvPr id="0" name=""/>
        <dsp:cNvSpPr/>
      </dsp:nvSpPr>
      <dsp:spPr>
        <a:xfrm>
          <a:off x="97210" y="55253"/>
          <a:ext cx="1360951"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41" tIns="0" rIns="51441" bIns="0" numCol="1" spcCol="1270" anchor="ctr" anchorCtr="0">
          <a:noAutofit/>
        </a:bodyPr>
        <a:lstStyle/>
        <a:p>
          <a:pPr marL="0" lvl="0" indent="0" algn="ctr" defTabSz="711200">
            <a:lnSpc>
              <a:spcPct val="90000"/>
            </a:lnSpc>
            <a:spcBef>
              <a:spcPct val="0"/>
            </a:spcBef>
            <a:spcAft>
              <a:spcPct val="35000"/>
            </a:spcAft>
            <a:buNone/>
          </a:pPr>
          <a:r>
            <a:rPr lang="it-IT" sz="1600" b="1" kern="1200"/>
            <a:t>W</a:t>
          </a:r>
          <a:r>
            <a:rPr lang="it-IT" sz="1600" kern="1200"/>
            <a:t>= wage</a:t>
          </a:r>
          <a:endParaRPr lang="it-IT" sz="1600" kern="1200" dirty="0"/>
        </a:p>
      </dsp:txBody>
      <dsp:txXfrm>
        <a:off x="115944" y="73987"/>
        <a:ext cx="1323483" cy="346292"/>
      </dsp:txXfrm>
    </dsp:sp>
    <dsp:sp modelId="{C283EFE7-9B42-4E52-A264-CC21AC6746F6}">
      <dsp:nvSpPr>
        <dsp:cNvPr id="0" name=""/>
        <dsp:cNvSpPr/>
      </dsp:nvSpPr>
      <dsp:spPr>
        <a:xfrm>
          <a:off x="0" y="836813"/>
          <a:ext cx="1944216"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B5DF114-67CC-4CC1-867E-B1398C09B2FA}">
      <dsp:nvSpPr>
        <dsp:cNvPr id="0" name=""/>
        <dsp:cNvSpPr/>
      </dsp:nvSpPr>
      <dsp:spPr>
        <a:xfrm>
          <a:off x="97210" y="644933"/>
          <a:ext cx="1360951"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41" tIns="0" rIns="51441" bIns="0" numCol="1" spcCol="1270" anchor="ctr" anchorCtr="0">
          <a:noAutofit/>
        </a:bodyPr>
        <a:lstStyle/>
        <a:p>
          <a:pPr marL="0" lvl="0" indent="0" algn="ctr" defTabSz="711200">
            <a:lnSpc>
              <a:spcPct val="90000"/>
            </a:lnSpc>
            <a:spcBef>
              <a:spcPct val="0"/>
            </a:spcBef>
            <a:spcAft>
              <a:spcPct val="35000"/>
            </a:spcAft>
            <a:buNone/>
          </a:pPr>
          <a:r>
            <a:rPr lang="it-IT" sz="1600" b="1" kern="1200"/>
            <a:t>P</a:t>
          </a:r>
          <a:endParaRPr lang="it-IT" sz="1600" kern="1200" dirty="0"/>
        </a:p>
      </dsp:txBody>
      <dsp:txXfrm>
        <a:off x="115944" y="663667"/>
        <a:ext cx="1323483" cy="346292"/>
      </dsp:txXfrm>
    </dsp:sp>
    <dsp:sp modelId="{2A0BC533-D044-42F5-91EE-E98248415410}">
      <dsp:nvSpPr>
        <dsp:cNvPr id="0" name=""/>
        <dsp:cNvSpPr/>
      </dsp:nvSpPr>
      <dsp:spPr>
        <a:xfrm>
          <a:off x="0" y="1426493"/>
          <a:ext cx="1944216"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05FFE87-FB8B-443D-8ED5-D655753A4607}">
      <dsp:nvSpPr>
        <dsp:cNvPr id="0" name=""/>
        <dsp:cNvSpPr/>
      </dsp:nvSpPr>
      <dsp:spPr>
        <a:xfrm>
          <a:off x="97210" y="1234613"/>
          <a:ext cx="1360951"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41" tIns="0" rIns="51441" bIns="0" numCol="1" spcCol="1270" anchor="ctr" anchorCtr="0">
          <a:noAutofit/>
        </a:bodyPr>
        <a:lstStyle/>
        <a:p>
          <a:pPr marL="0" lvl="0" indent="0" algn="ctr" defTabSz="711200">
            <a:lnSpc>
              <a:spcPct val="90000"/>
            </a:lnSpc>
            <a:spcBef>
              <a:spcPct val="0"/>
            </a:spcBef>
            <a:spcAft>
              <a:spcPct val="35000"/>
            </a:spcAft>
            <a:buNone/>
          </a:pPr>
          <a:r>
            <a:rPr lang="it-IT" sz="1600" b="1" kern="1200"/>
            <a:t>C</a:t>
          </a:r>
          <a:endParaRPr lang="it-IT" sz="1600" kern="1200" dirty="0"/>
        </a:p>
      </dsp:txBody>
      <dsp:txXfrm>
        <a:off x="115944" y="1253347"/>
        <a:ext cx="1323483" cy="346292"/>
      </dsp:txXfrm>
    </dsp:sp>
    <dsp:sp modelId="{9355A339-E726-4F0F-92B2-881394A718CA}">
      <dsp:nvSpPr>
        <dsp:cNvPr id="0" name=""/>
        <dsp:cNvSpPr/>
      </dsp:nvSpPr>
      <dsp:spPr>
        <a:xfrm>
          <a:off x="0" y="1959342"/>
          <a:ext cx="1944216"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4AB9B3-41B1-4FB4-9F1B-D0A4C6FCA28B}">
      <dsp:nvSpPr>
        <dsp:cNvPr id="0" name=""/>
        <dsp:cNvSpPr/>
      </dsp:nvSpPr>
      <dsp:spPr>
        <a:xfrm>
          <a:off x="97210" y="1824293"/>
          <a:ext cx="1360951"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41" tIns="0" rIns="51441" bIns="0" numCol="1" spcCol="1270" anchor="ctr" anchorCtr="0">
          <a:noAutofit/>
        </a:bodyPr>
        <a:lstStyle/>
        <a:p>
          <a:pPr marL="0" lvl="0" indent="0" algn="ctr" defTabSz="711200">
            <a:lnSpc>
              <a:spcPct val="90000"/>
            </a:lnSpc>
            <a:spcBef>
              <a:spcPct val="0"/>
            </a:spcBef>
            <a:spcAft>
              <a:spcPct val="35000"/>
            </a:spcAft>
            <a:buNone/>
          </a:pPr>
          <a:r>
            <a:rPr lang="it-IT" sz="1600" b="1" kern="1200"/>
            <a:t>T</a:t>
          </a:r>
          <a:endParaRPr lang="it-IT" sz="1600" kern="1200" dirty="0"/>
        </a:p>
      </dsp:txBody>
      <dsp:txXfrm>
        <a:off x="115944" y="1843027"/>
        <a:ext cx="1323483" cy="346292"/>
      </dsp:txXfrm>
    </dsp:sp>
    <dsp:sp modelId="{FCA77EF7-58FC-4554-A2C8-199C2B52388E}">
      <dsp:nvSpPr>
        <dsp:cNvPr id="0" name=""/>
        <dsp:cNvSpPr/>
      </dsp:nvSpPr>
      <dsp:spPr>
        <a:xfrm>
          <a:off x="0" y="2605853"/>
          <a:ext cx="1944216"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B208C3-38B6-415B-B74C-9495F43A7325}">
      <dsp:nvSpPr>
        <dsp:cNvPr id="0" name=""/>
        <dsp:cNvSpPr/>
      </dsp:nvSpPr>
      <dsp:spPr>
        <a:xfrm>
          <a:off x="97210" y="2413973"/>
          <a:ext cx="1360951"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41" tIns="0" rIns="51441" bIns="0" numCol="1" spcCol="1270" anchor="ctr" anchorCtr="0">
          <a:noAutofit/>
        </a:bodyPr>
        <a:lstStyle/>
        <a:p>
          <a:pPr marL="0" lvl="0" indent="0" algn="ctr" defTabSz="711200">
            <a:lnSpc>
              <a:spcPct val="90000"/>
            </a:lnSpc>
            <a:spcBef>
              <a:spcPct val="0"/>
            </a:spcBef>
            <a:spcAft>
              <a:spcPct val="35000"/>
            </a:spcAft>
            <a:buNone/>
          </a:pPr>
          <a:r>
            <a:rPr lang="it-IT" sz="1600" kern="1200"/>
            <a:t>X</a:t>
          </a:r>
          <a:endParaRPr lang="it-IT" sz="1600" kern="1200" dirty="0"/>
        </a:p>
      </dsp:txBody>
      <dsp:txXfrm>
        <a:off x="115944" y="2432707"/>
        <a:ext cx="1323483"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8T08:10:35.2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9710 6068,'0'0</inkml:trace>
  <inkml:trace contextRef="#ctx0" brushRef="#br0" timeOffset="3880.144">6042 3794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8T08:07:02.867"/>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E71224"/>
      <inkml:brushProperty name="ignorePressure" value="1"/>
    </inkml:brush>
  </inkml:definitions>
  <inkml:trace contextRef="#ctx0" brushRef="#br0">14864 0,'0'4623,"0"-4413,0-32,0 4903,0-5070</inkml:trace>
  <inkml:trace contextRef="#ctx0" brushRef="#br0" timeOffset="36348.855">14858 8835,'11391'0,"-11373"0</inkml:trace>
  <inkml:trace contextRef="#ctx0" brushRef="#br0" timeOffset="-11565.057">0 56,'0'10055,"0"-10391,0 608,0-255</inkml:trace>
  <inkml:trace contextRef="#ctx0" brushRef="#br0" timeOffset="22957.213">64 8835,'10846'0,"-10825"0</inkml:trace>
  <inkml:trace contextRef="#ctx0" brushRef="#br0" timeOffset="163486.149">9 6840,'2042'0,"7349"0,-9354 0</inkml:trace>
  <inkml:trace contextRef="#ctx0" brushRef="#br1" timeOffset="-181065.611">13 475,'5226'3267,"-249"-158,-4953-3094</inkml:trace>
  <inkml:trace contextRef="#ctx0" brushRef="#br1" timeOffset="-115337.486">14898 461,'9971'6231,"-9958"-6223</inkml:trace>
  <inkml:trace contextRef="#ctx0" brushRef="#br0" timeOffset="-72677.84">14847 6859,'2291'0,"6754"0,-9023 0</inkml:trace>
  <inkml:trace contextRef="#ctx0" brushRef="#br1" timeOffset="-59708.785">24896 6859,'0'0</inkml:trace>
  <inkml:trace contextRef="#ctx0" brushRef="#br1" timeOffset="-56515.493">24896 6859,'0'0,"0"0,0 0,2 0,2 0,3 0,4 0,-1 0,-1 0,-4 0,-5 0,-7 0,-1 0</inkml:trace>
  <inkml:trace contextRef="#ctx0" brushRef="#br1" timeOffset="-53670.409">24884 6859,'6'0,"9"0,2 0</inkml:trace>
  <inkml:trace contextRef="#ctx0" brushRef="#br1" timeOffset="-26572.68">24844 6727,'6'5,"5"1,2 3,5 2,1 1,1 0,-3-1,-1-1,0 0,-2-1,-2-2,2 2,0-1,-3-1</inkml:trace>
  <inkml:trace contextRef="#ctx0" brushRef="#br0" timeOffset="38087.87">25037 6818,'0'2,"0"8,0 5,0 3,0 0,0 4,0-1,0 0,0-2,0 2,0 1,0 2,0 0,0-2,0-1,0-5</inkml:trace>
  <inkml:trace contextRef="#ctx0" brushRef="#br0" timeOffset="40813.619">25037 7297,'0'0,"0"4,0 3,0 6,0 5,0 1,0 1,0 3,0-1,0-2,0 0,0 1,0 0,0-1,0-1,0-4</inkml:trace>
  <inkml:trace contextRef="#ctx0" brushRef="#br0" timeOffset="43010.286">25037 7688,'0'1,"0"4,0 5,0 4,0 3,0 0,0 4,0 1,0-1,0 0,0 2,0-1,0-2,0-1,0 2,0-3</inkml:trace>
  <inkml:trace contextRef="#ctx0" brushRef="#br0" timeOffset="44808.706">25037 8155,'0'0,"0"0,0 2,0 8,0 8,0 3,0 2,0-1,0 1,0 0,0-1,0-3,0 1,0 1,0-3</inkml:trace>
  <inkml:trace contextRef="#ctx0" brushRef="#br0" timeOffset="46023.957">25037 8523,'0'4,"0"7,0 7,0 0</inkml:trace>
  <inkml:trace contextRef="#ctx0" brushRef="#br0" timeOffset="48613.158">25037 8490,'0'2,"0"2,0 3,0 3,0 7,0 1,0 2,0 4,0-2,0 6,0 4,0 4,0-3,0-4,0-8</inkml:trace>
  <inkml:trace contextRef="#ctx0" brushRef="#br0" timeOffset="59620.613">10193 6841,'0'374,"0"-354</inkml:trace>
  <inkml:trace contextRef="#ctx0" brushRef="#br0" timeOffset="62675.464">10193 7420,'0'10,"0"4,0 5,0 7,0 2,0-2,0 0,0 0,0-3,0-2,0 2,0-2,0 0,0-2,0 2,0-2,0 1,0-4</inkml:trace>
  <inkml:trace contextRef="#ctx0" brushRef="#br0" timeOffset="64437.92">10193 7999,'0'6,"0"5,0 4,0 0,0 3,0 7,0 1,0 1,0 0,0-2,0-1,0 1,0-3,0-2,0-1,0-5</inkml:trace>
  <inkml:trace contextRef="#ctx0" brushRef="#br0" timeOffset="66260.058">10193 8422,'0'2,"0"1,0 3,0 7,0 10,0 4,0 0,0-2,0 8,0 0,0 4,0-4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8T08:16:39.728"/>
    </inkml:context>
    <inkml:brush xml:id="br0">
      <inkml:brushProperty name="width" value="0.05" units="cm"/>
      <inkml:brushProperty name="height" value="0.05" units="cm"/>
      <inkml:brushProperty name="ignorePressure" value="1"/>
    </inkml:brush>
  </inkml:definitions>
  <inkml:trace contextRef="#ctx0" brushRef="#br0">1 1,'0'0</inkml:trace>
  <inkml:trace contextRef="#ctx0" brushRef="#br0" timeOffset="625.22">1 1,'0'0</inkml:trace>
  <inkml:trace contextRef="#ctx0" brushRef="#br0" timeOffset="953.521">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8T08:10:35.2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9710 6068,'0'0</inkml:trace>
  <inkml:trace contextRef="#ctx0" brushRef="#br0" timeOffset="3880.144">6042 3794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8T08:07:02.867"/>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E71224"/>
      <inkml:brushProperty name="ignorePressure" value="1"/>
    </inkml:brush>
  </inkml:definitions>
  <inkml:trace contextRef="#ctx0" brushRef="#br0">14864 0,'0'4623,"0"-4413,0-32,0 4903,0-5070</inkml:trace>
  <inkml:trace contextRef="#ctx0" brushRef="#br0" timeOffset="36348.855">14858 8835,'11391'0,"-11373"0</inkml:trace>
  <inkml:trace contextRef="#ctx0" brushRef="#br0" timeOffset="-11565.057">0 56,'0'10055,"0"-10391,0 608,0-255</inkml:trace>
  <inkml:trace contextRef="#ctx0" brushRef="#br0" timeOffset="22957.213">64 8835,'10846'0,"-10825"0</inkml:trace>
  <inkml:trace contextRef="#ctx0" brushRef="#br0" timeOffset="163486.149">9 6840,'2042'0,"7349"0,-9354 0</inkml:trace>
  <inkml:trace contextRef="#ctx0" brushRef="#br0" timeOffset="-72677.84">14847 6859,'2291'0,"6754"0,-9023 0</inkml:trace>
  <inkml:trace contextRef="#ctx0" brushRef="#br1" timeOffset="-59708.785">24896 6859,'0'0</inkml:trace>
  <inkml:trace contextRef="#ctx0" brushRef="#br1" timeOffset="-56515.493">24896 6859,'0'0,"0"0,0 0,2 0,2 0,3 0,4 0,-1 0,-1 0,-4 0,-5 0,-7 0,-1 0</inkml:trace>
  <inkml:trace contextRef="#ctx0" brushRef="#br1" timeOffset="-53670.409">24884 6859,'6'0,"9"0,2 0</inkml:trace>
  <inkml:trace contextRef="#ctx0" brushRef="#br1" timeOffset="-26572.68">24844 6727,'6'5,"5"1,2 3,5 2,1 1,1 0,-3-1,-1-1,0 0,-2-1,-2-2,2 2,0-1,-3-1</inkml:trace>
  <inkml:trace contextRef="#ctx0" brushRef="#br0" timeOffset="38087.87">25037 6818,'0'2,"0"8,0 5,0 3,0 0,0 4,0-1,0 0,0-2,0 2,0 1,0 2,0 0,0-2,0-1,0-5</inkml:trace>
  <inkml:trace contextRef="#ctx0" brushRef="#br0" timeOffset="40813.619">25037 7297,'0'0,"0"4,0 3,0 6,0 5,0 1,0 1,0 3,0-1,0-2,0 0,0 1,0 0,0-1,0-1,0-4</inkml:trace>
  <inkml:trace contextRef="#ctx0" brushRef="#br0" timeOffset="43010.286">25037 7688,'0'1,"0"4,0 5,0 4,0 3,0 0,0 4,0 1,0-1,0 0,0 2,0-1,0-2,0-1,0 2,0-3</inkml:trace>
  <inkml:trace contextRef="#ctx0" brushRef="#br0" timeOffset="44808.706">25037 8155,'0'0,"0"0,0 2,0 8,0 8,0 3,0 2,0-1,0 1,0 0,0-1,0-3,0 1,0 1,0-3</inkml:trace>
  <inkml:trace contextRef="#ctx0" brushRef="#br0" timeOffset="46023.957">25037 8523,'0'4,"0"7,0 7,0 0</inkml:trace>
  <inkml:trace contextRef="#ctx0" brushRef="#br0" timeOffset="48613.158">25037 8490,'0'2,"0"2,0 3,0 3,0 7,0 1,0 2,0 4,0-2,0 6,0 4,0 4,0-3,0-4,0-8</inkml:trace>
  <inkml:trace contextRef="#ctx0" brushRef="#br0" timeOffset="59620.613">10193 6841,'0'374,"0"-354</inkml:trace>
  <inkml:trace contextRef="#ctx0" brushRef="#br0" timeOffset="62675.464">10193 7420,'0'10,"0"4,0 5,0 7,0 2,0-2,0 0,0 0,0-3,0-2,0 2,0-2,0 0,0-2,0 2,0-2,0 1,0-4</inkml:trace>
  <inkml:trace contextRef="#ctx0" brushRef="#br0" timeOffset="64437.92">10193 7999,'0'6,"0"5,0 4,0 0,0 3,0 7,0 1,0 1,0 0,0-2,0-1,0 1,0-3,0-2,0-1,0-5</inkml:trace>
  <inkml:trace contextRef="#ctx0" brushRef="#br0" timeOffset="66260.058">10193 8422,'0'2,"0"1,0 3,0 7,0 10,0 4,0 0,0-2,0 8,0 0,0 4,0-4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8T08:16:39.728"/>
    </inkml:context>
    <inkml:brush xml:id="br0">
      <inkml:brushProperty name="width" value="0.05" units="cm"/>
      <inkml:brushProperty name="height" value="0.05" units="cm"/>
      <inkml:brushProperty name="ignorePressure" value="1"/>
    </inkml:brush>
  </inkml:definitions>
  <inkml:trace contextRef="#ctx0" brushRef="#br0">1 1,'0'0</inkml:trace>
  <inkml:trace contextRef="#ctx0" brushRef="#br0" timeOffset="625.22">1 1,'0'0</inkml:trace>
  <inkml:trace contextRef="#ctx0" brushRef="#br0" timeOffset="953.521">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A0504-B12A-4A4B-BC29-8D0110C8B77F}" type="datetimeFigureOut">
              <a:rPr lang="it-IT" smtClean="0"/>
              <a:t>30/09/2024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8E52E-E4D7-46F5-B77D-23B9ECA5F947}" type="slidenum">
              <a:rPr lang="it-IT" smtClean="0"/>
              <a:t>‹N›</a:t>
            </a:fld>
            <a:endParaRPr lang="it-IT"/>
          </a:p>
        </p:txBody>
      </p:sp>
    </p:spTree>
    <p:extLst>
      <p:ext uri="{BB962C8B-B14F-4D97-AF65-F5344CB8AC3E}">
        <p14:creationId xmlns:p14="http://schemas.microsoft.com/office/powerpoint/2010/main" val="114060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Come si definisce un individuo razionale in economia?</a:t>
            </a:r>
          </a:p>
          <a:p>
            <a:r>
              <a:rPr lang="it-IT" dirty="0"/>
              <a:t>Secondo la teoria neoclassica, che utilizzeremo nella prima parte del corso, un agente è razionale se, dopo aver considerato tutte le informazioni a sua disposizione, agisce in modo tale da massimizzare la propria funzione obiettivo. Si tratta di una </a:t>
            </a:r>
            <a:r>
              <a:rPr lang="it-IT" b="1" dirty="0"/>
              <a:t>razionalità di tipo strumentale</a:t>
            </a:r>
            <a:r>
              <a:rPr lang="it-IT" dirty="0"/>
              <a:t>: l'individuo definisce l'obiettivo da raggiungere e opera le proprie scelte per ottenerlo senza trascurare di utilizzare tutte le informazioni e le risorse disponibili.</a:t>
            </a:r>
          </a:p>
          <a:p>
            <a:r>
              <a:rPr lang="it-IT" dirty="0"/>
              <a:t>(**) Il </a:t>
            </a:r>
            <a:r>
              <a:rPr lang="it-IT" dirty="0" err="1"/>
              <a:t>il</a:t>
            </a:r>
            <a:r>
              <a:rPr lang="it-IT" dirty="0"/>
              <a:t> salario è la retribuzione del lavoro e la sua entità dipende dal </a:t>
            </a:r>
            <a:r>
              <a:rPr lang="it-IT" b="1" dirty="0"/>
              <a:t>costo-opportunità</a:t>
            </a:r>
            <a:r>
              <a:rPr lang="it-IT" dirty="0"/>
              <a:t> per il lavoratore della rinuncia ad altre occupazioni (incluso l'ozio/il riposo/il tempo libero) durante il periodo impiegato per svolgere la propria mansione.</a:t>
            </a:r>
            <a:endParaRPr lang="en-US" dirty="0"/>
          </a:p>
        </p:txBody>
      </p:sp>
      <p:sp>
        <p:nvSpPr>
          <p:cNvPr id="4" name="Segnaposto numero diapositiva 3"/>
          <p:cNvSpPr>
            <a:spLocks noGrp="1"/>
          </p:cNvSpPr>
          <p:nvPr>
            <p:ph type="sldNum" sz="quarter" idx="10"/>
          </p:nvPr>
        </p:nvSpPr>
        <p:spPr/>
        <p:txBody>
          <a:bodyPr/>
          <a:lstStyle/>
          <a:p>
            <a:pPr>
              <a:defRPr/>
            </a:pPr>
            <a:fld id="{66AB2952-5E30-465D-99AA-75F65158C0B1}" type="slidenum">
              <a:rPr lang="it-IT" smtClean="0"/>
              <a:pPr>
                <a:defRPr/>
              </a:pPr>
              <a:t>4</a:t>
            </a:fld>
            <a:endParaRPr lang="it-IT"/>
          </a:p>
        </p:txBody>
      </p:sp>
    </p:spTree>
    <p:extLst>
      <p:ext uri="{BB962C8B-B14F-4D97-AF65-F5344CB8AC3E}">
        <p14:creationId xmlns:p14="http://schemas.microsoft.com/office/powerpoint/2010/main" val="358830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F29EDA9A-17B1-445D-BB53-C146DC153077}" type="datetimeFigureOut">
              <a:rPr lang="en-US" smtClean="0"/>
              <a:t>9/30/2024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43888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F29EDA9A-17B1-445D-BB53-C146DC153077}" type="datetimeFigureOut">
              <a:rPr lang="en-US" smtClean="0"/>
              <a:t>9/30/2024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190463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F29EDA9A-17B1-445D-BB53-C146DC153077}" type="datetimeFigureOut">
              <a:rPr lang="en-US" smtClean="0"/>
              <a:t>9/30/2024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1097455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6"/>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3"/>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3"/>
            <a:ext cx="5384800" cy="21891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41763"/>
            <a:ext cx="5384800" cy="218916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8" name="Rectangle 6"/>
          <p:cNvSpPr>
            <a:spLocks noGrp="1" noChangeArrowheads="1"/>
          </p:cNvSpPr>
          <p:nvPr>
            <p:ph type="sldNum" sz="quarter" idx="12"/>
          </p:nvPr>
        </p:nvSpPr>
        <p:spPr>
          <a:ln/>
        </p:spPr>
        <p:txBody>
          <a:bodyPr/>
          <a:lstStyle>
            <a:lvl1pPr>
              <a:defRPr/>
            </a:lvl1pPr>
          </a:lstStyle>
          <a:p>
            <a:pPr>
              <a:defRPr/>
            </a:pPr>
            <a:fld id="{17C21C64-4415-43D7-9B52-F010C364E20C}" type="slidenum">
              <a:rPr lang="it-IT" altLang="en-US"/>
              <a:pPr>
                <a:defRPr/>
              </a:pPr>
              <a:t>‹N›</a:t>
            </a:fld>
            <a:endParaRPr lang="it-IT" altLang="en-US"/>
          </a:p>
        </p:txBody>
      </p:sp>
    </p:spTree>
    <p:extLst>
      <p:ext uri="{BB962C8B-B14F-4D97-AF65-F5344CB8AC3E}">
        <p14:creationId xmlns:p14="http://schemas.microsoft.com/office/powerpoint/2010/main" val="16183567"/>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930A19-F95B-4E3F-A252-F6BCF7211211}" type="slidenum">
              <a:rPr lang="it-IT" altLang="en-US"/>
              <a:pPr>
                <a:defRPr/>
              </a:pPr>
              <a:t>‹N›</a:t>
            </a:fld>
            <a:endParaRPr lang="it-IT" altLang="en-US"/>
          </a:p>
        </p:txBody>
      </p:sp>
    </p:spTree>
    <p:extLst>
      <p:ext uri="{BB962C8B-B14F-4D97-AF65-F5344CB8AC3E}">
        <p14:creationId xmlns:p14="http://schemas.microsoft.com/office/powerpoint/2010/main" val="1976032741"/>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10972800" cy="21891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9600" y="3941763"/>
            <a:ext cx="10972800" cy="218916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364A6C-8E1C-4777-90DA-AA05CB65794A}" type="slidenum">
              <a:rPr lang="it-IT" altLang="en-US"/>
              <a:pPr>
                <a:defRPr/>
              </a:pPr>
              <a:t>‹N›</a:t>
            </a:fld>
            <a:endParaRPr lang="it-IT" altLang="en-US"/>
          </a:p>
        </p:txBody>
      </p:sp>
    </p:spTree>
    <p:extLst>
      <p:ext uri="{BB962C8B-B14F-4D97-AF65-F5344CB8AC3E}">
        <p14:creationId xmlns:p14="http://schemas.microsoft.com/office/powerpoint/2010/main" val="1882978264"/>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F29EDA9A-17B1-445D-BB53-C146DC153077}" type="datetimeFigureOut">
              <a:rPr lang="en-US" smtClean="0"/>
              <a:t>9/30/2024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354116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29EDA9A-17B1-445D-BB53-C146DC153077}" type="datetimeFigureOut">
              <a:rPr lang="en-US" smtClean="0"/>
              <a:t>9/30/2024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403350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F29EDA9A-17B1-445D-BB53-C146DC153077}" type="datetimeFigureOut">
              <a:rPr lang="en-US" smtClean="0"/>
              <a:t>9/30/2024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165160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F29EDA9A-17B1-445D-BB53-C146DC153077}" type="datetimeFigureOut">
              <a:rPr lang="en-US" smtClean="0"/>
              <a:t>9/30/2024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247332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F29EDA9A-17B1-445D-BB53-C146DC153077}" type="datetimeFigureOut">
              <a:rPr lang="en-US" smtClean="0"/>
              <a:t>9/30/2024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121508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29EDA9A-17B1-445D-BB53-C146DC153077}" type="datetimeFigureOut">
              <a:rPr lang="en-US" smtClean="0"/>
              <a:t>9/30/2024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385011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29EDA9A-17B1-445D-BB53-C146DC153077}" type="datetimeFigureOut">
              <a:rPr lang="en-US" smtClean="0"/>
              <a:t>9/30/2024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193942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29EDA9A-17B1-445D-BB53-C146DC153077}" type="datetimeFigureOut">
              <a:rPr lang="en-US" smtClean="0"/>
              <a:t>9/30/2024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C2517AD-2D28-4BC3-BE49-9CFD822F7EFB}" type="slidenum">
              <a:rPr lang="en-US" smtClean="0"/>
              <a:t>‹N›</a:t>
            </a:fld>
            <a:endParaRPr lang="en-US"/>
          </a:p>
        </p:txBody>
      </p:sp>
    </p:spTree>
    <p:extLst>
      <p:ext uri="{BB962C8B-B14F-4D97-AF65-F5344CB8AC3E}">
        <p14:creationId xmlns:p14="http://schemas.microsoft.com/office/powerpoint/2010/main" val="159519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EDA9A-17B1-445D-BB53-C146DC153077}" type="datetimeFigureOut">
              <a:rPr lang="en-US" smtClean="0"/>
              <a:t>9/30/2024</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517AD-2D28-4BC3-BE49-9CFD822F7EFB}" type="slidenum">
              <a:rPr lang="en-US" smtClean="0"/>
              <a:t>‹N›</a:t>
            </a:fld>
            <a:endParaRPr lang="en-US"/>
          </a:p>
        </p:txBody>
      </p:sp>
    </p:spTree>
    <p:extLst>
      <p:ext uri="{BB962C8B-B14F-4D97-AF65-F5344CB8AC3E}">
        <p14:creationId xmlns:p14="http://schemas.microsoft.com/office/powerpoint/2010/main" val="342654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pp.wooclap.com/events/EQUA24/0"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pp.wooclap.com/events/OFFLAV/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excelsior.unioncamere.net/" TargetMode="External"/><Relationship Id="rId3" Type="http://schemas.openxmlformats.org/officeDocument/2006/relationships/hyperlink" Target="https://www.istat.it/it/archivio/91926" TargetMode="External"/><Relationship Id="rId7" Type="http://schemas.openxmlformats.org/officeDocument/2006/relationships/hyperlink" Target="https://www.inps.it/osservatoristatistici/" TargetMode="External"/><Relationship Id="rId2" Type="http://schemas.openxmlformats.org/officeDocument/2006/relationships/hyperlink" Target="https://www.istat.it/it/archivio/8263" TargetMode="External"/><Relationship Id="rId1" Type="http://schemas.openxmlformats.org/officeDocument/2006/relationships/slideLayout" Target="../slideLayouts/slideLayout2.xml"/><Relationship Id="rId6" Type="http://schemas.openxmlformats.org/officeDocument/2006/relationships/hyperlink" Target="https://www.lavoro.gov.it/" TargetMode="External"/><Relationship Id="rId5" Type="http://schemas.openxmlformats.org/officeDocument/2006/relationships/hyperlink" Target="https://www.bancaditalia.it/statistiche/tematiche/indagini-famiglie-imprese/bilanci-famiglie/documentazione/index.html" TargetMode="External"/><Relationship Id="rId4" Type="http://schemas.openxmlformats.org/officeDocument/2006/relationships/hyperlink" Target="https://www.istat.it/it/archivio/5663" TargetMode="External"/><Relationship Id="rId9" Type="http://schemas.openxmlformats.org/officeDocument/2006/relationships/hyperlink" Target="https://www.istat.it/it/archivio/23482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TPYgMjwDcg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00.png"/><Relationship Id="rId7" Type="http://schemas.openxmlformats.org/officeDocument/2006/relationships/image" Target="../media/image120.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image" Target="../media/image110.png"/><Relationship Id="rId4" Type="http://schemas.openxmlformats.org/officeDocument/2006/relationships/customXml" Target="../ink/ink2.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00.png"/><Relationship Id="rId7" Type="http://schemas.openxmlformats.org/officeDocument/2006/relationships/image" Target="../media/image120.png"/><Relationship Id="rId2" Type="http://schemas.openxmlformats.org/officeDocument/2006/relationships/customXml" Target="../ink/ink4.xml"/><Relationship Id="rId1" Type="http://schemas.openxmlformats.org/officeDocument/2006/relationships/slideLayout" Target="../slideLayouts/slideLayout4.xml"/><Relationship Id="rId6" Type="http://schemas.openxmlformats.org/officeDocument/2006/relationships/customXml" Target="../ink/ink6.xml"/><Relationship Id="rId5" Type="http://schemas.openxmlformats.org/officeDocument/2006/relationships/image" Target="../media/image110.png"/><Relationship Id="rId4" Type="http://schemas.openxmlformats.org/officeDocument/2006/relationships/customXml" Target="../ink/ink5.xml"/><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pp.wooclap.com/events/RELAZ23/questions/651a73059d65cd6891449b8b"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pp.wooclap.com/events/IPYQPC/questions/651e902fafe90e83a4fc376d" TargetMode="External"/><Relationship Id="rId2" Type="http://schemas.openxmlformats.org/officeDocument/2006/relationships/hyperlink" Target="https://app.wooclap.com/events/OFFLAV/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www.economiaepolitica.it/category/lavoro-e-diritti/" TargetMode="External"/><Relationship Id="rId3" Type="http://schemas.openxmlformats.org/officeDocument/2006/relationships/hyperlink" Target="https://www.ilsole24ore.com/art/fra-aspettative-competenze-che-mancano-ed-inquietudini-come-dare-valore-lavoro-oggi-AG9SEy" TargetMode="External"/><Relationship Id="rId7" Type="http://schemas.openxmlformats.org/officeDocument/2006/relationships/hyperlink" Target="https://oecdecoscope.blog/category/labour-markets/" TargetMode="External"/><Relationship Id="rId12" Type="http://schemas.openxmlformats.org/officeDocument/2006/relationships/hyperlink" Target="https://www.istat.it/" TargetMode="External"/><Relationship Id="rId2" Type="http://schemas.openxmlformats.org/officeDocument/2006/relationships/hyperlink" Target="https://www.ricerca24.ilsole24ore.com/?cmd=static&amp;chId=30&amp;path=/search/search_engine.jsp&amp;field=Titolo|Testo&amp;orderBy=score+desc&amp;chId=30&amp;keyWords=LAvoro&amp;pageNumber=&amp;pageSize=&amp;fromDate=&amp;toDate=&amp;filter=all" TargetMode="External"/><Relationship Id="rId1" Type="http://schemas.openxmlformats.org/officeDocument/2006/relationships/slideLayout" Target="../slideLayouts/slideLayout6.xml"/><Relationship Id="rId6" Type="http://schemas.openxmlformats.org/officeDocument/2006/relationships/hyperlink" Target="https://www.lavoce.info/archives/category/argomenti/lavoro/" TargetMode="External"/><Relationship Id="rId11" Type="http://schemas.openxmlformats.org/officeDocument/2006/relationships/hyperlink" Target="https://www.cnel.it/Comunicazione-e-Stampa/Notizie/ArtMID/1174/ArticleID/3733/RAPPORTO-CNEL-SU-MERCATO-DEL-LAVORO-E-CONTRATTAZIONE-COLLETTIVA#:~:text=I%20rapporti%20di%20lavoro%20cessati,pari%20al%2033%2C8%25)." TargetMode="External"/><Relationship Id="rId5" Type="http://schemas.openxmlformats.org/officeDocument/2006/relationships/hyperlink" Target="https://www.lavoro.gov.it/documenti-e-norme/Pagine/Documenti-e-Norme-Ministro" TargetMode="External"/><Relationship Id="rId10" Type="http://schemas.openxmlformats.org/officeDocument/2006/relationships/hyperlink" Target="https://www.istat.it/tag/occupati-e-disoccupati/" TargetMode="External"/><Relationship Id="rId4" Type="http://schemas.openxmlformats.org/officeDocument/2006/relationships/hyperlink" Target="https://www.asfor.it/it/ricerche/osservatorio-managerial-learning-asfor-cfmt/6019-ricerca-asfor-isvi-2023-a-cosa-serve-il-lavoro-oggi" TargetMode="External"/><Relationship Id="rId9" Type="http://schemas.openxmlformats.org/officeDocument/2006/relationships/hyperlink" Target="https://www.ingenere.it/ricerch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dati.istat.it/?lang=it&amp;SubSessionId=5d038e1e-304d-4fbd-bb08-7108fa93b5a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L’offerta di lavoro individuale</a:t>
            </a:r>
            <a:endParaRPr lang="en-US" dirty="0"/>
          </a:p>
        </p:txBody>
      </p:sp>
      <p:sp>
        <p:nvSpPr>
          <p:cNvPr id="3" name="Sottotitolo 2"/>
          <p:cNvSpPr>
            <a:spLocks noGrp="1"/>
          </p:cNvSpPr>
          <p:nvPr>
            <p:ph type="subTitle" idx="1"/>
          </p:nvPr>
        </p:nvSpPr>
        <p:spPr/>
        <p:txBody>
          <a:bodyPr/>
          <a:lstStyle/>
          <a:p>
            <a:r>
              <a:rPr lang="it-IT" dirty="0"/>
              <a:t>Costruzione di una teoria: l’approccio neoclassico, il modello</a:t>
            </a:r>
          </a:p>
          <a:p>
            <a:r>
              <a:rPr lang="it-IT" dirty="0"/>
              <a:t>Lezione 30/09/2024</a:t>
            </a:r>
            <a:endParaRPr lang="en-US" dirty="0"/>
          </a:p>
          <a:p>
            <a:endParaRPr lang="en-US" dirty="0"/>
          </a:p>
        </p:txBody>
      </p:sp>
    </p:spTree>
    <p:extLst>
      <p:ext uri="{BB962C8B-B14F-4D97-AF65-F5344CB8AC3E}">
        <p14:creationId xmlns:p14="http://schemas.microsoft.com/office/powerpoint/2010/main" val="164634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529B77-7F0A-4A82-95A5-8F230E00AFD7}"/>
              </a:ext>
            </a:extLst>
          </p:cNvPr>
          <p:cNvSpPr>
            <a:spLocks noGrp="1"/>
          </p:cNvSpPr>
          <p:nvPr>
            <p:ph type="title"/>
          </p:nvPr>
        </p:nvSpPr>
        <p:spPr/>
        <p:txBody>
          <a:bodyPr/>
          <a:lstStyle/>
          <a:p>
            <a:r>
              <a:rPr lang="it-IT" dirty="0"/>
              <a:t>Il tempo come concetto di equilibrio</a:t>
            </a:r>
          </a:p>
        </p:txBody>
      </p:sp>
      <p:sp>
        <p:nvSpPr>
          <p:cNvPr id="3" name="Segnaposto contenuto 2">
            <a:extLst>
              <a:ext uri="{FF2B5EF4-FFF2-40B4-BE49-F238E27FC236}">
                <a16:creationId xmlns:a16="http://schemas.microsoft.com/office/drawing/2014/main" id="{CFEE647D-4D48-4650-A183-B0F7D9B6F94C}"/>
              </a:ext>
            </a:extLst>
          </p:cNvPr>
          <p:cNvSpPr>
            <a:spLocks noGrp="1"/>
          </p:cNvSpPr>
          <p:nvPr>
            <p:ph idx="1"/>
          </p:nvPr>
        </p:nvSpPr>
        <p:spPr>
          <a:xfrm>
            <a:off x="1092925" y="1538850"/>
            <a:ext cx="9622971" cy="4530725"/>
          </a:xfrm>
        </p:spPr>
        <p:txBody>
          <a:bodyPr/>
          <a:lstStyle/>
          <a:p>
            <a:r>
              <a:rPr lang="it-IT" dirty="0"/>
              <a:t>Se si esula dalla prestazione lavorativa soggettiva e si guarda più in generale al risultato delle scelte ottimizzanti di lavoratori-consumatori e imprese, il tempo ci permette di leggere i meccanismi di equilibrio nel mercato del lavoro in modo diverso:</a:t>
            </a:r>
          </a:p>
          <a:p>
            <a:pPr lvl="1"/>
            <a:r>
              <a:rPr lang="it-IT" dirty="0"/>
              <a:t>Il </a:t>
            </a:r>
            <a:r>
              <a:rPr lang="it-IT" dirty="0">
                <a:solidFill>
                  <a:srgbClr val="FF0000"/>
                </a:solidFill>
              </a:rPr>
              <a:t>breve</a:t>
            </a:r>
            <a:r>
              <a:rPr lang="it-IT" dirty="0"/>
              <a:t> periodo (disequilibrio)</a:t>
            </a:r>
          </a:p>
          <a:p>
            <a:pPr lvl="1"/>
            <a:r>
              <a:rPr lang="it-IT" dirty="0"/>
              <a:t>Il </a:t>
            </a:r>
            <a:r>
              <a:rPr lang="it-IT" dirty="0">
                <a:solidFill>
                  <a:srgbClr val="FF0000"/>
                </a:solidFill>
              </a:rPr>
              <a:t>medio</a:t>
            </a:r>
            <a:r>
              <a:rPr lang="it-IT" dirty="0"/>
              <a:t> periodo (lentezza nel raggiungere l’equilibrio: imperfezioni del mercato)</a:t>
            </a:r>
          </a:p>
          <a:p>
            <a:pPr lvl="1"/>
            <a:r>
              <a:rPr lang="it-IT" dirty="0"/>
              <a:t>Il</a:t>
            </a:r>
            <a:r>
              <a:rPr lang="it-IT" dirty="0">
                <a:solidFill>
                  <a:srgbClr val="FF0000"/>
                </a:solidFill>
              </a:rPr>
              <a:t> lungo</a:t>
            </a:r>
            <a:r>
              <a:rPr lang="it-IT" dirty="0"/>
              <a:t> periodo (</a:t>
            </a:r>
            <a:r>
              <a:rPr lang="it-IT" b="1" dirty="0"/>
              <a:t>equilibrio</a:t>
            </a:r>
            <a:r>
              <a:rPr lang="it-IT" dirty="0"/>
              <a:t>)</a:t>
            </a:r>
          </a:p>
        </p:txBody>
      </p:sp>
      <p:sp>
        <p:nvSpPr>
          <p:cNvPr id="4" name="Segnaposto numero diapositiva 3">
            <a:extLst>
              <a:ext uri="{FF2B5EF4-FFF2-40B4-BE49-F238E27FC236}">
                <a16:creationId xmlns:a16="http://schemas.microsoft.com/office/drawing/2014/main" id="{2008F84E-5C6C-49BA-8DE6-00821FF1826E}"/>
              </a:ext>
            </a:extLst>
          </p:cNvPr>
          <p:cNvSpPr>
            <a:spLocks noGrp="1"/>
          </p:cNvSpPr>
          <p:nvPr>
            <p:ph type="sldNum" sz="quarter" idx="12"/>
          </p:nvPr>
        </p:nvSpPr>
        <p:spPr/>
        <p:txBody>
          <a:bodyPr/>
          <a:lstStyle/>
          <a:p>
            <a:pPr>
              <a:defRPr/>
            </a:pPr>
            <a:fld id="{54F607D0-A284-42C4-BCFC-9662D572391E}" type="slidenum">
              <a:rPr lang="it-IT" altLang="en-US" smtClean="0"/>
              <a:pPr>
                <a:defRPr/>
              </a:pPr>
              <a:t>10</a:t>
            </a:fld>
            <a:endParaRPr lang="it-IT" altLang="en-US"/>
          </a:p>
        </p:txBody>
      </p:sp>
    </p:spTree>
    <p:extLst>
      <p:ext uri="{BB962C8B-B14F-4D97-AF65-F5344CB8AC3E}">
        <p14:creationId xmlns:p14="http://schemas.microsoft.com/office/powerpoint/2010/main" val="188725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9611AD6-B189-4239-83D4-7F0936B74DE8}"/>
              </a:ext>
            </a:extLst>
          </p:cNvPr>
          <p:cNvSpPr>
            <a:spLocks noGrp="1"/>
          </p:cNvSpPr>
          <p:nvPr>
            <p:ph type="title"/>
          </p:nvPr>
        </p:nvSpPr>
        <p:spPr/>
        <p:txBody>
          <a:bodyPr/>
          <a:lstStyle/>
          <a:p>
            <a:r>
              <a:rPr lang="it-IT" dirty="0"/>
              <a:t>Dai dati ai modelli</a:t>
            </a:r>
          </a:p>
        </p:txBody>
      </p:sp>
      <p:sp>
        <p:nvSpPr>
          <p:cNvPr id="5" name="Segnaposto testo 4">
            <a:extLst>
              <a:ext uri="{FF2B5EF4-FFF2-40B4-BE49-F238E27FC236}">
                <a16:creationId xmlns:a16="http://schemas.microsoft.com/office/drawing/2014/main" id="{82F0F007-81C0-4773-9C73-595D3330E5F8}"/>
              </a:ext>
            </a:extLst>
          </p:cNvPr>
          <p:cNvSpPr>
            <a:spLocks noGrp="1"/>
          </p:cNvSpPr>
          <p:nvPr>
            <p:ph type="body" idx="1"/>
          </p:nvPr>
        </p:nvSpPr>
        <p:spPr/>
        <p:txBody>
          <a:bodyPr/>
          <a:lstStyle/>
          <a:p>
            <a:r>
              <a:rPr lang="it-IT" dirty="0"/>
              <a:t>La questione della partecipazione al lavoro e i meccanismi di scelta</a:t>
            </a:r>
          </a:p>
        </p:txBody>
      </p:sp>
    </p:spTree>
    <p:extLst>
      <p:ext uri="{BB962C8B-B14F-4D97-AF65-F5344CB8AC3E}">
        <p14:creationId xmlns:p14="http://schemas.microsoft.com/office/powerpoint/2010/main" val="32237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Qualche strumento per definire l’offerta di lavoro in aggregato (o omogeneo)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r>
                  <a:rPr lang="it-IT" sz="2000" dirty="0"/>
                  <a:t>A livello aggregato la variabile che indica il lavoro è </a:t>
                </a:r>
                <a:r>
                  <a:rPr lang="it-IT" sz="2000" b="1" dirty="0">
                    <a:solidFill>
                      <a:srgbClr val="0000FF"/>
                    </a:solidFill>
                  </a:rPr>
                  <a:t>L (o monte ore)</a:t>
                </a:r>
                <a:r>
                  <a:rPr lang="it-IT" sz="2000" dirty="0"/>
                  <a:t>. Essa è una definizione complessa che deriva da diversi rapporti:</a:t>
                </a:r>
              </a:p>
              <a:p>
                <a:endParaRPr lang="it-IT" sz="2000" dirty="0"/>
              </a:p>
              <a:p>
                <a:endParaRPr lang="it-IT" sz="2000" dirty="0"/>
              </a:p>
              <a:p>
                <a:endParaRPr lang="it-IT" sz="2000" dirty="0"/>
              </a:p>
              <a:p>
                <a:endParaRPr lang="it-IT" sz="2000" dirty="0"/>
              </a:p>
              <a:p>
                <a:pPr marL="0" indent="0">
                  <a:buNone/>
                </a:pPr>
                <a:endParaRPr lang="it-IT" sz="2000" dirty="0"/>
              </a:p>
              <a:p>
                <a:r>
                  <a:rPr lang="it-IT" sz="2000" dirty="0"/>
                  <a:t>I rapporti sono utili per comprendere da dove derivino le variazioni nel lavoro: dall’</a:t>
                </a:r>
                <a:r>
                  <a:rPr lang="it-IT" sz="2000" dirty="0">
                    <a:solidFill>
                      <a:srgbClr val="0000FF"/>
                    </a:solidFill>
                  </a:rPr>
                  <a:t>orario di lavoro </a:t>
                </a:r>
                <a:r>
                  <a:rPr lang="it-IT" sz="2000" dirty="0"/>
                  <a:t>(</a:t>
                </a:r>
                <a14:m>
                  <m:oMath xmlns:m="http://schemas.openxmlformats.org/officeDocument/2006/math">
                    <m:f>
                      <m:fPr>
                        <m:ctrlPr>
                          <a:rPr lang="it-IT" sz="2000" i="1">
                            <a:solidFill>
                              <a:srgbClr val="0000FF"/>
                            </a:solidFill>
                            <a:latin typeface="Cambria Math" panose="02040503050406030204" pitchFamily="18" charset="0"/>
                          </a:rPr>
                        </m:ctrlPr>
                      </m:fPr>
                      <m:num>
                        <m:r>
                          <a:rPr lang="it-IT" sz="2000" i="1">
                            <a:solidFill>
                              <a:srgbClr val="0000FF"/>
                            </a:solidFill>
                            <a:latin typeface="Cambria Math" panose="02040503050406030204" pitchFamily="18" charset="0"/>
                          </a:rPr>
                          <m:t>𝐿</m:t>
                        </m:r>
                      </m:num>
                      <m:den>
                        <m:r>
                          <a:rPr lang="it-IT" sz="2000" i="1">
                            <a:solidFill>
                              <a:srgbClr val="0000FF"/>
                            </a:solidFill>
                            <a:latin typeface="Cambria Math" panose="02040503050406030204" pitchFamily="18" charset="0"/>
                          </a:rPr>
                          <m:t>𝑂</m:t>
                        </m:r>
                      </m:den>
                    </m:f>
                  </m:oMath>
                </a14:m>
                <a:r>
                  <a:rPr lang="it-IT" sz="2000" dirty="0"/>
                  <a:t>), dal </a:t>
                </a:r>
                <a:r>
                  <a:rPr lang="it-IT" sz="2000" dirty="0">
                    <a:solidFill>
                      <a:srgbClr val="0000FF"/>
                    </a:solidFill>
                  </a:rPr>
                  <a:t>numero di persone che partecipano al lavoro </a:t>
                </a:r>
                <a:r>
                  <a:rPr lang="it-IT" sz="2000" dirty="0"/>
                  <a:t>(</a:t>
                </a:r>
                <a14:m>
                  <m:oMath xmlns:m="http://schemas.openxmlformats.org/officeDocument/2006/math">
                    <m:f>
                      <m:fPr>
                        <m:ctrlPr>
                          <a:rPr lang="it-IT" sz="2000" i="1" dirty="0">
                            <a:solidFill>
                              <a:srgbClr val="0000FF"/>
                            </a:solidFill>
                            <a:latin typeface="Cambria Math" panose="02040503050406030204" pitchFamily="18" charset="0"/>
                            <a:ea typeface="Cambria Math"/>
                          </a:rPr>
                        </m:ctrlPr>
                      </m:fPr>
                      <m:num>
                        <m:r>
                          <a:rPr lang="it-IT" sz="2000" i="1" dirty="0">
                            <a:solidFill>
                              <a:srgbClr val="0000FF"/>
                            </a:solidFill>
                            <a:latin typeface="Cambria Math"/>
                            <a:ea typeface="Cambria Math"/>
                          </a:rPr>
                          <m:t>𝐹</m:t>
                        </m:r>
                      </m:num>
                      <m:den>
                        <m:r>
                          <a:rPr lang="it-IT" sz="2000" i="1" dirty="0">
                            <a:solidFill>
                              <a:srgbClr val="0000FF"/>
                            </a:solidFill>
                            <a:latin typeface="Cambria Math"/>
                            <a:ea typeface="Cambria Math"/>
                          </a:rPr>
                          <m:t>𝑃</m:t>
                        </m:r>
                      </m:den>
                    </m:f>
                  </m:oMath>
                </a14:m>
                <a:r>
                  <a:rPr lang="it-IT" sz="2000" dirty="0"/>
                  <a:t>), dal </a:t>
                </a:r>
                <a:r>
                  <a:rPr lang="it-IT" sz="2000" dirty="0">
                    <a:solidFill>
                      <a:srgbClr val="0000FF"/>
                    </a:solidFill>
                  </a:rPr>
                  <a:t>numero di occupati </a:t>
                </a:r>
                <a:r>
                  <a:rPr lang="it-IT" sz="2000" dirty="0"/>
                  <a:t>(</a:t>
                </a:r>
                <a14:m>
                  <m:oMath xmlns:m="http://schemas.openxmlformats.org/officeDocument/2006/math">
                    <m:f>
                      <m:fPr>
                        <m:ctrlPr>
                          <a:rPr lang="it-IT" sz="2000" i="1" dirty="0">
                            <a:solidFill>
                              <a:srgbClr val="0000FF"/>
                            </a:solidFill>
                            <a:latin typeface="Cambria Math" panose="02040503050406030204" pitchFamily="18" charset="0"/>
                            <a:ea typeface="Cambria Math"/>
                          </a:rPr>
                        </m:ctrlPr>
                      </m:fPr>
                      <m:num>
                        <m:r>
                          <a:rPr lang="it-IT" sz="2000" i="1" dirty="0">
                            <a:solidFill>
                              <a:srgbClr val="0000FF"/>
                            </a:solidFill>
                            <a:latin typeface="Cambria Math"/>
                            <a:ea typeface="Cambria Math"/>
                          </a:rPr>
                          <m:t>𝑂</m:t>
                        </m:r>
                      </m:num>
                      <m:den>
                        <m:r>
                          <a:rPr lang="it-IT" sz="2000" i="1" dirty="0">
                            <a:solidFill>
                              <a:srgbClr val="0000FF"/>
                            </a:solidFill>
                            <a:latin typeface="Cambria Math"/>
                            <a:ea typeface="Cambria Math"/>
                          </a:rPr>
                          <m:t>𝐹</m:t>
                        </m:r>
                      </m:den>
                    </m:f>
                    <m:r>
                      <a:rPr lang="it-IT" sz="2000" i="1" dirty="0">
                        <a:solidFill>
                          <a:srgbClr val="0000FF"/>
                        </a:solidFill>
                        <a:latin typeface="Cambria Math" panose="02040503050406030204" pitchFamily="18" charset="0"/>
                        <a:ea typeface="Cambria Math"/>
                      </a:rPr>
                      <m:t> </m:t>
                    </m:r>
                  </m:oMath>
                </a14:m>
                <a:r>
                  <a:rPr lang="it-IT" sz="2000" dirty="0"/>
                  <a:t>) o da </a:t>
                </a:r>
                <a:r>
                  <a:rPr lang="it-IT" sz="2000" dirty="0">
                    <a:solidFill>
                      <a:srgbClr val="0000FF"/>
                    </a:solidFill>
                  </a:rPr>
                  <a:t>cambiamenti demografici </a:t>
                </a:r>
                <a:r>
                  <a:rPr lang="it-IT" sz="2000" dirty="0"/>
                  <a:t>(</a:t>
                </a:r>
                <a:r>
                  <a:rPr lang="it-IT" sz="2000" dirty="0">
                    <a:solidFill>
                      <a:srgbClr val="0000FF"/>
                    </a:solidFill>
                  </a:rPr>
                  <a:t>P</a:t>
                </a:r>
                <a:r>
                  <a:rPr lang="it-IT" sz="2000" dirty="0"/>
                  <a:t>).</a:t>
                </a:r>
              </a:p>
              <a:p>
                <a:r>
                  <a:rPr lang="it-IT" sz="2000" dirty="0" err="1"/>
                  <a:t>Wooclap</a:t>
                </a:r>
                <a:r>
                  <a:rPr lang="it-IT" sz="2000" dirty="0"/>
                  <a:t>: </a:t>
                </a:r>
                <a:r>
                  <a:rPr lang="it-IT" sz="2000" dirty="0">
                    <a:hlinkClick r:id="rId2"/>
                  </a:rPr>
                  <a:t>relazione o equazione</a:t>
                </a:r>
                <a:r>
                  <a:rPr lang="it-IT" sz="2000" dirty="0"/>
                  <a:t>?</a:t>
                </a:r>
              </a:p>
              <a:p>
                <a:endParaRPr lang="it-IT" sz="20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3"/>
                <a:stretch>
                  <a:fillRect l="-522" t="-1401" r="-928"/>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pPr>
              <a:defRPr/>
            </a:pPr>
            <a:fld id="{29D475F0-A9D6-4026-8790-54A68893E384}" type="slidenum">
              <a:rPr lang="it-IT" altLang="en-US" smtClean="0"/>
              <a:pPr>
                <a:defRPr/>
              </a:pPr>
              <a:t>12</a:t>
            </a:fld>
            <a:endParaRPr lang="it-IT" altLang="en-US" dirty="0"/>
          </a:p>
        </p:txBody>
      </p:sp>
      <mc:AlternateContent xmlns:mc="http://schemas.openxmlformats.org/markup-compatibility/2006" xmlns:a14="http://schemas.microsoft.com/office/drawing/2010/main">
        <mc:Choice Requires="a14">
          <p:sp>
            <p:nvSpPr>
              <p:cNvPr id="5" name="CasellaDiTesto 4"/>
              <p:cNvSpPr txBox="1"/>
              <p:nvPr/>
            </p:nvSpPr>
            <p:spPr>
              <a:xfrm>
                <a:off x="4151784" y="2492896"/>
                <a:ext cx="3240360" cy="704680"/>
              </a:xfrm>
              <a:prstGeom prst="rect">
                <a:avLst/>
              </a:prstGeom>
              <a:noFill/>
            </p:spPr>
            <p:txBody>
              <a:bodyPr wrap="square" rtlCol="0">
                <a:spAutoFit/>
              </a:bodyPr>
              <a:lstStyle/>
              <a:p>
                <a14:m>
                  <m:oMath xmlns:m="http://schemas.openxmlformats.org/officeDocument/2006/math">
                    <m:r>
                      <a:rPr lang="it-IT" sz="2800" i="1">
                        <a:latin typeface="Cambria Math"/>
                      </a:rPr>
                      <m:t>𝐿</m:t>
                    </m:r>
                    <m:r>
                      <a:rPr lang="it-IT" sz="2800" i="1">
                        <a:latin typeface="Cambria Math"/>
                      </a:rPr>
                      <m:t>=</m:t>
                    </m:r>
                    <m:f>
                      <m:fPr>
                        <m:ctrlPr>
                          <a:rPr lang="it-IT" sz="2800" i="1">
                            <a:latin typeface="Cambria Math" panose="02040503050406030204" pitchFamily="18" charset="0"/>
                          </a:rPr>
                        </m:ctrlPr>
                      </m:fPr>
                      <m:num>
                        <m:r>
                          <a:rPr lang="it-IT" sz="2800" i="1">
                            <a:latin typeface="Cambria Math"/>
                          </a:rPr>
                          <m:t>𝐿</m:t>
                        </m:r>
                      </m:num>
                      <m:den>
                        <m:r>
                          <a:rPr lang="it-IT" sz="2800" i="1">
                            <a:latin typeface="Cambria Math"/>
                          </a:rPr>
                          <m:t>𝑂</m:t>
                        </m:r>
                      </m:den>
                    </m:f>
                  </m:oMath>
                </a14:m>
                <a:r>
                  <a:rPr lang="it-IT" sz="2800" dirty="0"/>
                  <a:t> </a:t>
                </a:r>
                <a14:m>
                  <m:oMath xmlns:m="http://schemas.openxmlformats.org/officeDocument/2006/math">
                    <m:r>
                      <a:rPr lang="it-IT" sz="2800" i="1" dirty="0">
                        <a:latin typeface="Cambria Math"/>
                        <a:ea typeface="Cambria Math"/>
                      </a:rPr>
                      <m:t>×</m:t>
                    </m:r>
                    <m:f>
                      <m:fPr>
                        <m:ctrlPr>
                          <a:rPr lang="it-IT" sz="2800" i="1" dirty="0">
                            <a:latin typeface="Cambria Math" panose="02040503050406030204" pitchFamily="18" charset="0"/>
                            <a:ea typeface="Cambria Math"/>
                          </a:rPr>
                        </m:ctrlPr>
                      </m:fPr>
                      <m:num>
                        <m:r>
                          <a:rPr lang="it-IT" sz="2800" i="1" dirty="0">
                            <a:latin typeface="Cambria Math"/>
                            <a:ea typeface="Cambria Math"/>
                          </a:rPr>
                          <m:t>𝐹</m:t>
                        </m:r>
                      </m:num>
                      <m:den>
                        <m:r>
                          <a:rPr lang="it-IT" sz="2800" i="1" dirty="0">
                            <a:latin typeface="Cambria Math"/>
                            <a:ea typeface="Cambria Math"/>
                          </a:rPr>
                          <m:t>𝑃</m:t>
                        </m:r>
                      </m:den>
                    </m:f>
                    <m:r>
                      <a:rPr lang="it-IT" sz="2800" i="1" dirty="0">
                        <a:latin typeface="Cambria Math"/>
                        <a:ea typeface="Cambria Math"/>
                      </a:rPr>
                      <m:t>×</m:t>
                    </m:r>
                    <m:f>
                      <m:fPr>
                        <m:ctrlPr>
                          <a:rPr lang="it-IT" sz="2800" i="1" dirty="0">
                            <a:latin typeface="Cambria Math" panose="02040503050406030204" pitchFamily="18" charset="0"/>
                            <a:ea typeface="Cambria Math"/>
                          </a:rPr>
                        </m:ctrlPr>
                      </m:fPr>
                      <m:num>
                        <m:r>
                          <a:rPr lang="it-IT" sz="2800" i="1" dirty="0">
                            <a:latin typeface="Cambria Math"/>
                            <a:ea typeface="Cambria Math"/>
                          </a:rPr>
                          <m:t>𝑂</m:t>
                        </m:r>
                      </m:num>
                      <m:den>
                        <m:r>
                          <a:rPr lang="it-IT" sz="2800" i="1" dirty="0">
                            <a:latin typeface="Cambria Math"/>
                            <a:ea typeface="Cambria Math"/>
                          </a:rPr>
                          <m:t>𝐹</m:t>
                        </m:r>
                      </m:den>
                    </m:f>
                    <m:r>
                      <a:rPr lang="it-IT" sz="2800" i="1" dirty="0">
                        <a:latin typeface="Cambria Math"/>
                        <a:ea typeface="Cambria Math"/>
                      </a:rPr>
                      <m:t>×</m:t>
                    </m:r>
                    <m:r>
                      <a:rPr lang="it-IT" sz="2800" i="1" dirty="0">
                        <a:latin typeface="Cambria Math"/>
                        <a:ea typeface="Cambria Math"/>
                      </a:rPr>
                      <m:t>𝑃</m:t>
                    </m:r>
                  </m:oMath>
                </a14:m>
                <a:endParaRPr lang="it-IT" sz="2800"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4151784" y="2492896"/>
                <a:ext cx="3240360" cy="704680"/>
              </a:xfrm>
              <a:prstGeom prst="rect">
                <a:avLst/>
              </a:prstGeom>
              <a:blipFill>
                <a:blip r:embed="rId4"/>
                <a:stretch>
                  <a:fillRect/>
                </a:stretch>
              </a:blipFill>
            </p:spPr>
            <p:txBody>
              <a:bodyPr/>
              <a:lstStyle/>
              <a:p>
                <a:r>
                  <a:rPr lang="it-IT">
                    <a:noFill/>
                  </a:rPr>
                  <a:t> </a:t>
                </a:r>
              </a:p>
            </p:txBody>
          </p:sp>
        </mc:Fallback>
      </mc:AlternateContent>
      <p:sp>
        <p:nvSpPr>
          <p:cNvPr id="6" name="Callout 1 5"/>
          <p:cNvSpPr/>
          <p:nvPr/>
        </p:nvSpPr>
        <p:spPr>
          <a:xfrm>
            <a:off x="7536160" y="2490298"/>
            <a:ext cx="1872208" cy="864096"/>
          </a:xfrm>
          <a:prstGeom prst="borderCallout1">
            <a:avLst>
              <a:gd name="adj1" fmla="val 18750"/>
              <a:gd name="adj2" fmla="val -8333"/>
              <a:gd name="adj3" fmla="val 62584"/>
              <a:gd name="adj4" fmla="val -32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Popolazione o Popolazione in età lavorativa</a:t>
            </a:r>
          </a:p>
        </p:txBody>
      </p:sp>
      <p:sp>
        <p:nvSpPr>
          <p:cNvPr id="7" name="Callout 1 6"/>
          <p:cNvSpPr/>
          <p:nvPr/>
        </p:nvSpPr>
        <p:spPr>
          <a:xfrm>
            <a:off x="6338467" y="3467107"/>
            <a:ext cx="1800200" cy="864096"/>
          </a:xfrm>
          <a:prstGeom prst="borderCallout1">
            <a:avLst>
              <a:gd name="adj1" fmla="val 1779"/>
              <a:gd name="adj2" fmla="val -2104"/>
              <a:gd name="adj3" fmla="val -47231"/>
              <a:gd name="adj4" fmla="val -4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Occupati su Forza Lavoro</a:t>
            </a:r>
          </a:p>
        </p:txBody>
      </p:sp>
      <p:sp>
        <p:nvSpPr>
          <p:cNvPr id="8" name="Callout 2 7"/>
          <p:cNvSpPr/>
          <p:nvPr/>
        </p:nvSpPr>
        <p:spPr>
          <a:xfrm>
            <a:off x="4169741" y="3501008"/>
            <a:ext cx="1683794" cy="864096"/>
          </a:xfrm>
          <a:prstGeom prst="borderCallout2">
            <a:avLst>
              <a:gd name="adj1" fmla="val 20247"/>
              <a:gd name="adj2" fmla="val 1850"/>
              <a:gd name="adj3" fmla="val -7456"/>
              <a:gd name="adj4" fmla="val 3699"/>
              <a:gd name="adj5" fmla="val -51473"/>
              <a:gd name="adj6" fmla="val 802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Tasso di partecipazione</a:t>
            </a:r>
          </a:p>
          <a:p>
            <a:pPr algn="ctr"/>
            <a:r>
              <a:rPr lang="it-IT" sz="1200" b="1" dirty="0"/>
              <a:t>(margine estensivo)</a:t>
            </a:r>
          </a:p>
        </p:txBody>
      </p:sp>
      <p:sp>
        <p:nvSpPr>
          <p:cNvPr id="10" name="Callout 3 9"/>
          <p:cNvSpPr/>
          <p:nvPr/>
        </p:nvSpPr>
        <p:spPr>
          <a:xfrm>
            <a:off x="2127077" y="3427761"/>
            <a:ext cx="1656184" cy="900100"/>
          </a:xfrm>
          <a:prstGeom prst="borderCallout3">
            <a:avLst>
              <a:gd name="adj1" fmla="val -1686"/>
              <a:gd name="adj2" fmla="val 49284"/>
              <a:gd name="adj3" fmla="val -1686"/>
              <a:gd name="adj4" fmla="val 98568"/>
              <a:gd name="adj5" fmla="val -66"/>
              <a:gd name="adj6" fmla="val 98567"/>
              <a:gd name="adj7" fmla="val -39956"/>
              <a:gd name="adj8" fmla="val 171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Ore annuali per occupato</a:t>
            </a:r>
          </a:p>
          <a:p>
            <a:pPr algn="ctr"/>
            <a:r>
              <a:rPr lang="it-IT" sz="1200" b="1" dirty="0"/>
              <a:t>(margine intensivo)</a:t>
            </a:r>
          </a:p>
        </p:txBody>
      </p:sp>
    </p:spTree>
    <p:extLst>
      <p:ext uri="{BB962C8B-B14F-4D97-AF65-F5344CB8AC3E}">
        <p14:creationId xmlns:p14="http://schemas.microsoft.com/office/powerpoint/2010/main" val="41119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animBg="1"/>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874C1ECB-EE03-44BB-B843-CE3A4B885A2E}"/>
              </a:ext>
            </a:extLst>
          </p:cNvPr>
          <p:cNvPicPr>
            <a:picLocks noChangeAspect="1"/>
          </p:cNvPicPr>
          <p:nvPr/>
        </p:nvPicPr>
        <p:blipFill>
          <a:blip r:embed="rId2"/>
          <a:stretch>
            <a:fillRect/>
          </a:stretch>
        </p:blipFill>
        <p:spPr>
          <a:xfrm>
            <a:off x="3991568" y="3071639"/>
            <a:ext cx="7120745" cy="3542083"/>
          </a:xfrm>
          <a:prstGeom prst="rect">
            <a:avLst/>
          </a:prstGeom>
        </p:spPr>
      </p:pic>
      <p:pic>
        <p:nvPicPr>
          <p:cNvPr id="3" name="Immagine 2">
            <a:extLst>
              <a:ext uri="{FF2B5EF4-FFF2-40B4-BE49-F238E27FC236}">
                <a16:creationId xmlns:a16="http://schemas.microsoft.com/office/drawing/2014/main" id="{A56065BC-B40B-41B5-A503-A49576D707F4}"/>
              </a:ext>
            </a:extLst>
          </p:cNvPr>
          <p:cNvPicPr>
            <a:picLocks noChangeAspect="1"/>
          </p:cNvPicPr>
          <p:nvPr/>
        </p:nvPicPr>
        <p:blipFill>
          <a:blip r:embed="rId3"/>
          <a:stretch>
            <a:fillRect/>
          </a:stretch>
        </p:blipFill>
        <p:spPr>
          <a:xfrm>
            <a:off x="394630" y="163595"/>
            <a:ext cx="7004911" cy="2908044"/>
          </a:xfrm>
          <a:prstGeom prst="rect">
            <a:avLst/>
          </a:prstGeom>
        </p:spPr>
      </p:pic>
      <p:sp>
        <p:nvSpPr>
          <p:cNvPr id="5" name="CasellaDiTesto 4">
            <a:extLst>
              <a:ext uri="{FF2B5EF4-FFF2-40B4-BE49-F238E27FC236}">
                <a16:creationId xmlns:a16="http://schemas.microsoft.com/office/drawing/2014/main" id="{88062F00-3954-45B8-A460-AF5EB3DAAA1A}"/>
              </a:ext>
            </a:extLst>
          </p:cNvPr>
          <p:cNvSpPr txBox="1"/>
          <p:nvPr/>
        </p:nvSpPr>
        <p:spPr>
          <a:xfrm>
            <a:off x="7855131" y="256903"/>
            <a:ext cx="3361509" cy="2246769"/>
          </a:xfrm>
          <a:prstGeom prst="rect">
            <a:avLst/>
          </a:prstGeom>
          <a:noFill/>
        </p:spPr>
        <p:txBody>
          <a:bodyPr wrap="square" rtlCol="0">
            <a:spAutoFit/>
          </a:bodyPr>
          <a:lstStyle/>
          <a:p>
            <a:r>
              <a:rPr lang="it-IT" sz="2800" b="1" dirty="0"/>
              <a:t>La struttura dell’occupazione e della popolazione è cambiata in Italia negli ultimi 60 anni?</a:t>
            </a:r>
          </a:p>
        </p:txBody>
      </p:sp>
      <p:sp>
        <p:nvSpPr>
          <p:cNvPr id="6" name="CasellaDiTesto 5">
            <a:extLst>
              <a:ext uri="{FF2B5EF4-FFF2-40B4-BE49-F238E27FC236}">
                <a16:creationId xmlns:a16="http://schemas.microsoft.com/office/drawing/2014/main" id="{A646EB2E-E0B5-46CA-B6FC-40B05E299604}"/>
              </a:ext>
            </a:extLst>
          </p:cNvPr>
          <p:cNvSpPr txBox="1"/>
          <p:nvPr/>
        </p:nvSpPr>
        <p:spPr>
          <a:xfrm>
            <a:off x="248193" y="6334780"/>
            <a:ext cx="3683725" cy="523220"/>
          </a:xfrm>
          <a:prstGeom prst="rect">
            <a:avLst/>
          </a:prstGeom>
          <a:noFill/>
        </p:spPr>
        <p:txBody>
          <a:bodyPr wrap="square" rtlCol="0">
            <a:spAutoFit/>
          </a:bodyPr>
          <a:lstStyle/>
          <a:p>
            <a:r>
              <a:rPr lang="it-IT" sz="1400" i="1" dirty="0"/>
              <a:t>Fonte: Elaborazioni proprie su dati </a:t>
            </a:r>
            <a:r>
              <a:rPr lang="it-IT" sz="1400" i="1" dirty="0" err="1"/>
              <a:t>I.Stat</a:t>
            </a:r>
            <a:r>
              <a:rPr lang="it-IT" sz="1400" i="1" dirty="0"/>
              <a:t>, Serie Storiche</a:t>
            </a:r>
          </a:p>
        </p:txBody>
      </p:sp>
      <p:sp>
        <p:nvSpPr>
          <p:cNvPr id="7" name="CasellaDiTesto 6">
            <a:extLst>
              <a:ext uri="{FF2B5EF4-FFF2-40B4-BE49-F238E27FC236}">
                <a16:creationId xmlns:a16="http://schemas.microsoft.com/office/drawing/2014/main" id="{CF32D600-9915-4AAB-8BEE-C54254BACDA6}"/>
              </a:ext>
            </a:extLst>
          </p:cNvPr>
          <p:cNvSpPr txBox="1"/>
          <p:nvPr/>
        </p:nvSpPr>
        <p:spPr>
          <a:xfrm>
            <a:off x="461553" y="3114692"/>
            <a:ext cx="3257006" cy="3139321"/>
          </a:xfrm>
          <a:prstGeom prst="rect">
            <a:avLst/>
          </a:prstGeom>
          <a:noFill/>
        </p:spPr>
        <p:txBody>
          <a:bodyPr wrap="square" rtlCol="0">
            <a:spAutoFit/>
          </a:bodyPr>
          <a:lstStyle/>
          <a:p>
            <a:r>
              <a:rPr lang="it-IT" dirty="0"/>
              <a:t>La partecipazione femminile ha invertito il trend solamente a partire dall’inizio degli anni 2000, chiudendo nuovamente il gap dei decenni precedenti. Occorre però osservare che nel 1959 il tasso di partecipazione maschile era all’83,3% e nel 2022 è sceso al 58,8, mentre alle stesse date quello femminile varia di poco, dal 36,2 al 41,5%</a:t>
            </a:r>
          </a:p>
        </p:txBody>
      </p:sp>
      <p:sp>
        <p:nvSpPr>
          <p:cNvPr id="8" name="Ovale 7">
            <a:extLst>
              <a:ext uri="{FF2B5EF4-FFF2-40B4-BE49-F238E27FC236}">
                <a16:creationId xmlns:a16="http://schemas.microsoft.com/office/drawing/2014/main" id="{62555E9A-C096-4BC9-B124-F82F9F36B785}"/>
              </a:ext>
            </a:extLst>
          </p:cNvPr>
          <p:cNvSpPr/>
          <p:nvPr/>
        </p:nvSpPr>
        <p:spPr>
          <a:xfrm>
            <a:off x="9975669" y="3429000"/>
            <a:ext cx="1373864" cy="13803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Ovale 1">
            <a:extLst>
              <a:ext uri="{FF2B5EF4-FFF2-40B4-BE49-F238E27FC236}">
                <a16:creationId xmlns:a16="http://schemas.microsoft.com/office/drawing/2014/main" id="{9234E9F9-78CA-4CEF-AC8A-D46268407A6C}"/>
              </a:ext>
            </a:extLst>
          </p:cNvPr>
          <p:cNvSpPr/>
          <p:nvPr/>
        </p:nvSpPr>
        <p:spPr>
          <a:xfrm>
            <a:off x="5064121" y="4362986"/>
            <a:ext cx="1153799" cy="12627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llout: linea 8">
            <a:extLst>
              <a:ext uri="{FF2B5EF4-FFF2-40B4-BE49-F238E27FC236}">
                <a16:creationId xmlns:a16="http://schemas.microsoft.com/office/drawing/2014/main" id="{4DB1BC34-D08A-4CB0-B5D0-A03ED78A7105}"/>
              </a:ext>
            </a:extLst>
          </p:cNvPr>
          <p:cNvSpPr/>
          <p:nvPr/>
        </p:nvSpPr>
        <p:spPr>
          <a:xfrm>
            <a:off x="9624607" y="5232543"/>
            <a:ext cx="1487706" cy="478971"/>
          </a:xfrm>
          <a:prstGeom prst="borderCallout1">
            <a:avLst>
              <a:gd name="adj1" fmla="val 18750"/>
              <a:gd name="adj2" fmla="val -8333"/>
              <a:gd name="adj3" fmla="val -112482"/>
              <a:gd name="adj4" fmla="val 239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Inverno demografico</a:t>
            </a:r>
          </a:p>
        </p:txBody>
      </p:sp>
      <p:sp>
        <p:nvSpPr>
          <p:cNvPr id="10" name="Callout: linea 9">
            <a:extLst>
              <a:ext uri="{FF2B5EF4-FFF2-40B4-BE49-F238E27FC236}">
                <a16:creationId xmlns:a16="http://schemas.microsoft.com/office/drawing/2014/main" id="{B8D56852-7991-47DD-BAEC-BE6AFD5D6030}"/>
              </a:ext>
            </a:extLst>
          </p:cNvPr>
          <p:cNvSpPr/>
          <p:nvPr/>
        </p:nvSpPr>
        <p:spPr>
          <a:xfrm>
            <a:off x="6046786" y="3838063"/>
            <a:ext cx="1027612" cy="481879"/>
          </a:xfrm>
          <a:prstGeom prst="borderCallout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Boomer</a:t>
            </a:r>
            <a:endParaRPr lang="it-IT" dirty="0"/>
          </a:p>
        </p:txBody>
      </p:sp>
      <p:cxnSp>
        <p:nvCxnSpPr>
          <p:cNvPr id="12" name="Connettore diritto 11">
            <a:extLst>
              <a:ext uri="{FF2B5EF4-FFF2-40B4-BE49-F238E27FC236}">
                <a16:creationId xmlns:a16="http://schemas.microsoft.com/office/drawing/2014/main" id="{B0956D96-95A1-4EF7-8C06-AF0EAC374F0B}"/>
              </a:ext>
            </a:extLst>
          </p:cNvPr>
          <p:cNvCxnSpPr/>
          <p:nvPr/>
        </p:nvCxnSpPr>
        <p:spPr>
          <a:xfrm flipV="1">
            <a:off x="4811486" y="666206"/>
            <a:ext cx="0" cy="1693817"/>
          </a:xfrm>
          <a:prstGeom prst="line">
            <a:avLst/>
          </a:prstGeom>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5378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2C2630-106E-4B5E-A881-BCDD1F1D74F3}"/>
              </a:ext>
            </a:extLst>
          </p:cNvPr>
          <p:cNvSpPr>
            <a:spLocks noGrp="1"/>
          </p:cNvSpPr>
          <p:nvPr>
            <p:ph type="title"/>
          </p:nvPr>
        </p:nvSpPr>
        <p:spPr/>
        <p:txBody>
          <a:bodyPr/>
          <a:lstStyle/>
          <a:p>
            <a:r>
              <a:rPr lang="it-IT" dirty="0"/>
              <a:t>Il lato del lavoratore: come definire la scelta individuale</a:t>
            </a:r>
          </a:p>
        </p:txBody>
      </p:sp>
      <p:sp>
        <p:nvSpPr>
          <p:cNvPr id="3" name="Segnaposto contenuto 2">
            <a:extLst>
              <a:ext uri="{FF2B5EF4-FFF2-40B4-BE49-F238E27FC236}">
                <a16:creationId xmlns:a16="http://schemas.microsoft.com/office/drawing/2014/main" id="{3F0234E3-AC52-4489-8102-7915EEBA866A}"/>
              </a:ext>
            </a:extLst>
          </p:cNvPr>
          <p:cNvSpPr>
            <a:spLocks noGrp="1"/>
          </p:cNvSpPr>
          <p:nvPr>
            <p:ph idx="1"/>
          </p:nvPr>
        </p:nvSpPr>
        <p:spPr>
          <a:xfrm>
            <a:off x="838200" y="1825625"/>
            <a:ext cx="10515600" cy="2056564"/>
          </a:xfrm>
        </p:spPr>
        <p:txBody>
          <a:bodyPr>
            <a:normAutofit fontScale="92500" lnSpcReduction="20000"/>
          </a:bodyPr>
          <a:lstStyle/>
          <a:p>
            <a:r>
              <a:rPr lang="it-IT" dirty="0"/>
              <a:t>Abbiamo visto a livello macroeconomico l’offerta di lavoro è rappresentata dall’aggregazione di tutte le possibili scelte ottimali degli individui e che queste non necessariamente portano all’equilibrio macroeconomico</a:t>
            </a:r>
          </a:p>
          <a:p>
            <a:r>
              <a:rPr lang="it-IT" dirty="0"/>
              <a:t>Abbiamo visto ora i dati che descrivono l’offerta di lavoro e quindi la dimensione del mercato del lavoro e come questo sia una composizione di grandezze di diverso tipo, descrivibili con un’equazione:</a:t>
            </a:r>
          </a:p>
        </p:txBody>
      </p:sp>
      <p:sp>
        <p:nvSpPr>
          <p:cNvPr id="4" name="Callout con freccia in giù 5">
            <a:extLst>
              <a:ext uri="{FF2B5EF4-FFF2-40B4-BE49-F238E27FC236}">
                <a16:creationId xmlns:a16="http://schemas.microsoft.com/office/drawing/2014/main" id="{47A427A5-9D31-41EB-82DA-B29F2E83DC7A}"/>
              </a:ext>
            </a:extLst>
          </p:cNvPr>
          <p:cNvSpPr/>
          <p:nvPr/>
        </p:nvSpPr>
        <p:spPr>
          <a:xfrm>
            <a:off x="2769211" y="3855952"/>
            <a:ext cx="5273440" cy="140821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Ogni individuo può incidere con la propria scelta sul primo elemento dell’equazione: le ore offerte</a:t>
            </a:r>
            <a:endParaRPr lang="en-US" dirty="0"/>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7CF264B0-436B-489B-92FF-48D16571DC8C}"/>
                  </a:ext>
                </a:extLst>
              </p:cNvPr>
              <p:cNvSpPr txBox="1"/>
              <p:nvPr/>
            </p:nvSpPr>
            <p:spPr>
              <a:xfrm>
                <a:off x="4542667" y="5397341"/>
                <a:ext cx="3240360" cy="704680"/>
              </a:xfrm>
              <a:prstGeom prst="rect">
                <a:avLst/>
              </a:prstGeom>
              <a:noFill/>
            </p:spPr>
            <p:txBody>
              <a:bodyPr wrap="square" rtlCol="0">
                <a:spAutoFit/>
              </a:bodyPr>
              <a:lstStyle/>
              <a:p>
                <a14:m>
                  <m:oMath xmlns:m="http://schemas.openxmlformats.org/officeDocument/2006/math">
                    <m:r>
                      <a:rPr lang="it-IT" sz="2800" i="1">
                        <a:latin typeface="Cambria Math"/>
                      </a:rPr>
                      <m:t>𝐿</m:t>
                    </m:r>
                    <m:r>
                      <a:rPr lang="it-IT" sz="2800" i="1">
                        <a:latin typeface="Cambria Math"/>
                      </a:rPr>
                      <m:t>=</m:t>
                    </m:r>
                    <m:f>
                      <m:fPr>
                        <m:ctrlPr>
                          <a:rPr lang="it-IT" sz="2800" i="1">
                            <a:latin typeface="Cambria Math" panose="02040503050406030204" pitchFamily="18" charset="0"/>
                          </a:rPr>
                        </m:ctrlPr>
                      </m:fPr>
                      <m:num>
                        <m:r>
                          <a:rPr lang="it-IT" sz="2800" i="1">
                            <a:latin typeface="Cambria Math"/>
                          </a:rPr>
                          <m:t>𝐿</m:t>
                        </m:r>
                      </m:num>
                      <m:den>
                        <m:r>
                          <a:rPr lang="it-IT" sz="2800" i="1">
                            <a:latin typeface="Cambria Math"/>
                          </a:rPr>
                          <m:t>𝑂</m:t>
                        </m:r>
                      </m:den>
                    </m:f>
                  </m:oMath>
                </a14:m>
                <a:r>
                  <a:rPr lang="it-IT" sz="2800" dirty="0"/>
                  <a:t> </a:t>
                </a:r>
                <a14:m>
                  <m:oMath xmlns:m="http://schemas.openxmlformats.org/officeDocument/2006/math">
                    <m:r>
                      <a:rPr lang="it-IT" sz="2800" i="1" dirty="0">
                        <a:latin typeface="Cambria Math"/>
                        <a:ea typeface="Cambria Math"/>
                      </a:rPr>
                      <m:t>×</m:t>
                    </m:r>
                    <m:f>
                      <m:fPr>
                        <m:ctrlPr>
                          <a:rPr lang="it-IT" sz="2800" i="1" dirty="0">
                            <a:latin typeface="Cambria Math" panose="02040503050406030204" pitchFamily="18" charset="0"/>
                            <a:ea typeface="Cambria Math"/>
                          </a:rPr>
                        </m:ctrlPr>
                      </m:fPr>
                      <m:num>
                        <m:r>
                          <a:rPr lang="it-IT" sz="2800" i="1" dirty="0">
                            <a:latin typeface="Cambria Math"/>
                            <a:ea typeface="Cambria Math"/>
                          </a:rPr>
                          <m:t>𝐹</m:t>
                        </m:r>
                      </m:num>
                      <m:den>
                        <m:r>
                          <a:rPr lang="it-IT" sz="2800" i="1" dirty="0">
                            <a:latin typeface="Cambria Math"/>
                            <a:ea typeface="Cambria Math"/>
                          </a:rPr>
                          <m:t>𝑃</m:t>
                        </m:r>
                      </m:den>
                    </m:f>
                    <m:r>
                      <a:rPr lang="it-IT" sz="2800" i="1" dirty="0">
                        <a:latin typeface="Cambria Math"/>
                        <a:ea typeface="Cambria Math"/>
                      </a:rPr>
                      <m:t>×</m:t>
                    </m:r>
                    <m:f>
                      <m:fPr>
                        <m:ctrlPr>
                          <a:rPr lang="it-IT" sz="2800" i="1" dirty="0">
                            <a:latin typeface="Cambria Math" panose="02040503050406030204" pitchFamily="18" charset="0"/>
                            <a:ea typeface="Cambria Math"/>
                          </a:rPr>
                        </m:ctrlPr>
                      </m:fPr>
                      <m:num>
                        <m:r>
                          <a:rPr lang="it-IT" sz="2800" i="1" dirty="0">
                            <a:latin typeface="Cambria Math"/>
                            <a:ea typeface="Cambria Math"/>
                          </a:rPr>
                          <m:t>𝑂</m:t>
                        </m:r>
                      </m:num>
                      <m:den>
                        <m:r>
                          <a:rPr lang="it-IT" sz="2800" i="1" dirty="0">
                            <a:latin typeface="Cambria Math"/>
                            <a:ea typeface="Cambria Math"/>
                          </a:rPr>
                          <m:t>𝐹</m:t>
                        </m:r>
                      </m:den>
                    </m:f>
                    <m:r>
                      <a:rPr lang="it-IT" sz="2800" i="1" dirty="0">
                        <a:latin typeface="Cambria Math"/>
                        <a:ea typeface="Cambria Math"/>
                      </a:rPr>
                      <m:t>×</m:t>
                    </m:r>
                    <m:r>
                      <a:rPr lang="it-IT" sz="2800" i="1" dirty="0">
                        <a:latin typeface="Cambria Math"/>
                        <a:ea typeface="Cambria Math"/>
                      </a:rPr>
                      <m:t>𝑃</m:t>
                    </m:r>
                  </m:oMath>
                </a14:m>
                <a:endParaRPr lang="it-IT" sz="2800" dirty="0"/>
              </a:p>
            </p:txBody>
          </p:sp>
        </mc:Choice>
        <mc:Fallback xmlns="">
          <p:sp>
            <p:nvSpPr>
              <p:cNvPr id="5" name="CasellaDiTesto 4">
                <a:extLst>
                  <a:ext uri="{FF2B5EF4-FFF2-40B4-BE49-F238E27FC236}">
                    <a16:creationId xmlns:a16="http://schemas.microsoft.com/office/drawing/2014/main" id="{7CF264B0-436B-489B-92FF-48D16571DC8C}"/>
                  </a:ext>
                </a:extLst>
              </p:cNvPr>
              <p:cNvSpPr txBox="1">
                <a:spLocks noRot="1" noChangeAspect="1" noMove="1" noResize="1" noEditPoints="1" noAdjustHandles="1" noChangeArrowheads="1" noChangeShapeType="1" noTextEdit="1"/>
              </p:cNvSpPr>
              <p:nvPr/>
            </p:nvSpPr>
            <p:spPr>
              <a:xfrm>
                <a:off x="4542667" y="5397341"/>
                <a:ext cx="3240360" cy="704680"/>
              </a:xfrm>
              <a:prstGeom prst="rect">
                <a:avLst/>
              </a:prstGeom>
              <a:blipFill>
                <a:blip r:embed="rId2"/>
                <a:stretch>
                  <a:fillRect/>
                </a:stretch>
              </a:blipFill>
            </p:spPr>
            <p:txBody>
              <a:bodyPr/>
              <a:lstStyle/>
              <a:p>
                <a:r>
                  <a:rPr lang="it-IT">
                    <a:noFill/>
                  </a:rPr>
                  <a:t> </a:t>
                </a:r>
              </a:p>
            </p:txBody>
          </p:sp>
        </mc:Fallback>
      </mc:AlternateContent>
      <p:sp>
        <p:nvSpPr>
          <p:cNvPr id="6" name="Callout 3 7">
            <a:extLst>
              <a:ext uri="{FF2B5EF4-FFF2-40B4-BE49-F238E27FC236}">
                <a16:creationId xmlns:a16="http://schemas.microsoft.com/office/drawing/2014/main" id="{0ECC194A-24F7-4CEE-A239-7FFF553D51C0}"/>
              </a:ext>
            </a:extLst>
          </p:cNvPr>
          <p:cNvSpPr/>
          <p:nvPr/>
        </p:nvSpPr>
        <p:spPr>
          <a:xfrm>
            <a:off x="2143191" y="4840350"/>
            <a:ext cx="1656184" cy="900100"/>
          </a:xfrm>
          <a:prstGeom prst="borderCallout3">
            <a:avLst>
              <a:gd name="adj1" fmla="val -1686"/>
              <a:gd name="adj2" fmla="val 49284"/>
              <a:gd name="adj3" fmla="val -1686"/>
              <a:gd name="adj4" fmla="val 98568"/>
              <a:gd name="adj5" fmla="val -66"/>
              <a:gd name="adj6" fmla="val 98567"/>
              <a:gd name="adj7" fmla="val 89146"/>
              <a:gd name="adj8" fmla="val 1833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Ore annuali per occupato</a:t>
            </a:r>
          </a:p>
          <a:p>
            <a:pPr algn="ctr"/>
            <a:r>
              <a:rPr lang="it-IT" sz="1200" b="1" dirty="0"/>
              <a:t>(margine intensivo)</a:t>
            </a:r>
          </a:p>
        </p:txBody>
      </p:sp>
      <p:sp>
        <p:nvSpPr>
          <p:cNvPr id="7" name="Ovale 6">
            <a:extLst>
              <a:ext uri="{FF2B5EF4-FFF2-40B4-BE49-F238E27FC236}">
                <a16:creationId xmlns:a16="http://schemas.microsoft.com/office/drawing/2014/main" id="{8B73405B-4A63-4B23-AF13-8B34E0C85C9D}"/>
              </a:ext>
            </a:extLst>
          </p:cNvPr>
          <p:cNvSpPr/>
          <p:nvPr/>
        </p:nvSpPr>
        <p:spPr>
          <a:xfrm>
            <a:off x="5153903" y="5317633"/>
            <a:ext cx="50405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a:extLst>
              <a:ext uri="{FF2B5EF4-FFF2-40B4-BE49-F238E27FC236}">
                <a16:creationId xmlns:a16="http://schemas.microsoft.com/office/drawing/2014/main" id="{CA630F00-25E0-4751-AB24-18FD9335AD8B}"/>
              </a:ext>
            </a:extLst>
          </p:cNvPr>
          <p:cNvSpPr/>
          <p:nvPr/>
        </p:nvSpPr>
        <p:spPr>
          <a:xfrm>
            <a:off x="8543109" y="4232366"/>
            <a:ext cx="2320834" cy="12148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Ma l’occupazione si forma nel Mercato del lavoro: Domanda-Offerta</a:t>
            </a:r>
          </a:p>
        </p:txBody>
      </p:sp>
      <p:cxnSp>
        <p:nvCxnSpPr>
          <p:cNvPr id="10" name="Connettore 2 9">
            <a:extLst>
              <a:ext uri="{FF2B5EF4-FFF2-40B4-BE49-F238E27FC236}">
                <a16:creationId xmlns:a16="http://schemas.microsoft.com/office/drawing/2014/main" id="{BEE91441-3F88-4E21-898E-FB0ABF0AAF0C}"/>
              </a:ext>
            </a:extLst>
          </p:cNvPr>
          <p:cNvCxnSpPr>
            <a:cxnSpLocks/>
            <a:stCxn id="8" idx="1"/>
          </p:cNvCxnSpPr>
          <p:nvPr/>
        </p:nvCxnSpPr>
        <p:spPr>
          <a:xfrm flipH="1">
            <a:off x="6705600" y="4839789"/>
            <a:ext cx="1837509" cy="63354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B512D8E1-DE1D-4BCB-8178-751CC5709731}"/>
              </a:ext>
            </a:extLst>
          </p:cNvPr>
          <p:cNvSpPr/>
          <p:nvPr/>
        </p:nvSpPr>
        <p:spPr>
          <a:xfrm>
            <a:off x="5804264" y="5264163"/>
            <a:ext cx="354154" cy="997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28906DB7-A631-4759-B44A-8904DDEDE11A}"/>
              </a:ext>
            </a:extLst>
          </p:cNvPr>
          <p:cNvSpPr/>
          <p:nvPr/>
        </p:nvSpPr>
        <p:spPr>
          <a:xfrm>
            <a:off x="7881257" y="5614340"/>
            <a:ext cx="2207623" cy="10922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Chi non trova lavoro, ma lo cerca è conteggiato nella FORZA LAVORO (F)</a:t>
            </a:r>
          </a:p>
        </p:txBody>
      </p:sp>
      <p:cxnSp>
        <p:nvCxnSpPr>
          <p:cNvPr id="15" name="Connettore 2 14">
            <a:extLst>
              <a:ext uri="{FF2B5EF4-FFF2-40B4-BE49-F238E27FC236}">
                <a16:creationId xmlns:a16="http://schemas.microsoft.com/office/drawing/2014/main" id="{7B81A494-E3DB-4743-BC7A-E24F95A8585C}"/>
              </a:ext>
            </a:extLst>
          </p:cNvPr>
          <p:cNvCxnSpPr>
            <a:cxnSpLocks/>
          </p:cNvCxnSpPr>
          <p:nvPr/>
        </p:nvCxnSpPr>
        <p:spPr>
          <a:xfrm flipH="1" flipV="1">
            <a:off x="6109304" y="5582168"/>
            <a:ext cx="1722838" cy="4612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80FE8F8-C960-4510-8B78-66BD1DFDAFEA}" type="slidenum">
              <a:rPr lang="it-IT" altLang="en-US"/>
              <a:pPr>
                <a:defRPr/>
              </a:pPr>
              <a:t>15</a:t>
            </a:fld>
            <a:endParaRPr lang="it-IT" altLang="en-US"/>
          </a:p>
        </p:txBody>
      </p:sp>
      <p:sp>
        <p:nvSpPr>
          <p:cNvPr id="18435" name="Rectangle 2"/>
          <p:cNvSpPr>
            <a:spLocks noGrp="1" noChangeArrowheads="1"/>
          </p:cNvSpPr>
          <p:nvPr>
            <p:ph type="title"/>
          </p:nvPr>
        </p:nvSpPr>
        <p:spPr>
          <a:xfrm>
            <a:off x="1919289" y="260350"/>
            <a:ext cx="8588375" cy="1143000"/>
          </a:xfrm>
        </p:spPr>
        <p:txBody>
          <a:bodyPr/>
          <a:lstStyle/>
          <a:p>
            <a:pPr eaLnBrk="1" hangingPunct="1"/>
            <a:r>
              <a:rPr lang="it-IT" sz="3600" b="1" dirty="0"/>
              <a:t>L’offerta di lavoro nel modello neoclassico: </a:t>
            </a:r>
            <a:r>
              <a:rPr lang="it-IT" sz="3600" b="1" dirty="0">
                <a:solidFill>
                  <a:srgbClr val="00B050"/>
                </a:solidFill>
              </a:rPr>
              <a:t>ipotesi</a:t>
            </a:r>
            <a:r>
              <a:rPr lang="it-IT" sz="3600" b="1" dirty="0"/>
              <a:t> di comportamento nella scelta</a:t>
            </a:r>
          </a:p>
        </p:txBody>
      </p:sp>
      <p:sp>
        <p:nvSpPr>
          <p:cNvPr id="18436" name="Rectangle 3"/>
          <p:cNvSpPr>
            <a:spLocks noGrp="1" noChangeArrowheads="1"/>
          </p:cNvSpPr>
          <p:nvPr>
            <p:ph type="body" idx="1"/>
          </p:nvPr>
        </p:nvSpPr>
        <p:spPr>
          <a:xfrm>
            <a:off x="1267779" y="1601693"/>
            <a:ext cx="9239885" cy="4754657"/>
          </a:xfrm>
        </p:spPr>
        <p:txBody>
          <a:bodyPr>
            <a:normAutofit lnSpcReduction="10000"/>
          </a:bodyPr>
          <a:lstStyle/>
          <a:p>
            <a:pPr eaLnBrk="1" hangingPunct="1">
              <a:lnSpc>
                <a:spcPct val="90000"/>
              </a:lnSpc>
            </a:pPr>
            <a:r>
              <a:rPr lang="it-IT" sz="2400" dirty="0">
                <a:cs typeface="Times New Roman" pitchFamily="18" charset="0"/>
              </a:rPr>
              <a:t>Il potenziale lavoratore, che </a:t>
            </a:r>
            <a:r>
              <a:rPr lang="it-IT" sz="2400" u="sng" dirty="0">
                <a:cs typeface="Times New Roman" pitchFamily="18" charset="0"/>
              </a:rPr>
              <a:t>offre lavoro</a:t>
            </a:r>
            <a:r>
              <a:rPr lang="it-IT" sz="2400" dirty="0">
                <a:cs typeface="Times New Roman" pitchFamily="18" charset="0"/>
              </a:rPr>
              <a:t>, non ha alcun controllo né sul salario che riceve in cambio del proprio tempo, né sui prezzi dei beni/servizi che acquista</a:t>
            </a:r>
            <a:r>
              <a:rPr lang="it-IT" sz="2400" dirty="0"/>
              <a:t> (</a:t>
            </a:r>
            <a:r>
              <a:rPr lang="it-IT" sz="2400" i="1" dirty="0">
                <a:solidFill>
                  <a:srgbClr val="FF0000"/>
                </a:solidFill>
              </a:rPr>
              <a:t>price </a:t>
            </a:r>
            <a:r>
              <a:rPr lang="it-IT" sz="2400" i="1" dirty="0" err="1">
                <a:solidFill>
                  <a:srgbClr val="FF0000"/>
                </a:solidFill>
              </a:rPr>
              <a:t>taker</a:t>
            </a:r>
            <a:r>
              <a:rPr lang="it-IT" sz="2400" dirty="0"/>
              <a:t>)</a:t>
            </a:r>
          </a:p>
          <a:p>
            <a:r>
              <a:rPr lang="it-IT" sz="2400" dirty="0">
                <a:cs typeface="Times New Roman" pitchFamily="18" charset="0"/>
              </a:rPr>
              <a:t>Possiede </a:t>
            </a:r>
            <a:r>
              <a:rPr lang="it-IT" sz="2400" dirty="0">
                <a:solidFill>
                  <a:srgbClr val="FF0000"/>
                </a:solidFill>
                <a:cs typeface="Times New Roman" pitchFamily="18" charset="0"/>
              </a:rPr>
              <a:t>un’</a:t>
            </a:r>
            <a:r>
              <a:rPr lang="it-IT" sz="2400" i="1" dirty="0">
                <a:solidFill>
                  <a:srgbClr val="FF0000"/>
                </a:solidFill>
                <a:cs typeface="Times New Roman" pitchFamily="18" charset="0"/>
              </a:rPr>
              <a:t>informazione completa</a:t>
            </a:r>
            <a:r>
              <a:rPr lang="it-IT" sz="2400" dirty="0">
                <a:solidFill>
                  <a:srgbClr val="FF0000"/>
                </a:solidFill>
                <a:cs typeface="Times New Roman" pitchFamily="18" charset="0"/>
              </a:rPr>
              <a:t> </a:t>
            </a:r>
            <a:r>
              <a:rPr lang="it-IT" sz="2400" dirty="0">
                <a:cs typeface="Times New Roman" pitchFamily="18" charset="0"/>
              </a:rPr>
              <a:t>sui tassi di salario e sui prezzi dei beni/servizi. </a:t>
            </a:r>
            <a:r>
              <a:rPr lang="it-IT" sz="2400" dirty="0"/>
              <a:t>I nostri individui sono quindi </a:t>
            </a:r>
            <a:r>
              <a:rPr lang="it-IT" sz="2400" b="1" dirty="0"/>
              <a:t>perfettamente informati e razionali </a:t>
            </a:r>
            <a:r>
              <a:rPr lang="it-IT" sz="2400" dirty="0"/>
              <a:t>(</a:t>
            </a:r>
            <a:r>
              <a:rPr lang="it-IT" sz="2400" u="sng" dirty="0"/>
              <a:t>scelgono sempre le soluzioni più </a:t>
            </a:r>
            <a:r>
              <a:rPr lang="it-IT" sz="2400" u="sng" dirty="0">
                <a:solidFill>
                  <a:srgbClr val="00B050"/>
                </a:solidFill>
              </a:rPr>
              <a:t>efficienti</a:t>
            </a:r>
            <a:r>
              <a:rPr lang="it-IT" sz="2400" dirty="0"/>
              <a:t>): allocazione efficiente</a:t>
            </a:r>
          </a:p>
          <a:p>
            <a:pPr eaLnBrk="1" hangingPunct="1">
              <a:lnSpc>
                <a:spcPct val="90000"/>
              </a:lnSpc>
            </a:pPr>
            <a:r>
              <a:rPr lang="it-IT" sz="2400" dirty="0">
                <a:cs typeface="Times New Roman" pitchFamily="18" charset="0"/>
              </a:rPr>
              <a:t>Può </a:t>
            </a:r>
            <a:r>
              <a:rPr lang="it-IT" sz="2400" i="1" dirty="0">
                <a:solidFill>
                  <a:srgbClr val="FF0000"/>
                </a:solidFill>
                <a:cs typeface="Times New Roman" pitchFamily="18" charset="0"/>
              </a:rPr>
              <a:t>liberamente scegliere </a:t>
            </a:r>
            <a:r>
              <a:rPr lang="it-IT" sz="2400" i="1" dirty="0">
                <a:cs typeface="Times New Roman" pitchFamily="18" charset="0"/>
              </a:rPr>
              <a:t>il numero di ore</a:t>
            </a:r>
            <a:r>
              <a:rPr lang="it-IT" sz="2400" dirty="0">
                <a:cs typeface="Times New Roman" pitchFamily="18" charset="0"/>
              </a:rPr>
              <a:t> (e frazioni di ora) da offrire nel mercato del lavoro</a:t>
            </a:r>
            <a:r>
              <a:rPr lang="it-IT" sz="2400" dirty="0"/>
              <a:t> </a:t>
            </a:r>
          </a:p>
          <a:p>
            <a:pPr lvl="1"/>
            <a:r>
              <a:rPr lang="it-IT" sz="2000" b="1" dirty="0"/>
              <a:t>Tutto</a:t>
            </a:r>
            <a:r>
              <a:rPr lang="it-IT" sz="2000" dirty="0"/>
              <a:t> il tempo del lavoratore in questi primi </a:t>
            </a:r>
            <a:r>
              <a:rPr lang="it-IT" sz="2000" dirty="0">
                <a:solidFill>
                  <a:srgbClr val="00B050"/>
                </a:solidFill>
              </a:rPr>
              <a:t>modelli di scelta </a:t>
            </a:r>
            <a:r>
              <a:rPr lang="it-IT" sz="2000" dirty="0"/>
              <a:t>è speso in lavoro e tempo libero (la disoccupazione, vale a dire </a:t>
            </a:r>
            <a:r>
              <a:rPr lang="it-IT" sz="2000" dirty="0">
                <a:effectLst>
                  <a:outerShdw blurRad="38100" dist="38100" dir="2700000" algn="tl">
                    <a:srgbClr val="000000">
                      <a:alpha val="43137"/>
                    </a:srgbClr>
                  </a:outerShdw>
                </a:effectLst>
              </a:rPr>
              <a:t>l’impossibilità di scegliere quanto tempo lavorare, non è contemplata</a:t>
            </a:r>
            <a:r>
              <a:rPr lang="it-IT" sz="2000" dirty="0"/>
              <a:t>)</a:t>
            </a:r>
          </a:p>
          <a:p>
            <a:pPr lvl="1"/>
            <a:r>
              <a:rPr lang="it-IT" sz="2000" dirty="0"/>
              <a:t>Il tempo usato nel lavoro serve a procurarsi il </a:t>
            </a:r>
            <a:r>
              <a:rPr lang="it-IT" sz="2000" b="1" dirty="0"/>
              <a:t>reddito</a:t>
            </a:r>
            <a:r>
              <a:rPr lang="it-IT" sz="2000" dirty="0"/>
              <a:t> da spendere nel mercato per l’acquisto di beni (concetto di </a:t>
            </a:r>
            <a:r>
              <a:rPr lang="it-IT" sz="2000" dirty="0">
                <a:solidFill>
                  <a:srgbClr val="00B050"/>
                </a:solidFill>
              </a:rPr>
              <a:t>lavoratore-consumatore</a:t>
            </a:r>
            <a:r>
              <a:rPr lang="it-IT" sz="2000" dirty="0"/>
              <a:t>)</a:t>
            </a:r>
          </a:p>
          <a:p>
            <a:r>
              <a:rPr lang="it-IT" sz="2400" dirty="0"/>
              <a:t>Il reddito da lavoro è quindi una conseguenza di «scelte ottime»</a:t>
            </a:r>
          </a:p>
          <a:p>
            <a:pPr eaLnBrk="1" hangingPunct="1">
              <a:lnSpc>
                <a:spcPct val="90000"/>
              </a:lnSpc>
            </a:pPr>
            <a:endParaRPr lang="it-IT" sz="2400" dirty="0"/>
          </a:p>
        </p:txBody>
      </p:sp>
    </p:spTree>
    <p:extLst>
      <p:ext uri="{BB962C8B-B14F-4D97-AF65-F5344CB8AC3E}">
        <p14:creationId xmlns:p14="http://schemas.microsoft.com/office/powerpoint/2010/main" val="17137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898" decel="100000" fill="hold"/>
                                        <p:tgtEl>
                                          <p:spTgt spid="1843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43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436">
                                            <p:txEl>
                                              <p:pRg st="0" end="0"/>
                                            </p:txEl>
                                          </p:spTgt>
                                        </p:tgtEl>
                                        <p:attrNameLst>
                                          <p:attrName>style.visibility</p:attrName>
                                        </p:attrNameLst>
                                      </p:cBhvr>
                                      <p:to>
                                        <p:strVal val="visible"/>
                                      </p:to>
                                    </p:set>
                                    <p:animEffect transition="in" filter="fade">
                                      <p:cBhvr>
                                        <p:cTn id="15" dur="1000"/>
                                        <p:tgtEl>
                                          <p:spTgt spid="18436">
                                            <p:txEl>
                                              <p:pRg st="0" end="0"/>
                                            </p:txEl>
                                          </p:spTgt>
                                        </p:tgtEl>
                                      </p:cBhvr>
                                    </p:animEffect>
                                    <p:anim calcmode="lin" valueType="num">
                                      <p:cBhvr>
                                        <p:cTn id="16" dur="10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43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43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8436">
                                            <p:txEl>
                                              <p:pRg st="1" end="1"/>
                                            </p:txEl>
                                          </p:spTgt>
                                        </p:tgtEl>
                                        <p:attrNameLst>
                                          <p:attrName>style.visibility</p:attrName>
                                        </p:attrNameLst>
                                      </p:cBhvr>
                                      <p:to>
                                        <p:strVal val="visible"/>
                                      </p:to>
                                    </p:set>
                                    <p:animEffect transition="in" filter="fade">
                                      <p:cBhvr>
                                        <p:cTn id="23" dur="1000"/>
                                        <p:tgtEl>
                                          <p:spTgt spid="18436">
                                            <p:txEl>
                                              <p:pRg st="1" end="1"/>
                                            </p:txEl>
                                          </p:spTgt>
                                        </p:tgtEl>
                                      </p:cBhvr>
                                    </p:animEffect>
                                    <p:anim calcmode="lin" valueType="num">
                                      <p:cBhvr>
                                        <p:cTn id="24" dur="10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8436">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843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8436">
                                            <p:txEl>
                                              <p:pRg st="2" end="2"/>
                                            </p:txEl>
                                          </p:spTgt>
                                        </p:tgtEl>
                                        <p:attrNameLst>
                                          <p:attrName>style.visibility</p:attrName>
                                        </p:attrNameLst>
                                      </p:cBhvr>
                                      <p:to>
                                        <p:strVal val="visible"/>
                                      </p:to>
                                    </p:set>
                                    <p:animEffect transition="in" filter="fade">
                                      <p:cBhvr>
                                        <p:cTn id="31" dur="1000"/>
                                        <p:tgtEl>
                                          <p:spTgt spid="18436">
                                            <p:txEl>
                                              <p:pRg st="2" end="2"/>
                                            </p:txEl>
                                          </p:spTgt>
                                        </p:tgtEl>
                                      </p:cBhvr>
                                    </p:animEffect>
                                    <p:anim calcmode="lin" valueType="num">
                                      <p:cBhvr>
                                        <p:cTn id="32" dur="10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8436">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843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8436">
                                            <p:txEl>
                                              <p:pRg st="3" end="3"/>
                                            </p:txEl>
                                          </p:spTgt>
                                        </p:tgtEl>
                                        <p:attrNameLst>
                                          <p:attrName>style.visibility</p:attrName>
                                        </p:attrNameLst>
                                      </p:cBhvr>
                                      <p:to>
                                        <p:strVal val="visible"/>
                                      </p:to>
                                    </p:set>
                                    <p:animEffect transition="in" filter="fade">
                                      <p:cBhvr>
                                        <p:cTn id="39" dur="1000"/>
                                        <p:tgtEl>
                                          <p:spTgt spid="18436">
                                            <p:txEl>
                                              <p:pRg st="3" end="3"/>
                                            </p:txEl>
                                          </p:spTgt>
                                        </p:tgtEl>
                                      </p:cBhvr>
                                    </p:animEffect>
                                    <p:anim calcmode="lin" valueType="num">
                                      <p:cBhvr>
                                        <p:cTn id="40" dur="1000" fill="hold"/>
                                        <p:tgtEl>
                                          <p:spTgt spid="18436">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8436">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843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8436">
                                            <p:txEl>
                                              <p:pRg st="4" end="4"/>
                                            </p:txEl>
                                          </p:spTgt>
                                        </p:tgtEl>
                                        <p:attrNameLst>
                                          <p:attrName>style.visibility</p:attrName>
                                        </p:attrNameLst>
                                      </p:cBhvr>
                                      <p:to>
                                        <p:strVal val="visible"/>
                                      </p:to>
                                    </p:set>
                                    <p:animEffect transition="in" filter="fade">
                                      <p:cBhvr>
                                        <p:cTn id="47" dur="1000"/>
                                        <p:tgtEl>
                                          <p:spTgt spid="18436">
                                            <p:txEl>
                                              <p:pRg st="4" end="4"/>
                                            </p:txEl>
                                          </p:spTgt>
                                        </p:tgtEl>
                                      </p:cBhvr>
                                    </p:animEffect>
                                    <p:anim calcmode="lin" valueType="num">
                                      <p:cBhvr>
                                        <p:cTn id="48" dur="1000" fill="hold"/>
                                        <p:tgtEl>
                                          <p:spTgt spid="18436">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8436">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843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8436">
                                            <p:txEl>
                                              <p:pRg st="5" end="5"/>
                                            </p:txEl>
                                          </p:spTgt>
                                        </p:tgtEl>
                                        <p:attrNameLst>
                                          <p:attrName>style.visibility</p:attrName>
                                        </p:attrNameLst>
                                      </p:cBhvr>
                                      <p:to>
                                        <p:strVal val="visible"/>
                                      </p:to>
                                    </p:set>
                                    <p:animEffect transition="in" filter="fade">
                                      <p:cBhvr>
                                        <p:cTn id="55" dur="1000"/>
                                        <p:tgtEl>
                                          <p:spTgt spid="18436">
                                            <p:txEl>
                                              <p:pRg st="5" end="5"/>
                                            </p:txEl>
                                          </p:spTgt>
                                        </p:tgtEl>
                                      </p:cBhvr>
                                    </p:animEffect>
                                    <p:anim calcmode="lin" valueType="num">
                                      <p:cBhvr>
                                        <p:cTn id="56" dur="1000" fill="hold"/>
                                        <p:tgtEl>
                                          <p:spTgt spid="18436">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8436">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843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1275CCF-656D-43FF-82BA-32A356F8EF6E}" type="slidenum">
              <a:rPr lang="it-IT" altLang="en-US"/>
              <a:pPr>
                <a:defRPr/>
              </a:pPr>
              <a:t>16</a:t>
            </a:fld>
            <a:endParaRPr lang="it-IT" altLang="en-US"/>
          </a:p>
        </p:txBody>
      </p:sp>
      <p:sp>
        <p:nvSpPr>
          <p:cNvPr id="9219" name="Rectangle 2"/>
          <p:cNvSpPr>
            <a:spLocks noGrp="1" noChangeArrowheads="1"/>
          </p:cNvSpPr>
          <p:nvPr>
            <p:ph type="title"/>
          </p:nvPr>
        </p:nvSpPr>
        <p:spPr/>
        <p:txBody>
          <a:bodyPr/>
          <a:lstStyle/>
          <a:p>
            <a:pPr eaLnBrk="1" hangingPunct="1"/>
            <a:r>
              <a:rPr lang="it-IT" sz="3600" dirty="0"/>
              <a:t>LA SCELTA NELL’USO DEL TEMPO: un modello STATICO</a:t>
            </a:r>
          </a:p>
        </p:txBody>
      </p:sp>
      <p:sp>
        <p:nvSpPr>
          <p:cNvPr id="9220" name="Rectangle 3"/>
          <p:cNvSpPr>
            <a:spLocks noGrp="1" noChangeArrowheads="1"/>
          </p:cNvSpPr>
          <p:nvPr>
            <p:ph type="body" idx="1"/>
          </p:nvPr>
        </p:nvSpPr>
        <p:spPr>
          <a:xfrm>
            <a:off x="1362456" y="1490472"/>
            <a:ext cx="9491472" cy="4990106"/>
          </a:xfrm>
        </p:spPr>
        <p:txBody>
          <a:bodyPr>
            <a:normAutofit fontScale="92500" lnSpcReduction="10000"/>
          </a:bodyPr>
          <a:lstStyle/>
          <a:p>
            <a:pPr>
              <a:lnSpc>
                <a:spcPct val="80000"/>
              </a:lnSpc>
            </a:pPr>
            <a:r>
              <a:rPr lang="it-IT" dirty="0"/>
              <a:t>Il modello di offerta di lavoro individuale è basata sull’uso del tempo e </a:t>
            </a:r>
            <a:r>
              <a:rPr lang="it-IT" b="1" u="sng" dirty="0"/>
              <a:t>in un certo momento nel tempo</a:t>
            </a:r>
            <a:r>
              <a:rPr lang="it-IT" dirty="0"/>
              <a:t>. Tale scelta non influenza il modo in cui la stessa decisione può essere presa nel futuro (</a:t>
            </a:r>
            <a:r>
              <a:rPr lang="it-IT" dirty="0">
                <a:solidFill>
                  <a:srgbClr val="FF0000"/>
                </a:solidFill>
              </a:rPr>
              <a:t>MODELLO STATICO</a:t>
            </a:r>
            <a:r>
              <a:rPr lang="it-IT" dirty="0"/>
              <a:t>), cioè si ripete sempre allo stesso modo</a:t>
            </a:r>
          </a:p>
          <a:p>
            <a:pPr eaLnBrk="1" hangingPunct="1">
              <a:lnSpc>
                <a:spcPct val="80000"/>
              </a:lnSpc>
            </a:pPr>
            <a:r>
              <a:rPr lang="it-IT" sz="2600" dirty="0"/>
              <a:t>Il nostro obiettivo principale è quello di saper discutere i problemi del lavoro con strumenti economici, utilizzando talvolta come metodo di approccio l’analisi matematica e/o l’analisi statistica.</a:t>
            </a:r>
          </a:p>
          <a:p>
            <a:pPr eaLnBrk="1" hangingPunct="1">
              <a:lnSpc>
                <a:spcPct val="80000"/>
              </a:lnSpc>
            </a:pPr>
            <a:r>
              <a:rPr lang="it-IT" sz="2600" dirty="0"/>
              <a:t>Innanzitutto, come decidono gli individui (lavoratori e imprese)? </a:t>
            </a:r>
          </a:p>
          <a:p>
            <a:pPr eaLnBrk="1" hangingPunct="1">
              <a:lnSpc>
                <a:spcPct val="80000"/>
              </a:lnSpc>
            </a:pPr>
            <a:r>
              <a:rPr lang="it-IT" sz="2600" dirty="0"/>
              <a:t>L’economista individua nel risultato del </a:t>
            </a:r>
            <a:r>
              <a:rPr lang="it-IT" sz="2600" dirty="0">
                <a:solidFill>
                  <a:srgbClr val="FF0000"/>
                </a:solidFill>
              </a:rPr>
              <a:t>confronto tra costi e benefici </a:t>
            </a:r>
            <a:r>
              <a:rPr lang="it-IT" sz="2600" dirty="0"/>
              <a:t>il modo di rispondere a questo problema.</a:t>
            </a:r>
          </a:p>
          <a:p>
            <a:pPr eaLnBrk="1" hangingPunct="1">
              <a:lnSpc>
                <a:spcPct val="80000"/>
              </a:lnSpc>
            </a:pPr>
            <a:r>
              <a:rPr lang="it-IT" sz="2600" dirty="0"/>
              <a:t>Quindi </a:t>
            </a:r>
            <a:r>
              <a:rPr lang="it-IT" sz="2600" dirty="0">
                <a:solidFill>
                  <a:srgbClr val="FF0000"/>
                </a:solidFill>
              </a:rPr>
              <a:t>lavorare non è un piacere</a:t>
            </a:r>
            <a:r>
              <a:rPr lang="it-IT" sz="2600" dirty="0"/>
              <a:t>, ma è il costo (in termini di fatica-impegno</a:t>
            </a:r>
            <a:r>
              <a:rPr lang="it-IT" sz="2600" b="1" dirty="0"/>
              <a:t>=disutilità)</a:t>
            </a:r>
            <a:r>
              <a:rPr lang="it-IT" sz="2600" dirty="0"/>
              <a:t> che permette all’individuo di ottenere un </a:t>
            </a:r>
            <a:r>
              <a:rPr lang="it-IT" sz="2600" b="1" dirty="0"/>
              <a:t>beneficio=</a:t>
            </a:r>
            <a:r>
              <a:rPr lang="it-IT" sz="2600" dirty="0">
                <a:solidFill>
                  <a:srgbClr val="00B050"/>
                </a:solidFill>
              </a:rPr>
              <a:t>consumare</a:t>
            </a:r>
            <a:r>
              <a:rPr lang="it-IT" sz="2600" dirty="0"/>
              <a:t>, </a:t>
            </a:r>
            <a:r>
              <a:rPr lang="it-IT" sz="2600" u="sng" dirty="0"/>
              <a:t>che cosa</a:t>
            </a:r>
            <a:r>
              <a:rPr lang="it-IT" sz="2600" dirty="0"/>
              <a:t>? Gli unici beni contemplati ( per semplicità) sono:</a:t>
            </a:r>
          </a:p>
          <a:p>
            <a:pPr lvl="1" eaLnBrk="1" hangingPunct="1">
              <a:lnSpc>
                <a:spcPct val="80000"/>
              </a:lnSpc>
            </a:pPr>
            <a:r>
              <a:rPr lang="it-IT" sz="2200" b="1" dirty="0"/>
              <a:t>Tempo libero </a:t>
            </a:r>
            <a:r>
              <a:rPr lang="it-IT" sz="2200" dirty="0"/>
              <a:t>(</a:t>
            </a:r>
            <a:r>
              <a:rPr lang="it-IT" sz="2200" dirty="0">
                <a:solidFill>
                  <a:srgbClr val="FF0000"/>
                </a:solidFill>
              </a:rPr>
              <a:t>T</a:t>
            </a:r>
            <a:r>
              <a:rPr lang="it-IT" sz="2200" dirty="0"/>
              <a:t>), </a:t>
            </a:r>
          </a:p>
          <a:p>
            <a:pPr lvl="1" eaLnBrk="1" hangingPunct="1">
              <a:lnSpc>
                <a:spcPct val="80000"/>
              </a:lnSpc>
            </a:pPr>
            <a:r>
              <a:rPr lang="it-IT" sz="2200" b="1" dirty="0"/>
              <a:t>Beni e servizi </a:t>
            </a:r>
            <a:r>
              <a:rPr lang="it-IT" sz="2200" dirty="0"/>
              <a:t>(</a:t>
            </a:r>
            <a:r>
              <a:rPr lang="it-IT" sz="2200" dirty="0">
                <a:solidFill>
                  <a:srgbClr val="FF0000"/>
                </a:solidFill>
              </a:rPr>
              <a:t>C</a:t>
            </a:r>
            <a:r>
              <a:rPr lang="it-IT" sz="2200" dirty="0"/>
              <a:t>).</a:t>
            </a:r>
          </a:p>
        </p:txBody>
      </p:sp>
      <p:sp>
        <p:nvSpPr>
          <p:cNvPr id="6" name="Parentesi graffa chiusa 5"/>
          <p:cNvSpPr/>
          <p:nvPr/>
        </p:nvSpPr>
        <p:spPr>
          <a:xfrm>
            <a:off x="4411422" y="5629477"/>
            <a:ext cx="287337" cy="6477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b="1" dirty="0"/>
          </a:p>
        </p:txBody>
      </p:sp>
      <p:sp>
        <p:nvSpPr>
          <p:cNvPr id="9222" name="CasellaDiTesto 6"/>
          <p:cNvSpPr txBox="1">
            <a:spLocks noChangeArrowheads="1"/>
          </p:cNvSpPr>
          <p:nvPr/>
        </p:nvSpPr>
        <p:spPr bwMode="auto">
          <a:xfrm>
            <a:off x="5015706" y="5648930"/>
            <a:ext cx="5943871"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spAutoFit/>
          </a:bodyPr>
          <a:lstStyle/>
          <a:p>
            <a:r>
              <a:rPr lang="it-IT" dirty="0"/>
              <a:t>PANIERE DELLE SCELTE POSSIBILI (MISURATO DALL’</a:t>
            </a:r>
            <a:r>
              <a:rPr lang="it-IT" b="1" dirty="0"/>
              <a:t>UTILITÀ</a:t>
            </a:r>
            <a:r>
              <a:rPr lang="it-IT" dirty="0"/>
              <a:t> O </a:t>
            </a:r>
          </a:p>
          <a:p>
            <a:r>
              <a:rPr lang="it-IT" dirty="0"/>
              <a:t>BENESSERE RICAVATO DAL SUO CONSUMO)</a:t>
            </a:r>
          </a:p>
        </p:txBody>
      </p:sp>
    </p:spTree>
    <p:extLst>
      <p:ext uri="{BB962C8B-B14F-4D97-AF65-F5344CB8AC3E}">
        <p14:creationId xmlns:p14="http://schemas.microsoft.com/office/powerpoint/2010/main" val="300515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2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3A4A170-2BC7-475A-A576-BB4396C9E909}" type="slidenum">
              <a:rPr lang="it-IT" altLang="en-US"/>
              <a:pPr>
                <a:defRPr/>
              </a:pPr>
              <a:t>17</a:t>
            </a:fld>
            <a:endParaRPr lang="it-IT" altLang="en-US"/>
          </a:p>
        </p:txBody>
      </p:sp>
      <p:sp>
        <p:nvSpPr>
          <p:cNvPr id="17411" name="Rectangle 2"/>
          <p:cNvSpPr>
            <a:spLocks noGrp="1" noChangeArrowheads="1"/>
          </p:cNvSpPr>
          <p:nvPr>
            <p:ph type="title"/>
          </p:nvPr>
        </p:nvSpPr>
        <p:spPr>
          <a:xfrm>
            <a:off x="1128215" y="260351"/>
            <a:ext cx="9457898" cy="949325"/>
          </a:xfrm>
        </p:spPr>
        <p:txBody>
          <a:bodyPr>
            <a:noAutofit/>
          </a:bodyPr>
          <a:lstStyle/>
          <a:p>
            <a:pPr eaLnBrk="1" hangingPunct="1"/>
            <a:r>
              <a:rPr lang="it-IT" sz="3600" b="1" dirty="0"/>
              <a:t>L’offerta di lavoro nel </a:t>
            </a:r>
            <a:r>
              <a:rPr lang="it-IT" sz="3600" b="1" dirty="0">
                <a:solidFill>
                  <a:srgbClr val="0000FF"/>
                </a:solidFill>
              </a:rPr>
              <a:t>modello di base (di tipo neoclassico)</a:t>
            </a:r>
            <a:r>
              <a:rPr lang="it-IT" sz="3600" b="1" dirty="0"/>
              <a:t>: le ipotesi di comportamento</a:t>
            </a:r>
          </a:p>
        </p:txBody>
      </p:sp>
      <p:sp>
        <p:nvSpPr>
          <p:cNvPr id="17412" name="Rectangle 3"/>
          <p:cNvSpPr>
            <a:spLocks noGrp="1" noChangeArrowheads="1"/>
          </p:cNvSpPr>
          <p:nvPr>
            <p:ph type="body" idx="1"/>
          </p:nvPr>
        </p:nvSpPr>
        <p:spPr>
          <a:xfrm>
            <a:off x="838200" y="1627632"/>
            <a:ext cx="10515600" cy="4549331"/>
          </a:xfrm>
        </p:spPr>
        <p:txBody>
          <a:bodyPr>
            <a:normAutofit lnSpcReduction="10000"/>
          </a:bodyPr>
          <a:lstStyle/>
          <a:p>
            <a:pPr eaLnBrk="1" hangingPunct="1">
              <a:lnSpc>
                <a:spcPct val="90000"/>
              </a:lnSpc>
            </a:pPr>
            <a:r>
              <a:rPr lang="it-IT" sz="2400" dirty="0">
                <a:cs typeface="Times New Roman" pitchFamily="18" charset="0"/>
              </a:rPr>
              <a:t>La </a:t>
            </a:r>
            <a:r>
              <a:rPr lang="it-IT" sz="2400" b="1" dirty="0">
                <a:cs typeface="Times New Roman" pitchFamily="18" charset="0"/>
              </a:rPr>
              <a:t>scelta di offrire lavoro</a:t>
            </a:r>
            <a:r>
              <a:rPr lang="it-IT" sz="2400" dirty="0">
                <a:cs typeface="Times New Roman" pitchFamily="18" charset="0"/>
              </a:rPr>
              <a:t> dipende quindi</a:t>
            </a:r>
          </a:p>
          <a:p>
            <a:pPr lvl="1" eaLnBrk="1" hangingPunct="1">
              <a:lnSpc>
                <a:spcPct val="90000"/>
              </a:lnSpc>
            </a:pPr>
            <a:r>
              <a:rPr lang="it-IT" dirty="0">
                <a:cs typeface="Times New Roman" pitchFamily="18" charset="0"/>
              </a:rPr>
              <a:t>dalle </a:t>
            </a:r>
            <a:r>
              <a:rPr lang="it-IT" dirty="0">
                <a:solidFill>
                  <a:srgbClr val="00B050"/>
                </a:solidFill>
                <a:cs typeface="Times New Roman" pitchFamily="18" charset="0"/>
              </a:rPr>
              <a:t>preferenze individuali </a:t>
            </a:r>
            <a:r>
              <a:rPr lang="it-IT" dirty="0">
                <a:cs typeface="Times New Roman" pitchFamily="18" charset="0"/>
              </a:rPr>
              <a:t>(ipotesi = </a:t>
            </a:r>
            <a:r>
              <a:rPr lang="it-IT" dirty="0">
                <a:solidFill>
                  <a:srgbClr val="FF0000"/>
                </a:solidFill>
                <a:cs typeface="Times New Roman" pitchFamily="18" charset="0"/>
              </a:rPr>
              <a:t>ordinamento </a:t>
            </a:r>
            <a:r>
              <a:rPr lang="it-IT" u="sng" dirty="0">
                <a:solidFill>
                  <a:srgbClr val="FF0000"/>
                </a:solidFill>
                <a:cs typeface="Times New Roman" pitchFamily="18" charset="0"/>
              </a:rPr>
              <a:t>continuo</a:t>
            </a:r>
            <a:r>
              <a:rPr lang="it-IT" dirty="0">
                <a:solidFill>
                  <a:srgbClr val="FF0000"/>
                </a:solidFill>
                <a:cs typeface="Times New Roman" pitchFamily="18" charset="0"/>
              </a:rPr>
              <a:t>, </a:t>
            </a:r>
            <a:r>
              <a:rPr lang="it-IT" u="sng" dirty="0">
                <a:solidFill>
                  <a:srgbClr val="FF0000"/>
                </a:solidFill>
                <a:cs typeface="Times New Roman" pitchFamily="18" charset="0"/>
              </a:rPr>
              <a:t>completo</a:t>
            </a:r>
            <a:r>
              <a:rPr lang="it-IT" dirty="0">
                <a:solidFill>
                  <a:srgbClr val="FF0000"/>
                </a:solidFill>
                <a:cs typeface="Times New Roman" pitchFamily="18" charset="0"/>
              </a:rPr>
              <a:t> e </a:t>
            </a:r>
            <a:r>
              <a:rPr lang="it-IT" u="sng" dirty="0">
                <a:solidFill>
                  <a:srgbClr val="FF0000"/>
                </a:solidFill>
                <a:cs typeface="Times New Roman" pitchFamily="18" charset="0"/>
              </a:rPr>
              <a:t>non transitivo</a:t>
            </a:r>
            <a:r>
              <a:rPr lang="it-IT" dirty="0">
                <a:solidFill>
                  <a:srgbClr val="FF0000"/>
                </a:solidFill>
                <a:cs typeface="Times New Roman" pitchFamily="18" charset="0"/>
              </a:rPr>
              <a:t> di panieri di consumo al loro prezzo</a:t>
            </a:r>
            <a:r>
              <a:rPr lang="it-IT" dirty="0">
                <a:cs typeface="Times New Roman" pitchFamily="18" charset="0"/>
              </a:rPr>
              <a:t>), </a:t>
            </a:r>
          </a:p>
          <a:p>
            <a:pPr lvl="1" eaLnBrk="1" hangingPunct="1">
              <a:lnSpc>
                <a:spcPct val="90000"/>
              </a:lnSpc>
            </a:pPr>
            <a:r>
              <a:rPr lang="it-IT" dirty="0">
                <a:cs typeface="Times New Roman" pitchFamily="18" charset="0"/>
              </a:rPr>
              <a:t>dalla </a:t>
            </a:r>
            <a:r>
              <a:rPr lang="it-IT" dirty="0">
                <a:solidFill>
                  <a:srgbClr val="00B050"/>
                </a:solidFill>
                <a:cs typeface="Times New Roman" pitchFamily="18" charset="0"/>
              </a:rPr>
              <a:t>retribuzione di mercato </a:t>
            </a:r>
            <a:r>
              <a:rPr lang="it-IT" dirty="0">
                <a:cs typeface="Times New Roman" pitchFamily="18" charset="0"/>
              </a:rPr>
              <a:t>(salario nominale) ed </a:t>
            </a:r>
          </a:p>
          <a:p>
            <a:pPr lvl="1" eaLnBrk="1" hangingPunct="1">
              <a:lnSpc>
                <a:spcPct val="90000"/>
              </a:lnSpc>
            </a:pPr>
            <a:r>
              <a:rPr lang="it-IT" dirty="0">
                <a:cs typeface="Times New Roman" pitchFamily="18" charset="0"/>
              </a:rPr>
              <a:t>è condizionata dalla disponibilità patrimoniale (</a:t>
            </a:r>
            <a:r>
              <a:rPr lang="it-IT" dirty="0">
                <a:solidFill>
                  <a:srgbClr val="00B050"/>
                </a:solidFill>
                <a:cs typeface="Times New Roman" pitchFamily="18" charset="0"/>
              </a:rPr>
              <a:t>altri redditi non da lavoro</a:t>
            </a:r>
            <a:r>
              <a:rPr lang="it-IT" dirty="0">
                <a:cs typeface="Times New Roman" pitchFamily="18" charset="0"/>
              </a:rPr>
              <a:t>) e </a:t>
            </a:r>
          </a:p>
          <a:p>
            <a:pPr lvl="1" eaLnBrk="1" hangingPunct="1">
              <a:lnSpc>
                <a:spcPct val="90000"/>
              </a:lnSpc>
            </a:pPr>
            <a:r>
              <a:rPr lang="it-IT" dirty="0">
                <a:cs typeface="Times New Roman" pitchFamily="18" charset="0"/>
              </a:rPr>
              <a:t>dalla </a:t>
            </a:r>
            <a:r>
              <a:rPr lang="it-IT" dirty="0">
                <a:solidFill>
                  <a:srgbClr val="00B050"/>
                </a:solidFill>
                <a:cs typeface="Times New Roman" pitchFamily="18" charset="0"/>
              </a:rPr>
              <a:t>disponibilità di tempo </a:t>
            </a:r>
            <a:r>
              <a:rPr lang="it-IT" dirty="0">
                <a:cs typeface="Times New Roman" pitchFamily="18" charset="0"/>
              </a:rPr>
              <a:t>del singolo individuo </a:t>
            </a:r>
            <a:r>
              <a:rPr lang="it-IT" dirty="0">
                <a:solidFill>
                  <a:srgbClr val="FF0000"/>
                </a:solidFill>
                <a:cs typeface="Times New Roman" pitchFamily="18" charset="0"/>
              </a:rPr>
              <a:t>nell’unità di tempo</a:t>
            </a:r>
            <a:r>
              <a:rPr lang="it-IT" dirty="0">
                <a:cs typeface="Times New Roman" pitchFamily="18" charset="0"/>
              </a:rPr>
              <a:t> considerata (</a:t>
            </a:r>
            <a:r>
              <a:rPr lang="it-IT" b="1" dirty="0">
                <a:cs typeface="Times New Roman" pitchFamily="18" charset="0"/>
              </a:rPr>
              <a:t>giorno</a:t>
            </a:r>
            <a:r>
              <a:rPr lang="it-IT" dirty="0">
                <a:cs typeface="Times New Roman" pitchFamily="18" charset="0"/>
              </a:rPr>
              <a:t>, </a:t>
            </a:r>
            <a:r>
              <a:rPr lang="it-IT" dirty="0">
                <a:solidFill>
                  <a:srgbClr val="FF0000"/>
                </a:solidFill>
                <a:cs typeface="Times New Roman" pitchFamily="18" charset="0"/>
              </a:rPr>
              <a:t>settimana</a:t>
            </a:r>
            <a:r>
              <a:rPr lang="it-IT" dirty="0">
                <a:cs typeface="Times New Roman" pitchFamily="18" charset="0"/>
              </a:rPr>
              <a:t>, mese, anno). </a:t>
            </a:r>
          </a:p>
          <a:p>
            <a:pPr eaLnBrk="1" hangingPunct="1">
              <a:lnSpc>
                <a:spcPct val="90000"/>
              </a:lnSpc>
            </a:pPr>
            <a:r>
              <a:rPr lang="it-IT" sz="2400" dirty="0">
                <a:cs typeface="Times New Roman" pitchFamily="18" charset="0"/>
              </a:rPr>
              <a:t>Questa scelta viene espressa in economia con un </a:t>
            </a:r>
            <a:r>
              <a:rPr lang="it-IT" sz="2400" dirty="0">
                <a:solidFill>
                  <a:srgbClr val="00B050"/>
                </a:solidFill>
                <a:cs typeface="Times New Roman" pitchFamily="18" charset="0"/>
              </a:rPr>
              <a:t>modello standard di tipo neoclassico di scelta </a:t>
            </a:r>
            <a:r>
              <a:rPr lang="it-IT" sz="2400" dirty="0">
                <a:cs typeface="Times New Roman" pitchFamily="18" charset="0"/>
              </a:rPr>
              <a:t>nel quale l’individuo </a:t>
            </a:r>
            <a:r>
              <a:rPr lang="it-IT" sz="2400" b="1" dirty="0">
                <a:cs typeface="Times New Roman" pitchFamily="18" charset="0"/>
              </a:rPr>
              <a:t>massimizza la propria utilità</a:t>
            </a:r>
            <a:r>
              <a:rPr lang="it-IT" sz="2400" dirty="0">
                <a:cs typeface="Times New Roman" pitchFamily="18" charset="0"/>
              </a:rPr>
              <a:t> ricavata dal </a:t>
            </a:r>
            <a:r>
              <a:rPr lang="it-IT" sz="2400" b="1" dirty="0">
                <a:cs typeface="Times New Roman" pitchFamily="18" charset="0"/>
              </a:rPr>
              <a:t>consumo</a:t>
            </a:r>
            <a:r>
              <a:rPr lang="it-IT" sz="2400" dirty="0">
                <a:cs typeface="Times New Roman" pitchFamily="18" charset="0"/>
              </a:rPr>
              <a:t> di</a:t>
            </a:r>
          </a:p>
          <a:p>
            <a:pPr lvl="1" eaLnBrk="1" hangingPunct="1">
              <a:lnSpc>
                <a:spcPct val="90000"/>
              </a:lnSpc>
            </a:pPr>
            <a:r>
              <a:rPr lang="it-IT" u="sng" dirty="0">
                <a:cs typeface="Times New Roman" pitchFamily="18" charset="0"/>
              </a:rPr>
              <a:t>tempo libero</a:t>
            </a:r>
            <a:r>
              <a:rPr lang="it-IT" dirty="0">
                <a:cs typeface="Times New Roman" pitchFamily="18" charset="0"/>
              </a:rPr>
              <a:t> e </a:t>
            </a:r>
            <a:r>
              <a:rPr lang="it-IT" u="sng" dirty="0">
                <a:cs typeface="Times New Roman" pitchFamily="18" charset="0"/>
              </a:rPr>
              <a:t>di beni e servizi </a:t>
            </a:r>
            <a:r>
              <a:rPr lang="it-IT" dirty="0">
                <a:cs typeface="Times New Roman" pitchFamily="18" charset="0"/>
              </a:rPr>
              <a:t>(espressi al loro valore: </a:t>
            </a:r>
            <a:r>
              <a:rPr lang="it-IT" dirty="0">
                <a:solidFill>
                  <a:srgbClr val="00B050"/>
                </a:solidFill>
                <a:cs typeface="Times New Roman" pitchFamily="18" charset="0"/>
              </a:rPr>
              <a:t>prezzo</a:t>
            </a:r>
            <a:r>
              <a:rPr lang="it-IT" dirty="0">
                <a:cs typeface="Times New Roman" pitchFamily="18" charset="0"/>
              </a:rPr>
              <a:t>)</a:t>
            </a:r>
          </a:p>
          <a:p>
            <a:pPr lvl="1"/>
            <a:r>
              <a:rPr lang="it-IT" dirty="0">
                <a:cs typeface="Times New Roman" pitchFamily="18" charset="0"/>
              </a:rPr>
              <a:t>sotto il </a:t>
            </a:r>
            <a:r>
              <a:rPr lang="it-IT" u="sng" dirty="0">
                <a:cs typeface="Times New Roman" pitchFamily="18" charset="0"/>
              </a:rPr>
              <a:t>vincolo</a:t>
            </a:r>
            <a:r>
              <a:rPr lang="it-IT" dirty="0">
                <a:cs typeface="Times New Roman" pitchFamily="18" charset="0"/>
              </a:rPr>
              <a:t> di tempo totale e del bilancio (reddito totale) disponibili</a:t>
            </a:r>
            <a:endParaRPr lang="it-IT" dirty="0"/>
          </a:p>
        </p:txBody>
      </p:sp>
    </p:spTree>
    <p:extLst>
      <p:ext uri="{BB962C8B-B14F-4D97-AF65-F5344CB8AC3E}">
        <p14:creationId xmlns:p14="http://schemas.microsoft.com/office/powerpoint/2010/main" val="264614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89D95FD-3409-4A82-B40F-8A465BDF82E0}" type="slidenum">
              <a:rPr lang="it-IT" altLang="en-US"/>
              <a:pPr>
                <a:defRPr/>
              </a:pPr>
              <a:t>18</a:t>
            </a:fld>
            <a:endParaRPr lang="it-IT" altLang="en-US"/>
          </a:p>
        </p:txBody>
      </p:sp>
      <p:sp>
        <p:nvSpPr>
          <p:cNvPr id="19459" name="Rectangle 2"/>
          <p:cNvSpPr>
            <a:spLocks noGrp="1" noChangeArrowheads="1"/>
          </p:cNvSpPr>
          <p:nvPr>
            <p:ph type="title"/>
          </p:nvPr>
        </p:nvSpPr>
        <p:spPr>
          <a:xfrm>
            <a:off x="1046747" y="260350"/>
            <a:ext cx="9480885" cy="990600"/>
          </a:xfrm>
        </p:spPr>
        <p:txBody>
          <a:bodyPr>
            <a:normAutofit fontScale="90000"/>
          </a:bodyPr>
          <a:lstStyle/>
          <a:p>
            <a:pPr eaLnBrk="1" hangingPunct="1"/>
            <a:r>
              <a:rPr lang="it-IT" sz="4000" b="1" dirty="0"/>
              <a:t>L’offerta di lavoro individuale (1): LE PREFERENZE</a:t>
            </a:r>
          </a:p>
        </p:txBody>
      </p:sp>
      <p:sp>
        <p:nvSpPr>
          <p:cNvPr id="19460" name="Rectangle 3"/>
          <p:cNvSpPr>
            <a:spLocks noGrp="1" noChangeArrowheads="1"/>
          </p:cNvSpPr>
          <p:nvPr>
            <p:ph type="body" idx="1"/>
          </p:nvPr>
        </p:nvSpPr>
        <p:spPr>
          <a:xfrm>
            <a:off x="918412" y="1561530"/>
            <a:ext cx="10566452" cy="4419600"/>
          </a:xfrm>
        </p:spPr>
        <p:txBody>
          <a:bodyPr>
            <a:normAutofit fontScale="92500" lnSpcReduction="10000"/>
          </a:bodyPr>
          <a:lstStyle/>
          <a:p>
            <a:pPr eaLnBrk="1" hangingPunct="1">
              <a:lnSpc>
                <a:spcPct val="90000"/>
              </a:lnSpc>
            </a:pPr>
            <a:r>
              <a:rPr lang="it-IT" sz="2400" dirty="0"/>
              <a:t>Le preferenze dell’individuo si rappresentano con la tradizionale </a:t>
            </a:r>
            <a:r>
              <a:rPr lang="it-IT" sz="2400" dirty="0">
                <a:solidFill>
                  <a:srgbClr val="FF0000"/>
                </a:solidFill>
              </a:rPr>
              <a:t>funzione di utilità </a:t>
            </a:r>
            <a:r>
              <a:rPr lang="it-IT" sz="2400" dirty="0"/>
              <a:t>di un modello di consumo neoclassico: </a:t>
            </a:r>
          </a:p>
          <a:p>
            <a:pPr eaLnBrk="1" hangingPunct="1">
              <a:lnSpc>
                <a:spcPct val="90000"/>
              </a:lnSpc>
              <a:buFont typeface="Wingdings" pitchFamily="2" charset="2"/>
              <a:buNone/>
            </a:pPr>
            <a:r>
              <a:rPr lang="it-IT" sz="2400" dirty="0"/>
              <a:t>		U=U (C,T)	le ipotesi di razionalità prevedono </a:t>
            </a:r>
            <a:r>
              <a:rPr lang="it-IT" sz="2400" b="1" dirty="0"/>
              <a:t>un comportamento che massimizza tale utilità </a:t>
            </a:r>
            <a:r>
              <a:rPr lang="it-IT" sz="2400" dirty="0"/>
              <a:t>con i seguenti risultati: [U’&gt;0 e U’’&lt;0], </a:t>
            </a:r>
          </a:p>
          <a:p>
            <a:pPr eaLnBrk="1" hangingPunct="1">
              <a:lnSpc>
                <a:spcPct val="90000"/>
              </a:lnSpc>
              <a:buFont typeface="Wingdings" pitchFamily="2" charset="2"/>
              <a:buNone/>
            </a:pPr>
            <a:r>
              <a:rPr lang="it-IT" sz="2400" dirty="0"/>
              <a:t>	dove </a:t>
            </a:r>
          </a:p>
          <a:p>
            <a:pPr eaLnBrk="1" hangingPunct="1">
              <a:lnSpc>
                <a:spcPct val="90000"/>
              </a:lnSpc>
              <a:buFont typeface="Wingdings" pitchFamily="2" charset="2"/>
              <a:buNone/>
            </a:pPr>
            <a:r>
              <a:rPr lang="it-IT" sz="2400" dirty="0"/>
              <a:t>	</a:t>
            </a:r>
            <a:r>
              <a:rPr lang="it-IT" sz="2400" dirty="0">
                <a:solidFill>
                  <a:srgbClr val="00B050"/>
                </a:solidFill>
              </a:rPr>
              <a:t>U</a:t>
            </a:r>
            <a:r>
              <a:rPr lang="it-IT" sz="2400" dirty="0"/>
              <a:t> Rappresenta una funzione, cioè una </a:t>
            </a:r>
            <a:r>
              <a:rPr lang="it-IT" sz="2400" b="1" dirty="0"/>
              <a:t>relazione generica</a:t>
            </a:r>
            <a:r>
              <a:rPr lang="it-IT" sz="2400" dirty="0"/>
              <a:t> di utilità (benessere individuale) che ogni individuo ricava dal consumo di</a:t>
            </a:r>
          </a:p>
          <a:p>
            <a:pPr lvl="1" eaLnBrk="1" hangingPunct="1">
              <a:lnSpc>
                <a:spcPct val="90000"/>
              </a:lnSpc>
            </a:pPr>
            <a:r>
              <a:rPr lang="it-IT" dirty="0">
                <a:solidFill>
                  <a:srgbClr val="00B050"/>
                </a:solidFill>
              </a:rPr>
              <a:t>C</a:t>
            </a:r>
            <a:r>
              <a:rPr lang="it-IT" dirty="0"/>
              <a:t>= beni e servizi</a:t>
            </a:r>
          </a:p>
          <a:p>
            <a:pPr lvl="1" eaLnBrk="1" hangingPunct="1">
              <a:lnSpc>
                <a:spcPct val="90000"/>
              </a:lnSpc>
            </a:pPr>
            <a:r>
              <a:rPr lang="it-IT" dirty="0">
                <a:solidFill>
                  <a:srgbClr val="00B050"/>
                </a:solidFill>
              </a:rPr>
              <a:t>T</a:t>
            </a:r>
            <a:r>
              <a:rPr lang="it-IT" dirty="0"/>
              <a:t>= tempo libero</a:t>
            </a:r>
          </a:p>
          <a:p>
            <a:pPr marL="457200" lvl="1" indent="-188913">
              <a:buNone/>
            </a:pPr>
            <a:r>
              <a:rPr lang="it-IT" dirty="0"/>
              <a:t>All’aumentare di beni di consumo e di tempo libero l’utilità che il lavoratore ne trae è positiva (la indico con </a:t>
            </a:r>
            <a:r>
              <a:rPr lang="it-IT" u="sng" dirty="0"/>
              <a:t>la derivata prima della funzione</a:t>
            </a:r>
            <a:r>
              <a:rPr lang="it-IT" dirty="0"/>
              <a:t>: </a:t>
            </a:r>
            <a:r>
              <a:rPr lang="it-IT" dirty="0">
                <a:solidFill>
                  <a:srgbClr val="00B050"/>
                </a:solidFill>
              </a:rPr>
              <a:t>U’&gt;0 </a:t>
            </a:r>
          </a:p>
          <a:p>
            <a:pPr marL="457200" lvl="1" indent="-188913">
              <a:buNone/>
            </a:pPr>
            <a:r>
              <a:rPr lang="it-IT" dirty="0"/>
              <a:t>Tuttavia, con il crescere delle unità di beni e tempo libero l’utilità inizia a diminuire, vale a dire i tassi di crescita sono decrescenti (indico con la </a:t>
            </a:r>
            <a:r>
              <a:rPr lang="it-IT" u="sng" dirty="0"/>
              <a:t>derivata seconda</a:t>
            </a:r>
            <a:r>
              <a:rPr lang="it-IT" dirty="0"/>
              <a:t>): </a:t>
            </a:r>
            <a:r>
              <a:rPr lang="it-IT" dirty="0">
                <a:solidFill>
                  <a:srgbClr val="00B050"/>
                </a:solidFill>
              </a:rPr>
              <a:t>U’’&lt;0</a:t>
            </a:r>
          </a:p>
          <a:p>
            <a:pPr lvl="1" eaLnBrk="1" hangingPunct="1">
              <a:lnSpc>
                <a:spcPct val="90000"/>
              </a:lnSpc>
            </a:pPr>
            <a:endParaRPr lang="it-IT" dirty="0"/>
          </a:p>
        </p:txBody>
      </p:sp>
    </p:spTree>
    <p:extLst>
      <p:ext uri="{BB962C8B-B14F-4D97-AF65-F5344CB8AC3E}">
        <p14:creationId xmlns:p14="http://schemas.microsoft.com/office/powerpoint/2010/main" val="285905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F8B78DB3-9299-46DE-BF39-1459C8F5CACC}" type="slidenum">
              <a:rPr lang="it-IT" altLang="en-US"/>
              <a:pPr>
                <a:defRPr/>
              </a:pPr>
              <a:t>19</a:t>
            </a:fld>
            <a:endParaRPr lang="it-IT" altLang="en-US"/>
          </a:p>
        </p:txBody>
      </p:sp>
      <p:sp>
        <p:nvSpPr>
          <p:cNvPr id="20483" name="Rectangle 2"/>
          <p:cNvSpPr>
            <a:spLocks noGrp="1" noChangeArrowheads="1"/>
          </p:cNvSpPr>
          <p:nvPr>
            <p:ph type="title"/>
          </p:nvPr>
        </p:nvSpPr>
        <p:spPr/>
        <p:txBody>
          <a:bodyPr/>
          <a:lstStyle/>
          <a:p>
            <a:pPr eaLnBrk="1" hangingPunct="1"/>
            <a:r>
              <a:rPr lang="it-IT" dirty="0"/>
              <a:t>La funzione di utilità</a:t>
            </a:r>
          </a:p>
        </p:txBody>
      </p:sp>
      <p:pic>
        <p:nvPicPr>
          <p:cNvPr id="20484" name="Picture 4"/>
          <p:cNvPicPr>
            <a:picLocks noChangeAspect="1" noChangeArrowheads="1"/>
          </p:cNvPicPr>
          <p:nvPr/>
        </p:nvPicPr>
        <p:blipFill>
          <a:blip r:embed="rId2" cstate="print"/>
          <a:srcRect/>
          <a:stretch>
            <a:fillRect/>
          </a:stretch>
        </p:blipFill>
        <p:spPr bwMode="auto">
          <a:xfrm>
            <a:off x="2119376" y="2614011"/>
            <a:ext cx="4514850" cy="3239690"/>
          </a:xfrm>
          <a:prstGeom prst="rect">
            <a:avLst/>
          </a:prstGeom>
          <a:noFill/>
          <a:ln w="9525">
            <a:noFill/>
            <a:miter lim="800000"/>
            <a:headEnd/>
            <a:tailEnd/>
          </a:ln>
        </p:spPr>
      </p:pic>
      <p:sp>
        <p:nvSpPr>
          <p:cNvPr id="50181" name="Text Box 5"/>
          <p:cNvSpPr txBox="1">
            <a:spLocks noChangeArrowheads="1"/>
          </p:cNvSpPr>
          <p:nvPr/>
        </p:nvSpPr>
        <p:spPr bwMode="auto">
          <a:xfrm>
            <a:off x="7242772" y="702981"/>
            <a:ext cx="4111028" cy="438581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spcBef>
                <a:spcPct val="50000"/>
              </a:spcBef>
            </a:pPr>
            <a:r>
              <a:rPr lang="it-IT" dirty="0"/>
              <a:t>Proprietà fondamentali della funzione o curva di indifferenza, cioè che offre la stessa soddisfazione(</a:t>
            </a:r>
            <a:r>
              <a:rPr lang="it-IT" b="1" dirty="0"/>
              <a:t>ipotesi</a:t>
            </a:r>
            <a:r>
              <a:rPr lang="it-IT" dirty="0"/>
              <a:t>):</a:t>
            </a:r>
          </a:p>
          <a:p>
            <a:pPr marL="342900" indent="-342900">
              <a:spcBef>
                <a:spcPct val="50000"/>
              </a:spcBef>
              <a:buFontTx/>
              <a:buAutoNum type="arabicPeriod"/>
            </a:pPr>
            <a:r>
              <a:rPr lang="it-IT" dirty="0"/>
              <a:t>Inclinazione negativa: </a:t>
            </a:r>
            <a:r>
              <a:rPr lang="it-IT" u="sng" dirty="0"/>
              <a:t>sostituzione</a:t>
            </a:r>
            <a:r>
              <a:rPr lang="it-IT" dirty="0"/>
              <a:t> tra beni;</a:t>
            </a:r>
          </a:p>
          <a:p>
            <a:pPr marL="342900" indent="-342900">
              <a:spcBef>
                <a:spcPct val="50000"/>
              </a:spcBef>
              <a:buFontTx/>
              <a:buAutoNum type="arabicPeriod"/>
            </a:pPr>
            <a:r>
              <a:rPr lang="it-IT" dirty="0"/>
              <a:t>Curve più esterne indicano livelli più alti di utilità</a:t>
            </a:r>
          </a:p>
          <a:p>
            <a:pPr marL="342900" indent="-342900">
              <a:spcBef>
                <a:spcPct val="50000"/>
              </a:spcBef>
              <a:buFontTx/>
              <a:buAutoNum type="arabicPeriod"/>
            </a:pPr>
            <a:r>
              <a:rPr lang="it-IT" dirty="0"/>
              <a:t>Curve </a:t>
            </a:r>
            <a:r>
              <a:rPr lang="it-IT" b="1" dirty="0"/>
              <a:t>convesse</a:t>
            </a:r>
            <a:r>
              <a:rPr lang="it-IT" dirty="0"/>
              <a:t> di utilità rispetto all’origine (perché considero tempo libero e lavoro </a:t>
            </a:r>
            <a:r>
              <a:rPr lang="it-IT" u="sng" dirty="0"/>
              <a:t>bilanciati</a:t>
            </a:r>
            <a:r>
              <a:rPr lang="it-IT" dirty="0"/>
              <a:t>)</a:t>
            </a:r>
          </a:p>
          <a:p>
            <a:pPr marL="342900" indent="-342900">
              <a:spcBef>
                <a:spcPct val="50000"/>
              </a:spcBef>
              <a:buFontTx/>
              <a:buAutoNum type="arabicPeriod"/>
            </a:pPr>
            <a:r>
              <a:rPr lang="it-IT" dirty="0"/>
              <a:t>Le curve di utilità non si </a:t>
            </a:r>
            <a:r>
              <a:rPr lang="it-IT" b="1" dirty="0"/>
              <a:t>intersecano mai </a:t>
            </a:r>
            <a:r>
              <a:rPr lang="it-IT" dirty="0"/>
              <a:t>(altrimenti contraddico HP 1-3)</a:t>
            </a:r>
          </a:p>
          <a:p>
            <a:pPr marL="342900" indent="-342900">
              <a:spcBef>
                <a:spcPct val="50000"/>
              </a:spcBef>
              <a:buFontTx/>
              <a:buAutoNum type="arabicPeriod"/>
            </a:pPr>
            <a:endParaRPr lang="it-IT" dirty="0"/>
          </a:p>
        </p:txBody>
      </p:sp>
      <p:sp>
        <p:nvSpPr>
          <p:cNvPr id="2" name="CasellaDiTesto 1"/>
          <p:cNvSpPr txBox="1"/>
          <p:nvPr/>
        </p:nvSpPr>
        <p:spPr>
          <a:xfrm>
            <a:off x="6464253" y="5484369"/>
            <a:ext cx="1565044" cy="369332"/>
          </a:xfrm>
          <a:prstGeom prst="rect">
            <a:avLst/>
          </a:prstGeom>
          <a:noFill/>
        </p:spPr>
        <p:txBody>
          <a:bodyPr wrap="none" rtlCol="0">
            <a:spAutoFit/>
          </a:bodyPr>
          <a:lstStyle/>
          <a:p>
            <a:r>
              <a:rPr lang="it-IT" dirty="0"/>
              <a:t>= tempo libero</a:t>
            </a:r>
          </a:p>
        </p:txBody>
      </p:sp>
      <p:sp>
        <p:nvSpPr>
          <p:cNvPr id="3" name="CasellaDiTesto 2"/>
          <p:cNvSpPr txBox="1"/>
          <p:nvPr/>
        </p:nvSpPr>
        <p:spPr>
          <a:xfrm>
            <a:off x="1858356" y="2810222"/>
            <a:ext cx="1170969" cy="369332"/>
          </a:xfrm>
          <a:prstGeom prst="rect">
            <a:avLst/>
          </a:prstGeom>
          <a:noFill/>
        </p:spPr>
        <p:txBody>
          <a:bodyPr wrap="square" rtlCol="0">
            <a:spAutoFit/>
          </a:bodyPr>
          <a:lstStyle/>
          <a:p>
            <a:r>
              <a:rPr lang="it-IT" dirty="0"/>
              <a:t>= </a:t>
            </a:r>
            <a:r>
              <a:rPr lang="it-IT" sz="1600" dirty="0"/>
              <a:t>Consumo</a:t>
            </a:r>
          </a:p>
        </p:txBody>
      </p:sp>
    </p:spTree>
    <p:extLst>
      <p:ext uri="{BB962C8B-B14F-4D97-AF65-F5344CB8AC3E}">
        <p14:creationId xmlns:p14="http://schemas.microsoft.com/office/powerpoint/2010/main" val="183663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 fill="hold"/>
                                        <p:tgtEl>
                                          <p:spTgt spid="50181"/>
                                        </p:tgtEl>
                                        <p:attrNameLst>
                                          <p:attrName>ppt_x</p:attrName>
                                        </p:attrNameLst>
                                      </p:cBhvr>
                                      <p:tavLst>
                                        <p:tav tm="0">
                                          <p:val>
                                            <p:strVal val="#ppt_x"/>
                                          </p:val>
                                        </p:tav>
                                        <p:tav tm="100000">
                                          <p:val>
                                            <p:strVal val="#ppt_x"/>
                                          </p:val>
                                        </p:tav>
                                      </p:tavLst>
                                    </p:anim>
                                    <p:anim calcmode="lin" valueType="num">
                                      <p:cBhvr additive="base">
                                        <p:cTn id="8"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17C13A-1E6E-4D82-92E0-0444502B816F}"/>
              </a:ext>
            </a:extLst>
          </p:cNvPr>
          <p:cNvSpPr>
            <a:spLocks noGrp="1"/>
          </p:cNvSpPr>
          <p:nvPr>
            <p:ph type="title"/>
          </p:nvPr>
        </p:nvSpPr>
        <p:spPr/>
        <p:txBody>
          <a:bodyPr/>
          <a:lstStyle/>
          <a:p>
            <a:r>
              <a:rPr lang="it-IT" dirty="0"/>
              <a:t>Iniziamo a studiare la scelta individuale…</a:t>
            </a:r>
          </a:p>
        </p:txBody>
      </p:sp>
      <p:sp>
        <p:nvSpPr>
          <p:cNvPr id="3" name="Segnaposto contenuto 2">
            <a:extLst>
              <a:ext uri="{FF2B5EF4-FFF2-40B4-BE49-F238E27FC236}">
                <a16:creationId xmlns:a16="http://schemas.microsoft.com/office/drawing/2014/main" id="{164FC0B2-64FA-4794-A728-9FBEF0125160}"/>
              </a:ext>
            </a:extLst>
          </p:cNvPr>
          <p:cNvSpPr>
            <a:spLocks noGrp="1"/>
          </p:cNvSpPr>
          <p:nvPr>
            <p:ph idx="1"/>
          </p:nvPr>
        </p:nvSpPr>
        <p:spPr/>
        <p:txBody>
          <a:bodyPr>
            <a:normAutofit fontScale="85000" lnSpcReduction="20000"/>
          </a:bodyPr>
          <a:lstStyle/>
          <a:p>
            <a:r>
              <a:rPr lang="it-IT" sz="3200" dirty="0"/>
              <a:t>Abbiamo visto fin qui che il mercato del lavoro ha un ruolo centrale nella determinazione del prodotto nazionale</a:t>
            </a:r>
          </a:p>
          <a:p>
            <a:r>
              <a:rPr lang="it-IT" sz="3200" dirty="0"/>
              <a:t>Il suo </a:t>
            </a:r>
            <a:r>
              <a:rPr lang="it-IT" sz="3200" b="1" dirty="0"/>
              <a:t>equilibrio</a:t>
            </a:r>
            <a:r>
              <a:rPr lang="it-IT" sz="3200" dirty="0"/>
              <a:t> </a:t>
            </a:r>
            <a:r>
              <a:rPr lang="it-IT" sz="3200" u="sng" dirty="0"/>
              <a:t>può essere determinato dal</a:t>
            </a:r>
            <a:r>
              <a:rPr lang="it-IT" sz="3200" dirty="0"/>
              <a:t> </a:t>
            </a:r>
            <a:r>
              <a:rPr lang="it-IT" sz="3200" b="1" dirty="0"/>
              <a:t>salario</a:t>
            </a:r>
            <a:r>
              <a:rPr lang="it-IT" sz="3200" dirty="0"/>
              <a:t> (funzione allocativa), ma il salario può avere altre funzioni… il lavoro è un bene/fattore/risorsa particolare</a:t>
            </a:r>
          </a:p>
          <a:p>
            <a:r>
              <a:rPr lang="it-IT" sz="3200" dirty="0"/>
              <a:t>Per cui è opportuno inserire il mercato del lavoro nel più complesso quadro macroeconomico e indagare uno dei maggiori fallimenti macroeconomici: </a:t>
            </a:r>
            <a:r>
              <a:rPr lang="it-IT" sz="3200" b="1" dirty="0"/>
              <a:t>la disoccupazione</a:t>
            </a:r>
          </a:p>
          <a:p>
            <a:r>
              <a:rPr lang="it-IT" sz="3200" dirty="0"/>
              <a:t>… Tuttavia le cause di questo problema sono da ricondurre ai meccanismi microeconomici di funzionamento del mercato del lavoro: </a:t>
            </a:r>
            <a:r>
              <a:rPr lang="it-IT" sz="3200" dirty="0">
                <a:highlight>
                  <a:srgbClr val="FFFF00"/>
                </a:highlight>
              </a:rPr>
              <a:t>la macroeconomia è </a:t>
            </a:r>
            <a:r>
              <a:rPr lang="it-IT" sz="3200" dirty="0" err="1">
                <a:highlight>
                  <a:srgbClr val="FFFF00"/>
                </a:highlight>
              </a:rPr>
              <a:t>microfondata</a:t>
            </a:r>
            <a:endParaRPr lang="it-IT" sz="3200" dirty="0">
              <a:highlight>
                <a:srgbClr val="FFFF00"/>
              </a:highlight>
            </a:endParaRPr>
          </a:p>
          <a:p>
            <a:r>
              <a:rPr lang="it-IT" sz="3200" dirty="0"/>
              <a:t>I meccanismi di scelta individuali sono il nostro punto di partenza: </a:t>
            </a:r>
            <a:r>
              <a:rPr lang="it-IT" sz="3200" dirty="0" err="1">
                <a:hlinkClick r:id="rId2"/>
              </a:rPr>
              <a:t>wooclap_La</a:t>
            </a:r>
            <a:r>
              <a:rPr lang="it-IT" sz="3200" dirty="0">
                <a:hlinkClick r:id="rId2"/>
              </a:rPr>
              <a:t> scelta</a:t>
            </a:r>
            <a:endParaRPr lang="it-IT" sz="3200" dirty="0"/>
          </a:p>
          <a:p>
            <a:endParaRPr lang="it-IT" sz="3200" dirty="0"/>
          </a:p>
        </p:txBody>
      </p:sp>
    </p:spTree>
    <p:extLst>
      <p:ext uri="{BB962C8B-B14F-4D97-AF65-F5344CB8AC3E}">
        <p14:creationId xmlns:p14="http://schemas.microsoft.com/office/powerpoint/2010/main" val="408460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egnaposto numero diapositiva 4"/>
          <p:cNvSpPr>
            <a:spLocks noGrp="1"/>
          </p:cNvSpPr>
          <p:nvPr>
            <p:ph type="sldNum" sz="quarter" idx="12"/>
          </p:nvPr>
        </p:nvSpPr>
        <p:spPr/>
        <p:txBody>
          <a:bodyPr/>
          <a:lstStyle/>
          <a:p>
            <a:pPr>
              <a:defRPr/>
            </a:pPr>
            <a:fld id="{1E8C0ACA-AB73-456D-9B43-BD748436936C}" type="slidenum">
              <a:rPr lang="it-IT" altLang="en-US"/>
              <a:pPr>
                <a:defRPr/>
              </a:pPr>
              <a:t>20</a:t>
            </a:fld>
            <a:endParaRPr lang="it-IT" altLang="en-US"/>
          </a:p>
        </p:txBody>
      </p:sp>
      <p:sp>
        <p:nvSpPr>
          <p:cNvPr id="22531" name="Rectangle 4"/>
          <p:cNvSpPr>
            <a:spLocks noGrp="1" noChangeArrowheads="1"/>
          </p:cNvSpPr>
          <p:nvPr>
            <p:ph type="title"/>
          </p:nvPr>
        </p:nvSpPr>
        <p:spPr>
          <a:xfrm>
            <a:off x="2569817" y="514472"/>
            <a:ext cx="7647908" cy="854869"/>
          </a:xfrm>
        </p:spPr>
        <p:txBody>
          <a:bodyPr>
            <a:noAutofit/>
          </a:bodyPr>
          <a:lstStyle/>
          <a:p>
            <a:pPr eaLnBrk="1" hangingPunct="1"/>
            <a:r>
              <a:rPr lang="it-IT" sz="2800" dirty="0"/>
              <a:t>Le differenze individuali nelle preferenze sono misurate dalle diverse inclinazioni delle curve</a:t>
            </a:r>
          </a:p>
        </p:txBody>
      </p:sp>
      <p:sp>
        <p:nvSpPr>
          <p:cNvPr id="22532" name="Line 5"/>
          <p:cNvSpPr>
            <a:spLocks noChangeShapeType="1"/>
          </p:cNvSpPr>
          <p:nvPr/>
        </p:nvSpPr>
        <p:spPr bwMode="auto">
          <a:xfrm>
            <a:off x="3287316" y="2078832"/>
            <a:ext cx="0" cy="2646760"/>
          </a:xfrm>
          <a:prstGeom prst="line">
            <a:avLst/>
          </a:prstGeom>
          <a:noFill/>
          <a:ln w="9525">
            <a:solidFill>
              <a:schemeClr val="tx1"/>
            </a:solidFill>
            <a:round/>
            <a:headEnd type="triangle" w="med" len="med"/>
            <a:tailEnd/>
          </a:ln>
        </p:spPr>
        <p:txBody>
          <a:bodyPr/>
          <a:lstStyle/>
          <a:p>
            <a:endParaRPr lang="it-IT"/>
          </a:p>
        </p:txBody>
      </p:sp>
      <p:sp>
        <p:nvSpPr>
          <p:cNvPr id="22533" name="Line 6"/>
          <p:cNvSpPr>
            <a:spLocks noChangeShapeType="1"/>
          </p:cNvSpPr>
          <p:nvPr/>
        </p:nvSpPr>
        <p:spPr bwMode="auto">
          <a:xfrm>
            <a:off x="3287317" y="4725591"/>
            <a:ext cx="2755106" cy="0"/>
          </a:xfrm>
          <a:prstGeom prst="line">
            <a:avLst/>
          </a:prstGeom>
          <a:noFill/>
          <a:ln w="9525">
            <a:solidFill>
              <a:schemeClr val="tx1"/>
            </a:solidFill>
            <a:round/>
            <a:headEnd/>
            <a:tailEnd type="triangle" w="med" len="med"/>
          </a:ln>
        </p:spPr>
        <p:txBody>
          <a:bodyPr/>
          <a:lstStyle/>
          <a:p>
            <a:endParaRPr lang="it-IT"/>
          </a:p>
        </p:txBody>
      </p:sp>
      <p:sp>
        <p:nvSpPr>
          <p:cNvPr id="22534" name="Text Box 7"/>
          <p:cNvSpPr txBox="1">
            <a:spLocks noChangeArrowheads="1"/>
          </p:cNvSpPr>
          <p:nvPr/>
        </p:nvSpPr>
        <p:spPr bwMode="auto">
          <a:xfrm>
            <a:off x="4583909" y="4779169"/>
            <a:ext cx="2008883" cy="369332"/>
          </a:xfrm>
          <a:prstGeom prst="rect">
            <a:avLst/>
          </a:prstGeom>
          <a:noFill/>
          <a:ln w="9525">
            <a:noFill/>
            <a:miter lim="800000"/>
            <a:headEnd/>
            <a:tailEnd/>
          </a:ln>
        </p:spPr>
        <p:txBody>
          <a:bodyPr wrap="none">
            <a:spAutoFit/>
          </a:bodyPr>
          <a:lstStyle/>
          <a:p>
            <a:r>
              <a:rPr lang="it-IT"/>
              <a:t>Tempo libero in ore</a:t>
            </a:r>
          </a:p>
        </p:txBody>
      </p:sp>
      <p:sp>
        <p:nvSpPr>
          <p:cNvPr id="22535" name="Text Box 8"/>
          <p:cNvSpPr txBox="1">
            <a:spLocks noChangeArrowheads="1"/>
          </p:cNvSpPr>
          <p:nvPr/>
        </p:nvSpPr>
        <p:spPr bwMode="auto">
          <a:xfrm>
            <a:off x="2855119" y="1701404"/>
            <a:ext cx="1467068" cy="369332"/>
          </a:xfrm>
          <a:prstGeom prst="rect">
            <a:avLst/>
          </a:prstGeom>
          <a:noFill/>
          <a:ln w="9525">
            <a:noFill/>
            <a:miter lim="800000"/>
            <a:headEnd/>
            <a:tailEnd/>
          </a:ln>
        </p:spPr>
        <p:txBody>
          <a:bodyPr wrap="none">
            <a:spAutoFit/>
          </a:bodyPr>
          <a:lstStyle/>
          <a:p>
            <a:r>
              <a:rPr lang="it-IT"/>
              <a:t>Consumo in €</a:t>
            </a:r>
          </a:p>
        </p:txBody>
      </p:sp>
      <p:sp>
        <p:nvSpPr>
          <p:cNvPr id="22536" name="Arc 9"/>
          <p:cNvSpPr>
            <a:spLocks/>
          </p:cNvSpPr>
          <p:nvPr/>
        </p:nvSpPr>
        <p:spPr bwMode="auto">
          <a:xfrm rot="-10064190">
            <a:off x="3611166" y="2511030"/>
            <a:ext cx="2484834" cy="2028825"/>
          </a:xfrm>
          <a:custGeom>
            <a:avLst/>
            <a:gdLst>
              <a:gd name="T0" fmla="*/ 136056001 w 21600"/>
              <a:gd name="T1" fmla="*/ 0 h 20812"/>
              <a:gd name="T2" fmla="*/ 508181040 w 21600"/>
              <a:gd name="T3" fmla="*/ 351603208 h 20812"/>
              <a:gd name="T4" fmla="*/ 0 w 21600"/>
              <a:gd name="T5" fmla="*/ 351603208 h 20812"/>
              <a:gd name="T6" fmla="*/ 0 60000 65536"/>
              <a:gd name="T7" fmla="*/ 0 60000 65536"/>
              <a:gd name="T8" fmla="*/ 0 60000 65536"/>
              <a:gd name="T9" fmla="*/ 0 w 21600"/>
              <a:gd name="T10" fmla="*/ 0 h 20812"/>
              <a:gd name="T11" fmla="*/ 21600 w 21600"/>
              <a:gd name="T12" fmla="*/ 20812 h 20812"/>
            </a:gdLst>
            <a:ahLst/>
            <a:cxnLst>
              <a:cxn ang="T6">
                <a:pos x="T0" y="T1"/>
              </a:cxn>
              <a:cxn ang="T7">
                <a:pos x="T2" y="T3"/>
              </a:cxn>
              <a:cxn ang="T8">
                <a:pos x="T4" y="T5"/>
              </a:cxn>
            </a:cxnLst>
            <a:rect l="T9" t="T10" r="T11" b="T12"/>
            <a:pathLst>
              <a:path w="21600" h="20812" fill="none" extrusionOk="0">
                <a:moveTo>
                  <a:pt x="5782" y="0"/>
                </a:moveTo>
                <a:cubicBezTo>
                  <a:pt x="15130" y="2598"/>
                  <a:pt x="21600" y="11109"/>
                  <a:pt x="21600" y="20812"/>
                </a:cubicBezTo>
              </a:path>
              <a:path w="21600" h="20812" stroke="0" extrusionOk="0">
                <a:moveTo>
                  <a:pt x="5782" y="0"/>
                </a:moveTo>
                <a:cubicBezTo>
                  <a:pt x="15130" y="2598"/>
                  <a:pt x="21600" y="11109"/>
                  <a:pt x="21600" y="20812"/>
                </a:cubicBezTo>
                <a:lnTo>
                  <a:pt x="0" y="20812"/>
                </a:lnTo>
                <a:close/>
              </a:path>
            </a:pathLst>
          </a:custGeom>
          <a:noFill/>
          <a:ln w="9525">
            <a:solidFill>
              <a:schemeClr val="tx1"/>
            </a:solidFill>
            <a:round/>
            <a:headEnd/>
            <a:tailEnd/>
          </a:ln>
        </p:spPr>
        <p:txBody>
          <a:bodyPr wrap="none" anchor="ctr"/>
          <a:lstStyle/>
          <a:p>
            <a:endParaRPr lang="it-IT"/>
          </a:p>
        </p:txBody>
      </p:sp>
      <p:sp>
        <p:nvSpPr>
          <p:cNvPr id="22537" name="Arc 10"/>
          <p:cNvSpPr>
            <a:spLocks/>
          </p:cNvSpPr>
          <p:nvPr/>
        </p:nvSpPr>
        <p:spPr bwMode="auto">
          <a:xfrm rot="-10064190">
            <a:off x="4043365" y="2402682"/>
            <a:ext cx="2484835" cy="2028825"/>
          </a:xfrm>
          <a:custGeom>
            <a:avLst/>
            <a:gdLst>
              <a:gd name="T0" fmla="*/ 136056196 w 21600"/>
              <a:gd name="T1" fmla="*/ 0 h 20812"/>
              <a:gd name="T2" fmla="*/ 508181194 w 21600"/>
              <a:gd name="T3" fmla="*/ 351603208 h 20812"/>
              <a:gd name="T4" fmla="*/ 0 w 21600"/>
              <a:gd name="T5" fmla="*/ 351603208 h 20812"/>
              <a:gd name="T6" fmla="*/ 0 60000 65536"/>
              <a:gd name="T7" fmla="*/ 0 60000 65536"/>
              <a:gd name="T8" fmla="*/ 0 60000 65536"/>
              <a:gd name="T9" fmla="*/ 0 w 21600"/>
              <a:gd name="T10" fmla="*/ 0 h 20812"/>
              <a:gd name="T11" fmla="*/ 21600 w 21600"/>
              <a:gd name="T12" fmla="*/ 20812 h 20812"/>
            </a:gdLst>
            <a:ahLst/>
            <a:cxnLst>
              <a:cxn ang="T6">
                <a:pos x="T0" y="T1"/>
              </a:cxn>
              <a:cxn ang="T7">
                <a:pos x="T2" y="T3"/>
              </a:cxn>
              <a:cxn ang="T8">
                <a:pos x="T4" y="T5"/>
              </a:cxn>
            </a:cxnLst>
            <a:rect l="T9" t="T10" r="T11" b="T12"/>
            <a:pathLst>
              <a:path w="21600" h="20812" fill="none" extrusionOk="0">
                <a:moveTo>
                  <a:pt x="5782" y="0"/>
                </a:moveTo>
                <a:cubicBezTo>
                  <a:pt x="15130" y="2598"/>
                  <a:pt x="21600" y="11109"/>
                  <a:pt x="21600" y="20812"/>
                </a:cubicBezTo>
              </a:path>
              <a:path w="21600" h="20812" stroke="0" extrusionOk="0">
                <a:moveTo>
                  <a:pt x="5782" y="0"/>
                </a:moveTo>
                <a:cubicBezTo>
                  <a:pt x="15130" y="2598"/>
                  <a:pt x="21600" y="11109"/>
                  <a:pt x="21600" y="20812"/>
                </a:cubicBezTo>
                <a:lnTo>
                  <a:pt x="0" y="20812"/>
                </a:lnTo>
                <a:close/>
              </a:path>
            </a:pathLst>
          </a:custGeom>
          <a:noFill/>
          <a:ln w="9525">
            <a:solidFill>
              <a:schemeClr val="tx1"/>
            </a:solidFill>
            <a:round/>
            <a:headEnd/>
            <a:tailEnd/>
          </a:ln>
        </p:spPr>
        <p:txBody>
          <a:bodyPr wrap="none" anchor="ctr"/>
          <a:lstStyle/>
          <a:p>
            <a:endParaRPr lang="it-IT"/>
          </a:p>
        </p:txBody>
      </p:sp>
      <p:sp>
        <p:nvSpPr>
          <p:cNvPr id="22538" name="Line 11"/>
          <p:cNvSpPr>
            <a:spLocks noChangeShapeType="1"/>
          </p:cNvSpPr>
          <p:nvPr/>
        </p:nvSpPr>
        <p:spPr bwMode="auto">
          <a:xfrm>
            <a:off x="6284119" y="2078832"/>
            <a:ext cx="0" cy="2646760"/>
          </a:xfrm>
          <a:prstGeom prst="line">
            <a:avLst/>
          </a:prstGeom>
          <a:noFill/>
          <a:ln w="9525">
            <a:solidFill>
              <a:schemeClr val="tx1"/>
            </a:solidFill>
            <a:round/>
            <a:headEnd type="triangle" w="med" len="med"/>
            <a:tailEnd/>
          </a:ln>
        </p:spPr>
        <p:txBody>
          <a:bodyPr/>
          <a:lstStyle/>
          <a:p>
            <a:endParaRPr lang="it-IT"/>
          </a:p>
        </p:txBody>
      </p:sp>
      <p:sp>
        <p:nvSpPr>
          <p:cNvPr id="22539" name="Line 12"/>
          <p:cNvSpPr>
            <a:spLocks noChangeShapeType="1"/>
          </p:cNvSpPr>
          <p:nvPr/>
        </p:nvSpPr>
        <p:spPr bwMode="auto">
          <a:xfrm>
            <a:off x="6284120" y="4725591"/>
            <a:ext cx="2755106" cy="0"/>
          </a:xfrm>
          <a:prstGeom prst="line">
            <a:avLst/>
          </a:prstGeom>
          <a:noFill/>
          <a:ln w="9525">
            <a:solidFill>
              <a:schemeClr val="tx1"/>
            </a:solidFill>
            <a:round/>
            <a:headEnd/>
            <a:tailEnd type="triangle" w="med" len="med"/>
          </a:ln>
        </p:spPr>
        <p:txBody>
          <a:bodyPr/>
          <a:lstStyle/>
          <a:p>
            <a:endParaRPr lang="it-IT"/>
          </a:p>
        </p:txBody>
      </p:sp>
      <p:sp>
        <p:nvSpPr>
          <p:cNvPr id="22540" name="Text Box 13"/>
          <p:cNvSpPr txBox="1">
            <a:spLocks noChangeArrowheads="1"/>
          </p:cNvSpPr>
          <p:nvPr/>
        </p:nvSpPr>
        <p:spPr bwMode="auto">
          <a:xfrm>
            <a:off x="7580712" y="4779169"/>
            <a:ext cx="2008883" cy="369332"/>
          </a:xfrm>
          <a:prstGeom prst="rect">
            <a:avLst/>
          </a:prstGeom>
          <a:noFill/>
          <a:ln w="9525">
            <a:noFill/>
            <a:miter lim="800000"/>
            <a:headEnd/>
            <a:tailEnd/>
          </a:ln>
        </p:spPr>
        <p:txBody>
          <a:bodyPr wrap="none">
            <a:spAutoFit/>
          </a:bodyPr>
          <a:lstStyle/>
          <a:p>
            <a:r>
              <a:rPr lang="it-IT"/>
              <a:t>Tempo libero in ore</a:t>
            </a:r>
          </a:p>
        </p:txBody>
      </p:sp>
      <p:sp>
        <p:nvSpPr>
          <p:cNvPr id="22541" name="Text Box 14"/>
          <p:cNvSpPr txBox="1">
            <a:spLocks noChangeArrowheads="1"/>
          </p:cNvSpPr>
          <p:nvPr/>
        </p:nvSpPr>
        <p:spPr bwMode="auto">
          <a:xfrm>
            <a:off x="5851922" y="1701404"/>
            <a:ext cx="1467068" cy="369332"/>
          </a:xfrm>
          <a:prstGeom prst="rect">
            <a:avLst/>
          </a:prstGeom>
          <a:noFill/>
          <a:ln w="9525">
            <a:noFill/>
            <a:miter lim="800000"/>
            <a:headEnd/>
            <a:tailEnd/>
          </a:ln>
        </p:spPr>
        <p:txBody>
          <a:bodyPr wrap="none">
            <a:spAutoFit/>
          </a:bodyPr>
          <a:lstStyle/>
          <a:p>
            <a:r>
              <a:rPr lang="it-IT"/>
              <a:t>Consumo in €</a:t>
            </a:r>
          </a:p>
        </p:txBody>
      </p:sp>
      <p:sp>
        <p:nvSpPr>
          <p:cNvPr id="22542" name="Arc 15"/>
          <p:cNvSpPr>
            <a:spLocks/>
          </p:cNvSpPr>
          <p:nvPr/>
        </p:nvSpPr>
        <p:spPr bwMode="auto">
          <a:xfrm rot="10651068">
            <a:off x="6525919" y="2454406"/>
            <a:ext cx="2606249" cy="2004080"/>
          </a:xfrm>
          <a:custGeom>
            <a:avLst/>
            <a:gdLst>
              <a:gd name="T0" fmla="*/ 0 w 21413"/>
              <a:gd name="T1" fmla="*/ 33803 h 21600"/>
              <a:gd name="T2" fmla="*/ 503814476 w 21413"/>
              <a:gd name="T3" fmla="*/ 286530691 h 21600"/>
              <a:gd name="T4" fmla="*/ 7505519 w 21413"/>
              <a:gd name="T5" fmla="*/ 365114882 h 21600"/>
              <a:gd name="T6" fmla="*/ 0 60000 65536"/>
              <a:gd name="T7" fmla="*/ 0 60000 65536"/>
              <a:gd name="T8" fmla="*/ 0 60000 65536"/>
              <a:gd name="T9" fmla="*/ 0 w 21413"/>
              <a:gd name="T10" fmla="*/ 0 h 21600"/>
              <a:gd name="T11" fmla="*/ 21413 w 21413"/>
              <a:gd name="T12" fmla="*/ 21600 h 21600"/>
            </a:gdLst>
            <a:ahLst/>
            <a:cxnLst>
              <a:cxn ang="T6">
                <a:pos x="T0" y="T1"/>
              </a:cxn>
              <a:cxn ang="T7">
                <a:pos x="T2" y="T3"/>
              </a:cxn>
              <a:cxn ang="T8">
                <a:pos x="T4" y="T5"/>
              </a:cxn>
            </a:cxnLst>
            <a:rect l="T9" t="T10" r="T11" b="T12"/>
            <a:pathLst>
              <a:path w="21413" h="21600" fill="none" extrusionOk="0">
                <a:moveTo>
                  <a:pt x="0" y="2"/>
                </a:moveTo>
                <a:cubicBezTo>
                  <a:pt x="106" y="0"/>
                  <a:pt x="212" y="-1"/>
                  <a:pt x="319" y="0"/>
                </a:cubicBezTo>
                <a:cubicBezTo>
                  <a:pt x="10456" y="0"/>
                  <a:pt x="19230" y="7050"/>
                  <a:pt x="21412" y="16951"/>
                </a:cubicBezTo>
              </a:path>
              <a:path w="21413" h="21600" stroke="0" extrusionOk="0">
                <a:moveTo>
                  <a:pt x="0" y="2"/>
                </a:moveTo>
                <a:cubicBezTo>
                  <a:pt x="106" y="0"/>
                  <a:pt x="212" y="-1"/>
                  <a:pt x="319" y="0"/>
                </a:cubicBezTo>
                <a:cubicBezTo>
                  <a:pt x="10456" y="0"/>
                  <a:pt x="19230" y="7050"/>
                  <a:pt x="21412" y="16951"/>
                </a:cubicBezTo>
                <a:lnTo>
                  <a:pt x="319" y="21600"/>
                </a:lnTo>
                <a:close/>
              </a:path>
            </a:pathLst>
          </a:custGeom>
          <a:noFill/>
          <a:ln w="9525">
            <a:solidFill>
              <a:schemeClr val="tx1"/>
            </a:solidFill>
            <a:round/>
            <a:headEnd/>
            <a:tailEnd/>
          </a:ln>
        </p:spPr>
        <p:txBody>
          <a:bodyPr wrap="none" anchor="ctr"/>
          <a:lstStyle/>
          <a:p>
            <a:endParaRPr lang="it-IT"/>
          </a:p>
        </p:txBody>
      </p:sp>
      <p:sp>
        <p:nvSpPr>
          <p:cNvPr id="22543" name="Arc 17"/>
          <p:cNvSpPr>
            <a:spLocks/>
          </p:cNvSpPr>
          <p:nvPr/>
        </p:nvSpPr>
        <p:spPr bwMode="auto">
          <a:xfrm rot="10651068">
            <a:off x="6742544" y="2024563"/>
            <a:ext cx="2496514" cy="2053529"/>
          </a:xfrm>
          <a:custGeom>
            <a:avLst/>
            <a:gdLst>
              <a:gd name="T0" fmla="*/ 0 w 21413"/>
              <a:gd name="T1" fmla="*/ 33803 h 21600"/>
              <a:gd name="T2" fmla="*/ 503814936 w 21413"/>
              <a:gd name="T3" fmla="*/ 286530329 h 21600"/>
              <a:gd name="T4" fmla="*/ 7505521 w 21413"/>
              <a:gd name="T5" fmla="*/ 365114492 h 21600"/>
              <a:gd name="T6" fmla="*/ 0 60000 65536"/>
              <a:gd name="T7" fmla="*/ 0 60000 65536"/>
              <a:gd name="T8" fmla="*/ 0 60000 65536"/>
              <a:gd name="T9" fmla="*/ 0 w 21413"/>
              <a:gd name="T10" fmla="*/ 0 h 21600"/>
              <a:gd name="T11" fmla="*/ 21413 w 21413"/>
              <a:gd name="T12" fmla="*/ 21600 h 21600"/>
            </a:gdLst>
            <a:ahLst/>
            <a:cxnLst>
              <a:cxn ang="T6">
                <a:pos x="T0" y="T1"/>
              </a:cxn>
              <a:cxn ang="T7">
                <a:pos x="T2" y="T3"/>
              </a:cxn>
              <a:cxn ang="T8">
                <a:pos x="T4" y="T5"/>
              </a:cxn>
            </a:cxnLst>
            <a:rect l="T9" t="T10" r="T11" b="T12"/>
            <a:pathLst>
              <a:path w="21413" h="21600" fill="none" extrusionOk="0">
                <a:moveTo>
                  <a:pt x="0" y="2"/>
                </a:moveTo>
                <a:cubicBezTo>
                  <a:pt x="106" y="0"/>
                  <a:pt x="212" y="-1"/>
                  <a:pt x="319" y="0"/>
                </a:cubicBezTo>
                <a:cubicBezTo>
                  <a:pt x="10456" y="0"/>
                  <a:pt x="19230" y="7050"/>
                  <a:pt x="21412" y="16951"/>
                </a:cubicBezTo>
              </a:path>
              <a:path w="21413" h="21600" stroke="0" extrusionOk="0">
                <a:moveTo>
                  <a:pt x="0" y="2"/>
                </a:moveTo>
                <a:cubicBezTo>
                  <a:pt x="106" y="0"/>
                  <a:pt x="212" y="-1"/>
                  <a:pt x="319" y="0"/>
                </a:cubicBezTo>
                <a:cubicBezTo>
                  <a:pt x="10456" y="0"/>
                  <a:pt x="19230" y="7050"/>
                  <a:pt x="21412" y="16951"/>
                </a:cubicBezTo>
                <a:lnTo>
                  <a:pt x="319" y="21600"/>
                </a:lnTo>
                <a:close/>
              </a:path>
            </a:pathLst>
          </a:custGeom>
          <a:noFill/>
          <a:ln w="9525">
            <a:solidFill>
              <a:schemeClr val="tx1"/>
            </a:solidFill>
            <a:round/>
            <a:headEnd/>
            <a:tailEnd/>
          </a:ln>
        </p:spPr>
        <p:txBody>
          <a:bodyPr wrap="none" anchor="ctr"/>
          <a:lstStyle/>
          <a:p>
            <a:endParaRPr lang="it-IT"/>
          </a:p>
        </p:txBody>
      </p:sp>
      <p:sp>
        <p:nvSpPr>
          <p:cNvPr id="22544" name="Text Box 18"/>
          <p:cNvSpPr txBox="1">
            <a:spLocks noChangeArrowheads="1"/>
          </p:cNvSpPr>
          <p:nvPr/>
        </p:nvSpPr>
        <p:spPr bwMode="auto">
          <a:xfrm>
            <a:off x="3002756" y="5054206"/>
            <a:ext cx="3159326" cy="646331"/>
          </a:xfrm>
          <a:prstGeom prst="rect">
            <a:avLst/>
          </a:prstGeom>
          <a:noFill/>
          <a:ln w="9525">
            <a:noFill/>
            <a:miter lim="800000"/>
            <a:headEnd/>
            <a:tailEnd/>
          </a:ln>
        </p:spPr>
        <p:txBody>
          <a:bodyPr wrap="none">
            <a:spAutoFit/>
          </a:bodyPr>
          <a:lstStyle/>
          <a:p>
            <a:r>
              <a:rPr lang="it-IT" dirty="0">
                <a:solidFill>
                  <a:srgbClr val="FF0000"/>
                </a:solidFill>
              </a:rPr>
              <a:t>Si preferisce avere tempo libero</a:t>
            </a:r>
          </a:p>
          <a:p>
            <a:r>
              <a:rPr lang="it-IT" dirty="0"/>
              <a:t>(rinuncio a molto consumo)</a:t>
            </a:r>
          </a:p>
        </p:txBody>
      </p:sp>
      <p:sp>
        <p:nvSpPr>
          <p:cNvPr id="22545" name="Text Box 19"/>
          <p:cNvSpPr txBox="1">
            <a:spLocks noChangeArrowheads="1"/>
          </p:cNvSpPr>
          <p:nvPr/>
        </p:nvSpPr>
        <p:spPr bwMode="auto">
          <a:xfrm>
            <a:off x="6257925" y="5103019"/>
            <a:ext cx="4319067" cy="923330"/>
          </a:xfrm>
          <a:prstGeom prst="rect">
            <a:avLst/>
          </a:prstGeom>
          <a:noFill/>
          <a:ln w="9525">
            <a:noFill/>
            <a:miter lim="800000"/>
            <a:headEnd/>
            <a:tailEnd/>
          </a:ln>
        </p:spPr>
        <p:txBody>
          <a:bodyPr wrap="none">
            <a:spAutoFit/>
          </a:bodyPr>
          <a:lstStyle/>
          <a:p>
            <a:r>
              <a:rPr lang="it-IT" dirty="0">
                <a:solidFill>
                  <a:srgbClr val="FF0000"/>
                </a:solidFill>
              </a:rPr>
              <a:t>Si preferisce consumo e quindi</a:t>
            </a:r>
          </a:p>
          <a:p>
            <a:r>
              <a:rPr lang="it-IT" dirty="0"/>
              <a:t>(rinuncio a molto tempo libero per </a:t>
            </a:r>
            <a:r>
              <a:rPr lang="it-IT" dirty="0">
                <a:solidFill>
                  <a:srgbClr val="FF0000"/>
                </a:solidFill>
              </a:rPr>
              <a:t>lavorare</a:t>
            </a:r>
            <a:r>
              <a:rPr lang="it-IT" dirty="0"/>
              <a:t>)</a:t>
            </a:r>
          </a:p>
          <a:p>
            <a:r>
              <a:rPr lang="it-IT" dirty="0">
                <a:solidFill>
                  <a:srgbClr val="FF0000"/>
                </a:solidFill>
              </a:rPr>
              <a:t> </a:t>
            </a:r>
          </a:p>
        </p:txBody>
      </p:sp>
      <p:sp>
        <p:nvSpPr>
          <p:cNvPr id="154645" name="Line 21"/>
          <p:cNvSpPr>
            <a:spLocks noChangeShapeType="1"/>
          </p:cNvSpPr>
          <p:nvPr/>
        </p:nvSpPr>
        <p:spPr bwMode="auto">
          <a:xfrm>
            <a:off x="3881438" y="3158728"/>
            <a:ext cx="0" cy="594122"/>
          </a:xfrm>
          <a:prstGeom prst="line">
            <a:avLst/>
          </a:prstGeom>
          <a:noFill/>
          <a:ln w="9525">
            <a:solidFill>
              <a:schemeClr val="tx1"/>
            </a:solidFill>
            <a:prstDash val="dash"/>
            <a:round/>
            <a:headEnd/>
            <a:tailEnd/>
          </a:ln>
        </p:spPr>
        <p:txBody>
          <a:bodyPr/>
          <a:lstStyle/>
          <a:p>
            <a:endParaRPr lang="it-IT"/>
          </a:p>
        </p:txBody>
      </p:sp>
      <p:sp>
        <p:nvSpPr>
          <p:cNvPr id="154646" name="Line 22"/>
          <p:cNvSpPr>
            <a:spLocks noChangeShapeType="1"/>
          </p:cNvSpPr>
          <p:nvPr/>
        </p:nvSpPr>
        <p:spPr bwMode="auto">
          <a:xfrm>
            <a:off x="3881439" y="3752850"/>
            <a:ext cx="270272" cy="0"/>
          </a:xfrm>
          <a:prstGeom prst="line">
            <a:avLst/>
          </a:prstGeom>
          <a:noFill/>
          <a:ln w="9525">
            <a:solidFill>
              <a:schemeClr val="tx1"/>
            </a:solidFill>
            <a:prstDash val="dash"/>
            <a:round/>
            <a:headEnd/>
            <a:tailEnd/>
          </a:ln>
        </p:spPr>
        <p:txBody>
          <a:bodyPr/>
          <a:lstStyle/>
          <a:p>
            <a:endParaRPr lang="it-IT"/>
          </a:p>
        </p:txBody>
      </p:sp>
      <p:sp>
        <p:nvSpPr>
          <p:cNvPr id="154647" name="Line 23"/>
          <p:cNvSpPr>
            <a:spLocks noChangeShapeType="1"/>
          </p:cNvSpPr>
          <p:nvPr/>
        </p:nvSpPr>
        <p:spPr bwMode="auto">
          <a:xfrm flipH="1">
            <a:off x="7580038" y="4111416"/>
            <a:ext cx="0" cy="190058"/>
          </a:xfrm>
          <a:prstGeom prst="line">
            <a:avLst/>
          </a:prstGeom>
          <a:noFill/>
          <a:ln w="9525">
            <a:solidFill>
              <a:schemeClr val="tx1"/>
            </a:solidFill>
            <a:prstDash val="dash"/>
            <a:round/>
            <a:headEnd/>
            <a:tailEnd/>
          </a:ln>
        </p:spPr>
        <p:txBody>
          <a:bodyPr/>
          <a:lstStyle/>
          <a:p>
            <a:endParaRPr lang="it-IT"/>
          </a:p>
        </p:txBody>
      </p:sp>
      <p:sp>
        <p:nvSpPr>
          <p:cNvPr id="154648" name="Line 24"/>
          <p:cNvSpPr>
            <a:spLocks noChangeShapeType="1"/>
          </p:cNvSpPr>
          <p:nvPr/>
        </p:nvSpPr>
        <p:spPr bwMode="auto">
          <a:xfrm flipV="1">
            <a:off x="7611701" y="4266137"/>
            <a:ext cx="432513" cy="484"/>
          </a:xfrm>
          <a:prstGeom prst="line">
            <a:avLst/>
          </a:prstGeom>
          <a:noFill/>
          <a:ln w="9525">
            <a:solidFill>
              <a:schemeClr val="tx1"/>
            </a:solidFill>
            <a:prstDash val="dash"/>
            <a:round/>
            <a:headEnd/>
            <a:tailEnd/>
          </a:ln>
        </p:spPr>
        <p:txBody>
          <a:bodyPr/>
          <a:lstStyle/>
          <a:p>
            <a:endParaRPr lang="it-IT"/>
          </a:p>
        </p:txBody>
      </p:sp>
      <p:sp>
        <p:nvSpPr>
          <p:cNvPr id="154649" name="Text Box 25"/>
          <p:cNvSpPr txBox="1">
            <a:spLocks noChangeArrowheads="1"/>
          </p:cNvSpPr>
          <p:nvPr/>
        </p:nvSpPr>
        <p:spPr bwMode="auto">
          <a:xfrm>
            <a:off x="3827748" y="3753036"/>
            <a:ext cx="506870" cy="369332"/>
          </a:xfrm>
          <a:prstGeom prst="rect">
            <a:avLst/>
          </a:prstGeom>
          <a:noFill/>
          <a:ln w="9525">
            <a:noFill/>
            <a:miter lim="800000"/>
            <a:headEnd/>
            <a:tailEnd/>
          </a:ln>
        </p:spPr>
        <p:txBody>
          <a:bodyPr wrap="none">
            <a:spAutoFit/>
          </a:bodyPr>
          <a:lstStyle/>
          <a:p>
            <a:r>
              <a:rPr lang="it-IT" dirty="0">
                <a:cs typeface="Arial" charset="0"/>
              </a:rPr>
              <a:t>+</a:t>
            </a:r>
            <a:r>
              <a:rPr lang="el-GR" dirty="0">
                <a:cs typeface="Arial" charset="0"/>
              </a:rPr>
              <a:t>Δ</a:t>
            </a:r>
            <a:r>
              <a:rPr lang="it-IT" dirty="0">
                <a:cs typeface="Arial" charset="0"/>
              </a:rPr>
              <a:t>t</a:t>
            </a:r>
            <a:endParaRPr lang="el-GR" dirty="0">
              <a:cs typeface="Arial" charset="0"/>
            </a:endParaRPr>
          </a:p>
        </p:txBody>
      </p:sp>
      <p:sp>
        <p:nvSpPr>
          <p:cNvPr id="154650" name="Text Box 26"/>
          <p:cNvSpPr txBox="1">
            <a:spLocks noChangeArrowheads="1"/>
          </p:cNvSpPr>
          <p:nvPr/>
        </p:nvSpPr>
        <p:spPr bwMode="auto">
          <a:xfrm>
            <a:off x="7569007" y="4263660"/>
            <a:ext cx="506870" cy="369332"/>
          </a:xfrm>
          <a:prstGeom prst="rect">
            <a:avLst/>
          </a:prstGeom>
          <a:noFill/>
          <a:ln w="9525">
            <a:noFill/>
            <a:miter lim="800000"/>
            <a:headEnd/>
            <a:tailEnd/>
          </a:ln>
        </p:spPr>
        <p:txBody>
          <a:bodyPr wrap="none">
            <a:spAutoFit/>
          </a:bodyPr>
          <a:lstStyle/>
          <a:p>
            <a:r>
              <a:rPr lang="it-IT" dirty="0">
                <a:cs typeface="Arial" charset="0"/>
              </a:rPr>
              <a:t>+</a:t>
            </a:r>
            <a:r>
              <a:rPr lang="el-GR" dirty="0">
                <a:cs typeface="Arial" charset="0"/>
              </a:rPr>
              <a:t>Δ</a:t>
            </a:r>
            <a:r>
              <a:rPr lang="it-IT" dirty="0">
                <a:cs typeface="Arial" charset="0"/>
              </a:rPr>
              <a:t>t</a:t>
            </a:r>
            <a:endParaRPr lang="el-GR" dirty="0">
              <a:cs typeface="Arial" charset="0"/>
            </a:endParaRPr>
          </a:p>
        </p:txBody>
      </p:sp>
      <p:sp>
        <p:nvSpPr>
          <p:cNvPr id="154651" name="Text Box 27"/>
          <p:cNvSpPr txBox="1">
            <a:spLocks noChangeArrowheads="1"/>
          </p:cNvSpPr>
          <p:nvPr/>
        </p:nvSpPr>
        <p:spPr bwMode="auto">
          <a:xfrm>
            <a:off x="3503714" y="3374994"/>
            <a:ext cx="508473" cy="369332"/>
          </a:xfrm>
          <a:prstGeom prst="rect">
            <a:avLst/>
          </a:prstGeom>
          <a:noFill/>
          <a:ln w="9525">
            <a:noFill/>
            <a:miter lim="800000"/>
            <a:headEnd/>
            <a:tailEnd/>
          </a:ln>
        </p:spPr>
        <p:txBody>
          <a:bodyPr wrap="none">
            <a:spAutoFit/>
          </a:bodyPr>
          <a:lstStyle/>
          <a:p>
            <a:r>
              <a:rPr lang="it-IT" dirty="0">
                <a:cs typeface="Arial" charset="0"/>
              </a:rPr>
              <a:t>-</a:t>
            </a:r>
            <a:r>
              <a:rPr lang="el-GR" dirty="0">
                <a:cs typeface="Arial" charset="0"/>
              </a:rPr>
              <a:t>Δ</a:t>
            </a:r>
            <a:r>
              <a:rPr lang="it-IT" dirty="0">
                <a:cs typeface="Arial" charset="0"/>
              </a:rPr>
              <a:t>C</a:t>
            </a:r>
            <a:endParaRPr lang="el-GR" dirty="0">
              <a:cs typeface="Arial" charset="0"/>
            </a:endParaRPr>
          </a:p>
        </p:txBody>
      </p:sp>
      <p:sp>
        <p:nvSpPr>
          <p:cNvPr id="154652" name="Text Box 28"/>
          <p:cNvSpPr txBox="1">
            <a:spLocks noChangeArrowheads="1"/>
          </p:cNvSpPr>
          <p:nvPr/>
        </p:nvSpPr>
        <p:spPr bwMode="auto">
          <a:xfrm>
            <a:off x="7069277" y="3951028"/>
            <a:ext cx="508473" cy="369332"/>
          </a:xfrm>
          <a:prstGeom prst="rect">
            <a:avLst/>
          </a:prstGeom>
          <a:noFill/>
          <a:ln w="9525">
            <a:noFill/>
            <a:miter lim="800000"/>
            <a:headEnd/>
            <a:tailEnd/>
          </a:ln>
        </p:spPr>
        <p:txBody>
          <a:bodyPr wrap="none">
            <a:spAutoFit/>
          </a:bodyPr>
          <a:lstStyle/>
          <a:p>
            <a:r>
              <a:rPr lang="it-IT" dirty="0">
                <a:cs typeface="Arial" charset="0"/>
              </a:rPr>
              <a:t>-</a:t>
            </a:r>
            <a:r>
              <a:rPr lang="el-GR" dirty="0">
                <a:cs typeface="Arial" charset="0"/>
              </a:rPr>
              <a:t>Δ</a:t>
            </a:r>
            <a:r>
              <a:rPr lang="it-IT" dirty="0">
                <a:cs typeface="Arial" charset="0"/>
              </a:rPr>
              <a:t>C</a:t>
            </a:r>
            <a:endParaRPr lang="el-GR" dirty="0">
              <a:cs typeface="Arial" charset="0"/>
            </a:endParaRPr>
          </a:p>
        </p:txBody>
      </p:sp>
      <p:sp>
        <p:nvSpPr>
          <p:cNvPr id="3" name="Callout 13 2"/>
          <p:cNvSpPr/>
          <p:nvPr/>
        </p:nvSpPr>
        <p:spPr>
          <a:xfrm>
            <a:off x="4616079" y="1996679"/>
            <a:ext cx="1496426" cy="1851064"/>
          </a:xfrm>
          <a:prstGeom prst="accentBorderCallout1">
            <a:avLst>
              <a:gd name="adj1" fmla="val 18750"/>
              <a:gd name="adj2" fmla="val -8333"/>
              <a:gd name="adj3" fmla="val 83399"/>
              <a:gd name="adj4" fmla="val -3804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l-GR" sz="1600" dirty="0"/>
              <a:t>Δ</a:t>
            </a:r>
            <a:r>
              <a:rPr lang="it-IT" sz="1600" dirty="0"/>
              <a:t>=Delta indica la variazione (+ o -) della variabile oggetto di analisi in modo discreto (unità)</a:t>
            </a:r>
            <a:endParaRPr lang="en-US" sz="1600" dirty="0"/>
          </a:p>
        </p:txBody>
      </p:sp>
      <p:sp>
        <p:nvSpPr>
          <p:cNvPr id="4" name="Callout 13 3"/>
          <p:cNvSpPr/>
          <p:nvPr/>
        </p:nvSpPr>
        <p:spPr>
          <a:xfrm>
            <a:off x="8044214" y="1770736"/>
            <a:ext cx="2199573" cy="1804185"/>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it-IT" sz="1600" dirty="0"/>
              <a:t>Questa variazione porta con sé una variazione delle rispettive utilità marginali </a:t>
            </a:r>
            <a:r>
              <a:rPr lang="el-GR" sz="1600" dirty="0"/>
              <a:t>Δ</a:t>
            </a:r>
            <a:r>
              <a:rPr lang="it-IT" sz="1600" dirty="0" err="1"/>
              <a:t>Uc</a:t>
            </a:r>
            <a:r>
              <a:rPr lang="it-IT" sz="1600" dirty="0"/>
              <a:t> e </a:t>
            </a:r>
            <a:r>
              <a:rPr lang="el-GR" sz="1600" dirty="0"/>
              <a:t>Δ</a:t>
            </a:r>
            <a:r>
              <a:rPr lang="it-IT" sz="1600" dirty="0"/>
              <a:t>Ut: +</a:t>
            </a:r>
            <a:r>
              <a:rPr lang="el-GR" sz="1600" dirty="0"/>
              <a:t>Δ</a:t>
            </a:r>
            <a:r>
              <a:rPr lang="it-IT" sz="1600" dirty="0" err="1"/>
              <a:t>Uc</a:t>
            </a:r>
            <a:r>
              <a:rPr lang="it-IT" sz="1600" dirty="0"/>
              <a:t>/</a:t>
            </a:r>
            <a:r>
              <a:rPr lang="el-GR" sz="1600" dirty="0"/>
              <a:t> </a:t>
            </a:r>
            <a:r>
              <a:rPr lang="it-IT" sz="1600" dirty="0"/>
              <a:t>-</a:t>
            </a:r>
            <a:r>
              <a:rPr lang="el-GR" sz="1600" dirty="0"/>
              <a:t>Δ</a:t>
            </a:r>
            <a:r>
              <a:rPr lang="it-IT" sz="1600" dirty="0"/>
              <a:t>Ut da A </a:t>
            </a:r>
            <a:r>
              <a:rPr lang="it-IT" sz="1600" dirty="0" err="1"/>
              <a:t>a</a:t>
            </a:r>
            <a:r>
              <a:rPr lang="it-IT" sz="1600" dirty="0"/>
              <a:t> B</a:t>
            </a:r>
            <a:endParaRPr lang="en-US" sz="1600" dirty="0"/>
          </a:p>
        </p:txBody>
      </p:sp>
      <p:sp>
        <p:nvSpPr>
          <p:cNvPr id="5" name="CasellaDiTesto 4"/>
          <p:cNvSpPr txBox="1"/>
          <p:nvPr/>
        </p:nvSpPr>
        <p:spPr>
          <a:xfrm>
            <a:off x="7494676" y="3752850"/>
            <a:ext cx="117026" cy="369332"/>
          </a:xfrm>
          <a:prstGeom prst="rect">
            <a:avLst/>
          </a:prstGeom>
          <a:noFill/>
        </p:spPr>
        <p:txBody>
          <a:bodyPr wrap="square" rtlCol="0">
            <a:spAutoFit/>
          </a:bodyPr>
          <a:lstStyle/>
          <a:p>
            <a:r>
              <a:rPr lang="it-IT" dirty="0"/>
              <a:t>A</a:t>
            </a:r>
            <a:endParaRPr lang="en-US" dirty="0"/>
          </a:p>
        </p:txBody>
      </p:sp>
      <p:sp>
        <p:nvSpPr>
          <p:cNvPr id="30" name="CasellaDiTesto 29"/>
          <p:cNvSpPr txBox="1"/>
          <p:nvPr/>
        </p:nvSpPr>
        <p:spPr>
          <a:xfrm>
            <a:off x="7957552" y="3978376"/>
            <a:ext cx="224150" cy="369332"/>
          </a:xfrm>
          <a:prstGeom prst="rect">
            <a:avLst/>
          </a:prstGeom>
          <a:noFill/>
        </p:spPr>
        <p:txBody>
          <a:bodyPr wrap="square" rtlCol="0">
            <a:spAutoFit/>
          </a:bodyPr>
          <a:lstStyle/>
          <a:p>
            <a:r>
              <a:rPr lang="it-IT" dirty="0"/>
              <a:t>B</a:t>
            </a:r>
            <a:endParaRPr lang="en-US" dirty="0"/>
          </a:p>
        </p:txBody>
      </p:sp>
      <p:cxnSp>
        <p:nvCxnSpPr>
          <p:cNvPr id="6" name="Connettore diritto 5"/>
          <p:cNvCxnSpPr/>
          <p:nvPr/>
        </p:nvCxnSpPr>
        <p:spPr>
          <a:xfrm flipH="1">
            <a:off x="3287316" y="3158729"/>
            <a:ext cx="594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diritto 31"/>
          <p:cNvCxnSpPr/>
          <p:nvPr/>
        </p:nvCxnSpPr>
        <p:spPr>
          <a:xfrm flipH="1">
            <a:off x="3287316" y="3747755"/>
            <a:ext cx="594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3348228" y="3164007"/>
            <a:ext cx="0" cy="583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3881438" y="3752851"/>
            <a:ext cx="0" cy="972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a:off x="4151711" y="3742477"/>
            <a:ext cx="0" cy="983114"/>
          </a:xfrm>
          <a:prstGeom prst="line">
            <a:avLst/>
          </a:prstGeom>
        </p:spPr>
        <p:style>
          <a:lnRef idx="1">
            <a:schemeClr val="accent1"/>
          </a:lnRef>
          <a:fillRef idx="0">
            <a:schemeClr val="accent1"/>
          </a:fillRef>
          <a:effectRef idx="0">
            <a:schemeClr val="accent1"/>
          </a:effectRef>
          <a:fontRef idx="minor">
            <a:schemeClr val="tx1"/>
          </a:fontRef>
        </p:style>
      </p:cxnSp>
      <p:sp>
        <p:nvSpPr>
          <p:cNvPr id="13" name="Parentesi graffa aperta 12"/>
          <p:cNvSpPr/>
          <p:nvPr/>
        </p:nvSpPr>
        <p:spPr>
          <a:xfrm>
            <a:off x="3119986" y="3158730"/>
            <a:ext cx="119158" cy="58374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Parentesi graffa aperta 13"/>
          <p:cNvSpPr/>
          <p:nvPr/>
        </p:nvSpPr>
        <p:spPr>
          <a:xfrm rot="16200000">
            <a:off x="3973382" y="4663415"/>
            <a:ext cx="86393" cy="27027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Connettore 2 15"/>
          <p:cNvCxnSpPr/>
          <p:nvPr/>
        </p:nvCxnSpPr>
        <p:spPr>
          <a:xfrm>
            <a:off x="3881439" y="4672259"/>
            <a:ext cx="2702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7 17"/>
          <p:cNvCxnSpPr>
            <a:cxnSpLocks/>
            <a:stCxn id="5" idx="2"/>
          </p:cNvCxnSpPr>
          <p:nvPr/>
        </p:nvCxnSpPr>
        <p:spPr>
          <a:xfrm rot="16200000" flipH="1">
            <a:off x="7736925" y="3938446"/>
            <a:ext cx="88146" cy="455618"/>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46"/>
                                        </p:tgtEl>
                                        <p:attrNameLst>
                                          <p:attrName>style.visibility</p:attrName>
                                        </p:attrNameLst>
                                      </p:cBhvr>
                                      <p:to>
                                        <p:strVal val="visible"/>
                                      </p:to>
                                    </p:set>
                                    <p:anim calcmode="lin" valueType="num">
                                      <p:cBhvr additive="base">
                                        <p:cTn id="7" dur="500" fill="hold"/>
                                        <p:tgtEl>
                                          <p:spTgt spid="154646"/>
                                        </p:tgtEl>
                                        <p:attrNameLst>
                                          <p:attrName>ppt_x</p:attrName>
                                        </p:attrNameLst>
                                      </p:cBhvr>
                                      <p:tavLst>
                                        <p:tav tm="0">
                                          <p:val>
                                            <p:strVal val="#ppt_x"/>
                                          </p:val>
                                        </p:tav>
                                        <p:tav tm="100000">
                                          <p:val>
                                            <p:strVal val="#ppt_x"/>
                                          </p:val>
                                        </p:tav>
                                      </p:tavLst>
                                    </p:anim>
                                    <p:anim calcmode="lin" valueType="num">
                                      <p:cBhvr additive="base">
                                        <p:cTn id="8" dur="500" fill="hold"/>
                                        <p:tgtEl>
                                          <p:spTgt spid="1546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4649"/>
                                        </p:tgtEl>
                                        <p:attrNameLst>
                                          <p:attrName>style.visibility</p:attrName>
                                        </p:attrNameLst>
                                      </p:cBhvr>
                                      <p:to>
                                        <p:strVal val="visible"/>
                                      </p:to>
                                    </p:set>
                                    <p:anim calcmode="lin" valueType="num">
                                      <p:cBhvr additive="base">
                                        <p:cTn id="11" dur="500" fill="hold"/>
                                        <p:tgtEl>
                                          <p:spTgt spid="154649"/>
                                        </p:tgtEl>
                                        <p:attrNameLst>
                                          <p:attrName>ppt_x</p:attrName>
                                        </p:attrNameLst>
                                      </p:cBhvr>
                                      <p:tavLst>
                                        <p:tav tm="0">
                                          <p:val>
                                            <p:strVal val="#ppt_x"/>
                                          </p:val>
                                        </p:tav>
                                        <p:tav tm="100000">
                                          <p:val>
                                            <p:strVal val="#ppt_x"/>
                                          </p:val>
                                        </p:tav>
                                      </p:tavLst>
                                    </p:anim>
                                    <p:anim calcmode="lin" valueType="num">
                                      <p:cBhvr additive="base">
                                        <p:cTn id="12" dur="500" fill="hold"/>
                                        <p:tgtEl>
                                          <p:spTgt spid="1546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4650"/>
                                        </p:tgtEl>
                                        <p:attrNameLst>
                                          <p:attrName>style.visibility</p:attrName>
                                        </p:attrNameLst>
                                      </p:cBhvr>
                                      <p:to>
                                        <p:strVal val="visible"/>
                                      </p:to>
                                    </p:set>
                                    <p:anim calcmode="lin" valueType="num">
                                      <p:cBhvr additive="base">
                                        <p:cTn id="15" dur="500" fill="hold"/>
                                        <p:tgtEl>
                                          <p:spTgt spid="154650"/>
                                        </p:tgtEl>
                                        <p:attrNameLst>
                                          <p:attrName>ppt_x</p:attrName>
                                        </p:attrNameLst>
                                      </p:cBhvr>
                                      <p:tavLst>
                                        <p:tav tm="0">
                                          <p:val>
                                            <p:strVal val="#ppt_x"/>
                                          </p:val>
                                        </p:tav>
                                        <p:tav tm="100000">
                                          <p:val>
                                            <p:strVal val="#ppt_x"/>
                                          </p:val>
                                        </p:tav>
                                      </p:tavLst>
                                    </p:anim>
                                    <p:anim calcmode="lin" valueType="num">
                                      <p:cBhvr additive="base">
                                        <p:cTn id="16" dur="500" fill="hold"/>
                                        <p:tgtEl>
                                          <p:spTgt spid="1546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4648"/>
                                        </p:tgtEl>
                                        <p:attrNameLst>
                                          <p:attrName>style.visibility</p:attrName>
                                        </p:attrNameLst>
                                      </p:cBhvr>
                                      <p:to>
                                        <p:strVal val="visible"/>
                                      </p:to>
                                    </p:set>
                                    <p:anim calcmode="lin" valueType="num">
                                      <p:cBhvr additive="base">
                                        <p:cTn id="19" dur="500" fill="hold"/>
                                        <p:tgtEl>
                                          <p:spTgt spid="154648"/>
                                        </p:tgtEl>
                                        <p:attrNameLst>
                                          <p:attrName>ppt_x</p:attrName>
                                        </p:attrNameLst>
                                      </p:cBhvr>
                                      <p:tavLst>
                                        <p:tav tm="0">
                                          <p:val>
                                            <p:strVal val="#ppt_x"/>
                                          </p:val>
                                        </p:tav>
                                        <p:tav tm="100000">
                                          <p:val>
                                            <p:strVal val="#ppt_x"/>
                                          </p:val>
                                        </p:tav>
                                      </p:tavLst>
                                    </p:anim>
                                    <p:anim calcmode="lin" valueType="num">
                                      <p:cBhvr additive="base">
                                        <p:cTn id="20" dur="500" fill="hold"/>
                                        <p:tgtEl>
                                          <p:spTgt spid="1546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4651"/>
                                        </p:tgtEl>
                                        <p:attrNameLst>
                                          <p:attrName>style.visibility</p:attrName>
                                        </p:attrNameLst>
                                      </p:cBhvr>
                                      <p:to>
                                        <p:strVal val="visible"/>
                                      </p:to>
                                    </p:set>
                                    <p:anim calcmode="lin" valueType="num">
                                      <p:cBhvr additive="base">
                                        <p:cTn id="25" dur="500" fill="hold"/>
                                        <p:tgtEl>
                                          <p:spTgt spid="154651"/>
                                        </p:tgtEl>
                                        <p:attrNameLst>
                                          <p:attrName>ppt_x</p:attrName>
                                        </p:attrNameLst>
                                      </p:cBhvr>
                                      <p:tavLst>
                                        <p:tav tm="0">
                                          <p:val>
                                            <p:strVal val="#ppt_x"/>
                                          </p:val>
                                        </p:tav>
                                        <p:tav tm="100000">
                                          <p:val>
                                            <p:strVal val="#ppt_x"/>
                                          </p:val>
                                        </p:tav>
                                      </p:tavLst>
                                    </p:anim>
                                    <p:anim calcmode="lin" valueType="num">
                                      <p:cBhvr additive="base">
                                        <p:cTn id="26" dur="500" fill="hold"/>
                                        <p:tgtEl>
                                          <p:spTgt spid="15465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4645"/>
                                        </p:tgtEl>
                                        <p:attrNameLst>
                                          <p:attrName>style.visibility</p:attrName>
                                        </p:attrNameLst>
                                      </p:cBhvr>
                                      <p:to>
                                        <p:strVal val="visible"/>
                                      </p:to>
                                    </p:set>
                                    <p:anim calcmode="lin" valueType="num">
                                      <p:cBhvr additive="base">
                                        <p:cTn id="29" dur="500" fill="hold"/>
                                        <p:tgtEl>
                                          <p:spTgt spid="154645"/>
                                        </p:tgtEl>
                                        <p:attrNameLst>
                                          <p:attrName>ppt_x</p:attrName>
                                        </p:attrNameLst>
                                      </p:cBhvr>
                                      <p:tavLst>
                                        <p:tav tm="0">
                                          <p:val>
                                            <p:strVal val="#ppt_x"/>
                                          </p:val>
                                        </p:tav>
                                        <p:tav tm="100000">
                                          <p:val>
                                            <p:strVal val="#ppt_x"/>
                                          </p:val>
                                        </p:tav>
                                      </p:tavLst>
                                    </p:anim>
                                    <p:anim calcmode="lin" valueType="num">
                                      <p:cBhvr additive="base">
                                        <p:cTn id="30" dur="500" fill="hold"/>
                                        <p:tgtEl>
                                          <p:spTgt spid="1546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4652"/>
                                        </p:tgtEl>
                                        <p:attrNameLst>
                                          <p:attrName>style.visibility</p:attrName>
                                        </p:attrNameLst>
                                      </p:cBhvr>
                                      <p:to>
                                        <p:strVal val="visible"/>
                                      </p:to>
                                    </p:set>
                                    <p:anim calcmode="lin" valueType="num">
                                      <p:cBhvr additive="base">
                                        <p:cTn id="33" dur="500" fill="hold"/>
                                        <p:tgtEl>
                                          <p:spTgt spid="154652"/>
                                        </p:tgtEl>
                                        <p:attrNameLst>
                                          <p:attrName>ppt_x</p:attrName>
                                        </p:attrNameLst>
                                      </p:cBhvr>
                                      <p:tavLst>
                                        <p:tav tm="0">
                                          <p:val>
                                            <p:strVal val="#ppt_x"/>
                                          </p:val>
                                        </p:tav>
                                        <p:tav tm="100000">
                                          <p:val>
                                            <p:strVal val="#ppt_x"/>
                                          </p:val>
                                        </p:tav>
                                      </p:tavLst>
                                    </p:anim>
                                    <p:anim calcmode="lin" valueType="num">
                                      <p:cBhvr additive="base">
                                        <p:cTn id="34" dur="500" fill="hold"/>
                                        <p:tgtEl>
                                          <p:spTgt spid="15465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4647"/>
                                        </p:tgtEl>
                                        <p:attrNameLst>
                                          <p:attrName>style.visibility</p:attrName>
                                        </p:attrNameLst>
                                      </p:cBhvr>
                                      <p:to>
                                        <p:strVal val="visible"/>
                                      </p:to>
                                    </p:set>
                                    <p:anim calcmode="lin" valueType="num">
                                      <p:cBhvr additive="base">
                                        <p:cTn id="37" dur="500" fill="hold"/>
                                        <p:tgtEl>
                                          <p:spTgt spid="154647"/>
                                        </p:tgtEl>
                                        <p:attrNameLst>
                                          <p:attrName>ppt_x</p:attrName>
                                        </p:attrNameLst>
                                      </p:cBhvr>
                                      <p:tavLst>
                                        <p:tav tm="0">
                                          <p:val>
                                            <p:strVal val="#ppt_x"/>
                                          </p:val>
                                        </p:tav>
                                        <p:tav tm="100000">
                                          <p:val>
                                            <p:strVal val="#ppt_x"/>
                                          </p:val>
                                        </p:tav>
                                      </p:tavLst>
                                    </p:anim>
                                    <p:anim calcmode="lin" valueType="num">
                                      <p:cBhvr additive="base">
                                        <p:cTn id="38" dur="500" fill="hold"/>
                                        <p:tgtEl>
                                          <p:spTgt spid="1546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anim calcmode="lin" valueType="num">
                                      <p:cBhvr>
                                        <p:cTn id="101" dur="1000" fill="hold"/>
                                        <p:tgtEl>
                                          <p:spTgt spid="14"/>
                                        </p:tgtEl>
                                        <p:attrNameLst>
                                          <p:attrName>ppt_x</p:attrName>
                                        </p:attrNameLst>
                                      </p:cBhvr>
                                      <p:tavLst>
                                        <p:tav tm="0">
                                          <p:val>
                                            <p:strVal val="#ppt_x"/>
                                          </p:val>
                                        </p:tav>
                                        <p:tav tm="100000">
                                          <p:val>
                                            <p:strVal val="#ppt_x"/>
                                          </p:val>
                                        </p:tav>
                                      </p:tavLst>
                                    </p:anim>
                                    <p:anim calcmode="lin" valueType="num">
                                      <p:cBhvr>
                                        <p:cTn id="10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1000"/>
                                        <p:tgtEl>
                                          <p:spTgt spid="18"/>
                                        </p:tgtEl>
                                      </p:cBhvr>
                                    </p:animEffect>
                                    <p:anim calcmode="lin" valueType="num">
                                      <p:cBhvr>
                                        <p:cTn id="108" dur="1000" fill="hold"/>
                                        <p:tgtEl>
                                          <p:spTgt spid="18"/>
                                        </p:tgtEl>
                                        <p:attrNameLst>
                                          <p:attrName>ppt_x</p:attrName>
                                        </p:attrNameLst>
                                      </p:cBhvr>
                                      <p:tavLst>
                                        <p:tav tm="0">
                                          <p:val>
                                            <p:strVal val="#ppt_x"/>
                                          </p:val>
                                        </p:tav>
                                        <p:tav tm="100000">
                                          <p:val>
                                            <p:strVal val="#ppt_x"/>
                                          </p:val>
                                        </p:tav>
                                      </p:tavLst>
                                    </p:anim>
                                    <p:anim calcmode="lin" valueType="num">
                                      <p:cBhvr>
                                        <p:cTn id="10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animBg="1"/>
      <p:bldP spid="154646" grpId="0" animBg="1"/>
      <p:bldP spid="154647" grpId="0" animBg="1"/>
      <p:bldP spid="154648" grpId="0" animBg="1"/>
      <p:bldP spid="154649" grpId="0"/>
      <p:bldP spid="154650" grpId="0"/>
      <p:bldP spid="154651" grpId="0"/>
      <p:bldP spid="154652" grpId="0"/>
      <p:bldP spid="3" grpId="0" animBg="1"/>
      <p:bldP spid="4" grpId="0" animBg="1"/>
      <p:bldP spid="5" grpId="0"/>
      <p:bldP spid="30" grpId="0"/>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esempio: la funzione di utilità</a:t>
            </a:r>
          </a:p>
        </p:txBody>
      </p:sp>
      <p:sp>
        <p:nvSpPr>
          <p:cNvPr id="3" name="Segnaposto contenuto 2"/>
          <p:cNvSpPr>
            <a:spLocks noGrp="1"/>
          </p:cNvSpPr>
          <p:nvPr>
            <p:ph idx="1"/>
          </p:nvPr>
        </p:nvSpPr>
        <p:spPr>
          <a:xfrm>
            <a:off x="1316736" y="1690688"/>
            <a:ext cx="10369295" cy="4207192"/>
          </a:xfrm>
        </p:spPr>
        <p:txBody>
          <a:bodyPr>
            <a:noAutofit/>
          </a:bodyPr>
          <a:lstStyle/>
          <a:p>
            <a:r>
              <a:rPr lang="it-IT" sz="2200" dirty="0"/>
              <a:t>Posso dare una forma definita alla relazione che esiste tra le utilità che ricavo da consumo e tempo libero, utilizzando l’analisi matematica:</a:t>
            </a:r>
          </a:p>
          <a:p>
            <a:endParaRPr lang="it-IT" sz="2200" dirty="0"/>
          </a:p>
          <a:p>
            <a:pPr marL="0" indent="0" algn="ctr">
              <a:buNone/>
            </a:pPr>
            <a:r>
              <a:rPr lang="it-IT" sz="2200" dirty="0"/>
              <a:t>U(C,T) = 0,5(</a:t>
            </a:r>
            <a:r>
              <a:rPr lang="it-IT" sz="2200" dirty="0" err="1"/>
              <a:t>CxT</a:t>
            </a:r>
            <a:r>
              <a:rPr lang="it-IT" sz="2200" dirty="0"/>
              <a:t>) </a:t>
            </a:r>
          </a:p>
          <a:p>
            <a:endParaRPr lang="it-IT" sz="2200" dirty="0"/>
          </a:p>
          <a:p>
            <a:r>
              <a:rPr lang="it-IT" sz="2200" dirty="0"/>
              <a:t>Se attribuisco ora un valore a C e T, ad es. 500€ e 100 ore di tempo libero ogni settimana (del tempo totale 168 ore nella settimana), ottengo l’utilità di quel consumo che è pari a 25.000€</a:t>
            </a:r>
          </a:p>
          <a:p>
            <a:r>
              <a:rPr lang="it-IT" sz="2200" dirty="0"/>
              <a:t>Variando C e T e mantenendo invariata U mi permette di disegnare la curva di utilità (es. 400€ e 125 ore o 800€ e 62,5 ore)</a:t>
            </a:r>
          </a:p>
          <a:p>
            <a:r>
              <a:rPr lang="it-IT" sz="2200" dirty="0"/>
              <a:t>Posso costruire allo stesso modo curve di indifferenza più elevate/basse (ad es. 0,6(</a:t>
            </a:r>
            <a:r>
              <a:rPr lang="it-IT" sz="2200" dirty="0" err="1"/>
              <a:t>CxT</a:t>
            </a:r>
            <a:r>
              <a:rPr lang="it-IT" sz="2200" dirty="0"/>
              <a:t>) o 0,4(</a:t>
            </a:r>
            <a:r>
              <a:rPr lang="it-IT" sz="2200" dirty="0" err="1"/>
              <a:t>CxT</a:t>
            </a:r>
            <a:r>
              <a:rPr lang="it-IT" sz="2200" dirty="0"/>
              <a:t>), ecc.)</a:t>
            </a:r>
          </a:p>
        </p:txBody>
      </p:sp>
      <p:sp>
        <p:nvSpPr>
          <p:cNvPr id="4" name="Segnaposto numero diapositiva 3"/>
          <p:cNvSpPr>
            <a:spLocks noGrp="1"/>
          </p:cNvSpPr>
          <p:nvPr>
            <p:ph type="sldNum" sz="quarter" idx="12"/>
          </p:nvPr>
        </p:nvSpPr>
        <p:spPr/>
        <p:txBody>
          <a:bodyPr/>
          <a:lstStyle/>
          <a:p>
            <a:pPr>
              <a:defRPr/>
            </a:pPr>
            <a:fld id="{29D475F0-A9D6-4026-8790-54A68893E384}" type="slidenum">
              <a:rPr lang="it-IT" altLang="en-US" smtClean="0"/>
              <a:pPr>
                <a:defRPr/>
              </a:pPr>
              <a:t>21</a:t>
            </a:fld>
            <a:endParaRPr lang="it-IT" altLang="en-US"/>
          </a:p>
        </p:txBody>
      </p:sp>
      <p:sp>
        <p:nvSpPr>
          <p:cNvPr id="5" name="CasellaDiTesto 4"/>
          <p:cNvSpPr txBox="1"/>
          <p:nvPr/>
        </p:nvSpPr>
        <p:spPr>
          <a:xfrm>
            <a:off x="1316736" y="6138802"/>
            <a:ext cx="9787103"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000" b="1" dirty="0">
                <a:solidFill>
                  <a:srgbClr val="00B050"/>
                </a:solidFill>
              </a:rPr>
              <a:t>T</a:t>
            </a:r>
            <a:r>
              <a:rPr lang="it-IT" sz="2000" dirty="0"/>
              <a:t> o </a:t>
            </a:r>
            <a:r>
              <a:rPr lang="it-IT" sz="2000" b="1" dirty="0">
                <a:solidFill>
                  <a:srgbClr val="00B050"/>
                </a:solidFill>
              </a:rPr>
              <a:t>t</a:t>
            </a:r>
            <a:r>
              <a:rPr lang="it-IT" sz="2000" dirty="0"/>
              <a:t>  sarà per noi la variabile che indica il tempo libero, mentre </a:t>
            </a:r>
            <a:r>
              <a:rPr lang="it-IT" sz="2000" b="1" dirty="0">
                <a:solidFill>
                  <a:srgbClr val="00B050"/>
                </a:solidFill>
              </a:rPr>
              <a:t>l</a:t>
            </a:r>
            <a:r>
              <a:rPr lang="it-IT" sz="2000" dirty="0"/>
              <a:t> o </a:t>
            </a:r>
            <a:r>
              <a:rPr lang="it-IT" sz="2000" b="1" dirty="0">
                <a:solidFill>
                  <a:srgbClr val="00B050"/>
                </a:solidFill>
              </a:rPr>
              <a:t>L</a:t>
            </a:r>
            <a:r>
              <a:rPr lang="it-IT" sz="2000" dirty="0"/>
              <a:t> quella che indica lavoro </a:t>
            </a:r>
          </a:p>
        </p:txBody>
      </p:sp>
      <p:sp>
        <p:nvSpPr>
          <p:cNvPr id="6" name="Parentesi graffa aperta 5"/>
          <p:cNvSpPr/>
          <p:nvPr/>
        </p:nvSpPr>
        <p:spPr>
          <a:xfrm rot="5400000">
            <a:off x="5747600" y="2356879"/>
            <a:ext cx="216054" cy="67779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Parentesi graffa aperta 6"/>
          <p:cNvSpPr/>
          <p:nvPr/>
        </p:nvSpPr>
        <p:spPr>
          <a:xfrm rot="16200000" flipV="1">
            <a:off x="6854736" y="2883622"/>
            <a:ext cx="180555" cy="887261"/>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p:cNvSpPr txBox="1"/>
          <p:nvPr/>
        </p:nvSpPr>
        <p:spPr>
          <a:xfrm>
            <a:off x="3886047" y="2773653"/>
            <a:ext cx="115214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000" dirty="0"/>
              <a:t>Funzione implicita</a:t>
            </a:r>
            <a:endParaRPr lang="en-US" sz="2000" dirty="0"/>
          </a:p>
        </p:txBody>
      </p:sp>
      <p:sp>
        <p:nvSpPr>
          <p:cNvPr id="9" name="CasellaDiTesto 8"/>
          <p:cNvSpPr txBox="1"/>
          <p:nvPr/>
        </p:nvSpPr>
        <p:spPr>
          <a:xfrm>
            <a:off x="7913218" y="2803806"/>
            <a:ext cx="115214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000" dirty="0"/>
              <a:t>Funzione esplicita</a:t>
            </a:r>
            <a:endParaRPr lang="en-US" sz="2000" dirty="0"/>
          </a:p>
        </p:txBody>
      </p:sp>
    </p:spTree>
    <p:extLst>
      <p:ext uri="{BB962C8B-B14F-4D97-AF65-F5344CB8AC3E}">
        <p14:creationId xmlns:p14="http://schemas.microsoft.com/office/powerpoint/2010/main" val="103311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7A4581A-8067-440D-B95D-9182CAB4EE5F}" type="slidenum">
              <a:rPr lang="it-IT" altLang="en-US"/>
              <a:pPr>
                <a:defRPr/>
              </a:pPr>
              <a:t>22</a:t>
            </a:fld>
            <a:endParaRPr lang="it-IT" altLang="en-US"/>
          </a:p>
        </p:txBody>
      </p:sp>
      <p:sp>
        <p:nvSpPr>
          <p:cNvPr id="21507" name="Rectangle 2"/>
          <p:cNvSpPr>
            <a:spLocks noGrp="1" noChangeArrowheads="1"/>
          </p:cNvSpPr>
          <p:nvPr>
            <p:ph type="title"/>
          </p:nvPr>
        </p:nvSpPr>
        <p:spPr/>
        <p:txBody>
          <a:bodyPr>
            <a:normAutofit/>
          </a:bodyPr>
          <a:lstStyle/>
          <a:p>
            <a:pPr eaLnBrk="1" hangingPunct="1"/>
            <a:r>
              <a:rPr lang="it-IT" sz="4000" dirty="0"/>
              <a:t>Perché le curve di utilità non si intersecano?</a:t>
            </a:r>
          </a:p>
        </p:txBody>
      </p:sp>
      <mc:AlternateContent xmlns:mc="http://schemas.openxmlformats.org/markup-compatibility/2006">
        <mc:Choice xmlns:a14="http://schemas.microsoft.com/office/drawing/2010/main" Requires="a14">
          <p:sp>
            <p:nvSpPr>
              <p:cNvPr id="21508" name="Rectangle 3"/>
              <p:cNvSpPr>
                <a:spLocks noGrp="1" noChangeArrowheads="1"/>
              </p:cNvSpPr>
              <p:nvPr>
                <p:ph type="body" idx="1"/>
              </p:nvPr>
            </p:nvSpPr>
            <p:spPr/>
            <p:txBody>
              <a:bodyPr>
                <a:normAutofit/>
              </a:bodyPr>
              <a:lstStyle/>
              <a:p>
                <a:pPr eaLnBrk="1" hangingPunct="1">
                  <a:lnSpc>
                    <a:spcPct val="80000"/>
                  </a:lnSpc>
                </a:pPr>
                <a:r>
                  <a:rPr lang="it-IT" sz="2400" dirty="0"/>
                  <a:t>Perché ipotizzo che gli individui vogliano consumare sia beni che tempo libero e che quantità superiori di entrambi portino con sé una soddisfazione più elevata </a:t>
                </a:r>
                <a:r>
                  <a:rPr lang="it-IT" sz="2400" b="1" dirty="0"/>
                  <a:t>(BENI NORMALI).</a:t>
                </a:r>
              </a:p>
              <a:p>
                <a:pPr>
                  <a:lnSpc>
                    <a:spcPct val="80000"/>
                  </a:lnSpc>
                </a:pPr>
                <a:r>
                  <a:rPr lang="it-IT" sz="2400" dirty="0"/>
                  <a:t>Se perciò io voglio consumare più beni (+</a:t>
                </a:r>
                <a:r>
                  <a:rPr lang="el-GR" sz="2400" dirty="0">
                    <a:cs typeface="Arial" charset="0"/>
                  </a:rPr>
                  <a:t>Δ</a:t>
                </a:r>
                <a:r>
                  <a:rPr lang="it-IT" sz="2400" dirty="0">
                    <a:cs typeface="Arial" charset="0"/>
                  </a:rPr>
                  <a:t>C) e mantenere </a:t>
                </a:r>
                <a:r>
                  <a:rPr lang="it-IT" sz="2400" b="1" dirty="0">
                    <a:cs typeface="Arial" charset="0"/>
                  </a:rPr>
                  <a:t>lo stesso livello di soddisfazione</a:t>
                </a:r>
                <a:r>
                  <a:rPr lang="it-IT" sz="2400" dirty="0">
                    <a:cs typeface="Arial" charset="0"/>
                  </a:rPr>
                  <a:t>, devo rinunciare a tempo libero (-</a:t>
                </a:r>
                <a:r>
                  <a:rPr lang="el-GR" sz="2400" dirty="0">
                    <a:cs typeface="Arial" charset="0"/>
                  </a:rPr>
                  <a:t>Δ</a:t>
                </a:r>
                <a:r>
                  <a:rPr lang="it-IT" sz="2400" dirty="0">
                    <a:cs typeface="Arial" charset="0"/>
                  </a:rPr>
                  <a:t>T) e questo significa che l’utilità marginale (cioè </a:t>
                </a:r>
                <a:r>
                  <a:rPr lang="it-IT" sz="2400" dirty="0">
                    <a:solidFill>
                      <a:srgbClr val="FF0000"/>
                    </a:solidFill>
                    <a:cs typeface="Arial" charset="0"/>
                  </a:rPr>
                  <a:t>utilità dell’ultima unità consumata</a:t>
                </a:r>
                <a:r>
                  <a:rPr lang="it-IT" sz="2400" dirty="0">
                    <a:cs typeface="Arial" charset="0"/>
                  </a:rPr>
                  <a:t>) </a:t>
                </a:r>
                <a:r>
                  <a:rPr lang="it-IT" sz="2400" b="1" dirty="0">
                    <a:cs typeface="Arial" charset="0"/>
                  </a:rPr>
                  <a:t>diminuisce</a:t>
                </a:r>
                <a:r>
                  <a:rPr lang="it-IT" sz="2400" dirty="0">
                    <a:cs typeface="Arial" charset="0"/>
                  </a:rPr>
                  <a:t> per T di </a:t>
                </a:r>
                <a:r>
                  <a:rPr lang="it-IT" sz="2400" dirty="0">
                    <a:solidFill>
                      <a:srgbClr val="FF0000"/>
                    </a:solidFill>
                    <a:cs typeface="Arial" charset="0"/>
                  </a:rPr>
                  <a:t>-</a:t>
                </a:r>
                <a:r>
                  <a:rPr lang="el-GR" sz="2400" dirty="0">
                    <a:solidFill>
                      <a:srgbClr val="FF0000"/>
                    </a:solidFill>
                    <a:cs typeface="Arial" charset="0"/>
                  </a:rPr>
                  <a:t>Δ</a:t>
                </a:r>
                <a:r>
                  <a:rPr lang="it-IT" sz="2400" dirty="0">
                    <a:solidFill>
                      <a:srgbClr val="FF0000"/>
                    </a:solidFill>
                    <a:cs typeface="Arial" charset="0"/>
                  </a:rPr>
                  <a:t>U</a:t>
                </a:r>
                <a:r>
                  <a:rPr lang="it-IT" sz="2400" baseline="-25000" dirty="0">
                    <a:solidFill>
                      <a:srgbClr val="FF0000"/>
                    </a:solidFill>
                    <a:cs typeface="Arial" charset="0"/>
                  </a:rPr>
                  <a:t>T</a:t>
                </a:r>
                <a:r>
                  <a:rPr lang="it-IT" sz="2400" dirty="0">
                    <a:solidFill>
                      <a:srgbClr val="FF0000"/>
                    </a:solidFill>
                    <a:cs typeface="Arial" charset="0"/>
                  </a:rPr>
                  <a:t> </a:t>
                </a:r>
                <a:r>
                  <a:rPr lang="it-IT" sz="2400" dirty="0">
                    <a:cs typeface="Arial" charset="0"/>
                  </a:rPr>
                  <a:t>e aumenta per C di +</a:t>
                </a:r>
                <a:r>
                  <a:rPr lang="el-GR" sz="2400" dirty="0">
                    <a:cs typeface="Arial" charset="0"/>
                  </a:rPr>
                  <a:t>Δ</a:t>
                </a:r>
                <a:r>
                  <a:rPr lang="it-IT" sz="2400" dirty="0">
                    <a:cs typeface="Arial" charset="0"/>
                  </a:rPr>
                  <a:t>U</a:t>
                </a:r>
                <a:r>
                  <a:rPr lang="it-IT" sz="2400" baseline="-25000" dirty="0">
                    <a:cs typeface="Arial" charset="0"/>
                  </a:rPr>
                  <a:t>C</a:t>
                </a:r>
                <a:r>
                  <a:rPr lang="it-IT" sz="2400" dirty="0">
                    <a:cs typeface="Arial" charset="0"/>
                  </a:rPr>
                  <a:t>, in modo tale che </a:t>
                </a:r>
                <a:r>
                  <a:rPr lang="it-IT" sz="2400" u="sng" dirty="0">
                    <a:cs typeface="Arial" charset="0"/>
                  </a:rPr>
                  <a:t>l’utilità complessiva non cambi</a:t>
                </a:r>
                <a:r>
                  <a:rPr lang="it-IT" sz="2400" dirty="0">
                    <a:cs typeface="Arial" charset="0"/>
                  </a:rPr>
                  <a:t>. Si tratta del </a:t>
                </a:r>
                <a:r>
                  <a:rPr lang="it-IT" sz="2400" b="1" dirty="0">
                    <a:cs typeface="Arial" charset="0"/>
                  </a:rPr>
                  <a:t>Saggio Marginale di Sostituzione</a:t>
                </a:r>
                <a:r>
                  <a:rPr lang="it-IT" sz="2400" dirty="0">
                    <a:cs typeface="Arial" charset="0"/>
                  </a:rPr>
                  <a:t> (SMS). In </a:t>
                </a:r>
                <a:r>
                  <a:rPr lang="it-IT" sz="2400" dirty="0">
                    <a:solidFill>
                      <a:srgbClr val="00B050"/>
                    </a:solidFill>
                    <a:cs typeface="Arial" charset="0"/>
                  </a:rPr>
                  <a:t>equilibrio</a:t>
                </a:r>
                <a:r>
                  <a:rPr lang="it-IT" sz="2400" dirty="0">
                    <a:cs typeface="Arial" charset="0"/>
                  </a:rPr>
                  <a:t>, quindi, il </a:t>
                </a:r>
                <a:r>
                  <a:rPr lang="it-IT" sz="2400" dirty="0">
                    <a:solidFill>
                      <a:srgbClr val="00B050"/>
                    </a:solidFill>
                    <a:cs typeface="Arial" charset="0"/>
                  </a:rPr>
                  <a:t>salario sarà anche pari al saggio marginale di sostituzione del consumo </a:t>
                </a:r>
                <a:r>
                  <a:rPr lang="it-IT" sz="2400" dirty="0">
                    <a:cs typeface="Arial" charset="0"/>
                  </a:rPr>
                  <a:t>con il tempo libero, dato che indica a quanto consumo bisogna rinunciare per acquistare una unità in più di tempo libero: </a:t>
                </a:r>
              </a:p>
              <a:p>
                <a:pPr>
                  <a:lnSpc>
                    <a:spcPct val="80000"/>
                  </a:lnSpc>
                </a:pPr>
                <a:r>
                  <a:rPr lang="it-IT" sz="2400" dirty="0">
                    <a:cs typeface="Arial" charset="0"/>
                  </a:rPr>
                  <a:t>Abbiamo perciò algebricamente: </a:t>
                </a:r>
                <a:r>
                  <a:rPr lang="el-GR" sz="2400" dirty="0">
                    <a:cs typeface="Arial" charset="0"/>
                  </a:rPr>
                  <a:t>Δ</a:t>
                </a:r>
                <a:r>
                  <a:rPr lang="it-IT" sz="2400" dirty="0" err="1">
                    <a:cs typeface="Arial" charset="0"/>
                  </a:rPr>
                  <a:t>C</a:t>
                </a:r>
                <a:r>
                  <a:rPr lang="it-IT" sz="2400" dirty="0" err="1">
                    <a:cs typeface="Arial" charset="0"/>
                    <a:sym typeface="Symbol" pitchFamily="18" charset="2"/>
                  </a:rPr>
                  <a:t>x</a:t>
                </a:r>
                <a:r>
                  <a:rPr lang="el-GR" sz="2400" dirty="0">
                    <a:cs typeface="Arial" charset="0"/>
                  </a:rPr>
                  <a:t>Δ</a:t>
                </a:r>
                <a:r>
                  <a:rPr lang="it-IT" sz="2400" dirty="0">
                    <a:cs typeface="Arial" charset="0"/>
                  </a:rPr>
                  <a:t>U</a:t>
                </a:r>
                <a:r>
                  <a:rPr lang="it-IT" sz="2400" baseline="-25000" dirty="0">
                    <a:cs typeface="Arial" charset="0"/>
                  </a:rPr>
                  <a:t>C</a:t>
                </a:r>
                <a:r>
                  <a:rPr lang="it-IT" sz="2400" dirty="0">
                    <a:cs typeface="Arial" charset="0"/>
                  </a:rPr>
                  <a:t>=</a:t>
                </a:r>
                <a:r>
                  <a:rPr lang="el-GR" sz="2400" dirty="0">
                    <a:cs typeface="Arial" charset="0"/>
                  </a:rPr>
                  <a:t>Δ</a:t>
                </a:r>
                <a:r>
                  <a:rPr lang="it-IT" sz="2400" dirty="0" err="1">
                    <a:cs typeface="Arial" charset="0"/>
                  </a:rPr>
                  <a:t>T</a:t>
                </a:r>
                <a:r>
                  <a:rPr lang="it-IT" sz="2400" dirty="0" err="1">
                    <a:cs typeface="Arial" charset="0"/>
                    <a:sym typeface="Symbol" pitchFamily="18" charset="2"/>
                  </a:rPr>
                  <a:t>x</a:t>
                </a:r>
                <a:r>
                  <a:rPr lang="el-GR" sz="2400" dirty="0">
                    <a:cs typeface="Arial" charset="0"/>
                  </a:rPr>
                  <a:t>Δ</a:t>
                </a:r>
                <a:r>
                  <a:rPr lang="it-IT" sz="2400" dirty="0">
                    <a:cs typeface="Arial" charset="0"/>
                  </a:rPr>
                  <a:t>U</a:t>
                </a:r>
                <a:r>
                  <a:rPr lang="it-IT" sz="2400" baseline="-25000" dirty="0">
                    <a:cs typeface="Arial" charset="0"/>
                  </a:rPr>
                  <a:t>T</a:t>
                </a:r>
                <a:r>
                  <a:rPr lang="it-IT" sz="2400" dirty="0">
                    <a:cs typeface="Arial" charset="0"/>
                  </a:rPr>
                  <a:t> o, il che è lo stesso (</a:t>
                </a:r>
                <a:r>
                  <a:rPr lang="el-GR" sz="2400" dirty="0">
                    <a:cs typeface="Arial" charset="0"/>
                  </a:rPr>
                  <a:t>Δ</a:t>
                </a:r>
                <a:r>
                  <a:rPr lang="it-IT" sz="2400" dirty="0" err="1">
                    <a:cs typeface="Arial" charset="0"/>
                  </a:rPr>
                  <a:t>C</a:t>
                </a:r>
                <a:r>
                  <a:rPr lang="it-IT" sz="2400" dirty="0" err="1">
                    <a:cs typeface="Arial" charset="0"/>
                    <a:sym typeface="Symbol" pitchFamily="18" charset="2"/>
                  </a:rPr>
                  <a:t>x</a:t>
                </a:r>
                <a:r>
                  <a:rPr lang="el-GR" sz="2400" dirty="0">
                    <a:cs typeface="Arial" charset="0"/>
                  </a:rPr>
                  <a:t>Δ</a:t>
                </a:r>
                <a:r>
                  <a:rPr lang="it-IT" sz="2400" dirty="0">
                    <a:cs typeface="Arial" charset="0"/>
                  </a:rPr>
                  <a:t>U</a:t>
                </a:r>
                <a:r>
                  <a:rPr lang="it-IT" sz="2400" baseline="-25000" dirty="0">
                    <a:cs typeface="Arial" charset="0"/>
                  </a:rPr>
                  <a:t>C</a:t>
                </a:r>
                <a:r>
                  <a:rPr lang="it-IT" sz="2400" dirty="0">
                    <a:cs typeface="Arial" charset="0"/>
                  </a:rPr>
                  <a:t>)-(</a:t>
                </a:r>
                <a:r>
                  <a:rPr lang="el-GR" sz="2400" dirty="0">
                    <a:cs typeface="Arial" charset="0"/>
                  </a:rPr>
                  <a:t>Δ</a:t>
                </a:r>
                <a:r>
                  <a:rPr lang="it-IT" sz="2400" dirty="0" err="1">
                    <a:cs typeface="Arial" charset="0"/>
                  </a:rPr>
                  <a:t>T</a:t>
                </a:r>
                <a:r>
                  <a:rPr lang="it-IT" sz="2400" dirty="0" err="1">
                    <a:cs typeface="Arial" charset="0"/>
                    <a:sym typeface="Symbol" pitchFamily="18" charset="2"/>
                  </a:rPr>
                  <a:t>x</a:t>
                </a:r>
                <a:r>
                  <a:rPr lang="el-GR" sz="2400" dirty="0">
                    <a:cs typeface="Arial" charset="0"/>
                  </a:rPr>
                  <a:t>Δ</a:t>
                </a:r>
                <a:r>
                  <a:rPr lang="it-IT" sz="2400" dirty="0">
                    <a:cs typeface="Arial" charset="0"/>
                  </a:rPr>
                  <a:t>U</a:t>
                </a:r>
                <a:r>
                  <a:rPr lang="it-IT" sz="2400" baseline="-25000" dirty="0">
                    <a:cs typeface="Arial" charset="0"/>
                  </a:rPr>
                  <a:t>T</a:t>
                </a:r>
                <a:r>
                  <a:rPr lang="it-IT" sz="2400" dirty="0">
                    <a:cs typeface="Arial" charset="0"/>
                  </a:rPr>
                  <a:t>)=0 o ancora, </a:t>
                </a:r>
                <a14:m>
                  <m:oMath xmlns:m="http://schemas.openxmlformats.org/officeDocument/2006/math">
                    <m:r>
                      <a:rPr lang="it-IT" sz="2400" i="1">
                        <a:latin typeface="Cambria Math" panose="02040503050406030204" pitchFamily="18" charset="0"/>
                        <a:ea typeface="Cambria Math" panose="02040503050406030204" pitchFamily="18" charset="0"/>
                        <a:cs typeface="Arial" charset="0"/>
                      </a:rPr>
                      <m:t>−</m:t>
                    </m:r>
                    <m:f>
                      <m:fPr>
                        <m:ctrlPr>
                          <a:rPr lang="it-IT" sz="2400" i="1" smtClean="0">
                            <a:latin typeface="Cambria Math" panose="02040503050406030204" pitchFamily="18" charset="0"/>
                            <a:cs typeface="Arial" charset="0"/>
                          </a:rPr>
                        </m:ctrlPr>
                      </m:fPr>
                      <m:num>
                        <m:r>
                          <a:rPr lang="it-IT" sz="2400" i="1" smtClean="0">
                            <a:latin typeface="Cambria Math" panose="02040503050406030204" pitchFamily="18" charset="0"/>
                            <a:ea typeface="Cambria Math" panose="02040503050406030204" pitchFamily="18" charset="0"/>
                            <a:cs typeface="Arial" charset="0"/>
                          </a:rPr>
                          <m:t>∆</m:t>
                        </m:r>
                        <m:sSub>
                          <m:sSubPr>
                            <m:ctrlPr>
                              <a:rPr lang="it-IT" sz="2400" i="1" smtClean="0">
                                <a:latin typeface="Cambria Math" panose="02040503050406030204" pitchFamily="18" charset="0"/>
                                <a:ea typeface="Cambria Math" panose="02040503050406030204" pitchFamily="18" charset="0"/>
                                <a:cs typeface="Arial" charset="0"/>
                              </a:rPr>
                            </m:ctrlPr>
                          </m:sSubPr>
                          <m:e>
                            <m:r>
                              <a:rPr lang="it-IT" sz="2400" i="1">
                                <a:latin typeface="Cambria Math" panose="02040503050406030204" pitchFamily="18" charset="0"/>
                                <a:ea typeface="Cambria Math" panose="02040503050406030204" pitchFamily="18" charset="0"/>
                                <a:cs typeface="Arial" charset="0"/>
                              </a:rPr>
                              <m:t>𝑈</m:t>
                            </m:r>
                          </m:e>
                          <m:sub>
                            <m:r>
                              <a:rPr lang="it-IT" sz="2400" b="0" i="1" smtClean="0">
                                <a:latin typeface="Cambria Math" panose="02040503050406030204" pitchFamily="18" charset="0"/>
                                <a:ea typeface="Cambria Math" panose="02040503050406030204" pitchFamily="18" charset="0"/>
                                <a:cs typeface="Arial" charset="0"/>
                              </a:rPr>
                              <m:t>𝑇</m:t>
                            </m:r>
                          </m:sub>
                        </m:sSub>
                      </m:num>
                      <m:den>
                        <m:r>
                          <a:rPr lang="it-IT" sz="2400" i="1" smtClean="0">
                            <a:latin typeface="Cambria Math" panose="02040503050406030204" pitchFamily="18" charset="0"/>
                            <a:ea typeface="Cambria Math" panose="02040503050406030204" pitchFamily="18" charset="0"/>
                            <a:cs typeface="Arial" charset="0"/>
                          </a:rPr>
                          <m:t>∆</m:t>
                        </m:r>
                        <m:sSub>
                          <m:sSubPr>
                            <m:ctrlPr>
                              <a:rPr lang="it-IT" sz="2400" i="1" smtClean="0">
                                <a:latin typeface="Cambria Math" panose="02040503050406030204" pitchFamily="18" charset="0"/>
                                <a:ea typeface="Cambria Math" panose="02040503050406030204" pitchFamily="18" charset="0"/>
                                <a:cs typeface="Arial" charset="0"/>
                              </a:rPr>
                            </m:ctrlPr>
                          </m:sSubPr>
                          <m:e>
                            <m:r>
                              <a:rPr lang="it-IT" sz="2400" i="1">
                                <a:latin typeface="Cambria Math" panose="02040503050406030204" pitchFamily="18" charset="0"/>
                                <a:ea typeface="Cambria Math" panose="02040503050406030204" pitchFamily="18" charset="0"/>
                                <a:cs typeface="Arial" charset="0"/>
                              </a:rPr>
                              <m:t>𝑈</m:t>
                            </m:r>
                          </m:e>
                          <m:sub>
                            <m:r>
                              <a:rPr lang="it-IT" sz="2400" b="0" i="1" smtClean="0">
                                <a:latin typeface="Cambria Math" panose="02040503050406030204" pitchFamily="18" charset="0"/>
                                <a:ea typeface="Cambria Math" panose="02040503050406030204" pitchFamily="18" charset="0"/>
                                <a:cs typeface="Arial" charset="0"/>
                              </a:rPr>
                              <m:t>𝐶</m:t>
                            </m:r>
                          </m:sub>
                        </m:sSub>
                      </m:den>
                    </m:f>
                    <m:r>
                      <a:rPr lang="it-IT" sz="2400" b="0" i="1" smtClean="0">
                        <a:latin typeface="Cambria Math" panose="02040503050406030204" pitchFamily="18" charset="0"/>
                        <a:cs typeface="Arial" charset="0"/>
                      </a:rPr>
                      <m:t>=</m:t>
                    </m:r>
                    <m:r>
                      <a:rPr lang="it-IT" sz="2400" b="0" i="1" smtClean="0">
                        <a:latin typeface="Cambria Math" panose="02040503050406030204" pitchFamily="18" charset="0"/>
                        <a:ea typeface="Cambria Math" panose="02040503050406030204" pitchFamily="18" charset="0"/>
                        <a:cs typeface="Arial" charset="0"/>
                      </a:rPr>
                      <m:t>−</m:t>
                    </m:r>
                    <m:f>
                      <m:fPr>
                        <m:ctrlPr>
                          <a:rPr lang="it-IT" sz="2400" b="0" i="1" smtClean="0">
                            <a:latin typeface="Cambria Math" panose="02040503050406030204" pitchFamily="18" charset="0"/>
                            <a:cs typeface="Arial" charset="0"/>
                          </a:rPr>
                        </m:ctrlPr>
                      </m:fPr>
                      <m:num>
                        <m:r>
                          <a:rPr lang="it-IT" sz="2400" b="0" i="1" smtClean="0">
                            <a:latin typeface="Cambria Math" panose="02040503050406030204" pitchFamily="18" charset="0"/>
                            <a:ea typeface="Cambria Math" panose="02040503050406030204" pitchFamily="18" charset="0"/>
                            <a:cs typeface="Arial" charset="0"/>
                          </a:rPr>
                          <m:t>∆</m:t>
                        </m:r>
                        <m:r>
                          <a:rPr lang="it-IT" sz="2400" b="0" i="1" smtClean="0">
                            <a:latin typeface="Cambria Math" panose="02040503050406030204" pitchFamily="18" charset="0"/>
                            <a:ea typeface="Cambria Math" panose="02040503050406030204" pitchFamily="18" charset="0"/>
                            <a:cs typeface="Arial" charset="0"/>
                          </a:rPr>
                          <m:t>𝐶</m:t>
                        </m:r>
                      </m:num>
                      <m:den>
                        <m:r>
                          <a:rPr lang="it-IT" sz="2400" b="0" i="1" smtClean="0">
                            <a:latin typeface="Cambria Math" panose="02040503050406030204" pitchFamily="18" charset="0"/>
                            <a:ea typeface="Cambria Math" panose="02040503050406030204" pitchFamily="18" charset="0"/>
                            <a:cs typeface="Arial" charset="0"/>
                          </a:rPr>
                          <m:t>∆</m:t>
                        </m:r>
                        <m:r>
                          <a:rPr lang="it-IT" sz="2400" b="0" i="1" smtClean="0">
                            <a:latin typeface="Cambria Math" panose="02040503050406030204" pitchFamily="18" charset="0"/>
                            <a:ea typeface="Cambria Math" panose="02040503050406030204" pitchFamily="18" charset="0"/>
                            <a:cs typeface="Arial" charset="0"/>
                          </a:rPr>
                          <m:t>𝑇</m:t>
                        </m:r>
                      </m:den>
                    </m:f>
                  </m:oMath>
                </a14:m>
                <a:endParaRPr lang="el-GR" sz="2400" dirty="0">
                  <a:cs typeface="Arial" charset="0"/>
                </a:endParaRPr>
              </a:p>
            </p:txBody>
          </p:sp>
        </mc:Choice>
        <mc:Fallback>
          <p:sp>
            <p:nvSpPr>
              <p:cNvPr id="21508" name="Rectangle 3"/>
              <p:cNvSpPr>
                <a:spLocks noGrp="1" noRot="1" noChangeAspect="1" noMove="1" noResize="1" noEditPoints="1" noAdjustHandles="1" noChangeArrowheads="1" noChangeShapeType="1" noTextEdit="1"/>
              </p:cNvSpPr>
              <p:nvPr>
                <p:ph type="body" idx="1"/>
              </p:nvPr>
            </p:nvSpPr>
            <p:spPr>
              <a:blipFill>
                <a:blip r:embed="rId2"/>
                <a:stretch>
                  <a:fillRect l="-812" t="-2661" r="-406" b="-280"/>
                </a:stretch>
              </a:blipFill>
            </p:spPr>
            <p:txBody>
              <a:bodyPr/>
              <a:lstStyle/>
              <a:p>
                <a:r>
                  <a:rPr lang="it-IT">
                    <a:noFill/>
                  </a:rPr>
                  <a:t> </a:t>
                </a:r>
              </a:p>
            </p:txBody>
          </p:sp>
        </mc:Fallback>
      </mc:AlternateContent>
    </p:spTree>
    <p:extLst>
      <p:ext uri="{BB962C8B-B14F-4D97-AF65-F5344CB8AC3E}">
        <p14:creationId xmlns:p14="http://schemas.microsoft.com/office/powerpoint/2010/main" val="3851301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Segnaposto numero diapositiva 7"/>
          <p:cNvSpPr>
            <a:spLocks noGrp="1"/>
          </p:cNvSpPr>
          <p:nvPr>
            <p:ph type="sldNum" sz="quarter" idx="12"/>
          </p:nvPr>
        </p:nvSpPr>
        <p:spPr/>
        <p:txBody>
          <a:bodyPr/>
          <a:lstStyle/>
          <a:p>
            <a:pPr>
              <a:defRPr/>
            </a:pPr>
            <a:fld id="{E492DE21-0128-47FF-81B3-74306C9C3CA3}" type="slidenum">
              <a:rPr lang="it-IT" altLang="en-US"/>
              <a:pPr>
                <a:defRPr/>
              </a:pPr>
              <a:t>23</a:t>
            </a:fld>
            <a:endParaRPr lang="it-IT" altLang="en-US"/>
          </a:p>
        </p:txBody>
      </p:sp>
      <p:sp>
        <p:nvSpPr>
          <p:cNvPr id="149506" name="Rectangle 2"/>
          <p:cNvSpPr>
            <a:spLocks noGrp="1" noChangeArrowheads="1"/>
          </p:cNvSpPr>
          <p:nvPr>
            <p:ph type="title"/>
          </p:nvPr>
        </p:nvSpPr>
        <p:spPr>
          <a:xfrm>
            <a:off x="2079762" y="274638"/>
            <a:ext cx="7832662" cy="1074120"/>
          </a:xfrm>
        </p:spPr>
        <p:txBody>
          <a:bodyPr>
            <a:noAutofit/>
          </a:bodyPr>
          <a:lstStyle/>
          <a:p>
            <a:pPr eaLnBrk="1" hangingPunct="1"/>
            <a:r>
              <a:rPr lang="it-IT" sz="2800" b="1" dirty="0">
                <a:latin typeface="+mn-lt"/>
              </a:rPr>
              <a:t>Posso esprimere la stessa situazione nel continuo e l’incoerenza si ha quando…</a:t>
            </a:r>
          </a:p>
        </p:txBody>
      </p:sp>
      <p:sp>
        <p:nvSpPr>
          <p:cNvPr id="149507" name="Rectangle 3"/>
          <p:cNvSpPr>
            <a:spLocks noGrp="1" noChangeArrowheads="1"/>
          </p:cNvSpPr>
          <p:nvPr>
            <p:ph type="body" sz="half" idx="1"/>
          </p:nvPr>
        </p:nvSpPr>
        <p:spPr>
          <a:xfrm>
            <a:off x="1709928" y="1386969"/>
            <a:ext cx="9643872" cy="1726517"/>
          </a:xfrm>
        </p:spPr>
        <p:txBody>
          <a:bodyPr>
            <a:normAutofit/>
          </a:bodyPr>
          <a:lstStyle/>
          <a:p>
            <a:pPr eaLnBrk="1" hangingPunct="1"/>
            <a:r>
              <a:rPr lang="it-IT" sz="2000" dirty="0"/>
              <a:t>Scritto in modo diverso e considerando non variazioni discrete, come nella slide precedente, ma continue, posso applicare le regole dell’algebra ed esprimere il </a:t>
            </a:r>
            <a:r>
              <a:rPr lang="it-IT" sz="2000" b="1" dirty="0"/>
              <a:t>saggio marginale di sostituzione</a:t>
            </a:r>
            <a:r>
              <a:rPr lang="it-IT" sz="2000" dirty="0"/>
              <a:t> tra C e T come: </a:t>
            </a:r>
          </a:p>
          <a:p>
            <a:pPr eaLnBrk="1" hangingPunct="1"/>
            <a:endParaRPr lang="it-IT" sz="2000" dirty="0"/>
          </a:p>
          <a:p>
            <a:pPr eaLnBrk="1" hangingPunct="1"/>
            <a:r>
              <a:rPr lang="it-IT" sz="2000" dirty="0"/>
              <a:t>E considerare la seguente rappresentazione grafica</a:t>
            </a:r>
          </a:p>
        </p:txBody>
      </p:sp>
      <mc:AlternateContent xmlns:mc="http://schemas.openxmlformats.org/markup-compatibility/2006">
        <mc:Choice xmlns:a14="http://schemas.microsoft.com/office/drawing/2010/main" Requires="a14">
          <p:sp>
            <p:nvSpPr>
              <p:cNvPr id="149508" name="Object 4"/>
              <p:cNvSpPr txBox="1"/>
              <p:nvPr>
                <p:ph sz="quarter" idx="2"/>
              </p:nvPr>
            </p:nvSpPr>
            <p:spPr bwMode="auto">
              <a:xfrm>
                <a:off x="6467475" y="2006600"/>
                <a:ext cx="1539875" cy="719138"/>
              </a:xfrm>
              <a:prstGeom prst="rect">
                <a:avLst/>
              </a:prstGeom>
              <a:noFill/>
              <a:extLst/>
            </p:spPr>
            <p:txBody>
              <a:bodyPr>
                <a:normAutofit fontScale="55000" lnSpcReduction="20000"/>
              </a:bodyPr>
              <a:lstStyle/>
              <a:p>
                <a:pPr>
                  <a:buNone/>
                </a:pPr>
                <a14:m>
                  <m:oMathPara xmlns:m="http://schemas.openxmlformats.org/officeDocument/2006/math">
                    <m:oMathParaPr>
                      <m:jc m:val="centerGroup"/>
                    </m:oMathParaPr>
                    <m:oMath xmlns:m="http://schemas.openxmlformats.org/officeDocument/2006/math">
                      <m:r>
                        <a:rPr lang="it-IT" i="1" smtClean="0">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𝐶</m:t>
                          </m:r>
                        </m:num>
                        <m:den>
                          <m:r>
                            <a:rPr lang="it-IT"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𝑇</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𝑈</m:t>
                              </m:r>
                            </m:e>
                            <m:sub>
                              <m:r>
                                <a:rPr lang="it-IT" b="0" i="1" smtClean="0">
                                  <a:solidFill>
                                    <a:srgbClr val="000000"/>
                                  </a:solidFill>
                                  <a:latin typeface="Cambria Math" panose="02040503050406030204" pitchFamily="18" charset="0"/>
                                </a:rPr>
                                <m:t>𝑇</m:t>
                              </m:r>
                            </m:sub>
                          </m:sSub>
                        </m:num>
                        <m:den>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𝑈</m:t>
                              </m:r>
                            </m:e>
                            <m:sub>
                              <m:r>
                                <a:rPr lang="it-IT" b="0" i="1" smtClean="0">
                                  <a:solidFill>
                                    <a:srgbClr val="000000"/>
                                  </a:solidFill>
                                  <a:latin typeface="Cambria Math" panose="02040503050406030204" pitchFamily="18" charset="0"/>
                                </a:rPr>
                                <m:t>𝐶</m:t>
                              </m:r>
                            </m:sub>
                          </m:sSub>
                        </m:den>
                      </m:f>
                    </m:oMath>
                  </m:oMathPara>
                </a14:m>
                <a:endParaRPr lang="it-IT" dirty="0"/>
              </a:p>
            </p:txBody>
          </p:sp>
        </mc:Choice>
        <mc:Fallback>
          <p:sp>
            <p:nvSpPr>
              <p:cNvPr id="149508" name="Object 4"/>
              <p:cNvSpPr txBox="1">
                <a:spLocks noRot="1" noChangeAspect="1" noMove="1" noResize="1" noEditPoints="1" noAdjustHandles="1" noChangeArrowheads="1" noChangeShapeType="1" noTextEdit="1"/>
              </p:cNvSpPr>
              <p:nvPr>
                <p:ph sz="quarter" idx="2"/>
              </p:nvPr>
            </p:nvSpPr>
            <p:spPr bwMode="auto">
              <a:xfrm>
                <a:off x="6467475" y="2006600"/>
                <a:ext cx="1539875" cy="719138"/>
              </a:xfrm>
              <a:prstGeom prst="rect">
                <a:avLst/>
              </a:prstGeom>
              <a:blipFill>
                <a:blip r:embed="rId2"/>
                <a:stretch>
                  <a:fillRect/>
                </a:stretch>
              </a:blipFill>
              <a:extLst/>
            </p:spPr>
            <p:txBody>
              <a:bodyPr/>
              <a:lstStyle/>
              <a:p>
                <a:r>
                  <a:rPr lang="it-IT">
                    <a:noFill/>
                  </a:rPr>
                  <a:t> </a:t>
                </a:r>
              </a:p>
            </p:txBody>
          </p:sp>
        </mc:Fallback>
      </mc:AlternateContent>
      <p:sp>
        <p:nvSpPr>
          <p:cNvPr id="149529" name="Text Box 25"/>
          <p:cNvSpPr txBox="1">
            <a:spLocks noChangeArrowheads="1"/>
          </p:cNvSpPr>
          <p:nvPr/>
        </p:nvSpPr>
        <p:spPr bwMode="auto">
          <a:xfrm>
            <a:off x="6528048" y="3849403"/>
            <a:ext cx="2700338" cy="369332"/>
          </a:xfrm>
          <a:prstGeom prst="rect">
            <a:avLst/>
          </a:prstGeom>
          <a:noFill/>
          <a:ln w="9525">
            <a:noFill/>
            <a:miter lim="800000"/>
            <a:headEnd/>
            <a:tailEnd/>
          </a:ln>
        </p:spPr>
        <p:txBody>
          <a:bodyPr>
            <a:spAutoFit/>
          </a:bodyPr>
          <a:lstStyle/>
          <a:p>
            <a:pPr>
              <a:spcBef>
                <a:spcPct val="50000"/>
              </a:spcBef>
            </a:pPr>
            <a:r>
              <a:rPr lang="it-IT" dirty="0"/>
              <a:t>Perciò, nel grafico:</a:t>
            </a:r>
          </a:p>
        </p:txBody>
      </p:sp>
      <mc:AlternateContent xmlns:mc="http://schemas.openxmlformats.org/markup-compatibility/2006">
        <mc:Choice xmlns:a14="http://schemas.microsoft.com/office/drawing/2010/main" Requires="a14">
          <p:sp>
            <p:nvSpPr>
              <p:cNvPr id="149530" name="Object 26"/>
              <p:cNvSpPr txBox="1"/>
              <p:nvPr>
                <p:ph sz="quarter" idx="3"/>
              </p:nvPr>
            </p:nvSpPr>
            <p:spPr bwMode="auto">
              <a:xfrm>
                <a:off x="6366273" y="4398170"/>
                <a:ext cx="3631540" cy="1215961"/>
              </a:xfrm>
              <a:prstGeom prst="rect">
                <a:avLst/>
              </a:prstGeom>
              <a:noFill/>
              <a:extLst/>
            </p:spPr>
            <p:txBody>
              <a:bodyPr>
                <a:normAutofit fontScale="47500" lnSpcReduction="20000"/>
              </a:bodyPr>
              <a:lstStyle/>
              <a:p>
                <a:pPr>
                  <a:buNone/>
                </a:pPr>
                <a14:m>
                  <m:oMathPara xmlns:m="http://schemas.openxmlformats.org/officeDocument/2006/math">
                    <m:oMathParaPr>
                      <m:jc m:val="centerGroup"/>
                    </m:oMathParaPr>
                    <m:oMath xmlns:m="http://schemas.openxmlformats.org/officeDocument/2006/math">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𝑇</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𝐵𝐴</m:t>
                          </m:r>
                          <m:r>
                            <a:rPr lang="it-IT" i="1">
                              <a:solidFill>
                                <a:srgbClr val="000000"/>
                              </a:solidFill>
                              <a:latin typeface="Cambria Math" panose="02040503050406030204" pitchFamily="18" charset="0"/>
                            </a:rPr>
                            <m:t>)</m:t>
                          </m:r>
                        </m:num>
                        <m:den>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𝐶</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𝐵𝐴</m:t>
                          </m:r>
                          <m:r>
                            <a:rPr lang="it-IT" i="1">
                              <a:solidFill>
                                <a:srgbClr val="000000"/>
                              </a:solidFill>
                              <a:latin typeface="Cambria Math" panose="02040503050406030204" pitchFamily="18" charset="0"/>
                            </a:rPr>
                            <m:t>)</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𝑈</m:t>
                              </m:r>
                            </m:e>
                            <m:sub>
                              <m:r>
                                <a:rPr lang="it-IT" i="1">
                                  <a:solidFill>
                                    <a:srgbClr val="000000"/>
                                  </a:solidFill>
                                  <a:latin typeface="Cambria Math" panose="02040503050406030204" pitchFamily="18" charset="0"/>
                                </a:rPr>
                                <m:t>𝐶</m:t>
                              </m:r>
                            </m:sub>
                          </m:sSub>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𝐵𝐴</m:t>
                          </m:r>
                          <m:r>
                            <a:rPr lang="it-IT" i="1">
                              <a:solidFill>
                                <a:srgbClr val="000000"/>
                              </a:solidFill>
                              <a:latin typeface="Cambria Math" panose="02040503050406030204" pitchFamily="18" charset="0"/>
                            </a:rPr>
                            <m:t>)</m:t>
                          </m:r>
                        </m:num>
                        <m:den>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𝑈</m:t>
                              </m:r>
                            </m:e>
                            <m:sub>
                              <m:r>
                                <a:rPr lang="it-IT" i="1">
                                  <a:solidFill>
                                    <a:srgbClr val="000000"/>
                                  </a:solidFill>
                                  <a:latin typeface="Cambria Math" panose="02040503050406030204" pitchFamily="18" charset="0"/>
                                </a:rPr>
                                <m:t>𝑇</m:t>
                              </m:r>
                            </m:sub>
                          </m:sSub>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𝐵𝐴</m:t>
                          </m:r>
                          <m:r>
                            <a:rPr lang="it-IT" i="1">
                              <a:solidFill>
                                <a:srgbClr val="000000"/>
                              </a:solidFill>
                              <a:latin typeface="Cambria Math" panose="02040503050406030204" pitchFamily="18" charset="0"/>
                            </a:rPr>
                            <m:t>)</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𝑈</m:t>
                              </m:r>
                            </m:e>
                            <m:sub>
                              <m:r>
                                <a:rPr lang="it-IT" i="1">
                                  <a:solidFill>
                                    <a:srgbClr val="000000"/>
                                  </a:solidFill>
                                  <a:latin typeface="Cambria Math" panose="02040503050406030204" pitchFamily="18" charset="0"/>
                                </a:rPr>
                                <m:t>𝐶</m:t>
                              </m:r>
                            </m:sub>
                          </m:sSub>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𝐷𝐴</m:t>
                          </m:r>
                          <m:r>
                            <a:rPr lang="it-IT" i="1">
                              <a:solidFill>
                                <a:srgbClr val="000000"/>
                              </a:solidFill>
                              <a:latin typeface="Cambria Math" panose="02040503050406030204" pitchFamily="18" charset="0"/>
                            </a:rPr>
                            <m:t>)</m:t>
                          </m:r>
                        </m:num>
                        <m:den>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𝑈</m:t>
                              </m:r>
                            </m:e>
                            <m:sub>
                              <m:r>
                                <a:rPr lang="it-IT" i="1">
                                  <a:solidFill>
                                    <a:srgbClr val="000000"/>
                                  </a:solidFill>
                                  <a:latin typeface="Cambria Math" panose="02040503050406030204" pitchFamily="18" charset="0"/>
                                </a:rPr>
                                <m:t>𝑇</m:t>
                              </m:r>
                            </m:sub>
                          </m:sSub>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𝐷𝐴</m:t>
                          </m:r>
                          <m:r>
                            <a:rPr lang="it-IT" i="1">
                              <a:solidFill>
                                <a:srgbClr val="000000"/>
                              </a:solidFill>
                              <a:latin typeface="Cambria Math" panose="02040503050406030204" pitchFamily="18" charset="0"/>
                            </a:rPr>
                            <m:t>)</m:t>
                          </m:r>
                        </m:den>
                      </m:f>
                      <m:r>
                        <a:rPr lang="it-IT" i="1">
                          <a:solidFill>
                            <a:srgbClr val="000000"/>
                          </a:solidFill>
                          <a:latin typeface="Cambria Math" panose="02040503050406030204" pitchFamily="18" charset="0"/>
                        </a:rPr>
                        <m:t>,</m:t>
                      </m:r>
                      <m:r>
                        <m:rPr>
                          <m:nor/>
                        </m:rPr>
                        <a:rPr lang="it-IT" i="0">
                          <a:solidFill>
                            <a:srgbClr val="000000"/>
                          </a:solidFill>
                          <a:latin typeface="Cambria Math" panose="02040503050406030204" pitchFamily="18" charset="0"/>
                        </a:rPr>
                        <m:t> </m:t>
                      </m:r>
                      <m:r>
                        <m:rPr>
                          <m:nor/>
                        </m:rPr>
                        <a:rPr lang="it-IT" i="0">
                          <a:solidFill>
                            <a:srgbClr val="000000"/>
                          </a:solidFill>
                          <a:latin typeface="Cambria Math" panose="02040503050406030204" pitchFamily="18" charset="0"/>
                        </a:rPr>
                        <m:t>ma</m:t>
                      </m:r>
                    </m:oMath>
                    <m:oMath xmlns:m="http://schemas.openxmlformats.org/officeDocument/2006/math">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𝑇</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𝐵𝐷</m:t>
                          </m:r>
                          <m:r>
                            <a:rPr lang="it-IT" i="1">
                              <a:solidFill>
                                <a:srgbClr val="000000"/>
                              </a:solidFill>
                              <a:latin typeface="Cambria Math" panose="02040503050406030204" pitchFamily="18" charset="0"/>
                            </a:rPr>
                            <m:t>)</m:t>
                          </m:r>
                        </m:num>
                        <m:den>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𝐶</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𝐵𝐷</m:t>
                          </m:r>
                          <m:r>
                            <a:rPr lang="it-IT" i="1">
                              <a:solidFill>
                                <a:srgbClr val="000000"/>
                              </a:solidFill>
                              <a:latin typeface="Cambria Math" panose="02040503050406030204" pitchFamily="18" charset="0"/>
                            </a:rPr>
                            <m:t>)</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𝑈</m:t>
                              </m:r>
                            </m:e>
                            <m:sub>
                              <m:r>
                                <a:rPr lang="it-IT" i="1">
                                  <a:solidFill>
                                    <a:srgbClr val="000000"/>
                                  </a:solidFill>
                                  <a:latin typeface="Cambria Math" panose="02040503050406030204" pitchFamily="18" charset="0"/>
                                </a:rPr>
                                <m:t>𝐶</m:t>
                              </m:r>
                            </m:sub>
                          </m:sSub>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𝐵𝐷</m:t>
                          </m:r>
                          <m:r>
                            <a:rPr lang="it-IT" i="1">
                              <a:solidFill>
                                <a:srgbClr val="000000"/>
                              </a:solidFill>
                              <a:latin typeface="Cambria Math" panose="02040503050406030204" pitchFamily="18" charset="0"/>
                            </a:rPr>
                            <m:t>)</m:t>
                          </m:r>
                        </m:num>
                        <m:den>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𝑈</m:t>
                              </m:r>
                            </m:e>
                            <m:sub>
                              <m:r>
                                <a:rPr lang="it-IT" i="1">
                                  <a:solidFill>
                                    <a:srgbClr val="000000"/>
                                  </a:solidFill>
                                  <a:latin typeface="Cambria Math" panose="02040503050406030204" pitchFamily="18" charset="0"/>
                                </a:rPr>
                                <m:t>𝑇</m:t>
                              </m:r>
                            </m:sub>
                          </m:sSub>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𝐵𝐷</m:t>
                          </m:r>
                          <m:r>
                            <a:rPr lang="it-IT" i="1">
                              <a:solidFill>
                                <a:srgbClr val="000000"/>
                              </a:solidFill>
                              <a:latin typeface="Cambria Math" panose="02040503050406030204" pitchFamily="18" charset="0"/>
                            </a:rPr>
                            <m:t>)</m:t>
                          </m:r>
                        </m:den>
                      </m:f>
                    </m:oMath>
                  </m:oMathPara>
                </a14:m>
                <a:endParaRPr lang="it-IT"/>
              </a:p>
            </p:txBody>
          </p:sp>
        </mc:Choice>
        <mc:Fallback>
          <p:sp>
            <p:nvSpPr>
              <p:cNvPr id="149530" name="Object 26"/>
              <p:cNvSpPr txBox="1">
                <a:spLocks noRot="1" noChangeAspect="1" noMove="1" noResize="1" noEditPoints="1" noAdjustHandles="1" noChangeArrowheads="1" noChangeShapeType="1" noTextEdit="1"/>
              </p:cNvSpPr>
              <p:nvPr>
                <p:ph sz="quarter" idx="3"/>
              </p:nvPr>
            </p:nvSpPr>
            <p:spPr bwMode="auto">
              <a:xfrm>
                <a:off x="6366273" y="4398170"/>
                <a:ext cx="3631540" cy="1215961"/>
              </a:xfrm>
              <a:prstGeom prst="rect">
                <a:avLst/>
              </a:prstGeom>
              <a:blipFill>
                <a:blip r:embed="rId3"/>
                <a:stretch>
                  <a:fillRect/>
                </a:stretch>
              </a:blipFill>
              <a:extLst/>
            </p:spPr>
            <p:txBody>
              <a:bodyPr/>
              <a:lstStyle/>
              <a:p>
                <a:r>
                  <a:rPr lang="it-IT">
                    <a:noFill/>
                  </a:rPr>
                  <a:t> </a:t>
                </a:r>
              </a:p>
            </p:txBody>
          </p:sp>
        </mc:Fallback>
      </mc:AlternateContent>
      <p:grpSp>
        <p:nvGrpSpPr>
          <p:cNvPr id="2" name="Group 37"/>
          <p:cNvGrpSpPr>
            <a:grpSpLocks/>
          </p:cNvGrpSpPr>
          <p:nvPr/>
        </p:nvGrpSpPr>
        <p:grpSpPr bwMode="auto">
          <a:xfrm>
            <a:off x="3233738" y="3267076"/>
            <a:ext cx="3067050" cy="2583656"/>
            <a:chOff x="476" y="2024"/>
            <a:chExt cx="2576" cy="2170"/>
          </a:xfrm>
        </p:grpSpPr>
        <p:sp>
          <p:nvSpPr>
            <p:cNvPr id="1037" name="Text Box 16"/>
            <p:cNvSpPr txBox="1">
              <a:spLocks noChangeArrowheads="1"/>
            </p:cNvSpPr>
            <p:nvPr/>
          </p:nvSpPr>
          <p:spPr bwMode="auto">
            <a:xfrm>
              <a:off x="1474" y="2840"/>
              <a:ext cx="267" cy="310"/>
            </a:xfrm>
            <a:prstGeom prst="rect">
              <a:avLst/>
            </a:prstGeom>
            <a:noFill/>
            <a:ln w="9525">
              <a:noFill/>
              <a:miter lim="800000"/>
              <a:headEnd/>
              <a:tailEnd/>
            </a:ln>
          </p:spPr>
          <p:txBody>
            <a:bodyPr wrap="none">
              <a:spAutoFit/>
            </a:bodyPr>
            <a:lstStyle/>
            <a:p>
              <a:r>
                <a:rPr lang="it-IT"/>
                <a:t>A</a:t>
              </a:r>
            </a:p>
          </p:txBody>
        </p:sp>
        <p:sp>
          <p:nvSpPr>
            <p:cNvPr id="1038" name="Text Box 17"/>
            <p:cNvSpPr txBox="1">
              <a:spLocks noChangeArrowheads="1"/>
            </p:cNvSpPr>
            <p:nvPr/>
          </p:nvSpPr>
          <p:spPr bwMode="auto">
            <a:xfrm>
              <a:off x="1701" y="3385"/>
              <a:ext cx="275" cy="310"/>
            </a:xfrm>
            <a:prstGeom prst="rect">
              <a:avLst/>
            </a:prstGeom>
            <a:noFill/>
            <a:ln w="9525">
              <a:noFill/>
              <a:miter lim="800000"/>
              <a:headEnd/>
              <a:tailEnd/>
            </a:ln>
          </p:spPr>
          <p:txBody>
            <a:bodyPr wrap="none">
              <a:spAutoFit/>
            </a:bodyPr>
            <a:lstStyle/>
            <a:p>
              <a:r>
                <a:rPr lang="it-IT"/>
                <a:t>D</a:t>
              </a:r>
            </a:p>
          </p:txBody>
        </p:sp>
        <p:sp>
          <p:nvSpPr>
            <p:cNvPr id="1039" name="Text Box 18"/>
            <p:cNvSpPr txBox="1">
              <a:spLocks noChangeArrowheads="1"/>
            </p:cNvSpPr>
            <p:nvPr/>
          </p:nvSpPr>
          <p:spPr bwMode="auto">
            <a:xfrm>
              <a:off x="2064" y="3113"/>
              <a:ext cx="260" cy="310"/>
            </a:xfrm>
            <a:prstGeom prst="rect">
              <a:avLst/>
            </a:prstGeom>
            <a:noFill/>
            <a:ln w="9525">
              <a:noFill/>
              <a:miter lim="800000"/>
              <a:headEnd/>
              <a:tailEnd/>
            </a:ln>
          </p:spPr>
          <p:txBody>
            <a:bodyPr wrap="none">
              <a:spAutoFit/>
            </a:bodyPr>
            <a:lstStyle/>
            <a:p>
              <a:r>
                <a:rPr lang="it-IT"/>
                <a:t>B</a:t>
              </a:r>
            </a:p>
          </p:txBody>
        </p:sp>
        <p:sp>
          <p:nvSpPr>
            <p:cNvPr id="1040" name="Line 28"/>
            <p:cNvSpPr>
              <a:spLocks noChangeShapeType="1"/>
            </p:cNvSpPr>
            <p:nvPr/>
          </p:nvSpPr>
          <p:spPr bwMode="auto">
            <a:xfrm flipH="1">
              <a:off x="793" y="3067"/>
              <a:ext cx="772" cy="0"/>
            </a:xfrm>
            <a:prstGeom prst="line">
              <a:avLst/>
            </a:prstGeom>
            <a:noFill/>
            <a:ln w="9525">
              <a:solidFill>
                <a:schemeClr val="tx1"/>
              </a:solidFill>
              <a:prstDash val="sysDot"/>
              <a:round/>
              <a:headEnd/>
              <a:tailEnd/>
            </a:ln>
          </p:spPr>
          <p:txBody>
            <a:bodyPr/>
            <a:lstStyle/>
            <a:p>
              <a:endParaRPr lang="it-IT"/>
            </a:p>
          </p:txBody>
        </p:sp>
        <p:grpSp>
          <p:nvGrpSpPr>
            <p:cNvPr id="1041" name="Group 36"/>
            <p:cNvGrpSpPr>
              <a:grpSpLocks/>
            </p:cNvGrpSpPr>
            <p:nvPr/>
          </p:nvGrpSpPr>
          <p:grpSpPr bwMode="auto">
            <a:xfrm>
              <a:off x="476" y="2024"/>
              <a:ext cx="2576" cy="2170"/>
              <a:chOff x="476" y="2024"/>
              <a:chExt cx="2576" cy="2170"/>
            </a:xfrm>
          </p:grpSpPr>
          <p:sp>
            <p:nvSpPr>
              <p:cNvPr id="1042" name="Line 6"/>
              <p:cNvSpPr>
                <a:spLocks noChangeShapeType="1"/>
              </p:cNvSpPr>
              <p:nvPr/>
            </p:nvSpPr>
            <p:spPr bwMode="auto">
              <a:xfrm>
                <a:off x="793" y="2296"/>
                <a:ext cx="0" cy="1588"/>
              </a:xfrm>
              <a:prstGeom prst="line">
                <a:avLst/>
              </a:prstGeom>
              <a:noFill/>
              <a:ln w="9525">
                <a:solidFill>
                  <a:schemeClr val="tx1"/>
                </a:solidFill>
                <a:round/>
                <a:headEnd type="triangle" w="med" len="med"/>
                <a:tailEnd/>
              </a:ln>
            </p:spPr>
            <p:txBody>
              <a:bodyPr/>
              <a:lstStyle/>
              <a:p>
                <a:endParaRPr lang="it-IT"/>
              </a:p>
            </p:txBody>
          </p:sp>
          <p:sp>
            <p:nvSpPr>
              <p:cNvPr id="1043" name="Line 7"/>
              <p:cNvSpPr>
                <a:spLocks noChangeShapeType="1"/>
              </p:cNvSpPr>
              <p:nvPr/>
            </p:nvSpPr>
            <p:spPr bwMode="auto">
              <a:xfrm>
                <a:off x="793" y="3884"/>
                <a:ext cx="1860" cy="0"/>
              </a:xfrm>
              <a:prstGeom prst="line">
                <a:avLst/>
              </a:prstGeom>
              <a:noFill/>
              <a:ln w="9525">
                <a:solidFill>
                  <a:schemeClr val="tx1"/>
                </a:solidFill>
                <a:round/>
                <a:headEnd/>
                <a:tailEnd type="triangle" w="med" len="med"/>
              </a:ln>
            </p:spPr>
            <p:txBody>
              <a:bodyPr/>
              <a:lstStyle/>
              <a:p>
                <a:endParaRPr lang="it-IT"/>
              </a:p>
            </p:txBody>
          </p:sp>
          <p:sp>
            <p:nvSpPr>
              <p:cNvPr id="1044" name="Arc 10"/>
              <p:cNvSpPr>
                <a:spLocks/>
              </p:cNvSpPr>
              <p:nvPr/>
            </p:nvSpPr>
            <p:spPr bwMode="auto">
              <a:xfrm rot="15240747" flipH="1">
                <a:off x="1089" y="2137"/>
                <a:ext cx="1451" cy="1225"/>
              </a:xfrm>
              <a:custGeom>
                <a:avLst/>
                <a:gdLst>
                  <a:gd name="T0" fmla="*/ 0 w 21600"/>
                  <a:gd name="T1" fmla="*/ 0 h 21600"/>
                  <a:gd name="T2" fmla="*/ 97 w 21600"/>
                  <a:gd name="T3" fmla="*/ 69 h 21600"/>
                  <a:gd name="T4" fmla="*/ 0 w 21600"/>
                  <a:gd name="T5" fmla="*/ 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it-IT"/>
              </a:p>
            </p:txBody>
          </p:sp>
          <p:sp>
            <p:nvSpPr>
              <p:cNvPr id="1045" name="Arc 11"/>
              <p:cNvSpPr>
                <a:spLocks/>
              </p:cNvSpPr>
              <p:nvPr/>
            </p:nvSpPr>
            <p:spPr bwMode="auto">
              <a:xfrm rot="16404641" flipH="1">
                <a:off x="1156" y="2207"/>
                <a:ext cx="1447" cy="1268"/>
              </a:xfrm>
              <a:custGeom>
                <a:avLst/>
                <a:gdLst>
                  <a:gd name="T0" fmla="*/ 0 w 21658"/>
                  <a:gd name="T1" fmla="*/ 0 h 21600"/>
                  <a:gd name="T2" fmla="*/ 97 w 21658"/>
                  <a:gd name="T3" fmla="*/ 68 h 21600"/>
                  <a:gd name="T4" fmla="*/ 1 w 21658"/>
                  <a:gd name="T5" fmla="*/ 74 h 21600"/>
                  <a:gd name="T6" fmla="*/ 0 60000 65536"/>
                  <a:gd name="T7" fmla="*/ 0 60000 65536"/>
                  <a:gd name="T8" fmla="*/ 0 60000 65536"/>
                  <a:gd name="T9" fmla="*/ 0 w 21658"/>
                  <a:gd name="T10" fmla="*/ 0 h 21600"/>
                  <a:gd name="T11" fmla="*/ 21658 w 21658"/>
                  <a:gd name="T12" fmla="*/ 21600 h 21600"/>
                </a:gdLst>
                <a:ahLst/>
                <a:cxnLst>
                  <a:cxn ang="T6">
                    <a:pos x="T0" y="T1"/>
                  </a:cxn>
                  <a:cxn ang="T7">
                    <a:pos x="T2" y="T3"/>
                  </a:cxn>
                  <a:cxn ang="T8">
                    <a:pos x="T4" y="T5"/>
                  </a:cxn>
                </a:cxnLst>
                <a:rect l="T9" t="T10" r="T11" b="T12"/>
                <a:pathLst>
                  <a:path w="21658" h="21600" fill="none" extrusionOk="0">
                    <a:moveTo>
                      <a:pt x="0" y="0"/>
                    </a:moveTo>
                    <a:cubicBezTo>
                      <a:pt x="46" y="0"/>
                      <a:pt x="92" y="-1"/>
                      <a:pt x="138" y="0"/>
                    </a:cubicBezTo>
                    <a:cubicBezTo>
                      <a:pt x="11345" y="0"/>
                      <a:pt x="20690" y="8571"/>
                      <a:pt x="21657" y="19737"/>
                    </a:cubicBezTo>
                  </a:path>
                  <a:path w="21658" h="21600" stroke="0" extrusionOk="0">
                    <a:moveTo>
                      <a:pt x="0" y="0"/>
                    </a:moveTo>
                    <a:cubicBezTo>
                      <a:pt x="46" y="0"/>
                      <a:pt x="92" y="-1"/>
                      <a:pt x="138" y="0"/>
                    </a:cubicBezTo>
                    <a:cubicBezTo>
                      <a:pt x="11345" y="0"/>
                      <a:pt x="20690" y="8571"/>
                      <a:pt x="21657" y="19737"/>
                    </a:cubicBezTo>
                    <a:lnTo>
                      <a:pt x="138" y="21600"/>
                    </a:lnTo>
                    <a:close/>
                  </a:path>
                </a:pathLst>
              </a:custGeom>
              <a:noFill/>
              <a:ln w="28575">
                <a:solidFill>
                  <a:srgbClr val="FF0000"/>
                </a:solidFill>
                <a:round/>
                <a:headEnd/>
                <a:tailEnd/>
              </a:ln>
            </p:spPr>
            <p:txBody>
              <a:bodyPr vert="eaVert" wrap="none" anchor="ctr"/>
              <a:lstStyle/>
              <a:p>
                <a:endParaRPr lang="it-IT"/>
              </a:p>
            </p:txBody>
          </p:sp>
          <p:sp>
            <p:nvSpPr>
              <p:cNvPr id="1046" name="Text Box 14"/>
              <p:cNvSpPr txBox="1">
                <a:spLocks noChangeArrowheads="1"/>
              </p:cNvSpPr>
              <p:nvPr/>
            </p:nvSpPr>
            <p:spPr bwMode="auto">
              <a:xfrm>
                <a:off x="2345" y="3605"/>
                <a:ext cx="444" cy="310"/>
              </a:xfrm>
              <a:prstGeom prst="rect">
                <a:avLst/>
              </a:prstGeom>
              <a:noFill/>
              <a:ln w="9525">
                <a:noFill/>
                <a:miter lim="800000"/>
                <a:headEnd/>
                <a:tailEnd/>
              </a:ln>
            </p:spPr>
            <p:txBody>
              <a:bodyPr>
                <a:spAutoFit/>
              </a:bodyPr>
              <a:lstStyle/>
              <a:p>
                <a:pPr>
                  <a:spcBef>
                    <a:spcPct val="50000"/>
                  </a:spcBef>
                </a:pPr>
                <a:r>
                  <a:rPr lang="it-IT" dirty="0">
                    <a:solidFill>
                      <a:srgbClr val="FF0000"/>
                    </a:solidFill>
                  </a:rPr>
                  <a:t>U</a:t>
                </a:r>
                <a:r>
                  <a:rPr lang="it-IT" baseline="-25000" dirty="0">
                    <a:solidFill>
                      <a:srgbClr val="FF0000"/>
                    </a:solidFill>
                  </a:rPr>
                  <a:t>1</a:t>
                </a:r>
                <a:endParaRPr lang="it-IT" dirty="0">
                  <a:solidFill>
                    <a:srgbClr val="FF0000"/>
                  </a:solidFill>
                </a:endParaRPr>
              </a:p>
            </p:txBody>
          </p:sp>
          <p:sp>
            <p:nvSpPr>
              <p:cNvPr id="1047" name="Text Box 15"/>
              <p:cNvSpPr txBox="1">
                <a:spLocks noChangeArrowheads="1"/>
              </p:cNvSpPr>
              <p:nvPr/>
            </p:nvSpPr>
            <p:spPr bwMode="auto">
              <a:xfrm>
                <a:off x="2608" y="3158"/>
                <a:ext cx="444" cy="310"/>
              </a:xfrm>
              <a:prstGeom prst="rect">
                <a:avLst/>
              </a:prstGeom>
              <a:noFill/>
              <a:ln w="9525">
                <a:noFill/>
                <a:miter lim="800000"/>
                <a:headEnd/>
                <a:tailEnd/>
              </a:ln>
            </p:spPr>
            <p:txBody>
              <a:bodyPr>
                <a:spAutoFit/>
              </a:bodyPr>
              <a:lstStyle/>
              <a:p>
                <a:pPr>
                  <a:spcBef>
                    <a:spcPct val="50000"/>
                  </a:spcBef>
                </a:pPr>
                <a:r>
                  <a:rPr lang="it-IT"/>
                  <a:t>U</a:t>
                </a:r>
                <a:r>
                  <a:rPr lang="it-IT" baseline="-25000"/>
                  <a:t>2</a:t>
                </a:r>
                <a:endParaRPr lang="it-IT"/>
              </a:p>
            </p:txBody>
          </p:sp>
          <p:sp>
            <p:nvSpPr>
              <p:cNvPr id="1048" name="Text Box 19"/>
              <p:cNvSpPr txBox="1">
                <a:spLocks noChangeArrowheads="1"/>
              </p:cNvSpPr>
              <p:nvPr/>
            </p:nvSpPr>
            <p:spPr bwMode="auto">
              <a:xfrm>
                <a:off x="1474" y="2931"/>
                <a:ext cx="181" cy="310"/>
              </a:xfrm>
              <a:prstGeom prst="rect">
                <a:avLst/>
              </a:prstGeom>
              <a:noFill/>
              <a:ln w="9525">
                <a:noFill/>
                <a:miter lim="800000"/>
                <a:headEnd/>
                <a:tailEnd/>
              </a:ln>
            </p:spPr>
            <p:txBody>
              <a:bodyPr>
                <a:spAutoFit/>
              </a:bodyPr>
              <a:lstStyle/>
              <a:p>
                <a:pPr>
                  <a:spcBef>
                    <a:spcPct val="50000"/>
                  </a:spcBef>
                </a:pPr>
                <a:r>
                  <a:rPr lang="it-IT">
                    <a:sym typeface="Symbol" pitchFamily="18" charset="2"/>
                  </a:rPr>
                  <a:t></a:t>
                </a:r>
              </a:p>
            </p:txBody>
          </p:sp>
          <p:sp>
            <p:nvSpPr>
              <p:cNvPr id="1049" name="Text Box 20"/>
              <p:cNvSpPr txBox="1">
                <a:spLocks noChangeArrowheads="1"/>
              </p:cNvSpPr>
              <p:nvPr/>
            </p:nvSpPr>
            <p:spPr bwMode="auto">
              <a:xfrm>
                <a:off x="1973" y="3158"/>
                <a:ext cx="181" cy="310"/>
              </a:xfrm>
              <a:prstGeom prst="rect">
                <a:avLst/>
              </a:prstGeom>
              <a:noFill/>
              <a:ln w="9525">
                <a:noFill/>
                <a:miter lim="800000"/>
                <a:headEnd/>
                <a:tailEnd/>
              </a:ln>
            </p:spPr>
            <p:txBody>
              <a:bodyPr>
                <a:spAutoFit/>
              </a:bodyPr>
              <a:lstStyle/>
              <a:p>
                <a:pPr>
                  <a:spcBef>
                    <a:spcPct val="50000"/>
                  </a:spcBef>
                </a:pPr>
                <a:r>
                  <a:rPr lang="it-IT">
                    <a:sym typeface="Symbol" pitchFamily="18" charset="2"/>
                  </a:rPr>
                  <a:t></a:t>
                </a:r>
              </a:p>
            </p:txBody>
          </p:sp>
          <p:sp>
            <p:nvSpPr>
              <p:cNvPr id="1050" name="Text Box 21"/>
              <p:cNvSpPr txBox="1">
                <a:spLocks noChangeArrowheads="1"/>
              </p:cNvSpPr>
              <p:nvPr/>
            </p:nvSpPr>
            <p:spPr bwMode="auto">
              <a:xfrm>
                <a:off x="1746" y="3249"/>
                <a:ext cx="181" cy="310"/>
              </a:xfrm>
              <a:prstGeom prst="rect">
                <a:avLst/>
              </a:prstGeom>
              <a:noFill/>
              <a:ln w="9525">
                <a:noFill/>
                <a:miter lim="800000"/>
                <a:headEnd/>
                <a:tailEnd/>
              </a:ln>
            </p:spPr>
            <p:txBody>
              <a:bodyPr>
                <a:spAutoFit/>
              </a:bodyPr>
              <a:lstStyle/>
              <a:p>
                <a:pPr>
                  <a:spcBef>
                    <a:spcPct val="50000"/>
                  </a:spcBef>
                </a:pPr>
                <a:r>
                  <a:rPr lang="it-IT">
                    <a:sym typeface="Symbol" pitchFamily="18" charset="2"/>
                  </a:rPr>
                  <a:t></a:t>
                </a:r>
              </a:p>
            </p:txBody>
          </p:sp>
          <p:sp>
            <p:nvSpPr>
              <p:cNvPr id="1051" name="Text Box 22"/>
              <p:cNvSpPr txBox="1">
                <a:spLocks noChangeArrowheads="1"/>
              </p:cNvSpPr>
              <p:nvPr/>
            </p:nvSpPr>
            <p:spPr bwMode="auto">
              <a:xfrm>
                <a:off x="476" y="2341"/>
                <a:ext cx="272" cy="310"/>
              </a:xfrm>
              <a:prstGeom prst="rect">
                <a:avLst/>
              </a:prstGeom>
              <a:noFill/>
              <a:ln w="9525">
                <a:noFill/>
                <a:miter lim="800000"/>
                <a:headEnd/>
                <a:tailEnd/>
              </a:ln>
            </p:spPr>
            <p:txBody>
              <a:bodyPr>
                <a:spAutoFit/>
              </a:bodyPr>
              <a:lstStyle/>
              <a:p>
                <a:r>
                  <a:rPr lang="it-IT"/>
                  <a:t>C</a:t>
                </a:r>
              </a:p>
            </p:txBody>
          </p:sp>
          <p:sp>
            <p:nvSpPr>
              <p:cNvPr id="1052" name="Text Box 23"/>
              <p:cNvSpPr txBox="1">
                <a:spLocks noChangeArrowheads="1"/>
              </p:cNvSpPr>
              <p:nvPr/>
            </p:nvSpPr>
            <p:spPr bwMode="auto">
              <a:xfrm>
                <a:off x="2381" y="3884"/>
                <a:ext cx="272" cy="310"/>
              </a:xfrm>
              <a:prstGeom prst="rect">
                <a:avLst/>
              </a:prstGeom>
              <a:noFill/>
              <a:ln w="9525">
                <a:noFill/>
                <a:miter lim="800000"/>
                <a:headEnd/>
                <a:tailEnd/>
              </a:ln>
            </p:spPr>
            <p:txBody>
              <a:bodyPr>
                <a:spAutoFit/>
              </a:bodyPr>
              <a:lstStyle/>
              <a:p>
                <a:r>
                  <a:rPr lang="it-IT"/>
                  <a:t>T</a:t>
                </a:r>
              </a:p>
            </p:txBody>
          </p:sp>
          <p:sp>
            <p:nvSpPr>
              <p:cNvPr id="1053" name="Text Box 24"/>
              <p:cNvSpPr txBox="1">
                <a:spLocks noChangeArrowheads="1"/>
              </p:cNvSpPr>
              <p:nvPr/>
            </p:nvSpPr>
            <p:spPr bwMode="auto">
              <a:xfrm>
                <a:off x="612" y="3793"/>
                <a:ext cx="272" cy="310"/>
              </a:xfrm>
              <a:prstGeom prst="rect">
                <a:avLst/>
              </a:prstGeom>
              <a:noFill/>
              <a:ln w="9525">
                <a:noFill/>
                <a:miter lim="800000"/>
                <a:headEnd/>
                <a:tailEnd/>
              </a:ln>
            </p:spPr>
            <p:txBody>
              <a:bodyPr>
                <a:spAutoFit/>
              </a:bodyPr>
              <a:lstStyle/>
              <a:p>
                <a:r>
                  <a:rPr lang="it-IT"/>
                  <a:t>0</a:t>
                </a:r>
              </a:p>
            </p:txBody>
          </p:sp>
          <p:sp>
            <p:nvSpPr>
              <p:cNvPr id="1054" name="Line 29"/>
              <p:cNvSpPr>
                <a:spLocks noChangeShapeType="1"/>
              </p:cNvSpPr>
              <p:nvPr/>
            </p:nvSpPr>
            <p:spPr bwMode="auto">
              <a:xfrm>
                <a:off x="1565" y="3067"/>
                <a:ext cx="0" cy="817"/>
              </a:xfrm>
              <a:prstGeom prst="line">
                <a:avLst/>
              </a:prstGeom>
              <a:noFill/>
              <a:ln w="9525">
                <a:solidFill>
                  <a:schemeClr val="tx1"/>
                </a:solidFill>
                <a:prstDash val="sysDot"/>
                <a:round/>
                <a:headEnd/>
                <a:tailEnd/>
              </a:ln>
            </p:spPr>
            <p:txBody>
              <a:bodyPr/>
              <a:lstStyle/>
              <a:p>
                <a:endParaRPr lang="it-IT"/>
              </a:p>
            </p:txBody>
          </p:sp>
          <p:sp>
            <p:nvSpPr>
              <p:cNvPr id="1055" name="Line 30"/>
              <p:cNvSpPr>
                <a:spLocks noChangeShapeType="1"/>
              </p:cNvSpPr>
              <p:nvPr/>
            </p:nvSpPr>
            <p:spPr bwMode="auto">
              <a:xfrm flipH="1">
                <a:off x="793" y="3385"/>
                <a:ext cx="1044" cy="0"/>
              </a:xfrm>
              <a:prstGeom prst="line">
                <a:avLst/>
              </a:prstGeom>
              <a:noFill/>
              <a:ln w="9525">
                <a:solidFill>
                  <a:schemeClr val="tx1"/>
                </a:solidFill>
                <a:prstDash val="dash"/>
                <a:round/>
                <a:headEnd/>
                <a:tailEnd/>
              </a:ln>
            </p:spPr>
            <p:txBody>
              <a:bodyPr/>
              <a:lstStyle/>
              <a:p>
                <a:endParaRPr lang="it-IT"/>
              </a:p>
            </p:txBody>
          </p:sp>
          <p:sp>
            <p:nvSpPr>
              <p:cNvPr id="1056" name="Line 31"/>
              <p:cNvSpPr>
                <a:spLocks noChangeShapeType="1"/>
              </p:cNvSpPr>
              <p:nvPr/>
            </p:nvSpPr>
            <p:spPr bwMode="auto">
              <a:xfrm>
                <a:off x="1837" y="3385"/>
                <a:ext cx="0" cy="499"/>
              </a:xfrm>
              <a:prstGeom prst="line">
                <a:avLst/>
              </a:prstGeom>
              <a:noFill/>
              <a:ln w="9525">
                <a:solidFill>
                  <a:schemeClr val="tx1"/>
                </a:solidFill>
                <a:prstDash val="dash"/>
                <a:round/>
                <a:headEnd/>
                <a:tailEnd/>
              </a:ln>
            </p:spPr>
            <p:txBody>
              <a:bodyPr/>
              <a:lstStyle/>
              <a:p>
                <a:endParaRPr lang="it-IT"/>
              </a:p>
            </p:txBody>
          </p:sp>
          <p:sp>
            <p:nvSpPr>
              <p:cNvPr id="1057" name="Line 32"/>
              <p:cNvSpPr>
                <a:spLocks noChangeShapeType="1"/>
              </p:cNvSpPr>
              <p:nvPr/>
            </p:nvSpPr>
            <p:spPr bwMode="auto">
              <a:xfrm flipH="1">
                <a:off x="793" y="3294"/>
                <a:ext cx="1271" cy="0"/>
              </a:xfrm>
              <a:prstGeom prst="line">
                <a:avLst/>
              </a:prstGeom>
              <a:noFill/>
              <a:ln w="9525">
                <a:solidFill>
                  <a:schemeClr val="tx1"/>
                </a:solidFill>
                <a:prstDash val="dash"/>
                <a:round/>
                <a:headEnd/>
                <a:tailEnd/>
              </a:ln>
            </p:spPr>
            <p:txBody>
              <a:bodyPr/>
              <a:lstStyle/>
              <a:p>
                <a:endParaRPr lang="it-IT"/>
              </a:p>
            </p:txBody>
          </p:sp>
          <p:sp>
            <p:nvSpPr>
              <p:cNvPr id="1058" name="Line 33"/>
              <p:cNvSpPr>
                <a:spLocks noChangeShapeType="1"/>
              </p:cNvSpPr>
              <p:nvPr/>
            </p:nvSpPr>
            <p:spPr bwMode="auto">
              <a:xfrm>
                <a:off x="2064" y="3294"/>
                <a:ext cx="0" cy="590"/>
              </a:xfrm>
              <a:prstGeom prst="line">
                <a:avLst/>
              </a:prstGeom>
              <a:noFill/>
              <a:ln w="9525">
                <a:solidFill>
                  <a:schemeClr val="tx1"/>
                </a:solidFill>
                <a:prstDash val="dash"/>
                <a:round/>
                <a:headEnd/>
                <a:tailEnd/>
              </a:ln>
            </p:spPr>
            <p:txBody>
              <a:bodyPr/>
              <a:lstStyle/>
              <a:p>
                <a:endParaRPr lang="it-IT"/>
              </a:p>
            </p:txBody>
          </p:sp>
        </p:grpSp>
      </p:grpSp>
      <p:sp>
        <p:nvSpPr>
          <p:cNvPr id="149538" name="AutoShape 34"/>
          <p:cNvSpPr>
            <a:spLocks noChangeArrowheads="1"/>
          </p:cNvSpPr>
          <p:nvPr/>
        </p:nvSpPr>
        <p:spPr bwMode="auto">
          <a:xfrm>
            <a:off x="4421982" y="3176589"/>
            <a:ext cx="2426874" cy="629840"/>
          </a:xfrm>
          <a:prstGeom prst="wedgeRectCallout">
            <a:avLst>
              <a:gd name="adj1" fmla="val -37069"/>
              <a:gd name="adj2" fmla="val 151986"/>
            </a:avLst>
          </a:prstGeom>
          <a:solidFill>
            <a:schemeClr val="accent1">
              <a:alpha val="47058"/>
            </a:schemeClr>
          </a:solidFill>
          <a:ln w="9525">
            <a:solidFill>
              <a:schemeClr val="tx1"/>
            </a:solidFill>
            <a:miter lim="800000"/>
            <a:headEnd/>
            <a:tailEnd/>
          </a:ln>
        </p:spPr>
        <p:txBody>
          <a:bodyPr/>
          <a:lstStyle/>
          <a:p>
            <a:pPr algn="ctr"/>
            <a:r>
              <a:rPr lang="it-IT" dirty="0"/>
              <a:t>INCOERENTE: non sa quello che vuole</a:t>
            </a:r>
          </a:p>
        </p:txBody>
      </p:sp>
      <p:sp>
        <p:nvSpPr>
          <p:cNvPr id="149542" name="Line 38"/>
          <p:cNvSpPr>
            <a:spLocks noChangeShapeType="1"/>
          </p:cNvSpPr>
          <p:nvPr/>
        </p:nvSpPr>
        <p:spPr bwMode="auto">
          <a:xfrm>
            <a:off x="4098133" y="4238627"/>
            <a:ext cx="1241822" cy="756047"/>
          </a:xfrm>
          <a:prstGeom prst="line">
            <a:avLst/>
          </a:prstGeom>
          <a:noFill/>
          <a:ln w="9525">
            <a:solidFill>
              <a:srgbClr val="33CC33"/>
            </a:solidFill>
            <a:round/>
            <a:headEnd/>
            <a:tailEnd/>
          </a:ln>
        </p:spPr>
        <p:txBody>
          <a:bodyPr/>
          <a:lstStyle/>
          <a:p>
            <a:endParaRPr lang="it-IT"/>
          </a:p>
        </p:txBody>
      </p:sp>
      <p:sp>
        <p:nvSpPr>
          <p:cNvPr id="149543" name="Line 39"/>
          <p:cNvSpPr>
            <a:spLocks noChangeShapeType="1"/>
          </p:cNvSpPr>
          <p:nvPr/>
        </p:nvSpPr>
        <p:spPr bwMode="auto">
          <a:xfrm>
            <a:off x="4260059" y="4076701"/>
            <a:ext cx="756047" cy="1188244"/>
          </a:xfrm>
          <a:prstGeom prst="line">
            <a:avLst/>
          </a:prstGeom>
          <a:noFill/>
          <a:ln w="9525">
            <a:solidFill>
              <a:srgbClr val="0033CC"/>
            </a:solidFill>
            <a:round/>
            <a:headEnd/>
            <a:tailEnd/>
          </a:ln>
        </p:spPr>
        <p:txBody>
          <a:bodyPr/>
          <a:lstStyle/>
          <a:p>
            <a:endParaRPr lang="it-IT"/>
          </a:p>
        </p:txBody>
      </p:sp>
      <p:sp>
        <p:nvSpPr>
          <p:cNvPr id="3" name="Fumetto 2 2"/>
          <p:cNvSpPr/>
          <p:nvPr/>
        </p:nvSpPr>
        <p:spPr>
          <a:xfrm>
            <a:off x="6972518" y="5850732"/>
            <a:ext cx="1975104" cy="870743"/>
          </a:xfrm>
          <a:prstGeom prst="wedgeRoundRectCallout">
            <a:avLst>
              <a:gd name="adj1" fmla="val -12499"/>
              <a:gd name="adj2" fmla="val -855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Perché sono su due curve di utilità diverse</a:t>
            </a:r>
            <a:endParaRPr lang="en-US" dirty="0"/>
          </a:p>
        </p:txBody>
      </p:sp>
    </p:spTree>
    <p:extLst>
      <p:ext uri="{BB962C8B-B14F-4D97-AF65-F5344CB8AC3E}">
        <p14:creationId xmlns:p14="http://schemas.microsoft.com/office/powerpoint/2010/main" val="30368470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1000"/>
                                        <p:tgtEl>
                                          <p:spTgt spid="149506"/>
                                        </p:tgtEl>
                                      </p:cBhvr>
                                    </p:animEffect>
                                    <p:anim calcmode="lin" valueType="num">
                                      <p:cBhvr>
                                        <p:cTn id="8" dur="1000" fill="hold"/>
                                        <p:tgtEl>
                                          <p:spTgt spid="149506"/>
                                        </p:tgtEl>
                                        <p:attrNameLst>
                                          <p:attrName>ppt_x</p:attrName>
                                        </p:attrNameLst>
                                      </p:cBhvr>
                                      <p:tavLst>
                                        <p:tav tm="0">
                                          <p:val>
                                            <p:strVal val="#ppt_x"/>
                                          </p:val>
                                        </p:tav>
                                        <p:tav tm="100000">
                                          <p:val>
                                            <p:strVal val="#ppt_x"/>
                                          </p:val>
                                        </p:tav>
                                      </p:tavLst>
                                    </p:anim>
                                    <p:anim calcmode="lin" valueType="num">
                                      <p:cBhvr>
                                        <p:cTn id="9" dur="898" decel="100000" fill="hold"/>
                                        <p:tgtEl>
                                          <p:spTgt spid="1495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4950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9507">
                                            <p:txEl>
                                              <p:pRg st="0" end="0"/>
                                            </p:txEl>
                                          </p:spTgt>
                                        </p:tgtEl>
                                        <p:attrNameLst>
                                          <p:attrName>style.visibility</p:attrName>
                                        </p:attrNameLst>
                                      </p:cBhvr>
                                      <p:to>
                                        <p:strVal val="visible"/>
                                      </p:to>
                                    </p:set>
                                    <p:animEffect transition="in" filter="fade">
                                      <p:cBhvr>
                                        <p:cTn id="15" dur="1000"/>
                                        <p:tgtEl>
                                          <p:spTgt spid="149507">
                                            <p:txEl>
                                              <p:pRg st="0" end="0"/>
                                            </p:txEl>
                                          </p:spTgt>
                                        </p:tgtEl>
                                      </p:cBhvr>
                                    </p:animEffect>
                                    <p:anim calcmode="lin" valueType="num">
                                      <p:cBhvr>
                                        <p:cTn id="16"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4950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49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9507">
                                            <p:txEl>
                                              <p:pRg st="2" end="2"/>
                                            </p:txEl>
                                          </p:spTgt>
                                        </p:tgtEl>
                                        <p:attrNameLst>
                                          <p:attrName>style.visibility</p:attrName>
                                        </p:attrNameLst>
                                      </p:cBhvr>
                                      <p:to>
                                        <p:strVal val="visible"/>
                                      </p:to>
                                    </p:set>
                                    <p:animEffect transition="in" filter="fade">
                                      <p:cBhvr>
                                        <p:cTn id="23" dur="1000"/>
                                        <p:tgtEl>
                                          <p:spTgt spid="149507">
                                            <p:txEl>
                                              <p:pRg st="2" end="2"/>
                                            </p:txEl>
                                          </p:spTgt>
                                        </p:tgtEl>
                                      </p:cBhvr>
                                    </p:animEffect>
                                    <p:anim calcmode="lin" valueType="num">
                                      <p:cBhvr>
                                        <p:cTn id="24"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4950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495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4" presetClass="entr" presetSubtype="16" fill="hold" grpId="0" nodeType="withEffect">
                                  <p:stCondLst>
                                    <p:cond delay="0"/>
                                  </p:stCondLst>
                                  <p:childTnLst>
                                    <p:set>
                                      <p:cBhvr>
                                        <p:cTn id="34" dur="1" fill="hold">
                                          <p:stCondLst>
                                            <p:cond delay="0"/>
                                          </p:stCondLst>
                                        </p:cTn>
                                        <p:tgtEl>
                                          <p:spTgt spid="149538"/>
                                        </p:tgtEl>
                                        <p:attrNameLst>
                                          <p:attrName>style.visibility</p:attrName>
                                        </p:attrNameLst>
                                      </p:cBhvr>
                                      <p:to>
                                        <p:strVal val="visible"/>
                                      </p:to>
                                    </p:set>
                                    <p:animEffect transition="in" filter="box(in)">
                                      <p:cBhvr>
                                        <p:cTn id="35" dur="500"/>
                                        <p:tgtEl>
                                          <p:spTgt spid="14953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9529"/>
                                        </p:tgtEl>
                                        <p:attrNameLst>
                                          <p:attrName>style.visibility</p:attrName>
                                        </p:attrNameLst>
                                      </p:cBhvr>
                                      <p:to>
                                        <p:strVal val="visible"/>
                                      </p:to>
                                    </p:set>
                                    <p:anim calcmode="lin" valueType="num">
                                      <p:cBhvr additive="base">
                                        <p:cTn id="40" dur="500" fill="hold"/>
                                        <p:tgtEl>
                                          <p:spTgt spid="149529"/>
                                        </p:tgtEl>
                                        <p:attrNameLst>
                                          <p:attrName>ppt_x</p:attrName>
                                        </p:attrNameLst>
                                      </p:cBhvr>
                                      <p:tavLst>
                                        <p:tav tm="0">
                                          <p:val>
                                            <p:strVal val="#ppt_x"/>
                                          </p:val>
                                        </p:tav>
                                        <p:tav tm="100000">
                                          <p:val>
                                            <p:strVal val="#ppt_x"/>
                                          </p:val>
                                        </p:tav>
                                      </p:tavLst>
                                    </p:anim>
                                    <p:anim calcmode="lin" valueType="num">
                                      <p:cBhvr additive="base">
                                        <p:cTn id="41" dur="500" fill="hold"/>
                                        <p:tgtEl>
                                          <p:spTgt spid="14952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9543"/>
                                        </p:tgtEl>
                                        <p:attrNameLst>
                                          <p:attrName>style.visibility</p:attrName>
                                        </p:attrNameLst>
                                      </p:cBhvr>
                                      <p:to>
                                        <p:strVal val="visible"/>
                                      </p:to>
                                    </p:set>
                                    <p:anim calcmode="lin" valueType="num">
                                      <p:cBhvr additive="base">
                                        <p:cTn id="46" dur="500" fill="hold"/>
                                        <p:tgtEl>
                                          <p:spTgt spid="149543"/>
                                        </p:tgtEl>
                                        <p:attrNameLst>
                                          <p:attrName>ppt_x</p:attrName>
                                        </p:attrNameLst>
                                      </p:cBhvr>
                                      <p:tavLst>
                                        <p:tav tm="0">
                                          <p:val>
                                            <p:strVal val="#ppt_x"/>
                                          </p:val>
                                        </p:tav>
                                        <p:tav tm="100000">
                                          <p:val>
                                            <p:strVal val="#ppt_x"/>
                                          </p:val>
                                        </p:tav>
                                      </p:tavLst>
                                    </p:anim>
                                    <p:anim calcmode="lin" valueType="num">
                                      <p:cBhvr additive="base">
                                        <p:cTn id="47" dur="500" fill="hold"/>
                                        <p:tgtEl>
                                          <p:spTgt spid="14954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9542"/>
                                        </p:tgtEl>
                                        <p:attrNameLst>
                                          <p:attrName>style.visibility</p:attrName>
                                        </p:attrNameLst>
                                      </p:cBhvr>
                                      <p:to>
                                        <p:strVal val="visible"/>
                                      </p:to>
                                    </p:set>
                                    <p:anim calcmode="lin" valueType="num">
                                      <p:cBhvr additive="base">
                                        <p:cTn id="50" dur="500" fill="hold"/>
                                        <p:tgtEl>
                                          <p:spTgt spid="149542"/>
                                        </p:tgtEl>
                                        <p:attrNameLst>
                                          <p:attrName>ppt_x</p:attrName>
                                        </p:attrNameLst>
                                      </p:cBhvr>
                                      <p:tavLst>
                                        <p:tav tm="0">
                                          <p:val>
                                            <p:strVal val="#ppt_x"/>
                                          </p:val>
                                        </p:tav>
                                        <p:tav tm="100000">
                                          <p:val>
                                            <p:strVal val="#ppt_x"/>
                                          </p:val>
                                        </p:tav>
                                      </p:tavLst>
                                    </p:anim>
                                    <p:anim calcmode="lin" valueType="num">
                                      <p:cBhvr additive="base">
                                        <p:cTn id="51" dur="500" fill="hold"/>
                                        <p:tgtEl>
                                          <p:spTgt spid="14954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P spid="149529" grpId="0"/>
      <p:bldP spid="149538" grpId="0" animBg="1"/>
      <p:bldP spid="149542" grpId="0" animBg="1"/>
      <p:bldP spid="149543"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9F42A1F-2624-4271-9CA6-619727D2EF78}" type="slidenum">
              <a:rPr lang="it-IT" altLang="en-US"/>
              <a:pPr>
                <a:defRPr/>
              </a:pPr>
              <a:t>24</a:t>
            </a:fld>
            <a:endParaRPr lang="it-IT" altLang="en-US"/>
          </a:p>
        </p:txBody>
      </p:sp>
      <p:sp>
        <p:nvSpPr>
          <p:cNvPr id="23555" name="Rectangle 2"/>
          <p:cNvSpPr>
            <a:spLocks noGrp="1" noChangeArrowheads="1"/>
          </p:cNvSpPr>
          <p:nvPr>
            <p:ph type="title"/>
          </p:nvPr>
        </p:nvSpPr>
        <p:spPr/>
        <p:txBody>
          <a:bodyPr/>
          <a:lstStyle/>
          <a:p>
            <a:pPr eaLnBrk="1" hangingPunct="1"/>
            <a:r>
              <a:rPr lang="it-IT"/>
              <a:t>… continua</a:t>
            </a:r>
          </a:p>
        </p:txBody>
      </p:sp>
      <p:sp>
        <p:nvSpPr>
          <p:cNvPr id="23556" name="Rectangle 3"/>
          <p:cNvSpPr>
            <a:spLocks noGrp="1" noChangeArrowheads="1"/>
          </p:cNvSpPr>
          <p:nvPr>
            <p:ph type="body" idx="1"/>
          </p:nvPr>
        </p:nvSpPr>
        <p:spPr/>
        <p:txBody>
          <a:bodyPr>
            <a:normAutofit/>
          </a:bodyPr>
          <a:lstStyle/>
          <a:p>
            <a:pPr eaLnBrk="1" hangingPunct="1">
              <a:lnSpc>
                <a:spcPct val="80000"/>
              </a:lnSpc>
            </a:pPr>
            <a:r>
              <a:rPr lang="it-IT" dirty="0"/>
              <a:t>Il significato delle espressioni precedenti è: se le scelte tra A o </a:t>
            </a:r>
            <a:r>
              <a:rPr lang="it-IT" dirty="0">
                <a:solidFill>
                  <a:srgbClr val="FF0000"/>
                </a:solidFill>
              </a:rPr>
              <a:t>B</a:t>
            </a:r>
            <a:r>
              <a:rPr lang="it-IT" dirty="0"/>
              <a:t> producono lo stesso livello di soddisfazione e le scelte tra A o </a:t>
            </a:r>
            <a:r>
              <a:rPr lang="it-IT" dirty="0">
                <a:solidFill>
                  <a:srgbClr val="FF0000"/>
                </a:solidFill>
              </a:rPr>
              <a:t>D</a:t>
            </a:r>
            <a:r>
              <a:rPr lang="it-IT" dirty="0"/>
              <a:t> producono lo stesso livello di soddisfazione, allora A, B e D appartengono allo stesso insieme di scelte.</a:t>
            </a:r>
          </a:p>
          <a:p>
            <a:pPr eaLnBrk="1" hangingPunct="1">
              <a:lnSpc>
                <a:spcPct val="80000"/>
              </a:lnSpc>
            </a:pPr>
            <a:r>
              <a:rPr lang="it-IT" dirty="0"/>
              <a:t>Così non è però, </a:t>
            </a:r>
            <a:r>
              <a:rPr lang="it-IT" dirty="0" err="1"/>
              <a:t>perchè</a:t>
            </a:r>
            <a:r>
              <a:rPr lang="it-IT" dirty="0"/>
              <a:t> tra B e D, si preferisce B che contiene più ore di tempo libero e una quantità più elevata di beni e che comporta una (curva di) utilità più elevata.</a:t>
            </a:r>
          </a:p>
          <a:p>
            <a:pPr eaLnBrk="1" hangingPunct="1">
              <a:lnSpc>
                <a:spcPct val="80000"/>
              </a:lnSpc>
            </a:pPr>
            <a:r>
              <a:rPr lang="it-IT" dirty="0"/>
              <a:t>Quindi l’intersezione tra curve di utilità è impossibile.</a:t>
            </a:r>
          </a:p>
          <a:p>
            <a:pPr eaLnBrk="1" hangingPunct="1">
              <a:lnSpc>
                <a:spcPct val="80000"/>
              </a:lnSpc>
            </a:pPr>
            <a:r>
              <a:rPr lang="it-IT" dirty="0">
                <a:solidFill>
                  <a:srgbClr val="FF0000"/>
                </a:solidFill>
              </a:rPr>
              <a:t>Non posso cioè, essere contemporaneamente indifferente e preferire un diverso livello di utilità</a:t>
            </a:r>
            <a:r>
              <a:rPr lang="it-IT" dirty="0"/>
              <a:t>! </a:t>
            </a:r>
            <a:r>
              <a:rPr lang="it-IT" b="1" dirty="0"/>
              <a:t>Non posso essere incoerente se sono razionale</a:t>
            </a:r>
            <a:r>
              <a:rPr lang="it-IT" dirty="0"/>
              <a:t>!!</a:t>
            </a:r>
          </a:p>
        </p:txBody>
      </p:sp>
    </p:spTree>
    <p:extLst>
      <p:ext uri="{BB962C8B-B14F-4D97-AF65-F5344CB8AC3E}">
        <p14:creationId xmlns:p14="http://schemas.microsoft.com/office/powerpoint/2010/main" val="59741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Riassunto ipotesi base: chi sono i lavoratori</a:t>
            </a:r>
            <a:endParaRPr lang="en-US" dirty="0"/>
          </a:p>
        </p:txBody>
      </p:sp>
      <p:sp>
        <p:nvSpPr>
          <p:cNvPr id="3" name="Segnaposto contenuto 2"/>
          <p:cNvSpPr>
            <a:spLocks noGrp="1"/>
          </p:cNvSpPr>
          <p:nvPr>
            <p:ph idx="1"/>
          </p:nvPr>
        </p:nvSpPr>
        <p:spPr>
          <a:xfrm>
            <a:off x="618698" y="1506739"/>
            <a:ext cx="10331355" cy="4530725"/>
          </a:xfrm>
        </p:spPr>
        <p:txBody>
          <a:bodyPr/>
          <a:lstStyle/>
          <a:p>
            <a:r>
              <a:rPr lang="it-IT" sz="2400" dirty="0"/>
              <a:t>L’individuo che valuta quanto lavorare è </a:t>
            </a:r>
            <a:r>
              <a:rPr lang="it-IT" sz="2400" dirty="0">
                <a:solidFill>
                  <a:srgbClr val="FF0000"/>
                </a:solidFill>
              </a:rPr>
              <a:t>rappresentativo</a:t>
            </a:r>
            <a:r>
              <a:rPr lang="it-IT" sz="2400" dirty="0"/>
              <a:t> di una </a:t>
            </a:r>
            <a:r>
              <a:rPr lang="it-IT" sz="2400" dirty="0">
                <a:solidFill>
                  <a:srgbClr val="FF0000"/>
                </a:solidFill>
              </a:rPr>
              <a:t>popolazione omogenea</a:t>
            </a:r>
            <a:r>
              <a:rPr lang="it-IT" sz="2400" dirty="0"/>
              <a:t> (come visto con Istat)costituita da tutti i potenziali lavoratori (popolazione di 15-74 anni o 15-64 anni, dipende dagli anni delle indagini statistiche)</a:t>
            </a:r>
          </a:p>
          <a:p>
            <a:r>
              <a:rPr lang="it-IT" sz="2400" dirty="0"/>
              <a:t>L’individuo è </a:t>
            </a:r>
            <a:r>
              <a:rPr lang="it-IT" sz="2400" dirty="0">
                <a:solidFill>
                  <a:srgbClr val="FF0000"/>
                </a:solidFill>
              </a:rPr>
              <a:t>perfettamente informato </a:t>
            </a:r>
            <a:r>
              <a:rPr lang="it-IT" sz="2400" dirty="0"/>
              <a:t>su prezzi e salari (su cui non ha nessun potere di decisione) e libero di scegliere </a:t>
            </a:r>
            <a:r>
              <a:rPr lang="it-IT" sz="2400" dirty="0">
                <a:solidFill>
                  <a:srgbClr val="FF0000"/>
                </a:solidFill>
              </a:rPr>
              <a:t>qualsiasi combinazione di tempo libero-consumo,</a:t>
            </a:r>
            <a:r>
              <a:rPr lang="it-IT" sz="2400" dirty="0"/>
              <a:t> che si possa però permettere (</a:t>
            </a:r>
            <a:r>
              <a:rPr lang="it-IT" sz="2400" dirty="0">
                <a:solidFill>
                  <a:srgbClr val="FF0000"/>
                </a:solidFill>
              </a:rPr>
              <a:t>vincolo</a:t>
            </a:r>
            <a:r>
              <a:rPr lang="it-IT" sz="2400" dirty="0"/>
              <a:t>)           è il concetto di </a:t>
            </a:r>
            <a:r>
              <a:rPr lang="it-IT" sz="2400" dirty="0" err="1"/>
              <a:t>SCARSIT</a:t>
            </a:r>
            <a:r>
              <a:rPr lang="it-IT" sz="2400" cap="all" dirty="0" err="1"/>
              <a:t>à</a:t>
            </a:r>
            <a:endParaRPr lang="it-IT" sz="2400" cap="all" dirty="0"/>
          </a:p>
          <a:p>
            <a:r>
              <a:rPr lang="it-IT" sz="2400" dirty="0"/>
              <a:t>La scelta ottima dipende da alcune poche variabili: </a:t>
            </a:r>
            <a:r>
              <a:rPr lang="it-IT" sz="2400" dirty="0">
                <a:solidFill>
                  <a:srgbClr val="FF0000"/>
                </a:solidFill>
              </a:rPr>
              <a:t>preferenze</a:t>
            </a:r>
            <a:r>
              <a:rPr lang="it-IT" sz="2400" dirty="0"/>
              <a:t> di consumo, tempo libero; </a:t>
            </a:r>
            <a:r>
              <a:rPr lang="it-IT" sz="2400" dirty="0">
                <a:solidFill>
                  <a:srgbClr val="FF0000"/>
                </a:solidFill>
              </a:rPr>
              <a:t>tempo</a:t>
            </a:r>
            <a:r>
              <a:rPr lang="it-IT" sz="2400" dirty="0"/>
              <a:t> massimo disponibile (nel giorno, settimana) e </a:t>
            </a:r>
            <a:r>
              <a:rPr lang="it-IT" sz="2400" dirty="0">
                <a:solidFill>
                  <a:srgbClr val="FF0000"/>
                </a:solidFill>
              </a:rPr>
              <a:t>reddito</a:t>
            </a:r>
            <a:r>
              <a:rPr lang="it-IT" sz="2400" dirty="0"/>
              <a:t> disponibile espressi in valore (</a:t>
            </a:r>
            <a:r>
              <a:rPr lang="it-IT" sz="2400" dirty="0">
                <a:solidFill>
                  <a:srgbClr val="FF0000"/>
                </a:solidFill>
              </a:rPr>
              <a:t>prezzi</a:t>
            </a:r>
            <a:r>
              <a:rPr lang="it-IT" sz="2400" dirty="0"/>
              <a:t> e </a:t>
            </a:r>
            <a:r>
              <a:rPr lang="it-IT" sz="2400" dirty="0">
                <a:solidFill>
                  <a:srgbClr val="FF0000"/>
                </a:solidFill>
              </a:rPr>
              <a:t>salari;</a:t>
            </a:r>
            <a:r>
              <a:rPr lang="it-IT" sz="2400" dirty="0"/>
              <a:t> inoltre anche</a:t>
            </a:r>
            <a:r>
              <a:rPr lang="it-IT" sz="2400" dirty="0">
                <a:solidFill>
                  <a:srgbClr val="FF0000"/>
                </a:solidFill>
              </a:rPr>
              <a:t> altre fonti di reddito</a:t>
            </a:r>
            <a:r>
              <a:rPr lang="it-IT" sz="2400" dirty="0"/>
              <a:t>)</a:t>
            </a:r>
            <a:endParaRPr lang="en-US" sz="2400" dirty="0"/>
          </a:p>
        </p:txBody>
      </p:sp>
      <p:sp>
        <p:nvSpPr>
          <p:cNvPr id="4" name="Segnaposto numero diapositiva 3"/>
          <p:cNvSpPr>
            <a:spLocks noGrp="1"/>
          </p:cNvSpPr>
          <p:nvPr>
            <p:ph type="sldNum" sz="quarter" idx="12"/>
          </p:nvPr>
        </p:nvSpPr>
        <p:spPr/>
        <p:txBody>
          <a:bodyPr/>
          <a:lstStyle/>
          <a:p>
            <a:pPr>
              <a:defRPr/>
            </a:pPr>
            <a:fld id="{54F607D0-A284-42C4-BCFC-9662D572391E}" type="slidenum">
              <a:rPr lang="it-IT" altLang="en-US" smtClean="0"/>
              <a:pPr>
                <a:defRPr/>
              </a:pPr>
              <a:t>25</a:t>
            </a:fld>
            <a:endParaRPr lang="it-IT" altLang="en-US"/>
          </a:p>
        </p:txBody>
      </p:sp>
      <p:sp>
        <p:nvSpPr>
          <p:cNvPr id="5" name="CasellaDiTesto 4"/>
          <p:cNvSpPr txBox="1"/>
          <p:nvPr/>
        </p:nvSpPr>
        <p:spPr>
          <a:xfrm>
            <a:off x="5028291" y="5133983"/>
            <a:ext cx="15121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a:t>OBIETTIVO</a:t>
            </a:r>
            <a:endParaRPr lang="en-US" dirty="0"/>
          </a:p>
        </p:txBody>
      </p:sp>
      <p:sp>
        <p:nvSpPr>
          <p:cNvPr id="6" name="CasellaDiTesto 5"/>
          <p:cNvSpPr txBox="1"/>
          <p:nvPr/>
        </p:nvSpPr>
        <p:spPr>
          <a:xfrm>
            <a:off x="1950368" y="5957210"/>
            <a:ext cx="829126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COMPRENDERE COME CAMBIANO LE SCELTE DI </a:t>
            </a:r>
            <a:r>
              <a:rPr lang="it-IT" b="1" dirty="0"/>
              <a:t>PARTECIPAZIONE</a:t>
            </a:r>
            <a:r>
              <a:rPr lang="it-IT" dirty="0"/>
              <a:t> AL LAVORO AL VARIARE DELLE IPOTESI DI BASE</a:t>
            </a:r>
            <a:endParaRPr lang="en-US" dirty="0"/>
          </a:p>
        </p:txBody>
      </p:sp>
      <p:sp>
        <p:nvSpPr>
          <p:cNvPr id="7" name="Freccia in giù 6"/>
          <p:cNvSpPr/>
          <p:nvPr/>
        </p:nvSpPr>
        <p:spPr>
          <a:xfrm>
            <a:off x="5602440" y="5587878"/>
            <a:ext cx="363869"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ccia a destra 7">
            <a:extLst>
              <a:ext uri="{FF2B5EF4-FFF2-40B4-BE49-F238E27FC236}">
                <a16:creationId xmlns:a16="http://schemas.microsoft.com/office/drawing/2014/main" id="{1C1E43B1-AB51-4BB4-817F-17BEB000DBD7}"/>
              </a:ext>
            </a:extLst>
          </p:cNvPr>
          <p:cNvSpPr/>
          <p:nvPr/>
        </p:nvSpPr>
        <p:spPr>
          <a:xfrm>
            <a:off x="7071360" y="3737952"/>
            <a:ext cx="422366" cy="171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322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633B02E9-5074-46D2-82E8-2F84CC702490}" type="slidenum">
              <a:rPr lang="it-IT" altLang="en-US"/>
              <a:pPr>
                <a:defRPr/>
              </a:pPr>
              <a:t>26</a:t>
            </a:fld>
            <a:endParaRPr lang="it-IT" altLang="en-US"/>
          </a:p>
        </p:txBody>
      </p:sp>
      <p:sp>
        <p:nvSpPr>
          <p:cNvPr id="2052" name="Rectangle 2"/>
          <p:cNvSpPr>
            <a:spLocks noGrp="1" noChangeArrowheads="1"/>
          </p:cNvSpPr>
          <p:nvPr>
            <p:ph type="title"/>
          </p:nvPr>
        </p:nvSpPr>
        <p:spPr>
          <a:xfrm>
            <a:off x="1981200" y="194319"/>
            <a:ext cx="8229600" cy="608012"/>
          </a:xfrm>
        </p:spPr>
        <p:txBody>
          <a:bodyPr>
            <a:noAutofit/>
          </a:bodyPr>
          <a:lstStyle/>
          <a:p>
            <a:pPr eaLnBrk="1" hangingPunct="1"/>
            <a:r>
              <a:rPr lang="it-IT" b="1" dirty="0"/>
              <a:t>I vincoli del lavoratore-consumatore</a:t>
            </a:r>
          </a:p>
        </p:txBody>
      </p:sp>
      <p:sp>
        <p:nvSpPr>
          <p:cNvPr id="2053" name="Rectangle 3"/>
          <p:cNvSpPr>
            <a:spLocks noGrp="1" noChangeArrowheads="1"/>
          </p:cNvSpPr>
          <p:nvPr>
            <p:ph type="body" idx="1"/>
          </p:nvPr>
        </p:nvSpPr>
        <p:spPr>
          <a:xfrm>
            <a:off x="859809" y="940153"/>
            <a:ext cx="10493991" cy="3024683"/>
          </a:xfrm>
        </p:spPr>
        <p:txBody>
          <a:bodyPr>
            <a:normAutofit lnSpcReduction="10000"/>
          </a:bodyPr>
          <a:lstStyle/>
          <a:p>
            <a:pPr eaLnBrk="1" hangingPunct="1"/>
            <a:r>
              <a:rPr lang="it-IT" dirty="0"/>
              <a:t>I vincoli a cui è soggetta la scelta dell’individuo sono due:</a:t>
            </a:r>
          </a:p>
          <a:p>
            <a:pPr lvl="1"/>
            <a:r>
              <a:rPr lang="it-IT" sz="2800" dirty="0"/>
              <a:t>Il </a:t>
            </a:r>
            <a:r>
              <a:rPr lang="it-IT" sz="2800" b="1" dirty="0"/>
              <a:t>vincolo temporale</a:t>
            </a:r>
            <a:r>
              <a:rPr lang="it-IT" sz="2800" dirty="0"/>
              <a:t> suddivide la settimana (o la giornata) in ore di tempo libero e di lavoro (T e L) oppure </a:t>
            </a:r>
            <a:r>
              <a:rPr lang="it-IT" sz="2800" dirty="0">
                <a:solidFill>
                  <a:srgbClr val="FF0000"/>
                </a:solidFill>
              </a:rPr>
              <a:t>L=(</a:t>
            </a:r>
            <a:r>
              <a:rPr lang="it-IT" sz="2800" dirty="0" err="1">
                <a:solidFill>
                  <a:srgbClr val="FF0000"/>
                </a:solidFill>
              </a:rPr>
              <a:t>T</a:t>
            </a:r>
            <a:r>
              <a:rPr lang="it-IT" sz="2800" baseline="-25000" dirty="0" err="1">
                <a:solidFill>
                  <a:srgbClr val="FF0000"/>
                </a:solidFill>
              </a:rPr>
              <a:t>max</a:t>
            </a:r>
            <a:r>
              <a:rPr lang="it-IT" sz="2800" dirty="0">
                <a:solidFill>
                  <a:srgbClr val="FF0000"/>
                </a:solidFill>
              </a:rPr>
              <a:t> – T), dove </a:t>
            </a:r>
            <a:r>
              <a:rPr lang="it-IT" sz="2800" dirty="0" err="1">
                <a:solidFill>
                  <a:srgbClr val="FF0000"/>
                </a:solidFill>
              </a:rPr>
              <a:t>T</a:t>
            </a:r>
            <a:r>
              <a:rPr lang="it-IT" sz="2800" baseline="-25000" dirty="0" err="1">
                <a:solidFill>
                  <a:srgbClr val="FF0000"/>
                </a:solidFill>
              </a:rPr>
              <a:t>max</a:t>
            </a:r>
            <a:r>
              <a:rPr lang="it-IT" sz="2800" baseline="-25000" dirty="0">
                <a:solidFill>
                  <a:srgbClr val="FF0000"/>
                </a:solidFill>
              </a:rPr>
              <a:t> </a:t>
            </a:r>
            <a:r>
              <a:rPr lang="it-IT" sz="2800" dirty="0">
                <a:solidFill>
                  <a:srgbClr val="FF0000"/>
                </a:solidFill>
              </a:rPr>
              <a:t>=24ore/giorno o 168/settimana e T è la scelta di tempo libero </a:t>
            </a:r>
            <a:r>
              <a:rPr lang="it-IT" sz="2800" i="1" dirty="0"/>
              <a:t>(si possono anche indicare con T e t o L e l)</a:t>
            </a:r>
          </a:p>
          <a:p>
            <a:pPr lvl="1" eaLnBrk="1" hangingPunct="1"/>
            <a:r>
              <a:rPr lang="it-IT" sz="2800" dirty="0"/>
              <a:t>Il </a:t>
            </a:r>
            <a:r>
              <a:rPr lang="it-IT" sz="2800" b="1" dirty="0"/>
              <a:t>vincolo di bilancio</a:t>
            </a:r>
            <a:r>
              <a:rPr lang="it-IT" sz="2800" dirty="0"/>
              <a:t> prescrive </a:t>
            </a:r>
            <a:r>
              <a:rPr lang="it-IT" sz="2800" u="sng" dirty="0"/>
              <a:t>che, dati i prezzi (W e P)</a:t>
            </a:r>
            <a:r>
              <a:rPr lang="it-IT" sz="2800" dirty="0"/>
              <a:t>, il consumo sia pari al reddito da lavoro + altro reddito non derivante da attività lavorativa.  Esso si può anche scrivere:</a:t>
            </a:r>
          </a:p>
        </p:txBody>
      </p:sp>
      <mc:AlternateContent xmlns:mc="http://schemas.openxmlformats.org/markup-compatibility/2006" xmlns:a14="http://schemas.microsoft.com/office/drawing/2010/main">
        <mc:Choice Requires="a14">
          <p:sp>
            <p:nvSpPr>
              <p:cNvPr id="54277" name="Object 5"/>
              <p:cNvSpPr txBox="1"/>
              <p:nvPr/>
            </p:nvSpPr>
            <p:spPr bwMode="auto">
              <a:xfrm>
                <a:off x="4395788" y="3884613"/>
                <a:ext cx="2938462" cy="1920875"/>
              </a:xfrm>
              <a:prstGeom prst="rect">
                <a:avLst/>
              </a:prstGeom>
              <a:noFill/>
              <a:extLst/>
            </p:spPr>
            <p:txBody>
              <a:bodyPr>
                <a:normAutofit/>
              </a:bodyPr>
              <a:lstStyle/>
              <a:p>
                <a:pPr/>
                <a14:m>
                  <m:oMathPara xmlns:m="http://schemas.openxmlformats.org/officeDocument/2006/math">
                    <m:oMathParaPr>
                      <m:jc m:val="centerGroup"/>
                    </m:oMathParaPr>
                    <m:oMath xmlns:m="http://schemas.openxmlformats.org/officeDocument/2006/math">
                      <m:r>
                        <a:rPr lang="it-IT" i="1">
                          <a:solidFill>
                            <a:srgbClr val="000000"/>
                          </a:solidFill>
                          <a:latin typeface="Cambria Math" panose="02040503050406030204" pitchFamily="18" charset="0"/>
                        </a:rPr>
                        <m:t>𝑝</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𝐶</m:t>
                      </m:r>
                      <m:r>
                        <m:rPr>
                          <m:aln/>
                        </m:rP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𝑤</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𝑇</m:t>
                      </m:r>
                      <m:r>
                        <m:rPr>
                          <m:nor/>
                        </m:rPr>
                        <a:rPr lang="it-IT" baseline="-25000" dirty="0" smtClean="0">
                          <a:solidFill>
                            <a:schemeClr val="tx1"/>
                          </a:solidFill>
                        </a:rPr>
                        <m:t>max</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𝑋</m:t>
                      </m:r>
                    </m:oMath>
                    <m:oMath xmlns:m="http://schemas.openxmlformats.org/officeDocument/2006/math">
                      <m:r>
                        <a:rPr lang="it-IT" i="1">
                          <a:solidFill>
                            <a:srgbClr val="000000"/>
                          </a:solidFill>
                          <a:latin typeface="Cambria Math" panose="02040503050406030204" pitchFamily="18" charset="0"/>
                        </a:rPr>
                        <m:t>𝐶</m:t>
                      </m:r>
                      <m:r>
                        <m:rPr>
                          <m:aln/>
                        </m:rP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𝑤</m:t>
                          </m:r>
                        </m:num>
                        <m:den>
                          <m:r>
                            <a:rPr lang="it-IT" i="1">
                              <a:solidFill>
                                <a:srgbClr val="000000"/>
                              </a:solidFill>
                              <a:latin typeface="Cambria Math" panose="02040503050406030204" pitchFamily="18" charset="0"/>
                            </a:rPr>
                            <m:t>𝑝</m:t>
                          </m:r>
                        </m:den>
                      </m:f>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𝑇</m:t>
                      </m:r>
                      <m:r>
                        <m:rPr>
                          <m:nor/>
                        </m:rPr>
                        <a:rPr lang="it-IT" baseline="-25000" dirty="0"/>
                        <m:t>max</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𝑋</m:t>
                          </m:r>
                        </m:num>
                        <m:den>
                          <m:r>
                            <a:rPr lang="it-IT" i="1">
                              <a:solidFill>
                                <a:srgbClr val="000000"/>
                              </a:solidFill>
                              <a:latin typeface="Cambria Math" panose="02040503050406030204" pitchFamily="18" charset="0"/>
                            </a:rPr>
                            <m:t>𝑝</m:t>
                          </m:r>
                        </m:den>
                      </m:f>
                    </m:oMath>
                    <m:oMath xmlns:m="http://schemas.openxmlformats.org/officeDocument/2006/math">
                      <m:r>
                        <m:rPr>
                          <m:aln/>
                        </m:rP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𝑤</m:t>
                          </m:r>
                        </m:num>
                        <m:den>
                          <m:r>
                            <a:rPr lang="it-IT" i="1">
                              <a:solidFill>
                                <a:srgbClr val="000000"/>
                              </a:solidFill>
                              <a:latin typeface="Cambria Math" panose="02040503050406030204" pitchFamily="18" charset="0"/>
                            </a:rPr>
                            <m:t>𝑝</m:t>
                          </m:r>
                        </m:den>
                      </m:f>
                      <m:r>
                        <a:rPr lang="it-IT" i="1">
                          <a:solidFill>
                            <a:srgbClr val="000000"/>
                          </a:solidFill>
                          <a:latin typeface="Cambria Math" panose="02040503050406030204" pitchFamily="18" charset="0"/>
                        </a:rPr>
                        <m:t>𝑇</m:t>
                      </m:r>
                      <m:r>
                        <m:rPr>
                          <m:nor/>
                        </m:rPr>
                        <a:rPr lang="it-IT" baseline="-25000" dirty="0"/>
                        <m:t>max</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𝑋</m:t>
                          </m:r>
                        </m:num>
                        <m:den>
                          <m:r>
                            <a:rPr lang="it-IT" i="1">
                              <a:solidFill>
                                <a:srgbClr val="000000"/>
                              </a:solidFill>
                              <a:latin typeface="Cambria Math" panose="02040503050406030204" pitchFamily="18" charset="0"/>
                            </a:rPr>
                            <m:t>𝑝</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𝑤</m:t>
                          </m:r>
                        </m:num>
                        <m:den>
                          <m:r>
                            <a:rPr lang="it-IT" i="1">
                              <a:solidFill>
                                <a:srgbClr val="000000"/>
                              </a:solidFill>
                              <a:latin typeface="Cambria Math" panose="02040503050406030204" pitchFamily="18" charset="0"/>
                            </a:rPr>
                            <m:t>𝑝</m:t>
                          </m:r>
                        </m:den>
                      </m:f>
                      <m:r>
                        <a:rPr lang="it-IT" i="1">
                          <a:solidFill>
                            <a:srgbClr val="000000"/>
                          </a:solidFill>
                          <a:latin typeface="Cambria Math" panose="02040503050406030204" pitchFamily="18" charset="0"/>
                        </a:rPr>
                        <m:t>𝑡</m:t>
                      </m:r>
                    </m:oMath>
                  </m:oMathPara>
                </a14:m>
                <a:endParaRPr lang="it-IT" dirty="0"/>
              </a:p>
            </p:txBody>
          </p:sp>
        </mc:Choice>
        <mc:Fallback xmlns="">
          <p:sp>
            <p:nvSpPr>
              <p:cNvPr id="54277" name="Object 5"/>
              <p:cNvSpPr txBox="1">
                <a:spLocks noRot="1" noChangeAspect="1" noMove="1" noResize="1" noEditPoints="1" noAdjustHandles="1" noChangeArrowheads="1" noChangeShapeType="1" noTextEdit="1"/>
              </p:cNvSpPr>
              <p:nvPr/>
            </p:nvSpPr>
            <p:spPr bwMode="auto">
              <a:xfrm>
                <a:off x="4395788" y="3884613"/>
                <a:ext cx="2938462" cy="1920875"/>
              </a:xfrm>
              <a:prstGeom prst="rect">
                <a:avLst/>
              </a:prstGeom>
              <a:blipFill>
                <a:blip r:embed="rId2"/>
                <a:stretch>
                  <a:fillRect/>
                </a:stretch>
              </a:blipFill>
              <a:extLst/>
            </p:spPr>
            <p:txBody>
              <a:bodyPr/>
              <a:lstStyle/>
              <a:p>
                <a:r>
                  <a:rPr lang="it-IT">
                    <a:noFill/>
                  </a:rPr>
                  <a:t> </a:t>
                </a:r>
              </a:p>
            </p:txBody>
          </p:sp>
        </mc:Fallback>
      </mc:AlternateContent>
      <p:sp>
        <p:nvSpPr>
          <p:cNvPr id="7" name="Rettangolo 6"/>
          <p:cNvSpPr/>
          <p:nvPr/>
        </p:nvSpPr>
        <p:spPr>
          <a:xfrm>
            <a:off x="5663952" y="3897784"/>
            <a:ext cx="86409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2244657" y="5805470"/>
            <a:ext cx="8281498" cy="369332"/>
          </a:xfrm>
          <a:prstGeom prst="rect">
            <a:avLst/>
          </a:prstGeom>
          <a:noFill/>
        </p:spPr>
        <p:txBody>
          <a:bodyPr wrap="none" rtlCol="0">
            <a:spAutoFit/>
          </a:bodyPr>
          <a:lstStyle/>
          <a:p>
            <a:r>
              <a:rPr lang="it-IT" dirty="0"/>
              <a:t>O esprimere in termini di </a:t>
            </a:r>
            <a:r>
              <a:rPr lang="it-IT" dirty="0">
                <a:solidFill>
                  <a:srgbClr val="0033CC"/>
                </a:solidFill>
              </a:rPr>
              <a:t>allocazione del reddito che esprime la scelta </a:t>
            </a:r>
            <a:r>
              <a:rPr lang="it-IT" dirty="0"/>
              <a:t>e  </a:t>
            </a:r>
            <a:r>
              <a:rPr lang="it-IT" dirty="0">
                <a:solidFill>
                  <a:srgbClr val="FF0000"/>
                </a:solidFill>
              </a:rPr>
              <a:t>reddito pieno</a:t>
            </a:r>
            <a:r>
              <a:rPr lang="it-IT" dirty="0"/>
              <a:t>:</a:t>
            </a:r>
          </a:p>
        </p:txBody>
      </p:sp>
      <p:sp>
        <p:nvSpPr>
          <p:cNvPr id="4" name="CasellaDiTesto 3"/>
          <p:cNvSpPr txBox="1"/>
          <p:nvPr/>
        </p:nvSpPr>
        <p:spPr>
          <a:xfrm>
            <a:off x="5450024" y="6231135"/>
            <a:ext cx="4909112" cy="307777"/>
          </a:xfrm>
          <a:prstGeom prst="rect">
            <a:avLst/>
          </a:prstGeom>
          <a:noFill/>
        </p:spPr>
        <p:txBody>
          <a:bodyPr wrap="square" lIns="0" tIns="0" rIns="0" bIns="0" rtlCol="0">
            <a:spAutoFit/>
          </a:bodyPr>
          <a:lstStyle/>
          <a:p>
            <a:r>
              <a:rPr lang="it-IT" sz="2000" dirty="0">
                <a:solidFill>
                  <a:srgbClr val="0000FF"/>
                </a:solidFill>
              </a:rPr>
              <a:t>p*</a:t>
            </a:r>
            <a:r>
              <a:rPr lang="it-IT" sz="2000" dirty="0" err="1">
                <a:solidFill>
                  <a:srgbClr val="0000FF"/>
                </a:solidFill>
              </a:rPr>
              <a:t>C+wt</a:t>
            </a:r>
            <a:r>
              <a:rPr lang="it-IT" sz="2000" dirty="0"/>
              <a:t>             =                                     </a:t>
            </a:r>
            <a:r>
              <a:rPr lang="it-IT" sz="2000" dirty="0" err="1">
                <a:solidFill>
                  <a:srgbClr val="FF0000"/>
                </a:solidFill>
              </a:rPr>
              <a:t>wT</a:t>
            </a:r>
            <a:r>
              <a:rPr lang="it-IT" sz="2000" baseline="-25000" dirty="0" err="1">
                <a:solidFill>
                  <a:srgbClr val="FF0000"/>
                </a:solidFill>
              </a:rPr>
              <a:t>max</a:t>
            </a:r>
            <a:r>
              <a:rPr lang="it-IT" sz="2000" dirty="0" err="1">
                <a:solidFill>
                  <a:srgbClr val="FF0000"/>
                </a:solidFill>
              </a:rPr>
              <a:t>+X</a:t>
            </a:r>
            <a:endParaRPr lang="it-IT" sz="2000" dirty="0">
              <a:solidFill>
                <a:srgbClr val="FF0000"/>
              </a:solidFill>
            </a:endParaRPr>
          </a:p>
        </p:txBody>
      </p:sp>
      <p:sp>
        <p:nvSpPr>
          <p:cNvPr id="5" name="Parentesi graffa aperta 4"/>
          <p:cNvSpPr/>
          <p:nvPr/>
        </p:nvSpPr>
        <p:spPr>
          <a:xfrm rot="5400000" flipV="1">
            <a:off x="5815247" y="5913615"/>
            <a:ext cx="99982" cy="68113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Parentesi graffa aperta 12"/>
          <p:cNvSpPr/>
          <p:nvPr/>
        </p:nvSpPr>
        <p:spPr>
          <a:xfrm rot="5400000" flipV="1">
            <a:off x="9591642" y="5875018"/>
            <a:ext cx="99982" cy="68113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cxnSp>
        <p:nvCxnSpPr>
          <p:cNvPr id="10" name="Connettore 2 9"/>
          <p:cNvCxnSpPr>
            <a:stCxn id="7" idx="3"/>
          </p:cNvCxnSpPr>
          <p:nvPr/>
        </p:nvCxnSpPr>
        <p:spPr>
          <a:xfrm>
            <a:off x="6528048" y="4077804"/>
            <a:ext cx="2317372" cy="34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8845420" y="3992828"/>
            <a:ext cx="2284445"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it-IT" dirty="0"/>
              <a:t>Rappresenta il lavoro (L) per cui viene pagato un salario NOMINALE di mercato</a:t>
            </a:r>
            <a:endParaRPr lang="en-US" dirty="0"/>
          </a:p>
        </p:txBody>
      </p:sp>
      <p:cxnSp>
        <p:nvCxnSpPr>
          <p:cNvPr id="15" name="Connettore 2 14"/>
          <p:cNvCxnSpPr/>
          <p:nvPr/>
        </p:nvCxnSpPr>
        <p:spPr>
          <a:xfrm flipH="1" flipV="1">
            <a:off x="8676565" y="2048455"/>
            <a:ext cx="995038" cy="1968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47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76788DF-8384-4082-AEEA-62B083D392C1}"/>
              </a:ext>
            </a:extLst>
          </p:cNvPr>
          <p:cNvSpPr>
            <a:spLocks noGrp="1"/>
          </p:cNvSpPr>
          <p:nvPr>
            <p:ph type="title"/>
          </p:nvPr>
        </p:nvSpPr>
        <p:spPr/>
        <p:txBody>
          <a:bodyPr/>
          <a:lstStyle/>
          <a:p>
            <a:r>
              <a:rPr lang="it-IT" dirty="0"/>
              <a:t>Il modello e il meccanismo di funzionamento della scelta lavorativa</a:t>
            </a:r>
          </a:p>
        </p:txBody>
      </p:sp>
      <p:sp>
        <p:nvSpPr>
          <p:cNvPr id="5" name="Segnaposto testo 4">
            <a:extLst>
              <a:ext uri="{FF2B5EF4-FFF2-40B4-BE49-F238E27FC236}">
                <a16:creationId xmlns:a16="http://schemas.microsoft.com/office/drawing/2014/main" id="{005F5396-5E31-44EB-9B3E-7B829191A3B2}"/>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99959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7C302DC7-3331-4E26-8F08-A6FC6A4278BE}" type="slidenum">
              <a:rPr lang="it-IT" altLang="en-US"/>
              <a:pPr>
                <a:defRPr/>
              </a:pPr>
              <a:t>28</a:t>
            </a:fld>
            <a:endParaRPr lang="it-IT" altLang="en-US"/>
          </a:p>
        </p:txBody>
      </p:sp>
      <p:sp>
        <p:nvSpPr>
          <p:cNvPr id="3076" name="Rectangle 2"/>
          <p:cNvSpPr>
            <a:spLocks noGrp="1" noChangeArrowheads="1"/>
          </p:cNvSpPr>
          <p:nvPr>
            <p:ph type="title"/>
          </p:nvPr>
        </p:nvSpPr>
        <p:spPr>
          <a:xfrm>
            <a:off x="1981200" y="277813"/>
            <a:ext cx="8229600" cy="760412"/>
          </a:xfrm>
        </p:spPr>
        <p:txBody>
          <a:bodyPr/>
          <a:lstStyle/>
          <a:p>
            <a:pPr eaLnBrk="1" hangingPunct="1"/>
            <a:r>
              <a:rPr lang="it-IT" sz="4600"/>
              <a:t>Grafico: I Vincoli</a:t>
            </a:r>
          </a:p>
        </p:txBody>
      </p:sp>
      <p:sp>
        <p:nvSpPr>
          <p:cNvPr id="3077" name="Rectangle 3"/>
          <p:cNvSpPr>
            <a:spLocks noGrp="1" noChangeArrowheads="1"/>
          </p:cNvSpPr>
          <p:nvPr>
            <p:ph type="body" idx="1"/>
          </p:nvPr>
        </p:nvSpPr>
        <p:spPr>
          <a:xfrm>
            <a:off x="2209800" y="1295400"/>
            <a:ext cx="7772400" cy="4800600"/>
          </a:xfrm>
        </p:spPr>
        <p:txBody>
          <a:bodyPr/>
          <a:lstStyle/>
          <a:p>
            <a:pPr eaLnBrk="1" hangingPunct="1"/>
            <a:r>
              <a:rPr lang="it-IT" sz="2400"/>
              <a:t>La rappresentazione grafica del vincolo è la seguente</a:t>
            </a:r>
          </a:p>
        </p:txBody>
      </p:sp>
      <p:graphicFrame>
        <p:nvGraphicFramePr>
          <p:cNvPr id="3074" name="Object 4"/>
          <p:cNvGraphicFramePr>
            <a:graphicFrameLocks noChangeAspect="1"/>
          </p:cNvGraphicFramePr>
          <p:nvPr>
            <p:extLst>
              <p:ext uri="{D42A27DB-BD31-4B8C-83A1-F6EECF244321}">
                <p14:modId xmlns:p14="http://schemas.microsoft.com/office/powerpoint/2010/main" val="2734048338"/>
              </p:ext>
            </p:extLst>
          </p:nvPr>
        </p:nvGraphicFramePr>
        <p:xfrm>
          <a:off x="2468880" y="1689101"/>
          <a:ext cx="7081520" cy="4430713"/>
        </p:xfrm>
        <a:graphic>
          <a:graphicData uri="http://schemas.openxmlformats.org/presentationml/2006/ole">
            <mc:AlternateContent xmlns:mc="http://schemas.openxmlformats.org/markup-compatibility/2006">
              <mc:Choice xmlns:v="urn:schemas-microsoft-com:vml" Requires="v">
                <p:oleObj spid="_x0000_s3141" name="Picture" r:id="rId3" imgW="4572000" imgH="2857680" progId="Word.Picture.8">
                  <p:embed/>
                </p:oleObj>
              </mc:Choice>
              <mc:Fallback>
                <p:oleObj name="Picture" r:id="rId3" imgW="4572000" imgH="2857680" progId="Word.Picture.8">
                  <p:embed/>
                  <p:pic>
                    <p:nvPicPr>
                      <p:cNvPr id="3074" name="Object 4"/>
                      <p:cNvPicPr>
                        <a:picLocks noChangeAspect="1" noChangeArrowheads="1"/>
                      </p:cNvPicPr>
                      <p:nvPr/>
                    </p:nvPicPr>
                    <p:blipFill>
                      <a:blip r:embed="rId4"/>
                      <a:srcRect/>
                      <a:stretch>
                        <a:fillRect/>
                      </a:stretch>
                    </p:blipFill>
                    <p:spPr bwMode="auto">
                      <a:xfrm>
                        <a:off x="2468880" y="1689101"/>
                        <a:ext cx="7081520" cy="4430713"/>
                      </a:xfrm>
                      <a:prstGeom prst="rect">
                        <a:avLst/>
                      </a:prstGeom>
                      <a:noFill/>
                      <a:extLst/>
                    </p:spPr>
                  </p:pic>
                </p:oleObj>
              </mc:Fallback>
            </mc:AlternateContent>
          </a:graphicData>
        </a:graphic>
      </p:graphicFrame>
      <p:sp>
        <p:nvSpPr>
          <p:cNvPr id="7" name="Ovale 6"/>
          <p:cNvSpPr/>
          <p:nvPr/>
        </p:nvSpPr>
        <p:spPr>
          <a:xfrm>
            <a:off x="6456363" y="2492376"/>
            <a:ext cx="1655762" cy="576263"/>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7"/>
          <p:cNvSpPr/>
          <p:nvPr/>
        </p:nvSpPr>
        <p:spPr>
          <a:xfrm>
            <a:off x="8688388" y="3141664"/>
            <a:ext cx="1655762"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Salario Reale</a:t>
            </a:r>
          </a:p>
        </p:txBody>
      </p:sp>
      <p:cxnSp>
        <p:nvCxnSpPr>
          <p:cNvPr id="10" name="Forma 9"/>
          <p:cNvCxnSpPr>
            <a:stCxn id="7" idx="6"/>
            <a:endCxn id="8" idx="1"/>
          </p:cNvCxnSpPr>
          <p:nvPr/>
        </p:nvCxnSpPr>
        <p:spPr>
          <a:xfrm>
            <a:off x="8112126" y="2781300"/>
            <a:ext cx="576263" cy="5397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8399464" y="5589588"/>
            <a:ext cx="28892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a:spLocks noChangeArrowheads="1"/>
          </p:cNvSpPr>
          <p:nvPr/>
        </p:nvSpPr>
        <p:spPr bwMode="auto">
          <a:xfrm>
            <a:off x="7608888" y="6165850"/>
            <a:ext cx="2078133" cy="369332"/>
          </a:xfrm>
          <a:prstGeom prst="rect">
            <a:avLst/>
          </a:prstGeom>
          <a:noFill/>
          <a:ln w="9525">
            <a:noFill/>
            <a:miter lim="800000"/>
            <a:headEnd/>
            <a:tailEnd/>
          </a:ln>
        </p:spPr>
        <p:txBody>
          <a:bodyPr wrap="none">
            <a:spAutoFit/>
          </a:bodyPr>
          <a:lstStyle/>
          <a:p>
            <a:r>
              <a:rPr lang="it-IT" dirty="0"/>
              <a:t>o 168 alla settimana</a:t>
            </a:r>
          </a:p>
        </p:txBody>
      </p:sp>
      <p:sp>
        <p:nvSpPr>
          <p:cNvPr id="2" name="CasellaDiTesto 1"/>
          <p:cNvSpPr txBox="1"/>
          <p:nvPr/>
        </p:nvSpPr>
        <p:spPr>
          <a:xfrm>
            <a:off x="2061161" y="2956998"/>
            <a:ext cx="199298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Reddito disponibile</a:t>
            </a:r>
          </a:p>
        </p:txBody>
      </p:sp>
      <p:sp>
        <p:nvSpPr>
          <p:cNvPr id="3" name="Freccia in su 2"/>
          <p:cNvSpPr/>
          <p:nvPr/>
        </p:nvSpPr>
        <p:spPr>
          <a:xfrm>
            <a:off x="3215681" y="2698752"/>
            <a:ext cx="185887" cy="2190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599000" y="3814096"/>
            <a:ext cx="29243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Il valore non varia al variare del tempo libero/lavoro </a:t>
            </a:r>
            <a:endParaRPr lang="en-US" dirty="0"/>
          </a:p>
        </p:txBody>
      </p:sp>
      <p:sp>
        <p:nvSpPr>
          <p:cNvPr id="5" name="CasellaDiTesto 4"/>
          <p:cNvSpPr txBox="1"/>
          <p:nvPr/>
        </p:nvSpPr>
        <p:spPr>
          <a:xfrm>
            <a:off x="9423994" y="4491337"/>
            <a:ext cx="2276856"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it-IT" dirty="0"/>
              <a:t>Si misura il consumo di tempo libero (ore)</a:t>
            </a:r>
            <a:endParaRPr lang="en-US" dirty="0"/>
          </a:p>
        </p:txBody>
      </p:sp>
      <p:sp>
        <p:nvSpPr>
          <p:cNvPr id="9" name="CasellaDiTesto 8"/>
          <p:cNvSpPr txBox="1"/>
          <p:nvPr/>
        </p:nvSpPr>
        <p:spPr>
          <a:xfrm>
            <a:off x="268731" y="4989423"/>
            <a:ext cx="2447037"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it-IT" dirty="0"/>
              <a:t>Si misura il lavoro (ore) = complemento a 1 rispetto al tempo libero</a:t>
            </a:r>
            <a:endParaRPr lang="en-US" dirty="0"/>
          </a:p>
        </p:txBody>
      </p:sp>
      <p:cxnSp>
        <p:nvCxnSpPr>
          <p:cNvPr id="14" name="Connettore diritto 13"/>
          <p:cNvCxnSpPr/>
          <p:nvPr/>
        </p:nvCxnSpPr>
        <p:spPr>
          <a:xfrm>
            <a:off x="4151376" y="5065776"/>
            <a:ext cx="9144" cy="5238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3865763" y="4875771"/>
            <a:ext cx="434615" cy="369332"/>
          </a:xfrm>
          <a:prstGeom prst="rect">
            <a:avLst/>
          </a:prstGeom>
          <a:noFill/>
        </p:spPr>
        <p:txBody>
          <a:bodyPr wrap="square" rtlCol="0">
            <a:spAutoFit/>
          </a:bodyPr>
          <a:lstStyle/>
          <a:p>
            <a:r>
              <a:rPr lang="it-IT" dirty="0"/>
              <a:t>O</a:t>
            </a:r>
            <a:endParaRPr lang="en-US" dirty="0"/>
          </a:p>
        </p:txBody>
      </p:sp>
      <p:sp>
        <p:nvSpPr>
          <p:cNvPr id="20" name="CasellaDiTesto 19"/>
          <p:cNvSpPr txBox="1"/>
          <p:nvPr/>
        </p:nvSpPr>
        <p:spPr>
          <a:xfrm>
            <a:off x="7480079" y="5602091"/>
            <a:ext cx="434615" cy="369332"/>
          </a:xfrm>
          <a:prstGeom prst="rect">
            <a:avLst/>
          </a:prstGeom>
          <a:noFill/>
        </p:spPr>
        <p:txBody>
          <a:bodyPr wrap="square" rtlCol="0">
            <a:spAutoFit/>
          </a:bodyPr>
          <a:lstStyle/>
          <a:p>
            <a:r>
              <a:rPr lang="it-IT" dirty="0"/>
              <a:t>0</a:t>
            </a:r>
            <a:endParaRPr lang="en-US" dirty="0"/>
          </a:p>
        </p:txBody>
      </p:sp>
      <p:sp>
        <p:nvSpPr>
          <p:cNvPr id="17" name="CasellaDiTesto 16"/>
          <p:cNvSpPr txBox="1"/>
          <p:nvPr/>
        </p:nvSpPr>
        <p:spPr>
          <a:xfrm>
            <a:off x="3895893" y="5535097"/>
            <a:ext cx="700738" cy="369332"/>
          </a:xfrm>
          <a:prstGeom prst="rect">
            <a:avLst/>
          </a:prstGeom>
          <a:noFill/>
        </p:spPr>
        <p:txBody>
          <a:bodyPr wrap="square" rtlCol="0">
            <a:spAutoFit/>
          </a:bodyPr>
          <a:lstStyle/>
          <a:p>
            <a:r>
              <a:rPr lang="it-IT" dirty="0"/>
              <a:t>L=24</a:t>
            </a:r>
            <a:endParaRPr lang="en-US" dirty="0"/>
          </a:p>
        </p:txBody>
      </p:sp>
      <p:sp>
        <p:nvSpPr>
          <p:cNvPr id="18" name="Parentesi graffa aperta 17"/>
          <p:cNvSpPr/>
          <p:nvPr/>
        </p:nvSpPr>
        <p:spPr>
          <a:xfrm rot="6841131">
            <a:off x="5768199" y="1251079"/>
            <a:ext cx="433095" cy="3821343"/>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allout con freccia in giù 18"/>
          <p:cNvSpPr/>
          <p:nvPr/>
        </p:nvSpPr>
        <p:spPr>
          <a:xfrm>
            <a:off x="4276044" y="1689101"/>
            <a:ext cx="2557388" cy="117962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Frontiera delle possibilità (massimo consumo possibile)</a:t>
            </a:r>
            <a:endParaRPr lang="en-US" dirty="0"/>
          </a:p>
        </p:txBody>
      </p:sp>
    </p:spTree>
    <p:extLst>
      <p:ext uri="{BB962C8B-B14F-4D97-AF65-F5344CB8AC3E}">
        <p14:creationId xmlns:p14="http://schemas.microsoft.com/office/powerpoint/2010/main" val="38002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9" grpId="0" animBg="1"/>
      <p:bldP spid="20" grpId="0"/>
      <p:bldP spid="17" grpId="0"/>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egnaposto numero diapositiva 6"/>
          <p:cNvSpPr>
            <a:spLocks noGrp="1"/>
          </p:cNvSpPr>
          <p:nvPr>
            <p:ph type="sldNum" sz="quarter" idx="12"/>
          </p:nvPr>
        </p:nvSpPr>
        <p:spPr/>
        <p:txBody>
          <a:bodyPr/>
          <a:lstStyle/>
          <a:p>
            <a:pPr>
              <a:defRPr/>
            </a:pPr>
            <a:fld id="{A344E8D8-6EDD-423E-ABA4-463B3B5B29EF}" type="slidenum">
              <a:rPr lang="it-IT" altLang="en-US"/>
              <a:pPr>
                <a:defRPr/>
              </a:pPr>
              <a:t>29</a:t>
            </a:fld>
            <a:endParaRPr lang="it-IT" altLang="en-US"/>
          </a:p>
        </p:txBody>
      </p:sp>
      <p:sp>
        <p:nvSpPr>
          <p:cNvPr id="53251" name="Rectangle 3"/>
          <p:cNvSpPr>
            <a:spLocks noGrp="1" noChangeArrowheads="1"/>
          </p:cNvSpPr>
          <p:nvPr>
            <p:ph type="title"/>
          </p:nvPr>
        </p:nvSpPr>
        <p:spPr/>
        <p:txBody>
          <a:bodyPr>
            <a:normAutofit fontScale="90000"/>
          </a:bodyPr>
          <a:lstStyle/>
          <a:p>
            <a:pPr eaLnBrk="1" hangingPunct="1"/>
            <a:r>
              <a:rPr lang="it-IT" sz="4000" b="1" dirty="0"/>
              <a:t>L’offerta di lavoro individuale: è un problema di scelta ottima</a:t>
            </a:r>
          </a:p>
        </p:txBody>
      </p:sp>
      <p:sp>
        <p:nvSpPr>
          <p:cNvPr id="53250" name="Rectangle 2"/>
          <p:cNvSpPr>
            <a:spLocks noGrp="1" noChangeArrowheads="1"/>
          </p:cNvSpPr>
          <p:nvPr>
            <p:ph type="body" sz="half" idx="1"/>
          </p:nvPr>
        </p:nvSpPr>
        <p:spPr>
          <a:xfrm>
            <a:off x="1088136" y="1499616"/>
            <a:ext cx="9619488" cy="4754879"/>
          </a:xfrm>
        </p:spPr>
        <p:txBody>
          <a:bodyPr>
            <a:noAutofit/>
          </a:bodyPr>
          <a:lstStyle/>
          <a:p>
            <a:pPr eaLnBrk="1" hangingPunct="1"/>
            <a:r>
              <a:rPr lang="it-IT" sz="2400" dirty="0"/>
              <a:t>La scelta del numero di ore da offrire sul mercato del lavoro viene fatta dall’individuo con l’obiettivo di massimizzare il suo benessere. Pertanto egli risolve il seguente problema rappresentato algebricamente da (per semplicità consideriamo l’uguaglianza):</a:t>
            </a:r>
          </a:p>
          <a:p>
            <a:pPr eaLnBrk="1" hangingPunct="1">
              <a:buFont typeface="Wingdings" pitchFamily="2" charset="2"/>
              <a:buNone/>
            </a:pPr>
            <a:endParaRPr lang="it-IT" sz="2400" dirty="0"/>
          </a:p>
          <a:p>
            <a:pPr eaLnBrk="1" hangingPunct="1">
              <a:buFont typeface="Wingdings" pitchFamily="2" charset="2"/>
              <a:buNone/>
            </a:pPr>
            <a:endParaRPr lang="it-IT" sz="2400" dirty="0"/>
          </a:p>
          <a:p>
            <a:pPr marL="0" indent="0" eaLnBrk="1" hangingPunct="1">
              <a:spcBef>
                <a:spcPct val="150000"/>
              </a:spcBef>
              <a:buNone/>
            </a:pPr>
            <a:endParaRPr lang="it-IT" sz="2400" dirty="0"/>
          </a:p>
          <a:p>
            <a:pPr eaLnBrk="1" hangingPunct="1">
              <a:spcBef>
                <a:spcPct val="150000"/>
              </a:spcBef>
            </a:pPr>
            <a:r>
              <a:rPr lang="it-IT" sz="2400" dirty="0"/>
              <a:t>Dove P = prezzo dei beni, W = salario orario nominale, X = reddito non da lavoro, </a:t>
            </a:r>
            <a:r>
              <a:rPr lang="it-IT" sz="2400" dirty="0" err="1"/>
              <a:t>T</a:t>
            </a:r>
            <a:r>
              <a:rPr lang="it-IT" sz="2400" baseline="-25000" dirty="0" err="1"/>
              <a:t>max</a:t>
            </a:r>
            <a:r>
              <a:rPr lang="it-IT" sz="2400" dirty="0"/>
              <a:t>= 24 ore (o 168 ore/settimana), T= tempo libero in ore, L=ore di lavoro</a:t>
            </a:r>
          </a:p>
        </p:txBody>
      </p:sp>
      <mc:AlternateContent xmlns:mc="http://schemas.openxmlformats.org/markup-compatibility/2006">
        <mc:Choice xmlns:a14="http://schemas.microsoft.com/office/drawing/2010/main" Requires="a14">
          <p:sp>
            <p:nvSpPr>
              <p:cNvPr id="4098" name="Object 5"/>
              <p:cNvSpPr txBox="1"/>
              <p:nvPr>
                <p:ph sz="half" idx="2"/>
              </p:nvPr>
            </p:nvSpPr>
            <p:spPr bwMode="auto">
              <a:xfrm>
                <a:off x="4295776" y="2997200"/>
                <a:ext cx="3313113" cy="2101850"/>
              </a:xfrm>
              <a:prstGeom prst="rect">
                <a:avLst/>
              </a:prstGeom>
              <a:noFill/>
              <a:ln>
                <a:solidFill>
                  <a:srgbClr val="FF0000"/>
                </a:solidFill>
              </a:ln>
              <a:extLst/>
            </p:spPr>
            <p:txBody>
              <a:bodyPr>
                <a:normAutofit/>
              </a:bodyPr>
              <a:lstStyle/>
              <a:p>
                <a:pPr>
                  <a:buNone/>
                </a:pPr>
                <a14:m>
                  <m:oMathPara xmlns:m="http://schemas.openxmlformats.org/officeDocument/2006/math">
                    <m:oMathParaPr>
                      <m:jc m:val="centerGroup"/>
                    </m:oMathParaPr>
                    <m:oMath xmlns:m="http://schemas.openxmlformats.org/officeDocument/2006/math">
                      <m:limLow>
                        <m:limLowPr>
                          <m:ctrlPr>
                            <a:rPr lang="it-IT" i="1" smtClean="0">
                              <a:solidFill>
                                <a:srgbClr val="000000"/>
                              </a:solidFill>
                              <a:latin typeface="Cambria Math" panose="02040503050406030204" pitchFamily="18" charset="0"/>
                            </a:rPr>
                          </m:ctrlPr>
                        </m:limLowPr>
                        <m:e>
                          <m:r>
                            <a:rPr lang="it-IT" i="1">
                              <a:solidFill>
                                <a:srgbClr val="000000"/>
                              </a:solidFill>
                              <a:latin typeface="Cambria Math" panose="02040503050406030204" pitchFamily="18" charset="0"/>
                            </a:rPr>
                            <m:t>𝑀𝑎𝑥</m:t>
                          </m:r>
                        </m:e>
                        <m:lim>
                          <m:r>
                            <a:rPr lang="it-IT" i="1">
                              <a:solidFill>
                                <a:srgbClr val="000000"/>
                              </a:solidFill>
                              <a:latin typeface="Cambria Math" panose="02040503050406030204" pitchFamily="18" charset="0"/>
                            </a:rPr>
                            <m:t>𝐶</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𝑇</m:t>
                          </m:r>
                        </m:lim>
                      </m:limLow>
                      <m:r>
                        <m:rPr>
                          <m:nor/>
                        </m:rPr>
                        <a:rPr lang="it-IT" i="0">
                          <a:solidFill>
                            <a:srgbClr val="000000"/>
                          </a:solidFill>
                          <a:latin typeface="Cambria Math" panose="02040503050406030204" pitchFamily="18" charset="0"/>
                        </a:rPr>
                        <m:t>   </m:t>
                      </m:r>
                      <m:r>
                        <a:rPr lang="it-IT" i="1">
                          <a:solidFill>
                            <a:srgbClr val="000000"/>
                          </a:solidFill>
                          <a:latin typeface="Cambria Math" panose="02040503050406030204" pitchFamily="18" charset="0"/>
                        </a:rPr>
                        <m:t>𝑈</m:t>
                      </m:r>
                      <m:r>
                        <a:rPr lang="it-IT"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𝑇</m:t>
                      </m:r>
                      <m:r>
                        <a:rPr lang="it-IT"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𝐿</m:t>
                      </m:r>
                      <m:r>
                        <a:rPr lang="it-IT" i="1">
                          <a:solidFill>
                            <a:srgbClr val="000000"/>
                          </a:solidFill>
                          <a:latin typeface="Cambria Math" panose="02040503050406030204" pitchFamily="18" charset="0"/>
                        </a:rPr>
                        <m:t>)</m:t>
                      </m:r>
                    </m:oMath>
                    <m:oMath xmlns:m="http://schemas.openxmlformats.org/officeDocument/2006/math">
                      <m:r>
                        <a:rPr lang="it-IT" i="1">
                          <a:solidFill>
                            <a:srgbClr val="000000"/>
                          </a:solidFill>
                          <a:latin typeface="Cambria Math" panose="02040503050406030204" pitchFamily="18" charset="0"/>
                        </a:rPr>
                        <m:t>𝑠</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𝑣</m:t>
                      </m:r>
                      <m:r>
                        <a:rPr lang="it-IT" i="1">
                          <a:solidFill>
                            <a:srgbClr val="000000"/>
                          </a:solidFill>
                          <a:latin typeface="Cambria Math" panose="02040503050406030204" pitchFamily="18" charset="0"/>
                        </a:rPr>
                        <m:t>.</m:t>
                      </m:r>
                      <m:r>
                        <m:rPr>
                          <m:nor/>
                        </m:rPr>
                        <a:rPr lang="it-IT" i="0">
                          <a:solidFill>
                            <a:srgbClr val="000000"/>
                          </a:solidFill>
                          <a:latin typeface="Cambria Math" panose="02040503050406030204" pitchFamily="18" charset="0"/>
                        </a:rPr>
                        <m:t>   </m:t>
                      </m:r>
                      <m:r>
                        <m:rPr>
                          <m:nor/>
                        </m:rPr>
                        <a:rPr lang="it-IT" i="0">
                          <a:solidFill>
                            <a:srgbClr val="000000"/>
                          </a:solidFill>
                          <a:latin typeface="Cambria Math" panose="02040503050406030204" pitchFamily="18" charset="0"/>
                        </a:rPr>
                        <m:t>PC</m:t>
                      </m:r>
                      <m:r>
                        <a:rPr lang="it-IT" i="1">
                          <a:solidFill>
                            <a:srgbClr val="000000"/>
                          </a:solidFill>
                          <a:latin typeface="Cambria Math" panose="02040503050406030204" pitchFamily="18" charset="0"/>
                        </a:rPr>
                        <m:t>=</m:t>
                      </m:r>
                      <m:r>
                        <m:rPr>
                          <m:nor/>
                        </m:rPr>
                        <a:rPr lang="it-IT" i="0">
                          <a:solidFill>
                            <a:srgbClr val="000000"/>
                          </a:solidFill>
                          <a:latin typeface="Cambria Math" panose="02040503050406030204" pitchFamily="18" charset="0"/>
                        </a:rPr>
                        <m:t>WL</m:t>
                      </m:r>
                      <m:r>
                        <m:rPr>
                          <m:nor/>
                        </m:rPr>
                        <a:rPr lang="it-IT" i="0">
                          <a:solidFill>
                            <a:srgbClr val="000000"/>
                          </a:solidFill>
                          <a:latin typeface="Cambria Math" panose="02040503050406030204" pitchFamily="18" charset="0"/>
                        </a:rPr>
                        <m:t> </m:t>
                      </m:r>
                      <m:r>
                        <a:rPr lang="it-IT" i="1">
                          <a:solidFill>
                            <a:srgbClr val="000000"/>
                          </a:solidFill>
                          <a:latin typeface="Cambria Math" panose="02040503050406030204" pitchFamily="18" charset="0"/>
                        </a:rPr>
                        <m:t>+</m:t>
                      </m:r>
                      <m:r>
                        <m:rPr>
                          <m:nor/>
                        </m:rPr>
                        <a:rPr lang="it-IT" i="0">
                          <a:solidFill>
                            <a:srgbClr val="000000"/>
                          </a:solidFill>
                          <a:latin typeface="Cambria Math" panose="02040503050406030204" pitchFamily="18" charset="0"/>
                        </a:rPr>
                        <m:t> </m:t>
                      </m:r>
                      <m:r>
                        <m:rPr>
                          <m:nor/>
                        </m:rPr>
                        <a:rPr lang="it-IT" i="0">
                          <a:solidFill>
                            <a:srgbClr val="000000"/>
                          </a:solidFill>
                          <a:latin typeface="Cambria Math" panose="02040503050406030204" pitchFamily="18" charset="0"/>
                        </a:rPr>
                        <m:t>X</m:t>
                      </m:r>
                    </m:oMath>
                    <m:oMath xmlns:m="http://schemas.openxmlformats.org/officeDocument/2006/math">
                      <m:r>
                        <m:rPr>
                          <m:nor/>
                        </m:rPr>
                        <a:rPr lang="it-IT" i="0">
                          <a:solidFill>
                            <a:srgbClr val="000000"/>
                          </a:solidFill>
                          <a:latin typeface="Cambria Math" panose="02040503050406030204" pitchFamily="18" charset="0"/>
                        </a:rPr>
                        <m:t>        </m:t>
                      </m:r>
                      <m:sSub>
                        <m:sSubPr>
                          <m:ctrlPr>
                            <a:rPr lang="it-IT" i="1">
                              <a:solidFill>
                                <a:srgbClr val="000000"/>
                              </a:solidFill>
                              <a:latin typeface="Cambria Math" panose="02040503050406030204" pitchFamily="18" charset="0"/>
                            </a:rPr>
                          </m:ctrlPr>
                        </m:sSubPr>
                        <m:e>
                          <m:r>
                            <m:rPr>
                              <m:nor/>
                            </m:rPr>
                            <a:rPr lang="it-IT" i="0">
                              <a:solidFill>
                                <a:srgbClr val="000000"/>
                              </a:solidFill>
                              <a:latin typeface="Cambria Math" panose="02040503050406030204" pitchFamily="18" charset="0"/>
                            </a:rPr>
                            <m:t>T</m:t>
                          </m:r>
                        </m:e>
                        <m:sub>
                          <m:r>
                            <m:rPr>
                              <m:nor/>
                            </m:rPr>
                            <a:rPr lang="it-IT" i="0">
                              <a:solidFill>
                                <a:srgbClr val="000000"/>
                              </a:solidFill>
                              <a:latin typeface="Cambria Math" panose="02040503050406030204" pitchFamily="18" charset="0"/>
                            </a:rPr>
                            <m:t>Max</m:t>
                          </m:r>
                        </m:sub>
                      </m:sSub>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𝑇</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𝐿</m:t>
                      </m:r>
                    </m:oMath>
                  </m:oMathPara>
                </a14:m>
                <a:endParaRPr lang="it-IT" dirty="0"/>
              </a:p>
            </p:txBody>
          </p:sp>
        </mc:Choice>
        <mc:Fallback>
          <p:sp>
            <p:nvSpPr>
              <p:cNvPr id="4098" name="Object 5"/>
              <p:cNvSpPr txBox="1">
                <a:spLocks noRot="1" noChangeAspect="1" noMove="1" noResize="1" noEditPoints="1" noAdjustHandles="1" noChangeArrowheads="1" noChangeShapeType="1" noTextEdit="1"/>
              </p:cNvSpPr>
              <p:nvPr>
                <p:ph sz="half" idx="2"/>
              </p:nvPr>
            </p:nvSpPr>
            <p:spPr bwMode="auto">
              <a:xfrm>
                <a:off x="4295776" y="2997200"/>
                <a:ext cx="3313113" cy="2101850"/>
              </a:xfrm>
              <a:prstGeom prst="rect">
                <a:avLst/>
              </a:prstGeom>
              <a:blipFill>
                <a:blip r:embed="rId2"/>
                <a:stretch>
                  <a:fillRect/>
                </a:stretch>
              </a:blipFill>
              <a:ln>
                <a:solidFill>
                  <a:srgbClr val="FF0000"/>
                </a:solidFill>
              </a:ln>
              <a:extLst/>
            </p:spPr>
            <p:txBody>
              <a:bodyPr/>
              <a:lstStyle/>
              <a:p>
                <a:r>
                  <a:rPr lang="it-IT">
                    <a:noFill/>
                  </a:rPr>
                  <a:t> </a:t>
                </a:r>
              </a:p>
            </p:txBody>
          </p:sp>
        </mc:Fallback>
      </mc:AlternateContent>
    </p:spTree>
    <p:extLst>
      <p:ext uri="{BB962C8B-B14F-4D97-AF65-F5344CB8AC3E}">
        <p14:creationId xmlns:p14="http://schemas.microsoft.com/office/powerpoint/2010/main" val="39692637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1000"/>
                                        <p:tgtEl>
                                          <p:spTgt spid="53251"/>
                                        </p:tgtEl>
                                      </p:cBhvr>
                                    </p:animEffect>
                                    <p:anim calcmode="lin" valueType="num">
                                      <p:cBhvr>
                                        <p:cTn id="8" dur="1000" fill="hold"/>
                                        <p:tgtEl>
                                          <p:spTgt spid="53251"/>
                                        </p:tgtEl>
                                        <p:attrNameLst>
                                          <p:attrName>ppt_x</p:attrName>
                                        </p:attrNameLst>
                                      </p:cBhvr>
                                      <p:tavLst>
                                        <p:tav tm="0">
                                          <p:val>
                                            <p:strVal val="#ppt_x"/>
                                          </p:val>
                                        </p:tav>
                                        <p:tav tm="100000">
                                          <p:val>
                                            <p:strVal val="#ppt_x"/>
                                          </p:val>
                                        </p:tav>
                                      </p:tavLst>
                                    </p:anim>
                                    <p:anim calcmode="lin" valueType="num">
                                      <p:cBhvr>
                                        <p:cTn id="9" dur="898" decel="100000" fill="hold"/>
                                        <p:tgtEl>
                                          <p:spTgt spid="5325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325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3250">
                                            <p:txEl>
                                              <p:pRg st="0" end="0"/>
                                            </p:txEl>
                                          </p:spTgt>
                                        </p:tgtEl>
                                        <p:attrNameLst>
                                          <p:attrName>style.visibility</p:attrName>
                                        </p:attrNameLst>
                                      </p:cBhvr>
                                      <p:to>
                                        <p:strVal val="visible"/>
                                      </p:to>
                                    </p:set>
                                    <p:animEffect transition="in" filter="fade">
                                      <p:cBhvr>
                                        <p:cTn id="15" dur="1000"/>
                                        <p:tgtEl>
                                          <p:spTgt spid="53250">
                                            <p:txEl>
                                              <p:pRg st="0" end="0"/>
                                            </p:txEl>
                                          </p:spTgt>
                                        </p:tgtEl>
                                      </p:cBhvr>
                                    </p:animEffect>
                                    <p:anim calcmode="lin" valueType="num">
                                      <p:cBhvr>
                                        <p:cTn id="16" dur="10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325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325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3250">
                                            <p:txEl>
                                              <p:pRg st="4" end="4"/>
                                            </p:txEl>
                                          </p:spTgt>
                                        </p:tgtEl>
                                        <p:attrNameLst>
                                          <p:attrName>style.visibility</p:attrName>
                                        </p:attrNameLst>
                                      </p:cBhvr>
                                      <p:to>
                                        <p:strVal val="visible"/>
                                      </p:to>
                                    </p:set>
                                    <p:animEffect transition="in" filter="fade">
                                      <p:cBhvr>
                                        <p:cTn id="23" dur="1000"/>
                                        <p:tgtEl>
                                          <p:spTgt spid="53250">
                                            <p:txEl>
                                              <p:pRg st="4" end="4"/>
                                            </p:txEl>
                                          </p:spTgt>
                                        </p:tgtEl>
                                      </p:cBhvr>
                                    </p:animEffect>
                                    <p:anim calcmode="lin" valueType="num">
                                      <p:cBhvr>
                                        <p:cTn id="24" dur="1000" fill="hold"/>
                                        <p:tgtEl>
                                          <p:spTgt spid="53250">
                                            <p:txEl>
                                              <p:pRg st="4" end="4"/>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3250">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3250">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 dati individuali: dove li trovo?</a:t>
            </a:r>
            <a:endParaRPr lang="en-US" dirty="0"/>
          </a:p>
        </p:txBody>
      </p:sp>
      <p:sp>
        <p:nvSpPr>
          <p:cNvPr id="6" name="Segnaposto contenuto 5"/>
          <p:cNvSpPr>
            <a:spLocks noGrp="1"/>
          </p:cNvSpPr>
          <p:nvPr>
            <p:ph idx="1"/>
          </p:nvPr>
        </p:nvSpPr>
        <p:spPr>
          <a:xfrm>
            <a:off x="1329693" y="1758156"/>
            <a:ext cx="9630044" cy="4530725"/>
          </a:xfrm>
        </p:spPr>
        <p:txBody>
          <a:bodyPr>
            <a:normAutofit/>
          </a:bodyPr>
          <a:lstStyle/>
          <a:p>
            <a:r>
              <a:rPr lang="it-IT" sz="2400" dirty="0"/>
              <a:t>Si ottengono dai sondaggi di esperti o dalle </a:t>
            </a:r>
            <a:r>
              <a:rPr lang="it-IT" sz="2400" dirty="0">
                <a:solidFill>
                  <a:srgbClr val="00B050"/>
                </a:solidFill>
              </a:rPr>
              <a:t>indagini</a:t>
            </a:r>
            <a:r>
              <a:rPr lang="it-IT" sz="2400" dirty="0"/>
              <a:t> di istituti di statistica (Istat:  </a:t>
            </a:r>
            <a:r>
              <a:rPr lang="it-IT" sz="2400" dirty="0">
                <a:hlinkClick r:id="rId2"/>
              </a:rPr>
              <a:t>forze di lavoro</a:t>
            </a:r>
            <a:r>
              <a:rPr lang="it-IT" sz="2400" dirty="0"/>
              <a:t>; </a:t>
            </a:r>
            <a:r>
              <a:rPr lang="it-IT" sz="2400" dirty="0">
                <a:hlinkClick r:id="rId3"/>
              </a:rPr>
              <a:t>l’indagine sull’uso del tempo</a:t>
            </a:r>
            <a:r>
              <a:rPr lang="it-IT" sz="2400" dirty="0"/>
              <a:t>; Eurostat: l’indagine sul </a:t>
            </a:r>
            <a:r>
              <a:rPr lang="it-IT" sz="2400" dirty="0">
                <a:hlinkClick r:id="rId4"/>
              </a:rPr>
              <a:t>reddito e sulle condizioni di vita</a:t>
            </a:r>
            <a:r>
              <a:rPr lang="it-IT" sz="2400" dirty="0"/>
              <a:t> p.95) e di istituzioni nazionali e internazionali (Inapp, </a:t>
            </a:r>
            <a:r>
              <a:rPr lang="it-IT" sz="2400" dirty="0">
                <a:hlinkClick r:id="rId5"/>
              </a:rPr>
              <a:t>Banca d’Italia</a:t>
            </a:r>
            <a:r>
              <a:rPr lang="it-IT" sz="2400" dirty="0"/>
              <a:t> p. 10, OCSE…) o derivano da </a:t>
            </a:r>
            <a:r>
              <a:rPr lang="it-IT" sz="2400" dirty="0">
                <a:solidFill>
                  <a:srgbClr val="00B050"/>
                </a:solidFill>
              </a:rPr>
              <a:t>dati amministrativi</a:t>
            </a:r>
            <a:r>
              <a:rPr lang="it-IT" sz="2400" dirty="0"/>
              <a:t> (</a:t>
            </a:r>
            <a:r>
              <a:rPr lang="it-IT" sz="2400" dirty="0">
                <a:hlinkClick r:id="rId6"/>
              </a:rPr>
              <a:t>Ministero del lavoro e delle politiche sociali</a:t>
            </a:r>
            <a:r>
              <a:rPr lang="it-IT" sz="2400" dirty="0"/>
              <a:t>, </a:t>
            </a:r>
            <a:r>
              <a:rPr lang="it-IT" sz="2400" dirty="0">
                <a:hlinkClick r:id="rId7"/>
              </a:rPr>
              <a:t>INPS</a:t>
            </a:r>
            <a:r>
              <a:rPr lang="it-IT" sz="2400" dirty="0"/>
              <a:t>, </a:t>
            </a:r>
            <a:r>
              <a:rPr lang="it-IT" sz="2400" dirty="0">
                <a:hlinkClick r:id="rId8"/>
              </a:rPr>
              <a:t>Camere di Commercio</a:t>
            </a:r>
            <a:r>
              <a:rPr lang="it-IT" sz="2400" dirty="0"/>
              <a:t>…)</a:t>
            </a:r>
          </a:p>
          <a:p>
            <a:r>
              <a:rPr lang="it-IT" sz="2400" dirty="0"/>
              <a:t>Informazioni più precise sui salari: ad es. la rilevazione sulle il registro delle retribuzioni Istat per i </a:t>
            </a:r>
            <a:r>
              <a:rPr lang="it-IT" sz="2400" dirty="0">
                <a:hlinkClick r:id="rId9"/>
              </a:rPr>
              <a:t>salari</a:t>
            </a:r>
            <a:r>
              <a:rPr lang="it-IT" sz="2400" dirty="0"/>
              <a:t>;</a:t>
            </a:r>
          </a:p>
          <a:p>
            <a:r>
              <a:rPr lang="it-IT" sz="2400" dirty="0"/>
              <a:t>Cosa posso verificare? </a:t>
            </a:r>
            <a:r>
              <a:rPr lang="it-IT" sz="2400" dirty="0">
                <a:solidFill>
                  <a:srgbClr val="00B050"/>
                </a:solidFill>
              </a:rPr>
              <a:t>Quante ore lavorano i singoli </a:t>
            </a:r>
            <a:r>
              <a:rPr lang="it-IT" sz="2400" dirty="0"/>
              <a:t>individui, </a:t>
            </a:r>
            <a:r>
              <a:rPr lang="it-IT" sz="2400" dirty="0">
                <a:solidFill>
                  <a:srgbClr val="00B050"/>
                </a:solidFill>
              </a:rPr>
              <a:t>come usano il tempo libero</a:t>
            </a:r>
            <a:r>
              <a:rPr lang="it-IT" sz="2400" dirty="0"/>
              <a:t>, quali sono i </a:t>
            </a:r>
            <a:r>
              <a:rPr lang="it-IT" sz="2400" dirty="0">
                <a:solidFill>
                  <a:srgbClr val="00B050"/>
                </a:solidFill>
              </a:rPr>
              <a:t>tipi di lavoro</a:t>
            </a:r>
            <a:r>
              <a:rPr lang="it-IT" sz="2400" dirty="0"/>
              <a:t>, la </a:t>
            </a:r>
            <a:r>
              <a:rPr lang="it-IT" sz="2400" dirty="0">
                <a:solidFill>
                  <a:srgbClr val="00B050"/>
                </a:solidFill>
              </a:rPr>
              <a:t>domanda di lavoro</a:t>
            </a:r>
            <a:r>
              <a:rPr lang="it-IT" sz="2400" dirty="0"/>
              <a:t>, l’ammontare del </a:t>
            </a:r>
            <a:r>
              <a:rPr lang="it-IT" sz="2400" dirty="0">
                <a:solidFill>
                  <a:srgbClr val="00B050"/>
                </a:solidFill>
              </a:rPr>
              <a:t>salario</a:t>
            </a:r>
            <a:r>
              <a:rPr lang="it-IT" sz="2400" dirty="0"/>
              <a:t>, il tipo di </a:t>
            </a:r>
            <a:r>
              <a:rPr lang="it-IT" sz="2400" dirty="0">
                <a:solidFill>
                  <a:srgbClr val="00B050"/>
                </a:solidFill>
              </a:rPr>
              <a:t>contratto</a:t>
            </a:r>
            <a:r>
              <a:rPr lang="it-IT" sz="2400" dirty="0"/>
              <a:t>, le </a:t>
            </a:r>
            <a:r>
              <a:rPr lang="it-IT" sz="2400" dirty="0">
                <a:solidFill>
                  <a:srgbClr val="00B050"/>
                </a:solidFill>
              </a:rPr>
              <a:t>qualifiche</a:t>
            </a:r>
            <a:r>
              <a:rPr lang="it-IT" sz="2400" dirty="0"/>
              <a:t> professionali, il </a:t>
            </a:r>
            <a:r>
              <a:rPr lang="it-IT" sz="2400" dirty="0">
                <a:solidFill>
                  <a:srgbClr val="00B050"/>
                </a:solidFill>
              </a:rPr>
              <a:t>reddito</a:t>
            </a:r>
            <a:r>
              <a:rPr lang="it-IT" sz="2400" dirty="0"/>
              <a:t> totale, il livello di </a:t>
            </a:r>
            <a:r>
              <a:rPr lang="it-IT" sz="2400" dirty="0">
                <a:solidFill>
                  <a:srgbClr val="00B050"/>
                </a:solidFill>
              </a:rPr>
              <a:t>istruzione</a:t>
            </a:r>
            <a:r>
              <a:rPr lang="it-IT" sz="2400" dirty="0"/>
              <a:t>….</a:t>
            </a:r>
          </a:p>
        </p:txBody>
      </p:sp>
      <p:sp>
        <p:nvSpPr>
          <p:cNvPr id="4" name="Segnaposto numero diapositiva 3"/>
          <p:cNvSpPr>
            <a:spLocks noGrp="1"/>
          </p:cNvSpPr>
          <p:nvPr>
            <p:ph type="sldNum" sz="quarter" idx="12"/>
          </p:nvPr>
        </p:nvSpPr>
        <p:spPr/>
        <p:txBody>
          <a:bodyPr/>
          <a:lstStyle/>
          <a:p>
            <a:pPr>
              <a:defRPr/>
            </a:pPr>
            <a:fld id="{A82C22D0-454E-42E1-B3A1-BE8503E34D6F}" type="slidenum">
              <a:rPr lang="it-IT" altLang="en-US" smtClean="0"/>
              <a:pPr>
                <a:defRPr/>
              </a:pPr>
              <a:t>3</a:t>
            </a:fld>
            <a:endParaRPr lang="it-IT" altLang="en-US" dirty="0"/>
          </a:p>
        </p:txBody>
      </p:sp>
    </p:spTree>
    <p:extLst>
      <p:ext uri="{BB962C8B-B14F-4D97-AF65-F5344CB8AC3E}">
        <p14:creationId xmlns:p14="http://schemas.microsoft.com/office/powerpoint/2010/main" val="2168709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t>Un esempio</a:t>
            </a:r>
          </a:p>
        </p:txBody>
      </p:sp>
      <p:sp>
        <p:nvSpPr>
          <p:cNvPr id="8" name="Segnaposto contenuto 7"/>
          <p:cNvSpPr>
            <a:spLocks noGrp="1"/>
          </p:cNvSpPr>
          <p:nvPr>
            <p:ph idx="1"/>
          </p:nvPr>
        </p:nvSpPr>
        <p:spPr>
          <a:xfrm>
            <a:off x="3600533" y="881518"/>
            <a:ext cx="8645479" cy="1900808"/>
          </a:xfrm>
        </p:spPr>
        <p:txBody>
          <a:bodyPr>
            <a:noAutofit/>
          </a:bodyPr>
          <a:lstStyle/>
          <a:p>
            <a:r>
              <a:rPr lang="it-IT" sz="2400" dirty="0"/>
              <a:t>La scelta ottima</a:t>
            </a:r>
          </a:p>
          <a:p>
            <a:pPr lvl="1"/>
            <a:r>
              <a:rPr lang="it-IT" sz="1800" dirty="0"/>
              <a:t>opportunità disponibili: 1) X=100, 2)w=10€/ora, 3) ore disponibili=112 alla settimana (</a:t>
            </a:r>
            <a:r>
              <a:rPr lang="it-IT" sz="1800" dirty="0" err="1"/>
              <a:t>Tmax</a:t>
            </a:r>
            <a:r>
              <a:rPr lang="it-IT" sz="1800" dirty="0"/>
              <a:t>) (=168 – (8*7 sonno)=112); p (prezzo dei beni di consumo) =1</a:t>
            </a:r>
          </a:p>
          <a:p>
            <a:pPr lvl="1"/>
            <a:r>
              <a:rPr lang="it-IT" sz="1800" dirty="0"/>
              <a:t>Scelta ottima: </a:t>
            </a:r>
          </a:p>
          <a:p>
            <a:pPr lvl="2"/>
            <a:r>
              <a:rPr lang="it-IT" sz="1800" dirty="0"/>
              <a:t>considero la curva di utilità nel punto: 610€ e 61 ore di T</a:t>
            </a:r>
          </a:p>
          <a:p>
            <a:pPr lvl="2"/>
            <a:r>
              <a:rPr lang="it-IT" sz="1800" dirty="0"/>
              <a:t>Quindi ore di lavoro = </a:t>
            </a:r>
            <a:r>
              <a:rPr lang="it-IT" sz="1800" dirty="0" err="1"/>
              <a:t>Tmax</a:t>
            </a:r>
            <a:r>
              <a:rPr lang="it-IT" sz="1800" dirty="0"/>
              <a:t>-T=112-61=51=L</a:t>
            </a:r>
          </a:p>
          <a:p>
            <a:pPr lvl="2"/>
            <a:r>
              <a:rPr lang="it-IT" sz="1800" dirty="0"/>
              <a:t>Reddito massimo totale = (112x10) + 100=1220</a:t>
            </a:r>
          </a:p>
          <a:p>
            <a:pPr lvl="2"/>
            <a:r>
              <a:rPr lang="it-IT" sz="1800" dirty="0"/>
              <a:t>Reddito di Equilibrio=[51x10=510 (da lavoro) + X=100]=610</a:t>
            </a:r>
          </a:p>
        </p:txBody>
      </p:sp>
      <p:sp>
        <p:nvSpPr>
          <p:cNvPr id="5" name="Segnaposto numero diapositiva 4"/>
          <p:cNvSpPr>
            <a:spLocks noGrp="1"/>
          </p:cNvSpPr>
          <p:nvPr>
            <p:ph type="sldNum" sz="quarter" idx="12"/>
          </p:nvPr>
        </p:nvSpPr>
        <p:spPr/>
        <p:txBody>
          <a:bodyPr/>
          <a:lstStyle/>
          <a:p>
            <a:pPr>
              <a:defRPr/>
            </a:pPr>
            <a:fld id="{E3930A19-F95B-4E3F-A252-F6BCF7211211}" type="slidenum">
              <a:rPr lang="it-IT" altLang="en-US" smtClean="0"/>
              <a:pPr>
                <a:defRPr/>
              </a:pPr>
              <a:t>30</a:t>
            </a:fld>
            <a:endParaRPr lang="it-IT" altLang="en-US"/>
          </a:p>
        </p:txBody>
      </p:sp>
      <p:cxnSp>
        <p:nvCxnSpPr>
          <p:cNvPr id="10" name="Connettore 2 9"/>
          <p:cNvCxnSpPr/>
          <p:nvPr/>
        </p:nvCxnSpPr>
        <p:spPr>
          <a:xfrm flipV="1">
            <a:off x="3647728" y="3356992"/>
            <a:ext cx="36004" cy="2808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3647728" y="6165304"/>
            <a:ext cx="3375992" cy="83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3647728" y="3645024"/>
            <a:ext cx="2592288" cy="20882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2443196" y="5548847"/>
            <a:ext cx="1330536" cy="369332"/>
          </a:xfrm>
          <a:prstGeom prst="rect">
            <a:avLst/>
          </a:prstGeom>
          <a:noFill/>
        </p:spPr>
        <p:txBody>
          <a:bodyPr wrap="square" rtlCol="0">
            <a:spAutoFit/>
          </a:bodyPr>
          <a:lstStyle/>
          <a:p>
            <a:r>
              <a:rPr lang="en-GB" dirty="0">
                <a:latin typeface="Times New Roman" panose="02020603050405020304" pitchFamily="18" charset="0"/>
                <a:ea typeface="Times New Roman" panose="02020603050405020304" pitchFamily="18" charset="0"/>
              </a:rPr>
              <a:t>X/p = </a:t>
            </a:r>
            <a:r>
              <a:rPr lang="it-IT" dirty="0"/>
              <a:t>100€</a:t>
            </a:r>
          </a:p>
        </p:txBody>
      </p:sp>
      <p:cxnSp>
        <p:nvCxnSpPr>
          <p:cNvPr id="19" name="Connettore 1 18"/>
          <p:cNvCxnSpPr/>
          <p:nvPr/>
        </p:nvCxnSpPr>
        <p:spPr>
          <a:xfrm flipH="1">
            <a:off x="3647728" y="5733256"/>
            <a:ext cx="25922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6240016" y="5733256"/>
            <a:ext cx="0"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2599046" y="4545474"/>
            <a:ext cx="1180002" cy="369332"/>
          </a:xfrm>
          <a:prstGeom prst="rect">
            <a:avLst/>
          </a:prstGeom>
          <a:noFill/>
        </p:spPr>
        <p:txBody>
          <a:bodyPr wrap="square" rtlCol="0">
            <a:spAutoFit/>
          </a:bodyPr>
          <a:lstStyle/>
          <a:p>
            <a:r>
              <a:rPr lang="it-IT" dirty="0"/>
              <a:t>C*= 610€</a:t>
            </a:r>
          </a:p>
        </p:txBody>
      </p:sp>
      <p:sp>
        <p:nvSpPr>
          <p:cNvPr id="23" name="CasellaDiTesto 22"/>
          <p:cNvSpPr txBox="1"/>
          <p:nvPr/>
        </p:nvSpPr>
        <p:spPr>
          <a:xfrm>
            <a:off x="6983122" y="5991633"/>
            <a:ext cx="1720151" cy="369332"/>
          </a:xfrm>
          <a:prstGeom prst="rect">
            <a:avLst/>
          </a:prstGeom>
          <a:noFill/>
        </p:spPr>
        <p:txBody>
          <a:bodyPr wrap="none" rtlCol="0">
            <a:spAutoFit/>
          </a:bodyPr>
          <a:lstStyle/>
          <a:p>
            <a:r>
              <a:rPr lang="it-IT" dirty="0"/>
              <a:t>Tempo libero (T)</a:t>
            </a:r>
          </a:p>
        </p:txBody>
      </p:sp>
      <p:sp>
        <p:nvSpPr>
          <p:cNvPr id="24" name="CasellaDiTesto 23"/>
          <p:cNvSpPr txBox="1"/>
          <p:nvPr/>
        </p:nvSpPr>
        <p:spPr>
          <a:xfrm>
            <a:off x="4488150" y="6155763"/>
            <a:ext cx="761747" cy="369332"/>
          </a:xfrm>
          <a:prstGeom prst="rect">
            <a:avLst/>
          </a:prstGeom>
          <a:noFill/>
        </p:spPr>
        <p:txBody>
          <a:bodyPr wrap="none" rtlCol="0">
            <a:spAutoFit/>
          </a:bodyPr>
          <a:lstStyle/>
          <a:p>
            <a:r>
              <a:rPr lang="it-IT" dirty="0"/>
              <a:t>T*=61</a:t>
            </a:r>
          </a:p>
        </p:txBody>
      </p:sp>
      <p:sp>
        <p:nvSpPr>
          <p:cNvPr id="25" name="Arco 24"/>
          <p:cNvSpPr/>
          <p:nvPr/>
        </p:nvSpPr>
        <p:spPr>
          <a:xfrm rot="9990144">
            <a:off x="4457895" y="2002708"/>
            <a:ext cx="3564240" cy="3044793"/>
          </a:xfrm>
          <a:prstGeom prst="arc">
            <a:avLst>
              <a:gd name="adj1" fmla="val 16116549"/>
              <a:gd name="adj2" fmla="val 824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6" name="Connettore 1 25"/>
          <p:cNvCxnSpPr/>
          <p:nvPr/>
        </p:nvCxnSpPr>
        <p:spPr>
          <a:xfrm flipH="1">
            <a:off x="3647728" y="4725144"/>
            <a:ext cx="136815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5015881" y="4725144"/>
            <a:ext cx="16490" cy="18722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6528048" y="4941168"/>
            <a:ext cx="750526" cy="369332"/>
          </a:xfrm>
          <a:prstGeom prst="rect">
            <a:avLst/>
          </a:prstGeom>
          <a:noFill/>
        </p:spPr>
        <p:txBody>
          <a:bodyPr wrap="none" rtlCol="0">
            <a:spAutoFit/>
          </a:bodyPr>
          <a:lstStyle/>
          <a:p>
            <a:r>
              <a:rPr lang="it-IT" dirty="0"/>
              <a:t>U(C,T)</a:t>
            </a:r>
          </a:p>
        </p:txBody>
      </p:sp>
      <p:cxnSp>
        <p:nvCxnSpPr>
          <p:cNvPr id="20" name="Connettore 2 19"/>
          <p:cNvCxnSpPr/>
          <p:nvPr/>
        </p:nvCxnSpPr>
        <p:spPr>
          <a:xfrm rot="10800000" flipV="1">
            <a:off x="5015880" y="4293096"/>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5447929" y="4077072"/>
            <a:ext cx="1231427" cy="369332"/>
          </a:xfrm>
          <a:prstGeom prst="rect">
            <a:avLst/>
          </a:prstGeom>
          <a:noFill/>
        </p:spPr>
        <p:txBody>
          <a:bodyPr wrap="none" rtlCol="0">
            <a:spAutoFit/>
          </a:bodyPr>
          <a:lstStyle/>
          <a:p>
            <a:r>
              <a:rPr lang="it-IT" dirty="0"/>
              <a:t>U*(610,61)</a:t>
            </a:r>
          </a:p>
        </p:txBody>
      </p:sp>
      <p:sp>
        <p:nvSpPr>
          <p:cNvPr id="29" name="Arco 28"/>
          <p:cNvSpPr/>
          <p:nvPr/>
        </p:nvSpPr>
        <p:spPr>
          <a:xfrm rot="16200000">
            <a:off x="5519936" y="5301208"/>
            <a:ext cx="468052" cy="468052"/>
          </a:xfrm>
          <a:prstGeom prst="arc">
            <a:avLst>
              <a:gd name="adj1" fmla="val 12759054"/>
              <a:gd name="adj2" fmla="val 203839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0" name="Connettore 2 29"/>
          <p:cNvCxnSpPr/>
          <p:nvPr/>
        </p:nvCxnSpPr>
        <p:spPr>
          <a:xfrm>
            <a:off x="4943872" y="5445224"/>
            <a:ext cx="584448" cy="80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Oggetto 32"/>
              <p:cNvSpPr txBox="1"/>
              <p:nvPr/>
            </p:nvSpPr>
            <p:spPr bwMode="auto">
              <a:xfrm>
                <a:off x="4205288" y="5084763"/>
                <a:ext cx="1006475" cy="563562"/>
              </a:xfrm>
              <a:prstGeom prst="rect">
                <a:avLst/>
              </a:prstGeom>
              <a:noFill/>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it-IT" i="1">
                          <a:solidFill>
                            <a:srgbClr val="000000"/>
                          </a:solidFill>
                          <a:latin typeface="Cambria Math" panose="02040503050406030204" pitchFamily="18" charset="0"/>
                        </a:rPr>
                        <m:t>𝛼</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𝑤</m:t>
                          </m:r>
                        </m:num>
                        <m:den>
                          <m:r>
                            <a:rPr lang="it-IT" i="1">
                              <a:solidFill>
                                <a:srgbClr val="000000"/>
                              </a:solidFill>
                              <a:latin typeface="Cambria Math" panose="02040503050406030204" pitchFamily="18" charset="0"/>
                            </a:rPr>
                            <m:t>𝑝</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10</m:t>
                          </m:r>
                        </m:num>
                        <m:den>
                          <m:r>
                            <a:rPr lang="it-IT" i="1">
                              <a:solidFill>
                                <a:srgbClr val="000000"/>
                              </a:solidFill>
                              <a:latin typeface="Cambria Math" panose="02040503050406030204" pitchFamily="18" charset="0"/>
                            </a:rPr>
                            <m:t>1</m:t>
                          </m:r>
                        </m:den>
                      </m:f>
                    </m:oMath>
                  </m:oMathPara>
                </a14:m>
                <a:endParaRPr lang="it-IT"/>
              </a:p>
            </p:txBody>
          </p:sp>
        </mc:Choice>
        <mc:Fallback>
          <p:sp>
            <p:nvSpPr>
              <p:cNvPr id="33" name="Oggetto 32"/>
              <p:cNvSpPr txBox="1">
                <a:spLocks noRot="1" noChangeAspect="1" noMove="1" noResize="1" noEditPoints="1" noAdjustHandles="1" noChangeArrowheads="1" noChangeShapeType="1" noTextEdit="1"/>
              </p:cNvSpPr>
              <p:nvPr/>
            </p:nvSpPr>
            <p:spPr bwMode="auto">
              <a:xfrm>
                <a:off x="4205288" y="5084763"/>
                <a:ext cx="1006475" cy="563562"/>
              </a:xfrm>
              <a:prstGeom prst="rect">
                <a:avLst/>
              </a:prstGeom>
              <a:blipFill>
                <a:blip r:embed="rId2"/>
                <a:stretch>
                  <a:fillRect/>
                </a:stretch>
              </a:blipFill>
              <a:extLst/>
            </p:spPr>
            <p:txBody>
              <a:bodyPr/>
              <a:lstStyle/>
              <a:p>
                <a:r>
                  <a:rPr lang="it-IT">
                    <a:noFill/>
                  </a:rPr>
                  <a:t> </a:t>
                </a:r>
              </a:p>
            </p:txBody>
          </p:sp>
        </mc:Fallback>
      </mc:AlternateContent>
      <p:sp>
        <p:nvSpPr>
          <p:cNvPr id="34" name="CasellaDiTesto 33"/>
          <p:cNvSpPr txBox="1"/>
          <p:nvPr/>
        </p:nvSpPr>
        <p:spPr>
          <a:xfrm>
            <a:off x="3193755" y="3165376"/>
            <a:ext cx="425116" cy="369332"/>
          </a:xfrm>
          <a:prstGeom prst="rect">
            <a:avLst/>
          </a:prstGeom>
          <a:noFill/>
        </p:spPr>
        <p:txBody>
          <a:bodyPr wrap="none" rtlCol="0">
            <a:spAutoFit/>
          </a:bodyPr>
          <a:lstStyle/>
          <a:p>
            <a:r>
              <a:rPr lang="it-IT" dirty="0" err="1"/>
              <a:t>C€</a:t>
            </a:r>
            <a:endParaRPr lang="it-IT" dirty="0"/>
          </a:p>
        </p:txBody>
      </p:sp>
      <p:cxnSp>
        <p:nvCxnSpPr>
          <p:cNvPr id="3" name="Connettore 2 2"/>
          <p:cNvCxnSpPr/>
          <p:nvPr/>
        </p:nvCxnSpPr>
        <p:spPr>
          <a:xfrm flipH="1">
            <a:off x="3575720" y="6597352"/>
            <a:ext cx="33843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2472398" y="6534636"/>
            <a:ext cx="1682127" cy="369332"/>
          </a:xfrm>
          <a:prstGeom prst="rect">
            <a:avLst/>
          </a:prstGeom>
          <a:noFill/>
        </p:spPr>
        <p:txBody>
          <a:bodyPr wrap="none" rtlCol="0">
            <a:spAutoFit/>
          </a:bodyPr>
          <a:lstStyle/>
          <a:p>
            <a:r>
              <a:rPr lang="it-IT" dirty="0"/>
              <a:t>Tempo di lavoro</a:t>
            </a:r>
          </a:p>
        </p:txBody>
      </p:sp>
      <p:sp>
        <p:nvSpPr>
          <p:cNvPr id="11" name="CasellaDiTesto 10"/>
          <p:cNvSpPr txBox="1"/>
          <p:nvPr/>
        </p:nvSpPr>
        <p:spPr>
          <a:xfrm>
            <a:off x="4517480" y="6578269"/>
            <a:ext cx="807205" cy="369332"/>
          </a:xfrm>
          <a:prstGeom prst="rect">
            <a:avLst/>
          </a:prstGeom>
          <a:noFill/>
        </p:spPr>
        <p:txBody>
          <a:bodyPr wrap="square" rtlCol="0">
            <a:spAutoFit/>
          </a:bodyPr>
          <a:lstStyle/>
          <a:p>
            <a:r>
              <a:rPr lang="it-IT" dirty="0"/>
              <a:t>L*=51</a:t>
            </a:r>
          </a:p>
        </p:txBody>
      </p:sp>
      <p:sp>
        <p:nvSpPr>
          <p:cNvPr id="32" name="CasellaDiTesto 31"/>
          <p:cNvSpPr txBox="1"/>
          <p:nvPr/>
        </p:nvSpPr>
        <p:spPr>
          <a:xfrm>
            <a:off x="1273096" y="3475622"/>
            <a:ext cx="2932192" cy="369332"/>
          </a:xfrm>
          <a:prstGeom prst="rect">
            <a:avLst/>
          </a:prstGeom>
          <a:noFill/>
        </p:spPr>
        <p:txBody>
          <a:bodyPr wrap="square" rtlCol="0">
            <a:spAutoFit/>
          </a:bodyPr>
          <a:lstStyle/>
          <a:p>
            <a:r>
              <a:rPr lang="en-GB" dirty="0">
                <a:latin typeface="Times New Roman" panose="02020603050405020304" pitchFamily="18" charset="0"/>
                <a:ea typeface="Times New Roman" panose="02020603050405020304" pitchFamily="18" charset="0"/>
              </a:rPr>
              <a:t>(w/p)</a:t>
            </a:r>
            <a:r>
              <a:rPr lang="en-GB" dirty="0" err="1">
                <a:latin typeface="Times New Roman" panose="02020603050405020304" pitchFamily="18" charset="0"/>
                <a:ea typeface="Times New Roman" panose="02020603050405020304" pitchFamily="18" charset="0"/>
              </a:rPr>
              <a:t>T</a:t>
            </a:r>
            <a:r>
              <a:rPr lang="en-GB" baseline="-25000" dirty="0" err="1">
                <a:latin typeface="Times New Roman" panose="02020603050405020304" pitchFamily="18" charset="0"/>
                <a:ea typeface="Times New Roman" panose="02020603050405020304" pitchFamily="18" charset="0"/>
              </a:rPr>
              <a:t>max</a:t>
            </a:r>
            <a:r>
              <a:rPr lang="en-GB" dirty="0" err="1">
                <a:latin typeface="Times New Roman" panose="02020603050405020304" pitchFamily="18" charset="0"/>
                <a:ea typeface="Times New Roman" panose="02020603050405020304" pitchFamily="18" charset="0"/>
              </a:rPr>
              <a:t>+X</a:t>
            </a:r>
            <a:r>
              <a:rPr lang="en-GB" dirty="0">
                <a:latin typeface="Times New Roman" panose="02020603050405020304" pitchFamily="18" charset="0"/>
                <a:ea typeface="Times New Roman" panose="02020603050405020304" pitchFamily="18" charset="0"/>
              </a:rPr>
              <a:t>/p = </a:t>
            </a:r>
            <a:r>
              <a:rPr lang="it-IT" dirty="0"/>
              <a:t>1220€</a:t>
            </a:r>
          </a:p>
        </p:txBody>
      </p:sp>
      <p:sp>
        <p:nvSpPr>
          <p:cNvPr id="12" name="Rettangolo 11"/>
          <p:cNvSpPr/>
          <p:nvPr/>
        </p:nvSpPr>
        <p:spPr>
          <a:xfrm>
            <a:off x="5607061" y="6133945"/>
            <a:ext cx="1141274" cy="369332"/>
          </a:xfrm>
          <a:prstGeom prst="rect">
            <a:avLst/>
          </a:prstGeom>
        </p:spPr>
        <p:txBody>
          <a:bodyPr wrap="none">
            <a:spAutoFit/>
          </a:bodyPr>
          <a:lstStyle/>
          <a:p>
            <a:r>
              <a:rPr lang="it-IT" dirty="0" err="1"/>
              <a:t>Tmax</a:t>
            </a:r>
            <a:r>
              <a:rPr lang="it-IT" dirty="0"/>
              <a:t>=112</a:t>
            </a:r>
            <a:endParaRPr lang="en-US" dirty="0"/>
          </a:p>
        </p:txBody>
      </p:sp>
      <p:sp>
        <p:nvSpPr>
          <p:cNvPr id="14" name="CasellaDiTesto 13"/>
          <p:cNvSpPr txBox="1"/>
          <p:nvPr/>
        </p:nvSpPr>
        <p:spPr>
          <a:xfrm>
            <a:off x="3416857" y="6043503"/>
            <a:ext cx="445261" cy="369332"/>
          </a:xfrm>
          <a:prstGeom prst="rect">
            <a:avLst/>
          </a:prstGeom>
          <a:noFill/>
        </p:spPr>
        <p:txBody>
          <a:bodyPr wrap="square" rtlCol="0">
            <a:spAutoFit/>
          </a:bodyPr>
          <a:lstStyle/>
          <a:p>
            <a:r>
              <a:rPr lang="it-IT" dirty="0"/>
              <a:t>O</a:t>
            </a:r>
            <a:endParaRPr lang="en-US" dirty="0"/>
          </a:p>
        </p:txBody>
      </p:sp>
      <mc:AlternateContent xmlns:mc="http://schemas.openxmlformats.org/markup-compatibility/2006">
        <mc:Choice xmlns:a14="http://schemas.microsoft.com/office/drawing/2010/main" Requires="a14">
          <p:sp>
            <p:nvSpPr>
              <p:cNvPr id="18" name="CasellaDiTesto 17"/>
              <p:cNvSpPr txBox="1"/>
              <p:nvPr/>
            </p:nvSpPr>
            <p:spPr>
              <a:xfrm>
                <a:off x="556087" y="1487111"/>
                <a:ext cx="2810065" cy="1107996"/>
              </a:xfrm>
              <a:prstGeom prst="rect">
                <a:avLst/>
              </a:prstGeom>
            </p:spPr>
            <p:style>
              <a:lnRef idx="1">
                <a:schemeClr val="accent6"/>
              </a:lnRef>
              <a:fillRef idx="2">
                <a:schemeClr val="accent6"/>
              </a:fillRef>
              <a:effectRef idx="1">
                <a:schemeClr val="accent6"/>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𝑴𝒂𝒙</m:t>
                      </m:r>
                      <m:r>
                        <a:rPr lang="it-IT" b="1" i="1" smtClean="0">
                          <a:latin typeface="Cambria Math" panose="02040503050406030204" pitchFamily="18" charset="0"/>
                        </a:rPr>
                        <m:t> </m:t>
                      </m:r>
                      <m:r>
                        <a:rPr lang="it-IT" b="1" i="1" smtClean="0">
                          <a:latin typeface="Cambria Math" panose="02040503050406030204" pitchFamily="18" charset="0"/>
                        </a:rPr>
                        <m:t>𝑼</m:t>
                      </m:r>
                      <m:d>
                        <m:dPr>
                          <m:ctrlPr>
                            <a:rPr lang="it-IT" b="1" i="1" smtClean="0">
                              <a:latin typeface="Cambria Math" panose="02040503050406030204" pitchFamily="18" charset="0"/>
                            </a:rPr>
                          </m:ctrlPr>
                        </m:dPr>
                        <m:e>
                          <m:r>
                            <a:rPr lang="it-IT" b="1" i="1" smtClean="0">
                              <a:latin typeface="Cambria Math" panose="02040503050406030204" pitchFamily="18" charset="0"/>
                            </a:rPr>
                            <m:t>𝑻</m:t>
                          </m:r>
                          <m:r>
                            <a:rPr lang="it-IT" b="1" i="1" smtClean="0">
                              <a:latin typeface="Cambria Math" panose="02040503050406030204" pitchFamily="18" charset="0"/>
                            </a:rPr>
                            <m:t>,</m:t>
                          </m:r>
                          <m:r>
                            <a:rPr lang="it-IT" b="1" i="1" smtClean="0">
                              <a:latin typeface="Cambria Math" panose="02040503050406030204" pitchFamily="18" charset="0"/>
                            </a:rPr>
                            <m:t>𝑪</m:t>
                          </m:r>
                        </m:e>
                      </m:d>
                      <m:r>
                        <a:rPr lang="it-IT" b="1" i="1" smtClean="0">
                          <a:latin typeface="Cambria Math" panose="02040503050406030204" pitchFamily="18" charset="0"/>
                        </a:rPr>
                        <m:t>=</m:t>
                      </m:r>
                      <m:r>
                        <a:rPr lang="it-IT" b="1" i="1" smtClean="0">
                          <a:latin typeface="Cambria Math" panose="02040503050406030204" pitchFamily="18" charset="0"/>
                        </a:rPr>
                        <m:t>𝟎</m:t>
                      </m:r>
                      <m:r>
                        <a:rPr lang="it-IT" b="1" i="1" smtClean="0">
                          <a:latin typeface="Cambria Math" panose="02040503050406030204" pitchFamily="18" charset="0"/>
                        </a:rPr>
                        <m:t>.</m:t>
                      </m:r>
                      <m:r>
                        <a:rPr lang="it-IT" b="1" i="1" smtClean="0">
                          <a:latin typeface="Cambria Math" panose="02040503050406030204" pitchFamily="18" charset="0"/>
                        </a:rPr>
                        <m:t>𝟓</m:t>
                      </m:r>
                      <m:d>
                        <m:dPr>
                          <m:ctrlPr>
                            <a:rPr lang="it-IT" b="1" i="1" smtClean="0">
                              <a:latin typeface="Cambria Math" panose="02040503050406030204" pitchFamily="18" charset="0"/>
                            </a:rPr>
                          </m:ctrlPr>
                        </m:dPr>
                        <m:e>
                          <m:r>
                            <a:rPr lang="it-IT" b="1" i="1" smtClean="0">
                              <a:latin typeface="Cambria Math" panose="02040503050406030204" pitchFamily="18" charset="0"/>
                            </a:rPr>
                            <m:t>𝑪</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𝑻</m:t>
                          </m:r>
                        </m:e>
                      </m:d>
                      <m:r>
                        <a:rPr lang="it-IT" b="1" i="1" smtClean="0">
                          <a:latin typeface="Cambria Math" panose="02040503050406030204" pitchFamily="18" charset="0"/>
                          <a:ea typeface="Cambria Math" panose="02040503050406030204" pitchFamily="18" charset="0"/>
                        </a:rPr>
                        <m:t> </m:t>
                      </m:r>
                    </m:oMath>
                  </m:oMathPara>
                </a14:m>
                <a:endParaRPr lang="it-IT" b="1"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ea typeface="Cambria Math" panose="02040503050406030204" pitchFamily="18" charset="0"/>
                        </a:rPr>
                        <m:t>𝒔</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𝒗</m:t>
                      </m:r>
                      <m:r>
                        <a:rPr lang="it-IT" b="1" i="1" smtClean="0">
                          <a:latin typeface="Cambria Math" panose="02040503050406030204" pitchFamily="18" charset="0"/>
                          <a:ea typeface="Cambria Math" panose="02040503050406030204" pitchFamily="18" charset="0"/>
                        </a:rPr>
                        <m:t>.       </m:t>
                      </m:r>
                      <m:r>
                        <a:rPr lang="it-IT" b="1" i="1" smtClean="0">
                          <a:latin typeface="Cambria Math" panose="02040503050406030204" pitchFamily="18" charset="0"/>
                          <a:ea typeface="Cambria Math" panose="02040503050406030204" pitchFamily="18" charset="0"/>
                        </a:rPr>
                        <m:t>𝑪</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𝒑</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𝒘𝑳</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𝑿</m:t>
                      </m:r>
                    </m:oMath>
                  </m:oMathPara>
                </a14:m>
                <a:endParaRPr lang="it-IT" b="1" i="1" dirty="0">
                  <a:latin typeface="Cambria Math" panose="02040503050406030204" pitchFamily="18" charset="0"/>
                  <a:ea typeface="Cambria Math" panose="02040503050406030204" pitchFamily="18" charset="0"/>
                </a:endParaRPr>
              </a:p>
              <a:p>
                <a:r>
                  <a:rPr lang="it-IT" b="1" dirty="0">
                    <a:ea typeface="Cambria Math" panose="02040503050406030204" pitchFamily="18" charset="0"/>
                  </a:rPr>
                  <a:t>                  </a:t>
                </a:r>
                <a14:m>
                  <m:oMath xmlns:m="http://schemas.openxmlformats.org/officeDocument/2006/math">
                    <m:r>
                      <a:rPr lang="it-IT" b="1" i="1" smtClean="0">
                        <a:latin typeface="Cambria Math" panose="02040503050406030204" pitchFamily="18" charset="0"/>
                        <a:ea typeface="Cambria Math" panose="02040503050406030204" pitchFamily="18" charset="0"/>
                      </a:rPr>
                      <m:t>𝑳</m:t>
                    </m:r>
                    <m:r>
                      <a:rPr lang="it-IT" b="1" i="1" smtClean="0">
                        <a:latin typeface="Cambria Math" panose="02040503050406030204" pitchFamily="18" charset="0"/>
                        <a:ea typeface="Cambria Math" panose="02040503050406030204" pitchFamily="18" charset="0"/>
                      </a:rPr>
                      <m:t>=</m:t>
                    </m:r>
                    <m:sSub>
                      <m:sSubPr>
                        <m:ctrlPr>
                          <a:rPr lang="it-IT" b="1" i="1" smtClean="0">
                            <a:latin typeface="Cambria Math" panose="02040503050406030204" pitchFamily="18" charset="0"/>
                            <a:ea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𝑻</m:t>
                        </m:r>
                      </m:e>
                      <m:sub>
                        <m:r>
                          <a:rPr lang="it-IT" b="1" i="1" smtClean="0">
                            <a:latin typeface="Cambria Math" panose="02040503050406030204" pitchFamily="18" charset="0"/>
                            <a:ea typeface="Cambria Math" panose="02040503050406030204" pitchFamily="18" charset="0"/>
                          </a:rPr>
                          <m:t>𝒎𝒂𝒙</m:t>
                        </m:r>
                      </m:sub>
                    </m:sSub>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𝑻</m:t>
                    </m:r>
                    <m:r>
                      <a:rPr lang="it-IT" b="1" i="1" smtClean="0">
                        <a:latin typeface="Cambria Math" panose="02040503050406030204" pitchFamily="18" charset="0"/>
                        <a:ea typeface="Cambria Math" panose="02040503050406030204" pitchFamily="18" charset="0"/>
                      </a:rPr>
                      <m:t> </m:t>
                    </m:r>
                  </m:oMath>
                </a14:m>
                <a:endParaRPr lang="it-IT" b="1" dirty="0">
                  <a:ea typeface="Cambria Math" panose="02040503050406030204" pitchFamily="18" charset="0"/>
                </a:endParaRPr>
              </a:p>
              <a:p>
                <a:endParaRPr lang="en-US" b="1" dirty="0"/>
              </a:p>
            </p:txBody>
          </p:sp>
        </mc:Choice>
        <mc:Fallback>
          <p:sp>
            <p:nvSpPr>
              <p:cNvPr id="18" name="CasellaDiTesto 17"/>
              <p:cNvSpPr txBox="1">
                <a:spLocks noRot="1" noChangeAspect="1" noMove="1" noResize="1" noEditPoints="1" noAdjustHandles="1" noChangeArrowheads="1" noChangeShapeType="1" noTextEdit="1"/>
              </p:cNvSpPr>
              <p:nvPr/>
            </p:nvSpPr>
            <p:spPr>
              <a:xfrm>
                <a:off x="556087" y="1487111"/>
                <a:ext cx="2810065" cy="1107996"/>
              </a:xfrm>
              <a:prstGeom prst="rect">
                <a:avLst/>
              </a:prstGeom>
              <a:blipFill>
                <a:blip r:embed="rId3"/>
                <a:stretch>
                  <a:fillRect l="-1082"/>
                </a:stretch>
              </a:blipFill>
            </p:spPr>
            <p:txBody>
              <a:bodyPr/>
              <a:lstStyle/>
              <a:p>
                <a:r>
                  <a:rPr lang="it-IT">
                    <a:noFill/>
                  </a:rPr>
                  <a:t> </a:t>
                </a:r>
              </a:p>
            </p:txBody>
          </p:sp>
        </mc:Fallback>
      </mc:AlternateContent>
    </p:spTree>
    <p:extLst>
      <p:ext uri="{BB962C8B-B14F-4D97-AF65-F5344CB8AC3E}">
        <p14:creationId xmlns:p14="http://schemas.microsoft.com/office/powerpoint/2010/main" val="6476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ppt_x"/>
                                          </p:val>
                                        </p:tav>
                                        <p:tav tm="100000">
                                          <p:val>
                                            <p:strVal val="#ppt_x"/>
                                          </p:val>
                                        </p:tav>
                                      </p:tavLst>
                                    </p:anim>
                                    <p:anim calcmode="lin" valueType="num">
                                      <p:cBhvr additive="base">
                                        <p:cTn id="81" dur="500" fill="hold"/>
                                        <p:tgtEl>
                                          <p:spTgt spid="3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ppt_x"/>
                                          </p:val>
                                        </p:tav>
                                        <p:tav tm="100000">
                                          <p:val>
                                            <p:strVal val="#ppt_x"/>
                                          </p:val>
                                        </p:tav>
                                      </p:tavLst>
                                    </p:anim>
                                    <p:anim calcmode="lin" valueType="num">
                                      <p:cBhvr additive="base">
                                        <p:cTn id="9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additive="base">
                                        <p:cTn id="104" dur="500" fill="hold"/>
                                        <p:tgtEl>
                                          <p:spTgt spid="29"/>
                                        </p:tgtEl>
                                        <p:attrNameLst>
                                          <p:attrName>ppt_x</p:attrName>
                                        </p:attrNameLst>
                                      </p:cBhvr>
                                      <p:tavLst>
                                        <p:tav tm="0">
                                          <p:val>
                                            <p:strVal val="#ppt_x"/>
                                          </p:val>
                                        </p:tav>
                                        <p:tav tm="100000">
                                          <p:val>
                                            <p:strVal val="#ppt_x"/>
                                          </p:val>
                                        </p:tav>
                                      </p:tavLst>
                                    </p:anim>
                                    <p:anim calcmode="lin" valueType="num">
                                      <p:cBhvr additive="base">
                                        <p:cTn id="105" dur="500" fill="hold"/>
                                        <p:tgtEl>
                                          <p:spTgt spid="2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500" fill="hold"/>
                                        <p:tgtEl>
                                          <p:spTgt spid="32"/>
                                        </p:tgtEl>
                                        <p:attrNameLst>
                                          <p:attrName>ppt_x</p:attrName>
                                        </p:attrNameLst>
                                      </p:cBhvr>
                                      <p:tavLst>
                                        <p:tav tm="0">
                                          <p:val>
                                            <p:strVal val="#ppt_x"/>
                                          </p:val>
                                        </p:tav>
                                        <p:tav tm="100000">
                                          <p:val>
                                            <p:strVal val="#ppt_x"/>
                                          </p:val>
                                        </p:tav>
                                      </p:tavLst>
                                    </p:anim>
                                    <p:anim calcmode="lin" valueType="num">
                                      <p:cBhvr additive="base">
                                        <p:cTn id="10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additive="base">
                                        <p:cTn id="114" dur="500" fill="hold"/>
                                        <p:tgtEl>
                                          <p:spTgt spid="21"/>
                                        </p:tgtEl>
                                        <p:attrNameLst>
                                          <p:attrName>ppt_x</p:attrName>
                                        </p:attrNameLst>
                                      </p:cBhvr>
                                      <p:tavLst>
                                        <p:tav tm="0">
                                          <p:val>
                                            <p:strVal val="#ppt_x"/>
                                          </p:val>
                                        </p:tav>
                                        <p:tav tm="100000">
                                          <p:val>
                                            <p:strVal val="#ppt_x"/>
                                          </p:val>
                                        </p:tav>
                                      </p:tavLst>
                                    </p:anim>
                                    <p:anim calcmode="lin" valueType="num">
                                      <p:cBhvr additive="base">
                                        <p:cTn id="115" dur="500" fill="hold"/>
                                        <p:tgtEl>
                                          <p:spTgt spid="2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1"/>
                                        </p:tgtEl>
                                        <p:attrNameLst>
                                          <p:attrName>style.visibility</p:attrName>
                                        </p:attrNameLst>
                                      </p:cBhvr>
                                      <p:to>
                                        <p:strVal val="visible"/>
                                      </p:to>
                                    </p:set>
                                    <p:anim calcmode="lin" valueType="num">
                                      <p:cBhvr additive="base">
                                        <p:cTn id="118" dur="500" fill="hold"/>
                                        <p:tgtEl>
                                          <p:spTgt spid="11"/>
                                        </p:tgtEl>
                                        <p:attrNameLst>
                                          <p:attrName>ppt_x</p:attrName>
                                        </p:attrNameLst>
                                      </p:cBhvr>
                                      <p:tavLst>
                                        <p:tav tm="0">
                                          <p:val>
                                            <p:strVal val="#ppt_x"/>
                                          </p:val>
                                        </p:tav>
                                        <p:tav tm="100000">
                                          <p:val>
                                            <p:strVal val="#ppt_x"/>
                                          </p:val>
                                        </p:tav>
                                      </p:tavLst>
                                    </p:anim>
                                    <p:anim calcmode="lin" valueType="num">
                                      <p:cBhvr additive="base">
                                        <p:cTn id="119" dur="500" fill="hold"/>
                                        <p:tgtEl>
                                          <p:spTgt spid="11"/>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6"/>
                                        </p:tgtEl>
                                        <p:attrNameLst>
                                          <p:attrName>style.visibility</p:attrName>
                                        </p:attrNameLst>
                                      </p:cBhvr>
                                      <p:to>
                                        <p:strVal val="visible"/>
                                      </p:to>
                                    </p:set>
                                    <p:anim calcmode="lin" valueType="num">
                                      <p:cBhvr additive="base">
                                        <p:cTn id="122" dur="500" fill="hold"/>
                                        <p:tgtEl>
                                          <p:spTgt spid="6"/>
                                        </p:tgtEl>
                                        <p:attrNameLst>
                                          <p:attrName>ppt_x</p:attrName>
                                        </p:attrNameLst>
                                      </p:cBhvr>
                                      <p:tavLst>
                                        <p:tav tm="0">
                                          <p:val>
                                            <p:strVal val="#ppt_x"/>
                                          </p:val>
                                        </p:tav>
                                        <p:tav tm="100000">
                                          <p:val>
                                            <p:strVal val="#ppt_x"/>
                                          </p:val>
                                        </p:tav>
                                      </p:tavLst>
                                    </p:anim>
                                    <p:anim calcmode="lin" valueType="num">
                                      <p:cBhvr additive="base">
                                        <p:cTn id="123" dur="500" fill="hold"/>
                                        <p:tgtEl>
                                          <p:spTgt spid="6"/>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additive="base">
                                        <p:cTn id="126" dur="500" fill="hold"/>
                                        <p:tgtEl>
                                          <p:spTgt spid="3"/>
                                        </p:tgtEl>
                                        <p:attrNameLst>
                                          <p:attrName>ppt_x</p:attrName>
                                        </p:attrNameLst>
                                      </p:cBhvr>
                                      <p:tavLst>
                                        <p:tav tm="0">
                                          <p:val>
                                            <p:strVal val="#ppt_x"/>
                                          </p:val>
                                        </p:tav>
                                        <p:tav tm="100000">
                                          <p:val>
                                            <p:strVal val="#ppt_x"/>
                                          </p:val>
                                        </p:tav>
                                      </p:tavLst>
                                    </p:anim>
                                    <p:anim calcmode="lin" valueType="num">
                                      <p:cBhvr additive="base">
                                        <p:cTn id="1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P spid="25" grpId="0" animBg="1"/>
      <p:bldP spid="31" grpId="0"/>
      <p:bldP spid="27" grpId="0"/>
      <p:bldP spid="29" grpId="0" animBg="1"/>
      <p:bldP spid="34" grpId="0"/>
      <p:bldP spid="6" grpId="0"/>
      <p:bldP spid="11" grpId="0"/>
      <p:bldP spid="32"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Svolgimento di un esercizio online</a:t>
            </a:r>
            <a:endParaRPr lang="en-US" dirty="0"/>
          </a:p>
        </p:txBody>
      </p:sp>
      <p:sp>
        <p:nvSpPr>
          <p:cNvPr id="3" name="Segnaposto contenuto 2"/>
          <p:cNvSpPr>
            <a:spLocks noGrp="1"/>
          </p:cNvSpPr>
          <p:nvPr>
            <p:ph idx="1"/>
          </p:nvPr>
        </p:nvSpPr>
        <p:spPr/>
        <p:txBody>
          <a:bodyPr/>
          <a:lstStyle/>
          <a:p>
            <a:r>
              <a:rPr lang="it-IT" dirty="0"/>
              <a:t>Potete anche vedere la spiegazione del prof. Roberto </a:t>
            </a:r>
            <a:r>
              <a:rPr lang="it-IT" dirty="0" err="1"/>
              <a:t>Cellini</a:t>
            </a:r>
            <a:r>
              <a:rPr lang="it-IT" dirty="0"/>
              <a:t> dell’Università di Catania:</a:t>
            </a:r>
          </a:p>
          <a:p>
            <a:r>
              <a:rPr lang="en-US" dirty="0">
                <a:hlinkClick r:id="rId2"/>
              </a:rPr>
              <a:t>https://www.youtube.com/watch?v=TPYgMjwDcg0</a:t>
            </a:r>
            <a:r>
              <a:rPr lang="en-US" dirty="0"/>
              <a:t> </a:t>
            </a:r>
          </a:p>
        </p:txBody>
      </p:sp>
    </p:spTree>
    <p:extLst>
      <p:ext uri="{BB962C8B-B14F-4D97-AF65-F5344CB8AC3E}">
        <p14:creationId xmlns:p14="http://schemas.microsoft.com/office/powerpoint/2010/main" val="2678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Prezzo ombra e costo opportunità</a:t>
            </a:r>
            <a:endParaRPr lang="en-US" dirty="0"/>
          </a:p>
        </p:txBody>
      </p:sp>
      <p:sp>
        <p:nvSpPr>
          <p:cNvPr id="3" name="Segnaposto contenuto 2"/>
          <p:cNvSpPr>
            <a:spLocks noGrp="1"/>
          </p:cNvSpPr>
          <p:nvPr>
            <p:ph idx="1"/>
          </p:nvPr>
        </p:nvSpPr>
        <p:spPr>
          <a:xfrm>
            <a:off x="568657" y="1487489"/>
            <a:ext cx="10613409" cy="4530725"/>
          </a:xfrm>
        </p:spPr>
        <p:txBody>
          <a:bodyPr>
            <a:normAutofit/>
          </a:bodyPr>
          <a:lstStyle/>
          <a:p>
            <a:r>
              <a:rPr lang="it-IT" sz="2400" dirty="0"/>
              <a:t>Abbiamo appena visto una scelta ottima individuale (</a:t>
            </a:r>
            <a:r>
              <a:rPr lang="it-IT" sz="2400" dirty="0">
                <a:solidFill>
                  <a:srgbClr val="0070C0"/>
                </a:solidFill>
              </a:rPr>
              <a:t>soluzione interna</a:t>
            </a:r>
            <a:r>
              <a:rPr lang="it-IT" sz="2400" dirty="0"/>
              <a:t>) nella quale si rinuncia all’utilità che si ricava da un’ora di tempo libero (</a:t>
            </a:r>
            <a:r>
              <a:rPr lang="it-IT" sz="2400" dirty="0">
                <a:solidFill>
                  <a:srgbClr val="FF0000"/>
                </a:solidFill>
              </a:rPr>
              <a:t>U</a:t>
            </a:r>
            <a:r>
              <a:rPr lang="it-IT" sz="2400" baseline="-25000" dirty="0">
                <a:solidFill>
                  <a:srgbClr val="FF0000"/>
                </a:solidFill>
              </a:rPr>
              <a:t>t</a:t>
            </a:r>
            <a:r>
              <a:rPr lang="it-IT" sz="2400" dirty="0"/>
              <a:t>) </a:t>
            </a:r>
            <a:r>
              <a:rPr lang="it-IT" sz="2400" i="1" dirty="0"/>
              <a:t>(cioè 1 ora in più di lavoro) </a:t>
            </a:r>
            <a:r>
              <a:rPr lang="it-IT" sz="2400" dirty="0"/>
              <a:t>per ottenere una maggiore utilità dal consumo (</a:t>
            </a:r>
            <a:r>
              <a:rPr lang="it-IT" sz="2400" dirty="0" err="1">
                <a:solidFill>
                  <a:srgbClr val="FF0000"/>
                </a:solidFill>
              </a:rPr>
              <a:t>U</a:t>
            </a:r>
            <a:r>
              <a:rPr lang="it-IT" sz="2400" baseline="-25000" dirty="0" err="1">
                <a:solidFill>
                  <a:srgbClr val="FF0000"/>
                </a:solidFill>
              </a:rPr>
              <a:t>c</a:t>
            </a:r>
            <a:r>
              <a:rPr lang="it-IT" sz="2400" dirty="0"/>
              <a:t>): questa costituisce il </a:t>
            </a:r>
            <a:r>
              <a:rPr lang="it-IT" sz="2400" b="1" dirty="0">
                <a:solidFill>
                  <a:srgbClr val="FF0000"/>
                </a:solidFill>
              </a:rPr>
              <a:t>prezzo ombra</a:t>
            </a:r>
            <a:r>
              <a:rPr lang="it-IT" sz="2400" dirty="0"/>
              <a:t> </a:t>
            </a:r>
            <a:r>
              <a:rPr lang="it-IT" sz="2400" dirty="0">
                <a:solidFill>
                  <a:srgbClr val="FF0000"/>
                </a:solidFill>
              </a:rPr>
              <a:t>(w) </a:t>
            </a:r>
            <a:r>
              <a:rPr lang="it-IT" sz="2400" dirty="0"/>
              <a:t>del tempo libero.</a:t>
            </a:r>
          </a:p>
          <a:p>
            <a:r>
              <a:rPr lang="it-IT" sz="2400" dirty="0"/>
              <a:t>Ricordate invece che il </a:t>
            </a:r>
            <a:r>
              <a:rPr lang="it-IT" sz="2400" dirty="0">
                <a:solidFill>
                  <a:srgbClr val="FF0000"/>
                </a:solidFill>
              </a:rPr>
              <a:t>costo-opportunità</a:t>
            </a:r>
            <a:r>
              <a:rPr lang="it-IT" sz="2400" dirty="0"/>
              <a:t> è il suo valore in termini di utilità (= benessere) dell’alternativa (non necessariamente in termini monetari)</a:t>
            </a:r>
          </a:p>
          <a:p>
            <a:r>
              <a:rPr lang="it-IT" sz="2400" dirty="0"/>
              <a:t>In concorrenza perfetta, prezzo ombra e costo-opportunità si equivalgono, perché non c’è disoccupazione, altrimenti il prezzo ombra sarebbe inferiore a quello pagato dal mercato</a:t>
            </a:r>
            <a:endParaRPr lang="en-US" sz="2400" dirty="0"/>
          </a:p>
        </p:txBody>
      </p:sp>
      <p:sp>
        <p:nvSpPr>
          <p:cNvPr id="4" name="Segnaposto numero diapositiva 3"/>
          <p:cNvSpPr>
            <a:spLocks noGrp="1"/>
          </p:cNvSpPr>
          <p:nvPr>
            <p:ph type="sldNum" sz="quarter" idx="12"/>
          </p:nvPr>
        </p:nvSpPr>
        <p:spPr/>
        <p:txBody>
          <a:bodyPr/>
          <a:lstStyle/>
          <a:p>
            <a:pPr>
              <a:defRPr/>
            </a:pPr>
            <a:fld id="{54F607D0-A284-42C4-BCFC-9662D572391E}" type="slidenum">
              <a:rPr lang="it-IT" altLang="en-US" smtClean="0"/>
              <a:pPr>
                <a:defRPr/>
              </a:pPr>
              <a:t>32</a:t>
            </a:fld>
            <a:endParaRPr lang="it-IT" altLang="en-US"/>
          </a:p>
        </p:txBody>
      </p:sp>
      <p:sp>
        <p:nvSpPr>
          <p:cNvPr id="5" name="Freccia in giù 4"/>
          <p:cNvSpPr/>
          <p:nvPr/>
        </p:nvSpPr>
        <p:spPr>
          <a:xfrm>
            <a:off x="5399219" y="4565857"/>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CasellaDiTesto 5"/>
          <p:cNvSpPr txBox="1"/>
          <p:nvPr/>
        </p:nvSpPr>
        <p:spPr>
          <a:xfrm>
            <a:off x="2648840" y="5161269"/>
            <a:ext cx="6207790"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it-IT" sz="2400" dirty="0">
                <a:solidFill>
                  <a:srgbClr val="FF0000"/>
                </a:solidFill>
              </a:rPr>
              <a:t>Offerta di lavoro nel senso di Marshall: </a:t>
            </a:r>
          </a:p>
          <a:p>
            <a:pPr algn="ctr"/>
            <a:r>
              <a:rPr lang="it-IT" sz="2400" dirty="0">
                <a:solidFill>
                  <a:schemeClr val="tx1"/>
                </a:solidFill>
              </a:rPr>
              <a:t>deriva dalla domanda di beni di un consumatore</a:t>
            </a:r>
          </a:p>
          <a:p>
            <a:pPr algn="ctr"/>
            <a:r>
              <a:rPr lang="it-IT" sz="2400" dirty="0">
                <a:solidFill>
                  <a:schemeClr val="tx1"/>
                </a:solidFill>
              </a:rPr>
              <a:t>(concetto marginalista)</a:t>
            </a:r>
            <a:endParaRPr lang="en-US" sz="2400" dirty="0">
              <a:solidFill>
                <a:schemeClr val="tx1"/>
              </a:solidFill>
            </a:endParaRPr>
          </a:p>
        </p:txBody>
      </p:sp>
    </p:spTree>
    <p:extLst>
      <p:ext uri="{BB962C8B-B14F-4D97-AF65-F5344CB8AC3E}">
        <p14:creationId xmlns:p14="http://schemas.microsoft.com/office/powerpoint/2010/main" val="956540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6"/>
          <p:cNvSpPr>
            <a:spLocks noGrp="1"/>
          </p:cNvSpPr>
          <p:nvPr>
            <p:ph type="sldNum" sz="quarter" idx="12"/>
          </p:nvPr>
        </p:nvSpPr>
        <p:spPr/>
        <p:txBody>
          <a:bodyPr/>
          <a:lstStyle/>
          <a:p>
            <a:pPr>
              <a:defRPr/>
            </a:pPr>
            <a:fld id="{76E1391A-3BA9-4036-8CBD-E495A8ECFE48}" type="slidenum">
              <a:rPr lang="it-IT" altLang="en-US"/>
              <a:pPr>
                <a:defRPr/>
              </a:pPr>
              <a:t>33</a:t>
            </a:fld>
            <a:endParaRPr lang="it-IT" altLang="en-US"/>
          </a:p>
        </p:txBody>
      </p:sp>
      <p:grpSp>
        <p:nvGrpSpPr>
          <p:cNvPr id="2" name="Group 17"/>
          <p:cNvGrpSpPr>
            <a:grpSpLocks/>
          </p:cNvGrpSpPr>
          <p:nvPr/>
        </p:nvGrpSpPr>
        <p:grpSpPr bwMode="auto">
          <a:xfrm>
            <a:off x="4575969" y="3464288"/>
            <a:ext cx="4767262" cy="3421063"/>
            <a:chOff x="1927" y="2041"/>
            <a:chExt cx="3003" cy="2155"/>
          </a:xfrm>
        </p:grpSpPr>
        <p:pic>
          <p:nvPicPr>
            <p:cNvPr id="28684" name="Picture 13"/>
            <p:cNvPicPr>
              <a:picLocks noChangeAspect="1" noChangeArrowheads="1"/>
            </p:cNvPicPr>
            <p:nvPr/>
          </p:nvPicPr>
          <p:blipFill>
            <a:blip r:embed="rId2" cstate="print"/>
            <a:srcRect/>
            <a:stretch>
              <a:fillRect/>
            </a:stretch>
          </p:blipFill>
          <p:spPr bwMode="auto">
            <a:xfrm>
              <a:off x="1927" y="2041"/>
              <a:ext cx="3003" cy="2155"/>
            </a:xfrm>
            <a:prstGeom prst="rect">
              <a:avLst/>
            </a:prstGeom>
            <a:noFill/>
            <a:ln w="9525">
              <a:noFill/>
              <a:miter lim="800000"/>
              <a:headEnd/>
              <a:tailEnd/>
            </a:ln>
          </p:spPr>
        </p:pic>
        <p:sp>
          <p:nvSpPr>
            <p:cNvPr id="28685" name="Text Box 14"/>
            <p:cNvSpPr txBox="1">
              <a:spLocks noChangeArrowheads="1"/>
            </p:cNvSpPr>
            <p:nvPr/>
          </p:nvSpPr>
          <p:spPr bwMode="auto">
            <a:xfrm>
              <a:off x="3969" y="3838"/>
              <a:ext cx="454" cy="231"/>
            </a:xfrm>
            <a:prstGeom prst="rect">
              <a:avLst/>
            </a:prstGeom>
            <a:noFill/>
            <a:ln w="9525">
              <a:noFill/>
              <a:miter lim="800000"/>
              <a:headEnd/>
              <a:tailEnd/>
            </a:ln>
          </p:spPr>
          <p:txBody>
            <a:bodyPr>
              <a:spAutoFit/>
            </a:bodyPr>
            <a:lstStyle/>
            <a:p>
              <a:pPr>
                <a:spcBef>
                  <a:spcPct val="50000"/>
                </a:spcBef>
              </a:pPr>
              <a:r>
                <a:rPr lang="it-IT"/>
                <a:t>T</a:t>
              </a:r>
              <a:r>
                <a:rPr lang="it-IT" baseline="-25000"/>
                <a:t>MAX</a:t>
              </a:r>
            </a:p>
          </p:txBody>
        </p:sp>
        <p:sp>
          <p:nvSpPr>
            <p:cNvPr id="28686" name="Line 15"/>
            <p:cNvSpPr>
              <a:spLocks noChangeShapeType="1"/>
            </p:cNvSpPr>
            <p:nvPr/>
          </p:nvSpPr>
          <p:spPr bwMode="auto">
            <a:xfrm flipH="1">
              <a:off x="2472" y="3339"/>
              <a:ext cx="1678" cy="0"/>
            </a:xfrm>
            <a:prstGeom prst="line">
              <a:avLst/>
            </a:prstGeom>
            <a:noFill/>
            <a:ln w="9525">
              <a:solidFill>
                <a:schemeClr val="tx1"/>
              </a:solidFill>
              <a:prstDash val="sysDot"/>
              <a:round/>
              <a:headEnd/>
              <a:tailEnd/>
            </a:ln>
          </p:spPr>
          <p:txBody>
            <a:bodyPr/>
            <a:lstStyle/>
            <a:p>
              <a:endParaRPr lang="it-IT"/>
            </a:p>
          </p:txBody>
        </p:sp>
        <mc:AlternateContent xmlns:mc="http://schemas.openxmlformats.org/markup-compatibility/2006" xmlns:a14="http://schemas.microsoft.com/office/drawing/2010/main">
          <mc:Choice Requires="a14">
            <p:sp>
              <p:nvSpPr>
                <p:cNvPr id="28687" name="Text Box 16"/>
                <p:cNvSpPr txBox="1">
                  <a:spLocks noChangeArrowheads="1"/>
                </p:cNvSpPr>
                <p:nvPr/>
              </p:nvSpPr>
              <p:spPr bwMode="auto">
                <a:xfrm>
                  <a:off x="2282" y="3137"/>
                  <a:ext cx="247" cy="384"/>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dirty="0" smtClean="0">
                                <a:latin typeface="Cambria Math" panose="02040503050406030204" pitchFamily="18" charset="0"/>
                              </a:rPr>
                            </m:ctrlPr>
                          </m:fPr>
                          <m:num>
                            <m:r>
                              <a:rPr lang="it-IT" i="1" dirty="0">
                                <a:latin typeface="Cambria Math" panose="02040503050406030204" pitchFamily="18" charset="0"/>
                              </a:rPr>
                              <m:t>𝑋</m:t>
                            </m:r>
                          </m:num>
                          <m:den>
                            <m:r>
                              <a:rPr lang="it-IT" b="0" i="1" dirty="0" smtClean="0">
                                <a:latin typeface="Cambria Math" panose="02040503050406030204" pitchFamily="18" charset="0"/>
                              </a:rPr>
                              <m:t>𝑃</m:t>
                            </m:r>
                          </m:den>
                        </m:f>
                      </m:oMath>
                    </m:oMathPara>
                  </a14:m>
                  <a:endParaRPr lang="it-IT" dirty="0"/>
                </a:p>
              </p:txBody>
            </p:sp>
          </mc:Choice>
          <mc:Fallback xmlns="">
            <p:sp>
              <p:nvSpPr>
                <p:cNvPr id="28687" name="Text Box 16"/>
                <p:cNvSpPr txBox="1">
                  <a:spLocks noRot="1" noChangeAspect="1" noMove="1" noResize="1" noEditPoints="1" noAdjustHandles="1" noChangeArrowheads="1" noChangeShapeType="1" noTextEdit="1"/>
                </p:cNvSpPr>
                <p:nvPr/>
              </p:nvSpPr>
              <p:spPr bwMode="auto">
                <a:xfrm>
                  <a:off x="2282" y="3137"/>
                  <a:ext cx="247" cy="384"/>
                </a:xfrm>
                <a:prstGeom prst="rect">
                  <a:avLst/>
                </a:prstGeom>
                <a:blipFill>
                  <a:blip r:embed="rId3"/>
                  <a:stretch>
                    <a:fillRect/>
                  </a:stretch>
                </a:blipFill>
                <a:ln w="9525">
                  <a:noFill/>
                  <a:miter lim="800000"/>
                  <a:headEnd/>
                  <a:tailEnd/>
                </a:ln>
              </p:spPr>
              <p:txBody>
                <a:bodyPr/>
                <a:lstStyle/>
                <a:p>
                  <a:r>
                    <a:rPr lang="it-IT">
                      <a:noFill/>
                    </a:rPr>
                    <a:t> </a:t>
                  </a:r>
                </a:p>
              </p:txBody>
            </p:sp>
          </mc:Fallback>
        </mc:AlternateContent>
      </p:grpSp>
      <p:sp>
        <p:nvSpPr>
          <p:cNvPr id="28676" name="Rectangle 2"/>
          <p:cNvSpPr>
            <a:spLocks noGrp="1" noChangeArrowheads="1"/>
          </p:cNvSpPr>
          <p:nvPr>
            <p:ph type="title"/>
          </p:nvPr>
        </p:nvSpPr>
        <p:spPr>
          <a:xfrm>
            <a:off x="699796" y="277814"/>
            <a:ext cx="10720873" cy="1139825"/>
          </a:xfrm>
        </p:spPr>
        <p:txBody>
          <a:bodyPr/>
          <a:lstStyle/>
          <a:p>
            <a:pPr eaLnBrk="1" hangingPunct="1"/>
            <a:r>
              <a:rPr lang="it-IT" sz="3200" b="1" dirty="0"/>
              <a:t>La scelta di partecipazione: entro o non entro nel mercato del lavoro? (</a:t>
            </a:r>
            <a:r>
              <a:rPr lang="it-IT" sz="3200" b="1" dirty="0">
                <a:solidFill>
                  <a:srgbClr val="0070C0"/>
                </a:solidFill>
              </a:rPr>
              <a:t>soluzione d’angolo</a:t>
            </a:r>
            <a:r>
              <a:rPr lang="it-IT" sz="3200" b="1" dirty="0"/>
              <a:t>)</a:t>
            </a:r>
          </a:p>
        </p:txBody>
      </p:sp>
      <p:sp>
        <p:nvSpPr>
          <p:cNvPr id="28677" name="Rectangle 3"/>
          <p:cNvSpPr>
            <a:spLocks noGrp="1" noChangeArrowheads="1"/>
          </p:cNvSpPr>
          <p:nvPr>
            <p:ph type="body" sz="half" idx="1"/>
          </p:nvPr>
        </p:nvSpPr>
        <p:spPr>
          <a:xfrm>
            <a:off x="1035699" y="1435101"/>
            <a:ext cx="10077060" cy="1900237"/>
          </a:xfrm>
        </p:spPr>
        <p:txBody>
          <a:bodyPr/>
          <a:lstStyle/>
          <a:p>
            <a:pPr eaLnBrk="1" hangingPunct="1"/>
            <a:r>
              <a:rPr lang="it-IT" sz="2200" dirty="0"/>
              <a:t>Per decidere se offrire lavoro un individuo confronta:</a:t>
            </a:r>
          </a:p>
          <a:p>
            <a:pPr lvl="1" eaLnBrk="1" hangingPunct="1"/>
            <a:r>
              <a:rPr lang="it-IT" sz="2000" dirty="0"/>
              <a:t>il valore da lui attribuito al suo tempo (</a:t>
            </a:r>
            <a:r>
              <a:rPr lang="it-IT" sz="2000" b="1" dirty="0"/>
              <a:t>salario di riserva</a:t>
            </a:r>
            <a:r>
              <a:rPr lang="it-IT" sz="2000" dirty="0"/>
              <a:t>) con </a:t>
            </a:r>
          </a:p>
          <a:p>
            <a:pPr lvl="1" eaLnBrk="1" hangingPunct="1"/>
            <a:r>
              <a:rPr lang="it-IT" sz="2000" dirty="0"/>
              <a:t>il valore di mercato del suo tempo (</a:t>
            </a:r>
            <a:r>
              <a:rPr lang="it-IT" sz="2000" b="1" dirty="0"/>
              <a:t>salario di mercato</a:t>
            </a:r>
            <a:r>
              <a:rPr lang="it-IT" sz="2000" dirty="0"/>
              <a:t>).</a:t>
            </a:r>
          </a:p>
          <a:p>
            <a:pPr eaLnBrk="1" hangingPunct="1"/>
            <a:r>
              <a:rPr lang="it-IT" sz="2200" dirty="0" err="1"/>
              <a:t>W*</a:t>
            </a:r>
            <a:r>
              <a:rPr lang="it-IT" sz="2200" dirty="0"/>
              <a:t> è l’inclinazione della curva di indifferenza nel punto A (punto in cui l’individuo non lavora)</a:t>
            </a:r>
          </a:p>
        </p:txBody>
      </p:sp>
      <p:sp>
        <p:nvSpPr>
          <p:cNvPr id="65542" name="Text Box 6"/>
          <p:cNvSpPr txBox="1">
            <a:spLocks noChangeArrowheads="1"/>
          </p:cNvSpPr>
          <p:nvPr/>
        </p:nvSpPr>
        <p:spPr bwMode="auto">
          <a:xfrm>
            <a:off x="2332038" y="3521075"/>
            <a:ext cx="2387898" cy="369332"/>
          </a:xfrm>
          <a:prstGeom prst="rect">
            <a:avLst/>
          </a:prstGeom>
          <a:noFill/>
          <a:ln w="9525">
            <a:noFill/>
            <a:miter lim="800000"/>
            <a:headEnd/>
            <a:tailEnd/>
          </a:ln>
        </p:spPr>
        <p:txBody>
          <a:bodyPr wrap="none">
            <a:spAutoFit/>
          </a:bodyPr>
          <a:lstStyle/>
          <a:p>
            <a:r>
              <a:rPr lang="it-IT"/>
              <a:t>Individuo che partecipa</a:t>
            </a:r>
          </a:p>
        </p:txBody>
      </p:sp>
      <p:sp>
        <p:nvSpPr>
          <p:cNvPr id="65544" name="Line 8"/>
          <p:cNvSpPr>
            <a:spLocks noChangeShapeType="1"/>
          </p:cNvSpPr>
          <p:nvPr/>
        </p:nvSpPr>
        <p:spPr bwMode="auto">
          <a:xfrm>
            <a:off x="4402932" y="4221088"/>
            <a:ext cx="1512887" cy="0"/>
          </a:xfrm>
          <a:prstGeom prst="line">
            <a:avLst/>
          </a:prstGeom>
          <a:noFill/>
          <a:ln w="9525">
            <a:solidFill>
              <a:schemeClr val="tx1"/>
            </a:solidFill>
            <a:round/>
            <a:headEnd/>
            <a:tailEnd type="triangle" w="med" len="med"/>
          </a:ln>
        </p:spPr>
        <p:txBody>
          <a:bodyPr/>
          <a:lstStyle/>
          <a:p>
            <a:endParaRPr lang="it-IT"/>
          </a:p>
        </p:txBody>
      </p:sp>
      <p:sp>
        <p:nvSpPr>
          <p:cNvPr id="65546" name="Line 10"/>
          <p:cNvSpPr>
            <a:spLocks noChangeShapeType="1"/>
          </p:cNvSpPr>
          <p:nvPr/>
        </p:nvSpPr>
        <p:spPr bwMode="auto">
          <a:xfrm>
            <a:off x="4402931" y="3887788"/>
            <a:ext cx="0" cy="330200"/>
          </a:xfrm>
          <a:prstGeom prst="line">
            <a:avLst/>
          </a:prstGeom>
          <a:noFill/>
          <a:ln w="9525">
            <a:solidFill>
              <a:schemeClr val="tx1"/>
            </a:solidFill>
            <a:round/>
            <a:headEnd/>
            <a:tailEnd/>
          </a:ln>
        </p:spPr>
        <p:txBody>
          <a:bodyPr/>
          <a:lstStyle/>
          <a:p>
            <a:endParaRPr lang="it-IT"/>
          </a:p>
        </p:txBody>
      </p:sp>
      <p:sp>
        <p:nvSpPr>
          <p:cNvPr id="65547" name="Line 11"/>
          <p:cNvSpPr>
            <a:spLocks noChangeShapeType="1"/>
          </p:cNvSpPr>
          <p:nvPr/>
        </p:nvSpPr>
        <p:spPr bwMode="auto">
          <a:xfrm flipH="1">
            <a:off x="8183564" y="4437064"/>
            <a:ext cx="503237" cy="936625"/>
          </a:xfrm>
          <a:prstGeom prst="line">
            <a:avLst/>
          </a:prstGeom>
          <a:noFill/>
          <a:ln w="9525">
            <a:solidFill>
              <a:schemeClr val="tx1"/>
            </a:solidFill>
            <a:round/>
            <a:headEnd/>
            <a:tailEnd type="triangle" w="med" len="med"/>
          </a:ln>
        </p:spPr>
        <p:txBody>
          <a:bodyPr/>
          <a:lstStyle/>
          <a:p>
            <a:endParaRPr lang="it-IT"/>
          </a:p>
        </p:txBody>
      </p:sp>
      <p:sp>
        <p:nvSpPr>
          <p:cNvPr id="65545" name="Text Box 9"/>
          <p:cNvSpPr txBox="1">
            <a:spLocks noChangeArrowheads="1"/>
          </p:cNvSpPr>
          <p:nvPr/>
        </p:nvSpPr>
        <p:spPr bwMode="auto">
          <a:xfrm>
            <a:off x="8040689" y="3789363"/>
            <a:ext cx="2376487" cy="641350"/>
          </a:xfrm>
          <a:prstGeom prst="rect">
            <a:avLst/>
          </a:prstGeom>
          <a:noFill/>
          <a:ln w="9525">
            <a:noFill/>
            <a:miter lim="800000"/>
            <a:headEnd/>
            <a:tailEnd/>
          </a:ln>
        </p:spPr>
        <p:txBody>
          <a:bodyPr>
            <a:spAutoFit/>
          </a:bodyPr>
          <a:lstStyle/>
          <a:p>
            <a:pPr>
              <a:spcBef>
                <a:spcPct val="50000"/>
              </a:spcBef>
            </a:pPr>
            <a:r>
              <a:rPr lang="it-IT"/>
              <a:t>Individuo che non lavora</a:t>
            </a:r>
          </a:p>
        </p:txBody>
      </p:sp>
      <p:sp>
        <p:nvSpPr>
          <p:cNvPr id="16" name="Ovale 15"/>
          <p:cNvSpPr/>
          <p:nvPr/>
        </p:nvSpPr>
        <p:spPr>
          <a:xfrm flipV="1">
            <a:off x="8044512" y="5472111"/>
            <a:ext cx="14287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Arco 3"/>
          <p:cNvSpPr/>
          <p:nvPr/>
        </p:nvSpPr>
        <p:spPr>
          <a:xfrm rot="9983184">
            <a:off x="5521254" y="2506933"/>
            <a:ext cx="2263304" cy="211083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 name="CasellaDiTesto 2"/>
          <p:cNvSpPr txBox="1"/>
          <p:nvPr/>
        </p:nvSpPr>
        <p:spPr>
          <a:xfrm flipH="1">
            <a:off x="2740153" y="5115997"/>
            <a:ext cx="2618057" cy="369332"/>
          </a:xfrm>
          <a:prstGeom prst="rect">
            <a:avLst/>
          </a:prstGeom>
          <a:noFill/>
        </p:spPr>
        <p:txBody>
          <a:bodyPr wrap="square" rtlCol="0">
            <a:spAutoFit/>
          </a:bodyPr>
          <a:lstStyle/>
          <a:p>
            <a:r>
              <a:rPr lang="it-IT" dirty="0"/>
              <a:t>Reddito non da lavoro</a:t>
            </a:r>
            <a:endParaRPr lang="en-US" dirty="0"/>
          </a:p>
        </p:txBody>
      </p:sp>
      <p:sp>
        <p:nvSpPr>
          <p:cNvPr id="5" name="Fumetto 2 4"/>
          <p:cNvSpPr/>
          <p:nvPr/>
        </p:nvSpPr>
        <p:spPr>
          <a:xfrm>
            <a:off x="5712453" y="3217656"/>
            <a:ext cx="1258558" cy="667896"/>
          </a:xfrm>
          <a:prstGeom prst="wedgeRoundRectCallout">
            <a:avLst>
              <a:gd name="adj1" fmla="val -22223"/>
              <a:gd name="adj2" fmla="val 1332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Soluzione interna</a:t>
            </a:r>
            <a:endParaRPr lang="en-US" dirty="0"/>
          </a:p>
        </p:txBody>
      </p:sp>
      <p:sp>
        <p:nvSpPr>
          <p:cNvPr id="19" name="Fumetto 2 18"/>
          <p:cNvSpPr/>
          <p:nvPr/>
        </p:nvSpPr>
        <p:spPr>
          <a:xfrm>
            <a:off x="8901277" y="4678613"/>
            <a:ext cx="1258558" cy="667896"/>
          </a:xfrm>
          <a:prstGeom prst="wedgeRoundRectCallout">
            <a:avLst>
              <a:gd name="adj1" fmla="val -108682"/>
              <a:gd name="adj2" fmla="val 703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Soluzione d’angolo</a:t>
            </a:r>
            <a:endParaRPr lang="en-US" dirty="0"/>
          </a:p>
        </p:txBody>
      </p:sp>
      <p:cxnSp>
        <p:nvCxnSpPr>
          <p:cNvPr id="7" name="Connettore diritto 6"/>
          <p:cNvCxnSpPr>
            <a:cxnSpLocks/>
          </p:cNvCxnSpPr>
          <p:nvPr/>
        </p:nvCxnSpPr>
        <p:spPr>
          <a:xfrm>
            <a:off x="6556587" y="4317999"/>
            <a:ext cx="2313388" cy="1803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541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45"/>
                                        </p:tgtEl>
                                        <p:attrNameLst>
                                          <p:attrName>style.visibility</p:attrName>
                                        </p:attrNameLst>
                                      </p:cBhvr>
                                      <p:to>
                                        <p:strVal val="visible"/>
                                      </p:to>
                                    </p:set>
                                    <p:anim calcmode="lin" valueType="num">
                                      <p:cBhvr additive="base">
                                        <p:cTn id="19" dur="500" fill="hold"/>
                                        <p:tgtEl>
                                          <p:spTgt spid="65545"/>
                                        </p:tgtEl>
                                        <p:attrNameLst>
                                          <p:attrName>ppt_x</p:attrName>
                                        </p:attrNameLst>
                                      </p:cBhvr>
                                      <p:tavLst>
                                        <p:tav tm="0">
                                          <p:val>
                                            <p:strVal val="#ppt_x"/>
                                          </p:val>
                                        </p:tav>
                                        <p:tav tm="100000">
                                          <p:val>
                                            <p:strVal val="#ppt_x"/>
                                          </p:val>
                                        </p:tav>
                                      </p:tavLst>
                                    </p:anim>
                                    <p:anim calcmode="lin" valueType="num">
                                      <p:cBhvr additive="base">
                                        <p:cTn id="20" dur="500" fill="hold"/>
                                        <p:tgtEl>
                                          <p:spTgt spid="655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5544"/>
                                        </p:tgtEl>
                                        <p:attrNameLst>
                                          <p:attrName>style.visibility</p:attrName>
                                        </p:attrNameLst>
                                      </p:cBhvr>
                                      <p:to>
                                        <p:strVal val="visible"/>
                                      </p:to>
                                    </p:set>
                                    <p:anim calcmode="lin" valueType="num">
                                      <p:cBhvr additive="base">
                                        <p:cTn id="41" dur="500" fill="hold"/>
                                        <p:tgtEl>
                                          <p:spTgt spid="65544"/>
                                        </p:tgtEl>
                                        <p:attrNameLst>
                                          <p:attrName>ppt_x</p:attrName>
                                        </p:attrNameLst>
                                      </p:cBhvr>
                                      <p:tavLst>
                                        <p:tav tm="0">
                                          <p:val>
                                            <p:strVal val="#ppt_x"/>
                                          </p:val>
                                        </p:tav>
                                        <p:tav tm="100000">
                                          <p:val>
                                            <p:strVal val="#ppt_x"/>
                                          </p:val>
                                        </p:tav>
                                      </p:tavLst>
                                    </p:anim>
                                    <p:anim calcmode="lin" valueType="num">
                                      <p:cBhvr additive="base">
                                        <p:cTn id="42" dur="500" fill="hold"/>
                                        <p:tgtEl>
                                          <p:spTgt spid="6554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5547"/>
                                        </p:tgtEl>
                                        <p:attrNameLst>
                                          <p:attrName>style.visibility</p:attrName>
                                        </p:attrNameLst>
                                      </p:cBhvr>
                                      <p:to>
                                        <p:strVal val="visible"/>
                                      </p:to>
                                    </p:set>
                                    <p:anim calcmode="lin" valueType="num">
                                      <p:cBhvr additive="base">
                                        <p:cTn id="45" dur="500" fill="hold"/>
                                        <p:tgtEl>
                                          <p:spTgt spid="65547"/>
                                        </p:tgtEl>
                                        <p:attrNameLst>
                                          <p:attrName>ppt_x</p:attrName>
                                        </p:attrNameLst>
                                      </p:cBhvr>
                                      <p:tavLst>
                                        <p:tav tm="0">
                                          <p:val>
                                            <p:strVal val="#ppt_x"/>
                                          </p:val>
                                        </p:tav>
                                        <p:tav tm="100000">
                                          <p:val>
                                            <p:strVal val="#ppt_x"/>
                                          </p:val>
                                        </p:tav>
                                      </p:tavLst>
                                    </p:anim>
                                    <p:anim calcmode="lin" valueType="num">
                                      <p:cBhvr additive="base">
                                        <p:cTn id="46" dur="500" fill="hold"/>
                                        <p:tgtEl>
                                          <p:spTgt spid="6554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5546"/>
                                        </p:tgtEl>
                                        <p:attrNameLst>
                                          <p:attrName>style.visibility</p:attrName>
                                        </p:attrNameLst>
                                      </p:cBhvr>
                                      <p:to>
                                        <p:strVal val="visible"/>
                                      </p:to>
                                    </p:set>
                                    <p:anim calcmode="lin" valueType="num">
                                      <p:cBhvr additive="base">
                                        <p:cTn id="49" dur="500" fill="hold"/>
                                        <p:tgtEl>
                                          <p:spTgt spid="65546"/>
                                        </p:tgtEl>
                                        <p:attrNameLst>
                                          <p:attrName>ppt_x</p:attrName>
                                        </p:attrNameLst>
                                      </p:cBhvr>
                                      <p:tavLst>
                                        <p:tav tm="0">
                                          <p:val>
                                            <p:strVal val="#ppt_x"/>
                                          </p:val>
                                        </p:tav>
                                        <p:tav tm="100000">
                                          <p:val>
                                            <p:strVal val="#ppt_x"/>
                                          </p:val>
                                        </p:tav>
                                      </p:tavLst>
                                    </p:anim>
                                    <p:anim calcmode="lin" valueType="num">
                                      <p:cBhvr additive="base">
                                        <p:cTn id="50"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542"/>
                                        </p:tgtEl>
                                        <p:attrNameLst>
                                          <p:attrName>style.visibility</p:attrName>
                                        </p:attrNameLst>
                                      </p:cBhvr>
                                      <p:to>
                                        <p:strVal val="visible"/>
                                      </p:to>
                                    </p:set>
                                    <p:anim calcmode="lin" valueType="num">
                                      <p:cBhvr additive="base">
                                        <p:cTn id="55" dur="500" fill="hold"/>
                                        <p:tgtEl>
                                          <p:spTgt spid="65542"/>
                                        </p:tgtEl>
                                        <p:attrNameLst>
                                          <p:attrName>ppt_x</p:attrName>
                                        </p:attrNameLst>
                                      </p:cBhvr>
                                      <p:tavLst>
                                        <p:tav tm="0">
                                          <p:val>
                                            <p:strVal val="#ppt_x"/>
                                          </p:val>
                                        </p:tav>
                                        <p:tav tm="100000">
                                          <p:val>
                                            <p:strVal val="#ppt_x"/>
                                          </p:val>
                                        </p:tav>
                                      </p:tavLst>
                                    </p:anim>
                                    <p:anim calcmode="lin" valueType="num">
                                      <p:cBhvr additive="base">
                                        <p:cTn id="56"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4" grpId="0" animBg="1"/>
      <p:bldP spid="65546" grpId="0" animBg="1"/>
      <p:bldP spid="65547" grpId="0" animBg="1"/>
      <p:bldP spid="65545" grpId="0"/>
      <p:bldP spid="16" grpId="0" animBg="1"/>
      <p:bldP spid="4" grpId="0" animBg="1"/>
      <p:bldP spid="3" grpId="0"/>
      <p:bldP spid="5"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2809C07-1A4A-4E05-91DF-92C99FA957A2}"/>
              </a:ext>
            </a:extLst>
          </p:cNvPr>
          <p:cNvSpPr>
            <a:spLocks noGrp="1"/>
          </p:cNvSpPr>
          <p:nvPr>
            <p:ph type="title"/>
          </p:nvPr>
        </p:nvSpPr>
        <p:spPr/>
        <p:txBody>
          <a:bodyPr/>
          <a:lstStyle/>
          <a:p>
            <a:r>
              <a:rPr lang="it-IT" dirty="0"/>
              <a:t>La soluzione d’angolo è molto utile in termini aggregati, poiché posso individuare</a:t>
            </a:r>
          </a:p>
        </p:txBody>
      </p:sp>
      <p:sp>
        <p:nvSpPr>
          <p:cNvPr id="6" name="Segnaposto contenuto 5">
            <a:extLst>
              <a:ext uri="{FF2B5EF4-FFF2-40B4-BE49-F238E27FC236}">
                <a16:creationId xmlns:a16="http://schemas.microsoft.com/office/drawing/2014/main" id="{1AC57ACE-8992-4257-AE8B-B9F49D40EDA4}"/>
              </a:ext>
            </a:extLst>
          </p:cNvPr>
          <p:cNvSpPr>
            <a:spLocks noGrp="1"/>
          </p:cNvSpPr>
          <p:nvPr>
            <p:ph sz="half" idx="1"/>
          </p:nvPr>
        </p:nvSpPr>
        <p:spPr/>
        <p:txBody>
          <a:bodyPr/>
          <a:lstStyle/>
          <a:p>
            <a:r>
              <a:rPr lang="it-IT" dirty="0"/>
              <a:t>Il lavoratore scoraggiato</a:t>
            </a:r>
          </a:p>
        </p:txBody>
      </p:sp>
      <p:sp>
        <p:nvSpPr>
          <p:cNvPr id="7" name="Segnaposto contenuto 6">
            <a:extLst>
              <a:ext uri="{FF2B5EF4-FFF2-40B4-BE49-F238E27FC236}">
                <a16:creationId xmlns:a16="http://schemas.microsoft.com/office/drawing/2014/main" id="{BBFF6EE9-D105-484D-9436-D76895E7CF2E}"/>
              </a:ext>
            </a:extLst>
          </p:cNvPr>
          <p:cNvSpPr>
            <a:spLocks noGrp="1"/>
          </p:cNvSpPr>
          <p:nvPr>
            <p:ph sz="half" idx="2"/>
          </p:nvPr>
        </p:nvSpPr>
        <p:spPr/>
        <p:txBody>
          <a:bodyPr/>
          <a:lstStyle/>
          <a:p>
            <a:r>
              <a:rPr lang="it-IT" dirty="0"/>
              <a:t>Il lavoratore aggiuntivo</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3" name="Input penna 22">
                <a:extLst>
                  <a:ext uri="{FF2B5EF4-FFF2-40B4-BE49-F238E27FC236}">
                    <a16:creationId xmlns:a16="http://schemas.microsoft.com/office/drawing/2014/main" id="{24AEE44D-1ADE-4254-B986-14669E6CBD4E}"/>
                  </a:ext>
                </a:extLst>
              </p14:cNvPr>
              <p14:cNvContentPartPr/>
              <p14:nvPr/>
            </p14:nvContentPartPr>
            <p14:xfrm>
              <a:off x="3364257" y="4054389"/>
              <a:ext cx="1320840" cy="819000"/>
            </p14:xfrm>
          </p:contentPart>
        </mc:Choice>
        <mc:Fallback xmlns="">
          <p:pic>
            <p:nvPicPr>
              <p:cNvPr id="23" name="Input penna 22">
                <a:extLst>
                  <a:ext uri="{FF2B5EF4-FFF2-40B4-BE49-F238E27FC236}">
                    <a16:creationId xmlns:a16="http://schemas.microsoft.com/office/drawing/2014/main" id="{24AEE44D-1ADE-4254-B986-14669E6CBD4E}"/>
                  </a:ext>
                </a:extLst>
              </p:cNvPr>
              <p:cNvPicPr/>
              <p:nvPr/>
            </p:nvPicPr>
            <p:blipFill>
              <a:blip r:embed="rId3"/>
              <a:stretch>
                <a:fillRect/>
              </a:stretch>
            </p:blipFill>
            <p:spPr>
              <a:xfrm>
                <a:off x="3346617" y="3946749"/>
                <a:ext cx="1356480" cy="1034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2" name="Input penna 61">
                <a:extLst>
                  <a:ext uri="{FF2B5EF4-FFF2-40B4-BE49-F238E27FC236}">
                    <a16:creationId xmlns:a16="http://schemas.microsoft.com/office/drawing/2014/main" id="{31EEF63D-F148-42DC-9A03-3C832AAEFD2F}"/>
                  </a:ext>
                </a:extLst>
              </p14:cNvPr>
              <p14:cNvContentPartPr/>
              <p14:nvPr/>
            </p14:nvContentPartPr>
            <p14:xfrm>
              <a:off x="1163937" y="2381829"/>
              <a:ext cx="9456480" cy="3640320"/>
            </p14:xfrm>
          </p:contentPart>
        </mc:Choice>
        <mc:Fallback xmlns="">
          <p:pic>
            <p:nvPicPr>
              <p:cNvPr id="62" name="Input penna 61">
                <a:extLst>
                  <a:ext uri="{FF2B5EF4-FFF2-40B4-BE49-F238E27FC236}">
                    <a16:creationId xmlns:a16="http://schemas.microsoft.com/office/drawing/2014/main" id="{31EEF63D-F148-42DC-9A03-3C832AAEFD2F}"/>
                  </a:ext>
                </a:extLst>
              </p:cNvPr>
              <p:cNvPicPr/>
              <p:nvPr/>
            </p:nvPicPr>
            <p:blipFill>
              <a:blip r:embed="rId5"/>
              <a:stretch>
                <a:fillRect/>
              </a:stretch>
            </p:blipFill>
            <p:spPr>
              <a:xfrm>
                <a:off x="1154937" y="2372829"/>
                <a:ext cx="9474120" cy="365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put penna 67">
                <a:extLst>
                  <a:ext uri="{FF2B5EF4-FFF2-40B4-BE49-F238E27FC236}">
                    <a16:creationId xmlns:a16="http://schemas.microsoft.com/office/drawing/2014/main" id="{DE6AB828-889E-41F8-A63E-874202AA2680}"/>
                  </a:ext>
                </a:extLst>
              </p14:cNvPr>
              <p14:cNvContentPartPr/>
              <p14:nvPr/>
            </p14:nvContentPartPr>
            <p14:xfrm>
              <a:off x="4423017" y="3364269"/>
              <a:ext cx="360" cy="360"/>
            </p14:xfrm>
          </p:contentPart>
        </mc:Choice>
        <mc:Fallback xmlns="">
          <p:pic>
            <p:nvPicPr>
              <p:cNvPr id="68" name="Input penna 67">
                <a:extLst>
                  <a:ext uri="{FF2B5EF4-FFF2-40B4-BE49-F238E27FC236}">
                    <a16:creationId xmlns:a16="http://schemas.microsoft.com/office/drawing/2014/main" id="{DE6AB828-889E-41F8-A63E-874202AA2680}"/>
                  </a:ext>
                </a:extLst>
              </p:cNvPr>
              <p:cNvPicPr/>
              <p:nvPr/>
            </p:nvPicPr>
            <p:blipFill>
              <a:blip r:embed="rId7"/>
              <a:stretch>
                <a:fillRect/>
              </a:stretch>
            </p:blipFill>
            <p:spPr>
              <a:xfrm>
                <a:off x="4414377" y="3355629"/>
                <a:ext cx="18000" cy="18000"/>
              </a:xfrm>
              <a:prstGeom prst="rect">
                <a:avLst/>
              </a:prstGeom>
            </p:spPr>
          </p:pic>
        </mc:Fallback>
      </mc:AlternateContent>
      <p:sp>
        <p:nvSpPr>
          <p:cNvPr id="74" name="Arco 73">
            <a:extLst>
              <a:ext uri="{FF2B5EF4-FFF2-40B4-BE49-F238E27FC236}">
                <a16:creationId xmlns:a16="http://schemas.microsoft.com/office/drawing/2014/main" id="{940A151A-1525-4CD4-B6FB-1FF5B29B7791}"/>
              </a:ext>
            </a:extLst>
          </p:cNvPr>
          <p:cNvSpPr/>
          <p:nvPr/>
        </p:nvSpPr>
        <p:spPr>
          <a:xfrm rot="10311942">
            <a:off x="4696083" y="1385817"/>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5" name="Arco 74">
            <a:extLst>
              <a:ext uri="{FF2B5EF4-FFF2-40B4-BE49-F238E27FC236}">
                <a16:creationId xmlns:a16="http://schemas.microsoft.com/office/drawing/2014/main" id="{0E5E8776-A18F-4C89-AD07-D96E03B294D7}"/>
              </a:ext>
            </a:extLst>
          </p:cNvPr>
          <p:cNvSpPr/>
          <p:nvPr/>
        </p:nvSpPr>
        <p:spPr>
          <a:xfrm rot="10311942">
            <a:off x="4501163" y="1834999"/>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6" name="Arco 75">
            <a:extLst>
              <a:ext uri="{FF2B5EF4-FFF2-40B4-BE49-F238E27FC236}">
                <a16:creationId xmlns:a16="http://schemas.microsoft.com/office/drawing/2014/main" id="{CEEC99C0-CB45-42CB-80C8-7826EE39BB10}"/>
              </a:ext>
            </a:extLst>
          </p:cNvPr>
          <p:cNvSpPr/>
          <p:nvPr/>
        </p:nvSpPr>
        <p:spPr>
          <a:xfrm rot="10311942">
            <a:off x="4201083" y="1798901"/>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7" name="Arco 76">
            <a:extLst>
              <a:ext uri="{FF2B5EF4-FFF2-40B4-BE49-F238E27FC236}">
                <a16:creationId xmlns:a16="http://schemas.microsoft.com/office/drawing/2014/main" id="{02863A1A-30F7-4A43-ABE7-DF925588CA68}"/>
              </a:ext>
            </a:extLst>
          </p:cNvPr>
          <p:cNvSpPr/>
          <p:nvPr/>
        </p:nvSpPr>
        <p:spPr>
          <a:xfrm rot="10311942">
            <a:off x="9936513" y="1298200"/>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8" name="Arco 77">
            <a:extLst>
              <a:ext uri="{FF2B5EF4-FFF2-40B4-BE49-F238E27FC236}">
                <a16:creationId xmlns:a16="http://schemas.microsoft.com/office/drawing/2014/main" id="{FC918F1D-950C-4BBB-8F55-8E57A34FB4E2}"/>
              </a:ext>
            </a:extLst>
          </p:cNvPr>
          <p:cNvSpPr/>
          <p:nvPr/>
        </p:nvSpPr>
        <p:spPr>
          <a:xfrm rot="10311942">
            <a:off x="9730890" y="1622441"/>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9" name="Arco 78">
            <a:extLst>
              <a:ext uri="{FF2B5EF4-FFF2-40B4-BE49-F238E27FC236}">
                <a16:creationId xmlns:a16="http://schemas.microsoft.com/office/drawing/2014/main" id="{7D6DA1F9-66A0-41E4-B4D9-E4D6EA1AC62F}"/>
              </a:ext>
            </a:extLst>
          </p:cNvPr>
          <p:cNvSpPr/>
          <p:nvPr/>
        </p:nvSpPr>
        <p:spPr>
          <a:xfrm rot="10311942">
            <a:off x="9430810" y="1586343"/>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80" name="Arco 79">
            <a:extLst>
              <a:ext uri="{FF2B5EF4-FFF2-40B4-BE49-F238E27FC236}">
                <a16:creationId xmlns:a16="http://schemas.microsoft.com/office/drawing/2014/main" id="{8955CC72-0B93-4616-AA1E-B33740D398E3}"/>
              </a:ext>
            </a:extLst>
          </p:cNvPr>
          <p:cNvSpPr/>
          <p:nvPr/>
        </p:nvSpPr>
        <p:spPr>
          <a:xfrm rot="9928436">
            <a:off x="8601073" y="1596798"/>
            <a:ext cx="2624414" cy="2879975"/>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81" name="Arco 80">
            <a:extLst>
              <a:ext uri="{FF2B5EF4-FFF2-40B4-BE49-F238E27FC236}">
                <a16:creationId xmlns:a16="http://schemas.microsoft.com/office/drawing/2014/main" id="{9B08D30B-1CF8-47E3-9A38-E880C5A29F06}"/>
              </a:ext>
            </a:extLst>
          </p:cNvPr>
          <p:cNvSpPr/>
          <p:nvPr/>
        </p:nvSpPr>
        <p:spPr>
          <a:xfrm rot="9928436">
            <a:off x="8441031" y="1853843"/>
            <a:ext cx="2624414" cy="2879975"/>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82" name="Arco 81">
            <a:extLst>
              <a:ext uri="{FF2B5EF4-FFF2-40B4-BE49-F238E27FC236}">
                <a16:creationId xmlns:a16="http://schemas.microsoft.com/office/drawing/2014/main" id="{32407277-802F-4A9E-A3C2-C95B7FBABB65}"/>
              </a:ext>
            </a:extLst>
          </p:cNvPr>
          <p:cNvSpPr/>
          <p:nvPr/>
        </p:nvSpPr>
        <p:spPr>
          <a:xfrm rot="9928436">
            <a:off x="8865037" y="1372894"/>
            <a:ext cx="2624414" cy="2879975"/>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cxnSp>
        <p:nvCxnSpPr>
          <p:cNvPr id="84" name="Connettore diritto 83">
            <a:extLst>
              <a:ext uri="{FF2B5EF4-FFF2-40B4-BE49-F238E27FC236}">
                <a16:creationId xmlns:a16="http://schemas.microsoft.com/office/drawing/2014/main" id="{B37056A8-23EC-4BA1-A7AD-C0CE49014F03}"/>
              </a:ext>
            </a:extLst>
          </p:cNvPr>
          <p:cNvCxnSpPr/>
          <p:nvPr/>
        </p:nvCxnSpPr>
        <p:spPr>
          <a:xfrm>
            <a:off x="9292389" y="4271211"/>
            <a:ext cx="0" cy="12833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5" name="CasellaDiTesto 84">
            <a:extLst>
              <a:ext uri="{FF2B5EF4-FFF2-40B4-BE49-F238E27FC236}">
                <a16:creationId xmlns:a16="http://schemas.microsoft.com/office/drawing/2014/main" id="{AF9992F3-0794-4869-8215-BF28C81F81D1}"/>
              </a:ext>
            </a:extLst>
          </p:cNvPr>
          <p:cNvSpPr txBox="1"/>
          <p:nvPr/>
        </p:nvSpPr>
        <p:spPr>
          <a:xfrm>
            <a:off x="4593340" y="5506778"/>
            <a:ext cx="512545" cy="369332"/>
          </a:xfrm>
          <a:prstGeom prst="rect">
            <a:avLst/>
          </a:prstGeom>
          <a:noFill/>
        </p:spPr>
        <p:txBody>
          <a:bodyPr wrap="square" rtlCol="0">
            <a:spAutoFit/>
          </a:bodyPr>
          <a:lstStyle/>
          <a:p>
            <a:r>
              <a:rPr lang="it-IT" dirty="0"/>
              <a:t>24</a:t>
            </a:r>
          </a:p>
        </p:txBody>
      </p:sp>
      <p:sp>
        <p:nvSpPr>
          <p:cNvPr id="86" name="CasellaDiTesto 85">
            <a:extLst>
              <a:ext uri="{FF2B5EF4-FFF2-40B4-BE49-F238E27FC236}">
                <a16:creationId xmlns:a16="http://schemas.microsoft.com/office/drawing/2014/main" id="{CA15DB87-FF6F-4542-AFA1-89393403114E}"/>
              </a:ext>
            </a:extLst>
          </p:cNvPr>
          <p:cNvSpPr txBox="1"/>
          <p:nvPr/>
        </p:nvSpPr>
        <p:spPr>
          <a:xfrm>
            <a:off x="9955414" y="5752691"/>
            <a:ext cx="512545" cy="369332"/>
          </a:xfrm>
          <a:prstGeom prst="rect">
            <a:avLst/>
          </a:prstGeom>
          <a:noFill/>
        </p:spPr>
        <p:txBody>
          <a:bodyPr wrap="square" rtlCol="0">
            <a:spAutoFit/>
          </a:bodyPr>
          <a:lstStyle/>
          <a:p>
            <a:r>
              <a:rPr lang="it-IT" dirty="0"/>
              <a:t>24</a:t>
            </a:r>
          </a:p>
        </p:txBody>
      </p:sp>
      <mc:AlternateContent xmlns:mc="http://schemas.openxmlformats.org/markup-compatibility/2006" xmlns:a14="http://schemas.microsoft.com/office/drawing/2010/main">
        <mc:Choice Requires="a14">
          <p:sp>
            <p:nvSpPr>
              <p:cNvPr id="87" name="CasellaDiTesto 86">
                <a:extLst>
                  <a:ext uri="{FF2B5EF4-FFF2-40B4-BE49-F238E27FC236}">
                    <a16:creationId xmlns:a16="http://schemas.microsoft.com/office/drawing/2014/main" id="{465FC77C-AE90-47F3-BE6F-604A8EE5EE4B}"/>
                  </a:ext>
                </a:extLst>
              </p:cNvPr>
              <p:cNvSpPr txBox="1"/>
              <p:nvPr/>
            </p:nvSpPr>
            <p:spPr>
              <a:xfrm>
                <a:off x="668116" y="4524535"/>
                <a:ext cx="438032" cy="657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𝑋</m:t>
                          </m:r>
                        </m:num>
                        <m:den>
                          <m:r>
                            <a:rPr lang="it-IT" b="0" i="1" smtClean="0">
                              <a:latin typeface="Cambria Math" panose="02040503050406030204" pitchFamily="18" charset="0"/>
                            </a:rPr>
                            <m:t>𝑝</m:t>
                          </m:r>
                        </m:den>
                      </m:f>
                    </m:oMath>
                  </m:oMathPara>
                </a14:m>
                <a:endParaRPr lang="it-IT" dirty="0"/>
              </a:p>
            </p:txBody>
          </p:sp>
        </mc:Choice>
        <mc:Fallback xmlns="">
          <p:sp>
            <p:nvSpPr>
              <p:cNvPr id="87" name="CasellaDiTesto 86">
                <a:extLst>
                  <a:ext uri="{FF2B5EF4-FFF2-40B4-BE49-F238E27FC236}">
                    <a16:creationId xmlns:a16="http://schemas.microsoft.com/office/drawing/2014/main" id="{465FC77C-AE90-47F3-BE6F-604A8EE5EE4B}"/>
                  </a:ext>
                </a:extLst>
              </p:cNvPr>
              <p:cNvSpPr txBox="1">
                <a:spLocks noRot="1" noChangeAspect="1" noMove="1" noResize="1" noEditPoints="1" noAdjustHandles="1" noChangeArrowheads="1" noChangeShapeType="1" noTextEdit="1"/>
              </p:cNvSpPr>
              <p:nvPr/>
            </p:nvSpPr>
            <p:spPr>
              <a:xfrm>
                <a:off x="668116" y="4524535"/>
                <a:ext cx="438032" cy="657552"/>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8" name="CasellaDiTesto 87">
                <a:extLst>
                  <a:ext uri="{FF2B5EF4-FFF2-40B4-BE49-F238E27FC236}">
                    <a16:creationId xmlns:a16="http://schemas.microsoft.com/office/drawing/2014/main" id="{9809E281-E625-4821-BCDB-0C48996078FB}"/>
                  </a:ext>
                </a:extLst>
              </p:cNvPr>
              <p:cNvSpPr txBox="1"/>
              <p:nvPr/>
            </p:nvSpPr>
            <p:spPr>
              <a:xfrm>
                <a:off x="6063280" y="4524535"/>
                <a:ext cx="438032" cy="657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𝑋</m:t>
                          </m:r>
                        </m:num>
                        <m:den>
                          <m:r>
                            <a:rPr lang="it-IT" b="0" i="1" smtClean="0">
                              <a:latin typeface="Cambria Math" panose="02040503050406030204" pitchFamily="18" charset="0"/>
                            </a:rPr>
                            <m:t>𝑝</m:t>
                          </m:r>
                        </m:den>
                      </m:f>
                    </m:oMath>
                  </m:oMathPara>
                </a14:m>
                <a:endParaRPr lang="it-IT" dirty="0"/>
              </a:p>
            </p:txBody>
          </p:sp>
        </mc:Choice>
        <mc:Fallback xmlns="">
          <p:sp>
            <p:nvSpPr>
              <p:cNvPr id="88" name="CasellaDiTesto 87">
                <a:extLst>
                  <a:ext uri="{FF2B5EF4-FFF2-40B4-BE49-F238E27FC236}">
                    <a16:creationId xmlns:a16="http://schemas.microsoft.com/office/drawing/2014/main" id="{9809E281-E625-4821-BCDB-0C48996078FB}"/>
                  </a:ext>
                </a:extLst>
              </p:cNvPr>
              <p:cNvSpPr txBox="1">
                <a:spLocks noRot="1" noChangeAspect="1" noMove="1" noResize="1" noEditPoints="1" noAdjustHandles="1" noChangeArrowheads="1" noChangeShapeType="1" noTextEdit="1"/>
              </p:cNvSpPr>
              <p:nvPr/>
            </p:nvSpPr>
            <p:spPr>
              <a:xfrm>
                <a:off x="6063280" y="4524535"/>
                <a:ext cx="438032" cy="657552"/>
              </a:xfrm>
              <a:prstGeom prst="rect">
                <a:avLst/>
              </a:prstGeom>
              <a:blipFill>
                <a:blip r:embed="rId9"/>
                <a:stretch>
                  <a:fillRect/>
                </a:stretch>
              </a:blipFill>
            </p:spPr>
            <p:txBody>
              <a:bodyPr/>
              <a:lstStyle/>
              <a:p>
                <a:r>
                  <a:rPr lang="it-IT">
                    <a:noFill/>
                  </a:rPr>
                  <a:t> </a:t>
                </a:r>
              </a:p>
            </p:txBody>
          </p:sp>
        </mc:Fallback>
      </mc:AlternateContent>
      <p:sp>
        <p:nvSpPr>
          <p:cNvPr id="89" name="CasellaDiTesto 88">
            <a:extLst>
              <a:ext uri="{FF2B5EF4-FFF2-40B4-BE49-F238E27FC236}">
                <a16:creationId xmlns:a16="http://schemas.microsoft.com/office/drawing/2014/main" id="{824F88E7-7A1F-4D21-8BB4-E4EEEE4409EF}"/>
              </a:ext>
            </a:extLst>
          </p:cNvPr>
          <p:cNvSpPr txBox="1"/>
          <p:nvPr/>
        </p:nvSpPr>
        <p:spPr>
          <a:xfrm>
            <a:off x="759585" y="2227015"/>
            <a:ext cx="325737" cy="369332"/>
          </a:xfrm>
          <a:prstGeom prst="rect">
            <a:avLst/>
          </a:prstGeom>
          <a:noFill/>
        </p:spPr>
        <p:txBody>
          <a:bodyPr wrap="square" rtlCol="0">
            <a:spAutoFit/>
          </a:bodyPr>
          <a:lstStyle/>
          <a:p>
            <a:r>
              <a:rPr lang="it-IT" dirty="0"/>
              <a:t>C</a:t>
            </a:r>
          </a:p>
        </p:txBody>
      </p:sp>
      <p:sp>
        <p:nvSpPr>
          <p:cNvPr id="90" name="CasellaDiTesto 89">
            <a:extLst>
              <a:ext uri="{FF2B5EF4-FFF2-40B4-BE49-F238E27FC236}">
                <a16:creationId xmlns:a16="http://schemas.microsoft.com/office/drawing/2014/main" id="{632AC814-70FB-4778-8231-B5C21FDA9D81}"/>
              </a:ext>
            </a:extLst>
          </p:cNvPr>
          <p:cNvSpPr txBox="1"/>
          <p:nvPr/>
        </p:nvSpPr>
        <p:spPr>
          <a:xfrm>
            <a:off x="6109641" y="2227015"/>
            <a:ext cx="325737" cy="369332"/>
          </a:xfrm>
          <a:prstGeom prst="rect">
            <a:avLst/>
          </a:prstGeom>
          <a:noFill/>
        </p:spPr>
        <p:txBody>
          <a:bodyPr wrap="square" rtlCol="0">
            <a:spAutoFit/>
          </a:bodyPr>
          <a:lstStyle/>
          <a:p>
            <a:r>
              <a:rPr lang="it-IT" dirty="0"/>
              <a:t>C</a:t>
            </a:r>
          </a:p>
        </p:txBody>
      </p:sp>
      <p:sp>
        <p:nvSpPr>
          <p:cNvPr id="91" name="CasellaDiTesto 90">
            <a:extLst>
              <a:ext uri="{FF2B5EF4-FFF2-40B4-BE49-F238E27FC236}">
                <a16:creationId xmlns:a16="http://schemas.microsoft.com/office/drawing/2014/main" id="{434543B3-798C-47C0-9D7E-655D6F276B27}"/>
              </a:ext>
            </a:extLst>
          </p:cNvPr>
          <p:cNvSpPr txBox="1"/>
          <p:nvPr/>
        </p:nvSpPr>
        <p:spPr>
          <a:xfrm>
            <a:off x="9143297" y="5616400"/>
            <a:ext cx="453534" cy="369332"/>
          </a:xfrm>
          <a:prstGeom prst="rect">
            <a:avLst/>
          </a:prstGeom>
          <a:noFill/>
        </p:spPr>
        <p:txBody>
          <a:bodyPr wrap="square" rtlCol="0">
            <a:spAutoFit/>
          </a:bodyPr>
          <a:lstStyle/>
          <a:p>
            <a:r>
              <a:rPr lang="it-IT" dirty="0"/>
              <a:t>T’</a:t>
            </a:r>
          </a:p>
        </p:txBody>
      </p:sp>
      <p:sp>
        <p:nvSpPr>
          <p:cNvPr id="2" name="CasellaDiTesto 1">
            <a:extLst>
              <a:ext uri="{FF2B5EF4-FFF2-40B4-BE49-F238E27FC236}">
                <a16:creationId xmlns:a16="http://schemas.microsoft.com/office/drawing/2014/main" id="{AA862600-6C79-4BBA-B5D4-E0E034F61CEF}"/>
              </a:ext>
            </a:extLst>
          </p:cNvPr>
          <p:cNvSpPr txBox="1"/>
          <p:nvPr/>
        </p:nvSpPr>
        <p:spPr>
          <a:xfrm>
            <a:off x="5258284" y="5447224"/>
            <a:ext cx="361507" cy="369332"/>
          </a:xfrm>
          <a:prstGeom prst="rect">
            <a:avLst/>
          </a:prstGeom>
          <a:noFill/>
        </p:spPr>
        <p:txBody>
          <a:bodyPr wrap="square" rtlCol="0">
            <a:spAutoFit/>
          </a:bodyPr>
          <a:lstStyle/>
          <a:p>
            <a:r>
              <a:rPr lang="it-IT" dirty="0"/>
              <a:t>T</a:t>
            </a:r>
          </a:p>
        </p:txBody>
      </p:sp>
      <p:sp>
        <p:nvSpPr>
          <p:cNvPr id="26" name="CasellaDiTesto 25">
            <a:extLst>
              <a:ext uri="{FF2B5EF4-FFF2-40B4-BE49-F238E27FC236}">
                <a16:creationId xmlns:a16="http://schemas.microsoft.com/office/drawing/2014/main" id="{B312A8B7-17A9-445C-90EF-06F18DC9E2C7}"/>
              </a:ext>
            </a:extLst>
          </p:cNvPr>
          <p:cNvSpPr txBox="1"/>
          <p:nvPr/>
        </p:nvSpPr>
        <p:spPr>
          <a:xfrm>
            <a:off x="10633710" y="5430494"/>
            <a:ext cx="361507" cy="369332"/>
          </a:xfrm>
          <a:prstGeom prst="rect">
            <a:avLst/>
          </a:prstGeom>
          <a:noFill/>
        </p:spPr>
        <p:txBody>
          <a:bodyPr wrap="square" rtlCol="0">
            <a:spAutoFit/>
          </a:bodyPr>
          <a:lstStyle/>
          <a:p>
            <a:r>
              <a:rPr lang="it-IT" dirty="0"/>
              <a:t>T</a:t>
            </a:r>
          </a:p>
        </p:txBody>
      </p:sp>
      <p:sp>
        <p:nvSpPr>
          <p:cNvPr id="3" name="Freccia a sinistra 2">
            <a:extLst>
              <a:ext uri="{FF2B5EF4-FFF2-40B4-BE49-F238E27FC236}">
                <a16:creationId xmlns:a16="http://schemas.microsoft.com/office/drawing/2014/main" id="{C0CF690A-276E-44A3-BE8E-AF752214B061}"/>
              </a:ext>
            </a:extLst>
          </p:cNvPr>
          <p:cNvSpPr/>
          <p:nvPr/>
        </p:nvSpPr>
        <p:spPr>
          <a:xfrm>
            <a:off x="5105885" y="4088674"/>
            <a:ext cx="437204" cy="2612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sinistra 27">
            <a:extLst>
              <a:ext uri="{FF2B5EF4-FFF2-40B4-BE49-F238E27FC236}">
                <a16:creationId xmlns:a16="http://schemas.microsoft.com/office/drawing/2014/main" id="{26808B74-B5B9-4F5C-9959-8E8D7EF75DCC}"/>
              </a:ext>
            </a:extLst>
          </p:cNvPr>
          <p:cNvSpPr/>
          <p:nvPr/>
        </p:nvSpPr>
        <p:spPr>
          <a:xfrm>
            <a:off x="4852965" y="4702237"/>
            <a:ext cx="437204" cy="2612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D12347B3-2CDB-42FC-BE2A-AE83E926C909}"/>
              </a:ext>
            </a:extLst>
          </p:cNvPr>
          <p:cNvSpPr/>
          <p:nvPr/>
        </p:nvSpPr>
        <p:spPr>
          <a:xfrm>
            <a:off x="8977442" y="4269240"/>
            <a:ext cx="250077" cy="80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911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ppt_x"/>
                                          </p:val>
                                        </p:tav>
                                        <p:tav tm="100000">
                                          <p:val>
                                            <p:strVal val="#ppt_x"/>
                                          </p:val>
                                        </p:tav>
                                      </p:tavLst>
                                    </p:anim>
                                    <p:anim calcmode="lin" valueType="num">
                                      <p:cBhvr additive="base">
                                        <p:cTn id="2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2809C07-1A4A-4E05-91DF-92C99FA957A2}"/>
              </a:ext>
            </a:extLst>
          </p:cNvPr>
          <p:cNvSpPr>
            <a:spLocks noGrp="1"/>
          </p:cNvSpPr>
          <p:nvPr>
            <p:ph type="title"/>
          </p:nvPr>
        </p:nvSpPr>
        <p:spPr/>
        <p:txBody>
          <a:bodyPr/>
          <a:lstStyle/>
          <a:p>
            <a:r>
              <a:rPr lang="it-IT" dirty="0"/>
              <a:t>… ma anche</a:t>
            </a:r>
          </a:p>
        </p:txBody>
      </p:sp>
      <p:sp>
        <p:nvSpPr>
          <p:cNvPr id="6" name="Segnaposto contenuto 5">
            <a:extLst>
              <a:ext uri="{FF2B5EF4-FFF2-40B4-BE49-F238E27FC236}">
                <a16:creationId xmlns:a16="http://schemas.microsoft.com/office/drawing/2014/main" id="{1AC57ACE-8992-4257-AE8B-B9F49D40EDA4}"/>
              </a:ext>
            </a:extLst>
          </p:cNvPr>
          <p:cNvSpPr>
            <a:spLocks noGrp="1"/>
          </p:cNvSpPr>
          <p:nvPr>
            <p:ph sz="half" idx="1"/>
          </p:nvPr>
        </p:nvSpPr>
        <p:spPr/>
        <p:txBody>
          <a:bodyPr>
            <a:normAutofit/>
          </a:bodyPr>
          <a:lstStyle/>
          <a:p>
            <a:r>
              <a:rPr lang="it-IT" sz="1800" dirty="0"/>
              <a:t>Il maniaco del lavoro (stakanovista/workaholic)</a:t>
            </a:r>
          </a:p>
        </p:txBody>
      </p:sp>
      <p:sp>
        <p:nvSpPr>
          <p:cNvPr id="7" name="Segnaposto contenuto 6">
            <a:extLst>
              <a:ext uri="{FF2B5EF4-FFF2-40B4-BE49-F238E27FC236}">
                <a16:creationId xmlns:a16="http://schemas.microsoft.com/office/drawing/2014/main" id="{BBFF6EE9-D105-484D-9436-D76895E7CF2E}"/>
              </a:ext>
            </a:extLst>
          </p:cNvPr>
          <p:cNvSpPr>
            <a:spLocks noGrp="1"/>
          </p:cNvSpPr>
          <p:nvPr>
            <p:ph sz="half" idx="2"/>
          </p:nvPr>
        </p:nvSpPr>
        <p:spPr/>
        <p:txBody>
          <a:bodyPr/>
          <a:lstStyle/>
          <a:p>
            <a:r>
              <a:rPr lang="it-IT" dirty="0"/>
              <a:t>Tempo pieno o parziale?</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3" name="Input penna 22">
                <a:extLst>
                  <a:ext uri="{FF2B5EF4-FFF2-40B4-BE49-F238E27FC236}">
                    <a16:creationId xmlns:a16="http://schemas.microsoft.com/office/drawing/2014/main" id="{24AEE44D-1ADE-4254-B986-14669E6CBD4E}"/>
                  </a:ext>
                </a:extLst>
              </p14:cNvPr>
              <p14:cNvContentPartPr/>
              <p14:nvPr/>
            </p14:nvContentPartPr>
            <p14:xfrm>
              <a:off x="3364257" y="4054389"/>
              <a:ext cx="1320840" cy="819000"/>
            </p14:xfrm>
          </p:contentPart>
        </mc:Choice>
        <mc:Fallback xmlns="">
          <p:pic>
            <p:nvPicPr>
              <p:cNvPr id="23" name="Input penna 22">
                <a:extLst>
                  <a:ext uri="{FF2B5EF4-FFF2-40B4-BE49-F238E27FC236}">
                    <a16:creationId xmlns:a16="http://schemas.microsoft.com/office/drawing/2014/main" id="{24AEE44D-1ADE-4254-B986-14669E6CBD4E}"/>
                  </a:ext>
                </a:extLst>
              </p:cNvPr>
              <p:cNvPicPr/>
              <p:nvPr/>
            </p:nvPicPr>
            <p:blipFill>
              <a:blip r:embed="rId3"/>
              <a:stretch>
                <a:fillRect/>
              </a:stretch>
            </p:blipFill>
            <p:spPr>
              <a:xfrm>
                <a:off x="3346617" y="3946749"/>
                <a:ext cx="1356480" cy="1034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2" name="Input penna 61">
                <a:extLst>
                  <a:ext uri="{FF2B5EF4-FFF2-40B4-BE49-F238E27FC236}">
                    <a16:creationId xmlns:a16="http://schemas.microsoft.com/office/drawing/2014/main" id="{31EEF63D-F148-42DC-9A03-3C832AAEFD2F}"/>
                  </a:ext>
                </a:extLst>
              </p14:cNvPr>
              <p14:cNvContentPartPr/>
              <p14:nvPr/>
            </p14:nvContentPartPr>
            <p14:xfrm>
              <a:off x="1163937" y="2381829"/>
              <a:ext cx="9456480" cy="3640320"/>
            </p14:xfrm>
          </p:contentPart>
        </mc:Choice>
        <mc:Fallback xmlns="">
          <p:pic>
            <p:nvPicPr>
              <p:cNvPr id="62" name="Input penna 61">
                <a:extLst>
                  <a:ext uri="{FF2B5EF4-FFF2-40B4-BE49-F238E27FC236}">
                    <a16:creationId xmlns:a16="http://schemas.microsoft.com/office/drawing/2014/main" id="{31EEF63D-F148-42DC-9A03-3C832AAEFD2F}"/>
                  </a:ext>
                </a:extLst>
              </p:cNvPr>
              <p:cNvPicPr/>
              <p:nvPr/>
            </p:nvPicPr>
            <p:blipFill>
              <a:blip r:embed="rId5"/>
              <a:stretch>
                <a:fillRect/>
              </a:stretch>
            </p:blipFill>
            <p:spPr>
              <a:xfrm>
                <a:off x="1154937" y="2372829"/>
                <a:ext cx="9474120" cy="365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put penna 67">
                <a:extLst>
                  <a:ext uri="{FF2B5EF4-FFF2-40B4-BE49-F238E27FC236}">
                    <a16:creationId xmlns:a16="http://schemas.microsoft.com/office/drawing/2014/main" id="{DE6AB828-889E-41F8-A63E-874202AA2680}"/>
                  </a:ext>
                </a:extLst>
              </p14:cNvPr>
              <p14:cNvContentPartPr/>
              <p14:nvPr/>
            </p14:nvContentPartPr>
            <p14:xfrm>
              <a:off x="4423017" y="3364269"/>
              <a:ext cx="360" cy="360"/>
            </p14:xfrm>
          </p:contentPart>
        </mc:Choice>
        <mc:Fallback xmlns="">
          <p:pic>
            <p:nvPicPr>
              <p:cNvPr id="68" name="Input penna 67">
                <a:extLst>
                  <a:ext uri="{FF2B5EF4-FFF2-40B4-BE49-F238E27FC236}">
                    <a16:creationId xmlns:a16="http://schemas.microsoft.com/office/drawing/2014/main" id="{DE6AB828-889E-41F8-A63E-874202AA2680}"/>
                  </a:ext>
                </a:extLst>
              </p:cNvPr>
              <p:cNvPicPr/>
              <p:nvPr/>
            </p:nvPicPr>
            <p:blipFill>
              <a:blip r:embed="rId7"/>
              <a:stretch>
                <a:fillRect/>
              </a:stretch>
            </p:blipFill>
            <p:spPr>
              <a:xfrm>
                <a:off x="4414377" y="3355629"/>
                <a:ext cx="18000" cy="18000"/>
              </a:xfrm>
              <a:prstGeom prst="rect">
                <a:avLst/>
              </a:prstGeom>
            </p:spPr>
          </p:pic>
        </mc:Fallback>
      </mc:AlternateContent>
      <p:sp>
        <p:nvSpPr>
          <p:cNvPr id="74" name="Arco 73">
            <a:extLst>
              <a:ext uri="{FF2B5EF4-FFF2-40B4-BE49-F238E27FC236}">
                <a16:creationId xmlns:a16="http://schemas.microsoft.com/office/drawing/2014/main" id="{940A151A-1525-4CD4-B6FB-1FF5B29B7791}"/>
              </a:ext>
            </a:extLst>
          </p:cNvPr>
          <p:cNvSpPr/>
          <p:nvPr/>
        </p:nvSpPr>
        <p:spPr>
          <a:xfrm rot="10311942">
            <a:off x="1194405" y="626644"/>
            <a:ext cx="3722555" cy="3187813"/>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7" name="Arco 76">
            <a:extLst>
              <a:ext uri="{FF2B5EF4-FFF2-40B4-BE49-F238E27FC236}">
                <a16:creationId xmlns:a16="http://schemas.microsoft.com/office/drawing/2014/main" id="{02863A1A-30F7-4A43-ABE7-DF925588CA68}"/>
              </a:ext>
            </a:extLst>
          </p:cNvPr>
          <p:cNvSpPr/>
          <p:nvPr/>
        </p:nvSpPr>
        <p:spPr>
          <a:xfrm rot="10311942">
            <a:off x="9056743" y="857888"/>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8" name="Arco 77">
            <a:extLst>
              <a:ext uri="{FF2B5EF4-FFF2-40B4-BE49-F238E27FC236}">
                <a16:creationId xmlns:a16="http://schemas.microsoft.com/office/drawing/2014/main" id="{FC918F1D-950C-4BBB-8F55-8E57A34FB4E2}"/>
              </a:ext>
            </a:extLst>
          </p:cNvPr>
          <p:cNvSpPr/>
          <p:nvPr/>
        </p:nvSpPr>
        <p:spPr>
          <a:xfrm rot="10311942">
            <a:off x="8871161" y="1054217"/>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9" name="Arco 78">
            <a:extLst>
              <a:ext uri="{FF2B5EF4-FFF2-40B4-BE49-F238E27FC236}">
                <a16:creationId xmlns:a16="http://schemas.microsoft.com/office/drawing/2014/main" id="{7D6DA1F9-66A0-41E4-B4D9-E4D6EA1AC62F}"/>
              </a:ext>
            </a:extLst>
          </p:cNvPr>
          <p:cNvSpPr/>
          <p:nvPr/>
        </p:nvSpPr>
        <p:spPr>
          <a:xfrm rot="10311942">
            <a:off x="8716566" y="1320279"/>
            <a:ext cx="1272828" cy="356499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80" name="Arco 79">
            <a:extLst>
              <a:ext uri="{FF2B5EF4-FFF2-40B4-BE49-F238E27FC236}">
                <a16:creationId xmlns:a16="http://schemas.microsoft.com/office/drawing/2014/main" id="{8955CC72-0B93-4616-AA1E-B33740D398E3}"/>
              </a:ext>
            </a:extLst>
          </p:cNvPr>
          <p:cNvSpPr/>
          <p:nvPr/>
        </p:nvSpPr>
        <p:spPr>
          <a:xfrm rot="9928436">
            <a:off x="6924866" y="686037"/>
            <a:ext cx="2624414" cy="2879975"/>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81" name="Arco 80">
            <a:extLst>
              <a:ext uri="{FF2B5EF4-FFF2-40B4-BE49-F238E27FC236}">
                <a16:creationId xmlns:a16="http://schemas.microsoft.com/office/drawing/2014/main" id="{9B08D30B-1CF8-47E3-9A38-E880C5A29F06}"/>
              </a:ext>
            </a:extLst>
          </p:cNvPr>
          <p:cNvSpPr/>
          <p:nvPr/>
        </p:nvSpPr>
        <p:spPr>
          <a:xfrm rot="9928436">
            <a:off x="6829391" y="1004981"/>
            <a:ext cx="2624414" cy="2879975"/>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82" name="Arco 81">
            <a:extLst>
              <a:ext uri="{FF2B5EF4-FFF2-40B4-BE49-F238E27FC236}">
                <a16:creationId xmlns:a16="http://schemas.microsoft.com/office/drawing/2014/main" id="{32407277-802F-4A9E-A3C2-C95B7FBABB65}"/>
              </a:ext>
            </a:extLst>
          </p:cNvPr>
          <p:cNvSpPr/>
          <p:nvPr/>
        </p:nvSpPr>
        <p:spPr>
          <a:xfrm rot="9928436">
            <a:off x="7089382" y="475412"/>
            <a:ext cx="2624414" cy="2879975"/>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cxnSp>
        <p:nvCxnSpPr>
          <p:cNvPr id="84" name="Connettore diritto 83">
            <a:extLst>
              <a:ext uri="{FF2B5EF4-FFF2-40B4-BE49-F238E27FC236}">
                <a16:creationId xmlns:a16="http://schemas.microsoft.com/office/drawing/2014/main" id="{B37056A8-23EC-4BA1-A7AD-C0CE49014F03}"/>
              </a:ext>
            </a:extLst>
          </p:cNvPr>
          <p:cNvCxnSpPr/>
          <p:nvPr/>
        </p:nvCxnSpPr>
        <p:spPr>
          <a:xfrm>
            <a:off x="9297708" y="4293630"/>
            <a:ext cx="0" cy="12833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5" name="CasellaDiTesto 84">
            <a:extLst>
              <a:ext uri="{FF2B5EF4-FFF2-40B4-BE49-F238E27FC236}">
                <a16:creationId xmlns:a16="http://schemas.microsoft.com/office/drawing/2014/main" id="{AF9992F3-0794-4869-8215-BF28C81F81D1}"/>
              </a:ext>
            </a:extLst>
          </p:cNvPr>
          <p:cNvSpPr txBox="1"/>
          <p:nvPr/>
        </p:nvSpPr>
        <p:spPr>
          <a:xfrm>
            <a:off x="4593340" y="5506778"/>
            <a:ext cx="512545" cy="369332"/>
          </a:xfrm>
          <a:prstGeom prst="rect">
            <a:avLst/>
          </a:prstGeom>
          <a:noFill/>
        </p:spPr>
        <p:txBody>
          <a:bodyPr wrap="square" rtlCol="0">
            <a:spAutoFit/>
          </a:bodyPr>
          <a:lstStyle/>
          <a:p>
            <a:r>
              <a:rPr lang="it-IT" dirty="0"/>
              <a:t>24</a:t>
            </a:r>
          </a:p>
        </p:txBody>
      </p:sp>
      <p:sp>
        <p:nvSpPr>
          <p:cNvPr id="86" name="CasellaDiTesto 85">
            <a:extLst>
              <a:ext uri="{FF2B5EF4-FFF2-40B4-BE49-F238E27FC236}">
                <a16:creationId xmlns:a16="http://schemas.microsoft.com/office/drawing/2014/main" id="{CA15DB87-FF6F-4542-AFA1-89393403114E}"/>
              </a:ext>
            </a:extLst>
          </p:cNvPr>
          <p:cNvSpPr txBox="1"/>
          <p:nvPr/>
        </p:nvSpPr>
        <p:spPr>
          <a:xfrm>
            <a:off x="9952110" y="5583538"/>
            <a:ext cx="512545" cy="369332"/>
          </a:xfrm>
          <a:prstGeom prst="rect">
            <a:avLst/>
          </a:prstGeom>
          <a:noFill/>
        </p:spPr>
        <p:txBody>
          <a:bodyPr wrap="square" rtlCol="0">
            <a:spAutoFit/>
          </a:bodyPr>
          <a:lstStyle/>
          <a:p>
            <a:r>
              <a:rPr lang="it-IT" dirty="0"/>
              <a:t>24</a:t>
            </a:r>
          </a:p>
        </p:txBody>
      </p:sp>
      <mc:AlternateContent xmlns:mc="http://schemas.openxmlformats.org/markup-compatibility/2006" xmlns:a14="http://schemas.microsoft.com/office/drawing/2010/main">
        <mc:Choice Requires="a14">
          <p:sp>
            <p:nvSpPr>
              <p:cNvPr id="87" name="CasellaDiTesto 86">
                <a:extLst>
                  <a:ext uri="{FF2B5EF4-FFF2-40B4-BE49-F238E27FC236}">
                    <a16:creationId xmlns:a16="http://schemas.microsoft.com/office/drawing/2014/main" id="{465FC77C-AE90-47F3-BE6F-604A8EE5EE4B}"/>
                  </a:ext>
                </a:extLst>
              </p:cNvPr>
              <p:cNvSpPr txBox="1"/>
              <p:nvPr/>
            </p:nvSpPr>
            <p:spPr>
              <a:xfrm>
                <a:off x="668116" y="4524535"/>
                <a:ext cx="438032" cy="657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𝑋</m:t>
                          </m:r>
                        </m:num>
                        <m:den>
                          <m:r>
                            <a:rPr lang="it-IT" b="0" i="1" smtClean="0">
                              <a:latin typeface="Cambria Math" panose="02040503050406030204" pitchFamily="18" charset="0"/>
                            </a:rPr>
                            <m:t>𝑝</m:t>
                          </m:r>
                        </m:den>
                      </m:f>
                    </m:oMath>
                  </m:oMathPara>
                </a14:m>
                <a:endParaRPr lang="it-IT" dirty="0"/>
              </a:p>
            </p:txBody>
          </p:sp>
        </mc:Choice>
        <mc:Fallback xmlns="">
          <p:sp>
            <p:nvSpPr>
              <p:cNvPr id="87" name="CasellaDiTesto 86">
                <a:extLst>
                  <a:ext uri="{FF2B5EF4-FFF2-40B4-BE49-F238E27FC236}">
                    <a16:creationId xmlns:a16="http://schemas.microsoft.com/office/drawing/2014/main" id="{465FC77C-AE90-47F3-BE6F-604A8EE5EE4B}"/>
                  </a:ext>
                </a:extLst>
              </p:cNvPr>
              <p:cNvSpPr txBox="1">
                <a:spLocks noRot="1" noChangeAspect="1" noMove="1" noResize="1" noEditPoints="1" noAdjustHandles="1" noChangeArrowheads="1" noChangeShapeType="1" noTextEdit="1"/>
              </p:cNvSpPr>
              <p:nvPr/>
            </p:nvSpPr>
            <p:spPr>
              <a:xfrm>
                <a:off x="668116" y="4524535"/>
                <a:ext cx="438032" cy="657552"/>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8" name="CasellaDiTesto 87">
                <a:extLst>
                  <a:ext uri="{FF2B5EF4-FFF2-40B4-BE49-F238E27FC236}">
                    <a16:creationId xmlns:a16="http://schemas.microsoft.com/office/drawing/2014/main" id="{9809E281-E625-4821-BCDB-0C48996078FB}"/>
                  </a:ext>
                </a:extLst>
              </p:cNvPr>
              <p:cNvSpPr txBox="1"/>
              <p:nvPr/>
            </p:nvSpPr>
            <p:spPr>
              <a:xfrm>
                <a:off x="6063280" y="4524535"/>
                <a:ext cx="438032" cy="657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𝑋</m:t>
                          </m:r>
                        </m:num>
                        <m:den>
                          <m:r>
                            <a:rPr lang="it-IT" b="0" i="1" smtClean="0">
                              <a:latin typeface="Cambria Math" panose="02040503050406030204" pitchFamily="18" charset="0"/>
                            </a:rPr>
                            <m:t>𝑝</m:t>
                          </m:r>
                        </m:den>
                      </m:f>
                    </m:oMath>
                  </m:oMathPara>
                </a14:m>
                <a:endParaRPr lang="it-IT" dirty="0"/>
              </a:p>
            </p:txBody>
          </p:sp>
        </mc:Choice>
        <mc:Fallback xmlns="">
          <p:sp>
            <p:nvSpPr>
              <p:cNvPr id="88" name="CasellaDiTesto 87">
                <a:extLst>
                  <a:ext uri="{FF2B5EF4-FFF2-40B4-BE49-F238E27FC236}">
                    <a16:creationId xmlns:a16="http://schemas.microsoft.com/office/drawing/2014/main" id="{9809E281-E625-4821-BCDB-0C48996078FB}"/>
                  </a:ext>
                </a:extLst>
              </p:cNvPr>
              <p:cNvSpPr txBox="1">
                <a:spLocks noRot="1" noChangeAspect="1" noMove="1" noResize="1" noEditPoints="1" noAdjustHandles="1" noChangeArrowheads="1" noChangeShapeType="1" noTextEdit="1"/>
              </p:cNvSpPr>
              <p:nvPr/>
            </p:nvSpPr>
            <p:spPr>
              <a:xfrm>
                <a:off x="6063280" y="4524535"/>
                <a:ext cx="438032" cy="657552"/>
              </a:xfrm>
              <a:prstGeom prst="rect">
                <a:avLst/>
              </a:prstGeom>
              <a:blipFill>
                <a:blip r:embed="rId9"/>
                <a:stretch>
                  <a:fillRect/>
                </a:stretch>
              </a:blipFill>
            </p:spPr>
            <p:txBody>
              <a:bodyPr/>
              <a:lstStyle/>
              <a:p>
                <a:r>
                  <a:rPr lang="it-IT">
                    <a:noFill/>
                  </a:rPr>
                  <a:t> </a:t>
                </a:r>
              </a:p>
            </p:txBody>
          </p:sp>
        </mc:Fallback>
      </mc:AlternateContent>
      <p:sp>
        <p:nvSpPr>
          <p:cNvPr id="89" name="CasellaDiTesto 88">
            <a:extLst>
              <a:ext uri="{FF2B5EF4-FFF2-40B4-BE49-F238E27FC236}">
                <a16:creationId xmlns:a16="http://schemas.microsoft.com/office/drawing/2014/main" id="{824F88E7-7A1F-4D21-8BB4-E4EEEE4409EF}"/>
              </a:ext>
            </a:extLst>
          </p:cNvPr>
          <p:cNvSpPr txBox="1"/>
          <p:nvPr/>
        </p:nvSpPr>
        <p:spPr>
          <a:xfrm>
            <a:off x="759585" y="2227015"/>
            <a:ext cx="325737" cy="369332"/>
          </a:xfrm>
          <a:prstGeom prst="rect">
            <a:avLst/>
          </a:prstGeom>
          <a:noFill/>
        </p:spPr>
        <p:txBody>
          <a:bodyPr wrap="square" rtlCol="0">
            <a:spAutoFit/>
          </a:bodyPr>
          <a:lstStyle/>
          <a:p>
            <a:r>
              <a:rPr lang="it-IT" dirty="0"/>
              <a:t>C</a:t>
            </a:r>
          </a:p>
        </p:txBody>
      </p:sp>
      <p:sp>
        <p:nvSpPr>
          <p:cNvPr id="90" name="CasellaDiTesto 89">
            <a:extLst>
              <a:ext uri="{FF2B5EF4-FFF2-40B4-BE49-F238E27FC236}">
                <a16:creationId xmlns:a16="http://schemas.microsoft.com/office/drawing/2014/main" id="{632AC814-70FB-4778-8231-B5C21FDA9D81}"/>
              </a:ext>
            </a:extLst>
          </p:cNvPr>
          <p:cNvSpPr txBox="1"/>
          <p:nvPr/>
        </p:nvSpPr>
        <p:spPr>
          <a:xfrm>
            <a:off x="6109641" y="2227015"/>
            <a:ext cx="325737" cy="369332"/>
          </a:xfrm>
          <a:prstGeom prst="rect">
            <a:avLst/>
          </a:prstGeom>
          <a:noFill/>
        </p:spPr>
        <p:txBody>
          <a:bodyPr wrap="square" rtlCol="0">
            <a:spAutoFit/>
          </a:bodyPr>
          <a:lstStyle/>
          <a:p>
            <a:r>
              <a:rPr lang="it-IT" dirty="0"/>
              <a:t>C</a:t>
            </a:r>
          </a:p>
        </p:txBody>
      </p:sp>
      <p:sp>
        <p:nvSpPr>
          <p:cNvPr id="91" name="CasellaDiTesto 90">
            <a:extLst>
              <a:ext uri="{FF2B5EF4-FFF2-40B4-BE49-F238E27FC236}">
                <a16:creationId xmlns:a16="http://schemas.microsoft.com/office/drawing/2014/main" id="{434543B3-798C-47C0-9D7E-655D6F276B27}"/>
              </a:ext>
            </a:extLst>
          </p:cNvPr>
          <p:cNvSpPr txBox="1"/>
          <p:nvPr/>
        </p:nvSpPr>
        <p:spPr>
          <a:xfrm>
            <a:off x="9102972" y="5542400"/>
            <a:ext cx="483077" cy="369332"/>
          </a:xfrm>
          <a:prstGeom prst="rect">
            <a:avLst/>
          </a:prstGeom>
          <a:noFill/>
        </p:spPr>
        <p:txBody>
          <a:bodyPr wrap="square" rtlCol="0">
            <a:spAutoFit/>
          </a:bodyPr>
          <a:lstStyle/>
          <a:p>
            <a:r>
              <a:rPr lang="it-IT" dirty="0"/>
              <a:t>20</a:t>
            </a:r>
          </a:p>
        </p:txBody>
      </p:sp>
      <p:cxnSp>
        <p:nvCxnSpPr>
          <p:cNvPr id="3" name="Connettore diritto 2">
            <a:extLst>
              <a:ext uri="{FF2B5EF4-FFF2-40B4-BE49-F238E27FC236}">
                <a16:creationId xmlns:a16="http://schemas.microsoft.com/office/drawing/2014/main" id="{5B1EF2F2-59FA-4741-86D5-CDEEEABB9C85}"/>
              </a:ext>
            </a:extLst>
          </p:cNvPr>
          <p:cNvCxnSpPr/>
          <p:nvPr/>
        </p:nvCxnSpPr>
        <p:spPr>
          <a:xfrm flipH="1" flipV="1">
            <a:off x="1925053" y="3128211"/>
            <a:ext cx="2924559" cy="17251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Connettore diritto 7">
            <a:extLst>
              <a:ext uri="{FF2B5EF4-FFF2-40B4-BE49-F238E27FC236}">
                <a16:creationId xmlns:a16="http://schemas.microsoft.com/office/drawing/2014/main" id="{25FBE396-1316-4E02-A663-2704616AF101}"/>
              </a:ext>
            </a:extLst>
          </p:cNvPr>
          <p:cNvCxnSpPr>
            <a:cxnSpLocks/>
          </p:cNvCxnSpPr>
          <p:nvPr/>
        </p:nvCxnSpPr>
        <p:spPr>
          <a:xfrm flipH="1" flipV="1">
            <a:off x="1175162" y="2675021"/>
            <a:ext cx="749891" cy="45319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BDF99299-3E03-4AF4-B661-AB89A6F52AED}"/>
              </a:ext>
            </a:extLst>
          </p:cNvPr>
          <p:cNvCxnSpPr/>
          <p:nvPr/>
        </p:nvCxnSpPr>
        <p:spPr>
          <a:xfrm>
            <a:off x="1925053" y="3128211"/>
            <a:ext cx="0" cy="242636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10343EE4-5E23-4926-9C19-E17FB02C3636}"/>
              </a:ext>
            </a:extLst>
          </p:cNvPr>
          <p:cNvSpPr txBox="1"/>
          <p:nvPr/>
        </p:nvSpPr>
        <p:spPr>
          <a:xfrm>
            <a:off x="1790320" y="5535711"/>
            <a:ext cx="348488" cy="375897"/>
          </a:xfrm>
          <a:prstGeom prst="rect">
            <a:avLst/>
          </a:prstGeom>
          <a:noFill/>
        </p:spPr>
        <p:txBody>
          <a:bodyPr wrap="square" rtlCol="0">
            <a:spAutoFit/>
          </a:bodyPr>
          <a:lstStyle/>
          <a:p>
            <a:r>
              <a:rPr lang="it-IT" dirty="0"/>
              <a:t>8</a:t>
            </a:r>
          </a:p>
        </p:txBody>
      </p:sp>
      <p:sp>
        <p:nvSpPr>
          <p:cNvPr id="33" name="Arco 32">
            <a:extLst>
              <a:ext uri="{FF2B5EF4-FFF2-40B4-BE49-F238E27FC236}">
                <a16:creationId xmlns:a16="http://schemas.microsoft.com/office/drawing/2014/main" id="{96777C21-5F64-4028-BF73-0DBE871619CC}"/>
              </a:ext>
            </a:extLst>
          </p:cNvPr>
          <p:cNvSpPr/>
          <p:nvPr/>
        </p:nvSpPr>
        <p:spPr>
          <a:xfrm rot="10311942">
            <a:off x="1275864" y="272566"/>
            <a:ext cx="3722555" cy="3187813"/>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34" name="Arco 33">
            <a:extLst>
              <a:ext uri="{FF2B5EF4-FFF2-40B4-BE49-F238E27FC236}">
                <a16:creationId xmlns:a16="http://schemas.microsoft.com/office/drawing/2014/main" id="{2FB69F83-A1B2-433F-883E-3E25F3A875EC}"/>
              </a:ext>
            </a:extLst>
          </p:cNvPr>
          <p:cNvSpPr/>
          <p:nvPr/>
        </p:nvSpPr>
        <p:spPr>
          <a:xfrm rot="10311942">
            <a:off x="1427349" y="322346"/>
            <a:ext cx="3865842" cy="299237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cxnSp>
        <p:nvCxnSpPr>
          <p:cNvPr id="37" name="Connettore diritto 36">
            <a:extLst>
              <a:ext uri="{FF2B5EF4-FFF2-40B4-BE49-F238E27FC236}">
                <a16:creationId xmlns:a16="http://schemas.microsoft.com/office/drawing/2014/main" id="{D19BCC3E-3A23-40FE-8E77-7897D4FDF6E9}"/>
              </a:ext>
            </a:extLst>
          </p:cNvPr>
          <p:cNvCxnSpPr>
            <a:cxnSpLocks/>
          </p:cNvCxnSpPr>
          <p:nvPr/>
        </p:nvCxnSpPr>
        <p:spPr>
          <a:xfrm flipH="1" flipV="1">
            <a:off x="7721498" y="3417341"/>
            <a:ext cx="1576210" cy="863346"/>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Connettore diritto 37">
            <a:extLst>
              <a:ext uri="{FF2B5EF4-FFF2-40B4-BE49-F238E27FC236}">
                <a16:creationId xmlns:a16="http://schemas.microsoft.com/office/drawing/2014/main" id="{475A554F-395D-4DD2-B562-DDDA936DD024}"/>
              </a:ext>
            </a:extLst>
          </p:cNvPr>
          <p:cNvCxnSpPr>
            <a:cxnSpLocks/>
          </p:cNvCxnSpPr>
          <p:nvPr/>
        </p:nvCxnSpPr>
        <p:spPr>
          <a:xfrm flipH="1" flipV="1">
            <a:off x="6470099" y="2727158"/>
            <a:ext cx="1227798" cy="677323"/>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A58A3AF9-09CD-455E-97D0-F9B1CF3E8618}"/>
              </a:ext>
            </a:extLst>
          </p:cNvPr>
          <p:cNvCxnSpPr>
            <a:cxnSpLocks/>
          </p:cNvCxnSpPr>
          <p:nvPr/>
        </p:nvCxnSpPr>
        <p:spPr>
          <a:xfrm>
            <a:off x="7721498" y="3417341"/>
            <a:ext cx="0" cy="21372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46DB8900-D593-408E-8FD7-E2D48F0DEAFD}"/>
              </a:ext>
            </a:extLst>
          </p:cNvPr>
          <p:cNvSpPr txBox="1"/>
          <p:nvPr/>
        </p:nvSpPr>
        <p:spPr>
          <a:xfrm>
            <a:off x="7511590" y="5554579"/>
            <a:ext cx="525161" cy="369332"/>
          </a:xfrm>
          <a:prstGeom prst="rect">
            <a:avLst/>
          </a:prstGeom>
          <a:noFill/>
        </p:spPr>
        <p:txBody>
          <a:bodyPr wrap="square" rtlCol="0">
            <a:spAutoFit/>
          </a:bodyPr>
          <a:lstStyle/>
          <a:p>
            <a:r>
              <a:rPr lang="it-IT" dirty="0"/>
              <a:t>16</a:t>
            </a:r>
          </a:p>
        </p:txBody>
      </p:sp>
      <p:sp>
        <p:nvSpPr>
          <p:cNvPr id="56" name="Arco 55">
            <a:extLst>
              <a:ext uri="{FF2B5EF4-FFF2-40B4-BE49-F238E27FC236}">
                <a16:creationId xmlns:a16="http://schemas.microsoft.com/office/drawing/2014/main" id="{522873FD-D6D3-4E86-92A4-5CD601956D8C}"/>
              </a:ext>
            </a:extLst>
          </p:cNvPr>
          <p:cNvSpPr/>
          <p:nvPr/>
        </p:nvSpPr>
        <p:spPr>
          <a:xfrm rot="9928436">
            <a:off x="6728932" y="253371"/>
            <a:ext cx="4891669" cy="3977290"/>
          </a:xfrm>
          <a:prstGeom prst="arc">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sp>
        <p:nvSpPr>
          <p:cNvPr id="59" name="Arco 58">
            <a:extLst>
              <a:ext uri="{FF2B5EF4-FFF2-40B4-BE49-F238E27FC236}">
                <a16:creationId xmlns:a16="http://schemas.microsoft.com/office/drawing/2014/main" id="{E95A08ED-5EFC-4979-8BC9-9416B76C167D}"/>
              </a:ext>
            </a:extLst>
          </p:cNvPr>
          <p:cNvSpPr/>
          <p:nvPr/>
        </p:nvSpPr>
        <p:spPr>
          <a:xfrm rot="9928436">
            <a:off x="6819569" y="688152"/>
            <a:ext cx="4891669" cy="3977290"/>
          </a:xfrm>
          <a:prstGeom prst="arc">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sp>
        <p:nvSpPr>
          <p:cNvPr id="60" name="Arco 59">
            <a:extLst>
              <a:ext uri="{FF2B5EF4-FFF2-40B4-BE49-F238E27FC236}">
                <a16:creationId xmlns:a16="http://schemas.microsoft.com/office/drawing/2014/main" id="{DA9679FE-A4E0-4EF6-B220-9DB82B1967FB}"/>
              </a:ext>
            </a:extLst>
          </p:cNvPr>
          <p:cNvSpPr/>
          <p:nvPr/>
        </p:nvSpPr>
        <p:spPr>
          <a:xfrm rot="9928436">
            <a:off x="6712858" y="-302834"/>
            <a:ext cx="4891669" cy="3977290"/>
          </a:xfrm>
          <a:prstGeom prst="arc">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cxnSp>
        <p:nvCxnSpPr>
          <p:cNvPr id="36" name="Connettore diritto 35">
            <a:extLst>
              <a:ext uri="{FF2B5EF4-FFF2-40B4-BE49-F238E27FC236}">
                <a16:creationId xmlns:a16="http://schemas.microsoft.com/office/drawing/2014/main" id="{C4E53D1C-F770-4627-A1E6-78385C423CB5}"/>
              </a:ext>
            </a:extLst>
          </p:cNvPr>
          <p:cNvCxnSpPr>
            <a:cxnSpLocks/>
          </p:cNvCxnSpPr>
          <p:nvPr/>
        </p:nvCxnSpPr>
        <p:spPr>
          <a:xfrm flipH="1" flipV="1">
            <a:off x="9306171" y="4289453"/>
            <a:ext cx="857973" cy="536815"/>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95E740D6-84AB-4AC7-9A23-A85DA0D12164}"/>
              </a:ext>
            </a:extLst>
          </p:cNvPr>
          <p:cNvSpPr txBox="1"/>
          <p:nvPr/>
        </p:nvSpPr>
        <p:spPr>
          <a:xfrm>
            <a:off x="5258284" y="5447224"/>
            <a:ext cx="361507" cy="369332"/>
          </a:xfrm>
          <a:prstGeom prst="rect">
            <a:avLst/>
          </a:prstGeom>
          <a:noFill/>
        </p:spPr>
        <p:txBody>
          <a:bodyPr wrap="square" rtlCol="0">
            <a:spAutoFit/>
          </a:bodyPr>
          <a:lstStyle/>
          <a:p>
            <a:r>
              <a:rPr lang="it-IT" dirty="0"/>
              <a:t>T</a:t>
            </a:r>
          </a:p>
        </p:txBody>
      </p:sp>
      <p:sp>
        <p:nvSpPr>
          <p:cNvPr id="40" name="CasellaDiTesto 39">
            <a:extLst>
              <a:ext uri="{FF2B5EF4-FFF2-40B4-BE49-F238E27FC236}">
                <a16:creationId xmlns:a16="http://schemas.microsoft.com/office/drawing/2014/main" id="{3491163B-AB7F-40F6-9A54-19C331897394}"/>
              </a:ext>
            </a:extLst>
          </p:cNvPr>
          <p:cNvSpPr txBox="1"/>
          <p:nvPr/>
        </p:nvSpPr>
        <p:spPr>
          <a:xfrm>
            <a:off x="10755150" y="5388149"/>
            <a:ext cx="361507" cy="369332"/>
          </a:xfrm>
          <a:prstGeom prst="rect">
            <a:avLst/>
          </a:prstGeom>
          <a:noFill/>
        </p:spPr>
        <p:txBody>
          <a:bodyPr wrap="square" rtlCol="0">
            <a:spAutoFit/>
          </a:bodyPr>
          <a:lstStyle/>
          <a:p>
            <a:r>
              <a:rPr lang="it-IT" dirty="0"/>
              <a:t>T</a:t>
            </a:r>
          </a:p>
        </p:txBody>
      </p:sp>
    </p:spTree>
    <p:extLst>
      <p:ext uri="{BB962C8B-B14F-4D97-AF65-F5344CB8AC3E}">
        <p14:creationId xmlns:p14="http://schemas.microsoft.com/office/powerpoint/2010/main" val="19373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ppt_x"/>
                                          </p:val>
                                        </p:tav>
                                        <p:tav tm="100000">
                                          <p:val>
                                            <p:strVal val="#ppt_x"/>
                                          </p:val>
                                        </p:tav>
                                      </p:tavLst>
                                    </p:anim>
                                    <p:anim calcmode="lin" valueType="num">
                                      <p:cBhvr additive="base">
                                        <p:cTn id="2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56" grpId="0" animBg="1"/>
      <p:bldP spid="59" grpId="0" animBg="1"/>
      <p:bldP spid="6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A227721-B971-4CFD-B101-0171C5EC7B41}" type="slidenum">
              <a:rPr lang="it-IT" altLang="en-US"/>
              <a:pPr>
                <a:defRPr/>
              </a:pPr>
              <a:t>36</a:t>
            </a:fld>
            <a:endParaRPr lang="it-IT" altLang="en-US"/>
          </a:p>
        </p:txBody>
      </p:sp>
      <p:sp>
        <p:nvSpPr>
          <p:cNvPr id="25603" name="Rectangle 2"/>
          <p:cNvSpPr>
            <a:spLocks noGrp="1" noChangeArrowheads="1"/>
          </p:cNvSpPr>
          <p:nvPr>
            <p:ph type="title"/>
          </p:nvPr>
        </p:nvSpPr>
        <p:spPr>
          <a:xfrm>
            <a:off x="1981200" y="277813"/>
            <a:ext cx="8229600" cy="760412"/>
          </a:xfrm>
        </p:spPr>
        <p:txBody>
          <a:bodyPr/>
          <a:lstStyle/>
          <a:p>
            <a:pPr eaLnBrk="1" hangingPunct="1"/>
            <a:r>
              <a:rPr lang="it-IT" sz="4600"/>
              <a:t>Decisione di partecipazione</a:t>
            </a:r>
          </a:p>
        </p:txBody>
      </p:sp>
      <p:sp>
        <p:nvSpPr>
          <p:cNvPr id="25604" name="Rectangle 3"/>
          <p:cNvSpPr>
            <a:spLocks noGrp="1" noChangeArrowheads="1"/>
          </p:cNvSpPr>
          <p:nvPr>
            <p:ph type="body" idx="1"/>
          </p:nvPr>
        </p:nvSpPr>
        <p:spPr>
          <a:xfrm>
            <a:off x="563724" y="1222375"/>
            <a:ext cx="11064551" cy="4949825"/>
          </a:xfrm>
        </p:spPr>
        <p:txBody>
          <a:bodyPr>
            <a:normAutofit/>
          </a:bodyPr>
          <a:lstStyle/>
          <a:p>
            <a:pPr eaLnBrk="1" hangingPunct="1">
              <a:lnSpc>
                <a:spcPct val="90000"/>
              </a:lnSpc>
            </a:pPr>
            <a:r>
              <a:rPr lang="it-IT" sz="3200" dirty="0">
                <a:cs typeface="Times New Roman" pitchFamily="18" charset="0"/>
              </a:rPr>
              <a:t>La </a:t>
            </a:r>
            <a:r>
              <a:rPr lang="it-IT" sz="3200" b="1" dirty="0">
                <a:cs typeface="Times New Roman" pitchFamily="18" charset="0"/>
              </a:rPr>
              <a:t>decisione di partecipazione</a:t>
            </a:r>
            <a:r>
              <a:rPr lang="it-IT" sz="3200" dirty="0">
                <a:cs typeface="Times New Roman" pitchFamily="18" charset="0"/>
              </a:rPr>
              <a:t> al lavoro dipende:</a:t>
            </a:r>
          </a:p>
          <a:p>
            <a:pPr lvl="1" eaLnBrk="1" hangingPunct="1">
              <a:lnSpc>
                <a:spcPct val="90000"/>
              </a:lnSpc>
            </a:pPr>
            <a:r>
              <a:rPr lang="it-IT" sz="3200" dirty="0">
                <a:cs typeface="Times New Roman" pitchFamily="18" charset="0"/>
              </a:rPr>
              <a:t> dal confronto tra il </a:t>
            </a:r>
            <a:r>
              <a:rPr lang="it-IT" sz="3200" b="1" dirty="0">
                <a:cs typeface="Times New Roman" pitchFamily="18" charset="0"/>
              </a:rPr>
              <a:t>salario</a:t>
            </a:r>
            <a:r>
              <a:rPr lang="it-IT" sz="3200" dirty="0">
                <a:cs typeface="Times New Roman" pitchFamily="18" charset="0"/>
              </a:rPr>
              <a:t> offerto dal mercato ed il proprio </a:t>
            </a:r>
            <a:r>
              <a:rPr lang="it-IT" sz="3200" u="sng" dirty="0">
                <a:cs typeface="Times New Roman" pitchFamily="18" charset="0"/>
              </a:rPr>
              <a:t>salario di riserva</a:t>
            </a:r>
            <a:r>
              <a:rPr lang="it-IT" sz="3200" dirty="0">
                <a:cs typeface="Times New Roman" pitchFamily="18" charset="0"/>
              </a:rPr>
              <a:t>,</a:t>
            </a:r>
          </a:p>
          <a:p>
            <a:pPr lvl="1" eaLnBrk="1" hangingPunct="1">
              <a:lnSpc>
                <a:spcPct val="90000"/>
              </a:lnSpc>
            </a:pPr>
            <a:r>
              <a:rPr lang="it-IT" sz="3200" dirty="0">
                <a:cs typeface="Times New Roman" pitchFamily="18" charset="0"/>
              </a:rPr>
              <a:t>IL </a:t>
            </a:r>
            <a:r>
              <a:rPr lang="it-IT" sz="3200" dirty="0">
                <a:solidFill>
                  <a:srgbClr val="FF0000"/>
                </a:solidFill>
                <a:cs typeface="Times New Roman" pitchFamily="18" charset="0"/>
              </a:rPr>
              <a:t>SALARIO DI RISERVA</a:t>
            </a:r>
            <a:r>
              <a:rPr lang="it-IT" sz="3200" dirty="0">
                <a:cs typeface="Times New Roman" pitchFamily="18" charset="0"/>
              </a:rPr>
              <a:t> (= salario che rende indifferente l’individuo nella scelta di lavorare o rimanere disoccupato); a sua volta dipende </a:t>
            </a:r>
          </a:p>
          <a:p>
            <a:pPr lvl="2" eaLnBrk="1" hangingPunct="1">
              <a:lnSpc>
                <a:spcPct val="90000"/>
              </a:lnSpc>
            </a:pPr>
            <a:r>
              <a:rPr lang="it-IT" sz="3200" dirty="0">
                <a:cs typeface="Times New Roman" pitchFamily="18" charset="0"/>
              </a:rPr>
              <a:t>dalle </a:t>
            </a:r>
            <a:r>
              <a:rPr lang="it-IT" sz="3200" b="1" dirty="0">
                <a:cs typeface="Times New Roman" pitchFamily="18" charset="0"/>
              </a:rPr>
              <a:t>preferenze</a:t>
            </a:r>
            <a:r>
              <a:rPr lang="it-IT" sz="3200" dirty="0">
                <a:cs typeface="Times New Roman" pitchFamily="18" charset="0"/>
              </a:rPr>
              <a:t> e </a:t>
            </a:r>
          </a:p>
          <a:p>
            <a:pPr lvl="2" eaLnBrk="1" hangingPunct="1">
              <a:lnSpc>
                <a:spcPct val="90000"/>
              </a:lnSpc>
            </a:pPr>
            <a:r>
              <a:rPr lang="it-IT" sz="3200" dirty="0">
                <a:cs typeface="Times New Roman" pitchFamily="18" charset="0"/>
              </a:rPr>
              <a:t>dalle </a:t>
            </a:r>
            <a:r>
              <a:rPr lang="it-IT" sz="3200" b="1" dirty="0">
                <a:cs typeface="Times New Roman" pitchFamily="18" charset="0"/>
              </a:rPr>
              <a:t>condizioni patrimoniali e di reddito non da lavoro </a:t>
            </a:r>
            <a:r>
              <a:rPr lang="it-IT" sz="3200" dirty="0">
                <a:cs typeface="Times New Roman" pitchFamily="18" charset="0"/>
              </a:rPr>
              <a:t>(anche familiari come vedremo in seguito) </a:t>
            </a:r>
          </a:p>
          <a:p>
            <a:pPr lvl="2" eaLnBrk="1" hangingPunct="1">
              <a:lnSpc>
                <a:spcPct val="90000"/>
              </a:lnSpc>
            </a:pPr>
            <a:r>
              <a:rPr lang="it-IT" sz="3200" dirty="0">
                <a:cs typeface="Times New Roman" pitchFamily="18" charset="0"/>
              </a:rPr>
              <a:t>è evidenziato dalla </a:t>
            </a:r>
            <a:r>
              <a:rPr lang="it-IT" sz="3200" b="1" dirty="0">
                <a:cs typeface="Times New Roman" pitchFamily="18" charset="0"/>
              </a:rPr>
              <a:t>pendenza delle curve di indifferenza</a:t>
            </a:r>
          </a:p>
        </p:txBody>
      </p:sp>
    </p:spTree>
    <p:extLst>
      <p:ext uri="{BB962C8B-B14F-4D97-AF65-F5344CB8AC3E}">
        <p14:creationId xmlns:p14="http://schemas.microsoft.com/office/powerpoint/2010/main" val="129668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3"/>
          <p:cNvSpPr>
            <a:spLocks noGrp="1"/>
          </p:cNvSpPr>
          <p:nvPr>
            <p:ph type="title"/>
          </p:nvPr>
        </p:nvSpPr>
        <p:spPr/>
        <p:txBody>
          <a:bodyPr/>
          <a:lstStyle/>
          <a:p>
            <a:pPr eaLnBrk="1" hangingPunct="1"/>
            <a:r>
              <a:rPr lang="it-IT"/>
              <a:t>… quindi la partecipazione al lavoro </a:t>
            </a:r>
          </a:p>
        </p:txBody>
      </p:sp>
      <p:sp>
        <p:nvSpPr>
          <p:cNvPr id="26627" name="Segnaposto contenuto 4"/>
          <p:cNvSpPr>
            <a:spLocks noGrp="1"/>
          </p:cNvSpPr>
          <p:nvPr>
            <p:ph idx="1"/>
          </p:nvPr>
        </p:nvSpPr>
        <p:spPr/>
        <p:txBody>
          <a:bodyPr>
            <a:noAutofit/>
          </a:bodyPr>
          <a:lstStyle/>
          <a:p>
            <a:pPr eaLnBrk="1" hangingPunct="1">
              <a:lnSpc>
                <a:spcPct val="90000"/>
              </a:lnSpc>
            </a:pPr>
            <a:r>
              <a:rPr lang="it-IT" dirty="0"/>
              <a:t>Affinché l’individuo partecipi al mercato del lavoro è necessario che il mercato valuti un’ora del suo lavoro non meno di quanto egli stesso la valuta, ossia che </a:t>
            </a:r>
          </a:p>
          <a:p>
            <a:pPr lvl="1" eaLnBrk="1" hangingPunct="1">
              <a:lnSpc>
                <a:spcPct val="90000"/>
              </a:lnSpc>
              <a:buFont typeface="Wingdings" pitchFamily="2" charset="2"/>
              <a:buNone/>
            </a:pPr>
            <a:r>
              <a:rPr lang="it-IT" sz="2800" dirty="0"/>
              <a:t>				W </a:t>
            </a:r>
            <a:r>
              <a:rPr lang="it-IT" sz="2800" dirty="0">
                <a:sym typeface="Symbol" pitchFamily="18" charset="2"/>
              </a:rPr>
              <a:t> W*</a:t>
            </a:r>
          </a:p>
          <a:p>
            <a:pPr lvl="1" eaLnBrk="1" hangingPunct="1">
              <a:lnSpc>
                <a:spcPct val="90000"/>
              </a:lnSpc>
            </a:pPr>
            <a:r>
              <a:rPr lang="it-IT" sz="2800" dirty="0">
                <a:sym typeface="Symbol" pitchFamily="18" charset="2"/>
              </a:rPr>
              <a:t>Dove: 	W = salario orario di mercato</a:t>
            </a:r>
          </a:p>
          <a:p>
            <a:pPr lvl="1" eaLnBrk="1" hangingPunct="1">
              <a:lnSpc>
                <a:spcPct val="90000"/>
              </a:lnSpc>
              <a:buFont typeface="Wingdings" pitchFamily="2" charset="2"/>
              <a:buNone/>
            </a:pPr>
            <a:r>
              <a:rPr lang="it-IT" sz="2800" dirty="0">
                <a:sym typeface="Symbol" pitchFamily="18" charset="2"/>
              </a:rPr>
              <a:t>			W* = salario di riserva</a:t>
            </a:r>
          </a:p>
          <a:p>
            <a:pPr lvl="1" eaLnBrk="1" hangingPunct="1">
              <a:lnSpc>
                <a:spcPct val="90000"/>
              </a:lnSpc>
            </a:pPr>
            <a:r>
              <a:rPr lang="it-IT" sz="2800" dirty="0">
                <a:sym typeface="Symbol" pitchFamily="18" charset="2"/>
              </a:rPr>
              <a:t>Pertanto se:</a:t>
            </a:r>
          </a:p>
          <a:p>
            <a:pPr lvl="2" eaLnBrk="1" hangingPunct="1">
              <a:lnSpc>
                <a:spcPct val="90000"/>
              </a:lnSpc>
            </a:pPr>
            <a:r>
              <a:rPr lang="it-IT" sz="2800" dirty="0">
                <a:sym typeface="Symbol" pitchFamily="18" charset="2"/>
              </a:rPr>
              <a:t>W &gt; W *	l’individuo lavora</a:t>
            </a:r>
          </a:p>
          <a:p>
            <a:pPr lvl="2" eaLnBrk="1" hangingPunct="1">
              <a:lnSpc>
                <a:spcPct val="90000"/>
              </a:lnSpc>
            </a:pPr>
            <a:r>
              <a:rPr lang="it-IT" sz="2800" dirty="0">
                <a:sym typeface="Symbol" pitchFamily="18" charset="2"/>
              </a:rPr>
              <a:t>W = W*	l’individuo è indifferente</a:t>
            </a:r>
          </a:p>
          <a:p>
            <a:pPr lvl="2" eaLnBrk="1" hangingPunct="1">
              <a:lnSpc>
                <a:spcPct val="90000"/>
              </a:lnSpc>
            </a:pPr>
            <a:r>
              <a:rPr lang="it-IT" sz="2800" dirty="0"/>
              <a:t>W &lt; W* 	l’individuo non lavora</a:t>
            </a:r>
          </a:p>
        </p:txBody>
      </p:sp>
      <p:sp>
        <p:nvSpPr>
          <p:cNvPr id="3" name="Segnaposto numero diapositiva 2"/>
          <p:cNvSpPr>
            <a:spLocks noGrp="1"/>
          </p:cNvSpPr>
          <p:nvPr>
            <p:ph type="sldNum" sz="quarter" idx="12"/>
          </p:nvPr>
        </p:nvSpPr>
        <p:spPr/>
        <p:txBody>
          <a:bodyPr/>
          <a:lstStyle/>
          <a:p>
            <a:pPr>
              <a:defRPr/>
            </a:pPr>
            <a:fld id="{9EC601E9-7E6D-4081-80CE-68179213E0BD}" type="slidenum">
              <a:rPr lang="it-IT" altLang="en-US"/>
              <a:pPr>
                <a:defRPr/>
              </a:pPr>
              <a:t>37</a:t>
            </a:fld>
            <a:endParaRPr lang="it-IT" altLang="en-US"/>
          </a:p>
        </p:txBody>
      </p:sp>
    </p:spTree>
    <p:extLst>
      <p:ext uri="{BB962C8B-B14F-4D97-AF65-F5344CB8AC3E}">
        <p14:creationId xmlns:p14="http://schemas.microsoft.com/office/powerpoint/2010/main" val="198091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443FFF75-4F30-4E74-B586-65F754D9F033}" type="slidenum">
              <a:rPr lang="it-IT" altLang="en-US"/>
              <a:pPr>
                <a:defRPr/>
              </a:pPr>
              <a:t>38</a:t>
            </a:fld>
            <a:endParaRPr lang="it-IT" altLang="en-US"/>
          </a:p>
        </p:txBody>
      </p:sp>
      <p:sp>
        <p:nvSpPr>
          <p:cNvPr id="27651" name="Rectangle 2"/>
          <p:cNvSpPr>
            <a:spLocks noGrp="1" noChangeArrowheads="1"/>
          </p:cNvSpPr>
          <p:nvPr>
            <p:ph type="title"/>
          </p:nvPr>
        </p:nvSpPr>
        <p:spPr/>
        <p:txBody>
          <a:bodyPr/>
          <a:lstStyle/>
          <a:p>
            <a:pPr eaLnBrk="1" hangingPunct="1"/>
            <a:r>
              <a:rPr lang="it-IT"/>
              <a:t>Il salario di riserva</a:t>
            </a:r>
          </a:p>
        </p:txBody>
      </p:sp>
      <p:sp>
        <p:nvSpPr>
          <p:cNvPr id="27652" name="Rectangle 3"/>
          <p:cNvSpPr>
            <a:spLocks noGrp="1" noChangeArrowheads="1"/>
          </p:cNvSpPr>
          <p:nvPr>
            <p:ph type="body" idx="1"/>
          </p:nvPr>
        </p:nvSpPr>
        <p:spPr>
          <a:xfrm>
            <a:off x="1547948" y="1482725"/>
            <a:ext cx="9219579" cy="4873625"/>
          </a:xfrm>
        </p:spPr>
        <p:txBody>
          <a:bodyPr>
            <a:noAutofit/>
          </a:bodyPr>
          <a:lstStyle/>
          <a:p>
            <a:pPr eaLnBrk="1" hangingPunct="1">
              <a:lnSpc>
                <a:spcPct val="90000"/>
              </a:lnSpc>
            </a:pPr>
            <a:r>
              <a:rPr lang="it-IT" sz="2400" dirty="0"/>
              <a:t>Idea di base di questo modello: lavoro per avere più reddito da spendere in beni di consumo e tempo libero, ma se lavoro, il mio tempo libero diminuisce e devo spendere più soldi per acquistare quelle cose che se rimanessi a casa potrei produrre io (pasti al ristorante, lavanderia, cura dei figli) (es: casalinga che si prende cura dei figli o di un genitore). </a:t>
            </a:r>
          </a:p>
          <a:p>
            <a:pPr eaLnBrk="1" hangingPunct="1">
              <a:lnSpc>
                <a:spcPct val="90000"/>
              </a:lnSpc>
            </a:pPr>
            <a:r>
              <a:rPr lang="it-IT" sz="2400" dirty="0"/>
              <a:t>Una volta stabilito il valore intrinseco del mio tempo a casa, lo confronto con quello che vale sul mercato del lavoro (dipende dal mio livello di istruzione, dalla mia abilità, dalla mia residenza, etc.) e se il valore è inferiore, partecipo al mercato del lavoro.</a:t>
            </a:r>
          </a:p>
          <a:p>
            <a:pPr eaLnBrk="1" hangingPunct="1">
              <a:lnSpc>
                <a:spcPct val="90000"/>
              </a:lnSpc>
            </a:pPr>
            <a:r>
              <a:rPr lang="it-IT" sz="2400" dirty="0"/>
              <a:t>Più un lavoratore valuta la sua produzione domestica, maggiore deve essere il salario di mercato che gli viene offerto per indurlo a partecipare (es: casalinghe, ereditieri, persone istruite, giovani…)</a:t>
            </a:r>
          </a:p>
        </p:txBody>
      </p:sp>
    </p:spTree>
    <p:extLst>
      <p:ext uri="{BB962C8B-B14F-4D97-AF65-F5344CB8AC3E}">
        <p14:creationId xmlns:p14="http://schemas.microsoft.com/office/powerpoint/2010/main" val="1287168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E5F5D429-9209-4782-A247-B071D8511A90}" type="slidenum">
              <a:rPr lang="it-IT" altLang="en-US"/>
              <a:pPr>
                <a:defRPr/>
              </a:pPr>
              <a:t>39</a:t>
            </a:fld>
            <a:endParaRPr lang="it-IT" altLang="en-US"/>
          </a:p>
        </p:txBody>
      </p:sp>
      <p:sp>
        <p:nvSpPr>
          <p:cNvPr id="62466" name="Rectangle 2"/>
          <p:cNvSpPr>
            <a:spLocks noGrp="1" noChangeArrowheads="1"/>
          </p:cNvSpPr>
          <p:nvPr>
            <p:ph type="title"/>
          </p:nvPr>
        </p:nvSpPr>
        <p:spPr>
          <a:xfrm>
            <a:off x="1981200" y="277813"/>
            <a:ext cx="8229600" cy="608012"/>
          </a:xfrm>
        </p:spPr>
        <p:txBody>
          <a:bodyPr>
            <a:normAutofit fontScale="90000"/>
          </a:bodyPr>
          <a:lstStyle/>
          <a:p>
            <a:pPr eaLnBrk="1" hangingPunct="1"/>
            <a:r>
              <a:rPr lang="it-IT" sz="4600"/>
              <a:t>Offerta di lavoro</a:t>
            </a:r>
          </a:p>
        </p:txBody>
      </p:sp>
      <p:sp>
        <p:nvSpPr>
          <p:cNvPr id="62467" name="Rectangle 3"/>
          <p:cNvSpPr>
            <a:spLocks noGrp="1" noChangeArrowheads="1"/>
          </p:cNvSpPr>
          <p:nvPr>
            <p:ph type="body" idx="1"/>
          </p:nvPr>
        </p:nvSpPr>
        <p:spPr>
          <a:xfrm>
            <a:off x="2209800" y="1371600"/>
            <a:ext cx="7772400" cy="4724400"/>
          </a:xfrm>
        </p:spPr>
        <p:txBody>
          <a:bodyPr>
            <a:normAutofit/>
          </a:bodyPr>
          <a:lstStyle/>
          <a:p>
            <a:pPr eaLnBrk="1" hangingPunct="1"/>
            <a:r>
              <a:rPr lang="it-IT" sz="2100" dirty="0"/>
              <a:t>Per l’individuo che partecipa (W &gt;W*) il numero ottimo di ore da prestare sul mercato del lavoro è pari a : </a:t>
            </a:r>
          </a:p>
          <a:p>
            <a:pPr eaLnBrk="1" hangingPunct="1">
              <a:buNone/>
            </a:pPr>
            <a:r>
              <a:rPr lang="it-IT" sz="2100" dirty="0"/>
              <a:t>				L* =</a:t>
            </a:r>
            <a:r>
              <a:rPr lang="it-IT" sz="2100" dirty="0" err="1"/>
              <a:t>T</a:t>
            </a:r>
            <a:r>
              <a:rPr lang="it-IT" sz="2100" baseline="-25000" dirty="0" err="1"/>
              <a:t>max</a:t>
            </a:r>
            <a:r>
              <a:rPr lang="it-IT" sz="2100" dirty="0"/>
              <a:t> –T* oppure l* =T –t* ,</a:t>
            </a:r>
          </a:p>
          <a:p>
            <a:pPr eaLnBrk="1" hangingPunct="1">
              <a:buFont typeface="Wingdings" pitchFamily="2" charset="2"/>
              <a:buNone/>
            </a:pPr>
            <a:r>
              <a:rPr lang="it-IT" sz="2100" dirty="0"/>
              <a:t>	dove T* è l’ascissa del punto di tangenza fra la retta di bilancio e la curva d’indifferenza più elevata </a:t>
            </a:r>
          </a:p>
          <a:p>
            <a:pPr eaLnBrk="1" hangingPunct="1">
              <a:buFont typeface="Wingdings" pitchFamily="2" charset="2"/>
              <a:buNone/>
            </a:pPr>
            <a:r>
              <a:rPr lang="it-IT" sz="2100" dirty="0"/>
              <a:t>La funzione di offerta di lavoro è così descritta : </a:t>
            </a:r>
          </a:p>
          <a:p>
            <a:pPr eaLnBrk="1" hangingPunct="1"/>
            <a:endParaRPr lang="it-IT" sz="2100" dirty="0"/>
          </a:p>
          <a:p>
            <a:pPr eaLnBrk="1" hangingPunct="1"/>
            <a:endParaRPr lang="it-IT" sz="2100" dirty="0"/>
          </a:p>
          <a:p>
            <a:pPr eaLnBrk="1" hangingPunct="1"/>
            <a:endParaRPr lang="it-IT" sz="2100" dirty="0"/>
          </a:p>
          <a:p>
            <a:pPr eaLnBrk="1" hangingPunct="1">
              <a:spcBef>
                <a:spcPct val="150000"/>
              </a:spcBef>
            </a:pPr>
            <a:r>
              <a:rPr lang="it-IT" sz="2100" dirty="0"/>
              <a:t>Dato P (il prezzo dei beni di consumo), l’offerta di lavoro varia se varia W o X, quest’ultimo rappresenta le altre fonti di reddito</a:t>
            </a:r>
          </a:p>
        </p:txBody>
      </p:sp>
      <mc:AlternateContent xmlns:mc="http://schemas.openxmlformats.org/markup-compatibility/2006">
        <mc:Choice xmlns:a14="http://schemas.microsoft.com/office/drawing/2010/main" Requires="a14">
          <p:sp>
            <p:nvSpPr>
              <p:cNvPr id="62468" name="Object 4"/>
              <p:cNvSpPr txBox="1"/>
              <p:nvPr/>
            </p:nvSpPr>
            <p:spPr bwMode="auto">
              <a:xfrm>
                <a:off x="4440238" y="3716338"/>
                <a:ext cx="2438400" cy="1077912"/>
              </a:xfrm>
              <a:prstGeom prst="rect">
                <a:avLst/>
              </a:prstGeom>
              <a:noFill/>
              <a:extLst/>
            </p:spPr>
            <p:txBody>
              <a:bodyPr>
                <a:normAutofit/>
              </a:bodyPr>
              <a:lstStyle/>
              <a:p>
                <a:pPr/>
                <a14:m>
                  <m:oMathPara xmlns:m="http://schemas.openxmlformats.org/officeDocument/2006/math">
                    <m:oMathParaPr>
                      <m:jc m:val="centerGroup"/>
                    </m:oMathParaPr>
                    <m:oMath xmlns:m="http://schemas.openxmlformats.org/officeDocument/2006/math">
                      <m:r>
                        <a:rPr lang="it-IT" i="1">
                          <a:solidFill>
                            <a:srgbClr val="000000"/>
                          </a:solidFill>
                          <a:latin typeface="Cambria Math" panose="02040503050406030204" pitchFamily="18" charset="0"/>
                        </a:rPr>
                        <m:t>𝐿</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𝐿</m:t>
                      </m:r>
                      <m:d>
                        <m:dPr>
                          <m:ctrlPr>
                            <a:rPr lang="it-IT" i="1">
                              <a:solidFill>
                                <a:srgbClr val="000000"/>
                              </a:solidFill>
                              <a:latin typeface="Cambria Math" panose="02040503050406030204" pitchFamily="18" charset="0"/>
                            </a:rPr>
                          </m:ctrlPr>
                        </m:dPr>
                        <m:e>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𝑊</m:t>
                              </m:r>
                            </m:num>
                            <m:den>
                              <m:r>
                                <a:rPr lang="it-IT" i="1">
                                  <a:solidFill>
                                    <a:srgbClr val="000000"/>
                                  </a:solidFill>
                                  <a:latin typeface="Cambria Math" panose="02040503050406030204" pitchFamily="18" charset="0"/>
                                </a:rPr>
                                <m:t>𝑃</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𝑋</m:t>
                              </m:r>
                            </m:num>
                            <m:den>
                              <m:r>
                                <a:rPr lang="it-IT" i="1">
                                  <a:solidFill>
                                    <a:srgbClr val="000000"/>
                                  </a:solidFill>
                                  <a:latin typeface="Cambria Math" panose="02040503050406030204" pitchFamily="18" charset="0"/>
                                </a:rPr>
                                <m:t>𝑃</m:t>
                              </m:r>
                            </m:den>
                          </m:f>
                        </m:e>
                      </m:d>
                    </m:oMath>
                  </m:oMathPara>
                </a14:m>
                <a:endParaRPr lang="it-IT"/>
              </a:p>
            </p:txBody>
          </p:sp>
        </mc:Choice>
        <mc:Fallback>
          <p:sp>
            <p:nvSpPr>
              <p:cNvPr id="62468" name="Object 4"/>
              <p:cNvSpPr txBox="1">
                <a:spLocks noRot="1" noChangeAspect="1" noMove="1" noResize="1" noEditPoints="1" noAdjustHandles="1" noChangeArrowheads="1" noChangeShapeType="1" noTextEdit="1"/>
              </p:cNvSpPr>
              <p:nvPr/>
            </p:nvSpPr>
            <p:spPr bwMode="auto">
              <a:xfrm>
                <a:off x="4440238" y="3716338"/>
                <a:ext cx="2438400" cy="1077912"/>
              </a:xfrm>
              <a:prstGeom prst="rect">
                <a:avLst/>
              </a:prstGeom>
              <a:blipFill>
                <a:blip r:embed="rId2"/>
                <a:stretch>
                  <a:fillRect/>
                </a:stretch>
              </a:blipFill>
              <a:extLst/>
            </p:spPr>
            <p:txBody>
              <a:bodyPr/>
              <a:lstStyle/>
              <a:p>
                <a:r>
                  <a:rPr lang="it-IT">
                    <a:noFill/>
                  </a:rPr>
                  <a:t> </a:t>
                </a:r>
              </a:p>
            </p:txBody>
          </p:sp>
        </mc:Fallback>
      </mc:AlternateContent>
    </p:spTree>
    <p:extLst>
      <p:ext uri="{BB962C8B-B14F-4D97-AF65-F5344CB8AC3E}">
        <p14:creationId xmlns:p14="http://schemas.microsoft.com/office/powerpoint/2010/main" val="5986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anim calcmode="lin" valueType="num">
                                      <p:cBhvr>
                                        <p:cTn id="8" dur="1000" fill="hold"/>
                                        <p:tgtEl>
                                          <p:spTgt spid="62466"/>
                                        </p:tgtEl>
                                        <p:attrNameLst>
                                          <p:attrName>ppt_x</p:attrName>
                                        </p:attrNameLst>
                                      </p:cBhvr>
                                      <p:tavLst>
                                        <p:tav tm="0">
                                          <p:val>
                                            <p:strVal val="#ppt_x"/>
                                          </p:val>
                                        </p:tav>
                                        <p:tav tm="100000">
                                          <p:val>
                                            <p:strVal val="#ppt_x"/>
                                          </p:val>
                                        </p:tav>
                                      </p:tavLst>
                                    </p:anim>
                                    <p:anim calcmode="lin" valueType="num">
                                      <p:cBhvr>
                                        <p:cTn id="9" dur="898" decel="100000" fill="hold"/>
                                        <p:tgtEl>
                                          <p:spTgt spid="624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46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2467">
                                            <p:txEl>
                                              <p:pRg st="0" end="0"/>
                                            </p:txEl>
                                          </p:spTgt>
                                        </p:tgtEl>
                                        <p:attrNameLst>
                                          <p:attrName>style.visibility</p:attrName>
                                        </p:attrNameLst>
                                      </p:cBhvr>
                                      <p:to>
                                        <p:strVal val="visible"/>
                                      </p:to>
                                    </p:set>
                                    <p:animEffect transition="in" filter="fade">
                                      <p:cBhvr>
                                        <p:cTn id="15" dur="1000"/>
                                        <p:tgtEl>
                                          <p:spTgt spid="62467">
                                            <p:txEl>
                                              <p:pRg st="0" end="0"/>
                                            </p:txEl>
                                          </p:spTgt>
                                        </p:tgtEl>
                                      </p:cBhvr>
                                    </p:animEffect>
                                    <p:anim calcmode="lin" valueType="num">
                                      <p:cBhvr>
                                        <p:cTn id="16"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24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24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2467">
                                            <p:txEl>
                                              <p:pRg st="1" end="1"/>
                                            </p:txEl>
                                          </p:spTgt>
                                        </p:tgtEl>
                                        <p:attrNameLst>
                                          <p:attrName>style.visibility</p:attrName>
                                        </p:attrNameLst>
                                      </p:cBhvr>
                                      <p:to>
                                        <p:strVal val="visible"/>
                                      </p:to>
                                    </p:set>
                                    <p:animEffect transition="in" filter="fade">
                                      <p:cBhvr>
                                        <p:cTn id="23" dur="1000"/>
                                        <p:tgtEl>
                                          <p:spTgt spid="62467">
                                            <p:txEl>
                                              <p:pRg st="1" end="1"/>
                                            </p:txEl>
                                          </p:spTgt>
                                        </p:tgtEl>
                                      </p:cBhvr>
                                    </p:animEffect>
                                    <p:anim calcmode="lin" valueType="num">
                                      <p:cBhvr>
                                        <p:cTn id="24"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246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24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2467">
                                            <p:txEl>
                                              <p:pRg st="2" end="2"/>
                                            </p:txEl>
                                          </p:spTgt>
                                        </p:tgtEl>
                                        <p:attrNameLst>
                                          <p:attrName>style.visibility</p:attrName>
                                        </p:attrNameLst>
                                      </p:cBhvr>
                                      <p:to>
                                        <p:strVal val="visible"/>
                                      </p:to>
                                    </p:set>
                                    <p:animEffect transition="in" filter="fade">
                                      <p:cBhvr>
                                        <p:cTn id="31" dur="1000"/>
                                        <p:tgtEl>
                                          <p:spTgt spid="62467">
                                            <p:txEl>
                                              <p:pRg st="2" end="2"/>
                                            </p:txEl>
                                          </p:spTgt>
                                        </p:tgtEl>
                                      </p:cBhvr>
                                    </p:animEffect>
                                    <p:anim calcmode="lin" valueType="num">
                                      <p:cBhvr>
                                        <p:cTn id="32"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246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24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2467">
                                            <p:txEl>
                                              <p:pRg st="3" end="3"/>
                                            </p:txEl>
                                          </p:spTgt>
                                        </p:tgtEl>
                                        <p:attrNameLst>
                                          <p:attrName>style.visibility</p:attrName>
                                        </p:attrNameLst>
                                      </p:cBhvr>
                                      <p:to>
                                        <p:strVal val="visible"/>
                                      </p:to>
                                    </p:set>
                                    <p:animEffect transition="in" filter="fade">
                                      <p:cBhvr>
                                        <p:cTn id="39" dur="1000"/>
                                        <p:tgtEl>
                                          <p:spTgt spid="62467">
                                            <p:txEl>
                                              <p:pRg st="3" end="3"/>
                                            </p:txEl>
                                          </p:spTgt>
                                        </p:tgtEl>
                                      </p:cBhvr>
                                    </p:animEffect>
                                    <p:anim calcmode="lin" valueType="num">
                                      <p:cBhvr>
                                        <p:cTn id="40"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62467">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6246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2467">
                                            <p:txEl>
                                              <p:pRg st="7" end="7"/>
                                            </p:txEl>
                                          </p:spTgt>
                                        </p:tgtEl>
                                        <p:attrNameLst>
                                          <p:attrName>style.visibility</p:attrName>
                                        </p:attrNameLst>
                                      </p:cBhvr>
                                      <p:to>
                                        <p:strVal val="visible"/>
                                      </p:to>
                                    </p:set>
                                    <p:animEffect transition="in" filter="fade">
                                      <p:cBhvr>
                                        <p:cTn id="47" dur="1000"/>
                                        <p:tgtEl>
                                          <p:spTgt spid="62467">
                                            <p:txEl>
                                              <p:pRg st="7" end="7"/>
                                            </p:txEl>
                                          </p:spTgt>
                                        </p:tgtEl>
                                      </p:cBhvr>
                                    </p:animEffect>
                                    <p:anim calcmode="lin" valueType="num">
                                      <p:cBhvr>
                                        <p:cTn id="48" dur="1000" fill="hold"/>
                                        <p:tgtEl>
                                          <p:spTgt spid="62467">
                                            <p:txEl>
                                              <p:pRg st="7" end="7"/>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62467">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6246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Lavoro: l’offerta</a:t>
            </a:r>
            <a:endParaRPr lang="it-IT" dirty="0"/>
          </a:p>
        </p:txBody>
      </p:sp>
      <p:sp>
        <p:nvSpPr>
          <p:cNvPr id="3" name="Segnaposto contenuto 2"/>
          <p:cNvSpPr>
            <a:spLocks noGrp="1"/>
          </p:cNvSpPr>
          <p:nvPr>
            <p:ph idx="1"/>
          </p:nvPr>
        </p:nvSpPr>
        <p:spPr>
          <a:xfrm>
            <a:off x="1162594" y="1563189"/>
            <a:ext cx="9662160" cy="4575931"/>
          </a:xfrm>
        </p:spPr>
        <p:txBody>
          <a:bodyPr>
            <a:normAutofit lnSpcReduction="10000"/>
          </a:bodyPr>
          <a:lstStyle/>
          <a:p>
            <a:r>
              <a:rPr lang="it-IT" sz="2200" dirty="0"/>
              <a:t>Il lavoro è un </a:t>
            </a:r>
            <a:r>
              <a:rPr lang="it-IT" sz="2200" dirty="0">
                <a:solidFill>
                  <a:srgbClr val="FF0000"/>
                </a:solidFill>
              </a:rPr>
              <a:t>«bene» particolare</a:t>
            </a:r>
            <a:r>
              <a:rPr lang="it-IT" sz="2200" dirty="0"/>
              <a:t>, che non può essere trattato come altri beni economici, infatti</a:t>
            </a:r>
          </a:p>
          <a:p>
            <a:r>
              <a:rPr lang="it-IT" sz="2200" dirty="0">
                <a:solidFill>
                  <a:srgbClr val="FF0000"/>
                </a:solidFill>
              </a:rPr>
              <a:t>non può essere separato </a:t>
            </a:r>
            <a:r>
              <a:rPr lang="it-IT" sz="2200" dirty="0"/>
              <a:t>dal suo proprietario che </a:t>
            </a:r>
            <a:r>
              <a:rPr lang="it-IT" sz="2200" b="1" dirty="0"/>
              <a:t>per ipotesi</a:t>
            </a:r>
            <a:r>
              <a:rPr lang="it-IT" sz="2200" dirty="0"/>
              <a:t> è un </a:t>
            </a:r>
            <a:r>
              <a:rPr lang="it-IT" sz="2200" u="sng" dirty="0"/>
              <a:t>individuo razionale (*)</a:t>
            </a:r>
          </a:p>
          <a:p>
            <a:r>
              <a:rPr lang="it-IT" sz="2200" dirty="0"/>
              <a:t>Il suo valore viene misurato dal </a:t>
            </a:r>
            <a:r>
              <a:rPr lang="it-IT" sz="2200" dirty="0">
                <a:solidFill>
                  <a:srgbClr val="FF0000"/>
                </a:solidFill>
              </a:rPr>
              <a:t>salario </a:t>
            </a:r>
            <a:r>
              <a:rPr lang="it-IT" sz="2200" dirty="0"/>
              <a:t>(**), </a:t>
            </a:r>
          </a:p>
          <a:p>
            <a:r>
              <a:rPr lang="it-IT" sz="2200" dirty="0"/>
              <a:t>Il lavoro è allo stesso tempo una misura della </a:t>
            </a:r>
            <a:r>
              <a:rPr lang="it-IT" sz="2200" dirty="0">
                <a:solidFill>
                  <a:srgbClr val="FF0000"/>
                </a:solidFill>
              </a:rPr>
              <a:t>disutilità</a:t>
            </a:r>
            <a:r>
              <a:rPr lang="it-IT" sz="2200" dirty="0"/>
              <a:t> (derivante dallo sforzo di lavorare) e del </a:t>
            </a:r>
            <a:r>
              <a:rPr lang="it-IT" sz="2200" dirty="0">
                <a:solidFill>
                  <a:srgbClr val="FF0000"/>
                </a:solidFill>
              </a:rPr>
              <a:t>benessere</a:t>
            </a:r>
            <a:r>
              <a:rPr lang="it-IT" sz="2200" dirty="0"/>
              <a:t> che ricavo dal consumo, che è reso possibile dal </a:t>
            </a:r>
            <a:r>
              <a:rPr lang="it-IT" sz="2200" b="1" dirty="0"/>
              <a:t>reddito</a:t>
            </a:r>
            <a:r>
              <a:rPr lang="it-IT" sz="2200" dirty="0"/>
              <a:t> </a:t>
            </a:r>
            <a:r>
              <a:rPr lang="it-IT" sz="2200" u="sng" dirty="0"/>
              <a:t>grazie al lavoro</a:t>
            </a:r>
          </a:p>
          <a:p>
            <a:r>
              <a:rPr lang="it-IT" sz="2200" dirty="0"/>
              <a:t>La scelta di lavorare o meno è condizionata dai limiti imposti (</a:t>
            </a:r>
            <a:r>
              <a:rPr lang="it-IT" sz="2200" dirty="0">
                <a:solidFill>
                  <a:srgbClr val="FF0000"/>
                </a:solidFill>
              </a:rPr>
              <a:t>vincoli</a:t>
            </a:r>
            <a:r>
              <a:rPr lang="it-IT" sz="2200" dirty="0"/>
              <a:t>): disponibilità limitata (</a:t>
            </a:r>
            <a:r>
              <a:rPr lang="it-IT" sz="2200" dirty="0">
                <a:solidFill>
                  <a:srgbClr val="FF0000"/>
                </a:solidFill>
              </a:rPr>
              <a:t>scarsità</a:t>
            </a:r>
            <a:r>
              <a:rPr lang="it-IT" sz="2200" dirty="0"/>
              <a:t>), </a:t>
            </a:r>
            <a:r>
              <a:rPr lang="it-IT" sz="2200" b="1" dirty="0"/>
              <a:t>prezzi relativi </a:t>
            </a:r>
            <a:r>
              <a:rPr lang="it-IT" sz="2200" dirty="0"/>
              <a:t>(</a:t>
            </a:r>
            <a:r>
              <a:rPr lang="it-IT" sz="2200" dirty="0">
                <a:solidFill>
                  <a:srgbClr val="FF0000"/>
                </a:solidFill>
              </a:rPr>
              <a:t>salario/prezzo</a:t>
            </a:r>
            <a:r>
              <a:rPr lang="it-IT" sz="2200" dirty="0"/>
              <a:t>)</a:t>
            </a:r>
            <a:r>
              <a:rPr lang="it-IT" sz="2200" b="1" dirty="0"/>
              <a:t> </a:t>
            </a:r>
            <a:r>
              <a:rPr lang="it-IT" sz="2200" dirty="0"/>
              <a:t>e </a:t>
            </a:r>
            <a:r>
              <a:rPr lang="it-IT" sz="2200" b="1" dirty="0"/>
              <a:t>scelte alternative </a:t>
            </a:r>
            <a:r>
              <a:rPr lang="it-IT" sz="2200" dirty="0"/>
              <a:t>(</a:t>
            </a:r>
            <a:r>
              <a:rPr lang="it-IT" sz="2200" dirty="0">
                <a:solidFill>
                  <a:srgbClr val="FF0000"/>
                </a:solidFill>
              </a:rPr>
              <a:t>costo-opportunità</a:t>
            </a:r>
            <a:r>
              <a:rPr lang="it-IT" sz="2200" dirty="0"/>
              <a:t>)…</a:t>
            </a:r>
          </a:p>
          <a:p>
            <a:r>
              <a:rPr lang="it-IT" sz="2200" dirty="0"/>
              <a:t>Le scelte di lavoro e non lavoro sono operate all’interno di un mercato particolare: il </a:t>
            </a:r>
            <a:r>
              <a:rPr lang="it-IT" sz="2200" dirty="0">
                <a:solidFill>
                  <a:srgbClr val="FF0000"/>
                </a:solidFill>
              </a:rPr>
              <a:t>Mercato del Lavoro</a:t>
            </a:r>
          </a:p>
        </p:txBody>
      </p:sp>
      <p:sp>
        <p:nvSpPr>
          <p:cNvPr id="4" name="Segnaposto numero diapositiva 3"/>
          <p:cNvSpPr>
            <a:spLocks noGrp="1"/>
          </p:cNvSpPr>
          <p:nvPr>
            <p:ph type="sldNum" sz="quarter" idx="12"/>
          </p:nvPr>
        </p:nvSpPr>
        <p:spPr/>
        <p:txBody>
          <a:bodyPr/>
          <a:lstStyle/>
          <a:p>
            <a:pPr>
              <a:defRPr/>
            </a:pPr>
            <a:fld id="{54F607D0-A284-42C4-BCFC-9662D572391E}" type="slidenum">
              <a:rPr lang="it-IT" altLang="en-US" smtClean="0"/>
              <a:pPr>
                <a:defRPr/>
              </a:pPr>
              <a:t>4</a:t>
            </a:fld>
            <a:endParaRPr lang="it-IT" altLang="en-US"/>
          </a:p>
        </p:txBody>
      </p:sp>
    </p:spTree>
    <p:extLst>
      <p:ext uri="{BB962C8B-B14F-4D97-AF65-F5344CB8AC3E}">
        <p14:creationId xmlns:p14="http://schemas.microsoft.com/office/powerpoint/2010/main" val="309232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sz="2800" b="1" dirty="0"/>
              <a:t>A questo punto devo iniziare a confrontarmi con le variazioni nelle scelte e le loro determinanti: </a:t>
            </a:r>
            <a:r>
              <a:rPr lang="it-IT" sz="2800" b="1" dirty="0">
                <a:solidFill>
                  <a:srgbClr val="FF0000"/>
                </a:solidFill>
              </a:rPr>
              <a:t>Variabili Endogene</a:t>
            </a:r>
          </a:p>
        </p:txBody>
      </p:sp>
      <p:sp>
        <p:nvSpPr>
          <p:cNvPr id="5" name="Segnaposto contenuto 4"/>
          <p:cNvSpPr>
            <a:spLocks noGrp="1"/>
          </p:cNvSpPr>
          <p:nvPr>
            <p:ph idx="1"/>
          </p:nvPr>
        </p:nvSpPr>
        <p:spPr>
          <a:xfrm>
            <a:off x="6636948" y="2171749"/>
            <a:ext cx="4454083" cy="4530725"/>
          </a:xfrm>
        </p:spPr>
        <p:txBody>
          <a:bodyPr/>
          <a:lstStyle/>
          <a:p>
            <a:r>
              <a:rPr lang="it-IT" sz="2000" dirty="0"/>
              <a:t>Preferenze: Se C</a:t>
            </a:r>
            <a:r>
              <a:rPr lang="it-IT" sz="1400" dirty="0"/>
              <a:t>€</a:t>
            </a:r>
            <a:r>
              <a:rPr lang="it-IT" sz="2000" dirty="0"/>
              <a:t> diminuisce </a:t>
            </a:r>
            <a:r>
              <a:rPr lang="it-IT" sz="2000" dirty="0">
                <a:sym typeface="Symbol"/>
              </a:rPr>
              <a:t> T aumenta</a:t>
            </a:r>
          </a:p>
          <a:p>
            <a:r>
              <a:rPr lang="it-IT" sz="2000" dirty="0">
                <a:sym typeface="Symbol"/>
              </a:rPr>
              <a:t>Le variabili endogene sono presenti nel modello, quindi nella nostra funzione di bilancio (spostamenti da A </a:t>
            </a:r>
            <a:r>
              <a:rPr lang="it-IT" sz="2000" dirty="0" err="1">
                <a:sym typeface="Symbol"/>
              </a:rPr>
              <a:t>a</a:t>
            </a:r>
            <a:r>
              <a:rPr lang="it-IT" sz="2000" dirty="0">
                <a:sym typeface="Symbol"/>
              </a:rPr>
              <a:t> B lungo la curva di bilancio) </a:t>
            </a:r>
          </a:p>
          <a:p>
            <a:r>
              <a:rPr lang="it-IT" sz="2000" dirty="0">
                <a:sym typeface="Symbol"/>
              </a:rPr>
              <a:t>Nella funzione di utilità: Spostamenti da C a D lungo la curva di utilità (</a:t>
            </a:r>
            <a:r>
              <a:rPr lang="it-IT" sz="2000" dirty="0">
                <a:solidFill>
                  <a:srgbClr val="FF0000"/>
                </a:solidFill>
                <a:sym typeface="Symbol"/>
              </a:rPr>
              <a:t>effetto sostituzione</a:t>
            </a:r>
            <a:r>
              <a:rPr lang="it-IT" sz="2000" dirty="0">
                <a:sym typeface="Symbol"/>
              </a:rPr>
              <a:t>)</a:t>
            </a:r>
            <a:endParaRPr lang="it-IT" sz="2000" dirty="0"/>
          </a:p>
        </p:txBody>
      </p:sp>
      <p:sp>
        <p:nvSpPr>
          <p:cNvPr id="3" name="Segnaposto numero diapositiva 2"/>
          <p:cNvSpPr>
            <a:spLocks noGrp="1"/>
          </p:cNvSpPr>
          <p:nvPr>
            <p:ph type="sldNum" sz="quarter" idx="12"/>
          </p:nvPr>
        </p:nvSpPr>
        <p:spPr/>
        <p:txBody>
          <a:bodyPr/>
          <a:lstStyle/>
          <a:p>
            <a:pPr>
              <a:defRPr/>
            </a:pPr>
            <a:fld id="{148D0F1A-95B1-4A17-B909-B2D7166155BE}" type="slidenum">
              <a:rPr lang="it-IT" altLang="en-US" smtClean="0"/>
              <a:pPr>
                <a:defRPr/>
              </a:pPr>
              <a:t>40</a:t>
            </a:fld>
            <a:endParaRPr lang="it-IT" altLang="en-US"/>
          </a:p>
        </p:txBody>
      </p:sp>
      <p:cxnSp>
        <p:nvCxnSpPr>
          <p:cNvPr id="6" name="Connettore 2 5"/>
          <p:cNvCxnSpPr/>
          <p:nvPr/>
        </p:nvCxnSpPr>
        <p:spPr>
          <a:xfrm flipV="1">
            <a:off x="2244080" y="2276872"/>
            <a:ext cx="36004" cy="2808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2244080" y="5085184"/>
            <a:ext cx="3375992" cy="83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2244080" y="2564904"/>
            <a:ext cx="2592288" cy="20882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524001" y="4509120"/>
            <a:ext cx="652743" cy="369332"/>
          </a:xfrm>
          <a:prstGeom prst="rect">
            <a:avLst/>
          </a:prstGeom>
          <a:noFill/>
        </p:spPr>
        <p:txBody>
          <a:bodyPr wrap="none" rtlCol="0">
            <a:spAutoFit/>
          </a:bodyPr>
          <a:lstStyle/>
          <a:p>
            <a:r>
              <a:rPr lang="it-IT" dirty="0"/>
              <a:t>100€</a:t>
            </a:r>
          </a:p>
        </p:txBody>
      </p:sp>
      <p:cxnSp>
        <p:nvCxnSpPr>
          <p:cNvPr id="10" name="Connettore 1 9"/>
          <p:cNvCxnSpPr/>
          <p:nvPr/>
        </p:nvCxnSpPr>
        <p:spPr>
          <a:xfrm flipH="1">
            <a:off x="2244080" y="4653136"/>
            <a:ext cx="25922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4836368" y="4653136"/>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1596009" y="3429000"/>
            <a:ext cx="652743" cy="369332"/>
          </a:xfrm>
          <a:prstGeom prst="rect">
            <a:avLst/>
          </a:prstGeom>
          <a:noFill/>
        </p:spPr>
        <p:txBody>
          <a:bodyPr wrap="none" rtlCol="0">
            <a:spAutoFit/>
          </a:bodyPr>
          <a:lstStyle/>
          <a:p>
            <a:r>
              <a:rPr lang="it-IT" dirty="0"/>
              <a:t>610€</a:t>
            </a:r>
          </a:p>
        </p:txBody>
      </p:sp>
      <p:sp>
        <p:nvSpPr>
          <p:cNvPr id="13" name="CasellaDiTesto 12"/>
          <p:cNvSpPr txBox="1"/>
          <p:nvPr/>
        </p:nvSpPr>
        <p:spPr>
          <a:xfrm>
            <a:off x="4404320" y="5085184"/>
            <a:ext cx="2124108" cy="369332"/>
          </a:xfrm>
          <a:prstGeom prst="rect">
            <a:avLst/>
          </a:prstGeom>
          <a:noFill/>
        </p:spPr>
        <p:txBody>
          <a:bodyPr wrap="none" rtlCol="0">
            <a:spAutoFit/>
          </a:bodyPr>
          <a:lstStyle/>
          <a:p>
            <a:r>
              <a:rPr lang="it-IT" dirty="0"/>
              <a:t>112 Tempo libero (T)</a:t>
            </a:r>
          </a:p>
        </p:txBody>
      </p:sp>
      <p:sp>
        <p:nvSpPr>
          <p:cNvPr id="14" name="CasellaDiTesto 13"/>
          <p:cNvSpPr txBox="1"/>
          <p:nvPr/>
        </p:nvSpPr>
        <p:spPr>
          <a:xfrm>
            <a:off x="3396208" y="5085184"/>
            <a:ext cx="418704" cy="369332"/>
          </a:xfrm>
          <a:prstGeom prst="rect">
            <a:avLst/>
          </a:prstGeom>
          <a:noFill/>
        </p:spPr>
        <p:txBody>
          <a:bodyPr wrap="none" rtlCol="0">
            <a:spAutoFit/>
          </a:bodyPr>
          <a:lstStyle/>
          <a:p>
            <a:r>
              <a:rPr lang="it-IT" dirty="0"/>
              <a:t>61</a:t>
            </a:r>
          </a:p>
        </p:txBody>
      </p:sp>
      <p:cxnSp>
        <p:nvCxnSpPr>
          <p:cNvPr id="15" name="Connettore 1 14"/>
          <p:cNvCxnSpPr/>
          <p:nvPr/>
        </p:nvCxnSpPr>
        <p:spPr>
          <a:xfrm flipH="1">
            <a:off x="2244080" y="3645024"/>
            <a:ext cx="136815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3612232" y="3645024"/>
            <a:ext cx="0" cy="14401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5124400" y="3861048"/>
            <a:ext cx="750526" cy="369332"/>
          </a:xfrm>
          <a:prstGeom prst="rect">
            <a:avLst/>
          </a:prstGeom>
          <a:noFill/>
        </p:spPr>
        <p:txBody>
          <a:bodyPr wrap="none" rtlCol="0">
            <a:spAutoFit/>
          </a:bodyPr>
          <a:lstStyle/>
          <a:p>
            <a:r>
              <a:rPr lang="it-IT" dirty="0"/>
              <a:t>U(C,T)</a:t>
            </a:r>
          </a:p>
        </p:txBody>
      </p:sp>
      <p:cxnSp>
        <p:nvCxnSpPr>
          <p:cNvPr id="18" name="Connettore 2 17"/>
          <p:cNvCxnSpPr/>
          <p:nvPr/>
        </p:nvCxnSpPr>
        <p:spPr>
          <a:xfrm>
            <a:off x="3071664" y="2636912"/>
            <a:ext cx="288032" cy="720080"/>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4044281" y="2996952"/>
            <a:ext cx="1231427" cy="369332"/>
          </a:xfrm>
          <a:prstGeom prst="rect">
            <a:avLst/>
          </a:prstGeom>
          <a:noFill/>
        </p:spPr>
        <p:txBody>
          <a:bodyPr wrap="none" rtlCol="0">
            <a:spAutoFit/>
          </a:bodyPr>
          <a:lstStyle/>
          <a:p>
            <a:r>
              <a:rPr lang="it-IT" dirty="0"/>
              <a:t>U*(610,61)</a:t>
            </a:r>
          </a:p>
        </p:txBody>
      </p:sp>
      <p:sp>
        <p:nvSpPr>
          <p:cNvPr id="20" name="Arco 19"/>
          <p:cNvSpPr/>
          <p:nvPr/>
        </p:nvSpPr>
        <p:spPr>
          <a:xfrm rot="16200000">
            <a:off x="4116288" y="4221088"/>
            <a:ext cx="468052" cy="468052"/>
          </a:xfrm>
          <a:prstGeom prst="arc">
            <a:avLst>
              <a:gd name="adj1" fmla="val 12759054"/>
              <a:gd name="adj2" fmla="val 203839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1" name="Connettore 2 20"/>
          <p:cNvCxnSpPr/>
          <p:nvPr/>
        </p:nvCxnSpPr>
        <p:spPr>
          <a:xfrm>
            <a:off x="3719736" y="3573016"/>
            <a:ext cx="1080120" cy="864096"/>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Oggetto 21"/>
              <p:cNvSpPr txBox="1"/>
              <p:nvPr/>
            </p:nvSpPr>
            <p:spPr bwMode="auto">
              <a:xfrm>
                <a:off x="4007769" y="4437112"/>
                <a:ext cx="682565" cy="563116"/>
              </a:xfrm>
              <a:prstGeom prst="rect">
                <a:avLst/>
              </a:prstGeom>
              <a:noFill/>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𝑤</m:t>
                          </m:r>
                        </m:num>
                        <m:den>
                          <m:r>
                            <a:rPr lang="it-IT" i="1">
                              <a:solidFill>
                                <a:srgbClr val="000000"/>
                              </a:solidFill>
                              <a:latin typeface="Cambria Math" panose="02040503050406030204" pitchFamily="18" charset="0"/>
                            </a:rPr>
                            <m:t>𝑝</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10</m:t>
                          </m:r>
                        </m:num>
                        <m:den>
                          <m:r>
                            <a:rPr lang="it-IT" i="1">
                              <a:solidFill>
                                <a:srgbClr val="000000"/>
                              </a:solidFill>
                              <a:latin typeface="Cambria Math" panose="02040503050406030204" pitchFamily="18" charset="0"/>
                            </a:rPr>
                            <m:t>1</m:t>
                          </m:r>
                        </m:den>
                      </m:f>
                    </m:oMath>
                  </m:oMathPara>
                </a14:m>
                <a:endParaRPr lang="it-IT"/>
              </a:p>
            </p:txBody>
          </p:sp>
        </mc:Choice>
        <mc:Fallback>
          <p:sp>
            <p:nvSpPr>
              <p:cNvPr id="22" name="Oggetto 21"/>
              <p:cNvSpPr txBox="1">
                <a:spLocks noRot="1" noChangeAspect="1" noMove="1" noResize="1" noEditPoints="1" noAdjustHandles="1" noChangeArrowheads="1" noChangeShapeType="1" noTextEdit="1"/>
              </p:cNvSpPr>
              <p:nvPr/>
            </p:nvSpPr>
            <p:spPr bwMode="auto">
              <a:xfrm>
                <a:off x="4007769" y="4437112"/>
                <a:ext cx="682565" cy="563116"/>
              </a:xfrm>
              <a:prstGeom prst="rect">
                <a:avLst/>
              </a:prstGeom>
              <a:blipFill>
                <a:blip r:embed="rId2"/>
                <a:stretch>
                  <a:fillRect/>
                </a:stretch>
              </a:blipFill>
              <a:extLst/>
            </p:spPr>
            <p:txBody>
              <a:bodyPr/>
              <a:lstStyle/>
              <a:p>
                <a:r>
                  <a:rPr lang="it-IT">
                    <a:noFill/>
                  </a:rPr>
                  <a:t> </a:t>
                </a:r>
              </a:p>
            </p:txBody>
          </p:sp>
        </mc:Fallback>
      </mc:AlternateContent>
      <p:sp>
        <p:nvSpPr>
          <p:cNvPr id="24" name="Arco 23"/>
          <p:cNvSpPr/>
          <p:nvPr/>
        </p:nvSpPr>
        <p:spPr>
          <a:xfrm rot="9990144">
            <a:off x="3017736" y="922589"/>
            <a:ext cx="3564240" cy="3044793"/>
          </a:xfrm>
          <a:prstGeom prst="arc">
            <a:avLst>
              <a:gd name="adj1" fmla="val 16116549"/>
              <a:gd name="adj2" fmla="val 824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CasellaDiTesto 24"/>
          <p:cNvSpPr txBox="1"/>
          <p:nvPr/>
        </p:nvSpPr>
        <p:spPr>
          <a:xfrm>
            <a:off x="3503712" y="3356992"/>
            <a:ext cx="317716" cy="369332"/>
          </a:xfrm>
          <a:prstGeom prst="rect">
            <a:avLst/>
          </a:prstGeom>
          <a:noFill/>
        </p:spPr>
        <p:txBody>
          <a:bodyPr wrap="none" rtlCol="0">
            <a:spAutoFit/>
          </a:bodyPr>
          <a:lstStyle/>
          <a:p>
            <a:r>
              <a:rPr lang="it-IT" dirty="0"/>
              <a:t>A</a:t>
            </a:r>
          </a:p>
        </p:txBody>
      </p:sp>
      <p:sp>
        <p:nvSpPr>
          <p:cNvPr id="26" name="CasellaDiTesto 25"/>
          <p:cNvSpPr txBox="1"/>
          <p:nvPr/>
        </p:nvSpPr>
        <p:spPr>
          <a:xfrm>
            <a:off x="4727848" y="4293096"/>
            <a:ext cx="309700" cy="369332"/>
          </a:xfrm>
          <a:prstGeom prst="rect">
            <a:avLst/>
          </a:prstGeom>
          <a:noFill/>
        </p:spPr>
        <p:txBody>
          <a:bodyPr wrap="none" rtlCol="0">
            <a:spAutoFit/>
          </a:bodyPr>
          <a:lstStyle/>
          <a:p>
            <a:r>
              <a:rPr lang="it-IT" dirty="0"/>
              <a:t>B</a:t>
            </a:r>
          </a:p>
        </p:txBody>
      </p:sp>
      <p:sp>
        <p:nvSpPr>
          <p:cNvPr id="30" name="CasellaDiTesto 29"/>
          <p:cNvSpPr txBox="1"/>
          <p:nvPr/>
        </p:nvSpPr>
        <p:spPr>
          <a:xfrm>
            <a:off x="1775520" y="2132856"/>
            <a:ext cx="386644" cy="369332"/>
          </a:xfrm>
          <a:prstGeom prst="rect">
            <a:avLst/>
          </a:prstGeom>
          <a:noFill/>
        </p:spPr>
        <p:txBody>
          <a:bodyPr wrap="none" rtlCol="0">
            <a:spAutoFit/>
          </a:bodyPr>
          <a:lstStyle/>
          <a:p>
            <a:r>
              <a:rPr lang="it-IT" dirty="0" err="1"/>
              <a:t>C</a:t>
            </a:r>
            <a:r>
              <a:rPr lang="it-IT" sz="1200" dirty="0" err="1"/>
              <a:t>€</a:t>
            </a:r>
            <a:endParaRPr lang="it-IT" dirty="0"/>
          </a:p>
        </p:txBody>
      </p:sp>
      <p:sp>
        <p:nvSpPr>
          <p:cNvPr id="32" name="CasellaDiTesto 31"/>
          <p:cNvSpPr txBox="1"/>
          <p:nvPr/>
        </p:nvSpPr>
        <p:spPr>
          <a:xfrm>
            <a:off x="2783632" y="2564904"/>
            <a:ext cx="308098" cy="369332"/>
          </a:xfrm>
          <a:prstGeom prst="rect">
            <a:avLst/>
          </a:prstGeom>
          <a:noFill/>
        </p:spPr>
        <p:txBody>
          <a:bodyPr wrap="none" rtlCol="0">
            <a:spAutoFit/>
          </a:bodyPr>
          <a:lstStyle/>
          <a:p>
            <a:r>
              <a:rPr lang="it-IT" dirty="0"/>
              <a:t>C</a:t>
            </a:r>
          </a:p>
        </p:txBody>
      </p:sp>
      <p:sp>
        <p:nvSpPr>
          <p:cNvPr id="35" name="CasellaDiTesto 34"/>
          <p:cNvSpPr txBox="1"/>
          <p:nvPr/>
        </p:nvSpPr>
        <p:spPr>
          <a:xfrm>
            <a:off x="3215680" y="3140968"/>
            <a:ext cx="327334" cy="369332"/>
          </a:xfrm>
          <a:prstGeom prst="rect">
            <a:avLst/>
          </a:prstGeom>
          <a:noFill/>
        </p:spPr>
        <p:txBody>
          <a:bodyPr wrap="none" rtlCol="0">
            <a:spAutoFit/>
          </a:bodyPr>
          <a:lstStyle/>
          <a:p>
            <a:r>
              <a:rPr lang="it-IT" dirty="0"/>
              <a:t>D</a:t>
            </a:r>
          </a:p>
        </p:txBody>
      </p:sp>
    </p:spTree>
    <p:extLst>
      <p:ext uri="{BB962C8B-B14F-4D97-AF65-F5344CB8AC3E}">
        <p14:creationId xmlns:p14="http://schemas.microsoft.com/office/powerpoint/2010/main" val="20728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898" decel="100000" fill="hold"/>
                                        <p:tgtEl>
                                          <p:spTgt spid="1638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638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1000"/>
                                        <p:tgtEl>
                                          <p:spTgt spid="5">
                                            <p:txEl>
                                              <p:pRg st="2" end="2"/>
                                            </p:txEl>
                                          </p:spTgt>
                                        </p:tgtEl>
                                      </p:cBhvr>
                                    </p:animEffect>
                                    <p:anim calcmode="lin" valueType="num">
                                      <p:cBhvr>
                                        <p:cTn id="4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5" grpId="0" uiExpand="1" build="p"/>
      <p:bldP spid="25" grpId="0"/>
      <p:bldP spid="26" grpId="0"/>
      <p:bldP spid="32" grpId="0"/>
      <p:bldP spid="3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sz="4000" b="1" dirty="0"/>
              <a:t>Se invece sono in presenza di </a:t>
            </a:r>
            <a:r>
              <a:rPr lang="it-IT" sz="4000" b="1" dirty="0">
                <a:solidFill>
                  <a:srgbClr val="FF0000"/>
                </a:solidFill>
              </a:rPr>
              <a:t>Variabili Esogene</a:t>
            </a:r>
          </a:p>
        </p:txBody>
      </p:sp>
      <p:sp>
        <p:nvSpPr>
          <p:cNvPr id="5" name="Segnaposto contenuto 4"/>
          <p:cNvSpPr>
            <a:spLocks noGrp="1"/>
          </p:cNvSpPr>
          <p:nvPr>
            <p:ph idx="1"/>
          </p:nvPr>
        </p:nvSpPr>
        <p:spPr>
          <a:xfrm>
            <a:off x="6528048" y="1600201"/>
            <a:ext cx="5221288" cy="4530725"/>
          </a:xfrm>
        </p:spPr>
        <p:txBody>
          <a:bodyPr/>
          <a:lstStyle/>
          <a:p>
            <a:r>
              <a:rPr lang="it-IT" sz="2400" dirty="0">
                <a:solidFill>
                  <a:srgbClr val="00B050"/>
                </a:solidFill>
                <a:sym typeface="Symbol"/>
              </a:rPr>
              <a:t>Sono variabili esterne alla relazione salario-lavoro</a:t>
            </a:r>
            <a:r>
              <a:rPr lang="it-IT" sz="2400" dirty="0">
                <a:sym typeface="Symbol"/>
              </a:rPr>
              <a:t>, quindi nella nostra funzione di bilancio (spostamenti da A </a:t>
            </a:r>
            <a:r>
              <a:rPr lang="it-IT" sz="2400" dirty="0" err="1">
                <a:sym typeface="Symbol"/>
              </a:rPr>
              <a:t>a</a:t>
            </a:r>
            <a:r>
              <a:rPr lang="it-IT" sz="2400" dirty="0">
                <a:sym typeface="Symbol"/>
              </a:rPr>
              <a:t> C su curve di utilità o di bilancio più elevate. Da che cosa possono essere causate?</a:t>
            </a:r>
          </a:p>
          <a:p>
            <a:pPr lvl="1"/>
            <a:r>
              <a:rPr lang="it-IT" sz="2000" dirty="0">
                <a:sym typeface="Symbol"/>
              </a:rPr>
              <a:t>cambia la regola sull’orario di lavoro, </a:t>
            </a:r>
          </a:p>
          <a:p>
            <a:pPr lvl="1"/>
            <a:r>
              <a:rPr lang="it-IT" sz="2000" dirty="0">
                <a:sym typeface="Symbol"/>
              </a:rPr>
              <a:t>aumenta il reddito non da lavoro</a:t>
            </a:r>
          </a:p>
          <a:p>
            <a:pPr lvl="1"/>
            <a:r>
              <a:rPr lang="it-IT" sz="2000" dirty="0">
                <a:sym typeface="Symbol"/>
              </a:rPr>
              <a:t>Aumenta l’offerta di lavoro esterna (immigrazione) </a:t>
            </a:r>
          </a:p>
          <a:p>
            <a:pPr lvl="1"/>
            <a:r>
              <a:rPr lang="it-IT" sz="2000" dirty="0">
                <a:sym typeface="Symbol"/>
              </a:rPr>
              <a:t>…</a:t>
            </a:r>
          </a:p>
          <a:p>
            <a:pPr lvl="1"/>
            <a:r>
              <a:rPr lang="it-IT" sz="2000" dirty="0">
                <a:sym typeface="Symbol"/>
              </a:rPr>
              <a:t> e le curve di bilancio e di utilità traslano (</a:t>
            </a:r>
            <a:r>
              <a:rPr lang="it-IT" sz="2000" b="1" i="1" dirty="0">
                <a:solidFill>
                  <a:srgbClr val="FF0000"/>
                </a:solidFill>
                <a:sym typeface="Symbol"/>
              </a:rPr>
              <a:t>effetto reddito</a:t>
            </a:r>
            <a:r>
              <a:rPr lang="it-IT" sz="2000" dirty="0">
                <a:sym typeface="Symbol"/>
              </a:rPr>
              <a:t>)</a:t>
            </a:r>
            <a:endParaRPr lang="it-IT" sz="2000" dirty="0"/>
          </a:p>
        </p:txBody>
      </p:sp>
      <p:sp>
        <p:nvSpPr>
          <p:cNvPr id="3" name="Segnaposto numero diapositiva 2"/>
          <p:cNvSpPr>
            <a:spLocks noGrp="1"/>
          </p:cNvSpPr>
          <p:nvPr>
            <p:ph type="sldNum" sz="quarter" idx="12"/>
          </p:nvPr>
        </p:nvSpPr>
        <p:spPr/>
        <p:txBody>
          <a:bodyPr/>
          <a:lstStyle/>
          <a:p>
            <a:pPr>
              <a:defRPr/>
            </a:pPr>
            <a:fld id="{148D0F1A-95B1-4A17-B909-B2D7166155BE}" type="slidenum">
              <a:rPr lang="it-IT" altLang="en-US" smtClean="0"/>
              <a:pPr>
                <a:defRPr/>
              </a:pPr>
              <a:t>41</a:t>
            </a:fld>
            <a:endParaRPr lang="it-IT" altLang="en-US"/>
          </a:p>
        </p:txBody>
      </p:sp>
      <p:cxnSp>
        <p:nvCxnSpPr>
          <p:cNvPr id="6" name="Connettore 2 5"/>
          <p:cNvCxnSpPr/>
          <p:nvPr/>
        </p:nvCxnSpPr>
        <p:spPr>
          <a:xfrm flipV="1">
            <a:off x="2244080" y="2276872"/>
            <a:ext cx="36004" cy="28083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2244080" y="5085184"/>
            <a:ext cx="3375992" cy="83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2244080" y="2564904"/>
            <a:ext cx="2592288" cy="20882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524001" y="4509120"/>
            <a:ext cx="652743" cy="369332"/>
          </a:xfrm>
          <a:prstGeom prst="rect">
            <a:avLst/>
          </a:prstGeom>
          <a:noFill/>
        </p:spPr>
        <p:txBody>
          <a:bodyPr wrap="none" rtlCol="0">
            <a:spAutoFit/>
          </a:bodyPr>
          <a:lstStyle/>
          <a:p>
            <a:r>
              <a:rPr lang="it-IT" dirty="0"/>
              <a:t>100€</a:t>
            </a:r>
          </a:p>
        </p:txBody>
      </p:sp>
      <p:cxnSp>
        <p:nvCxnSpPr>
          <p:cNvPr id="10" name="Connettore 1 9"/>
          <p:cNvCxnSpPr/>
          <p:nvPr/>
        </p:nvCxnSpPr>
        <p:spPr>
          <a:xfrm flipH="1">
            <a:off x="2244080" y="4653136"/>
            <a:ext cx="25922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4836368" y="4653136"/>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1596009" y="3429000"/>
            <a:ext cx="652743" cy="369332"/>
          </a:xfrm>
          <a:prstGeom prst="rect">
            <a:avLst/>
          </a:prstGeom>
          <a:noFill/>
        </p:spPr>
        <p:txBody>
          <a:bodyPr wrap="none" rtlCol="0">
            <a:spAutoFit/>
          </a:bodyPr>
          <a:lstStyle/>
          <a:p>
            <a:r>
              <a:rPr lang="it-IT" dirty="0"/>
              <a:t>520€</a:t>
            </a:r>
          </a:p>
        </p:txBody>
      </p:sp>
      <p:sp>
        <p:nvSpPr>
          <p:cNvPr id="13" name="CasellaDiTesto 12"/>
          <p:cNvSpPr txBox="1"/>
          <p:nvPr/>
        </p:nvSpPr>
        <p:spPr>
          <a:xfrm>
            <a:off x="4404320" y="5085184"/>
            <a:ext cx="2124108" cy="369332"/>
          </a:xfrm>
          <a:prstGeom prst="rect">
            <a:avLst/>
          </a:prstGeom>
          <a:noFill/>
        </p:spPr>
        <p:txBody>
          <a:bodyPr wrap="none" rtlCol="0">
            <a:spAutoFit/>
          </a:bodyPr>
          <a:lstStyle/>
          <a:p>
            <a:r>
              <a:rPr lang="it-IT" dirty="0"/>
              <a:t>112 Tempo libero (T)</a:t>
            </a:r>
          </a:p>
        </p:txBody>
      </p:sp>
      <p:sp>
        <p:nvSpPr>
          <p:cNvPr id="14" name="CasellaDiTesto 13"/>
          <p:cNvSpPr txBox="1"/>
          <p:nvPr/>
        </p:nvSpPr>
        <p:spPr>
          <a:xfrm>
            <a:off x="3396208" y="5085184"/>
            <a:ext cx="418704" cy="369332"/>
          </a:xfrm>
          <a:prstGeom prst="rect">
            <a:avLst/>
          </a:prstGeom>
          <a:noFill/>
        </p:spPr>
        <p:txBody>
          <a:bodyPr wrap="none" rtlCol="0">
            <a:spAutoFit/>
          </a:bodyPr>
          <a:lstStyle/>
          <a:p>
            <a:r>
              <a:rPr lang="it-IT" dirty="0"/>
              <a:t>70</a:t>
            </a:r>
          </a:p>
        </p:txBody>
      </p:sp>
      <p:cxnSp>
        <p:nvCxnSpPr>
          <p:cNvPr id="15" name="Connettore 1 14"/>
          <p:cNvCxnSpPr/>
          <p:nvPr/>
        </p:nvCxnSpPr>
        <p:spPr>
          <a:xfrm flipH="1">
            <a:off x="2244080" y="3645024"/>
            <a:ext cx="136815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3612232" y="3645024"/>
            <a:ext cx="0" cy="14401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4295800" y="4005065"/>
            <a:ext cx="1547664" cy="307777"/>
          </a:xfrm>
          <a:prstGeom prst="rect">
            <a:avLst/>
          </a:prstGeom>
          <a:noFill/>
        </p:spPr>
        <p:txBody>
          <a:bodyPr wrap="square" rtlCol="0">
            <a:spAutoFit/>
          </a:bodyPr>
          <a:lstStyle/>
          <a:p>
            <a:r>
              <a:rPr lang="it-IT" sz="1400" dirty="0" err="1"/>
              <a:t>U*</a:t>
            </a:r>
            <a:r>
              <a:rPr lang="it-IT" sz="1400" dirty="0"/>
              <a:t>(C,T)=0,5C*T</a:t>
            </a:r>
          </a:p>
        </p:txBody>
      </p:sp>
      <p:cxnSp>
        <p:nvCxnSpPr>
          <p:cNvPr id="18" name="Connettore 2 17"/>
          <p:cNvCxnSpPr/>
          <p:nvPr/>
        </p:nvCxnSpPr>
        <p:spPr>
          <a:xfrm flipV="1">
            <a:off x="3719736" y="3068960"/>
            <a:ext cx="576064" cy="504056"/>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0" name="Arco 19"/>
          <p:cNvSpPr/>
          <p:nvPr/>
        </p:nvSpPr>
        <p:spPr>
          <a:xfrm rot="16200000">
            <a:off x="4116288" y="4221088"/>
            <a:ext cx="468052" cy="468052"/>
          </a:xfrm>
          <a:prstGeom prst="arc">
            <a:avLst>
              <a:gd name="adj1" fmla="val 12759054"/>
              <a:gd name="adj2" fmla="val 203839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22" name="Oggetto 21"/>
              <p:cNvSpPr txBox="1"/>
              <p:nvPr/>
            </p:nvSpPr>
            <p:spPr bwMode="auto">
              <a:xfrm>
                <a:off x="4007769" y="4437112"/>
                <a:ext cx="682565" cy="563116"/>
              </a:xfrm>
              <a:prstGeom prst="rect">
                <a:avLst/>
              </a:prstGeom>
              <a:noFill/>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𝑤</m:t>
                          </m:r>
                        </m:num>
                        <m:den>
                          <m:r>
                            <a:rPr lang="it-IT" i="1">
                              <a:solidFill>
                                <a:srgbClr val="000000"/>
                              </a:solidFill>
                              <a:latin typeface="Cambria Math" panose="02040503050406030204" pitchFamily="18" charset="0"/>
                            </a:rPr>
                            <m:t>𝑝</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10</m:t>
                          </m:r>
                        </m:num>
                        <m:den>
                          <m:r>
                            <a:rPr lang="it-IT" i="1">
                              <a:solidFill>
                                <a:srgbClr val="000000"/>
                              </a:solidFill>
                              <a:latin typeface="Cambria Math" panose="02040503050406030204" pitchFamily="18" charset="0"/>
                            </a:rPr>
                            <m:t>1</m:t>
                          </m:r>
                        </m:den>
                      </m:f>
                    </m:oMath>
                  </m:oMathPara>
                </a14:m>
                <a:endParaRPr lang="it-IT"/>
              </a:p>
            </p:txBody>
          </p:sp>
        </mc:Choice>
        <mc:Fallback>
          <p:sp>
            <p:nvSpPr>
              <p:cNvPr id="22" name="Oggetto 21"/>
              <p:cNvSpPr txBox="1">
                <a:spLocks noRot="1" noChangeAspect="1" noMove="1" noResize="1" noEditPoints="1" noAdjustHandles="1" noChangeArrowheads="1" noChangeShapeType="1" noTextEdit="1"/>
              </p:cNvSpPr>
              <p:nvPr/>
            </p:nvSpPr>
            <p:spPr bwMode="auto">
              <a:xfrm>
                <a:off x="4007769" y="4437112"/>
                <a:ext cx="682565" cy="563116"/>
              </a:xfrm>
              <a:prstGeom prst="rect">
                <a:avLst/>
              </a:prstGeom>
              <a:blipFill>
                <a:blip r:embed="rId2"/>
                <a:stretch>
                  <a:fillRect/>
                </a:stretch>
              </a:blipFill>
              <a:extLst/>
            </p:spPr>
            <p:txBody>
              <a:bodyPr/>
              <a:lstStyle/>
              <a:p>
                <a:r>
                  <a:rPr lang="it-IT">
                    <a:noFill/>
                  </a:rPr>
                  <a:t> </a:t>
                </a:r>
              </a:p>
            </p:txBody>
          </p:sp>
        </mc:Fallback>
      </mc:AlternateContent>
      <p:sp>
        <p:nvSpPr>
          <p:cNvPr id="24" name="Arco 23"/>
          <p:cNvSpPr/>
          <p:nvPr/>
        </p:nvSpPr>
        <p:spPr>
          <a:xfrm rot="9990144">
            <a:off x="3017736" y="922589"/>
            <a:ext cx="3564240" cy="3044793"/>
          </a:xfrm>
          <a:prstGeom prst="arc">
            <a:avLst>
              <a:gd name="adj1" fmla="val 16116549"/>
              <a:gd name="adj2" fmla="val 824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CasellaDiTesto 24"/>
          <p:cNvSpPr txBox="1"/>
          <p:nvPr/>
        </p:nvSpPr>
        <p:spPr>
          <a:xfrm>
            <a:off x="3503712" y="3356992"/>
            <a:ext cx="317716" cy="369332"/>
          </a:xfrm>
          <a:prstGeom prst="rect">
            <a:avLst/>
          </a:prstGeom>
          <a:noFill/>
        </p:spPr>
        <p:txBody>
          <a:bodyPr wrap="none" rtlCol="0">
            <a:spAutoFit/>
          </a:bodyPr>
          <a:lstStyle/>
          <a:p>
            <a:r>
              <a:rPr lang="it-IT" dirty="0"/>
              <a:t>A</a:t>
            </a:r>
          </a:p>
        </p:txBody>
      </p:sp>
      <p:sp>
        <p:nvSpPr>
          <p:cNvPr id="30" name="CasellaDiTesto 29"/>
          <p:cNvSpPr txBox="1"/>
          <p:nvPr/>
        </p:nvSpPr>
        <p:spPr>
          <a:xfrm>
            <a:off x="1775520" y="2132856"/>
            <a:ext cx="425116" cy="369332"/>
          </a:xfrm>
          <a:prstGeom prst="rect">
            <a:avLst/>
          </a:prstGeom>
          <a:noFill/>
        </p:spPr>
        <p:txBody>
          <a:bodyPr wrap="none" rtlCol="0">
            <a:spAutoFit/>
          </a:bodyPr>
          <a:lstStyle/>
          <a:p>
            <a:r>
              <a:rPr lang="it-IT" dirty="0" err="1"/>
              <a:t>C€</a:t>
            </a:r>
            <a:endParaRPr lang="it-IT" dirty="0"/>
          </a:p>
        </p:txBody>
      </p:sp>
      <p:sp>
        <p:nvSpPr>
          <p:cNvPr id="32" name="CasellaDiTesto 31"/>
          <p:cNvSpPr txBox="1"/>
          <p:nvPr/>
        </p:nvSpPr>
        <p:spPr>
          <a:xfrm>
            <a:off x="4295800" y="2780928"/>
            <a:ext cx="308098" cy="369332"/>
          </a:xfrm>
          <a:prstGeom prst="rect">
            <a:avLst/>
          </a:prstGeom>
          <a:noFill/>
        </p:spPr>
        <p:txBody>
          <a:bodyPr wrap="none" rtlCol="0">
            <a:spAutoFit/>
          </a:bodyPr>
          <a:lstStyle/>
          <a:p>
            <a:r>
              <a:rPr lang="it-IT" dirty="0"/>
              <a:t>C</a:t>
            </a:r>
          </a:p>
        </p:txBody>
      </p:sp>
      <p:sp>
        <p:nvSpPr>
          <p:cNvPr id="29" name="Arco 28"/>
          <p:cNvSpPr/>
          <p:nvPr/>
        </p:nvSpPr>
        <p:spPr>
          <a:xfrm rot="9990144">
            <a:off x="3737816" y="373907"/>
            <a:ext cx="3564240" cy="3044793"/>
          </a:xfrm>
          <a:prstGeom prst="arc">
            <a:avLst>
              <a:gd name="adj1" fmla="val 16116549"/>
              <a:gd name="adj2" fmla="val 824649"/>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1" name="CasellaDiTesto 30"/>
          <p:cNvSpPr txBox="1"/>
          <p:nvPr/>
        </p:nvSpPr>
        <p:spPr>
          <a:xfrm>
            <a:off x="5303913" y="3068961"/>
            <a:ext cx="1466993" cy="307777"/>
          </a:xfrm>
          <a:prstGeom prst="rect">
            <a:avLst/>
          </a:prstGeom>
          <a:noFill/>
        </p:spPr>
        <p:txBody>
          <a:bodyPr wrap="square" rtlCol="0">
            <a:spAutoFit/>
          </a:bodyPr>
          <a:lstStyle/>
          <a:p>
            <a:r>
              <a:rPr lang="it-IT" sz="1400" dirty="0" err="1"/>
              <a:t>U*</a:t>
            </a:r>
            <a:r>
              <a:rPr lang="it-IT" sz="1400" dirty="0"/>
              <a:t>(C,T)=0,7C*T</a:t>
            </a:r>
          </a:p>
        </p:txBody>
      </p:sp>
      <p:cxnSp>
        <p:nvCxnSpPr>
          <p:cNvPr id="33" name="Connettore 1 32"/>
          <p:cNvCxnSpPr/>
          <p:nvPr/>
        </p:nvCxnSpPr>
        <p:spPr>
          <a:xfrm>
            <a:off x="2855640" y="1916832"/>
            <a:ext cx="2592288" cy="2088232"/>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9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898" decel="100000" fill="hold"/>
                                        <p:tgtEl>
                                          <p:spTgt spid="1638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638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1000"/>
                                        <p:tgtEl>
                                          <p:spTgt spid="5">
                                            <p:txEl>
                                              <p:pRg st="5" end="5"/>
                                            </p:txEl>
                                          </p:spTgt>
                                        </p:tgtEl>
                                      </p:cBhvr>
                                    </p:animEffect>
                                    <p:anim calcmode="lin" valueType="num">
                                      <p:cBhvr>
                                        <p:cTn id="4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5" grpId="0" build="p"/>
      <p:bldP spid="25" grpId="0"/>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59E52808-FE93-49DB-9ECC-AA114737E76E}" type="slidenum">
              <a:rPr lang="it-IT" altLang="en-US"/>
              <a:pPr>
                <a:defRPr/>
              </a:pPr>
              <a:t>42</a:t>
            </a:fld>
            <a:endParaRPr lang="it-IT" altLang="en-US"/>
          </a:p>
        </p:txBody>
      </p:sp>
      <p:sp>
        <p:nvSpPr>
          <p:cNvPr id="29699" name="Rectangle 2"/>
          <p:cNvSpPr>
            <a:spLocks noGrp="1" noChangeArrowheads="1"/>
          </p:cNvSpPr>
          <p:nvPr>
            <p:ph type="title"/>
          </p:nvPr>
        </p:nvSpPr>
        <p:spPr>
          <a:xfrm>
            <a:off x="1919288" y="260350"/>
            <a:ext cx="7772400" cy="914400"/>
          </a:xfrm>
        </p:spPr>
        <p:txBody>
          <a:bodyPr/>
          <a:lstStyle/>
          <a:p>
            <a:pPr eaLnBrk="1" hangingPunct="1"/>
            <a:r>
              <a:rPr lang="it-IT" sz="3400"/>
              <a:t>Offerta di lavoro ottimale</a:t>
            </a:r>
          </a:p>
        </p:txBody>
      </p:sp>
      <p:pic>
        <p:nvPicPr>
          <p:cNvPr id="29700" name="Picture 3"/>
          <p:cNvPicPr>
            <a:picLocks noChangeAspect="1" noChangeArrowheads="1"/>
          </p:cNvPicPr>
          <p:nvPr/>
        </p:nvPicPr>
        <p:blipFill>
          <a:blip r:embed="rId2" cstate="print"/>
          <a:srcRect/>
          <a:stretch>
            <a:fillRect/>
          </a:stretch>
        </p:blipFill>
        <p:spPr bwMode="auto">
          <a:xfrm>
            <a:off x="1524000" y="1268760"/>
            <a:ext cx="8001000" cy="5124450"/>
          </a:xfrm>
          <a:prstGeom prst="rect">
            <a:avLst/>
          </a:prstGeom>
          <a:noFill/>
          <a:ln w="9525">
            <a:noFill/>
            <a:miter lim="800000"/>
            <a:headEnd/>
            <a:tailEnd/>
          </a:ln>
        </p:spPr>
      </p:pic>
      <p:sp>
        <p:nvSpPr>
          <p:cNvPr id="29701" name="Text Box 4"/>
          <p:cNvSpPr txBox="1">
            <a:spLocks noChangeArrowheads="1"/>
          </p:cNvSpPr>
          <p:nvPr/>
        </p:nvSpPr>
        <p:spPr bwMode="auto">
          <a:xfrm>
            <a:off x="2927648" y="6021288"/>
            <a:ext cx="576262" cy="366712"/>
          </a:xfrm>
          <a:prstGeom prst="rect">
            <a:avLst/>
          </a:prstGeom>
          <a:noFill/>
          <a:ln w="9525">
            <a:noFill/>
            <a:miter lim="800000"/>
            <a:headEnd/>
            <a:tailEnd/>
          </a:ln>
        </p:spPr>
        <p:txBody>
          <a:bodyPr>
            <a:spAutoFit/>
          </a:bodyPr>
          <a:lstStyle/>
          <a:p>
            <a:pPr>
              <a:spcBef>
                <a:spcPct val="50000"/>
              </a:spcBef>
            </a:pPr>
            <a:r>
              <a:rPr lang="it-IT" dirty="0"/>
              <a:t>L</a:t>
            </a:r>
          </a:p>
        </p:txBody>
      </p:sp>
      <p:sp>
        <p:nvSpPr>
          <p:cNvPr id="7" name="CasellaDiTesto 6"/>
          <p:cNvSpPr txBox="1"/>
          <p:nvPr/>
        </p:nvSpPr>
        <p:spPr>
          <a:xfrm>
            <a:off x="5663952" y="1700809"/>
            <a:ext cx="367240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Scelte di partecipazione / non partecipazione al lavoro</a:t>
            </a:r>
          </a:p>
        </p:txBody>
      </p:sp>
      <p:cxnSp>
        <p:nvCxnSpPr>
          <p:cNvPr id="9" name="Connettore 2 8"/>
          <p:cNvCxnSpPr/>
          <p:nvPr/>
        </p:nvCxnSpPr>
        <p:spPr>
          <a:xfrm flipH="1">
            <a:off x="4511824" y="2132856"/>
            <a:ext cx="108012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6816080" y="2420888"/>
            <a:ext cx="216024"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Connettore 7 2"/>
          <p:cNvCxnSpPr/>
          <p:nvPr/>
        </p:nvCxnSpPr>
        <p:spPr>
          <a:xfrm rot="10800000">
            <a:off x="4439816" y="3038899"/>
            <a:ext cx="2376264" cy="1398215"/>
          </a:xfrm>
          <a:prstGeom prst="curvedConnector3">
            <a:avLst>
              <a:gd name="adj1" fmla="val 10091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B9C2A072-E30D-4D52-BFBC-97CCD7E2F605}"/>
              </a:ext>
            </a:extLst>
          </p:cNvPr>
          <p:cNvSpPr txBox="1"/>
          <p:nvPr/>
        </p:nvSpPr>
        <p:spPr>
          <a:xfrm>
            <a:off x="9525000" y="3346174"/>
            <a:ext cx="2262809" cy="923330"/>
          </a:xfrm>
          <a:prstGeom prst="rect">
            <a:avLst/>
          </a:prstGeom>
          <a:noFill/>
        </p:spPr>
        <p:txBody>
          <a:bodyPr wrap="square" rtlCol="0">
            <a:spAutoFit/>
          </a:bodyPr>
          <a:lstStyle/>
          <a:p>
            <a:r>
              <a:rPr lang="it-IT" dirty="0"/>
              <a:t>Provate voi a risolvere un problema di scelta… (</a:t>
            </a:r>
            <a:r>
              <a:rPr lang="it-IT" b="1" dirty="0">
                <a:hlinkClick r:id="rId3"/>
              </a:rPr>
              <a:t>W6</a:t>
            </a:r>
            <a:r>
              <a:rPr lang="it-IT" dirty="0"/>
              <a:t>)</a:t>
            </a:r>
          </a:p>
        </p:txBody>
      </p:sp>
    </p:spTree>
    <p:extLst>
      <p:ext uri="{BB962C8B-B14F-4D97-AF65-F5344CB8AC3E}">
        <p14:creationId xmlns:p14="http://schemas.microsoft.com/office/powerpoint/2010/main" val="271004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Riprendendo le risposte ottenute dal sondaggio </a:t>
            </a:r>
            <a:r>
              <a:rPr lang="it-IT" dirty="0" err="1">
                <a:hlinkClick r:id="rId2"/>
              </a:rPr>
              <a:t>wooclap</a:t>
            </a:r>
            <a:endParaRPr lang="en-US" dirty="0"/>
          </a:p>
        </p:txBody>
      </p:sp>
      <p:sp>
        <p:nvSpPr>
          <p:cNvPr id="3" name="Segnaposto contenuto 2"/>
          <p:cNvSpPr>
            <a:spLocks noGrp="1"/>
          </p:cNvSpPr>
          <p:nvPr>
            <p:ph idx="1"/>
          </p:nvPr>
        </p:nvSpPr>
        <p:spPr/>
        <p:txBody>
          <a:bodyPr>
            <a:normAutofit fontScale="92500" lnSpcReduction="20000"/>
          </a:bodyPr>
          <a:lstStyle/>
          <a:p>
            <a:r>
              <a:rPr lang="it-IT" dirty="0"/>
              <a:t>Posso riassumere ora le risposte che mi avete dato al sondaggio sulle vostre preferenze di lavoro, dato il salario e le ore settimanali di lavoro:</a:t>
            </a:r>
          </a:p>
          <a:p>
            <a:pPr lvl="1"/>
            <a:r>
              <a:rPr lang="it-IT" dirty="0"/>
              <a:t>1. Se w netto=10€ quanto lavorate? La sintesi la propongo io considerando, ad es. il numero medio ponderato di ore che il campione di giovani compresi tra </a:t>
            </a:r>
            <a:r>
              <a:rPr lang="it-IT" dirty="0">
                <a:hlinkClick r:id="rId3"/>
              </a:rPr>
              <a:t>età</a:t>
            </a:r>
            <a:r>
              <a:rPr lang="it-IT" dirty="0"/>
              <a:t> (che siete voi) offre: il risultato è 43 ore;</a:t>
            </a:r>
          </a:p>
          <a:p>
            <a:pPr lvl="1"/>
            <a:r>
              <a:rPr lang="it-IT" dirty="0"/>
              <a:t>2. se w netto=20€ la vostra risposta è stata in media 37 ore;</a:t>
            </a:r>
          </a:p>
          <a:p>
            <a:pPr lvl="1"/>
            <a:r>
              <a:rPr lang="it-IT" dirty="0"/>
              <a:t>3. Qual è il vostro salario di riserva? Qui le risposte sono state molto varie, ma usando sempre il valore medio ponderato, otteniamo 20€/ora</a:t>
            </a:r>
          </a:p>
          <a:p>
            <a:r>
              <a:rPr lang="it-IT" dirty="0"/>
              <a:t>Costruisco il grafico per i vincoli di bilancio, non ho il tempo libero, ma conosco il numero massimo di ore lavorabili in una settimana: 168</a:t>
            </a:r>
          </a:p>
          <a:p>
            <a:r>
              <a:rPr lang="it-IT" dirty="0"/>
              <a:t>Per quanto riguarda le preferenze (curva di utilità): posso disegnare una curva di indifferenza che mi indica come cambiano gli equilibri nelle scelte se varia il salario (se basso rinuncio ad una quota maggiore di tempo libero; analisi alla lavagna)</a:t>
            </a:r>
            <a:endParaRPr lang="en-US" dirty="0"/>
          </a:p>
          <a:p>
            <a:pPr lvl="1"/>
            <a:endParaRPr lang="en-US" dirty="0"/>
          </a:p>
        </p:txBody>
      </p:sp>
    </p:spTree>
    <p:extLst>
      <p:ext uri="{BB962C8B-B14F-4D97-AF65-F5344CB8AC3E}">
        <p14:creationId xmlns:p14="http://schemas.microsoft.com/office/powerpoint/2010/main" val="1655567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sz="3600" dirty="0"/>
              <a:t>I dati di verifica (vedremo in seguito i modelli statistici ed econometrici): sono dati aggregati, è come se l’individuo possedesse le caratteristiche medie della popolazione di riferimento: la popolazione attiva o forza lavoro</a:t>
            </a:r>
            <a:endParaRPr lang="en-US" sz="3600" dirty="0"/>
          </a:p>
        </p:txBody>
      </p:sp>
      <p:sp>
        <p:nvSpPr>
          <p:cNvPr id="6" name="Text Placeholder 5"/>
          <p:cNvSpPr>
            <a:spLocks noGrp="1"/>
          </p:cNvSpPr>
          <p:nvPr>
            <p:ph type="body" idx="1"/>
          </p:nvPr>
        </p:nvSpPr>
        <p:spPr/>
        <p:txBody>
          <a:bodyPr/>
          <a:lstStyle/>
          <a:p>
            <a:r>
              <a:rPr lang="it-IT"/>
              <a:t>4. L’evidenza </a:t>
            </a:r>
            <a:r>
              <a:rPr lang="it-IT" dirty="0"/>
              <a:t>empirica</a:t>
            </a:r>
            <a:endParaRPr lang="en-US" dirty="0"/>
          </a:p>
        </p:txBody>
      </p:sp>
      <p:sp>
        <p:nvSpPr>
          <p:cNvPr id="4" name="Slide Number Placeholder 3"/>
          <p:cNvSpPr>
            <a:spLocks noGrp="1"/>
          </p:cNvSpPr>
          <p:nvPr>
            <p:ph type="sldNum" sz="quarter" idx="12"/>
          </p:nvPr>
        </p:nvSpPr>
        <p:spPr/>
        <p:txBody>
          <a:bodyPr/>
          <a:lstStyle/>
          <a:p>
            <a:pPr>
              <a:defRPr/>
            </a:pPr>
            <a:fld id="{29D475F0-A9D6-4026-8790-54A68893E384}" type="slidenum">
              <a:rPr lang="it-IT" altLang="en-US" smtClean="0"/>
              <a:pPr>
                <a:defRPr/>
              </a:pPr>
              <a:t>44</a:t>
            </a:fld>
            <a:endParaRPr lang="it-IT" altLang="en-US"/>
          </a:p>
        </p:txBody>
      </p:sp>
    </p:spTree>
    <p:extLst>
      <p:ext uri="{BB962C8B-B14F-4D97-AF65-F5344CB8AC3E}">
        <p14:creationId xmlns:p14="http://schemas.microsoft.com/office/powerpoint/2010/main" val="28104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59D571-685C-4DB0-92CB-38E2237499CC}"/>
              </a:ext>
            </a:extLst>
          </p:cNvPr>
          <p:cNvSpPr>
            <a:spLocks noGrp="1"/>
          </p:cNvSpPr>
          <p:nvPr>
            <p:ph type="title"/>
          </p:nvPr>
        </p:nvSpPr>
        <p:spPr/>
        <p:txBody>
          <a:bodyPr/>
          <a:lstStyle/>
          <a:p>
            <a:r>
              <a:rPr lang="it-IT" dirty="0"/>
              <a:t>Alcune fonti importanti per l’interpretazione dei modelli e dei dati</a:t>
            </a:r>
          </a:p>
        </p:txBody>
      </p:sp>
      <p:sp>
        <p:nvSpPr>
          <p:cNvPr id="4" name="Segnaposto numero diapositiva 3">
            <a:extLst>
              <a:ext uri="{FF2B5EF4-FFF2-40B4-BE49-F238E27FC236}">
                <a16:creationId xmlns:a16="http://schemas.microsoft.com/office/drawing/2014/main" id="{1BCFBA75-35A3-446F-9A1B-85424698CC62}"/>
              </a:ext>
            </a:extLst>
          </p:cNvPr>
          <p:cNvSpPr>
            <a:spLocks noGrp="1"/>
          </p:cNvSpPr>
          <p:nvPr>
            <p:ph type="sldNum" sz="quarter" idx="12"/>
          </p:nvPr>
        </p:nvSpPr>
        <p:spPr/>
        <p:txBody>
          <a:bodyPr/>
          <a:lstStyle/>
          <a:p>
            <a:pPr>
              <a:defRPr/>
            </a:pPr>
            <a:fld id="{54F607D0-A284-42C4-BCFC-9662D572391E}" type="slidenum">
              <a:rPr lang="it-IT" altLang="en-US" smtClean="0"/>
              <a:pPr>
                <a:defRPr/>
              </a:pPr>
              <a:t>45</a:t>
            </a:fld>
            <a:endParaRPr lang="it-IT" altLang="en-US"/>
          </a:p>
        </p:txBody>
      </p:sp>
      <p:sp>
        <p:nvSpPr>
          <p:cNvPr id="5" name="CasellaDiTesto 4">
            <a:extLst>
              <a:ext uri="{FF2B5EF4-FFF2-40B4-BE49-F238E27FC236}">
                <a16:creationId xmlns:a16="http://schemas.microsoft.com/office/drawing/2014/main" id="{521F972B-18C9-42C8-B482-527E8D73061C}"/>
              </a:ext>
            </a:extLst>
          </p:cNvPr>
          <p:cNvSpPr txBox="1"/>
          <p:nvPr/>
        </p:nvSpPr>
        <p:spPr>
          <a:xfrm>
            <a:off x="2209514" y="5651109"/>
            <a:ext cx="9064597" cy="1077218"/>
          </a:xfrm>
          <a:prstGeom prst="rect">
            <a:avLst/>
          </a:prstGeom>
          <a:noFill/>
        </p:spPr>
        <p:txBody>
          <a:bodyPr wrap="none" rtlCol="0">
            <a:spAutoFit/>
          </a:bodyPr>
          <a:lstStyle/>
          <a:p>
            <a:r>
              <a:rPr lang="it-IT" sz="3200" dirty="0">
                <a:hlinkClick r:id="rId2"/>
              </a:rPr>
              <a:t>Notizie</a:t>
            </a:r>
            <a:r>
              <a:rPr lang="it-IT" sz="3200" dirty="0"/>
              <a:t>, non basta leggere, ma occorre approfondire, </a:t>
            </a:r>
          </a:p>
          <a:p>
            <a:r>
              <a:rPr lang="it-IT" sz="3200" dirty="0"/>
              <a:t>es. articolo sulle </a:t>
            </a:r>
            <a:r>
              <a:rPr lang="it-IT" sz="3200" dirty="0">
                <a:hlinkClick r:id="rId3"/>
              </a:rPr>
              <a:t>competenze</a:t>
            </a:r>
            <a:r>
              <a:rPr lang="it-IT" sz="3200" dirty="0"/>
              <a:t>: </a:t>
            </a:r>
            <a:r>
              <a:rPr lang="it-IT" b="1" dirty="0">
                <a:hlinkClick r:id="rId4"/>
              </a:rPr>
              <a:t>Osservatorio </a:t>
            </a:r>
            <a:r>
              <a:rPr lang="it-IT" b="1" dirty="0" err="1">
                <a:hlinkClick r:id="rId4"/>
              </a:rPr>
              <a:t>Managerial</a:t>
            </a:r>
            <a:r>
              <a:rPr lang="it-IT" b="1" dirty="0">
                <a:hlinkClick r:id="rId4"/>
              </a:rPr>
              <a:t> Learning</a:t>
            </a:r>
            <a:r>
              <a:rPr lang="it-IT" dirty="0"/>
              <a:t> </a:t>
            </a:r>
            <a:r>
              <a:rPr lang="it-IT" sz="3200" dirty="0"/>
              <a:t>  </a:t>
            </a:r>
            <a:endParaRPr lang="en-US" sz="3200" dirty="0"/>
          </a:p>
        </p:txBody>
      </p:sp>
      <p:sp>
        <p:nvSpPr>
          <p:cNvPr id="6" name="CasellaDiTesto 5">
            <a:extLst>
              <a:ext uri="{FF2B5EF4-FFF2-40B4-BE49-F238E27FC236}">
                <a16:creationId xmlns:a16="http://schemas.microsoft.com/office/drawing/2014/main" id="{18BEFBB5-D092-4F2F-AC9C-B0AF21D1E0E7}"/>
              </a:ext>
            </a:extLst>
          </p:cNvPr>
          <p:cNvSpPr txBox="1"/>
          <p:nvPr/>
        </p:nvSpPr>
        <p:spPr>
          <a:xfrm>
            <a:off x="2209514" y="5109254"/>
            <a:ext cx="1385764" cy="584775"/>
          </a:xfrm>
          <a:prstGeom prst="rect">
            <a:avLst/>
          </a:prstGeom>
          <a:noFill/>
        </p:spPr>
        <p:txBody>
          <a:bodyPr wrap="none" rtlCol="0">
            <a:spAutoFit/>
          </a:bodyPr>
          <a:lstStyle/>
          <a:p>
            <a:r>
              <a:rPr lang="it-IT" sz="3200" dirty="0">
                <a:hlinkClick r:id="rId5"/>
              </a:rPr>
              <a:t>Decreti</a:t>
            </a:r>
            <a:endParaRPr lang="en-US" sz="3200" dirty="0"/>
          </a:p>
        </p:txBody>
      </p:sp>
      <p:sp>
        <p:nvSpPr>
          <p:cNvPr id="7" name="CasellaDiTesto 6">
            <a:extLst>
              <a:ext uri="{FF2B5EF4-FFF2-40B4-BE49-F238E27FC236}">
                <a16:creationId xmlns:a16="http://schemas.microsoft.com/office/drawing/2014/main" id="{571E7F3B-A224-479D-83B5-73F839F28938}"/>
              </a:ext>
            </a:extLst>
          </p:cNvPr>
          <p:cNvSpPr txBox="1"/>
          <p:nvPr/>
        </p:nvSpPr>
        <p:spPr>
          <a:xfrm>
            <a:off x="2209718" y="4145460"/>
            <a:ext cx="7301166" cy="1077218"/>
          </a:xfrm>
          <a:prstGeom prst="rect">
            <a:avLst/>
          </a:prstGeom>
          <a:noFill/>
        </p:spPr>
        <p:txBody>
          <a:bodyPr wrap="none" rtlCol="0">
            <a:spAutoFit/>
          </a:bodyPr>
          <a:lstStyle/>
          <a:p>
            <a:r>
              <a:rPr lang="it-IT" sz="3200" dirty="0"/>
              <a:t>Alcuni blog di economisti e organizzazioni: </a:t>
            </a:r>
          </a:p>
          <a:p>
            <a:r>
              <a:rPr lang="it-IT" sz="3200" dirty="0"/>
              <a:t>		</a:t>
            </a:r>
            <a:r>
              <a:rPr lang="it-IT" dirty="0">
                <a:hlinkClick r:id="rId6"/>
              </a:rPr>
              <a:t>lavoce.info</a:t>
            </a:r>
            <a:r>
              <a:rPr lang="it-IT" dirty="0"/>
              <a:t>; </a:t>
            </a:r>
            <a:r>
              <a:rPr lang="it-IT" dirty="0" err="1">
                <a:hlinkClick r:id="rId7"/>
              </a:rPr>
              <a:t>oecdblog</a:t>
            </a:r>
            <a:r>
              <a:rPr lang="it-IT" dirty="0"/>
              <a:t>; </a:t>
            </a:r>
            <a:r>
              <a:rPr lang="it-IT" dirty="0" err="1">
                <a:hlinkClick r:id="rId8"/>
              </a:rPr>
              <a:t>economia&amp;politica</a:t>
            </a:r>
            <a:r>
              <a:rPr lang="it-IT" dirty="0"/>
              <a:t>; </a:t>
            </a:r>
            <a:r>
              <a:rPr lang="it-IT" dirty="0" err="1">
                <a:hlinkClick r:id="rId9"/>
              </a:rPr>
              <a:t>ingenere</a:t>
            </a:r>
            <a:r>
              <a:rPr lang="it-IT" dirty="0"/>
              <a:t>…</a:t>
            </a:r>
            <a:endParaRPr lang="en-US" dirty="0"/>
          </a:p>
        </p:txBody>
      </p:sp>
      <p:sp>
        <p:nvSpPr>
          <p:cNvPr id="8" name="CasellaDiTesto 7">
            <a:extLst>
              <a:ext uri="{FF2B5EF4-FFF2-40B4-BE49-F238E27FC236}">
                <a16:creationId xmlns:a16="http://schemas.microsoft.com/office/drawing/2014/main" id="{7EF03B44-5843-4640-8D81-31415121941E}"/>
              </a:ext>
            </a:extLst>
          </p:cNvPr>
          <p:cNvSpPr txBox="1"/>
          <p:nvPr/>
        </p:nvSpPr>
        <p:spPr>
          <a:xfrm>
            <a:off x="2239275" y="2953476"/>
            <a:ext cx="9300688" cy="1077218"/>
          </a:xfrm>
          <a:prstGeom prst="rect">
            <a:avLst/>
          </a:prstGeom>
          <a:noFill/>
        </p:spPr>
        <p:txBody>
          <a:bodyPr wrap="none" rtlCol="0">
            <a:spAutoFit/>
          </a:bodyPr>
          <a:lstStyle/>
          <a:p>
            <a:r>
              <a:rPr lang="it-IT" sz="3200" dirty="0"/>
              <a:t>I dati </a:t>
            </a:r>
            <a:r>
              <a:rPr lang="it-IT" sz="3200" dirty="0">
                <a:hlinkClick r:id="rId10"/>
              </a:rPr>
              <a:t>statistici</a:t>
            </a:r>
            <a:r>
              <a:rPr lang="it-IT" sz="3200" dirty="0"/>
              <a:t> commentati da Istat o quelli dei rapporti</a:t>
            </a:r>
          </a:p>
          <a:p>
            <a:r>
              <a:rPr lang="it-IT" sz="3200" dirty="0"/>
              <a:t>Es. </a:t>
            </a:r>
            <a:r>
              <a:rPr lang="it-IT" sz="3200" dirty="0">
                <a:hlinkClick r:id="rId11"/>
              </a:rPr>
              <a:t>CNEL</a:t>
            </a:r>
            <a:endParaRPr lang="en-US" sz="3200" dirty="0"/>
          </a:p>
        </p:txBody>
      </p:sp>
      <p:sp>
        <p:nvSpPr>
          <p:cNvPr id="11" name="CasellaDiTesto 10">
            <a:extLst>
              <a:ext uri="{FF2B5EF4-FFF2-40B4-BE49-F238E27FC236}">
                <a16:creationId xmlns:a16="http://schemas.microsoft.com/office/drawing/2014/main" id="{0F49588E-094B-44C0-BEFD-BA9801AAFEEE}"/>
              </a:ext>
            </a:extLst>
          </p:cNvPr>
          <p:cNvSpPr txBox="1"/>
          <p:nvPr/>
        </p:nvSpPr>
        <p:spPr>
          <a:xfrm>
            <a:off x="2351584" y="2060849"/>
            <a:ext cx="5904656" cy="584775"/>
          </a:xfrm>
          <a:prstGeom prst="rect">
            <a:avLst/>
          </a:prstGeom>
          <a:noFill/>
        </p:spPr>
        <p:txBody>
          <a:bodyPr wrap="square" rtlCol="0">
            <a:spAutoFit/>
          </a:bodyPr>
          <a:lstStyle/>
          <a:p>
            <a:r>
              <a:rPr lang="it-IT" sz="3200" dirty="0"/>
              <a:t>Le </a:t>
            </a:r>
            <a:r>
              <a:rPr lang="it-IT" sz="3200" dirty="0">
                <a:hlinkClick r:id="rId12"/>
              </a:rPr>
              <a:t>Informazioni statistiche</a:t>
            </a:r>
            <a:endParaRPr lang="it-IT" sz="3200" dirty="0"/>
          </a:p>
        </p:txBody>
      </p:sp>
    </p:spTree>
    <p:extLst>
      <p:ext uri="{BB962C8B-B14F-4D97-AF65-F5344CB8AC3E}">
        <p14:creationId xmlns:p14="http://schemas.microsoft.com/office/powerpoint/2010/main" val="1317839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3600" dirty="0"/>
              <a:t>Come leggere i dati del mercato del lavoro: i confronti (esempio)</a:t>
            </a:r>
            <a:endParaRPr lang="en-US" sz="3600" dirty="0"/>
          </a:p>
        </p:txBody>
      </p:sp>
      <p:sp>
        <p:nvSpPr>
          <p:cNvPr id="7" name="Segnaposto contenuto 6"/>
          <p:cNvSpPr>
            <a:spLocks noGrp="1"/>
          </p:cNvSpPr>
          <p:nvPr>
            <p:ph idx="1"/>
          </p:nvPr>
        </p:nvSpPr>
        <p:spPr>
          <a:xfrm>
            <a:off x="1236617" y="1690688"/>
            <a:ext cx="9871165" cy="4257676"/>
          </a:xfrm>
        </p:spPr>
        <p:txBody>
          <a:bodyPr/>
          <a:lstStyle/>
          <a:p>
            <a:r>
              <a:rPr lang="it-IT" sz="2400" dirty="0"/>
              <a:t>I dati possono essere espressi in valore assoluto: in FVG i lavoratori a tempo determinato nel 2019 erano 66mila, in Veneto 259mila         </a:t>
            </a:r>
          </a:p>
          <a:p>
            <a:r>
              <a:rPr lang="it-IT" sz="2400" dirty="0">
                <a:solidFill>
                  <a:srgbClr val="0000FF"/>
                </a:solidFill>
              </a:rPr>
              <a:t>          in Veneto c’è molto più lavoro «precario»,</a:t>
            </a:r>
            <a:r>
              <a:rPr lang="it-IT" sz="2400" dirty="0"/>
              <a:t> è vero?</a:t>
            </a:r>
          </a:p>
          <a:p>
            <a:r>
              <a:rPr lang="it-IT" sz="2400" dirty="0"/>
              <a:t>Sì, ma la concentrazione conta. Infatti per comparare due entità (qui regioni) devo usare uno stesso metro di misura…</a:t>
            </a:r>
          </a:p>
          <a:p>
            <a:r>
              <a:rPr lang="it-IT" sz="2400" dirty="0"/>
              <a:t>Ad esempio un </a:t>
            </a:r>
            <a:r>
              <a:rPr lang="it-IT" sz="2400" dirty="0">
                <a:solidFill>
                  <a:srgbClr val="FF0000"/>
                </a:solidFill>
              </a:rPr>
              <a:t>rapporto</a:t>
            </a:r>
            <a:r>
              <a:rPr lang="it-IT" sz="2400" dirty="0"/>
              <a:t> o un </a:t>
            </a:r>
            <a:r>
              <a:rPr lang="it-IT" sz="2400" dirty="0">
                <a:solidFill>
                  <a:srgbClr val="FF0000"/>
                </a:solidFill>
              </a:rPr>
              <a:t>tasso</a:t>
            </a:r>
            <a:r>
              <a:rPr lang="it-IT" sz="2400" dirty="0"/>
              <a:t>:</a:t>
            </a:r>
          </a:p>
          <a:p>
            <a:pPr lvl="1"/>
            <a:r>
              <a:rPr lang="it-IT" dirty="0"/>
              <a:t>I lavoratori a tempo determinato in Veneto nel 2019 erano il 15,4% dei dipendenti, in FVG il 16,1% del totale</a:t>
            </a:r>
            <a:endParaRPr lang="en-US" dirty="0"/>
          </a:p>
        </p:txBody>
      </p:sp>
      <p:sp>
        <p:nvSpPr>
          <p:cNvPr id="4" name="Segnaposto numero diapositiva 3"/>
          <p:cNvSpPr>
            <a:spLocks noGrp="1"/>
          </p:cNvSpPr>
          <p:nvPr>
            <p:ph type="sldNum" sz="quarter" idx="12"/>
          </p:nvPr>
        </p:nvSpPr>
        <p:spPr/>
        <p:txBody>
          <a:bodyPr/>
          <a:lstStyle/>
          <a:p>
            <a:pPr>
              <a:defRPr/>
            </a:pPr>
            <a:fld id="{A82C22D0-454E-42E1-B3A1-BE8503E34D6F}" type="slidenum">
              <a:rPr lang="it-IT" altLang="en-US" smtClean="0"/>
              <a:pPr>
                <a:defRPr/>
              </a:pPr>
              <a:t>46</a:t>
            </a:fld>
            <a:endParaRPr lang="it-IT" altLang="en-US"/>
          </a:p>
        </p:txBody>
      </p:sp>
      <p:sp>
        <p:nvSpPr>
          <p:cNvPr id="8" name="Freccia a destra 7"/>
          <p:cNvSpPr/>
          <p:nvPr/>
        </p:nvSpPr>
        <p:spPr>
          <a:xfrm>
            <a:off x="1565473" y="2578291"/>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ella 8"/>
          <p:cNvGraphicFramePr>
            <a:graphicFrameLocks noGrp="1"/>
          </p:cNvGraphicFramePr>
          <p:nvPr>
            <p:extLst/>
          </p:nvPr>
        </p:nvGraphicFramePr>
        <p:xfrm>
          <a:off x="3863752" y="5090978"/>
          <a:ext cx="5616624" cy="1602576"/>
        </p:xfrm>
        <a:graphic>
          <a:graphicData uri="http://schemas.openxmlformats.org/drawingml/2006/table">
            <a:tbl>
              <a:tblPr>
                <a:tableStyleId>{5C22544A-7EE6-4342-B048-85BDC9FD1C3A}</a:tableStyleId>
              </a:tblPr>
              <a:tblGrid>
                <a:gridCol w="1404156">
                  <a:extLst>
                    <a:ext uri="{9D8B030D-6E8A-4147-A177-3AD203B41FA5}">
                      <a16:colId xmlns:a16="http://schemas.microsoft.com/office/drawing/2014/main" val="801648271"/>
                    </a:ext>
                  </a:extLst>
                </a:gridCol>
                <a:gridCol w="1404156">
                  <a:extLst>
                    <a:ext uri="{9D8B030D-6E8A-4147-A177-3AD203B41FA5}">
                      <a16:colId xmlns:a16="http://schemas.microsoft.com/office/drawing/2014/main" val="3620016681"/>
                    </a:ext>
                  </a:extLst>
                </a:gridCol>
                <a:gridCol w="1404156">
                  <a:extLst>
                    <a:ext uri="{9D8B030D-6E8A-4147-A177-3AD203B41FA5}">
                      <a16:colId xmlns:a16="http://schemas.microsoft.com/office/drawing/2014/main" val="3192644733"/>
                    </a:ext>
                  </a:extLst>
                </a:gridCol>
                <a:gridCol w="1404156">
                  <a:extLst>
                    <a:ext uri="{9D8B030D-6E8A-4147-A177-3AD203B41FA5}">
                      <a16:colId xmlns:a16="http://schemas.microsoft.com/office/drawing/2014/main" val="321877539"/>
                    </a:ext>
                  </a:extLst>
                </a:gridCol>
              </a:tblGrid>
              <a:tr h="301910">
                <a:tc gridSpan="4">
                  <a:txBody>
                    <a:bodyPr/>
                    <a:lstStyle/>
                    <a:p>
                      <a:pPr algn="l" fontAlgn="b"/>
                      <a:r>
                        <a:rPr lang="it-IT" sz="1800" u="none" strike="noStrike" dirty="0">
                          <a:effectLst/>
                        </a:rPr>
                        <a:t>Occupati alle dipendenze nel 2019 (in migliaia)</a:t>
                      </a:r>
                      <a:endParaRPr lang="it-IT" sz="18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8362077"/>
                  </a:ext>
                </a:extLst>
              </a:tr>
              <a:tr h="696846">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Tempo determinato</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err="1">
                          <a:effectLst/>
                        </a:rPr>
                        <a:t>Totale</a:t>
                      </a:r>
                      <a:r>
                        <a:rPr lang="en-US" sz="1800" u="none" strike="noStrike" dirty="0">
                          <a:effectLst/>
                        </a:rPr>
                        <a:t> </a:t>
                      </a:r>
                      <a:r>
                        <a:rPr lang="en-US" sz="1800" u="none" strike="noStrike" dirty="0" err="1">
                          <a:effectLst/>
                        </a:rPr>
                        <a:t>occupati</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 sul Totale</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60205950"/>
                  </a:ext>
                </a:extLst>
              </a:tr>
              <a:tr h="301910">
                <a:tc>
                  <a:txBody>
                    <a:bodyPr/>
                    <a:lstStyle/>
                    <a:p>
                      <a:pPr algn="l" fontAlgn="b"/>
                      <a:r>
                        <a:rPr lang="en-US" sz="1800" u="none" strike="noStrike">
                          <a:effectLst/>
                        </a:rPr>
                        <a:t>FVG</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66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412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16,1</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4166648"/>
                  </a:ext>
                </a:extLst>
              </a:tr>
              <a:tr h="301910">
                <a:tc>
                  <a:txBody>
                    <a:bodyPr/>
                    <a:lstStyle/>
                    <a:p>
                      <a:pPr algn="l" fontAlgn="b"/>
                      <a:r>
                        <a:rPr lang="en-US" sz="1800" u="none" strike="noStrike">
                          <a:effectLst/>
                        </a:rPr>
                        <a:t>Veneto</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1686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15,4</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88988610"/>
                  </a:ext>
                </a:extLst>
              </a:tr>
            </a:tbl>
          </a:graphicData>
        </a:graphic>
      </p:graphicFrame>
    </p:spTree>
    <p:extLst>
      <p:ext uri="{BB962C8B-B14F-4D97-AF65-F5344CB8AC3E}">
        <p14:creationId xmlns:p14="http://schemas.microsoft.com/office/powerpoint/2010/main" val="12732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898"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
                                            <p:txEl>
                                              <p:pRg st="1" end="1"/>
                                            </p:txEl>
                                          </p:spTgt>
                                        </p:tgtEl>
                                        <p:attrNameLst>
                                          <p:attrName>ppt_y</p:attrName>
                                        </p:attrNameLst>
                                      </p:cBhvr>
                                      <p:tavLst>
                                        <p:tav tm="0">
                                          <p:val>
                                            <p:strVal val="#ppt_y-.03"/>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fade">
                                      <p:cBhvr>
                                        <p:cTn id="51" dur="1000"/>
                                        <p:tgtEl>
                                          <p:spTgt spid="7">
                                            <p:txEl>
                                              <p:pRg st="4" end="4"/>
                                            </p:txEl>
                                          </p:spTgt>
                                        </p:tgtEl>
                                      </p:cBhvr>
                                    </p:animEffect>
                                    <p:anim calcmode="lin" valueType="num">
                                      <p:cBhvr>
                                        <p:cTn id="5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bldLvl="2"/>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z="4000" dirty="0"/>
              <a:t>Come si esprimono tali rapporti con i dati? Lavoriamo tutti allo stesso modo? Il tempo conta?</a:t>
            </a:r>
          </a:p>
        </p:txBody>
      </p:sp>
      <p:sp>
        <p:nvSpPr>
          <p:cNvPr id="4" name="Segnaposto numero diapositiva 3"/>
          <p:cNvSpPr>
            <a:spLocks noGrp="1"/>
          </p:cNvSpPr>
          <p:nvPr>
            <p:ph type="sldNum" sz="quarter" idx="12"/>
          </p:nvPr>
        </p:nvSpPr>
        <p:spPr/>
        <p:txBody>
          <a:bodyPr/>
          <a:lstStyle/>
          <a:p>
            <a:pPr>
              <a:defRPr/>
            </a:pPr>
            <a:fld id="{29D475F0-A9D6-4026-8790-54A68893E384}" type="slidenum">
              <a:rPr lang="it-IT" altLang="en-US" smtClean="0"/>
              <a:pPr>
                <a:defRPr/>
              </a:pPr>
              <a:t>47</a:t>
            </a:fld>
            <a:endParaRPr lang="it-IT" altLang="en-US"/>
          </a:p>
        </p:txBody>
      </p:sp>
      <p:pic>
        <p:nvPicPr>
          <p:cNvPr id="45058" name="Picture 2" descr="Fig. 1.1. Tasso di partecipazione e ore annuali di lavoro per la produzione di merc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572001"/>
            <a:ext cx="8538759" cy="494066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631505" y="6512392"/>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1.1 Pepi De </a:t>
            </a:r>
            <a:r>
              <a:rPr lang="it-IT" sz="1400" dirty="0" err="1"/>
              <a:t>Caleo</a:t>
            </a:r>
            <a:r>
              <a:rPr lang="it-IT" sz="1400" dirty="0"/>
              <a:t>, p. 22</a:t>
            </a:r>
          </a:p>
        </p:txBody>
      </p:sp>
      <p:sp>
        <p:nvSpPr>
          <p:cNvPr id="2" name="Rectangle 1"/>
          <p:cNvSpPr/>
          <p:nvPr/>
        </p:nvSpPr>
        <p:spPr>
          <a:xfrm>
            <a:off x="2999656" y="5877273"/>
            <a:ext cx="6984776" cy="635119"/>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ne Callout 1 2"/>
          <p:cNvSpPr/>
          <p:nvPr/>
        </p:nvSpPr>
        <p:spPr>
          <a:xfrm>
            <a:off x="1847529" y="5354513"/>
            <a:ext cx="981823" cy="504056"/>
          </a:xfrm>
          <a:prstGeom prst="borderCallout1">
            <a:avLst>
              <a:gd name="adj1" fmla="val 18750"/>
              <a:gd name="adj2" fmla="val -8333"/>
              <a:gd name="adj3" fmla="val 145483"/>
              <a:gd name="adj4" fmla="val 113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PAESI</a:t>
            </a:r>
            <a:endParaRPr lang="en-US" dirty="0"/>
          </a:p>
        </p:txBody>
      </p:sp>
    </p:spTree>
    <p:extLst>
      <p:ext uri="{BB962C8B-B14F-4D97-AF65-F5344CB8AC3E}">
        <p14:creationId xmlns:p14="http://schemas.microsoft.com/office/powerpoint/2010/main" val="2896275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48</a:t>
            </a:fld>
            <a:endParaRPr lang="it-IT" altLang="en-US"/>
          </a:p>
        </p:txBody>
      </p:sp>
      <p:pic>
        <p:nvPicPr>
          <p:cNvPr id="46082" name="Picture 2" descr="Fig. 1.2. Tasso di partecipazione per sesso ed e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347005"/>
            <a:ext cx="5932959" cy="645535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7464153" y="6494587"/>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1.2 Pepi De </a:t>
            </a:r>
            <a:r>
              <a:rPr lang="it-IT" sz="1400" dirty="0" err="1"/>
              <a:t>Caleo</a:t>
            </a:r>
            <a:r>
              <a:rPr lang="it-IT" sz="1400" dirty="0"/>
              <a:t>, p. 23</a:t>
            </a:r>
          </a:p>
        </p:txBody>
      </p:sp>
      <p:sp>
        <p:nvSpPr>
          <p:cNvPr id="2" name="Line Callout 1 1"/>
          <p:cNvSpPr/>
          <p:nvPr/>
        </p:nvSpPr>
        <p:spPr>
          <a:xfrm>
            <a:off x="8077200" y="764704"/>
            <a:ext cx="1440160" cy="864096"/>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GENERE</a:t>
            </a:r>
            <a:endParaRPr lang="en-US" dirty="0"/>
          </a:p>
        </p:txBody>
      </p:sp>
      <p:sp>
        <p:nvSpPr>
          <p:cNvPr id="4" name="Line Callout 1 3"/>
          <p:cNvSpPr/>
          <p:nvPr/>
        </p:nvSpPr>
        <p:spPr>
          <a:xfrm>
            <a:off x="8389863" y="3574683"/>
            <a:ext cx="1432521" cy="1080120"/>
          </a:xfrm>
          <a:prstGeom prst="borderCallout1">
            <a:avLst>
              <a:gd name="adj1" fmla="val 18750"/>
              <a:gd name="adj2" fmla="val -8333"/>
              <a:gd name="adj3" fmla="val 80005"/>
              <a:gd name="adj4" fmla="val -5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ETÀ</a:t>
            </a:r>
            <a:endParaRPr lang="en-US" dirty="0"/>
          </a:p>
        </p:txBody>
      </p:sp>
      <p:sp>
        <p:nvSpPr>
          <p:cNvPr id="6" name="Ovale 5"/>
          <p:cNvSpPr/>
          <p:nvPr/>
        </p:nvSpPr>
        <p:spPr>
          <a:xfrm>
            <a:off x="6240016" y="3933056"/>
            <a:ext cx="864096"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a:extLst>
              <a:ext uri="{FF2B5EF4-FFF2-40B4-BE49-F238E27FC236}">
                <a16:creationId xmlns:a16="http://schemas.microsoft.com/office/drawing/2014/main" id="{FF4A8273-F6AD-461A-9B2E-6B1CB59C7566}"/>
              </a:ext>
            </a:extLst>
          </p:cNvPr>
          <p:cNvCxnSpPr/>
          <p:nvPr/>
        </p:nvCxnSpPr>
        <p:spPr>
          <a:xfrm>
            <a:off x="4489269" y="2560320"/>
            <a:ext cx="714102" cy="86868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94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E nel ciclo vitale lavoriamo tutti allo stesso modo?</a:t>
            </a:r>
          </a:p>
        </p:txBody>
      </p:sp>
      <p:sp>
        <p:nvSpPr>
          <p:cNvPr id="2" name="Segnaposto numero diapositiva 1"/>
          <p:cNvSpPr>
            <a:spLocks noGrp="1"/>
          </p:cNvSpPr>
          <p:nvPr>
            <p:ph type="sldNum" sz="quarter" idx="12"/>
          </p:nvPr>
        </p:nvSpPr>
        <p:spPr/>
        <p:txBody>
          <a:bodyPr/>
          <a:lstStyle/>
          <a:p>
            <a:pPr>
              <a:defRPr/>
            </a:pPr>
            <a:fld id="{B036C5EE-6A67-458D-AC51-C8D8E119E65D}" type="slidenum">
              <a:rPr lang="it-IT" altLang="en-US" smtClean="0"/>
              <a:pPr>
                <a:defRPr/>
              </a:pPr>
              <a:t>49</a:t>
            </a:fld>
            <a:endParaRPr lang="it-IT" altLang="en-US"/>
          </a:p>
        </p:txBody>
      </p:sp>
      <p:pic>
        <p:nvPicPr>
          <p:cNvPr id="47106" name="Picture 2" descr="Fig. 1.3. Profilo life cycle delle ore annuali degli occupati, capifamiglia e coniugi, Stati Un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2420889"/>
            <a:ext cx="7128792" cy="41920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26274" y="1624771"/>
            <a:ext cx="866221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Capofamiglia e coniugi non lavorano lo stesso numero di ore negli USA (1900-2005) e soprattutto le fasi del lavoro lungo la vita sono diverse</a:t>
            </a:r>
          </a:p>
        </p:txBody>
      </p:sp>
      <p:sp>
        <p:nvSpPr>
          <p:cNvPr id="6" name="CasellaDiTesto 5"/>
          <p:cNvSpPr txBox="1"/>
          <p:nvPr/>
        </p:nvSpPr>
        <p:spPr>
          <a:xfrm>
            <a:off x="1524001" y="6459089"/>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1.3 Pepi De </a:t>
            </a:r>
            <a:r>
              <a:rPr lang="it-IT" sz="1400" dirty="0" err="1"/>
              <a:t>Caleo</a:t>
            </a:r>
            <a:r>
              <a:rPr lang="it-IT" sz="1400" dirty="0"/>
              <a:t>, p. 26</a:t>
            </a:r>
          </a:p>
        </p:txBody>
      </p:sp>
    </p:spTree>
    <p:extLst>
      <p:ext uri="{BB962C8B-B14F-4D97-AF65-F5344CB8AC3E}">
        <p14:creationId xmlns:p14="http://schemas.microsoft.com/office/powerpoint/2010/main" val="18767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L’offerta</a:t>
            </a:r>
            <a:r>
              <a:rPr lang="en-US" dirty="0"/>
              <a:t> di </a:t>
            </a:r>
            <a:r>
              <a:rPr lang="en-US" dirty="0" err="1"/>
              <a:t>lavoro</a:t>
            </a:r>
            <a:r>
              <a:rPr lang="en-US" dirty="0"/>
              <a:t>: le </a:t>
            </a:r>
            <a:r>
              <a:rPr lang="en-US" dirty="0" err="1"/>
              <a:t>basi</a:t>
            </a:r>
            <a:r>
              <a:rPr lang="en-US" dirty="0"/>
              <a:t> </a:t>
            </a:r>
            <a:r>
              <a:rPr lang="en-US" dirty="0" err="1"/>
              <a:t>economiche</a:t>
            </a:r>
            <a:r>
              <a:rPr lang="en-US" dirty="0"/>
              <a:t> </a:t>
            </a:r>
          </a:p>
        </p:txBody>
      </p:sp>
      <p:sp>
        <p:nvSpPr>
          <p:cNvPr id="4" name="Slide Number Placeholder 3"/>
          <p:cNvSpPr>
            <a:spLocks noGrp="1"/>
          </p:cNvSpPr>
          <p:nvPr>
            <p:ph type="sldNum" sz="quarter" idx="12"/>
          </p:nvPr>
        </p:nvSpPr>
        <p:spPr/>
        <p:txBody>
          <a:bodyPr/>
          <a:lstStyle/>
          <a:p>
            <a:pPr>
              <a:defRPr/>
            </a:pPr>
            <a:fld id="{54F607D0-A284-42C4-BCFC-9662D572391E}" type="slidenum">
              <a:rPr lang="it-IT" altLang="en-US" smtClean="0"/>
              <a:pPr>
                <a:defRPr/>
              </a:pPr>
              <a:t>5</a:t>
            </a:fld>
            <a:endParaRPr lang="it-IT" altLang="en-US"/>
          </a:p>
        </p:txBody>
      </p:sp>
      <p:sp>
        <p:nvSpPr>
          <p:cNvPr id="5" name="TextBox 4"/>
          <p:cNvSpPr txBox="1"/>
          <p:nvPr/>
        </p:nvSpPr>
        <p:spPr>
          <a:xfrm flipH="1">
            <a:off x="1923969" y="1538397"/>
            <a:ext cx="8229600" cy="1477328"/>
          </a:xfrm>
          <a:prstGeom prst="rect">
            <a:avLst/>
          </a:prstGeom>
          <a:noFill/>
        </p:spPr>
        <p:txBody>
          <a:bodyPr wrap="square" rtlCol="0">
            <a:spAutoFit/>
          </a:bodyPr>
          <a:lstStyle/>
          <a:p>
            <a:r>
              <a:rPr lang="en-US" dirty="0" err="1"/>
              <a:t>L’offerta</a:t>
            </a:r>
            <a:r>
              <a:rPr lang="en-US" dirty="0"/>
              <a:t> di </a:t>
            </a:r>
            <a:r>
              <a:rPr lang="en-US" dirty="0" err="1"/>
              <a:t>lavoro</a:t>
            </a:r>
            <a:r>
              <a:rPr lang="en-US" dirty="0"/>
              <a:t> è la </a:t>
            </a:r>
            <a:r>
              <a:rPr lang="en-US" dirty="0" err="1"/>
              <a:t>quantità</a:t>
            </a:r>
            <a:r>
              <a:rPr lang="en-US" dirty="0"/>
              <a:t> di </a:t>
            </a:r>
            <a:r>
              <a:rPr lang="en-US" dirty="0" err="1"/>
              <a:t>servizi</a:t>
            </a:r>
            <a:r>
              <a:rPr lang="en-US" dirty="0"/>
              <a:t> di </a:t>
            </a:r>
            <a:r>
              <a:rPr lang="en-US" dirty="0" err="1"/>
              <a:t>lavoro</a:t>
            </a:r>
            <a:r>
              <a:rPr lang="en-US" dirty="0"/>
              <a:t> </a:t>
            </a:r>
            <a:r>
              <a:rPr lang="en-US" b="1" dirty="0" err="1"/>
              <a:t>omogenei</a:t>
            </a:r>
            <a:r>
              <a:rPr lang="en-US" dirty="0"/>
              <a:t> (ore per </a:t>
            </a:r>
            <a:r>
              <a:rPr lang="en-US" dirty="0" err="1"/>
              <a:t>individui</a:t>
            </a:r>
            <a:r>
              <a:rPr lang="en-US" dirty="0"/>
              <a:t>; </a:t>
            </a:r>
            <a:r>
              <a:rPr lang="en-US" dirty="0" err="1"/>
              <a:t>persone</a:t>
            </a:r>
            <a:r>
              <a:rPr lang="en-US" dirty="0"/>
              <a:t> per </a:t>
            </a:r>
            <a:r>
              <a:rPr lang="en-US" dirty="0" err="1"/>
              <a:t>il</a:t>
            </a:r>
            <a:r>
              <a:rPr lang="en-US" dirty="0"/>
              <a:t> </a:t>
            </a:r>
            <a:r>
              <a:rPr lang="en-US" dirty="0" err="1"/>
              <a:t>mercato</a:t>
            </a:r>
            <a:r>
              <a:rPr lang="en-US" dirty="0"/>
              <a:t>) </a:t>
            </a:r>
            <a:r>
              <a:rPr lang="en-US" dirty="0" err="1"/>
              <a:t>forniti</a:t>
            </a:r>
            <a:r>
              <a:rPr lang="en-US" dirty="0"/>
              <a:t> in </a:t>
            </a:r>
            <a:r>
              <a:rPr lang="en-US" dirty="0" err="1"/>
              <a:t>cambio</a:t>
            </a:r>
            <a:r>
              <a:rPr lang="en-US" dirty="0"/>
              <a:t> di un </a:t>
            </a:r>
            <a:r>
              <a:rPr lang="en-US" dirty="0" err="1"/>
              <a:t>compenso</a:t>
            </a:r>
            <a:r>
              <a:rPr lang="en-US" dirty="0"/>
              <a:t>: </a:t>
            </a:r>
            <a:r>
              <a:rPr lang="en-US" dirty="0" err="1"/>
              <a:t>il</a:t>
            </a:r>
            <a:r>
              <a:rPr lang="en-US" dirty="0"/>
              <a:t> </a:t>
            </a:r>
            <a:r>
              <a:rPr lang="en-US" b="1" dirty="0" err="1"/>
              <a:t>salario</a:t>
            </a:r>
            <a:r>
              <a:rPr lang="en-US" b="1" dirty="0"/>
              <a:t> </a:t>
            </a:r>
            <a:r>
              <a:rPr lang="en-US" dirty="0"/>
              <a:t>(per </a:t>
            </a:r>
            <a:r>
              <a:rPr lang="en-US" dirty="0" err="1"/>
              <a:t>convenzione</a:t>
            </a:r>
            <a:r>
              <a:rPr lang="en-US" dirty="0"/>
              <a:t> </a:t>
            </a:r>
            <a:r>
              <a:rPr lang="en-US" dirty="0" err="1"/>
              <a:t>indicato</a:t>
            </a:r>
            <a:r>
              <a:rPr lang="en-US" dirty="0"/>
              <a:t> con</a:t>
            </a:r>
            <a:r>
              <a:rPr lang="en-US" b="1" dirty="0"/>
              <a:t> w = wage</a:t>
            </a:r>
            <a:r>
              <a:rPr lang="en-US" dirty="0"/>
              <a:t>). Si </a:t>
            </a:r>
            <a:r>
              <a:rPr lang="en-US" dirty="0" err="1"/>
              <a:t>tratta</a:t>
            </a:r>
            <a:r>
              <a:rPr lang="en-US" dirty="0"/>
              <a:t> </a:t>
            </a:r>
            <a:r>
              <a:rPr lang="en-US" dirty="0" err="1"/>
              <a:t>quindi</a:t>
            </a:r>
            <a:r>
              <a:rPr lang="en-US" dirty="0"/>
              <a:t> di un </a:t>
            </a:r>
            <a:r>
              <a:rPr lang="en-US" dirty="0" err="1"/>
              <a:t>concetto</a:t>
            </a:r>
            <a:r>
              <a:rPr lang="en-US" dirty="0"/>
              <a:t> </a:t>
            </a:r>
            <a:r>
              <a:rPr lang="en-US" dirty="0" err="1"/>
              <a:t>derivante</a:t>
            </a:r>
            <a:r>
              <a:rPr lang="en-US" dirty="0"/>
              <a:t> </a:t>
            </a:r>
            <a:r>
              <a:rPr lang="en-US" dirty="0" err="1"/>
              <a:t>dall’aggregazione</a:t>
            </a:r>
            <a:r>
              <a:rPr lang="en-US" dirty="0"/>
              <a:t> </a:t>
            </a:r>
            <a:r>
              <a:rPr lang="en-US" dirty="0" err="1"/>
              <a:t>dei</a:t>
            </a:r>
            <a:r>
              <a:rPr lang="en-US" dirty="0"/>
              <a:t> </a:t>
            </a:r>
            <a:r>
              <a:rPr lang="en-US" dirty="0" err="1"/>
              <a:t>comportamenti</a:t>
            </a:r>
            <a:r>
              <a:rPr lang="en-US" dirty="0"/>
              <a:t> </a:t>
            </a:r>
            <a:r>
              <a:rPr lang="en-US" dirty="0" err="1"/>
              <a:t>individuali</a:t>
            </a:r>
            <a:r>
              <a:rPr lang="en-US" dirty="0"/>
              <a:t>. Il </a:t>
            </a:r>
            <a:r>
              <a:rPr lang="en-US" dirty="0" err="1"/>
              <a:t>lavoro</a:t>
            </a:r>
            <a:r>
              <a:rPr lang="en-US" dirty="0"/>
              <a:t> è </a:t>
            </a:r>
            <a:r>
              <a:rPr lang="en-US" dirty="0" err="1"/>
              <a:t>quindi</a:t>
            </a:r>
            <a:r>
              <a:rPr lang="en-US" dirty="0"/>
              <a:t> </a:t>
            </a:r>
            <a:r>
              <a:rPr lang="en-US" dirty="0" err="1"/>
              <a:t>principalmente</a:t>
            </a:r>
            <a:r>
              <a:rPr lang="en-US" dirty="0"/>
              <a:t> un </a:t>
            </a:r>
            <a:r>
              <a:rPr lang="en-US" dirty="0" err="1">
                <a:solidFill>
                  <a:srgbClr val="FF0000"/>
                </a:solidFill>
                <a:effectLst>
                  <a:outerShdw blurRad="38100" dist="38100" dir="2700000" algn="tl">
                    <a:srgbClr val="000000">
                      <a:alpha val="43137"/>
                    </a:srgbClr>
                  </a:outerShdw>
                </a:effectLst>
              </a:rPr>
              <a:t>fattore</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della</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produzione</a:t>
            </a:r>
            <a:r>
              <a:rPr lang="en-US" dirty="0">
                <a:solidFill>
                  <a:srgbClr val="FF0000"/>
                </a:solidFill>
                <a:effectLst>
                  <a:outerShdw blurRad="38100" dist="38100" dir="2700000" algn="tl">
                    <a:srgbClr val="000000">
                      <a:alpha val="43137"/>
                    </a:srgbClr>
                  </a:outerShdw>
                </a:effectLst>
              </a:rPr>
              <a:t> </a:t>
            </a:r>
          </a:p>
        </p:txBody>
      </p:sp>
      <p:sp>
        <p:nvSpPr>
          <p:cNvPr id="6" name="Down Arrow 5"/>
          <p:cNvSpPr/>
          <p:nvPr/>
        </p:nvSpPr>
        <p:spPr>
          <a:xfrm>
            <a:off x="3359696" y="2996952"/>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2045940" y="3449190"/>
            <a:ext cx="3250704" cy="369332"/>
          </a:xfrm>
          <a:prstGeom prst="rect">
            <a:avLst/>
          </a:prstGeom>
          <a:noFill/>
        </p:spPr>
        <p:txBody>
          <a:bodyPr wrap="square" rtlCol="0">
            <a:spAutoFit/>
          </a:bodyPr>
          <a:lstStyle/>
          <a:p>
            <a:r>
              <a:rPr lang="en-US" dirty="0"/>
              <a:t>PRODUZIONE DI MERCATO</a:t>
            </a:r>
          </a:p>
        </p:txBody>
      </p:sp>
      <p:sp>
        <p:nvSpPr>
          <p:cNvPr id="9" name="TextBox 8"/>
          <p:cNvSpPr txBox="1"/>
          <p:nvPr/>
        </p:nvSpPr>
        <p:spPr>
          <a:xfrm flipH="1">
            <a:off x="6451848" y="3513782"/>
            <a:ext cx="3250704" cy="369332"/>
          </a:xfrm>
          <a:prstGeom prst="rect">
            <a:avLst/>
          </a:prstGeom>
          <a:noFill/>
        </p:spPr>
        <p:txBody>
          <a:bodyPr wrap="square" rtlCol="0">
            <a:spAutoFit/>
          </a:bodyPr>
          <a:lstStyle/>
          <a:p>
            <a:r>
              <a:rPr lang="en-US" dirty="0"/>
              <a:t>PRODUZIONE DOMESTICA</a:t>
            </a:r>
          </a:p>
        </p:txBody>
      </p:sp>
      <p:sp>
        <p:nvSpPr>
          <p:cNvPr id="10" name="Multiply 9"/>
          <p:cNvSpPr/>
          <p:nvPr/>
        </p:nvSpPr>
        <p:spPr>
          <a:xfrm>
            <a:off x="7392144" y="3212976"/>
            <a:ext cx="1080120" cy="100811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359696" y="3839315"/>
            <a:ext cx="360040" cy="493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flipH="1">
            <a:off x="1981200" y="4347522"/>
            <a:ext cx="3250704" cy="646331"/>
          </a:xfrm>
          <a:prstGeom prst="rect">
            <a:avLst/>
          </a:prstGeom>
          <a:noFill/>
        </p:spPr>
        <p:txBody>
          <a:bodyPr wrap="square" rtlCol="0">
            <a:spAutoFit/>
          </a:bodyPr>
          <a:lstStyle/>
          <a:p>
            <a:pPr algn="ctr"/>
            <a:r>
              <a:rPr lang="en-US" dirty="0"/>
              <a:t>FUNZIONE DI OFFERTA DI LAVORO</a:t>
            </a:r>
          </a:p>
        </p:txBody>
      </p:sp>
      <p:sp>
        <p:nvSpPr>
          <p:cNvPr id="13" name="Equal 12"/>
          <p:cNvSpPr/>
          <p:nvPr/>
        </p:nvSpPr>
        <p:spPr>
          <a:xfrm>
            <a:off x="3354524" y="5009036"/>
            <a:ext cx="504056" cy="3600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flipH="1">
            <a:off x="1893776" y="5389266"/>
            <a:ext cx="3929608" cy="369332"/>
          </a:xfrm>
          <a:prstGeom prst="rect">
            <a:avLst/>
          </a:prstGeom>
          <a:noFill/>
        </p:spPr>
        <p:txBody>
          <a:bodyPr wrap="square" rtlCol="0">
            <a:spAutoFit/>
          </a:bodyPr>
          <a:lstStyle/>
          <a:p>
            <a:r>
              <a:rPr lang="en-US" dirty="0" err="1"/>
              <a:t>Quantità</a:t>
            </a:r>
            <a:r>
              <a:rPr lang="en-US" dirty="0"/>
              <a:t> di </a:t>
            </a:r>
            <a:r>
              <a:rPr lang="en-US" dirty="0" err="1"/>
              <a:t>servizi</a:t>
            </a:r>
            <a:r>
              <a:rPr lang="en-US" dirty="0"/>
              <a:t> </a:t>
            </a:r>
            <a:r>
              <a:rPr lang="en-US" dirty="0" err="1"/>
              <a:t>lavorativi</a:t>
            </a:r>
            <a:r>
              <a:rPr lang="en-US" dirty="0"/>
              <a:t>=</a:t>
            </a:r>
            <a:r>
              <a:rPr lang="en-US" dirty="0" err="1"/>
              <a:t>Salario</a:t>
            </a:r>
            <a:endParaRPr lang="en-US" dirty="0"/>
          </a:p>
        </p:txBody>
      </p:sp>
      <p:sp>
        <p:nvSpPr>
          <p:cNvPr id="15" name="Right Brace 14"/>
          <p:cNvSpPr/>
          <p:nvPr/>
        </p:nvSpPr>
        <p:spPr>
          <a:xfrm rot="5400000">
            <a:off x="3174504" y="4544894"/>
            <a:ext cx="360040" cy="27466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flipH="1">
            <a:off x="1851964" y="6243638"/>
            <a:ext cx="3250704" cy="369332"/>
          </a:xfrm>
          <a:prstGeom prst="rect">
            <a:avLst/>
          </a:prstGeom>
          <a:noFill/>
        </p:spPr>
        <p:txBody>
          <a:bodyPr wrap="square" rtlCol="0">
            <a:spAutoFit/>
          </a:bodyPr>
          <a:lstStyle/>
          <a:p>
            <a:pPr algn="ctr"/>
            <a:r>
              <a:rPr lang="en-US" dirty="0" err="1"/>
              <a:t>Individui</a:t>
            </a:r>
            <a:r>
              <a:rPr lang="en-US" dirty="0"/>
              <a:t>/</a:t>
            </a:r>
            <a:r>
              <a:rPr lang="en-US" dirty="0" err="1"/>
              <a:t>Persone</a:t>
            </a:r>
            <a:endParaRPr lang="en-US" dirty="0"/>
          </a:p>
        </p:txBody>
      </p:sp>
      <p:sp>
        <p:nvSpPr>
          <p:cNvPr id="17" name="TextBox 16"/>
          <p:cNvSpPr txBox="1"/>
          <p:nvPr/>
        </p:nvSpPr>
        <p:spPr>
          <a:xfrm>
            <a:off x="6517108" y="5078185"/>
            <a:ext cx="3118224" cy="646331"/>
          </a:xfrm>
          <a:prstGeom prst="rect">
            <a:avLst/>
          </a:prstGeom>
          <a:noFill/>
        </p:spPr>
        <p:txBody>
          <a:bodyPr wrap="square" rtlCol="0">
            <a:spAutoFit/>
          </a:bodyPr>
          <a:lstStyle/>
          <a:p>
            <a:pPr algn="ctr"/>
            <a:r>
              <a:rPr lang="en-US" dirty="0"/>
              <a:t>Ma in </a:t>
            </a:r>
            <a:r>
              <a:rPr lang="en-US" dirty="0" err="1"/>
              <a:t>seguito</a:t>
            </a:r>
            <a:r>
              <a:rPr lang="en-US" dirty="0"/>
              <a:t> </a:t>
            </a:r>
            <a:r>
              <a:rPr lang="en-US" dirty="0" err="1"/>
              <a:t>recupereremo</a:t>
            </a:r>
            <a:r>
              <a:rPr lang="en-US" dirty="0"/>
              <a:t> </a:t>
            </a:r>
            <a:r>
              <a:rPr lang="en-US" dirty="0" err="1"/>
              <a:t>questo</a:t>
            </a:r>
            <a:r>
              <a:rPr lang="en-US" dirty="0"/>
              <a:t> </a:t>
            </a:r>
            <a:r>
              <a:rPr lang="en-US" dirty="0" err="1"/>
              <a:t>concetto</a:t>
            </a:r>
            <a:endParaRPr lang="en-US" dirty="0"/>
          </a:p>
        </p:txBody>
      </p:sp>
      <p:sp>
        <p:nvSpPr>
          <p:cNvPr id="18" name="Striped Right Arrow 17"/>
          <p:cNvSpPr/>
          <p:nvPr/>
        </p:nvSpPr>
        <p:spPr>
          <a:xfrm rot="5400000">
            <a:off x="7680176" y="4499233"/>
            <a:ext cx="504056" cy="30080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2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0" grpId="0" animBg="1"/>
      <p:bldP spid="11" grpId="0" animBg="1"/>
      <p:bldP spid="12" grpId="0"/>
      <p:bldP spid="13" grpId="0" animBg="1"/>
      <p:bldP spid="14" grpId="0"/>
      <p:bldP spid="15" grpId="0" animBg="1"/>
      <p:bldP spid="16" grpId="0"/>
      <p:bldP spid="17" grpId="0"/>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Questo ha comportato anche un diverso uso della partecipazione al lavoro per genere</a:t>
            </a:r>
          </a:p>
        </p:txBody>
      </p:sp>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50</a:t>
            </a:fld>
            <a:endParaRPr lang="it-IT" altLang="en-US"/>
          </a:p>
        </p:txBody>
      </p:sp>
      <p:pic>
        <p:nvPicPr>
          <p:cNvPr id="48130" name="Picture 2" descr="Fig. 1.4. Profilo life cycle della partecipazione, capifamiglia e coniugi, Stati Un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598724"/>
            <a:ext cx="8403282" cy="494155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524001" y="6494587"/>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1.4 Pepi De </a:t>
            </a:r>
            <a:r>
              <a:rPr lang="it-IT" sz="1400" dirty="0" err="1"/>
              <a:t>Caleo</a:t>
            </a:r>
            <a:r>
              <a:rPr lang="it-IT" sz="1400" dirty="0"/>
              <a:t>, p. 26</a:t>
            </a:r>
          </a:p>
        </p:txBody>
      </p:sp>
    </p:spTree>
    <p:extLst>
      <p:ext uri="{BB962C8B-B14F-4D97-AF65-F5344CB8AC3E}">
        <p14:creationId xmlns:p14="http://schemas.microsoft.com/office/powerpoint/2010/main" val="1496071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Mentre le variazioni nell’uso del tempo sono minimali nell’arco dei 105 anni</a:t>
            </a:r>
          </a:p>
        </p:txBody>
      </p:sp>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51</a:t>
            </a:fld>
            <a:endParaRPr lang="it-IT" altLang="en-US"/>
          </a:p>
        </p:txBody>
      </p:sp>
      <p:pic>
        <p:nvPicPr>
          <p:cNvPr id="49154" name="Picture 2" descr="Fig. 1.5. Allocazione del tempo tra offerta di lavoro ed altre attività, Stati Un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419" y="1617072"/>
            <a:ext cx="8300224" cy="4933152"/>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1 3"/>
          <p:cNvSpPr/>
          <p:nvPr/>
        </p:nvSpPr>
        <p:spPr>
          <a:xfrm>
            <a:off x="9745337" y="1700808"/>
            <a:ext cx="936104"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+3,7 ore</a:t>
            </a:r>
          </a:p>
        </p:txBody>
      </p:sp>
      <p:sp>
        <p:nvSpPr>
          <p:cNvPr id="5" name="Callout 2 4"/>
          <p:cNvSpPr/>
          <p:nvPr/>
        </p:nvSpPr>
        <p:spPr>
          <a:xfrm>
            <a:off x="7314419" y="4221265"/>
            <a:ext cx="1008112" cy="540060"/>
          </a:xfrm>
          <a:prstGeom prst="borderCallout2">
            <a:avLst>
              <a:gd name="adj1" fmla="val 18750"/>
              <a:gd name="adj2" fmla="val -8333"/>
              <a:gd name="adj3" fmla="val 18750"/>
              <a:gd name="adj4" fmla="val -16667"/>
              <a:gd name="adj5" fmla="val -23271"/>
              <a:gd name="adj6" fmla="val -4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-4,7 ore</a:t>
            </a:r>
          </a:p>
        </p:txBody>
      </p:sp>
      <p:sp>
        <p:nvSpPr>
          <p:cNvPr id="6" name="Callout 1 5"/>
          <p:cNvSpPr/>
          <p:nvPr/>
        </p:nvSpPr>
        <p:spPr>
          <a:xfrm>
            <a:off x="7536160" y="3284984"/>
            <a:ext cx="1008112" cy="432048"/>
          </a:xfrm>
          <a:prstGeom prst="borderCallout1">
            <a:avLst>
              <a:gd name="adj1" fmla="val 18750"/>
              <a:gd name="adj2" fmla="val -8333"/>
              <a:gd name="adj3" fmla="val 90537"/>
              <a:gd name="adj4" fmla="val -53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-0,5 ore</a:t>
            </a:r>
          </a:p>
        </p:txBody>
      </p:sp>
      <p:sp>
        <p:nvSpPr>
          <p:cNvPr id="7" name="Callout 1 6"/>
          <p:cNvSpPr/>
          <p:nvPr/>
        </p:nvSpPr>
        <p:spPr>
          <a:xfrm>
            <a:off x="8688288" y="4869160"/>
            <a:ext cx="1008112" cy="360040"/>
          </a:xfrm>
          <a:prstGeom prst="borderCallout1">
            <a:avLst>
              <a:gd name="adj1" fmla="val 18750"/>
              <a:gd name="adj2" fmla="val -8333"/>
              <a:gd name="adj3" fmla="val 148440"/>
              <a:gd name="adj4" fmla="val -29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 ore</a:t>
            </a:r>
          </a:p>
        </p:txBody>
      </p:sp>
      <p:sp>
        <p:nvSpPr>
          <p:cNvPr id="9" name="CasellaDiTesto 8"/>
          <p:cNvSpPr txBox="1"/>
          <p:nvPr/>
        </p:nvSpPr>
        <p:spPr>
          <a:xfrm>
            <a:off x="7628386" y="6550224"/>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1.5 Pepi De </a:t>
            </a:r>
            <a:r>
              <a:rPr lang="it-IT" sz="1400" dirty="0" err="1"/>
              <a:t>Caleo</a:t>
            </a:r>
            <a:r>
              <a:rPr lang="it-IT" sz="1400" dirty="0"/>
              <a:t>, p. 28</a:t>
            </a:r>
          </a:p>
        </p:txBody>
      </p:sp>
    </p:spTree>
    <p:extLst>
      <p:ext uri="{BB962C8B-B14F-4D97-AF65-F5344CB8AC3E}">
        <p14:creationId xmlns:p14="http://schemas.microsoft.com/office/powerpoint/2010/main" val="2062288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anche se diversificate per genere</a:t>
            </a:r>
          </a:p>
        </p:txBody>
      </p:sp>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52</a:t>
            </a:fld>
            <a:endParaRPr lang="it-IT" altLang="en-US"/>
          </a:p>
        </p:txBody>
      </p:sp>
      <p:pic>
        <p:nvPicPr>
          <p:cNvPr id="50178" name="Picture 2" descr="Fig. 1.6. Allocazione del tempo tra offerta di lavoro e produzione domestica per sesso, Stati Un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6" y="1412776"/>
            <a:ext cx="7775098" cy="460851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4439817" y="6219342"/>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1.6 Pepi De </a:t>
            </a:r>
            <a:r>
              <a:rPr lang="it-IT" sz="1400" dirty="0" err="1"/>
              <a:t>Caleo</a:t>
            </a:r>
            <a:r>
              <a:rPr lang="it-IT" sz="1400" dirty="0"/>
              <a:t>, p. 28</a:t>
            </a:r>
          </a:p>
        </p:txBody>
      </p:sp>
    </p:spTree>
    <p:extLst>
      <p:ext uri="{BB962C8B-B14F-4D97-AF65-F5344CB8AC3E}">
        <p14:creationId xmlns:p14="http://schemas.microsoft.com/office/powerpoint/2010/main" val="2843203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9A681B4-4020-4674-8804-75AA7F054124}"/>
              </a:ext>
            </a:extLst>
          </p:cNvPr>
          <p:cNvSpPr>
            <a:spLocks noGrp="1"/>
          </p:cNvSpPr>
          <p:nvPr>
            <p:ph type="title"/>
          </p:nvPr>
        </p:nvSpPr>
        <p:spPr/>
        <p:txBody>
          <a:bodyPr>
            <a:normAutofit fontScale="90000"/>
          </a:bodyPr>
          <a:lstStyle/>
          <a:p>
            <a:r>
              <a:rPr lang="it-IT" dirty="0"/>
              <a:t>Consumo e tempo libero: come si comportano i lavoratori? Dove trovo le informazioni…</a:t>
            </a:r>
          </a:p>
        </p:txBody>
      </p:sp>
      <p:sp>
        <p:nvSpPr>
          <p:cNvPr id="5" name="Segnaposto contenuto 4">
            <a:extLst>
              <a:ext uri="{FF2B5EF4-FFF2-40B4-BE49-F238E27FC236}">
                <a16:creationId xmlns:a16="http://schemas.microsoft.com/office/drawing/2014/main" id="{F6C379F8-D10B-48CC-A908-7E319CA39DA0}"/>
              </a:ext>
            </a:extLst>
          </p:cNvPr>
          <p:cNvSpPr>
            <a:spLocks noGrp="1"/>
          </p:cNvSpPr>
          <p:nvPr>
            <p:ph idx="1"/>
          </p:nvPr>
        </p:nvSpPr>
        <p:spPr/>
        <p:txBody>
          <a:bodyPr>
            <a:normAutofit lnSpcReduction="10000"/>
          </a:bodyPr>
          <a:lstStyle/>
          <a:p>
            <a:r>
              <a:rPr lang="it-IT" dirty="0"/>
              <a:t>Si possono avere informazioni sul comportamento di lavoratori e non lavoratori, nelle loro attività di consumo dall’indagine sul consumo e anche informazioni sul reddito a seconda della posizione nella professione: </a:t>
            </a:r>
            <a:r>
              <a:rPr lang="it-IT" dirty="0" err="1"/>
              <a:t>I.Stat</a:t>
            </a:r>
            <a:r>
              <a:rPr lang="it-IT" dirty="0"/>
              <a:t> - </a:t>
            </a:r>
            <a:r>
              <a:rPr lang="it-IT" dirty="0">
                <a:hlinkClick r:id="rId2"/>
              </a:rPr>
              <a:t>Condizioni economiche delle famiglie e disuguaglianze</a:t>
            </a:r>
            <a:r>
              <a:rPr lang="it-IT" dirty="0"/>
              <a:t> e </a:t>
            </a:r>
            <a:r>
              <a:rPr lang="it-IT" dirty="0">
                <a:hlinkClick r:id="rId2"/>
              </a:rPr>
              <a:t>Spesa per consumi delle famiglie</a:t>
            </a:r>
            <a:endParaRPr lang="it-IT" dirty="0"/>
          </a:p>
          <a:p>
            <a:r>
              <a:rPr lang="it-IT" dirty="0"/>
              <a:t>Mentre per quanto riguarda l’uso del tempo (libero e non) viene effettuata ogni 5 anni un’indagine multiscopo che indaga il comportamento di uomini e donne nell’uso del tempo: </a:t>
            </a:r>
            <a:r>
              <a:rPr lang="it-IT" dirty="0" err="1"/>
              <a:t>I.Stat</a:t>
            </a:r>
            <a:r>
              <a:rPr lang="it-IT" dirty="0"/>
              <a:t> - </a:t>
            </a:r>
            <a:r>
              <a:rPr lang="it-IT" dirty="0">
                <a:hlinkClick r:id="rId2"/>
              </a:rPr>
              <a:t>Vita quotidiana e opinione dei cittadini. Uso del tempo</a:t>
            </a:r>
            <a:r>
              <a:rPr lang="it-IT" dirty="0"/>
              <a:t> e negli ultimi anni abbiamo anche informazioni su una delle componenti del benessere ricavato dal lavoro: </a:t>
            </a:r>
            <a:r>
              <a:rPr lang="it-IT" dirty="0">
                <a:hlinkClick r:id="rId2"/>
              </a:rPr>
              <a:t>Soddisfazione per il lavoro - condizione e posizione nella professione</a:t>
            </a:r>
            <a:endParaRPr lang="it-IT" dirty="0"/>
          </a:p>
        </p:txBody>
      </p:sp>
    </p:spTree>
    <p:extLst>
      <p:ext uri="{BB962C8B-B14F-4D97-AF65-F5344CB8AC3E}">
        <p14:creationId xmlns:p14="http://schemas.microsoft.com/office/powerpoint/2010/main" val="188767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Metodologia</a:t>
            </a:r>
            <a:r>
              <a:rPr lang="en-US" dirty="0"/>
              <a:t> e </a:t>
            </a:r>
            <a:r>
              <a:rPr lang="en-US" dirty="0" err="1"/>
              <a:t>scopo</a:t>
            </a:r>
            <a:r>
              <a:rPr lang="en-US" dirty="0"/>
              <a:t> del </a:t>
            </a:r>
            <a:r>
              <a:rPr lang="en-US" dirty="0" err="1"/>
              <a:t>corso</a:t>
            </a:r>
            <a:r>
              <a:rPr lang="en-US" dirty="0"/>
              <a:t> </a:t>
            </a:r>
          </a:p>
        </p:txBody>
      </p:sp>
      <p:sp>
        <p:nvSpPr>
          <p:cNvPr id="3" name="Content Placeholder 2"/>
          <p:cNvSpPr>
            <a:spLocks noGrp="1"/>
          </p:cNvSpPr>
          <p:nvPr>
            <p:ph idx="1"/>
          </p:nvPr>
        </p:nvSpPr>
        <p:spPr>
          <a:xfrm>
            <a:off x="1473358" y="1697939"/>
            <a:ext cx="8524081" cy="3598426"/>
          </a:xfrm>
        </p:spPr>
        <p:txBody>
          <a:bodyPr/>
          <a:lstStyle/>
          <a:p>
            <a:r>
              <a:rPr lang="en-US" sz="2300" dirty="0"/>
              <a:t>1. </a:t>
            </a:r>
            <a:r>
              <a:rPr lang="en-US" sz="2300" b="1" dirty="0" err="1"/>
              <a:t>definizione</a:t>
            </a:r>
            <a:r>
              <a:rPr lang="en-US" sz="2300" b="1" dirty="0"/>
              <a:t> </a:t>
            </a:r>
            <a:r>
              <a:rPr lang="en-US" sz="2300" b="1" dirty="0" err="1"/>
              <a:t>delle</a:t>
            </a:r>
            <a:r>
              <a:rPr lang="en-US" sz="2300" b="1" dirty="0"/>
              <a:t> </a:t>
            </a:r>
            <a:r>
              <a:rPr lang="en-US" sz="2300" b="1" dirty="0" err="1"/>
              <a:t>variabili</a:t>
            </a:r>
            <a:r>
              <a:rPr lang="en-US" sz="2300" dirty="0"/>
              <a:t> </a:t>
            </a:r>
            <a:r>
              <a:rPr lang="en-US" sz="2300" dirty="0" err="1"/>
              <a:t>che</a:t>
            </a:r>
            <a:r>
              <a:rPr lang="en-US" sz="2300" dirty="0"/>
              <a:t> </a:t>
            </a:r>
            <a:r>
              <a:rPr lang="en-US" sz="2300" dirty="0" err="1"/>
              <a:t>studieremo</a:t>
            </a:r>
            <a:r>
              <a:rPr lang="en-US" sz="2300" dirty="0"/>
              <a:t> per </a:t>
            </a:r>
            <a:r>
              <a:rPr lang="en-US" sz="2300" dirty="0" err="1"/>
              <a:t>ridurre</a:t>
            </a:r>
            <a:r>
              <a:rPr lang="en-US" sz="2300" dirty="0"/>
              <a:t> la </a:t>
            </a:r>
            <a:r>
              <a:rPr lang="en-US" sz="2300" dirty="0" err="1"/>
              <a:t>complessità</a:t>
            </a:r>
            <a:r>
              <a:rPr lang="en-US" sz="2300" dirty="0"/>
              <a:t> </a:t>
            </a:r>
            <a:r>
              <a:rPr lang="en-US" sz="2300" dirty="0" err="1"/>
              <a:t>dell’analisi</a:t>
            </a:r>
            <a:r>
              <a:rPr lang="en-US" sz="2300" dirty="0"/>
              <a:t> (</a:t>
            </a:r>
            <a:r>
              <a:rPr lang="en-US" sz="2300" dirty="0" err="1"/>
              <a:t>necessarie</a:t>
            </a:r>
            <a:r>
              <a:rPr lang="en-US" sz="2300" dirty="0"/>
              <a:t>, </a:t>
            </a:r>
            <a:r>
              <a:rPr lang="en-US" sz="2300" dirty="0" err="1"/>
              <a:t>talvolta</a:t>
            </a:r>
            <a:r>
              <a:rPr lang="en-US" sz="2300" dirty="0"/>
              <a:t> non </a:t>
            </a:r>
            <a:r>
              <a:rPr lang="en-US" sz="2300" dirty="0" err="1"/>
              <a:t>sufficienti</a:t>
            </a:r>
            <a:r>
              <a:rPr lang="en-US" sz="2300" dirty="0"/>
              <a:t>)</a:t>
            </a:r>
          </a:p>
          <a:p>
            <a:r>
              <a:rPr lang="en-US" sz="2300" dirty="0"/>
              <a:t>2. </a:t>
            </a:r>
            <a:r>
              <a:rPr lang="en-US" sz="2300" b="1" dirty="0" err="1"/>
              <a:t>osservazione</a:t>
            </a:r>
            <a:r>
              <a:rPr lang="en-US" sz="2300" b="1" dirty="0"/>
              <a:t> </a:t>
            </a:r>
            <a:r>
              <a:rPr lang="en-US" sz="2300" b="1" dirty="0" err="1"/>
              <a:t>dei</a:t>
            </a:r>
            <a:r>
              <a:rPr lang="en-US" sz="2300" b="1" dirty="0"/>
              <a:t> </a:t>
            </a:r>
            <a:r>
              <a:rPr lang="en-US" sz="2300" b="1" dirty="0" err="1"/>
              <a:t>dati</a:t>
            </a:r>
            <a:r>
              <a:rPr lang="en-US" sz="2300" dirty="0"/>
              <a:t> </a:t>
            </a:r>
            <a:r>
              <a:rPr lang="en-US" sz="2300" dirty="0" err="1"/>
              <a:t>relativi</a:t>
            </a:r>
            <a:r>
              <a:rPr lang="en-US" sz="2300" dirty="0"/>
              <a:t> </a:t>
            </a:r>
            <a:r>
              <a:rPr lang="en-US" sz="2300" dirty="0" err="1"/>
              <a:t>alle</a:t>
            </a:r>
            <a:r>
              <a:rPr lang="en-US" sz="2300" dirty="0"/>
              <a:t> </a:t>
            </a:r>
            <a:r>
              <a:rPr lang="en-US" sz="2300" dirty="0" err="1"/>
              <a:t>variabili</a:t>
            </a:r>
            <a:r>
              <a:rPr lang="en-US" sz="2300" dirty="0"/>
              <a:t> considerate come </a:t>
            </a:r>
            <a:r>
              <a:rPr lang="en-US" sz="2300" dirty="0" err="1"/>
              <a:t>fondamentali</a:t>
            </a:r>
            <a:r>
              <a:rPr lang="en-US" sz="2300" dirty="0"/>
              <a:t> (</a:t>
            </a:r>
            <a:r>
              <a:rPr lang="en-US" sz="2300" dirty="0" err="1"/>
              <a:t>descrizione</a:t>
            </a:r>
            <a:r>
              <a:rPr lang="en-US" sz="2300" dirty="0"/>
              <a:t>)</a:t>
            </a:r>
          </a:p>
          <a:p>
            <a:r>
              <a:rPr lang="en-US" sz="2300" dirty="0"/>
              <a:t>3. </a:t>
            </a:r>
            <a:r>
              <a:rPr lang="en-US" sz="2300" dirty="0" err="1"/>
              <a:t>costruzione</a:t>
            </a:r>
            <a:r>
              <a:rPr lang="en-US" sz="2300" dirty="0"/>
              <a:t> di una </a:t>
            </a:r>
            <a:r>
              <a:rPr lang="en-US" sz="2300" b="1" dirty="0" err="1"/>
              <a:t>teoria</a:t>
            </a:r>
            <a:r>
              <a:rPr lang="en-US" sz="2300" dirty="0"/>
              <a:t> </a:t>
            </a:r>
            <a:r>
              <a:rPr lang="en-US" sz="2300" dirty="0" err="1"/>
              <a:t>dell’offerta</a:t>
            </a:r>
            <a:r>
              <a:rPr lang="en-US" sz="2300" dirty="0"/>
              <a:t> di </a:t>
            </a:r>
            <a:r>
              <a:rPr lang="en-US" sz="2300" dirty="0" err="1"/>
              <a:t>lavoro</a:t>
            </a:r>
            <a:r>
              <a:rPr lang="en-US" sz="2300" dirty="0"/>
              <a:t> </a:t>
            </a:r>
            <a:r>
              <a:rPr lang="en-US" sz="2300" dirty="0" err="1"/>
              <a:t>che</a:t>
            </a:r>
            <a:r>
              <a:rPr lang="en-US" sz="2300" dirty="0"/>
              <a:t> ci </a:t>
            </a:r>
            <a:r>
              <a:rPr lang="en-US" sz="2300" dirty="0" err="1"/>
              <a:t>permetta</a:t>
            </a:r>
            <a:r>
              <a:rPr lang="en-US" sz="2300" dirty="0"/>
              <a:t> di </a:t>
            </a:r>
            <a:r>
              <a:rPr lang="en-US" sz="2300" dirty="0" err="1"/>
              <a:t>interpretare</a:t>
            </a:r>
            <a:r>
              <a:rPr lang="en-US" sz="2300" dirty="0"/>
              <a:t> </a:t>
            </a:r>
            <a:r>
              <a:rPr lang="en-US" sz="2300" dirty="0" err="1"/>
              <a:t>i</a:t>
            </a:r>
            <a:r>
              <a:rPr lang="en-US" sz="2300" dirty="0"/>
              <a:t> </a:t>
            </a:r>
            <a:r>
              <a:rPr lang="en-US" sz="2300" dirty="0" err="1"/>
              <a:t>dati</a:t>
            </a:r>
            <a:r>
              <a:rPr lang="en-US" sz="2300" dirty="0"/>
              <a:t> </a:t>
            </a:r>
            <a:r>
              <a:rPr lang="en-US" sz="2300" dirty="0" err="1"/>
              <a:t>che</a:t>
            </a:r>
            <a:r>
              <a:rPr lang="en-US" sz="2300" dirty="0"/>
              <a:t> </a:t>
            </a:r>
            <a:r>
              <a:rPr lang="en-US" sz="2300" dirty="0" err="1"/>
              <a:t>hanno</a:t>
            </a:r>
            <a:r>
              <a:rPr lang="en-US" sz="2300" dirty="0"/>
              <a:t> lo </a:t>
            </a:r>
            <a:r>
              <a:rPr lang="en-US" sz="2300" dirty="0" err="1"/>
              <a:t>scopo</a:t>
            </a:r>
            <a:r>
              <a:rPr lang="en-US" sz="2300" dirty="0"/>
              <a:t> di </a:t>
            </a:r>
            <a:r>
              <a:rPr lang="en-US" sz="2300" dirty="0" err="1"/>
              <a:t>descrivere</a:t>
            </a:r>
            <a:r>
              <a:rPr lang="en-US" sz="2300" dirty="0"/>
              <a:t> la </a:t>
            </a:r>
            <a:r>
              <a:rPr lang="en-US" sz="2300" dirty="0" err="1"/>
              <a:t>realtà</a:t>
            </a:r>
            <a:r>
              <a:rPr lang="en-US" sz="2300" dirty="0"/>
              <a:t> e </a:t>
            </a:r>
            <a:r>
              <a:rPr lang="en-US" sz="2300" dirty="0" err="1"/>
              <a:t>i</a:t>
            </a:r>
            <a:r>
              <a:rPr lang="en-US" sz="2300" dirty="0"/>
              <a:t> </a:t>
            </a:r>
            <a:r>
              <a:rPr lang="en-US" sz="2300" dirty="0" err="1"/>
              <a:t>mutamenti</a:t>
            </a:r>
            <a:r>
              <a:rPr lang="en-US" sz="2300" dirty="0"/>
              <a:t> </a:t>
            </a:r>
            <a:r>
              <a:rPr lang="en-US" sz="2300" dirty="0" err="1"/>
              <a:t>della</a:t>
            </a:r>
            <a:r>
              <a:rPr lang="en-US" sz="2300" dirty="0"/>
              <a:t> </a:t>
            </a:r>
            <a:r>
              <a:rPr lang="en-US" sz="2300" dirty="0" err="1"/>
              <a:t>struttura</a:t>
            </a:r>
            <a:r>
              <a:rPr lang="en-US" sz="2300" dirty="0"/>
              <a:t> del </a:t>
            </a:r>
            <a:r>
              <a:rPr lang="en-US" sz="2300" dirty="0" err="1"/>
              <a:t>lavoro</a:t>
            </a:r>
            <a:r>
              <a:rPr lang="en-US" sz="2300" dirty="0"/>
              <a:t> e del </a:t>
            </a:r>
            <a:r>
              <a:rPr lang="en-US" sz="2300" dirty="0" err="1"/>
              <a:t>mercato</a:t>
            </a:r>
            <a:r>
              <a:rPr lang="en-US" sz="2300" dirty="0"/>
              <a:t> in cui </a:t>
            </a:r>
            <a:r>
              <a:rPr lang="en-US" sz="2300" dirty="0" err="1"/>
              <a:t>esso</a:t>
            </a:r>
            <a:r>
              <a:rPr lang="en-US" sz="2300" dirty="0"/>
              <a:t> </a:t>
            </a:r>
            <a:r>
              <a:rPr lang="en-US" sz="2300" dirty="0" err="1"/>
              <a:t>viene</a:t>
            </a:r>
            <a:r>
              <a:rPr lang="en-US" sz="2300" dirty="0"/>
              <a:t> </a:t>
            </a:r>
            <a:r>
              <a:rPr lang="en-US" sz="2300" dirty="0" err="1"/>
              <a:t>offerto</a:t>
            </a:r>
            <a:endParaRPr lang="en-US" sz="2300" dirty="0"/>
          </a:p>
          <a:p>
            <a:r>
              <a:rPr lang="en-US" sz="2300" dirty="0"/>
              <a:t>4. </a:t>
            </a:r>
            <a:r>
              <a:rPr lang="en-US" sz="2300" b="1" dirty="0"/>
              <a:t>Test </a:t>
            </a:r>
            <a:r>
              <a:rPr lang="en-US" sz="2300" b="1" dirty="0" err="1"/>
              <a:t>empirico</a:t>
            </a:r>
            <a:r>
              <a:rPr lang="en-US" sz="2300" b="1" dirty="0"/>
              <a:t> </a:t>
            </a:r>
            <a:r>
              <a:rPr lang="en-US" sz="2300" dirty="0" err="1"/>
              <a:t>dell’offerta</a:t>
            </a:r>
            <a:r>
              <a:rPr lang="en-US" sz="2300" dirty="0"/>
              <a:t> di </a:t>
            </a:r>
            <a:r>
              <a:rPr lang="en-US" sz="2300" dirty="0" err="1"/>
              <a:t>lavoro</a:t>
            </a:r>
            <a:r>
              <a:rPr lang="en-US" sz="2300" dirty="0"/>
              <a:t> (</a:t>
            </a:r>
            <a:r>
              <a:rPr lang="en-US" sz="2300" dirty="0" err="1"/>
              <a:t>modelli</a:t>
            </a:r>
            <a:r>
              <a:rPr lang="en-US" sz="2300" dirty="0"/>
              <a:t> </a:t>
            </a:r>
            <a:r>
              <a:rPr lang="en-US" sz="2300" dirty="0" err="1"/>
              <a:t>economici</a:t>
            </a:r>
            <a:r>
              <a:rPr lang="en-US" sz="2300" dirty="0"/>
              <a:t>).</a:t>
            </a:r>
          </a:p>
        </p:txBody>
      </p:sp>
      <p:sp>
        <p:nvSpPr>
          <p:cNvPr id="4" name="Slide Number Placeholder 3"/>
          <p:cNvSpPr>
            <a:spLocks noGrp="1"/>
          </p:cNvSpPr>
          <p:nvPr>
            <p:ph type="sldNum" sz="quarter" idx="12"/>
          </p:nvPr>
        </p:nvSpPr>
        <p:spPr/>
        <p:txBody>
          <a:bodyPr/>
          <a:lstStyle/>
          <a:p>
            <a:pPr>
              <a:defRPr/>
            </a:pPr>
            <a:fld id="{54F607D0-A284-42C4-BCFC-9662D572391E}" type="slidenum">
              <a:rPr lang="it-IT" altLang="en-US" smtClean="0"/>
              <a:pPr>
                <a:defRPr/>
              </a:pPr>
              <a:t>6</a:t>
            </a:fld>
            <a:endParaRPr lang="it-IT" altLang="en-US" dirty="0"/>
          </a:p>
        </p:txBody>
      </p:sp>
      <p:sp>
        <p:nvSpPr>
          <p:cNvPr id="5" name="TextBox 4"/>
          <p:cNvSpPr txBox="1"/>
          <p:nvPr/>
        </p:nvSpPr>
        <p:spPr>
          <a:xfrm flipH="1">
            <a:off x="4763290" y="1328607"/>
            <a:ext cx="194421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METODOLOGIA</a:t>
            </a:r>
            <a:endParaRPr lang="en-US" dirty="0"/>
          </a:p>
        </p:txBody>
      </p:sp>
      <p:sp>
        <p:nvSpPr>
          <p:cNvPr id="6" name="TextBox 5"/>
          <p:cNvSpPr txBox="1"/>
          <p:nvPr/>
        </p:nvSpPr>
        <p:spPr>
          <a:xfrm flipH="1">
            <a:off x="4871864" y="5296365"/>
            <a:ext cx="115212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SCOPO</a:t>
            </a:r>
            <a:endParaRPr lang="en-US" dirty="0"/>
          </a:p>
        </p:txBody>
      </p:sp>
      <p:sp>
        <p:nvSpPr>
          <p:cNvPr id="7" name="TextBox 6"/>
          <p:cNvSpPr txBox="1"/>
          <p:nvPr/>
        </p:nvSpPr>
        <p:spPr>
          <a:xfrm>
            <a:off x="1595279" y="5892581"/>
            <a:ext cx="824491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a:t>Informare i responsabili della politica economica sui possibili effetti</a:t>
            </a:r>
          </a:p>
          <a:p>
            <a:pPr algn="ctr"/>
            <a:r>
              <a:rPr lang="it-IT" dirty="0"/>
              <a:t>di interventi che cambiano le variabili fondamentali per la scelta di offrire lavoro</a:t>
            </a:r>
            <a:endParaRPr lang="en-US" dirty="0"/>
          </a:p>
        </p:txBody>
      </p:sp>
    </p:spTree>
    <p:extLst>
      <p:ext uri="{BB962C8B-B14F-4D97-AF65-F5344CB8AC3E}">
        <p14:creationId xmlns:p14="http://schemas.microsoft.com/office/powerpoint/2010/main" val="8297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dirty="0"/>
              <a:t>Le variabili</a:t>
            </a:r>
            <a:endParaRPr lang="en-US" dirty="0"/>
          </a:p>
        </p:txBody>
      </p:sp>
      <p:sp>
        <p:nvSpPr>
          <p:cNvPr id="6" name="Text Placeholder 5"/>
          <p:cNvSpPr>
            <a:spLocks noGrp="1"/>
          </p:cNvSpPr>
          <p:nvPr>
            <p:ph type="body" idx="1"/>
          </p:nvPr>
        </p:nvSpPr>
        <p:spPr/>
        <p:txBody>
          <a:bodyPr/>
          <a:lstStyle/>
          <a:p>
            <a:r>
              <a:rPr lang="it-IT" dirty="0"/>
              <a:t>1. Definizioni</a:t>
            </a:r>
            <a:endParaRPr lang="en-US" dirty="0"/>
          </a:p>
        </p:txBody>
      </p:sp>
      <p:sp>
        <p:nvSpPr>
          <p:cNvPr id="4" name="Slide Number Placeholder 3"/>
          <p:cNvSpPr>
            <a:spLocks noGrp="1"/>
          </p:cNvSpPr>
          <p:nvPr>
            <p:ph type="sldNum" sz="quarter" idx="12"/>
          </p:nvPr>
        </p:nvSpPr>
        <p:spPr/>
        <p:txBody>
          <a:bodyPr/>
          <a:lstStyle/>
          <a:p>
            <a:pPr>
              <a:defRPr/>
            </a:pPr>
            <a:fld id="{54F607D0-A284-42C4-BCFC-9662D572391E}" type="slidenum">
              <a:rPr lang="it-IT" altLang="en-US" smtClean="0"/>
              <a:pPr>
                <a:defRPr/>
              </a:pPr>
              <a:t>7</a:t>
            </a:fld>
            <a:endParaRPr lang="it-IT" altLang="en-US"/>
          </a:p>
        </p:txBody>
      </p:sp>
    </p:spTree>
    <p:extLst>
      <p:ext uri="{BB962C8B-B14F-4D97-AF65-F5344CB8AC3E}">
        <p14:creationId xmlns:p14="http://schemas.microsoft.com/office/powerpoint/2010/main" val="65288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punto di vista dell’individuo: quali variabili deve considerare?</a:t>
            </a:r>
            <a:endParaRPr lang="en-US" dirty="0"/>
          </a:p>
        </p:txBody>
      </p:sp>
      <p:sp>
        <p:nvSpPr>
          <p:cNvPr id="3" name="Segnaposto contenuto 2"/>
          <p:cNvSpPr>
            <a:spLocks noGrp="1"/>
          </p:cNvSpPr>
          <p:nvPr>
            <p:ph idx="1"/>
          </p:nvPr>
        </p:nvSpPr>
        <p:spPr>
          <a:xfrm>
            <a:off x="1981200" y="1600201"/>
            <a:ext cx="8229600" cy="1900808"/>
          </a:xfrm>
        </p:spPr>
        <p:txBody>
          <a:bodyPr/>
          <a:lstStyle/>
          <a:p>
            <a:r>
              <a:rPr lang="it-IT" sz="2000" dirty="0"/>
              <a:t>Il lavoratore è essenzialmente </a:t>
            </a:r>
            <a:r>
              <a:rPr lang="it-IT" sz="2000" dirty="0">
                <a:solidFill>
                  <a:srgbClr val="FF0000"/>
                </a:solidFill>
              </a:rPr>
              <a:t>un consumatore (offerta secondo Marshall)</a:t>
            </a:r>
            <a:r>
              <a:rPr lang="it-IT" sz="2000" dirty="0"/>
              <a:t>, quindi la sua valutazione (</a:t>
            </a:r>
            <a:r>
              <a:rPr lang="it-IT" sz="2000" b="1" dirty="0"/>
              <a:t>scelta</a:t>
            </a:r>
            <a:r>
              <a:rPr lang="it-IT" sz="2000" dirty="0"/>
              <a:t>) se </a:t>
            </a:r>
            <a:r>
              <a:rPr lang="it-IT" sz="2000" u="sng" dirty="0"/>
              <a:t>partecipare o meno al lavoro per il mercato</a:t>
            </a:r>
            <a:r>
              <a:rPr lang="it-IT" sz="2000" dirty="0"/>
              <a:t> dipende da un insieme di variabili:</a:t>
            </a:r>
          </a:p>
        </p:txBody>
      </p:sp>
      <p:sp>
        <p:nvSpPr>
          <p:cNvPr id="4" name="Segnaposto numero diapositiva 3"/>
          <p:cNvSpPr>
            <a:spLocks noGrp="1"/>
          </p:cNvSpPr>
          <p:nvPr>
            <p:ph type="sldNum" sz="quarter" idx="12"/>
          </p:nvPr>
        </p:nvSpPr>
        <p:spPr/>
        <p:txBody>
          <a:bodyPr/>
          <a:lstStyle/>
          <a:p>
            <a:pPr>
              <a:defRPr/>
            </a:pPr>
            <a:fld id="{54F607D0-A284-42C4-BCFC-9662D572391E}" type="slidenum">
              <a:rPr lang="it-IT" altLang="en-US" smtClean="0"/>
              <a:pPr>
                <a:defRPr/>
              </a:pPr>
              <a:t>8</a:t>
            </a:fld>
            <a:endParaRPr lang="it-IT" altLang="en-US" dirty="0"/>
          </a:p>
        </p:txBody>
      </p:sp>
      <p:graphicFrame>
        <p:nvGraphicFramePr>
          <p:cNvPr id="5" name="Diagramma 4"/>
          <p:cNvGraphicFramePr/>
          <p:nvPr>
            <p:extLst>
              <p:ext uri="{D42A27DB-BD31-4B8C-83A1-F6EECF244321}">
                <p14:modId xmlns:p14="http://schemas.microsoft.com/office/powerpoint/2010/main" val="1160135816"/>
              </p:ext>
            </p:extLst>
          </p:nvPr>
        </p:nvGraphicFramePr>
        <p:xfrm>
          <a:off x="7199784" y="3274202"/>
          <a:ext cx="1944216" cy="298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1847528" y="3306858"/>
            <a:ext cx="5256584" cy="3754874"/>
          </a:xfrm>
          <a:prstGeom prst="rect">
            <a:avLst/>
          </a:prstGeom>
          <a:noFill/>
        </p:spPr>
        <p:txBody>
          <a:bodyPr wrap="square" rtlCol="0">
            <a:spAutoFit/>
          </a:bodyPr>
          <a:lstStyle/>
          <a:p>
            <a:pPr marL="742950" lvl="1" indent="-285750">
              <a:spcBef>
                <a:spcPts val="600"/>
              </a:spcBef>
              <a:spcAft>
                <a:spcPts val="600"/>
              </a:spcAft>
              <a:buFont typeface="Arial" panose="020B0604020202020204" pitchFamily="34" charset="0"/>
              <a:buChar char="•"/>
            </a:pPr>
            <a:r>
              <a:rPr lang="it-IT" sz="2000" dirty="0"/>
              <a:t>Il salario di mercato</a:t>
            </a:r>
          </a:p>
          <a:p>
            <a:pPr marL="742950" lvl="1" indent="-285750">
              <a:spcBef>
                <a:spcPts val="600"/>
              </a:spcBef>
              <a:spcAft>
                <a:spcPts val="600"/>
              </a:spcAft>
              <a:buFont typeface="Arial" panose="020B0604020202020204" pitchFamily="34" charset="0"/>
              <a:buChar char="•"/>
            </a:pPr>
            <a:r>
              <a:rPr lang="it-IT" sz="2000" dirty="0"/>
              <a:t>Il prezzo (medio) dei beni di consumo</a:t>
            </a:r>
          </a:p>
          <a:p>
            <a:pPr marL="742950" lvl="1" indent="-285750">
              <a:spcBef>
                <a:spcPts val="600"/>
              </a:spcBef>
              <a:spcAft>
                <a:spcPts val="600"/>
              </a:spcAft>
              <a:buFont typeface="Arial" panose="020B0604020202020204" pitchFamily="34" charset="0"/>
              <a:buChar char="•"/>
            </a:pPr>
            <a:r>
              <a:rPr lang="it-IT" sz="2000" dirty="0"/>
              <a:t>La quantità di beni che desidera consumare (è un paniere)</a:t>
            </a:r>
          </a:p>
          <a:p>
            <a:pPr marL="742950" lvl="1" indent="-285750">
              <a:spcBef>
                <a:spcPts val="600"/>
              </a:spcBef>
              <a:spcAft>
                <a:spcPts val="600"/>
              </a:spcAft>
              <a:buFont typeface="Arial" panose="020B0604020202020204" pitchFamily="34" charset="0"/>
              <a:buChar char="•"/>
            </a:pPr>
            <a:r>
              <a:rPr lang="it-IT" sz="2000" dirty="0"/>
              <a:t>La quantità di tempo libero di cui desidera disporre </a:t>
            </a:r>
          </a:p>
          <a:p>
            <a:pPr marL="742950" lvl="1" indent="-285750">
              <a:spcBef>
                <a:spcPts val="600"/>
              </a:spcBef>
              <a:spcAft>
                <a:spcPts val="600"/>
              </a:spcAft>
              <a:buFont typeface="Arial" panose="020B0604020202020204" pitchFamily="34" charset="0"/>
              <a:buChar char="•"/>
            </a:pPr>
            <a:r>
              <a:rPr lang="it-IT" sz="2000" dirty="0"/>
              <a:t>Altre fonti di reddito per il consumo</a:t>
            </a:r>
          </a:p>
          <a:p>
            <a:pPr marL="742950" lvl="1" indent="-285750">
              <a:spcBef>
                <a:spcPts val="600"/>
              </a:spcBef>
              <a:spcAft>
                <a:spcPts val="600"/>
              </a:spcAft>
              <a:buFont typeface="Arial" panose="020B0604020202020204" pitchFamily="34" charset="0"/>
              <a:buChar char="•"/>
            </a:pPr>
            <a:endParaRPr lang="en-US" sz="2000" dirty="0"/>
          </a:p>
          <a:p>
            <a:pPr>
              <a:spcBef>
                <a:spcPts val="600"/>
              </a:spcBef>
              <a:spcAft>
                <a:spcPts val="600"/>
              </a:spcAft>
            </a:pPr>
            <a:endParaRPr lang="en-US" dirty="0"/>
          </a:p>
        </p:txBody>
      </p:sp>
      <p:sp>
        <p:nvSpPr>
          <p:cNvPr id="7" name="CasellaDiTesto 6"/>
          <p:cNvSpPr txBox="1"/>
          <p:nvPr/>
        </p:nvSpPr>
        <p:spPr>
          <a:xfrm>
            <a:off x="2604924" y="2811429"/>
            <a:ext cx="6982151"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t-IT" b="1" dirty="0"/>
              <a:t>DESCRIZIONE			                 NOTAZIONE</a:t>
            </a:r>
            <a:endParaRPr lang="en-US" b="1" dirty="0"/>
          </a:p>
        </p:txBody>
      </p:sp>
      <p:sp>
        <p:nvSpPr>
          <p:cNvPr id="8" name="Fumetto: ovale 7">
            <a:extLst>
              <a:ext uri="{FF2B5EF4-FFF2-40B4-BE49-F238E27FC236}">
                <a16:creationId xmlns:a16="http://schemas.microsoft.com/office/drawing/2014/main" id="{7D9DA5D1-F50F-4080-8D94-1750EBBCD855}"/>
              </a:ext>
            </a:extLst>
          </p:cNvPr>
          <p:cNvSpPr/>
          <p:nvPr/>
        </p:nvSpPr>
        <p:spPr>
          <a:xfrm>
            <a:off x="8651965" y="2532534"/>
            <a:ext cx="3004457" cy="2651761"/>
          </a:xfrm>
          <a:prstGeom prst="wedgeEllipseCallout">
            <a:avLst>
              <a:gd name="adj1" fmla="val -64643"/>
              <a:gd name="adj2" fmla="val 5638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Attenzione: nel libro di testo di </a:t>
            </a:r>
            <a:r>
              <a:rPr lang="it-IT" sz="1600" dirty="0" err="1"/>
              <a:t>Borjas</a:t>
            </a:r>
            <a:r>
              <a:rPr lang="it-IT" sz="1600" dirty="0"/>
              <a:t> il tempo libero è indicato con L, ma voglio evitare confusione con L=Lavoro, per cui tendenzialmente userò sempre T</a:t>
            </a:r>
          </a:p>
        </p:txBody>
      </p:sp>
    </p:spTree>
    <p:extLst>
      <p:ext uri="{BB962C8B-B14F-4D97-AF65-F5344CB8AC3E}">
        <p14:creationId xmlns:p14="http://schemas.microsoft.com/office/powerpoint/2010/main" val="29789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La variabile tempo è importante</a:t>
            </a:r>
            <a:endParaRPr lang="en-US" dirty="0"/>
          </a:p>
        </p:txBody>
      </p:sp>
      <p:sp>
        <p:nvSpPr>
          <p:cNvPr id="3" name="Content Placeholder 2"/>
          <p:cNvSpPr>
            <a:spLocks noGrp="1"/>
          </p:cNvSpPr>
          <p:nvPr>
            <p:ph idx="1"/>
          </p:nvPr>
        </p:nvSpPr>
        <p:spPr>
          <a:xfrm>
            <a:off x="1752599" y="1690688"/>
            <a:ext cx="8754291" cy="4530725"/>
          </a:xfrm>
        </p:spPr>
        <p:txBody>
          <a:bodyPr>
            <a:normAutofit/>
          </a:bodyPr>
          <a:lstStyle/>
          <a:p>
            <a:r>
              <a:rPr lang="it-IT" sz="2300" dirty="0"/>
              <a:t>Il tempo che noi consideriamo nelle nostre analisi e poi nell’applicazione in esercizi si misurerà in ore:</a:t>
            </a:r>
          </a:p>
          <a:p>
            <a:pPr lvl="1"/>
            <a:r>
              <a:rPr lang="it-IT" sz="2300" dirty="0"/>
              <a:t>Una giornata (24  ore)</a:t>
            </a:r>
          </a:p>
          <a:p>
            <a:pPr lvl="1"/>
            <a:r>
              <a:rPr lang="it-IT" sz="2300" dirty="0"/>
              <a:t>Una settimana (168 ore)</a:t>
            </a:r>
          </a:p>
          <a:p>
            <a:r>
              <a:rPr lang="it-IT" sz="2300" dirty="0"/>
              <a:t>Non tutto il tempo viene solitamente usato per </a:t>
            </a:r>
            <a:r>
              <a:rPr lang="it-IT" sz="2300" dirty="0">
                <a:solidFill>
                  <a:srgbClr val="FF0000"/>
                </a:solidFill>
              </a:rPr>
              <a:t>prestare servizi per il mercato</a:t>
            </a:r>
            <a:r>
              <a:rPr lang="it-IT" sz="2300" dirty="0"/>
              <a:t>:</a:t>
            </a:r>
          </a:p>
          <a:p>
            <a:pPr lvl="1"/>
            <a:r>
              <a:rPr lang="it-IT" sz="2300" dirty="0"/>
              <a:t>In un </a:t>
            </a:r>
            <a:r>
              <a:rPr lang="it-IT" sz="2300" b="1" dirty="0"/>
              <a:t>giorno</a:t>
            </a:r>
            <a:r>
              <a:rPr lang="it-IT" sz="2300" dirty="0"/>
              <a:t> si considerano solitamente </a:t>
            </a:r>
            <a:r>
              <a:rPr lang="it-IT" sz="2300" dirty="0">
                <a:solidFill>
                  <a:srgbClr val="FF0000"/>
                </a:solidFill>
              </a:rPr>
              <a:t>8 ore </a:t>
            </a:r>
            <a:r>
              <a:rPr lang="it-IT" sz="2300" dirty="0"/>
              <a:t>(33% del tempo) </a:t>
            </a:r>
          </a:p>
          <a:p>
            <a:pPr lvl="1"/>
            <a:r>
              <a:rPr lang="it-IT" sz="2300" dirty="0"/>
              <a:t>In una </a:t>
            </a:r>
            <a:r>
              <a:rPr lang="it-IT" sz="2300" b="1" dirty="0"/>
              <a:t>settimana</a:t>
            </a:r>
            <a:r>
              <a:rPr lang="it-IT" sz="2300" dirty="0"/>
              <a:t> 40 ore (23,8% del tempo utile)</a:t>
            </a:r>
          </a:p>
          <a:p>
            <a:r>
              <a:rPr lang="it-IT" sz="2300" dirty="0"/>
              <a:t>Il tempo rimanente è considerato </a:t>
            </a:r>
            <a:r>
              <a:rPr lang="it-IT" sz="2300" b="1" dirty="0">
                <a:solidFill>
                  <a:srgbClr val="FF0000"/>
                </a:solidFill>
              </a:rPr>
              <a:t>tempo libero </a:t>
            </a:r>
            <a:r>
              <a:rPr lang="it-IT" sz="2300" dirty="0"/>
              <a:t>(non usato per lavorare) che </a:t>
            </a:r>
            <a:r>
              <a:rPr lang="it-IT" sz="2300" dirty="0">
                <a:solidFill>
                  <a:srgbClr val="0000FF"/>
                </a:solidFill>
              </a:rPr>
              <a:t>non è però indipendente dal tempo di lavoro, PERCHÉ:</a:t>
            </a:r>
          </a:p>
          <a:p>
            <a:r>
              <a:rPr lang="it-IT" sz="2300" dirty="0"/>
              <a:t>Si condividono le stesse </a:t>
            </a:r>
            <a:r>
              <a:rPr lang="it-IT" sz="2300" dirty="0">
                <a:solidFill>
                  <a:srgbClr val="00B050"/>
                </a:solidFill>
              </a:rPr>
              <a:t>preferenze</a:t>
            </a:r>
            <a:r>
              <a:rPr lang="it-IT" sz="2300" dirty="0"/>
              <a:t>, </a:t>
            </a:r>
            <a:r>
              <a:rPr lang="it-IT" sz="2300" dirty="0">
                <a:solidFill>
                  <a:srgbClr val="00B050"/>
                </a:solidFill>
              </a:rPr>
              <a:t>tecnologie</a:t>
            </a:r>
            <a:r>
              <a:rPr lang="it-IT" sz="2300" dirty="0"/>
              <a:t> e </a:t>
            </a:r>
            <a:r>
              <a:rPr lang="it-IT" sz="2300" dirty="0">
                <a:solidFill>
                  <a:srgbClr val="00B050"/>
                </a:solidFill>
              </a:rPr>
              <a:t>vincoli </a:t>
            </a:r>
            <a:r>
              <a:rPr lang="it-IT" sz="2300" dirty="0"/>
              <a:t>(ipotesi semplificatrici)</a:t>
            </a:r>
            <a:endParaRPr lang="en-US" sz="2300" b="1" dirty="0"/>
          </a:p>
        </p:txBody>
      </p:sp>
      <p:sp>
        <p:nvSpPr>
          <p:cNvPr id="4" name="Slide Number Placeholder 3"/>
          <p:cNvSpPr>
            <a:spLocks noGrp="1"/>
          </p:cNvSpPr>
          <p:nvPr>
            <p:ph type="sldNum" sz="quarter" idx="12"/>
          </p:nvPr>
        </p:nvSpPr>
        <p:spPr/>
        <p:txBody>
          <a:bodyPr/>
          <a:lstStyle/>
          <a:p>
            <a:pPr>
              <a:defRPr/>
            </a:pPr>
            <a:fld id="{54F607D0-A284-42C4-BCFC-9662D572391E}" type="slidenum">
              <a:rPr lang="it-IT" altLang="en-US" smtClean="0"/>
              <a:pPr>
                <a:defRPr/>
              </a:pPr>
              <a:t>9</a:t>
            </a:fld>
            <a:endParaRPr lang="it-IT" altLang="en-US" dirty="0"/>
          </a:p>
        </p:txBody>
      </p:sp>
    </p:spTree>
    <p:extLst>
      <p:ext uri="{BB962C8B-B14F-4D97-AF65-F5344CB8AC3E}">
        <p14:creationId xmlns:p14="http://schemas.microsoft.com/office/powerpoint/2010/main" val="25192683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17081</TotalTime>
  <Words>5383</Words>
  <Application>Microsoft Office PowerPoint</Application>
  <PresentationFormat>Widescreen</PresentationFormat>
  <Paragraphs>477</Paragraphs>
  <Slides>53</Slides>
  <Notes>1</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53</vt:i4>
      </vt:variant>
    </vt:vector>
  </HeadingPairs>
  <TitlesOfParts>
    <vt:vector size="62" baseType="lpstr">
      <vt:lpstr>Arial</vt:lpstr>
      <vt:lpstr>Calibri</vt:lpstr>
      <vt:lpstr>Calibri Light</vt:lpstr>
      <vt:lpstr>Cambria Math</vt:lpstr>
      <vt:lpstr>Symbol</vt:lpstr>
      <vt:lpstr>Times New Roman</vt:lpstr>
      <vt:lpstr>Wingdings</vt:lpstr>
      <vt:lpstr>Tema di Office</vt:lpstr>
      <vt:lpstr>Picture</vt:lpstr>
      <vt:lpstr>L’offerta di lavoro individuale</vt:lpstr>
      <vt:lpstr>Iniziamo a studiare la scelta individuale…</vt:lpstr>
      <vt:lpstr>I dati individuali: dove li trovo?</vt:lpstr>
      <vt:lpstr>Il Lavoro: l’offerta</vt:lpstr>
      <vt:lpstr>L’offerta di lavoro: le basi economiche </vt:lpstr>
      <vt:lpstr>Metodologia e scopo del corso </vt:lpstr>
      <vt:lpstr>Le variabili</vt:lpstr>
      <vt:lpstr>Il punto di vista dell’individuo: quali variabili deve considerare?</vt:lpstr>
      <vt:lpstr>La variabile tempo è importante</vt:lpstr>
      <vt:lpstr>Il tempo come concetto di equilibrio</vt:lpstr>
      <vt:lpstr>Dai dati ai modelli</vt:lpstr>
      <vt:lpstr>Qualche strumento per definire l’offerta di lavoro in aggregato (o omogeneo)</vt:lpstr>
      <vt:lpstr>Presentazione standard di PowerPoint</vt:lpstr>
      <vt:lpstr>Il lato del lavoratore: come definire la scelta individuale</vt:lpstr>
      <vt:lpstr>L’offerta di lavoro nel modello neoclassico: ipotesi di comportamento nella scelta</vt:lpstr>
      <vt:lpstr>LA SCELTA NELL’USO DEL TEMPO: un modello STATICO</vt:lpstr>
      <vt:lpstr>L’offerta di lavoro nel modello di base (di tipo neoclassico): le ipotesi di comportamento</vt:lpstr>
      <vt:lpstr>L’offerta di lavoro individuale (1): LE PREFERENZE</vt:lpstr>
      <vt:lpstr>La funzione di utilità</vt:lpstr>
      <vt:lpstr>Le differenze individuali nelle preferenze sono misurate dalle diverse inclinazioni delle curve</vt:lpstr>
      <vt:lpstr>Un esempio: la funzione di utilità</vt:lpstr>
      <vt:lpstr>Perché le curve di utilità non si intersecano?</vt:lpstr>
      <vt:lpstr>Posso esprimere la stessa situazione nel continuo e l’incoerenza si ha quando…</vt:lpstr>
      <vt:lpstr>… continua</vt:lpstr>
      <vt:lpstr>Riassunto ipotesi base: chi sono i lavoratori</vt:lpstr>
      <vt:lpstr>I vincoli del lavoratore-consumatore</vt:lpstr>
      <vt:lpstr>Il modello e il meccanismo di funzionamento della scelta lavorativa</vt:lpstr>
      <vt:lpstr>Grafico: I Vincoli</vt:lpstr>
      <vt:lpstr>L’offerta di lavoro individuale: è un problema di scelta ottima</vt:lpstr>
      <vt:lpstr>Un esempio</vt:lpstr>
      <vt:lpstr>Svolgimento di un esercizio online</vt:lpstr>
      <vt:lpstr>Prezzo ombra e costo opportunità</vt:lpstr>
      <vt:lpstr>La scelta di partecipazione: entro o non entro nel mercato del lavoro? (soluzione d’angolo)</vt:lpstr>
      <vt:lpstr>La soluzione d’angolo è molto utile in termini aggregati, poiché posso individuare</vt:lpstr>
      <vt:lpstr>… ma anche</vt:lpstr>
      <vt:lpstr>Decisione di partecipazione</vt:lpstr>
      <vt:lpstr>… quindi la partecipazione al lavoro </vt:lpstr>
      <vt:lpstr>Il salario di riserva</vt:lpstr>
      <vt:lpstr>Offerta di lavoro</vt:lpstr>
      <vt:lpstr>A questo punto devo iniziare a confrontarmi con le variazioni nelle scelte e le loro determinanti: Variabili Endogene</vt:lpstr>
      <vt:lpstr>Se invece sono in presenza di Variabili Esogene</vt:lpstr>
      <vt:lpstr>Offerta di lavoro ottimale</vt:lpstr>
      <vt:lpstr>Riprendendo le risposte ottenute dal sondaggio wooclap</vt:lpstr>
      <vt:lpstr>I dati di verifica (vedremo in seguito i modelli statistici ed econometrici): sono dati aggregati, è come se l’individuo possedesse le caratteristiche medie della popolazione di riferimento: la popolazione attiva o forza lavoro</vt:lpstr>
      <vt:lpstr>Alcune fonti importanti per l’interpretazione dei modelli e dei dati</vt:lpstr>
      <vt:lpstr>Come leggere i dati del mercato del lavoro: i confronti (esempio)</vt:lpstr>
      <vt:lpstr>Come si esprimono tali rapporti con i dati? Lavoriamo tutti allo stesso modo? Il tempo conta?</vt:lpstr>
      <vt:lpstr>Presentazione standard di PowerPoint</vt:lpstr>
      <vt:lpstr>E nel ciclo vitale lavoriamo tutti allo stesso modo?</vt:lpstr>
      <vt:lpstr>Questo ha comportato anche un diverso uso della partecipazione al lavoro per genere</vt:lpstr>
      <vt:lpstr>Mentre le variazioni nell’uso del tempo sono minimali nell’arco dei 105 anni</vt:lpstr>
      <vt:lpstr>… anche se diversificate per genere</vt:lpstr>
      <vt:lpstr>Consumo e tempo libero: come si comportano i lavoratori? Dove trovo le informazioni…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L’offerta di lavoro individuale</dc:title>
  <dc:creator>CHIES LAURA</dc:creator>
  <cp:lastModifiedBy>CHIES LAURA</cp:lastModifiedBy>
  <cp:revision>148</cp:revision>
  <dcterms:created xsi:type="dcterms:W3CDTF">2020-10-02T10:22:56Z</dcterms:created>
  <dcterms:modified xsi:type="dcterms:W3CDTF">2024-09-30T11:47:44Z</dcterms:modified>
</cp:coreProperties>
</file>