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62" r:id="rId2"/>
    <p:sldId id="463" r:id="rId3"/>
    <p:sldId id="473" r:id="rId4"/>
    <p:sldId id="287" r:id="rId5"/>
    <p:sldId id="455" r:id="rId6"/>
    <p:sldId id="437" r:id="rId7"/>
    <p:sldId id="420" r:id="rId8"/>
    <p:sldId id="421" r:id="rId9"/>
    <p:sldId id="422" r:id="rId10"/>
    <p:sldId id="423" r:id="rId11"/>
    <p:sldId id="424" r:id="rId12"/>
    <p:sldId id="425" r:id="rId13"/>
    <p:sldId id="301" r:id="rId14"/>
    <p:sldId id="464" r:id="rId15"/>
    <p:sldId id="465" r:id="rId16"/>
    <p:sldId id="467" r:id="rId17"/>
    <p:sldId id="468" r:id="rId18"/>
    <p:sldId id="469" r:id="rId19"/>
    <p:sldId id="470" r:id="rId20"/>
    <p:sldId id="471" r:id="rId21"/>
    <p:sldId id="257" r:id="rId22"/>
    <p:sldId id="327" r:id="rId23"/>
    <p:sldId id="258" r:id="rId24"/>
    <p:sldId id="271" r:id="rId25"/>
    <p:sldId id="270" r:id="rId26"/>
    <p:sldId id="259" r:id="rId27"/>
    <p:sldId id="326" r:id="rId28"/>
    <p:sldId id="260" r:id="rId29"/>
    <p:sldId id="261" r:id="rId30"/>
    <p:sldId id="262" r:id="rId31"/>
    <p:sldId id="263" r:id="rId32"/>
    <p:sldId id="264" r:id="rId33"/>
    <p:sldId id="265" r:id="rId34"/>
    <p:sldId id="266" r:id="rId35"/>
    <p:sldId id="267" r:id="rId36"/>
    <p:sldId id="268" r:id="rId37"/>
    <p:sldId id="269" r:id="rId38"/>
    <p:sldId id="316" r:id="rId39"/>
    <p:sldId id="317" r:id="rId40"/>
    <p:sldId id="272" r:id="rId41"/>
    <p:sldId id="273" r:id="rId42"/>
    <p:sldId id="274" r:id="rId43"/>
    <p:sldId id="275" r:id="rId44"/>
    <p:sldId id="276" r:id="rId45"/>
    <p:sldId id="277" r:id="rId46"/>
    <p:sldId id="278" r:id="rId47"/>
    <p:sldId id="472" r:id="rId48"/>
    <p:sldId id="279" r:id="rId49"/>
    <p:sldId id="280" r:id="rId50"/>
    <p:sldId id="33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26" autoAdjust="0"/>
  </p:normalViewPr>
  <p:slideViewPr>
    <p:cSldViewPr snapToGrid="0">
      <p:cViewPr varScale="1">
        <p:scale>
          <a:sx n="65" d="100"/>
          <a:sy n="65" d="100"/>
        </p:scale>
        <p:origin x="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5122.DS\Downloads\II_2019_Serie-storiche_offerta-di-lavor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cked"/>
        <c:varyColors val="0"/>
        <c:ser>
          <c:idx val="0"/>
          <c:order val="0"/>
          <c:tx>
            <c:strRef>
              <c:f>'[II_2019_Serie-storiche_offerta-di-lavoro.xlsx]Tab 17'!$B$74</c:f>
              <c:strCache>
                <c:ptCount val="1"/>
                <c:pt idx="0">
                  <c:v>II Trimestre</c:v>
                </c:pt>
              </c:strCache>
            </c:strRef>
          </c:tx>
          <c:spPr>
            <a:ln w="28575" cap="rnd">
              <a:solidFill>
                <a:schemeClr val="accent1"/>
              </a:solidFill>
              <a:round/>
            </a:ln>
            <a:effectLst/>
          </c:spPr>
          <c:marker>
            <c:symbol val="none"/>
          </c:marker>
          <c:cat>
            <c:strRef>
              <c:f>'[II_2019_Serie-storiche_offerta-di-lavoro.xlsx]Tab 17'!$C$73:$J$73</c:f>
              <c:strCache>
                <c:ptCount val="8"/>
                <c:pt idx="0">
                  <c:v>Assente dal lavoro*</c:v>
                </c:pt>
                <c:pt idx="1">
                  <c:v>1 ora</c:v>
                </c:pt>
                <c:pt idx="2">
                  <c:v>2-10 ore</c:v>
                </c:pt>
                <c:pt idx="3">
                  <c:v>11-20 ore</c:v>
                </c:pt>
                <c:pt idx="4">
                  <c:v>21-35 ore</c:v>
                </c:pt>
                <c:pt idx="5">
                  <c:v>36-40 ore</c:v>
                </c:pt>
                <c:pt idx="6">
                  <c:v>41 e oltre</c:v>
                </c:pt>
                <c:pt idx="7">
                  <c:v>Non sa</c:v>
                </c:pt>
              </c:strCache>
            </c:strRef>
          </c:cat>
          <c:val>
            <c:numRef>
              <c:f>'[II_2019_Serie-storiche_offerta-di-lavoro.xlsx]Tab 17'!$C$74:$J$74</c:f>
              <c:numCache>
                <c:formatCode>#,##0.0</c:formatCode>
                <c:ptCount val="8"/>
                <c:pt idx="0" formatCode="0.0">
                  <c:v>4.1557103933449886</c:v>
                </c:pt>
                <c:pt idx="1">
                  <c:v>4.7870677021917517E-2</c:v>
                </c:pt>
                <c:pt idx="2" formatCode="0.0">
                  <c:v>2.5821995880870747</c:v>
                </c:pt>
                <c:pt idx="3">
                  <c:v>9.4312370626038344</c:v>
                </c:pt>
                <c:pt idx="4" formatCode="0.0">
                  <c:v>18.434587891117914</c:v>
                </c:pt>
                <c:pt idx="5">
                  <c:v>47.105225520443682</c:v>
                </c:pt>
                <c:pt idx="6">
                  <c:v>17.340046660164891</c:v>
                </c:pt>
                <c:pt idx="7" formatCode="0.0">
                  <c:v>0.90312220721568903</c:v>
                </c:pt>
              </c:numCache>
            </c:numRef>
          </c:val>
          <c:smooth val="0"/>
          <c:extLst>
            <c:ext xmlns:c16="http://schemas.microsoft.com/office/drawing/2014/chart" uri="{C3380CC4-5D6E-409C-BE32-E72D297353CC}">
              <c16:uniqueId val="{00000000-CFDB-4AFA-85CB-BE3A9502BF6A}"/>
            </c:ext>
          </c:extLst>
        </c:ser>
        <c:dLbls>
          <c:showLegendKey val="0"/>
          <c:showVal val="0"/>
          <c:showCatName val="0"/>
          <c:showSerName val="0"/>
          <c:showPercent val="0"/>
          <c:showBubbleSize val="0"/>
        </c:dLbls>
        <c:smooth val="0"/>
        <c:axId val="732855360"/>
        <c:axId val="732851616"/>
      </c:lineChart>
      <c:catAx>
        <c:axId val="73285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732851616"/>
        <c:crosses val="autoZero"/>
        <c:auto val="1"/>
        <c:lblAlgn val="ctr"/>
        <c:lblOffset val="100"/>
        <c:noMultiLvlLbl val="0"/>
      </c:catAx>
      <c:valAx>
        <c:axId val="73285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Quota sul totale occupati</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732855360"/>
        <c:crosses val="autoZero"/>
        <c:crossBetween val="between"/>
      </c:valAx>
      <c:spPr>
        <a:noFill/>
        <a:ln>
          <a:noFill/>
        </a:ln>
        <a:effectLst/>
      </c:spPr>
    </c:plotArea>
    <c:plotVisOnly val="1"/>
    <c:dispBlanksAs val="zero"/>
    <c:showDLblsOverMax val="0"/>
  </c:chart>
  <c:spPr>
    <a:noFill/>
    <a:ln>
      <a:noFill/>
    </a:ln>
    <a:effectLst/>
  </c:spPr>
  <c:txPr>
    <a:bodyPr/>
    <a:lstStyle/>
    <a:p>
      <a:pPr>
        <a:defRPr sz="140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AC74A-6E4D-4879-81C9-8C99D0047549}" type="datetimeFigureOut">
              <a:rPr lang="en-US" smtClean="0"/>
              <a:t>10/7/2024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3CA54-5C57-491C-B66D-2D3F7BEA9E5A}" type="slidenum">
              <a:rPr lang="en-US" smtClean="0"/>
              <a:t>‹N›</a:t>
            </a:fld>
            <a:endParaRPr lang="en-US"/>
          </a:p>
        </p:txBody>
      </p:sp>
    </p:spTree>
    <p:extLst>
      <p:ext uri="{BB962C8B-B14F-4D97-AF65-F5344CB8AC3E}">
        <p14:creationId xmlns:p14="http://schemas.microsoft.com/office/powerpoint/2010/main" val="24563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553CA54-5C57-491C-B66D-2D3F7BEA9E5A}" type="slidenum">
              <a:rPr lang="en-US" smtClean="0"/>
              <a:t>21</a:t>
            </a:fld>
            <a:endParaRPr lang="en-US"/>
          </a:p>
        </p:txBody>
      </p:sp>
    </p:spTree>
    <p:extLst>
      <p:ext uri="{BB962C8B-B14F-4D97-AF65-F5344CB8AC3E}">
        <p14:creationId xmlns:p14="http://schemas.microsoft.com/office/powerpoint/2010/main" val="235704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553CA54-5C57-491C-B66D-2D3F7BEA9E5A}" type="slidenum">
              <a:rPr lang="en-US" smtClean="0"/>
              <a:t>22</a:t>
            </a:fld>
            <a:endParaRPr lang="en-US"/>
          </a:p>
        </p:txBody>
      </p:sp>
    </p:spTree>
    <p:extLst>
      <p:ext uri="{BB962C8B-B14F-4D97-AF65-F5344CB8AC3E}">
        <p14:creationId xmlns:p14="http://schemas.microsoft.com/office/powerpoint/2010/main" val="18679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8553CA54-5C57-491C-B66D-2D3F7BEA9E5A}" type="slidenum">
              <a:rPr lang="en-US" smtClean="0"/>
              <a:t>49</a:t>
            </a:fld>
            <a:endParaRPr lang="en-US"/>
          </a:p>
        </p:txBody>
      </p:sp>
    </p:spTree>
    <p:extLst>
      <p:ext uri="{BB962C8B-B14F-4D97-AF65-F5344CB8AC3E}">
        <p14:creationId xmlns:p14="http://schemas.microsoft.com/office/powerpoint/2010/main" val="105839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553CA54-5C57-491C-B66D-2D3F7BEA9E5A}" type="slidenum">
              <a:rPr lang="en-US" smtClean="0"/>
              <a:t>50</a:t>
            </a:fld>
            <a:endParaRPr lang="en-US"/>
          </a:p>
        </p:txBody>
      </p:sp>
    </p:spTree>
    <p:extLst>
      <p:ext uri="{BB962C8B-B14F-4D97-AF65-F5344CB8AC3E}">
        <p14:creationId xmlns:p14="http://schemas.microsoft.com/office/powerpoint/2010/main" val="383140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A328B17E-5941-4FC6-AA7F-E9A2EAD0FB41}" type="datetimeFigureOut">
              <a:rPr lang="en-US" smtClean="0"/>
              <a:t>10/7/2024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77589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A328B17E-5941-4FC6-AA7F-E9A2EAD0FB41}" type="datetimeFigureOut">
              <a:rPr lang="en-US" smtClean="0"/>
              <a:t>10/7/2024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287546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A328B17E-5941-4FC6-AA7F-E9A2EAD0FB41}" type="datetimeFigureOut">
              <a:rPr lang="en-US" smtClean="0"/>
              <a:t>10/7/2024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198323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A328B17E-5941-4FC6-AA7F-E9A2EAD0FB41}" type="datetimeFigureOut">
              <a:rPr lang="en-US" smtClean="0"/>
              <a:t>10/7/2024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336925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328B17E-5941-4FC6-AA7F-E9A2EAD0FB41}" type="datetimeFigureOut">
              <a:rPr lang="en-US" smtClean="0"/>
              <a:t>10/7/2024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202163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A328B17E-5941-4FC6-AA7F-E9A2EAD0FB41}" type="datetimeFigureOut">
              <a:rPr lang="en-US" smtClean="0"/>
              <a:t>10/7/2024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351154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A328B17E-5941-4FC6-AA7F-E9A2EAD0FB41}" type="datetimeFigureOut">
              <a:rPr lang="en-US" smtClean="0"/>
              <a:t>10/7/2024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369604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A328B17E-5941-4FC6-AA7F-E9A2EAD0FB41}" type="datetimeFigureOut">
              <a:rPr lang="en-US" smtClean="0"/>
              <a:t>10/7/2024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125543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28B17E-5941-4FC6-AA7F-E9A2EAD0FB41}" type="datetimeFigureOut">
              <a:rPr lang="en-US" smtClean="0"/>
              <a:t>10/7/2024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421340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328B17E-5941-4FC6-AA7F-E9A2EAD0FB41}" type="datetimeFigureOut">
              <a:rPr lang="en-US" smtClean="0"/>
              <a:t>10/7/2024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102959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328B17E-5941-4FC6-AA7F-E9A2EAD0FB41}" type="datetimeFigureOut">
              <a:rPr lang="en-US" smtClean="0"/>
              <a:t>10/7/2024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9B8F68B2-E897-493C-831A-E755BF221A4A}" type="slidenum">
              <a:rPr lang="en-US" smtClean="0"/>
              <a:t>‹N›</a:t>
            </a:fld>
            <a:endParaRPr lang="en-US"/>
          </a:p>
        </p:txBody>
      </p:sp>
    </p:spTree>
    <p:extLst>
      <p:ext uri="{BB962C8B-B14F-4D97-AF65-F5344CB8AC3E}">
        <p14:creationId xmlns:p14="http://schemas.microsoft.com/office/powerpoint/2010/main" val="63492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8B17E-5941-4FC6-AA7F-E9A2EAD0FB41}" type="datetimeFigureOut">
              <a:rPr lang="en-US" smtClean="0"/>
              <a:t>10/7/2024</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F68B2-E897-493C-831A-E755BF221A4A}" type="slidenum">
              <a:rPr lang="en-US" smtClean="0"/>
              <a:t>‹N›</a:t>
            </a:fld>
            <a:endParaRPr lang="en-US"/>
          </a:p>
        </p:txBody>
      </p:sp>
    </p:spTree>
    <p:extLst>
      <p:ext uri="{BB962C8B-B14F-4D97-AF65-F5344CB8AC3E}">
        <p14:creationId xmlns:p14="http://schemas.microsoft.com/office/powerpoint/2010/main" val="2410742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dati.istat.it/?lang=it&amp;SubSessionId=5d038e1e-304d-4fbd-bb08-7108fa93b5a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hyperlink" Target="https://www.istat.it/it/archivio/826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eurostat/databrowser/view/lfsa_argan/default/table?lang=en"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ati.istat.it/OECDStat_Metadata/ShowMetadata.ashx?Dataset=DCCV_TAXOCCU1&amp;Coords=%5bTIME%5d.%5b2017%5d&amp;ShowOnWeb=true&amp;Lang=it" TargetMode="External"/><Relationship Id="rId2" Type="http://schemas.openxmlformats.org/officeDocument/2006/relationships/hyperlink" Target="http://dati.istat.it/OECDStat_Metadata/ShowMetadata.ashx?Dataset=DCCV_TAXOCCU1&amp;Coords=%5bTIME%5d.%5b2010%5d&amp;ShowOnWeb=true&amp;Lang=it"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istat.it/it/lavoro-e-retribuzion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app.wooclap.com/events/IPYQPC/questions/651e902fafe90e83a4fc376d" TargetMode="External"/><Relationship Id="rId2" Type="http://schemas.openxmlformats.org/officeDocument/2006/relationships/hyperlink" Target="https://app.wooclap.com/events/OFFLAV/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file:///D:\Documents\Didattica%202019_20\ECONOMIA%20DEL%20LAVORO\Dati\II_2019_Serie-storiche_offerta-di-lavoro.xlsx"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economiaepolitica.it/category/lavoro-e-diritti/" TargetMode="External"/><Relationship Id="rId13" Type="http://schemas.openxmlformats.org/officeDocument/2006/relationships/hyperlink" Target="https://www.istat.it/" TargetMode="External"/><Relationship Id="rId3" Type="http://schemas.openxmlformats.org/officeDocument/2006/relationships/hyperlink" Target="https://www.ilsole24ore.com/art/fra-aspettative-competenze-che-mancano-ed-inquietudini-come-dare-valore-lavoro-oggi-AG9SEy" TargetMode="External"/><Relationship Id="rId7" Type="http://schemas.openxmlformats.org/officeDocument/2006/relationships/hyperlink" Target="https://oecdecoscope.blog/category/labour-markets/" TargetMode="External"/><Relationship Id="rId12" Type="http://schemas.openxmlformats.org/officeDocument/2006/relationships/hyperlink" Target="https://www.inps.it/it/it/dati-e-bilanci/rapporti-annuali/xxiii-rapporto-annuale.html" TargetMode="External"/><Relationship Id="rId2" Type="http://schemas.openxmlformats.org/officeDocument/2006/relationships/hyperlink" Target="https://www.ricerca24.ilsole24ore.com/?cmd=static&amp;chId=30&amp;path=/search/search_engine.jsp&amp;field=Titolo|Testo&amp;orderBy=score+desc&amp;chId=30&amp;keyWords=LAvoro&amp;pageNumber=&amp;pageSize=&amp;fromDate=&amp;toDate=&amp;filter=all" TargetMode="External"/><Relationship Id="rId1" Type="http://schemas.openxmlformats.org/officeDocument/2006/relationships/slideLayout" Target="../slideLayouts/slideLayout6.xml"/><Relationship Id="rId6" Type="http://schemas.openxmlformats.org/officeDocument/2006/relationships/hyperlink" Target="https://www.lavoce.info/archives/category/argomenti/lavoro/" TargetMode="External"/><Relationship Id="rId11" Type="http://schemas.openxmlformats.org/officeDocument/2006/relationships/hyperlink" Target="https://www.cnel.it/Comunicazione-e-Stampa/Notizie/ArtMID/1174/ArticleID/3733/RAPPORTO-CNEL-SU-MERCATO-DEL-LAVORO-E-CONTRATTAZIONE-COLLETTIVA#:~:text=I%20rapporti%20di%20lavoro%20cessati,pari%20al%2033%2C8%25)." TargetMode="External"/><Relationship Id="rId5" Type="http://schemas.openxmlformats.org/officeDocument/2006/relationships/hyperlink" Target="https://www.lavoro.gov.it/documenti-e-norme/Pagine/Documenti-e-Norme-Ministro" TargetMode="External"/><Relationship Id="rId10" Type="http://schemas.openxmlformats.org/officeDocument/2006/relationships/hyperlink" Target="https://www.istat.it/tag/occupati-e-disoccupati/" TargetMode="External"/><Relationship Id="rId4" Type="http://schemas.openxmlformats.org/officeDocument/2006/relationships/hyperlink" Target="https://www.asfor.it/it/ricerche/osservatorio-managerial-learning-asfor-cfmt/6019-ricerca-asfor-isvi-2023-a-cosa-serve-il-lavoro-oggi" TargetMode="External"/><Relationship Id="rId9" Type="http://schemas.openxmlformats.org/officeDocument/2006/relationships/hyperlink" Target="https://www.ingenere.it/ricerch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0F10EE6-DD62-48BF-8FB5-39CAAF7C810B}"/>
              </a:ext>
            </a:extLst>
          </p:cNvPr>
          <p:cNvSpPr>
            <a:spLocks noGrp="1"/>
          </p:cNvSpPr>
          <p:nvPr>
            <p:ph type="title"/>
          </p:nvPr>
        </p:nvSpPr>
        <p:spPr/>
        <p:txBody>
          <a:bodyPr/>
          <a:lstStyle/>
          <a:p>
            <a:r>
              <a:rPr lang="it-IT" dirty="0"/>
              <a:t>L’analisi empirica della scelta di partecipazione al lavoro</a:t>
            </a:r>
          </a:p>
        </p:txBody>
      </p:sp>
      <p:sp>
        <p:nvSpPr>
          <p:cNvPr id="5" name="Segnaposto testo 4">
            <a:extLst>
              <a:ext uri="{FF2B5EF4-FFF2-40B4-BE49-F238E27FC236}">
                <a16:creationId xmlns:a16="http://schemas.microsoft.com/office/drawing/2014/main" id="{C4D4126F-0038-4BCE-B1E7-130F1B705FFB}"/>
              </a:ext>
            </a:extLst>
          </p:cNvPr>
          <p:cNvSpPr>
            <a:spLocks noGrp="1"/>
          </p:cNvSpPr>
          <p:nvPr>
            <p:ph type="body" idx="1"/>
          </p:nvPr>
        </p:nvSpPr>
        <p:spPr/>
        <p:txBody>
          <a:bodyPr/>
          <a:lstStyle/>
          <a:p>
            <a:r>
              <a:rPr lang="it-IT" dirty="0"/>
              <a:t>Le statistiche fondamentali: i tassi e le distribuzioni (3/10/2024)</a:t>
            </a:r>
          </a:p>
        </p:txBody>
      </p:sp>
    </p:spTree>
    <p:extLst>
      <p:ext uri="{BB962C8B-B14F-4D97-AF65-F5344CB8AC3E}">
        <p14:creationId xmlns:p14="http://schemas.microsoft.com/office/powerpoint/2010/main" val="205632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Questo ha comportato anche un diverso uso della partecipazione al lavoro per genere</a:t>
            </a:r>
          </a:p>
        </p:txBody>
      </p:sp>
      <p:sp>
        <p:nvSpPr>
          <p:cNvPr id="3" name="Segnaposto numero diapositiva 2"/>
          <p:cNvSpPr>
            <a:spLocks noGrp="1"/>
          </p:cNvSpPr>
          <p:nvPr>
            <p:ph type="sldNum" sz="quarter" idx="12"/>
          </p:nvPr>
        </p:nvSpPr>
        <p:spPr/>
        <p:txBody>
          <a:bodyPr/>
          <a:lstStyle/>
          <a:p>
            <a:pPr>
              <a:defRPr/>
            </a:pPr>
            <a:fld id="{54314D98-A194-4BAB-9F25-D47C4CF4015C}" type="slidenum">
              <a:rPr lang="it-IT" altLang="en-US" smtClean="0"/>
              <a:pPr>
                <a:defRPr/>
              </a:pPr>
              <a:t>10</a:t>
            </a:fld>
            <a:endParaRPr lang="it-IT" altLang="en-US"/>
          </a:p>
        </p:txBody>
      </p:sp>
      <p:pic>
        <p:nvPicPr>
          <p:cNvPr id="48130" name="Picture 2" descr="Fig. 1.4. Profilo life cycle della partecipazione, capifamiglia e coniugi, Stati Un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598724"/>
            <a:ext cx="8403282" cy="494155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524001" y="6494587"/>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1.4 Pepi De </a:t>
            </a:r>
            <a:r>
              <a:rPr lang="it-IT" sz="1400" dirty="0" err="1"/>
              <a:t>Caleo</a:t>
            </a:r>
            <a:r>
              <a:rPr lang="it-IT" sz="1400" dirty="0"/>
              <a:t>, p. 26</a:t>
            </a:r>
          </a:p>
        </p:txBody>
      </p:sp>
    </p:spTree>
    <p:extLst>
      <p:ext uri="{BB962C8B-B14F-4D97-AF65-F5344CB8AC3E}">
        <p14:creationId xmlns:p14="http://schemas.microsoft.com/office/powerpoint/2010/main" val="149607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Mentre le variazioni nell’uso del tempo sono minimali nell’arco dei 105 anni</a:t>
            </a:r>
          </a:p>
        </p:txBody>
      </p:sp>
      <p:sp>
        <p:nvSpPr>
          <p:cNvPr id="3" name="Segnaposto numero diapositiva 2"/>
          <p:cNvSpPr>
            <a:spLocks noGrp="1"/>
          </p:cNvSpPr>
          <p:nvPr>
            <p:ph type="sldNum" sz="quarter" idx="12"/>
          </p:nvPr>
        </p:nvSpPr>
        <p:spPr/>
        <p:txBody>
          <a:bodyPr/>
          <a:lstStyle/>
          <a:p>
            <a:pPr>
              <a:defRPr/>
            </a:pPr>
            <a:fld id="{54314D98-A194-4BAB-9F25-D47C4CF4015C}" type="slidenum">
              <a:rPr lang="it-IT" altLang="en-US" smtClean="0"/>
              <a:pPr>
                <a:defRPr/>
              </a:pPr>
              <a:t>11</a:t>
            </a:fld>
            <a:endParaRPr lang="it-IT" altLang="en-US"/>
          </a:p>
        </p:txBody>
      </p:sp>
      <p:pic>
        <p:nvPicPr>
          <p:cNvPr id="49154" name="Picture 2" descr="Fig. 1.5. Allocazione del tempo tra offerta di lavoro ed altre attività, Stati Un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419" y="1617072"/>
            <a:ext cx="8300224" cy="4933152"/>
          </a:xfrm>
          <a:prstGeom prst="rect">
            <a:avLst/>
          </a:prstGeom>
          <a:noFill/>
          <a:extLst>
            <a:ext uri="{909E8E84-426E-40DD-AFC4-6F175D3DCCD1}">
              <a14:hiddenFill xmlns:a14="http://schemas.microsoft.com/office/drawing/2010/main">
                <a:solidFill>
                  <a:srgbClr val="FFFFFF"/>
                </a:solidFill>
              </a14:hiddenFill>
            </a:ext>
          </a:extLst>
        </p:spPr>
      </p:pic>
      <p:sp>
        <p:nvSpPr>
          <p:cNvPr id="4" name="Callout 1 3"/>
          <p:cNvSpPr/>
          <p:nvPr/>
        </p:nvSpPr>
        <p:spPr>
          <a:xfrm>
            <a:off x="9745337" y="1700808"/>
            <a:ext cx="936104"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+3,7 ore</a:t>
            </a:r>
          </a:p>
        </p:txBody>
      </p:sp>
      <p:sp>
        <p:nvSpPr>
          <p:cNvPr id="5" name="Callout 2 4"/>
          <p:cNvSpPr/>
          <p:nvPr/>
        </p:nvSpPr>
        <p:spPr>
          <a:xfrm>
            <a:off x="7314419" y="4221265"/>
            <a:ext cx="1008112" cy="540060"/>
          </a:xfrm>
          <a:prstGeom prst="borderCallout2">
            <a:avLst>
              <a:gd name="adj1" fmla="val 18750"/>
              <a:gd name="adj2" fmla="val -8333"/>
              <a:gd name="adj3" fmla="val 18750"/>
              <a:gd name="adj4" fmla="val -16667"/>
              <a:gd name="adj5" fmla="val -23271"/>
              <a:gd name="adj6" fmla="val -4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-4,7 ore</a:t>
            </a:r>
          </a:p>
        </p:txBody>
      </p:sp>
      <p:sp>
        <p:nvSpPr>
          <p:cNvPr id="6" name="Callout 1 5"/>
          <p:cNvSpPr/>
          <p:nvPr/>
        </p:nvSpPr>
        <p:spPr>
          <a:xfrm>
            <a:off x="7536160" y="3284984"/>
            <a:ext cx="1008112" cy="432048"/>
          </a:xfrm>
          <a:prstGeom prst="borderCallout1">
            <a:avLst>
              <a:gd name="adj1" fmla="val 18750"/>
              <a:gd name="adj2" fmla="val -8333"/>
              <a:gd name="adj3" fmla="val 90537"/>
              <a:gd name="adj4" fmla="val -53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-0,5 ore</a:t>
            </a:r>
          </a:p>
        </p:txBody>
      </p:sp>
      <p:sp>
        <p:nvSpPr>
          <p:cNvPr id="7" name="Callout 1 6"/>
          <p:cNvSpPr/>
          <p:nvPr/>
        </p:nvSpPr>
        <p:spPr>
          <a:xfrm>
            <a:off x="8688288" y="4869160"/>
            <a:ext cx="1008112" cy="360040"/>
          </a:xfrm>
          <a:prstGeom prst="borderCallout1">
            <a:avLst>
              <a:gd name="adj1" fmla="val 18750"/>
              <a:gd name="adj2" fmla="val -8333"/>
              <a:gd name="adj3" fmla="val 148440"/>
              <a:gd name="adj4" fmla="val -29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 ore</a:t>
            </a:r>
          </a:p>
        </p:txBody>
      </p:sp>
      <p:sp>
        <p:nvSpPr>
          <p:cNvPr id="9" name="CasellaDiTesto 8"/>
          <p:cNvSpPr txBox="1"/>
          <p:nvPr/>
        </p:nvSpPr>
        <p:spPr>
          <a:xfrm>
            <a:off x="7628386" y="6550224"/>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1.5 Pepi De </a:t>
            </a:r>
            <a:r>
              <a:rPr lang="it-IT" sz="1400" dirty="0" err="1"/>
              <a:t>Caleo</a:t>
            </a:r>
            <a:r>
              <a:rPr lang="it-IT" sz="1400" dirty="0"/>
              <a:t>, p. 28</a:t>
            </a:r>
          </a:p>
        </p:txBody>
      </p:sp>
    </p:spTree>
    <p:extLst>
      <p:ext uri="{BB962C8B-B14F-4D97-AF65-F5344CB8AC3E}">
        <p14:creationId xmlns:p14="http://schemas.microsoft.com/office/powerpoint/2010/main" val="206228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anche se diversificate per genere</a:t>
            </a:r>
          </a:p>
        </p:txBody>
      </p:sp>
      <p:sp>
        <p:nvSpPr>
          <p:cNvPr id="3" name="Segnaposto numero diapositiva 2"/>
          <p:cNvSpPr>
            <a:spLocks noGrp="1"/>
          </p:cNvSpPr>
          <p:nvPr>
            <p:ph type="sldNum" sz="quarter" idx="12"/>
          </p:nvPr>
        </p:nvSpPr>
        <p:spPr/>
        <p:txBody>
          <a:bodyPr/>
          <a:lstStyle/>
          <a:p>
            <a:pPr>
              <a:defRPr/>
            </a:pPr>
            <a:fld id="{54314D98-A194-4BAB-9F25-D47C4CF4015C}" type="slidenum">
              <a:rPr lang="it-IT" altLang="en-US" smtClean="0"/>
              <a:pPr>
                <a:defRPr/>
              </a:pPr>
              <a:t>12</a:t>
            </a:fld>
            <a:endParaRPr lang="it-IT" altLang="en-US"/>
          </a:p>
        </p:txBody>
      </p:sp>
      <p:pic>
        <p:nvPicPr>
          <p:cNvPr id="50178" name="Picture 2" descr="Fig. 1.6. Allocazione del tempo tra offerta di lavoro e produzione domestica per sesso, Stati Un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6" y="1412776"/>
            <a:ext cx="7775098" cy="460851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4439817" y="6219342"/>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1.6 Pepi De </a:t>
            </a:r>
            <a:r>
              <a:rPr lang="it-IT" sz="1400" dirty="0" err="1"/>
              <a:t>Caleo</a:t>
            </a:r>
            <a:r>
              <a:rPr lang="it-IT" sz="1400" dirty="0"/>
              <a:t>, p. 28</a:t>
            </a:r>
          </a:p>
        </p:txBody>
      </p:sp>
    </p:spTree>
    <p:extLst>
      <p:ext uri="{BB962C8B-B14F-4D97-AF65-F5344CB8AC3E}">
        <p14:creationId xmlns:p14="http://schemas.microsoft.com/office/powerpoint/2010/main" val="284320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9A681B4-4020-4674-8804-75AA7F054124}"/>
              </a:ext>
            </a:extLst>
          </p:cNvPr>
          <p:cNvSpPr>
            <a:spLocks noGrp="1"/>
          </p:cNvSpPr>
          <p:nvPr>
            <p:ph type="title"/>
          </p:nvPr>
        </p:nvSpPr>
        <p:spPr/>
        <p:txBody>
          <a:bodyPr>
            <a:normAutofit fontScale="90000"/>
          </a:bodyPr>
          <a:lstStyle/>
          <a:p>
            <a:r>
              <a:rPr lang="it-IT" dirty="0"/>
              <a:t>Consumo e tempo libero: come si comportano i lavoratori? Dove trovo le informazioni…</a:t>
            </a:r>
          </a:p>
        </p:txBody>
      </p:sp>
      <p:sp>
        <p:nvSpPr>
          <p:cNvPr id="5" name="Segnaposto contenuto 4">
            <a:extLst>
              <a:ext uri="{FF2B5EF4-FFF2-40B4-BE49-F238E27FC236}">
                <a16:creationId xmlns:a16="http://schemas.microsoft.com/office/drawing/2014/main" id="{F6C379F8-D10B-48CC-A908-7E319CA39DA0}"/>
              </a:ext>
            </a:extLst>
          </p:cNvPr>
          <p:cNvSpPr>
            <a:spLocks noGrp="1"/>
          </p:cNvSpPr>
          <p:nvPr>
            <p:ph idx="1"/>
          </p:nvPr>
        </p:nvSpPr>
        <p:spPr/>
        <p:txBody>
          <a:bodyPr>
            <a:normAutofit lnSpcReduction="10000"/>
          </a:bodyPr>
          <a:lstStyle/>
          <a:p>
            <a:r>
              <a:rPr lang="it-IT" dirty="0"/>
              <a:t>Si possono avere informazioni sul comportamento di lavoratori e non lavoratori, nelle loro attività di consumo dall’indagine sul consumo e anche informazioni sul reddito a seconda della posizione nella professione: </a:t>
            </a:r>
            <a:r>
              <a:rPr lang="it-IT" dirty="0" err="1"/>
              <a:t>I.Stat</a:t>
            </a:r>
            <a:r>
              <a:rPr lang="it-IT" dirty="0"/>
              <a:t> - </a:t>
            </a:r>
            <a:r>
              <a:rPr lang="it-IT" dirty="0">
                <a:hlinkClick r:id="rId2"/>
              </a:rPr>
              <a:t>Condizioni economiche delle famiglie e disuguaglianze</a:t>
            </a:r>
            <a:r>
              <a:rPr lang="it-IT" dirty="0"/>
              <a:t> e </a:t>
            </a:r>
            <a:r>
              <a:rPr lang="it-IT" dirty="0">
                <a:hlinkClick r:id="rId2"/>
              </a:rPr>
              <a:t>Spesa per consumi delle famiglie</a:t>
            </a:r>
            <a:endParaRPr lang="it-IT" dirty="0"/>
          </a:p>
          <a:p>
            <a:r>
              <a:rPr lang="it-IT" dirty="0"/>
              <a:t>Mentre per quanto riguarda l’uso del tempo (libero e non) viene effettuata ogni 5 anni un’indagine multiscopo che indaga il comportamento di uomini e donne nell’uso del tempo: </a:t>
            </a:r>
            <a:r>
              <a:rPr lang="it-IT" dirty="0" err="1"/>
              <a:t>I.Stat</a:t>
            </a:r>
            <a:r>
              <a:rPr lang="it-IT" dirty="0"/>
              <a:t> - </a:t>
            </a:r>
            <a:r>
              <a:rPr lang="it-IT" dirty="0">
                <a:hlinkClick r:id="rId2"/>
              </a:rPr>
              <a:t>Vita quotidiana e opinione dei cittadini. Uso del tempo</a:t>
            </a:r>
            <a:r>
              <a:rPr lang="it-IT" dirty="0"/>
              <a:t> e negli ultimi anni abbiamo anche informazioni su una delle componenti del benessere ricavato dal lavoro: </a:t>
            </a:r>
            <a:r>
              <a:rPr lang="it-IT" dirty="0">
                <a:hlinkClick r:id="rId2"/>
              </a:rPr>
              <a:t>Soddisfazione per il lavoro - condizione e posizione nella professione</a:t>
            </a:r>
            <a:endParaRPr lang="it-IT" dirty="0"/>
          </a:p>
        </p:txBody>
      </p:sp>
    </p:spTree>
    <p:extLst>
      <p:ext uri="{BB962C8B-B14F-4D97-AF65-F5344CB8AC3E}">
        <p14:creationId xmlns:p14="http://schemas.microsoft.com/office/powerpoint/2010/main" val="188767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04980-50BD-474D-84BD-35D3189D8E57}"/>
              </a:ext>
            </a:extLst>
          </p:cNvPr>
          <p:cNvSpPr>
            <a:spLocks noGrp="1"/>
          </p:cNvSpPr>
          <p:nvPr>
            <p:ph type="title"/>
          </p:nvPr>
        </p:nvSpPr>
        <p:spPr/>
        <p:txBody>
          <a:bodyPr/>
          <a:lstStyle/>
          <a:p>
            <a:r>
              <a:rPr lang="it-IT" dirty="0"/>
              <a:t>…Ma prima, alcuni concetti base della statistica del lavoro</a:t>
            </a:r>
          </a:p>
        </p:txBody>
      </p:sp>
      <p:sp>
        <p:nvSpPr>
          <p:cNvPr id="3" name="Segnaposto contenuto 2">
            <a:extLst>
              <a:ext uri="{FF2B5EF4-FFF2-40B4-BE49-F238E27FC236}">
                <a16:creationId xmlns:a16="http://schemas.microsoft.com/office/drawing/2014/main" id="{BDDA2474-23E8-4F0E-9372-2FF589B74821}"/>
              </a:ext>
            </a:extLst>
          </p:cNvPr>
          <p:cNvSpPr>
            <a:spLocks noGrp="1"/>
          </p:cNvSpPr>
          <p:nvPr>
            <p:ph idx="1"/>
          </p:nvPr>
        </p:nvSpPr>
        <p:spPr>
          <a:xfrm>
            <a:off x="838200" y="1825625"/>
            <a:ext cx="10515600" cy="4570626"/>
          </a:xfrm>
        </p:spPr>
        <p:txBody>
          <a:bodyPr>
            <a:normAutofit fontScale="77500" lnSpcReduction="20000"/>
          </a:bodyPr>
          <a:lstStyle/>
          <a:p>
            <a:r>
              <a:rPr lang="it-IT" dirty="0"/>
              <a:t>Per confrontare tra loro persone di genere, età, residenza, etnia… diverse occorre esprimere il loro comportamento (qui scelta di partecipare al lavoro per il mercato) in rapporto alla loro popolazione di riferimento: es. quanta parte dei quindicenni decide di lavorare?</a:t>
            </a:r>
          </a:p>
          <a:p>
            <a:r>
              <a:rPr lang="it-IT" dirty="0"/>
              <a:t>Lo stesso avviene per i confronti tra paesi o regioni, ecc. </a:t>
            </a:r>
          </a:p>
          <a:p>
            <a:r>
              <a:rPr lang="it-IT" dirty="0"/>
              <a:t>Il </a:t>
            </a:r>
            <a:r>
              <a:rPr lang="it-IT" b="1" dirty="0"/>
              <a:t>tasso di partecipazione </a:t>
            </a:r>
            <a:r>
              <a:rPr lang="it-IT" dirty="0"/>
              <a:t>nelle statistiche e nei contenuti è diverso dal tasso di occupazione: il primo ricomprende tutti coloro che esprimono nelle indagini sulle forze di lavoro, il desiderio o scelta di lavorare nel mercato</a:t>
            </a:r>
          </a:p>
          <a:p>
            <a:r>
              <a:rPr lang="it-IT" dirty="0"/>
              <a:t>Il </a:t>
            </a:r>
            <a:r>
              <a:rPr lang="it-IT" b="1" dirty="0"/>
              <a:t>tasso di occupazione </a:t>
            </a:r>
            <a:r>
              <a:rPr lang="it-IT" dirty="0"/>
              <a:t>esprime la sola quota di coloro che occupano un posto di lavoro rispetto alla popolazione di riferimento</a:t>
            </a:r>
          </a:p>
          <a:p>
            <a:r>
              <a:rPr lang="it-IT" dirty="0"/>
              <a:t>Chi non riesce a trovare un posto di lavoro rimane nel limbo, cioè alla ricerca di occupazione e anche in questo caso possiamo avere un’informazione sulla quota di coloro che, pur volendo partecipare ne rimangono esclusi: il </a:t>
            </a:r>
            <a:r>
              <a:rPr lang="it-IT" b="1" dirty="0"/>
              <a:t>tasso di disoccupazione</a:t>
            </a:r>
          </a:p>
          <a:p>
            <a:r>
              <a:rPr lang="it-IT" dirty="0"/>
              <a:t>Inoltre dobbiamo considerare anche chi, pur avendo l’età adatta al lavoro, si astiene: il</a:t>
            </a:r>
            <a:r>
              <a:rPr lang="it-IT" b="1" dirty="0"/>
              <a:t> tasso di inattività</a:t>
            </a:r>
          </a:p>
        </p:txBody>
      </p:sp>
    </p:spTree>
    <p:extLst>
      <p:ext uri="{BB962C8B-B14F-4D97-AF65-F5344CB8AC3E}">
        <p14:creationId xmlns:p14="http://schemas.microsoft.com/office/powerpoint/2010/main" val="168541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868D23-966E-4217-998C-AF70B08C67F0}"/>
              </a:ext>
            </a:extLst>
          </p:cNvPr>
          <p:cNvSpPr>
            <a:spLocks noGrp="1"/>
          </p:cNvSpPr>
          <p:nvPr>
            <p:ph type="title"/>
          </p:nvPr>
        </p:nvSpPr>
        <p:spPr/>
        <p:txBody>
          <a:bodyPr/>
          <a:lstStyle/>
          <a:p>
            <a:r>
              <a:rPr lang="it-IT" dirty="0"/>
              <a:t>E con i dati…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700D4D85-475A-4903-BC8F-462FC7E34EA5}"/>
                  </a:ext>
                </a:extLst>
              </p:cNvPr>
              <p:cNvSpPr>
                <a:spLocks noGrp="1"/>
              </p:cNvSpPr>
              <p:nvPr>
                <p:ph idx="1"/>
              </p:nvPr>
            </p:nvSpPr>
            <p:spPr/>
            <p:txBody>
              <a:bodyPr>
                <a:normAutofit fontScale="92500" lnSpcReduction="10000"/>
              </a:bodyPr>
              <a:lstStyle/>
              <a:p>
                <a:r>
                  <a:rPr lang="it-IT" dirty="0"/>
                  <a:t>Dobbiamo conoscere: la popolazione per classi d’età, il numero di occupati, il numero di coloro che cercano un lavoro e non l’hanno ancora trovato («disoccupati») ed il numero degli inattivi.</a:t>
                </a:r>
              </a:p>
              <a:p>
                <a:r>
                  <a:rPr lang="it-IT" dirty="0"/>
                  <a:t>La fonte principale di queste informazioni è la </a:t>
                </a:r>
                <a:r>
                  <a:rPr lang="it-IT" dirty="0">
                    <a:hlinkClick r:id="rId2"/>
                  </a:rPr>
                  <a:t>rilevazione sulle forze di lavoro</a:t>
                </a:r>
                <a:r>
                  <a:rPr lang="it-IT" dirty="0"/>
                  <a:t> (</a:t>
                </a:r>
                <a:r>
                  <a:rPr lang="it-IT" dirty="0" err="1"/>
                  <a:t>Rfl</a:t>
                </a:r>
                <a:r>
                  <a:rPr lang="it-IT" dirty="0"/>
                  <a:t>) dell’ISTAT:</a:t>
                </a:r>
              </a:p>
              <a:p>
                <a:r>
                  <a:rPr lang="it-IT" dirty="0"/>
                  <a:t>Tasso di partecipazione: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𝑓𝑜𝑟𝑧𝑒</m:t>
                        </m:r>
                        <m:r>
                          <a:rPr lang="it-IT" b="0" i="1" smtClean="0">
                            <a:latin typeface="Cambria Math" panose="02040503050406030204" pitchFamily="18" charset="0"/>
                          </a:rPr>
                          <m:t> </m:t>
                        </m:r>
                        <m:r>
                          <a:rPr lang="it-IT" b="0" i="1" smtClean="0">
                            <a:latin typeface="Cambria Math" panose="02040503050406030204" pitchFamily="18" charset="0"/>
                          </a:rPr>
                          <m:t>𝑑𝑖</m:t>
                        </m:r>
                        <m:r>
                          <a:rPr lang="it-IT" b="0" i="1" smtClean="0">
                            <a:latin typeface="Cambria Math" panose="02040503050406030204" pitchFamily="18" charset="0"/>
                          </a:rPr>
                          <m:t> </m:t>
                        </m:r>
                        <m:r>
                          <a:rPr lang="it-IT" b="0" i="1" smtClean="0">
                            <a:latin typeface="Cambria Math" panose="02040503050406030204" pitchFamily="18" charset="0"/>
                          </a:rPr>
                          <m:t>𝑙𝑎𝑣𝑜𝑟𝑜</m:t>
                        </m:r>
                      </m:num>
                      <m:den>
                        <m:r>
                          <a:rPr lang="it-IT" b="0" i="1" smtClean="0">
                            <a:latin typeface="Cambria Math" panose="02040503050406030204" pitchFamily="18" charset="0"/>
                          </a:rPr>
                          <m:t>𝑝𝑜𝑝𝑜𝑙𝑎𝑧𝑖𝑜𝑛𝑒</m:t>
                        </m:r>
                        <m:r>
                          <a:rPr lang="it-IT" b="0" i="1" smtClean="0">
                            <a:latin typeface="Cambria Math" panose="02040503050406030204" pitchFamily="18" charset="0"/>
                          </a:rPr>
                          <m:t> </m:t>
                        </m:r>
                        <m:r>
                          <a:rPr lang="it-IT" b="0" i="1" smtClean="0">
                            <a:latin typeface="Cambria Math" panose="02040503050406030204" pitchFamily="18" charset="0"/>
                          </a:rPr>
                          <m:t>𝑑𝑖</m:t>
                        </m:r>
                        <m:r>
                          <a:rPr lang="it-IT" b="0" i="1" smtClean="0">
                            <a:latin typeface="Cambria Math" panose="02040503050406030204" pitchFamily="18" charset="0"/>
                          </a:rPr>
                          <m:t> 15 </m:t>
                        </m:r>
                        <m:r>
                          <a:rPr lang="it-IT" b="0" i="1" smtClean="0">
                            <a:latin typeface="Cambria Math" panose="02040503050406030204" pitchFamily="18" charset="0"/>
                          </a:rPr>
                          <m:t>𝑎𝑛𝑛𝑖</m:t>
                        </m:r>
                        <m:r>
                          <a:rPr lang="it-IT" b="0" i="1" smtClean="0">
                            <a:latin typeface="Cambria Math" panose="02040503050406030204" pitchFamily="18" charset="0"/>
                          </a:rPr>
                          <m:t> </m:t>
                        </m:r>
                        <m:r>
                          <a:rPr lang="it-IT" b="0" i="1" smtClean="0">
                            <a:latin typeface="Cambria Math" panose="02040503050406030204" pitchFamily="18" charset="0"/>
                          </a:rPr>
                          <m:t>𝑒</m:t>
                        </m:r>
                        <m:r>
                          <a:rPr lang="it-IT" b="0" i="1" smtClean="0">
                            <a:latin typeface="Cambria Math" panose="02040503050406030204" pitchFamily="18" charset="0"/>
                          </a:rPr>
                          <m:t> </m:t>
                        </m:r>
                        <m:r>
                          <a:rPr lang="it-IT" b="0" i="1" smtClean="0">
                            <a:latin typeface="Cambria Math" panose="02040503050406030204" pitchFamily="18" charset="0"/>
                          </a:rPr>
                          <m:t>𝑝𝑖</m:t>
                        </m:r>
                        <m:r>
                          <a:rPr lang="it-IT" b="0" i="1" smtClean="0">
                            <a:latin typeface="Cambria Math" panose="02040503050406030204" pitchFamily="18" charset="0"/>
                          </a:rPr>
                          <m:t>ù</m:t>
                        </m:r>
                      </m:den>
                    </m:f>
                  </m:oMath>
                </a14:m>
                <a:endParaRPr lang="it-IT" dirty="0"/>
              </a:p>
              <a:p>
                <a:r>
                  <a:rPr lang="it-IT" dirty="0"/>
                  <a:t>Tasso di occupazione: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𝑜𝑐𝑐𝑢𝑝𝑎𝑡𝑖</m:t>
                        </m:r>
                      </m:num>
                      <m:den>
                        <m:r>
                          <a:rPr lang="it-IT" b="0" i="1" smtClean="0">
                            <a:latin typeface="Cambria Math" panose="02040503050406030204" pitchFamily="18" charset="0"/>
                          </a:rPr>
                          <m:t>𝑝𝑜𝑝𝑜𝑙𝑎𝑧𝑖𝑜𝑛𝑒</m:t>
                        </m:r>
                        <m:r>
                          <a:rPr lang="it-IT" b="0" i="1" smtClean="0">
                            <a:latin typeface="Cambria Math" panose="02040503050406030204" pitchFamily="18" charset="0"/>
                          </a:rPr>
                          <m:t> 15−64</m:t>
                        </m:r>
                      </m:den>
                    </m:f>
                  </m:oMath>
                </a14:m>
                <a:endParaRPr lang="it-IT" dirty="0"/>
              </a:p>
              <a:p>
                <a:r>
                  <a:rPr lang="it-IT" dirty="0"/>
                  <a:t>Tasso di disoccupazione: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𝑝𝑒𝑟𝑠𝑜𝑛𝑒</m:t>
                        </m:r>
                        <m:r>
                          <a:rPr lang="it-IT" b="0" i="1" smtClean="0">
                            <a:latin typeface="Cambria Math" panose="02040503050406030204" pitchFamily="18" charset="0"/>
                          </a:rPr>
                          <m:t> </m:t>
                        </m:r>
                        <m:r>
                          <a:rPr lang="it-IT" b="0" i="1" smtClean="0">
                            <a:latin typeface="Cambria Math" panose="02040503050406030204" pitchFamily="18" charset="0"/>
                          </a:rPr>
                          <m:t>𝑖𝑛</m:t>
                        </m:r>
                        <m:r>
                          <a:rPr lang="it-IT" b="0" i="1" smtClean="0">
                            <a:latin typeface="Cambria Math" panose="02040503050406030204" pitchFamily="18" charset="0"/>
                          </a:rPr>
                          <m:t> </m:t>
                        </m:r>
                        <m:r>
                          <a:rPr lang="it-IT" b="0" i="1" smtClean="0">
                            <a:latin typeface="Cambria Math" panose="02040503050406030204" pitchFamily="18" charset="0"/>
                          </a:rPr>
                          <m:t>𝑐𝑒𝑟𝑐𝑎</m:t>
                        </m:r>
                        <m:r>
                          <a:rPr lang="it-IT" b="0" i="1" smtClean="0">
                            <a:latin typeface="Cambria Math" panose="02040503050406030204" pitchFamily="18" charset="0"/>
                          </a:rPr>
                          <m:t> </m:t>
                        </m:r>
                        <m:r>
                          <a:rPr lang="it-IT" b="0" i="1" smtClean="0">
                            <a:latin typeface="Cambria Math" panose="02040503050406030204" pitchFamily="18" charset="0"/>
                          </a:rPr>
                          <m:t>𝑑𝑖</m:t>
                        </m:r>
                        <m:r>
                          <a:rPr lang="it-IT" b="0" i="1" smtClean="0">
                            <a:latin typeface="Cambria Math" panose="02040503050406030204" pitchFamily="18" charset="0"/>
                          </a:rPr>
                          <m:t> </m:t>
                        </m:r>
                        <m:r>
                          <a:rPr lang="it-IT" b="0" i="1" smtClean="0">
                            <a:latin typeface="Cambria Math" panose="02040503050406030204" pitchFamily="18" charset="0"/>
                          </a:rPr>
                          <m:t>𝑜𝑐𝑐𝑢𝑝𝑎𝑧𝑖𝑜𝑛𝑒</m:t>
                        </m:r>
                      </m:num>
                      <m:den>
                        <m:r>
                          <a:rPr lang="it-IT" b="0" i="1" smtClean="0">
                            <a:latin typeface="Cambria Math" panose="02040503050406030204" pitchFamily="18" charset="0"/>
                          </a:rPr>
                          <m:t>𝑓𝑜𝑟𝑧𝑒</m:t>
                        </m:r>
                        <m:r>
                          <a:rPr lang="it-IT" b="0" i="1" smtClean="0">
                            <a:latin typeface="Cambria Math" panose="02040503050406030204" pitchFamily="18" charset="0"/>
                          </a:rPr>
                          <m:t> </m:t>
                        </m:r>
                        <m:r>
                          <a:rPr lang="it-IT" b="0" i="1" smtClean="0">
                            <a:latin typeface="Cambria Math" panose="02040503050406030204" pitchFamily="18" charset="0"/>
                          </a:rPr>
                          <m:t>𝑑𝑖</m:t>
                        </m:r>
                        <m:r>
                          <a:rPr lang="it-IT" b="0" i="1" smtClean="0">
                            <a:latin typeface="Cambria Math" panose="02040503050406030204" pitchFamily="18" charset="0"/>
                          </a:rPr>
                          <m:t> </m:t>
                        </m:r>
                        <m:r>
                          <a:rPr lang="it-IT" b="0" i="1" smtClean="0">
                            <a:latin typeface="Cambria Math" panose="02040503050406030204" pitchFamily="18" charset="0"/>
                          </a:rPr>
                          <m:t>𝑙𝑎𝑣𝑜𝑟𝑜</m:t>
                        </m:r>
                      </m:den>
                    </m:f>
                  </m:oMath>
                </a14:m>
                <a:r>
                  <a:rPr lang="it-IT" dirty="0"/>
                  <a:t> </a:t>
                </a:r>
              </a:p>
              <a:p>
                <a:r>
                  <a:rPr lang="it-IT" dirty="0"/>
                  <a:t>Tasso di inattività: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𝑖𝑛𝑎𝑡𝑡𝑖𝑣𝑖</m:t>
                        </m:r>
                        <m:r>
                          <a:rPr lang="it-IT" b="0" i="1" smtClean="0">
                            <a:latin typeface="Cambria Math" panose="02040503050406030204" pitchFamily="18" charset="0"/>
                          </a:rPr>
                          <m:t> 15−64</m:t>
                        </m:r>
                      </m:num>
                      <m:den>
                        <m:r>
                          <a:rPr lang="it-IT" b="0" i="1" smtClean="0">
                            <a:latin typeface="Cambria Math" panose="02040503050406030204" pitchFamily="18" charset="0"/>
                          </a:rPr>
                          <m:t>𝑝𝑜𝑝𝑜𝑙𝑎𝑧𝑖𝑜𝑛𝑒</m:t>
                        </m:r>
                        <m:r>
                          <a:rPr lang="it-IT" b="0" i="1" smtClean="0">
                            <a:latin typeface="Cambria Math" panose="02040503050406030204" pitchFamily="18" charset="0"/>
                          </a:rPr>
                          <m:t> 15−64</m:t>
                        </m:r>
                      </m:den>
                    </m:f>
                  </m:oMath>
                </a14:m>
                <a:endParaRPr lang="it-IT" dirty="0"/>
              </a:p>
            </p:txBody>
          </p:sp>
        </mc:Choice>
        <mc:Fallback xmlns="">
          <p:sp>
            <p:nvSpPr>
              <p:cNvPr id="3" name="Segnaposto contenuto 2">
                <a:extLst>
                  <a:ext uri="{FF2B5EF4-FFF2-40B4-BE49-F238E27FC236}">
                    <a16:creationId xmlns:a16="http://schemas.microsoft.com/office/drawing/2014/main" id="{700D4D85-475A-4903-BC8F-462FC7E34EA5}"/>
                  </a:ext>
                </a:extLst>
              </p:cNvPr>
              <p:cNvSpPr>
                <a:spLocks noGrp="1" noRot="1" noChangeAspect="1" noMove="1" noResize="1" noEditPoints="1" noAdjustHandles="1" noChangeArrowheads="1" noChangeShapeType="1" noTextEdit="1"/>
              </p:cNvSpPr>
              <p:nvPr>
                <p:ph idx="1"/>
              </p:nvPr>
            </p:nvSpPr>
            <p:spPr>
              <a:blipFill>
                <a:blip r:embed="rId3"/>
                <a:stretch>
                  <a:fillRect l="-928" t="-2801" r="-1391" b="-280"/>
                </a:stretch>
              </a:blipFill>
            </p:spPr>
            <p:txBody>
              <a:bodyPr/>
              <a:lstStyle/>
              <a:p>
                <a:r>
                  <a:rPr lang="it-IT">
                    <a:noFill/>
                  </a:rPr>
                  <a:t> </a:t>
                </a:r>
              </a:p>
            </p:txBody>
          </p:sp>
        </mc:Fallback>
      </mc:AlternateContent>
    </p:spTree>
    <p:extLst>
      <p:ext uri="{BB962C8B-B14F-4D97-AF65-F5344CB8AC3E}">
        <p14:creationId xmlns:p14="http://schemas.microsoft.com/office/powerpoint/2010/main" val="216346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2773084-917F-4F54-82BB-05ADF49BFC0E}"/>
              </a:ext>
            </a:extLst>
          </p:cNvPr>
          <p:cNvSpPr>
            <a:spLocks noGrp="1"/>
          </p:cNvSpPr>
          <p:nvPr>
            <p:ph type="title"/>
          </p:nvPr>
        </p:nvSpPr>
        <p:spPr>
          <a:xfrm>
            <a:off x="838200" y="365125"/>
            <a:ext cx="3550920" cy="3211195"/>
          </a:xfrm>
        </p:spPr>
        <p:txBody>
          <a:bodyPr>
            <a:normAutofit/>
          </a:bodyPr>
          <a:lstStyle/>
          <a:p>
            <a:r>
              <a:rPr lang="it-IT" sz="3600" dirty="0"/>
              <a:t>Le differenze di genere nei tassi di partecipazione nelle classi d’età si sono trasformate in Italia</a:t>
            </a:r>
          </a:p>
        </p:txBody>
      </p:sp>
      <p:pic>
        <p:nvPicPr>
          <p:cNvPr id="8" name="Immagine 7">
            <a:extLst>
              <a:ext uri="{FF2B5EF4-FFF2-40B4-BE49-F238E27FC236}">
                <a16:creationId xmlns:a16="http://schemas.microsoft.com/office/drawing/2014/main" id="{9492170C-F80B-4225-9B89-7DAB5B2D0A9B}"/>
              </a:ext>
            </a:extLst>
          </p:cNvPr>
          <p:cNvPicPr>
            <a:picLocks noChangeAspect="1"/>
          </p:cNvPicPr>
          <p:nvPr/>
        </p:nvPicPr>
        <p:blipFill>
          <a:blip r:embed="rId2"/>
          <a:stretch>
            <a:fillRect/>
          </a:stretch>
        </p:blipFill>
        <p:spPr>
          <a:xfrm>
            <a:off x="4747512" y="28448"/>
            <a:ext cx="6330191" cy="6858000"/>
          </a:xfrm>
          <a:prstGeom prst="rect">
            <a:avLst/>
          </a:prstGeom>
        </p:spPr>
      </p:pic>
      <p:sp>
        <p:nvSpPr>
          <p:cNvPr id="10" name="CasellaDiTesto 9">
            <a:extLst>
              <a:ext uri="{FF2B5EF4-FFF2-40B4-BE49-F238E27FC236}">
                <a16:creationId xmlns:a16="http://schemas.microsoft.com/office/drawing/2014/main" id="{AC395C27-350C-4A2F-93B6-6E36D0A3071C}"/>
              </a:ext>
            </a:extLst>
          </p:cNvPr>
          <p:cNvSpPr txBox="1"/>
          <p:nvPr/>
        </p:nvSpPr>
        <p:spPr>
          <a:xfrm>
            <a:off x="1552448" y="6492875"/>
            <a:ext cx="3121152" cy="307777"/>
          </a:xfrm>
          <a:prstGeom prst="rect">
            <a:avLst/>
          </a:prstGeom>
          <a:noFill/>
        </p:spPr>
        <p:txBody>
          <a:bodyPr wrap="square" rtlCol="0">
            <a:spAutoFit/>
          </a:bodyPr>
          <a:lstStyle/>
          <a:p>
            <a:r>
              <a:rPr lang="it-IT" sz="1400" i="1" dirty="0"/>
              <a:t>Fonte: ns. elaborazioni su dati </a:t>
            </a:r>
            <a:r>
              <a:rPr lang="it-IT" sz="1400" i="1" dirty="0">
                <a:hlinkClick r:id="rId3"/>
              </a:rPr>
              <a:t>Eurostat</a:t>
            </a:r>
            <a:endParaRPr lang="it-IT" sz="1400" i="1" dirty="0"/>
          </a:p>
        </p:txBody>
      </p:sp>
    </p:spTree>
    <p:extLst>
      <p:ext uri="{BB962C8B-B14F-4D97-AF65-F5344CB8AC3E}">
        <p14:creationId xmlns:p14="http://schemas.microsoft.com/office/powerpoint/2010/main" val="309916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Guardiamo al tasso di partecipazione per genere in alcuni paesi europei (classe età 15-64)</a:t>
            </a:r>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3697381731"/>
              </p:ext>
            </p:extLst>
          </p:nvPr>
        </p:nvGraphicFramePr>
        <p:xfrm>
          <a:off x="587830" y="1690688"/>
          <a:ext cx="10950235" cy="3854164"/>
        </p:xfrm>
        <a:graphic>
          <a:graphicData uri="http://schemas.openxmlformats.org/drawingml/2006/table">
            <a:tbl>
              <a:tblPr>
                <a:tableStyleId>{5C22544A-7EE6-4342-B048-85BDC9FD1C3A}</a:tableStyleId>
              </a:tblPr>
              <a:tblGrid>
                <a:gridCol w="4343010">
                  <a:extLst>
                    <a:ext uri="{9D8B030D-6E8A-4147-A177-3AD203B41FA5}">
                      <a16:colId xmlns:a16="http://schemas.microsoft.com/office/drawing/2014/main" val="3201826386"/>
                    </a:ext>
                  </a:extLst>
                </a:gridCol>
                <a:gridCol w="1180407">
                  <a:extLst>
                    <a:ext uri="{9D8B030D-6E8A-4147-A177-3AD203B41FA5}">
                      <a16:colId xmlns:a16="http://schemas.microsoft.com/office/drawing/2014/main" val="385019604"/>
                    </a:ext>
                  </a:extLst>
                </a:gridCol>
                <a:gridCol w="1174858">
                  <a:extLst>
                    <a:ext uri="{9D8B030D-6E8A-4147-A177-3AD203B41FA5}">
                      <a16:colId xmlns:a16="http://schemas.microsoft.com/office/drawing/2014/main" val="3088739657"/>
                    </a:ext>
                  </a:extLst>
                </a:gridCol>
                <a:gridCol w="1185956">
                  <a:extLst>
                    <a:ext uri="{9D8B030D-6E8A-4147-A177-3AD203B41FA5}">
                      <a16:colId xmlns:a16="http://schemas.microsoft.com/office/drawing/2014/main" val="1808662433"/>
                    </a:ext>
                  </a:extLst>
                </a:gridCol>
                <a:gridCol w="1180407">
                  <a:extLst>
                    <a:ext uri="{9D8B030D-6E8A-4147-A177-3AD203B41FA5}">
                      <a16:colId xmlns:a16="http://schemas.microsoft.com/office/drawing/2014/main" val="3830561846"/>
                    </a:ext>
                  </a:extLst>
                </a:gridCol>
                <a:gridCol w="844471">
                  <a:extLst>
                    <a:ext uri="{9D8B030D-6E8A-4147-A177-3AD203B41FA5}">
                      <a16:colId xmlns:a16="http://schemas.microsoft.com/office/drawing/2014/main" val="805303192"/>
                    </a:ext>
                  </a:extLst>
                </a:gridCol>
                <a:gridCol w="1041126">
                  <a:extLst>
                    <a:ext uri="{9D8B030D-6E8A-4147-A177-3AD203B41FA5}">
                      <a16:colId xmlns:a16="http://schemas.microsoft.com/office/drawing/2014/main" val="3774617798"/>
                    </a:ext>
                  </a:extLst>
                </a:gridCol>
              </a:tblGrid>
              <a:tr h="640465">
                <a:tc>
                  <a:txBody>
                    <a:bodyPr/>
                    <a:lstStyle/>
                    <a:p>
                      <a:pPr algn="l" fontAlgn="b"/>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it-IT" sz="2000" b="0" i="0" u="none" strike="noStrike" dirty="0" err="1">
                          <a:solidFill>
                            <a:srgbClr val="000000"/>
                          </a:solidFill>
                          <a:effectLst/>
                          <a:latin typeface="Calibri" panose="020F0502020204030204" pitchFamily="34" charset="0"/>
                        </a:rPr>
                        <a:t>Males</a:t>
                      </a:r>
                      <a:endParaRPr lang="it-IT"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it-IT" sz="2000" b="0" i="0" u="none" strike="noStrike" dirty="0" err="1">
                          <a:solidFill>
                            <a:srgbClr val="000000"/>
                          </a:solidFill>
                          <a:effectLst/>
                          <a:latin typeface="Calibri" panose="020F0502020204030204" pitchFamily="34" charset="0"/>
                        </a:rPr>
                        <a:t>Males</a:t>
                      </a:r>
                      <a:endParaRPr lang="it-IT"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it-IT" sz="2000" b="0" i="0" u="none" strike="noStrike" dirty="0" err="1">
                          <a:solidFill>
                            <a:srgbClr val="000000"/>
                          </a:solidFill>
                          <a:effectLst/>
                          <a:latin typeface="Calibri" panose="020F0502020204030204" pitchFamily="34" charset="0"/>
                        </a:rPr>
                        <a:t>Females</a:t>
                      </a:r>
                      <a:endParaRPr lang="it-IT"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it-IT" sz="2000" b="0" i="0" u="none" strike="noStrike" dirty="0" err="1">
                          <a:solidFill>
                            <a:srgbClr val="000000"/>
                          </a:solidFill>
                          <a:effectLst/>
                          <a:latin typeface="Calibri" panose="020F0502020204030204" pitchFamily="34" charset="0"/>
                        </a:rPr>
                        <a:t>Females</a:t>
                      </a:r>
                      <a:endParaRPr lang="it-IT" sz="2000" b="0" i="0" u="none" strike="noStrike" dirty="0">
                        <a:solidFill>
                          <a:srgbClr val="000000"/>
                        </a:solidFill>
                        <a:effectLst/>
                        <a:latin typeface="Calibri" panose="020F0502020204030204" pitchFamily="34" charset="0"/>
                      </a:endParaRPr>
                    </a:p>
                  </a:txBody>
                  <a:tcPr marL="3810" marR="3810" marT="3810" marB="0" anchor="b"/>
                </a:tc>
                <a:tc gridSpan="2">
                  <a:txBody>
                    <a:bodyPr/>
                    <a:lstStyle/>
                    <a:p>
                      <a:pPr algn="l" fontAlgn="b"/>
                      <a:r>
                        <a:rPr lang="it-IT" sz="2000" b="0" i="0" u="none" strike="noStrike" dirty="0">
                          <a:solidFill>
                            <a:srgbClr val="000000"/>
                          </a:solidFill>
                          <a:effectLst/>
                          <a:latin typeface="Calibri" panose="020F0502020204030204" pitchFamily="34" charset="0"/>
                        </a:rPr>
                        <a:t>Variazioni 1999-2024</a:t>
                      </a:r>
                    </a:p>
                  </a:txBody>
                  <a:tcPr marL="3810" marR="3810" marT="3810" marB="0" anchor="b"/>
                </a:tc>
                <a:tc hMerge="1">
                  <a:txBody>
                    <a:bodyPr/>
                    <a:lstStyle/>
                    <a:p>
                      <a:endParaRPr lang="it-IT"/>
                    </a:p>
                  </a:txBody>
                  <a:tcPr/>
                </a:tc>
                <a:extLst>
                  <a:ext uri="{0D108BD9-81ED-4DB2-BD59-A6C34878D82A}">
                    <a16:rowId xmlns:a16="http://schemas.microsoft.com/office/drawing/2014/main" val="1502798011"/>
                  </a:ext>
                </a:extLst>
              </a:tr>
              <a:tr h="327349">
                <a:tc>
                  <a:txBody>
                    <a:bodyPr/>
                    <a:lstStyle/>
                    <a:p>
                      <a:pPr algn="l" fontAlgn="b"/>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it-IT" sz="2000" b="0" i="0" u="none" strike="noStrike">
                          <a:solidFill>
                            <a:srgbClr val="000000"/>
                          </a:solidFill>
                          <a:effectLst/>
                          <a:latin typeface="Calibri" panose="020F0502020204030204" pitchFamily="34" charset="0"/>
                        </a:rPr>
                        <a:t>1999Q2</a:t>
                      </a:r>
                    </a:p>
                  </a:txBody>
                  <a:tcPr marL="3810" marR="3810" marT="3810" marB="0" anchor="b"/>
                </a:tc>
                <a:tc>
                  <a:txBody>
                    <a:bodyPr/>
                    <a:lstStyle/>
                    <a:p>
                      <a:pPr algn="l" fontAlgn="b"/>
                      <a:r>
                        <a:rPr lang="it-IT" sz="2000" b="0" i="0" u="none" strike="noStrike">
                          <a:solidFill>
                            <a:srgbClr val="000000"/>
                          </a:solidFill>
                          <a:effectLst/>
                          <a:latin typeface="Calibri" panose="020F0502020204030204" pitchFamily="34" charset="0"/>
                        </a:rPr>
                        <a:t>2021Q2</a:t>
                      </a:r>
                    </a:p>
                  </a:txBody>
                  <a:tcPr marL="3810" marR="3810" marT="3810" marB="0" anchor="b"/>
                </a:tc>
                <a:tc>
                  <a:txBody>
                    <a:bodyPr/>
                    <a:lstStyle/>
                    <a:p>
                      <a:pPr algn="l" fontAlgn="b"/>
                      <a:r>
                        <a:rPr lang="it-IT" sz="2000" b="0" i="0" u="none" strike="noStrike">
                          <a:solidFill>
                            <a:srgbClr val="000000"/>
                          </a:solidFill>
                          <a:effectLst/>
                          <a:latin typeface="Calibri" panose="020F0502020204030204" pitchFamily="34" charset="0"/>
                        </a:rPr>
                        <a:t>1999Q2</a:t>
                      </a:r>
                    </a:p>
                  </a:txBody>
                  <a:tcPr marL="3810" marR="3810" marT="3810" marB="0" anchor="b"/>
                </a:tc>
                <a:tc>
                  <a:txBody>
                    <a:bodyPr/>
                    <a:lstStyle/>
                    <a:p>
                      <a:pPr algn="l" fontAlgn="b"/>
                      <a:r>
                        <a:rPr lang="it-IT" sz="2000" b="0" i="0" u="none" strike="noStrike">
                          <a:solidFill>
                            <a:srgbClr val="000000"/>
                          </a:solidFill>
                          <a:effectLst/>
                          <a:latin typeface="Calibri" panose="020F0502020204030204" pitchFamily="34" charset="0"/>
                        </a:rPr>
                        <a:t>2021Q2</a:t>
                      </a:r>
                    </a:p>
                  </a:txBody>
                  <a:tcPr marL="3810" marR="3810" marT="3810" marB="0" anchor="b"/>
                </a:tc>
                <a:tc>
                  <a:txBody>
                    <a:bodyPr/>
                    <a:lstStyle/>
                    <a:p>
                      <a:pPr algn="l" fontAlgn="b"/>
                      <a:r>
                        <a:rPr lang="it-IT" sz="2000" b="0" i="0" u="none" strike="noStrike" dirty="0">
                          <a:solidFill>
                            <a:srgbClr val="000000"/>
                          </a:solidFill>
                          <a:effectLst/>
                          <a:latin typeface="Calibri" panose="020F0502020204030204" pitchFamily="34" charset="0"/>
                        </a:rPr>
                        <a:t>Maschi</a:t>
                      </a:r>
                    </a:p>
                  </a:txBody>
                  <a:tcPr marL="3810" marR="3810" marT="3810" marB="0" anchor="b"/>
                </a:tc>
                <a:tc>
                  <a:txBody>
                    <a:bodyPr/>
                    <a:lstStyle/>
                    <a:p>
                      <a:pPr algn="l" fontAlgn="b"/>
                      <a:r>
                        <a:rPr lang="it-IT" sz="2000" b="0" i="0" u="none" strike="noStrike" dirty="0">
                          <a:solidFill>
                            <a:srgbClr val="000000"/>
                          </a:solidFill>
                          <a:effectLst/>
                          <a:latin typeface="Calibri" panose="020F0502020204030204" pitchFamily="34" charset="0"/>
                        </a:rPr>
                        <a:t>Femmine</a:t>
                      </a:r>
                    </a:p>
                  </a:txBody>
                  <a:tcPr marL="3810" marR="3810" marT="3810" marB="0" anchor="b"/>
                </a:tc>
                <a:extLst>
                  <a:ext uri="{0D108BD9-81ED-4DB2-BD59-A6C34878D82A}">
                    <a16:rowId xmlns:a16="http://schemas.microsoft.com/office/drawing/2014/main" val="3977084908"/>
                  </a:ext>
                </a:extLst>
              </a:tr>
              <a:tr h="341581">
                <a:tc>
                  <a:txBody>
                    <a:bodyPr/>
                    <a:lstStyle/>
                    <a:p>
                      <a:pPr algn="l" fontAlgn="b"/>
                      <a:r>
                        <a:rPr lang="en-US" sz="1800" b="1" i="0" u="none" strike="noStrike" dirty="0">
                          <a:solidFill>
                            <a:srgbClr val="000000"/>
                          </a:solidFill>
                          <a:effectLst/>
                          <a:latin typeface="Calibri" panose="020F0502020204030204" pitchFamily="34" charset="0"/>
                        </a:rPr>
                        <a:t>European Union - 15 countries (1995-2004)</a:t>
                      </a:r>
                    </a:p>
                  </a:txBody>
                  <a:tcPr marL="3810" marR="3810" marT="3810" marB="0" anchor="b"/>
                </a:tc>
                <a:tc>
                  <a:txBody>
                    <a:bodyPr/>
                    <a:lstStyle/>
                    <a:p>
                      <a:pPr algn="r" fontAlgn="b"/>
                      <a:r>
                        <a:rPr lang="it-IT" sz="2000" b="1" i="0" u="none" strike="noStrike" dirty="0">
                          <a:solidFill>
                            <a:srgbClr val="000000"/>
                          </a:solidFill>
                          <a:effectLst/>
                          <a:latin typeface="Calibri" panose="020F0502020204030204" pitchFamily="34" charset="0"/>
                        </a:rPr>
                        <a:t>78,2</a:t>
                      </a:r>
                    </a:p>
                  </a:txBody>
                  <a:tcPr marL="3810" marR="3810" marT="3810" marB="0" anchor="b"/>
                </a:tc>
                <a:tc>
                  <a:txBody>
                    <a:bodyPr/>
                    <a:lstStyle/>
                    <a:p>
                      <a:pPr algn="l" fontAlgn="b"/>
                      <a:r>
                        <a:rPr lang="it-IT" sz="2000" b="1" i="0" u="none" strike="noStrike" dirty="0">
                          <a:solidFill>
                            <a:srgbClr val="000000"/>
                          </a:solidFill>
                          <a:effectLst/>
                          <a:latin typeface="Calibri" panose="020F0502020204030204" pitchFamily="34" charset="0"/>
                        </a:rPr>
                        <a:t>:</a:t>
                      </a:r>
                    </a:p>
                  </a:txBody>
                  <a:tcPr marL="3810" marR="3810" marT="3810" marB="0" anchor="b"/>
                </a:tc>
                <a:tc>
                  <a:txBody>
                    <a:bodyPr/>
                    <a:lstStyle/>
                    <a:p>
                      <a:pPr algn="r" fontAlgn="b"/>
                      <a:r>
                        <a:rPr lang="it-IT" sz="2000" b="1" i="0" u="none" strike="noStrike" dirty="0">
                          <a:solidFill>
                            <a:srgbClr val="000000"/>
                          </a:solidFill>
                          <a:effectLst/>
                          <a:latin typeface="Calibri" panose="020F0502020204030204" pitchFamily="34" charset="0"/>
                        </a:rPr>
                        <a:t>59,3</a:t>
                      </a:r>
                    </a:p>
                  </a:txBody>
                  <a:tcPr marL="3810" marR="3810" marT="3810" marB="0" anchor="b"/>
                </a:tc>
                <a:tc>
                  <a:txBody>
                    <a:bodyPr/>
                    <a:lstStyle/>
                    <a:p>
                      <a:pPr algn="l" fontAlgn="b"/>
                      <a:endParaRPr lang="it-IT" sz="2000" b="1"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it-IT" sz="2000" b="1" i="0" u="none" strike="noStrike" dirty="0">
                          <a:solidFill>
                            <a:srgbClr val="000000"/>
                          </a:solidFill>
                          <a:effectLst/>
                          <a:latin typeface="Calibri" panose="020F0502020204030204" pitchFamily="34" charset="0"/>
                        </a:rPr>
                        <a:t>0,3</a:t>
                      </a:r>
                    </a:p>
                  </a:txBody>
                  <a:tcPr marL="3810" marR="3810" marT="3810" marB="0" anchor="b"/>
                </a:tc>
                <a:tc>
                  <a:txBody>
                    <a:bodyPr/>
                    <a:lstStyle/>
                    <a:p>
                      <a:pPr algn="r" fontAlgn="b"/>
                      <a:r>
                        <a:rPr lang="it-IT" sz="2000" b="1" i="0" u="none" strike="noStrike" dirty="0">
                          <a:solidFill>
                            <a:srgbClr val="000000"/>
                          </a:solidFill>
                          <a:effectLst/>
                          <a:latin typeface="Calibri" panose="020F0502020204030204" pitchFamily="34" charset="0"/>
                        </a:rPr>
                        <a:t>9,5</a:t>
                      </a:r>
                    </a:p>
                  </a:txBody>
                  <a:tcPr marL="3810" marR="3810" marT="3810" marB="0" anchor="b"/>
                </a:tc>
                <a:extLst>
                  <a:ext uri="{0D108BD9-81ED-4DB2-BD59-A6C34878D82A}">
                    <a16:rowId xmlns:a16="http://schemas.microsoft.com/office/drawing/2014/main" val="927332926"/>
                  </a:ext>
                </a:extLst>
              </a:tr>
              <a:tr h="327349">
                <a:tc>
                  <a:txBody>
                    <a:bodyPr/>
                    <a:lstStyle/>
                    <a:p>
                      <a:pPr algn="l" fontAlgn="b"/>
                      <a:r>
                        <a:rPr lang="it-IT" sz="1800" b="1" i="0" u="none" strike="noStrike" dirty="0">
                          <a:solidFill>
                            <a:srgbClr val="000000"/>
                          </a:solidFill>
                          <a:effectLst/>
                          <a:latin typeface="Calibri" panose="020F0502020204030204" pitchFamily="34" charset="0"/>
                        </a:rPr>
                        <a:t>Euro area (19 countries)</a:t>
                      </a:r>
                    </a:p>
                  </a:txBody>
                  <a:tcPr marL="3810" marR="3810" marT="3810" marB="0" anchor="b"/>
                </a:tc>
                <a:tc>
                  <a:txBody>
                    <a:bodyPr/>
                    <a:lstStyle/>
                    <a:p>
                      <a:pPr algn="l" fontAlgn="b"/>
                      <a:r>
                        <a:rPr lang="it-IT" sz="2000" b="1" i="0" u="none" strike="noStrike">
                          <a:solidFill>
                            <a:srgbClr val="000000"/>
                          </a:solidFill>
                          <a:effectLst/>
                          <a:latin typeface="Calibri" panose="020F0502020204030204" pitchFamily="34" charset="0"/>
                        </a:rPr>
                        <a:t>:</a:t>
                      </a:r>
                    </a:p>
                  </a:txBody>
                  <a:tcPr marL="3810" marR="3810" marT="3810" marB="0" anchor="b"/>
                </a:tc>
                <a:tc>
                  <a:txBody>
                    <a:bodyPr/>
                    <a:lstStyle/>
                    <a:p>
                      <a:pPr algn="r" fontAlgn="ctr"/>
                      <a:r>
                        <a:rPr lang="it-IT" sz="2000" b="1" i="0" u="none" strike="noStrike">
                          <a:solidFill>
                            <a:srgbClr val="000000"/>
                          </a:solidFill>
                          <a:effectLst/>
                          <a:latin typeface="Arial" panose="020B0604020202020204" pitchFamily="34" charset="0"/>
                        </a:rPr>
                        <a:t>78,5</a:t>
                      </a:r>
                    </a:p>
                  </a:txBody>
                  <a:tcPr marL="3810" marR="3810" marT="3810" marB="0" anchor="ctr"/>
                </a:tc>
                <a:tc>
                  <a:txBody>
                    <a:bodyPr/>
                    <a:lstStyle/>
                    <a:p>
                      <a:pPr algn="l" fontAlgn="b"/>
                      <a:r>
                        <a:rPr lang="it-IT" sz="2000" b="1" i="0" u="none" strike="noStrike">
                          <a:solidFill>
                            <a:srgbClr val="000000"/>
                          </a:solidFill>
                          <a:effectLst/>
                          <a:latin typeface="Calibri" panose="020F0502020204030204" pitchFamily="34" charset="0"/>
                        </a:rPr>
                        <a:t>:</a:t>
                      </a:r>
                    </a:p>
                  </a:txBody>
                  <a:tcPr marL="3810" marR="3810" marT="3810" marB="0" anchor="b"/>
                </a:tc>
                <a:tc>
                  <a:txBody>
                    <a:bodyPr/>
                    <a:lstStyle/>
                    <a:p>
                      <a:pPr algn="r" fontAlgn="ctr"/>
                      <a:r>
                        <a:rPr lang="it-IT" sz="2000" b="1" i="0" u="none" strike="noStrike">
                          <a:solidFill>
                            <a:srgbClr val="000000"/>
                          </a:solidFill>
                          <a:effectLst/>
                          <a:latin typeface="Arial" panose="020B0604020202020204" pitchFamily="34" charset="0"/>
                        </a:rPr>
                        <a:t>68,8</a:t>
                      </a:r>
                    </a:p>
                  </a:txBody>
                  <a:tcPr marL="3810" marR="3810" marT="3810" marB="0" anchor="ctr"/>
                </a:tc>
                <a:tc>
                  <a:txBody>
                    <a:bodyPr/>
                    <a:lstStyle/>
                    <a:p>
                      <a:pPr algn="l" fontAlgn="b"/>
                      <a:endParaRPr lang="it-IT" sz="2000" b="1" i="0" u="none" strike="noStrike">
                        <a:solidFill>
                          <a:srgbClr val="000000"/>
                        </a:solidFill>
                        <a:effectLst/>
                        <a:latin typeface="Calibri" panose="020F0502020204030204" pitchFamily="34" charset="0"/>
                      </a:endParaRPr>
                    </a:p>
                  </a:txBody>
                  <a:tcPr marL="3810" marR="3810" marT="3810" marB="0" anchor="b"/>
                </a:tc>
                <a:tc>
                  <a:txBody>
                    <a:bodyPr/>
                    <a:lstStyle/>
                    <a:p>
                      <a:pPr algn="l" fontAlgn="b"/>
                      <a:endParaRPr lang="it-IT" sz="20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184623932"/>
                  </a:ext>
                </a:extLst>
              </a:tr>
              <a:tr h="327349">
                <a:tc>
                  <a:txBody>
                    <a:bodyPr/>
                    <a:lstStyle/>
                    <a:p>
                      <a:pPr algn="l" fontAlgn="b"/>
                      <a:r>
                        <a:rPr lang="it-IT" sz="1800" b="0" i="0" u="none" strike="noStrike">
                          <a:solidFill>
                            <a:srgbClr val="000000"/>
                          </a:solidFill>
                          <a:effectLst/>
                          <a:latin typeface="Calibri" panose="020F0502020204030204" pitchFamily="34" charset="0"/>
                        </a:rPr>
                        <a:t>Sweden</a:t>
                      </a:r>
                    </a:p>
                  </a:txBody>
                  <a:tcPr marL="3810" marR="3810" marT="3810" marB="0" anchor="b"/>
                </a:tc>
                <a:tc>
                  <a:txBody>
                    <a:bodyPr/>
                    <a:lstStyle/>
                    <a:p>
                      <a:pPr algn="r" fontAlgn="b"/>
                      <a:r>
                        <a:rPr lang="it-IT" sz="2400" b="0" i="0" u="none" strike="noStrike" dirty="0">
                          <a:solidFill>
                            <a:srgbClr val="000000"/>
                          </a:solidFill>
                          <a:effectLst/>
                          <a:latin typeface="Calibri" panose="020F0502020204030204" pitchFamily="34" charset="0"/>
                        </a:rPr>
                        <a:t>78,8</a:t>
                      </a:r>
                    </a:p>
                  </a:txBody>
                  <a:tcPr marL="3810" marR="3810" marT="3810" marB="0" anchor="b"/>
                </a:tc>
                <a:tc>
                  <a:txBody>
                    <a:bodyPr/>
                    <a:lstStyle/>
                    <a:p>
                      <a:pPr algn="r" fontAlgn="ctr"/>
                      <a:r>
                        <a:rPr lang="it-IT" sz="2400" b="0" i="0" u="none" strike="noStrike" dirty="0">
                          <a:solidFill>
                            <a:srgbClr val="000000"/>
                          </a:solidFill>
                          <a:effectLst/>
                          <a:latin typeface="Arial" panose="020B0604020202020204" pitchFamily="34" charset="0"/>
                        </a:rPr>
                        <a:t>86,1</a:t>
                      </a:r>
                    </a:p>
                  </a:txBody>
                  <a:tcPr marL="3810" marR="3810" marT="3810" marB="0" anchor="ctr"/>
                </a:tc>
                <a:tc>
                  <a:txBody>
                    <a:bodyPr/>
                    <a:lstStyle/>
                    <a:p>
                      <a:pPr algn="r" fontAlgn="b"/>
                      <a:r>
                        <a:rPr lang="it-IT" sz="2400" b="0" i="0" u="none" strike="noStrike" dirty="0">
                          <a:solidFill>
                            <a:srgbClr val="000000"/>
                          </a:solidFill>
                          <a:effectLst/>
                          <a:latin typeface="Calibri" panose="020F0502020204030204" pitchFamily="34" charset="0"/>
                        </a:rPr>
                        <a:t>74,0</a:t>
                      </a:r>
                    </a:p>
                  </a:txBody>
                  <a:tcPr marL="3810" marR="3810" marT="3810" marB="0" anchor="b"/>
                </a:tc>
                <a:tc>
                  <a:txBody>
                    <a:bodyPr/>
                    <a:lstStyle/>
                    <a:p>
                      <a:pPr algn="r" fontAlgn="ctr"/>
                      <a:r>
                        <a:rPr lang="it-IT" sz="2400" b="0" i="0" u="none" strike="noStrike">
                          <a:solidFill>
                            <a:srgbClr val="000000"/>
                          </a:solidFill>
                          <a:effectLst/>
                          <a:latin typeface="Arial" panose="020B0604020202020204" pitchFamily="34" charset="0"/>
                        </a:rPr>
                        <a:t>82,4</a:t>
                      </a:r>
                    </a:p>
                  </a:txBody>
                  <a:tcPr marL="3810" marR="3810" marT="3810" marB="0" anchor="ctr"/>
                </a:tc>
                <a:tc>
                  <a:txBody>
                    <a:bodyPr/>
                    <a:lstStyle/>
                    <a:p>
                      <a:pPr algn="r" fontAlgn="b"/>
                      <a:r>
                        <a:rPr lang="it-IT" sz="2400" b="0" i="0" u="none" strike="noStrike">
                          <a:solidFill>
                            <a:srgbClr val="000000"/>
                          </a:solidFill>
                          <a:effectLst/>
                          <a:latin typeface="Calibri" panose="020F0502020204030204" pitchFamily="34" charset="0"/>
                        </a:rPr>
                        <a:t>7,3</a:t>
                      </a:r>
                    </a:p>
                  </a:txBody>
                  <a:tcPr marL="3810" marR="3810" marT="3810" marB="0" anchor="b"/>
                </a:tc>
                <a:tc>
                  <a:txBody>
                    <a:bodyPr/>
                    <a:lstStyle/>
                    <a:p>
                      <a:pPr algn="r" fontAlgn="b"/>
                      <a:r>
                        <a:rPr lang="it-IT" sz="2400" b="0" i="0" u="none" strike="noStrike" dirty="0">
                          <a:solidFill>
                            <a:srgbClr val="000000"/>
                          </a:solidFill>
                          <a:effectLst/>
                          <a:latin typeface="Calibri" panose="020F0502020204030204" pitchFamily="34" charset="0"/>
                        </a:rPr>
                        <a:t>8,4</a:t>
                      </a:r>
                    </a:p>
                  </a:txBody>
                  <a:tcPr marL="3810" marR="3810" marT="3810" marB="0" anchor="b"/>
                </a:tc>
                <a:extLst>
                  <a:ext uri="{0D108BD9-81ED-4DB2-BD59-A6C34878D82A}">
                    <a16:rowId xmlns:a16="http://schemas.microsoft.com/office/drawing/2014/main" val="409273232"/>
                  </a:ext>
                </a:extLst>
              </a:tr>
              <a:tr h="327349">
                <a:tc>
                  <a:txBody>
                    <a:bodyPr/>
                    <a:lstStyle/>
                    <a:p>
                      <a:pPr algn="l" fontAlgn="b"/>
                      <a:r>
                        <a:rPr lang="it-IT" sz="1800" b="0" i="0" u="none" strike="noStrike">
                          <a:solidFill>
                            <a:srgbClr val="000000"/>
                          </a:solidFill>
                          <a:effectLst/>
                          <a:latin typeface="Calibri" panose="020F0502020204030204" pitchFamily="34" charset="0"/>
                        </a:rPr>
                        <a:t>Slovenia</a:t>
                      </a:r>
                    </a:p>
                  </a:txBody>
                  <a:tcPr marL="3810" marR="3810" marT="3810" marB="0" anchor="b"/>
                </a:tc>
                <a:tc>
                  <a:txBody>
                    <a:bodyPr/>
                    <a:lstStyle/>
                    <a:p>
                      <a:pPr algn="r" fontAlgn="b"/>
                      <a:r>
                        <a:rPr lang="it-IT" sz="2400" b="0" i="0" u="none" strike="noStrike">
                          <a:solidFill>
                            <a:srgbClr val="000000"/>
                          </a:solidFill>
                          <a:effectLst/>
                          <a:latin typeface="Calibri" panose="020F0502020204030204" pitchFamily="34" charset="0"/>
                        </a:rPr>
                        <a:t>72,2</a:t>
                      </a:r>
                    </a:p>
                  </a:txBody>
                  <a:tcPr marL="3810" marR="3810" marT="3810" marB="0" anchor="b"/>
                </a:tc>
                <a:tc>
                  <a:txBody>
                    <a:bodyPr/>
                    <a:lstStyle/>
                    <a:p>
                      <a:pPr algn="r" fontAlgn="ctr"/>
                      <a:r>
                        <a:rPr lang="it-IT" sz="2400" b="0" i="0" u="none" strike="noStrike" dirty="0">
                          <a:solidFill>
                            <a:srgbClr val="000000"/>
                          </a:solidFill>
                          <a:effectLst/>
                          <a:latin typeface="Arial" panose="020B0604020202020204" pitchFamily="34" charset="0"/>
                        </a:rPr>
                        <a:t>77,9</a:t>
                      </a:r>
                    </a:p>
                  </a:txBody>
                  <a:tcPr marL="3810" marR="3810" marT="3810" marB="0" anchor="ctr"/>
                </a:tc>
                <a:tc>
                  <a:txBody>
                    <a:bodyPr/>
                    <a:lstStyle/>
                    <a:p>
                      <a:pPr algn="r" fontAlgn="b"/>
                      <a:r>
                        <a:rPr lang="it-IT" sz="2400" b="0" i="0" u="none" strike="noStrike" dirty="0">
                          <a:solidFill>
                            <a:srgbClr val="000000"/>
                          </a:solidFill>
                          <a:effectLst/>
                          <a:latin typeface="Calibri" panose="020F0502020204030204" pitchFamily="34" charset="0"/>
                        </a:rPr>
                        <a:t>63,0</a:t>
                      </a:r>
                    </a:p>
                  </a:txBody>
                  <a:tcPr marL="3810" marR="3810" marT="3810" marB="0" anchor="b"/>
                </a:tc>
                <a:tc>
                  <a:txBody>
                    <a:bodyPr/>
                    <a:lstStyle/>
                    <a:p>
                      <a:pPr algn="r" fontAlgn="ctr"/>
                      <a:r>
                        <a:rPr lang="it-IT" sz="2400" b="0" i="0" u="none" strike="noStrike" dirty="0">
                          <a:solidFill>
                            <a:srgbClr val="000000"/>
                          </a:solidFill>
                          <a:effectLst/>
                          <a:latin typeface="Arial" panose="020B0604020202020204" pitchFamily="34" charset="0"/>
                        </a:rPr>
                        <a:t>72,2</a:t>
                      </a:r>
                    </a:p>
                  </a:txBody>
                  <a:tcPr marL="3810" marR="3810" marT="3810" marB="0" anchor="ctr"/>
                </a:tc>
                <a:tc>
                  <a:txBody>
                    <a:bodyPr/>
                    <a:lstStyle/>
                    <a:p>
                      <a:pPr algn="r" fontAlgn="b"/>
                      <a:r>
                        <a:rPr lang="it-IT" sz="2400" b="0" i="0" u="none" strike="noStrike">
                          <a:solidFill>
                            <a:srgbClr val="000000"/>
                          </a:solidFill>
                          <a:effectLst/>
                          <a:latin typeface="Calibri" panose="020F0502020204030204" pitchFamily="34" charset="0"/>
                        </a:rPr>
                        <a:t>5,7</a:t>
                      </a:r>
                    </a:p>
                  </a:txBody>
                  <a:tcPr marL="3810" marR="3810" marT="3810" marB="0" anchor="b"/>
                </a:tc>
                <a:tc>
                  <a:txBody>
                    <a:bodyPr/>
                    <a:lstStyle/>
                    <a:p>
                      <a:pPr algn="r" fontAlgn="b"/>
                      <a:r>
                        <a:rPr lang="it-IT" sz="2400" b="0" i="0" u="none" strike="noStrike" dirty="0">
                          <a:solidFill>
                            <a:srgbClr val="000000"/>
                          </a:solidFill>
                          <a:effectLst/>
                          <a:latin typeface="Calibri" panose="020F0502020204030204" pitchFamily="34" charset="0"/>
                        </a:rPr>
                        <a:t>9,2</a:t>
                      </a:r>
                    </a:p>
                  </a:txBody>
                  <a:tcPr marL="3810" marR="3810" marT="3810" marB="0" anchor="b"/>
                </a:tc>
                <a:extLst>
                  <a:ext uri="{0D108BD9-81ED-4DB2-BD59-A6C34878D82A}">
                    <a16:rowId xmlns:a16="http://schemas.microsoft.com/office/drawing/2014/main" val="2479091222"/>
                  </a:ext>
                </a:extLst>
              </a:tr>
              <a:tr h="327349">
                <a:tc>
                  <a:txBody>
                    <a:bodyPr/>
                    <a:lstStyle/>
                    <a:p>
                      <a:pPr algn="l" fontAlgn="b"/>
                      <a:r>
                        <a:rPr lang="it-IT" sz="1800" b="0" i="0" u="none" strike="noStrike">
                          <a:solidFill>
                            <a:srgbClr val="000000"/>
                          </a:solidFill>
                          <a:effectLst/>
                          <a:latin typeface="Calibri" panose="020F0502020204030204" pitchFamily="34" charset="0"/>
                        </a:rPr>
                        <a:t>Greece</a:t>
                      </a:r>
                    </a:p>
                  </a:txBody>
                  <a:tcPr marL="3810" marR="3810" marT="3810" marB="0" anchor="b"/>
                </a:tc>
                <a:tc>
                  <a:txBody>
                    <a:bodyPr/>
                    <a:lstStyle/>
                    <a:p>
                      <a:pPr algn="r" fontAlgn="b"/>
                      <a:r>
                        <a:rPr lang="it-IT" sz="2400" b="0" i="0" u="none" strike="noStrike">
                          <a:solidFill>
                            <a:srgbClr val="000000"/>
                          </a:solidFill>
                          <a:effectLst/>
                          <a:latin typeface="Calibri" panose="020F0502020204030204" pitchFamily="34" charset="0"/>
                        </a:rPr>
                        <a:t>77,4</a:t>
                      </a:r>
                    </a:p>
                  </a:txBody>
                  <a:tcPr marL="3810" marR="3810" marT="3810" marB="0" anchor="b"/>
                </a:tc>
                <a:tc>
                  <a:txBody>
                    <a:bodyPr/>
                    <a:lstStyle/>
                    <a:p>
                      <a:pPr algn="r" fontAlgn="ctr"/>
                      <a:r>
                        <a:rPr lang="it-IT" sz="2400" b="0" i="0" u="none" strike="noStrike">
                          <a:solidFill>
                            <a:srgbClr val="000000"/>
                          </a:solidFill>
                          <a:effectLst/>
                          <a:latin typeface="Arial" panose="020B0604020202020204" pitchFamily="34" charset="0"/>
                        </a:rPr>
                        <a:t>75,4</a:t>
                      </a:r>
                    </a:p>
                  </a:txBody>
                  <a:tcPr marL="3810" marR="3810" marT="3810" marB="0" anchor="ctr"/>
                </a:tc>
                <a:tc>
                  <a:txBody>
                    <a:bodyPr/>
                    <a:lstStyle/>
                    <a:p>
                      <a:pPr algn="r" fontAlgn="b"/>
                      <a:r>
                        <a:rPr lang="it-IT" sz="2400" b="0" i="0" u="none" strike="noStrike">
                          <a:solidFill>
                            <a:srgbClr val="000000"/>
                          </a:solidFill>
                          <a:effectLst/>
                          <a:latin typeface="Calibri" panose="020F0502020204030204" pitchFamily="34" charset="0"/>
                        </a:rPr>
                        <a:t>50,4</a:t>
                      </a:r>
                    </a:p>
                  </a:txBody>
                  <a:tcPr marL="3810" marR="3810" marT="3810" marB="0" anchor="b"/>
                </a:tc>
                <a:tc>
                  <a:txBody>
                    <a:bodyPr/>
                    <a:lstStyle/>
                    <a:p>
                      <a:pPr algn="r" fontAlgn="ctr"/>
                      <a:r>
                        <a:rPr lang="it-IT" sz="2400" b="0" i="0" u="none" strike="noStrike" dirty="0">
                          <a:solidFill>
                            <a:srgbClr val="000000"/>
                          </a:solidFill>
                          <a:effectLst/>
                          <a:latin typeface="Arial" panose="020B0604020202020204" pitchFamily="34" charset="0"/>
                        </a:rPr>
                        <a:t>60,3</a:t>
                      </a:r>
                    </a:p>
                  </a:txBody>
                  <a:tcPr marL="3810" marR="3810" marT="3810" marB="0" anchor="ctr"/>
                </a:tc>
                <a:tc>
                  <a:txBody>
                    <a:bodyPr/>
                    <a:lstStyle/>
                    <a:p>
                      <a:pPr algn="r" fontAlgn="b"/>
                      <a:r>
                        <a:rPr lang="it-IT" sz="2400" b="0" i="0" u="none" strike="noStrike" dirty="0">
                          <a:solidFill>
                            <a:srgbClr val="000000"/>
                          </a:solidFill>
                          <a:effectLst/>
                          <a:latin typeface="Calibri" panose="020F0502020204030204" pitchFamily="34" charset="0"/>
                        </a:rPr>
                        <a:t>-2,0</a:t>
                      </a:r>
                    </a:p>
                  </a:txBody>
                  <a:tcPr marL="3810" marR="3810" marT="3810" marB="0" anchor="b"/>
                </a:tc>
                <a:tc>
                  <a:txBody>
                    <a:bodyPr/>
                    <a:lstStyle/>
                    <a:p>
                      <a:pPr algn="r" fontAlgn="b"/>
                      <a:r>
                        <a:rPr lang="it-IT" sz="2400" b="0" i="0" u="none" strike="noStrike" dirty="0">
                          <a:solidFill>
                            <a:srgbClr val="000000"/>
                          </a:solidFill>
                          <a:effectLst/>
                          <a:latin typeface="Calibri" panose="020F0502020204030204" pitchFamily="34" charset="0"/>
                        </a:rPr>
                        <a:t>9,9</a:t>
                      </a:r>
                    </a:p>
                  </a:txBody>
                  <a:tcPr marL="3810" marR="3810" marT="3810" marB="0" anchor="b"/>
                </a:tc>
                <a:extLst>
                  <a:ext uri="{0D108BD9-81ED-4DB2-BD59-A6C34878D82A}">
                    <a16:rowId xmlns:a16="http://schemas.microsoft.com/office/drawing/2014/main" val="2933202029"/>
                  </a:ext>
                </a:extLst>
              </a:tr>
              <a:tr h="327349">
                <a:tc>
                  <a:txBody>
                    <a:bodyPr/>
                    <a:lstStyle/>
                    <a:p>
                      <a:pPr algn="l" fontAlgn="b"/>
                      <a:r>
                        <a:rPr lang="it-IT" sz="1800" b="1" i="0" u="none" strike="noStrike">
                          <a:solidFill>
                            <a:srgbClr val="FF0000"/>
                          </a:solidFill>
                          <a:effectLst/>
                          <a:latin typeface="Calibri" panose="020F0502020204030204" pitchFamily="34" charset="0"/>
                        </a:rPr>
                        <a:t>Italy</a:t>
                      </a:r>
                    </a:p>
                  </a:txBody>
                  <a:tcPr marL="3810" marR="3810" marT="3810" marB="0" anchor="b"/>
                </a:tc>
                <a:tc>
                  <a:txBody>
                    <a:bodyPr/>
                    <a:lstStyle/>
                    <a:p>
                      <a:pPr algn="r" fontAlgn="b"/>
                      <a:r>
                        <a:rPr lang="it-IT" sz="2400" b="1" i="0" u="none" strike="noStrike">
                          <a:solidFill>
                            <a:srgbClr val="FF0000"/>
                          </a:solidFill>
                          <a:effectLst/>
                          <a:latin typeface="Calibri" panose="020F0502020204030204" pitchFamily="34" charset="0"/>
                        </a:rPr>
                        <a:t>73,7</a:t>
                      </a:r>
                    </a:p>
                  </a:txBody>
                  <a:tcPr marL="3810" marR="3810" marT="3810" marB="0" anchor="b"/>
                </a:tc>
                <a:tc>
                  <a:txBody>
                    <a:bodyPr/>
                    <a:lstStyle/>
                    <a:p>
                      <a:pPr algn="r" fontAlgn="ctr"/>
                      <a:r>
                        <a:rPr lang="it-IT" sz="2400" b="1" i="0" u="none" strike="noStrike">
                          <a:solidFill>
                            <a:srgbClr val="FF0000"/>
                          </a:solidFill>
                          <a:effectLst/>
                          <a:latin typeface="Arial" panose="020B0604020202020204" pitchFamily="34" charset="0"/>
                        </a:rPr>
                        <a:t>73,6</a:t>
                      </a:r>
                    </a:p>
                  </a:txBody>
                  <a:tcPr marL="3810" marR="3810" marT="3810" marB="0" anchor="ctr"/>
                </a:tc>
                <a:tc>
                  <a:txBody>
                    <a:bodyPr/>
                    <a:lstStyle/>
                    <a:p>
                      <a:pPr algn="r" fontAlgn="b"/>
                      <a:r>
                        <a:rPr lang="it-IT" sz="2400" b="1" i="0" u="none" strike="noStrike">
                          <a:solidFill>
                            <a:srgbClr val="FF0000"/>
                          </a:solidFill>
                          <a:effectLst/>
                          <a:latin typeface="Calibri" panose="020F0502020204030204" pitchFamily="34" charset="0"/>
                        </a:rPr>
                        <a:t>45,6</a:t>
                      </a:r>
                    </a:p>
                  </a:txBody>
                  <a:tcPr marL="3810" marR="3810" marT="3810" marB="0" anchor="b"/>
                </a:tc>
                <a:tc>
                  <a:txBody>
                    <a:bodyPr/>
                    <a:lstStyle/>
                    <a:p>
                      <a:pPr algn="r" fontAlgn="ctr"/>
                      <a:r>
                        <a:rPr lang="it-IT" sz="2400" b="1" i="0" u="none" strike="noStrike">
                          <a:solidFill>
                            <a:srgbClr val="FF0000"/>
                          </a:solidFill>
                          <a:effectLst/>
                          <a:latin typeface="Arial" panose="020B0604020202020204" pitchFamily="34" charset="0"/>
                        </a:rPr>
                        <a:t>55,4</a:t>
                      </a:r>
                    </a:p>
                  </a:txBody>
                  <a:tcPr marL="3810" marR="3810" marT="3810" marB="0" anchor="ctr"/>
                </a:tc>
                <a:tc>
                  <a:txBody>
                    <a:bodyPr/>
                    <a:lstStyle/>
                    <a:p>
                      <a:pPr algn="r" fontAlgn="b"/>
                      <a:r>
                        <a:rPr lang="it-IT" sz="2400" b="1" i="0" u="none" strike="noStrike">
                          <a:solidFill>
                            <a:srgbClr val="FF0000"/>
                          </a:solidFill>
                          <a:effectLst/>
                          <a:latin typeface="Calibri" panose="020F0502020204030204" pitchFamily="34" charset="0"/>
                        </a:rPr>
                        <a:t>-0,1</a:t>
                      </a:r>
                    </a:p>
                  </a:txBody>
                  <a:tcPr marL="3810" marR="3810" marT="3810" marB="0" anchor="b"/>
                </a:tc>
                <a:tc>
                  <a:txBody>
                    <a:bodyPr/>
                    <a:lstStyle/>
                    <a:p>
                      <a:pPr algn="r" fontAlgn="b"/>
                      <a:r>
                        <a:rPr lang="it-IT" sz="2400" b="1" i="0" u="none" strike="noStrike" dirty="0">
                          <a:solidFill>
                            <a:srgbClr val="FF0000"/>
                          </a:solidFill>
                          <a:effectLst/>
                          <a:latin typeface="Calibri" panose="020F0502020204030204" pitchFamily="34" charset="0"/>
                        </a:rPr>
                        <a:t>9,8</a:t>
                      </a:r>
                    </a:p>
                  </a:txBody>
                  <a:tcPr marL="3810" marR="3810" marT="3810" marB="0" anchor="b"/>
                </a:tc>
                <a:extLst>
                  <a:ext uri="{0D108BD9-81ED-4DB2-BD59-A6C34878D82A}">
                    <a16:rowId xmlns:a16="http://schemas.microsoft.com/office/drawing/2014/main" val="2958980418"/>
                  </a:ext>
                </a:extLst>
              </a:tr>
              <a:tr h="327349">
                <a:tc>
                  <a:txBody>
                    <a:bodyPr/>
                    <a:lstStyle/>
                    <a:p>
                      <a:pPr algn="l" fontAlgn="b"/>
                      <a:r>
                        <a:rPr lang="it-IT" sz="1800" b="0" i="0" u="none" strike="noStrike">
                          <a:solidFill>
                            <a:srgbClr val="000000"/>
                          </a:solidFill>
                          <a:effectLst/>
                          <a:latin typeface="Calibri" panose="020F0502020204030204" pitchFamily="34" charset="0"/>
                        </a:rPr>
                        <a:t>Germany </a:t>
                      </a:r>
                    </a:p>
                  </a:txBody>
                  <a:tcPr marL="3810" marR="3810" marT="3810" marB="0" anchor="b"/>
                </a:tc>
                <a:tc>
                  <a:txBody>
                    <a:bodyPr/>
                    <a:lstStyle/>
                    <a:p>
                      <a:pPr algn="r" fontAlgn="b"/>
                      <a:r>
                        <a:rPr lang="it-IT" sz="2400" b="0" i="0" u="none" strike="noStrike">
                          <a:solidFill>
                            <a:srgbClr val="000000"/>
                          </a:solidFill>
                          <a:effectLst/>
                          <a:latin typeface="Calibri" panose="020F0502020204030204" pitchFamily="34" charset="0"/>
                        </a:rPr>
                        <a:t>79,3</a:t>
                      </a:r>
                    </a:p>
                  </a:txBody>
                  <a:tcPr marL="3810" marR="3810" marT="3810" marB="0" anchor="b"/>
                </a:tc>
                <a:tc>
                  <a:txBody>
                    <a:bodyPr/>
                    <a:lstStyle/>
                    <a:p>
                      <a:pPr algn="r" fontAlgn="ctr"/>
                      <a:r>
                        <a:rPr lang="it-IT" sz="2400" b="0" i="0" u="none" strike="noStrike">
                          <a:solidFill>
                            <a:srgbClr val="000000"/>
                          </a:solidFill>
                          <a:effectLst/>
                          <a:latin typeface="Arial" panose="020B0604020202020204" pitchFamily="34" charset="0"/>
                        </a:rPr>
                        <a:t>82,6</a:t>
                      </a:r>
                    </a:p>
                  </a:txBody>
                  <a:tcPr marL="3810" marR="3810" marT="3810" marB="0" anchor="ctr"/>
                </a:tc>
                <a:tc>
                  <a:txBody>
                    <a:bodyPr/>
                    <a:lstStyle/>
                    <a:p>
                      <a:pPr algn="r" fontAlgn="b"/>
                      <a:r>
                        <a:rPr lang="it-IT" sz="2400" b="0" i="0" u="none" strike="noStrike">
                          <a:solidFill>
                            <a:srgbClr val="000000"/>
                          </a:solidFill>
                          <a:effectLst/>
                          <a:latin typeface="Calibri" panose="020F0502020204030204" pitchFamily="34" charset="0"/>
                        </a:rPr>
                        <a:t>62,9</a:t>
                      </a:r>
                    </a:p>
                  </a:txBody>
                  <a:tcPr marL="3810" marR="3810" marT="3810" marB="0" anchor="b"/>
                </a:tc>
                <a:tc>
                  <a:txBody>
                    <a:bodyPr/>
                    <a:lstStyle/>
                    <a:p>
                      <a:pPr algn="r" fontAlgn="ctr"/>
                      <a:r>
                        <a:rPr lang="it-IT" sz="2400" b="0" i="0" u="none" strike="noStrike">
                          <a:solidFill>
                            <a:srgbClr val="000000"/>
                          </a:solidFill>
                          <a:effectLst/>
                          <a:latin typeface="Arial" panose="020B0604020202020204" pitchFamily="34" charset="0"/>
                        </a:rPr>
                        <a:t>74,1</a:t>
                      </a:r>
                    </a:p>
                  </a:txBody>
                  <a:tcPr marL="3810" marR="3810" marT="3810" marB="0" anchor="ctr"/>
                </a:tc>
                <a:tc>
                  <a:txBody>
                    <a:bodyPr/>
                    <a:lstStyle/>
                    <a:p>
                      <a:pPr algn="r" fontAlgn="b"/>
                      <a:r>
                        <a:rPr lang="it-IT" sz="2400" b="0" i="0" u="none" strike="noStrike">
                          <a:solidFill>
                            <a:srgbClr val="000000"/>
                          </a:solidFill>
                          <a:effectLst/>
                          <a:latin typeface="Calibri" panose="020F0502020204030204" pitchFamily="34" charset="0"/>
                        </a:rPr>
                        <a:t>3,3</a:t>
                      </a:r>
                    </a:p>
                  </a:txBody>
                  <a:tcPr marL="3810" marR="3810" marT="3810" marB="0" anchor="b"/>
                </a:tc>
                <a:tc>
                  <a:txBody>
                    <a:bodyPr/>
                    <a:lstStyle/>
                    <a:p>
                      <a:pPr algn="r" fontAlgn="b"/>
                      <a:r>
                        <a:rPr lang="it-IT" sz="2400" b="0" i="0" u="none" strike="noStrike" dirty="0">
                          <a:solidFill>
                            <a:srgbClr val="000000"/>
                          </a:solidFill>
                          <a:effectLst/>
                          <a:latin typeface="Calibri" panose="020F0502020204030204" pitchFamily="34" charset="0"/>
                        </a:rPr>
                        <a:t>11,2</a:t>
                      </a:r>
                    </a:p>
                  </a:txBody>
                  <a:tcPr marL="3810" marR="3810" marT="3810" marB="0" anchor="b"/>
                </a:tc>
                <a:extLst>
                  <a:ext uri="{0D108BD9-81ED-4DB2-BD59-A6C34878D82A}">
                    <a16:rowId xmlns:a16="http://schemas.microsoft.com/office/drawing/2014/main" val="364971294"/>
                  </a:ext>
                </a:extLst>
              </a:tr>
              <a:tr h="327349">
                <a:tc>
                  <a:txBody>
                    <a:bodyPr/>
                    <a:lstStyle/>
                    <a:p>
                      <a:pPr algn="l" fontAlgn="b"/>
                      <a:r>
                        <a:rPr lang="it-IT" sz="1800" b="0" i="0" u="none" strike="noStrike">
                          <a:solidFill>
                            <a:srgbClr val="000000"/>
                          </a:solidFill>
                          <a:effectLst/>
                          <a:latin typeface="Calibri" panose="020F0502020204030204" pitchFamily="34" charset="0"/>
                        </a:rPr>
                        <a:t>Spain</a:t>
                      </a:r>
                    </a:p>
                  </a:txBody>
                  <a:tcPr marL="3810" marR="3810" marT="3810" marB="0" anchor="b"/>
                </a:tc>
                <a:tc>
                  <a:txBody>
                    <a:bodyPr/>
                    <a:lstStyle/>
                    <a:p>
                      <a:pPr algn="r" fontAlgn="b"/>
                      <a:r>
                        <a:rPr lang="it-IT" sz="2400" b="0" i="0" u="none" strike="noStrike">
                          <a:solidFill>
                            <a:srgbClr val="000000"/>
                          </a:solidFill>
                          <a:effectLst/>
                          <a:latin typeface="Calibri" panose="020F0502020204030204" pitchFamily="34" charset="0"/>
                        </a:rPr>
                        <a:t>77,6</a:t>
                      </a:r>
                    </a:p>
                  </a:txBody>
                  <a:tcPr marL="3810" marR="3810" marT="3810" marB="0" anchor="b"/>
                </a:tc>
                <a:tc>
                  <a:txBody>
                    <a:bodyPr/>
                    <a:lstStyle/>
                    <a:p>
                      <a:pPr algn="r" fontAlgn="ctr"/>
                      <a:r>
                        <a:rPr lang="it-IT" sz="2400" b="0" i="0" u="none" strike="noStrike">
                          <a:solidFill>
                            <a:srgbClr val="000000"/>
                          </a:solidFill>
                          <a:effectLst/>
                          <a:latin typeface="Arial" panose="020B0604020202020204" pitchFamily="34" charset="0"/>
                        </a:rPr>
                        <a:t>77,8</a:t>
                      </a:r>
                    </a:p>
                  </a:txBody>
                  <a:tcPr marL="3810" marR="3810" marT="3810" marB="0" anchor="ctr"/>
                </a:tc>
                <a:tc>
                  <a:txBody>
                    <a:bodyPr/>
                    <a:lstStyle/>
                    <a:p>
                      <a:pPr algn="r" fontAlgn="b"/>
                      <a:r>
                        <a:rPr lang="it-IT" sz="2400" b="0" i="0" u="none" strike="noStrike">
                          <a:solidFill>
                            <a:srgbClr val="000000"/>
                          </a:solidFill>
                          <a:effectLst/>
                          <a:latin typeface="Calibri" panose="020F0502020204030204" pitchFamily="34" charset="0"/>
                        </a:rPr>
                        <a:t>49,6</a:t>
                      </a:r>
                    </a:p>
                  </a:txBody>
                  <a:tcPr marL="3810" marR="3810" marT="3810" marB="0" anchor="b"/>
                </a:tc>
                <a:tc>
                  <a:txBody>
                    <a:bodyPr/>
                    <a:lstStyle/>
                    <a:p>
                      <a:pPr algn="r" fontAlgn="ctr"/>
                      <a:r>
                        <a:rPr lang="it-IT" sz="2400" b="0" i="0" u="none" strike="noStrike">
                          <a:solidFill>
                            <a:srgbClr val="000000"/>
                          </a:solidFill>
                          <a:effectLst/>
                          <a:latin typeface="Arial" panose="020B0604020202020204" pitchFamily="34" charset="0"/>
                        </a:rPr>
                        <a:t>69,8</a:t>
                      </a:r>
                    </a:p>
                  </a:txBody>
                  <a:tcPr marL="3810" marR="3810" marT="3810" marB="0" anchor="ctr"/>
                </a:tc>
                <a:tc>
                  <a:txBody>
                    <a:bodyPr/>
                    <a:lstStyle/>
                    <a:p>
                      <a:pPr algn="r" fontAlgn="b"/>
                      <a:r>
                        <a:rPr lang="it-IT" sz="2400" b="0" i="0" u="none" strike="noStrike">
                          <a:solidFill>
                            <a:srgbClr val="000000"/>
                          </a:solidFill>
                          <a:effectLst/>
                          <a:latin typeface="Calibri" panose="020F0502020204030204" pitchFamily="34" charset="0"/>
                        </a:rPr>
                        <a:t>0,2</a:t>
                      </a:r>
                    </a:p>
                  </a:txBody>
                  <a:tcPr marL="3810" marR="3810" marT="3810" marB="0" anchor="b"/>
                </a:tc>
                <a:tc>
                  <a:txBody>
                    <a:bodyPr/>
                    <a:lstStyle/>
                    <a:p>
                      <a:pPr algn="r" fontAlgn="b"/>
                      <a:r>
                        <a:rPr lang="it-IT" sz="2400" b="0" i="0" u="none" strike="noStrike" dirty="0">
                          <a:solidFill>
                            <a:srgbClr val="000000"/>
                          </a:solidFill>
                          <a:effectLst/>
                          <a:highlight>
                            <a:srgbClr val="FFFF00"/>
                          </a:highlight>
                          <a:latin typeface="Calibri" panose="020F0502020204030204" pitchFamily="34" charset="0"/>
                        </a:rPr>
                        <a:t>20,2</a:t>
                      </a:r>
                    </a:p>
                  </a:txBody>
                  <a:tcPr marL="3810" marR="3810" marT="3810" marB="0" anchor="b"/>
                </a:tc>
                <a:extLst>
                  <a:ext uri="{0D108BD9-81ED-4DB2-BD59-A6C34878D82A}">
                    <a16:rowId xmlns:a16="http://schemas.microsoft.com/office/drawing/2014/main" val="1436393436"/>
                  </a:ext>
                </a:extLst>
              </a:tr>
            </a:tbl>
          </a:graphicData>
        </a:graphic>
      </p:graphicFrame>
      <p:sp>
        <p:nvSpPr>
          <p:cNvPr id="5" name="Freccia a destra 4"/>
          <p:cNvSpPr/>
          <p:nvPr/>
        </p:nvSpPr>
        <p:spPr>
          <a:xfrm>
            <a:off x="183004" y="5077719"/>
            <a:ext cx="289249" cy="177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7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it-IT" dirty="0"/>
              <a:t>… Probabilmente si hanno diversi incentivi!</a:t>
            </a:r>
          </a:p>
        </p:txBody>
      </p:sp>
      <p:sp>
        <p:nvSpPr>
          <p:cNvPr id="8" name="Segnaposto numero diapositiva 5"/>
          <p:cNvSpPr>
            <a:spLocks noGrp="1"/>
          </p:cNvSpPr>
          <p:nvPr>
            <p:ph type="sldNum" sz="quarter" idx="12"/>
          </p:nvPr>
        </p:nvSpPr>
        <p:spPr/>
        <p:txBody>
          <a:bodyPr/>
          <a:lstStyle/>
          <a:p>
            <a:pPr>
              <a:defRPr/>
            </a:pPr>
            <a:fld id="{D0C63668-67F4-4B7B-9574-540231483927}" type="slidenum">
              <a:rPr lang="it-IT" altLang="en-US"/>
              <a:pPr>
                <a:defRPr/>
              </a:pPr>
              <a:t>18</a:t>
            </a:fld>
            <a:endParaRPr lang="it-IT" altLang="en-US"/>
          </a:p>
        </p:txBody>
      </p:sp>
      <p:pic>
        <p:nvPicPr>
          <p:cNvPr id="15364" name="Picture 3"/>
          <p:cNvPicPr>
            <a:picLocks noChangeAspect="1" noChangeArrowheads="1"/>
          </p:cNvPicPr>
          <p:nvPr/>
        </p:nvPicPr>
        <p:blipFill>
          <a:blip r:embed="rId2" cstate="print"/>
          <a:srcRect/>
          <a:stretch>
            <a:fillRect/>
          </a:stretch>
        </p:blipFill>
        <p:spPr bwMode="auto">
          <a:xfrm>
            <a:off x="1733550" y="1752600"/>
            <a:ext cx="8934450" cy="5105400"/>
          </a:xfrm>
          <a:prstGeom prst="rect">
            <a:avLst/>
          </a:prstGeom>
          <a:noFill/>
          <a:ln w="9525">
            <a:noFill/>
            <a:miter lim="800000"/>
            <a:headEnd/>
            <a:tailEnd/>
          </a:ln>
        </p:spPr>
      </p:pic>
      <p:sp>
        <p:nvSpPr>
          <p:cNvPr id="142340" name="Rectangle 4"/>
          <p:cNvSpPr>
            <a:spLocks noChangeArrowheads="1"/>
          </p:cNvSpPr>
          <p:nvPr/>
        </p:nvSpPr>
        <p:spPr bwMode="auto">
          <a:xfrm>
            <a:off x="7064375" y="4787900"/>
            <a:ext cx="2520950" cy="647700"/>
          </a:xfrm>
          <a:prstGeom prst="rect">
            <a:avLst/>
          </a:prstGeom>
          <a:solidFill>
            <a:srgbClr val="99CCFF">
              <a:alpha val="10196"/>
            </a:srgbClr>
          </a:solidFill>
          <a:ln w="9525">
            <a:solidFill>
              <a:schemeClr val="tx1"/>
            </a:solidFill>
            <a:miter lim="800000"/>
            <a:headEnd/>
            <a:tailEnd/>
          </a:ln>
        </p:spPr>
        <p:txBody>
          <a:bodyPr wrap="none" anchor="ctr"/>
          <a:lstStyle/>
          <a:p>
            <a:endParaRPr lang="it-IT"/>
          </a:p>
        </p:txBody>
      </p:sp>
      <p:sp>
        <p:nvSpPr>
          <p:cNvPr id="142341" name="Oval 5"/>
          <p:cNvSpPr>
            <a:spLocks noChangeArrowheads="1"/>
          </p:cNvSpPr>
          <p:nvPr/>
        </p:nvSpPr>
        <p:spPr bwMode="auto">
          <a:xfrm>
            <a:off x="6848475" y="3995739"/>
            <a:ext cx="2736850" cy="504825"/>
          </a:xfrm>
          <a:prstGeom prst="ellipse">
            <a:avLst/>
          </a:prstGeom>
          <a:solidFill>
            <a:schemeClr val="accent1">
              <a:alpha val="12941"/>
            </a:schemeClr>
          </a:solidFill>
          <a:ln w="9525">
            <a:solidFill>
              <a:schemeClr val="tx1"/>
            </a:solidFill>
            <a:round/>
            <a:headEnd/>
            <a:tailEnd/>
          </a:ln>
        </p:spPr>
        <p:txBody>
          <a:bodyPr wrap="none" anchor="ctr"/>
          <a:lstStyle/>
          <a:p>
            <a:endParaRPr lang="it-IT"/>
          </a:p>
        </p:txBody>
      </p:sp>
      <p:sp>
        <p:nvSpPr>
          <p:cNvPr id="142342" name="Oval 6"/>
          <p:cNvSpPr>
            <a:spLocks noChangeArrowheads="1"/>
          </p:cNvSpPr>
          <p:nvPr/>
        </p:nvSpPr>
        <p:spPr bwMode="auto">
          <a:xfrm>
            <a:off x="6992938" y="5364164"/>
            <a:ext cx="2736850" cy="504825"/>
          </a:xfrm>
          <a:prstGeom prst="ellipse">
            <a:avLst/>
          </a:prstGeom>
          <a:solidFill>
            <a:schemeClr val="accent1">
              <a:alpha val="12941"/>
            </a:schemeClr>
          </a:solidFill>
          <a:ln w="9525">
            <a:solidFill>
              <a:schemeClr val="tx1"/>
            </a:solidFill>
            <a:round/>
            <a:headEnd/>
            <a:tailEnd/>
          </a:ln>
        </p:spPr>
        <p:txBody>
          <a:bodyPr wrap="none" anchor="ctr"/>
          <a:lstStyle/>
          <a:p>
            <a:endParaRPr lang="it-IT"/>
          </a:p>
        </p:txBody>
      </p:sp>
    </p:spTree>
    <p:extLst>
      <p:ext uri="{BB962C8B-B14F-4D97-AF65-F5344CB8AC3E}">
        <p14:creationId xmlns:p14="http://schemas.microsoft.com/office/powerpoint/2010/main" val="121248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342"/>
                                        </p:tgtEl>
                                        <p:attrNameLst>
                                          <p:attrName>style.visibility</p:attrName>
                                        </p:attrNameLst>
                                      </p:cBhvr>
                                      <p:to>
                                        <p:strVal val="visible"/>
                                      </p:to>
                                    </p:set>
                                    <p:anim calcmode="lin" valueType="num">
                                      <p:cBhvr additive="base">
                                        <p:cTn id="7" dur="500" fill="hold"/>
                                        <p:tgtEl>
                                          <p:spTgt spid="142342"/>
                                        </p:tgtEl>
                                        <p:attrNameLst>
                                          <p:attrName>ppt_x</p:attrName>
                                        </p:attrNameLst>
                                      </p:cBhvr>
                                      <p:tavLst>
                                        <p:tav tm="0">
                                          <p:val>
                                            <p:strVal val="#ppt_x"/>
                                          </p:val>
                                        </p:tav>
                                        <p:tav tm="100000">
                                          <p:val>
                                            <p:strVal val="#ppt_x"/>
                                          </p:val>
                                        </p:tav>
                                      </p:tavLst>
                                    </p:anim>
                                    <p:anim calcmode="lin" valueType="num">
                                      <p:cBhvr additive="base">
                                        <p:cTn id="8" dur="500" fill="hold"/>
                                        <p:tgtEl>
                                          <p:spTgt spid="1423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2341"/>
                                        </p:tgtEl>
                                        <p:attrNameLst>
                                          <p:attrName>style.visibility</p:attrName>
                                        </p:attrNameLst>
                                      </p:cBhvr>
                                      <p:to>
                                        <p:strVal val="visible"/>
                                      </p:to>
                                    </p:set>
                                    <p:anim calcmode="lin" valueType="num">
                                      <p:cBhvr additive="base">
                                        <p:cTn id="11" dur="500" fill="hold"/>
                                        <p:tgtEl>
                                          <p:spTgt spid="142341"/>
                                        </p:tgtEl>
                                        <p:attrNameLst>
                                          <p:attrName>ppt_x</p:attrName>
                                        </p:attrNameLst>
                                      </p:cBhvr>
                                      <p:tavLst>
                                        <p:tav tm="0">
                                          <p:val>
                                            <p:strVal val="#ppt_x"/>
                                          </p:val>
                                        </p:tav>
                                        <p:tav tm="100000">
                                          <p:val>
                                            <p:strVal val="#ppt_x"/>
                                          </p:val>
                                        </p:tav>
                                      </p:tavLst>
                                    </p:anim>
                                    <p:anim calcmode="lin" valueType="num">
                                      <p:cBhvr additive="base">
                                        <p:cTn id="12" dur="500" fill="hold"/>
                                        <p:tgtEl>
                                          <p:spTgt spid="1423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2340"/>
                                        </p:tgtEl>
                                        <p:attrNameLst>
                                          <p:attrName>style.visibility</p:attrName>
                                        </p:attrNameLst>
                                      </p:cBhvr>
                                      <p:to>
                                        <p:strVal val="visible"/>
                                      </p:to>
                                    </p:set>
                                    <p:anim calcmode="lin" valueType="num">
                                      <p:cBhvr additive="base">
                                        <p:cTn id="17" dur="500" fill="hold"/>
                                        <p:tgtEl>
                                          <p:spTgt spid="142340"/>
                                        </p:tgtEl>
                                        <p:attrNameLst>
                                          <p:attrName>ppt_x</p:attrName>
                                        </p:attrNameLst>
                                      </p:cBhvr>
                                      <p:tavLst>
                                        <p:tav tm="0">
                                          <p:val>
                                            <p:strVal val="#ppt_x"/>
                                          </p:val>
                                        </p:tav>
                                        <p:tav tm="100000">
                                          <p:val>
                                            <p:strVal val="#ppt_x"/>
                                          </p:val>
                                        </p:tav>
                                      </p:tavLst>
                                    </p:anim>
                                    <p:anim calcmode="lin" valueType="num">
                                      <p:cBhvr additive="base">
                                        <p:cTn id="18" dur="500" fill="hold"/>
                                        <p:tgtEl>
                                          <p:spTgt spid="142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P spid="142341" grpId="0" animBg="1"/>
      <p:bldP spid="1423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55F0D61-87F7-47E4-BAC8-E530AF6D8D5B}"/>
              </a:ext>
            </a:extLst>
          </p:cNvPr>
          <p:cNvPicPr>
            <a:picLocks noChangeAspect="1"/>
          </p:cNvPicPr>
          <p:nvPr/>
        </p:nvPicPr>
        <p:blipFill>
          <a:blip r:embed="rId2"/>
          <a:stretch>
            <a:fillRect/>
          </a:stretch>
        </p:blipFill>
        <p:spPr>
          <a:xfrm>
            <a:off x="556311" y="2478927"/>
            <a:ext cx="10247760" cy="3375282"/>
          </a:xfrm>
          <a:prstGeom prst="rect">
            <a:avLst/>
          </a:prstGeom>
        </p:spPr>
      </p:pic>
      <p:sp>
        <p:nvSpPr>
          <p:cNvPr id="14339" name="Rectangle 2"/>
          <p:cNvSpPr>
            <a:spLocks noGrp="1" noChangeArrowheads="1"/>
          </p:cNvSpPr>
          <p:nvPr>
            <p:ph type="title"/>
          </p:nvPr>
        </p:nvSpPr>
        <p:spPr>
          <a:xfrm>
            <a:off x="838199" y="277049"/>
            <a:ext cx="10515600" cy="1325563"/>
          </a:xfrm>
        </p:spPr>
        <p:txBody>
          <a:bodyPr/>
          <a:lstStyle/>
          <a:p>
            <a:pPr eaLnBrk="1" hangingPunct="1"/>
            <a:r>
              <a:rPr lang="it-IT" sz="3200" dirty="0"/>
              <a:t>Scarsa partecipazione determinata dal numero di figli?</a:t>
            </a:r>
          </a:p>
        </p:txBody>
      </p:sp>
      <p:sp>
        <p:nvSpPr>
          <p:cNvPr id="5" name="Segnaposto numero diapositiva 5"/>
          <p:cNvSpPr>
            <a:spLocks noGrp="1"/>
          </p:cNvSpPr>
          <p:nvPr>
            <p:ph type="sldNum" sz="quarter" idx="12"/>
          </p:nvPr>
        </p:nvSpPr>
        <p:spPr/>
        <p:txBody>
          <a:bodyPr/>
          <a:lstStyle/>
          <a:p>
            <a:pPr>
              <a:defRPr/>
            </a:pPr>
            <a:fld id="{25055C82-6FC4-41B5-BC11-E56DF0E5F0DB}" type="slidenum">
              <a:rPr lang="it-IT" altLang="en-US"/>
              <a:pPr>
                <a:defRPr/>
              </a:pPr>
              <a:t>19</a:t>
            </a:fld>
            <a:endParaRPr lang="it-IT" altLang="en-US" dirty="0"/>
          </a:p>
        </p:txBody>
      </p:sp>
      <p:sp>
        <p:nvSpPr>
          <p:cNvPr id="7" name="Rettangolo 6"/>
          <p:cNvSpPr/>
          <p:nvPr/>
        </p:nvSpPr>
        <p:spPr>
          <a:xfrm>
            <a:off x="1387928" y="1576637"/>
            <a:ext cx="9416143" cy="369332"/>
          </a:xfrm>
          <a:prstGeom prst="rect">
            <a:avLst/>
          </a:prstGeom>
        </p:spPr>
        <p:txBody>
          <a:bodyPr wrap="square">
            <a:spAutoFit/>
          </a:bodyPr>
          <a:lstStyle/>
          <a:p>
            <a:r>
              <a:rPr lang="en-US" i="1" dirty="0">
                <a:latin typeface="Arial" panose="020B0604020202020204" pitchFamily="34" charset="0"/>
              </a:rPr>
              <a:t>Employment rate of adults 18-64 by sex and number of children (%) – Eurostat 2021</a:t>
            </a:r>
            <a:endParaRPr lang="en-US" i="1" dirty="0"/>
          </a:p>
        </p:txBody>
      </p:sp>
      <p:sp>
        <p:nvSpPr>
          <p:cNvPr id="8" name="Ovale 7">
            <a:extLst>
              <a:ext uri="{FF2B5EF4-FFF2-40B4-BE49-F238E27FC236}">
                <a16:creationId xmlns:a16="http://schemas.microsoft.com/office/drawing/2014/main" id="{6C60CCD3-8F7C-4BF5-A32D-EB968332FC9C}"/>
              </a:ext>
            </a:extLst>
          </p:cNvPr>
          <p:cNvSpPr/>
          <p:nvPr/>
        </p:nvSpPr>
        <p:spPr>
          <a:xfrm>
            <a:off x="4449702" y="4258491"/>
            <a:ext cx="2317722" cy="882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77B5EA42-8665-4D49-A1A1-D93DF86B4C03}"/>
              </a:ext>
            </a:extLst>
          </p:cNvPr>
          <p:cNvSpPr/>
          <p:nvPr/>
        </p:nvSpPr>
        <p:spPr>
          <a:xfrm>
            <a:off x="6992203" y="4581099"/>
            <a:ext cx="1618397" cy="477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sinistra 9">
            <a:extLst>
              <a:ext uri="{FF2B5EF4-FFF2-40B4-BE49-F238E27FC236}">
                <a16:creationId xmlns:a16="http://schemas.microsoft.com/office/drawing/2014/main" id="{8156DAB4-35F2-4568-B7E1-0CB6086567FE}"/>
              </a:ext>
            </a:extLst>
          </p:cNvPr>
          <p:cNvSpPr/>
          <p:nvPr/>
        </p:nvSpPr>
        <p:spPr>
          <a:xfrm>
            <a:off x="10844905" y="5070765"/>
            <a:ext cx="613011" cy="2729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B937A07A-F578-45BD-9F5C-D9DB0889486C}"/>
              </a:ext>
            </a:extLst>
          </p:cNvPr>
          <p:cNvSpPr txBox="1"/>
          <p:nvPr/>
        </p:nvSpPr>
        <p:spPr>
          <a:xfrm>
            <a:off x="7714798" y="3643348"/>
            <a:ext cx="364380" cy="523220"/>
          </a:xfrm>
          <a:prstGeom prst="rect">
            <a:avLst/>
          </a:prstGeom>
          <a:noFill/>
        </p:spPr>
        <p:txBody>
          <a:bodyPr wrap="square" rtlCol="0">
            <a:spAutoFit/>
          </a:bodyPr>
          <a:lstStyle/>
          <a:p>
            <a:r>
              <a:rPr lang="it-IT" sz="2800" dirty="0"/>
              <a:t>-</a:t>
            </a:r>
          </a:p>
        </p:txBody>
      </p:sp>
      <p:sp>
        <p:nvSpPr>
          <p:cNvPr id="14" name="CasellaDiTesto 13">
            <a:extLst>
              <a:ext uri="{FF2B5EF4-FFF2-40B4-BE49-F238E27FC236}">
                <a16:creationId xmlns:a16="http://schemas.microsoft.com/office/drawing/2014/main" id="{3BEA9DA6-92A9-4512-82CF-36704A2030FF}"/>
              </a:ext>
            </a:extLst>
          </p:cNvPr>
          <p:cNvSpPr txBox="1"/>
          <p:nvPr/>
        </p:nvSpPr>
        <p:spPr>
          <a:xfrm>
            <a:off x="7563772" y="4678896"/>
            <a:ext cx="822049" cy="461665"/>
          </a:xfrm>
          <a:prstGeom prst="rect">
            <a:avLst/>
          </a:prstGeom>
          <a:noFill/>
        </p:spPr>
        <p:txBody>
          <a:bodyPr wrap="square" rtlCol="0">
            <a:spAutoFit/>
          </a:bodyPr>
          <a:lstStyle/>
          <a:p>
            <a:r>
              <a:rPr lang="it-IT" sz="2400" dirty="0"/>
              <a:t>+/-</a:t>
            </a:r>
          </a:p>
        </p:txBody>
      </p:sp>
      <p:sp>
        <p:nvSpPr>
          <p:cNvPr id="17" name="CasellaDiTesto 16">
            <a:extLst>
              <a:ext uri="{FF2B5EF4-FFF2-40B4-BE49-F238E27FC236}">
                <a16:creationId xmlns:a16="http://schemas.microsoft.com/office/drawing/2014/main" id="{4A9DA912-2763-4B6C-91B3-E0EF2E16CEBB}"/>
              </a:ext>
            </a:extLst>
          </p:cNvPr>
          <p:cNvSpPr txBox="1"/>
          <p:nvPr/>
        </p:nvSpPr>
        <p:spPr>
          <a:xfrm>
            <a:off x="7696047" y="3946456"/>
            <a:ext cx="364380" cy="461665"/>
          </a:xfrm>
          <a:prstGeom prst="rect">
            <a:avLst/>
          </a:prstGeom>
          <a:noFill/>
        </p:spPr>
        <p:txBody>
          <a:bodyPr wrap="square" rtlCol="0">
            <a:spAutoFit/>
          </a:bodyPr>
          <a:lstStyle/>
          <a:p>
            <a:r>
              <a:rPr lang="it-IT" sz="2400" dirty="0">
                <a:solidFill>
                  <a:srgbClr val="00B050"/>
                </a:solidFill>
              </a:rPr>
              <a:t>+</a:t>
            </a:r>
          </a:p>
        </p:txBody>
      </p:sp>
      <p:sp>
        <p:nvSpPr>
          <p:cNvPr id="18" name="CasellaDiTesto 17">
            <a:extLst>
              <a:ext uri="{FF2B5EF4-FFF2-40B4-BE49-F238E27FC236}">
                <a16:creationId xmlns:a16="http://schemas.microsoft.com/office/drawing/2014/main" id="{338B8A0B-A2B2-4F5E-9567-8B8C0C65D9E9}"/>
              </a:ext>
            </a:extLst>
          </p:cNvPr>
          <p:cNvSpPr txBox="1"/>
          <p:nvPr/>
        </p:nvSpPr>
        <p:spPr>
          <a:xfrm>
            <a:off x="7696047" y="5417249"/>
            <a:ext cx="364380" cy="461665"/>
          </a:xfrm>
          <a:prstGeom prst="rect">
            <a:avLst/>
          </a:prstGeom>
          <a:noFill/>
        </p:spPr>
        <p:txBody>
          <a:bodyPr wrap="square" rtlCol="0">
            <a:spAutoFit/>
          </a:bodyPr>
          <a:lstStyle/>
          <a:p>
            <a:r>
              <a:rPr lang="it-IT" sz="2400" dirty="0">
                <a:solidFill>
                  <a:srgbClr val="00B050"/>
                </a:solidFill>
              </a:rPr>
              <a:t>+</a:t>
            </a:r>
          </a:p>
        </p:txBody>
      </p:sp>
      <p:sp>
        <p:nvSpPr>
          <p:cNvPr id="12" name="CasellaDiTesto 11">
            <a:extLst>
              <a:ext uri="{FF2B5EF4-FFF2-40B4-BE49-F238E27FC236}">
                <a16:creationId xmlns:a16="http://schemas.microsoft.com/office/drawing/2014/main" id="{BBC14811-3563-4054-A5E9-3A21DC84E98E}"/>
              </a:ext>
            </a:extLst>
          </p:cNvPr>
          <p:cNvSpPr txBox="1"/>
          <p:nvPr/>
        </p:nvSpPr>
        <p:spPr>
          <a:xfrm>
            <a:off x="5344706" y="6202501"/>
            <a:ext cx="527713" cy="369332"/>
          </a:xfrm>
          <a:prstGeom prst="rect">
            <a:avLst/>
          </a:prstGeom>
          <a:noFill/>
        </p:spPr>
        <p:txBody>
          <a:bodyPr wrap="square" rtlCol="0">
            <a:spAutoFit/>
          </a:bodyPr>
          <a:lstStyle/>
          <a:p>
            <a:r>
              <a:rPr lang="it-IT" b="1" dirty="0"/>
              <a:t>NO</a:t>
            </a:r>
          </a:p>
        </p:txBody>
      </p:sp>
      <p:sp>
        <p:nvSpPr>
          <p:cNvPr id="20" name="CasellaDiTesto 19">
            <a:extLst>
              <a:ext uri="{FF2B5EF4-FFF2-40B4-BE49-F238E27FC236}">
                <a16:creationId xmlns:a16="http://schemas.microsoft.com/office/drawing/2014/main" id="{546F4A68-2272-45CB-A4C3-57742F2B61D1}"/>
              </a:ext>
            </a:extLst>
          </p:cNvPr>
          <p:cNvSpPr txBox="1"/>
          <p:nvPr/>
        </p:nvSpPr>
        <p:spPr>
          <a:xfrm>
            <a:off x="7633131" y="6168078"/>
            <a:ext cx="527713" cy="369332"/>
          </a:xfrm>
          <a:prstGeom prst="rect">
            <a:avLst/>
          </a:prstGeom>
          <a:noFill/>
        </p:spPr>
        <p:txBody>
          <a:bodyPr wrap="square" rtlCol="0">
            <a:spAutoFit/>
          </a:bodyPr>
          <a:lstStyle/>
          <a:p>
            <a:r>
              <a:rPr lang="it-IT" b="1" dirty="0">
                <a:solidFill>
                  <a:srgbClr val="FF0000"/>
                </a:solidFill>
              </a:rPr>
              <a:t>S</a:t>
            </a:r>
            <a:r>
              <a:rPr lang="it-IT" b="1" cap="all" dirty="0">
                <a:solidFill>
                  <a:srgbClr val="FF0000"/>
                </a:solidFill>
              </a:rPr>
              <a:t>ì</a:t>
            </a:r>
            <a:r>
              <a:rPr lang="it-IT" b="1" dirty="0">
                <a:solidFill>
                  <a:srgbClr val="FF0000"/>
                </a:solidFill>
              </a:rPr>
              <a:t>?</a:t>
            </a:r>
          </a:p>
        </p:txBody>
      </p:sp>
      <p:sp>
        <p:nvSpPr>
          <p:cNvPr id="19" name="Rettangolo con angoli arrotondati 18">
            <a:extLst>
              <a:ext uri="{FF2B5EF4-FFF2-40B4-BE49-F238E27FC236}">
                <a16:creationId xmlns:a16="http://schemas.microsoft.com/office/drawing/2014/main" id="{69801A49-D5BA-4031-B579-C25CC129F2D3}"/>
              </a:ext>
            </a:extLst>
          </p:cNvPr>
          <p:cNvSpPr/>
          <p:nvPr/>
        </p:nvSpPr>
        <p:spPr>
          <a:xfrm>
            <a:off x="296323" y="3592286"/>
            <a:ext cx="10763563" cy="2357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A692BBC0-71CB-4AA6-A6DC-5A4C1C6CE083}"/>
              </a:ext>
            </a:extLst>
          </p:cNvPr>
          <p:cNvSpPr txBox="1"/>
          <p:nvPr/>
        </p:nvSpPr>
        <p:spPr>
          <a:xfrm>
            <a:off x="7742299" y="4945633"/>
            <a:ext cx="364380" cy="523220"/>
          </a:xfrm>
          <a:prstGeom prst="rect">
            <a:avLst/>
          </a:prstGeom>
          <a:noFill/>
        </p:spPr>
        <p:txBody>
          <a:bodyPr wrap="square" rtlCol="0">
            <a:spAutoFit/>
          </a:bodyPr>
          <a:lstStyle/>
          <a:p>
            <a:r>
              <a:rPr lang="it-IT" sz="2800" dirty="0"/>
              <a:t>-</a:t>
            </a:r>
          </a:p>
        </p:txBody>
      </p:sp>
      <p:sp>
        <p:nvSpPr>
          <p:cNvPr id="23" name="CasellaDiTesto 22">
            <a:extLst>
              <a:ext uri="{FF2B5EF4-FFF2-40B4-BE49-F238E27FC236}">
                <a16:creationId xmlns:a16="http://schemas.microsoft.com/office/drawing/2014/main" id="{7E0E1C91-775C-4D79-8F88-AC8E4DE7A7EF}"/>
              </a:ext>
            </a:extLst>
          </p:cNvPr>
          <p:cNvSpPr txBox="1"/>
          <p:nvPr/>
        </p:nvSpPr>
        <p:spPr>
          <a:xfrm>
            <a:off x="7736881" y="5168726"/>
            <a:ext cx="364380" cy="523220"/>
          </a:xfrm>
          <a:prstGeom prst="rect">
            <a:avLst/>
          </a:prstGeom>
          <a:noFill/>
        </p:spPr>
        <p:txBody>
          <a:bodyPr wrap="square" rtlCol="0">
            <a:spAutoFit/>
          </a:bodyPr>
          <a:lstStyle/>
          <a:p>
            <a:r>
              <a:rPr lang="it-IT" sz="2800" dirty="0"/>
              <a:t>-</a:t>
            </a:r>
          </a:p>
        </p:txBody>
      </p:sp>
    </p:spTree>
    <p:extLst>
      <p:ext uri="{BB962C8B-B14F-4D97-AF65-F5344CB8AC3E}">
        <p14:creationId xmlns:p14="http://schemas.microsoft.com/office/powerpoint/2010/main" val="30736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55F60C-AAF9-4E86-A80D-3F92F9F672E5}"/>
              </a:ext>
            </a:extLst>
          </p:cNvPr>
          <p:cNvSpPr>
            <a:spLocks noGrp="1"/>
          </p:cNvSpPr>
          <p:nvPr>
            <p:ph type="title"/>
          </p:nvPr>
        </p:nvSpPr>
        <p:spPr/>
        <p:txBody>
          <a:bodyPr/>
          <a:lstStyle/>
          <a:p>
            <a:r>
              <a:rPr lang="it-IT" dirty="0"/>
              <a:t>Informazioni utili per il modello di scelta</a:t>
            </a:r>
            <a:endParaRPr lang="it-IT" sz="2400" dirty="0"/>
          </a:p>
        </p:txBody>
      </p:sp>
      <p:sp>
        <p:nvSpPr>
          <p:cNvPr id="3" name="Segnaposto contenuto 2">
            <a:extLst>
              <a:ext uri="{FF2B5EF4-FFF2-40B4-BE49-F238E27FC236}">
                <a16:creationId xmlns:a16="http://schemas.microsoft.com/office/drawing/2014/main" id="{87CF334D-C69A-4632-ABB7-BDF022990C4D}"/>
              </a:ext>
            </a:extLst>
          </p:cNvPr>
          <p:cNvSpPr>
            <a:spLocks noGrp="1"/>
          </p:cNvSpPr>
          <p:nvPr>
            <p:ph idx="1"/>
          </p:nvPr>
        </p:nvSpPr>
        <p:spPr/>
        <p:txBody>
          <a:bodyPr>
            <a:normAutofit fontScale="92500" lnSpcReduction="20000"/>
          </a:bodyPr>
          <a:lstStyle/>
          <a:p>
            <a:r>
              <a:rPr lang="it-IT" dirty="0"/>
              <a:t>Il comportamento individuale non è omogeneo, ci sono </a:t>
            </a:r>
            <a:r>
              <a:rPr lang="it-IT" b="1" dirty="0"/>
              <a:t>fatti stilizzati</a:t>
            </a:r>
            <a:r>
              <a:rPr lang="it-IT" dirty="0"/>
              <a:t> che spiegano comportamenti che deviano da quello che possiamo considerare il comportamento medio individuale nelle scelte, per cui se vogliamo averne un quadro più preciso, dobbiamo considerare nel nostro modello anche altre caratteristiche </a:t>
            </a:r>
          </a:p>
          <a:p>
            <a:r>
              <a:rPr lang="it-IT" dirty="0"/>
              <a:t>Possiamo ad esempio confrontare i tassi di partecipazione tra uomini e donne, la partecipazione al lavoro nelle varie classi d’età, la diversa propensione di partecipazione tra paesi, il ruolo della presenza di figli, il ruolo del luogo di residenza (centro, periferia, regioni del Nord e del Sud…), quello dell’istruzione, i motivi della disoccupazione…</a:t>
            </a:r>
          </a:p>
          <a:p>
            <a:r>
              <a:rPr lang="it-IT" dirty="0"/>
              <a:t>La maggior parte di queste informazioni ci vengono fornite dall’Istat con la somministrazione di indagini alle famiglie, con la successiva stima del comportamento medio della popolazione, tenuto conto di alcune caratteristiche fondamentali. Vediamone alcune.</a:t>
            </a:r>
          </a:p>
        </p:txBody>
      </p:sp>
    </p:spTree>
    <p:extLst>
      <p:ext uri="{BB962C8B-B14F-4D97-AF65-F5344CB8AC3E}">
        <p14:creationId xmlns:p14="http://schemas.microsoft.com/office/powerpoint/2010/main" val="98150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C550A1BA-B915-4A10-A48D-301345E92EBC}" type="slidenum">
              <a:rPr lang="it-IT" altLang="en-US"/>
              <a:pPr>
                <a:defRPr/>
              </a:pPr>
              <a:t>20</a:t>
            </a:fld>
            <a:endParaRPr lang="it-IT" altLang="en-US"/>
          </a:p>
        </p:txBody>
      </p:sp>
      <p:sp>
        <p:nvSpPr>
          <p:cNvPr id="16387" name="Rectangle 4"/>
          <p:cNvSpPr>
            <a:spLocks noGrp="1" noChangeArrowheads="1"/>
          </p:cNvSpPr>
          <p:nvPr>
            <p:ph type="title"/>
          </p:nvPr>
        </p:nvSpPr>
        <p:spPr/>
        <p:txBody>
          <a:bodyPr/>
          <a:lstStyle/>
          <a:p>
            <a:pPr eaLnBrk="1" hangingPunct="1"/>
            <a:r>
              <a:rPr lang="it-IT" sz="3800" dirty="0"/>
              <a:t>Propensione al lavoro dei lavoratori anziani in Friuli Venezia Giulia: il ruolo dei cambiamenti esogeni</a:t>
            </a:r>
          </a:p>
        </p:txBody>
      </p:sp>
      <p:graphicFrame>
        <p:nvGraphicFramePr>
          <p:cNvPr id="2" name="Tabella 1"/>
          <p:cNvGraphicFramePr>
            <a:graphicFrameLocks noGrp="1"/>
          </p:cNvGraphicFramePr>
          <p:nvPr>
            <p:extLst>
              <p:ext uri="{D42A27DB-BD31-4B8C-83A1-F6EECF244321}">
                <p14:modId xmlns:p14="http://schemas.microsoft.com/office/powerpoint/2010/main" val="1586770765"/>
              </p:ext>
            </p:extLst>
          </p:nvPr>
        </p:nvGraphicFramePr>
        <p:xfrm>
          <a:off x="2927649" y="1578928"/>
          <a:ext cx="7200803" cy="4262267"/>
        </p:xfrm>
        <a:graphic>
          <a:graphicData uri="http://schemas.openxmlformats.org/drawingml/2006/table">
            <a:tbl>
              <a:tblPr>
                <a:tableStyleId>{5C22544A-7EE6-4342-B048-85BDC9FD1C3A}</a:tableStyleId>
              </a:tblPr>
              <a:tblGrid>
                <a:gridCol w="1867615">
                  <a:extLst>
                    <a:ext uri="{9D8B030D-6E8A-4147-A177-3AD203B41FA5}">
                      <a16:colId xmlns:a16="http://schemas.microsoft.com/office/drawing/2014/main" val="1679214622"/>
                    </a:ext>
                  </a:extLst>
                </a:gridCol>
                <a:gridCol w="776151">
                  <a:extLst>
                    <a:ext uri="{9D8B030D-6E8A-4147-A177-3AD203B41FA5}">
                      <a16:colId xmlns:a16="http://schemas.microsoft.com/office/drawing/2014/main" val="1976331815"/>
                    </a:ext>
                  </a:extLst>
                </a:gridCol>
                <a:gridCol w="776151">
                  <a:extLst>
                    <a:ext uri="{9D8B030D-6E8A-4147-A177-3AD203B41FA5}">
                      <a16:colId xmlns:a16="http://schemas.microsoft.com/office/drawing/2014/main" val="2752066450"/>
                    </a:ext>
                  </a:extLst>
                </a:gridCol>
                <a:gridCol w="776151">
                  <a:extLst>
                    <a:ext uri="{9D8B030D-6E8A-4147-A177-3AD203B41FA5}">
                      <a16:colId xmlns:a16="http://schemas.microsoft.com/office/drawing/2014/main" val="610933712"/>
                    </a:ext>
                  </a:extLst>
                </a:gridCol>
                <a:gridCol w="776151">
                  <a:extLst>
                    <a:ext uri="{9D8B030D-6E8A-4147-A177-3AD203B41FA5}">
                      <a16:colId xmlns:a16="http://schemas.microsoft.com/office/drawing/2014/main" val="3709503463"/>
                    </a:ext>
                  </a:extLst>
                </a:gridCol>
                <a:gridCol w="776151">
                  <a:extLst>
                    <a:ext uri="{9D8B030D-6E8A-4147-A177-3AD203B41FA5}">
                      <a16:colId xmlns:a16="http://schemas.microsoft.com/office/drawing/2014/main" val="281826905"/>
                    </a:ext>
                  </a:extLst>
                </a:gridCol>
                <a:gridCol w="1452433">
                  <a:extLst>
                    <a:ext uri="{9D8B030D-6E8A-4147-A177-3AD203B41FA5}">
                      <a16:colId xmlns:a16="http://schemas.microsoft.com/office/drawing/2014/main" val="472375058"/>
                    </a:ext>
                  </a:extLst>
                </a:gridCol>
              </a:tblGrid>
              <a:tr h="459817">
                <a:tc gridSpan="7">
                  <a:txBody>
                    <a:bodyPr/>
                    <a:lstStyle/>
                    <a:p>
                      <a:pPr algn="l" rtl="0" fontAlgn="b"/>
                      <a:r>
                        <a:rPr lang="it-IT" sz="1600" b="0" i="0" u="none" strike="noStrike">
                          <a:solidFill>
                            <a:srgbClr val="000000"/>
                          </a:solidFill>
                          <a:effectLst/>
                          <a:latin typeface="Calibri" panose="020F0502020204030204" pitchFamily="34" charset="0"/>
                        </a:rPr>
                        <a:t>Tassi di attività e occupazione nelle province del FVG per l'età 55-64 anni</a:t>
                      </a:r>
                    </a:p>
                  </a:txBody>
                  <a:tcPr marL="3175" marR="3175" marT="317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594872832"/>
                  </a:ext>
                </a:extLst>
              </a:tr>
              <a:tr h="206448">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extLst>
                  <a:ext uri="{0D108BD9-81ED-4DB2-BD59-A6C34878D82A}">
                    <a16:rowId xmlns:a16="http://schemas.microsoft.com/office/drawing/2014/main" val="3852567996"/>
                  </a:ext>
                </a:extLst>
              </a:tr>
              <a:tr h="206448">
                <a:tc>
                  <a:txBody>
                    <a:bodyPr/>
                    <a:lstStyle/>
                    <a:p>
                      <a:pPr algn="l" rtl="0" fontAlgn="b"/>
                      <a:r>
                        <a:rPr lang="it-IT" sz="1600" b="0" i="0" u="none" strike="noStrike" dirty="0">
                          <a:solidFill>
                            <a:srgbClr val="000000"/>
                          </a:solidFill>
                          <a:effectLst/>
                          <a:highlight>
                            <a:srgbClr val="FFFF00"/>
                          </a:highlight>
                          <a:latin typeface="Calibri" panose="020F0502020204030204" pitchFamily="34" charset="0"/>
                        </a:rPr>
                        <a:t>Tassi di occupazione</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extLst>
                  <a:ext uri="{0D108BD9-81ED-4DB2-BD59-A6C34878D82A}">
                    <a16:rowId xmlns:a16="http://schemas.microsoft.com/office/drawing/2014/main" val="2419032800"/>
                  </a:ext>
                </a:extLst>
              </a:tr>
              <a:tr h="499815">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rtl="0" fontAlgn="b"/>
                      <a:r>
                        <a:rPr lang="it-IT" sz="1600" b="0" i="0" u="none" strike="noStrike">
                          <a:solidFill>
                            <a:srgbClr val="000000"/>
                          </a:solidFill>
                          <a:effectLst/>
                          <a:latin typeface="Calibri" panose="020F0502020204030204" pitchFamily="34" charset="0"/>
                        </a:rPr>
                        <a:t>2005</a:t>
                      </a:r>
                    </a:p>
                  </a:txBody>
                  <a:tcPr marL="3175" marR="3175" marT="3175" marB="0" anchor="b"/>
                </a:tc>
                <a:tc>
                  <a:txBody>
                    <a:bodyPr/>
                    <a:lstStyle/>
                    <a:p>
                      <a:pPr algn="l" rtl="0" fontAlgn="b"/>
                      <a:r>
                        <a:rPr lang="it-IT" sz="1100" b="0" i="0" u="sng" strike="noStrike">
                          <a:solidFill>
                            <a:srgbClr val="0563C1"/>
                          </a:solidFill>
                          <a:effectLst/>
                          <a:latin typeface="Calibri" panose="020F0502020204030204" pitchFamily="34" charset="0"/>
                          <a:hlinkClick r:id="rId2"/>
                        </a:rPr>
                        <a:t>2010</a:t>
                      </a:r>
                      <a:endParaRPr lang="it-IT" sz="1100" b="0" i="0" u="sng" strike="noStrike">
                        <a:solidFill>
                          <a:srgbClr val="0563C1"/>
                        </a:solidFill>
                        <a:effectLst/>
                        <a:latin typeface="Calibri" panose="020F0502020204030204" pitchFamily="34" charset="0"/>
                      </a:endParaRPr>
                    </a:p>
                  </a:txBody>
                  <a:tcPr marL="3175" marR="3175" marT="3175" marB="0" anchor="b"/>
                </a:tc>
                <a:tc>
                  <a:txBody>
                    <a:bodyPr/>
                    <a:lstStyle/>
                    <a:p>
                      <a:pPr algn="l" rtl="0" fontAlgn="b"/>
                      <a:r>
                        <a:rPr lang="it-IT" sz="1600" b="0" i="0" u="none" strike="noStrike">
                          <a:solidFill>
                            <a:srgbClr val="000000"/>
                          </a:solidFill>
                          <a:effectLst/>
                          <a:latin typeface="Calibri" panose="020F0502020204030204" pitchFamily="34" charset="0"/>
                        </a:rPr>
                        <a:t>2015</a:t>
                      </a:r>
                    </a:p>
                  </a:txBody>
                  <a:tcPr marL="3175" marR="3175" marT="3175" marB="0" anchor="b"/>
                </a:tc>
                <a:tc>
                  <a:txBody>
                    <a:bodyPr/>
                    <a:lstStyle/>
                    <a:p>
                      <a:pPr algn="l" rtl="0" fontAlgn="b"/>
                      <a:r>
                        <a:rPr lang="it-IT" sz="1100" b="0" i="0" u="sng" strike="noStrike">
                          <a:solidFill>
                            <a:srgbClr val="0563C1"/>
                          </a:solidFill>
                          <a:effectLst/>
                          <a:latin typeface="Calibri" panose="020F0502020204030204" pitchFamily="34" charset="0"/>
                          <a:hlinkClick r:id="rId3"/>
                        </a:rPr>
                        <a:t>2017</a:t>
                      </a:r>
                      <a:endParaRPr lang="it-IT" sz="1100" b="0" i="0" u="sng" strike="noStrike">
                        <a:solidFill>
                          <a:srgbClr val="0563C1"/>
                        </a:solidFill>
                        <a:effectLst/>
                        <a:latin typeface="Calibri" panose="020F0502020204030204" pitchFamily="34" charset="0"/>
                      </a:endParaRPr>
                    </a:p>
                  </a:txBody>
                  <a:tcPr marL="3175" marR="3175" marT="3175" marB="0" anchor="b"/>
                </a:tc>
                <a:tc>
                  <a:txBody>
                    <a:bodyPr/>
                    <a:lstStyle/>
                    <a:p>
                      <a:pPr algn="l" rtl="0" fontAlgn="b"/>
                      <a:r>
                        <a:rPr lang="it-IT" sz="1600" b="0" i="0" u="none" strike="noStrike">
                          <a:solidFill>
                            <a:srgbClr val="000000"/>
                          </a:solidFill>
                          <a:effectLst/>
                          <a:latin typeface="Calibri" panose="020F0502020204030204" pitchFamily="34" charset="0"/>
                        </a:rPr>
                        <a:t>2023</a:t>
                      </a:r>
                    </a:p>
                  </a:txBody>
                  <a:tcPr marL="3175" marR="3175" marT="3175" marB="0" anchor="b"/>
                </a:tc>
                <a:tc>
                  <a:txBody>
                    <a:bodyPr/>
                    <a:lstStyle/>
                    <a:p>
                      <a:pPr algn="l" rtl="0" fontAlgn="b"/>
                      <a:r>
                        <a:rPr lang="it-IT" sz="1400" b="0" i="0" u="none" strike="noStrike">
                          <a:solidFill>
                            <a:srgbClr val="000000"/>
                          </a:solidFill>
                          <a:effectLst/>
                          <a:latin typeface="Calibri" panose="020F0502020204030204" pitchFamily="34" charset="0"/>
                        </a:rPr>
                        <a:t>Variazione 2005-23</a:t>
                      </a:r>
                    </a:p>
                  </a:txBody>
                  <a:tcPr marL="3175" marR="3175" marT="3175" marB="0" anchor="b"/>
                </a:tc>
                <a:extLst>
                  <a:ext uri="{0D108BD9-81ED-4DB2-BD59-A6C34878D82A}">
                    <a16:rowId xmlns:a16="http://schemas.microsoft.com/office/drawing/2014/main" val="1351691411"/>
                  </a:ext>
                </a:extLst>
              </a:tr>
              <a:tr h="206448">
                <a:tc>
                  <a:txBody>
                    <a:bodyPr/>
                    <a:lstStyle/>
                    <a:p>
                      <a:pPr algn="l" rtl="0" fontAlgn="b"/>
                      <a:r>
                        <a:rPr lang="it-IT" sz="1600" b="1" i="0" u="none" strike="noStrike">
                          <a:solidFill>
                            <a:srgbClr val="000000"/>
                          </a:solidFill>
                          <a:effectLst/>
                          <a:latin typeface="Calibri" panose="020F0502020204030204" pitchFamily="34" charset="0"/>
                        </a:rPr>
                        <a:t>Friuli-Venezia Giulia</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26,5</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33,1</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49,9</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55,6</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62,1</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35,6</a:t>
                      </a:r>
                    </a:p>
                  </a:txBody>
                  <a:tcPr marL="3175" marR="3175" marT="3175" marB="0" anchor="b"/>
                </a:tc>
                <a:extLst>
                  <a:ext uri="{0D108BD9-81ED-4DB2-BD59-A6C34878D82A}">
                    <a16:rowId xmlns:a16="http://schemas.microsoft.com/office/drawing/2014/main" val="4048628026"/>
                  </a:ext>
                </a:extLst>
              </a:tr>
              <a:tr h="206448">
                <a:tc>
                  <a:txBody>
                    <a:bodyPr/>
                    <a:lstStyle/>
                    <a:p>
                      <a:pPr algn="l" rtl="0" fontAlgn="b"/>
                      <a:r>
                        <a:rPr lang="it-IT" sz="1600" b="0" i="0" u="none" strike="noStrike">
                          <a:solidFill>
                            <a:srgbClr val="000000"/>
                          </a:solidFill>
                          <a:effectLst/>
                          <a:latin typeface="Calibri" panose="020F0502020204030204" pitchFamily="34" charset="0"/>
                        </a:rPr>
                        <a:t>  Udine</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26,1</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31,9</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47,7</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51,5</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63</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36,9</a:t>
                      </a:r>
                    </a:p>
                  </a:txBody>
                  <a:tcPr marL="3175" marR="3175" marT="3175" marB="0" anchor="b"/>
                </a:tc>
                <a:extLst>
                  <a:ext uri="{0D108BD9-81ED-4DB2-BD59-A6C34878D82A}">
                    <a16:rowId xmlns:a16="http://schemas.microsoft.com/office/drawing/2014/main" val="4221890765"/>
                  </a:ext>
                </a:extLst>
              </a:tr>
              <a:tr h="206448">
                <a:tc>
                  <a:txBody>
                    <a:bodyPr/>
                    <a:lstStyle/>
                    <a:p>
                      <a:pPr algn="l" rtl="0" fontAlgn="b"/>
                      <a:r>
                        <a:rPr lang="it-IT" sz="1600" b="0" i="0" u="none" strike="noStrike">
                          <a:solidFill>
                            <a:srgbClr val="000000"/>
                          </a:solidFill>
                          <a:effectLst/>
                          <a:latin typeface="Calibri" panose="020F0502020204030204" pitchFamily="34" charset="0"/>
                        </a:rPr>
                        <a:t>  Gorizia</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26,8</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37,2</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49,8</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56,4</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58,2</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31,4</a:t>
                      </a:r>
                    </a:p>
                  </a:txBody>
                  <a:tcPr marL="3175" marR="3175" marT="3175" marB="0" anchor="b"/>
                </a:tc>
                <a:extLst>
                  <a:ext uri="{0D108BD9-81ED-4DB2-BD59-A6C34878D82A}">
                    <a16:rowId xmlns:a16="http://schemas.microsoft.com/office/drawing/2014/main" val="567946974"/>
                  </a:ext>
                </a:extLst>
              </a:tr>
              <a:tr h="206448">
                <a:tc>
                  <a:txBody>
                    <a:bodyPr/>
                    <a:lstStyle/>
                    <a:p>
                      <a:pPr algn="l" rtl="0" fontAlgn="b"/>
                      <a:r>
                        <a:rPr lang="it-IT" sz="1600" b="0" i="0" u="none" strike="noStrike">
                          <a:solidFill>
                            <a:srgbClr val="000000"/>
                          </a:solidFill>
                          <a:effectLst/>
                          <a:latin typeface="Calibri" panose="020F0502020204030204" pitchFamily="34" charset="0"/>
                        </a:rPr>
                        <a:t>  Trieste</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28</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34,9</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51,5</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55,7</a:t>
                      </a:r>
                    </a:p>
                  </a:txBody>
                  <a:tcPr marL="3175" marR="3175" marT="3175" marB="0" anchor="b"/>
                </a:tc>
                <a:tc>
                  <a:txBody>
                    <a:bodyPr/>
                    <a:lstStyle/>
                    <a:p>
                      <a:pPr algn="r" rtl="0" fontAlgn="b"/>
                      <a:r>
                        <a:rPr lang="it-IT" sz="1600" b="0" i="0" u="none" strike="noStrike" dirty="0">
                          <a:solidFill>
                            <a:srgbClr val="000000"/>
                          </a:solidFill>
                          <a:effectLst/>
                          <a:latin typeface="Calibri" panose="020F0502020204030204" pitchFamily="34" charset="0"/>
                        </a:rPr>
                        <a:t>67,9</a:t>
                      </a:r>
                    </a:p>
                  </a:txBody>
                  <a:tcPr marL="3175" marR="3175" marT="3175" marB="0" anchor="b"/>
                </a:tc>
                <a:tc>
                  <a:txBody>
                    <a:bodyPr/>
                    <a:lstStyle/>
                    <a:p>
                      <a:pPr algn="r" rtl="0" fontAlgn="b"/>
                      <a:r>
                        <a:rPr lang="it-IT" sz="1600" b="0" i="0" u="none" strike="noStrike" dirty="0">
                          <a:solidFill>
                            <a:srgbClr val="000000"/>
                          </a:solidFill>
                          <a:effectLst/>
                          <a:latin typeface="Calibri" panose="020F0502020204030204" pitchFamily="34" charset="0"/>
                        </a:rPr>
                        <a:t>39,9</a:t>
                      </a:r>
                    </a:p>
                  </a:txBody>
                  <a:tcPr marL="3175" marR="3175" marT="3175" marB="0" anchor="b"/>
                </a:tc>
                <a:extLst>
                  <a:ext uri="{0D108BD9-81ED-4DB2-BD59-A6C34878D82A}">
                    <a16:rowId xmlns:a16="http://schemas.microsoft.com/office/drawing/2014/main" val="2485316182"/>
                  </a:ext>
                </a:extLst>
              </a:tr>
              <a:tr h="206448">
                <a:tc>
                  <a:txBody>
                    <a:bodyPr/>
                    <a:lstStyle/>
                    <a:p>
                      <a:pPr algn="l" rtl="0" fontAlgn="b"/>
                      <a:r>
                        <a:rPr lang="it-IT" sz="1600" b="0" i="0" u="none" strike="noStrike">
                          <a:solidFill>
                            <a:srgbClr val="FF0000"/>
                          </a:solidFill>
                          <a:effectLst/>
                          <a:latin typeface="Calibri" panose="020F0502020204030204" pitchFamily="34" charset="0"/>
                        </a:rPr>
                        <a:t>  Pordenone</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26</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31,8</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52,9</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62,7</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58,1</a:t>
                      </a:r>
                    </a:p>
                  </a:txBody>
                  <a:tcPr marL="3175" marR="3175" marT="3175" marB="0" anchor="b"/>
                </a:tc>
                <a:tc>
                  <a:txBody>
                    <a:bodyPr/>
                    <a:lstStyle/>
                    <a:p>
                      <a:pPr algn="r" rtl="0" fontAlgn="b"/>
                      <a:r>
                        <a:rPr lang="it-IT" sz="1600" b="0" i="0" u="none" strike="noStrike" dirty="0">
                          <a:solidFill>
                            <a:srgbClr val="FF0000"/>
                          </a:solidFill>
                          <a:effectLst/>
                          <a:latin typeface="Calibri" panose="020F0502020204030204" pitchFamily="34" charset="0"/>
                        </a:rPr>
                        <a:t>32,1</a:t>
                      </a:r>
                    </a:p>
                  </a:txBody>
                  <a:tcPr marL="3175" marR="3175" marT="3175" marB="0" anchor="b"/>
                </a:tc>
                <a:extLst>
                  <a:ext uri="{0D108BD9-81ED-4DB2-BD59-A6C34878D82A}">
                    <a16:rowId xmlns:a16="http://schemas.microsoft.com/office/drawing/2014/main" val="261645156"/>
                  </a:ext>
                </a:extLst>
              </a:tr>
              <a:tr h="206448">
                <a:tc>
                  <a:txBody>
                    <a:bodyPr/>
                    <a:lstStyle/>
                    <a:p>
                      <a:pPr algn="l" rtl="0" fontAlgn="b"/>
                      <a:r>
                        <a:rPr lang="it-IT" sz="1600" b="0" i="0" u="none" strike="noStrike" dirty="0">
                          <a:solidFill>
                            <a:srgbClr val="000000"/>
                          </a:solidFill>
                          <a:effectLst/>
                          <a:highlight>
                            <a:srgbClr val="FFFF00"/>
                          </a:highlight>
                          <a:latin typeface="Calibri" panose="020F0502020204030204" pitchFamily="34" charset="0"/>
                        </a:rPr>
                        <a:t>Tassi di attività</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tc>
                  <a:txBody>
                    <a:bodyPr/>
                    <a:lstStyle/>
                    <a:p>
                      <a:pPr algn="l" fontAlgn="b"/>
                      <a:r>
                        <a:rPr lang="it-IT" sz="1800" b="0" i="0" u="none" strike="noStrike">
                          <a:solidFill>
                            <a:srgbClr val="000000"/>
                          </a:solidFill>
                          <a:effectLst/>
                          <a:latin typeface="Arial" panose="020B0604020202020204" pitchFamily="34" charset="0"/>
                        </a:rPr>
                        <a:t> </a:t>
                      </a:r>
                    </a:p>
                  </a:txBody>
                  <a:tcPr marL="3175" marR="3175" marT="3175" marB="0" anchor="b"/>
                </a:tc>
                <a:extLst>
                  <a:ext uri="{0D108BD9-81ED-4DB2-BD59-A6C34878D82A}">
                    <a16:rowId xmlns:a16="http://schemas.microsoft.com/office/drawing/2014/main" val="2548430966"/>
                  </a:ext>
                </a:extLst>
              </a:tr>
              <a:tr h="206448">
                <a:tc>
                  <a:txBody>
                    <a:bodyPr/>
                    <a:lstStyle/>
                    <a:p>
                      <a:pPr algn="l" rtl="0" fontAlgn="b"/>
                      <a:r>
                        <a:rPr lang="it-IT" sz="1600" b="1" i="0" u="none" strike="noStrike">
                          <a:solidFill>
                            <a:srgbClr val="000000"/>
                          </a:solidFill>
                          <a:effectLst/>
                          <a:latin typeface="Calibri" panose="020F0502020204030204" pitchFamily="34" charset="0"/>
                        </a:rPr>
                        <a:t>Friuli-Venezia Giulia</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65,9</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67,5</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69,3</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70,5</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72,1</a:t>
                      </a:r>
                    </a:p>
                  </a:txBody>
                  <a:tcPr marL="3175" marR="3175" marT="3175" marB="0" anchor="b"/>
                </a:tc>
                <a:tc>
                  <a:txBody>
                    <a:bodyPr/>
                    <a:lstStyle/>
                    <a:p>
                      <a:pPr algn="r" rtl="0" fontAlgn="b"/>
                      <a:r>
                        <a:rPr lang="it-IT" sz="1600" b="1" i="0" u="none" strike="noStrike">
                          <a:solidFill>
                            <a:srgbClr val="000000"/>
                          </a:solidFill>
                          <a:effectLst/>
                          <a:latin typeface="Calibri" panose="020F0502020204030204" pitchFamily="34" charset="0"/>
                        </a:rPr>
                        <a:t>6,2</a:t>
                      </a:r>
                    </a:p>
                  </a:txBody>
                  <a:tcPr marL="3175" marR="3175" marT="3175" marB="0" anchor="b"/>
                </a:tc>
                <a:extLst>
                  <a:ext uri="{0D108BD9-81ED-4DB2-BD59-A6C34878D82A}">
                    <a16:rowId xmlns:a16="http://schemas.microsoft.com/office/drawing/2014/main" val="2848997483"/>
                  </a:ext>
                </a:extLst>
              </a:tr>
              <a:tr h="206448">
                <a:tc>
                  <a:txBody>
                    <a:bodyPr/>
                    <a:lstStyle/>
                    <a:p>
                      <a:pPr algn="l" rtl="0" fontAlgn="b"/>
                      <a:r>
                        <a:rPr lang="it-IT" sz="1600" b="0" i="0" u="none" strike="noStrike">
                          <a:solidFill>
                            <a:srgbClr val="000000"/>
                          </a:solidFill>
                          <a:effectLst/>
                          <a:latin typeface="Calibri" panose="020F0502020204030204" pitchFamily="34" charset="0"/>
                        </a:rPr>
                        <a:t>  Udine</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64,9</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67,4</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68,1</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69,3</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73,6</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8,7</a:t>
                      </a:r>
                    </a:p>
                  </a:txBody>
                  <a:tcPr marL="3175" marR="3175" marT="3175" marB="0" anchor="b"/>
                </a:tc>
                <a:extLst>
                  <a:ext uri="{0D108BD9-81ED-4DB2-BD59-A6C34878D82A}">
                    <a16:rowId xmlns:a16="http://schemas.microsoft.com/office/drawing/2014/main" val="2702311312"/>
                  </a:ext>
                </a:extLst>
              </a:tr>
              <a:tr h="206448">
                <a:tc>
                  <a:txBody>
                    <a:bodyPr/>
                    <a:lstStyle/>
                    <a:p>
                      <a:pPr algn="l" rtl="0" fontAlgn="b"/>
                      <a:r>
                        <a:rPr lang="it-IT" sz="1600" b="0" i="0" u="none" strike="noStrike">
                          <a:solidFill>
                            <a:srgbClr val="000000"/>
                          </a:solidFill>
                          <a:effectLst/>
                          <a:latin typeface="Calibri" panose="020F0502020204030204" pitchFamily="34" charset="0"/>
                        </a:rPr>
                        <a:t>  Gorizia</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64,1</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66,5</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68,4</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68,5</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69,9</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5,8</a:t>
                      </a:r>
                    </a:p>
                  </a:txBody>
                  <a:tcPr marL="3175" marR="3175" marT="3175" marB="0" anchor="b"/>
                </a:tc>
                <a:extLst>
                  <a:ext uri="{0D108BD9-81ED-4DB2-BD59-A6C34878D82A}">
                    <a16:rowId xmlns:a16="http://schemas.microsoft.com/office/drawing/2014/main" val="1975488080"/>
                  </a:ext>
                </a:extLst>
              </a:tr>
              <a:tr h="206448">
                <a:tc>
                  <a:txBody>
                    <a:bodyPr/>
                    <a:lstStyle/>
                    <a:p>
                      <a:pPr algn="l" rtl="0" fontAlgn="b"/>
                      <a:r>
                        <a:rPr lang="it-IT" sz="1600" b="0" i="0" u="none" strike="noStrike">
                          <a:solidFill>
                            <a:srgbClr val="000000"/>
                          </a:solidFill>
                          <a:effectLst/>
                          <a:latin typeface="Calibri" panose="020F0502020204030204" pitchFamily="34" charset="0"/>
                        </a:rPr>
                        <a:t>  Trieste</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66,6</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66</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70,8</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71,4</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74,1</a:t>
                      </a:r>
                    </a:p>
                  </a:txBody>
                  <a:tcPr marL="3175" marR="3175" marT="3175" marB="0" anchor="b"/>
                </a:tc>
                <a:tc>
                  <a:txBody>
                    <a:bodyPr/>
                    <a:lstStyle/>
                    <a:p>
                      <a:pPr algn="r" rtl="0" fontAlgn="b"/>
                      <a:r>
                        <a:rPr lang="it-IT" sz="1600" b="0" i="0" u="none" strike="noStrike">
                          <a:solidFill>
                            <a:srgbClr val="000000"/>
                          </a:solidFill>
                          <a:effectLst/>
                          <a:latin typeface="Calibri" panose="020F0502020204030204" pitchFamily="34" charset="0"/>
                        </a:rPr>
                        <a:t>7,5</a:t>
                      </a:r>
                    </a:p>
                  </a:txBody>
                  <a:tcPr marL="3175" marR="3175" marT="3175" marB="0" anchor="b"/>
                </a:tc>
                <a:extLst>
                  <a:ext uri="{0D108BD9-81ED-4DB2-BD59-A6C34878D82A}">
                    <a16:rowId xmlns:a16="http://schemas.microsoft.com/office/drawing/2014/main" val="611088683"/>
                  </a:ext>
                </a:extLst>
              </a:tr>
              <a:tr h="206448">
                <a:tc>
                  <a:txBody>
                    <a:bodyPr/>
                    <a:lstStyle/>
                    <a:p>
                      <a:pPr algn="l" rtl="0" fontAlgn="b"/>
                      <a:r>
                        <a:rPr lang="it-IT" sz="1600" b="0" i="0" u="none" strike="noStrike">
                          <a:solidFill>
                            <a:srgbClr val="FF0000"/>
                          </a:solidFill>
                          <a:effectLst/>
                          <a:latin typeface="Calibri" panose="020F0502020204030204" pitchFamily="34" charset="0"/>
                        </a:rPr>
                        <a:t>  Pordenone</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67,9</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69</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70,6</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72,9</a:t>
                      </a:r>
                    </a:p>
                  </a:txBody>
                  <a:tcPr marL="3175" marR="3175" marT="3175" marB="0" anchor="b"/>
                </a:tc>
                <a:tc>
                  <a:txBody>
                    <a:bodyPr/>
                    <a:lstStyle/>
                    <a:p>
                      <a:pPr algn="r" rtl="0" fontAlgn="b"/>
                      <a:r>
                        <a:rPr lang="it-IT" sz="1600" b="0" i="0" u="none" strike="noStrike">
                          <a:solidFill>
                            <a:srgbClr val="FF0000"/>
                          </a:solidFill>
                          <a:effectLst/>
                          <a:latin typeface="Calibri" panose="020F0502020204030204" pitchFamily="34" charset="0"/>
                        </a:rPr>
                        <a:t>69,4</a:t>
                      </a:r>
                    </a:p>
                  </a:txBody>
                  <a:tcPr marL="3175" marR="3175" marT="3175" marB="0" anchor="b"/>
                </a:tc>
                <a:tc>
                  <a:txBody>
                    <a:bodyPr/>
                    <a:lstStyle/>
                    <a:p>
                      <a:pPr algn="r" rtl="0" fontAlgn="b"/>
                      <a:r>
                        <a:rPr lang="it-IT" sz="1600" b="0" i="0" u="none" strike="noStrike" dirty="0">
                          <a:solidFill>
                            <a:srgbClr val="FF0000"/>
                          </a:solidFill>
                          <a:effectLst/>
                          <a:latin typeface="Calibri" panose="020F0502020204030204" pitchFamily="34" charset="0"/>
                        </a:rPr>
                        <a:t>1,5</a:t>
                      </a:r>
                    </a:p>
                  </a:txBody>
                  <a:tcPr marL="3175" marR="3175" marT="3175" marB="0" anchor="b"/>
                </a:tc>
                <a:extLst>
                  <a:ext uri="{0D108BD9-81ED-4DB2-BD59-A6C34878D82A}">
                    <a16:rowId xmlns:a16="http://schemas.microsoft.com/office/drawing/2014/main" val="677077581"/>
                  </a:ext>
                </a:extLst>
              </a:tr>
            </a:tbl>
          </a:graphicData>
        </a:graphic>
      </p:graphicFrame>
      <p:sp>
        <p:nvSpPr>
          <p:cNvPr id="3" name="CasellaDiTesto 2"/>
          <p:cNvSpPr txBox="1"/>
          <p:nvPr/>
        </p:nvSpPr>
        <p:spPr>
          <a:xfrm>
            <a:off x="2927649" y="6243638"/>
            <a:ext cx="3914405" cy="369332"/>
          </a:xfrm>
          <a:prstGeom prst="rect">
            <a:avLst/>
          </a:prstGeom>
          <a:noFill/>
        </p:spPr>
        <p:txBody>
          <a:bodyPr wrap="none" rtlCol="0">
            <a:spAutoFit/>
          </a:bodyPr>
          <a:lstStyle/>
          <a:p>
            <a:r>
              <a:rPr lang="it-IT" dirty="0"/>
              <a:t>Fonte: Nostre elaborazioni su dati </a:t>
            </a:r>
            <a:r>
              <a:rPr lang="it-IT" dirty="0" err="1"/>
              <a:t>I.Istat</a:t>
            </a:r>
            <a:endParaRPr lang="en-US" dirty="0"/>
          </a:p>
        </p:txBody>
      </p:sp>
      <p:sp>
        <p:nvSpPr>
          <p:cNvPr id="4" name="Freccia a sinistra 3">
            <a:extLst>
              <a:ext uri="{FF2B5EF4-FFF2-40B4-BE49-F238E27FC236}">
                <a16:creationId xmlns:a16="http://schemas.microsoft.com/office/drawing/2014/main" id="{C95C9225-8A51-4186-966B-F4FE76C8E355}"/>
              </a:ext>
            </a:extLst>
          </p:cNvPr>
          <p:cNvSpPr/>
          <p:nvPr/>
        </p:nvSpPr>
        <p:spPr>
          <a:xfrm>
            <a:off x="10249104" y="3882533"/>
            <a:ext cx="376517" cy="136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sinistra 6">
            <a:extLst>
              <a:ext uri="{FF2B5EF4-FFF2-40B4-BE49-F238E27FC236}">
                <a16:creationId xmlns:a16="http://schemas.microsoft.com/office/drawing/2014/main" id="{F4D1E0C3-CC09-4980-89B6-F950AB15EACB}"/>
              </a:ext>
            </a:extLst>
          </p:cNvPr>
          <p:cNvSpPr/>
          <p:nvPr/>
        </p:nvSpPr>
        <p:spPr>
          <a:xfrm>
            <a:off x="10213245" y="4906326"/>
            <a:ext cx="376517" cy="136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76454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E091DFC8-01E2-4F49-8789-96D5FDE6AF6B}"/>
              </a:ext>
            </a:extLst>
          </p:cNvPr>
          <p:cNvPicPr>
            <a:picLocks noChangeAspect="1"/>
          </p:cNvPicPr>
          <p:nvPr/>
        </p:nvPicPr>
        <p:blipFill>
          <a:blip r:embed="rId3"/>
          <a:stretch>
            <a:fillRect/>
          </a:stretch>
        </p:blipFill>
        <p:spPr>
          <a:xfrm>
            <a:off x="2105800" y="3288844"/>
            <a:ext cx="8181374" cy="3563418"/>
          </a:xfrm>
          <a:prstGeom prst="rect">
            <a:avLst/>
          </a:prstGeom>
        </p:spPr>
      </p:pic>
      <p:pic>
        <p:nvPicPr>
          <p:cNvPr id="10" name="Immagine 9">
            <a:extLst>
              <a:ext uri="{FF2B5EF4-FFF2-40B4-BE49-F238E27FC236}">
                <a16:creationId xmlns:a16="http://schemas.microsoft.com/office/drawing/2014/main" id="{B724C29A-AA09-4C03-8CC8-8640B81E57C6}"/>
              </a:ext>
            </a:extLst>
          </p:cNvPr>
          <p:cNvPicPr>
            <a:picLocks noChangeAspect="1"/>
          </p:cNvPicPr>
          <p:nvPr/>
        </p:nvPicPr>
        <p:blipFill>
          <a:blip r:embed="rId4"/>
          <a:stretch>
            <a:fillRect/>
          </a:stretch>
        </p:blipFill>
        <p:spPr>
          <a:xfrm>
            <a:off x="2063552" y="14620"/>
            <a:ext cx="8219339" cy="3260807"/>
          </a:xfrm>
          <a:prstGeom prst="rect">
            <a:avLst/>
          </a:prstGeom>
        </p:spPr>
      </p:pic>
      <p:sp>
        <p:nvSpPr>
          <p:cNvPr id="2" name="Titolo 1"/>
          <p:cNvSpPr>
            <a:spLocks noGrp="1"/>
          </p:cNvSpPr>
          <p:nvPr>
            <p:ph type="title"/>
          </p:nvPr>
        </p:nvSpPr>
        <p:spPr>
          <a:xfrm>
            <a:off x="801624" y="265176"/>
            <a:ext cx="10515600" cy="430403"/>
          </a:xfrm>
        </p:spPr>
        <p:txBody>
          <a:bodyPr>
            <a:noAutofit/>
          </a:bodyPr>
          <a:lstStyle/>
          <a:p>
            <a:r>
              <a:rPr lang="it-IT" sz="3600" dirty="0"/>
              <a:t>Diverse fonti di dati e significati per l’offerta di lavoro</a:t>
            </a:r>
            <a:endParaRPr lang="en-US" sz="3600" dirty="0"/>
          </a:p>
        </p:txBody>
      </p:sp>
      <p:sp>
        <p:nvSpPr>
          <p:cNvPr id="5" name="Freccia a destra 4"/>
          <p:cNvSpPr/>
          <p:nvPr/>
        </p:nvSpPr>
        <p:spPr>
          <a:xfrm>
            <a:off x="1781454" y="2031458"/>
            <a:ext cx="268005" cy="118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ccia a destra 5"/>
          <p:cNvSpPr/>
          <p:nvPr/>
        </p:nvSpPr>
        <p:spPr>
          <a:xfrm>
            <a:off x="1837944" y="3493008"/>
            <a:ext cx="299224" cy="13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207004" y="1087457"/>
            <a:ext cx="1536192"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Si tratta di una stima a partire dalle ore lavorate per lavoro indipendente e dipendente</a:t>
            </a:r>
            <a:endParaRPr lang="en-US" dirty="0"/>
          </a:p>
        </p:txBody>
      </p:sp>
      <p:sp>
        <p:nvSpPr>
          <p:cNvPr id="8" name="CasellaDiTesto 7"/>
          <p:cNvSpPr txBox="1"/>
          <p:nvPr/>
        </p:nvSpPr>
        <p:spPr>
          <a:xfrm>
            <a:off x="292608" y="3630168"/>
            <a:ext cx="1450588"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Questo valore deriva invece da un’indagine e riguarda il numero di persone e la loro quota relativa</a:t>
            </a:r>
            <a:endParaRPr lang="en-US" dirty="0"/>
          </a:p>
        </p:txBody>
      </p:sp>
      <p:sp>
        <p:nvSpPr>
          <p:cNvPr id="12" name="Parentesi graffa chiusa 11">
            <a:extLst>
              <a:ext uri="{FF2B5EF4-FFF2-40B4-BE49-F238E27FC236}">
                <a16:creationId xmlns:a16="http://schemas.microsoft.com/office/drawing/2014/main" id="{BC0ABB29-13E8-49EA-ABCE-29601313BC3D}"/>
              </a:ext>
            </a:extLst>
          </p:cNvPr>
          <p:cNvSpPr/>
          <p:nvPr/>
        </p:nvSpPr>
        <p:spPr>
          <a:xfrm>
            <a:off x="10287174" y="3671047"/>
            <a:ext cx="331520" cy="105783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a:extLst>
              <a:ext uri="{FF2B5EF4-FFF2-40B4-BE49-F238E27FC236}">
                <a16:creationId xmlns:a16="http://schemas.microsoft.com/office/drawing/2014/main" id="{D7103313-DBA0-43D2-95E5-D8391ADAE897}"/>
              </a:ext>
            </a:extLst>
          </p:cNvPr>
          <p:cNvSpPr txBox="1"/>
          <p:nvPr/>
        </p:nvSpPr>
        <p:spPr>
          <a:xfrm>
            <a:off x="10775576" y="3738299"/>
            <a:ext cx="1183341" cy="923330"/>
          </a:xfrm>
          <a:prstGeom prst="rect">
            <a:avLst/>
          </a:prstGeom>
          <a:noFill/>
        </p:spPr>
        <p:txBody>
          <a:bodyPr wrap="square" rtlCol="0">
            <a:spAutoFit/>
          </a:bodyPr>
          <a:lstStyle/>
          <a:p>
            <a:r>
              <a:rPr lang="it-IT" dirty="0"/>
              <a:t>Valore assoluto e variazioni</a:t>
            </a:r>
          </a:p>
        </p:txBody>
      </p:sp>
      <p:sp>
        <p:nvSpPr>
          <p:cNvPr id="14" name="Parentesi graffa chiusa 13">
            <a:extLst>
              <a:ext uri="{FF2B5EF4-FFF2-40B4-BE49-F238E27FC236}">
                <a16:creationId xmlns:a16="http://schemas.microsoft.com/office/drawing/2014/main" id="{99754F0E-6445-4F54-9BC4-81AFDBE2F420}"/>
              </a:ext>
            </a:extLst>
          </p:cNvPr>
          <p:cNvSpPr/>
          <p:nvPr/>
        </p:nvSpPr>
        <p:spPr>
          <a:xfrm>
            <a:off x="10318258" y="4796119"/>
            <a:ext cx="331520" cy="88750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CasellaDiTesto 14">
            <a:extLst>
              <a:ext uri="{FF2B5EF4-FFF2-40B4-BE49-F238E27FC236}">
                <a16:creationId xmlns:a16="http://schemas.microsoft.com/office/drawing/2014/main" id="{A3F68C8A-0800-4F0D-998E-F75AF7E19BB7}"/>
              </a:ext>
            </a:extLst>
          </p:cNvPr>
          <p:cNvSpPr txBox="1"/>
          <p:nvPr/>
        </p:nvSpPr>
        <p:spPr>
          <a:xfrm>
            <a:off x="10820400" y="4916706"/>
            <a:ext cx="1183341" cy="646331"/>
          </a:xfrm>
          <a:prstGeom prst="rect">
            <a:avLst/>
          </a:prstGeom>
          <a:noFill/>
        </p:spPr>
        <p:txBody>
          <a:bodyPr wrap="square" rtlCol="0">
            <a:spAutoFit/>
          </a:bodyPr>
          <a:lstStyle/>
          <a:p>
            <a:r>
              <a:rPr lang="it-IT" dirty="0"/>
              <a:t>Tassi e variazioni</a:t>
            </a:r>
          </a:p>
        </p:txBody>
      </p:sp>
      <p:sp>
        <p:nvSpPr>
          <p:cNvPr id="16" name="Freccia a destra 15">
            <a:extLst>
              <a:ext uri="{FF2B5EF4-FFF2-40B4-BE49-F238E27FC236}">
                <a16:creationId xmlns:a16="http://schemas.microsoft.com/office/drawing/2014/main" id="{B0CA0217-FFD3-4669-AE7B-295DFF300518}"/>
              </a:ext>
            </a:extLst>
          </p:cNvPr>
          <p:cNvSpPr/>
          <p:nvPr/>
        </p:nvSpPr>
        <p:spPr>
          <a:xfrm>
            <a:off x="1904826" y="3738299"/>
            <a:ext cx="232342" cy="960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24F43B32-A7E6-4579-A920-24AAB2F31753}"/>
              </a:ext>
            </a:extLst>
          </p:cNvPr>
          <p:cNvSpPr/>
          <p:nvPr/>
        </p:nvSpPr>
        <p:spPr>
          <a:xfrm>
            <a:off x="1837944" y="5791217"/>
            <a:ext cx="232342" cy="960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9191D756-1855-40BD-B102-B2ADF68697DA}"/>
              </a:ext>
            </a:extLst>
          </p:cNvPr>
          <p:cNvSpPr/>
          <p:nvPr/>
        </p:nvSpPr>
        <p:spPr>
          <a:xfrm>
            <a:off x="1837944" y="6379580"/>
            <a:ext cx="232342" cy="960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A4B87BFC-196D-47B3-9470-9E6FCE8146A0}"/>
              </a:ext>
            </a:extLst>
          </p:cNvPr>
          <p:cNvSpPr/>
          <p:nvPr/>
        </p:nvSpPr>
        <p:spPr>
          <a:xfrm>
            <a:off x="8220835" y="1287608"/>
            <a:ext cx="726141" cy="372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EDC629FB-885B-4CAB-A560-DA699C2E789D}"/>
              </a:ext>
            </a:extLst>
          </p:cNvPr>
          <p:cNvSpPr/>
          <p:nvPr/>
        </p:nvSpPr>
        <p:spPr>
          <a:xfrm>
            <a:off x="9332346" y="1272988"/>
            <a:ext cx="726141" cy="372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sinistra 20">
            <a:extLst>
              <a:ext uri="{FF2B5EF4-FFF2-40B4-BE49-F238E27FC236}">
                <a16:creationId xmlns:a16="http://schemas.microsoft.com/office/drawing/2014/main" id="{EC9FA952-46C3-46A1-A2FF-4BA30E010051}"/>
              </a:ext>
            </a:extLst>
          </p:cNvPr>
          <p:cNvSpPr/>
          <p:nvPr/>
        </p:nvSpPr>
        <p:spPr>
          <a:xfrm>
            <a:off x="10358718" y="1376082"/>
            <a:ext cx="331520" cy="206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87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p:bldP spid="16" grpId="0" animBg="1"/>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3903"/>
            <a:ext cx="10515600" cy="630555"/>
          </a:xfrm>
        </p:spPr>
        <p:txBody>
          <a:bodyPr>
            <a:normAutofit fontScale="90000"/>
          </a:bodyPr>
          <a:lstStyle/>
          <a:p>
            <a:r>
              <a:rPr lang="it-IT" dirty="0"/>
              <a:t>Oppure ancora…</a:t>
            </a:r>
            <a:endParaRPr lang="en-US" dirty="0"/>
          </a:p>
        </p:txBody>
      </p:sp>
      <p:pic>
        <p:nvPicPr>
          <p:cNvPr id="4" name="Immagine 3"/>
          <p:cNvPicPr>
            <a:picLocks noChangeAspect="1"/>
          </p:cNvPicPr>
          <p:nvPr/>
        </p:nvPicPr>
        <p:blipFill>
          <a:blip r:embed="rId3"/>
          <a:stretch>
            <a:fillRect/>
          </a:stretch>
        </p:blipFill>
        <p:spPr>
          <a:xfrm>
            <a:off x="1818894" y="2218253"/>
            <a:ext cx="10239045" cy="4451210"/>
          </a:xfrm>
          <a:prstGeom prst="rect">
            <a:avLst/>
          </a:prstGeom>
        </p:spPr>
      </p:pic>
      <p:sp>
        <p:nvSpPr>
          <p:cNvPr id="5" name="Callout 1 4"/>
          <p:cNvSpPr/>
          <p:nvPr/>
        </p:nvSpPr>
        <p:spPr>
          <a:xfrm>
            <a:off x="71120" y="1981200"/>
            <a:ext cx="1584960" cy="873760"/>
          </a:xfrm>
          <a:prstGeom prst="borderCallout1">
            <a:avLst>
              <a:gd name="adj1" fmla="val 5959"/>
              <a:gd name="adj2" fmla="val 98984"/>
              <a:gd name="adj3" fmla="val 69477"/>
              <a:gd name="adj4" fmla="val 137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Dati amministrativi di flusso</a:t>
            </a:r>
            <a:endParaRPr lang="en-US" dirty="0"/>
          </a:p>
        </p:txBody>
      </p:sp>
      <p:pic>
        <p:nvPicPr>
          <p:cNvPr id="6" name="Immagine 5"/>
          <p:cNvPicPr>
            <a:picLocks noChangeAspect="1"/>
          </p:cNvPicPr>
          <p:nvPr/>
        </p:nvPicPr>
        <p:blipFill>
          <a:blip r:embed="rId4"/>
          <a:stretch>
            <a:fillRect/>
          </a:stretch>
        </p:blipFill>
        <p:spPr>
          <a:xfrm>
            <a:off x="1759755" y="831157"/>
            <a:ext cx="10239045" cy="1449310"/>
          </a:xfrm>
          <a:prstGeom prst="rect">
            <a:avLst/>
          </a:prstGeom>
        </p:spPr>
      </p:pic>
      <p:cxnSp>
        <p:nvCxnSpPr>
          <p:cNvPr id="8" name="Connettore 2 7"/>
          <p:cNvCxnSpPr>
            <a:stCxn id="5" idx="1"/>
          </p:cNvCxnSpPr>
          <p:nvPr/>
        </p:nvCxnSpPr>
        <p:spPr>
          <a:xfrm>
            <a:off x="863600" y="2854960"/>
            <a:ext cx="896153" cy="1259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llout 1 8"/>
          <p:cNvSpPr/>
          <p:nvPr/>
        </p:nvSpPr>
        <p:spPr>
          <a:xfrm>
            <a:off x="45720" y="4689293"/>
            <a:ext cx="1584960" cy="1778000"/>
          </a:xfrm>
          <a:prstGeom prst="borderCallout1">
            <a:avLst>
              <a:gd name="adj1" fmla="val 5416"/>
              <a:gd name="adj2" fmla="val 99359"/>
              <a:gd name="adj3" fmla="val 45167"/>
              <a:gd name="adj4" fmla="val 11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Stima da fonti amministrative e indagine su imprese private &gt;100 dipendenti</a:t>
            </a:r>
            <a:endParaRPr lang="en-US" dirty="0"/>
          </a:p>
        </p:txBody>
      </p:sp>
      <p:sp>
        <p:nvSpPr>
          <p:cNvPr id="7" name="Rettangolo 6">
            <a:extLst>
              <a:ext uri="{FF2B5EF4-FFF2-40B4-BE49-F238E27FC236}">
                <a16:creationId xmlns:a16="http://schemas.microsoft.com/office/drawing/2014/main" id="{31A7D60E-A654-4DFC-AC9F-21D98B587149}"/>
              </a:ext>
            </a:extLst>
          </p:cNvPr>
          <p:cNvSpPr/>
          <p:nvPr/>
        </p:nvSpPr>
        <p:spPr>
          <a:xfrm>
            <a:off x="1759753" y="2854960"/>
            <a:ext cx="1370134" cy="252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FE6D306E-9573-48B1-81CE-E4D443398869}"/>
              </a:ext>
            </a:extLst>
          </p:cNvPr>
          <p:cNvSpPr/>
          <p:nvPr/>
        </p:nvSpPr>
        <p:spPr>
          <a:xfrm>
            <a:off x="1798422" y="4204879"/>
            <a:ext cx="1370134" cy="252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DF36C005-9557-4987-994D-C31D7503BC08}"/>
              </a:ext>
            </a:extLst>
          </p:cNvPr>
          <p:cNvSpPr/>
          <p:nvPr/>
        </p:nvSpPr>
        <p:spPr>
          <a:xfrm>
            <a:off x="1862111" y="5578293"/>
            <a:ext cx="1370134" cy="252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03054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Come varia quindi la decisione dell’individuo?</a:t>
            </a:r>
            <a:endParaRPr lang="en-US" dirty="0"/>
          </a:p>
        </p:txBody>
      </p:sp>
      <p:sp>
        <p:nvSpPr>
          <p:cNvPr id="4" name="Segnaposto contenuto 3"/>
          <p:cNvSpPr>
            <a:spLocks noGrp="1"/>
          </p:cNvSpPr>
          <p:nvPr>
            <p:ph idx="1"/>
          </p:nvPr>
        </p:nvSpPr>
        <p:spPr/>
        <p:txBody>
          <a:bodyPr>
            <a:normAutofit fontScale="92500"/>
          </a:bodyPr>
          <a:lstStyle/>
          <a:p>
            <a:r>
              <a:rPr lang="it-IT" dirty="0"/>
              <a:t>I dati aggregati possono essere visti come una rappresentazione del lavoratore medio (il nostro individuo razionale), il quale offrirà:</a:t>
            </a:r>
          </a:p>
          <a:p>
            <a:pPr lvl="1"/>
            <a:r>
              <a:rPr lang="it-IT" dirty="0"/>
              <a:t>Più ore nelle età centrali della vita</a:t>
            </a:r>
          </a:p>
          <a:p>
            <a:pPr lvl="1"/>
            <a:r>
              <a:rPr lang="it-IT" dirty="0"/>
              <a:t>Meno ore all’inizio della carriera lavorativa e alla fine</a:t>
            </a:r>
          </a:p>
          <a:p>
            <a:pPr lvl="1"/>
            <a:r>
              <a:rPr lang="it-IT" dirty="0"/>
              <a:t>Cambierà nel tempo a causa di cambiamenti (esterni):</a:t>
            </a:r>
          </a:p>
          <a:p>
            <a:pPr lvl="2"/>
            <a:r>
              <a:rPr lang="it-IT" dirty="0"/>
              <a:t>tecnologici, </a:t>
            </a:r>
          </a:p>
          <a:p>
            <a:pPr lvl="2"/>
            <a:r>
              <a:rPr lang="it-IT" dirty="0"/>
              <a:t>delle regole, </a:t>
            </a:r>
          </a:p>
          <a:p>
            <a:pPr lvl="2"/>
            <a:r>
              <a:rPr lang="it-IT" dirty="0"/>
              <a:t>della cultura e </a:t>
            </a:r>
          </a:p>
          <a:p>
            <a:pPr lvl="2"/>
            <a:r>
              <a:rPr lang="it-IT" dirty="0"/>
              <a:t>dello sviluppo sociale</a:t>
            </a:r>
          </a:p>
          <a:p>
            <a:pPr lvl="1"/>
            <a:r>
              <a:rPr lang="it-IT" dirty="0"/>
              <a:t>Cambierà con la presenza di figli e a seconda del titolo di studio</a:t>
            </a:r>
          </a:p>
          <a:p>
            <a:pPr lvl="1"/>
            <a:r>
              <a:rPr lang="it-IT" dirty="0"/>
              <a:t>Cambierà con la presenza o meno di concorrenza di altri individui: immigrati, donne…</a:t>
            </a:r>
          </a:p>
          <a:p>
            <a:pPr lvl="1"/>
            <a:r>
              <a:rPr lang="it-IT" dirty="0"/>
              <a:t>Sarà diverso nei diversi tipi di occupazione e di settore economico….</a:t>
            </a:r>
          </a:p>
          <a:p>
            <a:pPr lvl="1"/>
            <a:endParaRPr lang="en-US" dirty="0"/>
          </a:p>
        </p:txBody>
      </p:sp>
    </p:spTree>
    <p:extLst>
      <p:ext uri="{BB962C8B-B14F-4D97-AF65-F5344CB8AC3E}">
        <p14:creationId xmlns:p14="http://schemas.microsoft.com/office/powerpoint/2010/main" val="406502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45F07789-11E5-4AD7-977E-37014E297A5B}"/>
              </a:ext>
            </a:extLst>
          </p:cNvPr>
          <p:cNvPicPr>
            <a:picLocks noChangeAspect="1"/>
          </p:cNvPicPr>
          <p:nvPr/>
        </p:nvPicPr>
        <p:blipFill>
          <a:blip r:embed="rId2"/>
          <a:stretch>
            <a:fillRect/>
          </a:stretch>
        </p:blipFill>
        <p:spPr>
          <a:xfrm>
            <a:off x="1148598" y="815570"/>
            <a:ext cx="10205202" cy="1013230"/>
          </a:xfrm>
          <a:prstGeom prst="rect">
            <a:avLst/>
          </a:prstGeom>
        </p:spPr>
      </p:pic>
      <p:sp>
        <p:nvSpPr>
          <p:cNvPr id="2" name="Titolo 1"/>
          <p:cNvSpPr>
            <a:spLocks noGrp="1"/>
          </p:cNvSpPr>
          <p:nvPr>
            <p:ph type="title"/>
          </p:nvPr>
        </p:nvSpPr>
        <p:spPr>
          <a:xfrm>
            <a:off x="838200" y="365126"/>
            <a:ext cx="10515600" cy="476308"/>
          </a:xfrm>
        </p:spPr>
        <p:txBody>
          <a:bodyPr>
            <a:normAutofit fontScale="90000"/>
          </a:bodyPr>
          <a:lstStyle/>
          <a:p>
            <a:r>
              <a:rPr lang="it-IT" dirty="0"/>
              <a:t>Inoltre abbiamo dati anche per le retribuzioni</a:t>
            </a:r>
            <a:endParaRPr lang="en-US" dirty="0"/>
          </a:p>
        </p:txBody>
      </p:sp>
      <p:sp>
        <p:nvSpPr>
          <p:cNvPr id="4" name="Segnaposto contenuto 3"/>
          <p:cNvSpPr>
            <a:spLocks noGrp="1"/>
          </p:cNvSpPr>
          <p:nvPr>
            <p:ph idx="1"/>
          </p:nvPr>
        </p:nvSpPr>
        <p:spPr>
          <a:xfrm>
            <a:off x="691134" y="4905935"/>
            <a:ext cx="10515600" cy="2053018"/>
          </a:xfrm>
        </p:spPr>
        <p:txBody>
          <a:bodyPr>
            <a:normAutofit/>
          </a:bodyPr>
          <a:lstStyle/>
          <a:p>
            <a:r>
              <a:rPr lang="it-IT" sz="2400" dirty="0"/>
              <a:t>Si riferiscono alle retribuzioni lorde e non al salario netto come lo intendiamo nel modello, tuttavia disponendo del dato sulle imposte sul reddito e sugli oneri sociali (*) a carico di lavoratori e imprese, lo possiamo calcolare a livello individuale</a:t>
            </a:r>
            <a:endParaRPr lang="en-US" sz="2400" dirty="0"/>
          </a:p>
        </p:txBody>
      </p:sp>
      <p:sp>
        <p:nvSpPr>
          <p:cNvPr id="5" name="Freccia a destra 4"/>
          <p:cNvSpPr/>
          <p:nvPr/>
        </p:nvSpPr>
        <p:spPr>
          <a:xfrm>
            <a:off x="556530" y="1873346"/>
            <a:ext cx="438912" cy="13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entesi graffa aperta 5"/>
          <p:cNvSpPr/>
          <p:nvPr/>
        </p:nvSpPr>
        <p:spPr>
          <a:xfrm>
            <a:off x="968782" y="2279245"/>
            <a:ext cx="216206" cy="76351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asellaDiTesto 6"/>
          <p:cNvSpPr txBox="1"/>
          <p:nvPr/>
        </p:nvSpPr>
        <p:spPr>
          <a:xfrm>
            <a:off x="81814" y="2461842"/>
            <a:ext cx="830506" cy="369332"/>
          </a:xfrm>
          <a:prstGeom prst="rect">
            <a:avLst/>
          </a:prstGeom>
          <a:noFill/>
        </p:spPr>
        <p:txBody>
          <a:bodyPr wrap="square" rtlCol="0">
            <a:spAutoFit/>
          </a:bodyPr>
          <a:lstStyle/>
          <a:p>
            <a:r>
              <a:rPr lang="it-IT" dirty="0"/>
              <a:t>Indici</a:t>
            </a:r>
            <a:endParaRPr lang="en-US" dirty="0"/>
          </a:p>
        </p:txBody>
      </p:sp>
      <p:sp>
        <p:nvSpPr>
          <p:cNvPr id="8" name="Freccia a destra 7"/>
          <p:cNvSpPr/>
          <p:nvPr/>
        </p:nvSpPr>
        <p:spPr>
          <a:xfrm>
            <a:off x="876300" y="3331428"/>
            <a:ext cx="265176" cy="136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24384" y="3194732"/>
            <a:ext cx="813816" cy="369332"/>
          </a:xfrm>
          <a:prstGeom prst="rect">
            <a:avLst/>
          </a:prstGeom>
          <a:noFill/>
        </p:spPr>
        <p:txBody>
          <a:bodyPr wrap="square" rtlCol="0">
            <a:spAutoFit/>
          </a:bodyPr>
          <a:lstStyle/>
          <a:p>
            <a:r>
              <a:rPr lang="it-IT" dirty="0"/>
              <a:t>Valore</a:t>
            </a:r>
            <a:endParaRPr lang="en-US" dirty="0"/>
          </a:p>
        </p:txBody>
      </p:sp>
      <p:sp>
        <p:nvSpPr>
          <p:cNvPr id="10" name="Rettangolo 9"/>
          <p:cNvSpPr/>
          <p:nvPr/>
        </p:nvSpPr>
        <p:spPr>
          <a:xfrm>
            <a:off x="822960" y="6237844"/>
            <a:ext cx="10251948" cy="646331"/>
          </a:xfrm>
          <a:prstGeom prst="rect">
            <a:avLst/>
          </a:prstGeom>
        </p:spPr>
        <p:txBody>
          <a:bodyPr wrap="square">
            <a:spAutoFit/>
          </a:bodyPr>
          <a:lstStyle/>
          <a:p>
            <a:r>
              <a:rPr lang="it-IT" b="1" dirty="0">
                <a:solidFill>
                  <a:srgbClr val="000000"/>
                </a:solidFill>
                <a:latin typeface="Arial" panose="020B0604020202020204" pitchFamily="34" charset="0"/>
              </a:rPr>
              <a:t>(*) Oneri sociali: </a:t>
            </a:r>
            <a:r>
              <a:rPr lang="it-IT" dirty="0">
                <a:solidFill>
                  <a:srgbClr val="000000"/>
                </a:solidFill>
                <a:latin typeface="Arial" panose="020B0604020202020204" pitchFamily="34" charset="0"/>
              </a:rPr>
              <a:t>complesso dei contributi a carico del datore di lavoro versati agli enti di previdenza ed assistenza sociale e degli accantonamenti di fine rapporto. </a:t>
            </a:r>
            <a:endParaRPr lang="en-US" dirty="0"/>
          </a:p>
        </p:txBody>
      </p:sp>
      <p:pic>
        <p:nvPicPr>
          <p:cNvPr id="11" name="Immagine 10">
            <a:extLst>
              <a:ext uri="{FF2B5EF4-FFF2-40B4-BE49-F238E27FC236}">
                <a16:creationId xmlns:a16="http://schemas.microsoft.com/office/drawing/2014/main" id="{A4F99969-F50B-41D9-BA59-15F0F10E9A03}"/>
              </a:ext>
            </a:extLst>
          </p:cNvPr>
          <p:cNvPicPr>
            <a:picLocks noChangeAspect="1"/>
          </p:cNvPicPr>
          <p:nvPr/>
        </p:nvPicPr>
        <p:blipFill>
          <a:blip r:embed="rId3"/>
          <a:stretch>
            <a:fillRect/>
          </a:stretch>
        </p:blipFill>
        <p:spPr>
          <a:xfrm>
            <a:off x="1152683" y="1796642"/>
            <a:ext cx="10201117" cy="3003339"/>
          </a:xfrm>
          <a:prstGeom prst="rect">
            <a:avLst/>
          </a:prstGeom>
        </p:spPr>
      </p:pic>
    </p:spTree>
    <p:extLst>
      <p:ext uri="{BB962C8B-B14F-4D97-AF65-F5344CB8AC3E}">
        <p14:creationId xmlns:p14="http://schemas.microsoft.com/office/powerpoint/2010/main" val="2049253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riuscire a produrre una sintesi?</a:t>
            </a:r>
            <a:endParaRPr lang="en-US" dirty="0"/>
          </a:p>
        </p:txBody>
      </p:sp>
      <p:sp>
        <p:nvSpPr>
          <p:cNvPr id="3" name="Segnaposto contenuto 2"/>
          <p:cNvSpPr>
            <a:spLocks noGrp="1"/>
          </p:cNvSpPr>
          <p:nvPr>
            <p:ph idx="1"/>
          </p:nvPr>
        </p:nvSpPr>
        <p:spPr/>
        <p:txBody>
          <a:bodyPr>
            <a:normAutofit/>
          </a:bodyPr>
          <a:lstStyle/>
          <a:p>
            <a:r>
              <a:rPr lang="it-IT" dirty="0"/>
              <a:t>Tutti questi dati ci rappresentano il comportamento medio di un individuo e ci permettono di capire le relazioni fondamentali </a:t>
            </a:r>
          </a:p>
          <a:p>
            <a:pPr lvl="1"/>
            <a:r>
              <a:rPr lang="it-IT" dirty="0"/>
              <a:t>Sia per la scelta individuale tra tempo libero (</a:t>
            </a:r>
            <a:r>
              <a:rPr lang="it-IT" sz="1800" dirty="0"/>
              <a:t>in cui il complemento a 1 è costituito dalle ore di lavoro</a:t>
            </a:r>
            <a:r>
              <a:rPr lang="it-IT" dirty="0"/>
              <a:t>) e consumo, dato il prezzo dei beni e dato il prezzo ombra costituito dal salario</a:t>
            </a:r>
          </a:p>
          <a:p>
            <a:pPr lvl="1"/>
            <a:r>
              <a:rPr lang="it-IT" dirty="0"/>
              <a:t>Sia per la scelta di quante ore di lavoro offrire sul mercato, dati i possibili salari ivi presenti (tutte le scelte ottime dell’individuo)</a:t>
            </a:r>
          </a:p>
          <a:p>
            <a:pPr lvl="1"/>
            <a:r>
              <a:rPr lang="it-IT" dirty="0"/>
              <a:t>Sia per comprendere poi l’offerta di lavoro aggregata nel mercato</a:t>
            </a:r>
          </a:p>
          <a:p>
            <a:r>
              <a:rPr lang="it-IT" dirty="0"/>
              <a:t>Questi dati devono essere rappresentati in relazioni che vengono descritte in modo sintetico con gli strumenti matematici e statistici (i nostri strumenti di analisi)</a:t>
            </a:r>
            <a:endParaRPr lang="en-US" dirty="0"/>
          </a:p>
        </p:txBody>
      </p:sp>
    </p:spTree>
    <p:extLst>
      <p:ext uri="{BB962C8B-B14F-4D97-AF65-F5344CB8AC3E}">
        <p14:creationId xmlns:p14="http://schemas.microsoft.com/office/powerpoint/2010/main" val="310243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Il significato dell’uso dell’algebra/geometria</a:t>
            </a:r>
            <a:endParaRPr lang="en-US" dirty="0"/>
          </a:p>
        </p:txBody>
      </p:sp>
      <p:sp>
        <p:nvSpPr>
          <p:cNvPr id="5" name="Text Placeholder 4"/>
          <p:cNvSpPr>
            <a:spLocks noGrp="1"/>
          </p:cNvSpPr>
          <p:nvPr>
            <p:ph type="body" idx="1"/>
          </p:nvPr>
        </p:nvSpPr>
        <p:spPr/>
        <p:txBody>
          <a:bodyPr/>
          <a:lstStyle/>
          <a:p>
            <a:r>
              <a:rPr lang="it-IT" dirty="0"/>
              <a:t>Approfondimento</a:t>
            </a:r>
            <a:endParaRPr lang="en-US" dirty="0"/>
          </a:p>
        </p:txBody>
      </p:sp>
      <p:sp>
        <p:nvSpPr>
          <p:cNvPr id="3" name="Slide Number Placeholder 2"/>
          <p:cNvSpPr>
            <a:spLocks noGrp="1"/>
          </p:cNvSpPr>
          <p:nvPr>
            <p:ph type="sldNum" sz="quarter" idx="12"/>
          </p:nvPr>
        </p:nvSpPr>
        <p:spPr/>
        <p:txBody>
          <a:bodyPr/>
          <a:lstStyle/>
          <a:p>
            <a:pPr>
              <a:defRPr/>
            </a:pPr>
            <a:fld id="{C54D4B25-0D50-4D5B-9245-3C8E2126587F}" type="slidenum">
              <a:rPr lang="it-IT" altLang="en-US" smtClean="0"/>
              <a:pPr>
                <a:defRPr/>
              </a:pPr>
              <a:t>26</a:t>
            </a:fld>
            <a:endParaRPr lang="it-IT" altLang="en-US"/>
          </a:p>
        </p:txBody>
      </p:sp>
    </p:spTree>
    <p:extLst>
      <p:ext uri="{BB962C8B-B14F-4D97-AF65-F5344CB8AC3E}">
        <p14:creationId xmlns:p14="http://schemas.microsoft.com/office/powerpoint/2010/main" val="1504496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verifica delle ipotesi: un riassunto</a:t>
            </a:r>
            <a:endParaRPr lang="en-US" dirty="0"/>
          </a:p>
        </p:txBody>
      </p:sp>
      <p:sp>
        <p:nvSpPr>
          <p:cNvPr id="3" name="Segnaposto contenuto 2"/>
          <p:cNvSpPr>
            <a:spLocks noGrp="1"/>
          </p:cNvSpPr>
          <p:nvPr>
            <p:ph idx="1"/>
          </p:nvPr>
        </p:nvSpPr>
        <p:spPr/>
        <p:txBody>
          <a:bodyPr>
            <a:normAutofit fontScale="92500"/>
          </a:bodyPr>
          <a:lstStyle/>
          <a:p>
            <a:r>
              <a:rPr lang="it-IT" dirty="0"/>
              <a:t>I dati ci servono a </a:t>
            </a:r>
            <a:r>
              <a:rPr lang="it-IT" b="1" dirty="0"/>
              <a:t>verificare le ipotesi </a:t>
            </a:r>
            <a:r>
              <a:rPr lang="it-IT" dirty="0"/>
              <a:t>che abbiamo fatto rispetto al comportamento razionale di un individuo: i dati possono o meno suffragare la loro validità</a:t>
            </a:r>
          </a:p>
          <a:p>
            <a:r>
              <a:rPr lang="it-IT" dirty="0"/>
              <a:t>Le </a:t>
            </a:r>
            <a:r>
              <a:rPr lang="it-IT" b="1" dirty="0"/>
              <a:t>relazioni tra le variabili </a:t>
            </a:r>
            <a:r>
              <a:rPr lang="it-IT" dirty="0"/>
              <a:t>possono essere </a:t>
            </a:r>
            <a:r>
              <a:rPr lang="it-IT" u="sng" dirty="0"/>
              <a:t>descritte in equazioni o in funzioni</a:t>
            </a:r>
          </a:p>
          <a:p>
            <a:r>
              <a:rPr lang="it-IT" dirty="0"/>
              <a:t>Il modo più semplice di mettere in relazione le variabili è quello </a:t>
            </a:r>
            <a:r>
              <a:rPr lang="it-IT" b="1" dirty="0"/>
              <a:t>lineare</a:t>
            </a:r>
            <a:r>
              <a:rPr lang="it-IT" dirty="0"/>
              <a:t> (esprimibile graficamente con una retta), ma </a:t>
            </a:r>
            <a:r>
              <a:rPr lang="it-IT" u="sng" dirty="0"/>
              <a:t>spesso la relazione non è lineare </a:t>
            </a:r>
            <a:r>
              <a:rPr lang="it-IT" dirty="0"/>
              <a:t>e i dati chiariscono quale sia realmente la relazione (rappresentabili graficamente con un’iperbole, un’esponenziale, una funzione quadratica…)</a:t>
            </a:r>
          </a:p>
          <a:p>
            <a:r>
              <a:rPr lang="it-IT" dirty="0"/>
              <a:t>Vediamo qualche esempio di dati diversi dai tassi calcolati in precedenza…</a:t>
            </a:r>
            <a:endParaRPr lang="en-US" dirty="0"/>
          </a:p>
        </p:txBody>
      </p:sp>
      <p:sp>
        <p:nvSpPr>
          <p:cNvPr id="4" name="Rettangolo 3">
            <a:extLst>
              <a:ext uri="{FF2B5EF4-FFF2-40B4-BE49-F238E27FC236}">
                <a16:creationId xmlns:a16="http://schemas.microsoft.com/office/drawing/2014/main" id="{12639034-1ADD-402A-B4D8-BBDF24A122EF}"/>
              </a:ext>
            </a:extLst>
          </p:cNvPr>
          <p:cNvSpPr/>
          <p:nvPr/>
        </p:nvSpPr>
        <p:spPr>
          <a:xfrm>
            <a:off x="679162" y="6311900"/>
            <a:ext cx="4268284" cy="369332"/>
          </a:xfrm>
          <a:prstGeom prst="rect">
            <a:avLst/>
          </a:prstGeom>
        </p:spPr>
        <p:txBody>
          <a:bodyPr wrap="none">
            <a:spAutoFit/>
          </a:bodyPr>
          <a:lstStyle/>
          <a:p>
            <a:r>
              <a:rPr lang="en-US" dirty="0">
                <a:hlinkClick r:id="rId2"/>
              </a:rPr>
              <a:t>https://www.istat.it/it/lavoro-e-retribuzioni</a:t>
            </a:r>
            <a:endParaRPr lang="en-US" dirty="0"/>
          </a:p>
        </p:txBody>
      </p:sp>
    </p:spTree>
    <p:extLst>
      <p:ext uri="{BB962C8B-B14F-4D97-AF65-F5344CB8AC3E}">
        <p14:creationId xmlns:p14="http://schemas.microsoft.com/office/powerpoint/2010/main" val="1634651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t>Come si rappresenta una retta?</a:t>
            </a:r>
          </a:p>
        </p:txBody>
      </p:sp>
      <p:sp>
        <p:nvSpPr>
          <p:cNvPr id="3" name="Segnaposto numero diapositiva 2"/>
          <p:cNvSpPr>
            <a:spLocks noGrp="1"/>
          </p:cNvSpPr>
          <p:nvPr>
            <p:ph type="sldNum" sz="quarter" idx="12"/>
          </p:nvPr>
        </p:nvSpPr>
        <p:spPr/>
        <p:txBody>
          <a:bodyPr/>
          <a:lstStyle/>
          <a:p>
            <a:pPr>
              <a:defRPr/>
            </a:pPr>
            <a:fld id="{9A9A2B98-B269-4A4B-B57C-4C58466AFE0A}" type="slidenum">
              <a:rPr lang="it-IT" altLang="en-US" smtClean="0"/>
              <a:pPr>
                <a:defRPr/>
              </a:pPr>
              <a:t>28</a:t>
            </a:fld>
            <a:endParaRPr lang="it-IT" altLang="en-US"/>
          </a:p>
        </p:txBody>
      </p:sp>
      <p:pic>
        <p:nvPicPr>
          <p:cNvPr id="13316" name="Picture 2"/>
          <p:cNvPicPr>
            <a:picLocks noChangeAspect="1" noChangeArrowheads="1"/>
          </p:cNvPicPr>
          <p:nvPr/>
        </p:nvPicPr>
        <p:blipFill>
          <a:blip r:embed="rId2" cstate="print"/>
          <a:srcRect/>
          <a:stretch>
            <a:fillRect/>
          </a:stretch>
        </p:blipFill>
        <p:spPr bwMode="auto">
          <a:xfrm>
            <a:off x="1919289" y="1341439"/>
            <a:ext cx="8599487" cy="4764087"/>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2" name="Ovale 1"/>
          <p:cNvSpPr/>
          <p:nvPr/>
        </p:nvSpPr>
        <p:spPr>
          <a:xfrm>
            <a:off x="7896200" y="1417638"/>
            <a:ext cx="360040" cy="283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6712170" y="1204062"/>
            <a:ext cx="1341879" cy="369332"/>
          </a:xfrm>
          <a:prstGeom prst="rect">
            <a:avLst/>
          </a:prstGeom>
          <a:noFill/>
        </p:spPr>
        <p:txBody>
          <a:bodyPr wrap="square" rtlCol="0">
            <a:spAutoFit/>
          </a:bodyPr>
          <a:lstStyle/>
          <a:p>
            <a:r>
              <a:rPr lang="it-IT" dirty="0">
                <a:solidFill>
                  <a:srgbClr val="FF0000"/>
                </a:solidFill>
              </a:rPr>
              <a:t>Il nostro </a:t>
            </a:r>
            <a:r>
              <a:rPr lang="it-IT" dirty="0" err="1">
                <a:solidFill>
                  <a:srgbClr val="FF0000"/>
                </a:solidFill>
              </a:rPr>
              <a:t>wT</a:t>
            </a:r>
            <a:endParaRPr lang="it-IT" dirty="0">
              <a:solidFill>
                <a:srgbClr val="FF0000"/>
              </a:solidFill>
            </a:endParaRPr>
          </a:p>
        </p:txBody>
      </p:sp>
      <p:sp>
        <p:nvSpPr>
          <p:cNvPr id="5" name="Ovale 4"/>
          <p:cNvSpPr/>
          <p:nvPr/>
        </p:nvSpPr>
        <p:spPr>
          <a:xfrm>
            <a:off x="8832304" y="1430024"/>
            <a:ext cx="288032" cy="270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8939440" y="1689465"/>
            <a:ext cx="1252394" cy="369332"/>
          </a:xfrm>
          <a:prstGeom prst="rect">
            <a:avLst/>
          </a:prstGeom>
          <a:noFill/>
        </p:spPr>
        <p:txBody>
          <a:bodyPr wrap="none" rtlCol="0">
            <a:spAutoFit/>
          </a:bodyPr>
          <a:lstStyle/>
          <a:p>
            <a:r>
              <a:rPr lang="it-IT" dirty="0">
                <a:solidFill>
                  <a:srgbClr val="FF0000"/>
                </a:solidFill>
              </a:rPr>
              <a:t>Il nostro </a:t>
            </a:r>
            <a:r>
              <a:rPr lang="it-IT" dirty="0" err="1">
                <a:solidFill>
                  <a:srgbClr val="FF0000"/>
                </a:solidFill>
              </a:rPr>
              <a:t>pC</a:t>
            </a:r>
            <a:endParaRPr lang="it-IT" dirty="0">
              <a:solidFill>
                <a:srgbClr val="FF0000"/>
              </a:solidFill>
            </a:endParaRPr>
          </a:p>
        </p:txBody>
      </p:sp>
      <p:sp>
        <p:nvSpPr>
          <p:cNvPr id="9" name="CasellaDiTesto 8"/>
          <p:cNvSpPr txBox="1"/>
          <p:nvPr/>
        </p:nvSpPr>
        <p:spPr>
          <a:xfrm>
            <a:off x="4367808" y="4509120"/>
            <a:ext cx="3600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Concetto di prezzo relativo</a:t>
            </a:r>
          </a:p>
        </p:txBody>
      </p:sp>
      <p:sp>
        <p:nvSpPr>
          <p:cNvPr id="10" name="CasellaDiTesto 9"/>
          <p:cNvSpPr txBox="1"/>
          <p:nvPr/>
        </p:nvSpPr>
        <p:spPr>
          <a:xfrm>
            <a:off x="3791744" y="6237312"/>
            <a:ext cx="3600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Concetto di reddito non da lavoro</a:t>
            </a:r>
          </a:p>
        </p:txBody>
      </p:sp>
      <p:sp>
        <p:nvSpPr>
          <p:cNvPr id="11" name="Freccia in su 10"/>
          <p:cNvSpPr/>
          <p:nvPr/>
        </p:nvSpPr>
        <p:spPr>
          <a:xfrm>
            <a:off x="6023992" y="2348880"/>
            <a:ext cx="432048"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Callout 1 11"/>
              <p:cNvSpPr/>
              <p:nvPr/>
            </p:nvSpPr>
            <p:spPr>
              <a:xfrm>
                <a:off x="3791744" y="2633174"/>
                <a:ext cx="2160240" cy="79208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Nel nostro caso diventa spesso il rapporto tra prezzi relativi, es. </a:t>
                </a:r>
                <a14:m>
                  <m:oMath xmlns:m="http://schemas.openxmlformats.org/officeDocument/2006/math">
                    <m:f>
                      <m:fPr>
                        <m:ctrlPr>
                          <a:rPr lang="it-IT" sz="1400" i="1">
                            <a:latin typeface="Cambria Math" panose="02040503050406030204" pitchFamily="18" charset="0"/>
                          </a:rPr>
                        </m:ctrlPr>
                      </m:fPr>
                      <m:num>
                        <m:r>
                          <a:rPr lang="it-IT" sz="1400" i="1">
                            <a:latin typeface="Cambria Math"/>
                          </a:rPr>
                          <m:t>𝑊</m:t>
                        </m:r>
                      </m:num>
                      <m:den>
                        <m:r>
                          <a:rPr lang="it-IT" sz="1400" i="1">
                            <a:latin typeface="Cambria Math"/>
                          </a:rPr>
                          <m:t>𝑃</m:t>
                        </m:r>
                      </m:den>
                    </m:f>
                  </m:oMath>
                </a14:m>
                <a:endParaRPr lang="it-IT" sz="1400" dirty="0"/>
              </a:p>
            </p:txBody>
          </p:sp>
        </mc:Choice>
        <mc:Fallback xmlns="">
          <p:sp>
            <p:nvSpPr>
              <p:cNvPr id="12" name="Callout 1 11"/>
              <p:cNvSpPr>
                <a:spLocks noRot="1" noChangeAspect="1" noMove="1" noResize="1" noEditPoints="1" noAdjustHandles="1" noChangeArrowheads="1" noChangeShapeType="1" noTextEdit="1"/>
              </p:cNvSpPr>
              <p:nvPr/>
            </p:nvSpPr>
            <p:spPr>
              <a:xfrm>
                <a:off x="3791744" y="2633174"/>
                <a:ext cx="2160240" cy="792088"/>
              </a:xfrm>
              <a:prstGeom prst="borderCallout1">
                <a:avLst/>
              </a:prstGeom>
              <a:blipFill>
                <a:blip r:embed="rId3"/>
                <a:stretch>
                  <a:fillRect t="-2013"/>
                </a:stretch>
              </a:blipFill>
            </p:spPr>
            <p:txBody>
              <a:bodyPr/>
              <a:lstStyle/>
              <a:p>
                <a:r>
                  <a:rPr lang="en-US">
                    <a:noFill/>
                  </a:rPr>
                  <a:t> </a:t>
                </a:r>
              </a:p>
            </p:txBody>
          </p:sp>
        </mc:Fallback>
      </mc:AlternateContent>
      <p:sp>
        <p:nvSpPr>
          <p:cNvPr id="13" name="Ovale 12"/>
          <p:cNvSpPr/>
          <p:nvPr/>
        </p:nvSpPr>
        <p:spPr>
          <a:xfrm>
            <a:off x="2567608" y="3425262"/>
            <a:ext cx="432048" cy="723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9118149" y="809652"/>
            <a:ext cx="1128963" cy="369332"/>
          </a:xfrm>
          <a:prstGeom prst="rect">
            <a:avLst/>
          </a:prstGeom>
          <a:noFill/>
        </p:spPr>
        <p:txBody>
          <a:bodyPr wrap="none" rtlCol="0">
            <a:spAutoFit/>
          </a:bodyPr>
          <a:lstStyle/>
          <a:p>
            <a:r>
              <a:rPr lang="it-IT" dirty="0">
                <a:solidFill>
                  <a:srgbClr val="FF0000"/>
                </a:solidFill>
              </a:rPr>
              <a:t>Il nostro X</a:t>
            </a:r>
          </a:p>
        </p:txBody>
      </p:sp>
      <p:sp>
        <p:nvSpPr>
          <p:cNvPr id="6" name="Parentesi graffa aperta 5"/>
          <p:cNvSpPr/>
          <p:nvPr/>
        </p:nvSpPr>
        <p:spPr>
          <a:xfrm rot="5400000">
            <a:off x="8018308" y="1064121"/>
            <a:ext cx="220371" cy="51143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Connettore 2 14"/>
          <p:cNvCxnSpPr/>
          <p:nvPr/>
        </p:nvCxnSpPr>
        <p:spPr>
          <a:xfrm>
            <a:off x="9118149" y="1657170"/>
            <a:ext cx="142839" cy="15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Parentesi graffa aperta 18"/>
          <p:cNvSpPr/>
          <p:nvPr/>
        </p:nvSpPr>
        <p:spPr>
          <a:xfrm rot="5400000">
            <a:off x="9610832" y="1049599"/>
            <a:ext cx="220371" cy="51143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Callout 1 16"/>
              <p:cNvSpPr/>
              <p:nvPr/>
            </p:nvSpPr>
            <p:spPr>
              <a:xfrm>
                <a:off x="538480" y="4878452"/>
                <a:ext cx="1300480" cy="831468"/>
              </a:xfrm>
              <a:prstGeom prst="borderCallout1">
                <a:avLst>
                  <a:gd name="adj1" fmla="val 18750"/>
                  <a:gd name="adj2" fmla="val -8333"/>
                  <a:gd name="adj3" fmla="val 37040"/>
                  <a:gd name="adj4" fmla="val 150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 nostro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𝑋</m:t>
                        </m:r>
                      </m:num>
                      <m:den>
                        <m:r>
                          <a:rPr lang="it-IT" b="0" i="1" smtClean="0">
                            <a:latin typeface="Cambria Math" panose="02040503050406030204" pitchFamily="18" charset="0"/>
                          </a:rPr>
                          <m:t>𝑝</m:t>
                        </m:r>
                      </m:den>
                    </m:f>
                  </m:oMath>
                </a14:m>
                <a:endParaRPr lang="en-US" dirty="0"/>
              </a:p>
            </p:txBody>
          </p:sp>
        </mc:Choice>
        <mc:Fallback xmlns="">
          <p:sp>
            <p:nvSpPr>
              <p:cNvPr id="17" name="Callout 1 16"/>
              <p:cNvSpPr>
                <a:spLocks noRot="1" noChangeAspect="1" noMove="1" noResize="1" noEditPoints="1" noAdjustHandles="1" noChangeArrowheads="1" noChangeShapeType="1" noTextEdit="1"/>
              </p:cNvSpPr>
              <p:nvPr/>
            </p:nvSpPr>
            <p:spPr>
              <a:xfrm>
                <a:off x="538480" y="4878452"/>
                <a:ext cx="1300480" cy="831468"/>
              </a:xfrm>
              <a:prstGeom prst="borderCallout1">
                <a:avLst>
                  <a:gd name="adj1" fmla="val 18750"/>
                  <a:gd name="adj2" fmla="val -8333"/>
                  <a:gd name="adj3" fmla="val 37040"/>
                  <a:gd name="adj4" fmla="val 150729"/>
                </a:avLst>
              </a:prstGeom>
              <a:blipFill>
                <a:blip r:embed="rId4"/>
                <a:stretch>
                  <a:fillRect/>
                </a:stretch>
              </a:blipFill>
            </p:spPr>
            <p:txBody>
              <a:bodyPr/>
              <a:lstStyle/>
              <a:p>
                <a:r>
                  <a:rPr lang="en-US">
                    <a:noFill/>
                  </a:rPr>
                  <a:t> </a:t>
                </a:r>
              </a:p>
            </p:txBody>
          </p:sp>
        </mc:Fallback>
      </mc:AlternateContent>
      <p:sp>
        <p:nvSpPr>
          <p:cNvPr id="7" name="Fumetto: rettangolo 6">
            <a:extLst>
              <a:ext uri="{FF2B5EF4-FFF2-40B4-BE49-F238E27FC236}">
                <a16:creationId xmlns:a16="http://schemas.microsoft.com/office/drawing/2014/main" id="{8D2D3EB7-9730-4F8E-9757-B0200D707AE1}"/>
              </a:ext>
            </a:extLst>
          </p:cNvPr>
          <p:cNvSpPr/>
          <p:nvPr/>
        </p:nvSpPr>
        <p:spPr>
          <a:xfrm>
            <a:off x="237565" y="1299882"/>
            <a:ext cx="1435659" cy="758915"/>
          </a:xfrm>
          <a:prstGeom prst="wedgeRectCallout">
            <a:avLst>
              <a:gd name="adj1" fmla="val 74393"/>
              <a:gd name="adj2" fmla="val -15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 VINCOLO DI BILANCIO</a:t>
            </a:r>
          </a:p>
        </p:txBody>
      </p:sp>
      <p:sp>
        <p:nvSpPr>
          <p:cNvPr id="16" name="CasellaDiTesto 15">
            <a:extLst>
              <a:ext uri="{FF2B5EF4-FFF2-40B4-BE49-F238E27FC236}">
                <a16:creationId xmlns:a16="http://schemas.microsoft.com/office/drawing/2014/main" id="{BCDE4D74-5C30-49FC-BA68-E16D6EA65C46}"/>
              </a:ext>
            </a:extLst>
          </p:cNvPr>
          <p:cNvSpPr txBox="1"/>
          <p:nvPr/>
        </p:nvSpPr>
        <p:spPr>
          <a:xfrm>
            <a:off x="8886829" y="4015104"/>
            <a:ext cx="2020105" cy="461665"/>
          </a:xfrm>
          <a:prstGeom prst="rect">
            <a:avLst/>
          </a:prstGeom>
          <a:noFill/>
        </p:spPr>
        <p:txBody>
          <a:bodyPr wrap="none" rtlCol="0">
            <a:spAutoFit/>
          </a:bodyPr>
          <a:lstStyle/>
          <a:p>
            <a:r>
              <a:rPr lang="it-IT" sz="2400" dirty="0">
                <a:latin typeface="Times New Roman" panose="02020603050405020304" pitchFamily="18" charset="0"/>
                <a:cs typeface="Times New Roman" panose="02020603050405020304" pitchFamily="18" charset="0"/>
              </a:rPr>
              <a:t> o delle ascisse</a:t>
            </a:r>
          </a:p>
        </p:txBody>
      </p:sp>
      <p:cxnSp>
        <p:nvCxnSpPr>
          <p:cNvPr id="20" name="Connettore 2 19">
            <a:extLst>
              <a:ext uri="{FF2B5EF4-FFF2-40B4-BE49-F238E27FC236}">
                <a16:creationId xmlns:a16="http://schemas.microsoft.com/office/drawing/2014/main" id="{09DCA955-51E5-4B39-B636-D26CC184183B}"/>
              </a:ext>
            </a:extLst>
          </p:cNvPr>
          <p:cNvCxnSpPr/>
          <p:nvPr/>
        </p:nvCxnSpPr>
        <p:spPr>
          <a:xfrm flipV="1">
            <a:off x="5951984" y="2185758"/>
            <a:ext cx="2658616" cy="1239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8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8" grpId="0"/>
      <p:bldP spid="8" grpId="1"/>
      <p:bldP spid="9" grpId="0" animBg="1"/>
      <p:bldP spid="10" grpId="0" animBg="1"/>
      <p:bldP spid="14" grpId="0"/>
      <p:bldP spid="14"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uppo 3"/>
          <p:cNvGrpSpPr/>
          <p:nvPr/>
        </p:nvGrpSpPr>
        <p:grpSpPr>
          <a:xfrm>
            <a:off x="1750242" y="1312863"/>
            <a:ext cx="7527925" cy="5545137"/>
            <a:chOff x="1750242" y="1312863"/>
            <a:chExt cx="7527925" cy="5545137"/>
          </a:xfrm>
        </p:grpSpPr>
        <p:pic>
          <p:nvPicPr>
            <p:cNvPr id="15364" name="Immagine 3" descr="funzioni_1.png"/>
            <p:cNvPicPr>
              <a:picLocks noChangeAspect="1"/>
            </p:cNvPicPr>
            <p:nvPr/>
          </p:nvPicPr>
          <p:blipFill>
            <a:blip r:embed="rId2" cstate="print"/>
            <a:srcRect/>
            <a:stretch>
              <a:fillRect/>
            </a:stretch>
          </p:blipFill>
          <p:spPr bwMode="auto">
            <a:xfrm>
              <a:off x="1750242" y="1312863"/>
              <a:ext cx="7527925" cy="5545137"/>
            </a:xfrm>
            <a:prstGeom prst="rect">
              <a:avLst/>
            </a:prstGeom>
            <a:noFill/>
            <a:ln w="9525">
              <a:noFill/>
              <a:miter lim="800000"/>
              <a:headEnd/>
              <a:tailEnd/>
            </a:ln>
          </p:spPr>
        </p:pic>
        <p:sp>
          <p:nvSpPr>
            <p:cNvPr id="2" name="Rettangolo 1"/>
            <p:cNvSpPr/>
            <p:nvPr/>
          </p:nvSpPr>
          <p:spPr>
            <a:xfrm>
              <a:off x="3830319" y="1878806"/>
              <a:ext cx="694103" cy="218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ordinate</a:t>
              </a:r>
              <a:endParaRPr lang="en-US" sz="1000" dirty="0">
                <a:solidFill>
                  <a:schemeClr val="tx1"/>
                </a:solidFill>
              </a:endParaRPr>
            </a:p>
          </p:txBody>
        </p:sp>
        <p:sp>
          <p:nvSpPr>
            <p:cNvPr id="9" name="Rettangolo 8"/>
            <p:cNvSpPr/>
            <p:nvPr/>
          </p:nvSpPr>
          <p:spPr>
            <a:xfrm>
              <a:off x="3830319" y="2451654"/>
              <a:ext cx="792481" cy="1867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ascisse</a:t>
              </a:r>
              <a:endParaRPr lang="en-US" sz="1100" dirty="0">
                <a:solidFill>
                  <a:schemeClr val="tx1"/>
                </a:solidFill>
              </a:endParaRPr>
            </a:p>
          </p:txBody>
        </p:sp>
      </p:grpSp>
      <p:sp>
        <p:nvSpPr>
          <p:cNvPr id="15362" name="Titolo 1"/>
          <p:cNvSpPr>
            <a:spLocks noGrp="1"/>
          </p:cNvSpPr>
          <p:nvPr>
            <p:ph type="title"/>
          </p:nvPr>
        </p:nvSpPr>
        <p:spPr/>
        <p:txBody>
          <a:bodyPr/>
          <a:lstStyle/>
          <a:p>
            <a:r>
              <a:rPr lang="it-IT"/>
              <a:t>Esempi di funzioni esplicite 2)</a:t>
            </a:r>
          </a:p>
        </p:txBody>
      </p:sp>
      <p:sp>
        <p:nvSpPr>
          <p:cNvPr id="3" name="Segnaposto numero diapositiva 2"/>
          <p:cNvSpPr>
            <a:spLocks noGrp="1"/>
          </p:cNvSpPr>
          <p:nvPr>
            <p:ph type="sldNum" sz="quarter" idx="12"/>
          </p:nvPr>
        </p:nvSpPr>
        <p:spPr/>
        <p:txBody>
          <a:bodyPr/>
          <a:lstStyle/>
          <a:p>
            <a:pPr>
              <a:defRPr/>
            </a:pPr>
            <a:fld id="{B285D248-DE46-4CB3-B5E0-D19F468DB1B6}" type="slidenum">
              <a:rPr lang="it-IT" altLang="en-US" smtClean="0"/>
              <a:pPr>
                <a:defRPr/>
              </a:pPr>
              <a:t>29</a:t>
            </a:fld>
            <a:endParaRPr lang="it-IT" altLang="en-US"/>
          </a:p>
        </p:txBody>
      </p:sp>
      <p:sp>
        <p:nvSpPr>
          <p:cNvPr id="6" name="CasellaDiTesto 5"/>
          <p:cNvSpPr txBox="1"/>
          <p:nvPr/>
        </p:nvSpPr>
        <p:spPr>
          <a:xfrm>
            <a:off x="8112224" y="1124745"/>
            <a:ext cx="201622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Ad es. vincolo di bilancio: delimita l’area delle possibilità di spesa</a:t>
            </a:r>
          </a:p>
        </p:txBody>
      </p:sp>
      <p:cxnSp>
        <p:nvCxnSpPr>
          <p:cNvPr id="7" name="Connettore 2 6"/>
          <p:cNvCxnSpPr/>
          <p:nvPr/>
        </p:nvCxnSpPr>
        <p:spPr>
          <a:xfrm flipH="1">
            <a:off x="6600056" y="1700808"/>
            <a:ext cx="151216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6672064" y="4365104"/>
            <a:ext cx="2994218" cy="369332"/>
          </a:xfrm>
          <a:prstGeom prst="rect">
            <a:avLst/>
          </a:prstGeom>
          <a:solidFill>
            <a:schemeClr val="accent6">
              <a:lumMod val="20000"/>
              <a:lumOff val="80000"/>
            </a:schemeClr>
          </a:solidFill>
        </p:spPr>
        <p:txBody>
          <a:bodyPr wrap="none" rtlCol="0">
            <a:spAutoFit/>
          </a:bodyPr>
          <a:lstStyle/>
          <a:p>
            <a:r>
              <a:rPr lang="it-IT" dirty="0"/>
              <a:t>Curva di offerta con intercetta</a:t>
            </a:r>
          </a:p>
        </p:txBody>
      </p:sp>
      <p:cxnSp>
        <p:nvCxnSpPr>
          <p:cNvPr id="10" name="Connettore 2 9">
            <a:extLst>
              <a:ext uri="{FF2B5EF4-FFF2-40B4-BE49-F238E27FC236}">
                <a16:creationId xmlns:a16="http://schemas.microsoft.com/office/drawing/2014/main" id="{5ED491FD-0D4C-449F-A953-B9D4A41BE770}"/>
              </a:ext>
            </a:extLst>
          </p:cNvPr>
          <p:cNvCxnSpPr>
            <a:stCxn id="2" idx="3"/>
          </p:cNvCxnSpPr>
          <p:nvPr/>
        </p:nvCxnSpPr>
        <p:spPr>
          <a:xfrm>
            <a:off x="4524422" y="1987829"/>
            <a:ext cx="1148497" cy="37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19B00416-F5F5-495B-B52D-2A731DF2A1BA}"/>
              </a:ext>
            </a:extLst>
          </p:cNvPr>
          <p:cNvCxnSpPr>
            <a:stCxn id="9" idx="3"/>
          </p:cNvCxnSpPr>
          <p:nvPr/>
        </p:nvCxnSpPr>
        <p:spPr>
          <a:xfrm>
            <a:off x="4622800" y="2545040"/>
            <a:ext cx="1350370" cy="1158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87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Riprendendo le risposte ottenute dal sondaggio </a:t>
            </a:r>
            <a:r>
              <a:rPr lang="it-IT" dirty="0" err="1">
                <a:hlinkClick r:id="rId2"/>
              </a:rPr>
              <a:t>wooclap</a:t>
            </a:r>
            <a:endParaRPr lang="en-US" dirty="0"/>
          </a:p>
        </p:txBody>
      </p:sp>
      <p:sp>
        <p:nvSpPr>
          <p:cNvPr id="3" name="Segnaposto contenuto 2"/>
          <p:cNvSpPr>
            <a:spLocks noGrp="1"/>
          </p:cNvSpPr>
          <p:nvPr>
            <p:ph idx="1"/>
          </p:nvPr>
        </p:nvSpPr>
        <p:spPr/>
        <p:txBody>
          <a:bodyPr>
            <a:normAutofit fontScale="77500" lnSpcReduction="20000"/>
          </a:bodyPr>
          <a:lstStyle/>
          <a:p>
            <a:r>
              <a:rPr lang="it-IT" dirty="0"/>
              <a:t>Posso riassumere ora le 9 risposte valide che mi avete dato al sondaggio sulle vostre preferenze di lavoro, dato il salario e le ore settimanali di lavoro:</a:t>
            </a:r>
          </a:p>
          <a:p>
            <a:pPr lvl="1"/>
            <a:r>
              <a:rPr lang="it-IT" dirty="0"/>
              <a:t>1. Se w netto=10€ quanto lavorate? La sintesi la propongo io considerando, ad es. il numero medio ponderato di ore che il campione di giovani compresi tra </a:t>
            </a:r>
            <a:r>
              <a:rPr lang="it-IT" dirty="0">
                <a:hlinkClick r:id="rId3"/>
              </a:rPr>
              <a:t>età</a:t>
            </a:r>
            <a:r>
              <a:rPr lang="it-IT" dirty="0"/>
              <a:t> (che siete voi) offre 7x40 ore e 2x50: il risultato è 42 ore;</a:t>
            </a:r>
          </a:p>
          <a:p>
            <a:pPr lvl="1"/>
            <a:r>
              <a:rPr lang="it-IT" dirty="0"/>
              <a:t>2. se w netto=20€ la vostra risposta è stata diversificata: 2 lavoro di più e 2 lavoro di più, ma coerente con lavoro straordinario precedente; 2 non cambiano parere; 2 lavoro di meno (1 si astiene) e 6F e 4M;</a:t>
            </a:r>
          </a:p>
          <a:p>
            <a:pPr lvl="1"/>
            <a:r>
              <a:rPr lang="it-IT" dirty="0"/>
              <a:t>3. Qual è il vostro salario di riserva? Qui le risposte sono state molto varie, ma usando sempre il valore medio ponderato, otteniamo circa 19€/ora</a:t>
            </a:r>
          </a:p>
          <a:p>
            <a:r>
              <a:rPr lang="it-IT" dirty="0"/>
              <a:t>Costruisco il grafico per i vincoli di bilancio, non ho il tempo libero, ma conosco il numero massimo di ore lavorabili in una settimana (168 ) e le ore desiderate di lavoro</a:t>
            </a:r>
          </a:p>
          <a:p>
            <a:r>
              <a:rPr lang="it-IT" dirty="0"/>
              <a:t>Per quanto riguarda le preferenze (curva di utilità): posso disegnare una curva di indifferenza che mi indica come cambiano gli equilibri nelle scelte se varia il salario (se basso rinuncio ad una quota maggiore di tempo libero; analisi alla lavagna)</a:t>
            </a:r>
            <a:endParaRPr lang="en-US" dirty="0"/>
          </a:p>
          <a:p>
            <a:pPr lvl="1"/>
            <a:endParaRPr lang="en-US" dirty="0"/>
          </a:p>
        </p:txBody>
      </p:sp>
    </p:spTree>
    <p:extLst>
      <p:ext uri="{BB962C8B-B14F-4D97-AF65-F5344CB8AC3E}">
        <p14:creationId xmlns:p14="http://schemas.microsoft.com/office/powerpoint/2010/main" val="1655567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t>La pendenza di una funzione</a:t>
            </a:r>
          </a:p>
        </p:txBody>
      </p:sp>
      <p:sp>
        <p:nvSpPr>
          <p:cNvPr id="3" name="Segnaposto numero diapositiva 2"/>
          <p:cNvSpPr>
            <a:spLocks noGrp="1"/>
          </p:cNvSpPr>
          <p:nvPr>
            <p:ph type="sldNum" sz="quarter" idx="12"/>
          </p:nvPr>
        </p:nvSpPr>
        <p:spPr/>
        <p:txBody>
          <a:bodyPr/>
          <a:lstStyle/>
          <a:p>
            <a:pPr>
              <a:defRPr/>
            </a:pPr>
            <a:fld id="{E7A2C37C-4AEF-476A-B2A6-F53DC0DCF1C8}" type="slidenum">
              <a:rPr lang="it-IT" altLang="en-US" smtClean="0"/>
              <a:pPr>
                <a:defRPr/>
              </a:pPr>
              <a:t>30</a:t>
            </a:fld>
            <a:endParaRPr lang="it-IT" altLang="en-US"/>
          </a:p>
        </p:txBody>
      </p:sp>
      <p:pic>
        <p:nvPicPr>
          <p:cNvPr id="18436" name="Picture 2"/>
          <p:cNvPicPr>
            <a:picLocks noChangeAspect="1" noChangeArrowheads="1"/>
          </p:cNvPicPr>
          <p:nvPr/>
        </p:nvPicPr>
        <p:blipFill>
          <a:blip r:embed="rId2" cstate="print"/>
          <a:srcRect/>
          <a:stretch>
            <a:fillRect/>
          </a:stretch>
        </p:blipFill>
        <p:spPr bwMode="auto">
          <a:xfrm>
            <a:off x="2225676" y="1268414"/>
            <a:ext cx="7319963" cy="5341937"/>
          </a:xfrm>
          <a:prstGeom prst="rect">
            <a:avLst/>
          </a:prstGeom>
          <a:noFill/>
          <a:ln w="9525">
            <a:noFill/>
            <a:miter lim="800000"/>
            <a:headEnd/>
            <a:tailEnd/>
          </a:ln>
        </p:spPr>
      </p:pic>
      <p:cxnSp>
        <p:nvCxnSpPr>
          <p:cNvPr id="4" name="Connettore diritto 3"/>
          <p:cNvCxnSpPr/>
          <p:nvPr/>
        </p:nvCxnSpPr>
        <p:spPr>
          <a:xfrm flipV="1">
            <a:off x="3401568" y="5797296"/>
            <a:ext cx="640080" cy="9144"/>
          </a:xfrm>
          <a:prstGeom prst="line">
            <a:avLst/>
          </a:prstGeom>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041648" y="5316840"/>
            <a:ext cx="320040" cy="369332"/>
          </a:xfrm>
          <a:prstGeom prst="rect">
            <a:avLst/>
          </a:prstGeom>
          <a:noFill/>
        </p:spPr>
        <p:txBody>
          <a:bodyPr wrap="square" rtlCol="0">
            <a:spAutoFit/>
          </a:bodyPr>
          <a:lstStyle/>
          <a:p>
            <a:r>
              <a:rPr lang="it-IT" dirty="0"/>
              <a:t>+</a:t>
            </a:r>
            <a:endParaRPr lang="en-US" dirty="0"/>
          </a:p>
        </p:txBody>
      </p:sp>
    </p:spTree>
    <p:extLst>
      <p:ext uri="{BB962C8B-B14F-4D97-AF65-F5344CB8AC3E}">
        <p14:creationId xmlns:p14="http://schemas.microsoft.com/office/powerpoint/2010/main" val="324631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t>La pendenza negativa</a:t>
            </a:r>
          </a:p>
        </p:txBody>
      </p:sp>
      <p:sp>
        <p:nvSpPr>
          <p:cNvPr id="3" name="Segnaposto numero diapositiva 2"/>
          <p:cNvSpPr>
            <a:spLocks noGrp="1"/>
          </p:cNvSpPr>
          <p:nvPr>
            <p:ph type="sldNum" sz="quarter" idx="12"/>
          </p:nvPr>
        </p:nvSpPr>
        <p:spPr/>
        <p:txBody>
          <a:bodyPr/>
          <a:lstStyle/>
          <a:p>
            <a:pPr>
              <a:defRPr/>
            </a:pPr>
            <a:fld id="{7A93C54A-349E-4ACB-86AE-DDBB73656EFF}" type="slidenum">
              <a:rPr lang="it-IT" altLang="en-US" smtClean="0"/>
              <a:pPr>
                <a:defRPr/>
              </a:pPr>
              <a:t>31</a:t>
            </a:fld>
            <a:endParaRPr lang="it-IT" altLang="en-US"/>
          </a:p>
        </p:txBody>
      </p:sp>
      <p:pic>
        <p:nvPicPr>
          <p:cNvPr id="19460" name="Picture 2"/>
          <p:cNvPicPr>
            <a:picLocks noChangeAspect="1" noChangeArrowheads="1"/>
          </p:cNvPicPr>
          <p:nvPr/>
        </p:nvPicPr>
        <p:blipFill>
          <a:blip r:embed="rId2" cstate="print"/>
          <a:srcRect/>
          <a:stretch>
            <a:fillRect/>
          </a:stretch>
        </p:blipFill>
        <p:spPr bwMode="auto">
          <a:xfrm>
            <a:off x="1663700" y="1700214"/>
            <a:ext cx="9004300" cy="3762375"/>
          </a:xfrm>
          <a:prstGeom prst="rect">
            <a:avLst/>
          </a:prstGeom>
          <a:noFill/>
          <a:ln w="9525">
            <a:noFill/>
            <a:miter lim="800000"/>
            <a:headEnd/>
            <a:tailEnd/>
          </a:ln>
        </p:spPr>
      </p:pic>
      <p:sp>
        <p:nvSpPr>
          <p:cNvPr id="5" name="CasellaDiTesto 4"/>
          <p:cNvSpPr txBox="1"/>
          <p:nvPr/>
        </p:nvSpPr>
        <p:spPr>
          <a:xfrm>
            <a:off x="2862072" y="3762360"/>
            <a:ext cx="320040" cy="369332"/>
          </a:xfrm>
          <a:prstGeom prst="rect">
            <a:avLst/>
          </a:prstGeom>
          <a:noFill/>
        </p:spPr>
        <p:txBody>
          <a:bodyPr wrap="square" rtlCol="0">
            <a:spAutoFit/>
          </a:bodyPr>
          <a:lstStyle/>
          <a:p>
            <a:r>
              <a:rPr lang="it-IT" dirty="0"/>
              <a:t>-</a:t>
            </a:r>
            <a:endParaRPr lang="en-US" dirty="0"/>
          </a:p>
        </p:txBody>
      </p:sp>
    </p:spTree>
    <p:extLst>
      <p:ext uri="{BB962C8B-B14F-4D97-AF65-F5344CB8AC3E}">
        <p14:creationId xmlns:p14="http://schemas.microsoft.com/office/powerpoint/2010/main" val="3410692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t>Il coefficiente angolare: significato</a:t>
            </a:r>
          </a:p>
        </p:txBody>
      </p:sp>
      <p:sp>
        <p:nvSpPr>
          <p:cNvPr id="3" name="Segnaposto numero diapositiva 2"/>
          <p:cNvSpPr>
            <a:spLocks noGrp="1"/>
          </p:cNvSpPr>
          <p:nvPr>
            <p:ph type="sldNum" sz="quarter" idx="12"/>
          </p:nvPr>
        </p:nvSpPr>
        <p:spPr/>
        <p:txBody>
          <a:bodyPr/>
          <a:lstStyle/>
          <a:p>
            <a:pPr>
              <a:defRPr/>
            </a:pPr>
            <a:fld id="{1830A0E9-6E09-4316-9B53-32D64B1F7A67}" type="slidenum">
              <a:rPr lang="it-IT" altLang="en-US" smtClean="0"/>
              <a:pPr>
                <a:defRPr/>
              </a:pPr>
              <a:t>32</a:t>
            </a:fld>
            <a:endParaRPr lang="it-IT" altLang="en-US" dirty="0"/>
          </a:p>
        </p:txBody>
      </p:sp>
      <p:pic>
        <p:nvPicPr>
          <p:cNvPr id="20484" name="Immagine 4" descr="funzioni_2.png"/>
          <p:cNvPicPr>
            <a:picLocks noChangeAspect="1"/>
          </p:cNvPicPr>
          <p:nvPr/>
        </p:nvPicPr>
        <p:blipFill>
          <a:blip r:embed="rId2" cstate="print"/>
          <a:srcRect/>
          <a:stretch>
            <a:fillRect/>
          </a:stretch>
        </p:blipFill>
        <p:spPr bwMode="auto">
          <a:xfrm>
            <a:off x="2351088" y="1268414"/>
            <a:ext cx="7321550" cy="5413375"/>
          </a:xfrm>
          <a:prstGeom prst="rect">
            <a:avLst/>
          </a:prstGeom>
          <a:noFill/>
          <a:ln w="9525">
            <a:noFill/>
            <a:miter lim="800000"/>
            <a:headEnd/>
            <a:tailEnd/>
          </a:ln>
        </p:spPr>
      </p:pic>
    </p:spTree>
    <p:extLst>
      <p:ext uri="{BB962C8B-B14F-4D97-AF65-F5344CB8AC3E}">
        <p14:creationId xmlns:p14="http://schemas.microsoft.com/office/powerpoint/2010/main" val="1724280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5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18783" y="277814"/>
            <a:ext cx="11013742" cy="846931"/>
          </a:xfrm>
        </p:spPr>
        <p:txBody>
          <a:bodyPr>
            <a:normAutofit fontScale="90000"/>
          </a:bodyPr>
          <a:lstStyle/>
          <a:p>
            <a:r>
              <a:rPr lang="it-IT" sz="3600" dirty="0"/>
              <a:t>… per la </a:t>
            </a:r>
            <a:r>
              <a:rPr lang="it-IT" sz="3600" b="1" dirty="0">
                <a:solidFill>
                  <a:srgbClr val="FF0000"/>
                </a:solidFill>
              </a:rPr>
              <a:t>scelta ottima </a:t>
            </a:r>
            <a:r>
              <a:rPr lang="it-IT" sz="3600" b="1" dirty="0"/>
              <a:t>abbiamo bisogno di un’altra forma funzionale</a:t>
            </a:r>
          </a:p>
        </p:txBody>
      </p:sp>
      <p:sp>
        <p:nvSpPr>
          <p:cNvPr id="3" name="Segnaposto numero diapositiva 2"/>
          <p:cNvSpPr>
            <a:spLocks noGrp="1"/>
          </p:cNvSpPr>
          <p:nvPr>
            <p:ph type="sldNum" sz="quarter" idx="12"/>
          </p:nvPr>
        </p:nvSpPr>
        <p:spPr/>
        <p:txBody>
          <a:bodyPr/>
          <a:lstStyle/>
          <a:p>
            <a:pPr>
              <a:defRPr/>
            </a:pPr>
            <a:fld id="{54314D98-A194-4BAB-9F25-D47C4CF4015C}" type="slidenum">
              <a:rPr lang="it-IT" altLang="en-US" smtClean="0"/>
              <a:pPr>
                <a:defRPr/>
              </a:pPr>
              <a:t>33</a:t>
            </a:fld>
            <a:endParaRPr lang="it-IT" altLang="en-US"/>
          </a:p>
        </p:txBody>
      </p:sp>
      <p:cxnSp>
        <p:nvCxnSpPr>
          <p:cNvPr id="5" name="Connettore 2 4"/>
          <p:cNvCxnSpPr/>
          <p:nvPr/>
        </p:nvCxnSpPr>
        <p:spPr>
          <a:xfrm flipV="1">
            <a:off x="4367808" y="1988840"/>
            <a:ext cx="0" cy="38164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367808" y="5805264"/>
            <a:ext cx="417646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Arco 7"/>
          <p:cNvSpPr/>
          <p:nvPr/>
        </p:nvSpPr>
        <p:spPr>
          <a:xfrm rot="11069268">
            <a:off x="5285680" y="1792644"/>
            <a:ext cx="4320480" cy="3384376"/>
          </a:xfrm>
          <a:prstGeom prst="arc">
            <a:avLst>
              <a:gd name="adj1" fmla="val 15424925"/>
              <a:gd name="adj2" fmla="val 33284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 name="Connettore 1 9"/>
          <p:cNvCxnSpPr/>
          <p:nvPr/>
        </p:nvCxnSpPr>
        <p:spPr>
          <a:xfrm>
            <a:off x="4799856" y="3717032"/>
            <a:ext cx="2448272" cy="2058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5375920" y="3212976"/>
            <a:ext cx="2304256"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5104656" y="3396648"/>
            <a:ext cx="2304256"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15" name="Arco 14"/>
          <p:cNvSpPr/>
          <p:nvPr/>
        </p:nvSpPr>
        <p:spPr>
          <a:xfrm rot="14305445">
            <a:off x="6693894" y="5211811"/>
            <a:ext cx="495672" cy="7920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CasellaDiTesto 15"/>
          <p:cNvSpPr txBox="1"/>
          <p:nvPr/>
        </p:nvSpPr>
        <p:spPr>
          <a:xfrm>
            <a:off x="3575720" y="2060848"/>
            <a:ext cx="792088" cy="369332"/>
          </a:xfrm>
          <a:prstGeom prst="rect">
            <a:avLst/>
          </a:prstGeom>
          <a:noFill/>
        </p:spPr>
        <p:txBody>
          <a:bodyPr wrap="square" rtlCol="0">
            <a:spAutoFit/>
          </a:bodyPr>
          <a:lstStyle/>
          <a:p>
            <a:r>
              <a:rPr lang="it-IT" dirty="0"/>
              <a:t>C</a:t>
            </a:r>
          </a:p>
        </p:txBody>
      </p:sp>
      <p:sp>
        <p:nvSpPr>
          <p:cNvPr id="17" name="CasellaDiTesto 16"/>
          <p:cNvSpPr txBox="1"/>
          <p:nvPr/>
        </p:nvSpPr>
        <p:spPr>
          <a:xfrm>
            <a:off x="8040216" y="5818776"/>
            <a:ext cx="792088" cy="369332"/>
          </a:xfrm>
          <a:prstGeom prst="rect">
            <a:avLst/>
          </a:prstGeom>
          <a:noFill/>
        </p:spPr>
        <p:txBody>
          <a:bodyPr wrap="square" rtlCol="0">
            <a:spAutoFit/>
          </a:bodyPr>
          <a:lstStyle/>
          <a:p>
            <a:r>
              <a:rPr lang="it-IT" dirty="0"/>
              <a:t>t</a:t>
            </a:r>
          </a:p>
        </p:txBody>
      </p:sp>
      <p:sp>
        <p:nvSpPr>
          <p:cNvPr id="18" name="CasellaDiTesto 17"/>
          <p:cNvSpPr txBox="1"/>
          <p:nvPr/>
        </p:nvSpPr>
        <p:spPr>
          <a:xfrm>
            <a:off x="6320408" y="5340864"/>
            <a:ext cx="271264" cy="369332"/>
          </a:xfrm>
          <a:prstGeom prst="rect">
            <a:avLst/>
          </a:prstGeom>
          <a:noFill/>
        </p:spPr>
        <p:txBody>
          <a:bodyPr wrap="square" rtlCol="0">
            <a:spAutoFit/>
          </a:bodyPr>
          <a:lstStyle/>
          <a:p>
            <a:r>
              <a:rPr lang="el-GR" dirty="0"/>
              <a:t>α</a:t>
            </a:r>
            <a:endParaRPr lang="it-IT" dirty="0"/>
          </a:p>
        </p:txBody>
      </p:sp>
      <p:cxnSp>
        <p:nvCxnSpPr>
          <p:cNvPr id="20" name="Connettore 1 19"/>
          <p:cNvCxnSpPr/>
          <p:nvPr/>
        </p:nvCxnSpPr>
        <p:spPr>
          <a:xfrm>
            <a:off x="5879976" y="4581128"/>
            <a:ext cx="0" cy="12376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5807968" y="4538368"/>
            <a:ext cx="0" cy="12376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flipH="1">
            <a:off x="4367808" y="4581128"/>
            <a:ext cx="151216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flipH="1">
            <a:off x="4367808" y="4510115"/>
            <a:ext cx="144016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3971764" y="4414216"/>
            <a:ext cx="404278" cy="369332"/>
          </a:xfrm>
          <a:prstGeom prst="rect">
            <a:avLst/>
          </a:prstGeom>
          <a:noFill/>
        </p:spPr>
        <p:txBody>
          <a:bodyPr wrap="none" rtlCol="0">
            <a:spAutoFit/>
          </a:bodyPr>
          <a:lstStyle/>
          <a:p>
            <a:r>
              <a:rPr lang="it-IT" dirty="0"/>
              <a:t>dc</a:t>
            </a:r>
          </a:p>
        </p:txBody>
      </p:sp>
      <p:sp>
        <p:nvSpPr>
          <p:cNvPr id="27" name="CasellaDiTesto 26"/>
          <p:cNvSpPr txBox="1"/>
          <p:nvPr/>
        </p:nvSpPr>
        <p:spPr>
          <a:xfrm>
            <a:off x="5637919" y="5817354"/>
            <a:ext cx="383438" cy="369332"/>
          </a:xfrm>
          <a:prstGeom prst="rect">
            <a:avLst/>
          </a:prstGeom>
          <a:noFill/>
        </p:spPr>
        <p:txBody>
          <a:bodyPr wrap="none" rtlCol="0">
            <a:spAutoFit/>
          </a:bodyPr>
          <a:lstStyle/>
          <a:p>
            <a:r>
              <a:rPr lang="it-IT" dirty="0" err="1"/>
              <a:t>dt</a:t>
            </a:r>
            <a:endParaRPr lang="it-IT" dirty="0"/>
          </a:p>
        </p:txBody>
      </p:sp>
      <p:cxnSp>
        <p:nvCxnSpPr>
          <p:cNvPr id="29" name="Connettore 2 28"/>
          <p:cNvCxnSpPr/>
          <p:nvPr/>
        </p:nvCxnSpPr>
        <p:spPr>
          <a:xfrm>
            <a:off x="3986879" y="4418862"/>
            <a:ext cx="0" cy="270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V="1">
            <a:off x="5637919" y="5916408"/>
            <a:ext cx="0" cy="270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asellaDiTesto 31"/>
              <p:cNvSpPr txBox="1"/>
              <p:nvPr/>
            </p:nvSpPr>
            <p:spPr>
              <a:xfrm>
                <a:off x="1822931" y="1220553"/>
                <a:ext cx="7812716" cy="76828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Per variazioni infinitesimali di y rispetto a x: </a:t>
                </a:r>
                <a14:m>
                  <m:oMath xmlns:m="http://schemas.openxmlformats.org/officeDocument/2006/math">
                    <m:f>
                      <m:fPr>
                        <m:ctrlPr>
                          <a:rPr lang="it-IT" i="1">
                            <a:latin typeface="Cambria Math" panose="02040503050406030204" pitchFamily="18" charset="0"/>
                          </a:rPr>
                        </m:ctrlPr>
                      </m:fPr>
                      <m:num>
                        <m:r>
                          <a:rPr lang="it-IT" i="1">
                            <a:latin typeface="Cambria Math"/>
                          </a:rPr>
                          <m:t>𝑑𝑦</m:t>
                        </m:r>
                      </m:num>
                      <m:den>
                        <m:r>
                          <a:rPr lang="it-IT" i="1">
                            <a:latin typeface="Cambria Math"/>
                          </a:rPr>
                          <m:t>𝑑𝑥</m:t>
                        </m:r>
                      </m:den>
                    </m:f>
                  </m:oMath>
                </a14:m>
                <a:r>
                  <a:rPr lang="it-IT" dirty="0"/>
                  <a:t> =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𝑑𝑐</m:t>
                        </m:r>
                      </m:num>
                      <m:den>
                        <m:r>
                          <a:rPr lang="it-IT" i="1">
                            <a:latin typeface="Cambria Math" panose="02040503050406030204" pitchFamily="18" charset="0"/>
                          </a:rPr>
                          <m:t>𝑑𝑡</m:t>
                        </m:r>
                      </m:den>
                    </m:f>
                  </m:oMath>
                </a14:m>
                <a:r>
                  <a:rPr lang="it-IT" dirty="0"/>
                  <a:t> la secante diventa tangente</a:t>
                </a:r>
              </a:p>
              <a:p>
                <a:r>
                  <a:rPr lang="it-IT" dirty="0"/>
                  <a:t>Che costituisce l’unico punto in comune tra retta e curva con identica pendenza </a:t>
                </a:r>
                <a:r>
                  <a:rPr lang="el-GR" dirty="0"/>
                  <a:t>α</a:t>
                </a:r>
                <a:endParaRPr lang="it-IT" dirty="0"/>
              </a:p>
            </p:txBody>
          </p:sp>
        </mc:Choice>
        <mc:Fallback xmlns="">
          <p:sp>
            <p:nvSpPr>
              <p:cNvPr id="32" name="CasellaDiTesto 31"/>
              <p:cNvSpPr txBox="1">
                <a:spLocks noRot="1" noChangeAspect="1" noMove="1" noResize="1" noEditPoints="1" noAdjustHandles="1" noChangeArrowheads="1" noChangeShapeType="1" noTextEdit="1"/>
              </p:cNvSpPr>
              <p:nvPr/>
            </p:nvSpPr>
            <p:spPr>
              <a:xfrm>
                <a:off x="1822931" y="1220553"/>
                <a:ext cx="7812716" cy="768287"/>
              </a:xfrm>
              <a:prstGeom prst="rect">
                <a:avLst/>
              </a:prstGeom>
              <a:blipFill>
                <a:blip r:embed="rId2"/>
                <a:stretch>
                  <a:fillRect l="-624" b="-11024"/>
                </a:stretch>
              </a:blipFill>
            </p:spPr>
            <p:txBody>
              <a:bodyPr/>
              <a:lstStyle/>
              <a:p>
                <a:r>
                  <a:rPr lang="en-US">
                    <a:noFill/>
                  </a:rPr>
                  <a:t> </a:t>
                </a:r>
              </a:p>
            </p:txBody>
          </p:sp>
        </mc:Fallback>
      </mc:AlternateContent>
      <p:cxnSp>
        <p:nvCxnSpPr>
          <p:cNvPr id="34" name="Connettore 2 33"/>
          <p:cNvCxnSpPr/>
          <p:nvPr/>
        </p:nvCxnSpPr>
        <p:spPr>
          <a:xfrm flipH="1">
            <a:off x="5879976" y="1484784"/>
            <a:ext cx="1565944"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H="1">
            <a:off x="6256784" y="1628800"/>
            <a:ext cx="2575520" cy="33123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5852080" y="4319808"/>
            <a:ext cx="296876" cy="369332"/>
          </a:xfrm>
          <a:prstGeom prst="rect">
            <a:avLst/>
          </a:prstGeom>
          <a:noFill/>
        </p:spPr>
        <p:txBody>
          <a:bodyPr wrap="none" rtlCol="0">
            <a:spAutoFit/>
          </a:bodyPr>
          <a:lstStyle/>
          <a:p>
            <a:r>
              <a:rPr lang="it-IT" dirty="0"/>
              <a:t>E</a:t>
            </a:r>
          </a:p>
        </p:txBody>
      </p:sp>
      <p:sp>
        <p:nvSpPr>
          <p:cNvPr id="28" name="CasellaDiTesto 27">
            <a:extLst>
              <a:ext uri="{FF2B5EF4-FFF2-40B4-BE49-F238E27FC236}">
                <a16:creationId xmlns:a16="http://schemas.microsoft.com/office/drawing/2014/main" id="{7A645312-8581-4D75-B6A3-E8B2EB23CB08}"/>
              </a:ext>
            </a:extLst>
          </p:cNvPr>
          <p:cNvSpPr txBox="1"/>
          <p:nvPr/>
        </p:nvSpPr>
        <p:spPr>
          <a:xfrm>
            <a:off x="5595516" y="4424968"/>
            <a:ext cx="271264" cy="369332"/>
          </a:xfrm>
          <a:prstGeom prst="rect">
            <a:avLst/>
          </a:prstGeom>
          <a:noFill/>
        </p:spPr>
        <p:txBody>
          <a:bodyPr wrap="square" rtlCol="0">
            <a:spAutoFit/>
          </a:bodyPr>
          <a:lstStyle/>
          <a:p>
            <a:r>
              <a:rPr lang="el-GR" dirty="0"/>
              <a:t>α</a:t>
            </a:r>
            <a:endParaRPr lang="it-IT" dirty="0"/>
          </a:p>
        </p:txBody>
      </p:sp>
    </p:spTree>
    <p:extLst>
      <p:ext uri="{BB962C8B-B14F-4D97-AF65-F5344CB8AC3E}">
        <p14:creationId xmlns:p14="http://schemas.microsoft.com/office/powerpoint/2010/main" val="712305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it-IT" sz="3200"/>
              <a:t>Qualcosa in più: significato geometrico di derivata</a:t>
            </a:r>
          </a:p>
        </p:txBody>
      </p:sp>
      <p:sp>
        <p:nvSpPr>
          <p:cNvPr id="3" name="Segnaposto numero diapositiva 2"/>
          <p:cNvSpPr>
            <a:spLocks noGrp="1"/>
          </p:cNvSpPr>
          <p:nvPr>
            <p:ph type="sldNum" sz="quarter" idx="12"/>
          </p:nvPr>
        </p:nvSpPr>
        <p:spPr/>
        <p:txBody>
          <a:bodyPr/>
          <a:lstStyle/>
          <a:p>
            <a:pPr>
              <a:defRPr/>
            </a:pPr>
            <a:fld id="{07ECF811-A835-44AE-9EC6-D1D93B4F1463}" type="slidenum">
              <a:rPr lang="it-IT" altLang="en-US" smtClean="0"/>
              <a:pPr>
                <a:defRPr/>
              </a:pPr>
              <a:t>34</a:t>
            </a:fld>
            <a:endParaRPr lang="it-IT" altLang="en-US"/>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4" y="1268414"/>
            <a:ext cx="8675687"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su 1"/>
          <p:cNvSpPr/>
          <p:nvPr/>
        </p:nvSpPr>
        <p:spPr>
          <a:xfrm>
            <a:off x="5015880" y="6110288"/>
            <a:ext cx="360040" cy="199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513534" y="6343402"/>
            <a:ext cx="4812408" cy="369332"/>
          </a:xfrm>
          <a:prstGeom prst="rect">
            <a:avLst/>
          </a:prstGeom>
          <a:noFill/>
        </p:spPr>
        <p:txBody>
          <a:bodyPr wrap="none" rtlCol="0">
            <a:spAutoFit/>
          </a:bodyPr>
          <a:lstStyle/>
          <a:p>
            <a:r>
              <a:rPr lang="it-IT" dirty="0"/>
              <a:t>IMPORTANTE PER IL CONCETTO DI MARGINALITA’</a:t>
            </a:r>
          </a:p>
        </p:txBody>
      </p:sp>
    </p:spTree>
    <p:extLst>
      <p:ext uri="{BB962C8B-B14F-4D97-AF65-F5344CB8AC3E}">
        <p14:creationId xmlns:p14="http://schemas.microsoft.com/office/powerpoint/2010/main" val="850370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20714"/>
            <a:ext cx="914400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title"/>
          </p:nvPr>
        </p:nvSpPr>
        <p:spPr>
          <a:xfrm>
            <a:off x="1057656" y="-42068"/>
            <a:ext cx="10515600" cy="1325563"/>
          </a:xfrm>
        </p:spPr>
        <p:txBody>
          <a:bodyPr/>
          <a:lstStyle/>
          <a:p>
            <a:r>
              <a:rPr lang="it-IT" altLang="it-IT" dirty="0"/>
              <a:t>La derivazione di una funzione</a:t>
            </a:r>
          </a:p>
        </p:txBody>
      </p:sp>
      <p:sp>
        <p:nvSpPr>
          <p:cNvPr id="184324" name="Text Box 4"/>
          <p:cNvSpPr txBox="1">
            <a:spLocks noChangeArrowheads="1"/>
          </p:cNvSpPr>
          <p:nvPr/>
        </p:nvSpPr>
        <p:spPr bwMode="auto">
          <a:xfrm>
            <a:off x="1682750" y="4221164"/>
            <a:ext cx="89852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38163" algn="l"/>
              </a:tabLst>
              <a:defRPr>
                <a:solidFill>
                  <a:schemeClr val="tx1"/>
                </a:solidFill>
                <a:latin typeface="Arial" charset="0"/>
                <a:cs typeface="Arial" charset="0"/>
              </a:defRPr>
            </a:lvl1pPr>
            <a:lvl2pPr marL="538163" indent="-80963" eaLnBrk="0" hangingPunct="0">
              <a:tabLst>
                <a:tab pos="538163" algn="l"/>
              </a:tabLst>
              <a:defRPr>
                <a:solidFill>
                  <a:schemeClr val="tx1"/>
                </a:solidFill>
                <a:latin typeface="Arial" charset="0"/>
                <a:cs typeface="Arial" charset="0"/>
              </a:defRPr>
            </a:lvl2pPr>
            <a:lvl3pPr marL="1143000" indent="-228600" eaLnBrk="0" hangingPunct="0">
              <a:tabLst>
                <a:tab pos="538163" algn="l"/>
              </a:tabLst>
              <a:defRPr>
                <a:solidFill>
                  <a:schemeClr val="tx1"/>
                </a:solidFill>
                <a:latin typeface="Arial" charset="0"/>
                <a:cs typeface="Arial" charset="0"/>
              </a:defRPr>
            </a:lvl3pPr>
            <a:lvl4pPr marL="1600200" indent="-228600" eaLnBrk="0" hangingPunct="0">
              <a:tabLst>
                <a:tab pos="538163" algn="l"/>
              </a:tabLst>
              <a:defRPr>
                <a:solidFill>
                  <a:schemeClr val="tx1"/>
                </a:solidFill>
                <a:latin typeface="Arial" charset="0"/>
                <a:cs typeface="Arial" charset="0"/>
              </a:defRPr>
            </a:lvl4pPr>
            <a:lvl5pPr marL="2057400" indent="-228600" eaLnBrk="0" hangingPunct="0">
              <a:tabLst>
                <a:tab pos="5381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5381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5381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5381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538163" algn="l"/>
              </a:tabLst>
              <a:defRPr>
                <a:solidFill>
                  <a:schemeClr val="tx1"/>
                </a:solidFill>
                <a:latin typeface="Arial" charset="0"/>
                <a:cs typeface="Arial" charset="0"/>
              </a:defRPr>
            </a:lvl9pPr>
          </a:lstStyle>
          <a:p>
            <a:pPr eaLnBrk="1" hangingPunct="1">
              <a:buClr>
                <a:srgbClr val="FF0000"/>
              </a:buClr>
              <a:buFont typeface="Wingdings" pitchFamily="2" charset="2"/>
              <a:buChar char="Ø"/>
            </a:pPr>
            <a:r>
              <a:rPr lang="it-IT" altLang="it-IT" b="1" dirty="0"/>
              <a:t>Misura la sensitività di una funzione: in economia corrisponde al </a:t>
            </a:r>
            <a:r>
              <a:rPr lang="it-IT" altLang="it-IT" b="1" dirty="0">
                <a:solidFill>
                  <a:srgbClr val="FF0000"/>
                </a:solidFill>
              </a:rPr>
              <a:t>concetto di marginalità</a:t>
            </a:r>
            <a:r>
              <a:rPr lang="it-IT" altLang="it-IT" b="1" dirty="0"/>
              <a:t>;</a:t>
            </a:r>
          </a:p>
          <a:p>
            <a:pPr eaLnBrk="1" hangingPunct="1">
              <a:buClr>
                <a:srgbClr val="FF0000"/>
              </a:buClr>
              <a:buFont typeface="Wingdings" pitchFamily="2" charset="2"/>
              <a:buChar char="Ø"/>
            </a:pPr>
            <a:r>
              <a:rPr lang="it-IT" altLang="it-IT" b="1" dirty="0"/>
              <a:t> Studia il </a:t>
            </a:r>
            <a:r>
              <a:rPr lang="it-IT" altLang="it-IT" b="1" dirty="0">
                <a:solidFill>
                  <a:srgbClr val="FF0000"/>
                </a:solidFill>
              </a:rPr>
              <a:t>segno</a:t>
            </a:r>
            <a:r>
              <a:rPr lang="it-IT" altLang="it-IT" b="1" dirty="0"/>
              <a:t> della pendenza della funzione</a:t>
            </a:r>
          </a:p>
          <a:p>
            <a:pPr eaLnBrk="1" hangingPunct="1">
              <a:buClr>
                <a:srgbClr val="FF0000"/>
              </a:buClr>
              <a:buFont typeface="Wingdings" pitchFamily="2" charset="2"/>
              <a:buChar char="Ø"/>
            </a:pPr>
            <a:r>
              <a:rPr lang="it-IT" altLang="it-IT" b="1" dirty="0"/>
              <a:t> Derivata logaritmica fornisce una </a:t>
            </a:r>
            <a:r>
              <a:rPr lang="it-IT" altLang="it-IT" b="1" dirty="0">
                <a:solidFill>
                  <a:srgbClr val="FF0000"/>
                </a:solidFill>
              </a:rPr>
              <a:t>misura percentuale della variazione </a:t>
            </a:r>
            <a:r>
              <a:rPr lang="it-IT" altLang="it-IT" b="1" dirty="0"/>
              <a:t>istantanea della funzione</a:t>
            </a:r>
          </a:p>
          <a:p>
            <a:pPr eaLnBrk="1" hangingPunct="1">
              <a:buClr>
                <a:srgbClr val="FF0000"/>
              </a:buClr>
              <a:buFont typeface="Wingdings" pitchFamily="2" charset="2"/>
              <a:buChar char="Ø"/>
            </a:pPr>
            <a:r>
              <a:rPr lang="it-IT" altLang="it-IT" b="1" dirty="0"/>
              <a:t>Caratterizzazione dei </a:t>
            </a:r>
            <a:r>
              <a:rPr lang="it-IT" altLang="it-IT" b="1" dirty="0">
                <a:solidFill>
                  <a:srgbClr val="FF0000"/>
                </a:solidFill>
              </a:rPr>
              <a:t>massimi</a:t>
            </a:r>
            <a:r>
              <a:rPr lang="it-IT" altLang="it-IT" b="1" dirty="0"/>
              <a:t> e </a:t>
            </a:r>
            <a:r>
              <a:rPr lang="it-IT" altLang="it-IT" b="1" dirty="0">
                <a:solidFill>
                  <a:srgbClr val="FF0000"/>
                </a:solidFill>
              </a:rPr>
              <a:t>minimi</a:t>
            </a:r>
          </a:p>
          <a:p>
            <a:pPr eaLnBrk="1" hangingPunct="1">
              <a:buClr>
                <a:srgbClr val="FF0000"/>
              </a:buClr>
              <a:buFont typeface="Wingdings" pitchFamily="2" charset="2"/>
              <a:buChar char="Ø"/>
            </a:pPr>
            <a:r>
              <a:rPr lang="it-IT" altLang="it-IT" b="1" dirty="0"/>
              <a:t>Caratterizzazione della </a:t>
            </a:r>
            <a:r>
              <a:rPr lang="it-IT" altLang="it-IT" b="1" dirty="0">
                <a:solidFill>
                  <a:srgbClr val="FF0000"/>
                </a:solidFill>
              </a:rPr>
              <a:t>concavità/convessità</a:t>
            </a:r>
          </a:p>
          <a:p>
            <a:pPr lvl="1" eaLnBrk="1" hangingPunct="1">
              <a:buClr>
                <a:srgbClr val="FF0000"/>
              </a:buClr>
              <a:buFont typeface="Wingdings" pitchFamily="2" charset="2"/>
              <a:buChar char="Ø"/>
            </a:pPr>
            <a:endParaRPr lang="it-IT" altLang="it-IT" b="1" dirty="0"/>
          </a:p>
        </p:txBody>
      </p:sp>
      <p:sp>
        <p:nvSpPr>
          <p:cNvPr id="2" name="CasellaDiTesto 1"/>
          <p:cNvSpPr txBox="1"/>
          <p:nvPr/>
        </p:nvSpPr>
        <p:spPr>
          <a:xfrm>
            <a:off x="6175375" y="2636912"/>
            <a:ext cx="1104020" cy="369332"/>
          </a:xfrm>
          <a:prstGeom prst="rect">
            <a:avLst/>
          </a:prstGeom>
          <a:noFill/>
        </p:spPr>
        <p:txBody>
          <a:bodyPr wrap="none" rtlCol="0">
            <a:spAutoFit/>
          </a:bodyPr>
          <a:lstStyle/>
          <a:p>
            <a:r>
              <a:rPr lang="it-IT" dirty="0">
                <a:solidFill>
                  <a:srgbClr val="FF0000"/>
                </a:solidFill>
              </a:rPr>
              <a:t>f. concava</a:t>
            </a:r>
          </a:p>
        </p:txBody>
      </p:sp>
      <p:sp>
        <p:nvSpPr>
          <p:cNvPr id="6" name="CasellaDiTesto 5"/>
          <p:cNvSpPr txBox="1"/>
          <p:nvPr/>
        </p:nvSpPr>
        <p:spPr>
          <a:xfrm>
            <a:off x="8184232" y="2636912"/>
            <a:ext cx="1193660" cy="369332"/>
          </a:xfrm>
          <a:prstGeom prst="rect">
            <a:avLst/>
          </a:prstGeom>
          <a:noFill/>
        </p:spPr>
        <p:txBody>
          <a:bodyPr wrap="none" rtlCol="0">
            <a:spAutoFit/>
          </a:bodyPr>
          <a:lstStyle/>
          <a:p>
            <a:r>
              <a:rPr lang="it-IT" dirty="0">
                <a:solidFill>
                  <a:srgbClr val="FF0000"/>
                </a:solidFill>
              </a:rPr>
              <a:t>f. convessa</a:t>
            </a:r>
          </a:p>
        </p:txBody>
      </p:sp>
      <p:sp>
        <p:nvSpPr>
          <p:cNvPr id="7" name="CasellaDiTesto 6">
            <a:extLst>
              <a:ext uri="{FF2B5EF4-FFF2-40B4-BE49-F238E27FC236}">
                <a16:creationId xmlns:a16="http://schemas.microsoft.com/office/drawing/2014/main" id="{B2460774-2973-4218-A678-30FB08E87BC1}"/>
              </a:ext>
            </a:extLst>
          </p:cNvPr>
          <p:cNvSpPr txBox="1"/>
          <p:nvPr/>
        </p:nvSpPr>
        <p:spPr>
          <a:xfrm>
            <a:off x="3370760" y="2636912"/>
            <a:ext cx="911211" cy="369332"/>
          </a:xfrm>
          <a:prstGeom prst="rect">
            <a:avLst/>
          </a:prstGeom>
          <a:noFill/>
        </p:spPr>
        <p:txBody>
          <a:bodyPr wrap="none" rtlCol="0">
            <a:spAutoFit/>
          </a:bodyPr>
          <a:lstStyle/>
          <a:p>
            <a:r>
              <a:rPr lang="it-IT" dirty="0">
                <a:solidFill>
                  <a:srgbClr val="FF0000"/>
                </a:solidFill>
              </a:rPr>
              <a:t>f. ciclica</a:t>
            </a:r>
          </a:p>
        </p:txBody>
      </p:sp>
    </p:spTree>
    <p:extLst>
      <p:ext uri="{BB962C8B-B14F-4D97-AF65-F5344CB8AC3E}">
        <p14:creationId xmlns:p14="http://schemas.microsoft.com/office/powerpoint/2010/main" val="3167047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24">
                                            <p:txEl>
                                              <p:pRg st="0" end="0"/>
                                            </p:txEl>
                                          </p:spTgt>
                                        </p:tgtEl>
                                        <p:attrNameLst>
                                          <p:attrName>style.visibility</p:attrName>
                                        </p:attrNameLst>
                                      </p:cBhvr>
                                      <p:to>
                                        <p:strVal val="visible"/>
                                      </p:to>
                                    </p:set>
                                    <p:anim calcmode="lin" valueType="num">
                                      <p:cBhvr additive="base">
                                        <p:cTn id="7" dur="500" fill="hold"/>
                                        <p:tgtEl>
                                          <p:spTgt spid="1843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24">
                                            <p:txEl>
                                              <p:pRg st="0" end="0"/>
                                            </p:txEl>
                                          </p:spTgt>
                                        </p:tgtEl>
                                        <p:attrNameLst>
                                          <p:attrName>ppt_c</p:attrName>
                                        </p:attrNameLst>
                                      </p:cBhvr>
                                      <p:to>
                                        <a:srgbClr val="FF00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24">
                                            <p:txEl>
                                              <p:pRg st="1" end="1"/>
                                            </p:txEl>
                                          </p:spTgt>
                                        </p:tgtEl>
                                        <p:attrNameLst>
                                          <p:attrName>style.visibility</p:attrName>
                                        </p:attrNameLst>
                                      </p:cBhvr>
                                      <p:to>
                                        <p:strVal val="visible"/>
                                      </p:to>
                                    </p:set>
                                    <p:anim calcmode="lin" valueType="num">
                                      <p:cBhvr additive="base">
                                        <p:cTn id="13" dur="500" fill="hold"/>
                                        <p:tgtEl>
                                          <p:spTgt spid="1843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2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24">
                                            <p:txEl>
                                              <p:pRg st="1" end="1"/>
                                            </p:txEl>
                                          </p:spTgt>
                                        </p:tgtEl>
                                        <p:attrNameLst>
                                          <p:attrName>ppt_c</p:attrName>
                                        </p:attrNameLst>
                                      </p:cBhvr>
                                      <p:to>
                                        <a:srgbClr val="FF00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24">
                                            <p:txEl>
                                              <p:pRg st="2" end="2"/>
                                            </p:txEl>
                                          </p:spTgt>
                                        </p:tgtEl>
                                        <p:attrNameLst>
                                          <p:attrName>style.visibility</p:attrName>
                                        </p:attrNameLst>
                                      </p:cBhvr>
                                      <p:to>
                                        <p:strVal val="visible"/>
                                      </p:to>
                                    </p:set>
                                    <p:anim calcmode="lin" valueType="num">
                                      <p:cBhvr additive="base">
                                        <p:cTn id="19" dur="500" fill="hold"/>
                                        <p:tgtEl>
                                          <p:spTgt spid="1843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2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24">
                                            <p:txEl>
                                              <p:pRg st="2" end="2"/>
                                            </p:txEl>
                                          </p:spTgt>
                                        </p:tgtEl>
                                        <p:attrNameLst>
                                          <p:attrName>ppt_c</p:attrName>
                                        </p:attrNameLst>
                                      </p:cBhvr>
                                      <p:to>
                                        <a:srgbClr val="FF00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24">
                                            <p:txEl>
                                              <p:pRg st="3" end="3"/>
                                            </p:txEl>
                                          </p:spTgt>
                                        </p:tgtEl>
                                        <p:attrNameLst>
                                          <p:attrName>style.visibility</p:attrName>
                                        </p:attrNameLst>
                                      </p:cBhvr>
                                      <p:to>
                                        <p:strVal val="visible"/>
                                      </p:to>
                                    </p:set>
                                    <p:anim calcmode="lin" valueType="num">
                                      <p:cBhvr additive="base">
                                        <p:cTn id="25" dur="500" fill="hold"/>
                                        <p:tgtEl>
                                          <p:spTgt spid="1843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24">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24">
                                            <p:txEl>
                                              <p:pRg st="3" end="3"/>
                                            </p:txEl>
                                          </p:spTgt>
                                        </p:tgtEl>
                                        <p:attrNameLst>
                                          <p:attrName>ppt_c</p:attrName>
                                        </p:attrNameLst>
                                      </p:cBhvr>
                                      <p:to>
                                        <a:srgbClr val="FF00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24">
                                            <p:txEl>
                                              <p:pRg st="4" end="4"/>
                                            </p:txEl>
                                          </p:spTgt>
                                        </p:tgtEl>
                                        <p:attrNameLst>
                                          <p:attrName>style.visibility</p:attrName>
                                        </p:attrNameLst>
                                      </p:cBhvr>
                                      <p:to>
                                        <p:strVal val="visible"/>
                                      </p:to>
                                    </p:set>
                                    <p:anim calcmode="lin" valueType="num">
                                      <p:cBhvr additive="base">
                                        <p:cTn id="31" dur="500" fill="hold"/>
                                        <p:tgtEl>
                                          <p:spTgt spid="18432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24">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24">
                                            <p:txEl>
                                              <p:pRg st="4" end="4"/>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674" name="Titolo 3"/>
          <p:cNvSpPr>
            <a:spLocks noGrp="1"/>
          </p:cNvSpPr>
          <p:nvPr>
            <p:ph type="title"/>
          </p:nvPr>
        </p:nvSpPr>
        <p:spPr/>
        <p:txBody>
          <a:bodyPr/>
          <a:lstStyle/>
          <a:p>
            <a:r>
              <a:rPr lang="it-IT" altLang="it-IT"/>
              <a:t>Qualche esempio (1)</a:t>
            </a:r>
          </a:p>
        </p:txBody>
      </p:sp>
      <p:sp>
        <p:nvSpPr>
          <p:cNvPr id="2" name="Segnaposto numero diapositiva 1"/>
          <p:cNvSpPr>
            <a:spLocks noGrp="1"/>
          </p:cNvSpPr>
          <p:nvPr>
            <p:ph type="sldNum" sz="quarter" idx="12"/>
          </p:nvPr>
        </p:nvSpPr>
        <p:spPr/>
        <p:txBody>
          <a:bodyPr/>
          <a:lstStyle/>
          <a:p>
            <a:pPr>
              <a:defRPr/>
            </a:pPr>
            <a:fld id="{6361D594-0B8D-42F2-AA67-171CEF80A155}" type="slidenum">
              <a:rPr lang="it-IT" altLang="en-US" smtClean="0"/>
              <a:pPr>
                <a:defRPr/>
              </a:pPr>
              <a:t>36</a:t>
            </a:fld>
            <a:endParaRPr lang="it-IT" altLang="en-US"/>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898" y="1370712"/>
            <a:ext cx="8729662"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766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9698" name="Titolo 2"/>
          <p:cNvSpPr>
            <a:spLocks noGrp="1"/>
          </p:cNvSpPr>
          <p:nvPr>
            <p:ph type="title"/>
          </p:nvPr>
        </p:nvSpPr>
        <p:spPr/>
        <p:txBody>
          <a:bodyPr/>
          <a:lstStyle/>
          <a:p>
            <a:r>
              <a:rPr lang="it-IT" altLang="it-IT"/>
              <a:t>Qualche esempio (2)</a:t>
            </a:r>
          </a:p>
        </p:txBody>
      </p:sp>
      <p:sp>
        <p:nvSpPr>
          <p:cNvPr id="2" name="Segnaposto numero diapositiva 1"/>
          <p:cNvSpPr>
            <a:spLocks noGrp="1"/>
          </p:cNvSpPr>
          <p:nvPr>
            <p:ph type="sldNum" sz="quarter" idx="12"/>
          </p:nvPr>
        </p:nvSpPr>
        <p:spPr/>
        <p:txBody>
          <a:bodyPr/>
          <a:lstStyle/>
          <a:p>
            <a:pPr>
              <a:defRPr/>
            </a:pPr>
            <a:fld id="{D0734A77-7BA8-436A-9991-2A07FB1882AC}" type="slidenum">
              <a:rPr lang="it-IT" altLang="en-US" smtClean="0"/>
              <a:pPr>
                <a:defRPr/>
              </a:pPr>
              <a:t>37</a:t>
            </a:fld>
            <a:endParaRPr lang="it-IT" altLang="en-US"/>
          </a:p>
        </p:txBody>
      </p:sp>
      <p:grpSp>
        <p:nvGrpSpPr>
          <p:cNvPr id="4" name="Gruppo 3"/>
          <p:cNvGrpSpPr/>
          <p:nvPr/>
        </p:nvGrpSpPr>
        <p:grpSpPr>
          <a:xfrm>
            <a:off x="1888301" y="1530350"/>
            <a:ext cx="8027987" cy="5327650"/>
            <a:chOff x="611188" y="1052513"/>
            <a:chExt cx="8027987" cy="5327650"/>
          </a:xfrm>
        </p:grpSpPr>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052513"/>
              <a:ext cx="802798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123728" y="5805264"/>
              <a:ext cx="1656184" cy="307777"/>
            </a:xfrm>
            <a:prstGeom prst="rect">
              <a:avLst/>
            </a:prstGeom>
            <a:solidFill>
              <a:schemeClr val="bg1"/>
            </a:solidFill>
          </p:spPr>
          <p:txBody>
            <a:bodyPr wrap="square" rtlCol="0">
              <a:spAutoFit/>
            </a:bodyPr>
            <a:lstStyle/>
            <a:p>
              <a:r>
                <a:rPr lang="it-IT" sz="1400" dirty="0"/>
                <a:t>y rimane costante</a:t>
              </a:r>
            </a:p>
          </p:txBody>
        </p:sp>
      </p:grpSp>
    </p:spTree>
    <p:extLst>
      <p:ext uri="{BB962C8B-B14F-4D97-AF65-F5344CB8AC3E}">
        <p14:creationId xmlns:p14="http://schemas.microsoft.com/office/powerpoint/2010/main" val="3792855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6398"/>
            <a:ext cx="10515600" cy="1325563"/>
          </a:xfrm>
        </p:spPr>
        <p:txBody>
          <a:bodyPr>
            <a:normAutofit/>
          </a:bodyPr>
          <a:lstStyle/>
          <a:p>
            <a:r>
              <a:rPr lang="it-IT" sz="3200" dirty="0"/>
              <a:t>Proviamo a mettere su grafico le ore lavorate (preferenze) (</a:t>
            </a:r>
            <a:r>
              <a:rPr lang="it-IT" sz="3200" dirty="0">
                <a:hlinkClick r:id="rId2" action="ppaction://hlinkfile"/>
              </a:rPr>
              <a:t>dati ISTAT</a:t>
            </a:r>
            <a:r>
              <a:rPr lang="it-IT" sz="3200" dirty="0"/>
              <a:t>) </a:t>
            </a:r>
            <a:endParaRPr lang="en-US" sz="3200" dirty="0"/>
          </a:p>
        </p:txBody>
      </p:sp>
      <p:graphicFrame>
        <p:nvGraphicFramePr>
          <p:cNvPr id="3" name="Tabella 2"/>
          <p:cNvGraphicFramePr>
            <a:graphicFrameLocks noGrp="1"/>
          </p:cNvGraphicFramePr>
          <p:nvPr>
            <p:extLst>
              <p:ext uri="{D42A27DB-BD31-4B8C-83A1-F6EECF244321}">
                <p14:modId xmlns:p14="http://schemas.microsoft.com/office/powerpoint/2010/main" val="3816603497"/>
              </p:ext>
            </p:extLst>
          </p:nvPr>
        </p:nvGraphicFramePr>
        <p:xfrm>
          <a:off x="876301" y="1567434"/>
          <a:ext cx="9099802" cy="967740"/>
        </p:xfrm>
        <a:graphic>
          <a:graphicData uri="http://schemas.openxmlformats.org/drawingml/2006/table">
            <a:tbl>
              <a:tblPr>
                <a:tableStyleId>{5C22544A-7EE6-4342-B048-85BDC9FD1C3A}</a:tableStyleId>
              </a:tblPr>
              <a:tblGrid>
                <a:gridCol w="1011595">
                  <a:extLst>
                    <a:ext uri="{9D8B030D-6E8A-4147-A177-3AD203B41FA5}">
                      <a16:colId xmlns:a16="http://schemas.microsoft.com/office/drawing/2014/main" val="2604162255"/>
                    </a:ext>
                  </a:extLst>
                </a:gridCol>
                <a:gridCol w="1048049">
                  <a:extLst>
                    <a:ext uri="{9D8B030D-6E8A-4147-A177-3AD203B41FA5}">
                      <a16:colId xmlns:a16="http://schemas.microsoft.com/office/drawing/2014/main" val="127601528"/>
                    </a:ext>
                  </a:extLst>
                </a:gridCol>
                <a:gridCol w="820214">
                  <a:extLst>
                    <a:ext uri="{9D8B030D-6E8A-4147-A177-3AD203B41FA5}">
                      <a16:colId xmlns:a16="http://schemas.microsoft.com/office/drawing/2014/main" val="428109381"/>
                    </a:ext>
                  </a:extLst>
                </a:gridCol>
                <a:gridCol w="1025265">
                  <a:extLst>
                    <a:ext uri="{9D8B030D-6E8A-4147-A177-3AD203B41FA5}">
                      <a16:colId xmlns:a16="http://schemas.microsoft.com/office/drawing/2014/main" val="3802861352"/>
                    </a:ext>
                  </a:extLst>
                </a:gridCol>
                <a:gridCol w="1070833">
                  <a:extLst>
                    <a:ext uri="{9D8B030D-6E8A-4147-A177-3AD203B41FA5}">
                      <a16:colId xmlns:a16="http://schemas.microsoft.com/office/drawing/2014/main" val="2910077216"/>
                    </a:ext>
                  </a:extLst>
                </a:gridCol>
                <a:gridCol w="1070833">
                  <a:extLst>
                    <a:ext uri="{9D8B030D-6E8A-4147-A177-3AD203B41FA5}">
                      <a16:colId xmlns:a16="http://schemas.microsoft.com/office/drawing/2014/main" val="2232454021"/>
                    </a:ext>
                  </a:extLst>
                </a:gridCol>
                <a:gridCol w="1070833">
                  <a:extLst>
                    <a:ext uri="{9D8B030D-6E8A-4147-A177-3AD203B41FA5}">
                      <a16:colId xmlns:a16="http://schemas.microsoft.com/office/drawing/2014/main" val="1428832165"/>
                    </a:ext>
                  </a:extLst>
                </a:gridCol>
                <a:gridCol w="1048049">
                  <a:extLst>
                    <a:ext uri="{9D8B030D-6E8A-4147-A177-3AD203B41FA5}">
                      <a16:colId xmlns:a16="http://schemas.microsoft.com/office/drawing/2014/main" val="713170248"/>
                    </a:ext>
                  </a:extLst>
                </a:gridCol>
                <a:gridCol w="934131">
                  <a:extLst>
                    <a:ext uri="{9D8B030D-6E8A-4147-A177-3AD203B41FA5}">
                      <a16:colId xmlns:a16="http://schemas.microsoft.com/office/drawing/2014/main" val="3628975294"/>
                    </a:ext>
                  </a:extLst>
                </a:gridCol>
              </a:tblGrid>
              <a:tr h="175260">
                <a:tc gridSpan="9">
                  <a:txBody>
                    <a:bodyPr/>
                    <a:lstStyle/>
                    <a:p>
                      <a:pPr algn="l" fontAlgn="b"/>
                      <a:r>
                        <a:rPr lang="it-IT" sz="1400" b="1" u="none" strike="noStrike" dirty="0">
                          <a:effectLst/>
                        </a:rPr>
                        <a:t> Tabella 17. Occupati per ore lavorate nella settimana di riferimento (2019) – Istat Serie storica trimestrale</a:t>
                      </a:r>
                      <a:endParaRPr lang="it-IT" sz="1400" b="1" i="0" u="none" strike="noStrike" dirty="0">
                        <a:effectLst/>
                        <a:latin typeface="Arial Narrow" panose="020B060602020203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400" b="0" i="0" u="none" strike="noStrike" dirty="0">
                        <a:effectLst/>
                        <a:latin typeface="Arial" panose="020B0604020202020204" pitchFamily="34" charset="0"/>
                      </a:endParaRPr>
                    </a:p>
                  </a:txBody>
                  <a:tcPr marL="7620" marR="7620" marT="7620" marB="0" anchor="ctr"/>
                </a:tc>
                <a:tc hMerge="1">
                  <a:txBody>
                    <a:bodyPr/>
                    <a:lstStyle/>
                    <a:p>
                      <a:pPr algn="ctr" fontAlgn="ctr"/>
                      <a:endParaRPr lang="en-US" sz="1400" b="0" i="0" u="none" strike="noStrike" dirty="0">
                        <a:effectLst/>
                        <a:latin typeface="Arial" panose="020B0604020202020204" pitchFamily="34" charset="0"/>
                      </a:endParaRPr>
                    </a:p>
                  </a:txBody>
                  <a:tcPr marL="7620" marR="7620" marT="7620" marB="0" anchor="ctr"/>
                </a:tc>
                <a:extLst>
                  <a:ext uri="{0D108BD9-81ED-4DB2-BD59-A6C34878D82A}">
                    <a16:rowId xmlns:a16="http://schemas.microsoft.com/office/drawing/2014/main" val="3430972981"/>
                  </a:ext>
                </a:extLst>
              </a:tr>
              <a:tr h="525780">
                <a:tc>
                  <a:txBody>
                    <a:bodyPr/>
                    <a:lstStyle/>
                    <a:p>
                      <a:pPr algn="l" fontAlgn="ctr"/>
                      <a:endParaRPr lang="en-US" sz="1400" b="0" i="0" u="none" strike="noStrike">
                        <a:effectLst/>
                        <a:latin typeface="Arial" panose="020B0604020202020204" pitchFamily="34" charset="0"/>
                      </a:endParaRPr>
                    </a:p>
                  </a:txBody>
                  <a:tcPr marL="7620" marR="7620" marT="7620" marB="0" anchor="ctr"/>
                </a:tc>
                <a:tc>
                  <a:txBody>
                    <a:bodyPr/>
                    <a:lstStyle/>
                    <a:p>
                      <a:pPr algn="ctr" fontAlgn="ctr"/>
                      <a:r>
                        <a:rPr lang="en-US" sz="1400" u="none" strike="noStrike">
                          <a:effectLst/>
                        </a:rPr>
                        <a:t> Assente dal lavoro* </a:t>
                      </a:r>
                      <a:endParaRPr lang="en-US" sz="1400" b="1"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 1 ora </a:t>
                      </a:r>
                      <a:endParaRPr lang="en-US" sz="1400" b="1"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 2-10 ore </a:t>
                      </a:r>
                      <a:endParaRPr lang="en-US" sz="1400" b="1"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 11-20 ore </a:t>
                      </a:r>
                      <a:endParaRPr lang="en-US" sz="1400" b="1"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 21-35 ore </a:t>
                      </a:r>
                      <a:endParaRPr lang="en-US" sz="1400" b="1"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 36-40 ore </a:t>
                      </a:r>
                      <a:endParaRPr lang="en-US" sz="1400" b="1"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 41 e oltre </a:t>
                      </a:r>
                      <a:endParaRPr lang="en-US" sz="1400" b="1"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 Non sa </a:t>
                      </a:r>
                      <a:endParaRPr lang="en-US" sz="1400" b="1" i="0" u="none" strike="noStrike">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157842021"/>
                  </a:ext>
                </a:extLst>
              </a:tr>
              <a:tr h="175260">
                <a:tc>
                  <a:txBody>
                    <a:bodyPr/>
                    <a:lstStyle/>
                    <a:p>
                      <a:pPr algn="l" fontAlgn="ctr"/>
                      <a:r>
                        <a:rPr lang="en-US" sz="1400" u="none" strike="noStrike">
                          <a:effectLst/>
                        </a:rPr>
                        <a:t>II Trimestre</a:t>
                      </a:r>
                      <a:endParaRPr lang="en-US" sz="1400" b="0" i="0" u="none" strike="noStrike">
                        <a:effectLst/>
                        <a:latin typeface="Times New Roman" panose="02020603050405020304" pitchFamily="18" charset="0"/>
                      </a:endParaRPr>
                    </a:p>
                  </a:txBody>
                  <a:tcPr marL="7620" marR="7620" marT="7620" marB="0" anchor="ctr"/>
                </a:tc>
                <a:tc>
                  <a:txBody>
                    <a:bodyPr/>
                    <a:lstStyle/>
                    <a:p>
                      <a:pPr algn="ctr" fontAlgn="ctr"/>
                      <a:r>
                        <a:rPr lang="en-US" sz="1400" u="none" strike="noStrike">
                          <a:effectLst/>
                        </a:rPr>
                        <a:t>4,2</a:t>
                      </a:r>
                      <a:endParaRPr lang="en-US" sz="1400" b="0"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0,0</a:t>
                      </a:r>
                      <a:endParaRPr lang="en-US" sz="1400" b="0"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2,6</a:t>
                      </a:r>
                      <a:endParaRPr lang="en-US" sz="1400" b="0"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9,4</a:t>
                      </a:r>
                      <a:endParaRPr lang="en-US" sz="1400" b="0"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18,4</a:t>
                      </a:r>
                      <a:endParaRPr lang="en-US" sz="1400" b="0"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47,1</a:t>
                      </a:r>
                      <a:endParaRPr lang="en-US" sz="1400" b="0"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a:effectLst/>
                        </a:rPr>
                        <a:t>17,3</a:t>
                      </a:r>
                      <a:endParaRPr lang="en-US" sz="1400" b="0" i="0" u="none" strike="noStrike">
                        <a:effectLst/>
                        <a:latin typeface="Arial Narrow" panose="020B0606020202030204" pitchFamily="34" charset="0"/>
                      </a:endParaRPr>
                    </a:p>
                  </a:txBody>
                  <a:tcPr marL="7620" marR="7620" marT="7620" marB="0" anchor="ctr"/>
                </a:tc>
                <a:tc>
                  <a:txBody>
                    <a:bodyPr/>
                    <a:lstStyle/>
                    <a:p>
                      <a:pPr algn="ctr" fontAlgn="ctr"/>
                      <a:r>
                        <a:rPr lang="en-US" sz="1400" u="none" strike="noStrike" dirty="0">
                          <a:effectLst/>
                        </a:rPr>
                        <a:t>0,9</a:t>
                      </a:r>
                      <a:endParaRPr lang="en-US" sz="1400" b="0" i="0" u="none" strike="noStrike" dirty="0">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604471564"/>
                  </a:ext>
                </a:extLst>
              </a:tr>
            </a:tbl>
          </a:graphicData>
        </a:graphic>
      </p:graphicFrame>
      <p:graphicFrame>
        <p:nvGraphicFramePr>
          <p:cNvPr id="4" name="Grafico 3"/>
          <p:cNvGraphicFramePr>
            <a:graphicFrameLocks/>
          </p:cNvGraphicFramePr>
          <p:nvPr>
            <p:extLst>
              <p:ext uri="{D42A27DB-BD31-4B8C-83A1-F6EECF244321}">
                <p14:modId xmlns:p14="http://schemas.microsoft.com/office/powerpoint/2010/main" val="1123946066"/>
              </p:ext>
            </p:extLst>
          </p:nvPr>
        </p:nvGraphicFramePr>
        <p:xfrm>
          <a:off x="365760" y="2462022"/>
          <a:ext cx="6297168" cy="417880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ttore 2 5"/>
          <p:cNvCxnSpPr/>
          <p:nvPr/>
        </p:nvCxnSpPr>
        <p:spPr>
          <a:xfrm flipV="1">
            <a:off x="7022592" y="2615184"/>
            <a:ext cx="9144" cy="352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V="1">
            <a:off x="6995160" y="6126480"/>
            <a:ext cx="4358640" cy="27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0113264" y="6167317"/>
            <a:ext cx="1975104" cy="307777"/>
          </a:xfrm>
          <a:prstGeom prst="rect">
            <a:avLst/>
          </a:prstGeom>
          <a:noFill/>
        </p:spPr>
        <p:txBody>
          <a:bodyPr wrap="square" rtlCol="0">
            <a:spAutoFit/>
          </a:bodyPr>
          <a:lstStyle/>
          <a:p>
            <a:r>
              <a:rPr lang="it-IT" sz="1400" dirty="0"/>
              <a:t>Tempo libero settimana</a:t>
            </a:r>
            <a:endParaRPr lang="en-US" sz="1400" dirty="0"/>
          </a:p>
        </p:txBody>
      </p:sp>
      <p:sp>
        <p:nvSpPr>
          <p:cNvPr id="10" name="Arco 9"/>
          <p:cNvSpPr/>
          <p:nvPr/>
        </p:nvSpPr>
        <p:spPr>
          <a:xfrm rot="14698383" flipH="1">
            <a:off x="6129379" y="992245"/>
            <a:ext cx="6327944" cy="3443619"/>
          </a:xfrm>
          <a:prstGeom prst="arc">
            <a:avLst>
              <a:gd name="adj1" fmla="val 15490099"/>
              <a:gd name="adj2" fmla="val 21565545"/>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p:cNvSpPr txBox="1"/>
          <p:nvPr/>
        </p:nvSpPr>
        <p:spPr>
          <a:xfrm>
            <a:off x="6687062" y="2563813"/>
            <a:ext cx="308098" cy="369332"/>
          </a:xfrm>
          <a:prstGeom prst="rect">
            <a:avLst/>
          </a:prstGeom>
          <a:noFill/>
        </p:spPr>
        <p:txBody>
          <a:bodyPr wrap="none" rtlCol="0">
            <a:spAutoFit/>
          </a:bodyPr>
          <a:lstStyle/>
          <a:p>
            <a:r>
              <a:rPr lang="it-IT" dirty="0"/>
              <a:t>C</a:t>
            </a:r>
            <a:endParaRPr lang="en-US" dirty="0"/>
          </a:p>
        </p:txBody>
      </p:sp>
      <p:sp>
        <p:nvSpPr>
          <p:cNvPr id="13" name="CasellaDiTesto 12"/>
          <p:cNvSpPr txBox="1"/>
          <p:nvPr/>
        </p:nvSpPr>
        <p:spPr>
          <a:xfrm>
            <a:off x="10216895" y="6531613"/>
            <a:ext cx="1975104" cy="307777"/>
          </a:xfrm>
          <a:prstGeom prst="rect">
            <a:avLst/>
          </a:prstGeom>
          <a:noFill/>
        </p:spPr>
        <p:txBody>
          <a:bodyPr wrap="square" rtlCol="0">
            <a:spAutoFit/>
          </a:bodyPr>
          <a:lstStyle/>
          <a:p>
            <a:r>
              <a:rPr lang="it-IT" sz="1400" dirty="0"/>
              <a:t>Ore di lavoro settimana</a:t>
            </a:r>
            <a:endParaRPr lang="en-US" sz="1400" dirty="0"/>
          </a:p>
        </p:txBody>
      </p:sp>
      <p:cxnSp>
        <p:nvCxnSpPr>
          <p:cNvPr id="7" name="Connettore 2 6"/>
          <p:cNvCxnSpPr/>
          <p:nvPr/>
        </p:nvCxnSpPr>
        <p:spPr>
          <a:xfrm flipH="1">
            <a:off x="6900671" y="6475316"/>
            <a:ext cx="435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a:cxnSpLocks/>
          </p:cNvCxnSpPr>
          <p:nvPr/>
        </p:nvCxnSpPr>
        <p:spPr>
          <a:xfrm>
            <a:off x="7767699" y="3445747"/>
            <a:ext cx="0" cy="3195083"/>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llout 13 15"/>
          <p:cNvSpPr/>
          <p:nvPr/>
        </p:nvSpPr>
        <p:spPr>
          <a:xfrm>
            <a:off x="8374865" y="2793180"/>
            <a:ext cx="1599230" cy="589280"/>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36-40 ore di lavoro</a:t>
            </a:r>
            <a:endParaRPr lang="en-US" dirty="0"/>
          </a:p>
        </p:txBody>
      </p:sp>
    </p:spTree>
    <p:extLst>
      <p:ext uri="{BB962C8B-B14F-4D97-AF65-F5344CB8AC3E}">
        <p14:creationId xmlns:p14="http://schemas.microsoft.com/office/powerpoint/2010/main" val="40678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stesso vale per il vincolo di bilancio</a:t>
            </a:r>
            <a:endParaRPr lang="en-US" dirty="0"/>
          </a:p>
        </p:txBody>
      </p:sp>
      <p:sp>
        <p:nvSpPr>
          <p:cNvPr id="3" name="Segnaposto contenuto 2"/>
          <p:cNvSpPr>
            <a:spLocks noGrp="1"/>
          </p:cNvSpPr>
          <p:nvPr>
            <p:ph idx="1"/>
          </p:nvPr>
        </p:nvSpPr>
        <p:spPr>
          <a:xfrm>
            <a:off x="838200" y="1676844"/>
            <a:ext cx="10515600" cy="1365631"/>
          </a:xfrm>
        </p:spPr>
        <p:txBody>
          <a:bodyPr>
            <a:normAutofit fontScale="92500" lnSpcReduction="20000"/>
          </a:bodyPr>
          <a:lstStyle/>
          <a:p>
            <a:r>
              <a:rPr lang="it-IT" dirty="0"/>
              <a:t>La retribuzione di fatto mensile media è di 2300 euro, consideriamo che questo sia il nostro salario w (dato) con una media di circa 35 ore settimanali (ipotesi salario orario: 2300/(35ore settimana=140 ore nel mese)) circa 16,40€/ora</a:t>
            </a:r>
            <a:endParaRPr lang="en-US" dirty="0"/>
          </a:p>
        </p:txBody>
      </p:sp>
      <p:pic>
        <p:nvPicPr>
          <p:cNvPr id="6" name="Immagine 5">
            <a:extLst>
              <a:ext uri="{FF2B5EF4-FFF2-40B4-BE49-F238E27FC236}">
                <a16:creationId xmlns:a16="http://schemas.microsoft.com/office/drawing/2014/main" id="{906A545F-38FF-4A9D-AC5F-870A3298ECCD}"/>
              </a:ext>
            </a:extLst>
          </p:cNvPr>
          <p:cNvPicPr>
            <a:picLocks noChangeAspect="1"/>
          </p:cNvPicPr>
          <p:nvPr/>
        </p:nvPicPr>
        <p:blipFill>
          <a:blip r:embed="rId2"/>
          <a:stretch>
            <a:fillRect/>
          </a:stretch>
        </p:blipFill>
        <p:spPr>
          <a:xfrm>
            <a:off x="4960737" y="2787464"/>
            <a:ext cx="5918277" cy="3589885"/>
          </a:xfrm>
          <a:prstGeom prst="rect">
            <a:avLst/>
          </a:prstGeom>
        </p:spPr>
      </p:pic>
      <p:graphicFrame>
        <p:nvGraphicFramePr>
          <p:cNvPr id="7" name="Tabella 6">
            <a:extLst>
              <a:ext uri="{FF2B5EF4-FFF2-40B4-BE49-F238E27FC236}">
                <a16:creationId xmlns:a16="http://schemas.microsoft.com/office/drawing/2014/main" id="{159E62F1-EA67-42C6-AE93-C66DC57E8D71}"/>
              </a:ext>
            </a:extLst>
          </p:cNvPr>
          <p:cNvGraphicFramePr>
            <a:graphicFrameLocks noGrp="1"/>
          </p:cNvGraphicFramePr>
          <p:nvPr>
            <p:extLst>
              <p:ext uri="{D42A27DB-BD31-4B8C-83A1-F6EECF244321}">
                <p14:modId xmlns:p14="http://schemas.microsoft.com/office/powerpoint/2010/main" val="3598487034"/>
              </p:ext>
            </p:extLst>
          </p:nvPr>
        </p:nvGraphicFramePr>
        <p:xfrm>
          <a:off x="1928446" y="3287103"/>
          <a:ext cx="2567354" cy="2952750"/>
        </p:xfrm>
        <a:graphic>
          <a:graphicData uri="http://schemas.openxmlformats.org/drawingml/2006/table">
            <a:tbl>
              <a:tblPr>
                <a:tableStyleId>{5C22544A-7EE6-4342-B048-85BDC9FD1C3A}</a:tableStyleId>
              </a:tblPr>
              <a:tblGrid>
                <a:gridCol w="1283677">
                  <a:extLst>
                    <a:ext uri="{9D8B030D-6E8A-4147-A177-3AD203B41FA5}">
                      <a16:colId xmlns:a16="http://schemas.microsoft.com/office/drawing/2014/main" val="408715552"/>
                    </a:ext>
                  </a:extLst>
                </a:gridCol>
                <a:gridCol w="1283677">
                  <a:extLst>
                    <a:ext uri="{9D8B030D-6E8A-4147-A177-3AD203B41FA5}">
                      <a16:colId xmlns:a16="http://schemas.microsoft.com/office/drawing/2014/main" val="1740989150"/>
                    </a:ext>
                  </a:extLst>
                </a:gridCol>
              </a:tblGrid>
              <a:tr h="336550">
                <a:tc>
                  <a:txBody>
                    <a:bodyPr/>
                    <a:lstStyle/>
                    <a:p>
                      <a:pPr algn="ctr" rtl="0" fontAlgn="ctr"/>
                      <a:r>
                        <a:rPr lang="it-IT" sz="2400" u="none" strike="noStrike">
                          <a:effectLst/>
                        </a:rPr>
                        <a:t>Ore di lavoro</a:t>
                      </a:r>
                      <a:endParaRPr lang="it-IT" sz="2400" b="1" i="0" u="none" strike="noStrike">
                        <a:solidFill>
                          <a:srgbClr val="000000"/>
                        </a:solidFill>
                        <a:effectLst/>
                        <a:latin typeface="Arial Narrow" panose="020B0606020202030204" pitchFamily="34" charset="0"/>
                      </a:endParaRPr>
                    </a:p>
                  </a:txBody>
                  <a:tcPr marL="3810" marR="3810" marT="3810" marB="0" anchor="ctr"/>
                </a:tc>
                <a:tc>
                  <a:txBody>
                    <a:bodyPr/>
                    <a:lstStyle/>
                    <a:p>
                      <a:pPr algn="ctr" rtl="0" fontAlgn="ctr"/>
                      <a:r>
                        <a:rPr lang="it-IT" sz="2400" u="none" strike="noStrike">
                          <a:effectLst/>
                        </a:rPr>
                        <a:t>Consumo</a:t>
                      </a:r>
                      <a:endParaRPr lang="it-IT" sz="2400" b="1"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2189004549"/>
                  </a:ext>
                </a:extLst>
              </a:tr>
              <a:tr h="190500">
                <a:tc>
                  <a:txBody>
                    <a:bodyPr/>
                    <a:lstStyle/>
                    <a:p>
                      <a:pPr algn="ctr" rtl="0" fontAlgn="ctr"/>
                      <a:r>
                        <a:rPr lang="it-IT" sz="2400" u="none" strike="noStrike">
                          <a:effectLst/>
                        </a:rPr>
                        <a:t>1,0</a:t>
                      </a:r>
                      <a:endParaRPr lang="it-IT" sz="2400" b="0"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it-IT" sz="2400" u="none" strike="noStrike">
                          <a:effectLst/>
                        </a:rPr>
                        <a:t>16.4</a:t>
                      </a:r>
                      <a:endParaRPr lang="it-IT" sz="24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423291037"/>
                  </a:ext>
                </a:extLst>
              </a:tr>
              <a:tr h="190500">
                <a:tc>
                  <a:txBody>
                    <a:bodyPr/>
                    <a:lstStyle/>
                    <a:p>
                      <a:pPr algn="ctr" rtl="0" fontAlgn="ctr"/>
                      <a:r>
                        <a:rPr lang="it-IT" sz="2400" u="none" strike="noStrike">
                          <a:effectLst/>
                        </a:rPr>
                        <a:t>5</a:t>
                      </a:r>
                      <a:endParaRPr lang="it-IT" sz="2400" b="0"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it-IT" sz="2400" u="none" strike="noStrike">
                          <a:effectLst/>
                        </a:rPr>
                        <a:t>82</a:t>
                      </a:r>
                      <a:endParaRPr lang="it-IT" sz="24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3030458627"/>
                  </a:ext>
                </a:extLst>
              </a:tr>
              <a:tr h="190500">
                <a:tc>
                  <a:txBody>
                    <a:bodyPr/>
                    <a:lstStyle/>
                    <a:p>
                      <a:pPr algn="ctr" rtl="0" fontAlgn="ctr"/>
                      <a:r>
                        <a:rPr lang="it-IT" sz="2400" u="none" strike="noStrike">
                          <a:effectLst/>
                        </a:rPr>
                        <a:t>15</a:t>
                      </a:r>
                      <a:endParaRPr lang="it-IT" sz="2400" b="0"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it-IT" sz="2400" u="none" strike="noStrike">
                          <a:effectLst/>
                        </a:rPr>
                        <a:t>246</a:t>
                      </a:r>
                      <a:endParaRPr lang="it-IT" sz="24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2978244701"/>
                  </a:ext>
                </a:extLst>
              </a:tr>
              <a:tr h="190500">
                <a:tc>
                  <a:txBody>
                    <a:bodyPr/>
                    <a:lstStyle/>
                    <a:p>
                      <a:pPr algn="ctr" rtl="0" fontAlgn="ctr"/>
                      <a:r>
                        <a:rPr lang="it-IT" sz="2400" u="none" strike="noStrike">
                          <a:effectLst/>
                        </a:rPr>
                        <a:t>25</a:t>
                      </a:r>
                      <a:endParaRPr lang="it-IT" sz="2400" b="0"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it-IT" sz="2400" u="none" strike="noStrike">
                          <a:effectLst/>
                        </a:rPr>
                        <a:t>410</a:t>
                      </a:r>
                      <a:endParaRPr lang="it-IT" sz="24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2576265614"/>
                  </a:ext>
                </a:extLst>
              </a:tr>
              <a:tr h="190500">
                <a:tc>
                  <a:txBody>
                    <a:bodyPr/>
                    <a:lstStyle/>
                    <a:p>
                      <a:pPr algn="ctr" rtl="0" fontAlgn="ctr"/>
                      <a:r>
                        <a:rPr lang="it-IT" sz="2400" u="none" strike="noStrike">
                          <a:effectLst/>
                        </a:rPr>
                        <a:t>38</a:t>
                      </a:r>
                      <a:endParaRPr lang="it-IT" sz="2400" b="0"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it-IT" sz="2400" u="none" strike="noStrike">
                          <a:effectLst/>
                        </a:rPr>
                        <a:t>623.2</a:t>
                      </a:r>
                      <a:endParaRPr lang="it-IT" sz="24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49116993"/>
                  </a:ext>
                </a:extLst>
              </a:tr>
              <a:tr h="190500">
                <a:tc>
                  <a:txBody>
                    <a:bodyPr/>
                    <a:lstStyle/>
                    <a:p>
                      <a:pPr algn="ctr" rtl="0" fontAlgn="ctr"/>
                      <a:r>
                        <a:rPr lang="it-IT" sz="2400" u="none" strike="noStrike">
                          <a:effectLst/>
                        </a:rPr>
                        <a:t>50</a:t>
                      </a:r>
                      <a:endParaRPr lang="it-IT" sz="2400" b="0"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it-IT" sz="2400" u="none" strike="noStrike" dirty="0">
                          <a:effectLst/>
                        </a:rPr>
                        <a:t>820</a:t>
                      </a:r>
                      <a:endParaRPr lang="it-IT" sz="2400" b="0"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3410701238"/>
                  </a:ext>
                </a:extLst>
              </a:tr>
            </a:tbl>
          </a:graphicData>
        </a:graphic>
      </p:graphicFrame>
      <p:cxnSp>
        <p:nvCxnSpPr>
          <p:cNvPr id="9" name="Connettore 2 8">
            <a:extLst>
              <a:ext uri="{FF2B5EF4-FFF2-40B4-BE49-F238E27FC236}">
                <a16:creationId xmlns:a16="http://schemas.microsoft.com/office/drawing/2014/main" id="{181CC222-5362-4D57-A23E-CE85F41B3445}"/>
              </a:ext>
            </a:extLst>
          </p:cNvPr>
          <p:cNvCxnSpPr>
            <a:cxnSpLocks/>
          </p:cNvCxnSpPr>
          <p:nvPr/>
        </p:nvCxnSpPr>
        <p:spPr>
          <a:xfrm>
            <a:off x="5076093" y="6166338"/>
            <a:ext cx="50585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8F5CC008-1595-4FB6-B0BA-1DE7B9985A56}"/>
              </a:ext>
            </a:extLst>
          </p:cNvPr>
          <p:cNvSpPr txBox="1"/>
          <p:nvPr/>
        </p:nvSpPr>
        <p:spPr>
          <a:xfrm>
            <a:off x="6441832" y="6308209"/>
            <a:ext cx="2485292" cy="369332"/>
          </a:xfrm>
          <a:prstGeom prst="rect">
            <a:avLst/>
          </a:prstGeom>
          <a:noFill/>
        </p:spPr>
        <p:txBody>
          <a:bodyPr wrap="square" rtlCol="0">
            <a:spAutoFit/>
          </a:bodyPr>
          <a:lstStyle/>
          <a:p>
            <a:r>
              <a:rPr lang="it-IT" dirty="0"/>
              <a:t>Ore di tempo libero</a:t>
            </a:r>
          </a:p>
        </p:txBody>
      </p:sp>
      <p:sp>
        <p:nvSpPr>
          <p:cNvPr id="12" name="CasellaDiTesto 11">
            <a:extLst>
              <a:ext uri="{FF2B5EF4-FFF2-40B4-BE49-F238E27FC236}">
                <a16:creationId xmlns:a16="http://schemas.microsoft.com/office/drawing/2014/main" id="{314A8357-91DA-46D1-816C-ABE8E61B9061}"/>
              </a:ext>
            </a:extLst>
          </p:cNvPr>
          <p:cNvSpPr txBox="1"/>
          <p:nvPr/>
        </p:nvSpPr>
        <p:spPr>
          <a:xfrm>
            <a:off x="5278315" y="6068736"/>
            <a:ext cx="4654062" cy="369332"/>
          </a:xfrm>
          <a:prstGeom prst="rect">
            <a:avLst/>
          </a:prstGeom>
          <a:noFill/>
        </p:spPr>
        <p:txBody>
          <a:bodyPr wrap="square" rtlCol="0">
            <a:spAutoFit/>
          </a:bodyPr>
          <a:lstStyle/>
          <a:p>
            <a:r>
              <a:rPr lang="it-IT" dirty="0">
                <a:solidFill>
                  <a:srgbClr val="0070C0"/>
                </a:solidFill>
              </a:rPr>
              <a:t> 1             5           15         25            38          50</a:t>
            </a:r>
          </a:p>
        </p:txBody>
      </p:sp>
    </p:spTree>
    <p:extLst>
      <p:ext uri="{BB962C8B-B14F-4D97-AF65-F5344CB8AC3E}">
        <p14:creationId xmlns:p14="http://schemas.microsoft.com/office/powerpoint/2010/main" val="281938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sz="3600" dirty="0"/>
              <a:t>I dati di verifica (vedremo in seguito i modelli statistici ed econometrici): sono dati aggregati, è come se l’individuo possedesse le caratteristiche medie della popolazione di riferimento, la popolazione attiva o forza lavoro</a:t>
            </a:r>
            <a:endParaRPr lang="en-US" sz="3600" dirty="0"/>
          </a:p>
        </p:txBody>
      </p:sp>
      <p:sp>
        <p:nvSpPr>
          <p:cNvPr id="6" name="Text Placeholder 5"/>
          <p:cNvSpPr>
            <a:spLocks noGrp="1"/>
          </p:cNvSpPr>
          <p:nvPr>
            <p:ph type="body" idx="1"/>
          </p:nvPr>
        </p:nvSpPr>
        <p:spPr/>
        <p:txBody>
          <a:bodyPr/>
          <a:lstStyle/>
          <a:p>
            <a:r>
              <a:rPr lang="it-IT"/>
              <a:t>4. L’evidenza </a:t>
            </a:r>
            <a:r>
              <a:rPr lang="it-IT" dirty="0"/>
              <a:t>empirica</a:t>
            </a:r>
            <a:endParaRPr lang="en-US" dirty="0"/>
          </a:p>
        </p:txBody>
      </p:sp>
      <p:sp>
        <p:nvSpPr>
          <p:cNvPr id="4" name="Slide Number Placeholder 3"/>
          <p:cNvSpPr>
            <a:spLocks noGrp="1"/>
          </p:cNvSpPr>
          <p:nvPr>
            <p:ph type="sldNum" sz="quarter" idx="12"/>
          </p:nvPr>
        </p:nvSpPr>
        <p:spPr/>
        <p:txBody>
          <a:bodyPr/>
          <a:lstStyle/>
          <a:p>
            <a:pPr>
              <a:defRPr/>
            </a:pPr>
            <a:fld id="{29D475F0-A9D6-4026-8790-54A68893E384}" type="slidenum">
              <a:rPr lang="it-IT" altLang="en-US" smtClean="0"/>
              <a:pPr>
                <a:defRPr/>
              </a:pPr>
              <a:t>4</a:t>
            </a:fld>
            <a:endParaRPr lang="it-IT" altLang="en-US"/>
          </a:p>
        </p:txBody>
      </p:sp>
    </p:spTree>
    <p:extLst>
      <p:ext uri="{BB962C8B-B14F-4D97-AF65-F5344CB8AC3E}">
        <p14:creationId xmlns:p14="http://schemas.microsoft.com/office/powerpoint/2010/main" val="28104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Consideriamo le variazioni nelle scelte e le loro cause</a:t>
            </a:r>
            <a:endParaRPr lang="en-US" dirty="0"/>
          </a:p>
        </p:txBody>
      </p:sp>
      <p:sp>
        <p:nvSpPr>
          <p:cNvPr id="4" name="Segnaposto testo 3"/>
          <p:cNvSpPr>
            <a:spLocks noGrp="1"/>
          </p:cNvSpPr>
          <p:nvPr>
            <p:ph type="body" idx="1"/>
          </p:nvPr>
        </p:nvSpPr>
        <p:spPr/>
        <p:txBody>
          <a:bodyPr/>
          <a:lstStyle/>
          <a:p>
            <a:r>
              <a:rPr lang="it-IT" dirty="0"/>
              <a:t>Effetto reddito e sostituzione</a:t>
            </a:r>
            <a:endParaRPr lang="en-US" dirty="0"/>
          </a:p>
        </p:txBody>
      </p:sp>
    </p:spTree>
    <p:extLst>
      <p:ext uri="{BB962C8B-B14F-4D97-AF65-F5344CB8AC3E}">
        <p14:creationId xmlns:p14="http://schemas.microsoft.com/office/powerpoint/2010/main" val="3092293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 lettura dei cambiamenti delle scelte per gli scopi della politica</a:t>
            </a:r>
            <a:endParaRPr lang="en-US" dirty="0"/>
          </a:p>
        </p:txBody>
      </p:sp>
      <p:sp>
        <p:nvSpPr>
          <p:cNvPr id="5" name="Segnaposto contenuto 4"/>
          <p:cNvSpPr>
            <a:spLocks noGrp="1"/>
          </p:cNvSpPr>
          <p:nvPr>
            <p:ph idx="1"/>
          </p:nvPr>
        </p:nvSpPr>
        <p:spPr/>
        <p:txBody>
          <a:bodyPr>
            <a:noAutofit/>
          </a:bodyPr>
          <a:lstStyle/>
          <a:p>
            <a:r>
              <a:rPr lang="it-IT" sz="2200" dirty="0"/>
              <a:t>Le persone possono quindi cambiare la loro scelta rispetto alle ore di tempo libero da consumare se cambiano le condizioni di fondo, perché l</a:t>
            </a:r>
            <a:r>
              <a:rPr lang="it-IT" sz="2200" dirty="0">
                <a:cs typeface="Times New Roman" pitchFamily="18" charset="0"/>
              </a:rPr>
              <a:t>e </a:t>
            </a:r>
            <a:r>
              <a:rPr lang="it-IT" sz="2200" b="1" dirty="0">
                <a:cs typeface="Times New Roman" pitchFamily="18" charset="0"/>
              </a:rPr>
              <a:t>decisioni su quanto lavoro offrire</a:t>
            </a:r>
            <a:r>
              <a:rPr lang="it-IT" sz="2200" dirty="0">
                <a:cs typeface="Times New Roman" pitchFamily="18" charset="0"/>
              </a:rPr>
              <a:t> nel mercato del lavoro dipendono, oltre che dalle </a:t>
            </a:r>
            <a:r>
              <a:rPr lang="it-IT" sz="2200" dirty="0">
                <a:solidFill>
                  <a:srgbClr val="FF0000"/>
                </a:solidFill>
                <a:cs typeface="Times New Roman" pitchFamily="18" charset="0"/>
              </a:rPr>
              <a:t>preferenze</a:t>
            </a:r>
            <a:r>
              <a:rPr lang="it-IT" sz="2200" dirty="0">
                <a:cs typeface="Times New Roman" pitchFamily="18" charset="0"/>
              </a:rPr>
              <a:t> degli individui da:</a:t>
            </a:r>
          </a:p>
          <a:p>
            <a:pPr lvl="1">
              <a:lnSpc>
                <a:spcPct val="80000"/>
              </a:lnSpc>
            </a:pPr>
            <a:r>
              <a:rPr lang="it-IT" sz="2200" dirty="0">
                <a:cs typeface="Times New Roman" pitchFamily="18" charset="0"/>
              </a:rPr>
              <a:t>salario di mercato (</a:t>
            </a:r>
            <a:r>
              <a:rPr lang="it-IT" sz="2200" dirty="0">
                <a:solidFill>
                  <a:srgbClr val="0000FF"/>
                </a:solidFill>
                <a:cs typeface="Times New Roman" pitchFamily="18" charset="0"/>
              </a:rPr>
              <a:t>W</a:t>
            </a:r>
            <a:r>
              <a:rPr lang="it-IT" sz="2200" dirty="0">
                <a:cs typeface="Times New Roman" pitchFamily="18" charset="0"/>
              </a:rPr>
              <a:t>)</a:t>
            </a:r>
          </a:p>
          <a:p>
            <a:pPr lvl="1">
              <a:lnSpc>
                <a:spcPct val="80000"/>
              </a:lnSpc>
            </a:pPr>
            <a:r>
              <a:rPr lang="it-IT" sz="2200" dirty="0">
                <a:cs typeface="Times New Roman" pitchFamily="18" charset="0"/>
              </a:rPr>
              <a:t>ammontare del reddito non da lavoro disponibile</a:t>
            </a:r>
            <a:r>
              <a:rPr lang="it-IT" sz="2200" dirty="0"/>
              <a:t> (</a:t>
            </a:r>
            <a:r>
              <a:rPr lang="it-IT" sz="2200" dirty="0">
                <a:solidFill>
                  <a:srgbClr val="FF0000"/>
                </a:solidFill>
              </a:rPr>
              <a:t>X</a:t>
            </a:r>
            <a:r>
              <a:rPr lang="it-IT" sz="2200" dirty="0"/>
              <a:t>)</a:t>
            </a:r>
          </a:p>
          <a:p>
            <a:pPr>
              <a:lnSpc>
                <a:spcPct val="80000"/>
              </a:lnSpc>
              <a:spcBef>
                <a:spcPct val="50000"/>
              </a:spcBef>
            </a:pPr>
            <a:r>
              <a:rPr lang="it-IT" sz="2200" dirty="0">
                <a:cs typeface="Times New Roman" pitchFamily="18" charset="0"/>
              </a:rPr>
              <a:t>Quindi </a:t>
            </a:r>
            <a:r>
              <a:rPr lang="it-IT" sz="2200" b="1" dirty="0">
                <a:cs typeface="Times New Roman" pitchFamily="18" charset="0"/>
              </a:rPr>
              <a:t>variazioni</a:t>
            </a:r>
            <a:r>
              <a:rPr lang="it-IT" sz="2200" dirty="0">
                <a:cs typeface="Times New Roman" pitchFamily="18" charset="0"/>
              </a:rPr>
              <a:t> </a:t>
            </a:r>
          </a:p>
          <a:p>
            <a:pPr lvl="1">
              <a:lnSpc>
                <a:spcPct val="80000"/>
              </a:lnSpc>
              <a:spcBef>
                <a:spcPct val="50000"/>
              </a:spcBef>
            </a:pPr>
            <a:r>
              <a:rPr lang="it-IT" sz="2200" dirty="0">
                <a:cs typeface="Times New Roman" pitchFamily="18" charset="0"/>
              </a:rPr>
              <a:t>del </a:t>
            </a:r>
            <a:r>
              <a:rPr lang="it-IT" sz="2200" dirty="0">
                <a:solidFill>
                  <a:srgbClr val="0033CC"/>
                </a:solidFill>
                <a:cs typeface="Times New Roman" pitchFamily="18" charset="0"/>
              </a:rPr>
              <a:t>salario di mercato</a:t>
            </a:r>
            <a:r>
              <a:rPr lang="it-IT" sz="2200" dirty="0">
                <a:cs typeface="Times New Roman" pitchFamily="18" charset="0"/>
              </a:rPr>
              <a:t>, </a:t>
            </a:r>
          </a:p>
          <a:p>
            <a:pPr lvl="1">
              <a:lnSpc>
                <a:spcPct val="80000"/>
              </a:lnSpc>
              <a:spcBef>
                <a:spcPct val="50000"/>
              </a:spcBef>
            </a:pPr>
            <a:r>
              <a:rPr lang="it-IT" sz="2200" dirty="0">
                <a:cs typeface="Times New Roman" pitchFamily="18" charset="0"/>
              </a:rPr>
              <a:t>del </a:t>
            </a:r>
            <a:r>
              <a:rPr lang="it-IT" sz="2200" dirty="0">
                <a:solidFill>
                  <a:srgbClr val="0033CC"/>
                </a:solidFill>
                <a:cs typeface="Times New Roman" pitchFamily="18" charset="0"/>
              </a:rPr>
              <a:t>reddito non da lavoro</a:t>
            </a:r>
            <a:r>
              <a:rPr lang="it-IT" sz="2200" dirty="0">
                <a:cs typeface="Times New Roman" pitchFamily="18" charset="0"/>
              </a:rPr>
              <a:t> e </a:t>
            </a:r>
          </a:p>
          <a:p>
            <a:pPr lvl="1">
              <a:lnSpc>
                <a:spcPct val="80000"/>
              </a:lnSpc>
              <a:spcBef>
                <a:spcPct val="50000"/>
              </a:spcBef>
            </a:pPr>
            <a:r>
              <a:rPr lang="it-IT" sz="2200" dirty="0">
                <a:cs typeface="Times New Roman" pitchFamily="18" charset="0"/>
              </a:rPr>
              <a:t>dei </a:t>
            </a:r>
            <a:r>
              <a:rPr lang="it-IT" sz="2200" dirty="0">
                <a:solidFill>
                  <a:srgbClr val="0033CC"/>
                </a:solidFill>
                <a:cs typeface="Times New Roman" pitchFamily="18" charset="0"/>
              </a:rPr>
              <a:t>prezzi dei beni/servizi</a:t>
            </a:r>
            <a:r>
              <a:rPr lang="it-IT" sz="2200" dirty="0">
                <a:cs typeface="Times New Roman" pitchFamily="18" charset="0"/>
              </a:rPr>
              <a:t>, oltre che </a:t>
            </a:r>
          </a:p>
          <a:p>
            <a:pPr lvl="1">
              <a:lnSpc>
                <a:spcPct val="80000"/>
              </a:lnSpc>
              <a:spcBef>
                <a:spcPct val="50000"/>
              </a:spcBef>
            </a:pPr>
            <a:r>
              <a:rPr lang="it-IT" sz="2200" dirty="0">
                <a:cs typeface="Times New Roman" pitchFamily="18" charset="0"/>
              </a:rPr>
              <a:t>variazioni nel sistema di </a:t>
            </a:r>
            <a:r>
              <a:rPr lang="it-IT" sz="2200" dirty="0">
                <a:solidFill>
                  <a:srgbClr val="0033CC"/>
                </a:solidFill>
                <a:cs typeface="Times New Roman" pitchFamily="18" charset="0"/>
              </a:rPr>
              <a:t>preferenze</a:t>
            </a:r>
            <a:r>
              <a:rPr lang="it-IT" sz="2200" dirty="0">
                <a:cs typeface="Times New Roman" pitchFamily="18" charset="0"/>
              </a:rPr>
              <a:t> dell’individuo,</a:t>
            </a:r>
          </a:p>
          <a:p>
            <a:pPr>
              <a:lnSpc>
                <a:spcPct val="80000"/>
              </a:lnSpc>
              <a:spcBef>
                <a:spcPct val="50000"/>
              </a:spcBef>
            </a:pPr>
            <a:r>
              <a:rPr lang="it-IT" sz="2200" dirty="0">
                <a:cs typeface="Times New Roman" pitchFamily="18" charset="0"/>
              </a:rPr>
              <a:t>Influenzano sia la </a:t>
            </a:r>
            <a:r>
              <a:rPr lang="it-IT" sz="2200" u="sng" dirty="0">
                <a:cs typeface="Times New Roman" pitchFamily="18" charset="0"/>
              </a:rPr>
              <a:t>decisione di partecipazione</a:t>
            </a:r>
            <a:r>
              <a:rPr lang="it-IT" sz="2200" dirty="0">
                <a:cs typeface="Times New Roman" pitchFamily="18" charset="0"/>
              </a:rPr>
              <a:t> che il </a:t>
            </a:r>
            <a:r>
              <a:rPr lang="it-IT" sz="2200" u="sng" dirty="0">
                <a:cs typeface="Times New Roman" pitchFamily="18" charset="0"/>
              </a:rPr>
              <a:t>numero di ore di lavoro</a:t>
            </a:r>
            <a:r>
              <a:rPr lang="it-IT" sz="2200" dirty="0">
                <a:cs typeface="Times New Roman" pitchFamily="18" charset="0"/>
              </a:rPr>
              <a:t> offerte dagli individui </a:t>
            </a:r>
          </a:p>
          <a:p>
            <a:pPr marL="0" indent="0">
              <a:buNone/>
            </a:pPr>
            <a:endParaRPr lang="en-US" sz="2200" dirty="0"/>
          </a:p>
        </p:txBody>
      </p:sp>
    </p:spTree>
    <p:extLst>
      <p:ext uri="{BB962C8B-B14F-4D97-AF65-F5344CB8AC3E}">
        <p14:creationId xmlns:p14="http://schemas.microsoft.com/office/powerpoint/2010/main" val="674357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899844" y="136525"/>
            <a:ext cx="10515600" cy="1325563"/>
          </a:xfrm>
        </p:spPr>
        <p:txBody>
          <a:bodyPr/>
          <a:lstStyle/>
          <a:p>
            <a:r>
              <a:rPr lang="it-IT" dirty="0"/>
              <a:t>Variazione del salario e offerta di lavoro</a:t>
            </a:r>
          </a:p>
        </p:txBody>
      </p:sp>
      <p:sp>
        <p:nvSpPr>
          <p:cNvPr id="31748" name="Rectangle 3"/>
          <p:cNvSpPr>
            <a:spLocks noGrp="1" noChangeArrowheads="1"/>
          </p:cNvSpPr>
          <p:nvPr>
            <p:ph type="body" idx="1"/>
          </p:nvPr>
        </p:nvSpPr>
        <p:spPr>
          <a:xfrm>
            <a:off x="838200" y="1464067"/>
            <a:ext cx="10515600" cy="5038333"/>
          </a:xfrm>
          <a:ln>
            <a:solidFill>
              <a:schemeClr val="tx1"/>
            </a:solidFill>
          </a:ln>
        </p:spPr>
        <p:txBody>
          <a:bodyPr>
            <a:normAutofit fontScale="85000" lnSpcReduction="20000"/>
          </a:bodyPr>
          <a:lstStyle/>
          <a:p>
            <a:r>
              <a:rPr lang="it-IT" dirty="0"/>
              <a:t>Una </a:t>
            </a:r>
            <a:r>
              <a:rPr lang="it-IT" b="1" dirty="0"/>
              <a:t>variazione</a:t>
            </a:r>
            <a:r>
              <a:rPr lang="it-IT" dirty="0"/>
              <a:t> di </a:t>
            </a:r>
            <a:r>
              <a:rPr lang="it-IT" dirty="0">
                <a:solidFill>
                  <a:srgbClr val="FF0000"/>
                </a:solidFill>
              </a:rPr>
              <a:t>W</a:t>
            </a:r>
            <a:r>
              <a:rPr lang="it-IT" dirty="0"/>
              <a:t> ha un </a:t>
            </a:r>
            <a:r>
              <a:rPr lang="it-IT" u="sng" dirty="0"/>
              <a:t>effetto ambiguo </a:t>
            </a:r>
            <a:r>
              <a:rPr lang="it-IT" dirty="0"/>
              <a:t>su </a:t>
            </a:r>
            <a:r>
              <a:rPr lang="it-IT" dirty="0">
                <a:solidFill>
                  <a:srgbClr val="0000FF"/>
                </a:solidFill>
              </a:rPr>
              <a:t>L</a:t>
            </a:r>
            <a:r>
              <a:rPr lang="it-IT" dirty="0"/>
              <a:t>. </a:t>
            </a:r>
            <a:r>
              <a:rPr lang="it-IT" dirty="0">
                <a:sym typeface="Symbol" pitchFamily="18" charset="2"/>
              </a:rPr>
              <a:t>Pertanto la teoria economica non è in grado di anticipare con certezza l’effetto di un aumento/diminuzione di W su L.</a:t>
            </a:r>
            <a:endParaRPr lang="it-IT" dirty="0"/>
          </a:p>
          <a:p>
            <a:r>
              <a:rPr lang="it-IT" dirty="0"/>
              <a:t>Un aumento di </a:t>
            </a:r>
            <a:r>
              <a:rPr lang="it-IT" dirty="0">
                <a:solidFill>
                  <a:srgbClr val="FF0000"/>
                </a:solidFill>
              </a:rPr>
              <a:t>W</a:t>
            </a:r>
            <a:r>
              <a:rPr lang="it-IT" dirty="0"/>
              <a:t> aumenta il reddito disponibile dell’individuo e quindi la domanda di tutti i beni normali, incluso T (e C): per effetto dell’aumento del reddito </a:t>
            </a:r>
            <a:r>
              <a:rPr lang="it-IT" dirty="0">
                <a:solidFill>
                  <a:srgbClr val="0000FF"/>
                </a:solidFill>
              </a:rPr>
              <a:t>L</a:t>
            </a:r>
            <a:r>
              <a:rPr lang="it-IT" dirty="0">
                <a:solidFill>
                  <a:srgbClr val="0000FF"/>
                </a:solidFill>
                <a:sym typeface="Symbol" pitchFamily="18" charset="2"/>
              </a:rPr>
              <a:t></a:t>
            </a:r>
            <a:r>
              <a:rPr lang="it-IT" dirty="0">
                <a:sym typeface="Symbol" pitchFamily="18" charset="2"/>
              </a:rPr>
              <a:t> (ore di lavoro) e </a:t>
            </a:r>
            <a:r>
              <a:rPr lang="it-IT" dirty="0">
                <a:solidFill>
                  <a:srgbClr val="008000"/>
                </a:solidFill>
                <a:sym typeface="Symbol" pitchFamily="18" charset="2"/>
              </a:rPr>
              <a:t>T </a:t>
            </a:r>
            <a:r>
              <a:rPr lang="it-IT" dirty="0">
                <a:sym typeface="Symbol" pitchFamily="18" charset="2"/>
              </a:rPr>
              <a:t> . </a:t>
            </a:r>
            <a:r>
              <a:rPr lang="it-IT" b="1" dirty="0">
                <a:sym typeface="Symbol" pitchFamily="18" charset="2"/>
              </a:rPr>
              <a:t>L’effetto reddito </a:t>
            </a:r>
            <a:r>
              <a:rPr lang="it-IT" dirty="0">
                <a:sym typeface="Symbol" pitchFamily="18" charset="2"/>
              </a:rPr>
              <a:t>ha segno negativo (sul lavoro): </a:t>
            </a:r>
            <a:r>
              <a:rPr lang="it-IT" i="1" dirty="0">
                <a:solidFill>
                  <a:srgbClr val="0000FF"/>
                </a:solidFill>
                <a:sym typeface="Symbol" pitchFamily="18" charset="2"/>
              </a:rPr>
              <a:t>l’aumento del salario riduce l’offerta di lavoro </a:t>
            </a:r>
          </a:p>
          <a:p>
            <a:r>
              <a:rPr lang="it-IT" dirty="0">
                <a:sym typeface="Symbol" pitchFamily="18" charset="2"/>
              </a:rPr>
              <a:t>W è tuttavia anche il </a:t>
            </a:r>
            <a:r>
              <a:rPr lang="it-IT" u="sng" dirty="0">
                <a:sym typeface="Symbol" pitchFamily="18" charset="2"/>
              </a:rPr>
              <a:t>prezzo (ombra) di T, se W</a:t>
            </a:r>
            <a:r>
              <a:rPr lang="it-IT" dirty="0">
                <a:solidFill>
                  <a:srgbClr val="0000FF"/>
                </a:solidFill>
                <a:sym typeface="Symbol" pitchFamily="18" charset="2"/>
              </a:rPr>
              <a:t> </a:t>
            </a:r>
            <a:r>
              <a:rPr lang="it-IT" dirty="0">
                <a:sym typeface="Symbol" pitchFamily="18" charset="2"/>
              </a:rPr>
              <a:t>: per </a:t>
            </a:r>
            <a:r>
              <a:rPr lang="it-IT" b="1" dirty="0">
                <a:sym typeface="Symbol" pitchFamily="18" charset="2"/>
              </a:rPr>
              <a:t>l’effetto sostituzione </a:t>
            </a:r>
            <a:r>
              <a:rPr lang="it-IT" dirty="0">
                <a:solidFill>
                  <a:srgbClr val="008000"/>
                </a:solidFill>
                <a:sym typeface="Symbol" pitchFamily="18" charset="2"/>
              </a:rPr>
              <a:t>T</a:t>
            </a:r>
            <a:r>
              <a:rPr lang="it-IT" dirty="0">
                <a:sym typeface="Symbol" pitchFamily="18" charset="2"/>
              </a:rPr>
              <a:t> e </a:t>
            </a:r>
            <a:r>
              <a:rPr lang="it-IT" dirty="0">
                <a:solidFill>
                  <a:srgbClr val="0000FF"/>
                </a:solidFill>
                <a:sym typeface="Symbol" pitchFamily="18" charset="2"/>
              </a:rPr>
              <a:t>L </a:t>
            </a:r>
            <a:r>
              <a:rPr lang="it-IT" dirty="0">
                <a:sym typeface="Symbol" pitchFamily="18" charset="2"/>
              </a:rPr>
              <a:t>(e quindi C ). L’effetto di sostituzione ha segno positivo (sul lavoro): all’aumentare del salario di mercato, il costo-opportunità del tempo libero aumenta, l’individuo desidera consumare meno tempo libero e </a:t>
            </a:r>
            <a:r>
              <a:rPr lang="it-IT" i="1" dirty="0">
                <a:solidFill>
                  <a:srgbClr val="0000FF"/>
                </a:solidFill>
                <a:sym typeface="Symbol" pitchFamily="18" charset="2"/>
              </a:rPr>
              <a:t>offre conseguentemente più ore di lavoro</a:t>
            </a:r>
            <a:r>
              <a:rPr lang="it-IT" dirty="0">
                <a:sym typeface="Symbol" pitchFamily="18" charset="2"/>
              </a:rPr>
              <a:t>. </a:t>
            </a:r>
          </a:p>
          <a:p>
            <a:r>
              <a:rPr lang="it-IT" dirty="0">
                <a:sym typeface="Symbol" pitchFamily="18" charset="2"/>
              </a:rPr>
              <a:t>Queste osservazioni possono essere lette anche in modo diverso: se </a:t>
            </a:r>
            <a:r>
              <a:rPr lang="it-IT" dirty="0">
                <a:solidFill>
                  <a:srgbClr val="00B050"/>
                </a:solidFill>
                <a:sym typeface="Symbol" pitchFamily="18" charset="2"/>
              </a:rPr>
              <a:t>il prezzo di un bene normale </a:t>
            </a:r>
            <a:r>
              <a:rPr lang="it-IT" dirty="0">
                <a:sym typeface="Symbol" pitchFamily="18" charset="2"/>
              </a:rPr>
              <a:t>(in questo caso il tempo libero) aumenta, la sua domanda si riduce, perché il suo valore è misurato </a:t>
            </a:r>
            <a:r>
              <a:rPr lang="it-IT" dirty="0">
                <a:solidFill>
                  <a:srgbClr val="00B050"/>
                </a:solidFill>
                <a:sym typeface="Symbol" pitchFamily="18" charset="2"/>
              </a:rPr>
              <a:t>in termini relativi </a:t>
            </a:r>
            <a:r>
              <a:rPr lang="it-IT" dirty="0">
                <a:sym typeface="Symbol" pitchFamily="18" charset="2"/>
              </a:rPr>
              <a:t>(beni di consumo, la cui domanda aumenterà): </a:t>
            </a:r>
            <a:r>
              <a:rPr lang="it-IT" dirty="0">
                <a:solidFill>
                  <a:srgbClr val="FF0000"/>
                </a:solidFill>
                <a:sym typeface="Symbol" pitchFamily="18" charset="2"/>
              </a:rPr>
              <a:t>effetto sostituzione</a:t>
            </a:r>
            <a:r>
              <a:rPr lang="it-IT" dirty="0">
                <a:sym typeface="Symbol" pitchFamily="18" charset="2"/>
              </a:rPr>
              <a:t>; al contrario l’effetto reddito misura l’aumento del </a:t>
            </a:r>
            <a:r>
              <a:rPr lang="it-IT" dirty="0">
                <a:solidFill>
                  <a:srgbClr val="00B050"/>
                </a:solidFill>
                <a:sym typeface="Symbol" pitchFamily="18" charset="2"/>
              </a:rPr>
              <a:t>potere d’acquisto</a:t>
            </a:r>
            <a:r>
              <a:rPr lang="it-IT" dirty="0">
                <a:sym typeface="Symbol" pitchFamily="18" charset="2"/>
              </a:rPr>
              <a:t>: </a:t>
            </a:r>
            <a:r>
              <a:rPr lang="it-IT" dirty="0">
                <a:solidFill>
                  <a:srgbClr val="FF0000"/>
                </a:solidFill>
                <a:sym typeface="Symbol" pitchFamily="18" charset="2"/>
              </a:rPr>
              <a:t>effetto reddito</a:t>
            </a:r>
          </a:p>
        </p:txBody>
      </p:sp>
      <p:sp>
        <p:nvSpPr>
          <p:cNvPr id="5" name="Segnaposto numero diapositiva 5"/>
          <p:cNvSpPr>
            <a:spLocks noGrp="1"/>
          </p:cNvSpPr>
          <p:nvPr>
            <p:ph type="sldNum" sz="quarter" idx="12"/>
          </p:nvPr>
        </p:nvSpPr>
        <p:spPr/>
        <p:txBody>
          <a:bodyPr/>
          <a:lstStyle/>
          <a:p>
            <a:fld id="{718BE7D6-584D-4180-AA36-7052255687D5}" type="slidenum">
              <a:rPr lang="it-IT" altLang="en-US" smtClean="0"/>
              <a:pPr/>
              <a:t>42</a:t>
            </a:fld>
            <a:endParaRPr lang="it-IT" altLang="en-US"/>
          </a:p>
        </p:txBody>
      </p:sp>
    </p:spTree>
    <p:extLst>
      <p:ext uri="{BB962C8B-B14F-4D97-AF65-F5344CB8AC3E}">
        <p14:creationId xmlns:p14="http://schemas.microsoft.com/office/powerpoint/2010/main" val="3240835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F1229663-A40F-4206-8789-2DE86FE5E05D}" type="slidenum">
              <a:rPr lang="it-IT" altLang="en-US"/>
              <a:pPr>
                <a:defRPr/>
              </a:pPr>
              <a:t>43</a:t>
            </a:fld>
            <a:endParaRPr lang="it-IT" altLang="en-US"/>
          </a:p>
        </p:txBody>
      </p:sp>
      <p:sp>
        <p:nvSpPr>
          <p:cNvPr id="32771" name="Rectangle 2"/>
          <p:cNvSpPr>
            <a:spLocks noGrp="1" noChangeArrowheads="1"/>
          </p:cNvSpPr>
          <p:nvPr>
            <p:ph type="title"/>
          </p:nvPr>
        </p:nvSpPr>
        <p:spPr>
          <a:xfrm>
            <a:off x="1981200" y="277814"/>
            <a:ext cx="8229600" cy="1279525"/>
          </a:xfrm>
          <a:noFill/>
        </p:spPr>
        <p:txBody>
          <a:bodyPr/>
          <a:lstStyle/>
          <a:p>
            <a:pPr eaLnBrk="1" hangingPunct="1"/>
            <a:r>
              <a:rPr lang="it-IT" sz="3600"/>
              <a:t>Variazione salariale: prevale l’effetto reddito</a:t>
            </a:r>
          </a:p>
        </p:txBody>
      </p:sp>
      <p:pic>
        <p:nvPicPr>
          <p:cNvPr id="32772" name="Picture 3"/>
          <p:cNvPicPr>
            <a:picLocks noGrp="1" noChangeAspect="1" noChangeArrowheads="1"/>
          </p:cNvPicPr>
          <p:nvPr>
            <p:ph type="body" idx="4294967295"/>
          </p:nvPr>
        </p:nvPicPr>
        <p:blipFill>
          <a:blip r:embed="rId2" cstate="print"/>
          <a:srcRect/>
          <a:stretch>
            <a:fillRect/>
          </a:stretch>
        </p:blipFill>
        <p:spPr>
          <a:xfrm>
            <a:off x="1919288" y="1341438"/>
            <a:ext cx="8382000" cy="4857750"/>
          </a:xfrm>
          <a:ln>
            <a:prstDash val="dash"/>
          </a:ln>
        </p:spPr>
      </p:pic>
      <p:cxnSp>
        <p:nvCxnSpPr>
          <p:cNvPr id="7" name="Connettore 1 6"/>
          <p:cNvCxnSpPr/>
          <p:nvPr/>
        </p:nvCxnSpPr>
        <p:spPr>
          <a:xfrm>
            <a:off x="3431704" y="2313149"/>
            <a:ext cx="4320480" cy="23762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5519937" y="3398768"/>
            <a:ext cx="10545" cy="17387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5205615" y="5373216"/>
            <a:ext cx="36004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079776" y="5445224"/>
            <a:ext cx="199073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Effetto sostituzione</a:t>
            </a:r>
          </a:p>
        </p:txBody>
      </p:sp>
      <p:cxnSp>
        <p:nvCxnSpPr>
          <p:cNvPr id="17" name="Connettore 2 16"/>
          <p:cNvCxnSpPr/>
          <p:nvPr/>
        </p:nvCxnSpPr>
        <p:spPr>
          <a:xfrm>
            <a:off x="4738393" y="5266665"/>
            <a:ext cx="804403" cy="11916"/>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611641" y="2817558"/>
            <a:ext cx="1545616" cy="369332"/>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Effetto reddito</a:t>
            </a:r>
          </a:p>
        </p:txBody>
      </p:sp>
      <p:sp>
        <p:nvSpPr>
          <p:cNvPr id="16" name="Ovale 15"/>
          <p:cNvSpPr/>
          <p:nvPr/>
        </p:nvSpPr>
        <p:spPr>
          <a:xfrm>
            <a:off x="5519937" y="3398767"/>
            <a:ext cx="45719" cy="95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7456357" y="2817559"/>
            <a:ext cx="2429255" cy="646331"/>
          </a:xfrm>
          <a:prstGeom prst="rect">
            <a:avLst/>
          </a:prstGeom>
          <a:ln>
            <a:solidFill>
              <a:srgbClr val="008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marL="285750" indent="-285750">
              <a:buFont typeface="Symbol" panose="05050102010706020507" pitchFamily="18" charset="2"/>
              <a:buChar char="­"/>
            </a:pPr>
            <a:r>
              <a:rPr lang="en-US" dirty="0">
                <a:sym typeface="Symbol" panose="05050102010706020507" pitchFamily="18" charset="2"/>
              </a:rPr>
              <a:t>di w  T</a:t>
            </a:r>
          </a:p>
          <a:p>
            <a:pPr marL="285750" indent="-285750">
              <a:buFont typeface="Symbol" panose="05050102010706020507" pitchFamily="18" charset="2"/>
              <a:buChar char="­"/>
            </a:pPr>
            <a:r>
              <a:rPr lang="it-IT" dirty="0">
                <a:sym typeface="Symbol" panose="05050102010706020507" pitchFamily="18" charset="2"/>
              </a:rPr>
              <a:t>disponibilità di spesa</a:t>
            </a:r>
            <a:endParaRPr lang="en-US" dirty="0"/>
          </a:p>
        </p:txBody>
      </p:sp>
      <p:sp>
        <p:nvSpPr>
          <p:cNvPr id="14" name="CasellaDiTesto 13"/>
          <p:cNvSpPr txBox="1"/>
          <p:nvPr/>
        </p:nvSpPr>
        <p:spPr>
          <a:xfrm>
            <a:off x="4496670" y="6199189"/>
            <a:ext cx="4606743" cy="646331"/>
          </a:xfrm>
          <a:prstGeom prst="rect">
            <a:avLst/>
          </a:prstGeom>
          <a:ln>
            <a:solidFill>
              <a:srgbClr val="0000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ym typeface="Symbol" panose="05050102010706020507" pitchFamily="18" charset="2"/>
              </a:rPr>
              <a:t> di w  T: </a:t>
            </a:r>
            <a:r>
              <a:rPr lang="en-US" dirty="0" err="1">
                <a:sym typeface="Symbol" panose="05050102010706020507" pitchFamily="18" charset="2"/>
              </a:rPr>
              <a:t>ricomposizione</a:t>
            </a:r>
            <a:r>
              <a:rPr lang="en-US" dirty="0">
                <a:sym typeface="Symbol" panose="05050102010706020507" pitchFamily="18" charset="2"/>
              </a:rPr>
              <a:t> del </a:t>
            </a:r>
            <a:r>
              <a:rPr lang="en-US" dirty="0" err="1">
                <a:sym typeface="Symbol" panose="05050102010706020507" pitchFamily="18" charset="2"/>
              </a:rPr>
              <a:t>paniere</a:t>
            </a:r>
            <a:r>
              <a:rPr lang="en-US" dirty="0">
                <a:sym typeface="Symbol" panose="05050102010706020507" pitchFamily="18" charset="2"/>
              </a:rPr>
              <a:t> </a:t>
            </a:r>
            <a:r>
              <a:rPr lang="en-US" dirty="0" err="1">
                <a:sym typeface="Symbol" panose="05050102010706020507" pitchFamily="18" charset="2"/>
              </a:rPr>
              <a:t>perchè</a:t>
            </a:r>
            <a:r>
              <a:rPr lang="en-US" dirty="0">
                <a:sym typeface="Symbol" panose="05050102010706020507" pitchFamily="18" charset="2"/>
              </a:rPr>
              <a:t> cambia </a:t>
            </a:r>
            <a:r>
              <a:rPr lang="en-US" dirty="0" err="1">
                <a:sym typeface="Symbol" panose="05050102010706020507" pitchFamily="18" charset="2"/>
              </a:rPr>
              <a:t>il</a:t>
            </a:r>
            <a:r>
              <a:rPr lang="en-US" dirty="0">
                <a:sym typeface="Symbol" panose="05050102010706020507" pitchFamily="18" charset="2"/>
              </a:rPr>
              <a:t> </a:t>
            </a:r>
            <a:r>
              <a:rPr lang="en-US" dirty="0" err="1">
                <a:sym typeface="Symbol" panose="05050102010706020507" pitchFamily="18" charset="2"/>
              </a:rPr>
              <a:t>prezzo</a:t>
            </a:r>
            <a:r>
              <a:rPr lang="en-US" dirty="0">
                <a:sym typeface="Symbol" panose="05050102010706020507" pitchFamily="18" charset="2"/>
              </a:rPr>
              <a:t> </a:t>
            </a:r>
            <a:r>
              <a:rPr lang="en-US" dirty="0" err="1">
                <a:sym typeface="Symbol" panose="05050102010706020507" pitchFamily="18" charset="2"/>
              </a:rPr>
              <a:t>ombra</a:t>
            </a:r>
            <a:endParaRPr lang="en-US" dirty="0"/>
          </a:p>
        </p:txBody>
      </p:sp>
      <p:sp>
        <p:nvSpPr>
          <p:cNvPr id="3" name="CasellaDiTesto 2"/>
          <p:cNvSpPr txBox="1"/>
          <p:nvPr/>
        </p:nvSpPr>
        <p:spPr>
          <a:xfrm>
            <a:off x="22903" y="3770313"/>
            <a:ext cx="3216954"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1600" b="1" dirty="0"/>
              <a:t>Considerate il seguente problema: </a:t>
            </a:r>
          </a:p>
          <a:p>
            <a:r>
              <a:rPr lang="it-IT" sz="1600" b="1" dirty="0"/>
              <a:t>Il tempo massimo a disposizione in una giornata lavorativa è di 16 ore e il Consumo massimo è pari a 128 €. Quale sarà il salario se p=1? </a:t>
            </a:r>
          </a:p>
          <a:p>
            <a:r>
              <a:rPr lang="it-IT" sz="1600" b="1" dirty="0"/>
              <a:t>Il tempo libero ottimo, date le preferenze dell’individuo è pari a 8 ore, riportate sul grafico la scelta ottima, data la funzione di utilità U</a:t>
            </a:r>
            <a:r>
              <a:rPr lang="it-IT" sz="1600" b="1" baseline="-25000" dirty="0"/>
              <a:t>0</a:t>
            </a:r>
            <a:r>
              <a:rPr lang="it-IT" sz="1600" b="1" dirty="0"/>
              <a:t>. Se ora il consumo massimo possibile è pari a 192€, di quanto varia w sapendo che T*=10? </a:t>
            </a:r>
            <a:endParaRPr lang="en-US" sz="1600" b="1" dirty="0"/>
          </a:p>
        </p:txBody>
      </p:sp>
      <p:sp>
        <p:nvSpPr>
          <p:cNvPr id="4" name="Arco 3"/>
          <p:cNvSpPr/>
          <p:nvPr/>
        </p:nvSpPr>
        <p:spPr>
          <a:xfrm rot="12583085">
            <a:off x="6879092" y="4381811"/>
            <a:ext cx="386080" cy="87376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asellaDiTesto 5"/>
          <p:cNvSpPr txBox="1"/>
          <p:nvPr/>
        </p:nvSpPr>
        <p:spPr>
          <a:xfrm>
            <a:off x="6886023" y="4847984"/>
            <a:ext cx="372218" cy="369332"/>
          </a:xfrm>
          <a:prstGeom prst="rect">
            <a:avLst/>
          </a:prstGeom>
          <a:noFill/>
        </p:spPr>
        <p:txBody>
          <a:bodyPr wrap="none" rtlCol="0">
            <a:spAutoFit/>
          </a:bodyPr>
          <a:lstStyle/>
          <a:p>
            <a:r>
              <a:rPr lang="it-IT" dirty="0">
                <a:solidFill>
                  <a:srgbClr val="0000FF"/>
                </a:solidFill>
              </a:rPr>
              <a:t>-8</a:t>
            </a:r>
            <a:endParaRPr lang="en-US" dirty="0">
              <a:solidFill>
                <a:srgbClr val="0000FF"/>
              </a:solidFill>
            </a:endParaRPr>
          </a:p>
        </p:txBody>
      </p:sp>
      <p:sp>
        <p:nvSpPr>
          <p:cNvPr id="18" name="Arco 17"/>
          <p:cNvSpPr/>
          <p:nvPr/>
        </p:nvSpPr>
        <p:spPr>
          <a:xfrm rot="12583085">
            <a:off x="6777349" y="4035542"/>
            <a:ext cx="386080" cy="1190139"/>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asellaDiTesto 19"/>
          <p:cNvSpPr txBox="1"/>
          <p:nvPr/>
        </p:nvSpPr>
        <p:spPr>
          <a:xfrm>
            <a:off x="6641405" y="4544127"/>
            <a:ext cx="489236" cy="369332"/>
          </a:xfrm>
          <a:prstGeom prst="rect">
            <a:avLst/>
          </a:prstGeom>
          <a:noFill/>
        </p:spPr>
        <p:txBody>
          <a:bodyPr wrap="none" rtlCol="0">
            <a:spAutoFit/>
          </a:bodyPr>
          <a:lstStyle/>
          <a:p>
            <a:r>
              <a:rPr lang="it-IT" dirty="0">
                <a:solidFill>
                  <a:srgbClr val="FF0000"/>
                </a:solidFill>
              </a:rPr>
              <a:t>-12</a:t>
            </a:r>
            <a:endParaRPr lang="en-US" dirty="0">
              <a:solidFill>
                <a:srgbClr val="FF0000"/>
              </a:solidFill>
            </a:endParaRPr>
          </a:p>
        </p:txBody>
      </p:sp>
    </p:spTree>
    <p:extLst>
      <p:ext uri="{BB962C8B-B14F-4D97-AF65-F5344CB8AC3E}">
        <p14:creationId xmlns:p14="http://schemas.microsoft.com/office/powerpoint/2010/main" val="17171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1000"/>
                                        <p:tgtEl>
                                          <p:spTgt spid="32771"/>
                                        </p:tgtEl>
                                      </p:cBhvr>
                                    </p:animEffect>
                                    <p:anim calcmode="lin" valueType="num">
                                      <p:cBhvr>
                                        <p:cTn id="8" dur="1000" fill="hold"/>
                                        <p:tgtEl>
                                          <p:spTgt spid="32771"/>
                                        </p:tgtEl>
                                        <p:attrNameLst>
                                          <p:attrName>ppt_x</p:attrName>
                                        </p:attrNameLst>
                                      </p:cBhvr>
                                      <p:tavLst>
                                        <p:tav tm="0">
                                          <p:val>
                                            <p:strVal val="#ppt_x"/>
                                          </p:val>
                                        </p:tav>
                                        <p:tav tm="100000">
                                          <p:val>
                                            <p:strVal val="#ppt_x"/>
                                          </p:val>
                                        </p:tav>
                                      </p:tavLst>
                                    </p:anim>
                                    <p:anim calcmode="lin" valueType="num">
                                      <p:cBhvr>
                                        <p:cTn id="9" dur="898" decel="100000" fill="hold"/>
                                        <p:tgtEl>
                                          <p:spTgt spid="3277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277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fade">
                                      <p:cBhvr>
                                        <p:cTn id="15" dur="1000"/>
                                        <p:tgtEl>
                                          <p:spTgt spid="32772"/>
                                        </p:tgtEl>
                                      </p:cBhvr>
                                    </p:animEffect>
                                    <p:anim calcmode="lin" valueType="num">
                                      <p:cBhvr>
                                        <p:cTn id="16" dur="1000" fill="hold"/>
                                        <p:tgtEl>
                                          <p:spTgt spid="32772"/>
                                        </p:tgtEl>
                                        <p:attrNameLst>
                                          <p:attrName>ppt_x</p:attrName>
                                        </p:attrNameLst>
                                      </p:cBhvr>
                                      <p:tavLst>
                                        <p:tav tm="0">
                                          <p:val>
                                            <p:strVal val="#ppt_x"/>
                                          </p:val>
                                        </p:tav>
                                        <p:tav tm="100000">
                                          <p:val>
                                            <p:strVal val="#ppt_x"/>
                                          </p:val>
                                        </p:tav>
                                      </p:tavLst>
                                    </p:anim>
                                    <p:anim calcmode="lin" valueType="num">
                                      <p:cBhvr>
                                        <p:cTn id="17" dur="898" decel="100000" fill="hold"/>
                                        <p:tgtEl>
                                          <p:spTgt spid="32772"/>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277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par>
                          <p:cTn id="75" fill="hold">
                            <p:stCondLst>
                              <p:cond delay="500"/>
                            </p:stCondLst>
                            <p:childTnLst>
                              <p:par>
                                <p:cTn id="76" presetID="2" presetClass="entr" presetSubtype="4"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ppt_x"/>
                                          </p:val>
                                        </p:tav>
                                        <p:tav tm="100000">
                                          <p:val>
                                            <p:strVal val="#ppt_x"/>
                                          </p:val>
                                        </p:tav>
                                      </p:tavLst>
                                    </p:anim>
                                    <p:anim calcmode="lin" valueType="num">
                                      <p:cBhvr additive="base">
                                        <p:cTn id="7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13" grpId="0" animBg="1"/>
      <p:bldP spid="19" grpId="0" animBg="1"/>
      <p:bldP spid="16" grpId="0" animBg="1"/>
      <p:bldP spid="2" grpId="0" animBg="1"/>
      <p:bldP spid="14" grpId="0" animBg="1"/>
      <p:bldP spid="4" grpId="0" animBg="1"/>
      <p:bldP spid="6" grpId="0"/>
      <p:bldP spid="18" grpId="0" animBg="1"/>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ED5DEEDF-4049-4710-A93B-98CDC57B77DA}" type="slidenum">
              <a:rPr lang="it-IT" altLang="en-US"/>
              <a:pPr>
                <a:defRPr/>
              </a:pPr>
              <a:t>44</a:t>
            </a:fld>
            <a:endParaRPr lang="it-IT" altLang="en-US"/>
          </a:p>
        </p:txBody>
      </p:sp>
      <p:sp>
        <p:nvSpPr>
          <p:cNvPr id="33795" name="Rectangle 2"/>
          <p:cNvSpPr>
            <a:spLocks noGrp="1" noChangeArrowheads="1"/>
          </p:cNvSpPr>
          <p:nvPr>
            <p:ph type="title"/>
          </p:nvPr>
        </p:nvSpPr>
        <p:spPr>
          <a:xfrm>
            <a:off x="1905001" y="304800"/>
            <a:ext cx="8583613" cy="603250"/>
          </a:xfrm>
        </p:spPr>
        <p:txBody>
          <a:bodyPr/>
          <a:lstStyle/>
          <a:p>
            <a:pPr eaLnBrk="1" hangingPunct="1"/>
            <a:r>
              <a:rPr lang="it-IT" sz="3200"/>
              <a:t>Variazione salariale: prevale l’effetto sostituzione</a:t>
            </a:r>
          </a:p>
        </p:txBody>
      </p:sp>
      <p:pic>
        <p:nvPicPr>
          <p:cNvPr id="33796" name="Picture 3"/>
          <p:cNvPicPr>
            <a:picLocks noChangeAspect="1" noChangeArrowheads="1"/>
          </p:cNvPicPr>
          <p:nvPr/>
        </p:nvPicPr>
        <p:blipFill>
          <a:blip r:embed="rId2" cstate="print"/>
          <a:srcRect/>
          <a:stretch>
            <a:fillRect/>
          </a:stretch>
        </p:blipFill>
        <p:spPr bwMode="auto">
          <a:xfrm>
            <a:off x="1909764" y="1143000"/>
            <a:ext cx="8372475" cy="5143500"/>
          </a:xfrm>
          <a:prstGeom prst="rect">
            <a:avLst/>
          </a:prstGeom>
          <a:noFill/>
          <a:ln w="9525">
            <a:noFill/>
            <a:miter lim="800000"/>
            <a:headEnd/>
            <a:tailEnd/>
          </a:ln>
        </p:spPr>
      </p:pic>
      <p:cxnSp>
        <p:nvCxnSpPr>
          <p:cNvPr id="6" name="Connettore 1 5"/>
          <p:cNvCxnSpPr/>
          <p:nvPr/>
        </p:nvCxnSpPr>
        <p:spPr>
          <a:xfrm>
            <a:off x="2998904" y="1615617"/>
            <a:ext cx="5148572" cy="30963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4799856" y="2816932"/>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flipV="1">
            <a:off x="4727848" y="2636912"/>
            <a:ext cx="0" cy="86409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4151784" y="5373216"/>
            <a:ext cx="5760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079776" y="5445224"/>
            <a:ext cx="199073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Effetto sostituzione</a:t>
            </a:r>
          </a:p>
        </p:txBody>
      </p:sp>
      <p:sp>
        <p:nvSpPr>
          <p:cNvPr id="23" name="CasellaDiTesto 22"/>
          <p:cNvSpPr txBox="1"/>
          <p:nvPr/>
        </p:nvSpPr>
        <p:spPr>
          <a:xfrm>
            <a:off x="4855728" y="2992306"/>
            <a:ext cx="154561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Effetto reddito</a:t>
            </a:r>
          </a:p>
        </p:txBody>
      </p:sp>
      <p:cxnSp>
        <p:nvCxnSpPr>
          <p:cNvPr id="3" name="Connettore diritto 2"/>
          <p:cNvCxnSpPr/>
          <p:nvPr/>
        </p:nvCxnSpPr>
        <p:spPr>
          <a:xfrm>
            <a:off x="7325360" y="4725144"/>
            <a:ext cx="8228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Arco 13"/>
          <p:cNvSpPr/>
          <p:nvPr/>
        </p:nvSpPr>
        <p:spPr>
          <a:xfrm rot="12583085">
            <a:off x="6845778" y="4472452"/>
            <a:ext cx="386080" cy="739355"/>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CasellaDiTesto 15"/>
          <p:cNvSpPr txBox="1"/>
          <p:nvPr/>
        </p:nvSpPr>
        <p:spPr>
          <a:xfrm>
            <a:off x="6886023" y="4813059"/>
            <a:ext cx="372218" cy="369332"/>
          </a:xfrm>
          <a:prstGeom prst="rect">
            <a:avLst/>
          </a:prstGeom>
          <a:noFill/>
        </p:spPr>
        <p:txBody>
          <a:bodyPr wrap="none" rtlCol="0">
            <a:spAutoFit/>
          </a:bodyPr>
          <a:lstStyle/>
          <a:p>
            <a:r>
              <a:rPr lang="it-IT" dirty="0">
                <a:solidFill>
                  <a:srgbClr val="0000FF"/>
                </a:solidFill>
              </a:rPr>
              <a:t>-8</a:t>
            </a:r>
            <a:endParaRPr lang="en-US" dirty="0">
              <a:solidFill>
                <a:srgbClr val="0000FF"/>
              </a:solidFill>
            </a:endParaRPr>
          </a:p>
        </p:txBody>
      </p:sp>
      <p:sp>
        <p:nvSpPr>
          <p:cNvPr id="18" name="Arco 17"/>
          <p:cNvSpPr/>
          <p:nvPr/>
        </p:nvSpPr>
        <p:spPr>
          <a:xfrm rot="12583085">
            <a:off x="7352301" y="3944650"/>
            <a:ext cx="386080" cy="87376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asellaDiTesto 18"/>
          <p:cNvSpPr txBox="1"/>
          <p:nvPr/>
        </p:nvSpPr>
        <p:spPr>
          <a:xfrm>
            <a:off x="7379580" y="4355812"/>
            <a:ext cx="372218" cy="369332"/>
          </a:xfrm>
          <a:prstGeom prst="rect">
            <a:avLst/>
          </a:prstGeom>
          <a:noFill/>
        </p:spPr>
        <p:txBody>
          <a:bodyPr wrap="none" rtlCol="0">
            <a:spAutoFit/>
          </a:bodyPr>
          <a:lstStyle/>
          <a:p>
            <a:r>
              <a:rPr lang="it-IT" dirty="0">
                <a:solidFill>
                  <a:srgbClr val="0000FF"/>
                </a:solidFill>
              </a:rPr>
              <a:t>-8</a:t>
            </a:r>
            <a:endParaRPr lang="en-US" dirty="0">
              <a:solidFill>
                <a:srgbClr val="0000FF"/>
              </a:solidFill>
            </a:endParaRPr>
          </a:p>
        </p:txBody>
      </p:sp>
      <p:sp>
        <p:nvSpPr>
          <p:cNvPr id="2" name="Connettore 1"/>
          <p:cNvSpPr/>
          <p:nvPr/>
        </p:nvSpPr>
        <p:spPr>
          <a:xfrm>
            <a:off x="4727848" y="2591192"/>
            <a:ext cx="72008"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p:cNvCxnSpPr/>
          <p:nvPr/>
        </p:nvCxnSpPr>
        <p:spPr>
          <a:xfrm flipH="1" flipV="1">
            <a:off x="4318000" y="2275840"/>
            <a:ext cx="481856" cy="31535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82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it-IT"/>
              <a:t>Reddito non da lavoro e offerta di lavoro</a:t>
            </a:r>
          </a:p>
        </p:txBody>
      </p:sp>
      <p:sp>
        <p:nvSpPr>
          <p:cNvPr id="34820" name="Rectangle 3"/>
          <p:cNvSpPr>
            <a:spLocks noGrp="1" noChangeArrowheads="1"/>
          </p:cNvSpPr>
          <p:nvPr>
            <p:ph type="body" idx="1"/>
          </p:nvPr>
        </p:nvSpPr>
        <p:spPr/>
        <p:txBody>
          <a:bodyPr>
            <a:normAutofit lnSpcReduction="10000"/>
          </a:bodyPr>
          <a:lstStyle/>
          <a:p>
            <a:r>
              <a:rPr lang="it-IT" dirty="0"/>
              <a:t>Si ipotizza che all’aumentare del reddito non da lavoro aumenti la quantità di tempo libero che l’individuo vuole consumare (il tempo libero è un bene normale) ed aumenti anche il suo salario di riserva così che, a parità di salario di mercato, si riduce la probabilità di partecipazione al lavoro (</a:t>
            </a:r>
            <a:r>
              <a:rPr lang="it-IT" dirty="0">
                <a:solidFill>
                  <a:srgbClr val="FF0000"/>
                </a:solidFill>
              </a:rPr>
              <a:t>effetto estensivo </a:t>
            </a:r>
            <a:r>
              <a:rPr lang="it-IT" dirty="0"/>
              <a:t>visto nelle lezioni precedenti: F/P) o si riducono le ore di lavoro offerte (</a:t>
            </a:r>
            <a:r>
              <a:rPr lang="it-IT" dirty="0">
                <a:solidFill>
                  <a:srgbClr val="FF0000"/>
                </a:solidFill>
              </a:rPr>
              <a:t>effetto intensivo</a:t>
            </a:r>
            <a:r>
              <a:rPr lang="it-IT" dirty="0"/>
              <a:t>: L/O) </a:t>
            </a:r>
          </a:p>
          <a:p>
            <a:r>
              <a:rPr lang="it-IT" dirty="0"/>
              <a:t>In questo caso opera solo l’effetto reddito, siamo quindi in presenza di un risultato certo</a:t>
            </a:r>
          </a:p>
          <a:p>
            <a:r>
              <a:rPr lang="it-IT" b="1" dirty="0"/>
              <a:t>X </a:t>
            </a:r>
            <a:r>
              <a:rPr lang="it-IT" b="1" dirty="0">
                <a:sym typeface="Symbol" pitchFamily="18" charset="2"/>
              </a:rPr>
              <a:t>    T  ,  L </a:t>
            </a:r>
          </a:p>
          <a:p>
            <a:r>
              <a:rPr lang="it-IT" b="1" dirty="0">
                <a:sym typeface="Symbol" pitchFamily="18" charset="2"/>
              </a:rPr>
              <a:t>X     T  ,  L </a:t>
            </a:r>
          </a:p>
        </p:txBody>
      </p:sp>
      <p:sp>
        <p:nvSpPr>
          <p:cNvPr id="5" name="Segnaposto numero diapositiva 5"/>
          <p:cNvSpPr>
            <a:spLocks noGrp="1"/>
          </p:cNvSpPr>
          <p:nvPr>
            <p:ph type="sldNum" sz="quarter" idx="12"/>
          </p:nvPr>
        </p:nvSpPr>
        <p:spPr/>
        <p:txBody>
          <a:bodyPr/>
          <a:lstStyle/>
          <a:p>
            <a:fld id="{CF55A540-68B2-415A-B45E-232E8C480CBE}" type="slidenum">
              <a:rPr lang="it-IT" altLang="en-US" smtClean="0"/>
              <a:pPr/>
              <a:t>45</a:t>
            </a:fld>
            <a:endParaRPr lang="it-IT" altLang="en-US"/>
          </a:p>
        </p:txBody>
      </p:sp>
    </p:spTree>
    <p:extLst>
      <p:ext uri="{BB962C8B-B14F-4D97-AF65-F5344CB8AC3E}">
        <p14:creationId xmlns:p14="http://schemas.microsoft.com/office/powerpoint/2010/main" val="316635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66716988-FCAD-447A-BF0E-AB4F4F183105}" type="slidenum">
              <a:rPr lang="it-IT" altLang="en-US"/>
              <a:pPr>
                <a:defRPr/>
              </a:pPr>
              <a:t>46</a:t>
            </a:fld>
            <a:endParaRPr lang="it-IT" altLang="en-US"/>
          </a:p>
        </p:txBody>
      </p:sp>
      <p:sp>
        <p:nvSpPr>
          <p:cNvPr id="35843" name="Rectangle 2"/>
          <p:cNvSpPr>
            <a:spLocks noGrp="1" noChangeArrowheads="1"/>
          </p:cNvSpPr>
          <p:nvPr>
            <p:ph type="title"/>
          </p:nvPr>
        </p:nvSpPr>
        <p:spPr>
          <a:xfrm>
            <a:off x="1981200" y="430213"/>
            <a:ext cx="8229600" cy="455612"/>
          </a:xfrm>
        </p:spPr>
        <p:txBody>
          <a:bodyPr>
            <a:normAutofit fontScale="90000"/>
          </a:bodyPr>
          <a:lstStyle/>
          <a:p>
            <a:pPr eaLnBrk="1" hangingPunct="1"/>
            <a:r>
              <a:rPr lang="it-IT" sz="2900"/>
              <a:t>Aumento del reddito non da lavoro</a:t>
            </a:r>
          </a:p>
        </p:txBody>
      </p:sp>
      <p:pic>
        <p:nvPicPr>
          <p:cNvPr id="35844" name="Picture 3"/>
          <p:cNvPicPr>
            <a:picLocks noChangeAspect="1" noChangeArrowheads="1"/>
          </p:cNvPicPr>
          <p:nvPr/>
        </p:nvPicPr>
        <p:blipFill>
          <a:blip r:embed="rId2" cstate="print"/>
          <a:srcRect/>
          <a:stretch>
            <a:fillRect/>
          </a:stretch>
        </p:blipFill>
        <p:spPr bwMode="auto">
          <a:xfrm>
            <a:off x="2495232" y="1350962"/>
            <a:ext cx="7343775" cy="5005388"/>
          </a:xfrm>
          <a:prstGeom prst="rect">
            <a:avLst/>
          </a:prstGeom>
          <a:noFill/>
          <a:ln w="9525">
            <a:noFill/>
            <a:miter lim="800000"/>
            <a:headEnd/>
            <a:tailEnd/>
          </a:ln>
        </p:spPr>
      </p:pic>
      <p:sp>
        <p:nvSpPr>
          <p:cNvPr id="6" name="CasellaDiTesto 5"/>
          <p:cNvSpPr txBox="1"/>
          <p:nvPr/>
        </p:nvSpPr>
        <p:spPr>
          <a:xfrm>
            <a:off x="6896183" y="4896889"/>
            <a:ext cx="372218" cy="369332"/>
          </a:xfrm>
          <a:prstGeom prst="rect">
            <a:avLst/>
          </a:prstGeom>
          <a:noFill/>
        </p:spPr>
        <p:txBody>
          <a:bodyPr wrap="none" rtlCol="0">
            <a:spAutoFit/>
          </a:bodyPr>
          <a:lstStyle/>
          <a:p>
            <a:r>
              <a:rPr lang="it-IT" dirty="0">
                <a:solidFill>
                  <a:srgbClr val="0000FF"/>
                </a:solidFill>
              </a:rPr>
              <a:t>-8</a:t>
            </a:r>
            <a:endParaRPr lang="en-US" dirty="0">
              <a:solidFill>
                <a:srgbClr val="0000FF"/>
              </a:solidFill>
            </a:endParaRPr>
          </a:p>
        </p:txBody>
      </p:sp>
      <p:sp>
        <p:nvSpPr>
          <p:cNvPr id="7" name="Arco 6"/>
          <p:cNvSpPr/>
          <p:nvPr/>
        </p:nvSpPr>
        <p:spPr>
          <a:xfrm rot="12583085">
            <a:off x="6889252" y="3701224"/>
            <a:ext cx="386080" cy="87376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sellaDiTesto 7"/>
          <p:cNvSpPr txBox="1"/>
          <p:nvPr/>
        </p:nvSpPr>
        <p:spPr>
          <a:xfrm>
            <a:off x="6896183" y="4138104"/>
            <a:ext cx="372218" cy="369332"/>
          </a:xfrm>
          <a:prstGeom prst="rect">
            <a:avLst/>
          </a:prstGeom>
          <a:noFill/>
        </p:spPr>
        <p:txBody>
          <a:bodyPr wrap="none" rtlCol="0">
            <a:spAutoFit/>
          </a:bodyPr>
          <a:lstStyle/>
          <a:p>
            <a:r>
              <a:rPr lang="it-IT" dirty="0">
                <a:solidFill>
                  <a:srgbClr val="0000FF"/>
                </a:solidFill>
              </a:rPr>
              <a:t>-8</a:t>
            </a:r>
            <a:endParaRPr lang="en-US" dirty="0">
              <a:solidFill>
                <a:srgbClr val="0000FF"/>
              </a:solidFill>
            </a:endParaRPr>
          </a:p>
        </p:txBody>
      </p:sp>
      <p:sp>
        <p:nvSpPr>
          <p:cNvPr id="9" name="Arco 8"/>
          <p:cNvSpPr/>
          <p:nvPr/>
        </p:nvSpPr>
        <p:spPr>
          <a:xfrm rot="12583085">
            <a:off x="6788603" y="4460008"/>
            <a:ext cx="386080" cy="87376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Parentesi graffa aperta 1"/>
          <p:cNvSpPr/>
          <p:nvPr/>
        </p:nvSpPr>
        <p:spPr>
          <a:xfrm>
            <a:off x="3068320" y="4507436"/>
            <a:ext cx="203200" cy="758785"/>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4049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BE184C1-4CAF-46E1-8CEB-74FD5730B880}"/>
              </a:ext>
            </a:extLst>
          </p:cNvPr>
          <p:cNvSpPr>
            <a:spLocks noGrp="1"/>
          </p:cNvSpPr>
          <p:nvPr>
            <p:ph type="title"/>
          </p:nvPr>
        </p:nvSpPr>
        <p:spPr/>
        <p:txBody>
          <a:bodyPr/>
          <a:lstStyle/>
          <a:p>
            <a:r>
              <a:rPr lang="it-IT" dirty="0"/>
              <a:t>Effetto Reddito e Sostituzione e i dati</a:t>
            </a:r>
          </a:p>
        </p:txBody>
      </p:sp>
      <p:sp>
        <p:nvSpPr>
          <p:cNvPr id="5" name="Segnaposto testo 4">
            <a:extLst>
              <a:ext uri="{FF2B5EF4-FFF2-40B4-BE49-F238E27FC236}">
                <a16:creationId xmlns:a16="http://schemas.microsoft.com/office/drawing/2014/main" id="{0F9AFAF2-349D-41DD-AF40-D2E826D38F86}"/>
              </a:ext>
            </a:extLst>
          </p:cNvPr>
          <p:cNvSpPr>
            <a:spLocks noGrp="1"/>
          </p:cNvSpPr>
          <p:nvPr>
            <p:ph type="body" idx="1"/>
          </p:nvPr>
        </p:nvSpPr>
        <p:spPr/>
        <p:txBody>
          <a:bodyPr/>
          <a:lstStyle/>
          <a:p>
            <a:r>
              <a:rPr lang="it-IT" dirty="0"/>
              <a:t>Lezione 10/10/2023</a:t>
            </a:r>
          </a:p>
        </p:txBody>
      </p:sp>
    </p:spTree>
    <p:extLst>
      <p:ext uri="{BB962C8B-B14F-4D97-AF65-F5344CB8AC3E}">
        <p14:creationId xmlns:p14="http://schemas.microsoft.com/office/powerpoint/2010/main" val="3785097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Esempio 1</a:t>
            </a:r>
          </a:p>
        </p:txBody>
      </p:sp>
      <p:sp>
        <p:nvSpPr>
          <p:cNvPr id="3" name="Segnaposto contenuto 2"/>
          <p:cNvSpPr>
            <a:spLocks noGrp="1"/>
          </p:cNvSpPr>
          <p:nvPr>
            <p:ph idx="1"/>
          </p:nvPr>
        </p:nvSpPr>
        <p:spPr/>
        <p:txBody>
          <a:bodyPr/>
          <a:lstStyle/>
          <a:p>
            <a:r>
              <a:rPr lang="it-IT" sz="2400" dirty="0"/>
              <a:t>Bianca può lavorare tutte le ore che vuole in una giornata (al </a:t>
            </a:r>
            <a:r>
              <a:rPr lang="it-IT" sz="2400" dirty="0" err="1"/>
              <a:t>max</a:t>
            </a:r>
            <a:r>
              <a:rPr lang="it-IT" sz="2400" dirty="0"/>
              <a:t> 24), a un salario di 12€/h.</a:t>
            </a:r>
          </a:p>
          <a:p>
            <a:r>
              <a:rPr lang="it-IT" sz="2400" dirty="0"/>
              <a:t>a) Rappresentate il vincolo di bilancio in un grafico relativo a tempo libero e consumo, immaginando che il livello dei prezzi p=1.</a:t>
            </a:r>
          </a:p>
          <a:p>
            <a:r>
              <a:rPr lang="it-IT" sz="2400" dirty="0"/>
              <a:t>b) Ipotizzate che Bianca abbia uno zio molto ricco che ogni giorno le regala 50€, indipendentemente dal guadagno di Bianca. Rappresentate il nuovo vincolo di bilancio.</a:t>
            </a:r>
          </a:p>
          <a:p>
            <a:r>
              <a:rPr lang="it-IT" sz="2400" dirty="0"/>
              <a:t>c) Usando una mappa di indifferenza, indicate come la somma regalata dallo zio influisca sull'offerta di lavoro di Bianca e definite il tipo di effetto che prevale</a:t>
            </a:r>
          </a:p>
          <a:p>
            <a:endParaRPr lang="it-IT" sz="2400" dirty="0"/>
          </a:p>
        </p:txBody>
      </p:sp>
      <p:sp>
        <p:nvSpPr>
          <p:cNvPr id="4" name="Segnaposto numero diapositiva 3"/>
          <p:cNvSpPr>
            <a:spLocks noGrp="1"/>
          </p:cNvSpPr>
          <p:nvPr>
            <p:ph type="sldNum" sz="quarter" idx="12"/>
          </p:nvPr>
        </p:nvSpPr>
        <p:spPr/>
        <p:txBody>
          <a:bodyPr/>
          <a:lstStyle/>
          <a:p>
            <a:pPr>
              <a:defRPr/>
            </a:pPr>
            <a:fld id="{36E40382-E714-4EC0-9D90-044B3E2E1EAA}" type="slidenum">
              <a:rPr lang="it-IT" altLang="en-US" smtClean="0"/>
              <a:pPr>
                <a:defRPr/>
              </a:pPr>
              <a:t>48</a:t>
            </a:fld>
            <a:endParaRPr lang="it-IT" altLang="en-US"/>
          </a:p>
        </p:txBody>
      </p:sp>
    </p:spTree>
    <p:extLst>
      <p:ext uri="{BB962C8B-B14F-4D97-AF65-F5344CB8AC3E}">
        <p14:creationId xmlns:p14="http://schemas.microsoft.com/office/powerpoint/2010/main" val="1222418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Esempio 2</a:t>
            </a:r>
            <a:endParaRPr lang="it-IT" dirty="0"/>
          </a:p>
        </p:txBody>
      </p:sp>
      <p:sp>
        <p:nvSpPr>
          <p:cNvPr id="3" name="Segnaposto contenuto 2"/>
          <p:cNvSpPr>
            <a:spLocks noGrp="1"/>
          </p:cNvSpPr>
          <p:nvPr>
            <p:ph idx="1"/>
          </p:nvPr>
        </p:nvSpPr>
        <p:spPr/>
        <p:txBody>
          <a:bodyPr>
            <a:normAutofit fontScale="85000" lnSpcReduction="20000"/>
          </a:bodyPr>
          <a:lstStyle/>
          <a:p>
            <a:r>
              <a:rPr lang="it-IT" dirty="0"/>
              <a:t>Una famiglia è composta da due persone, padre e figlio. Il padre ha una rendita settimanale pari a X = 60, tuttavia per mantenere il figlio in condizioni agiate ha bisogno anche di lavorare. La dotazione di tempo in cui può scegliere se lavorare o dedicarsi alle proprie attività del tempo libero è T</a:t>
            </a:r>
            <a:r>
              <a:rPr lang="it-IT" baseline="-25000" dirty="0"/>
              <a:t>MAX</a:t>
            </a:r>
            <a:r>
              <a:rPr lang="it-IT" dirty="0"/>
              <a:t> = 120, mentre il salario orario è pari a W = 3 e il prezzo del Consumo sia P=2.</a:t>
            </a:r>
          </a:p>
          <a:p>
            <a:r>
              <a:rPr lang="it-IT" dirty="0"/>
              <a:t>A1) Si scriva l’espressione analitica del vincolo di bilancio.</a:t>
            </a:r>
          </a:p>
          <a:p>
            <a:r>
              <a:rPr lang="it-IT" dirty="0"/>
              <a:t>A2) Si determinino i valori del consumo e delle ore dedicate al lavoro, sapendo che le curve di indifferenza del padre hanno la seguente espressione analitica: U(T, C) =C</a:t>
            </a:r>
            <a:r>
              <a:rPr lang="it-IT" baseline="30000" dirty="0"/>
              <a:t>1/2</a:t>
            </a:r>
            <a:r>
              <a:rPr lang="it-IT" dirty="0"/>
              <a:t>T</a:t>
            </a:r>
            <a:r>
              <a:rPr lang="it-IT" baseline="30000" dirty="0"/>
              <a:t>1/2</a:t>
            </a:r>
            <a:r>
              <a:rPr lang="it-IT" dirty="0"/>
              <a:t>.</a:t>
            </a:r>
          </a:p>
          <a:p>
            <a:r>
              <a:rPr lang="it-IT" dirty="0"/>
              <a:t>A3) Si rappresenti graficamente la soluzione di equilibrio (105;70), indicando le </a:t>
            </a:r>
            <a:r>
              <a:rPr lang="it-IT" dirty="0" err="1"/>
              <a:t>intercette</a:t>
            </a:r>
            <a:r>
              <a:rPr lang="it-IT" dirty="0"/>
              <a:t> del vincolo di bilancio e le curve di indifferenza.</a:t>
            </a:r>
          </a:p>
          <a:p>
            <a:r>
              <a:rPr lang="it-IT" dirty="0"/>
              <a:t>A4) Considerate che il salario reale W raddoppi: come cambieranno le scelte del padre? (Soluzione analitica e grafica: E</a:t>
            </a:r>
            <a:r>
              <a:rPr lang="it-IT" baseline="-25000" dirty="0"/>
              <a:t>1</a:t>
            </a:r>
            <a:r>
              <a:rPr lang="it-IT" dirty="0"/>
              <a:t>(195;65))</a:t>
            </a:r>
          </a:p>
          <a:p>
            <a:r>
              <a:rPr lang="it-IT" dirty="0"/>
              <a:t>A5) Prevale l’effetto reddito o sostituzione sulla scelta del padre?</a:t>
            </a:r>
          </a:p>
          <a:p>
            <a:endParaRPr lang="it-IT" dirty="0"/>
          </a:p>
        </p:txBody>
      </p:sp>
      <p:sp>
        <p:nvSpPr>
          <p:cNvPr id="4" name="Segnaposto numero diapositiva 3"/>
          <p:cNvSpPr>
            <a:spLocks noGrp="1"/>
          </p:cNvSpPr>
          <p:nvPr>
            <p:ph type="sldNum" sz="quarter" idx="12"/>
          </p:nvPr>
        </p:nvSpPr>
        <p:spPr/>
        <p:txBody>
          <a:bodyPr/>
          <a:lstStyle/>
          <a:p>
            <a:fld id="{36E40382-E714-4EC0-9D90-044B3E2E1EAA}" type="slidenum">
              <a:rPr lang="it-IT" altLang="en-US" smtClean="0"/>
              <a:pPr/>
              <a:t>49</a:t>
            </a:fld>
            <a:endParaRPr lang="it-IT" altLang="en-US" dirty="0"/>
          </a:p>
        </p:txBody>
      </p:sp>
      <p:sp>
        <p:nvSpPr>
          <p:cNvPr id="5" name="Rettangolo 4"/>
          <p:cNvSpPr/>
          <p:nvPr/>
        </p:nvSpPr>
        <p:spPr>
          <a:xfrm>
            <a:off x="8178800" y="4450080"/>
            <a:ext cx="104648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6004560" y="5374640"/>
            <a:ext cx="104648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5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 presetClass="exit"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par>
                          <p:cTn id="37" fill="hold">
                            <p:stCondLst>
                              <p:cond delay="500"/>
                            </p:stCondLst>
                            <p:childTnLst>
                              <p:par>
                                <p:cTn id="38" presetID="1" presetClass="exit"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59D571-685C-4DB0-92CB-38E2237499CC}"/>
              </a:ext>
            </a:extLst>
          </p:cNvPr>
          <p:cNvSpPr>
            <a:spLocks noGrp="1"/>
          </p:cNvSpPr>
          <p:nvPr>
            <p:ph type="title"/>
          </p:nvPr>
        </p:nvSpPr>
        <p:spPr/>
        <p:txBody>
          <a:bodyPr/>
          <a:lstStyle/>
          <a:p>
            <a:r>
              <a:rPr lang="it-IT" dirty="0"/>
              <a:t>Alcune fonti importanti per l’interpretazione dei modelli e dei dati</a:t>
            </a:r>
          </a:p>
        </p:txBody>
      </p:sp>
      <p:sp>
        <p:nvSpPr>
          <p:cNvPr id="4" name="Segnaposto numero diapositiva 3">
            <a:extLst>
              <a:ext uri="{FF2B5EF4-FFF2-40B4-BE49-F238E27FC236}">
                <a16:creationId xmlns:a16="http://schemas.microsoft.com/office/drawing/2014/main" id="{1BCFBA75-35A3-446F-9A1B-85424698CC62}"/>
              </a:ext>
            </a:extLst>
          </p:cNvPr>
          <p:cNvSpPr>
            <a:spLocks noGrp="1"/>
          </p:cNvSpPr>
          <p:nvPr>
            <p:ph type="sldNum" sz="quarter" idx="12"/>
          </p:nvPr>
        </p:nvSpPr>
        <p:spPr/>
        <p:txBody>
          <a:bodyPr/>
          <a:lstStyle/>
          <a:p>
            <a:pPr>
              <a:defRPr/>
            </a:pPr>
            <a:fld id="{54F607D0-A284-42C4-BCFC-9662D572391E}" type="slidenum">
              <a:rPr lang="it-IT" altLang="en-US" smtClean="0"/>
              <a:pPr>
                <a:defRPr/>
              </a:pPr>
              <a:t>5</a:t>
            </a:fld>
            <a:endParaRPr lang="it-IT" altLang="en-US"/>
          </a:p>
        </p:txBody>
      </p:sp>
      <p:sp>
        <p:nvSpPr>
          <p:cNvPr id="5" name="CasellaDiTesto 4">
            <a:extLst>
              <a:ext uri="{FF2B5EF4-FFF2-40B4-BE49-F238E27FC236}">
                <a16:creationId xmlns:a16="http://schemas.microsoft.com/office/drawing/2014/main" id="{521F972B-18C9-42C8-B482-527E8D73061C}"/>
              </a:ext>
            </a:extLst>
          </p:cNvPr>
          <p:cNvSpPr txBox="1"/>
          <p:nvPr/>
        </p:nvSpPr>
        <p:spPr>
          <a:xfrm>
            <a:off x="2209514" y="5651109"/>
            <a:ext cx="9064597" cy="1077218"/>
          </a:xfrm>
          <a:prstGeom prst="rect">
            <a:avLst/>
          </a:prstGeom>
          <a:noFill/>
        </p:spPr>
        <p:txBody>
          <a:bodyPr wrap="none" rtlCol="0">
            <a:spAutoFit/>
          </a:bodyPr>
          <a:lstStyle/>
          <a:p>
            <a:r>
              <a:rPr lang="it-IT" sz="3200" dirty="0">
                <a:hlinkClick r:id="rId2"/>
              </a:rPr>
              <a:t>Notizie</a:t>
            </a:r>
            <a:r>
              <a:rPr lang="it-IT" sz="3200" dirty="0"/>
              <a:t>, non basta leggere, ma occorre approfondire, </a:t>
            </a:r>
          </a:p>
          <a:p>
            <a:r>
              <a:rPr lang="it-IT" sz="3200" dirty="0"/>
              <a:t>es. articolo sulle </a:t>
            </a:r>
            <a:r>
              <a:rPr lang="it-IT" sz="3200" dirty="0">
                <a:hlinkClick r:id="rId3"/>
              </a:rPr>
              <a:t>competenze</a:t>
            </a:r>
            <a:r>
              <a:rPr lang="it-IT" sz="3200" dirty="0"/>
              <a:t>: </a:t>
            </a:r>
            <a:r>
              <a:rPr lang="it-IT" b="1" dirty="0">
                <a:hlinkClick r:id="rId4"/>
              </a:rPr>
              <a:t>Osservatorio </a:t>
            </a:r>
            <a:r>
              <a:rPr lang="it-IT" b="1" dirty="0" err="1">
                <a:hlinkClick r:id="rId4"/>
              </a:rPr>
              <a:t>Managerial</a:t>
            </a:r>
            <a:r>
              <a:rPr lang="it-IT" b="1" dirty="0">
                <a:hlinkClick r:id="rId4"/>
              </a:rPr>
              <a:t> Learning</a:t>
            </a:r>
            <a:r>
              <a:rPr lang="it-IT" dirty="0"/>
              <a:t> </a:t>
            </a:r>
            <a:r>
              <a:rPr lang="it-IT" sz="3200" dirty="0"/>
              <a:t>  </a:t>
            </a:r>
            <a:endParaRPr lang="en-US" sz="3200" dirty="0"/>
          </a:p>
        </p:txBody>
      </p:sp>
      <p:sp>
        <p:nvSpPr>
          <p:cNvPr id="6" name="CasellaDiTesto 5">
            <a:extLst>
              <a:ext uri="{FF2B5EF4-FFF2-40B4-BE49-F238E27FC236}">
                <a16:creationId xmlns:a16="http://schemas.microsoft.com/office/drawing/2014/main" id="{18BEFBB5-D092-4F2F-AC9C-B0AF21D1E0E7}"/>
              </a:ext>
            </a:extLst>
          </p:cNvPr>
          <p:cNvSpPr txBox="1"/>
          <p:nvPr/>
        </p:nvSpPr>
        <p:spPr>
          <a:xfrm>
            <a:off x="2209514" y="5109254"/>
            <a:ext cx="7015062" cy="307777"/>
          </a:xfrm>
          <a:prstGeom prst="rect">
            <a:avLst/>
          </a:prstGeom>
          <a:noFill/>
        </p:spPr>
        <p:txBody>
          <a:bodyPr wrap="none" rtlCol="0">
            <a:spAutoFit/>
          </a:bodyPr>
          <a:lstStyle/>
          <a:p>
            <a:r>
              <a:rPr lang="it-IT" sz="1400" dirty="0">
                <a:hlinkClick r:id="rId5"/>
              </a:rPr>
              <a:t>Decreti</a:t>
            </a:r>
            <a:r>
              <a:rPr lang="it-IT" sz="1400" dirty="0"/>
              <a:t>: </a:t>
            </a:r>
            <a:r>
              <a:rPr lang="it-IT" sz="1400" dirty="0">
                <a:hlinkClick r:id="rId5"/>
              </a:rPr>
              <a:t>https://www.lavoro.gov.it/documenti-e-norme/Pagine/Documenti-e-Norme-Ministro</a:t>
            </a:r>
            <a:r>
              <a:rPr lang="it-IT" sz="1400" dirty="0"/>
              <a:t> </a:t>
            </a:r>
            <a:endParaRPr lang="en-US" sz="1400" dirty="0"/>
          </a:p>
        </p:txBody>
      </p:sp>
      <p:sp>
        <p:nvSpPr>
          <p:cNvPr id="7" name="CasellaDiTesto 6">
            <a:extLst>
              <a:ext uri="{FF2B5EF4-FFF2-40B4-BE49-F238E27FC236}">
                <a16:creationId xmlns:a16="http://schemas.microsoft.com/office/drawing/2014/main" id="{571E7F3B-A224-479D-83B5-73F839F28938}"/>
              </a:ext>
            </a:extLst>
          </p:cNvPr>
          <p:cNvSpPr txBox="1"/>
          <p:nvPr/>
        </p:nvSpPr>
        <p:spPr>
          <a:xfrm>
            <a:off x="2209718" y="4145460"/>
            <a:ext cx="7301166" cy="1077218"/>
          </a:xfrm>
          <a:prstGeom prst="rect">
            <a:avLst/>
          </a:prstGeom>
          <a:noFill/>
        </p:spPr>
        <p:txBody>
          <a:bodyPr wrap="none" rtlCol="0">
            <a:spAutoFit/>
          </a:bodyPr>
          <a:lstStyle/>
          <a:p>
            <a:r>
              <a:rPr lang="it-IT" sz="3200" dirty="0"/>
              <a:t>Alcuni blog di economisti e organizzazioni: </a:t>
            </a:r>
          </a:p>
          <a:p>
            <a:r>
              <a:rPr lang="it-IT" sz="3200" dirty="0"/>
              <a:t>		</a:t>
            </a:r>
            <a:r>
              <a:rPr lang="it-IT" dirty="0">
                <a:hlinkClick r:id="rId6"/>
              </a:rPr>
              <a:t>lavoce.info</a:t>
            </a:r>
            <a:r>
              <a:rPr lang="it-IT" dirty="0"/>
              <a:t>; </a:t>
            </a:r>
            <a:r>
              <a:rPr lang="it-IT" dirty="0" err="1">
                <a:hlinkClick r:id="rId7"/>
              </a:rPr>
              <a:t>oecdblog</a:t>
            </a:r>
            <a:r>
              <a:rPr lang="it-IT" dirty="0"/>
              <a:t>; </a:t>
            </a:r>
            <a:r>
              <a:rPr lang="it-IT" dirty="0" err="1">
                <a:hlinkClick r:id="rId8"/>
              </a:rPr>
              <a:t>economia&amp;politica</a:t>
            </a:r>
            <a:r>
              <a:rPr lang="it-IT" dirty="0"/>
              <a:t>; </a:t>
            </a:r>
            <a:r>
              <a:rPr lang="it-IT" dirty="0" err="1">
                <a:hlinkClick r:id="rId9"/>
              </a:rPr>
              <a:t>ingenere</a:t>
            </a:r>
            <a:r>
              <a:rPr lang="it-IT" dirty="0"/>
              <a:t>…</a:t>
            </a:r>
            <a:endParaRPr lang="en-US" dirty="0"/>
          </a:p>
        </p:txBody>
      </p:sp>
      <p:sp>
        <p:nvSpPr>
          <p:cNvPr id="8" name="CasellaDiTesto 7">
            <a:extLst>
              <a:ext uri="{FF2B5EF4-FFF2-40B4-BE49-F238E27FC236}">
                <a16:creationId xmlns:a16="http://schemas.microsoft.com/office/drawing/2014/main" id="{7EF03B44-5843-4640-8D81-31415121941E}"/>
              </a:ext>
            </a:extLst>
          </p:cNvPr>
          <p:cNvSpPr txBox="1"/>
          <p:nvPr/>
        </p:nvSpPr>
        <p:spPr>
          <a:xfrm>
            <a:off x="2239275" y="2953476"/>
            <a:ext cx="9300688" cy="1077218"/>
          </a:xfrm>
          <a:prstGeom prst="rect">
            <a:avLst/>
          </a:prstGeom>
          <a:noFill/>
        </p:spPr>
        <p:txBody>
          <a:bodyPr wrap="none" rtlCol="0">
            <a:spAutoFit/>
          </a:bodyPr>
          <a:lstStyle/>
          <a:p>
            <a:r>
              <a:rPr lang="it-IT" sz="3200" dirty="0"/>
              <a:t>I dati </a:t>
            </a:r>
            <a:r>
              <a:rPr lang="it-IT" sz="3200" dirty="0">
                <a:hlinkClick r:id="rId10"/>
              </a:rPr>
              <a:t>statistici</a:t>
            </a:r>
            <a:r>
              <a:rPr lang="it-IT" sz="3200" dirty="0"/>
              <a:t> commentati da Istat o quelli dei rapporti</a:t>
            </a:r>
          </a:p>
          <a:p>
            <a:r>
              <a:rPr lang="it-IT" sz="3200" dirty="0"/>
              <a:t>Es. </a:t>
            </a:r>
            <a:r>
              <a:rPr lang="it-IT" sz="3200" dirty="0">
                <a:hlinkClick r:id="rId11"/>
              </a:rPr>
              <a:t>CNEL</a:t>
            </a:r>
            <a:r>
              <a:rPr lang="it-IT" sz="3200" dirty="0"/>
              <a:t>, </a:t>
            </a:r>
            <a:r>
              <a:rPr lang="it-IT" sz="3200" dirty="0">
                <a:hlinkClick r:id="rId12"/>
              </a:rPr>
              <a:t>INPS</a:t>
            </a:r>
            <a:endParaRPr lang="en-US" sz="3200" dirty="0"/>
          </a:p>
        </p:txBody>
      </p:sp>
      <p:sp>
        <p:nvSpPr>
          <p:cNvPr id="11" name="CasellaDiTesto 10">
            <a:extLst>
              <a:ext uri="{FF2B5EF4-FFF2-40B4-BE49-F238E27FC236}">
                <a16:creationId xmlns:a16="http://schemas.microsoft.com/office/drawing/2014/main" id="{0F49588E-094B-44C0-BEFD-BA9801AAFEEE}"/>
              </a:ext>
            </a:extLst>
          </p:cNvPr>
          <p:cNvSpPr txBox="1"/>
          <p:nvPr/>
        </p:nvSpPr>
        <p:spPr>
          <a:xfrm>
            <a:off x="2351584" y="2060849"/>
            <a:ext cx="5904656" cy="584775"/>
          </a:xfrm>
          <a:prstGeom prst="rect">
            <a:avLst/>
          </a:prstGeom>
          <a:noFill/>
        </p:spPr>
        <p:txBody>
          <a:bodyPr wrap="square" rtlCol="0">
            <a:spAutoFit/>
          </a:bodyPr>
          <a:lstStyle/>
          <a:p>
            <a:r>
              <a:rPr lang="it-IT" sz="3200" dirty="0"/>
              <a:t>Le </a:t>
            </a:r>
            <a:r>
              <a:rPr lang="it-IT" sz="3200" dirty="0">
                <a:hlinkClick r:id="rId13"/>
              </a:rPr>
              <a:t>Informazioni statistiche</a:t>
            </a:r>
            <a:endParaRPr lang="it-IT" sz="3200" dirty="0"/>
          </a:p>
        </p:txBody>
      </p:sp>
    </p:spTree>
    <p:extLst>
      <p:ext uri="{BB962C8B-B14F-4D97-AF65-F5344CB8AC3E}">
        <p14:creationId xmlns:p14="http://schemas.microsoft.com/office/powerpoint/2010/main" val="1317839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A368E9-D9E8-4385-9C2F-622ADB5CD7B4}"/>
              </a:ext>
            </a:extLst>
          </p:cNvPr>
          <p:cNvSpPr>
            <a:spLocks noGrp="1"/>
          </p:cNvSpPr>
          <p:nvPr>
            <p:ph type="title"/>
          </p:nvPr>
        </p:nvSpPr>
        <p:spPr/>
        <p:txBody>
          <a:bodyPr/>
          <a:lstStyle/>
          <a:p>
            <a:r>
              <a:rPr lang="it-IT" dirty="0"/>
              <a:t>Esempio dal libro </a:t>
            </a:r>
            <a:r>
              <a:rPr lang="it-IT" dirty="0" err="1"/>
              <a:t>Borjas</a:t>
            </a:r>
            <a:r>
              <a:rPr lang="it-IT" dirty="0"/>
              <a:t> 1.8</a:t>
            </a:r>
          </a:p>
        </p:txBody>
      </p:sp>
      <p:sp>
        <p:nvSpPr>
          <p:cNvPr id="3" name="Segnaposto contenuto 2">
            <a:extLst>
              <a:ext uri="{FF2B5EF4-FFF2-40B4-BE49-F238E27FC236}">
                <a16:creationId xmlns:a16="http://schemas.microsoft.com/office/drawing/2014/main" id="{C70B8682-F7A3-4C78-A291-C9D23B4759FA}"/>
              </a:ext>
            </a:extLst>
          </p:cNvPr>
          <p:cNvSpPr>
            <a:spLocks noGrp="1"/>
          </p:cNvSpPr>
          <p:nvPr>
            <p:ph idx="1"/>
          </p:nvPr>
        </p:nvSpPr>
        <p:spPr/>
        <p:txBody>
          <a:bodyPr>
            <a:normAutofit fontScale="85000" lnSpcReduction="20000"/>
          </a:bodyPr>
          <a:lstStyle/>
          <a:p>
            <a:r>
              <a:rPr lang="it-IT" dirty="0"/>
              <a:t>Le preferenze di Sara per il consumo e tempo libero possono essere espresse come U(C,T) = (C – 200) × (T – 80). Questa funzione di utilità indica che l’utilità marginale del tempo libero di Sara è (C – 200) e la sua utilità marginale del consumo è (T – 80). Ci sono 168 ore nella settimana da suddividere tra lavoro e tempo libero. Sara guadagna 5€ all’ora al netto delle tasse e riceve benefici dal welfare del valore di 320€ ogni settimana che lavora, indipendentemente da quanto lavora.</a:t>
            </a:r>
          </a:p>
          <a:p>
            <a:r>
              <a:rPr lang="it-IT" dirty="0"/>
              <a:t>(a) Disegnate la retta di bilancio di Sara.</a:t>
            </a:r>
          </a:p>
          <a:p>
            <a:r>
              <a:rPr lang="it-IT" dirty="0"/>
              <a:t>(b) Quale è il tasso marginale di sostituzione di Sara quando T = 100 e si trova sulla retta di bilancio?</a:t>
            </a:r>
          </a:p>
          <a:p>
            <a:r>
              <a:rPr lang="it-IT" dirty="0"/>
              <a:t>(c) Quale è il salario di riserva di Sara?</a:t>
            </a:r>
          </a:p>
          <a:p>
            <a:r>
              <a:rPr lang="it-IT" dirty="0"/>
              <a:t>(d) Trovate la quantità ottima di consumo e tempo libero di Sara.</a:t>
            </a:r>
          </a:p>
          <a:p>
            <a:r>
              <a:rPr lang="it-IT" dirty="0"/>
              <a:t>(e) Considerate un aumento del salario a 8€, quale effetto prevale nella scelta: reddito o sostituzione?</a:t>
            </a:r>
          </a:p>
        </p:txBody>
      </p:sp>
    </p:spTree>
    <p:extLst>
      <p:ext uri="{BB962C8B-B14F-4D97-AF65-F5344CB8AC3E}">
        <p14:creationId xmlns:p14="http://schemas.microsoft.com/office/powerpoint/2010/main" val="237637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z="3600" dirty="0"/>
              <a:t>Come leggere i dati del mercato del lavoro: i confronti (esempio)</a:t>
            </a:r>
            <a:endParaRPr lang="en-US" sz="3600" dirty="0"/>
          </a:p>
        </p:txBody>
      </p:sp>
      <p:sp>
        <p:nvSpPr>
          <p:cNvPr id="7" name="Segnaposto contenuto 6"/>
          <p:cNvSpPr>
            <a:spLocks noGrp="1"/>
          </p:cNvSpPr>
          <p:nvPr>
            <p:ph idx="1"/>
          </p:nvPr>
        </p:nvSpPr>
        <p:spPr>
          <a:xfrm>
            <a:off x="1236617" y="1690688"/>
            <a:ext cx="9871165" cy="4257676"/>
          </a:xfrm>
        </p:spPr>
        <p:txBody>
          <a:bodyPr/>
          <a:lstStyle/>
          <a:p>
            <a:r>
              <a:rPr lang="it-IT" sz="2400" dirty="0"/>
              <a:t>I dati possono essere espressi in valore assoluto: in FVG i lavoratori a tempo determinato nel 2019 erano 66mila, in Veneto 259mila         </a:t>
            </a:r>
          </a:p>
          <a:p>
            <a:r>
              <a:rPr lang="it-IT" sz="2400" dirty="0">
                <a:solidFill>
                  <a:srgbClr val="0000FF"/>
                </a:solidFill>
              </a:rPr>
              <a:t>          in Veneto c’è molto più lavoro «precario»,</a:t>
            </a:r>
            <a:r>
              <a:rPr lang="it-IT" sz="2400" dirty="0"/>
              <a:t> è vero?</a:t>
            </a:r>
          </a:p>
          <a:p>
            <a:r>
              <a:rPr lang="it-IT" sz="2400" dirty="0"/>
              <a:t>Sì, ma la concentrazione conta. Infatti per comparare due entità (qui regioni) devo usare uno stesso metro di misura…</a:t>
            </a:r>
          </a:p>
          <a:p>
            <a:r>
              <a:rPr lang="it-IT" sz="2400" dirty="0"/>
              <a:t>Ad esempio un </a:t>
            </a:r>
            <a:r>
              <a:rPr lang="it-IT" sz="2400" dirty="0">
                <a:solidFill>
                  <a:srgbClr val="FF0000"/>
                </a:solidFill>
              </a:rPr>
              <a:t>rapporto</a:t>
            </a:r>
            <a:r>
              <a:rPr lang="it-IT" sz="2400" dirty="0"/>
              <a:t> o un </a:t>
            </a:r>
            <a:r>
              <a:rPr lang="it-IT" sz="2400" dirty="0">
                <a:solidFill>
                  <a:srgbClr val="FF0000"/>
                </a:solidFill>
              </a:rPr>
              <a:t>tasso</a:t>
            </a:r>
            <a:r>
              <a:rPr lang="it-IT" sz="2400" dirty="0"/>
              <a:t>:</a:t>
            </a:r>
          </a:p>
          <a:p>
            <a:pPr lvl="1"/>
            <a:r>
              <a:rPr lang="it-IT" dirty="0"/>
              <a:t>I lavoratori a tempo determinato in Veneto nel 2019 erano il 15,4% dei dipendenti, in FVG il 16,1% del totale</a:t>
            </a:r>
            <a:endParaRPr lang="en-US" dirty="0"/>
          </a:p>
        </p:txBody>
      </p:sp>
      <p:sp>
        <p:nvSpPr>
          <p:cNvPr id="4" name="Segnaposto numero diapositiva 3"/>
          <p:cNvSpPr>
            <a:spLocks noGrp="1"/>
          </p:cNvSpPr>
          <p:nvPr>
            <p:ph type="sldNum" sz="quarter" idx="12"/>
          </p:nvPr>
        </p:nvSpPr>
        <p:spPr/>
        <p:txBody>
          <a:bodyPr/>
          <a:lstStyle/>
          <a:p>
            <a:pPr>
              <a:defRPr/>
            </a:pPr>
            <a:fld id="{A82C22D0-454E-42E1-B3A1-BE8503E34D6F}" type="slidenum">
              <a:rPr lang="it-IT" altLang="en-US" smtClean="0"/>
              <a:pPr>
                <a:defRPr/>
              </a:pPr>
              <a:t>6</a:t>
            </a:fld>
            <a:endParaRPr lang="it-IT" altLang="en-US"/>
          </a:p>
        </p:txBody>
      </p:sp>
      <p:sp>
        <p:nvSpPr>
          <p:cNvPr id="8" name="Freccia a destra 7"/>
          <p:cNvSpPr/>
          <p:nvPr/>
        </p:nvSpPr>
        <p:spPr>
          <a:xfrm>
            <a:off x="1565473" y="2578291"/>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ella 8"/>
          <p:cNvGraphicFramePr>
            <a:graphicFrameLocks noGrp="1"/>
          </p:cNvGraphicFramePr>
          <p:nvPr>
            <p:extLst/>
          </p:nvPr>
        </p:nvGraphicFramePr>
        <p:xfrm>
          <a:off x="3863752" y="5090978"/>
          <a:ext cx="5616624" cy="1602576"/>
        </p:xfrm>
        <a:graphic>
          <a:graphicData uri="http://schemas.openxmlformats.org/drawingml/2006/table">
            <a:tbl>
              <a:tblPr>
                <a:tableStyleId>{5C22544A-7EE6-4342-B048-85BDC9FD1C3A}</a:tableStyleId>
              </a:tblPr>
              <a:tblGrid>
                <a:gridCol w="1404156">
                  <a:extLst>
                    <a:ext uri="{9D8B030D-6E8A-4147-A177-3AD203B41FA5}">
                      <a16:colId xmlns:a16="http://schemas.microsoft.com/office/drawing/2014/main" val="801648271"/>
                    </a:ext>
                  </a:extLst>
                </a:gridCol>
                <a:gridCol w="1404156">
                  <a:extLst>
                    <a:ext uri="{9D8B030D-6E8A-4147-A177-3AD203B41FA5}">
                      <a16:colId xmlns:a16="http://schemas.microsoft.com/office/drawing/2014/main" val="3620016681"/>
                    </a:ext>
                  </a:extLst>
                </a:gridCol>
                <a:gridCol w="1404156">
                  <a:extLst>
                    <a:ext uri="{9D8B030D-6E8A-4147-A177-3AD203B41FA5}">
                      <a16:colId xmlns:a16="http://schemas.microsoft.com/office/drawing/2014/main" val="3192644733"/>
                    </a:ext>
                  </a:extLst>
                </a:gridCol>
                <a:gridCol w="1404156">
                  <a:extLst>
                    <a:ext uri="{9D8B030D-6E8A-4147-A177-3AD203B41FA5}">
                      <a16:colId xmlns:a16="http://schemas.microsoft.com/office/drawing/2014/main" val="321877539"/>
                    </a:ext>
                  </a:extLst>
                </a:gridCol>
              </a:tblGrid>
              <a:tr h="301910">
                <a:tc gridSpan="4">
                  <a:txBody>
                    <a:bodyPr/>
                    <a:lstStyle/>
                    <a:p>
                      <a:pPr algn="l" fontAlgn="b"/>
                      <a:r>
                        <a:rPr lang="it-IT" sz="1800" u="none" strike="noStrike" dirty="0">
                          <a:effectLst/>
                        </a:rPr>
                        <a:t>Occupati alle dipendenze nel 2019 (in migliaia)</a:t>
                      </a:r>
                      <a:endParaRPr lang="it-IT" sz="18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8362077"/>
                  </a:ext>
                </a:extLst>
              </a:tr>
              <a:tr h="696846">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Tempo determinato</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err="1">
                          <a:effectLst/>
                        </a:rPr>
                        <a:t>Totale</a:t>
                      </a:r>
                      <a:r>
                        <a:rPr lang="en-US" sz="1800" u="none" strike="noStrike" dirty="0">
                          <a:effectLst/>
                        </a:rPr>
                        <a:t> </a:t>
                      </a:r>
                      <a:r>
                        <a:rPr lang="en-US" sz="1800" u="none" strike="noStrike" dirty="0" err="1">
                          <a:effectLst/>
                        </a:rPr>
                        <a:t>occupati</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 sul Totale</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60205950"/>
                  </a:ext>
                </a:extLst>
              </a:tr>
              <a:tr h="301910">
                <a:tc>
                  <a:txBody>
                    <a:bodyPr/>
                    <a:lstStyle/>
                    <a:p>
                      <a:pPr algn="l" fontAlgn="b"/>
                      <a:r>
                        <a:rPr lang="en-US" sz="1800" u="none" strike="noStrike">
                          <a:effectLst/>
                        </a:rPr>
                        <a:t>FVG</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66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412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16,1</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4166648"/>
                  </a:ext>
                </a:extLst>
              </a:tr>
              <a:tr h="301910">
                <a:tc>
                  <a:txBody>
                    <a:bodyPr/>
                    <a:lstStyle/>
                    <a:p>
                      <a:pPr algn="l" fontAlgn="b"/>
                      <a:r>
                        <a:rPr lang="en-US" sz="1800" u="none" strike="noStrike">
                          <a:effectLst/>
                        </a:rPr>
                        <a:t>Veneto</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1686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15,4</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88988610"/>
                  </a:ext>
                </a:extLst>
              </a:tr>
            </a:tbl>
          </a:graphicData>
        </a:graphic>
      </p:graphicFrame>
    </p:spTree>
    <p:extLst>
      <p:ext uri="{BB962C8B-B14F-4D97-AF65-F5344CB8AC3E}">
        <p14:creationId xmlns:p14="http://schemas.microsoft.com/office/powerpoint/2010/main" val="12732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898"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anim calcmode="lin" valueType="num">
                                      <p:cBhvr>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
                                            <p:txEl>
                                              <p:pRg st="1" end="1"/>
                                            </p:txEl>
                                          </p:spTgt>
                                        </p:tgtEl>
                                        <p:attrNameLst>
                                          <p:attrName>ppt_y</p:attrName>
                                        </p:attrNameLst>
                                      </p:cBhvr>
                                      <p:tavLst>
                                        <p:tav tm="0">
                                          <p:val>
                                            <p:strVal val="#ppt_y-.03"/>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anim calcmode="lin" valueType="num">
                                      <p:cBhvr>
                                        <p:cTn id="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fade">
                                      <p:cBhvr>
                                        <p:cTn id="51" dur="1000"/>
                                        <p:tgtEl>
                                          <p:spTgt spid="7">
                                            <p:txEl>
                                              <p:pRg st="4" end="4"/>
                                            </p:txEl>
                                          </p:spTgt>
                                        </p:tgtEl>
                                      </p:cBhvr>
                                    </p:animEffect>
                                    <p:anim calcmode="lin" valueType="num">
                                      <p:cBhvr>
                                        <p:cTn id="5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bldLvl="2"/>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z="4000" dirty="0"/>
              <a:t>Come si esprimono tali rapporti con i dati? Lavoriamo tutti allo stesso modo? Il tempo conta?</a:t>
            </a:r>
          </a:p>
        </p:txBody>
      </p:sp>
      <p:sp>
        <p:nvSpPr>
          <p:cNvPr id="4" name="Segnaposto numero diapositiva 3"/>
          <p:cNvSpPr>
            <a:spLocks noGrp="1"/>
          </p:cNvSpPr>
          <p:nvPr>
            <p:ph type="sldNum" sz="quarter" idx="12"/>
          </p:nvPr>
        </p:nvSpPr>
        <p:spPr/>
        <p:txBody>
          <a:bodyPr/>
          <a:lstStyle/>
          <a:p>
            <a:pPr>
              <a:defRPr/>
            </a:pPr>
            <a:fld id="{29D475F0-A9D6-4026-8790-54A68893E384}" type="slidenum">
              <a:rPr lang="it-IT" altLang="en-US" smtClean="0"/>
              <a:pPr>
                <a:defRPr/>
              </a:pPr>
              <a:t>7</a:t>
            </a:fld>
            <a:endParaRPr lang="it-IT" altLang="en-US"/>
          </a:p>
        </p:txBody>
      </p:sp>
      <p:pic>
        <p:nvPicPr>
          <p:cNvPr id="45058" name="Picture 2" descr="Fig. 1.1. Tasso di partecipazione e ore annuali di lavoro per la produzione di merc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572001"/>
            <a:ext cx="8538759" cy="494066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631505" y="6512392"/>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1.1 Pepi De </a:t>
            </a:r>
            <a:r>
              <a:rPr lang="it-IT" sz="1400" dirty="0" err="1"/>
              <a:t>Caleo</a:t>
            </a:r>
            <a:r>
              <a:rPr lang="it-IT" sz="1400" dirty="0"/>
              <a:t>, p. 22</a:t>
            </a:r>
          </a:p>
        </p:txBody>
      </p:sp>
      <p:sp>
        <p:nvSpPr>
          <p:cNvPr id="2" name="Rectangle 1"/>
          <p:cNvSpPr/>
          <p:nvPr/>
        </p:nvSpPr>
        <p:spPr>
          <a:xfrm>
            <a:off x="2999656" y="5877273"/>
            <a:ext cx="6984776" cy="635119"/>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ne Callout 1 2"/>
          <p:cNvSpPr/>
          <p:nvPr/>
        </p:nvSpPr>
        <p:spPr>
          <a:xfrm>
            <a:off x="1847529" y="5354513"/>
            <a:ext cx="981823" cy="504056"/>
          </a:xfrm>
          <a:prstGeom prst="borderCallout1">
            <a:avLst>
              <a:gd name="adj1" fmla="val 18750"/>
              <a:gd name="adj2" fmla="val -8333"/>
              <a:gd name="adj3" fmla="val 145483"/>
              <a:gd name="adj4" fmla="val 113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PAESI</a:t>
            </a:r>
            <a:endParaRPr lang="en-US" dirty="0"/>
          </a:p>
        </p:txBody>
      </p:sp>
    </p:spTree>
    <p:extLst>
      <p:ext uri="{BB962C8B-B14F-4D97-AF65-F5344CB8AC3E}">
        <p14:creationId xmlns:p14="http://schemas.microsoft.com/office/powerpoint/2010/main" val="289627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54314D98-A194-4BAB-9F25-D47C4CF4015C}" type="slidenum">
              <a:rPr lang="it-IT" altLang="en-US" smtClean="0"/>
              <a:pPr>
                <a:defRPr/>
              </a:pPr>
              <a:t>8</a:t>
            </a:fld>
            <a:endParaRPr lang="it-IT" altLang="en-US"/>
          </a:p>
        </p:txBody>
      </p:sp>
      <p:pic>
        <p:nvPicPr>
          <p:cNvPr id="46082" name="Picture 2" descr="Fig. 1.2. Tasso di partecipazione per sesso ed e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347005"/>
            <a:ext cx="5932959" cy="645535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7464153" y="6494587"/>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1.2 Pepi De </a:t>
            </a:r>
            <a:r>
              <a:rPr lang="it-IT" sz="1400" dirty="0" err="1"/>
              <a:t>Caleo</a:t>
            </a:r>
            <a:r>
              <a:rPr lang="it-IT" sz="1400" dirty="0"/>
              <a:t>, p. 23</a:t>
            </a:r>
          </a:p>
        </p:txBody>
      </p:sp>
      <p:sp>
        <p:nvSpPr>
          <p:cNvPr id="2" name="Line Callout 1 1"/>
          <p:cNvSpPr/>
          <p:nvPr/>
        </p:nvSpPr>
        <p:spPr>
          <a:xfrm>
            <a:off x="8077200" y="764704"/>
            <a:ext cx="1440160" cy="864096"/>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GENERE</a:t>
            </a:r>
            <a:endParaRPr lang="en-US" dirty="0"/>
          </a:p>
        </p:txBody>
      </p:sp>
      <p:sp>
        <p:nvSpPr>
          <p:cNvPr id="4" name="Line Callout 1 3"/>
          <p:cNvSpPr/>
          <p:nvPr/>
        </p:nvSpPr>
        <p:spPr>
          <a:xfrm>
            <a:off x="8389863" y="3574683"/>
            <a:ext cx="1432521" cy="1080120"/>
          </a:xfrm>
          <a:prstGeom prst="borderCallout1">
            <a:avLst>
              <a:gd name="adj1" fmla="val 18750"/>
              <a:gd name="adj2" fmla="val -8333"/>
              <a:gd name="adj3" fmla="val 80005"/>
              <a:gd name="adj4" fmla="val -57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ETÀ</a:t>
            </a:r>
            <a:endParaRPr lang="en-US" dirty="0"/>
          </a:p>
        </p:txBody>
      </p:sp>
      <p:sp>
        <p:nvSpPr>
          <p:cNvPr id="6" name="Ovale 5"/>
          <p:cNvSpPr/>
          <p:nvPr/>
        </p:nvSpPr>
        <p:spPr>
          <a:xfrm>
            <a:off x="6240016" y="3933056"/>
            <a:ext cx="864096"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a:extLst>
              <a:ext uri="{FF2B5EF4-FFF2-40B4-BE49-F238E27FC236}">
                <a16:creationId xmlns:a16="http://schemas.microsoft.com/office/drawing/2014/main" id="{FF4A8273-F6AD-461A-9B2E-6B1CB59C7566}"/>
              </a:ext>
            </a:extLst>
          </p:cNvPr>
          <p:cNvCxnSpPr/>
          <p:nvPr/>
        </p:nvCxnSpPr>
        <p:spPr>
          <a:xfrm>
            <a:off x="4489269" y="2560320"/>
            <a:ext cx="714102" cy="86868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94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E nel ciclo vitale lavoriamo tutti allo stesso modo?</a:t>
            </a:r>
          </a:p>
        </p:txBody>
      </p:sp>
      <p:sp>
        <p:nvSpPr>
          <p:cNvPr id="2" name="Segnaposto numero diapositiva 1"/>
          <p:cNvSpPr>
            <a:spLocks noGrp="1"/>
          </p:cNvSpPr>
          <p:nvPr>
            <p:ph type="sldNum" sz="quarter" idx="12"/>
          </p:nvPr>
        </p:nvSpPr>
        <p:spPr/>
        <p:txBody>
          <a:bodyPr/>
          <a:lstStyle/>
          <a:p>
            <a:pPr>
              <a:defRPr/>
            </a:pPr>
            <a:fld id="{B036C5EE-6A67-458D-AC51-C8D8E119E65D}" type="slidenum">
              <a:rPr lang="it-IT" altLang="en-US" smtClean="0"/>
              <a:pPr>
                <a:defRPr/>
              </a:pPr>
              <a:t>9</a:t>
            </a:fld>
            <a:endParaRPr lang="it-IT" altLang="en-US"/>
          </a:p>
        </p:txBody>
      </p:sp>
      <p:pic>
        <p:nvPicPr>
          <p:cNvPr id="47106" name="Picture 2" descr="Fig. 1.3. Profilo life cycle delle ore annuali degli occupati, capifamiglia e coniugi, Stati Un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2420889"/>
            <a:ext cx="7128792" cy="419208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826274" y="1624771"/>
            <a:ext cx="866221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Capofamiglia e coniugi non lavorano lo stesso numero di ore negli USA (1900-2005) e soprattutto le fasi del lavoro lungo la vita sono diverse</a:t>
            </a:r>
          </a:p>
        </p:txBody>
      </p:sp>
      <p:sp>
        <p:nvSpPr>
          <p:cNvPr id="6" name="CasellaDiTesto 5"/>
          <p:cNvSpPr txBox="1"/>
          <p:nvPr/>
        </p:nvSpPr>
        <p:spPr>
          <a:xfrm>
            <a:off x="1524001" y="6459089"/>
            <a:ext cx="2698111"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sz="1400" dirty="0"/>
              <a:t>Fonte: Fig. 1.3 Pepi De </a:t>
            </a:r>
            <a:r>
              <a:rPr lang="it-IT" sz="1400" dirty="0" err="1"/>
              <a:t>Caleo</a:t>
            </a:r>
            <a:r>
              <a:rPr lang="it-IT" sz="1400" dirty="0"/>
              <a:t>, p. 26</a:t>
            </a:r>
          </a:p>
        </p:txBody>
      </p:sp>
    </p:spTree>
    <p:extLst>
      <p:ext uri="{BB962C8B-B14F-4D97-AF65-F5344CB8AC3E}">
        <p14:creationId xmlns:p14="http://schemas.microsoft.com/office/powerpoint/2010/main" val="18767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16618</TotalTime>
  <Words>3659</Words>
  <Application>Microsoft Office PowerPoint</Application>
  <PresentationFormat>Widescreen</PresentationFormat>
  <Paragraphs>478</Paragraphs>
  <Slides>50</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50</vt:i4>
      </vt:variant>
    </vt:vector>
  </HeadingPairs>
  <TitlesOfParts>
    <vt:vector size="59" baseType="lpstr">
      <vt:lpstr>Arial</vt:lpstr>
      <vt:lpstr>Arial Narrow</vt:lpstr>
      <vt:lpstr>Calibri</vt:lpstr>
      <vt:lpstr>Calibri Light</vt:lpstr>
      <vt:lpstr>Cambria Math</vt:lpstr>
      <vt:lpstr>Symbol</vt:lpstr>
      <vt:lpstr>Times New Roman</vt:lpstr>
      <vt:lpstr>Wingdings</vt:lpstr>
      <vt:lpstr>Tema di Office</vt:lpstr>
      <vt:lpstr>L’analisi empirica della scelta di partecipazione al lavoro</vt:lpstr>
      <vt:lpstr>Informazioni utili per il modello di scelta</vt:lpstr>
      <vt:lpstr>Riprendendo le risposte ottenute dal sondaggio wooclap</vt:lpstr>
      <vt:lpstr>I dati di verifica (vedremo in seguito i modelli statistici ed econometrici): sono dati aggregati, è come se l’individuo possedesse le caratteristiche medie della popolazione di riferimento, la popolazione attiva o forza lavoro</vt:lpstr>
      <vt:lpstr>Alcune fonti importanti per l’interpretazione dei modelli e dei dati</vt:lpstr>
      <vt:lpstr>Come leggere i dati del mercato del lavoro: i confronti (esempio)</vt:lpstr>
      <vt:lpstr>Come si esprimono tali rapporti con i dati? Lavoriamo tutti allo stesso modo? Il tempo conta?</vt:lpstr>
      <vt:lpstr>Presentazione standard di PowerPoint</vt:lpstr>
      <vt:lpstr>E nel ciclo vitale lavoriamo tutti allo stesso modo?</vt:lpstr>
      <vt:lpstr>Questo ha comportato anche un diverso uso della partecipazione al lavoro per genere</vt:lpstr>
      <vt:lpstr>Mentre le variazioni nell’uso del tempo sono minimali nell’arco dei 105 anni</vt:lpstr>
      <vt:lpstr>… anche se diversificate per genere</vt:lpstr>
      <vt:lpstr>Consumo e tempo libero: come si comportano i lavoratori? Dove trovo le informazioni…</vt:lpstr>
      <vt:lpstr>…Ma prima, alcuni concetti base della statistica del lavoro</vt:lpstr>
      <vt:lpstr>E con i dati…</vt:lpstr>
      <vt:lpstr>Le differenze di genere nei tassi di partecipazione nelle classi d’età si sono trasformate in Italia</vt:lpstr>
      <vt:lpstr>Guardiamo al tasso di partecipazione per genere in alcuni paesi europei (classe età 15-64)</vt:lpstr>
      <vt:lpstr>… Probabilmente si hanno diversi incentivi!</vt:lpstr>
      <vt:lpstr>Scarsa partecipazione determinata dal numero di figli?</vt:lpstr>
      <vt:lpstr>Propensione al lavoro dei lavoratori anziani in Friuli Venezia Giulia: il ruolo dei cambiamenti esogeni</vt:lpstr>
      <vt:lpstr>Diverse fonti di dati e significati per l’offerta di lavoro</vt:lpstr>
      <vt:lpstr>Oppure ancora…</vt:lpstr>
      <vt:lpstr>Come varia quindi la decisione dell’individuo?</vt:lpstr>
      <vt:lpstr>Inoltre abbiamo dati anche per le retribuzioni</vt:lpstr>
      <vt:lpstr>Come riuscire a produrre una sintesi?</vt:lpstr>
      <vt:lpstr>Il significato dell’uso dell’algebra/geometria</vt:lpstr>
      <vt:lpstr>La verifica delle ipotesi: un riassunto</vt:lpstr>
      <vt:lpstr>Come si rappresenta una retta?</vt:lpstr>
      <vt:lpstr>Esempi di funzioni esplicite 2)</vt:lpstr>
      <vt:lpstr>La pendenza di una funzione</vt:lpstr>
      <vt:lpstr>La pendenza negativa</vt:lpstr>
      <vt:lpstr>Il coefficiente angolare: significato</vt:lpstr>
      <vt:lpstr>… per la scelta ottima abbiamo bisogno di un’altra forma funzionale</vt:lpstr>
      <vt:lpstr>Qualcosa in più: significato geometrico di derivata</vt:lpstr>
      <vt:lpstr>La derivazione di una funzione</vt:lpstr>
      <vt:lpstr>Qualche esempio (1)</vt:lpstr>
      <vt:lpstr>Qualche esempio (2)</vt:lpstr>
      <vt:lpstr>Proviamo a mettere su grafico le ore lavorate (preferenze) (dati ISTAT) </vt:lpstr>
      <vt:lpstr>Lo stesso vale per il vincolo di bilancio</vt:lpstr>
      <vt:lpstr>Consideriamo le variazioni nelle scelte e le loro cause</vt:lpstr>
      <vt:lpstr>La lettura dei cambiamenti delle scelte per gli scopi della politica</vt:lpstr>
      <vt:lpstr>Variazione del salario e offerta di lavoro</vt:lpstr>
      <vt:lpstr>Variazione salariale: prevale l’effetto reddito</vt:lpstr>
      <vt:lpstr>Variazione salariale: prevale l’effetto sostituzione</vt:lpstr>
      <vt:lpstr>Reddito non da lavoro e offerta di lavoro</vt:lpstr>
      <vt:lpstr>Aumento del reddito non da lavoro</vt:lpstr>
      <vt:lpstr>Effetto Reddito e Sostituzione e i dati</vt:lpstr>
      <vt:lpstr>Esempio 1</vt:lpstr>
      <vt:lpstr>Esempio 2</vt:lpstr>
      <vt:lpstr>Esempio dal libro Borjas 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rappresentare scelte diverse di lavoro</dc:title>
  <dc:creator>CHIES LAURA</dc:creator>
  <cp:lastModifiedBy>CHIES LAURA</cp:lastModifiedBy>
  <cp:revision>194</cp:revision>
  <dcterms:created xsi:type="dcterms:W3CDTF">2019-10-06T07:09:23Z</dcterms:created>
  <dcterms:modified xsi:type="dcterms:W3CDTF">2024-10-07T09:09:18Z</dcterms:modified>
</cp:coreProperties>
</file>