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2" r:id="rId11"/>
    <p:sldId id="313" r:id="rId12"/>
    <p:sldId id="363" r:id="rId13"/>
    <p:sldId id="365" r:id="rId14"/>
    <p:sldId id="362" r:id="rId15"/>
    <p:sldId id="314" r:id="rId16"/>
    <p:sldId id="351" r:id="rId17"/>
    <p:sldId id="315" r:id="rId18"/>
    <p:sldId id="316" r:id="rId19"/>
    <p:sldId id="317" r:id="rId20"/>
    <p:sldId id="319" r:id="rId21"/>
    <p:sldId id="361" r:id="rId22"/>
    <p:sldId id="320" r:id="rId23"/>
    <p:sldId id="322" r:id="rId24"/>
    <p:sldId id="323" r:id="rId25"/>
    <p:sldId id="324" r:id="rId26"/>
    <p:sldId id="325" r:id="rId27"/>
    <p:sldId id="326" r:id="rId28"/>
    <p:sldId id="327" r:id="rId29"/>
    <p:sldId id="352" r:id="rId30"/>
    <p:sldId id="328" r:id="rId31"/>
    <p:sldId id="329" r:id="rId32"/>
    <p:sldId id="355" r:id="rId33"/>
    <p:sldId id="353" r:id="rId34"/>
    <p:sldId id="331" r:id="rId35"/>
    <p:sldId id="332" r:id="rId36"/>
    <p:sldId id="333" r:id="rId37"/>
    <p:sldId id="335" r:id="rId38"/>
    <p:sldId id="334" r:id="rId39"/>
    <p:sldId id="336" r:id="rId40"/>
    <p:sldId id="337" r:id="rId41"/>
    <p:sldId id="356" r:id="rId42"/>
    <p:sldId id="357" r:id="rId43"/>
    <p:sldId id="338" r:id="rId44"/>
    <p:sldId id="366" r:id="rId45"/>
    <p:sldId id="339" r:id="rId46"/>
    <p:sldId id="340" r:id="rId47"/>
    <p:sldId id="341" r:id="rId48"/>
    <p:sldId id="342" r:id="rId49"/>
    <p:sldId id="354" r:id="rId50"/>
    <p:sldId id="344" r:id="rId51"/>
    <p:sldId id="345" r:id="rId52"/>
    <p:sldId id="346" r:id="rId53"/>
    <p:sldId id="358" r:id="rId54"/>
    <p:sldId id="350" r:id="rId55"/>
    <p:sldId id="36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0:07:40.258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483 520,'0'9305,"0"-6210,0-3084</inkml:trace>
  <inkml:trace contextRef="#ctx0" brushRef="#br0" timeOffset="14748.762">14912 0,'0'2940,"0"7040,0-9977</inkml:trace>
  <inkml:trace contextRef="#ctx0" brushRef="#br0" timeOffset="40164.712">1 12132,'12684'0,"-12660"0</inkml:trace>
  <inkml:trace contextRef="#ctx0" brushRef="#br0" timeOffset="45379.291">14407 12132,'11849'0,"-11832"0</inkml:trace>
  <inkml:trace contextRef="#ctx0" brushRef="#br0" timeOffset="68013.357">8009 12180,'0'0,"4"0,5 0,2 0,0 0,-1 0,2 0,-2 0,-2 0,-3 0,-3 0,-3 0,-3 0,-1 0,1 0,-4 0,0 0,1 0</inkml:trace>
  <inkml:trace contextRef="#ctx0" brushRef="#br0" timeOffset="79013.781">9061 12010</inkml:trace>
  <inkml:trace contextRef="#ctx0" brushRef="#br0" timeOffset="83227.041">9085 12482,'0'0,"0"0,0 0,0 0,0 0,0 0,0 0,0 0,0 0,0 0,0 0,0 0,0 0</inkml:trace>
  <inkml:trace contextRef="#ctx0" brushRef="#br0" timeOffset="86095.154">9048 12482,'11'0,"-19"0,7 0,0 0</inkml:trace>
  <inkml:trace contextRef="#ctx0" brushRef="#br0" timeOffset="89451.911">9182 12482,'-1'0,"1"0,0 0,0 0,0 0,0 0,0 0,0 0,0 0,0 0,0 0</inkml:trace>
  <inkml:trace contextRef="#ctx0" brushRef="#br0" timeOffset="98865.459">9533 12155,'0'0,"0"0,0 0,0 0,0 0,0 0,0 0,0 0</inkml:trace>
  <inkml:trace contextRef="#ctx0" brushRef="#br0" timeOffset="102336.225">9096 12155,'0'0,"0"0,0 0,0 0,0 0,0 0,0 0,0 0,0 0,0 0,0 0,0 0,0 0,0 0</inkml:trace>
  <inkml:trace contextRef="#ctx0" brushRef="#br0" timeOffset="104145.211">9073 12155,'0'0</inkml:trace>
  <inkml:trace contextRef="#ctx0" brushRef="#br0" timeOffset="104535.039">9073 12155,'0'0</inkml:trace>
  <inkml:trace contextRef="#ctx0" brushRef="#br0" timeOffset="105859.783">9085 12155,'0'0,"4"0,2 0,-1 0,-1 0,-1 0,-2 0,0 0,0 0,-1 0,4 0,1 0,0 0,-1 0</inkml:trace>
  <inkml:trace contextRef="#ctx0" brushRef="#br0" timeOffset="110993.847">8963 12300,'5'0,"0"0,5 0,0 0,2 0,-1 0,1 0,-3 0,-3 0,-2 0</inkml:trace>
  <inkml:trace contextRef="#ctx0" brushRef="#br0" timeOffset="119157.623">9000 12300,'47'0,"-93"0,53 0</inkml:trace>
  <inkml:trace contextRef="#ctx0" brushRef="#br0" timeOffset="127633.088">5891 12300,'0'0,"5"0,0 0,0 0,0 0,-2 0,-3 0,-2 0,2 0,0 0,1 0</inkml:trace>
  <inkml:trace contextRef="#ctx0" brushRef="#br0" timeOffset="129222.803">5795 12300,'0'0</inkml:trace>
  <inkml:trace contextRef="#ctx0" brushRef="#br0" timeOffset="131900.068">5891 12300,'-127'0,"152"0,-21 0</inkml:trace>
  <inkml:trace contextRef="#ctx0" brushRef="#br0" timeOffset="170697.004">20395 12192,'-43'0,"68"0,-22 0</inkml:trace>
  <inkml:trace contextRef="#ctx0" brushRef="#br0" timeOffset="176358.449">22498 12192,'2'0,"1"0,0 0,1 0,0 0,4 0,0 0,-3 0,-3 0,-3 0,-2 0</inkml:trace>
  <inkml:trace contextRef="#ctx0" brushRef="#br0" timeOffset="177966.245">23635 12192,'0'0</inkml:trace>
  <inkml:trace contextRef="#ctx0" brushRef="#br0" timeOffset="179379.918">23563 12192,'0'0</inkml:trace>
  <inkml:trace contextRef="#ctx0" brushRef="#br0" timeOffset="201271.101">383 7693,'0'2,"0"1,0 0</inkml:trace>
  <inkml:trace contextRef="#ctx0" brushRef="#br0" timeOffset="203068.327">383 7729,'0'0,"0"0,0 0,0 0,0 0,0 0,0-4,0-6,0 0,0 0,0-1,0 0,0 3,0 3</inkml:trace>
  <inkml:trace contextRef="#ctx0" brushRef="#br0" timeOffset="-214392.603">383 4476,'0'0,"0"0,0-3,0 1,0-1,0 1,0 0,0 1,0 1</inkml:trace>
  <inkml:trace contextRef="#ctx0" brushRef="#br0" timeOffset="-213225.643">383 4488</inkml:trace>
  <inkml:trace contextRef="#ctx0" brushRef="#br0" timeOffset="-212536.357">383 4488,'0'0</inkml:trace>
  <inkml:trace contextRef="#ctx0" brushRef="#br0" timeOffset="-208541.489">383 3374,'0'0,"0"0,0 2,0 1,0 0,0-1</inkml:trace>
  <inkml:trace contextRef="#ctx0" brushRef="#br0" timeOffset="-199004.827">14716 7729,'0'0,"0"0,0 0,0 0,0 0,0 0,0-2,0-1,0 1,0 0,0 1,0 0</inkml:trace>
  <inkml:trace contextRef="#ctx0" brushRef="#br0" timeOffset="-198099.946">14716 7705,'0'0</inkml:trace>
  <inkml:trace contextRef="#ctx0" brushRef="#br0" timeOffset="-188652.936">14716 4476,'0'2,"0"0,0 1,0-1,0 0,0-1</inkml:trace>
  <inkml:trace contextRef="#ctx0" brushRef="#br0" timeOffset="-182508.794">14716 3351,'0'0</inkml:trace>
  <inkml:trace contextRef="#ctx0" brushRef="#br0" timeOffset="-180917.347">14716 3387</inkml:trace>
  <inkml:trace contextRef="#ctx0" brushRef="#br0" timeOffset="-151012.357">473 7757,'2'0,"5"0,3 0,9 0,4 0,5 0,2 0,0 0,-2 0,-4 0,-6 0,-4 0</inkml:trace>
  <inkml:trace contextRef="#ctx0" brushRef="#br0" timeOffset="-149271.064">1296 7757,'0'0,"4"0,1 0,5 0,-1 0,1 0,3 0,3 0,-1 0,1 0,0 0,1 0,-2 0,1 0,-1 0,-3 0</inkml:trace>
  <inkml:trace contextRef="#ctx0" brushRef="#br0" timeOffset="-147512.152">2081 7757,'5'0,"4"0,4 0,4 0,6 0,4 0,4 0,0 0,-1 0,-3 0,-2 0,-2 0,-2 0,-1 0,1 0,-4 0</inkml:trace>
  <inkml:trace contextRef="#ctx0" brushRef="#br0" timeOffset="-144523.673">3328 7757,'-4'0,"-6"0,-5 0,-2 0,-2 0,-2 0,0 0,0 0,3 0,1 0,0 0,-1 0,0 0,-2 0,1 0,-1 0,-1 0,4 0</inkml:trace>
  <inkml:trace contextRef="#ctx0" brushRef="#br0" timeOffset="-143044.936">3848 7757,'4'0,"4"0,4 0,4 0,4 0,0 0,1 0,1 0,3 0,2 0,-1 0,-2 0,-5 0,-5 0</inkml:trace>
  <inkml:trace contextRef="#ctx0" brushRef="#br0" timeOffset="-141404.163">4791 7757,'3'0,"3"0,2 0,6 0,4 0,7 0,2 0,4 0,1 0,-2 0,-8 0,-2 0,-5 0</inkml:trace>
  <inkml:trace contextRef="#ctx0" brushRef="#br0" timeOffset="-133117.983">5336 7757,'374'0,"-354"0</inkml:trace>
  <inkml:trace contextRef="#ctx0" brushRef="#br0" timeOffset="-122791.866">14964 7757,'0'0</inkml:trace>
  <inkml:trace contextRef="#ctx0" brushRef="#br0" timeOffset="-121421.939">14999 7757,'588'0,"-570"0</inkml:trace>
  <inkml:trace contextRef="#ctx0" brushRef="#br0" timeOffset="-119791.161">16040 7757,'2'0,"5"0,3 0,4 0,4 0,-1 0</inkml:trace>
  <inkml:trace contextRef="#ctx0" brushRef="#br0" timeOffset="-115738.864">16718 7757,'2'0,"0"0,5 0,4 0,4 0,-2 0,1 0,3 0,2 0,-2 0</inkml:trace>
  <inkml:trace contextRef="#ctx0" brushRef="#br0" timeOffset="-113158.417">17383 7757,'4'0,"5"0,6 0,6 0,8 0,7 0,12 0,4 0,1 0,-4 0,-6 0,-11 0,-11 0</inkml:trace>
  <inkml:trace contextRef="#ctx0" brushRef="#br0" timeOffset="-111266.407">18326 7757,'2'0,"5"0,5 0,3 0,2 0,4 0,-1 0,1 0,1 0,0 0,-1 0,-4 0,-1 0,1 0,0 0,0 0,3 0,-3 0</inkml:trace>
  <inkml:trace contextRef="#ctx0" brushRef="#br0" timeOffset="-108951.447">19052 7757,'305'0,"-291"0</inkml:trace>
  <inkml:trace contextRef="#ctx0" brushRef="#br0" timeOffset="-103739.187">19825 7757,'281'0,"-268"0</inkml:trace>
  <inkml:trace contextRef="#ctx0" brushRef="#br0" timeOffset="-55776.581">5842 8019,'0'2,"0"3,0 5,0 4,0 2,0 3,0 2,0-3,0 0,0-3</inkml:trace>
  <inkml:trace contextRef="#ctx0" brushRef="#br0" timeOffset="-54749.826">5842 8600,'0'0,"0"4,0 6,0 2,0 5,0 2,0 1,0 1,0-4</inkml:trace>
  <inkml:trace contextRef="#ctx0" brushRef="#br0" timeOffset="-53281.117">5842 9036,'0'4,"0"5,0 4,0 3,0 4,0-1,0-2,0-1,0 1,0-2</inkml:trace>
  <inkml:trace contextRef="#ctx0" brushRef="#br0" timeOffset="-52162.983">5842 9507,'0'0,"0"4,0 6,0 5,0 2,0-2,0 1,0 1,0 1,0 0,0 2,0 2,0-3</inkml:trace>
  <inkml:trace contextRef="#ctx0" brushRef="#br0" timeOffset="-51397.895">5842 9882,'0'245,"0"-233</inkml:trace>
  <inkml:trace contextRef="#ctx0" brushRef="#br0" timeOffset="-49217.517">5842 10451,'0'4,"0"3,0 5,0 5,0 0,0-1</inkml:trace>
  <inkml:trace contextRef="#ctx0" brushRef="#br0" timeOffset="-47895.769">5842 10825,'0'0,"0"5,0 2,0 1,0 3,0 4,0 3,0 1,0-3,0-5</inkml:trace>
  <inkml:trace contextRef="#ctx0" brushRef="#br0" timeOffset="-45451.869">5842 11225,'0'2,"0"2,0 6,0 4,0 3,0 1,0 3,0 2,0-2,0 1,0 0,0-2,0 0,0 1,0-3,0-5</inkml:trace>
  <inkml:trace contextRef="#ctx0" brushRef="#br0" timeOffset="-40277.554">5842 11721,'0'2,"0"3,0 4,0 5,0 3,0-3,0 1,0 2,0 3,0-1,0-3,0-5</inkml:trace>
  <inkml:trace contextRef="#ctx0" brushRef="#br0" timeOffset="-29638.213">20332 7766,'0'0,"0"4,0 5,0 4,0 3,0 4,0-3,0-3</inkml:trace>
  <inkml:trace contextRef="#ctx0" brushRef="#br0" timeOffset="-29031.435">20332 8104,'0'3,"0"3,0 2</inkml:trace>
  <inkml:trace contextRef="#ctx0" brushRef="#br0" timeOffset="-28156.789">20332 8394,'0'2,"0"1,0 4,0 4,0 4,0 2,0 3,0-2</inkml:trace>
  <inkml:trace contextRef="#ctx0" brushRef="#br0" timeOffset="-27413.819">20332 8697,'0'228,"0"-212</inkml:trace>
  <inkml:trace contextRef="#ctx0" brushRef="#br0" timeOffset="-26179.646">20332 9169,'0'285,"0"-272</inkml:trace>
  <inkml:trace contextRef="#ctx0" brushRef="#br0" timeOffset="-25293.007">20332 9628,'0'0,"0"4,0 2,0 1,0 4,0 0,0 2,0 0,0-2,0 3,0-2,0 1,0 3,0-2,0 0,0 0,0-1</inkml:trace>
  <inkml:trace contextRef="#ctx0" brushRef="#br0" timeOffset="-24620.431">20332 9979,'0'4,"0"4,0 4,0 4,0 2,0-3,0 1,0 2,0 1,0 0,0 1,0-3</inkml:trace>
  <inkml:trace contextRef="#ctx0" brushRef="#br0" timeOffset="-23453.12">20332 10559,'0'5,"0"2,0 5,0 5,0 2,0 2,0-4</inkml:trace>
  <inkml:trace contextRef="#ctx0" brushRef="#br0" timeOffset="-22583.85">20332 10958,'0'3,"0"-1,0 5,0 1,0 3,0-1,0 3,0 1,0 2,0 2,0 1,0-3</inkml:trace>
  <inkml:trace contextRef="#ctx0" brushRef="#br0" timeOffset="-21570.066">20332 11285,'0'4,"0"4,0 0,0 3,0 3,0 5,0-2,0-2,0 1,0-2</inkml:trace>
  <inkml:trace contextRef="#ctx0" brushRef="#br0" timeOffset="-20680.573">20332 11576,'0'4,"0"3,0 5,0 5,0 0,0 3,0 1,0 2,0-4</inkml:trace>
  <inkml:trace contextRef="#ctx0" brushRef="#br0" timeOffset="-19842.86">20332 11842,'0'4,"0"5,0 4,0 3,0 4,0-1,0 2,0 1,0-2,0 1,0-4</inkml:trace>
  <inkml:trace contextRef="#ctx0" brushRef="#br0" timeOffset="20842.668">20342 7664,'2228'4371,"-2223"-4361</inkml:trace>
  <inkml:trace contextRef="#ctx0" brushRef="#br0" timeOffset="30076.996">5777 7648,'2281'4478,"-2275"-4467</inkml:trace>
  <inkml:trace contextRef="#ctx0" brushRef="#br0" timeOffset="70736.405">422 4376,'2431'1519,"407"254,-2825-1765</inkml:trace>
  <inkml:trace contextRef="#ctx0" brushRef="#br0" timeOffset="79135.619">14883 4336,'5301'3313,"-5287"-3305</inkml:trace>
  <inkml:trace contextRef="#ctx0" brushRef="#br0" timeOffset="79381.833">20438 7808,'-1'-1,"-1"-1</inkml:trace>
  <inkml:trace contextRef="#ctx0" brushRef="#br0" timeOffset="81520.88">20084 7586,'251'157,"-240"-150</inkml:trace>
  <inkml:trace contextRef="#ctx0" brushRef="#br1" timeOffset="134553.537">429 3180,'5368'4504,"-5367"-4503</inkml:trace>
  <inkml:trace contextRef="#ctx0" brushRef="#br0" timeOffset="193954.17">14863 6556,'0'0</inkml:trace>
  <inkml:trace contextRef="#ctx0" brushRef="#br0" timeOffset="195820.873">14863 6592</inkml:trace>
  <inkml:trace contextRef="#ctx0" brushRef="#br0" timeOffset="196632.048">14863 6592,'0'0</inkml:trace>
  <inkml:trace contextRef="#ctx0" brushRef="#br1" timeOffset="-210252.989">15036 6546,'0'0</inkml:trace>
  <inkml:trace contextRef="#ctx0" brushRef="#br1" timeOffset="-209597.779">15435 6546,'0'0</inkml:trace>
  <inkml:trace contextRef="#ctx0" brushRef="#br1" timeOffset="-208075.379">15847 6546,'0'0</inkml:trace>
  <inkml:trace contextRef="#ctx0" brushRef="#br1" timeOffset="-206565.925">16379 6546,'0'0</inkml:trace>
  <inkml:trace contextRef="#ctx0" brushRef="#br1" timeOffset="-205324.691">16657 6546,'0'0</inkml:trace>
  <inkml:trace contextRef="#ctx0" brushRef="#br1" timeOffset="-204780.244">17019 6546,'0'0</inkml:trace>
  <inkml:trace contextRef="#ctx0" brushRef="#br1" timeOffset="-204139.422">17273 6546,'0'0</inkml:trace>
  <inkml:trace contextRef="#ctx0" brushRef="#br1" timeOffset="-203142.384">17745 6546,'0'0</inkml:trace>
  <inkml:trace contextRef="#ctx0" brushRef="#br1" timeOffset="-201306.513">18096 6546,'0'0</inkml:trace>
  <inkml:trace contextRef="#ctx0" brushRef="#br1" timeOffset="-200528.454">18653 6546,'0'0</inkml:trace>
  <inkml:trace contextRef="#ctx0" brushRef="#br1" timeOffset="-199797.327">19002 6546,'0'0</inkml:trace>
  <inkml:trace contextRef="#ctx0" brushRef="#br1" timeOffset="-198826.651">19391 6546,'0'0</inkml:trace>
  <inkml:trace contextRef="#ctx0" brushRef="#br1" timeOffset="-198191.682">19753 6546,'0'0</inkml:trace>
  <inkml:trace contextRef="#ctx0" brushRef="#br1" timeOffset="-197347.82">20006 6546,'0'0</inkml:trace>
  <inkml:trace contextRef="#ctx0" brushRef="#br1" timeOffset="-195622.002">20272 6546,'0'0</inkml:trace>
  <inkml:trace contextRef="#ctx0" brushRef="#br1" timeOffset="-142736.982">20213 6483,'2302'5422,"-2297"-5410</inkml:trace>
  <inkml:trace contextRef="#ctx0" brushRef="#br1" timeOffset="-104994.76">14863 3383,'5441'3141,"-5430"-3134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0:07:40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482 520,'0'9305,"0"-6211,0-3082</inkml:trace>
  <inkml:trace contextRef="#ctx0" brushRef="#br0" timeOffset="40164.712">0 12131,'12684'0,"-12660"0</inkml:trace>
  <inkml:trace contextRef="#ctx0" brushRef="#br0" timeOffset="45379.291">14406 12131,'11849'0,"-11832"0</inkml:trace>
  <inkml:trace contextRef="#ctx0" brushRef="#br0" timeOffset="68013.357">8008 12179,'0'0,"4"0,5 0,2 0,0 0,-1 0,2 0,-2 0,-2 0,-3 0,-3 0,-3 0,-3 0,-1 0,1 0,-4 0,0 0,1 0</inkml:trace>
  <inkml:trace contextRef="#ctx0" brushRef="#br0" timeOffset="79013.781">9060 12010</inkml:trace>
  <inkml:trace contextRef="#ctx0" brushRef="#br0" timeOffset="83227.041">9085 12481,'0'0,"0"0,0 0,0 0,0 0,0 0,0 0,0 0,0 0,0 0,0 0,0 0,0 0</inkml:trace>
  <inkml:trace contextRef="#ctx0" brushRef="#br0" timeOffset="86095.154">9047 12481,'11'0,"-19"0,7 0,0 0</inkml:trace>
  <inkml:trace contextRef="#ctx0" brushRef="#br0" timeOffset="89451.911">9181 12481,'0'0,"0"0,0 0,0 0,0 0,0 0,0 0,0 0,0 0,0 0,0 0</inkml:trace>
  <inkml:trace contextRef="#ctx0" brushRef="#br0" timeOffset="98865.459">9532 12155,'0'0,"0"0,0 0,0 0,0 0,0 0,0 0,0 0</inkml:trace>
  <inkml:trace contextRef="#ctx0" brushRef="#br0" timeOffset="102336.225">9095 12155,'0'0,"0"0,0 0,0 0,0 0,0 0,0 0,0 0,0 0,0 0,0 0,0 0,0 0,0 0</inkml:trace>
  <inkml:trace contextRef="#ctx0" brushRef="#br0" timeOffset="104145.211">9072 12155,'0'0</inkml:trace>
  <inkml:trace contextRef="#ctx0" brushRef="#br0" timeOffset="104535.039">9072 12155,'0'0</inkml:trace>
  <inkml:trace contextRef="#ctx0" brushRef="#br0" timeOffset="105859.783">9085 12155,'0'0,"3"0,3 0,-1 0,-1 0,-1 0,-1 0,-2 0,1 0,-1 0,4 0,1 0,0 0,-1 0</inkml:trace>
  <inkml:trace contextRef="#ctx0" brushRef="#br0" timeOffset="110993.847">8962 12300,'5'0,"0"0,5 0,0 0,2 0,-1 0,1 0,-3 0,-3 0,-2 0</inkml:trace>
  <inkml:trace contextRef="#ctx0" brushRef="#br0" timeOffset="119157.623">8999 12300,'47'0,"-93"0,53 0</inkml:trace>
  <inkml:trace contextRef="#ctx0" brushRef="#br0" timeOffset="127633.088">5890 12300,'0'0,"5"0,0 0,1 0,-2 0,-1 0,-3 0,-2 0,2 0,0 0,1 0</inkml:trace>
  <inkml:trace contextRef="#ctx0" brushRef="#br0" timeOffset="129222.803">5794 12300,'0'0</inkml:trace>
  <inkml:trace contextRef="#ctx0" brushRef="#br0" timeOffset="131900.068">5890 12300,'-127'0,"152"0,-21 0</inkml:trace>
  <inkml:trace contextRef="#ctx0" brushRef="#br0" timeOffset="170697.004">20394 12192,'-43'0,"68"0,-22 0</inkml:trace>
  <inkml:trace contextRef="#ctx0" brushRef="#br0" timeOffset="176358.449">22497 12192,'2'0,"1"0,0 0,1 0,0 0,4 0,0 0,-3 0,-3 0,-3 0,-2 0</inkml:trace>
  <inkml:trace contextRef="#ctx0" brushRef="#br0" timeOffset="177966.245">23634 12192,'0'0</inkml:trace>
  <inkml:trace contextRef="#ctx0" brushRef="#br0" timeOffset="179379.918">23562 12192,'0'0</inkml:trace>
  <inkml:trace contextRef="#ctx0" brushRef="#br0" timeOffset="201271.101">382 7693,'0'2,"0"0,0 1</inkml:trace>
  <inkml:trace contextRef="#ctx0" brushRef="#br0" timeOffset="203068.327">382 7728,'0'0,"0"0,0 0,0 0,0 0,0 0,0-4,0-5,0-2,0 2,0-3,0 2,0 2,0 2</inkml:trace>
  <inkml:trace contextRef="#ctx0" brushRef="#br0" timeOffset="-214392.603">382 4475,'0'0,"0"0,0-2,0-1,0 1,0-1,0 2,0 0,0 0</inkml:trace>
  <inkml:trace contextRef="#ctx0" brushRef="#br0" timeOffset="-213225.643">382 4487</inkml:trace>
  <inkml:trace contextRef="#ctx0" brushRef="#br0" timeOffset="-212536.357">382 4487,'0'0</inkml:trace>
  <inkml:trace contextRef="#ctx0" brushRef="#br0" timeOffset="-208541.489">382 3374,'0'0,"0"0,0 2,0 1,0-1,0 0</inkml:trace>
  <inkml:trace contextRef="#ctx0" brushRef="#br0" timeOffset="-199004.827">14715 7728,'0'0,"0"0,0 0,0 0,0 0,0 0,0-2,0 0,0-1,0 2,0-1,0 1</inkml:trace>
  <inkml:trace contextRef="#ctx0" brushRef="#br0" timeOffset="-198099.946">14715 7705,'0'0</inkml:trace>
  <inkml:trace contextRef="#ctx0" brushRef="#br0" timeOffset="-188652.936">14715 4475,'0'2,"0"1,0 0,0-1,0-1,0 0</inkml:trace>
  <inkml:trace contextRef="#ctx0" brushRef="#br0" timeOffset="-182508.794">14715 3350,'0'0</inkml:trace>
  <inkml:trace contextRef="#ctx0" brushRef="#br0" timeOffset="-180917.347">14715 3386</inkml:trace>
  <inkml:trace contextRef="#ctx0" brushRef="#br0" timeOffset="-151012.357">472 7756,'2'0,"5"0,3 0,9 0,4 0,5 0,2 0,0 0,-2 0,-4 0,-6 0,-4 0</inkml:trace>
  <inkml:trace contextRef="#ctx0" brushRef="#br0" timeOffset="-149271.064">1295 7756,'0'0,"4"0,1 0,5 0,-1 0,1 0,3 0,3 0,-1 0,1 0,0 0,2 0,-4 0,2 0,-1 0,-3 0</inkml:trace>
  <inkml:trace contextRef="#ctx0" brushRef="#br0" timeOffset="-147512.152">2080 7756,'5'0,"4"0,4 0,4 0,6 0,4 0,4 0,0 0,-1 0,-3 0,-2 0,-2 0,-2 0,-1 0,1 0,-4 0</inkml:trace>
  <inkml:trace contextRef="#ctx0" brushRef="#br0" timeOffset="-144523.673">3327 7756,'-4'0,"-6"0,-5 0,-2 0,-2 0,-2 0,0 0,0 0,3 0,2 0,-2 0,0 0,0 0,-2 0,1 0,-1 0,-1 0,4 0</inkml:trace>
  <inkml:trace contextRef="#ctx0" brushRef="#br0" timeOffset="-143044.936">3847 7756,'4'0,"4"0,4 0,4 0,4 0,0 0,1 0,1 0,3 0,2 0,-1 0,-2 0,-5 0,-5 0</inkml:trace>
  <inkml:trace contextRef="#ctx0" brushRef="#br0" timeOffset="-141404.163">4790 7756,'3'0,"3"0,2 0,6 0,4 0,7 0,2 0,4 0,1 0,-2 0,-7 0,-4 0,-3 0</inkml:trace>
  <inkml:trace contextRef="#ctx0" brushRef="#br0" timeOffset="-133117.983">5335 7756,'374'0,"-353"0</inkml:trace>
  <inkml:trace contextRef="#ctx0" brushRef="#br0" timeOffset="-122791.866">14963 7756,'0'0</inkml:trace>
  <inkml:trace contextRef="#ctx0" brushRef="#br0" timeOffset="-121421.939">14998 7756,'588'0,"-570"0</inkml:trace>
  <inkml:trace contextRef="#ctx0" brushRef="#br0" timeOffset="-119791.161">16039 7756,'2'0,"5"0,3 0,4 0,4 0,-1 0</inkml:trace>
  <inkml:trace contextRef="#ctx0" brushRef="#br0" timeOffset="-113158.417">17382 7756,'4'0,"5"0,6 0,6 0,8 0,7 0,12 0,4 0,1 0,-4 0,-6 0,-11 0,-11 0</inkml:trace>
  <inkml:trace contextRef="#ctx0" brushRef="#br0" timeOffset="-108951.447">19051 7756,'305'0,"-291"0</inkml:trace>
  <inkml:trace contextRef="#ctx0" brushRef="#br0" timeOffset="-103739.187">19824 7756,'281'0,"-268"0</inkml:trace>
  <inkml:trace contextRef="#ctx0" brushRef="#br0" timeOffset="-55776.581">5841 8019,'0'2,"0"3,0 4,0 6,0 1,0 3,0 1,0-1,0-1,0-3</inkml:trace>
  <inkml:trace contextRef="#ctx0" brushRef="#br0" timeOffset="-54749.826">5841 8599,'0'0,"0"4,0 6,0 3,0 3,0 4,0-1,0 2,0-3</inkml:trace>
  <inkml:trace contextRef="#ctx0" brushRef="#br0" timeOffset="-53281.117">5841 9035,'0'4,"0"6,0 3,0 3,0 3,0 1,0-4,0 1,0 0,0-2</inkml:trace>
  <inkml:trace contextRef="#ctx0" brushRef="#br0" timeOffset="-52162.983">5841 9507,'0'0,"0"4,0 5,0 6,0 2,0-1,0-1,0 3,0-1,0 2,0 1,0 1,0-2</inkml:trace>
  <inkml:trace contextRef="#ctx0" brushRef="#br0" timeOffset="-51397.895">5841 9881,'0'246,"0"-235</inkml:trace>
  <inkml:trace contextRef="#ctx0" brushRef="#br0" timeOffset="-49217.517">5841 10451,'0'3,"0"5,0 4,0 4,0 2,0-3</inkml:trace>
  <inkml:trace contextRef="#ctx0" brushRef="#br0" timeOffset="-47895.769">5841 10825,'0'0,"0"4,0 4,0 0,0 3,0 3,0 4,0 1,0-3,0-4</inkml:trace>
  <inkml:trace contextRef="#ctx0" brushRef="#br0" timeOffset="-45451.869">5841 11224,'0'2,"0"3,0 4,0 6,0 1,0 3,0 2,0 1,0 0,0-1,0 1,0-1,0-1,0 1,0-3,0-5</inkml:trace>
  <inkml:trace contextRef="#ctx0" brushRef="#br0" timeOffset="-40277.554">5841 11720,'0'3,"0"1,0 6,0 4,0 2,0-2,0 2,0 1,0 2,0 0,0-3,0-4</inkml:trace>
  <inkml:trace contextRef="#ctx0" brushRef="#br0" timeOffset="-29638.213">20331 7765,'0'0,"0"4,0 6,0 2,0 5,0 2,0-1,0-5</inkml:trace>
  <inkml:trace contextRef="#ctx0" brushRef="#br0" timeOffset="-29031.435">20331 8104,'0'2,"0"5,0 1</inkml:trace>
  <inkml:trace contextRef="#ctx0" brushRef="#br0" timeOffset="-28156.789">20331 8393,'0'2,"0"1,0 4,0 5,0 2,0 4,0 2,0-3</inkml:trace>
  <inkml:trace contextRef="#ctx0" brushRef="#br0" timeOffset="-27413.819">20331 8696,'0'228,"0"-211</inkml:trace>
  <inkml:trace contextRef="#ctx0" brushRef="#br0" timeOffset="-26179.646">20331 9168,'0'285,"0"-271</inkml:trace>
  <inkml:trace contextRef="#ctx0" brushRef="#br0" timeOffset="-25293.007">20331 9628,'0'0,"0"4,0 1,0 3,0 3,0 0,0 2,0-1,0 0,0 1,0-1,0 2,0 2,0-2,0-1,0 2,0-2</inkml:trace>
  <inkml:trace contextRef="#ctx0" brushRef="#br0" timeOffset="-24620.431">20331 9979,'0'4,"0"3,0 5,0 5,0 0,0-1,0 0,0 1,0 2,0 1,0-1,0-2</inkml:trace>
  <inkml:trace contextRef="#ctx0" brushRef="#br0" timeOffset="-23453.12">20331 10559,'0'4,"0"4,0 4,0 4,0 4,0 0,0-3</inkml:trace>
  <inkml:trace contextRef="#ctx0" brushRef="#br0" timeOffset="-22583.85">20331 10958,'0'2,"0"1,0 4,0 0,0 4,0 0,0 2,0 0,0 3,0 3,0 0,0-4</inkml:trace>
  <inkml:trace contextRef="#ctx0" brushRef="#br0" timeOffset="-21570.066">20331 11284,'0'5,"0"2,0 1,0 3,0 4,0 3,0-1,0-2,0 1,0-2</inkml:trace>
  <inkml:trace contextRef="#ctx0" brushRef="#br0" timeOffset="-20680.573">20331 11575,'0'4,"0"4,0 4,0 4,0 2,0 1,0 3,0 0,0-2</inkml:trace>
  <inkml:trace contextRef="#ctx0" brushRef="#br0" timeOffset="-19842.86">20331 11841,'0'4,"0"6,0 3,0 3,0 3,0 1,0 0,0 2,0-1,0-1,0-2</inkml:trace>
  <inkml:trace contextRef="#ctx0" brushRef="#br0" timeOffset="20842.668">20342 7664,'2227'4371,"-2222"-4361</inkml:trace>
  <inkml:trace contextRef="#ctx0" brushRef="#br0" timeOffset="30076.996">5776 7648,'2281'4477,"-2275"-4465</inkml:trace>
  <inkml:trace contextRef="#ctx0" brushRef="#br0" timeOffset="70736.405">421 4375,'2432'1519,"405"255,-2824-1767</inkml:trace>
  <inkml:trace contextRef="#ctx0" brushRef="#br0" timeOffset="79381.833">20438 7807,'-2'-1,"0"0</inkml:trace>
  <inkml:trace contextRef="#ctx0" brushRef="#br0" timeOffset="81520.88">20083 7586,'251'156,"-240"-149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1:18:57.1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6585 7655,'0'0</inkml:trace>
  <inkml:trace contextRef="#ctx0" brushRef="#br0" timeOffset="1599.809">6585 7158,'0'0,"0"-2,0-1</inkml:trace>
  <inkml:trace contextRef="#ctx0" brushRef="#br0" timeOffset="2860.683">6585 6614,'0'0</inkml:trace>
  <inkml:trace contextRef="#ctx0" brushRef="#br0" timeOffset="3748.855">6585 5997,'0'0</inkml:trace>
  <inkml:trace contextRef="#ctx0" brushRef="#br0" timeOffset="4727.618">6585 5235</inkml:trace>
  <inkml:trace contextRef="#ctx0" brushRef="#br0" timeOffset="5859.884">6585 4498,'0'0</inkml:trace>
  <inkml:trace contextRef="#ctx0" brushRef="#br0" timeOffset="8667.658">6585 3602,'0'0</inkml:trace>
  <inkml:trace contextRef="#ctx0" brushRef="#br0" timeOffset="12229.449">6585 3336,'0'0</inkml:trace>
  <inkml:trace contextRef="#ctx0" brushRef="#br0" timeOffset="13770.327">6585 3336,'0'-4,"0"-1</inkml:trace>
  <inkml:trace contextRef="#ctx0" brushRef="#br0" timeOffset="77555.257">6509 3291,'2221'4553,"-2215"-4540</inkml:trace>
  <inkml:trace contextRef="#ctx0" brushRef="#br0" timeOffset="122564.006">1 1,'6559'3342,"-6544"-3335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1:17:37.4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5775 7418,'3274'4506,"-3276"-4508</inkml:trace>
  <inkml:trace contextRef="#ctx0" brushRef="#br1" timeOffset="-160390.227">66 0,'0'8249,"0"-4702,0-3538</inkml:trace>
  <inkml:trace contextRef="#ctx0" brushRef="#br1" timeOffset="-156630.963">66 11660,'0'419,"0"-425</inkml:trace>
  <inkml:trace contextRef="#ctx0" brushRef="#br1" timeOffset="-138868.969">1 3965,'5670'3407,"-5660"-3401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F2C1E-194F-4C27-A5EB-827E285F43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40B5-A9C5-4304-AB09-7655863AB2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D0765-5A04-4E55-9FF3-ED70C8C3DC0C}" type="slidenum">
              <a:rPr lang="it-IT"/>
              <a:pPr/>
              <a:t>4</a:t>
            </a:fld>
            <a:endParaRPr lang="it-IT"/>
          </a:p>
        </p:txBody>
      </p:sp>
      <p:sp>
        <p:nvSpPr>
          <p:cNvPr id="97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84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BA370D-D2F9-4DED-9BCC-F26B103D366C}" type="slidenum">
              <a:rPr lang="it-IT"/>
              <a:pPr/>
              <a:t>31</a:t>
            </a:fld>
            <a:endParaRPr lang="it-IT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75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EC435D-413A-430D-B081-C4B043C1D12E}" type="slidenum">
              <a:rPr lang="it-IT"/>
              <a:pPr/>
              <a:t>34</a:t>
            </a:fld>
            <a:endParaRPr lang="it-IT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644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C77611-68BB-49D1-BAED-79A3D9EC9418}" type="slidenum">
              <a:rPr lang="it-IT"/>
              <a:pPr/>
              <a:t>35</a:t>
            </a:fld>
            <a:endParaRPr lang="it-IT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531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8EFCFA-44D1-4919-9B4D-2F1A39E27ADF}" type="slidenum">
              <a:rPr lang="it-IT"/>
              <a:pPr/>
              <a:t>36</a:t>
            </a:fld>
            <a:endParaRPr lang="it-IT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226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89DCEB-6B37-4441-BEF9-DC72CAE778C4}" type="slidenum">
              <a:rPr lang="it-IT"/>
              <a:pPr/>
              <a:t>37</a:t>
            </a:fld>
            <a:endParaRPr 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49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26B7C4-A21C-4A33-88BC-4D19531C7E10}" type="slidenum">
              <a:rPr lang="it-IT"/>
              <a:pPr/>
              <a:t>38</a:t>
            </a:fld>
            <a:endParaRPr lang="it-IT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67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E19DD6-45D5-47AD-B796-B84187FEB04C}" type="slidenum">
              <a:rPr lang="it-IT"/>
              <a:pPr/>
              <a:t>39</a:t>
            </a:fld>
            <a:endParaRPr lang="it-IT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509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D04AE9-EBF8-4967-B708-7665349F1541}" type="slidenum">
              <a:rPr lang="it-IT"/>
              <a:pPr/>
              <a:t>40</a:t>
            </a:fld>
            <a:endParaRPr lang="it-IT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183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E095C4-CB4B-4AD0-97FF-DFE8BC92DF0B}" type="slidenum">
              <a:rPr lang="it-IT"/>
              <a:pPr/>
              <a:t>43</a:t>
            </a:fld>
            <a:endParaRPr 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726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B63F47-D83C-4765-9139-74EA0A9B5963}" type="slidenum">
              <a:rPr lang="it-IT"/>
              <a:pPr/>
              <a:t>46</a:t>
            </a:fld>
            <a:endParaRPr 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07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EC8BE-0B7B-4279-AFFD-AFDA6F11A4B1}" type="slidenum">
              <a:rPr lang="it-IT"/>
              <a:pPr/>
              <a:t>5</a:t>
            </a:fld>
            <a:endParaRPr lang="it-IT"/>
          </a:p>
        </p:txBody>
      </p:sp>
      <p:sp>
        <p:nvSpPr>
          <p:cNvPr id="99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97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C670A3-9807-40FD-92B7-86C154DF9A83}" type="slidenum">
              <a:rPr lang="it-IT"/>
              <a:pPr/>
              <a:t>48</a:t>
            </a:fld>
            <a:endParaRPr lang="it-IT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554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5B3346-8BC4-4AF3-9839-46BCC7383682}" type="slidenum">
              <a:rPr lang="it-IT"/>
              <a:pPr/>
              <a:t>52</a:t>
            </a:fld>
            <a:endParaRPr lang="it-IT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54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1B6A0-673E-4914-A006-C4E13ADD7B1C}" type="slidenum">
              <a:rPr lang="it-IT"/>
              <a:pPr/>
              <a:t>6</a:t>
            </a:fld>
            <a:endParaRPr lang="it-IT"/>
          </a:p>
        </p:txBody>
      </p:sp>
      <p:sp>
        <p:nvSpPr>
          <p:cNvPr id="101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2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94383-6B8D-4901-878A-C9D8415249ED}" type="slidenum">
              <a:rPr lang="it-IT"/>
              <a:pPr/>
              <a:t>7</a:t>
            </a:fld>
            <a:endParaRPr lang="it-IT"/>
          </a:p>
        </p:txBody>
      </p:sp>
      <p:sp>
        <p:nvSpPr>
          <p:cNvPr id="103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81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289DD-3A63-4E4B-B1F8-2248E21AB6CE}" type="slidenum">
              <a:rPr lang="it-IT"/>
              <a:pPr/>
              <a:t>8</a:t>
            </a:fld>
            <a:endParaRPr lang="it-IT"/>
          </a:p>
        </p:txBody>
      </p:sp>
      <p:sp>
        <p:nvSpPr>
          <p:cNvPr id="105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42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A0E3C-1FFE-45F3-88CB-7F9473346B7C}" type="slidenum">
              <a:rPr lang="it-IT"/>
              <a:pPr/>
              <a:t>9</a:t>
            </a:fld>
            <a:endParaRPr lang="it-IT"/>
          </a:p>
        </p:txBody>
      </p:sp>
      <p:sp>
        <p:nvSpPr>
          <p:cNvPr id="107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03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FD204-C747-4E43-A92B-2C8143DF1A3E}" type="slidenum">
              <a:rPr lang="it-IT"/>
              <a:pPr/>
              <a:t>10</a:t>
            </a:fld>
            <a:endParaRPr lang="it-IT"/>
          </a:p>
        </p:txBody>
      </p:sp>
      <p:sp>
        <p:nvSpPr>
          <p:cNvPr id="1116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2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C6CD1-9FE1-48EA-BC88-2E1CF56FAFCF}" type="slidenum">
              <a:rPr lang="it-IT"/>
              <a:pPr/>
              <a:t>11</a:t>
            </a:fld>
            <a:endParaRPr lang="it-IT"/>
          </a:p>
        </p:txBody>
      </p:sp>
      <p:sp>
        <p:nvSpPr>
          <p:cNvPr id="1136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69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48E507-780B-407F-B553-2CB7D0B0EB29}" type="slidenum">
              <a:rPr lang="it-IT"/>
              <a:pPr/>
              <a:t>30</a:t>
            </a:fld>
            <a:endParaRPr lang="it-IT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75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04A-F8D9-4C52-92C2-E86D90083AC9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9F5F-14AD-4298-ADC2-916DC6BF1B89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4A87-F756-43F5-B01A-3CCE380AD4D8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A7F8-4CC9-4BDB-A2F2-5F532D485653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D5B5-E889-4D7E-9B53-CF41C4906619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0802-B11B-43A5-B46D-57902289B1A0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E625-B6FE-4846-966F-4D7E7E068A67}" type="datetime1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6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74AB-9B5F-464F-BDD4-732319D4A178}" type="datetime1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7F38-C87D-4A71-9978-497CFA7AD5E7}" type="datetime1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DDBC-B0DA-4BB1-BEFB-55A5EC35A785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A51-0BCD-4F67-A0E0-D37848414DE6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16E8-F401-4A29-86BD-C2866A36F46C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724B-7924-4D11-B9A4-C6B9CDBDEC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customXml" Target="../ink/ink3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customXml" Target="../ink/ink4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png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4415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at.it/it/archivio/263120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contesto</a:t>
            </a:r>
            <a:r>
              <a:rPr lang="en-US" dirty="0"/>
              <a:t> </a:t>
            </a:r>
            <a:r>
              <a:rPr lang="en-US" dirty="0" err="1"/>
              <a:t>familiare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scelta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coppia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2F6FB8C-558F-4AC0-9D98-8DECF12B6944}" type="slidenum">
              <a:rPr lang="it-IT" sz="1000">
                <a:solidFill>
                  <a:srgbClr val="000000"/>
                </a:solidFill>
                <a:latin typeface="Verdana" pitchFamily="1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000">
              <a:solidFill>
                <a:srgbClr val="000000"/>
              </a:solidFill>
              <a:latin typeface="Verdana" pitchFamily="1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latin typeface="Garamond" pitchFamily="16" charset="0"/>
              </a:rPr>
              <a:t>Esempio offerta di lavoro – Modello unitario (</a:t>
            </a:r>
            <a:r>
              <a:rPr lang="it-IT" sz="3200" dirty="0" err="1">
                <a:latin typeface="Garamond" pitchFamily="16" charset="0"/>
              </a:rPr>
              <a:t>cont</a:t>
            </a:r>
            <a:r>
              <a:rPr lang="it-IT" sz="3200" dirty="0">
                <a:latin typeface="Garamond" pitchFamily="16" charset="0"/>
              </a:rPr>
              <a:t>.)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992313" y="1484314"/>
            <a:ext cx="8388350" cy="547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latin typeface="Garamond" pitchFamily="16" charset="0"/>
              </a:rPr>
              <a:t> Fig. 2.7</a:t>
            </a:r>
            <a:r>
              <a:rPr lang="it-IT" sz="2800" b="1" i="1" dirty="0">
                <a:latin typeface="Garamond" pitchFamily="16" charset="0"/>
              </a:rPr>
              <a:t>a:</a:t>
            </a:r>
            <a:r>
              <a:rPr lang="it-IT" sz="2800" b="1" dirty="0">
                <a:latin typeface="Garamond" pitchFamily="16" charset="0"/>
              </a:rPr>
              <a:t> </a:t>
            </a:r>
            <a:r>
              <a:rPr lang="it-IT" sz="2800" b="1" i="1" dirty="0">
                <a:latin typeface="Garamond" pitchFamily="16" charset="0"/>
              </a:rPr>
              <a:t>la </a:t>
            </a:r>
            <a:r>
              <a:rPr lang="it-IT" sz="2800" b="1" i="1" dirty="0">
                <a:latin typeface="Franklin Gothic Medium" pitchFamily="1" charset="0"/>
              </a:rPr>
              <a:t>differenza del w di mercato tra i membri della famiglia </a:t>
            </a:r>
            <a:r>
              <a:rPr lang="it-IT" sz="2800" b="1" i="1" dirty="0">
                <a:latin typeface="Garamond" pitchFamily="16" charset="0"/>
              </a:rPr>
              <a:t>gioca un ruolo importante nel determinare la divisione del lavoro nella famiglia: </a:t>
            </a:r>
            <a:r>
              <a:rPr lang="it-IT" sz="2800" b="1" i="1" u="sng" dirty="0">
                <a:latin typeface="Garamond" pitchFamily="16" charset="0"/>
              </a:rPr>
              <a:t>salari più alti  </a:t>
            </a:r>
            <a:r>
              <a:rPr lang="it-IT" sz="2800" b="1" i="1" dirty="0">
                <a:latin typeface="Garamond" pitchFamily="16" charset="0"/>
              </a:rPr>
              <a:t>incentivano a </a:t>
            </a:r>
            <a:r>
              <a:rPr lang="it-IT" sz="2800" b="1" i="1" u="sng" dirty="0">
                <a:latin typeface="Garamond" pitchFamily="16" charset="0"/>
              </a:rPr>
              <a:t>specializzarsi nel mercato</a:t>
            </a:r>
            <a:r>
              <a:rPr lang="it-IT" sz="2800" b="1" i="1" dirty="0">
                <a:latin typeface="Franklin Gothic Medium" pitchFamily="1" charset="0"/>
              </a:rPr>
              <a:t> </a:t>
            </a:r>
            <a:endParaRPr lang="it-IT" sz="2800" b="1" i="1" u="sng" dirty="0">
              <a:latin typeface="Garamond" pitchFamily="16" charset="0"/>
            </a:endParaRP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latin typeface="Garamond" pitchFamily="16" charset="0"/>
              </a:rPr>
              <a:t> Da equilibrio iniziale </a:t>
            </a:r>
            <a:r>
              <a:rPr lang="it-IT" sz="2800" b="1" i="1" dirty="0">
                <a:latin typeface="Garamond" pitchFamily="16" charset="0"/>
              </a:rPr>
              <a:t>P</a:t>
            </a:r>
            <a:r>
              <a:rPr lang="it-IT" sz="2800" b="1" dirty="0">
                <a:latin typeface="Garamond" pitchFamily="16" charset="0"/>
              </a:rPr>
              <a:t> (Davide si divide tra </a:t>
            </a:r>
            <a:r>
              <a:rPr lang="it-IT" sz="2800" dirty="0">
                <a:latin typeface="Garamond" pitchFamily="16" charset="0"/>
              </a:rPr>
              <a:t>mercato</a:t>
            </a:r>
            <a:r>
              <a:rPr lang="it-IT" sz="2800" b="1" i="1" dirty="0">
                <a:latin typeface="Franklin Gothic Medium" pitchFamily="1" charset="0"/>
              </a:rPr>
              <a:t> </a:t>
            </a:r>
            <a:r>
              <a:rPr lang="it-IT" sz="2800" b="1" dirty="0">
                <a:latin typeface="Garamond" pitchFamily="16" charset="0"/>
              </a:rPr>
              <a:t>e casa): se </a:t>
            </a:r>
            <a:r>
              <a:rPr lang="it-IT" sz="2800" b="1" i="1" dirty="0">
                <a:latin typeface="Garamond" pitchFamily="16" charset="0"/>
              </a:rPr>
              <a:t>w </a:t>
            </a:r>
            <a:r>
              <a:rPr lang="it-IT" sz="2800" b="1" i="1" dirty="0">
                <a:latin typeface="Wingdings" pitchFamily="2" charset="2"/>
              </a:rPr>
              <a:t></a:t>
            </a:r>
            <a:r>
              <a:rPr lang="it-IT" sz="2800" b="1" i="1" dirty="0">
                <a:latin typeface="Garamond" pitchFamily="16" charset="0"/>
              </a:rPr>
              <a:t> molto</a:t>
            </a:r>
            <a:r>
              <a:rPr lang="it-IT" sz="2800" b="1" dirty="0">
                <a:latin typeface="Garamond" pitchFamily="16" charset="0"/>
              </a:rPr>
              <a:t>, </a:t>
            </a:r>
            <a:r>
              <a:rPr lang="it-IT" sz="2800" b="1" i="1" dirty="0">
                <a:latin typeface="Garamond" pitchFamily="16" charset="0"/>
              </a:rPr>
              <a:t>il segmento della frontiera diventa ancora più ripido    </a:t>
            </a:r>
            <a:r>
              <a:rPr lang="it-IT" sz="2800" b="1" dirty="0">
                <a:latin typeface="Garamond" pitchFamily="16" charset="0"/>
              </a:rPr>
              <a:t>da </a:t>
            </a:r>
            <a:r>
              <a:rPr lang="it-IT" sz="2800" b="1" i="1" dirty="0">
                <a:latin typeface="Garamond" pitchFamily="16" charset="0"/>
              </a:rPr>
              <a:t>P</a:t>
            </a:r>
            <a:r>
              <a:rPr lang="it-IT" sz="2800" b="1" dirty="0">
                <a:latin typeface="Garamond" pitchFamily="16" charset="0"/>
              </a:rPr>
              <a:t> a </a:t>
            </a:r>
            <a:r>
              <a:rPr lang="it-IT" sz="2800" b="1" i="1" dirty="0">
                <a:latin typeface="Garamond" pitchFamily="16" charset="0"/>
              </a:rPr>
              <a:t>P’</a:t>
            </a:r>
            <a:r>
              <a:rPr lang="it-IT" sz="2800" b="1" dirty="0">
                <a:latin typeface="Garamond" pitchFamily="16" charset="0"/>
              </a:rPr>
              <a:t> (angolo della frontiera delle opportunità più alta).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Symbol" pitchFamily="18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latin typeface="Wingdings" pitchFamily="2" charset="2"/>
              </a:rPr>
              <a:t></a:t>
            </a:r>
            <a:r>
              <a:rPr lang="it-IT" sz="2800" b="1" dirty="0">
                <a:latin typeface="Garamond" pitchFamily="16" charset="0"/>
              </a:rPr>
              <a:t> </a:t>
            </a:r>
            <a:r>
              <a:rPr lang="it-IT" sz="2800" b="1" i="1" dirty="0">
                <a:latin typeface="Garamond" pitchFamily="16" charset="0"/>
              </a:rPr>
              <a:t>w</a:t>
            </a:r>
            <a:r>
              <a:rPr lang="it-IT" sz="2800" b="1" dirty="0">
                <a:latin typeface="Garamond" pitchFamily="16" charset="0"/>
              </a:rPr>
              <a:t> incoraggia Davide a </a:t>
            </a:r>
            <a:r>
              <a:rPr lang="it-IT" sz="2800" b="1" i="1" dirty="0">
                <a:latin typeface="Garamond" pitchFamily="16" charset="0"/>
              </a:rPr>
              <a:t>ritirarsi dal settore domestico</a:t>
            </a:r>
            <a:r>
              <a:rPr lang="it-IT" sz="2800" b="1" dirty="0">
                <a:latin typeface="Garamond" pitchFamily="16" charset="0"/>
              </a:rPr>
              <a:t> e a </a:t>
            </a:r>
            <a:r>
              <a:rPr lang="it-IT" sz="2800" b="1" i="1" dirty="0">
                <a:latin typeface="Garamond" pitchFamily="16" charset="0"/>
              </a:rPr>
              <a:t>specializzarsi in quello di </a:t>
            </a:r>
            <a:r>
              <a:rPr lang="it-IT" sz="2800" b="1" dirty="0">
                <a:latin typeface="Garamond" pitchFamily="16" charset="0"/>
              </a:rPr>
              <a:t>mercato</a:t>
            </a:r>
          </a:p>
          <a:p>
            <a:pPr algn="just" defTabSz="449263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 dirty="0">
              <a:latin typeface="Garamond" pitchFamily="16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6096000" y="429309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0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75971B-FAEE-4AA5-8EDF-F7D7C68D4DBA}" type="slidenum">
              <a:rPr lang="it-IT" sz="1000">
                <a:solidFill>
                  <a:srgbClr val="000000"/>
                </a:solidFill>
                <a:latin typeface="Verdana" pitchFamily="1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000">
              <a:solidFill>
                <a:srgbClr val="000000"/>
              </a:solidFill>
              <a:latin typeface="Verdana" pitchFamily="1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82296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latin typeface="Garamond" pitchFamily="16" charset="0"/>
              </a:rPr>
              <a:t>Esempio offerta di lavoro – Modello unitario (</a:t>
            </a:r>
            <a:r>
              <a:rPr lang="it-IT" sz="2800" dirty="0" err="1">
                <a:latin typeface="Garamond" pitchFamily="16" charset="0"/>
              </a:rPr>
              <a:t>cont</a:t>
            </a:r>
            <a:r>
              <a:rPr lang="it-IT" sz="2800" dirty="0">
                <a:latin typeface="Garamond" pitchFamily="16" charset="0"/>
              </a:rPr>
              <a:t>.)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latin typeface="Garamond" pitchFamily="16" charset="0"/>
              </a:rPr>
              <a:t>Figura 2-7 Aumento del salario o della produttività domestica porta alla  specializzazione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063750" y="5084764"/>
            <a:ext cx="838835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 defTabSz="449263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i="1">
                <a:latin typeface="Franklin Gothic Demi" pitchFamily="32" charset="0"/>
              </a:rPr>
              <a:t>(a)</a:t>
            </a:r>
            <a:r>
              <a:rPr lang="it-IT" sz="2000" b="1">
                <a:latin typeface="Franklin Gothic Demi" pitchFamily="32" charset="0"/>
              </a:rPr>
              <a:t> Un aumento del salario di Davide sposta la famiglia da</a:t>
            </a:r>
            <a:r>
              <a:rPr lang="it-IT" sz="2000" b="1" i="1">
                <a:latin typeface="Franklin Gothic Demi" pitchFamily="32" charset="0"/>
              </a:rPr>
              <a:t> P</a:t>
            </a:r>
            <a:r>
              <a:rPr lang="it-IT" sz="2000" b="1">
                <a:latin typeface="Franklin Gothic Demi" pitchFamily="32" charset="0"/>
              </a:rPr>
              <a:t> a </a:t>
            </a:r>
            <a:r>
              <a:rPr lang="it-IT" sz="2000" b="1" i="1">
                <a:latin typeface="Franklin Gothic Demi" pitchFamily="32" charset="0"/>
              </a:rPr>
              <a:t>P’</a:t>
            </a:r>
            <a:r>
              <a:rPr lang="it-IT" sz="2000" b="1">
                <a:latin typeface="Franklin Gothic Demi" pitchFamily="32" charset="0"/>
              </a:rPr>
              <a:t> e  si specializza sul mercato del lavoro. </a:t>
            </a:r>
            <a:r>
              <a:rPr lang="it-IT" sz="2000" b="1" i="1">
                <a:latin typeface="Franklin Gothic Demi" pitchFamily="32" charset="0"/>
              </a:rPr>
              <a:t>(b)</a:t>
            </a:r>
            <a:r>
              <a:rPr lang="it-IT" sz="2000" b="1">
                <a:latin typeface="Franklin Gothic Demi" pitchFamily="32" charset="0"/>
              </a:rPr>
              <a:t> Un aumento nel prodotto marginale di Giorgia nel settore domestico sposta la famiglia da </a:t>
            </a:r>
            <a:r>
              <a:rPr lang="it-IT" sz="2000" b="1" i="1">
                <a:latin typeface="Franklin Gothic Demi" pitchFamily="32" charset="0"/>
              </a:rPr>
              <a:t>P</a:t>
            </a:r>
            <a:r>
              <a:rPr lang="it-IT" sz="2000" b="1">
                <a:latin typeface="Franklin Gothic Demi" pitchFamily="32" charset="0"/>
              </a:rPr>
              <a:t> al punto </a:t>
            </a:r>
            <a:r>
              <a:rPr lang="it-IT" sz="2000" b="1" i="1">
                <a:latin typeface="Franklin Gothic Demi" pitchFamily="32" charset="0"/>
              </a:rPr>
              <a:t>P’</a:t>
            </a:r>
            <a:r>
              <a:rPr lang="it-IT" sz="2000" b="1">
                <a:latin typeface="Franklin Gothic Demi" pitchFamily="32" charset="0"/>
              </a:rPr>
              <a:t> e Giorgia si specializza nel settore domestico.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628776"/>
            <a:ext cx="5473700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5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E00B72F-2C03-4221-910E-1ED28153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Effetto di un aumento di salario: da 15 a 20€/ora per Giorgia; da 20 a 25€/ora per Davide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A8C356D-E6D3-4F23-A56C-DB28DF1F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put penna 168">
                <a:extLst>
                  <a:ext uri="{FF2B5EF4-FFF2-40B4-BE49-F238E27FC236}">
                    <a16:creationId xmlns:a16="http://schemas.microsoft.com/office/drawing/2014/main" id="{D2B76D2E-65C2-4FF8-82FA-8A33B7313890}"/>
                  </a:ext>
                </a:extLst>
              </p14:cNvPr>
              <p14:cNvContentPartPr/>
              <p14:nvPr/>
            </p14:nvContentPartPr>
            <p14:xfrm>
              <a:off x="1911000" y="1637091"/>
              <a:ext cx="9458280" cy="4655520"/>
            </p14:xfrm>
          </p:contentPart>
        </mc:Choice>
        <mc:Fallback xmlns="">
          <p:pic>
            <p:nvPicPr>
              <p:cNvPr id="169" name="Input penna 168">
                <a:extLst>
                  <a:ext uri="{FF2B5EF4-FFF2-40B4-BE49-F238E27FC236}">
                    <a16:creationId xmlns:a16="http://schemas.microsoft.com/office/drawing/2014/main" id="{D2B76D2E-65C2-4FF8-82FA-8A33B73138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2360" y="1628091"/>
                <a:ext cx="9475920" cy="4673160"/>
              </a:xfrm>
              <a:prstGeom prst="rect">
                <a:avLst/>
              </a:prstGeom>
            </p:spPr>
          </p:pic>
        </mc:Fallback>
      </mc:AlternateContent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29B509F8-0B12-41D7-9152-850478818626}"/>
              </a:ext>
            </a:extLst>
          </p:cNvPr>
          <p:cNvSpPr txBox="1"/>
          <p:nvPr/>
        </p:nvSpPr>
        <p:spPr>
          <a:xfrm>
            <a:off x="1576252" y="2999892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658016F4-6179-4A62-8C99-D4625629B98B}"/>
              </a:ext>
            </a:extLst>
          </p:cNvPr>
          <p:cNvSpPr txBox="1"/>
          <p:nvPr/>
        </p:nvSpPr>
        <p:spPr>
          <a:xfrm>
            <a:off x="4541521" y="598701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F301C2FC-1CE2-4F68-ABF7-6FC5B6A952B4}"/>
              </a:ext>
            </a:extLst>
          </p:cNvPr>
          <p:cNvSpPr txBox="1"/>
          <p:nvPr/>
        </p:nvSpPr>
        <p:spPr>
          <a:xfrm>
            <a:off x="6762206" y="2999892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797C1DBE-7B18-49B3-ABE0-190F30DBAD8B}"/>
              </a:ext>
            </a:extLst>
          </p:cNvPr>
          <p:cNvSpPr txBox="1"/>
          <p:nvPr/>
        </p:nvSpPr>
        <p:spPr>
          <a:xfrm>
            <a:off x="9792789" y="598701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BC37F25A-E04A-4C56-9869-401419843D99}"/>
              </a:ext>
            </a:extLst>
          </p:cNvPr>
          <p:cNvSpPr txBox="1"/>
          <p:nvPr/>
        </p:nvSpPr>
        <p:spPr>
          <a:xfrm>
            <a:off x="1576252" y="2593322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453EFC58-4602-4D51-BE14-0EF6566847BF}"/>
              </a:ext>
            </a:extLst>
          </p:cNvPr>
          <p:cNvSpPr txBox="1"/>
          <p:nvPr/>
        </p:nvSpPr>
        <p:spPr>
          <a:xfrm>
            <a:off x="6679475" y="2630560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D8502031-4B45-4BB1-9515-A0D37C3736D2}"/>
              </a:ext>
            </a:extLst>
          </p:cNvPr>
          <p:cNvSpPr txBox="1"/>
          <p:nvPr/>
        </p:nvSpPr>
        <p:spPr>
          <a:xfrm>
            <a:off x="2873829" y="1780902"/>
            <a:ext cx="183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Aumento di w per Giorgia</a:t>
            </a:r>
          </a:p>
        </p:txBody>
      </p: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B9051F3A-4590-4FED-A92E-195A276B21AB}"/>
              </a:ext>
            </a:extLst>
          </p:cNvPr>
          <p:cNvSpPr txBox="1"/>
          <p:nvPr/>
        </p:nvSpPr>
        <p:spPr>
          <a:xfrm>
            <a:off x="8103327" y="1751969"/>
            <a:ext cx="183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Aumento di w per Davide</a:t>
            </a:r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5EDEA46E-7939-4D73-8E41-77E4EE423A5F}"/>
              </a:ext>
            </a:extLst>
          </p:cNvPr>
          <p:cNvSpPr txBox="1"/>
          <p:nvPr/>
        </p:nvSpPr>
        <p:spPr>
          <a:xfrm>
            <a:off x="1632326" y="4234620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200</a:t>
            </a:r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C1C6FAEF-51ED-4192-8777-94E77823A789}"/>
              </a:ext>
            </a:extLst>
          </p:cNvPr>
          <p:cNvSpPr/>
          <p:nvPr/>
        </p:nvSpPr>
        <p:spPr>
          <a:xfrm>
            <a:off x="6690287" y="423462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200</a:t>
            </a:r>
          </a:p>
        </p:txBody>
      </p: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24093D0B-A871-4949-8E0C-78ADBD2D5165}"/>
              </a:ext>
            </a:extLst>
          </p:cNvPr>
          <p:cNvSpPr/>
          <p:nvPr/>
        </p:nvSpPr>
        <p:spPr>
          <a:xfrm>
            <a:off x="3737259" y="601349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250</a:t>
            </a:r>
          </a:p>
        </p:txBody>
      </p:sp>
      <p:sp>
        <p:nvSpPr>
          <p:cNvPr id="184" name="Rettangolo 183">
            <a:extLst>
              <a:ext uri="{FF2B5EF4-FFF2-40B4-BE49-F238E27FC236}">
                <a16:creationId xmlns:a16="http://schemas.microsoft.com/office/drawing/2014/main" id="{3C17F33C-84F1-497B-993A-A5A9A5A1D92B}"/>
              </a:ext>
            </a:extLst>
          </p:cNvPr>
          <p:cNvSpPr/>
          <p:nvPr/>
        </p:nvSpPr>
        <p:spPr>
          <a:xfrm>
            <a:off x="8821829" y="601349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250</a:t>
            </a:r>
          </a:p>
        </p:txBody>
      </p:sp>
      <p:sp>
        <p:nvSpPr>
          <p:cNvPr id="185" name="Rettangolo 184">
            <a:extLst>
              <a:ext uri="{FF2B5EF4-FFF2-40B4-BE49-F238E27FC236}">
                <a16:creationId xmlns:a16="http://schemas.microsoft.com/office/drawing/2014/main" id="{2B79B0C3-E840-43D9-98D0-24DEBF13A8DC}"/>
              </a:ext>
            </a:extLst>
          </p:cNvPr>
          <p:cNvSpPr/>
          <p:nvPr/>
        </p:nvSpPr>
        <p:spPr>
          <a:xfrm>
            <a:off x="6762206" y="381334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250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3016071-B541-43CF-AD35-25144E9A68AA}"/>
                  </a:ext>
                </a:extLst>
              </p:cNvPr>
              <p:cNvSpPr txBox="1"/>
              <p:nvPr/>
            </p:nvSpPr>
            <p:spPr>
              <a:xfrm>
                <a:off x="2913018" y="3998014"/>
                <a:ext cx="557348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3016071-B541-43CF-AD35-25144E9A6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018" y="3998014"/>
                <a:ext cx="557348" cy="497059"/>
              </a:xfrm>
              <a:prstGeom prst="rect">
                <a:avLst/>
              </a:prstGeom>
              <a:blipFill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CasellaDiTesto 186">
                <a:extLst>
                  <a:ext uri="{FF2B5EF4-FFF2-40B4-BE49-F238E27FC236}">
                    <a16:creationId xmlns:a16="http://schemas.microsoft.com/office/drawing/2014/main" id="{73CDE075-B47A-4709-A47E-E8C21FD6EE3C}"/>
                  </a:ext>
                </a:extLst>
              </p:cNvPr>
              <p:cNvSpPr txBox="1"/>
              <p:nvPr/>
            </p:nvSpPr>
            <p:spPr>
              <a:xfrm>
                <a:off x="3973807" y="3728659"/>
                <a:ext cx="557348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7" name="CasellaDiTesto 186">
                <a:extLst>
                  <a:ext uri="{FF2B5EF4-FFF2-40B4-BE49-F238E27FC236}">
                    <a16:creationId xmlns:a16="http://schemas.microsoft.com/office/drawing/2014/main" id="{73CDE075-B47A-4709-A47E-E8C21FD6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07" y="3728659"/>
                <a:ext cx="557348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CasellaDiTesto 187">
                <a:extLst>
                  <a:ext uri="{FF2B5EF4-FFF2-40B4-BE49-F238E27FC236}">
                    <a16:creationId xmlns:a16="http://schemas.microsoft.com/office/drawing/2014/main" id="{785A6098-867F-48A9-8593-414A1EDE2967}"/>
                  </a:ext>
                </a:extLst>
              </p:cNvPr>
              <p:cNvSpPr txBox="1"/>
              <p:nvPr/>
            </p:nvSpPr>
            <p:spPr>
              <a:xfrm>
                <a:off x="9346283" y="5520331"/>
                <a:ext cx="557348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88" name="CasellaDiTesto 187">
                <a:extLst>
                  <a:ext uri="{FF2B5EF4-FFF2-40B4-BE49-F238E27FC236}">
                    <a16:creationId xmlns:a16="http://schemas.microsoft.com/office/drawing/2014/main" id="{785A6098-867F-48A9-8593-414A1EDE2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283" y="5520331"/>
                <a:ext cx="557348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ttangolo 188">
                <a:extLst>
                  <a:ext uri="{FF2B5EF4-FFF2-40B4-BE49-F238E27FC236}">
                    <a16:creationId xmlns:a16="http://schemas.microsoft.com/office/drawing/2014/main" id="{3F5B4E89-0076-4EC2-8D7D-2704BEA29BD0}"/>
                  </a:ext>
                </a:extLst>
              </p:cNvPr>
              <p:cNvSpPr/>
              <p:nvPr/>
            </p:nvSpPr>
            <p:spPr>
              <a:xfrm>
                <a:off x="9936481" y="5400761"/>
                <a:ext cx="66717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9" name="Rettangolo 188">
                <a:extLst>
                  <a:ext uri="{FF2B5EF4-FFF2-40B4-BE49-F238E27FC236}">
                    <a16:creationId xmlns:a16="http://schemas.microsoft.com/office/drawing/2014/main" id="{3F5B4E89-0076-4EC2-8D7D-2704BEA29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81" y="5400761"/>
                <a:ext cx="66717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22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E00B72F-2C03-4221-910E-1ED28153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Effetto di un aumento del Valore marginale del lavoro domestico: da 25 a 30€/ora per Giorgia; da 10 a 15€/ora per Davide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A8C356D-E6D3-4F23-A56C-DB28DF1F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put penna 168">
                <a:extLst>
                  <a:ext uri="{FF2B5EF4-FFF2-40B4-BE49-F238E27FC236}">
                    <a16:creationId xmlns:a16="http://schemas.microsoft.com/office/drawing/2014/main" id="{D2B76D2E-65C2-4FF8-82FA-8A33B7313890}"/>
                  </a:ext>
                </a:extLst>
              </p14:cNvPr>
              <p14:cNvContentPartPr/>
              <p14:nvPr/>
            </p14:nvContentPartPr>
            <p14:xfrm>
              <a:off x="1911000" y="1824291"/>
              <a:ext cx="9458280" cy="4468320"/>
            </p14:xfrm>
          </p:contentPart>
        </mc:Choice>
        <mc:Fallback xmlns="">
          <p:pic>
            <p:nvPicPr>
              <p:cNvPr id="169" name="Input penna 168">
                <a:extLst>
                  <a:ext uri="{FF2B5EF4-FFF2-40B4-BE49-F238E27FC236}">
                    <a16:creationId xmlns:a16="http://schemas.microsoft.com/office/drawing/2014/main" id="{D2B76D2E-65C2-4FF8-82FA-8A33B73138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2000" y="1815291"/>
                <a:ext cx="9475920" cy="4485960"/>
              </a:xfrm>
              <a:prstGeom prst="rect">
                <a:avLst/>
              </a:prstGeom>
            </p:spPr>
          </p:pic>
        </mc:Fallback>
      </mc:AlternateContent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29B509F8-0B12-41D7-9152-850478818626}"/>
              </a:ext>
            </a:extLst>
          </p:cNvPr>
          <p:cNvSpPr txBox="1"/>
          <p:nvPr/>
        </p:nvSpPr>
        <p:spPr>
          <a:xfrm>
            <a:off x="1576252" y="2999892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658016F4-6179-4A62-8C99-D4625629B98B}"/>
              </a:ext>
            </a:extLst>
          </p:cNvPr>
          <p:cNvSpPr txBox="1"/>
          <p:nvPr/>
        </p:nvSpPr>
        <p:spPr>
          <a:xfrm>
            <a:off x="4541521" y="598701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F301C2FC-1CE2-4F68-ABF7-6FC5B6A952B4}"/>
              </a:ext>
            </a:extLst>
          </p:cNvPr>
          <p:cNvSpPr txBox="1"/>
          <p:nvPr/>
        </p:nvSpPr>
        <p:spPr>
          <a:xfrm>
            <a:off x="6762206" y="2999892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797C1DBE-7B18-49B3-ABE0-190F30DBAD8B}"/>
              </a:ext>
            </a:extLst>
          </p:cNvPr>
          <p:cNvSpPr txBox="1"/>
          <p:nvPr/>
        </p:nvSpPr>
        <p:spPr>
          <a:xfrm>
            <a:off x="9792789" y="598701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350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BC37F25A-E04A-4C56-9869-401419843D99}"/>
              </a:ext>
            </a:extLst>
          </p:cNvPr>
          <p:cNvSpPr txBox="1"/>
          <p:nvPr/>
        </p:nvSpPr>
        <p:spPr>
          <a:xfrm>
            <a:off x="5067109" y="6112746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453EFC58-4602-4D51-BE14-0EF6566847BF}"/>
              </a:ext>
            </a:extLst>
          </p:cNvPr>
          <p:cNvSpPr txBox="1"/>
          <p:nvPr/>
        </p:nvSpPr>
        <p:spPr>
          <a:xfrm>
            <a:off x="10294620" y="6139815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78" name="CasellaDiTesto 177">
            <a:extLst>
              <a:ext uri="{FF2B5EF4-FFF2-40B4-BE49-F238E27FC236}">
                <a16:creationId xmlns:a16="http://schemas.microsoft.com/office/drawing/2014/main" id="{D8502031-4B45-4BB1-9515-A0D37C3736D2}"/>
              </a:ext>
            </a:extLst>
          </p:cNvPr>
          <p:cNvSpPr txBox="1"/>
          <p:nvPr/>
        </p:nvSpPr>
        <p:spPr>
          <a:xfrm>
            <a:off x="2873829" y="1780902"/>
            <a:ext cx="183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Aumento di w per Giorgia</a:t>
            </a:r>
          </a:p>
        </p:txBody>
      </p:sp>
      <p:sp>
        <p:nvSpPr>
          <p:cNvPr id="179" name="CasellaDiTesto 178">
            <a:extLst>
              <a:ext uri="{FF2B5EF4-FFF2-40B4-BE49-F238E27FC236}">
                <a16:creationId xmlns:a16="http://schemas.microsoft.com/office/drawing/2014/main" id="{B9051F3A-4590-4FED-A92E-195A276B21AB}"/>
              </a:ext>
            </a:extLst>
          </p:cNvPr>
          <p:cNvSpPr txBox="1"/>
          <p:nvPr/>
        </p:nvSpPr>
        <p:spPr>
          <a:xfrm>
            <a:off x="8103327" y="1751969"/>
            <a:ext cx="183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Aumento di w per Davide</a:t>
            </a:r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5EDEA46E-7939-4D73-8E41-77E4EE423A5F}"/>
              </a:ext>
            </a:extLst>
          </p:cNvPr>
          <p:cNvSpPr txBox="1"/>
          <p:nvPr/>
        </p:nvSpPr>
        <p:spPr>
          <a:xfrm>
            <a:off x="1632326" y="4234620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200</a:t>
            </a:r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C1C6FAEF-51ED-4192-8777-94E77823A789}"/>
              </a:ext>
            </a:extLst>
          </p:cNvPr>
          <p:cNvSpPr/>
          <p:nvPr/>
        </p:nvSpPr>
        <p:spPr>
          <a:xfrm>
            <a:off x="6690287" y="423462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200</a:t>
            </a:r>
          </a:p>
        </p:txBody>
      </p: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24093D0B-A871-4949-8E0C-78ADBD2D5165}"/>
              </a:ext>
            </a:extLst>
          </p:cNvPr>
          <p:cNvSpPr/>
          <p:nvPr/>
        </p:nvSpPr>
        <p:spPr>
          <a:xfrm>
            <a:off x="3737259" y="601349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250</a:t>
            </a:r>
          </a:p>
        </p:txBody>
      </p:sp>
      <p:sp>
        <p:nvSpPr>
          <p:cNvPr id="184" name="Rettangolo 183">
            <a:extLst>
              <a:ext uri="{FF2B5EF4-FFF2-40B4-BE49-F238E27FC236}">
                <a16:creationId xmlns:a16="http://schemas.microsoft.com/office/drawing/2014/main" id="{3C17F33C-84F1-497B-993A-A5A9A5A1D92B}"/>
              </a:ext>
            </a:extLst>
          </p:cNvPr>
          <p:cNvSpPr/>
          <p:nvPr/>
        </p:nvSpPr>
        <p:spPr>
          <a:xfrm>
            <a:off x="8821829" y="6013493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250</a:t>
            </a:r>
          </a:p>
        </p:txBody>
      </p:sp>
      <p:sp>
        <p:nvSpPr>
          <p:cNvPr id="185" name="Rettangolo 184">
            <a:extLst>
              <a:ext uri="{FF2B5EF4-FFF2-40B4-BE49-F238E27FC236}">
                <a16:creationId xmlns:a16="http://schemas.microsoft.com/office/drawing/2014/main" id="{2B79B0C3-E840-43D9-98D0-24DEBF13A8DC}"/>
              </a:ext>
            </a:extLst>
          </p:cNvPr>
          <p:cNvSpPr/>
          <p:nvPr/>
        </p:nvSpPr>
        <p:spPr>
          <a:xfrm>
            <a:off x="4106285" y="613277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3016071-B541-43CF-AD35-25144E9A68AA}"/>
                  </a:ext>
                </a:extLst>
              </p:cNvPr>
              <p:cNvSpPr txBox="1"/>
              <p:nvPr/>
            </p:nvSpPr>
            <p:spPr>
              <a:xfrm>
                <a:off x="2039160" y="3385281"/>
                <a:ext cx="557348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3016071-B541-43CF-AD35-25144E9A6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60" y="3385281"/>
                <a:ext cx="557348" cy="497059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CasellaDiTesto 187">
                <a:extLst>
                  <a:ext uri="{FF2B5EF4-FFF2-40B4-BE49-F238E27FC236}">
                    <a16:creationId xmlns:a16="http://schemas.microsoft.com/office/drawing/2014/main" id="{785A6098-867F-48A9-8593-414A1EDE2967}"/>
                  </a:ext>
                </a:extLst>
              </p:cNvPr>
              <p:cNvSpPr txBox="1"/>
              <p:nvPr/>
            </p:nvSpPr>
            <p:spPr>
              <a:xfrm>
                <a:off x="8786503" y="4422117"/>
                <a:ext cx="557348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88" name="CasellaDiTesto 187">
                <a:extLst>
                  <a:ext uri="{FF2B5EF4-FFF2-40B4-BE49-F238E27FC236}">
                    <a16:creationId xmlns:a16="http://schemas.microsoft.com/office/drawing/2014/main" id="{785A6098-867F-48A9-8593-414A1EDE2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503" y="4422117"/>
                <a:ext cx="557348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ttangolo 188">
                <a:extLst>
                  <a:ext uri="{FF2B5EF4-FFF2-40B4-BE49-F238E27FC236}">
                    <a16:creationId xmlns:a16="http://schemas.microsoft.com/office/drawing/2014/main" id="{3F5B4E89-0076-4EC2-8D7D-2704BEA29BD0}"/>
                  </a:ext>
                </a:extLst>
              </p:cNvPr>
              <p:cNvSpPr/>
              <p:nvPr/>
            </p:nvSpPr>
            <p:spPr>
              <a:xfrm>
                <a:off x="9404293" y="4211141"/>
                <a:ext cx="66717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9" name="Rettangolo 188">
                <a:extLst>
                  <a:ext uri="{FF2B5EF4-FFF2-40B4-BE49-F238E27FC236}">
                    <a16:creationId xmlns:a16="http://schemas.microsoft.com/office/drawing/2014/main" id="{3F5B4E89-0076-4EC2-8D7D-2704BEA29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293" y="4211141"/>
                <a:ext cx="667170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5546FB75-8D8E-4EB6-A094-1B0258CD0EA6}"/>
                  </a:ext>
                </a:extLst>
              </p14:cNvPr>
              <p14:cNvContentPartPr/>
              <p14:nvPr/>
            </p14:nvContentPartPr>
            <p14:xfrm>
              <a:off x="2039160" y="3175011"/>
              <a:ext cx="3145320" cy="282888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5546FB75-8D8E-4EB6-A094-1B0258CD0E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1518" y="3157371"/>
                <a:ext cx="3180964" cy="28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DBDAD9F0-F619-4A3A-9824-AD07B482F1CB}"/>
                  </a:ext>
                </a:extLst>
              </p:cNvPr>
              <p:cNvSpPr txBox="1"/>
              <p:nvPr/>
            </p:nvSpPr>
            <p:spPr>
              <a:xfrm>
                <a:off x="2471178" y="2961708"/>
                <a:ext cx="627017" cy="50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DBDAD9F0-F619-4A3A-9824-AD07B482F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178" y="2961708"/>
                <a:ext cx="627017" cy="501419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A7238E77-5985-441A-AF51-0A26490575BC}"/>
                  </a:ext>
                </a:extLst>
              </p14:cNvPr>
              <p14:cNvContentPartPr/>
              <p14:nvPr/>
            </p14:nvContentPartPr>
            <p14:xfrm>
              <a:off x="7179600" y="1745811"/>
              <a:ext cx="3257640" cy="434880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A7238E77-5985-441A-AF51-0A26490575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70960" y="1736811"/>
                <a:ext cx="3284280" cy="43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42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F655CC0B-C94A-4406-8D3C-26DCD433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Testo d’esame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77F9A5E6-9AF2-4FD3-9128-4C7390692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202578"/>
              </p:ext>
            </p:extLst>
          </p:nvPr>
        </p:nvGraphicFramePr>
        <p:xfrm>
          <a:off x="3631992" y="3235235"/>
          <a:ext cx="3352282" cy="111574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196133">
                  <a:extLst>
                    <a:ext uri="{9D8B030D-6E8A-4147-A177-3AD203B41FA5}">
                      <a16:colId xmlns:a16="http://schemas.microsoft.com/office/drawing/2014/main" val="3312701397"/>
                    </a:ext>
                  </a:extLst>
                </a:gridCol>
                <a:gridCol w="677790">
                  <a:extLst>
                    <a:ext uri="{9D8B030D-6E8A-4147-A177-3AD203B41FA5}">
                      <a16:colId xmlns:a16="http://schemas.microsoft.com/office/drawing/2014/main" val="2531686901"/>
                    </a:ext>
                  </a:extLst>
                </a:gridCol>
                <a:gridCol w="478359">
                  <a:extLst>
                    <a:ext uri="{9D8B030D-6E8A-4147-A177-3AD203B41FA5}">
                      <a16:colId xmlns:a16="http://schemas.microsoft.com/office/drawing/2014/main" val="1299081041"/>
                    </a:ext>
                  </a:extLst>
                </a:gridCol>
              </a:tblGrid>
              <a:tr h="521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W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V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41929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Coniuge Azzurra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18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16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495314"/>
                  </a:ext>
                </a:extLst>
              </a:tr>
              <a:tr h="189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Coniuge Rosso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>
                          <a:effectLst/>
                        </a:rPr>
                        <a:t>15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1800" dirty="0">
                          <a:effectLst/>
                        </a:rPr>
                        <a:t>9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760479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626EEB8-23D1-43F3-AB38-281E2F58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319916D-32D0-42E0-B041-166DC639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456" y="1756390"/>
            <a:ext cx="820718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Considerate una coppia di lavoratori conviventi e immaginate che abbiano a disposizione 12 ore per lavorare nel mercato o nell’economia domestica. Il salario orario di mercato (W) e il valore del prodotto domestico (V) della coppia è il seguente: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Disegnate i grafici relativi, indicando quale dei due coniugi offrirà la prima ora di lavoro. Cambieranno le scelte della famiglia se il Coniuge Azzurra ottiene un salario di mercato pari a 20? Spiegate le vostre soluzioni anche con dei grafici.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61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Cosa dicono i dati sulla prestazione del lavoro nella famiglia? L’uso del tempo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2235-10FB-444F-AB2D-5228BE1CABFD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48" y="1690688"/>
            <a:ext cx="7841117" cy="4962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37914" y="5615582"/>
            <a:ext cx="1931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Fonte: </a:t>
            </a:r>
            <a:r>
              <a:rPr lang="en-US" i="1" dirty="0" err="1"/>
              <a:t>Istat</a:t>
            </a:r>
            <a:r>
              <a:rPr lang="en-US" i="1" dirty="0"/>
              <a:t> (2016) I tempi </a:t>
            </a:r>
            <a:r>
              <a:rPr lang="en-US" i="1" dirty="0" err="1"/>
              <a:t>della</a:t>
            </a:r>
            <a:r>
              <a:rPr lang="en-US" i="1" dirty="0"/>
              <a:t> vita </a:t>
            </a:r>
            <a:r>
              <a:rPr lang="en-US" i="1" dirty="0" err="1"/>
              <a:t>quotidiana</a:t>
            </a:r>
            <a:endParaRPr lang="en-US" i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9B85077-F5B3-4354-BE3D-D2B17380C26D}"/>
              </a:ext>
            </a:extLst>
          </p:cNvPr>
          <p:cNvSpPr/>
          <p:nvPr/>
        </p:nvSpPr>
        <p:spPr>
          <a:xfrm>
            <a:off x="5033092" y="2290618"/>
            <a:ext cx="1931126" cy="375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18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Com’è</a:t>
            </a:r>
            <a:r>
              <a:rPr lang="en-US" dirty="0"/>
              <a:t> </a:t>
            </a:r>
            <a:r>
              <a:rPr lang="en-US" dirty="0" err="1"/>
              <a:t>cambiata</a:t>
            </a:r>
            <a:r>
              <a:rPr lang="en-US" dirty="0"/>
              <a:t> la </a:t>
            </a:r>
            <a:r>
              <a:rPr lang="en-US" dirty="0" err="1"/>
              <a:t>scelta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?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8" y="1846217"/>
            <a:ext cx="9659926" cy="439267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L’offerta di lavoro nell’ambito della famiglia - </a:t>
            </a:r>
            <a:r>
              <a:rPr lang="it-IT" sz="3600" dirty="0">
                <a:solidFill>
                  <a:srgbClr val="FF0000"/>
                </a:solidFill>
              </a:rPr>
              <a:t>modelli alternativi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4EE2-CF9D-4215-A5D8-97251F76487B}" type="slidenum">
              <a:rPr lang="it-IT"/>
              <a:pPr/>
              <a:t>17</a:t>
            </a:fld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58537" y="1772816"/>
            <a:ext cx="9096103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it-IT" sz="2300" dirty="0"/>
              <a:t>Ipotesi:</a:t>
            </a:r>
          </a:p>
          <a:p>
            <a:pPr lvl="1">
              <a:lnSpc>
                <a:spcPct val="90000"/>
              </a:lnSpc>
            </a:pPr>
            <a:r>
              <a:rPr lang="it-IT" sz="2300" dirty="0"/>
              <a:t>Le funzioni di utilità sono separate</a:t>
            </a:r>
          </a:p>
          <a:p>
            <a:pPr lvl="1">
              <a:lnSpc>
                <a:spcPct val="90000"/>
              </a:lnSpc>
            </a:pPr>
            <a:r>
              <a:rPr lang="it-IT" sz="2300" dirty="0"/>
              <a:t>L’allocazione del tempo del coniuge è data</a:t>
            </a:r>
          </a:p>
          <a:p>
            <a:pPr>
              <a:lnSpc>
                <a:spcPct val="90000"/>
              </a:lnSpc>
            </a:pPr>
            <a:r>
              <a:rPr lang="it-IT" sz="2300" dirty="0"/>
              <a:t>Le funzioni di offerta sono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300" dirty="0"/>
              <a:t>			L*</a:t>
            </a:r>
            <a:r>
              <a:rPr lang="it-IT" sz="2300" baseline="-25000" dirty="0"/>
              <a:t>1</a:t>
            </a:r>
            <a:r>
              <a:rPr lang="it-IT" sz="2300" dirty="0"/>
              <a:t>=L</a:t>
            </a:r>
            <a:r>
              <a:rPr lang="it-IT" sz="2300" baseline="-25000" dirty="0"/>
              <a:t>1</a:t>
            </a:r>
            <a:r>
              <a:rPr lang="it-IT" sz="2300" dirty="0"/>
              <a:t>(W</a:t>
            </a:r>
            <a:r>
              <a:rPr lang="it-IT" sz="2300" baseline="-25000" dirty="0"/>
              <a:t>1</a:t>
            </a:r>
            <a:r>
              <a:rPr lang="it-IT" sz="2300" dirty="0"/>
              <a:t>, W</a:t>
            </a:r>
            <a:r>
              <a:rPr lang="it-IT" sz="2300" baseline="-25000" dirty="0"/>
              <a:t>2</a:t>
            </a:r>
            <a:r>
              <a:rPr lang="it-IT" sz="2300" dirty="0"/>
              <a:t>, X</a:t>
            </a:r>
            <a:r>
              <a:rPr lang="it-IT" sz="2300" baseline="-25000" dirty="0"/>
              <a:t>1</a:t>
            </a:r>
            <a:r>
              <a:rPr lang="it-IT" sz="2300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300" dirty="0"/>
              <a:t>			L*</a:t>
            </a:r>
            <a:r>
              <a:rPr lang="it-IT" sz="2300" baseline="-25000" dirty="0"/>
              <a:t>2</a:t>
            </a:r>
            <a:r>
              <a:rPr lang="it-IT" sz="2300" dirty="0"/>
              <a:t>=L</a:t>
            </a:r>
            <a:r>
              <a:rPr lang="it-IT" sz="2300" baseline="-25000" dirty="0"/>
              <a:t>2</a:t>
            </a:r>
            <a:r>
              <a:rPr lang="it-IT" sz="2300" dirty="0"/>
              <a:t>(W</a:t>
            </a:r>
            <a:r>
              <a:rPr lang="it-IT" sz="2300" baseline="-25000" dirty="0"/>
              <a:t>1</a:t>
            </a:r>
            <a:r>
              <a:rPr lang="it-IT" sz="2300" dirty="0"/>
              <a:t>, W</a:t>
            </a:r>
            <a:r>
              <a:rPr lang="it-IT" sz="2300" baseline="-25000" dirty="0"/>
              <a:t>2</a:t>
            </a:r>
            <a:r>
              <a:rPr lang="it-IT" sz="2300" dirty="0"/>
              <a:t>, X</a:t>
            </a:r>
            <a:r>
              <a:rPr lang="it-IT" sz="2300" baseline="-25000" dirty="0"/>
              <a:t>2</a:t>
            </a:r>
            <a:r>
              <a:rPr lang="it-IT" sz="2300" dirty="0"/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it-IT" sz="2300" dirty="0"/>
              <a:t>Ci sono effetti incrociati anche di quantità dipendenti dal reddito non da lavoro</a:t>
            </a:r>
          </a:p>
          <a:p>
            <a:pPr>
              <a:lnSpc>
                <a:spcPct val="90000"/>
              </a:lnSpc>
            </a:pPr>
            <a:r>
              <a:rPr lang="it-IT" sz="2300" dirty="0"/>
              <a:t>In questo caso le politiche pubbliche (tasse e trasferimenti) </a:t>
            </a:r>
            <a:r>
              <a:rPr lang="it-IT" sz="2300" u="sng" dirty="0"/>
              <a:t>non hanno effetti neutrali sulla distribuzione del tempo</a:t>
            </a:r>
            <a:r>
              <a:rPr lang="it-IT" sz="2300" dirty="0"/>
              <a:t> per i diversi membri della famiglia </a:t>
            </a:r>
            <a:r>
              <a:rPr lang="it-IT" sz="2300" dirty="0">
                <a:sym typeface="Symbol" pitchFamily="18" charset="2"/>
              </a:rPr>
              <a:t> </a:t>
            </a:r>
            <a:r>
              <a:rPr lang="it-IT" sz="2300" b="1" dirty="0">
                <a:solidFill>
                  <a:schemeClr val="tx2"/>
                </a:solidFill>
                <a:sym typeface="Symbol" pitchFamily="18" charset="2"/>
              </a:rPr>
              <a:t>diventa rilevante il beneficiario</a:t>
            </a:r>
          </a:p>
          <a:p>
            <a:pPr>
              <a:lnSpc>
                <a:spcPct val="90000"/>
              </a:lnSpc>
            </a:pPr>
            <a:r>
              <a:rPr lang="it-IT" sz="2300" b="1" dirty="0">
                <a:solidFill>
                  <a:schemeClr val="tx2"/>
                </a:solidFill>
                <a:sym typeface="Symbol" pitchFamily="18" charset="2"/>
              </a:rPr>
              <a:t>Da questa osservazione nasce la discussione sulla tassazione del reddito individuale piuttosto che familiare (quoziente familiare): disincentivo all’occupazione femminile</a:t>
            </a:r>
            <a:endParaRPr lang="it-IT" sz="2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7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543800" cy="857250"/>
          </a:xfrm>
        </p:spPr>
        <p:txBody>
          <a:bodyPr>
            <a:normAutofit/>
          </a:bodyPr>
          <a:lstStyle/>
          <a:p>
            <a:r>
              <a:rPr lang="it-IT" sz="4800"/>
              <a:t>Fatti  stilizzati(1)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B98A-5A70-4214-ABDC-4E899143D02B}" type="slidenum">
              <a:rPr lang="it-IT"/>
              <a:pPr/>
              <a:t>18</a:t>
            </a:fld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01368" y="1738312"/>
            <a:ext cx="8971217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3200" dirty="0"/>
              <a:t>Crescita della partecipazione </a:t>
            </a:r>
            <a:r>
              <a:rPr lang="it-IT" sz="3200" dirty="0">
                <a:solidFill>
                  <a:srgbClr val="FF0000"/>
                </a:solidFill>
              </a:rPr>
              <a:t>femminile </a:t>
            </a:r>
            <a:r>
              <a:rPr lang="it-IT" sz="3200" dirty="0"/>
              <a:t>negli ultimi 30 anni è legata alla </a:t>
            </a:r>
            <a:r>
              <a:rPr lang="it-IT" sz="3200" dirty="0">
                <a:solidFill>
                  <a:srgbClr val="FF0000"/>
                </a:solidFill>
              </a:rPr>
              <a:t>crescita dei salari </a:t>
            </a:r>
            <a:r>
              <a:rPr lang="it-IT" sz="3200" dirty="0"/>
              <a:t>femminili</a:t>
            </a:r>
          </a:p>
          <a:p>
            <a:pPr>
              <a:lnSpc>
                <a:spcPct val="80000"/>
              </a:lnSpc>
            </a:pPr>
            <a:r>
              <a:rPr lang="it-IT" sz="3200" dirty="0"/>
              <a:t>La crescita dei salari femminili è ritenuta anche responsabile del </a:t>
            </a:r>
            <a:r>
              <a:rPr lang="it-IT" sz="3200" dirty="0">
                <a:solidFill>
                  <a:srgbClr val="FF0000"/>
                </a:solidFill>
              </a:rPr>
              <a:t>ritardo</a:t>
            </a:r>
            <a:r>
              <a:rPr lang="it-IT" sz="3200" dirty="0"/>
              <a:t> con cui vengono contratti </a:t>
            </a:r>
            <a:r>
              <a:rPr lang="it-IT" sz="3200" dirty="0">
                <a:solidFill>
                  <a:srgbClr val="FF0000"/>
                </a:solidFill>
              </a:rPr>
              <a:t>matrimoni</a:t>
            </a:r>
            <a:r>
              <a:rPr lang="it-IT" sz="3200" dirty="0"/>
              <a:t> e della </a:t>
            </a:r>
            <a:r>
              <a:rPr lang="it-IT" sz="3200" dirty="0">
                <a:solidFill>
                  <a:srgbClr val="FF0000"/>
                </a:solidFill>
              </a:rPr>
              <a:t>riduzione della natalità</a:t>
            </a:r>
            <a:r>
              <a:rPr lang="it-IT" sz="3200" dirty="0"/>
              <a:t>. </a:t>
            </a:r>
          </a:p>
          <a:p>
            <a:pPr>
              <a:lnSpc>
                <a:spcPct val="80000"/>
              </a:lnSpc>
            </a:pPr>
            <a:r>
              <a:rPr lang="it-IT" sz="3200" dirty="0"/>
              <a:t>Le donne cercano sempre di più un </a:t>
            </a:r>
            <a:r>
              <a:rPr lang="it-IT" sz="3200" dirty="0">
                <a:solidFill>
                  <a:srgbClr val="FF0000"/>
                </a:solidFill>
              </a:rPr>
              <a:t>rapporto continuativo con il mercato del lavoro</a:t>
            </a:r>
            <a:r>
              <a:rPr lang="it-IT" sz="3200" dirty="0"/>
              <a:t>, infatti le curve di partecipazione per classi di età diventano sempre più simili a quelle maschili, come già visto</a:t>
            </a:r>
          </a:p>
        </p:txBody>
      </p:sp>
    </p:spTree>
    <p:extLst>
      <p:ext uri="{BB962C8B-B14F-4D97-AF65-F5344CB8AC3E}">
        <p14:creationId xmlns:p14="http://schemas.microsoft.com/office/powerpoint/2010/main" val="4074535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donne lavorano sempre di meno? Dipende…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6F83-063E-4216-B47D-22F506D91384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484784"/>
            <a:ext cx="8755134" cy="433525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544272" y="2996952"/>
            <a:ext cx="216024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071664" y="5949281"/>
            <a:ext cx="57514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/>
              <a:t>IN REALTÀ IN ITALIA LAVORANO DI PIÙ DEGLI UOMINI, MA</a:t>
            </a:r>
          </a:p>
          <a:p>
            <a:r>
              <a:rPr lang="it-IT" b="1" dirty="0"/>
              <a:t>PER LAVORO NON PAGATO (AUTOPRODUZIONE)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4056CF89-B0EB-4198-9F8F-6206C80B36A2}"/>
              </a:ext>
            </a:extLst>
          </p:cNvPr>
          <p:cNvSpPr/>
          <p:nvPr/>
        </p:nvSpPr>
        <p:spPr>
          <a:xfrm>
            <a:off x="3853543" y="3287645"/>
            <a:ext cx="104502" cy="217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46DFE2D3-CEE2-4DB1-933C-851F510084F7}"/>
              </a:ext>
            </a:extLst>
          </p:cNvPr>
          <p:cNvSpPr/>
          <p:nvPr/>
        </p:nvSpPr>
        <p:spPr>
          <a:xfrm>
            <a:off x="4838760" y="3209109"/>
            <a:ext cx="104502" cy="217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B811BE7-6D71-4504-85AB-489C8E5A5847}"/>
              </a:ext>
            </a:extLst>
          </p:cNvPr>
          <p:cNvSpPr/>
          <p:nvPr/>
        </p:nvSpPr>
        <p:spPr>
          <a:xfrm>
            <a:off x="9088582" y="2761673"/>
            <a:ext cx="73891" cy="2352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FFE79F5-EF14-402F-A456-61E4240E44C4}"/>
              </a:ext>
            </a:extLst>
          </p:cNvPr>
          <p:cNvSpPr/>
          <p:nvPr/>
        </p:nvSpPr>
        <p:spPr>
          <a:xfrm>
            <a:off x="5856305" y="3092344"/>
            <a:ext cx="73891" cy="2352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/>
              <a:t>L’offerta di lavoro nell’ambito della famiglia- modello unitario (1)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45B8-E4A3-4A0E-94D0-6254073E4E9A}" type="slidenum">
              <a:rPr lang="it-IT"/>
              <a:pPr/>
              <a:t>2</a:t>
            </a:fld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24113" y="1844675"/>
            <a:ext cx="7772400" cy="4343400"/>
          </a:xfrm>
        </p:spPr>
        <p:txBody>
          <a:bodyPr/>
          <a:lstStyle/>
          <a:p>
            <a:r>
              <a:rPr lang="it-IT" sz="2400" dirty="0"/>
              <a:t>Ipotesi:</a:t>
            </a:r>
          </a:p>
          <a:p>
            <a:pPr lvl="1"/>
            <a:r>
              <a:rPr lang="it-IT" dirty="0"/>
              <a:t>unica funzione di utilità che aggrega le preferenze della famiglia </a:t>
            </a:r>
          </a:p>
          <a:p>
            <a:pPr lvl="1"/>
            <a:r>
              <a:rPr lang="it-IT" dirty="0"/>
              <a:t>I coniugi mettono in comune i redditi  </a:t>
            </a:r>
            <a:r>
              <a:rPr lang="it-IT" dirty="0">
                <a:sym typeface="Symbol" pitchFamily="18" charset="2"/>
              </a:rPr>
              <a:t> </a:t>
            </a:r>
            <a:r>
              <a:rPr lang="it-IT" dirty="0">
                <a:solidFill>
                  <a:srgbClr val="FF0000"/>
                </a:solidFill>
                <a:sym typeface="Symbol" pitchFamily="18" charset="2"/>
              </a:rPr>
              <a:t>vincolo di bilancio unico</a:t>
            </a:r>
          </a:p>
          <a:p>
            <a:r>
              <a:rPr lang="it-IT" sz="2400" dirty="0"/>
              <a:t>Il problema di scelta lavorativa della famiglia è: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367808" y="4221089"/>
          <a:ext cx="335280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3" imgW="1651000" imgH="1143000" progId="Equation.3">
                  <p:embed/>
                </p:oleObj>
              </mc:Choice>
              <mc:Fallback>
                <p:oleObj name="Equation" r:id="rId3" imgW="1651000" imgH="1143000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4221089"/>
                        <a:ext cx="3352800" cy="232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6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Comportamenti nell’occupazione a livello italiano: le riforme contano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6F83-063E-4216-B47D-22F506D91384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873352"/>
            <a:ext cx="6673758" cy="4307220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4079776" y="3656528"/>
            <a:ext cx="432048" cy="108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4007768" y="4026962"/>
            <a:ext cx="432048" cy="194126"/>
          </a:xfrm>
          <a:prstGeom prst="rightArrow">
            <a:avLst/>
          </a:prstGeom>
          <a:solidFill>
            <a:srgbClr val="FC10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7644172" y="3861048"/>
            <a:ext cx="612068" cy="144016"/>
          </a:xfrm>
          <a:prstGeom prst="rightArrow">
            <a:avLst/>
          </a:prstGeom>
          <a:solidFill>
            <a:srgbClr val="FC10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7752184" y="3212976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3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771DE6F-6B46-4E04-B8CA-A16C790E0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cambiamento della partecipazione femminile al lavoro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34190C-23F6-4BE4-998A-4688451E8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4A6433C-507E-4802-A803-888C7B34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C9B2E0C-91F6-442F-B4BD-18094962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0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Regione FVG: i cambiamenti dettati dalle regole istituzionali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E613-6B1B-492D-BBB7-7F4F80287F71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BD0CBC-7BA4-4356-8243-254B3D5A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11" y="1474113"/>
            <a:ext cx="9098714" cy="48822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692CAF-8607-42D2-810A-83F77C300A36}"/>
              </a:ext>
            </a:extLst>
          </p:cNvPr>
          <p:cNvSpPr txBox="1"/>
          <p:nvPr/>
        </p:nvSpPr>
        <p:spPr>
          <a:xfrm>
            <a:off x="1380311" y="6426446"/>
            <a:ext cx="410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Fonte: nostre elaborazioni su dati </a:t>
            </a:r>
            <a:r>
              <a:rPr lang="it-IT" i="1" dirty="0" err="1"/>
              <a:t>I.Stat</a:t>
            </a:r>
            <a:endParaRPr lang="it-IT" i="1" dirty="0"/>
          </a:p>
        </p:txBody>
      </p:sp>
      <p:sp>
        <p:nvSpPr>
          <p:cNvPr id="7" name="Fumetto: rettangolo 6">
            <a:extLst>
              <a:ext uri="{FF2B5EF4-FFF2-40B4-BE49-F238E27FC236}">
                <a16:creationId xmlns:a16="http://schemas.microsoft.com/office/drawing/2014/main" id="{90063C90-255A-4DAB-8B7E-1413495770A9}"/>
              </a:ext>
            </a:extLst>
          </p:cNvPr>
          <p:cNvSpPr/>
          <p:nvPr/>
        </p:nvSpPr>
        <p:spPr>
          <a:xfrm>
            <a:off x="64008" y="3304095"/>
            <a:ext cx="2322576" cy="1325563"/>
          </a:xfrm>
          <a:prstGeom prst="wedgeRectCallout">
            <a:avLst>
              <a:gd name="adj1" fmla="val 59442"/>
              <a:gd name="adj2" fmla="val 33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/>
              <a:t>Neet</a:t>
            </a:r>
            <a:r>
              <a:rPr lang="it-IT" sz="1400" dirty="0"/>
              <a:t>: </a:t>
            </a:r>
            <a:r>
              <a:rPr lang="it-IT" sz="1400" b="1" dirty="0"/>
              <a:t>10,4%</a:t>
            </a:r>
          </a:p>
          <a:p>
            <a:pPr algn="ctr"/>
            <a:r>
              <a:rPr lang="it-IT" sz="1400" dirty="0"/>
              <a:t>Tasso partecipazione Istruzione II: 91,4%</a:t>
            </a:r>
          </a:p>
          <a:p>
            <a:pPr algn="ctr"/>
            <a:r>
              <a:rPr lang="it-IT" sz="1400" dirty="0"/>
              <a:t>Tasso iscrizione Università: </a:t>
            </a:r>
            <a:r>
              <a:rPr lang="it-IT" sz="1400" b="1" dirty="0"/>
              <a:t>33,7%</a:t>
            </a:r>
          </a:p>
          <a:p>
            <a:pPr algn="ctr"/>
            <a:endParaRPr lang="it-IT" sz="1400" dirty="0"/>
          </a:p>
        </p:txBody>
      </p:sp>
      <p:sp>
        <p:nvSpPr>
          <p:cNvPr id="8" name="Fumetto: rettangolo 7">
            <a:extLst>
              <a:ext uri="{FF2B5EF4-FFF2-40B4-BE49-F238E27FC236}">
                <a16:creationId xmlns:a16="http://schemas.microsoft.com/office/drawing/2014/main" id="{E9DC26B4-7363-4E40-A7A1-8CC3308D264D}"/>
              </a:ext>
            </a:extLst>
          </p:cNvPr>
          <p:cNvSpPr/>
          <p:nvPr/>
        </p:nvSpPr>
        <p:spPr>
          <a:xfrm>
            <a:off x="64008" y="4699754"/>
            <a:ext cx="2322576" cy="1554742"/>
          </a:xfrm>
          <a:prstGeom prst="wedgeRectCallout">
            <a:avLst>
              <a:gd name="adj1" fmla="val 60214"/>
              <a:gd name="adj2" fmla="val -2468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sz="1400" dirty="0" err="1"/>
              <a:t>Neet</a:t>
            </a:r>
            <a:r>
              <a:rPr lang="it-IT" sz="1400" dirty="0"/>
              <a:t>: </a:t>
            </a:r>
            <a:r>
              <a:rPr lang="it-IT" sz="1400" b="1" dirty="0"/>
              <a:t>17,4%</a:t>
            </a:r>
          </a:p>
          <a:p>
            <a:r>
              <a:rPr lang="it-IT" sz="1400" dirty="0"/>
              <a:t>Tasso partecipazione Istruzione II: 94,2%</a:t>
            </a:r>
          </a:p>
          <a:p>
            <a:r>
              <a:rPr lang="it-IT" sz="1400" dirty="0"/>
              <a:t>Tasso iscrizione Università: </a:t>
            </a:r>
            <a:r>
              <a:rPr lang="it-IT" sz="1400" b="1" dirty="0"/>
              <a:t>42,6%</a:t>
            </a:r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E02CBA97-2CC8-4786-8197-92B968695DFF}"/>
              </a:ext>
            </a:extLst>
          </p:cNvPr>
          <p:cNvSpPr/>
          <p:nvPr/>
        </p:nvSpPr>
        <p:spPr>
          <a:xfrm>
            <a:off x="4663440" y="3749040"/>
            <a:ext cx="1609344" cy="1051560"/>
          </a:xfrm>
          <a:prstGeom prst="wedgeRoundRectCallout">
            <a:avLst>
              <a:gd name="adj1" fmla="val -58750"/>
              <a:gd name="adj2" fmla="val -5801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Difficoltà di conciliazione</a:t>
            </a:r>
          </a:p>
        </p:txBody>
      </p:sp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7C675C7C-E199-4DA7-9895-A1335D4809F7}"/>
              </a:ext>
            </a:extLst>
          </p:cNvPr>
          <p:cNvSpPr/>
          <p:nvPr/>
        </p:nvSpPr>
        <p:spPr>
          <a:xfrm>
            <a:off x="10113264" y="2799676"/>
            <a:ext cx="1810512" cy="1190854"/>
          </a:xfrm>
          <a:prstGeom prst="wedgeRoundRectCallout">
            <a:avLst>
              <a:gd name="adj1" fmla="val -84469"/>
              <a:gd name="adj2" fmla="val -97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Effetti del prolungamento dell’età di lavoro</a:t>
            </a:r>
          </a:p>
        </p:txBody>
      </p:sp>
    </p:spTree>
    <p:extLst>
      <p:ext uri="{BB962C8B-B14F-4D97-AF65-F5344CB8AC3E}">
        <p14:creationId xmlns:p14="http://schemas.microsoft.com/office/powerpoint/2010/main" val="22870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0350"/>
            <a:ext cx="8458200" cy="1143000"/>
          </a:xfrm>
        </p:spPr>
        <p:txBody>
          <a:bodyPr>
            <a:normAutofit/>
          </a:bodyPr>
          <a:lstStyle/>
          <a:p>
            <a:r>
              <a:rPr lang="it-IT" sz="3200">
                <a:cs typeface="Times New Roman" pitchFamily="18" charset="0"/>
              </a:rPr>
              <a:t>Alcune spiegazioni di fatti stilizzati: la scarsa partecipazione femminile in Italia</a:t>
            </a:r>
            <a:r>
              <a:rPr lang="it-IT" sz="3200"/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1818-F35B-4E01-87FA-ED9276B788EE}" type="slidenum">
              <a:rPr lang="it-IT"/>
              <a:pPr/>
              <a:t>23</a:t>
            </a:fld>
            <a:endParaRPr 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52144" y="1700808"/>
            <a:ext cx="9213016" cy="4781550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cs typeface="Times New Roman" pitchFamily="18" charset="0"/>
              </a:rPr>
              <a:t>Sulla base dei modelli teorici analizzati e dell’evidenza empirica, possiamo quindi affermare che </a:t>
            </a:r>
            <a:r>
              <a:rPr lang="it-IT" b="1" dirty="0">
                <a:cs typeface="Times New Roman" pitchFamily="18" charset="0"/>
              </a:rPr>
              <a:t>la bassa partecipazione femminile in Italia può essere spiegata</a:t>
            </a:r>
            <a:r>
              <a:rPr lang="it-IT" dirty="0">
                <a:cs typeface="Times New Roman" pitchFamily="18" charset="0"/>
              </a:rPr>
              <a:t>:</a:t>
            </a:r>
          </a:p>
          <a:p>
            <a:pPr lvl="1"/>
            <a:r>
              <a:rPr lang="it-IT" sz="2800" dirty="0">
                <a:cs typeface="Times New Roman" pitchFamily="18" charset="0"/>
              </a:rPr>
              <a:t>dalle rigidità nei sistemi di regolazione degli orari di lavoro: si lavora di meno per il mercato e si compensa con lavoro domestico   </a:t>
            </a:r>
          </a:p>
          <a:p>
            <a:pPr lvl="1" algn="just"/>
            <a:r>
              <a:rPr lang="it-IT" sz="2800" dirty="0">
                <a:cs typeface="Times New Roman" pitchFamily="18" charset="0"/>
              </a:rPr>
              <a:t>dalla carenza di servizi di sostegno al lavoro di cura (vedi uso del tempo)</a:t>
            </a:r>
          </a:p>
          <a:p>
            <a:pPr lvl="1" algn="just"/>
            <a:r>
              <a:rPr lang="it-IT" sz="2800" dirty="0">
                <a:cs typeface="Times New Roman" pitchFamily="18" charset="0"/>
              </a:rPr>
              <a:t>dal sistema di divisione del lavoro all’interno della famiglia (ancora prevalenza di lavoro femminile)</a:t>
            </a:r>
          </a:p>
          <a:p>
            <a:pPr lvl="1" algn="just"/>
            <a:r>
              <a:rPr lang="it-IT" sz="2800" dirty="0">
                <a:cs typeface="Times New Roman" pitchFamily="18" charset="0"/>
              </a:rPr>
              <a:t>dalle preferenze legate a fattori culturali e sociali (differenze Sud-Nord nell’uso del tempo)</a:t>
            </a:r>
          </a:p>
          <a:p>
            <a:pPr lvl="1" algn="just"/>
            <a:r>
              <a:rPr lang="it-IT" sz="2800" dirty="0">
                <a:cs typeface="Times New Roman" pitchFamily="18" charset="0"/>
              </a:rPr>
              <a:t>Dalla scelta tardiva di istruzione (metà anni ’70)</a:t>
            </a:r>
          </a:p>
          <a:p>
            <a:pPr lvl="1"/>
            <a:endParaRPr lang="it-IT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481328" y="338139"/>
            <a:ext cx="8418322" cy="1012825"/>
          </a:xfrm>
          <a:noFill/>
          <a:ln/>
        </p:spPr>
        <p:txBody>
          <a:bodyPr>
            <a:normAutofit/>
          </a:bodyPr>
          <a:lstStyle/>
          <a:p>
            <a:r>
              <a:rPr lang="it-IT" dirty="0">
                <a:cs typeface="Times New Roman" pitchFamily="18" charset="0"/>
              </a:rPr>
              <a:t>La partecipazione femminile in Italia</a:t>
            </a:r>
            <a:r>
              <a:rPr lang="it-IT" dirty="0"/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654E-CF2E-492B-8FA0-2607B2C52703}" type="slidenum">
              <a:rPr lang="it-IT"/>
              <a:pPr/>
              <a:t>24</a:t>
            </a:fld>
            <a:endParaRPr lang="it-IT"/>
          </a:p>
        </p:txBody>
      </p:sp>
      <p:sp>
        <p:nvSpPr>
          <p:cNvPr id="307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0156" y="1555750"/>
            <a:ext cx="885825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it-IT" dirty="0">
                <a:cs typeface="Times New Roman" pitchFamily="18" charset="0"/>
              </a:rPr>
              <a:t>Nel caso italiano questi aspetti sono particolarmente rilevanti per spiegare </a:t>
            </a:r>
          </a:p>
          <a:p>
            <a:pPr lvl="1">
              <a:lnSpc>
                <a:spcPct val="90000"/>
              </a:lnSpc>
            </a:pPr>
            <a:r>
              <a:rPr lang="it-IT" sz="2600" dirty="0">
                <a:cs typeface="Times New Roman" pitchFamily="18" charset="0"/>
              </a:rPr>
              <a:t>la bassa partecipazione al lavoro delle donne sposate con figli piccoli ed anche </a:t>
            </a:r>
          </a:p>
          <a:p>
            <a:pPr lvl="1">
              <a:lnSpc>
                <a:spcPct val="90000"/>
              </a:lnSpc>
            </a:pPr>
            <a:r>
              <a:rPr lang="it-IT" sz="2600" dirty="0">
                <a:cs typeface="Times New Roman" pitchFamily="18" charset="0"/>
              </a:rPr>
              <a:t>il basso tasso di fertilità</a:t>
            </a:r>
            <a:r>
              <a:rPr lang="it-IT" sz="2600" dirty="0"/>
              <a:t> </a:t>
            </a:r>
          </a:p>
          <a:p>
            <a:pPr>
              <a:lnSpc>
                <a:spcPct val="90000"/>
              </a:lnSpc>
            </a:pPr>
            <a:r>
              <a:rPr lang="it-IT" dirty="0">
                <a:cs typeface="Times New Roman" pitchFamily="18" charset="0"/>
              </a:rPr>
              <a:t>Il fatto che la diffusione del lavoro </a:t>
            </a:r>
            <a:r>
              <a:rPr lang="it-IT" i="1" dirty="0">
                <a:cs typeface="Times New Roman" pitchFamily="18" charset="0"/>
              </a:rPr>
              <a:t>part-time</a:t>
            </a:r>
            <a:r>
              <a:rPr lang="it-IT" dirty="0">
                <a:cs typeface="Times New Roman" pitchFamily="18" charset="0"/>
              </a:rPr>
              <a:t> e la disponibilità di servizi di assistenza all’infanzia siano ancora molto limitati e/o costosi, impone alle donne con figli piccoli di scegliere tra lavoro a tempo pieno o non lavoro, in assenza di servizi che riducono i costi legati alla scelta di lavorare </a:t>
            </a:r>
            <a:r>
              <a:rPr lang="it-IT" i="1" dirty="0">
                <a:cs typeface="Times New Roman" pitchFamily="18" charset="0"/>
              </a:rPr>
              <a:t>full-time</a:t>
            </a:r>
            <a:r>
              <a:rPr lang="it-IT" dirty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it-IT" dirty="0">
                <a:cs typeface="Times New Roman" pitchFamily="18" charset="0"/>
              </a:rPr>
              <a:t>Il risultato è una bassa natalità e una bassa partecipazione femminile al lavoro, soprattutto al sud.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11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di figli per madre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2235-10FB-444F-AB2D-5228BE1CABFD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5" y="1398806"/>
            <a:ext cx="8816939" cy="45504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E72512-69E6-43E5-A176-DFAB90DBF028}"/>
              </a:ext>
            </a:extLst>
          </p:cNvPr>
          <p:cNvSpPr txBox="1"/>
          <p:nvPr/>
        </p:nvSpPr>
        <p:spPr>
          <a:xfrm>
            <a:off x="10557164" y="4045527"/>
            <a:ext cx="1311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FVG 2024:</a:t>
            </a:r>
          </a:p>
          <a:p>
            <a:r>
              <a:rPr lang="it-IT" dirty="0">
                <a:solidFill>
                  <a:srgbClr val="FF0000"/>
                </a:solidFill>
              </a:rPr>
              <a:t>1,21</a:t>
            </a:r>
          </a:p>
          <a:p>
            <a:r>
              <a:rPr lang="it-IT" dirty="0"/>
              <a:t>Italia: </a:t>
            </a:r>
            <a:r>
              <a:rPr lang="it-IT" b="1" dirty="0"/>
              <a:t>1,20</a:t>
            </a:r>
          </a:p>
        </p:txBody>
      </p:sp>
    </p:spTree>
    <p:extLst>
      <p:ext uri="{BB962C8B-B14F-4D97-AF65-F5344CB8AC3E}">
        <p14:creationId xmlns:p14="http://schemas.microsoft.com/office/powerpoint/2010/main" val="4243081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4192" y="1365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Fattore partecipativo o demografico?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E613-6B1B-492D-BBB7-7F4F80287F71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73" y="1725464"/>
            <a:ext cx="9013601" cy="38164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27814" y="5805264"/>
            <a:ext cx="551792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/>
              <a:t>SICURAMENTE DEMOGRAFICO….MA</a:t>
            </a:r>
          </a:p>
        </p:txBody>
      </p:sp>
    </p:spTree>
    <p:extLst>
      <p:ext uri="{BB962C8B-B14F-4D97-AF65-F5344CB8AC3E}">
        <p14:creationId xmlns:p14="http://schemas.microsoft.com/office/powerpoint/2010/main" val="169390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…anche di opportunità nel mercato del lavoro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E613-6B1B-492D-BBB7-7F4F80287F71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772816"/>
            <a:ext cx="8378832" cy="4096580"/>
          </a:xfrm>
          <a:prstGeom prst="rect">
            <a:avLst/>
          </a:prstGeom>
        </p:spPr>
      </p:pic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B05082FC-4606-4F29-ADA2-5FB9FB791239}"/>
              </a:ext>
            </a:extLst>
          </p:cNvPr>
          <p:cNvSpPr/>
          <p:nvPr/>
        </p:nvSpPr>
        <p:spPr>
          <a:xfrm rot="16200000">
            <a:off x="9299990" y="4968930"/>
            <a:ext cx="246888" cy="155404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DB7B65-2CF8-41BE-AF87-4E9AC01A5B26}"/>
              </a:ext>
            </a:extLst>
          </p:cNvPr>
          <p:cNvSpPr txBox="1"/>
          <p:nvPr/>
        </p:nvSpPr>
        <p:spPr>
          <a:xfrm>
            <a:off x="8610600" y="5869396"/>
            <a:ext cx="196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Effetto accentuato dalla crisi del 2008</a:t>
            </a:r>
          </a:p>
        </p:txBody>
      </p:sp>
    </p:spTree>
    <p:extLst>
      <p:ext uri="{BB962C8B-B14F-4D97-AF65-F5344CB8AC3E}">
        <p14:creationId xmlns:p14="http://schemas.microsoft.com/office/powerpoint/2010/main" val="2195220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 di reddito futuro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E613-6B1B-492D-BBB7-7F4F80287F71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21" y="1766640"/>
            <a:ext cx="8729335" cy="4068162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E1ABEC4-315B-43F7-99F9-BC121CC575B3}"/>
              </a:ext>
            </a:extLst>
          </p:cNvPr>
          <p:cNvCxnSpPr>
            <a:cxnSpLocks/>
          </p:cNvCxnSpPr>
          <p:nvPr/>
        </p:nvCxnSpPr>
        <p:spPr>
          <a:xfrm flipV="1">
            <a:off x="2478505" y="3517664"/>
            <a:ext cx="7339263" cy="7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506BA80-9849-44FA-8126-69117B7156C2}"/>
              </a:ext>
            </a:extLst>
          </p:cNvPr>
          <p:cNvCxnSpPr>
            <a:cxnSpLocks/>
          </p:cNvCxnSpPr>
          <p:nvPr/>
        </p:nvCxnSpPr>
        <p:spPr>
          <a:xfrm>
            <a:off x="2478505" y="2863516"/>
            <a:ext cx="7128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6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Scelta di figli e scelte </a:t>
            </a:r>
            <a:r>
              <a:rPr lang="it-IT"/>
              <a:t>di lavoro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approfondimento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/>
              <a:t>L’offerta di lavoro nell’ambito della famiglia- modello unitario (2)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A7F4-00B4-4040-BF86-C122AFB75D49}" type="slidenum">
              <a:rPr lang="it-IT"/>
              <a:pPr/>
              <a:t>3</a:t>
            </a:fld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La massimizzazione produce le seguenti funzioni di offerta di lavoro (con P=1)</a:t>
            </a:r>
          </a:p>
          <a:p>
            <a:pPr>
              <a:buFont typeface="Wingdings" pitchFamily="2" charset="2"/>
              <a:buNone/>
            </a:pPr>
            <a:r>
              <a:rPr lang="it-IT" sz="3600" dirty="0"/>
              <a:t>			L*</a:t>
            </a:r>
            <a:r>
              <a:rPr lang="it-IT" sz="3600" baseline="-25000" dirty="0"/>
              <a:t>1 </a:t>
            </a:r>
            <a:r>
              <a:rPr lang="it-IT" sz="3600" dirty="0"/>
              <a:t>= L</a:t>
            </a:r>
            <a:r>
              <a:rPr lang="it-IT" sz="3600" baseline="-25000" dirty="0"/>
              <a:t>1 </a:t>
            </a:r>
            <a:r>
              <a:rPr lang="it-IT" sz="3600" dirty="0"/>
              <a:t>(W</a:t>
            </a:r>
            <a:r>
              <a:rPr lang="it-IT" sz="3600" baseline="-25000" dirty="0"/>
              <a:t>1</a:t>
            </a:r>
            <a:r>
              <a:rPr lang="it-IT" sz="3600" dirty="0"/>
              <a:t>, W</a:t>
            </a:r>
            <a:r>
              <a:rPr lang="it-IT" sz="3600" baseline="-25000" dirty="0"/>
              <a:t>2</a:t>
            </a:r>
            <a:r>
              <a:rPr lang="it-IT" sz="3600" dirty="0"/>
              <a:t>, X)</a:t>
            </a:r>
          </a:p>
          <a:p>
            <a:pPr>
              <a:buFont typeface="Wingdings" pitchFamily="2" charset="2"/>
              <a:buNone/>
            </a:pPr>
            <a:r>
              <a:rPr lang="it-IT" sz="3600" dirty="0"/>
              <a:t>			L*</a:t>
            </a:r>
            <a:r>
              <a:rPr lang="it-IT" sz="3600" baseline="-25000" dirty="0"/>
              <a:t>2 </a:t>
            </a:r>
            <a:r>
              <a:rPr lang="it-IT" sz="3600" dirty="0"/>
              <a:t>= L</a:t>
            </a:r>
            <a:r>
              <a:rPr lang="it-IT" sz="3600" baseline="-25000" dirty="0"/>
              <a:t>2 </a:t>
            </a:r>
            <a:r>
              <a:rPr lang="it-IT" sz="3600" dirty="0"/>
              <a:t>(W</a:t>
            </a:r>
            <a:r>
              <a:rPr lang="it-IT" sz="3600" baseline="-25000" dirty="0"/>
              <a:t>1</a:t>
            </a:r>
            <a:r>
              <a:rPr lang="it-IT" sz="3600" dirty="0"/>
              <a:t>, W</a:t>
            </a:r>
            <a:r>
              <a:rPr lang="it-IT" sz="3600" baseline="-25000" dirty="0"/>
              <a:t>2</a:t>
            </a:r>
            <a:r>
              <a:rPr lang="it-IT" sz="3600" dirty="0"/>
              <a:t>, X)	</a:t>
            </a:r>
          </a:p>
          <a:p>
            <a:r>
              <a:rPr lang="it-IT" sz="3600" dirty="0"/>
              <a:t>Vi sono, oltre agli effetti reddito e sostituzione propri, anche quelli incrociati con il salario della controparte</a:t>
            </a:r>
          </a:p>
          <a:p>
            <a:pPr>
              <a:buFont typeface="Wingdings" pitchFamily="2" charset="2"/>
              <a:buNone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31086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BD6EA9-BC09-4B1D-A0CD-1635D59B07CB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999900"/>
                </a:solidFill>
                <a:latin typeface="Garamond" pitchFamily="1" charset="0"/>
              </a:rPr>
              <a:t>La natalità ha quindi effetti importanti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0648" y="1454535"/>
            <a:ext cx="9263824" cy="4982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Una componente importante dell’offerta di lavoro è la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1" charset="0"/>
              </a:rPr>
              <a:t>dimensione della popolazione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: ricordate…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000000"/>
              </a:solidFill>
              <a:latin typeface="Garamond" pitchFamily="1" charset="0"/>
            </a:endParaRP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le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decisioni di natalità 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determinano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l’offerta di lavoro nel lungo periodo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.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i="1" dirty="0" err="1">
                <a:solidFill>
                  <a:srgbClr val="000000"/>
                </a:solidFill>
                <a:latin typeface="Garamond" pitchFamily="1" charset="0"/>
              </a:rPr>
              <a:t>Essay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 on the </a:t>
            </a:r>
            <a:r>
              <a:rPr lang="it-IT" sz="2400" b="1" i="1" dirty="0" err="1">
                <a:solidFill>
                  <a:srgbClr val="000000"/>
                </a:solidFill>
                <a:latin typeface="Garamond" pitchFamily="1" charset="0"/>
              </a:rPr>
              <a:t>Principle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 of </a:t>
            </a:r>
            <a:r>
              <a:rPr lang="it-IT" sz="2400" b="1" i="1" dirty="0" err="1">
                <a:solidFill>
                  <a:srgbClr val="000000"/>
                </a:solidFill>
                <a:latin typeface="Garamond" pitchFamily="1" charset="0"/>
              </a:rPr>
              <a:t>Population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scritto dal Reverendo Thomas </a:t>
            </a:r>
            <a:r>
              <a:rPr lang="it-IT" sz="2400" b="1" dirty="0">
                <a:solidFill>
                  <a:srgbClr val="FF0000"/>
                </a:solidFill>
                <a:latin typeface="Garamond" pitchFamily="1" charset="0"/>
              </a:rPr>
              <a:t>Malthus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nel 1798: </a:t>
            </a:r>
            <a:r>
              <a:rPr lang="it-IT" sz="2400" b="1" dirty="0">
                <a:solidFill>
                  <a:srgbClr val="FF0000"/>
                </a:solidFill>
                <a:latin typeface="Garamond" pitchFamily="1" charset="0"/>
              </a:rPr>
              <a:t>quando i redditi </a:t>
            </a:r>
            <a:r>
              <a:rPr lang="it-IT" sz="2400" b="1" dirty="0">
                <a:solidFill>
                  <a:srgbClr val="FF0000"/>
                </a:solidFill>
                <a:latin typeface="Wingdings" pitchFamily="1" charset="2"/>
              </a:rPr>
              <a:t></a:t>
            </a:r>
            <a:r>
              <a:rPr lang="it-IT" sz="2400" b="1" dirty="0">
                <a:solidFill>
                  <a:srgbClr val="FF0000"/>
                </a:solidFill>
                <a:latin typeface="Garamond" pitchFamily="1" charset="0"/>
              </a:rPr>
              <a:t> oltre sussistenza, ci si sposa presto, la popolazione </a:t>
            </a:r>
            <a:r>
              <a:rPr lang="it-IT" sz="2400" b="1" dirty="0">
                <a:solidFill>
                  <a:srgbClr val="FF0000"/>
                </a:solidFill>
                <a:latin typeface="Wingdings" pitchFamily="1" charset="2"/>
              </a:rPr>
              <a:t>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. Ma: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«</a:t>
            </a:r>
            <a:r>
              <a:rPr lang="it-IT" sz="2400" b="1" u="sng" dirty="0">
                <a:solidFill>
                  <a:srgbClr val="000000"/>
                </a:solidFill>
                <a:latin typeface="Garamond" pitchFamily="1" charset="0"/>
              </a:rPr>
              <a:t>La concorrenza per risorse scarse fa </a:t>
            </a:r>
            <a:r>
              <a:rPr lang="it-IT" sz="2400" b="1" u="sng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400" b="1" u="sng" dirty="0">
                <a:solidFill>
                  <a:srgbClr val="000000"/>
                </a:solidFill>
                <a:latin typeface="Garamond" pitchFamily="1" charset="0"/>
              </a:rPr>
              <a:t> redditi sotto il livello di sussistenza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: ci si sposa tardi, la dimensione della popolazione </a:t>
            </a:r>
            <a:r>
              <a:rPr lang="it-IT" sz="24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e con essa la concorrenza per le risorse naturali =&gt; </a:t>
            </a:r>
            <a:r>
              <a:rPr lang="it-IT" sz="24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livello medio del reddito fino al suo livello di sussistenza.»</a:t>
            </a:r>
            <a:endParaRPr lang="it-IT" sz="2400" dirty="0">
              <a:solidFill>
                <a:srgbClr val="000000"/>
              </a:solidFill>
              <a:latin typeface="Garamond" pitchFamily="1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9DE7713-0408-4F1E-B55A-63B956985803}"/>
                  </a:ext>
                </a:extLst>
              </p:cNvPr>
              <p:cNvSpPr txBox="1"/>
              <p:nvPr/>
            </p:nvSpPr>
            <p:spPr>
              <a:xfrm>
                <a:off x="5673635" y="1994651"/>
                <a:ext cx="2862770" cy="70468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𝐿</m:t>
                    </m:r>
                    <m:r>
                      <a:rPr lang="it-IT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it-IT" sz="2800" i="1">
                            <a:latin typeface="Cambria Math"/>
                          </a:rPr>
                          <m:t>𝑂</m:t>
                        </m:r>
                      </m:den>
                    </m:f>
                  </m:oMath>
                </a14:m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r>
                      <a:rPr lang="it-IT" sz="2800" i="1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it-IT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2800" i="1" dirty="0">
                            <a:latin typeface="Cambria Math"/>
                            <a:ea typeface="Cambria Math"/>
                          </a:rPr>
                          <m:t>𝐹</m:t>
                        </m:r>
                      </m:num>
                      <m:den>
                        <m:r>
                          <a:rPr lang="it-IT" sz="2800" i="1" dirty="0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  <m:r>
                      <a:rPr lang="it-IT" sz="2800" i="1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it-IT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2800" i="1" dirty="0">
                            <a:latin typeface="Cambria Math"/>
                            <a:ea typeface="Cambria Math"/>
                          </a:rPr>
                          <m:t>𝑂</m:t>
                        </m:r>
                      </m:num>
                      <m:den>
                        <m:r>
                          <a:rPr lang="it-IT" sz="2800" i="1" dirty="0">
                            <a:latin typeface="Cambria Math"/>
                            <a:ea typeface="Cambria Math"/>
                          </a:rPr>
                          <m:t>𝐹</m:t>
                        </m:r>
                      </m:den>
                    </m:f>
                    <m:r>
                      <a:rPr lang="it-IT" sz="2800" i="1" dirty="0">
                        <a:latin typeface="Cambria Math"/>
                        <a:ea typeface="Cambria Math"/>
                      </a:rPr>
                      <m:t>×</m:t>
                    </m:r>
                    <m:r>
                      <a:rPr lang="it-IT" sz="2800" i="1" dirty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9DE7713-0408-4F1E-B55A-63B956985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35" y="1994651"/>
                <a:ext cx="2862770" cy="704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FAA57FB2-F972-4BEC-A4DF-4339F0E05C9E}"/>
              </a:ext>
            </a:extLst>
          </p:cNvPr>
          <p:cNvSpPr/>
          <p:nvPr/>
        </p:nvSpPr>
        <p:spPr>
          <a:xfrm>
            <a:off x="8475445" y="2242488"/>
            <a:ext cx="577115" cy="2090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177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" charset="0"/>
              </a:rPr>
              <a:t>Applicazioni dell’offerta di lavoro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70661" y="1508126"/>
            <a:ext cx="8976359" cy="5349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Garamond" pitchFamily="1" charset="0"/>
              </a:rPr>
              <a:t>Il risultato maltusiano che i redditi tornano sempre al loro livello di sussistenza</a:t>
            </a:r>
            <a:r>
              <a:rPr lang="it-IT" sz="2800" dirty="0">
                <a:latin typeface="Garamond" pitchFamily="1" charset="0"/>
              </a:rPr>
              <a:t>, è basato sull’HP di </a:t>
            </a:r>
            <a:r>
              <a:rPr lang="it-IT" sz="2800" b="1" i="1" dirty="0">
                <a:latin typeface="Garamond" pitchFamily="1" charset="0"/>
              </a:rPr>
              <a:t>correlazione positiva tra reddito e natalità</a:t>
            </a:r>
            <a:r>
              <a:rPr lang="it-IT" sz="2800" b="1" i="1" dirty="0">
                <a:solidFill>
                  <a:srgbClr val="FF0000"/>
                </a:solidFill>
                <a:latin typeface="Garamond" pitchFamily="1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Ma il modello maltusiano della natalità ha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1" charset="0"/>
              </a:rPr>
              <a:t>sbagliato le previsioni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sul comportamento della natalità nelle economie moderne: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reddito pro capite, tassi di natalità non aumentano, ma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! 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1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i="1" u="sng" dirty="0">
                <a:solidFill>
                  <a:srgbClr val="000000"/>
                </a:solidFill>
                <a:latin typeface="Garamond" pitchFamily="1" charset="0"/>
              </a:rPr>
              <a:t>Quanti figli dovrebbe avere una famiglia?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La moderna analisi della decisione di natalità generalizza il modello di Malthus: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1" charset="0"/>
              </a:rPr>
              <a:t>la natalità 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dipende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non solo </a:t>
            </a:r>
            <a:r>
              <a:rPr lang="it-IT" sz="2800" b="1" i="1" dirty="0">
                <a:solidFill>
                  <a:srgbClr val="000000"/>
                </a:solidFill>
                <a:latin typeface="Franklin Gothic Medium" pitchFamily="1" charset="0"/>
              </a:rPr>
              <a:t>dai redditi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, ma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anche </a:t>
            </a:r>
            <a:r>
              <a:rPr lang="it-IT" sz="2800" b="1" i="1" dirty="0">
                <a:solidFill>
                  <a:srgbClr val="000000"/>
                </a:solidFill>
                <a:latin typeface="Franklin Gothic Medium" pitchFamily="1" charset="0"/>
              </a:rPr>
              <a:t>dai prezzi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. 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 dirty="0">
              <a:solidFill>
                <a:srgbClr val="000000"/>
              </a:solidFill>
              <a:latin typeface="Garamond" pitchFamily="1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40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 in Italia i figli sembrano avere un prezzo molto alto se….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92898" y="1889759"/>
            <a:ext cx="864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Tasso di occupazione e numero di figli in alcuni Paesi Europei. Eurostat, 2020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32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B6836A-79B1-4DD4-8684-FBA939A63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17" y="2458162"/>
            <a:ext cx="5754004" cy="4041247"/>
          </a:xfrm>
          <a:prstGeom prst="rect">
            <a:avLst/>
          </a:prstGeom>
        </p:spPr>
      </p:pic>
      <p:sp>
        <p:nvSpPr>
          <p:cNvPr id="6" name="Freccia in su 5">
            <a:extLst>
              <a:ext uri="{FF2B5EF4-FFF2-40B4-BE49-F238E27FC236}">
                <a16:creationId xmlns:a16="http://schemas.microsoft.com/office/drawing/2014/main" id="{F6D6F8CD-72EF-4895-A02B-510754933C5B}"/>
              </a:ext>
            </a:extLst>
          </p:cNvPr>
          <p:cNvSpPr/>
          <p:nvPr/>
        </p:nvSpPr>
        <p:spPr>
          <a:xfrm>
            <a:off x="4965192" y="5550408"/>
            <a:ext cx="201168" cy="3693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D82FE76-F7C2-4CF1-B6F4-E2F6E47BF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37" y="2432855"/>
            <a:ext cx="5641847" cy="4060020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766EDD7-28F4-49B7-BFBA-BC28BD55C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27464"/>
              </p:ext>
            </p:extLst>
          </p:nvPr>
        </p:nvGraphicFramePr>
        <p:xfrm>
          <a:off x="6544055" y="3242067"/>
          <a:ext cx="413309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18">
                  <a:extLst>
                    <a:ext uri="{9D8B030D-6E8A-4147-A177-3AD203B41FA5}">
                      <a16:colId xmlns:a16="http://schemas.microsoft.com/office/drawing/2014/main" val="2787655682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3555703712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269208190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3515436806"/>
                    </a:ext>
                  </a:extLst>
                </a:gridCol>
                <a:gridCol w="826618">
                  <a:extLst>
                    <a:ext uri="{9D8B030D-6E8A-4147-A177-3AD203B41FA5}">
                      <a16:colId xmlns:a16="http://schemas.microsoft.com/office/drawing/2014/main" val="3822555999"/>
                    </a:ext>
                  </a:extLst>
                </a:gridCol>
              </a:tblGrid>
              <a:tr h="274494">
                <a:tc>
                  <a:txBody>
                    <a:bodyPr/>
                    <a:lstStyle/>
                    <a:p>
                      <a:r>
                        <a:rPr lang="it-IT" sz="1400" dirty="0"/>
                        <a:t>N° Figli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/>
                        <a:t>Donne (72,2%)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/>
                        <a:t>Uomini (90%)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251952"/>
                  </a:ext>
                </a:extLst>
              </a:tr>
              <a:tr h="27449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UE a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Italia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UE a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Italia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808944"/>
                  </a:ext>
                </a:extLst>
              </a:tr>
              <a:tr h="274494">
                <a:tc>
                  <a:txBody>
                    <a:bodyPr/>
                    <a:lstStyle/>
                    <a:p>
                      <a:r>
                        <a:rPr lang="it-IT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463327"/>
                  </a:ext>
                </a:extLst>
              </a:tr>
              <a:tr h="274494"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01233"/>
                  </a:ext>
                </a:extLst>
              </a:tr>
              <a:tr h="274494">
                <a:tc>
                  <a:txBody>
                    <a:bodyPr/>
                    <a:lstStyle/>
                    <a:p>
                      <a:r>
                        <a:rPr lang="it-IT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18482"/>
                  </a:ext>
                </a:extLst>
              </a:tr>
              <a:tr h="274494">
                <a:tc>
                  <a:txBody>
                    <a:bodyPr/>
                    <a:lstStyle/>
                    <a:p>
                      <a:r>
                        <a:rPr lang="it-IT" sz="1400" dirty="0"/>
                        <a:t>3 o più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59,1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FF0000"/>
                          </a:solidFill>
                        </a:rPr>
                        <a:t>43,4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84,9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5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Famiglia italiana con genitori di età 25-64 anni per numero di figli (2018- 2020)</a:t>
            </a:r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33</a:t>
            </a:fld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56C5603-28F1-4286-B0D2-1F2A5426E4C6}"/>
              </a:ext>
            </a:extLst>
          </p:cNvPr>
          <p:cNvSpPr txBox="1"/>
          <p:nvPr/>
        </p:nvSpPr>
        <p:spPr>
          <a:xfrm>
            <a:off x="1481328" y="6464808"/>
            <a:ext cx="48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Fonte: Nostre elaborazioni su dati </a:t>
            </a:r>
            <a:r>
              <a:rPr lang="it-IT" i="1" dirty="0" err="1"/>
              <a:t>I.Stat</a:t>
            </a:r>
            <a:endParaRPr lang="it-IT" i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E77E8F1-BF8E-4FD3-86BD-C192AF29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30" y="1713310"/>
            <a:ext cx="6320282" cy="493616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D91E489-A747-4C09-9E52-F1CC9EE0638B}"/>
              </a:ext>
            </a:extLst>
          </p:cNvPr>
          <p:cNvSpPr/>
          <p:nvPr/>
        </p:nvSpPr>
        <p:spPr>
          <a:xfrm>
            <a:off x="3776472" y="6108192"/>
            <a:ext cx="1353312" cy="248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45D480B-6362-4A00-93D9-EE33DACAFE88}"/>
              </a:ext>
            </a:extLst>
          </p:cNvPr>
          <p:cNvSpPr/>
          <p:nvPr/>
        </p:nvSpPr>
        <p:spPr>
          <a:xfrm>
            <a:off x="7650480" y="6096000"/>
            <a:ext cx="1353312" cy="248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02FB31C6-D9FD-478E-BEFD-E410E54912C7}"/>
              </a:ext>
            </a:extLst>
          </p:cNvPr>
          <p:cNvSpPr/>
          <p:nvPr/>
        </p:nvSpPr>
        <p:spPr>
          <a:xfrm>
            <a:off x="9003792" y="3621024"/>
            <a:ext cx="350520" cy="10058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1F3C32AF-C6EE-4715-A953-93A939DF383E}"/>
              </a:ext>
            </a:extLst>
          </p:cNvPr>
          <p:cNvSpPr/>
          <p:nvPr/>
        </p:nvSpPr>
        <p:spPr>
          <a:xfrm>
            <a:off x="9041892" y="4763135"/>
            <a:ext cx="350520" cy="10058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32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3333CC"/>
                </a:solidFill>
                <a:latin typeface="Garamond" pitchFamily="1" charset="0"/>
              </a:rPr>
              <a:t>Proviamo a spiegare l’offerta di lavoro limitata con il costo elevato dei figli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97864" y="1549020"/>
            <a:ext cx="9583864" cy="5172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Alla famiglia importa sia il </a:t>
            </a: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numero di figli 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che ha (</a:t>
            </a: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N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) sia la </a:t>
            </a: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quantità di beni che consuma 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(</a:t>
            </a: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X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).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Sia </a:t>
            </a: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N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che </a:t>
            </a: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X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sono “beni” nel senso che la famiglia preferisce avere sia più figli che più beni.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i="1" dirty="0" err="1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800" i="1" baseline="-25000" dirty="0" err="1">
                <a:solidFill>
                  <a:srgbClr val="000000"/>
                </a:solidFill>
                <a:latin typeface="Garamond" pitchFamily="1" charset="0"/>
              </a:rPr>
              <a:t>N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= </a:t>
            </a: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prezzo di un bambino in più 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e </a:t>
            </a:r>
            <a:r>
              <a:rPr lang="it-IT" sz="2800" i="1" dirty="0" err="1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800" i="1" baseline="-25000" dirty="0" err="1">
                <a:solidFill>
                  <a:srgbClr val="000000"/>
                </a:solidFill>
                <a:latin typeface="Garamond" pitchFamily="1" charset="0"/>
              </a:rPr>
              <a:t>X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= </a:t>
            </a:r>
            <a:r>
              <a:rPr lang="it-IT" sz="2800" i="1" dirty="0">
                <a:solidFill>
                  <a:srgbClr val="000000"/>
                </a:solidFill>
                <a:latin typeface="Garamond" pitchFamily="1" charset="0"/>
              </a:rPr>
              <a:t>prezzo di beni di consumo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HP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: </a:t>
            </a:r>
            <a:r>
              <a:rPr lang="it-IT" sz="2800" u="sng" dirty="0">
                <a:solidFill>
                  <a:srgbClr val="000000"/>
                </a:solidFill>
                <a:latin typeface="Garamond" pitchFamily="1" charset="0"/>
              </a:rPr>
              <a:t>prezzi costanti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, se ne può acquistare la quantità desiderata al prezzo corrente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i="1" dirty="0">
                <a:solidFill>
                  <a:srgbClr val="FF0000"/>
                </a:solidFill>
                <a:latin typeface="Garamond" pitchFamily="1" charset="0"/>
              </a:rPr>
              <a:t>I figli sono un bene estremamente costoso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: il costo include i guadagni perduti quando un genitore si ritira dalla FL, o riduce le ore sul mercato, per occuparsi del figlio.  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dirty="0">
              <a:solidFill>
                <a:srgbClr val="000000"/>
              </a:solidFill>
              <a:latin typeface="Garamond" pitchFamily="1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73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82296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999900"/>
                </a:solidFill>
                <a:latin typeface="Garamond" pitchFamily="1" charset="0"/>
              </a:rPr>
              <a:t>Applicazioni dell’offerta di lavoro: l’importanza dei prezzi! Torniamo al concetto di consumo</a:t>
            </a:r>
            <a:br>
              <a:rPr lang="it-IT" sz="2000" b="1" dirty="0">
                <a:solidFill>
                  <a:srgbClr val="000000"/>
                </a:solidFill>
                <a:latin typeface="Garamond" pitchFamily="1" charset="0"/>
              </a:rPr>
            </a:br>
            <a:endParaRPr lang="it-IT" sz="2000" b="1" dirty="0">
              <a:solidFill>
                <a:srgbClr val="000000"/>
              </a:solidFill>
              <a:latin typeface="Garamond" pitchFamily="1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75" y="1628775"/>
            <a:ext cx="48260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7264" y="5876611"/>
            <a:ext cx="1177747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L’utilità della famiglia dipende dal numero di figli e dal consumo dei beni, possibili perché il reddito disponibile è I. Una famiglia che massimizza l’utilità sceglie 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e ha tre figli nell’esempio in figura.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8914" y="1357665"/>
            <a:ext cx="3734960" cy="322935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64585" y="1169185"/>
            <a:ext cx="51514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Garamond" pitchFamily="1" charset="0"/>
              </a:rPr>
              <a:t>Figura 2-8 La decisione di natalità delle famiglie</a:t>
            </a: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 flipH="1">
            <a:off x="4007768" y="429309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438448" y="4071625"/>
                <a:ext cx="1479088" cy="442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/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/>
                  <a:t> N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48" y="4071625"/>
                <a:ext cx="1479088" cy="442942"/>
              </a:xfrm>
              <a:prstGeom prst="rect">
                <a:avLst/>
              </a:prstGeom>
              <a:blipFill>
                <a:blip r:embed="rId5"/>
                <a:stretch>
                  <a:fillRect l="-5350" t="-411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7104113" y="465313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U(X, N)</a:t>
            </a:r>
          </a:p>
        </p:txBody>
      </p:sp>
      <p:sp>
        <p:nvSpPr>
          <p:cNvPr id="7" name="Arco 6"/>
          <p:cNvSpPr/>
          <p:nvPr/>
        </p:nvSpPr>
        <p:spPr>
          <a:xfrm rot="14203044">
            <a:off x="6013068" y="4993157"/>
            <a:ext cx="864096" cy="78482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665409" y="5045758"/>
                <a:ext cx="409343" cy="426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409" y="5045758"/>
                <a:ext cx="409343" cy="426142"/>
              </a:xfrm>
              <a:prstGeom prst="rect">
                <a:avLst/>
              </a:prstGeom>
              <a:blipFill>
                <a:blip r:embed="rId6"/>
                <a:stretch>
                  <a:fillRect l="-20588" t="-4286" r="-588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50D0056-0971-4288-838D-A9BAC9706CFF}"/>
                  </a:ext>
                </a:extLst>
              </p:cNvPr>
              <p:cNvSpPr txBox="1"/>
              <p:nvPr/>
            </p:nvSpPr>
            <p:spPr>
              <a:xfrm>
                <a:off x="8368145" y="4477778"/>
                <a:ext cx="1948873" cy="5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50D0056-0971-4288-838D-A9BAC9706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145" y="4477778"/>
                <a:ext cx="1948873" cy="518475"/>
              </a:xfrm>
              <a:prstGeom prst="rect">
                <a:avLst/>
              </a:prstGeom>
              <a:blipFill>
                <a:blip r:embed="rId7"/>
                <a:stretch>
                  <a:fillRect l="-2821" b="-1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37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5B5F99-0456-4F0F-8166-955C162D6FB2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86968" y="228600"/>
            <a:ext cx="10296144" cy="886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999900"/>
                </a:solidFill>
                <a:latin typeface="Garamond" pitchFamily="1" charset="0"/>
              </a:rPr>
              <a:t>Applicazioni dell’offerta di lavoro – Natalità</a:t>
            </a:r>
            <a:r>
              <a:rPr lang="it-IT" sz="4000" b="1" dirty="0">
                <a:solidFill>
                  <a:srgbClr val="999900"/>
                </a:solidFill>
                <a:latin typeface="Garamond" pitchFamily="1" charset="0"/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62940" y="1220852"/>
            <a:ext cx="10744200" cy="5011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I figli sono un bene che “prende molto tempo”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: </a:t>
            </a:r>
            <a:r>
              <a:rPr lang="it-IT" sz="24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prezzo del tempo (w)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influenzerà molto il prezzo dell’aver figli.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chemeClr val="accent1"/>
                </a:solidFill>
                <a:latin typeface="Garamond" pitchFamily="1" charset="0"/>
              </a:rPr>
              <a:t>Fig. 2.8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: scelta ottima da confronto tra </a:t>
            </a:r>
            <a:r>
              <a:rPr lang="it-IT" sz="2400" b="1" i="1" dirty="0" err="1">
                <a:solidFill>
                  <a:srgbClr val="000000"/>
                </a:solidFill>
                <a:latin typeface="Garamond" pitchFamily="1" charset="0"/>
              </a:rPr>
              <a:t>c.i.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 -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curve di i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ndifferenza - (N,X),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dalla solita forma, con il vincolo di bilancio: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il consumo della famiglia è vincolato dal reddito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I (dall’inglese </a:t>
            </a:r>
            <a:r>
              <a:rPr lang="it-IT" sz="2400" b="1" i="1" dirty="0" err="1">
                <a:solidFill>
                  <a:srgbClr val="000000"/>
                </a:solidFill>
                <a:latin typeface="Garamond" pitchFamily="1" charset="0"/>
              </a:rPr>
              <a:t>Income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).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Se tutto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I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è speso in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X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, l’intercetta è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I/</a:t>
            </a:r>
            <a:r>
              <a:rPr lang="it-IT" sz="2400" b="1" i="1" dirty="0" err="1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400" b="1" i="1" baseline="-25000" dirty="0" err="1">
                <a:solidFill>
                  <a:srgbClr val="000000"/>
                </a:solidFill>
                <a:latin typeface="Garamond" pitchFamily="1" charset="0"/>
              </a:rPr>
              <a:t>X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Se tutto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I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è invece speso per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N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, la famiglia potrebbe “comprare”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I/</a:t>
            </a:r>
            <a:r>
              <a:rPr lang="it-IT" sz="2400" b="1" i="1" dirty="0" err="1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400" b="1" i="1" baseline="-25000" dirty="0" err="1">
                <a:solidFill>
                  <a:srgbClr val="000000"/>
                </a:solidFill>
                <a:latin typeface="Garamond" pitchFamily="1" charset="0"/>
              </a:rPr>
              <a:t>N</a:t>
            </a:r>
            <a:r>
              <a:rPr lang="it-IT" sz="2400" b="1" i="1" baseline="-25000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figli.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pitchFamily="1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Estremi del vincolo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pitchFamily="1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Ottimo in P (tangenza tra </a:t>
            </a:r>
            <a:r>
              <a:rPr lang="it-IT" sz="2400" b="1" i="1" dirty="0" err="1">
                <a:solidFill>
                  <a:srgbClr val="000000"/>
                </a:solidFill>
                <a:latin typeface="Garamond" pitchFamily="1" charset="0"/>
              </a:rPr>
              <a:t>c.i.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 e vincolo): i figli sono quindi un bene qualsiasi!</a:t>
            </a:r>
            <a:b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</a:br>
            <a:endParaRPr lang="it-IT" sz="2400" b="1" i="1" dirty="0">
              <a:solidFill>
                <a:srgbClr val="000000"/>
              </a:solidFill>
              <a:latin typeface="Garamond" pitchFamily="1" charset="0"/>
            </a:endParaRP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000000"/>
              </a:solidFill>
              <a:latin typeface="Garamond" pitchFamily="1" charset="0"/>
            </a:endParaRP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</a:rPr>
              <a:t>  </a:t>
            </a:r>
            <a:br>
              <a:rPr lang="it-IT" sz="2400" b="1" dirty="0">
                <a:solidFill>
                  <a:srgbClr val="000000"/>
                </a:solidFill>
                <a:latin typeface="Garamond" pitchFamily="1" charset="0"/>
              </a:rPr>
            </a:br>
            <a:endParaRPr lang="it-IT" sz="2400" b="1" dirty="0">
              <a:solidFill>
                <a:srgbClr val="000000"/>
              </a:solidFill>
              <a:latin typeface="Garamon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21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BE9E828-038D-4F9D-B16C-E9BA37193BC4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05840" y="106364"/>
            <a:ext cx="1021384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solidFill>
                  <a:srgbClr val="999900"/>
                </a:solidFill>
                <a:latin typeface="Garamond" pitchFamily="1" charset="0"/>
              </a:rPr>
              <a:t>… di nuovo effetto reddito e sostituzione</a:t>
            </a:r>
            <a:endParaRPr lang="it-IT" sz="4000" dirty="0">
              <a:solidFill>
                <a:srgbClr val="999900"/>
              </a:solidFill>
              <a:latin typeface="Garamond" pitchFamily="1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Figura 2.9 - L’impatto del reddito e dei prezzi sulla natalità della famiglia</a:t>
            </a:r>
            <a:b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</a:br>
            <a:endParaRPr lang="it-IT" sz="2000" b="1" i="1" dirty="0">
              <a:solidFill>
                <a:srgbClr val="000000"/>
              </a:solidFill>
              <a:latin typeface="Garamond" pitchFamily="1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19288" y="5118100"/>
            <a:ext cx="8604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i="1" dirty="0">
                <a:solidFill>
                  <a:srgbClr val="000000"/>
                </a:solidFill>
                <a:latin typeface="Garamond" pitchFamily="1" charset="0"/>
              </a:rPr>
              <a:t>(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a)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Un aumento del reddito sposta la famiglia da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a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R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e incoraggia ad avere più figli.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(b)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Un aumento del prezzo dei figli ruota la retta di bilancio verso l’interno. Inizialmente, la famiglia vuole tre figli (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); il prezzo riduce la sua domanda ad un bambino (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R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). Lo spostamento da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a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R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può essere scomposto in effetto reddito (da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a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Q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) e in effetto sostituzione (da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Q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 a </a:t>
            </a:r>
            <a:r>
              <a:rPr lang="it-IT" sz="2000" b="1" i="1" dirty="0">
                <a:solidFill>
                  <a:srgbClr val="000000"/>
                </a:solidFill>
                <a:latin typeface="Garamond" pitchFamily="1" charset="0"/>
              </a:rPr>
              <a:t>R</a:t>
            </a:r>
            <a:r>
              <a:rPr lang="it-IT" sz="2000" b="1" dirty="0">
                <a:solidFill>
                  <a:srgbClr val="000000"/>
                </a:solidFill>
                <a:latin typeface="Garamond" pitchFamily="1" charset="0"/>
              </a:rPr>
              <a:t>).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708" y="1193546"/>
            <a:ext cx="6121400" cy="374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3" name="Connettore curvo 2">
            <a:extLst>
              <a:ext uri="{FF2B5EF4-FFF2-40B4-BE49-F238E27FC236}">
                <a16:creationId xmlns:a16="http://schemas.microsoft.com/office/drawing/2014/main" id="{511B3C4D-9845-4BF6-95CC-ADDC8D265CD2}"/>
              </a:ext>
            </a:extLst>
          </p:cNvPr>
          <p:cNvCxnSpPr/>
          <p:nvPr/>
        </p:nvCxnSpPr>
        <p:spPr>
          <a:xfrm rot="10800000" flipV="1">
            <a:off x="7086600" y="3428999"/>
            <a:ext cx="990600" cy="427121"/>
          </a:xfrm>
          <a:prstGeom prst="curvedConnector3">
            <a:avLst>
              <a:gd name="adj1" fmla="val -162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73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8242844-A745-4FFB-8EC8-71ACB8F739C8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8229600" cy="7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999900"/>
                </a:solidFill>
                <a:latin typeface="Garamond" pitchFamily="1" charset="0"/>
              </a:rPr>
              <a:t>Applicazioni dell’offerta di lavoro – Natalità</a:t>
            </a:r>
            <a:r>
              <a:rPr lang="it-IT" sz="4000" b="1" dirty="0">
                <a:solidFill>
                  <a:srgbClr val="999900"/>
                </a:solidFill>
                <a:latin typeface="Garamond" pitchFamily="1" charset="0"/>
              </a:rPr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24128" y="1336676"/>
            <a:ext cx="10232136" cy="537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1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600" b="1" i="1" u="sng" dirty="0">
                <a:solidFill>
                  <a:srgbClr val="000000"/>
                </a:solidFill>
                <a:latin typeface="Garamond" pitchFamily="1" charset="0"/>
              </a:rPr>
              <a:t>Impatto di reddito e prezzi su natalità della famiglia</a:t>
            </a:r>
          </a:p>
          <a:p>
            <a:pPr marL="182563" indent="-182563" algn="just">
              <a:spcBef>
                <a:spcPts val="700"/>
              </a:spcBef>
              <a:buClr>
                <a:srgbClr val="666600"/>
              </a:buClr>
              <a:buSzPct val="75000"/>
              <a:buFont typeface="Arial" panose="020B0604020202020204" pitchFamily="34" charset="0"/>
              <a:buChar char="•"/>
              <a:tabLst>
                <a:tab pos="0" algn="l"/>
                <a:tab pos="2651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600" b="1" dirty="0">
                <a:solidFill>
                  <a:schemeClr val="accent1"/>
                </a:solidFill>
                <a:latin typeface="Garamond" pitchFamily="1" charset="0"/>
              </a:rPr>
              <a:t>Fig. 2.9</a:t>
            </a:r>
            <a:r>
              <a:rPr lang="it-IT" sz="2600" b="1" i="1" dirty="0">
                <a:solidFill>
                  <a:schemeClr val="accent1"/>
                </a:solidFill>
                <a:latin typeface="Garamond" pitchFamily="1" charset="0"/>
              </a:rPr>
              <a:t>a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: effetto </a:t>
            </a:r>
            <a:r>
              <a:rPr lang="it-IT" sz="2600" b="1" i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 reddito </a:t>
            </a:r>
            <a:r>
              <a:rPr lang="it-IT" sz="2600" b="1" i="1" dirty="0">
                <a:solidFill>
                  <a:srgbClr val="FF0000"/>
                </a:solidFill>
                <a:latin typeface="Garamond" pitchFamily="1" charset="0"/>
              </a:rPr>
              <a:t>a parità di prezzi</a:t>
            </a:r>
          </a:p>
          <a:p>
            <a:pPr marL="457200" indent="-457200" algn="just">
              <a:spcBef>
                <a:spcPts val="700"/>
              </a:spcBef>
              <a:buClr>
                <a:srgbClr val="666600"/>
              </a:buClr>
              <a:buSzPct val="75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spostamento parallelo </a:t>
            </a:r>
            <a:r>
              <a:rPr lang="it-IT" sz="2600" b="1" dirty="0" err="1">
                <a:solidFill>
                  <a:srgbClr val="000000"/>
                </a:solidFill>
                <a:latin typeface="Garamond" pitchFamily="1" charset="0"/>
              </a:rPr>
              <a:t>v.d.b.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verso l’alto: da 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P 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a 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R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=&gt; 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(HP: figli bene normale) N</a:t>
            </a:r>
            <a:r>
              <a:rPr lang="it-IT" sz="26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da 3 a 4 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(correlazione positiva)</a:t>
            </a:r>
          </a:p>
          <a:p>
            <a:pPr marL="182563" indent="-182563" algn="just">
              <a:spcBef>
                <a:spcPts val="700"/>
              </a:spcBef>
              <a:buClr>
                <a:srgbClr val="666600"/>
              </a:buClr>
              <a:buSzPct val="75000"/>
              <a:buFont typeface="Arial" panose="020B0604020202020204" pitchFamily="34" charset="0"/>
              <a:buChar char="•"/>
              <a:tabLst>
                <a:tab pos="0" algn="l"/>
                <a:tab pos="1825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Garamond" pitchFamily="1" charset="0"/>
              </a:rPr>
              <a:t>Fig. 2.9</a:t>
            </a:r>
            <a:r>
              <a:rPr lang="it-IT" sz="2600" b="1" i="1" dirty="0">
                <a:solidFill>
                  <a:srgbClr val="0070C0"/>
                </a:solidFill>
                <a:latin typeface="Garamond" pitchFamily="1" charset="0"/>
              </a:rPr>
              <a:t>b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: effetto </a:t>
            </a:r>
            <a:r>
              <a:rPr lang="it-IT" sz="2600" b="1" i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 prezzo figli</a:t>
            </a:r>
          </a:p>
          <a:p>
            <a:pPr marL="457200" indent="-457200" algn="just">
              <a:spcBef>
                <a:spcPts val="700"/>
              </a:spcBef>
              <a:buClr>
                <a:srgbClr val="666600"/>
              </a:buClr>
              <a:buSzPct val="75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rotazione </a:t>
            </a:r>
            <a:r>
              <a:rPr lang="it-IT" sz="2600" b="1" dirty="0" err="1">
                <a:solidFill>
                  <a:srgbClr val="000000"/>
                </a:solidFill>
                <a:latin typeface="Garamond" pitchFamily="1" charset="0"/>
              </a:rPr>
              <a:t>v.d.b.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verso l’interno: da 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P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a 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R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=&gt; N</a:t>
            </a:r>
            <a:r>
              <a:rPr lang="it-IT" sz="26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da 3 a 1 (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correlazione negativa) 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risultato di due effetti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:</a:t>
            </a:r>
          </a:p>
          <a:p>
            <a:pPr marL="457200" indent="-457200" algn="just">
              <a:spcBef>
                <a:spcPts val="700"/>
              </a:spcBef>
              <a:buClr>
                <a:srgbClr val="666600"/>
              </a:buClr>
              <a:buSzPct val="75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dirty="0">
                <a:solidFill>
                  <a:srgbClr val="FF0000"/>
                </a:solidFill>
                <a:latin typeface="Garamond" pitchFamily="1" charset="0"/>
              </a:rPr>
              <a:t>reddito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: 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nuovo </a:t>
            </a:r>
            <a:r>
              <a:rPr lang="it-IT" sz="2600" b="1" dirty="0" err="1">
                <a:solidFill>
                  <a:srgbClr val="000000"/>
                </a:solidFill>
                <a:latin typeface="Garamond" pitchFamily="1" charset="0"/>
              </a:rPr>
              <a:t>v.d.b.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tangente a nuova </a:t>
            </a:r>
            <a:r>
              <a:rPr lang="it-IT" sz="2600" b="1" dirty="0" err="1">
                <a:solidFill>
                  <a:srgbClr val="000000"/>
                </a:solidFill>
                <a:latin typeface="Garamond" pitchFamily="1" charset="0"/>
              </a:rPr>
              <a:t>c.i.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parallelo a iniziale 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(DD’) 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=&gt; da P a Q: N</a:t>
            </a:r>
            <a:r>
              <a:rPr lang="it-IT" sz="26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da 3 a 2</a:t>
            </a:r>
          </a:p>
          <a:p>
            <a:pPr marL="457200" indent="-457200" algn="just">
              <a:spcBef>
                <a:spcPts val="700"/>
              </a:spcBef>
              <a:buClr>
                <a:srgbClr val="666600"/>
              </a:buClr>
              <a:buSzPct val="75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dirty="0">
                <a:solidFill>
                  <a:srgbClr val="FF0000"/>
                </a:solidFill>
                <a:latin typeface="Garamond" pitchFamily="1" charset="0"/>
              </a:rPr>
              <a:t>sostituzione</a:t>
            </a:r>
            <a:r>
              <a:rPr lang="it-IT" sz="2600" b="1" i="1" dirty="0">
                <a:solidFill>
                  <a:srgbClr val="000000"/>
                </a:solidFill>
                <a:latin typeface="Garamond" pitchFamily="1" charset="0"/>
              </a:rPr>
              <a:t>: 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sostituzione tra figli (più costosi) e beni di C =&gt; da Q a R: N</a:t>
            </a:r>
            <a:r>
              <a:rPr lang="it-IT" sz="26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600" b="1" dirty="0">
                <a:solidFill>
                  <a:srgbClr val="000000"/>
                </a:solidFill>
                <a:latin typeface="Garamond" pitchFamily="1" charset="0"/>
              </a:rPr>
              <a:t> da 2 a 1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it-IT" sz="2600" b="1" dirty="0">
                <a:solidFill>
                  <a:srgbClr val="000000"/>
                </a:solidFill>
                <a:latin typeface="Garamond" pitchFamily="1" charset="0"/>
              </a:rPr>
            </a:br>
            <a:endParaRPr lang="it-IT" sz="2600" b="1" dirty="0">
              <a:solidFill>
                <a:srgbClr val="000000"/>
              </a:solidFill>
              <a:latin typeface="Garamon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33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C3CE6B-6E5A-437D-AA25-F8D8331F84F6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" charset="0"/>
              </a:rPr>
              <a:t>Applicazioni dell’offerta di lavoro</a:t>
            </a:r>
            <a:br>
              <a:rPr lang="it-IT" sz="3200">
                <a:solidFill>
                  <a:srgbClr val="999900"/>
                </a:solidFill>
                <a:latin typeface="Garamond" pitchFamily="1" charset="0"/>
              </a:rPr>
            </a:br>
            <a:endParaRPr lang="it-IT" sz="3200">
              <a:solidFill>
                <a:srgbClr val="999900"/>
              </a:solidFill>
              <a:latin typeface="Garamond" pitchFamily="1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11442" y="1336677"/>
            <a:ext cx="9140658" cy="4805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1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i="1" u="sng" dirty="0">
                <a:solidFill>
                  <a:srgbClr val="000000"/>
                </a:solidFill>
                <a:latin typeface="Garamond" pitchFamily="1" charset="0"/>
              </a:rPr>
              <a:t> Natalità risponde a variabili economiche?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Molti studi dimostrano che esiste una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1" charset="0"/>
              </a:rPr>
              <a:t>correlazione negativa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molto forte tra il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salario di una donna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e il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numero di figli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che avrà: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w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=10% =&gt; 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N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=3%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.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La relazione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natalità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-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reddito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è più debole: da studi  USA ed Europa emerge che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reddito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=10% =&gt;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N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=0,2 – 0,4%.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Il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timing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delle nascite risponde a fattori economici: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negli USA l’anno fiscale finisce a dicembre e si ha beneficio per 1 figlio in più se rimane in famiglia nel periodo =&gt; famiglie pianificano le nascite a fine dicembre invece che a gennaio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.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 dirty="0">
              <a:solidFill>
                <a:srgbClr val="000000"/>
              </a:solidFill>
              <a:latin typeface="Garamon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03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F1AF1A-528F-44C9-AC2C-A7898A61D47E}" type="slidenum">
              <a:rPr lang="it-IT" sz="1000">
                <a:solidFill>
                  <a:srgbClr val="000000"/>
                </a:solidFill>
                <a:latin typeface="Verdana" pitchFamily="1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000">
              <a:solidFill>
                <a:srgbClr val="000000"/>
              </a:solidFill>
              <a:latin typeface="Verdana" pitchFamily="1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dirty="0"/>
              <a:t>Esempio offerta di lavoro – Modello unitario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747267" y="1663700"/>
            <a:ext cx="8532813" cy="519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 defTabSz="449263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i="1" u="sng" dirty="0"/>
              <a:t> La funzione di produzione della famiglia</a:t>
            </a:r>
          </a:p>
          <a:p>
            <a:pPr algn="just" defTabSz="449263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/>
              <a:t> Considerate una famiglia di 2 persone (che vorrebbe max. la propria </a:t>
            </a:r>
            <a:r>
              <a:rPr lang="it-IT" sz="2800" i="1" dirty="0"/>
              <a:t>U </a:t>
            </a:r>
            <a:r>
              <a:rPr lang="it-IT" sz="2800" dirty="0"/>
              <a:t> che dipende dal consumo di </a:t>
            </a:r>
            <a:r>
              <a:rPr lang="it-IT" sz="2800" i="1" dirty="0"/>
              <a:t>C </a:t>
            </a:r>
            <a:r>
              <a:rPr lang="it-IT" sz="2800" dirty="0"/>
              <a:t>(beni che possono comprare sul mercato) e </a:t>
            </a:r>
            <a:r>
              <a:rPr lang="it-IT" sz="2800" i="1" dirty="0"/>
              <a:t>Z</a:t>
            </a:r>
            <a:r>
              <a:rPr lang="it-IT" sz="2800" dirty="0"/>
              <a:t> (beni che producono in famiglia).</a:t>
            </a:r>
          </a:p>
          <a:p>
            <a:pPr algn="just" defTabSz="449263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/>
              <a:t> </a:t>
            </a:r>
            <a:r>
              <a:rPr lang="it-IT" sz="2800" dirty="0">
                <a:solidFill>
                  <a:srgbClr val="FF0000"/>
                </a:solidFill>
              </a:rPr>
              <a:t>Per acquistare </a:t>
            </a:r>
            <a:r>
              <a:rPr lang="it-IT" sz="2800" i="1" dirty="0">
                <a:solidFill>
                  <a:srgbClr val="FF0000"/>
                </a:solidFill>
              </a:rPr>
              <a:t>C</a:t>
            </a:r>
            <a:r>
              <a:rPr lang="it-IT" sz="2800" dirty="0">
                <a:solidFill>
                  <a:srgbClr val="FF0000"/>
                </a:solidFill>
              </a:rPr>
              <a:t> hanno bisogno di denaro</a:t>
            </a:r>
            <a:r>
              <a:rPr lang="it-IT" sz="2800" dirty="0"/>
              <a:t> =&gt; entrare nel mercato e trovare un lavoro.</a:t>
            </a:r>
          </a:p>
          <a:p>
            <a:pPr algn="just" defTabSz="449263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/>
              <a:t> </a:t>
            </a:r>
            <a:r>
              <a:rPr lang="it-IT" sz="2800" dirty="0">
                <a:solidFill>
                  <a:srgbClr val="FF0000"/>
                </a:solidFill>
              </a:rPr>
              <a:t>Per produrre </a:t>
            </a:r>
            <a:r>
              <a:rPr lang="it-IT" sz="2800" i="1" dirty="0">
                <a:solidFill>
                  <a:srgbClr val="FF0000"/>
                </a:solidFill>
              </a:rPr>
              <a:t>Z</a:t>
            </a:r>
            <a:r>
              <a:rPr lang="it-IT" sz="2800" dirty="0">
                <a:solidFill>
                  <a:srgbClr val="FF0000"/>
                </a:solidFill>
              </a:rPr>
              <a:t> devono dedicare del tempo</a:t>
            </a:r>
            <a:r>
              <a:rPr lang="it-IT" sz="2800" dirty="0"/>
              <a:t>.</a:t>
            </a:r>
          </a:p>
          <a:p>
            <a:pPr algn="just" defTabSz="449263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/>
              <a:t> </a:t>
            </a:r>
            <a:r>
              <a:rPr lang="it-IT" sz="2800" dirty="0" err="1"/>
              <a:t>Hp</a:t>
            </a:r>
            <a:r>
              <a:rPr lang="it-IT" sz="2800" dirty="0"/>
              <a:t>.: 10 ore al giorno da dedicare </a:t>
            </a:r>
            <a:r>
              <a:rPr lang="it-IT" sz="2800" b="1" dirty="0"/>
              <a:t>ai 2 tipi di attività lavorative</a:t>
            </a:r>
            <a:r>
              <a:rPr lang="it-IT" sz="2800" dirty="0"/>
              <a:t> - le rimanenti 14 sono per la cura personale e il sonno. Non ci interessano nella costruzione del modello</a:t>
            </a:r>
            <a:endParaRPr lang="it-IT" sz="28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4C7B01-7623-45D1-ADB3-F3BD96C53809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98904" y="182880"/>
            <a:ext cx="9165336" cy="94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999900"/>
                </a:solidFill>
                <a:latin typeface="Garamond" pitchFamily="1" charset="0"/>
              </a:rPr>
              <a:t>Applicazioni dell’offerta di lavoro – Natalità</a:t>
            </a:r>
            <a:r>
              <a:rPr lang="it-IT" sz="4000" b="1" dirty="0">
                <a:solidFill>
                  <a:srgbClr val="999900"/>
                </a:solidFill>
                <a:latin typeface="Garamond" pitchFamily="1" charset="0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62149" y="1371602"/>
            <a:ext cx="10546079" cy="4802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La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1" charset="0"/>
              </a:rPr>
              <a:t>correlazione negativa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tra il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prezzo dei figli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e la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domanda di figli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spiega errore di Malthus.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Reazione di natalità ai prezzi ed a altri incentivi economici =&gt; politiche economiche in vari paesi: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Cina: politica del figlio unico nelle aree urbane ora estesa alle minoranze etniche (2 figli) prima esentate e a tre in quelle rurali: se famiglia superava il limite, il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w</a:t>
            </a:r>
            <a:r>
              <a:rPr lang="it-IT" sz="2400" b="1" i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del 50% e veniva multata (ora non è più così)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  <a:sym typeface="Symbol" panose="05050102010706020507" pitchFamily="18" charset="2"/>
              </a:rPr>
              <a:t> </a:t>
            </a:r>
            <a:r>
              <a:rPr lang="it-IT" sz="2400" b="1" dirty="0">
                <a:solidFill>
                  <a:srgbClr val="FF0000"/>
                </a:solidFill>
                <a:latin typeface="Garamond" pitchFamily="1" charset="0"/>
                <a:sym typeface="Symbol" panose="05050102010706020507" pitchFamily="18" charset="2"/>
              </a:rPr>
              <a:t>crollo delle nascite, aumento del reddito e liberalizzazione delle scelte di procreazione (secondo figlio dal 1.1.2016)</a:t>
            </a:r>
            <a:endParaRPr lang="it-IT" sz="2400" b="1" dirty="0">
              <a:solidFill>
                <a:srgbClr val="FF0000"/>
              </a:solidFill>
              <a:latin typeface="Garamond" pitchFamily="1" charset="0"/>
            </a:endParaRP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EU: all’opposto, il declino della natalità spinge i governi a politiche per incentivare le famiglie ad avere più figli con servizi, sussidi fiscali e sul reddito (senza successi apprezzabili: il livello del reddito importante?). 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0000"/>
              </a:solidFill>
              <a:latin typeface="Garamond" pitchFamily="1" charset="0"/>
            </a:endParaRP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0000"/>
              </a:solidFill>
              <a:latin typeface="Garamon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92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 la nascita di figli il reddito da lavoro cala di più per chi ha i redditi più bassi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2235-10FB-444F-AB2D-5228BE1CABFD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28" y="1556792"/>
            <a:ext cx="8305320" cy="41989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048" y="5979787"/>
            <a:ext cx="7475654" cy="3306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027088" y="2780928"/>
            <a:ext cx="288032" cy="2520280"/>
          </a:xfrm>
          <a:prstGeom prst="rect">
            <a:avLst/>
          </a:prstGeom>
          <a:noFill/>
          <a:ln w="38100">
            <a:solidFill>
              <a:srgbClr val="FC1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548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sicuramente per le donne con salari più compressi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6" y="1553418"/>
            <a:ext cx="6995089" cy="5304582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2E8FA8C-7AE5-4D33-B419-66184AAF4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36309"/>
              </p:ext>
            </p:extLst>
          </p:nvPr>
        </p:nvGraphicFramePr>
        <p:xfrm>
          <a:off x="7869114" y="1825626"/>
          <a:ext cx="3103687" cy="4351335"/>
        </p:xfrm>
        <a:graphic>
          <a:graphicData uri="http://schemas.openxmlformats.org/drawingml/2006/table">
            <a:tbl>
              <a:tblPr/>
              <a:tblGrid>
                <a:gridCol w="956849">
                  <a:extLst>
                    <a:ext uri="{9D8B030D-6E8A-4147-A177-3AD203B41FA5}">
                      <a16:colId xmlns:a16="http://schemas.microsoft.com/office/drawing/2014/main" val="3609451188"/>
                    </a:ext>
                  </a:extLst>
                </a:gridCol>
                <a:gridCol w="869421">
                  <a:extLst>
                    <a:ext uri="{9D8B030D-6E8A-4147-A177-3AD203B41FA5}">
                      <a16:colId xmlns:a16="http://schemas.microsoft.com/office/drawing/2014/main" val="2456746252"/>
                    </a:ext>
                  </a:extLst>
                </a:gridCol>
                <a:gridCol w="684851">
                  <a:extLst>
                    <a:ext uri="{9D8B030D-6E8A-4147-A177-3AD203B41FA5}">
                      <a16:colId xmlns:a16="http://schemas.microsoft.com/office/drawing/2014/main" val="420757745"/>
                    </a:ext>
                  </a:extLst>
                </a:gridCol>
                <a:gridCol w="592566">
                  <a:extLst>
                    <a:ext uri="{9D8B030D-6E8A-4147-A177-3AD203B41FA5}">
                      <a16:colId xmlns:a16="http://schemas.microsoft.com/office/drawing/2014/main" val="2192978502"/>
                    </a:ext>
                  </a:extLst>
                </a:gridCol>
              </a:tblGrid>
              <a:tr h="665499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Settore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 dirty="0">
                          <a:solidFill>
                            <a:srgbClr val="004A99"/>
                          </a:solidFill>
                          <a:effectLst/>
                        </a:rPr>
                        <a:t>Donne</a:t>
                      </a:r>
                      <a:endParaRPr lang="it-IT" sz="1000" dirty="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Uomini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Gender Pay Gap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722277"/>
                  </a:ext>
                </a:extLst>
              </a:tr>
              <a:tr h="358345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Agricoltura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23.478,00 €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23.996,00 €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-2%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614357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Industria di processo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29.982,00 €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31.803,00 €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-6%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07405"/>
                  </a:ext>
                </a:extLst>
              </a:tr>
              <a:tr h="665499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Industria di manifattura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29.208,00 €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30.996,00 €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-6%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913422"/>
                  </a:ext>
                </a:extLst>
              </a:tr>
              <a:tr h="358345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Edilizia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32.785,00 €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27.694,00 €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18%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965446"/>
                  </a:ext>
                </a:extLst>
              </a:tr>
              <a:tr h="358345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Utilities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33.821,00 €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33.298,00 €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2%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352013"/>
                  </a:ext>
                </a:extLst>
              </a:tr>
              <a:tr h="358345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Commercio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28.124,00 €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29.263,00 €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-4%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583718"/>
                  </a:ext>
                </a:extLst>
              </a:tr>
              <a:tr h="358345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Servizi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26.132,00 €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29.766,00 €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-12%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733064"/>
                  </a:ext>
                </a:extLst>
              </a:tr>
              <a:tr h="358345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Servizi finanziari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36.718,00 €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45.985,00 €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-20%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950777"/>
                  </a:ext>
                </a:extLst>
              </a:tr>
              <a:tr h="358345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Media Italia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27.420,00 €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>
                          <a:solidFill>
                            <a:srgbClr val="004A99"/>
                          </a:solidFill>
                          <a:effectLst/>
                        </a:rPr>
                        <a:t>30.429,00 €</a:t>
                      </a:r>
                      <a:endParaRPr lang="it-IT" sz="100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000" b="1" dirty="0">
                          <a:solidFill>
                            <a:srgbClr val="004A99"/>
                          </a:solidFill>
                          <a:effectLst/>
                        </a:rPr>
                        <a:t>-10%</a:t>
                      </a:r>
                      <a:endParaRPr lang="it-IT" sz="1000" dirty="0">
                        <a:effectLst/>
                      </a:endParaRPr>
                    </a:p>
                  </a:txBody>
                  <a:tcPr marL="25596" marR="25596" marT="25596" marB="25596" anchor="ctr">
                    <a:lnL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8099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C5EA6E5-5F3A-489C-8396-61EDF550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43" y="1408947"/>
            <a:ext cx="4261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4A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Divario Stipendi tra Donne e Uomini nei principali </a:t>
            </a:r>
            <a:r>
              <a:rPr lang="it-IT" altLang="it-IT" sz="1200" b="1" dirty="0">
                <a:solidFill>
                  <a:srgbClr val="004A99"/>
                </a:solidFill>
                <a:cs typeface="Arial" panose="020B0604020202020204" pitchFamily="34" charset="0"/>
              </a:rPr>
              <a:t>settori - 2019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793CF1-DC58-4F01-9B57-6B5977D78F82}"/>
              </a:ext>
            </a:extLst>
          </p:cNvPr>
          <p:cNvSpPr/>
          <p:nvPr/>
        </p:nvSpPr>
        <p:spPr>
          <a:xfrm>
            <a:off x="7141945" y="6176961"/>
            <a:ext cx="4261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Media per settore – Elaborazione Federconsumatori su dati Istat e Osservatorio </a:t>
            </a:r>
            <a:r>
              <a:rPr lang="it-IT" altLang="it-IT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JobPricing</a:t>
            </a:r>
            <a:endParaRPr lang="it-IT" altLang="it-IT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11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56A27A2-5C63-4978-B00B-77E29D94F8FF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4058" y="306943"/>
            <a:ext cx="9525000" cy="6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999900"/>
                </a:solidFill>
                <a:latin typeface="Garamond" pitchFamily="1" charset="0"/>
              </a:rPr>
              <a:t>Italia: offerta di lavoro, natalità  e politiche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27105" y="1317082"/>
            <a:ext cx="9758906" cy="4709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In Italia: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natalità a metà anni ‘60, si è stabilizzata nel corso degli anni ‘70, continua a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fino a fine anni ‘90. Segnali di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1" charset="0"/>
              </a:rPr>
              <a:t>ripresa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si registrano nel 2000: dal picco minimo del 1995, con </a:t>
            </a:r>
            <a:r>
              <a:rPr lang="it-IT" sz="2800" b="1" dirty="0">
                <a:solidFill>
                  <a:srgbClr val="000000"/>
                </a:solidFill>
                <a:latin typeface="Franklin Gothic Demi" pitchFamily="32" charset="0"/>
              </a:rPr>
              <a:t>1,19 figli per donna, si è passati a 1,45 nel 2008,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ma la crisi ha prodotto i suoi effetti anche sulla natalità,</a:t>
            </a:r>
            <a:r>
              <a:rPr lang="it-IT" sz="2800" b="1" dirty="0">
                <a:solidFill>
                  <a:srgbClr val="000000"/>
                </a:solidFill>
              </a:rPr>
              <a:t> nel </a:t>
            </a:r>
            <a:r>
              <a:rPr lang="it-IT" sz="2800" b="1" dirty="0">
                <a:solidFill>
                  <a:srgbClr val="000000"/>
                </a:solidFill>
                <a:latin typeface="Franklin Gothic Demi" pitchFamily="32" charset="0"/>
              </a:rPr>
              <a:t>2018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i figli per donna sono stati in media</a:t>
            </a:r>
            <a:r>
              <a:rPr lang="it-IT" sz="2800" b="1" dirty="0">
                <a:solidFill>
                  <a:srgbClr val="000000"/>
                </a:solidFill>
                <a:latin typeface="Franklin Gothic Demi" pitchFamily="32" charset="0"/>
              </a:rPr>
              <a:t> 1,29 </a:t>
            </a:r>
            <a:r>
              <a:rPr lang="it-IT" sz="2800" dirty="0">
                <a:solidFill>
                  <a:srgbClr val="000000"/>
                </a:solidFill>
                <a:latin typeface="Franklin Gothic Demi" pitchFamily="32" charset="0"/>
              </a:rPr>
              <a:t>(1,21 Italiane)</a:t>
            </a:r>
            <a:r>
              <a:rPr lang="it-IT" sz="2800" b="1" dirty="0">
                <a:solidFill>
                  <a:srgbClr val="000000"/>
                </a:solidFill>
                <a:latin typeface="Franklin Gothic Demi" pitchFamily="32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grazie alla componente immigrata (1,94).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USA e Francia: numero medio di figli per donna è attorno a due. In Inghilterra e nei paesi scandinavi è di poco sotto.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in Italia dipende da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1" charset="0"/>
              </a:rPr>
              <a:t>ridotta presenza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di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politiche di conciliazione tra famiglia e lavoro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e di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supporto alle famiglie numerose: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fertilità desiderata  ≠  fertilità effettiva e chiaramente da retaggi sociali e culturali</a:t>
            </a:r>
            <a:r>
              <a:rPr lang="it-IT" sz="2400" b="1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 dirty="0">
              <a:solidFill>
                <a:srgbClr val="000000"/>
              </a:solidFill>
              <a:latin typeface="Garamond" pitchFamily="1" charset="0"/>
            </a:endParaRP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6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EBFA303-4E28-4256-BEC8-968ABD1B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Qualche conclusione sulle politiche di genere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826431-787A-43AB-9816-59AAFAFBB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59B06-774C-407F-AA01-D793BD6A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61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65048" y="53474"/>
            <a:ext cx="7772400" cy="418058"/>
          </a:xfrm>
        </p:spPr>
        <p:txBody>
          <a:bodyPr>
            <a:normAutofit fontScale="90000"/>
          </a:bodyPr>
          <a:lstStyle/>
          <a:p>
            <a:r>
              <a:rPr lang="it-IT" dirty="0"/>
              <a:t>Ridotta natalità cause e conseguenze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2235-10FB-444F-AB2D-5228BE1CABFD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4" y="3140968"/>
            <a:ext cx="8763152" cy="37851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30" y="471532"/>
            <a:ext cx="5252626" cy="28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82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741BEB-ACC0-4934-981D-5FD58B3B1EC8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" charset="0"/>
              </a:rPr>
              <a:t>Applicazioni dell’offerta di lavoro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23040" y="1480757"/>
            <a:ext cx="10305288" cy="4704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Franklin Gothic Demi" pitchFamily="32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In Europa: circa un 1/3 delle coppie vorrebbe avere un numero maggiore di figli rispetto a quelli avuti.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In Italia la percentuale sale al 39% (solo il 51% ha i figli desiderati, il 10% lo supera). </a:t>
            </a:r>
            <a:r>
              <a:rPr lang="it-IT" sz="2800" b="1" dirty="0">
                <a:solidFill>
                  <a:srgbClr val="3333CC"/>
                </a:solidFill>
                <a:latin typeface="Garamond" pitchFamily="1" charset="0"/>
              </a:rPr>
              <a:t>Se tutte le coppie portassero a compimento il proprio progetto riproduttivo nascerebbero  il 30% di bambini in più.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1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b="1" i="1" u="sng" dirty="0">
                <a:solidFill>
                  <a:srgbClr val="000000"/>
                </a:solidFill>
                <a:latin typeface="Garamond" pitchFamily="1" charset="0"/>
              </a:rPr>
              <a:t>Occupazione femminile e fertilità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Teoria: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% natalità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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se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w femminili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e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partecipazione delle donne al </a:t>
            </a:r>
            <a:r>
              <a:rPr lang="it-IT" sz="2800" b="1" i="1" dirty="0" err="1">
                <a:solidFill>
                  <a:srgbClr val="000000"/>
                </a:solidFill>
                <a:latin typeface="Garamond" pitchFamily="1" charset="0"/>
              </a:rPr>
              <a:t>mkt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i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. Ma la relazione è diventata da negativa a positiva in molti paesi solo dopo il 1985, grazie ad adeguati strumenti di conciliazione. 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0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469"/>
          </a:xfrm>
        </p:spPr>
        <p:txBody>
          <a:bodyPr/>
          <a:lstStyle/>
          <a:p>
            <a:r>
              <a:rPr lang="it-IT" dirty="0"/>
              <a:t>Infatti oggi osserviamo che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2235-10FB-444F-AB2D-5228BE1CABFD}" type="slidenum">
              <a:rPr lang="it-IT" smtClean="0"/>
              <a:pPr/>
              <a:t>47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32" y="1269884"/>
            <a:ext cx="6822215" cy="5407301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5807968" y="2132856"/>
            <a:ext cx="2736304" cy="1656184"/>
          </a:xfrm>
          <a:prstGeom prst="ellipse">
            <a:avLst/>
          </a:prstGeom>
          <a:noFill/>
          <a:ln w="285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999656" y="4521357"/>
            <a:ext cx="3168352" cy="1328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028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A748E2-DB02-45F7-9A5B-3298C819AA20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82296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" charset="0"/>
              </a:rPr>
              <a:t>Applicazioni dell’offerta di lavoro</a:t>
            </a:r>
            <a:br>
              <a:rPr lang="it-IT" sz="3200">
                <a:solidFill>
                  <a:srgbClr val="999900"/>
                </a:solidFill>
                <a:latin typeface="Garamond" pitchFamily="1" charset="0"/>
              </a:rPr>
            </a:br>
            <a:br>
              <a:rPr lang="it-IT" sz="2000" b="1" u="sng">
                <a:solidFill>
                  <a:srgbClr val="999900"/>
                </a:solidFill>
                <a:latin typeface="Garamond" pitchFamily="1" charset="0"/>
              </a:rPr>
            </a:br>
            <a:endParaRPr lang="it-IT" sz="2000" b="1" u="sng">
              <a:solidFill>
                <a:srgbClr val="999900"/>
              </a:solidFill>
              <a:latin typeface="Garamond" pitchFamily="1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59627" y="1035321"/>
            <a:ext cx="9735389" cy="529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Nei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1" charset="0"/>
              </a:rPr>
              <a:t>paesi sviluppati: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maggiore fecondità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dove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maggiore è l’occupazione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femminile (Paesi Scandinavi, Francia) e inferiore fecondità dove l’occupazione femminile è più bassa (Italia, Spagna, Grecia e Portogallo).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In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1" charset="0"/>
              </a:rPr>
              <a:t>altri paesi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la %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di occupazione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femminile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all’ </a:t>
            </a:r>
            <a:r>
              <a:rPr lang="it-IT" sz="2800" b="1" dirty="0">
                <a:solidFill>
                  <a:srgbClr val="000000"/>
                </a:solidFill>
                <a:latin typeface="Wingdings" pitchFamily="1" charset="2"/>
              </a:rPr>
              <a:t>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i="1" dirty="0">
                <a:solidFill>
                  <a:srgbClr val="000000"/>
                </a:solidFill>
                <a:latin typeface="Garamond" pitchFamily="1" charset="0"/>
              </a:rPr>
              <a:t>dell’età dei figli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. Italia e Spagna hanno tassi di partecipazione inferiori agli altri paesi e diminuisce con l’età dei figli.</a:t>
            </a:r>
            <a:r>
              <a:rPr lang="it-IT" sz="2800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1" charset="0"/>
              </a:rPr>
              <a:t>Conciliare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 famiglia e lavoro è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1" charset="0"/>
              </a:rPr>
              <a:t>complicato in Italia</a:t>
            </a:r>
            <a:r>
              <a:rPr lang="it-IT" sz="2800" b="1" dirty="0">
                <a:solidFill>
                  <a:srgbClr val="000000"/>
                </a:solidFill>
                <a:latin typeface="Garamond" pitchFamily="1" charset="0"/>
              </a:rPr>
              <a:t>: (Istat) solo 30% delle donne  riprende dopo avere avuto un figlio; (Banca d’Italia) probabilità di quasi il 50% di non lavorare 18-21 mesi dopo la nascita del figlio.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 b="1" dirty="0">
              <a:solidFill>
                <a:srgbClr val="000000"/>
              </a:solidFill>
              <a:latin typeface="Garamond" pitchFamily="1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9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figli e l’occupazione femminile sono diversamente distribuiti in Italia</a:t>
            </a:r>
            <a:endParaRPr lang="en-US" dirty="0"/>
          </a:p>
        </p:txBody>
      </p:sp>
      <p:pic>
        <p:nvPicPr>
          <p:cNvPr id="5122" name="Picture 2" descr="https://www.ingenere.it/sites/default/files/articoli/mencarini_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5" y="2572881"/>
            <a:ext cx="6381452" cy="41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08888" y="1833479"/>
            <a:ext cx="10722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333333"/>
                </a:solidFill>
                <a:latin typeface="Open Sans"/>
              </a:rPr>
              <a:t>Figura 1: Tasso di occupazione femminile (dai 20 ai 64 anni) e numero medio di figli per donna nelle regioni italiane nel 2016 (dati ISTAT)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8610600" y="5524615"/>
            <a:ext cx="3219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33333"/>
                </a:solidFill>
                <a:latin typeface="Open Sans"/>
              </a:rPr>
              <a:t>Fonte: Letizia </a:t>
            </a:r>
            <a:r>
              <a:rPr lang="it-IT" sz="1400" dirty="0" err="1">
                <a:solidFill>
                  <a:srgbClr val="333333"/>
                </a:solidFill>
                <a:latin typeface="Open Sans"/>
              </a:rPr>
              <a:t>Mencarini</a:t>
            </a:r>
            <a:r>
              <a:rPr lang="it-IT" sz="1400" dirty="0">
                <a:solidFill>
                  <a:srgbClr val="333333"/>
                </a:solidFill>
                <a:latin typeface="Open Sans"/>
              </a:rPr>
              <a:t> e Daniele Vignoli, </a:t>
            </a:r>
            <a:r>
              <a:rPr lang="it-IT" sz="1400" i="1" dirty="0">
                <a:solidFill>
                  <a:srgbClr val="333333"/>
                </a:solidFill>
                <a:latin typeface="Open Sans"/>
              </a:rPr>
              <a:t>Genitori cercasi. L’Italia nella trappola demografica</a:t>
            </a:r>
            <a:r>
              <a:rPr lang="it-IT" sz="1400" dirty="0">
                <a:solidFill>
                  <a:srgbClr val="333333"/>
                </a:solidFill>
                <a:latin typeface="Open Sans"/>
              </a:rPr>
              <a:t>. Egea, 2018 </a:t>
            </a:r>
            <a:endParaRPr lang="en-US" sz="1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98277B-E69E-48E7-9444-6C7CC1943B29}" type="slidenum">
              <a:rPr lang="it-IT" sz="1000">
                <a:solidFill>
                  <a:srgbClr val="000000"/>
                </a:solidFill>
                <a:latin typeface="Verdana" pitchFamily="1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000">
              <a:solidFill>
                <a:srgbClr val="000000"/>
              </a:solidFill>
              <a:latin typeface="Verdana" pitchFamily="1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dirty="0"/>
              <a:t>Esempio offerta di lavoro – Modello unitario (</a:t>
            </a:r>
            <a:r>
              <a:rPr lang="it-IT" sz="4000" dirty="0" err="1"/>
              <a:t>cont</a:t>
            </a:r>
            <a:r>
              <a:rPr lang="it-IT" sz="4000" dirty="0"/>
              <a:t>.)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689354" y="1630362"/>
            <a:ext cx="8667750" cy="490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/>
              <a:t> </a:t>
            </a:r>
            <a:r>
              <a:rPr lang="it-IT" sz="2400" b="1" i="1" u="sng" dirty="0"/>
              <a:t>Problema economico</a:t>
            </a:r>
            <a:r>
              <a:rPr lang="it-IT" sz="2400" b="1" i="1" dirty="0"/>
              <a:t>: come distribuire le 10 ore lavorative giornaliere tra </a:t>
            </a:r>
            <a:r>
              <a:rPr lang="it-IT" sz="2400" b="1" dirty="0"/>
              <a:t>mercato </a:t>
            </a:r>
            <a:r>
              <a:rPr lang="it-IT" sz="2400" b="1" i="1" dirty="0"/>
              <a:t>e non </a:t>
            </a:r>
            <a:r>
              <a:rPr lang="it-IT" sz="2400" b="1" dirty="0"/>
              <a:t>mercato </a:t>
            </a:r>
            <a:r>
              <a:rPr lang="it-IT" sz="2400" b="1" i="1" dirty="0"/>
              <a:t>?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/>
              <a:t> </a:t>
            </a:r>
            <a:r>
              <a:rPr lang="it-IT" sz="2400" dirty="0">
                <a:solidFill>
                  <a:srgbClr val="00B050"/>
                </a:solidFill>
              </a:rPr>
              <a:t>La funzione di produzione della famiglia</a:t>
            </a:r>
            <a:r>
              <a:rPr lang="it-IT" sz="2400" dirty="0"/>
              <a:t>:  ci dice </a:t>
            </a:r>
            <a:r>
              <a:rPr lang="it-IT" sz="2400" i="1" dirty="0"/>
              <a:t>quanto output domestico i due componenti (Davide e Giorgia) devono generare per ogni data allocazione di tempo </a:t>
            </a:r>
            <a:r>
              <a:rPr lang="it-IT" sz="2400" b="1" dirty="0"/>
              <a:t>(capacità diverse nel produrre bene domestico =&gt; diverse funzioni di produzione). 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/>
              <a:t>Esempio: </a:t>
            </a:r>
            <a:r>
              <a:rPr lang="it-IT" sz="2400" dirty="0"/>
              <a:t>Davide  produce Z: </a:t>
            </a:r>
            <a:r>
              <a:rPr lang="it-IT" sz="2400" dirty="0" err="1"/>
              <a:t>V</a:t>
            </a:r>
            <a:r>
              <a:rPr lang="it-IT" sz="2400" i="1" dirty="0" err="1"/>
              <a:t>PMg</a:t>
            </a:r>
            <a:r>
              <a:rPr lang="it-IT" sz="2400" dirty="0"/>
              <a:t>=10€ l’ora e Giorgia </a:t>
            </a:r>
            <a:r>
              <a:rPr lang="it-IT" sz="2400" dirty="0" err="1"/>
              <a:t>V</a:t>
            </a:r>
            <a:r>
              <a:rPr lang="it-IT" sz="2400" i="1" dirty="0" err="1"/>
              <a:t>PMg</a:t>
            </a:r>
            <a:r>
              <a:rPr lang="it-IT" sz="2400" dirty="0"/>
              <a:t>=25€ l’ora. 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/>
              <a:t>Il salario di Davide è 20€ l’ora. Se dedicasse le 10 ore al mercato =&gt; </a:t>
            </a:r>
            <a:r>
              <a:rPr lang="it-IT" sz="2400" i="1" dirty="0"/>
              <a:t>C</a:t>
            </a:r>
            <a:r>
              <a:rPr lang="it-IT" sz="2400" dirty="0"/>
              <a:t>=200€. Invece nel lavoro domestico=10€ l’ora =&gt; se dedicasse le 10 ore alla famiglia </a:t>
            </a:r>
            <a:r>
              <a:rPr lang="it-IT" sz="2400" i="1" dirty="0"/>
              <a:t>Z=</a:t>
            </a:r>
            <a:r>
              <a:rPr lang="it-IT" sz="2400" dirty="0"/>
              <a:t>100€.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/>
              <a:t>Questo definisce i due angoli del </a:t>
            </a:r>
            <a:r>
              <a:rPr lang="it-IT" sz="2400" b="1" i="1" dirty="0" err="1"/>
              <a:t>v.d.b.</a:t>
            </a:r>
            <a:r>
              <a:rPr lang="it-IT" sz="2400" b="1" i="1" dirty="0"/>
              <a:t> di Davide come single </a:t>
            </a:r>
            <a:r>
              <a:rPr lang="it-IT" sz="2400" dirty="0"/>
              <a:t>(si veda </a:t>
            </a:r>
            <a:r>
              <a:rPr lang="it-IT" sz="2400" dirty="0" err="1"/>
              <a:t>Borjas</a:t>
            </a:r>
            <a:r>
              <a:rPr lang="it-IT" sz="2400" dirty="0"/>
              <a:t>-Fig. 2.5)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31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91968" cy="1325563"/>
          </a:xfrm>
        </p:spPr>
        <p:txBody>
          <a:bodyPr>
            <a:normAutofit/>
          </a:bodyPr>
          <a:lstStyle/>
          <a:p>
            <a:r>
              <a:rPr lang="it-IT" dirty="0"/>
              <a:t>Le politiche contano?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E613-6B1B-492D-BBB7-7F4F80287F71}" type="slidenum">
              <a:rPr lang="it-IT" smtClean="0"/>
              <a:pPr/>
              <a:t>50</a:t>
            </a:fld>
            <a:endParaRPr lang="it-IT"/>
          </a:p>
        </p:txBody>
      </p:sp>
      <p:pic>
        <p:nvPicPr>
          <p:cNvPr id="7170" name="Picture 2" descr="http://www.neodemos.info/wp-content/uploads/2009/11/fig.2_tassofecondita_camol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87" y="-85504"/>
            <a:ext cx="7689977" cy="70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 rot="18247028">
            <a:off x="4417109" y="1425707"/>
            <a:ext cx="1024395" cy="1532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6537960" y="932688"/>
            <a:ext cx="105156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 rot="18247028">
            <a:off x="8163645" y="1515449"/>
            <a:ext cx="1024395" cy="1532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9762165" y="529558"/>
            <a:ext cx="1353891" cy="14272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 rot="13775277">
            <a:off x="6136222" y="4225690"/>
            <a:ext cx="1024395" cy="243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 rot="20581348">
            <a:off x="4641114" y="4069928"/>
            <a:ext cx="1805564" cy="8804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10342647" y="3909790"/>
            <a:ext cx="1353891" cy="14272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 rot="18247028">
            <a:off x="8503527" y="4998691"/>
            <a:ext cx="1024395" cy="1532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11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ed anche il titolo di studio conta, anche durante le crisi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2235-10FB-444F-AB2D-5228BE1CABFD}" type="slidenum">
              <a:rPr lang="it-IT" smtClean="0"/>
              <a:pPr/>
              <a:t>51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A59D31-38C7-431B-A018-6DF176A7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75" y="1558448"/>
            <a:ext cx="9046552" cy="47979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7FA0E7-0DBD-4E75-BE1C-3B126A64464E}"/>
              </a:ext>
            </a:extLst>
          </p:cNvPr>
          <p:cNvSpPr txBox="1"/>
          <p:nvPr/>
        </p:nvSpPr>
        <p:spPr>
          <a:xfrm>
            <a:off x="1206975" y="6354247"/>
            <a:ext cx="488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Fonte: Istat 2020, Rapporto BES, p. 87</a:t>
            </a:r>
          </a:p>
        </p:txBody>
      </p:sp>
    </p:spTree>
    <p:extLst>
      <p:ext uri="{BB962C8B-B14F-4D97-AF65-F5344CB8AC3E}">
        <p14:creationId xmlns:p14="http://schemas.microsoft.com/office/powerpoint/2010/main" val="539280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1200" y="277814"/>
            <a:ext cx="8229600" cy="702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" charset="0"/>
              </a:rPr>
              <a:t>Applicazioni dell’offerta di lavoro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9848" y="1089646"/>
            <a:ext cx="10222992" cy="504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Le donne che diventano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1" charset="0"/>
              </a:rPr>
              <a:t>madri tardi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rientrano di più al lavoro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, quelle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1" charset="0"/>
              </a:rPr>
              <a:t>sotto i 25 anni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hanno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grandi difficoltà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N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1" charset="0"/>
              </a:rPr>
              <a:t>on occupate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hanno probabilità di entrare nel </a:t>
            </a:r>
            <a:r>
              <a:rPr lang="it-IT" sz="2400" b="1" dirty="0" err="1">
                <a:solidFill>
                  <a:srgbClr val="000000"/>
                </a:solidFill>
                <a:latin typeface="Garamond" pitchFamily="1" charset="0"/>
              </a:rPr>
              <a:t>mkt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 dopo figlio praticamente nulla. Le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1" charset="0"/>
              </a:rPr>
              <a:t>impiegate nel settore pubblico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rientrano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al lavoro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1" charset="0"/>
              </a:rPr>
              <a:t>, nei servizi e con contratti a termine,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la </a:t>
            </a:r>
            <a:r>
              <a:rPr lang="it-IT" sz="2400" b="1" i="1" dirty="0">
                <a:solidFill>
                  <a:srgbClr val="000000"/>
                </a:solidFill>
                <a:latin typeface="Garamond" pitchFamily="1" charset="0"/>
              </a:rPr>
              <a:t>probabilità si riduce molto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Garamond" pitchFamily="1" charset="0"/>
              </a:rPr>
              <a:t>Cruciali sono gli </a:t>
            </a:r>
            <a:r>
              <a:rPr lang="it-IT" sz="2400" dirty="0">
                <a:solidFill>
                  <a:srgbClr val="000000"/>
                </a:solidFill>
                <a:latin typeface="Franklin Gothic Medium" pitchFamily="1" charset="0"/>
              </a:rPr>
              <a:t>asili nido</a:t>
            </a:r>
            <a:r>
              <a:rPr lang="it-IT" sz="2400" dirty="0">
                <a:solidFill>
                  <a:srgbClr val="000000"/>
                </a:solidFill>
                <a:latin typeface="Garamond" pitchFamily="1" charset="0"/>
              </a:rPr>
              <a:t>: in Italia la copertura fino al terzo compleanno superava di poco l’13,5% nell’AS 2011/12 , ma raddoppia al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26,9%</a:t>
            </a:r>
            <a:r>
              <a:rPr lang="it-IT" sz="2400" dirty="0">
                <a:solidFill>
                  <a:srgbClr val="000000"/>
                </a:solidFill>
                <a:latin typeface="Garamond" pitchFamily="1" charset="0"/>
              </a:rPr>
              <a:t> del potenziale bacino di utenza nell’AS 2019/20 (bambini residenti sotto i 3 anni), servizi forniti solo al 35% dal settore pubblico (Comuni). Tale dotazione è ancora sotto al parametro del 33% fissato dall’Unione europea per il 2010 per sostenere la conciliazione della vita familiare e lavorativa e promuovere la maggiore partecipazione delle donne al mercato del lavoro. I posti variano da un minimo del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10,4%</a:t>
            </a:r>
            <a:r>
              <a:rPr lang="it-IT" sz="2400" dirty="0">
                <a:solidFill>
                  <a:srgbClr val="000000"/>
                </a:solidFill>
                <a:latin typeface="Garamond" pitchFamily="1" charset="0"/>
              </a:rPr>
              <a:t> dei potenziali utenti di 0-2 anni in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Campania</a:t>
            </a:r>
            <a:r>
              <a:rPr lang="it-IT" sz="2400" dirty="0">
                <a:solidFill>
                  <a:srgbClr val="000000"/>
                </a:solidFill>
                <a:latin typeface="Garamond" pitchFamily="1" charset="0"/>
              </a:rPr>
              <a:t> a un massimo del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43,9%</a:t>
            </a:r>
            <a:r>
              <a:rPr lang="it-IT" sz="2400" dirty="0">
                <a:solidFill>
                  <a:srgbClr val="000000"/>
                </a:solidFill>
                <a:latin typeface="Garamond" pitchFamily="1" charset="0"/>
              </a:rPr>
              <a:t> in </a:t>
            </a:r>
            <a:r>
              <a:rPr lang="it-IT" sz="2400" b="1" dirty="0">
                <a:solidFill>
                  <a:srgbClr val="000000"/>
                </a:solidFill>
                <a:latin typeface="Garamond" pitchFamily="1" charset="0"/>
              </a:rPr>
              <a:t>Valle D’Aosta</a:t>
            </a:r>
            <a:r>
              <a:rPr lang="it-IT" sz="2400" dirty="0">
                <a:solidFill>
                  <a:srgbClr val="000000"/>
                </a:solidFill>
                <a:latin typeface="Garamond" pitchFamily="1" charset="0"/>
              </a:rPr>
              <a:t>; </a:t>
            </a:r>
            <a:r>
              <a:rPr lang="it-IT" sz="2400" dirty="0">
                <a:solidFill>
                  <a:srgbClr val="FF0000"/>
                </a:solidFill>
                <a:latin typeface="Garamond" pitchFamily="1" charset="0"/>
              </a:rPr>
              <a:t>FVG 33,7%</a:t>
            </a:r>
            <a:r>
              <a:rPr lang="it-IT" sz="2400" dirty="0">
                <a:solidFill>
                  <a:srgbClr val="000000"/>
                </a:solidFill>
                <a:latin typeface="Garamond" pitchFamily="1" charset="0"/>
              </a:rPr>
              <a:t>.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0000"/>
              </a:solidFill>
              <a:latin typeface="Garamond" pitchFamily="1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69848" y="6009276"/>
            <a:ext cx="7725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https://www.istat.it/it/archivio/244158</a:t>
            </a:r>
            <a:r>
              <a:rPr lang="en-US" dirty="0"/>
              <a:t> ; </a:t>
            </a:r>
            <a:r>
              <a:rPr lang="en-US" dirty="0">
                <a:hlinkClick r:id="rId4"/>
              </a:rPr>
              <a:t>https://www.istat.it/it/archivio/263120</a:t>
            </a:r>
            <a:r>
              <a:rPr lang="en-US" dirty="0"/>
              <a:t>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32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53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0B06C0-5B4B-4FDC-B620-5C2043658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" y="403606"/>
            <a:ext cx="10157742" cy="57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3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21BC30A-E1D4-4344-854A-F821CA50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9" y="2680930"/>
            <a:ext cx="7095744" cy="39582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DBDB2A2-CC01-4DD2-A2A3-5297AD72C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720" y="3277378"/>
            <a:ext cx="4554796" cy="27769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POLITICHE DI CURA e LAVORO: una relazione difficile in FVG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E613-6B1B-492D-BBB7-7F4F80287F71}" type="slidenum">
              <a:rPr lang="it-IT" smtClean="0"/>
              <a:pPr/>
              <a:t>54</a:t>
            </a:fld>
            <a:endParaRPr lang="it-IT"/>
          </a:p>
        </p:txBody>
      </p:sp>
      <p:cxnSp>
        <p:nvCxnSpPr>
          <p:cNvPr id="7" name="Connettore 4 6"/>
          <p:cNvCxnSpPr>
            <a:cxnSpLocks/>
          </p:cNvCxnSpPr>
          <p:nvPr/>
        </p:nvCxnSpPr>
        <p:spPr>
          <a:xfrm>
            <a:off x="6821424" y="3511296"/>
            <a:ext cx="3526536" cy="61775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32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84628-210C-4F0B-A2FE-5D8BE313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domande di ricerca vi potete porre per i seminari?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7D09B7-87E0-42DD-8EC2-3E3ECF227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Nel PNRR ci sono interventi specifici per la conciliazione e per le regioni maggiormente in svantaggio?</a:t>
            </a:r>
          </a:p>
          <a:p>
            <a:r>
              <a:rPr lang="it-IT" dirty="0"/>
              <a:t>Quale atteggiamento c’è oggi, dopo la pandemia, verso il lavoro delle donne, è cambiato con lo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?</a:t>
            </a:r>
          </a:p>
          <a:p>
            <a:r>
              <a:rPr lang="it-IT" dirty="0"/>
              <a:t>Come si distribuiscono oggi gli asili nido e le scuole d’infanzia fino ai 6 anni nelle regioni italiane? Sono cambiati i tassi di partecipazione e di occupazione rispetto al 2015?</a:t>
            </a:r>
          </a:p>
          <a:p>
            <a:r>
              <a:rPr lang="it-IT" dirty="0"/>
              <a:t>Sono cambiati i tassi di natalità e la partecipazione al lavoro dal 2015?</a:t>
            </a:r>
          </a:p>
          <a:p>
            <a:r>
              <a:rPr lang="it-IT" dirty="0"/>
              <a:t>Esiste ancora il soffitto di cristallo per le donne più istruite dopo la Legge Golfo-Mosca del 2011 sulla composizione dei consigli di amministrazione delle società quotate in borsa?</a:t>
            </a:r>
          </a:p>
          <a:p>
            <a:r>
              <a:rPr lang="it-IT" dirty="0"/>
              <a:t>Ci sono oggi in Italia vantaggi fiscali e contributivi o trasferimenti pensati per le donne per incentivarle ad aumentare la partecipazione al lavoro? Il recupero sul gap salariale di genere potrebbe essere sufficiente?</a:t>
            </a:r>
          </a:p>
          <a:p>
            <a:r>
              <a:rPr lang="it-IT" dirty="0"/>
              <a:t>…</a:t>
            </a:r>
          </a:p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4447D89-F52E-477E-8B38-46A804B9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5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A31BE6-6549-49C1-9463-5F11955F582C}" type="slidenum">
              <a:rPr lang="it-IT" sz="1000">
                <a:solidFill>
                  <a:srgbClr val="000000"/>
                </a:solidFill>
                <a:latin typeface="Verdana" pitchFamily="1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000">
              <a:solidFill>
                <a:srgbClr val="000000"/>
              </a:solidFill>
              <a:latin typeface="Verdana" pitchFamily="1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82296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4000" dirty="0">
              <a:latin typeface="Garamond" pitchFamily="16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Garamond" pitchFamily="16" charset="0"/>
              </a:rPr>
              <a:t>Esempio offerta di lavoro – Modello unitario (</a:t>
            </a:r>
            <a:r>
              <a:rPr lang="it-IT" dirty="0" err="1">
                <a:latin typeface="Garamond" pitchFamily="16" charset="0"/>
              </a:rPr>
              <a:t>cont</a:t>
            </a:r>
            <a:r>
              <a:rPr lang="it-IT" dirty="0">
                <a:latin typeface="Garamond" pitchFamily="16" charset="0"/>
              </a:rPr>
              <a:t>.)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latin typeface="+mj-lt"/>
              </a:rPr>
              <a:t>Se il salario di Giorgia è w=15€ all’ora: se dedicasse 10 ore al mercato=&gt; </a:t>
            </a:r>
            <a:r>
              <a:rPr lang="it-IT" b="1" i="1" dirty="0">
                <a:latin typeface="+mj-lt"/>
              </a:rPr>
              <a:t>C=</a:t>
            </a:r>
            <a:r>
              <a:rPr lang="it-IT" b="1" dirty="0">
                <a:latin typeface="+mj-lt"/>
              </a:rPr>
              <a:t>150€. Se in famiglia, con </a:t>
            </a:r>
            <a:r>
              <a:rPr lang="it-IT" b="1" dirty="0" err="1">
                <a:latin typeface="+mj-lt"/>
              </a:rPr>
              <a:t>V</a:t>
            </a:r>
            <a:r>
              <a:rPr lang="it-IT" b="1" i="1" dirty="0" err="1">
                <a:latin typeface="+mj-lt"/>
              </a:rPr>
              <a:t>PMg</a:t>
            </a:r>
            <a:r>
              <a:rPr lang="it-IT" b="1" i="1" dirty="0">
                <a:latin typeface="+mj-lt"/>
              </a:rPr>
              <a:t>=25=&gt; Z=</a:t>
            </a:r>
            <a:r>
              <a:rPr lang="it-IT" b="1" dirty="0">
                <a:latin typeface="+mj-lt"/>
              </a:rPr>
              <a:t>250€ =&gt; </a:t>
            </a:r>
            <a:r>
              <a:rPr lang="it-IT" b="1" dirty="0" err="1">
                <a:latin typeface="+mj-lt"/>
              </a:rPr>
              <a:t>v.d.b</a:t>
            </a:r>
            <a:r>
              <a:rPr lang="it-IT" b="1" dirty="0">
                <a:latin typeface="+mj-lt"/>
              </a:rPr>
              <a:t>. (</a:t>
            </a:r>
            <a:r>
              <a:rPr lang="it-IT" b="1" dirty="0" err="1">
                <a:latin typeface="+mj-lt"/>
              </a:rPr>
              <a:t>Borjas</a:t>
            </a:r>
            <a:r>
              <a:rPr lang="it-IT" b="1" dirty="0">
                <a:latin typeface="+mj-lt"/>
              </a:rPr>
              <a:t>-Fig. 2.5</a:t>
            </a:r>
            <a:r>
              <a:rPr lang="it-IT" b="1" i="1" dirty="0">
                <a:latin typeface="+mj-lt"/>
              </a:rPr>
              <a:t>b)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latin typeface="+mj-lt"/>
              </a:rPr>
              <a:t> Se Davide e Giorgia si sposassero il </a:t>
            </a:r>
            <a:r>
              <a:rPr lang="it-IT" b="1" i="1" dirty="0">
                <a:latin typeface="+mj-lt"/>
              </a:rPr>
              <a:t>set di opportunità</a:t>
            </a:r>
            <a:r>
              <a:rPr lang="it-IT" b="1" dirty="0">
                <a:latin typeface="+mj-lt"/>
              </a:rPr>
              <a:t> aumenterebbe: ognuno si specializzerebbe nel settore in cui è relativamente più produttivo (</a:t>
            </a:r>
            <a:r>
              <a:rPr lang="it-IT" b="1" dirty="0" err="1">
                <a:latin typeface="+mj-lt"/>
              </a:rPr>
              <a:t>Borjas</a:t>
            </a:r>
            <a:r>
              <a:rPr lang="it-IT" b="1" dirty="0">
                <a:latin typeface="+mj-lt"/>
              </a:rPr>
              <a:t>-Fig. 2.5</a:t>
            </a:r>
            <a:r>
              <a:rPr lang="it-IT" b="1" i="1" dirty="0">
                <a:latin typeface="+mj-lt"/>
              </a:rPr>
              <a:t>c)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latin typeface="+mj-lt"/>
              </a:rPr>
              <a:t> Se entrambi decidessero di allocare 10 ore al settore domestico 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latin typeface="+mj-lt"/>
              </a:rPr>
              <a:t>=&gt; </a:t>
            </a:r>
            <a:r>
              <a:rPr lang="it-IT" b="1" i="1" dirty="0">
                <a:latin typeface="+mj-lt"/>
              </a:rPr>
              <a:t>Z=</a:t>
            </a:r>
            <a:r>
              <a:rPr lang="it-IT" b="1" dirty="0">
                <a:latin typeface="+mj-lt"/>
              </a:rPr>
              <a:t> 100+250=350€ (</a:t>
            </a:r>
            <a:r>
              <a:rPr lang="it-IT" b="1" i="1" dirty="0">
                <a:latin typeface="+mj-lt"/>
              </a:rPr>
              <a:t>punto E)</a:t>
            </a:r>
            <a:r>
              <a:rPr lang="it-IT" b="1" dirty="0">
                <a:latin typeface="+mj-lt"/>
              </a:rPr>
              <a:t> 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latin typeface="+mj-lt"/>
              </a:rPr>
              <a:t> Per acquistare </a:t>
            </a:r>
            <a:r>
              <a:rPr lang="it-IT" b="1" i="1" dirty="0">
                <a:latin typeface="+mj-lt"/>
              </a:rPr>
              <a:t>C</a:t>
            </a:r>
            <a:r>
              <a:rPr lang="it-IT" b="1" dirty="0">
                <a:latin typeface="+mj-lt"/>
              </a:rPr>
              <a:t> devono dedicare tempo al mercato.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latin typeface="+mj-lt"/>
              </a:rPr>
              <a:t> Problema: chi destinerà </a:t>
            </a:r>
            <a:r>
              <a:rPr lang="it-IT" b="1" i="1" dirty="0">
                <a:latin typeface="+mj-lt"/>
              </a:rPr>
              <a:t>la prima ora </a:t>
            </a:r>
            <a:r>
              <a:rPr lang="it-IT" b="1" dirty="0">
                <a:latin typeface="+mj-lt"/>
              </a:rPr>
              <a:t>al mercato del lavoro?</a:t>
            </a:r>
            <a:r>
              <a:rPr lang="it-IT" dirty="0">
                <a:latin typeface="+mj-lt"/>
              </a:rPr>
              <a:t> </a:t>
            </a:r>
          </a:p>
          <a:p>
            <a:endParaRPr lang="it-IT" dirty="0"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71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DF11012-5298-4623-B709-32DADCA2AB5E}" type="slidenum">
              <a:rPr lang="it-IT" sz="1000">
                <a:solidFill>
                  <a:srgbClr val="000000"/>
                </a:solidFill>
                <a:latin typeface="Verdana" pitchFamily="1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000">
              <a:solidFill>
                <a:srgbClr val="000000"/>
              </a:solidFill>
              <a:latin typeface="Verdana" pitchFamily="1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981200" y="106364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latin typeface="Garamond" pitchFamily="16" charset="0"/>
              </a:rPr>
              <a:t>Esempio offerta di lavoro – Modello unitario (</a:t>
            </a:r>
            <a:r>
              <a:rPr lang="it-IT" sz="3200" dirty="0" err="1">
                <a:latin typeface="Garamond" pitchFamily="16" charset="0"/>
              </a:rPr>
              <a:t>cont</a:t>
            </a:r>
            <a:r>
              <a:rPr lang="it-IT" sz="3200" dirty="0">
                <a:latin typeface="Garamond" pitchFamily="16" charset="0"/>
              </a:rPr>
              <a:t>.) </a:t>
            </a:r>
            <a:r>
              <a:rPr lang="it-IT" sz="2000" b="1" dirty="0">
                <a:latin typeface="Garamond" pitchFamily="16" charset="0"/>
              </a:rPr>
              <a:t>Linee di bilancio e frontiera della coppia sposata </a:t>
            </a:r>
            <a:r>
              <a:rPr lang="it-IT" b="1" dirty="0">
                <a:latin typeface="Garamond" pitchFamily="16" charset="0"/>
              </a:rPr>
              <a:t>Figura 2-5 </a:t>
            </a:r>
            <a:br>
              <a:rPr lang="it-IT" sz="2000" b="1" dirty="0">
                <a:latin typeface="Garamond" pitchFamily="16" charset="0"/>
              </a:rPr>
            </a:br>
            <a:endParaRPr lang="it-IT" sz="2000" b="1" dirty="0">
              <a:latin typeface="Garamond" pitchFamily="16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888164" y="1628776"/>
            <a:ext cx="3563937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 defTabSz="449263">
              <a:spcBef>
                <a:spcPts val="5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latin typeface="Garamond" pitchFamily="16" charset="0"/>
              </a:rPr>
              <a:t>Nel punto </a:t>
            </a:r>
            <a:r>
              <a:rPr lang="it-IT" sz="2000" b="1" i="1" dirty="0">
                <a:latin typeface="Garamond" pitchFamily="16" charset="0"/>
              </a:rPr>
              <a:t>E</a:t>
            </a:r>
            <a:r>
              <a:rPr lang="it-IT" sz="2000" b="1" dirty="0">
                <a:latin typeface="Garamond" pitchFamily="16" charset="0"/>
              </a:rPr>
              <a:t> , Davide e Giorgia mettono tutto il loro tempo sul lavoro domestico. Se vogliono comperare beni di mercato, Davide va a lavorare perché è relativamente più produttivo sul mercato del lavoro, generando il segmento </a:t>
            </a:r>
            <a:r>
              <a:rPr lang="it-IT" sz="2000" b="1" i="1" dirty="0">
                <a:latin typeface="Garamond" pitchFamily="16" charset="0"/>
              </a:rPr>
              <a:t>FE</a:t>
            </a:r>
            <a:r>
              <a:rPr lang="it-IT" sz="2000" b="1" dirty="0">
                <a:latin typeface="Garamond" pitchFamily="16" charset="0"/>
              </a:rPr>
              <a:t> della frontiera delle opportunità. Dopo che Davide ha utilizzato tutto il suo tempo sul mercato, Giorgia va a lavorare generando il segmento </a:t>
            </a:r>
            <a:r>
              <a:rPr lang="it-IT" sz="2000" b="1" i="1" dirty="0">
                <a:latin typeface="Garamond" pitchFamily="16" charset="0"/>
              </a:rPr>
              <a:t>GF</a:t>
            </a:r>
            <a:r>
              <a:rPr lang="it-IT" sz="2000" b="1" dirty="0">
                <a:latin typeface="Garamond" pitchFamily="16" charset="0"/>
              </a:rPr>
              <a:t> sulla frontiera.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9" y="1557339"/>
            <a:ext cx="4321175" cy="511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8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E74297-0C70-445E-8259-CC83AB7FF963}" type="slidenum">
              <a:rPr lang="it-IT" sz="1000">
                <a:solidFill>
                  <a:srgbClr val="000000"/>
                </a:solidFill>
                <a:latin typeface="Verdana" pitchFamily="1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000">
              <a:solidFill>
                <a:srgbClr val="000000"/>
              </a:solidFill>
              <a:latin typeface="Verdana" pitchFamily="1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Garamond" pitchFamily="16" charset="0"/>
              </a:rPr>
              <a:t>Esempio offerta di lavoro – Modello unitario (</a:t>
            </a:r>
            <a:r>
              <a:rPr lang="it-IT" dirty="0" err="1">
                <a:latin typeface="Garamond" pitchFamily="16" charset="0"/>
              </a:rPr>
              <a:t>cont</a:t>
            </a:r>
            <a:r>
              <a:rPr lang="it-IT" dirty="0">
                <a:latin typeface="Garamond" pitchFamily="16" charset="0"/>
              </a:rPr>
              <a:t>.)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1341065" y="1966912"/>
            <a:ext cx="8869735" cy="4572000"/>
          </a:xfrm>
        </p:spPr>
        <p:txBody>
          <a:bodyPr>
            <a:normAutofit lnSpcReduction="10000"/>
          </a:bodyPr>
          <a:lstStyle/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i="1" u="sng" dirty="0">
                <a:latin typeface="Garamond" pitchFamily="16" charset="0"/>
              </a:rPr>
              <a:t>Chi lavora e dove ?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latin typeface="Garamond" pitchFamily="16" charset="0"/>
              </a:rPr>
              <a:t>Quale punto della frontiera delle opportunità sarà la scelta della famiglia? Dipende da </a:t>
            </a:r>
            <a:r>
              <a:rPr lang="it-IT" i="1" dirty="0">
                <a:latin typeface="Garamond" pitchFamily="16" charset="0"/>
              </a:rPr>
              <a:t>U, </a:t>
            </a:r>
            <a:r>
              <a:rPr lang="it-IT" dirty="0">
                <a:latin typeface="Garamond" pitchFamily="16" charset="0"/>
              </a:rPr>
              <a:t>perché una famiglia che </a:t>
            </a:r>
            <a:r>
              <a:rPr lang="it-IT" dirty="0" err="1">
                <a:latin typeface="Garamond" pitchFamily="16" charset="0"/>
              </a:rPr>
              <a:t>max</a:t>
            </a:r>
            <a:r>
              <a:rPr lang="it-IT" dirty="0">
                <a:latin typeface="Garamond" pitchFamily="16" charset="0"/>
              </a:rPr>
              <a:t> l’utilità sceglie il punto sul </a:t>
            </a:r>
            <a:r>
              <a:rPr lang="it-IT" dirty="0" err="1">
                <a:latin typeface="Garamond" pitchFamily="16" charset="0"/>
              </a:rPr>
              <a:t>v.d.b</a:t>
            </a:r>
            <a:r>
              <a:rPr lang="it-IT" dirty="0">
                <a:latin typeface="Garamond" pitchFamily="16" charset="0"/>
              </a:rPr>
              <a:t>. tangente alla più alta </a:t>
            </a:r>
            <a:r>
              <a:rPr lang="it-IT" dirty="0" err="1">
                <a:latin typeface="Garamond" pitchFamily="16" charset="0"/>
              </a:rPr>
              <a:t>c.i.</a:t>
            </a:r>
            <a:r>
              <a:rPr lang="it-IT" dirty="0">
                <a:latin typeface="Garamond" pitchFamily="16" charset="0"/>
              </a:rPr>
              <a:t> </a:t>
            </a:r>
            <a:r>
              <a:rPr lang="it-IT" dirty="0">
                <a:latin typeface="Franklin Gothic Medium" pitchFamily="1" charset="0"/>
              </a:rPr>
              <a:t>3 possibili soluzioni</a:t>
            </a:r>
            <a:r>
              <a:rPr lang="it-IT" dirty="0">
                <a:latin typeface="Garamond" pitchFamily="16" charset="0"/>
              </a:rPr>
              <a:t> (Fig. 2.6) 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latin typeface="Garamond" pitchFamily="16" charset="0"/>
              </a:rPr>
              <a:t>Punto P </a:t>
            </a:r>
            <a:r>
              <a:rPr lang="it-IT" i="1" dirty="0">
                <a:latin typeface="Garamond" pitchFamily="16" charset="0"/>
              </a:rPr>
              <a:t>(sul segmento più ripido di frontiera)</a:t>
            </a:r>
            <a:r>
              <a:rPr lang="it-IT" dirty="0">
                <a:latin typeface="Garamond" pitchFamily="16" charset="0"/>
              </a:rPr>
              <a:t>: Giorgia sta a casa, Davide si divide tra  mercato e  famiglia.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latin typeface="Garamond" pitchFamily="16" charset="0"/>
              </a:rPr>
              <a:t>Punto P </a:t>
            </a:r>
            <a:r>
              <a:rPr lang="it-IT" i="1" dirty="0">
                <a:latin typeface="Garamond" pitchFamily="16" charset="0"/>
              </a:rPr>
              <a:t>(sul segmento più piatto di frontiera)</a:t>
            </a:r>
            <a:r>
              <a:rPr lang="it-IT" dirty="0">
                <a:latin typeface="Garamond" pitchFamily="16" charset="0"/>
              </a:rPr>
              <a:t>: Davide lavora solo sul mercato, Giorgia si divide tra casa e mercato</a:t>
            </a:r>
          </a:p>
          <a:p>
            <a:pPr algn="just" defTabSz="449263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latin typeface="Garamond" pitchFamily="16" charset="0"/>
              </a:rPr>
              <a:t>Punto P </a:t>
            </a:r>
            <a:r>
              <a:rPr lang="it-IT" i="1" dirty="0">
                <a:latin typeface="Garamond" pitchFamily="16" charset="0"/>
              </a:rPr>
              <a:t>(sull’angolo di frontiera)</a:t>
            </a:r>
            <a:r>
              <a:rPr lang="it-IT" dirty="0">
                <a:latin typeface="Garamond" pitchFamily="16" charset="0"/>
              </a:rPr>
              <a:t>: completa specializzazione. Davide mercato e Giorgia famiglia. 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0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F8E008-5B63-4418-93FD-40AEE62A38C6}" type="slidenum">
              <a:rPr lang="it-IT" sz="1000">
                <a:solidFill>
                  <a:srgbClr val="000000"/>
                </a:solidFill>
                <a:latin typeface="Verdana" pitchFamily="1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000">
              <a:solidFill>
                <a:srgbClr val="000000"/>
              </a:solidFill>
              <a:latin typeface="Verdana" pitchFamily="1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>
                <a:latin typeface="Garamond" pitchFamily="16" charset="0"/>
              </a:rPr>
              <a:t>Esempio offerta di lavoro – Modello unitario (</a:t>
            </a:r>
            <a:r>
              <a:rPr lang="it-IT" sz="2000" dirty="0" err="1">
                <a:latin typeface="Garamond" pitchFamily="16" charset="0"/>
              </a:rPr>
              <a:t>cont</a:t>
            </a:r>
            <a:r>
              <a:rPr lang="it-IT" sz="2000" dirty="0">
                <a:latin typeface="Garamond" pitchFamily="16" charset="0"/>
              </a:rPr>
              <a:t>.)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999900"/>
                </a:solidFill>
                <a:latin typeface="Franklin Gothic Demi" pitchFamily="32" charset="0"/>
              </a:rPr>
              <a:t>La divisione del lavoro nella famiglia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919289" y="4868864"/>
            <a:ext cx="846137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 defTabSz="449263">
              <a:spcBef>
                <a:spcPts val="5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latin typeface="Garamond" pitchFamily="16" charset="0"/>
              </a:rPr>
              <a:t>Figura 2-6. </a:t>
            </a:r>
            <a:r>
              <a:rPr lang="it-IT" sz="2000" b="1" i="1">
                <a:latin typeface="Franklin Gothic Demi" pitchFamily="32" charset="0"/>
              </a:rPr>
              <a:t>(a)</a:t>
            </a:r>
            <a:r>
              <a:rPr lang="it-IT" sz="2000" b="1">
                <a:latin typeface="Franklin Gothic Demi" pitchFamily="32" charset="0"/>
              </a:rPr>
              <a:t> La curva </a:t>
            </a:r>
            <a:r>
              <a:rPr lang="it-IT" sz="2000" b="1" i="1">
                <a:latin typeface="Franklin Gothic Demi" pitchFamily="32" charset="0"/>
              </a:rPr>
              <a:t>U</a:t>
            </a:r>
            <a:r>
              <a:rPr lang="it-IT" sz="2000" b="1">
                <a:latin typeface="Franklin Gothic Demi" pitchFamily="32" charset="0"/>
              </a:rPr>
              <a:t> è tangente alla frontiera nel punto </a:t>
            </a:r>
            <a:r>
              <a:rPr lang="it-IT" sz="2000" b="1" i="1">
                <a:latin typeface="Franklin Gothic Demi" pitchFamily="32" charset="0"/>
              </a:rPr>
              <a:t>P</a:t>
            </a:r>
            <a:r>
              <a:rPr lang="it-IT" sz="2000" b="1">
                <a:latin typeface="Franklin Gothic Demi" pitchFamily="32" charset="0"/>
              </a:rPr>
              <a:t>. Giorgia si specializza nel settore domestico e Davide si divide tra mercato e famiglia. </a:t>
            </a:r>
            <a:r>
              <a:rPr lang="it-IT" sz="2000" b="1" i="1">
                <a:latin typeface="Franklin Gothic Demi" pitchFamily="32" charset="0"/>
              </a:rPr>
              <a:t>(b) </a:t>
            </a:r>
            <a:r>
              <a:rPr lang="it-IT" sz="2000" b="1">
                <a:latin typeface="Franklin Gothic Demi" pitchFamily="32" charset="0"/>
              </a:rPr>
              <a:t>Davide si specializza sul mercato del lavoro e Giorgia si divide tra mercato e famiglia. </a:t>
            </a:r>
            <a:r>
              <a:rPr lang="it-IT" sz="2000" b="1" i="1">
                <a:latin typeface="Franklin Gothic Demi" pitchFamily="32" charset="0"/>
              </a:rPr>
              <a:t>(c)</a:t>
            </a:r>
            <a:r>
              <a:rPr lang="it-IT" sz="2000" b="1">
                <a:latin typeface="Franklin Gothic Demi" pitchFamily="32" charset="0"/>
              </a:rPr>
              <a:t> Davide si specializza sul mercato del lavoro e Giorgia in quello domestico.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214" y="1557339"/>
            <a:ext cx="7991475" cy="324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724B-7924-4D11-B9A4-C6B9CDBDEC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5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12675</TotalTime>
  <Words>4158</Words>
  <Application>Microsoft Office PowerPoint</Application>
  <PresentationFormat>Widescreen</PresentationFormat>
  <Paragraphs>417</Paragraphs>
  <Slides>55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Franklin Gothic Demi</vt:lpstr>
      <vt:lpstr>Franklin Gothic Medium</vt:lpstr>
      <vt:lpstr>Garamond</vt:lpstr>
      <vt:lpstr>Open Sans</vt:lpstr>
      <vt:lpstr>Symbol</vt:lpstr>
      <vt:lpstr>Times New Roman</vt:lpstr>
      <vt:lpstr>Verdana</vt:lpstr>
      <vt:lpstr>Wingdings</vt:lpstr>
      <vt:lpstr>Office Theme</vt:lpstr>
      <vt:lpstr>Equation</vt:lpstr>
      <vt:lpstr>Il lavoro nel contesto familiare</vt:lpstr>
      <vt:lpstr>L’offerta di lavoro nell’ambito della famiglia- modello unitario (1)</vt:lpstr>
      <vt:lpstr>L’offerta di lavoro nell’ambito della famiglia- modello unitario (2)</vt:lpstr>
      <vt:lpstr>Presentazione standard di PowerPoint</vt:lpstr>
      <vt:lpstr>Presentazione standard di PowerPoint</vt:lpstr>
      <vt:lpstr>Esempio offerta di lavoro – Modello unitario (cont.)</vt:lpstr>
      <vt:lpstr>Presentazione standard di PowerPoint</vt:lpstr>
      <vt:lpstr>Esempio offerta di lavoro – Modello unitario (cont.)</vt:lpstr>
      <vt:lpstr>Presentazione standard di PowerPoint</vt:lpstr>
      <vt:lpstr>Presentazione standard di PowerPoint</vt:lpstr>
      <vt:lpstr>Presentazione standard di PowerPoint</vt:lpstr>
      <vt:lpstr>Effetto di un aumento di salario: da 15 a 20€/ora per Giorgia; da 20 a 25€/ora per Davide</vt:lpstr>
      <vt:lpstr>Effetto di un aumento del Valore marginale del lavoro domestico: da 25 a 30€/ora per Giorgia; da 10 a 15€/ora per Davide</vt:lpstr>
      <vt:lpstr>Testo d’esame</vt:lpstr>
      <vt:lpstr>Cosa dicono i dati sulla prestazione del lavoro nella famiglia? L’uso del tempo</vt:lpstr>
      <vt:lpstr>Com’è cambiata la scelta negli anni?</vt:lpstr>
      <vt:lpstr>L’offerta di lavoro nell’ambito della famiglia - modelli alternativi </vt:lpstr>
      <vt:lpstr>Fatti  stilizzati(1)</vt:lpstr>
      <vt:lpstr>Le donne lavorano sempre di meno? Dipende…</vt:lpstr>
      <vt:lpstr>Comportamenti nell’occupazione a livello italiano: le riforme contano</vt:lpstr>
      <vt:lpstr>Il cambiamento della partecipazione femminile al lavoro</vt:lpstr>
      <vt:lpstr>Regione FVG: i cambiamenti dettati dalle regole istituzionali</vt:lpstr>
      <vt:lpstr>Alcune spiegazioni di fatti stilizzati: la scarsa partecipazione femminile in Italia </vt:lpstr>
      <vt:lpstr>La partecipazione femminile in Italia </vt:lpstr>
      <vt:lpstr>Numero di figli per madre</vt:lpstr>
      <vt:lpstr>Fattore partecipativo o demografico?</vt:lpstr>
      <vt:lpstr>…anche di opportunità nel mercato del lavoro</vt:lpstr>
      <vt:lpstr>… e di reddito futuro</vt:lpstr>
      <vt:lpstr>Scelta di figli e scelte di lavoro</vt:lpstr>
      <vt:lpstr>Presentazione standard di PowerPoint</vt:lpstr>
      <vt:lpstr>Presentazione standard di PowerPoint</vt:lpstr>
      <vt:lpstr>Ed in Italia i figli sembrano avere un prezzo molto alto se….</vt:lpstr>
      <vt:lpstr>Famiglia italiana con genitori di età 25-64 anni per numero di figli (2018- 2020)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 la nascita di figli il reddito da lavoro cala di più per chi ha i redditi più bassi</vt:lpstr>
      <vt:lpstr>E sicuramente per le donne con salari più compressi</vt:lpstr>
      <vt:lpstr>Presentazione standard di PowerPoint</vt:lpstr>
      <vt:lpstr>Qualche conclusione sulle politiche di genere</vt:lpstr>
      <vt:lpstr>Ridotta natalità cause e conseguenze</vt:lpstr>
      <vt:lpstr>Presentazione standard di PowerPoint</vt:lpstr>
      <vt:lpstr>Infatti oggi osserviamo che</vt:lpstr>
      <vt:lpstr>Presentazione standard di PowerPoint</vt:lpstr>
      <vt:lpstr>I figli e l’occupazione femminile sono diversamente distribuiti in Italia</vt:lpstr>
      <vt:lpstr>Le politiche contano?</vt:lpstr>
      <vt:lpstr>… ed anche il titolo di studio conta, anche durante le crisi</vt:lpstr>
      <vt:lpstr>Presentazione standard di PowerPoint</vt:lpstr>
      <vt:lpstr>Presentazione standard di PowerPoint</vt:lpstr>
      <vt:lpstr>POLITICHE DI CURA e LAVORO: una relazione difficile in FVG</vt:lpstr>
      <vt:lpstr>Quali domande di ricerca vi potete porre per i seminari?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Dall’offerta individuale a quella aggregata</dc:title>
  <dc:creator>CHIES LAURA</dc:creator>
  <cp:lastModifiedBy>CHIES LAURA</cp:lastModifiedBy>
  <cp:revision>115</cp:revision>
  <dcterms:created xsi:type="dcterms:W3CDTF">2018-10-07T08:02:37Z</dcterms:created>
  <dcterms:modified xsi:type="dcterms:W3CDTF">2024-10-10T11:02:37Z</dcterms:modified>
</cp:coreProperties>
</file>