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33" r:id="rId3"/>
    <p:sldId id="282" r:id="rId4"/>
    <p:sldId id="335" r:id="rId5"/>
    <p:sldId id="336" r:id="rId6"/>
    <p:sldId id="337" r:id="rId7"/>
    <p:sldId id="284" r:id="rId8"/>
    <p:sldId id="287" r:id="rId9"/>
    <p:sldId id="334" r:id="rId10"/>
    <p:sldId id="264" r:id="rId11"/>
    <p:sldId id="265" r:id="rId12"/>
    <p:sldId id="267" r:id="rId13"/>
    <p:sldId id="268" r:id="rId14"/>
    <p:sldId id="288" r:id="rId15"/>
    <p:sldId id="293" r:id="rId16"/>
    <p:sldId id="270" r:id="rId17"/>
    <p:sldId id="294" r:id="rId18"/>
    <p:sldId id="295" r:id="rId19"/>
    <p:sldId id="296" r:id="rId20"/>
    <p:sldId id="297" r:id="rId21"/>
    <p:sldId id="290" r:id="rId22"/>
    <p:sldId id="299" r:id="rId23"/>
    <p:sldId id="269" r:id="rId24"/>
    <p:sldId id="324" r:id="rId25"/>
    <p:sldId id="326" r:id="rId26"/>
    <p:sldId id="327" r:id="rId27"/>
    <p:sldId id="328" r:id="rId28"/>
    <p:sldId id="303" r:id="rId29"/>
    <p:sldId id="304" r:id="rId30"/>
    <p:sldId id="305" r:id="rId31"/>
    <p:sldId id="332" r:id="rId32"/>
    <p:sldId id="329" r:id="rId33"/>
    <p:sldId id="330" r:id="rId34"/>
    <p:sldId id="306" r:id="rId35"/>
    <p:sldId id="323" r:id="rId36"/>
    <p:sldId id="331" r:id="rId37"/>
    <p:sldId id="298" r:id="rId38"/>
    <p:sldId id="322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IES LAURA" initials="CL" lastIdx="3" clrIdx="0">
    <p:extLst>
      <p:ext uri="{19B8F6BF-5375-455C-9EA6-DF929625EA0E}">
        <p15:presenceInfo xmlns:p15="http://schemas.microsoft.com/office/powerpoint/2012/main" userId="S-1-5-21-436374069-1659004503-1417001333-33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34" y="1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0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06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3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71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4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20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85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57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322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413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61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5872736-ADA2-4B28-8D3E-53CDE6ABF570}" type="datetimeFigureOut">
              <a:rPr lang="it-IT" smtClean="0"/>
              <a:t>28/10/2024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EB883B-E7CE-4FB1-AEDA-A62B347595AF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73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llettinoadapt.it/wp-content/uploads/2021/05/210520_1057-accordo_art4_2124_200521.pdf" TargetMode="External"/><Relationship Id="rId2" Type="http://schemas.openxmlformats.org/officeDocument/2006/relationships/hyperlink" Target="https://www.ilsole24ore.com/art/dirsi-addio-in-azienda-costa-sempre-piu-caro-AEAuMZND?refresh_ce=1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ato.it/service/PDF/PDFServer/BGT/01077455.pdf" TargetMode="External"/><Relationship Id="rId2" Type="http://schemas.openxmlformats.org/officeDocument/2006/relationships/hyperlink" Target="https://www.senato.it/application/xmanager/projects/leg17/attachments/documento/files/000/028/708/Valutazione_7_-_Flessibilit%C3%A0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ata.oecd.org/emp/part-time-employment-rate.htm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iparts.pt/galeria-de-fotos-de-clipart/emoticons-smilies-clipart-gr%C3%A1tis/ponto-de-interroga%C3%A7%C3%A3o-smiley-4875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oecd.org/Index.aspx?DataSetCode=EPL_OV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oecd.org/employment/emp/oecdindicatorsofemploymentprotection.htm" TargetMode="Externa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fici.altervista.org/prodotto-interno-lordo-reale-ora-lavorata-lavoratore-italia-altri-paesi/#:~:text=Il%20valore%20del%20PIL%20per,in%20termini%20di%20ora%20lavorata.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ashboard.tech.ec.europa.eu/qs_digit_dashboard_mt/public/sense/app/667e9fba-eea7-4d17-abf0-ef20f6994336/sheet/f38b3b42-402c-44a8-9264-9d422233add2/state/analysis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AF24D2-D7D1-4FAE-8E2D-205C8B834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Domanda di lavoro per tipi di lavoratori e nel tempo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CF5B08-07F7-4F9C-8924-C918EDE97C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Ancora un passo in più verso la complessità del Mercato del lavoro (24/10/2023)</a:t>
            </a:r>
          </a:p>
        </p:txBody>
      </p:sp>
    </p:spTree>
    <p:extLst>
      <p:ext uri="{BB962C8B-B14F-4D97-AF65-F5344CB8AC3E}">
        <p14:creationId xmlns:p14="http://schemas.microsoft.com/office/powerpoint/2010/main" val="93254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600"/>
              <a:t>La teoria dinamica - I costi di aggiustamento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100" dirty="0"/>
              <a:t>L’analisi fin qui proposta assume implicitamente che le imprese </a:t>
            </a:r>
            <a:r>
              <a:rPr lang="it-IT" sz="2100" dirty="0">
                <a:solidFill>
                  <a:srgbClr val="FF3300"/>
                </a:solidFill>
              </a:rPr>
              <a:t>aggiustino istantaneamente il livello del proprio input </a:t>
            </a:r>
            <a:r>
              <a:rPr lang="it-IT" sz="2100" dirty="0"/>
              <a:t>di lavoro (fattore variabile della produzione nella teoria) o che tendano a farlo continuamente (flessibilità del lavoro nella realtà: con la gestione dell’orario o dei contratti)</a:t>
            </a:r>
          </a:p>
          <a:p>
            <a:r>
              <a:rPr lang="it-IT" sz="2100" dirty="0"/>
              <a:t>Nella realtà è difficile e costoso per le imprese procedere a cambiamenti rapidi degli input di lavoro, a causa delle presenza di </a:t>
            </a:r>
            <a:r>
              <a:rPr lang="it-IT" sz="2100" dirty="0">
                <a:solidFill>
                  <a:srgbClr val="FF3300"/>
                </a:solidFill>
              </a:rPr>
              <a:t>costi di aggiustamento </a:t>
            </a:r>
            <a:r>
              <a:rPr lang="it-IT" sz="2100" dirty="0"/>
              <a:t>(lavoro fattore quasi fisso di produzione) - </a:t>
            </a:r>
            <a:r>
              <a:rPr lang="it-IT" sz="2100" i="1" dirty="0" err="1"/>
              <a:t>cfr</a:t>
            </a:r>
            <a:r>
              <a:rPr lang="it-IT" sz="2100" i="1" dirty="0"/>
              <a:t> </a:t>
            </a:r>
            <a:r>
              <a:rPr lang="en-US" sz="2100" i="1" dirty="0"/>
              <a:t>Oi W. (1962) "Labor as a quasi-fixed factor of production" Journal of Political Economy , 70,  538-555</a:t>
            </a:r>
            <a:r>
              <a:rPr lang="it-IT" sz="21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it-IT" sz="2100" b="1" dirty="0"/>
              <a:t>Assunzioni</a:t>
            </a:r>
            <a:r>
              <a:rPr lang="it-IT" sz="2100" dirty="0"/>
              <a:t> e </a:t>
            </a:r>
            <a:r>
              <a:rPr lang="it-IT" sz="2100" b="1" dirty="0"/>
              <a:t>licenziamenti</a:t>
            </a:r>
            <a:r>
              <a:rPr lang="it-IT" sz="2100" dirty="0"/>
              <a:t> comportano infatti dei costi che si vanno ad aggiungere al costo del lavoro che normalmente l’impresa sostiene per produrre.</a:t>
            </a:r>
          </a:p>
          <a:p>
            <a:pPr eaLnBrk="1" hangingPunct="1">
              <a:lnSpc>
                <a:spcPct val="90000"/>
              </a:lnSpc>
            </a:pPr>
            <a:r>
              <a:rPr lang="it-IT" sz="2100" dirty="0"/>
              <a:t>E’ pertanto probabile che durante il ciclo, per ridurre i costi di aggiustamento, l’impresa operi, utilizzando un </a:t>
            </a:r>
            <a:r>
              <a:rPr lang="it-IT" sz="2100" dirty="0">
                <a:solidFill>
                  <a:srgbClr val="FF3300"/>
                </a:solidFill>
              </a:rPr>
              <a:t>ammontare di forza lavoro diverso da quello ottimo</a:t>
            </a:r>
          </a:p>
          <a:p>
            <a:pPr eaLnBrk="1" hangingPunct="1">
              <a:lnSpc>
                <a:spcPct val="90000"/>
              </a:lnSpc>
            </a:pPr>
            <a:endParaRPr lang="it-IT" sz="2100" dirty="0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800"/>
              <a:t>I costi di aggiustamento</a:t>
            </a:r>
            <a:br>
              <a:rPr lang="it-IT" sz="3800"/>
            </a:br>
            <a:endParaRPr lang="it-IT" sz="38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1831851"/>
            <a:ext cx="9720073" cy="4023360"/>
          </a:xfrm>
        </p:spPr>
        <p:txBody>
          <a:bodyPr>
            <a:normAutofit/>
          </a:bodyPr>
          <a:lstStyle/>
          <a:p>
            <a:pPr eaLnBrk="1" hangingPunct="1"/>
            <a:r>
              <a:rPr lang="it-IT" sz="2400" dirty="0"/>
              <a:t>Costi (diretti e indiretti) sostenuti dall’impresa quando decide di assumere/licenziare:</a:t>
            </a:r>
          </a:p>
          <a:p>
            <a:pPr lvl="1" eaLnBrk="1" hangingPunct="1"/>
            <a:r>
              <a:rPr lang="it-IT" sz="2400" dirty="0"/>
              <a:t>1) </a:t>
            </a:r>
            <a:r>
              <a:rPr lang="it-IT" sz="2400" b="1" dirty="0"/>
              <a:t>costi di assunzione </a:t>
            </a:r>
            <a:r>
              <a:rPr lang="it-IT" sz="2400" dirty="0"/>
              <a:t>(es. pubblicità, selezione, formazione dei nuovi assunti e per la perdita della produzione nel caso di job training…)</a:t>
            </a:r>
          </a:p>
          <a:p>
            <a:pPr lvl="1" eaLnBrk="1" hangingPunct="1"/>
            <a:r>
              <a:rPr lang="it-IT" sz="2400" dirty="0"/>
              <a:t>2) </a:t>
            </a:r>
            <a:r>
              <a:rPr lang="it-IT" sz="2400" b="1" dirty="0"/>
              <a:t>costi di licenziamento </a:t>
            </a:r>
            <a:r>
              <a:rPr lang="it-IT" sz="2400" dirty="0"/>
              <a:t>(es. pagamento buona uscita, contenziosi, effetto psicologico negativo su chi rimane, conflitti, sussidi di disoccupazione (es. ticket NASPI=41% di 1470,99€ per il 2023 per un </a:t>
            </a:r>
            <a:r>
              <a:rPr lang="it-IT" sz="2400" dirty="0" err="1"/>
              <a:t>max</a:t>
            </a:r>
            <a:r>
              <a:rPr lang="it-IT" sz="2400" dirty="0"/>
              <a:t> di 36 mesi), </a:t>
            </a:r>
            <a:r>
              <a:rPr lang="it-IT" sz="2400" dirty="0">
                <a:solidFill>
                  <a:srgbClr val="0070C0"/>
                </a:solidFill>
              </a:rPr>
              <a:t>incentivi alla separazione</a:t>
            </a:r>
            <a:r>
              <a:rPr lang="it-IT" sz="2400" dirty="0"/>
              <a:t>…)</a:t>
            </a:r>
          </a:p>
          <a:p>
            <a:pPr lvl="1" eaLnBrk="1" hangingPunct="1"/>
            <a:r>
              <a:rPr lang="it-IT" sz="2400" dirty="0"/>
              <a:t>3) </a:t>
            </a:r>
            <a:r>
              <a:rPr lang="it-IT" sz="2400" b="1" dirty="0"/>
              <a:t>costi associati a cambiamenti nei livelli occupazionali </a:t>
            </a:r>
            <a:r>
              <a:rPr lang="it-IT" sz="2400" dirty="0"/>
              <a:t>(es: costi di riorganizzazione della produzione e dei carichi di lavoro, riduzione della produttività e quindi dell’output…).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C233E18-059A-4E3D-AB48-270D3251DF9A}"/>
              </a:ext>
            </a:extLst>
          </p:cNvPr>
          <p:cNvSpPr/>
          <p:nvPr/>
        </p:nvSpPr>
        <p:spPr>
          <a:xfrm>
            <a:off x="1327483" y="5782082"/>
            <a:ext cx="96533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hlinkClick r:id="rId2"/>
              </a:rPr>
              <a:t>https://www.ilsole24ore.com/art/dirsi-addio-in-azienda-costa-sempre-piu-caro-AEAuMZND?refresh_ce=1</a:t>
            </a:r>
            <a:r>
              <a:rPr lang="it-IT" sz="1600" dirty="0"/>
              <a:t>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31131E0-75AF-46F2-A833-B2273EEEA3D1}"/>
              </a:ext>
            </a:extLst>
          </p:cNvPr>
          <p:cNvSpPr/>
          <p:nvPr/>
        </p:nvSpPr>
        <p:spPr>
          <a:xfrm>
            <a:off x="1327483" y="6191795"/>
            <a:ext cx="100824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hlinkClick r:id="rId3"/>
              </a:rPr>
              <a:t>https://www.bollettinoadapt.it/wp-content/uploads/2021/05/210520_1057-accordo_art4_2124_200521.pdf</a:t>
            </a:r>
            <a:r>
              <a:rPr lang="it-IT" sz="1600" dirty="0"/>
              <a:t> (p.6) 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800" b="1"/>
              <a:t>Da cosa sono determinati?</a:t>
            </a:r>
            <a:br>
              <a:rPr lang="it-IT" sz="3800"/>
            </a:br>
            <a:endParaRPr lang="it-IT" sz="38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it-IT" sz="2800" dirty="0">
                <a:solidFill>
                  <a:srgbClr val="FF3300"/>
                </a:solidFill>
              </a:rPr>
              <a:t>Tecnologia</a:t>
            </a:r>
            <a:r>
              <a:rPr lang="it-IT" sz="2800" dirty="0"/>
              <a:t> di produzione</a:t>
            </a:r>
          </a:p>
          <a:p>
            <a:pPr eaLnBrk="1" hangingPunct="1"/>
            <a:r>
              <a:rPr lang="it-IT" sz="2800" dirty="0">
                <a:solidFill>
                  <a:srgbClr val="FF3300"/>
                </a:solidFill>
              </a:rPr>
              <a:t>Caratteristiche della forza lavoro</a:t>
            </a:r>
            <a:r>
              <a:rPr lang="it-IT" sz="2800" dirty="0"/>
              <a:t> (non tutti i lavoratori sono uguali)</a:t>
            </a:r>
          </a:p>
          <a:p>
            <a:pPr eaLnBrk="1" hangingPunct="1"/>
            <a:r>
              <a:rPr lang="it-IT" sz="2800" dirty="0"/>
              <a:t>problemi legati alla presenza di </a:t>
            </a:r>
            <a:r>
              <a:rPr lang="it-IT" sz="2800" dirty="0">
                <a:solidFill>
                  <a:srgbClr val="FF3300"/>
                </a:solidFill>
              </a:rPr>
              <a:t>istituzioni</a:t>
            </a:r>
            <a:r>
              <a:rPr lang="it-IT" sz="2800" dirty="0"/>
              <a:t> (regimi di protezione all’impiego, protezione sindacale,…)</a:t>
            </a:r>
          </a:p>
          <a:p>
            <a:pPr eaLnBrk="1" hangingPunct="1"/>
            <a:r>
              <a:rPr lang="it-IT" sz="2800" dirty="0"/>
              <a:t>E ovviamente anche dalle esigenze di innovazione dell’impresa o di gestione della stessa e da prospettive di mercato (</a:t>
            </a:r>
            <a:r>
              <a:rPr lang="it-IT" sz="2800" dirty="0">
                <a:solidFill>
                  <a:srgbClr val="FF0000"/>
                </a:solidFill>
              </a:rPr>
              <a:t>organizzazione</a:t>
            </a:r>
            <a:r>
              <a:rPr lang="it-IT" sz="2800" dirty="0"/>
              <a:t> della produzione e </a:t>
            </a:r>
            <a:r>
              <a:rPr lang="it-IT" sz="2800" dirty="0">
                <a:solidFill>
                  <a:srgbClr val="FF0000"/>
                </a:solidFill>
              </a:rPr>
              <a:t>dimensione del mercato</a:t>
            </a:r>
            <a:r>
              <a:rPr lang="it-IT" sz="2800" dirty="0"/>
              <a:t>)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Costi variabili e fissi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400" b="1" dirty="0"/>
              <a:t>Costi variabili: </a:t>
            </a:r>
            <a:r>
              <a:rPr lang="it-IT" sz="2400" dirty="0"/>
              <a:t>il loro ammontare </a:t>
            </a:r>
            <a:r>
              <a:rPr lang="it-IT" sz="2400" u="sng" dirty="0"/>
              <a:t>dipende dal numero dei lavoratori coinvolt</a:t>
            </a:r>
            <a:r>
              <a:rPr lang="it-IT" sz="2400" dirty="0"/>
              <a:t>i nel processo di licenziamento o assunzione (es. costi di addestramento). </a:t>
            </a:r>
            <a:r>
              <a:rPr lang="it-IT" sz="2400" i="1" dirty="0"/>
              <a:t>Si assume che il costo marginale di aggiustamento sia crescente </a:t>
            </a:r>
            <a:r>
              <a:rPr lang="it-IT" sz="2400" dirty="0"/>
              <a:t>(al crescere del numero di lavoratori coinvolti il costo marginale cresce).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b="1" dirty="0"/>
              <a:t>Costi fissi: </a:t>
            </a:r>
            <a:r>
              <a:rPr lang="it-IT" sz="2400" dirty="0"/>
              <a:t>sono indipendenti dall’entità della variazione della forza lavoro (es. ufficio assunzioni; scuola di formazione aziendale).</a:t>
            </a:r>
          </a:p>
          <a:p>
            <a:pPr eaLnBrk="1" hangingPunct="1">
              <a:lnSpc>
                <a:spcPct val="90000"/>
              </a:lnSpc>
            </a:pPr>
            <a:r>
              <a:rPr lang="it-IT" sz="2400" dirty="0"/>
              <a:t>In presenza di costi di aggiustamento fissi e variabili, la dinamica effettiva dell’adeguamento dell’input di lavoro al suo livello desiderato sarà più o meno graduale a seconda che prevalgono i costi variabili o quelli fissi.</a:t>
            </a:r>
          </a:p>
          <a:p>
            <a:pPr eaLnBrk="1" hangingPunct="1">
              <a:lnSpc>
                <a:spcPct val="90000"/>
              </a:lnSpc>
            </a:pPr>
            <a:endParaRPr lang="it-IT" sz="2400" dirty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800"/>
              <a:t>Costi variabili, costi fissi e occupazione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9" y="1955800"/>
            <a:ext cx="85947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351088" y="3500438"/>
            <a:ext cx="2952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351585" y="5229201"/>
            <a:ext cx="278409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dirty="0"/>
              <a:t>Effetto sui costi unitari</a:t>
            </a:r>
          </a:p>
          <a:p>
            <a:r>
              <a:rPr lang="it-IT" dirty="0"/>
              <a:t>al variare degli </a:t>
            </a:r>
            <a:r>
              <a:rPr lang="it-IT" b="1" dirty="0">
                <a:solidFill>
                  <a:srgbClr val="FF0000"/>
                </a:solidFill>
              </a:rPr>
              <a:t>occupati: </a:t>
            </a:r>
          </a:p>
          <a:p>
            <a:r>
              <a:rPr lang="it-IT" b="1" dirty="0">
                <a:solidFill>
                  <a:schemeClr val="tx1"/>
                </a:solidFill>
              </a:rPr>
              <a:t>Costo </a:t>
            </a:r>
            <a:r>
              <a:rPr lang="it-IT" b="1" dirty="0" err="1">
                <a:solidFill>
                  <a:schemeClr val="tx1"/>
                </a:solidFill>
              </a:rPr>
              <a:t>variabile+costo</a:t>
            </a:r>
            <a:r>
              <a:rPr lang="it-IT" b="1" dirty="0">
                <a:solidFill>
                  <a:schemeClr val="tx1"/>
                </a:solidFill>
              </a:rPr>
              <a:t> fisso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816080" y="5229201"/>
            <a:ext cx="3456384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Tempi</a:t>
            </a:r>
            <a:r>
              <a:rPr lang="it-IT" dirty="0"/>
              <a:t> medi di aggiustamento dell’occupazione: per i licenziamenti ci vuole </a:t>
            </a:r>
            <a:r>
              <a:rPr lang="it-IT" b="1" dirty="0"/>
              <a:t>più tempo</a:t>
            </a:r>
          </a:p>
        </p:txBody>
      </p:sp>
      <p:cxnSp>
        <p:nvCxnSpPr>
          <p:cNvPr id="4" name="Connettore 2 3"/>
          <p:cNvCxnSpPr/>
          <p:nvPr/>
        </p:nvCxnSpPr>
        <p:spPr>
          <a:xfrm flipV="1">
            <a:off x="6384032" y="2852936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5951984" y="25322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assunzioni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6384032" y="3432176"/>
            <a:ext cx="0" cy="428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5807968" y="386104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licenziamenti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Fumetto: rettangolo 1">
            <a:extLst>
              <a:ext uri="{FF2B5EF4-FFF2-40B4-BE49-F238E27FC236}">
                <a16:creationId xmlns:a16="http://schemas.microsoft.com/office/drawing/2014/main" id="{DC9BE43B-CB4D-4975-BFAD-A8B89FC2F6BD}"/>
              </a:ext>
            </a:extLst>
          </p:cNvPr>
          <p:cNvSpPr/>
          <p:nvPr/>
        </p:nvSpPr>
        <p:spPr>
          <a:xfrm>
            <a:off x="1746068" y="1955801"/>
            <a:ext cx="783771" cy="576486"/>
          </a:xfrm>
          <a:prstGeom prst="wedgeRectCallout">
            <a:avLst>
              <a:gd name="adj1" fmla="val 108740"/>
              <a:gd name="adj2" fmla="val -10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COSTI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7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800" dirty="0"/>
              <a:t>Caratteristiche dei costi di aggiustamento i modelli per la stima della variazione del lavoro nel tempo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2286000"/>
            <a:ext cx="9960704" cy="40233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600" dirty="0"/>
              <a:t>Come abbiamo visto nella figura precedente, i costi variabili sono crescenti a ritmo crescente (= costo marginale crescente).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dirty="0"/>
              <a:t>Inoltre è più costoso licenziare che assumere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dirty="0"/>
              <a:t>I costi fissi sono costanti al livello C</a:t>
            </a:r>
            <a:r>
              <a:rPr lang="it-IT" sz="2600" baseline="-25000" dirty="0"/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dirty="0"/>
              <a:t>A causa della loro esistenza, all’impresa conviene diluire nel tempo la variazione della manodopera: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dirty="0" err="1"/>
              <a:t>ΔL</a:t>
            </a:r>
            <a:r>
              <a:rPr lang="it-IT" sz="2600" baseline="-25000" dirty="0" err="1"/>
              <a:t>t</a:t>
            </a:r>
            <a:r>
              <a:rPr lang="it-IT" sz="2600" dirty="0"/>
              <a:t>=L</a:t>
            </a:r>
            <a:r>
              <a:rPr lang="it-IT" sz="2600" baseline="-25000" dirty="0"/>
              <a:t>t</a:t>
            </a:r>
            <a:r>
              <a:rPr lang="it-IT" sz="2600" dirty="0"/>
              <a:t>-L</a:t>
            </a:r>
            <a:r>
              <a:rPr lang="it-IT" sz="2600" baseline="-25000" dirty="0"/>
              <a:t>t-1</a:t>
            </a:r>
            <a:r>
              <a:rPr lang="it-IT" sz="2600" dirty="0"/>
              <a:t>=λ(L*</a:t>
            </a:r>
            <a:r>
              <a:rPr lang="it-IT" sz="2600" baseline="-25000" dirty="0"/>
              <a:t>t</a:t>
            </a:r>
            <a:r>
              <a:rPr lang="it-IT" sz="2600" dirty="0"/>
              <a:t>-L</a:t>
            </a:r>
            <a:r>
              <a:rPr lang="it-IT" sz="2600" baseline="-25000" dirty="0"/>
              <a:t>t-1</a:t>
            </a:r>
            <a:r>
              <a:rPr lang="it-IT" sz="2600" dirty="0"/>
              <a:t>) 		L</a:t>
            </a:r>
            <a:r>
              <a:rPr lang="it-IT" sz="2600" baseline="-25000" dirty="0"/>
              <a:t>t</a:t>
            </a:r>
            <a:r>
              <a:rPr lang="it-IT" sz="2600" dirty="0"/>
              <a:t>=</a:t>
            </a:r>
            <a:r>
              <a:rPr lang="it-IT" sz="2600" dirty="0" err="1"/>
              <a:t>λL</a:t>
            </a:r>
            <a:r>
              <a:rPr lang="it-IT" sz="2600" baseline="-25000" dirty="0" err="1"/>
              <a:t>t</a:t>
            </a:r>
            <a:r>
              <a:rPr lang="it-IT" sz="2600" dirty="0"/>
              <a:t>*+(1-λ)L</a:t>
            </a:r>
            <a:r>
              <a:rPr lang="it-IT" sz="2600" baseline="-25000" dirty="0"/>
              <a:t>t-1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dirty="0"/>
              <a:t>con </a:t>
            </a:r>
            <a:r>
              <a:rPr lang="it-IT" sz="2600" dirty="0">
                <a:highlight>
                  <a:srgbClr val="FFFF00"/>
                </a:highlight>
              </a:rPr>
              <a:t>0 ≤λ≤1</a:t>
            </a:r>
            <a:r>
              <a:rPr lang="it-IT" sz="2600" dirty="0"/>
              <a:t> = </a:t>
            </a:r>
            <a:r>
              <a:rPr lang="it-IT" sz="2600" b="1" dirty="0"/>
              <a:t>velocità di aggiustamento all’equilibrio</a:t>
            </a:r>
            <a:r>
              <a:rPr lang="it-IT" sz="2600" dirty="0"/>
              <a:t> (indicato con L*)</a:t>
            </a:r>
          </a:p>
          <a:p>
            <a:pPr eaLnBrk="1" hangingPunct="1">
              <a:lnSpc>
                <a:spcPct val="80000"/>
              </a:lnSpc>
            </a:pPr>
            <a:r>
              <a:rPr lang="it-IT" sz="2600" dirty="0"/>
              <a:t>In ogni periodo di tempo l’impresa colma la frazione </a:t>
            </a:r>
            <a:r>
              <a:rPr lang="it-IT" sz="2600" dirty="0">
                <a:solidFill>
                  <a:srgbClr val="FF0000"/>
                </a:solidFill>
              </a:rPr>
              <a:t>λ</a:t>
            </a:r>
            <a:r>
              <a:rPr lang="it-IT" sz="2600" dirty="0"/>
              <a:t> tra il livello attuale, L</a:t>
            </a:r>
            <a:r>
              <a:rPr lang="it-IT" sz="2600" baseline="-25000" dirty="0"/>
              <a:t>t-1</a:t>
            </a:r>
            <a:r>
              <a:rPr lang="it-IT" sz="2600" dirty="0"/>
              <a:t>, e desiderato (cioè </a:t>
            </a:r>
            <a:r>
              <a:rPr lang="it-IT" sz="2600" b="1" dirty="0"/>
              <a:t>ottimale</a:t>
            </a:r>
            <a:r>
              <a:rPr lang="it-IT" sz="2600" dirty="0"/>
              <a:t>) </a:t>
            </a:r>
            <a:r>
              <a:rPr lang="it-IT" sz="2600" dirty="0">
                <a:solidFill>
                  <a:srgbClr val="FF0000"/>
                </a:solidFill>
              </a:rPr>
              <a:t>L</a:t>
            </a:r>
            <a:r>
              <a:rPr lang="it-IT" sz="2600" baseline="-25000" dirty="0">
                <a:solidFill>
                  <a:srgbClr val="FF0000"/>
                </a:solidFill>
              </a:rPr>
              <a:t>t</a:t>
            </a:r>
            <a:r>
              <a:rPr lang="it-IT" sz="2600" dirty="0">
                <a:solidFill>
                  <a:srgbClr val="FF0000"/>
                </a:solidFill>
              </a:rPr>
              <a:t>*</a:t>
            </a:r>
            <a:r>
              <a:rPr lang="it-IT" sz="2600" dirty="0"/>
              <a:t> della manodopera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807327" y="4525964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98" decel="100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98" decel="100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uiExpand="1" build="p"/>
      <p:bldP spid="21508" grpId="0" uiExpan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800"/>
              <a:t>Conseguenze micro-economiche dei costi di aggiustamento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600" dirty="0"/>
              <a:t>In generale, se i costi di aggiustamento sono rilevanti, le imprese tengono un </a:t>
            </a:r>
            <a:r>
              <a:rPr lang="it-IT" sz="2600" dirty="0">
                <a:solidFill>
                  <a:srgbClr val="FF0000"/>
                </a:solidFill>
              </a:rPr>
              <a:t>numero di lavoratori maggiore o minore </a:t>
            </a:r>
            <a:r>
              <a:rPr lang="it-IT" sz="2600" dirty="0"/>
              <a:t>rispetto alla quantità ottima definita nel modello di base: </a:t>
            </a:r>
            <a:r>
              <a:rPr lang="it-IT" sz="2600" dirty="0">
                <a:solidFill>
                  <a:srgbClr val="FF0000"/>
                </a:solidFill>
              </a:rPr>
              <a:t>minore efficienza</a:t>
            </a:r>
            <a:r>
              <a:rPr lang="it-IT" sz="26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/>
              <a:t>Rispetto alla quantità ottima quindi, cosa osserviamo nei dati: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200" u="sng" dirty="0"/>
              <a:t>L’occupazione è maggiore nelle fasi di recessione </a:t>
            </a:r>
            <a:r>
              <a:rPr lang="it-IT" sz="2200" dirty="0"/>
              <a:t>(le imprese licenziano meno di quanto sia necessario)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200" dirty="0"/>
              <a:t>L’occupazione è </a:t>
            </a:r>
            <a:r>
              <a:rPr lang="it-IT" sz="2200" u="sng" dirty="0"/>
              <a:t>minore durante le fasi di crescita </a:t>
            </a:r>
            <a:r>
              <a:rPr lang="it-IT" sz="2200" dirty="0"/>
              <a:t>(le imprese assumono meno di quanto possano permettersi di fare obbedendo alle leggi della concorrenza)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600" dirty="0"/>
              <a:t>⇓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/>
              <a:t>I costi di aggiustamento riducono i flussi di lavoratori in entrata ed in uscita dalle imprese: questo fenomeno è noto in economia come </a:t>
            </a:r>
            <a:r>
              <a:rPr lang="it-IT" sz="2400" dirty="0">
                <a:solidFill>
                  <a:srgbClr val="FF0000"/>
                </a:solidFill>
              </a:rPr>
              <a:t>labour </a:t>
            </a:r>
            <a:r>
              <a:rPr lang="it-IT" sz="2400" dirty="0" err="1">
                <a:solidFill>
                  <a:srgbClr val="FF0000"/>
                </a:solidFill>
              </a:rPr>
              <a:t>hoarding</a:t>
            </a:r>
            <a:r>
              <a:rPr lang="it-IT" sz="2400" dirty="0"/>
              <a:t> o </a:t>
            </a:r>
            <a:r>
              <a:rPr lang="it-IT" sz="2400" b="1" dirty="0"/>
              <a:t>riserva di lavoro</a:t>
            </a:r>
            <a:endParaRPr lang="it-IT" sz="2400" dirty="0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Velocità di aggiustamento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600" dirty="0"/>
              <a:t>A seconda che </a:t>
            </a:r>
            <a:r>
              <a:rPr lang="it-IT" sz="2600" dirty="0">
                <a:solidFill>
                  <a:srgbClr val="FF0000"/>
                </a:solidFill>
              </a:rPr>
              <a:t>λ </a:t>
            </a:r>
            <a:r>
              <a:rPr lang="it-IT" sz="2600" u="sng" dirty="0"/>
              <a:t>sia più o meno vicino a </a:t>
            </a:r>
            <a:r>
              <a:rPr lang="it-IT" sz="2600" dirty="0">
                <a:solidFill>
                  <a:srgbClr val="FF0000"/>
                </a:solidFill>
              </a:rPr>
              <a:t>1</a:t>
            </a:r>
            <a:r>
              <a:rPr lang="it-IT" sz="2600" dirty="0"/>
              <a:t>, l’input di lavoro è più o meno rapidamente aggiustabile.</a:t>
            </a:r>
          </a:p>
          <a:p>
            <a:pPr eaLnBrk="1" hangingPunct="1">
              <a:lnSpc>
                <a:spcPct val="90000"/>
              </a:lnSpc>
            </a:pPr>
            <a:r>
              <a:rPr lang="it-IT" sz="2600" dirty="0">
                <a:solidFill>
                  <a:srgbClr val="FF0000"/>
                </a:solidFill>
              </a:rPr>
              <a:t>λ</a:t>
            </a:r>
            <a:r>
              <a:rPr lang="it-IT" sz="2600" dirty="0"/>
              <a:t> è la velocità di aggiustamento all’equilibrio ed </a:t>
            </a:r>
            <a:r>
              <a:rPr lang="it-IT" sz="2600" dirty="0">
                <a:solidFill>
                  <a:srgbClr val="FF0000"/>
                </a:solidFill>
              </a:rPr>
              <a:t>è legata alla caratteristica e alle dimensioni dei costi di aggiustamento</a:t>
            </a:r>
            <a:r>
              <a:rPr lang="it-IT" sz="2600" dirty="0"/>
              <a:t>.</a:t>
            </a:r>
          </a:p>
          <a:p>
            <a:r>
              <a:rPr lang="it-IT" sz="2600" dirty="0"/>
              <a:t>In presenza di costi di aggiustamento variabili, il processo dinamico seguito dal fattore lavoro è rappresentato graficamente in figura 4.8 (</a:t>
            </a:r>
            <a:r>
              <a:rPr lang="it-IT" sz="2600" dirty="0" err="1"/>
              <a:t>Brucchi</a:t>
            </a:r>
            <a:r>
              <a:rPr lang="it-IT" sz="2600" dirty="0"/>
              <a:t> L., p. e </a:t>
            </a:r>
            <a:r>
              <a:rPr lang="it-IT" sz="2400" dirty="0"/>
              <a:t>Pepi De </a:t>
            </a:r>
            <a:r>
              <a:rPr lang="it-IT" sz="2400" dirty="0" err="1"/>
              <a:t>Caleo</a:t>
            </a:r>
            <a:r>
              <a:rPr lang="it-IT" sz="2600" dirty="0"/>
              <a:t>): il livello corrente dell’input di lavoro presenta lo </a:t>
            </a:r>
            <a:r>
              <a:rPr lang="it-IT" sz="2600" dirty="0">
                <a:solidFill>
                  <a:srgbClr val="FF0000"/>
                </a:solidFill>
              </a:rPr>
              <a:t>stesso percorso oscillatorio di quello desiderato</a:t>
            </a:r>
            <a:r>
              <a:rPr lang="it-IT" sz="2600" dirty="0"/>
              <a:t>, </a:t>
            </a:r>
            <a:r>
              <a:rPr lang="it-IT" sz="2600" b="1" dirty="0"/>
              <a:t>ma con ampiezza minore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dirty="0"/>
              <a:t>Figura 4.8 (</a:t>
            </a:r>
            <a:r>
              <a:rPr lang="it-IT" sz="2800" dirty="0" err="1"/>
              <a:t>Brucchi</a:t>
            </a:r>
            <a:r>
              <a:rPr lang="it-IT" sz="2800" dirty="0"/>
              <a:t> L./ Pepi de </a:t>
            </a:r>
            <a:r>
              <a:rPr lang="it-IT" sz="2800" dirty="0" err="1"/>
              <a:t>caleo</a:t>
            </a:r>
            <a:r>
              <a:rPr lang="it-IT" sz="2800" dirty="0"/>
              <a:t>): Andamento dell’occupazione in presenza di costi di aggiustamento variabili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604" y="1826574"/>
            <a:ext cx="7410450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AFF7ABD1-73EA-4AA6-BDEF-9807A8689B51}"/>
              </a:ext>
            </a:extLst>
          </p:cNvPr>
          <p:cNvCxnSpPr/>
          <p:nvPr/>
        </p:nvCxnSpPr>
        <p:spPr>
          <a:xfrm flipH="1">
            <a:off x="6136105" y="1316039"/>
            <a:ext cx="2133600" cy="2149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C55D5D-E230-45A9-8389-32E5F193DFF0}"/>
              </a:ext>
            </a:extLst>
          </p:cNvPr>
          <p:cNvSpPr txBox="1"/>
          <p:nvPr/>
        </p:nvSpPr>
        <p:spPr>
          <a:xfrm>
            <a:off x="9403987" y="2495006"/>
            <a:ext cx="2416628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it-IT" dirty="0"/>
              <a:t>Le oscillazioni nel livello dell’occupazione sono più contenute: in presenza di costi variabili la flessibilità del lavoro è minore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/>
              <a:t>Costi fissi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it-IT" sz="2800" dirty="0"/>
              <a:t>Se il processo di aggiustamento del fattore lavoro comporta per l’impresa </a:t>
            </a:r>
            <a:r>
              <a:rPr lang="it-IT" sz="2800" dirty="0">
                <a:solidFill>
                  <a:srgbClr val="FF0000"/>
                </a:solidFill>
              </a:rPr>
              <a:t>solo il sostenimento di costi fissi</a:t>
            </a:r>
            <a:r>
              <a:rPr lang="it-IT" sz="2800" dirty="0"/>
              <a:t>, esso procede a scatti, in quanto l’incremento di profitto generato dall’adeguamento del livello di manodopera deve compensare l’aumento di costo (C</a:t>
            </a:r>
            <a:r>
              <a:rPr lang="it-IT" sz="2800" baseline="-25000" dirty="0"/>
              <a:t>0</a:t>
            </a:r>
            <a:r>
              <a:rPr lang="it-IT" sz="2800" dirty="0"/>
              <a:t>):</a:t>
            </a:r>
          </a:p>
          <a:p>
            <a:pPr>
              <a:spcAft>
                <a:spcPts val="600"/>
              </a:spcAft>
            </a:pPr>
            <a:endParaRPr lang="it-IT" sz="2800" dirty="0"/>
          </a:p>
          <a:p>
            <a:pPr>
              <a:spcAft>
                <a:spcPts val="600"/>
              </a:spcAft>
            </a:pPr>
            <a:endParaRPr lang="it-IT" sz="2800" dirty="0"/>
          </a:p>
          <a:p>
            <a:pPr>
              <a:spcAft>
                <a:spcPts val="600"/>
              </a:spcAft>
            </a:pPr>
            <a:r>
              <a:rPr lang="it-IT" sz="2800" dirty="0"/>
              <a:t>{</a:t>
            </a:r>
            <a:r>
              <a:rPr lang="it-IT" sz="2800" dirty="0" err="1"/>
              <a:t>P</a:t>
            </a:r>
            <a:r>
              <a:rPr lang="it-IT" sz="2800" i="1" dirty="0" err="1"/>
              <a:t>f</a:t>
            </a:r>
            <a:r>
              <a:rPr lang="it-IT" sz="2800" baseline="-25000" dirty="0"/>
              <a:t>(L</a:t>
            </a:r>
            <a:r>
              <a:rPr lang="it-IT" sz="2800" baseline="-50000" dirty="0"/>
              <a:t>1</a:t>
            </a:r>
            <a:r>
              <a:rPr lang="it-IT" sz="2800" baseline="-25000" dirty="0"/>
              <a:t>)</a:t>
            </a:r>
            <a:r>
              <a:rPr lang="it-IT" sz="2800" dirty="0"/>
              <a:t>-WL</a:t>
            </a:r>
            <a:r>
              <a:rPr lang="it-IT" sz="2800" baseline="-25000" dirty="0"/>
              <a:t>1</a:t>
            </a:r>
            <a:r>
              <a:rPr lang="it-IT" sz="2800" dirty="0"/>
              <a:t>-C</a:t>
            </a:r>
            <a:r>
              <a:rPr lang="it-IT" sz="2800" baseline="-25000" dirty="0"/>
              <a:t>0</a:t>
            </a:r>
            <a:r>
              <a:rPr lang="it-IT" sz="2800" dirty="0"/>
              <a:t>} &gt; {</a:t>
            </a:r>
            <a:r>
              <a:rPr lang="it-IT" sz="2800" dirty="0" err="1"/>
              <a:t>P</a:t>
            </a:r>
            <a:r>
              <a:rPr lang="it-IT" sz="2800" i="1" dirty="0" err="1"/>
              <a:t>f</a:t>
            </a:r>
            <a:r>
              <a:rPr lang="it-IT" sz="2800" baseline="-25000" dirty="0"/>
              <a:t>(L</a:t>
            </a:r>
            <a:r>
              <a:rPr lang="it-IT" sz="2800" baseline="-50000" dirty="0"/>
              <a:t>0</a:t>
            </a:r>
            <a:r>
              <a:rPr lang="it-IT" sz="2800" baseline="-25000" dirty="0"/>
              <a:t>)</a:t>
            </a:r>
            <a:r>
              <a:rPr lang="it-IT" sz="2800" dirty="0"/>
              <a:t>-WL</a:t>
            </a:r>
            <a:r>
              <a:rPr lang="it-IT" sz="2800" baseline="-25000" dirty="0"/>
              <a:t>0</a:t>
            </a:r>
            <a:r>
              <a:rPr lang="it-IT" sz="2800" dirty="0"/>
              <a:t>}</a:t>
            </a:r>
          </a:p>
          <a:p>
            <a:pPr eaLnBrk="1" hangingPunct="1"/>
            <a:endParaRPr lang="it-IT" sz="2800" u="sng" dirty="0"/>
          </a:p>
          <a:p>
            <a:pPr eaLnBrk="1" hangingPunct="1"/>
            <a:r>
              <a:rPr lang="it-IT" sz="2800" u="sng" dirty="0"/>
              <a:t>L’impresa alterna periodi in cui non varia il livello dell’input di lavoro, a periodi in cui procede a variazioni consistenti</a:t>
            </a:r>
          </a:p>
        </p:txBody>
      </p:sp>
      <p:sp>
        <p:nvSpPr>
          <p:cNvPr id="3" name="Parentesi graffa aperta 2">
            <a:extLst>
              <a:ext uri="{FF2B5EF4-FFF2-40B4-BE49-F238E27FC236}">
                <a16:creationId xmlns:a16="http://schemas.microsoft.com/office/drawing/2014/main" id="{E76A3867-B403-4D12-AB97-C10903F1F19E}"/>
              </a:ext>
            </a:extLst>
          </p:cNvPr>
          <p:cNvSpPr/>
          <p:nvPr/>
        </p:nvSpPr>
        <p:spPr>
          <a:xfrm rot="5400000">
            <a:off x="2016963" y="3376234"/>
            <a:ext cx="254002" cy="185189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Nuvola 3">
            <a:extLst>
              <a:ext uri="{FF2B5EF4-FFF2-40B4-BE49-F238E27FC236}">
                <a16:creationId xmlns:a16="http://schemas.microsoft.com/office/drawing/2014/main" id="{017CEE34-5F61-4A2A-A7F5-F71C05D7FE30}"/>
              </a:ext>
            </a:extLst>
          </p:cNvPr>
          <p:cNvSpPr/>
          <p:nvPr/>
        </p:nvSpPr>
        <p:spPr>
          <a:xfrm>
            <a:off x="1370444" y="3300549"/>
            <a:ext cx="1687946" cy="927463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Profitto con costi fissi</a:t>
            </a:r>
          </a:p>
        </p:txBody>
      </p:sp>
      <p:sp>
        <p:nvSpPr>
          <p:cNvPr id="7" name="Nuvola 6">
            <a:extLst>
              <a:ext uri="{FF2B5EF4-FFF2-40B4-BE49-F238E27FC236}">
                <a16:creationId xmlns:a16="http://schemas.microsoft.com/office/drawing/2014/main" id="{01F18D2B-249C-4A85-B342-2C480979DF79}"/>
              </a:ext>
            </a:extLst>
          </p:cNvPr>
          <p:cNvSpPr/>
          <p:nvPr/>
        </p:nvSpPr>
        <p:spPr>
          <a:xfrm>
            <a:off x="3263800" y="3706552"/>
            <a:ext cx="1524000" cy="591128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Profitto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8EF2EB24-E7AF-40C7-B663-E6603DB75888}"/>
              </a:ext>
            </a:extLst>
          </p:cNvPr>
          <p:cNvSpPr/>
          <p:nvPr/>
        </p:nvSpPr>
        <p:spPr>
          <a:xfrm>
            <a:off x="2551611" y="4389120"/>
            <a:ext cx="335280" cy="5225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EB2F16-89A0-4ED9-85A4-8AA4F040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dibattito sull’orario di lavoro: qualche conclusione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CAF810-78EE-48FF-BBD0-1F60C6AC7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5" y="1942011"/>
            <a:ext cx="9720073" cy="4254137"/>
          </a:xfrm>
        </p:spPr>
        <p:txBody>
          <a:bodyPr>
            <a:noAutofit/>
          </a:bodyPr>
          <a:lstStyle/>
          <a:p>
            <a:r>
              <a:rPr lang="it-IT" sz="2000" dirty="0"/>
              <a:t>Ogni analisi </a:t>
            </a:r>
            <a:r>
              <a:rPr lang="it-IT" sz="2000" dirty="0">
                <a:highlight>
                  <a:srgbClr val="FFFF00"/>
                </a:highlight>
              </a:rPr>
              <a:t>sull'allocazione ottimale della risorsa lavoro </a:t>
            </a:r>
            <a:r>
              <a:rPr lang="it-IT" sz="2000" dirty="0"/>
              <a:t>deve tenere conto simultaneamente del </a:t>
            </a:r>
            <a:r>
              <a:rPr lang="it-IT" sz="2000" dirty="0">
                <a:solidFill>
                  <a:srgbClr val="FF0000"/>
                </a:solidFill>
              </a:rPr>
              <a:t>numero degli occupati</a:t>
            </a:r>
            <a:r>
              <a:rPr lang="it-IT" sz="2000" dirty="0"/>
              <a:t>, del </a:t>
            </a:r>
            <a:r>
              <a:rPr lang="it-IT" sz="2000" dirty="0">
                <a:solidFill>
                  <a:srgbClr val="0070C0"/>
                </a:solidFill>
              </a:rPr>
              <a:t>numero di ore lavorate</a:t>
            </a:r>
            <a:r>
              <a:rPr lang="it-IT" sz="2000" dirty="0"/>
              <a:t>, e </a:t>
            </a:r>
            <a:r>
              <a:rPr lang="it-IT" sz="2000" u="sng" dirty="0"/>
              <a:t>delle relazioni che intercorrono tra queste variabili</a:t>
            </a:r>
            <a:r>
              <a:rPr lang="it-IT" sz="2000" dirty="0"/>
              <a:t> (</a:t>
            </a:r>
            <a:r>
              <a:rPr lang="it-IT" sz="2000" dirty="0" err="1"/>
              <a:t>Ichino</a:t>
            </a:r>
            <a:r>
              <a:rPr lang="it-IT" sz="2000" dirty="0"/>
              <a:t> 2004). </a:t>
            </a:r>
          </a:p>
          <a:p>
            <a:r>
              <a:rPr lang="it-IT" sz="2000" dirty="0"/>
              <a:t>Sull’orario medio di lavoro incidono anche fattori non osservabili con dati ufficiali che </a:t>
            </a:r>
            <a:r>
              <a:rPr lang="it-IT" sz="2000" dirty="0">
                <a:highlight>
                  <a:srgbClr val="FFFF00"/>
                </a:highlight>
              </a:rPr>
              <a:t>riducono l’orario medio </a:t>
            </a:r>
            <a:r>
              <a:rPr lang="it-IT" sz="2000" dirty="0"/>
              <a:t>(e il monte ore totale) di lavoro, quali:</a:t>
            </a:r>
          </a:p>
          <a:p>
            <a:r>
              <a:rPr lang="it-IT" sz="2000" dirty="0"/>
              <a:t>A) un </a:t>
            </a:r>
            <a:r>
              <a:rPr lang="it-IT" sz="2000" dirty="0">
                <a:solidFill>
                  <a:srgbClr val="0070C0"/>
                </a:solidFill>
              </a:rPr>
              <a:t>numero di ore retribuite inferiori a quelle effettivamente lavorate </a:t>
            </a:r>
            <a:r>
              <a:rPr lang="it-IT" sz="2000" dirty="0"/>
              <a:t>(straordinario non retribuito/part time involontario o falso); </a:t>
            </a:r>
          </a:p>
          <a:p>
            <a:r>
              <a:rPr lang="it-IT" sz="2000" dirty="0"/>
              <a:t>B) </a:t>
            </a:r>
            <a:r>
              <a:rPr lang="it-IT" sz="2000" dirty="0">
                <a:solidFill>
                  <a:srgbClr val="0070C0"/>
                </a:solidFill>
              </a:rPr>
              <a:t>un aumento del numero o della quota di lavoratori part time</a:t>
            </a:r>
            <a:r>
              <a:rPr lang="it-IT" sz="2000" dirty="0"/>
              <a:t>, a parità di occupati full time; </a:t>
            </a:r>
          </a:p>
          <a:p>
            <a:r>
              <a:rPr lang="it-IT" sz="2000" dirty="0"/>
              <a:t>C) uno </a:t>
            </a:r>
            <a:r>
              <a:rPr lang="it-IT" sz="2000" dirty="0">
                <a:solidFill>
                  <a:srgbClr val="0070C0"/>
                </a:solidFill>
              </a:rPr>
              <a:t>sviluppo nel numero delle imprese che occupano una percentuale maggiore di lavoratori part time</a:t>
            </a:r>
            <a:r>
              <a:rPr lang="it-IT" sz="2000" i="1" dirty="0"/>
              <a:t>, </a:t>
            </a:r>
            <a:r>
              <a:rPr lang="it-IT" sz="2000" dirty="0"/>
              <a:t>rispetto alle altre nello stesso settore; </a:t>
            </a:r>
          </a:p>
          <a:p>
            <a:r>
              <a:rPr lang="it-IT" sz="2000" dirty="0"/>
              <a:t>D) uno sviluppo del </a:t>
            </a:r>
            <a:r>
              <a:rPr lang="it-IT" sz="2000" dirty="0">
                <a:solidFill>
                  <a:srgbClr val="0070C0"/>
                </a:solidFill>
              </a:rPr>
              <a:t>peso relativo in termini di prodotto di un settore caratterizzato da un orario medio di lavoro basso</a:t>
            </a:r>
            <a:r>
              <a:rPr lang="it-IT" sz="2000" dirty="0"/>
              <a:t>, fa crescere del suo peso nell'aggregato totale. 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45535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dirty="0"/>
              <a:t>Figura 4.9 (</a:t>
            </a:r>
            <a:r>
              <a:rPr lang="it-IT" sz="2800" dirty="0" err="1"/>
              <a:t>Brucchi</a:t>
            </a:r>
            <a:r>
              <a:rPr lang="it-IT" sz="2800" dirty="0"/>
              <a:t> L./Pepi de </a:t>
            </a:r>
            <a:r>
              <a:rPr lang="it-IT" sz="2800" dirty="0" err="1"/>
              <a:t>caleo</a:t>
            </a:r>
            <a:r>
              <a:rPr lang="it-IT" sz="2800" dirty="0"/>
              <a:t>): Andamento dell’occupazione con costi di aggiustamento fissi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135" y="1792204"/>
            <a:ext cx="7392987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65EBF203-396E-43A4-88EC-BEA3BD1EAC92}"/>
              </a:ext>
            </a:extLst>
          </p:cNvPr>
          <p:cNvCxnSpPr/>
          <p:nvPr/>
        </p:nvCxnSpPr>
        <p:spPr>
          <a:xfrm flipH="1">
            <a:off x="3713747" y="1672389"/>
            <a:ext cx="60158" cy="3236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9866A892-6BF5-4373-9E2F-78798974A3E1}"/>
              </a:ext>
            </a:extLst>
          </p:cNvPr>
          <p:cNvCxnSpPr/>
          <p:nvPr/>
        </p:nvCxnSpPr>
        <p:spPr>
          <a:xfrm>
            <a:off x="3482109" y="4908884"/>
            <a:ext cx="0" cy="1418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A3386541-E17F-4D30-ADE2-E2A9DBB55F11}"/>
              </a:ext>
            </a:extLst>
          </p:cNvPr>
          <p:cNvCxnSpPr/>
          <p:nvPr/>
        </p:nvCxnSpPr>
        <p:spPr>
          <a:xfrm>
            <a:off x="7707745" y="4908884"/>
            <a:ext cx="0" cy="14180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05AC98F-3C15-48B5-93F9-A755B6DF9E5B}"/>
              </a:ext>
            </a:extLst>
          </p:cNvPr>
          <p:cNvSpPr txBox="1"/>
          <p:nvPr/>
        </p:nvSpPr>
        <p:spPr>
          <a:xfrm>
            <a:off x="3343563" y="6272784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baseline="-25000" dirty="0"/>
              <a:t>0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BFD1276-179B-4E76-851B-766D3B4F42D7}"/>
              </a:ext>
            </a:extLst>
          </p:cNvPr>
          <p:cNvSpPr txBox="1"/>
          <p:nvPr/>
        </p:nvSpPr>
        <p:spPr>
          <a:xfrm>
            <a:off x="7541491" y="6336676"/>
            <a:ext cx="55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baseline="-25000" dirty="0"/>
              <a:t>1</a:t>
            </a:r>
          </a:p>
        </p:txBody>
      </p:sp>
      <p:sp>
        <p:nvSpPr>
          <p:cNvPr id="6" name="Esplosione: 8 punte 5">
            <a:extLst>
              <a:ext uri="{FF2B5EF4-FFF2-40B4-BE49-F238E27FC236}">
                <a16:creationId xmlns:a16="http://schemas.microsoft.com/office/drawing/2014/main" id="{7AF24972-238D-423B-A380-3CFFEF6F1B57}"/>
              </a:ext>
            </a:extLst>
          </p:cNvPr>
          <p:cNvSpPr/>
          <p:nvPr/>
        </p:nvSpPr>
        <p:spPr>
          <a:xfrm>
            <a:off x="3482109" y="2237881"/>
            <a:ext cx="1257422" cy="128996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Inizio della crisi</a:t>
            </a:r>
          </a:p>
        </p:txBody>
      </p:sp>
      <p:sp>
        <p:nvSpPr>
          <p:cNvPr id="8" name="Esplosione: 14 punte 7">
            <a:extLst>
              <a:ext uri="{FF2B5EF4-FFF2-40B4-BE49-F238E27FC236}">
                <a16:creationId xmlns:a16="http://schemas.microsoft.com/office/drawing/2014/main" id="{C2D51962-DC93-4F01-90FD-ED2B9F3B5BDB}"/>
              </a:ext>
            </a:extLst>
          </p:cNvPr>
          <p:cNvSpPr/>
          <p:nvPr/>
        </p:nvSpPr>
        <p:spPr>
          <a:xfrm>
            <a:off x="7608335" y="4445863"/>
            <a:ext cx="1366904" cy="127680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Fine del boom</a:t>
            </a:r>
          </a:p>
        </p:txBody>
      </p:sp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800"/>
              <a:t>Analisi empirica domanda di lavoro</a:t>
            </a:r>
            <a:br>
              <a:rPr lang="it-IT" sz="3800"/>
            </a:br>
            <a:endParaRPr lang="it-IT" sz="38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500" dirty="0"/>
              <a:t>Uso </a:t>
            </a:r>
            <a:r>
              <a:rPr lang="it-IT" sz="2500" dirty="0">
                <a:solidFill>
                  <a:srgbClr val="FF0000"/>
                </a:solidFill>
              </a:rPr>
              <a:t>dati panel </a:t>
            </a:r>
            <a:r>
              <a:rPr lang="it-IT" sz="2500" dirty="0"/>
              <a:t>(</a:t>
            </a:r>
            <a:r>
              <a:rPr lang="it-IT" sz="2500" u="sng" dirty="0"/>
              <a:t>longitudinali</a:t>
            </a:r>
            <a:r>
              <a:rPr lang="it-IT" sz="2500" dirty="0"/>
              <a:t>: stessa impresa osservata per diversi anni o </a:t>
            </a:r>
            <a:r>
              <a:rPr lang="it-IT" sz="2500" u="sng" dirty="0"/>
              <a:t>sezionali – o panel</a:t>
            </a:r>
            <a:r>
              <a:rPr lang="it-IT" sz="2500" dirty="0"/>
              <a:t>: imprese con le stesse caratteristiche per un periodo di tempo) sulle imprese. Spesso non vengono rilevate le variabili che interessano per la stima.</a:t>
            </a:r>
          </a:p>
          <a:p>
            <a:pPr>
              <a:lnSpc>
                <a:spcPct val="80000"/>
              </a:lnSpc>
            </a:pPr>
            <a:r>
              <a:rPr lang="it-IT" sz="2500" dirty="0"/>
              <a:t>Problemi di aggregazione e di mancanza dati su stock di capitale e su ore lavorate e occupati (solo costo del lavoro e investimenti): solitamente si usano i </a:t>
            </a:r>
            <a:r>
              <a:rPr lang="it-IT" sz="2500" i="1" dirty="0"/>
              <a:t>dati della centrale dei bilanci o di AIDA (Dataset di </a:t>
            </a:r>
            <a:r>
              <a:rPr lang="nl-NL" sz="2500" i="1" dirty="0"/>
              <a:t>Bureau van Dijk S.p.A.)</a:t>
            </a:r>
            <a:endParaRPr lang="it-IT" sz="2500" i="1" dirty="0"/>
          </a:p>
          <a:p>
            <a:pPr eaLnBrk="1" hangingPunct="1">
              <a:lnSpc>
                <a:spcPct val="80000"/>
              </a:lnSpc>
            </a:pPr>
            <a:r>
              <a:rPr lang="it-IT" sz="2500" dirty="0"/>
              <a:t>Sistema equazioni stimato nei </a:t>
            </a:r>
            <a:r>
              <a:rPr lang="it-IT" sz="2500" b="1" dirty="0"/>
              <a:t>modelli statici di domanda di fattori</a:t>
            </a:r>
            <a:r>
              <a:rPr lang="it-IT" sz="2500" dirty="0"/>
              <a:t>: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it-IT" sz="2500" b="1" dirty="0" err="1"/>
              <a:t>l*</a:t>
            </a:r>
            <a:r>
              <a:rPr lang="it-IT" sz="2500" b="1" baseline="-25000" dirty="0" err="1"/>
              <a:t>t</a:t>
            </a:r>
            <a:r>
              <a:rPr lang="it-IT" sz="2500" b="1" dirty="0"/>
              <a:t> = </a:t>
            </a:r>
            <a:r>
              <a:rPr lang="it-IT" sz="2500" dirty="0">
                <a:sym typeface="Symbol" pitchFamily="18" charset="2"/>
              </a:rPr>
              <a:t></a:t>
            </a:r>
            <a:r>
              <a:rPr lang="it-IT" sz="2500" b="1" baseline="-25000" dirty="0"/>
              <a:t>0</a:t>
            </a:r>
            <a:r>
              <a:rPr lang="it-IT" sz="2500" b="1" dirty="0"/>
              <a:t>+ </a:t>
            </a:r>
            <a:r>
              <a:rPr lang="it-IT" sz="2500" dirty="0">
                <a:sym typeface="Symbol" pitchFamily="18" charset="2"/>
              </a:rPr>
              <a:t></a:t>
            </a:r>
            <a:r>
              <a:rPr lang="it-IT" sz="2500" b="1" baseline="-25000" dirty="0"/>
              <a:t>1</a:t>
            </a:r>
            <a:r>
              <a:rPr lang="it-IT" sz="2500" b="1" dirty="0"/>
              <a:t>w</a:t>
            </a:r>
            <a:r>
              <a:rPr lang="it-IT" sz="2500" b="1" baseline="-25000" dirty="0"/>
              <a:t>t</a:t>
            </a:r>
            <a:r>
              <a:rPr lang="it-IT" sz="2500" b="1" dirty="0"/>
              <a:t>+ </a:t>
            </a:r>
            <a:r>
              <a:rPr lang="it-IT" sz="2500" dirty="0">
                <a:sym typeface="Symbol" pitchFamily="18" charset="2"/>
              </a:rPr>
              <a:t></a:t>
            </a:r>
            <a:r>
              <a:rPr lang="it-IT" sz="2500" b="1" baseline="-25000" dirty="0"/>
              <a:t>2</a:t>
            </a:r>
            <a:r>
              <a:rPr lang="it-IT" sz="2500" b="1" dirty="0"/>
              <a:t>r</a:t>
            </a:r>
            <a:r>
              <a:rPr lang="it-IT" sz="2500" b="1" baseline="-25000" dirty="0"/>
              <a:t>t</a:t>
            </a:r>
            <a:r>
              <a:rPr lang="it-IT" sz="2500" b="1" dirty="0"/>
              <a:t> + </a:t>
            </a:r>
            <a:r>
              <a:rPr lang="it-IT" sz="2500" dirty="0">
                <a:sym typeface="Symbol" pitchFamily="18" charset="2"/>
              </a:rPr>
              <a:t></a:t>
            </a:r>
            <a:r>
              <a:rPr lang="it-IT" sz="2500" b="1" baseline="-25000" dirty="0"/>
              <a:t>3</a:t>
            </a:r>
            <a:r>
              <a:rPr lang="it-IT" sz="2500" b="1" dirty="0"/>
              <a:t>q</a:t>
            </a:r>
            <a:r>
              <a:rPr lang="it-IT" sz="2500" b="1" baseline="-25000" dirty="0"/>
              <a:t>t</a:t>
            </a:r>
            <a:r>
              <a:rPr lang="it-IT" sz="2500" b="1" dirty="0"/>
              <a:t> + </a:t>
            </a:r>
            <a:r>
              <a:rPr lang="it-IT" sz="2500" dirty="0">
                <a:sym typeface="Symbol" pitchFamily="18" charset="2"/>
              </a:rPr>
              <a:t></a:t>
            </a:r>
            <a:r>
              <a:rPr lang="it-IT" sz="2500" b="1" baseline="-25000" dirty="0"/>
              <a:t>4</a:t>
            </a:r>
            <a:r>
              <a:rPr lang="it-IT" sz="2500" b="1" dirty="0"/>
              <a:t>z</a:t>
            </a:r>
            <a:r>
              <a:rPr lang="it-IT" sz="2500" b="1" baseline="-25000" dirty="0"/>
              <a:t>t</a:t>
            </a:r>
            <a:r>
              <a:rPr lang="it-IT" sz="2500" b="1" dirty="0"/>
              <a:t> + </a:t>
            </a:r>
            <a:r>
              <a:rPr lang="el-GR" sz="2500" dirty="0">
                <a:cs typeface="Arial" charset="0"/>
              </a:rPr>
              <a:t>ε</a:t>
            </a:r>
            <a:r>
              <a:rPr lang="it-IT" sz="2500" b="1" baseline="-25000" dirty="0" err="1"/>
              <a:t>lt</a:t>
            </a:r>
            <a:endParaRPr lang="it-IT" sz="2500" b="1" baseline="-25000" dirty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it-IT" sz="2500" b="1" dirty="0" err="1"/>
              <a:t>k*</a:t>
            </a:r>
            <a:r>
              <a:rPr lang="it-IT" sz="2500" b="1" baseline="-25000" dirty="0" err="1"/>
              <a:t>t</a:t>
            </a:r>
            <a:r>
              <a:rPr lang="it-IT" sz="2500" b="1" dirty="0"/>
              <a:t> = </a:t>
            </a:r>
            <a:r>
              <a:rPr lang="it-IT" sz="2500" dirty="0"/>
              <a:t> </a:t>
            </a:r>
            <a:r>
              <a:rPr lang="it-IT" sz="2500" dirty="0">
                <a:sym typeface="Symbol" pitchFamily="18" charset="2"/>
              </a:rPr>
              <a:t></a:t>
            </a:r>
            <a:r>
              <a:rPr lang="it-IT" sz="2500" b="1" baseline="-25000" dirty="0"/>
              <a:t>0</a:t>
            </a:r>
            <a:r>
              <a:rPr lang="it-IT" sz="2500" b="1" dirty="0"/>
              <a:t>+ </a:t>
            </a:r>
            <a:r>
              <a:rPr lang="it-IT" sz="2500" dirty="0">
                <a:sym typeface="Symbol" pitchFamily="18" charset="2"/>
              </a:rPr>
              <a:t></a:t>
            </a:r>
            <a:r>
              <a:rPr lang="it-IT" sz="2500" b="1" baseline="-25000" dirty="0"/>
              <a:t>1</a:t>
            </a:r>
            <a:r>
              <a:rPr lang="it-IT" sz="2500" b="1" dirty="0"/>
              <a:t>w</a:t>
            </a:r>
            <a:r>
              <a:rPr lang="it-IT" sz="2500" b="1" baseline="-25000" dirty="0"/>
              <a:t>t</a:t>
            </a:r>
            <a:r>
              <a:rPr lang="it-IT" sz="2500" b="1" dirty="0"/>
              <a:t>+ </a:t>
            </a:r>
            <a:r>
              <a:rPr lang="it-IT" sz="2500" dirty="0">
                <a:sym typeface="Symbol" pitchFamily="18" charset="2"/>
              </a:rPr>
              <a:t></a:t>
            </a:r>
            <a:r>
              <a:rPr lang="it-IT" sz="2500" b="1" baseline="-25000" dirty="0"/>
              <a:t>2</a:t>
            </a:r>
            <a:r>
              <a:rPr lang="it-IT" sz="2500" b="1" dirty="0"/>
              <a:t>r</a:t>
            </a:r>
            <a:r>
              <a:rPr lang="it-IT" sz="2500" b="1" baseline="-25000" dirty="0"/>
              <a:t>t</a:t>
            </a:r>
            <a:r>
              <a:rPr lang="it-IT" sz="2500" b="1" dirty="0"/>
              <a:t> +</a:t>
            </a:r>
            <a:r>
              <a:rPr lang="it-IT" sz="2500" dirty="0">
                <a:sym typeface="Symbol" pitchFamily="18" charset="2"/>
              </a:rPr>
              <a:t></a:t>
            </a:r>
            <a:r>
              <a:rPr lang="it-IT" sz="2500" b="1" baseline="-25000" dirty="0"/>
              <a:t>3</a:t>
            </a:r>
            <a:r>
              <a:rPr lang="it-IT" sz="2500" b="1" dirty="0"/>
              <a:t>q</a:t>
            </a:r>
            <a:r>
              <a:rPr lang="it-IT" sz="2500" b="1" baseline="-25000" dirty="0"/>
              <a:t>t</a:t>
            </a:r>
            <a:r>
              <a:rPr lang="it-IT" sz="2500" b="1" dirty="0"/>
              <a:t> + </a:t>
            </a:r>
            <a:r>
              <a:rPr lang="it-IT" sz="2500" dirty="0">
                <a:sym typeface="Symbol" pitchFamily="18" charset="2"/>
              </a:rPr>
              <a:t></a:t>
            </a:r>
            <a:r>
              <a:rPr lang="it-IT" sz="2500" b="1" baseline="-25000" dirty="0"/>
              <a:t>4</a:t>
            </a:r>
            <a:r>
              <a:rPr lang="it-IT" sz="2500" b="1" dirty="0"/>
              <a:t>z</a:t>
            </a:r>
            <a:r>
              <a:rPr lang="it-IT" sz="2500" b="1" baseline="-25000" dirty="0"/>
              <a:t>t</a:t>
            </a:r>
            <a:r>
              <a:rPr lang="it-IT" sz="2500" b="1" dirty="0"/>
              <a:t> + </a:t>
            </a:r>
            <a:r>
              <a:rPr lang="el-GR" sz="2500" dirty="0">
                <a:cs typeface="Arial" charset="0"/>
              </a:rPr>
              <a:t>ε</a:t>
            </a:r>
            <a:r>
              <a:rPr lang="it-IT" sz="2500" b="1" baseline="-25000" dirty="0" err="1"/>
              <a:t>kt</a:t>
            </a:r>
            <a:endParaRPr lang="it-IT" sz="2500" b="1" dirty="0"/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it-IT" sz="2500" dirty="0"/>
              <a:t>Dove </a:t>
            </a:r>
            <a:r>
              <a:rPr lang="it-IT" sz="2500" b="1" dirty="0">
                <a:solidFill>
                  <a:srgbClr val="FF0000"/>
                </a:solidFill>
              </a:rPr>
              <a:t>w</a:t>
            </a:r>
            <a:r>
              <a:rPr lang="it-IT" sz="2500" dirty="0"/>
              <a:t> ed </a:t>
            </a:r>
            <a:r>
              <a:rPr lang="it-IT" sz="2500" b="1" dirty="0">
                <a:solidFill>
                  <a:srgbClr val="FF0000"/>
                </a:solidFill>
              </a:rPr>
              <a:t>r</a:t>
            </a:r>
            <a:r>
              <a:rPr lang="it-IT" sz="2500" dirty="0"/>
              <a:t> sono i prezzi dei fattori, </a:t>
            </a:r>
            <a:r>
              <a:rPr lang="it-IT" sz="2500" b="1" dirty="0">
                <a:solidFill>
                  <a:srgbClr val="FF0000"/>
                </a:solidFill>
              </a:rPr>
              <a:t>q</a:t>
            </a:r>
            <a:r>
              <a:rPr lang="it-IT" sz="2500" dirty="0"/>
              <a:t> è la quantità prodotta e </a:t>
            </a:r>
            <a:r>
              <a:rPr lang="it-IT" sz="2500" b="1" dirty="0">
                <a:solidFill>
                  <a:srgbClr val="FF0000"/>
                </a:solidFill>
              </a:rPr>
              <a:t>z</a:t>
            </a:r>
            <a:r>
              <a:rPr lang="it-IT" sz="2500" dirty="0"/>
              <a:t> cattura variabili quali il progresso tecnico o potere di mercato o fattori fissi legati alla regolamentazione del lavoro, presenza di costi di assunzione/licenziamento ecc.</a:t>
            </a:r>
          </a:p>
        </p:txBody>
      </p:sp>
      <p:sp>
        <p:nvSpPr>
          <p:cNvPr id="4" name="Ovale 3"/>
          <p:cNvSpPr/>
          <p:nvPr/>
        </p:nvSpPr>
        <p:spPr>
          <a:xfrm>
            <a:off x="5503912" y="4237856"/>
            <a:ext cx="648072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llout 1 4"/>
          <p:cNvSpPr/>
          <p:nvPr/>
        </p:nvSpPr>
        <p:spPr>
          <a:xfrm>
            <a:off x="6683932" y="4193740"/>
            <a:ext cx="1440160" cy="864096"/>
          </a:xfrm>
          <a:prstGeom prst="borderCallout1">
            <a:avLst>
              <a:gd name="adj1" fmla="val 35285"/>
              <a:gd name="adj2" fmla="val 265"/>
              <a:gd name="adj3" fmla="val 50771"/>
              <a:gd name="adj4" fmla="val -3767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/>
              <a:t>Errori commessi nella stima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5A389AE9-307E-49F4-B2DE-4DD1972418BC}"/>
              </a:ext>
            </a:extLst>
          </p:cNvPr>
          <p:cNvSpPr/>
          <p:nvPr/>
        </p:nvSpPr>
        <p:spPr>
          <a:xfrm>
            <a:off x="4776651" y="4140926"/>
            <a:ext cx="552995" cy="6008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Modelli dinamici di domanda di lavoro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ct val="30000"/>
              </a:spcAft>
            </a:pPr>
            <a:r>
              <a:rPr lang="it-IT" sz="2900" dirty="0"/>
              <a:t>Equazioni stimate nei </a:t>
            </a:r>
            <a:r>
              <a:rPr lang="it-IT" sz="2900" b="1" dirty="0"/>
              <a:t>modelli dinamici </a:t>
            </a:r>
            <a:r>
              <a:rPr lang="it-IT" sz="2900" dirty="0"/>
              <a:t>(2 versioni):</a:t>
            </a:r>
          </a:p>
          <a:p>
            <a:pPr eaLnBrk="1" hangingPunct="1">
              <a:spcAft>
                <a:spcPct val="30000"/>
              </a:spcAft>
            </a:pPr>
            <a:r>
              <a:rPr lang="el-GR" sz="2900" dirty="0">
                <a:cs typeface="Arial" charset="0"/>
              </a:rPr>
              <a:t>Δ</a:t>
            </a:r>
            <a:r>
              <a:rPr lang="it-IT" sz="2900" b="1" dirty="0" err="1"/>
              <a:t>l</a:t>
            </a:r>
            <a:r>
              <a:rPr lang="it-IT" sz="2900" b="1" baseline="-25000" dirty="0" err="1"/>
              <a:t>t</a:t>
            </a:r>
            <a:r>
              <a:rPr lang="it-IT" sz="2900" b="1" dirty="0"/>
              <a:t> </a:t>
            </a:r>
            <a:r>
              <a:rPr lang="it-IT" sz="2900" b="1" dirty="0" err="1"/>
              <a:t>=m</a:t>
            </a:r>
            <a:r>
              <a:rPr lang="it-IT" sz="2900" b="1" dirty="0"/>
              <a:t> (</a:t>
            </a:r>
            <a:r>
              <a:rPr lang="it-IT" sz="2900" b="1" dirty="0" err="1"/>
              <a:t>l*</a:t>
            </a:r>
            <a:r>
              <a:rPr lang="it-IT" sz="2900" b="1" baseline="-25000" dirty="0" err="1"/>
              <a:t>t</a:t>
            </a:r>
            <a:r>
              <a:rPr lang="it-IT" sz="2900" b="1" dirty="0"/>
              <a:t> – l</a:t>
            </a:r>
            <a:r>
              <a:rPr lang="it-IT" sz="2900" b="1" baseline="-25000" dirty="0"/>
              <a:t>t-1</a:t>
            </a:r>
            <a:r>
              <a:rPr lang="it-IT" sz="2900" b="1" dirty="0"/>
              <a:t>) + </a:t>
            </a:r>
            <a:r>
              <a:rPr lang="el-GR" sz="2900" dirty="0">
                <a:cs typeface="Arial" charset="0"/>
              </a:rPr>
              <a:t>ε</a:t>
            </a:r>
            <a:r>
              <a:rPr lang="it-IT" sz="2900" b="1" baseline="-25000" dirty="0"/>
              <a:t>t</a:t>
            </a:r>
            <a:r>
              <a:rPr lang="it-IT" sz="2900" b="1" dirty="0"/>
              <a:t>  (Meccanismo di Aggiustamento Parziale o MAP), dove m misura la velocità di aggiustamento </a:t>
            </a:r>
            <a:r>
              <a:rPr lang="it-IT" sz="2900" dirty="0"/>
              <a:t>(si stima m)</a:t>
            </a:r>
          </a:p>
          <a:p>
            <a:pPr eaLnBrk="1" hangingPunct="1">
              <a:spcAft>
                <a:spcPct val="30000"/>
              </a:spcAft>
            </a:pPr>
            <a:r>
              <a:rPr lang="it-IT" sz="2900" b="1" dirty="0"/>
              <a:t>oppure: </a:t>
            </a:r>
          </a:p>
          <a:p>
            <a:pPr eaLnBrk="1" hangingPunct="1">
              <a:spcAft>
                <a:spcPct val="40000"/>
              </a:spcAft>
            </a:pPr>
            <a:r>
              <a:rPr lang="el-GR" sz="2900" dirty="0">
                <a:cs typeface="Arial" charset="0"/>
              </a:rPr>
              <a:t>Δ</a:t>
            </a:r>
            <a:r>
              <a:rPr lang="it-IT" sz="2900" b="1" dirty="0" err="1"/>
              <a:t>l</a:t>
            </a:r>
            <a:r>
              <a:rPr lang="it-IT" sz="2900" b="1" baseline="-25000" dirty="0" err="1"/>
              <a:t>t</a:t>
            </a:r>
            <a:r>
              <a:rPr lang="it-IT" sz="2900" b="1" dirty="0"/>
              <a:t> </a:t>
            </a:r>
            <a:r>
              <a:rPr lang="it-IT" sz="2900" b="1" dirty="0" err="1"/>
              <a:t>=m</a:t>
            </a:r>
            <a:r>
              <a:rPr lang="it-IT" sz="2900" b="1" dirty="0"/>
              <a:t> (l*</a:t>
            </a:r>
            <a:r>
              <a:rPr lang="it-IT" sz="2900" b="1" baseline="-25000" dirty="0"/>
              <a:t>t-1</a:t>
            </a:r>
            <a:r>
              <a:rPr lang="it-IT" sz="2900" b="1" dirty="0"/>
              <a:t> – l</a:t>
            </a:r>
            <a:r>
              <a:rPr lang="it-IT" sz="2900" b="1" baseline="-25000" dirty="0"/>
              <a:t>t-1</a:t>
            </a:r>
            <a:r>
              <a:rPr lang="it-IT" sz="2900" b="1" dirty="0"/>
              <a:t>) +</a:t>
            </a:r>
            <a:r>
              <a:rPr lang="it-IT" sz="2900" dirty="0">
                <a:cs typeface="Arial" charset="0"/>
              </a:rPr>
              <a:t>∑</a:t>
            </a:r>
            <a:r>
              <a:rPr lang="it-IT" sz="2900" b="1" baseline="-25000" dirty="0"/>
              <a:t>i </a:t>
            </a:r>
            <a:r>
              <a:rPr lang="el-GR" sz="2900" dirty="0">
                <a:cs typeface="Arial" charset="0"/>
              </a:rPr>
              <a:t>δ</a:t>
            </a:r>
            <a:r>
              <a:rPr lang="it-IT" sz="2900" b="1" baseline="-25000" dirty="0"/>
              <a:t>i</a:t>
            </a:r>
            <a:r>
              <a:rPr lang="it-IT" sz="2900" b="1" dirty="0"/>
              <a:t> </a:t>
            </a:r>
            <a:r>
              <a:rPr lang="el-GR" sz="2900" dirty="0">
                <a:solidFill>
                  <a:srgbClr val="FF0000"/>
                </a:solidFill>
                <a:cs typeface="Arial" charset="0"/>
              </a:rPr>
              <a:t>Δ</a:t>
            </a:r>
            <a:r>
              <a:rPr lang="it-IT" sz="2900" dirty="0">
                <a:solidFill>
                  <a:srgbClr val="FF0000"/>
                </a:solidFill>
              </a:rPr>
              <a:t> </a:t>
            </a:r>
            <a:r>
              <a:rPr lang="it-IT" sz="2900" b="1" dirty="0">
                <a:solidFill>
                  <a:srgbClr val="FF0000"/>
                </a:solidFill>
              </a:rPr>
              <a:t>s</a:t>
            </a:r>
            <a:r>
              <a:rPr lang="it-IT" sz="2900" b="1" baseline="-25000" dirty="0">
                <a:solidFill>
                  <a:srgbClr val="FF0000"/>
                </a:solidFill>
              </a:rPr>
              <a:t>it</a:t>
            </a:r>
            <a:r>
              <a:rPr lang="it-IT" sz="2900" b="1" dirty="0">
                <a:solidFill>
                  <a:srgbClr val="FF0000"/>
                </a:solidFill>
              </a:rPr>
              <a:t> </a:t>
            </a:r>
            <a:r>
              <a:rPr lang="it-IT" sz="2900" b="1" dirty="0"/>
              <a:t>+ </a:t>
            </a:r>
            <a:r>
              <a:rPr lang="el-GR" sz="2900" dirty="0">
                <a:cs typeface="Arial" charset="0"/>
              </a:rPr>
              <a:t>ε</a:t>
            </a:r>
            <a:r>
              <a:rPr lang="it-IT" sz="2900" b="1" baseline="-25000" dirty="0"/>
              <a:t>t </a:t>
            </a:r>
            <a:r>
              <a:rPr lang="it-IT" sz="2900" b="1" dirty="0"/>
              <a:t> </a:t>
            </a:r>
          </a:p>
          <a:p>
            <a:pPr eaLnBrk="1" hangingPunct="1">
              <a:spcAft>
                <a:spcPct val="40000"/>
              </a:spcAft>
            </a:pPr>
            <a:r>
              <a:rPr lang="it-IT" sz="2900" b="1" dirty="0"/>
              <a:t>(Meccanismo a Correzione dell’Errore o MCE)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079876" y="6021389"/>
            <a:ext cx="199605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Termine che indica </a:t>
            </a:r>
          </a:p>
          <a:p>
            <a:pPr>
              <a:defRPr/>
            </a:pPr>
            <a:r>
              <a:rPr lang="it-IT" dirty="0"/>
              <a:t>Disequilibrio in t-1</a:t>
            </a:r>
          </a:p>
        </p:txBody>
      </p:sp>
      <p:cxnSp>
        <p:nvCxnSpPr>
          <p:cNvPr id="6" name="Connettore 2 5"/>
          <p:cNvCxnSpPr>
            <a:cxnSpLocks/>
          </p:cNvCxnSpPr>
          <p:nvPr/>
        </p:nvCxnSpPr>
        <p:spPr>
          <a:xfrm flipH="1" flipV="1">
            <a:off x="4620126" y="5175251"/>
            <a:ext cx="323349" cy="77470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3851776" y="4618038"/>
            <a:ext cx="1657350" cy="647700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7608889" y="4618038"/>
            <a:ext cx="3669979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/>
              <a:t>Termine che indica errori/residui nella</a:t>
            </a:r>
          </a:p>
          <a:p>
            <a:pPr>
              <a:defRPr/>
            </a:pPr>
            <a:r>
              <a:rPr lang="it-IT" dirty="0"/>
              <a:t>Variazioni di altri fattori in t</a:t>
            </a:r>
          </a:p>
        </p:txBody>
      </p:sp>
      <p:cxnSp>
        <p:nvCxnSpPr>
          <p:cNvPr id="10" name="Connettore 2 9"/>
          <p:cNvCxnSpPr>
            <a:cxnSpLocks/>
          </p:cNvCxnSpPr>
          <p:nvPr/>
        </p:nvCxnSpPr>
        <p:spPr>
          <a:xfrm flipH="1">
            <a:off x="6387737" y="4618039"/>
            <a:ext cx="1221152" cy="4590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5809163" y="4618038"/>
            <a:ext cx="936625" cy="6477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F953758-2ECA-477F-8E70-089CF1F8CC38}"/>
              </a:ext>
            </a:extLst>
          </p:cNvPr>
          <p:cNvCxnSpPr>
            <a:cxnSpLocks/>
          </p:cNvCxnSpPr>
          <p:nvPr/>
        </p:nvCxnSpPr>
        <p:spPr>
          <a:xfrm flipH="1" flipV="1">
            <a:off x="4245429" y="3252651"/>
            <a:ext cx="3363460" cy="13653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319605"/>
            <a:ext cx="9720072" cy="1499616"/>
          </a:xfrm>
        </p:spPr>
        <p:txBody>
          <a:bodyPr/>
          <a:lstStyle/>
          <a:p>
            <a:pPr eaLnBrk="1" hangingPunct="1"/>
            <a:r>
              <a:rPr lang="it-IT" dirty="0"/>
              <a:t>Evidenza empirica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024128" y="1414517"/>
            <a:ext cx="10105147" cy="4530725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it-IT" dirty="0"/>
              <a:t>Empiricamente si è osservato che </a:t>
            </a:r>
            <a:r>
              <a:rPr lang="it-IT" dirty="0">
                <a:solidFill>
                  <a:srgbClr val="FF0000"/>
                </a:solidFill>
              </a:rPr>
              <a:t>l’occupazione fluttua meno del prodotto</a:t>
            </a:r>
            <a:r>
              <a:rPr lang="it-IT" dirty="0"/>
              <a:t>. La </a:t>
            </a:r>
            <a:r>
              <a:rPr lang="it-IT" b="1" u="sng" dirty="0"/>
              <a:t>produttività</a:t>
            </a:r>
            <a:r>
              <a:rPr lang="it-IT" dirty="0"/>
              <a:t> media del lavoro è </a:t>
            </a:r>
            <a:r>
              <a:rPr lang="it-IT" b="1" u="sng" dirty="0" err="1"/>
              <a:t>prociclica</a:t>
            </a:r>
            <a:r>
              <a:rPr lang="it-IT" dirty="0"/>
              <a:t>: declina nelle fasi recessive e aumenta in quelle espansiva.</a:t>
            </a:r>
          </a:p>
          <a:p>
            <a:pPr eaLnBrk="1" hangingPunct="1">
              <a:lnSpc>
                <a:spcPct val="90000"/>
              </a:lnSpc>
            </a:pPr>
            <a:r>
              <a:rPr lang="it-IT" dirty="0"/>
              <a:t>Il fattore lavoro può essere adeguato con lentezza al livello desiderato perché altri fattori, rispetto ai quali è in un </a:t>
            </a:r>
            <a:r>
              <a:rPr lang="it-IT" dirty="0">
                <a:solidFill>
                  <a:srgbClr val="FF0000"/>
                </a:solidFill>
              </a:rPr>
              <a:t>rapporto di complementarietà</a:t>
            </a:r>
            <a:r>
              <a:rPr lang="it-IT" dirty="0"/>
              <a:t> (es. capitale) richiedono tempo per essere aggiustati al livello ottimo di lungo periodo (costi di aggiustamento inizialmente considerati solo per K)</a:t>
            </a:r>
          </a:p>
          <a:p>
            <a:pPr eaLnBrk="1" hangingPunct="1">
              <a:lnSpc>
                <a:spcPct val="90000"/>
              </a:lnSpc>
            </a:pPr>
            <a:r>
              <a:rPr lang="it-IT" dirty="0">
                <a:solidFill>
                  <a:srgbClr val="FF0000"/>
                </a:solidFill>
              </a:rPr>
              <a:t>Implicazioni</a:t>
            </a:r>
            <a:r>
              <a:rPr lang="it-IT" dirty="0"/>
              <a:t>: la legislazione sulla garanzia della durata contrattuale (ad es.) rallenta il tasso a cui le imprese possono effettuare licenziamenti, ma anche le scoraggia ad assumere dipendenti durante le fasi espansive del ciclo.</a:t>
            </a:r>
          </a:p>
          <a:p>
            <a:pPr eaLnBrk="1" hangingPunct="1">
              <a:lnSpc>
                <a:spcPct val="90000"/>
              </a:lnSpc>
            </a:pPr>
            <a:r>
              <a:rPr lang="it-IT" dirty="0"/>
              <a:t>Es. Legge Stabilità 2012: premio di produttività (IRPEF al 10% su straordinari) riduce la necessità di assumere, rendendo meno costosi gli straordinari o Jobs </a:t>
            </a:r>
            <a:r>
              <a:rPr lang="it-IT" dirty="0" err="1"/>
              <a:t>Act</a:t>
            </a:r>
            <a:r>
              <a:rPr lang="it-IT" dirty="0"/>
              <a:t> (2015) liberalizzazione controllata dei contratti a tempo determinato e riforma art. 18 Statuto dei lavoratori rende meno costoso variare la manodopera… e le varie proposte di ridurre il cuneo fiscale o ancora Decreto Dignità del 2018 e Decreto Lavoro 2023…</a:t>
            </a:r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2C9AFD0E-7E58-4B66-8DB4-4420F555B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regimi di protezione dell’occupazione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88F3F4-B97F-4928-897C-02FC44321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Fattori che spiegano la diversa flessibilità della domanda di lavoro tra Paesi </a:t>
            </a:r>
          </a:p>
        </p:txBody>
      </p:sp>
    </p:spTree>
    <p:extLst>
      <p:ext uri="{BB962C8B-B14F-4D97-AF65-F5344CB8AC3E}">
        <p14:creationId xmlns:p14="http://schemas.microsoft.com/office/powerpoint/2010/main" val="3731569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43E74404-5D24-465C-A9C5-57DA5BB8C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tener conto dei costi di aggiustamento nei modelli economici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009EB37-BEB3-4429-BB2C-D413EB4CF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Abbiamo visto che i costi di licenziamento rendono più rigida la domanda di lavoro rispetto a quella che si avrebbe in condizioni di scelta ottima dell’impresa e che le variazioni nel tempo sono meno pronunciate.</a:t>
            </a:r>
          </a:p>
          <a:p>
            <a:r>
              <a:rPr lang="it-IT" dirty="0"/>
              <a:t>Come tener conto di questi costi e come confrontare il loro diverso peso nell’analisi tra Paesi?</a:t>
            </a:r>
          </a:p>
          <a:p>
            <a:r>
              <a:rPr lang="it-IT" dirty="0"/>
              <a:t>L’obiettivo è quello di disegnare delle politiche di intervento nel caso in cui domanda e offerta di lavoro risultino inferiori a quello che viene ipotizzato come livello ottimo.</a:t>
            </a:r>
          </a:p>
          <a:p>
            <a:r>
              <a:rPr lang="it-IT" dirty="0"/>
              <a:t>Il metodo che viene usato è quello di considerare un indicatore di intensità del costo dell’aggiustamento da introdurre nel modello di stima di domanda (e offerta di lavoro), per comprenderne l’importanza.</a:t>
            </a:r>
          </a:p>
          <a:p>
            <a:r>
              <a:rPr lang="it-IT" dirty="0"/>
              <a:t>L’OCSE ha sintetizzato questo indicatore per i costi di licenziamento che ha legato ai diversi </a:t>
            </a:r>
            <a:r>
              <a:rPr lang="it-IT" b="1" dirty="0"/>
              <a:t>regimi di protezione dell’occupazione</a:t>
            </a:r>
            <a:r>
              <a:rPr lang="it-IT" dirty="0"/>
              <a:t>. Vediamo come.</a:t>
            </a:r>
          </a:p>
        </p:txBody>
      </p:sp>
    </p:spTree>
    <p:extLst>
      <p:ext uri="{BB962C8B-B14F-4D97-AF65-F5344CB8AC3E}">
        <p14:creationId xmlns:p14="http://schemas.microsoft.com/office/powerpoint/2010/main" val="2292160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ACE78B-CE42-4637-BFD6-D10B762DA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Gli effetti di questi maggiori costi riducono realmente domanda e offerta di lavoro?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A71BDB-5031-4F10-BFF2-35EBF4597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«L'OCSE ha definito la flessibilità del lavoro, in un rapporto del 2009, come la possibilità di modificare la </a:t>
            </a:r>
            <a:r>
              <a:rPr lang="it-IT" i="1" dirty="0"/>
              <a:t>policy </a:t>
            </a:r>
            <a:r>
              <a:rPr lang="it-IT" dirty="0"/>
              <a:t>sul lavoro in modo da adattarla meglio ai contesti locali, rapportandola, in particolare, alla capacità da parte dell'impresa di aumentare e ridurre il numero di lavoratori al suo interno: dunque </a:t>
            </a:r>
            <a:r>
              <a:rPr lang="it-IT" b="1" dirty="0"/>
              <a:t>la flessibilità è tanto più elevata quanto minori sono i costi di assunzione e licenziamento </a:t>
            </a:r>
            <a:r>
              <a:rPr lang="it-IT" b="1" dirty="0">
                <a:solidFill>
                  <a:srgbClr val="FF0000"/>
                </a:solidFill>
              </a:rPr>
              <a:t>e quanto meno rigida è la legislazione di protezione del lavoro</a:t>
            </a:r>
            <a:r>
              <a:rPr lang="it-IT" b="1" dirty="0"/>
              <a:t>» </a:t>
            </a:r>
          </a:p>
          <a:p>
            <a:r>
              <a:rPr lang="it-IT" b="1" dirty="0"/>
              <a:t>Più avanti si legge però:</a:t>
            </a:r>
          </a:p>
          <a:p>
            <a:r>
              <a:rPr lang="it-IT" b="1" dirty="0"/>
              <a:t>«[…] </a:t>
            </a:r>
            <a:r>
              <a:rPr lang="it-IT" dirty="0"/>
              <a:t>le principali istituzioni economiche internazionali (Banca Mondiale, FMI e OCSE), corrispondenti a quelle ricavabili anche da un complessivo riesame della letteratura scientifica proposta nel dossier, </a:t>
            </a:r>
            <a:r>
              <a:rPr lang="it-IT" dirty="0">
                <a:solidFill>
                  <a:srgbClr val="0070C0"/>
                </a:solidFill>
              </a:rPr>
              <a:t>tendono a considerare statisticamente poco significativi gli effetti sui livelli di occupazione determinati dalle riforme di flessibilizzazione del lavoro</a:t>
            </a:r>
            <a:r>
              <a:rPr lang="it-IT" dirty="0"/>
              <a:t>»[…] «</a:t>
            </a:r>
            <a:r>
              <a:rPr lang="it-IT" dirty="0">
                <a:solidFill>
                  <a:srgbClr val="FF0000"/>
                </a:solidFill>
              </a:rPr>
              <a:t>esse aumentano i flussi in entrata e in uscita dallo status di disoccupazione</a:t>
            </a:r>
            <a:r>
              <a:rPr lang="it-IT" dirty="0"/>
              <a:t>» </a:t>
            </a:r>
          </a:p>
          <a:p>
            <a:r>
              <a:rPr lang="it-IT" dirty="0"/>
              <a:t>È proprio questo l’aspetto che ci interesserà più avanti…; Vediamo ora l’indicatore di rigidità legato alla protezione del lavoro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E2815DE-712F-42F6-B366-9BC937D21675}"/>
              </a:ext>
            </a:extLst>
          </p:cNvPr>
          <p:cNvSpPr/>
          <p:nvPr/>
        </p:nvSpPr>
        <p:spPr>
          <a:xfrm>
            <a:off x="959237" y="6047750"/>
            <a:ext cx="102735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Fonte: </a:t>
            </a:r>
            <a:r>
              <a:rPr lang="it-IT" sz="1400" dirty="0">
                <a:hlinkClick r:id="rId2"/>
              </a:rPr>
              <a:t>https://www.senato.it/application/xmanager/projects/leg17/attachments/documento/files/000/028/708/Valutazione_7_-_Flessibilit%C3%A0.pdf</a:t>
            </a:r>
            <a:r>
              <a:rPr lang="it-IT" sz="1400" dirty="0"/>
              <a:t>    e </a:t>
            </a:r>
            <a:r>
              <a:rPr lang="it-IT" sz="1400" dirty="0">
                <a:hlinkClick r:id="rId3"/>
              </a:rPr>
              <a:t>https://www.senato.it/service/PDF/PDFServer/BGT/01077455.pdf</a:t>
            </a:r>
            <a:r>
              <a:rPr lang="it-IT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8458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2CE39E-0F0D-4C20-A3CF-8F466BE3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L’indicatore «RPI» o </a:t>
            </a:r>
            <a:r>
              <a:rPr lang="it-IT" dirty="0">
                <a:solidFill>
                  <a:srgbClr val="FF0000"/>
                </a:solidFill>
              </a:rPr>
              <a:t>regime di protezione </a:t>
            </a:r>
            <a:r>
              <a:rPr lang="it-IT" dirty="0" err="1">
                <a:solidFill>
                  <a:srgbClr val="FF0000"/>
                </a:solidFill>
              </a:rPr>
              <a:t>delL’IMPIEGO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C52443-4F5A-4356-944B-CA0240401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L'OCSE ha pubblicato delle stime rappresentative, sulla base di indicatori numerici, del grado di "rigidità" dei regimi di protezione dell'occupazione (</a:t>
            </a:r>
            <a:r>
              <a:rPr lang="it-IT" sz="2800" i="1" dirty="0"/>
              <a:t>employment protection level - </a:t>
            </a:r>
            <a:r>
              <a:rPr lang="it-IT" sz="2800" dirty="0"/>
              <a:t>EPL o, in italiano, RPI, regime di protezione dell’impiego) per gli Stati membri a partire dall'inizio degli anni Novanta (</a:t>
            </a:r>
            <a:r>
              <a:rPr lang="it-IT" sz="2800" dirty="0" err="1"/>
              <a:t>Grubb</a:t>
            </a:r>
            <a:r>
              <a:rPr lang="it-IT" sz="2800" dirty="0"/>
              <a:t> and Wells, 1993; OECD, 1994, 1999, 2004; </a:t>
            </a:r>
            <a:r>
              <a:rPr lang="it-IT" sz="2800" dirty="0" err="1"/>
              <a:t>Venn</a:t>
            </a:r>
            <a:r>
              <a:rPr lang="it-IT" sz="2800" dirty="0"/>
              <a:t>, 2009). </a:t>
            </a:r>
          </a:p>
          <a:p>
            <a:r>
              <a:rPr lang="it-IT" sz="2800" dirty="0"/>
              <a:t>Proprio in quegli anni, con alcune eccezioni anticipatrici, ha avuto inizio una </a:t>
            </a:r>
            <a:r>
              <a:rPr lang="it-IT" sz="2800" b="1" dirty="0"/>
              <a:t>lunga stagione di riforme della disciplina in materia di rapporti di lavoro</a:t>
            </a:r>
            <a:r>
              <a:rPr lang="it-IT" sz="2800" dirty="0"/>
              <a:t>, variegata nelle sue esplicazioni ma di fondo </a:t>
            </a:r>
            <a:r>
              <a:rPr lang="it-IT" sz="2800" b="1" dirty="0"/>
              <a:t>ispirata all'obiettivo di renderli più flessibili</a:t>
            </a:r>
            <a:r>
              <a:rPr lang="it-IT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3465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Perché costa di più licenziare che assumere? I limiti alla libera scelta dell’impresa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89" y="2084832"/>
            <a:ext cx="978167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82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componenti di trasferimento e tassa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21" y="1785211"/>
            <a:ext cx="9427154" cy="46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1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128" y="585216"/>
            <a:ext cx="9720072" cy="868026"/>
          </a:xfrm>
        </p:spPr>
        <p:txBody>
          <a:bodyPr/>
          <a:lstStyle/>
          <a:p>
            <a:pPr eaLnBrk="1" hangingPunct="1"/>
            <a:r>
              <a:rPr lang="it-IT" sz="3800" dirty="0"/>
              <a:t>Part-time: l’uso aumenta un po’ ovunque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10BFBA9-AD45-4108-A914-93CA9EB0140F}"/>
              </a:ext>
            </a:extLst>
          </p:cNvPr>
          <p:cNvSpPr/>
          <p:nvPr/>
        </p:nvSpPr>
        <p:spPr>
          <a:xfrm>
            <a:off x="9557658" y="5370498"/>
            <a:ext cx="2118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Fonte</a:t>
            </a:r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https://data.oecd.org/emp/part-time-employment-rate.htm</a:t>
            </a:r>
            <a:r>
              <a:rPr lang="it-IT" dirty="0"/>
              <a:t> 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90BBEC4-6706-4753-AA17-BADC07C9C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18" y="1244236"/>
            <a:ext cx="8647611" cy="540475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98" y="1066800"/>
            <a:ext cx="10366734" cy="513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808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956E3A3B-6BCE-49BD-826F-85222FFB8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413" y="80390"/>
            <a:ext cx="6183086" cy="6374674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538B428-8FBB-4190-B359-6244A17A2123}"/>
              </a:ext>
            </a:extLst>
          </p:cNvPr>
          <p:cNvSpPr/>
          <p:nvPr/>
        </p:nvSpPr>
        <p:spPr>
          <a:xfrm>
            <a:off x="399806" y="3786202"/>
            <a:ext cx="27941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292526"/>
                </a:solidFill>
                <a:latin typeface="Helvetica" panose="020B0604020202020204" pitchFamily="34" charset="0"/>
              </a:rPr>
              <a:t>Fonte: Maurizio Del Conte, Carlo </a:t>
            </a:r>
            <a:r>
              <a:rPr lang="it-IT" dirty="0" err="1">
                <a:solidFill>
                  <a:srgbClr val="292526"/>
                </a:solidFill>
                <a:latin typeface="Helvetica" panose="020B0604020202020204" pitchFamily="34" charset="0"/>
              </a:rPr>
              <a:t>Devillanova</a:t>
            </a:r>
            <a:r>
              <a:rPr lang="it-IT" dirty="0">
                <a:solidFill>
                  <a:srgbClr val="292526"/>
                </a:solidFill>
                <a:latin typeface="Helvetica" panose="020B0604020202020204" pitchFamily="34" charset="0"/>
              </a:rPr>
              <a:t> e Silvia Morelli (2004), </a:t>
            </a:r>
            <a:r>
              <a:rPr lang="it-IT" b="1" dirty="0"/>
              <a:t>L’indice OECD di rigidità nel mercato del lavoro:</a:t>
            </a:r>
          </a:p>
          <a:p>
            <a:r>
              <a:rPr lang="it-IT" b="1" dirty="0"/>
              <a:t>una nota, </a:t>
            </a:r>
            <a:r>
              <a:rPr lang="it-IT" dirty="0"/>
              <a:t>POLITICA ECONOMICA / a. XX, n. 3, dicembre: </a:t>
            </a:r>
            <a:r>
              <a:rPr lang="it-IT" dirty="0" err="1"/>
              <a:t>pp</a:t>
            </a:r>
            <a:r>
              <a:rPr lang="it-IT" dirty="0"/>
              <a:t> 335 e ss.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E6BDFCA-9885-4B4F-978B-88E26AB4818C}"/>
              </a:ext>
            </a:extLst>
          </p:cNvPr>
          <p:cNvSpPr/>
          <p:nvPr/>
        </p:nvSpPr>
        <p:spPr>
          <a:xfrm>
            <a:off x="3603413" y="3056709"/>
            <a:ext cx="811833" cy="492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7A508B8-46D4-48F5-9755-E137257F767D}"/>
              </a:ext>
            </a:extLst>
          </p:cNvPr>
          <p:cNvGrpSpPr/>
          <p:nvPr/>
        </p:nvGrpSpPr>
        <p:grpSpPr>
          <a:xfrm>
            <a:off x="113211" y="476630"/>
            <a:ext cx="3304902" cy="1695303"/>
            <a:chOff x="47897" y="3359167"/>
            <a:chExt cx="3304902" cy="1695303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E8962EB7-C777-44F7-91CE-C68C27806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47897" y="3359167"/>
              <a:ext cx="1683657" cy="1262743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650E791B-E9EC-47DB-894D-90AAD093AA0B}"/>
                </a:ext>
              </a:extLst>
            </p:cNvPr>
            <p:cNvSpPr txBox="1"/>
            <p:nvPr/>
          </p:nvSpPr>
          <p:spPr>
            <a:xfrm>
              <a:off x="1147110" y="4346584"/>
              <a:ext cx="2205689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2000" dirty="0"/>
                <a:t>Come costruire un indice in economia?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414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466F51-C68E-4EFD-917C-A8C44887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L’indice riassuntivo RPL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9CA4CC-9455-42F8-BB80-B321A5EFA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indici OCSE riguardano in sintesi: </a:t>
            </a:r>
          </a:p>
          <a:p>
            <a:r>
              <a:rPr lang="it-IT" dirty="0"/>
              <a:t> la protezione dei lavoratori a tempo indeterminato rispetto ai licenziamenti individuali e collettivi </a:t>
            </a:r>
          </a:p>
          <a:p>
            <a:r>
              <a:rPr lang="it-IT" dirty="0"/>
              <a:t> la protezione dei lavoratori a tempo indeterminato rispetto ai licenziamenti individuali </a:t>
            </a:r>
          </a:p>
          <a:p>
            <a:r>
              <a:rPr lang="it-IT" dirty="0"/>
              <a:t> gli specifici requisiti richiesti per i licenziamenti collettivi </a:t>
            </a:r>
          </a:p>
          <a:p>
            <a:r>
              <a:rPr lang="it-IT" dirty="0"/>
              <a:t> la regolamentazione delle forme di occupazione temporanea. </a:t>
            </a:r>
          </a:p>
          <a:p>
            <a:r>
              <a:rPr lang="it-IT" u="sng" dirty="0"/>
              <a:t>Gli indici sono compresi in un </a:t>
            </a:r>
            <a:r>
              <a:rPr lang="it-IT" i="1" u="sng" dirty="0"/>
              <a:t>range </a:t>
            </a:r>
            <a:r>
              <a:rPr lang="it-IT" u="sng" dirty="0"/>
              <a:t>fra </a:t>
            </a:r>
            <a:r>
              <a:rPr lang="it-IT" dirty="0">
                <a:solidFill>
                  <a:srgbClr val="FF0000"/>
                </a:solidFill>
              </a:rPr>
              <a:t>0</a:t>
            </a:r>
            <a:r>
              <a:rPr lang="it-IT" dirty="0"/>
              <a:t> (nessuna restrizione ai licenziamenti o all'utilizzo di lavoro a tempo determinato) e </a:t>
            </a:r>
            <a:r>
              <a:rPr lang="it-IT" dirty="0">
                <a:solidFill>
                  <a:srgbClr val="FF0000"/>
                </a:solidFill>
              </a:rPr>
              <a:t>6</a:t>
            </a:r>
            <a:r>
              <a:rPr lang="it-IT" dirty="0"/>
              <a:t> (livello massimo di legislazione vincolistica).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843F54C-A685-49A8-9CAA-1094BBAFB2BE}"/>
              </a:ext>
            </a:extLst>
          </p:cNvPr>
          <p:cNvSpPr/>
          <p:nvPr/>
        </p:nvSpPr>
        <p:spPr>
          <a:xfrm>
            <a:off x="1024128" y="6360513"/>
            <a:ext cx="8139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Il Dataset è disponibile qui: </a:t>
            </a:r>
            <a:r>
              <a:rPr lang="it-IT" dirty="0">
                <a:hlinkClick r:id="rId2"/>
              </a:rPr>
              <a:t>https://stats.oecd.org/Index.aspx?DataSetCode=EPL_OV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5069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BA8CEE-FEE8-4107-ADF9-1DD1102E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L’indicatore riassuntivo è la media dei 4 indicatori di sintesi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95B1411-CD75-4D22-8F5A-B9F8A2E7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661" y="2098970"/>
            <a:ext cx="6264193" cy="444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80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4128" y="344585"/>
            <a:ext cx="9720072" cy="1499616"/>
          </a:xfrm>
        </p:spPr>
        <p:txBody>
          <a:bodyPr/>
          <a:lstStyle/>
          <a:p>
            <a:r>
              <a:rPr lang="it-IT" sz="2800" dirty="0"/>
              <a:t>Grado di protezione del lavoro a tempo indeterminato: Lavoro fattore quasi fisso?</a:t>
            </a:r>
          </a:p>
        </p:txBody>
      </p:sp>
      <p:sp>
        <p:nvSpPr>
          <p:cNvPr id="3" name="Rettangolo 2"/>
          <p:cNvSpPr/>
          <p:nvPr/>
        </p:nvSpPr>
        <p:spPr>
          <a:xfrm>
            <a:off x="1541884" y="6369948"/>
            <a:ext cx="910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444444"/>
                </a:solidFill>
                <a:latin typeface="Open Sans"/>
              </a:rPr>
              <a:t>Fonte: </a:t>
            </a:r>
            <a:r>
              <a:rPr lang="en-US" i="1" dirty="0" err="1">
                <a:solidFill>
                  <a:srgbClr val="444444"/>
                </a:solidFill>
                <a:latin typeface="Open Sans"/>
              </a:rPr>
              <a:t>Ocse</a:t>
            </a:r>
            <a:r>
              <a:rPr lang="en-US" i="1" dirty="0">
                <a:solidFill>
                  <a:srgbClr val="444444"/>
                </a:solidFill>
                <a:latin typeface="Open Sans"/>
              </a:rPr>
              <a:t> (</a:t>
            </a:r>
            <a:r>
              <a:rPr lang="en-US" i="1" dirty="0">
                <a:solidFill>
                  <a:srgbClr val="444444"/>
                </a:solidFill>
                <a:latin typeface="Open Sans"/>
                <a:hlinkClick r:id="rId2"/>
              </a:rPr>
              <a:t>Employment protection </a:t>
            </a:r>
            <a:r>
              <a:rPr lang="en-US" i="1" dirty="0">
                <a:solidFill>
                  <a:srgbClr val="444444"/>
                </a:solidFill>
                <a:latin typeface="Open Sans"/>
              </a:rPr>
              <a:t>annual time series data; </a:t>
            </a:r>
            <a:r>
              <a:rPr lang="en-US" i="1" dirty="0" err="1">
                <a:solidFill>
                  <a:srgbClr val="444444"/>
                </a:solidFill>
                <a:latin typeface="Open Sans"/>
              </a:rPr>
              <a:t>elaborazioni</a:t>
            </a:r>
            <a:r>
              <a:rPr lang="en-US" i="1" dirty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i="1" dirty="0" err="1">
                <a:solidFill>
                  <a:srgbClr val="444444"/>
                </a:solidFill>
                <a:latin typeface="Open Sans"/>
              </a:rPr>
              <a:t>personali</a:t>
            </a:r>
            <a:r>
              <a:rPr lang="en-US" i="1" dirty="0">
                <a:solidFill>
                  <a:srgbClr val="444444"/>
                </a:solidFill>
                <a:latin typeface="Open Sans"/>
              </a:rPr>
              <a:t>)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2B20C46-F661-4691-BE1A-549A7DE5F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518382"/>
            <a:ext cx="8119250" cy="4788276"/>
          </a:xfrm>
          <a:prstGeom prst="rect">
            <a:avLst/>
          </a:prstGeom>
        </p:spPr>
      </p:pic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3DBBAAD2-F8E9-41CB-B669-D06AE447C93F}"/>
              </a:ext>
            </a:extLst>
          </p:cNvPr>
          <p:cNvCxnSpPr>
            <a:cxnSpLocks/>
          </p:cNvCxnSpPr>
          <p:nvPr/>
        </p:nvCxnSpPr>
        <p:spPr>
          <a:xfrm>
            <a:off x="6132095" y="2121568"/>
            <a:ext cx="0" cy="32364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F4648CC-4C41-4B73-AF1B-06027E080EE1}"/>
              </a:ext>
            </a:extLst>
          </p:cNvPr>
          <p:cNvCxnSpPr>
            <a:cxnSpLocks/>
          </p:cNvCxnSpPr>
          <p:nvPr/>
        </p:nvCxnSpPr>
        <p:spPr>
          <a:xfrm>
            <a:off x="4884821" y="2121568"/>
            <a:ext cx="0" cy="323649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6D06112-9F1C-4FE2-B308-8793A1FB1F1E}"/>
              </a:ext>
            </a:extLst>
          </p:cNvPr>
          <p:cNvCxnSpPr>
            <a:cxnSpLocks/>
          </p:cNvCxnSpPr>
          <p:nvPr/>
        </p:nvCxnSpPr>
        <p:spPr>
          <a:xfrm>
            <a:off x="8037095" y="2121567"/>
            <a:ext cx="0" cy="323649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metto: rettangolo con angoli arrotondati 12">
            <a:extLst>
              <a:ext uri="{FF2B5EF4-FFF2-40B4-BE49-F238E27FC236}">
                <a16:creationId xmlns:a16="http://schemas.microsoft.com/office/drawing/2014/main" id="{9C69B032-B624-410A-A10F-59F0E3555D3C}"/>
              </a:ext>
            </a:extLst>
          </p:cNvPr>
          <p:cNvSpPr/>
          <p:nvPr/>
        </p:nvSpPr>
        <p:spPr>
          <a:xfrm>
            <a:off x="3924461" y="1776343"/>
            <a:ext cx="814459" cy="690447"/>
          </a:xfrm>
          <a:prstGeom prst="wedgeRoundRectCallout">
            <a:avLst>
              <a:gd name="adj1" fmla="val 65340"/>
              <a:gd name="adj2" fmla="val 3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/>
              <a:t>Legge Treu</a:t>
            </a:r>
            <a:endParaRPr lang="it-IT" dirty="0"/>
          </a:p>
        </p:txBody>
      </p:sp>
      <p:sp>
        <p:nvSpPr>
          <p:cNvPr id="15" name="Fumetto: rettangolo con angoli arrotondati 14">
            <a:extLst>
              <a:ext uri="{FF2B5EF4-FFF2-40B4-BE49-F238E27FC236}">
                <a16:creationId xmlns:a16="http://schemas.microsoft.com/office/drawing/2014/main" id="{1A6EE7D3-B872-4FE4-AD61-30731CE86B4F}"/>
              </a:ext>
            </a:extLst>
          </p:cNvPr>
          <p:cNvSpPr/>
          <p:nvPr/>
        </p:nvSpPr>
        <p:spPr>
          <a:xfrm>
            <a:off x="5126647" y="1844705"/>
            <a:ext cx="814459" cy="690447"/>
          </a:xfrm>
          <a:prstGeom prst="wedgeRoundRectCallout">
            <a:avLst>
              <a:gd name="adj1" fmla="val 65340"/>
              <a:gd name="adj2" fmla="val 3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Legge Biagi</a:t>
            </a:r>
          </a:p>
        </p:txBody>
      </p:sp>
      <p:sp>
        <p:nvSpPr>
          <p:cNvPr id="16" name="Fumetto: rettangolo con angoli arrotondati 15">
            <a:extLst>
              <a:ext uri="{FF2B5EF4-FFF2-40B4-BE49-F238E27FC236}">
                <a16:creationId xmlns:a16="http://schemas.microsoft.com/office/drawing/2014/main" id="{C8E625E6-C521-4822-BA28-A37A80DDE4B3}"/>
              </a:ext>
            </a:extLst>
          </p:cNvPr>
          <p:cNvSpPr/>
          <p:nvPr/>
        </p:nvSpPr>
        <p:spPr>
          <a:xfrm>
            <a:off x="6878468" y="1766338"/>
            <a:ext cx="981843" cy="690447"/>
          </a:xfrm>
          <a:prstGeom prst="wedgeRoundRectCallout">
            <a:avLst>
              <a:gd name="adj1" fmla="val 65340"/>
              <a:gd name="adj2" fmla="val 32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Legge Fornero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3AB2E708-0C8A-4498-8F1D-2B2ED51A6E3C}"/>
              </a:ext>
            </a:extLst>
          </p:cNvPr>
          <p:cNvCxnSpPr>
            <a:cxnSpLocks/>
          </p:cNvCxnSpPr>
          <p:nvPr/>
        </p:nvCxnSpPr>
        <p:spPr>
          <a:xfrm>
            <a:off x="8847222" y="2193115"/>
            <a:ext cx="0" cy="323649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umetto: rettangolo con angoli arrotondati 17">
            <a:extLst>
              <a:ext uri="{FF2B5EF4-FFF2-40B4-BE49-F238E27FC236}">
                <a16:creationId xmlns:a16="http://schemas.microsoft.com/office/drawing/2014/main" id="{9BFA78C6-D166-4C96-9B8F-0E1B835595E3}"/>
              </a:ext>
            </a:extLst>
          </p:cNvPr>
          <p:cNvSpPr/>
          <p:nvPr/>
        </p:nvSpPr>
        <p:spPr>
          <a:xfrm>
            <a:off x="8953886" y="1894303"/>
            <a:ext cx="764947" cy="591249"/>
          </a:xfrm>
          <a:prstGeom prst="wedgeRoundRectCallout">
            <a:avLst>
              <a:gd name="adj1" fmla="val -63635"/>
              <a:gd name="adj2" fmla="val 25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Jobs Act</a:t>
            </a:r>
          </a:p>
        </p:txBody>
      </p:sp>
      <p:sp>
        <p:nvSpPr>
          <p:cNvPr id="14" name="Callout: linea 13">
            <a:extLst>
              <a:ext uri="{FF2B5EF4-FFF2-40B4-BE49-F238E27FC236}">
                <a16:creationId xmlns:a16="http://schemas.microsoft.com/office/drawing/2014/main" id="{73C2A0EF-2FCF-442E-AED4-AE887F085815}"/>
              </a:ext>
            </a:extLst>
          </p:cNvPr>
          <p:cNvSpPr/>
          <p:nvPr/>
        </p:nvSpPr>
        <p:spPr>
          <a:xfrm>
            <a:off x="9967038" y="3465095"/>
            <a:ext cx="1175074" cy="822158"/>
          </a:xfrm>
          <a:prstGeom prst="borderCallout1">
            <a:avLst>
              <a:gd name="adj1" fmla="val 18750"/>
              <a:gd name="adj2" fmla="val -8333"/>
              <a:gd name="adj3" fmla="val 98841"/>
              <a:gd name="adj4" fmla="val -4754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Effetto del Decreto Dignità</a:t>
            </a:r>
          </a:p>
        </p:txBody>
      </p:sp>
    </p:spTree>
    <p:extLst>
      <p:ext uri="{BB962C8B-B14F-4D97-AF65-F5344CB8AC3E}">
        <p14:creationId xmlns:p14="http://schemas.microsoft.com/office/powerpoint/2010/main" val="22464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8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Lavoratori</a:t>
            </a:r>
            <a:r>
              <a:rPr lang="en-US" dirty="0"/>
              <a:t> con </a:t>
            </a:r>
            <a:r>
              <a:rPr lang="en-US" dirty="0" err="1"/>
              <a:t>diversa</a:t>
            </a:r>
            <a:r>
              <a:rPr lang="en-US" dirty="0"/>
              <a:t> </a:t>
            </a:r>
            <a:r>
              <a:rPr lang="en-US" dirty="0" err="1"/>
              <a:t>professionalità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432074" y="4969451"/>
            <a:ext cx="2902132" cy="1463040"/>
          </a:xfrm>
        </p:spPr>
        <p:txBody>
          <a:bodyPr/>
          <a:lstStyle/>
          <a:p>
            <a:r>
              <a:rPr lang="en-US" dirty="0"/>
              <a:t>E se </a:t>
            </a:r>
            <a:r>
              <a:rPr lang="en-US" dirty="0" err="1"/>
              <a:t>considero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lavoro</a:t>
            </a:r>
            <a:r>
              <a:rPr lang="en-US" dirty="0"/>
              <a:t> </a:t>
            </a:r>
            <a:r>
              <a:rPr lang="en-US" dirty="0" err="1"/>
              <a:t>eterogeneo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56026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216A3D2-98A4-4B6C-996B-743B66C9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Abbandoniamo ora il concetto di omogeneità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5604479-66CC-4713-8CA9-1E6787BB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Anche in questo caso, partiamo dal modello neoclassico di domanda di lavoro e invece di ipotizzare il mix tecnologico capitale-lavoro, consideriamo quello tra due tipi diversi di lavoro.</a:t>
            </a:r>
          </a:p>
          <a:p>
            <a:r>
              <a:rPr lang="it-IT" dirty="0"/>
              <a:t>Abbiamo già citato il caso di lavoro manuale e capitale e di lavoro con elevati livelli di professionalità (elevato capitale umano) e capitale e abbiamo osservato che le due tipologie di lavoro vengono impiegate dall’impresa nel primo caso come sostituto e nel secondo come complementare.</a:t>
            </a:r>
          </a:p>
          <a:p>
            <a:r>
              <a:rPr lang="it-IT" dirty="0"/>
              <a:t>Passiamo ora al confronto tra questi due tipi di lavoro con caratteristiche estreme: il modo più semplice è considerare l’elasticità di sostituzione fattoriale.</a:t>
            </a:r>
          </a:p>
        </p:txBody>
      </p:sp>
    </p:spTree>
    <p:extLst>
      <p:ext uri="{BB962C8B-B14F-4D97-AF65-F5344CB8AC3E}">
        <p14:creationId xmlns:p14="http://schemas.microsoft.com/office/powerpoint/2010/main" val="27163643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dirty="0"/>
              <a:t>Input di lavoro eterogeneo</a:t>
            </a:r>
          </a:p>
        </p:txBody>
      </p:sp>
      <p:sp>
        <p:nvSpPr>
          <p:cNvPr id="2052" name="Segnaposto contenuto 2"/>
          <p:cNvSpPr>
            <a:spLocks noGrp="1"/>
          </p:cNvSpPr>
          <p:nvPr>
            <p:ph idx="1"/>
          </p:nvPr>
        </p:nvSpPr>
        <p:spPr>
          <a:xfrm>
            <a:off x="1024127" y="2145632"/>
            <a:ext cx="9720073" cy="4023360"/>
          </a:xfrm>
        </p:spPr>
        <p:txBody>
          <a:bodyPr>
            <a:noAutofit/>
          </a:bodyPr>
          <a:lstStyle/>
          <a:p>
            <a:pPr eaLnBrk="1" hangingPunct="1"/>
            <a:r>
              <a:rPr lang="it-IT" sz="1800" dirty="0"/>
              <a:t>Nel caso di una funzione di produzione con più input e vari tipi di servizi di lavoro, L1(operai), L2(impiegati), L3(dirigenti),… si hanno varie relazioni di complementarietà/sostituibilità </a:t>
            </a:r>
            <a:r>
              <a:rPr lang="it-IT" sz="1800" dirty="0">
                <a:solidFill>
                  <a:srgbClr val="FF0000"/>
                </a:solidFill>
              </a:rPr>
              <a:t>tra coppie di fattori</a:t>
            </a:r>
            <a:r>
              <a:rPr lang="it-IT" sz="1800" dirty="0"/>
              <a:t> (si misurano con delle elasticità di sostituzione):</a:t>
            </a:r>
          </a:p>
          <a:p>
            <a:pPr eaLnBrk="1" hangingPunct="1"/>
            <a:endParaRPr lang="it-IT" sz="1800" b="1" dirty="0"/>
          </a:p>
          <a:p>
            <a:pPr eaLnBrk="1" hangingPunct="1"/>
            <a:r>
              <a:rPr lang="it-IT" sz="1800" dirty="0"/>
              <a:t>Ricordiamo che se </a:t>
            </a:r>
            <a:r>
              <a:rPr lang="el-GR" sz="1800" dirty="0"/>
              <a:t>σ</a:t>
            </a:r>
            <a:r>
              <a:rPr lang="it-IT" sz="1800" baseline="-25000" dirty="0" err="1"/>
              <a:t>ij</a:t>
            </a:r>
            <a:r>
              <a:rPr lang="it-IT" sz="1800" dirty="0"/>
              <a:t>&gt;0 fattori sostituti</a:t>
            </a:r>
          </a:p>
          <a:p>
            <a:pPr eaLnBrk="1" hangingPunct="1"/>
            <a:r>
              <a:rPr lang="it-IT" sz="1800" dirty="0"/>
              <a:t>                       se </a:t>
            </a:r>
            <a:r>
              <a:rPr lang="el-GR" sz="1800" dirty="0"/>
              <a:t>σ</a:t>
            </a:r>
            <a:r>
              <a:rPr lang="it-IT" sz="1800" baseline="-25000" dirty="0" err="1"/>
              <a:t>ij</a:t>
            </a:r>
            <a:r>
              <a:rPr lang="it-IT" sz="1800" dirty="0"/>
              <a:t>&lt;0 fattori complementari</a:t>
            </a:r>
          </a:p>
          <a:p>
            <a:pPr eaLnBrk="1" hangingPunct="1"/>
            <a:r>
              <a:rPr lang="it-IT" sz="1800" dirty="0"/>
              <a:t>Come già visto nelle lezioni precedenti, per lavoro qualificato (</a:t>
            </a:r>
            <a:r>
              <a:rPr lang="it-IT" sz="1800" dirty="0" err="1"/>
              <a:t>Lq</a:t>
            </a:r>
            <a:r>
              <a:rPr lang="it-IT" sz="1800" dirty="0"/>
              <a:t>) e lavoro non qualificato (</a:t>
            </a:r>
            <a:r>
              <a:rPr lang="it-IT" sz="1800" dirty="0" err="1"/>
              <a:t>Lnq</a:t>
            </a:r>
            <a:r>
              <a:rPr lang="it-IT" sz="1800" dirty="0"/>
              <a:t>): </a:t>
            </a:r>
            <a:r>
              <a:rPr lang="it-IT" sz="1800" dirty="0" err="1">
                <a:solidFill>
                  <a:srgbClr val="FF0000"/>
                </a:solidFill>
              </a:rPr>
              <a:t>Lq</a:t>
            </a:r>
            <a:r>
              <a:rPr lang="it-IT" sz="1800" dirty="0">
                <a:solidFill>
                  <a:srgbClr val="FF0000"/>
                </a:solidFill>
              </a:rPr>
              <a:t> e K sono complementi</a:t>
            </a:r>
            <a:r>
              <a:rPr lang="it-IT" sz="1800" dirty="0"/>
              <a:t> in produzione, mentre </a:t>
            </a:r>
            <a:r>
              <a:rPr lang="it-IT" sz="1800" dirty="0" err="1">
                <a:solidFill>
                  <a:srgbClr val="FF0000"/>
                </a:solidFill>
              </a:rPr>
              <a:t>Lnq</a:t>
            </a:r>
            <a:r>
              <a:rPr lang="it-IT" sz="1800" dirty="0">
                <a:solidFill>
                  <a:srgbClr val="FF0000"/>
                </a:solidFill>
              </a:rPr>
              <a:t> e K sono sostituti</a:t>
            </a:r>
            <a:r>
              <a:rPr lang="it-IT" sz="1800" dirty="0"/>
              <a:t>, una riduzione del prezzo del capitale riduce la domanda di lavoro non qualificato, ma aumenta quella di </a:t>
            </a:r>
            <a:r>
              <a:rPr lang="it-IT" sz="1800" u="sng" dirty="0"/>
              <a:t>lavoro qualificato che è complementare al capitale</a:t>
            </a:r>
          </a:p>
          <a:p>
            <a:pPr eaLnBrk="1" hangingPunct="1"/>
            <a:r>
              <a:rPr lang="it-IT" sz="1800" b="1" dirty="0"/>
              <a:t>Implicazioni di politiche per il lavoro: analisi effetti degli immigrati sulla domanda di lavoro e sui salari dei nativi (sostituti o complementari?); analisi effetti progresso tecnico su domanda di lavoro dei qualificati/non qualificati,…</a:t>
            </a:r>
          </a:p>
          <a:p>
            <a:pPr eaLnBrk="1" hangingPunct="1"/>
            <a:endParaRPr lang="it-IT" sz="18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096000" y="2786856"/>
          <a:ext cx="16843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zione" r:id="rId3" imgW="1066680" imgH="812520" progId="Equation.3">
                  <p:embed/>
                </p:oleObj>
              </mc:Choice>
              <mc:Fallback>
                <p:oleObj name="Equazione" r:id="rId3" imgW="1066680" imgH="81252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786856"/>
                        <a:ext cx="1684338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2222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98" decel="1000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98" decel="100000" fill="hold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98" decel="1000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98" decel="100000" fill="hold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Lavoratori</a:t>
            </a:r>
            <a:r>
              <a:rPr lang="en-US" sz="2800" dirty="0"/>
              <a:t> skilled e unskilled: </a:t>
            </a:r>
            <a:r>
              <a:rPr lang="en-US" sz="2800" dirty="0" err="1"/>
              <a:t>stessa</a:t>
            </a:r>
            <a:r>
              <a:rPr lang="en-US" sz="2800" dirty="0"/>
              <a:t> </a:t>
            </a:r>
            <a:r>
              <a:rPr lang="en-US" sz="2800" dirty="0" err="1"/>
              <a:t>scelta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nello</a:t>
            </a:r>
            <a:r>
              <a:rPr lang="en-US" sz="2800" dirty="0"/>
              <a:t> schema di </a:t>
            </a:r>
            <a:r>
              <a:rPr lang="en-US" sz="2800" dirty="0" err="1"/>
              <a:t>lungo</a:t>
            </a:r>
            <a:r>
              <a:rPr lang="en-US" sz="2800" dirty="0"/>
              <a:t> period </a:t>
            </a:r>
            <a:r>
              <a:rPr lang="en-US" sz="2800" dirty="0" err="1"/>
              <a:t>tra</a:t>
            </a:r>
            <a:r>
              <a:rPr lang="en-US" sz="2800" dirty="0"/>
              <a:t> K e L, qui </a:t>
            </a:r>
            <a:r>
              <a:rPr lang="en-US" sz="2800" dirty="0" err="1"/>
              <a:t>tra</a:t>
            </a:r>
            <a:r>
              <a:rPr lang="en-US" sz="2800" dirty="0"/>
              <a:t> </a:t>
            </a:r>
            <a:r>
              <a:rPr lang="en-US" sz="2800" dirty="0" err="1"/>
              <a:t>L_skilled</a:t>
            </a:r>
            <a:r>
              <a:rPr lang="en-US" sz="2800" dirty="0"/>
              <a:t> (</a:t>
            </a:r>
            <a:r>
              <a:rPr lang="en-US" sz="2800" dirty="0" err="1"/>
              <a:t>qualificati</a:t>
            </a:r>
            <a:r>
              <a:rPr lang="en-US" sz="2800" dirty="0"/>
              <a:t>) e </a:t>
            </a:r>
            <a:r>
              <a:rPr lang="en-US" sz="2800" dirty="0" err="1"/>
              <a:t>L_unskilled</a:t>
            </a:r>
            <a:r>
              <a:rPr lang="en-US" sz="2800" dirty="0"/>
              <a:t> (</a:t>
            </a:r>
            <a:r>
              <a:rPr lang="en-US" sz="2800" dirty="0" err="1"/>
              <a:t>manuali</a:t>
            </a:r>
            <a:r>
              <a:rPr lang="en-US" sz="2800"/>
              <a:t>)</a:t>
            </a:r>
            <a:endParaRPr lang="en-US" sz="2800" dirty="0"/>
          </a:p>
        </p:txBody>
      </p:sp>
      <p:pic>
        <p:nvPicPr>
          <p:cNvPr id="4098" name="Picture 2" descr="Fig. 2.16. La scelta tra lavoro skilled e unskill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618" y="2042622"/>
            <a:ext cx="523875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E3F5CB68-3583-42D2-971C-BC710985FE14}"/>
              </a:ext>
            </a:extLst>
          </p:cNvPr>
          <p:cNvCxnSpPr/>
          <p:nvPr/>
        </p:nvCxnSpPr>
        <p:spPr>
          <a:xfrm>
            <a:off x="3705497" y="2808514"/>
            <a:ext cx="1280160" cy="29522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EB2F2D9-0A02-4E1A-B5DD-2EC3BD951527}"/>
              </a:ext>
            </a:extLst>
          </p:cNvPr>
          <p:cNvCxnSpPr>
            <a:cxnSpLocks/>
          </p:cNvCxnSpPr>
          <p:nvPr/>
        </p:nvCxnSpPr>
        <p:spPr>
          <a:xfrm>
            <a:off x="3718560" y="4619897"/>
            <a:ext cx="3091543" cy="1140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C1913A0-A0F5-402F-BDE1-9C42E88B96A1}"/>
              </a:ext>
            </a:extLst>
          </p:cNvPr>
          <p:cNvSpPr txBox="1"/>
          <p:nvPr/>
        </p:nvSpPr>
        <p:spPr>
          <a:xfrm>
            <a:off x="7963988" y="2146664"/>
            <a:ext cx="3082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Le variazioni relative del costo del lavoro associato ai diversi tipi di lavoratori, data la quantità prodotta, comporta (come per il capitale) un effetto sostituzione tra fattori. In blu </a:t>
            </a:r>
            <a:r>
              <a:rPr lang="it-IT" sz="2400" dirty="0" err="1"/>
              <a:t>w</a:t>
            </a:r>
            <a:r>
              <a:rPr lang="it-IT" sz="2400" baseline="-25000" dirty="0" err="1"/>
              <a:t>u</a:t>
            </a:r>
            <a:r>
              <a:rPr lang="it-IT" sz="2400" dirty="0"/>
              <a:t> diminuisce e in rosso aumenta</a:t>
            </a:r>
          </a:p>
        </p:txBody>
      </p:sp>
    </p:spTree>
    <p:extLst>
      <p:ext uri="{BB962C8B-B14F-4D97-AF65-F5344CB8AC3E}">
        <p14:creationId xmlns:p14="http://schemas.microsoft.com/office/powerpoint/2010/main" val="265363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È un fenomeno che riguarda le donne</a:t>
            </a:r>
            <a:endParaRPr lang="en-US" dirty="0"/>
          </a:p>
        </p:txBody>
      </p:sp>
      <p:pic>
        <p:nvPicPr>
          <p:cNvPr id="4098" name="Picture 2" descr="Figure 2.4. Part-time work is more frequent among wo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56" y="2060848"/>
            <a:ext cx="8964488" cy="37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919537" y="6237312"/>
            <a:ext cx="3917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Fonte: OECD </a:t>
            </a:r>
            <a:r>
              <a:rPr lang="it-IT" dirty="0" err="1"/>
              <a:t>Employment</a:t>
            </a:r>
            <a:r>
              <a:rPr lang="it-IT" dirty="0"/>
              <a:t> Outlook, 2020</a:t>
            </a:r>
            <a:endParaRPr lang="en-US" dirty="0"/>
          </a:p>
        </p:txBody>
      </p:sp>
      <p:sp>
        <p:nvSpPr>
          <p:cNvPr id="4" name="Freccia in giù 3"/>
          <p:cNvSpPr/>
          <p:nvPr/>
        </p:nvSpPr>
        <p:spPr>
          <a:xfrm>
            <a:off x="8544272" y="2276872"/>
            <a:ext cx="1440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6228118" y="2564904"/>
            <a:ext cx="216024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ttore diritto 6"/>
          <p:cNvCxnSpPr/>
          <p:nvPr/>
        </p:nvCxnSpPr>
        <p:spPr>
          <a:xfrm flipH="1">
            <a:off x="1847528" y="3068960"/>
            <a:ext cx="87307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ccia a destra 9"/>
          <p:cNvSpPr/>
          <p:nvPr/>
        </p:nvSpPr>
        <p:spPr>
          <a:xfrm>
            <a:off x="8256240" y="4725144"/>
            <a:ext cx="28803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7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6380" y="356197"/>
            <a:ext cx="9720072" cy="1499616"/>
          </a:xfrm>
        </p:spPr>
        <p:txBody>
          <a:bodyPr>
            <a:normAutofit/>
          </a:bodyPr>
          <a:lstStyle/>
          <a:p>
            <a:r>
              <a:rPr lang="it-IT" sz="4400" dirty="0"/>
              <a:t>…e talvolta non è una scelta del lavoratore</a:t>
            </a:r>
            <a:endParaRPr lang="en-US" sz="4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443162"/>
            <a:ext cx="7998001" cy="5217434"/>
          </a:xfrm>
          <a:prstGeom prst="rect">
            <a:avLst/>
          </a:prstGeom>
        </p:spPr>
      </p:pic>
      <p:sp>
        <p:nvSpPr>
          <p:cNvPr id="4" name="Parentesi graffa aperta 3"/>
          <p:cNvSpPr/>
          <p:nvPr/>
        </p:nvSpPr>
        <p:spPr>
          <a:xfrm>
            <a:off x="1775520" y="4581128"/>
            <a:ext cx="72008" cy="1728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1CBB54E-4416-4944-B76D-003B19075D89}"/>
              </a:ext>
            </a:extLst>
          </p:cNvPr>
          <p:cNvSpPr/>
          <p:nvPr/>
        </p:nvSpPr>
        <p:spPr>
          <a:xfrm>
            <a:off x="5375920" y="5301208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18E5D8E4-A2C4-4440-9726-FDDFA0E693B7}"/>
              </a:ext>
            </a:extLst>
          </p:cNvPr>
          <p:cNvSpPr/>
          <p:nvPr/>
        </p:nvSpPr>
        <p:spPr>
          <a:xfrm>
            <a:off x="5382375" y="4581128"/>
            <a:ext cx="50405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DE515CD-2301-46E6-9333-D50AC45F2B7B}"/>
              </a:ext>
            </a:extLst>
          </p:cNvPr>
          <p:cNvSpPr/>
          <p:nvPr/>
        </p:nvSpPr>
        <p:spPr>
          <a:xfrm>
            <a:off x="4655840" y="4005064"/>
            <a:ext cx="5040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9BF00D3-A58C-40AE-B6DB-7516743C5C54}"/>
              </a:ext>
            </a:extLst>
          </p:cNvPr>
          <p:cNvSpPr/>
          <p:nvPr/>
        </p:nvSpPr>
        <p:spPr>
          <a:xfrm>
            <a:off x="4655840" y="4174604"/>
            <a:ext cx="504056" cy="1905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51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14EFC5-2F78-44EA-AFE7-C0BDD6A2A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… soprattutto in Italia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5355A17-ECD6-4601-B0B5-40A9F0D2F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55" y="1746069"/>
            <a:ext cx="7573106" cy="49159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0C48E51-97C6-4A64-A291-BC6D5B38F82A}"/>
              </a:ext>
            </a:extLst>
          </p:cNvPr>
          <p:cNvSpPr txBox="1"/>
          <p:nvPr/>
        </p:nvSpPr>
        <p:spPr>
          <a:xfrm>
            <a:off x="8470261" y="5349454"/>
            <a:ext cx="3138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Fonte: OECD (2023), Employment Outlook, p. 30</a:t>
            </a:r>
          </a:p>
        </p:txBody>
      </p:sp>
    </p:spTree>
    <p:extLst>
      <p:ext uri="{BB962C8B-B14F-4D97-AF65-F5344CB8AC3E}">
        <p14:creationId xmlns:p14="http://schemas.microsoft.com/office/powerpoint/2010/main" val="4026187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400" dirty="0"/>
              <a:t>Tassi di occupazione e ore lavorate annualmente per occupato in alcuni paesi Ocse - Anni 2004-2019 (Tassi di occupazione in rapporto alla popolazione in </a:t>
            </a:r>
            <a:r>
              <a:rPr lang="it-IT" sz="2400" dirty="0" err="1"/>
              <a:t>eta'</a:t>
            </a:r>
            <a:r>
              <a:rPr lang="it-IT" sz="2400" dirty="0"/>
              <a:t> 15-64 anni) </a:t>
            </a:r>
          </a:p>
        </p:txBody>
      </p:sp>
      <p:pic>
        <p:nvPicPr>
          <p:cNvPr id="15363" name="grafico" descr="tronti_lavoro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480" y="2132856"/>
            <a:ext cx="5012664" cy="382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5231904" y="4365104"/>
            <a:ext cx="64770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755775" y="6256338"/>
            <a:ext cx="91287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/>
              <a:t>In Italia si lavorano ancora molte ore e il numero di occupati è inferiore, nonostante il part-time…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228" y="2157636"/>
            <a:ext cx="4331773" cy="3609008"/>
          </a:xfrm>
          <a:prstGeom prst="rect">
            <a:avLst/>
          </a:prstGeom>
        </p:spPr>
      </p:pic>
      <p:cxnSp>
        <p:nvCxnSpPr>
          <p:cNvPr id="4" name="Connettore diritto 3"/>
          <p:cNvCxnSpPr/>
          <p:nvPr/>
        </p:nvCxnSpPr>
        <p:spPr>
          <a:xfrm>
            <a:off x="6960096" y="3429000"/>
            <a:ext cx="34563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/>
          <p:cNvCxnSpPr/>
          <p:nvPr/>
        </p:nvCxnSpPr>
        <p:spPr>
          <a:xfrm>
            <a:off x="8832304" y="2564904"/>
            <a:ext cx="0" cy="230400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 flipH="1">
            <a:off x="9147490" y="1498915"/>
            <a:ext cx="17281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Media UE (68,0 e 1513</a:t>
            </a:r>
            <a:endParaRPr lang="en-US" dirty="0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8832304" y="1966392"/>
            <a:ext cx="288032" cy="598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9372179" y="4237584"/>
            <a:ext cx="323837" cy="13127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41BE76A-085D-48BF-A369-D08B9F93C5D8}"/>
              </a:ext>
            </a:extLst>
          </p:cNvPr>
          <p:cNvSpPr txBox="1"/>
          <p:nvPr/>
        </p:nvSpPr>
        <p:spPr>
          <a:xfrm flipH="1">
            <a:off x="8904312" y="5550329"/>
            <a:ext cx="1728192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(57,7 e 1559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9" grpId="0" animBg="1"/>
      <p:bldP spid="16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2B2EE73-9181-4DD1-B07C-65243870B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750" y="1282426"/>
            <a:ext cx="7409941" cy="4987745"/>
          </a:xfrm>
          <a:prstGeom prst="rect">
            <a:avLst/>
          </a:prstGeom>
        </p:spPr>
      </p:pic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1045899" y="219456"/>
            <a:ext cx="9720072" cy="1499616"/>
          </a:xfrm>
        </p:spPr>
        <p:txBody>
          <a:bodyPr/>
          <a:lstStyle/>
          <a:p>
            <a:pPr eaLnBrk="1" hangingPunct="1"/>
            <a:r>
              <a:rPr lang="it-IT" sz="2400" dirty="0"/>
              <a:t>Produttività oraria in Italia è superiore a quella per lavoratore, ma lo scarto è minimo in confronto ai Paesi concorrenti</a:t>
            </a:r>
          </a:p>
        </p:txBody>
      </p:sp>
      <p:sp>
        <p:nvSpPr>
          <p:cNvPr id="2" name="Freccia in giù 1"/>
          <p:cNvSpPr/>
          <p:nvPr/>
        </p:nvSpPr>
        <p:spPr>
          <a:xfrm>
            <a:off x="5032256" y="3976599"/>
            <a:ext cx="21602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5D5275A-23FD-43B6-A0DE-B65364853A25}"/>
              </a:ext>
            </a:extLst>
          </p:cNvPr>
          <p:cNvSpPr txBox="1"/>
          <p:nvPr/>
        </p:nvSpPr>
        <p:spPr>
          <a:xfrm>
            <a:off x="2351584" y="6237312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Fonte: </a:t>
            </a:r>
            <a:r>
              <a:rPr lang="it-IT" sz="1400" i="1" dirty="0" err="1">
                <a:hlinkClick r:id="rId3"/>
              </a:rPr>
              <a:t>Altervista</a:t>
            </a:r>
            <a:r>
              <a:rPr lang="it-IT" sz="1400" i="1" dirty="0"/>
              <a:t> - Prodotto interno lordo reale per ora lavorata e lavoratore in Italia e altri paesi (1970-2021) su dati </a:t>
            </a:r>
            <a:r>
              <a:rPr lang="it-IT" sz="1400" i="1" dirty="0">
                <a:hlinkClick r:id="rId4"/>
              </a:rPr>
              <a:t>AMECO</a:t>
            </a:r>
            <a:endParaRPr lang="it-IT" sz="1400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8E9E47-B6FC-42D4-A312-3E008BB3B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L'orario di lavoro è una variabile importante per analizzare le trasformazioni nell'organizzazione della produzione, nella produttività per l’impresa e per L’intero sistema economico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FE7EF2D-AB0F-409A-B60E-20F8ED921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885" y="1879625"/>
            <a:ext cx="6760254" cy="4918841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07E0BB0-289A-452F-A050-B10B34988895}"/>
              </a:ext>
            </a:extLst>
          </p:cNvPr>
          <p:cNvSpPr/>
          <p:nvPr/>
        </p:nvSpPr>
        <p:spPr>
          <a:xfrm>
            <a:off x="8434252" y="5499221"/>
            <a:ext cx="3662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rgbClr val="000009"/>
                </a:solidFill>
                <a:latin typeface="Calibri" panose="020F0502020204030204" pitchFamily="34" charset="0"/>
              </a:rPr>
              <a:t>Deidda</a:t>
            </a:r>
            <a:r>
              <a:rPr lang="it-IT" sz="1400" dirty="0">
                <a:solidFill>
                  <a:srgbClr val="000009"/>
                </a:solidFill>
                <a:latin typeface="Calibri" panose="020F0502020204030204" pitchFamily="34" charset="0"/>
              </a:rPr>
              <a:t> M., Menegatti V. (2023), </a:t>
            </a:r>
            <a:r>
              <a:rPr lang="it-IT" sz="1400" i="1" dirty="0">
                <a:solidFill>
                  <a:srgbClr val="000009"/>
                </a:solidFill>
                <a:latin typeface="Calibri" panose="020F0502020204030204" pitchFamily="34" charset="0"/>
              </a:rPr>
              <a:t>Riduzione dell’orario settimanale di lavoro. Ricognizione comparativa delle sperimentazioni realizzate</a:t>
            </a:r>
            <a:r>
              <a:rPr lang="it-IT" sz="1400" dirty="0">
                <a:solidFill>
                  <a:srgbClr val="000009"/>
                </a:solidFill>
                <a:latin typeface="Calibri" panose="020F0502020204030204" pitchFamily="34" charset="0"/>
              </a:rPr>
              <a:t>, Inapp </a:t>
            </a:r>
            <a:r>
              <a:rPr lang="it-IT" sz="1400" dirty="0" err="1">
                <a:solidFill>
                  <a:srgbClr val="000009"/>
                </a:solidFill>
                <a:latin typeface="Calibri" panose="020F0502020204030204" pitchFamily="34" charset="0"/>
              </a:rPr>
              <a:t>Working</a:t>
            </a:r>
            <a:r>
              <a:rPr lang="it-IT" sz="1400" dirty="0">
                <a:solidFill>
                  <a:srgbClr val="000009"/>
                </a:solidFill>
                <a:latin typeface="Calibri" panose="020F0502020204030204" pitchFamily="34" charset="0"/>
              </a:rPr>
              <a:t> Paper n.96, Roma, Inapp, p. 15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4698255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e">
  <a:themeElements>
    <a:clrScheme name="Integrale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e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1212</TotalTime>
  <Words>3085</Words>
  <Application>Microsoft Office PowerPoint</Application>
  <PresentationFormat>Widescreen</PresentationFormat>
  <Paragraphs>164</Paragraphs>
  <Slides>38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9" baseType="lpstr">
      <vt:lpstr>Arial</vt:lpstr>
      <vt:lpstr>Calibri</vt:lpstr>
      <vt:lpstr>Helvetica</vt:lpstr>
      <vt:lpstr>Open Sans</vt:lpstr>
      <vt:lpstr>Symbol</vt:lpstr>
      <vt:lpstr>Tw Cen MT</vt:lpstr>
      <vt:lpstr>Tw Cen MT Condensed</vt:lpstr>
      <vt:lpstr>Wingdings</vt:lpstr>
      <vt:lpstr>Wingdings 3</vt:lpstr>
      <vt:lpstr>Integrale</vt:lpstr>
      <vt:lpstr>Equazione</vt:lpstr>
      <vt:lpstr>Domanda di lavoro per tipi di lavoratori e nel tempo</vt:lpstr>
      <vt:lpstr>Il dibattito sull’orario di lavoro: qualche conclusione</vt:lpstr>
      <vt:lpstr>Part-time: l’uso aumenta un po’ ovunque</vt:lpstr>
      <vt:lpstr>È un fenomeno che riguarda le donne</vt:lpstr>
      <vt:lpstr>…e talvolta non è una scelta del lavoratore</vt:lpstr>
      <vt:lpstr>… soprattutto in Italia</vt:lpstr>
      <vt:lpstr>Tassi di occupazione e ore lavorate annualmente per occupato in alcuni paesi Ocse - Anni 2004-2019 (Tassi di occupazione in rapporto alla popolazione in eta' 15-64 anni) </vt:lpstr>
      <vt:lpstr>Produttività oraria in Italia è superiore a quella per lavoratore, ma lo scarto è minimo in confronto ai Paesi concorrenti</vt:lpstr>
      <vt:lpstr>L'orario di lavoro è una variabile importante per analizzare le trasformazioni nell'organizzazione della produzione, nella produttività per l’impresa e per L’intero sistema economico</vt:lpstr>
      <vt:lpstr>La teoria dinamica - I costi di aggiustamento</vt:lpstr>
      <vt:lpstr>I costi di aggiustamento </vt:lpstr>
      <vt:lpstr>Da cosa sono determinati? </vt:lpstr>
      <vt:lpstr>Costi variabili e fissi</vt:lpstr>
      <vt:lpstr>Costi variabili, costi fissi e occupazione</vt:lpstr>
      <vt:lpstr>Caratteristiche dei costi di aggiustamento i modelli per la stima della variazione del lavoro nel tempo</vt:lpstr>
      <vt:lpstr>Conseguenze micro-economiche dei costi di aggiustamento</vt:lpstr>
      <vt:lpstr>Velocità di aggiustamento</vt:lpstr>
      <vt:lpstr>Figura 4.8 (Brucchi L./ Pepi de caleo): Andamento dell’occupazione in presenza di costi di aggiustamento variabili</vt:lpstr>
      <vt:lpstr>Costi fissi</vt:lpstr>
      <vt:lpstr>Figura 4.9 (Brucchi L./Pepi de caleo): Andamento dell’occupazione con costi di aggiustamento fissi</vt:lpstr>
      <vt:lpstr>Analisi empirica domanda di lavoro </vt:lpstr>
      <vt:lpstr>Modelli dinamici di domanda di lavoro</vt:lpstr>
      <vt:lpstr>Evidenza empirica</vt:lpstr>
      <vt:lpstr>I regimi di protezione dell’occupazione</vt:lpstr>
      <vt:lpstr>Come tener conto dei costi di aggiustamento nei modelli economici</vt:lpstr>
      <vt:lpstr>Gli effetti di questi maggiori costi riducono realmente domanda e offerta di lavoro?</vt:lpstr>
      <vt:lpstr>L’indicatore «RPI» o regime di protezione delL’IMPIEGO</vt:lpstr>
      <vt:lpstr>Perché costa di più licenziare che assumere? I limiti alla libera scelta dell’impresa</vt:lpstr>
      <vt:lpstr>Le componenti di trasferimento e tassa</vt:lpstr>
      <vt:lpstr>Presentazione standard di PowerPoint</vt:lpstr>
      <vt:lpstr>Presentazione standard di PowerPoint</vt:lpstr>
      <vt:lpstr>L’indice riassuntivo RPL</vt:lpstr>
      <vt:lpstr>L’indicatore riassuntivo è la media dei 4 indicatori di sintesi</vt:lpstr>
      <vt:lpstr>Grado di protezione del lavoro a tempo indeterminato: Lavoro fattore quasi fisso?</vt:lpstr>
      <vt:lpstr>Lavoratori con diversa professionalità</vt:lpstr>
      <vt:lpstr>Abbandoniamo ora il concetto di omogeneità</vt:lpstr>
      <vt:lpstr>Input di lavoro eterogeneo</vt:lpstr>
      <vt:lpstr>Lavoratori skilled e unskilled: stessa scelta che nello schema di lungo period tra K e L, qui tra L_skilled (qualificati) e L_unskilled (manuali)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CHIES LAURA</dc:creator>
  <cp:lastModifiedBy>CHIES LAURA</cp:lastModifiedBy>
  <cp:revision>52</cp:revision>
  <dcterms:created xsi:type="dcterms:W3CDTF">2021-11-16T08:53:58Z</dcterms:created>
  <dcterms:modified xsi:type="dcterms:W3CDTF">2024-10-28T10:17:46Z</dcterms:modified>
</cp:coreProperties>
</file>