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344" r:id="rId3"/>
    <p:sldId id="257" r:id="rId4"/>
    <p:sldId id="261" r:id="rId5"/>
    <p:sldId id="258" r:id="rId6"/>
    <p:sldId id="259" r:id="rId7"/>
    <p:sldId id="346" r:id="rId8"/>
    <p:sldId id="347" r:id="rId9"/>
    <p:sldId id="260" r:id="rId10"/>
    <p:sldId id="34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35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544A9-0B90-40CD-9856-BFCC86E8CECB}" type="datetimeFigureOut">
              <a:rPr lang="en-US" smtClean="0"/>
              <a:t>10/29/2024</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875014-0A31-4733-BF5F-A52504E4BF12}" type="slidenum">
              <a:rPr lang="en-US" smtClean="0"/>
              <a:t>‹N›</a:t>
            </a:fld>
            <a:endParaRPr lang="en-US"/>
          </a:p>
        </p:txBody>
      </p:sp>
    </p:spTree>
    <p:extLst>
      <p:ext uri="{BB962C8B-B14F-4D97-AF65-F5344CB8AC3E}">
        <p14:creationId xmlns:p14="http://schemas.microsoft.com/office/powerpoint/2010/main" val="4094037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7CD0CBEE-FAA7-4709-BD49-056BA0611210}" type="slidenum">
              <a:rPr lang="it-IT" altLang="en-US"/>
              <a:pPr/>
              <a:t>4</a:t>
            </a:fld>
            <a:endParaRPr lang="it-IT" altLang="en-US"/>
          </a:p>
        </p:txBody>
      </p:sp>
      <p:sp>
        <p:nvSpPr>
          <p:cNvPr id="80897" name="Text Box 1"/>
          <p:cNvSpPr txBox="1">
            <a:spLocks noChangeArrowheads="1"/>
          </p:cNvSpPr>
          <p:nvPr/>
        </p:nvSpPr>
        <p:spPr bwMode="auto">
          <a:xfrm>
            <a:off x="3778250" y="9429750"/>
            <a:ext cx="2889250"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9pPr>
          </a:lstStyle>
          <a:p>
            <a:pPr algn="r">
              <a:buClrTx/>
              <a:buFontTx/>
              <a:buNone/>
            </a:pPr>
            <a:fld id="{79F6520F-C084-4B58-9103-8E4391C7D021}" type="slidenum">
              <a:rPr lang="it-IT" altLang="en-US" sz="1200" baseline="0"/>
              <a:pPr algn="r">
                <a:buClrTx/>
                <a:buFontTx/>
                <a:buNone/>
              </a:pPr>
              <a:t>4</a:t>
            </a:fld>
            <a:endParaRPr lang="it-IT" altLang="en-US" sz="1200" baseline="0"/>
          </a:p>
        </p:txBody>
      </p:sp>
      <p:sp>
        <p:nvSpPr>
          <p:cNvPr id="80898" name="Rectangle 2"/>
          <p:cNvSpPr txBox="1">
            <a:spLocks noGrp="1" noRot="1" noChangeAspect="1" noChangeArrowheads="1"/>
          </p:cNvSpPr>
          <p:nvPr>
            <p:ph type="sldImg"/>
          </p:nvPr>
        </p:nvSpPr>
        <p:spPr bwMode="auto">
          <a:xfrm>
            <a:off x="26988" y="744538"/>
            <a:ext cx="6615112" cy="3722687"/>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0899" name="Rectangle 3"/>
          <p:cNvSpPr txBox="1">
            <a:spLocks noGrp="1" noChangeArrowheads="1"/>
          </p:cNvSpPr>
          <p:nvPr>
            <p:ph type="body" idx="1"/>
          </p:nvPr>
        </p:nvSpPr>
        <p:spPr bwMode="auto">
          <a:xfrm>
            <a:off x="666750" y="4714875"/>
            <a:ext cx="5335588" cy="4467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spcBef>
                <a:spcPts val="4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it-IT" altLang="en-US">
              <a:latin typeface="Garamond" panose="02020404030301010803" pitchFamily="18" charset="0"/>
              <a:cs typeface="DejaVu Sans" panose="020B0603030804020204" pitchFamily="34" charset="0"/>
            </a:endParaRPr>
          </a:p>
        </p:txBody>
      </p:sp>
    </p:spTree>
    <p:extLst>
      <p:ext uri="{BB962C8B-B14F-4D97-AF65-F5344CB8AC3E}">
        <p14:creationId xmlns:p14="http://schemas.microsoft.com/office/powerpoint/2010/main" val="1287724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p:cNvSpPr>
            <a:spLocks noGrp="1"/>
          </p:cNvSpPr>
          <p:nvPr>
            <p:ph type="dt" sz="half" idx="10"/>
          </p:nvPr>
        </p:nvSpPr>
        <p:spPr/>
        <p:txBody>
          <a:bodyPr/>
          <a:lstStyle/>
          <a:p>
            <a:fld id="{B2F4D997-34B8-4365-9179-37176B6516E0}" type="datetimeFigureOut">
              <a:rPr lang="en-US" smtClean="0"/>
              <a:t>10/29/2024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681327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B2F4D997-34B8-4365-9179-37176B6516E0}" type="datetimeFigureOut">
              <a:rPr lang="en-US" smtClean="0"/>
              <a:t>10/29/2024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973173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B2F4D997-34B8-4365-9179-37176B6516E0}" type="datetimeFigureOut">
              <a:rPr lang="en-US" smtClean="0"/>
              <a:t>10/29/2024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2927153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10"/>
          </p:nvPr>
        </p:nvSpPr>
        <p:spPr/>
        <p:txBody>
          <a:bodyPr/>
          <a:lstStyle/>
          <a:p>
            <a:fld id="{B2F4D997-34B8-4365-9179-37176B6516E0}" type="datetimeFigureOut">
              <a:rPr lang="en-US" smtClean="0"/>
              <a:t>10/29/2024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593735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B2F4D997-34B8-4365-9179-37176B6516E0}" type="datetimeFigureOut">
              <a:rPr lang="en-US" smtClean="0"/>
              <a:t>10/29/2024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1815683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p:cNvSpPr>
            <a:spLocks noGrp="1"/>
          </p:cNvSpPr>
          <p:nvPr>
            <p:ph type="dt" sz="half" idx="10"/>
          </p:nvPr>
        </p:nvSpPr>
        <p:spPr/>
        <p:txBody>
          <a:bodyPr/>
          <a:lstStyle/>
          <a:p>
            <a:fld id="{B2F4D997-34B8-4365-9179-37176B6516E0}" type="datetimeFigureOut">
              <a:rPr lang="en-US" smtClean="0"/>
              <a:t>10/29/2024</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444062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p:cNvSpPr>
            <a:spLocks noGrp="1"/>
          </p:cNvSpPr>
          <p:nvPr>
            <p:ph type="dt" sz="half" idx="10"/>
          </p:nvPr>
        </p:nvSpPr>
        <p:spPr/>
        <p:txBody>
          <a:bodyPr/>
          <a:lstStyle/>
          <a:p>
            <a:fld id="{B2F4D997-34B8-4365-9179-37176B6516E0}" type="datetimeFigureOut">
              <a:rPr lang="en-US" smtClean="0"/>
              <a:t>10/29/2024</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1510916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en-US"/>
          </a:p>
        </p:txBody>
      </p:sp>
      <p:sp>
        <p:nvSpPr>
          <p:cNvPr id="3" name="Segnaposto data 2"/>
          <p:cNvSpPr>
            <a:spLocks noGrp="1"/>
          </p:cNvSpPr>
          <p:nvPr>
            <p:ph type="dt" sz="half" idx="10"/>
          </p:nvPr>
        </p:nvSpPr>
        <p:spPr/>
        <p:txBody>
          <a:bodyPr/>
          <a:lstStyle/>
          <a:p>
            <a:fld id="{B2F4D997-34B8-4365-9179-37176B6516E0}" type="datetimeFigureOut">
              <a:rPr lang="en-US" smtClean="0"/>
              <a:t>10/29/2024</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2446325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2F4D997-34B8-4365-9179-37176B6516E0}" type="datetimeFigureOut">
              <a:rPr lang="en-US" smtClean="0"/>
              <a:t>10/29/2024</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3314939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B2F4D997-34B8-4365-9179-37176B6516E0}" type="datetimeFigureOut">
              <a:rPr lang="en-US" smtClean="0"/>
              <a:t>10/29/2024</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1219956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B2F4D997-34B8-4365-9179-37176B6516E0}" type="datetimeFigureOut">
              <a:rPr lang="en-US" smtClean="0"/>
              <a:t>10/29/2024</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95ABE3E3-3E1D-4DDF-8904-E3329743DB5F}" type="slidenum">
              <a:rPr lang="en-US" smtClean="0"/>
              <a:t>‹N›</a:t>
            </a:fld>
            <a:endParaRPr lang="en-US"/>
          </a:p>
        </p:txBody>
      </p:sp>
    </p:spTree>
    <p:extLst>
      <p:ext uri="{BB962C8B-B14F-4D97-AF65-F5344CB8AC3E}">
        <p14:creationId xmlns:p14="http://schemas.microsoft.com/office/powerpoint/2010/main" val="2381125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F4D997-34B8-4365-9179-37176B6516E0}" type="datetimeFigureOut">
              <a:rPr lang="en-US" smtClean="0"/>
              <a:t>10/29/2024</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BE3E3-3E1D-4DDF-8904-E3329743DB5F}" type="slidenum">
              <a:rPr lang="en-US" smtClean="0"/>
              <a:t>‹N›</a:t>
            </a:fld>
            <a:endParaRPr lang="en-US"/>
          </a:p>
        </p:txBody>
      </p:sp>
    </p:spTree>
    <p:extLst>
      <p:ext uri="{BB962C8B-B14F-4D97-AF65-F5344CB8AC3E}">
        <p14:creationId xmlns:p14="http://schemas.microsoft.com/office/powerpoint/2010/main" val="4126638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emf"/><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Uso di dati e esercizi</a:t>
            </a:r>
            <a:endParaRPr lang="en-US" dirty="0"/>
          </a:p>
        </p:txBody>
      </p:sp>
      <p:sp>
        <p:nvSpPr>
          <p:cNvPr id="3" name="Sottotitolo 2"/>
          <p:cNvSpPr>
            <a:spLocks noGrp="1"/>
          </p:cNvSpPr>
          <p:nvPr>
            <p:ph type="subTitle" idx="1"/>
          </p:nvPr>
        </p:nvSpPr>
        <p:spPr/>
        <p:txBody>
          <a:bodyPr/>
          <a:lstStyle/>
          <a:p>
            <a:r>
              <a:rPr lang="it-IT" dirty="0"/>
              <a:t>La domanda di lavoro</a:t>
            </a:r>
            <a:endParaRPr lang="en-US" dirty="0"/>
          </a:p>
        </p:txBody>
      </p:sp>
    </p:spTree>
    <p:extLst>
      <p:ext uri="{BB962C8B-B14F-4D97-AF65-F5344CB8AC3E}">
        <p14:creationId xmlns:p14="http://schemas.microsoft.com/office/powerpoint/2010/main" val="863361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29024086-CEBC-42AE-BDE7-31432FF71D17}"/>
              </a:ext>
            </a:extLst>
          </p:cNvPr>
          <p:cNvSpPr>
            <a:spLocks noGrp="1"/>
          </p:cNvSpPr>
          <p:nvPr>
            <p:ph type="title"/>
          </p:nvPr>
        </p:nvSpPr>
        <p:spPr/>
        <p:txBody>
          <a:bodyPr/>
          <a:lstStyle/>
          <a:p>
            <a:r>
              <a:rPr lang="it-IT" dirty="0"/>
              <a:t>Esercizio da svolgere a casa</a:t>
            </a:r>
          </a:p>
        </p:txBody>
      </p:sp>
      <p:sp>
        <p:nvSpPr>
          <p:cNvPr id="11" name="Rettangolo 10">
            <a:extLst>
              <a:ext uri="{FF2B5EF4-FFF2-40B4-BE49-F238E27FC236}">
                <a16:creationId xmlns:a16="http://schemas.microsoft.com/office/drawing/2014/main" id="{6A50AD57-3D8D-4A5F-9AB1-5771B27C4593}"/>
              </a:ext>
            </a:extLst>
          </p:cNvPr>
          <p:cNvSpPr/>
          <p:nvPr/>
        </p:nvSpPr>
        <p:spPr>
          <a:xfrm>
            <a:off x="747776" y="1873149"/>
            <a:ext cx="10558272" cy="923330"/>
          </a:xfrm>
          <a:prstGeom prst="rect">
            <a:avLst/>
          </a:prstGeom>
        </p:spPr>
        <p:txBody>
          <a:bodyPr wrap="square">
            <a:spAutoFit/>
          </a:bodyPr>
          <a:lstStyle/>
          <a:p>
            <a:r>
              <a:rPr lang="it-IT" dirty="0">
                <a:latin typeface="Times New Roman" panose="02020603050405020304" pitchFamily="18" charset="0"/>
                <a:ea typeface="Calibri" panose="020F0502020204030204" pitchFamily="34" charset="0"/>
              </a:rPr>
              <a:t>Considerate la seguente tabella che rappresenta le coppie salario-occupazione dell’azienda Alfa Spa. Disegnate la relativa curva di domanda di lavoro e ricavate la funzione generalizzata di domanda. Calcolate poi l’elasticità puntuale lungo la curva di domanda e dite se si tratta di una curva di domanda elastica o rigida</a:t>
            </a: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p>
        </p:txBody>
      </p:sp>
      <p:graphicFrame>
        <p:nvGraphicFramePr>
          <p:cNvPr id="2" name="Tabella 1">
            <a:extLst>
              <a:ext uri="{FF2B5EF4-FFF2-40B4-BE49-F238E27FC236}">
                <a16:creationId xmlns:a16="http://schemas.microsoft.com/office/drawing/2014/main" id="{DA48B1BB-374A-4E9C-A2A1-5C39C088890D}"/>
              </a:ext>
            </a:extLst>
          </p:cNvPr>
          <p:cNvGraphicFramePr>
            <a:graphicFrameLocks noGrp="1"/>
          </p:cNvGraphicFramePr>
          <p:nvPr>
            <p:extLst>
              <p:ext uri="{D42A27DB-BD31-4B8C-83A1-F6EECF244321}">
                <p14:modId xmlns:p14="http://schemas.microsoft.com/office/powerpoint/2010/main" val="1619772067"/>
              </p:ext>
            </p:extLst>
          </p:nvPr>
        </p:nvGraphicFramePr>
        <p:xfrm>
          <a:off x="5009605" y="2835275"/>
          <a:ext cx="2172790" cy="3657600"/>
        </p:xfrm>
        <a:graphic>
          <a:graphicData uri="http://schemas.openxmlformats.org/drawingml/2006/table">
            <a:tbl>
              <a:tblPr firstRow="1" firstCol="1" bandRow="1">
                <a:tableStyleId>{5C22544A-7EE6-4342-B048-85BDC9FD1C3A}</a:tableStyleId>
              </a:tblPr>
              <a:tblGrid>
                <a:gridCol w="1086395">
                  <a:extLst>
                    <a:ext uri="{9D8B030D-6E8A-4147-A177-3AD203B41FA5}">
                      <a16:colId xmlns:a16="http://schemas.microsoft.com/office/drawing/2014/main" val="459593022"/>
                    </a:ext>
                  </a:extLst>
                </a:gridCol>
                <a:gridCol w="1086395">
                  <a:extLst>
                    <a:ext uri="{9D8B030D-6E8A-4147-A177-3AD203B41FA5}">
                      <a16:colId xmlns:a16="http://schemas.microsoft.com/office/drawing/2014/main" val="1430356523"/>
                    </a:ext>
                  </a:extLst>
                </a:gridCol>
              </a:tblGrid>
              <a:tr h="285750">
                <a:tc>
                  <a:txBody>
                    <a:bodyPr/>
                    <a:lstStyle/>
                    <a:p>
                      <a:pPr algn="l" fontAlgn="b"/>
                      <a:r>
                        <a:rPr lang="it-IT" sz="2000" u="none" strike="noStrike">
                          <a:effectLst/>
                        </a:rPr>
                        <a:t>W</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it-IT" sz="2000" u="none" strike="noStrike">
                          <a:effectLst/>
                        </a:rPr>
                        <a:t>L</a:t>
                      </a:r>
                      <a:endParaRPr lang="it-IT" sz="2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760449186"/>
                  </a:ext>
                </a:extLst>
              </a:tr>
              <a:tr h="276225">
                <a:tc>
                  <a:txBody>
                    <a:bodyPr/>
                    <a:lstStyle/>
                    <a:p>
                      <a:pPr algn="ctr" fontAlgn="b"/>
                      <a:r>
                        <a:rPr lang="it-IT" sz="2000" u="none" strike="noStrike" dirty="0">
                          <a:effectLst/>
                        </a:rPr>
                        <a:t>20</a:t>
                      </a:r>
                      <a:endParaRPr lang="it-IT" sz="2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0</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27049149"/>
                  </a:ext>
                </a:extLst>
              </a:tr>
              <a:tr h="276225">
                <a:tc>
                  <a:txBody>
                    <a:bodyPr/>
                    <a:lstStyle/>
                    <a:p>
                      <a:pPr algn="ctr" fontAlgn="b"/>
                      <a:r>
                        <a:rPr lang="it-IT" sz="2000" u="none" strike="noStrike">
                          <a:effectLst/>
                        </a:rPr>
                        <a:t>18</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4</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27238678"/>
                  </a:ext>
                </a:extLst>
              </a:tr>
              <a:tr h="276225">
                <a:tc>
                  <a:txBody>
                    <a:bodyPr/>
                    <a:lstStyle/>
                    <a:p>
                      <a:pPr algn="ctr" fontAlgn="b"/>
                      <a:r>
                        <a:rPr lang="it-IT" sz="2000" u="none" strike="noStrike">
                          <a:effectLst/>
                        </a:rPr>
                        <a:t>16</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8</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150230422"/>
                  </a:ext>
                </a:extLst>
              </a:tr>
              <a:tr h="276225">
                <a:tc>
                  <a:txBody>
                    <a:bodyPr/>
                    <a:lstStyle/>
                    <a:p>
                      <a:pPr algn="ctr" fontAlgn="b"/>
                      <a:r>
                        <a:rPr lang="it-IT" sz="2000" u="none" strike="noStrike">
                          <a:effectLst/>
                        </a:rPr>
                        <a:t>14</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12</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0613947"/>
                  </a:ext>
                </a:extLst>
              </a:tr>
              <a:tr h="276225">
                <a:tc>
                  <a:txBody>
                    <a:bodyPr/>
                    <a:lstStyle/>
                    <a:p>
                      <a:pPr algn="ctr" fontAlgn="b"/>
                      <a:r>
                        <a:rPr lang="it-IT" sz="2000" u="none" strike="noStrike">
                          <a:effectLst/>
                        </a:rPr>
                        <a:t>12</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16</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179614651"/>
                  </a:ext>
                </a:extLst>
              </a:tr>
              <a:tr h="276225">
                <a:tc>
                  <a:txBody>
                    <a:bodyPr/>
                    <a:lstStyle/>
                    <a:p>
                      <a:pPr algn="ctr" fontAlgn="b"/>
                      <a:r>
                        <a:rPr lang="it-IT" sz="2000" u="none" strike="noStrike">
                          <a:effectLst/>
                        </a:rPr>
                        <a:t>10</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20</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70502697"/>
                  </a:ext>
                </a:extLst>
              </a:tr>
              <a:tr h="276225">
                <a:tc>
                  <a:txBody>
                    <a:bodyPr/>
                    <a:lstStyle/>
                    <a:p>
                      <a:pPr algn="ctr" fontAlgn="b"/>
                      <a:r>
                        <a:rPr lang="it-IT" sz="2000" u="none" strike="noStrike">
                          <a:effectLst/>
                        </a:rPr>
                        <a:t>8</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24</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367147"/>
                  </a:ext>
                </a:extLst>
              </a:tr>
              <a:tr h="276225">
                <a:tc>
                  <a:txBody>
                    <a:bodyPr/>
                    <a:lstStyle/>
                    <a:p>
                      <a:pPr algn="ctr" fontAlgn="b"/>
                      <a:r>
                        <a:rPr lang="it-IT" sz="2000" u="none" strike="noStrike">
                          <a:effectLst/>
                        </a:rPr>
                        <a:t>6</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28</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30758612"/>
                  </a:ext>
                </a:extLst>
              </a:tr>
              <a:tr h="187325">
                <a:tc>
                  <a:txBody>
                    <a:bodyPr/>
                    <a:lstStyle/>
                    <a:p>
                      <a:pPr algn="ctr" fontAlgn="b"/>
                      <a:r>
                        <a:rPr lang="it-IT" sz="2000" u="none" strike="noStrike">
                          <a:effectLst/>
                        </a:rPr>
                        <a:t>4</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32</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839366923"/>
                  </a:ext>
                </a:extLst>
              </a:tr>
              <a:tr h="187325">
                <a:tc>
                  <a:txBody>
                    <a:bodyPr/>
                    <a:lstStyle/>
                    <a:p>
                      <a:pPr algn="ctr" fontAlgn="b"/>
                      <a:r>
                        <a:rPr lang="it-IT" sz="2000" u="none" strike="noStrike">
                          <a:effectLst/>
                        </a:rPr>
                        <a:t>2</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36</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42845133"/>
                  </a:ext>
                </a:extLst>
              </a:tr>
              <a:tr h="187325">
                <a:tc>
                  <a:txBody>
                    <a:bodyPr/>
                    <a:lstStyle/>
                    <a:p>
                      <a:pPr algn="ctr" fontAlgn="b"/>
                      <a:r>
                        <a:rPr lang="it-IT" sz="2000" u="none" strike="noStrike">
                          <a:effectLst/>
                        </a:rPr>
                        <a:t>0</a:t>
                      </a:r>
                      <a:endParaRPr lang="it-IT" sz="2000" b="0" i="0" u="none" strike="noStrike">
                        <a:solidFill>
                          <a:srgbClr val="000000"/>
                        </a:solidFill>
                        <a:effectLst/>
                        <a:latin typeface="Calibri" panose="020F0502020204030204" pitchFamily="34" charset="0"/>
                      </a:endParaRPr>
                    </a:p>
                  </a:txBody>
                  <a:tcPr marL="0" marR="0" marT="0" marB="0" anchor="b"/>
                </a:tc>
                <a:tc>
                  <a:txBody>
                    <a:bodyPr/>
                    <a:lstStyle/>
                    <a:p>
                      <a:pPr algn="ctr" fontAlgn="b"/>
                      <a:r>
                        <a:rPr lang="it-IT" sz="2000" u="none" strike="noStrike" dirty="0">
                          <a:effectLst/>
                        </a:rPr>
                        <a:t>40</a:t>
                      </a:r>
                      <a:endParaRPr lang="it-IT" sz="20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854715267"/>
                  </a:ext>
                </a:extLst>
              </a:tr>
            </a:tbl>
          </a:graphicData>
        </a:graphic>
      </p:graphicFrame>
    </p:spTree>
    <p:extLst>
      <p:ext uri="{BB962C8B-B14F-4D97-AF65-F5344CB8AC3E}">
        <p14:creationId xmlns:p14="http://schemas.microsoft.com/office/powerpoint/2010/main" val="208888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4E1228-361B-457E-BA43-28937B94D055}" type="slidenum">
              <a:rPr lang="it-IT" altLang="en-US" smtClean="0">
                <a:latin typeface="Garamond" panose="02020404030301010803" pitchFamily="18" charset="0"/>
              </a:rPr>
              <a:pPr/>
              <a:t>2</a:t>
            </a:fld>
            <a:endParaRPr lang="it-IT" altLang="en-US">
              <a:latin typeface="Garamond" panose="02020404030301010803" pitchFamily="18" charset="0"/>
            </a:endParaRPr>
          </a:p>
        </p:txBody>
      </p:sp>
      <p:sp>
        <p:nvSpPr>
          <p:cNvPr id="5123" name="Rectangle 2"/>
          <p:cNvSpPr>
            <a:spLocks noGrp="1" noChangeArrowheads="1"/>
          </p:cNvSpPr>
          <p:nvPr>
            <p:ph type="title"/>
          </p:nvPr>
        </p:nvSpPr>
        <p:spPr/>
        <p:txBody>
          <a:bodyPr/>
          <a:lstStyle/>
          <a:p>
            <a:pPr eaLnBrk="1" hangingPunct="1"/>
            <a:r>
              <a:rPr lang="it-IT" altLang="en-US" dirty="0"/>
              <a:t>La curva di domanda di lavoro statica di breve periodo  </a:t>
            </a:r>
          </a:p>
        </p:txBody>
      </p:sp>
      <mc:AlternateContent xmlns:mc="http://schemas.openxmlformats.org/markup-compatibility/2006" xmlns:a14="http://schemas.microsoft.com/office/drawing/2010/main">
        <mc:Choice Requires="a14">
          <p:sp>
            <p:nvSpPr>
              <p:cNvPr id="5124" name="Rectangle 3"/>
              <p:cNvSpPr>
                <a:spLocks noGrp="1" noChangeArrowheads="1"/>
              </p:cNvSpPr>
              <p:nvPr>
                <p:ph type="body" idx="1"/>
              </p:nvPr>
            </p:nvSpPr>
            <p:spPr>
              <a:xfrm>
                <a:off x="794657" y="1508351"/>
                <a:ext cx="10515600" cy="4351338"/>
              </a:xfrm>
            </p:spPr>
            <p:txBody>
              <a:bodyPr/>
              <a:lstStyle/>
              <a:p>
                <a:pPr eaLnBrk="1" hangingPunct="1"/>
                <a:r>
                  <a:rPr lang="it-IT" altLang="en-US" dirty="0">
                    <a:latin typeface="Times New Roman" panose="02020603050405020304" pitchFamily="18" charset="0"/>
                  </a:rPr>
                  <a:t>La domanda di lavoro è formata da tutti i possibili punti di ottimo tra salario relativo (W/P) e unità di lavoro impiegate (L) dall’impresa</a:t>
                </a:r>
              </a:p>
              <a:p>
                <a:r>
                  <a:rPr lang="it-IT" altLang="en-US" dirty="0">
                    <a:latin typeface="Times New Roman" panose="02020603050405020304" pitchFamily="18" charset="0"/>
                  </a:rPr>
                  <a:t>La curva di domanda lineare è espressa in generale dall’equazione: </a:t>
                </a:r>
                <a:r>
                  <a:rPr lang="it-IT" altLang="en-US" dirty="0">
                    <a:latin typeface="Times New Roman" panose="02020603050405020304" pitchFamily="18" charset="0"/>
                    <a:cs typeface="Times New Roman" panose="02020603050405020304" pitchFamily="18" charset="0"/>
                  </a:rPr>
                  <a:t>W/P</a:t>
                </a:r>
                <a:r>
                  <a:rPr lang="it-IT" altLang="en-US" dirty="0">
                    <a:latin typeface="Times New Roman" panose="02020603050405020304" pitchFamily="18" charset="0"/>
                  </a:rPr>
                  <a:t>=</a:t>
                </a:r>
                <a:r>
                  <a:rPr lang="el-GR" altLang="en-US" dirty="0">
                    <a:latin typeface="Times New Roman" panose="02020603050405020304" pitchFamily="18" charset="0"/>
                    <a:cs typeface="Times New Roman" panose="02020603050405020304" pitchFamily="18" charset="0"/>
                  </a:rPr>
                  <a:t>α</a:t>
                </a:r>
                <a:r>
                  <a:rPr lang="it-IT" altLang="en-US" dirty="0">
                    <a:latin typeface="Times New Roman" panose="02020603050405020304" pitchFamily="18" charset="0"/>
                    <a:cs typeface="Times New Roman" panose="02020603050405020304" pitchFamily="18" charset="0"/>
                  </a:rPr>
                  <a:t> –</a:t>
                </a:r>
                <a:r>
                  <a:rPr lang="it-IT" altLang="en-US" dirty="0" err="1">
                    <a:latin typeface="Times New Roman" panose="02020603050405020304" pitchFamily="18" charset="0"/>
                    <a:cs typeface="Times New Roman" panose="02020603050405020304" pitchFamily="18" charset="0"/>
                  </a:rPr>
                  <a:t>b</a:t>
                </a:r>
                <a:r>
                  <a:rPr lang="it-IT" altLang="en-US" dirty="0" err="1">
                    <a:latin typeface="Times New Roman" panose="02020603050405020304" pitchFamily="18" charset="0"/>
                  </a:rPr>
                  <a:t>L</a:t>
                </a:r>
                <a:r>
                  <a:rPr lang="it-IT" altLang="en-US" dirty="0">
                    <a:latin typeface="Times New Roman" panose="02020603050405020304" pitchFamily="18" charset="0"/>
                  </a:rPr>
                  <a:t> e risolvendo per </a:t>
                </a:r>
                <a14:m>
                  <m:oMath xmlns:m="http://schemas.openxmlformats.org/officeDocument/2006/math">
                    <m:r>
                      <a:rPr lang="it-IT" altLang="en-US" b="0" i="1" smtClean="0">
                        <a:latin typeface="Cambria Math" panose="02040503050406030204" pitchFamily="18" charset="0"/>
                      </a:rPr>
                      <m:t>𝐿</m:t>
                    </m:r>
                    <m:r>
                      <a:rPr lang="it-IT" altLang="en-US" b="0" i="1" smtClean="0">
                        <a:latin typeface="Cambria Math" panose="02040503050406030204" pitchFamily="18" charset="0"/>
                      </a:rPr>
                      <m:t>=</m:t>
                    </m:r>
                    <m:f>
                      <m:fPr>
                        <m:ctrlPr>
                          <a:rPr lang="it-IT" altLang="en-US" b="0" i="1" smtClean="0">
                            <a:latin typeface="Cambria Math" panose="02040503050406030204" pitchFamily="18" charset="0"/>
                          </a:rPr>
                        </m:ctrlPr>
                      </m:fPr>
                      <m:num>
                        <m:r>
                          <a:rPr lang="it-IT" altLang="en-US" b="0" i="1" smtClean="0">
                            <a:latin typeface="Cambria Math" panose="02040503050406030204" pitchFamily="18" charset="0"/>
                            <a:ea typeface="Cambria Math" panose="02040503050406030204" pitchFamily="18" charset="0"/>
                          </a:rPr>
                          <m:t>𝛼</m:t>
                        </m:r>
                      </m:num>
                      <m:den>
                        <m:r>
                          <a:rPr lang="it-IT" altLang="en-US" b="0" i="1" smtClean="0">
                            <a:latin typeface="Cambria Math" panose="02040503050406030204" pitchFamily="18" charset="0"/>
                          </a:rPr>
                          <m:t>𝑏</m:t>
                        </m:r>
                      </m:den>
                    </m:f>
                    <m:r>
                      <a:rPr lang="it-IT" altLang="en-US" b="0" i="1" smtClean="0">
                        <a:latin typeface="Cambria Math" panose="02040503050406030204" pitchFamily="18" charset="0"/>
                      </a:rPr>
                      <m:t>−</m:t>
                    </m:r>
                    <m:d>
                      <m:dPr>
                        <m:ctrlPr>
                          <a:rPr lang="it-IT" altLang="en-US" b="0" i="1" smtClean="0">
                            <a:latin typeface="Cambria Math" panose="02040503050406030204" pitchFamily="18" charset="0"/>
                          </a:rPr>
                        </m:ctrlPr>
                      </m:dPr>
                      <m:e>
                        <m:f>
                          <m:fPr>
                            <m:ctrlPr>
                              <a:rPr lang="it-IT" altLang="en-US" i="1">
                                <a:latin typeface="Cambria Math" panose="02040503050406030204" pitchFamily="18" charset="0"/>
                              </a:rPr>
                            </m:ctrlPr>
                          </m:fPr>
                          <m:num>
                            <m:r>
                              <a:rPr lang="it-IT" altLang="en-US" i="1">
                                <a:latin typeface="Cambria Math" panose="02040503050406030204" pitchFamily="18" charset="0"/>
                              </a:rPr>
                              <m:t>1</m:t>
                            </m:r>
                          </m:num>
                          <m:den>
                            <m:r>
                              <a:rPr lang="it-IT" altLang="en-US" i="1">
                                <a:latin typeface="Cambria Math" panose="02040503050406030204" pitchFamily="18" charset="0"/>
                              </a:rPr>
                              <m:t>𝑏</m:t>
                            </m:r>
                          </m:den>
                        </m:f>
                        <m:r>
                          <a:rPr lang="it-IT" altLang="en-US" i="1">
                            <a:latin typeface="Cambria Math" panose="02040503050406030204" pitchFamily="18" charset="0"/>
                            <a:ea typeface="Cambria Math" panose="02040503050406030204" pitchFamily="18" charset="0"/>
                          </a:rPr>
                          <m:t>×</m:t>
                        </m:r>
                        <m:f>
                          <m:fPr>
                            <m:ctrlPr>
                              <a:rPr lang="it-IT" altLang="en-US" i="1">
                                <a:latin typeface="Cambria Math" panose="02040503050406030204" pitchFamily="18" charset="0"/>
                                <a:ea typeface="Cambria Math" panose="02040503050406030204" pitchFamily="18" charset="0"/>
                              </a:rPr>
                            </m:ctrlPr>
                          </m:fPr>
                          <m:num>
                            <m:r>
                              <a:rPr lang="it-IT" altLang="en-US" i="1">
                                <a:latin typeface="Cambria Math" panose="02040503050406030204" pitchFamily="18" charset="0"/>
                                <a:ea typeface="Cambria Math" panose="02040503050406030204" pitchFamily="18" charset="0"/>
                              </a:rPr>
                              <m:t>𝑤</m:t>
                            </m:r>
                          </m:num>
                          <m:den>
                            <m:r>
                              <a:rPr lang="it-IT" altLang="en-US" i="1">
                                <a:latin typeface="Cambria Math" panose="02040503050406030204" pitchFamily="18" charset="0"/>
                                <a:ea typeface="Cambria Math" panose="02040503050406030204" pitchFamily="18" charset="0"/>
                              </a:rPr>
                              <m:t>𝑝</m:t>
                            </m:r>
                          </m:den>
                        </m:f>
                      </m:e>
                    </m:d>
                  </m:oMath>
                </a14:m>
                <a:endParaRPr lang="el-GR" altLang="en-US" dirty="0">
                  <a:latin typeface="Times New Roman" panose="02020603050405020304" pitchFamily="18" charset="0"/>
                </a:endParaRPr>
              </a:p>
            </p:txBody>
          </p:sp>
        </mc:Choice>
        <mc:Fallback xmlns="">
          <p:sp>
            <p:nvSpPr>
              <p:cNvPr id="5124" name="Rectangle 3"/>
              <p:cNvSpPr>
                <a:spLocks noGrp="1" noRot="1" noChangeAspect="1" noMove="1" noResize="1" noEditPoints="1" noAdjustHandles="1" noChangeArrowheads="1" noChangeShapeType="1" noTextEdit="1"/>
              </p:cNvSpPr>
              <p:nvPr>
                <p:ph type="body" idx="1"/>
              </p:nvPr>
            </p:nvSpPr>
            <p:spPr>
              <a:xfrm>
                <a:off x="794657" y="1508351"/>
                <a:ext cx="10515600" cy="4351338"/>
              </a:xfrm>
              <a:blipFill>
                <a:blip r:embed="rId2"/>
                <a:stretch>
                  <a:fillRect l="-1043" t="-2381"/>
                </a:stretch>
              </a:blipFill>
            </p:spPr>
            <p:txBody>
              <a:bodyPr/>
              <a:lstStyle/>
              <a:p>
                <a:r>
                  <a:rPr lang="it-IT">
                    <a:noFill/>
                  </a:rPr>
                  <a:t> </a:t>
                </a:r>
              </a:p>
            </p:txBody>
          </p:sp>
        </mc:Fallback>
      </mc:AlternateContent>
      <p:sp>
        <p:nvSpPr>
          <p:cNvPr id="45061" name="Line 4"/>
          <p:cNvSpPr>
            <a:spLocks noChangeShapeType="1"/>
          </p:cNvSpPr>
          <p:nvPr/>
        </p:nvSpPr>
        <p:spPr bwMode="auto">
          <a:xfrm>
            <a:off x="4727575" y="3573464"/>
            <a:ext cx="0" cy="2592387"/>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45062" name="Line 5"/>
          <p:cNvSpPr>
            <a:spLocks noChangeShapeType="1"/>
          </p:cNvSpPr>
          <p:nvPr/>
        </p:nvSpPr>
        <p:spPr bwMode="auto">
          <a:xfrm>
            <a:off x="4727575" y="6165850"/>
            <a:ext cx="3455988"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63" name="Line 6"/>
          <p:cNvSpPr>
            <a:spLocks noChangeShapeType="1"/>
          </p:cNvSpPr>
          <p:nvPr/>
        </p:nvSpPr>
        <p:spPr bwMode="auto">
          <a:xfrm>
            <a:off x="4663686" y="3763117"/>
            <a:ext cx="2881313" cy="208756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064" name="Text Box 7"/>
          <p:cNvSpPr txBox="1">
            <a:spLocks noChangeArrowheads="1"/>
          </p:cNvSpPr>
          <p:nvPr/>
        </p:nvSpPr>
        <p:spPr bwMode="auto">
          <a:xfrm>
            <a:off x="4132263" y="3521076"/>
            <a:ext cx="615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a:t>W/P</a:t>
            </a:r>
          </a:p>
        </p:txBody>
      </p:sp>
      <p:sp>
        <p:nvSpPr>
          <p:cNvPr id="45065" name="Text Box 8"/>
          <p:cNvSpPr txBox="1">
            <a:spLocks noChangeArrowheads="1"/>
          </p:cNvSpPr>
          <p:nvPr/>
        </p:nvSpPr>
        <p:spPr bwMode="auto">
          <a:xfrm>
            <a:off x="7535863" y="6165851"/>
            <a:ext cx="3603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it-IT" altLang="en-US"/>
              <a:t>L</a:t>
            </a:r>
          </a:p>
        </p:txBody>
      </p:sp>
      <p:sp>
        <p:nvSpPr>
          <p:cNvPr id="45067" name="Line 11"/>
          <p:cNvSpPr>
            <a:spLocks noChangeShapeType="1"/>
          </p:cNvSpPr>
          <p:nvPr/>
        </p:nvSpPr>
        <p:spPr bwMode="auto">
          <a:xfrm>
            <a:off x="6240464" y="5876925"/>
            <a:ext cx="136842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45068" name="Arc 12"/>
          <p:cNvSpPr>
            <a:spLocks/>
          </p:cNvSpPr>
          <p:nvPr/>
        </p:nvSpPr>
        <p:spPr bwMode="auto">
          <a:xfrm flipH="1">
            <a:off x="6816726" y="5373689"/>
            <a:ext cx="142875" cy="503237"/>
          </a:xfrm>
          <a:custGeom>
            <a:avLst/>
            <a:gdLst>
              <a:gd name="T0" fmla="*/ 0 w 21600"/>
              <a:gd name="T1" fmla="*/ 0 h 21600"/>
              <a:gd name="T2" fmla="*/ 945059 w 21600"/>
              <a:gd name="T3" fmla="*/ 11724420 h 21600"/>
              <a:gd name="T4" fmla="*/ 0 w 21600"/>
              <a:gd name="T5" fmla="*/ 1172442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070" name="Text Box 14"/>
          <p:cNvSpPr txBox="1">
            <a:spLocks noChangeArrowheads="1"/>
          </p:cNvSpPr>
          <p:nvPr/>
        </p:nvSpPr>
        <p:spPr bwMode="auto">
          <a:xfrm>
            <a:off x="5283201" y="3592513"/>
            <a:ext cx="315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l-GR" altLang="en-US">
                <a:cs typeface="Arial" panose="020B0604020202020204" pitchFamily="34" charset="0"/>
              </a:rPr>
              <a:t>α</a:t>
            </a:r>
          </a:p>
        </p:txBody>
      </p:sp>
      <p:sp>
        <p:nvSpPr>
          <p:cNvPr id="45071" name="Line 15"/>
          <p:cNvSpPr>
            <a:spLocks noChangeShapeType="1"/>
          </p:cNvSpPr>
          <p:nvPr/>
        </p:nvSpPr>
        <p:spPr bwMode="auto">
          <a:xfrm flipH="1">
            <a:off x="4727576" y="3789363"/>
            <a:ext cx="5762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16" name="Connettore 1 15"/>
          <p:cNvCxnSpPr/>
          <p:nvPr/>
        </p:nvCxnSpPr>
        <p:spPr>
          <a:xfrm>
            <a:off x="4872039" y="4508501"/>
            <a:ext cx="3671887" cy="720725"/>
          </a:xfrm>
          <a:prstGeom prst="line">
            <a:avLst/>
          </a:prstGeom>
        </p:spPr>
        <p:style>
          <a:lnRef idx="1">
            <a:schemeClr val="accent1"/>
          </a:lnRef>
          <a:fillRef idx="0">
            <a:schemeClr val="accent1"/>
          </a:fillRef>
          <a:effectRef idx="0">
            <a:schemeClr val="accent1"/>
          </a:effectRef>
          <a:fontRef idx="minor">
            <a:schemeClr val="tx1"/>
          </a:fontRef>
        </p:style>
      </p:cxnSp>
      <p:sp>
        <p:nvSpPr>
          <p:cNvPr id="18" name="CasellaDiTesto 17"/>
          <p:cNvSpPr txBox="1">
            <a:spLocks noChangeArrowheads="1"/>
          </p:cNvSpPr>
          <p:nvPr/>
        </p:nvSpPr>
        <p:spPr bwMode="auto">
          <a:xfrm>
            <a:off x="7464426" y="4221163"/>
            <a:ext cx="24923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a:t>Domanda di lavoro nel</a:t>
            </a:r>
          </a:p>
          <a:p>
            <a:r>
              <a:rPr lang="it-IT" altLang="en-US"/>
              <a:t>Lungo periodo</a:t>
            </a:r>
          </a:p>
        </p:txBody>
      </p:sp>
      <p:cxnSp>
        <p:nvCxnSpPr>
          <p:cNvPr id="20" name="Connettore 2 19"/>
          <p:cNvCxnSpPr/>
          <p:nvPr/>
        </p:nvCxnSpPr>
        <p:spPr>
          <a:xfrm flipH="1">
            <a:off x="7032625" y="4365625"/>
            <a:ext cx="431800" cy="5032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Line 11"/>
          <p:cNvSpPr>
            <a:spLocks noChangeShapeType="1"/>
          </p:cNvSpPr>
          <p:nvPr/>
        </p:nvSpPr>
        <p:spPr bwMode="auto">
          <a:xfrm>
            <a:off x="7175501" y="5229225"/>
            <a:ext cx="1368425"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Arc 12"/>
          <p:cNvSpPr>
            <a:spLocks/>
          </p:cNvSpPr>
          <p:nvPr/>
        </p:nvSpPr>
        <p:spPr bwMode="auto">
          <a:xfrm flipH="1">
            <a:off x="7824789" y="5065713"/>
            <a:ext cx="90487" cy="234950"/>
          </a:xfrm>
          <a:custGeom>
            <a:avLst/>
            <a:gdLst>
              <a:gd name="T0" fmla="*/ 0 w 21600"/>
              <a:gd name="T1" fmla="*/ 0 h 21600"/>
              <a:gd name="T2" fmla="*/ 381461 w 21600"/>
              <a:gd name="T3" fmla="*/ 2568036 h 21600"/>
              <a:gd name="T4" fmla="*/ 0 w 21600"/>
              <a:gd name="T5" fmla="*/ 2568036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 name="Text Box 13"/>
          <p:cNvSpPr txBox="1">
            <a:spLocks noChangeArrowheads="1"/>
          </p:cNvSpPr>
          <p:nvPr/>
        </p:nvSpPr>
        <p:spPr bwMode="auto">
          <a:xfrm>
            <a:off x="7896226" y="5157788"/>
            <a:ext cx="3561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dirty="0">
                <a:cs typeface="Arial" panose="020B0604020202020204" pitchFamily="34" charset="0"/>
              </a:rPr>
              <a:t>b'</a:t>
            </a:r>
            <a:endParaRPr lang="el-GR" altLang="en-US" dirty="0">
              <a:cs typeface="Arial" panose="020B0604020202020204" pitchFamily="34" charset="0"/>
            </a:endParaRPr>
          </a:p>
        </p:txBody>
      </p:sp>
      <p:sp>
        <p:nvSpPr>
          <p:cNvPr id="24" name="Text Box 13">
            <a:extLst>
              <a:ext uri="{FF2B5EF4-FFF2-40B4-BE49-F238E27FC236}">
                <a16:creationId xmlns:a16="http://schemas.microsoft.com/office/drawing/2014/main" id="{29AB07E7-6712-4C3D-9165-E600C9829A91}"/>
              </a:ext>
            </a:extLst>
          </p:cNvPr>
          <p:cNvSpPr txBox="1">
            <a:spLocks noChangeArrowheads="1"/>
          </p:cNvSpPr>
          <p:nvPr/>
        </p:nvSpPr>
        <p:spPr bwMode="auto">
          <a:xfrm>
            <a:off x="6953250" y="5479520"/>
            <a:ext cx="31290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it-IT" altLang="en-US" dirty="0">
                <a:cs typeface="Arial" panose="020B0604020202020204" pitchFamily="34" charset="0"/>
              </a:rPr>
              <a:t>b</a:t>
            </a:r>
            <a:endParaRPr lang="el-GR" altLang="en-US" dirty="0">
              <a:cs typeface="Arial" panose="020B0604020202020204" pitchFamily="34" charset="0"/>
            </a:endParaRPr>
          </a:p>
        </p:txBody>
      </p:sp>
      <p:sp>
        <p:nvSpPr>
          <p:cNvPr id="3" name="Connettore 2">
            <a:extLst>
              <a:ext uri="{FF2B5EF4-FFF2-40B4-BE49-F238E27FC236}">
                <a16:creationId xmlns:a16="http://schemas.microsoft.com/office/drawing/2014/main" id="{7A7BDAB6-64FE-451D-BA99-03B5514E0285}"/>
              </a:ext>
            </a:extLst>
          </p:cNvPr>
          <p:cNvSpPr/>
          <p:nvPr/>
        </p:nvSpPr>
        <p:spPr>
          <a:xfrm>
            <a:off x="7139065" y="5526089"/>
            <a:ext cx="72621" cy="45719"/>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a:extLst>
              <a:ext uri="{FF2B5EF4-FFF2-40B4-BE49-F238E27FC236}">
                <a16:creationId xmlns:a16="http://schemas.microsoft.com/office/drawing/2014/main" id="{D34E47F1-D8FA-4E39-A923-7F99DE3ADDB0}"/>
              </a:ext>
            </a:extLst>
          </p:cNvPr>
          <p:cNvSpPr txBox="1"/>
          <p:nvPr/>
        </p:nvSpPr>
        <p:spPr>
          <a:xfrm>
            <a:off x="1992118" y="4266789"/>
            <a:ext cx="2307251"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it-IT" dirty="0"/>
              <a:t>Ricordiamo che </a:t>
            </a:r>
            <a:r>
              <a:rPr lang="el-GR" dirty="0"/>
              <a:t>β</a:t>
            </a:r>
            <a:r>
              <a:rPr lang="it-IT" dirty="0"/>
              <a:t> misura </a:t>
            </a:r>
            <a:r>
              <a:rPr lang="it-IT" b="1" dirty="0"/>
              <a:t>l’elasticità della domanda al salario </a:t>
            </a:r>
            <a:r>
              <a:rPr lang="it-IT" dirty="0"/>
              <a:t>e quindi è pari a </a:t>
            </a:r>
            <a:r>
              <a:rPr lang="it-IT" b="1" dirty="0"/>
              <a:t>1/pendenza qui 1/b</a:t>
            </a:r>
          </a:p>
        </p:txBody>
      </p:sp>
      <p:cxnSp>
        <p:nvCxnSpPr>
          <p:cNvPr id="5" name="Connettore 2 4">
            <a:extLst>
              <a:ext uri="{FF2B5EF4-FFF2-40B4-BE49-F238E27FC236}">
                <a16:creationId xmlns:a16="http://schemas.microsoft.com/office/drawing/2014/main" id="{73E82B55-624B-4DEC-BB34-0FE53616126B}"/>
              </a:ext>
            </a:extLst>
          </p:cNvPr>
          <p:cNvCxnSpPr>
            <a:cxnSpLocks/>
          </p:cNvCxnSpPr>
          <p:nvPr/>
        </p:nvCxnSpPr>
        <p:spPr>
          <a:xfrm flipV="1">
            <a:off x="4262846" y="3283131"/>
            <a:ext cx="2346960" cy="201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5061"/>
                                        </p:tgtEl>
                                        <p:attrNameLst>
                                          <p:attrName>style.visibility</p:attrName>
                                        </p:attrNameLst>
                                      </p:cBhvr>
                                      <p:to>
                                        <p:strVal val="visible"/>
                                      </p:to>
                                    </p:set>
                                    <p:anim calcmode="lin" valueType="num">
                                      <p:cBhvr additive="base">
                                        <p:cTn id="7" dur="500" fill="hold"/>
                                        <p:tgtEl>
                                          <p:spTgt spid="45061"/>
                                        </p:tgtEl>
                                        <p:attrNameLst>
                                          <p:attrName>ppt_x</p:attrName>
                                        </p:attrNameLst>
                                      </p:cBhvr>
                                      <p:tavLst>
                                        <p:tav tm="0">
                                          <p:val>
                                            <p:strVal val="#ppt_x"/>
                                          </p:val>
                                        </p:tav>
                                        <p:tav tm="100000">
                                          <p:val>
                                            <p:strVal val="#ppt_x"/>
                                          </p:val>
                                        </p:tav>
                                      </p:tavLst>
                                    </p:anim>
                                    <p:anim calcmode="lin" valueType="num">
                                      <p:cBhvr additive="base">
                                        <p:cTn id="8" dur="500" fill="hold"/>
                                        <p:tgtEl>
                                          <p:spTgt spid="45061"/>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5062"/>
                                        </p:tgtEl>
                                        <p:attrNameLst>
                                          <p:attrName>style.visibility</p:attrName>
                                        </p:attrNameLst>
                                      </p:cBhvr>
                                      <p:to>
                                        <p:strVal val="visible"/>
                                      </p:to>
                                    </p:set>
                                    <p:anim calcmode="lin" valueType="num">
                                      <p:cBhvr additive="base">
                                        <p:cTn id="11" dur="500" fill="hold"/>
                                        <p:tgtEl>
                                          <p:spTgt spid="45062"/>
                                        </p:tgtEl>
                                        <p:attrNameLst>
                                          <p:attrName>ppt_x</p:attrName>
                                        </p:attrNameLst>
                                      </p:cBhvr>
                                      <p:tavLst>
                                        <p:tav tm="0">
                                          <p:val>
                                            <p:strVal val="#ppt_x"/>
                                          </p:val>
                                        </p:tav>
                                        <p:tav tm="100000">
                                          <p:val>
                                            <p:strVal val="#ppt_x"/>
                                          </p:val>
                                        </p:tav>
                                      </p:tavLst>
                                    </p:anim>
                                    <p:anim calcmode="lin" valueType="num">
                                      <p:cBhvr additive="base">
                                        <p:cTn id="12" dur="500" fill="hold"/>
                                        <p:tgtEl>
                                          <p:spTgt spid="4506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5065"/>
                                        </p:tgtEl>
                                        <p:attrNameLst>
                                          <p:attrName>style.visibility</p:attrName>
                                        </p:attrNameLst>
                                      </p:cBhvr>
                                      <p:to>
                                        <p:strVal val="visible"/>
                                      </p:to>
                                    </p:set>
                                    <p:anim calcmode="lin" valueType="num">
                                      <p:cBhvr additive="base">
                                        <p:cTn id="15" dur="500" fill="hold"/>
                                        <p:tgtEl>
                                          <p:spTgt spid="45065"/>
                                        </p:tgtEl>
                                        <p:attrNameLst>
                                          <p:attrName>ppt_x</p:attrName>
                                        </p:attrNameLst>
                                      </p:cBhvr>
                                      <p:tavLst>
                                        <p:tav tm="0">
                                          <p:val>
                                            <p:strVal val="#ppt_x"/>
                                          </p:val>
                                        </p:tav>
                                        <p:tav tm="100000">
                                          <p:val>
                                            <p:strVal val="#ppt_x"/>
                                          </p:val>
                                        </p:tav>
                                      </p:tavLst>
                                    </p:anim>
                                    <p:anim calcmode="lin" valueType="num">
                                      <p:cBhvr additive="base">
                                        <p:cTn id="16" dur="500" fill="hold"/>
                                        <p:tgtEl>
                                          <p:spTgt spid="4506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064"/>
                                        </p:tgtEl>
                                        <p:attrNameLst>
                                          <p:attrName>style.visibility</p:attrName>
                                        </p:attrNameLst>
                                      </p:cBhvr>
                                      <p:to>
                                        <p:strVal val="visible"/>
                                      </p:to>
                                    </p:set>
                                    <p:anim calcmode="lin" valueType="num">
                                      <p:cBhvr additive="base">
                                        <p:cTn id="19" dur="500" fill="hold"/>
                                        <p:tgtEl>
                                          <p:spTgt spid="45064"/>
                                        </p:tgtEl>
                                        <p:attrNameLst>
                                          <p:attrName>ppt_x</p:attrName>
                                        </p:attrNameLst>
                                      </p:cBhvr>
                                      <p:tavLst>
                                        <p:tav tm="0">
                                          <p:val>
                                            <p:strVal val="#ppt_x"/>
                                          </p:val>
                                        </p:tav>
                                        <p:tav tm="100000">
                                          <p:val>
                                            <p:strVal val="#ppt_x"/>
                                          </p:val>
                                        </p:tav>
                                      </p:tavLst>
                                    </p:anim>
                                    <p:anim calcmode="lin" valueType="num">
                                      <p:cBhvr additive="base">
                                        <p:cTn id="20" dur="500" fill="hold"/>
                                        <p:tgtEl>
                                          <p:spTgt spid="4506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5063"/>
                                        </p:tgtEl>
                                        <p:attrNameLst>
                                          <p:attrName>style.visibility</p:attrName>
                                        </p:attrNameLst>
                                      </p:cBhvr>
                                      <p:to>
                                        <p:strVal val="visible"/>
                                      </p:to>
                                    </p:set>
                                    <p:anim calcmode="lin" valueType="num">
                                      <p:cBhvr additive="base">
                                        <p:cTn id="23" dur="500" fill="hold"/>
                                        <p:tgtEl>
                                          <p:spTgt spid="45063"/>
                                        </p:tgtEl>
                                        <p:attrNameLst>
                                          <p:attrName>ppt_x</p:attrName>
                                        </p:attrNameLst>
                                      </p:cBhvr>
                                      <p:tavLst>
                                        <p:tav tm="0">
                                          <p:val>
                                            <p:strVal val="#ppt_x"/>
                                          </p:val>
                                        </p:tav>
                                        <p:tav tm="100000">
                                          <p:val>
                                            <p:strVal val="#ppt_x"/>
                                          </p:val>
                                        </p:tav>
                                      </p:tavLst>
                                    </p:anim>
                                    <p:anim calcmode="lin" valueType="num">
                                      <p:cBhvr additive="base">
                                        <p:cTn id="24" dur="500" fill="hold"/>
                                        <p:tgtEl>
                                          <p:spTgt spid="45063"/>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45068"/>
                                        </p:tgtEl>
                                        <p:attrNameLst>
                                          <p:attrName>style.visibility</p:attrName>
                                        </p:attrNameLst>
                                      </p:cBhvr>
                                      <p:to>
                                        <p:strVal val="visible"/>
                                      </p:to>
                                    </p:set>
                                    <p:anim calcmode="lin" valueType="num">
                                      <p:cBhvr additive="base">
                                        <p:cTn id="29" dur="500" fill="hold"/>
                                        <p:tgtEl>
                                          <p:spTgt spid="45068"/>
                                        </p:tgtEl>
                                        <p:attrNameLst>
                                          <p:attrName>ppt_x</p:attrName>
                                        </p:attrNameLst>
                                      </p:cBhvr>
                                      <p:tavLst>
                                        <p:tav tm="0">
                                          <p:val>
                                            <p:strVal val="#ppt_x"/>
                                          </p:val>
                                        </p:tav>
                                        <p:tav tm="100000">
                                          <p:val>
                                            <p:strVal val="#ppt_x"/>
                                          </p:val>
                                        </p:tav>
                                      </p:tavLst>
                                    </p:anim>
                                    <p:anim calcmode="lin" valueType="num">
                                      <p:cBhvr additive="base">
                                        <p:cTn id="30" dur="500" fill="hold"/>
                                        <p:tgtEl>
                                          <p:spTgt spid="45068"/>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5067"/>
                                        </p:tgtEl>
                                        <p:attrNameLst>
                                          <p:attrName>style.visibility</p:attrName>
                                        </p:attrNameLst>
                                      </p:cBhvr>
                                      <p:to>
                                        <p:strVal val="visible"/>
                                      </p:to>
                                    </p:set>
                                    <p:anim calcmode="lin" valueType="num">
                                      <p:cBhvr additive="base">
                                        <p:cTn id="33" dur="500" fill="hold"/>
                                        <p:tgtEl>
                                          <p:spTgt spid="45067"/>
                                        </p:tgtEl>
                                        <p:attrNameLst>
                                          <p:attrName>ppt_x</p:attrName>
                                        </p:attrNameLst>
                                      </p:cBhvr>
                                      <p:tavLst>
                                        <p:tav tm="0">
                                          <p:val>
                                            <p:strVal val="#ppt_x"/>
                                          </p:val>
                                        </p:tav>
                                        <p:tav tm="100000">
                                          <p:val>
                                            <p:strVal val="#ppt_x"/>
                                          </p:val>
                                        </p:tav>
                                      </p:tavLst>
                                    </p:anim>
                                    <p:anim calcmode="lin" valueType="num">
                                      <p:cBhvr additive="base">
                                        <p:cTn id="34" dur="500" fill="hold"/>
                                        <p:tgtEl>
                                          <p:spTgt spid="45067"/>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45070"/>
                                        </p:tgtEl>
                                        <p:attrNameLst>
                                          <p:attrName>style.visibility</p:attrName>
                                        </p:attrNameLst>
                                      </p:cBhvr>
                                      <p:to>
                                        <p:strVal val="visible"/>
                                      </p:to>
                                    </p:set>
                                    <p:anim calcmode="lin" valueType="num">
                                      <p:cBhvr additive="base">
                                        <p:cTn id="39" dur="500" fill="hold"/>
                                        <p:tgtEl>
                                          <p:spTgt spid="45070"/>
                                        </p:tgtEl>
                                        <p:attrNameLst>
                                          <p:attrName>ppt_x</p:attrName>
                                        </p:attrNameLst>
                                      </p:cBhvr>
                                      <p:tavLst>
                                        <p:tav tm="0">
                                          <p:val>
                                            <p:strVal val="#ppt_x"/>
                                          </p:val>
                                        </p:tav>
                                        <p:tav tm="100000">
                                          <p:val>
                                            <p:strVal val="#ppt_x"/>
                                          </p:val>
                                        </p:tav>
                                      </p:tavLst>
                                    </p:anim>
                                    <p:anim calcmode="lin" valueType="num">
                                      <p:cBhvr additive="base">
                                        <p:cTn id="40" dur="500" fill="hold"/>
                                        <p:tgtEl>
                                          <p:spTgt spid="45070"/>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5071"/>
                                        </p:tgtEl>
                                        <p:attrNameLst>
                                          <p:attrName>style.visibility</p:attrName>
                                        </p:attrNameLst>
                                      </p:cBhvr>
                                      <p:to>
                                        <p:strVal val="visible"/>
                                      </p:to>
                                    </p:set>
                                    <p:anim calcmode="lin" valueType="num">
                                      <p:cBhvr additive="base">
                                        <p:cTn id="43" dur="500" fill="hold"/>
                                        <p:tgtEl>
                                          <p:spTgt spid="45071"/>
                                        </p:tgtEl>
                                        <p:attrNameLst>
                                          <p:attrName>ppt_x</p:attrName>
                                        </p:attrNameLst>
                                      </p:cBhvr>
                                      <p:tavLst>
                                        <p:tav tm="0">
                                          <p:val>
                                            <p:strVal val="#ppt_x"/>
                                          </p:val>
                                        </p:tav>
                                        <p:tav tm="100000">
                                          <p:val>
                                            <p:strVal val="#ppt_x"/>
                                          </p:val>
                                        </p:tav>
                                      </p:tavLst>
                                    </p:anim>
                                    <p:anim calcmode="lin" valueType="num">
                                      <p:cBhvr additive="base">
                                        <p:cTn id="44" dur="500" fill="hold"/>
                                        <p:tgtEl>
                                          <p:spTgt spid="45071"/>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additive="base">
                                        <p:cTn id="61" dur="500" fill="hold"/>
                                        <p:tgtEl>
                                          <p:spTgt spid="22"/>
                                        </p:tgtEl>
                                        <p:attrNameLst>
                                          <p:attrName>ppt_x</p:attrName>
                                        </p:attrNameLst>
                                      </p:cBhvr>
                                      <p:tavLst>
                                        <p:tav tm="0">
                                          <p:val>
                                            <p:strVal val="#ppt_x"/>
                                          </p:val>
                                        </p:tav>
                                        <p:tav tm="100000">
                                          <p:val>
                                            <p:strVal val="#ppt_x"/>
                                          </p:val>
                                        </p:tav>
                                      </p:tavLst>
                                    </p:anim>
                                    <p:anim calcmode="lin" valueType="num">
                                      <p:cBhvr additive="base">
                                        <p:cTn id="62" dur="500" fill="hold"/>
                                        <p:tgtEl>
                                          <p:spTgt spid="22"/>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21"/>
                                        </p:tgtEl>
                                        <p:attrNameLst>
                                          <p:attrName>style.visibility</p:attrName>
                                        </p:attrNameLst>
                                      </p:cBhvr>
                                      <p:to>
                                        <p:strVal val="visible"/>
                                      </p:to>
                                    </p:set>
                                    <p:anim calcmode="lin" valueType="num">
                                      <p:cBhvr additive="base">
                                        <p:cTn id="65" dur="500" fill="hold"/>
                                        <p:tgtEl>
                                          <p:spTgt spid="21"/>
                                        </p:tgtEl>
                                        <p:attrNameLst>
                                          <p:attrName>ppt_x</p:attrName>
                                        </p:attrNameLst>
                                      </p:cBhvr>
                                      <p:tavLst>
                                        <p:tav tm="0">
                                          <p:val>
                                            <p:strVal val="#ppt_x"/>
                                          </p:val>
                                        </p:tav>
                                        <p:tav tm="100000">
                                          <p:val>
                                            <p:strVal val="#ppt_x"/>
                                          </p:val>
                                        </p:tav>
                                      </p:tavLst>
                                    </p:anim>
                                    <p:anim calcmode="lin" valueType="num">
                                      <p:cBhvr additive="base">
                                        <p:cTn id="66" dur="500" fill="hold"/>
                                        <p:tgtEl>
                                          <p:spTgt spid="2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additive="base">
                                        <p:cTn id="69" dur="500" fill="hold"/>
                                        <p:tgtEl>
                                          <p:spTgt spid="23"/>
                                        </p:tgtEl>
                                        <p:attrNameLst>
                                          <p:attrName>ppt_x</p:attrName>
                                        </p:attrNameLst>
                                      </p:cBhvr>
                                      <p:tavLst>
                                        <p:tav tm="0">
                                          <p:val>
                                            <p:strVal val="#ppt_x"/>
                                          </p:val>
                                        </p:tav>
                                        <p:tav tm="100000">
                                          <p:val>
                                            <p:strVal val="#ppt_x"/>
                                          </p:val>
                                        </p:tav>
                                      </p:tavLst>
                                    </p:anim>
                                    <p:anim calcmode="lin" valueType="num">
                                      <p:cBhvr additive="base">
                                        <p:cTn id="70" dur="500" fill="hold"/>
                                        <p:tgtEl>
                                          <p:spTgt spid="23"/>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fill="hold"/>
                                        <p:tgtEl>
                                          <p:spTgt spid="24"/>
                                        </p:tgtEl>
                                        <p:attrNameLst>
                                          <p:attrName>ppt_x</p:attrName>
                                        </p:attrNameLst>
                                      </p:cBhvr>
                                      <p:tavLst>
                                        <p:tav tm="0">
                                          <p:val>
                                            <p:strVal val="#ppt_x"/>
                                          </p:val>
                                        </p:tav>
                                        <p:tav tm="100000">
                                          <p:val>
                                            <p:strVal val="#ppt_x"/>
                                          </p:val>
                                        </p:tav>
                                      </p:tavLst>
                                    </p:anim>
                                    <p:anim calcmode="lin" valueType="num">
                                      <p:cBhvr additive="base">
                                        <p:cTn id="7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4" grpId="0"/>
      <p:bldP spid="45065" grpId="0"/>
      <p:bldP spid="45070" grpId="0"/>
      <p:bldP spid="18" grpId="0"/>
      <p:bldP spid="23"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a:t>1) Nel breve periodo la domanda di lavoro può essere rappresentata ipotizzando diverse tecnologie di produzione. Rappresentatele graficamente. </a:t>
            </a:r>
            <a:br>
              <a:rPr lang="it-IT" sz="2800" dirty="0"/>
            </a:br>
            <a:r>
              <a:rPr lang="it-IT" sz="2800" dirty="0"/>
              <a:t>2) Se varia il prezzo del bene come cambia la domanda di lavoro?</a:t>
            </a:r>
            <a:endParaRPr lang="en-US" sz="2800" dirty="0"/>
          </a:p>
        </p:txBody>
      </p:sp>
      <p:pic>
        <p:nvPicPr>
          <p:cNvPr id="4" name="Immagine 3"/>
          <p:cNvPicPr>
            <a:picLocks noChangeAspect="1"/>
          </p:cNvPicPr>
          <p:nvPr/>
        </p:nvPicPr>
        <p:blipFill>
          <a:blip r:embed="rId2"/>
          <a:stretch>
            <a:fillRect/>
          </a:stretch>
        </p:blipFill>
        <p:spPr>
          <a:xfrm>
            <a:off x="1196244" y="1944020"/>
            <a:ext cx="4902804" cy="4600257"/>
          </a:xfrm>
          <a:prstGeom prst="rect">
            <a:avLst/>
          </a:prstGeom>
        </p:spPr>
      </p:pic>
      <p:pic>
        <p:nvPicPr>
          <p:cNvPr id="5" name="Immagine 4"/>
          <p:cNvPicPr>
            <a:picLocks noChangeAspect="1"/>
          </p:cNvPicPr>
          <p:nvPr/>
        </p:nvPicPr>
        <p:blipFill>
          <a:blip r:embed="rId3"/>
          <a:stretch>
            <a:fillRect/>
          </a:stretch>
        </p:blipFill>
        <p:spPr>
          <a:xfrm>
            <a:off x="6421224" y="2059712"/>
            <a:ext cx="4094376" cy="4466652"/>
          </a:xfrm>
          <a:prstGeom prst="rect">
            <a:avLst/>
          </a:prstGeom>
        </p:spPr>
      </p:pic>
      <p:sp>
        <p:nvSpPr>
          <p:cNvPr id="6" name="CasellaDiTesto 5"/>
          <p:cNvSpPr txBox="1"/>
          <p:nvPr/>
        </p:nvSpPr>
        <p:spPr>
          <a:xfrm flipH="1">
            <a:off x="4279391" y="6428277"/>
            <a:ext cx="3136393" cy="369332"/>
          </a:xfrm>
          <a:prstGeom prst="rect">
            <a:avLst/>
          </a:prstGeom>
          <a:noFill/>
        </p:spPr>
        <p:txBody>
          <a:bodyPr wrap="square" rtlCol="0">
            <a:spAutoFit/>
          </a:bodyPr>
          <a:lstStyle/>
          <a:p>
            <a:r>
              <a:rPr lang="it-IT" dirty="0"/>
              <a:t>Fonte: Pepi De </a:t>
            </a:r>
            <a:r>
              <a:rPr lang="it-IT" dirty="0" err="1"/>
              <a:t>Caleo</a:t>
            </a:r>
            <a:r>
              <a:rPr lang="it-IT" dirty="0"/>
              <a:t> Capitolo 2</a:t>
            </a:r>
            <a:endParaRPr lang="en-US" dirty="0"/>
          </a:p>
        </p:txBody>
      </p:sp>
    </p:spTree>
    <p:extLst>
      <p:ext uri="{BB962C8B-B14F-4D97-AF65-F5344CB8AC3E}">
        <p14:creationId xmlns:p14="http://schemas.microsoft.com/office/powerpoint/2010/main" val="4378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1981201" y="277812"/>
            <a:ext cx="8507413" cy="12309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baseline="-25000">
                <a:solidFill>
                  <a:srgbClr val="000000"/>
                </a:solidFill>
                <a:latin typeface="Garamond" panose="02020404030301010803" pitchFamily="18" charset="0"/>
                <a:cs typeface="DejaVu Sans" panose="020B0603030804020204" pitchFamily="34" charset="0"/>
              </a:defRPr>
            </a:lvl9pPr>
          </a:lstStyle>
          <a:p>
            <a:pPr>
              <a:buClrTx/>
              <a:buFontTx/>
              <a:buNone/>
            </a:pPr>
            <a:r>
              <a:rPr lang="it-IT" altLang="en-US" sz="3600" baseline="0" dirty="0">
                <a:solidFill>
                  <a:srgbClr val="006633"/>
                </a:solidFill>
                <a:latin typeface="Times New Roman" panose="02020603050405020304" pitchFamily="18" charset="0"/>
              </a:rPr>
              <a:t>Produttività marginale del lavoro: esempio con K =10</a:t>
            </a:r>
          </a:p>
        </p:txBody>
      </p:sp>
      <p:sp>
        <p:nvSpPr>
          <p:cNvPr id="9218" name="Text Box 2"/>
          <p:cNvSpPr txBox="1">
            <a:spLocks noChangeArrowheads="1"/>
          </p:cNvSpPr>
          <p:nvPr/>
        </p:nvSpPr>
        <p:spPr bwMode="auto">
          <a:xfrm>
            <a:off x="1981201" y="4777232"/>
            <a:ext cx="8229600" cy="1512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baseline="-25000">
                <a:solidFill>
                  <a:srgbClr val="000000"/>
                </a:solidFill>
                <a:latin typeface="Garamond" panose="02020404030301010803" pitchFamily="18" charset="0"/>
                <a:cs typeface="DejaVu Sans" panose="020B0603030804020204" pitchFamily="34" charset="0"/>
              </a:defRPr>
            </a:lvl1pPr>
            <a:lvl2pPr marL="665163" indent="-325438">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baseline="-25000">
                <a:solidFill>
                  <a:srgbClr val="000000"/>
                </a:solidFill>
                <a:latin typeface="Garamond" panose="02020404030301010803" pitchFamily="18" charset="0"/>
                <a:cs typeface="DejaVu Sans" panose="020B0603030804020204" pitchFamily="34" charset="0"/>
              </a:defRPr>
            </a:lvl2pPr>
            <a:lvl3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baseline="-25000">
                <a:solidFill>
                  <a:srgbClr val="000000"/>
                </a:solidFill>
                <a:latin typeface="Garamond" panose="02020404030301010803" pitchFamily="18" charset="0"/>
                <a:cs typeface="DejaVu Sans" panose="020B0603030804020204" pitchFamily="34" charset="0"/>
              </a:defRPr>
            </a:lvl3pPr>
            <a:lvl4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baseline="-25000">
                <a:solidFill>
                  <a:srgbClr val="000000"/>
                </a:solidFill>
                <a:latin typeface="Garamond" panose="02020404030301010803" pitchFamily="18" charset="0"/>
                <a:cs typeface="DejaVu Sans" panose="020B0603030804020204" pitchFamily="34" charset="0"/>
              </a:defRPr>
            </a:lvl4pPr>
            <a:lvl5pP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baseline="-25000">
                <a:solidFill>
                  <a:srgbClr val="000000"/>
                </a:solidFill>
                <a:latin typeface="Garamond" panose="02020404030301010803" pitchFamily="18" charset="0"/>
                <a:cs typeface="DejaVu Sans" panose="020B0603030804020204" pitchFamily="34" charset="0"/>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baseline="-25000">
                <a:solidFill>
                  <a:srgbClr val="000000"/>
                </a:solidFill>
                <a:latin typeface="Garamond" panose="02020404030301010803" pitchFamily="18" charset="0"/>
                <a:cs typeface="DejaVu Sans" panose="020B0603030804020204" pitchFamily="34" charset="0"/>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baseline="-25000">
                <a:solidFill>
                  <a:srgbClr val="000000"/>
                </a:solidFill>
                <a:latin typeface="Garamond" panose="02020404030301010803" pitchFamily="18" charset="0"/>
                <a:cs typeface="DejaVu Sans" panose="020B0603030804020204" pitchFamily="34" charset="0"/>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baseline="-25000">
                <a:solidFill>
                  <a:srgbClr val="000000"/>
                </a:solidFill>
                <a:latin typeface="Garamond" panose="02020404030301010803" pitchFamily="18" charset="0"/>
                <a:cs typeface="DejaVu Sans" panose="020B0603030804020204" pitchFamily="34" charset="0"/>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baseline="-25000">
                <a:solidFill>
                  <a:srgbClr val="000000"/>
                </a:solidFill>
                <a:latin typeface="Garamond" panose="02020404030301010803" pitchFamily="18" charset="0"/>
                <a:cs typeface="DejaVu Sans" panose="020B0603030804020204" pitchFamily="34" charset="0"/>
              </a:defRPr>
            </a:lvl9pPr>
          </a:lstStyle>
          <a:p>
            <a:pPr>
              <a:spcBef>
                <a:spcPts val="750"/>
              </a:spcBef>
              <a:buClr>
                <a:srgbClr val="CC9900"/>
              </a:buClr>
              <a:buSzPct val="65000"/>
              <a:buFont typeface="Wingdings" panose="05000000000000000000" pitchFamily="2" charset="2"/>
              <a:buChar char=""/>
            </a:pPr>
            <a:r>
              <a:rPr lang="it-IT" altLang="en-US" sz="3000" baseline="0" dirty="0">
                <a:latin typeface="Times New Roman" panose="02020603050405020304" pitchFamily="18" charset="0"/>
              </a:rPr>
              <a:t>La produttività marginale del lavoro (prima o poi) è decrescente! </a:t>
            </a:r>
            <a:r>
              <a:rPr lang="it-IT" altLang="en-US" sz="3000" baseline="0" dirty="0" err="1">
                <a:latin typeface="Times New Roman" panose="02020603050405020304" pitchFamily="18" charset="0"/>
              </a:rPr>
              <a:t>Perchè</a:t>
            </a:r>
            <a:r>
              <a:rPr lang="it-IT" altLang="en-US" sz="3000" baseline="0" dirty="0">
                <a:latin typeface="Times New Roman" panose="02020603050405020304" pitchFamily="18" charset="0"/>
              </a:rPr>
              <a:t>?</a:t>
            </a:r>
          </a:p>
          <a:p>
            <a:pPr lvl="1">
              <a:spcBef>
                <a:spcPts val="650"/>
              </a:spcBef>
              <a:buClr>
                <a:srgbClr val="3B812F"/>
              </a:buClr>
              <a:buSzPct val="60000"/>
              <a:buFont typeface="Wingdings" panose="05000000000000000000" pitchFamily="2" charset="2"/>
              <a:buChar char=""/>
            </a:pPr>
            <a:r>
              <a:rPr lang="it-IT" altLang="en-US" sz="2600" baseline="0" dirty="0">
                <a:latin typeface="Times New Roman" panose="02020603050405020304" pitchFamily="18" charset="0"/>
              </a:rPr>
              <a:t>più persone usano lo stesso stock di capitale per produrre il bene o il servizio</a:t>
            </a:r>
          </a:p>
        </p:txBody>
      </p:sp>
      <p:graphicFrame>
        <p:nvGraphicFramePr>
          <p:cNvPr id="9219" name="Group 3"/>
          <p:cNvGraphicFramePr>
            <a:graphicFrameLocks noGrp="1"/>
          </p:cNvGraphicFramePr>
          <p:nvPr>
            <p:extLst>
              <p:ext uri="{D42A27DB-BD31-4B8C-83A1-F6EECF244321}">
                <p14:modId xmlns:p14="http://schemas.microsoft.com/office/powerpoint/2010/main" val="612485861"/>
              </p:ext>
            </p:extLst>
          </p:nvPr>
        </p:nvGraphicFramePr>
        <p:xfrm>
          <a:off x="1338771" y="1261872"/>
          <a:ext cx="5080317" cy="3321648"/>
        </p:xfrm>
        <a:graphic>
          <a:graphicData uri="http://schemas.openxmlformats.org/drawingml/2006/table">
            <a:tbl>
              <a:tblPr/>
              <a:tblGrid>
                <a:gridCol w="1529214">
                  <a:extLst>
                    <a:ext uri="{9D8B030D-6E8A-4147-A177-3AD203B41FA5}">
                      <a16:colId xmlns:a16="http://schemas.microsoft.com/office/drawing/2014/main" val="1528661906"/>
                    </a:ext>
                  </a:extLst>
                </a:gridCol>
                <a:gridCol w="1218892">
                  <a:extLst>
                    <a:ext uri="{9D8B030D-6E8A-4147-A177-3AD203B41FA5}">
                      <a16:colId xmlns:a16="http://schemas.microsoft.com/office/drawing/2014/main" val="154413555"/>
                    </a:ext>
                  </a:extLst>
                </a:gridCol>
                <a:gridCol w="2332211">
                  <a:extLst>
                    <a:ext uri="{9D8B030D-6E8A-4147-A177-3AD203B41FA5}">
                      <a16:colId xmlns:a16="http://schemas.microsoft.com/office/drawing/2014/main" val="3298738860"/>
                    </a:ext>
                  </a:extLst>
                </a:gridCol>
              </a:tblGrid>
              <a:tr h="1262064">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1" i="0" u="none" strike="noStrike" cap="none" normalizeH="0" baseline="0">
                          <a:ln>
                            <a:noFill/>
                          </a:ln>
                          <a:solidFill>
                            <a:srgbClr val="000000"/>
                          </a:solidFill>
                          <a:effectLst/>
                          <a:latin typeface="Garamond" panose="02020404030301010803" pitchFamily="18" charset="0"/>
                          <a:cs typeface="Arial" panose="020B0604020202020204" pitchFamily="34" charset="0"/>
                        </a:rPr>
                        <a:t>numero di occupati</a:t>
                      </a:r>
                    </a:p>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1" i="0" u="none" strike="noStrike" cap="none" normalizeH="0" baseline="0">
                          <a:ln>
                            <a:noFill/>
                          </a:ln>
                          <a:solidFill>
                            <a:srgbClr val="000000"/>
                          </a:solidFill>
                          <a:effectLst/>
                          <a:latin typeface="Garamond" panose="02020404030301010803" pitchFamily="18" charset="0"/>
                          <a:cs typeface="Arial" panose="020B0604020202020204" pitchFamily="34" charset="0"/>
                        </a:rPr>
                        <a:t>L</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1" i="0" u="none" strike="noStrike" cap="none" normalizeH="0" baseline="0">
                          <a:ln>
                            <a:noFill/>
                          </a:ln>
                          <a:solidFill>
                            <a:srgbClr val="000000"/>
                          </a:solidFill>
                          <a:effectLst/>
                          <a:latin typeface="Garamond" panose="02020404030301010803" pitchFamily="18" charset="0"/>
                          <a:cs typeface="Arial" panose="020B0604020202020204" pitchFamily="34" charset="0"/>
                        </a:rPr>
                        <a:t>penne prodotte</a:t>
                      </a:r>
                    </a:p>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1" i="0" u="none" strike="noStrike" cap="none" normalizeH="0" baseline="0">
                          <a:ln>
                            <a:noFill/>
                          </a:ln>
                          <a:solidFill>
                            <a:srgbClr val="000000"/>
                          </a:solidFill>
                          <a:effectLst/>
                          <a:latin typeface="Garamond" panose="02020404030301010803" pitchFamily="18" charset="0"/>
                          <a:cs typeface="Arial" panose="020B0604020202020204" pitchFamily="34" charset="0"/>
                        </a:rPr>
                        <a:t>Q</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1" i="0" u="none" strike="noStrike" cap="none" normalizeH="0" baseline="0" dirty="0" err="1">
                          <a:ln>
                            <a:noFill/>
                          </a:ln>
                          <a:solidFill>
                            <a:srgbClr val="000000"/>
                          </a:solidFill>
                          <a:effectLst/>
                          <a:latin typeface="Garamond" panose="02020404030301010803" pitchFamily="18" charset="0"/>
                          <a:cs typeface="Arial" panose="020B0604020202020204" pitchFamily="34" charset="0"/>
                        </a:rPr>
                        <a:t>produttività</a:t>
                      </a:r>
                      <a:r>
                        <a:rPr kumimoji="0" lang="en-US" altLang="en-US" sz="2000" b="1" i="0" u="none" strike="noStrike" cap="none" normalizeH="0" baseline="0" dirty="0">
                          <a:ln>
                            <a:noFill/>
                          </a:ln>
                          <a:solidFill>
                            <a:srgbClr val="000000"/>
                          </a:solidFill>
                          <a:effectLst/>
                          <a:latin typeface="Garamond" panose="02020404030301010803" pitchFamily="18" charset="0"/>
                          <a:cs typeface="Arial" panose="020B0604020202020204" pitchFamily="34" charset="0"/>
                        </a:rPr>
                        <a:t> </a:t>
                      </a:r>
                      <a:r>
                        <a:rPr kumimoji="0" lang="en-US" altLang="en-US" sz="2000" b="1" i="0" u="none" strike="noStrike" cap="none" normalizeH="0" baseline="0" dirty="0" err="1">
                          <a:ln>
                            <a:noFill/>
                          </a:ln>
                          <a:solidFill>
                            <a:srgbClr val="000000"/>
                          </a:solidFill>
                          <a:effectLst/>
                          <a:latin typeface="Garamond" panose="02020404030301010803" pitchFamily="18" charset="0"/>
                          <a:cs typeface="Arial" panose="020B0604020202020204" pitchFamily="34" charset="0"/>
                        </a:rPr>
                        <a:t>marginale</a:t>
                      </a:r>
                      <a:r>
                        <a:rPr kumimoji="0" lang="en-US" altLang="en-US" sz="2000" b="1" i="0" u="none" strike="noStrike" cap="none" normalizeH="0" baseline="0" dirty="0">
                          <a:ln>
                            <a:noFill/>
                          </a:ln>
                          <a:solidFill>
                            <a:srgbClr val="000000"/>
                          </a:solidFill>
                          <a:effectLst/>
                          <a:latin typeface="Garamond" panose="02020404030301010803" pitchFamily="18" charset="0"/>
                          <a:cs typeface="Arial" panose="020B0604020202020204" pitchFamily="34" charset="0"/>
                        </a:rPr>
                        <a:t> del lavoro</a:t>
                      </a:r>
                    </a:p>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1" i="0" u="none" strike="noStrike" cap="none" normalizeH="0" baseline="0" dirty="0">
                          <a:ln>
                            <a:noFill/>
                          </a:ln>
                          <a:solidFill>
                            <a:srgbClr val="000000"/>
                          </a:solidFill>
                          <a:effectLst/>
                          <a:latin typeface="Garamond" panose="02020404030301010803" pitchFamily="18" charset="0"/>
                          <a:cs typeface="DejaVu Sans" panose="020B0603030804020204" pitchFamily="34" charset="0"/>
                        </a:rPr>
                        <a:t>MP</a:t>
                      </a:r>
                      <a:r>
                        <a:rPr kumimoji="0" lang="en-US" altLang="en-US" sz="2000" b="1" i="0" u="none" strike="noStrike" cap="none" normalizeH="0" baseline="-25000" dirty="0">
                          <a:ln>
                            <a:noFill/>
                          </a:ln>
                          <a:solidFill>
                            <a:srgbClr val="000000"/>
                          </a:solidFill>
                          <a:effectLst/>
                          <a:latin typeface="Garamond" panose="02020404030301010803" pitchFamily="18" charset="0"/>
                          <a:cs typeface="DejaVu Sans" panose="020B0603030804020204" pitchFamily="34" charset="0"/>
                        </a:rPr>
                        <a:t>L</a:t>
                      </a:r>
                      <a:r>
                        <a:rPr kumimoji="0" lang="en-US" altLang="en-US" sz="2000" b="1" i="0" u="none" strike="noStrike" cap="none" normalizeH="0" baseline="0" dirty="0">
                          <a:ln>
                            <a:noFill/>
                          </a:ln>
                          <a:solidFill>
                            <a:srgbClr val="000000"/>
                          </a:solidFill>
                          <a:effectLst/>
                          <a:latin typeface="Garamond" panose="02020404030301010803" pitchFamily="18" charset="0"/>
                          <a:cs typeface="DejaVu Sans" panose="020B0603030804020204" pitchFamily="34" charset="0"/>
                        </a:rPr>
                        <a:t> = ∆Q / ∆L</a:t>
                      </a:r>
                    </a:p>
                  </a:txBody>
                  <a:tcPr marL="90000" marR="90000" marT="77040" marB="4680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2526714557"/>
                  </a:ext>
                </a:extLst>
              </a:tr>
              <a:tr h="375373">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0</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0</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2000" b="1" i="0" u="none" strike="noStrike" cap="none" normalizeH="0" baseline="0" dirty="0">
                        <a:ln>
                          <a:noFill/>
                        </a:ln>
                        <a:solidFill>
                          <a:srgbClr val="000000"/>
                        </a:solidFill>
                        <a:effectLst/>
                        <a:latin typeface="Garamond" panose="02020404030301010803" pitchFamily="18" charset="0"/>
                        <a:cs typeface="Arial" panose="020B0604020202020204" pitchFamily="34" charset="0"/>
                      </a:endParaRPr>
                    </a:p>
                  </a:txBody>
                  <a:tcPr marL="90000" marR="90000" marT="77040" marB="4680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108846689"/>
                  </a:ext>
                </a:extLst>
              </a:tr>
              <a:tr h="375373">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1</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10</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2000" b="1" i="0" u="none" strike="noStrike" cap="none" normalizeH="0" baseline="0" dirty="0">
                        <a:ln>
                          <a:noFill/>
                        </a:ln>
                        <a:solidFill>
                          <a:srgbClr val="000000"/>
                        </a:solidFill>
                        <a:effectLst/>
                        <a:latin typeface="Garamond" panose="02020404030301010803" pitchFamily="18" charset="0"/>
                        <a:cs typeface="Arial" panose="020B0604020202020204" pitchFamily="34" charset="0"/>
                      </a:endParaRPr>
                    </a:p>
                  </a:txBody>
                  <a:tcPr marL="90000" marR="90000" marT="77040" marB="4680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3428235739"/>
                  </a:ext>
                </a:extLst>
              </a:tr>
              <a:tr h="375373">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2</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21</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2000" b="1" i="0" u="none" strike="noStrike" cap="none" normalizeH="0" baseline="0" dirty="0">
                        <a:ln>
                          <a:noFill/>
                        </a:ln>
                        <a:solidFill>
                          <a:srgbClr val="000000"/>
                        </a:solidFill>
                        <a:effectLst/>
                        <a:latin typeface="Garamond" panose="02020404030301010803" pitchFamily="18" charset="0"/>
                        <a:cs typeface="Arial" panose="020B0604020202020204" pitchFamily="34" charset="0"/>
                      </a:endParaRPr>
                    </a:p>
                  </a:txBody>
                  <a:tcPr marL="90000" marR="90000" marT="77040" marB="4680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3434943973"/>
                  </a:ext>
                </a:extLst>
              </a:tr>
              <a:tr h="375373">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3</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26</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2000" b="1" i="0" u="none" strike="noStrike" cap="none" normalizeH="0" baseline="0" dirty="0">
                        <a:ln>
                          <a:noFill/>
                        </a:ln>
                        <a:solidFill>
                          <a:srgbClr val="000000"/>
                        </a:solidFill>
                        <a:effectLst/>
                        <a:latin typeface="Garamond" panose="02020404030301010803" pitchFamily="18" charset="0"/>
                        <a:cs typeface="Arial" panose="020B0604020202020204" pitchFamily="34" charset="0"/>
                      </a:endParaRPr>
                    </a:p>
                  </a:txBody>
                  <a:tcPr marL="90000" marR="90000" marT="77040" marB="4680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3915394899"/>
                  </a:ext>
                </a:extLst>
              </a:tr>
              <a:tr h="375373">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4</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a:ln>
                            <a:noFill/>
                          </a:ln>
                          <a:solidFill>
                            <a:srgbClr val="000000"/>
                          </a:solidFill>
                          <a:effectLst/>
                          <a:latin typeface="Garamond" panose="02020404030301010803" pitchFamily="18" charset="0"/>
                          <a:cs typeface="Arial" panose="020B0604020202020204" pitchFamily="34" charset="0"/>
                        </a:rPr>
                        <a:t>29</a:t>
                      </a:r>
                    </a:p>
                  </a:txBody>
                  <a:tcPr marL="90000" marR="90000" marT="77040" marB="46800" anchor="b" horzOverflow="overflow">
                    <a:lnL>
                      <a:noFill/>
                    </a:lnL>
                    <a:lnR>
                      <a:noFill/>
                    </a:lnR>
                    <a:lnT>
                      <a:noFill/>
                    </a:lnT>
                    <a:lnB>
                      <a:noFill/>
                    </a:lnB>
                    <a:lnTlToBr>
                      <a:noFill/>
                    </a:lnTlToBr>
                    <a:lnBlToTr>
                      <a:noFill/>
                    </a:lnBlToTr>
                    <a:noFill/>
                  </a:tcPr>
                </a:tc>
                <a:tc>
                  <a:txBody>
                    <a:bodyPr/>
                    <a:lstStyle>
                      <a:lvl1pPr eaLnBrk="0" hangingPunct="0">
                        <a:spcBef>
                          <a:spcPts val="7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600">
                          <a:solidFill>
                            <a:srgbClr val="000000"/>
                          </a:solidFill>
                          <a:latin typeface="Garamond" panose="02020404030301010803" pitchFamily="18" charset="0"/>
                          <a:cs typeface="DejaVu Sans" panose="020B0603030804020204" pitchFamily="34" charset="0"/>
                        </a:defRPr>
                      </a:lvl1pPr>
                      <a:lvl2pPr eaLnBrk="0" hangingPunct="0">
                        <a:spcBef>
                          <a:spcPts val="6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200">
                          <a:solidFill>
                            <a:srgbClr val="000000"/>
                          </a:solidFill>
                          <a:latin typeface="Garamond" panose="02020404030301010803" pitchFamily="18" charset="0"/>
                          <a:cs typeface="DejaVu Sans" panose="020B0603030804020204" pitchFamily="34" charset="0"/>
                        </a:defRPr>
                      </a:lvl2pPr>
                      <a:lvl3pPr eaLnBrk="0" hangingPunct="0">
                        <a:spcBef>
                          <a:spcPts val="5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Garamond" panose="02020404030301010803" pitchFamily="18" charset="0"/>
                          <a:cs typeface="DejaVu Sans" panose="020B0603030804020204" pitchFamily="34" charset="0"/>
                        </a:defRPr>
                      </a:lvl3pPr>
                      <a:lvl4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4pPr>
                      <a:lvl5pPr eaLnBrk="0" hangingPunct="0">
                        <a:spcBef>
                          <a:spcPts val="5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Garamond" panose="02020404030301010803" pitchFamily="18" charset="0"/>
                          <a:cs typeface="DejaVu Sans" panose="020B0603030804020204" pitchFamily="34" charset="0"/>
                        </a:defRPr>
                      </a:lvl9pPr>
                    </a:lstStyle>
                    <a:p>
                      <a:pPr marL="0" marR="0" lvl="0" indent="0" algn="ctr" defTabSz="457200" rtl="0" eaLnBrk="1" fontAlgn="base" latinLnBrk="0" hangingPunct="1">
                        <a:lnSpc>
                          <a:spcPct val="94000"/>
                        </a:lnSpc>
                        <a:spcBef>
                          <a:spcPct val="0"/>
                        </a:spcBef>
                        <a:spcAft>
                          <a:spcPct val="0"/>
                        </a:spcAft>
                        <a:buClrTx/>
                        <a:buSzPct val="65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2000" b="1" i="0" u="none" strike="noStrike" cap="none" normalizeH="0" baseline="0" dirty="0">
                        <a:ln>
                          <a:noFill/>
                        </a:ln>
                        <a:solidFill>
                          <a:srgbClr val="000000"/>
                        </a:solidFill>
                        <a:effectLst/>
                        <a:latin typeface="Garamond" panose="02020404030301010803" pitchFamily="18" charset="0"/>
                        <a:cs typeface="Arial" panose="020B0604020202020204" pitchFamily="34" charset="0"/>
                      </a:endParaRPr>
                    </a:p>
                  </a:txBody>
                  <a:tcPr marL="90000" marR="90000" marT="77040" marB="46800" anchor="b"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2186905811"/>
                  </a:ext>
                </a:extLst>
              </a:tr>
            </a:tbl>
          </a:graphicData>
        </a:graphic>
      </p:graphicFrame>
      <p:graphicFrame>
        <p:nvGraphicFramePr>
          <p:cNvPr id="4" name="Tabella 3"/>
          <p:cNvGraphicFramePr>
            <a:graphicFrameLocks noGrp="1"/>
          </p:cNvGraphicFramePr>
          <p:nvPr>
            <p:extLst>
              <p:ext uri="{D42A27DB-BD31-4B8C-83A1-F6EECF244321}">
                <p14:modId xmlns:p14="http://schemas.microsoft.com/office/powerpoint/2010/main" val="1287052667"/>
              </p:ext>
            </p:extLst>
          </p:nvPr>
        </p:nvGraphicFramePr>
        <p:xfrm>
          <a:off x="3878929" y="2521034"/>
          <a:ext cx="2916936" cy="1854200"/>
        </p:xfrm>
        <a:graphic>
          <a:graphicData uri="http://schemas.openxmlformats.org/drawingml/2006/table">
            <a:tbl>
              <a:tblPr firstRow="1" bandRow="1">
                <a:tableStyleId>{5C22544A-7EE6-4342-B048-85BDC9FD1C3A}</a:tableStyleId>
              </a:tblPr>
              <a:tblGrid>
                <a:gridCol w="1458468">
                  <a:extLst>
                    <a:ext uri="{9D8B030D-6E8A-4147-A177-3AD203B41FA5}">
                      <a16:colId xmlns:a16="http://schemas.microsoft.com/office/drawing/2014/main" val="2548495418"/>
                    </a:ext>
                  </a:extLst>
                </a:gridCol>
                <a:gridCol w="1458468">
                  <a:extLst>
                    <a:ext uri="{9D8B030D-6E8A-4147-A177-3AD203B41FA5}">
                      <a16:colId xmlns:a16="http://schemas.microsoft.com/office/drawing/2014/main" val="422283571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800" b="1" i="0" u="none" strike="noStrike" cap="none" normalizeH="0" baseline="0" dirty="0">
                          <a:ln>
                            <a:noFill/>
                          </a:ln>
                          <a:solidFill>
                            <a:srgbClr val="000000"/>
                          </a:solidFill>
                          <a:effectLst/>
                          <a:latin typeface="Garamond" panose="02020404030301010803" pitchFamily="18" charset="0"/>
                          <a:cs typeface="DejaVu Sans" panose="020B0603030804020204" pitchFamily="34" charset="0"/>
                        </a:rPr>
                        <a:t>∆L</a:t>
                      </a:r>
                    </a:p>
                  </a:txBody>
                  <a:tcPr/>
                </a:tc>
                <a:tc>
                  <a:txBody>
                    <a:bodyPr/>
                    <a:lstStyle/>
                    <a:p>
                      <a:r>
                        <a:rPr kumimoji="0" lang="en-US" altLang="en-US" sz="1800" b="1" i="0" u="none" strike="noStrike" cap="none" normalizeH="0" baseline="0" dirty="0">
                          <a:ln>
                            <a:noFill/>
                          </a:ln>
                          <a:solidFill>
                            <a:srgbClr val="000000"/>
                          </a:solidFill>
                          <a:effectLst/>
                          <a:latin typeface="Garamond" panose="02020404030301010803" pitchFamily="18" charset="0"/>
                          <a:cs typeface="DejaVu Sans" panose="020B0603030804020204" pitchFamily="34" charset="0"/>
                        </a:rPr>
                        <a:t>∆Q</a:t>
                      </a:r>
                      <a:endParaRPr lang="en-US" dirty="0"/>
                    </a:p>
                  </a:txBody>
                  <a:tcPr/>
                </a:tc>
                <a:extLst>
                  <a:ext uri="{0D108BD9-81ED-4DB2-BD59-A6C34878D82A}">
                    <a16:rowId xmlns:a16="http://schemas.microsoft.com/office/drawing/2014/main" val="2546636035"/>
                  </a:ext>
                </a:extLst>
              </a:tr>
              <a:tr h="370840">
                <a:tc>
                  <a:txBody>
                    <a:bodyPr/>
                    <a:lstStyle/>
                    <a:p>
                      <a:r>
                        <a:rPr lang="it-IT" dirty="0"/>
                        <a:t>1</a:t>
                      </a:r>
                      <a:endParaRPr lang="en-US" dirty="0"/>
                    </a:p>
                  </a:txBody>
                  <a:tcPr/>
                </a:tc>
                <a:tc>
                  <a:txBody>
                    <a:bodyPr/>
                    <a:lstStyle/>
                    <a:p>
                      <a:r>
                        <a:rPr lang="it-IT" dirty="0"/>
                        <a:t>10</a:t>
                      </a:r>
                      <a:endParaRPr lang="en-US" dirty="0"/>
                    </a:p>
                  </a:txBody>
                  <a:tcPr/>
                </a:tc>
                <a:extLst>
                  <a:ext uri="{0D108BD9-81ED-4DB2-BD59-A6C34878D82A}">
                    <a16:rowId xmlns:a16="http://schemas.microsoft.com/office/drawing/2014/main" val="2545840391"/>
                  </a:ext>
                </a:extLst>
              </a:tr>
              <a:tr h="370840">
                <a:tc>
                  <a:txBody>
                    <a:bodyPr/>
                    <a:lstStyle/>
                    <a:p>
                      <a:r>
                        <a:rPr lang="it-IT" dirty="0"/>
                        <a:t>1</a:t>
                      </a:r>
                      <a:endParaRPr lang="en-US" dirty="0"/>
                    </a:p>
                  </a:txBody>
                  <a:tcPr/>
                </a:tc>
                <a:tc>
                  <a:txBody>
                    <a:bodyPr/>
                    <a:lstStyle/>
                    <a:p>
                      <a:r>
                        <a:rPr lang="it-IT" dirty="0"/>
                        <a:t>11</a:t>
                      </a:r>
                      <a:endParaRPr lang="en-US" dirty="0"/>
                    </a:p>
                  </a:txBody>
                  <a:tcPr/>
                </a:tc>
                <a:extLst>
                  <a:ext uri="{0D108BD9-81ED-4DB2-BD59-A6C34878D82A}">
                    <a16:rowId xmlns:a16="http://schemas.microsoft.com/office/drawing/2014/main" val="1274416579"/>
                  </a:ext>
                </a:extLst>
              </a:tr>
              <a:tr h="370840">
                <a:tc>
                  <a:txBody>
                    <a:bodyPr/>
                    <a:lstStyle/>
                    <a:p>
                      <a:r>
                        <a:rPr lang="it-IT" dirty="0"/>
                        <a:t>1</a:t>
                      </a:r>
                      <a:endParaRPr lang="en-US" dirty="0"/>
                    </a:p>
                  </a:txBody>
                  <a:tcPr/>
                </a:tc>
                <a:tc>
                  <a:txBody>
                    <a:bodyPr/>
                    <a:lstStyle/>
                    <a:p>
                      <a:r>
                        <a:rPr lang="it-IT" dirty="0"/>
                        <a:t>5</a:t>
                      </a:r>
                      <a:endParaRPr lang="en-US" dirty="0"/>
                    </a:p>
                  </a:txBody>
                  <a:tcPr/>
                </a:tc>
                <a:extLst>
                  <a:ext uri="{0D108BD9-81ED-4DB2-BD59-A6C34878D82A}">
                    <a16:rowId xmlns:a16="http://schemas.microsoft.com/office/drawing/2014/main" val="3686796416"/>
                  </a:ext>
                </a:extLst>
              </a:tr>
              <a:tr h="370840">
                <a:tc>
                  <a:txBody>
                    <a:bodyPr/>
                    <a:lstStyle/>
                    <a:p>
                      <a:r>
                        <a:rPr lang="it-IT" dirty="0"/>
                        <a:t>1</a:t>
                      </a:r>
                      <a:endParaRPr lang="en-US" dirty="0"/>
                    </a:p>
                  </a:txBody>
                  <a:tcPr/>
                </a:tc>
                <a:tc>
                  <a:txBody>
                    <a:bodyPr/>
                    <a:lstStyle/>
                    <a:p>
                      <a:r>
                        <a:rPr lang="it-IT" dirty="0"/>
                        <a:t>3</a:t>
                      </a:r>
                      <a:endParaRPr lang="en-US" dirty="0"/>
                    </a:p>
                  </a:txBody>
                  <a:tcPr/>
                </a:tc>
                <a:extLst>
                  <a:ext uri="{0D108BD9-81ED-4DB2-BD59-A6C34878D82A}">
                    <a16:rowId xmlns:a16="http://schemas.microsoft.com/office/drawing/2014/main" val="1822316769"/>
                  </a:ext>
                </a:extLst>
              </a:tr>
            </a:tbl>
          </a:graphicData>
        </a:graphic>
      </p:graphicFrame>
    </p:spTree>
    <p:extLst>
      <p:ext uri="{BB962C8B-B14F-4D97-AF65-F5344CB8AC3E}">
        <p14:creationId xmlns:p14="http://schemas.microsoft.com/office/powerpoint/2010/main" val="253385345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additive="repl">
                                        <p:cTn id="6" dur="1" fill="hold">
                                          <p:stCondLst>
                                            <p:cond delay="0"/>
                                          </p:stCondLst>
                                        </p:cTn>
                                        <p:tgtEl>
                                          <p:spTgt spid="9218">
                                            <p:txEl>
                                              <p:pRg st="0" end="0"/>
                                            </p:txEl>
                                          </p:spTgt>
                                        </p:tgtEl>
                                        <p:attrNameLst>
                                          <p:attrName>style.visibility</p:attrName>
                                        </p:attrNameLst>
                                      </p:cBhvr>
                                      <p:to>
                                        <p:strVal val="visible"/>
                                      </p:to>
                                    </p:set>
                                    <p:anim calcmode="lin" valueType="num">
                                      <p:cBhvr additive="repl">
                                        <p:cTn id="7" dur="500" fill="hold"/>
                                        <p:tgtEl>
                                          <p:spTgt spid="9218">
                                            <p:txEl>
                                              <p:pRg st="0" end="0"/>
                                            </p:txEl>
                                          </p:spTgt>
                                        </p:tgtEl>
                                        <p:attrNameLst>
                                          <p:attrName>ppt_x</p:attrName>
                                        </p:attrNameLst>
                                      </p:cBhvr>
                                      <p:tavLst>
                                        <p:tav tm="100000">
                                          <p:val>
                                            <p:strVal val="1+#ppt_w/2"/>
                                          </p:val>
                                        </p:tav>
                                        <p:tav>
                                          <p:val>
                                            <p:strVal val="#ppt_x"/>
                                          </p:val>
                                        </p:tav>
                                      </p:tavLst>
                                    </p:anim>
                                    <p:anim calcmode="lin" valueType="num">
                                      <p:cBhvr additive="repl">
                                        <p:cTn id="8" dur="500" fill="hold"/>
                                        <p:tgtEl>
                                          <p:spTgt spid="9218">
                                            <p:txEl>
                                              <p:pRg st="0" end="0"/>
                                            </p:txEl>
                                          </p:spTgt>
                                        </p:tgtEl>
                                        <p:attrNameLst>
                                          <p:attrName>ppt_y</p:attrName>
                                        </p:attrNameLst>
                                      </p:cBhvr>
                                      <p:tavLst>
                                        <p:tav tm="100000">
                                          <p:val>
                                            <p:strVal val="#ppt_y"/>
                                          </p:val>
                                        </p:tav>
                                        <p:tav>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additive="repl">
                                        <p:cTn id="12" dur="1" fill="hold">
                                          <p:stCondLst>
                                            <p:cond delay="0"/>
                                          </p:stCondLst>
                                        </p:cTn>
                                        <p:tgtEl>
                                          <p:spTgt spid="9218">
                                            <p:txEl>
                                              <p:pRg st="1" end="1"/>
                                            </p:txEl>
                                          </p:spTgt>
                                        </p:tgtEl>
                                        <p:attrNameLst>
                                          <p:attrName>style.visibility</p:attrName>
                                        </p:attrNameLst>
                                      </p:cBhvr>
                                      <p:to>
                                        <p:strVal val="visible"/>
                                      </p:to>
                                    </p:set>
                                    <p:anim calcmode="lin" valueType="num">
                                      <p:cBhvr additive="repl">
                                        <p:cTn id="13" dur="500" fill="hold"/>
                                        <p:tgtEl>
                                          <p:spTgt spid="9218">
                                            <p:txEl>
                                              <p:pRg st="1" end="1"/>
                                            </p:txEl>
                                          </p:spTgt>
                                        </p:tgtEl>
                                        <p:attrNameLst>
                                          <p:attrName>ppt_x</p:attrName>
                                        </p:attrNameLst>
                                      </p:cBhvr>
                                      <p:tavLst>
                                        <p:tav tm="100000">
                                          <p:val>
                                            <p:strVal val="1+#ppt_w/2"/>
                                          </p:val>
                                        </p:tav>
                                        <p:tav>
                                          <p:val>
                                            <p:strVal val="#ppt_x"/>
                                          </p:val>
                                        </p:tav>
                                      </p:tavLst>
                                    </p:anim>
                                    <p:anim calcmode="lin" valueType="num">
                                      <p:cBhvr additive="repl">
                                        <p:cTn id="14" dur="500" fill="hold"/>
                                        <p:tgtEl>
                                          <p:spTgt spid="9218">
                                            <p:txEl>
                                              <p:pRg st="1" end="1"/>
                                            </p:txEl>
                                          </p:spTgt>
                                        </p:tgtEl>
                                        <p:attrNameLst>
                                          <p:attrName>ppt_y</p:attrName>
                                        </p:attrNameLst>
                                      </p:cBhvr>
                                      <p:tavLst>
                                        <p:tav tm="100000">
                                          <p:val>
                                            <p:strVal val="#ppt_y"/>
                                          </p:val>
                                        </p:tav>
                                        <p:tav>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 partire dai dati disegnate la curva di domanda di lavoro e ricavate la funzione di domanda di lavoro</a:t>
            </a:r>
            <a:endParaRPr lang="en-US" dirty="0"/>
          </a:p>
        </p:txBody>
      </p:sp>
      <p:pic>
        <p:nvPicPr>
          <p:cNvPr id="3" name="Immagine 2"/>
          <p:cNvPicPr>
            <a:picLocks noChangeAspect="1"/>
          </p:cNvPicPr>
          <p:nvPr/>
        </p:nvPicPr>
        <p:blipFill>
          <a:blip r:embed="rId2"/>
          <a:stretch>
            <a:fillRect/>
          </a:stretch>
        </p:blipFill>
        <p:spPr>
          <a:xfrm>
            <a:off x="6024215" y="2007848"/>
            <a:ext cx="4695601" cy="4220267"/>
          </a:xfrm>
          <a:prstGeom prst="rect">
            <a:avLst/>
          </a:prstGeom>
        </p:spPr>
      </p:pic>
      <p:pic>
        <p:nvPicPr>
          <p:cNvPr id="5" name="Immagine 4"/>
          <p:cNvPicPr>
            <a:picLocks noChangeAspect="1"/>
          </p:cNvPicPr>
          <p:nvPr/>
        </p:nvPicPr>
        <p:blipFill>
          <a:blip r:embed="rId3"/>
          <a:stretch>
            <a:fillRect/>
          </a:stretch>
        </p:blipFill>
        <p:spPr>
          <a:xfrm>
            <a:off x="1066596" y="2345308"/>
            <a:ext cx="4379532" cy="3644012"/>
          </a:xfrm>
          <a:prstGeom prst="rect">
            <a:avLst/>
          </a:prstGeom>
        </p:spPr>
      </p:pic>
      <p:graphicFrame>
        <p:nvGraphicFramePr>
          <p:cNvPr id="6" name="Tabella 5"/>
          <p:cNvGraphicFramePr>
            <a:graphicFrameLocks noGrp="1"/>
          </p:cNvGraphicFramePr>
          <p:nvPr>
            <p:extLst>
              <p:ext uri="{D42A27DB-BD31-4B8C-83A1-F6EECF244321}">
                <p14:modId xmlns:p14="http://schemas.microsoft.com/office/powerpoint/2010/main" val="1090896751"/>
              </p:ext>
            </p:extLst>
          </p:nvPr>
        </p:nvGraphicFramePr>
        <p:xfrm>
          <a:off x="1066596" y="1908386"/>
          <a:ext cx="4379532" cy="731520"/>
        </p:xfrm>
        <a:graphic>
          <a:graphicData uri="http://schemas.openxmlformats.org/drawingml/2006/table">
            <a:tbl>
              <a:tblPr firstRow="1" bandRow="1">
                <a:tableStyleId>{69012ECD-51FC-41F1-AA8D-1B2483CD663E}</a:tableStyleId>
              </a:tblPr>
              <a:tblGrid>
                <a:gridCol w="1996644">
                  <a:extLst>
                    <a:ext uri="{9D8B030D-6E8A-4147-A177-3AD203B41FA5}">
                      <a16:colId xmlns:a16="http://schemas.microsoft.com/office/drawing/2014/main" val="428880593"/>
                    </a:ext>
                  </a:extLst>
                </a:gridCol>
                <a:gridCol w="2382888">
                  <a:extLst>
                    <a:ext uri="{9D8B030D-6E8A-4147-A177-3AD203B41FA5}">
                      <a16:colId xmlns:a16="http://schemas.microsoft.com/office/drawing/2014/main" val="2881183930"/>
                    </a:ext>
                  </a:extLst>
                </a:gridCol>
              </a:tblGrid>
              <a:tr h="218461">
                <a:tc>
                  <a:txBody>
                    <a:bodyPr/>
                    <a:lstStyle/>
                    <a:p>
                      <a:pPr algn="ctr"/>
                      <a:r>
                        <a:rPr lang="it-IT" dirty="0"/>
                        <a:t>SALARIO</a:t>
                      </a:r>
                      <a:endParaRPr lang="en-US" dirty="0"/>
                    </a:p>
                  </a:txBody>
                  <a:tcPr/>
                </a:tc>
                <a:tc>
                  <a:txBody>
                    <a:bodyPr/>
                    <a:lstStyle/>
                    <a:p>
                      <a:pPr algn="ctr"/>
                      <a:r>
                        <a:rPr lang="it-IT" dirty="0"/>
                        <a:t>LAVORO</a:t>
                      </a:r>
                      <a:endParaRPr lang="en-US" dirty="0"/>
                    </a:p>
                  </a:txBody>
                  <a:tcPr anchor="ctr"/>
                </a:tc>
                <a:extLst>
                  <a:ext uri="{0D108BD9-81ED-4DB2-BD59-A6C34878D82A}">
                    <a16:rowId xmlns:a16="http://schemas.microsoft.com/office/drawing/2014/main" val="250452565"/>
                  </a:ext>
                </a:extLst>
              </a:tr>
              <a:tr h="218461">
                <a:tc gridSpan="2">
                  <a:txBody>
                    <a:bodyPr/>
                    <a:lstStyle/>
                    <a:p>
                      <a:pPr algn="ctr"/>
                      <a:endParaRPr lang="en-US" dirty="0"/>
                    </a:p>
                  </a:txBody>
                  <a:tcPr/>
                </a:tc>
                <a:tc hMerge="1">
                  <a:txBody>
                    <a:bodyPr/>
                    <a:lstStyle/>
                    <a:p>
                      <a:endParaRPr lang="en-US"/>
                    </a:p>
                  </a:txBody>
                  <a:tcPr/>
                </a:tc>
                <a:extLst>
                  <a:ext uri="{0D108BD9-81ED-4DB2-BD59-A6C34878D82A}">
                    <a16:rowId xmlns:a16="http://schemas.microsoft.com/office/drawing/2014/main" val="3943707573"/>
                  </a:ext>
                </a:extLst>
              </a:tr>
            </a:tbl>
          </a:graphicData>
        </a:graphic>
      </p:graphicFrame>
      <mc:AlternateContent xmlns:mc="http://schemas.openxmlformats.org/markup-compatibility/2006" xmlns:a14="http://schemas.microsoft.com/office/drawing/2010/main">
        <mc:Choice Requires="a14">
          <p:sp>
            <p:nvSpPr>
              <p:cNvPr id="7" name="CasellaDiTesto 6"/>
              <p:cNvSpPr txBox="1"/>
              <p:nvPr/>
            </p:nvSpPr>
            <p:spPr>
              <a:xfrm>
                <a:off x="6960264" y="2007848"/>
                <a:ext cx="4471416" cy="48462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it-IT" dirty="0"/>
                  <a:t>La funzione esplicita è:    </a:t>
                </a:r>
                <a14:m>
                  <m:oMath xmlns:m="http://schemas.openxmlformats.org/officeDocument/2006/math">
                    <m:sSup>
                      <m:sSupPr>
                        <m:ctrlPr>
                          <a:rPr lang="it-IT" i="1" smtClean="0">
                            <a:latin typeface="Cambria Math" panose="02040503050406030204" pitchFamily="18" charset="0"/>
                          </a:rPr>
                        </m:ctrlPr>
                      </m:sSupPr>
                      <m:e>
                        <m:r>
                          <a:rPr lang="it-IT" b="0" i="1" smtClean="0">
                            <a:latin typeface="Cambria Math" panose="02040503050406030204" pitchFamily="18" charset="0"/>
                          </a:rPr>
                          <m:t>𝐿</m:t>
                        </m:r>
                      </m:e>
                      <m:sup>
                        <m:r>
                          <a:rPr lang="it-IT" b="0" i="1" smtClean="0">
                            <a:latin typeface="Cambria Math" panose="02040503050406030204" pitchFamily="18" charset="0"/>
                          </a:rPr>
                          <m:t>𝐷</m:t>
                        </m:r>
                      </m:sup>
                    </m:sSup>
                    <m:r>
                      <a:rPr lang="it-IT" b="0" i="1" smtClean="0">
                        <a:latin typeface="Cambria Math" panose="02040503050406030204" pitchFamily="18" charset="0"/>
                      </a:rPr>
                      <m:t>=8−</m:t>
                    </m:r>
                    <m:f>
                      <m:fPr>
                        <m:ctrlPr>
                          <a:rPr lang="it-IT" b="0" i="1" smtClean="0">
                            <a:latin typeface="Cambria Math" panose="02040503050406030204" pitchFamily="18" charset="0"/>
                          </a:rPr>
                        </m:ctrlPr>
                      </m:fPr>
                      <m:num>
                        <m:r>
                          <a:rPr lang="it-IT" b="0" i="1" smtClean="0">
                            <a:latin typeface="Cambria Math" panose="02040503050406030204" pitchFamily="18" charset="0"/>
                          </a:rPr>
                          <m:t>4</m:t>
                        </m:r>
                      </m:num>
                      <m:den>
                        <m:r>
                          <a:rPr lang="it-IT" b="0" i="1" smtClean="0">
                            <a:latin typeface="Cambria Math" panose="02040503050406030204" pitchFamily="18" charset="0"/>
                          </a:rPr>
                          <m:t>5</m:t>
                        </m:r>
                      </m:den>
                    </m:f>
                    <m:r>
                      <a:rPr lang="it-IT" b="0" i="1" smtClean="0">
                        <a:latin typeface="Cambria Math" panose="02040503050406030204" pitchFamily="18" charset="0"/>
                        <a:ea typeface="Cambria Math" panose="02040503050406030204" pitchFamily="18" charset="0"/>
                      </a:rPr>
                      <m:t>𝜔</m:t>
                    </m:r>
                  </m:oMath>
                </a14:m>
                <a:endParaRPr lang="en-US" dirty="0"/>
              </a:p>
            </p:txBody>
          </p:sp>
        </mc:Choice>
        <mc:Fallback xmlns="">
          <p:sp>
            <p:nvSpPr>
              <p:cNvPr id="7" name="CasellaDiTesto 6"/>
              <p:cNvSpPr txBox="1">
                <a:spLocks noRot="1" noChangeAspect="1" noMove="1" noResize="1" noEditPoints="1" noAdjustHandles="1" noChangeArrowheads="1" noChangeShapeType="1" noTextEdit="1"/>
              </p:cNvSpPr>
              <p:nvPr/>
            </p:nvSpPr>
            <p:spPr>
              <a:xfrm>
                <a:off x="6960264" y="2007848"/>
                <a:ext cx="4471416" cy="484620"/>
              </a:xfrm>
              <a:prstGeom prst="rect">
                <a:avLst/>
              </a:prstGeom>
              <a:blipFill>
                <a:blip r:embed="rId4"/>
                <a:stretch>
                  <a:fillRect/>
                </a:stretch>
              </a:blipFill>
            </p:spPr>
            <p:txBody>
              <a:bodyPr/>
              <a:lstStyle/>
              <a:p>
                <a:r>
                  <a:rPr lang="en-US">
                    <a:noFill/>
                  </a:rPr>
                  <a:t> </a:t>
                </a:r>
              </a:p>
            </p:txBody>
          </p:sp>
        </mc:Fallback>
      </mc:AlternateContent>
      <p:sp>
        <p:nvSpPr>
          <p:cNvPr id="4" name="CasellaDiTesto 3">
            <a:extLst>
              <a:ext uri="{FF2B5EF4-FFF2-40B4-BE49-F238E27FC236}">
                <a16:creationId xmlns:a16="http://schemas.microsoft.com/office/drawing/2014/main" id="{03744033-FB47-4A18-A7D3-F9D148D7DA46}"/>
              </a:ext>
            </a:extLst>
          </p:cNvPr>
          <p:cNvSpPr txBox="1"/>
          <p:nvPr/>
        </p:nvSpPr>
        <p:spPr>
          <a:xfrm>
            <a:off x="10803605" y="5989320"/>
            <a:ext cx="321799" cy="369332"/>
          </a:xfrm>
          <a:prstGeom prst="rect">
            <a:avLst/>
          </a:prstGeom>
          <a:noFill/>
        </p:spPr>
        <p:txBody>
          <a:bodyPr wrap="square" rtlCol="0">
            <a:spAutoFit/>
          </a:bodyPr>
          <a:lstStyle/>
          <a:p>
            <a:r>
              <a:rPr lang="it-IT" dirty="0"/>
              <a:t>L</a:t>
            </a:r>
          </a:p>
        </p:txBody>
      </p:sp>
      <p:sp>
        <p:nvSpPr>
          <p:cNvPr id="8" name="CasellaDiTesto 7">
            <a:extLst>
              <a:ext uri="{FF2B5EF4-FFF2-40B4-BE49-F238E27FC236}">
                <a16:creationId xmlns:a16="http://schemas.microsoft.com/office/drawing/2014/main" id="{28A48BE5-2015-47CD-B79C-45011674F0E1}"/>
              </a:ext>
            </a:extLst>
          </p:cNvPr>
          <p:cNvSpPr txBox="1"/>
          <p:nvPr/>
        </p:nvSpPr>
        <p:spPr>
          <a:xfrm>
            <a:off x="5673634" y="2007848"/>
            <a:ext cx="350581" cy="369332"/>
          </a:xfrm>
          <a:prstGeom prst="rect">
            <a:avLst/>
          </a:prstGeom>
          <a:noFill/>
        </p:spPr>
        <p:txBody>
          <a:bodyPr wrap="square" rtlCol="0">
            <a:spAutoFit/>
          </a:bodyPr>
          <a:lstStyle/>
          <a:p>
            <a:r>
              <a:rPr lang="el-GR" dirty="0">
                <a:latin typeface="Cambria Math" panose="02040503050406030204" pitchFamily="18" charset="0"/>
                <a:ea typeface="Cambria Math" panose="02040503050406030204" pitchFamily="18" charset="0"/>
              </a:rPr>
              <a:t>ω</a:t>
            </a:r>
            <a:endParaRPr lang="it-IT" dirty="0"/>
          </a:p>
        </p:txBody>
      </p:sp>
    </p:spTree>
    <p:extLst>
      <p:ext uri="{BB962C8B-B14F-4D97-AF65-F5344CB8AC3E}">
        <p14:creationId xmlns:p14="http://schemas.microsoft.com/office/powerpoint/2010/main" val="187215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Ricordate: elasticità è diverso da pendenza. Calcolate la pendenza nei punti lungo la curva di domanda e la relativa elasticità puntuale</a:t>
            </a:r>
            <a:endParaRPr lang="en-US" sz="3600" dirty="0"/>
          </a:p>
        </p:txBody>
      </p:sp>
      <p:pic>
        <p:nvPicPr>
          <p:cNvPr id="3" name="Immagine 2"/>
          <p:cNvPicPr>
            <a:picLocks noChangeAspect="1"/>
          </p:cNvPicPr>
          <p:nvPr/>
        </p:nvPicPr>
        <p:blipFill>
          <a:blip r:embed="rId2"/>
          <a:stretch>
            <a:fillRect/>
          </a:stretch>
        </p:blipFill>
        <p:spPr>
          <a:xfrm>
            <a:off x="731520" y="2598593"/>
            <a:ext cx="4008912" cy="3727223"/>
          </a:xfrm>
          <a:prstGeom prst="rect">
            <a:avLst/>
          </a:prstGeom>
        </p:spPr>
      </p:pic>
      <mc:AlternateContent xmlns:mc="http://schemas.openxmlformats.org/markup-compatibility/2006" xmlns:a14="http://schemas.microsoft.com/office/drawing/2010/main">
        <mc:Choice Requires="a14">
          <p:graphicFrame>
            <p:nvGraphicFramePr>
              <p:cNvPr id="4" name="Tabella 3"/>
              <p:cNvGraphicFramePr>
                <a:graphicFrameLocks noGrp="1"/>
              </p:cNvGraphicFramePr>
              <p:nvPr>
                <p:extLst>
                  <p:ext uri="{D42A27DB-BD31-4B8C-83A1-F6EECF244321}">
                    <p14:modId xmlns:p14="http://schemas.microsoft.com/office/powerpoint/2010/main" val="3204880163"/>
                  </p:ext>
                </p:extLst>
              </p:nvPr>
            </p:nvGraphicFramePr>
            <p:xfrm>
              <a:off x="731520" y="1926674"/>
              <a:ext cx="4008912" cy="795655"/>
            </p:xfrm>
            <a:graphic>
              <a:graphicData uri="http://schemas.openxmlformats.org/drawingml/2006/table">
                <a:tbl>
                  <a:tblPr firstRow="1" bandRow="1">
                    <a:tableStyleId>{69012ECD-51FC-41F1-AA8D-1B2483CD663E}</a:tableStyleId>
                  </a:tblPr>
                  <a:tblGrid>
                    <a:gridCol w="905256">
                      <a:extLst>
                        <a:ext uri="{9D8B030D-6E8A-4147-A177-3AD203B41FA5}">
                          <a16:colId xmlns:a16="http://schemas.microsoft.com/office/drawing/2014/main" val="428880593"/>
                        </a:ext>
                      </a:extLst>
                    </a:gridCol>
                    <a:gridCol w="982360">
                      <a:extLst>
                        <a:ext uri="{9D8B030D-6E8A-4147-A177-3AD203B41FA5}">
                          <a16:colId xmlns:a16="http://schemas.microsoft.com/office/drawing/2014/main" val="3350377302"/>
                        </a:ext>
                      </a:extLst>
                    </a:gridCol>
                    <a:gridCol w="116840">
                      <a:extLst>
                        <a:ext uri="{9D8B030D-6E8A-4147-A177-3AD203B41FA5}">
                          <a16:colId xmlns:a16="http://schemas.microsoft.com/office/drawing/2014/main" val="2881183930"/>
                        </a:ext>
                      </a:extLst>
                    </a:gridCol>
                    <a:gridCol w="930768">
                      <a:extLst>
                        <a:ext uri="{9D8B030D-6E8A-4147-A177-3AD203B41FA5}">
                          <a16:colId xmlns:a16="http://schemas.microsoft.com/office/drawing/2014/main" val="1164368137"/>
                        </a:ext>
                      </a:extLst>
                    </a:gridCol>
                    <a:gridCol w="1073688">
                      <a:extLst>
                        <a:ext uri="{9D8B030D-6E8A-4147-A177-3AD203B41FA5}">
                          <a16:colId xmlns:a16="http://schemas.microsoft.com/office/drawing/2014/main" val="1354439640"/>
                        </a:ext>
                      </a:extLst>
                    </a:gridCol>
                  </a:tblGrid>
                  <a:tr h="218461">
                    <a:tc>
                      <a:txBody>
                        <a:bodyPr/>
                        <a:lstStyle/>
                        <a:p>
                          <a:pPr algn="ctr"/>
                          <a:r>
                            <a:rPr lang="it-IT" sz="1400" dirty="0"/>
                            <a:t>SALARIO</a:t>
                          </a:r>
                          <a:endParaRPr lang="en-US" sz="1400" dirty="0"/>
                        </a:p>
                      </a:txBody>
                      <a:tcPr/>
                    </a:tc>
                    <a:tc>
                      <a:txBody>
                        <a:bodyPr/>
                        <a:lstStyle/>
                        <a:p>
                          <a:pPr algn="ctr"/>
                          <a:r>
                            <a:rPr lang="it-IT" sz="1400" dirty="0"/>
                            <a:t>LAVORO</a:t>
                          </a:r>
                          <a:endParaRPr lang="en-US" sz="1400" dirty="0"/>
                        </a:p>
                      </a:txBody>
                      <a:tcPr/>
                    </a:tc>
                    <a:tc gridSpan="2">
                      <a:txBody>
                        <a:bodyPr/>
                        <a:lstStyle/>
                        <a:p>
                          <a:pPr algn="ctr"/>
                          <a14:m>
                            <m:oMathPara xmlns:m="http://schemas.openxmlformats.org/officeDocument/2006/math">
                              <m:oMathParaPr>
                                <m:jc m:val="centerGroup"/>
                              </m:oMathParaPr>
                              <m:oMath xmlns:m="http://schemas.openxmlformats.org/officeDocument/2006/math">
                                <m:f>
                                  <m:fPr>
                                    <m:ctrlPr>
                                      <a:rPr lang="en-US" sz="1400" i="1" smtClean="0">
                                        <a:latin typeface="Cambria Math" panose="02040503050406030204" pitchFamily="18" charset="0"/>
                                      </a:rPr>
                                    </m:ctrlPr>
                                  </m:fPr>
                                  <m:num>
                                    <m:r>
                                      <a:rPr lang="en-US" sz="1400" i="1" smtClean="0">
                                        <a:latin typeface="Cambria Math" panose="02040503050406030204" pitchFamily="18" charset="0"/>
                                        <a:ea typeface="Cambria Math" panose="02040503050406030204" pitchFamily="18" charset="0"/>
                                      </a:rPr>
                                      <m:t>∆</m:t>
                                    </m:r>
                                    <m:r>
                                      <a:rPr lang="it-IT" sz="1400" b="1" i="1" smtClean="0">
                                        <a:latin typeface="Cambria Math" panose="02040503050406030204" pitchFamily="18" charset="0"/>
                                        <a:ea typeface="Cambria Math" panose="02040503050406030204" pitchFamily="18" charset="0"/>
                                      </a:rPr>
                                      <m:t>𝑾</m:t>
                                    </m:r>
                                  </m:num>
                                  <m:den>
                                    <m:r>
                                      <a:rPr lang="en-US" sz="1400" i="1" smtClean="0">
                                        <a:latin typeface="Cambria Math" panose="02040503050406030204" pitchFamily="18" charset="0"/>
                                        <a:ea typeface="Cambria Math" panose="02040503050406030204" pitchFamily="18" charset="0"/>
                                      </a:rPr>
                                      <m:t>∆</m:t>
                                    </m:r>
                                    <m:r>
                                      <a:rPr lang="it-IT" sz="1400" b="1" i="1" smtClean="0">
                                        <a:latin typeface="Cambria Math" panose="02040503050406030204" pitchFamily="18" charset="0"/>
                                        <a:ea typeface="Cambria Math" panose="02040503050406030204" pitchFamily="18" charset="0"/>
                                      </a:rPr>
                                      <m:t>𝑳</m:t>
                                    </m:r>
                                  </m:den>
                                </m:f>
                              </m:oMath>
                            </m:oMathPara>
                          </a14:m>
                          <a:endParaRPr lang="en-US" sz="1400" dirty="0"/>
                        </a:p>
                      </a:txBody>
                      <a:tcPr anchor="ctr"/>
                    </a:tc>
                    <a:tc hMerge="1">
                      <a:txBody>
                        <a:bodyPr/>
                        <a:lstStyle/>
                        <a:p>
                          <a:endParaRPr lang="en-US"/>
                        </a:p>
                      </a:txBody>
                      <a:tcPr/>
                    </a:tc>
                    <a:tc>
                      <a:txBody>
                        <a:bodyPr/>
                        <a:lstStyle/>
                        <a:p>
                          <a:pPr algn="ct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r>
                                      <a:rPr lang="en-US" sz="2000" i="1" smtClean="0">
                                        <a:latin typeface="Cambria Math" panose="02040503050406030204" pitchFamily="18" charset="0"/>
                                        <a:ea typeface="Cambria Math" panose="02040503050406030204" pitchFamily="18" charset="0"/>
                                      </a:rPr>
                                      <m:t>𝜺</m:t>
                                    </m:r>
                                  </m:e>
                                  <m:sub>
                                    <m:r>
                                      <a:rPr lang="it-IT" sz="2000" b="1" i="1" smtClean="0">
                                        <a:latin typeface="Cambria Math" panose="02040503050406030204" pitchFamily="18" charset="0"/>
                                      </a:rPr>
                                      <m:t>𝑳</m:t>
                                    </m:r>
                                    <m:r>
                                      <a:rPr lang="it-IT" sz="2000" b="1" i="1" smtClean="0">
                                        <a:latin typeface="Cambria Math" panose="02040503050406030204" pitchFamily="18" charset="0"/>
                                      </a:rPr>
                                      <m:t>,</m:t>
                                    </m:r>
                                    <m:r>
                                      <a:rPr lang="it-IT" sz="2000" b="1" i="1" smtClean="0">
                                        <a:latin typeface="Cambria Math" panose="02040503050406030204" pitchFamily="18" charset="0"/>
                                        <a:ea typeface="Cambria Math" panose="02040503050406030204" pitchFamily="18" charset="0"/>
                                      </a:rPr>
                                      <m:t>𝝎</m:t>
                                    </m:r>
                                  </m:sub>
                                </m:sSub>
                              </m:oMath>
                            </m:oMathPara>
                          </a14:m>
                          <a:endParaRPr lang="en-US" sz="2000" dirty="0"/>
                        </a:p>
                      </a:txBody>
                      <a:tcPr anchor="ctr"/>
                    </a:tc>
                    <a:extLst>
                      <a:ext uri="{0D108BD9-81ED-4DB2-BD59-A6C34878D82A}">
                        <a16:rowId xmlns:a16="http://schemas.microsoft.com/office/drawing/2014/main" val="250452565"/>
                      </a:ext>
                    </a:extLst>
                  </a:tr>
                  <a:tr h="218461">
                    <a:tc gridSpan="3">
                      <a:txBody>
                        <a:bodyPr/>
                        <a:lstStyle/>
                        <a:p>
                          <a:pPr algn="ctr"/>
                          <a:endParaRPr lang="en-US" sz="1400" dirty="0"/>
                        </a:p>
                      </a:txBody>
                      <a:tcPr/>
                    </a:tc>
                    <a:tc hMerge="1">
                      <a:txBody>
                        <a:bodyPr/>
                        <a:lstStyle/>
                        <a:p>
                          <a:endParaRPr lang="en-US"/>
                        </a:p>
                      </a:txBody>
                      <a:tcPr/>
                    </a:tc>
                    <a:tc hMerge="1">
                      <a:txBody>
                        <a:bodyPr/>
                        <a:lstStyle/>
                        <a:p>
                          <a:endParaRPr lang="en-US"/>
                        </a:p>
                      </a:txBody>
                      <a:tcPr/>
                    </a:tc>
                    <a:tc gridSpan="2">
                      <a:txBody>
                        <a:bodyPr/>
                        <a:lstStyle/>
                        <a:p>
                          <a:pPr algn="ctr"/>
                          <a:endParaRPr lang="en-US" sz="1400" dirty="0"/>
                        </a:p>
                      </a:txBody>
                      <a:tcPr/>
                    </a:tc>
                    <a:tc hMerge="1">
                      <a:txBody>
                        <a:bodyPr/>
                        <a:lstStyle/>
                        <a:p>
                          <a:endParaRPr lang="en-US"/>
                        </a:p>
                      </a:txBody>
                      <a:tcPr/>
                    </a:tc>
                    <a:extLst>
                      <a:ext uri="{0D108BD9-81ED-4DB2-BD59-A6C34878D82A}">
                        <a16:rowId xmlns:a16="http://schemas.microsoft.com/office/drawing/2014/main" val="3943707573"/>
                      </a:ext>
                    </a:extLst>
                  </a:tr>
                </a:tbl>
              </a:graphicData>
            </a:graphic>
          </p:graphicFrame>
        </mc:Choice>
        <mc:Fallback xmlns="">
          <p:graphicFrame>
            <p:nvGraphicFramePr>
              <p:cNvPr id="4" name="Tabella 3"/>
              <p:cNvGraphicFramePr>
                <a:graphicFrameLocks noGrp="1"/>
              </p:cNvGraphicFramePr>
              <p:nvPr>
                <p:extLst>
                  <p:ext uri="{D42A27DB-BD31-4B8C-83A1-F6EECF244321}">
                    <p14:modId xmlns:p14="http://schemas.microsoft.com/office/powerpoint/2010/main" val="3204880163"/>
                  </p:ext>
                </p:extLst>
              </p:nvPr>
            </p:nvGraphicFramePr>
            <p:xfrm>
              <a:off x="731520" y="1926674"/>
              <a:ext cx="4008912" cy="795655"/>
            </p:xfrm>
            <a:graphic>
              <a:graphicData uri="http://schemas.openxmlformats.org/drawingml/2006/table">
                <a:tbl>
                  <a:tblPr firstRow="1" bandRow="1">
                    <a:tableStyleId>{69012ECD-51FC-41F1-AA8D-1B2483CD663E}</a:tableStyleId>
                  </a:tblPr>
                  <a:tblGrid>
                    <a:gridCol w="905256">
                      <a:extLst>
                        <a:ext uri="{9D8B030D-6E8A-4147-A177-3AD203B41FA5}">
                          <a16:colId xmlns:a16="http://schemas.microsoft.com/office/drawing/2014/main" val="428880593"/>
                        </a:ext>
                      </a:extLst>
                    </a:gridCol>
                    <a:gridCol w="982360">
                      <a:extLst>
                        <a:ext uri="{9D8B030D-6E8A-4147-A177-3AD203B41FA5}">
                          <a16:colId xmlns:a16="http://schemas.microsoft.com/office/drawing/2014/main" val="3350377302"/>
                        </a:ext>
                      </a:extLst>
                    </a:gridCol>
                    <a:gridCol w="116840">
                      <a:extLst>
                        <a:ext uri="{9D8B030D-6E8A-4147-A177-3AD203B41FA5}">
                          <a16:colId xmlns:a16="http://schemas.microsoft.com/office/drawing/2014/main" val="2881183930"/>
                        </a:ext>
                      </a:extLst>
                    </a:gridCol>
                    <a:gridCol w="930768">
                      <a:extLst>
                        <a:ext uri="{9D8B030D-6E8A-4147-A177-3AD203B41FA5}">
                          <a16:colId xmlns:a16="http://schemas.microsoft.com/office/drawing/2014/main" val="1164368137"/>
                        </a:ext>
                      </a:extLst>
                    </a:gridCol>
                    <a:gridCol w="1073688">
                      <a:extLst>
                        <a:ext uri="{9D8B030D-6E8A-4147-A177-3AD203B41FA5}">
                          <a16:colId xmlns:a16="http://schemas.microsoft.com/office/drawing/2014/main" val="1354439640"/>
                        </a:ext>
                      </a:extLst>
                    </a:gridCol>
                  </a:tblGrid>
                  <a:tr h="490855">
                    <a:tc>
                      <a:txBody>
                        <a:bodyPr/>
                        <a:lstStyle/>
                        <a:p>
                          <a:pPr algn="ctr"/>
                          <a:r>
                            <a:rPr lang="it-IT" sz="1400" dirty="0" smtClean="0"/>
                            <a:t>SALARIO</a:t>
                          </a:r>
                          <a:endParaRPr lang="en-US" sz="1400" dirty="0"/>
                        </a:p>
                      </a:txBody>
                      <a:tcPr/>
                    </a:tc>
                    <a:tc>
                      <a:txBody>
                        <a:bodyPr/>
                        <a:lstStyle/>
                        <a:p>
                          <a:pPr algn="ctr"/>
                          <a:r>
                            <a:rPr lang="it-IT" sz="1400" dirty="0" smtClean="0"/>
                            <a:t>LAVORO</a:t>
                          </a:r>
                          <a:endParaRPr lang="en-US" sz="1400" dirty="0"/>
                        </a:p>
                      </a:txBody>
                      <a:tcPr/>
                    </a:tc>
                    <a:tc gridSpan="2">
                      <a:txBody>
                        <a:bodyPr/>
                        <a:lstStyle/>
                        <a:p>
                          <a:endParaRPr lang="en-US"/>
                        </a:p>
                      </a:txBody>
                      <a:tcPr anchor="ctr">
                        <a:blipFill>
                          <a:blip r:embed="rId3"/>
                          <a:stretch>
                            <a:fillRect l="-180814" t="-2469" r="-102907" b="-62963"/>
                          </a:stretch>
                        </a:blipFill>
                      </a:tcPr>
                    </a:tc>
                    <a:tc hMerge="1">
                      <a:txBody>
                        <a:bodyPr/>
                        <a:lstStyle/>
                        <a:p>
                          <a:endParaRPr lang="en-US"/>
                        </a:p>
                      </a:txBody>
                      <a:tcPr/>
                    </a:tc>
                    <a:tc>
                      <a:txBody>
                        <a:bodyPr/>
                        <a:lstStyle/>
                        <a:p>
                          <a:endParaRPr lang="en-US"/>
                        </a:p>
                      </a:txBody>
                      <a:tcPr anchor="ctr">
                        <a:blipFill>
                          <a:blip r:embed="rId3"/>
                          <a:stretch>
                            <a:fillRect l="-274432" t="-2469" r="-568" b="-62963"/>
                          </a:stretch>
                        </a:blipFill>
                      </a:tcPr>
                    </a:tc>
                    <a:extLst>
                      <a:ext uri="{0D108BD9-81ED-4DB2-BD59-A6C34878D82A}">
                        <a16:rowId xmlns:a16="http://schemas.microsoft.com/office/drawing/2014/main" val="250452565"/>
                      </a:ext>
                    </a:extLst>
                  </a:tr>
                  <a:tr h="304800">
                    <a:tc gridSpan="3">
                      <a:txBody>
                        <a:bodyPr/>
                        <a:lstStyle/>
                        <a:p>
                          <a:pPr algn="ctr"/>
                          <a:endParaRPr lang="en-US" sz="1400" dirty="0"/>
                        </a:p>
                      </a:txBody>
                      <a:tcPr/>
                    </a:tc>
                    <a:tc hMerge="1">
                      <a:txBody>
                        <a:bodyPr/>
                        <a:lstStyle/>
                        <a:p>
                          <a:endParaRPr lang="en-US"/>
                        </a:p>
                      </a:txBody>
                      <a:tcPr/>
                    </a:tc>
                    <a:tc hMerge="1">
                      <a:txBody>
                        <a:bodyPr/>
                        <a:lstStyle/>
                        <a:p>
                          <a:endParaRPr lang="en-US"/>
                        </a:p>
                      </a:txBody>
                      <a:tcPr/>
                    </a:tc>
                    <a:tc gridSpan="2">
                      <a:txBody>
                        <a:bodyPr/>
                        <a:lstStyle/>
                        <a:p>
                          <a:pPr algn="ctr"/>
                          <a:endParaRPr lang="en-US" sz="1400" dirty="0"/>
                        </a:p>
                      </a:txBody>
                      <a:tcPr/>
                    </a:tc>
                    <a:tc hMerge="1">
                      <a:txBody>
                        <a:bodyPr/>
                        <a:lstStyle/>
                        <a:p>
                          <a:endParaRPr lang="en-US"/>
                        </a:p>
                      </a:txBody>
                      <a:tcPr/>
                    </a:tc>
                    <a:extLst>
                      <a:ext uri="{0D108BD9-81ED-4DB2-BD59-A6C34878D82A}">
                        <a16:rowId xmlns:a16="http://schemas.microsoft.com/office/drawing/2014/main" val="3943707573"/>
                      </a:ext>
                    </a:extLst>
                  </a:tr>
                </a:tbl>
              </a:graphicData>
            </a:graphic>
          </p:graphicFrame>
        </mc:Fallback>
      </mc:AlternateContent>
      <p:pic>
        <p:nvPicPr>
          <p:cNvPr id="6" name="Immagine 5"/>
          <p:cNvPicPr>
            <a:picLocks noChangeAspect="1"/>
          </p:cNvPicPr>
          <p:nvPr/>
        </p:nvPicPr>
        <p:blipFill>
          <a:blip r:embed="rId4"/>
          <a:stretch>
            <a:fillRect/>
          </a:stretch>
        </p:blipFill>
        <p:spPr>
          <a:xfrm>
            <a:off x="4944611" y="2066940"/>
            <a:ext cx="6807521" cy="4105260"/>
          </a:xfrm>
          <a:prstGeom prst="rect">
            <a:avLst/>
          </a:prstGeom>
        </p:spPr>
      </p:pic>
      <mc:AlternateContent xmlns:mc="http://schemas.openxmlformats.org/markup-compatibility/2006" xmlns:a14="http://schemas.microsoft.com/office/drawing/2010/main">
        <mc:Choice Requires="a14">
          <p:sp>
            <p:nvSpPr>
              <p:cNvPr id="8" name="CasellaDiTesto 7"/>
              <p:cNvSpPr txBox="1"/>
              <p:nvPr/>
            </p:nvSpPr>
            <p:spPr>
              <a:xfrm>
                <a:off x="6419088" y="1499616"/>
                <a:ext cx="4471416" cy="484620"/>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it-IT" dirty="0"/>
                  <a:t>La funzione esplicita è:    </a:t>
                </a:r>
                <a14:m>
                  <m:oMath xmlns:m="http://schemas.openxmlformats.org/officeDocument/2006/math">
                    <m:sSup>
                      <m:sSupPr>
                        <m:ctrlPr>
                          <a:rPr lang="it-IT" i="1" smtClean="0">
                            <a:latin typeface="Cambria Math" panose="02040503050406030204" pitchFamily="18" charset="0"/>
                          </a:rPr>
                        </m:ctrlPr>
                      </m:sSupPr>
                      <m:e>
                        <m:r>
                          <a:rPr lang="it-IT" b="0" i="1" smtClean="0">
                            <a:latin typeface="Cambria Math" panose="02040503050406030204" pitchFamily="18" charset="0"/>
                          </a:rPr>
                          <m:t>𝐿</m:t>
                        </m:r>
                      </m:e>
                      <m:sup>
                        <m:r>
                          <a:rPr lang="it-IT" b="0" i="1" smtClean="0">
                            <a:latin typeface="Cambria Math" panose="02040503050406030204" pitchFamily="18" charset="0"/>
                          </a:rPr>
                          <m:t>𝐷</m:t>
                        </m:r>
                      </m:sup>
                    </m:sSup>
                    <m:r>
                      <a:rPr lang="it-IT" b="0" i="1" smtClean="0">
                        <a:latin typeface="Cambria Math" panose="02040503050406030204" pitchFamily="18" charset="0"/>
                      </a:rPr>
                      <m:t>=8−</m:t>
                    </m:r>
                    <m:f>
                      <m:fPr>
                        <m:ctrlPr>
                          <a:rPr lang="it-IT" b="0" i="1" smtClean="0">
                            <a:latin typeface="Cambria Math" panose="02040503050406030204" pitchFamily="18" charset="0"/>
                          </a:rPr>
                        </m:ctrlPr>
                      </m:fPr>
                      <m:num>
                        <m:r>
                          <a:rPr lang="it-IT" b="0" i="1" smtClean="0">
                            <a:latin typeface="Cambria Math" panose="02040503050406030204" pitchFamily="18" charset="0"/>
                          </a:rPr>
                          <m:t>4</m:t>
                        </m:r>
                      </m:num>
                      <m:den>
                        <m:r>
                          <a:rPr lang="it-IT" b="0" i="1" smtClean="0">
                            <a:latin typeface="Cambria Math" panose="02040503050406030204" pitchFamily="18" charset="0"/>
                          </a:rPr>
                          <m:t>5</m:t>
                        </m:r>
                      </m:den>
                    </m:f>
                    <m:r>
                      <a:rPr lang="it-IT" b="0" i="1" smtClean="0">
                        <a:latin typeface="Cambria Math" panose="02040503050406030204" pitchFamily="18" charset="0"/>
                        <a:ea typeface="Cambria Math" panose="02040503050406030204" pitchFamily="18" charset="0"/>
                      </a:rPr>
                      <m:t>𝜔</m:t>
                    </m:r>
                  </m:oMath>
                </a14:m>
                <a:endParaRPr lang="en-US" dirty="0"/>
              </a:p>
            </p:txBody>
          </p:sp>
        </mc:Choice>
        <mc:Fallback xmlns="">
          <p:sp>
            <p:nvSpPr>
              <p:cNvPr id="8" name="CasellaDiTesto 7"/>
              <p:cNvSpPr txBox="1">
                <a:spLocks noRot="1" noChangeAspect="1" noMove="1" noResize="1" noEditPoints="1" noAdjustHandles="1" noChangeArrowheads="1" noChangeShapeType="1" noTextEdit="1"/>
              </p:cNvSpPr>
              <p:nvPr/>
            </p:nvSpPr>
            <p:spPr>
              <a:xfrm>
                <a:off x="6419088" y="1499616"/>
                <a:ext cx="4471416" cy="484620"/>
              </a:xfrm>
              <a:prstGeom prst="rect">
                <a:avLst/>
              </a:prstGeom>
              <a:blipFill>
                <a:blip r:embed="rId5"/>
                <a:stretch>
                  <a:fillRect/>
                </a:stretch>
              </a:blipFill>
            </p:spPr>
            <p:txBody>
              <a:bodyPr/>
              <a:lstStyle/>
              <a:p>
                <a:r>
                  <a:rPr lang="en-US">
                    <a:noFill/>
                  </a:rPr>
                  <a:t> </a:t>
                </a:r>
              </a:p>
            </p:txBody>
          </p:sp>
        </mc:Fallback>
      </mc:AlternateContent>
      <p:cxnSp>
        <p:nvCxnSpPr>
          <p:cNvPr id="10" name="Connettore 4 9"/>
          <p:cNvCxnSpPr/>
          <p:nvPr/>
        </p:nvCxnSpPr>
        <p:spPr>
          <a:xfrm flipV="1">
            <a:off x="3172968" y="5742432"/>
            <a:ext cx="5175403" cy="235912"/>
          </a:xfrm>
          <a:prstGeom prst="bentConnector3">
            <a:avLst/>
          </a:prstGeom>
          <a:ln w="28575">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Arco 11"/>
          <p:cNvSpPr/>
          <p:nvPr/>
        </p:nvSpPr>
        <p:spPr>
          <a:xfrm rot="14183530">
            <a:off x="8254994" y="5554480"/>
            <a:ext cx="711073" cy="611813"/>
          </a:xfrm>
          <a:prstGeom prst="arc">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mc:AlternateContent xmlns:mc="http://schemas.openxmlformats.org/markup-compatibility/2006" xmlns:a14="http://schemas.microsoft.com/office/drawing/2010/main">
        <mc:Choice Requires="a14">
          <p:sp>
            <p:nvSpPr>
              <p:cNvPr id="13" name="CasellaDiTesto 12"/>
              <p:cNvSpPr txBox="1"/>
              <p:nvPr/>
            </p:nvSpPr>
            <p:spPr>
              <a:xfrm>
                <a:off x="8654796" y="5216391"/>
                <a:ext cx="352044" cy="526041"/>
              </a:xfrm>
              <a:prstGeom prst="rect">
                <a:avLst/>
              </a:prstGeom>
            </p:spPr>
            <p:style>
              <a:lnRef idx="0">
                <a:schemeClr val="accent1"/>
              </a:lnRef>
              <a:fillRef idx="3">
                <a:schemeClr val="accent1"/>
              </a:fillRef>
              <a:effectRef idx="3">
                <a:schemeClr val="accent1"/>
              </a:effectRef>
              <a:fontRef idx="minor">
                <a:schemeClr val="lt1"/>
              </a:fontRef>
            </p:style>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smtClean="0">
                              <a:latin typeface="Cambria Math" panose="02040503050406030204" pitchFamily="18" charset="0"/>
                              <a:ea typeface="Cambria Math" panose="02040503050406030204" pitchFamily="18" charset="0"/>
                            </a:rPr>
                            <m:t>−</m:t>
                          </m:r>
                          <m:r>
                            <a:rPr lang="it-IT" b="0" i="1" smtClean="0">
                              <a:latin typeface="Cambria Math" panose="02040503050406030204" pitchFamily="18" charset="0"/>
                            </a:rPr>
                            <m:t>5</m:t>
                          </m:r>
                        </m:num>
                        <m:den>
                          <m:r>
                            <a:rPr lang="it-IT" b="0" i="1" smtClean="0">
                              <a:latin typeface="Cambria Math" panose="02040503050406030204" pitchFamily="18" charset="0"/>
                            </a:rPr>
                            <m:t>4</m:t>
                          </m:r>
                        </m:den>
                      </m:f>
                    </m:oMath>
                  </m:oMathPara>
                </a14:m>
                <a:endParaRPr lang="en-US" dirty="0"/>
              </a:p>
            </p:txBody>
          </p:sp>
        </mc:Choice>
        <mc:Fallback xmlns="">
          <p:sp>
            <p:nvSpPr>
              <p:cNvPr id="13" name="CasellaDiTesto 12"/>
              <p:cNvSpPr txBox="1">
                <a:spLocks noRot="1" noChangeAspect="1" noMove="1" noResize="1" noEditPoints="1" noAdjustHandles="1" noChangeArrowheads="1" noChangeShapeType="1" noTextEdit="1"/>
              </p:cNvSpPr>
              <p:nvPr/>
            </p:nvSpPr>
            <p:spPr>
              <a:xfrm>
                <a:off x="8654796" y="5216391"/>
                <a:ext cx="352044" cy="526041"/>
              </a:xfrm>
              <a:prstGeom prst="rect">
                <a:avLst/>
              </a:prstGeom>
              <a:blipFill>
                <a:blip r:embed="rId6"/>
                <a:stretch>
                  <a:fillRect/>
                </a:stretch>
              </a:blipFill>
            </p:spPr>
            <p:txBody>
              <a:bodyPr/>
              <a:lstStyle/>
              <a:p>
                <a:r>
                  <a:rPr lang="en-US">
                    <a:noFill/>
                  </a:rPr>
                  <a:t> </a:t>
                </a:r>
              </a:p>
            </p:txBody>
          </p:sp>
        </mc:Fallback>
      </mc:AlternateContent>
      <p:sp>
        <p:nvSpPr>
          <p:cNvPr id="14" name="Rettangolo 13"/>
          <p:cNvSpPr/>
          <p:nvPr/>
        </p:nvSpPr>
        <p:spPr>
          <a:xfrm>
            <a:off x="2600535" y="1919999"/>
            <a:ext cx="2146522" cy="43991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65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0" nodeType="clickEffect">
                                  <p:stCondLst>
                                    <p:cond delay="0"/>
                                  </p:stCondLst>
                                  <p:childTnLst>
                                    <p:animEffect transition="out" filter="fade">
                                      <p:cBhvr>
                                        <p:cTn id="13" dur="500"/>
                                        <p:tgtEl>
                                          <p:spTgt spid="14"/>
                                        </p:tgtEl>
                                      </p:cBhvr>
                                    </p:animEffect>
                                    <p:set>
                                      <p:cBhvr>
                                        <p:cTn id="14" dur="1" fill="hold">
                                          <p:stCondLst>
                                            <p:cond delay="499"/>
                                          </p:stCondLst>
                                        </p:cTn>
                                        <p:tgtEl>
                                          <p:spTgt spid="14"/>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D1F03BA8-AB6E-4274-9519-E509230F3D25}"/>
              </a:ext>
            </a:extLst>
          </p:cNvPr>
          <p:cNvSpPr>
            <a:spLocks noGrp="1"/>
          </p:cNvSpPr>
          <p:nvPr>
            <p:ph type="title"/>
          </p:nvPr>
        </p:nvSpPr>
        <p:spPr/>
        <p:txBody>
          <a:bodyPr/>
          <a:lstStyle/>
          <a:p>
            <a:r>
              <a:rPr lang="it-IT" dirty="0"/>
              <a:t>Il concetto di elasticità della domanda</a:t>
            </a:r>
          </a:p>
        </p:txBody>
      </p:sp>
      <p:sp>
        <p:nvSpPr>
          <p:cNvPr id="4" name="Segnaposto contenuto 3">
            <a:extLst>
              <a:ext uri="{FF2B5EF4-FFF2-40B4-BE49-F238E27FC236}">
                <a16:creationId xmlns:a16="http://schemas.microsoft.com/office/drawing/2014/main" id="{D451A413-DE4B-4AAC-ACA9-685B478A5F28}"/>
              </a:ext>
            </a:extLst>
          </p:cNvPr>
          <p:cNvSpPr>
            <a:spLocks noGrp="1"/>
          </p:cNvSpPr>
          <p:nvPr>
            <p:ph idx="1"/>
          </p:nvPr>
        </p:nvSpPr>
        <p:spPr>
          <a:xfrm>
            <a:off x="838200" y="1825625"/>
            <a:ext cx="10515600" cy="2132421"/>
          </a:xfrm>
        </p:spPr>
        <p:txBody>
          <a:bodyPr/>
          <a:lstStyle/>
          <a:p>
            <a:r>
              <a:rPr lang="it-IT" dirty="0"/>
              <a:t>La tecnologia di produzione dell’impresa Giga </a:t>
            </a:r>
            <a:r>
              <a:rPr lang="it-IT" b="1" dirty="0"/>
              <a:t>richiede</a:t>
            </a:r>
            <a:r>
              <a:rPr lang="it-IT" dirty="0"/>
              <a:t> di combinare 6 ore-uomo di lavoro con 2 ore macchina per produrre un’unità di output. L’impresa ha 16 macchine e il salario aumenta da 12€ a 20€ l’ora. Quale è l’elasticità della domanda di lavoro di breve periodo dell’impresa?</a:t>
            </a:r>
          </a:p>
        </p:txBody>
      </p:sp>
      <p:sp>
        <p:nvSpPr>
          <p:cNvPr id="5" name="CasellaDiTesto 4">
            <a:extLst>
              <a:ext uri="{FF2B5EF4-FFF2-40B4-BE49-F238E27FC236}">
                <a16:creationId xmlns:a16="http://schemas.microsoft.com/office/drawing/2014/main" id="{ECEC33C6-2202-4D05-BBC0-5999EE65D015}"/>
              </a:ext>
            </a:extLst>
          </p:cNvPr>
          <p:cNvSpPr txBox="1"/>
          <p:nvPr/>
        </p:nvSpPr>
        <p:spPr>
          <a:xfrm>
            <a:off x="1262743" y="4619897"/>
            <a:ext cx="9161417" cy="147732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txBody>
          <a:bodyPr wrap="square" rtlCol="0">
            <a:spAutoFit/>
          </a:bodyPr>
          <a:lstStyle/>
          <a:p>
            <a:r>
              <a:rPr lang="it-IT" dirty="0"/>
              <a:t>SOLUZIONE</a:t>
            </a:r>
          </a:p>
          <a:p>
            <a:r>
              <a:rPr lang="it-IT" dirty="0"/>
              <a:t>Si tratta del concetto di elasticità di sostituzione tecnica. Qui per la produzione è necessario impiegare 6 ore uomo e 2 ore macchina, avendo a disposizione 16 macchine. La soluzione sarà quindi: 16*6/2=48 numero di uomini necessari per 16 macchine. L’elasticità della domanda di lavoro di breve periodo è pari a 0: si è di fronte ad un’elasticità di sostituzione complementare. </a:t>
            </a:r>
          </a:p>
        </p:txBody>
      </p:sp>
    </p:spTree>
    <p:extLst>
      <p:ext uri="{BB962C8B-B14F-4D97-AF65-F5344CB8AC3E}">
        <p14:creationId xmlns:p14="http://schemas.microsoft.com/office/powerpoint/2010/main" val="141662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71D18A-F2E3-4181-B3B5-1E8563975AA8}"/>
              </a:ext>
            </a:extLst>
          </p:cNvPr>
          <p:cNvSpPr>
            <a:spLocks noGrp="1"/>
          </p:cNvSpPr>
          <p:nvPr>
            <p:ph type="title"/>
          </p:nvPr>
        </p:nvSpPr>
        <p:spPr/>
        <p:txBody>
          <a:bodyPr/>
          <a:lstStyle/>
          <a:p>
            <a:r>
              <a:rPr lang="it-IT" dirty="0"/>
              <a:t>Consideriamo ora anche K nel breve periodo</a:t>
            </a:r>
          </a:p>
        </p:txBody>
      </p:sp>
      <p:sp>
        <p:nvSpPr>
          <p:cNvPr id="3" name="Segnaposto contenuto 2">
            <a:extLst>
              <a:ext uri="{FF2B5EF4-FFF2-40B4-BE49-F238E27FC236}">
                <a16:creationId xmlns:a16="http://schemas.microsoft.com/office/drawing/2014/main" id="{69B9BACF-4070-4335-83FC-55BCEF5F2AE5}"/>
              </a:ext>
            </a:extLst>
          </p:cNvPr>
          <p:cNvSpPr>
            <a:spLocks noGrp="1"/>
          </p:cNvSpPr>
          <p:nvPr>
            <p:ph idx="1"/>
          </p:nvPr>
        </p:nvSpPr>
        <p:spPr>
          <a:xfrm>
            <a:off x="838200" y="1825625"/>
            <a:ext cx="10515600" cy="1984375"/>
          </a:xfrm>
        </p:spPr>
        <p:txBody>
          <a:bodyPr>
            <a:normAutofit fontScale="77500" lnSpcReduction="20000"/>
          </a:bodyPr>
          <a:lstStyle/>
          <a:p>
            <a:r>
              <a:rPr lang="it-IT" dirty="0"/>
              <a:t>Fate l’ipotesi che il salario orario sia 8€, il prezzo di ogni unità di capitale 20€ e il prezzo dei beni prodotti sia costante e pari a 40€ per unità. La funzione di produzione è</a:t>
            </a:r>
          </a:p>
          <a:p>
            <a:r>
              <a:rPr lang="it-IT" dirty="0"/>
              <a:t>f(L,K) = L½K ½,</a:t>
            </a:r>
          </a:p>
          <a:p>
            <a:r>
              <a:rPr lang="it-IT" dirty="0"/>
              <a:t>così che il prodotto marginale del lavoro sia </a:t>
            </a:r>
            <a:r>
              <a:rPr lang="it-IT" dirty="0" err="1"/>
              <a:t>PMgL</a:t>
            </a:r>
            <a:r>
              <a:rPr lang="it-IT" dirty="0"/>
              <a:t> = (½)(K/L) ½ .</a:t>
            </a:r>
          </a:p>
          <a:p>
            <a:r>
              <a:rPr lang="it-IT" dirty="0"/>
              <a:t>Se lo stock attuale di capitale è fissato a 2500 unità, quanto lavoro dovrebbe occupare l’impresa nel breve periodo? Quale sarà il profitto?</a:t>
            </a:r>
          </a:p>
        </p:txBody>
      </p:sp>
      <mc:AlternateContent xmlns:mc="http://schemas.openxmlformats.org/markup-compatibility/2006" xmlns:a14="http://schemas.microsoft.com/office/drawing/2010/main">
        <mc:Choice Requires="a14">
          <p:sp>
            <p:nvSpPr>
              <p:cNvPr id="4" name="CasellaDiTesto 3">
                <a:extLst>
                  <a:ext uri="{FF2B5EF4-FFF2-40B4-BE49-F238E27FC236}">
                    <a16:creationId xmlns:a16="http://schemas.microsoft.com/office/drawing/2014/main" id="{053F9BAD-C513-49FE-A909-5A40DB61D8AF}"/>
                  </a:ext>
                </a:extLst>
              </p:cNvPr>
              <p:cNvSpPr txBox="1"/>
              <p:nvPr/>
            </p:nvSpPr>
            <p:spPr>
              <a:xfrm>
                <a:off x="1123405" y="3966708"/>
                <a:ext cx="9762308" cy="261808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p:spPr>
            <p:txBody>
              <a:bodyPr wrap="square" rtlCol="0">
                <a:spAutoFit/>
              </a:bodyPr>
              <a:lstStyle/>
              <a:p>
                <a:r>
                  <a:rPr lang="it-IT" dirty="0"/>
                  <a:t>SOLUZIONE</a:t>
                </a:r>
              </a:p>
              <a:p>
                <a:r>
                  <a:rPr lang="it-IT" dirty="0"/>
                  <a:t>Se il prezzo del bene e dei fattori sono dati siamo in un mercato di concorrenza perfetta. In questo caso il </a:t>
                </a:r>
                <a:r>
                  <a:rPr lang="it-IT" dirty="0" err="1"/>
                  <a:t>VPMgL</a:t>
                </a:r>
                <a:r>
                  <a:rPr lang="it-IT" dirty="0"/>
                  <a:t>=P*</a:t>
                </a:r>
                <a:r>
                  <a:rPr lang="it-IT" dirty="0" err="1"/>
                  <a:t>PMgL</a:t>
                </a:r>
                <a:r>
                  <a:rPr lang="it-IT" dirty="0"/>
                  <a:t>, per cui possiamo ricavare facilmente </a:t>
                </a:r>
                <a:r>
                  <a:rPr lang="it-IT" dirty="0" err="1"/>
                  <a:t>VPMgL</a:t>
                </a:r>
                <a:r>
                  <a:rPr lang="it-IT" dirty="0"/>
                  <a:t>=40*[(½)(K/L) ½ ]=40*1/2*(2500/L)</a:t>
                </a:r>
                <a:r>
                  <a:rPr lang="it-IT" baseline="30000" dirty="0"/>
                  <a:t>1/2 </a:t>
                </a:r>
              </a:p>
              <a:p>
                <a:r>
                  <a:rPr lang="it-IT" dirty="0"/>
                  <a:t>Per cui </a:t>
                </a:r>
                <a:r>
                  <a:rPr lang="it-IT" dirty="0" err="1"/>
                  <a:t>VPMgL</a:t>
                </a:r>
                <a:r>
                  <a:rPr lang="it-IT" dirty="0"/>
                  <a:t>=20*50/L</a:t>
                </a:r>
                <a:r>
                  <a:rPr lang="it-IT" baseline="30000" dirty="0"/>
                  <a:t>1/2</a:t>
                </a:r>
                <a:r>
                  <a:rPr lang="it-IT" dirty="0"/>
                  <a:t>  o =</a:t>
                </a:r>
                <a14:m>
                  <m:oMath xmlns:m="http://schemas.openxmlformats.org/officeDocument/2006/math">
                    <m:f>
                      <m:fPr>
                        <m:ctrlPr>
                          <a:rPr lang="it-IT" i="1" smtClean="0">
                            <a:latin typeface="Cambria Math" panose="02040503050406030204" pitchFamily="18" charset="0"/>
                          </a:rPr>
                        </m:ctrlPr>
                      </m:fPr>
                      <m:num>
                        <m:r>
                          <a:rPr lang="it-IT" b="0" i="1" smtClean="0">
                            <a:latin typeface="Cambria Math" panose="02040503050406030204" pitchFamily="18" charset="0"/>
                          </a:rPr>
                          <m:t>1000</m:t>
                        </m:r>
                      </m:num>
                      <m:den>
                        <m:sSup>
                          <m:sSupPr>
                            <m:ctrlPr>
                              <a:rPr lang="it-IT" i="1" smtClean="0">
                                <a:latin typeface="Cambria Math" panose="02040503050406030204" pitchFamily="18" charset="0"/>
                              </a:rPr>
                            </m:ctrlPr>
                          </m:sSupPr>
                          <m:e>
                            <m:r>
                              <a:rPr lang="it-IT" b="0" i="1" smtClean="0">
                                <a:latin typeface="Cambria Math" panose="02040503050406030204" pitchFamily="18" charset="0"/>
                              </a:rPr>
                              <m:t>𝐿</m:t>
                            </m:r>
                          </m:e>
                          <m:sup>
                            <m:f>
                              <m:fPr>
                                <m:ctrlPr>
                                  <a:rPr lang="it-IT" i="1" smtClean="0">
                                    <a:latin typeface="Cambria Math" panose="02040503050406030204" pitchFamily="18" charset="0"/>
                                  </a:rPr>
                                </m:ctrlPr>
                              </m:fPr>
                              <m:num>
                                <m:r>
                                  <a:rPr lang="it-IT" b="0" i="1" smtClean="0">
                                    <a:latin typeface="Cambria Math" panose="02040503050406030204" pitchFamily="18" charset="0"/>
                                  </a:rPr>
                                  <m:t>1</m:t>
                                </m:r>
                              </m:num>
                              <m:den>
                                <m:r>
                                  <a:rPr lang="it-IT" b="0" i="1" smtClean="0">
                                    <a:latin typeface="Cambria Math" panose="02040503050406030204" pitchFamily="18" charset="0"/>
                                  </a:rPr>
                                  <m:t>2</m:t>
                                </m:r>
                              </m:den>
                            </m:f>
                          </m:sup>
                        </m:sSup>
                      </m:den>
                    </m:f>
                  </m:oMath>
                </a14:m>
                <a:r>
                  <a:rPr lang="it-IT" dirty="0"/>
                  <a:t>. La domanda di lavoro ottimale è data dall’uguaglianza tra </a:t>
                </a:r>
                <a:r>
                  <a:rPr lang="it-IT" dirty="0" err="1"/>
                  <a:t>VPMgL</a:t>
                </a:r>
                <a:r>
                  <a:rPr lang="it-IT" dirty="0"/>
                  <a:t>=w, quindi posso riscrivere: 1000=8*</a:t>
                </a:r>
                <a14:m>
                  <m:oMath xmlns:m="http://schemas.openxmlformats.org/officeDocument/2006/math">
                    <m:sSup>
                      <m:sSupPr>
                        <m:ctrlPr>
                          <a:rPr lang="it-IT" i="1" smtClean="0">
                            <a:latin typeface="Cambria Math" panose="02040503050406030204" pitchFamily="18" charset="0"/>
                          </a:rPr>
                        </m:ctrlPr>
                      </m:sSupPr>
                      <m:e>
                        <m:r>
                          <a:rPr lang="it-IT" b="0" i="1" smtClean="0">
                            <a:latin typeface="Cambria Math" panose="02040503050406030204" pitchFamily="18" charset="0"/>
                          </a:rPr>
                          <m:t>𝐿</m:t>
                        </m:r>
                      </m:e>
                      <m:sup>
                        <m:f>
                          <m:fPr>
                            <m:ctrlPr>
                              <a:rPr lang="it-IT" i="1" smtClean="0">
                                <a:latin typeface="Cambria Math" panose="02040503050406030204" pitchFamily="18" charset="0"/>
                              </a:rPr>
                            </m:ctrlPr>
                          </m:fPr>
                          <m:num>
                            <m:r>
                              <a:rPr lang="it-IT" b="0" i="1" smtClean="0">
                                <a:latin typeface="Cambria Math" panose="02040503050406030204" pitchFamily="18" charset="0"/>
                              </a:rPr>
                              <m:t>1</m:t>
                            </m:r>
                          </m:num>
                          <m:den>
                            <m:r>
                              <a:rPr lang="it-IT" b="0" i="1" smtClean="0">
                                <a:latin typeface="Cambria Math" panose="02040503050406030204" pitchFamily="18" charset="0"/>
                              </a:rPr>
                              <m:t>2</m:t>
                            </m:r>
                          </m:den>
                        </m:f>
                      </m:sup>
                    </m:sSup>
                    <m:r>
                      <a:rPr lang="it-IT" b="0" i="1" smtClean="0">
                        <a:latin typeface="Cambria Math" panose="02040503050406030204" pitchFamily="18" charset="0"/>
                      </a:rPr>
                      <m:t> </m:t>
                    </m:r>
                  </m:oMath>
                </a14:m>
                <a:r>
                  <a:rPr lang="it-IT" dirty="0"/>
                  <a:t> o 1000</a:t>
                </a:r>
                <a:r>
                  <a:rPr lang="it-IT" baseline="30000" dirty="0"/>
                  <a:t>2</a:t>
                </a:r>
                <a:r>
                  <a:rPr lang="it-IT" dirty="0"/>
                  <a:t>=8</a:t>
                </a:r>
                <a:r>
                  <a:rPr lang="it-IT" baseline="30000" dirty="0"/>
                  <a:t>2</a:t>
                </a:r>
                <a:r>
                  <a:rPr lang="it-IT" dirty="0"/>
                  <a:t>*L per cui L*=1.000.000/64=15.625 che è il lavoro che dovrà occupare l’impresa. </a:t>
                </a:r>
              </a:p>
              <a:p>
                <a:r>
                  <a:rPr lang="it-IT" dirty="0"/>
                  <a:t>Il profitto è dato dalla differenza tra: </a:t>
                </a:r>
              </a:p>
              <a:p>
                <a:r>
                  <a:rPr lang="it-IT" dirty="0"/>
                  <a:t>(P* L½K ½), -(w X L)-(K X r) =(40X15.625</a:t>
                </a:r>
                <a:r>
                  <a:rPr lang="it-IT" baseline="30000" dirty="0"/>
                  <a:t>1/2</a:t>
                </a:r>
                <a:r>
                  <a:rPr lang="it-IT" dirty="0"/>
                  <a:t>X2.500</a:t>
                </a:r>
                <a:r>
                  <a:rPr lang="it-IT" baseline="30000" dirty="0"/>
                  <a:t>1/2</a:t>
                </a:r>
                <a:r>
                  <a:rPr lang="it-IT" dirty="0"/>
                  <a:t>) – (8*15.625)-(20*2.500)=75000</a:t>
                </a:r>
              </a:p>
            </p:txBody>
          </p:sp>
        </mc:Choice>
        <mc:Fallback xmlns="">
          <p:sp>
            <p:nvSpPr>
              <p:cNvPr id="4" name="CasellaDiTesto 3">
                <a:extLst>
                  <a:ext uri="{FF2B5EF4-FFF2-40B4-BE49-F238E27FC236}">
                    <a16:creationId xmlns:a16="http://schemas.microsoft.com/office/drawing/2014/main" id="{053F9BAD-C513-49FE-A909-5A40DB61D8AF}"/>
                  </a:ext>
                </a:extLst>
              </p:cNvPr>
              <p:cNvSpPr txBox="1">
                <a:spLocks noRot="1" noChangeAspect="1" noMove="1" noResize="1" noEditPoints="1" noAdjustHandles="1" noChangeArrowheads="1" noChangeShapeType="1" noTextEdit="1"/>
              </p:cNvSpPr>
              <p:nvPr/>
            </p:nvSpPr>
            <p:spPr>
              <a:xfrm>
                <a:off x="1123405" y="3966708"/>
                <a:ext cx="9762308" cy="2618089"/>
              </a:xfrm>
              <a:prstGeom prst="rect">
                <a:avLst/>
              </a:prstGeom>
              <a:blipFill>
                <a:blip r:embed="rId2"/>
                <a:stretch>
                  <a:fillRect l="-499" t="-1399" r="-749" b="-2797"/>
                </a:stretch>
              </a:blipFill>
            </p:spPr>
            <p:txBody>
              <a:bodyPr/>
              <a:lstStyle/>
              <a:p>
                <a:r>
                  <a:rPr lang="it-IT">
                    <a:noFill/>
                  </a:rPr>
                  <a:t> </a:t>
                </a:r>
              </a:p>
            </p:txBody>
          </p:sp>
        </mc:Fallback>
      </mc:AlternateContent>
    </p:spTree>
    <p:extLst>
      <p:ext uri="{BB962C8B-B14F-4D97-AF65-F5344CB8AC3E}">
        <p14:creationId xmlns:p14="http://schemas.microsoft.com/office/powerpoint/2010/main" val="357156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a:t>La domanda di tecnici informatici è anelastica, quella di impiegati elastica. Supponete che un’innovazione tecnologica faccia raddoppiare l’offerta di entrambi.</a:t>
            </a:r>
          </a:p>
        </p:txBody>
      </p:sp>
      <p:sp>
        <p:nvSpPr>
          <p:cNvPr id="9" name="Segnaposto testo 8"/>
          <p:cNvSpPr>
            <a:spLocks noGrp="1"/>
          </p:cNvSpPr>
          <p:nvPr>
            <p:ph type="body" idx="1"/>
          </p:nvPr>
        </p:nvSpPr>
        <p:spPr/>
        <p:txBody>
          <a:bodyPr/>
          <a:lstStyle/>
          <a:p>
            <a:r>
              <a:rPr lang="it-IT" dirty="0"/>
              <a:t>Domande</a:t>
            </a:r>
            <a:endParaRPr lang="en-US" dirty="0"/>
          </a:p>
        </p:txBody>
      </p:sp>
      <p:sp>
        <p:nvSpPr>
          <p:cNvPr id="5" name="Segnaposto contenuto 4"/>
          <p:cNvSpPr>
            <a:spLocks noGrp="1"/>
          </p:cNvSpPr>
          <p:nvPr>
            <p:ph sz="half" idx="2"/>
          </p:nvPr>
        </p:nvSpPr>
        <p:spPr/>
        <p:txBody>
          <a:bodyPr>
            <a:normAutofit fontScale="92500" lnSpcReduction="20000"/>
          </a:bodyPr>
          <a:lstStyle/>
          <a:p>
            <a:r>
              <a:rPr lang="it-IT" dirty="0"/>
              <a:t>Cosa accade al salario di equilibrio ed alla quantità di lavoro domandato in ciascun mercato?</a:t>
            </a:r>
          </a:p>
          <a:p>
            <a:r>
              <a:rPr lang="it-IT" dirty="0"/>
              <a:t>Quale dei due tipi di lavoro subisce la variazione più rilevante di salario?</a:t>
            </a:r>
          </a:p>
          <a:p>
            <a:r>
              <a:rPr lang="it-IT" dirty="0"/>
              <a:t>Quale dei due tipi di lavoratori subisce la variazione più rilevante di domanda?</a:t>
            </a:r>
          </a:p>
          <a:p>
            <a:r>
              <a:rPr lang="it-IT" dirty="0"/>
              <a:t>Cosa accade al costo totale delle imprese in ciascun mercato?</a:t>
            </a:r>
          </a:p>
          <a:p>
            <a:endParaRPr lang="it-IT" dirty="0"/>
          </a:p>
          <a:p>
            <a:endParaRPr lang="it-IT" dirty="0"/>
          </a:p>
          <a:p>
            <a:endParaRPr lang="en-US" dirty="0"/>
          </a:p>
        </p:txBody>
      </p:sp>
      <p:sp>
        <p:nvSpPr>
          <p:cNvPr id="10" name="Segnaposto testo 9"/>
          <p:cNvSpPr>
            <a:spLocks noGrp="1"/>
          </p:cNvSpPr>
          <p:nvPr>
            <p:ph type="body" sz="quarter" idx="3"/>
          </p:nvPr>
        </p:nvSpPr>
        <p:spPr/>
        <p:txBody>
          <a:bodyPr/>
          <a:lstStyle/>
          <a:p>
            <a:r>
              <a:rPr lang="it-IT" dirty="0"/>
              <a:t>Risposte</a:t>
            </a:r>
            <a:endParaRPr lang="en-US" dirty="0"/>
          </a:p>
        </p:txBody>
      </p:sp>
      <p:sp>
        <p:nvSpPr>
          <p:cNvPr id="11" name="Segnaposto contenuto 10"/>
          <p:cNvSpPr>
            <a:spLocks noGrp="1"/>
          </p:cNvSpPr>
          <p:nvPr>
            <p:ph sz="quarter" idx="4"/>
          </p:nvPr>
        </p:nvSpPr>
        <p:spPr>
          <a:xfrm>
            <a:off x="6172200" y="2505075"/>
            <a:ext cx="5779008" cy="3684588"/>
          </a:xfrm>
        </p:spPr>
        <p:txBody>
          <a:bodyPr>
            <a:noAutofit/>
          </a:bodyPr>
          <a:lstStyle/>
          <a:p>
            <a:r>
              <a:rPr lang="it-IT" sz="1600" i="1" dirty="0"/>
              <a:t>In entrambi i mercati l’aumento dell’offerta fa diminuire i salari ed aumentare la quantità di lavoro scambiata.</a:t>
            </a:r>
          </a:p>
          <a:p>
            <a:r>
              <a:rPr lang="it-IT" sz="1600" i="1" dirty="0"/>
              <a:t>Il salario diminuisce maggiormente nel mercato del lavoro dei tecnici dove, essendo la domanda anelastica, si assiste ad un </a:t>
            </a:r>
            <a:r>
              <a:rPr lang="en-US" sz="1600" i="1" dirty="0" err="1"/>
              <a:t>modesto</a:t>
            </a:r>
            <a:r>
              <a:rPr lang="en-US" sz="1600" i="1" dirty="0"/>
              <a:t> </a:t>
            </a:r>
            <a:r>
              <a:rPr lang="en-US" sz="1600" i="1" dirty="0" err="1"/>
              <a:t>incremento</a:t>
            </a:r>
            <a:r>
              <a:rPr lang="en-US" sz="1600" i="1" dirty="0"/>
              <a:t> </a:t>
            </a:r>
            <a:r>
              <a:rPr lang="en-US" sz="1600" i="1" dirty="0" err="1"/>
              <a:t>della</a:t>
            </a:r>
            <a:r>
              <a:rPr lang="en-US" sz="1600" i="1" dirty="0"/>
              <a:t> </a:t>
            </a:r>
            <a:r>
              <a:rPr lang="en-US" sz="1600" i="1" dirty="0" err="1"/>
              <a:t>quantità</a:t>
            </a:r>
            <a:r>
              <a:rPr lang="en-US" sz="1600" i="1" dirty="0"/>
              <a:t> </a:t>
            </a:r>
            <a:r>
              <a:rPr lang="en-US" sz="1600" i="1"/>
              <a:t>domandata. </a:t>
            </a:r>
            <a:endParaRPr lang="en-US" sz="1600" i="1" dirty="0"/>
          </a:p>
          <a:p>
            <a:r>
              <a:rPr lang="it-IT" sz="1600" i="1" dirty="0"/>
              <a:t>Per quanto concerne l’offerta di impiegati, si registra un aumento più rilevante nella quantità a fronte di una inferiore </a:t>
            </a:r>
            <a:r>
              <a:rPr lang="en-US" sz="1600" i="1" dirty="0" err="1"/>
              <a:t>diminuzione</a:t>
            </a:r>
            <a:r>
              <a:rPr lang="en-US" sz="1600" i="1" dirty="0"/>
              <a:t> del </a:t>
            </a:r>
            <a:r>
              <a:rPr lang="en-US" sz="1600" i="1" dirty="0" err="1"/>
              <a:t>salario</a:t>
            </a:r>
            <a:r>
              <a:rPr lang="en-US" sz="1600" i="1" dirty="0"/>
              <a:t>.</a:t>
            </a:r>
          </a:p>
          <a:p>
            <a:r>
              <a:rPr lang="it-IT" sz="1600" i="1" dirty="0"/>
              <a:t>Il costo totale per le imprese (che è anche il reddito totale dei lavoratori) è calcolato come prodotto del prezzo del fattore per la quantità impiegata. Nel mercato del lavoro dei tecnici il reddito totale diminuisce, perché (essendo la domanda anelastica) una diminuzione del salario produce un aumento meno che proporzionale della quantità domandata. Nel mercato degli impiegati il reddito totale aumenta, perché (essendo la domanda elastica) una diminuzione del salario produce un aumento più che proporzionale della quantità domandata di lavoratori.</a:t>
            </a:r>
            <a:endParaRPr lang="en-US" sz="1600" dirty="0"/>
          </a:p>
        </p:txBody>
      </p:sp>
    </p:spTree>
    <p:extLst>
      <p:ext uri="{BB962C8B-B14F-4D97-AF65-F5344CB8AC3E}">
        <p14:creationId xmlns:p14="http://schemas.microsoft.com/office/powerpoint/2010/main" val="134701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1" end="1"/>
                                            </p:txEl>
                                          </p:spTgt>
                                        </p:tgtEl>
                                        <p:attrNameLst>
                                          <p:attrName>style.visibility</p:attrName>
                                        </p:attrNameLst>
                                      </p:cBhvr>
                                      <p:to>
                                        <p:strVal val="visible"/>
                                      </p:to>
                                    </p:set>
                                    <p:animEffect transition="in" filter="fade">
                                      <p:cBhvr>
                                        <p:cTn id="22" dur="500"/>
                                        <p:tgtEl>
                                          <p:spTgt spid="11">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xEl>
                                              <p:pRg st="2" end="2"/>
                                            </p:txEl>
                                          </p:spTgt>
                                        </p:tgtEl>
                                        <p:attrNameLst>
                                          <p:attrName>style.visibility</p:attrName>
                                        </p:attrNameLst>
                                      </p:cBhvr>
                                      <p:to>
                                        <p:strVal val="visible"/>
                                      </p:to>
                                    </p:set>
                                    <p:animEffect transition="in" filter="fade">
                                      <p:cBhvr>
                                        <p:cTn id="32" dur="500"/>
                                        <p:tgtEl>
                                          <p:spTgt spid="11">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3" end="3"/>
                                            </p:txEl>
                                          </p:spTgt>
                                        </p:tgtEl>
                                        <p:attrNameLst>
                                          <p:attrName>style.visibility</p:attrName>
                                        </p:attrNameLst>
                                      </p:cBhvr>
                                      <p:to>
                                        <p:strVal val="visible"/>
                                      </p:to>
                                    </p:set>
                                    <p:animEffect transition="in" filter="fade">
                                      <p:cBhvr>
                                        <p:cTn id="37" dur="500"/>
                                        <p:tgtEl>
                                          <p:spTgt spid="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1">
                                            <p:txEl>
                                              <p:pRg st="3" end="3"/>
                                            </p:txEl>
                                          </p:spTgt>
                                        </p:tgtEl>
                                        <p:attrNameLst>
                                          <p:attrName>style.visibility</p:attrName>
                                        </p:attrNameLst>
                                      </p:cBhvr>
                                      <p:to>
                                        <p:strVal val="visible"/>
                                      </p:to>
                                    </p:set>
                                    <p:animEffect transition="in" filter="fade">
                                      <p:cBhvr>
                                        <p:cTn id="4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3556</TotalTime>
  <Words>994</Words>
  <Application>Microsoft Office PowerPoint</Application>
  <PresentationFormat>Widescreen</PresentationFormat>
  <Paragraphs>112</Paragraphs>
  <Slides>10</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10</vt:i4>
      </vt:variant>
    </vt:vector>
  </HeadingPairs>
  <TitlesOfParts>
    <vt:vector size="19" baseType="lpstr">
      <vt:lpstr>Arial</vt:lpstr>
      <vt:lpstr>Calibri</vt:lpstr>
      <vt:lpstr>Calibri Light</vt:lpstr>
      <vt:lpstr>Cambria Math</vt:lpstr>
      <vt:lpstr>DejaVu Sans</vt:lpstr>
      <vt:lpstr>Garamond</vt:lpstr>
      <vt:lpstr>Times New Roman</vt:lpstr>
      <vt:lpstr>Wingdings</vt:lpstr>
      <vt:lpstr>Tema di Office</vt:lpstr>
      <vt:lpstr>Uso di dati e esercizi</vt:lpstr>
      <vt:lpstr>La curva di domanda di lavoro statica di breve periodo  </vt:lpstr>
      <vt:lpstr>1) Nel breve periodo la domanda di lavoro può essere rappresentata ipotizzando diverse tecnologie di produzione. Rappresentatele graficamente.  2) Se varia il prezzo del bene come cambia la domanda di lavoro?</vt:lpstr>
      <vt:lpstr>Presentazione standard di PowerPoint</vt:lpstr>
      <vt:lpstr>A partire dai dati disegnate la curva di domanda di lavoro e ricavate la funzione di domanda di lavoro</vt:lpstr>
      <vt:lpstr>Ricordate: elasticità è diverso da pendenza. Calcolate la pendenza nei punti lungo la curva di domanda e la relativa elasticità puntuale</vt:lpstr>
      <vt:lpstr>Il concetto di elasticità della domanda</vt:lpstr>
      <vt:lpstr>Consideriamo ora anche K nel breve periodo</vt:lpstr>
      <vt:lpstr>La domanda di tecnici informatici è anelastica, quella di impiegati elastica. Supponete che un’innovazione tecnologica faccia raddoppiare l’offerta di entrambi.</vt:lpstr>
      <vt:lpstr>Esercizio da svolgere a casa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Uso di dati e esercizi</dc:title>
  <dc:creator>CHIES LAURA</dc:creator>
  <cp:lastModifiedBy>CHIES LAURA</cp:lastModifiedBy>
  <cp:revision>38</cp:revision>
  <dcterms:created xsi:type="dcterms:W3CDTF">2019-10-22T07:34:52Z</dcterms:created>
  <dcterms:modified xsi:type="dcterms:W3CDTF">2024-10-29T15:39:15Z</dcterms:modified>
</cp:coreProperties>
</file>