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68" r:id="rId12"/>
    <p:sldId id="369" r:id="rId13"/>
    <p:sldId id="353" r:id="rId14"/>
    <p:sldId id="312" r:id="rId15"/>
    <p:sldId id="335" r:id="rId16"/>
    <p:sldId id="336" r:id="rId17"/>
    <p:sldId id="316" r:id="rId18"/>
    <p:sldId id="317" r:id="rId19"/>
    <p:sldId id="318" r:id="rId20"/>
    <p:sldId id="319" r:id="rId21"/>
    <p:sldId id="320" r:id="rId22"/>
    <p:sldId id="321" r:id="rId23"/>
    <p:sldId id="362" r:id="rId24"/>
    <p:sldId id="322" r:id="rId25"/>
    <p:sldId id="323" r:id="rId26"/>
    <p:sldId id="324" r:id="rId27"/>
    <p:sldId id="325" r:id="rId28"/>
    <p:sldId id="326" r:id="rId29"/>
    <p:sldId id="363" r:id="rId30"/>
    <p:sldId id="361" r:id="rId31"/>
    <p:sldId id="313" r:id="rId32"/>
    <p:sldId id="327" r:id="rId33"/>
    <p:sldId id="367" r:id="rId34"/>
    <p:sldId id="314" r:id="rId35"/>
    <p:sldId id="337" r:id="rId36"/>
    <p:sldId id="338" r:id="rId37"/>
    <p:sldId id="315" r:id="rId38"/>
    <p:sldId id="339" r:id="rId39"/>
    <p:sldId id="340" r:id="rId40"/>
    <p:sldId id="341" r:id="rId41"/>
    <p:sldId id="360" r:id="rId42"/>
    <p:sldId id="358" r:id="rId43"/>
    <p:sldId id="357" r:id="rId44"/>
    <p:sldId id="359" r:id="rId45"/>
    <p:sldId id="355" r:id="rId46"/>
    <p:sldId id="356" r:id="rId4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69" d="100"/>
          <a:sy n="69" d="100"/>
        </p:scale>
        <p:origin x="114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BBD624-3284-42AC-A5F7-6678061744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BBD624-3284-42AC-A5F7-667806174499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2394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BC5BF5-525D-499E-9011-47E3E81FF2F5}" type="slidenum">
              <a:rPr lang="it-IT" altLang="en-US" smtClean="0"/>
              <a:pPr/>
              <a:t>45</a:t>
            </a:fld>
            <a:endParaRPr lang="it-IT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F84CFD-AECB-48E1-9DBB-EFFD04EF4B1A}" type="slidenum">
              <a:rPr lang="it-IT" altLang="en-US" smtClean="0"/>
              <a:pPr/>
              <a:t>46</a:t>
            </a:fld>
            <a:endParaRPr lang="it-IT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6B39A9-6444-445C-8FFB-3E20E8F3BFE6}" type="slidenum">
              <a:rPr lang="it-IT" altLang="it-IT" smtClean="0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96AF14-125E-4257-B215-7EC6A3A2809C}" type="slidenum">
              <a:rPr lang="it-IT" altLang="it-IT" smtClean="0"/>
              <a:pPr>
                <a:spcBef>
                  <a:spcPct val="0"/>
                </a:spcBef>
              </a:pPr>
              <a:t>35</a:t>
            </a:fld>
            <a:endParaRPr lang="it-IT" altLang="it-IT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E8F287-25F9-4707-A23F-DAFDA18D3781}" type="slidenum">
              <a:rPr lang="it-IT" altLang="it-IT" smtClean="0"/>
              <a:pPr>
                <a:spcBef>
                  <a:spcPct val="0"/>
                </a:spcBef>
              </a:pPr>
              <a:t>36</a:t>
            </a:fld>
            <a:endParaRPr lang="it-IT" altLang="it-IT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B2A828-E155-41B1-8C62-016F22F46804}" type="slidenum">
              <a:rPr lang="it-IT" altLang="it-IT" smtClean="0"/>
              <a:pPr>
                <a:spcBef>
                  <a:spcPct val="0"/>
                </a:spcBef>
              </a:pPr>
              <a:t>38</a:t>
            </a:fld>
            <a:endParaRPr lang="it-IT" altLang="it-IT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4DF92E-6FC7-4A4C-8EF1-A74AB302B059}" type="slidenum">
              <a:rPr lang="it-IT" altLang="it-IT" smtClean="0"/>
              <a:pPr>
                <a:spcBef>
                  <a:spcPct val="0"/>
                </a:spcBef>
              </a:pPr>
              <a:t>40</a:t>
            </a:fld>
            <a:endParaRPr lang="it-IT" alt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E12E04-4770-4B9E-A0E6-D1E8E5671EF1}" type="slidenum">
              <a:rPr lang="it-IT" altLang="en-US" smtClean="0"/>
              <a:pPr/>
              <a:t>42</a:t>
            </a:fld>
            <a:endParaRPr lang="it-IT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68372C-36E2-49DA-A1DB-C5609545EA35}" type="slidenum">
              <a:rPr lang="it-IT" altLang="en-US" smtClean="0"/>
              <a:pPr/>
              <a:t>43</a:t>
            </a:fld>
            <a:endParaRPr lang="it-IT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8715B8-9760-494A-892C-F2A77A214352}" type="slidenum">
              <a:rPr lang="it-IT" altLang="en-US" smtClean="0"/>
              <a:pPr/>
              <a:t>44</a:t>
            </a:fld>
            <a:endParaRPr lang="it-IT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3116-ECAB-465E-8F4B-91999DC20EA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7510885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AD7AC-9C1E-4D7D-9A00-7D6D459D24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880359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BC9B-94B8-4216-8B5F-19937411773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8635629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8CE33-2F09-4C4F-BF0E-0696B0EF94C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7091849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3531B-B531-49E4-8510-E00B9E708CB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9486357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12DD-072F-4C38-BF4D-3C09BA8C1D0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75497399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DB04-9329-42F6-A1CA-3B8256CF313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3918558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2BD7D-12CC-47FB-BD61-0B44B5679BD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2152082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B66F-B8BF-47BD-A827-2F9087E8A63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4353835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BA7F-7405-4B97-8259-87320407FFC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7670706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B07E9-88A3-48ED-855D-45921117CB2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699415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D1D3B4DE-2051-4628-95B2-CE710119039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Lezione_offerta_III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>
                <a:solidFill>
                  <a:schemeClr val="tx1"/>
                </a:solidFill>
              </a:rPr>
              <a:t>Il mercato del lavoro: equilibrio e forme di mercato </a:t>
            </a:r>
            <a:r>
              <a:rPr lang="it-IT" altLang="it-IT" sz="2400" b="1">
                <a:solidFill>
                  <a:schemeClr val="tx1"/>
                </a:solidFill>
              </a:rPr>
              <a:t>(Cap. 4 – Borjas e 3 Pepi De Caleo)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z="1900" b="1" dirty="0"/>
              <a:t>La variazioni </a:t>
            </a:r>
            <a:r>
              <a:rPr lang="it-IT" altLang="it-IT" sz="1900" b="1"/>
              <a:t>dei salari, </a:t>
            </a:r>
            <a:r>
              <a:rPr lang="it-IT" altLang="it-IT" sz="1900" b="1" dirty="0"/>
              <a:t>della domanda e dell’offerta: le cause</a:t>
            </a:r>
            <a:endParaRPr lang="it-IT" altLang="it-IT" sz="2100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8CE44-7706-43E9-9676-4EC8046ABE2B}" type="slidenum">
              <a:rPr lang="it-IT" altLang="en-US" smtClean="0">
                <a:latin typeface="Garamond" panose="02020404030301010803" pitchFamily="18" charset="0"/>
              </a:rPr>
              <a:pPr/>
              <a:t>10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/>
              <a:t> Disoccupazione classica e frizionale: un passo verso la realtà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3"/>
            <a:ext cx="8229600" cy="4646141"/>
          </a:xfrm>
        </p:spPr>
        <p:txBody>
          <a:bodyPr/>
          <a:lstStyle/>
          <a:p>
            <a:pPr eaLnBrk="1" hangingPunct="1"/>
            <a:r>
              <a:rPr lang="it-IT" altLang="en-US" sz="2900" dirty="0">
                <a:latin typeface="Times New Roman" panose="02020603050405020304" pitchFamily="18" charset="0"/>
              </a:rPr>
              <a:t>Tuttavia la disoccupazione involontaria esiste anche in questo contesto ed è denominata </a:t>
            </a:r>
            <a:r>
              <a:rPr lang="it-IT" altLang="en-US" sz="2900" b="1" dirty="0">
                <a:latin typeface="Times New Roman" panose="02020603050405020304" pitchFamily="18" charset="0"/>
              </a:rPr>
              <a:t>disoccupazione frizionale (o da ricerca)</a:t>
            </a:r>
          </a:p>
          <a:p>
            <a:pPr eaLnBrk="1" hangingPunct="1"/>
            <a:r>
              <a:rPr lang="it-IT" altLang="en-US" sz="2900" dirty="0">
                <a:latin typeface="Times New Roman" panose="02020603050405020304" pitchFamily="18" charset="0"/>
              </a:rPr>
              <a:t>Essa nasce dal fatto che il processo di ricerca di lavoro da parte dei lavoratori e quello di ricerca di lavoro da parte delle imprese richiede </a:t>
            </a:r>
            <a:r>
              <a:rPr lang="it-IT" altLang="en-US" sz="2900" dirty="0">
                <a:solidFill>
                  <a:srgbClr val="0033CC"/>
                </a:solidFill>
                <a:latin typeface="Times New Roman" panose="02020603050405020304" pitchFamily="18" charset="0"/>
              </a:rPr>
              <a:t>tempo</a:t>
            </a:r>
            <a:r>
              <a:rPr lang="it-IT" altLang="en-US" sz="2900" dirty="0">
                <a:latin typeface="Times New Roman" panose="02020603050405020304" pitchFamily="18" charset="0"/>
              </a:rPr>
              <a:t> e </a:t>
            </a:r>
            <a:r>
              <a:rPr lang="it-IT" altLang="en-US" sz="2900" dirty="0">
                <a:solidFill>
                  <a:srgbClr val="0033CC"/>
                </a:solidFill>
                <a:latin typeface="Times New Roman" panose="02020603050405020304" pitchFamily="18" charset="0"/>
              </a:rPr>
              <a:t>risorse</a:t>
            </a:r>
            <a:r>
              <a:rPr lang="it-IT" altLang="en-US" sz="2900" dirty="0">
                <a:latin typeface="Times New Roman" panose="02020603050405020304" pitchFamily="18" charset="0"/>
              </a:rPr>
              <a:t> da parte di entrambi gli agenti nel mercato </a:t>
            </a:r>
          </a:p>
          <a:p>
            <a:pPr eaLnBrk="1" hangingPunct="1"/>
            <a:r>
              <a:rPr lang="it-IT" altLang="en-US" sz="2900" dirty="0">
                <a:latin typeface="Times New Roman" panose="02020603050405020304" pitchFamily="18" charset="0"/>
              </a:rPr>
              <a:t>In equilibrio, coesistono comunque posti vacanti (non riempiti) e contemporaneamente individui disoccupati 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219A2-541C-40E1-992F-33B7968C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Proviamo a capire cosa significhi con i dati Istat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D22C383-A396-4F48-9D5A-496B64C1E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92086"/>
              </p:ext>
            </p:extLst>
          </p:nvPr>
        </p:nvGraphicFramePr>
        <p:xfrm>
          <a:off x="683568" y="1844824"/>
          <a:ext cx="6995119" cy="22364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28949">
                  <a:extLst>
                    <a:ext uri="{9D8B030D-6E8A-4147-A177-3AD203B41FA5}">
                      <a16:colId xmlns:a16="http://schemas.microsoft.com/office/drawing/2014/main" val="1736736973"/>
                    </a:ext>
                  </a:extLst>
                </a:gridCol>
                <a:gridCol w="973234">
                  <a:extLst>
                    <a:ext uri="{9D8B030D-6E8A-4147-A177-3AD203B41FA5}">
                      <a16:colId xmlns:a16="http://schemas.microsoft.com/office/drawing/2014/main" val="59849792"/>
                    </a:ext>
                  </a:extLst>
                </a:gridCol>
                <a:gridCol w="973234">
                  <a:extLst>
                    <a:ext uri="{9D8B030D-6E8A-4147-A177-3AD203B41FA5}">
                      <a16:colId xmlns:a16="http://schemas.microsoft.com/office/drawing/2014/main" val="2664375839"/>
                    </a:ext>
                  </a:extLst>
                </a:gridCol>
                <a:gridCol w="973234">
                  <a:extLst>
                    <a:ext uri="{9D8B030D-6E8A-4147-A177-3AD203B41FA5}">
                      <a16:colId xmlns:a16="http://schemas.microsoft.com/office/drawing/2014/main" val="31927001"/>
                    </a:ext>
                  </a:extLst>
                </a:gridCol>
                <a:gridCol w="973234">
                  <a:extLst>
                    <a:ext uri="{9D8B030D-6E8A-4147-A177-3AD203B41FA5}">
                      <a16:colId xmlns:a16="http://schemas.microsoft.com/office/drawing/2014/main" val="156486167"/>
                    </a:ext>
                  </a:extLst>
                </a:gridCol>
                <a:gridCol w="973234">
                  <a:extLst>
                    <a:ext uri="{9D8B030D-6E8A-4147-A177-3AD203B41FA5}">
                      <a16:colId xmlns:a16="http://schemas.microsoft.com/office/drawing/2014/main" val="2529850820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u="none" strike="noStrike">
                          <a:effectLst/>
                        </a:rPr>
                        <a:t>T2-2021</a:t>
                      </a:r>
                      <a:endParaRPr lang="it-IT" sz="14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u="none" strike="noStrike">
                          <a:effectLst/>
                        </a:rPr>
                        <a:t>T3-2021</a:t>
                      </a:r>
                      <a:endParaRPr lang="it-IT" sz="14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u="none" strike="noStrike">
                          <a:effectLst/>
                        </a:rPr>
                        <a:t>T4-2021</a:t>
                      </a:r>
                      <a:endParaRPr lang="it-IT" sz="14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u="none" strike="noStrike">
                          <a:effectLst/>
                        </a:rPr>
                        <a:t>T1-2022</a:t>
                      </a:r>
                      <a:endParaRPr lang="it-IT" sz="14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u="none" strike="noStrike">
                          <a:effectLst/>
                        </a:rPr>
                        <a:t>T2-2022</a:t>
                      </a:r>
                      <a:endParaRPr lang="it-IT" sz="14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5530273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Posizioni lavorative (migliaia)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28.382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28.541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28.611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28.684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28.928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520133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</a:rPr>
                        <a:t>Tasso di posti vacanti (%)</a:t>
                      </a:r>
                      <a:endParaRPr lang="it-IT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1.9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1.9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1.7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2.4 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2.3 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345477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Numero di posti vacanti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539.262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542.275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486.393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688.413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665.332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84684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Disoccupati (migliaia)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2.368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2.198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2.259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2.155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1.988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56293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Al netto dei posti vacanti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1.828.759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1.655.340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1.772.418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1.467.044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1.322.815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3944289"/>
                  </a:ext>
                </a:extLst>
              </a:tr>
            </a:tbl>
          </a:graphicData>
        </a:graphic>
      </p:graphicFrame>
      <p:sp>
        <p:nvSpPr>
          <p:cNvPr id="6" name="Fumetto: rettangolo 5">
            <a:extLst>
              <a:ext uri="{FF2B5EF4-FFF2-40B4-BE49-F238E27FC236}">
                <a16:creationId xmlns:a16="http://schemas.microsoft.com/office/drawing/2014/main" id="{21B20774-DE15-44C3-A753-17C4F8080FAD}"/>
              </a:ext>
            </a:extLst>
          </p:cNvPr>
          <p:cNvSpPr/>
          <p:nvPr/>
        </p:nvSpPr>
        <p:spPr>
          <a:xfrm>
            <a:off x="7847856" y="2492896"/>
            <a:ext cx="1260648" cy="864096"/>
          </a:xfrm>
          <a:prstGeom prst="wedgeRectCallout">
            <a:avLst>
              <a:gd name="adj1" fmla="val -61976"/>
              <a:gd name="adj2" fmla="val 12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Disoccupazione da ricerca</a:t>
            </a:r>
          </a:p>
        </p:txBody>
      </p:sp>
      <p:sp>
        <p:nvSpPr>
          <p:cNvPr id="7" name="Fumetto: rettangolo 6">
            <a:extLst>
              <a:ext uri="{FF2B5EF4-FFF2-40B4-BE49-F238E27FC236}">
                <a16:creationId xmlns:a16="http://schemas.microsoft.com/office/drawing/2014/main" id="{E7F67647-8FA9-45DC-883B-7BE264855343}"/>
              </a:ext>
            </a:extLst>
          </p:cNvPr>
          <p:cNvSpPr/>
          <p:nvPr/>
        </p:nvSpPr>
        <p:spPr>
          <a:xfrm>
            <a:off x="6670576" y="4359332"/>
            <a:ext cx="2016224" cy="798995"/>
          </a:xfrm>
          <a:prstGeom prst="wedgeRectCallout">
            <a:avLst>
              <a:gd name="adj1" fmla="val 1043"/>
              <a:gd name="adj2" fmla="val -89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/>
              <a:t>Disoccupazione volontaria?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7BD5CD-1923-4D59-AC70-A2A4645F9B90}"/>
              </a:ext>
            </a:extLst>
          </p:cNvPr>
          <p:cNvSpPr txBox="1"/>
          <p:nvPr/>
        </p:nvSpPr>
        <p:spPr>
          <a:xfrm>
            <a:off x="457200" y="4221088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I posti vacanti (dato di domanda di lavoro Istat) sono calcolati rispetto alle disponibilità di posizioni lavorative (dato di contabilità nazionale, Istat) e calcolati in numero per confrontarli con i disoccupati (Rilevazione Forze di lavoro Istat). Si tratta comunque di dati stimati.</a:t>
            </a:r>
          </a:p>
        </p:txBody>
      </p:sp>
    </p:spTree>
    <p:extLst>
      <p:ext uri="{BB962C8B-B14F-4D97-AF65-F5344CB8AC3E}">
        <p14:creationId xmlns:p14="http://schemas.microsoft.com/office/powerpoint/2010/main" val="24220645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37555F-0A31-4263-ACAF-16EFFE46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I flussi tra stato occupazionale nel mercato del lavoro dell’UE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8D35DF3-2072-4D67-98FA-441E13118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812" y="1268760"/>
            <a:ext cx="6330188" cy="3563896"/>
          </a:xfrm>
          <a:prstGeom prst="rect">
            <a:avLst/>
          </a:prstGeom>
        </p:spPr>
      </p:pic>
      <p:pic>
        <p:nvPicPr>
          <p:cNvPr id="5" name="Picture 2" descr="File:Schematic overview of labour market flow 2022Q1-2022Q2.jpg">
            <a:extLst>
              <a:ext uri="{FF2B5EF4-FFF2-40B4-BE49-F238E27FC236}">
                <a16:creationId xmlns:a16="http://schemas.microsoft.com/office/drawing/2014/main" id="{4A52AC4C-63C6-4FE5-A4AB-48CE95B42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4" y="1916832"/>
            <a:ext cx="4555387" cy="456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FD25ADD-8805-42F3-8883-7BE639E3A9AE}"/>
              </a:ext>
            </a:extLst>
          </p:cNvPr>
          <p:cNvSpPr txBox="1"/>
          <p:nvPr/>
        </p:nvSpPr>
        <p:spPr>
          <a:xfrm>
            <a:off x="4653370" y="2406632"/>
            <a:ext cx="72008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400" dirty="0"/>
              <a:t>-0,6 </a:t>
            </a:r>
            <a:r>
              <a:rPr lang="it-IT" sz="1400" dirty="0" err="1"/>
              <a:t>million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C8AE040-B2F7-49A1-B262-A12CD86B1CD2}"/>
              </a:ext>
            </a:extLst>
          </p:cNvPr>
          <p:cNvSpPr txBox="1"/>
          <p:nvPr/>
        </p:nvSpPr>
        <p:spPr>
          <a:xfrm>
            <a:off x="5652120" y="4309436"/>
            <a:ext cx="720080" cy="523220"/>
          </a:xfrm>
          <a:prstGeom prst="rect">
            <a:avLst/>
          </a:prstGeom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tx1"/>
                </a:solidFill>
              </a:rPr>
              <a:t>+0,4 </a:t>
            </a:r>
            <a:r>
              <a:rPr lang="it-IT" sz="1400" dirty="0" err="1">
                <a:solidFill>
                  <a:schemeClr val="tx1"/>
                </a:solidFill>
              </a:rPr>
              <a:t>million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5675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6D5820-BBEB-4044-8FDB-4B8E84C29F58}" type="slidenum">
              <a:rPr lang="it-IT" altLang="en-US" smtClean="0">
                <a:latin typeface="Garamond" panose="02020404030301010803" pitchFamily="18" charset="0"/>
              </a:rPr>
              <a:pPr/>
              <a:t>13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/>
              <a:t> Disoccupazione classica e frizionale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24412"/>
          </a:xfrm>
        </p:spPr>
        <p:txBody>
          <a:bodyPr/>
          <a:lstStyle/>
          <a:p>
            <a:pPr eaLnBrk="1" hangingPunct="1"/>
            <a:r>
              <a:rPr lang="it-IT" altLang="en-US" sz="2600" dirty="0">
                <a:solidFill>
                  <a:srgbClr val="FF3300"/>
                </a:solidFill>
                <a:latin typeface="Times New Roman" panose="02020603050405020304" pitchFamily="18" charset="0"/>
              </a:rPr>
              <a:t>Conseguentemente il tasso di disoccupazione (involontaria) non può mai annullarsi</a:t>
            </a:r>
          </a:p>
          <a:p>
            <a:pPr eaLnBrk="1" hangingPunct="1"/>
            <a:r>
              <a:rPr lang="it-IT" altLang="en-US" sz="2600" dirty="0">
                <a:latin typeface="Times New Roman" panose="02020603050405020304" pitchFamily="18" charset="0"/>
              </a:rPr>
              <a:t>La </a:t>
            </a:r>
            <a:r>
              <a:rPr lang="it-IT" altLang="en-US" sz="2600" b="1" dirty="0">
                <a:latin typeface="Times New Roman" panose="02020603050405020304" pitchFamily="18" charset="0"/>
              </a:rPr>
              <a:t>disoccupazione permane stabile </a:t>
            </a:r>
            <a:r>
              <a:rPr lang="it-IT" altLang="en-US" sz="2600" u="sng" dirty="0">
                <a:latin typeface="Times New Roman" panose="02020603050405020304" pitchFamily="18" charset="0"/>
              </a:rPr>
              <a:t>se</a:t>
            </a:r>
            <a:r>
              <a:rPr lang="it-IT" altLang="en-US" sz="2600" dirty="0">
                <a:latin typeface="Times New Roman" panose="02020603050405020304" pitchFamily="18" charset="0"/>
              </a:rPr>
              <a:t>, a parità di condizioni, </a:t>
            </a:r>
            <a:r>
              <a:rPr lang="it-IT" altLang="en-US" sz="2600" u="sng" dirty="0">
                <a:latin typeface="Times New Roman" panose="02020603050405020304" pitchFamily="18" charset="0"/>
              </a:rPr>
              <a:t>il numero dei disoccupati che trovano un posto è esattamente uguale a coloro che lo perdono</a:t>
            </a:r>
            <a:r>
              <a:rPr lang="it-IT" altLang="en-US" sz="2600" dirty="0">
                <a:latin typeface="Times New Roman" panose="02020603050405020304" pitchFamily="18" charset="0"/>
              </a:rPr>
              <a:t> (ma anche quello tra inattività e disoccupazione devono essere in pareggio…)</a:t>
            </a:r>
          </a:p>
          <a:p>
            <a:pPr eaLnBrk="1" hangingPunct="1"/>
            <a:r>
              <a:rPr lang="it-IT" altLang="en-US" sz="2600" dirty="0">
                <a:latin typeface="Times New Roman" panose="02020603050405020304" pitchFamily="18" charset="0"/>
              </a:rPr>
              <a:t>La disoccupazione frizionale può ridursi con politiche che rendono meno costoso l’incontro tra domanda ed offerta: es. riforma del collocamento, ruolo delle agenzie di somministrazione, orientamento al lavoro e all’istruzione…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400"/>
              <a:t>L’equilibrio e il benessere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800" dirty="0"/>
              <a:t>Riassumiamo i motivi per cui le curve di offerta e domanda potrebbero spostarsi</a:t>
            </a:r>
          </a:p>
          <a:p>
            <a:pPr eaLnBrk="1" hangingPunct="1"/>
            <a:r>
              <a:rPr lang="it-IT" altLang="it-IT" sz="2800" dirty="0"/>
              <a:t>… e se ragioniamo in presenza di uno “Stato Sociale”?</a:t>
            </a:r>
          </a:p>
          <a:p>
            <a:pPr eaLnBrk="1" hangingPunct="1"/>
            <a:r>
              <a:rPr lang="it-IT" altLang="it-IT" sz="2800" dirty="0"/>
              <a:t>La presenza di razionalità limitata o mancanza di </a:t>
            </a:r>
            <a:r>
              <a:rPr lang="it-IT" altLang="it-IT" sz="2800"/>
              <a:t>informazione perfetta, </a:t>
            </a:r>
            <a:r>
              <a:rPr lang="it-IT" altLang="it-IT" sz="2800" dirty="0"/>
              <a:t>cosa provoca?</a:t>
            </a:r>
          </a:p>
          <a:p>
            <a:pPr eaLnBrk="1" hangingPunct="1"/>
            <a:r>
              <a:rPr lang="it-IT" altLang="it-IT" sz="2800" dirty="0"/>
              <a:t>E se i mercati non fossero di concorrenza perfetta?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9068FA8-9ECD-455C-B117-FFE959D3AE17}" type="slidenum">
              <a:rPr lang="it-IT" altLang="it-IT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it-IT" altLang="it-IT" sz="1000">
              <a:solidFill>
                <a:srgbClr val="000000"/>
              </a:solidFill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Efficienza allocativa</a:t>
            </a:r>
            <a:endParaRPr lang="it-IT" altLang="it-IT" sz="2200" b="1">
              <a:solidFill>
                <a:srgbClr val="999900"/>
              </a:solidFill>
              <a:latin typeface="Garamond" panose="02020404030301010803" pitchFamily="18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55763"/>
            <a:ext cx="5791200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Fumetto 1 4"/>
          <p:cNvSpPr/>
          <p:nvPr/>
        </p:nvSpPr>
        <p:spPr>
          <a:xfrm>
            <a:off x="2411413" y="1628775"/>
            <a:ext cx="2520950" cy="1008063"/>
          </a:xfrm>
          <a:prstGeom prst="wedgeRectCallout">
            <a:avLst>
              <a:gd name="adj1" fmla="val -49556"/>
              <a:gd name="adj2" fmla="val 99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Area che rappresenta il surplus del produttore</a:t>
            </a:r>
          </a:p>
        </p:txBody>
      </p:sp>
      <p:sp>
        <p:nvSpPr>
          <p:cNvPr id="6" name="Fumetto 1 5"/>
          <p:cNvSpPr/>
          <p:nvPr/>
        </p:nvSpPr>
        <p:spPr>
          <a:xfrm>
            <a:off x="250825" y="4581525"/>
            <a:ext cx="1368425" cy="863600"/>
          </a:xfrm>
          <a:prstGeom prst="wedgeRectCallout">
            <a:avLst>
              <a:gd name="adj1" fmla="val 72921"/>
              <a:gd name="adj2" fmla="val -49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Surplus del lavoratore</a:t>
            </a:r>
          </a:p>
        </p:txBody>
      </p:sp>
      <p:cxnSp>
        <p:nvCxnSpPr>
          <p:cNvPr id="8" name="Connettore 7 7"/>
          <p:cNvCxnSpPr/>
          <p:nvPr/>
        </p:nvCxnSpPr>
        <p:spPr>
          <a:xfrm>
            <a:off x="755650" y="5445125"/>
            <a:ext cx="3024188" cy="12493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 rot="16200000" flipH="1">
            <a:off x="3635375" y="3382963"/>
            <a:ext cx="4249738" cy="16557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umetto 1 20"/>
          <p:cNvSpPr/>
          <p:nvPr/>
        </p:nvSpPr>
        <p:spPr>
          <a:xfrm>
            <a:off x="5003800" y="3716338"/>
            <a:ext cx="3384550" cy="865187"/>
          </a:xfrm>
          <a:prstGeom prst="wedgeRectCallout">
            <a:avLst>
              <a:gd name="adj1" fmla="val -80123"/>
              <a:gd name="adj2" fmla="val -22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ALLOCAZIONE EFFICIENTE DELLE RISORSE DÌ LAVORO</a:t>
            </a:r>
          </a:p>
        </p:txBody>
      </p:sp>
      <p:sp>
        <p:nvSpPr>
          <p:cNvPr id="16395" name="Rectangle 1"/>
          <p:cNvSpPr>
            <a:spLocks noChangeArrowheads="1"/>
          </p:cNvSpPr>
          <p:nvPr/>
        </p:nvSpPr>
        <p:spPr bwMode="auto">
          <a:xfrm>
            <a:off x="2551113" y="9271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999900"/>
                </a:solidFill>
                <a:latin typeface="Garamond" panose="02020404030301010803" pitchFamily="18" charset="0"/>
              </a:rPr>
              <a:t>Figura 4 - 1 L’equilibrio su un mercato del lavoro concorrenziale</a:t>
            </a:r>
          </a:p>
        </p:txBody>
      </p:sp>
      <p:cxnSp>
        <p:nvCxnSpPr>
          <p:cNvPr id="3" name="Connettore diritto 2"/>
          <p:cNvCxnSpPr/>
          <p:nvPr/>
        </p:nvCxnSpPr>
        <p:spPr>
          <a:xfrm>
            <a:off x="1691680" y="3429000"/>
            <a:ext cx="15121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1691680" y="3501008"/>
            <a:ext cx="2880320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3131840" y="6021288"/>
            <a:ext cx="2880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4435064" y="5997327"/>
            <a:ext cx="2880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4324206" y="5478463"/>
            <a:ext cx="483552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/>
              <a:t>Guadagni totali dello scambio: </a:t>
            </a:r>
            <a:r>
              <a:rPr lang="it-IT" dirty="0" err="1"/>
              <a:t>max</a:t>
            </a:r>
            <a:r>
              <a:rPr lang="it-IT" dirty="0"/>
              <a:t> efficienza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131466-0949-4E23-8812-740A6FE73DCA}"/>
              </a:ext>
            </a:extLst>
          </p:cNvPr>
          <p:cNvSpPr txBox="1"/>
          <p:nvPr/>
        </p:nvSpPr>
        <p:spPr>
          <a:xfrm>
            <a:off x="199579" y="2909689"/>
            <a:ext cx="141967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Benessere equamente suddiviso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Il benessere sociale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30725"/>
          </a:xfrm>
        </p:spPr>
        <p:txBody>
          <a:bodyPr/>
          <a:lstStyle/>
          <a:p>
            <a:r>
              <a:rPr lang="it-IT" altLang="it-IT" sz="2800" dirty="0"/>
              <a:t>Nell’equilibrio di concorrenza perfetta riesco a dimostrare come </a:t>
            </a:r>
            <a:r>
              <a:rPr lang="it-IT" altLang="it-IT" sz="2800" dirty="0">
                <a:solidFill>
                  <a:srgbClr val="FF0000"/>
                </a:solidFill>
              </a:rPr>
              <a:t>il sistema sociale ottenga il risultato ottimo quando</a:t>
            </a:r>
            <a:r>
              <a:rPr lang="it-IT" altLang="it-IT" sz="2800" dirty="0"/>
              <a:t>:</a:t>
            </a:r>
          </a:p>
          <a:p>
            <a:r>
              <a:rPr lang="it-IT" altLang="it-IT" sz="2800" dirty="0"/>
              <a:t>Impiegando in modo alternativo il lavoro si ottiene </a:t>
            </a:r>
            <a:r>
              <a:rPr lang="it-IT" altLang="it-IT" sz="2800" u="sng" dirty="0"/>
              <a:t>una produttività marginale con un valore minore</a:t>
            </a:r>
            <a:r>
              <a:rPr lang="it-IT" altLang="it-IT" sz="2800" dirty="0"/>
              <a:t> di quello che si raggiungerebbe lavorando nelle imprese (E</a:t>
            </a:r>
            <a:r>
              <a:rPr lang="it-IT" altLang="it-IT" sz="2800" baseline="-25000" dirty="0"/>
              <a:t>L</a:t>
            </a:r>
            <a:r>
              <a:rPr lang="it-IT" altLang="it-IT" sz="2800" dirty="0"/>
              <a:t>), oppure</a:t>
            </a:r>
          </a:p>
          <a:p>
            <a:r>
              <a:rPr lang="it-IT" altLang="it-IT" sz="2800" u="sng" dirty="0"/>
              <a:t>Impiegando il tempo libero in modo alternativo </a:t>
            </a:r>
            <a:r>
              <a:rPr lang="it-IT" altLang="it-IT" sz="2800" dirty="0"/>
              <a:t>si otterrebbe un risultato in termini di </a:t>
            </a:r>
            <a:r>
              <a:rPr lang="it-IT" altLang="it-IT" sz="2800" u="sng" dirty="0"/>
              <a:t>utilità minore </a:t>
            </a:r>
            <a:r>
              <a:rPr lang="it-IT" altLang="it-IT" sz="2800" dirty="0"/>
              <a:t>(E</a:t>
            </a:r>
            <a:r>
              <a:rPr lang="it-IT" altLang="it-IT" sz="2800" baseline="-25000" dirty="0"/>
              <a:t>H</a:t>
            </a:r>
            <a:r>
              <a:rPr lang="it-IT" altLang="it-IT" sz="2800" dirty="0"/>
              <a:t>)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CC3300"/>
                </a:solidFill>
              </a:rPr>
              <a:t>Che cosa può muovere l’equilibrio nel mercato del lavoro?</a:t>
            </a:r>
            <a:br>
              <a:rPr lang="it-IT" altLang="it-IT" sz="4000"/>
            </a:br>
            <a:endParaRPr lang="it-IT" altLang="it-IT" sz="4000"/>
          </a:p>
        </p:txBody>
      </p:sp>
      <p:sp>
        <p:nvSpPr>
          <p:cNvPr id="19459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solidFill>
                  <a:schemeClr val="tx2"/>
                </a:solidFill>
              </a:rPr>
              <a:t>L’offerta può essere influenzata da flussi </a:t>
            </a:r>
            <a:r>
              <a:rPr lang="it-IT" altLang="it-IT" sz="2800">
                <a:solidFill>
                  <a:schemeClr val="tx2"/>
                </a:solidFill>
              </a:rPr>
              <a:t>di immigrazione, </a:t>
            </a:r>
            <a:r>
              <a:rPr lang="it-IT" altLang="it-IT" sz="2800" dirty="0">
                <a:solidFill>
                  <a:schemeClr val="tx2"/>
                </a:solidFill>
              </a:rPr>
              <a:t>da partecipazione di soggetti che non lavoravano </a:t>
            </a:r>
            <a:r>
              <a:rPr lang="it-IT" altLang="it-IT" sz="2800">
                <a:solidFill>
                  <a:schemeClr val="tx2"/>
                </a:solidFill>
              </a:rPr>
              <a:t>(giovani, anziani, donne), </a:t>
            </a:r>
            <a:r>
              <a:rPr lang="it-IT" altLang="it-IT" sz="2800" dirty="0">
                <a:solidFill>
                  <a:schemeClr val="tx2"/>
                </a:solidFill>
              </a:rPr>
              <a:t>da interventi pubblici …..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solidFill>
                  <a:schemeClr val="tx2"/>
                </a:solidFill>
              </a:rPr>
              <a:t>La domanda può essere influenzata da </a:t>
            </a:r>
            <a:r>
              <a:rPr lang="it-IT" altLang="it-IT" sz="2800">
                <a:solidFill>
                  <a:schemeClr val="tx2"/>
                </a:solidFill>
              </a:rPr>
              <a:t>mutamenti tecnologici, </a:t>
            </a:r>
            <a:r>
              <a:rPr lang="it-IT" altLang="it-IT" sz="2800" dirty="0">
                <a:solidFill>
                  <a:schemeClr val="tx2"/>
                </a:solidFill>
              </a:rPr>
              <a:t>dal cambiamento della domanda del bene prodotto (con lo stesso </a:t>
            </a:r>
            <a:r>
              <a:rPr lang="it-IT" altLang="it-IT" sz="2800">
                <a:solidFill>
                  <a:schemeClr val="tx2"/>
                </a:solidFill>
              </a:rPr>
              <a:t>lavoro), </a:t>
            </a:r>
            <a:r>
              <a:rPr lang="it-IT" altLang="it-IT" sz="2800" dirty="0">
                <a:solidFill>
                  <a:schemeClr val="tx2"/>
                </a:solidFill>
              </a:rPr>
              <a:t>da riduzioni dei costi per effetto di politiche governative …..</a:t>
            </a:r>
          </a:p>
        </p:txBody>
      </p:sp>
      <p:sp>
        <p:nvSpPr>
          <p:cNvPr id="19460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785692-7B99-4027-990F-293873235391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" name="Connettore pagina esterna 1">
            <a:extLst>
              <a:ext uri="{FF2B5EF4-FFF2-40B4-BE49-F238E27FC236}">
                <a16:creationId xmlns:a16="http://schemas.microsoft.com/office/drawing/2014/main" id="{D4BA4ADE-6857-41A5-A062-8AEA9BA7E40B}"/>
              </a:ext>
            </a:extLst>
          </p:cNvPr>
          <p:cNvSpPr/>
          <p:nvPr/>
        </p:nvSpPr>
        <p:spPr>
          <a:xfrm>
            <a:off x="2987824" y="5829696"/>
            <a:ext cx="2448272" cy="96758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Tutti eventi esterni al Mercato del Lavoro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t-IT" altLang="it-IT" sz="4400" b="1">
                <a:solidFill>
                  <a:srgbClr val="CC3300"/>
                </a:solidFill>
              </a:rPr>
              <a:t>Spostamento dell’offerta di lavoro</a:t>
            </a:r>
            <a:r>
              <a:rPr lang="it-IT" altLang="it-IT" sz="4400" b="1"/>
              <a:t>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3200"/>
              <a:t> Variazione nelle preferenze dei lavoratori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3200"/>
              <a:t> Cambiamento nelle opportunità di impiego alternativo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3200"/>
              <a:t> Immigrazione (ed emigrazione)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3200"/>
              <a:t> Interventi regolamentativi</a:t>
            </a: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D3E598-96FF-4695-94D3-0A8C2B4E8235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t-IT" altLang="it-IT" sz="4000" b="1" dirty="0">
                <a:solidFill>
                  <a:srgbClr val="CC3300"/>
                </a:solidFill>
              </a:rPr>
              <a:t>Spostamento dell’offerta di lavoro: il </a:t>
            </a:r>
            <a:r>
              <a:rPr lang="it-IT" altLang="it-IT" sz="4000" b="1">
                <a:solidFill>
                  <a:srgbClr val="CC3300"/>
                </a:solidFill>
              </a:rPr>
              <a:t>caso immigrazione, </a:t>
            </a:r>
            <a:r>
              <a:rPr lang="it-IT" altLang="it-IT" sz="4000" b="1" dirty="0">
                <a:solidFill>
                  <a:srgbClr val="CC3300"/>
                </a:solidFill>
              </a:rPr>
              <a:t>un esempio</a:t>
            </a:r>
            <a:r>
              <a:rPr lang="it-IT" altLang="it-IT" sz="4000" b="1" dirty="0"/>
              <a:t>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/>
              <a:t>L’immigrazione causa: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eccedenza di lavoro (ma di che tipo?)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pressione verso il basso sui salari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convenienza per le imprese nell’assumere più lavoratori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diminuzione del prodotto marginale del lavoro  .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. . . e del relativo valore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/>
              <a:t>un nuovo equilibrio</a:t>
            </a:r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D059BB-67B9-467B-9B00-25C2620D6955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4E1228-361B-457E-BA43-28937B94D055}" type="slidenum">
              <a:rPr lang="it-IT" altLang="en-US" smtClean="0">
                <a:latin typeface="Garamond" panose="02020404030301010803" pitchFamily="18" charset="0"/>
              </a:rPr>
              <a:pPr/>
              <a:t>2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/>
              <a:t>L’incontro tra domanda e </a:t>
            </a:r>
            <a:r>
              <a:rPr lang="it-IT" altLang="en-US">
                <a:hlinkClick r:id="rId3" action="ppaction://hlinkpres?slideindex=1&amp;slidetitle="/>
              </a:rPr>
              <a:t>offerta </a:t>
            </a:r>
            <a:r>
              <a:rPr lang="it-IT" altLang="en-US"/>
              <a:t>statica di breve periodo 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Vi sarà un salario che rende le quantità domandate uguali a quelle offerte: questo livello di salario sarà quello di </a:t>
            </a:r>
            <a:r>
              <a:rPr lang="it-IT" altLang="en-US" b="1" u="sng" dirty="0">
                <a:latin typeface="Times New Roman" panose="02020603050405020304" pitchFamily="18" charset="0"/>
              </a:rPr>
              <a:t>equilibrio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La curva di domanda è quindi: 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W/P</a:t>
            </a:r>
            <a:r>
              <a:rPr lang="it-IT" altLang="en-US" dirty="0">
                <a:latin typeface="Times New Roman" panose="02020603050405020304" pitchFamily="18" charset="0"/>
              </a:rPr>
              <a:t>=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altLang="en-US" dirty="0">
                <a:latin typeface="Times New Roman" panose="02020603050405020304" pitchFamily="18" charset="0"/>
              </a:rPr>
              <a:t>L</a:t>
            </a:r>
            <a:endParaRPr lang="el-GR" altLang="en-US" dirty="0">
              <a:latin typeface="Times New Roman" panose="02020603050405020304" pitchFamily="18" charset="0"/>
            </a:endParaRP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3203575" y="3573463"/>
            <a:ext cx="0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3203575" y="6165850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3139685" y="3763117"/>
            <a:ext cx="2881313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2608263" y="35210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W/P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6011863" y="61658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en-US"/>
              <a:t>L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716463" y="58769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Arc 12"/>
          <p:cNvSpPr>
            <a:spLocks/>
          </p:cNvSpPr>
          <p:nvPr/>
        </p:nvSpPr>
        <p:spPr bwMode="auto">
          <a:xfrm flipH="1">
            <a:off x="5292725" y="5373688"/>
            <a:ext cx="142875" cy="503237"/>
          </a:xfrm>
          <a:custGeom>
            <a:avLst/>
            <a:gdLst>
              <a:gd name="T0" fmla="*/ 0 w 21600"/>
              <a:gd name="T1" fmla="*/ 0 h 21600"/>
              <a:gd name="T2" fmla="*/ 945059 w 21600"/>
              <a:gd name="T3" fmla="*/ 11724420 h 21600"/>
              <a:gd name="T4" fmla="*/ 0 w 21600"/>
              <a:gd name="T5" fmla="*/ 1172442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759200" y="3592513"/>
            <a:ext cx="315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n-US">
                <a:cs typeface="Arial" panose="020B0604020202020204" pitchFamily="34" charset="0"/>
              </a:rPr>
              <a:t>α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3203575" y="37893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" name="Connettore 1 15"/>
          <p:cNvCxnSpPr/>
          <p:nvPr/>
        </p:nvCxnSpPr>
        <p:spPr>
          <a:xfrm>
            <a:off x="3348038" y="4508500"/>
            <a:ext cx="3671887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5940425" y="422116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Domanda di lavoro nel</a:t>
            </a:r>
          </a:p>
          <a:p>
            <a:r>
              <a:rPr lang="it-IT" altLang="en-US"/>
              <a:t>Lungo periodo</a:t>
            </a: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5508625" y="4365625"/>
            <a:ext cx="43180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5651500" y="52292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rc 12"/>
          <p:cNvSpPr>
            <a:spLocks/>
          </p:cNvSpPr>
          <p:nvPr/>
        </p:nvSpPr>
        <p:spPr bwMode="auto">
          <a:xfrm flipH="1">
            <a:off x="6300788" y="5065713"/>
            <a:ext cx="90487" cy="234950"/>
          </a:xfrm>
          <a:custGeom>
            <a:avLst/>
            <a:gdLst>
              <a:gd name="T0" fmla="*/ 0 w 21600"/>
              <a:gd name="T1" fmla="*/ 0 h 21600"/>
              <a:gd name="T2" fmla="*/ 381461 w 21600"/>
              <a:gd name="T3" fmla="*/ 2568036 h 21600"/>
              <a:gd name="T4" fmla="*/ 0 w 21600"/>
              <a:gd name="T5" fmla="*/ 256803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372225" y="51577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>
                <a:cs typeface="Arial" panose="020B0604020202020204" pitchFamily="34" charset="0"/>
              </a:rPr>
              <a:t>b'</a:t>
            </a:r>
            <a:endParaRPr lang="el-GR" altLang="en-US" dirty="0">
              <a:cs typeface="Arial" panose="020B0604020202020204" pitchFamily="34" charset="0"/>
            </a:endParaRPr>
          </a:p>
        </p:txBody>
      </p:sp>
      <p:sp>
        <p:nvSpPr>
          <p:cNvPr id="24" name="Text Box 13">
            <a:extLst>
              <a:ext uri="{FF2B5EF4-FFF2-40B4-BE49-F238E27FC236}">
                <a16:creationId xmlns:a16="http://schemas.microsoft.com/office/drawing/2014/main" id="{29AB07E7-6712-4C3D-9165-E600C9829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49" y="5479520"/>
            <a:ext cx="315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>
                <a:cs typeface="Arial" panose="020B0604020202020204" pitchFamily="34" charset="0"/>
              </a:rPr>
              <a:t>b</a:t>
            </a:r>
            <a:endParaRPr lang="el-GR" altLang="en-US" dirty="0">
              <a:cs typeface="Arial" panose="020B0604020202020204" pitchFamily="34" charset="0"/>
            </a:endParaRPr>
          </a:p>
        </p:txBody>
      </p:sp>
      <p:sp>
        <p:nvSpPr>
          <p:cNvPr id="3" name="Connettore 2">
            <a:extLst>
              <a:ext uri="{FF2B5EF4-FFF2-40B4-BE49-F238E27FC236}">
                <a16:creationId xmlns:a16="http://schemas.microsoft.com/office/drawing/2014/main" id="{7A7BDAB6-64FE-451D-BA99-03B5514E0285}"/>
              </a:ext>
            </a:extLst>
          </p:cNvPr>
          <p:cNvSpPr/>
          <p:nvPr/>
        </p:nvSpPr>
        <p:spPr>
          <a:xfrm>
            <a:off x="5615064" y="5526088"/>
            <a:ext cx="72621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4E47F1-D8FA-4E39-A923-7F99DE3ADDB0}"/>
              </a:ext>
            </a:extLst>
          </p:cNvPr>
          <p:cNvSpPr txBox="1"/>
          <p:nvPr/>
        </p:nvSpPr>
        <p:spPr>
          <a:xfrm>
            <a:off x="468117" y="4266789"/>
            <a:ext cx="2307251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Ricordiamo che </a:t>
            </a:r>
            <a:r>
              <a:rPr lang="el-GR" dirty="0"/>
              <a:t>β</a:t>
            </a:r>
            <a:r>
              <a:rPr lang="it-IT" dirty="0"/>
              <a:t> misura l’elasticità della domanda al salario e quindi è pari a 1/b </a:t>
            </a:r>
            <a:r>
              <a:rPr lang="it-IT"/>
              <a:t>(pendenza)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70" grpId="0"/>
      <p:bldP spid="18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3D6659-4042-4649-AFDD-E00C3194DC4B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dell’offerta di lavoro</a:t>
            </a: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1797050" y="610552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grpSp>
        <p:nvGrpSpPr>
          <p:cNvPr id="22533" name="Group 12"/>
          <p:cNvGrpSpPr>
            <a:grpSpLocks/>
          </p:cNvGrpSpPr>
          <p:nvPr/>
        </p:nvGrpSpPr>
        <p:grpSpPr bwMode="auto">
          <a:xfrm>
            <a:off x="6699250" y="6105525"/>
            <a:ext cx="1397000" cy="544513"/>
            <a:chOff x="4220" y="3846"/>
            <a:chExt cx="880" cy="343"/>
          </a:xfrm>
        </p:grpSpPr>
        <p:sp>
          <p:nvSpPr>
            <p:cNvPr id="22548" name="Rectangle 13"/>
            <p:cNvSpPr>
              <a:spLocks noChangeArrowheads="1"/>
            </p:cNvSpPr>
            <p:nvPr/>
          </p:nvSpPr>
          <p:spPr bwMode="auto">
            <a:xfrm>
              <a:off x="4220" y="3846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 di</a:t>
              </a:r>
            </a:p>
          </p:txBody>
        </p:sp>
        <p:sp>
          <p:nvSpPr>
            <p:cNvPr id="22549" name="Rectangle 14"/>
            <p:cNvSpPr>
              <a:spLocks noChangeArrowheads="1"/>
            </p:cNvSpPr>
            <p:nvPr/>
          </p:nvSpPr>
          <p:spPr bwMode="auto">
            <a:xfrm>
              <a:off x="4620" y="3997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5054600" y="2043113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  <a:r>
              <a:rPr lang="it-IT" altLang="it-IT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5" name="Freeform 16"/>
          <p:cNvSpPr>
            <a:spLocks/>
          </p:cNvSpPr>
          <p:nvPr/>
        </p:nvSpPr>
        <p:spPr bwMode="auto">
          <a:xfrm>
            <a:off x="1987550" y="190976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7"/>
          <p:cNvSpPr>
            <a:spLocks noChangeShapeType="1"/>
          </p:cNvSpPr>
          <p:nvPr/>
        </p:nvSpPr>
        <p:spPr bwMode="auto">
          <a:xfrm>
            <a:off x="2449513" y="2633663"/>
            <a:ext cx="4116387" cy="2757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8"/>
          <p:cNvSpPr>
            <a:spLocks noChangeShapeType="1"/>
          </p:cNvSpPr>
          <p:nvPr/>
        </p:nvSpPr>
        <p:spPr bwMode="auto">
          <a:xfrm flipH="1">
            <a:off x="2735263" y="237013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Rectangle 19"/>
          <p:cNvSpPr>
            <a:spLocks noChangeArrowheads="1"/>
          </p:cNvSpPr>
          <p:nvPr/>
        </p:nvSpPr>
        <p:spPr bwMode="auto">
          <a:xfrm>
            <a:off x="6637338" y="514350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Domanda</a:t>
            </a:r>
          </a:p>
        </p:txBody>
      </p:sp>
      <p:sp>
        <p:nvSpPr>
          <p:cNvPr id="22539" name="Freeform 20"/>
          <p:cNvSpPr>
            <a:spLocks/>
          </p:cNvSpPr>
          <p:nvPr/>
        </p:nvSpPr>
        <p:spPr bwMode="auto">
          <a:xfrm>
            <a:off x="1987550" y="3770313"/>
            <a:ext cx="2147888" cy="2289175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21"/>
          <p:cNvSpPr>
            <a:spLocks noChangeArrowheads="1"/>
          </p:cNvSpPr>
          <p:nvPr/>
        </p:nvSpPr>
        <p:spPr bwMode="auto">
          <a:xfrm>
            <a:off x="1654175" y="362585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41" name="Rectangle 22"/>
          <p:cNvSpPr>
            <a:spLocks noChangeArrowheads="1"/>
          </p:cNvSpPr>
          <p:nvPr/>
        </p:nvSpPr>
        <p:spPr bwMode="auto">
          <a:xfrm>
            <a:off x="4086225" y="610552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18038" y="3149600"/>
            <a:ext cx="1246187" cy="144463"/>
            <a:chOff x="2909" y="1984"/>
            <a:chExt cx="785" cy="91"/>
          </a:xfrm>
        </p:grpSpPr>
        <p:sp>
          <p:nvSpPr>
            <p:cNvPr id="22546" name="Line 24"/>
            <p:cNvSpPr>
              <a:spLocks noChangeShapeType="1"/>
            </p:cNvSpPr>
            <p:nvPr/>
          </p:nvSpPr>
          <p:spPr bwMode="auto">
            <a:xfrm>
              <a:off x="2909" y="2031"/>
              <a:ext cx="701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Freeform 25"/>
            <p:cNvSpPr>
              <a:spLocks/>
            </p:cNvSpPr>
            <p:nvPr/>
          </p:nvSpPr>
          <p:spPr bwMode="auto">
            <a:xfrm>
              <a:off x="3558" y="1984"/>
              <a:ext cx="136" cy="91"/>
            </a:xfrm>
            <a:custGeom>
              <a:avLst/>
              <a:gdLst>
                <a:gd name="T0" fmla="*/ 23 w 136"/>
                <a:gd name="T1" fmla="*/ 45 h 91"/>
                <a:gd name="T2" fmla="*/ 0 w 136"/>
                <a:gd name="T3" fmla="*/ 0 h 91"/>
                <a:gd name="T4" fmla="*/ 23 w 136"/>
                <a:gd name="T5" fmla="*/ 23 h 91"/>
                <a:gd name="T6" fmla="*/ 45 w 136"/>
                <a:gd name="T7" fmla="*/ 23 h 91"/>
                <a:gd name="T8" fmla="*/ 68 w 136"/>
                <a:gd name="T9" fmla="*/ 45 h 91"/>
                <a:gd name="T10" fmla="*/ 90 w 136"/>
                <a:gd name="T11" fmla="*/ 45 h 91"/>
                <a:gd name="T12" fmla="*/ 113 w 136"/>
                <a:gd name="T13" fmla="*/ 45 h 91"/>
                <a:gd name="T14" fmla="*/ 135 w 136"/>
                <a:gd name="T15" fmla="*/ 45 h 91"/>
                <a:gd name="T16" fmla="*/ 113 w 136"/>
                <a:gd name="T17" fmla="*/ 45 h 91"/>
                <a:gd name="T18" fmla="*/ 90 w 136"/>
                <a:gd name="T19" fmla="*/ 68 h 91"/>
                <a:gd name="T20" fmla="*/ 68 w 136"/>
                <a:gd name="T21" fmla="*/ 68 h 91"/>
                <a:gd name="T22" fmla="*/ 45 w 136"/>
                <a:gd name="T23" fmla="*/ 68 h 91"/>
                <a:gd name="T24" fmla="*/ 23 w 136"/>
                <a:gd name="T25" fmla="*/ 90 h 91"/>
                <a:gd name="T26" fmla="*/ 0 w 136"/>
                <a:gd name="T27" fmla="*/ 90 h 91"/>
                <a:gd name="T28" fmla="*/ 23 w 136"/>
                <a:gd name="T29" fmla="*/ 45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6"/>
                <a:gd name="T46" fmla="*/ 0 h 91"/>
                <a:gd name="T47" fmla="*/ 136 w 136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6" h="91">
                  <a:moveTo>
                    <a:pt x="23" y="45"/>
                  </a:moveTo>
                  <a:lnTo>
                    <a:pt x="0" y="0"/>
                  </a:lnTo>
                  <a:lnTo>
                    <a:pt x="23" y="23"/>
                  </a:lnTo>
                  <a:lnTo>
                    <a:pt x="45" y="23"/>
                  </a:lnTo>
                  <a:lnTo>
                    <a:pt x="68" y="45"/>
                  </a:lnTo>
                  <a:lnTo>
                    <a:pt x="90" y="45"/>
                  </a:lnTo>
                  <a:lnTo>
                    <a:pt x="113" y="45"/>
                  </a:lnTo>
                  <a:lnTo>
                    <a:pt x="135" y="45"/>
                  </a:lnTo>
                  <a:lnTo>
                    <a:pt x="113" y="45"/>
                  </a:lnTo>
                  <a:lnTo>
                    <a:pt x="90" y="68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23" y="90"/>
                  </a:lnTo>
                  <a:lnTo>
                    <a:pt x="0" y="90"/>
                  </a:lnTo>
                  <a:lnTo>
                    <a:pt x="23" y="4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4022725" y="2728913"/>
            <a:ext cx="2281238" cy="32337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351588" y="2578100"/>
            <a:ext cx="261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545" name="Rectangle 32"/>
          <p:cNvSpPr>
            <a:spLocks noChangeArrowheads="1"/>
          </p:cNvSpPr>
          <p:nvPr/>
        </p:nvSpPr>
        <p:spPr bwMode="auto">
          <a:xfrm>
            <a:off x="1524000" y="17526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77C3B3-B595-4424-9265-D3E57A7AC054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3556" name="Rectangle 14"/>
          <p:cNvSpPr>
            <a:spLocks noChangeArrowheads="1"/>
          </p:cNvSpPr>
          <p:nvPr/>
        </p:nvSpPr>
        <p:spPr bwMode="auto">
          <a:xfrm>
            <a:off x="1654175" y="427037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1654175" y="362585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797050" y="610552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6699250" y="6105525"/>
            <a:ext cx="1482725" cy="544513"/>
            <a:chOff x="4220" y="3846"/>
            <a:chExt cx="934" cy="343"/>
          </a:xfrm>
        </p:grpSpPr>
        <p:sp>
          <p:nvSpPr>
            <p:cNvPr id="23589" name="Rectangle 18"/>
            <p:cNvSpPr>
              <a:spLocks noChangeArrowheads="1"/>
            </p:cNvSpPr>
            <p:nvPr/>
          </p:nvSpPr>
          <p:spPr bwMode="auto">
            <a:xfrm>
              <a:off x="4220" y="3846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 di</a:t>
              </a:r>
            </a:p>
          </p:txBody>
        </p:sp>
        <p:sp>
          <p:nvSpPr>
            <p:cNvPr id="23590" name="Rectangle 19"/>
            <p:cNvSpPr>
              <a:spLocks noChangeArrowheads="1"/>
            </p:cNvSpPr>
            <p:nvPr/>
          </p:nvSpPr>
          <p:spPr bwMode="auto">
            <a:xfrm>
              <a:off x="4620" y="3997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23560" name="Rectangle 20"/>
          <p:cNvSpPr>
            <a:spLocks noChangeArrowheads="1"/>
          </p:cNvSpPr>
          <p:nvPr/>
        </p:nvSpPr>
        <p:spPr bwMode="auto">
          <a:xfrm>
            <a:off x="5016500" y="610552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561" name="Rectangle 21"/>
          <p:cNvSpPr>
            <a:spLocks noChangeArrowheads="1"/>
          </p:cNvSpPr>
          <p:nvPr/>
        </p:nvSpPr>
        <p:spPr bwMode="auto">
          <a:xfrm>
            <a:off x="4086225" y="610552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62" name="Rectangle 22"/>
          <p:cNvSpPr>
            <a:spLocks noChangeArrowheads="1"/>
          </p:cNvSpPr>
          <p:nvPr/>
        </p:nvSpPr>
        <p:spPr bwMode="auto">
          <a:xfrm>
            <a:off x="5054600" y="2043113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  <a:r>
              <a:rPr lang="it-IT" altLang="it-IT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563" name="Rectangle 23"/>
          <p:cNvSpPr>
            <a:spLocks noChangeArrowheads="1"/>
          </p:cNvSpPr>
          <p:nvPr/>
        </p:nvSpPr>
        <p:spPr bwMode="auto">
          <a:xfrm>
            <a:off x="6637338" y="514350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Domanda</a:t>
            </a:r>
          </a:p>
        </p:txBody>
      </p:sp>
      <p:sp>
        <p:nvSpPr>
          <p:cNvPr id="23564" name="Freeform 24"/>
          <p:cNvSpPr>
            <a:spLocks/>
          </p:cNvSpPr>
          <p:nvPr/>
        </p:nvSpPr>
        <p:spPr bwMode="auto">
          <a:xfrm>
            <a:off x="1987550" y="190976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5"/>
          <p:cNvSpPr>
            <a:spLocks noChangeShapeType="1"/>
          </p:cNvSpPr>
          <p:nvPr/>
        </p:nvSpPr>
        <p:spPr bwMode="auto">
          <a:xfrm>
            <a:off x="2449513" y="2633663"/>
            <a:ext cx="4116387" cy="2757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26"/>
          <p:cNvSpPr>
            <a:spLocks noChangeShapeType="1"/>
          </p:cNvSpPr>
          <p:nvPr/>
        </p:nvSpPr>
        <p:spPr bwMode="auto">
          <a:xfrm flipH="1">
            <a:off x="4022725" y="2728913"/>
            <a:ext cx="2281238" cy="32337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Freeform 27"/>
          <p:cNvSpPr>
            <a:spLocks/>
          </p:cNvSpPr>
          <p:nvPr/>
        </p:nvSpPr>
        <p:spPr bwMode="auto">
          <a:xfrm>
            <a:off x="1987550" y="4413250"/>
            <a:ext cx="3125788" cy="1646238"/>
          </a:xfrm>
          <a:custGeom>
            <a:avLst/>
            <a:gdLst>
              <a:gd name="T0" fmla="*/ 2147483646 w 1969"/>
              <a:gd name="T1" fmla="*/ 2147483646 h 1037"/>
              <a:gd name="T2" fmla="*/ 2147483646 w 1969"/>
              <a:gd name="T3" fmla="*/ 0 h 1037"/>
              <a:gd name="T4" fmla="*/ 0 w 1969"/>
              <a:gd name="T5" fmla="*/ 0 h 1037"/>
              <a:gd name="T6" fmla="*/ 0 60000 65536"/>
              <a:gd name="T7" fmla="*/ 0 60000 65536"/>
              <a:gd name="T8" fmla="*/ 0 60000 65536"/>
              <a:gd name="T9" fmla="*/ 0 w 1969"/>
              <a:gd name="T10" fmla="*/ 0 h 1037"/>
              <a:gd name="T11" fmla="*/ 1969 w 1969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" h="1037">
                <a:moveTo>
                  <a:pt x="1968" y="1036"/>
                </a:moveTo>
                <a:lnTo>
                  <a:pt x="196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Freeform 28"/>
          <p:cNvSpPr>
            <a:spLocks/>
          </p:cNvSpPr>
          <p:nvPr/>
        </p:nvSpPr>
        <p:spPr bwMode="auto">
          <a:xfrm>
            <a:off x="1987550" y="3770313"/>
            <a:ext cx="2147888" cy="2289175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29"/>
          <p:cNvSpPr>
            <a:spLocks noChangeShapeType="1"/>
          </p:cNvSpPr>
          <p:nvPr/>
        </p:nvSpPr>
        <p:spPr bwMode="auto">
          <a:xfrm flipH="1">
            <a:off x="1090613" y="4016375"/>
            <a:ext cx="611187" cy="611188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0" name="Group 30"/>
          <p:cNvGrpSpPr>
            <a:grpSpLocks/>
          </p:cNvGrpSpPr>
          <p:nvPr/>
        </p:nvGrpSpPr>
        <p:grpSpPr bwMode="auto">
          <a:xfrm>
            <a:off x="371475" y="4651375"/>
            <a:ext cx="1252538" cy="542925"/>
            <a:chOff x="234" y="2930"/>
            <a:chExt cx="789" cy="342"/>
          </a:xfrm>
        </p:grpSpPr>
        <p:sp>
          <p:nvSpPr>
            <p:cNvPr id="23587" name="Rectangle 31"/>
            <p:cNvSpPr>
              <a:spLocks noChangeArrowheads="1"/>
            </p:cNvSpPr>
            <p:nvPr/>
          </p:nvSpPr>
          <p:spPr bwMode="auto">
            <a:xfrm>
              <a:off x="234" y="2930"/>
              <a:ext cx="7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2. ...riduce</a:t>
              </a:r>
            </a:p>
          </p:txBody>
        </p:sp>
        <p:sp>
          <p:nvSpPr>
            <p:cNvPr id="23588" name="Rectangle 32"/>
            <p:cNvSpPr>
              <a:spLocks noChangeArrowheads="1"/>
            </p:cNvSpPr>
            <p:nvPr/>
          </p:nvSpPr>
          <p:spPr bwMode="auto">
            <a:xfrm>
              <a:off x="234" y="3080"/>
              <a:ext cx="6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Il salario</a:t>
              </a:r>
            </a:p>
          </p:txBody>
        </p:sp>
      </p:grpSp>
      <p:sp>
        <p:nvSpPr>
          <p:cNvPr id="23571" name="Line 33"/>
          <p:cNvSpPr>
            <a:spLocks noChangeShapeType="1"/>
          </p:cNvSpPr>
          <p:nvPr/>
        </p:nvSpPr>
        <p:spPr bwMode="auto">
          <a:xfrm flipH="1">
            <a:off x="5334000" y="2286000"/>
            <a:ext cx="1333500" cy="801688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2" name="Group 34"/>
          <p:cNvGrpSpPr>
            <a:grpSpLocks/>
          </p:cNvGrpSpPr>
          <p:nvPr/>
        </p:nvGrpSpPr>
        <p:grpSpPr bwMode="auto">
          <a:xfrm>
            <a:off x="6858000" y="2057400"/>
            <a:ext cx="2141538" cy="847725"/>
            <a:chOff x="4151" y="1293"/>
            <a:chExt cx="1349" cy="534"/>
          </a:xfrm>
        </p:grpSpPr>
        <p:sp>
          <p:nvSpPr>
            <p:cNvPr id="23585" name="Rectangle 35"/>
            <p:cNvSpPr>
              <a:spLocks noChangeArrowheads="1"/>
            </p:cNvSpPr>
            <p:nvPr/>
          </p:nvSpPr>
          <p:spPr bwMode="auto">
            <a:xfrm>
              <a:off x="4151" y="1293"/>
              <a:ext cx="13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1. L’immigrazione</a:t>
              </a:r>
            </a:p>
          </p:txBody>
        </p:sp>
        <p:sp>
          <p:nvSpPr>
            <p:cNvPr id="23586" name="Rectangle 36"/>
            <p:cNvSpPr>
              <a:spLocks noChangeArrowheads="1"/>
            </p:cNvSpPr>
            <p:nvPr/>
          </p:nvSpPr>
          <p:spPr bwMode="auto">
            <a:xfrm>
              <a:off x="4151" y="1443"/>
              <a:ext cx="128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aumenta l’offerta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di lavoro...</a:t>
              </a:r>
            </a:p>
          </p:txBody>
        </p:sp>
      </p:grpSp>
      <p:sp>
        <p:nvSpPr>
          <p:cNvPr id="23573" name="Rectangle 37"/>
          <p:cNvSpPr>
            <a:spLocks noChangeArrowheads="1"/>
          </p:cNvSpPr>
          <p:nvPr/>
        </p:nvSpPr>
        <p:spPr bwMode="auto">
          <a:xfrm>
            <a:off x="6351588" y="2578100"/>
            <a:ext cx="261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3574" name="Group 38"/>
          <p:cNvGrpSpPr>
            <a:grpSpLocks/>
          </p:cNvGrpSpPr>
          <p:nvPr/>
        </p:nvGrpSpPr>
        <p:grpSpPr bwMode="auto">
          <a:xfrm>
            <a:off x="1701800" y="3897313"/>
            <a:ext cx="144463" cy="393700"/>
            <a:chOff x="1072" y="2455"/>
            <a:chExt cx="91" cy="248"/>
          </a:xfrm>
        </p:grpSpPr>
        <p:sp>
          <p:nvSpPr>
            <p:cNvPr id="23583" name="Line 39"/>
            <p:cNvSpPr>
              <a:spLocks noChangeShapeType="1"/>
            </p:cNvSpPr>
            <p:nvPr/>
          </p:nvSpPr>
          <p:spPr bwMode="auto">
            <a:xfrm>
              <a:off x="1119" y="2455"/>
              <a:ext cx="1" cy="145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Freeform 40"/>
            <p:cNvSpPr>
              <a:spLocks/>
            </p:cNvSpPr>
            <p:nvPr/>
          </p:nvSpPr>
          <p:spPr bwMode="auto">
            <a:xfrm>
              <a:off x="1072" y="2544"/>
              <a:ext cx="91" cy="159"/>
            </a:xfrm>
            <a:custGeom>
              <a:avLst/>
              <a:gdLst>
                <a:gd name="T0" fmla="*/ 45 w 91"/>
                <a:gd name="T1" fmla="*/ 45 h 159"/>
                <a:gd name="T2" fmla="*/ 90 w 91"/>
                <a:gd name="T3" fmla="*/ 0 h 159"/>
                <a:gd name="T4" fmla="*/ 90 w 91"/>
                <a:gd name="T5" fmla="*/ 23 h 159"/>
                <a:gd name="T6" fmla="*/ 68 w 91"/>
                <a:gd name="T7" fmla="*/ 68 h 159"/>
                <a:gd name="T8" fmla="*/ 68 w 91"/>
                <a:gd name="T9" fmla="*/ 113 h 159"/>
                <a:gd name="T10" fmla="*/ 45 w 91"/>
                <a:gd name="T11" fmla="*/ 135 h 159"/>
                <a:gd name="T12" fmla="*/ 45 w 91"/>
                <a:gd name="T13" fmla="*/ 158 h 159"/>
                <a:gd name="T14" fmla="*/ 45 w 91"/>
                <a:gd name="T15" fmla="*/ 135 h 159"/>
                <a:gd name="T16" fmla="*/ 45 w 91"/>
                <a:gd name="T17" fmla="*/ 113 h 159"/>
                <a:gd name="T18" fmla="*/ 23 w 91"/>
                <a:gd name="T19" fmla="*/ 68 h 159"/>
                <a:gd name="T20" fmla="*/ 23 w 91"/>
                <a:gd name="T21" fmla="*/ 23 h 159"/>
                <a:gd name="T22" fmla="*/ 0 w 91"/>
                <a:gd name="T23" fmla="*/ 23 h 159"/>
                <a:gd name="T24" fmla="*/ 0 w 91"/>
                <a:gd name="T25" fmla="*/ 0 h 159"/>
                <a:gd name="T26" fmla="*/ 45 w 91"/>
                <a:gd name="T27" fmla="*/ 45 h 1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"/>
                <a:gd name="T43" fmla="*/ 0 h 159"/>
                <a:gd name="T44" fmla="*/ 91 w 91"/>
                <a:gd name="T45" fmla="*/ 159 h 1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" h="159">
                  <a:moveTo>
                    <a:pt x="45" y="45"/>
                  </a:moveTo>
                  <a:lnTo>
                    <a:pt x="90" y="0"/>
                  </a:lnTo>
                  <a:lnTo>
                    <a:pt x="90" y="23"/>
                  </a:lnTo>
                  <a:lnTo>
                    <a:pt x="68" y="68"/>
                  </a:lnTo>
                  <a:lnTo>
                    <a:pt x="68" y="113"/>
                  </a:lnTo>
                  <a:lnTo>
                    <a:pt x="45" y="135"/>
                  </a:lnTo>
                  <a:lnTo>
                    <a:pt x="45" y="158"/>
                  </a:lnTo>
                  <a:lnTo>
                    <a:pt x="45" y="135"/>
                  </a:lnTo>
                  <a:lnTo>
                    <a:pt x="45" y="113"/>
                  </a:lnTo>
                  <a:lnTo>
                    <a:pt x="23" y="68"/>
                  </a:lnTo>
                  <a:lnTo>
                    <a:pt x="23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45" y="4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5" name="Group 41"/>
          <p:cNvGrpSpPr>
            <a:grpSpLocks/>
          </p:cNvGrpSpPr>
          <p:nvPr/>
        </p:nvGrpSpPr>
        <p:grpSpPr bwMode="auto">
          <a:xfrm>
            <a:off x="4618038" y="3149600"/>
            <a:ext cx="1246187" cy="144463"/>
            <a:chOff x="2909" y="1984"/>
            <a:chExt cx="785" cy="91"/>
          </a:xfrm>
        </p:grpSpPr>
        <p:sp>
          <p:nvSpPr>
            <p:cNvPr id="23581" name="Line 42"/>
            <p:cNvSpPr>
              <a:spLocks noChangeShapeType="1"/>
            </p:cNvSpPr>
            <p:nvPr/>
          </p:nvSpPr>
          <p:spPr bwMode="auto">
            <a:xfrm>
              <a:off x="2909" y="2031"/>
              <a:ext cx="701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Freeform 43"/>
            <p:cNvSpPr>
              <a:spLocks/>
            </p:cNvSpPr>
            <p:nvPr/>
          </p:nvSpPr>
          <p:spPr bwMode="auto">
            <a:xfrm>
              <a:off x="3558" y="1984"/>
              <a:ext cx="136" cy="91"/>
            </a:xfrm>
            <a:custGeom>
              <a:avLst/>
              <a:gdLst>
                <a:gd name="T0" fmla="*/ 23 w 136"/>
                <a:gd name="T1" fmla="*/ 45 h 91"/>
                <a:gd name="T2" fmla="*/ 0 w 136"/>
                <a:gd name="T3" fmla="*/ 0 h 91"/>
                <a:gd name="T4" fmla="*/ 23 w 136"/>
                <a:gd name="T5" fmla="*/ 23 h 91"/>
                <a:gd name="T6" fmla="*/ 45 w 136"/>
                <a:gd name="T7" fmla="*/ 23 h 91"/>
                <a:gd name="T8" fmla="*/ 68 w 136"/>
                <a:gd name="T9" fmla="*/ 45 h 91"/>
                <a:gd name="T10" fmla="*/ 90 w 136"/>
                <a:gd name="T11" fmla="*/ 45 h 91"/>
                <a:gd name="T12" fmla="*/ 113 w 136"/>
                <a:gd name="T13" fmla="*/ 45 h 91"/>
                <a:gd name="T14" fmla="*/ 135 w 136"/>
                <a:gd name="T15" fmla="*/ 45 h 91"/>
                <a:gd name="T16" fmla="*/ 113 w 136"/>
                <a:gd name="T17" fmla="*/ 45 h 91"/>
                <a:gd name="T18" fmla="*/ 90 w 136"/>
                <a:gd name="T19" fmla="*/ 68 h 91"/>
                <a:gd name="T20" fmla="*/ 68 w 136"/>
                <a:gd name="T21" fmla="*/ 68 h 91"/>
                <a:gd name="T22" fmla="*/ 45 w 136"/>
                <a:gd name="T23" fmla="*/ 68 h 91"/>
                <a:gd name="T24" fmla="*/ 23 w 136"/>
                <a:gd name="T25" fmla="*/ 90 h 91"/>
                <a:gd name="T26" fmla="*/ 0 w 136"/>
                <a:gd name="T27" fmla="*/ 90 h 91"/>
                <a:gd name="T28" fmla="*/ 23 w 136"/>
                <a:gd name="T29" fmla="*/ 45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6"/>
                <a:gd name="T46" fmla="*/ 0 h 91"/>
                <a:gd name="T47" fmla="*/ 136 w 136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6" h="91">
                  <a:moveTo>
                    <a:pt x="23" y="45"/>
                  </a:moveTo>
                  <a:lnTo>
                    <a:pt x="0" y="0"/>
                  </a:lnTo>
                  <a:lnTo>
                    <a:pt x="23" y="23"/>
                  </a:lnTo>
                  <a:lnTo>
                    <a:pt x="45" y="23"/>
                  </a:lnTo>
                  <a:lnTo>
                    <a:pt x="68" y="45"/>
                  </a:lnTo>
                  <a:lnTo>
                    <a:pt x="90" y="45"/>
                  </a:lnTo>
                  <a:lnTo>
                    <a:pt x="113" y="45"/>
                  </a:lnTo>
                  <a:lnTo>
                    <a:pt x="135" y="45"/>
                  </a:lnTo>
                  <a:lnTo>
                    <a:pt x="113" y="45"/>
                  </a:lnTo>
                  <a:lnTo>
                    <a:pt x="90" y="68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23" y="90"/>
                  </a:lnTo>
                  <a:lnTo>
                    <a:pt x="0" y="90"/>
                  </a:lnTo>
                  <a:lnTo>
                    <a:pt x="23" y="4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6" name="Freeform 44"/>
          <p:cNvSpPr>
            <a:spLocks/>
          </p:cNvSpPr>
          <p:nvPr/>
        </p:nvSpPr>
        <p:spPr bwMode="auto">
          <a:xfrm>
            <a:off x="5040313" y="4341813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30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45"/>
          <p:cNvSpPr>
            <a:spLocks noChangeShapeType="1"/>
          </p:cNvSpPr>
          <p:nvPr/>
        </p:nvSpPr>
        <p:spPr bwMode="auto">
          <a:xfrm flipH="1">
            <a:off x="2735263" y="237013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Freeform 46"/>
          <p:cNvSpPr>
            <a:spLocks/>
          </p:cNvSpPr>
          <p:nvPr/>
        </p:nvSpPr>
        <p:spPr bwMode="auto">
          <a:xfrm>
            <a:off x="4086225" y="3697288"/>
            <a:ext cx="120650" cy="122237"/>
          </a:xfrm>
          <a:custGeom>
            <a:avLst/>
            <a:gdLst>
              <a:gd name="T0" fmla="*/ 2147483646 w 76"/>
              <a:gd name="T1" fmla="*/ 2147483646 h 77"/>
              <a:gd name="T2" fmla="*/ 2147483646 w 76"/>
              <a:gd name="T3" fmla="*/ 2147483646 h 77"/>
              <a:gd name="T4" fmla="*/ 2147483646 w 76"/>
              <a:gd name="T5" fmla="*/ 2147483646 h 77"/>
              <a:gd name="T6" fmla="*/ 2147483646 w 76"/>
              <a:gd name="T7" fmla="*/ 2147483646 h 77"/>
              <a:gd name="T8" fmla="*/ 2147483646 w 76"/>
              <a:gd name="T9" fmla="*/ 2147483646 h 77"/>
              <a:gd name="T10" fmla="*/ 2147483646 w 76"/>
              <a:gd name="T11" fmla="*/ 2147483646 h 77"/>
              <a:gd name="T12" fmla="*/ 2147483646 w 76"/>
              <a:gd name="T13" fmla="*/ 0 h 77"/>
              <a:gd name="T14" fmla="*/ 2147483646 w 76"/>
              <a:gd name="T15" fmla="*/ 2147483646 h 77"/>
              <a:gd name="T16" fmla="*/ 0 w 76"/>
              <a:gd name="T17" fmla="*/ 2147483646 h 77"/>
              <a:gd name="T18" fmla="*/ 0 w 76"/>
              <a:gd name="T19" fmla="*/ 2147483646 h 77"/>
              <a:gd name="T20" fmla="*/ 0 w 76"/>
              <a:gd name="T21" fmla="*/ 2147483646 h 77"/>
              <a:gd name="T22" fmla="*/ 2147483646 w 76"/>
              <a:gd name="T23" fmla="*/ 2147483646 h 77"/>
              <a:gd name="T24" fmla="*/ 2147483646 w 76"/>
              <a:gd name="T25" fmla="*/ 2147483646 h 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7"/>
              <a:gd name="T41" fmla="*/ 76 w 76"/>
              <a:gd name="T42" fmla="*/ 77 h 7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7">
                <a:moveTo>
                  <a:pt x="30" y="76"/>
                </a:moveTo>
                <a:lnTo>
                  <a:pt x="60" y="76"/>
                </a:lnTo>
                <a:lnTo>
                  <a:pt x="75" y="61"/>
                </a:lnTo>
                <a:lnTo>
                  <a:pt x="75" y="46"/>
                </a:lnTo>
                <a:lnTo>
                  <a:pt x="75" y="30"/>
                </a:lnTo>
                <a:lnTo>
                  <a:pt x="60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6"/>
                </a:lnTo>
                <a:lnTo>
                  <a:pt x="0" y="61"/>
                </a:lnTo>
                <a:lnTo>
                  <a:pt x="15" y="76"/>
                </a:lnTo>
                <a:lnTo>
                  <a:pt x="30" y="7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Text Box 48"/>
          <p:cNvSpPr txBox="1">
            <a:spLocks noChangeArrowheads="1"/>
          </p:cNvSpPr>
          <p:nvPr/>
        </p:nvSpPr>
        <p:spPr bwMode="auto">
          <a:xfrm>
            <a:off x="900113" y="260350"/>
            <a:ext cx="685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dell’offerta di lavoro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(Caso sostituibilità lavoratori eterogenei)</a:t>
            </a:r>
          </a:p>
        </p:txBody>
      </p:sp>
      <p:sp>
        <p:nvSpPr>
          <p:cNvPr id="23580" name="Rectangle 49"/>
          <p:cNvSpPr>
            <a:spLocks noChangeArrowheads="1"/>
          </p:cNvSpPr>
          <p:nvPr/>
        </p:nvSpPr>
        <p:spPr bwMode="auto">
          <a:xfrm>
            <a:off x="1524000" y="17526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6B9BA2-5B41-412A-B7F1-08BFD82E00F2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4580" name="Rectangle 1028"/>
          <p:cNvSpPr>
            <a:spLocks noChangeArrowheads="1"/>
          </p:cNvSpPr>
          <p:nvPr/>
        </p:nvSpPr>
        <p:spPr bwMode="auto">
          <a:xfrm>
            <a:off x="1654175" y="427037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581" name="Rectangle 1029"/>
          <p:cNvSpPr>
            <a:spLocks noChangeArrowheads="1"/>
          </p:cNvSpPr>
          <p:nvPr/>
        </p:nvSpPr>
        <p:spPr bwMode="auto">
          <a:xfrm>
            <a:off x="1654175" y="362585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24582" name="Group 1030"/>
          <p:cNvGrpSpPr>
            <a:grpSpLocks/>
          </p:cNvGrpSpPr>
          <p:nvPr/>
        </p:nvGrpSpPr>
        <p:grpSpPr bwMode="auto">
          <a:xfrm>
            <a:off x="6699250" y="6105525"/>
            <a:ext cx="1482725" cy="544513"/>
            <a:chOff x="4220" y="3846"/>
            <a:chExt cx="934" cy="343"/>
          </a:xfrm>
        </p:grpSpPr>
        <p:sp>
          <p:nvSpPr>
            <p:cNvPr id="24617" name="Rectangle 1031"/>
            <p:cNvSpPr>
              <a:spLocks noChangeArrowheads="1"/>
            </p:cNvSpPr>
            <p:nvPr/>
          </p:nvSpPr>
          <p:spPr bwMode="auto">
            <a:xfrm>
              <a:off x="4220" y="3846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 di</a:t>
              </a:r>
            </a:p>
          </p:txBody>
        </p:sp>
        <p:sp>
          <p:nvSpPr>
            <p:cNvPr id="24618" name="Rectangle 1032"/>
            <p:cNvSpPr>
              <a:spLocks noChangeArrowheads="1"/>
            </p:cNvSpPr>
            <p:nvPr/>
          </p:nvSpPr>
          <p:spPr bwMode="auto">
            <a:xfrm>
              <a:off x="4620" y="3997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24583" name="Rectangle 1033"/>
          <p:cNvSpPr>
            <a:spLocks noChangeArrowheads="1"/>
          </p:cNvSpPr>
          <p:nvPr/>
        </p:nvSpPr>
        <p:spPr bwMode="auto">
          <a:xfrm>
            <a:off x="5016500" y="610552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584" name="Rectangle 1034"/>
          <p:cNvSpPr>
            <a:spLocks noChangeArrowheads="1"/>
          </p:cNvSpPr>
          <p:nvPr/>
        </p:nvSpPr>
        <p:spPr bwMode="auto">
          <a:xfrm>
            <a:off x="4086225" y="610552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585" name="Rectangle 1035"/>
          <p:cNvSpPr>
            <a:spLocks noChangeArrowheads="1"/>
          </p:cNvSpPr>
          <p:nvPr/>
        </p:nvSpPr>
        <p:spPr bwMode="auto">
          <a:xfrm>
            <a:off x="5054600" y="2043113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  <a:r>
              <a:rPr lang="it-IT" altLang="it-IT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586" name="Rectangle 1036"/>
          <p:cNvSpPr>
            <a:spLocks noChangeArrowheads="1"/>
          </p:cNvSpPr>
          <p:nvPr/>
        </p:nvSpPr>
        <p:spPr bwMode="auto">
          <a:xfrm>
            <a:off x="6637338" y="514350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Domanda</a:t>
            </a:r>
          </a:p>
        </p:txBody>
      </p:sp>
      <p:sp>
        <p:nvSpPr>
          <p:cNvPr id="24587" name="Freeform 1037"/>
          <p:cNvSpPr>
            <a:spLocks/>
          </p:cNvSpPr>
          <p:nvPr/>
        </p:nvSpPr>
        <p:spPr bwMode="auto">
          <a:xfrm>
            <a:off x="1987550" y="190976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038"/>
          <p:cNvSpPr>
            <a:spLocks noChangeShapeType="1"/>
          </p:cNvSpPr>
          <p:nvPr/>
        </p:nvSpPr>
        <p:spPr bwMode="auto">
          <a:xfrm>
            <a:off x="2449513" y="2633663"/>
            <a:ext cx="4116387" cy="2757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039"/>
          <p:cNvSpPr>
            <a:spLocks noChangeShapeType="1"/>
          </p:cNvSpPr>
          <p:nvPr/>
        </p:nvSpPr>
        <p:spPr bwMode="auto">
          <a:xfrm flipH="1">
            <a:off x="4022725" y="2728913"/>
            <a:ext cx="2281238" cy="32337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040"/>
          <p:cNvSpPr>
            <a:spLocks/>
          </p:cNvSpPr>
          <p:nvPr/>
        </p:nvSpPr>
        <p:spPr bwMode="auto">
          <a:xfrm>
            <a:off x="1987550" y="4413250"/>
            <a:ext cx="3125788" cy="1646238"/>
          </a:xfrm>
          <a:custGeom>
            <a:avLst/>
            <a:gdLst>
              <a:gd name="T0" fmla="*/ 2147483646 w 1969"/>
              <a:gd name="T1" fmla="*/ 2147483646 h 1037"/>
              <a:gd name="T2" fmla="*/ 2147483646 w 1969"/>
              <a:gd name="T3" fmla="*/ 0 h 1037"/>
              <a:gd name="T4" fmla="*/ 0 w 1969"/>
              <a:gd name="T5" fmla="*/ 0 h 1037"/>
              <a:gd name="T6" fmla="*/ 0 60000 65536"/>
              <a:gd name="T7" fmla="*/ 0 60000 65536"/>
              <a:gd name="T8" fmla="*/ 0 60000 65536"/>
              <a:gd name="T9" fmla="*/ 0 w 1969"/>
              <a:gd name="T10" fmla="*/ 0 h 1037"/>
              <a:gd name="T11" fmla="*/ 1969 w 1969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" h="1037">
                <a:moveTo>
                  <a:pt x="1968" y="1036"/>
                </a:moveTo>
                <a:lnTo>
                  <a:pt x="196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041"/>
          <p:cNvSpPr>
            <a:spLocks/>
          </p:cNvSpPr>
          <p:nvPr/>
        </p:nvSpPr>
        <p:spPr bwMode="auto">
          <a:xfrm>
            <a:off x="1987550" y="3770313"/>
            <a:ext cx="2147888" cy="2289175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042"/>
          <p:cNvSpPr>
            <a:spLocks noChangeShapeType="1"/>
          </p:cNvSpPr>
          <p:nvPr/>
        </p:nvSpPr>
        <p:spPr bwMode="auto">
          <a:xfrm flipH="1">
            <a:off x="1090613" y="4016375"/>
            <a:ext cx="611187" cy="611188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3" name="Group 1043"/>
          <p:cNvGrpSpPr>
            <a:grpSpLocks/>
          </p:cNvGrpSpPr>
          <p:nvPr/>
        </p:nvGrpSpPr>
        <p:grpSpPr bwMode="auto">
          <a:xfrm>
            <a:off x="371475" y="4651375"/>
            <a:ext cx="1252538" cy="542925"/>
            <a:chOff x="234" y="2930"/>
            <a:chExt cx="789" cy="342"/>
          </a:xfrm>
        </p:grpSpPr>
        <p:sp>
          <p:nvSpPr>
            <p:cNvPr id="24615" name="Rectangle 1044"/>
            <p:cNvSpPr>
              <a:spLocks noChangeArrowheads="1"/>
            </p:cNvSpPr>
            <p:nvPr/>
          </p:nvSpPr>
          <p:spPr bwMode="auto">
            <a:xfrm>
              <a:off x="234" y="2930"/>
              <a:ext cx="7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2. ...riduce</a:t>
              </a:r>
            </a:p>
          </p:txBody>
        </p:sp>
        <p:sp>
          <p:nvSpPr>
            <p:cNvPr id="24616" name="Rectangle 1045"/>
            <p:cNvSpPr>
              <a:spLocks noChangeArrowheads="1"/>
            </p:cNvSpPr>
            <p:nvPr/>
          </p:nvSpPr>
          <p:spPr bwMode="auto">
            <a:xfrm>
              <a:off x="234" y="3080"/>
              <a:ext cx="6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Il salario</a:t>
              </a:r>
            </a:p>
          </p:txBody>
        </p:sp>
      </p:grpSp>
      <p:sp>
        <p:nvSpPr>
          <p:cNvPr id="24594" name="Line 1046"/>
          <p:cNvSpPr>
            <a:spLocks noChangeShapeType="1"/>
          </p:cNvSpPr>
          <p:nvPr/>
        </p:nvSpPr>
        <p:spPr bwMode="auto">
          <a:xfrm flipH="1">
            <a:off x="5334000" y="2286000"/>
            <a:ext cx="1333500" cy="801688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5" name="Group 1047"/>
          <p:cNvGrpSpPr>
            <a:grpSpLocks/>
          </p:cNvGrpSpPr>
          <p:nvPr/>
        </p:nvGrpSpPr>
        <p:grpSpPr bwMode="auto">
          <a:xfrm>
            <a:off x="6858000" y="2057400"/>
            <a:ext cx="2141538" cy="847725"/>
            <a:chOff x="4151" y="1293"/>
            <a:chExt cx="1349" cy="534"/>
          </a:xfrm>
        </p:grpSpPr>
        <p:sp>
          <p:nvSpPr>
            <p:cNvPr id="24613" name="Rectangle 1048"/>
            <p:cNvSpPr>
              <a:spLocks noChangeArrowheads="1"/>
            </p:cNvSpPr>
            <p:nvPr/>
          </p:nvSpPr>
          <p:spPr bwMode="auto">
            <a:xfrm>
              <a:off x="4151" y="1293"/>
              <a:ext cx="13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1. L’immigrazione</a:t>
              </a:r>
            </a:p>
          </p:txBody>
        </p:sp>
        <p:sp>
          <p:nvSpPr>
            <p:cNvPr id="24614" name="Rectangle 1049"/>
            <p:cNvSpPr>
              <a:spLocks noChangeArrowheads="1"/>
            </p:cNvSpPr>
            <p:nvPr/>
          </p:nvSpPr>
          <p:spPr bwMode="auto">
            <a:xfrm>
              <a:off x="4151" y="1443"/>
              <a:ext cx="128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aumenta l’offerta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di lavoro...</a:t>
              </a:r>
            </a:p>
          </p:txBody>
        </p:sp>
      </p:grpSp>
      <p:sp>
        <p:nvSpPr>
          <p:cNvPr id="24596" name="Rectangle 1050"/>
          <p:cNvSpPr>
            <a:spLocks noChangeArrowheads="1"/>
          </p:cNvSpPr>
          <p:nvPr/>
        </p:nvSpPr>
        <p:spPr bwMode="auto">
          <a:xfrm>
            <a:off x="6351588" y="2578100"/>
            <a:ext cx="261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4597" name="Group 1051"/>
          <p:cNvGrpSpPr>
            <a:grpSpLocks/>
          </p:cNvGrpSpPr>
          <p:nvPr/>
        </p:nvGrpSpPr>
        <p:grpSpPr bwMode="auto">
          <a:xfrm>
            <a:off x="1701800" y="3897313"/>
            <a:ext cx="144463" cy="393700"/>
            <a:chOff x="1072" y="2455"/>
            <a:chExt cx="91" cy="248"/>
          </a:xfrm>
        </p:grpSpPr>
        <p:sp>
          <p:nvSpPr>
            <p:cNvPr id="24611" name="Line 1052"/>
            <p:cNvSpPr>
              <a:spLocks noChangeShapeType="1"/>
            </p:cNvSpPr>
            <p:nvPr/>
          </p:nvSpPr>
          <p:spPr bwMode="auto">
            <a:xfrm>
              <a:off x="1119" y="2455"/>
              <a:ext cx="1" cy="145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Freeform 1053"/>
            <p:cNvSpPr>
              <a:spLocks/>
            </p:cNvSpPr>
            <p:nvPr/>
          </p:nvSpPr>
          <p:spPr bwMode="auto">
            <a:xfrm>
              <a:off x="1072" y="2544"/>
              <a:ext cx="91" cy="159"/>
            </a:xfrm>
            <a:custGeom>
              <a:avLst/>
              <a:gdLst>
                <a:gd name="T0" fmla="*/ 45 w 91"/>
                <a:gd name="T1" fmla="*/ 45 h 159"/>
                <a:gd name="T2" fmla="*/ 90 w 91"/>
                <a:gd name="T3" fmla="*/ 0 h 159"/>
                <a:gd name="T4" fmla="*/ 90 w 91"/>
                <a:gd name="T5" fmla="*/ 23 h 159"/>
                <a:gd name="T6" fmla="*/ 68 w 91"/>
                <a:gd name="T7" fmla="*/ 68 h 159"/>
                <a:gd name="T8" fmla="*/ 68 w 91"/>
                <a:gd name="T9" fmla="*/ 113 h 159"/>
                <a:gd name="T10" fmla="*/ 45 w 91"/>
                <a:gd name="T11" fmla="*/ 135 h 159"/>
                <a:gd name="T12" fmla="*/ 45 w 91"/>
                <a:gd name="T13" fmla="*/ 158 h 159"/>
                <a:gd name="T14" fmla="*/ 45 w 91"/>
                <a:gd name="T15" fmla="*/ 135 h 159"/>
                <a:gd name="T16" fmla="*/ 45 w 91"/>
                <a:gd name="T17" fmla="*/ 113 h 159"/>
                <a:gd name="T18" fmla="*/ 23 w 91"/>
                <a:gd name="T19" fmla="*/ 68 h 159"/>
                <a:gd name="T20" fmla="*/ 23 w 91"/>
                <a:gd name="T21" fmla="*/ 23 h 159"/>
                <a:gd name="T22" fmla="*/ 0 w 91"/>
                <a:gd name="T23" fmla="*/ 23 h 159"/>
                <a:gd name="T24" fmla="*/ 0 w 91"/>
                <a:gd name="T25" fmla="*/ 0 h 159"/>
                <a:gd name="T26" fmla="*/ 45 w 91"/>
                <a:gd name="T27" fmla="*/ 45 h 1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"/>
                <a:gd name="T43" fmla="*/ 0 h 159"/>
                <a:gd name="T44" fmla="*/ 91 w 91"/>
                <a:gd name="T45" fmla="*/ 159 h 1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" h="159">
                  <a:moveTo>
                    <a:pt x="45" y="45"/>
                  </a:moveTo>
                  <a:lnTo>
                    <a:pt x="90" y="0"/>
                  </a:lnTo>
                  <a:lnTo>
                    <a:pt x="90" y="23"/>
                  </a:lnTo>
                  <a:lnTo>
                    <a:pt x="68" y="68"/>
                  </a:lnTo>
                  <a:lnTo>
                    <a:pt x="68" y="113"/>
                  </a:lnTo>
                  <a:lnTo>
                    <a:pt x="45" y="135"/>
                  </a:lnTo>
                  <a:lnTo>
                    <a:pt x="45" y="158"/>
                  </a:lnTo>
                  <a:lnTo>
                    <a:pt x="45" y="135"/>
                  </a:lnTo>
                  <a:lnTo>
                    <a:pt x="45" y="113"/>
                  </a:lnTo>
                  <a:lnTo>
                    <a:pt x="23" y="68"/>
                  </a:lnTo>
                  <a:lnTo>
                    <a:pt x="23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45" y="4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8" name="Group 1054"/>
          <p:cNvGrpSpPr>
            <a:grpSpLocks/>
          </p:cNvGrpSpPr>
          <p:nvPr/>
        </p:nvGrpSpPr>
        <p:grpSpPr bwMode="auto">
          <a:xfrm>
            <a:off x="4618038" y="3149600"/>
            <a:ext cx="1246187" cy="144463"/>
            <a:chOff x="2909" y="1984"/>
            <a:chExt cx="785" cy="91"/>
          </a:xfrm>
        </p:grpSpPr>
        <p:sp>
          <p:nvSpPr>
            <p:cNvPr id="24609" name="Line 1055"/>
            <p:cNvSpPr>
              <a:spLocks noChangeShapeType="1"/>
            </p:cNvSpPr>
            <p:nvPr/>
          </p:nvSpPr>
          <p:spPr bwMode="auto">
            <a:xfrm>
              <a:off x="2909" y="2031"/>
              <a:ext cx="701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Freeform 1056"/>
            <p:cNvSpPr>
              <a:spLocks/>
            </p:cNvSpPr>
            <p:nvPr/>
          </p:nvSpPr>
          <p:spPr bwMode="auto">
            <a:xfrm>
              <a:off x="3558" y="1984"/>
              <a:ext cx="136" cy="91"/>
            </a:xfrm>
            <a:custGeom>
              <a:avLst/>
              <a:gdLst>
                <a:gd name="T0" fmla="*/ 23 w 136"/>
                <a:gd name="T1" fmla="*/ 45 h 91"/>
                <a:gd name="T2" fmla="*/ 0 w 136"/>
                <a:gd name="T3" fmla="*/ 0 h 91"/>
                <a:gd name="T4" fmla="*/ 23 w 136"/>
                <a:gd name="T5" fmla="*/ 23 h 91"/>
                <a:gd name="T6" fmla="*/ 45 w 136"/>
                <a:gd name="T7" fmla="*/ 23 h 91"/>
                <a:gd name="T8" fmla="*/ 68 w 136"/>
                <a:gd name="T9" fmla="*/ 45 h 91"/>
                <a:gd name="T10" fmla="*/ 90 w 136"/>
                <a:gd name="T11" fmla="*/ 45 h 91"/>
                <a:gd name="T12" fmla="*/ 113 w 136"/>
                <a:gd name="T13" fmla="*/ 45 h 91"/>
                <a:gd name="T14" fmla="*/ 135 w 136"/>
                <a:gd name="T15" fmla="*/ 45 h 91"/>
                <a:gd name="T16" fmla="*/ 113 w 136"/>
                <a:gd name="T17" fmla="*/ 45 h 91"/>
                <a:gd name="T18" fmla="*/ 90 w 136"/>
                <a:gd name="T19" fmla="*/ 68 h 91"/>
                <a:gd name="T20" fmla="*/ 68 w 136"/>
                <a:gd name="T21" fmla="*/ 68 h 91"/>
                <a:gd name="T22" fmla="*/ 45 w 136"/>
                <a:gd name="T23" fmla="*/ 68 h 91"/>
                <a:gd name="T24" fmla="*/ 23 w 136"/>
                <a:gd name="T25" fmla="*/ 90 h 91"/>
                <a:gd name="T26" fmla="*/ 0 w 136"/>
                <a:gd name="T27" fmla="*/ 90 h 91"/>
                <a:gd name="T28" fmla="*/ 23 w 136"/>
                <a:gd name="T29" fmla="*/ 45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6"/>
                <a:gd name="T46" fmla="*/ 0 h 91"/>
                <a:gd name="T47" fmla="*/ 136 w 136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6" h="91">
                  <a:moveTo>
                    <a:pt x="23" y="45"/>
                  </a:moveTo>
                  <a:lnTo>
                    <a:pt x="0" y="0"/>
                  </a:lnTo>
                  <a:lnTo>
                    <a:pt x="23" y="23"/>
                  </a:lnTo>
                  <a:lnTo>
                    <a:pt x="45" y="23"/>
                  </a:lnTo>
                  <a:lnTo>
                    <a:pt x="68" y="45"/>
                  </a:lnTo>
                  <a:lnTo>
                    <a:pt x="90" y="45"/>
                  </a:lnTo>
                  <a:lnTo>
                    <a:pt x="113" y="45"/>
                  </a:lnTo>
                  <a:lnTo>
                    <a:pt x="135" y="45"/>
                  </a:lnTo>
                  <a:lnTo>
                    <a:pt x="113" y="45"/>
                  </a:lnTo>
                  <a:lnTo>
                    <a:pt x="90" y="68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23" y="90"/>
                  </a:lnTo>
                  <a:lnTo>
                    <a:pt x="0" y="90"/>
                  </a:lnTo>
                  <a:lnTo>
                    <a:pt x="23" y="4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9" name="Freeform 1057"/>
          <p:cNvSpPr>
            <a:spLocks/>
          </p:cNvSpPr>
          <p:nvPr/>
        </p:nvSpPr>
        <p:spPr bwMode="auto">
          <a:xfrm>
            <a:off x="5040313" y="4341813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30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1058"/>
          <p:cNvSpPr>
            <a:spLocks noChangeShapeType="1"/>
          </p:cNvSpPr>
          <p:nvPr/>
        </p:nvSpPr>
        <p:spPr bwMode="auto">
          <a:xfrm flipH="1">
            <a:off x="2735263" y="237013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1059"/>
          <p:cNvSpPr>
            <a:spLocks/>
          </p:cNvSpPr>
          <p:nvPr/>
        </p:nvSpPr>
        <p:spPr bwMode="auto">
          <a:xfrm>
            <a:off x="4086225" y="3697288"/>
            <a:ext cx="120650" cy="122237"/>
          </a:xfrm>
          <a:custGeom>
            <a:avLst/>
            <a:gdLst>
              <a:gd name="T0" fmla="*/ 2147483646 w 76"/>
              <a:gd name="T1" fmla="*/ 2147483646 h 77"/>
              <a:gd name="T2" fmla="*/ 2147483646 w 76"/>
              <a:gd name="T3" fmla="*/ 2147483646 h 77"/>
              <a:gd name="T4" fmla="*/ 2147483646 w 76"/>
              <a:gd name="T5" fmla="*/ 2147483646 h 77"/>
              <a:gd name="T6" fmla="*/ 2147483646 w 76"/>
              <a:gd name="T7" fmla="*/ 2147483646 h 77"/>
              <a:gd name="T8" fmla="*/ 2147483646 w 76"/>
              <a:gd name="T9" fmla="*/ 2147483646 h 77"/>
              <a:gd name="T10" fmla="*/ 2147483646 w 76"/>
              <a:gd name="T11" fmla="*/ 2147483646 h 77"/>
              <a:gd name="T12" fmla="*/ 2147483646 w 76"/>
              <a:gd name="T13" fmla="*/ 0 h 77"/>
              <a:gd name="T14" fmla="*/ 2147483646 w 76"/>
              <a:gd name="T15" fmla="*/ 2147483646 h 77"/>
              <a:gd name="T16" fmla="*/ 0 w 76"/>
              <a:gd name="T17" fmla="*/ 2147483646 h 77"/>
              <a:gd name="T18" fmla="*/ 0 w 76"/>
              <a:gd name="T19" fmla="*/ 2147483646 h 77"/>
              <a:gd name="T20" fmla="*/ 0 w 76"/>
              <a:gd name="T21" fmla="*/ 2147483646 h 77"/>
              <a:gd name="T22" fmla="*/ 2147483646 w 76"/>
              <a:gd name="T23" fmla="*/ 2147483646 h 77"/>
              <a:gd name="T24" fmla="*/ 2147483646 w 76"/>
              <a:gd name="T25" fmla="*/ 2147483646 h 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7"/>
              <a:gd name="T41" fmla="*/ 76 w 76"/>
              <a:gd name="T42" fmla="*/ 77 h 7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7">
                <a:moveTo>
                  <a:pt x="30" y="76"/>
                </a:moveTo>
                <a:lnTo>
                  <a:pt x="60" y="76"/>
                </a:lnTo>
                <a:lnTo>
                  <a:pt x="75" y="61"/>
                </a:lnTo>
                <a:lnTo>
                  <a:pt x="75" y="46"/>
                </a:lnTo>
                <a:lnTo>
                  <a:pt x="75" y="30"/>
                </a:lnTo>
                <a:lnTo>
                  <a:pt x="60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6"/>
                </a:lnTo>
                <a:lnTo>
                  <a:pt x="0" y="61"/>
                </a:lnTo>
                <a:lnTo>
                  <a:pt x="15" y="76"/>
                </a:lnTo>
                <a:lnTo>
                  <a:pt x="30" y="7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1060"/>
          <p:cNvSpPr txBox="1">
            <a:spLocks noChangeArrowheads="1"/>
          </p:cNvSpPr>
          <p:nvPr/>
        </p:nvSpPr>
        <p:spPr bwMode="auto">
          <a:xfrm>
            <a:off x="914400" y="685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dell’offerta di lavoro</a:t>
            </a:r>
          </a:p>
        </p:txBody>
      </p:sp>
      <p:sp>
        <p:nvSpPr>
          <p:cNvPr id="24603" name="Rectangle 1061"/>
          <p:cNvSpPr>
            <a:spLocks noChangeArrowheads="1"/>
          </p:cNvSpPr>
          <p:nvPr/>
        </p:nvSpPr>
        <p:spPr bwMode="auto">
          <a:xfrm>
            <a:off x="5386388" y="5621338"/>
            <a:ext cx="354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3. …e aumenta l’occupazione</a:t>
            </a:r>
          </a:p>
        </p:txBody>
      </p:sp>
      <p:sp>
        <p:nvSpPr>
          <p:cNvPr id="24604" name="Line 1062"/>
          <p:cNvSpPr>
            <a:spLocks noChangeShapeType="1"/>
          </p:cNvSpPr>
          <p:nvPr/>
        </p:nvSpPr>
        <p:spPr bwMode="auto">
          <a:xfrm flipV="1">
            <a:off x="4514850" y="5756275"/>
            <a:ext cx="812800" cy="387350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05" name="Group 1063"/>
          <p:cNvGrpSpPr>
            <a:grpSpLocks/>
          </p:cNvGrpSpPr>
          <p:nvPr/>
        </p:nvGrpSpPr>
        <p:grpSpPr bwMode="auto">
          <a:xfrm>
            <a:off x="4332288" y="6183313"/>
            <a:ext cx="625475" cy="111125"/>
            <a:chOff x="2729" y="3895"/>
            <a:chExt cx="394" cy="70"/>
          </a:xfrm>
        </p:grpSpPr>
        <p:sp>
          <p:nvSpPr>
            <p:cNvPr id="24607" name="Line 1064"/>
            <p:cNvSpPr>
              <a:spLocks noChangeShapeType="1"/>
            </p:cNvSpPr>
            <p:nvPr/>
          </p:nvSpPr>
          <p:spPr bwMode="auto">
            <a:xfrm>
              <a:off x="2729" y="3923"/>
              <a:ext cx="310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Freeform 1065"/>
            <p:cNvSpPr>
              <a:spLocks/>
            </p:cNvSpPr>
            <p:nvPr/>
          </p:nvSpPr>
          <p:spPr bwMode="auto">
            <a:xfrm>
              <a:off x="2987" y="3895"/>
              <a:ext cx="136" cy="70"/>
            </a:xfrm>
            <a:custGeom>
              <a:avLst/>
              <a:gdLst>
                <a:gd name="T0" fmla="*/ 23 w 136"/>
                <a:gd name="T1" fmla="*/ 23 h 70"/>
                <a:gd name="T2" fmla="*/ 0 w 136"/>
                <a:gd name="T3" fmla="*/ 0 h 70"/>
                <a:gd name="T4" fmla="*/ 23 w 136"/>
                <a:gd name="T5" fmla="*/ 0 h 70"/>
                <a:gd name="T6" fmla="*/ 45 w 136"/>
                <a:gd name="T7" fmla="*/ 0 h 70"/>
                <a:gd name="T8" fmla="*/ 68 w 136"/>
                <a:gd name="T9" fmla="*/ 23 h 70"/>
                <a:gd name="T10" fmla="*/ 90 w 136"/>
                <a:gd name="T11" fmla="*/ 23 h 70"/>
                <a:gd name="T12" fmla="*/ 113 w 136"/>
                <a:gd name="T13" fmla="*/ 23 h 70"/>
                <a:gd name="T14" fmla="*/ 135 w 136"/>
                <a:gd name="T15" fmla="*/ 23 h 70"/>
                <a:gd name="T16" fmla="*/ 113 w 136"/>
                <a:gd name="T17" fmla="*/ 47 h 70"/>
                <a:gd name="T18" fmla="*/ 90 w 136"/>
                <a:gd name="T19" fmla="*/ 47 h 70"/>
                <a:gd name="T20" fmla="*/ 68 w 136"/>
                <a:gd name="T21" fmla="*/ 47 h 70"/>
                <a:gd name="T22" fmla="*/ 45 w 136"/>
                <a:gd name="T23" fmla="*/ 47 h 70"/>
                <a:gd name="T24" fmla="*/ 23 w 136"/>
                <a:gd name="T25" fmla="*/ 69 h 70"/>
                <a:gd name="T26" fmla="*/ 0 w 136"/>
                <a:gd name="T27" fmla="*/ 69 h 70"/>
                <a:gd name="T28" fmla="*/ 23 w 136"/>
                <a:gd name="T29" fmla="*/ 23 h 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6"/>
                <a:gd name="T46" fmla="*/ 0 h 70"/>
                <a:gd name="T47" fmla="*/ 136 w 136"/>
                <a:gd name="T48" fmla="*/ 70 h 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6" h="70">
                  <a:moveTo>
                    <a:pt x="23" y="23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8" y="23"/>
                  </a:lnTo>
                  <a:lnTo>
                    <a:pt x="90" y="23"/>
                  </a:lnTo>
                  <a:lnTo>
                    <a:pt x="113" y="23"/>
                  </a:lnTo>
                  <a:lnTo>
                    <a:pt x="135" y="23"/>
                  </a:lnTo>
                  <a:lnTo>
                    <a:pt x="113" y="47"/>
                  </a:lnTo>
                  <a:lnTo>
                    <a:pt x="90" y="47"/>
                  </a:lnTo>
                  <a:lnTo>
                    <a:pt x="68" y="47"/>
                  </a:lnTo>
                  <a:lnTo>
                    <a:pt x="45" y="47"/>
                  </a:lnTo>
                  <a:lnTo>
                    <a:pt x="23" y="69"/>
                  </a:lnTo>
                  <a:lnTo>
                    <a:pt x="0" y="69"/>
                  </a:lnTo>
                  <a:lnTo>
                    <a:pt x="23" y="2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6" name="Rectangle 1066"/>
          <p:cNvSpPr>
            <a:spLocks noChangeArrowheads="1"/>
          </p:cNvSpPr>
          <p:nvPr/>
        </p:nvSpPr>
        <p:spPr bwMode="auto">
          <a:xfrm>
            <a:off x="1524000" y="17526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Quali sono i fattori esterni che inducono uno spostamento della curva di domanda?</a:t>
            </a:r>
            <a:endParaRPr lang="en-US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Consideriamo la domanda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631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5BAD0A-9FA3-4360-82F2-B45A160B6FB8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della domanda di lavoro</a:t>
            </a:r>
            <a:r>
              <a:rPr lang="it-IT" altLang="it-IT" sz="2800" b="1"/>
              <a:t>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066800" y="1828800"/>
            <a:ext cx="7239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2400" dirty="0"/>
              <a:t>Variazione del prezzo del prodotto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2400" dirty="0"/>
              <a:t>Progresso tecnologico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2400" dirty="0"/>
              <a:t>Offerta di altri fattori produttivi (es. capitale)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it-IT" altLang="it-IT" sz="2400" dirty="0"/>
              <a:t>Variazione nelle politiche di incentivazione/disincentivazione della produzione (intervento dello Stato)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3C24C2-47B2-4D66-B569-E873E1FEC154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6096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</a:rPr>
              <a:t>Spostamento della domanda di lavoro: un esempio con la tecnologia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1773238"/>
            <a:ext cx="7239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dirty="0"/>
              <a:t> Incremento della domanda di software causa: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dirty="0"/>
              <a:t>convenienza per l’impresa nell’assumere più informatici (perché?)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dirty="0"/>
              <a:t>pressione verso l’alto sui salari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dirty="0"/>
              <a:t>Ma aumento del prodotto marginale del lavoro ..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dirty="0"/>
              <a:t>. . . e del relativo valore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dirty="0"/>
              <a:t>un nuovo equilibrio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C9027-CCEE-4C3A-8623-83EDACC0AF9D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7652" name="Rectangle 14"/>
          <p:cNvSpPr>
            <a:spLocks noChangeArrowheads="1"/>
          </p:cNvSpPr>
          <p:nvPr/>
        </p:nvSpPr>
        <p:spPr bwMode="auto">
          <a:xfrm>
            <a:off x="1914525" y="413702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2095500" y="597217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grpSp>
        <p:nvGrpSpPr>
          <p:cNvPr id="27654" name="Group 16"/>
          <p:cNvGrpSpPr>
            <a:grpSpLocks/>
          </p:cNvGrpSpPr>
          <p:nvPr/>
        </p:nvGrpSpPr>
        <p:grpSpPr bwMode="auto">
          <a:xfrm>
            <a:off x="7035800" y="5972175"/>
            <a:ext cx="1482725" cy="544513"/>
            <a:chOff x="4432" y="3762"/>
            <a:chExt cx="934" cy="343"/>
          </a:xfrm>
        </p:grpSpPr>
        <p:sp>
          <p:nvSpPr>
            <p:cNvPr id="27671" name="Rectangle 17"/>
            <p:cNvSpPr>
              <a:spLocks noChangeArrowheads="1"/>
            </p:cNvSpPr>
            <p:nvPr/>
          </p:nvSpPr>
          <p:spPr bwMode="auto">
            <a:xfrm>
              <a:off x="4432" y="3762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Quantitàdi </a:t>
              </a:r>
            </a:p>
          </p:txBody>
        </p:sp>
        <p:sp>
          <p:nvSpPr>
            <p:cNvPr id="27672" name="Rectangle 18"/>
            <p:cNvSpPr>
              <a:spLocks noChangeArrowheads="1"/>
            </p:cNvSpPr>
            <p:nvPr/>
          </p:nvSpPr>
          <p:spPr bwMode="auto">
            <a:xfrm>
              <a:off x="4832" y="3913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27655" name="Rectangle 19"/>
          <p:cNvSpPr>
            <a:spLocks noChangeArrowheads="1"/>
          </p:cNvSpPr>
          <p:nvPr/>
        </p:nvSpPr>
        <p:spPr bwMode="auto">
          <a:xfrm>
            <a:off x="3906838" y="597217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56" name="Rectangle 20"/>
          <p:cNvSpPr>
            <a:spLocks noChangeArrowheads="1"/>
          </p:cNvSpPr>
          <p:nvPr/>
        </p:nvSpPr>
        <p:spPr bwMode="auto">
          <a:xfrm>
            <a:off x="5505450" y="2062163"/>
            <a:ext cx="830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Offerta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5981700" y="5472113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58" name="Freeform 22"/>
          <p:cNvSpPr>
            <a:spLocks/>
          </p:cNvSpPr>
          <p:nvPr/>
        </p:nvSpPr>
        <p:spPr bwMode="auto">
          <a:xfrm>
            <a:off x="2286000" y="177641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3"/>
          <p:cNvSpPr>
            <a:spLocks noChangeShapeType="1"/>
          </p:cNvSpPr>
          <p:nvPr/>
        </p:nvSpPr>
        <p:spPr bwMode="auto">
          <a:xfrm>
            <a:off x="3009900" y="2212975"/>
            <a:ext cx="4116388" cy="27828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Freeform 24"/>
          <p:cNvSpPr>
            <a:spLocks/>
          </p:cNvSpPr>
          <p:nvPr/>
        </p:nvSpPr>
        <p:spPr bwMode="auto">
          <a:xfrm>
            <a:off x="2286000" y="4279900"/>
            <a:ext cx="1695450" cy="1646238"/>
          </a:xfrm>
          <a:custGeom>
            <a:avLst/>
            <a:gdLst>
              <a:gd name="T0" fmla="*/ 2147483646 w 1068"/>
              <a:gd name="T1" fmla="*/ 2147483646 h 1037"/>
              <a:gd name="T2" fmla="*/ 2147483646 w 1068"/>
              <a:gd name="T3" fmla="*/ 0 h 1037"/>
              <a:gd name="T4" fmla="*/ 0 w 1068"/>
              <a:gd name="T5" fmla="*/ 0 h 1037"/>
              <a:gd name="T6" fmla="*/ 0 60000 65536"/>
              <a:gd name="T7" fmla="*/ 0 60000 65536"/>
              <a:gd name="T8" fmla="*/ 0 60000 65536"/>
              <a:gd name="T9" fmla="*/ 0 w 1068"/>
              <a:gd name="T10" fmla="*/ 0 h 1037"/>
              <a:gd name="T11" fmla="*/ 1068 w 1068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1037">
                <a:moveTo>
                  <a:pt x="1067" y="1036"/>
                </a:moveTo>
                <a:lnTo>
                  <a:pt x="10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Rectangle 25"/>
          <p:cNvSpPr>
            <a:spLocks noChangeArrowheads="1"/>
          </p:cNvSpPr>
          <p:nvPr/>
        </p:nvSpPr>
        <p:spPr bwMode="auto">
          <a:xfrm>
            <a:off x="7197725" y="4852988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7662" name="Group 26"/>
          <p:cNvGrpSpPr>
            <a:grpSpLocks/>
          </p:cNvGrpSpPr>
          <p:nvPr/>
        </p:nvGrpSpPr>
        <p:grpSpPr bwMode="auto">
          <a:xfrm>
            <a:off x="4987925" y="4719638"/>
            <a:ext cx="1670050" cy="171450"/>
            <a:chOff x="3142" y="2973"/>
            <a:chExt cx="1052" cy="108"/>
          </a:xfrm>
        </p:grpSpPr>
        <p:sp>
          <p:nvSpPr>
            <p:cNvPr id="27669" name="Line 27"/>
            <p:cNvSpPr>
              <a:spLocks noChangeShapeType="1"/>
            </p:cNvSpPr>
            <p:nvPr/>
          </p:nvSpPr>
          <p:spPr bwMode="auto">
            <a:xfrm>
              <a:off x="3142" y="3028"/>
              <a:ext cx="956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8"/>
            <p:cNvSpPr>
              <a:spLocks/>
            </p:cNvSpPr>
            <p:nvPr/>
          </p:nvSpPr>
          <p:spPr bwMode="auto">
            <a:xfrm>
              <a:off x="4034" y="2973"/>
              <a:ext cx="160" cy="108"/>
            </a:xfrm>
            <a:custGeom>
              <a:avLst/>
              <a:gdLst>
                <a:gd name="T0" fmla="*/ 26 w 160"/>
                <a:gd name="T1" fmla="*/ 53 h 108"/>
                <a:gd name="T2" fmla="*/ 0 w 160"/>
                <a:gd name="T3" fmla="*/ 0 h 108"/>
                <a:gd name="T4" fmla="*/ 26 w 160"/>
                <a:gd name="T5" fmla="*/ 0 h 108"/>
                <a:gd name="T6" fmla="*/ 52 w 160"/>
                <a:gd name="T7" fmla="*/ 26 h 108"/>
                <a:gd name="T8" fmla="*/ 79 w 160"/>
                <a:gd name="T9" fmla="*/ 26 h 108"/>
                <a:gd name="T10" fmla="*/ 107 w 160"/>
                <a:gd name="T11" fmla="*/ 26 h 108"/>
                <a:gd name="T12" fmla="*/ 133 w 160"/>
                <a:gd name="T13" fmla="*/ 53 h 108"/>
                <a:gd name="T14" fmla="*/ 159 w 160"/>
                <a:gd name="T15" fmla="*/ 53 h 108"/>
                <a:gd name="T16" fmla="*/ 133 w 160"/>
                <a:gd name="T17" fmla="*/ 53 h 108"/>
                <a:gd name="T18" fmla="*/ 107 w 160"/>
                <a:gd name="T19" fmla="*/ 53 h 108"/>
                <a:gd name="T20" fmla="*/ 79 w 160"/>
                <a:gd name="T21" fmla="*/ 53 h 108"/>
                <a:gd name="T22" fmla="*/ 52 w 160"/>
                <a:gd name="T23" fmla="*/ 81 h 108"/>
                <a:gd name="T24" fmla="*/ 26 w 160"/>
                <a:gd name="T25" fmla="*/ 81 h 108"/>
                <a:gd name="T26" fmla="*/ 0 w 160"/>
                <a:gd name="T27" fmla="*/ 107 h 108"/>
                <a:gd name="T28" fmla="*/ 26 w 160"/>
                <a:gd name="T29" fmla="*/ 53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"/>
                <a:gd name="T46" fmla="*/ 0 h 108"/>
                <a:gd name="T47" fmla="*/ 160 w 160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" h="108">
                  <a:moveTo>
                    <a:pt x="26" y="53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52" y="26"/>
                  </a:lnTo>
                  <a:lnTo>
                    <a:pt x="79" y="26"/>
                  </a:lnTo>
                  <a:lnTo>
                    <a:pt x="107" y="26"/>
                  </a:lnTo>
                  <a:lnTo>
                    <a:pt x="133" y="53"/>
                  </a:lnTo>
                  <a:lnTo>
                    <a:pt x="159" y="53"/>
                  </a:lnTo>
                  <a:lnTo>
                    <a:pt x="133" y="53"/>
                  </a:lnTo>
                  <a:lnTo>
                    <a:pt x="107" y="53"/>
                  </a:lnTo>
                  <a:lnTo>
                    <a:pt x="79" y="53"/>
                  </a:lnTo>
                  <a:lnTo>
                    <a:pt x="52" y="81"/>
                  </a:lnTo>
                  <a:lnTo>
                    <a:pt x="26" y="81"/>
                  </a:lnTo>
                  <a:lnTo>
                    <a:pt x="0" y="107"/>
                  </a:lnTo>
                  <a:lnTo>
                    <a:pt x="26" y="5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3" name="Line 29"/>
          <p:cNvSpPr>
            <a:spLocks noChangeShapeType="1"/>
          </p:cNvSpPr>
          <p:nvPr/>
        </p:nvSpPr>
        <p:spPr bwMode="auto">
          <a:xfrm flipH="1">
            <a:off x="3033713" y="223678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Freeform 30"/>
          <p:cNvSpPr>
            <a:spLocks/>
          </p:cNvSpPr>
          <p:nvPr/>
        </p:nvSpPr>
        <p:spPr bwMode="auto">
          <a:xfrm>
            <a:off x="4598988" y="3254375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15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15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31"/>
          <p:cNvSpPr>
            <a:spLocks noChangeShapeType="1"/>
          </p:cNvSpPr>
          <p:nvPr/>
        </p:nvSpPr>
        <p:spPr bwMode="auto">
          <a:xfrm>
            <a:off x="2436813" y="3214688"/>
            <a:ext cx="3497262" cy="2376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32"/>
          <p:cNvSpPr>
            <a:spLocks/>
          </p:cNvSpPr>
          <p:nvPr/>
        </p:nvSpPr>
        <p:spPr bwMode="auto">
          <a:xfrm>
            <a:off x="3930650" y="4208463"/>
            <a:ext cx="122238" cy="120650"/>
          </a:xfrm>
          <a:custGeom>
            <a:avLst/>
            <a:gdLst>
              <a:gd name="T0" fmla="*/ 2147483646 w 77"/>
              <a:gd name="T1" fmla="*/ 2147483646 h 76"/>
              <a:gd name="T2" fmla="*/ 2147483646 w 77"/>
              <a:gd name="T3" fmla="*/ 2147483646 h 76"/>
              <a:gd name="T4" fmla="*/ 2147483646 w 77"/>
              <a:gd name="T5" fmla="*/ 2147483646 h 76"/>
              <a:gd name="T6" fmla="*/ 2147483646 w 77"/>
              <a:gd name="T7" fmla="*/ 2147483646 h 76"/>
              <a:gd name="T8" fmla="*/ 2147483646 w 77"/>
              <a:gd name="T9" fmla="*/ 2147483646 h 76"/>
              <a:gd name="T10" fmla="*/ 2147483646 w 77"/>
              <a:gd name="T11" fmla="*/ 2147483646 h 76"/>
              <a:gd name="T12" fmla="*/ 2147483646 w 77"/>
              <a:gd name="T13" fmla="*/ 0 h 76"/>
              <a:gd name="T14" fmla="*/ 2147483646 w 77"/>
              <a:gd name="T15" fmla="*/ 2147483646 h 76"/>
              <a:gd name="T16" fmla="*/ 0 w 77"/>
              <a:gd name="T17" fmla="*/ 2147483646 h 76"/>
              <a:gd name="T18" fmla="*/ 0 w 77"/>
              <a:gd name="T19" fmla="*/ 2147483646 h 76"/>
              <a:gd name="T20" fmla="*/ 0 w 77"/>
              <a:gd name="T21" fmla="*/ 2147483646 h 76"/>
              <a:gd name="T22" fmla="*/ 2147483646 w 77"/>
              <a:gd name="T23" fmla="*/ 2147483646 h 76"/>
              <a:gd name="T24" fmla="*/ 2147483646 w 77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7"/>
              <a:gd name="T40" fmla="*/ 0 h 76"/>
              <a:gd name="T41" fmla="*/ 77 w 77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7" h="76">
                <a:moveTo>
                  <a:pt x="30" y="75"/>
                </a:moveTo>
                <a:lnTo>
                  <a:pt x="61" y="75"/>
                </a:lnTo>
                <a:lnTo>
                  <a:pt x="76" y="60"/>
                </a:lnTo>
                <a:lnTo>
                  <a:pt x="76" y="45"/>
                </a:lnTo>
                <a:lnTo>
                  <a:pt x="76" y="30"/>
                </a:lnTo>
                <a:lnTo>
                  <a:pt x="61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30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35"/>
          <p:cNvSpPr txBox="1">
            <a:spLocks noChangeArrowheads="1"/>
          </p:cNvSpPr>
          <p:nvPr/>
        </p:nvSpPr>
        <p:spPr bwMode="auto">
          <a:xfrm>
            <a:off x="990600" y="6096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della domanda di lavoro vs destra</a:t>
            </a:r>
            <a:endParaRPr lang="it-IT" altLang="it-IT" sz="2800" b="1"/>
          </a:p>
        </p:txBody>
      </p:sp>
      <p:sp>
        <p:nvSpPr>
          <p:cNvPr id="27668" name="Rectangle 36"/>
          <p:cNvSpPr>
            <a:spLocks noChangeArrowheads="1"/>
          </p:cNvSpPr>
          <p:nvPr/>
        </p:nvSpPr>
        <p:spPr bwMode="auto">
          <a:xfrm>
            <a:off x="1828800" y="16764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27923F-B15E-4839-9687-00E2CF6A720A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8675" name="Rectangle 14"/>
          <p:cNvSpPr>
            <a:spLocks noChangeArrowheads="1"/>
          </p:cNvSpPr>
          <p:nvPr/>
        </p:nvSpPr>
        <p:spPr bwMode="auto">
          <a:xfrm>
            <a:off x="1914525" y="413702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76" name="Rectangle 15"/>
          <p:cNvSpPr>
            <a:spLocks noChangeArrowheads="1"/>
          </p:cNvSpPr>
          <p:nvPr/>
        </p:nvSpPr>
        <p:spPr bwMode="auto">
          <a:xfrm>
            <a:off x="2095500" y="59721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677" name="Rectangle 19"/>
          <p:cNvSpPr>
            <a:spLocks noChangeArrowheads="1"/>
          </p:cNvSpPr>
          <p:nvPr/>
        </p:nvSpPr>
        <p:spPr bwMode="auto">
          <a:xfrm>
            <a:off x="3906838" y="597217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78" name="Rectangle 20"/>
          <p:cNvSpPr>
            <a:spLocks noChangeArrowheads="1"/>
          </p:cNvSpPr>
          <p:nvPr/>
        </p:nvSpPr>
        <p:spPr bwMode="auto">
          <a:xfrm>
            <a:off x="5505450" y="2062163"/>
            <a:ext cx="830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Offerta</a:t>
            </a:r>
          </a:p>
        </p:txBody>
      </p:sp>
      <p:sp>
        <p:nvSpPr>
          <p:cNvPr id="28679" name="Rectangle 21"/>
          <p:cNvSpPr>
            <a:spLocks noChangeArrowheads="1"/>
          </p:cNvSpPr>
          <p:nvPr/>
        </p:nvSpPr>
        <p:spPr bwMode="auto">
          <a:xfrm>
            <a:off x="5981700" y="5472113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80" name="Freeform 22"/>
          <p:cNvSpPr>
            <a:spLocks/>
          </p:cNvSpPr>
          <p:nvPr/>
        </p:nvSpPr>
        <p:spPr bwMode="auto">
          <a:xfrm>
            <a:off x="2286000" y="177641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23"/>
          <p:cNvSpPr>
            <a:spLocks noChangeShapeType="1"/>
          </p:cNvSpPr>
          <p:nvPr/>
        </p:nvSpPr>
        <p:spPr bwMode="auto">
          <a:xfrm>
            <a:off x="3009900" y="2212975"/>
            <a:ext cx="4116388" cy="27828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24"/>
          <p:cNvSpPr>
            <a:spLocks/>
          </p:cNvSpPr>
          <p:nvPr/>
        </p:nvSpPr>
        <p:spPr bwMode="auto">
          <a:xfrm>
            <a:off x="2286000" y="4279900"/>
            <a:ext cx="1695450" cy="1646238"/>
          </a:xfrm>
          <a:custGeom>
            <a:avLst/>
            <a:gdLst>
              <a:gd name="T0" fmla="*/ 2147483646 w 1068"/>
              <a:gd name="T1" fmla="*/ 2147483646 h 1037"/>
              <a:gd name="T2" fmla="*/ 2147483646 w 1068"/>
              <a:gd name="T3" fmla="*/ 0 h 1037"/>
              <a:gd name="T4" fmla="*/ 0 w 1068"/>
              <a:gd name="T5" fmla="*/ 0 h 1037"/>
              <a:gd name="T6" fmla="*/ 0 60000 65536"/>
              <a:gd name="T7" fmla="*/ 0 60000 65536"/>
              <a:gd name="T8" fmla="*/ 0 60000 65536"/>
              <a:gd name="T9" fmla="*/ 0 w 1068"/>
              <a:gd name="T10" fmla="*/ 0 h 1037"/>
              <a:gd name="T11" fmla="*/ 1068 w 1068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1037">
                <a:moveTo>
                  <a:pt x="1067" y="1036"/>
                </a:moveTo>
                <a:lnTo>
                  <a:pt x="10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25"/>
          <p:cNvSpPr>
            <a:spLocks noChangeArrowheads="1"/>
          </p:cNvSpPr>
          <p:nvPr/>
        </p:nvSpPr>
        <p:spPr bwMode="auto">
          <a:xfrm>
            <a:off x="7197725" y="4852988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8684" name="Group 26"/>
          <p:cNvGrpSpPr>
            <a:grpSpLocks/>
          </p:cNvGrpSpPr>
          <p:nvPr/>
        </p:nvGrpSpPr>
        <p:grpSpPr bwMode="auto">
          <a:xfrm>
            <a:off x="4953000" y="4724400"/>
            <a:ext cx="1670050" cy="171450"/>
            <a:chOff x="3142" y="2973"/>
            <a:chExt cx="1052" cy="108"/>
          </a:xfrm>
        </p:grpSpPr>
        <p:sp>
          <p:nvSpPr>
            <p:cNvPr id="28695" name="Line 27"/>
            <p:cNvSpPr>
              <a:spLocks noChangeShapeType="1"/>
            </p:cNvSpPr>
            <p:nvPr/>
          </p:nvSpPr>
          <p:spPr bwMode="auto">
            <a:xfrm>
              <a:off x="3142" y="3028"/>
              <a:ext cx="956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8"/>
            <p:cNvSpPr>
              <a:spLocks/>
            </p:cNvSpPr>
            <p:nvPr/>
          </p:nvSpPr>
          <p:spPr bwMode="auto">
            <a:xfrm>
              <a:off x="4034" y="2973"/>
              <a:ext cx="160" cy="108"/>
            </a:xfrm>
            <a:custGeom>
              <a:avLst/>
              <a:gdLst>
                <a:gd name="T0" fmla="*/ 26 w 160"/>
                <a:gd name="T1" fmla="*/ 53 h 108"/>
                <a:gd name="T2" fmla="*/ 0 w 160"/>
                <a:gd name="T3" fmla="*/ 0 h 108"/>
                <a:gd name="T4" fmla="*/ 26 w 160"/>
                <a:gd name="T5" fmla="*/ 0 h 108"/>
                <a:gd name="T6" fmla="*/ 52 w 160"/>
                <a:gd name="T7" fmla="*/ 26 h 108"/>
                <a:gd name="T8" fmla="*/ 79 w 160"/>
                <a:gd name="T9" fmla="*/ 26 h 108"/>
                <a:gd name="T10" fmla="*/ 107 w 160"/>
                <a:gd name="T11" fmla="*/ 26 h 108"/>
                <a:gd name="T12" fmla="*/ 133 w 160"/>
                <a:gd name="T13" fmla="*/ 53 h 108"/>
                <a:gd name="T14" fmla="*/ 159 w 160"/>
                <a:gd name="T15" fmla="*/ 53 h 108"/>
                <a:gd name="T16" fmla="*/ 133 w 160"/>
                <a:gd name="T17" fmla="*/ 53 h 108"/>
                <a:gd name="T18" fmla="*/ 107 w 160"/>
                <a:gd name="T19" fmla="*/ 53 h 108"/>
                <a:gd name="T20" fmla="*/ 79 w 160"/>
                <a:gd name="T21" fmla="*/ 53 h 108"/>
                <a:gd name="T22" fmla="*/ 52 w 160"/>
                <a:gd name="T23" fmla="*/ 81 h 108"/>
                <a:gd name="T24" fmla="*/ 26 w 160"/>
                <a:gd name="T25" fmla="*/ 81 h 108"/>
                <a:gd name="T26" fmla="*/ 0 w 160"/>
                <a:gd name="T27" fmla="*/ 107 h 108"/>
                <a:gd name="T28" fmla="*/ 26 w 160"/>
                <a:gd name="T29" fmla="*/ 53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"/>
                <a:gd name="T46" fmla="*/ 0 h 108"/>
                <a:gd name="T47" fmla="*/ 160 w 160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" h="108">
                  <a:moveTo>
                    <a:pt x="26" y="53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52" y="26"/>
                  </a:lnTo>
                  <a:lnTo>
                    <a:pt x="79" y="26"/>
                  </a:lnTo>
                  <a:lnTo>
                    <a:pt x="107" y="26"/>
                  </a:lnTo>
                  <a:lnTo>
                    <a:pt x="133" y="53"/>
                  </a:lnTo>
                  <a:lnTo>
                    <a:pt x="159" y="53"/>
                  </a:lnTo>
                  <a:lnTo>
                    <a:pt x="133" y="53"/>
                  </a:lnTo>
                  <a:lnTo>
                    <a:pt x="107" y="53"/>
                  </a:lnTo>
                  <a:lnTo>
                    <a:pt x="79" y="53"/>
                  </a:lnTo>
                  <a:lnTo>
                    <a:pt x="52" y="81"/>
                  </a:lnTo>
                  <a:lnTo>
                    <a:pt x="26" y="81"/>
                  </a:lnTo>
                  <a:lnTo>
                    <a:pt x="0" y="107"/>
                  </a:lnTo>
                  <a:lnTo>
                    <a:pt x="26" y="5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5" name="Line 29"/>
          <p:cNvSpPr>
            <a:spLocks noChangeShapeType="1"/>
          </p:cNvSpPr>
          <p:nvPr/>
        </p:nvSpPr>
        <p:spPr bwMode="auto">
          <a:xfrm flipH="1">
            <a:off x="3033713" y="223678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30"/>
          <p:cNvSpPr>
            <a:spLocks/>
          </p:cNvSpPr>
          <p:nvPr/>
        </p:nvSpPr>
        <p:spPr bwMode="auto">
          <a:xfrm>
            <a:off x="4598988" y="3254375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15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15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/>
          <p:cNvSpPr>
            <a:spLocks noChangeShapeType="1"/>
          </p:cNvSpPr>
          <p:nvPr/>
        </p:nvSpPr>
        <p:spPr bwMode="auto">
          <a:xfrm>
            <a:off x="2436813" y="3214688"/>
            <a:ext cx="3497262" cy="2376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32"/>
          <p:cNvSpPr>
            <a:spLocks/>
          </p:cNvSpPr>
          <p:nvPr/>
        </p:nvSpPr>
        <p:spPr bwMode="auto">
          <a:xfrm>
            <a:off x="3930650" y="4208463"/>
            <a:ext cx="122238" cy="120650"/>
          </a:xfrm>
          <a:custGeom>
            <a:avLst/>
            <a:gdLst>
              <a:gd name="T0" fmla="*/ 2147483646 w 77"/>
              <a:gd name="T1" fmla="*/ 2147483646 h 76"/>
              <a:gd name="T2" fmla="*/ 2147483646 w 77"/>
              <a:gd name="T3" fmla="*/ 2147483646 h 76"/>
              <a:gd name="T4" fmla="*/ 2147483646 w 77"/>
              <a:gd name="T5" fmla="*/ 2147483646 h 76"/>
              <a:gd name="T6" fmla="*/ 2147483646 w 77"/>
              <a:gd name="T7" fmla="*/ 2147483646 h 76"/>
              <a:gd name="T8" fmla="*/ 2147483646 w 77"/>
              <a:gd name="T9" fmla="*/ 2147483646 h 76"/>
              <a:gd name="T10" fmla="*/ 2147483646 w 77"/>
              <a:gd name="T11" fmla="*/ 2147483646 h 76"/>
              <a:gd name="T12" fmla="*/ 2147483646 w 77"/>
              <a:gd name="T13" fmla="*/ 0 h 76"/>
              <a:gd name="T14" fmla="*/ 2147483646 w 77"/>
              <a:gd name="T15" fmla="*/ 2147483646 h 76"/>
              <a:gd name="T16" fmla="*/ 0 w 77"/>
              <a:gd name="T17" fmla="*/ 2147483646 h 76"/>
              <a:gd name="T18" fmla="*/ 0 w 77"/>
              <a:gd name="T19" fmla="*/ 2147483646 h 76"/>
              <a:gd name="T20" fmla="*/ 0 w 77"/>
              <a:gd name="T21" fmla="*/ 2147483646 h 76"/>
              <a:gd name="T22" fmla="*/ 2147483646 w 77"/>
              <a:gd name="T23" fmla="*/ 2147483646 h 76"/>
              <a:gd name="T24" fmla="*/ 2147483646 w 77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7"/>
              <a:gd name="T40" fmla="*/ 0 h 76"/>
              <a:gd name="T41" fmla="*/ 77 w 77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7" h="76">
                <a:moveTo>
                  <a:pt x="30" y="75"/>
                </a:moveTo>
                <a:lnTo>
                  <a:pt x="61" y="75"/>
                </a:lnTo>
                <a:lnTo>
                  <a:pt x="76" y="60"/>
                </a:lnTo>
                <a:lnTo>
                  <a:pt x="76" y="45"/>
                </a:lnTo>
                <a:lnTo>
                  <a:pt x="76" y="30"/>
                </a:lnTo>
                <a:lnTo>
                  <a:pt x="61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30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33"/>
          <p:cNvSpPr>
            <a:spLocks noChangeShapeType="1"/>
          </p:cNvSpPr>
          <p:nvPr/>
        </p:nvSpPr>
        <p:spPr bwMode="auto">
          <a:xfrm flipH="1">
            <a:off x="5680075" y="3859213"/>
            <a:ext cx="801688" cy="896937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0" name="Group 34"/>
          <p:cNvGrpSpPr>
            <a:grpSpLocks/>
          </p:cNvGrpSpPr>
          <p:nvPr/>
        </p:nvGrpSpPr>
        <p:grpSpPr bwMode="auto">
          <a:xfrm>
            <a:off x="6569075" y="3556000"/>
            <a:ext cx="1778000" cy="847725"/>
            <a:chOff x="4138" y="2240"/>
            <a:chExt cx="1120" cy="534"/>
          </a:xfrm>
        </p:grpSpPr>
        <p:sp>
          <p:nvSpPr>
            <p:cNvPr id="28693" name="Rectangle 35"/>
            <p:cNvSpPr>
              <a:spLocks noChangeArrowheads="1"/>
            </p:cNvSpPr>
            <p:nvPr/>
          </p:nvSpPr>
          <p:spPr bwMode="auto">
            <a:xfrm>
              <a:off x="4138" y="2240"/>
              <a:ext cx="11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1. Un aumento</a:t>
              </a:r>
            </a:p>
          </p:txBody>
        </p:sp>
        <p:sp>
          <p:nvSpPr>
            <p:cNvPr id="28694" name="Rectangle 36"/>
            <p:cNvSpPr>
              <a:spLocks noChangeArrowheads="1"/>
            </p:cNvSpPr>
            <p:nvPr/>
          </p:nvSpPr>
          <p:spPr bwMode="auto">
            <a:xfrm>
              <a:off x="4138" y="2390"/>
              <a:ext cx="11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della domanda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di lavoro...</a:t>
              </a:r>
            </a:p>
          </p:txBody>
        </p:sp>
      </p:grpSp>
      <p:sp>
        <p:nvSpPr>
          <p:cNvPr id="28691" name="Text Box 39"/>
          <p:cNvSpPr txBox="1">
            <a:spLocks noChangeArrowheads="1"/>
          </p:cNvSpPr>
          <p:nvPr/>
        </p:nvSpPr>
        <p:spPr bwMode="auto">
          <a:xfrm>
            <a:off x="990600" y="6096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della domanda di lavoro</a:t>
            </a:r>
            <a:endParaRPr lang="it-IT" altLang="it-IT" sz="2800" b="1"/>
          </a:p>
        </p:txBody>
      </p:sp>
      <p:sp>
        <p:nvSpPr>
          <p:cNvPr id="28692" name="Rectangle 40"/>
          <p:cNvSpPr>
            <a:spLocks noChangeArrowheads="1"/>
          </p:cNvSpPr>
          <p:nvPr/>
        </p:nvSpPr>
        <p:spPr bwMode="auto">
          <a:xfrm>
            <a:off x="1828800" y="16764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B76701-F022-451C-AF54-8202A0A7E252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29699" name="Rectangle 14"/>
          <p:cNvSpPr>
            <a:spLocks noChangeArrowheads="1"/>
          </p:cNvSpPr>
          <p:nvPr/>
        </p:nvSpPr>
        <p:spPr bwMode="auto">
          <a:xfrm>
            <a:off x="1914525" y="413702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0" name="Rectangle 15"/>
          <p:cNvSpPr>
            <a:spLocks noChangeArrowheads="1"/>
          </p:cNvSpPr>
          <p:nvPr/>
        </p:nvSpPr>
        <p:spPr bwMode="auto">
          <a:xfrm>
            <a:off x="1914525" y="3182938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701" name="Rectangle 16"/>
          <p:cNvSpPr>
            <a:spLocks noChangeArrowheads="1"/>
          </p:cNvSpPr>
          <p:nvPr/>
        </p:nvSpPr>
        <p:spPr bwMode="auto">
          <a:xfrm>
            <a:off x="2095500" y="597217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sp>
        <p:nvSpPr>
          <p:cNvPr id="29702" name="Rectangle 20"/>
          <p:cNvSpPr>
            <a:spLocks noChangeArrowheads="1"/>
          </p:cNvSpPr>
          <p:nvPr/>
        </p:nvSpPr>
        <p:spPr bwMode="auto">
          <a:xfrm>
            <a:off x="3906838" y="597217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3" name="Rectangle 21"/>
          <p:cNvSpPr>
            <a:spLocks noChangeArrowheads="1"/>
          </p:cNvSpPr>
          <p:nvPr/>
        </p:nvSpPr>
        <p:spPr bwMode="auto">
          <a:xfrm>
            <a:off x="4598988" y="5972175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704" name="Rectangle 22"/>
          <p:cNvSpPr>
            <a:spLocks noChangeArrowheads="1"/>
          </p:cNvSpPr>
          <p:nvPr/>
        </p:nvSpPr>
        <p:spPr bwMode="auto">
          <a:xfrm>
            <a:off x="5505450" y="2062163"/>
            <a:ext cx="830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Offerta</a:t>
            </a:r>
          </a:p>
        </p:txBody>
      </p:sp>
      <p:sp>
        <p:nvSpPr>
          <p:cNvPr id="29705" name="Rectangle 23"/>
          <p:cNvSpPr>
            <a:spLocks noChangeArrowheads="1"/>
          </p:cNvSpPr>
          <p:nvPr/>
        </p:nvSpPr>
        <p:spPr bwMode="auto">
          <a:xfrm>
            <a:off x="5981700" y="5472113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6" name="Freeform 24"/>
          <p:cNvSpPr>
            <a:spLocks/>
          </p:cNvSpPr>
          <p:nvPr/>
        </p:nvSpPr>
        <p:spPr bwMode="auto">
          <a:xfrm>
            <a:off x="2286000" y="177641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>
            <a:off x="3009900" y="2212975"/>
            <a:ext cx="4116388" cy="27828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Freeform 26"/>
          <p:cNvSpPr>
            <a:spLocks/>
          </p:cNvSpPr>
          <p:nvPr/>
        </p:nvSpPr>
        <p:spPr bwMode="auto">
          <a:xfrm>
            <a:off x="2286000" y="4279900"/>
            <a:ext cx="1695450" cy="1646238"/>
          </a:xfrm>
          <a:custGeom>
            <a:avLst/>
            <a:gdLst>
              <a:gd name="T0" fmla="*/ 2147483646 w 1068"/>
              <a:gd name="T1" fmla="*/ 2147483646 h 1037"/>
              <a:gd name="T2" fmla="*/ 2147483646 w 1068"/>
              <a:gd name="T3" fmla="*/ 0 h 1037"/>
              <a:gd name="T4" fmla="*/ 0 w 1068"/>
              <a:gd name="T5" fmla="*/ 0 h 1037"/>
              <a:gd name="T6" fmla="*/ 0 60000 65536"/>
              <a:gd name="T7" fmla="*/ 0 60000 65536"/>
              <a:gd name="T8" fmla="*/ 0 60000 65536"/>
              <a:gd name="T9" fmla="*/ 0 w 1068"/>
              <a:gd name="T10" fmla="*/ 0 h 1037"/>
              <a:gd name="T11" fmla="*/ 1068 w 1068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1037">
                <a:moveTo>
                  <a:pt x="1067" y="1036"/>
                </a:moveTo>
                <a:lnTo>
                  <a:pt x="10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Freeform 27"/>
          <p:cNvSpPr>
            <a:spLocks/>
          </p:cNvSpPr>
          <p:nvPr/>
        </p:nvSpPr>
        <p:spPr bwMode="auto">
          <a:xfrm>
            <a:off x="2286000" y="3325813"/>
            <a:ext cx="2386013" cy="2600325"/>
          </a:xfrm>
          <a:custGeom>
            <a:avLst/>
            <a:gdLst>
              <a:gd name="T0" fmla="*/ 2147483646 w 1503"/>
              <a:gd name="T1" fmla="*/ 2147483646 h 1638"/>
              <a:gd name="T2" fmla="*/ 2147483646 w 1503"/>
              <a:gd name="T3" fmla="*/ 0 h 1638"/>
              <a:gd name="T4" fmla="*/ 0 w 1503"/>
              <a:gd name="T5" fmla="*/ 0 h 1638"/>
              <a:gd name="T6" fmla="*/ 0 60000 65536"/>
              <a:gd name="T7" fmla="*/ 0 60000 65536"/>
              <a:gd name="T8" fmla="*/ 0 60000 65536"/>
              <a:gd name="T9" fmla="*/ 0 w 1503"/>
              <a:gd name="T10" fmla="*/ 0 h 1638"/>
              <a:gd name="T11" fmla="*/ 1503 w 1503"/>
              <a:gd name="T12" fmla="*/ 1638 h 1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3" h="1638">
                <a:moveTo>
                  <a:pt x="1502" y="1637"/>
                </a:moveTo>
                <a:lnTo>
                  <a:pt x="150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28"/>
          <p:cNvSpPr>
            <a:spLocks noChangeShapeType="1"/>
          </p:cNvSpPr>
          <p:nvPr/>
        </p:nvSpPr>
        <p:spPr bwMode="auto">
          <a:xfrm flipH="1">
            <a:off x="1316038" y="3811588"/>
            <a:ext cx="684212" cy="706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1" name="Group 29"/>
          <p:cNvGrpSpPr>
            <a:grpSpLocks/>
          </p:cNvGrpSpPr>
          <p:nvPr/>
        </p:nvGrpSpPr>
        <p:grpSpPr bwMode="auto">
          <a:xfrm>
            <a:off x="555625" y="4518025"/>
            <a:ext cx="1535113" cy="542925"/>
            <a:chOff x="350" y="2846"/>
            <a:chExt cx="967" cy="342"/>
          </a:xfrm>
        </p:grpSpPr>
        <p:sp>
          <p:nvSpPr>
            <p:cNvPr id="29734" name="Rectangle 30"/>
            <p:cNvSpPr>
              <a:spLocks noChangeArrowheads="1"/>
            </p:cNvSpPr>
            <p:nvPr/>
          </p:nvSpPr>
          <p:spPr bwMode="auto">
            <a:xfrm>
              <a:off x="350" y="2846"/>
              <a:ext cx="9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2. ...aumenta</a:t>
              </a:r>
            </a:p>
          </p:txBody>
        </p:sp>
        <p:sp>
          <p:nvSpPr>
            <p:cNvPr id="29735" name="Rectangle 31"/>
            <p:cNvSpPr>
              <a:spLocks noChangeArrowheads="1"/>
            </p:cNvSpPr>
            <p:nvPr/>
          </p:nvSpPr>
          <p:spPr bwMode="auto">
            <a:xfrm>
              <a:off x="350" y="2996"/>
              <a:ext cx="77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il salario...</a:t>
              </a:r>
            </a:p>
          </p:txBody>
        </p:sp>
      </p:grpSp>
      <p:sp>
        <p:nvSpPr>
          <p:cNvPr id="29712" name="Line 32"/>
          <p:cNvSpPr>
            <a:spLocks noChangeShapeType="1"/>
          </p:cNvSpPr>
          <p:nvPr/>
        </p:nvSpPr>
        <p:spPr bwMode="auto">
          <a:xfrm>
            <a:off x="4297363" y="6172200"/>
            <a:ext cx="230187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33"/>
          <p:cNvSpPr>
            <a:spLocks noChangeArrowheads="1"/>
          </p:cNvSpPr>
          <p:nvPr/>
        </p:nvSpPr>
        <p:spPr bwMode="auto">
          <a:xfrm>
            <a:off x="4551363" y="6478588"/>
            <a:ext cx="354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3. …e aumenta l’occupazione</a:t>
            </a:r>
          </a:p>
        </p:txBody>
      </p:sp>
      <p:sp>
        <p:nvSpPr>
          <p:cNvPr id="29714" name="Line 34"/>
          <p:cNvSpPr>
            <a:spLocks noChangeShapeType="1"/>
          </p:cNvSpPr>
          <p:nvPr/>
        </p:nvSpPr>
        <p:spPr bwMode="auto">
          <a:xfrm flipH="1">
            <a:off x="5680075" y="3859213"/>
            <a:ext cx="801688" cy="896937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38"/>
          <p:cNvSpPr>
            <a:spLocks noChangeArrowheads="1"/>
          </p:cNvSpPr>
          <p:nvPr/>
        </p:nvSpPr>
        <p:spPr bwMode="auto">
          <a:xfrm>
            <a:off x="7197725" y="4852988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9716" name="Group 39"/>
          <p:cNvGrpSpPr>
            <a:grpSpLocks/>
          </p:cNvGrpSpPr>
          <p:nvPr/>
        </p:nvGrpSpPr>
        <p:grpSpPr bwMode="auto">
          <a:xfrm>
            <a:off x="1989138" y="3414713"/>
            <a:ext cx="2593975" cy="2755900"/>
            <a:chOff x="1253" y="2151"/>
            <a:chExt cx="1634" cy="1736"/>
          </a:xfrm>
        </p:grpSpPr>
        <p:sp>
          <p:nvSpPr>
            <p:cNvPr id="29729" name="Line 40"/>
            <p:cNvSpPr>
              <a:spLocks noChangeShapeType="1"/>
            </p:cNvSpPr>
            <p:nvPr/>
          </p:nvSpPr>
          <p:spPr bwMode="auto">
            <a:xfrm>
              <a:off x="1307" y="2250"/>
              <a:ext cx="1" cy="34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41"/>
            <p:cNvSpPr>
              <a:spLocks/>
            </p:cNvSpPr>
            <p:nvPr/>
          </p:nvSpPr>
          <p:spPr bwMode="auto">
            <a:xfrm>
              <a:off x="1253" y="2151"/>
              <a:ext cx="106" cy="160"/>
            </a:xfrm>
            <a:custGeom>
              <a:avLst/>
              <a:gdLst>
                <a:gd name="T0" fmla="*/ 53 w 106"/>
                <a:gd name="T1" fmla="*/ 133 h 160"/>
                <a:gd name="T2" fmla="*/ 0 w 106"/>
                <a:gd name="T3" fmla="*/ 159 h 160"/>
                <a:gd name="T4" fmla="*/ 26 w 106"/>
                <a:gd name="T5" fmla="*/ 133 h 160"/>
                <a:gd name="T6" fmla="*/ 26 w 106"/>
                <a:gd name="T7" fmla="*/ 79 h 160"/>
                <a:gd name="T8" fmla="*/ 53 w 106"/>
                <a:gd name="T9" fmla="*/ 52 h 160"/>
                <a:gd name="T10" fmla="*/ 53 w 106"/>
                <a:gd name="T11" fmla="*/ 26 h 160"/>
                <a:gd name="T12" fmla="*/ 53 w 106"/>
                <a:gd name="T13" fmla="*/ 0 h 160"/>
                <a:gd name="T14" fmla="*/ 53 w 106"/>
                <a:gd name="T15" fmla="*/ 26 h 160"/>
                <a:gd name="T16" fmla="*/ 79 w 106"/>
                <a:gd name="T17" fmla="*/ 52 h 160"/>
                <a:gd name="T18" fmla="*/ 79 w 106"/>
                <a:gd name="T19" fmla="*/ 79 h 160"/>
                <a:gd name="T20" fmla="*/ 105 w 106"/>
                <a:gd name="T21" fmla="*/ 133 h 160"/>
                <a:gd name="T22" fmla="*/ 105 w 106"/>
                <a:gd name="T23" fmla="*/ 159 h 160"/>
                <a:gd name="T24" fmla="*/ 53 w 106"/>
                <a:gd name="T25" fmla="*/ 133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160"/>
                <a:gd name="T41" fmla="*/ 106 w 106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160">
                  <a:moveTo>
                    <a:pt x="53" y="133"/>
                  </a:moveTo>
                  <a:lnTo>
                    <a:pt x="0" y="159"/>
                  </a:lnTo>
                  <a:lnTo>
                    <a:pt x="26" y="133"/>
                  </a:lnTo>
                  <a:lnTo>
                    <a:pt x="26" y="79"/>
                  </a:lnTo>
                  <a:lnTo>
                    <a:pt x="53" y="52"/>
                  </a:lnTo>
                  <a:lnTo>
                    <a:pt x="53" y="26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79" y="52"/>
                  </a:lnTo>
                  <a:lnTo>
                    <a:pt x="79" y="79"/>
                  </a:lnTo>
                  <a:lnTo>
                    <a:pt x="105" y="133"/>
                  </a:lnTo>
                  <a:lnTo>
                    <a:pt x="105" y="159"/>
                  </a:lnTo>
                  <a:lnTo>
                    <a:pt x="53" y="13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1" name="Group 42"/>
            <p:cNvGrpSpPr>
              <a:grpSpLocks/>
            </p:cNvGrpSpPr>
            <p:nvPr/>
          </p:nvGrpSpPr>
          <p:grpSpPr bwMode="auto">
            <a:xfrm>
              <a:off x="2617" y="3805"/>
              <a:ext cx="270" cy="82"/>
              <a:chOff x="2617" y="3805"/>
              <a:chExt cx="270" cy="82"/>
            </a:xfrm>
          </p:grpSpPr>
          <p:sp>
            <p:nvSpPr>
              <p:cNvPr id="29732" name="Line 43"/>
              <p:cNvSpPr>
                <a:spLocks noChangeShapeType="1"/>
              </p:cNvSpPr>
              <p:nvPr/>
            </p:nvSpPr>
            <p:spPr bwMode="auto">
              <a:xfrm>
                <a:off x="2617" y="3839"/>
                <a:ext cx="175" cy="1"/>
              </a:xfrm>
              <a:prstGeom prst="line">
                <a:avLst/>
              </a:prstGeom>
              <a:noFill/>
              <a:ln w="5080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3" name="Freeform 44"/>
              <p:cNvSpPr>
                <a:spLocks/>
              </p:cNvSpPr>
              <p:nvPr/>
            </p:nvSpPr>
            <p:spPr bwMode="auto">
              <a:xfrm>
                <a:off x="2728" y="3805"/>
                <a:ext cx="159" cy="82"/>
              </a:xfrm>
              <a:custGeom>
                <a:avLst/>
                <a:gdLst>
                  <a:gd name="T0" fmla="*/ 26 w 159"/>
                  <a:gd name="T1" fmla="*/ 26 h 82"/>
                  <a:gd name="T2" fmla="*/ 0 w 159"/>
                  <a:gd name="T3" fmla="*/ 0 h 82"/>
                  <a:gd name="T4" fmla="*/ 26 w 159"/>
                  <a:gd name="T5" fmla="*/ 0 h 82"/>
                  <a:gd name="T6" fmla="*/ 53 w 159"/>
                  <a:gd name="T7" fmla="*/ 0 h 82"/>
                  <a:gd name="T8" fmla="*/ 79 w 159"/>
                  <a:gd name="T9" fmla="*/ 26 h 82"/>
                  <a:gd name="T10" fmla="*/ 105 w 159"/>
                  <a:gd name="T11" fmla="*/ 26 h 82"/>
                  <a:gd name="T12" fmla="*/ 132 w 159"/>
                  <a:gd name="T13" fmla="*/ 26 h 82"/>
                  <a:gd name="T14" fmla="*/ 158 w 159"/>
                  <a:gd name="T15" fmla="*/ 26 h 82"/>
                  <a:gd name="T16" fmla="*/ 132 w 159"/>
                  <a:gd name="T17" fmla="*/ 55 h 82"/>
                  <a:gd name="T18" fmla="*/ 105 w 159"/>
                  <a:gd name="T19" fmla="*/ 55 h 82"/>
                  <a:gd name="T20" fmla="*/ 79 w 159"/>
                  <a:gd name="T21" fmla="*/ 55 h 82"/>
                  <a:gd name="T22" fmla="*/ 53 w 159"/>
                  <a:gd name="T23" fmla="*/ 55 h 82"/>
                  <a:gd name="T24" fmla="*/ 26 w 159"/>
                  <a:gd name="T25" fmla="*/ 81 h 82"/>
                  <a:gd name="T26" fmla="*/ 0 w 159"/>
                  <a:gd name="T27" fmla="*/ 81 h 82"/>
                  <a:gd name="T28" fmla="*/ 26 w 159"/>
                  <a:gd name="T29" fmla="*/ 26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9"/>
                  <a:gd name="T46" fmla="*/ 0 h 82"/>
                  <a:gd name="T47" fmla="*/ 159 w 159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9" h="82">
                    <a:moveTo>
                      <a:pt x="26" y="26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53" y="0"/>
                    </a:lnTo>
                    <a:lnTo>
                      <a:pt x="79" y="26"/>
                    </a:lnTo>
                    <a:lnTo>
                      <a:pt x="105" y="26"/>
                    </a:lnTo>
                    <a:lnTo>
                      <a:pt x="132" y="26"/>
                    </a:lnTo>
                    <a:lnTo>
                      <a:pt x="158" y="26"/>
                    </a:lnTo>
                    <a:lnTo>
                      <a:pt x="132" y="55"/>
                    </a:lnTo>
                    <a:lnTo>
                      <a:pt x="105" y="55"/>
                    </a:lnTo>
                    <a:lnTo>
                      <a:pt x="79" y="55"/>
                    </a:lnTo>
                    <a:lnTo>
                      <a:pt x="53" y="55"/>
                    </a:lnTo>
                    <a:lnTo>
                      <a:pt x="26" y="81"/>
                    </a:lnTo>
                    <a:lnTo>
                      <a:pt x="0" y="81"/>
                    </a:lnTo>
                    <a:lnTo>
                      <a:pt x="26" y="2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99FF3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17" name="Group 45"/>
          <p:cNvGrpSpPr>
            <a:grpSpLocks/>
          </p:cNvGrpSpPr>
          <p:nvPr/>
        </p:nvGrpSpPr>
        <p:grpSpPr bwMode="auto">
          <a:xfrm>
            <a:off x="4987925" y="4719638"/>
            <a:ext cx="1670050" cy="171450"/>
            <a:chOff x="3142" y="2973"/>
            <a:chExt cx="1052" cy="108"/>
          </a:xfrm>
        </p:grpSpPr>
        <p:sp>
          <p:nvSpPr>
            <p:cNvPr id="29727" name="Line 46"/>
            <p:cNvSpPr>
              <a:spLocks noChangeShapeType="1"/>
            </p:cNvSpPr>
            <p:nvPr/>
          </p:nvSpPr>
          <p:spPr bwMode="auto">
            <a:xfrm>
              <a:off x="3142" y="3028"/>
              <a:ext cx="956" cy="1"/>
            </a:xfrm>
            <a:prstGeom prst="line">
              <a:avLst/>
            </a:prstGeom>
            <a:noFill/>
            <a:ln w="508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47"/>
            <p:cNvSpPr>
              <a:spLocks/>
            </p:cNvSpPr>
            <p:nvPr/>
          </p:nvSpPr>
          <p:spPr bwMode="auto">
            <a:xfrm>
              <a:off x="4034" y="2973"/>
              <a:ext cx="160" cy="108"/>
            </a:xfrm>
            <a:custGeom>
              <a:avLst/>
              <a:gdLst>
                <a:gd name="T0" fmla="*/ 26 w 160"/>
                <a:gd name="T1" fmla="*/ 53 h 108"/>
                <a:gd name="T2" fmla="*/ 0 w 160"/>
                <a:gd name="T3" fmla="*/ 0 h 108"/>
                <a:gd name="T4" fmla="*/ 26 w 160"/>
                <a:gd name="T5" fmla="*/ 0 h 108"/>
                <a:gd name="T6" fmla="*/ 52 w 160"/>
                <a:gd name="T7" fmla="*/ 26 h 108"/>
                <a:gd name="T8" fmla="*/ 79 w 160"/>
                <a:gd name="T9" fmla="*/ 26 h 108"/>
                <a:gd name="T10" fmla="*/ 107 w 160"/>
                <a:gd name="T11" fmla="*/ 26 h 108"/>
                <a:gd name="T12" fmla="*/ 133 w 160"/>
                <a:gd name="T13" fmla="*/ 53 h 108"/>
                <a:gd name="T14" fmla="*/ 159 w 160"/>
                <a:gd name="T15" fmla="*/ 53 h 108"/>
                <a:gd name="T16" fmla="*/ 133 w 160"/>
                <a:gd name="T17" fmla="*/ 53 h 108"/>
                <a:gd name="T18" fmla="*/ 107 w 160"/>
                <a:gd name="T19" fmla="*/ 53 h 108"/>
                <a:gd name="T20" fmla="*/ 79 w 160"/>
                <a:gd name="T21" fmla="*/ 53 h 108"/>
                <a:gd name="T22" fmla="*/ 52 w 160"/>
                <a:gd name="T23" fmla="*/ 81 h 108"/>
                <a:gd name="T24" fmla="*/ 26 w 160"/>
                <a:gd name="T25" fmla="*/ 81 h 108"/>
                <a:gd name="T26" fmla="*/ 0 w 160"/>
                <a:gd name="T27" fmla="*/ 107 h 108"/>
                <a:gd name="T28" fmla="*/ 26 w 160"/>
                <a:gd name="T29" fmla="*/ 53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"/>
                <a:gd name="T46" fmla="*/ 0 h 108"/>
                <a:gd name="T47" fmla="*/ 160 w 160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" h="108">
                  <a:moveTo>
                    <a:pt x="26" y="53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52" y="26"/>
                  </a:lnTo>
                  <a:lnTo>
                    <a:pt x="79" y="26"/>
                  </a:lnTo>
                  <a:lnTo>
                    <a:pt x="107" y="26"/>
                  </a:lnTo>
                  <a:lnTo>
                    <a:pt x="133" y="53"/>
                  </a:lnTo>
                  <a:lnTo>
                    <a:pt x="159" y="53"/>
                  </a:lnTo>
                  <a:lnTo>
                    <a:pt x="133" y="53"/>
                  </a:lnTo>
                  <a:lnTo>
                    <a:pt x="107" y="53"/>
                  </a:lnTo>
                  <a:lnTo>
                    <a:pt x="79" y="53"/>
                  </a:lnTo>
                  <a:lnTo>
                    <a:pt x="52" y="81"/>
                  </a:lnTo>
                  <a:lnTo>
                    <a:pt x="26" y="81"/>
                  </a:lnTo>
                  <a:lnTo>
                    <a:pt x="0" y="107"/>
                  </a:lnTo>
                  <a:lnTo>
                    <a:pt x="26" y="5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8" name="Line 48"/>
          <p:cNvSpPr>
            <a:spLocks noChangeShapeType="1"/>
          </p:cNvSpPr>
          <p:nvPr/>
        </p:nvSpPr>
        <p:spPr bwMode="auto">
          <a:xfrm flipH="1">
            <a:off x="3033713" y="2236788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49"/>
          <p:cNvSpPr>
            <a:spLocks/>
          </p:cNvSpPr>
          <p:nvPr/>
        </p:nvSpPr>
        <p:spPr bwMode="auto">
          <a:xfrm>
            <a:off x="4598988" y="3254375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15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15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50"/>
          <p:cNvSpPr>
            <a:spLocks noChangeShapeType="1"/>
          </p:cNvSpPr>
          <p:nvPr/>
        </p:nvSpPr>
        <p:spPr bwMode="auto">
          <a:xfrm>
            <a:off x="2436813" y="3214688"/>
            <a:ext cx="3497262" cy="2376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Freeform 51"/>
          <p:cNvSpPr>
            <a:spLocks/>
          </p:cNvSpPr>
          <p:nvPr/>
        </p:nvSpPr>
        <p:spPr bwMode="auto">
          <a:xfrm>
            <a:off x="3930650" y="4208463"/>
            <a:ext cx="122238" cy="120650"/>
          </a:xfrm>
          <a:custGeom>
            <a:avLst/>
            <a:gdLst>
              <a:gd name="T0" fmla="*/ 2147483646 w 77"/>
              <a:gd name="T1" fmla="*/ 2147483646 h 76"/>
              <a:gd name="T2" fmla="*/ 2147483646 w 77"/>
              <a:gd name="T3" fmla="*/ 2147483646 h 76"/>
              <a:gd name="T4" fmla="*/ 2147483646 w 77"/>
              <a:gd name="T5" fmla="*/ 2147483646 h 76"/>
              <a:gd name="T6" fmla="*/ 2147483646 w 77"/>
              <a:gd name="T7" fmla="*/ 2147483646 h 76"/>
              <a:gd name="T8" fmla="*/ 2147483646 w 77"/>
              <a:gd name="T9" fmla="*/ 2147483646 h 76"/>
              <a:gd name="T10" fmla="*/ 2147483646 w 77"/>
              <a:gd name="T11" fmla="*/ 2147483646 h 76"/>
              <a:gd name="T12" fmla="*/ 2147483646 w 77"/>
              <a:gd name="T13" fmla="*/ 0 h 76"/>
              <a:gd name="T14" fmla="*/ 2147483646 w 77"/>
              <a:gd name="T15" fmla="*/ 2147483646 h 76"/>
              <a:gd name="T16" fmla="*/ 0 w 77"/>
              <a:gd name="T17" fmla="*/ 2147483646 h 76"/>
              <a:gd name="T18" fmla="*/ 0 w 77"/>
              <a:gd name="T19" fmla="*/ 2147483646 h 76"/>
              <a:gd name="T20" fmla="*/ 0 w 77"/>
              <a:gd name="T21" fmla="*/ 2147483646 h 76"/>
              <a:gd name="T22" fmla="*/ 2147483646 w 77"/>
              <a:gd name="T23" fmla="*/ 2147483646 h 76"/>
              <a:gd name="T24" fmla="*/ 2147483646 w 77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7"/>
              <a:gd name="T40" fmla="*/ 0 h 76"/>
              <a:gd name="T41" fmla="*/ 77 w 77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7" h="76">
                <a:moveTo>
                  <a:pt x="30" y="75"/>
                </a:moveTo>
                <a:lnTo>
                  <a:pt x="61" y="75"/>
                </a:lnTo>
                <a:lnTo>
                  <a:pt x="76" y="60"/>
                </a:lnTo>
                <a:lnTo>
                  <a:pt x="76" y="45"/>
                </a:lnTo>
                <a:lnTo>
                  <a:pt x="76" y="30"/>
                </a:lnTo>
                <a:lnTo>
                  <a:pt x="61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30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2" name="Group 54"/>
          <p:cNvGrpSpPr>
            <a:grpSpLocks/>
          </p:cNvGrpSpPr>
          <p:nvPr/>
        </p:nvGrpSpPr>
        <p:grpSpPr bwMode="auto">
          <a:xfrm>
            <a:off x="6541291" y="2737381"/>
            <a:ext cx="2147890" cy="1468438"/>
            <a:chOff x="4138" y="2240"/>
            <a:chExt cx="1353" cy="925"/>
          </a:xfrm>
        </p:grpSpPr>
        <p:sp>
          <p:nvSpPr>
            <p:cNvPr id="29725" name="Rectangle 55"/>
            <p:cNvSpPr>
              <a:spLocks noChangeArrowheads="1"/>
            </p:cNvSpPr>
            <p:nvPr/>
          </p:nvSpPr>
          <p:spPr bwMode="auto">
            <a:xfrm>
              <a:off x="4138" y="2240"/>
              <a:ext cx="11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1. Un aumento</a:t>
              </a:r>
            </a:p>
          </p:txBody>
        </p:sp>
        <p:sp>
          <p:nvSpPr>
            <p:cNvPr id="29726" name="Rectangle 56"/>
            <p:cNvSpPr>
              <a:spLocks noChangeArrowheads="1"/>
            </p:cNvSpPr>
            <p:nvPr/>
          </p:nvSpPr>
          <p:spPr bwMode="auto">
            <a:xfrm>
              <a:off x="4138" y="2390"/>
              <a:ext cx="135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 dirty="0">
                  <a:solidFill>
                    <a:srgbClr val="99FF33"/>
                  </a:solidFill>
                </a:rPr>
                <a:t>della domanda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 dirty="0">
                  <a:solidFill>
                    <a:srgbClr val="99FF33"/>
                  </a:solidFill>
                </a:rPr>
                <a:t>di lavoro per il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 dirty="0">
                  <a:solidFill>
                    <a:srgbClr val="99FF33"/>
                  </a:solidFill>
                </a:rPr>
                <a:t>miglioramento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 dirty="0">
                  <a:solidFill>
                    <a:srgbClr val="99FF33"/>
                  </a:solidFill>
                </a:rPr>
                <a:t>della tecnologia...</a:t>
              </a:r>
            </a:p>
          </p:txBody>
        </p:sp>
      </p:grpSp>
      <p:sp>
        <p:nvSpPr>
          <p:cNvPr id="29723" name="Rectangle 57"/>
          <p:cNvSpPr>
            <a:spLocks noChangeArrowheads="1"/>
          </p:cNvSpPr>
          <p:nvPr/>
        </p:nvSpPr>
        <p:spPr bwMode="auto">
          <a:xfrm>
            <a:off x="1828800" y="16764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  <p:sp>
        <p:nvSpPr>
          <p:cNvPr id="29724" name="Text Box 58"/>
          <p:cNvSpPr txBox="1">
            <a:spLocks noChangeArrowheads="1"/>
          </p:cNvSpPr>
          <p:nvPr/>
        </p:nvSpPr>
        <p:spPr bwMode="auto">
          <a:xfrm>
            <a:off x="990600" y="6096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CC3300"/>
                </a:solidFill>
              </a:rPr>
              <a:t>Spostamento della domanda di lavoro</a:t>
            </a:r>
            <a:endParaRPr lang="it-IT" altLang="it-IT" sz="2800" b="1"/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Cosa accade quando si mettono in campo nuovi oneri sociali o incentivi ?</a:t>
            </a:r>
            <a:endParaRPr lang="en-US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L’equilibrio e le politiche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80515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5781C8-6D31-4005-B6F7-40F165399A0A}" type="slidenum">
              <a:rPr lang="it-IT" altLang="en-US" smtClean="0">
                <a:latin typeface="Garamond" panose="02020404030301010803" pitchFamily="18" charset="0"/>
              </a:rPr>
              <a:pPr/>
              <a:t>3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 flipV="1">
            <a:off x="2484438" y="1557338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2479673" y="508476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3124200" y="1844675"/>
            <a:ext cx="3535363" cy="22540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2481791" y="4076303"/>
            <a:ext cx="659606" cy="13626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flipH="1">
            <a:off x="1949187" y="3889540"/>
            <a:ext cx="468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 err="1"/>
              <a:t>w</a:t>
            </a:r>
            <a:r>
              <a:rPr lang="it-IT" altLang="en-US" baseline="30000" dirty="0" err="1"/>
              <a:t>R</a:t>
            </a:r>
            <a:endParaRPr lang="it-IT" altLang="en-US" baseline="-25000" dirty="0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H="1">
            <a:off x="3149862" y="4069093"/>
            <a:ext cx="9263" cy="1015669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7575550" y="5175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2400"/>
              <a:t>L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2064277" y="1089487"/>
            <a:ext cx="433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2800"/>
              <a:t>W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6784975" y="14319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SS</a:t>
            </a:r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2490789" y="1792288"/>
            <a:ext cx="4602162" cy="307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 flipH="1">
            <a:off x="4577692" y="3199607"/>
            <a:ext cx="128" cy="1885156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7"/>
          <p:cNvSpPr>
            <a:spLocks noChangeShapeType="1"/>
          </p:cNvSpPr>
          <p:nvPr/>
        </p:nvSpPr>
        <p:spPr bwMode="auto">
          <a:xfrm flipH="1">
            <a:off x="2479673" y="3180425"/>
            <a:ext cx="2053102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8"/>
          <p:cNvSpPr>
            <a:spLocks noChangeShapeType="1"/>
          </p:cNvSpPr>
          <p:nvPr/>
        </p:nvSpPr>
        <p:spPr bwMode="auto">
          <a:xfrm>
            <a:off x="2484436" y="2349499"/>
            <a:ext cx="863599" cy="19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>
            <a:off x="3397250" y="238125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0"/>
          <p:cNvSpPr>
            <a:spLocks noChangeShapeType="1"/>
          </p:cNvSpPr>
          <p:nvPr/>
        </p:nvSpPr>
        <p:spPr bwMode="auto">
          <a:xfrm flipV="1">
            <a:off x="3348036" y="2349500"/>
            <a:ext cx="2592389" cy="2619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21"/>
          <p:cNvSpPr>
            <a:spLocks noChangeShapeType="1"/>
          </p:cNvSpPr>
          <p:nvPr/>
        </p:nvSpPr>
        <p:spPr bwMode="auto">
          <a:xfrm>
            <a:off x="5940425" y="23495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7143750" y="460057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DD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1914386" y="2935554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 err="1"/>
              <a:t>We</a:t>
            </a:r>
            <a:endParaRPr lang="it-IT" altLang="en-US" dirty="0"/>
          </a:p>
          <a:p>
            <a:endParaRPr lang="it-IT" altLang="en-US" dirty="0"/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1887538" y="2008188"/>
            <a:ext cx="484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W</a:t>
            </a:r>
            <a:r>
              <a:rPr lang="it-IT" altLang="en-US" baseline="-25000"/>
              <a:t>1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3274397" y="5048612"/>
            <a:ext cx="47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/>
              <a:t>LD</a:t>
            </a:r>
          </a:p>
          <a:p>
            <a:endParaRPr lang="it-IT" altLang="en-US" dirty="0"/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4572000" y="5084763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LE</a:t>
            </a:r>
          </a:p>
          <a:p>
            <a:endParaRPr lang="it-IT" altLang="en-US"/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5775325" y="503237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LS</a:t>
            </a: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4416425" y="2757869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/>
              <a:t>E</a:t>
            </a:r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3251740" y="1944452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/>
              <a:t>A</a:t>
            </a:r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5724525" y="1989138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B</a:t>
            </a:r>
          </a:p>
          <a:p>
            <a:endParaRPr lang="it-IT" altLang="en-US"/>
          </a:p>
        </p:txBody>
      </p:sp>
      <p:sp>
        <p:nvSpPr>
          <p:cNvPr id="6172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it-IT" altLang="en-US"/>
              <a:t>Equilibrio di concorrenza perfetta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5435600" y="5516563"/>
            <a:ext cx="2120900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Domanda di lavoro</a:t>
            </a:r>
          </a:p>
          <a:p>
            <a:pPr>
              <a:defRPr/>
            </a:pPr>
            <a:r>
              <a:rPr lang="it-IT" dirty="0">
                <a:cs typeface="Times New Roman" pitchFamily="18" charset="0"/>
              </a:rPr>
              <a:t>W/</a:t>
            </a:r>
            <a:r>
              <a:rPr lang="it-IT" dirty="0" err="1">
                <a:cs typeface="Times New Roman" pitchFamily="18" charset="0"/>
              </a:rPr>
              <a:t>P</a:t>
            </a:r>
            <a:r>
              <a:rPr lang="it-IT" dirty="0" err="1"/>
              <a:t>=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it-IT" dirty="0">
                <a:cs typeface="Times New Roman" pitchFamily="18" charset="0"/>
              </a:rPr>
              <a:t> –</a:t>
            </a:r>
            <a:r>
              <a:rPr lang="el-GR" dirty="0">
                <a:cs typeface="Times New Roman" pitchFamily="18" charset="0"/>
              </a:rPr>
              <a:t>β</a:t>
            </a:r>
            <a:r>
              <a:rPr lang="it-IT" dirty="0">
                <a:cs typeface="Times New Roman" pitchFamily="18" charset="0"/>
              </a:rPr>
              <a:t>*</a:t>
            </a:r>
            <a:r>
              <a:rPr lang="it-IT" dirty="0"/>
              <a:t>L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23850" y="5373688"/>
            <a:ext cx="254000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Offerta di lavoro</a:t>
            </a:r>
          </a:p>
          <a:p>
            <a:pPr>
              <a:defRPr/>
            </a:pPr>
            <a:r>
              <a:rPr lang="it-IT" dirty="0"/>
              <a:t>W/P =</a:t>
            </a:r>
            <a:r>
              <a:rPr lang="it-IT" dirty="0" err="1"/>
              <a:t>w</a:t>
            </a:r>
            <a:r>
              <a:rPr lang="it-IT" baseline="30000" dirty="0" err="1"/>
              <a:t>R</a:t>
            </a:r>
            <a:r>
              <a:rPr lang="it-IT" baseline="-25000" dirty="0"/>
              <a:t>  </a:t>
            </a:r>
            <a:r>
              <a:rPr lang="it-IT" dirty="0"/>
              <a:t>+ </a:t>
            </a:r>
            <a:r>
              <a:rPr lang="el-GR" dirty="0">
                <a:cs typeface="Arial" charset="0"/>
              </a:rPr>
              <a:t>β</a:t>
            </a:r>
            <a:r>
              <a:rPr lang="it-IT" dirty="0">
                <a:cs typeface="Arial" charset="0"/>
              </a:rPr>
              <a:t>*</a:t>
            </a:r>
            <a:r>
              <a:rPr lang="it-IT" dirty="0"/>
              <a:t>L</a:t>
            </a:r>
            <a:endParaRPr lang="el-GR" dirty="0">
              <a:cs typeface="Arial" charset="0"/>
            </a:endParaRPr>
          </a:p>
        </p:txBody>
      </p:sp>
      <p:cxnSp>
        <p:nvCxnSpPr>
          <p:cNvPr id="37" name="Connettore 2 36"/>
          <p:cNvCxnSpPr/>
          <p:nvPr/>
        </p:nvCxnSpPr>
        <p:spPr>
          <a:xfrm flipV="1">
            <a:off x="1258888" y="4076700"/>
            <a:ext cx="1944687" cy="12969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6227763" y="4365625"/>
            <a:ext cx="73025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3849688" y="3655219"/>
            <a:ext cx="1439863" cy="1508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3565525" y="33702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C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5253967" y="337354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/>
              <a:t>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02450" y="2257425"/>
            <a:ext cx="1198563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Eccesso</a:t>
            </a:r>
            <a:r>
              <a:rPr lang="en-US" dirty="0"/>
              <a:t> di </a:t>
            </a:r>
            <a:r>
              <a:rPr lang="en-US" dirty="0" err="1"/>
              <a:t>offerta</a:t>
            </a:r>
            <a:endParaRPr lang="en-US" dirty="0"/>
          </a:p>
        </p:txBody>
      </p:sp>
      <p:cxnSp>
        <p:nvCxnSpPr>
          <p:cNvPr id="4" name="Straight Arrow Connector 3"/>
          <p:cNvCxnSpPr>
            <a:endCxn id="2" idx="1"/>
          </p:cNvCxnSpPr>
          <p:nvPr/>
        </p:nvCxnSpPr>
        <p:spPr>
          <a:xfrm>
            <a:off x="5969000" y="2349500"/>
            <a:ext cx="933450" cy="231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87282" y="3584795"/>
            <a:ext cx="1463675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Eccesso</a:t>
            </a:r>
            <a:r>
              <a:rPr lang="en-US" dirty="0"/>
              <a:t> di </a:t>
            </a:r>
            <a:r>
              <a:rPr lang="en-US" dirty="0" err="1"/>
              <a:t>domanda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094154" y="3748882"/>
            <a:ext cx="935037" cy="231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38660" y="2413796"/>
            <a:ext cx="1036638" cy="69373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1"/>
          </p:cNvCxnSpPr>
          <p:nvPr/>
        </p:nvCxnSpPr>
        <p:spPr>
          <a:xfrm flipH="1" flipV="1">
            <a:off x="4631482" y="3168254"/>
            <a:ext cx="622485" cy="3886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4335463" y="1249363"/>
            <a:ext cx="1295400" cy="688975"/>
          </a:xfrm>
          <a:prstGeom prst="wedgeRectCallout">
            <a:avLst>
              <a:gd name="adj1" fmla="val -16559"/>
              <a:gd name="adj2" fmla="val 180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Equilibrio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69888" y="3729038"/>
            <a:ext cx="1222375" cy="623887"/>
          </a:xfrm>
          <a:prstGeom prst="wedgeRoundRectCallout">
            <a:avLst>
              <a:gd name="adj1" fmla="val 82580"/>
              <a:gd name="adj2" fmla="val -99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Salario</a:t>
            </a:r>
            <a:r>
              <a:rPr lang="en-US" dirty="0"/>
              <a:t> di </a:t>
            </a:r>
            <a:r>
              <a:rPr lang="en-US" dirty="0" err="1"/>
              <a:t>riserva</a:t>
            </a:r>
            <a:endParaRPr lang="en-US" dirty="0"/>
          </a:p>
        </p:txBody>
      </p:sp>
      <p:sp>
        <p:nvSpPr>
          <p:cNvPr id="6188" name="Text Box 11"/>
          <p:cNvSpPr txBox="1">
            <a:spLocks noChangeArrowheads="1"/>
          </p:cNvSpPr>
          <p:nvPr/>
        </p:nvSpPr>
        <p:spPr bwMode="auto">
          <a:xfrm>
            <a:off x="3021277" y="5014582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dirty="0"/>
              <a:t>L</a:t>
            </a:r>
            <a:r>
              <a:rPr lang="it-IT" altLang="en-US" baseline="-25000" dirty="0"/>
              <a:t>0</a:t>
            </a:r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3287274" y="4021367"/>
            <a:ext cx="743346" cy="9921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o 9"/>
          <p:cNvSpPr/>
          <p:nvPr/>
        </p:nvSpPr>
        <p:spPr>
          <a:xfrm>
            <a:off x="3635375" y="3787775"/>
            <a:ext cx="182562" cy="369652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3416764" y="3718075"/>
            <a:ext cx="50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+b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438478" y="4560730"/>
            <a:ext cx="50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sym typeface="Symbol" panose="05050102010706020507" pitchFamily="18" charset="2"/>
              </a:rPr>
              <a:t>-b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53" name="Connettore diritto 52"/>
          <p:cNvCxnSpPr/>
          <p:nvPr/>
        </p:nvCxnSpPr>
        <p:spPr>
          <a:xfrm flipV="1">
            <a:off x="6320316" y="4864169"/>
            <a:ext cx="743346" cy="9921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/>
          <p:cNvSpPr/>
          <p:nvPr/>
        </p:nvSpPr>
        <p:spPr>
          <a:xfrm rot="13620185">
            <a:off x="6524926" y="4258143"/>
            <a:ext cx="339247" cy="7731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23AA41-9C93-49F4-B30D-A16FC6EBE17B}"/>
              </a:ext>
            </a:extLst>
          </p:cNvPr>
          <p:cNvSpPr txBox="1"/>
          <p:nvPr/>
        </p:nvSpPr>
        <p:spPr>
          <a:xfrm>
            <a:off x="2104192" y="15296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0" grpId="0"/>
      <p:bldP spid="46111" grpId="0"/>
      <p:bldP spid="33" grpId="0" animBg="1"/>
      <p:bldP spid="35" grpId="0" animBg="1"/>
      <p:bldP spid="40" grpId="0"/>
      <p:bldP spid="41" grpId="0"/>
      <p:bldP spid="2" grpId="0" animBg="1"/>
      <p:bldP spid="43" grpId="0" animBg="1"/>
      <p:bldP spid="10" grpId="0" animBg="1"/>
      <p:bldP spid="13" grpId="0"/>
      <p:bldP spid="52" grpId="0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Imposte e trattenute: un esempio di variazione dell’equilibrio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Abbiamo già visto con la scelta di consumo del lavoratore che i costi/benefici non legati alla produttività cambiano le preferenze e i limiti della curva di bilancio (possibilità di spesa)</a:t>
            </a:r>
          </a:p>
          <a:p>
            <a:r>
              <a:rPr lang="it-IT" sz="2400" dirty="0"/>
              <a:t>Ora stiamo ragionando in termini di equilibri ottimali conseguenti allo scambio di lavoro sul mercato (aspetti macro)</a:t>
            </a:r>
          </a:p>
          <a:p>
            <a:r>
              <a:rPr lang="it-IT" sz="2400" dirty="0"/>
              <a:t>In questo caso dovremmo introdurre un nuovo modo di guardare agli equilibri possibili e ragionare nei termini dell’equilibrio: «come se»</a:t>
            </a:r>
          </a:p>
          <a:p>
            <a:r>
              <a:rPr lang="it-IT" sz="2400" dirty="0"/>
              <a:t>Cosa significa ragionare in questo modo?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564231"/>
      </p:ext>
    </p:extLst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/>
              <a:t>Supponiamo che aumentino di 1€/ora gli oneri sociali a carico dell’imprenditore</a:t>
            </a:r>
          </a:p>
        </p:txBody>
      </p:sp>
      <p:sp>
        <p:nvSpPr>
          <p:cNvPr id="22531" name="Rectangle 14"/>
          <p:cNvSpPr>
            <a:spLocks noChangeArrowheads="1"/>
          </p:cNvSpPr>
          <p:nvPr/>
        </p:nvSpPr>
        <p:spPr bwMode="auto">
          <a:xfrm>
            <a:off x="1810866" y="3868939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 dirty="0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1865721" y="3228979"/>
            <a:ext cx="33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 dirty="0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0725" name="Rectangle 16"/>
          <p:cNvSpPr>
            <a:spLocks noChangeArrowheads="1"/>
          </p:cNvSpPr>
          <p:nvPr/>
        </p:nvSpPr>
        <p:spPr bwMode="auto">
          <a:xfrm>
            <a:off x="2095500" y="597217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sp>
        <p:nvSpPr>
          <p:cNvPr id="30726" name="Rectangle 20"/>
          <p:cNvSpPr>
            <a:spLocks noChangeArrowheads="1"/>
          </p:cNvSpPr>
          <p:nvPr/>
        </p:nvSpPr>
        <p:spPr bwMode="auto">
          <a:xfrm>
            <a:off x="4572000" y="5949950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35" name="Rectangle 21"/>
          <p:cNvSpPr>
            <a:spLocks noChangeArrowheads="1"/>
          </p:cNvSpPr>
          <p:nvPr/>
        </p:nvSpPr>
        <p:spPr bwMode="auto">
          <a:xfrm>
            <a:off x="4121150" y="5949950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728" name="Rectangle 22"/>
          <p:cNvSpPr>
            <a:spLocks noChangeArrowheads="1"/>
          </p:cNvSpPr>
          <p:nvPr/>
        </p:nvSpPr>
        <p:spPr bwMode="auto">
          <a:xfrm>
            <a:off x="5505450" y="2062163"/>
            <a:ext cx="830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Offerta</a:t>
            </a:r>
          </a:p>
        </p:txBody>
      </p:sp>
      <p:sp>
        <p:nvSpPr>
          <p:cNvPr id="30729" name="Rectangle 23"/>
          <p:cNvSpPr>
            <a:spLocks noChangeArrowheads="1"/>
          </p:cNvSpPr>
          <p:nvPr/>
        </p:nvSpPr>
        <p:spPr bwMode="auto">
          <a:xfrm>
            <a:off x="7164388" y="4941888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30" name="Freeform 24"/>
          <p:cNvSpPr>
            <a:spLocks/>
          </p:cNvSpPr>
          <p:nvPr/>
        </p:nvSpPr>
        <p:spPr bwMode="auto">
          <a:xfrm>
            <a:off x="2193335" y="1770062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5"/>
          <p:cNvSpPr>
            <a:spLocks noChangeShapeType="1"/>
          </p:cNvSpPr>
          <p:nvPr/>
        </p:nvSpPr>
        <p:spPr bwMode="auto">
          <a:xfrm>
            <a:off x="3009900" y="2212975"/>
            <a:ext cx="4116388" cy="27828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26"/>
          <p:cNvSpPr>
            <a:spLocks/>
          </p:cNvSpPr>
          <p:nvPr/>
        </p:nvSpPr>
        <p:spPr bwMode="auto">
          <a:xfrm>
            <a:off x="2192896" y="4085433"/>
            <a:ext cx="2165821" cy="1763709"/>
          </a:xfrm>
          <a:custGeom>
            <a:avLst/>
            <a:gdLst>
              <a:gd name="T0" fmla="*/ 2147483646 w 1068"/>
              <a:gd name="T1" fmla="*/ 2147483646 h 1037"/>
              <a:gd name="T2" fmla="*/ 2147483646 w 1068"/>
              <a:gd name="T3" fmla="*/ 0 h 1037"/>
              <a:gd name="T4" fmla="*/ 0 w 1068"/>
              <a:gd name="T5" fmla="*/ 0 h 1037"/>
              <a:gd name="T6" fmla="*/ 0 60000 65536"/>
              <a:gd name="T7" fmla="*/ 0 60000 65536"/>
              <a:gd name="T8" fmla="*/ 0 60000 65536"/>
              <a:gd name="T9" fmla="*/ 0 w 1068"/>
              <a:gd name="T10" fmla="*/ 0 h 1037"/>
              <a:gd name="T11" fmla="*/ 1068 w 1068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1037">
                <a:moveTo>
                  <a:pt x="1067" y="1036"/>
                </a:moveTo>
                <a:lnTo>
                  <a:pt x="10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27"/>
          <p:cNvSpPr>
            <a:spLocks/>
          </p:cNvSpPr>
          <p:nvPr/>
        </p:nvSpPr>
        <p:spPr bwMode="auto">
          <a:xfrm>
            <a:off x="2187105" y="3451226"/>
            <a:ext cx="2626990" cy="2468562"/>
          </a:xfrm>
          <a:custGeom>
            <a:avLst/>
            <a:gdLst>
              <a:gd name="T0" fmla="*/ 2147483646 w 1503"/>
              <a:gd name="T1" fmla="*/ 2147483646 h 1638"/>
              <a:gd name="T2" fmla="*/ 2147483646 w 1503"/>
              <a:gd name="T3" fmla="*/ 0 h 1638"/>
              <a:gd name="T4" fmla="*/ 0 w 1503"/>
              <a:gd name="T5" fmla="*/ 0 h 1638"/>
              <a:gd name="T6" fmla="*/ 0 60000 65536"/>
              <a:gd name="T7" fmla="*/ 0 60000 65536"/>
              <a:gd name="T8" fmla="*/ 0 60000 65536"/>
              <a:gd name="T9" fmla="*/ 0 w 1503"/>
              <a:gd name="T10" fmla="*/ 0 h 1638"/>
              <a:gd name="T11" fmla="*/ 1503 w 1503"/>
              <a:gd name="T12" fmla="*/ 1638 h 1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3" h="1638">
                <a:moveTo>
                  <a:pt x="1502" y="1637"/>
                </a:moveTo>
                <a:lnTo>
                  <a:pt x="150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8"/>
          <p:cNvSpPr>
            <a:spLocks noChangeShapeType="1"/>
          </p:cNvSpPr>
          <p:nvPr/>
        </p:nvSpPr>
        <p:spPr bwMode="auto">
          <a:xfrm>
            <a:off x="755650" y="3716338"/>
            <a:ext cx="1223963" cy="144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Rectangle 30"/>
          <p:cNvSpPr>
            <a:spLocks noChangeArrowheads="1"/>
          </p:cNvSpPr>
          <p:nvPr/>
        </p:nvSpPr>
        <p:spPr bwMode="auto">
          <a:xfrm>
            <a:off x="179388" y="3213100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2. … il salario</a:t>
            </a:r>
          </a:p>
        </p:txBody>
      </p:sp>
      <p:sp>
        <p:nvSpPr>
          <p:cNvPr id="22544" name="Rectangle 31"/>
          <p:cNvSpPr>
            <a:spLocks noChangeArrowheads="1"/>
          </p:cNvSpPr>
          <p:nvPr/>
        </p:nvSpPr>
        <p:spPr bwMode="auto">
          <a:xfrm>
            <a:off x="179388" y="3451225"/>
            <a:ext cx="1550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...diminuisce</a:t>
            </a:r>
          </a:p>
        </p:txBody>
      </p:sp>
      <p:sp>
        <p:nvSpPr>
          <p:cNvPr id="22545" name="Line 32"/>
          <p:cNvSpPr>
            <a:spLocks noChangeShapeType="1"/>
          </p:cNvSpPr>
          <p:nvPr/>
        </p:nvSpPr>
        <p:spPr bwMode="auto">
          <a:xfrm>
            <a:off x="4297363" y="6172200"/>
            <a:ext cx="230187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Rectangle 33"/>
          <p:cNvSpPr>
            <a:spLocks noChangeArrowheads="1"/>
          </p:cNvSpPr>
          <p:nvPr/>
        </p:nvSpPr>
        <p:spPr bwMode="auto">
          <a:xfrm>
            <a:off x="4551363" y="6478588"/>
            <a:ext cx="3859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dirty="0">
                <a:solidFill>
                  <a:srgbClr val="99FF33"/>
                </a:solidFill>
              </a:rPr>
              <a:t>3. …e l’occupazione diminuisce</a:t>
            </a:r>
          </a:p>
        </p:txBody>
      </p:sp>
      <p:sp>
        <p:nvSpPr>
          <p:cNvPr id="22547" name="Line 34"/>
          <p:cNvSpPr>
            <a:spLocks noChangeShapeType="1"/>
          </p:cNvSpPr>
          <p:nvPr/>
        </p:nvSpPr>
        <p:spPr bwMode="auto">
          <a:xfrm flipH="1">
            <a:off x="5680075" y="3859213"/>
            <a:ext cx="801688" cy="896937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Rectangle 38"/>
          <p:cNvSpPr>
            <a:spLocks noChangeArrowheads="1"/>
          </p:cNvSpPr>
          <p:nvPr/>
        </p:nvSpPr>
        <p:spPr bwMode="auto">
          <a:xfrm>
            <a:off x="6011863" y="5445125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D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741" name="Line 48"/>
          <p:cNvSpPr>
            <a:spLocks noChangeShapeType="1"/>
          </p:cNvSpPr>
          <p:nvPr/>
        </p:nvSpPr>
        <p:spPr bwMode="auto">
          <a:xfrm flipH="1">
            <a:off x="3111263" y="2432049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Freeform 49"/>
          <p:cNvSpPr>
            <a:spLocks/>
          </p:cNvSpPr>
          <p:nvPr/>
        </p:nvSpPr>
        <p:spPr bwMode="auto">
          <a:xfrm>
            <a:off x="4753769" y="3390900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15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15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50"/>
          <p:cNvSpPr>
            <a:spLocks noChangeShapeType="1"/>
          </p:cNvSpPr>
          <p:nvPr/>
        </p:nvSpPr>
        <p:spPr bwMode="auto">
          <a:xfrm>
            <a:off x="2678468" y="2936873"/>
            <a:ext cx="3594100" cy="2449513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Freeform 51"/>
          <p:cNvSpPr>
            <a:spLocks/>
          </p:cNvSpPr>
          <p:nvPr/>
        </p:nvSpPr>
        <p:spPr bwMode="auto">
          <a:xfrm flipV="1">
            <a:off x="4299626" y="4056434"/>
            <a:ext cx="149242" cy="121866"/>
          </a:xfrm>
          <a:custGeom>
            <a:avLst/>
            <a:gdLst>
              <a:gd name="T0" fmla="*/ 2147483646 w 77"/>
              <a:gd name="T1" fmla="*/ 2147483646 h 76"/>
              <a:gd name="T2" fmla="*/ 2147483646 w 77"/>
              <a:gd name="T3" fmla="*/ 2147483646 h 76"/>
              <a:gd name="T4" fmla="*/ 2147483646 w 77"/>
              <a:gd name="T5" fmla="*/ 2147483646 h 76"/>
              <a:gd name="T6" fmla="*/ 2147483646 w 77"/>
              <a:gd name="T7" fmla="*/ 2147483646 h 76"/>
              <a:gd name="T8" fmla="*/ 2147483646 w 77"/>
              <a:gd name="T9" fmla="*/ 2147483646 h 76"/>
              <a:gd name="T10" fmla="*/ 2147483646 w 77"/>
              <a:gd name="T11" fmla="*/ 2147483646 h 76"/>
              <a:gd name="T12" fmla="*/ 2147483646 w 77"/>
              <a:gd name="T13" fmla="*/ 0 h 76"/>
              <a:gd name="T14" fmla="*/ 2147483646 w 77"/>
              <a:gd name="T15" fmla="*/ 2147483646 h 76"/>
              <a:gd name="T16" fmla="*/ 0 w 77"/>
              <a:gd name="T17" fmla="*/ 2147483646 h 76"/>
              <a:gd name="T18" fmla="*/ 0 w 77"/>
              <a:gd name="T19" fmla="*/ 2147483646 h 76"/>
              <a:gd name="T20" fmla="*/ 0 w 77"/>
              <a:gd name="T21" fmla="*/ 2147483646 h 76"/>
              <a:gd name="T22" fmla="*/ 2147483646 w 77"/>
              <a:gd name="T23" fmla="*/ 2147483646 h 76"/>
              <a:gd name="T24" fmla="*/ 2147483646 w 77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7"/>
              <a:gd name="T40" fmla="*/ 0 h 76"/>
              <a:gd name="T41" fmla="*/ 77 w 77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7" h="76">
                <a:moveTo>
                  <a:pt x="30" y="75"/>
                </a:moveTo>
                <a:lnTo>
                  <a:pt x="61" y="75"/>
                </a:lnTo>
                <a:lnTo>
                  <a:pt x="76" y="60"/>
                </a:lnTo>
                <a:lnTo>
                  <a:pt x="76" y="45"/>
                </a:lnTo>
                <a:lnTo>
                  <a:pt x="76" y="30"/>
                </a:lnTo>
                <a:lnTo>
                  <a:pt x="61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30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Rectangle 55"/>
          <p:cNvSpPr>
            <a:spLocks noChangeArrowheads="1"/>
          </p:cNvSpPr>
          <p:nvPr/>
        </p:nvSpPr>
        <p:spPr bwMode="auto">
          <a:xfrm>
            <a:off x="6569075" y="3556000"/>
            <a:ext cx="1979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1. Una riduzione</a:t>
            </a:r>
          </a:p>
        </p:txBody>
      </p:sp>
      <p:sp>
        <p:nvSpPr>
          <p:cNvPr id="22557" name="Rectangle 56"/>
          <p:cNvSpPr>
            <a:spLocks noChangeArrowheads="1"/>
          </p:cNvSpPr>
          <p:nvPr/>
        </p:nvSpPr>
        <p:spPr bwMode="auto">
          <a:xfrm>
            <a:off x="6569075" y="3794125"/>
            <a:ext cx="177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della domanda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99FF33"/>
                </a:solidFill>
              </a:rPr>
              <a:t>di lavoro...</a:t>
            </a:r>
          </a:p>
        </p:txBody>
      </p:sp>
      <p:sp>
        <p:nvSpPr>
          <p:cNvPr id="30747" name="Rectangle 57"/>
          <p:cNvSpPr>
            <a:spLocks noChangeArrowheads="1"/>
          </p:cNvSpPr>
          <p:nvPr/>
        </p:nvSpPr>
        <p:spPr bwMode="auto">
          <a:xfrm>
            <a:off x="2014268" y="1535113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  <p:cxnSp>
        <p:nvCxnSpPr>
          <p:cNvPr id="42" name="Connettore 2 41"/>
          <p:cNvCxnSpPr>
            <a:cxnSpLocks/>
          </p:cNvCxnSpPr>
          <p:nvPr/>
        </p:nvCxnSpPr>
        <p:spPr>
          <a:xfrm>
            <a:off x="2051050" y="3573463"/>
            <a:ext cx="0" cy="73342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V="1">
            <a:off x="4372128" y="3174188"/>
            <a:ext cx="4017" cy="9247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4814094" y="3426316"/>
            <a:ext cx="0" cy="9493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2202271" y="3157131"/>
            <a:ext cx="218169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2286000" y="4306888"/>
            <a:ext cx="244792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umetto 2 55"/>
          <p:cNvSpPr/>
          <p:nvPr/>
        </p:nvSpPr>
        <p:spPr>
          <a:xfrm>
            <a:off x="-36513" y="4941888"/>
            <a:ext cx="2016126" cy="1439862"/>
          </a:xfrm>
          <a:prstGeom prst="wedgeRoundRectCallout">
            <a:avLst>
              <a:gd name="adj1" fmla="val 63386"/>
              <a:gd name="adj2" fmla="val -91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Se volesse continuare ad  assumere L</a:t>
            </a:r>
            <a:r>
              <a:rPr lang="it-IT" baseline="-25000" dirty="0"/>
              <a:t>1</a:t>
            </a:r>
            <a:r>
              <a:rPr lang="it-IT" dirty="0"/>
              <a:t>, dovrebbe pagare…</a:t>
            </a:r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1581150" y="4156075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0 </a:t>
            </a:r>
            <a:r>
              <a:rPr lang="it-IT" altLang="it-IT" sz="2000" b="1" i="1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487556" y="2820987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 dirty="0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 dirty="0">
                <a:solidFill>
                  <a:srgbClr val="000000"/>
                </a:solidFill>
              </a:rPr>
              <a:t>1 </a:t>
            </a:r>
            <a:r>
              <a:rPr lang="it-IT" altLang="it-IT" sz="2000" b="1" i="1" dirty="0">
                <a:solidFill>
                  <a:srgbClr val="000000"/>
                </a:solidFill>
              </a:rPr>
              <a:t>+1</a:t>
            </a:r>
          </a:p>
        </p:txBody>
      </p:sp>
      <p:sp>
        <p:nvSpPr>
          <p:cNvPr id="59" name="Fumetto 2 58"/>
          <p:cNvSpPr/>
          <p:nvPr/>
        </p:nvSpPr>
        <p:spPr>
          <a:xfrm>
            <a:off x="179388" y="1268412"/>
            <a:ext cx="1800225" cy="1466849"/>
          </a:xfrm>
          <a:prstGeom prst="wedgeRoundRectCallout">
            <a:avLst>
              <a:gd name="adj1" fmla="val 64571"/>
              <a:gd name="adj2" fmla="val 671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Costo totale del lavoro per l’impresa con 1€ di oneri sociali in più…</a:t>
            </a:r>
          </a:p>
        </p:txBody>
      </p:sp>
      <p:sp>
        <p:nvSpPr>
          <p:cNvPr id="43" name="Ovale 42"/>
          <p:cNvSpPr/>
          <p:nvPr/>
        </p:nvSpPr>
        <p:spPr>
          <a:xfrm>
            <a:off x="5435600" y="333375"/>
            <a:ext cx="576263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49" name="Parentesi graffa chiusa 48"/>
          <p:cNvSpPr/>
          <p:nvPr/>
        </p:nvSpPr>
        <p:spPr>
          <a:xfrm flipH="1">
            <a:off x="4097422" y="3214519"/>
            <a:ext cx="247699" cy="901413"/>
          </a:xfrm>
          <a:prstGeom prst="rightBrace">
            <a:avLst>
              <a:gd name="adj1" fmla="val 0"/>
              <a:gd name="adj2" fmla="val 4892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50" name="Parentesi graffa chiusa 49"/>
          <p:cNvSpPr/>
          <p:nvPr/>
        </p:nvSpPr>
        <p:spPr>
          <a:xfrm>
            <a:off x="4840398" y="3451225"/>
            <a:ext cx="93603" cy="85566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62350" y="3618536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+1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43475" y="35909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-1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33925" y="4306888"/>
            <a:ext cx="1350963" cy="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4316524" y="5892628"/>
            <a:ext cx="523875" cy="317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9A9F4822-9CB8-4971-9FE7-B2CDC5E05AA8}"/>
              </a:ext>
            </a:extLst>
          </p:cNvPr>
          <p:cNvCxnSpPr>
            <a:stCxn id="49" idx="0"/>
          </p:cNvCxnSpPr>
          <p:nvPr/>
        </p:nvCxnSpPr>
        <p:spPr>
          <a:xfrm flipV="1">
            <a:off x="4345121" y="1770062"/>
            <a:ext cx="730935" cy="1444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5" grpId="0"/>
      <p:bldP spid="22543" grpId="0"/>
      <p:bldP spid="22544" grpId="0"/>
      <p:bldP spid="22546" grpId="0"/>
      <p:bldP spid="22548" grpId="0"/>
      <p:bldP spid="22556" grpId="0"/>
      <p:bldP spid="22557" grpId="0"/>
      <p:bldP spid="56" grpId="0" animBg="1"/>
      <p:bldP spid="57" grpId="0"/>
      <p:bldP spid="58" grpId="0"/>
      <p:bldP spid="59" grpId="0" animBg="1"/>
      <p:bldP spid="49" grpId="0" animBg="1"/>
      <p:bldP spid="50" grpId="0" animBg="1"/>
      <p:bldP spid="3" grpId="0"/>
      <p:bldP spid="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/>
              <a:t>Se la trattenuta fosse a carico del lavoratore…</a:t>
            </a:r>
          </a:p>
        </p:txBody>
      </p:sp>
      <p:sp>
        <p:nvSpPr>
          <p:cNvPr id="3174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C96ED3-C94A-44BF-9FCD-A4E45ABE559E}" type="slidenum">
              <a:rPr lang="it-IT" altLang="it-IT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it-IT" altLang="it-IT" sz="1200">
              <a:latin typeface="Garamond" panose="02020404030301010803" pitchFamily="18" charset="0"/>
            </a:endParaRPr>
          </a:p>
        </p:txBody>
      </p:sp>
      <p:sp>
        <p:nvSpPr>
          <p:cNvPr id="31748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31749" name="Rectangle 1028"/>
          <p:cNvSpPr>
            <a:spLocks noChangeArrowheads="1"/>
          </p:cNvSpPr>
          <p:nvPr/>
        </p:nvSpPr>
        <p:spPr bwMode="auto">
          <a:xfrm>
            <a:off x="1654175" y="4270375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0 </a:t>
            </a:r>
          </a:p>
        </p:txBody>
      </p:sp>
      <p:sp>
        <p:nvSpPr>
          <p:cNvPr id="31750" name="Rectangle 1029"/>
          <p:cNvSpPr>
            <a:spLocks noChangeArrowheads="1"/>
          </p:cNvSpPr>
          <p:nvPr/>
        </p:nvSpPr>
        <p:spPr bwMode="auto">
          <a:xfrm>
            <a:off x="1654175" y="362585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31751" name="Group 1030"/>
          <p:cNvGrpSpPr>
            <a:grpSpLocks/>
          </p:cNvGrpSpPr>
          <p:nvPr/>
        </p:nvGrpSpPr>
        <p:grpSpPr bwMode="auto">
          <a:xfrm>
            <a:off x="6699250" y="6105525"/>
            <a:ext cx="1482725" cy="544513"/>
            <a:chOff x="4220" y="3846"/>
            <a:chExt cx="934" cy="343"/>
          </a:xfrm>
        </p:grpSpPr>
        <p:sp>
          <p:nvSpPr>
            <p:cNvPr id="31787" name="Rectangle 1031"/>
            <p:cNvSpPr>
              <a:spLocks noChangeArrowheads="1"/>
            </p:cNvSpPr>
            <p:nvPr/>
          </p:nvSpPr>
          <p:spPr bwMode="auto">
            <a:xfrm>
              <a:off x="4220" y="3846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 di</a:t>
              </a:r>
            </a:p>
          </p:txBody>
        </p:sp>
        <p:sp>
          <p:nvSpPr>
            <p:cNvPr id="31788" name="Rectangle 1032"/>
            <p:cNvSpPr>
              <a:spLocks noChangeArrowheads="1"/>
            </p:cNvSpPr>
            <p:nvPr/>
          </p:nvSpPr>
          <p:spPr bwMode="auto">
            <a:xfrm>
              <a:off x="4620" y="3997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31752" name="Rectangle 1033"/>
          <p:cNvSpPr>
            <a:spLocks noChangeArrowheads="1"/>
          </p:cNvSpPr>
          <p:nvPr/>
        </p:nvSpPr>
        <p:spPr bwMode="auto">
          <a:xfrm>
            <a:off x="3995738" y="6165850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53" name="Rectangle 1034"/>
          <p:cNvSpPr>
            <a:spLocks noChangeArrowheads="1"/>
          </p:cNvSpPr>
          <p:nvPr/>
        </p:nvSpPr>
        <p:spPr bwMode="auto">
          <a:xfrm>
            <a:off x="5003800" y="6165850"/>
            <a:ext cx="24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754" name="Rectangle 1035"/>
          <p:cNvSpPr>
            <a:spLocks noChangeArrowheads="1"/>
          </p:cNvSpPr>
          <p:nvPr/>
        </p:nvSpPr>
        <p:spPr bwMode="auto">
          <a:xfrm>
            <a:off x="6300788" y="2781300"/>
            <a:ext cx="331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</a:t>
            </a:r>
            <a:r>
              <a:rPr lang="it-IT" altLang="it-IT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755" name="Rectangle 1036"/>
          <p:cNvSpPr>
            <a:spLocks noChangeArrowheads="1"/>
          </p:cNvSpPr>
          <p:nvPr/>
        </p:nvSpPr>
        <p:spPr bwMode="auto">
          <a:xfrm>
            <a:off x="6637338" y="514350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Domanda</a:t>
            </a:r>
          </a:p>
        </p:txBody>
      </p:sp>
      <p:sp>
        <p:nvSpPr>
          <p:cNvPr id="31756" name="Freeform 1037"/>
          <p:cNvSpPr>
            <a:spLocks/>
          </p:cNvSpPr>
          <p:nvPr/>
        </p:nvSpPr>
        <p:spPr bwMode="auto">
          <a:xfrm>
            <a:off x="1987550" y="1909763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038"/>
          <p:cNvSpPr>
            <a:spLocks noChangeShapeType="1"/>
          </p:cNvSpPr>
          <p:nvPr/>
        </p:nvSpPr>
        <p:spPr bwMode="auto">
          <a:xfrm>
            <a:off x="2449513" y="2633663"/>
            <a:ext cx="4116387" cy="2757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039"/>
          <p:cNvSpPr>
            <a:spLocks noChangeShapeType="1"/>
          </p:cNvSpPr>
          <p:nvPr/>
        </p:nvSpPr>
        <p:spPr bwMode="auto">
          <a:xfrm flipH="1">
            <a:off x="3779838" y="2781300"/>
            <a:ext cx="2952750" cy="2951163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Freeform 1040"/>
          <p:cNvSpPr>
            <a:spLocks/>
          </p:cNvSpPr>
          <p:nvPr/>
        </p:nvSpPr>
        <p:spPr bwMode="auto">
          <a:xfrm>
            <a:off x="1987550" y="4413250"/>
            <a:ext cx="3125788" cy="1646238"/>
          </a:xfrm>
          <a:custGeom>
            <a:avLst/>
            <a:gdLst>
              <a:gd name="T0" fmla="*/ 2147483646 w 1969"/>
              <a:gd name="T1" fmla="*/ 2147483646 h 1037"/>
              <a:gd name="T2" fmla="*/ 2147483646 w 1969"/>
              <a:gd name="T3" fmla="*/ 0 h 1037"/>
              <a:gd name="T4" fmla="*/ 0 w 1969"/>
              <a:gd name="T5" fmla="*/ 0 h 1037"/>
              <a:gd name="T6" fmla="*/ 0 60000 65536"/>
              <a:gd name="T7" fmla="*/ 0 60000 65536"/>
              <a:gd name="T8" fmla="*/ 0 60000 65536"/>
              <a:gd name="T9" fmla="*/ 0 w 1969"/>
              <a:gd name="T10" fmla="*/ 0 h 1037"/>
              <a:gd name="T11" fmla="*/ 1969 w 1969"/>
              <a:gd name="T12" fmla="*/ 1037 h 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" h="1037">
                <a:moveTo>
                  <a:pt x="1968" y="1036"/>
                </a:moveTo>
                <a:lnTo>
                  <a:pt x="196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Freeform 1041"/>
          <p:cNvSpPr>
            <a:spLocks/>
          </p:cNvSpPr>
          <p:nvPr/>
        </p:nvSpPr>
        <p:spPr bwMode="auto">
          <a:xfrm>
            <a:off x="1987550" y="3770313"/>
            <a:ext cx="2147888" cy="2289175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042"/>
          <p:cNvSpPr>
            <a:spLocks noChangeShapeType="1"/>
          </p:cNvSpPr>
          <p:nvPr/>
        </p:nvSpPr>
        <p:spPr bwMode="auto">
          <a:xfrm flipH="1">
            <a:off x="1090613" y="4016375"/>
            <a:ext cx="611187" cy="611188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2" name="Group 1043"/>
          <p:cNvGrpSpPr>
            <a:grpSpLocks/>
          </p:cNvGrpSpPr>
          <p:nvPr/>
        </p:nvGrpSpPr>
        <p:grpSpPr bwMode="auto">
          <a:xfrm>
            <a:off x="371475" y="4651375"/>
            <a:ext cx="1549400" cy="542925"/>
            <a:chOff x="234" y="2930"/>
            <a:chExt cx="976" cy="342"/>
          </a:xfrm>
        </p:grpSpPr>
        <p:sp>
          <p:nvSpPr>
            <p:cNvPr id="31785" name="Rectangle 1044"/>
            <p:cNvSpPr>
              <a:spLocks noChangeArrowheads="1"/>
            </p:cNvSpPr>
            <p:nvPr/>
          </p:nvSpPr>
          <p:spPr bwMode="auto">
            <a:xfrm>
              <a:off x="234" y="2930"/>
              <a:ext cx="9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2. ...aumenta</a:t>
              </a:r>
            </a:p>
          </p:txBody>
        </p:sp>
        <p:sp>
          <p:nvSpPr>
            <p:cNvPr id="31786" name="Rectangle 1045"/>
            <p:cNvSpPr>
              <a:spLocks noChangeArrowheads="1"/>
            </p:cNvSpPr>
            <p:nvPr/>
          </p:nvSpPr>
          <p:spPr bwMode="auto">
            <a:xfrm>
              <a:off x="234" y="3080"/>
              <a:ext cx="6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Il salario</a:t>
              </a:r>
            </a:p>
          </p:txBody>
        </p:sp>
      </p:grpSp>
      <p:sp>
        <p:nvSpPr>
          <p:cNvPr id="31763" name="Line 1046"/>
          <p:cNvSpPr>
            <a:spLocks noChangeShapeType="1"/>
          </p:cNvSpPr>
          <p:nvPr/>
        </p:nvSpPr>
        <p:spPr bwMode="auto">
          <a:xfrm flipH="1">
            <a:off x="5160963" y="2286000"/>
            <a:ext cx="1506537" cy="569913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4" name="Group 1047"/>
          <p:cNvGrpSpPr>
            <a:grpSpLocks/>
          </p:cNvGrpSpPr>
          <p:nvPr/>
        </p:nvGrpSpPr>
        <p:grpSpPr bwMode="auto">
          <a:xfrm>
            <a:off x="6858000" y="2057400"/>
            <a:ext cx="2346325" cy="854075"/>
            <a:chOff x="4151" y="1293"/>
            <a:chExt cx="1478" cy="538"/>
          </a:xfrm>
        </p:grpSpPr>
        <p:sp>
          <p:nvSpPr>
            <p:cNvPr id="31783" name="Rectangle 1048"/>
            <p:cNvSpPr>
              <a:spLocks noChangeArrowheads="1"/>
            </p:cNvSpPr>
            <p:nvPr/>
          </p:nvSpPr>
          <p:spPr bwMode="auto">
            <a:xfrm>
              <a:off x="4151" y="1293"/>
              <a:ext cx="115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1. La trattenuta</a:t>
              </a:r>
            </a:p>
          </p:txBody>
        </p:sp>
        <p:sp>
          <p:nvSpPr>
            <p:cNvPr id="31784" name="Rectangle 1049"/>
            <p:cNvSpPr>
              <a:spLocks noChangeArrowheads="1"/>
            </p:cNvSpPr>
            <p:nvPr/>
          </p:nvSpPr>
          <p:spPr bwMode="auto">
            <a:xfrm>
              <a:off x="4151" y="1443"/>
              <a:ext cx="147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diminuisce l’offerta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99FF33"/>
                  </a:solidFill>
                </a:rPr>
                <a:t>di lavoro...</a:t>
              </a:r>
            </a:p>
          </p:txBody>
        </p:sp>
      </p:grpSp>
      <p:sp>
        <p:nvSpPr>
          <p:cNvPr id="31765" name="Rectangle 1050"/>
          <p:cNvSpPr>
            <a:spLocks noChangeArrowheads="1"/>
          </p:cNvSpPr>
          <p:nvPr/>
        </p:nvSpPr>
        <p:spPr bwMode="auto">
          <a:xfrm>
            <a:off x="5219700" y="2205038"/>
            <a:ext cx="261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S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66" name="Freeform 1057"/>
          <p:cNvSpPr>
            <a:spLocks/>
          </p:cNvSpPr>
          <p:nvPr/>
        </p:nvSpPr>
        <p:spPr bwMode="auto">
          <a:xfrm>
            <a:off x="5040313" y="4341813"/>
            <a:ext cx="120650" cy="120650"/>
          </a:xfrm>
          <a:custGeom>
            <a:avLst/>
            <a:gdLst>
              <a:gd name="T0" fmla="*/ 2147483646 w 76"/>
              <a:gd name="T1" fmla="*/ 2147483646 h 76"/>
              <a:gd name="T2" fmla="*/ 2147483646 w 76"/>
              <a:gd name="T3" fmla="*/ 2147483646 h 76"/>
              <a:gd name="T4" fmla="*/ 2147483646 w 76"/>
              <a:gd name="T5" fmla="*/ 2147483646 h 76"/>
              <a:gd name="T6" fmla="*/ 2147483646 w 76"/>
              <a:gd name="T7" fmla="*/ 2147483646 h 76"/>
              <a:gd name="T8" fmla="*/ 2147483646 w 76"/>
              <a:gd name="T9" fmla="*/ 2147483646 h 76"/>
              <a:gd name="T10" fmla="*/ 2147483646 w 76"/>
              <a:gd name="T11" fmla="*/ 2147483646 h 76"/>
              <a:gd name="T12" fmla="*/ 2147483646 w 76"/>
              <a:gd name="T13" fmla="*/ 0 h 76"/>
              <a:gd name="T14" fmla="*/ 2147483646 w 76"/>
              <a:gd name="T15" fmla="*/ 2147483646 h 76"/>
              <a:gd name="T16" fmla="*/ 0 w 76"/>
              <a:gd name="T17" fmla="*/ 2147483646 h 76"/>
              <a:gd name="T18" fmla="*/ 0 w 76"/>
              <a:gd name="T19" fmla="*/ 2147483646 h 76"/>
              <a:gd name="T20" fmla="*/ 0 w 76"/>
              <a:gd name="T21" fmla="*/ 2147483646 h 76"/>
              <a:gd name="T22" fmla="*/ 2147483646 w 76"/>
              <a:gd name="T23" fmla="*/ 2147483646 h 76"/>
              <a:gd name="T24" fmla="*/ 2147483646 w 76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6"/>
              <a:gd name="T41" fmla="*/ 76 w 76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6">
                <a:moveTo>
                  <a:pt x="45" y="75"/>
                </a:moveTo>
                <a:lnTo>
                  <a:pt x="60" y="75"/>
                </a:lnTo>
                <a:lnTo>
                  <a:pt x="75" y="60"/>
                </a:lnTo>
                <a:lnTo>
                  <a:pt x="75" y="45"/>
                </a:lnTo>
                <a:lnTo>
                  <a:pt x="75" y="30"/>
                </a:lnTo>
                <a:lnTo>
                  <a:pt x="60" y="15"/>
                </a:lnTo>
                <a:lnTo>
                  <a:pt x="45" y="0"/>
                </a:lnTo>
                <a:lnTo>
                  <a:pt x="15" y="15"/>
                </a:lnTo>
                <a:lnTo>
                  <a:pt x="0" y="30"/>
                </a:lnTo>
                <a:lnTo>
                  <a:pt x="0" y="45"/>
                </a:lnTo>
                <a:lnTo>
                  <a:pt x="0" y="60"/>
                </a:lnTo>
                <a:lnTo>
                  <a:pt x="15" y="75"/>
                </a:lnTo>
                <a:lnTo>
                  <a:pt x="45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1058"/>
          <p:cNvSpPr>
            <a:spLocks noChangeShapeType="1"/>
          </p:cNvSpPr>
          <p:nvPr/>
        </p:nvSpPr>
        <p:spPr bwMode="auto">
          <a:xfrm flipH="1">
            <a:off x="2484438" y="2420938"/>
            <a:ext cx="3095625" cy="2879725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Freeform 1059"/>
          <p:cNvSpPr>
            <a:spLocks/>
          </p:cNvSpPr>
          <p:nvPr/>
        </p:nvSpPr>
        <p:spPr bwMode="auto">
          <a:xfrm>
            <a:off x="4086225" y="3697288"/>
            <a:ext cx="120650" cy="122237"/>
          </a:xfrm>
          <a:custGeom>
            <a:avLst/>
            <a:gdLst>
              <a:gd name="T0" fmla="*/ 2147483646 w 76"/>
              <a:gd name="T1" fmla="*/ 2147483646 h 77"/>
              <a:gd name="T2" fmla="*/ 2147483646 w 76"/>
              <a:gd name="T3" fmla="*/ 2147483646 h 77"/>
              <a:gd name="T4" fmla="*/ 2147483646 w 76"/>
              <a:gd name="T5" fmla="*/ 2147483646 h 77"/>
              <a:gd name="T6" fmla="*/ 2147483646 w 76"/>
              <a:gd name="T7" fmla="*/ 2147483646 h 77"/>
              <a:gd name="T8" fmla="*/ 2147483646 w 76"/>
              <a:gd name="T9" fmla="*/ 2147483646 h 77"/>
              <a:gd name="T10" fmla="*/ 2147483646 w 76"/>
              <a:gd name="T11" fmla="*/ 2147483646 h 77"/>
              <a:gd name="T12" fmla="*/ 2147483646 w 76"/>
              <a:gd name="T13" fmla="*/ 0 h 77"/>
              <a:gd name="T14" fmla="*/ 2147483646 w 76"/>
              <a:gd name="T15" fmla="*/ 2147483646 h 77"/>
              <a:gd name="T16" fmla="*/ 0 w 76"/>
              <a:gd name="T17" fmla="*/ 2147483646 h 77"/>
              <a:gd name="T18" fmla="*/ 0 w 76"/>
              <a:gd name="T19" fmla="*/ 2147483646 h 77"/>
              <a:gd name="T20" fmla="*/ 0 w 76"/>
              <a:gd name="T21" fmla="*/ 2147483646 h 77"/>
              <a:gd name="T22" fmla="*/ 2147483646 w 76"/>
              <a:gd name="T23" fmla="*/ 2147483646 h 77"/>
              <a:gd name="T24" fmla="*/ 2147483646 w 76"/>
              <a:gd name="T25" fmla="*/ 2147483646 h 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7"/>
              <a:gd name="T41" fmla="*/ 76 w 76"/>
              <a:gd name="T42" fmla="*/ 77 h 7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7">
                <a:moveTo>
                  <a:pt x="30" y="76"/>
                </a:moveTo>
                <a:lnTo>
                  <a:pt x="60" y="76"/>
                </a:lnTo>
                <a:lnTo>
                  <a:pt x="75" y="61"/>
                </a:lnTo>
                <a:lnTo>
                  <a:pt x="75" y="46"/>
                </a:lnTo>
                <a:lnTo>
                  <a:pt x="75" y="30"/>
                </a:lnTo>
                <a:lnTo>
                  <a:pt x="60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6"/>
                </a:lnTo>
                <a:lnTo>
                  <a:pt x="0" y="61"/>
                </a:lnTo>
                <a:lnTo>
                  <a:pt x="15" y="76"/>
                </a:lnTo>
                <a:lnTo>
                  <a:pt x="30" y="7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Rectangle 1061"/>
          <p:cNvSpPr>
            <a:spLocks noChangeArrowheads="1"/>
          </p:cNvSpPr>
          <p:nvPr/>
        </p:nvSpPr>
        <p:spPr bwMode="auto">
          <a:xfrm>
            <a:off x="5148263" y="5589588"/>
            <a:ext cx="3857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dirty="0">
                <a:solidFill>
                  <a:srgbClr val="99FF33"/>
                </a:solidFill>
              </a:rPr>
              <a:t>3. …e l’occupazione diminuisce</a:t>
            </a:r>
          </a:p>
        </p:txBody>
      </p:sp>
      <p:sp>
        <p:nvSpPr>
          <p:cNvPr id="31770" name="Line 1062"/>
          <p:cNvSpPr>
            <a:spLocks noChangeShapeType="1"/>
          </p:cNvSpPr>
          <p:nvPr/>
        </p:nvSpPr>
        <p:spPr bwMode="auto">
          <a:xfrm flipV="1">
            <a:off x="4514850" y="5756275"/>
            <a:ext cx="812800" cy="387350"/>
          </a:xfrm>
          <a:prstGeom prst="line">
            <a:avLst/>
          </a:prstGeom>
          <a:noFill/>
          <a:ln w="158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Rectangle 1066"/>
          <p:cNvSpPr>
            <a:spLocks noChangeArrowheads="1"/>
          </p:cNvSpPr>
          <p:nvPr/>
        </p:nvSpPr>
        <p:spPr bwMode="auto">
          <a:xfrm>
            <a:off x="1524000" y="17526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  <p:cxnSp>
        <p:nvCxnSpPr>
          <p:cNvPr id="46" name="Connettore 1 45"/>
          <p:cNvCxnSpPr/>
          <p:nvPr/>
        </p:nvCxnSpPr>
        <p:spPr>
          <a:xfrm flipH="1" flipV="1">
            <a:off x="5076826" y="2924175"/>
            <a:ext cx="23811" cy="14890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979613" y="2924175"/>
            <a:ext cx="30972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2051050" y="5373688"/>
            <a:ext cx="21478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4140200" y="3789363"/>
            <a:ext cx="0" cy="15843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umetto 2 56"/>
          <p:cNvSpPr/>
          <p:nvPr/>
        </p:nvSpPr>
        <p:spPr>
          <a:xfrm>
            <a:off x="1908175" y="1052513"/>
            <a:ext cx="2532063" cy="1368425"/>
          </a:xfrm>
          <a:prstGeom prst="wedgeRoundRectCallout">
            <a:avLst>
              <a:gd name="adj1" fmla="val -46212"/>
              <a:gd name="adj2" fmla="val 856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Per continuare ad  </a:t>
            </a:r>
            <a:r>
              <a:rPr lang="it-IT"/>
              <a:t>offrire L</a:t>
            </a:r>
            <a:r>
              <a:rPr lang="it-IT" baseline="-25000"/>
              <a:t>1</a:t>
            </a:r>
            <a:r>
              <a:rPr lang="it-IT"/>
              <a:t>, </a:t>
            </a:r>
            <a:r>
              <a:rPr lang="it-IT" dirty="0"/>
              <a:t>il salario che il lavoratore dovrebbe ricevere…</a:t>
            </a:r>
          </a:p>
        </p:txBody>
      </p:sp>
      <p:sp>
        <p:nvSpPr>
          <p:cNvPr id="31777" name="Rectangle 15"/>
          <p:cNvSpPr>
            <a:spLocks noChangeArrowheads="1"/>
          </p:cNvSpPr>
          <p:nvPr/>
        </p:nvSpPr>
        <p:spPr bwMode="auto">
          <a:xfrm>
            <a:off x="1187450" y="2708275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0 </a:t>
            </a:r>
            <a:r>
              <a:rPr lang="it-IT" altLang="it-IT" sz="2000" b="1" i="1">
                <a:solidFill>
                  <a:srgbClr val="000000"/>
                </a:solidFill>
              </a:rPr>
              <a:t>+1</a:t>
            </a:r>
          </a:p>
        </p:txBody>
      </p:sp>
      <p:sp>
        <p:nvSpPr>
          <p:cNvPr id="59" name="Fumetto 2 58"/>
          <p:cNvSpPr/>
          <p:nvPr/>
        </p:nvSpPr>
        <p:spPr>
          <a:xfrm>
            <a:off x="-57150" y="5556250"/>
            <a:ext cx="2859088" cy="1204912"/>
          </a:xfrm>
          <a:prstGeom prst="wedgeRoundRectCallout">
            <a:avLst>
              <a:gd name="adj1" fmla="val 21059"/>
              <a:gd name="adj2" fmla="val -646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Mentre con la trattenuta il salario effettivo per il lavoratore sarà</a:t>
            </a:r>
          </a:p>
        </p:txBody>
      </p:sp>
      <p:sp>
        <p:nvSpPr>
          <p:cNvPr id="31779" name="Rectangle 15"/>
          <p:cNvSpPr>
            <a:spLocks noChangeArrowheads="1"/>
          </p:cNvSpPr>
          <p:nvPr/>
        </p:nvSpPr>
        <p:spPr bwMode="auto">
          <a:xfrm>
            <a:off x="1187450" y="5229225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 </a:t>
            </a:r>
            <a:r>
              <a:rPr lang="it-IT" altLang="it-IT" sz="2000" b="1" i="1">
                <a:solidFill>
                  <a:srgbClr val="000000"/>
                </a:solidFill>
              </a:rPr>
              <a:t>-1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146550" y="3757613"/>
            <a:ext cx="1577975" cy="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162425" y="6010275"/>
            <a:ext cx="917575" cy="14288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95413" y="3778250"/>
            <a:ext cx="0" cy="70961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arentesi graffa chiusa 44"/>
          <p:cNvSpPr/>
          <p:nvPr/>
        </p:nvSpPr>
        <p:spPr>
          <a:xfrm flipH="1">
            <a:off x="4934000" y="2911475"/>
            <a:ext cx="131712" cy="147637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 flipH="1">
            <a:off x="5080000" y="3438113"/>
            <a:ext cx="58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+1</a:t>
            </a:r>
          </a:p>
        </p:txBody>
      </p:sp>
      <p:sp>
        <p:nvSpPr>
          <p:cNvPr id="49" name="Parentesi graffa chiusa 48"/>
          <p:cNvSpPr/>
          <p:nvPr/>
        </p:nvSpPr>
        <p:spPr>
          <a:xfrm flipH="1">
            <a:off x="3900166" y="3778251"/>
            <a:ext cx="159071" cy="153876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50" name="TextBox 47"/>
          <p:cNvSpPr txBox="1">
            <a:spLocks noChangeArrowheads="1"/>
          </p:cNvSpPr>
          <p:nvPr/>
        </p:nvSpPr>
        <p:spPr bwMode="auto">
          <a:xfrm flipH="1">
            <a:off x="4046166" y="4351668"/>
            <a:ext cx="7113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-1</a:t>
            </a:r>
          </a:p>
        </p:txBody>
      </p:sp>
      <p:cxnSp>
        <p:nvCxnSpPr>
          <p:cNvPr id="3" name="Connettore diritto 2"/>
          <p:cNvCxnSpPr/>
          <p:nvPr/>
        </p:nvCxnSpPr>
        <p:spPr>
          <a:xfrm>
            <a:off x="2543175" y="4282439"/>
            <a:ext cx="2652949" cy="18230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6242304" y="3742800"/>
            <a:ext cx="2475437" cy="1200329"/>
          </a:xfrm>
          <a:prstGeom prst="rect">
            <a:avLst/>
          </a:prstGeom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Lo stesso effetto che avevamo visto per la domanda in termini di occupazione</a:t>
            </a:r>
            <a:endParaRPr lang="en-US" dirty="0"/>
          </a:p>
        </p:txBody>
      </p:sp>
      <p:cxnSp>
        <p:nvCxnSpPr>
          <p:cNvPr id="9" name="Connettore 2 8"/>
          <p:cNvCxnSpPr/>
          <p:nvPr/>
        </p:nvCxnSpPr>
        <p:spPr>
          <a:xfrm flipH="1">
            <a:off x="4271759" y="4246067"/>
            <a:ext cx="1995741" cy="111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60" grpId="0" animBg="1"/>
      <p:bldP spid="31761" grpId="0" animBg="1"/>
      <p:bldP spid="31769" grpId="0"/>
      <p:bldP spid="31770" grpId="0" animBg="1"/>
      <p:bldP spid="57" grpId="0" animBg="1"/>
      <p:bldP spid="59" grpId="0" animBg="1"/>
      <p:bldP spid="45" grpId="0" animBg="1"/>
      <p:bldP spid="48" grpId="0"/>
      <p:bldP spid="49" grpId="0" animBg="1"/>
      <p:bldP spid="50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8A2F52E1-7100-48E7-96AE-FDB28ABE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Interventi sul mercato del lavoro e benessere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9A2D4A-93A7-4B55-8C84-37170D6A1A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9913"/>
      </p:ext>
    </p:extLst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Gli effetti delle trattenute in busta paga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Dai grafici che abbiamo analizzato in precedenza, è evidente che una trattenuta contributiva/previdenziale a carico di uno dei due agenti induce una perdita netta di benessere</a:t>
            </a:r>
          </a:p>
          <a:p>
            <a:pPr eaLnBrk="1" hangingPunct="1"/>
            <a:r>
              <a:rPr lang="it-IT" altLang="it-IT" dirty="0"/>
              <a:t>Se l’offerta di lavoro è rigida, questa perdita si scarica tutta sul lavoratore, in caso contrario è ripartita tra le due parti (vedi fig. p.115 </a:t>
            </a:r>
            <a:r>
              <a:rPr lang="it-IT" altLang="it-IT" dirty="0" err="1"/>
              <a:t>Borjas</a:t>
            </a:r>
            <a:r>
              <a:rPr lang="it-IT" altLang="it-IT" dirty="0"/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6DBCE9F-771E-451B-8AB9-8E8227EECC69}" type="slidenum">
              <a:rPr lang="it-IT" altLang="it-IT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it-IT" altLang="it-IT" sz="1000">
              <a:solidFill>
                <a:srgbClr val="000000"/>
              </a:solidFill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dirty="0">
                <a:solidFill>
                  <a:srgbClr val="999900"/>
                </a:solidFill>
                <a:latin typeface="Garamond" panose="02020404030301010803" pitchFamily="18" charset="0"/>
              </a:rPr>
              <a:t>Trattenute in busta paga e sussidi: il caso dell’offerta di lavoro rigida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670560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2DE3C3-8A47-40F7-9E78-CD14C48F51C6}"/>
              </a:ext>
            </a:extLst>
          </p:cNvPr>
          <p:cNvSpPr txBox="1"/>
          <p:nvPr/>
        </p:nvSpPr>
        <p:spPr>
          <a:xfrm>
            <a:off x="5940152" y="1844824"/>
            <a:ext cx="2952328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La trattenuta a carico del datore di lavoro in presenza di un’offerta di </a:t>
            </a:r>
            <a:r>
              <a:rPr lang="it-IT"/>
              <a:t>lavoro rigida, </a:t>
            </a:r>
            <a:r>
              <a:rPr lang="it-IT" dirty="0"/>
              <a:t>si trasforma in una riduzione salariale completamente assorbita dal lavoratore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FB6F417-4C21-48B9-9E1A-538AA1FB0E70}" type="slidenum">
              <a:rPr lang="it-IT" altLang="it-IT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it-IT" altLang="it-IT" sz="1000">
              <a:solidFill>
                <a:srgbClr val="000000"/>
              </a:solidFill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>
                <a:solidFill>
                  <a:srgbClr val="999900"/>
                </a:solidFill>
                <a:latin typeface="Garamond" panose="02020404030301010803" pitchFamily="18" charset="0"/>
              </a:rPr>
              <a:t>In un mercato concorrenziale le trattenute in busta paga riducono il benessere sociale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1655142"/>
            <a:ext cx="87852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16688" y="2205038"/>
            <a:ext cx="2274887" cy="369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dirty="0"/>
              <a:t>Perdita sociale netta</a:t>
            </a:r>
          </a:p>
        </p:txBody>
      </p:sp>
      <p:cxnSp>
        <p:nvCxnSpPr>
          <p:cNvPr id="7" name="Connettore 2 6"/>
          <p:cNvCxnSpPr/>
          <p:nvPr/>
        </p:nvCxnSpPr>
        <p:spPr>
          <a:xfrm flipH="1">
            <a:off x="6588125" y="2565400"/>
            <a:ext cx="360363" cy="935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CasellaDiTesto 7"/>
          <p:cNvSpPr txBox="1">
            <a:spLocks noChangeArrowheads="1"/>
          </p:cNvSpPr>
          <p:nvPr/>
        </p:nvSpPr>
        <p:spPr bwMode="auto">
          <a:xfrm>
            <a:off x="5580063" y="3573463"/>
            <a:ext cx="44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=1</a:t>
            </a:r>
          </a:p>
        </p:txBody>
      </p:sp>
      <p:cxnSp>
        <p:nvCxnSpPr>
          <p:cNvPr id="10" name="Connettore 1 9"/>
          <p:cNvCxnSpPr/>
          <p:nvPr/>
        </p:nvCxnSpPr>
        <p:spPr>
          <a:xfrm flipV="1">
            <a:off x="4859338" y="2205038"/>
            <a:ext cx="2592387" cy="230346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716463" y="2636838"/>
            <a:ext cx="2519362" cy="28082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280" cy="1139825"/>
          </a:xfrm>
        </p:spPr>
        <p:txBody>
          <a:bodyPr/>
          <a:lstStyle/>
          <a:p>
            <a:pPr eaLnBrk="1" hangingPunct="1"/>
            <a:r>
              <a:rPr lang="it-IT" altLang="it-IT" dirty="0"/>
              <a:t>Cosa accade invece con un sussidio/ incentivo?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/>
              <a:t>Il sussidio riduce il costo del lavoro e quindi la domanda aumenta. L’entità dell’aumento dipende dall’elasticità della curva di domanda e di quella dell’offerta (come nel caso </a:t>
            </a:r>
            <a:r>
              <a:rPr lang="it-IT" altLang="it-IT" sz="2400"/>
              <a:t>della trattenuta, </a:t>
            </a:r>
            <a:r>
              <a:rPr lang="it-IT" altLang="it-IT" sz="2400" dirty="0"/>
              <a:t>peraltro)</a:t>
            </a:r>
          </a:p>
          <a:p>
            <a:pPr eaLnBrk="1" hangingPunct="1"/>
            <a:r>
              <a:rPr lang="it-IT" altLang="it-IT" sz="2400" dirty="0"/>
              <a:t>L’effetto si distribuisce sia sul salario che sull’occupazione:</a:t>
            </a:r>
          </a:p>
          <a:p>
            <a:pPr eaLnBrk="1" hangingPunct="1"/>
            <a:r>
              <a:rPr lang="it-IT" altLang="it-IT" sz="2400" dirty="0"/>
              <a:t>E’ stato </a:t>
            </a:r>
            <a:r>
              <a:rPr lang="it-IT" altLang="it-IT" sz="2400"/>
              <a:t>stimato che, </a:t>
            </a:r>
            <a:r>
              <a:rPr lang="it-IT" altLang="it-IT" sz="2400" dirty="0"/>
              <a:t>se l’elasticità dell’offerta è pari </a:t>
            </a:r>
            <a:r>
              <a:rPr lang="it-IT" altLang="it-IT" sz="2400"/>
              <a:t>a 0,3 </a:t>
            </a:r>
            <a:r>
              <a:rPr lang="it-IT" altLang="it-IT" sz="2400" dirty="0"/>
              <a:t>e quella della domanda è </a:t>
            </a:r>
            <a:r>
              <a:rPr lang="it-IT" altLang="it-IT" sz="2400"/>
              <a:t>- 0,5, </a:t>
            </a:r>
            <a:r>
              <a:rPr lang="it-IT" altLang="it-IT" sz="2400" dirty="0"/>
              <a:t>un sussidio che riduce il costo di assumere del </a:t>
            </a:r>
            <a:r>
              <a:rPr lang="it-IT" altLang="it-IT" sz="2400"/>
              <a:t>10%, </a:t>
            </a:r>
            <a:r>
              <a:rPr lang="it-IT" altLang="it-IT" sz="2400" dirty="0"/>
              <a:t>aumenta il salario del 4% e l’occupazione del 2%.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E2AB120-8986-422B-8AD1-E1980C15E680}" type="slidenum">
              <a:rPr lang="it-IT" altLang="it-IT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it-IT" altLang="it-IT" sz="1000">
              <a:solidFill>
                <a:srgbClr val="000000"/>
              </a:solidFill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dirty="0">
                <a:solidFill>
                  <a:srgbClr val="999900"/>
                </a:solidFill>
                <a:latin typeface="Garamond" panose="02020404030301010803" pitchFamily="18" charset="0"/>
              </a:rPr>
              <a:t>Il sussidio all’impresa (quello tipico in Italia è la fiscalizzazione degli oneri sociali)</a:t>
            </a: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97694"/>
            <a:ext cx="6477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endCxn id="38916" idx="2"/>
          </p:cNvCxnSpPr>
          <p:nvPr/>
        </p:nvCxnSpPr>
        <p:spPr>
          <a:xfrm>
            <a:off x="3851275" y="6522119"/>
            <a:ext cx="758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124075" y="3897313"/>
            <a:ext cx="0" cy="647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ular Callout 5"/>
          <p:cNvSpPr/>
          <p:nvPr/>
        </p:nvSpPr>
        <p:spPr>
          <a:xfrm>
            <a:off x="250825" y="3860800"/>
            <a:ext cx="1120775" cy="720725"/>
          </a:xfrm>
          <a:prstGeom prst="wedgeRectCallout">
            <a:avLst>
              <a:gd name="adj1" fmla="val 67401"/>
              <a:gd name="adj2" fmla="val -40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 </a:t>
            </a:r>
            <a:r>
              <a:rPr lang="en-US" sz="1400" dirty="0" err="1"/>
              <a:t>lavoratori</a:t>
            </a:r>
            <a:r>
              <a:rPr lang="en-US" sz="1400" dirty="0"/>
              <a:t> </a:t>
            </a:r>
            <a:r>
              <a:rPr lang="en-US" sz="1400" dirty="0" err="1"/>
              <a:t>ricevono</a:t>
            </a:r>
            <a:endParaRPr lang="en-US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50825" y="5445125"/>
            <a:ext cx="1296988" cy="803275"/>
          </a:xfrm>
          <a:prstGeom prst="wedgeRoundRectCallout">
            <a:avLst>
              <a:gd name="adj1" fmla="val 86770"/>
              <a:gd name="adj2" fmla="val -754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L’impresa</a:t>
            </a:r>
            <a:r>
              <a:rPr lang="en-US" dirty="0"/>
              <a:t> </a:t>
            </a:r>
            <a:r>
              <a:rPr lang="en-US" dirty="0" err="1"/>
              <a:t>pagherà</a:t>
            </a:r>
            <a:endParaRPr lang="en-US" dirty="0"/>
          </a:p>
        </p:txBody>
      </p:sp>
      <p:sp>
        <p:nvSpPr>
          <p:cNvPr id="38921" name="TextBox 7"/>
          <p:cNvSpPr txBox="1">
            <a:spLocks noChangeArrowheads="1"/>
          </p:cNvSpPr>
          <p:nvPr/>
        </p:nvSpPr>
        <p:spPr bwMode="auto">
          <a:xfrm>
            <a:off x="1258888" y="3059113"/>
            <a:ext cx="79216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w</a:t>
            </a:r>
            <a:r>
              <a:rPr lang="en-US" altLang="en-US" baseline="-25000"/>
              <a:t>0</a:t>
            </a:r>
            <a:r>
              <a:rPr lang="en-US" altLang="en-US"/>
              <a:t> +1</a:t>
            </a:r>
          </a:p>
        </p:txBody>
      </p:sp>
      <p:sp>
        <p:nvSpPr>
          <p:cNvPr id="2" name="Fumetto: rettangolo con angoli arrotondati 1">
            <a:extLst>
              <a:ext uri="{FF2B5EF4-FFF2-40B4-BE49-F238E27FC236}">
                <a16:creationId xmlns:a16="http://schemas.microsoft.com/office/drawing/2014/main" id="{A34B2872-F7EB-4477-B5EE-51852AECA96E}"/>
              </a:ext>
            </a:extLst>
          </p:cNvPr>
          <p:cNvSpPr/>
          <p:nvPr/>
        </p:nvSpPr>
        <p:spPr>
          <a:xfrm>
            <a:off x="3646809" y="1300583"/>
            <a:ext cx="2343619" cy="1656184"/>
          </a:xfrm>
          <a:prstGeom prst="wedgeRoundRectCallout">
            <a:avLst>
              <a:gd name="adj1" fmla="val -42545"/>
              <a:gd name="adj2" fmla="val 66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salario se l’impresa volesse mantenere un livello di occupazione immutato (E</a:t>
            </a:r>
            <a:r>
              <a:rPr lang="it-IT" baseline="-25000" dirty="0"/>
              <a:t>0</a:t>
            </a:r>
            <a:r>
              <a:rPr lang="it-IT" dirty="0"/>
              <a:t>)</a:t>
            </a:r>
          </a:p>
        </p:txBody>
      </p:sp>
      <p:sp>
        <p:nvSpPr>
          <p:cNvPr id="11" name="Parentesi graffa chiusa 10">
            <a:extLst>
              <a:ext uri="{FF2B5EF4-FFF2-40B4-BE49-F238E27FC236}">
                <a16:creationId xmlns:a16="http://schemas.microsoft.com/office/drawing/2014/main" id="{8D423AD7-AA79-4670-B066-064A0F8DCC95}"/>
              </a:ext>
            </a:extLst>
          </p:cNvPr>
          <p:cNvSpPr/>
          <p:nvPr/>
        </p:nvSpPr>
        <p:spPr>
          <a:xfrm>
            <a:off x="4655557" y="3921115"/>
            <a:ext cx="326124" cy="129617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2" name="TextBox 47">
            <a:extLst>
              <a:ext uri="{FF2B5EF4-FFF2-40B4-BE49-F238E27FC236}">
                <a16:creationId xmlns:a16="http://schemas.microsoft.com/office/drawing/2014/main" id="{3EEFE52D-1C7B-4563-B0CF-51067611E1C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46953" y="4360347"/>
            <a:ext cx="453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-1</a:t>
            </a:r>
          </a:p>
        </p:txBody>
      </p:sp>
      <p:sp>
        <p:nvSpPr>
          <p:cNvPr id="13" name="Parentesi graffa chiusa 12">
            <a:extLst>
              <a:ext uri="{FF2B5EF4-FFF2-40B4-BE49-F238E27FC236}">
                <a16:creationId xmlns:a16="http://schemas.microsoft.com/office/drawing/2014/main" id="{E0C94FBF-C0C2-4822-9906-B8435B04980C}"/>
              </a:ext>
            </a:extLst>
          </p:cNvPr>
          <p:cNvSpPr/>
          <p:nvPr/>
        </p:nvSpPr>
        <p:spPr>
          <a:xfrm>
            <a:off x="3852578" y="3200959"/>
            <a:ext cx="326124" cy="129617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" name="TextBox 47">
            <a:extLst>
              <a:ext uri="{FF2B5EF4-FFF2-40B4-BE49-F238E27FC236}">
                <a16:creationId xmlns:a16="http://schemas.microsoft.com/office/drawing/2014/main" id="{E2D222A1-AABD-4DF6-B64C-0FD89CC6EF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590443" y="3648353"/>
            <a:ext cx="453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+1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Mentre l’obbligo di fornire un beneficio</a:t>
            </a:r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/>
              <a:t>Cosa cambia, quando alla trattenuta si sostituisce un obbligo di fornire un beneficio al lavoratore?</a:t>
            </a:r>
          </a:p>
          <a:p>
            <a:pPr eaLnBrk="1" hangingPunct="1"/>
            <a:r>
              <a:rPr lang="it-IT" altLang="it-IT" sz="2400" dirty="0"/>
              <a:t>L’equilibrio cambia e dipende da quanto il maggior benessere sia  valutato positivamente dal lavoratore (vedi p. 117 </a:t>
            </a:r>
            <a:r>
              <a:rPr lang="it-IT" altLang="it-IT" sz="2400" dirty="0" err="1"/>
              <a:t>Borjas</a:t>
            </a:r>
            <a:r>
              <a:rPr lang="it-IT" altLang="it-IT" sz="2400" dirty="0"/>
              <a:t>)</a:t>
            </a:r>
          </a:p>
          <a:p>
            <a:r>
              <a:rPr lang="it-IT" altLang="it-IT" sz="2400" b="1" dirty="0"/>
              <a:t>Proprietà importante dell’equilibrio competitivo</a:t>
            </a:r>
            <a:r>
              <a:rPr lang="it-IT" altLang="it-IT" sz="2400" dirty="0"/>
              <a:t>: finché fornisce un certo valore ai lavoratori, </a:t>
            </a:r>
            <a:r>
              <a:rPr lang="it-IT" altLang="it-IT" sz="2400" u="sng" dirty="0"/>
              <a:t>il beneficio obbligatorio è preferibile alla trattenuta </a:t>
            </a:r>
            <a:r>
              <a:rPr lang="it-IT" altLang="it-IT" sz="2400" dirty="0"/>
              <a:t>in busta paga sull’impresa perché </a:t>
            </a:r>
            <a:r>
              <a:rPr lang="it-IT" altLang="it-IT" sz="2400" dirty="0">
                <a:solidFill>
                  <a:srgbClr val="FF0000"/>
                </a:solidFill>
              </a:rPr>
              <a:t>porta a una riduzione più piccola dell’occupazione</a:t>
            </a:r>
            <a:r>
              <a:rPr lang="it-IT" altLang="it-IT" sz="2400" dirty="0"/>
              <a:t>. </a:t>
            </a:r>
          </a:p>
          <a:p>
            <a:endParaRPr lang="it-IT" altLang="it-IT" sz="2400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AD795B-8DEC-41F7-AE9C-637E79BDA78F}" type="slidenum">
              <a:rPr lang="it-IT" altLang="en-US" smtClean="0">
                <a:latin typeface="Garamond" panose="02020404030301010803" pitchFamily="18" charset="0"/>
              </a:rPr>
              <a:pPr/>
              <a:t>4</a:t>
            </a:fld>
            <a:endParaRPr lang="it-IT" altLang="en-US" dirty="0">
              <a:latin typeface="Garamond" panose="02020404030301010803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800"/>
              <a:t>Legge della domanda e dell’offerta e mercato del lavoro (1)  </a:t>
            </a:r>
            <a:br>
              <a:rPr lang="it-IT" altLang="en-US" sz="3800"/>
            </a:br>
            <a:r>
              <a:rPr lang="it-IT" altLang="en-US" sz="3800"/>
              <a:t>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200" dirty="0">
                <a:latin typeface="Times New Roman" panose="02020603050405020304" pitchFamily="18" charset="0"/>
              </a:rPr>
              <a:t>Nel modello base, il </a:t>
            </a:r>
            <a:r>
              <a:rPr lang="it-IT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salario raggiungerà in ogni caso il livello di equilibrio</a:t>
            </a:r>
            <a:r>
              <a:rPr lang="it-IT" altLang="en-US" sz="2200" dirty="0">
                <a:latin typeface="Times New Roman" panose="02020603050405020304" pitchFamily="18" charset="0"/>
              </a:rPr>
              <a:t> in corrispondenza del quale domanda e offerta si incontrano 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200" dirty="0">
                <a:latin typeface="Times New Roman" panose="02020603050405020304" pitchFamily="18" charset="0"/>
              </a:rPr>
              <a:t>Se vi è </a:t>
            </a:r>
            <a:r>
              <a:rPr lang="it-IT" altLang="en-US" sz="2200" dirty="0">
                <a:solidFill>
                  <a:srgbClr val="0033CC"/>
                </a:solidFill>
                <a:latin typeface="Times New Roman" panose="02020603050405020304" pitchFamily="18" charset="0"/>
              </a:rPr>
              <a:t>eccesso di offerta di lavoro </a:t>
            </a:r>
            <a:r>
              <a:rPr lang="it-IT" altLang="en-US" sz="2200" dirty="0">
                <a:latin typeface="Times New Roman" panose="02020603050405020304" pitchFamily="18" charset="0"/>
              </a:rPr>
              <a:t>(salari più elevati di quello di equilibrio), la </a:t>
            </a:r>
            <a:r>
              <a:rPr lang="it-IT" altLang="en-US" sz="2200" b="1" dirty="0">
                <a:latin typeface="Times New Roman" panose="02020603050405020304" pitchFamily="18" charset="0"/>
              </a:rPr>
              <a:t>concorrenza tra lavoratori </a:t>
            </a:r>
            <a:r>
              <a:rPr lang="it-IT" altLang="en-US" sz="2200" dirty="0">
                <a:latin typeface="Times New Roman" panose="02020603050405020304" pitchFamily="18" charset="0"/>
              </a:rPr>
              <a:t>farà scendere il prezzo (salario) fino a raggiungere il salario </a:t>
            </a:r>
            <a:r>
              <a:rPr lang="it-IT" altLang="en-US" sz="2200" dirty="0" err="1">
                <a:latin typeface="Times New Roman" panose="02020603050405020304" pitchFamily="18" charset="0"/>
              </a:rPr>
              <a:t>We</a:t>
            </a:r>
            <a:r>
              <a:rPr lang="it-IT" altLang="en-US" sz="2200" dirty="0">
                <a:latin typeface="Times New Roman" panose="02020603050405020304" pitchFamily="18" charset="0"/>
              </a:rPr>
              <a:t>, in corrispondenza del quale la quantità domandata sarà uguale a quella offerta   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200" dirty="0">
                <a:latin typeface="Times New Roman" panose="02020603050405020304" pitchFamily="18" charset="0"/>
              </a:rPr>
              <a:t>Analogamente, se vi è </a:t>
            </a:r>
            <a:r>
              <a:rPr lang="it-IT" altLang="en-US" sz="2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eccesso di domanda  </a:t>
            </a:r>
            <a:r>
              <a:rPr lang="it-IT" altLang="en-US" sz="2200" dirty="0">
                <a:latin typeface="Times New Roman" panose="02020603050405020304" pitchFamily="18" charset="0"/>
              </a:rPr>
              <a:t>(il salario è più basso di quello di equilibrio), la </a:t>
            </a:r>
            <a:r>
              <a:rPr lang="it-IT" altLang="en-US" sz="2200" b="1" dirty="0">
                <a:latin typeface="Times New Roman" panose="02020603050405020304" pitchFamily="18" charset="0"/>
              </a:rPr>
              <a:t>concorrenza tra compratori (imprese)</a:t>
            </a:r>
            <a:r>
              <a:rPr lang="it-IT" altLang="en-US" sz="2200" dirty="0">
                <a:latin typeface="Times New Roman" panose="02020603050405020304" pitchFamily="18" charset="0"/>
              </a:rPr>
              <a:t> che cercano di “accaparrarsi” i lavoratori farà salire il salario sino a quando la quantità domandata sarà uguale a quella offerta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200" u="sng" dirty="0">
                <a:latin typeface="Times New Roman" panose="02020603050405020304" pitchFamily="18" charset="0"/>
              </a:rPr>
              <a:t>Il salario tenderà spontaneamente al suo livello di equilibrio in assenza di interventi </a:t>
            </a:r>
          </a:p>
          <a:p>
            <a:pPr eaLnBrk="1" hangingPunct="1">
              <a:lnSpc>
                <a:spcPct val="90000"/>
              </a:lnSpc>
            </a:pPr>
            <a:endParaRPr lang="it-IT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626307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Ricordate? Sono le ipotesi di </a:t>
            </a:r>
            <a:r>
              <a:rPr lang="it-IT" dirty="0" err="1">
                <a:hlinkClick r:id="" action="ppaction://noaction"/>
              </a:rPr>
              <a:t>Walras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DD96B12-1E88-4DBC-BAB5-5726DA63BACB}" type="slidenum">
              <a:rPr lang="it-IT" altLang="it-IT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it-IT" altLang="it-IT" sz="1000">
              <a:solidFill>
                <a:srgbClr val="000000"/>
              </a:solidFill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50741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>
                <a:solidFill>
                  <a:srgbClr val="999900"/>
                </a:solidFill>
                <a:latin typeface="Garamond" panose="02020404030301010803" pitchFamily="18" charset="0"/>
              </a:rPr>
              <a:t>L’effetto dei benefici obbligatori dipende dalle preferenze dei lavoratori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9" name="TextBox 1"/>
          <p:cNvSpPr txBox="1">
            <a:spLocks noChangeArrowheads="1"/>
          </p:cNvSpPr>
          <p:nvPr/>
        </p:nvSpPr>
        <p:spPr bwMode="auto">
          <a:xfrm>
            <a:off x="304800" y="6477000"/>
            <a:ext cx="7004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/>
              <a:t>C= </a:t>
            </a:r>
            <a:r>
              <a:rPr lang="en-US" altLang="en-US" sz="1400" dirty="0" err="1"/>
              <a:t>Costo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alle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imprese</a:t>
            </a:r>
            <a:r>
              <a:rPr lang="en-US" altLang="en-US" sz="1400" dirty="0"/>
              <a:t> del </a:t>
            </a:r>
            <a:r>
              <a:rPr lang="en-US" altLang="en-US" sz="1400" dirty="0" err="1"/>
              <a:t>beneficio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obbligatorio</a:t>
            </a:r>
            <a:r>
              <a:rPr lang="en-US" altLang="en-US" sz="1400" dirty="0"/>
              <a:t>; B= </a:t>
            </a:r>
            <a:r>
              <a:rPr lang="en-US" altLang="en-US" sz="1400" dirty="0" err="1"/>
              <a:t>Beneficio</a:t>
            </a:r>
            <a:r>
              <a:rPr lang="en-US" altLang="en-US" sz="1400" dirty="0"/>
              <a:t> al </a:t>
            </a:r>
            <a:r>
              <a:rPr lang="en-US" altLang="en-US" sz="1400" dirty="0" err="1"/>
              <a:t>lavoratore</a:t>
            </a:r>
            <a:endParaRPr lang="en-US" altLang="en-US" sz="1400" dirty="0"/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1187450" y="1295400"/>
            <a:ext cx="187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999900"/>
                </a:solidFill>
                <a:latin typeface="Garamond" panose="02020404030301010803" pitchFamily="18" charset="0"/>
              </a:rPr>
              <a:t>(es. asilo aziendale)</a:t>
            </a:r>
            <a:endParaRPr lang="en-US" altLang="en-US"/>
          </a:p>
        </p:txBody>
      </p:sp>
      <p:sp>
        <p:nvSpPr>
          <p:cNvPr id="41991" name="Rectangle 3"/>
          <p:cNvSpPr>
            <a:spLocks noChangeArrowheads="1"/>
          </p:cNvSpPr>
          <p:nvPr/>
        </p:nvSpPr>
        <p:spPr bwMode="auto">
          <a:xfrm>
            <a:off x="5364163" y="1276350"/>
            <a:ext cx="2495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999900"/>
                </a:solidFill>
                <a:latin typeface="Garamond" panose="02020404030301010803" pitchFamily="18" charset="0"/>
              </a:rPr>
              <a:t>(es. impianto di sicurezza)</a:t>
            </a:r>
            <a:endParaRPr lang="en-US" altLang="en-US"/>
          </a:p>
        </p:txBody>
      </p:sp>
      <p:sp>
        <p:nvSpPr>
          <p:cNvPr id="5" name="Left Brace 4"/>
          <p:cNvSpPr/>
          <p:nvPr/>
        </p:nvSpPr>
        <p:spPr>
          <a:xfrm>
            <a:off x="1692275" y="2565400"/>
            <a:ext cx="142875" cy="16557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Brace 8"/>
          <p:cNvSpPr/>
          <p:nvPr/>
        </p:nvSpPr>
        <p:spPr>
          <a:xfrm flipH="1">
            <a:off x="2195513" y="2995613"/>
            <a:ext cx="144462" cy="165576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flipH="1">
            <a:off x="1835150" y="3288508"/>
            <a:ext cx="134937" cy="925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975" y="364490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-C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4438" y="3208338"/>
            <a:ext cx="62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+C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403350" y="5589588"/>
            <a:ext cx="7207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03350" y="5373688"/>
            <a:ext cx="4318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 flipH="1">
            <a:off x="1915588" y="3540800"/>
            <a:ext cx="575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B050"/>
                </a:solidFill>
              </a:rPr>
              <a:t>+B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5" grpId="0" animBg="1"/>
      <p:bldP spid="9" grpId="0" animBg="1"/>
      <p:bldP spid="10" grpId="0" animBg="1"/>
      <p:bldP spid="6" grpId="0"/>
      <p:bldP spid="12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Il </a:t>
            </a:r>
            <a:r>
              <a:rPr lang="en-US" sz="3600" dirty="0" err="1"/>
              <a:t>caso</a:t>
            </a:r>
            <a:r>
              <a:rPr lang="en-US" sz="3600" dirty="0"/>
              <a:t> </a:t>
            </a:r>
            <a:r>
              <a:rPr lang="en-US" sz="3600" dirty="0" err="1"/>
              <a:t>delle</a:t>
            </a:r>
            <a:r>
              <a:rPr lang="en-US" sz="3600" dirty="0"/>
              <a:t> </a:t>
            </a:r>
            <a:r>
              <a:rPr lang="en-US" sz="3600" dirty="0" err="1"/>
              <a:t>migrazioni</a:t>
            </a:r>
            <a:r>
              <a:rPr lang="en-US" sz="3600" dirty="0"/>
              <a:t> interne o </a:t>
            </a:r>
            <a:r>
              <a:rPr lang="en-US" sz="3600" dirty="0" err="1"/>
              <a:t>internazionali</a:t>
            </a:r>
            <a:endParaRPr lang="en-US" sz="3600" dirty="0"/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Qando</a:t>
            </a:r>
            <a:r>
              <a:rPr lang="en-US" altLang="en-US" dirty="0"/>
              <a:t> cambia la </a:t>
            </a:r>
            <a:r>
              <a:rPr lang="en-US" altLang="en-US" dirty="0" err="1"/>
              <a:t>struttura</a:t>
            </a:r>
            <a:r>
              <a:rPr lang="en-US" altLang="en-US" dirty="0"/>
              <a:t> del </a:t>
            </a:r>
            <a:r>
              <a:rPr lang="en-US" altLang="en-US" dirty="0" err="1"/>
              <a:t>mercato</a:t>
            </a:r>
            <a:r>
              <a:rPr lang="en-US" altLang="en-US" dirty="0"/>
              <a:t> </a:t>
            </a:r>
            <a:r>
              <a:rPr lang="en-US" altLang="en-US"/>
              <a:t>del lavoro, </a:t>
            </a:r>
            <a:r>
              <a:rPr lang="en-US" altLang="en-US" dirty="0" err="1"/>
              <a:t>invece</a:t>
            </a:r>
            <a:r>
              <a:rPr lang="en-US" altLang="en-US" dirty="0"/>
              <a:t>…</a:t>
            </a:r>
          </a:p>
        </p:txBody>
      </p:sp>
    </p:spTree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D5D56C8F-5EEA-4379-9BE5-65631EF6EEA7}" type="slidenum">
              <a:rPr lang="it-IT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>
                <a:buSzPct val="100000"/>
              </a:pPr>
              <a:t>42</a:t>
            </a:fld>
            <a:endParaRPr lang="it-IT" altLang="en-US" sz="10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5074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it-IT" altLang="en-US" sz="3200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L’equilibrio del mercato del lavoro (omogeneo) – </a:t>
            </a:r>
            <a:br>
              <a:rPr lang="it-IT" altLang="en-US" sz="3200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I benefici economici dell’immigrazione</a:t>
            </a:r>
            <a:r>
              <a:rPr lang="it-IT" altLang="en-US" sz="4000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57338"/>
            <a:ext cx="7543800" cy="499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6012" y="3860800"/>
            <a:ext cx="2159843" cy="7207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Connettore diritto 3"/>
          <p:cNvCxnSpPr/>
          <p:nvPr/>
        </p:nvCxnSpPr>
        <p:spPr>
          <a:xfrm>
            <a:off x="1116012" y="3860800"/>
            <a:ext cx="5184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6569207" y="3302705"/>
            <a:ext cx="210158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 ad elasticità infinita: nessun effetto su w dell’immigrazione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3275855" y="4581525"/>
            <a:ext cx="1368153" cy="1583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1259630" y="1508739"/>
            <a:ext cx="2592289" cy="64633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Riduzione del reddito dei lavoratori residenti</a:t>
            </a:r>
            <a:endParaRPr lang="en-US" dirty="0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2195736" y="2276871"/>
            <a:ext cx="0" cy="1583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66812" y="4758689"/>
            <a:ext cx="2592289" cy="64633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Aumento del reddito dei lavoratori immigrati</a:t>
            </a:r>
            <a:endParaRPr lang="en-US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2060267" y="5072126"/>
            <a:ext cx="1208842" cy="557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llout: linea con barra in risalto 2">
            <a:extLst>
              <a:ext uri="{FF2B5EF4-FFF2-40B4-BE49-F238E27FC236}">
                <a16:creationId xmlns:a16="http://schemas.microsoft.com/office/drawing/2014/main" id="{70EA86C8-D2F4-4EF7-9203-E355C1FF8D24}"/>
              </a:ext>
            </a:extLst>
          </p:cNvPr>
          <p:cNvSpPr/>
          <p:nvPr/>
        </p:nvSpPr>
        <p:spPr>
          <a:xfrm>
            <a:off x="4912070" y="1898549"/>
            <a:ext cx="2016223" cy="936104"/>
          </a:xfrm>
          <a:prstGeom prst="accentCallout1">
            <a:avLst>
              <a:gd name="adj1" fmla="val 18750"/>
              <a:gd name="adj2" fmla="val -8333"/>
              <a:gd name="adj3" fmla="val 256042"/>
              <a:gd name="adj4" fmla="val -709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Aumento da surplus delle immigrazioni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3" grpId="0" animBg="1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EEDA2BD7-3E01-4614-A104-D8D8B1A95AC7}" type="slidenum">
              <a:rPr lang="it-IT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>
                <a:buSzPct val="100000"/>
              </a:pPr>
              <a:t>43</a:t>
            </a:fld>
            <a:endParaRPr lang="it-IT" altLang="en-US" sz="10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20687" y="132346"/>
            <a:ext cx="85074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it-IT" altLang="en-US" sz="32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L’equilibrio del mercato del lavoro – </a:t>
            </a:r>
            <a:br>
              <a:rPr lang="it-IT" altLang="en-US" sz="32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it-IT" altLang="en-US" sz="2800" b="1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I benefici economici dell’immigrazione</a:t>
            </a:r>
            <a:r>
              <a:rPr lang="it-IT" altLang="en-US" sz="40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95288" y="1176630"/>
            <a:ext cx="853281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Si genera un surplus dell’immigrazione (area triangolo) perché il salario di mercato è uguale alla produttività dell’ultimo immigrato assunto: </a:t>
            </a:r>
            <a:r>
              <a:rPr lang="it-IT" altLang="en-US" sz="2600" b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gli immigrati aumentano il reddito nazionale più di quello che costa occuparli perché tutti eccetto l’ultimo salario e contribuiscono di più all’economia di quanto vengano pagati.</a:t>
            </a:r>
            <a:r>
              <a:rPr lang="it-IT" altLang="en-US" sz="26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en-US" sz="2600" b="1" i="1" u="sng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Se la D è perfettamente elastica </a:t>
            </a: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(immigrati non hanno influenza sul w dei nazionali), gli immigrati sarebbero pagati il loro intero </a:t>
            </a:r>
            <a:r>
              <a:rPr lang="it-IT" altLang="en-US" sz="2600" b="1" i="1" dirty="0" err="1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VMgP</a:t>
            </a: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e i nazionali non guadagnerebbero nulla dall’immigrazione.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en-US" sz="2600" b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Si ha surplus dell’immigrazione solamente se i tassi di w dei nazionali </a:t>
            </a:r>
            <a:r>
              <a:rPr lang="it-IT" altLang="en-US" sz="2600" b="1" dirty="0">
                <a:solidFill>
                  <a:srgbClr val="000000"/>
                </a:solidFill>
                <a:latin typeface="Wingdings" panose="05000000000000000000" pitchFamily="2" charset="2"/>
                <a:ea typeface="ＭＳ Ｐゴシック" panose="020B0600070205080204" pitchFamily="34" charset="-128"/>
              </a:rPr>
              <a:t></a:t>
            </a:r>
            <a:r>
              <a:rPr lang="it-IT" altLang="en-US" sz="2600" b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quando gli immigrati arrivano.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409B7CEB-8B5C-424B-B3A5-BE839C6E881F}" type="slidenum">
              <a:rPr lang="it-IT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>
                <a:buSzPct val="100000"/>
              </a:pPr>
              <a:t>44</a:t>
            </a:fld>
            <a:endParaRPr lang="it-IT" altLang="en-US" sz="10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5074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it-IT" altLang="en-US" sz="32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L’equilibrio del mercato del lavoro – </a:t>
            </a:r>
            <a:br>
              <a:rPr lang="it-IT" altLang="en-US" sz="32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it-IT" altLang="en-US" sz="2800" b="1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I benefici economici dell’immigrazione</a:t>
            </a:r>
            <a:r>
              <a:rPr lang="it-IT" altLang="en-US" sz="400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95288" y="1676400"/>
            <a:ext cx="8532812" cy="509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endParaRPr lang="it-IT" altLang="en-US" sz="2600" b="1" i="1" dirty="0">
              <a:solidFill>
                <a:srgbClr val="000000"/>
              </a:solidFill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endParaRPr lang="it-IT" altLang="en-US" sz="2600" b="1" i="1" dirty="0">
              <a:solidFill>
                <a:srgbClr val="000000"/>
              </a:solidFill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L’immigrazione redistribuisce il reddito dal lavoro al  capitale:</a:t>
            </a:r>
            <a:r>
              <a:rPr lang="it-IT" altLang="en-US" sz="2600" b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 nazionali perdono area </a:t>
            </a: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w</a:t>
            </a:r>
            <a:r>
              <a:rPr lang="it-IT" altLang="en-US" sz="2600" b="1" i="1" baseline="-25000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0</a:t>
            </a: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BFw</a:t>
            </a:r>
            <a:r>
              <a:rPr lang="it-IT" altLang="en-US" sz="2600" b="1" i="1" baseline="-25000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1</a:t>
            </a:r>
            <a:r>
              <a:rPr lang="it-IT" altLang="en-US" sz="2600" b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e questa quantità più il surplus dell’immigrazione va ai datori di lavoro.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endParaRPr lang="it-IT" altLang="en-US" sz="2600" b="1" dirty="0">
              <a:solidFill>
                <a:srgbClr val="000000"/>
              </a:solidFill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Sebbene i lavoratori nazionali </a:t>
            </a:r>
            <a:r>
              <a:rPr lang="it-IT" altLang="en-US" sz="2600" b="1" i="1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guadagnino meno, </a:t>
            </a:r>
            <a:r>
              <a:rPr lang="it-IT" altLang="en-US" sz="2600" b="1" i="1" dirty="0">
                <a:solidFill>
                  <a:srgbClr val="0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queste perdite sono più che compensate dall’aumento del reddito che si aggiunge alle imprese possedute dai nazionali.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20DE6A1C-D924-4A09-884F-395EB7BA6996}" type="slidenum">
              <a:rPr lang="it-IT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>
                <a:buSzPct val="100000"/>
              </a:pPr>
              <a:t>45</a:t>
            </a:fld>
            <a:endParaRPr lang="it-IT" altLang="en-US" sz="10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5288" y="246063"/>
            <a:ext cx="8507412" cy="1311275"/>
          </a:xfrm>
          <a:prstGeom prst="rect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it-IT" altLang="en-US" sz="2800" b="1" i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Effetti </a:t>
            </a: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dell’immigrazione sul mercato del lavoro quando nativi e immigrati sono </a:t>
            </a:r>
            <a:r>
              <a:rPr lang="it-IT" altLang="en-US" sz="2800" b="1" u="sng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perfetti sostituti</a:t>
            </a:r>
            <a:r>
              <a:rPr lang="it-IT" altLang="en-US" sz="4400" u="sng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57338"/>
            <a:ext cx="7010400" cy="484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6248400" y="3505200"/>
            <a:ext cx="25908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/>
              <a:t>Competono sullo </a:t>
            </a:r>
          </a:p>
          <a:p>
            <a:pPr algn="ctr"/>
            <a:r>
              <a:rPr lang="it-IT" altLang="en-US"/>
              <a:t>stesso mercato</a:t>
            </a:r>
          </a:p>
        </p:txBody>
      </p:sp>
      <p:sp>
        <p:nvSpPr>
          <p:cNvPr id="2" name="Callout: linea 1">
            <a:extLst>
              <a:ext uri="{FF2B5EF4-FFF2-40B4-BE49-F238E27FC236}">
                <a16:creationId xmlns:a16="http://schemas.microsoft.com/office/drawing/2014/main" id="{44F1ADB1-0EEF-495A-BD5A-EC811642A55A}"/>
              </a:ext>
            </a:extLst>
          </p:cNvPr>
          <p:cNvSpPr/>
          <p:nvPr/>
        </p:nvSpPr>
        <p:spPr>
          <a:xfrm>
            <a:off x="251520" y="5229200"/>
            <a:ext cx="1728192" cy="1224136"/>
          </a:xfrm>
          <a:prstGeom prst="borderCallout1">
            <a:avLst>
              <a:gd name="adj1" fmla="val 1773"/>
              <a:gd name="adj2" fmla="val 99894"/>
              <a:gd name="adj3" fmla="val -25955"/>
              <a:gd name="adj4" fmla="val 157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Riduzione di w e N dei residenti (nativi)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C4A3F43F-D0BC-4A3A-B2D0-A7564A4E96B3}" type="slidenum">
              <a:rPr lang="it-IT" altLang="en-US" sz="10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>
                <a:buSzPct val="100000"/>
              </a:pPr>
              <a:t>46</a:t>
            </a:fld>
            <a:endParaRPr lang="it-IT" altLang="en-US" sz="10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67544" y="241300"/>
            <a:ext cx="85074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it-IT" altLang="en-US" sz="2800" b="1" i="1" u="sng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Effetti</a:t>
            </a: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dell’immigrazione sul mercato del lavoro</a:t>
            </a:r>
          </a:p>
          <a:p>
            <a:pPr>
              <a:buSzPct val="100000"/>
            </a:pP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quando </a:t>
            </a:r>
            <a:r>
              <a:rPr lang="it-IT" altLang="en-US" sz="2800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 </a:t>
            </a: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nativi ed immigrati sono </a:t>
            </a:r>
            <a:r>
              <a:rPr lang="it-IT" altLang="en-US" sz="2800" b="1" u="sng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complementari </a:t>
            </a:r>
            <a:r>
              <a:rPr lang="it-IT" altLang="en-US" sz="2800" b="1" dirty="0">
                <a:solidFill>
                  <a:srgbClr val="9999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(breve periodo)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28775"/>
            <a:ext cx="58674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5652120" y="3284984"/>
            <a:ext cx="3187080" cy="166801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dirty="0"/>
              <a:t>NON</a:t>
            </a:r>
          </a:p>
          <a:p>
            <a:pPr algn="ctr"/>
            <a:r>
              <a:rPr lang="it-IT" altLang="en-US" dirty="0"/>
              <a:t>competono sullo </a:t>
            </a:r>
          </a:p>
          <a:p>
            <a:pPr algn="ctr"/>
            <a:r>
              <a:rPr lang="it-IT" altLang="en-US" dirty="0"/>
              <a:t>stesso mercato e </a:t>
            </a:r>
          </a:p>
          <a:p>
            <a:pPr algn="ctr"/>
            <a:r>
              <a:rPr lang="it-IT" altLang="en-US" dirty="0"/>
              <a:t>rendono possibili </a:t>
            </a:r>
          </a:p>
          <a:p>
            <a:pPr algn="ctr"/>
            <a:r>
              <a:rPr lang="it-IT" altLang="en-US" dirty="0"/>
              <a:t>nuove produzioni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3635896" y="544522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llout 2 2"/>
          <p:cNvSpPr/>
          <p:nvPr/>
        </p:nvSpPr>
        <p:spPr>
          <a:xfrm>
            <a:off x="3995936" y="1476375"/>
            <a:ext cx="4248472" cy="101652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91931"/>
              <a:gd name="adj6" fmla="val -24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Aumentano sia i nativi che non lavoravano al salario vigente e gli immigrati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5A714B-A365-4746-A5E2-1881E3912DDD}" type="slidenum">
              <a:rPr lang="it-IT" altLang="en-US" smtClean="0">
                <a:latin typeface="Garamond" panose="02020404030301010803" pitchFamily="18" charset="0"/>
              </a:rPr>
              <a:pPr/>
              <a:t>5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800"/>
              <a:t>Legge della domanda e dell’offerta e mercato del lavoro (2)  </a:t>
            </a:r>
            <a:br>
              <a:rPr lang="it-IT" altLang="en-US" sz="3800"/>
            </a:br>
            <a:r>
              <a:rPr lang="it-IT" altLang="en-US" sz="3800"/>
              <a:t>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La </a:t>
            </a:r>
            <a:r>
              <a:rPr lang="it-IT" altLang="en-US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discesa del salario </a:t>
            </a:r>
            <a:r>
              <a:rPr lang="it-IT" altLang="en-US" sz="2400" dirty="0">
                <a:latin typeface="Times New Roman" panose="02020603050405020304" pitchFamily="18" charset="0"/>
              </a:rPr>
              <a:t>implica una diminuzione in modo istantaneo (fino alla </a:t>
            </a:r>
            <a:r>
              <a:rPr lang="it-IT" altLang="en-US" sz="2400" b="1" dirty="0">
                <a:latin typeface="Times New Roman" panose="02020603050405020304" pitchFamily="18" charset="0"/>
              </a:rPr>
              <a:t>scomparsa</a:t>
            </a:r>
            <a:r>
              <a:rPr lang="it-IT" altLang="en-US" sz="2400" dirty="0">
                <a:latin typeface="Times New Roman" panose="02020603050405020304" pitchFamily="18" charset="0"/>
              </a:rPr>
              <a:t>) della </a:t>
            </a:r>
            <a:r>
              <a:rPr lang="it-IT" altLang="en-US" sz="2400" b="1" dirty="0">
                <a:latin typeface="Times New Roman" panose="02020603050405020304" pitchFamily="18" charset="0"/>
              </a:rPr>
              <a:t>disoccupazione involontaria </a:t>
            </a:r>
            <a:r>
              <a:rPr lang="it-IT" altLang="en-US" sz="2400" dirty="0">
                <a:latin typeface="Times New Roman" panose="02020603050405020304" pitchFamily="18" charset="0"/>
              </a:rPr>
              <a:t>(in </a:t>
            </a:r>
            <a:r>
              <a:rPr lang="it-IT" altLang="en-US" sz="2400" dirty="0" err="1">
                <a:latin typeface="Times New Roman" panose="02020603050405020304" pitchFamily="18" charset="0"/>
              </a:rPr>
              <a:t>We</a:t>
            </a:r>
            <a:r>
              <a:rPr lang="it-IT" altLang="en-US" sz="2400" dirty="0">
                <a:latin typeface="Times New Roman" panose="02020603050405020304" pitchFamily="18" charset="0"/>
              </a:rPr>
              <a:t>): tutti coloro che vogliono lavorare al salario di mercato saranno impiegati dalle imprese in </a:t>
            </a:r>
            <a:r>
              <a:rPr lang="it-IT" altLang="en-US" sz="2400" u="sng" dirty="0">
                <a:latin typeface="Times New Roman" panose="02020603050405020304" pitchFamily="18" charset="0"/>
              </a:rPr>
              <a:t>assenza di costi di transazione </a:t>
            </a:r>
            <a:r>
              <a:rPr lang="it-IT" altLang="en-US" sz="2400" dirty="0">
                <a:latin typeface="Times New Roman" panose="02020603050405020304" pitchFamily="18" charset="0"/>
              </a:rPr>
              <a:t>e </a:t>
            </a:r>
            <a:r>
              <a:rPr lang="it-IT" altLang="en-US" sz="2400" u="sng" dirty="0">
                <a:latin typeface="Times New Roman" panose="02020603050405020304" pitchFamily="18" charset="0"/>
              </a:rPr>
              <a:t>perfetta flessibilità del salario reale (basta anche solo uno tra prezzi e salari)</a:t>
            </a: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Esiste</a:t>
            </a:r>
            <a:r>
              <a:rPr lang="it-IT" altLang="en-US" sz="2400" dirty="0">
                <a:latin typeface="Times New Roman" panose="02020603050405020304" pitchFamily="18" charset="0"/>
              </a:rPr>
              <a:t> pertanto, in un mercato perfettamente concorrenziale, </a:t>
            </a:r>
            <a:r>
              <a:rPr lang="it-IT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un salario dettato dal mercato </a:t>
            </a:r>
            <a:r>
              <a:rPr lang="it-IT" altLang="en-US" sz="24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We</a:t>
            </a:r>
            <a:r>
              <a:rPr lang="it-IT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it-IT" altLang="en-US" sz="2400" dirty="0">
                <a:latin typeface="Times New Roman" panose="02020603050405020304" pitchFamily="18" charset="0"/>
              </a:rPr>
              <a:t>che impedisce il formarsi di disoccupazione involontaria (</a:t>
            </a:r>
            <a:r>
              <a:rPr lang="it-IT" altLang="en-US" sz="2400" b="1" dirty="0">
                <a:latin typeface="Times New Roman" panose="02020603050405020304" pitchFamily="18" charset="0"/>
              </a:rPr>
              <a:t>tutta</a:t>
            </a:r>
            <a:r>
              <a:rPr lang="it-IT" altLang="en-US" sz="2400" dirty="0">
                <a:latin typeface="Times New Roman" panose="02020603050405020304" pitchFamily="18" charset="0"/>
              </a:rPr>
              <a:t> la </a:t>
            </a:r>
            <a:r>
              <a:rPr lang="it-IT" altLang="en-US" sz="2400" b="1" dirty="0">
                <a:latin typeface="Times New Roman" panose="02020603050405020304" pitchFamily="18" charset="0"/>
              </a:rPr>
              <a:t>disoccupazione è volontaria</a:t>
            </a:r>
            <a:r>
              <a:rPr lang="it-IT" altLang="en-US" sz="24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Disoccupati volontari sono coloro che sono disposti a lavorare unicamente  ad un salario superiore a quello di mercato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B28EE4-2AC7-4530-9EF5-6F9B2E34B762}" type="slidenum">
              <a:rPr lang="it-IT" altLang="en-US" smtClean="0">
                <a:latin typeface="Garamond" panose="02020404030301010803" pitchFamily="18" charset="0"/>
              </a:rPr>
              <a:pPr/>
              <a:t>6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800"/>
              <a:t>Legge della domanda e dell’offerta e mercato del lavoro: </a:t>
            </a:r>
            <a:r>
              <a:rPr lang="it-IT" altLang="en-US" sz="3100">
                <a:latin typeface="Times New Roman" panose="02020603050405020304" pitchFamily="18" charset="0"/>
              </a:rPr>
              <a:t>Conclusioni</a:t>
            </a:r>
            <a:r>
              <a:rPr lang="it-IT" altLang="en-US" sz="3800"/>
              <a:t> 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z="2600" dirty="0">
                <a:latin typeface="Times New Roman" panose="02020603050405020304" pitchFamily="18" charset="0"/>
              </a:rPr>
              <a:t>Il </a:t>
            </a:r>
            <a:r>
              <a:rPr lang="it-IT" altLang="en-US" sz="2600" dirty="0">
                <a:solidFill>
                  <a:srgbClr val="FF3300"/>
                </a:solidFill>
                <a:latin typeface="Times New Roman" panose="02020603050405020304" pitchFamily="18" charset="0"/>
              </a:rPr>
              <a:t>meccanismo di mercato </a:t>
            </a:r>
            <a:r>
              <a:rPr lang="it-IT" altLang="en-US" sz="2600" dirty="0">
                <a:latin typeface="Times New Roman" panose="02020603050405020304" pitchFamily="18" charset="0"/>
              </a:rPr>
              <a:t>fa si che il sistema sia in grado di raggiungere, senza interventi esterni, la “</a:t>
            </a:r>
            <a:r>
              <a:rPr lang="it-IT" altLang="en-US" sz="2600" b="1" dirty="0">
                <a:latin typeface="Times New Roman" panose="02020603050405020304" pitchFamily="18" charset="0"/>
              </a:rPr>
              <a:t>piena occupazione</a:t>
            </a:r>
            <a:r>
              <a:rPr lang="it-IT" altLang="en-US" sz="2600" dirty="0">
                <a:latin typeface="Times New Roman" panose="02020603050405020304" pitchFamily="18" charset="0"/>
              </a:rPr>
              <a:t>” </a:t>
            </a:r>
          </a:p>
          <a:p>
            <a:pPr eaLnBrk="1" hangingPunct="1"/>
            <a:r>
              <a:rPr lang="it-IT" altLang="en-US" sz="2600" dirty="0">
                <a:latin typeface="Times New Roman" panose="02020603050405020304" pitchFamily="18" charset="0"/>
              </a:rPr>
              <a:t>Per situazione di equilibrio di piena occupazione si intende un equilibrio per il quale la domanda è uguale all’offerta e tutta la disoccupazione è volontaria</a:t>
            </a:r>
          </a:p>
          <a:p>
            <a:pPr eaLnBrk="1" hangingPunct="1"/>
            <a:r>
              <a:rPr lang="it-IT" altLang="en-US" sz="2600" dirty="0">
                <a:latin typeface="Times New Roman" panose="02020603050405020304" pitchFamily="18" charset="0"/>
              </a:rPr>
              <a:t>La </a:t>
            </a:r>
            <a:r>
              <a:rPr lang="it-IT" altLang="en-US" sz="2600" dirty="0">
                <a:solidFill>
                  <a:srgbClr val="0033CC"/>
                </a:solidFill>
                <a:latin typeface="Times New Roman" panose="02020603050405020304" pitchFamily="18" charset="0"/>
              </a:rPr>
              <a:t>disoccupazione involontaria </a:t>
            </a:r>
            <a:r>
              <a:rPr lang="it-IT" altLang="en-US" sz="2600" dirty="0">
                <a:latin typeface="Times New Roman" panose="02020603050405020304" pitchFamily="18" charset="0"/>
              </a:rPr>
              <a:t>sarebbe presente se il salario fosse più elevato di quello di equilibrio </a:t>
            </a:r>
            <a:r>
              <a:rPr lang="it-IT" altLang="en-US" sz="2600" dirty="0" err="1">
                <a:latin typeface="Times New Roman" panose="02020603050405020304" pitchFamily="18" charset="0"/>
              </a:rPr>
              <a:t>We</a:t>
            </a:r>
            <a:r>
              <a:rPr lang="it-IT" altLang="en-US" sz="2600" dirty="0">
                <a:latin typeface="Times New Roman" panose="02020603050405020304" pitchFamily="18" charset="0"/>
              </a:rPr>
              <a:t>: essa è pertanto </a:t>
            </a:r>
            <a:r>
              <a:rPr lang="it-IT" altLang="en-US" sz="2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causata da salari “troppo” elevati </a:t>
            </a:r>
            <a:r>
              <a:rPr lang="it-IT" altLang="en-US" sz="2600" dirty="0">
                <a:latin typeface="Times New Roman" panose="02020603050405020304" pitchFamily="18" charset="0"/>
              </a:rPr>
              <a:t>(</a:t>
            </a:r>
            <a:r>
              <a:rPr lang="it-IT" altLang="en-US" sz="2600" b="1" dirty="0">
                <a:latin typeface="Times New Roman" panose="02020603050405020304" pitchFamily="18" charset="0"/>
              </a:rPr>
              <a:t>disoccupazione classica, lettura di policy</a:t>
            </a:r>
            <a:r>
              <a:rPr lang="it-IT" altLang="en-US" sz="2600" dirty="0">
                <a:latin typeface="Times New Roman" panose="02020603050405020304" pitchFamily="18" charset="0"/>
              </a:rPr>
              <a:t>), nel caso permanesse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55FEF-3369-405B-8AED-BDB1BF1B2CFA}" type="slidenum">
              <a:rPr lang="it-IT" altLang="en-US" smtClean="0">
                <a:latin typeface="Garamond" panose="02020404030301010803" pitchFamily="18" charset="0"/>
              </a:rPr>
              <a:pPr/>
              <a:t>7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800"/>
              <a:t>Una prima conclusione: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latin typeface="Times New Roman" panose="02020603050405020304" pitchFamily="18" charset="0"/>
              </a:rPr>
              <a:t>Il salario W</a:t>
            </a:r>
            <a:r>
              <a:rPr lang="it-IT" altLang="en-US" sz="2600" baseline="30000" dirty="0">
                <a:latin typeface="Times New Roman" panose="02020603050405020304" pitchFamily="18" charset="0"/>
              </a:rPr>
              <a:t>R</a:t>
            </a:r>
            <a:r>
              <a:rPr lang="it-IT" altLang="en-US" sz="2600" dirty="0">
                <a:latin typeface="Times New Roman" panose="02020603050405020304" pitchFamily="18" charset="0"/>
              </a:rPr>
              <a:t> è quello di riserva con L</a:t>
            </a:r>
            <a:r>
              <a:rPr lang="it-IT" altLang="en-US" sz="2600" baseline="-25000" dirty="0">
                <a:latin typeface="Times New Roman" panose="02020603050405020304" pitchFamily="18" charset="0"/>
              </a:rPr>
              <a:t>0 </a:t>
            </a:r>
            <a:r>
              <a:rPr lang="it-IT" altLang="en-US" sz="2600" dirty="0">
                <a:latin typeface="Times New Roman" panose="02020603050405020304" pitchFamily="18" charset="0"/>
              </a:rPr>
              <a:t>occupati</a:t>
            </a:r>
            <a:r>
              <a:rPr lang="it-IT" altLang="en-US" sz="2600" baseline="-25000" dirty="0">
                <a:latin typeface="Times New Roman" panose="02020603050405020304" pitchFamily="18" charset="0"/>
              </a:rPr>
              <a:t> </a:t>
            </a:r>
            <a:r>
              <a:rPr lang="it-IT" altLang="en-US" sz="2600" dirty="0">
                <a:latin typeface="Times New Roman" panose="02020603050405020304" pitchFamily="18" charset="0"/>
              </a:rPr>
              <a:t>(al di sotto del quale l’offerta di lavoro è nulla)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latin typeface="Times New Roman" panose="02020603050405020304" pitchFamily="18" charset="0"/>
              </a:rPr>
              <a:t>Se il salario di mercato </a:t>
            </a:r>
            <a:r>
              <a:rPr lang="it-IT" altLang="en-US" sz="2600">
                <a:latin typeface="Times New Roman" panose="02020603050405020304" pitchFamily="18" charset="0"/>
              </a:rPr>
              <a:t>è W</a:t>
            </a:r>
            <a:r>
              <a:rPr lang="it-IT" altLang="en-US" sz="2600" baseline="-25000">
                <a:latin typeface="Times New Roman" panose="02020603050405020304" pitchFamily="18" charset="0"/>
              </a:rPr>
              <a:t>1</a:t>
            </a:r>
            <a:r>
              <a:rPr lang="it-IT" altLang="en-US" sz="2600">
                <a:latin typeface="Times New Roman" panose="02020603050405020304" pitchFamily="18" charset="0"/>
              </a:rPr>
              <a:t>, </a:t>
            </a:r>
            <a:r>
              <a:rPr lang="it-IT" altLang="en-US" sz="2600" dirty="0">
                <a:latin typeface="Times New Roman" panose="02020603050405020304" pitchFamily="18" charset="0"/>
              </a:rPr>
              <a:t>i lavoratori occupati sono dati dall’ascissa del punto A (al livello LD).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latin typeface="Times New Roman" panose="02020603050405020304" pitchFamily="18" charset="0"/>
              </a:rPr>
              <a:t>Al salario W</a:t>
            </a:r>
            <a:r>
              <a:rPr lang="it-IT" altLang="en-US" sz="2600" baseline="-25000" dirty="0">
                <a:latin typeface="Times New Roman" panose="02020603050405020304" pitchFamily="18" charset="0"/>
              </a:rPr>
              <a:t>1</a:t>
            </a:r>
            <a:r>
              <a:rPr lang="it-IT" altLang="en-US" sz="2600" dirty="0">
                <a:latin typeface="Times New Roman" panose="02020603050405020304" pitchFamily="18" charset="0"/>
              </a:rPr>
              <a:t> quelli che lavorano sono coloro che si trovano in corrispondenza del </a:t>
            </a:r>
            <a:r>
              <a:rPr lang="it-IT" altLang="en-US" sz="2600">
                <a:latin typeface="Times New Roman" panose="02020603050405020304" pitchFamily="18" charset="0"/>
              </a:rPr>
              <a:t>punto A, </a:t>
            </a:r>
            <a:r>
              <a:rPr lang="it-IT" altLang="en-US" sz="2600" dirty="0">
                <a:latin typeface="Times New Roman" panose="02020603050405020304" pitchFamily="18" charset="0"/>
              </a:rPr>
              <a:t>mentre coloro che desidererebbero lavorare al livello di salario W</a:t>
            </a:r>
            <a:r>
              <a:rPr lang="it-IT" altLang="en-US" sz="2600" baseline="-25000" dirty="0">
                <a:latin typeface="Times New Roman" panose="02020603050405020304" pitchFamily="18" charset="0"/>
              </a:rPr>
              <a:t>1</a:t>
            </a:r>
            <a:r>
              <a:rPr lang="it-IT" altLang="en-US" sz="2600" dirty="0">
                <a:latin typeface="Times New Roman" panose="02020603050405020304" pitchFamily="18" charset="0"/>
              </a:rPr>
              <a:t> sono dati dall’ascissa del punto B (cioè LS)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latin typeface="Times New Roman" panose="02020603050405020304" pitchFamily="18" charset="0"/>
              </a:rPr>
              <a:t>In </a:t>
            </a:r>
            <a:r>
              <a:rPr lang="it-IT" altLang="en-US" sz="2600">
                <a:latin typeface="Times New Roman" panose="02020603050405020304" pitchFamily="18" charset="0"/>
              </a:rPr>
              <a:t>concorrenza perfetta, </a:t>
            </a:r>
            <a:r>
              <a:rPr lang="it-IT" altLang="en-US" sz="2600" dirty="0">
                <a:latin typeface="Times New Roman" panose="02020603050405020304" pitchFamily="18" charset="0"/>
              </a:rPr>
              <a:t>tuttavia la disoccupazione </a:t>
            </a:r>
            <a:r>
              <a:rPr lang="it-IT" altLang="en-US" sz="2600">
                <a:latin typeface="Times New Roman" panose="02020603050405020304" pitchFamily="18" charset="0"/>
              </a:rPr>
              <a:t>non esiste, </a:t>
            </a:r>
            <a:r>
              <a:rPr lang="it-IT" altLang="en-US" sz="2600" dirty="0">
                <a:latin typeface="Times New Roman" panose="02020603050405020304" pitchFamily="18" charset="0"/>
              </a:rPr>
              <a:t>coloro che volontariamente non lavorano sono </a:t>
            </a:r>
            <a:r>
              <a:rPr lang="it-IT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inattivi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latin typeface="Times New Roman" panose="02020603050405020304" pitchFamily="18" charset="0"/>
              </a:rPr>
              <a:t>L’offerta di lavoro non aumenta più quando la curva SS giunge in corrispondenza della retta FF (Forze di lavoro) verticale. 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600" dirty="0"/>
              <a:t>Disequilibrio=Disoccupazione in senso classico</a:t>
            </a:r>
            <a:endParaRPr lang="en-US" altLang="en-US" sz="3600" dirty="0"/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268954-8E06-4E8A-953A-AD7867AD9F53}" type="slidenum">
              <a:rPr lang="it-IT" altLang="en-US" smtClean="0">
                <a:latin typeface="Garamond" panose="02020404030301010803" pitchFamily="18" charset="0"/>
              </a:rPr>
              <a:pPr/>
              <a:t>8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11268" name="Line 2"/>
          <p:cNvSpPr>
            <a:spLocks noChangeShapeType="1"/>
          </p:cNvSpPr>
          <p:nvPr/>
        </p:nvSpPr>
        <p:spPr bwMode="auto">
          <a:xfrm flipV="1">
            <a:off x="2484438" y="1557338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3"/>
          <p:cNvSpPr>
            <a:spLocks noChangeShapeType="1"/>
          </p:cNvSpPr>
          <p:nvPr/>
        </p:nvSpPr>
        <p:spPr bwMode="auto">
          <a:xfrm>
            <a:off x="2555875" y="508476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 flipV="1">
            <a:off x="3276600" y="1844675"/>
            <a:ext cx="3382963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6659563" y="1557338"/>
            <a:ext cx="1587" cy="3600450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 flipH="1">
            <a:off x="2411413" y="4005263"/>
            <a:ext cx="865187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 flipH="1">
            <a:off x="1909763" y="3736975"/>
            <a:ext cx="468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w</a:t>
            </a:r>
            <a:r>
              <a:rPr lang="it-IT" altLang="en-US" baseline="30000"/>
              <a:t>R</a:t>
            </a:r>
            <a:endParaRPr lang="it-IT" altLang="en-US" baseline="-25000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6496050" y="11445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FF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516688" y="501332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LF</a:t>
            </a:r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3276600" y="4005263"/>
            <a:ext cx="0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059113" y="5084763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</a:t>
            </a:r>
            <a:r>
              <a:rPr lang="it-IT" altLang="en-US" baseline="-25000"/>
              <a:t>0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7575550" y="5175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2400"/>
              <a:t>L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1835150" y="1308100"/>
            <a:ext cx="433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2800"/>
              <a:t>W</a:t>
            </a: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784975" y="14319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SS</a:t>
            </a:r>
          </a:p>
        </p:txBody>
      </p:sp>
      <p:sp>
        <p:nvSpPr>
          <p:cNvPr id="11281" name="Line 15"/>
          <p:cNvSpPr>
            <a:spLocks noChangeShapeType="1"/>
          </p:cNvSpPr>
          <p:nvPr/>
        </p:nvSpPr>
        <p:spPr bwMode="auto">
          <a:xfrm>
            <a:off x="2843213" y="1557338"/>
            <a:ext cx="4249737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>
            <a:off x="4787900" y="3068638"/>
            <a:ext cx="0" cy="201612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7"/>
          <p:cNvSpPr>
            <a:spLocks noChangeShapeType="1"/>
          </p:cNvSpPr>
          <p:nvPr/>
        </p:nvSpPr>
        <p:spPr bwMode="auto">
          <a:xfrm flipH="1">
            <a:off x="2484438" y="3068638"/>
            <a:ext cx="2232025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 flipV="1">
            <a:off x="2484438" y="2347914"/>
            <a:ext cx="1365247" cy="158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19"/>
          <p:cNvSpPr>
            <a:spLocks noChangeShapeType="1"/>
          </p:cNvSpPr>
          <p:nvPr/>
        </p:nvSpPr>
        <p:spPr bwMode="auto">
          <a:xfrm>
            <a:off x="3851275" y="23495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851275" y="2349500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5867400" y="2332831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2"/>
          <p:cNvSpPr txBox="1">
            <a:spLocks noChangeArrowheads="1"/>
          </p:cNvSpPr>
          <p:nvPr/>
        </p:nvSpPr>
        <p:spPr bwMode="auto">
          <a:xfrm>
            <a:off x="7143750" y="460057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DD</a:t>
            </a:r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1958975" y="2873375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We</a:t>
            </a:r>
          </a:p>
          <a:p>
            <a:endParaRPr lang="it-IT" altLang="en-US"/>
          </a:p>
        </p:txBody>
      </p:sp>
      <p:sp>
        <p:nvSpPr>
          <p:cNvPr id="11290" name="Text Box 24"/>
          <p:cNvSpPr txBox="1">
            <a:spLocks noChangeArrowheads="1"/>
          </p:cNvSpPr>
          <p:nvPr/>
        </p:nvSpPr>
        <p:spPr bwMode="auto">
          <a:xfrm>
            <a:off x="1887538" y="2008188"/>
            <a:ext cx="484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W</a:t>
            </a:r>
            <a:r>
              <a:rPr lang="it-IT" altLang="en-US" baseline="-25000"/>
              <a:t>1</a:t>
            </a:r>
          </a:p>
        </p:txBody>
      </p:sp>
      <p:sp>
        <p:nvSpPr>
          <p:cNvPr id="11291" name="Text Box 25"/>
          <p:cNvSpPr txBox="1">
            <a:spLocks noChangeArrowheads="1"/>
          </p:cNvSpPr>
          <p:nvPr/>
        </p:nvSpPr>
        <p:spPr bwMode="auto">
          <a:xfrm>
            <a:off x="3759200" y="5105400"/>
            <a:ext cx="47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LD</a:t>
            </a:r>
          </a:p>
          <a:p>
            <a:endParaRPr lang="it-IT" altLang="en-US"/>
          </a:p>
        </p:txBody>
      </p:sp>
      <p:sp>
        <p:nvSpPr>
          <p:cNvPr id="11292" name="Text Box 26"/>
          <p:cNvSpPr txBox="1">
            <a:spLocks noChangeArrowheads="1"/>
          </p:cNvSpPr>
          <p:nvPr/>
        </p:nvSpPr>
        <p:spPr bwMode="auto">
          <a:xfrm>
            <a:off x="4572000" y="5084763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LE</a:t>
            </a:r>
          </a:p>
          <a:p>
            <a:endParaRPr lang="it-IT" altLang="en-US"/>
          </a:p>
        </p:txBody>
      </p:sp>
      <p:sp>
        <p:nvSpPr>
          <p:cNvPr id="11293" name="Text Box 27"/>
          <p:cNvSpPr txBox="1">
            <a:spLocks noChangeArrowheads="1"/>
          </p:cNvSpPr>
          <p:nvPr/>
        </p:nvSpPr>
        <p:spPr bwMode="auto">
          <a:xfrm>
            <a:off x="5775325" y="503237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LS</a:t>
            </a:r>
          </a:p>
        </p:txBody>
      </p:sp>
      <p:sp>
        <p:nvSpPr>
          <p:cNvPr id="11294" name="Text Box 28"/>
          <p:cNvSpPr txBox="1">
            <a:spLocks noChangeArrowheads="1"/>
          </p:cNvSpPr>
          <p:nvPr/>
        </p:nvSpPr>
        <p:spPr bwMode="auto">
          <a:xfrm>
            <a:off x="4643438" y="25844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E</a:t>
            </a:r>
          </a:p>
        </p:txBody>
      </p:sp>
      <p:sp>
        <p:nvSpPr>
          <p:cNvPr id="11295" name="Text Box 29"/>
          <p:cNvSpPr txBox="1">
            <a:spLocks noChangeArrowheads="1"/>
          </p:cNvSpPr>
          <p:nvPr/>
        </p:nvSpPr>
        <p:spPr bwMode="auto">
          <a:xfrm>
            <a:off x="3708400" y="19367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A</a:t>
            </a:r>
          </a:p>
        </p:txBody>
      </p:sp>
      <p:sp>
        <p:nvSpPr>
          <p:cNvPr id="11296" name="Text Box 30"/>
          <p:cNvSpPr txBox="1">
            <a:spLocks noChangeArrowheads="1"/>
          </p:cNvSpPr>
          <p:nvPr/>
        </p:nvSpPr>
        <p:spPr bwMode="auto">
          <a:xfrm>
            <a:off x="5724525" y="1989138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B</a:t>
            </a:r>
          </a:p>
          <a:p>
            <a:endParaRPr lang="it-IT" altLang="en-US"/>
          </a:p>
        </p:txBody>
      </p:sp>
      <p:sp>
        <p:nvSpPr>
          <p:cNvPr id="11297" name="Line 31"/>
          <p:cNvSpPr>
            <a:spLocks noChangeShapeType="1"/>
          </p:cNvSpPr>
          <p:nvPr/>
        </p:nvSpPr>
        <p:spPr bwMode="auto">
          <a:xfrm>
            <a:off x="5867400" y="2347914"/>
            <a:ext cx="792163" cy="158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4787900" y="3068638"/>
            <a:ext cx="18716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877050" y="2708275"/>
            <a:ext cx="1870075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rgbClr val="FF3300"/>
                </a:solidFill>
              </a:rPr>
              <a:t>Disoccupazione </a:t>
            </a:r>
          </a:p>
          <a:p>
            <a:r>
              <a:rPr lang="it-IT" altLang="en-US">
                <a:solidFill>
                  <a:srgbClr val="FF3300"/>
                </a:solidFill>
              </a:rPr>
              <a:t>volontaria</a:t>
            </a: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 flipH="1">
            <a:off x="6588125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3492500" y="1412875"/>
            <a:ext cx="3038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/>
              <a:t>Disoccupazione involontaria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003800" y="17732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>
            <a:off x="4859338" y="2349500"/>
            <a:ext cx="1008062" cy="64770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Connettore 2 40"/>
          <p:cNvCxnSpPr/>
          <p:nvPr/>
        </p:nvCxnSpPr>
        <p:spPr>
          <a:xfrm flipH="1" flipV="1">
            <a:off x="6372225" y="2420938"/>
            <a:ext cx="1223963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457200" y="6243638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presenza di lavoratori </a:t>
            </a:r>
            <a:r>
              <a:rPr lang="it-IT"/>
              <a:t>volontariamente disoccupati, </a:t>
            </a:r>
            <a:r>
              <a:rPr lang="it-IT" dirty="0"/>
              <a:t>però non vi è più corrispondenza tra occupati e forza lavoro (LF= </a:t>
            </a:r>
            <a:r>
              <a:rPr lang="it-IT" dirty="0" err="1"/>
              <a:t>Labour</a:t>
            </a:r>
            <a:r>
              <a:rPr lang="it-IT" dirty="0"/>
              <a:t> Force)….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B96C0-79D8-4C98-B110-CA2052902333}" type="slidenum">
              <a:rPr lang="it-IT" altLang="en-US" smtClean="0">
                <a:latin typeface="Garamond" panose="02020404030301010803" pitchFamily="18" charset="0"/>
              </a:rPr>
              <a:pPr/>
              <a:t>9</a:t>
            </a:fld>
            <a:endParaRPr lang="it-IT" altLang="en-US">
              <a:latin typeface="Garamond" panose="02020404030301010803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800"/>
              <a:t>Disoccupazione volontaria e involontaria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Dato il salario di mercato (nel nostro esempio W</a:t>
            </a:r>
            <a:r>
              <a:rPr lang="it-IT" altLang="en-US" sz="2400" baseline="-25000" dirty="0">
                <a:latin typeface="Times New Roman" panose="02020603050405020304" pitchFamily="18" charset="0"/>
              </a:rPr>
              <a:t>1</a:t>
            </a:r>
            <a:r>
              <a:rPr lang="it-IT" altLang="en-US" sz="2400" dirty="0">
                <a:latin typeface="Times New Roman" panose="02020603050405020304" pitchFamily="18" charset="0"/>
              </a:rPr>
              <a:t>), i disoccupati sono divisi in due gruppi: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Coloro che sono disponibili a lavorare al salario corrente W</a:t>
            </a:r>
            <a:r>
              <a:rPr lang="it-IT" altLang="en-US" sz="2400" baseline="-25000" dirty="0">
                <a:latin typeface="Times New Roman" panose="02020603050405020304" pitchFamily="18" charset="0"/>
              </a:rPr>
              <a:t>1</a:t>
            </a:r>
            <a:r>
              <a:rPr lang="it-IT" altLang="en-US" sz="2400" dirty="0">
                <a:latin typeface="Times New Roman" panose="02020603050405020304" pitchFamily="18" charset="0"/>
              </a:rPr>
              <a:t>: (LS-LD)  sono i </a:t>
            </a:r>
            <a:r>
              <a:rPr lang="it-IT" altLang="en-US" sz="2400" b="1" u="sng" dirty="0">
                <a:latin typeface="Times New Roman" panose="02020603050405020304" pitchFamily="18" charset="0"/>
              </a:rPr>
              <a:t>disoccupati involontari</a:t>
            </a:r>
            <a:r>
              <a:rPr lang="it-IT" altLang="en-US" sz="2400" dirty="0">
                <a:latin typeface="Times New Roman" panose="02020603050405020304" pitchFamily="18" charset="0"/>
              </a:rPr>
              <a:t> perché non trovano imprese disposte ad assumerli e sono disoccupati solo perché la domanda è inferiore all’offerta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Coloro che </a:t>
            </a:r>
            <a:r>
              <a:rPr lang="it-IT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non sono disponibili </a:t>
            </a:r>
            <a:r>
              <a:rPr lang="it-IT" altLang="en-US" sz="2400" dirty="0">
                <a:latin typeface="Times New Roman" panose="02020603050405020304" pitchFamily="18" charset="0"/>
              </a:rPr>
              <a:t>a lavorare al salario W</a:t>
            </a:r>
            <a:r>
              <a:rPr lang="it-IT" altLang="en-US" sz="2400" baseline="-25000" dirty="0">
                <a:latin typeface="Times New Roman" panose="02020603050405020304" pitchFamily="18" charset="0"/>
              </a:rPr>
              <a:t>1</a:t>
            </a:r>
            <a:r>
              <a:rPr lang="it-IT" altLang="en-US" sz="2400" dirty="0">
                <a:latin typeface="Times New Roman" panose="02020603050405020304" pitchFamily="18" charset="0"/>
              </a:rPr>
              <a:t>, LF-LS sono </a:t>
            </a:r>
            <a:r>
              <a:rPr lang="it-IT" altLang="en-US" sz="2400" b="1" dirty="0">
                <a:latin typeface="Times New Roman" panose="02020603050405020304" pitchFamily="18" charset="0"/>
              </a:rPr>
              <a:t>disoccupati volontari</a:t>
            </a: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Al diminuire del salario e fino a </a:t>
            </a:r>
            <a:r>
              <a:rPr lang="it-IT" altLang="en-US" sz="2400" dirty="0" err="1">
                <a:latin typeface="Times New Roman" panose="02020603050405020304" pitchFamily="18" charset="0"/>
              </a:rPr>
              <a:t>We</a:t>
            </a:r>
            <a:r>
              <a:rPr lang="it-IT" altLang="en-US" sz="2400" dirty="0">
                <a:latin typeface="Times New Roman" panose="02020603050405020304" pitchFamily="18" charset="0"/>
              </a:rPr>
              <a:t> l’occupazione aumenta(da LD a LE: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Tale aumento è il risultato: 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Di un aumento della disoccupazione volontaria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en-US" sz="2400" dirty="0">
                <a:latin typeface="Times New Roman" panose="02020603050405020304" pitchFamily="18" charset="0"/>
              </a:rPr>
              <a:t>Di una diminuzione della disoccupazione involontaria 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</TotalTime>
  <Words>2724</Words>
  <Application>Microsoft Office PowerPoint</Application>
  <PresentationFormat>Presentazione su schermo (4:3)</PresentationFormat>
  <Paragraphs>423</Paragraphs>
  <Slides>46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55" baseType="lpstr">
      <vt:lpstr>ＭＳ Ｐゴシック</vt:lpstr>
      <vt:lpstr>Arial</vt:lpstr>
      <vt:lpstr>Cambria Math</vt:lpstr>
      <vt:lpstr>Garamond</vt:lpstr>
      <vt:lpstr>Symbol</vt:lpstr>
      <vt:lpstr>Times New Roman</vt:lpstr>
      <vt:lpstr>Verdana</vt:lpstr>
      <vt:lpstr>Wingdings</vt:lpstr>
      <vt:lpstr>Bordi</vt:lpstr>
      <vt:lpstr>Il mercato del lavoro: equilibrio e forme di mercato (Cap. 4 – Borjas e 3 Pepi De Caleo)</vt:lpstr>
      <vt:lpstr>L’incontro tra domanda e offerta statica di breve periodo  </vt:lpstr>
      <vt:lpstr>Equilibrio di concorrenza perfetta</vt:lpstr>
      <vt:lpstr>Legge della domanda e dell’offerta e mercato del lavoro (1)    </vt:lpstr>
      <vt:lpstr>Legge della domanda e dell’offerta e mercato del lavoro (2)    </vt:lpstr>
      <vt:lpstr>Legge della domanda e dell’offerta e mercato del lavoro: Conclusioni  </vt:lpstr>
      <vt:lpstr>Una prima conclusione:</vt:lpstr>
      <vt:lpstr>Disequilibrio=Disoccupazione in senso classico</vt:lpstr>
      <vt:lpstr>Disoccupazione volontaria e involontaria </vt:lpstr>
      <vt:lpstr> Disoccupazione classica e frizionale: un passo verso la realtà </vt:lpstr>
      <vt:lpstr>Proviamo a capire cosa significhi con i dati Istat</vt:lpstr>
      <vt:lpstr>I flussi tra stato occupazionale nel mercato del lavoro dell’UE</vt:lpstr>
      <vt:lpstr> Disoccupazione classica e frizionale </vt:lpstr>
      <vt:lpstr>L’equilibrio e il benessere sociale</vt:lpstr>
      <vt:lpstr>Presentazione standard di PowerPoint</vt:lpstr>
      <vt:lpstr>Il benessere sociale</vt:lpstr>
      <vt:lpstr>Che cosa può muovere l’equilibrio nel mercato del lavoro? </vt:lpstr>
      <vt:lpstr>Spostamento dell’offerta di lavoro </vt:lpstr>
      <vt:lpstr>Spostamento dell’offerta di lavoro: il caso immigrazione, un esempio </vt:lpstr>
      <vt:lpstr>Presentazione standard di PowerPoint</vt:lpstr>
      <vt:lpstr>Presentazione standard di PowerPoint</vt:lpstr>
      <vt:lpstr>Presentazione standard di PowerPoint</vt:lpstr>
      <vt:lpstr>Quali sono i fattori esterni che inducono uno spostamento della curva di domanda?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Cosa accade quando si mettono in campo nuovi oneri sociali o incentivi ?</vt:lpstr>
      <vt:lpstr>Imposte e trattenute: un esempio di variazione dell’equilibrio</vt:lpstr>
      <vt:lpstr>Supponiamo che aumentino di 1€/ora gli oneri sociali a carico dell’imprenditore</vt:lpstr>
      <vt:lpstr>Se la trattenuta fosse a carico del lavoratore…</vt:lpstr>
      <vt:lpstr>Interventi sul mercato del lavoro e benessere</vt:lpstr>
      <vt:lpstr>Gli effetti delle trattenute in busta paga</vt:lpstr>
      <vt:lpstr>Presentazione standard di PowerPoint</vt:lpstr>
      <vt:lpstr>Presentazione standard di PowerPoint</vt:lpstr>
      <vt:lpstr>Cosa accade invece con un sussidio/ incentivo?</vt:lpstr>
      <vt:lpstr>Presentazione standard di PowerPoint</vt:lpstr>
      <vt:lpstr>Mentre l’obbligo di fornire un beneficio</vt:lpstr>
      <vt:lpstr>Presentazione standard di PowerPoint</vt:lpstr>
      <vt:lpstr>Il caso delle migrazioni interne o internazionali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 del lavoro in un contesto non concorrenziale</dc:title>
  <dc:creator>5122</dc:creator>
  <cp:lastModifiedBy>CHIES LAURA</cp:lastModifiedBy>
  <cp:revision>121</cp:revision>
  <dcterms:created xsi:type="dcterms:W3CDTF">2008-10-22T15:43:12Z</dcterms:created>
  <dcterms:modified xsi:type="dcterms:W3CDTF">2024-10-29T12:39:24Z</dcterms:modified>
</cp:coreProperties>
</file>