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64" r:id="rId2"/>
    <p:sldId id="368" r:id="rId3"/>
    <p:sldId id="369" r:id="rId4"/>
    <p:sldId id="330" r:id="rId5"/>
    <p:sldId id="367" r:id="rId6"/>
    <p:sldId id="332" r:id="rId7"/>
    <p:sldId id="334" r:id="rId8"/>
    <p:sldId id="293" r:id="rId9"/>
    <p:sldId id="294" r:id="rId10"/>
    <p:sldId id="295" r:id="rId11"/>
    <p:sldId id="297" r:id="rId12"/>
    <p:sldId id="298" r:id="rId13"/>
    <p:sldId id="299" r:id="rId14"/>
    <p:sldId id="300" r:id="rId15"/>
    <p:sldId id="301" r:id="rId16"/>
    <p:sldId id="302" r:id="rId17"/>
    <p:sldId id="305" r:id="rId18"/>
    <p:sldId id="306" r:id="rId19"/>
    <p:sldId id="259" r:id="rId20"/>
    <p:sldId id="260" r:id="rId21"/>
    <p:sldId id="261" r:id="rId22"/>
    <p:sldId id="262" r:id="rId23"/>
    <p:sldId id="343" r:id="rId24"/>
    <p:sldId id="366" r:id="rId25"/>
    <p:sldId id="333" r:id="rId26"/>
    <p:sldId id="362" r:id="rId27"/>
    <p:sldId id="345" r:id="rId28"/>
    <p:sldId id="371" r:id="rId29"/>
    <p:sldId id="370" r:id="rId30"/>
    <p:sldId id="303" r:id="rId31"/>
    <p:sldId id="372" r:id="rId32"/>
    <p:sldId id="373" r:id="rId33"/>
    <p:sldId id="346" r:id="rId34"/>
    <p:sldId id="374" r:id="rId35"/>
    <p:sldId id="307" r:id="rId36"/>
    <p:sldId id="265" r:id="rId3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8" y="2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Curva di domanda di lavoro di Angelo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w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Foglio1!$A$2:$A$7</c:f>
              <c:numCache>
                <c:formatCode>General</c:formatCode>
                <c:ptCount val="6"/>
                <c:pt idx="0">
                  <c:v>5</c:v>
                </c:pt>
                <c:pt idx="1">
                  <c:v>4.875</c:v>
                </c:pt>
                <c:pt idx="2">
                  <c:v>4.75</c:v>
                </c:pt>
                <c:pt idx="3">
                  <c:v>4.5</c:v>
                </c:pt>
                <c:pt idx="4">
                  <c:v>4</c:v>
                </c:pt>
                <c:pt idx="5">
                  <c:v>3.75</c:v>
                </c:pt>
              </c:numCache>
            </c:numRef>
          </c:xVal>
          <c:y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40</c:v>
                </c:pt>
                <c:pt idx="4">
                  <c:v>80</c:v>
                </c:pt>
                <c:pt idx="5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932-494F-902A-A3D7DC418E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8858527"/>
        <c:axId val="1468285503"/>
      </c:scatterChart>
      <c:valAx>
        <c:axId val="1468858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Lavoro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68285503"/>
        <c:crosses val="autoZero"/>
        <c:crossBetween val="midCat"/>
      </c:valAx>
      <c:valAx>
        <c:axId val="1468285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Salario reale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688585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07T10:49:32.126"/>
    </inkml:context>
    <inkml:brush xml:id="br0">
      <inkml:brushProperty name="width" value="0.05" units="cm"/>
      <inkml:brushProperty name="height" value="0.05" units="cm"/>
      <inkml:brushProperty name="ignorePressure" value="1"/>
    </inkml:brush>
    <inkml:brush xml:id="br1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126 174,'0'9532,"0"-9514</inkml:trace>
  <inkml:trace contextRef="#ctx0" brushRef="#br0" timeOffset="263.82">126 9729,'0'0</inkml:trace>
  <inkml:trace contextRef="#ctx0" brushRef="#br0" timeOffset="21085.488">0 9695,'2662'0,"528"0,1692 0,-4840 0</inkml:trace>
  <inkml:trace contextRef="#ctx0" brushRef="#br0" timeOffset="66594.253">376 1,'9545'8808,"-9513"-8779</inkml:trace>
  <inkml:trace contextRef="#ctx0" brushRef="#br1" timeOffset="85516.536">153 5611,'12058'0,"-12006"0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4016E-6BFB-4422-A7FB-89A52E79CCA8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87DC8-F411-45B1-9A19-C250C0D621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356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FF4054-713E-485C-A761-133B7D4C91BE}" type="slidenum">
              <a:rPr lang="it-IT" altLang="it-IT" smtClean="0"/>
              <a:pPr>
                <a:spcBef>
                  <a:spcPct val="0"/>
                </a:spcBef>
              </a:pPr>
              <a:t>8</a:t>
            </a:fld>
            <a:endParaRPr lang="it-IT" altLang="it-IT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2E9D7E-4E9E-462D-BEE1-0681D99B50D1}" type="slidenum">
              <a:rPr lang="it-IT" altLang="it-IT" smtClean="0"/>
              <a:pPr>
                <a:spcBef>
                  <a:spcPct val="0"/>
                </a:spcBef>
              </a:pPr>
              <a:t>17</a:t>
            </a:fld>
            <a:endParaRPr lang="it-IT" altLang="it-IT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5FCABD-25A4-4B6A-829C-F1DD5DB012AD}" type="slidenum">
              <a:rPr lang="it-IT" altLang="it-IT" smtClean="0"/>
              <a:pPr>
                <a:spcBef>
                  <a:spcPct val="0"/>
                </a:spcBef>
              </a:pPr>
              <a:t>18</a:t>
            </a:fld>
            <a:endParaRPr lang="it-IT" altLang="it-IT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BBD624-3284-42AC-A5F7-667806174499}" type="slidenum">
              <a:rPr lang="it-IT" altLang="it-IT" smtClean="0"/>
              <a:pPr>
                <a:defRPr/>
              </a:pPr>
              <a:t>23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8663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Legge fondamentale dell'economia politica:</a:t>
            </a:r>
            <a:r>
              <a:rPr lang="it-IT" baseline="0" dirty="0"/>
              <a:t> </a:t>
            </a:r>
            <a:r>
              <a:rPr lang="it-IT" u="sng" dirty="0"/>
              <a:t>legge della domanda e dell’offerta</a:t>
            </a:r>
            <a:br>
              <a:rPr lang="it-IT" dirty="0"/>
            </a:br>
            <a:r>
              <a:rPr lang="it-IT" dirty="0"/>
              <a:t>In un libero mercato, la quantità richiesta di un bene (</a:t>
            </a:r>
            <a:r>
              <a:rPr lang="it-IT" b="1" i="1" dirty="0"/>
              <a:t>Domanda</a:t>
            </a:r>
            <a:r>
              <a:rPr lang="it-IT" dirty="0"/>
              <a:t>), è inversamente proporzionale al prezzo del bene stesso: più alto è il prezzo, minore sarà la quantità richiesta. </a:t>
            </a:r>
            <a:br>
              <a:rPr lang="it-IT" dirty="0"/>
            </a:br>
            <a:r>
              <a:rPr lang="it-IT" dirty="0"/>
              <a:t>D'altra parte, l'</a:t>
            </a:r>
            <a:r>
              <a:rPr lang="it-IT" b="1" i="1" dirty="0"/>
              <a:t>offerta</a:t>
            </a:r>
            <a:r>
              <a:rPr lang="it-IT" dirty="0"/>
              <a:t> si comporta in maniera esattamente contraria: ad un aumento del prezzo, l'offerta aumenta e viceversa. </a:t>
            </a:r>
            <a:br>
              <a:rPr lang="it-IT" dirty="0"/>
            </a:br>
            <a:r>
              <a:rPr lang="it-IT" dirty="0"/>
              <a:t>L'incontro di acquirenti e venditori porta così al formarsi di un prezzo di </a:t>
            </a:r>
            <a:r>
              <a:rPr lang="it-IT" i="1" dirty="0"/>
              <a:t>equilibrio</a:t>
            </a:r>
            <a:r>
              <a:rPr lang="it-IT" dirty="0"/>
              <a:t> (</a:t>
            </a:r>
            <a:r>
              <a:rPr lang="it-IT" b="1" i="1" dirty="0"/>
              <a:t>Equilibrio del mercato</a:t>
            </a:r>
            <a:r>
              <a:rPr lang="it-IT" dirty="0"/>
              <a:t>) per cui la quantità domandata è uguale alla quantità offerta.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431BD-E177-4F78-B41C-544E754C50E9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635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Azzardo morale</a:t>
            </a:r>
          </a:p>
          <a:p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Indica una forma di </a:t>
            </a:r>
            <a:r>
              <a:rPr lang="it-IT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opportunismo post-contrattuale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la parte contrattuale più informata, una volta stipulato il contratto, trae vantaggio dal fatto che l’altra parte non è in grado di osservare perfettamente le sue azioni, e persegue i propri interessi a discapito della controparte.</a:t>
            </a:r>
          </a:p>
          <a:p>
            <a:r>
              <a:rPr lang="it-IT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Selezione avversa</a:t>
            </a:r>
          </a:p>
          <a:p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Nel mercato del lavoro si ha selezione avversa (</a:t>
            </a:r>
            <a:r>
              <a:rPr lang="it-IT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opportunismo </a:t>
            </a:r>
            <a:r>
              <a:rPr lang="it-IT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</a:t>
            </a:r>
            <a:r>
              <a:rPr lang="it-IT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-contrattuale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quando il datore di lavoro non conosce perfettamente le abilità dei lavoratori prima della assunzione e i lavoratori con minori abilità possono farsi passare per lavoratori migliori.</a:t>
            </a:r>
          </a:p>
          <a:p>
            <a:b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855F3-2194-4426-A5BE-A2129A0DD610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930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93DE4C-0C1B-4E21-92A5-7D17A94A4B2C}" type="slidenum">
              <a:rPr lang="it-IT" altLang="it-IT" smtClean="0"/>
              <a:pPr>
                <a:spcBef>
                  <a:spcPct val="0"/>
                </a:spcBef>
              </a:pPr>
              <a:t>9</a:t>
            </a:fld>
            <a:endParaRPr lang="it-IT" altLang="it-IT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D8405B-2790-458D-A727-977B465AD711}" type="slidenum">
              <a:rPr lang="it-IT" altLang="it-IT" smtClean="0"/>
              <a:pPr>
                <a:spcBef>
                  <a:spcPct val="0"/>
                </a:spcBef>
              </a:pPr>
              <a:t>10</a:t>
            </a:fld>
            <a:endParaRPr lang="it-IT" altLang="it-IT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F299AD-6288-400B-B823-C32649D469A9}" type="slidenum">
              <a:rPr lang="it-IT" altLang="it-IT" smtClean="0"/>
              <a:pPr>
                <a:spcBef>
                  <a:spcPct val="0"/>
                </a:spcBef>
              </a:pPr>
              <a:t>11</a:t>
            </a:fld>
            <a:endParaRPr lang="it-IT" altLang="it-IT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8D1109-2621-4AE8-AB12-0A372F3797E9}" type="slidenum">
              <a:rPr lang="it-IT" altLang="it-IT" smtClean="0"/>
              <a:pPr>
                <a:spcBef>
                  <a:spcPct val="0"/>
                </a:spcBef>
              </a:pPr>
              <a:t>12</a:t>
            </a:fld>
            <a:endParaRPr lang="it-IT" altLang="it-IT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97B53-9B7B-4246-B379-BBF41F5461F6}" type="slidenum">
              <a:rPr lang="it-IT" altLang="it-IT" smtClean="0"/>
              <a:pPr>
                <a:spcBef>
                  <a:spcPct val="0"/>
                </a:spcBef>
              </a:pPr>
              <a:t>13</a:t>
            </a:fld>
            <a:endParaRPr lang="it-IT" altLang="it-IT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F0FF62-6213-4780-9671-0E6F3C564D11}" type="slidenum">
              <a:rPr lang="it-IT" altLang="it-IT" smtClean="0"/>
              <a:pPr>
                <a:spcBef>
                  <a:spcPct val="0"/>
                </a:spcBef>
              </a:pPr>
              <a:t>14</a:t>
            </a:fld>
            <a:endParaRPr lang="it-IT" altLang="it-IT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24AE80-C96F-46B3-999D-EC36F35D0D61}" type="slidenum">
              <a:rPr lang="it-IT" altLang="it-IT" smtClean="0"/>
              <a:pPr>
                <a:spcBef>
                  <a:spcPct val="0"/>
                </a:spcBef>
              </a:pPr>
              <a:t>15</a:t>
            </a:fld>
            <a:endParaRPr lang="it-IT" altLang="it-IT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47A7B9-AD5F-4314-B9EA-EA4372F0F84B}" type="slidenum">
              <a:rPr lang="it-IT" altLang="it-IT" smtClean="0"/>
              <a:pPr>
                <a:spcBef>
                  <a:spcPct val="0"/>
                </a:spcBef>
              </a:pPr>
              <a:t>16</a:t>
            </a:fld>
            <a:endParaRPr lang="it-IT" altLang="it-IT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BA053E-4D19-4E48-9D89-910DB9448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DE36DB-B0C2-41B9-B64E-6963FE769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0DD945-0177-4835-BAAB-B542E83D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043F56-49DB-4C83-A1C3-4AC0B7F27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8B2056-07D8-4E20-B970-981BD4CA0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55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6C58FF-BF78-46A4-9608-23720B5C6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F0D481-CDA1-4177-AEB8-8002E105E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AA2921-7BB5-4E49-8A2B-113F52C00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6C7AD2-6BF3-4ED2-9CCD-9AE7479D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C174CC-D34A-4951-B745-9B8853E6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87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AC049B0-A641-4957-A84C-2CE55CA83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D3E051-CF0A-46ED-9534-D335B7E4C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709CA3-40DE-4961-8D58-25380F10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E8E160-AAB2-4CA8-9673-1908B5E8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F59BDF-5EBA-4024-A688-84C07C9E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14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9E7230-42E0-4879-B74C-9A70E58DE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549559-23A2-4649-A43F-9B5940D47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6ABDD1-DC79-4D6D-9B6B-B7E700D5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391A30-493B-4D0E-BFBB-E010ACF8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A51838-C3BE-4B9A-9FBA-ED2ECB5B6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80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8668E4-98AC-4F4D-BA53-A5C7248D1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AA0B88-FF00-4247-BA0E-FB916EAA1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DF2C58-891D-49F9-BDA1-C633642EA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062F7C-6D55-4E4A-82C1-F84E7774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7D9163-317C-42E8-91F4-FB440BA2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07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234BA-8BB0-4944-B9F2-8C31E90E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A73BD5-662C-4CEA-909C-5685DC9EA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E50AE9-7BCF-44D7-9262-15087DBEB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24C8B2-6A01-4616-87C6-4FDE3F89B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43E09D-F9AD-47A1-A4F3-77488DA4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04DF04-54D1-41E9-B877-58109C9D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43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C0A923-AA8D-4093-9733-3FDB01582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972C47-95A7-431E-96DF-95ED69BD6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835549-B266-461B-B988-C5B01E74F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3FAE4EC-22D4-42EB-B346-744701169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EF55AF6-7583-400E-B40B-68ED5F16A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B46BEB0-5BE8-4F22-9466-DCD05C10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C7BF0B-BDA1-40BF-8D57-6FE94564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A0CBCED-B93A-45DB-952D-5C614B28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03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D0E6F-E592-487D-B0B8-3D7DF880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778D46F-C26C-409C-9D41-BAE85653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B8E9F0F-3C74-4B18-ABAD-2E381829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29A88D-8F7D-4B7F-BD61-B9B629767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88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324A41-45FC-43DF-B371-DF13CD5F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2853E38-AA78-4E11-B0F6-1E3AFA68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C85AB07-6E79-421D-9C1E-27F0558F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56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912081-283F-4FFD-9D0F-B2E601785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A51E79-B81F-49FD-B2AA-49FA5282B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290A8E-0EB0-4405-B5A4-CB014969A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A86C9A2-DE59-479C-8343-9304DC00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380B45-AF25-40B6-92BC-E04C915D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07EFAF-37CC-477B-8103-F69212C8A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01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BA113B-8B7F-4AE2-BF45-C0B9E54B2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3EFF441-7050-4BFF-89C4-DCA96D99B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D77EC0-397C-40F5-94DD-19ADC507D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3E0FBB-F7C1-49F3-96D2-4B619830D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83522A-1B04-48C2-9CF8-5FDA6B979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557780-61D2-4620-BD15-1C1873EA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7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985BCE0-71FC-4C99-A44A-1CC03267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2A9EB1-30BD-4D6F-8D63-62B448ABF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5E9AA2-4EF0-452B-9A1B-C61E7B6443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0639-1619-4298-BF93-2C0DF8475885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2E186B-AE7B-4AB4-B367-8F9C17624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B973CD-9922-4D88-95AC-903FFD85C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30686-63CA-4D0E-BB45-A7ACEE578F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36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0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Abbandoniamo l’ipotesi della concorrenza perfetta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Guardiamo ora ai mercati non concorrenziali (7/11/2024)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66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DDEF96E8-7ACD-47EA-93C7-E3DBA00AD6F4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10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867694" y="385655"/>
            <a:ext cx="8507413" cy="801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200" dirty="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r>
              <a:rPr lang="it-IT" altLang="it-IT" sz="3200" b="1" dirty="0">
                <a:solidFill>
                  <a:srgbClr val="999900"/>
                </a:solidFill>
                <a:latin typeface="Garamond" panose="02020404030301010803" pitchFamily="18" charset="0"/>
              </a:rPr>
              <a:t>Mercati del lavoro non concorrenziali: monopsonio</a:t>
            </a:r>
            <a:r>
              <a:rPr lang="it-IT" altLang="it-IT" sz="3200" dirty="0">
                <a:solidFill>
                  <a:srgbClr val="999900"/>
                </a:solidFill>
                <a:latin typeface="Garamond" panose="02020404030301010803" pitchFamily="18" charset="0"/>
              </a:rPr>
              <a:t> </a:t>
            </a:r>
          </a:p>
        </p:txBody>
      </p:sp>
      <p:graphicFrame>
        <p:nvGraphicFramePr>
          <p:cNvPr id="5427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345808"/>
              </p:ext>
            </p:extLst>
          </p:nvPr>
        </p:nvGraphicFramePr>
        <p:xfrm>
          <a:off x="2933700" y="1451713"/>
          <a:ext cx="6210300" cy="2351322"/>
        </p:xfrm>
        <a:graphic>
          <a:graphicData uri="http://schemas.openxmlformats.org/drawingml/2006/table">
            <a:tbl>
              <a:tblPr/>
              <a:tblGrid>
                <a:gridCol w="982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6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374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Salario (</a:t>
                      </a:r>
                      <a:r>
                        <a:rPr kumimoji="0" lang="it-IT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Numero di individui che vogliono lavorare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quel salario (</a:t>
                      </a:r>
                      <a:r>
                        <a:rPr kumimoji="0" lang="it-IT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 x E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Costo marginale del lavoro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8638" name="Rectangle 33"/>
          <p:cNvSpPr>
            <a:spLocks noChangeArrowheads="1"/>
          </p:cNvSpPr>
          <p:nvPr/>
        </p:nvSpPr>
        <p:spPr bwMode="auto">
          <a:xfrm>
            <a:off x="1981200" y="1181356"/>
            <a:ext cx="8280400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1600" b="1" dirty="0">
                <a:solidFill>
                  <a:srgbClr val="000000"/>
                </a:solidFill>
                <a:latin typeface="Garamond" panose="02020404030301010803" pitchFamily="18" charset="0"/>
              </a:rPr>
              <a:t>Tabella 4 - Calcolo del costo marginale di assumere di un monopsonista </a:t>
            </a:r>
            <a:r>
              <a:rPr lang="it-IT" altLang="it-IT" sz="1600" b="1" dirty="0">
                <a:solidFill>
                  <a:srgbClr val="0070C0"/>
                </a:solidFill>
                <a:latin typeface="Garamond" panose="02020404030301010803" pitchFamily="18" charset="0"/>
              </a:rPr>
              <a:t>non discriminante</a:t>
            </a:r>
          </a:p>
        </p:txBody>
      </p:sp>
      <p:sp>
        <p:nvSpPr>
          <p:cNvPr id="68639" name="Rectangle 34"/>
          <p:cNvSpPr>
            <a:spLocks noChangeArrowheads="1"/>
          </p:cNvSpPr>
          <p:nvPr/>
        </p:nvSpPr>
        <p:spPr bwMode="auto">
          <a:xfrm>
            <a:off x="6744073" y="3458382"/>
            <a:ext cx="1871663" cy="287337"/>
          </a:xfrm>
          <a:prstGeom prst="rect">
            <a:avLst/>
          </a:prstGeom>
          <a:solidFill>
            <a:schemeClr val="accent1">
              <a:alpha val="1686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/>
          </p:nvPr>
        </p:nvGraphicFramePr>
        <p:xfrm>
          <a:off x="2783632" y="4371640"/>
          <a:ext cx="6210300" cy="2351322"/>
        </p:xfrm>
        <a:graphic>
          <a:graphicData uri="http://schemas.openxmlformats.org/drawingml/2006/table">
            <a:tbl>
              <a:tblPr/>
              <a:tblGrid>
                <a:gridCol w="982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6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374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Salario (</a:t>
                      </a:r>
                      <a:r>
                        <a:rPr kumimoji="0" lang="it-IT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Numero di individui che vogliono lavorare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quel salario (</a:t>
                      </a:r>
                      <a:r>
                        <a:rPr kumimoji="0" lang="it-IT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 x E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Costo marginale del lavoro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4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55569" marB="4675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3575720" y="3963966"/>
            <a:ext cx="389638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In concorrenza perfetta sarebbe invece:</a:t>
            </a:r>
            <a:endParaRPr lang="en-US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144000" y="4990613"/>
            <a:ext cx="129614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Perché questo accade?</a:t>
            </a:r>
            <a:endParaRPr lang="en-US" dirty="0"/>
          </a:p>
        </p:txBody>
      </p:sp>
      <p:sp>
        <p:nvSpPr>
          <p:cNvPr id="4" name="Callout: linea 3">
            <a:extLst>
              <a:ext uri="{FF2B5EF4-FFF2-40B4-BE49-F238E27FC236}">
                <a16:creationId xmlns:a16="http://schemas.microsoft.com/office/drawing/2014/main" id="{C94466A2-97CA-48F3-AA9C-8E3B2FFB0C2E}"/>
              </a:ext>
            </a:extLst>
          </p:cNvPr>
          <p:cNvSpPr/>
          <p:nvPr/>
        </p:nvSpPr>
        <p:spPr>
          <a:xfrm>
            <a:off x="9729216" y="2080691"/>
            <a:ext cx="1792224" cy="1348309"/>
          </a:xfrm>
          <a:prstGeom prst="borderCallout1">
            <a:avLst>
              <a:gd name="adj1" fmla="val 18750"/>
              <a:gd name="adj2" fmla="val -8333"/>
              <a:gd name="adj3" fmla="val -62479"/>
              <a:gd name="adj4" fmla="val -161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E=Employment, Occupazione, il nostro L nel grafico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7D04F182-E4E9-45E9-97BF-BF1593066F4D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11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2800" b="1">
                <a:solidFill>
                  <a:srgbClr val="999900"/>
                </a:solidFill>
                <a:latin typeface="Garamond" panose="02020404030301010803" pitchFamily="18" charset="0"/>
              </a:rPr>
              <a:t>Mercati del lavoro non concorrenziali: monopsonio</a:t>
            </a:r>
            <a:r>
              <a:rPr lang="it-IT" altLang="it-IT" sz="4400">
                <a:solidFill>
                  <a:srgbClr val="999900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919288" y="1484314"/>
            <a:ext cx="8532812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Condizione di 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max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profitto per monopsonista non discriminante: </a:t>
            </a:r>
          </a:p>
          <a:p>
            <a:pPr algn="just">
              <a:spcBef>
                <a:spcPts val="700"/>
              </a:spcBef>
              <a:buClrTx/>
              <a:buSzPct val="75000"/>
              <a:buNone/>
            </a:pPr>
            <a:endParaRPr lang="it-IT" altLang="it-IT" sz="2800" b="1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Se 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CMg</a:t>
            </a:r>
            <a:r>
              <a:rPr lang="it-IT" altLang="it-IT" sz="2800" b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&lt; 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VPMg</a:t>
            </a:r>
            <a:r>
              <a:rPr lang="it-IT" altLang="it-IT" sz="2800" b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=&gt; l’impresa dovrebbe assumere lavoratori in più, perché il suo margine di profitto è positivo 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Se 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CMg</a:t>
            </a:r>
            <a:r>
              <a:rPr lang="it-IT" altLang="it-IT" sz="2800" b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&gt; 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VPMg</a:t>
            </a:r>
            <a:r>
              <a:rPr lang="it-IT" altLang="it-IT" sz="2800" b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=&gt; il monopsonista dovrebbe licenziare alcuni occupati, poiché incorrerebbe in perdite.</a:t>
            </a: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661" name="Object 5"/>
              <p:cNvSpPr txBox="1"/>
              <p:nvPr/>
            </p:nvSpPr>
            <p:spPr bwMode="auto">
              <a:xfrm>
                <a:off x="4524375" y="2200275"/>
                <a:ext cx="3024188" cy="6429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𝑪𝑴</m:t>
                      </m:r>
                      <m:sSub>
                        <m:sSubPr>
                          <m:ctrlP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sub>
                      </m:sSub>
                      <m:r>
                        <a:rPr lang="it-IT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𝑽𝑷𝑴</m:t>
                      </m:r>
                      <m:sSub>
                        <m:sSubPr>
                          <m:ctrlP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sub>
                      </m:sSub>
                    </m:oMath>
                  </m:oMathPara>
                </a14:m>
                <a:endParaRPr lang="it-IT" sz="2400" b="1" dirty="0"/>
              </a:p>
            </p:txBody>
          </p:sp>
        </mc:Choice>
        <mc:Fallback xmlns="">
          <p:sp>
            <p:nvSpPr>
              <p:cNvPr id="70661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24375" y="2200275"/>
                <a:ext cx="3024188" cy="6429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A7D27901-711D-41EA-9612-00848E68FAA1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12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b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</a:br>
            <a:r>
              <a:rPr lang="it-IT" altLang="it-IT" sz="2800" b="1">
                <a:solidFill>
                  <a:srgbClr val="999900"/>
                </a:solidFill>
                <a:latin typeface="Garamond" panose="02020404030301010803" pitchFamily="18" charset="0"/>
              </a:rPr>
              <a:t>Mercati del lavoro non concorrenziali: monopsonio</a:t>
            </a:r>
            <a:r>
              <a:rPr lang="it-IT" altLang="it-IT" sz="4400">
                <a:solidFill>
                  <a:srgbClr val="999900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919288" y="1484314"/>
            <a:ext cx="8532812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Equilibrio nel punto A: occupazione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i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 (da </a:t>
            </a: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CMg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= </a:t>
            </a: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VPMg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i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) e il salario pagato è </a:t>
            </a: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w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(sulla curva di offerta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O,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in corrispondenza di L</a:t>
            </a:r>
            <a:r>
              <a:rPr lang="it-IT" altLang="it-IT" sz="2800" b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).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Due </a:t>
            </a:r>
            <a:r>
              <a:rPr lang="it-IT" altLang="it-IT" sz="28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proprietà importanti:</a:t>
            </a:r>
          </a:p>
          <a:p>
            <a:pPr lvl="1"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i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&lt;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L*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(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conc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. perfetta): in un monopsonio esiste </a:t>
            </a:r>
            <a:r>
              <a:rPr lang="it-IT" altLang="it-IT" sz="2800" b="1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sottoccupazione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e </a:t>
            </a:r>
            <a:r>
              <a:rPr lang="it-IT" altLang="it-IT" sz="2800" b="1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l’allocazione delle risorse non è efficiente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lvl="1"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w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&lt;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w*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(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conc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. perfetta); </a:t>
            </a: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w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&lt; </a:t>
            </a: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VPMg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: </a:t>
            </a:r>
            <a:r>
              <a:rPr lang="it-IT" altLang="it-IT" sz="2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i lavoratori sono “sfruttati”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(pagati meno del valore marginale del prodotto che ottengono con il loro lavoro)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o 16">
            <a:extLst>
              <a:ext uri="{FF2B5EF4-FFF2-40B4-BE49-F238E27FC236}">
                <a16:creationId xmlns:a16="http://schemas.microsoft.com/office/drawing/2014/main" id="{15F35724-9577-436B-907E-F5037A8ABD52}"/>
              </a:ext>
            </a:extLst>
          </p:cNvPr>
          <p:cNvGrpSpPr/>
          <p:nvPr/>
        </p:nvGrpSpPr>
        <p:grpSpPr>
          <a:xfrm>
            <a:off x="2179142" y="1557338"/>
            <a:ext cx="7345859" cy="4835008"/>
            <a:chOff x="2179142" y="1557338"/>
            <a:chExt cx="7345859" cy="4835008"/>
          </a:xfrm>
        </p:grpSpPr>
        <p:grpSp>
          <p:nvGrpSpPr>
            <p:cNvPr id="6" name="Gruppo 5"/>
            <p:cNvGrpSpPr/>
            <p:nvPr/>
          </p:nvGrpSpPr>
          <p:grpSpPr>
            <a:xfrm>
              <a:off x="2179142" y="1557338"/>
              <a:ext cx="7345859" cy="4835008"/>
              <a:chOff x="655141" y="1557338"/>
              <a:chExt cx="7345859" cy="4835008"/>
            </a:xfrm>
          </p:grpSpPr>
          <p:pic>
            <p:nvPicPr>
              <p:cNvPr id="35844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0600" y="1557338"/>
                <a:ext cx="7010400" cy="4767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3" name="CasellaDiTesto 2"/>
              <p:cNvSpPr txBox="1"/>
              <p:nvPr/>
            </p:nvSpPr>
            <p:spPr>
              <a:xfrm>
                <a:off x="4115205" y="1929398"/>
                <a:ext cx="793428" cy="338554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it-IT" sz="1600" dirty="0" err="1">
                    <a:solidFill>
                      <a:schemeClr val="tx1"/>
                    </a:solidFill>
                  </a:rPr>
                  <a:t>CMrg</a:t>
                </a:r>
                <a:r>
                  <a:rPr lang="it-IT" sz="1600" baseline="-25000" dirty="0" err="1">
                    <a:solidFill>
                      <a:schemeClr val="tx1"/>
                    </a:solidFill>
                  </a:rPr>
                  <a:t>L</a:t>
                </a:r>
                <a:endParaRPr lang="en-US" sz="1600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asellaDiTesto 12"/>
              <p:cNvSpPr txBox="1"/>
              <p:nvPr/>
            </p:nvSpPr>
            <p:spPr>
              <a:xfrm>
                <a:off x="655141" y="3085466"/>
                <a:ext cx="1009452" cy="338554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it-IT" sz="1600" dirty="0" err="1">
                    <a:solidFill>
                      <a:schemeClr val="tx1"/>
                    </a:solidFill>
                  </a:rPr>
                  <a:t>VPMg</a:t>
                </a:r>
                <a:r>
                  <a:rPr lang="it-IT" sz="1600" baseline="-25000" dirty="0" err="1">
                    <a:solidFill>
                      <a:schemeClr val="tx1"/>
                    </a:solidFill>
                  </a:rPr>
                  <a:t>M</a:t>
                </a:r>
                <a:endParaRPr lang="en-US" sz="1600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CasellaDiTesto 3"/>
              <p:cNvSpPr txBox="1"/>
              <p:nvPr/>
            </p:nvSpPr>
            <p:spPr>
              <a:xfrm>
                <a:off x="3131319" y="6023014"/>
                <a:ext cx="504056" cy="36933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it-IT" dirty="0"/>
                  <a:t>L</a:t>
                </a:r>
                <a:r>
                  <a:rPr lang="it-IT" baseline="-25000" dirty="0"/>
                  <a:t>M</a:t>
                </a:r>
                <a:endParaRPr lang="en-US" baseline="-25000" dirty="0"/>
              </a:p>
            </p:txBody>
          </p:sp>
          <p:sp>
            <p:nvSpPr>
              <p:cNvPr id="15" name="CasellaDiTesto 14"/>
              <p:cNvSpPr txBox="1"/>
              <p:nvPr/>
            </p:nvSpPr>
            <p:spPr>
              <a:xfrm>
                <a:off x="3779912" y="6023014"/>
                <a:ext cx="504056" cy="36933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it-IT" dirty="0"/>
                  <a:t>L*</a:t>
                </a:r>
                <a:endParaRPr lang="en-US" baseline="-25000" dirty="0"/>
              </a:p>
            </p:txBody>
          </p:sp>
        </p:grpSp>
        <p:sp>
          <p:nvSpPr>
            <p:cNvPr id="12" name="CasellaDiTesto 11"/>
            <p:cNvSpPr txBox="1"/>
            <p:nvPr/>
          </p:nvSpPr>
          <p:spPr>
            <a:xfrm>
              <a:off x="7031484" y="5526588"/>
              <a:ext cx="1045716" cy="33855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it-IT" sz="1600" dirty="0" err="1">
                  <a:solidFill>
                    <a:schemeClr val="tx1"/>
                  </a:solidFill>
                </a:rPr>
                <a:t>VPMrg</a:t>
              </a:r>
              <a:r>
                <a:rPr lang="it-IT" sz="1600" baseline="-25000" dirty="0" err="1">
                  <a:solidFill>
                    <a:schemeClr val="tx1"/>
                  </a:solidFill>
                </a:rPr>
                <a:t>L</a:t>
              </a:r>
              <a:endParaRPr lang="en-US" sz="16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891C1A8B-CCA8-4EF2-8E5C-9E7F8A6EA303}"/>
                </a:ext>
              </a:extLst>
            </p:cNvPr>
            <p:cNvSpPr txBox="1"/>
            <p:nvPr/>
          </p:nvSpPr>
          <p:spPr>
            <a:xfrm>
              <a:off x="7324471" y="1921948"/>
              <a:ext cx="32105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O</a:t>
              </a:r>
            </a:p>
          </p:txBody>
        </p:sp>
      </p:grp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5AC69E9E-3298-4C22-A565-106DECB2943F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13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b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</a:br>
            <a:r>
              <a:rPr lang="it-IT" altLang="it-IT" sz="4400" b="1">
                <a:solidFill>
                  <a:srgbClr val="999900"/>
                </a:solidFill>
                <a:latin typeface="Garamond" panose="02020404030301010803" pitchFamily="18" charset="0"/>
              </a:rPr>
              <a:t>monopsonio</a:t>
            </a:r>
            <a:r>
              <a:rPr lang="it-IT" altLang="it-IT" sz="4400">
                <a:solidFill>
                  <a:srgbClr val="999900"/>
                </a:solidFill>
                <a:latin typeface="Garamond" panose="02020404030301010803" pitchFamily="18" charset="0"/>
              </a:rPr>
              <a:t> non discriminante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959600" y="3429000"/>
            <a:ext cx="1544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dirty="0"/>
              <a:t>Perdita sociale</a:t>
            </a:r>
          </a:p>
        </p:txBody>
      </p:sp>
      <p:cxnSp>
        <p:nvCxnSpPr>
          <p:cNvPr id="7" name="Connettore 2 6"/>
          <p:cNvCxnSpPr/>
          <p:nvPr/>
        </p:nvCxnSpPr>
        <p:spPr>
          <a:xfrm flipH="1" flipV="1">
            <a:off x="5159375" y="3573464"/>
            <a:ext cx="1728788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iangolo rettangolo 7"/>
          <p:cNvSpPr/>
          <p:nvPr/>
        </p:nvSpPr>
        <p:spPr>
          <a:xfrm>
            <a:off x="4872038" y="3284538"/>
            <a:ext cx="576262" cy="57626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9" name="Triangolo rettangolo 8"/>
          <p:cNvSpPr/>
          <p:nvPr/>
        </p:nvSpPr>
        <p:spPr>
          <a:xfrm flipV="1">
            <a:off x="4872038" y="3860801"/>
            <a:ext cx="576262" cy="50482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2" name="Rectangular Callout 1"/>
          <p:cNvSpPr/>
          <p:nvPr/>
        </p:nvSpPr>
        <p:spPr>
          <a:xfrm>
            <a:off x="7104063" y="4197351"/>
            <a:ext cx="1655762" cy="576263"/>
          </a:xfrm>
          <a:prstGeom prst="wedgeRectCallout">
            <a:avLst>
              <a:gd name="adj1" fmla="val -184764"/>
              <a:gd name="adj2" fmla="val -129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Salario</a:t>
            </a:r>
            <a:r>
              <a:rPr lang="en-US" dirty="0"/>
              <a:t> di </a:t>
            </a:r>
            <a:r>
              <a:rPr lang="en-US" dirty="0" err="1"/>
              <a:t>monopsonio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7614139" y="2122488"/>
            <a:ext cx="1943100" cy="769937"/>
          </a:xfrm>
          <a:prstGeom prst="wedgeRectCallout">
            <a:avLst>
              <a:gd name="adj1" fmla="val -190291"/>
              <a:gd name="adj2" fmla="val 95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Prodotto</a:t>
            </a:r>
            <a:r>
              <a:rPr lang="en-US" dirty="0"/>
              <a:t> </a:t>
            </a:r>
            <a:r>
              <a:rPr lang="en-US" dirty="0" err="1"/>
              <a:t>marginale</a:t>
            </a:r>
            <a:r>
              <a:rPr lang="en-US" dirty="0"/>
              <a:t>=</a:t>
            </a:r>
            <a:r>
              <a:rPr lang="en-US" dirty="0" err="1"/>
              <a:t>Costo</a:t>
            </a:r>
            <a:r>
              <a:rPr lang="en-US" dirty="0"/>
              <a:t> </a:t>
            </a:r>
            <a:r>
              <a:rPr lang="en-US" dirty="0" err="1"/>
              <a:t>marginale</a:t>
            </a:r>
            <a:endParaRPr lang="en-US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71BBCAF-39F7-47E4-A413-7914ACC81CFA}"/>
              </a:ext>
            </a:extLst>
          </p:cNvPr>
          <p:cNvSpPr/>
          <p:nvPr/>
        </p:nvSpPr>
        <p:spPr>
          <a:xfrm>
            <a:off x="3264568" y="3284538"/>
            <a:ext cx="1579789" cy="1081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umetto: rettangolo 13">
            <a:extLst>
              <a:ext uri="{FF2B5EF4-FFF2-40B4-BE49-F238E27FC236}">
                <a16:creationId xmlns:a16="http://schemas.microsoft.com/office/drawing/2014/main" id="{7E62F426-59FD-4B0D-A004-1F16C68EB373}"/>
              </a:ext>
            </a:extLst>
          </p:cNvPr>
          <p:cNvSpPr/>
          <p:nvPr/>
        </p:nvSpPr>
        <p:spPr>
          <a:xfrm>
            <a:off x="405063" y="4066674"/>
            <a:ext cx="1704474" cy="1311275"/>
          </a:xfrm>
          <a:prstGeom prst="wedgeRectCallout">
            <a:avLst>
              <a:gd name="adj1" fmla="val 113285"/>
              <a:gd name="adj2" fmla="val -613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Perdita di surplus o di benessere del lavoratore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91720A0C-D46F-49A7-AEB1-CAC3475C881B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14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b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</a:br>
            <a:r>
              <a:rPr lang="it-IT" altLang="it-IT" sz="4400" b="1">
                <a:solidFill>
                  <a:srgbClr val="999900"/>
                </a:solidFill>
                <a:latin typeface="Garamond" panose="02020404030301010803" pitchFamily="18" charset="0"/>
              </a:rPr>
              <a:t>monopsonio</a:t>
            </a:r>
            <a:r>
              <a:rPr lang="it-IT" altLang="it-IT" sz="4400">
                <a:solidFill>
                  <a:srgbClr val="999900"/>
                </a:solidFill>
                <a:latin typeface="Garamond" panose="02020404030301010803" pitchFamily="18" charset="0"/>
              </a:rPr>
              <a:t> non discriminante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919288" y="1484314"/>
            <a:ext cx="8532812" cy="491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700"/>
              </a:spcBef>
              <a:buClrTx/>
              <a:buSzPct val="75000"/>
              <a:buNone/>
            </a:pPr>
            <a:r>
              <a:rPr lang="it-IT" altLang="it-IT" sz="28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Monopsonio e salario minimo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Wingdings" panose="05000000000000000000" pitchFamily="2" charset="2"/>
              <a:buChar char="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L’imposizione di un salario minimo in un mercato monopsonistico può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aumentare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sia i salari che l’occupazione.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Fig. 4 – 11 (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Borjas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): equilibrio iniziale di monopsonista non discriminante nel punto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A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(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i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, </a:t>
            </a: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w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M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).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Hp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.: il governo impone un salario minimo  =&gt; impresa adesso può assumere fino a      lavoratori al  salario    (perché questi volevano lavorare ad un salario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w ≤    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) =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&gt; </a:t>
            </a:r>
            <a:r>
              <a:rPr lang="it-IT" altLang="it-IT" sz="2800" b="1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CMg</a:t>
            </a:r>
            <a:r>
              <a:rPr lang="it-IT" altLang="it-IT" sz="2800" b="1" i="1" baseline="-25000" dirty="0" err="1">
                <a:solidFill>
                  <a:srgbClr val="000000"/>
                </a:solidFill>
                <a:latin typeface="Garamond" panose="02020404030301010803" pitchFamily="18" charset="0"/>
              </a:rPr>
              <a:t>L</a:t>
            </a:r>
            <a:r>
              <a:rPr lang="it-IT" altLang="it-IT" sz="2800" b="1" i="1" baseline="-25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=       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(costante) per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 &lt; 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524000" y="3300414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806" name="Object 6"/>
              <p:cNvSpPr txBox="1"/>
              <p:nvPr/>
            </p:nvSpPr>
            <p:spPr bwMode="auto">
              <a:xfrm>
                <a:off x="7835089" y="4737895"/>
                <a:ext cx="400050" cy="75565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it-IT" sz="2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lim>
                          <m:r>
                            <a:rPr lang="it-IT" sz="24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</m:lim>
                      </m:limUpp>
                    </m:oMath>
                  </m:oMathPara>
                </a14:m>
                <a:endParaRPr lang="it-IT" sz="2400" b="1" dirty="0"/>
              </a:p>
            </p:txBody>
          </p:sp>
        </mc:Choice>
        <mc:Fallback xmlns="">
          <p:sp>
            <p:nvSpPr>
              <p:cNvPr id="7680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35089" y="4737895"/>
                <a:ext cx="400050" cy="7556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9429750" y="4056064"/>
          <a:ext cx="4000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r:id="rId5" imgW="139320" imgH="240840" progId="">
                  <p:embed/>
                </p:oleObj>
              </mc:Choice>
              <mc:Fallback>
                <p:oleObj r:id="rId5" imgW="139320" imgH="240840" progId="">
                  <p:embed/>
                  <p:pic>
                    <p:nvPicPr>
                      <p:cNvPr id="76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0" y="4056064"/>
                        <a:ext cx="4000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8" name="Object 8"/>
          <p:cNvGraphicFramePr>
            <a:graphicFrameLocks noChangeAspect="1"/>
          </p:cNvGraphicFramePr>
          <p:nvPr>
            <p:extLst/>
          </p:nvPr>
        </p:nvGraphicFramePr>
        <p:xfrm>
          <a:off x="5218079" y="5413375"/>
          <a:ext cx="4000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r:id="rId7" imgW="139320" imgH="240840" progId="">
                  <p:embed/>
                </p:oleObj>
              </mc:Choice>
              <mc:Fallback>
                <p:oleObj r:id="rId7" imgW="139320" imgH="240840" progId="">
                  <p:embed/>
                  <p:pic>
                    <p:nvPicPr>
                      <p:cNvPr id="768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079" y="5413375"/>
                        <a:ext cx="4000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9" name="Object 9"/>
          <p:cNvGraphicFramePr>
            <a:graphicFrameLocks noChangeAspect="1"/>
          </p:cNvGraphicFramePr>
          <p:nvPr/>
        </p:nvGraphicFramePr>
        <p:xfrm>
          <a:off x="3028950" y="4953001"/>
          <a:ext cx="4000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r:id="rId8" imgW="139320" imgH="240840" progId="">
                  <p:embed/>
                </p:oleObj>
              </mc:Choice>
              <mc:Fallback>
                <p:oleObj r:id="rId8" imgW="139320" imgH="240840" progId="">
                  <p:embed/>
                  <p:pic>
                    <p:nvPicPr>
                      <p:cNvPr id="768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4953001"/>
                        <a:ext cx="4000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0" name="Object 10"/>
          <p:cNvGraphicFramePr>
            <a:graphicFrameLocks noChangeAspect="1"/>
          </p:cNvGraphicFramePr>
          <p:nvPr/>
        </p:nvGraphicFramePr>
        <p:xfrm>
          <a:off x="2571750" y="5413376"/>
          <a:ext cx="4000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r:id="rId9" imgW="139320" imgH="240840" progId="">
                  <p:embed/>
                </p:oleObj>
              </mc:Choice>
              <mc:Fallback>
                <p:oleObj r:id="rId9" imgW="139320" imgH="240840" progId="">
                  <p:embed/>
                  <p:pic>
                    <p:nvPicPr>
                      <p:cNvPr id="768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5413376"/>
                        <a:ext cx="4000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6811" name="Object 11"/>
              <p:cNvSpPr txBox="1"/>
              <p:nvPr/>
            </p:nvSpPr>
            <p:spPr bwMode="auto">
              <a:xfrm>
                <a:off x="8637002" y="5547394"/>
                <a:ext cx="400050" cy="754063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it-IT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it-IT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lim>
                          <m:r>
                            <a:rPr lang="it-IT" sz="28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</m:lim>
                      </m:limUpp>
                    </m:oMath>
                  </m:oMathPara>
                </a14:m>
                <a:endParaRPr lang="it-IT" sz="2800" b="1" dirty="0"/>
              </a:p>
            </p:txBody>
          </p:sp>
        </mc:Choice>
        <mc:Fallback xmlns="">
          <p:sp>
            <p:nvSpPr>
              <p:cNvPr id="76811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37002" y="5547394"/>
                <a:ext cx="400050" cy="7540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59C7D997-06DF-470A-89C7-46E584606B7A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15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b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</a:br>
            <a:r>
              <a:rPr lang="it-IT" altLang="it-IT" sz="4400" b="1">
                <a:solidFill>
                  <a:srgbClr val="999900"/>
                </a:solidFill>
                <a:latin typeface="Garamond" panose="02020404030301010803" pitchFamily="18" charset="0"/>
              </a:rPr>
              <a:t>monopsonio</a:t>
            </a:r>
            <a:r>
              <a:rPr lang="it-IT" altLang="it-IT" sz="4400">
                <a:solidFill>
                  <a:srgbClr val="999900"/>
                </a:solidFill>
                <a:latin typeface="Garamond" panose="02020404030301010803" pitchFamily="18" charset="0"/>
              </a:rPr>
              <a:t> non discriminante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852" name="Text Box 4"/>
              <p:cNvSpPr txBox="1">
                <a:spLocks noChangeArrowheads="1"/>
              </p:cNvSpPr>
              <p:nvPr/>
            </p:nvSpPr>
            <p:spPr bwMode="auto">
              <a:xfrm>
                <a:off x="1919288" y="1484313"/>
                <a:ext cx="8532812" cy="55229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defTabSz="449263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49263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49263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492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49263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>
                  <a:spcBef>
                    <a:spcPts val="700"/>
                  </a:spcBef>
                  <a:buClr>
                    <a:srgbClr val="666600"/>
                  </a:buClr>
                  <a:buSzPct val="75000"/>
                  <a:buFont typeface="Arial" panose="020B0604020202020204" pitchFamily="34" charset="0"/>
                  <a:buChar char="•"/>
                </a:pP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Se impresa vuole assumere </a:t>
                </a:r>
                <a:r>
                  <a:rPr lang="it-IT" altLang="it-IT" sz="2400" b="1" i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 &gt;   =&gt; </a:t>
                </a:r>
                <a:r>
                  <a:rPr lang="it-IT" altLang="it-IT" sz="2400" b="1" i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CMg</a:t>
                </a:r>
                <a:r>
                  <a:rPr lang="it-IT" altLang="it-IT" sz="2400" b="1" i="1" baseline="-25000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coincide con la curva originale (è crescente: il monopsonista deve pagare di più di     	a tutti i lavoratori assunti)</a:t>
                </a:r>
              </a:p>
              <a:p>
                <a:pPr algn="just">
                  <a:spcBef>
                    <a:spcPts val="700"/>
                  </a:spcBef>
                  <a:buClr>
                    <a:srgbClr val="666600"/>
                  </a:buClr>
                  <a:buSzPct val="75000"/>
                  <a:buFont typeface="Arial" panose="020B0604020202020204" pitchFamily="34" charset="0"/>
                  <a:buChar char="•"/>
                </a:pP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La curva </a:t>
                </a:r>
                <a:r>
                  <a:rPr lang="it-IT" altLang="it-IT" sz="2400" b="1" i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CMg</a:t>
                </a:r>
                <a:r>
                  <a:rPr lang="it-IT" altLang="it-IT" sz="2400" b="1" i="1" baseline="-25000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è la retta spezzata in grassetto Fig.4-11</a:t>
                </a:r>
              </a:p>
              <a:p>
                <a:pPr algn="just">
                  <a:spcBef>
                    <a:spcPts val="700"/>
                  </a:spcBef>
                  <a:buClr>
                    <a:srgbClr val="666600"/>
                  </a:buClr>
                  <a:buSzPct val="75000"/>
                  <a:buFont typeface="Arial" panose="020B0604020202020204" pitchFamily="34" charset="0"/>
                  <a:buChar char="•"/>
                </a:pP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Condizione di </a:t>
                </a:r>
                <a:r>
                  <a:rPr lang="it-IT" altLang="it-IT" sz="2400" b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max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profitto: </a:t>
                </a:r>
                <a:r>
                  <a:rPr lang="it-IT" altLang="it-IT" sz="2400" b="1" i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CMg</a:t>
                </a:r>
                <a:r>
                  <a:rPr lang="it-IT" altLang="it-IT" sz="2400" b="1" i="1" baseline="-25000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</a:t>
                </a:r>
                <a:r>
                  <a:rPr lang="it-IT" altLang="it-IT" sz="2400" b="1" i="1" baseline="-25000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it-IT" altLang="it-IT" sz="2400" b="1" i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= </a:t>
                </a:r>
                <a:r>
                  <a:rPr lang="it-IT" altLang="it-IT" sz="2400" b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VpMg</a:t>
                </a:r>
                <a:r>
                  <a:rPr lang="it-IT" altLang="it-IT" sz="2400" b="1" baseline="-25000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altLang="it-IT" sz="2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altLang="it-IT" sz="2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</m:acc>
                  </m:oMath>
                </a14:m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)</a:t>
                </a:r>
              </a:p>
              <a:p>
                <a:pPr algn="just">
                  <a:spcBef>
                    <a:spcPts val="700"/>
                  </a:spcBef>
                  <a:buClr>
                    <a:srgbClr val="666600"/>
                  </a:buClr>
                  <a:buSzPct val="75000"/>
                  <a:buFont typeface="Wingdings" panose="05000000000000000000" pitchFamily="2" charset="2"/>
                  <a:buChar char=""/>
                </a:pP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La legislazione del salario minimo 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Franklin Gothic Medium" panose="020B0603020102020204" pitchFamily="34" charset="0"/>
                  </a:rPr>
                  <a:t>aumenta sia il livello di occupazione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dell’impresa (da </a:t>
                </a:r>
                <a:r>
                  <a:rPr lang="it-IT" altLang="it-IT" sz="2400" b="1" i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</a:t>
                </a:r>
                <a:r>
                  <a:rPr lang="it-IT" altLang="it-IT" sz="2400" b="1" i="1" baseline="-25000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M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a   ) 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Franklin Gothic Medium" panose="020B0603020102020204" pitchFamily="34" charset="0"/>
                  </a:rPr>
                  <a:t>che il salario 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ricevuto dai lavoratori (da </a:t>
                </a:r>
                <a:r>
                  <a:rPr lang="it-IT" altLang="it-IT" sz="2400" b="1" i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w</a:t>
                </a:r>
                <a:r>
                  <a:rPr lang="it-IT" altLang="it-IT" sz="2400" b="1" i="1" baseline="-25000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M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altLang="it-IT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altLang="it-IT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</m:acc>
                  </m:oMath>
                </a14:m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), ma induce perdite all’impresa, poiché </a:t>
                </a:r>
                <a:r>
                  <a:rPr lang="it-IT" altLang="it-IT" sz="2400" b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Cmg</a:t>
                </a:r>
                <a:r>
                  <a:rPr lang="it-IT" altLang="it-IT" sz="2400" b="1" baseline="-25000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&gt;</a:t>
                </a:r>
                <a:r>
                  <a:rPr lang="it-IT" altLang="it-IT" sz="2400" b="1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VPMg</a:t>
                </a:r>
                <a:r>
                  <a:rPr lang="it-IT" altLang="it-IT" sz="2400" b="1" baseline="-25000" dirty="0" err="1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L</a:t>
                </a:r>
                <a:endParaRPr lang="it-IT" altLang="it-IT" sz="2400" b="1" baseline="-25000" dirty="0">
                  <a:solidFill>
                    <a:srgbClr val="000000"/>
                  </a:solidFill>
                  <a:latin typeface="Garamond" panose="02020404030301010803" pitchFamily="18" charset="0"/>
                </a:endParaRPr>
              </a:p>
              <a:p>
                <a:pPr algn="just">
                  <a:spcBef>
                    <a:spcPts val="700"/>
                  </a:spcBef>
                  <a:buClr>
                    <a:srgbClr val="666600"/>
                  </a:buClr>
                  <a:buSzPct val="75000"/>
                  <a:buFont typeface="Wingdings" panose="05000000000000000000" pitchFamily="2" charset="2"/>
                  <a:buChar char=""/>
                </a:pP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Franklin Gothic Medium" panose="020B0603020102020204" pitchFamily="34" charset="0"/>
                  </a:rPr>
                  <a:t>Non esiste disoccupazione involontaria:</a:t>
                </a:r>
                <a:r>
                  <a:rPr lang="it-IT" altLang="it-IT" sz="2400" b="1" dirty="0">
                    <a:solidFill>
                      <a:srgbClr val="000000"/>
                    </a:solidFill>
                    <a:latin typeface="Garamond" panose="02020404030301010803" pitchFamily="18" charset="0"/>
                  </a:rPr>
                  <a:t> tutti quelli che cercano un lavoro al salario  minimo  possono trovarlo.</a:t>
                </a:r>
                <a:r>
                  <a:rPr lang="it-IT" altLang="it-IT" sz="24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</a:p>
              <a:p>
                <a:pPr algn="just">
                  <a:spcBef>
                    <a:spcPts val="700"/>
                  </a:spcBef>
                  <a:buClr>
                    <a:srgbClr val="666600"/>
                  </a:buClr>
                  <a:buSzPct val="75000"/>
                  <a:buNone/>
                </a:pPr>
                <a:endParaRPr lang="it-IT" altLang="it-IT" sz="2400" dirty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78852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288" y="1484313"/>
                <a:ext cx="8532812" cy="5522912"/>
              </a:xfrm>
              <a:prstGeom prst="rect">
                <a:avLst/>
              </a:prstGeom>
              <a:blipFill>
                <a:blip r:embed="rId4"/>
                <a:stretch>
                  <a:fillRect l="-1143" t="-883" r="-10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853" name="Object 5"/>
              <p:cNvSpPr txBox="1"/>
              <p:nvPr/>
            </p:nvSpPr>
            <p:spPr bwMode="auto">
              <a:xfrm>
                <a:off x="6431977" y="1417639"/>
                <a:ext cx="360040" cy="67864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it-I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it-I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lim>
                          <m:r>
                            <a:rPr lang="it-IT" sz="28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</m:lim>
                      </m:limUpp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78853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1977" y="1417639"/>
                <a:ext cx="360040" cy="6786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8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012810"/>
              </p:ext>
            </p:extLst>
          </p:nvPr>
        </p:nvGraphicFramePr>
        <p:xfrm>
          <a:off x="2630054" y="1944725"/>
          <a:ext cx="4000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r:id="rId6" imgW="139320" imgH="240840" progId="">
                  <p:embed/>
                </p:oleObj>
              </mc:Choice>
              <mc:Fallback>
                <p:oleObj r:id="rId6" imgW="139320" imgH="240840" progId="">
                  <p:embed/>
                  <p:pic>
                    <p:nvPicPr>
                      <p:cNvPr id="788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054" y="1944725"/>
                        <a:ext cx="4000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8857" name="Object 9"/>
              <p:cNvSpPr txBox="1"/>
              <p:nvPr/>
            </p:nvSpPr>
            <p:spPr bwMode="auto">
              <a:xfrm>
                <a:off x="6516942" y="3868738"/>
                <a:ext cx="400050" cy="754062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Upp>
                        <m:limUppPr>
                          <m:ctrlPr>
                            <a:rPr lang="it-I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it-IT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lim>
                          <m:r>
                            <a:rPr lang="it-IT" sz="28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</m:lim>
                      </m:limUpp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78857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942" y="3868738"/>
                <a:ext cx="400050" cy="7540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DAF9312C-044C-4AA7-B287-3DEFAAAAE6C9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16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br>
              <a:rPr lang="it-IT" altLang="it-IT" sz="3600">
                <a:solidFill>
                  <a:srgbClr val="999900"/>
                </a:solidFill>
                <a:latin typeface="Garamond" panose="02020404030301010803" pitchFamily="18" charset="0"/>
              </a:rPr>
            </a:br>
            <a:r>
              <a:rPr lang="it-IT" altLang="it-IT" sz="2800" b="1">
                <a:solidFill>
                  <a:srgbClr val="999900"/>
                </a:solidFill>
                <a:latin typeface="Garamond" panose="02020404030301010803" pitchFamily="18" charset="0"/>
              </a:rPr>
              <a:t>Mercati del lavoro non concorrenziali: monopsonio</a:t>
            </a:r>
            <a:r>
              <a:rPr lang="it-IT" altLang="it-IT" sz="4400">
                <a:solidFill>
                  <a:srgbClr val="999900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73E0A7A-1C04-43AF-AFF6-D9EF0539AECA}"/>
              </a:ext>
            </a:extLst>
          </p:cNvPr>
          <p:cNvSpPr/>
          <p:nvPr/>
        </p:nvSpPr>
        <p:spPr>
          <a:xfrm>
            <a:off x="286610" y="1359228"/>
            <a:ext cx="1890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dirty="0">
                <a:solidFill>
                  <a:srgbClr val="000000"/>
                </a:solidFill>
                <a:latin typeface="Garamond" panose="02020404030301010803" pitchFamily="18" charset="0"/>
              </a:rPr>
              <a:t>Fig. 4 – 11, </a:t>
            </a:r>
            <a:r>
              <a:rPr lang="it-IT" altLang="it-IT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Borjas</a:t>
            </a:r>
            <a:endParaRPr lang="it-IT" dirty="0"/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2DC3FCB6-E47E-4AC3-B13E-AC6F0426E21D}"/>
              </a:ext>
            </a:extLst>
          </p:cNvPr>
          <p:cNvGrpSpPr/>
          <p:nvPr/>
        </p:nvGrpSpPr>
        <p:grpSpPr>
          <a:xfrm>
            <a:off x="2286000" y="1557339"/>
            <a:ext cx="7391400" cy="5032679"/>
            <a:chOff x="2286000" y="1557339"/>
            <a:chExt cx="7391400" cy="5032679"/>
          </a:xfrm>
        </p:grpSpPr>
        <p:grpSp>
          <p:nvGrpSpPr>
            <p:cNvPr id="3" name="Gruppo 2"/>
            <p:cNvGrpSpPr/>
            <p:nvPr/>
          </p:nvGrpSpPr>
          <p:grpSpPr>
            <a:xfrm>
              <a:off x="2286000" y="1557339"/>
              <a:ext cx="7391400" cy="5032679"/>
              <a:chOff x="762000" y="1557338"/>
              <a:chExt cx="7391400" cy="5032679"/>
            </a:xfrm>
          </p:grpSpPr>
          <p:pic>
            <p:nvPicPr>
              <p:cNvPr id="80900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0" y="1557338"/>
                <a:ext cx="7391400" cy="49196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grpSp>
            <p:nvGrpSpPr>
              <p:cNvPr id="2" name="Gruppo 1"/>
              <p:cNvGrpSpPr/>
              <p:nvPr/>
            </p:nvGrpSpPr>
            <p:grpSpPr>
              <a:xfrm>
                <a:off x="3036113" y="1700808"/>
                <a:ext cx="3661723" cy="4889209"/>
                <a:chOff x="3036113" y="1700808"/>
                <a:chExt cx="3661723" cy="4889209"/>
              </a:xfrm>
            </p:grpSpPr>
            <p:sp>
              <p:nvSpPr>
                <p:cNvPr id="5" name="CasellaDiTesto 4"/>
                <p:cNvSpPr txBox="1"/>
                <p:nvPr/>
              </p:nvSpPr>
              <p:spPr>
                <a:xfrm>
                  <a:off x="3036113" y="6211381"/>
                  <a:ext cx="504056" cy="369332"/>
                </a:xfrm>
                <a:prstGeom prst="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it-IT" dirty="0"/>
                    <a:t>L</a:t>
                  </a:r>
                  <a:r>
                    <a:rPr lang="it-IT" baseline="-25000" dirty="0"/>
                    <a:t>M</a:t>
                  </a:r>
                  <a:endParaRPr lang="en-US" baseline="-250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" name="CasellaDiTesto 5"/>
                    <p:cNvSpPr txBox="1"/>
                    <p:nvPr/>
                  </p:nvSpPr>
                  <p:spPr>
                    <a:xfrm>
                      <a:off x="3491880" y="6221968"/>
                      <a:ext cx="482845" cy="368049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3"/>
                    </a:lnRef>
                    <a:fillRef idx="1">
                      <a:schemeClr val="lt1"/>
                    </a:fillRef>
                    <a:effectRef idx="0">
                      <a:schemeClr val="accent3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̅"/>
                                <m:ctrlPr>
                                  <a:rPr lang="it-IT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it-IT" i="1" dirty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</m:acc>
                          </m:oMath>
                        </m:oMathPara>
                      </a14:m>
                      <a:endParaRPr lang="en-US" baseline="-25000" dirty="0"/>
                    </a:p>
                  </p:txBody>
                </p:sp>
              </mc:Choice>
              <mc:Fallback xmlns="">
                <p:sp>
                  <p:nvSpPr>
                    <p:cNvPr id="6" name="CasellaDiTesto 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91880" y="6221968"/>
                      <a:ext cx="482845" cy="368049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r="-481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7" name="CasellaDiTesto 6"/>
                <p:cNvSpPr txBox="1"/>
                <p:nvPr/>
              </p:nvSpPr>
              <p:spPr>
                <a:xfrm>
                  <a:off x="5652120" y="5528846"/>
                  <a:ext cx="1045716" cy="338554"/>
                </a:xfrm>
                <a:prstGeom prst="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it-IT" sz="1600" dirty="0" err="1">
                      <a:solidFill>
                        <a:schemeClr val="tx1"/>
                      </a:solidFill>
                    </a:rPr>
                    <a:t>VPMg</a:t>
                  </a:r>
                  <a:r>
                    <a:rPr lang="it-IT" sz="1600" baseline="-25000" dirty="0" err="1">
                      <a:solidFill>
                        <a:schemeClr val="tx1"/>
                      </a:solidFill>
                    </a:rPr>
                    <a:t>L</a:t>
                  </a:r>
                  <a:endParaRPr lang="en-US" sz="16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" name="CasellaDiTesto 7"/>
                <p:cNvSpPr txBox="1"/>
                <p:nvPr/>
              </p:nvSpPr>
              <p:spPr>
                <a:xfrm>
                  <a:off x="4858692" y="1700808"/>
                  <a:ext cx="793428" cy="338554"/>
                </a:xfrm>
                <a:prstGeom prst="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it-IT" sz="1600" dirty="0" err="1">
                      <a:solidFill>
                        <a:schemeClr val="tx1"/>
                      </a:solidFill>
                    </a:rPr>
                    <a:t>CMg</a:t>
                  </a:r>
                  <a:r>
                    <a:rPr lang="it-IT" sz="1600" baseline="-25000" dirty="0" err="1">
                      <a:solidFill>
                        <a:schemeClr val="tx1"/>
                      </a:solidFill>
                    </a:rPr>
                    <a:t>L</a:t>
                  </a:r>
                  <a:endParaRPr lang="en-US" sz="16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657C9FDF-0AE3-4408-A2AC-19274AFAA873}"/>
                </a:ext>
              </a:extLst>
            </p:cNvPr>
            <p:cNvSpPr txBox="1"/>
            <p:nvPr/>
          </p:nvSpPr>
          <p:spPr>
            <a:xfrm>
              <a:off x="8164576" y="2488471"/>
              <a:ext cx="25603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O</a:t>
              </a:r>
            </a:p>
          </p:txBody>
        </p:sp>
      </p:grp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7D308697-6E56-449F-9902-E31C07F15391}"/>
              </a:ext>
            </a:extLst>
          </p:cNvPr>
          <p:cNvCxnSpPr/>
          <p:nvPr/>
        </p:nvCxnSpPr>
        <p:spPr>
          <a:xfrm flipH="1" flipV="1">
            <a:off x="2722880" y="3149600"/>
            <a:ext cx="2458720" cy="28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DCDC473C-BBF8-4316-8D81-4E4160627DDD}"/>
              </a:ext>
            </a:extLst>
          </p:cNvPr>
          <p:cNvCxnSpPr/>
          <p:nvPr/>
        </p:nvCxnSpPr>
        <p:spPr>
          <a:xfrm flipH="1" flipV="1">
            <a:off x="2722880" y="4002946"/>
            <a:ext cx="2458720" cy="28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B73B4FD1-0385-4902-9E21-DD9EF0C0DA02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17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600" dirty="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br>
              <a:rPr lang="it-IT" altLang="it-IT" sz="3600" dirty="0">
                <a:solidFill>
                  <a:srgbClr val="999900"/>
                </a:solidFill>
                <a:latin typeface="Garamond" panose="02020404030301010803" pitchFamily="18" charset="0"/>
              </a:rPr>
            </a:br>
            <a:r>
              <a:rPr lang="it-IT" altLang="it-IT" sz="4400" b="1" dirty="0">
                <a:solidFill>
                  <a:srgbClr val="999900"/>
                </a:solidFill>
                <a:latin typeface="Garamond" panose="02020404030301010803" pitchFamily="18" charset="0"/>
              </a:rPr>
              <a:t>situazioni simili al monopsonio</a:t>
            </a:r>
            <a:endParaRPr lang="it-IT" altLang="it-IT" sz="4400" dirty="0">
              <a:solidFill>
                <a:srgbClr val="999900"/>
              </a:solidFill>
              <a:latin typeface="Garamond" panose="02020404030301010803" pitchFamily="18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1373857" y="1636296"/>
            <a:ext cx="8869027" cy="4451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675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 Una singola impresa può trovarsi di fronte </a:t>
            </a:r>
            <a:r>
              <a:rPr lang="it-IT" altLang="it-IT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una curva di offerta di lavoro con inclinazione positiva</a:t>
            </a:r>
            <a:r>
              <a:rPr lang="it-IT" altLang="it-IT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 anche quando non ci troviamo in un regime di monopsonio:</a:t>
            </a:r>
          </a:p>
          <a:p>
            <a:pPr marL="457200" indent="-457200" algn="just">
              <a:spcBef>
                <a:spcPts val="675"/>
              </a:spcBef>
              <a:buClr>
                <a:srgbClr val="666600"/>
              </a:buClr>
              <a:buSzPct val="75000"/>
              <a:buFont typeface="+mj-lt"/>
              <a:buAutoNum type="arabicPeriod"/>
            </a:pPr>
            <a:r>
              <a:rPr lang="it-IT" altLang="it-IT" sz="2400" b="1" i="1" u="sng" dirty="0">
                <a:solidFill>
                  <a:srgbClr val="000000"/>
                </a:solidFill>
                <a:latin typeface="Garamond" panose="02020404030301010803" pitchFamily="18" charset="0"/>
              </a:rPr>
              <a:t>Se cambiare lavoro non è oneroso (non ci sono costi di transazione)</a:t>
            </a:r>
            <a:r>
              <a:rPr lang="it-IT" altLang="it-IT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: “</a:t>
            </a:r>
            <a:r>
              <a:rPr lang="it-IT" altLang="it-IT" sz="24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legge del prezzo unico</a:t>
            </a:r>
            <a:r>
              <a:rPr lang="it-IT" altLang="it-IT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”</a:t>
            </a:r>
          </a:p>
          <a:p>
            <a:pPr algn="just">
              <a:spcBef>
                <a:spcPts val="675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 	</a:t>
            </a:r>
            <a:r>
              <a:rPr lang="it-IT" altLang="it-IT" sz="2400" b="1" i="1" u="sng" dirty="0">
                <a:solidFill>
                  <a:srgbClr val="000000"/>
                </a:solidFill>
                <a:latin typeface="Garamond" panose="02020404030301010803" pitchFamily="18" charset="0"/>
              </a:rPr>
              <a:t>Ma se esistono </a:t>
            </a:r>
            <a:r>
              <a:rPr lang="it-IT" altLang="it-IT" sz="2400" b="1" i="1" u="sng" dirty="0">
                <a:solidFill>
                  <a:srgbClr val="FF0000"/>
                </a:solidFill>
                <a:latin typeface="Garamond" panose="02020404030301010803" pitchFamily="18" charset="0"/>
              </a:rPr>
              <a:t>costi di mobilità</a:t>
            </a:r>
            <a:r>
              <a:rPr lang="it-IT" altLang="it-IT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: non ha senso accettare qualsiasi lavoro solo perché è pagato di più (potrebbe essere: costi della mobilità &gt; aumento remunerazione) =&gt; </a:t>
            </a:r>
            <a:r>
              <a:rPr lang="it-IT" altLang="it-IT" sz="24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inerzia nel mercato del lavoro</a:t>
            </a:r>
            <a:r>
              <a:rPr lang="it-IT" altLang="it-IT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: impresa deve pagare un premio di salario per attrarre lavoratori già occupati in altre imprese e far sostenere loro i costi della mobilità =&gt; poiché la </a:t>
            </a:r>
            <a:r>
              <a:rPr lang="it-IT" altLang="it-IT" sz="2400" b="1" i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O</a:t>
            </a:r>
            <a:r>
              <a:rPr lang="it-IT" altLang="it-IT" sz="24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 inclinata positivamente!</a:t>
            </a:r>
          </a:p>
          <a:p>
            <a:pPr algn="just">
              <a:spcBef>
                <a:spcPts val="675"/>
              </a:spcBef>
              <a:buClrTx/>
              <a:buSzPct val="75000"/>
              <a:buNone/>
            </a:pPr>
            <a:endParaRPr lang="it-IT" altLang="it-IT" sz="2400" b="1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D99B8872-7BD8-41AE-B9D1-8D8CC2039D4F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18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Pct val="100000"/>
              <a:buNone/>
            </a:pPr>
            <a:r>
              <a:rPr lang="it-IT" altLang="it-IT" sz="3600" dirty="0">
                <a:solidFill>
                  <a:srgbClr val="999900"/>
                </a:solidFill>
                <a:latin typeface="Garamond" panose="02020404030301010803" pitchFamily="18" charset="0"/>
              </a:rPr>
              <a:t>L’equilibrio del mercato del lavoro – </a:t>
            </a:r>
            <a:br>
              <a:rPr lang="it-IT" altLang="it-IT" sz="3600" dirty="0">
                <a:solidFill>
                  <a:srgbClr val="999900"/>
                </a:solidFill>
                <a:latin typeface="Garamond" panose="02020404030301010803" pitchFamily="18" charset="0"/>
              </a:rPr>
            </a:br>
            <a:r>
              <a:rPr lang="it-IT" altLang="it-IT" sz="4400" b="1" dirty="0">
                <a:solidFill>
                  <a:srgbClr val="999900"/>
                </a:solidFill>
                <a:latin typeface="Garamond" panose="02020404030301010803" pitchFamily="18" charset="0"/>
              </a:rPr>
              <a:t>situazioni simili al monopsonio</a:t>
            </a:r>
            <a:endParaRPr lang="it-IT" altLang="it-IT" sz="4400" dirty="0">
              <a:solidFill>
                <a:srgbClr val="999900"/>
              </a:solidFill>
              <a:latin typeface="Garamond" panose="02020404030301010803" pitchFamily="18" charset="0"/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347202" y="1676818"/>
            <a:ext cx="9497595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just">
              <a:spcBef>
                <a:spcPts val="700"/>
              </a:spcBef>
              <a:buClr>
                <a:srgbClr val="666600"/>
              </a:buClr>
              <a:buSzPct val="75000"/>
              <a:buFont typeface="+mj-lt"/>
              <a:buAutoNum type="arabicPeriod" startAt="2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Altra spiegazione: il datore di lavoro fa </a:t>
            </a:r>
            <a:r>
              <a:rPr lang="it-IT" altLang="it-IT" sz="2800" b="1" i="1" u="sng" dirty="0">
                <a:solidFill>
                  <a:srgbClr val="000000"/>
                </a:solidFill>
                <a:latin typeface="Garamond" panose="02020404030301010803" pitchFamily="18" charset="0"/>
              </a:rPr>
              <a:t>fatica a monitorare i suoi lavoratori quando aumenta l’occupazione.</a:t>
            </a:r>
          </a:p>
          <a:p>
            <a:pPr lvl="1"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Soluzione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: </a:t>
            </a:r>
            <a:r>
              <a:rPr lang="it-IT" altLang="it-IT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offrire ai lavoratori un salario più elevato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di quello che potrebbero guadagnare in imprese più piccole =&gt; aumentano i costi per i lavoratori  se fossero sorpresi a fare i furbi e venissero licenziati =&gt; si riducono gli incentivi a fare gli scansafatiche</a:t>
            </a:r>
          </a:p>
          <a:p>
            <a:pPr algn="just">
              <a:spcBef>
                <a:spcPts val="700"/>
              </a:spcBef>
              <a:buClrTx/>
              <a:buSzPct val="75000"/>
              <a:buNone/>
            </a:pPr>
            <a:endParaRPr lang="it-IT" altLang="it-IT" sz="28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836456" y="5456565"/>
            <a:ext cx="8553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dirty="0">
                <a:solidFill>
                  <a:srgbClr val="FF0000"/>
                </a:solidFill>
              </a:rPr>
              <a:t>Questa è anche l’ipotesi sottostante ai salari efficienti</a:t>
            </a:r>
          </a:p>
        </p:txBody>
      </p:sp>
      <p:sp>
        <p:nvSpPr>
          <p:cNvPr id="6" name="Freccia in giù 5"/>
          <p:cNvSpPr/>
          <p:nvPr/>
        </p:nvSpPr>
        <p:spPr>
          <a:xfrm>
            <a:off x="5664200" y="4941888"/>
            <a:ext cx="6477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3600" b="1" dirty="0">
                <a:solidFill>
                  <a:schemeClr val="accent2"/>
                </a:solidFill>
              </a:rPr>
              <a:t>2. Il Monopolio: Cosa succede al lavoro quando sul mercato opera una sola impresa sul lato del prodotto?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09800" y="2135189"/>
            <a:ext cx="7772400" cy="35194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it-IT" altLang="it-IT" sz="2800" dirty="0">
                <a:latin typeface="Times New Roman" panose="02020603050405020304" pitchFamily="18" charset="0"/>
              </a:rPr>
              <a:t> Si ha monopolio quando nell’industria opera una sola impresa (anche se i confini dell’industria possono essere arbitrari).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it-IT" altLang="it-IT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it-IT" altLang="it-IT" sz="2800" dirty="0">
                <a:latin typeface="Times New Roman" panose="02020603050405020304" pitchFamily="18" charset="0"/>
              </a:rPr>
              <a:t> Affinché un’impresa mantenga la propria posizione di monopolista ci devono essere barriere all’entrata sufficientemente elevate.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8D4C2A7-DE4F-427A-B9AD-8E4B9198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forme dei mercati non concorrenziali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C0854FE-DD69-4DAF-B1A0-ED76F0A9F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Nella breve analisi che condurremo sui mercati non competitivi, vedremo due forme limite che prevedono la presenza di una sola impresa sul mercato: </a:t>
            </a:r>
          </a:p>
          <a:p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Monopsonio</a:t>
            </a:r>
            <a:r>
              <a:rPr lang="it-IT" dirty="0"/>
              <a:t>: una sola impresa offre lavoro e </a:t>
            </a:r>
          </a:p>
          <a:p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Monopolio:</a:t>
            </a:r>
            <a:r>
              <a:rPr lang="it-IT" dirty="0"/>
              <a:t> una sola impresa vende beni sul mercato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dirty="0"/>
              <a:t>Verrà poi dedicata particolare attenzione alla </a:t>
            </a:r>
            <a:r>
              <a:rPr lang="it-IT" dirty="0">
                <a:solidFill>
                  <a:srgbClr val="FF0000"/>
                </a:solidFill>
              </a:rPr>
              <a:t>Concorrenza Imperfetta</a:t>
            </a:r>
            <a:r>
              <a:rPr lang="it-IT" dirty="0"/>
              <a:t>, poiché il sistema economico italiano è caratterizzato dalla presenza di </a:t>
            </a:r>
            <a:r>
              <a:rPr lang="it-IT" u="sng" dirty="0"/>
              <a:t>molte imprese di piccola o media dimensione</a:t>
            </a:r>
            <a:r>
              <a:rPr lang="it-IT" dirty="0"/>
              <a:t>, nelle quali i salari dipendono dalla struttura delle istituzioni spesso locali e da altri aspetti connessi con i poteri contrattuali, la presenza di problemi di informazione…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482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40013" y="188913"/>
            <a:ext cx="7772400" cy="1143000"/>
          </a:xfrm>
        </p:spPr>
        <p:txBody>
          <a:bodyPr/>
          <a:lstStyle/>
          <a:p>
            <a:pPr algn="ctr" eaLnBrk="1" hangingPunct="1"/>
            <a:r>
              <a:rPr lang="it-IT" altLang="it-IT" sz="3800">
                <a:solidFill>
                  <a:schemeClr val="accent2"/>
                </a:solidFill>
              </a:rPr>
              <a:t>Barriere all’entrata: possono assumere forme diverse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005014" y="1728788"/>
            <a:ext cx="3659187" cy="4032250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it-IT" altLang="it-IT" sz="2600"/>
              <a:t>Economie di scala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it-IT" altLang="it-IT" sz="2600"/>
              <a:t>Economie di varietà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it-IT" altLang="it-IT" sz="2600"/>
              <a:t>Differenziazione del prodotto e fedeltà alla marca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it-IT" altLang="it-IT" sz="2600"/>
              <a:t>Costi inferiori per l’impresa già esistente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it-IT" altLang="it-IT" sz="2600"/>
              <a:t>Proprietà o controllo di importanti fattori di produzione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endParaRPr lang="it-IT" altLang="it-IT" sz="260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18264" y="1700214"/>
            <a:ext cx="4249737" cy="4619625"/>
          </a:xfrm>
        </p:spPr>
        <p:txBody>
          <a:bodyPr/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 startAt="6"/>
            </a:pPr>
            <a:r>
              <a:rPr lang="it-IT" altLang="it-IT" sz="2600"/>
              <a:t>Proprietà o controllo delle reti di vendita al dettaglio o all’ingrosso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 startAt="6"/>
            </a:pPr>
            <a:r>
              <a:rPr lang="it-IT" altLang="it-IT" sz="2600"/>
              <a:t>Protezione legale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 startAt="6"/>
            </a:pPr>
            <a:r>
              <a:rPr lang="it-IT" altLang="it-IT" sz="2600"/>
              <a:t>Fusioni e acquisizioni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 startAt="6"/>
            </a:pPr>
            <a:r>
              <a:rPr lang="it-IT" altLang="it-IT" sz="2600"/>
              <a:t>Tattiche aggressive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 startAt="6"/>
            </a:pPr>
            <a:r>
              <a:rPr lang="it-IT" altLang="it-IT" sz="2600"/>
              <a:t>Intimidazione</a:t>
            </a:r>
          </a:p>
          <a:p>
            <a:pPr marL="457200" indent="-457200">
              <a:buClr>
                <a:schemeClr val="accent2"/>
              </a:buClr>
              <a:buNone/>
            </a:pPr>
            <a:r>
              <a:rPr lang="it-IT" altLang="it-IT" sz="2200"/>
              <a:t>       (queste ultime si basano su una minaccia credibile di comportamento aggressivo da parte del monopolista)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nimBg="1" autoUpdateAnimBg="0"/>
      <p:bldP spid="6148" grpId="0" build="p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solidFill>
                  <a:schemeClr val="accent2"/>
                </a:solidFill>
              </a:rPr>
              <a:t>Equilibrio in monopolio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135188" y="1773239"/>
            <a:ext cx="4114800" cy="34512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b="1" dirty="0">
                <a:latin typeface="Times New Roman" panose="02020603050405020304" pitchFamily="18" charset="0"/>
              </a:rPr>
              <a:t>La curva di domanda di beni dell’impresa coincide con la domanda di mercato </a:t>
            </a:r>
            <a:r>
              <a:rPr lang="it-IT" altLang="it-IT" sz="2200" dirty="0">
                <a:latin typeface="Times New Roman" panose="02020603050405020304" pitchFamily="18" charset="0"/>
                <a:sym typeface="Symbol" panose="05050102010706020507" pitchFamily="18" charset="2"/>
              </a:rPr>
              <a:t> variando la quantità offerta l’impresa è in grado di influenzare il prezzo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dirty="0">
                <a:latin typeface="Times New Roman" panose="02020603050405020304" pitchFamily="18" charset="0"/>
                <a:sym typeface="Symbol" panose="05050102010706020507" pitchFamily="18" charset="2"/>
              </a:rPr>
              <a:t>La condizione di massimo profitto è </a:t>
            </a:r>
            <a:r>
              <a:rPr lang="it-IT" altLang="it-IT" sz="2200" i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RMg</a:t>
            </a:r>
            <a:r>
              <a:rPr lang="it-IT" altLang="it-IT" sz="2200" dirty="0"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it-IT" altLang="it-IT" sz="2200" i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CMg</a:t>
            </a:r>
            <a:endParaRPr lang="it-IT" altLang="it-IT" sz="2200" i="1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200" dirty="0">
                <a:latin typeface="Times New Roman" panose="02020603050405020304" pitchFamily="18" charset="0"/>
                <a:sym typeface="Symbol" panose="05050102010706020507" pitchFamily="18" charset="2"/>
              </a:rPr>
              <a:t>L’extraprofitto (area tratteggiata) è tanto più elevato quanto meno elastica è la domanda</a:t>
            </a:r>
            <a:endParaRPr lang="it-IT" altLang="it-IT" sz="2200" dirty="0">
              <a:latin typeface="Times New Roman" panose="02020603050405020304" pitchFamily="18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6781800" y="2133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6781800" y="48006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477000" y="22098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829800" y="48768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781800" y="2743200"/>
            <a:ext cx="2590800" cy="2057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220200" y="44196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781800" y="2743200"/>
            <a:ext cx="1295400" cy="205740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924800" y="41910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 err="1">
                <a:latin typeface="Times New Roman" panose="02020603050405020304" pitchFamily="18" charset="0"/>
              </a:rPr>
              <a:t>RMg</a:t>
            </a:r>
            <a:endParaRPr lang="it-IT" altLang="it-IT" sz="1600" i="1" dirty="0">
              <a:latin typeface="Times New Roman" panose="02020603050405020304" pitchFamily="18" charset="0"/>
            </a:endParaRPr>
          </a:p>
        </p:txBody>
      </p:sp>
      <p:sp>
        <p:nvSpPr>
          <p:cNvPr id="7180" name="Freeform 12"/>
          <p:cNvSpPr>
            <a:spLocks/>
          </p:cNvSpPr>
          <p:nvPr/>
        </p:nvSpPr>
        <p:spPr bwMode="auto">
          <a:xfrm>
            <a:off x="6934200" y="2667000"/>
            <a:ext cx="1600200" cy="1841500"/>
          </a:xfrm>
          <a:custGeom>
            <a:avLst/>
            <a:gdLst>
              <a:gd name="T0" fmla="*/ 0 w 1008"/>
              <a:gd name="T1" fmla="*/ 2147483646 h 1160"/>
              <a:gd name="T2" fmla="*/ 2147483646 w 1008"/>
              <a:gd name="T3" fmla="*/ 2147483646 h 1160"/>
              <a:gd name="T4" fmla="*/ 2147483646 w 1008"/>
              <a:gd name="T5" fmla="*/ 0 h 1160"/>
              <a:gd name="T6" fmla="*/ 0 60000 65536"/>
              <a:gd name="T7" fmla="*/ 0 60000 65536"/>
              <a:gd name="T8" fmla="*/ 0 60000 65536"/>
              <a:gd name="T9" fmla="*/ 0 w 1008"/>
              <a:gd name="T10" fmla="*/ 0 h 1160"/>
              <a:gd name="T11" fmla="*/ 1008 w 1008"/>
              <a:gd name="T12" fmla="*/ 1160 h 1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1160">
                <a:moveTo>
                  <a:pt x="0" y="912"/>
                </a:moveTo>
                <a:cubicBezTo>
                  <a:pt x="108" y="1036"/>
                  <a:pt x="216" y="1160"/>
                  <a:pt x="384" y="1008"/>
                </a:cubicBezTo>
                <a:cubicBezTo>
                  <a:pt x="552" y="856"/>
                  <a:pt x="904" y="168"/>
                  <a:pt x="1008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8610600" y="26670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 err="1">
                <a:latin typeface="Times New Roman" panose="02020603050405020304" pitchFamily="18" charset="0"/>
              </a:rPr>
              <a:t>CMg</a:t>
            </a:r>
            <a:endParaRPr lang="it-IT" altLang="it-IT" sz="1600" i="1" dirty="0">
              <a:latin typeface="Times New Roman" panose="02020603050405020304" pitchFamily="18" charset="0"/>
            </a:endParaRP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696200" y="3428999"/>
            <a:ext cx="49276" cy="137160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467600" y="4876800"/>
            <a:ext cx="68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Q</a:t>
            </a:r>
            <a:r>
              <a:rPr lang="it-IT" altLang="it-IT" sz="1600" i="1" baseline="-250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67818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Freeform 17"/>
          <p:cNvSpPr>
            <a:spLocks/>
          </p:cNvSpPr>
          <p:nvPr/>
        </p:nvSpPr>
        <p:spPr bwMode="auto">
          <a:xfrm>
            <a:off x="7391400" y="3200400"/>
            <a:ext cx="1676400" cy="825500"/>
          </a:xfrm>
          <a:custGeom>
            <a:avLst/>
            <a:gdLst>
              <a:gd name="T0" fmla="*/ 0 w 1056"/>
              <a:gd name="T1" fmla="*/ 2147483646 h 520"/>
              <a:gd name="T2" fmla="*/ 2147483646 w 1056"/>
              <a:gd name="T3" fmla="*/ 2147483646 h 520"/>
              <a:gd name="T4" fmla="*/ 2147483646 w 1056"/>
              <a:gd name="T5" fmla="*/ 0 h 520"/>
              <a:gd name="T6" fmla="*/ 0 60000 65536"/>
              <a:gd name="T7" fmla="*/ 0 60000 65536"/>
              <a:gd name="T8" fmla="*/ 0 60000 65536"/>
              <a:gd name="T9" fmla="*/ 0 w 1056"/>
              <a:gd name="T10" fmla="*/ 0 h 520"/>
              <a:gd name="T11" fmla="*/ 1056 w 1056"/>
              <a:gd name="T12" fmla="*/ 520 h 5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6" h="520">
                <a:moveTo>
                  <a:pt x="0" y="240"/>
                </a:moveTo>
                <a:cubicBezTo>
                  <a:pt x="80" y="380"/>
                  <a:pt x="160" y="520"/>
                  <a:pt x="336" y="480"/>
                </a:cubicBezTo>
                <a:cubicBezTo>
                  <a:pt x="512" y="440"/>
                  <a:pt x="936" y="80"/>
                  <a:pt x="1056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9144000" y="3048000"/>
            <a:ext cx="68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 err="1">
                <a:latin typeface="Times New Roman" panose="02020603050405020304" pitchFamily="18" charset="0"/>
              </a:rPr>
              <a:t>CMe</a:t>
            </a:r>
            <a:endParaRPr lang="it-IT" altLang="it-IT" sz="1600" i="1" dirty="0">
              <a:latin typeface="Times New Roman" panose="02020603050405020304" pitchFamily="18" charset="0"/>
            </a:endParaRP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H="1">
            <a:off x="6781798" y="3980302"/>
            <a:ext cx="952499" cy="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400800" y="32766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p</a:t>
            </a:r>
            <a:r>
              <a:rPr lang="it-IT" altLang="it-IT" sz="1600" i="1" baseline="-25000">
                <a:latin typeface="Times New Roman" panose="02020603050405020304" pitchFamily="18" charset="0"/>
              </a:rPr>
              <a:t>m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6781800" y="3429000"/>
            <a:ext cx="952500" cy="457200"/>
            <a:chOff x="3312" y="2160"/>
            <a:chExt cx="528" cy="288"/>
          </a:xfrm>
        </p:grpSpPr>
        <p:sp>
          <p:nvSpPr>
            <p:cNvPr id="90134" name="Line 22"/>
            <p:cNvSpPr>
              <a:spLocks noChangeShapeType="1"/>
            </p:cNvSpPr>
            <p:nvPr/>
          </p:nvSpPr>
          <p:spPr bwMode="auto">
            <a:xfrm flipV="1">
              <a:off x="3312" y="216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35" name="Line 23"/>
            <p:cNvSpPr>
              <a:spLocks noChangeShapeType="1"/>
            </p:cNvSpPr>
            <p:nvPr/>
          </p:nvSpPr>
          <p:spPr bwMode="auto">
            <a:xfrm flipV="1">
              <a:off x="3312" y="2160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36" name="Line 24"/>
            <p:cNvSpPr>
              <a:spLocks noChangeShapeType="1"/>
            </p:cNvSpPr>
            <p:nvPr/>
          </p:nvSpPr>
          <p:spPr bwMode="auto">
            <a:xfrm flipV="1">
              <a:off x="3360" y="2160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37" name="Line 25"/>
            <p:cNvSpPr>
              <a:spLocks noChangeShapeType="1"/>
            </p:cNvSpPr>
            <p:nvPr/>
          </p:nvSpPr>
          <p:spPr bwMode="auto">
            <a:xfrm flipV="1">
              <a:off x="3552" y="2256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38" name="Line 26"/>
            <p:cNvSpPr>
              <a:spLocks noChangeShapeType="1"/>
            </p:cNvSpPr>
            <p:nvPr/>
          </p:nvSpPr>
          <p:spPr bwMode="auto">
            <a:xfrm flipV="1">
              <a:off x="3744" y="240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069FD6-D212-46F3-A8C0-89F6901B6C50}"/>
              </a:ext>
            </a:extLst>
          </p:cNvPr>
          <p:cNvSpPr txBox="1"/>
          <p:nvPr/>
        </p:nvSpPr>
        <p:spPr>
          <a:xfrm>
            <a:off x="7696200" y="1644650"/>
            <a:ext cx="1828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Mercato dei Beni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4" grpId="0" autoUpdateAnimBg="0"/>
      <p:bldP spid="7175" grpId="0" autoUpdateAnimBg="0"/>
      <p:bldP spid="7177" grpId="0" autoUpdateAnimBg="0"/>
      <p:bldP spid="7179" grpId="0" autoUpdateAnimBg="0"/>
      <p:bldP spid="7181" grpId="0" autoUpdateAnimBg="0"/>
      <p:bldP spid="7183" grpId="0" autoUpdateAnimBg="0"/>
      <p:bldP spid="7186" grpId="0" autoUpdateAnimBg="0"/>
      <p:bldP spid="718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solidFill>
                  <a:schemeClr val="accent2"/>
                </a:solidFill>
              </a:rPr>
              <a:t>Un confronto tra concorrenza e monopolio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63750" y="1700213"/>
            <a:ext cx="4114800" cy="4368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>
                <a:latin typeface="Times New Roman" panose="02020603050405020304" pitchFamily="18" charset="0"/>
              </a:rPr>
              <a:t>	</a:t>
            </a:r>
            <a:r>
              <a:rPr lang="it-IT" altLang="it-IT" sz="2000" b="1">
                <a:latin typeface="Times New Roman" panose="02020603050405020304" pitchFamily="18" charset="0"/>
              </a:rPr>
              <a:t>Confronto tra equilibrio in un’industria monopolista e in una perfettamente concorrenziale (assumendo che abbiano le stesse configurazioni di costo)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SzTx/>
              <a:buFontTx/>
              <a:buAutoNum type="arabicPeriod"/>
            </a:pPr>
            <a:r>
              <a:rPr lang="it-IT" altLang="it-IT" sz="2000" b="1">
                <a:latin typeface="Times New Roman" panose="02020603050405020304" pitchFamily="18" charset="0"/>
              </a:rPr>
              <a:t>nel breve periodo in concorrenza perfetta si produce un bene in quantità maggiore e a un prezzo inferiore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SzTx/>
              <a:buFontTx/>
              <a:buAutoNum type="arabicPeriod"/>
            </a:pPr>
            <a:r>
              <a:rPr lang="it-IT" altLang="it-IT" sz="2000" b="1">
                <a:latin typeface="Times New Roman" panose="02020603050405020304" pitchFamily="18" charset="0"/>
              </a:rPr>
              <a:t>nel lungo periodo in concorrenza perfetta i prezzi sono al livello minimo possibile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 b="1">
              <a:latin typeface="Times New Roman" panose="02020603050405020304" pitchFamily="18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6781800" y="2133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781800" y="48006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477000" y="22098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829800" y="48768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781800" y="2743200"/>
            <a:ext cx="2590800" cy="2057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220199" y="4419600"/>
            <a:ext cx="12191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>
                <a:latin typeface="Times New Roman" panose="02020603050405020304" pitchFamily="18" charset="0"/>
              </a:rPr>
              <a:t>D o </a:t>
            </a:r>
            <a:r>
              <a:rPr lang="it-IT" altLang="it-IT" sz="1600" i="1" dirty="0" err="1">
                <a:latin typeface="Times New Roman" panose="02020603050405020304" pitchFamily="18" charset="0"/>
              </a:rPr>
              <a:t>VPMg</a:t>
            </a:r>
            <a:r>
              <a:rPr lang="it-IT" altLang="it-IT" sz="1600" i="1" baseline="-25000" dirty="0" err="1">
                <a:latin typeface="Times New Roman" panose="02020603050405020304" pitchFamily="18" charset="0"/>
              </a:rPr>
              <a:t>L</a:t>
            </a:r>
            <a:endParaRPr lang="it-IT" altLang="it-IT" sz="1600" i="1" baseline="-25000" dirty="0">
              <a:latin typeface="Times New Roman" panose="02020603050405020304" pitchFamily="18" charset="0"/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781800" y="2743200"/>
            <a:ext cx="1295400" cy="205740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924800" y="41910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 err="1">
                <a:latin typeface="Times New Roman" panose="02020603050405020304" pitchFamily="18" charset="0"/>
              </a:rPr>
              <a:t>RMg</a:t>
            </a:r>
            <a:endParaRPr lang="it-IT" altLang="it-IT" sz="1600" i="1" dirty="0">
              <a:latin typeface="Times New Roman" panose="02020603050405020304" pitchFamily="18" charset="0"/>
            </a:endParaRPr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6934200" y="2605088"/>
            <a:ext cx="1568116" cy="1903411"/>
          </a:xfrm>
          <a:custGeom>
            <a:avLst/>
            <a:gdLst>
              <a:gd name="T0" fmla="*/ 0 w 1008"/>
              <a:gd name="T1" fmla="*/ 2147483646 h 1160"/>
              <a:gd name="T2" fmla="*/ 2147483646 w 1008"/>
              <a:gd name="T3" fmla="*/ 2147483646 h 1160"/>
              <a:gd name="T4" fmla="*/ 2147483646 w 1008"/>
              <a:gd name="T5" fmla="*/ 0 h 1160"/>
              <a:gd name="T6" fmla="*/ 0 60000 65536"/>
              <a:gd name="T7" fmla="*/ 0 60000 65536"/>
              <a:gd name="T8" fmla="*/ 0 60000 65536"/>
              <a:gd name="T9" fmla="*/ 0 w 1008"/>
              <a:gd name="T10" fmla="*/ 0 h 1160"/>
              <a:gd name="T11" fmla="*/ 1008 w 1008"/>
              <a:gd name="T12" fmla="*/ 1160 h 11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1160">
                <a:moveTo>
                  <a:pt x="0" y="912"/>
                </a:moveTo>
                <a:cubicBezTo>
                  <a:pt x="108" y="1036"/>
                  <a:pt x="216" y="1160"/>
                  <a:pt x="384" y="1008"/>
                </a:cubicBezTo>
                <a:cubicBezTo>
                  <a:pt x="552" y="856"/>
                  <a:pt x="904" y="168"/>
                  <a:pt x="1008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8610600" y="26670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 err="1">
                <a:latin typeface="Times New Roman" panose="02020603050405020304" pitchFamily="18" charset="0"/>
              </a:rPr>
              <a:t>CMg</a:t>
            </a:r>
            <a:endParaRPr lang="it-IT" altLang="it-IT" sz="1600" i="1" dirty="0">
              <a:latin typeface="Times New Roman" panose="02020603050405020304" pitchFamily="18" charset="0"/>
            </a:endParaRP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620000" y="3429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467600" y="4876800"/>
            <a:ext cx="68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Q</a:t>
            </a:r>
            <a:r>
              <a:rPr lang="it-IT" altLang="it-IT" sz="1600" i="1" baseline="-250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67818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7924800" y="3657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7848601" y="4876800"/>
            <a:ext cx="392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Q</a:t>
            </a:r>
            <a:r>
              <a:rPr lang="it-IT" altLang="it-IT" sz="1600" i="1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H="1">
            <a:off x="6781800" y="3657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400800" y="3276600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p</a:t>
            </a:r>
            <a:r>
              <a:rPr lang="it-IT" altLang="it-IT" sz="1600" i="1" baseline="-250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400800" y="35052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p</a:t>
            </a:r>
            <a:r>
              <a:rPr lang="it-IT" altLang="it-IT" sz="1600" i="1" baseline="-25000">
                <a:latin typeface="Times New Roman" panose="02020603050405020304" pitchFamily="18" charset="0"/>
              </a:rPr>
              <a:t>c</a:t>
            </a:r>
          </a:p>
        </p:txBody>
      </p:sp>
      <p:cxnSp>
        <p:nvCxnSpPr>
          <p:cNvPr id="23" name="Connettore 1 22"/>
          <p:cNvCxnSpPr/>
          <p:nvPr/>
        </p:nvCxnSpPr>
        <p:spPr>
          <a:xfrm>
            <a:off x="6781007" y="3905282"/>
            <a:ext cx="2919413" cy="19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9409112" y="3573464"/>
            <a:ext cx="12191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400" i="1" dirty="0" err="1">
                <a:latin typeface="Times New Roman" panose="02020603050405020304" pitchFamily="18" charset="0"/>
              </a:rPr>
              <a:t>CMg</a:t>
            </a:r>
            <a:r>
              <a:rPr lang="it-IT" altLang="it-IT" sz="1400" i="1" dirty="0">
                <a:latin typeface="Times New Roman" panose="02020603050405020304" pitchFamily="18" charset="0"/>
              </a:rPr>
              <a:t>=</a:t>
            </a:r>
            <a:r>
              <a:rPr lang="it-IT" altLang="it-IT" sz="1400" i="1" dirty="0" err="1">
                <a:latin typeface="Times New Roman" panose="02020603050405020304" pitchFamily="18" charset="0"/>
              </a:rPr>
              <a:t>Cme</a:t>
            </a:r>
            <a:r>
              <a:rPr lang="it-IT" altLang="it-IT" sz="1400" i="1" dirty="0">
                <a:latin typeface="Times New Roman" panose="02020603050405020304" pitchFamily="18" charset="0"/>
              </a:rPr>
              <a:t>=p</a:t>
            </a:r>
          </a:p>
        </p:txBody>
      </p:sp>
      <p:sp>
        <p:nvSpPr>
          <p:cNvPr id="30" name="Rettangolo 29"/>
          <p:cNvSpPr>
            <a:spLocks noChangeArrowheads="1"/>
          </p:cNvSpPr>
          <p:nvPr/>
        </p:nvSpPr>
        <p:spPr bwMode="auto">
          <a:xfrm>
            <a:off x="6383339" y="3644900"/>
            <a:ext cx="549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800" i="1">
                <a:latin typeface="Times New Roman" panose="02020603050405020304" pitchFamily="18" charset="0"/>
              </a:rPr>
              <a:t>p</a:t>
            </a:r>
            <a:r>
              <a:rPr lang="it-IT" altLang="it-IT" sz="1800" i="1" baseline="-25000">
                <a:latin typeface="Times New Roman" panose="02020603050405020304" pitchFamily="18" charset="0"/>
              </a:rPr>
              <a:t>cLP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8183563" y="4797425"/>
            <a:ext cx="552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>
                <a:latin typeface="Times New Roman" panose="02020603050405020304" pitchFamily="18" charset="0"/>
              </a:rPr>
              <a:t>Q</a:t>
            </a:r>
            <a:r>
              <a:rPr lang="it-IT" altLang="it-IT" sz="1600" i="1" baseline="-25000">
                <a:latin typeface="Times New Roman" panose="02020603050405020304" pitchFamily="18" charset="0"/>
              </a:rPr>
              <a:t>cLP</a:t>
            </a:r>
          </a:p>
        </p:txBody>
      </p:sp>
      <p:cxnSp>
        <p:nvCxnSpPr>
          <p:cNvPr id="33" name="Connettore 1 32"/>
          <p:cNvCxnSpPr/>
          <p:nvPr/>
        </p:nvCxnSpPr>
        <p:spPr>
          <a:xfrm>
            <a:off x="8183563" y="3860801"/>
            <a:ext cx="0" cy="9366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AD4DD13D-0DCA-4AE0-B662-6A5338AABA0F}"/>
              </a:ext>
            </a:extLst>
          </p:cNvPr>
          <p:cNvSpPr txBox="1"/>
          <p:nvPr/>
        </p:nvSpPr>
        <p:spPr>
          <a:xfrm>
            <a:off x="8610600" y="1757918"/>
            <a:ext cx="1828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Mercato dei Beni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nimBg="1" autoUpdateAnimBg="0"/>
      <p:bldP spid="8198" grpId="0" autoUpdateAnimBg="0"/>
      <p:bldP spid="8199" grpId="0" autoUpdateAnimBg="0"/>
      <p:bldP spid="8201" grpId="0" autoUpdateAnimBg="0"/>
      <p:bldP spid="8203" grpId="0" autoUpdateAnimBg="0"/>
      <p:bldP spid="8205" grpId="0" autoUpdateAnimBg="0"/>
      <p:bldP spid="8205" grpId="1"/>
      <p:bldP spid="8207" grpId="0" autoUpdateAnimBg="0"/>
      <p:bldP spid="8210" grpId="0" autoUpdateAnimBg="0"/>
      <p:bldP spid="8212" grpId="0" autoUpdateAnimBg="0"/>
      <p:bldP spid="8213" grpId="0" autoUpdateAnimBg="0"/>
      <p:bldP spid="29" grpId="0"/>
      <p:bldP spid="3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olo 1"/>
          <p:cNvSpPr>
            <a:spLocks noGrp="1"/>
          </p:cNvSpPr>
          <p:nvPr>
            <p:ph type="title"/>
          </p:nvPr>
        </p:nvSpPr>
        <p:spPr>
          <a:xfrm>
            <a:off x="838200" y="-301331"/>
            <a:ext cx="10515600" cy="1325563"/>
          </a:xfrm>
        </p:spPr>
        <p:txBody>
          <a:bodyPr/>
          <a:lstStyle/>
          <a:p>
            <a:r>
              <a:rPr lang="it-IT" altLang="it-IT" dirty="0"/>
              <a:t>… e per quanto riguarda la domanda di lavoro</a:t>
            </a:r>
          </a:p>
        </p:txBody>
      </p:sp>
      <p:cxnSp>
        <p:nvCxnSpPr>
          <p:cNvPr id="4" name="Connettore 2 3"/>
          <p:cNvCxnSpPr/>
          <p:nvPr/>
        </p:nvCxnSpPr>
        <p:spPr>
          <a:xfrm flipH="1" flipV="1">
            <a:off x="3648075" y="1844675"/>
            <a:ext cx="0" cy="3455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3648075" y="5300663"/>
            <a:ext cx="40322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65" name="CasellaDiTesto 6"/>
          <p:cNvSpPr txBox="1">
            <a:spLocks noChangeArrowheads="1"/>
          </p:cNvSpPr>
          <p:nvPr/>
        </p:nvSpPr>
        <p:spPr bwMode="auto">
          <a:xfrm>
            <a:off x="7248525" y="5373688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/>
              <a:t>L</a:t>
            </a:r>
          </a:p>
        </p:txBody>
      </p:sp>
      <p:sp>
        <p:nvSpPr>
          <p:cNvPr id="92166" name="CasellaDiTesto 7"/>
          <p:cNvSpPr txBox="1">
            <a:spLocks noChangeArrowheads="1"/>
          </p:cNvSpPr>
          <p:nvPr/>
        </p:nvSpPr>
        <p:spPr bwMode="auto">
          <a:xfrm>
            <a:off x="2927351" y="1700214"/>
            <a:ext cx="544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/>
              <a:t>w/p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3648076" y="3716338"/>
            <a:ext cx="417671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68" name="CasellaDiTesto 10"/>
          <p:cNvSpPr txBox="1">
            <a:spLocks noChangeArrowheads="1"/>
          </p:cNvSpPr>
          <p:nvPr/>
        </p:nvSpPr>
        <p:spPr bwMode="auto">
          <a:xfrm>
            <a:off x="3000376" y="3573463"/>
            <a:ext cx="6334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/>
              <a:t>w/p*</a:t>
            </a:r>
          </a:p>
        </p:txBody>
      </p:sp>
      <p:sp>
        <p:nvSpPr>
          <p:cNvPr id="12" name="Callout 3 11"/>
          <p:cNvSpPr/>
          <p:nvPr/>
        </p:nvSpPr>
        <p:spPr>
          <a:xfrm>
            <a:off x="1110048" y="3380775"/>
            <a:ext cx="1439863" cy="936625"/>
          </a:xfrm>
          <a:prstGeom prst="borderCallout3">
            <a:avLst>
              <a:gd name="adj1" fmla="val 766"/>
              <a:gd name="adj2" fmla="val 99739"/>
              <a:gd name="adj3" fmla="val 20463"/>
              <a:gd name="adj4" fmla="val 98647"/>
              <a:gd name="adj5" fmla="val 43907"/>
              <a:gd name="adj6" fmla="val 100318"/>
              <a:gd name="adj7" fmla="val 43117"/>
              <a:gd name="adj8" fmla="val 1356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/>
              <a:t>Fissato dal mercato</a:t>
            </a:r>
          </a:p>
        </p:txBody>
      </p:sp>
      <p:grpSp>
        <p:nvGrpSpPr>
          <p:cNvPr id="3" name="Gruppo 35"/>
          <p:cNvGrpSpPr>
            <a:grpSpLocks/>
          </p:cNvGrpSpPr>
          <p:nvPr/>
        </p:nvGrpSpPr>
        <p:grpSpPr bwMode="auto">
          <a:xfrm>
            <a:off x="6383339" y="484188"/>
            <a:ext cx="4105275" cy="3079750"/>
            <a:chOff x="4859338" y="2133600"/>
            <a:chExt cx="4105275" cy="3079750"/>
          </a:xfrm>
        </p:grpSpPr>
        <p:sp>
          <p:nvSpPr>
            <p:cNvPr id="92183" name="Line 4"/>
            <p:cNvSpPr>
              <a:spLocks noChangeShapeType="1"/>
            </p:cNvSpPr>
            <p:nvPr/>
          </p:nvSpPr>
          <p:spPr bwMode="auto">
            <a:xfrm flipV="1">
              <a:off x="5257800" y="21336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84" name="Line 5"/>
            <p:cNvSpPr>
              <a:spLocks noChangeShapeType="1"/>
            </p:cNvSpPr>
            <p:nvPr/>
          </p:nvSpPr>
          <p:spPr bwMode="auto">
            <a:xfrm>
              <a:off x="5257800" y="4800600"/>
              <a:ext cx="3276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85" name="Text Box 6"/>
            <p:cNvSpPr txBox="1">
              <a:spLocks noChangeArrowheads="1"/>
            </p:cNvSpPr>
            <p:nvPr/>
          </p:nvSpPr>
          <p:spPr bwMode="auto">
            <a:xfrm>
              <a:off x="4953000" y="2209800"/>
              <a:ext cx="381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92186" name="Text Box 7"/>
            <p:cNvSpPr txBox="1">
              <a:spLocks noChangeArrowheads="1"/>
            </p:cNvSpPr>
            <p:nvPr/>
          </p:nvSpPr>
          <p:spPr bwMode="auto">
            <a:xfrm>
              <a:off x="8305800" y="4876800"/>
              <a:ext cx="457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92187" name="Line 8"/>
            <p:cNvSpPr>
              <a:spLocks noChangeShapeType="1"/>
            </p:cNvSpPr>
            <p:nvPr/>
          </p:nvSpPr>
          <p:spPr bwMode="auto">
            <a:xfrm>
              <a:off x="5257800" y="2743200"/>
              <a:ext cx="2590800" cy="20574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88" name="Text Box 9"/>
            <p:cNvSpPr txBox="1">
              <a:spLocks noChangeArrowheads="1"/>
            </p:cNvSpPr>
            <p:nvPr/>
          </p:nvSpPr>
          <p:spPr bwMode="auto">
            <a:xfrm>
              <a:off x="7696200" y="4419600"/>
              <a:ext cx="112357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92189" name="Line 10"/>
            <p:cNvSpPr>
              <a:spLocks noChangeShapeType="1"/>
            </p:cNvSpPr>
            <p:nvPr/>
          </p:nvSpPr>
          <p:spPr bwMode="auto">
            <a:xfrm>
              <a:off x="5257800" y="2743200"/>
              <a:ext cx="1295400" cy="20574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90" name="Text Box 11"/>
            <p:cNvSpPr txBox="1">
              <a:spLocks noChangeArrowheads="1"/>
            </p:cNvSpPr>
            <p:nvPr/>
          </p:nvSpPr>
          <p:spPr bwMode="auto">
            <a:xfrm>
              <a:off x="6400800" y="4191000"/>
              <a:ext cx="10668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 dirty="0" err="1">
                  <a:latin typeface="Times New Roman" panose="02020603050405020304" pitchFamily="18" charset="0"/>
                </a:rPr>
                <a:t>RMg</a:t>
              </a:r>
              <a:endParaRPr lang="it-IT" altLang="it-IT" sz="1600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92191" name="Freeform 12"/>
            <p:cNvSpPr>
              <a:spLocks/>
            </p:cNvSpPr>
            <p:nvPr/>
          </p:nvSpPr>
          <p:spPr bwMode="auto">
            <a:xfrm>
              <a:off x="5410200" y="2667000"/>
              <a:ext cx="1600200" cy="1841500"/>
            </a:xfrm>
            <a:custGeom>
              <a:avLst/>
              <a:gdLst>
                <a:gd name="T0" fmla="*/ 0 w 1008"/>
                <a:gd name="T1" fmla="*/ 2147483646 h 1160"/>
                <a:gd name="T2" fmla="*/ 2147483646 w 1008"/>
                <a:gd name="T3" fmla="*/ 2147483646 h 1160"/>
                <a:gd name="T4" fmla="*/ 2147483646 w 1008"/>
                <a:gd name="T5" fmla="*/ 0 h 1160"/>
                <a:gd name="T6" fmla="*/ 0 60000 65536"/>
                <a:gd name="T7" fmla="*/ 0 60000 65536"/>
                <a:gd name="T8" fmla="*/ 0 60000 65536"/>
                <a:gd name="T9" fmla="*/ 0 w 1008"/>
                <a:gd name="T10" fmla="*/ 0 h 1160"/>
                <a:gd name="T11" fmla="*/ 1008 w 1008"/>
                <a:gd name="T12" fmla="*/ 1160 h 1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1160">
                  <a:moveTo>
                    <a:pt x="0" y="912"/>
                  </a:moveTo>
                  <a:cubicBezTo>
                    <a:pt x="108" y="1036"/>
                    <a:pt x="216" y="1160"/>
                    <a:pt x="384" y="1008"/>
                  </a:cubicBezTo>
                  <a:cubicBezTo>
                    <a:pt x="552" y="856"/>
                    <a:pt x="904" y="168"/>
                    <a:pt x="1008" y="0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92" name="Text Box 13"/>
            <p:cNvSpPr txBox="1">
              <a:spLocks noChangeArrowheads="1"/>
            </p:cNvSpPr>
            <p:nvPr/>
          </p:nvSpPr>
          <p:spPr bwMode="auto">
            <a:xfrm>
              <a:off x="7086600" y="2667000"/>
              <a:ext cx="914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 dirty="0" err="1">
                  <a:latin typeface="Times New Roman" panose="02020603050405020304" pitchFamily="18" charset="0"/>
                </a:rPr>
                <a:t>CMg</a:t>
              </a:r>
              <a:endParaRPr lang="it-IT" altLang="it-IT" sz="1600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92193" name="Line 14"/>
            <p:cNvSpPr>
              <a:spLocks noChangeShapeType="1"/>
            </p:cNvSpPr>
            <p:nvPr/>
          </p:nvSpPr>
          <p:spPr bwMode="auto">
            <a:xfrm>
              <a:off x="6096000" y="34290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94" name="Text Box 15"/>
            <p:cNvSpPr txBox="1">
              <a:spLocks noChangeArrowheads="1"/>
            </p:cNvSpPr>
            <p:nvPr/>
          </p:nvSpPr>
          <p:spPr bwMode="auto">
            <a:xfrm>
              <a:off x="5943600" y="4876800"/>
              <a:ext cx="6858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Q</a:t>
              </a:r>
              <a:r>
                <a:rPr lang="it-IT" altLang="it-IT" sz="1600" i="1" baseline="-25000"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92195" name="Line 16"/>
            <p:cNvSpPr>
              <a:spLocks noChangeShapeType="1"/>
            </p:cNvSpPr>
            <p:nvPr/>
          </p:nvSpPr>
          <p:spPr bwMode="auto">
            <a:xfrm flipH="1">
              <a:off x="5257800" y="34290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96" name="Line 17"/>
            <p:cNvSpPr>
              <a:spLocks noChangeShapeType="1"/>
            </p:cNvSpPr>
            <p:nvPr/>
          </p:nvSpPr>
          <p:spPr bwMode="auto">
            <a:xfrm>
              <a:off x="6400800" y="36576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97" name="Rectangle 18"/>
            <p:cNvSpPr>
              <a:spLocks noChangeArrowheads="1"/>
            </p:cNvSpPr>
            <p:nvPr/>
          </p:nvSpPr>
          <p:spPr bwMode="auto">
            <a:xfrm>
              <a:off x="6324600" y="4876800"/>
              <a:ext cx="3921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Q</a:t>
              </a:r>
              <a:r>
                <a:rPr lang="it-IT" altLang="it-IT" sz="1600" i="1" baseline="-250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92198" name="Line 19"/>
            <p:cNvSpPr>
              <a:spLocks noChangeShapeType="1"/>
            </p:cNvSpPr>
            <p:nvPr/>
          </p:nvSpPr>
          <p:spPr bwMode="auto">
            <a:xfrm flipH="1">
              <a:off x="5257800" y="36576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99" name="Text Box 20"/>
            <p:cNvSpPr txBox="1">
              <a:spLocks noChangeArrowheads="1"/>
            </p:cNvSpPr>
            <p:nvPr/>
          </p:nvSpPr>
          <p:spPr bwMode="auto">
            <a:xfrm>
              <a:off x="4876800" y="3276600"/>
              <a:ext cx="533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p</a:t>
              </a:r>
              <a:r>
                <a:rPr lang="it-IT" altLang="it-IT" sz="1600" i="1" baseline="-25000"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92200" name="Text Box 21"/>
            <p:cNvSpPr txBox="1">
              <a:spLocks noChangeArrowheads="1"/>
            </p:cNvSpPr>
            <p:nvPr/>
          </p:nvSpPr>
          <p:spPr bwMode="auto">
            <a:xfrm>
              <a:off x="4876800" y="3505200"/>
              <a:ext cx="609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p</a:t>
              </a:r>
              <a:r>
                <a:rPr lang="it-IT" altLang="it-IT" sz="1600" i="1" baseline="-25000">
                  <a:latin typeface="Times New Roman" panose="02020603050405020304" pitchFamily="18" charset="0"/>
                </a:rPr>
                <a:t>c</a:t>
              </a:r>
            </a:p>
          </p:txBody>
        </p:sp>
        <p:cxnSp>
          <p:nvCxnSpPr>
            <p:cNvPr id="31" name="Connettore 1 30"/>
            <p:cNvCxnSpPr/>
            <p:nvPr/>
          </p:nvCxnSpPr>
          <p:spPr>
            <a:xfrm>
              <a:off x="5219700" y="3860800"/>
              <a:ext cx="2919413" cy="190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02" name="Text Box 13"/>
            <p:cNvSpPr txBox="1">
              <a:spLocks noChangeArrowheads="1"/>
            </p:cNvSpPr>
            <p:nvPr/>
          </p:nvSpPr>
          <p:spPr bwMode="auto">
            <a:xfrm>
              <a:off x="7885113" y="3573463"/>
              <a:ext cx="10795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400" i="1" dirty="0" err="1">
                  <a:latin typeface="Times New Roman" panose="02020603050405020304" pitchFamily="18" charset="0"/>
                </a:rPr>
                <a:t>CMg</a:t>
              </a:r>
              <a:r>
                <a:rPr lang="it-IT" altLang="it-IT" sz="1400" i="1" dirty="0">
                  <a:latin typeface="Times New Roman" panose="02020603050405020304" pitchFamily="18" charset="0"/>
                </a:rPr>
                <a:t>=</a:t>
              </a:r>
              <a:r>
                <a:rPr lang="it-IT" altLang="it-IT" sz="1400" i="1" dirty="0" err="1">
                  <a:latin typeface="Times New Roman" panose="02020603050405020304" pitchFamily="18" charset="0"/>
                </a:rPr>
                <a:t>CMe</a:t>
              </a:r>
              <a:endParaRPr lang="it-IT" altLang="it-IT" sz="1400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92203" name="Rettangolo 32"/>
            <p:cNvSpPr>
              <a:spLocks noChangeArrowheads="1"/>
            </p:cNvSpPr>
            <p:nvPr/>
          </p:nvSpPr>
          <p:spPr bwMode="auto">
            <a:xfrm>
              <a:off x="4859338" y="3644900"/>
              <a:ext cx="5492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800" i="1">
                  <a:latin typeface="Times New Roman" panose="02020603050405020304" pitchFamily="18" charset="0"/>
                </a:rPr>
                <a:t>p</a:t>
              </a:r>
              <a:r>
                <a:rPr lang="it-IT" altLang="it-IT" sz="1800" i="1" baseline="-25000">
                  <a:latin typeface="Times New Roman" panose="02020603050405020304" pitchFamily="18" charset="0"/>
                </a:rPr>
                <a:t>cLP</a:t>
              </a:r>
            </a:p>
          </p:txBody>
        </p:sp>
        <p:sp>
          <p:nvSpPr>
            <p:cNvPr id="92204" name="Rectangle 18"/>
            <p:cNvSpPr>
              <a:spLocks noChangeArrowheads="1"/>
            </p:cNvSpPr>
            <p:nvPr/>
          </p:nvSpPr>
          <p:spPr bwMode="auto">
            <a:xfrm>
              <a:off x="6659563" y="4797425"/>
              <a:ext cx="55245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600" i="1">
                  <a:latin typeface="Times New Roman" panose="02020603050405020304" pitchFamily="18" charset="0"/>
                </a:rPr>
                <a:t>Q</a:t>
              </a:r>
              <a:r>
                <a:rPr lang="it-IT" altLang="it-IT" sz="1600" i="1" baseline="-25000">
                  <a:latin typeface="Times New Roman" panose="02020603050405020304" pitchFamily="18" charset="0"/>
                </a:rPr>
                <a:t>cLP</a:t>
              </a:r>
            </a:p>
          </p:txBody>
        </p:sp>
        <p:cxnSp>
          <p:nvCxnSpPr>
            <p:cNvPr id="35" name="Connettore 1 34"/>
            <p:cNvCxnSpPr/>
            <p:nvPr/>
          </p:nvCxnSpPr>
          <p:spPr>
            <a:xfrm>
              <a:off x="6659563" y="3860800"/>
              <a:ext cx="0" cy="93662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171" name="Line 8"/>
          <p:cNvSpPr>
            <a:spLocks noChangeShapeType="1"/>
          </p:cNvSpPr>
          <p:nvPr/>
        </p:nvSpPr>
        <p:spPr bwMode="auto">
          <a:xfrm>
            <a:off x="4440238" y="2492375"/>
            <a:ext cx="2590800" cy="2057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2" name="Line 10"/>
          <p:cNvSpPr>
            <a:spLocks noChangeShapeType="1"/>
          </p:cNvSpPr>
          <p:nvPr/>
        </p:nvSpPr>
        <p:spPr bwMode="auto">
          <a:xfrm>
            <a:off x="4440238" y="2492375"/>
            <a:ext cx="1295400" cy="205740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0" name="Connettore 7 39"/>
          <p:cNvCxnSpPr/>
          <p:nvPr/>
        </p:nvCxnSpPr>
        <p:spPr>
          <a:xfrm rot="10800000" flipV="1">
            <a:off x="5375276" y="1484313"/>
            <a:ext cx="1584325" cy="1439862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5232400" y="3716339"/>
            <a:ext cx="0" cy="158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>
            <a:off x="5951538" y="3716339"/>
            <a:ext cx="0" cy="158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76" name="CasellaDiTesto 44"/>
          <p:cNvSpPr txBox="1">
            <a:spLocks noChangeArrowheads="1"/>
          </p:cNvSpPr>
          <p:nvPr/>
        </p:nvSpPr>
        <p:spPr bwMode="auto">
          <a:xfrm>
            <a:off x="4943476" y="5445125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/>
              <a:t>L</a:t>
            </a:r>
            <a:r>
              <a:rPr lang="it-IT" altLang="it-IT" sz="1200"/>
              <a:t>M</a:t>
            </a:r>
            <a:endParaRPr lang="it-IT" altLang="it-IT" sz="1800"/>
          </a:p>
        </p:txBody>
      </p:sp>
      <p:sp>
        <p:nvSpPr>
          <p:cNvPr id="92177" name="CasellaDiTesto 45"/>
          <p:cNvSpPr txBox="1">
            <a:spLocks noChangeArrowheads="1"/>
          </p:cNvSpPr>
          <p:nvPr/>
        </p:nvSpPr>
        <p:spPr bwMode="auto">
          <a:xfrm>
            <a:off x="5664200" y="5445126"/>
            <a:ext cx="56673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/>
              <a:t>L</a:t>
            </a:r>
            <a:r>
              <a:rPr lang="it-IT" altLang="it-IT" sz="1200"/>
              <a:t>C</a:t>
            </a:r>
            <a:endParaRPr lang="it-IT" altLang="it-IT" sz="1800"/>
          </a:p>
        </p:txBody>
      </p:sp>
      <p:sp>
        <p:nvSpPr>
          <p:cNvPr id="47" name="CasellaDiTesto 46"/>
          <p:cNvSpPr txBox="1"/>
          <p:nvPr/>
        </p:nvSpPr>
        <p:spPr>
          <a:xfrm>
            <a:off x="8801100" y="3610255"/>
            <a:ext cx="3073908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dirty="0"/>
              <a:t>Essendo la domanda</a:t>
            </a:r>
          </a:p>
          <a:p>
            <a:pPr eaLnBrk="1" hangingPunct="1">
              <a:defRPr/>
            </a:pPr>
            <a:r>
              <a:rPr lang="it-IT" dirty="0"/>
              <a:t>Di beni in </a:t>
            </a:r>
            <a:r>
              <a:rPr lang="it-IT" dirty="0" err="1"/>
              <a:t>valore=</a:t>
            </a:r>
            <a:r>
              <a:rPr lang="it-IT" dirty="0"/>
              <a:t> </a:t>
            </a:r>
            <a:r>
              <a:rPr lang="it-IT" dirty="0" err="1"/>
              <a:t>P*Q</a:t>
            </a:r>
            <a:r>
              <a:rPr lang="it-IT" dirty="0"/>
              <a:t>, </a:t>
            </a:r>
          </a:p>
          <a:p>
            <a:pPr eaLnBrk="1" hangingPunct="1">
              <a:defRPr/>
            </a:pPr>
            <a:r>
              <a:rPr lang="it-IT" dirty="0"/>
              <a:t>che corrisponde al </a:t>
            </a:r>
          </a:p>
          <a:p>
            <a:pPr eaLnBrk="1" hangingPunct="1">
              <a:defRPr/>
            </a:pPr>
            <a:r>
              <a:rPr lang="it-IT" dirty="0" err="1"/>
              <a:t>PmgL</a:t>
            </a:r>
            <a:r>
              <a:rPr lang="it-IT" dirty="0"/>
              <a:t>*p</a:t>
            </a:r>
            <a:r>
              <a:rPr lang="it-IT" dirty="0">
                <a:sym typeface="Symbol"/>
              </a:rPr>
              <a:t> </a:t>
            </a:r>
            <a:r>
              <a:rPr lang="it-IT" dirty="0" err="1">
                <a:sym typeface="Symbol"/>
              </a:rPr>
              <a:t>VPmgL</a:t>
            </a:r>
            <a:r>
              <a:rPr lang="it-IT" dirty="0">
                <a:sym typeface="Symbol"/>
              </a:rPr>
              <a:t>=domanda di</a:t>
            </a:r>
          </a:p>
          <a:p>
            <a:pPr eaLnBrk="1" hangingPunct="1">
              <a:defRPr/>
            </a:pPr>
            <a:r>
              <a:rPr lang="it-IT" dirty="0">
                <a:sym typeface="Symbol"/>
              </a:rPr>
              <a:t>Lavoro. In monopolio, </a:t>
            </a:r>
          </a:p>
          <a:p>
            <a:pPr eaLnBrk="1" hangingPunct="1">
              <a:defRPr/>
            </a:pPr>
            <a:r>
              <a:rPr lang="it-IT" dirty="0">
                <a:sym typeface="Symbol"/>
              </a:rPr>
              <a:t>Invece di p abbiamo </a:t>
            </a:r>
            <a:r>
              <a:rPr lang="it-IT" dirty="0" err="1">
                <a:sym typeface="Symbol"/>
              </a:rPr>
              <a:t>Rmg</a:t>
            </a:r>
            <a:r>
              <a:rPr lang="it-IT" baseline="-25000" dirty="0" err="1">
                <a:sym typeface="Symbol"/>
              </a:rPr>
              <a:t>L</a:t>
            </a:r>
            <a:endParaRPr lang="it-IT" baseline="-25000" dirty="0"/>
          </a:p>
          <a:p>
            <a:pPr eaLnBrk="1" hangingPunct="1">
              <a:defRPr/>
            </a:pPr>
            <a:r>
              <a:rPr lang="it-IT" dirty="0"/>
              <a:t>Che è superiore a p</a:t>
            </a:r>
          </a:p>
        </p:txBody>
      </p:sp>
      <p:cxnSp>
        <p:nvCxnSpPr>
          <p:cNvPr id="51" name="Connettore 2 50"/>
          <p:cNvCxnSpPr/>
          <p:nvPr/>
        </p:nvCxnSpPr>
        <p:spPr>
          <a:xfrm flipH="1">
            <a:off x="2566988" y="4005263"/>
            <a:ext cx="576262" cy="2087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1847851" y="6119814"/>
            <a:ext cx="8640763" cy="7381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1400" dirty="0"/>
              <a:t>I prezzi sono ovviamente diversi nei due mercati: per ottenere uno stesso rapporto il salario reale in un mercato monopolistico sarà più basso di quello concorrenziale (perché i prezzi di monopolio sono maggiori) e quindi riesco ad assumere meno persone con lo stesso salario reale</a:t>
            </a:r>
          </a:p>
        </p:txBody>
      </p:sp>
      <p:sp>
        <p:nvSpPr>
          <p:cNvPr id="92181" name="Text Box 11"/>
          <p:cNvSpPr txBox="1">
            <a:spLocks noChangeArrowheads="1"/>
          </p:cNvSpPr>
          <p:nvPr/>
        </p:nvSpPr>
        <p:spPr bwMode="auto">
          <a:xfrm>
            <a:off x="4594855" y="374015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 err="1">
                <a:latin typeface="Times New Roman" panose="02020603050405020304" pitchFamily="18" charset="0"/>
              </a:rPr>
              <a:t>RMg</a:t>
            </a:r>
            <a:r>
              <a:rPr lang="it-IT" altLang="it-IT" sz="1600" i="1" baseline="-25000" dirty="0" err="1">
                <a:latin typeface="Times New Roman" panose="02020603050405020304" pitchFamily="18" charset="0"/>
              </a:rPr>
              <a:t>L</a:t>
            </a:r>
            <a:endParaRPr lang="it-IT" altLang="it-IT" sz="1600" i="1" baseline="-25000" dirty="0">
              <a:latin typeface="Times New Roman" panose="02020603050405020304" pitchFamily="18" charset="0"/>
            </a:endParaRPr>
          </a:p>
        </p:txBody>
      </p:sp>
      <p:sp>
        <p:nvSpPr>
          <p:cNvPr id="92182" name="Text Box 9"/>
          <p:cNvSpPr txBox="1">
            <a:spLocks noChangeArrowheads="1"/>
          </p:cNvSpPr>
          <p:nvPr/>
        </p:nvSpPr>
        <p:spPr bwMode="auto">
          <a:xfrm>
            <a:off x="6905624" y="4070350"/>
            <a:ext cx="12461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600" i="1" dirty="0">
                <a:latin typeface="Times New Roman" panose="02020603050405020304" pitchFamily="18" charset="0"/>
              </a:rPr>
              <a:t>D=P*</a:t>
            </a:r>
            <a:r>
              <a:rPr lang="it-IT" altLang="it-IT" sz="1600" i="1" dirty="0" err="1">
                <a:latin typeface="Times New Roman" panose="02020603050405020304" pitchFamily="18" charset="0"/>
              </a:rPr>
              <a:t>PMg</a:t>
            </a:r>
            <a:r>
              <a:rPr lang="it-IT" altLang="it-IT" sz="1600" i="1" baseline="-25000" dirty="0" err="1">
                <a:latin typeface="Times New Roman" panose="02020603050405020304" pitchFamily="18" charset="0"/>
              </a:rPr>
              <a:t>L</a:t>
            </a:r>
            <a:endParaRPr lang="it-IT" altLang="it-IT" sz="1600" i="1" baseline="-25000" dirty="0">
              <a:latin typeface="Times New Roman" panose="02020603050405020304" pitchFamily="18" charset="0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CC0038E-9B6A-46F4-BD95-1DA5D4E3C216}"/>
              </a:ext>
            </a:extLst>
          </p:cNvPr>
          <p:cNvSpPr txBox="1"/>
          <p:nvPr/>
        </p:nvSpPr>
        <p:spPr>
          <a:xfrm>
            <a:off x="9701463" y="1062872"/>
            <a:ext cx="1828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Mercato dei Beni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666777C8-F366-42C6-AA74-0EAC58CD84F4}"/>
              </a:ext>
            </a:extLst>
          </p:cNvPr>
          <p:cNvSpPr txBox="1"/>
          <p:nvPr/>
        </p:nvSpPr>
        <p:spPr>
          <a:xfrm>
            <a:off x="3517867" y="991967"/>
            <a:ext cx="198056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Mercato del Lavoro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0050C83D-80B5-4B4B-A8AA-DD8A3866F91A}"/>
              </a:ext>
            </a:extLst>
          </p:cNvPr>
          <p:cNvSpPr/>
          <p:nvPr/>
        </p:nvSpPr>
        <p:spPr>
          <a:xfrm>
            <a:off x="444495" y="1322461"/>
            <a:ext cx="2489146" cy="2031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dirty="0">
                <a:latin typeface="Constantia" panose="02030602050306030303" pitchFamily="18" charset="0"/>
              </a:rPr>
              <a:t>Ipotesi: sul mercato del lavoro supponiamo che vi sia concorrenza perfetta e che l’impresa affronti una</a:t>
            </a:r>
          </a:p>
          <a:p>
            <a:r>
              <a:rPr lang="it-IT" dirty="0">
                <a:latin typeface="Constantia" panose="02030602050306030303" pitchFamily="18" charset="0"/>
              </a:rPr>
              <a:t>curva di offerta orizzontale, poiché w: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Ricordiamo i presupposti del mercato del lavoro per </a:t>
            </a:r>
            <a:r>
              <a:rPr lang="it-IT" dirty="0" err="1"/>
              <a:t>Walras</a:t>
            </a:r>
            <a:r>
              <a:rPr lang="it-IT" dirty="0"/>
              <a:t> (1900): due elementi costitutivi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0758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La  SCELTA:</a:t>
            </a:r>
          </a:p>
          <a:p>
            <a:pPr marL="788670" lvl="1" indent="-514350">
              <a:buFont typeface="+mj-lt"/>
              <a:buAutoNum type="arabicPeriod"/>
            </a:pPr>
            <a:r>
              <a:rPr lang="it-IT" dirty="0">
                <a:solidFill>
                  <a:srgbClr val="FF0000"/>
                </a:solidFill>
              </a:rPr>
              <a:t>domanda di lavoro </a:t>
            </a:r>
            <a:r>
              <a:rPr lang="it-IT" dirty="0"/>
              <a:t>in funzione del salario (e del prezzo del prodotto) dipende dalla </a:t>
            </a:r>
            <a:r>
              <a:rPr lang="it-IT" u="sng" dirty="0">
                <a:solidFill>
                  <a:schemeClr val="tx2"/>
                </a:solidFill>
              </a:rPr>
              <a:t>scelta delle imprese</a:t>
            </a:r>
            <a:r>
              <a:rPr lang="it-IT" dirty="0"/>
              <a:t>; </a:t>
            </a:r>
          </a:p>
          <a:p>
            <a:pPr marL="788670" lvl="1" indent="-514350">
              <a:buFont typeface="+mj-lt"/>
              <a:buAutoNum type="arabicPeriod"/>
            </a:pPr>
            <a:r>
              <a:rPr lang="it-IT" dirty="0"/>
              <a:t>al tempo stesso, </a:t>
            </a:r>
            <a:r>
              <a:rPr lang="it-IT" dirty="0">
                <a:solidFill>
                  <a:srgbClr val="FF0000"/>
                </a:solidFill>
              </a:rPr>
              <a:t>l’offerta di lavoro </a:t>
            </a:r>
            <a:r>
              <a:rPr lang="it-IT" dirty="0"/>
              <a:t>(sempre in funzione del salario e dei prezzi) dipende dalla </a:t>
            </a:r>
            <a:r>
              <a:rPr lang="it-IT" u="sng" dirty="0"/>
              <a:t>scelta dei consumatori</a:t>
            </a:r>
            <a:r>
              <a:rPr lang="it-IT" dirty="0"/>
              <a:t>, che sono proprietari di quelli che </a:t>
            </a:r>
            <a:r>
              <a:rPr lang="it-IT" dirty="0" err="1"/>
              <a:t>Walras</a:t>
            </a:r>
            <a:r>
              <a:rPr lang="it-IT" dirty="0"/>
              <a:t> chiama i “</a:t>
            </a:r>
            <a:r>
              <a:rPr lang="it-IT" dirty="0">
                <a:solidFill>
                  <a:srgbClr val="0070C0"/>
                </a:solidFill>
              </a:rPr>
              <a:t>capitali personali</a:t>
            </a:r>
            <a:r>
              <a:rPr lang="it-IT" dirty="0"/>
              <a:t>”.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Il secondo elemento costitutivo è rappresentato dal </a:t>
            </a:r>
            <a:r>
              <a:rPr lang="it-IT" dirty="0">
                <a:solidFill>
                  <a:srgbClr val="FF0000"/>
                </a:solidFill>
              </a:rPr>
              <a:t>meccanismo della concorrenza (LA MANO INVISIBILE)</a:t>
            </a:r>
            <a:r>
              <a:rPr lang="it-IT" dirty="0"/>
              <a:t>, che si incarica di eguagliare quantità domandata e quantità offerta, fino al raggiungimento dell’equilibrio del mercato, visto come un punto di arrivo ideale (non effettivo) di un </a:t>
            </a:r>
            <a:r>
              <a:rPr lang="it-IT" dirty="0">
                <a:solidFill>
                  <a:srgbClr val="0070C0"/>
                </a:solidFill>
              </a:rPr>
              <a:t>processo dinamico </a:t>
            </a:r>
            <a:r>
              <a:rPr lang="it-IT" dirty="0"/>
              <a:t>regolato dalla </a:t>
            </a:r>
            <a:r>
              <a:rPr lang="it-IT" u="sng" dirty="0"/>
              <a:t>“legge” della domanda e dell’offerta</a:t>
            </a:r>
            <a:r>
              <a:rPr lang="it-IT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5554-6A51-4D76-87FB-4FA46D6A5038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2AA5048C-E383-4DE3-8A59-2F62D440EAE4}"/>
              </a:ext>
            </a:extLst>
          </p:cNvPr>
          <p:cNvSpPr/>
          <p:nvPr/>
        </p:nvSpPr>
        <p:spPr>
          <a:xfrm>
            <a:off x="5165557" y="5147093"/>
            <a:ext cx="665748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5774CDA-AF3A-4EE2-8D0A-F4959B9ECFAE}"/>
              </a:ext>
            </a:extLst>
          </p:cNvPr>
          <p:cNvSpPr txBox="1"/>
          <p:nvPr/>
        </p:nvSpPr>
        <p:spPr>
          <a:xfrm>
            <a:off x="3870158" y="5626100"/>
            <a:ext cx="367364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Un elemento costitutivo (</a:t>
            </a:r>
            <a:r>
              <a:rPr lang="it-IT"/>
              <a:t>meccanismo concorrenziale) che </a:t>
            </a:r>
            <a:r>
              <a:rPr lang="it-IT" dirty="0"/>
              <a:t>nella realtà viene meno….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3B1A58A-A389-44FB-B1B7-3D352CE31675}"/>
              </a:ext>
            </a:extLst>
          </p:cNvPr>
          <p:cNvSpPr/>
          <p:nvPr/>
        </p:nvSpPr>
        <p:spPr>
          <a:xfrm>
            <a:off x="792480" y="3429000"/>
            <a:ext cx="10561320" cy="1674223"/>
          </a:xfrm>
          <a:prstGeom prst="rect">
            <a:avLst/>
          </a:prstGeom>
          <a:noFill/>
          <a:ln w="31750" cmpd="thinThick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485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esercizio di riepilogo: Monopolio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pizzeria di Angelo può godere di un monopolio locale nella fornitura di pizze al paese. La domanda inversa giornaliera di pizze è:</a:t>
            </a:r>
          </a:p>
          <a:p>
            <a:r>
              <a:rPr lang="en-US" i="1" dirty="0"/>
              <a:t>P = 20 – 0,1Q</a:t>
            </a:r>
          </a:p>
          <a:p>
            <a:r>
              <a:rPr lang="it-IT" dirty="0"/>
              <a:t>dove </a:t>
            </a:r>
            <a:r>
              <a:rPr lang="it-IT" i="1" dirty="0"/>
              <a:t>P </a:t>
            </a:r>
            <a:r>
              <a:rPr lang="it-IT" dirty="0"/>
              <a:t>è il prezzo di ogni pizza e </a:t>
            </a:r>
            <a:r>
              <a:rPr lang="it-IT" i="1" dirty="0"/>
              <a:t>Q </a:t>
            </a:r>
            <a:r>
              <a:rPr lang="it-IT" dirty="0"/>
              <a:t>è il numero di pizze per ogni giorno. Quale sarà il ricavo marginale di Angelo?</a:t>
            </a:r>
            <a:endParaRPr lang="en-US" i="1" dirty="0"/>
          </a:p>
          <a:p>
            <a:r>
              <a:rPr lang="it-IT" dirty="0"/>
              <a:t>Ogni pizzaiolo che Angelo assume può produrre 20 pizze al giorno. Quale è la curva di domanda di lavoro di Angelo come funzione di </a:t>
            </a:r>
            <a:r>
              <a:rPr lang="it-IT" i="1" dirty="0"/>
              <a:t>w</a:t>
            </a:r>
            <a:r>
              <a:rPr lang="it-IT" dirty="0"/>
              <a:t>, il salario giornaliero che Angelo </a:t>
            </a:r>
            <a:r>
              <a:rPr lang="en-US" dirty="0" err="1"/>
              <a:t>prende</a:t>
            </a:r>
            <a:r>
              <a:rPr lang="en-US" dirty="0"/>
              <a:t> come </a:t>
            </a:r>
            <a:r>
              <a:rPr lang="en-US" dirty="0" err="1"/>
              <a:t>dato</a:t>
            </a:r>
            <a:r>
              <a:rPr lang="en-US" dirty="0"/>
              <a:t>?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268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C5D56757-94C2-41EF-AF22-AC1F1D359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precedente: la curva di domanda di lavoro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7316BD-1303-4275-B92D-FAED11FCC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26</a:t>
            </a:fld>
            <a:endParaRPr lang="it-IT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C7C20373-74BB-4282-B867-C58DEF573CA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94874" y="1775828"/>
          <a:ext cx="2344616" cy="1289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385">
                  <a:extLst>
                    <a:ext uri="{9D8B030D-6E8A-4147-A177-3AD203B41FA5}">
                      <a16:colId xmlns:a16="http://schemas.microsoft.com/office/drawing/2014/main" val="165417126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4233108352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661093025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3277103756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w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L=5-0,0125w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5618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33788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4.875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79708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4.75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81068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4.5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315770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42140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3.75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03954531"/>
                  </a:ext>
                </a:extLst>
              </a:tr>
            </a:tbl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FA68E86E-D70D-4C1E-97F0-0764EB40AB6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794823" y="1552829"/>
          <a:ext cx="7032626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7683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BD44D-779F-4134-B2ED-F1A46CD54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esercizio di riepilogo: Monopsonio non discriminante e monopolio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A0DDCF-0781-456E-AA04-E74352AA7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La macelleria di Moena ha il monopolio nella produzione e vendita di speck affumicato di Moena. La curva di domanda inversa per le confezioni di speck è:</a:t>
            </a:r>
          </a:p>
          <a:p>
            <a:r>
              <a:rPr lang="it-IT" i="1" dirty="0"/>
              <a:t>P = 30 – 0,4 Q</a:t>
            </a:r>
          </a:p>
          <a:p>
            <a:r>
              <a:rPr lang="it-IT" dirty="0"/>
              <a:t>dove </a:t>
            </a:r>
            <a:r>
              <a:rPr lang="it-IT" i="1" dirty="0"/>
              <a:t>P </a:t>
            </a:r>
            <a:r>
              <a:rPr lang="it-IT" dirty="0"/>
              <a:t>è il prezzo di una confezione di speck e </a:t>
            </a:r>
            <a:r>
              <a:rPr lang="it-IT" i="1" dirty="0"/>
              <a:t>Q </a:t>
            </a:r>
            <a:r>
              <a:rPr lang="it-IT" dirty="0"/>
              <a:t>è il numero di confezioni vendute in un’ora. </a:t>
            </a:r>
            <a:r>
              <a:rPr lang="it-IT" b="1" dirty="0"/>
              <a:t>Quale sarà il relativo ricavo marginale</a:t>
            </a:r>
            <a:r>
              <a:rPr lang="it-IT" dirty="0"/>
              <a:t>?</a:t>
            </a:r>
          </a:p>
          <a:p>
            <a:r>
              <a:rPr lang="it-IT" dirty="0"/>
              <a:t>La macelleria di Moena è il solo datore di lavoro del paese e ha un’offerta di lavoro oraria data da:</a:t>
            </a:r>
          </a:p>
          <a:p>
            <a:r>
              <a:rPr lang="it-IT" i="1" dirty="0"/>
              <a:t>w = 0,9L + 5</a:t>
            </a:r>
          </a:p>
          <a:p>
            <a:r>
              <a:rPr lang="it-IT" dirty="0"/>
              <a:t>dove </a:t>
            </a:r>
            <a:r>
              <a:rPr lang="it-IT" i="1" dirty="0"/>
              <a:t>w </a:t>
            </a:r>
            <a:r>
              <a:rPr lang="it-IT" dirty="0"/>
              <a:t>è il salario orario e </a:t>
            </a:r>
            <a:r>
              <a:rPr lang="it-IT" i="1" dirty="0"/>
              <a:t>L </a:t>
            </a:r>
            <a:r>
              <a:rPr lang="it-IT" dirty="0"/>
              <a:t>è il numero di lavoratori assunti ogni ora. Quale </a:t>
            </a:r>
            <a:r>
              <a:rPr lang="it-IT" dirty="0" err="1"/>
              <a:t>saràil</a:t>
            </a:r>
            <a:r>
              <a:rPr lang="it-IT" dirty="0"/>
              <a:t> costo marginale associato all’assunzione di </a:t>
            </a:r>
            <a:r>
              <a:rPr lang="it-IT" i="1" dirty="0"/>
              <a:t>L </a:t>
            </a:r>
            <a:r>
              <a:rPr lang="it-IT" dirty="0"/>
              <a:t>lavoratori?</a:t>
            </a:r>
          </a:p>
          <a:p>
            <a:r>
              <a:rPr lang="it-IT" dirty="0"/>
              <a:t>Ogni lavoratore produce due confezioni di speck all’ora. </a:t>
            </a:r>
            <a:r>
              <a:rPr lang="it-IT" b="1" dirty="0"/>
              <a:t>Quanti lavoratori dovrebbe assumere ogni ora la macelleria per massimizzare i suoi profitti</a:t>
            </a:r>
            <a:r>
              <a:rPr lang="it-IT" dirty="0"/>
              <a:t>? </a:t>
            </a:r>
            <a:r>
              <a:rPr lang="it-IT" b="1" dirty="0"/>
              <a:t>Quale salario orario pagherà</a:t>
            </a:r>
            <a:r>
              <a:rPr lang="it-IT" dirty="0"/>
              <a:t>? </a:t>
            </a:r>
            <a:r>
              <a:rPr lang="it-IT" b="1" dirty="0"/>
              <a:t>Quale prezzo farà pagare per ogni confezione di speck</a:t>
            </a:r>
            <a:r>
              <a:rPr lang="it-IT" dirty="0"/>
              <a:t>?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6AC36AC-71A1-40DF-B056-C68F0271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992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comparsa della disoccupazione involontaria (e la disoccupazione di equilibrio)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it-IT" dirty="0"/>
                  <a:t>Abbiamo visto nelle ultime lezioni che, anche in una situazione di concorrenza perfetta, possiamo osservare una situazione di disoccupazione involontaria, vediamolo con un esercizio:</a:t>
                </a:r>
              </a:p>
              <a:p>
                <a:r>
                  <a:rPr lang="it-IT" dirty="0"/>
                  <a:t>La domanda e l'offerta di lavoro sono date dalle seguenti </a:t>
                </a:r>
              </a:p>
              <a:p>
                <a:endParaRPr lang="it-IT" dirty="0"/>
              </a:p>
              <a:p>
                <a:r>
                  <a:rPr lang="it-IT" dirty="0"/>
                  <a:t>equazioni: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it-IT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it-IT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p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p>
                            </m:sSup>
                            <m:r>
                              <a:rPr lang="it-IT" b="0" i="1">
                                <a:latin typeface="Cambria Math" panose="02040503050406030204" pitchFamily="18" charset="0"/>
                              </a:rPr>
                              <m:t>=40−</m:t>
                            </m:r>
                            <m:f>
                              <m:f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b="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num>
                              <m:den>
                                <m:r>
                                  <a:rPr lang="it-IT" b="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  <m:e>
                            <m:sSup>
                              <m:sSup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b="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p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sup>
                            </m:sSup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=3</m:t>
                            </m:r>
                            <m:f>
                              <m:fPr>
                                <m:ctrlPr>
                                  <a:rPr lang="it-IT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b="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num>
                              <m:den>
                                <m:r>
                                  <a:rPr lang="it-IT" b="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endParaRPr lang="it-IT" dirty="0"/>
              </a:p>
              <a:p>
                <a:r>
                  <a:rPr lang="it-IT" dirty="0"/>
                  <a:t>dove L</a:t>
                </a:r>
                <a:r>
                  <a:rPr lang="it-IT" baseline="30000" dirty="0"/>
                  <a:t>D </a:t>
                </a:r>
                <a:r>
                  <a:rPr lang="it-IT" dirty="0"/>
                  <a:t>(il numero di lavoratori che le imprese sono intenzionate ad assumere) è decrescente nel salario reale, mentre L</a:t>
                </a:r>
                <a:r>
                  <a:rPr lang="it-IT" baseline="30000" dirty="0"/>
                  <a:t>O </a:t>
                </a:r>
                <a:r>
                  <a:rPr lang="it-IT" dirty="0"/>
                  <a:t>(il numero di individui che vogliono lavorare) è invece crescente nel salario reale. Si determini: </a:t>
                </a:r>
              </a:p>
              <a:p>
                <a:pPr lvl="1"/>
                <a:r>
                  <a:rPr lang="it-IT" dirty="0"/>
                  <a:t>(1) il salario reale di mercato; </a:t>
                </a:r>
              </a:p>
              <a:p>
                <a:pPr lvl="1"/>
                <a:r>
                  <a:rPr lang="it-IT" dirty="0"/>
                  <a:t>(2) la nuova situazione di mercato in corrispondenza di un salario reale pari a 12.</a:t>
                </a:r>
                <a:endParaRPr lang="en-US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842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4260B4-70CC-43E8-8BF8-081EC4D84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La concorrenza imperfetta 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A9EB06-FC78-4EC0-9685-5FB3CC4DA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Quali ipotesi del modello concorrenziale vengono meno?</a:t>
            </a:r>
          </a:p>
        </p:txBody>
      </p:sp>
    </p:spTree>
    <p:extLst>
      <p:ext uri="{BB962C8B-B14F-4D97-AF65-F5344CB8AC3E}">
        <p14:creationId xmlns:p14="http://schemas.microsoft.com/office/powerpoint/2010/main" val="98947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ED984D-BE90-4F35-804F-4A8B07284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Un’aggiunta rispetto alla concorrenza perfetta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02050B-4B4E-4B03-A4C3-330320045B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Nell’analisi effettuata abbiamo considerato separatamente il comportamento della singola impresa e del singolo lavoratore, </a:t>
            </a:r>
            <a:r>
              <a:rPr lang="it-IT" dirty="0" err="1"/>
              <a:t>nonchè</a:t>
            </a:r>
            <a:r>
              <a:rPr lang="it-IT" dirty="0"/>
              <a:t> l’insieme dei punti di scelta ottima per riassumere le scelte al variare del salario reale</a:t>
            </a:r>
          </a:p>
          <a:p>
            <a:r>
              <a:rPr lang="it-IT" dirty="0"/>
              <a:t>Abbiamo poi considerato il mercato del lavoro come luogo di incontro di tutte le imprese e tutti i lavoratori (equilibrio di mercato)</a:t>
            </a:r>
          </a:p>
          <a:p>
            <a:r>
              <a:rPr lang="it-IT" dirty="0"/>
              <a:t>Qui dobbiamo confrontare la scelta ottima di un’impresa, data l’offerta, che per ipotesi è completamente flessibile, se il prezzo (e/o il salario) è dato dal mercato, infatti, la curva di offerta per l’impresa è completamente flessibile: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1FB06EC2-81BB-4837-8A87-2FFCE157B090}"/>
                  </a:ext>
                </a:extLst>
              </p14:cNvPr>
              <p14:cNvContentPartPr/>
              <p14:nvPr/>
            </p14:nvContentPartPr>
            <p14:xfrm>
              <a:off x="6775269" y="2081349"/>
              <a:ext cx="4415245" cy="3502782"/>
            </p14:xfrm>
          </p:contentPart>
        </mc:Choice>
        <mc:Fallback xmlns=""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1FB06EC2-81BB-4837-8A87-2FFCE157B0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66269" y="2072708"/>
                <a:ext cx="4441886" cy="3520424"/>
              </a:xfrm>
              <a:prstGeom prst="rect">
                <a:avLst/>
              </a:prstGeom>
            </p:spPr>
          </p:pic>
        </mc:Fallback>
      </mc:AlternateContent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FA43D70-BF70-4E56-95DB-4927984D22E7}"/>
              </a:ext>
            </a:extLst>
          </p:cNvPr>
          <p:cNvCxnSpPr>
            <a:cxnSpLocks/>
          </p:cNvCxnSpPr>
          <p:nvPr/>
        </p:nvCxnSpPr>
        <p:spPr>
          <a:xfrm>
            <a:off x="9056914" y="4062548"/>
            <a:ext cx="0" cy="152158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5489336-1970-42A2-B084-D9D577A5AFB0}"/>
              </a:ext>
            </a:extLst>
          </p:cNvPr>
          <p:cNvSpPr txBox="1"/>
          <p:nvPr/>
        </p:nvSpPr>
        <p:spPr>
          <a:xfrm>
            <a:off x="10480765" y="5647509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E7CD9F8-56F8-4195-A4B9-BFEE0BE92077}"/>
              </a:ext>
            </a:extLst>
          </p:cNvPr>
          <p:cNvSpPr txBox="1"/>
          <p:nvPr/>
        </p:nvSpPr>
        <p:spPr>
          <a:xfrm>
            <a:off x="6255947" y="208134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W/P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58EB316-456C-4F6E-A97C-44A39DAAA4DD}"/>
              </a:ext>
            </a:extLst>
          </p:cNvPr>
          <p:cNvSpPr txBox="1"/>
          <p:nvPr/>
        </p:nvSpPr>
        <p:spPr>
          <a:xfrm>
            <a:off x="10384971" y="518595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</a:t>
            </a:r>
            <a:r>
              <a:rPr lang="it-IT" baseline="30000" dirty="0"/>
              <a:t>D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C5B410EE-9BB5-4B52-AE3F-5AF5491075C9}"/>
              </a:ext>
            </a:extLst>
          </p:cNvPr>
          <p:cNvSpPr txBox="1"/>
          <p:nvPr/>
        </p:nvSpPr>
        <p:spPr>
          <a:xfrm>
            <a:off x="11227146" y="3877882"/>
            <a:ext cx="37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</a:t>
            </a:r>
            <a:r>
              <a:rPr lang="it-IT" baseline="30000" dirty="0"/>
              <a:t>O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40A69639-8CD0-4DF8-85A0-80BAF0ED9ECA}"/>
              </a:ext>
            </a:extLst>
          </p:cNvPr>
          <p:cNvSpPr txBox="1"/>
          <p:nvPr/>
        </p:nvSpPr>
        <p:spPr>
          <a:xfrm>
            <a:off x="9020282" y="3744685"/>
            <a:ext cx="335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9CD0F93-473B-4CA1-AFAA-30E4FCA1542F}"/>
              </a:ext>
            </a:extLst>
          </p:cNvPr>
          <p:cNvSpPr txBox="1"/>
          <p:nvPr/>
        </p:nvSpPr>
        <p:spPr>
          <a:xfrm>
            <a:off x="8895805" y="5592687"/>
            <a:ext cx="426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L*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D669A60C-2CFC-4191-B4CB-11B22151C1E5}"/>
              </a:ext>
            </a:extLst>
          </p:cNvPr>
          <p:cNvSpPr txBox="1"/>
          <p:nvPr/>
        </p:nvSpPr>
        <p:spPr>
          <a:xfrm>
            <a:off x="6660731" y="1553086"/>
            <a:ext cx="459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Equilibrio dell’impresa in concorrenza perfetta</a:t>
            </a:r>
          </a:p>
        </p:txBody>
      </p:sp>
      <p:sp>
        <p:nvSpPr>
          <p:cNvPr id="33" name="Text Box 13">
            <a:extLst>
              <a:ext uri="{FF2B5EF4-FFF2-40B4-BE49-F238E27FC236}">
                <a16:creationId xmlns:a16="http://schemas.microsoft.com/office/drawing/2014/main" id="{FCAC3D47-A151-4FC9-8BC5-2B0ED3CCB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6483" y="3275012"/>
            <a:ext cx="1079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1400" i="1" dirty="0" err="1">
                <a:latin typeface="Times New Roman" panose="02020603050405020304" pitchFamily="18" charset="0"/>
              </a:rPr>
              <a:t>CMg</a:t>
            </a:r>
            <a:r>
              <a:rPr lang="it-IT" altLang="it-IT" sz="1400" i="1" dirty="0">
                <a:latin typeface="Times New Roman" panose="02020603050405020304" pitchFamily="18" charset="0"/>
              </a:rPr>
              <a:t>=</a:t>
            </a:r>
            <a:r>
              <a:rPr lang="it-IT" altLang="it-IT" sz="1400" i="1" dirty="0" err="1">
                <a:latin typeface="Times New Roman" panose="02020603050405020304" pitchFamily="18" charset="0"/>
              </a:rPr>
              <a:t>CMe</a:t>
            </a:r>
            <a:endParaRPr lang="it-IT" altLang="it-IT" sz="1400" i="1" dirty="0">
              <a:latin typeface="Times New Roman" panose="02020603050405020304" pitchFamily="18" charset="0"/>
            </a:endParaRP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0488CF3C-7681-45DE-BD93-03474F9FDADE}"/>
              </a:ext>
            </a:extLst>
          </p:cNvPr>
          <p:cNvCxnSpPr>
            <a:stCxn id="33" idx="1"/>
          </p:cNvCxnSpPr>
          <p:nvPr/>
        </p:nvCxnSpPr>
        <p:spPr>
          <a:xfrm flipH="1">
            <a:off x="10354491" y="3429000"/>
            <a:ext cx="511992" cy="668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39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/>
              <a:t>Perchè</a:t>
            </a:r>
            <a:r>
              <a:rPr lang="en-US" sz="3200" b="1" dirty="0"/>
              <a:t> </a:t>
            </a:r>
            <a:r>
              <a:rPr lang="en-US" sz="3200" b="1" dirty="0" err="1"/>
              <a:t>il</a:t>
            </a:r>
            <a:r>
              <a:rPr lang="en-US" sz="3200" b="1" dirty="0"/>
              <a:t> </a:t>
            </a:r>
            <a:r>
              <a:rPr lang="en-US" sz="3200" b="1" dirty="0" err="1"/>
              <a:t>modello</a:t>
            </a:r>
            <a:r>
              <a:rPr lang="en-US" sz="3200" b="1" dirty="0"/>
              <a:t> di </a:t>
            </a:r>
            <a:r>
              <a:rPr lang="en-US" sz="3200" b="1" dirty="0" err="1"/>
              <a:t>riferimento</a:t>
            </a:r>
            <a:r>
              <a:rPr lang="en-US" sz="3200" b="1" dirty="0"/>
              <a:t> per </a:t>
            </a:r>
            <a:r>
              <a:rPr lang="en-US" sz="3200" b="1" dirty="0" err="1"/>
              <a:t>il</a:t>
            </a:r>
            <a:r>
              <a:rPr lang="en-US" sz="3200" b="1" dirty="0"/>
              <a:t> </a:t>
            </a:r>
            <a:r>
              <a:rPr lang="en-US" sz="3200" b="1" dirty="0" err="1"/>
              <a:t>meccanismo</a:t>
            </a:r>
            <a:r>
              <a:rPr lang="en-US" sz="3200" b="1" dirty="0"/>
              <a:t> di </a:t>
            </a:r>
            <a:r>
              <a:rPr lang="en-US" sz="3200" b="1" dirty="0" err="1"/>
              <a:t>funzionamento</a:t>
            </a:r>
            <a:r>
              <a:rPr lang="en-US" sz="3200" b="1" dirty="0"/>
              <a:t> del </a:t>
            </a:r>
            <a:r>
              <a:rPr lang="en-US" sz="3200" b="1" dirty="0" err="1"/>
              <a:t>mercato</a:t>
            </a:r>
            <a:r>
              <a:rPr lang="en-US" sz="3200" b="1" dirty="0"/>
              <a:t> del Lavoro non </a:t>
            </a:r>
            <a:r>
              <a:rPr lang="en-US" sz="3200" b="1" dirty="0" err="1"/>
              <a:t>può</a:t>
            </a:r>
            <a:r>
              <a:rPr lang="en-US" sz="3200" b="1" dirty="0"/>
              <a:t> </a:t>
            </a:r>
            <a:r>
              <a:rPr lang="en-US" sz="3200" b="1" dirty="0" err="1"/>
              <a:t>essere</a:t>
            </a:r>
            <a:r>
              <a:rPr lang="en-US" sz="3200" b="1" dirty="0"/>
              <a:t> </a:t>
            </a:r>
            <a:r>
              <a:rPr lang="en-US" sz="3200" b="1" dirty="0" err="1"/>
              <a:t>quello</a:t>
            </a:r>
            <a:r>
              <a:rPr lang="en-US" sz="3200" b="1" dirty="0"/>
              <a:t> </a:t>
            </a:r>
            <a:r>
              <a:rPr lang="en-US" sz="3200" b="1" dirty="0" err="1"/>
              <a:t>neoclassico</a:t>
            </a:r>
            <a:r>
              <a:rPr lang="en-US" sz="3200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Guardando</a:t>
            </a:r>
            <a:r>
              <a:rPr lang="en-US" dirty="0"/>
              <a:t> i </a:t>
            </a:r>
            <a:r>
              <a:rPr lang="en-US" dirty="0" err="1"/>
              <a:t>risultati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indagini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descrivono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mercato</a:t>
            </a:r>
            <a:r>
              <a:rPr lang="en-US" dirty="0"/>
              <a:t> del </a:t>
            </a:r>
            <a:r>
              <a:rPr lang="en-US" dirty="0" err="1"/>
              <a:t>lavoro</a:t>
            </a:r>
            <a:r>
              <a:rPr lang="en-US" dirty="0"/>
              <a:t>, la </a:t>
            </a:r>
            <a:r>
              <a:rPr lang="en-US" dirty="0" err="1"/>
              <a:t>disoccupazione</a:t>
            </a:r>
            <a:r>
              <a:rPr lang="en-US" dirty="0"/>
              <a:t> </a:t>
            </a:r>
            <a:r>
              <a:rPr lang="en-US" dirty="0" err="1"/>
              <a:t>sembra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abbastanza</a:t>
            </a:r>
            <a:r>
              <a:rPr lang="en-US" dirty="0"/>
              <a:t> </a:t>
            </a:r>
            <a:r>
              <a:rPr lang="en-US" dirty="0" err="1"/>
              <a:t>diffusa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paesi</a:t>
            </a:r>
            <a:r>
              <a:rPr lang="en-US" dirty="0"/>
              <a:t> e </a:t>
            </a:r>
            <a:r>
              <a:rPr lang="en-US" dirty="0" err="1"/>
              <a:t>variabile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tempo</a:t>
            </a:r>
          </a:p>
          <a:p>
            <a:r>
              <a:rPr lang="it-IT" dirty="0"/>
              <a:t>Questo fatto implica che alcune delle ipotesi sottostanti al modello perfettamente concorrenziale sono violate.</a:t>
            </a:r>
          </a:p>
          <a:p>
            <a:r>
              <a:rPr lang="it-IT" dirty="0"/>
              <a:t>La teoria economica ha individuato diverse classi di impedimenti, vediamo le due principali:</a:t>
            </a:r>
          </a:p>
          <a:p>
            <a:pPr lvl="1"/>
            <a:r>
              <a:rPr lang="it-IT" dirty="0">
                <a:solidFill>
                  <a:srgbClr val="FF0000"/>
                </a:solidFill>
              </a:rPr>
              <a:t>imperfezioni nell’informazione </a:t>
            </a:r>
            <a:r>
              <a:rPr lang="it-IT" dirty="0"/>
              <a:t>di cui dispongono gli individui; </a:t>
            </a:r>
          </a:p>
          <a:p>
            <a:pPr lvl="1"/>
            <a:r>
              <a:rPr lang="it-IT" dirty="0"/>
              <a:t>ostacoli che derivano da </a:t>
            </a:r>
            <a:r>
              <a:rPr lang="it-IT" dirty="0">
                <a:solidFill>
                  <a:srgbClr val="FF0000"/>
                </a:solidFill>
              </a:rPr>
              <a:t>aspetti istituzionali del mercato del lavoro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856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dell’informazione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Il datore di lavoro ha difficoltà ad osservare l’impegno profuso dal lavoratore nello svolgere i suoi compiti. Esiste, in altri termini, un’</a:t>
            </a:r>
            <a:r>
              <a:rPr lang="it-IT" b="1" dirty="0"/>
              <a:t>asimmetria informativa </a:t>
            </a:r>
            <a:r>
              <a:rPr lang="it-IT" dirty="0"/>
              <a:t>che il modello perfettamente concorrenziale non contempla.</a:t>
            </a:r>
          </a:p>
          <a:p>
            <a:r>
              <a:rPr lang="it-IT" dirty="0"/>
              <a:t>Questo induce l’impresa a offrire una retribuzione più elevata di quella che emergerebbe in un equilibrio concorrenziale. In questo modo il lavoratore ha un </a:t>
            </a:r>
            <a:r>
              <a:rPr lang="it-IT" dirty="0">
                <a:solidFill>
                  <a:srgbClr val="FF0000"/>
                </a:solidFill>
              </a:rPr>
              <a:t>incentivo a impegnarsi </a:t>
            </a:r>
            <a:r>
              <a:rPr lang="it-IT" dirty="0"/>
              <a:t>poiché, non facendolo, verrebbe licenziato e poiché la retribuzione è superiore a quella dell’equilibrio concorrenziale, lo stato di non occupazione sarebbe strettamente peggiore di quello di occupazione (</a:t>
            </a:r>
            <a:r>
              <a:rPr lang="it-IT" i="1" dirty="0"/>
              <a:t>modello dei salari efficienti</a:t>
            </a:r>
            <a:r>
              <a:rPr lang="it-IT" dirty="0"/>
              <a:t>).</a:t>
            </a:r>
          </a:p>
          <a:p>
            <a:r>
              <a:rPr lang="it-IT" dirty="0"/>
              <a:t>Il secondo problema informativo discende dal fatto che nella realtà </a:t>
            </a:r>
            <a:r>
              <a:rPr lang="it-IT" b="1" dirty="0"/>
              <a:t>l’incontro tra domanda e offerta non è istantaneo</a:t>
            </a:r>
            <a:r>
              <a:rPr lang="it-IT" dirty="0"/>
              <a:t>, a differenza di quanto implicitamente ipotizzato nei modelli visti: trovare un impiego o un dipendente adatti </a:t>
            </a:r>
            <a:r>
              <a:rPr lang="it-IT" u="sng" dirty="0"/>
              <a:t>richiede tempo e risorse</a:t>
            </a:r>
            <a:r>
              <a:rPr lang="it-IT" dirty="0"/>
              <a:t>.</a:t>
            </a:r>
          </a:p>
          <a:p>
            <a:r>
              <a:rPr lang="it-IT" dirty="0"/>
              <a:t>In ogni momento ci saranno persone disposte a lavorare alla retribuzione corrente, ma che non riescono a trovare un posto di lavoro vacante, pur essendo disposti a lavorare anche a salari più bassi; allo stesso modo ci saranno posizioni di lavoro disponibili per le quali non è stato ancora trovato un lavoratore: </a:t>
            </a:r>
            <a:r>
              <a:rPr lang="it-IT" dirty="0">
                <a:solidFill>
                  <a:srgbClr val="FF0000"/>
                </a:solidFill>
              </a:rPr>
              <a:t>coesistenza di disoccupati e di posti di lavoro vacanti </a:t>
            </a:r>
            <a:r>
              <a:rPr lang="it-IT" dirty="0"/>
              <a:t>e la presenza di </a:t>
            </a:r>
            <a:r>
              <a:rPr lang="it-IT" dirty="0">
                <a:solidFill>
                  <a:srgbClr val="FF0000"/>
                </a:solidFill>
              </a:rPr>
              <a:t>ampi flussi di persone tra stati del mercato del lavoro </a:t>
            </a:r>
            <a:r>
              <a:rPr lang="it-IT" dirty="0"/>
              <a:t>anche a fronte di un </a:t>
            </a:r>
            <a:r>
              <a:rPr lang="it-IT" dirty="0">
                <a:solidFill>
                  <a:srgbClr val="FF0000"/>
                </a:solidFill>
              </a:rPr>
              <a:t>tasso di disoccupazione stabile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1466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Imperfezioni</a:t>
            </a:r>
            <a:r>
              <a:rPr lang="en-US" dirty="0"/>
              <a:t> del </a:t>
            </a:r>
            <a:r>
              <a:rPr lang="en-US" dirty="0" err="1"/>
              <a:t>mercato</a:t>
            </a:r>
            <a:r>
              <a:rPr lang="en-US" dirty="0"/>
              <a:t> del </a:t>
            </a:r>
            <a:r>
              <a:rPr lang="en-US" dirty="0" err="1"/>
              <a:t>lavoro</a:t>
            </a:r>
            <a:r>
              <a:rPr lang="en-US" dirty="0"/>
              <a:t> e </a:t>
            </a:r>
            <a:r>
              <a:rPr lang="en-US" dirty="0" err="1"/>
              <a:t>rimedi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u="sng" dirty="0"/>
              <a:t>Il messaggio fondamentale è che lo stato di disoccupazione può non essere una scelta volontaria degli individui</a:t>
            </a:r>
            <a:r>
              <a:rPr lang="it-IT" dirty="0"/>
              <a:t>, bensì una condizione che questi subiscono a causa di imperfezioni nel funzionamento del mercato del lavoro. </a:t>
            </a:r>
          </a:p>
          <a:p>
            <a:r>
              <a:rPr lang="it-IT" dirty="0"/>
              <a:t>Questo fornisce una giustificazione per l’intervento pubblico a tutela dei disoccupati, in particolare quello che ne sostiene il reddito. </a:t>
            </a:r>
          </a:p>
          <a:p>
            <a:r>
              <a:rPr lang="it-IT" dirty="0"/>
              <a:t>Tale considerazione si rafforza se consideriamo che non esistono imprese private disposte a offrire polizze assicurative contro il rischio di disoccupazione, sia perché i problemi di </a:t>
            </a:r>
            <a:r>
              <a:rPr lang="it-IT" b="1" dirty="0"/>
              <a:t>azzardo morale</a:t>
            </a:r>
            <a:r>
              <a:rPr lang="it-IT" dirty="0"/>
              <a:t> e </a:t>
            </a:r>
            <a:r>
              <a:rPr lang="it-IT" b="1" dirty="0"/>
              <a:t>selezione avversa</a:t>
            </a:r>
            <a:r>
              <a:rPr lang="it-IT" dirty="0"/>
              <a:t> (*) sono particolarmente seri, sia perché tali programmi sarebbero finanziariamente insostenibili a fronte di shock aggregati che </a:t>
            </a:r>
            <a:r>
              <a:rPr lang="it-IT" dirty="0" err="1"/>
              <a:t>comporatano</a:t>
            </a:r>
            <a:r>
              <a:rPr lang="it-IT" dirty="0"/>
              <a:t> crisi sistemiche come quella dei mercati finanziari del 2008 o da Covid-19 nel 2020. </a:t>
            </a:r>
          </a:p>
          <a:p>
            <a:r>
              <a:rPr lang="it-IT" dirty="0"/>
              <a:t>È per questo motivo che storicamente si sono sviluppate le istituzioni del mercato del lavoro.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32</a:t>
            </a:fld>
            <a:endParaRPr lang="it-IT"/>
          </a:p>
        </p:txBody>
      </p:sp>
      <p:sp>
        <p:nvSpPr>
          <p:cNvPr id="5" name="Pulsante di azione: Avanti o successivo 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15AC07B-3434-4EA0-AA04-2185479B7660}"/>
              </a:ext>
            </a:extLst>
          </p:cNvPr>
          <p:cNvSpPr/>
          <p:nvPr/>
        </p:nvSpPr>
        <p:spPr>
          <a:xfrm>
            <a:off x="2370667" y="4625219"/>
            <a:ext cx="193523" cy="16449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ulsante di azione: Avanti o successivo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43CEEA9-B8CF-487F-BCED-DC4E3D48C99F}"/>
              </a:ext>
            </a:extLst>
          </p:cNvPr>
          <p:cNvSpPr/>
          <p:nvPr/>
        </p:nvSpPr>
        <p:spPr>
          <a:xfrm>
            <a:off x="11396037" y="6356350"/>
            <a:ext cx="381435" cy="3082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2293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chemeClr val="bg1"/>
            </a:gs>
            <a:gs pos="91355">
              <a:schemeClr val="accent6">
                <a:lumMod val="20000"/>
                <a:lumOff val="80000"/>
              </a:schemeClr>
            </a:gs>
            <a:gs pos="15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BCA9F-C310-4568-B25D-057A31BA8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(*) Azzardo morale e selezione avversa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4F4FE-E66C-4B86-9A89-71D44259D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Questo tipo di modelli si inseriscono nell’ambito dei </a:t>
            </a:r>
            <a:r>
              <a:rPr lang="it-IT" dirty="0">
                <a:solidFill>
                  <a:srgbClr val="0070C0"/>
                </a:solidFill>
              </a:rPr>
              <a:t>problemi di agenzia </a:t>
            </a:r>
            <a:r>
              <a:rPr lang="it-IT" dirty="0"/>
              <a:t>in cui c’è un conflitto d’interesse tra il principale (impresa) e l’agente (lavoratore) sul comportamento dell’agente a cui è associata </a:t>
            </a:r>
            <a:r>
              <a:rPr lang="it-IT" dirty="0">
                <a:solidFill>
                  <a:srgbClr val="0070C0"/>
                </a:solidFill>
              </a:rPr>
              <a:t>un’asimmetria informativa per l’impresa</a:t>
            </a:r>
            <a:r>
              <a:rPr lang="it-IT" dirty="0"/>
              <a:t>. L'informazione asimmetrica produce due diverse </a:t>
            </a:r>
            <a:r>
              <a:rPr lang="it-IT" b="1" dirty="0"/>
              <a:t>forme di inefficienza</a:t>
            </a:r>
            <a:r>
              <a:rPr lang="it-IT" dirty="0"/>
              <a:t>:</a:t>
            </a:r>
          </a:p>
          <a:p>
            <a:r>
              <a:rPr lang="it-IT" dirty="0"/>
              <a:t>la prima, legata ad informazioni nascoste sulla qualità di una persona, determina </a:t>
            </a:r>
            <a:r>
              <a:rPr lang="it-IT" dirty="0">
                <a:solidFill>
                  <a:srgbClr val="FF0000"/>
                </a:solidFill>
              </a:rPr>
              <a:t>selezione avversa</a:t>
            </a:r>
            <a:r>
              <a:rPr lang="it-IT" dirty="0"/>
              <a:t>: l’impresa ha una probabilità di selezionare i lavoratori meno capaci;</a:t>
            </a:r>
          </a:p>
          <a:p>
            <a:r>
              <a:rPr lang="it-IT" dirty="0"/>
              <a:t>la seconda, che origina da informazione nascosta sulle azioni di un individuo, prende il nome di </a:t>
            </a:r>
            <a:r>
              <a:rPr lang="it-IT" dirty="0">
                <a:solidFill>
                  <a:srgbClr val="FF0000"/>
                </a:solidFill>
              </a:rPr>
              <a:t>azzardo morale </a:t>
            </a:r>
            <a:r>
              <a:rPr lang="it-IT" dirty="0"/>
              <a:t>: l’impegno del lavoratore non è osservabile e quindi vi è un incentivo a non comportarsi in modo corretto (es. oziare).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B41479-3993-4DA8-9AB2-33E18FD4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33</a:t>
            </a:fld>
            <a:endParaRPr lang="it-IT"/>
          </a:p>
        </p:txBody>
      </p:sp>
      <p:sp>
        <p:nvSpPr>
          <p:cNvPr id="5" name="Pulsante di azione: Indietro o precedente 4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B9F0141-43B0-4934-B968-1532006CB2B8}"/>
              </a:ext>
            </a:extLst>
          </p:cNvPr>
          <p:cNvSpPr/>
          <p:nvPr/>
        </p:nvSpPr>
        <p:spPr>
          <a:xfrm>
            <a:off x="11088914" y="6013752"/>
            <a:ext cx="343505" cy="25641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6734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Aspetti</a:t>
            </a:r>
            <a:r>
              <a:rPr lang="en-US" dirty="0"/>
              <a:t> </a:t>
            </a:r>
            <a:r>
              <a:rPr lang="en-US" dirty="0" err="1"/>
              <a:t>istituzionali</a:t>
            </a:r>
            <a:r>
              <a:rPr lang="en-US" dirty="0"/>
              <a:t> del </a:t>
            </a:r>
            <a:r>
              <a:rPr lang="en-US" dirty="0" err="1"/>
              <a:t>mercato</a:t>
            </a:r>
            <a:r>
              <a:rPr lang="en-US" dirty="0"/>
              <a:t> del </a:t>
            </a:r>
            <a:r>
              <a:rPr lang="en-US" dirty="0" err="1"/>
              <a:t>lavoro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213" y="1857523"/>
            <a:ext cx="10515600" cy="4351338"/>
          </a:xfrm>
        </p:spPr>
        <p:txBody>
          <a:bodyPr>
            <a:normAutofit/>
          </a:bodyPr>
          <a:lstStyle/>
          <a:p>
            <a:r>
              <a:rPr lang="it-IT" dirty="0"/>
              <a:t>La regolamentazione del mercato del lavoro è il risultato di un processo politico di scelta collettiva ed è costituita da un </a:t>
            </a:r>
            <a:r>
              <a:rPr lang="it-IT" b="1" dirty="0"/>
              <a:t>sistema di leggi e da norme sociali</a:t>
            </a:r>
            <a:r>
              <a:rPr lang="it-IT" dirty="0"/>
              <a:t> che, da un lato impongono </a:t>
            </a:r>
            <a:r>
              <a:rPr lang="it-IT" b="1" dirty="0"/>
              <a:t>vincoli</a:t>
            </a:r>
            <a:r>
              <a:rPr lang="it-IT" dirty="0"/>
              <a:t> e dall’altro forniscono </a:t>
            </a:r>
            <a:r>
              <a:rPr lang="it-IT" b="1" dirty="0"/>
              <a:t>incentivi</a:t>
            </a:r>
            <a:r>
              <a:rPr lang="it-IT" dirty="0"/>
              <a:t> alle scelte individuali. Le principali sono:</a:t>
            </a:r>
          </a:p>
          <a:p>
            <a:r>
              <a:rPr lang="it-IT" dirty="0"/>
              <a:t>i regimi di protezione dell’impiego;         </a:t>
            </a:r>
            <a:r>
              <a:rPr lang="it-IT" dirty="0">
                <a:solidFill>
                  <a:srgbClr val="FF0000"/>
                </a:solidFill>
              </a:rPr>
              <a:t>protezione del posto di lavoro</a:t>
            </a:r>
          </a:p>
          <a:p>
            <a:r>
              <a:rPr lang="it-IT" dirty="0"/>
              <a:t>le politiche attive e passive del lavoro;       </a:t>
            </a:r>
            <a:r>
              <a:rPr lang="it-IT" dirty="0">
                <a:solidFill>
                  <a:srgbClr val="FF0000"/>
                </a:solidFill>
              </a:rPr>
              <a:t>protezione del reddito</a:t>
            </a:r>
          </a:p>
          <a:p>
            <a:r>
              <a:rPr lang="it-IT" dirty="0"/>
              <a:t>i salari minimi;       </a:t>
            </a:r>
            <a:r>
              <a:rPr lang="it-IT" dirty="0">
                <a:solidFill>
                  <a:srgbClr val="FF0000"/>
                </a:solidFill>
              </a:rPr>
              <a:t>protezione del reddito degli occupati</a:t>
            </a:r>
            <a:endParaRPr lang="it-IT" dirty="0"/>
          </a:p>
          <a:p>
            <a:pPr marL="225425" indent="-225425"/>
            <a:r>
              <a:rPr lang="it-IT" dirty="0"/>
              <a:t>le organizzazioni sindacali.     </a:t>
            </a:r>
            <a:r>
              <a:rPr lang="it-IT" dirty="0">
                <a:solidFill>
                  <a:srgbClr val="FF0000"/>
                </a:solidFill>
              </a:rPr>
              <a:t>   protezione delle condizioni di lavoro  						(e dei salari) degli occupati</a:t>
            </a:r>
            <a:endParaRPr lang="it-IT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241312" y="3763926"/>
            <a:ext cx="446567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687879" y="4277833"/>
            <a:ext cx="446567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310270" y="4791740"/>
            <a:ext cx="446567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976036" y="5316280"/>
            <a:ext cx="446567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98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Regolamentazione del mercato del lavoro: occupazione, disoccupazione e salari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Abbiamo visto come, analizzare gli effetti della regolamentazione, comporti considerare anche combinazioni di interventi pubblici alternativi e la possibilità di confrontare gli esiti tra Paesi con schemi istituzionali diversi.</a:t>
            </a:r>
          </a:p>
          <a:p>
            <a:r>
              <a:rPr lang="it-IT" dirty="0"/>
              <a:t>Qui rileviamo solo che le istituzioni del mercato del lavoro sono utili per:</a:t>
            </a:r>
            <a:endParaRPr lang="en-US" dirty="0"/>
          </a:p>
          <a:p>
            <a:r>
              <a:rPr lang="it-IT" i="1" dirty="0"/>
              <a:t>a</a:t>
            </a:r>
            <a:r>
              <a:rPr lang="it-IT" dirty="0"/>
              <a:t>) rimediare, attraverso soluzioni di </a:t>
            </a:r>
            <a:r>
              <a:rPr lang="it-IT" i="1" dirty="0" err="1">
                <a:solidFill>
                  <a:srgbClr val="FF0000"/>
                </a:solidFill>
              </a:rPr>
              <a:t>second</a:t>
            </a:r>
            <a:r>
              <a:rPr lang="it-IT" i="1" dirty="0">
                <a:solidFill>
                  <a:srgbClr val="FF0000"/>
                </a:solidFill>
              </a:rPr>
              <a:t> best</a:t>
            </a:r>
            <a:r>
              <a:rPr lang="it-IT" dirty="0"/>
              <a:t>, a </a:t>
            </a:r>
            <a:r>
              <a:rPr lang="it-IT" u="sng" dirty="0"/>
              <a:t>fallimenti di mercato </a:t>
            </a:r>
            <a:r>
              <a:rPr lang="it-IT" dirty="0"/>
              <a:t>(= disoccupazione) che impediscono di ottenere l’esito efficiente che emerge in concorrenza perfetta, il </a:t>
            </a:r>
            <a:r>
              <a:rPr lang="it-IT" i="1" dirty="0"/>
              <a:t>first best</a:t>
            </a:r>
            <a:r>
              <a:rPr lang="it-IT" dirty="0"/>
              <a:t>; </a:t>
            </a:r>
          </a:p>
          <a:p>
            <a:r>
              <a:rPr lang="it-IT" i="1" dirty="0"/>
              <a:t>b</a:t>
            </a:r>
            <a:r>
              <a:rPr lang="it-IT" dirty="0"/>
              <a:t>) la </a:t>
            </a:r>
            <a:r>
              <a:rPr lang="it-IT" dirty="0">
                <a:solidFill>
                  <a:srgbClr val="FF0000"/>
                </a:solidFill>
              </a:rPr>
              <a:t>redistribuzione risorse scarse </a:t>
            </a:r>
            <a:r>
              <a:rPr lang="it-IT" dirty="0"/>
              <a:t>(l’obiettivo non è più l’efficienza, ma </a:t>
            </a:r>
            <a:r>
              <a:rPr lang="it-IT" u="sng" dirty="0"/>
              <a:t>l’equità</a:t>
            </a:r>
            <a:r>
              <a:rPr lang="it-IT" dirty="0"/>
              <a:t>); o </a:t>
            </a:r>
          </a:p>
          <a:p>
            <a:r>
              <a:rPr lang="it-IT" i="1" dirty="0"/>
              <a:t>c</a:t>
            </a:r>
            <a:r>
              <a:rPr lang="it-IT" dirty="0"/>
              <a:t>) limitare l’attività di</a:t>
            </a:r>
            <a:r>
              <a:rPr lang="it-IT" dirty="0">
                <a:solidFill>
                  <a:srgbClr val="FF0000"/>
                </a:solidFill>
              </a:rPr>
              <a:t> </a:t>
            </a:r>
            <a:r>
              <a:rPr lang="it-IT" i="1" dirty="0">
                <a:solidFill>
                  <a:srgbClr val="FF0000"/>
                </a:solidFill>
              </a:rPr>
              <a:t>lobbying</a:t>
            </a:r>
            <a:r>
              <a:rPr lang="it-IT" dirty="0"/>
              <a:t> da parte di gruppi di pressione interessati a indirizzare l’attività di redistribuzione dell’autorità di governo verso gruppi specifici.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907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olo 1"/>
          <p:cNvSpPr>
            <a:spLocks noGrp="1"/>
          </p:cNvSpPr>
          <p:nvPr>
            <p:ph type="title"/>
          </p:nvPr>
        </p:nvSpPr>
        <p:spPr>
          <a:xfrm>
            <a:off x="932253" y="34944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altLang="it-IT" sz="3200" b="1" dirty="0"/>
              <a:t>Dalle premesse è chiaro che l’equilibrio nel mercato del lavoro non concorrenziale si basa su un modello diverso che viene denominato in generale MODELLO WS-PS (curva dei salari e dei prezzi)</a:t>
            </a:r>
            <a:endParaRPr lang="it-IT" altLang="it-IT" sz="32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993422" y="1840089"/>
            <a:ext cx="9979378" cy="4397199"/>
          </a:xfrm>
        </p:spPr>
        <p:txBody>
          <a:bodyPr>
            <a:normAutofit lnSpcReduction="10000"/>
          </a:bodyPr>
          <a:lstStyle/>
          <a:p>
            <a:r>
              <a:rPr lang="it-IT" altLang="it-IT" dirty="0"/>
              <a:t>In questo modello del mercato del lavoro aggregato il </a:t>
            </a:r>
            <a:r>
              <a:rPr lang="it-IT" altLang="it-IT" dirty="0">
                <a:solidFill>
                  <a:srgbClr val="FF0000"/>
                </a:solidFill>
              </a:rPr>
              <a:t>focus</a:t>
            </a:r>
            <a:r>
              <a:rPr lang="it-IT" altLang="it-IT" dirty="0"/>
              <a:t> non è più sull’occupazione, ma sulla </a:t>
            </a:r>
            <a:r>
              <a:rPr lang="it-IT" altLang="it-IT" dirty="0">
                <a:solidFill>
                  <a:srgbClr val="FF0000"/>
                </a:solidFill>
              </a:rPr>
              <a:t>disoccupazione</a:t>
            </a:r>
            <a:r>
              <a:rPr lang="it-IT" altLang="it-IT" dirty="0"/>
              <a:t> e sulle sue determinanti</a:t>
            </a:r>
          </a:p>
          <a:p>
            <a:r>
              <a:rPr lang="it-IT" altLang="it-IT" dirty="0"/>
              <a:t>Nel modello WS-PS :</a:t>
            </a:r>
          </a:p>
          <a:p>
            <a:pPr lvl="1"/>
            <a:r>
              <a:rPr lang="it-IT" altLang="it-IT" dirty="0"/>
              <a:t>le imprese fissano i prezzi dei beni prodotti</a:t>
            </a:r>
            <a:r>
              <a:rPr lang="it-IT" altLang="it-IT" u="sng" dirty="0"/>
              <a:t> </a:t>
            </a:r>
            <a:endParaRPr lang="it-IT" altLang="it-IT" dirty="0"/>
          </a:p>
          <a:p>
            <a:pPr lvl="1"/>
            <a:r>
              <a:rPr lang="it-IT" altLang="it-IT" dirty="0"/>
              <a:t>Mentre lavoratori e imprese contrattano i salari</a:t>
            </a:r>
          </a:p>
          <a:p>
            <a:r>
              <a:rPr lang="it-IT" altLang="it-IT" dirty="0"/>
              <a:t>Esso accoglie la sintesi delle imperfezioni presenti nel mercato del lavoro e giustifica l’esistenza di un equilibrio caratterizzato da un livello persistente di disoccupazione</a:t>
            </a:r>
          </a:p>
          <a:p>
            <a:r>
              <a:rPr lang="it-IT" altLang="it-IT" dirty="0"/>
              <a:t>Anticipiamo che la riduzione di tale livello è possibile </a:t>
            </a:r>
            <a:r>
              <a:rPr lang="it-IT" altLang="it-IT" dirty="0">
                <a:solidFill>
                  <a:srgbClr val="FF0000"/>
                </a:solidFill>
              </a:rPr>
              <a:t>solo con interventi strutturali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871D-30E6-46BF-8FF6-67035C6FC360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96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C0E8B6"/>
          </a:solidFill>
        </p:spPr>
        <p:txBody>
          <a:bodyPr/>
          <a:lstStyle/>
          <a:p>
            <a:pPr eaLnBrk="1" hangingPunct="1"/>
            <a:r>
              <a:rPr lang="it-IT" altLang="it-IT" sz="2800"/>
              <a:t>MERCATI DEL LAVORO NON CONCORRENZIALI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0754" y="3933826"/>
            <a:ext cx="9043852" cy="2447925"/>
          </a:xfrm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pitchFamily="2" charset="2"/>
              <a:buChar char="q"/>
            </a:pPr>
            <a:r>
              <a:rPr lang="it-IT" altLang="it-IT" b="1" dirty="0">
                <a:solidFill>
                  <a:srgbClr val="000000"/>
                </a:solidFill>
              </a:rPr>
              <a:t>Mentre nei mercati del lavoro concorrenziali, in equilibrio ogni impresa nell’industria (o settore) applica lo stesso prezzo </a:t>
            </a:r>
            <a:r>
              <a:rPr lang="it-IT" altLang="it-IT" b="1" i="1" dirty="0">
                <a:solidFill>
                  <a:srgbClr val="000000"/>
                </a:solidFill>
              </a:rPr>
              <a:t>p</a:t>
            </a:r>
            <a:r>
              <a:rPr lang="it-IT" altLang="it-IT" b="1" dirty="0">
                <a:solidFill>
                  <a:srgbClr val="000000"/>
                </a:solidFill>
              </a:rPr>
              <a:t> ai propri prodotti e paga un salario costante </a:t>
            </a:r>
            <a:r>
              <a:rPr lang="it-IT" altLang="it-IT" b="1" i="1" dirty="0">
                <a:solidFill>
                  <a:srgbClr val="000000"/>
                </a:solidFill>
              </a:rPr>
              <a:t>w</a:t>
            </a:r>
            <a:r>
              <a:rPr lang="it-IT" altLang="it-IT" b="1" dirty="0">
                <a:solidFill>
                  <a:srgbClr val="000000"/>
                </a:solidFill>
              </a:rPr>
              <a:t> a tutti i lavoratori, indipendentemente da quanti ne assume,</a:t>
            </a:r>
          </a:p>
          <a:p>
            <a:pPr algn="just">
              <a:lnSpc>
                <a:spcPct val="8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pitchFamily="2" charset="2"/>
              <a:buChar char="q"/>
            </a:pPr>
            <a:r>
              <a:rPr lang="it-IT" altLang="it-IT" b="1" dirty="0">
                <a:solidFill>
                  <a:srgbClr val="000000"/>
                </a:solidFill>
              </a:rPr>
              <a:t>nei mercati non competitivi cambiano le condizioni sia per il lavoro che per i prodotti venduti</a:t>
            </a:r>
          </a:p>
          <a:p>
            <a:pPr eaLnBrk="1" hangingPunct="1">
              <a:lnSpc>
                <a:spcPct val="80000"/>
              </a:lnSpc>
            </a:pPr>
            <a:endParaRPr lang="it-IT" alt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E423C-2E4C-4ADF-A0D7-B46EEF1E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1. Il monopsonio: un caso limite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EB3596-8CD4-4996-9F5C-39FBF768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Per monopsonio si intende il caso in cui una singola impresa rappresenta l’intera domanda di lavoro in uno specifico mercato del lavoro</a:t>
            </a:r>
          </a:p>
          <a:p>
            <a:r>
              <a:rPr lang="it-IT" dirty="0"/>
              <a:t> Poiché è </a:t>
            </a:r>
            <a:r>
              <a:rPr lang="it-IT" dirty="0">
                <a:solidFill>
                  <a:srgbClr val="FF0000"/>
                </a:solidFill>
              </a:rPr>
              <a:t>la sola impresa sul mercato del lavoro </a:t>
            </a:r>
            <a:r>
              <a:rPr lang="it-IT" dirty="0"/>
              <a:t>essa fronteggia una curva di offerta di lavoro positivamente inclinata (da ricordare che </a:t>
            </a:r>
            <a:r>
              <a:rPr lang="it-IT" u="sng" dirty="0"/>
              <a:t>nel caso di concorrenza perfetta la curva di offerta di lavoro che la singola impresa fronteggia è orizzontale</a:t>
            </a:r>
            <a:r>
              <a:rPr lang="it-IT" dirty="0"/>
              <a:t>)</a:t>
            </a:r>
          </a:p>
          <a:p>
            <a:r>
              <a:rPr lang="it-IT" dirty="0"/>
              <a:t>L’impresa non può più acquistare l’ammontare di servizi lavorativi che preferisce al prezzo dato determinato dal mercato (il salario), ma </a:t>
            </a:r>
            <a:r>
              <a:rPr lang="it-IT" dirty="0">
                <a:solidFill>
                  <a:srgbClr val="FF0000"/>
                </a:solidFill>
              </a:rPr>
              <a:t>dovrà pagare salari via via più alti se vuole attrarre un numero sempre maggiore di lavoratori </a:t>
            </a:r>
            <a:r>
              <a:rPr lang="it-IT" dirty="0"/>
              <a:t>confrontandosi con una curva di offerta crescente</a:t>
            </a:r>
          </a:p>
          <a:p>
            <a:r>
              <a:rPr lang="it-IT" dirty="0"/>
              <a:t> Per semplicità si assuma che sul mercato del prodotto vi siano condizioni di concorrenza perfetta</a:t>
            </a:r>
          </a:p>
        </p:txBody>
      </p:sp>
    </p:spTree>
    <p:extLst>
      <p:ext uri="{BB962C8B-B14F-4D97-AF65-F5344CB8AC3E}">
        <p14:creationId xmlns:p14="http://schemas.microsoft.com/office/powerpoint/2010/main" val="291525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E8B6"/>
          </a:solidFill>
        </p:spPr>
        <p:txBody>
          <a:bodyPr/>
          <a:lstStyle/>
          <a:p>
            <a:pPr algn="ctr" eaLnBrk="1" hangingPunct="1"/>
            <a:r>
              <a:rPr lang="it-IT" altLang="it-IT" sz="3200" b="1" dirty="0">
                <a:solidFill>
                  <a:srgbClr val="000000"/>
                </a:solidFill>
              </a:rPr>
              <a:t>MONOPSONIO</a:t>
            </a:r>
            <a:br>
              <a:rPr lang="it-IT" altLang="it-IT" sz="2000" b="1" dirty="0">
                <a:solidFill>
                  <a:srgbClr val="000000"/>
                </a:solidFill>
              </a:rPr>
            </a:br>
            <a:r>
              <a:rPr lang="it-IT" altLang="it-IT" sz="2000" b="1" dirty="0">
                <a:solidFill>
                  <a:srgbClr val="000000"/>
                </a:solidFill>
              </a:rPr>
              <a:t>IPOTESI: </a:t>
            </a:r>
            <a:r>
              <a:rPr lang="it-IT" altLang="it-IT" sz="2400" b="1" dirty="0">
                <a:solidFill>
                  <a:srgbClr val="FF0000"/>
                </a:solidFill>
              </a:rPr>
              <a:t>Monopsonista vende in concorrenza, infatti può vendere la quantità di output che vuole, ma ad un prezzo costante </a:t>
            </a:r>
            <a:r>
              <a:rPr lang="it-IT" altLang="it-IT" sz="2400" b="1" i="1" dirty="0">
                <a:solidFill>
                  <a:srgbClr val="FF0000"/>
                </a:solidFill>
              </a:rPr>
              <a:t>p</a:t>
            </a:r>
            <a:r>
              <a:rPr lang="it-IT" altLang="it-IT" sz="2400" b="1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 dirty="0">
                <a:solidFill>
                  <a:srgbClr val="000000"/>
                </a:solidFill>
              </a:rPr>
              <a:t>Consideriamo due tipi di imprese monopsoniste:</a:t>
            </a:r>
          </a:p>
          <a:p>
            <a:pPr eaLnBrk="1" hangingPunct="1"/>
            <a:endParaRPr lang="it-IT" altLang="it-IT" sz="2400" dirty="0">
              <a:solidFill>
                <a:srgbClr val="000000"/>
              </a:solidFill>
            </a:endParaRPr>
          </a:p>
          <a:p>
            <a:pPr eaLnBrk="1" hangingPunct="1"/>
            <a:r>
              <a:rPr lang="it-IT" altLang="it-IT" sz="2400" dirty="0">
                <a:solidFill>
                  <a:srgbClr val="000000"/>
                </a:solidFill>
              </a:rPr>
              <a:t>A) </a:t>
            </a:r>
            <a:r>
              <a:rPr lang="it-IT" altLang="it-IT" sz="2400" dirty="0">
                <a:solidFill>
                  <a:schemeClr val="accent2"/>
                </a:solidFill>
              </a:rPr>
              <a:t>un monopsonista </a:t>
            </a:r>
            <a:r>
              <a:rPr lang="it-IT" altLang="it-IT" sz="2400" i="1" dirty="0">
                <a:solidFill>
                  <a:schemeClr val="accent2"/>
                </a:solidFill>
              </a:rPr>
              <a:t>perfettamente discriminante</a:t>
            </a:r>
            <a:r>
              <a:rPr lang="it-IT" altLang="it-IT" sz="2400" i="1" dirty="0">
                <a:solidFill>
                  <a:srgbClr val="000000"/>
                </a:solidFill>
              </a:rPr>
              <a:t>: </a:t>
            </a:r>
            <a:r>
              <a:rPr lang="it-IT" altLang="it-IT" sz="2000" i="1" dirty="0">
                <a:solidFill>
                  <a:srgbClr val="000000"/>
                </a:solidFill>
              </a:rPr>
              <a:t>il datore di lavoro paga </a:t>
            </a:r>
            <a:r>
              <a:rPr lang="it-IT" altLang="it-IT" sz="2000" i="1" dirty="0">
                <a:solidFill>
                  <a:srgbClr val="FF0000"/>
                </a:solidFill>
              </a:rPr>
              <a:t>salari differenti ad ogni lavoratore </a:t>
            </a:r>
            <a:r>
              <a:rPr lang="it-IT" altLang="it-IT" sz="2000" i="1" dirty="0">
                <a:solidFill>
                  <a:srgbClr val="000000"/>
                </a:solidFill>
              </a:rPr>
              <a:t>assunto: la </a:t>
            </a:r>
            <a:r>
              <a:rPr lang="it-IT" altLang="it-IT" sz="1800" b="1" u="sng" dirty="0">
                <a:solidFill>
                  <a:srgbClr val="000000"/>
                </a:solidFill>
              </a:rPr>
              <a:t>Curva di offerta di lavoro = costo marginale per assumere i lavoratori.</a:t>
            </a:r>
            <a:r>
              <a:rPr lang="it-IT" altLang="it-IT" sz="1800" dirty="0">
                <a:solidFill>
                  <a:srgbClr val="000000"/>
                </a:solidFill>
              </a:rPr>
              <a:t> Nel grafico il monopsonista ha bisogno di pagare w</a:t>
            </a:r>
            <a:r>
              <a:rPr lang="it-IT" altLang="it-IT" sz="1800" baseline="-25000" dirty="0">
                <a:solidFill>
                  <a:srgbClr val="000000"/>
                </a:solidFill>
              </a:rPr>
              <a:t>10</a:t>
            </a:r>
            <a:r>
              <a:rPr lang="it-IT" altLang="it-IT" sz="1800" dirty="0">
                <a:solidFill>
                  <a:srgbClr val="000000"/>
                </a:solidFill>
              </a:rPr>
              <a:t> euro per attirare il decimo lavoratore e w</a:t>
            </a:r>
            <a:r>
              <a:rPr lang="it-IT" altLang="it-IT" sz="1800" baseline="-25000" dirty="0">
                <a:solidFill>
                  <a:srgbClr val="000000"/>
                </a:solidFill>
              </a:rPr>
              <a:t>30</a:t>
            </a:r>
            <a:r>
              <a:rPr lang="it-IT" altLang="it-IT" sz="1800" dirty="0">
                <a:solidFill>
                  <a:srgbClr val="000000"/>
                </a:solidFill>
              </a:rPr>
              <a:t> per attirare il trentesimo lavoratore.</a:t>
            </a:r>
          </a:p>
          <a:p>
            <a:pPr eaLnBrk="1" hangingPunct="1"/>
            <a:endParaRPr lang="it-IT" altLang="it-IT" sz="1800" i="1" u="sng" dirty="0">
              <a:solidFill>
                <a:srgbClr val="000000"/>
              </a:solidFill>
            </a:endParaRPr>
          </a:p>
          <a:p>
            <a:pPr eaLnBrk="1" hangingPunct="1"/>
            <a:r>
              <a:rPr lang="it-IT" altLang="it-IT" sz="2400" dirty="0">
                <a:solidFill>
                  <a:srgbClr val="000000"/>
                </a:solidFill>
              </a:rPr>
              <a:t>B) </a:t>
            </a:r>
            <a:r>
              <a:rPr lang="it-IT" altLang="it-IT" sz="2400" dirty="0">
                <a:solidFill>
                  <a:schemeClr val="accent2"/>
                </a:solidFill>
              </a:rPr>
              <a:t>un monopsonista  </a:t>
            </a:r>
            <a:r>
              <a:rPr lang="it-IT" altLang="it-IT" sz="2400" i="1" dirty="0">
                <a:solidFill>
                  <a:schemeClr val="accent2"/>
                </a:solidFill>
              </a:rPr>
              <a:t>non discriminante : </a:t>
            </a:r>
            <a:r>
              <a:rPr lang="it-IT" altLang="it-IT" sz="2000" i="1" dirty="0">
                <a:solidFill>
                  <a:schemeClr val="tx2"/>
                </a:solidFill>
              </a:rPr>
              <a:t>ogni lavoratore aggiuntivo chiede di più, ma </a:t>
            </a:r>
            <a:r>
              <a:rPr lang="it-IT" altLang="it-IT" sz="2000" i="1" dirty="0">
                <a:solidFill>
                  <a:srgbClr val="FF0000"/>
                </a:solidFill>
              </a:rPr>
              <a:t>il maggior salario viene corrisposto in ugual misura a tutti i lavoratori</a:t>
            </a:r>
            <a:r>
              <a:rPr lang="it-IT" altLang="it-IT" sz="2000" i="1" dirty="0">
                <a:solidFill>
                  <a:schemeClr val="tx2"/>
                </a:solidFill>
              </a:rPr>
              <a:t> precedentemente assunti</a:t>
            </a:r>
          </a:p>
          <a:p>
            <a:pPr eaLnBrk="1" hangingPunct="1">
              <a:buFontTx/>
              <a:buNone/>
            </a:pPr>
            <a:r>
              <a:rPr lang="it-IT" altLang="it-IT" sz="2000" b="1" dirty="0">
                <a:solidFill>
                  <a:schemeClr val="tx2"/>
                </a:solidFill>
              </a:rPr>
              <a:t>     </a:t>
            </a:r>
            <a:r>
              <a:rPr lang="it-IT" altLang="it-IT" sz="2000" b="1" u="sng" dirty="0">
                <a:solidFill>
                  <a:schemeClr val="tx2"/>
                </a:solidFill>
              </a:rPr>
              <a:t>Curva di offerta più bassa del costo marginale (riesco ad assumerne di meno)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5"/>
          <p:cNvSpPr>
            <a:spLocks noChangeArrowheads="1"/>
          </p:cNvSpPr>
          <p:nvPr/>
        </p:nvSpPr>
        <p:spPr bwMode="auto">
          <a:xfrm>
            <a:off x="2855914" y="3489326"/>
            <a:ext cx="407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>
                <a:solidFill>
                  <a:srgbClr val="000000"/>
                </a:solidFill>
              </a:rPr>
              <a:t>W</a:t>
            </a:r>
            <a:r>
              <a:rPr lang="it-IT" altLang="it-IT" sz="2000" b="1" i="1" baseline="30000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5539" name="Rectangle 16"/>
          <p:cNvSpPr>
            <a:spLocks noChangeArrowheads="1"/>
          </p:cNvSpPr>
          <p:nvPr/>
        </p:nvSpPr>
        <p:spPr bwMode="auto">
          <a:xfrm>
            <a:off x="3097214" y="5969001"/>
            <a:ext cx="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 b="1">
              <a:solidFill>
                <a:srgbClr val="000000"/>
              </a:solidFill>
            </a:endParaRPr>
          </a:p>
        </p:txBody>
      </p:sp>
      <p:grpSp>
        <p:nvGrpSpPr>
          <p:cNvPr id="65540" name="Group 17"/>
          <p:cNvGrpSpPr>
            <a:grpSpLocks/>
          </p:cNvGrpSpPr>
          <p:nvPr/>
        </p:nvGrpSpPr>
        <p:grpSpPr bwMode="auto">
          <a:xfrm>
            <a:off x="7999414" y="5969001"/>
            <a:ext cx="1482725" cy="544513"/>
            <a:chOff x="4220" y="3846"/>
            <a:chExt cx="934" cy="343"/>
          </a:xfrm>
        </p:grpSpPr>
        <p:sp>
          <p:nvSpPr>
            <p:cNvPr id="65557" name="Rectangle 18"/>
            <p:cNvSpPr>
              <a:spLocks noChangeArrowheads="1"/>
            </p:cNvSpPr>
            <p:nvPr/>
          </p:nvSpPr>
          <p:spPr bwMode="auto">
            <a:xfrm>
              <a:off x="4220" y="3846"/>
              <a:ext cx="83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it-IT" altLang="it-IT" sz="2000" b="1">
                  <a:solidFill>
                    <a:srgbClr val="000000"/>
                  </a:solidFill>
                </a:rPr>
                <a:t>Quantità di</a:t>
              </a:r>
            </a:p>
          </p:txBody>
        </p:sp>
        <p:sp>
          <p:nvSpPr>
            <p:cNvPr id="65558" name="Rectangle 19"/>
            <p:cNvSpPr>
              <a:spLocks noChangeArrowheads="1"/>
            </p:cNvSpPr>
            <p:nvPr/>
          </p:nvSpPr>
          <p:spPr bwMode="auto">
            <a:xfrm>
              <a:off x="4620" y="3997"/>
              <a:ext cx="53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it-IT" altLang="it-IT" sz="2000" b="1">
                  <a:solidFill>
                    <a:srgbClr val="000000"/>
                  </a:solidFill>
                </a:rPr>
                <a:t>Lavoro</a:t>
              </a:r>
            </a:p>
          </p:txBody>
        </p:sp>
      </p:grpSp>
      <p:sp>
        <p:nvSpPr>
          <p:cNvPr id="65541" name="Rectangle 20"/>
          <p:cNvSpPr>
            <a:spLocks noChangeArrowheads="1"/>
          </p:cNvSpPr>
          <p:nvPr/>
        </p:nvSpPr>
        <p:spPr bwMode="auto">
          <a:xfrm>
            <a:off x="4151314" y="5949950"/>
            <a:ext cx="346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>
                <a:solidFill>
                  <a:srgbClr val="000000"/>
                </a:solidFill>
              </a:rPr>
              <a:t>L</a:t>
            </a:r>
            <a:r>
              <a:rPr lang="it-IT" altLang="it-IT" sz="2000" b="1" i="1" baseline="-25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5542" name="Rectangle 21"/>
          <p:cNvSpPr>
            <a:spLocks noChangeArrowheads="1"/>
          </p:cNvSpPr>
          <p:nvPr/>
        </p:nvSpPr>
        <p:spPr bwMode="auto">
          <a:xfrm>
            <a:off x="5386389" y="5969001"/>
            <a:ext cx="2238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>
                <a:solidFill>
                  <a:srgbClr val="000000"/>
                </a:solidFill>
              </a:rPr>
              <a:t>L</a:t>
            </a:r>
            <a:r>
              <a:rPr lang="it-IT" altLang="it-IT" sz="2000" b="1" i="1" baseline="30000">
                <a:solidFill>
                  <a:srgbClr val="000000"/>
                </a:solidFill>
              </a:rPr>
              <a:t>*</a:t>
            </a:r>
            <a:endParaRPr lang="it-IT" altLang="it-IT" sz="2000" b="1" i="1" baseline="-25000">
              <a:solidFill>
                <a:srgbClr val="000000"/>
              </a:solidFill>
            </a:endParaRPr>
          </a:p>
        </p:txBody>
      </p:sp>
      <p:sp>
        <p:nvSpPr>
          <p:cNvPr id="65543" name="Rectangle 22"/>
          <p:cNvSpPr>
            <a:spLocks noChangeArrowheads="1"/>
          </p:cNvSpPr>
          <p:nvPr/>
        </p:nvSpPr>
        <p:spPr bwMode="auto">
          <a:xfrm>
            <a:off x="6354763" y="1906589"/>
            <a:ext cx="269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 dirty="0">
                <a:solidFill>
                  <a:srgbClr val="000000"/>
                </a:solidFill>
              </a:rPr>
              <a:t>O</a:t>
            </a:r>
            <a:r>
              <a:rPr lang="it-IT" altLang="it-IT" sz="20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5544" name="Rectangle 23"/>
          <p:cNvSpPr>
            <a:spLocks noChangeArrowheads="1"/>
          </p:cNvSpPr>
          <p:nvPr/>
        </p:nvSpPr>
        <p:spPr bwMode="auto">
          <a:xfrm>
            <a:off x="7937500" y="5006976"/>
            <a:ext cx="111101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dirty="0">
                <a:solidFill>
                  <a:srgbClr val="000000"/>
                </a:solidFill>
              </a:rPr>
              <a:t>VMP</a:t>
            </a:r>
            <a:r>
              <a:rPr lang="it-IT" altLang="it-IT" sz="2000" b="1" baseline="-25000" dirty="0">
                <a:solidFill>
                  <a:srgbClr val="000000"/>
                </a:solidFill>
              </a:rPr>
              <a:t>L </a:t>
            </a:r>
            <a:r>
              <a:rPr lang="it-IT" altLang="it-IT" sz="2000" b="1" dirty="0">
                <a:solidFill>
                  <a:srgbClr val="000000"/>
                </a:solidFill>
              </a:rPr>
              <a:t>= D</a:t>
            </a:r>
          </a:p>
        </p:txBody>
      </p:sp>
      <p:sp>
        <p:nvSpPr>
          <p:cNvPr id="65545" name="Freeform 24"/>
          <p:cNvSpPr>
            <a:spLocks/>
          </p:cNvSpPr>
          <p:nvPr/>
        </p:nvSpPr>
        <p:spPr bwMode="auto">
          <a:xfrm>
            <a:off x="3287713" y="1773239"/>
            <a:ext cx="6153150" cy="4149725"/>
          </a:xfrm>
          <a:custGeom>
            <a:avLst/>
            <a:gdLst>
              <a:gd name="T0" fmla="*/ 0 w 3876"/>
              <a:gd name="T1" fmla="*/ 0 h 2614"/>
              <a:gd name="T2" fmla="*/ 0 w 3876"/>
              <a:gd name="T3" fmla="*/ 2147483646 h 2614"/>
              <a:gd name="T4" fmla="*/ 2147483646 w 3876"/>
              <a:gd name="T5" fmla="*/ 2147483646 h 2614"/>
              <a:gd name="T6" fmla="*/ 0 60000 65536"/>
              <a:gd name="T7" fmla="*/ 0 60000 65536"/>
              <a:gd name="T8" fmla="*/ 0 60000 65536"/>
              <a:gd name="T9" fmla="*/ 0 w 3876"/>
              <a:gd name="T10" fmla="*/ 0 h 2614"/>
              <a:gd name="T11" fmla="*/ 3876 w 3876"/>
              <a:gd name="T12" fmla="*/ 2614 h 26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6" h="2614">
                <a:moveTo>
                  <a:pt x="0" y="0"/>
                </a:moveTo>
                <a:lnTo>
                  <a:pt x="0" y="2613"/>
                </a:lnTo>
                <a:lnTo>
                  <a:pt x="3875" y="26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Line 25"/>
          <p:cNvSpPr>
            <a:spLocks noChangeShapeType="1"/>
          </p:cNvSpPr>
          <p:nvPr/>
        </p:nvSpPr>
        <p:spPr bwMode="auto">
          <a:xfrm>
            <a:off x="3749675" y="2497139"/>
            <a:ext cx="4116388" cy="2757487"/>
          </a:xfrm>
          <a:prstGeom prst="line">
            <a:avLst/>
          </a:prstGeom>
          <a:noFill/>
          <a:ln w="25400">
            <a:solidFill>
              <a:srgbClr val="4D9A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7" name="Freeform 28"/>
          <p:cNvSpPr>
            <a:spLocks/>
          </p:cNvSpPr>
          <p:nvPr/>
        </p:nvSpPr>
        <p:spPr bwMode="auto">
          <a:xfrm>
            <a:off x="3287714" y="3633789"/>
            <a:ext cx="2147887" cy="2289175"/>
          </a:xfrm>
          <a:custGeom>
            <a:avLst/>
            <a:gdLst>
              <a:gd name="T0" fmla="*/ 2147483646 w 1353"/>
              <a:gd name="T1" fmla="*/ 2147483646 h 1442"/>
              <a:gd name="T2" fmla="*/ 2147483646 w 1353"/>
              <a:gd name="T3" fmla="*/ 0 h 1442"/>
              <a:gd name="T4" fmla="*/ 0 w 1353"/>
              <a:gd name="T5" fmla="*/ 0 h 1442"/>
              <a:gd name="T6" fmla="*/ 0 60000 65536"/>
              <a:gd name="T7" fmla="*/ 0 60000 65536"/>
              <a:gd name="T8" fmla="*/ 0 60000 65536"/>
              <a:gd name="T9" fmla="*/ 0 w 1353"/>
              <a:gd name="T10" fmla="*/ 0 h 1442"/>
              <a:gd name="T11" fmla="*/ 1353 w 1353"/>
              <a:gd name="T12" fmla="*/ 1442 h 14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53" h="1442">
                <a:moveTo>
                  <a:pt x="1352" y="1441"/>
                </a:moveTo>
                <a:lnTo>
                  <a:pt x="1352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8" name="Line 45"/>
          <p:cNvSpPr>
            <a:spLocks noChangeShapeType="1"/>
          </p:cNvSpPr>
          <p:nvPr/>
        </p:nvSpPr>
        <p:spPr bwMode="auto">
          <a:xfrm flipH="1">
            <a:off x="4035425" y="2233613"/>
            <a:ext cx="2400300" cy="3402012"/>
          </a:xfrm>
          <a:prstGeom prst="line">
            <a:avLst/>
          </a:prstGeom>
          <a:noFill/>
          <a:ln w="25400">
            <a:solidFill>
              <a:srgbClr val="4D9A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9" name="Freeform 46"/>
          <p:cNvSpPr>
            <a:spLocks/>
          </p:cNvSpPr>
          <p:nvPr/>
        </p:nvSpPr>
        <p:spPr bwMode="auto">
          <a:xfrm>
            <a:off x="5386388" y="3560764"/>
            <a:ext cx="120650" cy="122237"/>
          </a:xfrm>
          <a:custGeom>
            <a:avLst/>
            <a:gdLst>
              <a:gd name="T0" fmla="*/ 2147483646 w 76"/>
              <a:gd name="T1" fmla="*/ 2147483646 h 77"/>
              <a:gd name="T2" fmla="*/ 2147483646 w 76"/>
              <a:gd name="T3" fmla="*/ 2147483646 h 77"/>
              <a:gd name="T4" fmla="*/ 2147483646 w 76"/>
              <a:gd name="T5" fmla="*/ 2147483646 h 77"/>
              <a:gd name="T6" fmla="*/ 2147483646 w 76"/>
              <a:gd name="T7" fmla="*/ 2147483646 h 77"/>
              <a:gd name="T8" fmla="*/ 2147483646 w 76"/>
              <a:gd name="T9" fmla="*/ 2147483646 h 77"/>
              <a:gd name="T10" fmla="*/ 2147483646 w 76"/>
              <a:gd name="T11" fmla="*/ 2147483646 h 77"/>
              <a:gd name="T12" fmla="*/ 2147483646 w 76"/>
              <a:gd name="T13" fmla="*/ 0 h 77"/>
              <a:gd name="T14" fmla="*/ 2147483646 w 76"/>
              <a:gd name="T15" fmla="*/ 2147483646 h 77"/>
              <a:gd name="T16" fmla="*/ 0 w 76"/>
              <a:gd name="T17" fmla="*/ 2147483646 h 77"/>
              <a:gd name="T18" fmla="*/ 0 w 76"/>
              <a:gd name="T19" fmla="*/ 2147483646 h 77"/>
              <a:gd name="T20" fmla="*/ 0 w 76"/>
              <a:gd name="T21" fmla="*/ 2147483646 h 77"/>
              <a:gd name="T22" fmla="*/ 2147483646 w 76"/>
              <a:gd name="T23" fmla="*/ 2147483646 h 77"/>
              <a:gd name="T24" fmla="*/ 2147483646 w 76"/>
              <a:gd name="T25" fmla="*/ 2147483646 h 7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"/>
              <a:gd name="T40" fmla="*/ 0 h 77"/>
              <a:gd name="T41" fmla="*/ 76 w 76"/>
              <a:gd name="T42" fmla="*/ 77 h 7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" h="77">
                <a:moveTo>
                  <a:pt x="30" y="76"/>
                </a:moveTo>
                <a:lnTo>
                  <a:pt x="60" y="76"/>
                </a:lnTo>
                <a:lnTo>
                  <a:pt x="75" y="61"/>
                </a:lnTo>
                <a:lnTo>
                  <a:pt x="75" y="46"/>
                </a:lnTo>
                <a:lnTo>
                  <a:pt x="75" y="30"/>
                </a:lnTo>
                <a:lnTo>
                  <a:pt x="60" y="15"/>
                </a:lnTo>
                <a:lnTo>
                  <a:pt x="30" y="0"/>
                </a:lnTo>
                <a:lnTo>
                  <a:pt x="15" y="15"/>
                </a:lnTo>
                <a:lnTo>
                  <a:pt x="0" y="30"/>
                </a:lnTo>
                <a:lnTo>
                  <a:pt x="0" y="46"/>
                </a:lnTo>
                <a:lnTo>
                  <a:pt x="0" y="61"/>
                </a:lnTo>
                <a:lnTo>
                  <a:pt x="15" y="76"/>
                </a:lnTo>
                <a:lnTo>
                  <a:pt x="30" y="76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0" name="Rectangle 49"/>
          <p:cNvSpPr>
            <a:spLocks noChangeArrowheads="1"/>
          </p:cNvSpPr>
          <p:nvPr/>
        </p:nvSpPr>
        <p:spPr bwMode="auto">
          <a:xfrm>
            <a:off x="2824163" y="1616076"/>
            <a:ext cx="2420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>
                <a:solidFill>
                  <a:srgbClr val="000000"/>
                </a:solidFill>
              </a:rPr>
              <a:t>W</a:t>
            </a:r>
            <a:endParaRPr lang="it-IT" altLang="it-IT" sz="2000" b="1" i="1" baseline="-25000">
              <a:solidFill>
                <a:srgbClr val="000000"/>
              </a:solidFill>
            </a:endParaRPr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2855913" y="4221164"/>
            <a:ext cx="430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>
                <a:solidFill>
                  <a:srgbClr val="000000"/>
                </a:solidFill>
              </a:rPr>
              <a:t>W</a:t>
            </a:r>
            <a:r>
              <a:rPr lang="it-IT" altLang="it-IT" sz="2000" b="1" i="1" baseline="-25000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5552" name="Rectangle 15"/>
          <p:cNvSpPr>
            <a:spLocks noChangeArrowheads="1"/>
          </p:cNvSpPr>
          <p:nvPr/>
        </p:nvSpPr>
        <p:spPr bwMode="auto">
          <a:xfrm>
            <a:off x="2782888" y="5084764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>
                <a:solidFill>
                  <a:srgbClr val="000000"/>
                </a:solidFill>
              </a:rPr>
              <a:t>W</a:t>
            </a:r>
            <a:r>
              <a:rPr lang="it-IT" altLang="it-IT" sz="2000" b="1" i="1" baseline="-25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5553" name="Freeform 28"/>
          <p:cNvSpPr>
            <a:spLocks/>
          </p:cNvSpPr>
          <p:nvPr/>
        </p:nvSpPr>
        <p:spPr bwMode="auto">
          <a:xfrm>
            <a:off x="3287714" y="4437064"/>
            <a:ext cx="1584325" cy="1512887"/>
          </a:xfrm>
          <a:custGeom>
            <a:avLst/>
            <a:gdLst>
              <a:gd name="T0" fmla="*/ 2147483646 w 1353"/>
              <a:gd name="T1" fmla="*/ 2147483646 h 1442"/>
              <a:gd name="T2" fmla="*/ 2147483646 w 1353"/>
              <a:gd name="T3" fmla="*/ 0 h 1442"/>
              <a:gd name="T4" fmla="*/ 0 w 1353"/>
              <a:gd name="T5" fmla="*/ 0 h 1442"/>
              <a:gd name="T6" fmla="*/ 0 60000 65536"/>
              <a:gd name="T7" fmla="*/ 0 60000 65536"/>
              <a:gd name="T8" fmla="*/ 0 60000 65536"/>
              <a:gd name="T9" fmla="*/ 0 w 1353"/>
              <a:gd name="T10" fmla="*/ 0 h 1442"/>
              <a:gd name="T11" fmla="*/ 1353 w 1353"/>
              <a:gd name="T12" fmla="*/ 1442 h 14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53" h="1442">
                <a:moveTo>
                  <a:pt x="1352" y="1441"/>
                </a:moveTo>
                <a:lnTo>
                  <a:pt x="1352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4" name="Freeform 28"/>
          <p:cNvSpPr>
            <a:spLocks/>
          </p:cNvSpPr>
          <p:nvPr/>
        </p:nvSpPr>
        <p:spPr bwMode="auto">
          <a:xfrm>
            <a:off x="3287713" y="5300663"/>
            <a:ext cx="1008062" cy="576262"/>
          </a:xfrm>
          <a:custGeom>
            <a:avLst/>
            <a:gdLst>
              <a:gd name="T0" fmla="*/ 2147483646 w 1353"/>
              <a:gd name="T1" fmla="*/ 2147483646 h 1442"/>
              <a:gd name="T2" fmla="*/ 2147483646 w 1353"/>
              <a:gd name="T3" fmla="*/ 0 h 1442"/>
              <a:gd name="T4" fmla="*/ 0 w 1353"/>
              <a:gd name="T5" fmla="*/ 0 h 1442"/>
              <a:gd name="T6" fmla="*/ 0 60000 65536"/>
              <a:gd name="T7" fmla="*/ 0 60000 65536"/>
              <a:gd name="T8" fmla="*/ 0 60000 65536"/>
              <a:gd name="T9" fmla="*/ 0 w 1353"/>
              <a:gd name="T10" fmla="*/ 0 h 1442"/>
              <a:gd name="T11" fmla="*/ 1353 w 1353"/>
              <a:gd name="T12" fmla="*/ 1442 h 14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53" h="1442">
                <a:moveTo>
                  <a:pt x="1352" y="1441"/>
                </a:moveTo>
                <a:lnTo>
                  <a:pt x="1352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5" name="Rectangle 20"/>
          <p:cNvSpPr>
            <a:spLocks noChangeArrowheads="1"/>
          </p:cNvSpPr>
          <p:nvPr/>
        </p:nvSpPr>
        <p:spPr bwMode="auto">
          <a:xfrm>
            <a:off x="4727576" y="5949950"/>
            <a:ext cx="346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b="1" i="1">
                <a:solidFill>
                  <a:srgbClr val="000000"/>
                </a:solidFill>
              </a:rPr>
              <a:t>L</a:t>
            </a:r>
            <a:r>
              <a:rPr lang="it-IT" altLang="it-IT" sz="2000" b="1" i="1" baseline="-25000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5556" name="Titolo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Monopsonio perfettamente discriminante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D09EE1C-38E4-4200-8F1D-02F179CC511A}"/>
              </a:ext>
            </a:extLst>
          </p:cNvPr>
          <p:cNvSpPr txBox="1"/>
          <p:nvPr/>
        </p:nvSpPr>
        <p:spPr>
          <a:xfrm>
            <a:off x="5262396" y="3168456"/>
            <a:ext cx="489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6994B7-2AAF-46E6-A965-094FECC8754A}"/>
              </a:ext>
            </a:extLst>
          </p:cNvPr>
          <p:cNvSpPr txBox="1"/>
          <p:nvPr/>
        </p:nvSpPr>
        <p:spPr>
          <a:xfrm>
            <a:off x="7997825" y="1832864"/>
            <a:ext cx="2933699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Ad ogni lavoratore l’impresa paga il salario chiesto dal lavoratore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969D9CF2-0BBA-4AF7-82FE-FFAEFE26C713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8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981201" y="106364"/>
            <a:ext cx="85074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2800" b="1">
                <a:solidFill>
                  <a:srgbClr val="999900"/>
                </a:solidFill>
                <a:latin typeface="Garamond" panose="02020404030301010803" pitchFamily="18" charset="0"/>
              </a:rPr>
              <a:t>Monopsonio perfettamente discriminante</a:t>
            </a:r>
            <a:r>
              <a:rPr lang="it-IT" altLang="it-IT" sz="4400">
                <a:solidFill>
                  <a:srgbClr val="999900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919288" y="1484314"/>
            <a:ext cx="8532812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Equilibrio di mercato per monopsonista perfettamente discriminante: punto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A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 (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O 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=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D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occupazione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L*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, come in concorrenza perfetta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salario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W*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,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non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 è il salario competitivo perché è il salario pagato per attirare </a:t>
            </a:r>
            <a:r>
              <a:rPr lang="it-IT" altLang="it-IT" sz="28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l’ultimo lavoratore assunto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: </a:t>
            </a:r>
            <a:r>
              <a:rPr lang="it-IT" altLang="it-IT" sz="28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gli altri lavoratori ricevono salari inferiori, ed ogni lavoratore riceve il suo salario di riserva</a:t>
            </a:r>
            <a:r>
              <a:rPr lang="it-IT" altLang="it-IT" sz="2800" b="1" dirty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  <a:r>
              <a:rPr lang="it-IT" altLang="it-IT" sz="28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Quindi a differenza della concorrenza perfetta in cui si osserva un unico salario di equilibrio, che viene pagato a tutti i lavoratori, qui abbiamo tutti i salari possibili fino al limite massimo W*, ma tutti i lavoratori vengono pagati al loro salario di riserva.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None/>
            </a:pPr>
            <a:endParaRPr lang="it-IT" altLang="it-IT" sz="28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2BCA2BC6-F9DE-4E41-91BC-677F3ADEF768}" type="slidenum">
              <a:rPr lang="it-IT" altLang="it-IT" sz="1000">
                <a:solidFill>
                  <a:srgbClr val="0000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9</a:t>
            </a:fld>
            <a:endParaRPr lang="it-IT" altLang="it-IT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981201" y="260351"/>
            <a:ext cx="850741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it-IT" altLang="it-IT" sz="3200" b="1">
                <a:solidFill>
                  <a:srgbClr val="999900"/>
                </a:solidFill>
                <a:latin typeface="Garamond" panose="02020404030301010803" pitchFamily="18" charset="0"/>
              </a:rPr>
              <a:t>Mercati di monopsonio non discriminante</a:t>
            </a:r>
            <a:r>
              <a:rPr lang="it-IT" altLang="it-IT" sz="3200">
                <a:solidFill>
                  <a:srgbClr val="999900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401173" y="1312501"/>
            <a:ext cx="9087441" cy="5393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675"/>
              </a:spcBef>
              <a:buClrTx/>
              <a:buSzPct val="75000"/>
              <a:buNone/>
            </a:pPr>
            <a:r>
              <a:rPr lang="it-IT" altLang="it-IT" sz="27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2) Monopsonista </a:t>
            </a:r>
            <a:r>
              <a:rPr lang="it-IT" altLang="it-IT" sz="27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non discriminante</a:t>
            </a:r>
            <a:r>
              <a:rPr lang="it-IT" altLang="it-IT" sz="27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:</a:t>
            </a:r>
            <a:r>
              <a:rPr lang="it-IT" altLang="it-IT" sz="2700" b="1" i="1" u="sng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7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deve pagare lo stesso W a  tutti i lavoratori, indipendentemente dal salario di riserva del </a:t>
            </a:r>
            <a:r>
              <a:rPr lang="it-IT" altLang="it-IT" sz="24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lavoratore</a:t>
            </a:r>
          </a:p>
          <a:p>
            <a:pPr algn="just">
              <a:spcBef>
                <a:spcPts val="675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700" b="1" dirty="0">
                <a:solidFill>
                  <a:srgbClr val="000000"/>
                </a:solidFill>
                <a:latin typeface="Garamond" panose="02020404030301010803" pitchFamily="18" charset="0"/>
              </a:rPr>
              <a:t> Quindi deve aumentare il salario a </a:t>
            </a:r>
            <a:r>
              <a:rPr lang="it-IT" altLang="it-IT" sz="27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tutti i lavoratori </a:t>
            </a:r>
            <a:r>
              <a:rPr lang="it-IT" altLang="it-IT" sz="2700" b="1" dirty="0">
                <a:solidFill>
                  <a:srgbClr val="000000"/>
                </a:solidFill>
                <a:latin typeface="Garamond" panose="02020404030301010803" pitchFamily="18" charset="0"/>
              </a:rPr>
              <a:t>quando desidera assumere un lavoratore in più: curva di offerta di lavoro è diversa da quella di costo marginale di assumere.</a:t>
            </a:r>
            <a:r>
              <a:rPr lang="it-IT" altLang="it-IT" sz="27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  <a:p>
            <a:pPr algn="just">
              <a:spcBef>
                <a:spcPts val="675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</a:pPr>
            <a:r>
              <a:rPr lang="it-IT" altLang="it-IT" sz="2700" b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7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Tab</a:t>
            </a:r>
            <a:r>
              <a:rPr lang="it-IT" altLang="it-IT" sz="2700" b="1" dirty="0">
                <a:solidFill>
                  <a:srgbClr val="000000"/>
                </a:solidFill>
                <a:latin typeface="Garamond" panose="02020404030301010803" pitchFamily="18" charset="0"/>
              </a:rPr>
              <a:t>. 4 – 4 (</a:t>
            </a:r>
            <a:r>
              <a:rPr lang="it-IT" altLang="it-IT" sz="27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Borjas</a:t>
            </a:r>
            <a:r>
              <a:rPr lang="it-IT" altLang="it-IT" sz="2700" b="1" dirty="0">
                <a:solidFill>
                  <a:srgbClr val="000000"/>
                </a:solidFill>
                <a:latin typeface="Garamond" panose="02020404030301010803" pitchFamily="18" charset="0"/>
              </a:rPr>
              <a:t>): </a:t>
            </a:r>
            <a:r>
              <a:rPr lang="it-IT" altLang="it-IT" sz="27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W =</a:t>
            </a:r>
            <a:r>
              <a:rPr lang="it-IT" altLang="it-IT" sz="2700" b="1" dirty="0">
                <a:solidFill>
                  <a:srgbClr val="000000"/>
                </a:solidFill>
                <a:latin typeface="Garamond" panose="02020404030301010803" pitchFamily="18" charset="0"/>
              </a:rPr>
              <a:t> 4€ (nessun lavoratore); </a:t>
            </a:r>
            <a:r>
              <a:rPr lang="it-IT" altLang="it-IT" sz="2700" b="1" i="1" dirty="0">
                <a:solidFill>
                  <a:srgbClr val="000000"/>
                </a:solidFill>
                <a:latin typeface="Garamond" panose="02020404030301010803" pitchFamily="18" charset="0"/>
              </a:rPr>
              <a:t>W = </a:t>
            </a:r>
            <a:r>
              <a:rPr lang="it-IT" altLang="it-IT" sz="2700" b="1" dirty="0">
                <a:solidFill>
                  <a:srgbClr val="000000"/>
                </a:solidFill>
                <a:latin typeface="Garamond" panose="02020404030301010803" pitchFamily="18" charset="0"/>
              </a:rPr>
              <a:t>5€  (1 lavoratore, costo totale 5€, costo marginale 5€); se impresa vuole assumere due lavoratori deve aumentare il salario a 6€ (costi totali 12€, costo marginale per il secondo lavoratore 7€) =&gt; al crescere dell’ impresa il costo marginale è sempre maggiore. </a:t>
            </a:r>
          </a:p>
          <a:p>
            <a:pPr algn="just">
              <a:spcBef>
                <a:spcPts val="675"/>
              </a:spcBef>
              <a:buClr>
                <a:srgbClr val="666600"/>
              </a:buClr>
              <a:buSzPct val="75000"/>
              <a:buNone/>
            </a:pPr>
            <a:endParaRPr lang="it-IT" altLang="it-IT" sz="27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</TotalTime>
  <Words>3841</Words>
  <Application>Microsoft Office PowerPoint</Application>
  <PresentationFormat>Widescreen</PresentationFormat>
  <Paragraphs>373</Paragraphs>
  <Slides>36</Slides>
  <Notes>14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0</vt:i4>
      </vt:variant>
      <vt:variant>
        <vt:lpstr>Titoli diapositive</vt:lpstr>
      </vt:variant>
      <vt:variant>
        <vt:i4>36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Constantia</vt:lpstr>
      <vt:lpstr>Franklin Gothic Medium</vt:lpstr>
      <vt:lpstr>Garamond</vt:lpstr>
      <vt:lpstr>Symbol</vt:lpstr>
      <vt:lpstr>Times New Roman</vt:lpstr>
      <vt:lpstr>Verdana</vt:lpstr>
      <vt:lpstr>Wingdings</vt:lpstr>
      <vt:lpstr>Tema di Office</vt:lpstr>
      <vt:lpstr>Abbandoniamo l’ipotesi della concorrenza perfetta </vt:lpstr>
      <vt:lpstr>Le forme dei mercati non concorrenziali</vt:lpstr>
      <vt:lpstr>Un’aggiunta rispetto alla concorrenza perfetta</vt:lpstr>
      <vt:lpstr>MERCATI DEL LAVORO NON CONCORRENZIALI</vt:lpstr>
      <vt:lpstr>1. Il monopsonio: un caso limite</vt:lpstr>
      <vt:lpstr>MONOPSONIO IPOTESI: Monopsonista vende in concorrenza, infatti può vendere la quantità di output che vuole, ma ad un prezzo costante p. </vt:lpstr>
      <vt:lpstr>Monopsonio perfettamente discriminante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2. Il Monopolio: Cosa succede al lavoro quando sul mercato opera una sola impresa sul lato del prodotto?</vt:lpstr>
      <vt:lpstr>Barriere all’entrata: possono assumere forme diverse</vt:lpstr>
      <vt:lpstr>Equilibrio in monopolio</vt:lpstr>
      <vt:lpstr>Un confronto tra concorrenza e monopolio</vt:lpstr>
      <vt:lpstr>… e per quanto riguarda la domanda di lavoro</vt:lpstr>
      <vt:lpstr>Ricordiamo i presupposti del mercato del lavoro per Walras (1900): due elementi costitutivi</vt:lpstr>
      <vt:lpstr>Un esercizio di riepilogo: Monopolio</vt:lpstr>
      <vt:lpstr>Esempio precedente: la curva di domanda di lavoro</vt:lpstr>
      <vt:lpstr>Un esercizio di riepilogo: Monopsonio non discriminante e monopolio</vt:lpstr>
      <vt:lpstr>La comparsa della disoccupazione involontaria (e la disoccupazione di equilibrio)</vt:lpstr>
      <vt:lpstr>3. La concorrenza imperfetta </vt:lpstr>
      <vt:lpstr>Perchè il modello di riferimento per il meccanismo di funzionamento del mercato del Lavoro non può essere quello neoclassico?</vt:lpstr>
      <vt:lpstr>I problemi dell’informazione</vt:lpstr>
      <vt:lpstr>Imperfezioni del mercato del lavoro e rimedi</vt:lpstr>
      <vt:lpstr>(*) Azzardo morale e selezione avversa</vt:lpstr>
      <vt:lpstr>Aspetti istituzionali del mercato del lavoro</vt:lpstr>
      <vt:lpstr>Regolamentazione del mercato del lavoro: occupazione, disoccupazione e salari</vt:lpstr>
      <vt:lpstr>Dalle premesse è chiaro che l’equilibrio nel mercato del lavoro non concorrenziale si basa su un modello diverso che viene denominato in generale MODELLO WS-PS (curva dei salari e dei prezzi)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CHIES LAURA</dc:creator>
  <cp:lastModifiedBy>CHIES LAURA</cp:lastModifiedBy>
  <cp:revision>39</cp:revision>
  <dcterms:created xsi:type="dcterms:W3CDTF">2021-11-18T08:21:21Z</dcterms:created>
  <dcterms:modified xsi:type="dcterms:W3CDTF">2024-11-07T10:59:03Z</dcterms:modified>
</cp:coreProperties>
</file>