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59" r:id="rId3"/>
    <p:sldId id="360" r:id="rId4"/>
    <p:sldId id="361" r:id="rId5"/>
    <p:sldId id="363" r:id="rId6"/>
    <p:sldId id="362" r:id="rId7"/>
    <p:sldId id="364" r:id="rId8"/>
    <p:sldId id="295" r:id="rId9"/>
    <p:sldId id="258" r:id="rId10"/>
    <p:sldId id="259" r:id="rId11"/>
    <p:sldId id="320" r:id="rId12"/>
    <p:sldId id="296" r:id="rId13"/>
    <p:sldId id="261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FB3BD-2794-4604-A003-0FDA4E1E8F01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4DA52-BF7A-457A-8AA1-E95AF43BF2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69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FE388E-E9F0-4A33-A17F-5B92FC5C6DC4}" type="slidenum">
              <a:rPr lang="it-IT"/>
              <a:pPr/>
              <a:t>14</a:t>
            </a:fld>
            <a:endParaRPr lang="it-IT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37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83BA4B-6816-4E40-8EE8-6A6FE369F9BA}" type="slidenum">
              <a:rPr lang="it-IT"/>
              <a:pPr/>
              <a:t>15</a:t>
            </a:fld>
            <a:endParaRPr lang="it-IT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0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797FED-1632-4C77-A646-E9AC97528390}" type="slidenum">
              <a:rPr lang="it-IT"/>
              <a:pPr/>
              <a:t>16</a:t>
            </a:fld>
            <a:endParaRPr lang="it-IT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6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BFC47A-B126-4C3B-84D1-3AC68B9E6656}" type="slidenum">
              <a:rPr lang="it-IT"/>
              <a:pPr/>
              <a:t>17</a:t>
            </a:fld>
            <a:endParaRPr lang="it-IT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97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9084F1-7BF4-4A82-B357-18F057235DAF}" type="slidenum">
              <a:rPr lang="it-IT"/>
              <a:pPr/>
              <a:t>18</a:t>
            </a:fld>
            <a:endParaRPr lang="it-IT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16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0B346-7F54-4A25-AE3C-FB230DEC2DD9}" type="slidenum">
              <a:rPr lang="it-IT"/>
              <a:pPr/>
              <a:t>19</a:t>
            </a:fld>
            <a:endParaRPr lang="it-IT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17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60BA74-EA33-47C9-8D5E-25058C3A5CB9}" type="slidenum">
              <a:rPr lang="it-IT"/>
              <a:pPr/>
              <a:t>20</a:t>
            </a:fld>
            <a:endParaRPr lang="it-IT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259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FA14B-DB70-4EBC-9ECE-FD4CAEE09508}" type="slidenum">
              <a:rPr lang="it-IT"/>
              <a:pPr/>
              <a:t>21</a:t>
            </a:fld>
            <a:endParaRPr lang="it-IT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288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7FB5E-F45C-4EBE-AAE1-A08849A9EBCD}" type="slidenum">
              <a:rPr lang="it-IT"/>
              <a:pPr/>
              <a:t>22</a:t>
            </a:fld>
            <a:endParaRPr lang="it-IT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17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C10A7-BAFF-40C8-920B-A13AA4496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52C581-B6EC-4C72-A66E-33F489756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213780-3205-41E4-8C4A-0DC41F07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DA59EC-AD1F-413E-BA81-B34051FF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44A390-FBC1-4543-8680-350FB460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21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B578E-02A3-482D-95F4-5B41F4BE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114A94-0F1F-48D9-BBBF-8CEB1DF73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E585FD-FD2A-4780-89A8-EAA61D9D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71EF9C-7014-4F5F-B8DE-13314B0E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3CA8DA-661E-4C71-97FA-EE9E03A3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77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00FC2BE-9539-45B7-BCC5-0B1ABACBC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BBBAB9-9D04-41F7-962A-00429A460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F1F915-89A0-4612-A31F-A55B3D62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4295B3-3A37-47DB-9338-FDDDA6C2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CF70E1-D7B4-47B2-8915-B0FBE576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05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C79554-DC1D-425A-8802-13AA98BE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B334D-BC75-4E78-B408-C248C008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976133-5A70-4E9F-B19E-481EBD87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CEE1B-EFF1-4D85-A501-D767B2B5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BCE1AD-A2F7-4080-84CA-12CF08B2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8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A393D-F59C-4AEF-A5AC-90A33D91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B9C32-24A7-4935-8A09-71578BD10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26866D-4258-48DB-9F94-255F2334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14C0A9-1F7C-4CBA-A0E9-91C59266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A2E27D-3542-46C5-8EAB-F9A91BAB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17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4E9205-11D9-4D2D-9083-AEDF170B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7AE8-9AB5-4D6D-9BBE-E950D85B3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C7E361-985A-4E4B-B918-E2B2F48CE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387D70-9FFE-4052-B7AC-654770FF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668428-BE92-4EA0-AB0D-1B8905FA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B7A56D-DF0A-4CB7-8035-E927B368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09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95A8B-4573-459A-9F95-B1A977CE1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298EC6-8D75-470B-B3CE-838B74E7D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2F504A-997C-4AEA-BEE8-18B32E66A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9FCBC1-7A5A-4CAA-A858-AEA51905F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A41D8A-6BEC-4B64-B049-DFD35D5B3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AA143A-9609-4217-8E7E-52476C60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8301937-250F-4302-9188-499B72A5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819F78-955E-41C8-A5E2-241B849C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88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CC0B46-C726-4893-93B4-83961AA6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934B18-F513-4FFB-A6C5-1E8CCC79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9929CC-94E4-4FB0-9961-6FE94B21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6CC459-CF21-4023-B3F8-E22D00C5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16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0B30D1-461E-4E82-9804-A9AE094B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C3C83D-A5EF-4DF5-B60A-F7AD59D9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82146A-70A6-4DCD-A323-45354CD7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6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50E5F-4452-4016-8E13-9D8CD980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ECA314-D544-454E-853F-FCBA7F9E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49C6FE-D5A3-46F7-A28C-B542762A9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77E164-7C24-4698-A3E4-5B000B41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D758F9-FC28-4C04-949A-A509AFBA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83BDC5-1DE4-4093-A352-84A650AF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70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0DC36-A199-4522-B55E-4713D483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DE82A23-9970-4E75-9403-91F684D31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14809B-6924-4DBC-AC9A-0BD9D880C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9DB9B4-ED70-4154-9916-E5FFFBF5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0401AE-D584-42EF-83CA-843C6093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439C02-3ECA-45DE-81AE-C94724ED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18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A921072-2931-4AC9-B4B4-F0CB1EEB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C09996-C55B-44C9-A45F-B81BAFC7E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86A790-D82E-427A-A0A9-611B8F37A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49F6-E85F-47AD-8EFB-27EC40734C70}" type="datetimeFigureOut">
              <a:rPr lang="it-IT" smtClean="0"/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486D25-8157-45F5-B7CB-8E6A5F770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584349-59A9-4B99-90F0-E321B54E4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89C2-0959-4192-8698-D97362E12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78EA06-2E27-4DCE-92C5-8D0600DE4E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L’economia delle risorse umane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A0A5B0-A1F9-4566-BF68-29E7F1042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La selezione del personale e la questione degli incentivi per l’aumento della produttività</a:t>
            </a:r>
          </a:p>
        </p:txBody>
      </p:sp>
    </p:spTree>
    <p:extLst>
      <p:ext uri="{BB962C8B-B14F-4D97-AF65-F5344CB8AC3E}">
        <p14:creationId xmlns:p14="http://schemas.microsoft.com/office/powerpoint/2010/main" val="422626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000"/>
              <a:t>L’equilibrio di segnalazione: le ipotesi (1)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I lavoratori sanno che le imprese utilizzano il titolo di studio come discriminante di abilità (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quindi di maggiore produttività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Le aspettative delle imprese </a:t>
            </a:r>
            <a:r>
              <a:rPr lang="it-IT" sz="2000" u="sng" dirty="0">
                <a:latin typeface="Arial" pitchFamily="34" charset="0"/>
                <a:cs typeface="Arial" pitchFamily="34" charset="0"/>
              </a:rPr>
              <a:t>sono confermate solo ex post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vincolo di autoselezione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del gruppo di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lavoratori più abili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composto da (1-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q)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individui, che indichiamo con 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sarà dato da: </a:t>
            </a:r>
          </a:p>
          <a:p>
            <a:pPr eaLnBrk="1" hangingPunct="1">
              <a:defRPr/>
            </a:pP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Dove 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VP</a:t>
            </a:r>
            <a:r>
              <a:rPr lang="it-IT" sz="2000" b="1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è il rendimento derivante dal conseguire una retribuzione più elevata per effetto della maggiore abilità; </a:t>
            </a:r>
          </a:p>
          <a:p>
            <a:pPr eaLnBrk="1" hangingPunct="1"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VP</a:t>
            </a:r>
            <a:r>
              <a:rPr lang="it-IT" sz="20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è il rendimento della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minore abilità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del gruppo 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composto da 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(q)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individui</a:t>
            </a:r>
          </a:p>
          <a:p>
            <a:pPr eaLnBrk="1" hangingPunct="1"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sz="2000" b="1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(laurea) ed 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sz="20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(diploma) sono i due segnali dei due gruppi (che corrispondono al numero di anni di scuola)</a:t>
            </a:r>
          </a:p>
          <a:p>
            <a:pPr eaLnBrk="1" hangingPunct="1"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sono i costi associati alla produzione dei diversi segnali.</a:t>
            </a:r>
            <a:endParaRPr lang="it-IT" sz="2000" b="1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98855-73E0-4FD3-9BEF-3258D7B3D5C7}" type="slidenum">
              <a:rPr lang="it-IT" altLang="en-US"/>
              <a:pPr>
                <a:defRPr/>
              </a:pPr>
              <a:t>10</a:t>
            </a:fld>
            <a:endParaRPr lang="it-IT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Object 4"/>
              <p:cNvSpPr txBox="1"/>
              <p:nvPr/>
            </p:nvSpPr>
            <p:spPr bwMode="auto">
              <a:xfrm>
                <a:off x="4252913" y="3497263"/>
                <a:ext cx="4032250" cy="504825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𝑉𝑃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)&lt;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𝑉𝑃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05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2913" y="3497263"/>
                <a:ext cx="4032250" cy="5048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992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000"/>
              <a:t>L’equilibrio di segnalazione: le ipotesi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Garamond" pitchFamily="18" charset="0"/>
              <a:buAutoNum type="arabicPeriod" startAt="4"/>
            </a:pPr>
            <a:r>
              <a:rPr lang="it-IT" sz="2400" dirty="0"/>
              <a:t>Il vincolo di </a:t>
            </a:r>
            <a:r>
              <a:rPr lang="it-IT" sz="2400" dirty="0">
                <a:solidFill>
                  <a:srgbClr val="FF0000"/>
                </a:solidFill>
              </a:rPr>
              <a:t>auto-selezione</a:t>
            </a:r>
            <a:r>
              <a:rPr lang="it-IT" sz="2400" dirty="0"/>
              <a:t> per i </a:t>
            </a:r>
            <a:r>
              <a:rPr lang="it-IT" sz="2400" dirty="0">
                <a:solidFill>
                  <a:srgbClr val="0070C0"/>
                </a:solidFill>
              </a:rPr>
              <a:t>lavoratori meno abili</a:t>
            </a:r>
            <a:r>
              <a:rPr lang="it-IT" sz="2400" dirty="0"/>
              <a:t>: </a:t>
            </a:r>
          </a:p>
          <a:p>
            <a:pPr marL="514350" indent="-514350"/>
            <a:endParaRPr lang="it-IT" sz="2400" dirty="0"/>
          </a:p>
          <a:p>
            <a:pPr marL="514350" indent="-514350"/>
            <a:endParaRPr lang="it-IT" sz="2400" dirty="0"/>
          </a:p>
          <a:p>
            <a:pPr marL="514350" indent="-514350"/>
            <a:r>
              <a:rPr lang="it-IT" sz="2400" dirty="0"/>
              <a:t>Evidenzia che il rendimento netto associato al conseguimento del titolo di studio più elevato ed essere quindi scambiati per lavoratori molto abili </a:t>
            </a:r>
            <a:r>
              <a:rPr lang="it-IT" sz="2400" dirty="0">
                <a:solidFill>
                  <a:srgbClr val="0070C0"/>
                </a:solidFill>
              </a:rPr>
              <a:t>non è conveniente</a:t>
            </a:r>
            <a:r>
              <a:rPr lang="it-IT" sz="2400" dirty="0"/>
              <a:t>.</a:t>
            </a:r>
          </a:p>
          <a:p>
            <a:pPr marL="514350" indent="-514350"/>
            <a:r>
              <a:rPr lang="it-IT" sz="2400" dirty="0"/>
              <a:t>Se, a questo punto, l’equilibrio di segnalazione si realizza (vedi esempio), allora le aspettative dell’impresa sul legame tra produttività e titolo di studio  risultano confermate.</a:t>
            </a:r>
          </a:p>
          <a:p>
            <a:pPr marL="514350" indent="-514350"/>
            <a:r>
              <a:rPr lang="it-IT" sz="2400" dirty="0"/>
              <a:t>Si tratta di un equilibrio di separazione (</a:t>
            </a:r>
            <a:r>
              <a:rPr lang="it-IT" sz="2400" b="1" dirty="0" err="1"/>
              <a:t>separating</a:t>
            </a:r>
            <a:r>
              <a:rPr lang="it-IT" sz="2400" b="1" dirty="0"/>
              <a:t> </a:t>
            </a:r>
            <a:r>
              <a:rPr lang="it-IT" sz="2400" b="1" dirty="0" err="1"/>
              <a:t>equilibrium</a:t>
            </a:r>
            <a:r>
              <a:rPr lang="it-IT" sz="2400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46C00-2BBD-4752-A9FD-9F6F14BE3201}" type="slidenum">
              <a:rPr lang="it-IT" altLang="en-US"/>
              <a:pPr>
                <a:defRPr/>
              </a:pPr>
              <a:t>11</a:t>
            </a:fld>
            <a:endParaRPr lang="it-IT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Object 4"/>
              <p:cNvSpPr txBox="1"/>
              <p:nvPr/>
            </p:nvSpPr>
            <p:spPr bwMode="auto">
              <a:xfrm>
                <a:off x="3590020" y="2421193"/>
                <a:ext cx="4335462" cy="612775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𝑉𝑃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)&gt;</m:t>
                      </m:r>
                      <m:sSub>
                        <m:sSubPr>
                          <m:ctrlPr>
                            <a:rPr lang="it-IT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𝑉𝑃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07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0020" y="2421193"/>
                <a:ext cx="4335462" cy="612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018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1" y="1537116"/>
            <a:ext cx="9849258" cy="3493368"/>
          </a:xfrm>
        </p:spPr>
        <p:txBody>
          <a:bodyPr>
            <a:noAutofit/>
          </a:bodyPr>
          <a:lstStyle/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capire come i lavoratori decidono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quanti anni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di scuola frequentare quando l’istruzione ha un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valore di pura segnalazione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.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i="1" dirty="0">
                <a:solidFill>
                  <a:srgbClr val="000000"/>
                </a:solidFill>
                <a:latin typeface="Garamond" charset="0"/>
              </a:rPr>
              <a:t>Esempio numerico: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Due tipi di lavoratori sul mercato del lavoro: a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bassa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produttività e ad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alta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produttività.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Le diverse produttività (o abilità) esistono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dalla nascita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, non dipendono dagli anni di scuola </a:t>
            </a:r>
            <a:r>
              <a:rPr lang="it-IT" sz="2300" b="1" dirty="0">
                <a:solidFill>
                  <a:srgbClr val="000000"/>
                </a:solidFill>
                <a:latin typeface="Garamond" charset="0"/>
              </a:rPr>
              <a:t>frequentati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.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Distribuzione di produttività osservata nella popolazione:</a:t>
            </a:r>
          </a:p>
          <a:p>
            <a:endParaRPr lang="it-IT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983" y="4793079"/>
            <a:ext cx="6696075" cy="141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10056440" y="602128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Equilibri di aggregazione</a:t>
            </a:r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>
          <a:xfrm>
            <a:off x="591378" y="1484785"/>
            <a:ext cx="10076622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/>
              <a:t>Nel caso uno dei due agenti non si distinguano nella scelta del segnale, allora emerge un equilibrio di aggregazione (o </a:t>
            </a:r>
            <a:r>
              <a:rPr lang="it-IT" sz="2400" dirty="0" err="1">
                <a:solidFill>
                  <a:srgbClr val="0000FF"/>
                </a:solidFill>
              </a:rPr>
              <a:t>pooling</a:t>
            </a:r>
            <a:r>
              <a:rPr lang="it-IT" sz="2400" dirty="0"/>
              <a:t>) che dipende dalle 3 variabili indicate in precedenza: </a:t>
            </a:r>
          </a:p>
          <a:p>
            <a:pPr lvl="1" eaLnBrk="1" hangingPunct="1"/>
            <a:r>
              <a:rPr lang="it-IT" u="sng" dirty="0"/>
              <a:t>numero di anni</a:t>
            </a:r>
            <a:r>
              <a:rPr lang="it-IT" dirty="0"/>
              <a:t> per conseguire il titolo di studio, </a:t>
            </a:r>
          </a:p>
          <a:p>
            <a:pPr lvl="1" eaLnBrk="1" hangingPunct="1"/>
            <a:r>
              <a:rPr lang="it-IT" dirty="0"/>
              <a:t>Valori della </a:t>
            </a:r>
            <a:r>
              <a:rPr lang="it-IT" u="sng" dirty="0"/>
              <a:t>produttività</a:t>
            </a:r>
            <a:r>
              <a:rPr lang="it-IT" dirty="0"/>
              <a:t>,</a:t>
            </a:r>
          </a:p>
          <a:p>
            <a:pPr lvl="1" eaLnBrk="1" hangingPunct="1"/>
            <a:r>
              <a:rPr lang="it-IT" u="sng" dirty="0"/>
              <a:t>Costi</a:t>
            </a:r>
            <a:r>
              <a:rPr lang="it-IT" dirty="0"/>
              <a:t> sopportati dagli agenti</a:t>
            </a:r>
          </a:p>
          <a:p>
            <a:pPr eaLnBrk="1" hangingPunct="1"/>
            <a:r>
              <a:rPr lang="it-IT" sz="2400" dirty="0"/>
              <a:t>Un equilibrio </a:t>
            </a:r>
            <a:r>
              <a:rPr lang="it-IT" sz="2400" dirty="0" err="1"/>
              <a:t>pooling</a:t>
            </a:r>
            <a:r>
              <a:rPr lang="it-IT" sz="2400" dirty="0"/>
              <a:t> emerge anche quando le imprese formano </a:t>
            </a:r>
            <a:r>
              <a:rPr lang="it-IT" sz="2400" dirty="0">
                <a:solidFill>
                  <a:srgbClr val="0070C0"/>
                </a:solidFill>
              </a:rPr>
              <a:t>l’aspettativa che i lavoratori con o senza istruzione siano ugualmente produttivi</a:t>
            </a:r>
          </a:p>
          <a:p>
            <a:pPr eaLnBrk="1" hangingPunct="1"/>
            <a:r>
              <a:rPr lang="it-IT" sz="2400" dirty="0"/>
              <a:t>Occorre sottolineare però, che l’istruzione non può costituire solo un segnale per le imprese, altrimenti l’istruzione pubblica non avrebbe nessun senso economico-sociale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B3D29-343C-4F8D-9419-7D9B8B7B6426}" type="slidenum">
              <a:rPr lang="it-IT" altLang="en-US"/>
              <a:pPr>
                <a:defRPr/>
              </a:pPr>
              <a:t>13</a:t>
            </a:fld>
            <a:endParaRPr lang="it-IT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A21B24D-FCBB-4322-A6CA-87B5BB169F8F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80221" y="1312590"/>
            <a:ext cx="10263257" cy="5180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 u="sng" dirty="0">
                <a:solidFill>
                  <a:srgbClr val="000000"/>
                </a:solidFill>
                <a:latin typeface="Garamond" charset="0"/>
              </a:rPr>
              <a:t>I lavoratori nel loro insieme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In assenza di altra informazione, il datore di lavoro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mette insieme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tutti i lavoratori e li tratta in maniera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identica (</a:t>
            </a:r>
            <a:r>
              <a:rPr lang="it-IT" sz="2600" b="1" i="1" u="sng" dirty="0" err="1">
                <a:solidFill>
                  <a:srgbClr val="000000"/>
                </a:solidFill>
                <a:latin typeface="Garamond" charset="0"/>
              </a:rPr>
              <a:t>pooled</a:t>
            </a:r>
            <a:r>
              <a:rPr lang="it-IT" sz="2600" b="1" i="1" u="sng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u="sng" dirty="0" err="1">
                <a:solidFill>
                  <a:srgbClr val="000000"/>
                </a:solidFill>
                <a:latin typeface="Garamond" charset="0"/>
              </a:rPr>
              <a:t>equilibrium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)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: paga un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salario medio (o, meglio, VP medio)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sulla base del calcolo di una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produttività media = media ponderata delle produttività dei lavoratori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Salario medio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= (200.000 x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q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) + [300.000 x (1 –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q)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] = 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300.000 – 100.000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q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0&lt;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q &lt;1 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=&gt;   200.000€ &lt;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salario medio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&lt; 300.000€.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I lavoratori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bassa produttività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preferiscono un equilibrio composito o salario medio, </a:t>
            </a:r>
            <a:r>
              <a:rPr lang="it-IT" sz="2600" b="1" i="1" dirty="0" err="1">
                <a:solidFill>
                  <a:srgbClr val="000000"/>
                </a:solidFill>
                <a:latin typeface="Garamond" charset="0"/>
              </a:rPr>
              <a:t>perchè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: salario medio &gt;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loro produttività</a:t>
            </a:r>
          </a:p>
          <a:p>
            <a:pPr algn="just">
              <a:lnSpc>
                <a:spcPct val="90000"/>
              </a:lnSpc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FF0000"/>
                </a:solidFill>
                <a:latin typeface="Garamond" charset="0"/>
              </a:rPr>
              <a:t>Né</a:t>
            </a:r>
            <a:r>
              <a:rPr lang="it-IT" sz="2600" b="1" dirty="0">
                <a:solidFill>
                  <a:srgbClr val="FF0000"/>
                </a:solidFill>
                <a:latin typeface="Garamond" charset="0"/>
              </a:rPr>
              <a:t> i </a:t>
            </a:r>
            <a:r>
              <a:rPr lang="it-IT" sz="2600" b="1" dirty="0">
                <a:solidFill>
                  <a:srgbClr val="FF0000"/>
                </a:solidFill>
                <a:latin typeface="Franklin Gothic Medium" charset="0"/>
              </a:rPr>
              <a:t>datori di lavoro </a:t>
            </a:r>
            <a:r>
              <a:rPr lang="it-IT" sz="2600" b="1" i="1" dirty="0">
                <a:solidFill>
                  <a:srgbClr val="FF0000"/>
                </a:solidFill>
                <a:latin typeface="Garamond" charset="0"/>
              </a:rPr>
              <a:t>né</a:t>
            </a:r>
            <a:r>
              <a:rPr lang="it-IT" sz="2600" b="1" dirty="0">
                <a:solidFill>
                  <a:srgbClr val="FF0000"/>
                </a:solidFill>
                <a:latin typeface="Garamond" charset="0"/>
              </a:rPr>
              <a:t> i lavoratori ad </a:t>
            </a:r>
            <a:r>
              <a:rPr lang="it-IT" sz="2600" b="1" dirty="0">
                <a:solidFill>
                  <a:srgbClr val="FF0000"/>
                </a:solidFill>
                <a:latin typeface="Franklin Gothic Medium" charset="0"/>
              </a:rPr>
              <a:t>alta produttività </a:t>
            </a:r>
            <a:r>
              <a:rPr lang="it-IT" sz="2600" b="1" i="1" dirty="0">
                <a:solidFill>
                  <a:srgbClr val="FF0000"/>
                </a:solidFill>
                <a:latin typeface="Garamond" charset="0"/>
              </a:rPr>
              <a:t>amano l’equilibrio composito (o pooling </a:t>
            </a:r>
            <a:r>
              <a:rPr lang="it-IT" sz="2600" b="1" i="1" dirty="0" err="1">
                <a:solidFill>
                  <a:srgbClr val="FF0000"/>
                </a:solidFill>
                <a:latin typeface="Garamond" charset="0"/>
              </a:rPr>
              <a:t>equilibrium</a:t>
            </a:r>
            <a:r>
              <a:rPr lang="it-IT" sz="2600" b="1" i="1" dirty="0">
                <a:solidFill>
                  <a:srgbClr val="FF0000"/>
                </a:solidFill>
                <a:latin typeface="Garamond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Garamond" charset="0"/>
              </a:rPr>
              <a:t>.</a:t>
            </a:r>
            <a:r>
              <a:rPr lang="it-IT" sz="2600" b="1" dirty="0">
                <a:solidFill>
                  <a:srgbClr val="FF0000"/>
                </a:solidFill>
              </a:rPr>
              <a:t> </a:t>
            </a:r>
            <a:endParaRPr lang="it-IT" sz="2800" b="1" dirty="0">
              <a:solidFill>
                <a:srgbClr val="FF0000"/>
              </a:solidFill>
              <a:latin typeface="Garamond" charset="0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L’equilibrio di aggregazione: </a:t>
            </a:r>
            <a:r>
              <a:rPr lang="it-IT" dirty="0" err="1"/>
              <a:t>pooling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B3430E-FACC-4987-B6B9-99B3848628AF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51631" y="1934681"/>
            <a:ext cx="9806057" cy="3795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I guadagni dei lavoratori ad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alta produttività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sono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spinti verso il basso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dai lavoratori a bassa produttività =&gt;   hanno un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incentivo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a fornire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un’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informazione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credibile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sulla loro elevata produttività al datore di lavoro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I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datori di lavoro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si accorgono che non stanno combinando correttamente lavoratori e lavori: </a:t>
            </a:r>
            <a:r>
              <a:rPr lang="it-IT" sz="2400" b="1" i="1" dirty="0" err="1">
                <a:solidFill>
                  <a:srgbClr val="000000"/>
                </a:solidFill>
                <a:latin typeface="Garamond" charset="0"/>
              </a:rPr>
              <a:t>mismatching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latin typeface="Wingdings" charset="2"/>
              </a:rPr>
              <a:t>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efficienza nella produzione (&gt; costi) e minore quantità prodotta =&gt; hanno un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incentivo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a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tener conto della credibilità delle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informazion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i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ricevute sui lavoratori per allocare ciascun lavoratore nel gruppo appropriato di produttività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Questo tipo di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informazione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è chiamato </a:t>
            </a:r>
            <a:r>
              <a:rPr lang="it-IT" sz="2400" b="1" i="1" dirty="0">
                <a:solidFill>
                  <a:srgbClr val="FF0000"/>
                </a:solidFill>
                <a:latin typeface="Franklin Gothic Medium" charset="0"/>
              </a:rPr>
              <a:t>segnale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735496" y="274320"/>
            <a:ext cx="9722192" cy="1143000"/>
          </a:xfrm>
        </p:spPr>
        <p:txBody>
          <a:bodyPr>
            <a:noAutofit/>
          </a:bodyPr>
          <a:lstStyle/>
          <a:p>
            <a:r>
              <a:rPr lang="it-IT" sz="3200" dirty="0" err="1"/>
              <a:t>Perchè</a:t>
            </a:r>
            <a:r>
              <a:rPr lang="it-IT" sz="3200" dirty="0"/>
              <a:t> lavoratori ad alta produttività e le imprese non desiderano il pooling </a:t>
            </a:r>
            <a:r>
              <a:rPr lang="it-IT" sz="3200" dirty="0" err="1"/>
              <a:t>equilibrium</a:t>
            </a:r>
            <a:endParaRPr lang="it-IT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103F00-1F0D-414F-B432-A89755D7C250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4461" y="1883086"/>
            <a:ext cx="9761330" cy="4172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u="sng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u="sng" dirty="0">
                <a:solidFill>
                  <a:srgbClr val="000000"/>
                </a:solidFill>
                <a:latin typeface="Garamond" charset="0"/>
              </a:rPr>
              <a:t>Un segnale aiuta a distinguere i lavoratori</a:t>
            </a:r>
            <a:r>
              <a:rPr lang="en-GB" sz="2600" i="1" dirty="0">
                <a:solidFill>
                  <a:srgbClr val="000000"/>
                </a:solidFill>
                <a:latin typeface="Garamond" charset="0"/>
              </a:rPr>
              <a:t>: </a:t>
            </a:r>
            <a:r>
              <a:rPr lang="en-GB" sz="2600" dirty="0">
                <a:solidFill>
                  <a:srgbClr val="000000"/>
                </a:solidFill>
                <a:latin typeface="Garamond" charset="0"/>
              </a:rPr>
              <a:t>u</a:t>
            </a:r>
            <a:r>
              <a:rPr lang="it-IT" sz="2600" dirty="0">
                <a:solidFill>
                  <a:srgbClr val="000000"/>
                </a:solidFill>
                <a:latin typeface="Garamond" charset="0"/>
              </a:rPr>
              <a:t>n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 diploma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o un attestato può </a:t>
            </a:r>
            <a:r>
              <a:rPr lang="it-IT" sz="2600" b="1" i="1" dirty="0">
                <a:solidFill>
                  <a:srgbClr val="000000"/>
                </a:solidFill>
                <a:latin typeface="Franklin Gothic Medium" charset="0"/>
              </a:rPr>
              <a:t>segnalare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Franklin Gothic Medium" charset="0"/>
              </a:rPr>
              <a:t>l’individuo giusto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per il </a:t>
            </a:r>
            <a:r>
              <a:rPr lang="it-IT" sz="2600" b="1" i="1" dirty="0">
                <a:solidFill>
                  <a:srgbClr val="000000"/>
                </a:solidFill>
                <a:latin typeface="Franklin Gothic Medium" charset="0"/>
              </a:rPr>
              <a:t>lavoro giusto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(no </a:t>
            </a:r>
            <a:r>
              <a:rPr lang="it-IT" sz="2600" b="1" i="1" dirty="0" err="1">
                <a:solidFill>
                  <a:srgbClr val="000000"/>
                </a:solidFill>
                <a:latin typeface="Garamond" charset="0"/>
              </a:rPr>
              <a:t>mismatching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).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dirty="0" err="1">
                <a:solidFill>
                  <a:srgbClr val="000000"/>
                </a:solidFill>
                <a:latin typeface="Garamond" charset="0"/>
              </a:rPr>
              <a:t>Hp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.: un’impresa scelga la seguente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regola pratica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per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allocare i lavoratori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fra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due tipi di lavoro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. Se candidato ha: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n. anni di università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≥   =&gt;  segnale di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elevata produttività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per lavoro di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alta qualifica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: w = 300.000€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n. anni di università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&lt;     =&gt; segnale di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bassa produttività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per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lavoro non specializzato: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w = 200.000€.</a:t>
            </a:r>
          </a:p>
          <a:p>
            <a:pPr algn="just"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600" b="1" dirty="0">
              <a:solidFill>
                <a:srgbClr val="000000"/>
              </a:solidFill>
              <a:latin typeface="Garamond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23" y="4069668"/>
            <a:ext cx="333391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323" y="4970986"/>
            <a:ext cx="360040" cy="38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segnale per l’impresa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12BBBF9-E068-453E-9ECB-9DC12763D565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26165" y="2086000"/>
            <a:ext cx="9746422" cy="3912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Gli anni di università rendono di più =&gt; </a:t>
            </a:r>
            <a:r>
              <a:rPr lang="it-IT" sz="2400" b="1" i="1" dirty="0">
                <a:solidFill>
                  <a:srgbClr val="000000"/>
                </a:solidFill>
                <a:latin typeface="Franklin Gothic Medium" charset="0"/>
              </a:rPr>
              <a:t>tutti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i lavoratori vorrebbero acquisire i crediti offerti dall’università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.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Ma acquisire questi crediti è tanto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più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costoso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quanto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minori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sono le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abilità del lavoratore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(ipotesi cruciale del modello)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: anche se retta e tasse non dipendono dalle abilità, un lavoratore a bassa produttività dovrà dedicare più tempo allo studio, pagare un tutor, acquistare guide per lo studio e magari frequentare classi speciali.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Garamond" charset="0"/>
              </a:rPr>
              <a:t>esempio: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il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costo dei crediti ottenuti da 1 anno di università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è di 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20.000€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per un lavoratore con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alta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produttività ma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25.001€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per uno a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bassa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produttività.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Titolo 6"/>
          <p:cNvSpPr txBox="1">
            <a:spLocks/>
          </p:cNvSpPr>
          <p:nvPr/>
        </p:nvSpPr>
        <p:spPr>
          <a:xfrm>
            <a:off x="1142382" y="485800"/>
            <a:ext cx="9309718" cy="11430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it-IT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Il segnale per il lavoratore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443BBC-7EBA-4BE1-8335-C34904E6BF44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95129" y="1484784"/>
            <a:ext cx="9988827" cy="419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Data 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l’offerta salariale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dell’impresa, i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lavoratori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devono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decidere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quanti 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anni di università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frequentare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Si osserva un “</a:t>
            </a:r>
            <a:r>
              <a:rPr lang="it-IT" sz="2800" b="1" i="1" u="sng" dirty="0">
                <a:solidFill>
                  <a:srgbClr val="000000"/>
                </a:solidFill>
                <a:latin typeface="Garamond" charset="0"/>
              </a:rPr>
              <a:t>equilibrio di separazione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” quando i lavoratori: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a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bassa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produttività decidono di </a:t>
            </a:r>
            <a:r>
              <a:rPr lang="it-IT" sz="2800" b="1" i="1" u="sng" dirty="0">
                <a:solidFill>
                  <a:srgbClr val="000000"/>
                </a:solidFill>
                <a:latin typeface="Garamond" charset="0"/>
              </a:rPr>
              <a:t>non acquisire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     		anni di università e così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segnalano volontariamente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la loro reale produttività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ad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alta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produttività decidono di </a:t>
            </a:r>
            <a:r>
              <a:rPr lang="it-IT" sz="2800" b="1" i="1" u="sng" dirty="0">
                <a:solidFill>
                  <a:srgbClr val="000000"/>
                </a:solidFill>
                <a:latin typeface="Garamond" charset="0"/>
              </a:rPr>
              <a:t>acquisir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e almeno         	   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anni di istruzione e </a:t>
            </a:r>
            <a:r>
              <a:rPr lang="it-IT" sz="2800" b="1" dirty="0">
                <a:solidFill>
                  <a:srgbClr val="000000"/>
                </a:solidFill>
                <a:latin typeface="Franklin Gothic Medium" charset="0"/>
              </a:rPr>
              <a:t>si separano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dal gruppo.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5665" y="4393279"/>
            <a:ext cx="299021" cy="4746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1649" y="3050705"/>
            <a:ext cx="288032" cy="457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L’equilibrio di separazione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E83D1AA-571C-449D-9D24-4BD0897A9FC4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74643" y="337158"/>
            <a:ext cx="9614453" cy="668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>
                <a:latin typeface="Garamond" charset="0"/>
              </a:rPr>
              <a:t>La Teoria dei segnali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5772" y="1196428"/>
            <a:ext cx="10550387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O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fferta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salariale e funzione di costo </a:t>
            </a:r>
            <a:r>
              <a:rPr lang="it-IT" sz="2600" b="1" i="1" u="sng" dirty="0">
                <a:solidFill>
                  <a:srgbClr val="000000"/>
                </a:solidFill>
                <a:latin typeface="Garamond" charset="0"/>
              </a:rPr>
              <a:t>per lavoratore a bassa produttività.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Offerta salariale: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se il lavoratore avesse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meno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di    anni di università =&gt; 200.000€ e se ne avesse  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o più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=&gt; 300.000€.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Funzione di costo: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inclinata positivamente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con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inclinazione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25.001€ (il 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costo di ogni anno in più di università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per lavoratore a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bassa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produttività).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600" b="1" i="1" u="sng" dirty="0">
                <a:solidFill>
                  <a:srgbClr val="000000"/>
                </a:solidFill>
                <a:latin typeface="Garamond" charset="0"/>
              </a:rPr>
              <a:t>Nostro esempio numerico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: lavoratore deciderà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di non andare </a:t>
            </a:r>
            <a:r>
              <a:rPr lang="it-IT" sz="2600" b="1" dirty="0">
                <a:solidFill>
                  <a:srgbClr val="000000"/>
                </a:solidFill>
                <a:latin typeface="Garamond" charset="0"/>
              </a:rPr>
              <a:t>all’università (</a:t>
            </a:r>
            <a:r>
              <a:rPr lang="it-IT" sz="2600" b="1" i="1" dirty="0">
                <a:solidFill>
                  <a:srgbClr val="000000"/>
                </a:solidFill>
                <a:latin typeface="Garamond" charset="0"/>
              </a:rPr>
              <a:t>w=200.000€ qualsiasi sia l’istruzione tra 0 e   anni ) </a:t>
            </a:r>
            <a:r>
              <a:rPr lang="it-IT" sz="2600" b="1" dirty="0">
                <a:solidFill>
                  <a:srgbClr val="000000"/>
                </a:solidFill>
                <a:latin typeface="Franklin Gothic Medium" charset="0"/>
              </a:rPr>
              <a:t>o di andare per   anni </a:t>
            </a:r>
            <a:r>
              <a:rPr lang="it-IT" sz="2800" dirty="0">
                <a:solidFill>
                  <a:srgbClr val="000000"/>
                </a:solidFill>
                <a:latin typeface="Franklin Gothic Medium" charset="0"/>
              </a:rPr>
              <a:t> (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i guadagni non aumenterebbero se andasse all’università più di    anni, mentre il costo annuo sarebbe 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800" b="1" i="1" dirty="0">
                <a:solidFill>
                  <a:srgbClr val="000000"/>
                </a:solidFill>
                <a:latin typeface="Garamond" charset="0"/>
              </a:rPr>
              <a:t>25.001€)</a:t>
            </a:r>
            <a:r>
              <a:rPr lang="it-IT" sz="2800" b="1" dirty="0">
                <a:solidFill>
                  <a:srgbClr val="000000"/>
                </a:solidFill>
                <a:latin typeface="Garamond" charset="0"/>
              </a:rPr>
              <a:t>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1758" y="1822107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2758" y="2207277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8369" y="1916832"/>
            <a:ext cx="22701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3492" y="4766337"/>
            <a:ext cx="227013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81357" y="4400625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4D9A29B9-C10F-4E8A-9157-1940A322A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5745" y="5251698"/>
            <a:ext cx="227013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8FA724-32D6-4B4F-B6DB-3E5491DA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L’economia del personale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655D46-7E2E-4A69-BA48-FDFE2DD72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In queste ultime lezioni l’attenzione viene portata al livello dell’impresa, in quello che si definisce il «</a:t>
            </a:r>
            <a:r>
              <a:rPr lang="it-IT" dirty="0">
                <a:solidFill>
                  <a:srgbClr val="FF0000"/>
                </a:solidFill>
              </a:rPr>
              <a:t>mercato interno del lavoro</a:t>
            </a:r>
            <a:r>
              <a:rPr lang="it-IT" dirty="0"/>
              <a:t>» delle imprese.</a:t>
            </a:r>
          </a:p>
          <a:p>
            <a:r>
              <a:rPr lang="it-IT" dirty="0"/>
              <a:t>Su questo piano si riesce a spiegare più facilmente </a:t>
            </a:r>
            <a:r>
              <a:rPr lang="it-IT" u="sng" dirty="0"/>
              <a:t>perché le imprese non abbiano interesse semplicemente a perseguire l’ottima allocazione delle risorse</a:t>
            </a:r>
            <a:r>
              <a:rPr lang="it-IT" dirty="0"/>
              <a:t>, poiché le politiche di gestione delle risorse umane e le pratiche sul luogo di lavoro sono governate da </a:t>
            </a:r>
            <a:r>
              <a:rPr lang="it-IT" dirty="0">
                <a:solidFill>
                  <a:srgbClr val="FF0000"/>
                </a:solidFill>
              </a:rPr>
              <a:t>regole interne e dall’autorità</a:t>
            </a:r>
            <a:r>
              <a:rPr lang="it-IT" dirty="0"/>
              <a:t>, </a:t>
            </a:r>
            <a:r>
              <a:rPr lang="it-IT" u="sng" dirty="0"/>
              <a:t>più che dai prezzi </a:t>
            </a:r>
            <a:r>
              <a:rPr lang="it-IT" dirty="0"/>
              <a:t>(intesi qui come salari).</a:t>
            </a:r>
          </a:p>
          <a:p>
            <a:r>
              <a:rPr lang="it-IT" dirty="0"/>
              <a:t>L’</a:t>
            </a:r>
            <a:r>
              <a:rPr lang="it-IT" b="1" dirty="0"/>
              <a:t>economia</a:t>
            </a:r>
            <a:r>
              <a:rPr lang="it-IT" dirty="0"/>
              <a:t> </a:t>
            </a:r>
            <a:r>
              <a:rPr lang="it-IT" b="1" dirty="0"/>
              <a:t>del personale </a:t>
            </a:r>
            <a:r>
              <a:rPr lang="it-IT" dirty="0"/>
              <a:t>studia la </a:t>
            </a:r>
            <a:r>
              <a:rPr lang="it-IT" u="sng" dirty="0"/>
              <a:t>relazione causale alla base dell’importanza  delle pratiche salariali interne all’impresa</a:t>
            </a:r>
            <a:r>
              <a:rPr lang="it-IT" dirty="0"/>
              <a:t>, perché queste siano importanti e quali siano le conseguenze del cambiamento di tali regole (come la decisione di assumere personale esterno, di cambiare le politiche salariali e di terminare il rapporto di lavoro)</a:t>
            </a:r>
          </a:p>
          <a:p>
            <a:r>
              <a:rPr lang="it-IT" dirty="0"/>
              <a:t>Con </a:t>
            </a:r>
            <a:r>
              <a:rPr lang="it-IT" dirty="0">
                <a:solidFill>
                  <a:srgbClr val="FF0000"/>
                </a:solidFill>
              </a:rPr>
              <a:t>l’analisi causale delle regole interne è più semplice capire perché esistano enormi differenziali salariali </a:t>
            </a:r>
            <a:r>
              <a:rPr lang="it-IT" dirty="0"/>
              <a:t>tra CEO e le altre posizioni manageriali; perché solo una parte dei lavoratori sia coinvolta in lavoro straordinario, mentre altri siano sottoccupati; perché i lavoratori accettino riduzioni salariali in cambio di occupazione o la presenza di lavoro in somministrazione pur con la disponibilità di potenziali lavoratori permanenti, ecc.</a:t>
            </a:r>
          </a:p>
        </p:txBody>
      </p:sp>
    </p:spTree>
    <p:extLst>
      <p:ext uri="{BB962C8B-B14F-4D97-AF65-F5344CB8AC3E}">
        <p14:creationId xmlns:p14="http://schemas.microsoft.com/office/powerpoint/2010/main" val="4025576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8603AB0-4FC2-48C8-AB33-D509798F3836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44217" y="1484784"/>
            <a:ext cx="9328247" cy="4932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‘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Equilibrio di separazione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’: lavoratori a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bassa produttività </a:t>
            </a:r>
            <a:r>
              <a:rPr lang="it-IT" sz="2400" b="1" i="1" dirty="0">
                <a:solidFill>
                  <a:srgbClr val="000000"/>
                </a:solidFill>
                <a:latin typeface="Franklin Gothic Medium" charset="0"/>
              </a:rPr>
              <a:t>non devono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avere incentivo per andare all’università, ovvero  deve essere</a:t>
            </a:r>
          </a:p>
          <a:p>
            <a:pPr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w netto dal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non frequentare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&gt; w  netto di  </a:t>
            </a:r>
            <a:r>
              <a:rPr lang="it-IT" sz="2400" b="1" i="1" u="sng" dirty="0">
                <a:solidFill>
                  <a:srgbClr val="000000"/>
                </a:solidFill>
                <a:latin typeface="Garamond" charset="0"/>
              </a:rPr>
              <a:t>frequentare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   anni.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Fig. 6 - 7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a: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w netto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di lavoratore a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bassa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produttività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se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non frequenta    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= 200.000€ (nessun costo).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se </a:t>
            </a:r>
            <a:r>
              <a:rPr lang="it-IT" sz="2400" b="1" dirty="0">
                <a:solidFill>
                  <a:srgbClr val="000000"/>
                </a:solidFill>
                <a:latin typeface="Franklin Gothic Medium" charset="0"/>
              </a:rPr>
              <a:t>frequenta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     anni = 300.000€  - 25.001€ x 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Symbol" charset="2"/>
              <a:buChar char="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lavoratore a bassa produttività </a:t>
            </a:r>
            <a:r>
              <a:rPr lang="it-IT" sz="2400" b="1" i="1" dirty="0">
                <a:solidFill>
                  <a:srgbClr val="000000"/>
                </a:solidFill>
                <a:latin typeface="Franklin Gothic Medium" charset="0"/>
              </a:rPr>
              <a:t>non frequenterà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l’università se:</a:t>
            </a:r>
          </a:p>
          <a:p>
            <a:pPr algn="just"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200.000€ &gt; 300.000€ - (25.001€ x    ) =&gt;      &gt; 3.999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ovvero</a:t>
            </a:r>
            <a:r>
              <a:rPr lang="it-IT" sz="2400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se </a:t>
            </a:r>
            <a:r>
              <a:rPr lang="it-IT" sz="2400" b="1" i="1" dirty="0">
                <a:solidFill>
                  <a:srgbClr val="000000"/>
                </a:solidFill>
                <a:latin typeface="Franklin Gothic Medium" charset="0"/>
              </a:rPr>
              <a:t>l’impresa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 considera un lavoratore ad </a:t>
            </a:r>
            <a:r>
              <a:rPr lang="it-IT" sz="2400" b="1" i="1" dirty="0">
                <a:solidFill>
                  <a:srgbClr val="000000"/>
                </a:solidFill>
                <a:latin typeface="Franklin Gothic Medium" charset="0"/>
              </a:rPr>
              <a:t>alta produttività </a:t>
            </a:r>
            <a:r>
              <a:rPr lang="it-IT" sz="2400" b="1" i="1" dirty="0">
                <a:solidFill>
                  <a:srgbClr val="000000"/>
                </a:solidFill>
                <a:latin typeface="Garamond" charset="0"/>
              </a:rPr>
              <a:t>se ha più di 3,999 anni di università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3714" y="3774734"/>
            <a:ext cx="227013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643" y="4702241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2403643"/>
            <a:ext cx="22701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422" y="4663177"/>
            <a:ext cx="227012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L’equilibrio di separazione: un esempio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71E7D31-770B-480F-9D4F-D18C44DC5F5D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26774" y="5202237"/>
            <a:ext cx="10600082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4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dirty="0">
                <a:solidFill>
                  <a:srgbClr val="000000"/>
                </a:solidFill>
                <a:latin typeface="Garamond" charset="0"/>
              </a:rPr>
              <a:t>Figura 6 - 7</a:t>
            </a:r>
            <a:r>
              <a:rPr lang="it-IT" sz="1600" b="1" i="1" dirty="0">
                <a:solidFill>
                  <a:srgbClr val="000000"/>
                </a:solidFill>
                <a:latin typeface="Garamond" charset="0"/>
              </a:rPr>
              <a:t>a</a:t>
            </a:r>
            <a:r>
              <a:rPr lang="it-IT" sz="1600" b="1" dirty="0">
                <a:solidFill>
                  <a:srgbClr val="000000"/>
                </a:solidFill>
                <a:latin typeface="Garamond" charset="0"/>
              </a:rPr>
              <a:t> L’istruzione come segnale</a:t>
            </a:r>
          </a:p>
          <a:p>
            <a:pPr algn="just">
              <a:spcBef>
                <a:spcPts val="4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dirty="0">
                <a:solidFill>
                  <a:srgbClr val="000000"/>
                </a:solidFill>
                <a:latin typeface="Garamond" charset="0"/>
              </a:rPr>
              <a:t>I lavoratori vengono pagati 200.000€ se acquisiscono meno di    anni di università e 300.000€ se ne acquisiscono almeno  . I lavoratori a bassa produttività trovano costoso investire nell’università  e  non  acquisiranno  gli     anni.    I  lavoratori  ad  alta  produttività   acquisiranno     anni. Ne deriva che l’istruzione del lavoratore segnala se è ad alta o bassa produttività.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889" y="1511301"/>
            <a:ext cx="6334125" cy="341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8150" y="5536925"/>
            <a:ext cx="179387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5351" y="6062319"/>
            <a:ext cx="179388" cy="28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54306" y="5813184"/>
            <a:ext cx="179387" cy="28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41453" y="5536926"/>
            <a:ext cx="179387" cy="28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L’istruzione come segnale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B0C1299-4D1C-4A4A-8340-8F2BB77A61DC}" type="slidenum">
              <a:rPr lang="it-IT" sz="10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67608" y="277814"/>
            <a:ext cx="7643192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dirty="0">
                <a:solidFill>
                  <a:srgbClr val="999900"/>
                </a:solidFill>
                <a:latin typeface="Garamond" charset="0"/>
              </a:rPr>
              <a:t>Il capitale umano – </a:t>
            </a:r>
            <a:br>
              <a:rPr lang="it-IT" sz="3200" dirty="0">
                <a:solidFill>
                  <a:srgbClr val="999900"/>
                </a:solidFill>
                <a:latin typeface="Garamond" charset="0"/>
              </a:rPr>
            </a:br>
            <a:r>
              <a:rPr lang="it-IT" sz="3200" b="1" dirty="0">
                <a:solidFill>
                  <a:srgbClr val="999900"/>
                </a:solidFill>
                <a:latin typeface="Garamond" charset="0"/>
              </a:rPr>
              <a:t>Teoria dei segnali</a:t>
            </a:r>
            <a:r>
              <a:rPr lang="it-IT" sz="3200" dirty="0">
                <a:solidFill>
                  <a:srgbClr val="999900"/>
                </a:solidFill>
                <a:latin typeface="Garamond" charset="0"/>
              </a:rPr>
              <a:t>: l’equilibrio di separazione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3912" y="1870557"/>
            <a:ext cx="9939131" cy="47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>
                <a:solidFill>
                  <a:srgbClr val="000000"/>
                </a:solidFill>
              </a:rPr>
              <a:t> </a:t>
            </a:r>
            <a:r>
              <a:rPr lang="it-IT" sz="2200" b="1" dirty="0">
                <a:solidFill>
                  <a:srgbClr val="000000"/>
                </a:solidFill>
                <a:latin typeface="Garamond" charset="0"/>
              </a:rPr>
              <a:t>‘</a:t>
            </a:r>
            <a:r>
              <a:rPr lang="it-IT" sz="2200" b="1" i="1" u="sng" dirty="0">
                <a:solidFill>
                  <a:srgbClr val="000000"/>
                </a:solidFill>
                <a:latin typeface="Garamond" charset="0"/>
              </a:rPr>
              <a:t>Equilibrio di separazione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’: lavoratori ad </a:t>
            </a:r>
            <a:r>
              <a:rPr lang="it-IT" sz="2200" b="1" i="1" u="sng" dirty="0">
                <a:solidFill>
                  <a:srgbClr val="000000"/>
                </a:solidFill>
                <a:latin typeface="Garamond" charset="0"/>
              </a:rPr>
              <a:t>alta produttività </a:t>
            </a:r>
            <a:r>
              <a:rPr lang="it-IT" sz="2200" b="1" i="1" dirty="0">
                <a:solidFill>
                  <a:srgbClr val="000000"/>
                </a:solidFill>
                <a:latin typeface="Franklin Gothic Medium" charset="0"/>
              </a:rPr>
              <a:t> devono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 avere incentivo per andare all’università, ovvero  deve essere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w netto dal </a:t>
            </a:r>
            <a:r>
              <a:rPr lang="it-IT" sz="2200" b="1" i="1" u="sng" dirty="0">
                <a:solidFill>
                  <a:srgbClr val="000000"/>
                </a:solidFill>
                <a:latin typeface="Garamond" charset="0"/>
              </a:rPr>
              <a:t>non frequentare 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&lt; w  netto di  </a:t>
            </a:r>
            <a:r>
              <a:rPr lang="it-IT" sz="2200" b="1" i="1" u="sng" dirty="0">
                <a:solidFill>
                  <a:srgbClr val="000000"/>
                </a:solidFill>
                <a:latin typeface="Garamond" charset="0"/>
              </a:rPr>
              <a:t>frequentare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    		anni</a:t>
            </a:r>
          </a:p>
          <a:p>
            <a:pPr algn="just"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=&gt;lavoratore ad alta produttività  </a:t>
            </a:r>
            <a:r>
              <a:rPr lang="it-IT" sz="2200" b="1" i="1" dirty="0">
                <a:solidFill>
                  <a:srgbClr val="000000"/>
                </a:solidFill>
                <a:latin typeface="Franklin Gothic Medium" charset="0"/>
              </a:rPr>
              <a:t>frequenterà 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l’università se:</a:t>
            </a:r>
          </a:p>
          <a:p>
            <a:pPr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>
                <a:solidFill>
                  <a:srgbClr val="000000"/>
                </a:solidFill>
                <a:latin typeface="Garamond" charset="0"/>
              </a:rPr>
              <a:t>200.000€ &lt; 300.000€ - (20.000€ x    )      =&gt;        &lt; 5 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>
                <a:solidFill>
                  <a:srgbClr val="000000"/>
                </a:solidFill>
                <a:latin typeface="Garamond" charset="0"/>
              </a:rPr>
              <a:t> le imprese non devono richiedere “troppi” anni di istruzione superiore (Master o Dottorato) per indurre i lavoratori ad alta produttività ad andare all’università.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Mettendo insieme entrambe le condizioni: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qualunque 3,99 &lt;    &lt; 5   otteniamo il </a:t>
            </a:r>
            <a:r>
              <a:rPr lang="it-IT" sz="2200" b="1" i="1" dirty="0">
                <a:solidFill>
                  <a:srgbClr val="FF0000"/>
                </a:solidFill>
                <a:latin typeface="Garamond" charset="0"/>
              </a:rPr>
              <a:t>segnale scelto dall’impresa 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che sarà in </a:t>
            </a:r>
            <a:r>
              <a:rPr lang="it-IT" sz="2200" b="1" i="1" u="sng" dirty="0">
                <a:solidFill>
                  <a:srgbClr val="000000"/>
                </a:solidFill>
                <a:latin typeface="Garamond" charset="0"/>
              </a:rPr>
              <a:t>grado di separare</a:t>
            </a:r>
            <a:r>
              <a:rPr lang="it-IT" sz="2200" b="1" i="1" dirty="0">
                <a:solidFill>
                  <a:srgbClr val="000000"/>
                </a:solidFill>
                <a:latin typeface="Garamond" charset="0"/>
              </a:rPr>
              <a:t> i due tipi di lavoratori.</a:t>
            </a:r>
            <a:r>
              <a:rPr lang="it-IT" sz="2200" i="1" dirty="0">
                <a:solidFill>
                  <a:srgbClr val="000000"/>
                </a:solidFill>
              </a:rPr>
              <a:t> </a:t>
            </a:r>
          </a:p>
          <a:p>
            <a:pPr algn="just">
              <a:spcBef>
                <a:spcPts val="700"/>
              </a:spcBef>
              <a:buSzPct val="7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i="1" dirty="0">
              <a:solidFill>
                <a:srgbClr val="00000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10745"/>
            <a:ext cx="227013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7585" y="3565409"/>
            <a:ext cx="227012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2702" y="2751213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9006" y="5159323"/>
            <a:ext cx="2270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355FA-C311-496F-80E0-D2B1AAC3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ipotesi alla base dei processi di governo delle risorse umane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AA514-B1A4-4630-A342-C2EEE378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risultati dell’interazione all’interno dell’impresa deriva dal </a:t>
            </a:r>
            <a:r>
              <a:rPr lang="it-IT" dirty="0">
                <a:solidFill>
                  <a:srgbClr val="FF0000"/>
                </a:solidFill>
              </a:rPr>
              <a:t>comportamento razionale di lavoratori e imprese in presenza di vincoli, </a:t>
            </a:r>
            <a:r>
              <a:rPr lang="it-IT" dirty="0"/>
              <a:t>che riguardano:</a:t>
            </a:r>
          </a:p>
          <a:p>
            <a:pPr lvl="1"/>
            <a:r>
              <a:rPr lang="it-IT" dirty="0"/>
              <a:t>Il limite di spesa (vincolo di bilancio)</a:t>
            </a:r>
          </a:p>
          <a:p>
            <a:pPr lvl="1"/>
            <a:r>
              <a:rPr lang="it-IT" dirty="0"/>
              <a:t>L’asimmetria informativa tra lavoratore e impresa e viceversa</a:t>
            </a:r>
          </a:p>
          <a:p>
            <a:pPr lvl="1"/>
            <a:r>
              <a:rPr lang="it-IT" dirty="0"/>
              <a:t>Il potere di mercato delle imprese </a:t>
            </a:r>
          </a:p>
          <a:p>
            <a:pPr lvl="1"/>
            <a:r>
              <a:rPr lang="it-IT" dirty="0"/>
              <a:t>Il potere contrattuale dei lavoratori</a:t>
            </a:r>
          </a:p>
          <a:p>
            <a:pPr lvl="1"/>
            <a:r>
              <a:rPr lang="it-IT" dirty="0"/>
              <a:t>Restrizioni di tipo istituzionale o normativo</a:t>
            </a:r>
          </a:p>
          <a:p>
            <a:pPr lvl="1"/>
            <a:r>
              <a:rPr lang="it-IT" dirty="0"/>
              <a:t>Costi di monitoraggio e </a:t>
            </a:r>
          </a:p>
          <a:p>
            <a:pPr lvl="1"/>
            <a:r>
              <a:rPr lang="it-IT" dirty="0"/>
              <a:t>Difficoltà di misurazione del risultato (prodotto o servizio) o della performance</a:t>
            </a:r>
          </a:p>
        </p:txBody>
      </p:sp>
    </p:spTree>
    <p:extLst>
      <p:ext uri="{BB962C8B-B14F-4D97-AF65-F5344CB8AC3E}">
        <p14:creationId xmlns:p14="http://schemas.microsoft.com/office/powerpoint/2010/main" val="351964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591B0-585C-4F54-9D0E-EFF496D3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scelta del personale da assumere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0612E6-2773-4377-8D78-632DD1B89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Abbiamo già introdotto il tema dei </a:t>
            </a:r>
            <a:r>
              <a:rPr lang="it-IT" dirty="0">
                <a:solidFill>
                  <a:srgbClr val="FF0000"/>
                </a:solidFill>
              </a:rPr>
              <a:t>costi (quasi) fissi </a:t>
            </a:r>
            <a:r>
              <a:rPr lang="it-IT" dirty="0"/>
              <a:t>nell’assunzione del personale e che non variano in modo proporzionale alla durata dell’occupazione presso un’impresa</a:t>
            </a:r>
          </a:p>
          <a:p>
            <a:r>
              <a:rPr lang="it-IT" dirty="0"/>
              <a:t>Tali </a:t>
            </a:r>
            <a:r>
              <a:rPr lang="it-IT" dirty="0">
                <a:solidFill>
                  <a:srgbClr val="FF0000"/>
                </a:solidFill>
              </a:rPr>
              <a:t>costi</a:t>
            </a:r>
            <a:r>
              <a:rPr lang="it-IT" dirty="0"/>
              <a:t> si possono riassumere in costi di </a:t>
            </a:r>
            <a:r>
              <a:rPr lang="it-IT" dirty="0">
                <a:solidFill>
                  <a:srgbClr val="FF0000"/>
                </a:solidFill>
              </a:rPr>
              <a:t>ricerca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assunzione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orientamento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formazione</a:t>
            </a:r>
            <a:r>
              <a:rPr lang="it-IT" dirty="0"/>
              <a:t>, quelli che spesso non vengono considerati sono poi i </a:t>
            </a:r>
            <a:r>
              <a:rPr lang="it-IT" dirty="0">
                <a:solidFill>
                  <a:srgbClr val="FF0000"/>
                </a:solidFill>
              </a:rPr>
              <a:t>costi connessi alla conclusione del rapporto di lavoro </a:t>
            </a:r>
            <a:r>
              <a:rPr lang="it-IT" dirty="0"/>
              <a:t>che il datore di lavoro anticipa al momento dell’assunzione (</a:t>
            </a:r>
            <a:r>
              <a:rPr lang="it-IT" dirty="0" err="1"/>
              <a:t>Lazear</a:t>
            </a:r>
            <a:r>
              <a:rPr lang="it-IT" dirty="0"/>
              <a:t>, 1990)</a:t>
            </a:r>
          </a:p>
          <a:p>
            <a:r>
              <a:rPr lang="it-IT" dirty="0"/>
              <a:t>Tali costi inducono i datori di lavoro a far </a:t>
            </a:r>
            <a:r>
              <a:rPr lang="it-IT" dirty="0">
                <a:solidFill>
                  <a:srgbClr val="FF0000"/>
                </a:solidFill>
              </a:rPr>
              <a:t>lavorare più intensamente i propri dipendenti</a:t>
            </a:r>
            <a:r>
              <a:rPr lang="it-IT" dirty="0"/>
              <a:t> all’inizio per poterli ammortizzare più rapidamente, ma anche a </a:t>
            </a:r>
            <a:r>
              <a:rPr lang="it-IT" dirty="0">
                <a:solidFill>
                  <a:srgbClr val="FF0000"/>
                </a:solidFill>
              </a:rPr>
              <a:t>ridurre il turnover involontario</a:t>
            </a:r>
            <a:r>
              <a:rPr lang="it-IT" dirty="0"/>
              <a:t>, perché gli investimenti iniziali dell’impresa nei lavoratori sarebbero persi, se si dimettessero…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4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BFD9B3-06C4-4F59-8737-457EF1E1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problema informativo e la scomparsa del mercato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351001-26ED-4490-8F6D-BAFDE6474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In generale, quando in un mercato i partecipanti hanno informazioni diverse su beni e servizi che si scambiano, il meccanismo di funzionamento del mercato s’inceppa e può addirittura scomparire come ha illustrato </a:t>
            </a:r>
            <a:r>
              <a:rPr lang="it-IT" dirty="0" err="1"/>
              <a:t>Akerlof</a:t>
            </a:r>
            <a:r>
              <a:rPr lang="it-IT" dirty="0"/>
              <a:t> (1970) con il suo esempio del mercato dei «bidoni»</a:t>
            </a:r>
          </a:p>
          <a:p>
            <a:r>
              <a:rPr lang="it-IT" dirty="0"/>
              <a:t>Nel mercato del lavoro, la scomparsa del mercato deriva dal fatto che le imprese offrono un </a:t>
            </a:r>
            <a:r>
              <a:rPr lang="it-IT" dirty="0">
                <a:solidFill>
                  <a:srgbClr val="FF0000"/>
                </a:solidFill>
              </a:rPr>
              <a:t>salario medio </a:t>
            </a:r>
            <a:r>
              <a:rPr lang="it-IT" dirty="0"/>
              <a:t>che tiene conto della probabilità di assumere anche lavoratori poco abili e questo induce una situazione di </a:t>
            </a:r>
            <a:r>
              <a:rPr lang="it-IT" dirty="0">
                <a:solidFill>
                  <a:srgbClr val="FF0000"/>
                </a:solidFill>
              </a:rPr>
              <a:t>selezione avversa</a:t>
            </a:r>
            <a:endParaRPr lang="it-IT" dirty="0"/>
          </a:p>
          <a:p>
            <a:r>
              <a:rPr lang="it-IT" dirty="0"/>
              <a:t>I lavoratori più abili possono sfruttare migliori alternative di guadagno altrove (ad es. in proprio o in altri mercati) e alle imprese rimarranno solamente i lavoratori meno capaci da assumere, </a:t>
            </a:r>
            <a:r>
              <a:rPr lang="it-IT" dirty="0">
                <a:solidFill>
                  <a:srgbClr val="FF0000"/>
                </a:solidFill>
              </a:rPr>
              <a:t>ottengono cioè il risultato più avverso possibile</a:t>
            </a:r>
            <a:r>
              <a:rPr lang="it-IT" dirty="0"/>
              <a:t>. C’è quindi bisogno di un </a:t>
            </a:r>
            <a:r>
              <a:rPr lang="it-IT" u="sng" dirty="0"/>
              <a:t>meccanismo di selezione </a:t>
            </a:r>
            <a:r>
              <a:rPr lang="it-IT" dirty="0"/>
              <a:t>che ripristini i meccanismi visti fino a questo punto di funzionamento del mercato.</a:t>
            </a:r>
          </a:p>
        </p:txBody>
      </p:sp>
    </p:spTree>
    <p:extLst>
      <p:ext uri="{BB962C8B-B14F-4D97-AF65-F5344CB8AC3E}">
        <p14:creationId xmlns:p14="http://schemas.microsoft.com/office/powerpoint/2010/main" val="376533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F6E37-86E4-4E4D-9495-8C7A516B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segnalazione del lavoratore e lo screening dell’impresa: il processo di assunzione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62CAF-6C0F-4556-A800-D1BA37529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Abbiamo già introdotto il tema dell’eterogeneità dei lavoratori che derivano da diverse abilità, attitudini, percorsi scolastici, ma anche da esperienze professionali che non abbiamo ancora esaminato</a:t>
            </a:r>
          </a:p>
          <a:p>
            <a:r>
              <a:rPr lang="it-IT" dirty="0"/>
              <a:t>Queste differenze si traducono in diversi livelli di produttività con conseguenze dirette per la performance d’impresa</a:t>
            </a:r>
          </a:p>
          <a:p>
            <a:r>
              <a:rPr lang="it-IT" dirty="0"/>
              <a:t>Il problema qui è rappresentato dal fatto che le caratteristiche dei lavoratori non sono facilmente osservabili dai potenziali datori di lavoro, se non in un lasso di tempo piuttosto lungo, con costi di formazione e licenziamento spesso elevati</a:t>
            </a:r>
          </a:p>
          <a:p>
            <a:r>
              <a:rPr lang="it-IT" dirty="0"/>
              <a:t>In queste condizioni, in cui l’impresa non è adeguatamente informata può usare due strumenti di selezione che riducono il problema informativo: </a:t>
            </a:r>
            <a:r>
              <a:rPr lang="it-IT" dirty="0">
                <a:solidFill>
                  <a:srgbClr val="FF0000"/>
                </a:solidFill>
              </a:rPr>
              <a:t>considerare i titoli di studio come un segnale</a:t>
            </a:r>
            <a:r>
              <a:rPr lang="it-IT" dirty="0"/>
              <a:t> di capacità o effettuare un </a:t>
            </a:r>
            <a:r>
              <a:rPr lang="it-IT" dirty="0">
                <a:solidFill>
                  <a:srgbClr val="FF0000"/>
                </a:solidFill>
              </a:rPr>
              <a:t>processo di selezione del personale</a:t>
            </a:r>
          </a:p>
          <a:p>
            <a:r>
              <a:rPr lang="it-IT" dirty="0"/>
              <a:t>Occorre qui ricordare che ci sono anche altre strategie che l’impresa può adottare, quali </a:t>
            </a:r>
            <a:r>
              <a:rPr lang="it-IT" u="sng" dirty="0"/>
              <a:t>un meccanismo di selezione legato alla retribuzione della performance </a:t>
            </a:r>
            <a:r>
              <a:rPr lang="it-IT" dirty="0"/>
              <a:t>o </a:t>
            </a:r>
            <a:r>
              <a:rPr lang="it-IT" u="sng" dirty="0"/>
              <a:t>l’assunzione per un periodo di prova</a:t>
            </a:r>
            <a:r>
              <a:rPr lang="it-IT" dirty="0"/>
              <a:t> o ancora </a:t>
            </a:r>
            <a:r>
              <a:rPr lang="it-IT" u="sng" dirty="0"/>
              <a:t>il pagamento di salari elevati</a:t>
            </a:r>
            <a:r>
              <a:rPr lang="it-IT" dirty="0"/>
              <a:t> per alcune posizioni lavorative</a:t>
            </a:r>
          </a:p>
        </p:txBody>
      </p:sp>
    </p:spTree>
    <p:extLst>
      <p:ext uri="{BB962C8B-B14F-4D97-AF65-F5344CB8AC3E}">
        <p14:creationId xmlns:p14="http://schemas.microsoft.com/office/powerpoint/2010/main" val="393567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0809F74-648E-4CD6-AD13-519D0BA5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teoria dei segnali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546F22-2198-4D5E-9C73-6AD51E4D1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titolo di studio come misura della produttività</a:t>
            </a:r>
          </a:p>
        </p:txBody>
      </p:sp>
    </p:spTree>
    <p:extLst>
      <p:ext uri="{BB962C8B-B14F-4D97-AF65-F5344CB8AC3E}">
        <p14:creationId xmlns:p14="http://schemas.microsoft.com/office/powerpoint/2010/main" val="9508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titolo di studio per l’impresa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u="sng" dirty="0">
                <a:solidFill>
                  <a:srgbClr val="000000"/>
                </a:solidFill>
                <a:latin typeface="Garamond" charset="0"/>
              </a:rPr>
              <a:t>Ricordiamo che l’ipotesi base del modello di istruzione vista finora è che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:</a:t>
            </a:r>
          </a:p>
          <a:p>
            <a:pPr algn="just">
              <a:spcBef>
                <a:spcPts val="650"/>
              </a:spcBef>
              <a:buSzPct val="7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00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istruzione =&gt; ( </a:t>
            </a:r>
            <a:r>
              <a:rPr lang="it-IT" b="1" dirty="0">
                <a:solidFill>
                  <a:srgbClr val="00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produttività del lavoratore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) =&gt; </a:t>
            </a:r>
            <a:r>
              <a:rPr lang="it-IT" b="1" dirty="0">
                <a:solidFill>
                  <a:srgbClr val="00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w.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u="sng" dirty="0">
                <a:solidFill>
                  <a:srgbClr val="000000"/>
                </a:solidFill>
                <a:latin typeface="Garamond" charset="0"/>
              </a:rPr>
              <a:t>Qui il Ragionamento alternativo è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: istruzione </a:t>
            </a:r>
            <a:r>
              <a:rPr lang="it-IT" b="1" dirty="0">
                <a:solidFill>
                  <a:srgbClr val="FF0000"/>
                </a:solidFill>
                <a:latin typeface="Garamond" charset="0"/>
              </a:rPr>
              <a:t>non </a:t>
            </a:r>
            <a:r>
              <a:rPr lang="it-IT" b="1" dirty="0">
                <a:solidFill>
                  <a:srgbClr val="FF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FF0000"/>
                </a:solidFill>
                <a:latin typeface="Garamond" charset="0"/>
              </a:rPr>
              <a:t> la produttività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del lavoratore, tuttavia il grado di istruzione scolastica (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diploma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o una 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laurea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) </a:t>
            </a:r>
            <a:r>
              <a:rPr lang="it-IT" b="1" dirty="0">
                <a:solidFill>
                  <a:srgbClr val="FF0000"/>
                </a:solidFill>
                <a:latin typeface="Franklin Gothic Medium" charset="0"/>
              </a:rPr>
              <a:t>segnala</a:t>
            </a:r>
            <a:r>
              <a:rPr lang="it-IT" b="1" dirty="0">
                <a:solidFill>
                  <a:srgbClr val="000000"/>
                </a:solidFill>
                <a:latin typeface="Franklin Gothic Medium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un certo livello di abilità (skill) ai potenziali datori di lavoro:</a:t>
            </a:r>
          </a:p>
          <a:p>
            <a:pPr algn="just">
              <a:spcBef>
                <a:spcPts val="650"/>
              </a:spcBef>
              <a:buSzPct val="75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00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istruzione =&gt; (</a:t>
            </a:r>
            <a:r>
              <a:rPr lang="it-IT" b="1" i="1" u="sng" dirty="0">
                <a:solidFill>
                  <a:srgbClr val="000000"/>
                </a:solidFill>
                <a:latin typeface="Garamond" charset="0"/>
              </a:rPr>
              <a:t>certifica che il lavoratore è adatto ad un lavoro migliore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)</a:t>
            </a:r>
            <a:r>
              <a:rPr lang="it-IT" i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Garamond" charset="0"/>
              </a:rPr>
              <a:t>=&gt; </a:t>
            </a:r>
            <a:r>
              <a:rPr lang="it-IT" b="1" dirty="0">
                <a:solidFill>
                  <a:srgbClr val="000000"/>
                </a:solidFill>
                <a:latin typeface="Wingdings" charset="2"/>
              </a:rPr>
              <a:t>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Garamond" charset="0"/>
              </a:rPr>
              <a:t>w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 </a:t>
            </a:r>
          </a:p>
          <a:p>
            <a:pPr algn="just">
              <a:spcBef>
                <a:spcPts val="650"/>
              </a:spcBef>
              <a:buClr>
                <a:srgbClr val="666600"/>
              </a:buClr>
              <a:buSzPct val="75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000000"/>
                </a:solidFill>
                <a:latin typeface="Garamond" charset="0"/>
              </a:rPr>
              <a:t> L’istruzione può giocare questo ruolo </a:t>
            </a:r>
            <a:r>
              <a:rPr lang="it-IT" b="1" u="sng" dirty="0">
                <a:solidFill>
                  <a:srgbClr val="000000"/>
                </a:solidFill>
                <a:latin typeface="Garamond" charset="0"/>
              </a:rPr>
              <a:t>solo se è </a:t>
            </a:r>
            <a:r>
              <a:rPr lang="it-IT" b="1" u="sng" dirty="0">
                <a:solidFill>
                  <a:srgbClr val="000000"/>
                </a:solidFill>
                <a:latin typeface="Franklin Gothic Medium" charset="0"/>
              </a:rPr>
              <a:t>difficile per l’impresa </a:t>
            </a:r>
            <a:r>
              <a:rPr lang="it-IT" b="1" u="sng" dirty="0">
                <a:solidFill>
                  <a:srgbClr val="000000"/>
                </a:solidFill>
                <a:latin typeface="Garamond" charset="0"/>
              </a:rPr>
              <a:t>osservare l’</a:t>
            </a:r>
            <a:r>
              <a:rPr lang="it-IT" b="1" i="1" u="sng" dirty="0">
                <a:solidFill>
                  <a:srgbClr val="000000"/>
                </a:solidFill>
                <a:latin typeface="Garamond" charset="0"/>
              </a:rPr>
              <a:t>abilità</a:t>
            </a:r>
            <a:r>
              <a:rPr lang="it-IT" b="1" u="sng" dirty="0">
                <a:solidFill>
                  <a:srgbClr val="000000"/>
                </a:solidFill>
                <a:latin typeface="Garamond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Garamond" charset="0"/>
              </a:rPr>
              <a:t>del lavoratore (se ciò non fosse costoso, non avrebbe bisogno di  certificazioni di terzi).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Teoria dei segnali (Spence, 1973)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100" dirty="0"/>
              <a:t>Con la teoria dei segnali si esplicita l’analisi di un </a:t>
            </a:r>
            <a:r>
              <a:rPr lang="it-IT" sz="2100" b="1" dirty="0"/>
              <a:t>problema di agenzia</a:t>
            </a:r>
            <a:r>
              <a:rPr lang="it-IT" sz="2100" dirty="0"/>
              <a:t>: i potenziali lavoratori (</a:t>
            </a:r>
            <a:r>
              <a:rPr lang="it-IT" sz="2100" i="1" dirty="0">
                <a:solidFill>
                  <a:srgbClr val="FF0000"/>
                </a:solidFill>
              </a:rPr>
              <a:t>agenti</a:t>
            </a:r>
            <a:r>
              <a:rPr lang="it-IT" sz="2100" dirty="0"/>
              <a:t>) hanno interesse a trasmettere agli imprenditori/datori di lavoro (</a:t>
            </a:r>
            <a:r>
              <a:rPr lang="it-IT" sz="2100" i="1" dirty="0">
                <a:solidFill>
                  <a:srgbClr val="FF0000"/>
                </a:solidFill>
              </a:rPr>
              <a:t>principale</a:t>
            </a:r>
            <a:r>
              <a:rPr lang="it-IT" sz="2100" dirty="0"/>
              <a:t>) la loro abilità in modo da </a:t>
            </a:r>
            <a:r>
              <a:rPr lang="it-IT" sz="2100" dirty="0">
                <a:solidFill>
                  <a:srgbClr val="FF0000"/>
                </a:solidFill>
              </a:rPr>
              <a:t>evitare una selezione a loro avversa </a:t>
            </a:r>
            <a:r>
              <a:rPr lang="it-IT" sz="2100" dirty="0"/>
              <a:t>(ad es. w medio)</a:t>
            </a:r>
          </a:p>
          <a:p>
            <a:pPr eaLnBrk="1" hangingPunct="1">
              <a:lnSpc>
                <a:spcPct val="90000"/>
              </a:lnSpc>
            </a:pPr>
            <a:r>
              <a:rPr lang="it-IT" sz="2100" dirty="0"/>
              <a:t>Come fare?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dirty="0"/>
              <a:t>Si può utilizzare un </a:t>
            </a:r>
            <a:r>
              <a:rPr lang="it-IT" sz="2000" u="sng" dirty="0"/>
              <a:t>segnale efficace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dirty="0"/>
              <a:t>Facilmente </a:t>
            </a:r>
            <a:r>
              <a:rPr lang="it-IT" sz="2000" dirty="0">
                <a:solidFill>
                  <a:srgbClr val="FF0000"/>
                </a:solidFill>
              </a:rPr>
              <a:t>osservabile</a:t>
            </a:r>
            <a:r>
              <a:rPr lang="it-IT" sz="2000" dirty="0"/>
              <a:t> dal principale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dirty="0">
                <a:solidFill>
                  <a:srgbClr val="FF0000"/>
                </a:solidFill>
              </a:rPr>
              <a:t>Conveniente</a:t>
            </a:r>
            <a:r>
              <a:rPr lang="it-IT" sz="2000" dirty="0"/>
              <a:t> per i soggetti con le migliori caratteristiche 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dirty="0">
                <a:solidFill>
                  <a:srgbClr val="FF0000"/>
                </a:solidFill>
              </a:rPr>
              <a:t>Troppo costoso</a:t>
            </a:r>
            <a:r>
              <a:rPr lang="it-IT" sz="2000" dirty="0"/>
              <a:t> per i soggetti con qualità peggiori</a:t>
            </a:r>
          </a:p>
          <a:p>
            <a:pPr eaLnBrk="1" hangingPunct="1">
              <a:lnSpc>
                <a:spcPct val="90000"/>
              </a:lnSpc>
            </a:pPr>
            <a:r>
              <a:rPr lang="it-IT" sz="2100" dirty="0">
                <a:solidFill>
                  <a:srgbClr val="0000FF"/>
                </a:solidFill>
              </a:rPr>
              <a:t>Caratteristiche base del segnale</a:t>
            </a:r>
            <a:r>
              <a:rPr lang="it-IT" sz="21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u="sng" dirty="0"/>
              <a:t>Relazione inversa</a:t>
            </a:r>
            <a:r>
              <a:rPr lang="it-IT" sz="2000" dirty="0"/>
              <a:t> tra qualità degli agenti (cioè dei lavoratori) e costo del segnale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u="sng" dirty="0"/>
              <a:t>Necessità di un’interpretazione</a:t>
            </a:r>
            <a:r>
              <a:rPr lang="it-IT" sz="2000" dirty="0"/>
              <a:t> corretta del segnale da parte del principale</a:t>
            </a:r>
          </a:p>
          <a:p>
            <a:pPr eaLnBrk="1" hangingPunct="1">
              <a:lnSpc>
                <a:spcPct val="90000"/>
              </a:lnSpc>
            </a:pPr>
            <a:r>
              <a:rPr lang="it-IT" sz="2100" dirty="0"/>
              <a:t>Il titolo di studio è, secondo </a:t>
            </a:r>
            <a:r>
              <a:rPr lang="it-IT" sz="2100" dirty="0" err="1"/>
              <a:t>Spence</a:t>
            </a:r>
            <a:r>
              <a:rPr lang="it-IT" sz="2100" dirty="0"/>
              <a:t> (1973), il segnale più adatto</a:t>
            </a:r>
          </a:p>
          <a:p>
            <a:pPr eaLnBrk="1" hangingPunct="1">
              <a:lnSpc>
                <a:spcPct val="90000"/>
              </a:lnSpc>
            </a:pPr>
            <a:endParaRPr lang="it-IT" sz="21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89C6-32B4-498B-830F-AB0638C32F54}" type="slidenum">
              <a:rPr lang="it-IT" altLang="en-US"/>
              <a:pPr>
                <a:defRPr/>
              </a:pPr>
              <a:t>9</a:t>
            </a:fld>
            <a:endParaRPr lang="it-IT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2443</Words>
  <Application>Microsoft Office PowerPoint</Application>
  <PresentationFormat>Widescreen</PresentationFormat>
  <Paragraphs>154</Paragraphs>
  <Slides>22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Franklin Gothic Medium</vt:lpstr>
      <vt:lpstr>Garamond</vt:lpstr>
      <vt:lpstr>Symbol</vt:lpstr>
      <vt:lpstr>Wingdings</vt:lpstr>
      <vt:lpstr>Tema di Office</vt:lpstr>
      <vt:lpstr>L’economia delle risorse umane</vt:lpstr>
      <vt:lpstr>L’economia del personale</vt:lpstr>
      <vt:lpstr>Le ipotesi alla base dei processi di governo delle risorse umane</vt:lpstr>
      <vt:lpstr>La scelta del personale da assumere</vt:lpstr>
      <vt:lpstr>Il problema informativo e la scomparsa del mercato</vt:lpstr>
      <vt:lpstr>La segnalazione del lavoratore e lo screening dell’impresa: il processo di assunzione</vt:lpstr>
      <vt:lpstr>La teoria dei segnali</vt:lpstr>
      <vt:lpstr>Il titolo di studio per l’impresa</vt:lpstr>
      <vt:lpstr>Teoria dei segnali (Spence, 1973)</vt:lpstr>
      <vt:lpstr>L’equilibrio di segnalazione: le ipotesi (1)</vt:lpstr>
      <vt:lpstr>L’equilibrio di segnalazione: le ipotesi (2)</vt:lpstr>
      <vt:lpstr>Un esempio</vt:lpstr>
      <vt:lpstr>Equilibri di aggregazione</vt:lpstr>
      <vt:lpstr>L’equilibrio di aggregazione: pooling</vt:lpstr>
      <vt:lpstr>Perchè lavoratori ad alta produttività e le imprese non desiderano il pooling equilibrium</vt:lpstr>
      <vt:lpstr>Il segnale per l’impresa</vt:lpstr>
      <vt:lpstr>Presentazione standard di PowerPoint</vt:lpstr>
      <vt:lpstr>L’equilibrio di separazione</vt:lpstr>
      <vt:lpstr>Presentazione standard di PowerPoint</vt:lpstr>
      <vt:lpstr>L’equilibrio di separazione: un esempio</vt:lpstr>
      <vt:lpstr>L’istruzione come segnale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L’economia delle risorse umane</dc:title>
  <dc:creator>CHIES LAURA</dc:creator>
  <cp:lastModifiedBy>CHIES LAURA</cp:lastModifiedBy>
  <cp:revision>39</cp:revision>
  <dcterms:created xsi:type="dcterms:W3CDTF">2023-11-15T17:29:40Z</dcterms:created>
  <dcterms:modified xsi:type="dcterms:W3CDTF">2024-11-21T13:11:11Z</dcterms:modified>
</cp:coreProperties>
</file>