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84" r:id="rId10"/>
    <p:sldId id="285" r:id="rId11"/>
    <p:sldId id="286" r:id="rId12"/>
    <p:sldId id="287" r:id="rId13"/>
    <p:sldId id="264" r:id="rId14"/>
    <p:sldId id="265" r:id="rId15"/>
    <p:sldId id="276" r:id="rId16"/>
    <p:sldId id="277" r:id="rId17"/>
    <p:sldId id="288" r:id="rId18"/>
    <p:sldId id="289" r:id="rId19"/>
    <p:sldId id="266" r:id="rId20"/>
    <p:sldId id="274" r:id="rId21"/>
    <p:sldId id="275" r:id="rId22"/>
    <p:sldId id="278" r:id="rId23"/>
    <p:sldId id="279" r:id="rId24"/>
    <p:sldId id="280" r:id="rId25"/>
    <p:sldId id="281" r:id="rId26"/>
    <p:sldId id="267" r:id="rId27"/>
    <p:sldId id="268" r:id="rId28"/>
    <p:sldId id="269" r:id="rId29"/>
    <p:sldId id="270" r:id="rId30"/>
    <p:sldId id="282" r:id="rId31"/>
    <p:sldId id="271" r:id="rId32"/>
    <p:sldId id="283" r:id="rId33"/>
    <p:sldId id="290" r:id="rId3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94" d="100"/>
          <a:sy n="94" d="100"/>
        </p:scale>
        <p:origin x="154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1662F-EAFF-4507-9949-EA4E42211613}" type="datetimeFigureOut">
              <a:rPr lang="it-IT" smtClean="0"/>
              <a:t>17/12/2024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92A41-ECB1-4DD5-B91E-DC8D4A6A47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3339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64A60-8372-4A3C-91F6-EDB7A2AC164D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4782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64A60-8372-4A3C-91F6-EDB7A2AC164D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292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Deviazione</a:t>
            </a:r>
            <a:r>
              <a:rPr lang="it-IT" baseline="0" dirty="0"/>
              <a:t> standard  = </a:t>
            </a:r>
            <a:r>
              <a:rPr lang="it-IT" dirty="0"/>
              <a:t>radice quadrata dei quadrati degli scarti dalla media aritmetica divisi per il numero di gradi di libertà (NUMERO DI OSSERVAZIONE</a:t>
            </a:r>
            <a:r>
              <a:rPr lang="it-IT" baseline="0" dirty="0"/>
              <a:t> -1)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64A60-8372-4A3C-91F6-EDB7A2AC164D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5497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Altri</a:t>
            </a:r>
            <a:r>
              <a:rPr lang="it-IT" baseline="0" dirty="0"/>
              <a:t> esempi possono essere:</a:t>
            </a:r>
          </a:p>
          <a:p>
            <a:pPr marL="171450" indent="-171450">
              <a:buFontTx/>
              <a:buChar char="-"/>
            </a:pPr>
            <a:r>
              <a:rPr lang="it-IT" baseline="0" dirty="0"/>
              <a:t>Creare una variabile differenza: </a:t>
            </a:r>
            <a:r>
              <a:rPr lang="it-IT" baseline="0" dirty="0" err="1"/>
              <a:t>gen</a:t>
            </a:r>
            <a:r>
              <a:rPr lang="it-IT" baseline="0" dirty="0"/>
              <a:t> </a:t>
            </a:r>
            <a:r>
              <a:rPr lang="it-IT" baseline="0" dirty="0" err="1"/>
              <a:t>newvar</a:t>
            </a:r>
            <a:r>
              <a:rPr lang="it-IT" baseline="0" dirty="0"/>
              <a:t> = var1 - var2</a:t>
            </a:r>
          </a:p>
          <a:p>
            <a:pPr marL="171450" indent="-171450">
              <a:buFontTx/>
              <a:buChar char="-"/>
            </a:pPr>
            <a:r>
              <a:rPr lang="it-IT" baseline="0" dirty="0"/>
              <a:t>Creare una variabile prodotto: </a:t>
            </a:r>
            <a:r>
              <a:rPr lang="it-IT" baseline="0" dirty="0" err="1"/>
              <a:t>gen</a:t>
            </a:r>
            <a:r>
              <a:rPr lang="it-IT" baseline="0" dirty="0"/>
              <a:t> </a:t>
            </a:r>
            <a:r>
              <a:rPr lang="it-IT" baseline="0" dirty="0" err="1"/>
              <a:t>newvar</a:t>
            </a:r>
            <a:r>
              <a:rPr lang="it-IT" baseline="0" dirty="0"/>
              <a:t> = var1*var2</a:t>
            </a:r>
          </a:p>
          <a:p>
            <a:pPr marL="171450" indent="-171450">
              <a:buFontTx/>
              <a:buChar char="-"/>
            </a:pPr>
            <a:r>
              <a:rPr lang="it-IT" baseline="0" dirty="0"/>
              <a:t>Creare una variabile rapporto: </a:t>
            </a:r>
            <a:r>
              <a:rPr lang="it-IT" baseline="0" dirty="0" err="1"/>
              <a:t>gen</a:t>
            </a:r>
            <a:r>
              <a:rPr lang="it-IT" baseline="0" dirty="0"/>
              <a:t> </a:t>
            </a:r>
            <a:r>
              <a:rPr lang="it-IT" baseline="0" dirty="0" err="1"/>
              <a:t>newvar</a:t>
            </a:r>
            <a:r>
              <a:rPr lang="it-IT" baseline="0" dirty="0"/>
              <a:t> = var1/var2</a:t>
            </a:r>
          </a:p>
          <a:p>
            <a:pPr marL="171450" indent="-171450">
              <a:buFontTx/>
              <a:buChar char="-"/>
            </a:pPr>
            <a:r>
              <a:rPr lang="it-IT" baseline="0" dirty="0"/>
              <a:t>Creare quadrato di una variabile: </a:t>
            </a:r>
            <a:r>
              <a:rPr lang="it-IT" baseline="0" dirty="0" err="1"/>
              <a:t>gen</a:t>
            </a:r>
            <a:r>
              <a:rPr lang="it-IT" baseline="0" dirty="0"/>
              <a:t> </a:t>
            </a:r>
            <a:r>
              <a:rPr lang="it-IT" baseline="0" dirty="0" err="1"/>
              <a:t>newvar</a:t>
            </a:r>
            <a:r>
              <a:rPr lang="it-IT" baseline="0" dirty="0"/>
              <a:t> = var1^2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64A60-8372-4A3C-91F6-EDB7A2AC164D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3731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/>
              <a:t>sull’asse delle ordinate la variabile var1 mentre sull’asse delle ascisse la variabile var2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64A60-8372-4A3C-91F6-EDB7A2AC164D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5372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/>
              <a:t>Lo studio della relazione tra due fenomeni può essere fatto in modo rigoroso attraverso l’utilizzo di un MODELLO ECONOMETRICO</a:t>
            </a:r>
          </a:p>
          <a:p>
            <a:r>
              <a:rPr lang="it-IT" sz="1200" dirty="0"/>
              <a:t>La TEORIA ci suggerisce le variabili «teoriche» di interesse del problema e la direzione di CAUSALITA’ (ad esempio piove perché il governo è ladro o il governo è ladro perché piove?)</a:t>
            </a:r>
          </a:p>
          <a:p>
            <a:r>
              <a:rPr lang="it-IT" sz="1200" dirty="0"/>
              <a:t>La relazione tra questi fenomeni (catturati dalle variabili) si può scrivere attraverso una relazione matematica: y = f(x) dove la variabile y viene «spiegata» dalla variabile x attraverso una determinata funzione di x</a:t>
            </a:r>
          </a:p>
          <a:p>
            <a:r>
              <a:rPr lang="it-IT" sz="1200" dirty="0"/>
              <a:t>Ipotizzando una relazione lineare tra le variabili possiamo quindi riscrivere: y = a +</a:t>
            </a:r>
            <a:r>
              <a:rPr lang="it-IT" sz="1200" dirty="0" err="1"/>
              <a:t>bx</a:t>
            </a:r>
            <a:r>
              <a:rPr lang="it-IT" sz="1200" dirty="0"/>
              <a:t> (oppure y =</a:t>
            </a:r>
            <a:r>
              <a:rPr lang="el-GR" sz="1200" dirty="0"/>
              <a:t>α</a:t>
            </a:r>
            <a:r>
              <a:rPr lang="it-IT" sz="1200" dirty="0"/>
              <a:t> + </a:t>
            </a:r>
            <a:r>
              <a:rPr lang="el-GR" sz="1200" dirty="0"/>
              <a:t>β</a:t>
            </a:r>
            <a:r>
              <a:rPr lang="it-IT" sz="1200" dirty="0"/>
              <a:t>x)</a:t>
            </a:r>
          </a:p>
          <a:p>
            <a:r>
              <a:rPr lang="it-IT" sz="1200" dirty="0"/>
              <a:t>Tuttavia non tutte le informazioni contenute in x riescono a spiegare totalmente y, per questo si dice che è una relazione STOCASTICA e quello che non viene spiegato di y da x viene raccolto dal termine di errore </a:t>
            </a:r>
            <a:r>
              <a:rPr lang="el-GR" sz="1200" dirty="0"/>
              <a:t>ε</a:t>
            </a:r>
            <a:r>
              <a:rPr lang="it-IT" sz="1200" dirty="0"/>
              <a:t>: y =</a:t>
            </a:r>
            <a:r>
              <a:rPr lang="el-GR" sz="1200" dirty="0"/>
              <a:t>α</a:t>
            </a:r>
            <a:r>
              <a:rPr lang="it-IT" sz="1200" dirty="0"/>
              <a:t> + </a:t>
            </a:r>
            <a:r>
              <a:rPr lang="el-GR" sz="1200" dirty="0"/>
              <a:t>β</a:t>
            </a:r>
            <a:r>
              <a:rPr lang="it-IT" sz="1200" dirty="0"/>
              <a:t>x+</a:t>
            </a:r>
            <a:r>
              <a:rPr lang="el-GR" sz="1200" dirty="0"/>
              <a:t> ε</a:t>
            </a:r>
            <a:endParaRPr lang="it-IT" sz="1200" dirty="0"/>
          </a:p>
          <a:p>
            <a:r>
              <a:rPr lang="it-IT" sz="1200" dirty="0"/>
              <a:t>Un metodo/pacchetto largamente utilizzato per la stima di un modello del genere è quello dei minimi quadrati ordinari (OLS)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64A60-8372-4A3C-91F6-EDB7A2AC164D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7951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387CB7-9A86-487A-A7BC-FA1397C59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A0A6B62-7214-4573-AF95-92511D3A9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17D6A1-A502-4FE7-9448-CC7FF2976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0A77-A75A-43D6-A457-D1D19EFEA098}" type="datetimeFigureOut">
              <a:rPr lang="it-IT" smtClean="0"/>
              <a:t>17/12/2024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D745CD-938B-4DB0-A0B3-E0DED4823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E03226-76CD-456D-AEDB-C7FBC0B8A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AB1F-4325-4A32-8C2F-361F065BCC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171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7E1FB6-86BD-4746-B10C-3E04C579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CD69152-3B17-414F-B4F8-D7472D377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DDF09F-DE0E-44BA-ABD6-452F24926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0A77-A75A-43D6-A457-D1D19EFEA098}" type="datetimeFigureOut">
              <a:rPr lang="it-IT" smtClean="0"/>
              <a:t>17/12/2024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3FDE38-6FF9-4622-8358-EFB203FE3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C83060-1603-4971-80C3-DD057548C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AB1F-4325-4A32-8C2F-361F065BCC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4557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B789A49-FF4B-4192-98E3-C46DA6F85C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A94CD83-AC49-40B8-8BB8-993AD0C82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128FAA-F238-4F4B-8A0A-1F0A277D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0A77-A75A-43D6-A457-D1D19EFEA098}" type="datetimeFigureOut">
              <a:rPr lang="it-IT" smtClean="0"/>
              <a:t>17/12/2024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FCAA6A-834B-4094-8625-389B74FB2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4DEFA0-FE61-4592-9AF5-485127815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AB1F-4325-4A32-8C2F-361F065BCC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8202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D315D0-462C-4A86-A2FE-AAF7DE1F7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0A046B-0C19-4869-90B1-5AD8A424A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9E1146-B819-4451-BFD2-C7DA452E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0A77-A75A-43D6-A457-D1D19EFEA098}" type="datetimeFigureOut">
              <a:rPr lang="it-IT" smtClean="0"/>
              <a:t>17/12/2024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1E5F05-7DB8-440D-B34A-72F1A0E0E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06B35B-C69A-4FBC-9B68-B108EFB44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AB1F-4325-4A32-8C2F-361F065BCC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619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5B5E42-F474-4038-88B8-F1AC4D5C5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82B9A1F-F8A3-4E12-86F5-F02247C61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E0001B-1FBA-47CE-A6B3-FB30CDE34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0A77-A75A-43D6-A457-D1D19EFEA098}" type="datetimeFigureOut">
              <a:rPr lang="it-IT" smtClean="0"/>
              <a:t>17/12/2024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095401-E188-4AD5-9B22-1C0472276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2F93DA-342D-4E7D-B7FD-CDB1BFBF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AB1F-4325-4A32-8C2F-361F065BCC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96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C47E38-D6DF-4EA6-9FD0-83138AF87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CD0D9E-B103-4130-A026-A38661ED5D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A15F278-74C7-4806-AB46-EA448208C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2FCC7FC-557A-4092-B61E-3F65D7ECC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0A77-A75A-43D6-A457-D1D19EFEA098}" type="datetimeFigureOut">
              <a:rPr lang="it-IT" smtClean="0"/>
              <a:t>17/12/2024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92E4A09-53F2-496A-A27E-0EF911F7F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2FEC141-6197-4C83-B1F3-46BEA1365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AB1F-4325-4A32-8C2F-361F065BCC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706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60CBBB-DFCE-4B83-8533-09CB49DD5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23AC927-36A9-4DA2-9E05-4288BDB6D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7A2E828-EC82-4F98-B9EB-B8EE625CA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614AB6D-F979-43A6-A8EF-049F1072EA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D325CCF-4AED-4253-96C9-519BA04A32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91FCA96-868B-49EF-B952-D5F7870A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0A77-A75A-43D6-A457-D1D19EFEA098}" type="datetimeFigureOut">
              <a:rPr lang="it-IT" smtClean="0"/>
              <a:t>17/12/2024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7F34196-4E1E-4554-AD00-DF25F3AAD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95FD324-94C3-469D-A951-FB5AAC2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AB1F-4325-4A32-8C2F-361F065BCC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6801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BA01A0-8B75-4460-96F0-A28D8A0AD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48141CD-914C-4E4B-B82F-FAC808E33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0A77-A75A-43D6-A457-D1D19EFEA098}" type="datetimeFigureOut">
              <a:rPr lang="it-IT" smtClean="0"/>
              <a:t>17/12/2024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E7282F9-873C-4087-9B2C-51624FF07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1DD1611-5363-4771-8164-DBAFBAA3E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AB1F-4325-4A32-8C2F-361F065BCC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698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1D2A1A0-26BD-4275-90FE-AF02D7D0D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0A77-A75A-43D6-A457-D1D19EFEA098}" type="datetimeFigureOut">
              <a:rPr lang="it-IT" smtClean="0"/>
              <a:t>17/12/2024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12AF631-38A2-4167-A240-F9B355A67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920C7A6-105E-40D1-B727-1A87022B2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AB1F-4325-4A32-8C2F-361F065BCC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510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6A77FA-7928-4D47-8A58-D28B97B2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0F2C68-25C2-4508-9637-B493D543B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6F92D47-24BA-46EF-A053-667DE4F67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B52BF08-06FA-4F94-A75A-C35C6E9F3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0A77-A75A-43D6-A457-D1D19EFEA098}" type="datetimeFigureOut">
              <a:rPr lang="it-IT" smtClean="0"/>
              <a:t>17/12/2024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82030E7-743B-4A5B-82D6-F501675AE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F7C7B59-7F28-47D7-981F-9F93BBFB9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AB1F-4325-4A32-8C2F-361F065BCC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790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A9BF5F-897B-44FC-96AE-9BBE0C476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4269EF5-D220-4FDE-A041-CE426E602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75FF48D-1E76-445A-9CE3-7C47D06E3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9694519-8FB3-4DC5-B97A-935B27AA6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0A77-A75A-43D6-A457-D1D19EFEA098}" type="datetimeFigureOut">
              <a:rPr lang="it-IT" smtClean="0"/>
              <a:t>17/12/2024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0AC7577-4D03-498A-AD24-19D1AD7FF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018ACEB-540E-41B0-8B70-891710231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AB1F-4325-4A32-8C2F-361F065BCC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8340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8309506-DC74-484A-A307-13079169C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EBCE947-2CAE-4B88-842B-1FBAE9621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E28B7B-A9A2-4B03-BD5B-2EE536E399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20A77-A75A-43D6-A457-D1D19EFEA098}" type="datetimeFigureOut">
              <a:rPr lang="it-IT" smtClean="0"/>
              <a:t>17/12/2024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A72970-3F4A-4524-B6A9-610C09AAD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5927FAC-F9FB-4429-B9AC-136597371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EAB1F-4325-4A32-8C2F-361F065BCC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351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10.JPG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png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1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.png"/><Relationship Id="rId4" Type="http://schemas.openxmlformats.org/officeDocument/2006/relationships/image" Target="../media/image22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lar.google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lar.google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clavoro.gov.it/entando-de-app/cmsresources/cms/documents/NotaCOIITrimestre2023.pdf" TargetMode="External"/><Relationship Id="rId2" Type="http://schemas.openxmlformats.org/officeDocument/2006/relationships/hyperlink" Target="https://www.lavoro.gov.it/documenti-e-norme/studi-e-statistiche/Documents/I%20nota%20trimestrale%202015%20sulle%20Comunicazioni%20Obbligatorie/CO-I-Nota-trimestrale-2015-Documento-Metodologico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avoro.gov.it/temi-e-priorita/occupazione/Pagine/Studi-e-statistich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97FF6F-F03B-4DFD-BD4B-0C538B2AB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9376" y="1122363"/>
            <a:ext cx="9818624" cy="2387600"/>
          </a:xfrm>
        </p:spPr>
        <p:txBody>
          <a:bodyPr>
            <a:noAutofit/>
          </a:bodyPr>
          <a:lstStyle/>
          <a:p>
            <a:r>
              <a:rPr lang="it-IT" sz="4800" b="1" dirty="0"/>
              <a:t>La valutazione con il metodo controfattuale dell’impatto sull’occupazione giovanile delle politiche del lavoro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E00E3B1-9D4F-4DCA-A29C-4DC0D64B55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Applicazione per il caso del Decreto Dignità al FVG</a:t>
            </a:r>
          </a:p>
          <a:p>
            <a:r>
              <a:rPr lang="it-IT" dirty="0"/>
              <a:t>Uso di dati amministrativi</a:t>
            </a:r>
          </a:p>
        </p:txBody>
      </p:sp>
    </p:spTree>
    <p:extLst>
      <p:ext uri="{BB962C8B-B14F-4D97-AF65-F5344CB8AC3E}">
        <p14:creationId xmlns:p14="http://schemas.microsoft.com/office/powerpoint/2010/main" val="2712016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Cos’è Stata?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81200" y="1524001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it-IT" dirty="0"/>
              <a:t>Stata è un </a:t>
            </a:r>
            <a:r>
              <a:rPr lang="it-IT" i="1" dirty="0"/>
              <a:t>software</a:t>
            </a:r>
            <a:r>
              <a:rPr lang="it-IT" dirty="0"/>
              <a:t> statistico, largamente utilizzato nell’ambito della ricerca accademica e in aziende private dove si fanno analisi dati, in grado di svolgere una molteplicità di funzioni: </a:t>
            </a:r>
          </a:p>
          <a:p>
            <a:pPr lvl="1"/>
            <a:r>
              <a:rPr lang="it-IT" sz="2000" dirty="0"/>
              <a:t>gestione di database;</a:t>
            </a:r>
          </a:p>
          <a:p>
            <a:pPr lvl="1"/>
            <a:r>
              <a:rPr lang="it-IT" sz="2000" dirty="0"/>
              <a:t>analisi statistico-econometriche;</a:t>
            </a:r>
          </a:p>
          <a:p>
            <a:pPr lvl="1"/>
            <a:r>
              <a:rPr lang="it-IT" sz="2000" dirty="0"/>
              <a:t>analisi grafiche. </a:t>
            </a:r>
          </a:p>
          <a:p>
            <a:r>
              <a:rPr lang="it-IT" dirty="0"/>
              <a:t>Stata è in grado di rispondere ai più diversi problemi statistico-econometrici, grazie a comandi già disponibili e ad un proprio linguaggio di programmazione che consente ad utenti avanzati di creare routine personalizzate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3953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Avviare e spegnere STATA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43138" y="273051"/>
            <a:ext cx="5376863" cy="5853113"/>
          </a:xfrm>
        </p:spPr>
        <p:txBody>
          <a:bodyPr>
            <a:normAutofit/>
          </a:bodyPr>
          <a:lstStyle/>
          <a:p>
            <a:r>
              <a:rPr lang="it-IT" sz="1600" dirty="0"/>
              <a:t>Per iniziare semplicemente cliccare sull’icona di Stata</a:t>
            </a:r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r>
              <a:rPr lang="it-IT" sz="1600" dirty="0"/>
              <a:t>oppure selezionare il programma dal Menu di Windows</a:t>
            </a:r>
          </a:p>
          <a:p>
            <a:r>
              <a:rPr lang="it-IT" sz="1600" dirty="0"/>
              <a:t>Per uscire digitare </a:t>
            </a:r>
            <a:r>
              <a:rPr lang="it-IT" sz="1600" i="1" dirty="0"/>
              <a:t>exit</a:t>
            </a:r>
            <a:r>
              <a:rPr lang="it-IT" sz="1600" dirty="0"/>
              <a:t> nella barra dei comandi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982743" y="2057400"/>
            <a:ext cx="3932237" cy="3811588"/>
          </a:xfrm>
        </p:spPr>
        <p:txBody>
          <a:bodyPr/>
          <a:lstStyle/>
          <a:p>
            <a:r>
              <a:rPr lang="it-IT" i="1" dirty="0"/>
              <a:t>Esercizio: avviare e spegnere STATA sul proprio PC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11</a:t>
            </a:fld>
            <a:endParaRPr lang="it-IT" dirty="0"/>
          </a:p>
        </p:txBody>
      </p:sp>
      <p:pic>
        <p:nvPicPr>
          <p:cNvPr id="1026" name="Picture 2" title="Icona di STATA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986" y="665957"/>
            <a:ext cx="1295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ccia a destra 6" title="Freccia a destra"/>
          <p:cNvSpPr/>
          <p:nvPr/>
        </p:nvSpPr>
        <p:spPr>
          <a:xfrm>
            <a:off x="3266786" y="731836"/>
            <a:ext cx="1219200" cy="4572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29" name="Picture 5" title="Comando ex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15267"/>
            <a:ext cx="5438599" cy="367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title="Freccia in gi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62723">
            <a:off x="1854151" y="5843658"/>
            <a:ext cx="13287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971800" y="5200290"/>
            <a:ext cx="79663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exit</a:t>
            </a:r>
          </a:p>
        </p:txBody>
      </p:sp>
    </p:spTree>
    <p:extLst>
      <p:ext uri="{BB962C8B-B14F-4D97-AF65-F5344CB8AC3E}">
        <p14:creationId xmlns:p14="http://schemas.microsoft.com/office/powerpoint/2010/main" val="358694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AEBFB84-2117-4760-980B-38FA1A8C9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3FAA-CDF4-4E39-89BE-1FD245D83915}" type="slidenum">
              <a:rPr lang="it-IT" smtClean="0"/>
              <a:t>12</a:t>
            </a:fld>
            <a:endParaRPr lang="it-IT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BD0FDB52-937D-46CD-BBEF-97C3C89976F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17193" y="901292"/>
          <a:ext cx="9333906" cy="534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Bitmap Image" r:id="rId3" imgW="7418160" imgH="4248000" progId="PBrush">
                  <p:embed/>
                </p:oleObj>
              </mc:Choice>
              <mc:Fallback>
                <p:oleObj name="Bitmap Image" r:id="rId3" imgW="7418160" imgH="4248000" progId="PBrush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BD0FDB52-937D-46CD-BBEF-97C3C89976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193" y="901292"/>
                        <a:ext cx="9333906" cy="534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B7836FD6-3AB6-41AD-AF04-D4A6B8EBE88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83553" y="117107"/>
          <a:ext cx="772223" cy="1071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Bitmap Image" r:id="rId5" imgW="331560" imgH="461160" progId="PBrush">
                  <p:embed/>
                </p:oleObj>
              </mc:Choice>
              <mc:Fallback>
                <p:oleObj name="Bitmap Image" r:id="rId5" imgW="331560" imgH="461160" progId="PBrush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B7836FD6-3AB6-41AD-AF04-D4A6B8EBE8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3553" y="117107"/>
                        <a:ext cx="772223" cy="1071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" title="Freccia in su">
            <a:extLst>
              <a:ext uri="{FF2B5EF4-FFF2-40B4-BE49-F238E27FC236}">
                <a16:creationId xmlns:a16="http://schemas.microsoft.com/office/drawing/2014/main" id="{95E51C47-8520-4490-8164-3726DE46A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5935">
            <a:off x="665538" y="1288305"/>
            <a:ext cx="1059514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65A99A1-1E02-46AB-B430-8EA5869A8BAE}"/>
              </a:ext>
            </a:extLst>
          </p:cNvPr>
          <p:cNvSpPr txBox="1"/>
          <p:nvPr/>
        </p:nvSpPr>
        <p:spPr>
          <a:xfrm>
            <a:off x="1255776" y="340083"/>
            <a:ext cx="805687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Log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1C70A3F-C077-4BB6-BF51-BEA39469FA29}"/>
              </a:ext>
            </a:extLst>
          </p:cNvPr>
          <p:cNvSpPr txBox="1"/>
          <p:nvPr/>
        </p:nvSpPr>
        <p:spPr>
          <a:xfrm>
            <a:off x="9928352" y="963169"/>
            <a:ext cx="19547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Per conservare il lavoro della lezione attivare il comando log che salva in un file </a:t>
            </a:r>
            <a:r>
              <a:rPr lang="it-IT" dirty="0" err="1"/>
              <a:t>smcl</a:t>
            </a:r>
            <a:r>
              <a:rPr lang="it-IT" dirty="0"/>
              <a:t> ; alla fine della giornata schiacciare nuovamente su log e scegliere «Close log file»</a:t>
            </a:r>
          </a:p>
        </p:txBody>
      </p:sp>
    </p:spTree>
    <p:extLst>
      <p:ext uri="{BB962C8B-B14F-4D97-AF65-F5344CB8AC3E}">
        <p14:creationId xmlns:p14="http://schemas.microsoft.com/office/powerpoint/2010/main" val="385236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53400" y="2910404"/>
            <a:ext cx="2281518" cy="2438400"/>
          </a:xfrm>
        </p:spPr>
        <p:txBody>
          <a:bodyPr/>
          <a:lstStyle/>
          <a:p>
            <a:r>
              <a:rPr lang="it-IT" dirty="0"/>
              <a:t>La disposizione delle finestre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05001" y="273051"/>
            <a:ext cx="8534400" cy="5853113"/>
          </a:xfrm>
        </p:spPr>
        <p:txBody>
          <a:bodyPr>
            <a:normAutofit/>
          </a:bodyPr>
          <a:lstStyle/>
          <a:p>
            <a:r>
              <a:rPr lang="it-IT" sz="1800" dirty="0"/>
              <a:t>La prima schermata che offre Stata  si compone di diverse finestre:</a:t>
            </a:r>
          </a:p>
          <a:p>
            <a:pPr lvl="1"/>
            <a:r>
              <a:rPr lang="it-IT" sz="1800" dirty="0"/>
              <a:t>1. </a:t>
            </a:r>
            <a:r>
              <a:rPr lang="it-IT" sz="1800" b="1" dirty="0"/>
              <a:t>Stata </a:t>
            </a:r>
            <a:r>
              <a:rPr lang="it-IT" sz="1800" b="1" dirty="0" err="1"/>
              <a:t>Results</a:t>
            </a:r>
            <a:r>
              <a:rPr lang="it-IT" sz="1800" dirty="0"/>
              <a:t>: finestra in cui Stata presenta i risultati dei comandi impartiti</a:t>
            </a:r>
          </a:p>
          <a:p>
            <a:pPr lvl="1"/>
            <a:r>
              <a:rPr lang="it-IT" sz="1800" dirty="0"/>
              <a:t>2. </a:t>
            </a:r>
            <a:r>
              <a:rPr lang="it-IT" sz="1800" b="1" dirty="0" err="1"/>
              <a:t>Review</a:t>
            </a:r>
            <a:r>
              <a:rPr lang="it-IT" sz="1800" dirty="0"/>
              <a:t>: registra lo storico dei comandi impartiti dalla </a:t>
            </a:r>
            <a:r>
              <a:rPr lang="it-IT" sz="1800" i="1" dirty="0"/>
              <a:t>Stata </a:t>
            </a:r>
            <a:r>
              <a:rPr lang="it-IT" sz="1800" i="1" dirty="0" err="1"/>
              <a:t>Command</a:t>
            </a:r>
            <a:r>
              <a:rPr lang="it-IT" sz="1800" dirty="0"/>
              <a:t>. Cliccando con il mouse su uno di essi, questo viene rinviato alla </a:t>
            </a:r>
            <a:r>
              <a:rPr lang="it-IT" sz="1800" i="1" dirty="0"/>
              <a:t>Stata </a:t>
            </a:r>
            <a:r>
              <a:rPr lang="it-IT" sz="1800" i="1" dirty="0" err="1"/>
              <a:t>Command</a:t>
            </a:r>
            <a:endParaRPr lang="it-IT" sz="1800" i="1" dirty="0"/>
          </a:p>
          <a:p>
            <a:pPr lvl="1"/>
            <a:r>
              <a:rPr lang="it-IT" sz="1800" dirty="0"/>
              <a:t>3. </a:t>
            </a:r>
            <a:r>
              <a:rPr lang="it-IT" sz="1800" b="1" dirty="0" err="1"/>
              <a:t>Variables</a:t>
            </a:r>
            <a:r>
              <a:rPr lang="it-IT" sz="1800" dirty="0"/>
              <a:t>: quando un </a:t>
            </a:r>
            <a:r>
              <a:rPr lang="it-IT" sz="1800" i="1" dirty="0" err="1"/>
              <a:t>dataset</a:t>
            </a:r>
            <a:r>
              <a:rPr lang="it-IT" sz="1800" dirty="0"/>
              <a:t> è caricato qui c’è l’elenco delle variabili che lo compongono</a:t>
            </a:r>
          </a:p>
          <a:p>
            <a:pPr lvl="1"/>
            <a:r>
              <a:rPr lang="it-IT" sz="1800" dirty="0"/>
              <a:t>4. </a:t>
            </a:r>
            <a:r>
              <a:rPr lang="it-IT" sz="1800" b="1" i="1" dirty="0"/>
              <a:t>Stata </a:t>
            </a:r>
            <a:r>
              <a:rPr lang="it-IT" sz="1800" b="1" i="1" dirty="0" err="1"/>
              <a:t>Command</a:t>
            </a:r>
            <a:r>
              <a:rPr lang="it-IT" sz="1800" dirty="0"/>
              <a:t>: finestra in cui si scrivono i comandi che Stata deve eseguire</a:t>
            </a:r>
          </a:p>
          <a:p>
            <a:pPr lvl="1"/>
            <a:endParaRPr lang="it-IT" sz="12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13</a:t>
            </a:fld>
            <a:endParaRPr lang="it-IT"/>
          </a:p>
        </p:txBody>
      </p:sp>
      <p:pic>
        <p:nvPicPr>
          <p:cNvPr id="2051" name="Picture 3" title="Disposizione delle finest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77" y="2529687"/>
            <a:ext cx="5466358" cy="409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198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Help !!!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600" dirty="0"/>
              <a:t>Per vedere cosa indicano i comandi già presenti in Stata, le loro opzioni o in generale tutte le funzionalità in Stata, esiste l’Help </a:t>
            </a:r>
          </a:p>
          <a:p>
            <a:r>
              <a:rPr lang="it-IT" sz="1600" dirty="0"/>
              <a:t>Il primo Help che fornisce Stata è on-line, per maggiori approfondimenti è possibile consultare il manuale PDF </a:t>
            </a:r>
          </a:p>
          <a:p>
            <a:r>
              <a:rPr lang="it-IT" sz="1600" dirty="0"/>
              <a:t>Per accedere all’Help selezionare dalla barra in alto oppure digitare help ### nella barra dei comandi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i="1" dirty="0"/>
              <a:t>Aprire STATA sul PC e trovare il significato dei comandi </a:t>
            </a:r>
            <a:r>
              <a:rPr lang="it-IT" i="1" dirty="0" err="1"/>
              <a:t>mean</a:t>
            </a:r>
            <a:r>
              <a:rPr lang="it-IT" i="1" dirty="0"/>
              <a:t>, </a:t>
            </a:r>
            <a:r>
              <a:rPr lang="it-IT" i="1" dirty="0" err="1"/>
              <a:t>tab</a:t>
            </a:r>
            <a:r>
              <a:rPr lang="it-IT" i="1" dirty="0"/>
              <a:t> e </a:t>
            </a:r>
            <a:r>
              <a:rPr lang="it-IT" i="1" dirty="0" err="1"/>
              <a:t>sort</a:t>
            </a:r>
            <a:endParaRPr lang="it-IT" i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14</a:t>
            </a:fld>
            <a:endParaRPr lang="it-IT"/>
          </a:p>
        </p:txBody>
      </p:sp>
      <p:pic>
        <p:nvPicPr>
          <p:cNvPr id="3074" name="Picture 2" title="Comando hel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85934"/>
            <a:ext cx="5200650" cy="416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title="Freccia a sinist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34501">
            <a:off x="3466436" y="2402567"/>
            <a:ext cx="13287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title="Freccia a sinist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8397">
            <a:off x="2209799" y="5676441"/>
            <a:ext cx="140811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3581401" y="6006628"/>
            <a:ext cx="100012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help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696200" y="5146017"/>
            <a:ext cx="2133600" cy="646331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Attenzione i comandi sono Case Sensitive !</a:t>
            </a:r>
          </a:p>
        </p:txBody>
      </p:sp>
    </p:spTree>
    <p:extLst>
      <p:ext uri="{BB962C8B-B14F-4D97-AF65-F5344CB8AC3E}">
        <p14:creationId xmlns:p14="http://schemas.microsoft.com/office/powerpoint/2010/main" val="292622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Caricare i dati 01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Per </a:t>
            </a:r>
            <a:r>
              <a:rPr lang="en-US" sz="2200" dirty="0" err="1"/>
              <a:t>caricare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dati</a:t>
            </a:r>
            <a:r>
              <a:rPr lang="en-US" sz="2200" dirty="0"/>
              <a:t>  da un </a:t>
            </a:r>
            <a:r>
              <a:rPr lang="en-US" sz="2200" dirty="0" err="1"/>
              <a:t>foglio</a:t>
            </a:r>
            <a:r>
              <a:rPr lang="en-US" sz="2200" dirty="0"/>
              <a:t> excel, la via </a:t>
            </a:r>
            <a:r>
              <a:rPr lang="en-US" sz="2200" dirty="0" err="1"/>
              <a:t>più</a:t>
            </a:r>
            <a:r>
              <a:rPr lang="en-US" sz="2200" dirty="0"/>
              <a:t> breve è </a:t>
            </a:r>
            <a:r>
              <a:rPr lang="en-US" sz="2200" dirty="0" err="1"/>
              <a:t>quella</a:t>
            </a:r>
            <a:r>
              <a:rPr lang="en-US" sz="2200" dirty="0"/>
              <a:t> di:</a:t>
            </a:r>
          </a:p>
          <a:p>
            <a:pPr lvl="1"/>
            <a:r>
              <a:rPr lang="en-US" sz="2200" dirty="0" err="1"/>
              <a:t>Aprire</a:t>
            </a:r>
            <a:r>
              <a:rPr lang="en-US" sz="2200" dirty="0"/>
              <a:t> </a:t>
            </a:r>
            <a:r>
              <a:rPr lang="en-US" sz="2200" dirty="0" err="1"/>
              <a:t>il</a:t>
            </a:r>
            <a:r>
              <a:rPr lang="en-US" sz="2200" dirty="0"/>
              <a:t> file excel e </a:t>
            </a:r>
            <a:r>
              <a:rPr lang="en-US" sz="2200" dirty="0" err="1"/>
              <a:t>copiare</a:t>
            </a:r>
            <a:r>
              <a:rPr lang="en-US" sz="2200" dirty="0"/>
              <a:t> solo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dati</a:t>
            </a:r>
            <a:r>
              <a:rPr lang="en-US" sz="2200" dirty="0"/>
              <a:t> di </a:t>
            </a:r>
            <a:r>
              <a:rPr lang="en-US" sz="2200" dirty="0" err="1"/>
              <a:t>interesse</a:t>
            </a:r>
            <a:r>
              <a:rPr lang="en-US" sz="2200" dirty="0"/>
              <a:t>, </a:t>
            </a:r>
            <a:r>
              <a:rPr lang="en-US" sz="1800" i="1" dirty="0" err="1"/>
              <a:t>facendo</a:t>
            </a:r>
            <a:r>
              <a:rPr lang="en-US" sz="1800" i="1" dirty="0"/>
              <a:t> </a:t>
            </a:r>
            <a:r>
              <a:rPr lang="en-US" sz="1800" i="1" dirty="0" err="1"/>
              <a:t>attenzione</a:t>
            </a:r>
            <a:r>
              <a:rPr lang="en-US" sz="1800" i="1" dirty="0"/>
              <a:t> </a:t>
            </a:r>
            <a:r>
              <a:rPr lang="en-US" sz="1800" i="1" dirty="0" err="1"/>
              <a:t>che</a:t>
            </a:r>
            <a:r>
              <a:rPr lang="en-US" sz="1800" i="1" dirty="0"/>
              <a:t> </a:t>
            </a:r>
            <a:r>
              <a:rPr lang="en-US" sz="1800" i="1" dirty="0" err="1"/>
              <a:t>virgole</a:t>
            </a:r>
            <a:r>
              <a:rPr lang="en-US" sz="1800" i="1" dirty="0"/>
              <a:t> e </a:t>
            </a:r>
            <a:r>
              <a:rPr lang="en-US" sz="1800" i="1" dirty="0" err="1"/>
              <a:t>punti</a:t>
            </a:r>
            <a:r>
              <a:rPr lang="en-US" sz="1800" i="1" dirty="0"/>
              <a:t> </a:t>
            </a:r>
            <a:r>
              <a:rPr lang="en-US" sz="1800" i="1" dirty="0" err="1"/>
              <a:t>seguano</a:t>
            </a:r>
            <a:r>
              <a:rPr lang="en-US" sz="1800" i="1" dirty="0"/>
              <a:t> </a:t>
            </a:r>
            <a:r>
              <a:rPr lang="en-US" sz="1800" i="1" dirty="0" err="1"/>
              <a:t>impostazione</a:t>
            </a:r>
            <a:r>
              <a:rPr lang="en-US" sz="1800" i="1" dirty="0"/>
              <a:t> UK</a:t>
            </a:r>
          </a:p>
          <a:p>
            <a:pPr lvl="1"/>
            <a:r>
              <a:rPr lang="en-US" sz="2200" dirty="0" err="1"/>
              <a:t>Tornare</a:t>
            </a:r>
            <a:r>
              <a:rPr lang="en-US" sz="2200" dirty="0"/>
              <a:t> in Stata e </a:t>
            </a:r>
            <a:r>
              <a:rPr lang="en-US" sz="2200" dirty="0" err="1"/>
              <a:t>pulire</a:t>
            </a:r>
            <a:r>
              <a:rPr lang="en-US" sz="2200" dirty="0"/>
              <a:t> dataset </a:t>
            </a:r>
            <a:r>
              <a:rPr lang="en-US" sz="2200" dirty="0" err="1"/>
              <a:t>precedente</a:t>
            </a:r>
            <a:r>
              <a:rPr lang="en-US" sz="2200" dirty="0"/>
              <a:t> con </a:t>
            </a:r>
            <a:r>
              <a:rPr lang="en-US" sz="2200" dirty="0" err="1"/>
              <a:t>il</a:t>
            </a:r>
            <a:r>
              <a:rPr lang="en-US" sz="2200" dirty="0"/>
              <a:t> </a:t>
            </a:r>
            <a:r>
              <a:rPr lang="en-US" sz="2200" dirty="0" err="1"/>
              <a:t>comando</a:t>
            </a:r>
            <a:r>
              <a:rPr lang="en-US" sz="2200" dirty="0"/>
              <a:t> </a:t>
            </a:r>
            <a:r>
              <a:rPr lang="en-US" sz="2200" b="1" i="1" dirty="0"/>
              <a:t>clear</a:t>
            </a:r>
          </a:p>
          <a:p>
            <a:pPr lvl="1"/>
            <a:r>
              <a:rPr lang="en-US" sz="2200" dirty="0" err="1"/>
              <a:t>Aprire</a:t>
            </a:r>
            <a:r>
              <a:rPr lang="en-US" sz="2200" dirty="0"/>
              <a:t> </a:t>
            </a:r>
            <a:r>
              <a:rPr lang="en-US" sz="2200" dirty="0" err="1"/>
              <a:t>il</a:t>
            </a:r>
            <a:r>
              <a:rPr lang="en-US" sz="2200" dirty="0"/>
              <a:t> data editor</a:t>
            </a:r>
          </a:p>
          <a:p>
            <a:pPr lvl="1"/>
            <a:r>
              <a:rPr lang="en-US" sz="2200" dirty="0" err="1"/>
              <a:t>Incollarci</a:t>
            </a:r>
            <a:r>
              <a:rPr lang="en-US" sz="2200" dirty="0"/>
              <a:t> </a:t>
            </a:r>
            <a:r>
              <a:rPr lang="en-US" sz="2200" dirty="0" err="1"/>
              <a:t>il</a:t>
            </a:r>
            <a:r>
              <a:rPr lang="en-US" sz="2200" dirty="0"/>
              <a:t> dataset </a:t>
            </a:r>
            <a:r>
              <a:rPr lang="en-US" sz="2200" dirty="0" err="1"/>
              <a:t>copiato</a:t>
            </a:r>
            <a:r>
              <a:rPr lang="en-US" sz="2200" dirty="0"/>
              <a:t> – </a:t>
            </a:r>
            <a:r>
              <a:rPr lang="en-US" sz="1900" i="1" dirty="0"/>
              <a:t>se dataset ha le </a:t>
            </a:r>
            <a:r>
              <a:rPr lang="en-US" sz="1900" i="1" dirty="0" err="1"/>
              <a:t>colonne</a:t>
            </a:r>
            <a:r>
              <a:rPr lang="en-US" sz="1900" i="1" dirty="0"/>
              <a:t> con </a:t>
            </a:r>
            <a:r>
              <a:rPr lang="en-US" sz="1900" i="1" dirty="0" err="1"/>
              <a:t>il</a:t>
            </a:r>
            <a:r>
              <a:rPr lang="en-US" sz="1900" i="1" dirty="0"/>
              <a:t> </a:t>
            </a:r>
            <a:r>
              <a:rPr lang="en-US" sz="1900" i="1" dirty="0" err="1"/>
              <a:t>nome</a:t>
            </a:r>
            <a:r>
              <a:rPr lang="en-US" sz="1900" i="1" dirty="0"/>
              <a:t> </a:t>
            </a:r>
            <a:r>
              <a:rPr lang="en-US" sz="1900" i="1" dirty="0" err="1"/>
              <a:t>delle</a:t>
            </a:r>
            <a:r>
              <a:rPr lang="en-US" sz="1900" i="1" dirty="0"/>
              <a:t> </a:t>
            </a:r>
            <a:r>
              <a:rPr lang="en-US" sz="1900" i="1" dirty="0" err="1"/>
              <a:t>variabili</a:t>
            </a:r>
            <a:r>
              <a:rPr lang="en-US" sz="1900" i="1" dirty="0"/>
              <a:t> </a:t>
            </a:r>
            <a:r>
              <a:rPr lang="en-US" sz="1900" i="1" dirty="0" err="1"/>
              <a:t>premere</a:t>
            </a:r>
            <a:r>
              <a:rPr lang="en-US" sz="1900" i="1" dirty="0"/>
              <a:t> </a:t>
            </a:r>
            <a:r>
              <a:rPr lang="en-US" sz="1900" i="1" dirty="0" err="1"/>
              <a:t>l’opzione</a:t>
            </a:r>
            <a:r>
              <a:rPr lang="en-US" sz="1900" i="1" dirty="0"/>
              <a:t> “Treat first row as variable names</a:t>
            </a:r>
            <a:r>
              <a:rPr lang="en-US" sz="2000" i="1" dirty="0"/>
              <a:t>”</a:t>
            </a:r>
          </a:p>
          <a:p>
            <a:r>
              <a:rPr lang="en-US" sz="2300" dirty="0"/>
              <a:t>Per </a:t>
            </a:r>
            <a:r>
              <a:rPr lang="en-US" sz="2300" dirty="0" err="1"/>
              <a:t>vedere</a:t>
            </a:r>
            <a:r>
              <a:rPr lang="en-US" sz="2300" dirty="0"/>
              <a:t> </a:t>
            </a:r>
            <a:r>
              <a:rPr lang="en-US" sz="2300" dirty="0" err="1"/>
              <a:t>il</a:t>
            </a:r>
            <a:r>
              <a:rPr lang="en-US" sz="2300" dirty="0"/>
              <a:t> dataset </a:t>
            </a:r>
            <a:r>
              <a:rPr lang="en-US" sz="2300" dirty="0" err="1"/>
              <a:t>importato</a:t>
            </a:r>
            <a:r>
              <a:rPr lang="en-US" sz="2300" dirty="0"/>
              <a:t> </a:t>
            </a:r>
            <a:r>
              <a:rPr lang="en-US" sz="2300" dirty="0" err="1"/>
              <a:t>cliccare</a:t>
            </a:r>
            <a:r>
              <a:rPr lang="en-US" sz="2300" dirty="0"/>
              <a:t> </a:t>
            </a:r>
            <a:r>
              <a:rPr lang="en-US" sz="2300" dirty="0" err="1"/>
              <a:t>su</a:t>
            </a:r>
            <a:r>
              <a:rPr lang="en-US" sz="2300" dirty="0"/>
              <a:t> data editor o </a:t>
            </a:r>
            <a:r>
              <a:rPr lang="en-US" sz="2300" b="1" dirty="0" err="1"/>
              <a:t>br</a:t>
            </a:r>
            <a:endParaRPr lang="en-US" sz="2300" b="1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400" i="1" dirty="0" err="1"/>
              <a:t>Prepare</a:t>
            </a:r>
            <a:r>
              <a:rPr lang="it-IT" sz="2400" i="1" dirty="0"/>
              <a:t> un file </a:t>
            </a:r>
            <a:r>
              <a:rPr lang="it-IT" sz="2400" i="1" dirty="0" err="1"/>
              <a:t>excel</a:t>
            </a:r>
            <a:r>
              <a:rPr lang="it-IT" sz="2400" i="1" dirty="0"/>
              <a:t> con le variabili che desiderate, caricare il dataset su Stata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086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>
            <a:extLst>
              <a:ext uri="{FF2B5EF4-FFF2-40B4-BE49-F238E27FC236}">
                <a16:creationId xmlns:a16="http://schemas.microsoft.com/office/drawing/2014/main" id="{A80922E1-FE09-41A3-866E-034EDA3C4668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962400" y="1487678"/>
          <a:ext cx="7372350" cy="409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Bitmap Image" r:id="rId3" imgW="7372440" imgH="4099680" progId="PBrush">
                  <p:embed/>
                </p:oleObj>
              </mc:Choice>
              <mc:Fallback>
                <p:oleObj name="Bitmap Image" r:id="rId3" imgW="7372440" imgH="4099680" progId="PBrush">
                  <p:embed/>
                  <p:pic>
                    <p:nvPicPr>
                      <p:cNvPr id="3" name="Oggetto 2">
                        <a:extLst>
                          <a:ext uri="{FF2B5EF4-FFF2-40B4-BE49-F238E27FC236}">
                            <a16:creationId xmlns:a16="http://schemas.microsoft.com/office/drawing/2014/main" id="{A80922E1-FE09-41A3-866E-034EDA3C46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2400" y="1487678"/>
                        <a:ext cx="7372350" cy="409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16</a:t>
            </a:fld>
            <a:endParaRPr lang="it-IT"/>
          </a:p>
        </p:txBody>
      </p:sp>
      <p:pic>
        <p:nvPicPr>
          <p:cNvPr id="7" name="Segnaposto contenuto 6" title="Incolla con excel"/>
          <p:cNvPicPr>
            <a:picLocks noGrp="1" noChangeAspect="1"/>
          </p:cNvPicPr>
          <p:nvPr>
            <p:ph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06575"/>
            <a:ext cx="2438400" cy="1873250"/>
          </a:xfrm>
        </p:spPr>
      </p:pic>
      <p:sp>
        <p:nvSpPr>
          <p:cNvPr id="10" name="AutoShape 2" descr="Screenshot 2018-03-16 13.23.01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Freccia a sinistra 11" title="Freccia a sinistra"/>
          <p:cNvSpPr/>
          <p:nvPr/>
        </p:nvSpPr>
        <p:spPr>
          <a:xfrm>
            <a:off x="8610601" y="3240532"/>
            <a:ext cx="1219200" cy="533400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Picture 3" title="Freccia in s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75860">
            <a:off x="2891388" y="2847626"/>
            <a:ext cx="1059514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Incolla con </a:t>
            </a:r>
            <a:r>
              <a:rPr lang="it-IT" dirty="0" err="1"/>
              <a:t>excel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2F9FDC4-D8A1-41FD-8948-76A71C4D6E67}"/>
              </a:ext>
            </a:extLst>
          </p:cNvPr>
          <p:cNvSpPr txBox="1"/>
          <p:nvPr/>
        </p:nvSpPr>
        <p:spPr>
          <a:xfrm>
            <a:off x="1304544" y="581152"/>
            <a:ext cx="614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Prima è necessario cambiare directory per lavorare nello spazio che vogliamo dedicare alle analisi dei dati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6789063-A6D4-44A1-8B34-3B9610C0C6DB}"/>
              </a:ext>
            </a:extLst>
          </p:cNvPr>
          <p:cNvSpPr/>
          <p:nvPr/>
        </p:nvSpPr>
        <p:spPr>
          <a:xfrm>
            <a:off x="914400" y="5934670"/>
            <a:ext cx="9729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Cd</a:t>
            </a:r>
            <a:r>
              <a:rPr lang="it-IT" dirty="0"/>
              <a:t>: «C:\Users\5122\Documents\Didattica 2024_25\Economia del lavoro e delle risorse umane\Laboratorio Economia»</a:t>
            </a:r>
          </a:p>
        </p:txBody>
      </p:sp>
    </p:spTree>
    <p:extLst>
      <p:ext uri="{BB962C8B-B14F-4D97-AF65-F5344CB8AC3E}">
        <p14:creationId xmlns:p14="http://schemas.microsoft.com/office/powerpoint/2010/main" val="148937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583F74-7A13-4D31-9A47-8761AAE29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Oppure si carica il dataset direttamente da Excel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D3CAFE7-8A6B-46DB-BDFB-612DEE532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3FAA-CDF4-4E39-89BE-1FD245D83915}" type="slidenum">
              <a:rPr lang="it-IT" smtClean="0"/>
              <a:t>17</a:t>
            </a:fld>
            <a:endParaRPr lang="it-IT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0919AF7B-005A-4F93-9BA1-F8A651E0BD7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34052" y="1257300"/>
          <a:ext cx="9834660" cy="546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Bitmap Image" r:id="rId3" imgW="7322760" imgH="4069080" progId="PBrush">
                  <p:embed/>
                </p:oleObj>
              </mc:Choice>
              <mc:Fallback>
                <p:oleObj name="Bitmap Image" r:id="rId3" imgW="7322760" imgH="4069080" progId="PBrush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0919AF7B-005A-4F93-9BA1-F8A651E0BD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4052" y="1257300"/>
                        <a:ext cx="9834660" cy="546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" title="Freccia a sinistra">
            <a:extLst>
              <a:ext uri="{FF2B5EF4-FFF2-40B4-BE49-F238E27FC236}">
                <a16:creationId xmlns:a16="http://schemas.microsoft.com/office/drawing/2014/main" id="{53D07F0A-AF6D-45FF-8827-364A3F1E7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34501">
            <a:off x="8583014" y="1736071"/>
            <a:ext cx="13287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title="Freccia a sinistra">
            <a:extLst>
              <a:ext uri="{FF2B5EF4-FFF2-40B4-BE49-F238E27FC236}">
                <a16:creationId xmlns:a16="http://schemas.microsoft.com/office/drawing/2014/main" id="{BAFC78CB-E9CF-4B0F-BD72-1B379067F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34501">
            <a:off x="7278468" y="5959078"/>
            <a:ext cx="132873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59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888B89-004C-4FED-8C2F-88AB4EA87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 si trasforma in file .</a:t>
            </a:r>
            <a:r>
              <a:rPr lang="it-IT" dirty="0" err="1"/>
              <a:t>dta</a:t>
            </a:r>
            <a:r>
              <a:rPr lang="it-IT" dirty="0"/>
              <a:t> o dataset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4DE2736-18D4-4B05-8268-6035A1AEB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3FAA-CDF4-4E39-89BE-1FD245D83915}" type="slidenum">
              <a:rPr lang="it-IT" smtClean="0"/>
              <a:t>18</a:t>
            </a:fld>
            <a:endParaRPr lang="it-IT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8A56BC00-CE5D-4822-A5F1-F5ED4ACBA28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768031" y="1288288"/>
          <a:ext cx="9384922" cy="520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Bitmap Image" r:id="rId3" imgW="7330320" imgH="4065120" progId="PBrush">
                  <p:embed/>
                </p:oleObj>
              </mc:Choice>
              <mc:Fallback>
                <p:oleObj name="Bitmap Image" r:id="rId3" imgW="7330320" imgH="4065120" progId="PBrush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8A56BC00-CE5D-4822-A5F1-F5ED4ACBA2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8031" y="1288288"/>
                        <a:ext cx="9384922" cy="5204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 title="Freccia in su">
            <a:extLst>
              <a:ext uri="{FF2B5EF4-FFF2-40B4-BE49-F238E27FC236}">
                <a16:creationId xmlns:a16="http://schemas.microsoft.com/office/drawing/2014/main" id="{0B29794F-92F1-49A0-A458-37BFA2193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48066">
            <a:off x="4151229" y="4691003"/>
            <a:ext cx="1059514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1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Caricare i dati 02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100" dirty="0"/>
              <a:t>Stata </a:t>
            </a:r>
            <a:r>
              <a:rPr lang="en-US" sz="2100" dirty="0" err="1"/>
              <a:t>necessita</a:t>
            </a:r>
            <a:r>
              <a:rPr lang="en-US" sz="2100" dirty="0"/>
              <a:t> di </a:t>
            </a:r>
            <a:r>
              <a:rPr lang="en-US" sz="2100" dirty="0" err="1"/>
              <a:t>dati</a:t>
            </a:r>
            <a:r>
              <a:rPr lang="en-US" sz="2100" dirty="0"/>
              <a:t>, </a:t>
            </a:r>
            <a:r>
              <a:rPr lang="en-US" sz="2100" dirty="0" err="1"/>
              <a:t>questi</a:t>
            </a:r>
            <a:r>
              <a:rPr lang="en-US" sz="2100" dirty="0"/>
              <a:t> </a:t>
            </a:r>
            <a:r>
              <a:rPr lang="en-US" sz="2100" dirty="0" err="1"/>
              <a:t>provengono</a:t>
            </a:r>
            <a:r>
              <a:rPr lang="en-US" sz="2100" dirty="0"/>
              <a:t> da </a:t>
            </a:r>
            <a:r>
              <a:rPr lang="en-US" sz="2100" i="1" dirty="0"/>
              <a:t>dataset </a:t>
            </a:r>
          </a:p>
          <a:p>
            <a:r>
              <a:rPr lang="en-US" sz="2100" dirty="0"/>
              <a:t>Stata </a:t>
            </a:r>
            <a:r>
              <a:rPr lang="en-US" sz="2100" dirty="0" err="1"/>
              <a:t>si</a:t>
            </a:r>
            <a:r>
              <a:rPr lang="en-US" sz="2100" dirty="0"/>
              <a:t> </a:t>
            </a:r>
            <a:r>
              <a:rPr lang="en-US" sz="2100" dirty="0" err="1"/>
              <a:t>aspetta</a:t>
            </a:r>
            <a:r>
              <a:rPr lang="en-US" sz="2100" dirty="0"/>
              <a:t> </a:t>
            </a:r>
            <a:r>
              <a:rPr lang="en-US" sz="2100" dirty="0" err="1"/>
              <a:t>che</a:t>
            </a:r>
            <a:r>
              <a:rPr lang="en-US" sz="2100" dirty="0"/>
              <a:t> </a:t>
            </a:r>
            <a:r>
              <a:rPr lang="en-US" sz="2100" dirty="0" err="1"/>
              <a:t>il</a:t>
            </a:r>
            <a:r>
              <a:rPr lang="en-US" sz="2100" dirty="0"/>
              <a:t> dataset </a:t>
            </a:r>
            <a:r>
              <a:rPr lang="en-US" sz="2100" dirty="0" err="1"/>
              <a:t>sia</a:t>
            </a:r>
            <a:r>
              <a:rPr lang="en-US" sz="2100" dirty="0"/>
              <a:t> </a:t>
            </a:r>
            <a:r>
              <a:rPr lang="en-US" sz="2100" dirty="0" err="1"/>
              <a:t>rettangolare</a:t>
            </a:r>
            <a:r>
              <a:rPr lang="en-US" sz="2100" dirty="0"/>
              <a:t> con </a:t>
            </a:r>
            <a:r>
              <a:rPr lang="en-US" sz="2100" dirty="0" err="1"/>
              <a:t>nelle</a:t>
            </a:r>
            <a:r>
              <a:rPr lang="en-US" sz="2100" dirty="0"/>
              <a:t> </a:t>
            </a:r>
            <a:r>
              <a:rPr lang="en-US" sz="2100" i="1" dirty="0" err="1"/>
              <a:t>colonne</a:t>
            </a:r>
            <a:r>
              <a:rPr lang="en-US" sz="2100" i="1" dirty="0"/>
              <a:t> </a:t>
            </a:r>
            <a:r>
              <a:rPr lang="en-US" sz="2100" dirty="0"/>
              <a:t>le </a:t>
            </a:r>
            <a:r>
              <a:rPr lang="en-US" sz="2100" dirty="0" err="1"/>
              <a:t>variabili</a:t>
            </a:r>
            <a:r>
              <a:rPr lang="en-US" sz="2100" dirty="0"/>
              <a:t> e </a:t>
            </a:r>
            <a:r>
              <a:rPr lang="en-US" sz="2100" dirty="0" err="1"/>
              <a:t>nelle</a:t>
            </a:r>
            <a:r>
              <a:rPr lang="en-US" sz="2100" dirty="0"/>
              <a:t> </a:t>
            </a:r>
            <a:r>
              <a:rPr lang="en-US" sz="2100" i="1" dirty="0" err="1"/>
              <a:t>righe</a:t>
            </a:r>
            <a:r>
              <a:rPr lang="en-US" sz="2100" dirty="0"/>
              <a:t> le </a:t>
            </a:r>
            <a:r>
              <a:rPr lang="en-US" sz="2100" dirty="0" err="1"/>
              <a:t>osservazioni</a:t>
            </a:r>
            <a:endParaRPr lang="en-US" sz="2100" dirty="0"/>
          </a:p>
          <a:p>
            <a:r>
              <a:rPr lang="en-US" sz="2100" dirty="0"/>
              <a:t>I dataset </a:t>
            </a:r>
            <a:r>
              <a:rPr lang="en-US" sz="2100" dirty="0" err="1"/>
              <a:t>possono</a:t>
            </a:r>
            <a:r>
              <a:rPr lang="en-US" sz="2100" dirty="0"/>
              <a:t> </a:t>
            </a:r>
            <a:r>
              <a:rPr lang="en-US" sz="2100" dirty="0" err="1"/>
              <a:t>avere</a:t>
            </a:r>
            <a:r>
              <a:rPr lang="en-US" sz="2100" dirty="0"/>
              <a:t> </a:t>
            </a:r>
            <a:r>
              <a:rPr lang="en-US" sz="2100" dirty="0" err="1"/>
              <a:t>diversi</a:t>
            </a:r>
            <a:r>
              <a:rPr lang="en-US" sz="2100" dirty="0"/>
              <a:t> </a:t>
            </a:r>
            <a:r>
              <a:rPr lang="en-US" sz="2100" dirty="0" err="1"/>
              <a:t>origini</a:t>
            </a:r>
            <a:r>
              <a:rPr lang="en-US" sz="2100" dirty="0"/>
              <a:t>, </a:t>
            </a:r>
            <a:r>
              <a:rPr lang="en-US" sz="2100" dirty="0" err="1"/>
              <a:t>noi</a:t>
            </a:r>
            <a:r>
              <a:rPr lang="en-US" sz="2100" dirty="0"/>
              <a:t> ci </a:t>
            </a:r>
            <a:r>
              <a:rPr lang="en-US" sz="2100" dirty="0" err="1"/>
              <a:t>concentriamo</a:t>
            </a:r>
            <a:r>
              <a:rPr lang="en-US" sz="2100" dirty="0"/>
              <a:t> per </a:t>
            </a:r>
            <a:r>
              <a:rPr lang="en-US" sz="2100" dirty="0" err="1"/>
              <a:t>ora</a:t>
            </a:r>
            <a:r>
              <a:rPr lang="en-US" sz="2100" dirty="0"/>
              <a:t>  </a:t>
            </a:r>
            <a:r>
              <a:rPr lang="en-US" sz="2100" dirty="0" err="1"/>
              <a:t>su</a:t>
            </a:r>
            <a:r>
              <a:rPr lang="en-US" sz="2100" dirty="0"/>
              <a:t> </a:t>
            </a:r>
            <a:r>
              <a:rPr lang="en-US" sz="2100" dirty="0" err="1"/>
              <a:t>quelli</a:t>
            </a:r>
            <a:r>
              <a:rPr lang="en-US" sz="2100" dirty="0"/>
              <a:t> </a:t>
            </a:r>
            <a:r>
              <a:rPr lang="en-US" sz="2100" dirty="0" err="1"/>
              <a:t>formato</a:t>
            </a:r>
            <a:r>
              <a:rPr lang="en-US" sz="2100" dirty="0"/>
              <a:t> .</a:t>
            </a:r>
            <a:r>
              <a:rPr lang="en-US" sz="2100" dirty="0" err="1"/>
              <a:t>dta</a:t>
            </a:r>
            <a:r>
              <a:rPr lang="en-US" sz="2100" dirty="0"/>
              <a:t> e </a:t>
            </a:r>
            <a:r>
              <a:rPr lang="en-US" sz="2100" dirty="0" err="1"/>
              <a:t>origine</a:t>
            </a:r>
            <a:r>
              <a:rPr lang="en-US" sz="2100" dirty="0"/>
              <a:t> excel.</a:t>
            </a:r>
          </a:p>
          <a:p>
            <a:r>
              <a:rPr lang="en-US" sz="2100" dirty="0"/>
              <a:t>Per </a:t>
            </a:r>
            <a:r>
              <a:rPr lang="en-US" sz="2100" dirty="0" err="1"/>
              <a:t>caricare</a:t>
            </a:r>
            <a:r>
              <a:rPr lang="en-US" sz="2100" dirty="0"/>
              <a:t> </a:t>
            </a:r>
            <a:r>
              <a:rPr lang="en-US" sz="2100" dirty="0" err="1"/>
              <a:t>i</a:t>
            </a:r>
            <a:r>
              <a:rPr lang="en-US" sz="2100" dirty="0"/>
              <a:t> </a:t>
            </a:r>
            <a:r>
              <a:rPr lang="en-US" sz="2100" dirty="0" err="1"/>
              <a:t>dati</a:t>
            </a:r>
            <a:r>
              <a:rPr lang="en-US" sz="2100" dirty="0"/>
              <a:t>  in </a:t>
            </a:r>
            <a:r>
              <a:rPr lang="en-US" sz="2100" dirty="0" err="1"/>
              <a:t>formato</a:t>
            </a:r>
            <a:r>
              <a:rPr lang="en-US" sz="2100" dirty="0"/>
              <a:t> .</a:t>
            </a:r>
            <a:r>
              <a:rPr lang="en-US" sz="2100" dirty="0" err="1"/>
              <a:t>dta</a:t>
            </a:r>
            <a:r>
              <a:rPr lang="en-US" sz="2100" dirty="0"/>
              <a:t>  </a:t>
            </a:r>
            <a:r>
              <a:rPr lang="en-US" sz="2100" dirty="0" err="1"/>
              <a:t>bisogna</a:t>
            </a:r>
            <a:r>
              <a:rPr lang="en-US" sz="2100" dirty="0"/>
              <a:t>:</a:t>
            </a:r>
          </a:p>
          <a:p>
            <a:pPr lvl="1"/>
            <a:r>
              <a:rPr lang="en-US" sz="2100" dirty="0"/>
              <a:t>dire a Stata dove </a:t>
            </a:r>
            <a:r>
              <a:rPr lang="en-US" sz="2100" dirty="0" err="1"/>
              <a:t>si</a:t>
            </a:r>
            <a:r>
              <a:rPr lang="en-US" sz="2100" dirty="0"/>
              <a:t> </a:t>
            </a:r>
            <a:r>
              <a:rPr lang="en-US" sz="2100" dirty="0" err="1"/>
              <a:t>trova</a:t>
            </a:r>
            <a:r>
              <a:rPr lang="en-US" sz="2100" dirty="0"/>
              <a:t>  </a:t>
            </a:r>
            <a:r>
              <a:rPr lang="en-US" sz="2100" dirty="0" err="1"/>
              <a:t>il</a:t>
            </a:r>
            <a:r>
              <a:rPr lang="en-US" sz="2100" dirty="0"/>
              <a:t> dataset con </a:t>
            </a:r>
            <a:r>
              <a:rPr lang="en-US" sz="2100" dirty="0" err="1"/>
              <a:t>il</a:t>
            </a:r>
            <a:r>
              <a:rPr lang="en-US" sz="2100" dirty="0"/>
              <a:t> </a:t>
            </a:r>
            <a:r>
              <a:rPr lang="en-US" sz="2100" dirty="0" err="1"/>
              <a:t>comando</a:t>
            </a:r>
            <a:r>
              <a:rPr lang="en-US" sz="2100" dirty="0"/>
              <a:t> </a:t>
            </a:r>
            <a:r>
              <a:rPr lang="en-US" sz="2100" b="1" i="1" dirty="0"/>
              <a:t>cd </a:t>
            </a:r>
            <a:r>
              <a:rPr lang="en-US" sz="2100" dirty="0"/>
              <a:t>“</a:t>
            </a:r>
            <a:r>
              <a:rPr lang="en-US" sz="2100" i="1" dirty="0"/>
              <a:t>directory###</a:t>
            </a:r>
            <a:r>
              <a:rPr lang="en-US" sz="2100" dirty="0"/>
              <a:t>” ad </a:t>
            </a:r>
            <a:r>
              <a:rPr lang="en-US" sz="2100" dirty="0" err="1"/>
              <a:t>esempio</a:t>
            </a:r>
            <a:r>
              <a:rPr lang="en-US" sz="2100" dirty="0"/>
              <a:t>: </a:t>
            </a:r>
            <a:r>
              <a:rPr lang="en-US" sz="2100" i="1" dirty="0"/>
              <a:t>cd “</a:t>
            </a:r>
            <a:r>
              <a:rPr lang="it-IT" sz="2100" i="1" dirty="0"/>
              <a:t>D:\LM_EAS2024</a:t>
            </a:r>
            <a:r>
              <a:rPr lang="en-US" sz="2100" i="1" dirty="0"/>
              <a:t>”</a:t>
            </a:r>
          </a:p>
          <a:p>
            <a:pPr lvl="1"/>
            <a:r>
              <a:rPr lang="en-US" sz="2100" dirty="0" err="1"/>
              <a:t>Aprire</a:t>
            </a:r>
            <a:r>
              <a:rPr lang="en-US" sz="2100" dirty="0"/>
              <a:t> </a:t>
            </a:r>
            <a:r>
              <a:rPr lang="en-US" sz="2100" dirty="0" err="1"/>
              <a:t>il</a:t>
            </a:r>
            <a:r>
              <a:rPr lang="en-US" sz="2100" dirty="0"/>
              <a:t> dataset con </a:t>
            </a:r>
            <a:r>
              <a:rPr lang="en-US" sz="2100" dirty="0" err="1"/>
              <a:t>il</a:t>
            </a:r>
            <a:r>
              <a:rPr lang="en-US" sz="2100" dirty="0"/>
              <a:t> </a:t>
            </a:r>
            <a:r>
              <a:rPr lang="en-US" sz="2100" dirty="0" err="1"/>
              <a:t>comando</a:t>
            </a:r>
            <a:r>
              <a:rPr lang="en-US" sz="2100" i="1" dirty="0"/>
              <a:t> </a:t>
            </a:r>
            <a:r>
              <a:rPr lang="en-US" sz="2100" b="1" i="1" dirty="0"/>
              <a:t>use </a:t>
            </a:r>
            <a:r>
              <a:rPr lang="en-US" sz="2100" i="1" dirty="0" err="1"/>
              <a:t>nome.file.dta</a:t>
            </a:r>
            <a:endParaRPr lang="en-US" sz="2100" i="1" dirty="0"/>
          </a:p>
          <a:p>
            <a:pPr lvl="1"/>
            <a:r>
              <a:rPr lang="en-US" sz="2100" dirty="0" err="1"/>
              <a:t>Mettere</a:t>
            </a:r>
            <a:r>
              <a:rPr lang="en-US" sz="2100" dirty="0"/>
              <a:t> </a:t>
            </a:r>
            <a:r>
              <a:rPr lang="en-US" sz="2100" dirty="0" err="1"/>
              <a:t>il</a:t>
            </a:r>
            <a:r>
              <a:rPr lang="en-US" sz="2100" dirty="0"/>
              <a:t> </a:t>
            </a:r>
            <a:r>
              <a:rPr lang="en-US" sz="2100" dirty="0" err="1"/>
              <a:t>comando</a:t>
            </a:r>
            <a:r>
              <a:rPr lang="en-US" sz="2100" dirty="0"/>
              <a:t> </a:t>
            </a:r>
            <a:r>
              <a:rPr lang="en-US" sz="2100" b="1" i="1" dirty="0"/>
              <a:t>,clear </a:t>
            </a:r>
            <a:r>
              <a:rPr lang="en-US" sz="2100" dirty="0" err="1"/>
              <a:t>dopo</a:t>
            </a:r>
            <a:r>
              <a:rPr lang="en-US" sz="2100" dirty="0"/>
              <a:t> </a:t>
            </a:r>
            <a:r>
              <a:rPr lang="en-US" sz="2100" dirty="0" err="1"/>
              <a:t>il</a:t>
            </a:r>
            <a:r>
              <a:rPr lang="en-US" sz="2100" dirty="0"/>
              <a:t> </a:t>
            </a:r>
            <a:r>
              <a:rPr lang="en-US" sz="2100" dirty="0" err="1"/>
              <a:t>comando</a:t>
            </a:r>
            <a:r>
              <a:rPr lang="en-US" sz="2100" dirty="0"/>
              <a:t> use per </a:t>
            </a:r>
            <a:r>
              <a:rPr lang="en-US" sz="2100" dirty="0" err="1"/>
              <a:t>cancellare</a:t>
            </a:r>
            <a:r>
              <a:rPr lang="en-US" sz="2100" dirty="0"/>
              <a:t> </a:t>
            </a:r>
            <a:r>
              <a:rPr lang="en-US" sz="2100" dirty="0" err="1"/>
              <a:t>il</a:t>
            </a:r>
            <a:r>
              <a:rPr lang="en-US" sz="2100" dirty="0"/>
              <a:t> dataset </a:t>
            </a:r>
            <a:r>
              <a:rPr lang="en-US" sz="2100" dirty="0" err="1"/>
              <a:t>precedentemente</a:t>
            </a:r>
            <a:r>
              <a:rPr lang="en-US" sz="2100" dirty="0"/>
              <a:t> </a:t>
            </a:r>
            <a:r>
              <a:rPr lang="en-US" sz="2100" dirty="0" err="1"/>
              <a:t>memorizzato</a:t>
            </a:r>
            <a:r>
              <a:rPr lang="en-US" sz="2100" dirty="0"/>
              <a:t> da Stata</a:t>
            </a:r>
          </a:p>
          <a:p>
            <a:r>
              <a:rPr lang="en-US" sz="2100" dirty="0"/>
              <a:t>Per </a:t>
            </a:r>
            <a:r>
              <a:rPr lang="en-US" sz="2100" dirty="0" err="1"/>
              <a:t>vedere</a:t>
            </a:r>
            <a:r>
              <a:rPr lang="en-US" sz="2100" dirty="0"/>
              <a:t> </a:t>
            </a:r>
            <a:r>
              <a:rPr lang="en-US" sz="2100" dirty="0" err="1"/>
              <a:t>il</a:t>
            </a:r>
            <a:r>
              <a:rPr lang="en-US" sz="2100" dirty="0"/>
              <a:t> dataset </a:t>
            </a:r>
            <a:r>
              <a:rPr lang="en-US" sz="2100" dirty="0" err="1"/>
              <a:t>cliccare</a:t>
            </a:r>
            <a:r>
              <a:rPr lang="en-US" sz="2100" dirty="0"/>
              <a:t> </a:t>
            </a:r>
            <a:r>
              <a:rPr lang="en-US" sz="2100" dirty="0" err="1"/>
              <a:t>su</a:t>
            </a:r>
            <a:r>
              <a:rPr lang="en-US" sz="2100" dirty="0"/>
              <a:t> data editor </a:t>
            </a:r>
            <a:r>
              <a:rPr lang="en-US" sz="2100" dirty="0" err="1"/>
              <a:t>oppure</a:t>
            </a:r>
            <a:r>
              <a:rPr lang="en-US" sz="2100" dirty="0"/>
              <a:t> </a:t>
            </a:r>
            <a:r>
              <a:rPr lang="en-US" sz="2100" dirty="0" err="1"/>
              <a:t>digitare</a:t>
            </a:r>
            <a:r>
              <a:rPr lang="en-US" sz="2100" dirty="0"/>
              <a:t> </a:t>
            </a:r>
            <a:r>
              <a:rPr lang="en-US" sz="2100" dirty="0" err="1"/>
              <a:t>il</a:t>
            </a:r>
            <a:r>
              <a:rPr lang="en-US" sz="2100" dirty="0"/>
              <a:t> </a:t>
            </a:r>
            <a:r>
              <a:rPr lang="en-US" sz="2100" dirty="0" err="1"/>
              <a:t>comando</a:t>
            </a:r>
            <a:r>
              <a:rPr lang="en-US" sz="2100" dirty="0"/>
              <a:t> </a:t>
            </a:r>
            <a:r>
              <a:rPr lang="en-US" sz="2100" b="1" dirty="0" err="1"/>
              <a:t>br</a:t>
            </a:r>
            <a:endParaRPr lang="en-US" sz="2100" b="1" dirty="0"/>
          </a:p>
          <a:p>
            <a:pPr marL="342900" lvl="1" indent="-342900"/>
            <a:r>
              <a:rPr lang="en-US" sz="2100" dirty="0"/>
              <a:t>Per </a:t>
            </a:r>
            <a:r>
              <a:rPr lang="en-US" sz="2100" dirty="0" err="1"/>
              <a:t>salvare</a:t>
            </a:r>
            <a:r>
              <a:rPr lang="en-US" sz="2100" dirty="0"/>
              <a:t> un dataset </a:t>
            </a:r>
            <a:r>
              <a:rPr lang="en-US" sz="2100" b="1" i="1" dirty="0"/>
              <a:t>save </a:t>
            </a:r>
            <a:r>
              <a:rPr lang="en-US" sz="2100" i="1" dirty="0" err="1"/>
              <a:t>nome.file.dta</a:t>
            </a:r>
            <a:r>
              <a:rPr lang="en-US" sz="2100" b="1" i="1" dirty="0"/>
              <a:t>, replace</a:t>
            </a:r>
          </a:p>
          <a:p>
            <a:endParaRPr lang="en-US" sz="2100" b="1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400" i="1" dirty="0"/>
              <a:t>Scaricare il dataset </a:t>
            </a:r>
            <a:r>
              <a:rPr lang="it-IT" sz="2400" i="1" dirty="0" err="1"/>
              <a:t>prova.dta</a:t>
            </a:r>
            <a:r>
              <a:rPr lang="it-IT" sz="2400" i="1" dirty="0"/>
              <a:t> in una cartella del PC,  cambiare la directory in STATA, caricare il dataset </a:t>
            </a:r>
            <a:r>
              <a:rPr lang="it-IT" sz="2400" i="1" dirty="0" err="1"/>
              <a:t>prova.dta</a:t>
            </a:r>
            <a:r>
              <a:rPr lang="it-IT" sz="2400" i="1" dirty="0"/>
              <a:t>, vedere se il decimo contratto è stato sottoscritto con un maschio (M) o una Femmina (F) , salvare il precedente dataset con il nome prova2.dta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0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45754A-33D6-4F17-9D3D-4B6AE5D63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Struttura del laboratorio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84BF36-169D-4806-9FC7-FE2F0B98F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dirty="0"/>
              <a:t>Individuazione e dimensione del problema (analisi di dati)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Ricerca della letteratura a supporto (ricerca con Google </a:t>
            </a:r>
            <a:r>
              <a:rPr lang="it-IT" dirty="0" err="1"/>
              <a:t>Scholar</a:t>
            </a:r>
            <a:r>
              <a:rPr lang="it-IT" dirty="0"/>
              <a:t>) e sintesi dei risultati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Scelta della domanda di ricerca: quale politica indagare e con quali strumenti? Quali gli obiettivi?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Le variabili di cui abbiamo bisogno: analisi della politica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Il dataset: come trattare un dataset amministrativo con uso di Stata?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L’individuazione della tecnica di stima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L’applicazione e il commento ai risultati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3364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75B228EA-189F-42C0-8FCD-6D5634F10EC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10092" y="826576"/>
          <a:ext cx="10054708" cy="598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Bitmap Image" r:id="rId3" imgW="7360920" imgH="4381560" progId="PBrush">
                  <p:embed/>
                </p:oleObj>
              </mc:Choice>
              <mc:Fallback>
                <p:oleObj name="Bitmap Image" r:id="rId3" imgW="7360920" imgH="4381560" progId="PBrush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75B228EA-189F-42C0-8FCD-6D5634F10E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0092" y="826576"/>
                        <a:ext cx="10054708" cy="5984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20</a:t>
            </a:fld>
            <a:endParaRPr lang="it-IT"/>
          </a:p>
        </p:txBody>
      </p:sp>
      <p:sp>
        <p:nvSpPr>
          <p:cNvPr id="11" name="Freccia a sinistra 10" title="Freccia a sinistra"/>
          <p:cNvSpPr/>
          <p:nvPr/>
        </p:nvSpPr>
        <p:spPr>
          <a:xfrm>
            <a:off x="7391400" y="6277864"/>
            <a:ext cx="1219200" cy="533400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123" name="Picture 3" title="Freccia in s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75860">
            <a:off x="1342637" y="1411241"/>
            <a:ext cx="1059514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2148841" y="279878"/>
            <a:ext cx="1523999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Data editor</a:t>
            </a:r>
          </a:p>
        </p:txBody>
      </p:sp>
      <p:pic>
        <p:nvPicPr>
          <p:cNvPr id="2" name="Immagine 1" title="Data edito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8241" y="850868"/>
            <a:ext cx="528172" cy="484157"/>
          </a:xfrm>
          <a:prstGeom prst="rect">
            <a:avLst/>
          </a:prstGeom>
        </p:spPr>
      </p:pic>
      <p:sp>
        <p:nvSpPr>
          <p:cNvPr id="3" name="Titolo 2" hidden="1"/>
          <p:cNvSpPr>
            <a:spLocks noGrp="1"/>
          </p:cNvSpPr>
          <p:nvPr>
            <p:ph type="title"/>
          </p:nvPr>
        </p:nvSpPr>
        <p:spPr>
          <a:xfrm>
            <a:off x="1837678" y="-985521"/>
            <a:ext cx="8229600" cy="1600200"/>
          </a:xfrm>
        </p:spPr>
        <p:txBody>
          <a:bodyPr/>
          <a:lstStyle/>
          <a:p>
            <a:r>
              <a:rPr lang="it-IT" dirty="0"/>
              <a:t>Data editor</a:t>
            </a:r>
          </a:p>
        </p:txBody>
      </p:sp>
    </p:spTree>
    <p:extLst>
      <p:ext uri="{BB962C8B-B14F-4D97-AF65-F5344CB8AC3E}">
        <p14:creationId xmlns:p14="http://schemas.microsoft.com/office/powerpoint/2010/main" val="417943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10395712" y="344488"/>
            <a:ext cx="1796288" cy="2095500"/>
          </a:xfrm>
        </p:spPr>
        <p:txBody>
          <a:bodyPr>
            <a:normAutofit/>
          </a:bodyPr>
          <a:lstStyle/>
          <a:p>
            <a:r>
              <a:rPr lang="it-IT" sz="2800" dirty="0"/>
              <a:t>Schermata data editor</a:t>
            </a:r>
          </a:p>
        </p:txBody>
      </p:sp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382CB507-BE14-442E-B6A7-6E9E229C027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1280" y="61257"/>
          <a:ext cx="10395712" cy="6795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Bitmap Image" r:id="rId4" imgW="14577120" imgH="9528840" progId="PBrush">
                  <p:embed/>
                </p:oleObj>
              </mc:Choice>
              <mc:Fallback>
                <p:oleObj name="Bitmap Image" r:id="rId4" imgW="14577120" imgH="9528840" progId="PBrush">
                  <p:embed/>
                  <p:pic>
                    <p:nvPicPr>
                      <p:cNvPr id="2" name="Oggetto 1">
                        <a:extLst>
                          <a:ext uri="{FF2B5EF4-FFF2-40B4-BE49-F238E27FC236}">
                            <a16:creationId xmlns:a16="http://schemas.microsoft.com/office/drawing/2014/main" id="{382CB507-BE14-442E-B6A7-6E9E229C02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280" y="61257"/>
                        <a:ext cx="10395712" cy="6795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1240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692656"/>
            <a:ext cx="3932237" cy="1600200"/>
          </a:xfrm>
        </p:spPr>
        <p:txBody>
          <a:bodyPr/>
          <a:lstStyle/>
          <a:p>
            <a:r>
              <a:rPr lang="it-IT" dirty="0"/>
              <a:t>Utilizzare i do file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12834" y="337693"/>
            <a:ext cx="4995863" cy="6356350"/>
          </a:xfrm>
        </p:spPr>
        <p:txBody>
          <a:bodyPr>
            <a:normAutofit/>
          </a:bodyPr>
          <a:lstStyle/>
          <a:p>
            <a:r>
              <a:rPr lang="it-IT" sz="2000" dirty="0"/>
              <a:t>STATA ha un </a:t>
            </a:r>
            <a:r>
              <a:rPr lang="it-IT" sz="2000" i="1" dirty="0"/>
              <a:t>editor </a:t>
            </a:r>
            <a:r>
              <a:rPr lang="it-IT" sz="2000" dirty="0"/>
              <a:t>che ti permette di creare do </a:t>
            </a:r>
            <a:r>
              <a:rPr lang="it-IT" sz="2000" dirty="0" err="1"/>
              <a:t>files</a:t>
            </a:r>
            <a:endParaRPr lang="it-IT" sz="2000" dirty="0"/>
          </a:p>
          <a:p>
            <a:r>
              <a:rPr lang="it-IT" sz="2000" dirty="0"/>
              <a:t>I do </a:t>
            </a:r>
            <a:r>
              <a:rPr lang="it-IT" sz="2000" dirty="0" err="1"/>
              <a:t>files</a:t>
            </a:r>
            <a:r>
              <a:rPr lang="it-IT" sz="2000" dirty="0"/>
              <a:t> sono file di semplice testo con estensione .do che contengono una serie di comandi da passare al programma per l’esecuzione</a:t>
            </a:r>
          </a:p>
          <a:p>
            <a:r>
              <a:rPr lang="it-IT" sz="2000" dirty="0"/>
              <a:t>Ogni riga un solo comando</a:t>
            </a:r>
          </a:p>
          <a:p>
            <a:r>
              <a:rPr lang="it-IT" sz="2000" dirty="0"/>
              <a:t>Anticipata da * o da // la riga non viene letta come un comando</a:t>
            </a:r>
          </a:p>
          <a:p>
            <a:r>
              <a:rPr lang="it-IT" sz="2000" dirty="0"/>
              <a:t>usare </a:t>
            </a:r>
            <a:r>
              <a:rPr lang="it-IT" sz="2000" i="1" dirty="0" err="1"/>
              <a:t>run</a:t>
            </a:r>
            <a:r>
              <a:rPr lang="it-IT" sz="2000" dirty="0"/>
              <a:t> per far partire il comando</a:t>
            </a:r>
          </a:p>
          <a:p>
            <a:r>
              <a:rPr lang="it-IT" sz="2000" dirty="0"/>
              <a:t>Perché usare i do file e non l’iterazione diretta con  «</a:t>
            </a:r>
            <a:r>
              <a:rPr lang="it-IT" sz="2000" i="1" dirty="0"/>
              <a:t>Stata </a:t>
            </a:r>
            <a:r>
              <a:rPr lang="it-IT" sz="2000" i="1" dirty="0" err="1"/>
              <a:t>Command</a:t>
            </a:r>
            <a:r>
              <a:rPr lang="it-IT" sz="2000" dirty="0"/>
              <a:t>»?</a:t>
            </a:r>
          </a:p>
          <a:p>
            <a:pPr lvl="1"/>
            <a:r>
              <a:rPr lang="it-IT" sz="1800" dirty="0"/>
              <a:t>Si documentano tutti i passaggi che vengono fatti nella elaborazione dei dati</a:t>
            </a:r>
          </a:p>
          <a:p>
            <a:pPr lvl="1"/>
            <a:r>
              <a:rPr lang="it-IT" sz="1800" dirty="0"/>
              <a:t>Si ha la riproducibilità dei risultati</a:t>
            </a:r>
          </a:p>
          <a:p>
            <a:pPr lvl="1"/>
            <a:r>
              <a:rPr lang="it-IT" sz="1800" dirty="0"/>
              <a:t>Possibile rimediare ai propri errori</a:t>
            </a:r>
          </a:p>
          <a:p>
            <a:r>
              <a:rPr lang="it-IT" sz="2000" dirty="0"/>
              <a:t>Per aprire un do file selezionare dalla barra in alto, poi la sua gestione è come quella di un file di testo .</a:t>
            </a:r>
            <a:r>
              <a:rPr lang="it-IT" sz="2000" dirty="0" err="1"/>
              <a:t>txt</a:t>
            </a:r>
            <a:endParaRPr lang="it-IT" sz="2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89696" y="1151128"/>
            <a:ext cx="3150489" cy="3811588"/>
          </a:xfrm>
        </p:spPr>
        <p:txBody>
          <a:bodyPr>
            <a:normAutofit/>
          </a:bodyPr>
          <a:lstStyle/>
          <a:p>
            <a:r>
              <a:rPr lang="it-IT" sz="2800" i="1" dirty="0"/>
              <a:t>Aprire un do file, ripetere le operazioni della slide 6, salvare il do file in una cartella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8548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70EA5C43-13EA-44F9-AA69-E72F3B03AAD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41369" y="352459"/>
          <a:ext cx="10383519" cy="5996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Bitmap Image" r:id="rId3" imgW="7395120" imgH="4271040" progId="PBrush">
                  <p:embed/>
                </p:oleObj>
              </mc:Choice>
              <mc:Fallback>
                <p:oleObj name="Bitmap Image" r:id="rId3" imgW="7395120" imgH="4271040" progId="PBrush">
                  <p:embed/>
                  <p:pic>
                    <p:nvPicPr>
                      <p:cNvPr id="2" name="Oggetto 1">
                        <a:extLst>
                          <a:ext uri="{FF2B5EF4-FFF2-40B4-BE49-F238E27FC236}">
                            <a16:creationId xmlns:a16="http://schemas.microsoft.com/office/drawing/2014/main" id="{70EA5C43-13EA-44F9-AA69-E72F3B03A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369" y="352459"/>
                        <a:ext cx="10383519" cy="5996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4" name="Titolo 3" hidden="1"/>
          <p:cNvSpPr>
            <a:spLocks noGrp="1"/>
          </p:cNvSpPr>
          <p:nvPr>
            <p:ph type="title" idx="4294967295"/>
          </p:nvPr>
        </p:nvSpPr>
        <p:spPr>
          <a:xfrm>
            <a:off x="9183688" y="266700"/>
            <a:ext cx="3008312" cy="1181100"/>
          </a:xfrm>
        </p:spPr>
        <p:txBody>
          <a:bodyPr>
            <a:normAutofit fontScale="90000"/>
          </a:bodyPr>
          <a:lstStyle/>
          <a:p>
            <a:r>
              <a:rPr lang="it-IT" dirty="0"/>
              <a:t>Apertura do file</a:t>
            </a:r>
          </a:p>
        </p:txBody>
      </p:sp>
      <p:pic>
        <p:nvPicPr>
          <p:cNvPr id="14" name="Picture 3" title="Freccia in s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75860">
            <a:off x="1271462" y="964202"/>
            <a:ext cx="1059514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775209" y="1916656"/>
            <a:ext cx="1523999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Do file</a:t>
            </a:r>
          </a:p>
        </p:txBody>
      </p:sp>
      <p:pic>
        <p:nvPicPr>
          <p:cNvPr id="16" name="Immagine 15" title="Icona do fil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2147" y="379761"/>
            <a:ext cx="684933" cy="53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4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19401" y="266700"/>
            <a:ext cx="7620000" cy="647700"/>
          </a:xfrm>
        </p:spPr>
        <p:txBody>
          <a:bodyPr/>
          <a:lstStyle/>
          <a:p>
            <a:r>
              <a:rPr lang="it-IT" dirty="0"/>
              <a:t>Do file2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24</a:t>
            </a:fld>
            <a:endParaRPr lang="it-IT"/>
          </a:p>
        </p:txBody>
      </p:sp>
      <p:sp>
        <p:nvSpPr>
          <p:cNvPr id="7" name="AutoShape 2" descr="Screenshot 2018-03-20 18.19.26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1" name="Picture 3" title="esempio di do f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60338"/>
            <a:ext cx="7845425" cy="627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title="Icona do f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0179"/>
            <a:ext cx="381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title="Freccia in 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75860">
            <a:off x="4042243" y="913999"/>
            <a:ext cx="1059514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3962401" y="1816419"/>
            <a:ext cx="1523999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</a:rPr>
              <a:t>Run</a:t>
            </a:r>
            <a:endParaRPr lang="it-IT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 primo sguardo ai dati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sz="2800" dirty="0"/>
              <a:t>Comando </a:t>
            </a:r>
            <a:r>
              <a:rPr lang="it-IT" sz="2800" b="1" i="1" dirty="0"/>
              <a:t>sum </a:t>
            </a:r>
            <a:r>
              <a:rPr lang="it-IT" sz="2800" i="1" dirty="0"/>
              <a:t>var1 var2 </a:t>
            </a:r>
            <a:r>
              <a:rPr lang="it-IT" sz="2800" dirty="0"/>
              <a:t>permette di visualizzare numero di osservazioni, la media, la </a:t>
            </a:r>
            <a:r>
              <a:rPr lang="it-IT" sz="2800" i="1" dirty="0"/>
              <a:t>standard </a:t>
            </a:r>
            <a:r>
              <a:rPr lang="it-IT" sz="2800" i="1" dirty="0" err="1"/>
              <a:t>deviation</a:t>
            </a:r>
            <a:r>
              <a:rPr lang="it-IT" sz="2800" dirty="0"/>
              <a:t>, minimo e massimo delle variabili e quindi capire che tipo di variabile è quella che abbiamo di fronte</a:t>
            </a:r>
          </a:p>
          <a:p>
            <a:r>
              <a:rPr lang="it-IT" sz="2800" dirty="0"/>
              <a:t>Per alcune variabili è anche comodo utilizzare il comando </a:t>
            </a:r>
            <a:r>
              <a:rPr lang="it-IT" sz="2800" b="1" i="1" dirty="0" err="1"/>
              <a:t>tab</a:t>
            </a:r>
            <a:r>
              <a:rPr lang="it-IT" sz="2800" b="1" i="1" dirty="0"/>
              <a:t> </a:t>
            </a:r>
            <a:r>
              <a:rPr lang="it-IT" sz="2800" i="1" dirty="0"/>
              <a:t>var1 var2 , per </a:t>
            </a:r>
            <a:r>
              <a:rPr lang="it-IT" sz="2800" dirty="0"/>
              <a:t>analizzare la distribuzione di frequenza di una sola variabile</a:t>
            </a:r>
          </a:p>
          <a:p>
            <a:r>
              <a:rPr lang="it-IT" sz="2800" dirty="0"/>
              <a:t>Per rinominare una variabile: </a:t>
            </a:r>
            <a:r>
              <a:rPr lang="it-IT" sz="2800" b="1" i="1" dirty="0" err="1"/>
              <a:t>rename</a:t>
            </a:r>
            <a:r>
              <a:rPr lang="it-IT" sz="2800" i="1" dirty="0"/>
              <a:t> </a:t>
            </a:r>
            <a:r>
              <a:rPr lang="it-IT" sz="2800" i="1" dirty="0" err="1"/>
              <a:t>newvar</a:t>
            </a:r>
            <a:r>
              <a:rPr lang="it-IT" sz="2800" i="1" dirty="0"/>
              <a:t> </a:t>
            </a:r>
            <a:r>
              <a:rPr lang="it-IT" sz="2800" i="1" dirty="0" err="1"/>
              <a:t>oldvar</a:t>
            </a:r>
            <a:endParaRPr lang="it-IT" sz="1600" b="1" i="1" dirty="0"/>
          </a:p>
          <a:p>
            <a:r>
              <a:rPr lang="it-IT" sz="2800" dirty="0"/>
              <a:t>Per eliminare una variabile dal dataset: </a:t>
            </a:r>
            <a:r>
              <a:rPr lang="it-IT" sz="2800" b="1" i="1" dirty="0"/>
              <a:t>drop</a:t>
            </a:r>
            <a:r>
              <a:rPr lang="it-IT" sz="2800" i="1" dirty="0"/>
              <a:t> var1</a:t>
            </a:r>
          </a:p>
          <a:p>
            <a:r>
              <a:rPr lang="it-IT" sz="2800" dirty="0"/>
              <a:t>Oppure se vogliamo eliminarne tante usare </a:t>
            </a:r>
            <a:r>
              <a:rPr lang="it-IT" sz="2800" b="1" dirty="0"/>
              <a:t>keep</a:t>
            </a:r>
            <a:r>
              <a:rPr lang="it-IT" sz="2800" b="1" i="1" dirty="0"/>
              <a:t> </a:t>
            </a:r>
            <a:r>
              <a:rPr lang="it-IT" sz="2800" i="1" dirty="0"/>
              <a:t>var1 var2 var3</a:t>
            </a:r>
            <a:endParaRPr lang="it-IT" sz="2800" b="1" i="1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it-IT" sz="2400" i="1" dirty="0"/>
              <a:t>Dal dataset </a:t>
            </a:r>
            <a:r>
              <a:rPr lang="it-IT" sz="2400" i="1" dirty="0" err="1"/>
              <a:t>prova.dta</a:t>
            </a:r>
            <a:r>
              <a:rPr lang="it-IT" sz="2400" i="1" dirty="0"/>
              <a:t>,  utilizzando un do file, riportare le statistiche descrittive delle variabili </a:t>
            </a:r>
            <a:r>
              <a:rPr lang="it-IT" sz="2400" b="1" i="1" dirty="0"/>
              <a:t>genere</a:t>
            </a:r>
            <a:r>
              <a:rPr lang="it-IT" sz="2400" i="1" dirty="0"/>
              <a:t> e </a:t>
            </a:r>
            <a:r>
              <a:rPr lang="it-IT" sz="2400" b="1" i="1" dirty="0"/>
              <a:t>contratto</a:t>
            </a:r>
            <a:r>
              <a:rPr lang="it-IT" sz="2400" i="1" dirty="0"/>
              <a:t>, vedere la frequenza della variabile genere, rinominare una variabile a piacimento, trasformare una variabile da stringa a numerica, cancellare una variabile che ritenete superflua</a:t>
            </a:r>
            <a:endParaRPr lang="it-IT" sz="2400" b="1" i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287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Ordinare  e contare su STATA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2400" dirty="0"/>
              <a:t>Si possono ordinare le osservazioni in ordine crescente per una variabile con il comando </a:t>
            </a:r>
            <a:r>
              <a:rPr lang="it-IT" sz="2400" b="1" i="1" dirty="0" err="1"/>
              <a:t>sort</a:t>
            </a:r>
            <a:r>
              <a:rPr lang="it-IT" sz="2400" dirty="0"/>
              <a:t> var1</a:t>
            </a:r>
          </a:p>
          <a:p>
            <a:r>
              <a:rPr lang="it-IT" sz="2400" dirty="0"/>
              <a:t>È possibile contare le osservazioni di una variabile date determinate condizioni con il comando </a:t>
            </a:r>
            <a:r>
              <a:rPr lang="it-IT" sz="2400" b="1" i="1" dirty="0" err="1"/>
              <a:t>count</a:t>
            </a:r>
            <a:r>
              <a:rPr lang="it-IT" sz="2400" b="1" i="1" dirty="0"/>
              <a:t> </a:t>
            </a:r>
            <a:r>
              <a:rPr lang="it-IT" sz="2400" b="1" i="1" dirty="0" err="1"/>
              <a:t>if</a:t>
            </a:r>
            <a:r>
              <a:rPr lang="it-IT" sz="2400" b="1" i="1" dirty="0"/>
              <a:t> </a:t>
            </a:r>
            <a:r>
              <a:rPr lang="it-IT" sz="2400" dirty="0"/>
              <a:t>var1 [&lt;,&gt;,!=,==*] x1</a:t>
            </a:r>
          </a:p>
          <a:p>
            <a:r>
              <a:rPr lang="it-IT" sz="2400" dirty="0"/>
              <a:t>*Sintassi da ricordare:</a:t>
            </a:r>
          </a:p>
          <a:p>
            <a:pPr lvl="1"/>
            <a:r>
              <a:rPr lang="it-IT" sz="2400" b="1" dirty="0"/>
              <a:t>&gt;</a:t>
            </a:r>
            <a:r>
              <a:rPr lang="it-IT" sz="2400" dirty="0"/>
              <a:t> maggiore di</a:t>
            </a:r>
          </a:p>
          <a:p>
            <a:pPr lvl="1"/>
            <a:r>
              <a:rPr lang="it-IT" sz="2400" b="1" dirty="0"/>
              <a:t>&lt;</a:t>
            </a:r>
            <a:r>
              <a:rPr lang="it-IT" sz="2400" dirty="0"/>
              <a:t> minore di</a:t>
            </a:r>
          </a:p>
          <a:p>
            <a:pPr lvl="1"/>
            <a:r>
              <a:rPr lang="it-IT" sz="2400" b="1" dirty="0"/>
              <a:t>&gt;=</a:t>
            </a:r>
            <a:r>
              <a:rPr lang="it-IT" sz="2400" dirty="0"/>
              <a:t> maggiore o uguale </a:t>
            </a:r>
          </a:p>
          <a:p>
            <a:pPr lvl="1"/>
            <a:r>
              <a:rPr lang="it-IT" sz="2400" b="1" dirty="0"/>
              <a:t>&lt;=</a:t>
            </a:r>
            <a:r>
              <a:rPr lang="it-IT" sz="2400" dirty="0"/>
              <a:t> minore o uguale</a:t>
            </a:r>
          </a:p>
          <a:p>
            <a:pPr lvl="1"/>
            <a:r>
              <a:rPr lang="it-IT" sz="2400" b="1" dirty="0"/>
              <a:t>==</a:t>
            </a:r>
            <a:r>
              <a:rPr lang="it-IT" sz="2400" dirty="0"/>
              <a:t> uguale a </a:t>
            </a:r>
          </a:p>
          <a:p>
            <a:pPr lvl="1"/>
            <a:r>
              <a:rPr lang="it-IT" sz="2400" b="1" dirty="0"/>
              <a:t>!=</a:t>
            </a:r>
            <a:r>
              <a:rPr lang="it-IT" sz="2400" dirty="0"/>
              <a:t> diverso da</a:t>
            </a:r>
          </a:p>
          <a:p>
            <a:pPr lvl="1"/>
            <a:r>
              <a:rPr lang="it-IT" sz="2400" b="1" dirty="0"/>
              <a:t>&amp;</a:t>
            </a:r>
            <a:r>
              <a:rPr lang="it-IT" sz="2400" dirty="0"/>
              <a:t> significa "e/and"</a:t>
            </a:r>
          </a:p>
          <a:p>
            <a:pPr lvl="1"/>
            <a:r>
              <a:rPr lang="it-IT" sz="2400" b="1" dirty="0"/>
              <a:t>|</a:t>
            </a:r>
            <a:r>
              <a:rPr lang="it-IT" sz="2400" dirty="0"/>
              <a:t> significa "o/or"</a:t>
            </a:r>
          </a:p>
          <a:p>
            <a:endParaRPr lang="it-IT" sz="16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400" i="1" dirty="0"/>
              <a:t>Da dataset </a:t>
            </a:r>
            <a:r>
              <a:rPr lang="it-IT" sz="2400" i="1" dirty="0" err="1"/>
              <a:t>prova.dta</a:t>
            </a:r>
            <a:r>
              <a:rPr lang="it-IT" sz="2400" i="1" dirty="0"/>
              <a:t>, ordinare le osservazioni per età e contare il numero di persone per cui l’età è inferiore a 36 anni. Prima occorre calcolare l’età!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724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Manipolare i dati su STATA 1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sz="2400" dirty="0"/>
              <a:t>Con il comando </a:t>
            </a:r>
            <a:r>
              <a:rPr lang="it-IT" sz="2400" b="1" dirty="0" err="1"/>
              <a:t>gen</a:t>
            </a:r>
            <a:r>
              <a:rPr lang="it-IT" sz="2400" b="1" dirty="0"/>
              <a:t> </a:t>
            </a:r>
            <a:r>
              <a:rPr lang="it-IT" sz="2400" dirty="0"/>
              <a:t>è possibile creare </a:t>
            </a:r>
            <a:r>
              <a:rPr lang="it-IT" sz="2400" u="sng" dirty="0"/>
              <a:t>nuove</a:t>
            </a:r>
            <a:r>
              <a:rPr lang="it-IT" sz="2400" dirty="0"/>
              <a:t> variabili attraverso una espressione algebrica:</a:t>
            </a:r>
          </a:p>
          <a:p>
            <a:pPr lvl="1"/>
            <a:r>
              <a:rPr lang="it-IT" sz="2000" dirty="0"/>
              <a:t>Ad esempio per creare una nuova variabile come somma tra due: </a:t>
            </a:r>
          </a:p>
          <a:p>
            <a:pPr marL="457200" lvl="1" indent="0">
              <a:buNone/>
            </a:pPr>
            <a:r>
              <a:rPr lang="it-IT" sz="2000" i="1" dirty="0" err="1"/>
              <a:t>gen</a:t>
            </a:r>
            <a:r>
              <a:rPr lang="it-IT" sz="2000" i="1" dirty="0"/>
              <a:t> </a:t>
            </a:r>
            <a:r>
              <a:rPr lang="it-IT" sz="2000" i="1" dirty="0" err="1"/>
              <a:t>newvar</a:t>
            </a:r>
            <a:r>
              <a:rPr lang="it-IT" sz="2000" i="1" dirty="0"/>
              <a:t>  = var1 + var2</a:t>
            </a:r>
          </a:p>
          <a:p>
            <a:pPr lvl="1"/>
            <a:r>
              <a:rPr lang="it-IT" sz="2000" i="1" dirty="0"/>
              <a:t>Oppure per gruppi di variabili:</a:t>
            </a:r>
          </a:p>
          <a:p>
            <a:pPr marL="457200" lvl="1" indent="0">
              <a:buNone/>
            </a:pPr>
            <a:r>
              <a:rPr lang="it-IT" sz="2000" i="1" dirty="0"/>
              <a:t>by gruppo: </a:t>
            </a:r>
            <a:r>
              <a:rPr lang="it-IT" sz="2000" i="1" dirty="0" err="1"/>
              <a:t>gen</a:t>
            </a:r>
            <a:r>
              <a:rPr lang="it-IT" sz="2000" i="1" dirty="0"/>
              <a:t> contatore=_N</a:t>
            </a:r>
          </a:p>
          <a:p>
            <a:r>
              <a:rPr lang="it-IT" sz="2400" dirty="0"/>
              <a:t>Con il comando </a:t>
            </a:r>
            <a:r>
              <a:rPr lang="it-IT" sz="2400" b="1" dirty="0" err="1"/>
              <a:t>replace</a:t>
            </a:r>
            <a:r>
              <a:rPr lang="it-IT" sz="2400" b="1" dirty="0"/>
              <a:t> </a:t>
            </a:r>
            <a:r>
              <a:rPr lang="it-IT" sz="2400" dirty="0"/>
              <a:t>è possibile </a:t>
            </a:r>
            <a:r>
              <a:rPr lang="it-IT" sz="2400" u="sng" dirty="0"/>
              <a:t>sostituire</a:t>
            </a:r>
            <a:r>
              <a:rPr lang="it-IT" sz="2400" dirty="0"/>
              <a:t> dei valori secondo una certa funzione </a:t>
            </a:r>
          </a:p>
          <a:p>
            <a:pPr lvl="1"/>
            <a:r>
              <a:rPr lang="it-IT" sz="2000" dirty="0"/>
              <a:t>Ad esempio per sostituire una variabile con il valore zero quando questa assume valore 10 </a:t>
            </a:r>
          </a:p>
          <a:p>
            <a:pPr marL="457200" lvl="1" indent="0">
              <a:buNone/>
            </a:pPr>
            <a:r>
              <a:rPr lang="it-IT" sz="2000" i="1" dirty="0" err="1"/>
              <a:t>replace</a:t>
            </a:r>
            <a:r>
              <a:rPr lang="it-IT" sz="2000" i="1" dirty="0"/>
              <a:t> </a:t>
            </a:r>
            <a:r>
              <a:rPr lang="it-IT" sz="2000" i="1" dirty="0" err="1"/>
              <a:t>oldvar</a:t>
            </a:r>
            <a:r>
              <a:rPr lang="it-IT" sz="2000" i="1" dirty="0"/>
              <a:t> = 0 </a:t>
            </a:r>
            <a:r>
              <a:rPr lang="it-IT" sz="2000" i="1" dirty="0" err="1"/>
              <a:t>if</a:t>
            </a:r>
            <a:r>
              <a:rPr lang="it-IT" sz="2000" i="1" dirty="0"/>
              <a:t> </a:t>
            </a:r>
            <a:r>
              <a:rPr lang="it-IT" sz="2000" i="1" dirty="0" err="1"/>
              <a:t>oldvar</a:t>
            </a:r>
            <a:r>
              <a:rPr lang="it-IT" sz="2000" i="1" dirty="0"/>
              <a:t>==10</a:t>
            </a:r>
          </a:p>
          <a:p>
            <a:r>
              <a:rPr lang="it-IT" sz="2400" i="1" dirty="0"/>
              <a:t>Posso ora creare la variabile età:</a:t>
            </a:r>
          </a:p>
          <a:p>
            <a:pPr lvl="1"/>
            <a:r>
              <a:rPr lang="it-IT" sz="2000" i="1" dirty="0"/>
              <a:t>«</a:t>
            </a:r>
            <a:r>
              <a:rPr lang="it-IT" sz="2000" i="1" dirty="0" err="1"/>
              <a:t>gen</a:t>
            </a:r>
            <a:r>
              <a:rPr lang="it-IT" sz="2000" i="1" dirty="0"/>
              <a:t> </a:t>
            </a:r>
            <a:r>
              <a:rPr lang="it-IT" sz="2000" i="1" dirty="0" err="1"/>
              <a:t>eta</a:t>
            </a:r>
            <a:r>
              <a:rPr lang="it-IT" sz="2000" i="1" dirty="0"/>
              <a:t>=</a:t>
            </a:r>
            <a:r>
              <a:rPr lang="it-IT" sz="2000" i="1" dirty="0" err="1"/>
              <a:t>age</a:t>
            </a:r>
            <a:r>
              <a:rPr lang="it-IT" sz="2000" i="1" dirty="0"/>
              <a:t>(</a:t>
            </a:r>
            <a:r>
              <a:rPr lang="it-IT" sz="2000" i="1" dirty="0" err="1"/>
              <a:t>DataInizio</a:t>
            </a:r>
            <a:r>
              <a:rPr lang="it-IT" sz="2000" i="1" dirty="0"/>
              <a:t>, </a:t>
            </a:r>
            <a:r>
              <a:rPr lang="it-IT" sz="2000" i="1" dirty="0" err="1"/>
              <a:t>DataNascita</a:t>
            </a:r>
            <a:r>
              <a:rPr lang="it-IT" sz="2000" i="1" dirty="0"/>
              <a:t>)</a:t>
            </a:r>
          </a:p>
          <a:p>
            <a:r>
              <a:rPr lang="it-IT" sz="2400" i="1" dirty="0"/>
              <a:t>Oppure la durata del contratto in mesi:</a:t>
            </a:r>
          </a:p>
          <a:p>
            <a:r>
              <a:rPr lang="it-IT" sz="2400" i="1" dirty="0"/>
              <a:t>Comando:  </a:t>
            </a:r>
            <a:r>
              <a:rPr lang="it-IT" dirty="0" err="1"/>
              <a:t>datediff</a:t>
            </a:r>
            <a:r>
              <a:rPr lang="it-IT" dirty="0"/>
              <a:t> (data1, data2, «month»)</a:t>
            </a:r>
            <a:endParaRPr lang="it-IT" sz="2400" i="1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it-IT" sz="2400" i="1" dirty="0"/>
              <a:t>Dal dataset </a:t>
            </a:r>
            <a:r>
              <a:rPr lang="it-IT" sz="2400" i="1" dirty="0" err="1"/>
              <a:t>prova.dta</a:t>
            </a:r>
            <a:r>
              <a:rPr lang="it-IT" sz="2400" i="1" dirty="0"/>
              <a:t>, creare la variabile differenza data da [</a:t>
            </a:r>
            <a:r>
              <a:rPr lang="it-IT" sz="2400" i="1" dirty="0" err="1"/>
              <a:t>giorni_lav</a:t>
            </a:r>
            <a:r>
              <a:rPr lang="it-IT" sz="2400" i="1" dirty="0"/>
              <a:t>] come differenza tra </a:t>
            </a:r>
            <a:r>
              <a:rPr lang="it-IT" sz="2400" i="1" dirty="0" err="1"/>
              <a:t>data_fine_prev</a:t>
            </a:r>
            <a:r>
              <a:rPr lang="it-IT" sz="2400" i="1" dirty="0"/>
              <a:t> e data; creare il rapporto tra somma dei giorni e somma dei lavoratori per tipo di contratto; creare la variabile mesi_3 uguale a zero, sostituire la variabile mesi_3 con 1 se [</a:t>
            </a:r>
            <a:r>
              <a:rPr lang="it-IT" sz="2400" i="1" dirty="0" err="1"/>
              <a:t>giorni_lav</a:t>
            </a:r>
            <a:r>
              <a:rPr lang="it-IT" sz="2400" i="1" dirty="0"/>
              <a:t>]  è superiore a 90 o il contratto è a tempo indeterminato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537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3340" y="217424"/>
            <a:ext cx="2411413" cy="1600200"/>
          </a:xfrm>
        </p:spPr>
        <p:txBody>
          <a:bodyPr/>
          <a:lstStyle/>
          <a:p>
            <a:r>
              <a:rPr lang="it-IT" dirty="0"/>
              <a:t>Manipolare i dati su STATA 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714753" y="338075"/>
            <a:ext cx="5638800" cy="5853113"/>
          </a:xfrm>
        </p:spPr>
        <p:txBody>
          <a:bodyPr>
            <a:noAutofit/>
          </a:bodyPr>
          <a:lstStyle/>
          <a:p>
            <a:r>
              <a:rPr lang="it-IT" sz="2000" dirty="0"/>
              <a:t>Il comando generate prevede una versione potenziata (</a:t>
            </a:r>
            <a:r>
              <a:rPr lang="it-IT" sz="2000" b="1" dirty="0" err="1"/>
              <a:t>egen</a:t>
            </a:r>
            <a:r>
              <a:rPr lang="it-IT" sz="2000" dirty="0"/>
              <a:t>) che va usata solo in abbinamento con una serie di funzioni specificatamente previste</a:t>
            </a:r>
          </a:p>
          <a:p>
            <a:r>
              <a:rPr lang="it-IT" sz="2000" dirty="0"/>
              <a:t>Per vedere quali funzioni sono abbinate: help </a:t>
            </a:r>
            <a:r>
              <a:rPr lang="it-IT" sz="2000" dirty="0" err="1"/>
              <a:t>egen</a:t>
            </a:r>
            <a:endParaRPr lang="it-IT" sz="2000" dirty="0"/>
          </a:p>
          <a:p>
            <a:r>
              <a:rPr lang="it-IT" sz="2000" dirty="0"/>
              <a:t>Ad esempio:</a:t>
            </a:r>
          </a:p>
          <a:p>
            <a:pPr lvl="1"/>
            <a:r>
              <a:rPr lang="it-IT" sz="2000" dirty="0"/>
              <a:t>per creare una variabile media di var1:</a:t>
            </a:r>
          </a:p>
          <a:p>
            <a:pPr marL="0" indent="0">
              <a:buNone/>
            </a:pPr>
            <a:r>
              <a:rPr lang="it-IT" sz="2000" dirty="0"/>
              <a:t>	</a:t>
            </a:r>
            <a:r>
              <a:rPr lang="it-IT" sz="2000" i="1" dirty="0" err="1"/>
              <a:t>egen</a:t>
            </a:r>
            <a:r>
              <a:rPr lang="it-IT" sz="2000" i="1" dirty="0"/>
              <a:t> newvar1=</a:t>
            </a:r>
            <a:r>
              <a:rPr lang="it-IT" sz="2000" i="1" dirty="0" err="1"/>
              <a:t>mean</a:t>
            </a:r>
            <a:r>
              <a:rPr lang="it-IT" sz="2000" i="1" dirty="0"/>
              <a:t>(var1)</a:t>
            </a:r>
          </a:p>
          <a:p>
            <a:pPr lvl="1"/>
            <a:r>
              <a:rPr lang="it-IT" sz="2000" dirty="0"/>
              <a:t>Per creare una variabile media di var1 per differenti gruppi di osservazioni, classificate da var2: </a:t>
            </a:r>
          </a:p>
          <a:p>
            <a:pPr marL="457200" lvl="1" indent="0">
              <a:buNone/>
            </a:pPr>
            <a:r>
              <a:rPr lang="it-IT" sz="2000" i="1" dirty="0" err="1"/>
              <a:t>egen</a:t>
            </a:r>
            <a:r>
              <a:rPr lang="it-IT" sz="2000" i="1" dirty="0"/>
              <a:t> newvar1=</a:t>
            </a:r>
            <a:r>
              <a:rPr lang="it-IT" sz="2000" i="1" dirty="0" err="1"/>
              <a:t>mean</a:t>
            </a:r>
            <a:r>
              <a:rPr lang="it-IT" sz="2000" i="1" dirty="0"/>
              <a:t>(var1), by(</a:t>
            </a:r>
            <a:r>
              <a:rPr lang="it-IT" sz="2000" i="1" dirty="0" err="1"/>
              <a:t>group</a:t>
            </a:r>
            <a:r>
              <a:rPr lang="it-IT" sz="2000" i="1" dirty="0"/>
              <a:t>)</a:t>
            </a:r>
          </a:p>
          <a:p>
            <a:pPr lvl="1"/>
            <a:r>
              <a:rPr lang="it-IT" sz="1600" dirty="0"/>
              <a:t>Oppure</a:t>
            </a:r>
          </a:p>
          <a:p>
            <a:pPr marL="457200" lvl="1" indent="0">
              <a:buNone/>
            </a:pPr>
            <a:r>
              <a:rPr lang="it-IT" sz="2000" i="1" dirty="0"/>
              <a:t>by </a:t>
            </a:r>
            <a:r>
              <a:rPr lang="it-IT" sz="2000" i="1" dirty="0" err="1"/>
              <a:t>var</a:t>
            </a:r>
            <a:r>
              <a:rPr lang="it-IT" sz="2000" i="1" dirty="0"/>
              <a:t>: </a:t>
            </a:r>
            <a:r>
              <a:rPr lang="it-IT" sz="2000" i="1" dirty="0" err="1"/>
              <a:t>egen</a:t>
            </a:r>
            <a:r>
              <a:rPr lang="it-IT" sz="2000" i="1" dirty="0"/>
              <a:t> newvar1=</a:t>
            </a:r>
            <a:r>
              <a:rPr lang="it-IT" sz="2000" i="1" dirty="0" err="1"/>
              <a:t>mean</a:t>
            </a:r>
            <a:r>
              <a:rPr lang="it-IT" sz="2000" i="1" dirty="0"/>
              <a:t>(var1)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24672" y="1399032"/>
            <a:ext cx="3638169" cy="3811588"/>
          </a:xfrm>
        </p:spPr>
        <p:txBody>
          <a:bodyPr>
            <a:normAutofit/>
          </a:bodyPr>
          <a:lstStyle/>
          <a:p>
            <a:r>
              <a:rPr lang="it-IT" sz="2400" i="1" dirty="0"/>
              <a:t>Dal dataset </a:t>
            </a:r>
            <a:r>
              <a:rPr lang="it-IT" sz="2400" i="1" dirty="0" err="1"/>
              <a:t>prova.dta</a:t>
            </a:r>
            <a:r>
              <a:rPr lang="it-IT" sz="2400" i="1" dirty="0"/>
              <a:t>, creare una variabile con la somma dei giorni lavorati,  creare una </a:t>
            </a:r>
            <a:r>
              <a:rPr lang="it-IT" sz="2400" i="1" dirty="0" err="1"/>
              <a:t>var</a:t>
            </a:r>
            <a:r>
              <a:rPr lang="it-IT" sz="2400" i="1" dirty="0"/>
              <a:t> con la media dei giorni lavorati per donne e uomini separatamente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20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 grafico su STATA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È possibile fare diversi grafici in STATA, la maggior parte dei pacchetti «già pronti all’uso» sono nella barra in alto sotto la voce </a:t>
            </a:r>
            <a:r>
              <a:rPr lang="it-IT" sz="2400" i="1" dirty="0"/>
              <a:t>Graphics</a:t>
            </a:r>
          </a:p>
          <a:p>
            <a:r>
              <a:rPr lang="it-IT" sz="2400" dirty="0"/>
              <a:t>I grafici più utilizzati sono i grafici:</a:t>
            </a:r>
          </a:p>
          <a:p>
            <a:pPr lvl="1"/>
            <a:r>
              <a:rPr lang="it-IT" sz="2000" dirty="0" err="1"/>
              <a:t>scatter</a:t>
            </a:r>
            <a:r>
              <a:rPr lang="it-IT" sz="2000" dirty="0"/>
              <a:t> (o a punti), con il comando </a:t>
            </a:r>
            <a:r>
              <a:rPr lang="it-IT" sz="2000" b="1" dirty="0" err="1"/>
              <a:t>twoway</a:t>
            </a:r>
            <a:r>
              <a:rPr lang="it-IT" sz="2000" b="1" dirty="0"/>
              <a:t> (</a:t>
            </a:r>
            <a:r>
              <a:rPr lang="it-IT" sz="2000" b="1" dirty="0" err="1"/>
              <a:t>scatter</a:t>
            </a:r>
            <a:r>
              <a:rPr lang="it-IT" sz="2000" b="1" dirty="0"/>
              <a:t> </a:t>
            </a:r>
            <a:r>
              <a:rPr lang="it-IT" sz="2000" dirty="0"/>
              <a:t>var1 var2)</a:t>
            </a:r>
          </a:p>
          <a:p>
            <a:pPr lvl="1"/>
            <a:r>
              <a:rPr lang="it-IT" sz="2000" dirty="0"/>
              <a:t>a linee con il comando </a:t>
            </a:r>
            <a:r>
              <a:rPr lang="it-IT" sz="2000" b="1" dirty="0" err="1"/>
              <a:t>twoway</a:t>
            </a:r>
            <a:r>
              <a:rPr lang="it-IT" sz="2000" b="1" dirty="0"/>
              <a:t> (line </a:t>
            </a:r>
            <a:r>
              <a:rPr lang="it-IT" sz="2000" dirty="0"/>
              <a:t>var1 var2)</a:t>
            </a:r>
          </a:p>
          <a:p>
            <a:pPr lvl="1"/>
            <a:r>
              <a:rPr lang="it-IT" sz="2000" dirty="0"/>
              <a:t>Per vedere due grafici sovrapposti: </a:t>
            </a:r>
            <a:r>
              <a:rPr lang="it-IT" sz="2000" b="1" dirty="0" err="1"/>
              <a:t>twoway</a:t>
            </a:r>
            <a:r>
              <a:rPr lang="it-IT" sz="2000" b="1" dirty="0"/>
              <a:t> (</a:t>
            </a:r>
            <a:r>
              <a:rPr lang="it-IT" sz="2000" b="1" dirty="0" err="1"/>
              <a:t>scatter</a:t>
            </a:r>
            <a:r>
              <a:rPr lang="it-IT" sz="2000" b="1" dirty="0"/>
              <a:t> </a:t>
            </a:r>
            <a:r>
              <a:rPr lang="it-IT" sz="2000" dirty="0"/>
              <a:t>var1 var2)</a:t>
            </a:r>
            <a:r>
              <a:rPr lang="it-IT" sz="2000" b="1" dirty="0"/>
              <a:t> (line </a:t>
            </a:r>
            <a:r>
              <a:rPr lang="it-IT" sz="2000" dirty="0"/>
              <a:t>var1 var2)</a:t>
            </a:r>
          </a:p>
          <a:p>
            <a:pPr lvl="1"/>
            <a:endParaRPr lang="it-IT" sz="20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400" i="1" dirty="0"/>
              <a:t>Utilizzando il dataset </a:t>
            </a:r>
            <a:r>
              <a:rPr lang="it-IT" sz="2400" i="1" dirty="0" err="1"/>
              <a:t>prova.dta</a:t>
            </a:r>
            <a:r>
              <a:rPr lang="it-IT" sz="2400" i="1" dirty="0"/>
              <a:t>, rappresentare i giorni lavorati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750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EA2241-9A00-42AD-8CCF-C6D9AE16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1. Il Programma Garanzia Giovani: l’ambito di azione e i dati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6AB87F-783A-4A36-8D21-28530DF85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Prima analisi: il Programma in Italia, quali sono le condizioni per accedere alle misure? Quali misure? Quale/i Istituzione/i si occupa(no) di queste misure in Italia?</a:t>
            </a:r>
          </a:p>
          <a:p>
            <a:pPr lvl="1"/>
            <a:r>
              <a:rPr lang="it-IT" b="1" dirty="0"/>
              <a:t>Condizioni d’accesso</a:t>
            </a:r>
            <a:r>
              <a:rPr lang="it-IT" dirty="0"/>
              <a:t>:</a:t>
            </a:r>
          </a:p>
          <a:p>
            <a:pPr lvl="1"/>
            <a:r>
              <a:rPr lang="it-IT" b="1" dirty="0"/>
              <a:t>Misure</a:t>
            </a:r>
            <a:r>
              <a:rPr lang="it-IT" dirty="0"/>
              <a:t>:</a:t>
            </a:r>
          </a:p>
          <a:p>
            <a:r>
              <a:rPr lang="it-IT" dirty="0"/>
              <a:t>L’Italia è stata destinataria degli aiuti finanziari da parte dell’UE con il fondo di Coesione/PNRR? Qual è la </a:t>
            </a:r>
            <a:r>
              <a:rPr lang="it-IT" b="1" dirty="0"/>
              <a:t>condizione di ammissione</a:t>
            </a:r>
            <a:r>
              <a:rPr lang="it-IT" dirty="0"/>
              <a:t>?</a:t>
            </a:r>
          </a:p>
          <a:p>
            <a:pPr lvl="1"/>
            <a:r>
              <a:rPr lang="it-IT" dirty="0"/>
              <a:t>L’Italia presenta queste caratteristiche? Analisi dati Istat su base regionale: </a:t>
            </a:r>
          </a:p>
          <a:p>
            <a:r>
              <a:rPr lang="it-IT" dirty="0"/>
              <a:t>… purtroppo non disponiamo di questa base di dati individuali, ma ci serve comunque per capire quali potrebbero essere i fattori «che confondono» gli effetti della misura che andremo a considerare e quindi ne dobbiamo tenere conto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7995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47308" y="122480"/>
            <a:ext cx="9296400" cy="868120"/>
          </a:xfrm>
        </p:spPr>
        <p:txBody>
          <a:bodyPr>
            <a:normAutofit fontScale="90000"/>
          </a:bodyPr>
          <a:lstStyle/>
          <a:p>
            <a:r>
              <a:rPr lang="it-IT" dirty="0"/>
              <a:t>Grafico che rappresenta i giorni lavorati da ogni persona assunta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30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02467BE-CEEB-45DD-A469-AB91649E4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952" y="1057761"/>
            <a:ext cx="7441184" cy="543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25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regressioni su STATA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Il comando </a:t>
            </a:r>
            <a:r>
              <a:rPr lang="it-IT" sz="2400" b="1" dirty="0"/>
              <a:t>reg</a:t>
            </a:r>
            <a:r>
              <a:rPr lang="it-IT" sz="2400" dirty="0"/>
              <a:t> permette di fare una regressione OLS tra variabili: la prima variabile riportata rappresenta la y mentre le altre le x </a:t>
            </a:r>
          </a:p>
          <a:p>
            <a:r>
              <a:rPr lang="it-IT" sz="2400" dirty="0"/>
              <a:t>Mentre il comando </a:t>
            </a:r>
            <a:r>
              <a:rPr lang="it-IT" sz="2400" b="1" dirty="0" err="1"/>
              <a:t>predict</a:t>
            </a:r>
            <a:r>
              <a:rPr lang="it-IT" sz="2400" b="1" dirty="0"/>
              <a:t> </a:t>
            </a:r>
            <a:r>
              <a:rPr lang="it-IT" sz="2400" b="1" dirty="0" err="1"/>
              <a:t>fit</a:t>
            </a:r>
            <a:r>
              <a:rPr lang="it-IT" sz="2400" b="1" dirty="0"/>
              <a:t> </a:t>
            </a:r>
            <a:r>
              <a:rPr lang="it-IT" sz="2400" dirty="0"/>
              <a:t>riporta come nuova variabile [</a:t>
            </a:r>
            <a:r>
              <a:rPr lang="it-IT" sz="2400" dirty="0" err="1"/>
              <a:t>fit</a:t>
            </a:r>
            <a:r>
              <a:rPr lang="it-IT" sz="2400" dirty="0"/>
              <a:t>] i valori stimati della </a:t>
            </a:r>
            <a:r>
              <a:rPr lang="it-IT" sz="1600" dirty="0"/>
              <a:t>y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31</a:t>
            </a:fld>
            <a:endParaRPr lang="it-IT"/>
          </a:p>
        </p:txBody>
      </p:sp>
      <p:sp>
        <p:nvSpPr>
          <p:cNvPr id="7" name="Segnaposto testo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Con il dataset </a:t>
            </a:r>
            <a:r>
              <a:rPr lang="it-IT" dirty="0" err="1"/>
              <a:t>prova.dta</a:t>
            </a:r>
            <a:r>
              <a:rPr lang="it-IT" dirty="0"/>
              <a:t>, fare una regressione che metta in relazione il rapporto tra giorni lavorati, età e contratto, riportare i valori fittati della regressione ipotizzata</a:t>
            </a:r>
          </a:p>
        </p:txBody>
      </p:sp>
      <p:pic>
        <p:nvPicPr>
          <p:cNvPr id="9" name="Immagine 8" title="Risultato regressio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735" y="3548062"/>
            <a:ext cx="532447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0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ECE9578B-ED1F-4B1B-B689-7594C9941D4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9408" y="451104"/>
          <a:ext cx="11203580" cy="641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Bitmap Image" r:id="rId3" imgW="14611320" imgH="8370720" progId="PBrush">
                  <p:embed/>
                </p:oleObj>
              </mc:Choice>
              <mc:Fallback>
                <p:oleObj name="Bitmap Image" r:id="rId3" imgW="14611320" imgH="8370720" progId="PBrush">
                  <p:embed/>
                  <p:pic>
                    <p:nvPicPr>
                      <p:cNvPr id="2" name="Oggetto 1">
                        <a:extLst>
                          <a:ext uri="{FF2B5EF4-FFF2-40B4-BE49-F238E27FC236}">
                            <a16:creationId xmlns:a16="http://schemas.microsoft.com/office/drawing/2014/main" id="{ECE9578B-ED1F-4B1B-B689-7594C9941D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408" y="451104"/>
                        <a:ext cx="11203580" cy="641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pPr/>
              <a:t>32</a:t>
            </a:fld>
            <a:endParaRPr lang="it-IT"/>
          </a:p>
        </p:txBody>
      </p:sp>
      <p:sp>
        <p:nvSpPr>
          <p:cNvPr id="3" name="Titolo 2" hidden="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3932238" cy="1600200"/>
          </a:xfrm>
        </p:spPr>
        <p:txBody>
          <a:bodyPr/>
          <a:lstStyle/>
          <a:p>
            <a:r>
              <a:rPr lang="it-IT" dirty="0"/>
              <a:t>Schermata valori fittati</a:t>
            </a:r>
          </a:p>
        </p:txBody>
      </p:sp>
      <p:pic>
        <p:nvPicPr>
          <p:cNvPr id="8" name="Picture 3" title="Freccia a sinist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7774">
            <a:off x="5087693" y="879396"/>
            <a:ext cx="1059514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6574551" y="762001"/>
            <a:ext cx="1523999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Nuova variabile dei valori fittati di y</a:t>
            </a:r>
          </a:p>
        </p:txBody>
      </p:sp>
    </p:spTree>
    <p:extLst>
      <p:ext uri="{BB962C8B-B14F-4D97-AF65-F5344CB8AC3E}">
        <p14:creationId xmlns:p14="http://schemas.microsoft.com/office/powerpoint/2010/main" val="34058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D2B9CDD-0379-43CC-A6CD-6E15D1CB1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3FAA-CDF4-4E39-89BE-1FD245D83915}" type="slidenum">
              <a:rPr lang="it-IT" smtClean="0"/>
              <a:t>33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70A78F6-D310-4D82-946B-A82F17A63A4F}"/>
              </a:ext>
            </a:extLst>
          </p:cNvPr>
          <p:cNvSpPr txBox="1"/>
          <p:nvPr/>
        </p:nvSpPr>
        <p:spPr>
          <a:xfrm>
            <a:off x="1625600" y="1515872"/>
            <a:ext cx="88310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Riprovate da soli a ripetere i comandi che abbiamo visto insieme e a creare qualche nuova variabile o a trasformarle per usarle poi nella regressione</a:t>
            </a:r>
          </a:p>
        </p:txBody>
      </p:sp>
    </p:spTree>
    <p:extLst>
      <p:ext uri="{BB962C8B-B14F-4D97-AF65-F5344CB8AC3E}">
        <p14:creationId xmlns:p14="http://schemas.microsoft.com/office/powerpoint/2010/main" val="170329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042E1C-AAF5-48EF-A6B8-88CBE9206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2. Quale misura particolare ha dato risultati positivi? Analisi della letteratura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C732CB-616B-498F-9E38-2CE2DF969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Contemporaneamente all’avvio di Garanzia Giovani (2014-15) in Italia è stata attivata una misura finalizzata alla stabilità lavorativa e a ridurre la precarietà occupazionale:…</a:t>
            </a:r>
            <a:r>
              <a:rPr lang="it-IT" b="1" dirty="0"/>
              <a:t>quale</a:t>
            </a:r>
            <a:r>
              <a:rPr lang="it-IT" dirty="0"/>
              <a:t>?</a:t>
            </a:r>
          </a:p>
          <a:p>
            <a:r>
              <a:rPr lang="it-IT" dirty="0"/>
              <a:t>Quali sono le condizioni di ammissibilità di questa misura?</a:t>
            </a:r>
          </a:p>
          <a:p>
            <a:pPr lvl="1"/>
            <a:r>
              <a:rPr lang="it-IT" dirty="0"/>
              <a:t>1.</a:t>
            </a:r>
          </a:p>
          <a:p>
            <a:pPr lvl="1"/>
            <a:r>
              <a:rPr lang="it-IT" dirty="0"/>
              <a:t>2.</a:t>
            </a:r>
          </a:p>
          <a:p>
            <a:r>
              <a:rPr lang="it-IT" dirty="0"/>
              <a:t>Quali risultati sono disponibili in letteratura?</a:t>
            </a:r>
          </a:p>
          <a:p>
            <a:pPr lvl="1"/>
            <a:r>
              <a:rPr lang="it-IT" dirty="0"/>
              <a:t>Ricerca in </a:t>
            </a:r>
            <a:r>
              <a:rPr lang="it-IT" dirty="0">
                <a:hlinkClick r:id="rId2"/>
              </a:rPr>
              <a:t>Google </a:t>
            </a:r>
            <a:r>
              <a:rPr lang="it-IT" dirty="0" err="1">
                <a:hlinkClick r:id="rId2"/>
              </a:rPr>
              <a:t>Scholar</a:t>
            </a:r>
            <a:r>
              <a:rPr lang="it-IT" dirty="0"/>
              <a:t> ed estrazione di alcuni articoli significativi</a:t>
            </a:r>
          </a:p>
          <a:p>
            <a:pPr lvl="1"/>
            <a:r>
              <a:rPr lang="it-IT" dirty="0"/>
              <a:t>Riassunto dei risultati principali:</a:t>
            </a:r>
          </a:p>
        </p:txBody>
      </p:sp>
    </p:spTree>
    <p:extLst>
      <p:ext uri="{BB962C8B-B14F-4D97-AF65-F5344CB8AC3E}">
        <p14:creationId xmlns:p14="http://schemas.microsoft.com/office/powerpoint/2010/main" val="4038527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9E81B6-016C-47B0-967D-16FD610A0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3. Scelta della domanda di ricerca: quale politica indagare e con quali strumenti? Quali gli obiettivi?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5E14A7-8EE5-4432-8031-873D8ED74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Vediamo una misura più recente, </a:t>
            </a:r>
            <a:r>
              <a:rPr lang="it-IT" b="1" dirty="0"/>
              <a:t>quale</a:t>
            </a:r>
            <a:r>
              <a:rPr lang="it-IT" dirty="0"/>
              <a:t>?</a:t>
            </a:r>
          </a:p>
          <a:p>
            <a:pPr lvl="1"/>
            <a:r>
              <a:rPr lang="it-IT" dirty="0"/>
              <a:t>La misura:</a:t>
            </a:r>
          </a:p>
          <a:p>
            <a:r>
              <a:rPr lang="it-IT" dirty="0"/>
              <a:t>Le </a:t>
            </a:r>
            <a:r>
              <a:rPr lang="it-IT" b="1" dirty="0"/>
              <a:t>condizioni fondamentali di ammissibilità </a:t>
            </a:r>
            <a:r>
              <a:rPr lang="it-IT" dirty="0"/>
              <a:t>da considerare:</a:t>
            </a:r>
          </a:p>
          <a:p>
            <a:pPr lvl="1"/>
            <a:r>
              <a:rPr lang="it-IT" dirty="0"/>
              <a:t>1.</a:t>
            </a:r>
          </a:p>
          <a:p>
            <a:pPr lvl="1"/>
            <a:r>
              <a:rPr lang="it-IT" dirty="0"/>
              <a:t>2.</a:t>
            </a:r>
          </a:p>
          <a:p>
            <a:r>
              <a:rPr lang="it-IT" dirty="0"/>
              <a:t>C’è letteratura rispetto a questa misura?</a:t>
            </a:r>
          </a:p>
          <a:p>
            <a:pPr lvl="1"/>
            <a:r>
              <a:rPr lang="it-IT" dirty="0"/>
              <a:t>Ricerca in </a:t>
            </a:r>
            <a:r>
              <a:rPr lang="it-IT" dirty="0">
                <a:hlinkClick r:id="rId2"/>
              </a:rPr>
              <a:t>Google </a:t>
            </a:r>
            <a:r>
              <a:rPr lang="it-IT" dirty="0" err="1">
                <a:hlinkClick r:id="rId2"/>
              </a:rPr>
              <a:t>Scholar</a:t>
            </a:r>
            <a:r>
              <a:rPr lang="it-IT" dirty="0"/>
              <a:t> ed estrazione di alcuni articoli significativi</a:t>
            </a:r>
          </a:p>
          <a:p>
            <a:pPr lvl="1"/>
            <a:r>
              <a:rPr lang="it-IT" dirty="0"/>
              <a:t>Riassunto dei risultati principali: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6102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7476BC-86CA-48B8-80AF-287BB9EDD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4. Le variabili di cui abbiamo bisogno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6DFA25-9642-40A2-A712-004BEEC67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Dove le troviamo? </a:t>
            </a:r>
          </a:p>
          <a:p>
            <a:pPr lvl="1"/>
            <a:r>
              <a:rPr lang="it-IT" dirty="0"/>
              <a:t>Usiamo un database di tipo amministrativo</a:t>
            </a:r>
          </a:p>
          <a:p>
            <a:r>
              <a:rPr lang="it-IT" dirty="0"/>
              <a:t>Criteri di idoneità: (vedere info INPS)</a:t>
            </a:r>
          </a:p>
          <a:p>
            <a:r>
              <a:rPr lang="it-IT" dirty="0"/>
              <a:t>Durata e tipo di intervento</a:t>
            </a:r>
          </a:p>
          <a:p>
            <a:r>
              <a:rPr lang="it-IT" dirty="0"/>
              <a:t>Incentivi</a:t>
            </a:r>
          </a:p>
          <a:p>
            <a:r>
              <a:rPr lang="it-IT" dirty="0"/>
              <a:t>Campione da considerare e anni</a:t>
            </a:r>
          </a:p>
          <a:p>
            <a:r>
              <a:rPr lang="it-IT" dirty="0"/>
              <a:t>Metodo: considerare le coorti di giovani e gli interventi a loro favore, escludendo i tipi di contratto che sono usati per la formazione</a:t>
            </a:r>
          </a:p>
          <a:p>
            <a:r>
              <a:rPr lang="it-IT" b="1" dirty="0" err="1"/>
              <a:t>Outcome</a:t>
            </a:r>
            <a:r>
              <a:rPr lang="it-IT" dirty="0"/>
              <a:t>: Quota di nuovi avviamenti a tempo indeterminato sul totale dei nuovi contratti di lavoro dipendente registrati negli anni…</a:t>
            </a:r>
          </a:p>
        </p:txBody>
      </p:sp>
    </p:spTree>
    <p:extLst>
      <p:ext uri="{BB962C8B-B14F-4D97-AF65-F5344CB8AC3E}">
        <p14:creationId xmlns:p14="http://schemas.microsoft.com/office/powerpoint/2010/main" val="2396397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947011-4B91-462C-9041-C87E70DAC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5. L’archivio di dati amministrativi e l’uso di Stata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302ABD-BB08-43BF-B679-6D3806A7E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in Italia a livello centrale è disponibile un registro amministrativo che raccoglie le informazioni relative a tutti gli avviamenti, cessazioni e trasformazioni di contratti di lavoro dipendente e parasubordinato, relativi a tutti i settori economici, compresa la Pubblica Amministrazione (con esclusione dei lavoratori autonomi), denominato “Sistema Informativo Statistico delle Comunicazioni Obbligatorie del Ministero del Lavoro e delle Politiche Sociali”, </a:t>
            </a:r>
            <a:r>
              <a:rPr lang="it-IT" dirty="0">
                <a:hlinkClick r:id="rId2"/>
              </a:rPr>
              <a:t>SISCO</a:t>
            </a:r>
            <a:r>
              <a:rPr lang="it-IT" dirty="0"/>
              <a:t>.</a:t>
            </a:r>
          </a:p>
          <a:p>
            <a:r>
              <a:rPr lang="it-IT" dirty="0"/>
              <a:t>Possiamo ricavare le informazioni dai report annuali per capire cosa posso </a:t>
            </a:r>
            <a:r>
              <a:rPr lang="it-IT" dirty="0" err="1"/>
              <a:t>travare</a:t>
            </a:r>
            <a:r>
              <a:rPr lang="it-IT" dirty="0"/>
              <a:t> in un archivio di questo tipo: Nota </a:t>
            </a:r>
            <a:r>
              <a:rPr lang="it-IT" dirty="0" err="1">
                <a:hlinkClick r:id="rId3"/>
              </a:rPr>
              <a:t>CO_Iisemestre</a:t>
            </a:r>
            <a:r>
              <a:rPr lang="it-IT" dirty="0">
                <a:hlinkClick r:id="rId3"/>
              </a:rPr>
              <a:t> 2023</a:t>
            </a:r>
            <a:r>
              <a:rPr lang="it-IT" dirty="0"/>
              <a:t> o in </a:t>
            </a:r>
            <a:r>
              <a:rPr lang="it-IT" dirty="0">
                <a:hlinkClick r:id="rId4"/>
              </a:rPr>
              <a:t>studi e statistiche </a:t>
            </a:r>
            <a:r>
              <a:rPr lang="it-IT" dirty="0"/>
              <a:t>del Ministero del Lavoro e PS</a:t>
            </a:r>
          </a:p>
          <a:p>
            <a:r>
              <a:rPr lang="it-IT" dirty="0"/>
              <a:t>Ma ho bisogno dei dati individuali… vediamo insieme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2248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33E515-6F2D-4122-89B1-7509FB491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5. Un primo esempio di lettura dell’archivio amministrativo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35C2DF-C527-4232-80D2-0AAF4333E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Userete i dati delle </a:t>
            </a:r>
            <a:r>
              <a:rPr lang="it-IT" b="1" dirty="0"/>
              <a:t>comunicazioni obbligatorie </a:t>
            </a:r>
            <a:r>
              <a:rPr lang="it-IT" dirty="0"/>
              <a:t>che le imprese inviano ai Centri per l’impiego per l’assunzione di un lavoratore (Fonte Regione FVG): si tratta di dati amministrativi, riguardano l’universo degli avviamenti per la regione in ogni anno considerato dal 2000 al 2021, ne consideriamo un’estrazione</a:t>
            </a:r>
          </a:p>
          <a:p>
            <a:r>
              <a:rPr lang="it-IT" dirty="0"/>
              <a:t>I dati sono organizzati in matrici: le righe indicano gli avviamenti o le trasformazioni di singoli contratti di lavoro, le colonne le variabili oggetto di analisi. I contratti possono essere ripetuti per i singoli individui.</a:t>
            </a:r>
          </a:p>
          <a:p>
            <a:r>
              <a:rPr lang="it-IT" dirty="0"/>
              <a:t>Azioni: importare il dataset in Stata e pulire da variabili e osservazioni che non userete.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7627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491AE3-DA31-4DEB-85B4-0740CC33B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Introduzione all’uso di Stata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8484140-F093-4414-8500-4137ED4E6C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Facciamo qualche prova insieme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CBD5E86-E1D7-4FC8-9A93-7655783CD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3FAA-CDF4-4E39-89BE-1FD245D83915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72992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2664</Words>
  <Application>Microsoft Office PowerPoint</Application>
  <PresentationFormat>Widescreen</PresentationFormat>
  <Paragraphs>231</Paragraphs>
  <Slides>33</Slides>
  <Notes>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Tema di Office</vt:lpstr>
      <vt:lpstr>Bitmap Image</vt:lpstr>
      <vt:lpstr>La valutazione con il metodo controfattuale dell’impatto sull’occupazione giovanile delle politiche del lavoro</vt:lpstr>
      <vt:lpstr>Struttura del laboratorio</vt:lpstr>
      <vt:lpstr>1. Il Programma Garanzia Giovani: l’ambito di azione e i dati</vt:lpstr>
      <vt:lpstr>2. Quale misura particolare ha dato risultati positivi? Analisi della letteratura</vt:lpstr>
      <vt:lpstr>3. Scelta della domanda di ricerca: quale politica indagare e con quali strumenti? Quali gli obiettivi?</vt:lpstr>
      <vt:lpstr>4. Le variabili di cui abbiamo bisogno</vt:lpstr>
      <vt:lpstr>5. L’archivio di dati amministrativi e l’uso di Stata</vt:lpstr>
      <vt:lpstr>5. Un primo esempio di lettura dell’archivio amministrativo</vt:lpstr>
      <vt:lpstr>Introduzione all’uso di Stata</vt:lpstr>
      <vt:lpstr>Cos’è Stata?</vt:lpstr>
      <vt:lpstr>Avviare e spegnere STATA</vt:lpstr>
      <vt:lpstr>Presentazione standard di PowerPoint</vt:lpstr>
      <vt:lpstr>La disposizione delle finestre</vt:lpstr>
      <vt:lpstr>Help !!!</vt:lpstr>
      <vt:lpstr>Caricare i dati 01</vt:lpstr>
      <vt:lpstr>Incolla con excel</vt:lpstr>
      <vt:lpstr>Oppure si carica il dataset direttamente da Excel</vt:lpstr>
      <vt:lpstr>E si trasforma in file .dta o dataset</vt:lpstr>
      <vt:lpstr>Caricare i dati 02</vt:lpstr>
      <vt:lpstr>Data editor</vt:lpstr>
      <vt:lpstr>Schermata data editor</vt:lpstr>
      <vt:lpstr>Utilizzare i do file</vt:lpstr>
      <vt:lpstr>Apertura do file</vt:lpstr>
      <vt:lpstr>Do file2</vt:lpstr>
      <vt:lpstr>Un primo sguardo ai dati</vt:lpstr>
      <vt:lpstr>Ordinare  e contare su STATA</vt:lpstr>
      <vt:lpstr>Manipolare i dati su STATA 1</vt:lpstr>
      <vt:lpstr>Manipolare i dati su STATA 2</vt:lpstr>
      <vt:lpstr>Un grafico su STATA</vt:lpstr>
      <vt:lpstr>Grafico che rappresenta i giorni lavorati da ogni persona assunta</vt:lpstr>
      <vt:lpstr>Le regressioni su STATA</vt:lpstr>
      <vt:lpstr>Schermata valori fittati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CHIES LAURA</dc:creator>
  <cp:lastModifiedBy>CHIES LAURA</cp:lastModifiedBy>
  <cp:revision>18</cp:revision>
  <dcterms:created xsi:type="dcterms:W3CDTF">2024-12-16T16:20:55Z</dcterms:created>
  <dcterms:modified xsi:type="dcterms:W3CDTF">2024-12-17T14:46:43Z</dcterms:modified>
</cp:coreProperties>
</file>