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19"/>
  </p:notesMasterIdLst>
  <p:sldIdLst>
    <p:sldId id="257" r:id="rId2"/>
    <p:sldId id="325" r:id="rId3"/>
    <p:sldId id="312" r:id="rId4"/>
    <p:sldId id="313" r:id="rId5"/>
    <p:sldId id="329" r:id="rId6"/>
    <p:sldId id="314" r:id="rId7"/>
    <p:sldId id="330" r:id="rId8"/>
    <p:sldId id="334" r:id="rId9"/>
    <p:sldId id="316" r:id="rId10"/>
    <p:sldId id="336" r:id="rId11"/>
    <p:sldId id="327" r:id="rId12"/>
    <p:sldId id="319" r:id="rId13"/>
    <p:sldId id="320" r:id="rId14"/>
    <p:sldId id="331" r:id="rId15"/>
    <p:sldId id="332" r:id="rId16"/>
    <p:sldId id="337" r:id="rId17"/>
    <p:sldId id="310" r:id="rId18"/>
  </p:sldIdLst>
  <p:sldSz cx="9144000" cy="6858000" type="screen4x3"/>
  <p:notesSz cx="6858000" cy="9144000"/>
  <p:defaultTextStyle>
    <a:defPPr>
      <a:defRPr lang="en-US"/>
    </a:defPPr>
    <a:lvl1pPr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1pPr>
    <a:lvl2pPr marL="4572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2pPr>
    <a:lvl3pPr marL="9144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3pPr>
    <a:lvl4pPr marL="13716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4pPr>
    <a:lvl5pPr marL="18288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5pPr>
    <a:lvl6pPr marL="2286000" algn="l" defTabSz="914400" rtl="0" eaLnBrk="1" latinLnBrk="0" hangingPunct="1">
      <a:defRPr sz="2400" b="1" kern="1200">
        <a:solidFill>
          <a:schemeClr val="tx1"/>
        </a:solidFill>
        <a:latin typeface="Arial" panose="020B0604020202020204" pitchFamily="34" charset="0"/>
        <a:ea typeface="+mn-ea"/>
        <a:cs typeface="+mn-cs"/>
      </a:defRPr>
    </a:lvl6pPr>
    <a:lvl7pPr marL="2743200" algn="l" defTabSz="914400" rtl="0" eaLnBrk="1" latinLnBrk="0" hangingPunct="1">
      <a:defRPr sz="2400" b="1" kern="1200">
        <a:solidFill>
          <a:schemeClr val="tx1"/>
        </a:solidFill>
        <a:latin typeface="Arial" panose="020B0604020202020204" pitchFamily="34" charset="0"/>
        <a:ea typeface="+mn-ea"/>
        <a:cs typeface="+mn-cs"/>
      </a:defRPr>
    </a:lvl7pPr>
    <a:lvl8pPr marL="3200400" algn="l" defTabSz="914400" rtl="0" eaLnBrk="1" latinLnBrk="0" hangingPunct="1">
      <a:defRPr sz="2400" b="1" kern="1200">
        <a:solidFill>
          <a:schemeClr val="tx1"/>
        </a:solidFill>
        <a:latin typeface="Arial" panose="020B0604020202020204" pitchFamily="34" charset="0"/>
        <a:ea typeface="+mn-ea"/>
        <a:cs typeface="+mn-cs"/>
      </a:defRPr>
    </a:lvl8pPr>
    <a:lvl9pPr marL="3657600" algn="l" defTabSz="914400" rtl="0" eaLnBrk="1" latinLnBrk="0" hangingPunct="1">
      <a:defRPr sz="24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009900"/>
    <a:srgbClr val="C0C0C0"/>
    <a:srgbClr val="CC3300"/>
    <a:srgbClr val="33CC33"/>
    <a:srgbClr val="FF9933"/>
    <a:srgbClr val="EF0FD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78" autoAdjust="0"/>
  </p:normalViewPr>
  <p:slideViewPr>
    <p:cSldViewPr snapToGrid="0" snapToObjects="1" showGuides="1">
      <p:cViewPr varScale="1">
        <p:scale>
          <a:sx n="68" d="100"/>
          <a:sy n="68" d="100"/>
        </p:scale>
        <p:origin x="108" y="3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200" b="0">
                <a:effectLst/>
                <a:latin typeface="Times New Roman" charset="0"/>
              </a:defRPr>
            </a:lvl1pPr>
          </a:lstStyle>
          <a:p>
            <a:pPr>
              <a:defRPr/>
            </a:pPr>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b="0">
                <a:effectLst/>
                <a:latin typeface="Times New Roman" charset="0"/>
              </a:defRPr>
            </a:lvl1pPr>
          </a:lstStyle>
          <a:p>
            <a:pPr>
              <a:defRPr/>
            </a:pPr>
            <a:endParaRPr lang="en-GB"/>
          </a:p>
        </p:txBody>
      </p:sp>
      <p:sp>
        <p:nvSpPr>
          <p:cNvPr id="1946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200" b="0">
                <a:effectLst/>
                <a:latin typeface="Times New Roman" charset="0"/>
              </a:defRPr>
            </a:lvl1pPr>
          </a:lstStyle>
          <a:p>
            <a:pPr>
              <a:defRPr/>
            </a:pPr>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b="0">
                <a:latin typeface="Times New Roman" panose="02020603050405020304" pitchFamily="18" charset="0"/>
              </a:defRPr>
            </a:lvl1pPr>
          </a:lstStyle>
          <a:p>
            <a:fld id="{D66E9F10-FE4F-431A-8263-B5C9964BE07F}" type="slidenum">
              <a:rPr lang="en-GB" altLang="it-IT"/>
              <a:pPr/>
              <a:t>‹N›</a:t>
            </a:fld>
            <a:endParaRPr lang="en-GB"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DBFB4C40-6B45-40F7-AD05-4466E98160DB}" type="slidenum">
              <a:rPr lang="en-GB" altLang="it-IT" sz="1200" b="0">
                <a:latin typeface="Times New Roman" panose="02020603050405020304" pitchFamily="18" charset="0"/>
              </a:rPr>
              <a:pPr/>
              <a:t>1</a:t>
            </a:fld>
            <a:endParaRPr lang="en-GB" altLang="it-IT" sz="1200" b="0">
              <a:latin typeface="Times New Roman" panose="02020603050405020304" pitchFamily="18" charset="0"/>
            </a:endParaRPr>
          </a:p>
        </p:txBody>
      </p:sp>
      <p:sp>
        <p:nvSpPr>
          <p:cNvPr id="6146" name="Rectangle 2"/>
          <p:cNvSpPr>
            <a:spLocks noChangeArrowheads="1"/>
          </p:cNvSpPr>
          <p:nvPr/>
        </p:nvSpPr>
        <p:spPr bwMode="auto">
          <a:xfrm>
            <a:off x="3881438" y="6350"/>
            <a:ext cx="2976562" cy="428625"/>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484" name="Rectangle 3"/>
          <p:cNvSpPr>
            <a:spLocks noChangeArrowheads="1"/>
          </p:cNvSpPr>
          <p:nvPr/>
        </p:nvSpPr>
        <p:spPr bwMode="auto">
          <a:xfrm>
            <a:off x="3881438" y="8705850"/>
            <a:ext cx="297656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0" rIns="19050" bIns="0" anchor="b"/>
          <a:lstStyle>
            <a:lvl1pPr defTabSz="769938">
              <a:defRPr sz="2400" b="1">
                <a:solidFill>
                  <a:schemeClr val="tx1"/>
                </a:solidFill>
                <a:latin typeface="Arial" panose="020B0604020202020204" pitchFamily="34" charset="0"/>
              </a:defRPr>
            </a:lvl1pPr>
            <a:lvl2pPr marL="742950" indent="-285750" defTabSz="769938">
              <a:defRPr sz="2400" b="1">
                <a:solidFill>
                  <a:schemeClr val="tx1"/>
                </a:solidFill>
                <a:latin typeface="Arial" panose="020B0604020202020204" pitchFamily="34" charset="0"/>
              </a:defRPr>
            </a:lvl2pPr>
            <a:lvl3pPr marL="1143000" indent="-228600" defTabSz="769938">
              <a:defRPr sz="2400" b="1">
                <a:solidFill>
                  <a:schemeClr val="tx1"/>
                </a:solidFill>
                <a:latin typeface="Arial" panose="020B0604020202020204" pitchFamily="34" charset="0"/>
              </a:defRPr>
            </a:lvl3pPr>
            <a:lvl4pPr marL="1600200" indent="-228600" defTabSz="769938">
              <a:defRPr sz="2400" b="1">
                <a:solidFill>
                  <a:schemeClr val="tx1"/>
                </a:solidFill>
                <a:latin typeface="Arial" panose="020B0604020202020204" pitchFamily="34" charset="0"/>
              </a:defRPr>
            </a:lvl4pPr>
            <a:lvl5pPr marL="2057400" indent="-228600" defTabSz="769938">
              <a:defRPr sz="2400" b="1">
                <a:solidFill>
                  <a:schemeClr val="tx1"/>
                </a:solidFill>
                <a:latin typeface="Arial" panose="020B0604020202020204" pitchFamily="34" charset="0"/>
              </a:defRPr>
            </a:lvl5pPr>
            <a:lvl6pPr marL="25146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r">
              <a:lnSpc>
                <a:spcPct val="100000"/>
              </a:lnSpc>
              <a:spcBef>
                <a:spcPct val="0"/>
              </a:spcBef>
            </a:pPr>
            <a:r>
              <a:rPr lang="de-DE" altLang="it-IT" sz="1000" b="0" i="1">
                <a:latin typeface="Times New Roman" panose="02020603050405020304" pitchFamily="18" charset="0"/>
              </a:rPr>
              <a:t>1</a:t>
            </a:r>
          </a:p>
        </p:txBody>
      </p:sp>
      <p:sp>
        <p:nvSpPr>
          <p:cNvPr id="6148" name="Rectangle 4"/>
          <p:cNvSpPr>
            <a:spLocks noChangeArrowheads="1"/>
          </p:cNvSpPr>
          <p:nvPr/>
        </p:nvSpPr>
        <p:spPr bwMode="auto">
          <a:xfrm>
            <a:off x="0" y="8705850"/>
            <a:ext cx="2971800" cy="427038"/>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6149" name="Rectangle 5"/>
          <p:cNvSpPr>
            <a:spLocks noChangeArrowheads="1"/>
          </p:cNvSpPr>
          <p:nvPr/>
        </p:nvSpPr>
        <p:spPr bwMode="auto">
          <a:xfrm>
            <a:off x="0" y="6350"/>
            <a:ext cx="2971800" cy="428625"/>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487" name="Rectangle 6"/>
          <p:cNvSpPr>
            <a:spLocks noChangeArrowheads="1" noTextEdit="1"/>
          </p:cNvSpPr>
          <p:nvPr>
            <p:ph type="sldImg"/>
          </p:nvPr>
        </p:nvSpPr>
        <p:spPr>
          <a:ln w="12700" cap="flat">
            <a:solidFill>
              <a:schemeClr val="tx1"/>
            </a:solidFill>
          </a:ln>
        </p:spPr>
      </p:sp>
      <p:sp>
        <p:nvSpPr>
          <p:cNvPr id="20488" name="Rectangle 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2075" tIns="44450" rIns="92075" bIns="44450"/>
          <a:lstStyle/>
          <a:p>
            <a:endParaRPr lang="en-GB" altLang="it-IT" smtClean="0">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DF4C7E6B-D98F-4213-ACC5-72081E3E7EF2}" type="slidenum">
              <a:rPr lang="en-GB" altLang="it-IT" sz="1200" b="0">
                <a:latin typeface="Times New Roman" panose="02020603050405020304" pitchFamily="18" charset="0"/>
              </a:rPr>
              <a:pPr/>
              <a:t>13</a:t>
            </a:fld>
            <a:endParaRPr lang="en-GB" altLang="it-IT" sz="1200" b="0">
              <a:latin typeface="Times New Roman" panose="02020603050405020304" pitchFamily="18" charset="0"/>
            </a:endParaRPr>
          </a:p>
        </p:txBody>
      </p:sp>
      <p:sp>
        <p:nvSpPr>
          <p:cNvPr id="29699" name="Rectangle 2"/>
          <p:cNvSpPr>
            <a:spLocks noChangeArrowheads="1" noTextEdit="1"/>
          </p:cNvSpPr>
          <p:nvPr>
            <p:ph type="sldImg"/>
          </p:nvPr>
        </p:nvSpPr>
        <p:spPr>
          <a:solidFill>
            <a:srgbClr val="FFFFFF"/>
          </a:solidFill>
          <a:ln/>
        </p:spPr>
      </p:sp>
      <p:sp>
        <p:nvSpPr>
          <p:cNvPr id="29700" name="Rectangle 3"/>
          <p:cNvSpPr>
            <a:spLocks noChangeArrowheads="1"/>
          </p:cNvSpPr>
          <p:nvPr>
            <p:ph type="body" idx="1"/>
          </p:nvPr>
        </p:nvSpPr>
        <p:spPr>
          <a:xfrm>
            <a:off x="152400" y="4343400"/>
            <a:ext cx="6553200" cy="4114800"/>
          </a:xfrm>
          <a:solidFill>
            <a:srgbClr val="FFFFFF"/>
          </a:solidFill>
          <a:ln>
            <a:solidFill>
              <a:srgbClr val="000000"/>
            </a:solidFill>
          </a:ln>
        </p:spPr>
        <p:txBody>
          <a:bodyPr/>
          <a:lstStyle/>
          <a:p>
            <a:r>
              <a:rPr lang="en-US" altLang="it-IT" smtClean="0">
                <a:latin typeface="Times New Roman" panose="02020603050405020304" pitchFamily="18" charset="0"/>
              </a:rPr>
              <a:t>We make claim that this enable faster interrupt response.  We want to introduce this notion in chapter 1.  Rather than making claim with out reasoning to back up the claim, I have decide to show some technical detail on mechanism that supports this claim.  Here is how I would teach this slide:</a:t>
            </a:r>
          </a:p>
          <a:p>
            <a:r>
              <a:rPr lang="en-US" altLang="it-IT" smtClean="0">
                <a:latin typeface="Times New Roman" panose="02020603050405020304" pitchFamily="18" charset="0"/>
              </a:rPr>
              <a:t>We will have a chapter dedicated to understanding the interrupts structure.  The intention of this slide is to give you a quick glimpse into what is available that supports a faster interrupt response. </a:t>
            </a:r>
          </a:p>
          <a:p>
            <a:r>
              <a:rPr lang="en-US" altLang="it-IT" smtClean="0">
                <a:latin typeface="Times New Roman" panose="02020603050405020304" pitchFamily="18" charset="0"/>
              </a:rPr>
              <a:t>-Q:  When you get an interrupt, how quickly do you want to response?  How much jitter, and how much response delayed can you tolerate? </a:t>
            </a:r>
          </a:p>
          <a:p>
            <a:r>
              <a:rPr lang="en-US" altLang="it-IT" smtClean="0">
                <a:latin typeface="Times New Roman" panose="02020603050405020304" pitchFamily="18" charset="0"/>
              </a:rPr>
              <a:t>-A: It depends on what kind of interrupt.  </a:t>
            </a:r>
          </a:p>
          <a:p>
            <a:r>
              <a:rPr lang="en-US" altLang="it-IT" smtClean="0">
                <a:latin typeface="Times New Roman" panose="02020603050405020304" pitchFamily="18" charset="0"/>
              </a:rPr>
              <a:t>-click: The CPU supports 256 vector locations allowing multiple interrupts vectors to be directly services without a software look up table.  The intention is to allow quickly service the interrupts without software overhead and time delay via branch instructions.</a:t>
            </a:r>
          </a:p>
          <a:p>
            <a:r>
              <a:rPr lang="en-US" altLang="it-IT" smtClean="0">
                <a:latin typeface="Times New Roman" panose="02020603050405020304" pitchFamily="18" charset="0"/>
              </a:rPr>
              <a:t>-Q: When the interrupt is serviced, software or hardware manages the flags and context saved &amp; restored? Can these be done with no performance degradation? </a:t>
            </a:r>
          </a:p>
          <a:p>
            <a:r>
              <a:rPr lang="en-US" altLang="it-IT" smtClean="0">
                <a:latin typeface="Times New Roman" panose="02020603050405020304" pitchFamily="18" charset="0"/>
              </a:rPr>
              <a:t>-A: ….  </a:t>
            </a:r>
          </a:p>
          <a:p>
            <a:r>
              <a:rPr lang="en-US" altLang="it-IT" smtClean="0">
                <a:latin typeface="Times New Roman" panose="02020603050405020304" pitchFamily="18" charset="0"/>
              </a:rPr>
              <a:t>-click: Along with minimizing software overhead, the CPU also automatically manages the flags and context saved while the interrupt ISR instruction filling up the pipeline.  We will go into the interrupt structure and its hardware assisted support in a later chapter.</a:t>
            </a:r>
          </a:p>
          <a:p>
            <a:endParaRPr lang="en-US" altLang="it-IT" smtClean="0">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C85E8C98-5F52-4F10-AF5E-2A5E280A163A}" type="slidenum">
              <a:rPr lang="en-GB" altLang="it-IT" sz="1200" b="0">
                <a:latin typeface="Times New Roman" panose="02020603050405020304" pitchFamily="18" charset="0"/>
              </a:rPr>
              <a:pPr/>
              <a:t>14</a:t>
            </a:fld>
            <a:endParaRPr lang="en-GB" altLang="it-IT" sz="1200" b="0">
              <a:latin typeface="Times New Roman" panose="02020603050405020304" pitchFamily="18" charset="0"/>
            </a:endParaRPr>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xfrm>
            <a:off x="228600" y="4191000"/>
            <a:ext cx="6248400" cy="46482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en-US" altLang="it-IT" sz="1000" smtClean="0">
                <a:latin typeface="Times New Roman" panose="02020603050405020304" pitchFamily="18" charset="0"/>
              </a:rPr>
              <a:t>1.1.1 Compatibility with other Fixed-Point TMS320 Cores:</a:t>
            </a:r>
          </a:p>
          <a:p>
            <a:r>
              <a:rPr lang="en-US" altLang="it-IT" sz="1000" smtClean="0">
                <a:latin typeface="Times New Roman" panose="02020603050405020304" pitchFamily="18" charset="0"/>
              </a:rPr>
              <a:t>The C28x DSP features compatibility modes that minimize the migration effort from the C27x and C2xLP cores.  The operating mode of the device is determined by a combination of the OBJMODE and AMODE bits in status register 1 (ST1) as shown in Table 1-1.   The OBJMODE bit allows you to select between code compiled for a C28x (OBJMODE == 1) and code compiled for a C27x (OBJMODE == 0).  The AMODE bit allows you to select between C28x/C27x instruction addressing modes (AMODE == 0) and C2xLP compatible instruction addressing modes (AMODE == 1).  </a:t>
            </a:r>
          </a:p>
          <a:p>
            <a:r>
              <a:rPr lang="en-US" altLang="it-IT" sz="1000" smtClean="0">
                <a:latin typeface="Times New Roman" panose="02020603050405020304" pitchFamily="18" charset="0"/>
              </a:rPr>
              <a:t>                                   OBJMODE             AMODE</a:t>
            </a:r>
          </a:p>
          <a:p>
            <a:r>
              <a:rPr lang="en-US" altLang="it-IT" sz="1000" smtClean="0">
                <a:latin typeface="Times New Roman" panose="02020603050405020304" pitchFamily="18" charset="0"/>
              </a:rPr>
              <a:t>   C28x Mode                          1                  0</a:t>
            </a:r>
          </a:p>
          <a:p>
            <a:r>
              <a:rPr lang="en-US" altLang="it-IT" sz="1000" smtClean="0">
                <a:latin typeface="Times New Roman" panose="02020603050405020304" pitchFamily="18" charset="0"/>
              </a:rPr>
              <a:t>   C2xLP Source-Compatible Mode       1                  1</a:t>
            </a:r>
          </a:p>
          <a:p>
            <a:r>
              <a:rPr lang="en-US" altLang="it-IT" sz="1000" smtClean="0">
                <a:latin typeface="Times New Roman" panose="02020603050405020304" pitchFamily="18" charset="0"/>
              </a:rPr>
              <a:t>   C27x Object-Compatible Mode+       0                  0 </a:t>
            </a:r>
          </a:p>
          <a:p>
            <a:r>
              <a:rPr lang="en-US" altLang="it-IT" sz="1000" smtClean="0">
                <a:latin typeface="Times New Roman" panose="02020603050405020304" pitchFamily="18" charset="0"/>
              </a:rPr>
              <a:t>   + The C28x is in C27x compatible mode at reset.</a:t>
            </a:r>
          </a:p>
          <a:p>
            <a:r>
              <a:rPr lang="en-US" altLang="it-IT" sz="1000" smtClean="0">
                <a:latin typeface="Times New Roman" panose="02020603050405020304" pitchFamily="18" charset="0"/>
              </a:rPr>
              <a:t>* C28x Mode: In C28x mode you can take advantage of all the C28x native features, addressing modes and instructions.  To operate in C28x mode from reset, your code must first set the OBJMODE bit by using the "C28OBJ" (or "SETC OBJMODE") instruction. This book assumes you are operating in C28x mode unless stated otherwise.   </a:t>
            </a:r>
          </a:p>
          <a:p>
            <a:r>
              <a:rPr lang="en-US" altLang="it-IT" sz="1000" smtClean="0">
                <a:latin typeface="Times New Roman" panose="02020603050405020304" pitchFamily="18" charset="0"/>
              </a:rPr>
              <a:t>* C2xLP Source-Compatible Mode: C2xLP source-compatible mode allows you to run C2xLP source code which has been reassembled using the C28x code generation tools.   For more information on operating in this mode and migration from a C2xLP core, refer to Appendices C, D and E.</a:t>
            </a:r>
          </a:p>
          <a:p>
            <a:r>
              <a:rPr lang="en-US" altLang="it-IT" sz="1000" smtClean="0">
                <a:latin typeface="Times New Roman" panose="02020603050405020304" pitchFamily="18" charset="0"/>
              </a:rPr>
              <a:t>* C27x Object-Compatible Mode: At reset, the C28x core operates in C27x object-compatible mode.  In this mode, the C28x is 100% object-code and cycle-count compatible with the C27x core.  For detailed information on operating in C27x object-compatible mode and migrating from the C27x, see Appendix F.</a:t>
            </a:r>
          </a:p>
          <a:p>
            <a:r>
              <a:rPr lang="en-US" altLang="it-IT" sz="1000" smtClean="0">
                <a:latin typeface="Times New Roman" panose="02020603050405020304" pitchFamily="18" charset="0"/>
              </a:rPr>
              <a:t>1.1.2 Switching to C28x Mode From Reset</a:t>
            </a:r>
          </a:p>
          <a:p>
            <a:r>
              <a:rPr lang="en-US" altLang="it-IT" sz="1000" smtClean="0">
                <a:latin typeface="Times New Roman" panose="02020603050405020304" pitchFamily="18" charset="0"/>
              </a:rPr>
              <a:t>At reset, the C28x core is in C27x Object-Compatible Mode (OBJMODE == 0, AMODE == 0) and is 100% compatible with the C27x core.  To take advantage of the enhanced C28x instruction set, you must instead operate the device in C28x mode.  To do this, after a reset your code must first set the OBJMODE bit in ST1 by using the "C28OBJ" (or "SETC OBJMODE") instruction.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315E5C2A-67DF-4623-8C12-0D1EBDA5CD08}" type="slidenum">
              <a:rPr lang="en-GB" altLang="it-IT" sz="1200" b="0">
                <a:latin typeface="Times New Roman" panose="02020603050405020304" pitchFamily="18" charset="0"/>
              </a:rPr>
              <a:pPr/>
              <a:t>2</a:t>
            </a:fld>
            <a:endParaRPr lang="en-GB" altLang="it-IT" sz="1200" b="0">
              <a:latin typeface="Times New Roman" panose="02020603050405020304" pitchFamily="18" charset="0"/>
            </a:endParaRPr>
          </a:p>
        </p:txBody>
      </p:sp>
      <p:sp>
        <p:nvSpPr>
          <p:cNvPr id="21507" name="Rectangle 2"/>
          <p:cNvSpPr>
            <a:spLocks noChangeArrowheads="1" noTextEdit="1"/>
          </p:cNvSpPr>
          <p:nvPr>
            <p:ph type="sldImg"/>
          </p:nvPr>
        </p:nvSpPr>
        <p:spPr>
          <a:xfrm>
            <a:off x="1152525" y="692150"/>
            <a:ext cx="4554538" cy="3416300"/>
          </a:xfrm>
          <a:ln/>
        </p:spPr>
      </p:sp>
      <p:sp>
        <p:nvSpPr>
          <p:cNvPr id="2150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0078" tIns="45039" rIns="90078" bIns="45039"/>
          <a:lstStyle/>
          <a:p>
            <a:endParaRPr lang="de-DE" altLang="it-IT" smtClean="0">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6090C5BB-03E7-416F-A2A4-FEEB4B8DF6CD}" type="slidenum">
              <a:rPr lang="en-GB" altLang="it-IT" sz="1200" b="0">
                <a:latin typeface="Times New Roman" panose="02020603050405020304" pitchFamily="18" charset="0"/>
              </a:rPr>
              <a:pPr/>
              <a:t>3</a:t>
            </a:fld>
            <a:endParaRPr lang="en-GB" altLang="it-IT" sz="1200" b="0">
              <a:latin typeface="Times New Roman" panose="02020603050405020304" pitchFamily="18" charset="0"/>
            </a:endParaRPr>
          </a:p>
        </p:txBody>
      </p:sp>
      <p:sp>
        <p:nvSpPr>
          <p:cNvPr id="22531" name="Rectangle 2"/>
          <p:cNvSpPr>
            <a:spLocks noChangeArrowheads="1" noTextEdit="1"/>
          </p:cNvSpPr>
          <p:nvPr>
            <p:ph type="sldImg"/>
          </p:nvPr>
        </p:nvSpPr>
        <p:spPr>
          <a:xfrm>
            <a:off x="1152525" y="692150"/>
            <a:ext cx="4554538" cy="3416300"/>
          </a:xfrm>
          <a:solidFill>
            <a:srgbClr val="FFFFFF"/>
          </a:solidFill>
          <a:ln/>
        </p:spPr>
      </p:sp>
      <p:sp>
        <p:nvSpPr>
          <p:cNvPr id="22532" name="Rectangle 3"/>
          <p:cNvSpPr>
            <a:spLocks noChangeArrowheads="1"/>
          </p:cNvSpPr>
          <p:nvPr>
            <p:ph type="body" idx="1"/>
          </p:nvPr>
        </p:nvSpPr>
        <p:spPr>
          <a:solidFill>
            <a:srgbClr val="FFFFFF"/>
          </a:solidFill>
          <a:ln>
            <a:solidFill>
              <a:srgbClr val="000000"/>
            </a:solidFill>
          </a:ln>
        </p:spPr>
        <p:txBody>
          <a:bodyPr lIns="90078" tIns="45039" rIns="90078" bIns="45039"/>
          <a:lstStyle/>
          <a:p>
            <a:endParaRPr lang="en-GB" altLang="it-IT" smtClean="0">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50D18C9A-7C87-42AC-A025-FD71AAC0E19E}" type="slidenum">
              <a:rPr lang="en-GB" altLang="it-IT" sz="1200" b="0">
                <a:latin typeface="Times New Roman" panose="02020603050405020304" pitchFamily="18" charset="0"/>
              </a:rPr>
              <a:pPr/>
              <a:t>4</a:t>
            </a:fld>
            <a:endParaRPr lang="en-GB" altLang="it-IT" sz="1200" b="0">
              <a:latin typeface="Times New Roman" panose="02020603050405020304" pitchFamily="18" charset="0"/>
            </a:endParaRPr>
          </a:p>
        </p:txBody>
      </p:sp>
      <p:sp>
        <p:nvSpPr>
          <p:cNvPr id="23555" name="Rectangle 2"/>
          <p:cNvSpPr>
            <a:spLocks noChangeArrowheads="1" noTextEdit="1"/>
          </p:cNvSpPr>
          <p:nvPr>
            <p:ph type="sldImg"/>
          </p:nvPr>
        </p:nvSpPr>
        <p:spPr>
          <a:xfrm>
            <a:off x="1150938" y="690563"/>
            <a:ext cx="4557712" cy="3417887"/>
          </a:xfrm>
          <a:ln w="12700" cap="flat">
            <a:solidFill>
              <a:schemeClr val="tx1"/>
            </a:solidFill>
          </a:ln>
        </p:spPr>
      </p:sp>
      <p:sp>
        <p:nvSpPr>
          <p:cNvPr id="23556" name="Rectangle 3"/>
          <p:cNvSpPr>
            <a:spLocks noChangeArrowheads="1"/>
          </p:cNvSpPr>
          <p:nvPr>
            <p:ph type="body" idx="1"/>
          </p:nvPr>
        </p:nvSpPr>
        <p:spPr>
          <a:xfrm>
            <a:off x="914400" y="4343400"/>
            <a:ext cx="5029200" cy="4116388"/>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3831" tIns="48479" rIns="93831" bIns="48479"/>
          <a:lstStyle/>
          <a:p>
            <a:endParaRPr lang="en-GB" altLang="it-IT" smtClean="0">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284E89DB-BEF5-425B-A8CC-419294E83197}" type="slidenum">
              <a:rPr lang="en-GB" altLang="it-IT" sz="1200" b="0">
                <a:latin typeface="Times New Roman" panose="02020603050405020304" pitchFamily="18" charset="0"/>
              </a:rPr>
              <a:pPr/>
              <a:t>5</a:t>
            </a:fld>
            <a:endParaRPr lang="en-GB" altLang="it-IT" sz="1200" b="0">
              <a:latin typeface="Times New Roman" panose="02020603050405020304" pitchFamily="18" charset="0"/>
            </a:endParaRPr>
          </a:p>
        </p:txBody>
      </p:sp>
      <p:sp>
        <p:nvSpPr>
          <p:cNvPr id="24579" name="Rectangle 2"/>
          <p:cNvSpPr>
            <a:spLocks noChangeArrowheads="1" noTextEdit="1"/>
          </p:cNvSpPr>
          <p:nvPr>
            <p:ph type="sldImg"/>
          </p:nvPr>
        </p:nvSpPr>
        <p:spPr>
          <a:xfrm>
            <a:off x="1152525" y="692150"/>
            <a:ext cx="4554538" cy="3416300"/>
          </a:xfrm>
          <a:solidFill>
            <a:srgbClr val="FFFFFF"/>
          </a:solidFill>
          <a:ln/>
        </p:spPr>
      </p:sp>
      <p:sp>
        <p:nvSpPr>
          <p:cNvPr id="24580" name="Rectangle 3"/>
          <p:cNvSpPr>
            <a:spLocks noChangeArrowheads="1"/>
          </p:cNvSpPr>
          <p:nvPr>
            <p:ph type="body" idx="1"/>
          </p:nvPr>
        </p:nvSpPr>
        <p:spPr>
          <a:solidFill>
            <a:srgbClr val="FFFFFF"/>
          </a:solidFill>
          <a:ln>
            <a:solidFill>
              <a:srgbClr val="000000"/>
            </a:solidFill>
          </a:ln>
        </p:spPr>
        <p:txBody>
          <a:bodyPr lIns="90078" tIns="45039" rIns="90078" bIns="45039"/>
          <a:lstStyle/>
          <a:p>
            <a:endParaRPr lang="en-GB" altLang="it-IT" smtClean="0">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FA3281A5-0D24-4F2E-8744-CC3F4B4CD4DD}" type="slidenum">
              <a:rPr lang="en-GB" altLang="it-IT" sz="1200" b="0">
                <a:latin typeface="Times New Roman" panose="02020603050405020304" pitchFamily="18" charset="0"/>
              </a:rPr>
              <a:pPr/>
              <a:t>7</a:t>
            </a:fld>
            <a:endParaRPr lang="en-GB" altLang="it-IT" sz="1200" b="0">
              <a:latin typeface="Times New Roman" panose="02020603050405020304" pitchFamily="18" charset="0"/>
            </a:endParaRPr>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xfrm>
            <a:off x="152400" y="4191000"/>
            <a:ext cx="6629400" cy="45720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en-US" altLang="it-IT" sz="900" smtClean="0">
                <a:latin typeface="Times New Roman" panose="02020603050405020304" pitchFamily="18" charset="0"/>
              </a:rPr>
              <a:t>This is a top level architecture of the C28x.  The instruction set example is used to introduce the architecture.  Use the animation to tell the story.  Here is an example how I would teach this slide:</a:t>
            </a:r>
          </a:p>
          <a:p>
            <a:r>
              <a:rPr lang="en-US" altLang="it-IT" sz="900" smtClean="0">
                <a:latin typeface="Times New Roman" panose="02020603050405020304" pitchFamily="18" charset="0"/>
              </a:rPr>
              <a:t>The C28x was design to address the need of an effective uni-processor architecture that supports the needs describe in previous slides before.  There are 4 major block to the architecture: Program block, Register block, Execution block, and Test &amp; Emulation block.  To introduce the data flow we shall take examples from the instruction set.</a:t>
            </a:r>
          </a:p>
          <a:p>
            <a:r>
              <a:rPr lang="en-US" altLang="it-IT" sz="900" smtClean="0">
                <a:latin typeface="Times New Roman" panose="02020603050405020304" pitchFamily="18" charset="0"/>
              </a:rPr>
              <a:t>click - ADD: Here we show a stack relative addressing as a single source operand instruction with the Accumulator as the destination.  As the students leading question as you introduce the architecture flow.  Here is an example how I may use to teach:</a:t>
            </a:r>
          </a:p>
          <a:p>
            <a:r>
              <a:rPr lang="en-US" altLang="it-IT" sz="900" smtClean="0">
                <a:latin typeface="Times New Roman" panose="02020603050405020304" pitchFamily="18" charset="0"/>
              </a:rPr>
              <a:t>-Q:  How does the processor get this instruction? -A: Instruction fetch …,  -Q: The instruction address is generate by...? -A: Program Counter …; -click: now talk about the animated flow.  Instruction is fetch from the memory and interpreted by the decoder (some processor call this the Instruction Register IR).  This is the brain of the processor which generates all the control signals through out the processor based on the instructions coming in.</a:t>
            </a:r>
          </a:p>
          <a:p>
            <a:r>
              <a:rPr lang="en-US" altLang="it-IT" sz="900" smtClean="0">
                <a:latin typeface="Times New Roman" panose="02020603050405020304" pitchFamily="18" charset="0"/>
              </a:rPr>
              <a:t>-Q: After the instruction is decoded what does the CPU needs to get? -A: Data operand …; -click: There are several addressing methods which the programmers can specified for the CPU to use: stack relative, indirect, direct, immediate, and register addressing jut to name a few.  We sill cover the addressing modes in details later.  -click: what is important is the data flow comes back to the processor, the programmer can also specified the destination either to the register block or the execution block. </a:t>
            </a:r>
          </a:p>
          <a:p>
            <a:r>
              <a:rPr lang="en-US" altLang="it-IT" sz="900" smtClean="0">
                <a:latin typeface="Times New Roman" panose="02020603050405020304" pitchFamily="18" charset="0"/>
              </a:rPr>
              <a:t> Although this is a Harvard architecture, the C environment see memory as a unified memory space with “functions and variables”.  The Harvard architecture helps improve in performance.  The large address space allow different physical spaces to map as a single unified logical space. (Instructor note: void using references to Program memory and Data memory in the traditional TI DSP.  This helps us and the students to think easier in the C environment.</a:t>
            </a:r>
          </a:p>
          <a:p>
            <a:r>
              <a:rPr lang="en-US" altLang="it-IT" sz="900" smtClean="0">
                <a:latin typeface="Times New Roman" panose="02020603050405020304" pitchFamily="18" charset="0"/>
              </a:rPr>
              <a:t>-click: The CPU also supports single cycle dual operand instruction. This requires 2 operands read simultaneously.  The processor make use of the program and data buses to archive the high throughput.  We will cover more in a later chapter.  Internally the data flow back in forth between the Execution and Register blocks using the Register Bus.  This tightly couple register block with execution block allow the C28x to be more flexible than the traditional DSP architecture.  The multiple on chip buses allow the C28x to be superior than the traditional CISC and RISC architectures.</a:t>
            </a:r>
          </a:p>
          <a:p>
            <a:r>
              <a:rPr lang="en-US" altLang="it-IT" sz="900" smtClean="0">
                <a:latin typeface="Times New Roman" panose="02020603050405020304" pitchFamily="18" charset="0"/>
              </a:rPr>
              <a:t>-click: The C28x also supports various atomic instructions which enable this processor to run a multitask OS efficiently in an embedded environment. </a:t>
            </a:r>
          </a:p>
          <a:p>
            <a:r>
              <a:rPr lang="en-US" altLang="it-IT" sz="900" smtClean="0">
                <a:latin typeface="Times New Roman" panose="02020603050405020304" pitchFamily="18" charset="0"/>
              </a:rPr>
              <a:t>-click: In a complex embedded environment, real time debugging is becoming more important.  The C28x is designed with hardware debugging capability built in.  This debugger block non intrusively query all internal bus activities and selectively reports the CPU status via the JTAG interface.  </a:t>
            </a:r>
          </a:p>
          <a:p>
            <a:r>
              <a:rPr lang="en-US" altLang="it-IT" sz="900" smtClean="0">
                <a:latin typeface="Times New Roman" panose="02020603050405020304" pitchFamily="18" charset="0"/>
              </a:rPr>
              <a:t>Instructors note: This is an example how we can make use of questioning techniques to teach this slide.  Hopefully this example would trigger how you could develop your method to teach this slide as well as all the slides the workshop.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B4A82D29-9958-4E71-9B0D-08F08761F4C0}" type="slidenum">
              <a:rPr lang="en-GB" altLang="it-IT" sz="1200" b="0">
                <a:latin typeface="Times New Roman" panose="02020603050405020304" pitchFamily="18" charset="0"/>
              </a:rPr>
              <a:pPr/>
              <a:t>9</a:t>
            </a:fld>
            <a:endParaRPr lang="en-GB" altLang="it-IT" sz="1200" b="0">
              <a:latin typeface="Times New Roman" panose="02020603050405020304" pitchFamily="18" charset="0"/>
            </a:endParaRPr>
          </a:p>
        </p:txBody>
      </p:sp>
      <p:sp>
        <p:nvSpPr>
          <p:cNvPr id="26627" name="Rectangle 2"/>
          <p:cNvSpPr>
            <a:spLocks noChangeArrowheads="1" noTextEdit="1"/>
          </p:cNvSpPr>
          <p:nvPr>
            <p:ph type="sldImg"/>
          </p:nvPr>
        </p:nvSpPr>
        <p:spPr>
          <a:solidFill>
            <a:srgbClr val="FFFFFF"/>
          </a:solidFill>
          <a:ln/>
        </p:spPr>
      </p:sp>
      <p:sp>
        <p:nvSpPr>
          <p:cNvPr id="26628" name="Rectangle 3"/>
          <p:cNvSpPr>
            <a:spLocks noChangeArrowheads="1"/>
          </p:cNvSpPr>
          <p:nvPr>
            <p:ph type="body" idx="1"/>
          </p:nvPr>
        </p:nvSpPr>
        <p:spPr>
          <a:solidFill>
            <a:srgbClr val="FFFFFF"/>
          </a:solidFill>
          <a:ln>
            <a:solidFill>
              <a:srgbClr val="000000"/>
            </a:solidFill>
          </a:ln>
        </p:spPr>
        <p:txBody>
          <a:bodyPr/>
          <a:lstStyle/>
          <a:p>
            <a:r>
              <a:rPr lang="en-US" altLang="it-IT" smtClean="0">
                <a:latin typeface="Times New Roman" panose="02020603050405020304" pitchFamily="18" charset="0"/>
              </a:rPr>
              <a:t>The slide’s purpose is to re-iterate the C28x flexibility architecture which supports the flexibility in the instruction set.  It also high light the compact code using the C28x Atomic type instructions.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103A45C1-1EFB-420B-99DE-EA2731674E4A}" type="slidenum">
              <a:rPr lang="en-US" altLang="it-IT" sz="1200" b="0">
                <a:latin typeface="Times New Roman" panose="02020603050405020304" pitchFamily="18" charset="0"/>
              </a:rPr>
              <a:pPr/>
              <a:t>10</a:t>
            </a:fld>
            <a:endParaRPr lang="en-US" altLang="it-IT" sz="1200" b="0">
              <a:latin typeface="Times New Roman" panose="02020603050405020304" pitchFamily="18" charset="0"/>
            </a:endParaRPr>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xfrm>
            <a:off x="228600" y="4114800"/>
            <a:ext cx="6248400" cy="45720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en-US" altLang="it-IT" smtClean="0">
                <a:latin typeface="Times New Roman" panose="02020603050405020304" pitchFamily="18" charset="0"/>
              </a:rPr>
              <a:t>Show the C28x pipe is deeper by breaking into smaller stages.  Show how these smaller stages helps speed up the processor throughput.  Then show how the protected pipe automatically resolve pipeline conflict.  This is how I may teach this slide:</a:t>
            </a:r>
          </a:p>
          <a:p>
            <a:r>
              <a:rPr lang="en-US" altLang="it-IT" smtClean="0">
                <a:latin typeface="Times New Roman" panose="02020603050405020304" pitchFamily="18" charset="0"/>
              </a:rPr>
              <a:t>-click: -Q:  What phase in the pipeline does the CPU doing the intended work? -A: The “real” intended work done by CPU is in the execution phase.  This is when the data flows through the execution “math” channel.  Its limitation is the speed of light, how fast can electrons charged move through the silicon.  The speed of light is the upper limit that the CPU throughput can archive.  The memory devices are slower than the CPU execution speed.  Thus the faster the architecture can constantly provide data to the execution phase, the faster the throughput, hence the faster the device.  </a:t>
            </a:r>
          </a:p>
          <a:p>
            <a:r>
              <a:rPr lang="en-US" altLang="it-IT" smtClean="0">
                <a:latin typeface="Times New Roman" panose="02020603050405020304" pitchFamily="18" charset="0"/>
              </a:rPr>
              <a:t>-click: Looking at the C28x pipeline,  all the F, D, R phases are overhead - what it takes to get the data to the execution phase.  If one of these phases is slow, the CPU throughput is limited by the slowest pipeline phase.  Breaking these phases into smaller function allows them to keep up with the execution phase speed. Thus improve the pipeline efficiency.</a:t>
            </a:r>
          </a:p>
          <a:p>
            <a:r>
              <a:rPr lang="en-US" altLang="it-IT" smtClean="0">
                <a:latin typeface="Times New Roman" panose="02020603050405020304" pitchFamily="18" charset="0"/>
              </a:rPr>
              <a:t>-Q: what happen to write phase?  Which hardware resources does write phase uses? -A: write data bus: -click: In general most write are hidden from the pipeline delay as long as there is no immediate read from the written address.  Write hold off until there is a free cycle in the operand memory read phase.  This is when there is an instruction operates on only registers.  Data memory bus is free to perform a write.  Multiple write can be queue up  in a 3 deep FIFO.</a:t>
            </a:r>
          </a:p>
          <a:p>
            <a:r>
              <a:rPr lang="en-US" altLang="it-IT" smtClean="0">
                <a:latin typeface="Times New Roman" panose="02020603050405020304" pitchFamily="18" charset="0"/>
              </a:rPr>
              <a:t>-click: -Q: what happen when read to the same address of a queue up write? -A: Pipeline automatically stalled so the operand order are preserved.  -click: The main point in the pipeline stall is the software does not need to manage the pipeline.  A protected pipeline make ease of programming use, debugging, and maintaining.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4C735F01-9AFE-46BC-9BBE-C608B0F7EA18}" type="slidenum">
              <a:rPr lang="en-GB" altLang="it-IT" sz="1200" b="0">
                <a:latin typeface="Times New Roman" panose="02020603050405020304" pitchFamily="18" charset="0"/>
              </a:rPr>
              <a:pPr/>
              <a:t>12</a:t>
            </a:fld>
            <a:endParaRPr lang="en-GB" altLang="it-IT" sz="1200" b="0">
              <a:latin typeface="Times New Roman" panose="02020603050405020304" pitchFamily="18" charset="0"/>
            </a:endParaRPr>
          </a:p>
        </p:txBody>
      </p:sp>
      <p:sp>
        <p:nvSpPr>
          <p:cNvPr id="28675" name="Rectangle 2"/>
          <p:cNvSpPr>
            <a:spLocks noChangeArrowheads="1" noTextEdit="1"/>
          </p:cNvSpPr>
          <p:nvPr>
            <p:ph type="sldImg"/>
          </p:nvPr>
        </p:nvSpPr>
        <p:spPr>
          <a:xfrm>
            <a:off x="1144588" y="685800"/>
            <a:ext cx="4572000" cy="3429000"/>
          </a:xfrm>
          <a:solidFill>
            <a:srgbClr val="FFFFFF"/>
          </a:solidFill>
          <a:ln/>
        </p:spPr>
      </p:sp>
      <p:sp>
        <p:nvSpPr>
          <p:cNvPr id="28676" name="Rectangle 3"/>
          <p:cNvSpPr>
            <a:spLocks noChangeArrowheads="1"/>
          </p:cNvSpPr>
          <p:nvPr>
            <p:ph type="body" idx="1"/>
          </p:nvPr>
        </p:nvSpPr>
        <p:spPr>
          <a:solidFill>
            <a:srgbClr val="FFFFFF"/>
          </a:solidFill>
          <a:ln>
            <a:solidFill>
              <a:srgbClr val="000000"/>
            </a:solidFill>
          </a:ln>
        </p:spPr>
        <p:txBody>
          <a:bodyPr/>
          <a:lstStyle/>
          <a:p>
            <a:endParaRPr lang="en-GB" altLang="it-IT" smtClean="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259984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784038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13825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263241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extLst>
      <p:ext uri="{BB962C8B-B14F-4D97-AF65-F5344CB8AC3E}">
        <p14:creationId xmlns:p14="http://schemas.microsoft.com/office/powerpoint/2010/main" val="3550312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864646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4096386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Tree>
    <p:extLst>
      <p:ext uri="{BB962C8B-B14F-4D97-AF65-F5344CB8AC3E}">
        <p14:creationId xmlns:p14="http://schemas.microsoft.com/office/powerpoint/2010/main" val="2192453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9628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extLst>
      <p:ext uri="{BB962C8B-B14F-4D97-AF65-F5344CB8AC3E}">
        <p14:creationId xmlns:p14="http://schemas.microsoft.com/office/powerpoint/2010/main" val="1344031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extLst>
      <p:ext uri="{BB962C8B-B14F-4D97-AF65-F5344CB8AC3E}">
        <p14:creationId xmlns:p14="http://schemas.microsoft.com/office/powerpoint/2010/main" val="1684157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44463" y="152400"/>
            <a:ext cx="765175"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30" name="Line 6"/>
          <p:cNvSpPr>
            <a:spLocks noChangeShapeType="1"/>
          </p:cNvSpPr>
          <p:nvPr userDrawn="1"/>
        </p:nvSpPr>
        <p:spPr bwMode="auto">
          <a:xfrm>
            <a:off x="844550" y="533400"/>
            <a:ext cx="7453313"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05831" name="Rectangle 7"/>
          <p:cNvSpPr>
            <a:spLocks noChangeArrowheads="1"/>
          </p:cNvSpPr>
          <p:nvPr userDrawn="1"/>
        </p:nvSpPr>
        <p:spPr bwMode="auto">
          <a:xfrm>
            <a:off x="8305800" y="152400"/>
            <a:ext cx="754063" cy="755650"/>
          </a:xfrm>
          <a:prstGeom prst="rect">
            <a:avLst/>
          </a:prstGeom>
          <a:solidFill>
            <a:schemeClr val="bg1"/>
          </a:solidFill>
          <a:ln w="9525">
            <a:noFill/>
            <a:miter lim="800000"/>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2" name="Freeform 8"/>
          <p:cNvSpPr>
            <a:spLocks/>
          </p:cNvSpPr>
          <p:nvPr userDrawn="1"/>
        </p:nvSpPr>
        <p:spPr bwMode="auto">
          <a:xfrm>
            <a:off x="8334375" y="180975"/>
            <a:ext cx="687388" cy="347663"/>
          </a:xfrm>
          <a:custGeom>
            <a:avLst/>
            <a:gdLst/>
            <a:ahLst/>
            <a:cxnLst>
              <a:cxn ang="0">
                <a:pos x="1290" y="659"/>
              </a:cxn>
              <a:cxn ang="0">
                <a:pos x="1298" y="651"/>
              </a:cxn>
              <a:cxn ang="0">
                <a:pos x="654" y="0"/>
              </a:cxn>
              <a:cxn ang="0">
                <a:pos x="0" y="659"/>
              </a:cxn>
              <a:cxn ang="0">
                <a:pos x="15" y="659"/>
              </a:cxn>
              <a:cxn ang="0">
                <a:pos x="652" y="17"/>
              </a:cxn>
              <a:cxn ang="0">
                <a:pos x="1290" y="659"/>
              </a:cxn>
            </a:cxnLst>
            <a:rect l="0" t="0" r="r" b="b"/>
            <a:pathLst>
              <a:path w="1298" h="659">
                <a:moveTo>
                  <a:pt x="1290" y="659"/>
                </a:moveTo>
                <a:lnTo>
                  <a:pt x="1298" y="651"/>
                </a:lnTo>
                <a:lnTo>
                  <a:pt x="654" y="0"/>
                </a:lnTo>
                <a:lnTo>
                  <a:pt x="0" y="659"/>
                </a:lnTo>
                <a:lnTo>
                  <a:pt x="15" y="659"/>
                </a:lnTo>
                <a:lnTo>
                  <a:pt x="652" y="17"/>
                </a:lnTo>
                <a:lnTo>
                  <a:pt x="1290" y="659"/>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3" name="Freeform 9"/>
          <p:cNvSpPr>
            <a:spLocks/>
          </p:cNvSpPr>
          <p:nvPr userDrawn="1"/>
        </p:nvSpPr>
        <p:spPr bwMode="auto">
          <a:xfrm>
            <a:off x="8334375" y="528638"/>
            <a:ext cx="347663" cy="346075"/>
          </a:xfrm>
          <a:custGeom>
            <a:avLst/>
            <a:gdLst/>
            <a:ahLst/>
            <a:cxnLst>
              <a:cxn ang="0">
                <a:pos x="0" y="0"/>
              </a:cxn>
              <a:cxn ang="0">
                <a:pos x="648" y="653"/>
              </a:cxn>
              <a:cxn ang="0">
                <a:pos x="656" y="645"/>
              </a:cxn>
              <a:cxn ang="0">
                <a:pos x="15" y="0"/>
              </a:cxn>
              <a:cxn ang="0">
                <a:pos x="0" y="0"/>
              </a:cxn>
            </a:cxnLst>
            <a:rect l="0" t="0" r="r" b="b"/>
            <a:pathLst>
              <a:path w="656" h="653">
                <a:moveTo>
                  <a:pt x="0" y="0"/>
                </a:moveTo>
                <a:lnTo>
                  <a:pt x="648" y="653"/>
                </a:lnTo>
                <a:lnTo>
                  <a:pt x="656" y="645"/>
                </a:lnTo>
                <a:lnTo>
                  <a:pt x="15" y="0"/>
                </a:lnTo>
                <a:lnTo>
                  <a:pt x="0" y="0"/>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4" name="Freeform 10"/>
          <p:cNvSpPr>
            <a:spLocks/>
          </p:cNvSpPr>
          <p:nvPr userDrawn="1"/>
        </p:nvSpPr>
        <p:spPr bwMode="auto">
          <a:xfrm>
            <a:off x="8667750" y="514350"/>
            <a:ext cx="358775" cy="360363"/>
          </a:xfrm>
          <a:custGeom>
            <a:avLst/>
            <a:gdLst/>
            <a:ahLst/>
            <a:cxnLst>
              <a:cxn ang="0">
                <a:pos x="0" y="651"/>
              </a:cxn>
              <a:cxn ang="0">
                <a:pos x="31" y="681"/>
              </a:cxn>
              <a:cxn ang="0">
                <a:pos x="679" y="31"/>
              </a:cxn>
              <a:cxn ang="0">
                <a:pos x="649" y="0"/>
              </a:cxn>
              <a:cxn ang="0">
                <a:pos x="0" y="651"/>
              </a:cxn>
            </a:cxnLst>
            <a:rect l="0" t="0" r="r" b="b"/>
            <a:pathLst>
              <a:path w="679" h="681">
                <a:moveTo>
                  <a:pt x="0" y="651"/>
                </a:moveTo>
                <a:lnTo>
                  <a:pt x="31" y="681"/>
                </a:lnTo>
                <a:lnTo>
                  <a:pt x="679" y="31"/>
                </a:lnTo>
                <a:lnTo>
                  <a:pt x="649" y="0"/>
                </a:lnTo>
                <a:lnTo>
                  <a:pt x="0" y="651"/>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5" name="Freeform 11"/>
          <p:cNvSpPr>
            <a:spLocks/>
          </p:cNvSpPr>
          <p:nvPr userDrawn="1"/>
        </p:nvSpPr>
        <p:spPr bwMode="auto">
          <a:xfrm>
            <a:off x="8515350" y="328613"/>
            <a:ext cx="314325" cy="385762"/>
          </a:xfrm>
          <a:custGeom>
            <a:avLst/>
            <a:gdLst/>
            <a:ahLst/>
            <a:cxnLst>
              <a:cxn ang="0">
                <a:pos x="592" y="13"/>
              </a:cxn>
              <a:cxn ang="0">
                <a:pos x="576" y="0"/>
              </a:cxn>
              <a:cxn ang="0">
                <a:pos x="0" y="717"/>
              </a:cxn>
              <a:cxn ang="0">
                <a:pos x="16" y="730"/>
              </a:cxn>
              <a:cxn ang="0">
                <a:pos x="592" y="13"/>
              </a:cxn>
            </a:cxnLst>
            <a:rect l="0" t="0" r="r" b="b"/>
            <a:pathLst>
              <a:path w="592" h="730">
                <a:moveTo>
                  <a:pt x="592" y="13"/>
                </a:moveTo>
                <a:lnTo>
                  <a:pt x="576" y="0"/>
                </a:lnTo>
                <a:lnTo>
                  <a:pt x="0" y="717"/>
                </a:lnTo>
                <a:lnTo>
                  <a:pt x="16" y="730"/>
                </a:lnTo>
                <a:lnTo>
                  <a:pt x="592" y="13"/>
                </a:lnTo>
                <a:close/>
              </a:path>
            </a:pathLst>
          </a:custGeom>
          <a:solidFill>
            <a:srgbClr val="000000"/>
          </a:solidFill>
          <a:ln w="12700" cmpd="sng">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6" name="Freeform 12"/>
          <p:cNvSpPr>
            <a:spLocks/>
          </p:cNvSpPr>
          <p:nvPr userDrawn="1"/>
        </p:nvSpPr>
        <p:spPr bwMode="auto">
          <a:xfrm>
            <a:off x="8534400" y="327025"/>
            <a:ext cx="285750" cy="7938"/>
          </a:xfrm>
          <a:custGeom>
            <a:avLst/>
            <a:gdLst/>
            <a:ahLst/>
            <a:cxnLst>
              <a:cxn ang="0">
                <a:pos x="0" y="2"/>
              </a:cxn>
              <a:cxn ang="0">
                <a:pos x="0" y="13"/>
              </a:cxn>
              <a:cxn ang="0">
                <a:pos x="542" y="9"/>
              </a:cxn>
              <a:cxn ang="0">
                <a:pos x="542" y="0"/>
              </a:cxn>
              <a:cxn ang="0">
                <a:pos x="0" y="2"/>
              </a:cxn>
            </a:cxnLst>
            <a:rect l="0" t="0" r="r" b="b"/>
            <a:pathLst>
              <a:path w="542" h="13">
                <a:moveTo>
                  <a:pt x="0" y="2"/>
                </a:moveTo>
                <a:lnTo>
                  <a:pt x="0" y="13"/>
                </a:lnTo>
                <a:lnTo>
                  <a:pt x="542" y="9"/>
                </a:lnTo>
                <a:lnTo>
                  <a:pt x="542" y="0"/>
                </a:lnTo>
                <a:lnTo>
                  <a:pt x="0" y="2"/>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7" name="Line 13"/>
          <p:cNvSpPr>
            <a:spLocks noChangeShapeType="1"/>
          </p:cNvSpPr>
          <p:nvPr userDrawn="1"/>
        </p:nvSpPr>
        <p:spPr bwMode="auto">
          <a:xfrm>
            <a:off x="8526463" y="685800"/>
            <a:ext cx="304800" cy="0"/>
          </a:xfrm>
          <a:prstGeom prst="line">
            <a:avLst/>
          </a:prstGeom>
          <a:noFill/>
          <a:ln w="19050">
            <a:solidFill>
              <a:srgbClr val="FFFF00"/>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05838" name="Rectangle 14"/>
          <p:cNvSpPr>
            <a:spLocks noChangeArrowheads="1"/>
          </p:cNvSpPr>
          <p:nvPr userDrawn="1"/>
        </p:nvSpPr>
        <p:spPr bwMode="auto">
          <a:xfrm>
            <a:off x="8434388" y="6583363"/>
            <a:ext cx="709612" cy="274637"/>
          </a:xfrm>
          <a:prstGeom prst="rect">
            <a:avLst/>
          </a:prstGeom>
          <a:noFill/>
          <a:ln w="12700">
            <a:noFill/>
            <a:miter lim="800000"/>
            <a:headEnd type="none" w="sm" len="sm"/>
            <a:tailEnd type="none" w="sm" len="sm"/>
          </a:ln>
          <a:effec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nSpc>
                <a:spcPct val="100000"/>
              </a:lnSpc>
              <a:spcBef>
                <a:spcPct val="0"/>
              </a:spcBef>
            </a:pPr>
            <a:r>
              <a:rPr lang="en-US" altLang="it-IT" sz="1200" b="0">
                <a:solidFill>
                  <a:schemeClr val="tx2"/>
                </a:solidFill>
                <a:effectLst>
                  <a:outerShdw blurRad="38100" dist="38100" dir="2700000" algn="tl">
                    <a:srgbClr val="000000"/>
                  </a:outerShdw>
                </a:effectLst>
              </a:rPr>
              <a:t>2 - </a:t>
            </a:r>
            <a:fld id="{02822F58-DDB3-4831-B263-9E35CF3C8C42}" type="slidenum">
              <a:rPr lang="en-US" altLang="it-IT" sz="1200" b="0">
                <a:solidFill>
                  <a:schemeClr val="tx2"/>
                </a:solidFill>
                <a:effectLst>
                  <a:outerShdw blurRad="38100" dist="38100" dir="2700000" algn="tl">
                    <a:srgbClr val="000000"/>
                  </a:outerShdw>
                </a:effectLst>
              </a:rPr>
              <a:pPr>
                <a:lnSpc>
                  <a:spcPct val="100000"/>
                </a:lnSpc>
                <a:spcBef>
                  <a:spcPct val="0"/>
                </a:spcBef>
              </a:pPr>
              <a:t>‹N›</a:t>
            </a:fld>
            <a:endParaRPr lang="en-US" altLang="it-IT" sz="1200" b="0">
              <a:solidFill>
                <a:schemeClr val="tx2"/>
              </a:solidFill>
              <a:effectLst>
                <a:outerShdw blurRad="38100" dist="38100" dir="2700000" algn="tl">
                  <a:srgbClr val="000000"/>
                </a:outerShdw>
              </a:effectLst>
            </a:endParaRP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2pPr>
      <a:lvl3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3pPr>
      <a:lvl4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4pPr>
      <a:lvl5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9pPr>
    </p:titleStyle>
    <p:bodyStyle>
      <a:lvl1pPr marL="552450" indent="-552450" algn="l" rtl="0" eaLnBrk="0" fontAlgn="base" hangingPunct="0">
        <a:lnSpc>
          <a:spcPct val="80000"/>
        </a:lnSpc>
        <a:spcBef>
          <a:spcPct val="40000"/>
        </a:spcBef>
        <a:spcAft>
          <a:spcPct val="0"/>
        </a:spcAft>
        <a:buClr>
          <a:schemeClr val="tx2"/>
        </a:buClr>
        <a:buSzPct val="75000"/>
        <a:buFont typeface="Wingdings" panose="05000000000000000000" pitchFamily="2" charset="2"/>
        <a:buChar char="u"/>
        <a:defRPr sz="3200" b="1">
          <a:solidFill>
            <a:schemeClr val="tx1"/>
          </a:solidFill>
          <a:effectLst>
            <a:outerShdw blurRad="38100" dist="38100" dir="2700000" algn="tl">
              <a:srgbClr val="000000"/>
            </a:outerShdw>
          </a:effectLst>
          <a:latin typeface="+mn-lt"/>
          <a:ea typeface="+mn-ea"/>
          <a:cs typeface="+mn-cs"/>
        </a:defRPr>
      </a:lvl1pPr>
      <a:lvl2pPr marL="971550" indent="-30480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800" b="1">
          <a:solidFill>
            <a:schemeClr val="tx1"/>
          </a:solidFill>
          <a:effectLst>
            <a:outerShdw blurRad="38100" dist="38100" dir="2700000" algn="tl">
              <a:srgbClr val="000000"/>
            </a:outerShdw>
          </a:effectLst>
          <a:latin typeface="+mn-lt"/>
        </a:defRPr>
      </a:lvl2pPr>
      <a:lvl3pPr marL="1371600" indent="-28575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400" b="1">
          <a:solidFill>
            <a:schemeClr val="tx1"/>
          </a:solidFill>
          <a:effectLst>
            <a:outerShdw blurRad="38100" dist="38100" dir="2700000" algn="tl">
              <a:srgbClr val="000000"/>
            </a:outerShdw>
          </a:effectLst>
          <a:latin typeface="+mn-lt"/>
        </a:defRPr>
      </a:lvl3pPr>
      <a:lvl4pPr marL="1771650" indent="-28575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000" b="1">
          <a:solidFill>
            <a:schemeClr val="tx1"/>
          </a:solidFill>
          <a:effectLst>
            <a:outerShdw blurRad="38100" dist="38100" dir="2700000" algn="tl">
              <a:srgbClr val="000000"/>
            </a:outerShdw>
          </a:effectLst>
          <a:latin typeface="+mn-lt"/>
        </a:defRPr>
      </a:lvl4pPr>
      <a:lvl5pPr marL="2190750" indent="-30480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000" b="1">
          <a:solidFill>
            <a:schemeClr val="tx1"/>
          </a:solidFill>
          <a:effectLst>
            <a:outerShdw blurRad="38100" dist="38100" dir="2700000" algn="tl">
              <a:srgbClr val="000000"/>
            </a:outerShdw>
          </a:effectLst>
          <a:latin typeface="+mn-lt"/>
        </a:defRPr>
      </a:lvl5pPr>
      <a:lvl6pPr marL="26479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6pPr>
      <a:lvl7pPr marL="31051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7pPr>
      <a:lvl8pPr marL="35623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8pPr>
      <a:lvl9pPr marL="40195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3" name="Oval 3"/>
          <p:cNvSpPr>
            <a:spLocks noChangeArrowheads="1"/>
          </p:cNvSpPr>
          <p:nvPr/>
        </p:nvSpPr>
        <p:spPr bwMode="auto">
          <a:xfrm>
            <a:off x="685800" y="1447800"/>
            <a:ext cx="7773988" cy="4302125"/>
          </a:xfrm>
          <a:prstGeom prst="ellipse">
            <a:avLst/>
          </a:prstGeom>
          <a:solidFill>
            <a:srgbClr val="99CCFF"/>
          </a:solidFill>
          <a:ln w="12700">
            <a:solidFill>
              <a:schemeClr val="tx1"/>
            </a:solidFill>
            <a:round/>
            <a:headEnd/>
            <a:tailEnd/>
          </a:ln>
          <a:effectLst>
            <a:outerShdw dist="107763" dir="2700000" algn="ctr" rotWithShape="0">
              <a:srgbClr val="A2C1FE"/>
            </a:outerShdw>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4" name="Rectangle 4"/>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5" name="Rectangle 5"/>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6" name="Rectangle 6"/>
          <p:cNvSpPr>
            <a:spLocks noChangeArrowheads="1"/>
          </p:cNvSpPr>
          <p:nvPr/>
        </p:nvSpPr>
        <p:spPr bwMode="auto">
          <a:xfrm>
            <a:off x="685800" y="2286000"/>
            <a:ext cx="7772400" cy="1143000"/>
          </a:xfrm>
          <a:prstGeom prst="rect">
            <a:avLst/>
          </a:prstGeom>
          <a:noFill/>
          <a:ln w="12700">
            <a:noFill/>
            <a:miter lim="800000"/>
            <a:headEnd/>
            <a:tailEnd/>
          </a:ln>
          <a:effectLst/>
        </p:spPr>
        <p:txBody>
          <a:bodyPr lIns="90488" tIns="44450" rIns="90488" bIns="44450" anchor="ctr"/>
          <a:lstStyle/>
          <a:p>
            <a:pPr algn="ctr" defTabSz="762000">
              <a:defRPr/>
            </a:pPr>
            <a:r>
              <a:rPr lang="de-DE" sz="3600" dirty="0">
                <a:solidFill>
                  <a:schemeClr val="bg2"/>
                </a:solidFill>
                <a:latin typeface="Arial" charset="0"/>
              </a:rPr>
              <a:t>Digital Signal Controller</a:t>
            </a:r>
          </a:p>
          <a:p>
            <a:pPr algn="ctr" defTabSz="762000">
              <a:defRPr/>
            </a:pPr>
            <a:r>
              <a:rPr lang="de-DE" sz="3600" dirty="0">
                <a:solidFill>
                  <a:schemeClr val="bg2"/>
                </a:solidFill>
                <a:latin typeface="Arial" charset="0"/>
              </a:rPr>
              <a:t>TMS320F28335</a:t>
            </a:r>
            <a:endParaRPr lang="de-DE" sz="3600" u="sng" dirty="0">
              <a:solidFill>
                <a:srgbClr val="DC0081"/>
              </a:solidFill>
              <a:effectLst>
                <a:outerShdw blurRad="38100" dist="38100" dir="2700000" algn="tl">
                  <a:srgbClr val="000000"/>
                </a:outerShdw>
              </a:effectLst>
              <a:latin typeface="Arial" charset="0"/>
            </a:endParaRPr>
          </a:p>
        </p:txBody>
      </p:sp>
      <p:sp>
        <p:nvSpPr>
          <p:cNvPr id="2055" name="Rectangle 7"/>
          <p:cNvSpPr>
            <a:spLocks noChangeArrowheads="1"/>
          </p:cNvSpPr>
          <p:nvPr/>
        </p:nvSpPr>
        <p:spPr bwMode="auto">
          <a:xfrm>
            <a:off x="914400" y="3505200"/>
            <a:ext cx="733742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defTabSz="762000">
              <a:defRPr sz="2400" b="1">
                <a:solidFill>
                  <a:schemeClr val="tx1"/>
                </a:solidFill>
                <a:latin typeface="Arial" panose="020B0604020202020204" pitchFamily="34" charset="0"/>
              </a:defRPr>
            </a:lvl1pPr>
            <a:lvl2pPr marL="742950" indent="-285750" defTabSz="762000">
              <a:defRPr sz="2400" b="1">
                <a:solidFill>
                  <a:schemeClr val="tx1"/>
                </a:solidFill>
                <a:latin typeface="Arial" panose="020B0604020202020204" pitchFamily="34" charset="0"/>
              </a:defRPr>
            </a:lvl2pPr>
            <a:lvl3pPr marL="1143000" indent="-228600" defTabSz="762000">
              <a:defRPr sz="2400" b="1">
                <a:solidFill>
                  <a:schemeClr val="tx1"/>
                </a:solidFill>
                <a:latin typeface="Arial" panose="020B0604020202020204" pitchFamily="34" charset="0"/>
              </a:defRPr>
            </a:lvl3pPr>
            <a:lvl4pPr marL="1600200" indent="-228600" defTabSz="762000">
              <a:defRPr sz="2400" b="1">
                <a:solidFill>
                  <a:schemeClr val="tx1"/>
                </a:solidFill>
                <a:latin typeface="Arial" panose="020B0604020202020204" pitchFamily="34" charset="0"/>
              </a:defRPr>
            </a:lvl4pPr>
            <a:lvl5pPr marL="2057400" indent="-228600" defTabSz="762000">
              <a:defRPr sz="2400" b="1">
                <a:solidFill>
                  <a:schemeClr val="tx1"/>
                </a:solidFill>
                <a:latin typeface="Arial" panose="020B0604020202020204" pitchFamily="34" charset="0"/>
              </a:defRPr>
            </a:lvl5pPr>
            <a:lvl6pPr marL="25146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spcBef>
                <a:spcPct val="20000"/>
              </a:spcBef>
            </a:pPr>
            <a:endParaRPr lang="en-GB" altLang="it-IT">
              <a:solidFill>
                <a:schemeClr val="bg2"/>
              </a:solidFill>
            </a:endParaRPr>
          </a:p>
          <a:p>
            <a:pPr algn="ctr">
              <a:spcBef>
                <a:spcPct val="20000"/>
              </a:spcBef>
            </a:pPr>
            <a:r>
              <a:rPr lang="en-GB" altLang="it-IT">
                <a:solidFill>
                  <a:schemeClr val="bg2"/>
                </a:solidFill>
              </a:rPr>
              <a:t>Texas Instruments Incorporated</a:t>
            </a:r>
          </a:p>
          <a:p>
            <a:pPr algn="ctr">
              <a:spcBef>
                <a:spcPct val="20000"/>
              </a:spcBef>
            </a:pPr>
            <a:r>
              <a:rPr lang="en-GB" altLang="it-IT">
                <a:solidFill>
                  <a:schemeClr val="bg2"/>
                </a:solidFill>
              </a:rPr>
              <a:t>European Customer Training Centre </a:t>
            </a:r>
          </a:p>
          <a:p>
            <a:pPr algn="ctr">
              <a:spcBef>
                <a:spcPct val="20000"/>
              </a:spcBef>
            </a:pPr>
            <a:r>
              <a:rPr lang="en-GB" altLang="it-IT">
                <a:solidFill>
                  <a:schemeClr val="bg2"/>
                </a:solidFill>
              </a:rPr>
              <a:t>University of Applied Sciences Zwickau</a:t>
            </a:r>
          </a:p>
        </p:txBody>
      </p:sp>
      <p:sp>
        <p:nvSpPr>
          <p:cNvPr id="2056" name="Text Box 8"/>
          <p:cNvSpPr txBox="1">
            <a:spLocks noChangeArrowheads="1"/>
          </p:cNvSpPr>
          <p:nvPr/>
        </p:nvSpPr>
        <p:spPr bwMode="auto">
          <a:xfrm>
            <a:off x="1143000" y="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100000"/>
              </a:lnSpc>
              <a:spcBef>
                <a:spcPct val="0"/>
              </a:spcBef>
            </a:pPr>
            <a:r>
              <a:rPr lang="en-AU" altLang="it-IT" sz="2800">
                <a:solidFill>
                  <a:srgbClr val="FFFF00"/>
                </a:solidFill>
              </a:rPr>
              <a:t>Module 2: Architecture</a:t>
            </a:r>
          </a:p>
        </p:txBody>
      </p:sp>
      <p:sp>
        <p:nvSpPr>
          <p:cNvPr id="5137" name="Line 17"/>
          <p:cNvSpPr>
            <a:spLocks noChangeShapeType="1"/>
          </p:cNvSpPr>
          <p:nvPr/>
        </p:nvSpPr>
        <p:spPr bwMode="auto">
          <a:xfrm>
            <a:off x="227013" y="6411913"/>
            <a:ext cx="7469187" cy="0"/>
          </a:xfrm>
          <a:prstGeom prst="line">
            <a:avLst/>
          </a:prstGeom>
          <a:noFill/>
          <a:ln w="12700">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58" name="Rectangle 18"/>
          <p:cNvSpPr>
            <a:spLocks noChangeArrowheads="1"/>
          </p:cNvSpPr>
          <p:nvPr/>
        </p:nvSpPr>
        <p:spPr bwMode="auto">
          <a:xfrm>
            <a:off x="0" y="6291263"/>
            <a:ext cx="7550150" cy="56673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100000"/>
              </a:lnSpc>
              <a:spcBef>
                <a:spcPct val="0"/>
              </a:spcBef>
            </a:pPr>
            <a:endParaRPr lang="en-GB" altLang="it-IT" b="0">
              <a:latin typeface="Times New Roman" panose="02020603050405020304" pitchFamily="18" charset="0"/>
            </a:endParaRPr>
          </a:p>
        </p:txBody>
      </p:sp>
      <p:pic>
        <p:nvPicPr>
          <p:cNvPr id="2059" name="Picture 1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6510338"/>
            <a:ext cx="6448425"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0" name="Rectangle 20"/>
          <p:cNvSpPr>
            <a:spLocks noChangeArrowheads="1"/>
          </p:cNvSpPr>
          <p:nvPr/>
        </p:nvSpPr>
        <p:spPr bwMode="auto">
          <a:xfrm>
            <a:off x="7531100" y="6291263"/>
            <a:ext cx="1612900" cy="566737"/>
          </a:xfrm>
          <a:prstGeom prst="rect">
            <a:avLst/>
          </a:prstGeom>
          <a:solidFill>
            <a:schemeClr val="bg2"/>
          </a:solidFill>
          <a:ln w="9525">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pic>
        <p:nvPicPr>
          <p:cNvPr id="2061" name="Picture 2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6427788"/>
            <a:ext cx="8699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16"/>
          <p:cNvGrpSpPr>
            <a:grpSpLocks/>
          </p:cNvGrpSpPr>
          <p:nvPr/>
        </p:nvGrpSpPr>
        <p:grpSpPr bwMode="auto">
          <a:xfrm>
            <a:off x="1524000" y="1690688"/>
            <a:ext cx="3195638" cy="447675"/>
            <a:chOff x="78" y="1488"/>
            <a:chExt cx="2013" cy="282"/>
          </a:xfrm>
        </p:grpSpPr>
        <p:sp>
          <p:nvSpPr>
            <p:cNvPr id="139" name="Rectangle 17"/>
            <p:cNvSpPr>
              <a:spLocks noChangeArrowheads="1"/>
            </p:cNvSpPr>
            <p:nvPr/>
          </p:nvSpPr>
          <p:spPr bwMode="auto">
            <a:xfrm>
              <a:off x="78" y="1488"/>
              <a:ext cx="2013" cy="280"/>
            </a:xfrm>
            <a:prstGeom prst="rect">
              <a:avLst/>
            </a:prstGeom>
            <a:solidFill>
              <a:schemeClr val="bg1">
                <a:lumMod val="60000"/>
                <a:lumOff val="40000"/>
              </a:schemeClr>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0" name="Rectangle 18"/>
            <p:cNvSpPr>
              <a:spLocks noChangeArrowheads="1"/>
            </p:cNvSpPr>
            <p:nvPr/>
          </p:nvSpPr>
          <p:spPr bwMode="auto">
            <a:xfrm>
              <a:off x="93" y="1512"/>
              <a:ext cx="1986" cy="198"/>
            </a:xfrm>
            <a:prstGeom prst="rect">
              <a:avLst/>
            </a:prstGeom>
            <a:solidFill>
              <a:schemeClr val="bg1">
                <a:lumMod val="60000"/>
                <a:lumOff val="40000"/>
              </a:schemeClr>
            </a:solid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141" name="Line 19"/>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2" name="Line 20"/>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3" name="Line 21"/>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4" name="Line 22"/>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5" name="Line 23"/>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6" name="Line 24"/>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67" name="Group 2"/>
          <p:cNvGrpSpPr>
            <a:grpSpLocks/>
          </p:cNvGrpSpPr>
          <p:nvPr/>
        </p:nvGrpSpPr>
        <p:grpSpPr bwMode="auto">
          <a:xfrm>
            <a:off x="619125" y="795338"/>
            <a:ext cx="3195638" cy="447675"/>
            <a:chOff x="78" y="1488"/>
            <a:chExt cx="2013" cy="282"/>
          </a:xfrm>
        </p:grpSpPr>
        <p:sp>
          <p:nvSpPr>
            <p:cNvPr id="35843" name="Rectangle 3"/>
            <p:cNvSpPr>
              <a:spLocks noChangeArrowheads="1"/>
            </p:cNvSpPr>
            <p:nvPr/>
          </p:nvSpPr>
          <p:spPr bwMode="auto">
            <a:xfrm>
              <a:off x="78" y="1488"/>
              <a:ext cx="2013"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4" name="Rectangle 4"/>
            <p:cNvSpPr>
              <a:spLocks noChangeArrowheads="1"/>
            </p:cNvSpPr>
            <p:nvPr/>
          </p:nvSpPr>
          <p:spPr bwMode="auto">
            <a:xfrm>
              <a:off x="93" y="1512"/>
              <a:ext cx="1986"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35845" name="Line 5"/>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6" name="Line 6"/>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7" name="Line 7"/>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8" name="Line 8"/>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9" name="Line 9"/>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50" name="Line 10"/>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sp>
        <p:nvSpPr>
          <p:cNvPr id="35851" name="Rectangle 11"/>
          <p:cNvSpPr>
            <a:spLocks noGrp="1" noChangeArrowheads="1"/>
          </p:cNvSpPr>
          <p:nvPr>
            <p:ph type="title"/>
          </p:nvPr>
        </p:nvSpPr>
        <p:spPr>
          <a:xfrm>
            <a:off x="500063" y="142875"/>
            <a:ext cx="8229600" cy="500063"/>
          </a:xfrm>
        </p:spPr>
        <p:txBody>
          <a:bodyPr/>
          <a:lstStyle/>
          <a:p>
            <a:pPr>
              <a:defRPr/>
            </a:pPr>
            <a:r>
              <a:rPr lang="en-US" dirty="0" smtClean="0">
                <a:solidFill>
                  <a:srgbClr val="FFFF00"/>
                </a:solidFill>
                <a:effectLst/>
              </a:rPr>
              <a:t>F2833x Pipeline</a:t>
            </a:r>
            <a:endParaRPr lang="en-US" dirty="0" smtClean="0"/>
          </a:p>
        </p:txBody>
      </p:sp>
      <p:sp>
        <p:nvSpPr>
          <p:cNvPr id="35852" name="Text Box 12"/>
          <p:cNvSpPr txBox="1">
            <a:spLocks noChangeArrowheads="1"/>
          </p:cNvSpPr>
          <p:nvPr/>
        </p:nvSpPr>
        <p:spPr bwMode="auto">
          <a:xfrm>
            <a:off x="3643313" y="4572000"/>
            <a:ext cx="5310187" cy="2032000"/>
          </a:xfrm>
          <a:prstGeom prst="rect">
            <a:avLst/>
          </a:prstGeom>
          <a:noFill/>
          <a:ln w="9525">
            <a:noFill/>
            <a:miter lim="800000"/>
            <a:headEnd type="none" w="sm" len="sm"/>
            <a:tailEnd type="none" w="sm" len="sm"/>
          </a:ln>
          <a:effectLst/>
        </p:spPr>
        <p:txBody>
          <a:bodyPr lIns="92075" tIns="46038" rIns="92075" bIns="46038" anchorCtr="1">
            <a:spAutoFit/>
          </a:bodyPr>
          <a:lstStyle/>
          <a:p>
            <a:pPr marL="227013" indent="-227013">
              <a:lnSpc>
                <a:spcPct val="110000"/>
              </a:lnSpc>
              <a:spcBef>
                <a:spcPct val="40000"/>
              </a:spcBef>
              <a:buClr>
                <a:schemeClr val="tx2"/>
              </a:buClr>
              <a:buSzPct val="65000"/>
              <a:buFont typeface="Wingdings" pitchFamily="2" charset="2"/>
              <a:buNone/>
              <a:defRPr/>
            </a:pPr>
            <a:r>
              <a:rPr lang="en-US" sz="2000" dirty="0">
                <a:effectLst>
                  <a:outerShdw blurRad="38100" dist="38100" dir="2700000" algn="tl">
                    <a:srgbClr val="000000"/>
                  </a:outerShdw>
                </a:effectLst>
                <a:latin typeface="Arial" charset="0"/>
              </a:rPr>
              <a:t>Protected Pipeline</a:t>
            </a:r>
          </a:p>
          <a:p>
            <a:pPr marL="590550" lvl="1" indent="-249238">
              <a:lnSpc>
                <a:spcPct val="110000"/>
              </a:lnSpc>
              <a:spcBef>
                <a:spcPct val="40000"/>
              </a:spcBef>
              <a:buClr>
                <a:schemeClr val="tx2"/>
              </a:buClr>
              <a:buSzPct val="75000"/>
              <a:buFont typeface="Wingdings" pitchFamily="2" charset="2"/>
              <a:buChar char="u"/>
              <a:defRPr/>
            </a:pPr>
            <a:r>
              <a:rPr lang="en-US" sz="2000" dirty="0">
                <a:effectLst>
                  <a:outerShdw blurRad="38100" dist="38100" dir="2700000" algn="tl">
                    <a:srgbClr val="000000"/>
                  </a:outerShdw>
                </a:effectLst>
                <a:latin typeface="Arial" charset="0"/>
              </a:rPr>
              <a:t>Order of results are as written in source code</a:t>
            </a:r>
          </a:p>
          <a:p>
            <a:pPr marL="590550" lvl="1" indent="-249238">
              <a:lnSpc>
                <a:spcPct val="110000"/>
              </a:lnSpc>
              <a:spcBef>
                <a:spcPct val="40000"/>
              </a:spcBef>
              <a:buClr>
                <a:schemeClr val="tx2"/>
              </a:buClr>
              <a:buSzPct val="75000"/>
              <a:buFont typeface="Wingdings" pitchFamily="2" charset="2"/>
              <a:buChar char="u"/>
              <a:defRPr/>
            </a:pPr>
            <a:r>
              <a:rPr lang="en-US" sz="2000" i="1" dirty="0">
                <a:effectLst>
                  <a:outerShdw blurRad="38100" dist="38100" dir="2700000" algn="tl">
                    <a:srgbClr val="000000"/>
                  </a:outerShdw>
                </a:effectLst>
                <a:latin typeface="Arial" charset="0"/>
              </a:rPr>
              <a:t>Programmer need not worry about the pipeline</a:t>
            </a:r>
            <a:endParaRPr lang="en-US" sz="2000" i="1" dirty="0">
              <a:solidFill>
                <a:schemeClr val="tx2"/>
              </a:solidFill>
              <a:effectLst>
                <a:outerShdw blurRad="38100" dist="38100" dir="2700000" algn="tl">
                  <a:srgbClr val="000000"/>
                </a:outerShdw>
              </a:effectLst>
              <a:latin typeface="Arial" charset="0"/>
            </a:endParaRPr>
          </a:p>
        </p:txBody>
      </p:sp>
      <p:sp>
        <p:nvSpPr>
          <p:cNvPr id="35853" name="Text Box 13"/>
          <p:cNvSpPr txBox="1">
            <a:spLocks noChangeArrowheads="1"/>
          </p:cNvSpPr>
          <p:nvPr/>
        </p:nvSpPr>
        <p:spPr bwMode="auto">
          <a:xfrm>
            <a:off x="5202238" y="687388"/>
            <a:ext cx="3048000" cy="579437"/>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3200" b="0">
                <a:effectLst>
                  <a:outerShdw blurRad="38100" dist="38100" dir="2700000" algn="tl">
                    <a:srgbClr val="000000"/>
                  </a:outerShdw>
                </a:effectLst>
                <a:latin typeface="Arial" charset="0"/>
              </a:rPr>
              <a:t>8-stage pipeline</a:t>
            </a:r>
          </a:p>
        </p:txBody>
      </p:sp>
      <p:grpSp>
        <p:nvGrpSpPr>
          <p:cNvPr id="11271" name="Group 16"/>
          <p:cNvGrpSpPr>
            <a:grpSpLocks/>
          </p:cNvGrpSpPr>
          <p:nvPr/>
        </p:nvGrpSpPr>
        <p:grpSpPr bwMode="auto">
          <a:xfrm>
            <a:off x="1076325" y="1238250"/>
            <a:ext cx="3195638" cy="447675"/>
            <a:chOff x="78" y="1488"/>
            <a:chExt cx="2013" cy="282"/>
          </a:xfrm>
        </p:grpSpPr>
        <p:sp>
          <p:nvSpPr>
            <p:cNvPr id="35857" name="Rectangle 17"/>
            <p:cNvSpPr>
              <a:spLocks noChangeArrowheads="1"/>
            </p:cNvSpPr>
            <p:nvPr/>
          </p:nvSpPr>
          <p:spPr bwMode="auto">
            <a:xfrm>
              <a:off x="78" y="1488"/>
              <a:ext cx="2013"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58" name="Rectangle 18"/>
            <p:cNvSpPr>
              <a:spLocks noChangeArrowheads="1"/>
            </p:cNvSpPr>
            <p:nvPr/>
          </p:nvSpPr>
          <p:spPr bwMode="auto">
            <a:xfrm>
              <a:off x="93" y="1512"/>
              <a:ext cx="1986" cy="198"/>
            </a:xfrm>
            <a:prstGeom prst="rect">
              <a:avLst/>
            </a:prstGeom>
            <a:solidFill>
              <a:schemeClr val="hlink"/>
            </a:solid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35859" name="Line 19"/>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0" name="Line 20"/>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1" name="Line 21"/>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2" name="Line 22"/>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3" name="Line 23"/>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4" name="Line 24"/>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72" name="Group 34"/>
          <p:cNvGrpSpPr>
            <a:grpSpLocks/>
          </p:cNvGrpSpPr>
          <p:nvPr/>
        </p:nvGrpSpPr>
        <p:grpSpPr bwMode="auto">
          <a:xfrm>
            <a:off x="1990725" y="2128838"/>
            <a:ext cx="5026025" cy="2209800"/>
            <a:chOff x="1254" y="1821"/>
            <a:chExt cx="3166" cy="1392"/>
          </a:xfrm>
        </p:grpSpPr>
        <p:grpSp>
          <p:nvGrpSpPr>
            <p:cNvPr id="11334" name="Group 35"/>
            <p:cNvGrpSpPr>
              <a:grpSpLocks/>
            </p:cNvGrpSpPr>
            <p:nvPr/>
          </p:nvGrpSpPr>
          <p:grpSpPr bwMode="auto">
            <a:xfrm>
              <a:off x="1254" y="1821"/>
              <a:ext cx="2013" cy="282"/>
              <a:chOff x="78" y="1488"/>
              <a:chExt cx="2013" cy="282"/>
            </a:xfrm>
          </p:grpSpPr>
          <p:sp>
            <p:nvSpPr>
              <p:cNvPr id="35876" name="Rectangle 36"/>
              <p:cNvSpPr>
                <a:spLocks noChangeArrowheads="1"/>
              </p:cNvSpPr>
              <p:nvPr/>
            </p:nvSpPr>
            <p:spPr bwMode="auto">
              <a:xfrm>
                <a:off x="78" y="1488"/>
                <a:ext cx="2013"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77" name="Rectangle 37"/>
              <p:cNvSpPr>
                <a:spLocks noChangeArrowheads="1"/>
              </p:cNvSpPr>
              <p:nvPr/>
            </p:nvSpPr>
            <p:spPr bwMode="auto">
              <a:xfrm>
                <a:off x="93" y="1512"/>
                <a:ext cx="1986" cy="198"/>
              </a:xfrm>
              <a:prstGeom prst="rect">
                <a:avLst/>
              </a:prstGeom>
              <a:solidFill>
                <a:schemeClr val="accent2"/>
              </a:solid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35878" name="Line 38"/>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79" name="Line 39"/>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0" name="Line 40"/>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1" name="Line 41"/>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2" name="Line 42"/>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3" name="Line 43"/>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5" name="Group 44"/>
            <p:cNvGrpSpPr>
              <a:grpSpLocks/>
            </p:cNvGrpSpPr>
            <p:nvPr/>
          </p:nvGrpSpPr>
          <p:grpSpPr bwMode="auto">
            <a:xfrm>
              <a:off x="1543" y="2097"/>
              <a:ext cx="2013" cy="282"/>
              <a:chOff x="78" y="1488"/>
              <a:chExt cx="2013" cy="282"/>
            </a:xfrm>
          </p:grpSpPr>
          <p:sp>
            <p:nvSpPr>
              <p:cNvPr id="35885" name="Rectangle 45"/>
              <p:cNvSpPr>
                <a:spLocks noChangeArrowheads="1"/>
              </p:cNvSpPr>
              <p:nvPr/>
            </p:nvSpPr>
            <p:spPr bwMode="auto">
              <a:xfrm>
                <a:off x="78" y="1488"/>
                <a:ext cx="2013"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6" name="Rectangle 46"/>
              <p:cNvSpPr>
                <a:spLocks noChangeArrowheads="1"/>
              </p:cNvSpPr>
              <p:nvPr/>
            </p:nvSpPr>
            <p:spPr bwMode="auto">
              <a:xfrm>
                <a:off x="93" y="1512"/>
                <a:ext cx="1986" cy="198"/>
              </a:xfrm>
              <a:prstGeom prst="rect">
                <a:avLst/>
              </a:prstGeom>
              <a:no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887" name="Line 47"/>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8" name="Line 48"/>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9" name="Line 49"/>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0" name="Line 50"/>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1" name="Line 51"/>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2" name="Line 52"/>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6" name="Group 53"/>
            <p:cNvGrpSpPr>
              <a:grpSpLocks/>
            </p:cNvGrpSpPr>
            <p:nvPr/>
          </p:nvGrpSpPr>
          <p:grpSpPr bwMode="auto">
            <a:xfrm>
              <a:off x="1831" y="2376"/>
              <a:ext cx="2013" cy="282"/>
              <a:chOff x="78" y="1488"/>
              <a:chExt cx="2013" cy="282"/>
            </a:xfrm>
          </p:grpSpPr>
          <p:sp>
            <p:nvSpPr>
              <p:cNvPr id="35894" name="Rectangle 54"/>
              <p:cNvSpPr>
                <a:spLocks noChangeArrowheads="1"/>
              </p:cNvSpPr>
              <p:nvPr/>
            </p:nvSpPr>
            <p:spPr bwMode="auto">
              <a:xfrm>
                <a:off x="78" y="1488"/>
                <a:ext cx="2013"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5" name="Rectangle 55"/>
              <p:cNvSpPr>
                <a:spLocks noChangeArrowheads="1"/>
              </p:cNvSpPr>
              <p:nvPr/>
            </p:nvSpPr>
            <p:spPr bwMode="auto">
              <a:xfrm>
                <a:off x="93" y="1512"/>
                <a:ext cx="1986" cy="198"/>
              </a:xfrm>
              <a:prstGeom prst="rect">
                <a:avLst/>
              </a:prstGeom>
              <a:solidFill>
                <a:schemeClr val="hlink"/>
              </a:solid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896" name="Line 56"/>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7" name="Line 57"/>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8" name="Line 58"/>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9" name="Line 59"/>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0" name="Line 60"/>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1" name="Line 61"/>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7" name="Group 62"/>
            <p:cNvGrpSpPr>
              <a:grpSpLocks/>
            </p:cNvGrpSpPr>
            <p:nvPr/>
          </p:nvGrpSpPr>
          <p:grpSpPr bwMode="auto">
            <a:xfrm>
              <a:off x="2119" y="2655"/>
              <a:ext cx="2013" cy="282"/>
              <a:chOff x="78" y="1488"/>
              <a:chExt cx="2013" cy="282"/>
            </a:xfrm>
          </p:grpSpPr>
          <p:sp>
            <p:nvSpPr>
              <p:cNvPr id="35903" name="Rectangle 63"/>
              <p:cNvSpPr>
                <a:spLocks noChangeArrowheads="1"/>
              </p:cNvSpPr>
              <p:nvPr/>
            </p:nvSpPr>
            <p:spPr bwMode="auto">
              <a:xfrm>
                <a:off x="78" y="1488"/>
                <a:ext cx="2013" cy="280"/>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4" name="Rectangle 64"/>
              <p:cNvSpPr>
                <a:spLocks noChangeArrowheads="1"/>
              </p:cNvSpPr>
              <p:nvPr/>
            </p:nvSpPr>
            <p:spPr bwMode="auto">
              <a:xfrm>
                <a:off x="93" y="1512"/>
                <a:ext cx="1986" cy="198"/>
              </a:xfrm>
              <a:prstGeom prst="rect">
                <a:avLst/>
              </a:prstGeom>
              <a:solidFill>
                <a:schemeClr val="folHlink"/>
              </a:solid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905" name="Line 65"/>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6" name="Line 66"/>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7" name="Line 67"/>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8" name="Line 68"/>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9" name="Line 69"/>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0" name="Line 70"/>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8" name="Group 71"/>
            <p:cNvGrpSpPr>
              <a:grpSpLocks/>
            </p:cNvGrpSpPr>
            <p:nvPr/>
          </p:nvGrpSpPr>
          <p:grpSpPr bwMode="auto">
            <a:xfrm>
              <a:off x="2407" y="2931"/>
              <a:ext cx="2013" cy="282"/>
              <a:chOff x="78" y="1488"/>
              <a:chExt cx="2013" cy="282"/>
            </a:xfrm>
          </p:grpSpPr>
          <p:sp>
            <p:nvSpPr>
              <p:cNvPr id="35912" name="Rectangle 72"/>
              <p:cNvSpPr>
                <a:spLocks noChangeArrowheads="1"/>
              </p:cNvSpPr>
              <p:nvPr/>
            </p:nvSpPr>
            <p:spPr bwMode="auto">
              <a:xfrm>
                <a:off x="78" y="1488"/>
                <a:ext cx="2013"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3" name="Rectangle 73"/>
              <p:cNvSpPr>
                <a:spLocks noChangeArrowheads="1"/>
              </p:cNvSpPr>
              <p:nvPr/>
            </p:nvSpPr>
            <p:spPr bwMode="auto">
              <a:xfrm>
                <a:off x="93" y="1512"/>
                <a:ext cx="1986" cy="198"/>
              </a:xfrm>
              <a:prstGeom prst="rect">
                <a:avLst/>
              </a:prstGeom>
              <a:solidFill>
                <a:schemeClr val="accent2"/>
              </a:solid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914" name="Line 74"/>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5" name="Line 75"/>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6" name="Line 76"/>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7" name="Line 77"/>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8" name="Line 78"/>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9" name="Line 79"/>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grpSp>
        <p:nvGrpSpPr>
          <p:cNvPr id="11273" name="Group 80"/>
          <p:cNvGrpSpPr>
            <a:grpSpLocks/>
          </p:cNvGrpSpPr>
          <p:nvPr/>
        </p:nvGrpSpPr>
        <p:grpSpPr bwMode="auto">
          <a:xfrm>
            <a:off x="152400" y="884238"/>
            <a:ext cx="1295400" cy="1249362"/>
            <a:chOff x="96" y="1037"/>
            <a:chExt cx="816" cy="787"/>
          </a:xfrm>
        </p:grpSpPr>
        <p:sp>
          <p:nvSpPr>
            <p:cNvPr id="35921" name="Rectangle 81"/>
            <p:cNvSpPr>
              <a:spLocks noChangeArrowheads="1"/>
            </p:cNvSpPr>
            <p:nvPr/>
          </p:nvSpPr>
          <p:spPr bwMode="auto">
            <a:xfrm>
              <a:off x="96" y="1037"/>
              <a:ext cx="288" cy="777"/>
            </a:xfrm>
            <a:prstGeom prst="rect">
              <a:avLst/>
            </a:prstGeom>
            <a:noFill/>
            <a:ln w="12700">
              <a:noFill/>
              <a:miter lim="800000"/>
              <a:headEnd type="none" w="sm" len="sm"/>
              <a:tailEnd type="none" w="sm" len="sm"/>
            </a:ln>
            <a:effectLst/>
          </p:spPr>
          <p:txBody>
            <a:bodyPr anchor="ctr">
              <a:spAutoFit/>
            </a:bodyPr>
            <a:lstStyle/>
            <a:p>
              <a:pPr>
                <a:defRPr/>
              </a:pPr>
              <a:r>
                <a:rPr lang="en-US" sz="2200">
                  <a:effectLst>
                    <a:outerShdw blurRad="38100" dist="38100" dir="2700000" algn="tl">
                      <a:srgbClr val="000000"/>
                    </a:outerShdw>
                  </a:effectLst>
                  <a:latin typeface="Arial" charset="0"/>
                </a:rPr>
                <a:t>A</a:t>
              </a:r>
            </a:p>
            <a:p>
              <a:pPr>
                <a:defRPr/>
              </a:pPr>
              <a:r>
                <a:rPr lang="en-US" sz="2200">
                  <a:effectLst>
                    <a:outerShdw blurRad="38100" dist="38100" dir="2700000" algn="tl">
                      <a:srgbClr val="000000"/>
                    </a:outerShdw>
                  </a:effectLst>
                  <a:latin typeface="Arial" charset="0"/>
                </a:rPr>
                <a:t>B</a:t>
              </a:r>
            </a:p>
            <a:p>
              <a:pPr>
                <a:defRPr/>
              </a:pPr>
              <a:r>
                <a:rPr lang="en-US" sz="2200">
                  <a:effectLst>
                    <a:outerShdw blurRad="38100" dist="38100" dir="2700000" algn="tl">
                      <a:srgbClr val="000000"/>
                    </a:outerShdw>
                  </a:effectLst>
                  <a:latin typeface="Arial" charset="0"/>
                </a:rPr>
                <a:t>C</a:t>
              </a:r>
              <a:endParaRPr lang="en-US" sz="2200" b="0">
                <a:effectLst>
                  <a:outerShdw blurRad="38100" dist="38100" dir="2700000" algn="tl">
                    <a:srgbClr val="000000"/>
                  </a:outerShdw>
                </a:effectLst>
                <a:latin typeface="Arial" charset="0"/>
              </a:endParaRPr>
            </a:p>
          </p:txBody>
        </p:sp>
        <p:sp>
          <p:nvSpPr>
            <p:cNvPr id="35922" name="Line 82"/>
            <p:cNvSpPr>
              <a:spLocks noChangeShapeType="1"/>
            </p:cNvSpPr>
            <p:nvPr/>
          </p:nvSpPr>
          <p:spPr bwMode="auto">
            <a:xfrm flipH="1">
              <a:off x="384" y="1536"/>
              <a:ext cx="240"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3" name="Line 83"/>
            <p:cNvSpPr>
              <a:spLocks noChangeShapeType="1"/>
            </p:cNvSpPr>
            <p:nvPr/>
          </p:nvSpPr>
          <p:spPr bwMode="auto">
            <a:xfrm flipH="1">
              <a:off x="384" y="1824"/>
              <a:ext cx="528"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74" name="Group 84"/>
          <p:cNvGrpSpPr>
            <a:grpSpLocks/>
          </p:cNvGrpSpPr>
          <p:nvPr/>
        </p:nvGrpSpPr>
        <p:grpSpPr bwMode="auto">
          <a:xfrm>
            <a:off x="152400" y="2255838"/>
            <a:ext cx="3048000" cy="1670050"/>
            <a:chOff x="96" y="1901"/>
            <a:chExt cx="1920" cy="1052"/>
          </a:xfrm>
        </p:grpSpPr>
        <p:sp>
          <p:nvSpPr>
            <p:cNvPr id="35925" name="Rectangle 85"/>
            <p:cNvSpPr>
              <a:spLocks noChangeArrowheads="1"/>
            </p:cNvSpPr>
            <p:nvPr/>
          </p:nvSpPr>
          <p:spPr bwMode="auto">
            <a:xfrm>
              <a:off x="96" y="1901"/>
              <a:ext cx="288" cy="1052"/>
            </a:xfrm>
            <a:prstGeom prst="rect">
              <a:avLst/>
            </a:prstGeom>
            <a:noFill/>
            <a:ln w="12700">
              <a:noFill/>
              <a:miter lim="800000"/>
              <a:headEnd type="none" w="sm" len="sm"/>
              <a:tailEnd type="none" w="sm" len="sm"/>
            </a:ln>
            <a:effectLst/>
          </p:spPr>
          <p:txBody>
            <a:bodyPr anchor="ctr">
              <a:spAutoFit/>
            </a:bodyPr>
            <a:lstStyle/>
            <a:p>
              <a:pPr>
                <a:defRPr/>
              </a:pPr>
              <a:r>
                <a:rPr lang="en-US" sz="2200">
                  <a:effectLst>
                    <a:outerShdw blurRad="38100" dist="38100" dir="2700000" algn="tl">
                      <a:srgbClr val="000000"/>
                    </a:outerShdw>
                  </a:effectLst>
                  <a:latin typeface="Arial" charset="0"/>
                </a:rPr>
                <a:t>D</a:t>
              </a:r>
            </a:p>
            <a:p>
              <a:pPr>
                <a:defRPr/>
              </a:pPr>
              <a:r>
                <a:rPr lang="en-US" sz="2200">
                  <a:effectLst>
                    <a:outerShdw blurRad="38100" dist="38100" dir="2700000" algn="tl">
                      <a:srgbClr val="000000"/>
                    </a:outerShdw>
                  </a:effectLst>
                  <a:latin typeface="Arial" charset="0"/>
                </a:rPr>
                <a:t>E</a:t>
              </a:r>
            </a:p>
            <a:p>
              <a:pPr>
                <a:defRPr/>
              </a:pPr>
              <a:r>
                <a:rPr lang="en-US" sz="2200">
                  <a:effectLst>
                    <a:outerShdw blurRad="38100" dist="38100" dir="2700000" algn="tl">
                      <a:srgbClr val="000000"/>
                    </a:outerShdw>
                  </a:effectLst>
                  <a:latin typeface="Arial" charset="0"/>
                </a:rPr>
                <a:t>F</a:t>
              </a:r>
            </a:p>
            <a:p>
              <a:pPr>
                <a:defRPr/>
              </a:pPr>
              <a:r>
                <a:rPr lang="en-US" sz="2200">
                  <a:effectLst>
                    <a:outerShdw blurRad="38100" dist="38100" dir="2700000" algn="tl">
                      <a:srgbClr val="000000"/>
                    </a:outerShdw>
                  </a:effectLst>
                  <a:latin typeface="Arial" charset="0"/>
                </a:rPr>
                <a:t>G</a:t>
              </a:r>
              <a:endParaRPr lang="en-US" sz="2200" b="0">
                <a:effectLst>
                  <a:outerShdw blurRad="38100" dist="38100" dir="2700000" algn="tl">
                    <a:srgbClr val="000000"/>
                  </a:outerShdw>
                </a:effectLst>
                <a:latin typeface="Arial" charset="0"/>
              </a:endParaRPr>
            </a:p>
          </p:txBody>
        </p:sp>
        <p:sp>
          <p:nvSpPr>
            <p:cNvPr id="35926" name="Line 86"/>
            <p:cNvSpPr>
              <a:spLocks noChangeShapeType="1"/>
            </p:cNvSpPr>
            <p:nvPr/>
          </p:nvSpPr>
          <p:spPr bwMode="auto">
            <a:xfrm flipH="1">
              <a:off x="384" y="2112"/>
              <a:ext cx="816"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7" name="Line 87"/>
            <p:cNvSpPr>
              <a:spLocks noChangeShapeType="1"/>
            </p:cNvSpPr>
            <p:nvPr/>
          </p:nvSpPr>
          <p:spPr bwMode="auto">
            <a:xfrm flipH="1">
              <a:off x="384" y="2376"/>
              <a:ext cx="1104"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8" name="Line 88"/>
            <p:cNvSpPr>
              <a:spLocks noChangeShapeType="1"/>
            </p:cNvSpPr>
            <p:nvPr/>
          </p:nvSpPr>
          <p:spPr bwMode="auto">
            <a:xfrm flipH="1">
              <a:off x="384" y="2640"/>
              <a:ext cx="1392"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9" name="Line 89"/>
            <p:cNvSpPr>
              <a:spLocks noChangeShapeType="1"/>
            </p:cNvSpPr>
            <p:nvPr/>
          </p:nvSpPr>
          <p:spPr bwMode="auto">
            <a:xfrm flipH="1">
              <a:off x="384" y="2928"/>
              <a:ext cx="1632"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75" name="Group 146"/>
          <p:cNvGrpSpPr>
            <a:grpSpLocks/>
          </p:cNvGrpSpPr>
          <p:nvPr/>
        </p:nvGrpSpPr>
        <p:grpSpPr bwMode="auto">
          <a:xfrm>
            <a:off x="3789363" y="795338"/>
            <a:ext cx="3754437" cy="3536950"/>
            <a:chOff x="2387" y="501"/>
            <a:chExt cx="2365" cy="2228"/>
          </a:xfrm>
        </p:grpSpPr>
        <p:grpSp>
          <p:nvGrpSpPr>
            <p:cNvPr id="11302" name="Group 91"/>
            <p:cNvGrpSpPr>
              <a:grpSpLocks/>
            </p:cNvGrpSpPr>
            <p:nvPr/>
          </p:nvGrpSpPr>
          <p:grpSpPr bwMode="auto">
            <a:xfrm>
              <a:off x="2387" y="501"/>
              <a:ext cx="349" cy="280"/>
              <a:chOff x="2387" y="981"/>
              <a:chExt cx="349" cy="280"/>
            </a:xfrm>
          </p:grpSpPr>
          <p:sp>
            <p:nvSpPr>
              <p:cNvPr id="35932" name="Rectangle 92"/>
              <p:cNvSpPr>
                <a:spLocks noChangeArrowheads="1"/>
              </p:cNvSpPr>
              <p:nvPr/>
            </p:nvSpPr>
            <p:spPr bwMode="auto">
              <a:xfrm>
                <a:off x="2403" y="981"/>
                <a:ext cx="288"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33" name="Rectangle 93"/>
              <p:cNvSpPr>
                <a:spLocks noChangeArrowheads="1"/>
              </p:cNvSpPr>
              <p:nvPr/>
            </p:nvSpPr>
            <p:spPr bwMode="auto">
              <a:xfrm>
                <a:off x="2387" y="1011"/>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endParaRPr lang="en-US" sz="1800" baseline="-25000" dirty="0">
                  <a:effectLst>
                    <a:outerShdw blurRad="38100" dist="38100" dir="2700000" algn="tl">
                      <a:srgbClr val="000000"/>
                    </a:outerShdw>
                  </a:effectLst>
                  <a:latin typeface="Arial" charset="0"/>
                </a:endParaRPr>
              </a:p>
            </p:txBody>
          </p:sp>
        </p:grpSp>
        <p:grpSp>
          <p:nvGrpSpPr>
            <p:cNvPr id="11303" name="Group 94"/>
            <p:cNvGrpSpPr>
              <a:grpSpLocks/>
            </p:cNvGrpSpPr>
            <p:nvPr/>
          </p:nvGrpSpPr>
          <p:grpSpPr bwMode="auto">
            <a:xfrm>
              <a:off x="2675" y="780"/>
              <a:ext cx="349" cy="280"/>
              <a:chOff x="2675" y="1260"/>
              <a:chExt cx="349" cy="280"/>
            </a:xfrm>
          </p:grpSpPr>
          <p:sp>
            <p:nvSpPr>
              <p:cNvPr id="35935" name="Rectangle 95"/>
              <p:cNvSpPr>
                <a:spLocks noChangeArrowheads="1"/>
              </p:cNvSpPr>
              <p:nvPr/>
            </p:nvSpPr>
            <p:spPr bwMode="auto">
              <a:xfrm>
                <a:off x="2691" y="1260"/>
                <a:ext cx="288"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36" name="Rectangle 96"/>
              <p:cNvSpPr>
                <a:spLocks noChangeArrowheads="1"/>
              </p:cNvSpPr>
              <p:nvPr/>
            </p:nvSpPr>
            <p:spPr bwMode="auto">
              <a:xfrm>
                <a:off x="2675" y="1276"/>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4" name="Group 97"/>
            <p:cNvGrpSpPr>
              <a:grpSpLocks/>
            </p:cNvGrpSpPr>
            <p:nvPr/>
          </p:nvGrpSpPr>
          <p:grpSpPr bwMode="auto">
            <a:xfrm>
              <a:off x="2976" y="1059"/>
              <a:ext cx="349" cy="280"/>
              <a:chOff x="2976" y="1539"/>
              <a:chExt cx="349" cy="280"/>
            </a:xfrm>
          </p:grpSpPr>
          <p:sp>
            <p:nvSpPr>
              <p:cNvPr id="35938" name="Rectangle 98"/>
              <p:cNvSpPr>
                <a:spLocks noChangeArrowheads="1"/>
              </p:cNvSpPr>
              <p:nvPr/>
            </p:nvSpPr>
            <p:spPr bwMode="auto">
              <a:xfrm>
                <a:off x="2982" y="1539"/>
                <a:ext cx="288" cy="280"/>
              </a:xfrm>
              <a:prstGeom prst="rect">
                <a:avLst/>
              </a:prstGeom>
              <a:solidFill>
                <a:schemeClr val="bg1">
                  <a:lumMod val="60000"/>
                  <a:lumOff val="40000"/>
                </a:schemeClr>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39" name="Rectangle 99"/>
              <p:cNvSpPr>
                <a:spLocks noChangeArrowheads="1"/>
              </p:cNvSpPr>
              <p:nvPr/>
            </p:nvSpPr>
            <p:spPr bwMode="auto">
              <a:xfrm>
                <a:off x="2976" y="1564"/>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5" name="Group 100"/>
            <p:cNvGrpSpPr>
              <a:grpSpLocks/>
            </p:cNvGrpSpPr>
            <p:nvPr/>
          </p:nvGrpSpPr>
          <p:grpSpPr bwMode="auto">
            <a:xfrm>
              <a:off x="3244" y="1341"/>
              <a:ext cx="349" cy="280"/>
              <a:chOff x="3251" y="1821"/>
              <a:chExt cx="349" cy="280"/>
            </a:xfrm>
          </p:grpSpPr>
          <p:sp>
            <p:nvSpPr>
              <p:cNvPr id="35941" name="Rectangle 101"/>
              <p:cNvSpPr>
                <a:spLocks noChangeArrowheads="1"/>
              </p:cNvSpPr>
              <p:nvPr/>
            </p:nvSpPr>
            <p:spPr bwMode="auto">
              <a:xfrm>
                <a:off x="3270" y="1821"/>
                <a:ext cx="288"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42" name="Rectangle 102"/>
              <p:cNvSpPr>
                <a:spLocks noChangeArrowheads="1"/>
              </p:cNvSpPr>
              <p:nvPr/>
            </p:nvSpPr>
            <p:spPr bwMode="auto">
              <a:xfrm>
                <a:off x="3251" y="1852"/>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6" name="Group 103"/>
            <p:cNvGrpSpPr>
              <a:grpSpLocks/>
            </p:cNvGrpSpPr>
            <p:nvPr/>
          </p:nvGrpSpPr>
          <p:grpSpPr bwMode="auto">
            <a:xfrm>
              <a:off x="3539" y="1617"/>
              <a:ext cx="349" cy="280"/>
              <a:chOff x="3539" y="2097"/>
              <a:chExt cx="349" cy="280"/>
            </a:xfrm>
          </p:grpSpPr>
          <p:sp>
            <p:nvSpPr>
              <p:cNvPr id="35944" name="Rectangle 104"/>
              <p:cNvSpPr>
                <a:spLocks noChangeArrowheads="1"/>
              </p:cNvSpPr>
              <p:nvPr/>
            </p:nvSpPr>
            <p:spPr bwMode="auto">
              <a:xfrm>
                <a:off x="3556" y="2097"/>
                <a:ext cx="288"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45" name="Rectangle 105"/>
              <p:cNvSpPr>
                <a:spLocks noChangeArrowheads="1"/>
              </p:cNvSpPr>
              <p:nvPr/>
            </p:nvSpPr>
            <p:spPr bwMode="auto">
              <a:xfrm>
                <a:off x="3539" y="2120"/>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7" name="Group 106"/>
            <p:cNvGrpSpPr>
              <a:grpSpLocks/>
            </p:cNvGrpSpPr>
            <p:nvPr/>
          </p:nvGrpSpPr>
          <p:grpSpPr bwMode="auto">
            <a:xfrm>
              <a:off x="3827" y="1896"/>
              <a:ext cx="349" cy="280"/>
              <a:chOff x="3827" y="2376"/>
              <a:chExt cx="349" cy="280"/>
            </a:xfrm>
          </p:grpSpPr>
          <p:sp>
            <p:nvSpPr>
              <p:cNvPr id="35947" name="Rectangle 107"/>
              <p:cNvSpPr>
                <a:spLocks noChangeArrowheads="1"/>
              </p:cNvSpPr>
              <p:nvPr/>
            </p:nvSpPr>
            <p:spPr bwMode="auto">
              <a:xfrm>
                <a:off x="3844" y="2376"/>
                <a:ext cx="288"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48" name="Rectangle 108"/>
              <p:cNvSpPr>
                <a:spLocks noChangeArrowheads="1"/>
              </p:cNvSpPr>
              <p:nvPr/>
            </p:nvSpPr>
            <p:spPr bwMode="auto">
              <a:xfrm>
                <a:off x="3827" y="2400"/>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8" name="Group 145"/>
            <p:cNvGrpSpPr>
              <a:grpSpLocks/>
            </p:cNvGrpSpPr>
            <p:nvPr/>
          </p:nvGrpSpPr>
          <p:grpSpPr bwMode="auto">
            <a:xfrm>
              <a:off x="4403" y="2454"/>
              <a:ext cx="349" cy="275"/>
              <a:chOff x="4403" y="2454"/>
              <a:chExt cx="349" cy="275"/>
            </a:xfrm>
          </p:grpSpPr>
          <p:sp>
            <p:nvSpPr>
              <p:cNvPr id="35950" name="Rectangle 110"/>
              <p:cNvSpPr>
                <a:spLocks noChangeArrowheads="1"/>
              </p:cNvSpPr>
              <p:nvPr/>
            </p:nvSpPr>
            <p:spPr bwMode="auto">
              <a:xfrm>
                <a:off x="4423" y="2454"/>
                <a:ext cx="288" cy="275"/>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51" name="Rectangle 111"/>
              <p:cNvSpPr>
                <a:spLocks noChangeArrowheads="1"/>
              </p:cNvSpPr>
              <p:nvPr/>
            </p:nvSpPr>
            <p:spPr bwMode="auto">
              <a:xfrm>
                <a:off x="4403" y="2475"/>
                <a:ext cx="349" cy="211"/>
              </a:xfrm>
              <a:prstGeom prst="rect">
                <a:avLst/>
              </a:prstGeom>
              <a:noFill/>
              <a:ln w="9525">
                <a:noFill/>
                <a:miter lim="800000"/>
                <a:headEnd/>
                <a:tailEnd/>
              </a:ln>
              <a:effectLst/>
            </p:spPr>
            <p:txBody>
              <a:bodyPr lIns="92075" tIns="46038" rIns="92075" bIns="46038">
                <a:spAutoFit/>
              </a:bodyPr>
              <a:lstStyle/>
              <a:p>
                <a:pPr>
                  <a:defRPr/>
                </a:pPr>
                <a:r>
                  <a:rPr lang="en-US">
                    <a:effectLst>
                      <a:outerShdw blurRad="38100" dist="38100" dir="2700000" algn="tl">
                        <a:srgbClr val="000000"/>
                      </a:outerShdw>
                    </a:effectLst>
                    <a:latin typeface="Arial" charset="0"/>
                  </a:rPr>
                  <a:t>W</a:t>
                </a:r>
                <a:endParaRPr lang="en-US" baseline="-25000">
                  <a:effectLst>
                    <a:outerShdw blurRad="38100" dist="38100" dir="2700000" algn="tl">
                      <a:srgbClr val="000000"/>
                    </a:outerShdw>
                  </a:effectLst>
                  <a:latin typeface="Arial" charset="0"/>
                </a:endParaRPr>
              </a:p>
            </p:txBody>
          </p:sp>
        </p:grpSp>
        <p:grpSp>
          <p:nvGrpSpPr>
            <p:cNvPr id="11309" name="Group 112"/>
            <p:cNvGrpSpPr>
              <a:grpSpLocks/>
            </p:cNvGrpSpPr>
            <p:nvPr/>
          </p:nvGrpSpPr>
          <p:grpSpPr bwMode="auto">
            <a:xfrm>
              <a:off x="4108" y="2174"/>
              <a:ext cx="349" cy="280"/>
              <a:chOff x="4115" y="2655"/>
              <a:chExt cx="349" cy="280"/>
            </a:xfrm>
          </p:grpSpPr>
          <p:sp>
            <p:nvSpPr>
              <p:cNvPr id="35953" name="Rectangle 113"/>
              <p:cNvSpPr>
                <a:spLocks noChangeArrowheads="1"/>
              </p:cNvSpPr>
              <p:nvPr/>
            </p:nvSpPr>
            <p:spPr bwMode="auto">
              <a:xfrm>
                <a:off x="4135" y="2655"/>
                <a:ext cx="288" cy="280"/>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54" name="Rectangle 114"/>
              <p:cNvSpPr>
                <a:spLocks noChangeArrowheads="1"/>
              </p:cNvSpPr>
              <p:nvPr/>
            </p:nvSpPr>
            <p:spPr bwMode="auto">
              <a:xfrm>
                <a:off x="4115" y="2688"/>
                <a:ext cx="349" cy="212"/>
              </a:xfrm>
              <a:prstGeom prst="rect">
                <a:avLst/>
              </a:prstGeom>
              <a:noFill/>
              <a:ln w="9525">
                <a:noFill/>
                <a:miter lim="800000"/>
                <a:headEnd/>
                <a:tailEnd/>
              </a:ln>
              <a:effectLst/>
            </p:spPr>
            <p:txBody>
              <a:bodyPr lIns="92075" tIns="46038" rIns="92075" bIns="46038">
                <a:spAutoFit/>
              </a:bodyPr>
              <a:lstStyle/>
              <a:p>
                <a:pPr>
                  <a:defRPr/>
                </a:pPr>
                <a:r>
                  <a:rPr lang="en-US">
                    <a:effectLst>
                      <a:outerShdw blurRad="38100" dist="38100" dir="2700000" algn="tl">
                        <a:srgbClr val="000000"/>
                      </a:outerShdw>
                    </a:effectLst>
                    <a:latin typeface="Arial" charset="0"/>
                  </a:rPr>
                  <a:t>W</a:t>
                </a:r>
                <a:endParaRPr lang="en-US" baseline="-25000">
                  <a:effectLst>
                    <a:outerShdw blurRad="38100" dist="38100" dir="2700000" algn="tl">
                      <a:srgbClr val="000000"/>
                    </a:outerShdw>
                  </a:effectLst>
                  <a:latin typeface="Arial" charset="0"/>
                </a:endParaRPr>
              </a:p>
            </p:txBody>
          </p:sp>
        </p:grpSp>
      </p:grpSp>
      <p:sp>
        <p:nvSpPr>
          <p:cNvPr id="35955" name="Rectangle 115"/>
          <p:cNvSpPr>
            <a:spLocks noChangeArrowheads="1"/>
          </p:cNvSpPr>
          <p:nvPr/>
        </p:nvSpPr>
        <p:spPr bwMode="auto">
          <a:xfrm>
            <a:off x="5651500" y="2570163"/>
            <a:ext cx="457200" cy="423862"/>
          </a:xfrm>
          <a:prstGeom prst="rect">
            <a:avLst/>
          </a:prstGeom>
          <a:noFill/>
          <a:ln w="38100">
            <a:solidFill>
              <a:schemeClr val="tx2"/>
            </a:solidFill>
            <a:miter lim="800000"/>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57" name="Text Box 117"/>
          <p:cNvSpPr txBox="1">
            <a:spLocks noChangeArrowheads="1"/>
          </p:cNvSpPr>
          <p:nvPr/>
        </p:nvSpPr>
        <p:spPr bwMode="auto">
          <a:xfrm>
            <a:off x="7018338" y="2260600"/>
            <a:ext cx="2019300" cy="762000"/>
          </a:xfrm>
          <a:prstGeom prst="rect">
            <a:avLst/>
          </a:prstGeom>
          <a:solidFill>
            <a:schemeClr val="bg1"/>
          </a:solid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2200" b="0" dirty="0">
                <a:effectLst>
                  <a:outerShdw blurRad="38100" dist="38100" dir="2700000" algn="tl">
                    <a:srgbClr val="000000"/>
                  </a:outerShdw>
                </a:effectLst>
                <a:latin typeface="Arial" charset="0"/>
              </a:rPr>
              <a:t>E &amp; G Access</a:t>
            </a:r>
          </a:p>
          <a:p>
            <a:pPr eaLnBrk="1" hangingPunct="1">
              <a:lnSpc>
                <a:spcPct val="100000"/>
              </a:lnSpc>
              <a:spcBef>
                <a:spcPct val="0"/>
              </a:spcBef>
              <a:defRPr/>
            </a:pPr>
            <a:r>
              <a:rPr lang="en-US" sz="2200" b="0" dirty="0">
                <a:effectLst>
                  <a:outerShdw blurRad="38100" dist="38100" dir="2700000" algn="tl">
                    <a:srgbClr val="000000"/>
                  </a:outerShdw>
                </a:effectLst>
                <a:latin typeface="Arial" charset="0"/>
              </a:rPr>
              <a:t>same address </a:t>
            </a:r>
          </a:p>
        </p:txBody>
      </p:sp>
      <p:grpSp>
        <p:nvGrpSpPr>
          <p:cNvPr id="22" name="Group 118"/>
          <p:cNvGrpSpPr>
            <a:grpSpLocks/>
          </p:cNvGrpSpPr>
          <p:nvPr/>
        </p:nvGrpSpPr>
        <p:grpSpPr bwMode="auto">
          <a:xfrm>
            <a:off x="5181600" y="3451225"/>
            <a:ext cx="2754313" cy="892175"/>
            <a:chOff x="3264" y="2654"/>
            <a:chExt cx="1735" cy="562"/>
          </a:xfrm>
        </p:grpSpPr>
        <p:grpSp>
          <p:nvGrpSpPr>
            <p:cNvPr id="11287" name="Group 119"/>
            <p:cNvGrpSpPr>
              <a:grpSpLocks/>
            </p:cNvGrpSpPr>
            <p:nvPr/>
          </p:nvGrpSpPr>
          <p:grpSpPr bwMode="auto">
            <a:xfrm>
              <a:off x="3264" y="2654"/>
              <a:ext cx="1440" cy="284"/>
              <a:chOff x="4224" y="3312"/>
              <a:chExt cx="1440" cy="284"/>
            </a:xfrm>
          </p:grpSpPr>
          <p:sp>
            <p:nvSpPr>
              <p:cNvPr id="35960" name="Rectangle 120"/>
              <p:cNvSpPr>
                <a:spLocks noChangeArrowheads="1"/>
              </p:cNvSpPr>
              <p:nvPr/>
            </p:nvSpPr>
            <p:spPr bwMode="auto">
              <a:xfrm>
                <a:off x="4224" y="3312"/>
                <a:ext cx="1440" cy="280"/>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1" name="Rectangle 121"/>
              <p:cNvSpPr>
                <a:spLocks noChangeArrowheads="1"/>
              </p:cNvSpPr>
              <p:nvPr/>
            </p:nvSpPr>
            <p:spPr bwMode="auto">
              <a:xfrm>
                <a:off x="4239" y="3338"/>
                <a:ext cx="1425"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a:t>
                </a:r>
                <a:r>
                  <a:rPr lang="en-US" sz="1800" baseline="-25000" dirty="0">
                    <a:effectLst>
                      <a:outerShdw blurRad="38100" dist="38100" dir="2700000" algn="tl">
                        <a:srgbClr val="000000"/>
                      </a:outerShdw>
                    </a:effectLst>
                    <a:latin typeface="Arial" charset="0"/>
                  </a:rPr>
                  <a:t>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r>
                  <a:rPr lang="en-US" sz="1800" baseline="-25000" dirty="0">
                    <a:effectLst>
                      <a:outerShdw blurRad="38100" dist="38100" dir="2700000" algn="tl">
                        <a:srgbClr val="000000"/>
                      </a:outerShdw>
                    </a:effectLst>
                    <a:latin typeface="Arial" charset="0"/>
                  </a:rPr>
                  <a:t>    </a:t>
                </a:r>
                <a:r>
                  <a:rPr lang="en-US" sz="1800" dirty="0">
                    <a:effectLst>
                      <a:outerShdw blurRad="38100" dist="38100" dir="2700000" algn="tl">
                        <a:srgbClr val="000000"/>
                      </a:outerShdw>
                    </a:effectLst>
                    <a:latin typeface="Arial" charset="0"/>
                  </a:rPr>
                  <a:t>W</a:t>
                </a:r>
                <a:endParaRPr lang="en-US" sz="1800" baseline="-25000" dirty="0">
                  <a:effectLst>
                    <a:outerShdw blurRad="38100" dist="38100" dir="2700000" algn="tl">
                      <a:srgbClr val="000000"/>
                    </a:outerShdw>
                  </a:effectLst>
                  <a:latin typeface="Arial" charset="0"/>
                </a:endParaRPr>
              </a:p>
            </p:txBody>
          </p:sp>
          <p:sp>
            <p:nvSpPr>
              <p:cNvPr id="35962" name="Line 122"/>
              <p:cNvSpPr>
                <a:spLocks noChangeShapeType="1"/>
              </p:cNvSpPr>
              <p:nvPr/>
            </p:nvSpPr>
            <p:spPr bwMode="auto">
              <a:xfrm>
                <a:off x="5376" y="3312"/>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3" name="Line 123"/>
              <p:cNvSpPr>
                <a:spLocks noChangeShapeType="1"/>
              </p:cNvSpPr>
              <p:nvPr/>
            </p:nvSpPr>
            <p:spPr bwMode="auto">
              <a:xfrm flipH="1">
                <a:off x="4800" y="3314"/>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4" name="Line 124"/>
              <p:cNvSpPr>
                <a:spLocks noChangeShapeType="1"/>
              </p:cNvSpPr>
              <p:nvPr/>
            </p:nvSpPr>
            <p:spPr bwMode="auto">
              <a:xfrm>
                <a:off x="5088" y="3318"/>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5" name="Line 125"/>
              <p:cNvSpPr>
                <a:spLocks noChangeShapeType="1"/>
              </p:cNvSpPr>
              <p:nvPr/>
            </p:nvSpPr>
            <p:spPr bwMode="auto">
              <a:xfrm>
                <a:off x="4512" y="3320"/>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288" name="Group 126"/>
            <p:cNvGrpSpPr>
              <a:grpSpLocks/>
            </p:cNvGrpSpPr>
            <p:nvPr/>
          </p:nvGrpSpPr>
          <p:grpSpPr bwMode="auto">
            <a:xfrm>
              <a:off x="3273" y="2932"/>
              <a:ext cx="1726" cy="284"/>
              <a:chOff x="3266" y="3750"/>
              <a:chExt cx="1726" cy="284"/>
            </a:xfrm>
          </p:grpSpPr>
          <p:sp>
            <p:nvSpPr>
              <p:cNvPr id="35967" name="Rectangle 127"/>
              <p:cNvSpPr>
                <a:spLocks noChangeArrowheads="1"/>
              </p:cNvSpPr>
              <p:nvPr/>
            </p:nvSpPr>
            <p:spPr bwMode="auto">
              <a:xfrm>
                <a:off x="3266" y="3752"/>
                <a:ext cx="1726"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8" name="Rectangle 128"/>
              <p:cNvSpPr>
                <a:spLocks noChangeArrowheads="1"/>
              </p:cNvSpPr>
              <p:nvPr/>
            </p:nvSpPr>
            <p:spPr bwMode="auto">
              <a:xfrm>
                <a:off x="3280" y="3774"/>
                <a:ext cx="1712" cy="198"/>
              </a:xfrm>
              <a:prstGeom prst="rect">
                <a:avLst/>
              </a:prstGeom>
              <a:no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         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   W</a:t>
                </a:r>
                <a:endParaRPr lang="en-US" sz="1800" baseline="-25000">
                  <a:effectLst>
                    <a:outerShdw blurRad="38100" dist="38100" dir="2700000" algn="tl">
                      <a:srgbClr val="000000"/>
                    </a:outerShdw>
                  </a:effectLst>
                  <a:latin typeface="Arial" charset="0"/>
                </a:endParaRPr>
              </a:p>
            </p:txBody>
          </p:sp>
          <p:sp>
            <p:nvSpPr>
              <p:cNvPr id="35969" name="Line 129"/>
              <p:cNvSpPr>
                <a:spLocks noChangeShapeType="1"/>
              </p:cNvSpPr>
              <p:nvPr/>
            </p:nvSpPr>
            <p:spPr bwMode="auto">
              <a:xfrm>
                <a:off x="4418" y="3750"/>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0" name="Line 130"/>
              <p:cNvSpPr>
                <a:spLocks noChangeShapeType="1"/>
              </p:cNvSpPr>
              <p:nvPr/>
            </p:nvSpPr>
            <p:spPr bwMode="auto">
              <a:xfrm flipH="1">
                <a:off x="3842" y="3750"/>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1" name="Line 131"/>
              <p:cNvSpPr>
                <a:spLocks noChangeShapeType="1"/>
              </p:cNvSpPr>
              <p:nvPr/>
            </p:nvSpPr>
            <p:spPr bwMode="auto">
              <a:xfrm>
                <a:off x="4130" y="3768"/>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2" name="Line 132"/>
              <p:cNvSpPr>
                <a:spLocks noChangeShapeType="1"/>
              </p:cNvSpPr>
              <p:nvPr/>
            </p:nvSpPr>
            <p:spPr bwMode="auto">
              <a:xfrm>
                <a:off x="3554" y="3756"/>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3" name="Line 133"/>
              <p:cNvSpPr>
                <a:spLocks noChangeShapeType="1"/>
              </p:cNvSpPr>
              <p:nvPr/>
            </p:nvSpPr>
            <p:spPr bwMode="auto">
              <a:xfrm>
                <a:off x="4704" y="375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sp>
        <p:nvSpPr>
          <p:cNvPr id="35975" name="Rectangle 135"/>
          <p:cNvSpPr>
            <a:spLocks noChangeArrowheads="1"/>
          </p:cNvSpPr>
          <p:nvPr/>
        </p:nvSpPr>
        <p:spPr bwMode="auto">
          <a:xfrm>
            <a:off x="5630863" y="3462338"/>
            <a:ext cx="933450" cy="423862"/>
          </a:xfrm>
          <a:prstGeom prst="rect">
            <a:avLst/>
          </a:prstGeom>
          <a:noFill/>
          <a:ln w="38100">
            <a:solidFill>
              <a:schemeClr val="tx2"/>
            </a:solidFill>
            <a:miter lim="800000"/>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6" name="Text Box 136"/>
          <p:cNvSpPr txBox="1">
            <a:spLocks noChangeArrowheads="1"/>
          </p:cNvSpPr>
          <p:nvPr/>
        </p:nvSpPr>
        <p:spPr bwMode="auto">
          <a:xfrm>
            <a:off x="177800" y="4418013"/>
            <a:ext cx="3219450" cy="2289175"/>
          </a:xfrm>
          <a:prstGeom prst="rect">
            <a:avLst/>
          </a:prstGeom>
          <a:solidFill>
            <a:schemeClr val="accent1"/>
          </a:solidFill>
          <a:ln w="31750">
            <a:noFill/>
            <a:miter lim="800000"/>
            <a:headEnd/>
            <a:tailEnd type="none" w="sm" len="sm"/>
          </a:ln>
          <a:effectLst/>
        </p:spPr>
        <p:txBody>
          <a:bodyPr wrap="none">
            <a:spAutoFit/>
          </a:bodyPr>
          <a:lstStyle/>
          <a:p>
            <a:pPr>
              <a:lnSpc>
                <a:spcPct val="100000"/>
              </a:lnSpc>
              <a:spcBef>
                <a:spcPct val="0"/>
              </a:spcBef>
              <a:defRPr/>
            </a:pPr>
            <a:r>
              <a:rPr lang="en-US" sz="1800">
                <a:effectLst>
                  <a:outerShdw blurRad="38100" dist="38100" dir="2700000" algn="tl">
                    <a:srgbClr val="000000"/>
                  </a:outerShdw>
                </a:effectLst>
                <a:latin typeface="Arial" charset="0"/>
              </a:rPr>
              <a:t>F1: Instruction Address</a:t>
            </a:r>
          </a:p>
          <a:p>
            <a:pPr>
              <a:lnSpc>
                <a:spcPct val="100000"/>
              </a:lnSpc>
              <a:spcBef>
                <a:spcPct val="0"/>
              </a:spcBef>
              <a:defRPr/>
            </a:pPr>
            <a:r>
              <a:rPr lang="en-US" sz="1800">
                <a:effectLst>
                  <a:outerShdw blurRad="38100" dist="38100" dir="2700000" algn="tl">
                    <a:srgbClr val="000000"/>
                  </a:outerShdw>
                </a:effectLst>
                <a:latin typeface="Arial" charset="0"/>
              </a:rPr>
              <a:t>F2: Instruction Content</a:t>
            </a:r>
          </a:p>
          <a:p>
            <a:pPr>
              <a:lnSpc>
                <a:spcPct val="100000"/>
              </a:lnSpc>
              <a:spcBef>
                <a:spcPct val="0"/>
              </a:spcBef>
              <a:defRPr/>
            </a:pPr>
            <a:r>
              <a:rPr lang="en-US" sz="1800">
                <a:effectLst>
                  <a:outerShdw blurRad="38100" dist="38100" dir="2700000" algn="tl">
                    <a:srgbClr val="000000"/>
                  </a:outerShdw>
                </a:effectLst>
                <a:latin typeface="Arial" charset="0"/>
              </a:rPr>
              <a:t>D1: Decode Instruction</a:t>
            </a:r>
          </a:p>
          <a:p>
            <a:pPr>
              <a:lnSpc>
                <a:spcPct val="100000"/>
              </a:lnSpc>
              <a:spcBef>
                <a:spcPct val="0"/>
              </a:spcBef>
              <a:defRPr/>
            </a:pPr>
            <a:r>
              <a:rPr lang="en-US" sz="1800">
                <a:effectLst>
                  <a:outerShdw blurRad="38100" dist="38100" dir="2700000" algn="tl">
                    <a:srgbClr val="000000"/>
                  </a:outerShdw>
                </a:effectLst>
                <a:latin typeface="Arial" charset="0"/>
              </a:rPr>
              <a:t>D2: Resolve Operand Addr</a:t>
            </a:r>
          </a:p>
          <a:p>
            <a:pPr>
              <a:lnSpc>
                <a:spcPct val="100000"/>
              </a:lnSpc>
              <a:spcBef>
                <a:spcPct val="0"/>
              </a:spcBef>
              <a:defRPr/>
            </a:pPr>
            <a:r>
              <a:rPr lang="en-US" sz="1800">
                <a:effectLst>
                  <a:outerShdw blurRad="38100" dist="38100" dir="2700000" algn="tl">
                    <a:srgbClr val="000000"/>
                  </a:outerShdw>
                </a:effectLst>
                <a:latin typeface="Arial" charset="0"/>
              </a:rPr>
              <a:t>R1: Operand Address</a:t>
            </a:r>
          </a:p>
          <a:p>
            <a:pPr>
              <a:lnSpc>
                <a:spcPct val="100000"/>
              </a:lnSpc>
              <a:spcBef>
                <a:spcPct val="0"/>
              </a:spcBef>
              <a:defRPr/>
            </a:pPr>
            <a:r>
              <a:rPr lang="en-US" sz="1800">
                <a:effectLst>
                  <a:outerShdw blurRad="38100" dist="38100" dir="2700000" algn="tl">
                    <a:srgbClr val="000000"/>
                  </a:outerShdw>
                </a:effectLst>
                <a:latin typeface="Arial" charset="0"/>
              </a:rPr>
              <a:t>R2: Get Operand</a:t>
            </a:r>
          </a:p>
          <a:p>
            <a:pPr>
              <a:lnSpc>
                <a:spcPct val="100000"/>
              </a:lnSpc>
              <a:spcBef>
                <a:spcPct val="0"/>
              </a:spcBef>
              <a:defRPr/>
            </a:pPr>
            <a:r>
              <a:rPr lang="en-US" sz="1800">
                <a:effectLst>
                  <a:outerShdw blurRad="38100" dist="38100" dir="2700000" algn="tl">
                    <a:srgbClr val="000000"/>
                  </a:outerShdw>
                </a:effectLst>
                <a:latin typeface="Arial" charset="0"/>
              </a:rPr>
              <a:t>E: CPU doing “real” work</a:t>
            </a:r>
          </a:p>
          <a:p>
            <a:pPr>
              <a:lnSpc>
                <a:spcPct val="100000"/>
              </a:lnSpc>
              <a:spcBef>
                <a:spcPct val="0"/>
              </a:spcBef>
              <a:defRPr/>
            </a:pPr>
            <a:r>
              <a:rPr lang="en-US" sz="1800">
                <a:effectLst>
                  <a:outerShdw blurRad="38100" dist="38100" dir="2700000" algn="tl">
                    <a:srgbClr val="000000"/>
                  </a:outerShdw>
                </a:effectLst>
                <a:latin typeface="Arial" charset="0"/>
              </a:rPr>
              <a:t>W: store content to memory</a:t>
            </a:r>
            <a:endParaRPr lang="en-US" sz="1600">
              <a:effectLst>
                <a:outerShdw blurRad="38100" dist="38100" dir="2700000" algn="tl">
                  <a:srgbClr val="000000"/>
                </a:outerShdw>
              </a:effectLst>
              <a:latin typeface="Arial" charset="0"/>
            </a:endParaRPr>
          </a:p>
        </p:txBody>
      </p:sp>
      <p:sp>
        <p:nvSpPr>
          <p:cNvPr id="35977" name="Rectangle 137"/>
          <p:cNvSpPr>
            <a:spLocks noChangeArrowheads="1"/>
          </p:cNvSpPr>
          <p:nvPr/>
        </p:nvSpPr>
        <p:spPr bwMode="auto">
          <a:xfrm>
            <a:off x="3825875" y="800100"/>
            <a:ext cx="457200" cy="3538538"/>
          </a:xfrm>
          <a:prstGeom prst="rect">
            <a:avLst/>
          </a:prstGeom>
          <a:noFill/>
          <a:ln w="38100">
            <a:solidFill>
              <a:schemeClr val="tx2"/>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79" name="Rectangle 139"/>
          <p:cNvSpPr>
            <a:spLocks noChangeArrowheads="1"/>
          </p:cNvSpPr>
          <p:nvPr/>
        </p:nvSpPr>
        <p:spPr bwMode="auto">
          <a:xfrm>
            <a:off x="165100" y="4014788"/>
            <a:ext cx="457200" cy="360362"/>
          </a:xfrm>
          <a:prstGeom prst="rect">
            <a:avLst/>
          </a:prstGeom>
          <a:noFill/>
          <a:ln w="12700">
            <a:noFill/>
            <a:miter lim="800000"/>
            <a:headEnd type="none" w="sm" len="sm"/>
            <a:tailEnd type="none" w="sm" len="sm"/>
          </a:ln>
          <a:effectLst/>
        </p:spPr>
        <p:txBody>
          <a:bodyPr anchor="ctr">
            <a:spAutoFit/>
          </a:bodyPr>
          <a:lstStyle/>
          <a:p>
            <a:pPr>
              <a:defRPr/>
            </a:pPr>
            <a:r>
              <a:rPr lang="en-US" sz="2200">
                <a:effectLst>
                  <a:outerShdw blurRad="38100" dist="38100" dir="2700000" algn="tl">
                    <a:srgbClr val="000000"/>
                  </a:outerShdw>
                </a:effectLst>
                <a:latin typeface="Arial" charset="0"/>
              </a:rPr>
              <a:t>H</a:t>
            </a:r>
            <a:endParaRPr lang="en-US" sz="2200" b="0">
              <a:effectLst>
                <a:outerShdw blurRad="38100" dist="38100" dir="2700000" algn="tl">
                  <a:srgbClr val="000000"/>
                </a:outerShdw>
              </a:effectLst>
              <a:latin typeface="Arial" charset="0"/>
            </a:endParaRPr>
          </a:p>
        </p:txBody>
      </p:sp>
      <p:sp>
        <p:nvSpPr>
          <p:cNvPr id="35983" name="Line 143"/>
          <p:cNvSpPr>
            <a:spLocks noChangeShapeType="1"/>
          </p:cNvSpPr>
          <p:nvPr/>
        </p:nvSpPr>
        <p:spPr bwMode="auto">
          <a:xfrm flipH="1">
            <a:off x="571500" y="4318000"/>
            <a:ext cx="3154363"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38" name="Text Box 117"/>
          <p:cNvSpPr txBox="1">
            <a:spLocks noChangeArrowheads="1"/>
          </p:cNvSpPr>
          <p:nvPr/>
        </p:nvSpPr>
        <p:spPr bwMode="auto">
          <a:xfrm>
            <a:off x="6602413" y="1601788"/>
            <a:ext cx="2368550" cy="144621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2200" b="0"/>
              <a:t>Instructions</a:t>
            </a:r>
          </a:p>
          <a:p>
            <a:pPr algn="ctr" eaLnBrk="1" hangingPunct="1">
              <a:lnSpc>
                <a:spcPct val="100000"/>
              </a:lnSpc>
              <a:spcBef>
                <a:spcPct val="0"/>
              </a:spcBef>
            </a:pPr>
            <a:r>
              <a:rPr lang="en-US" altLang="it-IT" sz="2200" b="0"/>
              <a:t>‘E’ and ‘G’</a:t>
            </a:r>
          </a:p>
          <a:p>
            <a:pPr algn="ctr" eaLnBrk="1" hangingPunct="1">
              <a:lnSpc>
                <a:spcPct val="100000"/>
              </a:lnSpc>
              <a:spcBef>
                <a:spcPct val="0"/>
              </a:spcBef>
            </a:pPr>
            <a:r>
              <a:rPr lang="en-US" altLang="it-IT" sz="2200" b="0"/>
              <a:t>access same</a:t>
            </a:r>
          </a:p>
          <a:p>
            <a:pPr algn="ctr" eaLnBrk="1" hangingPunct="1">
              <a:lnSpc>
                <a:spcPct val="100000"/>
              </a:lnSpc>
              <a:spcBef>
                <a:spcPct val="0"/>
              </a:spcBef>
            </a:pPr>
            <a:r>
              <a:rPr lang="en-US" altLang="it-IT" sz="2200" b="0"/>
              <a:t>memory address </a:t>
            </a:r>
          </a:p>
        </p:txBody>
      </p:sp>
      <p:cxnSp>
        <p:nvCxnSpPr>
          <p:cNvPr id="35974" name="AutoShape 134"/>
          <p:cNvCxnSpPr>
            <a:cxnSpLocks noChangeShapeType="1"/>
          </p:cNvCxnSpPr>
          <p:nvPr/>
        </p:nvCxnSpPr>
        <p:spPr bwMode="auto">
          <a:xfrm rot="5400000">
            <a:off x="5818187" y="2628901"/>
            <a:ext cx="1204913" cy="931862"/>
          </a:xfrm>
          <a:prstGeom prst="straightConnector1">
            <a:avLst/>
          </a:prstGeom>
          <a:noFill/>
          <a:ln w="12700">
            <a:solidFill>
              <a:schemeClr val="tx1"/>
            </a:solidFill>
            <a:prstDash val="dash"/>
            <a:round/>
            <a:headEnd type="none" w="sm" len="sm"/>
            <a:tailEnd type="stealth" w="sm" len="sm"/>
          </a:ln>
          <a:extLst>
            <a:ext uri="{909E8E84-426E-40DD-AFC4-6F175D3DCCD1}">
              <a14:hiddenFill xmlns:a14="http://schemas.microsoft.com/office/drawing/2010/main">
                <a:noFill/>
              </a14:hiddenFill>
            </a:ext>
          </a:extLst>
        </p:spPr>
      </p:cxnSp>
      <p:cxnSp>
        <p:nvCxnSpPr>
          <p:cNvPr id="35956" name="AutoShape 116"/>
          <p:cNvCxnSpPr>
            <a:cxnSpLocks noChangeShapeType="1"/>
            <a:endCxn id="35945" idx="3"/>
          </p:cNvCxnSpPr>
          <p:nvPr/>
        </p:nvCxnSpPr>
        <p:spPr bwMode="auto">
          <a:xfrm rot="10800000" flipV="1">
            <a:off x="6172200" y="2255838"/>
            <a:ext cx="714375" cy="504825"/>
          </a:xfrm>
          <a:prstGeom prst="straightConnector1">
            <a:avLst/>
          </a:prstGeom>
          <a:noFill/>
          <a:ln w="12700">
            <a:solidFill>
              <a:schemeClr val="tx1"/>
            </a:solidFill>
            <a:prstDash val="dash"/>
            <a:round/>
            <a:headEnd type="none" w="sm" len="sm"/>
            <a:tailEnd type="stealth" w="sm" len="sm"/>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977"/>
                                        </p:tgtEl>
                                        <p:attrNameLst>
                                          <p:attrName>style.visibility</p:attrName>
                                        </p:attrNameLst>
                                      </p:cBhvr>
                                      <p:to>
                                        <p:strVal val="visible"/>
                                      </p:to>
                                    </p:set>
                                    <p:anim calcmode="lin" valueType="num">
                                      <p:cBhvr>
                                        <p:cTn id="7" dur="500" fill="hold"/>
                                        <p:tgtEl>
                                          <p:spTgt spid="35977"/>
                                        </p:tgtEl>
                                        <p:attrNameLst>
                                          <p:attrName>ppt_w</p:attrName>
                                        </p:attrNameLst>
                                      </p:cBhvr>
                                      <p:tavLst>
                                        <p:tav tm="0">
                                          <p:val>
                                            <p:strVal val="4*#ppt_w"/>
                                          </p:val>
                                        </p:tav>
                                        <p:tav tm="100000">
                                          <p:val>
                                            <p:strVal val="#ppt_w"/>
                                          </p:val>
                                        </p:tav>
                                      </p:tavLst>
                                    </p:anim>
                                    <p:anim calcmode="lin" valueType="num">
                                      <p:cBhvr>
                                        <p:cTn id="8" dur="500" fill="hold"/>
                                        <p:tgtEl>
                                          <p:spTgt spid="35977"/>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5853"/>
                                        </p:tgtEl>
                                        <p:attrNameLst>
                                          <p:attrName>style.visibility</p:attrName>
                                        </p:attrNameLst>
                                      </p:cBhvr>
                                      <p:to>
                                        <p:strVal val="visible"/>
                                      </p:to>
                                    </p:set>
                                    <p:animEffect transition="in" filter="wipe(left)">
                                      <p:cBhvr>
                                        <p:cTn id="12" dur="500"/>
                                        <p:tgtEl>
                                          <p:spTgt spid="3585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5957"/>
                                        </p:tgtEl>
                                        <p:attrNameLst>
                                          <p:attrName>style.visibility</p:attrName>
                                        </p:attrNameLst>
                                      </p:cBhvr>
                                      <p:to>
                                        <p:strVal val="visible"/>
                                      </p:to>
                                    </p:set>
                                    <p:animEffect transition="in" filter="dissolve">
                                      <p:cBhvr>
                                        <p:cTn id="17" dur="500"/>
                                        <p:tgtEl>
                                          <p:spTgt spid="35957"/>
                                        </p:tgtEl>
                                      </p:cBhvr>
                                    </p:animEffect>
                                  </p:childTnLst>
                                </p:cTn>
                              </p:par>
                            </p:childTnLst>
                          </p:cTn>
                        </p:par>
                        <p:par>
                          <p:cTn id="18" fill="hold" nodeType="afterGroup">
                            <p:stCondLst>
                              <p:cond delay="500"/>
                            </p:stCondLst>
                            <p:childTnLst>
                              <p:par>
                                <p:cTn id="19" presetID="22" presetClass="entr" presetSubtype="2" fill="hold" nodeType="afterEffect">
                                  <p:stCondLst>
                                    <p:cond delay="0"/>
                                  </p:stCondLst>
                                  <p:childTnLst>
                                    <p:set>
                                      <p:cBhvr>
                                        <p:cTn id="20" dur="1" fill="hold">
                                          <p:stCondLst>
                                            <p:cond delay="0"/>
                                          </p:stCondLst>
                                        </p:cTn>
                                        <p:tgtEl>
                                          <p:spTgt spid="35956"/>
                                        </p:tgtEl>
                                        <p:attrNameLst>
                                          <p:attrName>style.visibility</p:attrName>
                                        </p:attrNameLst>
                                      </p:cBhvr>
                                      <p:to>
                                        <p:strVal val="visible"/>
                                      </p:to>
                                    </p:set>
                                    <p:animEffect transition="in" filter="wipe(right)">
                                      <p:cBhvr>
                                        <p:cTn id="21" dur="500"/>
                                        <p:tgtEl>
                                          <p:spTgt spid="35956"/>
                                        </p:tgtEl>
                                      </p:cBhvr>
                                    </p:animEffect>
                                  </p:childTnLst>
                                </p:cTn>
                              </p:par>
                            </p:childTnLst>
                          </p:cTn>
                        </p:par>
                        <p:par>
                          <p:cTn id="22" fill="hold" nodeType="afterGroup">
                            <p:stCondLst>
                              <p:cond delay="1000"/>
                            </p:stCondLst>
                            <p:childTnLst>
                              <p:par>
                                <p:cTn id="23" presetID="22" presetClass="entr" presetSubtype="2" fill="hold" nodeType="afterEffect">
                                  <p:stCondLst>
                                    <p:cond delay="0"/>
                                  </p:stCondLst>
                                  <p:childTnLst>
                                    <p:set>
                                      <p:cBhvr>
                                        <p:cTn id="24" dur="1" fill="hold">
                                          <p:stCondLst>
                                            <p:cond delay="0"/>
                                          </p:stCondLst>
                                        </p:cTn>
                                        <p:tgtEl>
                                          <p:spTgt spid="35974"/>
                                        </p:tgtEl>
                                        <p:attrNameLst>
                                          <p:attrName>style.visibility</p:attrName>
                                        </p:attrNameLst>
                                      </p:cBhvr>
                                      <p:to>
                                        <p:strVal val="visible"/>
                                      </p:to>
                                    </p:set>
                                    <p:animEffect transition="in" filter="wipe(right)">
                                      <p:cBhvr>
                                        <p:cTn id="25" dur="500"/>
                                        <p:tgtEl>
                                          <p:spTgt spid="3597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lide(fromLeft)">
                                      <p:cBhvr>
                                        <p:cTn id="30" dur="500"/>
                                        <p:tgtEl>
                                          <p:spTgt spid="22"/>
                                        </p:tgtEl>
                                      </p:cBhvr>
                                    </p:animEffect>
                                  </p:childTnLst>
                                </p:cTn>
                              </p:par>
                            </p:childTnLst>
                          </p:cTn>
                        </p:par>
                        <p:par>
                          <p:cTn id="31" fill="hold" nodeType="afterGroup">
                            <p:stCondLst>
                              <p:cond delay="500"/>
                            </p:stCondLst>
                            <p:childTnLst>
                              <p:par>
                                <p:cTn id="32" presetID="23" presetClass="entr" presetSubtype="32" fill="hold" grpId="0" nodeType="afterEffect">
                                  <p:stCondLst>
                                    <p:cond delay="0"/>
                                  </p:stCondLst>
                                  <p:childTnLst>
                                    <p:set>
                                      <p:cBhvr>
                                        <p:cTn id="33" dur="1" fill="hold">
                                          <p:stCondLst>
                                            <p:cond delay="0"/>
                                          </p:stCondLst>
                                        </p:cTn>
                                        <p:tgtEl>
                                          <p:spTgt spid="35955"/>
                                        </p:tgtEl>
                                        <p:attrNameLst>
                                          <p:attrName>style.visibility</p:attrName>
                                        </p:attrNameLst>
                                      </p:cBhvr>
                                      <p:to>
                                        <p:strVal val="visible"/>
                                      </p:to>
                                    </p:set>
                                    <p:anim calcmode="lin" valueType="num">
                                      <p:cBhvr>
                                        <p:cTn id="34" dur="500" fill="hold"/>
                                        <p:tgtEl>
                                          <p:spTgt spid="35955"/>
                                        </p:tgtEl>
                                        <p:attrNameLst>
                                          <p:attrName>ppt_w</p:attrName>
                                        </p:attrNameLst>
                                      </p:cBhvr>
                                      <p:tavLst>
                                        <p:tav tm="0">
                                          <p:val>
                                            <p:strVal val="4*#ppt_w"/>
                                          </p:val>
                                        </p:tav>
                                        <p:tav tm="100000">
                                          <p:val>
                                            <p:strVal val="#ppt_w"/>
                                          </p:val>
                                        </p:tav>
                                      </p:tavLst>
                                    </p:anim>
                                    <p:anim calcmode="lin" valueType="num">
                                      <p:cBhvr>
                                        <p:cTn id="35" dur="500" fill="hold"/>
                                        <p:tgtEl>
                                          <p:spTgt spid="35955"/>
                                        </p:tgtEl>
                                        <p:attrNameLst>
                                          <p:attrName>ppt_h</p:attrName>
                                        </p:attrNameLst>
                                      </p:cBhvr>
                                      <p:tavLst>
                                        <p:tav tm="0">
                                          <p:val>
                                            <p:strVal val="4*#ppt_h"/>
                                          </p:val>
                                        </p:tav>
                                        <p:tav tm="100000">
                                          <p:val>
                                            <p:strVal val="#ppt_h"/>
                                          </p:val>
                                        </p:tav>
                                      </p:tavLst>
                                    </p:anim>
                                  </p:childTnLst>
                                </p:cTn>
                              </p:par>
                            </p:childTnLst>
                          </p:cTn>
                        </p:par>
                        <p:par>
                          <p:cTn id="36" fill="hold" nodeType="afterGroup">
                            <p:stCondLst>
                              <p:cond delay="1000"/>
                            </p:stCondLst>
                            <p:childTnLst>
                              <p:par>
                                <p:cTn id="37" presetID="23" presetClass="entr" presetSubtype="32" fill="hold" grpId="0" nodeType="afterEffect">
                                  <p:stCondLst>
                                    <p:cond delay="0"/>
                                  </p:stCondLst>
                                  <p:childTnLst>
                                    <p:set>
                                      <p:cBhvr>
                                        <p:cTn id="38" dur="1" fill="hold">
                                          <p:stCondLst>
                                            <p:cond delay="0"/>
                                          </p:stCondLst>
                                        </p:cTn>
                                        <p:tgtEl>
                                          <p:spTgt spid="35975"/>
                                        </p:tgtEl>
                                        <p:attrNameLst>
                                          <p:attrName>style.visibility</p:attrName>
                                        </p:attrNameLst>
                                      </p:cBhvr>
                                      <p:to>
                                        <p:strVal val="visible"/>
                                      </p:to>
                                    </p:set>
                                    <p:anim calcmode="lin" valueType="num">
                                      <p:cBhvr>
                                        <p:cTn id="39" dur="500" fill="hold"/>
                                        <p:tgtEl>
                                          <p:spTgt spid="35975"/>
                                        </p:tgtEl>
                                        <p:attrNameLst>
                                          <p:attrName>ppt_w</p:attrName>
                                        </p:attrNameLst>
                                      </p:cBhvr>
                                      <p:tavLst>
                                        <p:tav tm="0">
                                          <p:val>
                                            <p:strVal val="4*#ppt_w"/>
                                          </p:val>
                                        </p:tav>
                                        <p:tav tm="100000">
                                          <p:val>
                                            <p:strVal val="#ppt_w"/>
                                          </p:val>
                                        </p:tav>
                                      </p:tavLst>
                                    </p:anim>
                                    <p:anim calcmode="lin" valueType="num">
                                      <p:cBhvr>
                                        <p:cTn id="40" dur="500" fill="hold"/>
                                        <p:tgtEl>
                                          <p:spTgt spid="35975"/>
                                        </p:tgtEl>
                                        <p:attrNameLst>
                                          <p:attrName>ppt_h</p:attrName>
                                        </p:attrNameLst>
                                      </p:cBhvr>
                                      <p:tavLst>
                                        <p:tav tm="0">
                                          <p:val>
                                            <p:strVal val="4*#ppt_h"/>
                                          </p:val>
                                        </p:tav>
                                        <p:tav tm="100000">
                                          <p:val>
                                            <p:strVal val="#ppt_h"/>
                                          </p:val>
                                        </p:tav>
                                      </p:tavLst>
                                    </p:anim>
                                  </p:childTnLst>
                                </p:cTn>
                              </p:par>
                            </p:childTnLst>
                          </p:cTn>
                        </p:par>
                        <p:par>
                          <p:cTn id="41" fill="hold" nodeType="afterGroup">
                            <p:stCondLst>
                              <p:cond delay="1500"/>
                            </p:stCondLst>
                            <p:childTnLst>
                              <p:par>
                                <p:cTn id="42" presetID="22" presetClass="entr" presetSubtype="1" fill="hold" grpId="0" nodeType="afterEffect">
                                  <p:stCondLst>
                                    <p:cond delay="0"/>
                                  </p:stCondLst>
                                  <p:childTnLst>
                                    <p:set>
                                      <p:cBhvr>
                                        <p:cTn id="43" dur="1" fill="hold">
                                          <p:stCondLst>
                                            <p:cond delay="0"/>
                                          </p:stCondLst>
                                        </p:cTn>
                                        <p:tgtEl>
                                          <p:spTgt spid="35852"/>
                                        </p:tgtEl>
                                        <p:attrNameLst>
                                          <p:attrName>style.visibility</p:attrName>
                                        </p:attrNameLst>
                                      </p:cBhvr>
                                      <p:to>
                                        <p:strVal val="visible"/>
                                      </p:to>
                                    </p:set>
                                    <p:animEffect transition="in" filter="wipe(up)">
                                      <p:cBhvr>
                                        <p:cTn id="44" dur="500"/>
                                        <p:tgtEl>
                                          <p:spTgt spid="35852"/>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38"/>
                                        </p:tgtEl>
                                        <p:attrNameLst>
                                          <p:attrName>style.visibility</p:attrName>
                                        </p:attrNameLst>
                                      </p:cBhvr>
                                      <p:to>
                                        <p:strVal val="visible"/>
                                      </p:to>
                                    </p:set>
                                    <p:animEffect transition="in" filter="dissolve">
                                      <p:cBhvr>
                                        <p:cTn id="49"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2" grpId="0" autoUpdateAnimBg="0"/>
      <p:bldP spid="35853" grpId="0" autoUpdateAnimBg="0"/>
      <p:bldP spid="35955" grpId="0" animBg="1"/>
      <p:bldP spid="35957" grpId="0" animBg="1" autoUpdateAnimBg="0"/>
      <p:bldP spid="35975" grpId="0" animBg="1"/>
      <p:bldP spid="35977" grpId="0" animBg="1"/>
      <p:bldP spid="138"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2" name="Rectangle 4"/>
          <p:cNvSpPr>
            <a:spLocks noChangeArrowheads="1"/>
          </p:cNvSpPr>
          <p:nvPr/>
        </p:nvSpPr>
        <p:spPr bwMode="auto">
          <a:xfrm>
            <a:off x="4918075" y="1298575"/>
            <a:ext cx="2073275" cy="34607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3" name="Rectangle 5"/>
          <p:cNvSpPr>
            <a:spLocks noChangeArrowheads="1"/>
          </p:cNvSpPr>
          <p:nvPr/>
        </p:nvSpPr>
        <p:spPr bwMode="auto">
          <a:xfrm>
            <a:off x="4884738" y="13906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XINTF Zone 6 (1Mw)</a:t>
            </a:r>
          </a:p>
        </p:txBody>
      </p:sp>
      <p:sp>
        <p:nvSpPr>
          <p:cNvPr id="211974" name="Rectangle 6"/>
          <p:cNvSpPr>
            <a:spLocks noChangeArrowheads="1"/>
          </p:cNvSpPr>
          <p:nvPr/>
        </p:nvSpPr>
        <p:spPr bwMode="auto">
          <a:xfrm>
            <a:off x="4918075" y="1644650"/>
            <a:ext cx="2073275" cy="34607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5" name="Rectangle 7"/>
          <p:cNvSpPr>
            <a:spLocks noChangeArrowheads="1"/>
          </p:cNvSpPr>
          <p:nvPr/>
        </p:nvSpPr>
        <p:spPr bwMode="auto">
          <a:xfrm>
            <a:off x="4889500" y="1747838"/>
            <a:ext cx="2128838"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XINTF Zone 7 (1Mw)</a:t>
            </a:r>
          </a:p>
        </p:txBody>
      </p:sp>
      <p:sp>
        <p:nvSpPr>
          <p:cNvPr id="211976" name="Rectangle 8" descr="Outlined diamond"/>
          <p:cNvSpPr>
            <a:spLocks noChangeArrowheads="1"/>
          </p:cNvSpPr>
          <p:nvPr/>
        </p:nvSpPr>
        <p:spPr bwMode="auto">
          <a:xfrm>
            <a:off x="4918075" y="3776663"/>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7" name="Rectangle 9"/>
          <p:cNvSpPr>
            <a:spLocks noChangeArrowheads="1"/>
          </p:cNvSpPr>
          <p:nvPr/>
        </p:nvSpPr>
        <p:spPr bwMode="auto">
          <a:xfrm>
            <a:off x="4918075" y="2911475"/>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8" name="Rectangle 10" descr="Outlined diamond"/>
          <p:cNvSpPr>
            <a:spLocks noChangeArrowheads="1"/>
          </p:cNvSpPr>
          <p:nvPr/>
        </p:nvSpPr>
        <p:spPr bwMode="auto">
          <a:xfrm>
            <a:off x="4918075" y="1990725"/>
            <a:ext cx="2073275" cy="920750"/>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9" name="Rectangle 11"/>
          <p:cNvSpPr>
            <a:spLocks noChangeArrowheads="1"/>
          </p:cNvSpPr>
          <p:nvPr/>
        </p:nvSpPr>
        <p:spPr bwMode="auto">
          <a:xfrm>
            <a:off x="4918075" y="1009650"/>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0" name="Text Box 12"/>
          <p:cNvSpPr txBox="1">
            <a:spLocks noChangeArrowheads="1"/>
          </p:cNvSpPr>
          <p:nvPr/>
        </p:nvSpPr>
        <p:spPr bwMode="auto">
          <a:xfrm>
            <a:off x="193675" y="79692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0x000000</a:t>
            </a:r>
          </a:p>
        </p:txBody>
      </p:sp>
      <p:sp>
        <p:nvSpPr>
          <p:cNvPr id="211981" name="Text Box 13"/>
          <p:cNvSpPr txBox="1">
            <a:spLocks noChangeArrowheads="1"/>
          </p:cNvSpPr>
          <p:nvPr/>
        </p:nvSpPr>
        <p:spPr bwMode="auto">
          <a:xfrm>
            <a:off x="195263" y="10842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0x000400</a:t>
            </a:r>
          </a:p>
        </p:txBody>
      </p:sp>
      <p:sp>
        <p:nvSpPr>
          <p:cNvPr id="211982" name="Text Box 14"/>
          <p:cNvSpPr txBox="1">
            <a:spLocks noChangeArrowheads="1"/>
          </p:cNvSpPr>
          <p:nvPr/>
        </p:nvSpPr>
        <p:spPr bwMode="auto">
          <a:xfrm>
            <a:off x="195263" y="13731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0x000800</a:t>
            </a:r>
          </a:p>
        </p:txBody>
      </p:sp>
      <p:sp>
        <p:nvSpPr>
          <p:cNvPr id="211983" name="Rectangle 15"/>
          <p:cNvSpPr>
            <a:spLocks noChangeArrowheads="1"/>
          </p:cNvSpPr>
          <p:nvPr/>
        </p:nvSpPr>
        <p:spPr bwMode="auto">
          <a:xfrm>
            <a:off x="1357313" y="3043238"/>
            <a:ext cx="2071687" cy="863600"/>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4" name="Rectangle 16"/>
          <p:cNvSpPr>
            <a:spLocks noChangeArrowheads="1"/>
          </p:cNvSpPr>
          <p:nvPr/>
        </p:nvSpPr>
        <p:spPr bwMode="auto">
          <a:xfrm>
            <a:off x="1357313" y="911225"/>
            <a:ext cx="2073275" cy="288925"/>
          </a:xfrm>
          <a:prstGeom prst="rect">
            <a:avLst/>
          </a:prstGeom>
          <a:solidFill>
            <a:schemeClr val="accent1"/>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5" name="Rectangle 17"/>
          <p:cNvSpPr>
            <a:spLocks noChangeArrowheads="1"/>
          </p:cNvSpPr>
          <p:nvPr/>
        </p:nvSpPr>
        <p:spPr bwMode="auto">
          <a:xfrm>
            <a:off x="1357313" y="1200150"/>
            <a:ext cx="2073275" cy="288925"/>
          </a:xfrm>
          <a:prstGeom prst="rect">
            <a:avLst/>
          </a:prstGeom>
          <a:solidFill>
            <a:schemeClr val="accent1"/>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6" name="Rectangle 18"/>
          <p:cNvSpPr>
            <a:spLocks noChangeArrowheads="1"/>
          </p:cNvSpPr>
          <p:nvPr/>
        </p:nvSpPr>
        <p:spPr bwMode="auto">
          <a:xfrm>
            <a:off x="1357313" y="1487488"/>
            <a:ext cx="2071687" cy="1266825"/>
          </a:xfrm>
          <a:prstGeom prst="rect">
            <a:avLst/>
          </a:prstGeom>
          <a:solidFill>
            <a:schemeClr val="accent2"/>
          </a:solidFill>
          <a:ln w="9525" algn="ctr">
            <a:solidFill>
              <a:schemeClr val="tx1"/>
            </a:solidFill>
            <a:miter lim="800000"/>
            <a:headEnd/>
            <a:tailEnd/>
          </a:ln>
          <a:effectLst/>
        </p:spPr>
        <p:txBody>
          <a:bodyPr wrap="none" anchor="ctr"/>
          <a:lstStyle/>
          <a:p>
            <a:pPr algn="ctr">
              <a:defRPr/>
            </a:pPr>
            <a:endParaRPr lang="de-DE" sz="2000" dirty="0">
              <a:solidFill>
                <a:schemeClr val="accent2"/>
              </a:solidFill>
              <a:effectLst>
                <a:outerShdw blurRad="38100" dist="38100" dir="2700000" algn="tl">
                  <a:srgbClr val="000000"/>
                </a:outerShdw>
              </a:effectLst>
              <a:latin typeface="Times New Roman" charset="0"/>
            </a:endParaRPr>
          </a:p>
        </p:txBody>
      </p:sp>
      <p:sp>
        <p:nvSpPr>
          <p:cNvPr id="211987" name="Rectangle 19"/>
          <p:cNvSpPr>
            <a:spLocks noChangeArrowheads="1"/>
          </p:cNvSpPr>
          <p:nvPr/>
        </p:nvSpPr>
        <p:spPr bwMode="auto">
          <a:xfrm>
            <a:off x="1357313" y="2755900"/>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8" name="Rectangle 20"/>
          <p:cNvSpPr>
            <a:spLocks noChangeArrowheads="1"/>
          </p:cNvSpPr>
          <p:nvPr/>
        </p:nvSpPr>
        <p:spPr bwMode="auto">
          <a:xfrm>
            <a:off x="1357313" y="3332163"/>
            <a:ext cx="1036637" cy="288925"/>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9" name="Rectangle 21"/>
          <p:cNvSpPr>
            <a:spLocks noChangeArrowheads="1"/>
          </p:cNvSpPr>
          <p:nvPr/>
        </p:nvSpPr>
        <p:spPr bwMode="auto">
          <a:xfrm>
            <a:off x="1357313" y="3619500"/>
            <a:ext cx="1036637" cy="288925"/>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0" name="Rectangle 22"/>
          <p:cNvSpPr>
            <a:spLocks noChangeArrowheads="1"/>
          </p:cNvSpPr>
          <p:nvPr/>
        </p:nvSpPr>
        <p:spPr bwMode="auto">
          <a:xfrm>
            <a:off x="1357313" y="3044825"/>
            <a:ext cx="1036637" cy="288925"/>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1" name="Rectangle 23" descr="Outlined diamond"/>
          <p:cNvSpPr>
            <a:spLocks noChangeArrowheads="1"/>
          </p:cNvSpPr>
          <p:nvPr/>
        </p:nvSpPr>
        <p:spPr bwMode="auto">
          <a:xfrm>
            <a:off x="1357313" y="3906838"/>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2" name="Rectangle 24" descr="Outlined diamond"/>
          <p:cNvSpPr>
            <a:spLocks noChangeArrowheads="1"/>
          </p:cNvSpPr>
          <p:nvPr/>
        </p:nvSpPr>
        <p:spPr bwMode="auto">
          <a:xfrm>
            <a:off x="1357313" y="4195763"/>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3" name="Rectangle 25" descr="Outlined diamond"/>
          <p:cNvSpPr>
            <a:spLocks noChangeArrowheads="1"/>
          </p:cNvSpPr>
          <p:nvPr/>
        </p:nvSpPr>
        <p:spPr bwMode="auto">
          <a:xfrm>
            <a:off x="1357313" y="4483100"/>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4" name="Rectangle 26" descr="Outlined diamond"/>
          <p:cNvSpPr>
            <a:spLocks noChangeArrowheads="1"/>
          </p:cNvSpPr>
          <p:nvPr/>
        </p:nvSpPr>
        <p:spPr bwMode="auto">
          <a:xfrm>
            <a:off x="1357313" y="4772025"/>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5" name="Rectangle 27"/>
          <p:cNvSpPr>
            <a:spLocks noChangeArrowheads="1"/>
          </p:cNvSpPr>
          <p:nvPr/>
        </p:nvSpPr>
        <p:spPr bwMode="auto">
          <a:xfrm>
            <a:off x="1357313" y="5059363"/>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6" name="Rectangle 28"/>
          <p:cNvSpPr>
            <a:spLocks noChangeArrowheads="1"/>
          </p:cNvSpPr>
          <p:nvPr/>
        </p:nvSpPr>
        <p:spPr bwMode="auto">
          <a:xfrm>
            <a:off x="1357313" y="5348288"/>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7" name="Rectangle 29"/>
          <p:cNvSpPr>
            <a:spLocks noChangeArrowheads="1"/>
          </p:cNvSpPr>
          <p:nvPr/>
        </p:nvSpPr>
        <p:spPr bwMode="auto">
          <a:xfrm>
            <a:off x="1357313" y="5635625"/>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8" name="Rectangle 30"/>
          <p:cNvSpPr>
            <a:spLocks noChangeArrowheads="1"/>
          </p:cNvSpPr>
          <p:nvPr/>
        </p:nvSpPr>
        <p:spPr bwMode="auto">
          <a:xfrm>
            <a:off x="1357313" y="5924550"/>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9" name="Rectangle 31"/>
          <p:cNvSpPr>
            <a:spLocks noChangeArrowheads="1"/>
          </p:cNvSpPr>
          <p:nvPr/>
        </p:nvSpPr>
        <p:spPr bwMode="auto">
          <a:xfrm>
            <a:off x="1357313" y="1487488"/>
            <a:ext cx="1036637" cy="922337"/>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00" name="Freeform 32"/>
          <p:cNvSpPr>
            <a:spLocks/>
          </p:cNvSpPr>
          <p:nvPr/>
        </p:nvSpPr>
        <p:spPr bwMode="auto">
          <a:xfrm>
            <a:off x="1357313" y="1717675"/>
            <a:ext cx="922337" cy="404813"/>
          </a:xfrm>
          <a:custGeom>
            <a:avLst/>
            <a:gdLst/>
            <a:ahLst/>
            <a:cxnLst>
              <a:cxn ang="0">
                <a:pos x="0" y="0"/>
              </a:cxn>
              <a:cxn ang="0">
                <a:pos x="581" y="0"/>
              </a:cxn>
              <a:cxn ang="0">
                <a:pos x="581" y="255"/>
              </a:cxn>
              <a:cxn ang="0">
                <a:pos x="0" y="255"/>
              </a:cxn>
            </a:cxnLst>
            <a:rect l="0" t="0" r="r" b="b"/>
            <a:pathLst>
              <a:path w="581" h="255">
                <a:moveTo>
                  <a:pt x="0" y="0"/>
                </a:moveTo>
                <a:lnTo>
                  <a:pt x="581" y="0"/>
                </a:lnTo>
                <a:lnTo>
                  <a:pt x="581" y="255"/>
                </a:lnTo>
                <a:lnTo>
                  <a:pt x="0" y="255"/>
                </a:lnTo>
              </a:path>
            </a:pathLst>
          </a:custGeom>
          <a:noFill/>
          <a:ln w="9525" cap="flat" cmpd="sng">
            <a:solidFill>
              <a:schemeClr val="tx1"/>
            </a:solidFill>
            <a:prstDash val="dash"/>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01" name="Rectangle 33"/>
          <p:cNvSpPr>
            <a:spLocks noChangeArrowheads="1"/>
          </p:cNvSpPr>
          <p:nvPr/>
        </p:nvSpPr>
        <p:spPr bwMode="auto">
          <a:xfrm>
            <a:off x="1322388" y="125730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M1 SARAM (1Kw)</a:t>
            </a:r>
          </a:p>
        </p:txBody>
      </p:sp>
      <p:sp>
        <p:nvSpPr>
          <p:cNvPr id="212002" name="Rectangle 34"/>
          <p:cNvSpPr>
            <a:spLocks noChangeArrowheads="1"/>
          </p:cNvSpPr>
          <p:nvPr/>
        </p:nvSpPr>
        <p:spPr bwMode="auto">
          <a:xfrm>
            <a:off x="1323975" y="969963"/>
            <a:ext cx="2127250"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M0 SARAM (1Kw)</a:t>
            </a:r>
          </a:p>
        </p:txBody>
      </p:sp>
      <p:sp>
        <p:nvSpPr>
          <p:cNvPr id="212003" name="Text Box 35"/>
          <p:cNvSpPr txBox="1">
            <a:spLocks noChangeArrowheads="1"/>
          </p:cNvSpPr>
          <p:nvPr/>
        </p:nvSpPr>
        <p:spPr bwMode="auto">
          <a:xfrm>
            <a:off x="1646238" y="663575"/>
            <a:ext cx="1743075" cy="261938"/>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Data         Program</a:t>
            </a:r>
          </a:p>
        </p:txBody>
      </p:sp>
      <p:sp>
        <p:nvSpPr>
          <p:cNvPr id="212004" name="Text Box 36"/>
          <p:cNvSpPr txBox="1">
            <a:spLocks noChangeArrowheads="1"/>
          </p:cNvSpPr>
          <p:nvPr/>
        </p:nvSpPr>
        <p:spPr bwMode="auto">
          <a:xfrm>
            <a:off x="1303338" y="1819275"/>
            <a:ext cx="1030287" cy="257175"/>
          </a:xfrm>
          <a:prstGeom prst="rect">
            <a:avLst/>
          </a:prstGeom>
          <a:noFill/>
          <a:ln w="12700">
            <a:noFill/>
            <a:miter lim="800000"/>
            <a:headEnd type="none" w="sm" len="sm"/>
            <a:tailEnd type="none" w="sm" len="sm"/>
          </a:ln>
          <a:effectLst/>
        </p:spPr>
        <p:txBody>
          <a:bodyPr wrap="none">
            <a:spAutoFit/>
          </a:bodyPr>
          <a:lstStyle/>
          <a:p>
            <a:pPr algn="ctr">
              <a:lnSpc>
                <a:spcPct val="20000"/>
              </a:lnSpc>
              <a:defRPr/>
            </a:pPr>
            <a:r>
              <a:rPr lang="en-US" sz="1200" dirty="0">
                <a:effectLst>
                  <a:outerShdw blurRad="38100" dist="38100" dir="2700000" algn="tl">
                    <a:srgbClr val="000000"/>
                  </a:outerShdw>
                </a:effectLst>
                <a:latin typeface="Arial" charset="0"/>
              </a:rPr>
              <a:t>PIE Vectors</a:t>
            </a:r>
          </a:p>
          <a:p>
            <a:pPr algn="ctr">
              <a:lnSpc>
                <a:spcPct val="20000"/>
              </a:lnSpc>
              <a:defRPr/>
            </a:pPr>
            <a:r>
              <a:rPr lang="en-US" sz="1200" dirty="0">
                <a:effectLst>
                  <a:outerShdw blurRad="38100" dist="38100" dir="2700000" algn="tl">
                    <a:srgbClr val="000000"/>
                  </a:outerShdw>
                </a:effectLst>
                <a:latin typeface="Arial" charset="0"/>
              </a:rPr>
              <a:t>(256 w)</a:t>
            </a:r>
          </a:p>
        </p:txBody>
      </p:sp>
      <p:sp>
        <p:nvSpPr>
          <p:cNvPr id="212005" name="Text Box 37"/>
          <p:cNvSpPr txBox="1">
            <a:spLocks noChangeArrowheads="1"/>
          </p:cNvSpPr>
          <p:nvPr/>
        </p:nvSpPr>
        <p:spPr bwMode="auto">
          <a:xfrm>
            <a:off x="1357313" y="2160588"/>
            <a:ext cx="1090612"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0 (6Kw)</a:t>
            </a:r>
          </a:p>
        </p:txBody>
      </p:sp>
      <p:sp>
        <p:nvSpPr>
          <p:cNvPr id="212006" name="Rectangle 38"/>
          <p:cNvSpPr>
            <a:spLocks noChangeArrowheads="1"/>
          </p:cNvSpPr>
          <p:nvPr/>
        </p:nvSpPr>
        <p:spPr bwMode="auto">
          <a:xfrm>
            <a:off x="1319213" y="28130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XINTF Zone 0 (4Kw)</a:t>
            </a:r>
          </a:p>
        </p:txBody>
      </p:sp>
      <p:sp>
        <p:nvSpPr>
          <p:cNvPr id="212007" name="Line 39"/>
          <p:cNvSpPr>
            <a:spLocks noChangeShapeType="1"/>
          </p:cNvSpPr>
          <p:nvPr/>
        </p:nvSpPr>
        <p:spPr bwMode="auto">
          <a:xfrm>
            <a:off x="2393950" y="728663"/>
            <a:ext cx="0" cy="173037"/>
          </a:xfrm>
          <a:prstGeom prst="line">
            <a:avLst/>
          </a:prstGeom>
          <a:noFill/>
          <a:ln w="12700">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2326" name="Text Box 40"/>
          <p:cNvSpPr txBox="1">
            <a:spLocks noChangeArrowheads="1"/>
          </p:cNvSpPr>
          <p:nvPr/>
        </p:nvSpPr>
        <p:spPr bwMode="auto">
          <a:xfrm>
            <a:off x="2452688" y="2006600"/>
            <a:ext cx="9239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400">
                <a:solidFill>
                  <a:schemeClr val="bg2"/>
                </a:solidFill>
              </a:rPr>
              <a:t>reserved</a:t>
            </a:r>
          </a:p>
        </p:txBody>
      </p:sp>
      <p:sp>
        <p:nvSpPr>
          <p:cNvPr id="212009" name="Rectangle 41"/>
          <p:cNvSpPr>
            <a:spLocks noChangeArrowheads="1"/>
          </p:cNvSpPr>
          <p:nvPr/>
        </p:nvSpPr>
        <p:spPr bwMode="auto">
          <a:xfrm>
            <a:off x="1362075" y="3336925"/>
            <a:ext cx="1084263" cy="200025"/>
          </a:xfrm>
          <a:prstGeom prst="rect">
            <a:avLst/>
          </a:prstGeom>
          <a:noFill/>
          <a:ln w="12700">
            <a:no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10" name="Text Box 42"/>
          <p:cNvSpPr txBox="1">
            <a:spLocks noChangeArrowheads="1"/>
          </p:cNvSpPr>
          <p:nvPr/>
        </p:nvSpPr>
        <p:spPr bwMode="auto">
          <a:xfrm>
            <a:off x="1357313" y="3357563"/>
            <a:ext cx="1090612"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1 (4Kw)</a:t>
            </a:r>
          </a:p>
        </p:txBody>
      </p:sp>
      <p:sp>
        <p:nvSpPr>
          <p:cNvPr id="212011" name="Rectangle 43"/>
          <p:cNvSpPr>
            <a:spLocks noChangeArrowheads="1"/>
          </p:cNvSpPr>
          <p:nvPr/>
        </p:nvSpPr>
        <p:spPr bwMode="auto">
          <a:xfrm>
            <a:off x="1362075" y="3536950"/>
            <a:ext cx="1084263" cy="200025"/>
          </a:xfrm>
          <a:prstGeom prst="rect">
            <a:avLst/>
          </a:prstGeom>
          <a:noFill/>
          <a:ln w="12700">
            <a:no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12" name="Text Box 44"/>
          <p:cNvSpPr txBox="1">
            <a:spLocks noChangeArrowheads="1"/>
          </p:cNvSpPr>
          <p:nvPr/>
        </p:nvSpPr>
        <p:spPr bwMode="auto">
          <a:xfrm>
            <a:off x="1357313" y="3648075"/>
            <a:ext cx="1090612" cy="261938"/>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2 (4Kw)</a:t>
            </a:r>
          </a:p>
        </p:txBody>
      </p:sp>
      <p:sp>
        <p:nvSpPr>
          <p:cNvPr id="212013" name="Rectangle 45"/>
          <p:cNvSpPr>
            <a:spLocks noChangeArrowheads="1"/>
          </p:cNvSpPr>
          <p:nvPr/>
        </p:nvSpPr>
        <p:spPr bwMode="auto">
          <a:xfrm>
            <a:off x="1362075" y="3140075"/>
            <a:ext cx="1084263" cy="200025"/>
          </a:xfrm>
          <a:prstGeom prst="rect">
            <a:avLst/>
          </a:prstGeom>
          <a:noFill/>
          <a:ln w="12700">
            <a:no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14" name="Text Box 46"/>
          <p:cNvSpPr txBox="1">
            <a:spLocks noChangeArrowheads="1"/>
          </p:cNvSpPr>
          <p:nvPr/>
        </p:nvSpPr>
        <p:spPr bwMode="auto">
          <a:xfrm>
            <a:off x="1357313" y="3062288"/>
            <a:ext cx="1090612"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3 (4Kw)</a:t>
            </a:r>
          </a:p>
        </p:txBody>
      </p:sp>
      <p:sp>
        <p:nvSpPr>
          <p:cNvPr id="212015" name="Rectangle 47" descr="Outlined diamond"/>
          <p:cNvSpPr>
            <a:spLocks noChangeArrowheads="1"/>
          </p:cNvSpPr>
          <p:nvPr/>
        </p:nvSpPr>
        <p:spPr bwMode="auto">
          <a:xfrm>
            <a:off x="1319213" y="3971925"/>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L0 SARAM (4Kw)</a:t>
            </a:r>
          </a:p>
        </p:txBody>
      </p:sp>
      <p:sp>
        <p:nvSpPr>
          <p:cNvPr id="212016" name="Rectangle 48" descr="Outlined diamond"/>
          <p:cNvSpPr>
            <a:spLocks noChangeArrowheads="1"/>
          </p:cNvSpPr>
          <p:nvPr/>
        </p:nvSpPr>
        <p:spPr bwMode="auto">
          <a:xfrm>
            <a:off x="1319213" y="4268788"/>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L1 SARAM (4Kw)</a:t>
            </a:r>
          </a:p>
        </p:txBody>
      </p:sp>
      <p:sp>
        <p:nvSpPr>
          <p:cNvPr id="212017" name="Rectangle 49" descr="Outlined diamond"/>
          <p:cNvSpPr>
            <a:spLocks noChangeArrowheads="1"/>
          </p:cNvSpPr>
          <p:nvPr/>
        </p:nvSpPr>
        <p:spPr bwMode="auto">
          <a:xfrm>
            <a:off x="1319213" y="454660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L2 SARAM (4Kw)</a:t>
            </a:r>
          </a:p>
        </p:txBody>
      </p:sp>
      <p:sp>
        <p:nvSpPr>
          <p:cNvPr id="212018" name="Rectangle 50" descr="Outlined diamond"/>
          <p:cNvSpPr>
            <a:spLocks noChangeArrowheads="1"/>
          </p:cNvSpPr>
          <p:nvPr/>
        </p:nvSpPr>
        <p:spPr bwMode="auto">
          <a:xfrm>
            <a:off x="1322388" y="483870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L3 SARAM (4Kw)</a:t>
            </a:r>
          </a:p>
        </p:txBody>
      </p:sp>
      <p:sp>
        <p:nvSpPr>
          <p:cNvPr id="212019" name="Rectangle 51" descr="Outlined diamond"/>
          <p:cNvSpPr>
            <a:spLocks noChangeArrowheads="1"/>
          </p:cNvSpPr>
          <p:nvPr/>
        </p:nvSpPr>
        <p:spPr bwMode="auto">
          <a:xfrm>
            <a:off x="1322388" y="5135563"/>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L4 SARAM (4Kw)</a:t>
            </a:r>
          </a:p>
        </p:txBody>
      </p:sp>
      <p:sp>
        <p:nvSpPr>
          <p:cNvPr id="212020" name="Rectangle 52" descr="Outlined diamond"/>
          <p:cNvSpPr>
            <a:spLocks noChangeArrowheads="1"/>
          </p:cNvSpPr>
          <p:nvPr/>
        </p:nvSpPr>
        <p:spPr bwMode="auto">
          <a:xfrm>
            <a:off x="1319213" y="5414963"/>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L5 SARAM (4Kw)</a:t>
            </a:r>
          </a:p>
        </p:txBody>
      </p:sp>
      <p:sp>
        <p:nvSpPr>
          <p:cNvPr id="212021" name="Rectangle 53" descr="Outlined diamond"/>
          <p:cNvSpPr>
            <a:spLocks noChangeArrowheads="1"/>
          </p:cNvSpPr>
          <p:nvPr/>
        </p:nvSpPr>
        <p:spPr bwMode="auto">
          <a:xfrm>
            <a:off x="1319213" y="5700713"/>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L6 SARAM (4Kw)</a:t>
            </a:r>
          </a:p>
        </p:txBody>
      </p:sp>
      <p:sp>
        <p:nvSpPr>
          <p:cNvPr id="212022" name="Rectangle 54" descr="Outlined diamond"/>
          <p:cNvSpPr>
            <a:spLocks noChangeArrowheads="1"/>
          </p:cNvSpPr>
          <p:nvPr/>
        </p:nvSpPr>
        <p:spPr bwMode="auto">
          <a:xfrm>
            <a:off x="1319213" y="59880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L7 SARAM (4Kw)</a:t>
            </a:r>
          </a:p>
        </p:txBody>
      </p:sp>
      <p:sp>
        <p:nvSpPr>
          <p:cNvPr id="12341" name="Text Box 55"/>
          <p:cNvSpPr txBox="1">
            <a:spLocks noChangeArrowheads="1"/>
          </p:cNvSpPr>
          <p:nvPr/>
        </p:nvSpPr>
        <p:spPr bwMode="auto">
          <a:xfrm>
            <a:off x="2452688" y="3357563"/>
            <a:ext cx="9239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400">
                <a:solidFill>
                  <a:schemeClr val="bg2"/>
                </a:solidFill>
              </a:rPr>
              <a:t>reserved</a:t>
            </a:r>
          </a:p>
        </p:txBody>
      </p:sp>
      <p:sp>
        <p:nvSpPr>
          <p:cNvPr id="212024" name="Line 56"/>
          <p:cNvSpPr>
            <a:spLocks noChangeShapeType="1"/>
          </p:cNvSpPr>
          <p:nvPr/>
        </p:nvSpPr>
        <p:spPr bwMode="auto">
          <a:xfrm>
            <a:off x="1300163" y="120015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5" name="Line 57"/>
          <p:cNvSpPr>
            <a:spLocks noChangeShapeType="1"/>
          </p:cNvSpPr>
          <p:nvPr/>
        </p:nvSpPr>
        <p:spPr bwMode="auto">
          <a:xfrm>
            <a:off x="1300163" y="9112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6" name="Line 58"/>
          <p:cNvSpPr>
            <a:spLocks noChangeShapeType="1"/>
          </p:cNvSpPr>
          <p:nvPr/>
        </p:nvSpPr>
        <p:spPr bwMode="auto">
          <a:xfrm>
            <a:off x="1300163" y="14874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7" name="Line 59"/>
          <p:cNvSpPr>
            <a:spLocks noChangeShapeType="1"/>
          </p:cNvSpPr>
          <p:nvPr/>
        </p:nvSpPr>
        <p:spPr bwMode="auto">
          <a:xfrm>
            <a:off x="1300163" y="17176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8" name="Line 60"/>
          <p:cNvSpPr>
            <a:spLocks noChangeShapeType="1"/>
          </p:cNvSpPr>
          <p:nvPr/>
        </p:nvSpPr>
        <p:spPr bwMode="auto">
          <a:xfrm>
            <a:off x="1300163" y="21224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9" name="Line 61"/>
          <p:cNvSpPr>
            <a:spLocks noChangeShapeType="1"/>
          </p:cNvSpPr>
          <p:nvPr/>
        </p:nvSpPr>
        <p:spPr bwMode="auto">
          <a:xfrm>
            <a:off x="1300163" y="24098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0" name="Line 62"/>
          <p:cNvSpPr>
            <a:spLocks noChangeShapeType="1"/>
          </p:cNvSpPr>
          <p:nvPr/>
        </p:nvSpPr>
        <p:spPr bwMode="auto">
          <a:xfrm>
            <a:off x="1300163" y="27559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1" name="Line 63"/>
          <p:cNvSpPr>
            <a:spLocks noChangeShapeType="1"/>
          </p:cNvSpPr>
          <p:nvPr/>
        </p:nvSpPr>
        <p:spPr bwMode="auto">
          <a:xfrm>
            <a:off x="1300163" y="30432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2" name="Line 64"/>
          <p:cNvSpPr>
            <a:spLocks noChangeShapeType="1"/>
          </p:cNvSpPr>
          <p:nvPr/>
        </p:nvSpPr>
        <p:spPr bwMode="auto">
          <a:xfrm>
            <a:off x="1300163" y="33321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3" name="Line 65"/>
          <p:cNvSpPr>
            <a:spLocks noChangeShapeType="1"/>
          </p:cNvSpPr>
          <p:nvPr/>
        </p:nvSpPr>
        <p:spPr bwMode="auto">
          <a:xfrm>
            <a:off x="1300163" y="36195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4" name="Line 66"/>
          <p:cNvSpPr>
            <a:spLocks noChangeShapeType="1"/>
          </p:cNvSpPr>
          <p:nvPr/>
        </p:nvSpPr>
        <p:spPr bwMode="auto">
          <a:xfrm>
            <a:off x="1300163" y="39068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5" name="Line 67"/>
          <p:cNvSpPr>
            <a:spLocks noChangeShapeType="1"/>
          </p:cNvSpPr>
          <p:nvPr/>
        </p:nvSpPr>
        <p:spPr bwMode="auto">
          <a:xfrm>
            <a:off x="1300163" y="41957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6" name="Line 68"/>
          <p:cNvSpPr>
            <a:spLocks noChangeShapeType="1"/>
          </p:cNvSpPr>
          <p:nvPr/>
        </p:nvSpPr>
        <p:spPr bwMode="auto">
          <a:xfrm>
            <a:off x="1300163" y="44831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7" name="Line 69"/>
          <p:cNvSpPr>
            <a:spLocks noChangeShapeType="1"/>
          </p:cNvSpPr>
          <p:nvPr/>
        </p:nvSpPr>
        <p:spPr bwMode="auto">
          <a:xfrm>
            <a:off x="1300163" y="47720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8" name="Line 70"/>
          <p:cNvSpPr>
            <a:spLocks noChangeShapeType="1"/>
          </p:cNvSpPr>
          <p:nvPr/>
        </p:nvSpPr>
        <p:spPr bwMode="auto">
          <a:xfrm>
            <a:off x="1300163" y="50593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9" name="Line 71"/>
          <p:cNvSpPr>
            <a:spLocks noChangeShapeType="1"/>
          </p:cNvSpPr>
          <p:nvPr/>
        </p:nvSpPr>
        <p:spPr bwMode="auto">
          <a:xfrm>
            <a:off x="1300163" y="53482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0" name="Line 72"/>
          <p:cNvSpPr>
            <a:spLocks noChangeShapeType="1"/>
          </p:cNvSpPr>
          <p:nvPr/>
        </p:nvSpPr>
        <p:spPr bwMode="auto">
          <a:xfrm>
            <a:off x="1300163" y="56356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1" name="Line 73"/>
          <p:cNvSpPr>
            <a:spLocks noChangeShapeType="1"/>
          </p:cNvSpPr>
          <p:nvPr/>
        </p:nvSpPr>
        <p:spPr bwMode="auto">
          <a:xfrm>
            <a:off x="1300163" y="592455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2" name="Line 74"/>
          <p:cNvSpPr>
            <a:spLocks noChangeShapeType="1"/>
          </p:cNvSpPr>
          <p:nvPr/>
        </p:nvSpPr>
        <p:spPr bwMode="auto">
          <a:xfrm>
            <a:off x="1300163" y="62134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3" name="Text Box 75"/>
          <p:cNvSpPr txBox="1">
            <a:spLocks noChangeArrowheads="1"/>
          </p:cNvSpPr>
          <p:nvPr/>
        </p:nvSpPr>
        <p:spPr bwMode="auto">
          <a:xfrm>
            <a:off x="195263" y="16414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0x000D00</a:t>
            </a:r>
          </a:p>
        </p:txBody>
      </p:sp>
      <p:sp>
        <p:nvSpPr>
          <p:cNvPr id="212044" name="Text Box 76"/>
          <p:cNvSpPr txBox="1">
            <a:spLocks noChangeArrowheads="1"/>
          </p:cNvSpPr>
          <p:nvPr/>
        </p:nvSpPr>
        <p:spPr bwMode="auto">
          <a:xfrm>
            <a:off x="195263" y="22860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0x002000</a:t>
            </a:r>
          </a:p>
        </p:txBody>
      </p:sp>
      <p:sp>
        <p:nvSpPr>
          <p:cNvPr id="212045" name="Text Box 77"/>
          <p:cNvSpPr txBox="1">
            <a:spLocks noChangeArrowheads="1"/>
          </p:cNvSpPr>
          <p:nvPr/>
        </p:nvSpPr>
        <p:spPr bwMode="auto">
          <a:xfrm>
            <a:off x="195263" y="32162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0x006000</a:t>
            </a:r>
          </a:p>
        </p:txBody>
      </p:sp>
      <p:sp>
        <p:nvSpPr>
          <p:cNvPr id="212046" name="Text Box 78"/>
          <p:cNvSpPr txBox="1">
            <a:spLocks noChangeArrowheads="1"/>
          </p:cNvSpPr>
          <p:nvPr/>
        </p:nvSpPr>
        <p:spPr bwMode="auto">
          <a:xfrm>
            <a:off x="195263" y="350361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0x007000</a:t>
            </a:r>
          </a:p>
        </p:txBody>
      </p:sp>
      <p:sp>
        <p:nvSpPr>
          <p:cNvPr id="212047" name="Text Box 79"/>
          <p:cNvSpPr txBox="1">
            <a:spLocks noChangeArrowheads="1"/>
          </p:cNvSpPr>
          <p:nvPr/>
        </p:nvSpPr>
        <p:spPr bwMode="auto">
          <a:xfrm>
            <a:off x="195263" y="37925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0x008000</a:t>
            </a:r>
          </a:p>
        </p:txBody>
      </p:sp>
      <p:sp>
        <p:nvSpPr>
          <p:cNvPr id="212048" name="Text Box 80"/>
          <p:cNvSpPr txBox="1">
            <a:spLocks noChangeArrowheads="1"/>
          </p:cNvSpPr>
          <p:nvPr/>
        </p:nvSpPr>
        <p:spPr bwMode="auto">
          <a:xfrm>
            <a:off x="195263" y="40798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0x009000</a:t>
            </a:r>
          </a:p>
        </p:txBody>
      </p:sp>
      <p:sp>
        <p:nvSpPr>
          <p:cNvPr id="212049" name="Text Box 81"/>
          <p:cNvSpPr txBox="1">
            <a:spLocks noChangeArrowheads="1"/>
          </p:cNvSpPr>
          <p:nvPr/>
        </p:nvSpPr>
        <p:spPr bwMode="auto">
          <a:xfrm>
            <a:off x="195263" y="43688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0x00A000</a:t>
            </a:r>
          </a:p>
        </p:txBody>
      </p:sp>
      <p:sp>
        <p:nvSpPr>
          <p:cNvPr id="212050" name="Text Box 82"/>
          <p:cNvSpPr txBox="1">
            <a:spLocks noChangeArrowheads="1"/>
          </p:cNvSpPr>
          <p:nvPr/>
        </p:nvSpPr>
        <p:spPr bwMode="auto">
          <a:xfrm>
            <a:off x="195263" y="49450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0x00C000</a:t>
            </a:r>
          </a:p>
        </p:txBody>
      </p:sp>
      <p:sp>
        <p:nvSpPr>
          <p:cNvPr id="212051" name="Text Box 83"/>
          <p:cNvSpPr txBox="1">
            <a:spLocks noChangeArrowheads="1"/>
          </p:cNvSpPr>
          <p:nvPr/>
        </p:nvSpPr>
        <p:spPr bwMode="auto">
          <a:xfrm>
            <a:off x="195263" y="19716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0x000E00</a:t>
            </a:r>
          </a:p>
        </p:txBody>
      </p:sp>
      <p:sp>
        <p:nvSpPr>
          <p:cNvPr id="212052" name="Text Box 84"/>
          <p:cNvSpPr txBox="1">
            <a:spLocks noChangeArrowheads="1"/>
          </p:cNvSpPr>
          <p:nvPr/>
        </p:nvSpPr>
        <p:spPr bwMode="auto">
          <a:xfrm>
            <a:off x="195263" y="29289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0x005000</a:t>
            </a:r>
          </a:p>
        </p:txBody>
      </p:sp>
      <p:sp>
        <p:nvSpPr>
          <p:cNvPr id="212053" name="Text Box 85"/>
          <p:cNvSpPr txBox="1">
            <a:spLocks noChangeArrowheads="1"/>
          </p:cNvSpPr>
          <p:nvPr/>
        </p:nvSpPr>
        <p:spPr bwMode="auto">
          <a:xfrm>
            <a:off x="195263" y="46561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0x00B000</a:t>
            </a:r>
          </a:p>
        </p:txBody>
      </p:sp>
      <p:sp>
        <p:nvSpPr>
          <p:cNvPr id="212054" name="Text Box 86"/>
          <p:cNvSpPr txBox="1">
            <a:spLocks noChangeArrowheads="1"/>
          </p:cNvSpPr>
          <p:nvPr/>
        </p:nvSpPr>
        <p:spPr bwMode="auto">
          <a:xfrm>
            <a:off x="195263" y="52324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0x00D000</a:t>
            </a:r>
          </a:p>
        </p:txBody>
      </p:sp>
      <p:sp>
        <p:nvSpPr>
          <p:cNvPr id="212055" name="Text Box 87"/>
          <p:cNvSpPr txBox="1">
            <a:spLocks noChangeArrowheads="1"/>
          </p:cNvSpPr>
          <p:nvPr/>
        </p:nvSpPr>
        <p:spPr bwMode="auto">
          <a:xfrm>
            <a:off x="195263" y="552132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0x00E000</a:t>
            </a:r>
          </a:p>
        </p:txBody>
      </p:sp>
      <p:sp>
        <p:nvSpPr>
          <p:cNvPr id="212056" name="Text Box 88"/>
          <p:cNvSpPr txBox="1">
            <a:spLocks noChangeArrowheads="1"/>
          </p:cNvSpPr>
          <p:nvPr/>
        </p:nvSpPr>
        <p:spPr bwMode="auto">
          <a:xfrm>
            <a:off x="195263" y="58086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0x00F000</a:t>
            </a:r>
          </a:p>
        </p:txBody>
      </p:sp>
      <p:sp>
        <p:nvSpPr>
          <p:cNvPr id="212057" name="Text Box 89"/>
          <p:cNvSpPr txBox="1">
            <a:spLocks noChangeArrowheads="1"/>
          </p:cNvSpPr>
          <p:nvPr/>
        </p:nvSpPr>
        <p:spPr bwMode="auto">
          <a:xfrm>
            <a:off x="195263" y="264001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0x004000</a:t>
            </a:r>
          </a:p>
        </p:txBody>
      </p:sp>
      <p:sp>
        <p:nvSpPr>
          <p:cNvPr id="212058" name="Text Box 90"/>
          <p:cNvSpPr txBox="1">
            <a:spLocks noChangeArrowheads="1"/>
          </p:cNvSpPr>
          <p:nvPr/>
        </p:nvSpPr>
        <p:spPr bwMode="auto">
          <a:xfrm>
            <a:off x="195263" y="60960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0x010000</a:t>
            </a:r>
          </a:p>
        </p:txBody>
      </p:sp>
      <p:sp>
        <p:nvSpPr>
          <p:cNvPr id="212059" name="Text Box 91"/>
          <p:cNvSpPr txBox="1">
            <a:spLocks noChangeArrowheads="1"/>
          </p:cNvSpPr>
          <p:nvPr/>
        </p:nvSpPr>
        <p:spPr bwMode="auto">
          <a:xfrm>
            <a:off x="3765550" y="89535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0x010000</a:t>
            </a:r>
          </a:p>
        </p:txBody>
      </p:sp>
      <p:sp>
        <p:nvSpPr>
          <p:cNvPr id="212060" name="Text Box 92"/>
          <p:cNvSpPr txBox="1">
            <a:spLocks noChangeArrowheads="1"/>
          </p:cNvSpPr>
          <p:nvPr/>
        </p:nvSpPr>
        <p:spPr bwMode="auto">
          <a:xfrm>
            <a:off x="3765550" y="11334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0x100000</a:t>
            </a:r>
          </a:p>
        </p:txBody>
      </p:sp>
      <p:sp>
        <p:nvSpPr>
          <p:cNvPr id="212061" name="Text Box 93"/>
          <p:cNvSpPr txBox="1">
            <a:spLocks noChangeArrowheads="1"/>
          </p:cNvSpPr>
          <p:nvPr/>
        </p:nvSpPr>
        <p:spPr bwMode="auto">
          <a:xfrm>
            <a:off x="3765550" y="15494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0x200000</a:t>
            </a:r>
          </a:p>
        </p:txBody>
      </p:sp>
      <p:sp>
        <p:nvSpPr>
          <p:cNvPr id="12380" name="Rectangle 94"/>
          <p:cNvSpPr>
            <a:spLocks noChangeArrowheads="1"/>
          </p:cNvSpPr>
          <p:nvPr/>
        </p:nvSpPr>
        <p:spPr bwMode="auto">
          <a:xfrm>
            <a:off x="4886325" y="1066800"/>
            <a:ext cx="21272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63" name="Text Box 95"/>
          <p:cNvSpPr txBox="1">
            <a:spLocks noChangeArrowheads="1"/>
          </p:cNvSpPr>
          <p:nvPr/>
        </p:nvSpPr>
        <p:spPr bwMode="auto">
          <a:xfrm>
            <a:off x="5199063" y="6508750"/>
            <a:ext cx="1743075" cy="261938"/>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Data         Program</a:t>
            </a:r>
          </a:p>
        </p:txBody>
      </p:sp>
      <p:sp>
        <p:nvSpPr>
          <p:cNvPr id="212064" name="Text Box 96"/>
          <p:cNvSpPr txBox="1">
            <a:spLocks noChangeArrowheads="1"/>
          </p:cNvSpPr>
          <p:nvPr/>
        </p:nvSpPr>
        <p:spPr bwMode="auto">
          <a:xfrm>
            <a:off x="5199063" y="2220913"/>
            <a:ext cx="1504950"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FLASH (256Kw)</a:t>
            </a:r>
          </a:p>
        </p:txBody>
      </p:sp>
      <p:sp>
        <p:nvSpPr>
          <p:cNvPr id="212065" name="Line 97"/>
          <p:cNvSpPr>
            <a:spLocks noChangeShapeType="1"/>
          </p:cNvSpPr>
          <p:nvPr/>
        </p:nvSpPr>
        <p:spPr bwMode="auto">
          <a:xfrm>
            <a:off x="5956300" y="6467475"/>
            <a:ext cx="0" cy="173038"/>
          </a:xfrm>
          <a:prstGeom prst="line">
            <a:avLst/>
          </a:prstGeom>
          <a:noFill/>
          <a:ln w="12700">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66" name="Text Box 98"/>
          <p:cNvSpPr txBox="1">
            <a:spLocks noChangeArrowheads="1"/>
          </p:cNvSpPr>
          <p:nvPr/>
        </p:nvSpPr>
        <p:spPr bwMode="auto">
          <a:xfrm>
            <a:off x="3765550" y="187325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0x300000</a:t>
            </a:r>
          </a:p>
        </p:txBody>
      </p:sp>
      <p:sp>
        <p:nvSpPr>
          <p:cNvPr id="212067" name="Text Box 99"/>
          <p:cNvSpPr txBox="1">
            <a:spLocks noChangeArrowheads="1"/>
          </p:cNvSpPr>
          <p:nvPr/>
        </p:nvSpPr>
        <p:spPr bwMode="auto">
          <a:xfrm>
            <a:off x="3765550" y="25669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0x33FFF8</a:t>
            </a:r>
          </a:p>
        </p:txBody>
      </p:sp>
      <p:sp>
        <p:nvSpPr>
          <p:cNvPr id="212068" name="Text Box 100"/>
          <p:cNvSpPr txBox="1">
            <a:spLocks noChangeArrowheads="1"/>
          </p:cNvSpPr>
          <p:nvPr/>
        </p:nvSpPr>
        <p:spPr bwMode="auto">
          <a:xfrm>
            <a:off x="3765550" y="27971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0x340000</a:t>
            </a:r>
          </a:p>
        </p:txBody>
      </p:sp>
      <p:sp>
        <p:nvSpPr>
          <p:cNvPr id="212069" name="Line 101"/>
          <p:cNvSpPr>
            <a:spLocks noChangeShapeType="1"/>
          </p:cNvSpPr>
          <p:nvPr/>
        </p:nvSpPr>
        <p:spPr bwMode="auto">
          <a:xfrm flipH="1">
            <a:off x="4860925" y="19907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0" name="Line 102"/>
          <p:cNvSpPr>
            <a:spLocks noChangeShapeType="1"/>
          </p:cNvSpPr>
          <p:nvPr/>
        </p:nvSpPr>
        <p:spPr bwMode="auto">
          <a:xfrm flipH="1">
            <a:off x="4860925" y="16462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1" name="Line 103"/>
          <p:cNvSpPr>
            <a:spLocks noChangeShapeType="1"/>
          </p:cNvSpPr>
          <p:nvPr/>
        </p:nvSpPr>
        <p:spPr bwMode="auto">
          <a:xfrm flipH="1">
            <a:off x="4860925" y="26812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2" name="Line 104"/>
          <p:cNvSpPr>
            <a:spLocks noChangeShapeType="1"/>
          </p:cNvSpPr>
          <p:nvPr/>
        </p:nvSpPr>
        <p:spPr bwMode="auto">
          <a:xfrm flipH="1">
            <a:off x="4860925" y="29114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3" name="Line 105"/>
          <p:cNvSpPr>
            <a:spLocks noChangeShapeType="1"/>
          </p:cNvSpPr>
          <p:nvPr/>
        </p:nvSpPr>
        <p:spPr bwMode="auto">
          <a:xfrm>
            <a:off x="4918075" y="2681288"/>
            <a:ext cx="2073275" cy="0"/>
          </a:xfrm>
          <a:prstGeom prst="line">
            <a:avLst/>
          </a:prstGeom>
          <a:noFill/>
          <a:ln w="9525">
            <a:solidFill>
              <a:schemeClr val="tx1"/>
            </a:solidFill>
            <a:prstDash val="dash"/>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4" name="Text Box 106"/>
          <p:cNvSpPr txBox="1">
            <a:spLocks noChangeArrowheads="1"/>
          </p:cNvSpPr>
          <p:nvPr/>
        </p:nvSpPr>
        <p:spPr bwMode="auto">
          <a:xfrm>
            <a:off x="5189538" y="2693988"/>
            <a:ext cx="1530350" cy="238125"/>
          </a:xfrm>
          <a:prstGeom prst="rect">
            <a:avLst/>
          </a:prstGeom>
          <a:noFill/>
          <a:ln w="12700">
            <a:noFill/>
            <a:miter lim="800000"/>
            <a:headEnd type="none" w="sm" len="sm"/>
            <a:tailEnd type="none" w="sm" len="sm"/>
          </a:ln>
          <a:effectLst/>
        </p:spPr>
        <p:txBody>
          <a:bodyPr wrap="none">
            <a:spAutoFit/>
          </a:bodyPr>
          <a:lstStyle/>
          <a:p>
            <a:pPr>
              <a:defRPr/>
            </a:pPr>
            <a:r>
              <a:rPr lang="en-US" sz="1200" dirty="0">
                <a:effectLst>
                  <a:outerShdw blurRad="38100" dist="38100" dir="2700000" algn="tl">
                    <a:srgbClr val="000000"/>
                  </a:outerShdw>
                </a:effectLst>
                <a:latin typeface="Arial" charset="0"/>
              </a:rPr>
              <a:t>PASSWORDS (8w)</a:t>
            </a:r>
          </a:p>
        </p:txBody>
      </p:sp>
      <p:sp>
        <p:nvSpPr>
          <p:cNvPr id="212075" name="Rectangle 107"/>
          <p:cNvSpPr>
            <a:spLocks noChangeArrowheads="1"/>
          </p:cNvSpPr>
          <p:nvPr/>
        </p:nvSpPr>
        <p:spPr bwMode="auto">
          <a:xfrm>
            <a:off x="4918075" y="5783263"/>
            <a:ext cx="2073275" cy="690562"/>
          </a:xfrm>
          <a:prstGeom prst="rect">
            <a:avLst/>
          </a:prstGeom>
          <a:solidFill>
            <a:schemeClr val="accent1"/>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394" name="Rectangle 108"/>
          <p:cNvSpPr>
            <a:spLocks noChangeArrowheads="1"/>
          </p:cNvSpPr>
          <p:nvPr/>
        </p:nvSpPr>
        <p:spPr bwMode="auto">
          <a:xfrm>
            <a:off x="4889500" y="2970213"/>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77" name="Rectangle 109" descr="Outlined diamond"/>
          <p:cNvSpPr>
            <a:spLocks noChangeArrowheads="1"/>
          </p:cNvSpPr>
          <p:nvPr/>
        </p:nvSpPr>
        <p:spPr bwMode="auto">
          <a:xfrm>
            <a:off x="4889500" y="3822700"/>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User OTP (1Kw)</a:t>
            </a:r>
          </a:p>
        </p:txBody>
      </p:sp>
      <p:sp>
        <p:nvSpPr>
          <p:cNvPr id="212078" name="Line 110"/>
          <p:cNvSpPr>
            <a:spLocks noChangeShapeType="1"/>
          </p:cNvSpPr>
          <p:nvPr/>
        </p:nvSpPr>
        <p:spPr bwMode="auto">
          <a:xfrm flipH="1">
            <a:off x="4860925" y="40655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9" name="Text Box 111"/>
          <p:cNvSpPr txBox="1">
            <a:spLocks noChangeArrowheads="1"/>
          </p:cNvSpPr>
          <p:nvPr/>
        </p:nvSpPr>
        <p:spPr bwMode="auto">
          <a:xfrm>
            <a:off x="3765550" y="39417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0x380800</a:t>
            </a:r>
          </a:p>
        </p:txBody>
      </p:sp>
      <p:sp>
        <p:nvSpPr>
          <p:cNvPr id="212080" name="Rectangle 112" descr="Outlined diamond"/>
          <p:cNvSpPr>
            <a:spLocks noChangeArrowheads="1"/>
          </p:cNvSpPr>
          <p:nvPr/>
        </p:nvSpPr>
        <p:spPr bwMode="auto">
          <a:xfrm>
            <a:off x="4918075" y="3200400"/>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399" name="Rectangle 113"/>
          <p:cNvSpPr>
            <a:spLocks noChangeArrowheads="1"/>
          </p:cNvSpPr>
          <p:nvPr/>
        </p:nvSpPr>
        <p:spPr bwMode="auto">
          <a:xfrm>
            <a:off x="4889500" y="3246438"/>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t>ADC calibration data</a:t>
            </a:r>
          </a:p>
        </p:txBody>
      </p:sp>
      <p:sp>
        <p:nvSpPr>
          <p:cNvPr id="212082" name="Text Box 114"/>
          <p:cNvSpPr txBox="1">
            <a:spLocks noChangeArrowheads="1"/>
          </p:cNvSpPr>
          <p:nvPr/>
        </p:nvSpPr>
        <p:spPr bwMode="auto">
          <a:xfrm>
            <a:off x="3765550" y="30861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0x380080</a:t>
            </a:r>
          </a:p>
        </p:txBody>
      </p:sp>
      <p:sp>
        <p:nvSpPr>
          <p:cNvPr id="212083" name="Line 115"/>
          <p:cNvSpPr>
            <a:spLocks noChangeShapeType="1"/>
          </p:cNvSpPr>
          <p:nvPr/>
        </p:nvSpPr>
        <p:spPr bwMode="auto">
          <a:xfrm flipH="1">
            <a:off x="4860925" y="32004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84" name="Text Box 116"/>
          <p:cNvSpPr txBox="1">
            <a:spLocks noChangeArrowheads="1"/>
          </p:cNvSpPr>
          <p:nvPr/>
        </p:nvSpPr>
        <p:spPr bwMode="auto">
          <a:xfrm>
            <a:off x="3765550" y="33734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0x380090</a:t>
            </a:r>
          </a:p>
        </p:txBody>
      </p:sp>
      <p:sp>
        <p:nvSpPr>
          <p:cNvPr id="212085" name="Line 117"/>
          <p:cNvSpPr>
            <a:spLocks noChangeShapeType="1"/>
          </p:cNvSpPr>
          <p:nvPr/>
        </p:nvSpPr>
        <p:spPr bwMode="auto">
          <a:xfrm flipH="1">
            <a:off x="4860925" y="34877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86" name="Rectangle 118"/>
          <p:cNvSpPr>
            <a:spLocks noChangeArrowheads="1"/>
          </p:cNvSpPr>
          <p:nvPr/>
        </p:nvSpPr>
        <p:spPr bwMode="auto">
          <a:xfrm>
            <a:off x="4918075" y="3487738"/>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405" name="Rectangle 119"/>
          <p:cNvSpPr>
            <a:spLocks noChangeArrowheads="1"/>
          </p:cNvSpPr>
          <p:nvPr/>
        </p:nvSpPr>
        <p:spPr bwMode="auto">
          <a:xfrm>
            <a:off x="4889500" y="3544888"/>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88" name="Text Box 120"/>
          <p:cNvSpPr txBox="1">
            <a:spLocks noChangeArrowheads="1"/>
          </p:cNvSpPr>
          <p:nvPr/>
        </p:nvSpPr>
        <p:spPr bwMode="auto">
          <a:xfrm>
            <a:off x="3765550" y="36607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0x380400</a:t>
            </a:r>
          </a:p>
        </p:txBody>
      </p:sp>
      <p:sp>
        <p:nvSpPr>
          <p:cNvPr id="212089" name="Line 121"/>
          <p:cNvSpPr>
            <a:spLocks noChangeShapeType="1"/>
          </p:cNvSpPr>
          <p:nvPr/>
        </p:nvSpPr>
        <p:spPr bwMode="auto">
          <a:xfrm flipH="1">
            <a:off x="4860925" y="37750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90" name="Rectangle 122"/>
          <p:cNvSpPr>
            <a:spLocks noChangeArrowheads="1"/>
          </p:cNvSpPr>
          <p:nvPr/>
        </p:nvSpPr>
        <p:spPr bwMode="auto">
          <a:xfrm>
            <a:off x="4918075" y="4064000"/>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409" name="Rectangle 123"/>
          <p:cNvSpPr>
            <a:spLocks noChangeArrowheads="1"/>
          </p:cNvSpPr>
          <p:nvPr/>
        </p:nvSpPr>
        <p:spPr bwMode="auto">
          <a:xfrm>
            <a:off x="4892675" y="4108450"/>
            <a:ext cx="21272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92" name="Line 124"/>
          <p:cNvSpPr>
            <a:spLocks noChangeShapeType="1"/>
          </p:cNvSpPr>
          <p:nvPr/>
        </p:nvSpPr>
        <p:spPr bwMode="auto">
          <a:xfrm flipH="1">
            <a:off x="4860925" y="434181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93" name="Text Box 125"/>
          <p:cNvSpPr txBox="1">
            <a:spLocks noChangeArrowheads="1"/>
          </p:cNvSpPr>
          <p:nvPr/>
        </p:nvSpPr>
        <p:spPr bwMode="auto">
          <a:xfrm>
            <a:off x="3765550" y="42179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0x3F8000</a:t>
            </a:r>
          </a:p>
        </p:txBody>
      </p:sp>
      <p:sp>
        <p:nvSpPr>
          <p:cNvPr id="212094" name="Rectangle 126" descr="Outlined diamond"/>
          <p:cNvSpPr>
            <a:spLocks noChangeArrowheads="1"/>
          </p:cNvSpPr>
          <p:nvPr/>
        </p:nvSpPr>
        <p:spPr bwMode="auto">
          <a:xfrm>
            <a:off x="4918075" y="5207000"/>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5" name="Rectangle 127" descr="Outlined diamond"/>
          <p:cNvSpPr>
            <a:spLocks noChangeArrowheads="1"/>
          </p:cNvSpPr>
          <p:nvPr/>
        </p:nvSpPr>
        <p:spPr bwMode="auto">
          <a:xfrm>
            <a:off x="4918075" y="4918075"/>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6" name="Rectangle 128" descr="Outlined diamond"/>
          <p:cNvSpPr>
            <a:spLocks noChangeArrowheads="1"/>
          </p:cNvSpPr>
          <p:nvPr/>
        </p:nvSpPr>
        <p:spPr bwMode="auto">
          <a:xfrm>
            <a:off x="4918075" y="4630738"/>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7" name="Rectangle 129" descr="Outlined diamond"/>
          <p:cNvSpPr>
            <a:spLocks noChangeArrowheads="1"/>
          </p:cNvSpPr>
          <p:nvPr/>
        </p:nvSpPr>
        <p:spPr bwMode="auto">
          <a:xfrm>
            <a:off x="4918075" y="4341813"/>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8" name="Rectangle 130"/>
          <p:cNvSpPr>
            <a:spLocks noChangeArrowheads="1"/>
          </p:cNvSpPr>
          <p:nvPr/>
        </p:nvSpPr>
        <p:spPr bwMode="auto">
          <a:xfrm>
            <a:off x="4918075" y="5494338"/>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9" name="Text Box 131"/>
          <p:cNvSpPr txBox="1">
            <a:spLocks noChangeArrowheads="1"/>
          </p:cNvSpPr>
          <p:nvPr/>
        </p:nvSpPr>
        <p:spPr bwMode="auto">
          <a:xfrm>
            <a:off x="5157788" y="5964238"/>
            <a:ext cx="1582737" cy="146050"/>
          </a:xfrm>
          <a:prstGeom prst="rect">
            <a:avLst/>
          </a:prstGeom>
          <a:noFill/>
          <a:ln w="12700">
            <a:noFill/>
            <a:miter lim="800000"/>
            <a:headEnd type="none" w="sm" len="sm"/>
            <a:tailEnd type="none" w="sm" len="sm"/>
          </a:ln>
          <a:effectLst/>
        </p:spPr>
        <p:txBody>
          <a:bodyPr wrap="none">
            <a:spAutoFit/>
          </a:bodyPr>
          <a:lstStyle/>
          <a:p>
            <a:pPr algn="ctr">
              <a:lnSpc>
                <a:spcPct val="25000"/>
              </a:lnSpc>
              <a:defRPr/>
            </a:pPr>
            <a:r>
              <a:rPr lang="en-US" sz="1400" dirty="0">
                <a:effectLst>
                  <a:outerShdw blurRad="38100" dist="38100" dir="2700000" algn="tl">
                    <a:srgbClr val="000000"/>
                  </a:outerShdw>
                </a:effectLst>
                <a:latin typeface="Arial" charset="0"/>
              </a:rPr>
              <a:t>Boot ROM (8Kw)</a:t>
            </a:r>
          </a:p>
        </p:txBody>
      </p:sp>
      <p:sp>
        <p:nvSpPr>
          <p:cNvPr id="212100" name="Rectangle 132" descr="Outlined diamond"/>
          <p:cNvSpPr>
            <a:spLocks noChangeArrowheads="1"/>
          </p:cNvSpPr>
          <p:nvPr/>
        </p:nvSpPr>
        <p:spPr bwMode="auto">
          <a:xfrm>
            <a:off x="4889500" y="4400550"/>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L0 SARAM (4Kw)</a:t>
            </a:r>
          </a:p>
        </p:txBody>
      </p:sp>
      <p:sp>
        <p:nvSpPr>
          <p:cNvPr id="212101" name="Rectangle 133" descr="Outlined diamond"/>
          <p:cNvSpPr>
            <a:spLocks noChangeArrowheads="1"/>
          </p:cNvSpPr>
          <p:nvPr/>
        </p:nvSpPr>
        <p:spPr bwMode="auto">
          <a:xfrm>
            <a:off x="4889500" y="4687888"/>
            <a:ext cx="2128838"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L1 SARAM (4Kw)</a:t>
            </a:r>
          </a:p>
        </p:txBody>
      </p:sp>
      <p:sp>
        <p:nvSpPr>
          <p:cNvPr id="212102" name="Rectangle 134" descr="Outlined diamond"/>
          <p:cNvSpPr>
            <a:spLocks noChangeArrowheads="1"/>
          </p:cNvSpPr>
          <p:nvPr/>
        </p:nvSpPr>
        <p:spPr bwMode="auto">
          <a:xfrm>
            <a:off x="4889500" y="4975225"/>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L2 SARAM (4Kw)</a:t>
            </a:r>
          </a:p>
        </p:txBody>
      </p:sp>
      <p:sp>
        <p:nvSpPr>
          <p:cNvPr id="212103" name="Rectangle 135" descr="Outlined diamond"/>
          <p:cNvSpPr>
            <a:spLocks noChangeArrowheads="1"/>
          </p:cNvSpPr>
          <p:nvPr/>
        </p:nvSpPr>
        <p:spPr bwMode="auto">
          <a:xfrm>
            <a:off x="4889500" y="5264150"/>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L3 SARAM (4Kw)</a:t>
            </a:r>
          </a:p>
        </p:txBody>
      </p:sp>
      <p:sp>
        <p:nvSpPr>
          <p:cNvPr id="12422" name="Rectangle 136"/>
          <p:cNvSpPr>
            <a:spLocks noChangeArrowheads="1"/>
          </p:cNvSpPr>
          <p:nvPr/>
        </p:nvSpPr>
        <p:spPr bwMode="auto">
          <a:xfrm>
            <a:off x="4889500" y="5551488"/>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105" name="Line 137"/>
          <p:cNvSpPr>
            <a:spLocks noChangeShapeType="1"/>
          </p:cNvSpPr>
          <p:nvPr/>
        </p:nvSpPr>
        <p:spPr bwMode="auto">
          <a:xfrm flipH="1">
            <a:off x="4860925" y="46307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6" name="Line 138"/>
          <p:cNvSpPr>
            <a:spLocks noChangeShapeType="1"/>
          </p:cNvSpPr>
          <p:nvPr/>
        </p:nvSpPr>
        <p:spPr bwMode="auto">
          <a:xfrm flipH="1">
            <a:off x="4860925" y="49180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7" name="Line 139"/>
          <p:cNvSpPr>
            <a:spLocks noChangeShapeType="1"/>
          </p:cNvSpPr>
          <p:nvPr/>
        </p:nvSpPr>
        <p:spPr bwMode="auto">
          <a:xfrm flipH="1">
            <a:off x="4860925" y="52070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8" name="Line 140"/>
          <p:cNvSpPr>
            <a:spLocks noChangeShapeType="1"/>
          </p:cNvSpPr>
          <p:nvPr/>
        </p:nvSpPr>
        <p:spPr bwMode="auto">
          <a:xfrm flipH="1">
            <a:off x="4860925" y="54943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9" name="Line 141"/>
          <p:cNvSpPr>
            <a:spLocks noChangeShapeType="1"/>
          </p:cNvSpPr>
          <p:nvPr/>
        </p:nvSpPr>
        <p:spPr bwMode="auto">
          <a:xfrm flipH="1">
            <a:off x="4860925" y="57832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10" name="Line 142"/>
          <p:cNvSpPr>
            <a:spLocks noChangeShapeType="1"/>
          </p:cNvSpPr>
          <p:nvPr/>
        </p:nvSpPr>
        <p:spPr bwMode="auto">
          <a:xfrm flipH="1">
            <a:off x="4860925" y="64547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11" name="Text Box 143"/>
          <p:cNvSpPr txBox="1">
            <a:spLocks noChangeArrowheads="1"/>
          </p:cNvSpPr>
          <p:nvPr/>
        </p:nvSpPr>
        <p:spPr bwMode="auto">
          <a:xfrm>
            <a:off x="3765550" y="45164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0x3F9000</a:t>
            </a:r>
          </a:p>
        </p:txBody>
      </p:sp>
      <p:sp>
        <p:nvSpPr>
          <p:cNvPr id="212112" name="Text Box 144"/>
          <p:cNvSpPr txBox="1">
            <a:spLocks noChangeArrowheads="1"/>
          </p:cNvSpPr>
          <p:nvPr/>
        </p:nvSpPr>
        <p:spPr bwMode="auto">
          <a:xfrm>
            <a:off x="3765550" y="48037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0x3FA000</a:t>
            </a:r>
          </a:p>
        </p:txBody>
      </p:sp>
      <p:sp>
        <p:nvSpPr>
          <p:cNvPr id="212113" name="Text Box 145"/>
          <p:cNvSpPr txBox="1">
            <a:spLocks noChangeArrowheads="1"/>
          </p:cNvSpPr>
          <p:nvPr/>
        </p:nvSpPr>
        <p:spPr bwMode="auto">
          <a:xfrm>
            <a:off x="3765550" y="50927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0x3FB000</a:t>
            </a:r>
          </a:p>
        </p:txBody>
      </p:sp>
      <p:sp>
        <p:nvSpPr>
          <p:cNvPr id="212114" name="Text Box 146"/>
          <p:cNvSpPr txBox="1">
            <a:spLocks noChangeArrowheads="1"/>
          </p:cNvSpPr>
          <p:nvPr/>
        </p:nvSpPr>
        <p:spPr bwMode="auto">
          <a:xfrm>
            <a:off x="3765550" y="53800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0x3FC000</a:t>
            </a:r>
          </a:p>
        </p:txBody>
      </p:sp>
      <p:sp>
        <p:nvSpPr>
          <p:cNvPr id="212115" name="Text Box 147"/>
          <p:cNvSpPr txBox="1">
            <a:spLocks noChangeArrowheads="1"/>
          </p:cNvSpPr>
          <p:nvPr/>
        </p:nvSpPr>
        <p:spPr bwMode="auto">
          <a:xfrm>
            <a:off x="3765550" y="56673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0x3FE000</a:t>
            </a:r>
          </a:p>
        </p:txBody>
      </p:sp>
      <p:sp>
        <p:nvSpPr>
          <p:cNvPr id="212116" name="Text Box 148"/>
          <p:cNvSpPr txBox="1">
            <a:spLocks noChangeArrowheads="1"/>
          </p:cNvSpPr>
          <p:nvPr/>
        </p:nvSpPr>
        <p:spPr bwMode="auto">
          <a:xfrm>
            <a:off x="3765550" y="631031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0x3FFFFF</a:t>
            </a:r>
          </a:p>
        </p:txBody>
      </p:sp>
      <p:grpSp>
        <p:nvGrpSpPr>
          <p:cNvPr id="12435" name="Group 149"/>
          <p:cNvGrpSpPr>
            <a:grpSpLocks/>
          </p:cNvGrpSpPr>
          <p:nvPr/>
        </p:nvGrpSpPr>
        <p:grpSpPr bwMode="auto">
          <a:xfrm>
            <a:off x="2268538" y="6310313"/>
            <a:ext cx="57150" cy="287337"/>
            <a:chOff x="1574" y="4011"/>
            <a:chExt cx="36" cy="181"/>
          </a:xfrm>
        </p:grpSpPr>
        <p:sp>
          <p:nvSpPr>
            <p:cNvPr id="212118" name="Oval 150"/>
            <p:cNvSpPr>
              <a:spLocks noChangeArrowheads="1"/>
            </p:cNvSpPr>
            <p:nvPr/>
          </p:nvSpPr>
          <p:spPr bwMode="auto">
            <a:xfrm>
              <a:off x="1574" y="4011"/>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19" name="Oval 151"/>
            <p:cNvSpPr>
              <a:spLocks noChangeArrowheads="1"/>
            </p:cNvSpPr>
            <p:nvPr/>
          </p:nvSpPr>
          <p:spPr bwMode="auto">
            <a:xfrm>
              <a:off x="1574" y="4083"/>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20" name="Oval 152"/>
            <p:cNvSpPr>
              <a:spLocks noChangeArrowheads="1"/>
            </p:cNvSpPr>
            <p:nvPr/>
          </p:nvSpPr>
          <p:spPr bwMode="auto">
            <a:xfrm>
              <a:off x="1574" y="4156"/>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grpSp>
        <p:nvGrpSpPr>
          <p:cNvPr id="12436" name="Group 153"/>
          <p:cNvGrpSpPr>
            <a:grpSpLocks/>
          </p:cNvGrpSpPr>
          <p:nvPr/>
        </p:nvGrpSpPr>
        <p:grpSpPr bwMode="auto">
          <a:xfrm>
            <a:off x="5924550" y="606425"/>
            <a:ext cx="57150" cy="287338"/>
            <a:chOff x="1574" y="4011"/>
            <a:chExt cx="36" cy="181"/>
          </a:xfrm>
        </p:grpSpPr>
        <p:sp>
          <p:nvSpPr>
            <p:cNvPr id="212122" name="Oval 154"/>
            <p:cNvSpPr>
              <a:spLocks noChangeArrowheads="1"/>
            </p:cNvSpPr>
            <p:nvPr/>
          </p:nvSpPr>
          <p:spPr bwMode="auto">
            <a:xfrm>
              <a:off x="1574" y="4011"/>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23" name="Oval 155"/>
            <p:cNvSpPr>
              <a:spLocks noChangeArrowheads="1"/>
            </p:cNvSpPr>
            <p:nvPr/>
          </p:nvSpPr>
          <p:spPr bwMode="auto">
            <a:xfrm>
              <a:off x="1574" y="4083"/>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24" name="Oval 156"/>
            <p:cNvSpPr>
              <a:spLocks noChangeArrowheads="1"/>
            </p:cNvSpPr>
            <p:nvPr/>
          </p:nvSpPr>
          <p:spPr bwMode="auto">
            <a:xfrm>
              <a:off x="1574" y="4156"/>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12437" name="Rectangle 157"/>
          <p:cNvSpPr>
            <a:spLocks noChangeArrowheads="1"/>
          </p:cNvSpPr>
          <p:nvPr/>
        </p:nvSpPr>
        <p:spPr bwMode="auto">
          <a:xfrm>
            <a:off x="7308850" y="4868863"/>
            <a:ext cx="1617663" cy="701675"/>
          </a:xfrm>
          <a:prstGeom prst="rect">
            <a:avLst/>
          </a:prstGeom>
          <a:solidFill>
            <a:schemeClr val="hlink"/>
          </a:solidFill>
          <a:ln w="12700">
            <a:solidFill>
              <a:schemeClr val="accent1"/>
            </a:solidFill>
            <a:miter lim="800000"/>
            <a:headEnd type="none" w="sm" len="sm"/>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1400" b="0" u="sng"/>
              <a:t>DMA Accessible</a:t>
            </a:r>
            <a:r>
              <a:rPr lang="en-US" altLang="it-IT" sz="1400" b="0"/>
              <a:t>:</a:t>
            </a:r>
          </a:p>
          <a:p>
            <a:pPr algn="ctr">
              <a:lnSpc>
                <a:spcPct val="50000"/>
              </a:lnSpc>
            </a:pPr>
            <a:r>
              <a:rPr lang="en-US" altLang="it-IT" sz="1400" b="0"/>
              <a:t>L4, L5, L6, L7,</a:t>
            </a:r>
          </a:p>
          <a:p>
            <a:pPr algn="ctr">
              <a:lnSpc>
                <a:spcPct val="50000"/>
              </a:lnSpc>
            </a:pPr>
            <a:r>
              <a:rPr lang="en-US" altLang="it-IT" sz="1400" b="0"/>
              <a:t>XINTF Zone 0, 6, 7</a:t>
            </a:r>
          </a:p>
        </p:txBody>
      </p:sp>
      <p:sp>
        <p:nvSpPr>
          <p:cNvPr id="12438" name="Rectangle 158" descr="Outlined diamond"/>
          <p:cNvSpPr>
            <a:spLocks noChangeArrowheads="1"/>
          </p:cNvSpPr>
          <p:nvPr/>
        </p:nvSpPr>
        <p:spPr bwMode="auto">
          <a:xfrm>
            <a:off x="7308850" y="2205038"/>
            <a:ext cx="1617663" cy="50958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1400" b="0" u="sng"/>
              <a:t>Dual Mapped</a:t>
            </a:r>
            <a:r>
              <a:rPr lang="en-US" altLang="it-IT" sz="1400" b="0"/>
              <a:t>:</a:t>
            </a:r>
          </a:p>
          <a:p>
            <a:pPr algn="ctr">
              <a:lnSpc>
                <a:spcPct val="50000"/>
              </a:lnSpc>
            </a:pPr>
            <a:r>
              <a:rPr lang="en-US" altLang="it-IT" sz="1400" b="0"/>
              <a:t>L0, L1, L2, L3</a:t>
            </a:r>
          </a:p>
        </p:txBody>
      </p:sp>
      <p:sp>
        <p:nvSpPr>
          <p:cNvPr id="12439" name="Rectangle 159" descr="Outlined diamond"/>
          <p:cNvSpPr>
            <a:spLocks noChangeArrowheads="1"/>
          </p:cNvSpPr>
          <p:nvPr/>
        </p:nvSpPr>
        <p:spPr bwMode="auto">
          <a:xfrm>
            <a:off x="7308850" y="3429000"/>
            <a:ext cx="1617663" cy="979488"/>
          </a:xfrm>
          <a:prstGeom prst="rect">
            <a:avLst/>
          </a:prstGeom>
          <a:pattFill prst="openDmnd">
            <a:fgClr>
              <a:schemeClr val="folHlink"/>
            </a:fgClr>
            <a:bgClr>
              <a:schemeClr val="accent1"/>
            </a:bgClr>
          </a:pattFill>
          <a:ln w="12700">
            <a:solidFill>
              <a:schemeClr val="accent1"/>
            </a:solidFill>
            <a:miter lim="800000"/>
            <a:headEnd type="none" w="sm" len="sm"/>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1400" b="0" u="sng"/>
              <a:t>CSM Protected:</a:t>
            </a:r>
          </a:p>
          <a:p>
            <a:pPr algn="ctr">
              <a:lnSpc>
                <a:spcPct val="50000"/>
              </a:lnSpc>
            </a:pPr>
            <a:r>
              <a:rPr lang="en-US" altLang="it-IT" sz="1400" b="0"/>
              <a:t>L0, L1, L2, L3,</a:t>
            </a:r>
          </a:p>
          <a:p>
            <a:pPr algn="ctr">
              <a:lnSpc>
                <a:spcPct val="50000"/>
              </a:lnSpc>
            </a:pPr>
            <a:r>
              <a:rPr lang="en-US" altLang="it-IT" sz="1400" b="0"/>
              <a:t>FLASH, ADC CAL,</a:t>
            </a:r>
          </a:p>
          <a:p>
            <a:pPr algn="ctr">
              <a:lnSpc>
                <a:spcPct val="50000"/>
              </a:lnSpc>
            </a:pPr>
            <a:r>
              <a:rPr lang="en-US" altLang="it-IT" sz="1400" b="0"/>
              <a:t>OTP</a:t>
            </a:r>
          </a:p>
        </p:txBody>
      </p:sp>
      <p:sp>
        <p:nvSpPr>
          <p:cNvPr id="212128" name="Line 160"/>
          <p:cNvSpPr>
            <a:spLocks noChangeShapeType="1"/>
          </p:cNvSpPr>
          <p:nvPr/>
        </p:nvSpPr>
        <p:spPr bwMode="auto">
          <a:xfrm flipH="1">
            <a:off x="4860925" y="12985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29" name="Line 161"/>
          <p:cNvSpPr>
            <a:spLocks noChangeShapeType="1"/>
          </p:cNvSpPr>
          <p:nvPr/>
        </p:nvSpPr>
        <p:spPr bwMode="auto">
          <a:xfrm flipH="1">
            <a:off x="4860925" y="100965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30" name="Text Box 162"/>
          <p:cNvSpPr txBox="1">
            <a:spLocks noChangeArrowheads="1"/>
          </p:cNvSpPr>
          <p:nvPr/>
        </p:nvSpPr>
        <p:spPr bwMode="auto">
          <a:xfrm>
            <a:off x="3765550" y="61229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0x3FFFC0</a:t>
            </a:r>
          </a:p>
        </p:txBody>
      </p:sp>
      <p:sp>
        <p:nvSpPr>
          <p:cNvPr id="212131" name="Line 163"/>
          <p:cNvSpPr>
            <a:spLocks noChangeShapeType="1"/>
          </p:cNvSpPr>
          <p:nvPr/>
        </p:nvSpPr>
        <p:spPr bwMode="auto">
          <a:xfrm flipH="1">
            <a:off x="4859338" y="62515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32" name="Line 164"/>
          <p:cNvSpPr>
            <a:spLocks noChangeShapeType="1"/>
          </p:cNvSpPr>
          <p:nvPr/>
        </p:nvSpPr>
        <p:spPr bwMode="auto">
          <a:xfrm>
            <a:off x="4918075" y="6251575"/>
            <a:ext cx="2073275" cy="0"/>
          </a:xfrm>
          <a:prstGeom prst="line">
            <a:avLst/>
          </a:prstGeom>
          <a:noFill/>
          <a:ln w="9525">
            <a:solidFill>
              <a:schemeClr val="tx1"/>
            </a:solidFill>
            <a:prstDash val="dash"/>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33" name="Rectangle 165" descr="Outlined diamond"/>
          <p:cNvSpPr>
            <a:spLocks noChangeArrowheads="1"/>
          </p:cNvSpPr>
          <p:nvPr/>
        </p:nvSpPr>
        <p:spPr bwMode="auto">
          <a:xfrm>
            <a:off x="4887913" y="62674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200" dirty="0">
                <a:effectLst>
                  <a:outerShdw blurRad="38100" dist="38100" dir="2700000" algn="tl">
                    <a:srgbClr val="000000"/>
                  </a:outerShdw>
                </a:effectLst>
                <a:latin typeface="Arial" charset="0"/>
              </a:rPr>
              <a:t>BROM Vectors (64w)</a:t>
            </a:r>
          </a:p>
        </p:txBody>
      </p:sp>
      <p:sp>
        <p:nvSpPr>
          <p:cNvPr id="12446" name="Rectangle 167"/>
          <p:cNvSpPr>
            <a:spLocks noChangeArrowheads="1"/>
          </p:cNvSpPr>
          <p:nvPr/>
        </p:nvSpPr>
        <p:spPr bwMode="auto">
          <a:xfrm>
            <a:off x="2627313" y="115888"/>
            <a:ext cx="431641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a:solidFill>
                  <a:srgbClr val="FFFF00"/>
                </a:solidFill>
              </a:rPr>
              <a:t>TMS320F2833x Memory Map</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Code Security Module</a:t>
            </a:r>
          </a:p>
        </p:txBody>
      </p:sp>
      <p:sp>
        <p:nvSpPr>
          <p:cNvPr id="197635" name="Rectangle 3"/>
          <p:cNvSpPr>
            <a:spLocks noGrp="1" noChangeArrowheads="1"/>
          </p:cNvSpPr>
          <p:nvPr>
            <p:ph type="body" sz="half" idx="1"/>
          </p:nvPr>
        </p:nvSpPr>
        <p:spPr bwMode="auto">
          <a:xfrm>
            <a:off x="622300" y="914400"/>
            <a:ext cx="7743825" cy="774700"/>
          </a:xfrm>
          <a:ln cap="flat">
            <a:miter lim="800000"/>
            <a:headEnd/>
            <a:tailEnd/>
          </a:ln>
        </p:spPr>
        <p:txBody>
          <a:bodyPr vert="horz" wrap="square" lIns="91440" tIns="45720" rIns="91440" bIns="45720" numCol="1" anchor="t" anchorCtr="0" compatLnSpc="1">
            <a:prstTxWarp prst="textNoShape">
              <a:avLst/>
            </a:prstTxWarp>
          </a:bodyPr>
          <a:lstStyle/>
          <a:p>
            <a:pPr>
              <a:defRPr/>
            </a:pPr>
            <a:r>
              <a:rPr lang="en-US" dirty="0" smtClean="0"/>
              <a:t>Prevents reverse engineering and protects valuable intellectual property</a:t>
            </a:r>
          </a:p>
        </p:txBody>
      </p:sp>
      <p:sp>
        <p:nvSpPr>
          <p:cNvPr id="197636" name="Rectangle 4"/>
          <p:cNvSpPr>
            <a:spLocks noGrp="1" noChangeArrowheads="1"/>
          </p:cNvSpPr>
          <p:nvPr>
            <p:ph type="body" sz="half" idx="2"/>
          </p:nvPr>
        </p:nvSpPr>
        <p:spPr bwMode="auto">
          <a:xfrm>
            <a:off x="76200" y="4318000"/>
            <a:ext cx="8980488" cy="2141538"/>
          </a:xfrm>
          <a:ln>
            <a:miter lim="800000"/>
            <a:headEnd/>
            <a:tailEnd/>
          </a:ln>
        </p:spPr>
        <p:txBody>
          <a:bodyPr vert="horz" wrap="square" lIns="91440" tIns="45720" rIns="91440" bIns="45720" numCol="1" anchor="t" anchorCtr="0" compatLnSpc="1">
            <a:prstTxWarp prst="textNoShape">
              <a:avLst/>
            </a:prstTxWarp>
          </a:bodyPr>
          <a:lstStyle/>
          <a:p>
            <a:pPr>
              <a:defRPr/>
            </a:pPr>
            <a:r>
              <a:rPr lang="en-US" dirty="0" smtClean="0"/>
              <a:t>128-bit user defined password is stored in Flash</a:t>
            </a:r>
          </a:p>
          <a:p>
            <a:pPr>
              <a:defRPr/>
            </a:pPr>
            <a:r>
              <a:rPr lang="en-US" dirty="0" smtClean="0"/>
              <a:t>128-bits = 2</a:t>
            </a:r>
            <a:r>
              <a:rPr lang="en-US" baseline="30000" dirty="0" smtClean="0"/>
              <a:t>128</a:t>
            </a:r>
            <a:r>
              <a:rPr lang="en-US" dirty="0" smtClean="0"/>
              <a:t> = 3.4 x 10</a:t>
            </a:r>
            <a:r>
              <a:rPr lang="en-US" baseline="30000" dirty="0" smtClean="0"/>
              <a:t>38</a:t>
            </a:r>
            <a:r>
              <a:rPr lang="en-US" dirty="0" smtClean="0"/>
              <a:t> possible passwords</a:t>
            </a:r>
          </a:p>
          <a:p>
            <a:pPr>
              <a:defRPr/>
            </a:pPr>
            <a:r>
              <a:rPr lang="en-US" dirty="0" smtClean="0"/>
              <a:t>To try 1 password every 2 cycles at 150 MHz, it would take at least 1.4 x 10</a:t>
            </a:r>
            <a:r>
              <a:rPr lang="en-US" baseline="30000" dirty="0" smtClean="0"/>
              <a:t>23</a:t>
            </a:r>
            <a:r>
              <a:rPr lang="en-US" dirty="0" smtClean="0"/>
              <a:t> years to try all possible combinations!</a:t>
            </a:r>
          </a:p>
        </p:txBody>
      </p:sp>
      <p:sp>
        <p:nvSpPr>
          <p:cNvPr id="13317" name="Rectangle 33"/>
          <p:cNvSpPr>
            <a:spLocks noChangeArrowheads="1"/>
          </p:cNvSpPr>
          <p:nvPr/>
        </p:nvSpPr>
        <p:spPr bwMode="auto">
          <a:xfrm>
            <a:off x="2124075" y="1989138"/>
            <a:ext cx="3816350" cy="1655762"/>
          </a:xfrm>
          <a:prstGeom prst="rect">
            <a:avLst/>
          </a:prstGeom>
          <a:solidFill>
            <a:srgbClr val="99CCFF"/>
          </a:solidFill>
          <a:ln w="12700">
            <a:solidFill>
              <a:schemeClr val="accent1"/>
            </a:solidFill>
            <a:miter lim="800000"/>
            <a:headEnd type="none" w="sm" len="sm"/>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2000" u="sng">
                <a:solidFill>
                  <a:schemeClr val="bg2"/>
                </a:solidFill>
              </a:rPr>
              <a:t>CSM Protected:</a:t>
            </a:r>
          </a:p>
          <a:p>
            <a:pPr algn="ctr">
              <a:lnSpc>
                <a:spcPct val="50000"/>
              </a:lnSpc>
            </a:pPr>
            <a:r>
              <a:rPr lang="en-US" altLang="it-IT" sz="2000">
                <a:solidFill>
                  <a:schemeClr val="bg2"/>
                </a:solidFill>
              </a:rPr>
              <a:t>L0, L1, L2, L3,</a:t>
            </a:r>
          </a:p>
          <a:p>
            <a:pPr algn="ctr">
              <a:lnSpc>
                <a:spcPct val="50000"/>
              </a:lnSpc>
            </a:pPr>
            <a:r>
              <a:rPr lang="en-US" altLang="it-IT" sz="2000">
                <a:solidFill>
                  <a:schemeClr val="bg2"/>
                </a:solidFill>
              </a:rPr>
              <a:t>FLASH, ADC CAL,</a:t>
            </a:r>
          </a:p>
          <a:p>
            <a:pPr algn="ctr">
              <a:lnSpc>
                <a:spcPct val="50000"/>
              </a:lnSpc>
            </a:pPr>
            <a:r>
              <a:rPr lang="en-US" altLang="it-IT" sz="2000">
                <a:solidFill>
                  <a:schemeClr val="bg2"/>
                </a:solidFill>
              </a:rPr>
              <a:t>OTP</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Fast Interrupt Response Manager</a:t>
            </a:r>
          </a:p>
        </p:txBody>
      </p:sp>
      <p:sp>
        <p:nvSpPr>
          <p:cNvPr id="199683" name="Text Box 3"/>
          <p:cNvSpPr txBox="1">
            <a:spLocks noChangeArrowheads="1"/>
          </p:cNvSpPr>
          <p:nvPr/>
        </p:nvSpPr>
        <p:spPr bwMode="auto">
          <a:xfrm>
            <a:off x="288925" y="966788"/>
            <a:ext cx="3176588" cy="3106737"/>
          </a:xfrm>
          <a:prstGeom prst="rect">
            <a:avLst/>
          </a:prstGeom>
          <a:noFill/>
          <a:ln w="31750">
            <a:noFill/>
            <a:miter lim="800000"/>
            <a:headEnd/>
            <a:tailEnd type="none" w="sm" len="sm"/>
          </a:ln>
          <a:effectLst/>
        </p:spPr>
        <p:txBody>
          <a:bodyPr>
            <a:spAutoFit/>
          </a:bodyPr>
          <a:lstStyle/>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96 dedicated PIE vectors</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No software decision making required</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Direct access to RAM vectors</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Auto flags update</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Concurrent auto context save</a:t>
            </a:r>
          </a:p>
        </p:txBody>
      </p:sp>
      <p:grpSp>
        <p:nvGrpSpPr>
          <p:cNvPr id="14340" name="Group 4"/>
          <p:cNvGrpSpPr>
            <a:grpSpLocks/>
          </p:cNvGrpSpPr>
          <p:nvPr/>
        </p:nvGrpSpPr>
        <p:grpSpPr bwMode="auto">
          <a:xfrm>
            <a:off x="3411538" y="1833563"/>
            <a:ext cx="5453062" cy="3254375"/>
            <a:chOff x="2277" y="371"/>
            <a:chExt cx="3435" cy="2050"/>
          </a:xfrm>
        </p:grpSpPr>
        <p:grpSp>
          <p:nvGrpSpPr>
            <p:cNvPr id="14354" name="Group 5"/>
            <p:cNvGrpSpPr>
              <a:grpSpLocks/>
            </p:cNvGrpSpPr>
            <p:nvPr/>
          </p:nvGrpSpPr>
          <p:grpSpPr bwMode="auto">
            <a:xfrm>
              <a:off x="4317" y="549"/>
              <a:ext cx="1395" cy="1385"/>
              <a:chOff x="3704" y="745"/>
              <a:chExt cx="2008" cy="1651"/>
            </a:xfrm>
          </p:grpSpPr>
          <p:sp>
            <p:nvSpPr>
              <p:cNvPr id="199686" name="Rectangle 6"/>
              <p:cNvSpPr>
                <a:spLocks noChangeArrowheads="1"/>
              </p:cNvSpPr>
              <p:nvPr/>
            </p:nvSpPr>
            <p:spPr bwMode="auto">
              <a:xfrm>
                <a:off x="3726" y="1002"/>
                <a:ext cx="1986" cy="1394"/>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87" name="Line 7"/>
              <p:cNvSpPr>
                <a:spLocks noChangeShapeType="1"/>
              </p:cNvSpPr>
              <p:nvPr/>
            </p:nvSpPr>
            <p:spPr bwMode="auto">
              <a:xfrm>
                <a:off x="4912" y="1594"/>
                <a:ext cx="295" cy="1"/>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88" name="Rectangle 8"/>
              <p:cNvSpPr>
                <a:spLocks noChangeArrowheads="1"/>
              </p:cNvSpPr>
              <p:nvPr/>
            </p:nvSpPr>
            <p:spPr bwMode="auto">
              <a:xfrm>
                <a:off x="5207" y="1159"/>
                <a:ext cx="445" cy="908"/>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89" name="Rectangle 9"/>
              <p:cNvSpPr>
                <a:spLocks noChangeArrowheads="1"/>
              </p:cNvSpPr>
              <p:nvPr/>
            </p:nvSpPr>
            <p:spPr bwMode="auto">
              <a:xfrm>
                <a:off x="3723" y="745"/>
                <a:ext cx="1937"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28x CPU Interrupt logic</a:t>
                </a:r>
              </a:p>
            </p:txBody>
          </p:sp>
          <p:sp>
            <p:nvSpPr>
              <p:cNvPr id="199690" name="Rectangle 10"/>
              <p:cNvSpPr>
                <a:spLocks noChangeArrowheads="1"/>
              </p:cNvSpPr>
              <p:nvPr/>
            </p:nvSpPr>
            <p:spPr bwMode="auto">
              <a:xfrm>
                <a:off x="4586" y="1306"/>
                <a:ext cx="459" cy="576"/>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91" name="Rectangle 11"/>
              <p:cNvSpPr>
                <a:spLocks noChangeArrowheads="1"/>
              </p:cNvSpPr>
              <p:nvPr/>
            </p:nvSpPr>
            <p:spPr bwMode="auto">
              <a:xfrm>
                <a:off x="5214" y="1378"/>
                <a:ext cx="455" cy="341"/>
              </a:xfrm>
              <a:prstGeom prst="rect">
                <a:avLst/>
              </a:prstGeom>
              <a:noFill/>
              <a:ln w="12700">
                <a:noFill/>
                <a:miter lim="800000"/>
                <a:headEnd/>
                <a:tailEnd/>
              </a:ln>
              <a:effectLst/>
            </p:spPr>
            <p:txBody>
              <a:bodyPr wrap="none"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28x</a:t>
                </a:r>
              </a:p>
              <a:p>
                <a:pPr algn="ctr">
                  <a:lnSpc>
                    <a:spcPct val="100000"/>
                  </a:lnSpc>
                  <a:spcBef>
                    <a:spcPct val="0"/>
                  </a:spcBef>
                  <a:defRPr/>
                </a:pPr>
                <a:r>
                  <a:rPr lang="en-US" sz="1200" dirty="0">
                    <a:effectLst>
                      <a:outerShdw blurRad="38100" dist="38100" dir="2700000" algn="tl">
                        <a:srgbClr val="000000"/>
                      </a:outerShdw>
                    </a:effectLst>
                    <a:latin typeface="Arial" charset="0"/>
                  </a:rPr>
                  <a:t>CPU</a:t>
                </a:r>
              </a:p>
            </p:txBody>
          </p:sp>
          <p:sp>
            <p:nvSpPr>
              <p:cNvPr id="199692" name="Rectangle 12"/>
              <p:cNvSpPr>
                <a:spLocks noChangeArrowheads="1"/>
              </p:cNvSpPr>
              <p:nvPr/>
            </p:nvSpPr>
            <p:spPr bwMode="auto">
              <a:xfrm>
                <a:off x="4550" y="1519"/>
                <a:ext cx="554"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solidFill>
                      <a:schemeClr val="tx2"/>
                    </a:solidFill>
                    <a:effectLst>
                      <a:outerShdw blurRad="38100" dist="38100" dir="2700000" algn="tl">
                        <a:srgbClr val="000000"/>
                      </a:outerShdw>
                    </a:effectLst>
                    <a:latin typeface="Arial" charset="0"/>
                  </a:rPr>
                  <a:t>INTM</a:t>
                </a:r>
                <a:endParaRPr lang="en-US" sz="1200" dirty="0">
                  <a:effectLst>
                    <a:outerShdw blurRad="38100" dist="38100" dir="2700000" algn="tl">
                      <a:srgbClr val="000000"/>
                    </a:outerShdw>
                  </a:effectLst>
                  <a:latin typeface="Arial" charset="0"/>
                </a:endParaRPr>
              </a:p>
            </p:txBody>
          </p:sp>
          <p:sp>
            <p:nvSpPr>
              <p:cNvPr id="199693" name="Rectangle 13"/>
              <p:cNvSpPr>
                <a:spLocks noChangeArrowheads="1"/>
              </p:cNvSpPr>
              <p:nvPr/>
            </p:nvSpPr>
            <p:spPr bwMode="auto">
              <a:xfrm>
                <a:off x="3704" y="1498"/>
                <a:ext cx="523"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solidFill>
                      <a:schemeClr val="tx2"/>
                    </a:solidFill>
                    <a:effectLst>
                      <a:outerShdw blurRad="38100" dist="38100" dir="2700000" algn="tl">
                        <a:srgbClr val="000000"/>
                      </a:outerShdw>
                    </a:effectLst>
                    <a:latin typeface="Arial" charset="0"/>
                  </a:rPr>
                  <a:t>IFR</a:t>
                </a:r>
                <a:endParaRPr lang="en-US" sz="1200" dirty="0">
                  <a:effectLst>
                    <a:outerShdw blurRad="38100" dist="38100" dir="2700000" algn="tl">
                      <a:srgbClr val="000000"/>
                    </a:outerShdw>
                  </a:effectLst>
                  <a:latin typeface="Arial" charset="0"/>
                </a:endParaRPr>
              </a:p>
            </p:txBody>
          </p:sp>
          <p:sp>
            <p:nvSpPr>
              <p:cNvPr id="199694" name="Rectangle 14"/>
              <p:cNvSpPr>
                <a:spLocks noChangeArrowheads="1"/>
              </p:cNvSpPr>
              <p:nvPr/>
            </p:nvSpPr>
            <p:spPr bwMode="auto">
              <a:xfrm>
                <a:off x="3785" y="1306"/>
                <a:ext cx="347" cy="576"/>
              </a:xfrm>
              <a:prstGeom prst="rect">
                <a:avLst/>
              </a:prstGeom>
              <a:noFill/>
              <a:ln w="12700">
                <a:solidFill>
                  <a:schemeClr val="tx2"/>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95" name="Rectangle 15"/>
              <p:cNvSpPr>
                <a:spLocks noChangeArrowheads="1"/>
              </p:cNvSpPr>
              <p:nvPr/>
            </p:nvSpPr>
            <p:spPr bwMode="auto">
              <a:xfrm>
                <a:off x="4091" y="1498"/>
                <a:ext cx="523"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solidFill>
                      <a:schemeClr val="tx2"/>
                    </a:solidFill>
                    <a:effectLst>
                      <a:outerShdw blurRad="38100" dist="38100" dir="2700000" algn="tl">
                        <a:srgbClr val="000000"/>
                      </a:outerShdw>
                    </a:effectLst>
                    <a:latin typeface="Arial" charset="0"/>
                  </a:rPr>
                  <a:t>IER</a:t>
                </a:r>
                <a:endParaRPr lang="en-US" sz="1200" dirty="0">
                  <a:effectLst>
                    <a:outerShdw blurRad="38100" dist="38100" dir="2700000" algn="tl">
                      <a:srgbClr val="000000"/>
                    </a:outerShdw>
                  </a:effectLst>
                  <a:latin typeface="Arial" charset="0"/>
                </a:endParaRPr>
              </a:p>
            </p:txBody>
          </p:sp>
          <p:sp>
            <p:nvSpPr>
              <p:cNvPr id="199696" name="Rectangle 16"/>
              <p:cNvSpPr>
                <a:spLocks noChangeArrowheads="1"/>
              </p:cNvSpPr>
              <p:nvPr/>
            </p:nvSpPr>
            <p:spPr bwMode="auto">
              <a:xfrm>
                <a:off x="4170" y="1306"/>
                <a:ext cx="370" cy="576"/>
              </a:xfrm>
              <a:prstGeom prst="rect">
                <a:avLst/>
              </a:prstGeom>
              <a:noFill/>
              <a:ln w="12700">
                <a:solidFill>
                  <a:schemeClr val="tx2"/>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grpSp>
          <p:nvGrpSpPr>
            <p:cNvPr id="14355" name="Group 17"/>
            <p:cNvGrpSpPr>
              <a:grpSpLocks/>
            </p:cNvGrpSpPr>
            <p:nvPr/>
          </p:nvGrpSpPr>
          <p:grpSpPr bwMode="auto">
            <a:xfrm>
              <a:off x="2277" y="371"/>
              <a:ext cx="597" cy="2050"/>
              <a:chOff x="96" y="533"/>
              <a:chExt cx="859" cy="2443"/>
            </a:xfrm>
          </p:grpSpPr>
          <p:grpSp>
            <p:nvGrpSpPr>
              <p:cNvPr id="14363" name="Group 18"/>
              <p:cNvGrpSpPr>
                <a:grpSpLocks/>
              </p:cNvGrpSpPr>
              <p:nvPr/>
            </p:nvGrpSpPr>
            <p:grpSpPr bwMode="auto">
              <a:xfrm>
                <a:off x="288" y="1497"/>
                <a:ext cx="667" cy="407"/>
                <a:chOff x="460" y="1599"/>
                <a:chExt cx="667" cy="407"/>
              </a:xfrm>
            </p:grpSpPr>
            <p:sp>
              <p:nvSpPr>
                <p:cNvPr id="199699" name="AutoShape 19"/>
                <p:cNvSpPr>
                  <a:spLocks noChangeArrowheads="1"/>
                </p:cNvSpPr>
                <p:nvPr/>
              </p:nvSpPr>
              <p:spPr bwMode="auto">
                <a:xfrm>
                  <a:off x="458" y="1599"/>
                  <a:ext cx="669" cy="403"/>
                </a:xfrm>
                <a:prstGeom prst="notchedRightArrow">
                  <a:avLst>
                    <a:gd name="adj1" fmla="val 50000"/>
                    <a:gd name="adj2" fmla="val 40971"/>
                  </a:avLst>
                </a:prstGeom>
                <a:no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0" name="Rectangle 20"/>
                <p:cNvSpPr>
                  <a:spLocks noChangeArrowheads="1"/>
                </p:cNvSpPr>
                <p:nvPr/>
              </p:nvSpPr>
              <p:spPr bwMode="auto">
                <a:xfrm>
                  <a:off x="602" y="1698"/>
                  <a:ext cx="321" cy="175"/>
                </a:xfrm>
                <a:prstGeom prst="rect">
                  <a:avLst/>
                </a:prstGeom>
                <a:noFill/>
                <a:ln w="12700">
                  <a:noFill/>
                  <a:miter lim="800000"/>
                  <a:headEnd/>
                  <a:tailEnd/>
                </a:ln>
                <a:effectLst/>
              </p:spPr>
              <p:txBody>
                <a:bodyPr lIns="90488" tIns="44450" rIns="90488" bIns="44450">
                  <a:spAutoFit/>
                </a:bodyPr>
                <a:lstStyle/>
                <a:p>
                  <a:pPr>
                    <a:defRPr/>
                  </a:pPr>
                  <a:r>
                    <a:rPr lang="en-US" sz="1200" dirty="0">
                      <a:effectLst>
                        <a:outerShdw blurRad="38100" dist="38100" dir="2700000" algn="tl">
                          <a:srgbClr val="000000"/>
                        </a:outerShdw>
                      </a:effectLst>
                      <a:latin typeface="Arial" charset="0"/>
                    </a:rPr>
                    <a:t>96 </a:t>
                  </a:r>
                </a:p>
              </p:txBody>
            </p:sp>
          </p:grpSp>
          <p:sp>
            <p:nvSpPr>
              <p:cNvPr id="14364" name="Rectangle 21"/>
              <p:cNvSpPr>
                <a:spLocks noChangeArrowheads="1"/>
              </p:cNvSpPr>
              <p:nvPr/>
            </p:nvSpPr>
            <p:spPr bwMode="auto">
              <a:xfrm>
                <a:off x="144" y="533"/>
                <a:ext cx="230" cy="2443"/>
              </a:xfrm>
              <a:prstGeom prst="rect">
                <a:avLst/>
              </a:prstGeom>
              <a:solidFill>
                <a:schemeClr val="folHlink"/>
              </a:solidFill>
              <a:ln w="12700">
                <a:solidFill>
                  <a:schemeClr val="tx1"/>
                </a:solidFill>
                <a:miter lim="800000"/>
                <a:headEnd/>
                <a:tailEnd/>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endParaRPr lang="en-GB" altLang="it-IT" sz="1200" b="0"/>
              </a:p>
            </p:txBody>
          </p:sp>
          <p:sp>
            <p:nvSpPr>
              <p:cNvPr id="199702" name="Rectangle 22"/>
              <p:cNvSpPr>
                <a:spLocks noChangeArrowheads="1"/>
              </p:cNvSpPr>
              <p:nvPr/>
            </p:nvSpPr>
            <p:spPr bwMode="auto">
              <a:xfrm rot="10800000">
                <a:off x="96" y="574"/>
                <a:ext cx="329" cy="2362"/>
              </a:xfrm>
              <a:prstGeom prst="rect">
                <a:avLst/>
              </a:prstGeom>
              <a:noFill/>
              <a:ln w="12700">
                <a:noFill/>
                <a:miter lim="800000"/>
                <a:headEnd/>
                <a:tailEnd/>
              </a:ln>
              <a:effectLst/>
            </p:spPr>
            <p:txBody>
              <a:bodyPr vert="eaVert"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Peripheral Interrupts   12x8 = 96</a:t>
                </a:r>
              </a:p>
            </p:txBody>
          </p:sp>
        </p:grpSp>
        <p:sp>
          <p:nvSpPr>
            <p:cNvPr id="199703" name="AutoShape 23"/>
            <p:cNvSpPr>
              <a:spLocks noChangeArrowheads="1"/>
            </p:cNvSpPr>
            <p:nvPr/>
          </p:nvSpPr>
          <p:spPr bwMode="auto">
            <a:xfrm>
              <a:off x="3444" y="1208"/>
              <a:ext cx="883" cy="380"/>
            </a:xfrm>
            <a:prstGeom prst="notchedRightArrow">
              <a:avLst>
                <a:gd name="adj1" fmla="val 50000"/>
                <a:gd name="adj2" fmla="val 38965"/>
              </a:avLst>
            </a:prstGeom>
            <a:no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4" name="Rectangle 24"/>
            <p:cNvSpPr>
              <a:spLocks noChangeArrowheads="1"/>
            </p:cNvSpPr>
            <p:nvPr/>
          </p:nvSpPr>
          <p:spPr bwMode="auto">
            <a:xfrm>
              <a:off x="3529" y="1320"/>
              <a:ext cx="699" cy="148"/>
            </a:xfrm>
            <a:prstGeom prst="rect">
              <a:avLst/>
            </a:prstGeom>
            <a:noFill/>
            <a:ln w="12700">
              <a:noFill/>
              <a:miter lim="800000"/>
              <a:headEnd/>
              <a:tailEnd/>
            </a:ln>
            <a:effectLst/>
          </p:spPr>
          <p:txBody>
            <a:bodyPr lIns="90488" tIns="44450" rIns="90488" bIns="44450">
              <a:spAutoFit/>
            </a:bodyPr>
            <a:lstStyle/>
            <a:p>
              <a:pPr>
                <a:defRPr/>
              </a:pPr>
              <a:r>
                <a:rPr lang="en-US" sz="1200" dirty="0">
                  <a:effectLst>
                    <a:outerShdw blurRad="38100" dist="38100" dir="2700000" algn="tl">
                      <a:srgbClr val="000000"/>
                    </a:outerShdw>
                  </a:effectLst>
                  <a:latin typeface="Arial" charset="0"/>
                </a:rPr>
                <a:t>12 interrupts</a:t>
              </a:r>
            </a:p>
          </p:txBody>
        </p:sp>
        <p:sp>
          <p:nvSpPr>
            <p:cNvPr id="199705" name="Rectangle 25"/>
            <p:cNvSpPr>
              <a:spLocks noChangeArrowheads="1"/>
            </p:cNvSpPr>
            <p:nvPr/>
          </p:nvSpPr>
          <p:spPr bwMode="auto">
            <a:xfrm>
              <a:off x="3627" y="893"/>
              <a:ext cx="507" cy="378"/>
            </a:xfrm>
            <a:prstGeom prst="rect">
              <a:avLst/>
            </a:prstGeom>
            <a:noFill/>
            <a:ln w="12700">
              <a:noFill/>
              <a:miter lim="800000"/>
              <a:headEnd/>
              <a:tailEnd/>
            </a:ln>
            <a:effectLst/>
          </p:spPr>
          <p:txBody>
            <a:bodyPr lIns="90488" tIns="44450" rIns="90488" bIns="44450">
              <a:spAutoFit/>
            </a:bodyPr>
            <a:lstStyle/>
            <a:p>
              <a:pPr algn="ctr">
                <a:lnSpc>
                  <a:spcPct val="140000"/>
                </a:lnSpc>
                <a:defRPr/>
              </a:pPr>
              <a:r>
                <a:rPr lang="en-US" sz="1200" dirty="0">
                  <a:effectLst>
                    <a:outerShdw blurRad="38100" dist="38100" dir="2700000" algn="tl">
                      <a:srgbClr val="000000"/>
                    </a:outerShdw>
                  </a:effectLst>
                  <a:latin typeface="Arial" charset="0"/>
                </a:rPr>
                <a:t>INT1   to  INT12</a:t>
              </a:r>
            </a:p>
          </p:txBody>
        </p:sp>
        <p:sp>
          <p:nvSpPr>
            <p:cNvPr id="199706" name="Line 26"/>
            <p:cNvSpPr>
              <a:spLocks noChangeShapeType="1"/>
            </p:cNvSpPr>
            <p:nvPr/>
          </p:nvSpPr>
          <p:spPr bwMode="auto">
            <a:xfrm>
              <a:off x="3658" y="949"/>
              <a:ext cx="242" cy="1"/>
            </a:xfrm>
            <a:prstGeom prst="line">
              <a:avLst/>
            </a:prstGeom>
            <a:noFill/>
            <a:ln w="25400">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7" name="Line 27"/>
            <p:cNvSpPr>
              <a:spLocks noChangeShapeType="1"/>
            </p:cNvSpPr>
            <p:nvPr/>
          </p:nvSpPr>
          <p:spPr bwMode="auto">
            <a:xfrm flipV="1">
              <a:off x="3743" y="1117"/>
              <a:ext cx="276" cy="0"/>
            </a:xfrm>
            <a:prstGeom prst="line">
              <a:avLst/>
            </a:prstGeom>
            <a:noFill/>
            <a:ln w="25400">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8" name="Rectangle 28"/>
            <p:cNvSpPr>
              <a:spLocks noChangeArrowheads="1"/>
            </p:cNvSpPr>
            <p:nvPr/>
          </p:nvSpPr>
          <p:spPr bwMode="auto">
            <a:xfrm>
              <a:off x="2859" y="523"/>
              <a:ext cx="646" cy="1743"/>
            </a:xfrm>
            <a:prstGeom prst="rect">
              <a:avLst/>
            </a:prstGeom>
            <a:solidFill>
              <a:schemeClr val="accent1"/>
            </a:solidFill>
            <a:ln w="12700">
              <a:solidFill>
                <a:schemeClr val="tx1"/>
              </a:solidFill>
              <a:miter lim="800000"/>
              <a:headEnd/>
              <a:tailEnd/>
            </a:ln>
            <a:effectLst/>
          </p:spPr>
          <p:txBody>
            <a:bodyPr wrap="none" anchor="ctr"/>
            <a:lstStyle/>
            <a:p>
              <a:pPr algn="ctr">
                <a:defRPr/>
              </a:pPr>
              <a:endParaRPr lang="en-US" sz="1200" dirty="0">
                <a:effectLst>
                  <a:outerShdw blurRad="38100" dist="38100" dir="2700000" algn="tl">
                    <a:srgbClr val="000000"/>
                  </a:outerShdw>
                </a:effectLst>
                <a:latin typeface="Arial" charset="0"/>
              </a:endParaRPr>
            </a:p>
            <a:p>
              <a:pPr algn="ctr">
                <a:defRPr/>
              </a:pPr>
              <a:endParaRPr lang="en-US" sz="1200" dirty="0">
                <a:effectLst>
                  <a:outerShdw blurRad="38100" dist="38100" dir="2700000" algn="tl">
                    <a:srgbClr val="000000"/>
                  </a:outerShdw>
                </a:effectLst>
                <a:latin typeface="Arial" charset="0"/>
              </a:endParaRPr>
            </a:p>
            <a:p>
              <a:pPr algn="ctr">
                <a:defRPr/>
              </a:pPr>
              <a:endParaRPr lang="en-US" sz="1200" dirty="0">
                <a:effectLst>
                  <a:outerShdw blurRad="38100" dist="38100" dir="2700000" algn="tl">
                    <a:srgbClr val="000000"/>
                  </a:outerShdw>
                </a:effectLst>
                <a:latin typeface="Arial" charset="0"/>
              </a:endParaRPr>
            </a:p>
            <a:p>
              <a:pPr algn="ctr">
                <a:defRPr/>
              </a:pPr>
              <a:r>
                <a:rPr lang="en-US" sz="1200" dirty="0">
                  <a:effectLst>
                    <a:outerShdw blurRad="38100" dist="38100" dir="2700000" algn="tl">
                      <a:srgbClr val="000000"/>
                    </a:outerShdw>
                  </a:effectLst>
                  <a:latin typeface="Arial" charset="0"/>
                </a:rPr>
                <a:t>PIE</a:t>
              </a:r>
            </a:p>
            <a:p>
              <a:pPr algn="ctr">
                <a:defRPr/>
              </a:pPr>
              <a:r>
                <a:rPr lang="en-US" sz="1200" dirty="0">
                  <a:effectLst>
                    <a:outerShdw blurRad="38100" dist="38100" dir="2700000" algn="tl">
                      <a:srgbClr val="000000"/>
                    </a:outerShdw>
                  </a:effectLst>
                  <a:latin typeface="Arial" charset="0"/>
                </a:rPr>
                <a:t>Register</a:t>
              </a:r>
            </a:p>
            <a:p>
              <a:pPr algn="ctr">
                <a:defRPr/>
              </a:pPr>
              <a:r>
                <a:rPr lang="en-US" sz="1200" dirty="0">
                  <a:effectLst>
                    <a:outerShdw blurRad="38100" dist="38100" dir="2700000" algn="tl">
                      <a:srgbClr val="000000"/>
                    </a:outerShdw>
                  </a:effectLst>
                  <a:latin typeface="Arial" charset="0"/>
                </a:rPr>
                <a:t>Map</a:t>
              </a:r>
            </a:p>
          </p:txBody>
        </p:sp>
        <p:sp>
          <p:nvSpPr>
            <p:cNvPr id="199709" name="Rectangle 29"/>
            <p:cNvSpPr>
              <a:spLocks noChangeArrowheads="1"/>
            </p:cNvSpPr>
            <p:nvPr/>
          </p:nvSpPr>
          <p:spPr bwMode="auto">
            <a:xfrm>
              <a:off x="2827" y="534"/>
              <a:ext cx="729" cy="401"/>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PIE module For 96 interrupts</a:t>
              </a:r>
            </a:p>
          </p:txBody>
        </p:sp>
      </p:grpSp>
      <p:grpSp>
        <p:nvGrpSpPr>
          <p:cNvPr id="14341" name="Group 30"/>
          <p:cNvGrpSpPr>
            <a:grpSpLocks/>
          </p:cNvGrpSpPr>
          <p:nvPr/>
        </p:nvGrpSpPr>
        <p:grpSpPr bwMode="auto">
          <a:xfrm>
            <a:off x="382588" y="4152900"/>
            <a:ext cx="2667000" cy="2362200"/>
            <a:chOff x="4080" y="2448"/>
            <a:chExt cx="1680" cy="1488"/>
          </a:xfrm>
        </p:grpSpPr>
        <p:sp>
          <p:nvSpPr>
            <p:cNvPr id="199711" name="Rectangle 31"/>
            <p:cNvSpPr>
              <a:spLocks noChangeArrowheads="1"/>
            </p:cNvSpPr>
            <p:nvPr/>
          </p:nvSpPr>
          <p:spPr bwMode="auto">
            <a:xfrm>
              <a:off x="4080" y="2448"/>
              <a:ext cx="1632" cy="222"/>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14343" name="Group 32"/>
            <p:cNvGrpSpPr>
              <a:grpSpLocks/>
            </p:cNvGrpSpPr>
            <p:nvPr/>
          </p:nvGrpSpPr>
          <p:grpSpPr bwMode="auto">
            <a:xfrm>
              <a:off x="4080" y="2668"/>
              <a:ext cx="1680" cy="1268"/>
              <a:chOff x="2016" y="2908"/>
              <a:chExt cx="1680" cy="1268"/>
            </a:xfrm>
          </p:grpSpPr>
          <p:sp>
            <p:nvSpPr>
              <p:cNvPr id="199713" name="Rectangle 33"/>
              <p:cNvSpPr>
                <a:spLocks noChangeArrowheads="1"/>
              </p:cNvSpPr>
              <p:nvPr/>
            </p:nvSpPr>
            <p:spPr bwMode="auto">
              <a:xfrm>
                <a:off x="2016" y="2908"/>
                <a:ext cx="1632" cy="1268"/>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14" name="Text Box 34"/>
              <p:cNvSpPr txBox="1">
                <a:spLocks noChangeArrowheads="1"/>
              </p:cNvSpPr>
              <p:nvPr/>
            </p:nvSpPr>
            <p:spPr bwMode="auto">
              <a:xfrm>
                <a:off x="2074" y="2928"/>
                <a:ext cx="1622" cy="1230"/>
              </a:xfrm>
              <a:prstGeom prst="rect">
                <a:avLst/>
              </a:prstGeom>
              <a:noFill/>
              <a:ln w="12700">
                <a:noFill/>
                <a:miter lim="800000"/>
                <a:headEnd type="none" w="sm" len="sm"/>
                <a:tailEnd type="none" w="sm" len="sm"/>
              </a:ln>
              <a:effectLst/>
            </p:spPr>
            <p:txBody>
              <a:bodyPr>
                <a:spAutoFit/>
              </a:bodyPr>
              <a:lstStyle/>
              <a:p>
                <a:pPr>
                  <a:lnSpc>
                    <a:spcPct val="70000"/>
                  </a:lnSpc>
                  <a:tabLst>
                    <a:tab pos="1319213" algn="l"/>
                  </a:tabLst>
                  <a:defRPr/>
                </a:pPr>
                <a:r>
                  <a:rPr lang="en-US" sz="2000" dirty="0">
                    <a:effectLst>
                      <a:outerShdw blurRad="38100" dist="38100" dir="2700000" algn="tl">
                        <a:srgbClr val="000000"/>
                      </a:outerShdw>
                    </a:effectLst>
                    <a:latin typeface="Arial" charset="0"/>
                  </a:rPr>
                  <a:t>T	ST0	</a:t>
                </a:r>
              </a:p>
              <a:p>
                <a:pPr>
                  <a:lnSpc>
                    <a:spcPct val="40000"/>
                  </a:lnSpc>
                  <a:tabLst>
                    <a:tab pos="1319213" algn="l"/>
                  </a:tabLst>
                  <a:defRPr/>
                </a:pPr>
                <a:r>
                  <a:rPr lang="en-US" sz="2000" dirty="0">
                    <a:effectLst>
                      <a:outerShdw blurRad="38100" dist="38100" dir="2700000" algn="tl">
                        <a:srgbClr val="000000"/>
                      </a:outerShdw>
                    </a:effectLst>
                    <a:latin typeface="Arial" charset="0"/>
                  </a:rPr>
                  <a:t>AH	AL</a:t>
                </a:r>
              </a:p>
              <a:p>
                <a:pPr>
                  <a:lnSpc>
                    <a:spcPct val="40000"/>
                  </a:lnSpc>
                  <a:tabLst>
                    <a:tab pos="1319213" algn="l"/>
                  </a:tabLst>
                  <a:defRPr/>
                </a:pPr>
                <a:r>
                  <a:rPr lang="en-US" sz="2000" dirty="0">
                    <a:effectLst>
                      <a:outerShdw blurRad="38100" dist="38100" dir="2700000" algn="tl">
                        <a:srgbClr val="000000"/>
                      </a:outerShdw>
                    </a:effectLst>
                    <a:latin typeface="Arial" charset="0"/>
                  </a:rPr>
                  <a:t>PH	PL</a:t>
                </a:r>
              </a:p>
              <a:p>
                <a:pPr>
                  <a:lnSpc>
                    <a:spcPct val="40000"/>
                  </a:lnSpc>
                  <a:tabLst>
                    <a:tab pos="1319213" algn="l"/>
                  </a:tabLst>
                  <a:defRPr/>
                </a:pPr>
                <a:r>
                  <a:rPr lang="en-US" sz="2000" dirty="0">
                    <a:effectLst>
                      <a:outerShdw blurRad="38100" dist="38100" dir="2700000" algn="tl">
                        <a:srgbClr val="000000"/>
                      </a:outerShdw>
                    </a:effectLst>
                    <a:latin typeface="Arial" charset="0"/>
                  </a:rPr>
                  <a:t>AR1 (L)	AR0 (L)</a:t>
                </a:r>
              </a:p>
              <a:p>
                <a:pPr>
                  <a:lnSpc>
                    <a:spcPct val="40000"/>
                  </a:lnSpc>
                  <a:tabLst>
                    <a:tab pos="1319213" algn="l"/>
                  </a:tabLst>
                  <a:defRPr/>
                </a:pPr>
                <a:r>
                  <a:rPr lang="en-US" sz="2000" dirty="0">
                    <a:effectLst>
                      <a:outerShdw blurRad="38100" dist="38100" dir="2700000" algn="tl">
                        <a:srgbClr val="000000"/>
                      </a:outerShdw>
                    </a:effectLst>
                    <a:latin typeface="Arial" charset="0"/>
                  </a:rPr>
                  <a:t>DP	ST1</a:t>
                </a:r>
              </a:p>
              <a:p>
                <a:pPr>
                  <a:lnSpc>
                    <a:spcPct val="40000"/>
                  </a:lnSpc>
                  <a:tabLst>
                    <a:tab pos="1319213" algn="l"/>
                  </a:tabLst>
                  <a:defRPr/>
                </a:pPr>
                <a:r>
                  <a:rPr lang="en-US" sz="2000" dirty="0">
                    <a:effectLst>
                      <a:outerShdw blurRad="38100" dist="38100" dir="2700000" algn="tl">
                        <a:srgbClr val="000000"/>
                      </a:outerShdw>
                    </a:effectLst>
                    <a:latin typeface="Arial" charset="0"/>
                  </a:rPr>
                  <a:t>DBSTAT	IER</a:t>
                </a:r>
              </a:p>
              <a:p>
                <a:pPr>
                  <a:lnSpc>
                    <a:spcPct val="40000"/>
                  </a:lnSpc>
                  <a:tabLst>
                    <a:tab pos="1319213" algn="l"/>
                  </a:tabLst>
                  <a:defRPr/>
                </a:pPr>
                <a:r>
                  <a:rPr lang="en-US" sz="2000" dirty="0">
                    <a:effectLst>
                      <a:outerShdw blurRad="38100" dist="38100" dir="2700000" algn="tl">
                        <a:srgbClr val="000000"/>
                      </a:outerShdw>
                    </a:effectLst>
                    <a:latin typeface="Arial" charset="0"/>
                  </a:rPr>
                  <a:t>PC(</a:t>
                </a:r>
                <a:r>
                  <a:rPr lang="en-US" sz="2000" dirty="0" err="1">
                    <a:effectLst>
                      <a:outerShdw blurRad="38100" dist="38100" dir="2700000" algn="tl">
                        <a:srgbClr val="000000"/>
                      </a:outerShdw>
                    </a:effectLst>
                    <a:latin typeface="Arial" charset="0"/>
                  </a:rPr>
                  <a:t>msw</a:t>
                </a:r>
                <a:r>
                  <a:rPr lang="en-US" sz="2000" dirty="0">
                    <a:effectLst>
                      <a:outerShdw blurRad="38100" dist="38100" dir="2700000" algn="tl">
                        <a:srgbClr val="000000"/>
                      </a:outerShdw>
                    </a:effectLst>
                    <a:latin typeface="Arial" charset="0"/>
                  </a:rPr>
                  <a:t>)	PC(</a:t>
                </a:r>
                <a:r>
                  <a:rPr lang="en-US" sz="2000" dirty="0" err="1">
                    <a:effectLst>
                      <a:outerShdw blurRad="38100" dist="38100" dir="2700000" algn="tl">
                        <a:srgbClr val="000000"/>
                      </a:outerShdw>
                    </a:effectLst>
                    <a:latin typeface="Arial" charset="0"/>
                  </a:rPr>
                  <a:t>lsw</a:t>
                </a:r>
                <a:r>
                  <a:rPr lang="en-US" sz="2000" dirty="0">
                    <a:effectLst>
                      <a:outerShdw blurRad="38100" dist="38100" dir="2700000" algn="tl">
                        <a:srgbClr val="000000"/>
                      </a:outerShdw>
                    </a:effectLst>
                    <a:latin typeface="Arial" charset="0"/>
                  </a:rPr>
                  <a:t>)</a:t>
                </a:r>
              </a:p>
            </p:txBody>
          </p:sp>
          <p:sp>
            <p:nvSpPr>
              <p:cNvPr id="199715" name="Line 35"/>
              <p:cNvSpPr>
                <a:spLocks noChangeShapeType="1"/>
              </p:cNvSpPr>
              <p:nvPr/>
            </p:nvSpPr>
            <p:spPr bwMode="auto">
              <a:xfrm>
                <a:off x="2016" y="3099"/>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6" name="Line 36"/>
              <p:cNvSpPr>
                <a:spLocks noChangeShapeType="1"/>
              </p:cNvSpPr>
              <p:nvPr/>
            </p:nvSpPr>
            <p:spPr bwMode="auto">
              <a:xfrm>
                <a:off x="2016" y="3273"/>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7" name="Line 37"/>
              <p:cNvSpPr>
                <a:spLocks noChangeShapeType="1"/>
              </p:cNvSpPr>
              <p:nvPr/>
            </p:nvSpPr>
            <p:spPr bwMode="auto">
              <a:xfrm>
                <a:off x="2016" y="3456"/>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8" name="Line 38"/>
              <p:cNvSpPr>
                <a:spLocks noChangeShapeType="1"/>
              </p:cNvSpPr>
              <p:nvPr/>
            </p:nvSpPr>
            <p:spPr bwMode="auto">
              <a:xfrm>
                <a:off x="2016" y="3630"/>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9" name="Line 39"/>
              <p:cNvSpPr>
                <a:spLocks noChangeShapeType="1"/>
              </p:cNvSpPr>
              <p:nvPr/>
            </p:nvSpPr>
            <p:spPr bwMode="auto">
              <a:xfrm>
                <a:off x="2016" y="3804"/>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20" name="Line 40"/>
              <p:cNvSpPr>
                <a:spLocks noChangeShapeType="1"/>
              </p:cNvSpPr>
              <p:nvPr/>
            </p:nvSpPr>
            <p:spPr bwMode="auto">
              <a:xfrm>
                <a:off x="2016" y="3978"/>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21" name="Line 41"/>
              <p:cNvSpPr>
                <a:spLocks noChangeShapeType="1"/>
              </p:cNvSpPr>
              <p:nvPr/>
            </p:nvSpPr>
            <p:spPr bwMode="auto">
              <a:xfrm>
                <a:off x="2832" y="2911"/>
                <a:ext cx="0" cy="1265"/>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sp>
          <p:nvSpPr>
            <p:cNvPr id="199722" name="Text Box 42"/>
            <p:cNvSpPr txBox="1">
              <a:spLocks noChangeArrowheads="1"/>
            </p:cNvSpPr>
            <p:nvPr/>
          </p:nvSpPr>
          <p:spPr bwMode="auto">
            <a:xfrm>
              <a:off x="4133" y="2466"/>
              <a:ext cx="1539" cy="212"/>
            </a:xfrm>
            <a:prstGeom prst="rect">
              <a:avLst/>
            </a:prstGeom>
            <a:noFill/>
            <a:ln w="12700">
              <a:noFill/>
              <a:miter lim="800000"/>
              <a:headEnd type="none" w="sm" len="sm"/>
              <a:tailEnd type="none" w="sm" len="sm"/>
            </a:ln>
            <a:effectLst/>
          </p:spPr>
          <p:txBody>
            <a:bodyPr wrap="none">
              <a:spAutoFit/>
            </a:bodyPr>
            <a:lstStyle/>
            <a:p>
              <a:pPr>
                <a:defRPr/>
              </a:pPr>
              <a:r>
                <a:rPr lang="en-US" sz="2000">
                  <a:effectLst>
                    <a:outerShdw blurRad="38100" dist="38100" dir="2700000" algn="tl">
                      <a:srgbClr val="000000"/>
                    </a:outerShdw>
                  </a:effectLst>
                  <a:latin typeface="Arial" charset="0"/>
                </a:rPr>
                <a:t>Auto Context Save</a:t>
              </a: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81000" y="1262063"/>
            <a:ext cx="8382000" cy="2728912"/>
          </a:xfrm>
          <a:prstGeom prst="rect">
            <a:avLst/>
          </a:prstGeom>
          <a:solidFill>
            <a:schemeClr val="accent1"/>
          </a:solidFill>
          <a:ln w="31750">
            <a:solidFill>
              <a:schemeClr val="tx1"/>
            </a:solidFill>
            <a:miter lim="800000"/>
            <a:headEnd/>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100000"/>
              </a:lnSpc>
              <a:spcBef>
                <a:spcPct val="0"/>
              </a:spcBef>
            </a:pPr>
            <a:endParaRPr lang="de-DE" altLang="it-IT" b="0">
              <a:latin typeface="Times New Roman" panose="02020603050405020304" pitchFamily="18" charset="0"/>
            </a:endParaRPr>
          </a:p>
        </p:txBody>
      </p:sp>
      <p:sp>
        <p:nvSpPr>
          <p:cNvPr id="15363" name="Rectangle 3"/>
          <p:cNvSpPr>
            <a:spLocks noChangeArrowheads="1"/>
          </p:cNvSpPr>
          <p:nvPr>
            <p:ph type="title"/>
          </p:nvPr>
        </p:nvSpPr>
        <p:spPr bwMode="auto">
          <a:xfrm>
            <a:off x="457200" y="115888"/>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Operating Modes</a:t>
            </a:r>
          </a:p>
        </p:txBody>
      </p:sp>
      <p:sp>
        <p:nvSpPr>
          <p:cNvPr id="219140" name="Text Box 4"/>
          <p:cNvSpPr txBox="1">
            <a:spLocks noChangeArrowheads="1"/>
          </p:cNvSpPr>
          <p:nvPr/>
        </p:nvSpPr>
        <p:spPr bwMode="auto">
          <a:xfrm>
            <a:off x="425450" y="2044700"/>
            <a:ext cx="4967288" cy="1920875"/>
          </a:xfrm>
          <a:prstGeom prst="rect">
            <a:avLst/>
          </a:prstGeom>
          <a:noFill/>
          <a:ln w="31750">
            <a:noFill/>
            <a:miter lim="800000"/>
            <a:headEnd/>
            <a:tailEnd type="none" w="sm" len="sm"/>
          </a:ln>
          <a:effectLst/>
        </p:spPr>
        <p:txBody>
          <a:bodyPr wrap="none">
            <a:spAutoFit/>
          </a:bodyPr>
          <a:lstStyle/>
          <a:p>
            <a:pPr>
              <a:lnSpc>
                <a:spcPct val="150000"/>
              </a:lnSpc>
              <a:spcBef>
                <a:spcPct val="0"/>
              </a:spcBef>
              <a:tabLst>
                <a:tab pos="3255963" algn="l"/>
                <a:tab pos="4572000" algn="l"/>
              </a:tabLst>
              <a:defRPr/>
            </a:pPr>
            <a:r>
              <a:rPr lang="en-US" sz="2000">
                <a:solidFill>
                  <a:schemeClr val="tx2"/>
                </a:solidFill>
                <a:effectLst>
                  <a:outerShdw blurRad="38100" dist="38100" dir="2700000" algn="tl">
                    <a:srgbClr val="000000"/>
                  </a:outerShdw>
                </a:effectLst>
                <a:latin typeface="Arial" charset="0"/>
              </a:rPr>
              <a:t>C28x Native Mode          	 1       	0</a:t>
            </a:r>
            <a:r>
              <a:rPr lang="en-US" sz="2000">
                <a:effectLst>
                  <a:outerShdw blurRad="38100" dist="38100" dir="2700000" algn="tl">
                    <a:srgbClr val="000000"/>
                  </a:outerShdw>
                </a:effectLst>
                <a:latin typeface="Arial" charset="0"/>
              </a:rPr>
              <a:t> </a:t>
            </a:r>
          </a:p>
          <a:p>
            <a:pPr>
              <a:lnSpc>
                <a:spcPct val="150000"/>
              </a:lnSpc>
              <a:spcBef>
                <a:spcPct val="0"/>
              </a:spcBef>
              <a:tabLst>
                <a:tab pos="3255963" algn="l"/>
                <a:tab pos="4572000" algn="l"/>
              </a:tabLst>
              <a:defRPr/>
            </a:pPr>
            <a:r>
              <a:rPr lang="en-US" sz="2000">
                <a:effectLst>
                  <a:outerShdw blurRad="38100" dist="38100" dir="2700000" algn="tl">
                    <a:srgbClr val="000000"/>
                  </a:outerShdw>
                </a:effectLst>
                <a:latin typeface="Arial" charset="0"/>
              </a:rPr>
              <a:t>C24x Compatible Mode	 1     	1</a:t>
            </a:r>
          </a:p>
          <a:p>
            <a:pPr>
              <a:lnSpc>
                <a:spcPct val="150000"/>
              </a:lnSpc>
              <a:spcBef>
                <a:spcPct val="0"/>
              </a:spcBef>
              <a:tabLst>
                <a:tab pos="3255963" algn="l"/>
                <a:tab pos="4572000" algn="l"/>
              </a:tabLst>
              <a:defRPr/>
            </a:pPr>
            <a:r>
              <a:rPr lang="en-US" sz="2000">
                <a:effectLst>
                  <a:outerShdw blurRad="38100" dist="38100" dir="2700000" algn="tl">
                    <a:srgbClr val="000000"/>
                  </a:outerShdw>
                </a:effectLst>
                <a:latin typeface="Arial" charset="0"/>
              </a:rPr>
              <a:t>Test Mode (default)	 0           	0</a:t>
            </a:r>
          </a:p>
          <a:p>
            <a:pPr>
              <a:lnSpc>
                <a:spcPct val="150000"/>
              </a:lnSpc>
              <a:spcBef>
                <a:spcPct val="0"/>
              </a:spcBef>
              <a:tabLst>
                <a:tab pos="3255963" algn="l"/>
                <a:tab pos="4572000" algn="l"/>
              </a:tabLst>
              <a:defRPr/>
            </a:pPr>
            <a:r>
              <a:rPr lang="en-US" sz="2000">
                <a:effectLst>
                  <a:outerShdw blurRad="38100" dist="38100" dir="2700000" algn="tl">
                    <a:srgbClr val="000000"/>
                  </a:outerShdw>
                </a:effectLst>
                <a:latin typeface="Arial" charset="0"/>
              </a:rPr>
              <a:t>Reserved	 0           	1</a:t>
            </a:r>
          </a:p>
        </p:txBody>
      </p:sp>
      <p:sp>
        <p:nvSpPr>
          <p:cNvPr id="219141" name="Text Box 5"/>
          <p:cNvSpPr txBox="1">
            <a:spLocks noChangeArrowheads="1"/>
          </p:cNvSpPr>
          <p:nvPr/>
        </p:nvSpPr>
        <p:spPr bwMode="auto">
          <a:xfrm>
            <a:off x="3387725" y="1666875"/>
            <a:ext cx="2381250" cy="366713"/>
          </a:xfrm>
          <a:prstGeom prst="rect">
            <a:avLst/>
          </a:prstGeom>
          <a:noFill/>
          <a:ln w="31750">
            <a:noFill/>
            <a:miter lim="800000"/>
            <a:headEnd/>
            <a:tailEnd type="none" w="sm" len="sm"/>
          </a:ln>
          <a:effectLst/>
        </p:spPr>
        <p:txBody>
          <a:bodyPr wrap="none">
            <a:spAutoFit/>
          </a:bodyPr>
          <a:lstStyle/>
          <a:p>
            <a:pPr>
              <a:lnSpc>
                <a:spcPct val="100000"/>
              </a:lnSpc>
              <a:spcBef>
                <a:spcPct val="0"/>
              </a:spcBef>
              <a:defRPr/>
            </a:pPr>
            <a:r>
              <a:rPr lang="en-US" sz="1800">
                <a:effectLst>
                  <a:outerShdw blurRad="38100" dist="38100" dir="2700000" algn="tl">
                    <a:srgbClr val="000000"/>
                  </a:outerShdw>
                </a:effectLst>
                <a:latin typeface="Arial" charset="0"/>
              </a:rPr>
              <a:t>OBJMODE   AMODE</a:t>
            </a:r>
            <a:endParaRPr lang="en-US" sz="2000">
              <a:effectLst>
                <a:outerShdw blurRad="38100" dist="38100" dir="2700000" algn="tl">
                  <a:srgbClr val="000000"/>
                </a:outerShdw>
              </a:effectLst>
              <a:latin typeface="Arial" charset="0"/>
            </a:endParaRPr>
          </a:p>
        </p:txBody>
      </p:sp>
      <p:sp>
        <p:nvSpPr>
          <p:cNvPr id="219142" name="Text Box 6"/>
          <p:cNvSpPr txBox="1">
            <a:spLocks noChangeArrowheads="1"/>
          </p:cNvSpPr>
          <p:nvPr/>
        </p:nvSpPr>
        <p:spPr bwMode="auto">
          <a:xfrm>
            <a:off x="3851275" y="1338263"/>
            <a:ext cx="1524000" cy="396875"/>
          </a:xfrm>
          <a:prstGeom prst="rect">
            <a:avLst/>
          </a:prstGeom>
          <a:noFill/>
          <a:ln w="31750">
            <a:noFill/>
            <a:miter lim="800000"/>
            <a:headEnd/>
            <a:tailEnd type="none" w="sm" len="sm"/>
          </a:ln>
          <a:effectLst/>
        </p:spPr>
        <p:txBody>
          <a:bodyPr>
            <a:spAutoFit/>
          </a:bodyPr>
          <a:lstStyle/>
          <a:p>
            <a:pPr>
              <a:lnSpc>
                <a:spcPct val="100000"/>
              </a:lnSpc>
              <a:spcBef>
                <a:spcPct val="0"/>
              </a:spcBef>
              <a:tabLst>
                <a:tab pos="2290763" algn="l"/>
                <a:tab pos="4570413" algn="l"/>
              </a:tabLst>
              <a:defRPr/>
            </a:pPr>
            <a:r>
              <a:rPr lang="en-US" sz="2000">
                <a:effectLst>
                  <a:outerShdw blurRad="38100" dist="38100" dir="2700000" algn="tl">
                    <a:srgbClr val="000000"/>
                  </a:outerShdw>
                </a:effectLst>
                <a:latin typeface="Arial" charset="0"/>
              </a:rPr>
              <a:t>Mode Bits</a:t>
            </a:r>
          </a:p>
        </p:txBody>
      </p:sp>
      <p:sp>
        <p:nvSpPr>
          <p:cNvPr id="219143" name="Text Box 7"/>
          <p:cNvSpPr txBox="1">
            <a:spLocks noChangeArrowheads="1"/>
          </p:cNvSpPr>
          <p:nvPr/>
        </p:nvSpPr>
        <p:spPr bwMode="auto">
          <a:xfrm>
            <a:off x="5935663" y="1328738"/>
            <a:ext cx="2479675" cy="396875"/>
          </a:xfrm>
          <a:prstGeom prst="rect">
            <a:avLst/>
          </a:prstGeom>
          <a:noFill/>
          <a:ln w="31750">
            <a:noFill/>
            <a:miter lim="800000"/>
            <a:headEnd/>
            <a:tailEnd type="none" w="sm" len="sm"/>
          </a:ln>
          <a:effectLst/>
        </p:spPr>
        <p:txBody>
          <a:bodyPr>
            <a:spAutoFit/>
          </a:bodyPr>
          <a:lstStyle/>
          <a:p>
            <a:pPr algn="ctr">
              <a:lnSpc>
                <a:spcPct val="100000"/>
              </a:lnSpc>
              <a:spcBef>
                <a:spcPct val="0"/>
              </a:spcBef>
              <a:tabLst>
                <a:tab pos="2290763" algn="l"/>
                <a:tab pos="4570413" algn="l"/>
              </a:tabLst>
              <a:defRPr/>
            </a:pPr>
            <a:r>
              <a:rPr lang="en-US" sz="2000">
                <a:effectLst>
                  <a:outerShdw blurRad="38100" dist="38100" dir="2700000" algn="tl">
                    <a:srgbClr val="000000"/>
                  </a:outerShdw>
                </a:effectLst>
                <a:latin typeface="Arial" charset="0"/>
              </a:rPr>
              <a:t>Compiler Option</a:t>
            </a:r>
          </a:p>
        </p:txBody>
      </p:sp>
      <p:sp>
        <p:nvSpPr>
          <p:cNvPr id="219144" name="Text Box 8"/>
          <p:cNvSpPr txBox="1">
            <a:spLocks noChangeArrowheads="1"/>
          </p:cNvSpPr>
          <p:nvPr/>
        </p:nvSpPr>
        <p:spPr bwMode="auto">
          <a:xfrm>
            <a:off x="930275" y="1338263"/>
            <a:ext cx="1524000" cy="396875"/>
          </a:xfrm>
          <a:prstGeom prst="rect">
            <a:avLst/>
          </a:prstGeom>
          <a:noFill/>
          <a:ln w="31750">
            <a:noFill/>
            <a:miter lim="800000"/>
            <a:headEnd/>
            <a:tailEnd type="none" w="sm" len="sm"/>
          </a:ln>
          <a:effectLst/>
        </p:spPr>
        <p:txBody>
          <a:bodyPr>
            <a:spAutoFit/>
          </a:bodyPr>
          <a:lstStyle/>
          <a:p>
            <a:pPr>
              <a:lnSpc>
                <a:spcPct val="100000"/>
              </a:lnSpc>
              <a:spcBef>
                <a:spcPct val="0"/>
              </a:spcBef>
              <a:tabLst>
                <a:tab pos="2290763" algn="l"/>
                <a:tab pos="4570413" algn="l"/>
              </a:tabLst>
              <a:defRPr/>
            </a:pPr>
            <a:r>
              <a:rPr lang="en-US" sz="2000">
                <a:effectLst>
                  <a:outerShdw blurRad="38100" dist="38100" dir="2700000" algn="tl">
                    <a:srgbClr val="000000"/>
                  </a:outerShdw>
                </a:effectLst>
                <a:latin typeface="Arial" charset="0"/>
              </a:rPr>
              <a:t>Mode Type</a:t>
            </a:r>
          </a:p>
        </p:txBody>
      </p:sp>
      <p:sp>
        <p:nvSpPr>
          <p:cNvPr id="219145" name="Text Box 9"/>
          <p:cNvSpPr txBox="1">
            <a:spLocks noChangeArrowheads="1"/>
          </p:cNvSpPr>
          <p:nvPr/>
        </p:nvSpPr>
        <p:spPr bwMode="auto">
          <a:xfrm>
            <a:off x="146050" y="4278313"/>
            <a:ext cx="8818563" cy="1552575"/>
          </a:xfrm>
          <a:prstGeom prst="rect">
            <a:avLst/>
          </a:prstGeom>
          <a:noFill/>
          <a:ln w="31750">
            <a:noFill/>
            <a:miter lim="800000"/>
            <a:headEnd/>
            <a:tailEnd type="none" w="sm" len="sm"/>
          </a:ln>
          <a:effectLst/>
        </p:spPr>
        <p:txBody>
          <a:bodyPr>
            <a:spAutoFit/>
          </a:bodyPr>
          <a:lstStyle/>
          <a:p>
            <a:pPr marL="284163" indent="-284163">
              <a:lnSpc>
                <a:spcPct val="120000"/>
              </a:lnSpc>
              <a:spcBef>
                <a:spcPct val="0"/>
              </a:spcBef>
              <a:buClr>
                <a:schemeClr val="tx2"/>
              </a:buClr>
              <a:buSzPct val="75000"/>
              <a:buFont typeface="Wingdings" pitchFamily="2" charset="2"/>
              <a:buChar char="u"/>
              <a:defRPr/>
            </a:pPr>
            <a:r>
              <a:rPr lang="en-US" sz="2000">
                <a:effectLst>
                  <a:outerShdw blurRad="38100" dist="38100" dir="2700000" algn="tl">
                    <a:srgbClr val="000000"/>
                  </a:outerShdw>
                </a:effectLst>
                <a:latin typeface="Arial" charset="0"/>
              </a:rPr>
              <a:t>Almost all uses will run in C28x Native Mode</a:t>
            </a:r>
          </a:p>
          <a:p>
            <a:pPr marL="284163" indent="-284163">
              <a:lnSpc>
                <a:spcPct val="120000"/>
              </a:lnSpc>
              <a:spcBef>
                <a:spcPct val="0"/>
              </a:spcBef>
              <a:buClr>
                <a:schemeClr val="tx2"/>
              </a:buClr>
              <a:buSzPct val="75000"/>
              <a:buFont typeface="Wingdings" pitchFamily="2" charset="2"/>
              <a:buChar char="u"/>
              <a:defRPr/>
            </a:pPr>
            <a:r>
              <a:rPr lang="en-US" sz="2000">
                <a:effectLst>
                  <a:outerShdw blurRad="38100" dist="38100" dir="2700000" algn="tl">
                    <a:srgbClr val="000000"/>
                  </a:outerShdw>
                </a:effectLst>
                <a:latin typeface="Arial" charset="0"/>
              </a:rPr>
              <a:t>The bootloader will automatically select C28x Native Mode after reset</a:t>
            </a:r>
          </a:p>
          <a:p>
            <a:pPr marL="284163" indent="-284163">
              <a:lnSpc>
                <a:spcPct val="120000"/>
              </a:lnSpc>
              <a:spcBef>
                <a:spcPct val="0"/>
              </a:spcBef>
              <a:buClr>
                <a:schemeClr val="tx2"/>
              </a:buClr>
              <a:buSzPct val="75000"/>
              <a:buFont typeface="Wingdings" pitchFamily="2" charset="2"/>
              <a:buChar char="u"/>
              <a:defRPr/>
            </a:pPr>
            <a:r>
              <a:rPr lang="en-US" sz="2000">
                <a:effectLst>
                  <a:outerShdw blurRad="38100" dist="38100" dir="2700000" algn="tl">
                    <a:srgbClr val="000000"/>
                  </a:outerShdw>
                </a:effectLst>
                <a:latin typeface="Arial" charset="0"/>
              </a:rPr>
              <a:t>C24x compatible mode is mostly for backwards compatibility with an older processor family</a:t>
            </a:r>
          </a:p>
        </p:txBody>
      </p:sp>
      <p:sp>
        <p:nvSpPr>
          <p:cNvPr id="219146" name="Line 10"/>
          <p:cNvSpPr>
            <a:spLocks noChangeShapeType="1"/>
          </p:cNvSpPr>
          <p:nvPr/>
        </p:nvSpPr>
        <p:spPr bwMode="auto">
          <a:xfrm>
            <a:off x="381000" y="2024063"/>
            <a:ext cx="8382000" cy="0"/>
          </a:xfrm>
          <a:prstGeom prst="line">
            <a:avLst/>
          </a:prstGeom>
          <a:noFill/>
          <a:ln w="3175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47" name="Line 11"/>
          <p:cNvSpPr>
            <a:spLocks noChangeShapeType="1"/>
          </p:cNvSpPr>
          <p:nvPr/>
        </p:nvSpPr>
        <p:spPr bwMode="auto">
          <a:xfrm>
            <a:off x="381000" y="2557463"/>
            <a:ext cx="8382000" cy="0"/>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48" name="Line 12"/>
          <p:cNvSpPr>
            <a:spLocks noChangeShapeType="1"/>
          </p:cNvSpPr>
          <p:nvPr/>
        </p:nvSpPr>
        <p:spPr bwMode="auto">
          <a:xfrm>
            <a:off x="381000" y="3090863"/>
            <a:ext cx="8382000" cy="0"/>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49" name="Line 13"/>
          <p:cNvSpPr>
            <a:spLocks noChangeShapeType="1"/>
          </p:cNvSpPr>
          <p:nvPr/>
        </p:nvSpPr>
        <p:spPr bwMode="auto">
          <a:xfrm>
            <a:off x="381000" y="3548063"/>
            <a:ext cx="8382000" cy="0"/>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0" name="Line 14"/>
          <p:cNvSpPr>
            <a:spLocks noChangeShapeType="1"/>
          </p:cNvSpPr>
          <p:nvPr/>
        </p:nvSpPr>
        <p:spPr bwMode="auto">
          <a:xfrm flipV="1">
            <a:off x="3457575" y="2024063"/>
            <a:ext cx="0" cy="1957387"/>
          </a:xfrm>
          <a:prstGeom prst="line">
            <a:avLst/>
          </a:prstGeom>
          <a:noFill/>
          <a:ln w="28575">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1" name="Line 15"/>
          <p:cNvSpPr>
            <a:spLocks noChangeShapeType="1"/>
          </p:cNvSpPr>
          <p:nvPr/>
        </p:nvSpPr>
        <p:spPr bwMode="auto">
          <a:xfrm flipV="1">
            <a:off x="4686300" y="2024063"/>
            <a:ext cx="0" cy="1957387"/>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2" name="Line 16"/>
          <p:cNvSpPr>
            <a:spLocks noChangeShapeType="1"/>
          </p:cNvSpPr>
          <p:nvPr/>
        </p:nvSpPr>
        <p:spPr bwMode="auto">
          <a:xfrm flipV="1">
            <a:off x="5772150" y="2024063"/>
            <a:ext cx="0" cy="1957387"/>
          </a:xfrm>
          <a:prstGeom prst="line">
            <a:avLst/>
          </a:prstGeom>
          <a:noFill/>
          <a:ln w="28575">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3" name="Text Box 17"/>
          <p:cNvSpPr txBox="1">
            <a:spLocks noChangeArrowheads="1"/>
          </p:cNvSpPr>
          <p:nvPr/>
        </p:nvSpPr>
        <p:spPr bwMode="auto">
          <a:xfrm>
            <a:off x="5943600" y="2614613"/>
            <a:ext cx="1382713" cy="396875"/>
          </a:xfrm>
          <a:prstGeom prst="rect">
            <a:avLst/>
          </a:prstGeom>
          <a:noFill/>
          <a:ln w="31750">
            <a:noFill/>
            <a:miter lim="800000"/>
            <a:headEnd/>
            <a:tailEnd type="none" w="sm" len="sm"/>
          </a:ln>
          <a:effectLst/>
        </p:spPr>
        <p:txBody>
          <a:bodyPr wrap="none">
            <a:spAutoFit/>
          </a:bodyPr>
          <a:lstStyle/>
          <a:p>
            <a:pPr>
              <a:lnSpc>
                <a:spcPct val="100000"/>
              </a:lnSpc>
              <a:spcBef>
                <a:spcPct val="0"/>
              </a:spcBef>
              <a:defRPr/>
            </a:pPr>
            <a:r>
              <a:rPr lang="en-US" sz="2000" b="0">
                <a:effectLst>
                  <a:outerShdw blurRad="38100" dist="38100" dir="2700000" algn="tl">
                    <a:srgbClr val="000000"/>
                  </a:outerShdw>
                </a:effectLst>
                <a:latin typeface="Arial" charset="0"/>
              </a:rPr>
              <a:t>-v28 –m20</a:t>
            </a:r>
            <a:endParaRPr lang="en-US" b="0">
              <a:effectLst>
                <a:outerShdw blurRad="38100" dist="38100" dir="2700000" algn="tl">
                  <a:srgbClr val="000000"/>
                </a:outerShdw>
              </a:effectLst>
              <a:latin typeface="Arial" charset="0"/>
            </a:endParaRPr>
          </a:p>
        </p:txBody>
      </p:sp>
      <p:sp>
        <p:nvSpPr>
          <p:cNvPr id="219154" name="Text Box 18"/>
          <p:cNvSpPr txBox="1">
            <a:spLocks noChangeArrowheads="1"/>
          </p:cNvSpPr>
          <p:nvPr/>
        </p:nvSpPr>
        <p:spPr bwMode="auto">
          <a:xfrm>
            <a:off x="5943600" y="2154238"/>
            <a:ext cx="677863" cy="396875"/>
          </a:xfrm>
          <a:prstGeom prst="rect">
            <a:avLst/>
          </a:prstGeom>
          <a:noFill/>
          <a:ln w="31750">
            <a:noFill/>
            <a:miter lim="800000"/>
            <a:headEnd/>
            <a:tailEnd type="none" w="sm" len="sm"/>
          </a:ln>
          <a:effectLst/>
        </p:spPr>
        <p:txBody>
          <a:bodyPr wrap="none">
            <a:spAutoFit/>
          </a:bodyPr>
          <a:lstStyle/>
          <a:p>
            <a:pPr>
              <a:lnSpc>
                <a:spcPct val="100000"/>
              </a:lnSpc>
              <a:spcBef>
                <a:spcPct val="0"/>
              </a:spcBef>
              <a:defRPr/>
            </a:pPr>
            <a:r>
              <a:rPr lang="en-US" sz="2000" b="0">
                <a:solidFill>
                  <a:schemeClr val="tx2"/>
                </a:solidFill>
                <a:effectLst>
                  <a:outerShdw blurRad="38100" dist="38100" dir="2700000" algn="tl">
                    <a:srgbClr val="000000"/>
                  </a:outerShdw>
                </a:effectLst>
                <a:latin typeface="Arial" charset="0"/>
              </a:rPr>
              <a:t>-v28</a:t>
            </a:r>
            <a:endParaRPr lang="en-US" b="0">
              <a:solidFill>
                <a:schemeClr val="tx2"/>
              </a:solidFill>
              <a:effectLst>
                <a:outerShdw blurRad="38100" dist="38100" dir="2700000" algn="tl">
                  <a:srgbClr val="000000"/>
                </a:outerShdw>
              </a:effectLst>
              <a:latin typeface="Arial"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3"/>
          <p:cNvGrpSpPr>
            <a:grpSpLocks/>
          </p:cNvGrpSpPr>
          <p:nvPr/>
        </p:nvGrpSpPr>
        <p:grpSpPr bwMode="auto">
          <a:xfrm>
            <a:off x="608013" y="1143000"/>
            <a:ext cx="2890837" cy="1452563"/>
            <a:chOff x="383" y="720"/>
            <a:chExt cx="1821" cy="915"/>
          </a:xfrm>
        </p:grpSpPr>
        <p:sp>
          <p:nvSpPr>
            <p:cNvPr id="221188" name="Rectangle 4"/>
            <p:cNvSpPr>
              <a:spLocks noChangeArrowheads="1"/>
            </p:cNvSpPr>
            <p:nvPr/>
          </p:nvSpPr>
          <p:spPr bwMode="auto">
            <a:xfrm>
              <a:off x="384" y="720"/>
              <a:ext cx="1820" cy="91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89" name="Text Box 5"/>
            <p:cNvSpPr txBox="1">
              <a:spLocks noChangeArrowheads="1"/>
            </p:cNvSpPr>
            <p:nvPr/>
          </p:nvSpPr>
          <p:spPr bwMode="auto">
            <a:xfrm>
              <a:off x="383" y="834"/>
              <a:ext cx="1819" cy="673"/>
            </a:xfrm>
            <a:prstGeom prst="rect">
              <a:avLst/>
            </a:prstGeom>
            <a:noFill/>
            <a:ln w="12700">
              <a:noFill/>
              <a:miter lim="800000"/>
              <a:headEnd type="none" w="sm" len="sm"/>
              <a:tailEnd type="none" w="sm" len="sm"/>
            </a:ln>
            <a:effectLst/>
          </p:spPr>
          <p:txBody>
            <a:bodyPr wrap="none">
              <a:spAutoFit/>
            </a:bodyPr>
            <a:lstStyle/>
            <a:p>
              <a:pPr algn="ctr">
                <a:defRPr/>
              </a:pPr>
              <a:r>
                <a:rPr lang="en-US" sz="2800">
                  <a:effectLst>
                    <a:outerShdw blurRad="38100" dist="38100" dir="2700000" algn="tl">
                      <a:srgbClr val="000000"/>
                    </a:outerShdw>
                  </a:effectLst>
                  <a:latin typeface="Arial" charset="0"/>
                </a:rPr>
                <a:t>Reset</a:t>
              </a:r>
            </a:p>
            <a:p>
              <a:pPr algn="ctr">
                <a:defRPr/>
              </a:pPr>
              <a:r>
                <a:rPr lang="en-US" sz="1600">
                  <a:effectLst>
                    <a:outerShdw blurRad="38100" dist="38100" dir="2700000" algn="tl">
                      <a:srgbClr val="000000"/>
                    </a:outerShdw>
                  </a:effectLst>
                  <a:latin typeface="Arial" charset="0"/>
                </a:rPr>
                <a:t>OBJMODE = 0    AMODE = 0</a:t>
              </a:r>
            </a:p>
            <a:p>
              <a:pPr algn="ctr">
                <a:defRPr/>
              </a:pPr>
              <a:r>
                <a:rPr lang="en-US" sz="1600">
                  <a:effectLst>
                    <a:outerShdw blurRad="38100" dist="38100" dir="2700000" algn="tl">
                      <a:srgbClr val="000000"/>
                    </a:outerShdw>
                  </a:effectLst>
                  <a:latin typeface="Arial" charset="0"/>
                </a:rPr>
                <a:t>ENPIE = 0    INTM = 1</a:t>
              </a:r>
            </a:p>
          </p:txBody>
        </p:sp>
      </p:grpSp>
      <p:grpSp>
        <p:nvGrpSpPr>
          <p:cNvPr id="16387" name="Group 6"/>
          <p:cNvGrpSpPr>
            <a:grpSpLocks/>
          </p:cNvGrpSpPr>
          <p:nvPr/>
        </p:nvGrpSpPr>
        <p:grpSpPr bwMode="auto">
          <a:xfrm>
            <a:off x="5356225" y="3594100"/>
            <a:ext cx="2459038" cy="576263"/>
            <a:chOff x="3327" y="3456"/>
            <a:chExt cx="1549" cy="363"/>
          </a:xfrm>
        </p:grpSpPr>
        <p:sp>
          <p:nvSpPr>
            <p:cNvPr id="221191" name="Rectangle 7"/>
            <p:cNvSpPr>
              <a:spLocks noChangeArrowheads="1"/>
            </p:cNvSpPr>
            <p:nvPr/>
          </p:nvSpPr>
          <p:spPr bwMode="auto">
            <a:xfrm>
              <a:off x="3385" y="3456"/>
              <a:ext cx="1444" cy="363"/>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92" name="Text Box 8"/>
            <p:cNvSpPr txBox="1">
              <a:spLocks noChangeArrowheads="1"/>
            </p:cNvSpPr>
            <p:nvPr/>
          </p:nvSpPr>
          <p:spPr bwMode="auto">
            <a:xfrm>
              <a:off x="3327" y="3465"/>
              <a:ext cx="1549" cy="334"/>
            </a:xfrm>
            <a:prstGeom prst="rect">
              <a:avLst/>
            </a:prstGeom>
            <a:noFill/>
            <a:ln w="12700">
              <a:noFill/>
              <a:miter lim="800000"/>
              <a:headEnd type="none" w="sm" len="sm"/>
              <a:tailEnd type="none" w="sm" len="sm"/>
            </a:ln>
            <a:effectLst/>
          </p:spPr>
          <p:txBody>
            <a:bodyPr>
              <a:spAutoFit/>
            </a:bodyPr>
            <a:lstStyle/>
            <a:p>
              <a:pPr algn="ctr">
                <a:defRPr/>
              </a:pPr>
              <a:r>
                <a:rPr lang="en-US" sz="1800">
                  <a:effectLst>
                    <a:outerShdw blurRad="38100" dist="38100" dir="2700000" algn="tl">
                      <a:srgbClr val="000000"/>
                    </a:outerShdw>
                  </a:effectLst>
                  <a:latin typeface="Arial" charset="0"/>
                </a:rPr>
                <a:t>Boot determined by state of GPIO pins</a:t>
              </a:r>
            </a:p>
          </p:txBody>
        </p:sp>
      </p:grpSp>
      <p:grpSp>
        <p:nvGrpSpPr>
          <p:cNvPr id="16388" name="Group 9"/>
          <p:cNvGrpSpPr>
            <a:grpSpLocks/>
          </p:cNvGrpSpPr>
          <p:nvPr/>
        </p:nvGrpSpPr>
        <p:grpSpPr bwMode="auto">
          <a:xfrm>
            <a:off x="2160588" y="3452813"/>
            <a:ext cx="2827337" cy="889000"/>
            <a:chOff x="2088" y="2604"/>
            <a:chExt cx="1781" cy="560"/>
          </a:xfrm>
        </p:grpSpPr>
        <p:sp>
          <p:nvSpPr>
            <p:cNvPr id="221194" name="Rectangle 10"/>
            <p:cNvSpPr>
              <a:spLocks noChangeArrowheads="1"/>
            </p:cNvSpPr>
            <p:nvPr/>
          </p:nvSpPr>
          <p:spPr bwMode="auto">
            <a:xfrm>
              <a:off x="2225" y="2604"/>
              <a:ext cx="1515" cy="544"/>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95" name="Text Box 11"/>
            <p:cNvSpPr txBox="1">
              <a:spLocks noChangeArrowheads="1"/>
            </p:cNvSpPr>
            <p:nvPr/>
          </p:nvSpPr>
          <p:spPr bwMode="auto">
            <a:xfrm>
              <a:off x="2088" y="2605"/>
              <a:ext cx="1781" cy="559"/>
            </a:xfrm>
            <a:prstGeom prst="rect">
              <a:avLst/>
            </a:prstGeom>
            <a:noFill/>
            <a:ln w="12700">
              <a:noFill/>
              <a:miter lim="800000"/>
              <a:headEnd type="none" w="sm" len="sm"/>
              <a:tailEnd type="none" w="sm" len="sm"/>
            </a:ln>
            <a:effectLst/>
          </p:spPr>
          <p:txBody>
            <a:bodyPr>
              <a:spAutoFit/>
            </a:bodyPr>
            <a:lstStyle/>
            <a:p>
              <a:pPr algn="ctr">
                <a:defRPr/>
              </a:pPr>
              <a:r>
                <a:rPr lang="en-US" sz="1800">
                  <a:effectLst>
                    <a:outerShdw blurRad="38100" dist="38100" dir="2700000" algn="tl">
                      <a:srgbClr val="000000"/>
                    </a:outerShdw>
                  </a:effectLst>
                  <a:latin typeface="Arial" charset="0"/>
                </a:rPr>
                <a:t>Reset vector fetched from boot ROM</a:t>
              </a:r>
            </a:p>
            <a:p>
              <a:pPr algn="ctr">
                <a:defRPr/>
              </a:pPr>
              <a:r>
                <a:rPr lang="en-US" sz="1800">
                  <a:effectLst>
                    <a:outerShdw blurRad="38100" dist="38100" dir="2700000" algn="tl">
                      <a:srgbClr val="000000"/>
                    </a:outerShdw>
                  </a:effectLst>
                  <a:latin typeface="Arial" charset="0"/>
                </a:rPr>
                <a:t>0x3F FFC0</a:t>
              </a:r>
            </a:p>
          </p:txBody>
        </p:sp>
      </p:grpSp>
      <p:grpSp>
        <p:nvGrpSpPr>
          <p:cNvPr id="16389" name="Group 12"/>
          <p:cNvGrpSpPr>
            <a:grpSpLocks/>
          </p:cNvGrpSpPr>
          <p:nvPr/>
        </p:nvGrpSpPr>
        <p:grpSpPr bwMode="auto">
          <a:xfrm>
            <a:off x="5807075" y="4910138"/>
            <a:ext cx="1457325" cy="831850"/>
            <a:chOff x="3658" y="3093"/>
            <a:chExt cx="918" cy="524"/>
          </a:xfrm>
        </p:grpSpPr>
        <p:sp>
          <p:nvSpPr>
            <p:cNvPr id="221197" name="Rectangle 13"/>
            <p:cNvSpPr>
              <a:spLocks noChangeArrowheads="1"/>
            </p:cNvSpPr>
            <p:nvPr/>
          </p:nvSpPr>
          <p:spPr bwMode="auto">
            <a:xfrm>
              <a:off x="3660" y="3093"/>
              <a:ext cx="914" cy="524"/>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98" name="Text Box 14"/>
            <p:cNvSpPr txBox="1">
              <a:spLocks noChangeArrowheads="1"/>
            </p:cNvSpPr>
            <p:nvPr/>
          </p:nvSpPr>
          <p:spPr bwMode="auto">
            <a:xfrm>
              <a:off x="3658" y="3158"/>
              <a:ext cx="884" cy="439"/>
            </a:xfrm>
            <a:prstGeom prst="rect">
              <a:avLst/>
            </a:prstGeom>
            <a:noFill/>
            <a:ln w="12700">
              <a:noFill/>
              <a:miter lim="800000"/>
              <a:headEnd type="none" w="sm" len="sm"/>
              <a:tailEnd type="none" w="sm" len="sm"/>
            </a:ln>
            <a:effectLst/>
          </p:spPr>
          <p:txBody>
            <a:bodyPr wrap="none">
              <a:spAutoFit/>
            </a:bodyPr>
            <a:lstStyle/>
            <a:p>
              <a:pPr>
                <a:lnSpc>
                  <a:spcPct val="40000"/>
                </a:lnSpc>
                <a:defRPr/>
              </a:pPr>
              <a:r>
                <a:rPr lang="en-US" sz="1800">
                  <a:effectLst>
                    <a:outerShdw blurRad="38100" dist="38100" dir="2700000" algn="tl">
                      <a:srgbClr val="000000"/>
                    </a:outerShdw>
                  </a:effectLst>
                  <a:latin typeface="Arial" charset="0"/>
                </a:rPr>
                <a:t> </a:t>
              </a:r>
              <a:r>
                <a:rPr lang="en-US" sz="1800" i="1">
                  <a:solidFill>
                    <a:schemeClr val="tx2"/>
                  </a:solidFill>
                  <a:effectLst>
                    <a:outerShdw blurRad="38100" dist="38100" dir="2700000" algn="tl">
                      <a:srgbClr val="000000"/>
                    </a:outerShdw>
                  </a:effectLst>
                  <a:latin typeface="Arial" charset="0"/>
                </a:rPr>
                <a:t>Execution</a:t>
              </a:r>
            </a:p>
            <a:p>
              <a:pPr>
                <a:lnSpc>
                  <a:spcPct val="40000"/>
                </a:lnSpc>
                <a:defRPr/>
              </a:pPr>
              <a:r>
                <a:rPr lang="en-US" sz="1800" i="1">
                  <a:solidFill>
                    <a:schemeClr val="tx2"/>
                  </a:solidFill>
                  <a:effectLst>
                    <a:outerShdw blurRad="38100" dist="38100" dir="2700000" algn="tl">
                      <a:srgbClr val="000000"/>
                    </a:outerShdw>
                  </a:effectLst>
                  <a:latin typeface="Arial" charset="0"/>
                </a:rPr>
                <a:t>Entry Point</a:t>
              </a:r>
              <a:endParaRPr lang="en-US" sz="1800">
                <a:effectLst>
                  <a:outerShdw blurRad="38100" dist="38100" dir="2700000" algn="tl">
                    <a:srgbClr val="000000"/>
                  </a:outerShdw>
                </a:effectLst>
                <a:latin typeface="Arial" charset="0"/>
              </a:endParaRPr>
            </a:p>
            <a:p>
              <a:pPr>
                <a:lnSpc>
                  <a:spcPct val="40000"/>
                </a:lnSpc>
                <a:defRPr/>
              </a:pPr>
              <a:r>
                <a:rPr lang="en-US" sz="1800">
                  <a:effectLst>
                    <a:outerShdw blurRad="38100" dist="38100" dir="2700000" algn="tl">
                      <a:srgbClr val="000000"/>
                    </a:outerShdw>
                  </a:effectLst>
                  <a:latin typeface="Arial" charset="0"/>
                </a:rPr>
                <a:t>M0 SARAM</a:t>
              </a:r>
            </a:p>
          </p:txBody>
        </p:sp>
        <p:sp>
          <p:nvSpPr>
            <p:cNvPr id="221199" name="Line 15"/>
            <p:cNvSpPr>
              <a:spLocks noChangeShapeType="1"/>
            </p:cNvSpPr>
            <p:nvPr/>
          </p:nvSpPr>
          <p:spPr bwMode="auto">
            <a:xfrm>
              <a:off x="3659" y="3419"/>
              <a:ext cx="917" cy="0"/>
            </a:xfrm>
            <a:prstGeom prst="line">
              <a:avLst/>
            </a:prstGeom>
            <a:noFill/>
            <a:ln w="12700">
              <a:solidFill>
                <a:schemeClr val="tx1"/>
              </a:solidFill>
              <a:round/>
              <a:headEnd type="none" w="sm" len="sm"/>
              <a:tailEnd type="non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sp>
        <p:nvSpPr>
          <p:cNvPr id="221200" name="Line 16"/>
          <p:cNvSpPr>
            <a:spLocks noChangeShapeType="1"/>
          </p:cNvSpPr>
          <p:nvPr/>
        </p:nvSpPr>
        <p:spPr bwMode="auto">
          <a:xfrm>
            <a:off x="4784725" y="3883025"/>
            <a:ext cx="663575" cy="0"/>
          </a:xfrm>
          <a:prstGeom prst="line">
            <a:avLst/>
          </a:prstGeom>
          <a:noFill/>
          <a:ln w="38100">
            <a:solidFill>
              <a:schemeClr val="tx1"/>
            </a:solidFill>
            <a:round/>
            <a:headEnd type="none" w="sm" len="sm"/>
            <a:tailEnd type="triangl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nvGrpSpPr>
          <p:cNvPr id="16391" name="Group 17"/>
          <p:cNvGrpSpPr>
            <a:grpSpLocks/>
          </p:cNvGrpSpPr>
          <p:nvPr/>
        </p:nvGrpSpPr>
        <p:grpSpPr bwMode="auto">
          <a:xfrm>
            <a:off x="1801813" y="2605088"/>
            <a:ext cx="577850" cy="1227137"/>
            <a:chOff x="1135" y="1641"/>
            <a:chExt cx="364" cy="773"/>
          </a:xfrm>
        </p:grpSpPr>
        <p:sp>
          <p:nvSpPr>
            <p:cNvPr id="221202" name="Line 18"/>
            <p:cNvSpPr>
              <a:spLocks noChangeShapeType="1"/>
            </p:cNvSpPr>
            <p:nvPr/>
          </p:nvSpPr>
          <p:spPr bwMode="auto">
            <a:xfrm>
              <a:off x="1136" y="2414"/>
              <a:ext cx="363" cy="0"/>
            </a:xfrm>
            <a:prstGeom prst="line">
              <a:avLst/>
            </a:prstGeom>
            <a:noFill/>
            <a:ln w="38100">
              <a:solidFill>
                <a:schemeClr val="tx1"/>
              </a:solidFill>
              <a:round/>
              <a:headEnd type="none" w="sm" len="sm"/>
              <a:tailEnd type="triangl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21203" name="Line 19"/>
            <p:cNvSpPr>
              <a:spLocks noChangeShapeType="1"/>
            </p:cNvSpPr>
            <p:nvPr/>
          </p:nvSpPr>
          <p:spPr bwMode="auto">
            <a:xfrm flipV="1">
              <a:off x="1135" y="1641"/>
              <a:ext cx="0" cy="773"/>
            </a:xfrm>
            <a:prstGeom prst="line">
              <a:avLst/>
            </a:prstGeom>
            <a:noFill/>
            <a:ln w="38100">
              <a:solidFill>
                <a:schemeClr val="tx1"/>
              </a:solidFill>
              <a:round/>
              <a:headEnd type="none" w="sm" len="sm"/>
              <a:tailEnd type="non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sp>
        <p:nvSpPr>
          <p:cNvPr id="221204" name="Line 20"/>
          <p:cNvSpPr>
            <a:spLocks noChangeShapeType="1"/>
          </p:cNvSpPr>
          <p:nvPr/>
        </p:nvSpPr>
        <p:spPr bwMode="auto">
          <a:xfrm>
            <a:off x="6513513" y="4171950"/>
            <a:ext cx="0" cy="725488"/>
          </a:xfrm>
          <a:prstGeom prst="line">
            <a:avLst/>
          </a:prstGeom>
          <a:noFill/>
          <a:ln w="38100">
            <a:solidFill>
              <a:schemeClr val="tx1"/>
            </a:solidFill>
            <a:round/>
            <a:headEnd type="none" w="sm" len="sm"/>
            <a:tailEnd type="triangl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21205" name="Text Box 21"/>
          <p:cNvSpPr txBox="1">
            <a:spLocks noChangeArrowheads="1"/>
          </p:cNvSpPr>
          <p:nvPr/>
        </p:nvSpPr>
        <p:spPr bwMode="auto">
          <a:xfrm>
            <a:off x="423863" y="5500688"/>
            <a:ext cx="4343400" cy="800100"/>
          </a:xfrm>
          <a:prstGeom prst="rect">
            <a:avLst/>
          </a:prstGeom>
          <a:noFill/>
          <a:ln w="12700">
            <a:noFill/>
            <a:miter lim="800000"/>
            <a:headEnd type="none" w="sm" len="sm"/>
            <a:tailEnd type="none" w="sm" len="sm"/>
          </a:ln>
          <a:effectLst/>
        </p:spPr>
        <p:txBody>
          <a:bodyPr>
            <a:spAutoFit/>
          </a:bodyPr>
          <a:lstStyle/>
          <a:p>
            <a:pPr>
              <a:defRPr/>
            </a:pPr>
            <a:r>
              <a:rPr lang="en-US" sz="1600" b="0" u="sng">
                <a:effectLst>
                  <a:outerShdw blurRad="38100" dist="38100" dir="2700000" algn="tl">
                    <a:srgbClr val="000000"/>
                  </a:outerShdw>
                </a:effectLst>
                <a:latin typeface="Arial" charset="0"/>
              </a:rPr>
              <a:t>Note:</a:t>
            </a:r>
          </a:p>
          <a:p>
            <a:pPr>
              <a:defRPr/>
            </a:pPr>
            <a:r>
              <a:rPr lang="en-US" sz="1600" b="0">
                <a:effectLst>
                  <a:outerShdw blurRad="38100" dist="38100" dir="2700000" algn="tl">
                    <a:srgbClr val="000000"/>
                  </a:outerShdw>
                </a:effectLst>
                <a:latin typeface="Arial" charset="0"/>
              </a:rPr>
              <a:t>Details of the various boot options will be discussed in the Reset and Interrupts module</a:t>
            </a:r>
          </a:p>
        </p:txBody>
      </p:sp>
      <p:grpSp>
        <p:nvGrpSpPr>
          <p:cNvPr id="16394" name="Group 22"/>
          <p:cNvGrpSpPr>
            <a:grpSpLocks/>
          </p:cNvGrpSpPr>
          <p:nvPr/>
        </p:nvGrpSpPr>
        <p:grpSpPr bwMode="auto">
          <a:xfrm>
            <a:off x="5356225" y="2854325"/>
            <a:ext cx="2459038" cy="739775"/>
            <a:chOff x="3374" y="1798"/>
            <a:chExt cx="1549" cy="466"/>
          </a:xfrm>
        </p:grpSpPr>
        <p:sp>
          <p:nvSpPr>
            <p:cNvPr id="221207" name="Rectangle 23"/>
            <p:cNvSpPr>
              <a:spLocks noChangeArrowheads="1"/>
            </p:cNvSpPr>
            <p:nvPr/>
          </p:nvSpPr>
          <p:spPr bwMode="auto">
            <a:xfrm>
              <a:off x="3432" y="1798"/>
              <a:ext cx="1444" cy="466"/>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208" name="Text Box 24"/>
            <p:cNvSpPr txBox="1">
              <a:spLocks noChangeArrowheads="1"/>
            </p:cNvSpPr>
            <p:nvPr/>
          </p:nvSpPr>
          <p:spPr bwMode="auto">
            <a:xfrm>
              <a:off x="3374" y="1798"/>
              <a:ext cx="1549" cy="466"/>
            </a:xfrm>
            <a:prstGeom prst="rect">
              <a:avLst/>
            </a:prstGeom>
            <a:noFill/>
            <a:ln w="12700">
              <a:noFill/>
              <a:miter lim="800000"/>
              <a:headEnd type="none" w="sm" len="sm"/>
              <a:tailEnd type="none" w="sm" len="sm"/>
            </a:ln>
            <a:effectLst/>
          </p:spPr>
          <p:txBody>
            <a:bodyPr>
              <a:spAutoFit/>
            </a:bodyPr>
            <a:lstStyle/>
            <a:p>
              <a:pPr algn="ctr">
                <a:defRPr/>
              </a:pPr>
              <a:r>
                <a:rPr lang="en-US" sz="1800">
                  <a:effectLst>
                    <a:outerShdw blurRad="38100" dist="38100" dir="2700000" algn="tl">
                      <a:srgbClr val="000000"/>
                    </a:outerShdw>
                  </a:effectLst>
                  <a:latin typeface="Arial" charset="0"/>
                </a:rPr>
                <a:t>Bootloader sets</a:t>
              </a:r>
            </a:p>
            <a:p>
              <a:pPr algn="ctr">
                <a:lnSpc>
                  <a:spcPct val="50000"/>
                </a:lnSpc>
                <a:defRPr/>
              </a:pPr>
              <a:r>
                <a:rPr lang="en-US" sz="1600">
                  <a:effectLst>
                    <a:outerShdw blurRad="38100" dist="38100" dir="2700000" algn="tl">
                      <a:srgbClr val="000000"/>
                    </a:outerShdw>
                  </a:effectLst>
                  <a:latin typeface="Arial" charset="0"/>
                </a:rPr>
                <a:t>OBJMODE = 1</a:t>
              </a:r>
            </a:p>
            <a:p>
              <a:pPr algn="ctr">
                <a:lnSpc>
                  <a:spcPct val="25000"/>
                </a:lnSpc>
                <a:defRPr/>
              </a:pPr>
              <a:r>
                <a:rPr lang="en-US" sz="1600">
                  <a:effectLst>
                    <a:outerShdw blurRad="38100" dist="38100" dir="2700000" algn="tl">
                      <a:srgbClr val="000000"/>
                    </a:outerShdw>
                  </a:effectLst>
                  <a:latin typeface="Arial" charset="0"/>
                </a:rPr>
                <a:t>AMODE = 0</a:t>
              </a:r>
            </a:p>
          </p:txBody>
        </p:sp>
      </p:grpSp>
      <p:sp>
        <p:nvSpPr>
          <p:cNvPr id="16395" name="Rectangle 26"/>
          <p:cNvSpPr>
            <a:spLocks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Reset – Bootloader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1" name="Rectangle 3"/>
          <p:cNvSpPr>
            <a:spLocks noGrp="1" noChangeArrowheads="1"/>
          </p:cNvSpPr>
          <p:nvPr>
            <p:ph type="body" idx="1"/>
          </p:nvPr>
        </p:nvSpPr>
        <p:spPr bwMode="auto">
          <a:xfrm>
            <a:off x="685800" y="876300"/>
            <a:ext cx="8174038" cy="5472113"/>
          </a:xfrm>
          <a:ln>
            <a:miter lim="800000"/>
            <a:headEnd/>
            <a:tailEnd/>
          </a:ln>
        </p:spPr>
        <p:txBody>
          <a:bodyPr vert="horz" wrap="square" lIns="91440" tIns="45720" rIns="91440" bIns="45720" numCol="1" anchor="t" anchorCtr="0" compatLnSpc="1">
            <a:prstTxWarp prst="textNoShape">
              <a:avLst/>
            </a:prstTxWarp>
          </a:bodyPr>
          <a:lstStyle/>
          <a:p>
            <a:pPr>
              <a:lnSpc>
                <a:spcPct val="60000"/>
              </a:lnSpc>
              <a:defRPr/>
            </a:pPr>
            <a:r>
              <a:rPr lang="en-US" sz="2800" smtClean="0"/>
              <a:t>High performance 32-bit DSP</a:t>
            </a:r>
          </a:p>
          <a:p>
            <a:pPr>
              <a:lnSpc>
                <a:spcPct val="60000"/>
              </a:lnSpc>
              <a:defRPr/>
            </a:pPr>
            <a:r>
              <a:rPr lang="en-US" sz="2800" smtClean="0"/>
              <a:t>32x32 bit or dual 16x16 bit MAC</a:t>
            </a:r>
          </a:p>
          <a:p>
            <a:pPr>
              <a:lnSpc>
                <a:spcPct val="60000"/>
              </a:lnSpc>
              <a:defRPr/>
            </a:pPr>
            <a:r>
              <a:rPr lang="en-US" sz="2800" smtClean="0"/>
              <a:t>IEEE single-precision floating point unit</a:t>
            </a:r>
          </a:p>
          <a:p>
            <a:pPr>
              <a:lnSpc>
                <a:spcPct val="60000"/>
              </a:lnSpc>
              <a:defRPr/>
            </a:pPr>
            <a:r>
              <a:rPr lang="en-US" sz="2800" smtClean="0"/>
              <a:t>Atomic read-modify-write instructions</a:t>
            </a:r>
          </a:p>
          <a:p>
            <a:pPr>
              <a:lnSpc>
                <a:spcPct val="60000"/>
              </a:lnSpc>
              <a:defRPr/>
            </a:pPr>
            <a:r>
              <a:rPr lang="en-US" sz="2800" smtClean="0"/>
              <a:t>Fast interrupt response manager</a:t>
            </a:r>
          </a:p>
          <a:p>
            <a:pPr>
              <a:lnSpc>
                <a:spcPct val="60000"/>
              </a:lnSpc>
              <a:defRPr/>
            </a:pPr>
            <a:r>
              <a:rPr lang="en-US" sz="2800" smtClean="0"/>
              <a:t>256Kw on-chip flash memory</a:t>
            </a:r>
          </a:p>
          <a:p>
            <a:pPr>
              <a:lnSpc>
                <a:spcPct val="60000"/>
              </a:lnSpc>
              <a:defRPr/>
            </a:pPr>
            <a:r>
              <a:rPr lang="en-US" sz="2800" smtClean="0"/>
              <a:t>Code security module (CSM)</a:t>
            </a:r>
          </a:p>
          <a:p>
            <a:pPr>
              <a:lnSpc>
                <a:spcPct val="60000"/>
              </a:lnSpc>
              <a:defRPr/>
            </a:pPr>
            <a:r>
              <a:rPr lang="en-US" sz="2800" smtClean="0"/>
              <a:t>Control peripherals</a:t>
            </a:r>
          </a:p>
          <a:p>
            <a:pPr>
              <a:lnSpc>
                <a:spcPct val="60000"/>
              </a:lnSpc>
              <a:defRPr/>
            </a:pPr>
            <a:r>
              <a:rPr lang="en-US" sz="2800" smtClean="0"/>
              <a:t>12-bit ADC module</a:t>
            </a:r>
          </a:p>
          <a:p>
            <a:pPr>
              <a:lnSpc>
                <a:spcPct val="60000"/>
              </a:lnSpc>
              <a:defRPr/>
            </a:pPr>
            <a:r>
              <a:rPr lang="en-US" sz="2800" smtClean="0"/>
              <a:t>Up to 88 shared GPIO pins</a:t>
            </a:r>
          </a:p>
          <a:p>
            <a:pPr>
              <a:lnSpc>
                <a:spcPct val="60000"/>
              </a:lnSpc>
              <a:defRPr/>
            </a:pPr>
            <a:r>
              <a:rPr lang="en-US" sz="2800" smtClean="0"/>
              <a:t>Watchdog timer</a:t>
            </a:r>
          </a:p>
          <a:p>
            <a:pPr>
              <a:lnSpc>
                <a:spcPct val="60000"/>
              </a:lnSpc>
              <a:defRPr/>
            </a:pPr>
            <a:r>
              <a:rPr lang="en-US" sz="2800" smtClean="0"/>
              <a:t>DMA and external memory interface</a:t>
            </a:r>
          </a:p>
          <a:p>
            <a:pPr>
              <a:lnSpc>
                <a:spcPct val="60000"/>
              </a:lnSpc>
              <a:defRPr/>
            </a:pPr>
            <a:r>
              <a:rPr lang="en-US" sz="2800" smtClean="0"/>
              <a:t>Communications peripherals </a:t>
            </a:r>
          </a:p>
        </p:txBody>
      </p:sp>
      <p:sp>
        <p:nvSpPr>
          <p:cNvPr id="17411" name="Rectangle 5"/>
          <p:cNvSpPr>
            <a:spLocks noChangeArrowheads="1"/>
          </p:cNvSpPr>
          <p:nvPr/>
        </p:nvSpPr>
        <p:spPr bwMode="auto">
          <a:xfrm>
            <a:off x="2349500" y="76200"/>
            <a:ext cx="4338638"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Highlights of the F2833x</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21552"/>
            </a:gs>
            <a:gs pos="50000">
              <a:schemeClr val="bg1"/>
            </a:gs>
            <a:gs pos="100000">
              <a:srgbClr val="021552"/>
            </a:gs>
          </a:gsLst>
          <a:lin ang="2700000" scaled="1"/>
        </a:gradFill>
        <a:effectLst/>
      </p:bgPr>
    </p:bg>
    <p:spTree>
      <p:nvGrpSpPr>
        <p:cNvPr id="1" name=""/>
        <p:cNvGrpSpPr/>
        <p:nvPr/>
      </p:nvGrpSpPr>
      <p:grpSpPr>
        <a:xfrm>
          <a:off x="0" y="0"/>
          <a:ext cx="0" cy="0"/>
          <a:chOff x="0" y="0"/>
          <a:chExt cx="0" cy="0"/>
        </a:xfrm>
      </p:grpSpPr>
      <p:grpSp>
        <p:nvGrpSpPr>
          <p:cNvPr id="18434" name="Group 2"/>
          <p:cNvGrpSpPr>
            <a:grpSpLocks/>
          </p:cNvGrpSpPr>
          <p:nvPr/>
        </p:nvGrpSpPr>
        <p:grpSpPr bwMode="auto">
          <a:xfrm>
            <a:off x="2247900" y="1574800"/>
            <a:ext cx="4214813" cy="4113213"/>
            <a:chOff x="1416" y="992"/>
            <a:chExt cx="2655" cy="2591"/>
          </a:xfrm>
        </p:grpSpPr>
        <p:sp>
          <p:nvSpPr>
            <p:cNvPr id="182275" name="Freeform 3"/>
            <p:cNvSpPr>
              <a:spLocks/>
            </p:cNvSpPr>
            <p:nvPr/>
          </p:nvSpPr>
          <p:spPr bwMode="auto">
            <a:xfrm>
              <a:off x="3022" y="1325"/>
              <a:ext cx="287" cy="264"/>
            </a:xfrm>
            <a:custGeom>
              <a:avLst/>
              <a:gdLst/>
              <a:ahLst/>
              <a:cxnLst>
                <a:cxn ang="0">
                  <a:pos x="286" y="132"/>
                </a:cxn>
                <a:cxn ang="0">
                  <a:pos x="286" y="90"/>
                </a:cxn>
                <a:cxn ang="0">
                  <a:pos x="272" y="90"/>
                </a:cxn>
                <a:cxn ang="0">
                  <a:pos x="272" y="69"/>
                </a:cxn>
                <a:cxn ang="0">
                  <a:pos x="272" y="55"/>
                </a:cxn>
                <a:cxn ang="0">
                  <a:pos x="258" y="55"/>
                </a:cxn>
                <a:cxn ang="0">
                  <a:pos x="258" y="42"/>
                </a:cxn>
                <a:cxn ang="0">
                  <a:pos x="244" y="42"/>
                </a:cxn>
                <a:cxn ang="0">
                  <a:pos x="244" y="28"/>
                </a:cxn>
                <a:cxn ang="0">
                  <a:pos x="230" y="28"/>
                </a:cxn>
                <a:cxn ang="0">
                  <a:pos x="216" y="28"/>
                </a:cxn>
                <a:cxn ang="0">
                  <a:pos x="216" y="14"/>
                </a:cxn>
                <a:cxn ang="0">
                  <a:pos x="188" y="14"/>
                </a:cxn>
                <a:cxn ang="0">
                  <a:pos x="188" y="0"/>
                </a:cxn>
                <a:cxn ang="0">
                  <a:pos x="98" y="0"/>
                </a:cxn>
                <a:cxn ang="0">
                  <a:pos x="98" y="14"/>
                </a:cxn>
                <a:cxn ang="0">
                  <a:pos x="70" y="14"/>
                </a:cxn>
                <a:cxn ang="0">
                  <a:pos x="70" y="28"/>
                </a:cxn>
                <a:cxn ang="0">
                  <a:pos x="56" y="28"/>
                </a:cxn>
                <a:cxn ang="0">
                  <a:pos x="42" y="28"/>
                </a:cxn>
                <a:cxn ang="0">
                  <a:pos x="42" y="42"/>
                </a:cxn>
                <a:cxn ang="0">
                  <a:pos x="28" y="42"/>
                </a:cxn>
                <a:cxn ang="0">
                  <a:pos x="28" y="55"/>
                </a:cxn>
                <a:cxn ang="0">
                  <a:pos x="14" y="55"/>
                </a:cxn>
                <a:cxn ang="0">
                  <a:pos x="14" y="69"/>
                </a:cxn>
                <a:cxn ang="0">
                  <a:pos x="14" y="90"/>
                </a:cxn>
                <a:cxn ang="0">
                  <a:pos x="0" y="90"/>
                </a:cxn>
                <a:cxn ang="0">
                  <a:pos x="0" y="132"/>
                </a:cxn>
                <a:cxn ang="0">
                  <a:pos x="0" y="173"/>
                </a:cxn>
                <a:cxn ang="0">
                  <a:pos x="14" y="173"/>
                </a:cxn>
                <a:cxn ang="0">
                  <a:pos x="14" y="201"/>
                </a:cxn>
                <a:cxn ang="0">
                  <a:pos x="14" y="215"/>
                </a:cxn>
                <a:cxn ang="0">
                  <a:pos x="28" y="215"/>
                </a:cxn>
                <a:cxn ang="0">
                  <a:pos x="28" y="228"/>
                </a:cxn>
                <a:cxn ang="0">
                  <a:pos x="42" y="228"/>
                </a:cxn>
                <a:cxn ang="0">
                  <a:pos x="42" y="235"/>
                </a:cxn>
                <a:cxn ang="0">
                  <a:pos x="56" y="235"/>
                </a:cxn>
                <a:cxn ang="0">
                  <a:pos x="70" y="235"/>
                </a:cxn>
                <a:cxn ang="0">
                  <a:pos x="70" y="249"/>
                </a:cxn>
                <a:cxn ang="0">
                  <a:pos x="98" y="249"/>
                </a:cxn>
                <a:cxn ang="0">
                  <a:pos x="98" y="263"/>
                </a:cxn>
                <a:cxn ang="0">
                  <a:pos x="188" y="263"/>
                </a:cxn>
                <a:cxn ang="0">
                  <a:pos x="188" y="249"/>
                </a:cxn>
                <a:cxn ang="0">
                  <a:pos x="216" y="249"/>
                </a:cxn>
                <a:cxn ang="0">
                  <a:pos x="216" y="235"/>
                </a:cxn>
                <a:cxn ang="0">
                  <a:pos x="230" y="235"/>
                </a:cxn>
                <a:cxn ang="0">
                  <a:pos x="244" y="235"/>
                </a:cxn>
                <a:cxn ang="0">
                  <a:pos x="244" y="228"/>
                </a:cxn>
                <a:cxn ang="0">
                  <a:pos x="258" y="228"/>
                </a:cxn>
                <a:cxn ang="0">
                  <a:pos x="258" y="215"/>
                </a:cxn>
                <a:cxn ang="0">
                  <a:pos x="272" y="215"/>
                </a:cxn>
                <a:cxn ang="0">
                  <a:pos x="272" y="201"/>
                </a:cxn>
                <a:cxn ang="0">
                  <a:pos x="272" y="173"/>
                </a:cxn>
                <a:cxn ang="0">
                  <a:pos x="286" y="173"/>
                </a:cxn>
                <a:cxn ang="0">
                  <a:pos x="286" y="132"/>
                </a:cxn>
              </a:cxnLst>
              <a:rect l="0" t="0" r="r" b="b"/>
              <a:pathLst>
                <a:path w="287" h="264">
                  <a:moveTo>
                    <a:pt x="286" y="132"/>
                  </a:moveTo>
                  <a:lnTo>
                    <a:pt x="286" y="90"/>
                  </a:lnTo>
                  <a:lnTo>
                    <a:pt x="272" y="90"/>
                  </a:lnTo>
                  <a:lnTo>
                    <a:pt x="272" y="69"/>
                  </a:lnTo>
                  <a:lnTo>
                    <a:pt x="272" y="55"/>
                  </a:lnTo>
                  <a:lnTo>
                    <a:pt x="258" y="55"/>
                  </a:lnTo>
                  <a:lnTo>
                    <a:pt x="258" y="42"/>
                  </a:lnTo>
                  <a:lnTo>
                    <a:pt x="244" y="42"/>
                  </a:lnTo>
                  <a:lnTo>
                    <a:pt x="244" y="28"/>
                  </a:lnTo>
                  <a:lnTo>
                    <a:pt x="230" y="28"/>
                  </a:lnTo>
                  <a:lnTo>
                    <a:pt x="216" y="28"/>
                  </a:lnTo>
                  <a:lnTo>
                    <a:pt x="216" y="14"/>
                  </a:lnTo>
                  <a:lnTo>
                    <a:pt x="188" y="14"/>
                  </a:lnTo>
                  <a:lnTo>
                    <a:pt x="188" y="0"/>
                  </a:lnTo>
                  <a:lnTo>
                    <a:pt x="98" y="0"/>
                  </a:lnTo>
                  <a:lnTo>
                    <a:pt x="98" y="14"/>
                  </a:lnTo>
                  <a:lnTo>
                    <a:pt x="70" y="14"/>
                  </a:lnTo>
                  <a:lnTo>
                    <a:pt x="70" y="28"/>
                  </a:lnTo>
                  <a:lnTo>
                    <a:pt x="56" y="28"/>
                  </a:lnTo>
                  <a:lnTo>
                    <a:pt x="42" y="28"/>
                  </a:lnTo>
                  <a:lnTo>
                    <a:pt x="42" y="42"/>
                  </a:lnTo>
                  <a:lnTo>
                    <a:pt x="28" y="42"/>
                  </a:lnTo>
                  <a:lnTo>
                    <a:pt x="28" y="55"/>
                  </a:lnTo>
                  <a:lnTo>
                    <a:pt x="14" y="55"/>
                  </a:lnTo>
                  <a:lnTo>
                    <a:pt x="14" y="69"/>
                  </a:lnTo>
                  <a:lnTo>
                    <a:pt x="14" y="90"/>
                  </a:lnTo>
                  <a:lnTo>
                    <a:pt x="0" y="90"/>
                  </a:lnTo>
                  <a:lnTo>
                    <a:pt x="0" y="132"/>
                  </a:lnTo>
                  <a:lnTo>
                    <a:pt x="0" y="173"/>
                  </a:lnTo>
                  <a:lnTo>
                    <a:pt x="14" y="173"/>
                  </a:lnTo>
                  <a:lnTo>
                    <a:pt x="14" y="201"/>
                  </a:lnTo>
                  <a:lnTo>
                    <a:pt x="14" y="215"/>
                  </a:lnTo>
                  <a:lnTo>
                    <a:pt x="28" y="215"/>
                  </a:lnTo>
                  <a:lnTo>
                    <a:pt x="28" y="228"/>
                  </a:lnTo>
                  <a:lnTo>
                    <a:pt x="42" y="228"/>
                  </a:lnTo>
                  <a:lnTo>
                    <a:pt x="42" y="235"/>
                  </a:lnTo>
                  <a:lnTo>
                    <a:pt x="56" y="235"/>
                  </a:lnTo>
                  <a:lnTo>
                    <a:pt x="70" y="235"/>
                  </a:lnTo>
                  <a:lnTo>
                    <a:pt x="70" y="249"/>
                  </a:lnTo>
                  <a:lnTo>
                    <a:pt x="98" y="249"/>
                  </a:lnTo>
                  <a:lnTo>
                    <a:pt x="98" y="263"/>
                  </a:lnTo>
                  <a:lnTo>
                    <a:pt x="188" y="263"/>
                  </a:lnTo>
                  <a:lnTo>
                    <a:pt x="188" y="249"/>
                  </a:lnTo>
                  <a:lnTo>
                    <a:pt x="216" y="249"/>
                  </a:lnTo>
                  <a:lnTo>
                    <a:pt x="216" y="235"/>
                  </a:lnTo>
                  <a:lnTo>
                    <a:pt x="230" y="235"/>
                  </a:lnTo>
                  <a:lnTo>
                    <a:pt x="244" y="235"/>
                  </a:lnTo>
                  <a:lnTo>
                    <a:pt x="244" y="228"/>
                  </a:lnTo>
                  <a:lnTo>
                    <a:pt x="258" y="228"/>
                  </a:lnTo>
                  <a:lnTo>
                    <a:pt x="258" y="215"/>
                  </a:lnTo>
                  <a:lnTo>
                    <a:pt x="272" y="215"/>
                  </a:lnTo>
                  <a:lnTo>
                    <a:pt x="272" y="201"/>
                  </a:lnTo>
                  <a:lnTo>
                    <a:pt x="272" y="173"/>
                  </a:lnTo>
                  <a:lnTo>
                    <a:pt x="286" y="173"/>
                  </a:lnTo>
                  <a:lnTo>
                    <a:pt x="286" y="132"/>
                  </a:lnTo>
                </a:path>
              </a:pathLst>
            </a:custGeom>
            <a:gradFill rotWithShape="0">
              <a:gsLst>
                <a:gs pos="0">
                  <a:srgbClr val="FE9B03">
                    <a:gamma/>
                    <a:tint val="0"/>
                    <a:invGamma/>
                  </a:srgbClr>
                </a:gs>
                <a:gs pos="100000">
                  <a:srgbClr val="FE9B03"/>
                </a:gs>
              </a:gsLst>
              <a:path path="rect">
                <a:fillToRect l="50000" t="50000" r="50000" b="50000"/>
              </a:path>
            </a:gradFill>
            <a:ln w="12700" cap="rnd" cmpd="sng">
              <a:solidFill>
                <a:schemeClr val="bg2"/>
              </a:solidFill>
              <a:prstDash val="solid"/>
              <a:round/>
              <a:headEnd/>
              <a:tailEnd/>
            </a:ln>
            <a:effectLst>
              <a:outerShdw dist="107763" dir="2700000" algn="ctr" rotWithShape="0">
                <a:schemeClr val="bg2"/>
              </a:outerShdw>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182276" name="Freeform 4"/>
            <p:cNvSpPr>
              <a:spLocks/>
            </p:cNvSpPr>
            <p:nvPr/>
          </p:nvSpPr>
          <p:spPr bwMode="auto">
            <a:xfrm>
              <a:off x="2839" y="1691"/>
              <a:ext cx="413" cy="892"/>
            </a:xfrm>
            <a:custGeom>
              <a:avLst/>
              <a:gdLst/>
              <a:ahLst/>
              <a:cxnLst>
                <a:cxn ang="0">
                  <a:pos x="164" y="40"/>
                </a:cxn>
                <a:cxn ang="0">
                  <a:pos x="152" y="100"/>
                </a:cxn>
                <a:cxn ang="0">
                  <a:pos x="141" y="153"/>
                </a:cxn>
                <a:cxn ang="0">
                  <a:pos x="130" y="219"/>
                </a:cxn>
                <a:cxn ang="0">
                  <a:pos x="119" y="279"/>
                </a:cxn>
                <a:cxn ang="0">
                  <a:pos x="107" y="332"/>
                </a:cxn>
                <a:cxn ang="0">
                  <a:pos x="96" y="392"/>
                </a:cxn>
                <a:cxn ang="0">
                  <a:pos x="85" y="459"/>
                </a:cxn>
                <a:cxn ang="0">
                  <a:pos x="73" y="512"/>
                </a:cxn>
                <a:cxn ang="0">
                  <a:pos x="62" y="572"/>
                </a:cxn>
                <a:cxn ang="0">
                  <a:pos x="51" y="638"/>
                </a:cxn>
                <a:cxn ang="0">
                  <a:pos x="45" y="692"/>
                </a:cxn>
                <a:cxn ang="0">
                  <a:pos x="34" y="751"/>
                </a:cxn>
                <a:cxn ang="0">
                  <a:pos x="23" y="818"/>
                </a:cxn>
                <a:cxn ang="0">
                  <a:pos x="11" y="864"/>
                </a:cxn>
                <a:cxn ang="0">
                  <a:pos x="0" y="891"/>
                </a:cxn>
                <a:cxn ang="0">
                  <a:pos x="248" y="864"/>
                </a:cxn>
                <a:cxn ang="0">
                  <a:pos x="260" y="805"/>
                </a:cxn>
                <a:cxn ang="0">
                  <a:pos x="271" y="751"/>
                </a:cxn>
                <a:cxn ang="0">
                  <a:pos x="282" y="692"/>
                </a:cxn>
                <a:cxn ang="0">
                  <a:pos x="293" y="625"/>
                </a:cxn>
                <a:cxn ang="0">
                  <a:pos x="305" y="572"/>
                </a:cxn>
                <a:cxn ang="0">
                  <a:pos x="316" y="512"/>
                </a:cxn>
                <a:cxn ang="0">
                  <a:pos x="327" y="446"/>
                </a:cxn>
                <a:cxn ang="0">
                  <a:pos x="333" y="392"/>
                </a:cxn>
                <a:cxn ang="0">
                  <a:pos x="344" y="332"/>
                </a:cxn>
                <a:cxn ang="0">
                  <a:pos x="356" y="266"/>
                </a:cxn>
                <a:cxn ang="0">
                  <a:pos x="367" y="219"/>
                </a:cxn>
                <a:cxn ang="0">
                  <a:pos x="378" y="153"/>
                </a:cxn>
                <a:cxn ang="0">
                  <a:pos x="389" y="86"/>
                </a:cxn>
                <a:cxn ang="0">
                  <a:pos x="401" y="40"/>
                </a:cxn>
                <a:cxn ang="0">
                  <a:pos x="412" y="0"/>
                </a:cxn>
              </a:cxnLst>
              <a:rect l="0" t="0" r="r" b="b"/>
              <a:pathLst>
                <a:path w="413" h="892">
                  <a:moveTo>
                    <a:pt x="164" y="0"/>
                  </a:moveTo>
                  <a:lnTo>
                    <a:pt x="164" y="40"/>
                  </a:lnTo>
                  <a:lnTo>
                    <a:pt x="152" y="40"/>
                  </a:lnTo>
                  <a:lnTo>
                    <a:pt x="152" y="100"/>
                  </a:lnTo>
                  <a:lnTo>
                    <a:pt x="141" y="100"/>
                  </a:lnTo>
                  <a:lnTo>
                    <a:pt x="141" y="153"/>
                  </a:lnTo>
                  <a:lnTo>
                    <a:pt x="130" y="153"/>
                  </a:lnTo>
                  <a:lnTo>
                    <a:pt x="130" y="219"/>
                  </a:lnTo>
                  <a:lnTo>
                    <a:pt x="119" y="219"/>
                  </a:lnTo>
                  <a:lnTo>
                    <a:pt x="119" y="279"/>
                  </a:lnTo>
                  <a:lnTo>
                    <a:pt x="107" y="279"/>
                  </a:lnTo>
                  <a:lnTo>
                    <a:pt x="107" y="332"/>
                  </a:lnTo>
                  <a:lnTo>
                    <a:pt x="96" y="332"/>
                  </a:lnTo>
                  <a:lnTo>
                    <a:pt x="96" y="392"/>
                  </a:lnTo>
                  <a:lnTo>
                    <a:pt x="85" y="392"/>
                  </a:lnTo>
                  <a:lnTo>
                    <a:pt x="85" y="459"/>
                  </a:lnTo>
                  <a:lnTo>
                    <a:pt x="73" y="459"/>
                  </a:lnTo>
                  <a:lnTo>
                    <a:pt x="73" y="512"/>
                  </a:lnTo>
                  <a:lnTo>
                    <a:pt x="62" y="512"/>
                  </a:lnTo>
                  <a:lnTo>
                    <a:pt x="62" y="572"/>
                  </a:lnTo>
                  <a:lnTo>
                    <a:pt x="51" y="572"/>
                  </a:lnTo>
                  <a:lnTo>
                    <a:pt x="51" y="638"/>
                  </a:lnTo>
                  <a:lnTo>
                    <a:pt x="45" y="638"/>
                  </a:lnTo>
                  <a:lnTo>
                    <a:pt x="45" y="692"/>
                  </a:lnTo>
                  <a:lnTo>
                    <a:pt x="34" y="692"/>
                  </a:lnTo>
                  <a:lnTo>
                    <a:pt x="34" y="751"/>
                  </a:lnTo>
                  <a:lnTo>
                    <a:pt x="23" y="751"/>
                  </a:lnTo>
                  <a:lnTo>
                    <a:pt x="23" y="818"/>
                  </a:lnTo>
                  <a:lnTo>
                    <a:pt x="11" y="818"/>
                  </a:lnTo>
                  <a:lnTo>
                    <a:pt x="11" y="864"/>
                  </a:lnTo>
                  <a:lnTo>
                    <a:pt x="0" y="864"/>
                  </a:lnTo>
                  <a:lnTo>
                    <a:pt x="0" y="891"/>
                  </a:lnTo>
                  <a:lnTo>
                    <a:pt x="248" y="891"/>
                  </a:lnTo>
                  <a:lnTo>
                    <a:pt x="248" y="864"/>
                  </a:lnTo>
                  <a:lnTo>
                    <a:pt x="260" y="864"/>
                  </a:lnTo>
                  <a:lnTo>
                    <a:pt x="260" y="805"/>
                  </a:lnTo>
                  <a:lnTo>
                    <a:pt x="271" y="805"/>
                  </a:lnTo>
                  <a:lnTo>
                    <a:pt x="271" y="751"/>
                  </a:lnTo>
                  <a:lnTo>
                    <a:pt x="282" y="751"/>
                  </a:lnTo>
                  <a:lnTo>
                    <a:pt x="282" y="692"/>
                  </a:lnTo>
                  <a:lnTo>
                    <a:pt x="293" y="692"/>
                  </a:lnTo>
                  <a:lnTo>
                    <a:pt x="293" y="625"/>
                  </a:lnTo>
                  <a:lnTo>
                    <a:pt x="305" y="625"/>
                  </a:lnTo>
                  <a:lnTo>
                    <a:pt x="305" y="572"/>
                  </a:lnTo>
                  <a:lnTo>
                    <a:pt x="316" y="572"/>
                  </a:lnTo>
                  <a:lnTo>
                    <a:pt x="316" y="512"/>
                  </a:lnTo>
                  <a:lnTo>
                    <a:pt x="327" y="512"/>
                  </a:lnTo>
                  <a:lnTo>
                    <a:pt x="327" y="446"/>
                  </a:lnTo>
                  <a:lnTo>
                    <a:pt x="333" y="446"/>
                  </a:lnTo>
                  <a:lnTo>
                    <a:pt x="333" y="392"/>
                  </a:lnTo>
                  <a:lnTo>
                    <a:pt x="344" y="392"/>
                  </a:lnTo>
                  <a:lnTo>
                    <a:pt x="344" y="332"/>
                  </a:lnTo>
                  <a:lnTo>
                    <a:pt x="356" y="332"/>
                  </a:lnTo>
                  <a:lnTo>
                    <a:pt x="356" y="266"/>
                  </a:lnTo>
                  <a:lnTo>
                    <a:pt x="367" y="266"/>
                  </a:lnTo>
                  <a:lnTo>
                    <a:pt x="367" y="219"/>
                  </a:lnTo>
                  <a:lnTo>
                    <a:pt x="378" y="219"/>
                  </a:lnTo>
                  <a:lnTo>
                    <a:pt x="378" y="153"/>
                  </a:lnTo>
                  <a:lnTo>
                    <a:pt x="389" y="153"/>
                  </a:lnTo>
                  <a:lnTo>
                    <a:pt x="389" y="86"/>
                  </a:lnTo>
                  <a:lnTo>
                    <a:pt x="401" y="86"/>
                  </a:lnTo>
                  <a:lnTo>
                    <a:pt x="401" y="40"/>
                  </a:lnTo>
                  <a:lnTo>
                    <a:pt x="412" y="40"/>
                  </a:lnTo>
                  <a:lnTo>
                    <a:pt x="412" y="0"/>
                  </a:lnTo>
                  <a:lnTo>
                    <a:pt x="164" y="0"/>
                  </a:lnTo>
                </a:path>
              </a:pathLst>
            </a:custGeom>
            <a:gradFill rotWithShape="0">
              <a:gsLst>
                <a:gs pos="0">
                  <a:srgbClr val="FE9B03">
                    <a:gamma/>
                    <a:tint val="0"/>
                    <a:invGamma/>
                  </a:srgbClr>
                </a:gs>
                <a:gs pos="100000">
                  <a:srgbClr val="FE9B03"/>
                </a:gs>
              </a:gsLst>
              <a:path path="rect">
                <a:fillToRect l="50000" t="50000" r="50000" b="50000"/>
              </a:path>
            </a:gradFill>
            <a:ln w="12700" cap="rnd" cmpd="sng">
              <a:solidFill>
                <a:schemeClr val="bg2"/>
              </a:solidFill>
              <a:prstDash val="solid"/>
              <a:round/>
              <a:headEnd/>
              <a:tailEnd/>
            </a:ln>
            <a:effectLst>
              <a:outerShdw dist="107763" dir="2700000" algn="ctr" rotWithShape="0">
                <a:schemeClr val="bg2"/>
              </a:outerShdw>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182277" name="Freeform 5"/>
            <p:cNvSpPr>
              <a:spLocks/>
            </p:cNvSpPr>
            <p:nvPr/>
          </p:nvSpPr>
          <p:spPr bwMode="auto">
            <a:xfrm>
              <a:off x="1416" y="992"/>
              <a:ext cx="2655" cy="2591"/>
            </a:xfrm>
            <a:custGeom>
              <a:avLst/>
              <a:gdLst/>
              <a:ahLst/>
              <a:cxnLst>
                <a:cxn ang="0">
                  <a:pos x="89" y="1253"/>
                </a:cxn>
                <a:cxn ang="0">
                  <a:pos x="41" y="1204"/>
                </a:cxn>
                <a:cxn ang="0">
                  <a:pos x="0" y="1079"/>
                </a:cxn>
                <a:cxn ang="0">
                  <a:pos x="1348" y="439"/>
                </a:cxn>
                <a:cxn ang="0">
                  <a:pos x="1416" y="480"/>
                </a:cxn>
                <a:cxn ang="0">
                  <a:pos x="1492" y="536"/>
                </a:cxn>
                <a:cxn ang="0">
                  <a:pos x="1389" y="1191"/>
                </a:cxn>
                <a:cxn ang="0">
                  <a:pos x="1334" y="1392"/>
                </a:cxn>
                <a:cxn ang="0">
                  <a:pos x="1293" y="1587"/>
                </a:cxn>
                <a:cxn ang="0">
                  <a:pos x="1320" y="1789"/>
                </a:cxn>
                <a:cxn ang="0">
                  <a:pos x="1403" y="1887"/>
                </a:cxn>
                <a:cxn ang="0">
                  <a:pos x="1588" y="1922"/>
                </a:cxn>
                <a:cxn ang="0">
                  <a:pos x="1795" y="1887"/>
                </a:cxn>
                <a:cxn ang="0">
                  <a:pos x="1905" y="1671"/>
                </a:cxn>
                <a:cxn ang="0">
                  <a:pos x="1781" y="1685"/>
                </a:cxn>
                <a:cxn ang="0">
                  <a:pos x="2049" y="1149"/>
                </a:cxn>
                <a:cxn ang="0">
                  <a:pos x="2090" y="564"/>
                </a:cxn>
                <a:cxn ang="0">
                  <a:pos x="2324" y="571"/>
                </a:cxn>
                <a:cxn ang="0">
                  <a:pos x="2468" y="613"/>
                </a:cxn>
                <a:cxn ang="0">
                  <a:pos x="2523" y="989"/>
                </a:cxn>
                <a:cxn ang="0">
                  <a:pos x="2565" y="1079"/>
                </a:cxn>
                <a:cxn ang="0">
                  <a:pos x="2626" y="1163"/>
                </a:cxn>
                <a:cxn ang="0">
                  <a:pos x="2626" y="1525"/>
                </a:cxn>
                <a:cxn ang="0">
                  <a:pos x="2592" y="1657"/>
                </a:cxn>
                <a:cxn ang="0">
                  <a:pos x="2496" y="1713"/>
                </a:cxn>
                <a:cxn ang="0">
                  <a:pos x="2393" y="1761"/>
                </a:cxn>
                <a:cxn ang="0">
                  <a:pos x="2283" y="1803"/>
                </a:cxn>
                <a:cxn ang="0">
                  <a:pos x="2180" y="1873"/>
                </a:cxn>
                <a:cxn ang="0">
                  <a:pos x="2104" y="1908"/>
                </a:cxn>
                <a:cxn ang="0">
                  <a:pos x="1994" y="2019"/>
                </a:cxn>
                <a:cxn ang="0">
                  <a:pos x="1946" y="2082"/>
                </a:cxn>
                <a:cxn ang="0">
                  <a:pos x="1905" y="2381"/>
                </a:cxn>
                <a:cxn ang="0">
                  <a:pos x="1953" y="2513"/>
                </a:cxn>
                <a:cxn ang="0">
                  <a:pos x="1932" y="2576"/>
                </a:cxn>
                <a:cxn ang="0">
                  <a:pos x="1636" y="2562"/>
                </a:cxn>
                <a:cxn ang="0">
                  <a:pos x="1547" y="2513"/>
                </a:cxn>
                <a:cxn ang="0">
                  <a:pos x="1465" y="2458"/>
                </a:cxn>
                <a:cxn ang="0">
                  <a:pos x="1416" y="2402"/>
                </a:cxn>
                <a:cxn ang="0">
                  <a:pos x="1348" y="2325"/>
                </a:cxn>
                <a:cxn ang="0">
                  <a:pos x="1265" y="2221"/>
                </a:cxn>
                <a:cxn ang="0">
                  <a:pos x="1231" y="2124"/>
                </a:cxn>
                <a:cxn ang="0">
                  <a:pos x="1162" y="2019"/>
                </a:cxn>
                <a:cxn ang="0">
                  <a:pos x="1107" y="1901"/>
                </a:cxn>
                <a:cxn ang="0">
                  <a:pos x="1059" y="1789"/>
                </a:cxn>
                <a:cxn ang="0">
                  <a:pos x="1018" y="1699"/>
                </a:cxn>
                <a:cxn ang="0">
                  <a:pos x="832" y="1685"/>
                </a:cxn>
                <a:cxn ang="0">
                  <a:pos x="777" y="1727"/>
                </a:cxn>
                <a:cxn ang="0">
                  <a:pos x="729" y="1789"/>
                </a:cxn>
                <a:cxn ang="0">
                  <a:pos x="557" y="1803"/>
                </a:cxn>
                <a:cxn ang="0">
                  <a:pos x="488" y="1761"/>
                </a:cxn>
                <a:cxn ang="0">
                  <a:pos x="433" y="1713"/>
                </a:cxn>
                <a:cxn ang="0">
                  <a:pos x="399" y="1629"/>
                </a:cxn>
                <a:cxn ang="0">
                  <a:pos x="358" y="1553"/>
                </a:cxn>
                <a:cxn ang="0">
                  <a:pos x="289" y="1455"/>
                </a:cxn>
                <a:cxn ang="0">
                  <a:pos x="131" y="1295"/>
                </a:cxn>
              </a:cxnLst>
              <a:rect l="0" t="0" r="r" b="b"/>
              <a:pathLst>
                <a:path w="2655" h="2591">
                  <a:moveTo>
                    <a:pt x="131" y="1309"/>
                  </a:moveTo>
                  <a:lnTo>
                    <a:pt x="117" y="1295"/>
                  </a:lnTo>
                  <a:lnTo>
                    <a:pt x="103" y="1295"/>
                  </a:lnTo>
                  <a:lnTo>
                    <a:pt x="103" y="1281"/>
                  </a:lnTo>
                  <a:lnTo>
                    <a:pt x="103" y="1267"/>
                  </a:lnTo>
                  <a:lnTo>
                    <a:pt x="89" y="1267"/>
                  </a:lnTo>
                  <a:lnTo>
                    <a:pt x="89" y="1253"/>
                  </a:lnTo>
                  <a:lnTo>
                    <a:pt x="76" y="1253"/>
                  </a:lnTo>
                  <a:lnTo>
                    <a:pt x="76" y="1239"/>
                  </a:lnTo>
                  <a:lnTo>
                    <a:pt x="69" y="1239"/>
                  </a:lnTo>
                  <a:lnTo>
                    <a:pt x="69" y="1232"/>
                  </a:lnTo>
                  <a:lnTo>
                    <a:pt x="69" y="1218"/>
                  </a:lnTo>
                  <a:lnTo>
                    <a:pt x="55" y="1204"/>
                  </a:lnTo>
                  <a:lnTo>
                    <a:pt x="41" y="1204"/>
                  </a:lnTo>
                  <a:lnTo>
                    <a:pt x="41" y="1177"/>
                  </a:lnTo>
                  <a:lnTo>
                    <a:pt x="28" y="1177"/>
                  </a:lnTo>
                  <a:lnTo>
                    <a:pt x="28" y="1163"/>
                  </a:lnTo>
                  <a:lnTo>
                    <a:pt x="28" y="1121"/>
                  </a:lnTo>
                  <a:lnTo>
                    <a:pt x="14" y="1121"/>
                  </a:lnTo>
                  <a:lnTo>
                    <a:pt x="14" y="1093"/>
                  </a:lnTo>
                  <a:lnTo>
                    <a:pt x="0" y="1079"/>
                  </a:lnTo>
                  <a:lnTo>
                    <a:pt x="0" y="1030"/>
                  </a:lnTo>
                  <a:lnTo>
                    <a:pt x="674" y="1030"/>
                  </a:lnTo>
                  <a:lnTo>
                    <a:pt x="688" y="1030"/>
                  </a:lnTo>
                  <a:lnTo>
                    <a:pt x="688" y="0"/>
                  </a:lnTo>
                  <a:lnTo>
                    <a:pt x="1348" y="0"/>
                  </a:lnTo>
                  <a:lnTo>
                    <a:pt x="1348" y="425"/>
                  </a:lnTo>
                  <a:lnTo>
                    <a:pt x="1348" y="439"/>
                  </a:lnTo>
                  <a:lnTo>
                    <a:pt x="1361" y="439"/>
                  </a:lnTo>
                  <a:lnTo>
                    <a:pt x="1361" y="453"/>
                  </a:lnTo>
                  <a:lnTo>
                    <a:pt x="1375" y="453"/>
                  </a:lnTo>
                  <a:lnTo>
                    <a:pt x="1375" y="466"/>
                  </a:lnTo>
                  <a:lnTo>
                    <a:pt x="1375" y="480"/>
                  </a:lnTo>
                  <a:lnTo>
                    <a:pt x="1403" y="480"/>
                  </a:lnTo>
                  <a:lnTo>
                    <a:pt x="1416" y="480"/>
                  </a:lnTo>
                  <a:lnTo>
                    <a:pt x="1416" y="494"/>
                  </a:lnTo>
                  <a:lnTo>
                    <a:pt x="1437" y="494"/>
                  </a:lnTo>
                  <a:lnTo>
                    <a:pt x="1437" y="508"/>
                  </a:lnTo>
                  <a:lnTo>
                    <a:pt x="1451" y="508"/>
                  </a:lnTo>
                  <a:lnTo>
                    <a:pt x="1465" y="522"/>
                  </a:lnTo>
                  <a:lnTo>
                    <a:pt x="1492" y="522"/>
                  </a:lnTo>
                  <a:lnTo>
                    <a:pt x="1492" y="536"/>
                  </a:lnTo>
                  <a:lnTo>
                    <a:pt x="1506" y="536"/>
                  </a:lnTo>
                  <a:lnTo>
                    <a:pt x="1451" y="856"/>
                  </a:lnTo>
                  <a:lnTo>
                    <a:pt x="1203" y="856"/>
                  </a:lnTo>
                  <a:lnTo>
                    <a:pt x="1148" y="1135"/>
                  </a:lnTo>
                  <a:lnTo>
                    <a:pt x="1389" y="1135"/>
                  </a:lnTo>
                  <a:lnTo>
                    <a:pt x="1389" y="1149"/>
                  </a:lnTo>
                  <a:lnTo>
                    <a:pt x="1389" y="1191"/>
                  </a:lnTo>
                  <a:lnTo>
                    <a:pt x="1375" y="1204"/>
                  </a:lnTo>
                  <a:lnTo>
                    <a:pt x="1375" y="1253"/>
                  </a:lnTo>
                  <a:lnTo>
                    <a:pt x="1361" y="1267"/>
                  </a:lnTo>
                  <a:lnTo>
                    <a:pt x="1361" y="1323"/>
                  </a:lnTo>
                  <a:lnTo>
                    <a:pt x="1348" y="1337"/>
                  </a:lnTo>
                  <a:lnTo>
                    <a:pt x="1348" y="1379"/>
                  </a:lnTo>
                  <a:lnTo>
                    <a:pt x="1334" y="1392"/>
                  </a:lnTo>
                  <a:lnTo>
                    <a:pt x="1334" y="1427"/>
                  </a:lnTo>
                  <a:lnTo>
                    <a:pt x="1320" y="1441"/>
                  </a:lnTo>
                  <a:lnTo>
                    <a:pt x="1320" y="1469"/>
                  </a:lnTo>
                  <a:lnTo>
                    <a:pt x="1306" y="1483"/>
                  </a:lnTo>
                  <a:lnTo>
                    <a:pt x="1306" y="1539"/>
                  </a:lnTo>
                  <a:lnTo>
                    <a:pt x="1293" y="1539"/>
                  </a:lnTo>
                  <a:lnTo>
                    <a:pt x="1293" y="1587"/>
                  </a:lnTo>
                  <a:lnTo>
                    <a:pt x="1279" y="1601"/>
                  </a:lnTo>
                  <a:lnTo>
                    <a:pt x="1279" y="1727"/>
                  </a:lnTo>
                  <a:lnTo>
                    <a:pt x="1293" y="1734"/>
                  </a:lnTo>
                  <a:lnTo>
                    <a:pt x="1293" y="1761"/>
                  </a:lnTo>
                  <a:lnTo>
                    <a:pt x="1306" y="1761"/>
                  </a:lnTo>
                  <a:lnTo>
                    <a:pt x="1306" y="1775"/>
                  </a:lnTo>
                  <a:lnTo>
                    <a:pt x="1320" y="1789"/>
                  </a:lnTo>
                  <a:lnTo>
                    <a:pt x="1320" y="1803"/>
                  </a:lnTo>
                  <a:lnTo>
                    <a:pt x="1334" y="1803"/>
                  </a:lnTo>
                  <a:lnTo>
                    <a:pt x="1334" y="1817"/>
                  </a:lnTo>
                  <a:lnTo>
                    <a:pt x="1361" y="1845"/>
                  </a:lnTo>
                  <a:lnTo>
                    <a:pt x="1361" y="1859"/>
                  </a:lnTo>
                  <a:lnTo>
                    <a:pt x="1375" y="1859"/>
                  </a:lnTo>
                  <a:lnTo>
                    <a:pt x="1403" y="1887"/>
                  </a:lnTo>
                  <a:lnTo>
                    <a:pt x="1416" y="1887"/>
                  </a:lnTo>
                  <a:lnTo>
                    <a:pt x="1430" y="1901"/>
                  </a:lnTo>
                  <a:lnTo>
                    <a:pt x="1451" y="1901"/>
                  </a:lnTo>
                  <a:lnTo>
                    <a:pt x="1451" y="1908"/>
                  </a:lnTo>
                  <a:lnTo>
                    <a:pt x="1492" y="1908"/>
                  </a:lnTo>
                  <a:lnTo>
                    <a:pt x="1506" y="1922"/>
                  </a:lnTo>
                  <a:lnTo>
                    <a:pt x="1588" y="1922"/>
                  </a:lnTo>
                  <a:lnTo>
                    <a:pt x="1691" y="1922"/>
                  </a:lnTo>
                  <a:lnTo>
                    <a:pt x="1733" y="1922"/>
                  </a:lnTo>
                  <a:lnTo>
                    <a:pt x="1733" y="1908"/>
                  </a:lnTo>
                  <a:lnTo>
                    <a:pt x="1760" y="1908"/>
                  </a:lnTo>
                  <a:lnTo>
                    <a:pt x="1760" y="1901"/>
                  </a:lnTo>
                  <a:lnTo>
                    <a:pt x="1781" y="1901"/>
                  </a:lnTo>
                  <a:lnTo>
                    <a:pt x="1795" y="1887"/>
                  </a:lnTo>
                  <a:lnTo>
                    <a:pt x="1808" y="1887"/>
                  </a:lnTo>
                  <a:lnTo>
                    <a:pt x="1836" y="1887"/>
                  </a:lnTo>
                  <a:lnTo>
                    <a:pt x="1836" y="1873"/>
                  </a:lnTo>
                  <a:lnTo>
                    <a:pt x="1850" y="1873"/>
                  </a:lnTo>
                  <a:lnTo>
                    <a:pt x="1850" y="1859"/>
                  </a:lnTo>
                  <a:lnTo>
                    <a:pt x="1863" y="1859"/>
                  </a:lnTo>
                  <a:lnTo>
                    <a:pt x="1905" y="1671"/>
                  </a:lnTo>
                  <a:lnTo>
                    <a:pt x="1891" y="1671"/>
                  </a:lnTo>
                  <a:lnTo>
                    <a:pt x="1877" y="1671"/>
                  </a:lnTo>
                  <a:lnTo>
                    <a:pt x="1877" y="1685"/>
                  </a:lnTo>
                  <a:lnTo>
                    <a:pt x="1850" y="1685"/>
                  </a:lnTo>
                  <a:lnTo>
                    <a:pt x="1850" y="1699"/>
                  </a:lnTo>
                  <a:lnTo>
                    <a:pt x="1781" y="1699"/>
                  </a:lnTo>
                  <a:lnTo>
                    <a:pt x="1781" y="1685"/>
                  </a:lnTo>
                  <a:lnTo>
                    <a:pt x="1774" y="1685"/>
                  </a:lnTo>
                  <a:lnTo>
                    <a:pt x="1774" y="1671"/>
                  </a:lnTo>
                  <a:lnTo>
                    <a:pt x="1760" y="1671"/>
                  </a:lnTo>
                  <a:lnTo>
                    <a:pt x="1760" y="1643"/>
                  </a:lnTo>
                  <a:lnTo>
                    <a:pt x="1760" y="1629"/>
                  </a:lnTo>
                  <a:lnTo>
                    <a:pt x="1850" y="1149"/>
                  </a:lnTo>
                  <a:lnTo>
                    <a:pt x="2049" y="1149"/>
                  </a:lnTo>
                  <a:lnTo>
                    <a:pt x="2111" y="870"/>
                  </a:lnTo>
                  <a:lnTo>
                    <a:pt x="1918" y="870"/>
                  </a:lnTo>
                  <a:lnTo>
                    <a:pt x="1966" y="571"/>
                  </a:lnTo>
                  <a:lnTo>
                    <a:pt x="1980" y="571"/>
                  </a:lnTo>
                  <a:lnTo>
                    <a:pt x="2008" y="571"/>
                  </a:lnTo>
                  <a:lnTo>
                    <a:pt x="2008" y="564"/>
                  </a:lnTo>
                  <a:lnTo>
                    <a:pt x="2090" y="564"/>
                  </a:lnTo>
                  <a:lnTo>
                    <a:pt x="2104" y="550"/>
                  </a:lnTo>
                  <a:lnTo>
                    <a:pt x="2152" y="550"/>
                  </a:lnTo>
                  <a:lnTo>
                    <a:pt x="2152" y="564"/>
                  </a:lnTo>
                  <a:lnTo>
                    <a:pt x="2262" y="564"/>
                  </a:lnTo>
                  <a:lnTo>
                    <a:pt x="2262" y="571"/>
                  </a:lnTo>
                  <a:lnTo>
                    <a:pt x="2310" y="571"/>
                  </a:lnTo>
                  <a:lnTo>
                    <a:pt x="2324" y="571"/>
                  </a:lnTo>
                  <a:lnTo>
                    <a:pt x="2365" y="571"/>
                  </a:lnTo>
                  <a:lnTo>
                    <a:pt x="2365" y="585"/>
                  </a:lnTo>
                  <a:lnTo>
                    <a:pt x="2406" y="585"/>
                  </a:lnTo>
                  <a:lnTo>
                    <a:pt x="2420" y="599"/>
                  </a:lnTo>
                  <a:lnTo>
                    <a:pt x="2434" y="599"/>
                  </a:lnTo>
                  <a:lnTo>
                    <a:pt x="2448" y="613"/>
                  </a:lnTo>
                  <a:lnTo>
                    <a:pt x="2468" y="613"/>
                  </a:lnTo>
                  <a:lnTo>
                    <a:pt x="2510" y="613"/>
                  </a:lnTo>
                  <a:lnTo>
                    <a:pt x="2510" y="627"/>
                  </a:lnTo>
                  <a:lnTo>
                    <a:pt x="2523" y="627"/>
                  </a:lnTo>
                  <a:lnTo>
                    <a:pt x="2523" y="696"/>
                  </a:lnTo>
                  <a:lnTo>
                    <a:pt x="2510" y="710"/>
                  </a:lnTo>
                  <a:lnTo>
                    <a:pt x="2510" y="975"/>
                  </a:lnTo>
                  <a:lnTo>
                    <a:pt x="2523" y="989"/>
                  </a:lnTo>
                  <a:lnTo>
                    <a:pt x="2523" y="1003"/>
                  </a:lnTo>
                  <a:lnTo>
                    <a:pt x="2537" y="1017"/>
                  </a:lnTo>
                  <a:lnTo>
                    <a:pt x="2537" y="1030"/>
                  </a:lnTo>
                  <a:lnTo>
                    <a:pt x="2551" y="1044"/>
                  </a:lnTo>
                  <a:lnTo>
                    <a:pt x="2551" y="1058"/>
                  </a:lnTo>
                  <a:lnTo>
                    <a:pt x="2565" y="1065"/>
                  </a:lnTo>
                  <a:lnTo>
                    <a:pt x="2565" y="1079"/>
                  </a:lnTo>
                  <a:lnTo>
                    <a:pt x="2578" y="1079"/>
                  </a:lnTo>
                  <a:lnTo>
                    <a:pt x="2578" y="1093"/>
                  </a:lnTo>
                  <a:lnTo>
                    <a:pt x="2606" y="1121"/>
                  </a:lnTo>
                  <a:lnTo>
                    <a:pt x="2620" y="1121"/>
                  </a:lnTo>
                  <a:lnTo>
                    <a:pt x="2620" y="1135"/>
                  </a:lnTo>
                  <a:lnTo>
                    <a:pt x="2626" y="1135"/>
                  </a:lnTo>
                  <a:lnTo>
                    <a:pt x="2626" y="1163"/>
                  </a:lnTo>
                  <a:lnTo>
                    <a:pt x="2640" y="1177"/>
                  </a:lnTo>
                  <a:lnTo>
                    <a:pt x="2640" y="1239"/>
                  </a:lnTo>
                  <a:lnTo>
                    <a:pt x="2654" y="1239"/>
                  </a:lnTo>
                  <a:lnTo>
                    <a:pt x="2654" y="1427"/>
                  </a:lnTo>
                  <a:lnTo>
                    <a:pt x="2640" y="1441"/>
                  </a:lnTo>
                  <a:lnTo>
                    <a:pt x="2640" y="1497"/>
                  </a:lnTo>
                  <a:lnTo>
                    <a:pt x="2626" y="1525"/>
                  </a:lnTo>
                  <a:lnTo>
                    <a:pt x="2626" y="1573"/>
                  </a:lnTo>
                  <a:lnTo>
                    <a:pt x="2620" y="1587"/>
                  </a:lnTo>
                  <a:lnTo>
                    <a:pt x="2620" y="1601"/>
                  </a:lnTo>
                  <a:lnTo>
                    <a:pt x="2606" y="1615"/>
                  </a:lnTo>
                  <a:lnTo>
                    <a:pt x="2606" y="1629"/>
                  </a:lnTo>
                  <a:lnTo>
                    <a:pt x="2592" y="1643"/>
                  </a:lnTo>
                  <a:lnTo>
                    <a:pt x="2592" y="1657"/>
                  </a:lnTo>
                  <a:lnTo>
                    <a:pt x="2578" y="1671"/>
                  </a:lnTo>
                  <a:lnTo>
                    <a:pt x="2578" y="1685"/>
                  </a:lnTo>
                  <a:lnTo>
                    <a:pt x="2565" y="1685"/>
                  </a:lnTo>
                  <a:lnTo>
                    <a:pt x="2551" y="1699"/>
                  </a:lnTo>
                  <a:lnTo>
                    <a:pt x="2537" y="1699"/>
                  </a:lnTo>
                  <a:lnTo>
                    <a:pt x="2523" y="1713"/>
                  </a:lnTo>
                  <a:lnTo>
                    <a:pt x="2496" y="1713"/>
                  </a:lnTo>
                  <a:lnTo>
                    <a:pt x="2482" y="1727"/>
                  </a:lnTo>
                  <a:lnTo>
                    <a:pt x="2455" y="1727"/>
                  </a:lnTo>
                  <a:lnTo>
                    <a:pt x="2448" y="1734"/>
                  </a:lnTo>
                  <a:lnTo>
                    <a:pt x="2434" y="1734"/>
                  </a:lnTo>
                  <a:lnTo>
                    <a:pt x="2420" y="1748"/>
                  </a:lnTo>
                  <a:lnTo>
                    <a:pt x="2406" y="1748"/>
                  </a:lnTo>
                  <a:lnTo>
                    <a:pt x="2393" y="1761"/>
                  </a:lnTo>
                  <a:lnTo>
                    <a:pt x="2365" y="1761"/>
                  </a:lnTo>
                  <a:lnTo>
                    <a:pt x="2351" y="1775"/>
                  </a:lnTo>
                  <a:lnTo>
                    <a:pt x="2338" y="1775"/>
                  </a:lnTo>
                  <a:lnTo>
                    <a:pt x="2324" y="1789"/>
                  </a:lnTo>
                  <a:lnTo>
                    <a:pt x="2310" y="1789"/>
                  </a:lnTo>
                  <a:lnTo>
                    <a:pt x="2296" y="1803"/>
                  </a:lnTo>
                  <a:lnTo>
                    <a:pt x="2283" y="1803"/>
                  </a:lnTo>
                  <a:lnTo>
                    <a:pt x="2276" y="1817"/>
                  </a:lnTo>
                  <a:lnTo>
                    <a:pt x="2262" y="1817"/>
                  </a:lnTo>
                  <a:lnTo>
                    <a:pt x="2248" y="1831"/>
                  </a:lnTo>
                  <a:lnTo>
                    <a:pt x="2235" y="1831"/>
                  </a:lnTo>
                  <a:lnTo>
                    <a:pt x="2235" y="1845"/>
                  </a:lnTo>
                  <a:lnTo>
                    <a:pt x="2207" y="1845"/>
                  </a:lnTo>
                  <a:lnTo>
                    <a:pt x="2180" y="1873"/>
                  </a:lnTo>
                  <a:lnTo>
                    <a:pt x="2166" y="1873"/>
                  </a:lnTo>
                  <a:lnTo>
                    <a:pt x="2152" y="1887"/>
                  </a:lnTo>
                  <a:lnTo>
                    <a:pt x="2138" y="1887"/>
                  </a:lnTo>
                  <a:lnTo>
                    <a:pt x="2138" y="1901"/>
                  </a:lnTo>
                  <a:lnTo>
                    <a:pt x="2125" y="1901"/>
                  </a:lnTo>
                  <a:lnTo>
                    <a:pt x="2111" y="1908"/>
                  </a:lnTo>
                  <a:lnTo>
                    <a:pt x="2104" y="1908"/>
                  </a:lnTo>
                  <a:lnTo>
                    <a:pt x="2104" y="1922"/>
                  </a:lnTo>
                  <a:lnTo>
                    <a:pt x="2090" y="1922"/>
                  </a:lnTo>
                  <a:lnTo>
                    <a:pt x="2021" y="1991"/>
                  </a:lnTo>
                  <a:lnTo>
                    <a:pt x="2008" y="1991"/>
                  </a:lnTo>
                  <a:lnTo>
                    <a:pt x="2008" y="2005"/>
                  </a:lnTo>
                  <a:lnTo>
                    <a:pt x="1994" y="2005"/>
                  </a:lnTo>
                  <a:lnTo>
                    <a:pt x="1994" y="2019"/>
                  </a:lnTo>
                  <a:lnTo>
                    <a:pt x="1980" y="2019"/>
                  </a:lnTo>
                  <a:lnTo>
                    <a:pt x="1980" y="2033"/>
                  </a:lnTo>
                  <a:lnTo>
                    <a:pt x="1966" y="2033"/>
                  </a:lnTo>
                  <a:lnTo>
                    <a:pt x="1966" y="2061"/>
                  </a:lnTo>
                  <a:lnTo>
                    <a:pt x="1953" y="2061"/>
                  </a:lnTo>
                  <a:lnTo>
                    <a:pt x="1953" y="2068"/>
                  </a:lnTo>
                  <a:lnTo>
                    <a:pt x="1946" y="2082"/>
                  </a:lnTo>
                  <a:lnTo>
                    <a:pt x="1946" y="2096"/>
                  </a:lnTo>
                  <a:lnTo>
                    <a:pt x="1932" y="2110"/>
                  </a:lnTo>
                  <a:lnTo>
                    <a:pt x="1932" y="2137"/>
                  </a:lnTo>
                  <a:lnTo>
                    <a:pt x="1918" y="2137"/>
                  </a:lnTo>
                  <a:lnTo>
                    <a:pt x="1918" y="2179"/>
                  </a:lnTo>
                  <a:lnTo>
                    <a:pt x="1905" y="2193"/>
                  </a:lnTo>
                  <a:lnTo>
                    <a:pt x="1905" y="2381"/>
                  </a:lnTo>
                  <a:lnTo>
                    <a:pt x="1918" y="2381"/>
                  </a:lnTo>
                  <a:lnTo>
                    <a:pt x="1918" y="2430"/>
                  </a:lnTo>
                  <a:lnTo>
                    <a:pt x="1932" y="2430"/>
                  </a:lnTo>
                  <a:lnTo>
                    <a:pt x="1932" y="2472"/>
                  </a:lnTo>
                  <a:lnTo>
                    <a:pt x="1946" y="2486"/>
                  </a:lnTo>
                  <a:lnTo>
                    <a:pt x="1946" y="2513"/>
                  </a:lnTo>
                  <a:lnTo>
                    <a:pt x="1953" y="2513"/>
                  </a:lnTo>
                  <a:lnTo>
                    <a:pt x="1953" y="2541"/>
                  </a:lnTo>
                  <a:lnTo>
                    <a:pt x="1966" y="2541"/>
                  </a:lnTo>
                  <a:lnTo>
                    <a:pt x="1966" y="2555"/>
                  </a:lnTo>
                  <a:lnTo>
                    <a:pt x="1953" y="2555"/>
                  </a:lnTo>
                  <a:lnTo>
                    <a:pt x="1953" y="2562"/>
                  </a:lnTo>
                  <a:lnTo>
                    <a:pt x="1946" y="2562"/>
                  </a:lnTo>
                  <a:lnTo>
                    <a:pt x="1932" y="2576"/>
                  </a:lnTo>
                  <a:lnTo>
                    <a:pt x="1891" y="2576"/>
                  </a:lnTo>
                  <a:lnTo>
                    <a:pt x="1891" y="2590"/>
                  </a:lnTo>
                  <a:lnTo>
                    <a:pt x="1746" y="2590"/>
                  </a:lnTo>
                  <a:lnTo>
                    <a:pt x="1746" y="2576"/>
                  </a:lnTo>
                  <a:lnTo>
                    <a:pt x="1678" y="2576"/>
                  </a:lnTo>
                  <a:lnTo>
                    <a:pt x="1678" y="2562"/>
                  </a:lnTo>
                  <a:lnTo>
                    <a:pt x="1636" y="2562"/>
                  </a:lnTo>
                  <a:lnTo>
                    <a:pt x="1623" y="2555"/>
                  </a:lnTo>
                  <a:lnTo>
                    <a:pt x="1602" y="2555"/>
                  </a:lnTo>
                  <a:lnTo>
                    <a:pt x="1602" y="2541"/>
                  </a:lnTo>
                  <a:lnTo>
                    <a:pt x="1588" y="2541"/>
                  </a:lnTo>
                  <a:lnTo>
                    <a:pt x="1575" y="2527"/>
                  </a:lnTo>
                  <a:lnTo>
                    <a:pt x="1561" y="2527"/>
                  </a:lnTo>
                  <a:lnTo>
                    <a:pt x="1547" y="2513"/>
                  </a:lnTo>
                  <a:lnTo>
                    <a:pt x="1533" y="2513"/>
                  </a:lnTo>
                  <a:lnTo>
                    <a:pt x="1533" y="2499"/>
                  </a:lnTo>
                  <a:lnTo>
                    <a:pt x="1520" y="2499"/>
                  </a:lnTo>
                  <a:lnTo>
                    <a:pt x="1492" y="2472"/>
                  </a:lnTo>
                  <a:lnTo>
                    <a:pt x="1478" y="2472"/>
                  </a:lnTo>
                  <a:lnTo>
                    <a:pt x="1478" y="2458"/>
                  </a:lnTo>
                  <a:lnTo>
                    <a:pt x="1465" y="2458"/>
                  </a:lnTo>
                  <a:lnTo>
                    <a:pt x="1465" y="2444"/>
                  </a:lnTo>
                  <a:lnTo>
                    <a:pt x="1451" y="2444"/>
                  </a:lnTo>
                  <a:lnTo>
                    <a:pt x="1451" y="2430"/>
                  </a:lnTo>
                  <a:lnTo>
                    <a:pt x="1437" y="2430"/>
                  </a:lnTo>
                  <a:lnTo>
                    <a:pt x="1430" y="2416"/>
                  </a:lnTo>
                  <a:lnTo>
                    <a:pt x="1430" y="2402"/>
                  </a:lnTo>
                  <a:lnTo>
                    <a:pt x="1416" y="2402"/>
                  </a:lnTo>
                  <a:lnTo>
                    <a:pt x="1416" y="2395"/>
                  </a:lnTo>
                  <a:lnTo>
                    <a:pt x="1403" y="2395"/>
                  </a:lnTo>
                  <a:lnTo>
                    <a:pt x="1403" y="2381"/>
                  </a:lnTo>
                  <a:lnTo>
                    <a:pt x="1389" y="2367"/>
                  </a:lnTo>
                  <a:lnTo>
                    <a:pt x="1375" y="2367"/>
                  </a:lnTo>
                  <a:lnTo>
                    <a:pt x="1375" y="2353"/>
                  </a:lnTo>
                  <a:lnTo>
                    <a:pt x="1348" y="2325"/>
                  </a:lnTo>
                  <a:lnTo>
                    <a:pt x="1348" y="2312"/>
                  </a:lnTo>
                  <a:lnTo>
                    <a:pt x="1306" y="2270"/>
                  </a:lnTo>
                  <a:lnTo>
                    <a:pt x="1306" y="2256"/>
                  </a:lnTo>
                  <a:lnTo>
                    <a:pt x="1293" y="2242"/>
                  </a:lnTo>
                  <a:lnTo>
                    <a:pt x="1293" y="2228"/>
                  </a:lnTo>
                  <a:lnTo>
                    <a:pt x="1279" y="2221"/>
                  </a:lnTo>
                  <a:lnTo>
                    <a:pt x="1265" y="2221"/>
                  </a:lnTo>
                  <a:lnTo>
                    <a:pt x="1265" y="2207"/>
                  </a:lnTo>
                  <a:lnTo>
                    <a:pt x="1258" y="2193"/>
                  </a:lnTo>
                  <a:lnTo>
                    <a:pt x="1258" y="2179"/>
                  </a:lnTo>
                  <a:lnTo>
                    <a:pt x="1244" y="2165"/>
                  </a:lnTo>
                  <a:lnTo>
                    <a:pt x="1244" y="2151"/>
                  </a:lnTo>
                  <a:lnTo>
                    <a:pt x="1231" y="2137"/>
                  </a:lnTo>
                  <a:lnTo>
                    <a:pt x="1231" y="2124"/>
                  </a:lnTo>
                  <a:lnTo>
                    <a:pt x="1203" y="2096"/>
                  </a:lnTo>
                  <a:lnTo>
                    <a:pt x="1203" y="2082"/>
                  </a:lnTo>
                  <a:lnTo>
                    <a:pt x="1189" y="2068"/>
                  </a:lnTo>
                  <a:lnTo>
                    <a:pt x="1189" y="2061"/>
                  </a:lnTo>
                  <a:lnTo>
                    <a:pt x="1176" y="2047"/>
                  </a:lnTo>
                  <a:lnTo>
                    <a:pt x="1176" y="2033"/>
                  </a:lnTo>
                  <a:lnTo>
                    <a:pt x="1162" y="2019"/>
                  </a:lnTo>
                  <a:lnTo>
                    <a:pt x="1162" y="2005"/>
                  </a:lnTo>
                  <a:lnTo>
                    <a:pt x="1148" y="1991"/>
                  </a:lnTo>
                  <a:lnTo>
                    <a:pt x="1148" y="1977"/>
                  </a:lnTo>
                  <a:lnTo>
                    <a:pt x="1121" y="1949"/>
                  </a:lnTo>
                  <a:lnTo>
                    <a:pt x="1121" y="1922"/>
                  </a:lnTo>
                  <a:lnTo>
                    <a:pt x="1107" y="1908"/>
                  </a:lnTo>
                  <a:lnTo>
                    <a:pt x="1107" y="1901"/>
                  </a:lnTo>
                  <a:lnTo>
                    <a:pt x="1093" y="1887"/>
                  </a:lnTo>
                  <a:lnTo>
                    <a:pt x="1093" y="1873"/>
                  </a:lnTo>
                  <a:lnTo>
                    <a:pt x="1086" y="1859"/>
                  </a:lnTo>
                  <a:lnTo>
                    <a:pt x="1086" y="1845"/>
                  </a:lnTo>
                  <a:lnTo>
                    <a:pt x="1073" y="1817"/>
                  </a:lnTo>
                  <a:lnTo>
                    <a:pt x="1073" y="1803"/>
                  </a:lnTo>
                  <a:lnTo>
                    <a:pt x="1059" y="1789"/>
                  </a:lnTo>
                  <a:lnTo>
                    <a:pt x="1059" y="1775"/>
                  </a:lnTo>
                  <a:lnTo>
                    <a:pt x="1045" y="1761"/>
                  </a:lnTo>
                  <a:lnTo>
                    <a:pt x="1045" y="1734"/>
                  </a:lnTo>
                  <a:lnTo>
                    <a:pt x="1031" y="1727"/>
                  </a:lnTo>
                  <a:lnTo>
                    <a:pt x="1031" y="1713"/>
                  </a:lnTo>
                  <a:lnTo>
                    <a:pt x="1018" y="1713"/>
                  </a:lnTo>
                  <a:lnTo>
                    <a:pt x="1018" y="1699"/>
                  </a:lnTo>
                  <a:lnTo>
                    <a:pt x="976" y="1699"/>
                  </a:lnTo>
                  <a:lnTo>
                    <a:pt x="976" y="1685"/>
                  </a:lnTo>
                  <a:lnTo>
                    <a:pt x="914" y="1685"/>
                  </a:lnTo>
                  <a:lnTo>
                    <a:pt x="914" y="1671"/>
                  </a:lnTo>
                  <a:lnTo>
                    <a:pt x="859" y="1671"/>
                  </a:lnTo>
                  <a:lnTo>
                    <a:pt x="859" y="1685"/>
                  </a:lnTo>
                  <a:lnTo>
                    <a:pt x="832" y="1685"/>
                  </a:lnTo>
                  <a:lnTo>
                    <a:pt x="832" y="1699"/>
                  </a:lnTo>
                  <a:lnTo>
                    <a:pt x="818" y="1699"/>
                  </a:lnTo>
                  <a:lnTo>
                    <a:pt x="818" y="1713"/>
                  </a:lnTo>
                  <a:lnTo>
                    <a:pt x="804" y="1713"/>
                  </a:lnTo>
                  <a:lnTo>
                    <a:pt x="791" y="1713"/>
                  </a:lnTo>
                  <a:lnTo>
                    <a:pt x="791" y="1727"/>
                  </a:lnTo>
                  <a:lnTo>
                    <a:pt x="777" y="1727"/>
                  </a:lnTo>
                  <a:lnTo>
                    <a:pt x="763" y="1748"/>
                  </a:lnTo>
                  <a:lnTo>
                    <a:pt x="749" y="1748"/>
                  </a:lnTo>
                  <a:lnTo>
                    <a:pt x="749" y="1761"/>
                  </a:lnTo>
                  <a:lnTo>
                    <a:pt x="743" y="1761"/>
                  </a:lnTo>
                  <a:lnTo>
                    <a:pt x="743" y="1775"/>
                  </a:lnTo>
                  <a:lnTo>
                    <a:pt x="743" y="1789"/>
                  </a:lnTo>
                  <a:lnTo>
                    <a:pt x="729" y="1789"/>
                  </a:lnTo>
                  <a:lnTo>
                    <a:pt x="729" y="1817"/>
                  </a:lnTo>
                  <a:lnTo>
                    <a:pt x="715" y="1817"/>
                  </a:lnTo>
                  <a:lnTo>
                    <a:pt x="715" y="1831"/>
                  </a:lnTo>
                  <a:lnTo>
                    <a:pt x="591" y="1831"/>
                  </a:lnTo>
                  <a:lnTo>
                    <a:pt x="591" y="1817"/>
                  </a:lnTo>
                  <a:lnTo>
                    <a:pt x="571" y="1817"/>
                  </a:lnTo>
                  <a:lnTo>
                    <a:pt x="557" y="1803"/>
                  </a:lnTo>
                  <a:lnTo>
                    <a:pt x="529" y="1803"/>
                  </a:lnTo>
                  <a:lnTo>
                    <a:pt x="529" y="1789"/>
                  </a:lnTo>
                  <a:lnTo>
                    <a:pt x="516" y="1789"/>
                  </a:lnTo>
                  <a:lnTo>
                    <a:pt x="502" y="1789"/>
                  </a:lnTo>
                  <a:lnTo>
                    <a:pt x="502" y="1775"/>
                  </a:lnTo>
                  <a:lnTo>
                    <a:pt x="488" y="1775"/>
                  </a:lnTo>
                  <a:lnTo>
                    <a:pt x="488" y="1761"/>
                  </a:lnTo>
                  <a:lnTo>
                    <a:pt x="474" y="1761"/>
                  </a:lnTo>
                  <a:lnTo>
                    <a:pt x="474" y="1748"/>
                  </a:lnTo>
                  <a:lnTo>
                    <a:pt x="461" y="1748"/>
                  </a:lnTo>
                  <a:lnTo>
                    <a:pt x="447" y="1748"/>
                  </a:lnTo>
                  <a:lnTo>
                    <a:pt x="447" y="1734"/>
                  </a:lnTo>
                  <a:lnTo>
                    <a:pt x="447" y="1727"/>
                  </a:lnTo>
                  <a:lnTo>
                    <a:pt x="433" y="1713"/>
                  </a:lnTo>
                  <a:lnTo>
                    <a:pt x="419" y="1713"/>
                  </a:lnTo>
                  <a:lnTo>
                    <a:pt x="419" y="1699"/>
                  </a:lnTo>
                  <a:lnTo>
                    <a:pt x="413" y="1699"/>
                  </a:lnTo>
                  <a:lnTo>
                    <a:pt x="413" y="1671"/>
                  </a:lnTo>
                  <a:lnTo>
                    <a:pt x="399" y="1671"/>
                  </a:lnTo>
                  <a:lnTo>
                    <a:pt x="399" y="1657"/>
                  </a:lnTo>
                  <a:lnTo>
                    <a:pt x="399" y="1629"/>
                  </a:lnTo>
                  <a:lnTo>
                    <a:pt x="385" y="1629"/>
                  </a:lnTo>
                  <a:lnTo>
                    <a:pt x="385" y="1615"/>
                  </a:lnTo>
                  <a:lnTo>
                    <a:pt x="371" y="1601"/>
                  </a:lnTo>
                  <a:lnTo>
                    <a:pt x="371" y="1587"/>
                  </a:lnTo>
                  <a:lnTo>
                    <a:pt x="358" y="1573"/>
                  </a:lnTo>
                  <a:lnTo>
                    <a:pt x="358" y="1567"/>
                  </a:lnTo>
                  <a:lnTo>
                    <a:pt x="358" y="1553"/>
                  </a:lnTo>
                  <a:lnTo>
                    <a:pt x="344" y="1553"/>
                  </a:lnTo>
                  <a:lnTo>
                    <a:pt x="344" y="1525"/>
                  </a:lnTo>
                  <a:lnTo>
                    <a:pt x="330" y="1525"/>
                  </a:lnTo>
                  <a:lnTo>
                    <a:pt x="330" y="1511"/>
                  </a:lnTo>
                  <a:lnTo>
                    <a:pt x="316" y="1497"/>
                  </a:lnTo>
                  <a:lnTo>
                    <a:pt x="316" y="1483"/>
                  </a:lnTo>
                  <a:lnTo>
                    <a:pt x="289" y="1455"/>
                  </a:lnTo>
                  <a:lnTo>
                    <a:pt x="289" y="1441"/>
                  </a:lnTo>
                  <a:lnTo>
                    <a:pt x="199" y="1351"/>
                  </a:lnTo>
                  <a:lnTo>
                    <a:pt x="186" y="1351"/>
                  </a:lnTo>
                  <a:lnTo>
                    <a:pt x="186" y="1337"/>
                  </a:lnTo>
                  <a:lnTo>
                    <a:pt x="172" y="1323"/>
                  </a:lnTo>
                  <a:lnTo>
                    <a:pt x="158" y="1323"/>
                  </a:lnTo>
                  <a:lnTo>
                    <a:pt x="131" y="1295"/>
                  </a:lnTo>
                  <a:lnTo>
                    <a:pt x="131" y="1309"/>
                  </a:lnTo>
                </a:path>
              </a:pathLst>
            </a:custGeom>
            <a:gradFill rotWithShape="0">
              <a:gsLst>
                <a:gs pos="0">
                  <a:srgbClr val="FE9B03">
                    <a:gamma/>
                    <a:tint val="0"/>
                    <a:invGamma/>
                  </a:srgbClr>
                </a:gs>
                <a:gs pos="100000">
                  <a:srgbClr val="FE9B03"/>
                </a:gs>
              </a:gsLst>
              <a:path path="rect">
                <a:fillToRect l="50000" t="50000" r="50000" b="50000"/>
              </a:path>
            </a:gradFill>
            <a:ln w="12700" cap="rnd" cmpd="sng">
              <a:solidFill>
                <a:schemeClr val="bg2"/>
              </a:solidFill>
              <a:prstDash val="solid"/>
              <a:round/>
              <a:headEnd/>
              <a:tailEnd/>
            </a:ln>
            <a:effectLst>
              <a:outerShdw dist="107763" dir="2700000" algn="ctr" rotWithShape="0">
                <a:schemeClr val="bg2"/>
              </a:outerShdw>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81" name="Text Box 85"/>
          <p:cNvSpPr txBox="1">
            <a:spLocks noChangeArrowheads="1"/>
          </p:cNvSpPr>
          <p:nvPr/>
        </p:nvSpPr>
        <p:spPr bwMode="auto">
          <a:xfrm>
            <a:off x="250825" y="1916113"/>
            <a:ext cx="679450" cy="261937"/>
          </a:xfrm>
          <a:prstGeom prst="rect">
            <a:avLst/>
          </a:prstGeom>
          <a:noFill/>
          <a:ln w="12700">
            <a:noFill/>
            <a:miter lim="800000"/>
            <a:headEnd type="none" w="sm" len="sm"/>
            <a:tailEnd type="none" w="sm" len="sm"/>
          </a:ln>
          <a:effectLst/>
        </p:spPr>
        <p:txBody>
          <a:bodyPr wrap="none">
            <a:spAutoFit/>
          </a:bodyPr>
          <a:lstStyle/>
          <a:p>
            <a:pPr algn="ctr">
              <a:defRPr/>
            </a:pPr>
            <a:r>
              <a:rPr lang="en-US" sz="1400" dirty="0">
                <a:effectLst>
                  <a:outerShdw blurRad="38100" dist="38100" dir="2700000" algn="tl">
                    <a:srgbClr val="000000"/>
                  </a:outerShdw>
                </a:effectLst>
                <a:latin typeface="Arial Narrow" pitchFamily="34" charset="0"/>
              </a:rPr>
              <a:t>A(19-0)</a:t>
            </a:r>
          </a:p>
        </p:txBody>
      </p:sp>
      <p:sp>
        <p:nvSpPr>
          <p:cNvPr id="208982" name="Text Box 86"/>
          <p:cNvSpPr txBox="1">
            <a:spLocks noChangeArrowheads="1"/>
          </p:cNvSpPr>
          <p:nvPr/>
        </p:nvSpPr>
        <p:spPr bwMode="auto">
          <a:xfrm>
            <a:off x="107950" y="3068638"/>
            <a:ext cx="679450" cy="261937"/>
          </a:xfrm>
          <a:prstGeom prst="rect">
            <a:avLst/>
          </a:prstGeom>
          <a:noFill/>
          <a:ln w="12700">
            <a:noFill/>
            <a:miter lim="800000"/>
            <a:headEnd type="none" w="sm" len="sm"/>
            <a:tailEnd type="none" w="sm" len="sm"/>
          </a:ln>
          <a:effectLst/>
        </p:spPr>
        <p:txBody>
          <a:bodyPr wrap="none">
            <a:spAutoFit/>
          </a:bodyPr>
          <a:lstStyle/>
          <a:p>
            <a:pPr algn="ctr">
              <a:defRPr/>
            </a:pPr>
            <a:r>
              <a:rPr lang="en-US" sz="1400" dirty="0">
                <a:effectLst>
                  <a:outerShdw blurRad="38100" dist="38100" dir="2700000" algn="tl">
                    <a:srgbClr val="000000"/>
                  </a:outerShdw>
                </a:effectLst>
                <a:latin typeface="Arial Narrow" pitchFamily="34" charset="0"/>
              </a:rPr>
              <a:t>D(31-0)</a:t>
            </a:r>
          </a:p>
        </p:txBody>
      </p:sp>
      <p:sp>
        <p:nvSpPr>
          <p:cNvPr id="208898" name="Rectangle 2"/>
          <p:cNvSpPr>
            <a:spLocks noChangeArrowheads="1"/>
          </p:cNvSpPr>
          <p:nvPr/>
        </p:nvSpPr>
        <p:spPr bwMode="auto">
          <a:xfrm>
            <a:off x="1552575" y="3454400"/>
            <a:ext cx="3621088" cy="2224088"/>
          </a:xfrm>
          <a:prstGeom prst="rect">
            <a:avLst/>
          </a:prstGeom>
          <a:solidFill>
            <a:schemeClr val="folHlink"/>
          </a:solidFill>
          <a:ln w="12700">
            <a:solidFill>
              <a:schemeClr val="folHlink"/>
            </a:solidFill>
            <a:miter lim="800000"/>
            <a:headEnd type="none" w="sm" len="sm"/>
            <a:tailEnd type="none" w="sm" len="sm"/>
          </a:ln>
          <a:effectLst/>
        </p:spPr>
        <p:txBody>
          <a:bodyPr wrap="none" anchor="ctr"/>
          <a:lstStyle/>
          <a:p>
            <a:pPr algn="ctr">
              <a:defRPr/>
            </a:pPr>
            <a:endParaRPr lang="de-DE" dirty="0">
              <a:effectLst>
                <a:outerShdw blurRad="38100" dist="38100" dir="2700000" algn="tl">
                  <a:srgbClr val="000000"/>
                </a:outerShdw>
              </a:effectLst>
              <a:latin typeface="Arial" charset="0"/>
            </a:endParaRPr>
          </a:p>
        </p:txBody>
      </p:sp>
      <p:sp>
        <p:nvSpPr>
          <p:cNvPr id="208900" name="Line 4"/>
          <p:cNvSpPr>
            <a:spLocks noChangeShapeType="1"/>
          </p:cNvSpPr>
          <p:nvPr/>
        </p:nvSpPr>
        <p:spPr bwMode="auto">
          <a:xfrm>
            <a:off x="1322388" y="1049338"/>
            <a:ext cx="49911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01" name="Line 5"/>
          <p:cNvSpPr>
            <a:spLocks noChangeShapeType="1"/>
          </p:cNvSpPr>
          <p:nvPr/>
        </p:nvSpPr>
        <p:spPr bwMode="auto">
          <a:xfrm>
            <a:off x="1343025" y="1019175"/>
            <a:ext cx="0" cy="535940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02" name="Rectangle 6"/>
          <p:cNvSpPr>
            <a:spLocks noChangeArrowheads="1"/>
          </p:cNvSpPr>
          <p:nvPr/>
        </p:nvSpPr>
        <p:spPr bwMode="auto">
          <a:xfrm>
            <a:off x="2678113" y="3703638"/>
            <a:ext cx="952500" cy="9715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32x32 bit</a:t>
            </a:r>
          </a:p>
          <a:p>
            <a:pPr algn="ctr">
              <a:defRPr/>
            </a:pPr>
            <a:r>
              <a:rPr lang="en-US" sz="1600" dirty="0">
                <a:effectLst>
                  <a:outerShdw blurRad="38100" dist="38100" dir="2700000" algn="tl">
                    <a:srgbClr val="000000"/>
                  </a:outerShdw>
                </a:effectLst>
                <a:latin typeface="Arial" charset="0"/>
              </a:rPr>
              <a:t>Multiplier</a:t>
            </a:r>
            <a:endParaRPr lang="en-US" sz="2800" dirty="0">
              <a:effectLst>
                <a:outerShdw blurRad="38100" dist="38100" dir="2700000" algn="tl">
                  <a:srgbClr val="000000"/>
                </a:outerShdw>
              </a:effectLst>
              <a:latin typeface="Arial" charset="0"/>
            </a:endParaRPr>
          </a:p>
        </p:txBody>
      </p:sp>
      <p:sp>
        <p:nvSpPr>
          <p:cNvPr id="208903" name="Rectangle 7"/>
          <p:cNvSpPr>
            <a:spLocks noChangeArrowheads="1"/>
          </p:cNvSpPr>
          <p:nvPr/>
        </p:nvSpPr>
        <p:spPr bwMode="auto">
          <a:xfrm>
            <a:off x="1692275" y="1470025"/>
            <a:ext cx="1162050" cy="860425"/>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Sectored</a:t>
            </a:r>
          </a:p>
          <a:p>
            <a:pPr algn="ctr">
              <a:defRPr/>
            </a:pPr>
            <a:r>
              <a:rPr lang="en-US" sz="1600" dirty="0">
                <a:effectLst>
                  <a:outerShdw blurRad="38100" dist="38100" dir="2700000" algn="tl">
                    <a:srgbClr val="000000"/>
                  </a:outerShdw>
                </a:effectLst>
                <a:latin typeface="Arial" charset="0"/>
              </a:rPr>
              <a:t>Flash</a:t>
            </a:r>
          </a:p>
        </p:txBody>
      </p:sp>
      <p:sp>
        <p:nvSpPr>
          <p:cNvPr id="208904" name="Text Box 8"/>
          <p:cNvSpPr txBox="1">
            <a:spLocks noChangeArrowheads="1"/>
          </p:cNvSpPr>
          <p:nvPr/>
        </p:nvSpPr>
        <p:spPr bwMode="auto">
          <a:xfrm>
            <a:off x="3079750" y="744538"/>
            <a:ext cx="1458913" cy="287337"/>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Program Bus</a:t>
            </a:r>
            <a:endParaRPr lang="en-US" sz="1600" dirty="0">
              <a:effectLst>
                <a:outerShdw blurRad="38100" dist="38100" dir="2700000" algn="tl">
                  <a:srgbClr val="000000"/>
                </a:outerShdw>
              </a:effectLst>
              <a:latin typeface="Arial" charset="0"/>
            </a:endParaRPr>
          </a:p>
        </p:txBody>
      </p:sp>
      <p:sp>
        <p:nvSpPr>
          <p:cNvPr id="208905" name="Text Box 9"/>
          <p:cNvSpPr txBox="1">
            <a:spLocks noChangeArrowheads="1"/>
          </p:cNvSpPr>
          <p:nvPr/>
        </p:nvSpPr>
        <p:spPr bwMode="auto">
          <a:xfrm>
            <a:off x="3660775" y="6022975"/>
            <a:ext cx="1063625" cy="287338"/>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Bus</a:t>
            </a:r>
            <a:endParaRPr lang="en-US" sz="1600" dirty="0">
              <a:effectLst>
                <a:outerShdw blurRad="38100" dist="38100" dir="2700000" algn="tl">
                  <a:srgbClr val="000000"/>
                </a:outerShdw>
              </a:effectLst>
              <a:latin typeface="Arial" charset="0"/>
            </a:endParaRPr>
          </a:p>
        </p:txBody>
      </p:sp>
      <p:sp>
        <p:nvSpPr>
          <p:cNvPr id="208906" name="Rectangle 10"/>
          <p:cNvSpPr>
            <a:spLocks noChangeArrowheads="1"/>
          </p:cNvSpPr>
          <p:nvPr/>
        </p:nvSpPr>
        <p:spPr bwMode="auto">
          <a:xfrm>
            <a:off x="3128963" y="1471613"/>
            <a:ext cx="969962" cy="7239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RAM</a:t>
            </a:r>
            <a:endParaRPr lang="en-US" sz="2800" dirty="0">
              <a:effectLst>
                <a:outerShdw blurRad="38100" dist="38100" dir="2700000" algn="tl">
                  <a:srgbClr val="000000"/>
                </a:outerShdw>
              </a:effectLst>
              <a:latin typeface="Arial" charset="0"/>
            </a:endParaRPr>
          </a:p>
        </p:txBody>
      </p:sp>
      <p:sp>
        <p:nvSpPr>
          <p:cNvPr id="208907" name="Rectangle 11"/>
          <p:cNvSpPr>
            <a:spLocks noChangeArrowheads="1"/>
          </p:cNvSpPr>
          <p:nvPr/>
        </p:nvSpPr>
        <p:spPr bwMode="auto">
          <a:xfrm>
            <a:off x="4357688" y="1471613"/>
            <a:ext cx="769937" cy="6223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Boot</a:t>
            </a:r>
          </a:p>
          <a:p>
            <a:pPr algn="ctr">
              <a:defRPr/>
            </a:pPr>
            <a:r>
              <a:rPr lang="en-US" sz="1600" dirty="0">
                <a:effectLst>
                  <a:outerShdw blurRad="38100" dist="38100" dir="2700000" algn="tl">
                    <a:srgbClr val="000000"/>
                  </a:outerShdw>
                </a:effectLst>
                <a:latin typeface="Arial" charset="0"/>
              </a:rPr>
              <a:t>ROM</a:t>
            </a:r>
            <a:endParaRPr lang="en-US" sz="2800" dirty="0">
              <a:effectLst>
                <a:outerShdw blurRad="38100" dist="38100" dir="2700000" algn="tl">
                  <a:srgbClr val="000000"/>
                </a:outerShdw>
              </a:effectLst>
              <a:latin typeface="Arial" charset="0"/>
            </a:endParaRPr>
          </a:p>
        </p:txBody>
      </p:sp>
      <p:sp>
        <p:nvSpPr>
          <p:cNvPr id="208908" name="Line 12"/>
          <p:cNvSpPr>
            <a:spLocks noChangeShapeType="1"/>
          </p:cNvSpPr>
          <p:nvPr/>
        </p:nvSpPr>
        <p:spPr bwMode="auto">
          <a:xfrm flipH="1">
            <a:off x="6627813" y="692150"/>
            <a:ext cx="0" cy="591820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09" name="Line 13"/>
          <p:cNvSpPr>
            <a:spLocks noChangeShapeType="1"/>
          </p:cNvSpPr>
          <p:nvPr/>
        </p:nvSpPr>
        <p:spPr bwMode="auto">
          <a:xfrm>
            <a:off x="2344738" y="1093788"/>
            <a:ext cx="0" cy="35560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0" name="Line 14"/>
          <p:cNvSpPr>
            <a:spLocks noChangeShapeType="1"/>
          </p:cNvSpPr>
          <p:nvPr/>
        </p:nvSpPr>
        <p:spPr bwMode="auto">
          <a:xfrm>
            <a:off x="3627438" y="1089025"/>
            <a:ext cx="0" cy="382588"/>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1" name="Line 15"/>
          <p:cNvSpPr>
            <a:spLocks noChangeShapeType="1"/>
          </p:cNvSpPr>
          <p:nvPr/>
        </p:nvSpPr>
        <p:spPr bwMode="auto">
          <a:xfrm>
            <a:off x="4759325" y="1077913"/>
            <a:ext cx="0" cy="3921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2" name="Line 16"/>
          <p:cNvSpPr>
            <a:spLocks noChangeShapeType="1"/>
          </p:cNvSpPr>
          <p:nvPr/>
        </p:nvSpPr>
        <p:spPr bwMode="auto">
          <a:xfrm flipH="1">
            <a:off x="1501775" y="5991225"/>
            <a:ext cx="5116513"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3" name="Line 17"/>
          <p:cNvSpPr>
            <a:spLocks noChangeShapeType="1"/>
          </p:cNvSpPr>
          <p:nvPr/>
        </p:nvSpPr>
        <p:spPr bwMode="auto">
          <a:xfrm>
            <a:off x="3622675" y="2214563"/>
            <a:ext cx="0" cy="715962"/>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4" name="Line 18"/>
          <p:cNvSpPr>
            <a:spLocks noChangeShapeType="1"/>
          </p:cNvSpPr>
          <p:nvPr/>
        </p:nvSpPr>
        <p:spPr bwMode="auto">
          <a:xfrm>
            <a:off x="2341563" y="2341563"/>
            <a:ext cx="0" cy="598487"/>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5" name="Rectangle 19"/>
          <p:cNvSpPr>
            <a:spLocks noChangeArrowheads="1"/>
          </p:cNvSpPr>
          <p:nvPr/>
        </p:nvSpPr>
        <p:spPr bwMode="auto">
          <a:xfrm>
            <a:off x="1639888" y="3722688"/>
            <a:ext cx="954087" cy="9334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32-bit</a:t>
            </a:r>
          </a:p>
          <a:p>
            <a:pPr algn="ctr">
              <a:defRPr/>
            </a:pPr>
            <a:r>
              <a:rPr lang="en-US" sz="1600" dirty="0">
                <a:effectLst>
                  <a:outerShdw blurRad="38100" dist="38100" dir="2700000" algn="tl">
                    <a:srgbClr val="000000"/>
                  </a:outerShdw>
                </a:effectLst>
                <a:latin typeface="Arial" charset="0"/>
              </a:rPr>
              <a:t>Auxiliary</a:t>
            </a:r>
          </a:p>
          <a:p>
            <a:pPr algn="ctr">
              <a:defRPr/>
            </a:pPr>
            <a:r>
              <a:rPr lang="en-US" sz="1600" dirty="0">
                <a:effectLst>
                  <a:outerShdw blurRad="38100" dist="38100" dir="2700000" algn="tl">
                    <a:srgbClr val="000000"/>
                  </a:outerShdw>
                </a:effectLst>
                <a:latin typeface="Arial" charset="0"/>
              </a:rPr>
              <a:t>Registers</a:t>
            </a:r>
          </a:p>
        </p:txBody>
      </p:sp>
      <p:sp>
        <p:nvSpPr>
          <p:cNvPr id="208916" name="Rectangle 20"/>
          <p:cNvSpPr>
            <a:spLocks noChangeArrowheads="1"/>
          </p:cNvSpPr>
          <p:nvPr/>
        </p:nvSpPr>
        <p:spPr bwMode="auto">
          <a:xfrm>
            <a:off x="5462588" y="4527550"/>
            <a:ext cx="769937" cy="93345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a:t>
            </a:r>
          </a:p>
          <a:p>
            <a:pPr algn="ctr">
              <a:defRPr/>
            </a:pPr>
            <a:r>
              <a:rPr lang="en-US" sz="1600" dirty="0">
                <a:effectLst>
                  <a:outerShdw blurRad="38100" dist="38100" dir="2700000" algn="tl">
                    <a:srgbClr val="000000"/>
                  </a:outerShdw>
                </a:effectLst>
                <a:latin typeface="Arial" charset="0"/>
              </a:rPr>
              <a:t>32-bit </a:t>
            </a:r>
          </a:p>
          <a:p>
            <a:pPr algn="ctr">
              <a:defRPr/>
            </a:pPr>
            <a:r>
              <a:rPr lang="en-US" sz="1600" dirty="0">
                <a:effectLst>
                  <a:outerShdw blurRad="38100" dist="38100" dir="2700000" algn="tl">
                    <a:srgbClr val="000000"/>
                  </a:outerShdw>
                </a:effectLst>
                <a:latin typeface="Arial" charset="0"/>
              </a:rPr>
              <a:t>Timers </a:t>
            </a:r>
          </a:p>
        </p:txBody>
      </p:sp>
      <p:sp>
        <p:nvSpPr>
          <p:cNvPr id="208917" name="Line 21"/>
          <p:cNvSpPr>
            <a:spLocks noChangeShapeType="1"/>
          </p:cNvSpPr>
          <p:nvPr/>
        </p:nvSpPr>
        <p:spPr bwMode="auto">
          <a:xfrm flipV="1">
            <a:off x="5470525" y="4816475"/>
            <a:ext cx="744538" cy="1588"/>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8" name="Line 22"/>
          <p:cNvSpPr>
            <a:spLocks noChangeShapeType="1"/>
          </p:cNvSpPr>
          <p:nvPr/>
        </p:nvSpPr>
        <p:spPr bwMode="auto">
          <a:xfrm flipV="1">
            <a:off x="5464175" y="5127625"/>
            <a:ext cx="755650" cy="1588"/>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9" name="Rectangle 23"/>
          <p:cNvSpPr>
            <a:spLocks noChangeArrowheads="1"/>
          </p:cNvSpPr>
          <p:nvPr/>
        </p:nvSpPr>
        <p:spPr bwMode="auto">
          <a:xfrm>
            <a:off x="107950" y="4762500"/>
            <a:ext cx="1062038" cy="88582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Real-Time</a:t>
            </a:r>
          </a:p>
          <a:p>
            <a:pPr algn="ctr">
              <a:defRPr/>
            </a:pPr>
            <a:r>
              <a:rPr lang="en-US" sz="1600" dirty="0">
                <a:effectLst>
                  <a:outerShdw blurRad="38100" dist="38100" dir="2700000" algn="tl">
                    <a:srgbClr val="000000"/>
                  </a:outerShdw>
                </a:effectLst>
                <a:latin typeface="Arial" charset="0"/>
              </a:rPr>
              <a:t>JTAG</a:t>
            </a:r>
          </a:p>
          <a:p>
            <a:pPr algn="ctr">
              <a:defRPr/>
            </a:pPr>
            <a:r>
              <a:rPr lang="en-US" sz="1600" dirty="0">
                <a:effectLst>
                  <a:outerShdw blurRad="38100" dist="38100" dir="2700000" algn="tl">
                    <a:srgbClr val="000000"/>
                  </a:outerShdw>
                </a:effectLst>
                <a:latin typeface="Arial" charset="0"/>
              </a:rPr>
              <a:t>Emulation</a:t>
            </a:r>
            <a:endParaRPr lang="en-US" sz="2800" dirty="0">
              <a:effectLst>
                <a:outerShdw blurRad="38100" dist="38100" dir="2700000" algn="tl">
                  <a:srgbClr val="000000"/>
                </a:outerShdw>
              </a:effectLst>
              <a:latin typeface="Arial" charset="0"/>
            </a:endParaRPr>
          </a:p>
        </p:txBody>
      </p:sp>
      <p:sp>
        <p:nvSpPr>
          <p:cNvPr id="208920" name="Text Box 24"/>
          <p:cNvSpPr txBox="1">
            <a:spLocks noChangeArrowheads="1"/>
          </p:cNvSpPr>
          <p:nvPr/>
        </p:nvSpPr>
        <p:spPr bwMode="auto">
          <a:xfrm>
            <a:off x="2994025" y="5395913"/>
            <a:ext cx="611188"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CPU</a:t>
            </a:r>
          </a:p>
        </p:txBody>
      </p:sp>
      <p:sp>
        <p:nvSpPr>
          <p:cNvPr id="208921" name="Line 25"/>
          <p:cNvSpPr>
            <a:spLocks noChangeShapeType="1"/>
          </p:cNvSpPr>
          <p:nvPr/>
        </p:nvSpPr>
        <p:spPr bwMode="auto">
          <a:xfrm flipH="1">
            <a:off x="2124075" y="3006725"/>
            <a:ext cx="0" cy="709613"/>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2" name="Line 26"/>
          <p:cNvSpPr>
            <a:spLocks noChangeShapeType="1"/>
          </p:cNvSpPr>
          <p:nvPr/>
        </p:nvSpPr>
        <p:spPr bwMode="auto">
          <a:xfrm flipH="1">
            <a:off x="4083050" y="3006725"/>
            <a:ext cx="0" cy="6953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3" name="Text Box 27"/>
          <p:cNvSpPr txBox="1">
            <a:spLocks noChangeArrowheads="1"/>
          </p:cNvSpPr>
          <p:nvPr/>
        </p:nvSpPr>
        <p:spPr bwMode="auto">
          <a:xfrm>
            <a:off x="2476500" y="5072063"/>
            <a:ext cx="1436688" cy="287337"/>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Register Bus</a:t>
            </a:r>
            <a:endParaRPr lang="en-US" sz="1600" dirty="0">
              <a:effectLst>
                <a:outerShdw blurRad="38100" dist="38100" dir="2700000" algn="tl">
                  <a:srgbClr val="000000"/>
                </a:outerShdw>
              </a:effectLst>
              <a:latin typeface="Arial" charset="0"/>
            </a:endParaRPr>
          </a:p>
        </p:txBody>
      </p:sp>
      <p:sp>
        <p:nvSpPr>
          <p:cNvPr id="208924" name="Rectangle 28"/>
          <p:cNvSpPr>
            <a:spLocks noChangeArrowheads="1"/>
          </p:cNvSpPr>
          <p:nvPr/>
        </p:nvSpPr>
        <p:spPr bwMode="auto">
          <a:xfrm>
            <a:off x="3714750" y="3697288"/>
            <a:ext cx="741363" cy="9842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R-M-W</a:t>
            </a:r>
          </a:p>
          <a:p>
            <a:pPr algn="ctr">
              <a:defRPr/>
            </a:pPr>
            <a:r>
              <a:rPr lang="en-US" sz="1600" dirty="0">
                <a:effectLst>
                  <a:outerShdw blurRad="38100" dist="38100" dir="2700000" algn="tl">
                    <a:srgbClr val="000000"/>
                  </a:outerShdw>
                </a:effectLst>
                <a:latin typeface="Arial" charset="0"/>
              </a:rPr>
              <a:t>Atomic</a:t>
            </a:r>
          </a:p>
          <a:p>
            <a:pPr algn="ctr">
              <a:defRPr/>
            </a:pPr>
            <a:r>
              <a:rPr lang="en-US" sz="1600" dirty="0">
                <a:effectLst>
                  <a:outerShdw blurRad="38100" dist="38100" dir="2700000" algn="tl">
                    <a:srgbClr val="000000"/>
                  </a:outerShdw>
                </a:effectLst>
                <a:latin typeface="Arial" charset="0"/>
              </a:rPr>
              <a:t>ALU</a:t>
            </a:r>
            <a:endParaRPr lang="en-US" sz="2800" dirty="0">
              <a:effectLst>
                <a:outerShdw blurRad="38100" dist="38100" dir="2700000" algn="tl">
                  <a:srgbClr val="000000"/>
                </a:outerShdw>
              </a:effectLst>
              <a:latin typeface="Arial" charset="0"/>
            </a:endParaRPr>
          </a:p>
        </p:txBody>
      </p:sp>
      <p:sp>
        <p:nvSpPr>
          <p:cNvPr id="208925" name="Line 29"/>
          <p:cNvSpPr>
            <a:spLocks noChangeShapeType="1"/>
          </p:cNvSpPr>
          <p:nvPr/>
        </p:nvSpPr>
        <p:spPr bwMode="auto">
          <a:xfrm>
            <a:off x="1350963" y="3363913"/>
            <a:ext cx="167640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6" name="Line 30"/>
          <p:cNvSpPr>
            <a:spLocks noChangeShapeType="1"/>
          </p:cNvSpPr>
          <p:nvPr/>
        </p:nvSpPr>
        <p:spPr bwMode="auto">
          <a:xfrm flipH="1">
            <a:off x="3027363" y="3354388"/>
            <a:ext cx="0" cy="3540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7" name="Line 31"/>
          <p:cNvSpPr>
            <a:spLocks noChangeShapeType="1"/>
          </p:cNvSpPr>
          <p:nvPr/>
        </p:nvSpPr>
        <p:spPr bwMode="auto">
          <a:xfrm flipH="1">
            <a:off x="3340100" y="2997200"/>
            <a:ext cx="0" cy="71755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8" name="Line 32"/>
          <p:cNvSpPr>
            <a:spLocks noChangeShapeType="1"/>
          </p:cNvSpPr>
          <p:nvPr/>
        </p:nvSpPr>
        <p:spPr bwMode="auto">
          <a:xfrm flipV="1">
            <a:off x="3141663" y="4668838"/>
            <a:ext cx="0" cy="3587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9" name="Line 33"/>
          <p:cNvSpPr>
            <a:spLocks noChangeShapeType="1"/>
          </p:cNvSpPr>
          <p:nvPr/>
        </p:nvSpPr>
        <p:spPr bwMode="auto">
          <a:xfrm flipV="1">
            <a:off x="4076700" y="4673600"/>
            <a:ext cx="0" cy="3460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0" name="Rectangle 34"/>
          <p:cNvSpPr>
            <a:spLocks noChangeArrowheads="1"/>
          </p:cNvSpPr>
          <p:nvPr/>
        </p:nvSpPr>
        <p:spPr bwMode="auto">
          <a:xfrm rot="5400000">
            <a:off x="5318126" y="3409950"/>
            <a:ext cx="914400" cy="949325"/>
          </a:xfrm>
          <a:prstGeom prst="rect">
            <a:avLst/>
          </a:prstGeom>
          <a:solidFill>
            <a:schemeClr val="hlink"/>
          </a:solidFill>
          <a:ln w="12700">
            <a:solidFill>
              <a:schemeClr val="tx1"/>
            </a:solidFill>
            <a:miter lim="800000"/>
            <a:headEnd type="none" w="sm" len="sm"/>
            <a:tailEnd type="none" w="sm" len="sm"/>
          </a:ln>
          <a:effectLst/>
        </p:spPr>
        <p:txBody>
          <a:bodyPr rot="10800000" vert="eaVert" wrap="none" anchor="ctr"/>
          <a:lstStyle/>
          <a:p>
            <a:pPr algn="ctr">
              <a:defRPr/>
            </a:pPr>
            <a:endParaRPr lang="de-DE" sz="2800" dirty="0">
              <a:effectLst>
                <a:outerShdw blurRad="38100" dist="38100" dir="2700000" algn="tl">
                  <a:srgbClr val="000000"/>
                </a:outerShdw>
              </a:effectLst>
              <a:latin typeface="Arial" charset="0"/>
            </a:endParaRPr>
          </a:p>
        </p:txBody>
      </p:sp>
      <p:sp>
        <p:nvSpPr>
          <p:cNvPr id="208931" name="Text Box 35"/>
          <p:cNvSpPr txBox="1">
            <a:spLocks noChangeArrowheads="1"/>
          </p:cNvSpPr>
          <p:nvPr/>
        </p:nvSpPr>
        <p:spPr bwMode="auto">
          <a:xfrm>
            <a:off x="5267325" y="3517900"/>
            <a:ext cx="1028700" cy="677863"/>
          </a:xfrm>
          <a:prstGeom prst="rect">
            <a:avLst/>
          </a:prstGeom>
          <a:noFill/>
          <a:ln w="12700">
            <a:noFill/>
            <a:miter lim="800000"/>
            <a:headEnd type="none" w="sm" len="sm"/>
            <a:tailEnd type="none" w="sm" len="sm"/>
          </a:ln>
          <a:effectLst/>
        </p:spPr>
        <p:txBody>
          <a:bodyPr>
            <a:spAutoFit/>
          </a:bodyPr>
          <a:lstStyle/>
          <a:p>
            <a:pPr algn="ctr">
              <a:defRPr/>
            </a:pPr>
            <a:r>
              <a:rPr lang="en-US" sz="1600" dirty="0">
                <a:effectLst>
                  <a:outerShdw blurRad="38100" dist="38100" dir="2700000" algn="tl">
                    <a:srgbClr val="000000"/>
                  </a:outerShdw>
                </a:effectLst>
                <a:latin typeface="Arial" charset="0"/>
              </a:rPr>
              <a:t>PIE  Interrupt Manager</a:t>
            </a:r>
          </a:p>
        </p:txBody>
      </p:sp>
      <p:sp>
        <p:nvSpPr>
          <p:cNvPr id="208932" name="Rectangle 36"/>
          <p:cNvSpPr>
            <a:spLocks noChangeArrowheads="1"/>
          </p:cNvSpPr>
          <p:nvPr/>
        </p:nvSpPr>
        <p:spPr bwMode="auto">
          <a:xfrm>
            <a:off x="6815138" y="738188"/>
            <a:ext cx="1725612" cy="2732087"/>
          </a:xfrm>
          <a:prstGeom prst="rect">
            <a:avLst/>
          </a:prstGeom>
          <a:solidFill>
            <a:schemeClr val="folHlink"/>
          </a:solidFill>
          <a:ln w="19050">
            <a:solidFill>
              <a:schemeClr val="bg2"/>
            </a:solidFill>
            <a:prstDash val="dash"/>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3" name="Line 37"/>
          <p:cNvSpPr>
            <a:spLocks noChangeShapeType="1"/>
          </p:cNvSpPr>
          <p:nvPr/>
        </p:nvSpPr>
        <p:spPr bwMode="auto">
          <a:xfrm>
            <a:off x="8382000" y="1100138"/>
            <a:ext cx="366713" cy="0"/>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4" name="Line 38"/>
          <p:cNvSpPr>
            <a:spLocks noChangeShapeType="1"/>
          </p:cNvSpPr>
          <p:nvPr/>
        </p:nvSpPr>
        <p:spPr bwMode="auto">
          <a:xfrm flipH="1">
            <a:off x="6650038" y="110013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5" name="Line 39"/>
          <p:cNvSpPr>
            <a:spLocks noChangeShapeType="1"/>
          </p:cNvSpPr>
          <p:nvPr/>
        </p:nvSpPr>
        <p:spPr bwMode="auto">
          <a:xfrm>
            <a:off x="8391525" y="1597025"/>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6" name="Line 40"/>
          <p:cNvSpPr>
            <a:spLocks noChangeShapeType="1"/>
          </p:cNvSpPr>
          <p:nvPr/>
        </p:nvSpPr>
        <p:spPr bwMode="auto">
          <a:xfrm flipH="1">
            <a:off x="6659563" y="15970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7" name="Rectangle 41"/>
          <p:cNvSpPr>
            <a:spLocks noChangeArrowheads="1"/>
          </p:cNvSpPr>
          <p:nvPr/>
        </p:nvSpPr>
        <p:spPr bwMode="auto">
          <a:xfrm rot="5400000">
            <a:off x="7506494" y="14327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eQEP</a:t>
            </a:r>
          </a:p>
        </p:txBody>
      </p:sp>
      <p:sp>
        <p:nvSpPr>
          <p:cNvPr id="208938" name="Line 42"/>
          <p:cNvSpPr>
            <a:spLocks noChangeShapeType="1"/>
          </p:cNvSpPr>
          <p:nvPr/>
        </p:nvSpPr>
        <p:spPr bwMode="auto">
          <a:xfrm>
            <a:off x="8391525" y="2095500"/>
            <a:ext cx="366713" cy="0"/>
          </a:xfrm>
          <a:prstGeom prst="line">
            <a:avLst/>
          </a:prstGeom>
          <a:noFill/>
          <a:ln w="12700">
            <a:solidFill>
              <a:schemeClr val="tx1"/>
            </a:solidFill>
            <a:round/>
            <a:headEnd type="triangle" w="med" len="me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9" name="Line 43"/>
          <p:cNvSpPr>
            <a:spLocks noChangeShapeType="1"/>
          </p:cNvSpPr>
          <p:nvPr/>
        </p:nvSpPr>
        <p:spPr bwMode="auto">
          <a:xfrm flipH="1">
            <a:off x="6659563" y="210661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0" name="Rectangle 44"/>
          <p:cNvSpPr>
            <a:spLocks noChangeArrowheads="1"/>
          </p:cNvSpPr>
          <p:nvPr/>
        </p:nvSpPr>
        <p:spPr bwMode="auto">
          <a:xfrm rot="5400000">
            <a:off x="7525544" y="1929606"/>
            <a:ext cx="3698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12-bit ADC</a:t>
            </a:r>
          </a:p>
        </p:txBody>
      </p:sp>
      <p:sp>
        <p:nvSpPr>
          <p:cNvPr id="208941" name="Line 45"/>
          <p:cNvSpPr>
            <a:spLocks noChangeShapeType="1"/>
          </p:cNvSpPr>
          <p:nvPr/>
        </p:nvSpPr>
        <p:spPr bwMode="auto">
          <a:xfrm flipH="1">
            <a:off x="6669088" y="26130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2" name="Rectangle 46"/>
          <p:cNvSpPr>
            <a:spLocks noChangeArrowheads="1"/>
          </p:cNvSpPr>
          <p:nvPr/>
        </p:nvSpPr>
        <p:spPr bwMode="auto">
          <a:xfrm>
            <a:off x="6811963" y="3598863"/>
            <a:ext cx="1725612" cy="2501900"/>
          </a:xfrm>
          <a:prstGeom prst="rect">
            <a:avLst/>
          </a:prstGeom>
          <a:solidFill>
            <a:schemeClr val="folHlink"/>
          </a:solidFill>
          <a:ln w="19050">
            <a:solidFill>
              <a:schemeClr val="bg2"/>
            </a:solidFill>
            <a:prstDash val="dash"/>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3" name="Rectangle 47"/>
          <p:cNvSpPr>
            <a:spLocks noChangeArrowheads="1"/>
          </p:cNvSpPr>
          <p:nvPr/>
        </p:nvSpPr>
        <p:spPr bwMode="auto">
          <a:xfrm rot="5400000">
            <a:off x="7514432" y="2447131"/>
            <a:ext cx="3825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Watchdog</a:t>
            </a:r>
          </a:p>
        </p:txBody>
      </p:sp>
      <p:sp>
        <p:nvSpPr>
          <p:cNvPr id="208944" name="Line 48"/>
          <p:cNvSpPr>
            <a:spLocks noChangeShapeType="1"/>
          </p:cNvSpPr>
          <p:nvPr/>
        </p:nvSpPr>
        <p:spPr bwMode="auto">
          <a:xfrm>
            <a:off x="8389938" y="3121025"/>
            <a:ext cx="366712" cy="0"/>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5" name="Line 49"/>
          <p:cNvSpPr>
            <a:spLocks noChangeShapeType="1"/>
          </p:cNvSpPr>
          <p:nvPr/>
        </p:nvSpPr>
        <p:spPr bwMode="auto">
          <a:xfrm flipH="1">
            <a:off x="6670675" y="31337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6" name="Rectangle 50"/>
          <p:cNvSpPr>
            <a:spLocks noChangeArrowheads="1"/>
          </p:cNvSpPr>
          <p:nvPr/>
        </p:nvSpPr>
        <p:spPr bwMode="auto">
          <a:xfrm rot="5400000">
            <a:off x="7501732" y="3239294"/>
            <a:ext cx="3571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CAN 2.0B</a:t>
            </a:r>
          </a:p>
        </p:txBody>
      </p:sp>
      <p:sp>
        <p:nvSpPr>
          <p:cNvPr id="208947" name="Line 51"/>
          <p:cNvSpPr>
            <a:spLocks noChangeShapeType="1"/>
          </p:cNvSpPr>
          <p:nvPr/>
        </p:nvSpPr>
        <p:spPr bwMode="auto">
          <a:xfrm>
            <a:off x="8374063" y="3894138"/>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8" name="Line 52"/>
          <p:cNvSpPr>
            <a:spLocks noChangeShapeType="1"/>
          </p:cNvSpPr>
          <p:nvPr/>
        </p:nvSpPr>
        <p:spPr bwMode="auto">
          <a:xfrm flipH="1">
            <a:off x="6642100" y="388143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9" name="Rectangle 53"/>
          <p:cNvSpPr>
            <a:spLocks noChangeArrowheads="1"/>
          </p:cNvSpPr>
          <p:nvPr/>
        </p:nvSpPr>
        <p:spPr bwMode="auto">
          <a:xfrm rot="5400000">
            <a:off x="7489032" y="3717131"/>
            <a:ext cx="3825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I</a:t>
            </a:r>
            <a:r>
              <a:rPr lang="en-US" sz="1600" baseline="30000" dirty="0">
                <a:effectLst>
                  <a:outerShdw blurRad="38100" dist="38100" dir="2700000" algn="tl">
                    <a:srgbClr val="000000"/>
                  </a:outerShdw>
                </a:effectLst>
                <a:latin typeface="Arial" charset="0"/>
              </a:rPr>
              <a:t>2</a:t>
            </a:r>
            <a:r>
              <a:rPr lang="en-US" sz="1600" dirty="0">
                <a:effectLst>
                  <a:outerShdw blurRad="38100" dist="38100" dir="2700000" algn="tl">
                    <a:srgbClr val="000000"/>
                  </a:outerShdw>
                </a:effectLst>
                <a:latin typeface="Arial" charset="0"/>
              </a:rPr>
              <a:t>C</a:t>
            </a:r>
          </a:p>
        </p:txBody>
      </p:sp>
      <p:sp>
        <p:nvSpPr>
          <p:cNvPr id="208950" name="Line 54"/>
          <p:cNvSpPr>
            <a:spLocks noChangeShapeType="1"/>
          </p:cNvSpPr>
          <p:nvPr/>
        </p:nvSpPr>
        <p:spPr bwMode="auto">
          <a:xfrm>
            <a:off x="8374063" y="4405313"/>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1" name="Line 55"/>
          <p:cNvSpPr>
            <a:spLocks noChangeShapeType="1"/>
          </p:cNvSpPr>
          <p:nvPr/>
        </p:nvSpPr>
        <p:spPr bwMode="auto">
          <a:xfrm flipH="1">
            <a:off x="6642100" y="43783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2" name="Rectangle 56"/>
          <p:cNvSpPr>
            <a:spLocks noChangeArrowheads="1"/>
          </p:cNvSpPr>
          <p:nvPr/>
        </p:nvSpPr>
        <p:spPr bwMode="auto">
          <a:xfrm rot="5400000">
            <a:off x="7495382" y="4188619"/>
            <a:ext cx="3698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SCI</a:t>
            </a:r>
          </a:p>
        </p:txBody>
      </p:sp>
      <p:sp>
        <p:nvSpPr>
          <p:cNvPr id="208953" name="Line 57"/>
          <p:cNvSpPr>
            <a:spLocks noChangeShapeType="1"/>
          </p:cNvSpPr>
          <p:nvPr/>
        </p:nvSpPr>
        <p:spPr bwMode="auto">
          <a:xfrm>
            <a:off x="8358188" y="4859338"/>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4" name="Line 58"/>
          <p:cNvSpPr>
            <a:spLocks noChangeShapeType="1"/>
          </p:cNvSpPr>
          <p:nvPr/>
        </p:nvSpPr>
        <p:spPr bwMode="auto">
          <a:xfrm flipH="1">
            <a:off x="6651625" y="484346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5" name="Rectangle 59"/>
          <p:cNvSpPr>
            <a:spLocks noChangeArrowheads="1"/>
          </p:cNvSpPr>
          <p:nvPr/>
        </p:nvSpPr>
        <p:spPr bwMode="auto">
          <a:xfrm rot="5400000">
            <a:off x="7502526" y="4659312"/>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SPI</a:t>
            </a:r>
          </a:p>
        </p:txBody>
      </p:sp>
      <p:sp>
        <p:nvSpPr>
          <p:cNvPr id="208956" name="Line 60"/>
          <p:cNvSpPr>
            <a:spLocks noChangeShapeType="1"/>
          </p:cNvSpPr>
          <p:nvPr/>
        </p:nvSpPr>
        <p:spPr bwMode="auto">
          <a:xfrm>
            <a:off x="8366125" y="5311775"/>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7" name="Line 61"/>
          <p:cNvSpPr>
            <a:spLocks noChangeShapeType="1"/>
          </p:cNvSpPr>
          <p:nvPr/>
        </p:nvSpPr>
        <p:spPr bwMode="auto">
          <a:xfrm flipH="1">
            <a:off x="6646863" y="5295900"/>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8" name="Line 62"/>
          <p:cNvSpPr>
            <a:spLocks noChangeShapeType="1"/>
          </p:cNvSpPr>
          <p:nvPr/>
        </p:nvSpPr>
        <p:spPr bwMode="auto">
          <a:xfrm>
            <a:off x="8385175" y="2598738"/>
            <a:ext cx="366713" cy="0"/>
          </a:xfrm>
          <a:prstGeom prst="line">
            <a:avLst/>
          </a:prstGeom>
          <a:noFill/>
          <a:ln w="12700">
            <a:solidFill>
              <a:schemeClr val="tx1"/>
            </a:solidFill>
            <a:round/>
            <a:headEnd type="triangle" w="med" len="me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2" name="Gruppo 1"/>
          <p:cNvGrpSpPr/>
          <p:nvPr/>
        </p:nvGrpSpPr>
        <p:grpSpPr>
          <a:xfrm>
            <a:off x="1377950" y="6003925"/>
            <a:ext cx="390525" cy="261938"/>
            <a:chOff x="1377950" y="6003925"/>
            <a:chExt cx="390525" cy="261938"/>
          </a:xfrm>
        </p:grpSpPr>
        <p:sp>
          <p:nvSpPr>
            <p:cNvPr id="208959" name="Line 63"/>
            <p:cNvSpPr>
              <a:spLocks noChangeShapeType="1"/>
            </p:cNvSpPr>
            <p:nvPr/>
          </p:nvSpPr>
          <p:spPr bwMode="auto">
            <a:xfrm flipV="1">
              <a:off x="1763713" y="6003925"/>
              <a:ext cx="0" cy="26035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0" name="Line 64"/>
            <p:cNvSpPr>
              <a:spLocks noChangeShapeType="1"/>
            </p:cNvSpPr>
            <p:nvPr/>
          </p:nvSpPr>
          <p:spPr bwMode="auto">
            <a:xfrm flipH="1">
              <a:off x="1377950" y="6264275"/>
              <a:ext cx="390525" cy="1588"/>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208961" name="Line 65"/>
          <p:cNvSpPr>
            <a:spLocks noChangeShapeType="1"/>
          </p:cNvSpPr>
          <p:nvPr/>
        </p:nvSpPr>
        <p:spPr bwMode="auto">
          <a:xfrm>
            <a:off x="6234113" y="4997450"/>
            <a:ext cx="352425" cy="0"/>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2" name="Rectangle 66"/>
          <p:cNvSpPr>
            <a:spLocks noChangeArrowheads="1"/>
          </p:cNvSpPr>
          <p:nvPr/>
        </p:nvSpPr>
        <p:spPr bwMode="auto">
          <a:xfrm rot="5400000">
            <a:off x="7524751" y="5735637"/>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GPIO</a:t>
            </a:r>
          </a:p>
        </p:txBody>
      </p:sp>
      <p:sp>
        <p:nvSpPr>
          <p:cNvPr id="208963" name="AutoShape 67"/>
          <p:cNvSpPr>
            <a:spLocks noChangeArrowheads="1"/>
          </p:cNvSpPr>
          <p:nvPr/>
        </p:nvSpPr>
        <p:spPr bwMode="auto">
          <a:xfrm>
            <a:off x="8383588" y="6303963"/>
            <a:ext cx="280987" cy="196850"/>
          </a:xfrm>
          <a:prstGeom prst="leftRightArrow">
            <a:avLst>
              <a:gd name="adj1" fmla="val 50000"/>
              <a:gd name="adj2" fmla="val 28548"/>
            </a:avLst>
          </a:prstGeom>
          <a:solidFill>
            <a:schemeClr val="tx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4" name="Line 68"/>
          <p:cNvSpPr>
            <a:spLocks noChangeShapeType="1"/>
          </p:cNvSpPr>
          <p:nvPr/>
        </p:nvSpPr>
        <p:spPr bwMode="auto">
          <a:xfrm flipH="1">
            <a:off x="6657975" y="641191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5" name="Line 69"/>
          <p:cNvSpPr>
            <a:spLocks noChangeShapeType="1"/>
          </p:cNvSpPr>
          <p:nvPr/>
        </p:nvSpPr>
        <p:spPr bwMode="auto">
          <a:xfrm flipH="1">
            <a:off x="4779963" y="2095500"/>
            <a:ext cx="0" cy="8350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6" name="Line 70"/>
          <p:cNvSpPr>
            <a:spLocks noChangeShapeType="1"/>
          </p:cNvSpPr>
          <p:nvPr/>
        </p:nvSpPr>
        <p:spPr bwMode="auto">
          <a:xfrm>
            <a:off x="1717675" y="5064125"/>
            <a:ext cx="3302000"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7" name="Line 71"/>
          <p:cNvSpPr>
            <a:spLocks noChangeShapeType="1"/>
          </p:cNvSpPr>
          <p:nvPr/>
        </p:nvSpPr>
        <p:spPr bwMode="auto">
          <a:xfrm flipV="1">
            <a:off x="2120900" y="4662488"/>
            <a:ext cx="0" cy="3651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8" name="Line 72"/>
          <p:cNvSpPr>
            <a:spLocks noChangeShapeType="1"/>
          </p:cNvSpPr>
          <p:nvPr/>
        </p:nvSpPr>
        <p:spPr bwMode="auto">
          <a:xfrm>
            <a:off x="6248400" y="3863975"/>
            <a:ext cx="347663" cy="0"/>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9" name="Rectangle 73"/>
          <p:cNvSpPr>
            <a:spLocks noChangeArrowheads="1"/>
          </p:cNvSpPr>
          <p:nvPr/>
        </p:nvSpPr>
        <p:spPr bwMode="auto">
          <a:xfrm rot="5400000">
            <a:off x="7519194" y="4294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ePWM</a:t>
            </a:r>
          </a:p>
        </p:txBody>
      </p:sp>
      <p:sp>
        <p:nvSpPr>
          <p:cNvPr id="208970" name="Rectangle 74"/>
          <p:cNvSpPr>
            <a:spLocks noChangeArrowheads="1"/>
          </p:cNvSpPr>
          <p:nvPr/>
        </p:nvSpPr>
        <p:spPr bwMode="auto">
          <a:xfrm rot="5400000">
            <a:off x="7519194" y="9247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eCAP</a:t>
            </a:r>
          </a:p>
        </p:txBody>
      </p:sp>
      <p:sp>
        <p:nvSpPr>
          <p:cNvPr id="208971" name="Rectangle 75"/>
          <p:cNvSpPr>
            <a:spLocks noChangeArrowheads="1"/>
          </p:cNvSpPr>
          <p:nvPr/>
        </p:nvSpPr>
        <p:spPr bwMode="auto">
          <a:xfrm>
            <a:off x="4540250" y="3697288"/>
            <a:ext cx="527050" cy="9842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FPU</a:t>
            </a:r>
            <a:endParaRPr lang="en-US" sz="2800" dirty="0">
              <a:effectLst>
                <a:outerShdw blurRad="38100" dist="38100" dir="2700000" algn="tl">
                  <a:srgbClr val="000000"/>
                </a:outerShdw>
              </a:effectLst>
              <a:latin typeface="Arial" charset="0"/>
            </a:endParaRPr>
          </a:p>
        </p:txBody>
      </p:sp>
      <p:sp>
        <p:nvSpPr>
          <p:cNvPr id="208972" name="Line 76"/>
          <p:cNvSpPr>
            <a:spLocks noChangeShapeType="1"/>
          </p:cNvSpPr>
          <p:nvPr/>
        </p:nvSpPr>
        <p:spPr bwMode="auto">
          <a:xfrm flipH="1">
            <a:off x="4808538" y="2992438"/>
            <a:ext cx="0" cy="6953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3" name="Line 77"/>
          <p:cNvSpPr>
            <a:spLocks noChangeShapeType="1"/>
          </p:cNvSpPr>
          <p:nvPr/>
        </p:nvSpPr>
        <p:spPr bwMode="auto">
          <a:xfrm flipV="1">
            <a:off x="4795838" y="4697413"/>
            <a:ext cx="0" cy="3206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4" name="Rectangle 78"/>
          <p:cNvSpPr>
            <a:spLocks noChangeArrowheads="1"/>
          </p:cNvSpPr>
          <p:nvPr/>
        </p:nvSpPr>
        <p:spPr bwMode="auto">
          <a:xfrm rot="5400000">
            <a:off x="7521576" y="5156200"/>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McBSP</a:t>
            </a:r>
          </a:p>
        </p:txBody>
      </p:sp>
      <p:sp>
        <p:nvSpPr>
          <p:cNvPr id="208975" name="Line 79"/>
          <p:cNvSpPr>
            <a:spLocks noChangeShapeType="1"/>
          </p:cNvSpPr>
          <p:nvPr/>
        </p:nvSpPr>
        <p:spPr bwMode="auto">
          <a:xfrm>
            <a:off x="8385175" y="5808663"/>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6" name="Line 80"/>
          <p:cNvSpPr>
            <a:spLocks noChangeShapeType="1"/>
          </p:cNvSpPr>
          <p:nvPr/>
        </p:nvSpPr>
        <p:spPr bwMode="auto">
          <a:xfrm flipH="1">
            <a:off x="6665913" y="586898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7" name="Rectangle 81"/>
          <p:cNvSpPr>
            <a:spLocks noChangeArrowheads="1"/>
          </p:cNvSpPr>
          <p:nvPr/>
        </p:nvSpPr>
        <p:spPr bwMode="auto">
          <a:xfrm>
            <a:off x="5299075" y="1477963"/>
            <a:ext cx="769938" cy="62547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DMA</a:t>
            </a:r>
          </a:p>
          <a:p>
            <a:pPr algn="ctr">
              <a:defRPr/>
            </a:pPr>
            <a:r>
              <a:rPr lang="en-US" sz="1600" dirty="0">
                <a:effectLst>
                  <a:outerShdw blurRad="38100" dist="38100" dir="2700000" algn="tl">
                    <a:srgbClr val="000000"/>
                  </a:outerShdw>
                </a:effectLst>
                <a:latin typeface="Arial" charset="0"/>
              </a:rPr>
              <a:t>6 Ch.</a:t>
            </a:r>
            <a:endParaRPr lang="en-US" sz="2800" dirty="0">
              <a:effectLst>
                <a:outerShdw blurRad="38100" dist="38100" dir="2700000" algn="tl">
                  <a:srgbClr val="000000"/>
                </a:outerShdw>
              </a:effectLst>
              <a:latin typeface="Arial" charset="0"/>
            </a:endParaRPr>
          </a:p>
        </p:txBody>
      </p:sp>
      <p:sp>
        <p:nvSpPr>
          <p:cNvPr id="208978" name="AutoShape 82"/>
          <p:cNvSpPr>
            <a:spLocks noChangeArrowheads="1"/>
          </p:cNvSpPr>
          <p:nvPr/>
        </p:nvSpPr>
        <p:spPr bwMode="auto">
          <a:xfrm rot="5400000">
            <a:off x="404813" y="2495550"/>
            <a:ext cx="946150" cy="263525"/>
          </a:xfrm>
          <a:prstGeom prst="flowChartManualOperation">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9" name="Line 83"/>
          <p:cNvSpPr>
            <a:spLocks noChangeShapeType="1"/>
          </p:cNvSpPr>
          <p:nvPr/>
        </p:nvSpPr>
        <p:spPr bwMode="auto">
          <a:xfrm flipH="1">
            <a:off x="530225" y="2500313"/>
            <a:ext cx="214313"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0" name="Line 84"/>
          <p:cNvSpPr>
            <a:spLocks noChangeShapeType="1"/>
          </p:cNvSpPr>
          <p:nvPr/>
        </p:nvSpPr>
        <p:spPr bwMode="auto">
          <a:xfrm flipH="1">
            <a:off x="504825" y="2813050"/>
            <a:ext cx="230188"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3" name="Line 87"/>
          <p:cNvSpPr>
            <a:spLocks noChangeShapeType="1"/>
          </p:cNvSpPr>
          <p:nvPr/>
        </p:nvSpPr>
        <p:spPr bwMode="auto">
          <a:xfrm flipH="1">
            <a:off x="1016000" y="2452688"/>
            <a:ext cx="2778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4" name="Line 88"/>
          <p:cNvSpPr>
            <a:spLocks noChangeShapeType="1"/>
          </p:cNvSpPr>
          <p:nvPr/>
        </p:nvSpPr>
        <p:spPr bwMode="auto">
          <a:xfrm flipH="1">
            <a:off x="5684838" y="2098675"/>
            <a:ext cx="0" cy="830263"/>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5" name="Line 89"/>
          <p:cNvSpPr>
            <a:spLocks noChangeShapeType="1"/>
          </p:cNvSpPr>
          <p:nvPr/>
        </p:nvSpPr>
        <p:spPr bwMode="auto">
          <a:xfrm flipH="1">
            <a:off x="6427788" y="1563688"/>
            <a:ext cx="0" cy="4291012"/>
          </a:xfrm>
          <a:prstGeom prst="line">
            <a:avLst/>
          </a:prstGeom>
          <a:noFill/>
          <a:ln w="76200">
            <a:solidFill>
              <a:schemeClr val="tx1">
                <a:alpha val="50000"/>
              </a:schemeClr>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6" name="Line 90"/>
          <p:cNvSpPr>
            <a:spLocks noChangeShapeType="1"/>
          </p:cNvSpPr>
          <p:nvPr/>
        </p:nvSpPr>
        <p:spPr bwMode="auto">
          <a:xfrm flipH="1">
            <a:off x="6477000" y="2479675"/>
            <a:ext cx="566738" cy="0"/>
          </a:xfrm>
          <a:prstGeom prst="line">
            <a:avLst/>
          </a:prstGeom>
          <a:noFill/>
          <a:ln w="12700">
            <a:solidFill>
              <a:schemeClr val="tx1">
                <a:alpha val="50000"/>
              </a:schemeClr>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7" name="Line 91"/>
          <p:cNvSpPr>
            <a:spLocks noChangeShapeType="1"/>
          </p:cNvSpPr>
          <p:nvPr/>
        </p:nvSpPr>
        <p:spPr bwMode="auto">
          <a:xfrm flipH="1">
            <a:off x="6467475" y="5746750"/>
            <a:ext cx="557213" cy="0"/>
          </a:xfrm>
          <a:prstGeom prst="line">
            <a:avLst/>
          </a:prstGeom>
          <a:noFill/>
          <a:ln w="12700">
            <a:solidFill>
              <a:schemeClr val="tx1">
                <a:alpha val="50000"/>
              </a:schemeClr>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8" name="Line 92"/>
          <p:cNvSpPr>
            <a:spLocks noChangeShapeType="1"/>
          </p:cNvSpPr>
          <p:nvPr/>
        </p:nvSpPr>
        <p:spPr bwMode="auto">
          <a:xfrm>
            <a:off x="1577975" y="2974975"/>
            <a:ext cx="5068888"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89" name="Line 93"/>
          <p:cNvSpPr>
            <a:spLocks noChangeShapeType="1"/>
          </p:cNvSpPr>
          <p:nvPr/>
        </p:nvSpPr>
        <p:spPr bwMode="auto">
          <a:xfrm>
            <a:off x="6070600" y="1757363"/>
            <a:ext cx="312738" cy="0"/>
          </a:xfrm>
          <a:prstGeom prst="line">
            <a:avLst/>
          </a:prstGeom>
          <a:noFill/>
          <a:ln w="12700">
            <a:solidFill>
              <a:schemeClr val="tx1">
                <a:alpha val="50000"/>
              </a:schemeClr>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0" name="Line 94"/>
          <p:cNvSpPr>
            <a:spLocks noChangeShapeType="1"/>
          </p:cNvSpPr>
          <p:nvPr/>
        </p:nvSpPr>
        <p:spPr bwMode="auto">
          <a:xfrm>
            <a:off x="1012825" y="2625725"/>
            <a:ext cx="1974850" cy="0"/>
          </a:xfrm>
          <a:prstGeom prst="line">
            <a:avLst/>
          </a:prstGeom>
          <a:noFill/>
          <a:ln w="12700">
            <a:solidFill>
              <a:schemeClr val="tx1">
                <a:alpha val="50000"/>
              </a:schemeClr>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1" name="Freeform 95"/>
          <p:cNvSpPr>
            <a:spLocks/>
          </p:cNvSpPr>
          <p:nvPr/>
        </p:nvSpPr>
        <p:spPr bwMode="auto">
          <a:xfrm>
            <a:off x="1006475" y="2779713"/>
            <a:ext cx="838200" cy="153987"/>
          </a:xfrm>
          <a:custGeom>
            <a:avLst/>
            <a:gdLst/>
            <a:ahLst/>
            <a:cxnLst>
              <a:cxn ang="0">
                <a:pos x="0" y="0"/>
              </a:cxn>
              <a:cxn ang="0">
                <a:pos x="576" y="0"/>
              </a:cxn>
              <a:cxn ang="0">
                <a:pos x="576" y="109"/>
              </a:cxn>
            </a:cxnLst>
            <a:rect l="0" t="0" r="r" b="b"/>
            <a:pathLst>
              <a:path w="576" h="109">
                <a:moveTo>
                  <a:pt x="0" y="0"/>
                </a:moveTo>
                <a:lnTo>
                  <a:pt x="576" y="0"/>
                </a:lnTo>
                <a:lnTo>
                  <a:pt x="576" y="109"/>
                </a:lnTo>
              </a:path>
            </a:pathLst>
          </a:custGeom>
          <a:noFill/>
          <a:ln w="9525"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2" name="Text Box 96"/>
          <p:cNvSpPr txBox="1">
            <a:spLocks noChangeArrowheads="1"/>
          </p:cNvSpPr>
          <p:nvPr/>
        </p:nvSpPr>
        <p:spPr bwMode="auto">
          <a:xfrm rot="-5400000">
            <a:off x="515938" y="2505075"/>
            <a:ext cx="769938" cy="287337"/>
          </a:xfrm>
          <a:prstGeom prst="rect">
            <a:avLst/>
          </a:prstGeom>
          <a:noFill/>
          <a:ln w="9525" algn="ctr">
            <a:noFill/>
            <a:miter lim="800000"/>
            <a:headEnd/>
            <a:tailEnd/>
          </a:ln>
          <a:effectLst/>
        </p:spPr>
        <p:txBody>
          <a:bodyPr wrap="none">
            <a:spAutoFit/>
          </a:bodyPr>
          <a:lstStyle/>
          <a:p>
            <a:pPr algn="ctr">
              <a:defRPr/>
            </a:pPr>
            <a:r>
              <a:rPr lang="en-US" sz="1600" dirty="0">
                <a:effectLst>
                  <a:outerShdw blurRad="38100" dist="38100" dir="2700000" algn="tl">
                    <a:srgbClr val="000000"/>
                  </a:outerShdw>
                </a:effectLst>
                <a:latin typeface="Arial" charset="0"/>
              </a:rPr>
              <a:t>XINTF</a:t>
            </a:r>
          </a:p>
        </p:txBody>
      </p:sp>
      <p:sp>
        <p:nvSpPr>
          <p:cNvPr id="208993" name="Line 97"/>
          <p:cNvSpPr>
            <a:spLocks noChangeShapeType="1"/>
          </p:cNvSpPr>
          <p:nvPr/>
        </p:nvSpPr>
        <p:spPr bwMode="auto">
          <a:xfrm rot="16200000" flipH="1">
            <a:off x="4692650" y="927100"/>
            <a:ext cx="0" cy="3397250"/>
          </a:xfrm>
          <a:prstGeom prst="line">
            <a:avLst/>
          </a:prstGeom>
          <a:noFill/>
          <a:ln w="76200">
            <a:solidFill>
              <a:schemeClr val="tx1">
                <a:alpha val="50000"/>
              </a:schemeClr>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94" name="Text Box 98"/>
          <p:cNvSpPr txBox="1">
            <a:spLocks noChangeArrowheads="1"/>
          </p:cNvSpPr>
          <p:nvPr/>
        </p:nvSpPr>
        <p:spPr bwMode="auto">
          <a:xfrm>
            <a:off x="3706813" y="2374900"/>
            <a:ext cx="973137" cy="261938"/>
          </a:xfrm>
          <a:prstGeom prst="rect">
            <a:avLst/>
          </a:prstGeom>
          <a:noFill/>
          <a:ln w="12700">
            <a:noFill/>
            <a:miter lim="800000"/>
            <a:headEnd type="none" w="sm" len="sm"/>
            <a:tailEnd type="none" w="sm" len="sm"/>
          </a:ln>
          <a:effectLst/>
        </p:spPr>
        <p:txBody>
          <a:bodyPr wrap="none">
            <a:spAutoFit/>
          </a:bodyPr>
          <a:lstStyle/>
          <a:p>
            <a:pPr algn="ctr">
              <a:defRPr/>
            </a:pPr>
            <a:r>
              <a:rPr lang="en-US" sz="1400" dirty="0">
                <a:solidFill>
                  <a:schemeClr val="tx2"/>
                </a:solidFill>
                <a:effectLst>
                  <a:outerShdw blurRad="38100" dist="38100" dir="2700000" algn="tl">
                    <a:srgbClr val="000000"/>
                  </a:outerShdw>
                </a:effectLst>
                <a:latin typeface="Arial" charset="0"/>
              </a:rPr>
              <a:t>DMA Bus</a:t>
            </a:r>
            <a:endParaRPr lang="en-US" sz="1400" dirty="0">
              <a:effectLst>
                <a:outerShdw blurRad="38100" dist="38100" dir="2700000" algn="tl">
                  <a:srgbClr val="000000"/>
                </a:outerShdw>
              </a:effectLst>
              <a:latin typeface="Arial" charset="0"/>
            </a:endParaRPr>
          </a:p>
        </p:txBody>
      </p:sp>
      <p:sp>
        <p:nvSpPr>
          <p:cNvPr id="208995" name="Line 99"/>
          <p:cNvSpPr>
            <a:spLocks noChangeShapeType="1"/>
          </p:cNvSpPr>
          <p:nvPr/>
        </p:nvSpPr>
        <p:spPr bwMode="auto">
          <a:xfrm>
            <a:off x="3400425" y="2201863"/>
            <a:ext cx="0" cy="376237"/>
          </a:xfrm>
          <a:prstGeom prst="line">
            <a:avLst/>
          </a:prstGeom>
          <a:noFill/>
          <a:ln w="12700">
            <a:solidFill>
              <a:schemeClr val="tx1">
                <a:alpha val="50000"/>
              </a:schemeClr>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3171" name="Rectangle 100"/>
          <p:cNvSpPr>
            <a:spLocks noChangeArrowheads="1"/>
          </p:cNvSpPr>
          <p:nvPr/>
        </p:nvSpPr>
        <p:spPr bwMode="auto">
          <a:xfrm>
            <a:off x="2771775" y="76200"/>
            <a:ext cx="39814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F2833x Block Diagram</a:t>
            </a:r>
          </a:p>
        </p:txBody>
      </p:sp>
      <p:sp>
        <p:nvSpPr>
          <p:cNvPr id="3" name="Ovale 2"/>
          <p:cNvSpPr/>
          <p:nvPr/>
        </p:nvSpPr>
        <p:spPr bwMode="auto">
          <a:xfrm>
            <a:off x="-30164" y="1775741"/>
            <a:ext cx="1381127" cy="1831975"/>
          </a:xfrm>
          <a:prstGeom prst="ellipse">
            <a:avLst/>
          </a:prstGeom>
          <a:noFill/>
          <a:ln w="38100" cap="flat" cmpd="sng" algn="ctr">
            <a:solidFill>
              <a:srgbClr val="FF0000"/>
            </a:solidFill>
            <a:prstDash val="solid"/>
            <a:round/>
            <a:headEnd type="none" w="sm" len="sm"/>
            <a:tailEnd type="none" w="sm" len="sm"/>
          </a:ln>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80000"/>
              </a:lnSpc>
              <a:spcBef>
                <a:spcPct val="50000"/>
              </a:spcBef>
              <a:spcAft>
                <a:spcPct val="0"/>
              </a:spcAft>
              <a:buClrTx/>
              <a:buSzTx/>
              <a:buFontTx/>
              <a:buNone/>
              <a:tabLst/>
            </a:pPr>
            <a:endParaRPr kumimoji="0" lang="it-IT" sz="24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repeatCount="5000" fill="remove" grpId="0" nodeType="clickEffect">
                                  <p:stCondLst>
                                    <p:cond delay="0"/>
                                  </p:stCondLst>
                                  <p:childTnLst>
                                    <p:animScale>
                                      <p:cBhvr>
                                        <p:cTn id="6" dur="1000" fill="hold"/>
                                        <p:tgtEl>
                                          <p:spTgt spid="208905"/>
                                        </p:tgtEl>
                                      </p:cBhvr>
                                      <p:by x="150000" y="150000"/>
                                    </p:animScale>
                                  </p:childTnLst>
                                </p:cTn>
                              </p:par>
                              <p:par>
                                <p:cTn id="7" presetID="6" presetClass="emph" presetSubtype="0" repeatCount="5000" fill="remove" grpId="0" nodeType="withEffect">
                                  <p:stCondLst>
                                    <p:cond delay="0"/>
                                  </p:stCondLst>
                                  <p:childTnLst>
                                    <p:animScale>
                                      <p:cBhvr>
                                        <p:cTn id="8" dur="1000" fill="hold"/>
                                        <p:tgtEl>
                                          <p:spTgt spid="208904"/>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26" presetClass="emph" presetSubtype="0" repeatCount="3000" fill="remove" nodeType="clickEffect">
                                  <p:stCondLst>
                                    <p:cond delay="0"/>
                                  </p:stCondLst>
                                  <p:childTnLst>
                                    <p:animEffect transition="out" filter="fade">
                                      <p:cBhvr>
                                        <p:cTn id="12" dur="1000" tmFilter="0, 0; .2, .5; .8, .5; 1, 0"/>
                                        <p:tgtEl>
                                          <p:spTgt spid="2"/>
                                        </p:tgtEl>
                                      </p:cBhvr>
                                    </p:animEffect>
                                    <p:animScale>
                                      <p:cBhvr>
                                        <p:cTn id="13" dur="500" autoRev="1" fill="hold"/>
                                        <p:tgtEl>
                                          <p:spTgt spid="2"/>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6" presetClass="emph" presetSubtype="0" repeatCount="5000" fill="remove" grpId="0" nodeType="clickEffect">
                                  <p:stCondLst>
                                    <p:cond delay="0"/>
                                  </p:stCondLst>
                                  <p:childTnLst>
                                    <p:animScale>
                                      <p:cBhvr>
                                        <p:cTn id="17" dur="1000" fill="hold"/>
                                        <p:tgtEl>
                                          <p:spTgt spid="208923"/>
                                        </p:tgtEl>
                                      </p:cBhvr>
                                      <p:by x="150000" y="150000"/>
                                    </p:animScale>
                                  </p:childTnLst>
                                </p:cTn>
                              </p:par>
                            </p:childTnLst>
                          </p:cTn>
                        </p:par>
                      </p:childTnLst>
                    </p:cTn>
                  </p:par>
                  <p:par>
                    <p:cTn id="18" fill="hold">
                      <p:stCondLst>
                        <p:cond delay="indefinite"/>
                      </p:stCondLst>
                      <p:childTnLst>
                        <p:par>
                          <p:cTn id="19" fill="hold">
                            <p:stCondLst>
                              <p:cond delay="0"/>
                            </p:stCondLst>
                            <p:childTnLst>
                              <p:par>
                                <p:cTn id="20" presetID="6" presetClass="emph" presetSubtype="0" repeatCount="5000" fill="remove" grpId="0" nodeType="clickEffect">
                                  <p:stCondLst>
                                    <p:cond delay="0"/>
                                  </p:stCondLst>
                                  <p:childTnLst>
                                    <p:animScale>
                                      <p:cBhvr>
                                        <p:cTn id="21" dur="1000" fill="hold"/>
                                        <p:tgtEl>
                                          <p:spTgt spid="208994"/>
                                        </p:tgtEl>
                                      </p:cBhvr>
                                      <p:by x="150000" y="150000"/>
                                    </p:animScale>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000" fill="hold"/>
                                        <p:tgtEl>
                                          <p:spTgt spid="3"/>
                                        </p:tgtEl>
                                        <p:attrNameLst>
                                          <p:attrName>ppt_w</p:attrName>
                                        </p:attrNameLst>
                                      </p:cBhvr>
                                      <p:tavLst>
                                        <p:tav tm="0">
                                          <p:val>
                                            <p:fltVal val="0"/>
                                          </p:val>
                                        </p:tav>
                                        <p:tav tm="100000">
                                          <p:val>
                                            <p:strVal val="#ppt_w"/>
                                          </p:val>
                                        </p:tav>
                                      </p:tavLst>
                                    </p:anim>
                                    <p:anim calcmode="lin" valueType="num">
                                      <p:cBhvr>
                                        <p:cTn id="27" dur="2000" fill="hold"/>
                                        <p:tgtEl>
                                          <p:spTgt spid="3"/>
                                        </p:tgtEl>
                                        <p:attrNameLst>
                                          <p:attrName>ppt_h</p:attrName>
                                        </p:attrNameLst>
                                      </p:cBhvr>
                                      <p:tavLst>
                                        <p:tav tm="0">
                                          <p:val>
                                            <p:fltVal val="0"/>
                                          </p:val>
                                        </p:tav>
                                        <p:tav tm="100000">
                                          <p:val>
                                            <p:strVal val="#ppt_h"/>
                                          </p:val>
                                        </p:tav>
                                      </p:tavLst>
                                    </p:anim>
                                    <p:animEffect transition="in" filter="fade">
                                      <p:cBhvr>
                                        <p:cTn id="28" dur="2000"/>
                                        <p:tgtEl>
                                          <p:spTgt spid="3"/>
                                        </p:tgtEl>
                                      </p:cBhvr>
                                    </p:animEffect>
                                  </p:childTnLst>
                                </p:cTn>
                              </p:par>
                            </p:childTnLst>
                          </p:cTn>
                        </p:par>
                        <p:par>
                          <p:cTn id="29" fill="hold">
                            <p:stCondLst>
                              <p:cond delay="2000"/>
                            </p:stCondLst>
                            <p:childTnLst>
                              <p:par>
                                <p:cTn id="30" presetID="10" presetClass="exit" presetSubtype="0" fill="hold" grpId="1" nodeType="afterEffect">
                                  <p:stCondLst>
                                    <p:cond delay="1000"/>
                                  </p:stCondLst>
                                  <p:childTnLst>
                                    <p:animEffect transition="out" filter="fade">
                                      <p:cBhvr>
                                        <p:cTn id="31" dur="1000"/>
                                        <p:tgtEl>
                                          <p:spTgt spid="3"/>
                                        </p:tgtEl>
                                      </p:cBhvr>
                                    </p:animEffect>
                                    <p:set>
                                      <p:cBhvr>
                                        <p:cTn id="32"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4" grpId="0"/>
      <p:bldP spid="208905" grpId="0"/>
      <p:bldP spid="208923" grpId="0"/>
      <p:bldP spid="208994" grpId="0"/>
      <p:bldP spid="3" grpId="0" animBg="1"/>
      <p:bldP spid="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bwMode="auto">
          <a:xfrm>
            <a:off x="0" y="0"/>
            <a:ext cx="9144000" cy="609600"/>
          </a:xfrm>
          <a:ln>
            <a:miter lim="800000"/>
            <a:headEnd/>
            <a:tailEnd/>
          </a:ln>
        </p:spPr>
        <p:txBody>
          <a:bodyPr vert="horz" wrap="square" lIns="91440" tIns="45720" rIns="91440" bIns="45720" numCol="1" anchor="t" anchorCtr="0" compatLnSpc="1">
            <a:prstTxWarp prst="textNoShape">
              <a:avLst/>
            </a:prstTxWarp>
          </a:bodyPr>
          <a:lstStyle/>
          <a:p>
            <a:pPr>
              <a:defRPr/>
            </a:pPr>
            <a:r>
              <a:rPr lang="en-US" sz="2800" dirty="0" smtClean="0">
                <a:solidFill>
                  <a:srgbClr val="FFFF00"/>
                </a:solidFill>
                <a:effectLst/>
              </a:rPr>
              <a:t>F2833x CPU</a:t>
            </a:r>
            <a:r>
              <a:rPr lang="en-US" dirty="0" smtClean="0"/>
              <a:t> </a:t>
            </a:r>
          </a:p>
        </p:txBody>
      </p:sp>
      <p:sp>
        <p:nvSpPr>
          <p:cNvPr id="185347" name="Text Box 3"/>
          <p:cNvSpPr txBox="1">
            <a:spLocks noChangeArrowheads="1"/>
          </p:cNvSpPr>
          <p:nvPr/>
        </p:nvSpPr>
        <p:spPr bwMode="auto">
          <a:xfrm>
            <a:off x="260350" y="4724400"/>
            <a:ext cx="8621713" cy="1882775"/>
          </a:xfrm>
          <a:prstGeom prst="rect">
            <a:avLst/>
          </a:prstGeom>
          <a:noFill/>
          <a:ln w="12700">
            <a:noFill/>
            <a:miter lim="800000"/>
            <a:headEnd type="none" w="sm" len="sm"/>
            <a:tailEnd type="none" w="sm" len="sm"/>
          </a:ln>
          <a:effectLst/>
        </p:spPr>
        <p:txBody>
          <a:bodyPr>
            <a:spAutoFit/>
          </a:bodyPr>
          <a:lstStyle/>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32-bit fixed and floating point DSP ; 32 x 32 bit fixed-point MAC</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Additional 32 x 32 bit hardware floating point unit</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Dual 16 x 16 single-cycle fixed-point MAC (DMAC)</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32-/64-bit saturation</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Unique real-time debugging capabilities</a:t>
            </a:r>
          </a:p>
        </p:txBody>
      </p:sp>
      <p:grpSp>
        <p:nvGrpSpPr>
          <p:cNvPr id="4100" name="Group 79"/>
          <p:cNvGrpSpPr>
            <a:grpSpLocks/>
          </p:cNvGrpSpPr>
          <p:nvPr/>
        </p:nvGrpSpPr>
        <p:grpSpPr bwMode="auto">
          <a:xfrm>
            <a:off x="935038" y="620713"/>
            <a:ext cx="7272337" cy="3816350"/>
            <a:chOff x="567" y="572"/>
            <a:chExt cx="4581" cy="2404"/>
          </a:xfrm>
        </p:grpSpPr>
        <p:grpSp>
          <p:nvGrpSpPr>
            <p:cNvPr id="4102" name="Group 58"/>
            <p:cNvGrpSpPr>
              <a:grpSpLocks/>
            </p:cNvGrpSpPr>
            <p:nvPr/>
          </p:nvGrpSpPr>
          <p:grpSpPr bwMode="auto">
            <a:xfrm>
              <a:off x="3787" y="1797"/>
              <a:ext cx="485" cy="588"/>
              <a:chOff x="3787" y="1797"/>
              <a:chExt cx="485" cy="588"/>
            </a:xfrm>
          </p:grpSpPr>
          <p:sp>
            <p:nvSpPr>
              <p:cNvPr id="185383" name="Rectangle 39"/>
              <p:cNvSpPr>
                <a:spLocks noChangeArrowheads="1"/>
              </p:cNvSpPr>
              <p:nvPr/>
            </p:nvSpPr>
            <p:spPr bwMode="auto">
              <a:xfrm>
                <a:off x="3787" y="1797"/>
                <a:ext cx="485" cy="588"/>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a:t>
                </a:r>
              </a:p>
              <a:p>
                <a:pPr algn="ctr">
                  <a:defRPr/>
                </a:pPr>
                <a:r>
                  <a:rPr lang="en-US" sz="1600" dirty="0">
                    <a:effectLst>
                      <a:outerShdw blurRad="38100" dist="38100" dir="2700000" algn="tl">
                        <a:srgbClr val="000000"/>
                      </a:outerShdw>
                    </a:effectLst>
                    <a:latin typeface="Arial" charset="0"/>
                  </a:rPr>
                  <a:t>32-bit </a:t>
                </a:r>
              </a:p>
              <a:p>
                <a:pPr algn="ctr">
                  <a:defRPr/>
                </a:pPr>
                <a:r>
                  <a:rPr lang="en-US" sz="1600" dirty="0">
                    <a:effectLst>
                      <a:outerShdw blurRad="38100" dist="38100" dir="2700000" algn="tl">
                        <a:srgbClr val="000000"/>
                      </a:outerShdw>
                    </a:effectLst>
                    <a:latin typeface="Arial" charset="0"/>
                  </a:rPr>
                  <a:t>Timers </a:t>
                </a:r>
              </a:p>
            </p:txBody>
          </p:sp>
          <p:sp>
            <p:nvSpPr>
              <p:cNvPr id="185384" name="Line 40"/>
              <p:cNvSpPr>
                <a:spLocks noChangeShapeType="1"/>
              </p:cNvSpPr>
              <p:nvPr/>
            </p:nvSpPr>
            <p:spPr bwMode="auto">
              <a:xfrm flipV="1">
                <a:off x="3787" y="1979"/>
                <a:ext cx="469" cy="1"/>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85" name="Line 41"/>
              <p:cNvSpPr>
                <a:spLocks noChangeShapeType="1"/>
              </p:cNvSpPr>
              <p:nvPr/>
            </p:nvSpPr>
            <p:spPr bwMode="auto">
              <a:xfrm flipV="1">
                <a:off x="3787" y="2160"/>
                <a:ext cx="476" cy="1"/>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185392" name="Rectangle 48"/>
            <p:cNvSpPr>
              <a:spLocks noChangeArrowheads="1"/>
            </p:cNvSpPr>
            <p:nvPr/>
          </p:nvSpPr>
          <p:spPr bwMode="auto">
            <a:xfrm rot="5400000">
              <a:off x="4429" y="1745"/>
              <a:ext cx="576" cy="680"/>
            </a:xfrm>
            <a:prstGeom prst="rect">
              <a:avLst/>
            </a:prstGeom>
            <a:solidFill>
              <a:schemeClr val="hlink"/>
            </a:solidFill>
            <a:ln w="12700">
              <a:solidFill>
                <a:schemeClr val="tx1"/>
              </a:solidFill>
              <a:miter lim="800000"/>
              <a:headEnd type="none" w="sm" len="sm"/>
              <a:tailEnd type="none" w="sm" len="sm"/>
            </a:ln>
            <a:effectLst/>
          </p:spPr>
          <p:txBody>
            <a:bodyPr rot="10800000" vert="eaVert" wrap="none" anchor="ctr"/>
            <a:lstStyle/>
            <a:p>
              <a:pPr algn="ctr">
                <a:defRPr/>
              </a:pPr>
              <a:endParaRPr lang="de-DE" sz="2800" dirty="0">
                <a:effectLst>
                  <a:outerShdw blurRad="38100" dist="38100" dir="2700000" algn="tl">
                    <a:srgbClr val="000000"/>
                  </a:outerShdw>
                </a:effectLst>
                <a:latin typeface="Arial" charset="0"/>
              </a:endParaRPr>
            </a:p>
          </p:txBody>
        </p:sp>
        <p:sp>
          <p:nvSpPr>
            <p:cNvPr id="185393" name="Text Box 49"/>
            <p:cNvSpPr txBox="1">
              <a:spLocks noChangeArrowheads="1"/>
            </p:cNvSpPr>
            <p:nvPr/>
          </p:nvSpPr>
          <p:spPr bwMode="auto">
            <a:xfrm>
              <a:off x="4377" y="1842"/>
              <a:ext cx="648" cy="427"/>
            </a:xfrm>
            <a:prstGeom prst="rect">
              <a:avLst/>
            </a:prstGeom>
            <a:noFill/>
            <a:ln w="12700">
              <a:noFill/>
              <a:miter lim="800000"/>
              <a:headEnd type="none" w="sm" len="sm"/>
              <a:tailEnd type="none" w="sm" len="sm"/>
            </a:ln>
            <a:effectLst/>
          </p:spPr>
          <p:txBody>
            <a:bodyPr>
              <a:spAutoFit/>
            </a:bodyPr>
            <a:lstStyle/>
            <a:p>
              <a:pPr algn="ctr">
                <a:defRPr/>
              </a:pPr>
              <a:r>
                <a:rPr lang="en-US" sz="1600" dirty="0">
                  <a:effectLst>
                    <a:outerShdw blurRad="38100" dist="38100" dir="2700000" algn="tl">
                      <a:srgbClr val="000000"/>
                    </a:outerShdw>
                  </a:effectLst>
                  <a:latin typeface="Arial" charset="0"/>
                </a:rPr>
                <a:t>PIE  Interrupt Manager</a:t>
              </a:r>
            </a:p>
          </p:txBody>
        </p:sp>
        <p:sp>
          <p:nvSpPr>
            <p:cNvPr id="185380" name="Rectangle 36"/>
            <p:cNvSpPr>
              <a:spLocks noChangeArrowheads="1"/>
            </p:cNvSpPr>
            <p:nvPr/>
          </p:nvSpPr>
          <p:spPr bwMode="auto">
            <a:xfrm>
              <a:off x="599" y="1253"/>
              <a:ext cx="2281" cy="1401"/>
            </a:xfrm>
            <a:prstGeom prst="rect">
              <a:avLst/>
            </a:prstGeom>
            <a:solidFill>
              <a:schemeClr val="folHlink"/>
            </a:solidFill>
            <a:ln w="12700">
              <a:solidFill>
                <a:schemeClr val="folHlink"/>
              </a:solidFill>
              <a:miter lim="800000"/>
              <a:headEnd type="none" w="sm" len="sm"/>
              <a:tailEnd type="none" w="sm" len="sm"/>
            </a:ln>
            <a:effectLst/>
          </p:spPr>
          <p:txBody>
            <a:bodyPr wrap="none" anchor="ctr"/>
            <a:lstStyle/>
            <a:p>
              <a:pPr algn="ctr">
                <a:defRPr/>
              </a:pPr>
              <a:endParaRPr lang="de-DE" dirty="0">
                <a:effectLst>
                  <a:outerShdw blurRad="38100" dist="38100" dir="2700000" algn="tl">
                    <a:srgbClr val="000000"/>
                  </a:outerShdw>
                </a:effectLst>
                <a:latin typeface="Arial" charset="0"/>
              </a:endParaRPr>
            </a:p>
          </p:txBody>
        </p:sp>
        <p:sp>
          <p:nvSpPr>
            <p:cNvPr id="185381" name="Rectangle 37"/>
            <p:cNvSpPr>
              <a:spLocks noChangeArrowheads="1"/>
            </p:cNvSpPr>
            <p:nvPr/>
          </p:nvSpPr>
          <p:spPr bwMode="auto">
            <a:xfrm>
              <a:off x="1308" y="1410"/>
              <a:ext cx="600" cy="612"/>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32x32 bit</a:t>
              </a:r>
            </a:p>
            <a:p>
              <a:pPr algn="ctr">
                <a:defRPr/>
              </a:pPr>
              <a:r>
                <a:rPr lang="en-US" sz="1600" dirty="0">
                  <a:effectLst>
                    <a:outerShdw blurRad="38100" dist="38100" dir="2700000" algn="tl">
                      <a:srgbClr val="000000"/>
                    </a:outerShdw>
                  </a:effectLst>
                  <a:latin typeface="Arial" charset="0"/>
                </a:rPr>
                <a:t>Multiplier</a:t>
              </a:r>
              <a:endParaRPr lang="en-US" sz="2800" dirty="0">
                <a:effectLst>
                  <a:outerShdw blurRad="38100" dist="38100" dir="2700000" algn="tl">
                    <a:srgbClr val="000000"/>
                  </a:outerShdw>
                </a:effectLst>
                <a:latin typeface="Arial" charset="0"/>
              </a:endParaRPr>
            </a:p>
          </p:txBody>
        </p:sp>
        <p:sp>
          <p:nvSpPr>
            <p:cNvPr id="185382" name="Rectangle 38"/>
            <p:cNvSpPr>
              <a:spLocks noChangeArrowheads="1"/>
            </p:cNvSpPr>
            <p:nvPr/>
          </p:nvSpPr>
          <p:spPr bwMode="auto">
            <a:xfrm>
              <a:off x="654" y="1422"/>
              <a:ext cx="601" cy="588"/>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32-bit</a:t>
              </a:r>
            </a:p>
            <a:p>
              <a:pPr algn="ctr">
                <a:defRPr/>
              </a:pPr>
              <a:r>
                <a:rPr lang="en-US" sz="1600" dirty="0">
                  <a:effectLst>
                    <a:outerShdw blurRad="38100" dist="38100" dir="2700000" algn="tl">
                      <a:srgbClr val="000000"/>
                    </a:outerShdw>
                  </a:effectLst>
                  <a:latin typeface="Arial" charset="0"/>
                </a:rPr>
                <a:t>Auxiliary</a:t>
              </a:r>
            </a:p>
            <a:p>
              <a:pPr algn="ctr">
                <a:defRPr/>
              </a:pPr>
              <a:r>
                <a:rPr lang="en-US" sz="1600" dirty="0">
                  <a:effectLst>
                    <a:outerShdw blurRad="38100" dist="38100" dir="2700000" algn="tl">
                      <a:srgbClr val="000000"/>
                    </a:outerShdw>
                  </a:effectLst>
                  <a:latin typeface="Arial" charset="0"/>
                </a:rPr>
                <a:t>Registers</a:t>
              </a:r>
            </a:p>
          </p:txBody>
        </p:sp>
        <p:sp>
          <p:nvSpPr>
            <p:cNvPr id="185386" name="Text Box 42"/>
            <p:cNvSpPr txBox="1">
              <a:spLocks noChangeArrowheads="1"/>
            </p:cNvSpPr>
            <p:nvPr/>
          </p:nvSpPr>
          <p:spPr bwMode="auto">
            <a:xfrm>
              <a:off x="1507" y="2476"/>
              <a:ext cx="385"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CPU</a:t>
              </a:r>
            </a:p>
          </p:txBody>
        </p:sp>
        <p:sp>
          <p:nvSpPr>
            <p:cNvPr id="185387" name="Text Box 43"/>
            <p:cNvSpPr txBox="1">
              <a:spLocks noChangeArrowheads="1"/>
            </p:cNvSpPr>
            <p:nvPr/>
          </p:nvSpPr>
          <p:spPr bwMode="auto">
            <a:xfrm>
              <a:off x="2880" y="2069"/>
              <a:ext cx="905"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rgbClr val="33CC33"/>
                  </a:solidFill>
                  <a:effectLst>
                    <a:outerShdw blurRad="38100" dist="38100" dir="2700000" algn="tl">
                      <a:srgbClr val="000000"/>
                    </a:outerShdw>
                  </a:effectLst>
                  <a:latin typeface="Arial" charset="0"/>
                </a:rPr>
                <a:t>Register Bus</a:t>
              </a:r>
            </a:p>
          </p:txBody>
        </p:sp>
        <p:sp>
          <p:nvSpPr>
            <p:cNvPr id="185388" name="Rectangle 44"/>
            <p:cNvSpPr>
              <a:spLocks noChangeArrowheads="1"/>
            </p:cNvSpPr>
            <p:nvPr/>
          </p:nvSpPr>
          <p:spPr bwMode="auto">
            <a:xfrm>
              <a:off x="1961" y="1406"/>
              <a:ext cx="467" cy="62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R-M-W</a:t>
              </a:r>
            </a:p>
            <a:p>
              <a:pPr algn="ctr">
                <a:defRPr/>
              </a:pPr>
              <a:r>
                <a:rPr lang="en-US" sz="1600" dirty="0">
                  <a:effectLst>
                    <a:outerShdw blurRad="38100" dist="38100" dir="2700000" algn="tl">
                      <a:srgbClr val="000000"/>
                    </a:outerShdw>
                  </a:effectLst>
                  <a:latin typeface="Arial" charset="0"/>
                </a:rPr>
                <a:t>Atomic</a:t>
              </a:r>
            </a:p>
            <a:p>
              <a:pPr algn="ctr">
                <a:defRPr/>
              </a:pPr>
              <a:r>
                <a:rPr lang="en-US" sz="1600" dirty="0">
                  <a:effectLst>
                    <a:outerShdw blurRad="38100" dist="38100" dir="2700000" algn="tl">
                      <a:srgbClr val="000000"/>
                    </a:outerShdw>
                  </a:effectLst>
                  <a:latin typeface="Arial" charset="0"/>
                </a:rPr>
                <a:t>ALU</a:t>
              </a:r>
              <a:endParaRPr lang="en-US" sz="2800" dirty="0">
                <a:effectLst>
                  <a:outerShdw blurRad="38100" dist="38100" dir="2700000" algn="tl">
                    <a:srgbClr val="000000"/>
                  </a:outerShdw>
                </a:effectLst>
                <a:latin typeface="Arial" charset="0"/>
              </a:endParaRPr>
            </a:p>
          </p:txBody>
        </p:sp>
        <p:sp>
          <p:nvSpPr>
            <p:cNvPr id="185390" name="Line 46"/>
            <p:cNvSpPr>
              <a:spLocks noChangeShapeType="1"/>
            </p:cNvSpPr>
            <p:nvPr/>
          </p:nvSpPr>
          <p:spPr bwMode="auto">
            <a:xfrm flipV="1">
              <a:off x="1600" y="2018"/>
              <a:ext cx="0" cy="226"/>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1" name="Line 47"/>
            <p:cNvSpPr>
              <a:spLocks noChangeShapeType="1"/>
            </p:cNvSpPr>
            <p:nvPr/>
          </p:nvSpPr>
          <p:spPr bwMode="auto">
            <a:xfrm flipV="1">
              <a:off x="2189" y="2021"/>
              <a:ext cx="0" cy="218"/>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4" name="Line 50"/>
            <p:cNvSpPr>
              <a:spLocks noChangeShapeType="1"/>
            </p:cNvSpPr>
            <p:nvPr/>
          </p:nvSpPr>
          <p:spPr bwMode="auto">
            <a:xfrm>
              <a:off x="703" y="2267"/>
              <a:ext cx="2080" cy="0"/>
            </a:xfrm>
            <a:prstGeom prst="line">
              <a:avLst/>
            </a:prstGeom>
            <a:noFill/>
            <a:ln w="76200">
              <a:solidFill>
                <a:srgbClr val="33CC33"/>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5395" name="Line 51"/>
            <p:cNvSpPr>
              <a:spLocks noChangeShapeType="1"/>
            </p:cNvSpPr>
            <p:nvPr/>
          </p:nvSpPr>
          <p:spPr bwMode="auto">
            <a:xfrm flipV="1">
              <a:off x="957" y="2014"/>
              <a:ext cx="0" cy="230"/>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6" name="Rectangle 52"/>
            <p:cNvSpPr>
              <a:spLocks noChangeArrowheads="1"/>
            </p:cNvSpPr>
            <p:nvPr/>
          </p:nvSpPr>
          <p:spPr bwMode="auto">
            <a:xfrm>
              <a:off x="2481" y="1406"/>
              <a:ext cx="332" cy="62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FPU</a:t>
              </a:r>
              <a:endParaRPr lang="en-US" sz="2800" dirty="0">
                <a:effectLst>
                  <a:outerShdw blurRad="38100" dist="38100" dir="2700000" algn="tl">
                    <a:srgbClr val="000000"/>
                  </a:outerShdw>
                </a:effectLst>
                <a:latin typeface="Arial" charset="0"/>
              </a:endParaRPr>
            </a:p>
          </p:txBody>
        </p:sp>
        <p:sp>
          <p:nvSpPr>
            <p:cNvPr id="185397" name="Line 53"/>
            <p:cNvSpPr>
              <a:spLocks noChangeShapeType="1"/>
            </p:cNvSpPr>
            <p:nvPr/>
          </p:nvSpPr>
          <p:spPr bwMode="auto">
            <a:xfrm flipV="1">
              <a:off x="2642" y="2036"/>
              <a:ext cx="0" cy="202"/>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8" name="Line 54"/>
            <p:cNvSpPr>
              <a:spLocks noChangeShapeType="1"/>
            </p:cNvSpPr>
            <p:nvPr/>
          </p:nvSpPr>
          <p:spPr bwMode="auto">
            <a:xfrm>
              <a:off x="612" y="799"/>
              <a:ext cx="4505" cy="0"/>
            </a:xfrm>
            <a:prstGeom prst="line">
              <a:avLst/>
            </a:prstGeom>
            <a:noFill/>
            <a:ln w="76200">
              <a:solidFill>
                <a:schemeClr val="tx2"/>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401" name="Line 57"/>
            <p:cNvSpPr>
              <a:spLocks noChangeShapeType="1"/>
            </p:cNvSpPr>
            <p:nvPr/>
          </p:nvSpPr>
          <p:spPr bwMode="auto">
            <a:xfrm flipH="1">
              <a:off x="612" y="1071"/>
              <a:ext cx="4536"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403" name="Text Box 59"/>
            <p:cNvSpPr txBox="1">
              <a:spLocks noChangeArrowheads="1"/>
            </p:cNvSpPr>
            <p:nvPr/>
          </p:nvSpPr>
          <p:spPr bwMode="auto">
            <a:xfrm>
              <a:off x="4150" y="572"/>
              <a:ext cx="919"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Program Bus</a:t>
              </a:r>
              <a:endParaRPr lang="en-US" sz="1600" dirty="0">
                <a:effectLst>
                  <a:outerShdw blurRad="38100" dist="38100" dir="2700000" algn="tl">
                    <a:srgbClr val="000000"/>
                  </a:outerShdw>
                </a:effectLst>
                <a:latin typeface="Arial" charset="0"/>
              </a:endParaRPr>
            </a:p>
          </p:txBody>
        </p:sp>
        <p:sp>
          <p:nvSpPr>
            <p:cNvPr id="185404" name="Text Box 60"/>
            <p:cNvSpPr txBox="1">
              <a:spLocks noChangeArrowheads="1"/>
            </p:cNvSpPr>
            <p:nvPr/>
          </p:nvSpPr>
          <p:spPr bwMode="auto">
            <a:xfrm>
              <a:off x="4105" y="845"/>
              <a:ext cx="1018"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Read Bus</a:t>
              </a:r>
              <a:endParaRPr lang="en-US" sz="1600" dirty="0">
                <a:effectLst>
                  <a:outerShdw blurRad="38100" dist="38100" dir="2700000" algn="tl">
                    <a:srgbClr val="000000"/>
                  </a:outerShdw>
                </a:effectLst>
                <a:latin typeface="Arial" charset="0"/>
              </a:endParaRPr>
            </a:p>
          </p:txBody>
        </p:sp>
        <p:sp>
          <p:nvSpPr>
            <p:cNvPr id="185406" name="Line 62"/>
            <p:cNvSpPr>
              <a:spLocks noChangeShapeType="1"/>
            </p:cNvSpPr>
            <p:nvPr/>
          </p:nvSpPr>
          <p:spPr bwMode="auto">
            <a:xfrm flipH="1">
              <a:off x="567" y="2976"/>
              <a:ext cx="4536"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407" name="Text Box 63"/>
            <p:cNvSpPr txBox="1">
              <a:spLocks noChangeArrowheads="1"/>
            </p:cNvSpPr>
            <p:nvPr/>
          </p:nvSpPr>
          <p:spPr bwMode="auto">
            <a:xfrm>
              <a:off x="2880" y="2750"/>
              <a:ext cx="1027"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Write Bus</a:t>
              </a:r>
              <a:endParaRPr lang="en-US" sz="1600" dirty="0">
                <a:effectLst>
                  <a:outerShdw blurRad="38100" dist="38100" dir="2700000" algn="tl">
                    <a:srgbClr val="000000"/>
                  </a:outerShdw>
                </a:effectLst>
                <a:latin typeface="Arial" charset="0"/>
              </a:endParaRPr>
            </a:p>
          </p:txBody>
        </p:sp>
        <p:sp>
          <p:nvSpPr>
            <p:cNvPr id="185408" name="Line 64"/>
            <p:cNvSpPr>
              <a:spLocks noChangeShapeType="1"/>
            </p:cNvSpPr>
            <p:nvPr/>
          </p:nvSpPr>
          <p:spPr bwMode="auto">
            <a:xfrm>
              <a:off x="1655" y="799"/>
              <a:ext cx="0" cy="635"/>
            </a:xfrm>
            <a:prstGeom prst="line">
              <a:avLst/>
            </a:prstGeom>
            <a:noFill/>
            <a:ln w="57150">
              <a:solidFill>
                <a:schemeClr val="tx2"/>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09" name="Line 65"/>
            <p:cNvSpPr>
              <a:spLocks noChangeShapeType="1"/>
            </p:cNvSpPr>
            <p:nvPr/>
          </p:nvSpPr>
          <p:spPr bwMode="auto">
            <a:xfrm>
              <a:off x="2653" y="799"/>
              <a:ext cx="0" cy="635"/>
            </a:xfrm>
            <a:prstGeom prst="line">
              <a:avLst/>
            </a:prstGeom>
            <a:noFill/>
            <a:ln w="57150">
              <a:solidFill>
                <a:schemeClr val="tx2"/>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0" name="Line 66"/>
            <p:cNvSpPr>
              <a:spLocks noChangeShapeType="1"/>
            </p:cNvSpPr>
            <p:nvPr/>
          </p:nvSpPr>
          <p:spPr bwMode="auto">
            <a:xfrm>
              <a:off x="975"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1" name="Line 67"/>
            <p:cNvSpPr>
              <a:spLocks noChangeShapeType="1"/>
            </p:cNvSpPr>
            <p:nvPr/>
          </p:nvSpPr>
          <p:spPr bwMode="auto">
            <a:xfrm>
              <a:off x="1519"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2" name="Line 68"/>
            <p:cNvSpPr>
              <a:spLocks noChangeShapeType="1"/>
            </p:cNvSpPr>
            <p:nvPr/>
          </p:nvSpPr>
          <p:spPr bwMode="auto">
            <a:xfrm>
              <a:off x="2200"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3" name="Line 69"/>
            <p:cNvSpPr>
              <a:spLocks noChangeShapeType="1"/>
            </p:cNvSpPr>
            <p:nvPr/>
          </p:nvSpPr>
          <p:spPr bwMode="auto">
            <a:xfrm>
              <a:off x="2562"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4" name="Line 70"/>
            <p:cNvSpPr>
              <a:spLocks noChangeShapeType="1"/>
            </p:cNvSpPr>
            <p:nvPr/>
          </p:nvSpPr>
          <p:spPr bwMode="auto">
            <a:xfrm>
              <a:off x="839"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5" name="Line 71"/>
            <p:cNvSpPr>
              <a:spLocks noChangeShapeType="1"/>
            </p:cNvSpPr>
            <p:nvPr/>
          </p:nvSpPr>
          <p:spPr bwMode="auto">
            <a:xfrm>
              <a:off x="1519"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6" name="Line 72"/>
            <p:cNvSpPr>
              <a:spLocks noChangeShapeType="1"/>
            </p:cNvSpPr>
            <p:nvPr/>
          </p:nvSpPr>
          <p:spPr bwMode="auto">
            <a:xfrm>
              <a:off x="2109"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7" name="Line 73"/>
            <p:cNvSpPr>
              <a:spLocks noChangeShapeType="1"/>
            </p:cNvSpPr>
            <p:nvPr/>
          </p:nvSpPr>
          <p:spPr bwMode="auto">
            <a:xfrm>
              <a:off x="2562"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8" name="Line 74"/>
            <p:cNvSpPr>
              <a:spLocks noChangeShapeType="1"/>
            </p:cNvSpPr>
            <p:nvPr/>
          </p:nvSpPr>
          <p:spPr bwMode="auto">
            <a:xfrm>
              <a:off x="4059" y="1071"/>
              <a:ext cx="0" cy="726"/>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9" name="Line 75"/>
            <p:cNvSpPr>
              <a:spLocks noChangeShapeType="1"/>
            </p:cNvSpPr>
            <p:nvPr/>
          </p:nvSpPr>
          <p:spPr bwMode="auto">
            <a:xfrm>
              <a:off x="4694" y="1071"/>
              <a:ext cx="0" cy="726"/>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20" name="Line 76"/>
            <p:cNvSpPr>
              <a:spLocks noChangeShapeType="1"/>
            </p:cNvSpPr>
            <p:nvPr/>
          </p:nvSpPr>
          <p:spPr bwMode="auto">
            <a:xfrm>
              <a:off x="4014" y="2387"/>
              <a:ext cx="0" cy="589"/>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21" name="Line 77"/>
            <p:cNvSpPr>
              <a:spLocks noChangeShapeType="1"/>
            </p:cNvSpPr>
            <p:nvPr/>
          </p:nvSpPr>
          <p:spPr bwMode="auto">
            <a:xfrm>
              <a:off x="4694" y="2387"/>
              <a:ext cx="0" cy="589"/>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grpSp>
      <p:sp>
        <p:nvSpPr>
          <p:cNvPr id="185422" name="Rectangle 78"/>
          <p:cNvSpPr>
            <a:spLocks noChangeArrowheads="1"/>
          </p:cNvSpPr>
          <p:nvPr/>
        </p:nvSpPr>
        <p:spPr bwMode="auto">
          <a:xfrm>
            <a:off x="7524750" y="5373688"/>
            <a:ext cx="1062038" cy="88582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Real-Time</a:t>
            </a:r>
          </a:p>
          <a:p>
            <a:pPr algn="ctr">
              <a:defRPr/>
            </a:pPr>
            <a:r>
              <a:rPr lang="en-US" sz="1600" dirty="0">
                <a:effectLst>
                  <a:outerShdw blurRad="38100" dist="38100" dir="2700000" algn="tl">
                    <a:srgbClr val="000000"/>
                  </a:outerShdw>
                </a:effectLst>
                <a:latin typeface="Arial" charset="0"/>
              </a:rPr>
              <a:t>JTAG</a:t>
            </a:r>
          </a:p>
          <a:p>
            <a:pPr algn="ctr">
              <a:defRPr/>
            </a:pPr>
            <a:r>
              <a:rPr lang="en-US" sz="1600" dirty="0">
                <a:effectLst>
                  <a:outerShdw blurRad="38100" dist="38100" dir="2700000" algn="tl">
                    <a:srgbClr val="000000"/>
                  </a:outerShdw>
                </a:effectLst>
                <a:latin typeface="Arial" charset="0"/>
              </a:rPr>
              <a:t>Emulation</a:t>
            </a:r>
            <a:endParaRPr lang="en-US" sz="2800" dirty="0">
              <a:effectLst>
                <a:outerShdw blurRad="38100" dist="38100" dir="2700000" algn="tl">
                  <a:srgbClr val="000000"/>
                </a:outerShdw>
              </a:effectLst>
              <a:latin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Line 2"/>
          <p:cNvSpPr>
            <a:spLocks noChangeShapeType="1"/>
          </p:cNvSpPr>
          <p:nvPr/>
        </p:nvSpPr>
        <p:spPr bwMode="auto">
          <a:xfrm flipH="1" flipV="1">
            <a:off x="4441825" y="3302000"/>
            <a:ext cx="0" cy="284163"/>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395" name="Line 3"/>
          <p:cNvSpPr>
            <a:spLocks noChangeShapeType="1"/>
          </p:cNvSpPr>
          <p:nvPr/>
        </p:nvSpPr>
        <p:spPr bwMode="auto">
          <a:xfrm flipV="1">
            <a:off x="4248150" y="2717800"/>
            <a:ext cx="0" cy="304800"/>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396" name="Rectangle 4"/>
          <p:cNvSpPr>
            <a:spLocks noChangeArrowheads="1"/>
          </p:cNvSpPr>
          <p:nvPr/>
        </p:nvSpPr>
        <p:spPr bwMode="auto">
          <a:xfrm>
            <a:off x="3476625" y="1282700"/>
            <a:ext cx="1816100" cy="292100"/>
          </a:xfrm>
          <a:prstGeom prst="rect">
            <a:avLst/>
          </a:prstGeom>
          <a:solidFill>
            <a:schemeClr val="fo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XT (32) or T/TL</a:t>
            </a:r>
          </a:p>
        </p:txBody>
      </p:sp>
      <p:sp>
        <p:nvSpPr>
          <p:cNvPr id="187397" name="Rectangle 5"/>
          <p:cNvSpPr>
            <a:spLocks noChangeArrowheads="1"/>
          </p:cNvSpPr>
          <p:nvPr/>
        </p:nvSpPr>
        <p:spPr bwMode="auto">
          <a:xfrm>
            <a:off x="3476625" y="1584325"/>
            <a:ext cx="1816100" cy="876300"/>
          </a:xfrm>
          <a:prstGeom prst="rect">
            <a:avLst/>
          </a:prstGeom>
          <a:solidFill>
            <a:schemeClr val="accent1"/>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MULTIPLIER </a:t>
            </a:r>
          </a:p>
          <a:p>
            <a:pPr algn="ctr">
              <a:lnSpc>
                <a:spcPct val="110000"/>
              </a:lnSpc>
              <a:spcBef>
                <a:spcPct val="0"/>
              </a:spcBef>
              <a:defRPr/>
            </a:pPr>
            <a:r>
              <a:rPr lang="en-US" sz="1600" dirty="0">
                <a:effectLst>
                  <a:outerShdw blurRad="38100" dist="38100" dir="2700000" algn="tl">
                    <a:srgbClr val="000000"/>
                  </a:outerShdw>
                </a:effectLst>
                <a:latin typeface="Arial" charset="0"/>
              </a:rPr>
              <a:t>32 x 32 or </a:t>
            </a:r>
          </a:p>
          <a:p>
            <a:pPr algn="ctr">
              <a:lnSpc>
                <a:spcPct val="110000"/>
              </a:lnSpc>
              <a:spcBef>
                <a:spcPct val="0"/>
              </a:spcBef>
              <a:defRPr/>
            </a:pPr>
            <a:r>
              <a:rPr lang="en-US" sz="1600" dirty="0">
                <a:effectLst>
                  <a:outerShdw blurRad="38100" dist="38100" dir="2700000" algn="tl">
                    <a:srgbClr val="000000"/>
                  </a:outerShdw>
                </a:effectLst>
                <a:latin typeface="Arial" charset="0"/>
              </a:rPr>
              <a:t>Dual 16 x 16</a:t>
            </a:r>
          </a:p>
        </p:txBody>
      </p:sp>
      <p:sp>
        <p:nvSpPr>
          <p:cNvPr id="187398" name="Rectangle 6"/>
          <p:cNvSpPr>
            <a:spLocks noChangeArrowheads="1"/>
          </p:cNvSpPr>
          <p:nvPr/>
        </p:nvSpPr>
        <p:spPr bwMode="auto">
          <a:xfrm>
            <a:off x="3476625" y="2454275"/>
            <a:ext cx="1816100" cy="292100"/>
          </a:xfrm>
          <a:prstGeom prst="rect">
            <a:avLst/>
          </a:prstGeom>
          <a:solidFill>
            <a:schemeClr val="fo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P (32) or PH/PL</a:t>
            </a:r>
            <a:r>
              <a:rPr lang="en-US" sz="1800" dirty="0">
                <a:effectLst>
                  <a:outerShdw blurRad="38100" dist="38100" dir="2700000" algn="tl">
                    <a:srgbClr val="000000"/>
                  </a:outerShdw>
                </a:effectLst>
                <a:latin typeface="Arial" charset="0"/>
              </a:rPr>
              <a:t> </a:t>
            </a:r>
          </a:p>
        </p:txBody>
      </p:sp>
      <p:sp>
        <p:nvSpPr>
          <p:cNvPr id="187399" name="Freeform 7"/>
          <p:cNvSpPr>
            <a:spLocks/>
          </p:cNvSpPr>
          <p:nvPr/>
        </p:nvSpPr>
        <p:spPr bwMode="auto">
          <a:xfrm>
            <a:off x="2486025" y="3962400"/>
            <a:ext cx="2287588" cy="382588"/>
          </a:xfrm>
          <a:custGeom>
            <a:avLst/>
            <a:gdLst/>
            <a:ahLst/>
            <a:cxnLst>
              <a:cxn ang="0">
                <a:pos x="0" y="0"/>
              </a:cxn>
              <a:cxn ang="0">
                <a:pos x="429" y="0"/>
              </a:cxn>
              <a:cxn ang="0">
                <a:pos x="429" y="58"/>
              </a:cxn>
              <a:cxn ang="0">
                <a:pos x="1011" y="58"/>
              </a:cxn>
              <a:cxn ang="0">
                <a:pos x="1011" y="2"/>
              </a:cxn>
              <a:cxn ang="0">
                <a:pos x="1440" y="2"/>
              </a:cxn>
              <a:cxn ang="0">
                <a:pos x="1087" y="240"/>
              </a:cxn>
              <a:cxn ang="0">
                <a:pos x="349" y="240"/>
              </a:cxn>
              <a:cxn ang="0">
                <a:pos x="0" y="0"/>
              </a:cxn>
            </a:cxnLst>
            <a:rect l="0" t="0" r="r" b="b"/>
            <a:pathLst>
              <a:path w="1441" h="241">
                <a:moveTo>
                  <a:pt x="0" y="0"/>
                </a:moveTo>
                <a:lnTo>
                  <a:pt x="429" y="0"/>
                </a:lnTo>
                <a:lnTo>
                  <a:pt x="429" y="58"/>
                </a:lnTo>
                <a:lnTo>
                  <a:pt x="1011" y="58"/>
                </a:lnTo>
                <a:lnTo>
                  <a:pt x="1011" y="2"/>
                </a:lnTo>
                <a:lnTo>
                  <a:pt x="1440" y="2"/>
                </a:lnTo>
                <a:lnTo>
                  <a:pt x="1087" y="240"/>
                </a:lnTo>
                <a:lnTo>
                  <a:pt x="349" y="240"/>
                </a:lnTo>
                <a:lnTo>
                  <a:pt x="0" y="0"/>
                </a:lnTo>
              </a:path>
            </a:pathLst>
          </a:custGeom>
          <a:solidFill>
            <a:schemeClr val="accent1"/>
          </a:solidFill>
          <a:ln w="12700" cap="rnd" cmpd="sng">
            <a:solidFill>
              <a:schemeClr val="tx1"/>
            </a:solidFill>
            <a:prstDash val="solid"/>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00" name="Rectangle 8"/>
          <p:cNvSpPr>
            <a:spLocks noChangeArrowheads="1"/>
          </p:cNvSpPr>
          <p:nvPr/>
        </p:nvSpPr>
        <p:spPr bwMode="auto">
          <a:xfrm>
            <a:off x="2709863" y="4932363"/>
            <a:ext cx="9271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AH (16)</a:t>
            </a:r>
          </a:p>
        </p:txBody>
      </p:sp>
      <p:sp>
        <p:nvSpPr>
          <p:cNvPr id="187401" name="Line 9"/>
          <p:cNvSpPr>
            <a:spLocks noChangeShapeType="1"/>
          </p:cNvSpPr>
          <p:nvPr/>
        </p:nvSpPr>
        <p:spPr bwMode="auto">
          <a:xfrm>
            <a:off x="1892300" y="6496050"/>
            <a:ext cx="66421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30" name="Rectangle 10"/>
          <p:cNvSpPr>
            <a:spLocks noChangeArrowheads="1"/>
          </p:cNvSpPr>
          <p:nvPr>
            <p:ph type="title"/>
          </p:nvPr>
        </p:nvSpPr>
        <p:spPr bwMode="auto">
          <a:xfrm>
            <a:off x="0" y="150813"/>
            <a:ext cx="9144000" cy="6080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r>
              <a:rPr lang="en-US" altLang="it-IT" sz="2800" smtClean="0">
                <a:solidFill>
                  <a:srgbClr val="FFFF00"/>
                </a:solidFill>
                <a:effectLst/>
              </a:rPr>
              <a:t>F2833x Fixed Point Multiplier and ALU </a:t>
            </a:r>
          </a:p>
        </p:txBody>
      </p:sp>
      <p:sp>
        <p:nvSpPr>
          <p:cNvPr id="187403" name="Line 11"/>
          <p:cNvSpPr>
            <a:spLocks noChangeShapeType="1"/>
          </p:cNvSpPr>
          <p:nvPr/>
        </p:nvSpPr>
        <p:spPr bwMode="auto">
          <a:xfrm>
            <a:off x="2133600" y="838200"/>
            <a:ext cx="56388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04" name="Line 12"/>
          <p:cNvSpPr>
            <a:spLocks noChangeShapeType="1"/>
          </p:cNvSpPr>
          <p:nvPr/>
        </p:nvSpPr>
        <p:spPr bwMode="auto">
          <a:xfrm>
            <a:off x="1571625" y="1098550"/>
            <a:ext cx="69342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05" name="Rectangle 13"/>
          <p:cNvSpPr>
            <a:spLocks noChangeArrowheads="1"/>
          </p:cNvSpPr>
          <p:nvPr/>
        </p:nvSpPr>
        <p:spPr bwMode="auto">
          <a:xfrm>
            <a:off x="860425" y="6292850"/>
            <a:ext cx="1389063" cy="360363"/>
          </a:xfrm>
          <a:prstGeom prst="rect">
            <a:avLst/>
          </a:prstGeom>
          <a:noFill/>
          <a:ln w="9525">
            <a:noFill/>
            <a:miter lim="800000"/>
            <a:headEnd/>
            <a:tailEnd/>
          </a:ln>
          <a:effectLst/>
        </p:spPr>
        <p:txBody>
          <a:bodyPr lIns="92075" tIns="46038" rIns="92075" bIns="46038">
            <a:spAutoFit/>
          </a:bodyPr>
          <a:lstStyle/>
          <a:p>
            <a:pPr>
              <a:lnSpc>
                <a:spcPct val="110000"/>
              </a:lnSpc>
              <a:spcBef>
                <a:spcPct val="0"/>
              </a:spcBef>
              <a:defRPr/>
            </a:pPr>
            <a:r>
              <a:rPr lang="en-US" sz="1600" dirty="0">
                <a:effectLst>
                  <a:outerShdw blurRad="38100" dist="38100" dir="2700000" algn="tl">
                    <a:srgbClr val="000000"/>
                  </a:outerShdw>
                </a:effectLst>
                <a:latin typeface="Arial" charset="0"/>
              </a:rPr>
              <a:t>Data Bus</a:t>
            </a:r>
          </a:p>
        </p:txBody>
      </p:sp>
      <p:sp>
        <p:nvSpPr>
          <p:cNvPr id="187406" name="Rectangle 14"/>
          <p:cNvSpPr>
            <a:spLocks noChangeArrowheads="1"/>
          </p:cNvSpPr>
          <p:nvPr/>
        </p:nvSpPr>
        <p:spPr bwMode="auto">
          <a:xfrm>
            <a:off x="527050" y="890588"/>
            <a:ext cx="1063625" cy="360362"/>
          </a:xfrm>
          <a:prstGeom prst="rect">
            <a:avLst/>
          </a:prstGeom>
          <a:noFill/>
          <a:ln w="9525">
            <a:noFill/>
            <a:miter lim="800000"/>
            <a:headEnd/>
            <a:tailEnd/>
          </a:ln>
          <a:effectLst/>
        </p:spPr>
        <p:txBody>
          <a:bodyPr wrap="none" lIns="92075" tIns="46038" rIns="92075" bIns="46038">
            <a:spAutoFit/>
          </a:bodyPr>
          <a:lstStyle/>
          <a:p>
            <a:pPr>
              <a:lnSpc>
                <a:spcPct val="110000"/>
              </a:lnSpc>
              <a:spcBef>
                <a:spcPct val="0"/>
              </a:spcBef>
              <a:defRPr/>
            </a:pPr>
            <a:r>
              <a:rPr lang="en-US" sz="1600" dirty="0">
                <a:effectLst>
                  <a:outerShdw blurRad="38100" dist="38100" dir="2700000" algn="tl">
                    <a:srgbClr val="000000"/>
                  </a:outerShdw>
                </a:effectLst>
                <a:latin typeface="Arial" charset="0"/>
              </a:rPr>
              <a:t>Data Bus</a:t>
            </a:r>
          </a:p>
        </p:txBody>
      </p:sp>
      <p:sp>
        <p:nvSpPr>
          <p:cNvPr id="187407" name="Rectangle 15"/>
          <p:cNvSpPr>
            <a:spLocks noChangeArrowheads="1"/>
          </p:cNvSpPr>
          <p:nvPr/>
        </p:nvSpPr>
        <p:spPr bwMode="auto">
          <a:xfrm>
            <a:off x="663575" y="585788"/>
            <a:ext cx="1458913" cy="360362"/>
          </a:xfrm>
          <a:prstGeom prst="rect">
            <a:avLst/>
          </a:prstGeom>
          <a:noFill/>
          <a:ln w="9525">
            <a:noFill/>
            <a:miter lim="800000"/>
            <a:headEnd/>
            <a:tailEnd/>
          </a:ln>
          <a:effectLst/>
        </p:spPr>
        <p:txBody>
          <a:bodyPr wrap="none" lIns="92075" tIns="46038" rIns="92075" bIns="46038">
            <a:spAutoFit/>
          </a:bodyPr>
          <a:lstStyle/>
          <a:p>
            <a:pPr>
              <a:lnSpc>
                <a:spcPct val="110000"/>
              </a:lnSpc>
              <a:spcBef>
                <a:spcPct val="0"/>
              </a:spcBef>
              <a:defRPr/>
            </a:pPr>
            <a:r>
              <a:rPr lang="en-US" sz="1600" dirty="0">
                <a:effectLst>
                  <a:outerShdw blurRad="38100" dist="38100" dir="2700000" algn="tl">
                    <a:srgbClr val="000000"/>
                  </a:outerShdw>
                </a:effectLst>
                <a:latin typeface="Arial" charset="0"/>
              </a:rPr>
              <a:t>Program Bus</a:t>
            </a:r>
          </a:p>
        </p:txBody>
      </p:sp>
      <p:sp>
        <p:nvSpPr>
          <p:cNvPr id="187408" name="Line 16"/>
          <p:cNvSpPr>
            <a:spLocks noChangeShapeType="1"/>
          </p:cNvSpPr>
          <p:nvPr/>
        </p:nvSpPr>
        <p:spPr bwMode="auto">
          <a:xfrm flipH="1" flipV="1">
            <a:off x="8491538" y="1065213"/>
            <a:ext cx="0" cy="5411787"/>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09" name="Rectangle 17"/>
          <p:cNvSpPr>
            <a:spLocks noChangeArrowheads="1"/>
          </p:cNvSpPr>
          <p:nvPr/>
        </p:nvSpPr>
        <p:spPr bwMode="auto">
          <a:xfrm>
            <a:off x="2790825" y="4089400"/>
            <a:ext cx="17526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ALU (32)</a:t>
            </a:r>
          </a:p>
        </p:txBody>
      </p:sp>
      <p:sp>
        <p:nvSpPr>
          <p:cNvPr id="187410" name="Line 18"/>
          <p:cNvSpPr>
            <a:spLocks noChangeShapeType="1"/>
          </p:cNvSpPr>
          <p:nvPr/>
        </p:nvSpPr>
        <p:spPr bwMode="auto">
          <a:xfrm flipV="1">
            <a:off x="3641725" y="5513388"/>
            <a:ext cx="0" cy="333375"/>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1" name="Line 19"/>
          <p:cNvSpPr>
            <a:spLocks noChangeShapeType="1"/>
          </p:cNvSpPr>
          <p:nvPr/>
        </p:nvSpPr>
        <p:spPr bwMode="auto">
          <a:xfrm flipV="1">
            <a:off x="3635375" y="6040438"/>
            <a:ext cx="0" cy="422275"/>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2" name="Line 20"/>
          <p:cNvSpPr>
            <a:spLocks noChangeShapeType="1"/>
          </p:cNvSpPr>
          <p:nvPr/>
        </p:nvSpPr>
        <p:spPr bwMode="auto">
          <a:xfrm flipH="1">
            <a:off x="939800" y="5651500"/>
            <a:ext cx="2689225"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3" name="Line 21"/>
          <p:cNvSpPr>
            <a:spLocks noChangeShapeType="1"/>
          </p:cNvSpPr>
          <p:nvPr/>
        </p:nvSpPr>
        <p:spPr bwMode="auto">
          <a:xfrm flipV="1">
            <a:off x="1800225" y="2633663"/>
            <a:ext cx="0" cy="30257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4" name="Line 22"/>
          <p:cNvSpPr>
            <a:spLocks noChangeShapeType="1"/>
          </p:cNvSpPr>
          <p:nvPr/>
        </p:nvSpPr>
        <p:spPr bwMode="auto">
          <a:xfrm flipV="1">
            <a:off x="2867025" y="3635375"/>
            <a:ext cx="0" cy="319088"/>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5" name="Line 23"/>
          <p:cNvSpPr>
            <a:spLocks noChangeShapeType="1"/>
          </p:cNvSpPr>
          <p:nvPr/>
        </p:nvSpPr>
        <p:spPr bwMode="auto">
          <a:xfrm flipH="1">
            <a:off x="1800225" y="3635375"/>
            <a:ext cx="106680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6" name="Rectangle 24"/>
          <p:cNvSpPr>
            <a:spLocks noChangeArrowheads="1"/>
          </p:cNvSpPr>
          <p:nvPr/>
        </p:nvSpPr>
        <p:spPr bwMode="auto">
          <a:xfrm>
            <a:off x="4248150" y="276860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17" name="Rectangle 25"/>
          <p:cNvSpPr>
            <a:spLocks noChangeArrowheads="1"/>
          </p:cNvSpPr>
          <p:nvPr/>
        </p:nvSpPr>
        <p:spPr bwMode="auto">
          <a:xfrm>
            <a:off x="3629025" y="5538788"/>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18" name="Rectangle 26"/>
          <p:cNvSpPr>
            <a:spLocks noChangeArrowheads="1"/>
          </p:cNvSpPr>
          <p:nvPr/>
        </p:nvSpPr>
        <p:spPr bwMode="auto">
          <a:xfrm>
            <a:off x="3629025" y="6183313"/>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19" name="Rectangle 27"/>
          <p:cNvSpPr>
            <a:spLocks noChangeArrowheads="1"/>
          </p:cNvSpPr>
          <p:nvPr/>
        </p:nvSpPr>
        <p:spPr bwMode="auto">
          <a:xfrm>
            <a:off x="2308225" y="263525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0" name="Line 28"/>
          <p:cNvSpPr>
            <a:spLocks noChangeShapeType="1"/>
          </p:cNvSpPr>
          <p:nvPr/>
        </p:nvSpPr>
        <p:spPr bwMode="auto">
          <a:xfrm flipV="1">
            <a:off x="2333625" y="254635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1" name="Line 29"/>
          <p:cNvSpPr>
            <a:spLocks noChangeShapeType="1"/>
          </p:cNvSpPr>
          <p:nvPr/>
        </p:nvSpPr>
        <p:spPr bwMode="auto">
          <a:xfrm flipH="1">
            <a:off x="3070225" y="2520950"/>
            <a:ext cx="406400" cy="0"/>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2" name="Rectangle 30"/>
          <p:cNvSpPr>
            <a:spLocks noChangeArrowheads="1"/>
          </p:cNvSpPr>
          <p:nvPr/>
        </p:nvSpPr>
        <p:spPr bwMode="auto">
          <a:xfrm>
            <a:off x="1927225" y="3673475"/>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3" name="Line 31"/>
          <p:cNvSpPr>
            <a:spLocks noChangeShapeType="1"/>
          </p:cNvSpPr>
          <p:nvPr/>
        </p:nvSpPr>
        <p:spPr bwMode="auto">
          <a:xfrm flipV="1">
            <a:off x="2003425" y="3546475"/>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4" name="Rectangle 32"/>
          <p:cNvSpPr>
            <a:spLocks noChangeArrowheads="1"/>
          </p:cNvSpPr>
          <p:nvPr/>
        </p:nvSpPr>
        <p:spPr bwMode="auto">
          <a:xfrm>
            <a:off x="3635375" y="4932363"/>
            <a:ext cx="9525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AL (16)</a:t>
            </a:r>
          </a:p>
        </p:txBody>
      </p:sp>
      <p:sp>
        <p:nvSpPr>
          <p:cNvPr id="187425" name="Line 33"/>
          <p:cNvSpPr>
            <a:spLocks noChangeShapeType="1"/>
          </p:cNvSpPr>
          <p:nvPr/>
        </p:nvSpPr>
        <p:spPr bwMode="auto">
          <a:xfrm>
            <a:off x="2514600" y="793750"/>
            <a:ext cx="0" cy="30480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6" name="Rectangle 34"/>
          <p:cNvSpPr>
            <a:spLocks noChangeArrowheads="1"/>
          </p:cNvSpPr>
          <p:nvPr/>
        </p:nvSpPr>
        <p:spPr bwMode="auto">
          <a:xfrm>
            <a:off x="2562225" y="83185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7" name="Line 35"/>
          <p:cNvSpPr>
            <a:spLocks noChangeShapeType="1"/>
          </p:cNvSpPr>
          <p:nvPr/>
        </p:nvSpPr>
        <p:spPr bwMode="auto">
          <a:xfrm flipV="1">
            <a:off x="2981325" y="194310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8" name="Rectangle 36"/>
          <p:cNvSpPr>
            <a:spLocks noChangeArrowheads="1"/>
          </p:cNvSpPr>
          <p:nvPr/>
        </p:nvSpPr>
        <p:spPr bwMode="auto">
          <a:xfrm>
            <a:off x="3032125" y="195580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9" name="Line 37"/>
          <p:cNvSpPr>
            <a:spLocks noChangeShapeType="1"/>
          </p:cNvSpPr>
          <p:nvPr/>
        </p:nvSpPr>
        <p:spPr bwMode="auto">
          <a:xfrm flipV="1">
            <a:off x="3557588" y="6192838"/>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0" name="Line 38"/>
          <p:cNvSpPr>
            <a:spLocks noChangeShapeType="1"/>
          </p:cNvSpPr>
          <p:nvPr/>
        </p:nvSpPr>
        <p:spPr bwMode="auto">
          <a:xfrm flipV="1">
            <a:off x="4164013" y="2776538"/>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1" name="Line 39"/>
          <p:cNvSpPr>
            <a:spLocks noChangeShapeType="1"/>
          </p:cNvSpPr>
          <p:nvPr/>
        </p:nvSpPr>
        <p:spPr bwMode="auto">
          <a:xfrm flipV="1">
            <a:off x="3568700" y="5551488"/>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2" name="Line 40"/>
          <p:cNvSpPr>
            <a:spLocks noChangeShapeType="1"/>
          </p:cNvSpPr>
          <p:nvPr/>
        </p:nvSpPr>
        <p:spPr bwMode="auto">
          <a:xfrm flipV="1">
            <a:off x="2446338" y="85566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3" name="Text Box 41"/>
          <p:cNvSpPr txBox="1">
            <a:spLocks noChangeArrowheads="1"/>
          </p:cNvSpPr>
          <p:nvPr/>
        </p:nvSpPr>
        <p:spPr bwMode="auto">
          <a:xfrm>
            <a:off x="3508375" y="5487988"/>
            <a:ext cx="273050" cy="336550"/>
          </a:xfrm>
          <a:prstGeom prst="rect">
            <a:avLst/>
          </a:prstGeom>
          <a:noFill/>
          <a:ln w="12700">
            <a:noFill/>
            <a:miter lim="800000"/>
            <a:headEnd type="none" w="sm" len="sm"/>
            <a:tailEnd type="none" w="sm" len="sm"/>
          </a:ln>
          <a:effectLst/>
        </p:spPr>
        <p:txBody>
          <a:bodyPr wrap="none">
            <a:spAutoFit/>
          </a:bodyPr>
          <a:lstStyle/>
          <a:p>
            <a:pPr algn="ctr">
              <a:defRPr/>
            </a:pPr>
            <a:r>
              <a:rPr lang="en-US" sz="2000" dirty="0">
                <a:effectLst>
                  <a:outerShdw blurRad="38100" dist="38100" dir="2700000" algn="tl">
                    <a:srgbClr val="000000"/>
                  </a:outerShdw>
                </a:effectLst>
                <a:latin typeface="Arial" charset="0"/>
              </a:rPr>
              <a:t>•</a:t>
            </a:r>
            <a:endParaRPr lang="en-US" sz="2800" dirty="0">
              <a:effectLst>
                <a:outerShdw blurRad="38100" dist="38100" dir="2700000" algn="tl">
                  <a:srgbClr val="000000"/>
                </a:outerShdw>
              </a:effectLst>
              <a:latin typeface="Arial" charset="0"/>
            </a:endParaRPr>
          </a:p>
        </p:txBody>
      </p:sp>
      <p:sp>
        <p:nvSpPr>
          <p:cNvPr id="187434" name="Line 42"/>
          <p:cNvSpPr>
            <a:spLocks noChangeShapeType="1"/>
          </p:cNvSpPr>
          <p:nvPr/>
        </p:nvSpPr>
        <p:spPr bwMode="auto">
          <a:xfrm flipV="1">
            <a:off x="6132513" y="136366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5" name="Rectangle 43"/>
          <p:cNvSpPr>
            <a:spLocks noChangeArrowheads="1"/>
          </p:cNvSpPr>
          <p:nvPr/>
        </p:nvSpPr>
        <p:spPr bwMode="auto">
          <a:xfrm>
            <a:off x="5608638" y="1277938"/>
            <a:ext cx="530225"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16/32</a:t>
            </a:r>
          </a:p>
        </p:txBody>
      </p:sp>
      <p:sp>
        <p:nvSpPr>
          <p:cNvPr id="187436" name="AutoShape 44"/>
          <p:cNvSpPr>
            <a:spLocks noChangeArrowheads="1"/>
          </p:cNvSpPr>
          <p:nvPr/>
        </p:nvSpPr>
        <p:spPr bwMode="auto">
          <a:xfrm rot="5400000">
            <a:off x="5440363" y="1985963"/>
            <a:ext cx="833437" cy="28733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7" name="Line 45"/>
          <p:cNvSpPr>
            <a:spLocks noChangeShapeType="1"/>
          </p:cNvSpPr>
          <p:nvPr/>
        </p:nvSpPr>
        <p:spPr bwMode="auto">
          <a:xfrm flipH="1">
            <a:off x="6019800" y="2133600"/>
            <a:ext cx="839788"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8" name="Line 46"/>
          <p:cNvSpPr>
            <a:spLocks noChangeShapeType="1"/>
          </p:cNvSpPr>
          <p:nvPr/>
        </p:nvSpPr>
        <p:spPr bwMode="auto">
          <a:xfrm flipV="1">
            <a:off x="6781800" y="144780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9" name="Rectangle 47"/>
          <p:cNvSpPr>
            <a:spLocks noChangeArrowheads="1"/>
          </p:cNvSpPr>
          <p:nvPr/>
        </p:nvSpPr>
        <p:spPr bwMode="auto">
          <a:xfrm>
            <a:off x="6477000" y="2590800"/>
            <a:ext cx="530225"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8/16</a:t>
            </a:r>
          </a:p>
        </p:txBody>
      </p:sp>
      <p:sp>
        <p:nvSpPr>
          <p:cNvPr id="187440" name="Line 48"/>
          <p:cNvSpPr>
            <a:spLocks noChangeShapeType="1"/>
          </p:cNvSpPr>
          <p:nvPr/>
        </p:nvSpPr>
        <p:spPr bwMode="auto">
          <a:xfrm>
            <a:off x="6248400" y="1066800"/>
            <a:ext cx="0" cy="8382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1" name="Line 49"/>
          <p:cNvSpPr>
            <a:spLocks noChangeShapeType="1"/>
          </p:cNvSpPr>
          <p:nvPr/>
        </p:nvSpPr>
        <p:spPr bwMode="auto">
          <a:xfrm flipH="1">
            <a:off x="6019800" y="1905000"/>
            <a:ext cx="22860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2" name="Line 50"/>
          <p:cNvSpPr>
            <a:spLocks noChangeShapeType="1"/>
          </p:cNvSpPr>
          <p:nvPr/>
        </p:nvSpPr>
        <p:spPr bwMode="auto">
          <a:xfrm flipH="1">
            <a:off x="5284788" y="2117725"/>
            <a:ext cx="428625"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3" name="Rectangle 51"/>
          <p:cNvSpPr>
            <a:spLocks noChangeArrowheads="1"/>
          </p:cNvSpPr>
          <p:nvPr/>
        </p:nvSpPr>
        <p:spPr bwMode="auto">
          <a:xfrm>
            <a:off x="3476625" y="3016250"/>
            <a:ext cx="1917700" cy="292100"/>
          </a:xfrm>
          <a:prstGeom prst="rect">
            <a:avLst/>
          </a:prstGeom>
          <a:solidFill>
            <a:schemeClr va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Shift R/L (0-16)</a:t>
            </a:r>
          </a:p>
        </p:txBody>
      </p:sp>
      <p:sp>
        <p:nvSpPr>
          <p:cNvPr id="187444" name="Line 52"/>
          <p:cNvSpPr>
            <a:spLocks noChangeShapeType="1"/>
          </p:cNvSpPr>
          <p:nvPr/>
        </p:nvSpPr>
        <p:spPr bwMode="auto">
          <a:xfrm flipV="1">
            <a:off x="5303838" y="2316163"/>
            <a:ext cx="287337" cy="0"/>
          </a:xfrm>
          <a:prstGeom prst="line">
            <a:avLst/>
          </a:prstGeom>
          <a:noFill/>
          <a:ln w="12700">
            <a:solidFill>
              <a:schemeClr val="tx1"/>
            </a:solidFill>
            <a:round/>
            <a:headEnd type="none" w="sm" len="sm"/>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5" name="Line 53"/>
          <p:cNvSpPr>
            <a:spLocks noChangeShapeType="1"/>
          </p:cNvSpPr>
          <p:nvPr/>
        </p:nvSpPr>
        <p:spPr bwMode="auto">
          <a:xfrm flipH="1">
            <a:off x="4600575" y="3406775"/>
            <a:ext cx="995363" cy="31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6" name="Rectangle 54"/>
          <p:cNvSpPr>
            <a:spLocks noChangeArrowheads="1"/>
          </p:cNvSpPr>
          <p:nvPr/>
        </p:nvSpPr>
        <p:spPr bwMode="auto">
          <a:xfrm>
            <a:off x="2709863" y="4648200"/>
            <a:ext cx="1878012"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ACC (32)</a:t>
            </a:r>
          </a:p>
        </p:txBody>
      </p:sp>
      <p:sp>
        <p:nvSpPr>
          <p:cNvPr id="187447" name="Rectangle 55"/>
          <p:cNvSpPr>
            <a:spLocks noChangeArrowheads="1"/>
          </p:cNvSpPr>
          <p:nvPr/>
        </p:nvSpPr>
        <p:spPr bwMode="auto">
          <a:xfrm>
            <a:off x="2711450" y="5222875"/>
            <a:ext cx="9271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800" dirty="0">
                <a:effectLst>
                  <a:outerShdw blurRad="38100" dist="38100" dir="2700000" algn="tl">
                    <a:srgbClr val="000000"/>
                  </a:outerShdw>
                </a:effectLst>
                <a:latin typeface="Arial" charset="0"/>
              </a:rPr>
              <a:t>AH.MSB   AH.LSB</a:t>
            </a:r>
          </a:p>
        </p:txBody>
      </p:sp>
      <p:sp>
        <p:nvSpPr>
          <p:cNvPr id="187448" name="Rectangle 56"/>
          <p:cNvSpPr>
            <a:spLocks noChangeArrowheads="1"/>
          </p:cNvSpPr>
          <p:nvPr/>
        </p:nvSpPr>
        <p:spPr bwMode="auto">
          <a:xfrm>
            <a:off x="3636963" y="5222875"/>
            <a:ext cx="9525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800" dirty="0">
                <a:effectLst>
                  <a:outerShdw blurRad="38100" dist="38100" dir="2700000" algn="tl">
                    <a:srgbClr val="000000"/>
                  </a:outerShdw>
                </a:effectLst>
                <a:latin typeface="Arial" charset="0"/>
              </a:rPr>
              <a:t>AL.MSB     AL.LSB</a:t>
            </a:r>
          </a:p>
        </p:txBody>
      </p:sp>
      <p:sp>
        <p:nvSpPr>
          <p:cNvPr id="187449" name="Line 57"/>
          <p:cNvSpPr>
            <a:spLocks noChangeShapeType="1"/>
          </p:cNvSpPr>
          <p:nvPr/>
        </p:nvSpPr>
        <p:spPr bwMode="auto">
          <a:xfrm>
            <a:off x="3190875" y="5224463"/>
            <a:ext cx="0" cy="2952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0" name="Line 58"/>
          <p:cNvSpPr>
            <a:spLocks noChangeShapeType="1"/>
          </p:cNvSpPr>
          <p:nvPr/>
        </p:nvSpPr>
        <p:spPr bwMode="auto">
          <a:xfrm>
            <a:off x="4127500" y="5226050"/>
            <a:ext cx="0" cy="2952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1" name="Line 59"/>
          <p:cNvSpPr>
            <a:spLocks noChangeShapeType="1"/>
          </p:cNvSpPr>
          <p:nvPr/>
        </p:nvSpPr>
        <p:spPr bwMode="auto">
          <a:xfrm>
            <a:off x="1795463" y="2630488"/>
            <a:ext cx="1687512"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2" name="Rectangle 60"/>
          <p:cNvSpPr>
            <a:spLocks noChangeArrowheads="1"/>
          </p:cNvSpPr>
          <p:nvPr/>
        </p:nvSpPr>
        <p:spPr bwMode="auto">
          <a:xfrm>
            <a:off x="3648075" y="4378325"/>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53" name="Line 61"/>
          <p:cNvSpPr>
            <a:spLocks noChangeShapeType="1"/>
          </p:cNvSpPr>
          <p:nvPr/>
        </p:nvSpPr>
        <p:spPr bwMode="auto">
          <a:xfrm flipV="1">
            <a:off x="3551238" y="438626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4" name="Rectangle 62"/>
          <p:cNvSpPr>
            <a:spLocks noChangeArrowheads="1"/>
          </p:cNvSpPr>
          <p:nvPr/>
        </p:nvSpPr>
        <p:spPr bwMode="auto">
          <a:xfrm>
            <a:off x="2660650" y="5842000"/>
            <a:ext cx="1816100" cy="292100"/>
          </a:xfrm>
          <a:prstGeom prst="rect">
            <a:avLst/>
          </a:prstGeom>
          <a:solidFill>
            <a:schemeClr va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Shift R/L (0-16)</a:t>
            </a:r>
          </a:p>
        </p:txBody>
      </p:sp>
      <p:sp>
        <p:nvSpPr>
          <p:cNvPr id="187455" name="Line 63"/>
          <p:cNvSpPr>
            <a:spLocks noChangeShapeType="1"/>
          </p:cNvSpPr>
          <p:nvPr/>
        </p:nvSpPr>
        <p:spPr bwMode="auto">
          <a:xfrm flipV="1">
            <a:off x="3635375" y="4327525"/>
            <a:ext cx="0" cy="304800"/>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6" name="Line 64"/>
          <p:cNvSpPr>
            <a:spLocks noChangeShapeType="1"/>
          </p:cNvSpPr>
          <p:nvPr/>
        </p:nvSpPr>
        <p:spPr bwMode="auto">
          <a:xfrm flipH="1">
            <a:off x="6400800" y="2362200"/>
            <a:ext cx="0" cy="36576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7" name="Line 65"/>
          <p:cNvSpPr>
            <a:spLocks noChangeShapeType="1"/>
          </p:cNvSpPr>
          <p:nvPr/>
        </p:nvSpPr>
        <p:spPr bwMode="auto">
          <a:xfrm flipH="1" flipV="1">
            <a:off x="4495800" y="6019800"/>
            <a:ext cx="190500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9" name="Line 67"/>
          <p:cNvSpPr>
            <a:spLocks noChangeShapeType="1"/>
          </p:cNvSpPr>
          <p:nvPr/>
        </p:nvSpPr>
        <p:spPr bwMode="auto">
          <a:xfrm>
            <a:off x="5399088" y="3157538"/>
            <a:ext cx="3055937"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0" name="Rectangle 68"/>
          <p:cNvSpPr>
            <a:spLocks noChangeArrowheads="1"/>
          </p:cNvSpPr>
          <p:nvPr/>
        </p:nvSpPr>
        <p:spPr bwMode="auto">
          <a:xfrm>
            <a:off x="6645275" y="2894013"/>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61" name="Line 69"/>
          <p:cNvSpPr>
            <a:spLocks noChangeShapeType="1"/>
          </p:cNvSpPr>
          <p:nvPr/>
        </p:nvSpPr>
        <p:spPr bwMode="auto">
          <a:xfrm flipV="1">
            <a:off x="6826250" y="307975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2" name="AutoShape 70"/>
          <p:cNvSpPr>
            <a:spLocks noChangeArrowheads="1"/>
          </p:cNvSpPr>
          <p:nvPr/>
        </p:nvSpPr>
        <p:spPr bwMode="auto">
          <a:xfrm>
            <a:off x="4083050" y="3581400"/>
            <a:ext cx="769938" cy="18256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lgn="ctr">
              <a:defRPr/>
            </a:pPr>
            <a:endParaRPr lang="en-GB" sz="1200" dirty="0">
              <a:effectLst>
                <a:outerShdw blurRad="38100" dist="38100" dir="2700000" algn="tl">
                  <a:srgbClr val="000000"/>
                </a:outerShdw>
              </a:effectLst>
              <a:latin typeface="Arial" charset="0"/>
            </a:endParaRPr>
          </a:p>
        </p:txBody>
      </p:sp>
      <p:sp>
        <p:nvSpPr>
          <p:cNvPr id="187463" name="Line 71"/>
          <p:cNvSpPr>
            <a:spLocks noChangeShapeType="1"/>
          </p:cNvSpPr>
          <p:nvPr/>
        </p:nvSpPr>
        <p:spPr bwMode="auto">
          <a:xfrm>
            <a:off x="4487863" y="3778250"/>
            <a:ext cx="0" cy="182563"/>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4" name="Line 72"/>
          <p:cNvSpPr>
            <a:spLocks noChangeShapeType="1"/>
          </p:cNvSpPr>
          <p:nvPr/>
        </p:nvSpPr>
        <p:spPr bwMode="auto">
          <a:xfrm flipH="1">
            <a:off x="4600575" y="3405188"/>
            <a:ext cx="3175" cy="179387"/>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5" name="Line 73"/>
          <p:cNvSpPr>
            <a:spLocks noChangeShapeType="1"/>
          </p:cNvSpPr>
          <p:nvPr/>
        </p:nvSpPr>
        <p:spPr bwMode="auto">
          <a:xfrm>
            <a:off x="4214813" y="3398838"/>
            <a:ext cx="3175" cy="1889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6" name="Line 74"/>
          <p:cNvSpPr>
            <a:spLocks noChangeShapeType="1"/>
          </p:cNvSpPr>
          <p:nvPr/>
        </p:nvSpPr>
        <p:spPr bwMode="auto">
          <a:xfrm flipV="1">
            <a:off x="927100" y="1677988"/>
            <a:ext cx="0" cy="3992562"/>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7" name="Line 75"/>
          <p:cNvSpPr>
            <a:spLocks noChangeShapeType="1"/>
          </p:cNvSpPr>
          <p:nvPr/>
        </p:nvSpPr>
        <p:spPr bwMode="auto">
          <a:xfrm flipV="1">
            <a:off x="927100" y="1697038"/>
            <a:ext cx="122555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8" name="Line 76"/>
          <p:cNvSpPr>
            <a:spLocks noChangeShapeType="1"/>
          </p:cNvSpPr>
          <p:nvPr/>
        </p:nvSpPr>
        <p:spPr bwMode="auto">
          <a:xfrm>
            <a:off x="2160588" y="1143000"/>
            <a:ext cx="0" cy="912813"/>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9" name="Rectangle 77"/>
          <p:cNvSpPr>
            <a:spLocks noChangeArrowheads="1"/>
          </p:cNvSpPr>
          <p:nvPr/>
        </p:nvSpPr>
        <p:spPr bwMode="auto">
          <a:xfrm>
            <a:off x="1168400" y="2071688"/>
            <a:ext cx="1674813" cy="292100"/>
          </a:xfrm>
          <a:prstGeom prst="rect">
            <a:avLst/>
          </a:prstGeom>
          <a:solidFill>
            <a:schemeClr va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Shift R/L (0-16)</a:t>
            </a:r>
          </a:p>
        </p:txBody>
      </p:sp>
      <p:sp>
        <p:nvSpPr>
          <p:cNvPr id="187470" name="Line 78"/>
          <p:cNvSpPr>
            <a:spLocks noChangeShapeType="1"/>
          </p:cNvSpPr>
          <p:nvPr/>
        </p:nvSpPr>
        <p:spPr bwMode="auto">
          <a:xfrm>
            <a:off x="4214813" y="3413125"/>
            <a:ext cx="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1" name="Line 79"/>
          <p:cNvSpPr>
            <a:spLocks noChangeShapeType="1"/>
          </p:cNvSpPr>
          <p:nvPr/>
        </p:nvSpPr>
        <p:spPr bwMode="auto">
          <a:xfrm flipH="1">
            <a:off x="2139950" y="3400425"/>
            <a:ext cx="2074863"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2" name="Line 80"/>
          <p:cNvSpPr>
            <a:spLocks noChangeShapeType="1"/>
          </p:cNvSpPr>
          <p:nvPr/>
        </p:nvSpPr>
        <p:spPr bwMode="auto">
          <a:xfrm flipV="1">
            <a:off x="2139950" y="2370138"/>
            <a:ext cx="0" cy="1030287"/>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3" name="Rectangle 81"/>
          <p:cNvSpPr>
            <a:spLocks noChangeArrowheads="1"/>
          </p:cNvSpPr>
          <p:nvPr/>
        </p:nvSpPr>
        <p:spPr bwMode="auto">
          <a:xfrm>
            <a:off x="2655888" y="313690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74" name="Line 82"/>
          <p:cNvSpPr>
            <a:spLocks noChangeShapeType="1"/>
          </p:cNvSpPr>
          <p:nvPr/>
        </p:nvSpPr>
        <p:spPr bwMode="auto">
          <a:xfrm flipV="1">
            <a:off x="2786063" y="332581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5" name="Line 83"/>
          <p:cNvSpPr>
            <a:spLocks noChangeShapeType="1"/>
          </p:cNvSpPr>
          <p:nvPr/>
        </p:nvSpPr>
        <p:spPr bwMode="auto">
          <a:xfrm flipV="1">
            <a:off x="2090738" y="137795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6" name="Rectangle 84"/>
          <p:cNvSpPr>
            <a:spLocks noChangeArrowheads="1"/>
          </p:cNvSpPr>
          <p:nvPr/>
        </p:nvSpPr>
        <p:spPr bwMode="auto">
          <a:xfrm>
            <a:off x="2138363" y="1392238"/>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16</a:t>
            </a:r>
          </a:p>
        </p:txBody>
      </p:sp>
      <p:sp>
        <p:nvSpPr>
          <p:cNvPr id="187477" name="Line 85"/>
          <p:cNvSpPr>
            <a:spLocks noChangeShapeType="1"/>
          </p:cNvSpPr>
          <p:nvPr/>
        </p:nvSpPr>
        <p:spPr bwMode="auto">
          <a:xfrm>
            <a:off x="5464175" y="1111250"/>
            <a:ext cx="0" cy="295275"/>
          </a:xfrm>
          <a:prstGeom prst="line">
            <a:avLst/>
          </a:prstGeom>
          <a:noFill/>
          <a:ln w="12700">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78" name="Line 86"/>
          <p:cNvSpPr>
            <a:spLocks noChangeShapeType="1"/>
          </p:cNvSpPr>
          <p:nvPr/>
        </p:nvSpPr>
        <p:spPr bwMode="auto">
          <a:xfrm flipH="1">
            <a:off x="5289550" y="1400175"/>
            <a:ext cx="182563" cy="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79" name="Line 87"/>
          <p:cNvSpPr>
            <a:spLocks noChangeShapeType="1"/>
          </p:cNvSpPr>
          <p:nvPr/>
        </p:nvSpPr>
        <p:spPr bwMode="auto">
          <a:xfrm>
            <a:off x="3067050" y="1123950"/>
            <a:ext cx="0" cy="1400175"/>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0" name="Line 88"/>
          <p:cNvSpPr>
            <a:spLocks noChangeShapeType="1"/>
          </p:cNvSpPr>
          <p:nvPr/>
        </p:nvSpPr>
        <p:spPr bwMode="auto">
          <a:xfrm>
            <a:off x="5581650" y="2314575"/>
            <a:ext cx="0" cy="1095375"/>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1" name="Line 89"/>
          <p:cNvSpPr>
            <a:spLocks noChangeShapeType="1"/>
          </p:cNvSpPr>
          <p:nvPr/>
        </p:nvSpPr>
        <p:spPr bwMode="auto">
          <a:xfrm flipV="1">
            <a:off x="6858000" y="1219200"/>
            <a:ext cx="0" cy="915988"/>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2" name="Freeform 90"/>
          <p:cNvSpPr>
            <a:spLocks/>
          </p:cNvSpPr>
          <p:nvPr/>
        </p:nvSpPr>
        <p:spPr bwMode="auto">
          <a:xfrm>
            <a:off x="6858000" y="914400"/>
            <a:ext cx="98425" cy="323850"/>
          </a:xfrm>
          <a:custGeom>
            <a:avLst/>
            <a:gdLst/>
            <a:ahLst/>
            <a:cxnLst>
              <a:cxn ang="0">
                <a:pos x="0" y="371"/>
              </a:cxn>
              <a:cxn ang="0">
                <a:pos x="183" y="182"/>
              </a:cxn>
              <a:cxn ang="0">
                <a:pos x="22" y="0"/>
              </a:cxn>
            </a:cxnLst>
            <a:rect l="0" t="0" r="r" b="b"/>
            <a:pathLst>
              <a:path w="187" h="371">
                <a:moveTo>
                  <a:pt x="0" y="371"/>
                </a:moveTo>
                <a:cubicBezTo>
                  <a:pt x="89" y="307"/>
                  <a:pt x="179" y="244"/>
                  <a:pt x="183" y="182"/>
                </a:cubicBezTo>
                <a:cubicBezTo>
                  <a:pt x="187" y="120"/>
                  <a:pt x="104" y="60"/>
                  <a:pt x="22" y="0"/>
                </a:cubicBezTo>
              </a:path>
            </a:pathLst>
          </a:custGeom>
          <a:noFill/>
          <a:ln w="12700" cap="flat"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3" name="Line 91"/>
          <p:cNvSpPr>
            <a:spLocks noChangeShapeType="1"/>
          </p:cNvSpPr>
          <p:nvPr/>
        </p:nvSpPr>
        <p:spPr bwMode="auto">
          <a:xfrm flipV="1">
            <a:off x="6858000" y="838200"/>
            <a:ext cx="0" cy="762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4" name="Line 92"/>
          <p:cNvSpPr>
            <a:spLocks noChangeShapeType="1"/>
          </p:cNvSpPr>
          <p:nvPr/>
        </p:nvSpPr>
        <p:spPr bwMode="auto">
          <a:xfrm flipH="1">
            <a:off x="6019800" y="2362200"/>
            <a:ext cx="38100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85" name="Line 93"/>
          <p:cNvSpPr>
            <a:spLocks noChangeShapeType="1"/>
          </p:cNvSpPr>
          <p:nvPr/>
        </p:nvSpPr>
        <p:spPr bwMode="auto">
          <a:xfrm flipV="1">
            <a:off x="6324600" y="266700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86" name="Rectangle 94"/>
          <p:cNvSpPr>
            <a:spLocks noChangeArrowheads="1"/>
          </p:cNvSpPr>
          <p:nvPr/>
        </p:nvSpPr>
        <p:spPr bwMode="auto">
          <a:xfrm>
            <a:off x="6934200" y="1447800"/>
            <a:ext cx="6858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8/16/32</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bwMode="auto">
          <a:xfrm>
            <a:off x="0" y="115888"/>
            <a:ext cx="9144000" cy="609600"/>
          </a:xfrm>
          <a:ln>
            <a:miter lim="800000"/>
            <a:headEnd/>
            <a:tailEnd/>
          </a:ln>
        </p:spPr>
        <p:txBody>
          <a:bodyPr vert="horz" wrap="square" lIns="91440" tIns="45720" rIns="91440" bIns="45720" numCol="1" anchor="t" anchorCtr="0" compatLnSpc="1">
            <a:prstTxWarp prst="textNoShape">
              <a:avLst/>
            </a:prstTxWarp>
          </a:bodyPr>
          <a:lstStyle/>
          <a:p>
            <a:pPr>
              <a:defRPr/>
            </a:pPr>
            <a:r>
              <a:rPr lang="en-US" sz="2800" dirty="0" smtClean="0">
                <a:solidFill>
                  <a:srgbClr val="FFFF00"/>
                </a:solidFill>
                <a:effectLst/>
              </a:rPr>
              <a:t>F2833x Floating Point Unit FPU</a:t>
            </a:r>
            <a:endParaRPr lang="en-US" dirty="0" smtClean="0"/>
          </a:p>
        </p:txBody>
      </p:sp>
      <p:sp>
        <p:nvSpPr>
          <p:cNvPr id="215091" name="Rectangle 51"/>
          <p:cNvSpPr>
            <a:spLocks noChangeArrowheads="1"/>
          </p:cNvSpPr>
          <p:nvPr/>
        </p:nvSpPr>
        <p:spPr bwMode="auto">
          <a:xfrm>
            <a:off x="2384425" y="1301750"/>
            <a:ext cx="1974850" cy="201613"/>
          </a:xfrm>
          <a:prstGeom prst="rect">
            <a:avLst/>
          </a:prstGeom>
          <a:solidFill>
            <a:srgbClr val="99FFCC"/>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ACC</a:t>
            </a:r>
          </a:p>
        </p:txBody>
      </p:sp>
      <p:sp>
        <p:nvSpPr>
          <p:cNvPr id="215092" name="Rectangle 52"/>
          <p:cNvSpPr>
            <a:spLocks noChangeArrowheads="1"/>
          </p:cNvSpPr>
          <p:nvPr/>
        </p:nvSpPr>
        <p:spPr bwMode="auto">
          <a:xfrm>
            <a:off x="2384425" y="1530350"/>
            <a:ext cx="1974850" cy="201613"/>
          </a:xfrm>
          <a:prstGeom prst="rect">
            <a:avLst/>
          </a:prstGeom>
          <a:solidFill>
            <a:srgbClr val="99FFCC"/>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P</a:t>
            </a:r>
          </a:p>
        </p:txBody>
      </p:sp>
      <p:sp>
        <p:nvSpPr>
          <p:cNvPr id="215093" name="Rectangle 53"/>
          <p:cNvSpPr>
            <a:spLocks noChangeArrowheads="1"/>
          </p:cNvSpPr>
          <p:nvPr/>
        </p:nvSpPr>
        <p:spPr bwMode="auto">
          <a:xfrm>
            <a:off x="2384425" y="1758950"/>
            <a:ext cx="1974850" cy="201613"/>
          </a:xfrm>
          <a:prstGeom prst="rect">
            <a:avLst/>
          </a:prstGeom>
          <a:solidFill>
            <a:srgbClr val="99FFCC"/>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XT</a:t>
            </a:r>
          </a:p>
        </p:txBody>
      </p:sp>
      <p:sp>
        <p:nvSpPr>
          <p:cNvPr id="215094" name="Rectangle 54"/>
          <p:cNvSpPr>
            <a:spLocks noChangeArrowheads="1"/>
          </p:cNvSpPr>
          <p:nvPr/>
        </p:nvSpPr>
        <p:spPr bwMode="auto">
          <a:xfrm>
            <a:off x="2384425" y="20637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XAR0</a:t>
            </a:r>
          </a:p>
        </p:txBody>
      </p:sp>
      <p:sp>
        <p:nvSpPr>
          <p:cNvPr id="215095" name="Rectangle 55"/>
          <p:cNvSpPr>
            <a:spLocks noChangeArrowheads="1"/>
          </p:cNvSpPr>
          <p:nvPr/>
        </p:nvSpPr>
        <p:spPr bwMode="auto">
          <a:xfrm>
            <a:off x="2384425" y="22923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XAR1</a:t>
            </a:r>
          </a:p>
        </p:txBody>
      </p:sp>
      <p:sp>
        <p:nvSpPr>
          <p:cNvPr id="215096" name="Rectangle 56"/>
          <p:cNvSpPr>
            <a:spLocks noChangeArrowheads="1"/>
          </p:cNvSpPr>
          <p:nvPr/>
        </p:nvSpPr>
        <p:spPr bwMode="auto">
          <a:xfrm>
            <a:off x="2384425" y="25209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XAR2</a:t>
            </a:r>
          </a:p>
        </p:txBody>
      </p:sp>
      <p:sp>
        <p:nvSpPr>
          <p:cNvPr id="215097" name="Rectangle 57"/>
          <p:cNvSpPr>
            <a:spLocks noChangeArrowheads="1"/>
          </p:cNvSpPr>
          <p:nvPr/>
        </p:nvSpPr>
        <p:spPr bwMode="auto">
          <a:xfrm>
            <a:off x="2384425" y="27495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XAR3</a:t>
            </a:r>
          </a:p>
        </p:txBody>
      </p:sp>
      <p:sp>
        <p:nvSpPr>
          <p:cNvPr id="215098" name="Rectangle 58"/>
          <p:cNvSpPr>
            <a:spLocks noChangeArrowheads="1"/>
          </p:cNvSpPr>
          <p:nvPr/>
        </p:nvSpPr>
        <p:spPr bwMode="auto">
          <a:xfrm>
            <a:off x="2384425" y="29781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XAR4</a:t>
            </a:r>
          </a:p>
        </p:txBody>
      </p:sp>
      <p:sp>
        <p:nvSpPr>
          <p:cNvPr id="215099" name="Rectangle 59"/>
          <p:cNvSpPr>
            <a:spLocks noChangeArrowheads="1"/>
          </p:cNvSpPr>
          <p:nvPr/>
        </p:nvSpPr>
        <p:spPr bwMode="auto">
          <a:xfrm>
            <a:off x="2384425" y="32067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XAR5</a:t>
            </a:r>
          </a:p>
        </p:txBody>
      </p:sp>
      <p:sp>
        <p:nvSpPr>
          <p:cNvPr id="215100" name="Rectangle 60"/>
          <p:cNvSpPr>
            <a:spLocks noChangeArrowheads="1"/>
          </p:cNvSpPr>
          <p:nvPr/>
        </p:nvSpPr>
        <p:spPr bwMode="auto">
          <a:xfrm>
            <a:off x="2384425" y="34353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XAR6</a:t>
            </a:r>
          </a:p>
        </p:txBody>
      </p:sp>
      <p:sp>
        <p:nvSpPr>
          <p:cNvPr id="215101" name="Rectangle 61"/>
          <p:cNvSpPr>
            <a:spLocks noChangeArrowheads="1"/>
          </p:cNvSpPr>
          <p:nvPr/>
        </p:nvSpPr>
        <p:spPr bwMode="auto">
          <a:xfrm>
            <a:off x="2384425" y="36639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XAR7</a:t>
            </a:r>
          </a:p>
        </p:txBody>
      </p:sp>
      <p:sp>
        <p:nvSpPr>
          <p:cNvPr id="215102" name="Rectangle 62"/>
          <p:cNvSpPr>
            <a:spLocks noChangeArrowheads="1"/>
          </p:cNvSpPr>
          <p:nvPr/>
        </p:nvSpPr>
        <p:spPr bwMode="auto">
          <a:xfrm>
            <a:off x="2754313" y="3892550"/>
            <a:ext cx="160496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PC</a:t>
            </a:r>
          </a:p>
        </p:txBody>
      </p:sp>
      <p:sp>
        <p:nvSpPr>
          <p:cNvPr id="215103" name="Rectangle 63"/>
          <p:cNvSpPr>
            <a:spLocks noChangeArrowheads="1"/>
          </p:cNvSpPr>
          <p:nvPr/>
        </p:nvSpPr>
        <p:spPr bwMode="auto">
          <a:xfrm>
            <a:off x="2754313" y="4121150"/>
            <a:ext cx="160496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RPC</a:t>
            </a:r>
          </a:p>
        </p:txBody>
      </p:sp>
      <p:sp>
        <p:nvSpPr>
          <p:cNvPr id="215104" name="Rectangle 64"/>
          <p:cNvSpPr>
            <a:spLocks noChangeArrowheads="1"/>
          </p:cNvSpPr>
          <p:nvPr/>
        </p:nvSpPr>
        <p:spPr bwMode="auto">
          <a:xfrm>
            <a:off x="3433763" y="4349750"/>
            <a:ext cx="92551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DP</a:t>
            </a:r>
          </a:p>
        </p:txBody>
      </p:sp>
      <p:sp>
        <p:nvSpPr>
          <p:cNvPr id="215105" name="Rectangle 65"/>
          <p:cNvSpPr>
            <a:spLocks noChangeArrowheads="1"/>
          </p:cNvSpPr>
          <p:nvPr/>
        </p:nvSpPr>
        <p:spPr bwMode="auto">
          <a:xfrm>
            <a:off x="3433763" y="4578350"/>
            <a:ext cx="92551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SP</a:t>
            </a:r>
          </a:p>
        </p:txBody>
      </p:sp>
      <p:sp>
        <p:nvSpPr>
          <p:cNvPr id="215106" name="Rectangle 66"/>
          <p:cNvSpPr>
            <a:spLocks noChangeArrowheads="1"/>
          </p:cNvSpPr>
          <p:nvPr/>
        </p:nvSpPr>
        <p:spPr bwMode="auto">
          <a:xfrm>
            <a:off x="3433763" y="48831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ST0</a:t>
            </a:r>
          </a:p>
        </p:txBody>
      </p:sp>
      <p:sp>
        <p:nvSpPr>
          <p:cNvPr id="215107" name="Rectangle 67"/>
          <p:cNvSpPr>
            <a:spLocks noChangeArrowheads="1"/>
          </p:cNvSpPr>
          <p:nvPr/>
        </p:nvSpPr>
        <p:spPr bwMode="auto">
          <a:xfrm>
            <a:off x="3433763" y="51117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ST1</a:t>
            </a:r>
          </a:p>
        </p:txBody>
      </p:sp>
      <p:sp>
        <p:nvSpPr>
          <p:cNvPr id="215108" name="Rectangle 68"/>
          <p:cNvSpPr>
            <a:spLocks noChangeArrowheads="1"/>
          </p:cNvSpPr>
          <p:nvPr/>
        </p:nvSpPr>
        <p:spPr bwMode="auto">
          <a:xfrm>
            <a:off x="3433763" y="53403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IER </a:t>
            </a:r>
          </a:p>
        </p:txBody>
      </p:sp>
      <p:sp>
        <p:nvSpPr>
          <p:cNvPr id="215109" name="Rectangle 69"/>
          <p:cNvSpPr>
            <a:spLocks noChangeArrowheads="1"/>
          </p:cNvSpPr>
          <p:nvPr/>
        </p:nvSpPr>
        <p:spPr bwMode="auto">
          <a:xfrm>
            <a:off x="3433763" y="55689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IFR</a:t>
            </a:r>
          </a:p>
        </p:txBody>
      </p:sp>
      <p:sp>
        <p:nvSpPr>
          <p:cNvPr id="215110" name="Rectangle 70"/>
          <p:cNvSpPr>
            <a:spLocks noChangeArrowheads="1"/>
          </p:cNvSpPr>
          <p:nvPr/>
        </p:nvSpPr>
        <p:spPr bwMode="auto">
          <a:xfrm>
            <a:off x="3433763" y="57975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DBGIER</a:t>
            </a:r>
          </a:p>
        </p:txBody>
      </p:sp>
      <p:sp>
        <p:nvSpPr>
          <p:cNvPr id="6167" name="Text Box 71"/>
          <p:cNvSpPr txBox="1">
            <a:spLocks noChangeArrowheads="1"/>
          </p:cNvSpPr>
          <p:nvPr/>
        </p:nvSpPr>
        <p:spPr bwMode="auto">
          <a:xfrm>
            <a:off x="2476500" y="969963"/>
            <a:ext cx="1798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600"/>
              <a:t>C28 Register Set</a:t>
            </a:r>
          </a:p>
        </p:txBody>
      </p:sp>
      <p:sp>
        <p:nvSpPr>
          <p:cNvPr id="215112" name="Rectangle 72"/>
          <p:cNvSpPr>
            <a:spLocks noChangeArrowheads="1"/>
          </p:cNvSpPr>
          <p:nvPr/>
        </p:nvSpPr>
        <p:spPr bwMode="auto">
          <a:xfrm>
            <a:off x="5002213" y="2884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3" name="Text Box 73"/>
          <p:cNvSpPr txBox="1">
            <a:spLocks noChangeArrowheads="1"/>
          </p:cNvSpPr>
          <p:nvPr/>
        </p:nvSpPr>
        <p:spPr bwMode="auto">
          <a:xfrm>
            <a:off x="4700588" y="1436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14" name="Rectangle 74"/>
          <p:cNvSpPr>
            <a:spLocks noChangeArrowheads="1"/>
          </p:cNvSpPr>
          <p:nvPr/>
        </p:nvSpPr>
        <p:spPr bwMode="auto">
          <a:xfrm>
            <a:off x="5002213" y="1360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5" name="Rectangle 75"/>
          <p:cNvSpPr>
            <a:spLocks noChangeArrowheads="1"/>
          </p:cNvSpPr>
          <p:nvPr/>
        </p:nvSpPr>
        <p:spPr bwMode="auto">
          <a:xfrm>
            <a:off x="4937125" y="1436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R0H</a:t>
            </a:r>
          </a:p>
        </p:txBody>
      </p:sp>
      <p:sp>
        <p:nvSpPr>
          <p:cNvPr id="215116" name="Rectangle 76"/>
          <p:cNvSpPr>
            <a:spLocks noChangeArrowheads="1"/>
          </p:cNvSpPr>
          <p:nvPr/>
        </p:nvSpPr>
        <p:spPr bwMode="auto">
          <a:xfrm>
            <a:off x="5002213" y="1741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7" name="Rectangle 77"/>
          <p:cNvSpPr>
            <a:spLocks noChangeArrowheads="1"/>
          </p:cNvSpPr>
          <p:nvPr/>
        </p:nvSpPr>
        <p:spPr bwMode="auto">
          <a:xfrm>
            <a:off x="4937125" y="1817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R1H</a:t>
            </a:r>
          </a:p>
        </p:txBody>
      </p:sp>
      <p:sp>
        <p:nvSpPr>
          <p:cNvPr id="215118" name="Rectangle 78"/>
          <p:cNvSpPr>
            <a:spLocks noChangeArrowheads="1"/>
          </p:cNvSpPr>
          <p:nvPr/>
        </p:nvSpPr>
        <p:spPr bwMode="auto">
          <a:xfrm>
            <a:off x="5002213" y="2122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9" name="Rectangle 79"/>
          <p:cNvSpPr>
            <a:spLocks noChangeArrowheads="1"/>
          </p:cNvSpPr>
          <p:nvPr/>
        </p:nvSpPr>
        <p:spPr bwMode="auto">
          <a:xfrm>
            <a:off x="4937125" y="2198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R2H</a:t>
            </a:r>
          </a:p>
        </p:txBody>
      </p:sp>
      <p:sp>
        <p:nvSpPr>
          <p:cNvPr id="215120" name="Rectangle 80"/>
          <p:cNvSpPr>
            <a:spLocks noChangeArrowheads="1"/>
          </p:cNvSpPr>
          <p:nvPr/>
        </p:nvSpPr>
        <p:spPr bwMode="auto">
          <a:xfrm>
            <a:off x="5002213" y="2503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1" name="Rectangle 81"/>
          <p:cNvSpPr>
            <a:spLocks noChangeArrowheads="1"/>
          </p:cNvSpPr>
          <p:nvPr/>
        </p:nvSpPr>
        <p:spPr bwMode="auto">
          <a:xfrm>
            <a:off x="4937125" y="2579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R3H</a:t>
            </a:r>
          </a:p>
        </p:txBody>
      </p:sp>
      <p:sp>
        <p:nvSpPr>
          <p:cNvPr id="215122" name="Rectangle 82"/>
          <p:cNvSpPr>
            <a:spLocks noChangeArrowheads="1"/>
          </p:cNvSpPr>
          <p:nvPr/>
        </p:nvSpPr>
        <p:spPr bwMode="auto">
          <a:xfrm>
            <a:off x="5002213" y="3265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3" name="Rectangle 83"/>
          <p:cNvSpPr>
            <a:spLocks noChangeArrowheads="1"/>
          </p:cNvSpPr>
          <p:nvPr/>
        </p:nvSpPr>
        <p:spPr bwMode="auto">
          <a:xfrm>
            <a:off x="4937125" y="3341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R5H</a:t>
            </a:r>
          </a:p>
        </p:txBody>
      </p:sp>
      <p:sp>
        <p:nvSpPr>
          <p:cNvPr id="215124" name="Rectangle 84"/>
          <p:cNvSpPr>
            <a:spLocks noChangeArrowheads="1"/>
          </p:cNvSpPr>
          <p:nvPr/>
        </p:nvSpPr>
        <p:spPr bwMode="auto">
          <a:xfrm>
            <a:off x="5002213" y="3646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5" name="Rectangle 85"/>
          <p:cNvSpPr>
            <a:spLocks noChangeArrowheads="1"/>
          </p:cNvSpPr>
          <p:nvPr/>
        </p:nvSpPr>
        <p:spPr bwMode="auto">
          <a:xfrm>
            <a:off x="4937125" y="3722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R6H</a:t>
            </a:r>
          </a:p>
        </p:txBody>
      </p:sp>
      <p:sp>
        <p:nvSpPr>
          <p:cNvPr id="215126" name="Rectangle 86"/>
          <p:cNvSpPr>
            <a:spLocks noChangeArrowheads="1"/>
          </p:cNvSpPr>
          <p:nvPr/>
        </p:nvSpPr>
        <p:spPr bwMode="auto">
          <a:xfrm>
            <a:off x="5002213" y="4027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7" name="Rectangle 87"/>
          <p:cNvSpPr>
            <a:spLocks noChangeArrowheads="1"/>
          </p:cNvSpPr>
          <p:nvPr/>
        </p:nvSpPr>
        <p:spPr bwMode="auto">
          <a:xfrm>
            <a:off x="4937125" y="4103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R7H</a:t>
            </a:r>
          </a:p>
        </p:txBody>
      </p:sp>
      <p:sp>
        <p:nvSpPr>
          <p:cNvPr id="215128" name="Text Box 88"/>
          <p:cNvSpPr txBox="1">
            <a:spLocks noChangeArrowheads="1"/>
          </p:cNvSpPr>
          <p:nvPr/>
        </p:nvSpPr>
        <p:spPr bwMode="auto">
          <a:xfrm>
            <a:off x="4700588" y="1817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29" name="Text Box 89"/>
          <p:cNvSpPr txBox="1">
            <a:spLocks noChangeArrowheads="1"/>
          </p:cNvSpPr>
          <p:nvPr/>
        </p:nvSpPr>
        <p:spPr bwMode="auto">
          <a:xfrm>
            <a:off x="4700588" y="2198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0" name="Text Box 90"/>
          <p:cNvSpPr txBox="1">
            <a:spLocks noChangeArrowheads="1"/>
          </p:cNvSpPr>
          <p:nvPr/>
        </p:nvSpPr>
        <p:spPr bwMode="auto">
          <a:xfrm>
            <a:off x="4700588" y="2579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1" name="Text Box 91"/>
          <p:cNvSpPr txBox="1">
            <a:spLocks noChangeArrowheads="1"/>
          </p:cNvSpPr>
          <p:nvPr/>
        </p:nvSpPr>
        <p:spPr bwMode="auto">
          <a:xfrm>
            <a:off x="4700588" y="2960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2" name="Text Box 92"/>
          <p:cNvSpPr txBox="1">
            <a:spLocks noChangeArrowheads="1"/>
          </p:cNvSpPr>
          <p:nvPr/>
        </p:nvSpPr>
        <p:spPr bwMode="auto">
          <a:xfrm>
            <a:off x="4700588" y="3341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3" name="Text Box 93"/>
          <p:cNvSpPr txBox="1">
            <a:spLocks noChangeArrowheads="1"/>
          </p:cNvSpPr>
          <p:nvPr/>
        </p:nvSpPr>
        <p:spPr bwMode="auto">
          <a:xfrm>
            <a:off x="4700588" y="3722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4" name="Text Box 94"/>
          <p:cNvSpPr txBox="1">
            <a:spLocks noChangeArrowheads="1"/>
          </p:cNvSpPr>
          <p:nvPr/>
        </p:nvSpPr>
        <p:spPr bwMode="auto">
          <a:xfrm>
            <a:off x="4700588" y="4103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5" name="Rectangle 95"/>
          <p:cNvSpPr>
            <a:spLocks noChangeArrowheads="1"/>
          </p:cNvSpPr>
          <p:nvPr/>
        </p:nvSpPr>
        <p:spPr bwMode="auto">
          <a:xfrm>
            <a:off x="4937125" y="2960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R4H</a:t>
            </a:r>
          </a:p>
        </p:txBody>
      </p:sp>
      <p:sp>
        <p:nvSpPr>
          <p:cNvPr id="215136" name="Rectangle 96"/>
          <p:cNvSpPr>
            <a:spLocks noChangeArrowheads="1"/>
          </p:cNvSpPr>
          <p:nvPr/>
        </p:nvSpPr>
        <p:spPr bwMode="auto">
          <a:xfrm>
            <a:off x="5002213" y="4484688"/>
            <a:ext cx="1962150" cy="304800"/>
          </a:xfrm>
          <a:prstGeom prst="rect">
            <a:avLst/>
          </a:prstGeom>
          <a:solidFill>
            <a:srgbClr val="969696"/>
          </a:solidFill>
          <a:ln w="19050" algn="ctr">
            <a:solidFill>
              <a:schemeClr val="tx1"/>
            </a:solidFill>
            <a:miter lim="800000"/>
            <a:headEnd/>
            <a:tailEnd/>
          </a:ln>
          <a:effectLst/>
        </p:spPr>
        <p:txBody>
          <a:bodyPr anchor="ctr">
            <a:spAutoFit/>
          </a:bodyPr>
          <a:lstStyle/>
          <a:p>
            <a:pPr>
              <a:defRPr/>
            </a:pPr>
            <a:endParaRPr lang="de-DE" dirty="0">
              <a:effectLst>
                <a:outerShdw blurRad="38100" dist="38100" dir="2700000" algn="tl">
                  <a:srgbClr val="000000">
                    <a:alpha val="43137"/>
                  </a:srgbClr>
                </a:outerShdw>
              </a:effectLst>
              <a:latin typeface="Arial" charset="0"/>
            </a:endParaRPr>
          </a:p>
        </p:txBody>
      </p:sp>
      <p:sp>
        <p:nvSpPr>
          <p:cNvPr id="215137" name="Rectangle 97"/>
          <p:cNvSpPr>
            <a:spLocks noChangeArrowheads="1"/>
          </p:cNvSpPr>
          <p:nvPr/>
        </p:nvSpPr>
        <p:spPr bwMode="auto">
          <a:xfrm>
            <a:off x="4937125" y="4560888"/>
            <a:ext cx="1962150" cy="304800"/>
          </a:xfrm>
          <a:prstGeom prst="rect">
            <a:avLst/>
          </a:prstGeom>
          <a:solidFill>
            <a:srgbClr val="E5D3F9"/>
          </a:solidFill>
          <a:ln w="19050" algn="ctr">
            <a:solidFill>
              <a:schemeClr val="tx1"/>
            </a:solidFill>
            <a:miter lim="800000"/>
            <a:headEnd/>
            <a:tailEnd/>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STF</a:t>
            </a:r>
          </a:p>
        </p:txBody>
      </p:sp>
      <p:sp>
        <p:nvSpPr>
          <p:cNvPr id="215138" name="Text Box 98"/>
          <p:cNvSpPr txBox="1">
            <a:spLocks noChangeArrowheads="1"/>
          </p:cNvSpPr>
          <p:nvPr/>
        </p:nvSpPr>
        <p:spPr bwMode="auto">
          <a:xfrm>
            <a:off x="4989513" y="1000125"/>
            <a:ext cx="1831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600"/>
              <a:t>FPU Register Set</a:t>
            </a:r>
          </a:p>
        </p:txBody>
      </p:sp>
      <p:sp>
        <p:nvSpPr>
          <p:cNvPr id="215139" name="Rectangle 99"/>
          <p:cNvSpPr>
            <a:spLocks noChangeArrowheads="1"/>
          </p:cNvSpPr>
          <p:nvPr/>
        </p:nvSpPr>
        <p:spPr bwMode="auto">
          <a:xfrm>
            <a:off x="4962525" y="4962525"/>
            <a:ext cx="1960563" cy="304800"/>
          </a:xfrm>
          <a:prstGeom prst="rect">
            <a:avLst/>
          </a:prstGeom>
          <a:solidFill>
            <a:srgbClr val="E5D3F9"/>
          </a:solidFill>
          <a:ln w="19050" algn="ctr">
            <a:solidFill>
              <a:schemeClr val="tx1"/>
            </a:solidFill>
            <a:miter lim="800000"/>
            <a:headEnd/>
            <a:tailEnd/>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RB</a:t>
            </a:r>
          </a:p>
        </p:txBody>
      </p:sp>
      <p:sp>
        <p:nvSpPr>
          <p:cNvPr id="215140" name="Text Box 100"/>
          <p:cNvSpPr txBox="1">
            <a:spLocks noChangeArrowheads="1"/>
          </p:cNvSpPr>
          <p:nvPr/>
        </p:nvSpPr>
        <p:spPr bwMode="auto">
          <a:xfrm>
            <a:off x="4868863" y="5686425"/>
            <a:ext cx="4159250" cy="517525"/>
          </a:xfrm>
          <a:prstGeom prst="rect">
            <a:avLst/>
          </a:prstGeom>
          <a:solidFill>
            <a:srgbClr val="E5D3F9"/>
          </a:solidFill>
          <a:ln w="9525" algn="ctr">
            <a:noFill/>
            <a:miter lim="800000"/>
            <a:headEnd/>
            <a:tailEnd/>
          </a:ln>
          <a:effectLst>
            <a:outerShdw dist="35921" dir="2700000" algn="ctr" rotWithShape="0">
              <a:schemeClr val="bg2"/>
            </a:outerShdw>
          </a:effectLst>
        </p:spPr>
        <p:txBody>
          <a:bodyPr>
            <a:spAutoFit/>
          </a:bodyPr>
          <a:lstStyle/>
          <a:p>
            <a:pPr algn="ctr" eaLnBrk="1" hangingPunct="1">
              <a:lnSpc>
                <a:spcPct val="100000"/>
              </a:lnSpc>
              <a:spcBef>
                <a:spcPct val="0"/>
              </a:spcBef>
              <a:defRPr/>
            </a:pPr>
            <a:r>
              <a:rPr lang="en-US" sz="1400" dirty="0">
                <a:solidFill>
                  <a:schemeClr val="accent2"/>
                </a:solidFill>
                <a:latin typeface="Arial" charset="0"/>
              </a:rPr>
              <a:t>R0H – R7H And STF Are Shadowed For Fast Context Save And Restore</a:t>
            </a:r>
          </a:p>
        </p:txBody>
      </p:sp>
      <p:sp>
        <p:nvSpPr>
          <p:cNvPr id="215141" name="Rectangle 101"/>
          <p:cNvSpPr>
            <a:spLocks noChangeArrowheads="1"/>
          </p:cNvSpPr>
          <p:nvPr/>
        </p:nvSpPr>
        <p:spPr bwMode="auto">
          <a:xfrm>
            <a:off x="7151688" y="1455738"/>
            <a:ext cx="1670050" cy="1822450"/>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32-bit </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8 FPU Result </a:t>
            </a:r>
            <a:br>
              <a:rPr lang="en-US" sz="1600" dirty="0">
                <a:solidFill>
                  <a:schemeClr val="accent2"/>
                </a:solidFill>
                <a:latin typeface="Arial" charset="0"/>
              </a:rPr>
            </a:br>
            <a:r>
              <a:rPr lang="en-US" sz="1600" dirty="0">
                <a:solidFill>
                  <a:schemeClr val="accent2"/>
                </a:solidFill>
                <a:latin typeface="Arial" charset="0"/>
              </a:rPr>
              <a:t>Registers</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FPU Status</a:t>
            </a:r>
          </a:p>
          <a:p>
            <a:pPr algn="ctr" eaLnBrk="1" hangingPunct="1">
              <a:lnSpc>
                <a:spcPct val="100000"/>
              </a:lnSpc>
              <a:spcBef>
                <a:spcPct val="0"/>
              </a:spcBef>
              <a:defRPr/>
            </a:pPr>
            <a:r>
              <a:rPr lang="en-US" sz="1600" dirty="0">
                <a:solidFill>
                  <a:schemeClr val="accent2"/>
                </a:solidFill>
                <a:latin typeface="Arial" charset="0"/>
              </a:rPr>
              <a:t>Repeat Block</a:t>
            </a:r>
          </a:p>
        </p:txBody>
      </p:sp>
      <p:sp>
        <p:nvSpPr>
          <p:cNvPr id="215142" name="Rectangle 102"/>
          <p:cNvSpPr>
            <a:spLocks noChangeArrowheads="1"/>
          </p:cNvSpPr>
          <p:nvPr/>
        </p:nvSpPr>
        <p:spPr bwMode="auto">
          <a:xfrm>
            <a:off x="323850" y="981075"/>
            <a:ext cx="1897063" cy="1711325"/>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32-bit</a:t>
            </a:r>
          </a:p>
          <a:p>
            <a:pPr algn="ctr" eaLnBrk="1" hangingPunct="1">
              <a:lnSpc>
                <a:spcPct val="100000"/>
              </a:lnSpc>
              <a:spcBef>
                <a:spcPct val="0"/>
              </a:spcBef>
              <a:defRPr/>
            </a:pPr>
            <a:r>
              <a:rPr lang="en-US" sz="1600" dirty="0">
                <a:solidFill>
                  <a:schemeClr val="accent2"/>
                </a:solidFill>
                <a:latin typeface="Arial" charset="0"/>
              </a:rPr>
              <a:t>Accumulator, </a:t>
            </a:r>
            <a:br>
              <a:rPr lang="en-US" sz="1600" dirty="0">
                <a:solidFill>
                  <a:schemeClr val="accent2"/>
                </a:solidFill>
                <a:latin typeface="Arial" charset="0"/>
              </a:rPr>
            </a:br>
            <a:r>
              <a:rPr lang="en-US" sz="1600" dirty="0">
                <a:solidFill>
                  <a:schemeClr val="accent2"/>
                </a:solidFill>
                <a:latin typeface="Arial" charset="0"/>
              </a:rPr>
              <a:t>Product, </a:t>
            </a:r>
            <a:br>
              <a:rPr lang="en-US" sz="1600" dirty="0">
                <a:solidFill>
                  <a:schemeClr val="accent2"/>
                </a:solidFill>
                <a:latin typeface="Arial" charset="0"/>
              </a:rPr>
            </a:br>
            <a:r>
              <a:rPr lang="en-US" sz="1600" dirty="0">
                <a:solidFill>
                  <a:schemeClr val="accent2"/>
                </a:solidFill>
                <a:latin typeface="Arial" charset="0"/>
              </a:rPr>
              <a:t>Temporary and</a:t>
            </a:r>
          </a:p>
          <a:p>
            <a:pPr algn="ctr" eaLnBrk="1" hangingPunct="1">
              <a:lnSpc>
                <a:spcPct val="100000"/>
              </a:lnSpc>
              <a:spcBef>
                <a:spcPct val="0"/>
              </a:spcBef>
              <a:defRPr/>
            </a:pPr>
            <a:r>
              <a:rPr lang="en-US" sz="1600" dirty="0">
                <a:solidFill>
                  <a:schemeClr val="accent2"/>
                </a:solidFill>
                <a:latin typeface="Arial" charset="0"/>
              </a:rPr>
              <a:t>8 Auxiliary</a:t>
            </a:r>
          </a:p>
          <a:p>
            <a:pPr algn="ctr" eaLnBrk="1" hangingPunct="1">
              <a:lnSpc>
                <a:spcPct val="100000"/>
              </a:lnSpc>
              <a:spcBef>
                <a:spcPct val="0"/>
              </a:spcBef>
              <a:defRPr/>
            </a:pPr>
            <a:r>
              <a:rPr lang="en-US" sz="1600" dirty="0">
                <a:solidFill>
                  <a:schemeClr val="accent2"/>
                </a:solidFill>
                <a:latin typeface="Arial" charset="0"/>
              </a:rPr>
              <a:t>Registers</a:t>
            </a:r>
            <a:endParaRPr lang="en-US" sz="1400" dirty="0">
              <a:solidFill>
                <a:schemeClr val="accent2"/>
              </a:solidFill>
              <a:latin typeface="Arial" charset="0"/>
            </a:endParaRPr>
          </a:p>
        </p:txBody>
      </p:sp>
      <p:sp>
        <p:nvSpPr>
          <p:cNvPr id="215143" name="Rectangle 103"/>
          <p:cNvSpPr>
            <a:spLocks noChangeArrowheads="1"/>
          </p:cNvSpPr>
          <p:nvPr/>
        </p:nvSpPr>
        <p:spPr bwMode="auto">
          <a:xfrm>
            <a:off x="323850" y="3068638"/>
            <a:ext cx="1897063" cy="1087437"/>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22-bit</a:t>
            </a:r>
          </a:p>
          <a:p>
            <a:pPr algn="ctr" eaLnBrk="1" hangingPunct="1">
              <a:lnSpc>
                <a:spcPct val="100000"/>
              </a:lnSpc>
              <a:spcBef>
                <a:spcPct val="0"/>
              </a:spcBef>
              <a:defRPr/>
            </a:pPr>
            <a:r>
              <a:rPr lang="en-US" sz="1600" dirty="0">
                <a:solidFill>
                  <a:schemeClr val="accent2"/>
                </a:solidFill>
                <a:latin typeface="Arial" charset="0"/>
              </a:rPr>
              <a:t>Program Counter</a:t>
            </a:r>
            <a:br>
              <a:rPr lang="en-US" sz="1600" dirty="0">
                <a:solidFill>
                  <a:schemeClr val="accent2"/>
                </a:solidFill>
                <a:latin typeface="Arial" charset="0"/>
              </a:rPr>
            </a:br>
            <a:r>
              <a:rPr lang="en-US" sz="1600" dirty="0">
                <a:solidFill>
                  <a:schemeClr val="accent2"/>
                </a:solidFill>
                <a:latin typeface="Arial" charset="0"/>
              </a:rPr>
              <a:t>Return PC</a:t>
            </a:r>
          </a:p>
        </p:txBody>
      </p:sp>
      <p:sp>
        <p:nvSpPr>
          <p:cNvPr id="215145" name="Rectangle 105"/>
          <p:cNvSpPr>
            <a:spLocks noChangeArrowheads="1"/>
          </p:cNvSpPr>
          <p:nvPr/>
        </p:nvSpPr>
        <p:spPr bwMode="auto">
          <a:xfrm>
            <a:off x="323850" y="4652963"/>
            <a:ext cx="1897063" cy="1944687"/>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16-bit</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Data Page Pointer</a:t>
            </a:r>
            <a:br>
              <a:rPr lang="en-US" sz="1600" dirty="0">
                <a:solidFill>
                  <a:schemeClr val="accent2"/>
                </a:solidFill>
                <a:latin typeface="Arial" charset="0"/>
              </a:rPr>
            </a:br>
            <a:r>
              <a:rPr lang="en-US" sz="1600" dirty="0">
                <a:solidFill>
                  <a:schemeClr val="accent2"/>
                </a:solidFill>
                <a:latin typeface="Arial" charset="0"/>
              </a:rPr>
              <a:t>Stack Pointer</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2 Status</a:t>
            </a:r>
          </a:p>
          <a:p>
            <a:pPr algn="ctr" eaLnBrk="1" hangingPunct="1">
              <a:lnSpc>
                <a:spcPct val="100000"/>
              </a:lnSpc>
              <a:spcBef>
                <a:spcPct val="0"/>
              </a:spcBef>
              <a:defRPr/>
            </a:pPr>
            <a:r>
              <a:rPr lang="en-US" sz="1600" dirty="0">
                <a:solidFill>
                  <a:schemeClr val="accent2"/>
                </a:solidFill>
                <a:latin typeface="Arial" charset="0"/>
              </a:rPr>
              <a:t>Interrupt Enable</a:t>
            </a:r>
          </a:p>
          <a:p>
            <a:pPr algn="ctr" eaLnBrk="1" hangingPunct="1">
              <a:lnSpc>
                <a:spcPct val="100000"/>
              </a:lnSpc>
              <a:spcBef>
                <a:spcPct val="0"/>
              </a:spcBef>
              <a:defRPr/>
            </a:pPr>
            <a:r>
              <a:rPr lang="en-US" sz="1600" dirty="0">
                <a:solidFill>
                  <a:schemeClr val="accent2"/>
                </a:solidFill>
                <a:latin typeface="Arial" charset="0"/>
              </a:rPr>
              <a:t>Interrupt Flag</a:t>
            </a:r>
          </a:p>
        </p:txBody>
      </p:sp>
      <p:sp>
        <p:nvSpPr>
          <p:cNvPr id="215146" name="Line 106"/>
          <p:cNvSpPr>
            <a:spLocks noChangeShapeType="1"/>
          </p:cNvSpPr>
          <p:nvPr/>
        </p:nvSpPr>
        <p:spPr bwMode="auto">
          <a:xfrm>
            <a:off x="4572000" y="620713"/>
            <a:ext cx="0" cy="6121400"/>
          </a:xfrm>
          <a:prstGeom prst="line">
            <a:avLst/>
          </a:prstGeom>
          <a:noFill/>
          <a:ln w="57150">
            <a:solidFill>
              <a:schemeClr val="tx1"/>
            </a:solidFill>
            <a:round/>
            <a:headEnd type="none" w="sm" len="sm"/>
            <a:tailEnd type="non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6202" name="Text Box 108"/>
          <p:cNvSpPr txBox="1">
            <a:spLocks noChangeArrowheads="1"/>
          </p:cNvSpPr>
          <p:nvPr/>
        </p:nvSpPr>
        <p:spPr bwMode="auto">
          <a:xfrm>
            <a:off x="2484438" y="698500"/>
            <a:ext cx="127635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600"/>
              <a:t>Fixed Point</a:t>
            </a:r>
          </a:p>
        </p:txBody>
      </p:sp>
      <p:sp>
        <p:nvSpPr>
          <p:cNvPr id="6203" name="Text Box 109"/>
          <p:cNvSpPr txBox="1">
            <a:spLocks noChangeArrowheads="1"/>
          </p:cNvSpPr>
          <p:nvPr/>
        </p:nvSpPr>
        <p:spPr bwMode="auto">
          <a:xfrm>
            <a:off x="5148263" y="692150"/>
            <a:ext cx="15367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600"/>
              <a:t>Floating Point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215091"/>
                                        </p:tgtEl>
                                        <p:attrNameLst>
                                          <p:attrName>style.color</p:attrName>
                                        </p:attrNameLst>
                                      </p:cBhvr>
                                      <p:by>
                                        <p:hsl h="0" s="-12549" l="-25098"/>
                                      </p:by>
                                    </p:animClr>
                                    <p:animClr clrSpc="hsl" dir="cw">
                                      <p:cBhvr>
                                        <p:cTn id="7" dur="500" fill="hold"/>
                                        <p:tgtEl>
                                          <p:spTgt spid="215091"/>
                                        </p:tgtEl>
                                        <p:attrNameLst>
                                          <p:attrName>fillcolor</p:attrName>
                                        </p:attrNameLst>
                                      </p:cBhvr>
                                      <p:by>
                                        <p:hsl h="0" s="-12549" l="-25098"/>
                                      </p:by>
                                    </p:animClr>
                                    <p:animClr clrSpc="hsl" dir="cw">
                                      <p:cBhvr>
                                        <p:cTn id="8" dur="500" fill="hold"/>
                                        <p:tgtEl>
                                          <p:spTgt spid="215091"/>
                                        </p:tgtEl>
                                        <p:attrNameLst>
                                          <p:attrName>stroke.color</p:attrName>
                                        </p:attrNameLst>
                                      </p:cBhvr>
                                      <p:by>
                                        <p:hsl h="0" s="-12549" l="-25098"/>
                                      </p:by>
                                    </p:animClr>
                                    <p:set>
                                      <p:cBhvr>
                                        <p:cTn id="9" dur="500" fill="hold"/>
                                        <p:tgtEl>
                                          <p:spTgt spid="215091"/>
                                        </p:tgtEl>
                                        <p:attrNameLst>
                                          <p:attrName>fill.type</p:attrName>
                                        </p:attrNameLst>
                                      </p:cBhvr>
                                      <p:to>
                                        <p:strVal val="solid"/>
                                      </p:to>
                                    </p:set>
                                  </p:childTnLst>
                                </p:cTn>
                              </p:par>
                              <p:par>
                                <p:cTn id="10" presetID="24" presetClass="emph" presetSubtype="0" fill="hold" grpId="0" nodeType="withEffect">
                                  <p:stCondLst>
                                    <p:cond delay="0"/>
                                  </p:stCondLst>
                                  <p:childTnLst>
                                    <p:animClr clrSpc="hsl" dir="cw">
                                      <p:cBhvr override="childStyle">
                                        <p:cTn id="11" dur="500" fill="hold"/>
                                        <p:tgtEl>
                                          <p:spTgt spid="215092"/>
                                        </p:tgtEl>
                                        <p:attrNameLst>
                                          <p:attrName>style.color</p:attrName>
                                        </p:attrNameLst>
                                      </p:cBhvr>
                                      <p:by>
                                        <p:hsl h="0" s="-12549" l="-25098"/>
                                      </p:by>
                                    </p:animClr>
                                    <p:animClr clrSpc="hsl" dir="cw">
                                      <p:cBhvr>
                                        <p:cTn id="12" dur="500" fill="hold"/>
                                        <p:tgtEl>
                                          <p:spTgt spid="215092"/>
                                        </p:tgtEl>
                                        <p:attrNameLst>
                                          <p:attrName>fillcolor</p:attrName>
                                        </p:attrNameLst>
                                      </p:cBhvr>
                                      <p:by>
                                        <p:hsl h="0" s="-12549" l="-25098"/>
                                      </p:by>
                                    </p:animClr>
                                    <p:animClr clrSpc="hsl" dir="cw">
                                      <p:cBhvr>
                                        <p:cTn id="13" dur="500" fill="hold"/>
                                        <p:tgtEl>
                                          <p:spTgt spid="215092"/>
                                        </p:tgtEl>
                                        <p:attrNameLst>
                                          <p:attrName>stroke.color</p:attrName>
                                        </p:attrNameLst>
                                      </p:cBhvr>
                                      <p:by>
                                        <p:hsl h="0" s="-12549" l="-25098"/>
                                      </p:by>
                                    </p:animClr>
                                    <p:set>
                                      <p:cBhvr>
                                        <p:cTn id="14" dur="500" fill="hold"/>
                                        <p:tgtEl>
                                          <p:spTgt spid="215092"/>
                                        </p:tgtEl>
                                        <p:attrNameLst>
                                          <p:attrName>fill.type</p:attrName>
                                        </p:attrNameLst>
                                      </p:cBhvr>
                                      <p:to>
                                        <p:strVal val="solid"/>
                                      </p:to>
                                    </p:set>
                                  </p:childTnLst>
                                </p:cTn>
                              </p:par>
                              <p:par>
                                <p:cTn id="15" presetID="24" presetClass="emph" presetSubtype="0" fill="hold" grpId="0" nodeType="withEffect">
                                  <p:stCondLst>
                                    <p:cond delay="0"/>
                                  </p:stCondLst>
                                  <p:childTnLst>
                                    <p:animClr clrSpc="hsl" dir="cw">
                                      <p:cBhvr override="childStyle">
                                        <p:cTn id="16" dur="500" fill="hold"/>
                                        <p:tgtEl>
                                          <p:spTgt spid="215093"/>
                                        </p:tgtEl>
                                        <p:attrNameLst>
                                          <p:attrName>style.color</p:attrName>
                                        </p:attrNameLst>
                                      </p:cBhvr>
                                      <p:by>
                                        <p:hsl h="0" s="-12549" l="-25098"/>
                                      </p:by>
                                    </p:animClr>
                                    <p:animClr clrSpc="hsl" dir="cw">
                                      <p:cBhvr>
                                        <p:cTn id="17" dur="500" fill="hold"/>
                                        <p:tgtEl>
                                          <p:spTgt spid="215093"/>
                                        </p:tgtEl>
                                        <p:attrNameLst>
                                          <p:attrName>fillcolor</p:attrName>
                                        </p:attrNameLst>
                                      </p:cBhvr>
                                      <p:by>
                                        <p:hsl h="0" s="-12549" l="-25098"/>
                                      </p:by>
                                    </p:animClr>
                                    <p:animClr clrSpc="hsl" dir="cw">
                                      <p:cBhvr>
                                        <p:cTn id="18" dur="500" fill="hold"/>
                                        <p:tgtEl>
                                          <p:spTgt spid="215093"/>
                                        </p:tgtEl>
                                        <p:attrNameLst>
                                          <p:attrName>stroke.color</p:attrName>
                                        </p:attrNameLst>
                                      </p:cBhvr>
                                      <p:by>
                                        <p:hsl h="0" s="-12549" l="-25098"/>
                                      </p:by>
                                    </p:animClr>
                                    <p:set>
                                      <p:cBhvr>
                                        <p:cTn id="19" dur="500" fill="hold"/>
                                        <p:tgtEl>
                                          <p:spTgt spid="215093"/>
                                        </p:tgtEl>
                                        <p:attrNameLst>
                                          <p:attrName>fill.type</p:attrName>
                                        </p:attrNameLst>
                                      </p:cBhvr>
                                      <p:to>
                                        <p:strVal val="solid"/>
                                      </p:to>
                                    </p:set>
                                  </p:childTnLst>
                                </p:cTn>
                              </p:par>
                              <p:par>
                                <p:cTn id="20" presetID="3" presetClass="entr" presetSubtype="10" fill="hold" grpId="0" nodeType="withEffect">
                                  <p:stCondLst>
                                    <p:cond delay="0"/>
                                  </p:stCondLst>
                                  <p:childTnLst>
                                    <p:set>
                                      <p:cBhvr>
                                        <p:cTn id="21" dur="1" fill="hold">
                                          <p:stCondLst>
                                            <p:cond delay="0"/>
                                          </p:stCondLst>
                                        </p:cTn>
                                        <p:tgtEl>
                                          <p:spTgt spid="215142"/>
                                        </p:tgtEl>
                                        <p:attrNameLst>
                                          <p:attrName>style.visibility</p:attrName>
                                        </p:attrNameLst>
                                      </p:cBhvr>
                                      <p:to>
                                        <p:strVal val="visible"/>
                                      </p:to>
                                    </p:set>
                                    <p:animEffect transition="in" filter="blinds(horizontal)">
                                      <p:cBhvr>
                                        <p:cTn id="22" dur="500"/>
                                        <p:tgtEl>
                                          <p:spTgt spid="21514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mph" presetSubtype="0" fill="hold" grpId="1" nodeType="clickEffect">
                                  <p:stCondLst>
                                    <p:cond delay="0"/>
                                  </p:stCondLst>
                                  <p:childTnLst>
                                    <p:animClr clrSpc="hsl" dir="cw">
                                      <p:cBhvr override="childStyle">
                                        <p:cTn id="26" dur="500" fill="hold"/>
                                        <p:tgtEl>
                                          <p:spTgt spid="215091"/>
                                        </p:tgtEl>
                                        <p:attrNameLst>
                                          <p:attrName>style.color</p:attrName>
                                        </p:attrNameLst>
                                      </p:cBhvr>
                                      <p:by>
                                        <p:hsl h="0" s="12549" l="25098"/>
                                      </p:by>
                                    </p:animClr>
                                    <p:animClr clrSpc="hsl" dir="cw">
                                      <p:cBhvr>
                                        <p:cTn id="27" dur="500" fill="hold"/>
                                        <p:tgtEl>
                                          <p:spTgt spid="215091"/>
                                        </p:tgtEl>
                                        <p:attrNameLst>
                                          <p:attrName>fillcolor</p:attrName>
                                        </p:attrNameLst>
                                      </p:cBhvr>
                                      <p:by>
                                        <p:hsl h="0" s="12549" l="25098"/>
                                      </p:by>
                                    </p:animClr>
                                    <p:animClr clrSpc="hsl" dir="cw">
                                      <p:cBhvr>
                                        <p:cTn id="28" dur="500" fill="hold"/>
                                        <p:tgtEl>
                                          <p:spTgt spid="215091"/>
                                        </p:tgtEl>
                                        <p:attrNameLst>
                                          <p:attrName>stroke.color</p:attrName>
                                        </p:attrNameLst>
                                      </p:cBhvr>
                                      <p:by>
                                        <p:hsl h="0" s="12549" l="25098"/>
                                      </p:by>
                                    </p:animClr>
                                    <p:set>
                                      <p:cBhvr>
                                        <p:cTn id="29" dur="500" fill="hold"/>
                                        <p:tgtEl>
                                          <p:spTgt spid="215091"/>
                                        </p:tgtEl>
                                        <p:attrNameLst>
                                          <p:attrName>fill.type</p:attrName>
                                        </p:attrNameLst>
                                      </p:cBhvr>
                                      <p:to>
                                        <p:strVal val="solid"/>
                                      </p:to>
                                    </p:set>
                                  </p:childTnLst>
                                </p:cTn>
                              </p:par>
                              <p:par>
                                <p:cTn id="30" presetID="30" presetClass="emph" presetSubtype="0" fill="hold" grpId="1" nodeType="withEffect">
                                  <p:stCondLst>
                                    <p:cond delay="0"/>
                                  </p:stCondLst>
                                  <p:childTnLst>
                                    <p:animClr clrSpc="hsl" dir="cw">
                                      <p:cBhvr override="childStyle">
                                        <p:cTn id="31" dur="500" fill="hold"/>
                                        <p:tgtEl>
                                          <p:spTgt spid="215092"/>
                                        </p:tgtEl>
                                        <p:attrNameLst>
                                          <p:attrName>style.color</p:attrName>
                                        </p:attrNameLst>
                                      </p:cBhvr>
                                      <p:by>
                                        <p:hsl h="0" s="12549" l="25098"/>
                                      </p:by>
                                    </p:animClr>
                                    <p:animClr clrSpc="hsl" dir="cw">
                                      <p:cBhvr>
                                        <p:cTn id="32" dur="500" fill="hold"/>
                                        <p:tgtEl>
                                          <p:spTgt spid="215092"/>
                                        </p:tgtEl>
                                        <p:attrNameLst>
                                          <p:attrName>fillcolor</p:attrName>
                                        </p:attrNameLst>
                                      </p:cBhvr>
                                      <p:by>
                                        <p:hsl h="0" s="12549" l="25098"/>
                                      </p:by>
                                    </p:animClr>
                                    <p:animClr clrSpc="hsl" dir="cw">
                                      <p:cBhvr>
                                        <p:cTn id="33" dur="500" fill="hold"/>
                                        <p:tgtEl>
                                          <p:spTgt spid="215092"/>
                                        </p:tgtEl>
                                        <p:attrNameLst>
                                          <p:attrName>stroke.color</p:attrName>
                                        </p:attrNameLst>
                                      </p:cBhvr>
                                      <p:by>
                                        <p:hsl h="0" s="12549" l="25098"/>
                                      </p:by>
                                    </p:animClr>
                                    <p:set>
                                      <p:cBhvr>
                                        <p:cTn id="34" dur="500" fill="hold"/>
                                        <p:tgtEl>
                                          <p:spTgt spid="215092"/>
                                        </p:tgtEl>
                                        <p:attrNameLst>
                                          <p:attrName>fill.type</p:attrName>
                                        </p:attrNameLst>
                                      </p:cBhvr>
                                      <p:to>
                                        <p:strVal val="solid"/>
                                      </p:to>
                                    </p:set>
                                  </p:childTnLst>
                                </p:cTn>
                              </p:par>
                              <p:par>
                                <p:cTn id="35" presetID="30" presetClass="emph" presetSubtype="0" fill="hold" grpId="1" nodeType="withEffect">
                                  <p:stCondLst>
                                    <p:cond delay="0"/>
                                  </p:stCondLst>
                                  <p:childTnLst>
                                    <p:animClr clrSpc="hsl" dir="cw">
                                      <p:cBhvr override="childStyle">
                                        <p:cTn id="36" dur="500" fill="hold"/>
                                        <p:tgtEl>
                                          <p:spTgt spid="215093"/>
                                        </p:tgtEl>
                                        <p:attrNameLst>
                                          <p:attrName>style.color</p:attrName>
                                        </p:attrNameLst>
                                      </p:cBhvr>
                                      <p:by>
                                        <p:hsl h="0" s="12549" l="25098"/>
                                      </p:by>
                                    </p:animClr>
                                    <p:animClr clrSpc="hsl" dir="cw">
                                      <p:cBhvr>
                                        <p:cTn id="37" dur="500" fill="hold"/>
                                        <p:tgtEl>
                                          <p:spTgt spid="215093"/>
                                        </p:tgtEl>
                                        <p:attrNameLst>
                                          <p:attrName>fillcolor</p:attrName>
                                        </p:attrNameLst>
                                      </p:cBhvr>
                                      <p:by>
                                        <p:hsl h="0" s="12549" l="25098"/>
                                      </p:by>
                                    </p:animClr>
                                    <p:animClr clrSpc="hsl" dir="cw">
                                      <p:cBhvr>
                                        <p:cTn id="38" dur="500" fill="hold"/>
                                        <p:tgtEl>
                                          <p:spTgt spid="215093"/>
                                        </p:tgtEl>
                                        <p:attrNameLst>
                                          <p:attrName>stroke.color</p:attrName>
                                        </p:attrNameLst>
                                      </p:cBhvr>
                                      <p:by>
                                        <p:hsl h="0" s="12549" l="25098"/>
                                      </p:by>
                                    </p:animClr>
                                    <p:set>
                                      <p:cBhvr>
                                        <p:cTn id="39" dur="500" fill="hold"/>
                                        <p:tgtEl>
                                          <p:spTgt spid="215093"/>
                                        </p:tgtEl>
                                        <p:attrNameLst>
                                          <p:attrName>fill.type</p:attrName>
                                        </p:attrNameLst>
                                      </p:cBhvr>
                                      <p:to>
                                        <p:strVal val="solid"/>
                                      </p:to>
                                    </p:set>
                                  </p:childTnLst>
                                </p:cTn>
                              </p:par>
                              <p:par>
                                <p:cTn id="40" presetID="24" presetClass="emph" presetSubtype="0" fill="hold" grpId="0" nodeType="withEffect">
                                  <p:stCondLst>
                                    <p:cond delay="0"/>
                                  </p:stCondLst>
                                  <p:childTnLst>
                                    <p:animClr clrSpc="hsl" dir="cw">
                                      <p:cBhvr override="childStyle">
                                        <p:cTn id="41" dur="500" fill="hold"/>
                                        <p:tgtEl>
                                          <p:spTgt spid="215094"/>
                                        </p:tgtEl>
                                        <p:attrNameLst>
                                          <p:attrName>style.color</p:attrName>
                                        </p:attrNameLst>
                                      </p:cBhvr>
                                      <p:by>
                                        <p:hsl h="0" s="-12549" l="-25098"/>
                                      </p:by>
                                    </p:animClr>
                                    <p:animClr clrSpc="hsl" dir="cw">
                                      <p:cBhvr>
                                        <p:cTn id="42" dur="500" fill="hold"/>
                                        <p:tgtEl>
                                          <p:spTgt spid="215094"/>
                                        </p:tgtEl>
                                        <p:attrNameLst>
                                          <p:attrName>fillcolor</p:attrName>
                                        </p:attrNameLst>
                                      </p:cBhvr>
                                      <p:by>
                                        <p:hsl h="0" s="-12549" l="-25098"/>
                                      </p:by>
                                    </p:animClr>
                                    <p:animClr clrSpc="hsl" dir="cw">
                                      <p:cBhvr>
                                        <p:cTn id="43" dur="500" fill="hold"/>
                                        <p:tgtEl>
                                          <p:spTgt spid="215094"/>
                                        </p:tgtEl>
                                        <p:attrNameLst>
                                          <p:attrName>stroke.color</p:attrName>
                                        </p:attrNameLst>
                                      </p:cBhvr>
                                      <p:by>
                                        <p:hsl h="0" s="-12549" l="-25098"/>
                                      </p:by>
                                    </p:animClr>
                                    <p:set>
                                      <p:cBhvr>
                                        <p:cTn id="44" dur="500" fill="hold"/>
                                        <p:tgtEl>
                                          <p:spTgt spid="215094"/>
                                        </p:tgtEl>
                                        <p:attrNameLst>
                                          <p:attrName>fill.type</p:attrName>
                                        </p:attrNameLst>
                                      </p:cBhvr>
                                      <p:to>
                                        <p:strVal val="solid"/>
                                      </p:to>
                                    </p:set>
                                  </p:childTnLst>
                                </p:cTn>
                              </p:par>
                              <p:par>
                                <p:cTn id="45" presetID="24" presetClass="emph" presetSubtype="0" fill="hold" grpId="0" nodeType="withEffect">
                                  <p:stCondLst>
                                    <p:cond delay="0"/>
                                  </p:stCondLst>
                                  <p:childTnLst>
                                    <p:animClr clrSpc="hsl" dir="cw">
                                      <p:cBhvr override="childStyle">
                                        <p:cTn id="46" dur="500" fill="hold"/>
                                        <p:tgtEl>
                                          <p:spTgt spid="215095"/>
                                        </p:tgtEl>
                                        <p:attrNameLst>
                                          <p:attrName>style.color</p:attrName>
                                        </p:attrNameLst>
                                      </p:cBhvr>
                                      <p:by>
                                        <p:hsl h="0" s="-12549" l="-25098"/>
                                      </p:by>
                                    </p:animClr>
                                    <p:animClr clrSpc="hsl" dir="cw">
                                      <p:cBhvr>
                                        <p:cTn id="47" dur="500" fill="hold"/>
                                        <p:tgtEl>
                                          <p:spTgt spid="215095"/>
                                        </p:tgtEl>
                                        <p:attrNameLst>
                                          <p:attrName>fillcolor</p:attrName>
                                        </p:attrNameLst>
                                      </p:cBhvr>
                                      <p:by>
                                        <p:hsl h="0" s="-12549" l="-25098"/>
                                      </p:by>
                                    </p:animClr>
                                    <p:animClr clrSpc="hsl" dir="cw">
                                      <p:cBhvr>
                                        <p:cTn id="48" dur="500" fill="hold"/>
                                        <p:tgtEl>
                                          <p:spTgt spid="215095"/>
                                        </p:tgtEl>
                                        <p:attrNameLst>
                                          <p:attrName>stroke.color</p:attrName>
                                        </p:attrNameLst>
                                      </p:cBhvr>
                                      <p:by>
                                        <p:hsl h="0" s="-12549" l="-25098"/>
                                      </p:by>
                                    </p:animClr>
                                    <p:set>
                                      <p:cBhvr>
                                        <p:cTn id="49" dur="500" fill="hold"/>
                                        <p:tgtEl>
                                          <p:spTgt spid="215095"/>
                                        </p:tgtEl>
                                        <p:attrNameLst>
                                          <p:attrName>fill.type</p:attrName>
                                        </p:attrNameLst>
                                      </p:cBhvr>
                                      <p:to>
                                        <p:strVal val="solid"/>
                                      </p:to>
                                    </p:set>
                                  </p:childTnLst>
                                </p:cTn>
                              </p:par>
                              <p:par>
                                <p:cTn id="50" presetID="24" presetClass="emph" presetSubtype="0" fill="hold" grpId="0" nodeType="withEffect">
                                  <p:stCondLst>
                                    <p:cond delay="0"/>
                                  </p:stCondLst>
                                  <p:childTnLst>
                                    <p:animClr clrSpc="hsl" dir="cw">
                                      <p:cBhvr override="childStyle">
                                        <p:cTn id="51" dur="500" fill="hold"/>
                                        <p:tgtEl>
                                          <p:spTgt spid="215096"/>
                                        </p:tgtEl>
                                        <p:attrNameLst>
                                          <p:attrName>style.color</p:attrName>
                                        </p:attrNameLst>
                                      </p:cBhvr>
                                      <p:by>
                                        <p:hsl h="0" s="-12549" l="-25098"/>
                                      </p:by>
                                    </p:animClr>
                                    <p:animClr clrSpc="hsl" dir="cw">
                                      <p:cBhvr>
                                        <p:cTn id="52" dur="500" fill="hold"/>
                                        <p:tgtEl>
                                          <p:spTgt spid="215096"/>
                                        </p:tgtEl>
                                        <p:attrNameLst>
                                          <p:attrName>fillcolor</p:attrName>
                                        </p:attrNameLst>
                                      </p:cBhvr>
                                      <p:by>
                                        <p:hsl h="0" s="-12549" l="-25098"/>
                                      </p:by>
                                    </p:animClr>
                                    <p:animClr clrSpc="hsl" dir="cw">
                                      <p:cBhvr>
                                        <p:cTn id="53" dur="500" fill="hold"/>
                                        <p:tgtEl>
                                          <p:spTgt spid="215096"/>
                                        </p:tgtEl>
                                        <p:attrNameLst>
                                          <p:attrName>stroke.color</p:attrName>
                                        </p:attrNameLst>
                                      </p:cBhvr>
                                      <p:by>
                                        <p:hsl h="0" s="-12549" l="-25098"/>
                                      </p:by>
                                    </p:animClr>
                                    <p:set>
                                      <p:cBhvr>
                                        <p:cTn id="54" dur="500" fill="hold"/>
                                        <p:tgtEl>
                                          <p:spTgt spid="215096"/>
                                        </p:tgtEl>
                                        <p:attrNameLst>
                                          <p:attrName>fill.type</p:attrName>
                                        </p:attrNameLst>
                                      </p:cBhvr>
                                      <p:to>
                                        <p:strVal val="solid"/>
                                      </p:to>
                                    </p:set>
                                  </p:childTnLst>
                                </p:cTn>
                              </p:par>
                              <p:par>
                                <p:cTn id="55" presetID="24" presetClass="emph" presetSubtype="0" fill="hold" grpId="0" nodeType="withEffect">
                                  <p:stCondLst>
                                    <p:cond delay="0"/>
                                  </p:stCondLst>
                                  <p:childTnLst>
                                    <p:animClr clrSpc="hsl" dir="cw">
                                      <p:cBhvr override="childStyle">
                                        <p:cTn id="56" dur="500" fill="hold"/>
                                        <p:tgtEl>
                                          <p:spTgt spid="215097"/>
                                        </p:tgtEl>
                                        <p:attrNameLst>
                                          <p:attrName>style.color</p:attrName>
                                        </p:attrNameLst>
                                      </p:cBhvr>
                                      <p:by>
                                        <p:hsl h="0" s="-12549" l="-25098"/>
                                      </p:by>
                                    </p:animClr>
                                    <p:animClr clrSpc="hsl" dir="cw">
                                      <p:cBhvr>
                                        <p:cTn id="57" dur="500" fill="hold"/>
                                        <p:tgtEl>
                                          <p:spTgt spid="215097"/>
                                        </p:tgtEl>
                                        <p:attrNameLst>
                                          <p:attrName>fillcolor</p:attrName>
                                        </p:attrNameLst>
                                      </p:cBhvr>
                                      <p:by>
                                        <p:hsl h="0" s="-12549" l="-25098"/>
                                      </p:by>
                                    </p:animClr>
                                    <p:animClr clrSpc="hsl" dir="cw">
                                      <p:cBhvr>
                                        <p:cTn id="58" dur="500" fill="hold"/>
                                        <p:tgtEl>
                                          <p:spTgt spid="215097"/>
                                        </p:tgtEl>
                                        <p:attrNameLst>
                                          <p:attrName>stroke.color</p:attrName>
                                        </p:attrNameLst>
                                      </p:cBhvr>
                                      <p:by>
                                        <p:hsl h="0" s="-12549" l="-25098"/>
                                      </p:by>
                                    </p:animClr>
                                    <p:set>
                                      <p:cBhvr>
                                        <p:cTn id="59" dur="500" fill="hold"/>
                                        <p:tgtEl>
                                          <p:spTgt spid="215097"/>
                                        </p:tgtEl>
                                        <p:attrNameLst>
                                          <p:attrName>fill.type</p:attrName>
                                        </p:attrNameLst>
                                      </p:cBhvr>
                                      <p:to>
                                        <p:strVal val="solid"/>
                                      </p:to>
                                    </p:set>
                                  </p:childTnLst>
                                </p:cTn>
                              </p:par>
                              <p:par>
                                <p:cTn id="60" presetID="24" presetClass="emph" presetSubtype="0" fill="hold" grpId="0" nodeType="withEffect">
                                  <p:stCondLst>
                                    <p:cond delay="0"/>
                                  </p:stCondLst>
                                  <p:childTnLst>
                                    <p:animClr clrSpc="hsl" dir="cw">
                                      <p:cBhvr override="childStyle">
                                        <p:cTn id="61" dur="500" fill="hold"/>
                                        <p:tgtEl>
                                          <p:spTgt spid="215098"/>
                                        </p:tgtEl>
                                        <p:attrNameLst>
                                          <p:attrName>style.color</p:attrName>
                                        </p:attrNameLst>
                                      </p:cBhvr>
                                      <p:by>
                                        <p:hsl h="0" s="-12549" l="-25098"/>
                                      </p:by>
                                    </p:animClr>
                                    <p:animClr clrSpc="hsl" dir="cw">
                                      <p:cBhvr>
                                        <p:cTn id="62" dur="500" fill="hold"/>
                                        <p:tgtEl>
                                          <p:spTgt spid="215098"/>
                                        </p:tgtEl>
                                        <p:attrNameLst>
                                          <p:attrName>fillcolor</p:attrName>
                                        </p:attrNameLst>
                                      </p:cBhvr>
                                      <p:by>
                                        <p:hsl h="0" s="-12549" l="-25098"/>
                                      </p:by>
                                    </p:animClr>
                                    <p:animClr clrSpc="hsl" dir="cw">
                                      <p:cBhvr>
                                        <p:cTn id="63" dur="500" fill="hold"/>
                                        <p:tgtEl>
                                          <p:spTgt spid="215098"/>
                                        </p:tgtEl>
                                        <p:attrNameLst>
                                          <p:attrName>stroke.color</p:attrName>
                                        </p:attrNameLst>
                                      </p:cBhvr>
                                      <p:by>
                                        <p:hsl h="0" s="-12549" l="-25098"/>
                                      </p:by>
                                    </p:animClr>
                                    <p:set>
                                      <p:cBhvr>
                                        <p:cTn id="64" dur="500" fill="hold"/>
                                        <p:tgtEl>
                                          <p:spTgt spid="215098"/>
                                        </p:tgtEl>
                                        <p:attrNameLst>
                                          <p:attrName>fill.type</p:attrName>
                                        </p:attrNameLst>
                                      </p:cBhvr>
                                      <p:to>
                                        <p:strVal val="solid"/>
                                      </p:to>
                                    </p:set>
                                  </p:childTnLst>
                                </p:cTn>
                              </p:par>
                              <p:par>
                                <p:cTn id="65" presetID="24" presetClass="emph" presetSubtype="0" fill="hold" grpId="0" nodeType="withEffect">
                                  <p:stCondLst>
                                    <p:cond delay="0"/>
                                  </p:stCondLst>
                                  <p:childTnLst>
                                    <p:animClr clrSpc="hsl" dir="cw">
                                      <p:cBhvr override="childStyle">
                                        <p:cTn id="66" dur="500" fill="hold"/>
                                        <p:tgtEl>
                                          <p:spTgt spid="215099"/>
                                        </p:tgtEl>
                                        <p:attrNameLst>
                                          <p:attrName>style.color</p:attrName>
                                        </p:attrNameLst>
                                      </p:cBhvr>
                                      <p:by>
                                        <p:hsl h="0" s="-12549" l="-25098"/>
                                      </p:by>
                                    </p:animClr>
                                    <p:animClr clrSpc="hsl" dir="cw">
                                      <p:cBhvr>
                                        <p:cTn id="67" dur="500" fill="hold"/>
                                        <p:tgtEl>
                                          <p:spTgt spid="215099"/>
                                        </p:tgtEl>
                                        <p:attrNameLst>
                                          <p:attrName>fillcolor</p:attrName>
                                        </p:attrNameLst>
                                      </p:cBhvr>
                                      <p:by>
                                        <p:hsl h="0" s="-12549" l="-25098"/>
                                      </p:by>
                                    </p:animClr>
                                    <p:animClr clrSpc="hsl" dir="cw">
                                      <p:cBhvr>
                                        <p:cTn id="68" dur="500" fill="hold"/>
                                        <p:tgtEl>
                                          <p:spTgt spid="215099"/>
                                        </p:tgtEl>
                                        <p:attrNameLst>
                                          <p:attrName>stroke.color</p:attrName>
                                        </p:attrNameLst>
                                      </p:cBhvr>
                                      <p:by>
                                        <p:hsl h="0" s="-12549" l="-25098"/>
                                      </p:by>
                                    </p:animClr>
                                    <p:set>
                                      <p:cBhvr>
                                        <p:cTn id="69" dur="500" fill="hold"/>
                                        <p:tgtEl>
                                          <p:spTgt spid="215099"/>
                                        </p:tgtEl>
                                        <p:attrNameLst>
                                          <p:attrName>fill.type</p:attrName>
                                        </p:attrNameLst>
                                      </p:cBhvr>
                                      <p:to>
                                        <p:strVal val="solid"/>
                                      </p:to>
                                    </p:set>
                                  </p:childTnLst>
                                </p:cTn>
                              </p:par>
                              <p:par>
                                <p:cTn id="70" presetID="24" presetClass="emph" presetSubtype="0" fill="hold" grpId="0" nodeType="withEffect">
                                  <p:stCondLst>
                                    <p:cond delay="0"/>
                                  </p:stCondLst>
                                  <p:childTnLst>
                                    <p:animClr clrSpc="hsl" dir="cw">
                                      <p:cBhvr override="childStyle">
                                        <p:cTn id="71" dur="500" fill="hold"/>
                                        <p:tgtEl>
                                          <p:spTgt spid="215100"/>
                                        </p:tgtEl>
                                        <p:attrNameLst>
                                          <p:attrName>style.color</p:attrName>
                                        </p:attrNameLst>
                                      </p:cBhvr>
                                      <p:by>
                                        <p:hsl h="0" s="-12549" l="-25098"/>
                                      </p:by>
                                    </p:animClr>
                                    <p:animClr clrSpc="hsl" dir="cw">
                                      <p:cBhvr>
                                        <p:cTn id="72" dur="500" fill="hold"/>
                                        <p:tgtEl>
                                          <p:spTgt spid="215100"/>
                                        </p:tgtEl>
                                        <p:attrNameLst>
                                          <p:attrName>fillcolor</p:attrName>
                                        </p:attrNameLst>
                                      </p:cBhvr>
                                      <p:by>
                                        <p:hsl h="0" s="-12549" l="-25098"/>
                                      </p:by>
                                    </p:animClr>
                                    <p:animClr clrSpc="hsl" dir="cw">
                                      <p:cBhvr>
                                        <p:cTn id="73" dur="500" fill="hold"/>
                                        <p:tgtEl>
                                          <p:spTgt spid="215100"/>
                                        </p:tgtEl>
                                        <p:attrNameLst>
                                          <p:attrName>stroke.color</p:attrName>
                                        </p:attrNameLst>
                                      </p:cBhvr>
                                      <p:by>
                                        <p:hsl h="0" s="-12549" l="-25098"/>
                                      </p:by>
                                    </p:animClr>
                                    <p:set>
                                      <p:cBhvr>
                                        <p:cTn id="74" dur="500" fill="hold"/>
                                        <p:tgtEl>
                                          <p:spTgt spid="215100"/>
                                        </p:tgtEl>
                                        <p:attrNameLst>
                                          <p:attrName>fill.type</p:attrName>
                                        </p:attrNameLst>
                                      </p:cBhvr>
                                      <p:to>
                                        <p:strVal val="solid"/>
                                      </p:to>
                                    </p:set>
                                  </p:childTnLst>
                                </p:cTn>
                              </p:par>
                              <p:par>
                                <p:cTn id="75" presetID="24" presetClass="emph" presetSubtype="0" fill="hold" grpId="0" nodeType="withEffect">
                                  <p:stCondLst>
                                    <p:cond delay="0"/>
                                  </p:stCondLst>
                                  <p:childTnLst>
                                    <p:animClr clrSpc="hsl" dir="cw">
                                      <p:cBhvr override="childStyle">
                                        <p:cTn id="76" dur="500" fill="hold"/>
                                        <p:tgtEl>
                                          <p:spTgt spid="215101"/>
                                        </p:tgtEl>
                                        <p:attrNameLst>
                                          <p:attrName>style.color</p:attrName>
                                        </p:attrNameLst>
                                      </p:cBhvr>
                                      <p:by>
                                        <p:hsl h="0" s="-12549" l="-25098"/>
                                      </p:by>
                                    </p:animClr>
                                    <p:animClr clrSpc="hsl" dir="cw">
                                      <p:cBhvr>
                                        <p:cTn id="77" dur="500" fill="hold"/>
                                        <p:tgtEl>
                                          <p:spTgt spid="215101"/>
                                        </p:tgtEl>
                                        <p:attrNameLst>
                                          <p:attrName>fillcolor</p:attrName>
                                        </p:attrNameLst>
                                      </p:cBhvr>
                                      <p:by>
                                        <p:hsl h="0" s="-12549" l="-25098"/>
                                      </p:by>
                                    </p:animClr>
                                    <p:animClr clrSpc="hsl" dir="cw">
                                      <p:cBhvr>
                                        <p:cTn id="78" dur="500" fill="hold"/>
                                        <p:tgtEl>
                                          <p:spTgt spid="215101"/>
                                        </p:tgtEl>
                                        <p:attrNameLst>
                                          <p:attrName>stroke.color</p:attrName>
                                        </p:attrNameLst>
                                      </p:cBhvr>
                                      <p:by>
                                        <p:hsl h="0" s="-12549" l="-25098"/>
                                      </p:by>
                                    </p:animClr>
                                    <p:set>
                                      <p:cBhvr>
                                        <p:cTn id="79" dur="500" fill="hold"/>
                                        <p:tgtEl>
                                          <p:spTgt spid="215101"/>
                                        </p:tgtEl>
                                        <p:attrNameLst>
                                          <p:attrName>fill.type</p:attrName>
                                        </p:attrNameLst>
                                      </p:cBhvr>
                                      <p:to>
                                        <p:strVal val="solid"/>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30" presetClass="emph" presetSubtype="0" fill="hold" grpId="1" nodeType="clickEffect">
                                  <p:stCondLst>
                                    <p:cond delay="0"/>
                                  </p:stCondLst>
                                  <p:childTnLst>
                                    <p:animClr clrSpc="hsl" dir="cw">
                                      <p:cBhvr override="childStyle">
                                        <p:cTn id="83" dur="500" fill="hold"/>
                                        <p:tgtEl>
                                          <p:spTgt spid="215094"/>
                                        </p:tgtEl>
                                        <p:attrNameLst>
                                          <p:attrName>style.color</p:attrName>
                                        </p:attrNameLst>
                                      </p:cBhvr>
                                      <p:by>
                                        <p:hsl h="0" s="12549" l="25098"/>
                                      </p:by>
                                    </p:animClr>
                                    <p:animClr clrSpc="hsl" dir="cw">
                                      <p:cBhvr>
                                        <p:cTn id="84" dur="500" fill="hold"/>
                                        <p:tgtEl>
                                          <p:spTgt spid="215094"/>
                                        </p:tgtEl>
                                        <p:attrNameLst>
                                          <p:attrName>fillcolor</p:attrName>
                                        </p:attrNameLst>
                                      </p:cBhvr>
                                      <p:by>
                                        <p:hsl h="0" s="12549" l="25098"/>
                                      </p:by>
                                    </p:animClr>
                                    <p:animClr clrSpc="hsl" dir="cw">
                                      <p:cBhvr>
                                        <p:cTn id="85" dur="500" fill="hold"/>
                                        <p:tgtEl>
                                          <p:spTgt spid="215094"/>
                                        </p:tgtEl>
                                        <p:attrNameLst>
                                          <p:attrName>stroke.color</p:attrName>
                                        </p:attrNameLst>
                                      </p:cBhvr>
                                      <p:by>
                                        <p:hsl h="0" s="12549" l="25098"/>
                                      </p:by>
                                    </p:animClr>
                                    <p:set>
                                      <p:cBhvr>
                                        <p:cTn id="86" dur="500" fill="hold"/>
                                        <p:tgtEl>
                                          <p:spTgt spid="215094"/>
                                        </p:tgtEl>
                                        <p:attrNameLst>
                                          <p:attrName>fill.type</p:attrName>
                                        </p:attrNameLst>
                                      </p:cBhvr>
                                      <p:to>
                                        <p:strVal val="solid"/>
                                      </p:to>
                                    </p:set>
                                  </p:childTnLst>
                                </p:cTn>
                              </p:par>
                              <p:par>
                                <p:cTn id="87" presetID="30" presetClass="emph" presetSubtype="0" fill="hold" grpId="1" nodeType="withEffect">
                                  <p:stCondLst>
                                    <p:cond delay="0"/>
                                  </p:stCondLst>
                                  <p:childTnLst>
                                    <p:animClr clrSpc="hsl" dir="cw">
                                      <p:cBhvr override="childStyle">
                                        <p:cTn id="88" dur="500" fill="hold"/>
                                        <p:tgtEl>
                                          <p:spTgt spid="215095"/>
                                        </p:tgtEl>
                                        <p:attrNameLst>
                                          <p:attrName>style.color</p:attrName>
                                        </p:attrNameLst>
                                      </p:cBhvr>
                                      <p:by>
                                        <p:hsl h="0" s="12549" l="25098"/>
                                      </p:by>
                                    </p:animClr>
                                    <p:animClr clrSpc="hsl" dir="cw">
                                      <p:cBhvr>
                                        <p:cTn id="89" dur="500" fill="hold"/>
                                        <p:tgtEl>
                                          <p:spTgt spid="215095"/>
                                        </p:tgtEl>
                                        <p:attrNameLst>
                                          <p:attrName>fillcolor</p:attrName>
                                        </p:attrNameLst>
                                      </p:cBhvr>
                                      <p:by>
                                        <p:hsl h="0" s="12549" l="25098"/>
                                      </p:by>
                                    </p:animClr>
                                    <p:animClr clrSpc="hsl" dir="cw">
                                      <p:cBhvr>
                                        <p:cTn id="90" dur="500" fill="hold"/>
                                        <p:tgtEl>
                                          <p:spTgt spid="215095"/>
                                        </p:tgtEl>
                                        <p:attrNameLst>
                                          <p:attrName>stroke.color</p:attrName>
                                        </p:attrNameLst>
                                      </p:cBhvr>
                                      <p:by>
                                        <p:hsl h="0" s="12549" l="25098"/>
                                      </p:by>
                                    </p:animClr>
                                    <p:set>
                                      <p:cBhvr>
                                        <p:cTn id="91" dur="500" fill="hold"/>
                                        <p:tgtEl>
                                          <p:spTgt spid="215095"/>
                                        </p:tgtEl>
                                        <p:attrNameLst>
                                          <p:attrName>fill.type</p:attrName>
                                        </p:attrNameLst>
                                      </p:cBhvr>
                                      <p:to>
                                        <p:strVal val="solid"/>
                                      </p:to>
                                    </p:set>
                                  </p:childTnLst>
                                </p:cTn>
                              </p:par>
                              <p:par>
                                <p:cTn id="92" presetID="30" presetClass="emph" presetSubtype="0" fill="hold" grpId="1" nodeType="withEffect">
                                  <p:stCondLst>
                                    <p:cond delay="0"/>
                                  </p:stCondLst>
                                  <p:childTnLst>
                                    <p:animClr clrSpc="hsl" dir="cw">
                                      <p:cBhvr override="childStyle">
                                        <p:cTn id="93" dur="500" fill="hold"/>
                                        <p:tgtEl>
                                          <p:spTgt spid="215096"/>
                                        </p:tgtEl>
                                        <p:attrNameLst>
                                          <p:attrName>style.color</p:attrName>
                                        </p:attrNameLst>
                                      </p:cBhvr>
                                      <p:by>
                                        <p:hsl h="0" s="12549" l="25098"/>
                                      </p:by>
                                    </p:animClr>
                                    <p:animClr clrSpc="hsl" dir="cw">
                                      <p:cBhvr>
                                        <p:cTn id="94" dur="500" fill="hold"/>
                                        <p:tgtEl>
                                          <p:spTgt spid="215096"/>
                                        </p:tgtEl>
                                        <p:attrNameLst>
                                          <p:attrName>fillcolor</p:attrName>
                                        </p:attrNameLst>
                                      </p:cBhvr>
                                      <p:by>
                                        <p:hsl h="0" s="12549" l="25098"/>
                                      </p:by>
                                    </p:animClr>
                                    <p:animClr clrSpc="hsl" dir="cw">
                                      <p:cBhvr>
                                        <p:cTn id="95" dur="500" fill="hold"/>
                                        <p:tgtEl>
                                          <p:spTgt spid="215096"/>
                                        </p:tgtEl>
                                        <p:attrNameLst>
                                          <p:attrName>stroke.color</p:attrName>
                                        </p:attrNameLst>
                                      </p:cBhvr>
                                      <p:by>
                                        <p:hsl h="0" s="12549" l="25098"/>
                                      </p:by>
                                    </p:animClr>
                                    <p:set>
                                      <p:cBhvr>
                                        <p:cTn id="96" dur="500" fill="hold"/>
                                        <p:tgtEl>
                                          <p:spTgt spid="215096"/>
                                        </p:tgtEl>
                                        <p:attrNameLst>
                                          <p:attrName>fill.type</p:attrName>
                                        </p:attrNameLst>
                                      </p:cBhvr>
                                      <p:to>
                                        <p:strVal val="solid"/>
                                      </p:to>
                                    </p:set>
                                  </p:childTnLst>
                                </p:cTn>
                              </p:par>
                              <p:par>
                                <p:cTn id="97" presetID="30" presetClass="emph" presetSubtype="0" fill="hold" grpId="1" nodeType="withEffect">
                                  <p:stCondLst>
                                    <p:cond delay="0"/>
                                  </p:stCondLst>
                                  <p:childTnLst>
                                    <p:animClr clrSpc="hsl" dir="cw">
                                      <p:cBhvr override="childStyle">
                                        <p:cTn id="98" dur="500" fill="hold"/>
                                        <p:tgtEl>
                                          <p:spTgt spid="215097"/>
                                        </p:tgtEl>
                                        <p:attrNameLst>
                                          <p:attrName>style.color</p:attrName>
                                        </p:attrNameLst>
                                      </p:cBhvr>
                                      <p:by>
                                        <p:hsl h="0" s="12549" l="25098"/>
                                      </p:by>
                                    </p:animClr>
                                    <p:animClr clrSpc="hsl" dir="cw">
                                      <p:cBhvr>
                                        <p:cTn id="99" dur="500" fill="hold"/>
                                        <p:tgtEl>
                                          <p:spTgt spid="215097"/>
                                        </p:tgtEl>
                                        <p:attrNameLst>
                                          <p:attrName>fillcolor</p:attrName>
                                        </p:attrNameLst>
                                      </p:cBhvr>
                                      <p:by>
                                        <p:hsl h="0" s="12549" l="25098"/>
                                      </p:by>
                                    </p:animClr>
                                    <p:animClr clrSpc="hsl" dir="cw">
                                      <p:cBhvr>
                                        <p:cTn id="100" dur="500" fill="hold"/>
                                        <p:tgtEl>
                                          <p:spTgt spid="215097"/>
                                        </p:tgtEl>
                                        <p:attrNameLst>
                                          <p:attrName>stroke.color</p:attrName>
                                        </p:attrNameLst>
                                      </p:cBhvr>
                                      <p:by>
                                        <p:hsl h="0" s="12549" l="25098"/>
                                      </p:by>
                                    </p:animClr>
                                    <p:set>
                                      <p:cBhvr>
                                        <p:cTn id="101" dur="500" fill="hold"/>
                                        <p:tgtEl>
                                          <p:spTgt spid="215097"/>
                                        </p:tgtEl>
                                        <p:attrNameLst>
                                          <p:attrName>fill.type</p:attrName>
                                        </p:attrNameLst>
                                      </p:cBhvr>
                                      <p:to>
                                        <p:strVal val="solid"/>
                                      </p:to>
                                    </p:set>
                                  </p:childTnLst>
                                </p:cTn>
                              </p:par>
                              <p:par>
                                <p:cTn id="102" presetID="30" presetClass="emph" presetSubtype="0" fill="hold" grpId="1" nodeType="withEffect">
                                  <p:stCondLst>
                                    <p:cond delay="0"/>
                                  </p:stCondLst>
                                  <p:childTnLst>
                                    <p:animClr clrSpc="hsl" dir="cw">
                                      <p:cBhvr override="childStyle">
                                        <p:cTn id="103" dur="500" fill="hold"/>
                                        <p:tgtEl>
                                          <p:spTgt spid="215098"/>
                                        </p:tgtEl>
                                        <p:attrNameLst>
                                          <p:attrName>style.color</p:attrName>
                                        </p:attrNameLst>
                                      </p:cBhvr>
                                      <p:by>
                                        <p:hsl h="0" s="12549" l="25098"/>
                                      </p:by>
                                    </p:animClr>
                                    <p:animClr clrSpc="hsl" dir="cw">
                                      <p:cBhvr>
                                        <p:cTn id="104" dur="500" fill="hold"/>
                                        <p:tgtEl>
                                          <p:spTgt spid="215098"/>
                                        </p:tgtEl>
                                        <p:attrNameLst>
                                          <p:attrName>fillcolor</p:attrName>
                                        </p:attrNameLst>
                                      </p:cBhvr>
                                      <p:by>
                                        <p:hsl h="0" s="12549" l="25098"/>
                                      </p:by>
                                    </p:animClr>
                                    <p:animClr clrSpc="hsl" dir="cw">
                                      <p:cBhvr>
                                        <p:cTn id="105" dur="500" fill="hold"/>
                                        <p:tgtEl>
                                          <p:spTgt spid="215098"/>
                                        </p:tgtEl>
                                        <p:attrNameLst>
                                          <p:attrName>stroke.color</p:attrName>
                                        </p:attrNameLst>
                                      </p:cBhvr>
                                      <p:by>
                                        <p:hsl h="0" s="12549" l="25098"/>
                                      </p:by>
                                    </p:animClr>
                                    <p:set>
                                      <p:cBhvr>
                                        <p:cTn id="106" dur="500" fill="hold"/>
                                        <p:tgtEl>
                                          <p:spTgt spid="215098"/>
                                        </p:tgtEl>
                                        <p:attrNameLst>
                                          <p:attrName>fill.type</p:attrName>
                                        </p:attrNameLst>
                                      </p:cBhvr>
                                      <p:to>
                                        <p:strVal val="solid"/>
                                      </p:to>
                                    </p:set>
                                  </p:childTnLst>
                                </p:cTn>
                              </p:par>
                              <p:par>
                                <p:cTn id="107" presetID="30" presetClass="emph" presetSubtype="0" fill="hold" grpId="1" nodeType="withEffect">
                                  <p:stCondLst>
                                    <p:cond delay="0"/>
                                  </p:stCondLst>
                                  <p:childTnLst>
                                    <p:animClr clrSpc="hsl" dir="cw">
                                      <p:cBhvr override="childStyle">
                                        <p:cTn id="108" dur="500" fill="hold"/>
                                        <p:tgtEl>
                                          <p:spTgt spid="215099"/>
                                        </p:tgtEl>
                                        <p:attrNameLst>
                                          <p:attrName>style.color</p:attrName>
                                        </p:attrNameLst>
                                      </p:cBhvr>
                                      <p:by>
                                        <p:hsl h="0" s="12549" l="25098"/>
                                      </p:by>
                                    </p:animClr>
                                    <p:animClr clrSpc="hsl" dir="cw">
                                      <p:cBhvr>
                                        <p:cTn id="109" dur="500" fill="hold"/>
                                        <p:tgtEl>
                                          <p:spTgt spid="215099"/>
                                        </p:tgtEl>
                                        <p:attrNameLst>
                                          <p:attrName>fillcolor</p:attrName>
                                        </p:attrNameLst>
                                      </p:cBhvr>
                                      <p:by>
                                        <p:hsl h="0" s="12549" l="25098"/>
                                      </p:by>
                                    </p:animClr>
                                    <p:animClr clrSpc="hsl" dir="cw">
                                      <p:cBhvr>
                                        <p:cTn id="110" dur="500" fill="hold"/>
                                        <p:tgtEl>
                                          <p:spTgt spid="215099"/>
                                        </p:tgtEl>
                                        <p:attrNameLst>
                                          <p:attrName>stroke.color</p:attrName>
                                        </p:attrNameLst>
                                      </p:cBhvr>
                                      <p:by>
                                        <p:hsl h="0" s="12549" l="25098"/>
                                      </p:by>
                                    </p:animClr>
                                    <p:set>
                                      <p:cBhvr>
                                        <p:cTn id="111" dur="500" fill="hold"/>
                                        <p:tgtEl>
                                          <p:spTgt spid="215099"/>
                                        </p:tgtEl>
                                        <p:attrNameLst>
                                          <p:attrName>fill.type</p:attrName>
                                        </p:attrNameLst>
                                      </p:cBhvr>
                                      <p:to>
                                        <p:strVal val="solid"/>
                                      </p:to>
                                    </p:set>
                                  </p:childTnLst>
                                </p:cTn>
                              </p:par>
                              <p:par>
                                <p:cTn id="112" presetID="30" presetClass="emph" presetSubtype="0" fill="hold" grpId="1" nodeType="withEffect">
                                  <p:stCondLst>
                                    <p:cond delay="0"/>
                                  </p:stCondLst>
                                  <p:childTnLst>
                                    <p:animClr clrSpc="hsl" dir="cw">
                                      <p:cBhvr override="childStyle">
                                        <p:cTn id="113" dur="500" fill="hold"/>
                                        <p:tgtEl>
                                          <p:spTgt spid="215100"/>
                                        </p:tgtEl>
                                        <p:attrNameLst>
                                          <p:attrName>style.color</p:attrName>
                                        </p:attrNameLst>
                                      </p:cBhvr>
                                      <p:by>
                                        <p:hsl h="0" s="12549" l="25098"/>
                                      </p:by>
                                    </p:animClr>
                                    <p:animClr clrSpc="hsl" dir="cw">
                                      <p:cBhvr>
                                        <p:cTn id="114" dur="500" fill="hold"/>
                                        <p:tgtEl>
                                          <p:spTgt spid="215100"/>
                                        </p:tgtEl>
                                        <p:attrNameLst>
                                          <p:attrName>fillcolor</p:attrName>
                                        </p:attrNameLst>
                                      </p:cBhvr>
                                      <p:by>
                                        <p:hsl h="0" s="12549" l="25098"/>
                                      </p:by>
                                    </p:animClr>
                                    <p:animClr clrSpc="hsl" dir="cw">
                                      <p:cBhvr>
                                        <p:cTn id="115" dur="500" fill="hold"/>
                                        <p:tgtEl>
                                          <p:spTgt spid="215100"/>
                                        </p:tgtEl>
                                        <p:attrNameLst>
                                          <p:attrName>stroke.color</p:attrName>
                                        </p:attrNameLst>
                                      </p:cBhvr>
                                      <p:by>
                                        <p:hsl h="0" s="12549" l="25098"/>
                                      </p:by>
                                    </p:animClr>
                                    <p:set>
                                      <p:cBhvr>
                                        <p:cTn id="116" dur="500" fill="hold"/>
                                        <p:tgtEl>
                                          <p:spTgt spid="215100"/>
                                        </p:tgtEl>
                                        <p:attrNameLst>
                                          <p:attrName>fill.type</p:attrName>
                                        </p:attrNameLst>
                                      </p:cBhvr>
                                      <p:to>
                                        <p:strVal val="solid"/>
                                      </p:to>
                                    </p:set>
                                  </p:childTnLst>
                                </p:cTn>
                              </p:par>
                              <p:par>
                                <p:cTn id="117" presetID="30" presetClass="emph" presetSubtype="0" fill="hold" grpId="1" nodeType="withEffect">
                                  <p:stCondLst>
                                    <p:cond delay="0"/>
                                  </p:stCondLst>
                                  <p:childTnLst>
                                    <p:animClr clrSpc="hsl" dir="cw">
                                      <p:cBhvr override="childStyle">
                                        <p:cTn id="118" dur="500" fill="hold"/>
                                        <p:tgtEl>
                                          <p:spTgt spid="215101"/>
                                        </p:tgtEl>
                                        <p:attrNameLst>
                                          <p:attrName>style.color</p:attrName>
                                        </p:attrNameLst>
                                      </p:cBhvr>
                                      <p:by>
                                        <p:hsl h="0" s="12549" l="25098"/>
                                      </p:by>
                                    </p:animClr>
                                    <p:animClr clrSpc="hsl" dir="cw">
                                      <p:cBhvr>
                                        <p:cTn id="119" dur="500" fill="hold"/>
                                        <p:tgtEl>
                                          <p:spTgt spid="215101"/>
                                        </p:tgtEl>
                                        <p:attrNameLst>
                                          <p:attrName>fillcolor</p:attrName>
                                        </p:attrNameLst>
                                      </p:cBhvr>
                                      <p:by>
                                        <p:hsl h="0" s="12549" l="25098"/>
                                      </p:by>
                                    </p:animClr>
                                    <p:animClr clrSpc="hsl" dir="cw">
                                      <p:cBhvr>
                                        <p:cTn id="120" dur="500" fill="hold"/>
                                        <p:tgtEl>
                                          <p:spTgt spid="215101"/>
                                        </p:tgtEl>
                                        <p:attrNameLst>
                                          <p:attrName>stroke.color</p:attrName>
                                        </p:attrNameLst>
                                      </p:cBhvr>
                                      <p:by>
                                        <p:hsl h="0" s="12549" l="25098"/>
                                      </p:by>
                                    </p:animClr>
                                    <p:set>
                                      <p:cBhvr>
                                        <p:cTn id="121" dur="500" fill="hold"/>
                                        <p:tgtEl>
                                          <p:spTgt spid="215101"/>
                                        </p:tgtEl>
                                        <p:attrNameLst>
                                          <p:attrName>fill.type</p:attrName>
                                        </p:attrNameLst>
                                      </p:cBhvr>
                                      <p:to>
                                        <p:strVal val="solid"/>
                                      </p:to>
                                    </p:set>
                                  </p:childTnLst>
                                </p:cTn>
                              </p:par>
                              <p:par>
                                <p:cTn id="122" presetID="3" presetClass="entr" presetSubtype="10" fill="hold" grpId="0" nodeType="withEffect">
                                  <p:stCondLst>
                                    <p:cond delay="0"/>
                                  </p:stCondLst>
                                  <p:childTnLst>
                                    <p:set>
                                      <p:cBhvr>
                                        <p:cTn id="123" dur="1" fill="hold">
                                          <p:stCondLst>
                                            <p:cond delay="0"/>
                                          </p:stCondLst>
                                        </p:cTn>
                                        <p:tgtEl>
                                          <p:spTgt spid="215143"/>
                                        </p:tgtEl>
                                        <p:attrNameLst>
                                          <p:attrName>style.visibility</p:attrName>
                                        </p:attrNameLst>
                                      </p:cBhvr>
                                      <p:to>
                                        <p:strVal val="visible"/>
                                      </p:to>
                                    </p:set>
                                    <p:animEffect transition="in" filter="blinds(horizontal)">
                                      <p:cBhvr>
                                        <p:cTn id="124" dur="500"/>
                                        <p:tgtEl>
                                          <p:spTgt spid="215143"/>
                                        </p:tgtEl>
                                      </p:cBhvr>
                                    </p:animEffect>
                                  </p:childTnLst>
                                </p:cTn>
                              </p:par>
                              <p:par>
                                <p:cTn id="125" presetID="24" presetClass="emph" presetSubtype="0" fill="hold" grpId="0" nodeType="withEffect">
                                  <p:stCondLst>
                                    <p:cond delay="0"/>
                                  </p:stCondLst>
                                  <p:childTnLst>
                                    <p:animClr clrSpc="hsl" dir="cw">
                                      <p:cBhvr override="childStyle">
                                        <p:cTn id="126" dur="500" fill="hold"/>
                                        <p:tgtEl>
                                          <p:spTgt spid="215102"/>
                                        </p:tgtEl>
                                        <p:attrNameLst>
                                          <p:attrName>style.color</p:attrName>
                                        </p:attrNameLst>
                                      </p:cBhvr>
                                      <p:by>
                                        <p:hsl h="0" s="-12549" l="-25098"/>
                                      </p:by>
                                    </p:animClr>
                                    <p:animClr clrSpc="hsl" dir="cw">
                                      <p:cBhvr>
                                        <p:cTn id="127" dur="500" fill="hold"/>
                                        <p:tgtEl>
                                          <p:spTgt spid="215102"/>
                                        </p:tgtEl>
                                        <p:attrNameLst>
                                          <p:attrName>fillcolor</p:attrName>
                                        </p:attrNameLst>
                                      </p:cBhvr>
                                      <p:by>
                                        <p:hsl h="0" s="-12549" l="-25098"/>
                                      </p:by>
                                    </p:animClr>
                                    <p:animClr clrSpc="hsl" dir="cw">
                                      <p:cBhvr>
                                        <p:cTn id="128" dur="500" fill="hold"/>
                                        <p:tgtEl>
                                          <p:spTgt spid="215102"/>
                                        </p:tgtEl>
                                        <p:attrNameLst>
                                          <p:attrName>stroke.color</p:attrName>
                                        </p:attrNameLst>
                                      </p:cBhvr>
                                      <p:by>
                                        <p:hsl h="0" s="-12549" l="-25098"/>
                                      </p:by>
                                    </p:animClr>
                                    <p:set>
                                      <p:cBhvr>
                                        <p:cTn id="129" dur="500" fill="hold"/>
                                        <p:tgtEl>
                                          <p:spTgt spid="215102"/>
                                        </p:tgtEl>
                                        <p:attrNameLst>
                                          <p:attrName>fill.type</p:attrName>
                                        </p:attrNameLst>
                                      </p:cBhvr>
                                      <p:to>
                                        <p:strVal val="solid"/>
                                      </p:to>
                                    </p:set>
                                  </p:childTnLst>
                                </p:cTn>
                              </p:par>
                              <p:par>
                                <p:cTn id="130" presetID="24" presetClass="emph" presetSubtype="0" fill="hold" grpId="0" nodeType="withEffect">
                                  <p:stCondLst>
                                    <p:cond delay="0"/>
                                  </p:stCondLst>
                                  <p:childTnLst>
                                    <p:animClr clrSpc="hsl" dir="cw">
                                      <p:cBhvr override="childStyle">
                                        <p:cTn id="131" dur="500" fill="hold"/>
                                        <p:tgtEl>
                                          <p:spTgt spid="215103"/>
                                        </p:tgtEl>
                                        <p:attrNameLst>
                                          <p:attrName>style.color</p:attrName>
                                        </p:attrNameLst>
                                      </p:cBhvr>
                                      <p:by>
                                        <p:hsl h="0" s="-12549" l="-25098"/>
                                      </p:by>
                                    </p:animClr>
                                    <p:animClr clrSpc="hsl" dir="cw">
                                      <p:cBhvr>
                                        <p:cTn id="132" dur="500" fill="hold"/>
                                        <p:tgtEl>
                                          <p:spTgt spid="215103"/>
                                        </p:tgtEl>
                                        <p:attrNameLst>
                                          <p:attrName>fillcolor</p:attrName>
                                        </p:attrNameLst>
                                      </p:cBhvr>
                                      <p:by>
                                        <p:hsl h="0" s="-12549" l="-25098"/>
                                      </p:by>
                                    </p:animClr>
                                    <p:animClr clrSpc="hsl" dir="cw">
                                      <p:cBhvr>
                                        <p:cTn id="133" dur="500" fill="hold"/>
                                        <p:tgtEl>
                                          <p:spTgt spid="215103"/>
                                        </p:tgtEl>
                                        <p:attrNameLst>
                                          <p:attrName>stroke.color</p:attrName>
                                        </p:attrNameLst>
                                      </p:cBhvr>
                                      <p:by>
                                        <p:hsl h="0" s="-12549" l="-25098"/>
                                      </p:by>
                                    </p:animClr>
                                    <p:set>
                                      <p:cBhvr>
                                        <p:cTn id="134" dur="500" fill="hold"/>
                                        <p:tgtEl>
                                          <p:spTgt spid="215103"/>
                                        </p:tgtEl>
                                        <p:attrNameLst>
                                          <p:attrName>fill.type</p:attrName>
                                        </p:attrNameLst>
                                      </p:cBhvr>
                                      <p:to>
                                        <p:strVal val="solid"/>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30" presetClass="emph" presetSubtype="0" fill="hold" grpId="1" nodeType="clickEffect">
                                  <p:stCondLst>
                                    <p:cond delay="0"/>
                                  </p:stCondLst>
                                  <p:childTnLst>
                                    <p:animClr clrSpc="hsl" dir="cw">
                                      <p:cBhvr override="childStyle">
                                        <p:cTn id="138" dur="500" fill="hold"/>
                                        <p:tgtEl>
                                          <p:spTgt spid="215102"/>
                                        </p:tgtEl>
                                        <p:attrNameLst>
                                          <p:attrName>style.color</p:attrName>
                                        </p:attrNameLst>
                                      </p:cBhvr>
                                      <p:by>
                                        <p:hsl h="0" s="12549" l="25098"/>
                                      </p:by>
                                    </p:animClr>
                                    <p:animClr clrSpc="hsl" dir="cw">
                                      <p:cBhvr>
                                        <p:cTn id="139" dur="500" fill="hold"/>
                                        <p:tgtEl>
                                          <p:spTgt spid="215102"/>
                                        </p:tgtEl>
                                        <p:attrNameLst>
                                          <p:attrName>fillcolor</p:attrName>
                                        </p:attrNameLst>
                                      </p:cBhvr>
                                      <p:by>
                                        <p:hsl h="0" s="12549" l="25098"/>
                                      </p:by>
                                    </p:animClr>
                                    <p:animClr clrSpc="hsl" dir="cw">
                                      <p:cBhvr>
                                        <p:cTn id="140" dur="500" fill="hold"/>
                                        <p:tgtEl>
                                          <p:spTgt spid="215102"/>
                                        </p:tgtEl>
                                        <p:attrNameLst>
                                          <p:attrName>stroke.color</p:attrName>
                                        </p:attrNameLst>
                                      </p:cBhvr>
                                      <p:by>
                                        <p:hsl h="0" s="12549" l="25098"/>
                                      </p:by>
                                    </p:animClr>
                                    <p:set>
                                      <p:cBhvr>
                                        <p:cTn id="141" dur="500" fill="hold"/>
                                        <p:tgtEl>
                                          <p:spTgt spid="215102"/>
                                        </p:tgtEl>
                                        <p:attrNameLst>
                                          <p:attrName>fill.type</p:attrName>
                                        </p:attrNameLst>
                                      </p:cBhvr>
                                      <p:to>
                                        <p:strVal val="solid"/>
                                      </p:to>
                                    </p:set>
                                  </p:childTnLst>
                                </p:cTn>
                              </p:par>
                              <p:par>
                                <p:cTn id="142" presetID="30" presetClass="emph" presetSubtype="0" fill="hold" grpId="1" nodeType="withEffect">
                                  <p:stCondLst>
                                    <p:cond delay="0"/>
                                  </p:stCondLst>
                                  <p:childTnLst>
                                    <p:animClr clrSpc="hsl" dir="cw">
                                      <p:cBhvr override="childStyle">
                                        <p:cTn id="143" dur="500" fill="hold"/>
                                        <p:tgtEl>
                                          <p:spTgt spid="215103"/>
                                        </p:tgtEl>
                                        <p:attrNameLst>
                                          <p:attrName>style.color</p:attrName>
                                        </p:attrNameLst>
                                      </p:cBhvr>
                                      <p:by>
                                        <p:hsl h="0" s="12549" l="25098"/>
                                      </p:by>
                                    </p:animClr>
                                    <p:animClr clrSpc="hsl" dir="cw">
                                      <p:cBhvr>
                                        <p:cTn id="144" dur="500" fill="hold"/>
                                        <p:tgtEl>
                                          <p:spTgt spid="215103"/>
                                        </p:tgtEl>
                                        <p:attrNameLst>
                                          <p:attrName>fillcolor</p:attrName>
                                        </p:attrNameLst>
                                      </p:cBhvr>
                                      <p:by>
                                        <p:hsl h="0" s="12549" l="25098"/>
                                      </p:by>
                                    </p:animClr>
                                    <p:animClr clrSpc="hsl" dir="cw">
                                      <p:cBhvr>
                                        <p:cTn id="145" dur="500" fill="hold"/>
                                        <p:tgtEl>
                                          <p:spTgt spid="215103"/>
                                        </p:tgtEl>
                                        <p:attrNameLst>
                                          <p:attrName>stroke.color</p:attrName>
                                        </p:attrNameLst>
                                      </p:cBhvr>
                                      <p:by>
                                        <p:hsl h="0" s="12549" l="25098"/>
                                      </p:by>
                                    </p:animClr>
                                    <p:set>
                                      <p:cBhvr>
                                        <p:cTn id="146" dur="500" fill="hold"/>
                                        <p:tgtEl>
                                          <p:spTgt spid="215103"/>
                                        </p:tgtEl>
                                        <p:attrNameLst>
                                          <p:attrName>fill.type</p:attrName>
                                        </p:attrNameLst>
                                      </p:cBhvr>
                                      <p:to>
                                        <p:strVal val="solid"/>
                                      </p:to>
                                    </p:set>
                                  </p:childTnLst>
                                </p:cTn>
                              </p:par>
                              <p:par>
                                <p:cTn id="147" presetID="24" presetClass="emph" presetSubtype="0" fill="hold" grpId="0" nodeType="withEffect">
                                  <p:stCondLst>
                                    <p:cond delay="0"/>
                                  </p:stCondLst>
                                  <p:childTnLst>
                                    <p:animClr clrSpc="hsl" dir="cw">
                                      <p:cBhvr override="childStyle">
                                        <p:cTn id="148" dur="500" fill="hold"/>
                                        <p:tgtEl>
                                          <p:spTgt spid="215106"/>
                                        </p:tgtEl>
                                        <p:attrNameLst>
                                          <p:attrName>style.color</p:attrName>
                                        </p:attrNameLst>
                                      </p:cBhvr>
                                      <p:by>
                                        <p:hsl h="0" s="-12549" l="-25098"/>
                                      </p:by>
                                    </p:animClr>
                                    <p:animClr clrSpc="hsl" dir="cw">
                                      <p:cBhvr>
                                        <p:cTn id="149" dur="500" fill="hold"/>
                                        <p:tgtEl>
                                          <p:spTgt spid="215106"/>
                                        </p:tgtEl>
                                        <p:attrNameLst>
                                          <p:attrName>fillcolor</p:attrName>
                                        </p:attrNameLst>
                                      </p:cBhvr>
                                      <p:by>
                                        <p:hsl h="0" s="-12549" l="-25098"/>
                                      </p:by>
                                    </p:animClr>
                                    <p:animClr clrSpc="hsl" dir="cw">
                                      <p:cBhvr>
                                        <p:cTn id="150" dur="500" fill="hold"/>
                                        <p:tgtEl>
                                          <p:spTgt spid="215106"/>
                                        </p:tgtEl>
                                        <p:attrNameLst>
                                          <p:attrName>stroke.color</p:attrName>
                                        </p:attrNameLst>
                                      </p:cBhvr>
                                      <p:by>
                                        <p:hsl h="0" s="-12549" l="-25098"/>
                                      </p:by>
                                    </p:animClr>
                                    <p:set>
                                      <p:cBhvr>
                                        <p:cTn id="151" dur="500" fill="hold"/>
                                        <p:tgtEl>
                                          <p:spTgt spid="215106"/>
                                        </p:tgtEl>
                                        <p:attrNameLst>
                                          <p:attrName>fill.type</p:attrName>
                                        </p:attrNameLst>
                                      </p:cBhvr>
                                      <p:to>
                                        <p:strVal val="solid"/>
                                      </p:to>
                                    </p:set>
                                  </p:childTnLst>
                                </p:cTn>
                              </p:par>
                              <p:par>
                                <p:cTn id="152" presetID="24" presetClass="emph" presetSubtype="0" fill="hold" grpId="0" nodeType="withEffect">
                                  <p:stCondLst>
                                    <p:cond delay="0"/>
                                  </p:stCondLst>
                                  <p:childTnLst>
                                    <p:animClr clrSpc="hsl" dir="cw">
                                      <p:cBhvr override="childStyle">
                                        <p:cTn id="153" dur="500" fill="hold"/>
                                        <p:tgtEl>
                                          <p:spTgt spid="215107"/>
                                        </p:tgtEl>
                                        <p:attrNameLst>
                                          <p:attrName>style.color</p:attrName>
                                        </p:attrNameLst>
                                      </p:cBhvr>
                                      <p:by>
                                        <p:hsl h="0" s="-12549" l="-25098"/>
                                      </p:by>
                                    </p:animClr>
                                    <p:animClr clrSpc="hsl" dir="cw">
                                      <p:cBhvr>
                                        <p:cTn id="154" dur="500" fill="hold"/>
                                        <p:tgtEl>
                                          <p:spTgt spid="215107"/>
                                        </p:tgtEl>
                                        <p:attrNameLst>
                                          <p:attrName>fillcolor</p:attrName>
                                        </p:attrNameLst>
                                      </p:cBhvr>
                                      <p:by>
                                        <p:hsl h="0" s="-12549" l="-25098"/>
                                      </p:by>
                                    </p:animClr>
                                    <p:animClr clrSpc="hsl" dir="cw">
                                      <p:cBhvr>
                                        <p:cTn id="155" dur="500" fill="hold"/>
                                        <p:tgtEl>
                                          <p:spTgt spid="215107"/>
                                        </p:tgtEl>
                                        <p:attrNameLst>
                                          <p:attrName>stroke.color</p:attrName>
                                        </p:attrNameLst>
                                      </p:cBhvr>
                                      <p:by>
                                        <p:hsl h="0" s="-12549" l="-25098"/>
                                      </p:by>
                                    </p:animClr>
                                    <p:set>
                                      <p:cBhvr>
                                        <p:cTn id="156" dur="500" fill="hold"/>
                                        <p:tgtEl>
                                          <p:spTgt spid="215107"/>
                                        </p:tgtEl>
                                        <p:attrNameLst>
                                          <p:attrName>fill.type</p:attrName>
                                        </p:attrNameLst>
                                      </p:cBhvr>
                                      <p:to>
                                        <p:strVal val="solid"/>
                                      </p:to>
                                    </p:set>
                                  </p:childTnLst>
                                </p:cTn>
                              </p:par>
                              <p:par>
                                <p:cTn id="157" presetID="24" presetClass="emph" presetSubtype="0" fill="hold" grpId="0" nodeType="withEffect">
                                  <p:stCondLst>
                                    <p:cond delay="0"/>
                                  </p:stCondLst>
                                  <p:childTnLst>
                                    <p:animClr clrSpc="hsl" dir="cw">
                                      <p:cBhvr override="childStyle">
                                        <p:cTn id="158" dur="500" fill="hold"/>
                                        <p:tgtEl>
                                          <p:spTgt spid="215108"/>
                                        </p:tgtEl>
                                        <p:attrNameLst>
                                          <p:attrName>style.color</p:attrName>
                                        </p:attrNameLst>
                                      </p:cBhvr>
                                      <p:by>
                                        <p:hsl h="0" s="-12549" l="-25098"/>
                                      </p:by>
                                    </p:animClr>
                                    <p:animClr clrSpc="hsl" dir="cw">
                                      <p:cBhvr>
                                        <p:cTn id="159" dur="500" fill="hold"/>
                                        <p:tgtEl>
                                          <p:spTgt spid="215108"/>
                                        </p:tgtEl>
                                        <p:attrNameLst>
                                          <p:attrName>fillcolor</p:attrName>
                                        </p:attrNameLst>
                                      </p:cBhvr>
                                      <p:by>
                                        <p:hsl h="0" s="-12549" l="-25098"/>
                                      </p:by>
                                    </p:animClr>
                                    <p:animClr clrSpc="hsl" dir="cw">
                                      <p:cBhvr>
                                        <p:cTn id="160" dur="500" fill="hold"/>
                                        <p:tgtEl>
                                          <p:spTgt spid="215108"/>
                                        </p:tgtEl>
                                        <p:attrNameLst>
                                          <p:attrName>stroke.color</p:attrName>
                                        </p:attrNameLst>
                                      </p:cBhvr>
                                      <p:by>
                                        <p:hsl h="0" s="-12549" l="-25098"/>
                                      </p:by>
                                    </p:animClr>
                                    <p:set>
                                      <p:cBhvr>
                                        <p:cTn id="161" dur="500" fill="hold"/>
                                        <p:tgtEl>
                                          <p:spTgt spid="215108"/>
                                        </p:tgtEl>
                                        <p:attrNameLst>
                                          <p:attrName>fill.type</p:attrName>
                                        </p:attrNameLst>
                                      </p:cBhvr>
                                      <p:to>
                                        <p:strVal val="solid"/>
                                      </p:to>
                                    </p:set>
                                  </p:childTnLst>
                                </p:cTn>
                              </p:par>
                              <p:par>
                                <p:cTn id="162" presetID="24" presetClass="emph" presetSubtype="0" fill="hold" grpId="0" nodeType="withEffect">
                                  <p:stCondLst>
                                    <p:cond delay="0"/>
                                  </p:stCondLst>
                                  <p:childTnLst>
                                    <p:animClr clrSpc="hsl" dir="cw">
                                      <p:cBhvr override="childStyle">
                                        <p:cTn id="163" dur="500" fill="hold"/>
                                        <p:tgtEl>
                                          <p:spTgt spid="215109"/>
                                        </p:tgtEl>
                                        <p:attrNameLst>
                                          <p:attrName>style.color</p:attrName>
                                        </p:attrNameLst>
                                      </p:cBhvr>
                                      <p:by>
                                        <p:hsl h="0" s="-12549" l="-25098"/>
                                      </p:by>
                                    </p:animClr>
                                    <p:animClr clrSpc="hsl" dir="cw">
                                      <p:cBhvr>
                                        <p:cTn id="164" dur="500" fill="hold"/>
                                        <p:tgtEl>
                                          <p:spTgt spid="215109"/>
                                        </p:tgtEl>
                                        <p:attrNameLst>
                                          <p:attrName>fillcolor</p:attrName>
                                        </p:attrNameLst>
                                      </p:cBhvr>
                                      <p:by>
                                        <p:hsl h="0" s="-12549" l="-25098"/>
                                      </p:by>
                                    </p:animClr>
                                    <p:animClr clrSpc="hsl" dir="cw">
                                      <p:cBhvr>
                                        <p:cTn id="165" dur="500" fill="hold"/>
                                        <p:tgtEl>
                                          <p:spTgt spid="215109"/>
                                        </p:tgtEl>
                                        <p:attrNameLst>
                                          <p:attrName>stroke.color</p:attrName>
                                        </p:attrNameLst>
                                      </p:cBhvr>
                                      <p:by>
                                        <p:hsl h="0" s="-12549" l="-25098"/>
                                      </p:by>
                                    </p:animClr>
                                    <p:set>
                                      <p:cBhvr>
                                        <p:cTn id="166" dur="500" fill="hold"/>
                                        <p:tgtEl>
                                          <p:spTgt spid="215109"/>
                                        </p:tgtEl>
                                        <p:attrNameLst>
                                          <p:attrName>fill.type</p:attrName>
                                        </p:attrNameLst>
                                      </p:cBhvr>
                                      <p:to>
                                        <p:strVal val="solid"/>
                                      </p:to>
                                    </p:set>
                                  </p:childTnLst>
                                </p:cTn>
                              </p:par>
                              <p:par>
                                <p:cTn id="167" presetID="24" presetClass="emph" presetSubtype="0" fill="hold" grpId="0" nodeType="withEffect">
                                  <p:stCondLst>
                                    <p:cond delay="0"/>
                                  </p:stCondLst>
                                  <p:childTnLst>
                                    <p:animClr clrSpc="hsl" dir="cw">
                                      <p:cBhvr override="childStyle">
                                        <p:cTn id="168" dur="500" fill="hold"/>
                                        <p:tgtEl>
                                          <p:spTgt spid="215110"/>
                                        </p:tgtEl>
                                        <p:attrNameLst>
                                          <p:attrName>style.color</p:attrName>
                                        </p:attrNameLst>
                                      </p:cBhvr>
                                      <p:by>
                                        <p:hsl h="0" s="-12549" l="-25098"/>
                                      </p:by>
                                    </p:animClr>
                                    <p:animClr clrSpc="hsl" dir="cw">
                                      <p:cBhvr>
                                        <p:cTn id="169" dur="500" fill="hold"/>
                                        <p:tgtEl>
                                          <p:spTgt spid="215110"/>
                                        </p:tgtEl>
                                        <p:attrNameLst>
                                          <p:attrName>fillcolor</p:attrName>
                                        </p:attrNameLst>
                                      </p:cBhvr>
                                      <p:by>
                                        <p:hsl h="0" s="-12549" l="-25098"/>
                                      </p:by>
                                    </p:animClr>
                                    <p:animClr clrSpc="hsl" dir="cw">
                                      <p:cBhvr>
                                        <p:cTn id="170" dur="500" fill="hold"/>
                                        <p:tgtEl>
                                          <p:spTgt spid="215110"/>
                                        </p:tgtEl>
                                        <p:attrNameLst>
                                          <p:attrName>stroke.color</p:attrName>
                                        </p:attrNameLst>
                                      </p:cBhvr>
                                      <p:by>
                                        <p:hsl h="0" s="-12549" l="-25098"/>
                                      </p:by>
                                    </p:animClr>
                                    <p:set>
                                      <p:cBhvr>
                                        <p:cTn id="171" dur="500" fill="hold"/>
                                        <p:tgtEl>
                                          <p:spTgt spid="215110"/>
                                        </p:tgtEl>
                                        <p:attrNameLst>
                                          <p:attrName>fill.type</p:attrName>
                                        </p:attrNameLst>
                                      </p:cBhvr>
                                      <p:to>
                                        <p:strVal val="solid"/>
                                      </p:to>
                                    </p:set>
                                  </p:childTnLst>
                                </p:cTn>
                              </p:par>
                              <p:par>
                                <p:cTn id="172" presetID="24" presetClass="emph" presetSubtype="0" fill="hold" grpId="0" nodeType="withEffect">
                                  <p:stCondLst>
                                    <p:cond delay="0"/>
                                  </p:stCondLst>
                                  <p:childTnLst>
                                    <p:animClr clrSpc="hsl" dir="cw">
                                      <p:cBhvr override="childStyle">
                                        <p:cTn id="173" dur="500" fill="hold"/>
                                        <p:tgtEl>
                                          <p:spTgt spid="215104"/>
                                        </p:tgtEl>
                                        <p:attrNameLst>
                                          <p:attrName>style.color</p:attrName>
                                        </p:attrNameLst>
                                      </p:cBhvr>
                                      <p:by>
                                        <p:hsl h="0" s="-12549" l="-25098"/>
                                      </p:by>
                                    </p:animClr>
                                    <p:animClr clrSpc="hsl" dir="cw">
                                      <p:cBhvr>
                                        <p:cTn id="174" dur="500" fill="hold"/>
                                        <p:tgtEl>
                                          <p:spTgt spid="215104"/>
                                        </p:tgtEl>
                                        <p:attrNameLst>
                                          <p:attrName>fillcolor</p:attrName>
                                        </p:attrNameLst>
                                      </p:cBhvr>
                                      <p:by>
                                        <p:hsl h="0" s="-12549" l="-25098"/>
                                      </p:by>
                                    </p:animClr>
                                    <p:animClr clrSpc="hsl" dir="cw">
                                      <p:cBhvr>
                                        <p:cTn id="175" dur="500" fill="hold"/>
                                        <p:tgtEl>
                                          <p:spTgt spid="215104"/>
                                        </p:tgtEl>
                                        <p:attrNameLst>
                                          <p:attrName>stroke.color</p:attrName>
                                        </p:attrNameLst>
                                      </p:cBhvr>
                                      <p:by>
                                        <p:hsl h="0" s="-12549" l="-25098"/>
                                      </p:by>
                                    </p:animClr>
                                    <p:set>
                                      <p:cBhvr>
                                        <p:cTn id="176" dur="500" fill="hold"/>
                                        <p:tgtEl>
                                          <p:spTgt spid="215104"/>
                                        </p:tgtEl>
                                        <p:attrNameLst>
                                          <p:attrName>fill.type</p:attrName>
                                        </p:attrNameLst>
                                      </p:cBhvr>
                                      <p:to>
                                        <p:strVal val="solid"/>
                                      </p:to>
                                    </p:set>
                                  </p:childTnLst>
                                </p:cTn>
                              </p:par>
                              <p:par>
                                <p:cTn id="177" presetID="24" presetClass="emph" presetSubtype="0" fill="hold" grpId="0" nodeType="withEffect">
                                  <p:stCondLst>
                                    <p:cond delay="0"/>
                                  </p:stCondLst>
                                  <p:childTnLst>
                                    <p:animClr clrSpc="hsl" dir="cw">
                                      <p:cBhvr override="childStyle">
                                        <p:cTn id="178" dur="500" fill="hold"/>
                                        <p:tgtEl>
                                          <p:spTgt spid="215105"/>
                                        </p:tgtEl>
                                        <p:attrNameLst>
                                          <p:attrName>style.color</p:attrName>
                                        </p:attrNameLst>
                                      </p:cBhvr>
                                      <p:by>
                                        <p:hsl h="0" s="-12549" l="-25098"/>
                                      </p:by>
                                    </p:animClr>
                                    <p:animClr clrSpc="hsl" dir="cw">
                                      <p:cBhvr>
                                        <p:cTn id="179" dur="500" fill="hold"/>
                                        <p:tgtEl>
                                          <p:spTgt spid="215105"/>
                                        </p:tgtEl>
                                        <p:attrNameLst>
                                          <p:attrName>fillcolor</p:attrName>
                                        </p:attrNameLst>
                                      </p:cBhvr>
                                      <p:by>
                                        <p:hsl h="0" s="-12549" l="-25098"/>
                                      </p:by>
                                    </p:animClr>
                                    <p:animClr clrSpc="hsl" dir="cw">
                                      <p:cBhvr>
                                        <p:cTn id="180" dur="500" fill="hold"/>
                                        <p:tgtEl>
                                          <p:spTgt spid="215105"/>
                                        </p:tgtEl>
                                        <p:attrNameLst>
                                          <p:attrName>stroke.color</p:attrName>
                                        </p:attrNameLst>
                                      </p:cBhvr>
                                      <p:by>
                                        <p:hsl h="0" s="-12549" l="-25098"/>
                                      </p:by>
                                    </p:animClr>
                                    <p:set>
                                      <p:cBhvr>
                                        <p:cTn id="181" dur="500" fill="hold"/>
                                        <p:tgtEl>
                                          <p:spTgt spid="215105"/>
                                        </p:tgtEl>
                                        <p:attrNameLst>
                                          <p:attrName>fill.type</p:attrName>
                                        </p:attrNameLst>
                                      </p:cBhvr>
                                      <p:to>
                                        <p:strVal val="solid"/>
                                      </p:to>
                                    </p:set>
                                  </p:childTnLst>
                                </p:cTn>
                              </p:par>
                            </p:childTnLst>
                          </p:cTn>
                        </p:par>
                      </p:childTnLst>
                    </p:cTn>
                  </p:par>
                  <p:par>
                    <p:cTn id="182" fill="hold" nodeType="clickPar">
                      <p:stCondLst>
                        <p:cond delay="indefinite"/>
                      </p:stCondLst>
                      <p:childTnLst>
                        <p:par>
                          <p:cTn id="183" fill="hold" nodeType="withGroup">
                            <p:stCondLst>
                              <p:cond delay="0"/>
                            </p:stCondLst>
                            <p:childTnLst>
                              <p:par>
                                <p:cTn id="184" presetID="30" presetClass="emph" presetSubtype="0" fill="hold" grpId="1" nodeType="clickEffect">
                                  <p:stCondLst>
                                    <p:cond delay="0"/>
                                  </p:stCondLst>
                                  <p:childTnLst>
                                    <p:animClr clrSpc="hsl" dir="cw">
                                      <p:cBhvr override="childStyle">
                                        <p:cTn id="185" dur="500" fill="hold"/>
                                        <p:tgtEl>
                                          <p:spTgt spid="215106"/>
                                        </p:tgtEl>
                                        <p:attrNameLst>
                                          <p:attrName>style.color</p:attrName>
                                        </p:attrNameLst>
                                      </p:cBhvr>
                                      <p:by>
                                        <p:hsl h="0" s="12549" l="25098"/>
                                      </p:by>
                                    </p:animClr>
                                    <p:animClr clrSpc="hsl" dir="cw">
                                      <p:cBhvr>
                                        <p:cTn id="186" dur="500" fill="hold"/>
                                        <p:tgtEl>
                                          <p:spTgt spid="215106"/>
                                        </p:tgtEl>
                                        <p:attrNameLst>
                                          <p:attrName>fillcolor</p:attrName>
                                        </p:attrNameLst>
                                      </p:cBhvr>
                                      <p:by>
                                        <p:hsl h="0" s="12549" l="25098"/>
                                      </p:by>
                                    </p:animClr>
                                    <p:animClr clrSpc="hsl" dir="cw">
                                      <p:cBhvr>
                                        <p:cTn id="187" dur="500" fill="hold"/>
                                        <p:tgtEl>
                                          <p:spTgt spid="215106"/>
                                        </p:tgtEl>
                                        <p:attrNameLst>
                                          <p:attrName>stroke.color</p:attrName>
                                        </p:attrNameLst>
                                      </p:cBhvr>
                                      <p:by>
                                        <p:hsl h="0" s="12549" l="25098"/>
                                      </p:by>
                                    </p:animClr>
                                    <p:set>
                                      <p:cBhvr>
                                        <p:cTn id="188" dur="500" fill="hold"/>
                                        <p:tgtEl>
                                          <p:spTgt spid="215106"/>
                                        </p:tgtEl>
                                        <p:attrNameLst>
                                          <p:attrName>fill.type</p:attrName>
                                        </p:attrNameLst>
                                      </p:cBhvr>
                                      <p:to>
                                        <p:strVal val="solid"/>
                                      </p:to>
                                    </p:set>
                                  </p:childTnLst>
                                </p:cTn>
                              </p:par>
                              <p:par>
                                <p:cTn id="189" presetID="30" presetClass="emph" presetSubtype="0" fill="hold" grpId="1" nodeType="withEffect">
                                  <p:stCondLst>
                                    <p:cond delay="0"/>
                                  </p:stCondLst>
                                  <p:childTnLst>
                                    <p:animClr clrSpc="hsl" dir="cw">
                                      <p:cBhvr override="childStyle">
                                        <p:cTn id="190" dur="500" fill="hold"/>
                                        <p:tgtEl>
                                          <p:spTgt spid="215107"/>
                                        </p:tgtEl>
                                        <p:attrNameLst>
                                          <p:attrName>style.color</p:attrName>
                                        </p:attrNameLst>
                                      </p:cBhvr>
                                      <p:by>
                                        <p:hsl h="0" s="12549" l="25098"/>
                                      </p:by>
                                    </p:animClr>
                                    <p:animClr clrSpc="hsl" dir="cw">
                                      <p:cBhvr>
                                        <p:cTn id="191" dur="500" fill="hold"/>
                                        <p:tgtEl>
                                          <p:spTgt spid="215107"/>
                                        </p:tgtEl>
                                        <p:attrNameLst>
                                          <p:attrName>fillcolor</p:attrName>
                                        </p:attrNameLst>
                                      </p:cBhvr>
                                      <p:by>
                                        <p:hsl h="0" s="12549" l="25098"/>
                                      </p:by>
                                    </p:animClr>
                                    <p:animClr clrSpc="hsl" dir="cw">
                                      <p:cBhvr>
                                        <p:cTn id="192" dur="500" fill="hold"/>
                                        <p:tgtEl>
                                          <p:spTgt spid="215107"/>
                                        </p:tgtEl>
                                        <p:attrNameLst>
                                          <p:attrName>stroke.color</p:attrName>
                                        </p:attrNameLst>
                                      </p:cBhvr>
                                      <p:by>
                                        <p:hsl h="0" s="12549" l="25098"/>
                                      </p:by>
                                    </p:animClr>
                                    <p:set>
                                      <p:cBhvr>
                                        <p:cTn id="193" dur="500" fill="hold"/>
                                        <p:tgtEl>
                                          <p:spTgt spid="215107"/>
                                        </p:tgtEl>
                                        <p:attrNameLst>
                                          <p:attrName>fill.type</p:attrName>
                                        </p:attrNameLst>
                                      </p:cBhvr>
                                      <p:to>
                                        <p:strVal val="solid"/>
                                      </p:to>
                                    </p:set>
                                  </p:childTnLst>
                                </p:cTn>
                              </p:par>
                              <p:par>
                                <p:cTn id="194" presetID="30" presetClass="emph" presetSubtype="0" fill="hold" grpId="1" nodeType="withEffect">
                                  <p:stCondLst>
                                    <p:cond delay="0"/>
                                  </p:stCondLst>
                                  <p:childTnLst>
                                    <p:animClr clrSpc="hsl" dir="cw">
                                      <p:cBhvr override="childStyle">
                                        <p:cTn id="195" dur="500" fill="hold"/>
                                        <p:tgtEl>
                                          <p:spTgt spid="215108"/>
                                        </p:tgtEl>
                                        <p:attrNameLst>
                                          <p:attrName>style.color</p:attrName>
                                        </p:attrNameLst>
                                      </p:cBhvr>
                                      <p:by>
                                        <p:hsl h="0" s="12549" l="25098"/>
                                      </p:by>
                                    </p:animClr>
                                    <p:animClr clrSpc="hsl" dir="cw">
                                      <p:cBhvr>
                                        <p:cTn id="196" dur="500" fill="hold"/>
                                        <p:tgtEl>
                                          <p:spTgt spid="215108"/>
                                        </p:tgtEl>
                                        <p:attrNameLst>
                                          <p:attrName>fillcolor</p:attrName>
                                        </p:attrNameLst>
                                      </p:cBhvr>
                                      <p:by>
                                        <p:hsl h="0" s="12549" l="25098"/>
                                      </p:by>
                                    </p:animClr>
                                    <p:animClr clrSpc="hsl" dir="cw">
                                      <p:cBhvr>
                                        <p:cTn id="197" dur="500" fill="hold"/>
                                        <p:tgtEl>
                                          <p:spTgt spid="215108"/>
                                        </p:tgtEl>
                                        <p:attrNameLst>
                                          <p:attrName>stroke.color</p:attrName>
                                        </p:attrNameLst>
                                      </p:cBhvr>
                                      <p:by>
                                        <p:hsl h="0" s="12549" l="25098"/>
                                      </p:by>
                                    </p:animClr>
                                    <p:set>
                                      <p:cBhvr>
                                        <p:cTn id="198" dur="500" fill="hold"/>
                                        <p:tgtEl>
                                          <p:spTgt spid="215108"/>
                                        </p:tgtEl>
                                        <p:attrNameLst>
                                          <p:attrName>fill.type</p:attrName>
                                        </p:attrNameLst>
                                      </p:cBhvr>
                                      <p:to>
                                        <p:strVal val="solid"/>
                                      </p:to>
                                    </p:set>
                                  </p:childTnLst>
                                </p:cTn>
                              </p:par>
                              <p:par>
                                <p:cTn id="199" presetID="30" presetClass="emph" presetSubtype="0" fill="hold" grpId="1" nodeType="withEffect">
                                  <p:stCondLst>
                                    <p:cond delay="0"/>
                                  </p:stCondLst>
                                  <p:childTnLst>
                                    <p:animClr clrSpc="hsl" dir="cw">
                                      <p:cBhvr override="childStyle">
                                        <p:cTn id="200" dur="500" fill="hold"/>
                                        <p:tgtEl>
                                          <p:spTgt spid="215109"/>
                                        </p:tgtEl>
                                        <p:attrNameLst>
                                          <p:attrName>style.color</p:attrName>
                                        </p:attrNameLst>
                                      </p:cBhvr>
                                      <p:by>
                                        <p:hsl h="0" s="12549" l="25098"/>
                                      </p:by>
                                    </p:animClr>
                                    <p:animClr clrSpc="hsl" dir="cw">
                                      <p:cBhvr>
                                        <p:cTn id="201" dur="500" fill="hold"/>
                                        <p:tgtEl>
                                          <p:spTgt spid="215109"/>
                                        </p:tgtEl>
                                        <p:attrNameLst>
                                          <p:attrName>fillcolor</p:attrName>
                                        </p:attrNameLst>
                                      </p:cBhvr>
                                      <p:by>
                                        <p:hsl h="0" s="12549" l="25098"/>
                                      </p:by>
                                    </p:animClr>
                                    <p:animClr clrSpc="hsl" dir="cw">
                                      <p:cBhvr>
                                        <p:cTn id="202" dur="500" fill="hold"/>
                                        <p:tgtEl>
                                          <p:spTgt spid="215109"/>
                                        </p:tgtEl>
                                        <p:attrNameLst>
                                          <p:attrName>stroke.color</p:attrName>
                                        </p:attrNameLst>
                                      </p:cBhvr>
                                      <p:by>
                                        <p:hsl h="0" s="12549" l="25098"/>
                                      </p:by>
                                    </p:animClr>
                                    <p:set>
                                      <p:cBhvr>
                                        <p:cTn id="203" dur="500" fill="hold"/>
                                        <p:tgtEl>
                                          <p:spTgt spid="215109"/>
                                        </p:tgtEl>
                                        <p:attrNameLst>
                                          <p:attrName>fill.type</p:attrName>
                                        </p:attrNameLst>
                                      </p:cBhvr>
                                      <p:to>
                                        <p:strVal val="solid"/>
                                      </p:to>
                                    </p:set>
                                  </p:childTnLst>
                                </p:cTn>
                              </p:par>
                              <p:par>
                                <p:cTn id="204" presetID="30" presetClass="emph" presetSubtype="0" fill="hold" grpId="1" nodeType="withEffect">
                                  <p:stCondLst>
                                    <p:cond delay="0"/>
                                  </p:stCondLst>
                                  <p:childTnLst>
                                    <p:animClr clrSpc="hsl" dir="cw">
                                      <p:cBhvr override="childStyle">
                                        <p:cTn id="205" dur="500" fill="hold"/>
                                        <p:tgtEl>
                                          <p:spTgt spid="215110"/>
                                        </p:tgtEl>
                                        <p:attrNameLst>
                                          <p:attrName>style.color</p:attrName>
                                        </p:attrNameLst>
                                      </p:cBhvr>
                                      <p:by>
                                        <p:hsl h="0" s="12549" l="25098"/>
                                      </p:by>
                                    </p:animClr>
                                    <p:animClr clrSpc="hsl" dir="cw">
                                      <p:cBhvr>
                                        <p:cTn id="206" dur="500" fill="hold"/>
                                        <p:tgtEl>
                                          <p:spTgt spid="215110"/>
                                        </p:tgtEl>
                                        <p:attrNameLst>
                                          <p:attrName>fillcolor</p:attrName>
                                        </p:attrNameLst>
                                      </p:cBhvr>
                                      <p:by>
                                        <p:hsl h="0" s="12549" l="25098"/>
                                      </p:by>
                                    </p:animClr>
                                    <p:animClr clrSpc="hsl" dir="cw">
                                      <p:cBhvr>
                                        <p:cTn id="207" dur="500" fill="hold"/>
                                        <p:tgtEl>
                                          <p:spTgt spid="215110"/>
                                        </p:tgtEl>
                                        <p:attrNameLst>
                                          <p:attrName>stroke.color</p:attrName>
                                        </p:attrNameLst>
                                      </p:cBhvr>
                                      <p:by>
                                        <p:hsl h="0" s="12549" l="25098"/>
                                      </p:by>
                                    </p:animClr>
                                    <p:set>
                                      <p:cBhvr>
                                        <p:cTn id="208" dur="500" fill="hold"/>
                                        <p:tgtEl>
                                          <p:spTgt spid="215110"/>
                                        </p:tgtEl>
                                        <p:attrNameLst>
                                          <p:attrName>fill.type</p:attrName>
                                        </p:attrNameLst>
                                      </p:cBhvr>
                                      <p:to>
                                        <p:strVal val="solid"/>
                                      </p:to>
                                    </p:set>
                                  </p:childTnLst>
                                </p:cTn>
                              </p:par>
                              <p:par>
                                <p:cTn id="209" presetID="30" presetClass="emph" presetSubtype="0" fill="hold" grpId="1" nodeType="withEffect">
                                  <p:stCondLst>
                                    <p:cond delay="0"/>
                                  </p:stCondLst>
                                  <p:childTnLst>
                                    <p:animClr clrSpc="hsl" dir="cw">
                                      <p:cBhvr override="childStyle">
                                        <p:cTn id="210" dur="500" fill="hold"/>
                                        <p:tgtEl>
                                          <p:spTgt spid="215104"/>
                                        </p:tgtEl>
                                        <p:attrNameLst>
                                          <p:attrName>style.color</p:attrName>
                                        </p:attrNameLst>
                                      </p:cBhvr>
                                      <p:by>
                                        <p:hsl h="0" s="12549" l="25098"/>
                                      </p:by>
                                    </p:animClr>
                                    <p:animClr clrSpc="hsl" dir="cw">
                                      <p:cBhvr>
                                        <p:cTn id="211" dur="500" fill="hold"/>
                                        <p:tgtEl>
                                          <p:spTgt spid="215104"/>
                                        </p:tgtEl>
                                        <p:attrNameLst>
                                          <p:attrName>fillcolor</p:attrName>
                                        </p:attrNameLst>
                                      </p:cBhvr>
                                      <p:by>
                                        <p:hsl h="0" s="12549" l="25098"/>
                                      </p:by>
                                    </p:animClr>
                                    <p:animClr clrSpc="hsl" dir="cw">
                                      <p:cBhvr>
                                        <p:cTn id="212" dur="500" fill="hold"/>
                                        <p:tgtEl>
                                          <p:spTgt spid="215104"/>
                                        </p:tgtEl>
                                        <p:attrNameLst>
                                          <p:attrName>stroke.color</p:attrName>
                                        </p:attrNameLst>
                                      </p:cBhvr>
                                      <p:by>
                                        <p:hsl h="0" s="12549" l="25098"/>
                                      </p:by>
                                    </p:animClr>
                                    <p:set>
                                      <p:cBhvr>
                                        <p:cTn id="213" dur="500" fill="hold"/>
                                        <p:tgtEl>
                                          <p:spTgt spid="215104"/>
                                        </p:tgtEl>
                                        <p:attrNameLst>
                                          <p:attrName>fill.type</p:attrName>
                                        </p:attrNameLst>
                                      </p:cBhvr>
                                      <p:to>
                                        <p:strVal val="solid"/>
                                      </p:to>
                                    </p:set>
                                  </p:childTnLst>
                                </p:cTn>
                              </p:par>
                              <p:par>
                                <p:cTn id="214" presetID="30" presetClass="emph" presetSubtype="0" fill="hold" grpId="1" nodeType="withEffect">
                                  <p:stCondLst>
                                    <p:cond delay="0"/>
                                  </p:stCondLst>
                                  <p:childTnLst>
                                    <p:animClr clrSpc="hsl" dir="cw">
                                      <p:cBhvr override="childStyle">
                                        <p:cTn id="215" dur="500" fill="hold"/>
                                        <p:tgtEl>
                                          <p:spTgt spid="215105"/>
                                        </p:tgtEl>
                                        <p:attrNameLst>
                                          <p:attrName>style.color</p:attrName>
                                        </p:attrNameLst>
                                      </p:cBhvr>
                                      <p:by>
                                        <p:hsl h="0" s="12549" l="25098"/>
                                      </p:by>
                                    </p:animClr>
                                    <p:animClr clrSpc="hsl" dir="cw">
                                      <p:cBhvr>
                                        <p:cTn id="216" dur="500" fill="hold"/>
                                        <p:tgtEl>
                                          <p:spTgt spid="215105"/>
                                        </p:tgtEl>
                                        <p:attrNameLst>
                                          <p:attrName>fillcolor</p:attrName>
                                        </p:attrNameLst>
                                      </p:cBhvr>
                                      <p:by>
                                        <p:hsl h="0" s="12549" l="25098"/>
                                      </p:by>
                                    </p:animClr>
                                    <p:animClr clrSpc="hsl" dir="cw">
                                      <p:cBhvr>
                                        <p:cTn id="217" dur="500" fill="hold"/>
                                        <p:tgtEl>
                                          <p:spTgt spid="215105"/>
                                        </p:tgtEl>
                                        <p:attrNameLst>
                                          <p:attrName>stroke.color</p:attrName>
                                        </p:attrNameLst>
                                      </p:cBhvr>
                                      <p:by>
                                        <p:hsl h="0" s="12549" l="25098"/>
                                      </p:by>
                                    </p:animClr>
                                    <p:set>
                                      <p:cBhvr>
                                        <p:cTn id="218" dur="500" fill="hold"/>
                                        <p:tgtEl>
                                          <p:spTgt spid="215105"/>
                                        </p:tgtEl>
                                        <p:attrNameLst>
                                          <p:attrName>fill.type</p:attrName>
                                        </p:attrNameLst>
                                      </p:cBhvr>
                                      <p:to>
                                        <p:strVal val="solid"/>
                                      </p:to>
                                    </p:set>
                                  </p:childTnLst>
                                </p:cTn>
                              </p:par>
                            </p:childTnLst>
                          </p:cTn>
                        </p:par>
                        <p:par>
                          <p:cTn id="219" fill="hold" nodeType="afterGroup">
                            <p:stCondLst>
                              <p:cond delay="500"/>
                            </p:stCondLst>
                            <p:childTnLst>
                              <p:par>
                                <p:cTn id="220" presetID="3" presetClass="entr" presetSubtype="10" fill="hold" grpId="1" nodeType="afterEffect">
                                  <p:stCondLst>
                                    <p:cond delay="0"/>
                                  </p:stCondLst>
                                  <p:childTnLst>
                                    <p:set>
                                      <p:cBhvr>
                                        <p:cTn id="221" dur="1" fill="hold">
                                          <p:stCondLst>
                                            <p:cond delay="0"/>
                                          </p:stCondLst>
                                        </p:cTn>
                                        <p:tgtEl>
                                          <p:spTgt spid="215112"/>
                                        </p:tgtEl>
                                        <p:attrNameLst>
                                          <p:attrName>style.visibility</p:attrName>
                                        </p:attrNameLst>
                                      </p:cBhvr>
                                      <p:to>
                                        <p:strVal val="visible"/>
                                      </p:to>
                                    </p:set>
                                    <p:animEffect transition="in" filter="blinds(horizontal)">
                                      <p:cBhvr>
                                        <p:cTn id="222" dur="500"/>
                                        <p:tgtEl>
                                          <p:spTgt spid="215112"/>
                                        </p:tgtEl>
                                      </p:cBhvr>
                                    </p:animEffect>
                                  </p:childTnLst>
                                </p:cTn>
                              </p:par>
                              <p:par>
                                <p:cTn id="223" presetID="3" presetClass="entr" presetSubtype="10" fill="hold" grpId="0" nodeType="withEffect" nodePh="1">
                                  <p:stCondLst>
                                    <p:cond delay="0"/>
                                  </p:stCondLst>
                                  <p:endCondLst>
                                    <p:cond evt="begin" delay="0">
                                      <p:tn val="223"/>
                                    </p:cond>
                                  </p:endCondLst>
                                  <p:childTnLst>
                                    <p:set>
                                      <p:cBhvr>
                                        <p:cTn id="224" dur="1" fill="hold">
                                          <p:stCondLst>
                                            <p:cond delay="0"/>
                                          </p:stCondLst>
                                        </p:cTn>
                                        <p:tgtEl>
                                          <p:spTgt spid="215113"/>
                                        </p:tgtEl>
                                        <p:attrNameLst>
                                          <p:attrName>style.visibility</p:attrName>
                                        </p:attrNameLst>
                                      </p:cBhvr>
                                      <p:to>
                                        <p:strVal val="visible"/>
                                      </p:to>
                                    </p:set>
                                    <p:animEffect transition="in" filter="blinds(horizontal)">
                                      <p:cBhvr>
                                        <p:cTn id="225" dur="500"/>
                                        <p:tgtEl>
                                          <p:spTgt spid="215113"/>
                                        </p:tgtEl>
                                      </p:cBhvr>
                                    </p:animEffect>
                                  </p:childTnLst>
                                </p:cTn>
                              </p:par>
                              <p:par>
                                <p:cTn id="226" presetID="3" presetClass="entr" presetSubtype="10" fill="hold" grpId="1" nodeType="withEffect">
                                  <p:stCondLst>
                                    <p:cond delay="0"/>
                                  </p:stCondLst>
                                  <p:childTnLst>
                                    <p:set>
                                      <p:cBhvr>
                                        <p:cTn id="227" dur="1" fill="hold">
                                          <p:stCondLst>
                                            <p:cond delay="0"/>
                                          </p:stCondLst>
                                        </p:cTn>
                                        <p:tgtEl>
                                          <p:spTgt spid="215114"/>
                                        </p:tgtEl>
                                        <p:attrNameLst>
                                          <p:attrName>style.visibility</p:attrName>
                                        </p:attrNameLst>
                                      </p:cBhvr>
                                      <p:to>
                                        <p:strVal val="visible"/>
                                      </p:to>
                                    </p:set>
                                    <p:animEffect transition="in" filter="blinds(horizontal)">
                                      <p:cBhvr>
                                        <p:cTn id="228" dur="500"/>
                                        <p:tgtEl>
                                          <p:spTgt spid="215114"/>
                                        </p:tgtEl>
                                      </p:cBhvr>
                                    </p:animEffect>
                                  </p:childTnLst>
                                </p:cTn>
                              </p:par>
                              <p:par>
                                <p:cTn id="229" presetID="3" presetClass="entr" presetSubtype="10" fill="hold" grpId="1" nodeType="withEffect">
                                  <p:stCondLst>
                                    <p:cond delay="0"/>
                                  </p:stCondLst>
                                  <p:childTnLst>
                                    <p:set>
                                      <p:cBhvr>
                                        <p:cTn id="230" dur="1" fill="hold">
                                          <p:stCondLst>
                                            <p:cond delay="0"/>
                                          </p:stCondLst>
                                        </p:cTn>
                                        <p:tgtEl>
                                          <p:spTgt spid="215115"/>
                                        </p:tgtEl>
                                        <p:attrNameLst>
                                          <p:attrName>style.visibility</p:attrName>
                                        </p:attrNameLst>
                                      </p:cBhvr>
                                      <p:to>
                                        <p:strVal val="visible"/>
                                      </p:to>
                                    </p:set>
                                    <p:animEffect transition="in" filter="blinds(horizontal)">
                                      <p:cBhvr>
                                        <p:cTn id="231" dur="500"/>
                                        <p:tgtEl>
                                          <p:spTgt spid="215115"/>
                                        </p:tgtEl>
                                      </p:cBhvr>
                                    </p:animEffect>
                                  </p:childTnLst>
                                </p:cTn>
                              </p:par>
                              <p:par>
                                <p:cTn id="232" presetID="3" presetClass="entr" presetSubtype="10" fill="hold" grpId="1" nodeType="withEffect">
                                  <p:stCondLst>
                                    <p:cond delay="0"/>
                                  </p:stCondLst>
                                  <p:childTnLst>
                                    <p:set>
                                      <p:cBhvr>
                                        <p:cTn id="233" dur="1" fill="hold">
                                          <p:stCondLst>
                                            <p:cond delay="0"/>
                                          </p:stCondLst>
                                        </p:cTn>
                                        <p:tgtEl>
                                          <p:spTgt spid="215116"/>
                                        </p:tgtEl>
                                        <p:attrNameLst>
                                          <p:attrName>style.visibility</p:attrName>
                                        </p:attrNameLst>
                                      </p:cBhvr>
                                      <p:to>
                                        <p:strVal val="visible"/>
                                      </p:to>
                                    </p:set>
                                    <p:animEffect transition="in" filter="blinds(horizontal)">
                                      <p:cBhvr>
                                        <p:cTn id="234" dur="500"/>
                                        <p:tgtEl>
                                          <p:spTgt spid="215116"/>
                                        </p:tgtEl>
                                      </p:cBhvr>
                                    </p:animEffect>
                                  </p:childTnLst>
                                </p:cTn>
                              </p:par>
                              <p:par>
                                <p:cTn id="235" presetID="3" presetClass="entr" presetSubtype="10" fill="hold" grpId="1" nodeType="withEffect">
                                  <p:stCondLst>
                                    <p:cond delay="0"/>
                                  </p:stCondLst>
                                  <p:childTnLst>
                                    <p:set>
                                      <p:cBhvr>
                                        <p:cTn id="236" dur="1" fill="hold">
                                          <p:stCondLst>
                                            <p:cond delay="0"/>
                                          </p:stCondLst>
                                        </p:cTn>
                                        <p:tgtEl>
                                          <p:spTgt spid="215117"/>
                                        </p:tgtEl>
                                        <p:attrNameLst>
                                          <p:attrName>style.visibility</p:attrName>
                                        </p:attrNameLst>
                                      </p:cBhvr>
                                      <p:to>
                                        <p:strVal val="visible"/>
                                      </p:to>
                                    </p:set>
                                    <p:animEffect transition="in" filter="blinds(horizontal)">
                                      <p:cBhvr>
                                        <p:cTn id="237" dur="500"/>
                                        <p:tgtEl>
                                          <p:spTgt spid="215117"/>
                                        </p:tgtEl>
                                      </p:cBhvr>
                                    </p:animEffect>
                                  </p:childTnLst>
                                </p:cTn>
                              </p:par>
                              <p:par>
                                <p:cTn id="238" presetID="3" presetClass="entr" presetSubtype="10" fill="hold" grpId="1" nodeType="withEffect">
                                  <p:stCondLst>
                                    <p:cond delay="0"/>
                                  </p:stCondLst>
                                  <p:childTnLst>
                                    <p:set>
                                      <p:cBhvr>
                                        <p:cTn id="239" dur="1" fill="hold">
                                          <p:stCondLst>
                                            <p:cond delay="0"/>
                                          </p:stCondLst>
                                        </p:cTn>
                                        <p:tgtEl>
                                          <p:spTgt spid="215118"/>
                                        </p:tgtEl>
                                        <p:attrNameLst>
                                          <p:attrName>style.visibility</p:attrName>
                                        </p:attrNameLst>
                                      </p:cBhvr>
                                      <p:to>
                                        <p:strVal val="visible"/>
                                      </p:to>
                                    </p:set>
                                    <p:animEffect transition="in" filter="blinds(horizontal)">
                                      <p:cBhvr>
                                        <p:cTn id="240" dur="500"/>
                                        <p:tgtEl>
                                          <p:spTgt spid="215118"/>
                                        </p:tgtEl>
                                      </p:cBhvr>
                                    </p:animEffect>
                                  </p:childTnLst>
                                </p:cTn>
                              </p:par>
                              <p:par>
                                <p:cTn id="241" presetID="3" presetClass="entr" presetSubtype="10" fill="hold" grpId="1" nodeType="withEffect">
                                  <p:stCondLst>
                                    <p:cond delay="0"/>
                                  </p:stCondLst>
                                  <p:childTnLst>
                                    <p:set>
                                      <p:cBhvr>
                                        <p:cTn id="242" dur="1" fill="hold">
                                          <p:stCondLst>
                                            <p:cond delay="0"/>
                                          </p:stCondLst>
                                        </p:cTn>
                                        <p:tgtEl>
                                          <p:spTgt spid="215119"/>
                                        </p:tgtEl>
                                        <p:attrNameLst>
                                          <p:attrName>style.visibility</p:attrName>
                                        </p:attrNameLst>
                                      </p:cBhvr>
                                      <p:to>
                                        <p:strVal val="visible"/>
                                      </p:to>
                                    </p:set>
                                    <p:animEffect transition="in" filter="blinds(horizontal)">
                                      <p:cBhvr>
                                        <p:cTn id="243" dur="500"/>
                                        <p:tgtEl>
                                          <p:spTgt spid="215119"/>
                                        </p:tgtEl>
                                      </p:cBhvr>
                                    </p:animEffect>
                                  </p:childTnLst>
                                </p:cTn>
                              </p:par>
                              <p:par>
                                <p:cTn id="244" presetID="3" presetClass="entr" presetSubtype="10" fill="hold" grpId="1" nodeType="withEffect">
                                  <p:stCondLst>
                                    <p:cond delay="0"/>
                                  </p:stCondLst>
                                  <p:childTnLst>
                                    <p:set>
                                      <p:cBhvr>
                                        <p:cTn id="245" dur="1" fill="hold">
                                          <p:stCondLst>
                                            <p:cond delay="0"/>
                                          </p:stCondLst>
                                        </p:cTn>
                                        <p:tgtEl>
                                          <p:spTgt spid="215120"/>
                                        </p:tgtEl>
                                        <p:attrNameLst>
                                          <p:attrName>style.visibility</p:attrName>
                                        </p:attrNameLst>
                                      </p:cBhvr>
                                      <p:to>
                                        <p:strVal val="visible"/>
                                      </p:to>
                                    </p:set>
                                    <p:animEffect transition="in" filter="blinds(horizontal)">
                                      <p:cBhvr>
                                        <p:cTn id="246" dur="500"/>
                                        <p:tgtEl>
                                          <p:spTgt spid="215120"/>
                                        </p:tgtEl>
                                      </p:cBhvr>
                                    </p:animEffect>
                                  </p:childTnLst>
                                </p:cTn>
                              </p:par>
                              <p:par>
                                <p:cTn id="247" presetID="3" presetClass="entr" presetSubtype="10" fill="hold" grpId="1" nodeType="withEffect">
                                  <p:stCondLst>
                                    <p:cond delay="0"/>
                                  </p:stCondLst>
                                  <p:childTnLst>
                                    <p:set>
                                      <p:cBhvr>
                                        <p:cTn id="248" dur="1" fill="hold">
                                          <p:stCondLst>
                                            <p:cond delay="0"/>
                                          </p:stCondLst>
                                        </p:cTn>
                                        <p:tgtEl>
                                          <p:spTgt spid="215121"/>
                                        </p:tgtEl>
                                        <p:attrNameLst>
                                          <p:attrName>style.visibility</p:attrName>
                                        </p:attrNameLst>
                                      </p:cBhvr>
                                      <p:to>
                                        <p:strVal val="visible"/>
                                      </p:to>
                                    </p:set>
                                    <p:animEffect transition="in" filter="blinds(horizontal)">
                                      <p:cBhvr>
                                        <p:cTn id="249" dur="500"/>
                                        <p:tgtEl>
                                          <p:spTgt spid="215121"/>
                                        </p:tgtEl>
                                      </p:cBhvr>
                                    </p:animEffect>
                                  </p:childTnLst>
                                </p:cTn>
                              </p:par>
                              <p:par>
                                <p:cTn id="250" presetID="3" presetClass="entr" presetSubtype="10" fill="hold" grpId="1" nodeType="withEffect">
                                  <p:stCondLst>
                                    <p:cond delay="0"/>
                                  </p:stCondLst>
                                  <p:childTnLst>
                                    <p:set>
                                      <p:cBhvr>
                                        <p:cTn id="251" dur="1" fill="hold">
                                          <p:stCondLst>
                                            <p:cond delay="0"/>
                                          </p:stCondLst>
                                        </p:cTn>
                                        <p:tgtEl>
                                          <p:spTgt spid="215122"/>
                                        </p:tgtEl>
                                        <p:attrNameLst>
                                          <p:attrName>style.visibility</p:attrName>
                                        </p:attrNameLst>
                                      </p:cBhvr>
                                      <p:to>
                                        <p:strVal val="visible"/>
                                      </p:to>
                                    </p:set>
                                    <p:animEffect transition="in" filter="blinds(horizontal)">
                                      <p:cBhvr>
                                        <p:cTn id="252" dur="500"/>
                                        <p:tgtEl>
                                          <p:spTgt spid="215122"/>
                                        </p:tgtEl>
                                      </p:cBhvr>
                                    </p:animEffect>
                                  </p:childTnLst>
                                </p:cTn>
                              </p:par>
                              <p:par>
                                <p:cTn id="253" presetID="3" presetClass="entr" presetSubtype="10" fill="hold" grpId="1" nodeType="withEffect">
                                  <p:stCondLst>
                                    <p:cond delay="0"/>
                                  </p:stCondLst>
                                  <p:childTnLst>
                                    <p:set>
                                      <p:cBhvr>
                                        <p:cTn id="254" dur="1" fill="hold">
                                          <p:stCondLst>
                                            <p:cond delay="0"/>
                                          </p:stCondLst>
                                        </p:cTn>
                                        <p:tgtEl>
                                          <p:spTgt spid="215123"/>
                                        </p:tgtEl>
                                        <p:attrNameLst>
                                          <p:attrName>style.visibility</p:attrName>
                                        </p:attrNameLst>
                                      </p:cBhvr>
                                      <p:to>
                                        <p:strVal val="visible"/>
                                      </p:to>
                                    </p:set>
                                    <p:animEffect transition="in" filter="blinds(horizontal)">
                                      <p:cBhvr>
                                        <p:cTn id="255" dur="500"/>
                                        <p:tgtEl>
                                          <p:spTgt spid="215123"/>
                                        </p:tgtEl>
                                      </p:cBhvr>
                                    </p:animEffect>
                                  </p:childTnLst>
                                </p:cTn>
                              </p:par>
                              <p:par>
                                <p:cTn id="256" presetID="3" presetClass="entr" presetSubtype="10" fill="hold" grpId="1" nodeType="withEffect">
                                  <p:stCondLst>
                                    <p:cond delay="0"/>
                                  </p:stCondLst>
                                  <p:childTnLst>
                                    <p:set>
                                      <p:cBhvr>
                                        <p:cTn id="257" dur="1" fill="hold">
                                          <p:stCondLst>
                                            <p:cond delay="0"/>
                                          </p:stCondLst>
                                        </p:cTn>
                                        <p:tgtEl>
                                          <p:spTgt spid="215124"/>
                                        </p:tgtEl>
                                        <p:attrNameLst>
                                          <p:attrName>style.visibility</p:attrName>
                                        </p:attrNameLst>
                                      </p:cBhvr>
                                      <p:to>
                                        <p:strVal val="visible"/>
                                      </p:to>
                                    </p:set>
                                    <p:animEffect transition="in" filter="blinds(horizontal)">
                                      <p:cBhvr>
                                        <p:cTn id="258" dur="500"/>
                                        <p:tgtEl>
                                          <p:spTgt spid="215124"/>
                                        </p:tgtEl>
                                      </p:cBhvr>
                                    </p:animEffect>
                                  </p:childTnLst>
                                </p:cTn>
                              </p:par>
                              <p:par>
                                <p:cTn id="259" presetID="3" presetClass="entr" presetSubtype="10" fill="hold" grpId="1" nodeType="withEffect">
                                  <p:stCondLst>
                                    <p:cond delay="0"/>
                                  </p:stCondLst>
                                  <p:childTnLst>
                                    <p:set>
                                      <p:cBhvr>
                                        <p:cTn id="260" dur="1" fill="hold">
                                          <p:stCondLst>
                                            <p:cond delay="0"/>
                                          </p:stCondLst>
                                        </p:cTn>
                                        <p:tgtEl>
                                          <p:spTgt spid="215125"/>
                                        </p:tgtEl>
                                        <p:attrNameLst>
                                          <p:attrName>style.visibility</p:attrName>
                                        </p:attrNameLst>
                                      </p:cBhvr>
                                      <p:to>
                                        <p:strVal val="visible"/>
                                      </p:to>
                                    </p:set>
                                    <p:animEffect transition="in" filter="blinds(horizontal)">
                                      <p:cBhvr>
                                        <p:cTn id="261" dur="500"/>
                                        <p:tgtEl>
                                          <p:spTgt spid="215125"/>
                                        </p:tgtEl>
                                      </p:cBhvr>
                                    </p:animEffect>
                                  </p:childTnLst>
                                </p:cTn>
                              </p:par>
                              <p:par>
                                <p:cTn id="262" presetID="3" presetClass="entr" presetSubtype="10" fill="hold" grpId="1" nodeType="withEffect">
                                  <p:stCondLst>
                                    <p:cond delay="0"/>
                                  </p:stCondLst>
                                  <p:childTnLst>
                                    <p:set>
                                      <p:cBhvr>
                                        <p:cTn id="263" dur="1" fill="hold">
                                          <p:stCondLst>
                                            <p:cond delay="0"/>
                                          </p:stCondLst>
                                        </p:cTn>
                                        <p:tgtEl>
                                          <p:spTgt spid="215126"/>
                                        </p:tgtEl>
                                        <p:attrNameLst>
                                          <p:attrName>style.visibility</p:attrName>
                                        </p:attrNameLst>
                                      </p:cBhvr>
                                      <p:to>
                                        <p:strVal val="visible"/>
                                      </p:to>
                                    </p:set>
                                    <p:animEffect transition="in" filter="blinds(horizontal)">
                                      <p:cBhvr>
                                        <p:cTn id="264" dur="500"/>
                                        <p:tgtEl>
                                          <p:spTgt spid="215126"/>
                                        </p:tgtEl>
                                      </p:cBhvr>
                                    </p:animEffect>
                                  </p:childTnLst>
                                </p:cTn>
                              </p:par>
                              <p:par>
                                <p:cTn id="265" presetID="3" presetClass="entr" presetSubtype="10" fill="hold" grpId="1" nodeType="withEffect">
                                  <p:stCondLst>
                                    <p:cond delay="0"/>
                                  </p:stCondLst>
                                  <p:childTnLst>
                                    <p:set>
                                      <p:cBhvr>
                                        <p:cTn id="266" dur="1" fill="hold">
                                          <p:stCondLst>
                                            <p:cond delay="0"/>
                                          </p:stCondLst>
                                        </p:cTn>
                                        <p:tgtEl>
                                          <p:spTgt spid="215127"/>
                                        </p:tgtEl>
                                        <p:attrNameLst>
                                          <p:attrName>style.visibility</p:attrName>
                                        </p:attrNameLst>
                                      </p:cBhvr>
                                      <p:to>
                                        <p:strVal val="visible"/>
                                      </p:to>
                                    </p:set>
                                    <p:animEffect transition="in" filter="blinds(horizontal)">
                                      <p:cBhvr>
                                        <p:cTn id="267" dur="500"/>
                                        <p:tgtEl>
                                          <p:spTgt spid="215127"/>
                                        </p:tgtEl>
                                      </p:cBhvr>
                                    </p:animEffect>
                                  </p:childTnLst>
                                </p:cTn>
                              </p:par>
                              <p:par>
                                <p:cTn id="268" presetID="3" presetClass="entr" presetSubtype="10" fill="hold" grpId="0" nodeType="withEffect" nodePh="1">
                                  <p:stCondLst>
                                    <p:cond delay="0"/>
                                  </p:stCondLst>
                                  <p:endCondLst>
                                    <p:cond evt="begin" delay="0">
                                      <p:tn val="268"/>
                                    </p:cond>
                                  </p:endCondLst>
                                  <p:childTnLst>
                                    <p:set>
                                      <p:cBhvr>
                                        <p:cTn id="269" dur="1" fill="hold">
                                          <p:stCondLst>
                                            <p:cond delay="0"/>
                                          </p:stCondLst>
                                        </p:cTn>
                                        <p:tgtEl>
                                          <p:spTgt spid="215128"/>
                                        </p:tgtEl>
                                        <p:attrNameLst>
                                          <p:attrName>style.visibility</p:attrName>
                                        </p:attrNameLst>
                                      </p:cBhvr>
                                      <p:to>
                                        <p:strVal val="visible"/>
                                      </p:to>
                                    </p:set>
                                    <p:animEffect transition="in" filter="blinds(horizontal)">
                                      <p:cBhvr>
                                        <p:cTn id="270" dur="500"/>
                                        <p:tgtEl>
                                          <p:spTgt spid="215128"/>
                                        </p:tgtEl>
                                      </p:cBhvr>
                                    </p:animEffect>
                                  </p:childTnLst>
                                </p:cTn>
                              </p:par>
                              <p:par>
                                <p:cTn id="271" presetID="3" presetClass="entr" presetSubtype="10" fill="hold" grpId="0" nodeType="withEffect" nodePh="1">
                                  <p:stCondLst>
                                    <p:cond delay="0"/>
                                  </p:stCondLst>
                                  <p:endCondLst>
                                    <p:cond evt="begin" delay="0">
                                      <p:tn val="271"/>
                                    </p:cond>
                                  </p:endCondLst>
                                  <p:childTnLst>
                                    <p:set>
                                      <p:cBhvr>
                                        <p:cTn id="272" dur="1" fill="hold">
                                          <p:stCondLst>
                                            <p:cond delay="0"/>
                                          </p:stCondLst>
                                        </p:cTn>
                                        <p:tgtEl>
                                          <p:spTgt spid="215129"/>
                                        </p:tgtEl>
                                        <p:attrNameLst>
                                          <p:attrName>style.visibility</p:attrName>
                                        </p:attrNameLst>
                                      </p:cBhvr>
                                      <p:to>
                                        <p:strVal val="visible"/>
                                      </p:to>
                                    </p:set>
                                    <p:animEffect transition="in" filter="blinds(horizontal)">
                                      <p:cBhvr>
                                        <p:cTn id="273" dur="500"/>
                                        <p:tgtEl>
                                          <p:spTgt spid="215129"/>
                                        </p:tgtEl>
                                      </p:cBhvr>
                                    </p:animEffect>
                                  </p:childTnLst>
                                </p:cTn>
                              </p:par>
                              <p:par>
                                <p:cTn id="274" presetID="3" presetClass="entr" presetSubtype="10" fill="hold" grpId="0" nodeType="withEffect" nodePh="1">
                                  <p:stCondLst>
                                    <p:cond delay="0"/>
                                  </p:stCondLst>
                                  <p:endCondLst>
                                    <p:cond evt="begin" delay="0">
                                      <p:tn val="274"/>
                                    </p:cond>
                                  </p:endCondLst>
                                  <p:childTnLst>
                                    <p:set>
                                      <p:cBhvr>
                                        <p:cTn id="275" dur="1" fill="hold">
                                          <p:stCondLst>
                                            <p:cond delay="0"/>
                                          </p:stCondLst>
                                        </p:cTn>
                                        <p:tgtEl>
                                          <p:spTgt spid="215130"/>
                                        </p:tgtEl>
                                        <p:attrNameLst>
                                          <p:attrName>style.visibility</p:attrName>
                                        </p:attrNameLst>
                                      </p:cBhvr>
                                      <p:to>
                                        <p:strVal val="visible"/>
                                      </p:to>
                                    </p:set>
                                    <p:animEffect transition="in" filter="blinds(horizontal)">
                                      <p:cBhvr>
                                        <p:cTn id="276" dur="500"/>
                                        <p:tgtEl>
                                          <p:spTgt spid="215130"/>
                                        </p:tgtEl>
                                      </p:cBhvr>
                                    </p:animEffect>
                                  </p:childTnLst>
                                </p:cTn>
                              </p:par>
                              <p:par>
                                <p:cTn id="277" presetID="3" presetClass="entr" presetSubtype="10" fill="hold" grpId="0" nodeType="withEffect" nodePh="1">
                                  <p:stCondLst>
                                    <p:cond delay="0"/>
                                  </p:stCondLst>
                                  <p:endCondLst>
                                    <p:cond evt="begin" delay="0">
                                      <p:tn val="277"/>
                                    </p:cond>
                                  </p:endCondLst>
                                  <p:childTnLst>
                                    <p:set>
                                      <p:cBhvr>
                                        <p:cTn id="278" dur="1" fill="hold">
                                          <p:stCondLst>
                                            <p:cond delay="0"/>
                                          </p:stCondLst>
                                        </p:cTn>
                                        <p:tgtEl>
                                          <p:spTgt spid="215131"/>
                                        </p:tgtEl>
                                        <p:attrNameLst>
                                          <p:attrName>style.visibility</p:attrName>
                                        </p:attrNameLst>
                                      </p:cBhvr>
                                      <p:to>
                                        <p:strVal val="visible"/>
                                      </p:to>
                                    </p:set>
                                    <p:animEffect transition="in" filter="blinds(horizontal)">
                                      <p:cBhvr>
                                        <p:cTn id="279" dur="500"/>
                                        <p:tgtEl>
                                          <p:spTgt spid="215131"/>
                                        </p:tgtEl>
                                      </p:cBhvr>
                                    </p:animEffect>
                                  </p:childTnLst>
                                </p:cTn>
                              </p:par>
                              <p:par>
                                <p:cTn id="280" presetID="3" presetClass="entr" presetSubtype="10" fill="hold" grpId="0" nodeType="withEffect" nodePh="1">
                                  <p:stCondLst>
                                    <p:cond delay="0"/>
                                  </p:stCondLst>
                                  <p:endCondLst>
                                    <p:cond evt="begin" delay="0">
                                      <p:tn val="280"/>
                                    </p:cond>
                                  </p:endCondLst>
                                  <p:childTnLst>
                                    <p:set>
                                      <p:cBhvr>
                                        <p:cTn id="281" dur="1" fill="hold">
                                          <p:stCondLst>
                                            <p:cond delay="0"/>
                                          </p:stCondLst>
                                        </p:cTn>
                                        <p:tgtEl>
                                          <p:spTgt spid="215132"/>
                                        </p:tgtEl>
                                        <p:attrNameLst>
                                          <p:attrName>style.visibility</p:attrName>
                                        </p:attrNameLst>
                                      </p:cBhvr>
                                      <p:to>
                                        <p:strVal val="visible"/>
                                      </p:to>
                                    </p:set>
                                    <p:animEffect transition="in" filter="blinds(horizontal)">
                                      <p:cBhvr>
                                        <p:cTn id="282" dur="500"/>
                                        <p:tgtEl>
                                          <p:spTgt spid="215132"/>
                                        </p:tgtEl>
                                      </p:cBhvr>
                                    </p:animEffect>
                                  </p:childTnLst>
                                </p:cTn>
                              </p:par>
                              <p:par>
                                <p:cTn id="283" presetID="3" presetClass="entr" presetSubtype="10" fill="hold" grpId="0" nodeType="withEffect" nodePh="1">
                                  <p:stCondLst>
                                    <p:cond delay="0"/>
                                  </p:stCondLst>
                                  <p:endCondLst>
                                    <p:cond evt="begin" delay="0">
                                      <p:tn val="283"/>
                                    </p:cond>
                                  </p:endCondLst>
                                  <p:childTnLst>
                                    <p:set>
                                      <p:cBhvr>
                                        <p:cTn id="284" dur="1" fill="hold">
                                          <p:stCondLst>
                                            <p:cond delay="0"/>
                                          </p:stCondLst>
                                        </p:cTn>
                                        <p:tgtEl>
                                          <p:spTgt spid="215133"/>
                                        </p:tgtEl>
                                        <p:attrNameLst>
                                          <p:attrName>style.visibility</p:attrName>
                                        </p:attrNameLst>
                                      </p:cBhvr>
                                      <p:to>
                                        <p:strVal val="visible"/>
                                      </p:to>
                                    </p:set>
                                    <p:animEffect transition="in" filter="blinds(horizontal)">
                                      <p:cBhvr>
                                        <p:cTn id="285" dur="500"/>
                                        <p:tgtEl>
                                          <p:spTgt spid="215133"/>
                                        </p:tgtEl>
                                      </p:cBhvr>
                                    </p:animEffect>
                                  </p:childTnLst>
                                </p:cTn>
                              </p:par>
                              <p:par>
                                <p:cTn id="286" presetID="3" presetClass="entr" presetSubtype="10" fill="hold" grpId="0" nodeType="withEffect" nodePh="1">
                                  <p:stCondLst>
                                    <p:cond delay="0"/>
                                  </p:stCondLst>
                                  <p:endCondLst>
                                    <p:cond evt="begin" delay="0">
                                      <p:tn val="286"/>
                                    </p:cond>
                                  </p:endCondLst>
                                  <p:childTnLst>
                                    <p:set>
                                      <p:cBhvr>
                                        <p:cTn id="287" dur="1" fill="hold">
                                          <p:stCondLst>
                                            <p:cond delay="0"/>
                                          </p:stCondLst>
                                        </p:cTn>
                                        <p:tgtEl>
                                          <p:spTgt spid="215134"/>
                                        </p:tgtEl>
                                        <p:attrNameLst>
                                          <p:attrName>style.visibility</p:attrName>
                                        </p:attrNameLst>
                                      </p:cBhvr>
                                      <p:to>
                                        <p:strVal val="visible"/>
                                      </p:to>
                                    </p:set>
                                    <p:animEffect transition="in" filter="blinds(horizontal)">
                                      <p:cBhvr>
                                        <p:cTn id="288" dur="500"/>
                                        <p:tgtEl>
                                          <p:spTgt spid="215134"/>
                                        </p:tgtEl>
                                      </p:cBhvr>
                                    </p:animEffect>
                                  </p:childTnLst>
                                </p:cTn>
                              </p:par>
                              <p:par>
                                <p:cTn id="289" presetID="3" presetClass="entr" presetSubtype="10" fill="hold" grpId="1" nodeType="withEffect">
                                  <p:stCondLst>
                                    <p:cond delay="0"/>
                                  </p:stCondLst>
                                  <p:childTnLst>
                                    <p:set>
                                      <p:cBhvr>
                                        <p:cTn id="290" dur="1" fill="hold">
                                          <p:stCondLst>
                                            <p:cond delay="0"/>
                                          </p:stCondLst>
                                        </p:cTn>
                                        <p:tgtEl>
                                          <p:spTgt spid="215135"/>
                                        </p:tgtEl>
                                        <p:attrNameLst>
                                          <p:attrName>style.visibility</p:attrName>
                                        </p:attrNameLst>
                                      </p:cBhvr>
                                      <p:to>
                                        <p:strVal val="visible"/>
                                      </p:to>
                                    </p:set>
                                    <p:animEffect transition="in" filter="blinds(horizontal)">
                                      <p:cBhvr>
                                        <p:cTn id="291" dur="500"/>
                                        <p:tgtEl>
                                          <p:spTgt spid="215135"/>
                                        </p:tgtEl>
                                      </p:cBhvr>
                                    </p:animEffect>
                                  </p:childTnLst>
                                </p:cTn>
                              </p:par>
                              <p:par>
                                <p:cTn id="292" presetID="3" presetClass="entr" presetSubtype="10" fill="hold" grpId="0" nodeType="withEffect">
                                  <p:stCondLst>
                                    <p:cond delay="0"/>
                                  </p:stCondLst>
                                  <p:childTnLst>
                                    <p:set>
                                      <p:cBhvr>
                                        <p:cTn id="293" dur="1" fill="hold">
                                          <p:stCondLst>
                                            <p:cond delay="0"/>
                                          </p:stCondLst>
                                        </p:cTn>
                                        <p:tgtEl>
                                          <p:spTgt spid="215136"/>
                                        </p:tgtEl>
                                        <p:attrNameLst>
                                          <p:attrName>style.visibility</p:attrName>
                                        </p:attrNameLst>
                                      </p:cBhvr>
                                      <p:to>
                                        <p:strVal val="visible"/>
                                      </p:to>
                                    </p:set>
                                    <p:animEffect transition="in" filter="blinds(horizontal)">
                                      <p:cBhvr>
                                        <p:cTn id="294" dur="500"/>
                                        <p:tgtEl>
                                          <p:spTgt spid="215136"/>
                                        </p:tgtEl>
                                      </p:cBhvr>
                                    </p:animEffect>
                                  </p:childTnLst>
                                </p:cTn>
                              </p:par>
                              <p:par>
                                <p:cTn id="295" presetID="3" presetClass="entr" presetSubtype="10" fill="hold" grpId="0" nodeType="withEffect">
                                  <p:stCondLst>
                                    <p:cond delay="0"/>
                                  </p:stCondLst>
                                  <p:childTnLst>
                                    <p:set>
                                      <p:cBhvr>
                                        <p:cTn id="296" dur="1" fill="hold">
                                          <p:stCondLst>
                                            <p:cond delay="0"/>
                                          </p:stCondLst>
                                        </p:cTn>
                                        <p:tgtEl>
                                          <p:spTgt spid="215137"/>
                                        </p:tgtEl>
                                        <p:attrNameLst>
                                          <p:attrName>style.visibility</p:attrName>
                                        </p:attrNameLst>
                                      </p:cBhvr>
                                      <p:to>
                                        <p:strVal val="visible"/>
                                      </p:to>
                                    </p:set>
                                    <p:animEffect transition="in" filter="blinds(horizontal)">
                                      <p:cBhvr>
                                        <p:cTn id="297" dur="500"/>
                                        <p:tgtEl>
                                          <p:spTgt spid="215137"/>
                                        </p:tgtEl>
                                      </p:cBhvr>
                                    </p:animEffect>
                                  </p:childTnLst>
                                </p:cTn>
                              </p:par>
                              <p:par>
                                <p:cTn id="298" presetID="3" presetClass="entr" presetSubtype="10" fill="hold" grpId="0" nodeType="withEffect">
                                  <p:stCondLst>
                                    <p:cond delay="0"/>
                                  </p:stCondLst>
                                  <p:childTnLst>
                                    <p:set>
                                      <p:cBhvr>
                                        <p:cTn id="299" dur="1" fill="hold">
                                          <p:stCondLst>
                                            <p:cond delay="0"/>
                                          </p:stCondLst>
                                        </p:cTn>
                                        <p:tgtEl>
                                          <p:spTgt spid="215138"/>
                                        </p:tgtEl>
                                        <p:attrNameLst>
                                          <p:attrName>style.visibility</p:attrName>
                                        </p:attrNameLst>
                                      </p:cBhvr>
                                      <p:to>
                                        <p:strVal val="visible"/>
                                      </p:to>
                                    </p:set>
                                    <p:animEffect transition="in" filter="blinds(horizontal)">
                                      <p:cBhvr>
                                        <p:cTn id="300" dur="500"/>
                                        <p:tgtEl>
                                          <p:spTgt spid="215138"/>
                                        </p:tgtEl>
                                      </p:cBhvr>
                                    </p:animEffect>
                                  </p:childTnLst>
                                </p:cTn>
                              </p:par>
                              <p:par>
                                <p:cTn id="301" presetID="3" presetClass="entr" presetSubtype="10" fill="hold" grpId="0" nodeType="withEffect">
                                  <p:stCondLst>
                                    <p:cond delay="0"/>
                                  </p:stCondLst>
                                  <p:childTnLst>
                                    <p:set>
                                      <p:cBhvr>
                                        <p:cTn id="302" dur="1" fill="hold">
                                          <p:stCondLst>
                                            <p:cond delay="0"/>
                                          </p:stCondLst>
                                        </p:cTn>
                                        <p:tgtEl>
                                          <p:spTgt spid="215139"/>
                                        </p:tgtEl>
                                        <p:attrNameLst>
                                          <p:attrName>style.visibility</p:attrName>
                                        </p:attrNameLst>
                                      </p:cBhvr>
                                      <p:to>
                                        <p:strVal val="visible"/>
                                      </p:to>
                                    </p:set>
                                    <p:animEffect transition="in" filter="blinds(horizontal)">
                                      <p:cBhvr>
                                        <p:cTn id="303" dur="500"/>
                                        <p:tgtEl>
                                          <p:spTgt spid="215139"/>
                                        </p:tgtEl>
                                      </p:cBhvr>
                                    </p:animEffect>
                                  </p:childTnLst>
                                </p:cTn>
                              </p:par>
                            </p:childTnLst>
                          </p:cTn>
                        </p:par>
                      </p:childTnLst>
                    </p:cTn>
                  </p:par>
                  <p:par>
                    <p:cTn id="304" fill="hold" nodeType="clickPar">
                      <p:stCondLst>
                        <p:cond delay="indefinite"/>
                      </p:stCondLst>
                      <p:childTnLst>
                        <p:par>
                          <p:cTn id="305" fill="hold" nodeType="withGroup">
                            <p:stCondLst>
                              <p:cond delay="0"/>
                            </p:stCondLst>
                            <p:childTnLst>
                              <p:par>
                                <p:cTn id="306" presetID="3" presetClass="entr" presetSubtype="10" fill="hold" grpId="0" nodeType="clickEffect">
                                  <p:stCondLst>
                                    <p:cond delay="0"/>
                                  </p:stCondLst>
                                  <p:childTnLst>
                                    <p:set>
                                      <p:cBhvr>
                                        <p:cTn id="307" dur="1" fill="hold">
                                          <p:stCondLst>
                                            <p:cond delay="0"/>
                                          </p:stCondLst>
                                        </p:cTn>
                                        <p:tgtEl>
                                          <p:spTgt spid="215141"/>
                                        </p:tgtEl>
                                        <p:attrNameLst>
                                          <p:attrName>style.visibility</p:attrName>
                                        </p:attrNameLst>
                                      </p:cBhvr>
                                      <p:to>
                                        <p:strVal val="visible"/>
                                      </p:to>
                                    </p:set>
                                    <p:animEffect transition="in" filter="blinds(horizontal)">
                                      <p:cBhvr>
                                        <p:cTn id="308" dur="500"/>
                                        <p:tgtEl>
                                          <p:spTgt spid="215141"/>
                                        </p:tgtEl>
                                      </p:cBhvr>
                                    </p:animEffect>
                                  </p:childTnLst>
                                </p:cTn>
                              </p:par>
                              <p:par>
                                <p:cTn id="309" presetID="24" presetClass="emph" presetSubtype="0" fill="hold" nodeType="withEffect">
                                  <p:stCondLst>
                                    <p:cond delay="0"/>
                                  </p:stCondLst>
                                  <p:childTnLst>
                                    <p:animClr clrSpc="hsl" dir="cw">
                                      <p:cBhvr override="childStyle">
                                        <p:cTn id="310" dur="500" fill="hold"/>
                                        <p:tgtEl>
                                          <p:spTgt spid="215112"/>
                                        </p:tgtEl>
                                        <p:attrNameLst>
                                          <p:attrName>style.color</p:attrName>
                                        </p:attrNameLst>
                                      </p:cBhvr>
                                      <p:by>
                                        <p:hsl h="0" s="-12549" l="-25098"/>
                                      </p:by>
                                    </p:animClr>
                                    <p:animClr clrSpc="hsl" dir="cw">
                                      <p:cBhvr>
                                        <p:cTn id="311" dur="500" fill="hold"/>
                                        <p:tgtEl>
                                          <p:spTgt spid="215112"/>
                                        </p:tgtEl>
                                        <p:attrNameLst>
                                          <p:attrName>fillcolor</p:attrName>
                                        </p:attrNameLst>
                                      </p:cBhvr>
                                      <p:by>
                                        <p:hsl h="0" s="-12549" l="-25098"/>
                                      </p:by>
                                    </p:animClr>
                                    <p:animClr clrSpc="hsl" dir="cw">
                                      <p:cBhvr>
                                        <p:cTn id="312" dur="500" fill="hold"/>
                                        <p:tgtEl>
                                          <p:spTgt spid="215112"/>
                                        </p:tgtEl>
                                        <p:attrNameLst>
                                          <p:attrName>stroke.color</p:attrName>
                                        </p:attrNameLst>
                                      </p:cBhvr>
                                      <p:by>
                                        <p:hsl h="0" s="-12549" l="-25098"/>
                                      </p:by>
                                    </p:animClr>
                                    <p:set>
                                      <p:cBhvr>
                                        <p:cTn id="313" dur="500" fill="hold"/>
                                        <p:tgtEl>
                                          <p:spTgt spid="215112"/>
                                        </p:tgtEl>
                                        <p:attrNameLst>
                                          <p:attrName>fill.type</p:attrName>
                                        </p:attrNameLst>
                                      </p:cBhvr>
                                      <p:to>
                                        <p:strVal val="solid"/>
                                      </p:to>
                                    </p:set>
                                  </p:childTnLst>
                                </p:cTn>
                              </p:par>
                              <p:par>
                                <p:cTn id="314" presetID="24" presetClass="emph" presetSubtype="0" fill="hold" nodeType="withEffect">
                                  <p:stCondLst>
                                    <p:cond delay="0"/>
                                  </p:stCondLst>
                                  <p:childTnLst>
                                    <p:animClr clrSpc="hsl" dir="cw">
                                      <p:cBhvr override="childStyle">
                                        <p:cTn id="315" dur="500" fill="hold"/>
                                        <p:tgtEl>
                                          <p:spTgt spid="215114"/>
                                        </p:tgtEl>
                                        <p:attrNameLst>
                                          <p:attrName>style.color</p:attrName>
                                        </p:attrNameLst>
                                      </p:cBhvr>
                                      <p:by>
                                        <p:hsl h="0" s="-12549" l="-25098"/>
                                      </p:by>
                                    </p:animClr>
                                    <p:animClr clrSpc="hsl" dir="cw">
                                      <p:cBhvr>
                                        <p:cTn id="316" dur="500" fill="hold"/>
                                        <p:tgtEl>
                                          <p:spTgt spid="215114"/>
                                        </p:tgtEl>
                                        <p:attrNameLst>
                                          <p:attrName>fillcolor</p:attrName>
                                        </p:attrNameLst>
                                      </p:cBhvr>
                                      <p:by>
                                        <p:hsl h="0" s="-12549" l="-25098"/>
                                      </p:by>
                                    </p:animClr>
                                    <p:animClr clrSpc="hsl" dir="cw">
                                      <p:cBhvr>
                                        <p:cTn id="317" dur="500" fill="hold"/>
                                        <p:tgtEl>
                                          <p:spTgt spid="215114"/>
                                        </p:tgtEl>
                                        <p:attrNameLst>
                                          <p:attrName>stroke.color</p:attrName>
                                        </p:attrNameLst>
                                      </p:cBhvr>
                                      <p:by>
                                        <p:hsl h="0" s="-12549" l="-25098"/>
                                      </p:by>
                                    </p:animClr>
                                    <p:set>
                                      <p:cBhvr>
                                        <p:cTn id="318" dur="500" fill="hold"/>
                                        <p:tgtEl>
                                          <p:spTgt spid="215114"/>
                                        </p:tgtEl>
                                        <p:attrNameLst>
                                          <p:attrName>fill.type</p:attrName>
                                        </p:attrNameLst>
                                      </p:cBhvr>
                                      <p:to>
                                        <p:strVal val="solid"/>
                                      </p:to>
                                    </p:set>
                                  </p:childTnLst>
                                </p:cTn>
                              </p:par>
                              <p:par>
                                <p:cTn id="319" presetID="24" presetClass="emph" presetSubtype="0" fill="hold" nodeType="withEffect">
                                  <p:stCondLst>
                                    <p:cond delay="0"/>
                                  </p:stCondLst>
                                  <p:childTnLst>
                                    <p:animClr clrSpc="hsl" dir="cw">
                                      <p:cBhvr override="childStyle">
                                        <p:cTn id="320" dur="500" fill="hold"/>
                                        <p:tgtEl>
                                          <p:spTgt spid="215115"/>
                                        </p:tgtEl>
                                        <p:attrNameLst>
                                          <p:attrName>style.color</p:attrName>
                                        </p:attrNameLst>
                                      </p:cBhvr>
                                      <p:by>
                                        <p:hsl h="0" s="-12549" l="-25098"/>
                                      </p:by>
                                    </p:animClr>
                                    <p:animClr clrSpc="hsl" dir="cw">
                                      <p:cBhvr>
                                        <p:cTn id="321" dur="500" fill="hold"/>
                                        <p:tgtEl>
                                          <p:spTgt spid="215115"/>
                                        </p:tgtEl>
                                        <p:attrNameLst>
                                          <p:attrName>fillcolor</p:attrName>
                                        </p:attrNameLst>
                                      </p:cBhvr>
                                      <p:by>
                                        <p:hsl h="0" s="-12549" l="-25098"/>
                                      </p:by>
                                    </p:animClr>
                                    <p:animClr clrSpc="hsl" dir="cw">
                                      <p:cBhvr>
                                        <p:cTn id="322" dur="500" fill="hold"/>
                                        <p:tgtEl>
                                          <p:spTgt spid="215115"/>
                                        </p:tgtEl>
                                        <p:attrNameLst>
                                          <p:attrName>stroke.color</p:attrName>
                                        </p:attrNameLst>
                                      </p:cBhvr>
                                      <p:by>
                                        <p:hsl h="0" s="-12549" l="-25098"/>
                                      </p:by>
                                    </p:animClr>
                                    <p:set>
                                      <p:cBhvr>
                                        <p:cTn id="323" dur="500" fill="hold"/>
                                        <p:tgtEl>
                                          <p:spTgt spid="215115"/>
                                        </p:tgtEl>
                                        <p:attrNameLst>
                                          <p:attrName>fill.type</p:attrName>
                                        </p:attrNameLst>
                                      </p:cBhvr>
                                      <p:to>
                                        <p:strVal val="solid"/>
                                      </p:to>
                                    </p:set>
                                  </p:childTnLst>
                                </p:cTn>
                              </p:par>
                              <p:par>
                                <p:cTn id="324" presetID="24" presetClass="emph" presetSubtype="0" fill="hold" nodeType="withEffect">
                                  <p:stCondLst>
                                    <p:cond delay="0"/>
                                  </p:stCondLst>
                                  <p:childTnLst>
                                    <p:animClr clrSpc="hsl" dir="cw">
                                      <p:cBhvr override="childStyle">
                                        <p:cTn id="325" dur="500" fill="hold"/>
                                        <p:tgtEl>
                                          <p:spTgt spid="215116"/>
                                        </p:tgtEl>
                                        <p:attrNameLst>
                                          <p:attrName>style.color</p:attrName>
                                        </p:attrNameLst>
                                      </p:cBhvr>
                                      <p:by>
                                        <p:hsl h="0" s="-12549" l="-25098"/>
                                      </p:by>
                                    </p:animClr>
                                    <p:animClr clrSpc="hsl" dir="cw">
                                      <p:cBhvr>
                                        <p:cTn id="326" dur="500" fill="hold"/>
                                        <p:tgtEl>
                                          <p:spTgt spid="215116"/>
                                        </p:tgtEl>
                                        <p:attrNameLst>
                                          <p:attrName>fillcolor</p:attrName>
                                        </p:attrNameLst>
                                      </p:cBhvr>
                                      <p:by>
                                        <p:hsl h="0" s="-12549" l="-25098"/>
                                      </p:by>
                                    </p:animClr>
                                    <p:animClr clrSpc="hsl" dir="cw">
                                      <p:cBhvr>
                                        <p:cTn id="327" dur="500" fill="hold"/>
                                        <p:tgtEl>
                                          <p:spTgt spid="215116"/>
                                        </p:tgtEl>
                                        <p:attrNameLst>
                                          <p:attrName>stroke.color</p:attrName>
                                        </p:attrNameLst>
                                      </p:cBhvr>
                                      <p:by>
                                        <p:hsl h="0" s="-12549" l="-25098"/>
                                      </p:by>
                                    </p:animClr>
                                    <p:set>
                                      <p:cBhvr>
                                        <p:cTn id="328" dur="500" fill="hold"/>
                                        <p:tgtEl>
                                          <p:spTgt spid="215116"/>
                                        </p:tgtEl>
                                        <p:attrNameLst>
                                          <p:attrName>fill.type</p:attrName>
                                        </p:attrNameLst>
                                      </p:cBhvr>
                                      <p:to>
                                        <p:strVal val="solid"/>
                                      </p:to>
                                    </p:set>
                                  </p:childTnLst>
                                </p:cTn>
                              </p:par>
                              <p:par>
                                <p:cTn id="329" presetID="24" presetClass="emph" presetSubtype="0" fill="hold" nodeType="withEffect">
                                  <p:stCondLst>
                                    <p:cond delay="0"/>
                                  </p:stCondLst>
                                  <p:childTnLst>
                                    <p:animClr clrSpc="hsl" dir="cw">
                                      <p:cBhvr override="childStyle">
                                        <p:cTn id="330" dur="500" fill="hold"/>
                                        <p:tgtEl>
                                          <p:spTgt spid="215117"/>
                                        </p:tgtEl>
                                        <p:attrNameLst>
                                          <p:attrName>style.color</p:attrName>
                                        </p:attrNameLst>
                                      </p:cBhvr>
                                      <p:by>
                                        <p:hsl h="0" s="-12549" l="-25098"/>
                                      </p:by>
                                    </p:animClr>
                                    <p:animClr clrSpc="hsl" dir="cw">
                                      <p:cBhvr>
                                        <p:cTn id="331" dur="500" fill="hold"/>
                                        <p:tgtEl>
                                          <p:spTgt spid="215117"/>
                                        </p:tgtEl>
                                        <p:attrNameLst>
                                          <p:attrName>fillcolor</p:attrName>
                                        </p:attrNameLst>
                                      </p:cBhvr>
                                      <p:by>
                                        <p:hsl h="0" s="-12549" l="-25098"/>
                                      </p:by>
                                    </p:animClr>
                                    <p:animClr clrSpc="hsl" dir="cw">
                                      <p:cBhvr>
                                        <p:cTn id="332" dur="500" fill="hold"/>
                                        <p:tgtEl>
                                          <p:spTgt spid="215117"/>
                                        </p:tgtEl>
                                        <p:attrNameLst>
                                          <p:attrName>stroke.color</p:attrName>
                                        </p:attrNameLst>
                                      </p:cBhvr>
                                      <p:by>
                                        <p:hsl h="0" s="-12549" l="-25098"/>
                                      </p:by>
                                    </p:animClr>
                                    <p:set>
                                      <p:cBhvr>
                                        <p:cTn id="333" dur="500" fill="hold"/>
                                        <p:tgtEl>
                                          <p:spTgt spid="215117"/>
                                        </p:tgtEl>
                                        <p:attrNameLst>
                                          <p:attrName>fill.type</p:attrName>
                                        </p:attrNameLst>
                                      </p:cBhvr>
                                      <p:to>
                                        <p:strVal val="solid"/>
                                      </p:to>
                                    </p:set>
                                  </p:childTnLst>
                                </p:cTn>
                              </p:par>
                              <p:par>
                                <p:cTn id="334" presetID="24" presetClass="emph" presetSubtype="0" fill="hold" nodeType="withEffect">
                                  <p:stCondLst>
                                    <p:cond delay="0"/>
                                  </p:stCondLst>
                                  <p:childTnLst>
                                    <p:animClr clrSpc="hsl" dir="cw">
                                      <p:cBhvr override="childStyle">
                                        <p:cTn id="335" dur="500" fill="hold"/>
                                        <p:tgtEl>
                                          <p:spTgt spid="215118"/>
                                        </p:tgtEl>
                                        <p:attrNameLst>
                                          <p:attrName>style.color</p:attrName>
                                        </p:attrNameLst>
                                      </p:cBhvr>
                                      <p:by>
                                        <p:hsl h="0" s="-12549" l="-25098"/>
                                      </p:by>
                                    </p:animClr>
                                    <p:animClr clrSpc="hsl" dir="cw">
                                      <p:cBhvr>
                                        <p:cTn id="336" dur="500" fill="hold"/>
                                        <p:tgtEl>
                                          <p:spTgt spid="215118"/>
                                        </p:tgtEl>
                                        <p:attrNameLst>
                                          <p:attrName>fillcolor</p:attrName>
                                        </p:attrNameLst>
                                      </p:cBhvr>
                                      <p:by>
                                        <p:hsl h="0" s="-12549" l="-25098"/>
                                      </p:by>
                                    </p:animClr>
                                    <p:animClr clrSpc="hsl" dir="cw">
                                      <p:cBhvr>
                                        <p:cTn id="337" dur="500" fill="hold"/>
                                        <p:tgtEl>
                                          <p:spTgt spid="215118"/>
                                        </p:tgtEl>
                                        <p:attrNameLst>
                                          <p:attrName>stroke.color</p:attrName>
                                        </p:attrNameLst>
                                      </p:cBhvr>
                                      <p:by>
                                        <p:hsl h="0" s="-12549" l="-25098"/>
                                      </p:by>
                                    </p:animClr>
                                    <p:set>
                                      <p:cBhvr>
                                        <p:cTn id="338" dur="500" fill="hold"/>
                                        <p:tgtEl>
                                          <p:spTgt spid="215118"/>
                                        </p:tgtEl>
                                        <p:attrNameLst>
                                          <p:attrName>fill.type</p:attrName>
                                        </p:attrNameLst>
                                      </p:cBhvr>
                                      <p:to>
                                        <p:strVal val="solid"/>
                                      </p:to>
                                    </p:set>
                                  </p:childTnLst>
                                </p:cTn>
                              </p:par>
                              <p:par>
                                <p:cTn id="339" presetID="24" presetClass="emph" presetSubtype="0" fill="hold" nodeType="withEffect">
                                  <p:stCondLst>
                                    <p:cond delay="0"/>
                                  </p:stCondLst>
                                  <p:childTnLst>
                                    <p:animClr clrSpc="hsl" dir="cw">
                                      <p:cBhvr override="childStyle">
                                        <p:cTn id="340" dur="500" fill="hold"/>
                                        <p:tgtEl>
                                          <p:spTgt spid="215119"/>
                                        </p:tgtEl>
                                        <p:attrNameLst>
                                          <p:attrName>style.color</p:attrName>
                                        </p:attrNameLst>
                                      </p:cBhvr>
                                      <p:by>
                                        <p:hsl h="0" s="-12549" l="-25098"/>
                                      </p:by>
                                    </p:animClr>
                                    <p:animClr clrSpc="hsl" dir="cw">
                                      <p:cBhvr>
                                        <p:cTn id="341" dur="500" fill="hold"/>
                                        <p:tgtEl>
                                          <p:spTgt spid="215119"/>
                                        </p:tgtEl>
                                        <p:attrNameLst>
                                          <p:attrName>fillcolor</p:attrName>
                                        </p:attrNameLst>
                                      </p:cBhvr>
                                      <p:by>
                                        <p:hsl h="0" s="-12549" l="-25098"/>
                                      </p:by>
                                    </p:animClr>
                                    <p:animClr clrSpc="hsl" dir="cw">
                                      <p:cBhvr>
                                        <p:cTn id="342" dur="500" fill="hold"/>
                                        <p:tgtEl>
                                          <p:spTgt spid="215119"/>
                                        </p:tgtEl>
                                        <p:attrNameLst>
                                          <p:attrName>stroke.color</p:attrName>
                                        </p:attrNameLst>
                                      </p:cBhvr>
                                      <p:by>
                                        <p:hsl h="0" s="-12549" l="-25098"/>
                                      </p:by>
                                    </p:animClr>
                                    <p:set>
                                      <p:cBhvr>
                                        <p:cTn id="343" dur="500" fill="hold"/>
                                        <p:tgtEl>
                                          <p:spTgt spid="215119"/>
                                        </p:tgtEl>
                                        <p:attrNameLst>
                                          <p:attrName>fill.type</p:attrName>
                                        </p:attrNameLst>
                                      </p:cBhvr>
                                      <p:to>
                                        <p:strVal val="solid"/>
                                      </p:to>
                                    </p:set>
                                  </p:childTnLst>
                                </p:cTn>
                              </p:par>
                              <p:par>
                                <p:cTn id="344" presetID="24" presetClass="emph" presetSubtype="0" fill="hold" nodeType="withEffect">
                                  <p:stCondLst>
                                    <p:cond delay="0"/>
                                  </p:stCondLst>
                                  <p:childTnLst>
                                    <p:animClr clrSpc="hsl" dir="cw">
                                      <p:cBhvr override="childStyle">
                                        <p:cTn id="345" dur="500" fill="hold"/>
                                        <p:tgtEl>
                                          <p:spTgt spid="215120"/>
                                        </p:tgtEl>
                                        <p:attrNameLst>
                                          <p:attrName>style.color</p:attrName>
                                        </p:attrNameLst>
                                      </p:cBhvr>
                                      <p:by>
                                        <p:hsl h="0" s="-12549" l="-25098"/>
                                      </p:by>
                                    </p:animClr>
                                    <p:animClr clrSpc="hsl" dir="cw">
                                      <p:cBhvr>
                                        <p:cTn id="346" dur="500" fill="hold"/>
                                        <p:tgtEl>
                                          <p:spTgt spid="215120"/>
                                        </p:tgtEl>
                                        <p:attrNameLst>
                                          <p:attrName>fillcolor</p:attrName>
                                        </p:attrNameLst>
                                      </p:cBhvr>
                                      <p:by>
                                        <p:hsl h="0" s="-12549" l="-25098"/>
                                      </p:by>
                                    </p:animClr>
                                    <p:animClr clrSpc="hsl" dir="cw">
                                      <p:cBhvr>
                                        <p:cTn id="347" dur="500" fill="hold"/>
                                        <p:tgtEl>
                                          <p:spTgt spid="215120"/>
                                        </p:tgtEl>
                                        <p:attrNameLst>
                                          <p:attrName>stroke.color</p:attrName>
                                        </p:attrNameLst>
                                      </p:cBhvr>
                                      <p:by>
                                        <p:hsl h="0" s="-12549" l="-25098"/>
                                      </p:by>
                                    </p:animClr>
                                    <p:set>
                                      <p:cBhvr>
                                        <p:cTn id="348" dur="500" fill="hold"/>
                                        <p:tgtEl>
                                          <p:spTgt spid="215120"/>
                                        </p:tgtEl>
                                        <p:attrNameLst>
                                          <p:attrName>fill.type</p:attrName>
                                        </p:attrNameLst>
                                      </p:cBhvr>
                                      <p:to>
                                        <p:strVal val="solid"/>
                                      </p:to>
                                    </p:set>
                                  </p:childTnLst>
                                </p:cTn>
                              </p:par>
                              <p:par>
                                <p:cTn id="349" presetID="24" presetClass="emph" presetSubtype="0" fill="hold" nodeType="withEffect">
                                  <p:stCondLst>
                                    <p:cond delay="0"/>
                                  </p:stCondLst>
                                  <p:childTnLst>
                                    <p:animClr clrSpc="hsl" dir="cw">
                                      <p:cBhvr override="childStyle">
                                        <p:cTn id="350" dur="500" fill="hold"/>
                                        <p:tgtEl>
                                          <p:spTgt spid="215121"/>
                                        </p:tgtEl>
                                        <p:attrNameLst>
                                          <p:attrName>style.color</p:attrName>
                                        </p:attrNameLst>
                                      </p:cBhvr>
                                      <p:by>
                                        <p:hsl h="0" s="-12549" l="-25098"/>
                                      </p:by>
                                    </p:animClr>
                                    <p:animClr clrSpc="hsl" dir="cw">
                                      <p:cBhvr>
                                        <p:cTn id="351" dur="500" fill="hold"/>
                                        <p:tgtEl>
                                          <p:spTgt spid="215121"/>
                                        </p:tgtEl>
                                        <p:attrNameLst>
                                          <p:attrName>fillcolor</p:attrName>
                                        </p:attrNameLst>
                                      </p:cBhvr>
                                      <p:by>
                                        <p:hsl h="0" s="-12549" l="-25098"/>
                                      </p:by>
                                    </p:animClr>
                                    <p:animClr clrSpc="hsl" dir="cw">
                                      <p:cBhvr>
                                        <p:cTn id="352" dur="500" fill="hold"/>
                                        <p:tgtEl>
                                          <p:spTgt spid="215121"/>
                                        </p:tgtEl>
                                        <p:attrNameLst>
                                          <p:attrName>stroke.color</p:attrName>
                                        </p:attrNameLst>
                                      </p:cBhvr>
                                      <p:by>
                                        <p:hsl h="0" s="-12549" l="-25098"/>
                                      </p:by>
                                    </p:animClr>
                                    <p:set>
                                      <p:cBhvr>
                                        <p:cTn id="353" dur="500" fill="hold"/>
                                        <p:tgtEl>
                                          <p:spTgt spid="215121"/>
                                        </p:tgtEl>
                                        <p:attrNameLst>
                                          <p:attrName>fill.type</p:attrName>
                                        </p:attrNameLst>
                                      </p:cBhvr>
                                      <p:to>
                                        <p:strVal val="solid"/>
                                      </p:to>
                                    </p:set>
                                  </p:childTnLst>
                                </p:cTn>
                              </p:par>
                              <p:par>
                                <p:cTn id="354" presetID="24" presetClass="emph" presetSubtype="0" fill="hold" nodeType="withEffect">
                                  <p:stCondLst>
                                    <p:cond delay="0"/>
                                  </p:stCondLst>
                                  <p:childTnLst>
                                    <p:animClr clrSpc="hsl" dir="cw">
                                      <p:cBhvr override="childStyle">
                                        <p:cTn id="355" dur="500" fill="hold"/>
                                        <p:tgtEl>
                                          <p:spTgt spid="215122"/>
                                        </p:tgtEl>
                                        <p:attrNameLst>
                                          <p:attrName>style.color</p:attrName>
                                        </p:attrNameLst>
                                      </p:cBhvr>
                                      <p:by>
                                        <p:hsl h="0" s="-12549" l="-25098"/>
                                      </p:by>
                                    </p:animClr>
                                    <p:animClr clrSpc="hsl" dir="cw">
                                      <p:cBhvr>
                                        <p:cTn id="356" dur="500" fill="hold"/>
                                        <p:tgtEl>
                                          <p:spTgt spid="215122"/>
                                        </p:tgtEl>
                                        <p:attrNameLst>
                                          <p:attrName>fillcolor</p:attrName>
                                        </p:attrNameLst>
                                      </p:cBhvr>
                                      <p:by>
                                        <p:hsl h="0" s="-12549" l="-25098"/>
                                      </p:by>
                                    </p:animClr>
                                    <p:animClr clrSpc="hsl" dir="cw">
                                      <p:cBhvr>
                                        <p:cTn id="357" dur="500" fill="hold"/>
                                        <p:tgtEl>
                                          <p:spTgt spid="215122"/>
                                        </p:tgtEl>
                                        <p:attrNameLst>
                                          <p:attrName>stroke.color</p:attrName>
                                        </p:attrNameLst>
                                      </p:cBhvr>
                                      <p:by>
                                        <p:hsl h="0" s="-12549" l="-25098"/>
                                      </p:by>
                                    </p:animClr>
                                    <p:set>
                                      <p:cBhvr>
                                        <p:cTn id="358" dur="500" fill="hold"/>
                                        <p:tgtEl>
                                          <p:spTgt spid="215122"/>
                                        </p:tgtEl>
                                        <p:attrNameLst>
                                          <p:attrName>fill.type</p:attrName>
                                        </p:attrNameLst>
                                      </p:cBhvr>
                                      <p:to>
                                        <p:strVal val="solid"/>
                                      </p:to>
                                    </p:set>
                                  </p:childTnLst>
                                </p:cTn>
                              </p:par>
                              <p:par>
                                <p:cTn id="359" presetID="24" presetClass="emph" presetSubtype="0" fill="hold" nodeType="withEffect">
                                  <p:stCondLst>
                                    <p:cond delay="0"/>
                                  </p:stCondLst>
                                  <p:childTnLst>
                                    <p:animClr clrSpc="hsl" dir="cw">
                                      <p:cBhvr override="childStyle">
                                        <p:cTn id="360" dur="500" fill="hold"/>
                                        <p:tgtEl>
                                          <p:spTgt spid="215123"/>
                                        </p:tgtEl>
                                        <p:attrNameLst>
                                          <p:attrName>style.color</p:attrName>
                                        </p:attrNameLst>
                                      </p:cBhvr>
                                      <p:by>
                                        <p:hsl h="0" s="-12549" l="-25098"/>
                                      </p:by>
                                    </p:animClr>
                                    <p:animClr clrSpc="hsl" dir="cw">
                                      <p:cBhvr>
                                        <p:cTn id="361" dur="500" fill="hold"/>
                                        <p:tgtEl>
                                          <p:spTgt spid="215123"/>
                                        </p:tgtEl>
                                        <p:attrNameLst>
                                          <p:attrName>fillcolor</p:attrName>
                                        </p:attrNameLst>
                                      </p:cBhvr>
                                      <p:by>
                                        <p:hsl h="0" s="-12549" l="-25098"/>
                                      </p:by>
                                    </p:animClr>
                                    <p:animClr clrSpc="hsl" dir="cw">
                                      <p:cBhvr>
                                        <p:cTn id="362" dur="500" fill="hold"/>
                                        <p:tgtEl>
                                          <p:spTgt spid="215123"/>
                                        </p:tgtEl>
                                        <p:attrNameLst>
                                          <p:attrName>stroke.color</p:attrName>
                                        </p:attrNameLst>
                                      </p:cBhvr>
                                      <p:by>
                                        <p:hsl h="0" s="-12549" l="-25098"/>
                                      </p:by>
                                    </p:animClr>
                                    <p:set>
                                      <p:cBhvr>
                                        <p:cTn id="363" dur="500" fill="hold"/>
                                        <p:tgtEl>
                                          <p:spTgt spid="215123"/>
                                        </p:tgtEl>
                                        <p:attrNameLst>
                                          <p:attrName>fill.type</p:attrName>
                                        </p:attrNameLst>
                                      </p:cBhvr>
                                      <p:to>
                                        <p:strVal val="solid"/>
                                      </p:to>
                                    </p:set>
                                  </p:childTnLst>
                                </p:cTn>
                              </p:par>
                              <p:par>
                                <p:cTn id="364" presetID="24" presetClass="emph" presetSubtype="0" fill="hold" nodeType="withEffect">
                                  <p:stCondLst>
                                    <p:cond delay="0"/>
                                  </p:stCondLst>
                                  <p:childTnLst>
                                    <p:animClr clrSpc="hsl" dir="cw">
                                      <p:cBhvr override="childStyle">
                                        <p:cTn id="365" dur="500" fill="hold"/>
                                        <p:tgtEl>
                                          <p:spTgt spid="215124"/>
                                        </p:tgtEl>
                                        <p:attrNameLst>
                                          <p:attrName>style.color</p:attrName>
                                        </p:attrNameLst>
                                      </p:cBhvr>
                                      <p:by>
                                        <p:hsl h="0" s="-12549" l="-25098"/>
                                      </p:by>
                                    </p:animClr>
                                    <p:animClr clrSpc="hsl" dir="cw">
                                      <p:cBhvr>
                                        <p:cTn id="366" dur="500" fill="hold"/>
                                        <p:tgtEl>
                                          <p:spTgt spid="215124"/>
                                        </p:tgtEl>
                                        <p:attrNameLst>
                                          <p:attrName>fillcolor</p:attrName>
                                        </p:attrNameLst>
                                      </p:cBhvr>
                                      <p:by>
                                        <p:hsl h="0" s="-12549" l="-25098"/>
                                      </p:by>
                                    </p:animClr>
                                    <p:animClr clrSpc="hsl" dir="cw">
                                      <p:cBhvr>
                                        <p:cTn id="367" dur="500" fill="hold"/>
                                        <p:tgtEl>
                                          <p:spTgt spid="215124"/>
                                        </p:tgtEl>
                                        <p:attrNameLst>
                                          <p:attrName>stroke.color</p:attrName>
                                        </p:attrNameLst>
                                      </p:cBhvr>
                                      <p:by>
                                        <p:hsl h="0" s="-12549" l="-25098"/>
                                      </p:by>
                                    </p:animClr>
                                    <p:set>
                                      <p:cBhvr>
                                        <p:cTn id="368" dur="500" fill="hold"/>
                                        <p:tgtEl>
                                          <p:spTgt spid="215124"/>
                                        </p:tgtEl>
                                        <p:attrNameLst>
                                          <p:attrName>fill.type</p:attrName>
                                        </p:attrNameLst>
                                      </p:cBhvr>
                                      <p:to>
                                        <p:strVal val="solid"/>
                                      </p:to>
                                    </p:set>
                                  </p:childTnLst>
                                </p:cTn>
                              </p:par>
                              <p:par>
                                <p:cTn id="369" presetID="24" presetClass="emph" presetSubtype="0" fill="hold" nodeType="withEffect">
                                  <p:stCondLst>
                                    <p:cond delay="0"/>
                                  </p:stCondLst>
                                  <p:childTnLst>
                                    <p:animClr clrSpc="hsl" dir="cw">
                                      <p:cBhvr override="childStyle">
                                        <p:cTn id="370" dur="500" fill="hold"/>
                                        <p:tgtEl>
                                          <p:spTgt spid="215125"/>
                                        </p:tgtEl>
                                        <p:attrNameLst>
                                          <p:attrName>style.color</p:attrName>
                                        </p:attrNameLst>
                                      </p:cBhvr>
                                      <p:by>
                                        <p:hsl h="0" s="-12549" l="-25098"/>
                                      </p:by>
                                    </p:animClr>
                                    <p:animClr clrSpc="hsl" dir="cw">
                                      <p:cBhvr>
                                        <p:cTn id="371" dur="500" fill="hold"/>
                                        <p:tgtEl>
                                          <p:spTgt spid="215125"/>
                                        </p:tgtEl>
                                        <p:attrNameLst>
                                          <p:attrName>fillcolor</p:attrName>
                                        </p:attrNameLst>
                                      </p:cBhvr>
                                      <p:by>
                                        <p:hsl h="0" s="-12549" l="-25098"/>
                                      </p:by>
                                    </p:animClr>
                                    <p:animClr clrSpc="hsl" dir="cw">
                                      <p:cBhvr>
                                        <p:cTn id="372" dur="500" fill="hold"/>
                                        <p:tgtEl>
                                          <p:spTgt spid="215125"/>
                                        </p:tgtEl>
                                        <p:attrNameLst>
                                          <p:attrName>stroke.color</p:attrName>
                                        </p:attrNameLst>
                                      </p:cBhvr>
                                      <p:by>
                                        <p:hsl h="0" s="-12549" l="-25098"/>
                                      </p:by>
                                    </p:animClr>
                                    <p:set>
                                      <p:cBhvr>
                                        <p:cTn id="373" dur="500" fill="hold"/>
                                        <p:tgtEl>
                                          <p:spTgt spid="215125"/>
                                        </p:tgtEl>
                                        <p:attrNameLst>
                                          <p:attrName>fill.type</p:attrName>
                                        </p:attrNameLst>
                                      </p:cBhvr>
                                      <p:to>
                                        <p:strVal val="solid"/>
                                      </p:to>
                                    </p:set>
                                  </p:childTnLst>
                                </p:cTn>
                              </p:par>
                              <p:par>
                                <p:cTn id="374" presetID="24" presetClass="emph" presetSubtype="0" fill="hold" nodeType="withEffect">
                                  <p:stCondLst>
                                    <p:cond delay="0"/>
                                  </p:stCondLst>
                                  <p:childTnLst>
                                    <p:animClr clrSpc="hsl" dir="cw">
                                      <p:cBhvr override="childStyle">
                                        <p:cTn id="375" dur="500" fill="hold"/>
                                        <p:tgtEl>
                                          <p:spTgt spid="215126"/>
                                        </p:tgtEl>
                                        <p:attrNameLst>
                                          <p:attrName>style.color</p:attrName>
                                        </p:attrNameLst>
                                      </p:cBhvr>
                                      <p:by>
                                        <p:hsl h="0" s="-12549" l="-25098"/>
                                      </p:by>
                                    </p:animClr>
                                    <p:animClr clrSpc="hsl" dir="cw">
                                      <p:cBhvr>
                                        <p:cTn id="376" dur="500" fill="hold"/>
                                        <p:tgtEl>
                                          <p:spTgt spid="215126"/>
                                        </p:tgtEl>
                                        <p:attrNameLst>
                                          <p:attrName>fillcolor</p:attrName>
                                        </p:attrNameLst>
                                      </p:cBhvr>
                                      <p:by>
                                        <p:hsl h="0" s="-12549" l="-25098"/>
                                      </p:by>
                                    </p:animClr>
                                    <p:animClr clrSpc="hsl" dir="cw">
                                      <p:cBhvr>
                                        <p:cTn id="377" dur="500" fill="hold"/>
                                        <p:tgtEl>
                                          <p:spTgt spid="215126"/>
                                        </p:tgtEl>
                                        <p:attrNameLst>
                                          <p:attrName>stroke.color</p:attrName>
                                        </p:attrNameLst>
                                      </p:cBhvr>
                                      <p:by>
                                        <p:hsl h="0" s="-12549" l="-25098"/>
                                      </p:by>
                                    </p:animClr>
                                    <p:set>
                                      <p:cBhvr>
                                        <p:cTn id="378" dur="500" fill="hold"/>
                                        <p:tgtEl>
                                          <p:spTgt spid="215126"/>
                                        </p:tgtEl>
                                        <p:attrNameLst>
                                          <p:attrName>fill.type</p:attrName>
                                        </p:attrNameLst>
                                      </p:cBhvr>
                                      <p:to>
                                        <p:strVal val="solid"/>
                                      </p:to>
                                    </p:set>
                                  </p:childTnLst>
                                </p:cTn>
                              </p:par>
                              <p:par>
                                <p:cTn id="379" presetID="24" presetClass="emph" presetSubtype="0" fill="hold" nodeType="withEffect">
                                  <p:stCondLst>
                                    <p:cond delay="0"/>
                                  </p:stCondLst>
                                  <p:childTnLst>
                                    <p:animClr clrSpc="hsl" dir="cw">
                                      <p:cBhvr override="childStyle">
                                        <p:cTn id="380" dur="500" fill="hold"/>
                                        <p:tgtEl>
                                          <p:spTgt spid="215127"/>
                                        </p:tgtEl>
                                        <p:attrNameLst>
                                          <p:attrName>style.color</p:attrName>
                                        </p:attrNameLst>
                                      </p:cBhvr>
                                      <p:by>
                                        <p:hsl h="0" s="-12549" l="-25098"/>
                                      </p:by>
                                    </p:animClr>
                                    <p:animClr clrSpc="hsl" dir="cw">
                                      <p:cBhvr>
                                        <p:cTn id="381" dur="500" fill="hold"/>
                                        <p:tgtEl>
                                          <p:spTgt spid="215127"/>
                                        </p:tgtEl>
                                        <p:attrNameLst>
                                          <p:attrName>fillcolor</p:attrName>
                                        </p:attrNameLst>
                                      </p:cBhvr>
                                      <p:by>
                                        <p:hsl h="0" s="-12549" l="-25098"/>
                                      </p:by>
                                    </p:animClr>
                                    <p:animClr clrSpc="hsl" dir="cw">
                                      <p:cBhvr>
                                        <p:cTn id="382" dur="500" fill="hold"/>
                                        <p:tgtEl>
                                          <p:spTgt spid="215127"/>
                                        </p:tgtEl>
                                        <p:attrNameLst>
                                          <p:attrName>stroke.color</p:attrName>
                                        </p:attrNameLst>
                                      </p:cBhvr>
                                      <p:by>
                                        <p:hsl h="0" s="-12549" l="-25098"/>
                                      </p:by>
                                    </p:animClr>
                                    <p:set>
                                      <p:cBhvr>
                                        <p:cTn id="383" dur="500" fill="hold"/>
                                        <p:tgtEl>
                                          <p:spTgt spid="215127"/>
                                        </p:tgtEl>
                                        <p:attrNameLst>
                                          <p:attrName>fill.type</p:attrName>
                                        </p:attrNameLst>
                                      </p:cBhvr>
                                      <p:to>
                                        <p:strVal val="solid"/>
                                      </p:to>
                                    </p:set>
                                  </p:childTnLst>
                                </p:cTn>
                              </p:par>
                              <p:par>
                                <p:cTn id="384" presetID="24" presetClass="emph" presetSubtype="0" fill="hold" nodeType="withEffect">
                                  <p:stCondLst>
                                    <p:cond delay="0"/>
                                  </p:stCondLst>
                                  <p:childTnLst>
                                    <p:animClr clrSpc="hsl" dir="cw">
                                      <p:cBhvr override="childStyle">
                                        <p:cTn id="385" dur="500" fill="hold"/>
                                        <p:tgtEl>
                                          <p:spTgt spid="215135"/>
                                        </p:tgtEl>
                                        <p:attrNameLst>
                                          <p:attrName>style.color</p:attrName>
                                        </p:attrNameLst>
                                      </p:cBhvr>
                                      <p:by>
                                        <p:hsl h="0" s="-12549" l="-25098"/>
                                      </p:by>
                                    </p:animClr>
                                    <p:animClr clrSpc="hsl" dir="cw">
                                      <p:cBhvr>
                                        <p:cTn id="386" dur="500" fill="hold"/>
                                        <p:tgtEl>
                                          <p:spTgt spid="215135"/>
                                        </p:tgtEl>
                                        <p:attrNameLst>
                                          <p:attrName>fillcolor</p:attrName>
                                        </p:attrNameLst>
                                      </p:cBhvr>
                                      <p:by>
                                        <p:hsl h="0" s="-12549" l="-25098"/>
                                      </p:by>
                                    </p:animClr>
                                    <p:animClr clrSpc="hsl" dir="cw">
                                      <p:cBhvr>
                                        <p:cTn id="387" dur="500" fill="hold"/>
                                        <p:tgtEl>
                                          <p:spTgt spid="215135"/>
                                        </p:tgtEl>
                                        <p:attrNameLst>
                                          <p:attrName>stroke.color</p:attrName>
                                        </p:attrNameLst>
                                      </p:cBhvr>
                                      <p:by>
                                        <p:hsl h="0" s="-12549" l="-25098"/>
                                      </p:by>
                                    </p:animClr>
                                    <p:set>
                                      <p:cBhvr>
                                        <p:cTn id="388" dur="500" fill="hold"/>
                                        <p:tgtEl>
                                          <p:spTgt spid="215135"/>
                                        </p:tgtEl>
                                        <p:attrNameLst>
                                          <p:attrName>fill.type</p:attrName>
                                        </p:attrNameLst>
                                      </p:cBhvr>
                                      <p:to>
                                        <p:strVal val="solid"/>
                                      </p:to>
                                    </p:set>
                                  </p:childTnLst>
                                </p:cTn>
                              </p:par>
                            </p:childTnLst>
                          </p:cTn>
                        </p:par>
                      </p:childTnLst>
                    </p:cTn>
                  </p:par>
                  <p:par>
                    <p:cTn id="389" fill="hold" nodeType="clickPar">
                      <p:stCondLst>
                        <p:cond delay="indefinite"/>
                      </p:stCondLst>
                      <p:childTnLst>
                        <p:par>
                          <p:cTn id="390" fill="hold" nodeType="withGroup">
                            <p:stCondLst>
                              <p:cond delay="0"/>
                            </p:stCondLst>
                            <p:childTnLst>
                              <p:par>
                                <p:cTn id="391" presetID="30" presetClass="emph" presetSubtype="0" fill="hold" grpId="0" nodeType="clickEffect">
                                  <p:stCondLst>
                                    <p:cond delay="0"/>
                                  </p:stCondLst>
                                  <p:childTnLst>
                                    <p:animClr clrSpc="hsl" dir="cw">
                                      <p:cBhvr override="childStyle">
                                        <p:cTn id="392" dur="500" fill="hold"/>
                                        <p:tgtEl>
                                          <p:spTgt spid="215112"/>
                                        </p:tgtEl>
                                        <p:attrNameLst>
                                          <p:attrName>style.color</p:attrName>
                                        </p:attrNameLst>
                                      </p:cBhvr>
                                      <p:by>
                                        <p:hsl h="0" s="12549" l="25098"/>
                                      </p:by>
                                    </p:animClr>
                                    <p:animClr clrSpc="hsl" dir="cw">
                                      <p:cBhvr>
                                        <p:cTn id="393" dur="500" fill="hold"/>
                                        <p:tgtEl>
                                          <p:spTgt spid="215112"/>
                                        </p:tgtEl>
                                        <p:attrNameLst>
                                          <p:attrName>fillcolor</p:attrName>
                                        </p:attrNameLst>
                                      </p:cBhvr>
                                      <p:by>
                                        <p:hsl h="0" s="12549" l="25098"/>
                                      </p:by>
                                    </p:animClr>
                                    <p:animClr clrSpc="hsl" dir="cw">
                                      <p:cBhvr>
                                        <p:cTn id="394" dur="500" fill="hold"/>
                                        <p:tgtEl>
                                          <p:spTgt spid="215112"/>
                                        </p:tgtEl>
                                        <p:attrNameLst>
                                          <p:attrName>stroke.color</p:attrName>
                                        </p:attrNameLst>
                                      </p:cBhvr>
                                      <p:by>
                                        <p:hsl h="0" s="12549" l="25098"/>
                                      </p:by>
                                    </p:animClr>
                                    <p:set>
                                      <p:cBhvr>
                                        <p:cTn id="395" dur="500" fill="hold"/>
                                        <p:tgtEl>
                                          <p:spTgt spid="215112"/>
                                        </p:tgtEl>
                                        <p:attrNameLst>
                                          <p:attrName>fill.type</p:attrName>
                                        </p:attrNameLst>
                                      </p:cBhvr>
                                      <p:to>
                                        <p:strVal val="solid"/>
                                      </p:to>
                                    </p:set>
                                  </p:childTnLst>
                                </p:cTn>
                              </p:par>
                              <p:par>
                                <p:cTn id="396" presetID="30" presetClass="emph" presetSubtype="0" fill="hold" grpId="0" nodeType="withEffect">
                                  <p:stCondLst>
                                    <p:cond delay="0"/>
                                  </p:stCondLst>
                                  <p:childTnLst>
                                    <p:animClr clrSpc="hsl" dir="cw">
                                      <p:cBhvr override="childStyle">
                                        <p:cTn id="397" dur="500" fill="hold"/>
                                        <p:tgtEl>
                                          <p:spTgt spid="215114"/>
                                        </p:tgtEl>
                                        <p:attrNameLst>
                                          <p:attrName>style.color</p:attrName>
                                        </p:attrNameLst>
                                      </p:cBhvr>
                                      <p:by>
                                        <p:hsl h="0" s="12549" l="25098"/>
                                      </p:by>
                                    </p:animClr>
                                    <p:animClr clrSpc="hsl" dir="cw">
                                      <p:cBhvr>
                                        <p:cTn id="398" dur="500" fill="hold"/>
                                        <p:tgtEl>
                                          <p:spTgt spid="215114"/>
                                        </p:tgtEl>
                                        <p:attrNameLst>
                                          <p:attrName>fillcolor</p:attrName>
                                        </p:attrNameLst>
                                      </p:cBhvr>
                                      <p:by>
                                        <p:hsl h="0" s="12549" l="25098"/>
                                      </p:by>
                                    </p:animClr>
                                    <p:animClr clrSpc="hsl" dir="cw">
                                      <p:cBhvr>
                                        <p:cTn id="399" dur="500" fill="hold"/>
                                        <p:tgtEl>
                                          <p:spTgt spid="215114"/>
                                        </p:tgtEl>
                                        <p:attrNameLst>
                                          <p:attrName>stroke.color</p:attrName>
                                        </p:attrNameLst>
                                      </p:cBhvr>
                                      <p:by>
                                        <p:hsl h="0" s="12549" l="25098"/>
                                      </p:by>
                                    </p:animClr>
                                    <p:set>
                                      <p:cBhvr>
                                        <p:cTn id="400" dur="500" fill="hold"/>
                                        <p:tgtEl>
                                          <p:spTgt spid="215114"/>
                                        </p:tgtEl>
                                        <p:attrNameLst>
                                          <p:attrName>fill.type</p:attrName>
                                        </p:attrNameLst>
                                      </p:cBhvr>
                                      <p:to>
                                        <p:strVal val="solid"/>
                                      </p:to>
                                    </p:set>
                                  </p:childTnLst>
                                </p:cTn>
                              </p:par>
                              <p:par>
                                <p:cTn id="401" presetID="30" presetClass="emph" presetSubtype="0" fill="hold" grpId="0" nodeType="withEffect">
                                  <p:stCondLst>
                                    <p:cond delay="0"/>
                                  </p:stCondLst>
                                  <p:childTnLst>
                                    <p:animClr clrSpc="hsl" dir="cw">
                                      <p:cBhvr override="childStyle">
                                        <p:cTn id="402" dur="500" fill="hold"/>
                                        <p:tgtEl>
                                          <p:spTgt spid="215115"/>
                                        </p:tgtEl>
                                        <p:attrNameLst>
                                          <p:attrName>style.color</p:attrName>
                                        </p:attrNameLst>
                                      </p:cBhvr>
                                      <p:by>
                                        <p:hsl h="0" s="12549" l="25098"/>
                                      </p:by>
                                    </p:animClr>
                                    <p:animClr clrSpc="hsl" dir="cw">
                                      <p:cBhvr>
                                        <p:cTn id="403" dur="500" fill="hold"/>
                                        <p:tgtEl>
                                          <p:spTgt spid="215115"/>
                                        </p:tgtEl>
                                        <p:attrNameLst>
                                          <p:attrName>fillcolor</p:attrName>
                                        </p:attrNameLst>
                                      </p:cBhvr>
                                      <p:by>
                                        <p:hsl h="0" s="12549" l="25098"/>
                                      </p:by>
                                    </p:animClr>
                                    <p:animClr clrSpc="hsl" dir="cw">
                                      <p:cBhvr>
                                        <p:cTn id="404" dur="500" fill="hold"/>
                                        <p:tgtEl>
                                          <p:spTgt spid="215115"/>
                                        </p:tgtEl>
                                        <p:attrNameLst>
                                          <p:attrName>stroke.color</p:attrName>
                                        </p:attrNameLst>
                                      </p:cBhvr>
                                      <p:by>
                                        <p:hsl h="0" s="12549" l="25098"/>
                                      </p:by>
                                    </p:animClr>
                                    <p:set>
                                      <p:cBhvr>
                                        <p:cTn id="405" dur="500" fill="hold"/>
                                        <p:tgtEl>
                                          <p:spTgt spid="215115"/>
                                        </p:tgtEl>
                                        <p:attrNameLst>
                                          <p:attrName>fill.type</p:attrName>
                                        </p:attrNameLst>
                                      </p:cBhvr>
                                      <p:to>
                                        <p:strVal val="solid"/>
                                      </p:to>
                                    </p:set>
                                  </p:childTnLst>
                                </p:cTn>
                              </p:par>
                              <p:par>
                                <p:cTn id="406" presetID="30" presetClass="emph" presetSubtype="0" fill="hold" grpId="0" nodeType="withEffect">
                                  <p:stCondLst>
                                    <p:cond delay="0"/>
                                  </p:stCondLst>
                                  <p:childTnLst>
                                    <p:animClr clrSpc="hsl" dir="cw">
                                      <p:cBhvr override="childStyle">
                                        <p:cTn id="407" dur="500" fill="hold"/>
                                        <p:tgtEl>
                                          <p:spTgt spid="215116"/>
                                        </p:tgtEl>
                                        <p:attrNameLst>
                                          <p:attrName>style.color</p:attrName>
                                        </p:attrNameLst>
                                      </p:cBhvr>
                                      <p:by>
                                        <p:hsl h="0" s="12549" l="25098"/>
                                      </p:by>
                                    </p:animClr>
                                    <p:animClr clrSpc="hsl" dir="cw">
                                      <p:cBhvr>
                                        <p:cTn id="408" dur="500" fill="hold"/>
                                        <p:tgtEl>
                                          <p:spTgt spid="215116"/>
                                        </p:tgtEl>
                                        <p:attrNameLst>
                                          <p:attrName>fillcolor</p:attrName>
                                        </p:attrNameLst>
                                      </p:cBhvr>
                                      <p:by>
                                        <p:hsl h="0" s="12549" l="25098"/>
                                      </p:by>
                                    </p:animClr>
                                    <p:animClr clrSpc="hsl" dir="cw">
                                      <p:cBhvr>
                                        <p:cTn id="409" dur="500" fill="hold"/>
                                        <p:tgtEl>
                                          <p:spTgt spid="215116"/>
                                        </p:tgtEl>
                                        <p:attrNameLst>
                                          <p:attrName>stroke.color</p:attrName>
                                        </p:attrNameLst>
                                      </p:cBhvr>
                                      <p:by>
                                        <p:hsl h="0" s="12549" l="25098"/>
                                      </p:by>
                                    </p:animClr>
                                    <p:set>
                                      <p:cBhvr>
                                        <p:cTn id="410" dur="500" fill="hold"/>
                                        <p:tgtEl>
                                          <p:spTgt spid="215116"/>
                                        </p:tgtEl>
                                        <p:attrNameLst>
                                          <p:attrName>fill.type</p:attrName>
                                        </p:attrNameLst>
                                      </p:cBhvr>
                                      <p:to>
                                        <p:strVal val="solid"/>
                                      </p:to>
                                    </p:set>
                                  </p:childTnLst>
                                </p:cTn>
                              </p:par>
                              <p:par>
                                <p:cTn id="411" presetID="30" presetClass="emph" presetSubtype="0" fill="hold" grpId="0" nodeType="withEffect">
                                  <p:stCondLst>
                                    <p:cond delay="0"/>
                                  </p:stCondLst>
                                  <p:childTnLst>
                                    <p:animClr clrSpc="hsl" dir="cw">
                                      <p:cBhvr override="childStyle">
                                        <p:cTn id="412" dur="500" fill="hold"/>
                                        <p:tgtEl>
                                          <p:spTgt spid="215117"/>
                                        </p:tgtEl>
                                        <p:attrNameLst>
                                          <p:attrName>style.color</p:attrName>
                                        </p:attrNameLst>
                                      </p:cBhvr>
                                      <p:by>
                                        <p:hsl h="0" s="12549" l="25098"/>
                                      </p:by>
                                    </p:animClr>
                                    <p:animClr clrSpc="hsl" dir="cw">
                                      <p:cBhvr>
                                        <p:cTn id="413" dur="500" fill="hold"/>
                                        <p:tgtEl>
                                          <p:spTgt spid="215117"/>
                                        </p:tgtEl>
                                        <p:attrNameLst>
                                          <p:attrName>fillcolor</p:attrName>
                                        </p:attrNameLst>
                                      </p:cBhvr>
                                      <p:by>
                                        <p:hsl h="0" s="12549" l="25098"/>
                                      </p:by>
                                    </p:animClr>
                                    <p:animClr clrSpc="hsl" dir="cw">
                                      <p:cBhvr>
                                        <p:cTn id="414" dur="500" fill="hold"/>
                                        <p:tgtEl>
                                          <p:spTgt spid="215117"/>
                                        </p:tgtEl>
                                        <p:attrNameLst>
                                          <p:attrName>stroke.color</p:attrName>
                                        </p:attrNameLst>
                                      </p:cBhvr>
                                      <p:by>
                                        <p:hsl h="0" s="12549" l="25098"/>
                                      </p:by>
                                    </p:animClr>
                                    <p:set>
                                      <p:cBhvr>
                                        <p:cTn id="415" dur="500" fill="hold"/>
                                        <p:tgtEl>
                                          <p:spTgt spid="215117"/>
                                        </p:tgtEl>
                                        <p:attrNameLst>
                                          <p:attrName>fill.type</p:attrName>
                                        </p:attrNameLst>
                                      </p:cBhvr>
                                      <p:to>
                                        <p:strVal val="solid"/>
                                      </p:to>
                                    </p:set>
                                  </p:childTnLst>
                                </p:cTn>
                              </p:par>
                              <p:par>
                                <p:cTn id="416" presetID="30" presetClass="emph" presetSubtype="0" fill="hold" grpId="0" nodeType="withEffect">
                                  <p:stCondLst>
                                    <p:cond delay="0"/>
                                  </p:stCondLst>
                                  <p:childTnLst>
                                    <p:animClr clrSpc="hsl" dir="cw">
                                      <p:cBhvr override="childStyle">
                                        <p:cTn id="417" dur="500" fill="hold"/>
                                        <p:tgtEl>
                                          <p:spTgt spid="215118"/>
                                        </p:tgtEl>
                                        <p:attrNameLst>
                                          <p:attrName>style.color</p:attrName>
                                        </p:attrNameLst>
                                      </p:cBhvr>
                                      <p:by>
                                        <p:hsl h="0" s="12549" l="25098"/>
                                      </p:by>
                                    </p:animClr>
                                    <p:animClr clrSpc="hsl" dir="cw">
                                      <p:cBhvr>
                                        <p:cTn id="418" dur="500" fill="hold"/>
                                        <p:tgtEl>
                                          <p:spTgt spid="215118"/>
                                        </p:tgtEl>
                                        <p:attrNameLst>
                                          <p:attrName>fillcolor</p:attrName>
                                        </p:attrNameLst>
                                      </p:cBhvr>
                                      <p:by>
                                        <p:hsl h="0" s="12549" l="25098"/>
                                      </p:by>
                                    </p:animClr>
                                    <p:animClr clrSpc="hsl" dir="cw">
                                      <p:cBhvr>
                                        <p:cTn id="419" dur="500" fill="hold"/>
                                        <p:tgtEl>
                                          <p:spTgt spid="215118"/>
                                        </p:tgtEl>
                                        <p:attrNameLst>
                                          <p:attrName>stroke.color</p:attrName>
                                        </p:attrNameLst>
                                      </p:cBhvr>
                                      <p:by>
                                        <p:hsl h="0" s="12549" l="25098"/>
                                      </p:by>
                                    </p:animClr>
                                    <p:set>
                                      <p:cBhvr>
                                        <p:cTn id="420" dur="500" fill="hold"/>
                                        <p:tgtEl>
                                          <p:spTgt spid="215118"/>
                                        </p:tgtEl>
                                        <p:attrNameLst>
                                          <p:attrName>fill.type</p:attrName>
                                        </p:attrNameLst>
                                      </p:cBhvr>
                                      <p:to>
                                        <p:strVal val="solid"/>
                                      </p:to>
                                    </p:set>
                                  </p:childTnLst>
                                </p:cTn>
                              </p:par>
                              <p:par>
                                <p:cTn id="421" presetID="30" presetClass="emph" presetSubtype="0" fill="hold" grpId="0" nodeType="withEffect">
                                  <p:stCondLst>
                                    <p:cond delay="0"/>
                                  </p:stCondLst>
                                  <p:childTnLst>
                                    <p:animClr clrSpc="hsl" dir="cw">
                                      <p:cBhvr override="childStyle">
                                        <p:cTn id="422" dur="500" fill="hold"/>
                                        <p:tgtEl>
                                          <p:spTgt spid="215119"/>
                                        </p:tgtEl>
                                        <p:attrNameLst>
                                          <p:attrName>style.color</p:attrName>
                                        </p:attrNameLst>
                                      </p:cBhvr>
                                      <p:by>
                                        <p:hsl h="0" s="12549" l="25098"/>
                                      </p:by>
                                    </p:animClr>
                                    <p:animClr clrSpc="hsl" dir="cw">
                                      <p:cBhvr>
                                        <p:cTn id="423" dur="500" fill="hold"/>
                                        <p:tgtEl>
                                          <p:spTgt spid="215119"/>
                                        </p:tgtEl>
                                        <p:attrNameLst>
                                          <p:attrName>fillcolor</p:attrName>
                                        </p:attrNameLst>
                                      </p:cBhvr>
                                      <p:by>
                                        <p:hsl h="0" s="12549" l="25098"/>
                                      </p:by>
                                    </p:animClr>
                                    <p:animClr clrSpc="hsl" dir="cw">
                                      <p:cBhvr>
                                        <p:cTn id="424" dur="500" fill="hold"/>
                                        <p:tgtEl>
                                          <p:spTgt spid="215119"/>
                                        </p:tgtEl>
                                        <p:attrNameLst>
                                          <p:attrName>stroke.color</p:attrName>
                                        </p:attrNameLst>
                                      </p:cBhvr>
                                      <p:by>
                                        <p:hsl h="0" s="12549" l="25098"/>
                                      </p:by>
                                    </p:animClr>
                                    <p:set>
                                      <p:cBhvr>
                                        <p:cTn id="425" dur="500" fill="hold"/>
                                        <p:tgtEl>
                                          <p:spTgt spid="215119"/>
                                        </p:tgtEl>
                                        <p:attrNameLst>
                                          <p:attrName>fill.type</p:attrName>
                                        </p:attrNameLst>
                                      </p:cBhvr>
                                      <p:to>
                                        <p:strVal val="solid"/>
                                      </p:to>
                                    </p:set>
                                  </p:childTnLst>
                                </p:cTn>
                              </p:par>
                              <p:par>
                                <p:cTn id="426" presetID="30" presetClass="emph" presetSubtype="0" fill="hold" grpId="0" nodeType="withEffect">
                                  <p:stCondLst>
                                    <p:cond delay="0"/>
                                  </p:stCondLst>
                                  <p:childTnLst>
                                    <p:animClr clrSpc="hsl" dir="cw">
                                      <p:cBhvr override="childStyle">
                                        <p:cTn id="427" dur="500" fill="hold"/>
                                        <p:tgtEl>
                                          <p:spTgt spid="215120"/>
                                        </p:tgtEl>
                                        <p:attrNameLst>
                                          <p:attrName>style.color</p:attrName>
                                        </p:attrNameLst>
                                      </p:cBhvr>
                                      <p:by>
                                        <p:hsl h="0" s="12549" l="25098"/>
                                      </p:by>
                                    </p:animClr>
                                    <p:animClr clrSpc="hsl" dir="cw">
                                      <p:cBhvr>
                                        <p:cTn id="428" dur="500" fill="hold"/>
                                        <p:tgtEl>
                                          <p:spTgt spid="215120"/>
                                        </p:tgtEl>
                                        <p:attrNameLst>
                                          <p:attrName>fillcolor</p:attrName>
                                        </p:attrNameLst>
                                      </p:cBhvr>
                                      <p:by>
                                        <p:hsl h="0" s="12549" l="25098"/>
                                      </p:by>
                                    </p:animClr>
                                    <p:animClr clrSpc="hsl" dir="cw">
                                      <p:cBhvr>
                                        <p:cTn id="429" dur="500" fill="hold"/>
                                        <p:tgtEl>
                                          <p:spTgt spid="215120"/>
                                        </p:tgtEl>
                                        <p:attrNameLst>
                                          <p:attrName>stroke.color</p:attrName>
                                        </p:attrNameLst>
                                      </p:cBhvr>
                                      <p:by>
                                        <p:hsl h="0" s="12549" l="25098"/>
                                      </p:by>
                                    </p:animClr>
                                    <p:set>
                                      <p:cBhvr>
                                        <p:cTn id="430" dur="500" fill="hold"/>
                                        <p:tgtEl>
                                          <p:spTgt spid="215120"/>
                                        </p:tgtEl>
                                        <p:attrNameLst>
                                          <p:attrName>fill.type</p:attrName>
                                        </p:attrNameLst>
                                      </p:cBhvr>
                                      <p:to>
                                        <p:strVal val="solid"/>
                                      </p:to>
                                    </p:set>
                                  </p:childTnLst>
                                </p:cTn>
                              </p:par>
                              <p:par>
                                <p:cTn id="431" presetID="30" presetClass="emph" presetSubtype="0" fill="hold" grpId="0" nodeType="withEffect">
                                  <p:stCondLst>
                                    <p:cond delay="0"/>
                                  </p:stCondLst>
                                  <p:childTnLst>
                                    <p:animClr clrSpc="hsl" dir="cw">
                                      <p:cBhvr override="childStyle">
                                        <p:cTn id="432" dur="500" fill="hold"/>
                                        <p:tgtEl>
                                          <p:spTgt spid="215121"/>
                                        </p:tgtEl>
                                        <p:attrNameLst>
                                          <p:attrName>style.color</p:attrName>
                                        </p:attrNameLst>
                                      </p:cBhvr>
                                      <p:by>
                                        <p:hsl h="0" s="12549" l="25098"/>
                                      </p:by>
                                    </p:animClr>
                                    <p:animClr clrSpc="hsl" dir="cw">
                                      <p:cBhvr>
                                        <p:cTn id="433" dur="500" fill="hold"/>
                                        <p:tgtEl>
                                          <p:spTgt spid="215121"/>
                                        </p:tgtEl>
                                        <p:attrNameLst>
                                          <p:attrName>fillcolor</p:attrName>
                                        </p:attrNameLst>
                                      </p:cBhvr>
                                      <p:by>
                                        <p:hsl h="0" s="12549" l="25098"/>
                                      </p:by>
                                    </p:animClr>
                                    <p:animClr clrSpc="hsl" dir="cw">
                                      <p:cBhvr>
                                        <p:cTn id="434" dur="500" fill="hold"/>
                                        <p:tgtEl>
                                          <p:spTgt spid="215121"/>
                                        </p:tgtEl>
                                        <p:attrNameLst>
                                          <p:attrName>stroke.color</p:attrName>
                                        </p:attrNameLst>
                                      </p:cBhvr>
                                      <p:by>
                                        <p:hsl h="0" s="12549" l="25098"/>
                                      </p:by>
                                    </p:animClr>
                                    <p:set>
                                      <p:cBhvr>
                                        <p:cTn id="435" dur="500" fill="hold"/>
                                        <p:tgtEl>
                                          <p:spTgt spid="215121"/>
                                        </p:tgtEl>
                                        <p:attrNameLst>
                                          <p:attrName>fill.type</p:attrName>
                                        </p:attrNameLst>
                                      </p:cBhvr>
                                      <p:to>
                                        <p:strVal val="solid"/>
                                      </p:to>
                                    </p:set>
                                  </p:childTnLst>
                                </p:cTn>
                              </p:par>
                              <p:par>
                                <p:cTn id="436" presetID="30" presetClass="emph" presetSubtype="0" fill="hold" grpId="0" nodeType="withEffect">
                                  <p:stCondLst>
                                    <p:cond delay="0"/>
                                  </p:stCondLst>
                                  <p:childTnLst>
                                    <p:animClr clrSpc="hsl" dir="cw">
                                      <p:cBhvr override="childStyle">
                                        <p:cTn id="437" dur="500" fill="hold"/>
                                        <p:tgtEl>
                                          <p:spTgt spid="215122"/>
                                        </p:tgtEl>
                                        <p:attrNameLst>
                                          <p:attrName>style.color</p:attrName>
                                        </p:attrNameLst>
                                      </p:cBhvr>
                                      <p:by>
                                        <p:hsl h="0" s="12549" l="25098"/>
                                      </p:by>
                                    </p:animClr>
                                    <p:animClr clrSpc="hsl" dir="cw">
                                      <p:cBhvr>
                                        <p:cTn id="438" dur="500" fill="hold"/>
                                        <p:tgtEl>
                                          <p:spTgt spid="215122"/>
                                        </p:tgtEl>
                                        <p:attrNameLst>
                                          <p:attrName>fillcolor</p:attrName>
                                        </p:attrNameLst>
                                      </p:cBhvr>
                                      <p:by>
                                        <p:hsl h="0" s="12549" l="25098"/>
                                      </p:by>
                                    </p:animClr>
                                    <p:animClr clrSpc="hsl" dir="cw">
                                      <p:cBhvr>
                                        <p:cTn id="439" dur="500" fill="hold"/>
                                        <p:tgtEl>
                                          <p:spTgt spid="215122"/>
                                        </p:tgtEl>
                                        <p:attrNameLst>
                                          <p:attrName>stroke.color</p:attrName>
                                        </p:attrNameLst>
                                      </p:cBhvr>
                                      <p:by>
                                        <p:hsl h="0" s="12549" l="25098"/>
                                      </p:by>
                                    </p:animClr>
                                    <p:set>
                                      <p:cBhvr>
                                        <p:cTn id="440" dur="500" fill="hold"/>
                                        <p:tgtEl>
                                          <p:spTgt spid="215122"/>
                                        </p:tgtEl>
                                        <p:attrNameLst>
                                          <p:attrName>fill.type</p:attrName>
                                        </p:attrNameLst>
                                      </p:cBhvr>
                                      <p:to>
                                        <p:strVal val="solid"/>
                                      </p:to>
                                    </p:set>
                                  </p:childTnLst>
                                </p:cTn>
                              </p:par>
                              <p:par>
                                <p:cTn id="441" presetID="30" presetClass="emph" presetSubtype="0" fill="hold" grpId="0" nodeType="withEffect">
                                  <p:stCondLst>
                                    <p:cond delay="0"/>
                                  </p:stCondLst>
                                  <p:childTnLst>
                                    <p:animClr clrSpc="hsl" dir="cw">
                                      <p:cBhvr override="childStyle">
                                        <p:cTn id="442" dur="500" fill="hold"/>
                                        <p:tgtEl>
                                          <p:spTgt spid="215123"/>
                                        </p:tgtEl>
                                        <p:attrNameLst>
                                          <p:attrName>style.color</p:attrName>
                                        </p:attrNameLst>
                                      </p:cBhvr>
                                      <p:by>
                                        <p:hsl h="0" s="12549" l="25098"/>
                                      </p:by>
                                    </p:animClr>
                                    <p:animClr clrSpc="hsl" dir="cw">
                                      <p:cBhvr>
                                        <p:cTn id="443" dur="500" fill="hold"/>
                                        <p:tgtEl>
                                          <p:spTgt spid="215123"/>
                                        </p:tgtEl>
                                        <p:attrNameLst>
                                          <p:attrName>fillcolor</p:attrName>
                                        </p:attrNameLst>
                                      </p:cBhvr>
                                      <p:by>
                                        <p:hsl h="0" s="12549" l="25098"/>
                                      </p:by>
                                    </p:animClr>
                                    <p:animClr clrSpc="hsl" dir="cw">
                                      <p:cBhvr>
                                        <p:cTn id="444" dur="500" fill="hold"/>
                                        <p:tgtEl>
                                          <p:spTgt spid="215123"/>
                                        </p:tgtEl>
                                        <p:attrNameLst>
                                          <p:attrName>stroke.color</p:attrName>
                                        </p:attrNameLst>
                                      </p:cBhvr>
                                      <p:by>
                                        <p:hsl h="0" s="12549" l="25098"/>
                                      </p:by>
                                    </p:animClr>
                                    <p:set>
                                      <p:cBhvr>
                                        <p:cTn id="445" dur="500" fill="hold"/>
                                        <p:tgtEl>
                                          <p:spTgt spid="215123"/>
                                        </p:tgtEl>
                                        <p:attrNameLst>
                                          <p:attrName>fill.type</p:attrName>
                                        </p:attrNameLst>
                                      </p:cBhvr>
                                      <p:to>
                                        <p:strVal val="solid"/>
                                      </p:to>
                                    </p:set>
                                  </p:childTnLst>
                                </p:cTn>
                              </p:par>
                              <p:par>
                                <p:cTn id="446" presetID="30" presetClass="emph" presetSubtype="0" fill="hold" grpId="0" nodeType="withEffect">
                                  <p:stCondLst>
                                    <p:cond delay="0"/>
                                  </p:stCondLst>
                                  <p:childTnLst>
                                    <p:animClr clrSpc="hsl" dir="cw">
                                      <p:cBhvr override="childStyle">
                                        <p:cTn id="447" dur="500" fill="hold"/>
                                        <p:tgtEl>
                                          <p:spTgt spid="215124"/>
                                        </p:tgtEl>
                                        <p:attrNameLst>
                                          <p:attrName>style.color</p:attrName>
                                        </p:attrNameLst>
                                      </p:cBhvr>
                                      <p:by>
                                        <p:hsl h="0" s="12549" l="25098"/>
                                      </p:by>
                                    </p:animClr>
                                    <p:animClr clrSpc="hsl" dir="cw">
                                      <p:cBhvr>
                                        <p:cTn id="448" dur="500" fill="hold"/>
                                        <p:tgtEl>
                                          <p:spTgt spid="215124"/>
                                        </p:tgtEl>
                                        <p:attrNameLst>
                                          <p:attrName>fillcolor</p:attrName>
                                        </p:attrNameLst>
                                      </p:cBhvr>
                                      <p:by>
                                        <p:hsl h="0" s="12549" l="25098"/>
                                      </p:by>
                                    </p:animClr>
                                    <p:animClr clrSpc="hsl" dir="cw">
                                      <p:cBhvr>
                                        <p:cTn id="449" dur="500" fill="hold"/>
                                        <p:tgtEl>
                                          <p:spTgt spid="215124"/>
                                        </p:tgtEl>
                                        <p:attrNameLst>
                                          <p:attrName>stroke.color</p:attrName>
                                        </p:attrNameLst>
                                      </p:cBhvr>
                                      <p:by>
                                        <p:hsl h="0" s="12549" l="25098"/>
                                      </p:by>
                                    </p:animClr>
                                    <p:set>
                                      <p:cBhvr>
                                        <p:cTn id="450" dur="500" fill="hold"/>
                                        <p:tgtEl>
                                          <p:spTgt spid="215124"/>
                                        </p:tgtEl>
                                        <p:attrNameLst>
                                          <p:attrName>fill.type</p:attrName>
                                        </p:attrNameLst>
                                      </p:cBhvr>
                                      <p:to>
                                        <p:strVal val="solid"/>
                                      </p:to>
                                    </p:set>
                                  </p:childTnLst>
                                </p:cTn>
                              </p:par>
                              <p:par>
                                <p:cTn id="451" presetID="30" presetClass="emph" presetSubtype="0" fill="hold" grpId="0" nodeType="withEffect">
                                  <p:stCondLst>
                                    <p:cond delay="0"/>
                                  </p:stCondLst>
                                  <p:childTnLst>
                                    <p:animClr clrSpc="hsl" dir="cw">
                                      <p:cBhvr override="childStyle">
                                        <p:cTn id="452" dur="500" fill="hold"/>
                                        <p:tgtEl>
                                          <p:spTgt spid="215125"/>
                                        </p:tgtEl>
                                        <p:attrNameLst>
                                          <p:attrName>style.color</p:attrName>
                                        </p:attrNameLst>
                                      </p:cBhvr>
                                      <p:by>
                                        <p:hsl h="0" s="12549" l="25098"/>
                                      </p:by>
                                    </p:animClr>
                                    <p:animClr clrSpc="hsl" dir="cw">
                                      <p:cBhvr>
                                        <p:cTn id="453" dur="500" fill="hold"/>
                                        <p:tgtEl>
                                          <p:spTgt spid="215125"/>
                                        </p:tgtEl>
                                        <p:attrNameLst>
                                          <p:attrName>fillcolor</p:attrName>
                                        </p:attrNameLst>
                                      </p:cBhvr>
                                      <p:by>
                                        <p:hsl h="0" s="12549" l="25098"/>
                                      </p:by>
                                    </p:animClr>
                                    <p:animClr clrSpc="hsl" dir="cw">
                                      <p:cBhvr>
                                        <p:cTn id="454" dur="500" fill="hold"/>
                                        <p:tgtEl>
                                          <p:spTgt spid="215125"/>
                                        </p:tgtEl>
                                        <p:attrNameLst>
                                          <p:attrName>stroke.color</p:attrName>
                                        </p:attrNameLst>
                                      </p:cBhvr>
                                      <p:by>
                                        <p:hsl h="0" s="12549" l="25098"/>
                                      </p:by>
                                    </p:animClr>
                                    <p:set>
                                      <p:cBhvr>
                                        <p:cTn id="455" dur="500" fill="hold"/>
                                        <p:tgtEl>
                                          <p:spTgt spid="215125"/>
                                        </p:tgtEl>
                                        <p:attrNameLst>
                                          <p:attrName>fill.type</p:attrName>
                                        </p:attrNameLst>
                                      </p:cBhvr>
                                      <p:to>
                                        <p:strVal val="solid"/>
                                      </p:to>
                                    </p:set>
                                  </p:childTnLst>
                                </p:cTn>
                              </p:par>
                              <p:par>
                                <p:cTn id="456" presetID="30" presetClass="emph" presetSubtype="0" fill="hold" grpId="0" nodeType="withEffect">
                                  <p:stCondLst>
                                    <p:cond delay="0"/>
                                  </p:stCondLst>
                                  <p:childTnLst>
                                    <p:animClr clrSpc="hsl" dir="cw">
                                      <p:cBhvr override="childStyle">
                                        <p:cTn id="457" dur="500" fill="hold"/>
                                        <p:tgtEl>
                                          <p:spTgt spid="215126"/>
                                        </p:tgtEl>
                                        <p:attrNameLst>
                                          <p:attrName>style.color</p:attrName>
                                        </p:attrNameLst>
                                      </p:cBhvr>
                                      <p:by>
                                        <p:hsl h="0" s="12549" l="25098"/>
                                      </p:by>
                                    </p:animClr>
                                    <p:animClr clrSpc="hsl" dir="cw">
                                      <p:cBhvr>
                                        <p:cTn id="458" dur="500" fill="hold"/>
                                        <p:tgtEl>
                                          <p:spTgt spid="215126"/>
                                        </p:tgtEl>
                                        <p:attrNameLst>
                                          <p:attrName>fillcolor</p:attrName>
                                        </p:attrNameLst>
                                      </p:cBhvr>
                                      <p:by>
                                        <p:hsl h="0" s="12549" l="25098"/>
                                      </p:by>
                                    </p:animClr>
                                    <p:animClr clrSpc="hsl" dir="cw">
                                      <p:cBhvr>
                                        <p:cTn id="459" dur="500" fill="hold"/>
                                        <p:tgtEl>
                                          <p:spTgt spid="215126"/>
                                        </p:tgtEl>
                                        <p:attrNameLst>
                                          <p:attrName>stroke.color</p:attrName>
                                        </p:attrNameLst>
                                      </p:cBhvr>
                                      <p:by>
                                        <p:hsl h="0" s="12549" l="25098"/>
                                      </p:by>
                                    </p:animClr>
                                    <p:set>
                                      <p:cBhvr>
                                        <p:cTn id="460" dur="500" fill="hold"/>
                                        <p:tgtEl>
                                          <p:spTgt spid="215126"/>
                                        </p:tgtEl>
                                        <p:attrNameLst>
                                          <p:attrName>fill.type</p:attrName>
                                        </p:attrNameLst>
                                      </p:cBhvr>
                                      <p:to>
                                        <p:strVal val="solid"/>
                                      </p:to>
                                    </p:set>
                                  </p:childTnLst>
                                </p:cTn>
                              </p:par>
                              <p:par>
                                <p:cTn id="461" presetID="30" presetClass="emph" presetSubtype="0" fill="hold" grpId="0" nodeType="withEffect">
                                  <p:stCondLst>
                                    <p:cond delay="0"/>
                                  </p:stCondLst>
                                  <p:childTnLst>
                                    <p:animClr clrSpc="hsl" dir="cw">
                                      <p:cBhvr override="childStyle">
                                        <p:cTn id="462" dur="500" fill="hold"/>
                                        <p:tgtEl>
                                          <p:spTgt spid="215127"/>
                                        </p:tgtEl>
                                        <p:attrNameLst>
                                          <p:attrName>style.color</p:attrName>
                                        </p:attrNameLst>
                                      </p:cBhvr>
                                      <p:by>
                                        <p:hsl h="0" s="12549" l="25098"/>
                                      </p:by>
                                    </p:animClr>
                                    <p:animClr clrSpc="hsl" dir="cw">
                                      <p:cBhvr>
                                        <p:cTn id="463" dur="500" fill="hold"/>
                                        <p:tgtEl>
                                          <p:spTgt spid="215127"/>
                                        </p:tgtEl>
                                        <p:attrNameLst>
                                          <p:attrName>fillcolor</p:attrName>
                                        </p:attrNameLst>
                                      </p:cBhvr>
                                      <p:by>
                                        <p:hsl h="0" s="12549" l="25098"/>
                                      </p:by>
                                    </p:animClr>
                                    <p:animClr clrSpc="hsl" dir="cw">
                                      <p:cBhvr>
                                        <p:cTn id="464" dur="500" fill="hold"/>
                                        <p:tgtEl>
                                          <p:spTgt spid="215127"/>
                                        </p:tgtEl>
                                        <p:attrNameLst>
                                          <p:attrName>stroke.color</p:attrName>
                                        </p:attrNameLst>
                                      </p:cBhvr>
                                      <p:by>
                                        <p:hsl h="0" s="12549" l="25098"/>
                                      </p:by>
                                    </p:animClr>
                                    <p:set>
                                      <p:cBhvr>
                                        <p:cTn id="465" dur="500" fill="hold"/>
                                        <p:tgtEl>
                                          <p:spTgt spid="215127"/>
                                        </p:tgtEl>
                                        <p:attrNameLst>
                                          <p:attrName>fill.type</p:attrName>
                                        </p:attrNameLst>
                                      </p:cBhvr>
                                      <p:to>
                                        <p:strVal val="solid"/>
                                      </p:to>
                                    </p:set>
                                  </p:childTnLst>
                                </p:cTn>
                              </p:par>
                              <p:par>
                                <p:cTn id="466" presetID="30" presetClass="emph" presetSubtype="0" fill="hold" grpId="0" nodeType="withEffect">
                                  <p:stCondLst>
                                    <p:cond delay="0"/>
                                  </p:stCondLst>
                                  <p:childTnLst>
                                    <p:animClr clrSpc="hsl" dir="cw">
                                      <p:cBhvr override="childStyle">
                                        <p:cTn id="467" dur="500" fill="hold"/>
                                        <p:tgtEl>
                                          <p:spTgt spid="215135"/>
                                        </p:tgtEl>
                                        <p:attrNameLst>
                                          <p:attrName>style.color</p:attrName>
                                        </p:attrNameLst>
                                      </p:cBhvr>
                                      <p:by>
                                        <p:hsl h="0" s="12549" l="25098"/>
                                      </p:by>
                                    </p:animClr>
                                    <p:animClr clrSpc="hsl" dir="cw">
                                      <p:cBhvr>
                                        <p:cTn id="468" dur="500" fill="hold"/>
                                        <p:tgtEl>
                                          <p:spTgt spid="215135"/>
                                        </p:tgtEl>
                                        <p:attrNameLst>
                                          <p:attrName>fillcolor</p:attrName>
                                        </p:attrNameLst>
                                      </p:cBhvr>
                                      <p:by>
                                        <p:hsl h="0" s="12549" l="25098"/>
                                      </p:by>
                                    </p:animClr>
                                    <p:animClr clrSpc="hsl" dir="cw">
                                      <p:cBhvr>
                                        <p:cTn id="469" dur="500" fill="hold"/>
                                        <p:tgtEl>
                                          <p:spTgt spid="215135"/>
                                        </p:tgtEl>
                                        <p:attrNameLst>
                                          <p:attrName>stroke.color</p:attrName>
                                        </p:attrNameLst>
                                      </p:cBhvr>
                                      <p:by>
                                        <p:hsl h="0" s="12549" l="25098"/>
                                      </p:by>
                                    </p:animClr>
                                    <p:set>
                                      <p:cBhvr>
                                        <p:cTn id="470" dur="500" fill="hold"/>
                                        <p:tgtEl>
                                          <p:spTgt spid="215135"/>
                                        </p:tgtEl>
                                        <p:attrNameLst>
                                          <p:attrName>fill.type</p:attrName>
                                        </p:attrNameLst>
                                      </p:cBhvr>
                                      <p:to>
                                        <p:strVal val="solid"/>
                                      </p:to>
                                    </p:set>
                                  </p:childTnLst>
                                </p:cTn>
                              </p:par>
                              <p:par>
                                <p:cTn id="471" presetID="24" presetClass="emph" presetSubtype="0" fill="hold" grpId="1" nodeType="withEffect">
                                  <p:stCondLst>
                                    <p:cond delay="0"/>
                                  </p:stCondLst>
                                  <p:childTnLst>
                                    <p:animClr clrSpc="hsl" dir="cw">
                                      <p:cBhvr override="childStyle">
                                        <p:cTn id="472" dur="500" fill="hold"/>
                                        <p:tgtEl>
                                          <p:spTgt spid="215136"/>
                                        </p:tgtEl>
                                        <p:attrNameLst>
                                          <p:attrName>style.color</p:attrName>
                                        </p:attrNameLst>
                                      </p:cBhvr>
                                      <p:by>
                                        <p:hsl h="0" s="-12549" l="-25098"/>
                                      </p:by>
                                    </p:animClr>
                                    <p:animClr clrSpc="hsl" dir="cw">
                                      <p:cBhvr>
                                        <p:cTn id="473" dur="500" fill="hold"/>
                                        <p:tgtEl>
                                          <p:spTgt spid="215136"/>
                                        </p:tgtEl>
                                        <p:attrNameLst>
                                          <p:attrName>fillcolor</p:attrName>
                                        </p:attrNameLst>
                                      </p:cBhvr>
                                      <p:by>
                                        <p:hsl h="0" s="-12549" l="-25098"/>
                                      </p:by>
                                    </p:animClr>
                                    <p:animClr clrSpc="hsl" dir="cw">
                                      <p:cBhvr>
                                        <p:cTn id="474" dur="500" fill="hold"/>
                                        <p:tgtEl>
                                          <p:spTgt spid="215136"/>
                                        </p:tgtEl>
                                        <p:attrNameLst>
                                          <p:attrName>stroke.color</p:attrName>
                                        </p:attrNameLst>
                                      </p:cBhvr>
                                      <p:by>
                                        <p:hsl h="0" s="-12549" l="-25098"/>
                                      </p:by>
                                    </p:animClr>
                                    <p:set>
                                      <p:cBhvr>
                                        <p:cTn id="475" dur="500" fill="hold"/>
                                        <p:tgtEl>
                                          <p:spTgt spid="215136"/>
                                        </p:tgtEl>
                                        <p:attrNameLst>
                                          <p:attrName>fill.type</p:attrName>
                                        </p:attrNameLst>
                                      </p:cBhvr>
                                      <p:to>
                                        <p:strVal val="solid"/>
                                      </p:to>
                                    </p:set>
                                  </p:childTnLst>
                                </p:cTn>
                              </p:par>
                              <p:par>
                                <p:cTn id="476" presetID="24" presetClass="emph" presetSubtype="0" fill="hold" grpId="1" nodeType="withEffect">
                                  <p:stCondLst>
                                    <p:cond delay="0"/>
                                  </p:stCondLst>
                                  <p:childTnLst>
                                    <p:animClr clrSpc="hsl" dir="cw">
                                      <p:cBhvr override="childStyle">
                                        <p:cTn id="477" dur="500" fill="hold"/>
                                        <p:tgtEl>
                                          <p:spTgt spid="215137"/>
                                        </p:tgtEl>
                                        <p:attrNameLst>
                                          <p:attrName>style.color</p:attrName>
                                        </p:attrNameLst>
                                      </p:cBhvr>
                                      <p:by>
                                        <p:hsl h="0" s="-12549" l="-25098"/>
                                      </p:by>
                                    </p:animClr>
                                    <p:animClr clrSpc="hsl" dir="cw">
                                      <p:cBhvr>
                                        <p:cTn id="478" dur="500" fill="hold"/>
                                        <p:tgtEl>
                                          <p:spTgt spid="215137"/>
                                        </p:tgtEl>
                                        <p:attrNameLst>
                                          <p:attrName>fillcolor</p:attrName>
                                        </p:attrNameLst>
                                      </p:cBhvr>
                                      <p:by>
                                        <p:hsl h="0" s="-12549" l="-25098"/>
                                      </p:by>
                                    </p:animClr>
                                    <p:animClr clrSpc="hsl" dir="cw">
                                      <p:cBhvr>
                                        <p:cTn id="479" dur="500" fill="hold"/>
                                        <p:tgtEl>
                                          <p:spTgt spid="215137"/>
                                        </p:tgtEl>
                                        <p:attrNameLst>
                                          <p:attrName>stroke.color</p:attrName>
                                        </p:attrNameLst>
                                      </p:cBhvr>
                                      <p:by>
                                        <p:hsl h="0" s="-12549" l="-25098"/>
                                      </p:by>
                                    </p:animClr>
                                    <p:set>
                                      <p:cBhvr>
                                        <p:cTn id="480" dur="500" fill="hold"/>
                                        <p:tgtEl>
                                          <p:spTgt spid="215137"/>
                                        </p:tgtEl>
                                        <p:attrNameLst>
                                          <p:attrName>fill.type</p:attrName>
                                        </p:attrNameLst>
                                      </p:cBhvr>
                                      <p:to>
                                        <p:strVal val="solid"/>
                                      </p:to>
                                    </p:set>
                                  </p:childTnLst>
                                </p:cTn>
                              </p:par>
                              <p:par>
                                <p:cTn id="481" presetID="24" presetClass="emph" presetSubtype="0" fill="hold" grpId="1" nodeType="withEffect">
                                  <p:stCondLst>
                                    <p:cond delay="0"/>
                                  </p:stCondLst>
                                  <p:childTnLst>
                                    <p:animClr clrSpc="hsl" dir="cw">
                                      <p:cBhvr override="childStyle">
                                        <p:cTn id="482" dur="500" fill="hold"/>
                                        <p:tgtEl>
                                          <p:spTgt spid="215139"/>
                                        </p:tgtEl>
                                        <p:attrNameLst>
                                          <p:attrName>style.color</p:attrName>
                                        </p:attrNameLst>
                                      </p:cBhvr>
                                      <p:by>
                                        <p:hsl h="0" s="-12549" l="-25098"/>
                                      </p:by>
                                    </p:animClr>
                                    <p:animClr clrSpc="hsl" dir="cw">
                                      <p:cBhvr>
                                        <p:cTn id="483" dur="500" fill="hold"/>
                                        <p:tgtEl>
                                          <p:spTgt spid="215139"/>
                                        </p:tgtEl>
                                        <p:attrNameLst>
                                          <p:attrName>fillcolor</p:attrName>
                                        </p:attrNameLst>
                                      </p:cBhvr>
                                      <p:by>
                                        <p:hsl h="0" s="-12549" l="-25098"/>
                                      </p:by>
                                    </p:animClr>
                                    <p:animClr clrSpc="hsl" dir="cw">
                                      <p:cBhvr>
                                        <p:cTn id="484" dur="500" fill="hold"/>
                                        <p:tgtEl>
                                          <p:spTgt spid="215139"/>
                                        </p:tgtEl>
                                        <p:attrNameLst>
                                          <p:attrName>stroke.color</p:attrName>
                                        </p:attrNameLst>
                                      </p:cBhvr>
                                      <p:by>
                                        <p:hsl h="0" s="-12549" l="-25098"/>
                                      </p:by>
                                    </p:animClr>
                                    <p:set>
                                      <p:cBhvr>
                                        <p:cTn id="485" dur="500" fill="hold"/>
                                        <p:tgtEl>
                                          <p:spTgt spid="215139"/>
                                        </p:tgtEl>
                                        <p:attrNameLst>
                                          <p:attrName>fill.type</p:attrName>
                                        </p:attrNameLst>
                                      </p:cBhvr>
                                      <p:to>
                                        <p:strVal val="solid"/>
                                      </p:to>
                                    </p:set>
                                  </p:childTnLst>
                                </p:cTn>
                              </p:par>
                            </p:childTnLst>
                          </p:cTn>
                        </p:par>
                      </p:childTnLst>
                    </p:cTn>
                  </p:par>
                  <p:par>
                    <p:cTn id="486" fill="hold" nodeType="clickPar">
                      <p:stCondLst>
                        <p:cond delay="indefinite"/>
                      </p:stCondLst>
                      <p:childTnLst>
                        <p:par>
                          <p:cTn id="487" fill="hold" nodeType="withGroup">
                            <p:stCondLst>
                              <p:cond delay="0"/>
                            </p:stCondLst>
                            <p:childTnLst>
                              <p:par>
                                <p:cTn id="488" presetID="30" presetClass="emph" presetSubtype="0" fill="hold" grpId="2" nodeType="clickEffect">
                                  <p:stCondLst>
                                    <p:cond delay="0"/>
                                  </p:stCondLst>
                                  <p:childTnLst>
                                    <p:animClr clrSpc="hsl" dir="cw">
                                      <p:cBhvr override="childStyle">
                                        <p:cTn id="489" dur="500" fill="hold"/>
                                        <p:tgtEl>
                                          <p:spTgt spid="215136"/>
                                        </p:tgtEl>
                                        <p:attrNameLst>
                                          <p:attrName>style.color</p:attrName>
                                        </p:attrNameLst>
                                      </p:cBhvr>
                                      <p:by>
                                        <p:hsl h="0" s="12549" l="25098"/>
                                      </p:by>
                                    </p:animClr>
                                    <p:animClr clrSpc="hsl" dir="cw">
                                      <p:cBhvr>
                                        <p:cTn id="490" dur="500" fill="hold"/>
                                        <p:tgtEl>
                                          <p:spTgt spid="215136"/>
                                        </p:tgtEl>
                                        <p:attrNameLst>
                                          <p:attrName>fillcolor</p:attrName>
                                        </p:attrNameLst>
                                      </p:cBhvr>
                                      <p:by>
                                        <p:hsl h="0" s="12549" l="25098"/>
                                      </p:by>
                                    </p:animClr>
                                    <p:animClr clrSpc="hsl" dir="cw">
                                      <p:cBhvr>
                                        <p:cTn id="491" dur="500" fill="hold"/>
                                        <p:tgtEl>
                                          <p:spTgt spid="215136"/>
                                        </p:tgtEl>
                                        <p:attrNameLst>
                                          <p:attrName>stroke.color</p:attrName>
                                        </p:attrNameLst>
                                      </p:cBhvr>
                                      <p:by>
                                        <p:hsl h="0" s="12549" l="25098"/>
                                      </p:by>
                                    </p:animClr>
                                    <p:set>
                                      <p:cBhvr>
                                        <p:cTn id="492" dur="500" fill="hold"/>
                                        <p:tgtEl>
                                          <p:spTgt spid="215136"/>
                                        </p:tgtEl>
                                        <p:attrNameLst>
                                          <p:attrName>fill.type</p:attrName>
                                        </p:attrNameLst>
                                      </p:cBhvr>
                                      <p:to>
                                        <p:strVal val="solid"/>
                                      </p:to>
                                    </p:set>
                                  </p:childTnLst>
                                </p:cTn>
                              </p:par>
                              <p:par>
                                <p:cTn id="493" presetID="30" presetClass="emph" presetSubtype="0" fill="hold" grpId="2" nodeType="withEffect">
                                  <p:stCondLst>
                                    <p:cond delay="0"/>
                                  </p:stCondLst>
                                  <p:childTnLst>
                                    <p:animClr clrSpc="hsl" dir="cw">
                                      <p:cBhvr override="childStyle">
                                        <p:cTn id="494" dur="500" fill="hold"/>
                                        <p:tgtEl>
                                          <p:spTgt spid="215137"/>
                                        </p:tgtEl>
                                        <p:attrNameLst>
                                          <p:attrName>style.color</p:attrName>
                                        </p:attrNameLst>
                                      </p:cBhvr>
                                      <p:by>
                                        <p:hsl h="0" s="12549" l="25098"/>
                                      </p:by>
                                    </p:animClr>
                                    <p:animClr clrSpc="hsl" dir="cw">
                                      <p:cBhvr>
                                        <p:cTn id="495" dur="500" fill="hold"/>
                                        <p:tgtEl>
                                          <p:spTgt spid="215137"/>
                                        </p:tgtEl>
                                        <p:attrNameLst>
                                          <p:attrName>fillcolor</p:attrName>
                                        </p:attrNameLst>
                                      </p:cBhvr>
                                      <p:by>
                                        <p:hsl h="0" s="12549" l="25098"/>
                                      </p:by>
                                    </p:animClr>
                                    <p:animClr clrSpc="hsl" dir="cw">
                                      <p:cBhvr>
                                        <p:cTn id="496" dur="500" fill="hold"/>
                                        <p:tgtEl>
                                          <p:spTgt spid="215137"/>
                                        </p:tgtEl>
                                        <p:attrNameLst>
                                          <p:attrName>stroke.color</p:attrName>
                                        </p:attrNameLst>
                                      </p:cBhvr>
                                      <p:by>
                                        <p:hsl h="0" s="12549" l="25098"/>
                                      </p:by>
                                    </p:animClr>
                                    <p:set>
                                      <p:cBhvr>
                                        <p:cTn id="497" dur="500" fill="hold"/>
                                        <p:tgtEl>
                                          <p:spTgt spid="215137"/>
                                        </p:tgtEl>
                                        <p:attrNameLst>
                                          <p:attrName>fill.type</p:attrName>
                                        </p:attrNameLst>
                                      </p:cBhvr>
                                      <p:to>
                                        <p:strVal val="solid"/>
                                      </p:to>
                                    </p:set>
                                  </p:childTnLst>
                                </p:cTn>
                              </p:par>
                              <p:par>
                                <p:cTn id="498" presetID="30" presetClass="emph" presetSubtype="0" fill="hold" grpId="2" nodeType="withEffect">
                                  <p:stCondLst>
                                    <p:cond delay="0"/>
                                  </p:stCondLst>
                                  <p:childTnLst>
                                    <p:animClr clrSpc="hsl" dir="cw">
                                      <p:cBhvr override="childStyle">
                                        <p:cTn id="499" dur="500" fill="hold"/>
                                        <p:tgtEl>
                                          <p:spTgt spid="215139"/>
                                        </p:tgtEl>
                                        <p:attrNameLst>
                                          <p:attrName>style.color</p:attrName>
                                        </p:attrNameLst>
                                      </p:cBhvr>
                                      <p:by>
                                        <p:hsl h="0" s="12549" l="25098"/>
                                      </p:by>
                                    </p:animClr>
                                    <p:animClr clrSpc="hsl" dir="cw">
                                      <p:cBhvr>
                                        <p:cTn id="500" dur="500" fill="hold"/>
                                        <p:tgtEl>
                                          <p:spTgt spid="215139"/>
                                        </p:tgtEl>
                                        <p:attrNameLst>
                                          <p:attrName>fillcolor</p:attrName>
                                        </p:attrNameLst>
                                      </p:cBhvr>
                                      <p:by>
                                        <p:hsl h="0" s="12549" l="25098"/>
                                      </p:by>
                                    </p:animClr>
                                    <p:animClr clrSpc="hsl" dir="cw">
                                      <p:cBhvr>
                                        <p:cTn id="501" dur="500" fill="hold"/>
                                        <p:tgtEl>
                                          <p:spTgt spid="215139"/>
                                        </p:tgtEl>
                                        <p:attrNameLst>
                                          <p:attrName>stroke.color</p:attrName>
                                        </p:attrNameLst>
                                      </p:cBhvr>
                                      <p:by>
                                        <p:hsl h="0" s="12549" l="25098"/>
                                      </p:by>
                                    </p:animClr>
                                    <p:set>
                                      <p:cBhvr>
                                        <p:cTn id="502" dur="500" fill="hold"/>
                                        <p:tgtEl>
                                          <p:spTgt spid="215139"/>
                                        </p:tgtEl>
                                        <p:attrNameLst>
                                          <p:attrName>fill.type</p:attrName>
                                        </p:attrNameLst>
                                      </p:cBhvr>
                                      <p:to>
                                        <p:strVal val="solid"/>
                                      </p:to>
                                    </p:set>
                                  </p:childTnLst>
                                </p:cTn>
                              </p:par>
                              <p:par>
                                <p:cTn id="503" presetID="3" presetClass="entr" presetSubtype="10" fill="hold" grpId="0" nodeType="withEffect">
                                  <p:stCondLst>
                                    <p:cond delay="0"/>
                                  </p:stCondLst>
                                  <p:childTnLst>
                                    <p:set>
                                      <p:cBhvr>
                                        <p:cTn id="504" dur="1" fill="hold">
                                          <p:stCondLst>
                                            <p:cond delay="0"/>
                                          </p:stCondLst>
                                        </p:cTn>
                                        <p:tgtEl>
                                          <p:spTgt spid="215140"/>
                                        </p:tgtEl>
                                        <p:attrNameLst>
                                          <p:attrName>style.visibility</p:attrName>
                                        </p:attrNameLst>
                                      </p:cBhvr>
                                      <p:to>
                                        <p:strVal val="visible"/>
                                      </p:to>
                                    </p:set>
                                    <p:animEffect transition="in" filter="blinds(horizontal)">
                                      <p:cBhvr>
                                        <p:cTn id="505" dur="500"/>
                                        <p:tgtEl>
                                          <p:spTgt spid="215140"/>
                                        </p:tgtEl>
                                      </p:cBhvr>
                                    </p:animEffect>
                                  </p:childTnLst>
                                </p:cTn>
                              </p:par>
                              <p:par>
                                <p:cTn id="506" presetID="3" presetClass="entr" presetSubtype="10" fill="hold" grpId="0" nodeType="withEffect">
                                  <p:stCondLst>
                                    <p:cond delay="0"/>
                                  </p:stCondLst>
                                  <p:childTnLst>
                                    <p:set>
                                      <p:cBhvr>
                                        <p:cTn id="507" dur="1" fill="hold">
                                          <p:stCondLst>
                                            <p:cond delay="0"/>
                                          </p:stCondLst>
                                        </p:cTn>
                                        <p:tgtEl>
                                          <p:spTgt spid="215145"/>
                                        </p:tgtEl>
                                        <p:attrNameLst>
                                          <p:attrName>style.visibility</p:attrName>
                                        </p:attrNameLst>
                                      </p:cBhvr>
                                      <p:to>
                                        <p:strVal val="visible"/>
                                      </p:to>
                                    </p:set>
                                    <p:animEffect transition="in" filter="blinds(horizontal)">
                                      <p:cBhvr>
                                        <p:cTn id="508" dur="500"/>
                                        <p:tgtEl>
                                          <p:spTgt spid="215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1" grpId="0" animBg="1"/>
      <p:bldP spid="215091" grpId="1" animBg="1"/>
      <p:bldP spid="215092" grpId="0" animBg="1"/>
      <p:bldP spid="215092" grpId="1" animBg="1"/>
      <p:bldP spid="215093" grpId="0" animBg="1"/>
      <p:bldP spid="215093" grpId="1" animBg="1"/>
      <p:bldP spid="215094" grpId="0" animBg="1"/>
      <p:bldP spid="215094" grpId="1" animBg="1"/>
      <p:bldP spid="215095" grpId="0" animBg="1"/>
      <p:bldP spid="215095" grpId="1" animBg="1"/>
      <p:bldP spid="215096" grpId="0" animBg="1"/>
      <p:bldP spid="215096" grpId="1" animBg="1"/>
      <p:bldP spid="215097" grpId="0" animBg="1"/>
      <p:bldP spid="215097" grpId="1" animBg="1"/>
      <p:bldP spid="215098" grpId="0" animBg="1"/>
      <p:bldP spid="215098" grpId="1" animBg="1"/>
      <p:bldP spid="215099" grpId="0" animBg="1"/>
      <p:bldP spid="215099" grpId="1" animBg="1"/>
      <p:bldP spid="215100" grpId="0" animBg="1"/>
      <p:bldP spid="215100" grpId="1" animBg="1"/>
      <p:bldP spid="215101" grpId="0" animBg="1"/>
      <p:bldP spid="215101" grpId="1" animBg="1"/>
      <p:bldP spid="215102" grpId="0" animBg="1"/>
      <p:bldP spid="215102" grpId="1" animBg="1"/>
      <p:bldP spid="215103" grpId="0" animBg="1"/>
      <p:bldP spid="215103" grpId="1" animBg="1"/>
      <p:bldP spid="215104" grpId="0" animBg="1"/>
      <p:bldP spid="215104" grpId="1" animBg="1"/>
      <p:bldP spid="215105" grpId="0" animBg="1"/>
      <p:bldP spid="215105" grpId="1" animBg="1"/>
      <p:bldP spid="215106" grpId="0" animBg="1"/>
      <p:bldP spid="215106" grpId="1" animBg="1"/>
      <p:bldP spid="215107" grpId="0" animBg="1"/>
      <p:bldP spid="215107" grpId="1" animBg="1"/>
      <p:bldP spid="215108" grpId="0" animBg="1"/>
      <p:bldP spid="215108" grpId="1" animBg="1"/>
      <p:bldP spid="215109" grpId="0" animBg="1"/>
      <p:bldP spid="215109" grpId="1" animBg="1"/>
      <p:bldP spid="215110" grpId="0" animBg="1"/>
      <p:bldP spid="215110" grpId="1" animBg="1"/>
      <p:bldP spid="215112" grpId="0" animBg="1"/>
      <p:bldP spid="215112" grpId="1" animBg="1"/>
      <p:bldP spid="215113" grpId="0"/>
      <p:bldP spid="215114" grpId="0" animBg="1"/>
      <p:bldP spid="215114" grpId="1" animBg="1"/>
      <p:bldP spid="215115" grpId="0" animBg="1"/>
      <p:bldP spid="215115" grpId="1" animBg="1"/>
      <p:bldP spid="215116" grpId="0" animBg="1"/>
      <p:bldP spid="215116" grpId="1" animBg="1"/>
      <p:bldP spid="215117" grpId="0" animBg="1"/>
      <p:bldP spid="215117" grpId="1" animBg="1"/>
      <p:bldP spid="215118" grpId="0" animBg="1"/>
      <p:bldP spid="215118" grpId="1" animBg="1"/>
      <p:bldP spid="215119" grpId="0" animBg="1"/>
      <p:bldP spid="215119" grpId="1" animBg="1"/>
      <p:bldP spid="215120" grpId="0" animBg="1"/>
      <p:bldP spid="215120" grpId="1" animBg="1"/>
      <p:bldP spid="215121" grpId="0" animBg="1"/>
      <p:bldP spid="215121" grpId="1" animBg="1"/>
      <p:bldP spid="215122" grpId="0" animBg="1"/>
      <p:bldP spid="215122" grpId="1" animBg="1"/>
      <p:bldP spid="215123" grpId="0" animBg="1"/>
      <p:bldP spid="215123" grpId="1" animBg="1"/>
      <p:bldP spid="215124" grpId="0" animBg="1"/>
      <p:bldP spid="215124" grpId="1" animBg="1"/>
      <p:bldP spid="215125" grpId="0" animBg="1"/>
      <p:bldP spid="215125" grpId="1" animBg="1"/>
      <p:bldP spid="215126" grpId="0" animBg="1"/>
      <p:bldP spid="215126" grpId="1" animBg="1"/>
      <p:bldP spid="215127" grpId="0" animBg="1"/>
      <p:bldP spid="215127" grpId="1" animBg="1"/>
      <p:bldP spid="215128" grpId="0"/>
      <p:bldP spid="215129" grpId="0"/>
      <p:bldP spid="215130" grpId="0"/>
      <p:bldP spid="215131" grpId="0"/>
      <p:bldP spid="215132" grpId="0"/>
      <p:bldP spid="215133" grpId="0"/>
      <p:bldP spid="215134" grpId="0"/>
      <p:bldP spid="215135" grpId="0" animBg="1"/>
      <p:bldP spid="215135" grpId="1" animBg="1"/>
      <p:bldP spid="215136" grpId="0" animBg="1"/>
      <p:bldP spid="215136" grpId="1" animBg="1"/>
      <p:bldP spid="215136" grpId="2" animBg="1"/>
      <p:bldP spid="215137" grpId="0" animBg="1"/>
      <p:bldP spid="215137" grpId="1" animBg="1"/>
      <p:bldP spid="215137" grpId="2" animBg="1"/>
      <p:bldP spid="215138" grpId="0"/>
      <p:bldP spid="215139" grpId="0" animBg="1"/>
      <p:bldP spid="215139" grpId="1" animBg="1"/>
      <p:bldP spid="215139" grpId="2" animBg="1"/>
      <p:bldP spid="215140" grpId="0" animBg="1"/>
      <p:bldP spid="215141" grpId="0" animBg="1"/>
      <p:bldP spid="215142" grpId="0" animBg="1"/>
      <p:bldP spid="215143" grpId="0" animBg="1"/>
      <p:bldP spid="21514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Line 2"/>
          <p:cNvSpPr>
            <a:spLocks noChangeShapeType="1"/>
          </p:cNvSpPr>
          <p:nvPr/>
        </p:nvSpPr>
        <p:spPr bwMode="auto">
          <a:xfrm>
            <a:off x="3714750" y="2597150"/>
            <a:ext cx="9525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43" name="Line 3"/>
          <p:cNvSpPr>
            <a:spLocks noChangeShapeType="1"/>
          </p:cNvSpPr>
          <p:nvPr/>
        </p:nvSpPr>
        <p:spPr bwMode="auto">
          <a:xfrm>
            <a:off x="5076825" y="2220913"/>
            <a:ext cx="0" cy="747712"/>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7172" name="Rectangle 4"/>
          <p:cNvSpPr>
            <a:spLocks noChangeArrowheads="1"/>
          </p:cNvSpPr>
          <p:nvPr>
            <p:ph type="title"/>
          </p:nvPr>
        </p:nvSpPr>
        <p:spPr bwMode="auto">
          <a:xfrm>
            <a:off x="38100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Pointer, DP and Memory</a:t>
            </a:r>
          </a:p>
        </p:txBody>
      </p:sp>
      <p:grpSp>
        <p:nvGrpSpPr>
          <p:cNvPr id="7173" name="Group 5"/>
          <p:cNvGrpSpPr>
            <a:grpSpLocks/>
          </p:cNvGrpSpPr>
          <p:nvPr/>
        </p:nvGrpSpPr>
        <p:grpSpPr bwMode="auto">
          <a:xfrm>
            <a:off x="2708275" y="1997075"/>
            <a:ext cx="1009650" cy="1822450"/>
            <a:chOff x="1854" y="1002"/>
            <a:chExt cx="636" cy="1148"/>
          </a:xfrm>
        </p:grpSpPr>
        <p:sp>
          <p:nvSpPr>
            <p:cNvPr id="189446" name="Rectangle 6"/>
            <p:cNvSpPr>
              <a:spLocks noChangeArrowheads="1"/>
            </p:cNvSpPr>
            <p:nvPr/>
          </p:nvSpPr>
          <p:spPr bwMode="auto">
            <a:xfrm>
              <a:off x="1854" y="1002"/>
              <a:ext cx="636" cy="1146"/>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47" name="Text Box 7"/>
            <p:cNvSpPr txBox="1">
              <a:spLocks noChangeArrowheads="1"/>
            </p:cNvSpPr>
            <p:nvPr/>
          </p:nvSpPr>
          <p:spPr bwMode="auto">
            <a:xfrm>
              <a:off x="1954" y="1057"/>
              <a:ext cx="456" cy="1093"/>
            </a:xfrm>
            <a:prstGeom prst="rect">
              <a:avLst/>
            </a:prstGeom>
            <a:noFill/>
            <a:ln w="12700">
              <a:noFill/>
              <a:miter lim="800000"/>
              <a:headEnd type="none" w="sm" len="sm"/>
              <a:tailEnd type="none" w="sm" len="sm"/>
            </a:ln>
            <a:effectLst/>
          </p:spPr>
          <p:txBody>
            <a:bodyPr wrap="none">
              <a:spAutoFit/>
            </a:bodyPr>
            <a:lstStyle/>
            <a:p>
              <a:pPr>
                <a:lnSpc>
                  <a:spcPct val="40000"/>
                </a:lnSpc>
                <a:defRPr/>
              </a:pPr>
              <a:r>
                <a:rPr lang="en-US" sz="1600" dirty="0">
                  <a:effectLst>
                    <a:outerShdw blurRad="38100" dist="38100" dir="2700000" algn="tl">
                      <a:srgbClr val="000000"/>
                    </a:outerShdw>
                  </a:effectLst>
                  <a:latin typeface="Arial" charset="0"/>
                </a:rPr>
                <a:t>XAR0</a:t>
              </a:r>
            </a:p>
            <a:p>
              <a:pPr>
                <a:lnSpc>
                  <a:spcPct val="40000"/>
                </a:lnSpc>
                <a:defRPr/>
              </a:pPr>
              <a:r>
                <a:rPr lang="en-US" sz="1600" dirty="0">
                  <a:effectLst>
                    <a:outerShdw blurRad="38100" dist="38100" dir="2700000" algn="tl">
                      <a:srgbClr val="000000"/>
                    </a:outerShdw>
                  </a:effectLst>
                  <a:latin typeface="Arial" charset="0"/>
                </a:rPr>
                <a:t>XAR1</a:t>
              </a:r>
            </a:p>
            <a:p>
              <a:pPr>
                <a:lnSpc>
                  <a:spcPct val="40000"/>
                </a:lnSpc>
                <a:defRPr/>
              </a:pPr>
              <a:r>
                <a:rPr lang="en-US" sz="1600" dirty="0">
                  <a:effectLst>
                    <a:outerShdw blurRad="38100" dist="38100" dir="2700000" algn="tl">
                      <a:srgbClr val="000000"/>
                    </a:outerShdw>
                  </a:effectLst>
                  <a:latin typeface="Arial" charset="0"/>
                </a:rPr>
                <a:t>XAR2</a:t>
              </a:r>
            </a:p>
            <a:p>
              <a:pPr>
                <a:lnSpc>
                  <a:spcPct val="40000"/>
                </a:lnSpc>
                <a:defRPr/>
              </a:pPr>
              <a:r>
                <a:rPr lang="en-US" sz="1600" dirty="0">
                  <a:effectLst>
                    <a:outerShdw blurRad="38100" dist="38100" dir="2700000" algn="tl">
                      <a:srgbClr val="000000"/>
                    </a:outerShdw>
                  </a:effectLst>
                  <a:latin typeface="Arial" charset="0"/>
                </a:rPr>
                <a:t>XAR3</a:t>
              </a:r>
            </a:p>
            <a:p>
              <a:pPr>
                <a:lnSpc>
                  <a:spcPct val="40000"/>
                </a:lnSpc>
                <a:defRPr/>
              </a:pPr>
              <a:r>
                <a:rPr lang="en-US" sz="1600" dirty="0">
                  <a:effectLst>
                    <a:outerShdw blurRad="38100" dist="38100" dir="2700000" algn="tl">
                      <a:srgbClr val="000000"/>
                    </a:outerShdw>
                  </a:effectLst>
                  <a:latin typeface="Arial" charset="0"/>
                </a:rPr>
                <a:t>XAR4</a:t>
              </a:r>
            </a:p>
            <a:p>
              <a:pPr>
                <a:lnSpc>
                  <a:spcPct val="40000"/>
                </a:lnSpc>
                <a:defRPr/>
              </a:pPr>
              <a:r>
                <a:rPr lang="en-US" sz="1600" dirty="0">
                  <a:effectLst>
                    <a:outerShdw blurRad="38100" dist="38100" dir="2700000" algn="tl">
                      <a:srgbClr val="000000"/>
                    </a:outerShdw>
                  </a:effectLst>
                  <a:latin typeface="Arial" charset="0"/>
                </a:rPr>
                <a:t>XAR5</a:t>
              </a:r>
            </a:p>
            <a:p>
              <a:pPr>
                <a:lnSpc>
                  <a:spcPct val="40000"/>
                </a:lnSpc>
                <a:defRPr/>
              </a:pPr>
              <a:r>
                <a:rPr lang="en-US" sz="1600" dirty="0">
                  <a:effectLst>
                    <a:outerShdw blurRad="38100" dist="38100" dir="2700000" algn="tl">
                      <a:srgbClr val="000000"/>
                    </a:outerShdw>
                  </a:effectLst>
                  <a:latin typeface="Arial" charset="0"/>
                </a:rPr>
                <a:t>XAR6</a:t>
              </a:r>
            </a:p>
            <a:p>
              <a:pPr>
                <a:lnSpc>
                  <a:spcPct val="40000"/>
                </a:lnSpc>
                <a:defRPr/>
              </a:pPr>
              <a:r>
                <a:rPr lang="en-US" sz="1600" dirty="0">
                  <a:effectLst>
                    <a:outerShdw blurRad="38100" dist="38100" dir="2700000" algn="tl">
                      <a:srgbClr val="000000"/>
                    </a:outerShdw>
                  </a:effectLst>
                  <a:latin typeface="Arial" charset="0"/>
                </a:rPr>
                <a:t>XAR7</a:t>
              </a:r>
            </a:p>
          </p:txBody>
        </p:sp>
        <p:sp>
          <p:nvSpPr>
            <p:cNvPr id="189448" name="Line 8"/>
            <p:cNvSpPr>
              <a:spLocks noChangeShapeType="1"/>
            </p:cNvSpPr>
            <p:nvPr/>
          </p:nvSpPr>
          <p:spPr bwMode="auto">
            <a:xfrm>
              <a:off x="1854" y="1158"/>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49" name="Line 9"/>
            <p:cNvSpPr>
              <a:spLocks noChangeShapeType="1"/>
            </p:cNvSpPr>
            <p:nvPr/>
          </p:nvSpPr>
          <p:spPr bwMode="auto">
            <a:xfrm>
              <a:off x="1854" y="1302"/>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0" name="Line 10"/>
            <p:cNvSpPr>
              <a:spLocks noChangeShapeType="1"/>
            </p:cNvSpPr>
            <p:nvPr/>
          </p:nvSpPr>
          <p:spPr bwMode="auto">
            <a:xfrm>
              <a:off x="1854" y="1440"/>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1" name="Line 11"/>
            <p:cNvSpPr>
              <a:spLocks noChangeShapeType="1"/>
            </p:cNvSpPr>
            <p:nvPr/>
          </p:nvSpPr>
          <p:spPr bwMode="auto">
            <a:xfrm>
              <a:off x="1854" y="1578"/>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2" name="Line 12"/>
            <p:cNvSpPr>
              <a:spLocks noChangeShapeType="1"/>
            </p:cNvSpPr>
            <p:nvPr/>
          </p:nvSpPr>
          <p:spPr bwMode="auto">
            <a:xfrm>
              <a:off x="1854" y="1716"/>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3" name="Line 13"/>
            <p:cNvSpPr>
              <a:spLocks noChangeShapeType="1"/>
            </p:cNvSpPr>
            <p:nvPr/>
          </p:nvSpPr>
          <p:spPr bwMode="auto">
            <a:xfrm>
              <a:off x="1854" y="1854"/>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4" name="Line 14"/>
            <p:cNvSpPr>
              <a:spLocks noChangeShapeType="1"/>
            </p:cNvSpPr>
            <p:nvPr/>
          </p:nvSpPr>
          <p:spPr bwMode="auto">
            <a:xfrm>
              <a:off x="1854" y="1992"/>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grpSp>
        <p:nvGrpSpPr>
          <p:cNvPr id="7174" name="Group 15"/>
          <p:cNvGrpSpPr>
            <a:grpSpLocks/>
          </p:cNvGrpSpPr>
          <p:nvPr/>
        </p:nvGrpSpPr>
        <p:grpSpPr bwMode="auto">
          <a:xfrm>
            <a:off x="2708275" y="4065588"/>
            <a:ext cx="1009650" cy="287337"/>
            <a:chOff x="1854" y="2235"/>
            <a:chExt cx="636" cy="181"/>
          </a:xfrm>
        </p:grpSpPr>
        <p:sp>
          <p:nvSpPr>
            <p:cNvPr id="189456" name="Rectangle 16"/>
            <p:cNvSpPr>
              <a:spLocks noChangeArrowheads="1"/>
            </p:cNvSpPr>
            <p:nvPr/>
          </p:nvSpPr>
          <p:spPr bwMode="auto">
            <a:xfrm>
              <a:off x="1854" y="2238"/>
              <a:ext cx="636" cy="162"/>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57" name="Text Box 17"/>
            <p:cNvSpPr txBox="1">
              <a:spLocks noChangeArrowheads="1"/>
            </p:cNvSpPr>
            <p:nvPr/>
          </p:nvSpPr>
          <p:spPr bwMode="auto">
            <a:xfrm>
              <a:off x="1934" y="2235"/>
              <a:ext cx="484"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ARAU</a:t>
              </a:r>
            </a:p>
          </p:txBody>
        </p:sp>
      </p:grpSp>
      <p:sp>
        <p:nvSpPr>
          <p:cNvPr id="189458" name="Line 18"/>
          <p:cNvSpPr>
            <a:spLocks noChangeShapeType="1"/>
          </p:cNvSpPr>
          <p:nvPr/>
        </p:nvSpPr>
        <p:spPr bwMode="auto">
          <a:xfrm>
            <a:off x="3382963" y="3819525"/>
            <a:ext cx="0" cy="252413"/>
          </a:xfrm>
          <a:prstGeom prst="line">
            <a:avLst/>
          </a:prstGeom>
          <a:noFill/>
          <a:ln w="28575">
            <a:solidFill>
              <a:schemeClr val="tx1"/>
            </a:solidFill>
            <a:round/>
            <a:headEnd type="none" w="sm" len="sm"/>
            <a:tailEnd type="triangl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9" name="Line 19"/>
          <p:cNvSpPr>
            <a:spLocks noChangeShapeType="1"/>
          </p:cNvSpPr>
          <p:nvPr/>
        </p:nvSpPr>
        <p:spPr bwMode="auto">
          <a:xfrm flipV="1">
            <a:off x="3057525" y="3816350"/>
            <a:ext cx="0" cy="252413"/>
          </a:xfrm>
          <a:prstGeom prst="line">
            <a:avLst/>
          </a:prstGeom>
          <a:noFill/>
          <a:ln w="28575">
            <a:solidFill>
              <a:schemeClr val="tx1"/>
            </a:solidFill>
            <a:round/>
            <a:headEnd type="none" w="sm" len="sm"/>
            <a:tailEnd type="triangl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0" name="AutoShape 20"/>
          <p:cNvSpPr>
            <a:spLocks noChangeArrowheads="1"/>
          </p:cNvSpPr>
          <p:nvPr/>
        </p:nvSpPr>
        <p:spPr bwMode="auto">
          <a:xfrm>
            <a:off x="4718050" y="3695700"/>
            <a:ext cx="844550" cy="26987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200" dirty="0">
                <a:effectLst>
                  <a:outerShdw blurRad="38100" dist="38100" dir="2700000" algn="tl">
                    <a:srgbClr val="000000"/>
                  </a:outerShdw>
                </a:effectLst>
                <a:latin typeface="Arial" charset="0"/>
              </a:rPr>
              <a:t>MUX</a:t>
            </a:r>
          </a:p>
        </p:txBody>
      </p:sp>
      <p:grpSp>
        <p:nvGrpSpPr>
          <p:cNvPr id="7178" name="Group 21"/>
          <p:cNvGrpSpPr>
            <a:grpSpLocks/>
          </p:cNvGrpSpPr>
          <p:nvPr/>
        </p:nvGrpSpPr>
        <p:grpSpPr bwMode="auto">
          <a:xfrm>
            <a:off x="4494213" y="4289425"/>
            <a:ext cx="1460500" cy="1487488"/>
            <a:chOff x="4503" y="2086"/>
            <a:chExt cx="920" cy="937"/>
          </a:xfrm>
        </p:grpSpPr>
        <p:sp>
          <p:nvSpPr>
            <p:cNvPr id="189462" name="Rectangle 22"/>
            <p:cNvSpPr>
              <a:spLocks noChangeArrowheads="1"/>
            </p:cNvSpPr>
            <p:nvPr/>
          </p:nvSpPr>
          <p:spPr bwMode="auto">
            <a:xfrm>
              <a:off x="4511" y="2086"/>
              <a:ext cx="900" cy="937"/>
            </a:xfrm>
            <a:prstGeom prst="rect">
              <a:avLst/>
            </a:prstGeom>
            <a:solidFill>
              <a:schemeClr val="fo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63" name="Line 23"/>
            <p:cNvSpPr>
              <a:spLocks noChangeShapeType="1"/>
            </p:cNvSpPr>
            <p:nvPr/>
          </p:nvSpPr>
          <p:spPr bwMode="auto">
            <a:xfrm>
              <a:off x="4509" y="2144"/>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4" name="Line 24"/>
            <p:cNvSpPr>
              <a:spLocks noChangeShapeType="1"/>
            </p:cNvSpPr>
            <p:nvPr/>
          </p:nvSpPr>
          <p:spPr bwMode="auto">
            <a:xfrm>
              <a:off x="4512" y="2203"/>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5" name="Line 25"/>
            <p:cNvSpPr>
              <a:spLocks noChangeShapeType="1"/>
            </p:cNvSpPr>
            <p:nvPr/>
          </p:nvSpPr>
          <p:spPr bwMode="auto">
            <a:xfrm>
              <a:off x="4512" y="2262"/>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6" name="Line 26"/>
            <p:cNvSpPr>
              <a:spLocks noChangeShapeType="1"/>
            </p:cNvSpPr>
            <p:nvPr/>
          </p:nvSpPr>
          <p:spPr bwMode="auto">
            <a:xfrm>
              <a:off x="4512" y="2320"/>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7" name="Line 27"/>
            <p:cNvSpPr>
              <a:spLocks noChangeShapeType="1"/>
            </p:cNvSpPr>
            <p:nvPr/>
          </p:nvSpPr>
          <p:spPr bwMode="auto">
            <a:xfrm>
              <a:off x="4512" y="2379"/>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8" name="Line 28"/>
            <p:cNvSpPr>
              <a:spLocks noChangeShapeType="1"/>
            </p:cNvSpPr>
            <p:nvPr/>
          </p:nvSpPr>
          <p:spPr bwMode="auto">
            <a:xfrm>
              <a:off x="4515" y="2438"/>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9" name="Line 29"/>
            <p:cNvSpPr>
              <a:spLocks noChangeShapeType="1"/>
            </p:cNvSpPr>
            <p:nvPr/>
          </p:nvSpPr>
          <p:spPr bwMode="auto">
            <a:xfrm>
              <a:off x="4515" y="2496"/>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0" name="Line 30"/>
            <p:cNvSpPr>
              <a:spLocks noChangeShapeType="1"/>
            </p:cNvSpPr>
            <p:nvPr/>
          </p:nvSpPr>
          <p:spPr bwMode="auto">
            <a:xfrm>
              <a:off x="4512" y="2614"/>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1" name="Line 31"/>
            <p:cNvSpPr>
              <a:spLocks noChangeShapeType="1"/>
            </p:cNvSpPr>
            <p:nvPr/>
          </p:nvSpPr>
          <p:spPr bwMode="auto">
            <a:xfrm>
              <a:off x="4515" y="2672"/>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2" name="Line 32"/>
            <p:cNvSpPr>
              <a:spLocks noChangeShapeType="1"/>
            </p:cNvSpPr>
            <p:nvPr/>
          </p:nvSpPr>
          <p:spPr bwMode="auto">
            <a:xfrm>
              <a:off x="4512" y="2731"/>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3" name="Line 33"/>
            <p:cNvSpPr>
              <a:spLocks noChangeShapeType="1"/>
            </p:cNvSpPr>
            <p:nvPr/>
          </p:nvSpPr>
          <p:spPr bwMode="auto">
            <a:xfrm>
              <a:off x="4512" y="2790"/>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4" name="Line 34"/>
            <p:cNvSpPr>
              <a:spLocks noChangeShapeType="1"/>
            </p:cNvSpPr>
            <p:nvPr/>
          </p:nvSpPr>
          <p:spPr bwMode="auto">
            <a:xfrm>
              <a:off x="4512" y="2848"/>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5" name="Line 35"/>
            <p:cNvSpPr>
              <a:spLocks noChangeShapeType="1"/>
            </p:cNvSpPr>
            <p:nvPr/>
          </p:nvSpPr>
          <p:spPr bwMode="auto">
            <a:xfrm>
              <a:off x="4515" y="2907"/>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6" name="Line 36"/>
            <p:cNvSpPr>
              <a:spLocks noChangeShapeType="1"/>
            </p:cNvSpPr>
            <p:nvPr/>
          </p:nvSpPr>
          <p:spPr bwMode="auto">
            <a:xfrm>
              <a:off x="4512" y="2966"/>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7" name="Text Box 37"/>
            <p:cNvSpPr txBox="1">
              <a:spLocks noChangeArrowheads="1"/>
            </p:cNvSpPr>
            <p:nvPr/>
          </p:nvSpPr>
          <p:spPr bwMode="auto">
            <a:xfrm>
              <a:off x="4503" y="2473"/>
              <a:ext cx="920"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Data Memory</a:t>
              </a:r>
            </a:p>
          </p:txBody>
        </p:sp>
      </p:grpSp>
      <p:sp>
        <p:nvSpPr>
          <p:cNvPr id="189478" name="AutoShape 38"/>
          <p:cNvSpPr>
            <a:spLocks noChangeArrowheads="1"/>
          </p:cNvSpPr>
          <p:nvPr/>
        </p:nvSpPr>
        <p:spPr bwMode="auto">
          <a:xfrm>
            <a:off x="4451350" y="2971800"/>
            <a:ext cx="844550" cy="26987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200" dirty="0">
                <a:effectLst>
                  <a:outerShdw blurRad="38100" dist="38100" dir="2700000" algn="tl">
                    <a:srgbClr val="000000"/>
                  </a:outerShdw>
                </a:effectLst>
                <a:latin typeface="Arial" charset="0"/>
              </a:rPr>
              <a:t>MUX</a:t>
            </a:r>
          </a:p>
        </p:txBody>
      </p:sp>
      <p:grpSp>
        <p:nvGrpSpPr>
          <p:cNvPr id="7180" name="Group 39"/>
          <p:cNvGrpSpPr>
            <a:grpSpLocks/>
          </p:cNvGrpSpPr>
          <p:nvPr/>
        </p:nvGrpSpPr>
        <p:grpSpPr bwMode="auto">
          <a:xfrm>
            <a:off x="4516438" y="1958975"/>
            <a:ext cx="1090612" cy="287338"/>
            <a:chOff x="2872" y="1173"/>
            <a:chExt cx="687" cy="181"/>
          </a:xfrm>
        </p:grpSpPr>
        <p:sp>
          <p:nvSpPr>
            <p:cNvPr id="189480" name="Rectangle 40"/>
            <p:cNvSpPr>
              <a:spLocks noChangeArrowheads="1"/>
            </p:cNvSpPr>
            <p:nvPr/>
          </p:nvSpPr>
          <p:spPr bwMode="auto">
            <a:xfrm>
              <a:off x="2872" y="1176"/>
              <a:ext cx="687" cy="16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81" name="Text Box 41"/>
            <p:cNvSpPr txBox="1">
              <a:spLocks noChangeArrowheads="1"/>
            </p:cNvSpPr>
            <p:nvPr/>
          </p:nvSpPr>
          <p:spPr bwMode="auto">
            <a:xfrm>
              <a:off x="2948" y="1173"/>
              <a:ext cx="557"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DP (16)</a:t>
              </a:r>
            </a:p>
          </p:txBody>
        </p:sp>
      </p:grpSp>
      <p:grpSp>
        <p:nvGrpSpPr>
          <p:cNvPr id="7181" name="Group 42"/>
          <p:cNvGrpSpPr>
            <a:grpSpLocks/>
          </p:cNvGrpSpPr>
          <p:nvPr/>
        </p:nvGrpSpPr>
        <p:grpSpPr bwMode="auto">
          <a:xfrm>
            <a:off x="1354138" y="809625"/>
            <a:ext cx="6286500" cy="5451475"/>
            <a:chOff x="1029" y="534"/>
            <a:chExt cx="3960" cy="3434"/>
          </a:xfrm>
        </p:grpSpPr>
        <p:grpSp>
          <p:nvGrpSpPr>
            <p:cNvPr id="7205" name="Group 43"/>
            <p:cNvGrpSpPr>
              <a:grpSpLocks/>
            </p:cNvGrpSpPr>
            <p:nvPr/>
          </p:nvGrpSpPr>
          <p:grpSpPr bwMode="auto">
            <a:xfrm>
              <a:off x="1029" y="717"/>
              <a:ext cx="3960" cy="3251"/>
              <a:chOff x="1029" y="717"/>
              <a:chExt cx="3960" cy="3251"/>
            </a:xfrm>
          </p:grpSpPr>
          <p:sp>
            <p:nvSpPr>
              <p:cNvPr id="189484" name="Line 44"/>
              <p:cNvSpPr>
                <a:spLocks noChangeShapeType="1"/>
              </p:cNvSpPr>
              <p:nvPr/>
            </p:nvSpPr>
            <p:spPr bwMode="auto">
              <a:xfrm flipH="1">
                <a:off x="1029" y="717"/>
                <a:ext cx="3960"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85" name="Line 45"/>
              <p:cNvSpPr>
                <a:spLocks noChangeShapeType="1"/>
              </p:cNvSpPr>
              <p:nvPr/>
            </p:nvSpPr>
            <p:spPr bwMode="auto">
              <a:xfrm>
                <a:off x="1049" y="717"/>
                <a:ext cx="0" cy="3251"/>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86" name="Line 46"/>
              <p:cNvSpPr>
                <a:spLocks noChangeShapeType="1"/>
              </p:cNvSpPr>
              <p:nvPr/>
            </p:nvSpPr>
            <p:spPr bwMode="auto">
              <a:xfrm>
                <a:off x="1029" y="3968"/>
                <a:ext cx="3116"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189487" name="Text Box 47"/>
            <p:cNvSpPr txBox="1">
              <a:spLocks noChangeArrowheads="1"/>
            </p:cNvSpPr>
            <p:nvPr/>
          </p:nvSpPr>
          <p:spPr bwMode="auto">
            <a:xfrm>
              <a:off x="2458" y="534"/>
              <a:ext cx="670"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Data Bus</a:t>
              </a:r>
            </a:p>
          </p:txBody>
        </p:sp>
      </p:grpSp>
      <p:grpSp>
        <p:nvGrpSpPr>
          <p:cNvPr id="7182" name="Group 48"/>
          <p:cNvGrpSpPr>
            <a:grpSpLocks/>
          </p:cNvGrpSpPr>
          <p:nvPr/>
        </p:nvGrpSpPr>
        <p:grpSpPr bwMode="auto">
          <a:xfrm>
            <a:off x="5491163" y="1200150"/>
            <a:ext cx="2105025" cy="4837113"/>
            <a:chOff x="3435" y="836"/>
            <a:chExt cx="1326" cy="3047"/>
          </a:xfrm>
        </p:grpSpPr>
        <p:grpSp>
          <p:nvGrpSpPr>
            <p:cNvPr id="7201" name="Group 49"/>
            <p:cNvGrpSpPr>
              <a:grpSpLocks/>
            </p:cNvGrpSpPr>
            <p:nvPr/>
          </p:nvGrpSpPr>
          <p:grpSpPr bwMode="auto">
            <a:xfrm>
              <a:off x="3435" y="1026"/>
              <a:ext cx="1326" cy="2857"/>
              <a:chOff x="3787" y="978"/>
              <a:chExt cx="1326" cy="2857"/>
            </a:xfrm>
          </p:grpSpPr>
          <p:sp>
            <p:nvSpPr>
              <p:cNvPr id="189490" name="Line 50"/>
              <p:cNvSpPr>
                <a:spLocks noChangeShapeType="1"/>
              </p:cNvSpPr>
              <p:nvPr/>
            </p:nvSpPr>
            <p:spPr bwMode="auto">
              <a:xfrm>
                <a:off x="3787" y="978"/>
                <a:ext cx="1326"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1" name="Line 51"/>
              <p:cNvSpPr>
                <a:spLocks noChangeShapeType="1"/>
              </p:cNvSpPr>
              <p:nvPr/>
            </p:nvSpPr>
            <p:spPr bwMode="auto">
              <a:xfrm>
                <a:off x="5089" y="978"/>
                <a:ext cx="0" cy="2857"/>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189492" name="Text Box 52"/>
            <p:cNvSpPr txBox="1">
              <a:spLocks noChangeArrowheads="1"/>
            </p:cNvSpPr>
            <p:nvPr/>
          </p:nvSpPr>
          <p:spPr bwMode="auto">
            <a:xfrm>
              <a:off x="3732" y="836"/>
              <a:ext cx="919"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Program Bus</a:t>
              </a:r>
            </a:p>
          </p:txBody>
        </p:sp>
      </p:grpSp>
      <p:sp>
        <p:nvSpPr>
          <p:cNvPr id="189493" name="Line 53"/>
          <p:cNvSpPr>
            <a:spLocks noChangeShapeType="1"/>
          </p:cNvSpPr>
          <p:nvPr/>
        </p:nvSpPr>
        <p:spPr bwMode="auto">
          <a:xfrm>
            <a:off x="5688013" y="1127125"/>
            <a:ext cx="0" cy="334963"/>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4" name="Line 54"/>
          <p:cNvSpPr>
            <a:spLocks noChangeShapeType="1"/>
          </p:cNvSpPr>
          <p:nvPr/>
        </p:nvSpPr>
        <p:spPr bwMode="auto">
          <a:xfrm>
            <a:off x="5076825" y="1130300"/>
            <a:ext cx="0" cy="82867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5" name="Line 55"/>
          <p:cNvSpPr>
            <a:spLocks noChangeShapeType="1"/>
          </p:cNvSpPr>
          <p:nvPr/>
        </p:nvSpPr>
        <p:spPr bwMode="auto">
          <a:xfrm>
            <a:off x="3219450" y="1130300"/>
            <a:ext cx="0" cy="866775"/>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6" name="Line 56"/>
          <p:cNvSpPr>
            <a:spLocks noChangeShapeType="1"/>
          </p:cNvSpPr>
          <p:nvPr/>
        </p:nvSpPr>
        <p:spPr bwMode="auto">
          <a:xfrm>
            <a:off x="4660900" y="2597150"/>
            <a:ext cx="0" cy="37147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7" name="Line 57"/>
          <p:cNvSpPr>
            <a:spLocks noChangeShapeType="1"/>
          </p:cNvSpPr>
          <p:nvPr/>
        </p:nvSpPr>
        <p:spPr bwMode="auto">
          <a:xfrm>
            <a:off x="4886325" y="3244850"/>
            <a:ext cx="0" cy="44767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8" name="Line 58"/>
          <p:cNvSpPr>
            <a:spLocks noChangeShapeType="1"/>
          </p:cNvSpPr>
          <p:nvPr/>
        </p:nvSpPr>
        <p:spPr bwMode="auto">
          <a:xfrm>
            <a:off x="5143500" y="3968750"/>
            <a:ext cx="0" cy="32385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9" name="Line 59"/>
          <p:cNvSpPr>
            <a:spLocks noChangeShapeType="1"/>
          </p:cNvSpPr>
          <p:nvPr/>
        </p:nvSpPr>
        <p:spPr bwMode="auto">
          <a:xfrm>
            <a:off x="5381625" y="3416300"/>
            <a:ext cx="0" cy="27622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0" name="Line 60"/>
          <p:cNvSpPr>
            <a:spLocks noChangeShapeType="1"/>
          </p:cNvSpPr>
          <p:nvPr/>
        </p:nvSpPr>
        <p:spPr bwMode="auto">
          <a:xfrm>
            <a:off x="5381625" y="3413125"/>
            <a:ext cx="21431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1" name="Line 61"/>
          <p:cNvSpPr>
            <a:spLocks noChangeShapeType="1"/>
          </p:cNvSpPr>
          <p:nvPr/>
        </p:nvSpPr>
        <p:spPr bwMode="auto">
          <a:xfrm>
            <a:off x="5086350" y="2444750"/>
            <a:ext cx="1019175" cy="0"/>
          </a:xfrm>
          <a:prstGeom prst="line">
            <a:avLst/>
          </a:prstGeom>
          <a:noFill/>
          <a:ln w="12700">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2" name="Line 62"/>
          <p:cNvSpPr>
            <a:spLocks noChangeShapeType="1"/>
          </p:cNvSpPr>
          <p:nvPr/>
        </p:nvSpPr>
        <p:spPr bwMode="auto">
          <a:xfrm flipV="1">
            <a:off x="6099175" y="1539875"/>
            <a:ext cx="0" cy="911225"/>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3" name="Line 63"/>
          <p:cNvSpPr>
            <a:spLocks noChangeShapeType="1"/>
          </p:cNvSpPr>
          <p:nvPr/>
        </p:nvSpPr>
        <p:spPr bwMode="auto">
          <a:xfrm flipH="1">
            <a:off x="6019800" y="1882775"/>
            <a:ext cx="152400" cy="1524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4" name="Text Box 64"/>
          <p:cNvSpPr txBox="1">
            <a:spLocks noChangeArrowheads="1"/>
          </p:cNvSpPr>
          <p:nvPr/>
        </p:nvSpPr>
        <p:spPr bwMode="auto">
          <a:xfrm>
            <a:off x="6127750" y="1901825"/>
            <a:ext cx="896938" cy="338138"/>
          </a:xfrm>
          <a:prstGeom prst="rect">
            <a:avLst/>
          </a:prstGeom>
          <a:noFill/>
          <a:ln w="12700">
            <a:noFill/>
            <a:miter lim="800000"/>
            <a:headEnd type="none" w="sm" len="sm"/>
            <a:tailEnd type="none" w="sm" len="sm"/>
          </a:ln>
          <a:effectLst/>
        </p:spPr>
        <p:txBody>
          <a:bodyPr wrap="none">
            <a:spAutoFit/>
          </a:bodyPr>
          <a:lstStyle/>
          <a:p>
            <a:pPr>
              <a:lnSpc>
                <a:spcPct val="25000"/>
              </a:lnSpc>
              <a:defRPr/>
            </a:pPr>
            <a:r>
              <a:rPr lang="en-US" sz="1600" dirty="0">
                <a:effectLst>
                  <a:outerShdw blurRad="38100" dist="38100" dir="2700000" algn="tl">
                    <a:srgbClr val="000000"/>
                  </a:outerShdw>
                </a:effectLst>
                <a:latin typeface="Arial" charset="0"/>
              </a:rPr>
              <a:t>6 LSB</a:t>
            </a:r>
          </a:p>
          <a:p>
            <a:pPr>
              <a:lnSpc>
                <a:spcPct val="25000"/>
              </a:lnSpc>
              <a:defRPr/>
            </a:pPr>
            <a:r>
              <a:rPr lang="en-US" sz="1600" dirty="0">
                <a:effectLst>
                  <a:outerShdw blurRad="38100" dist="38100" dir="2700000" algn="tl">
                    <a:srgbClr val="000000"/>
                  </a:outerShdw>
                </a:effectLst>
                <a:latin typeface="Arial" charset="0"/>
              </a:rPr>
              <a:t>from IR</a:t>
            </a:r>
          </a:p>
        </p:txBody>
      </p:sp>
      <p:sp>
        <p:nvSpPr>
          <p:cNvPr id="189505" name="Line 65"/>
          <p:cNvSpPr>
            <a:spLocks noChangeShapeType="1"/>
          </p:cNvSpPr>
          <p:nvPr/>
        </p:nvSpPr>
        <p:spPr bwMode="auto">
          <a:xfrm>
            <a:off x="5200650" y="5778500"/>
            <a:ext cx="0" cy="447675"/>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6" name="Text Box 66"/>
          <p:cNvSpPr txBox="1">
            <a:spLocks noChangeArrowheads="1"/>
          </p:cNvSpPr>
          <p:nvPr/>
        </p:nvSpPr>
        <p:spPr bwMode="auto">
          <a:xfrm>
            <a:off x="1879600" y="5305425"/>
            <a:ext cx="1704975" cy="6048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Arial" charset="0"/>
              </a:rPr>
              <a:t>XARn </a:t>
            </a:r>
            <a:r>
              <a:rPr lang="en-US" sz="1600" dirty="0">
                <a:effectLst>
                  <a:outerShdw blurRad="38100" dist="38100" dir="2700000" algn="tl">
                    <a:srgbClr val="000000"/>
                  </a:outerShdw>
                </a:effectLst>
                <a:latin typeface="Arial" charset="0"/>
                <a:sym typeface="Symbol" pitchFamily="18" charset="2"/>
              </a:rPr>
              <a:t></a:t>
            </a:r>
            <a:r>
              <a:rPr lang="en-US" sz="1600" dirty="0">
                <a:effectLst>
                  <a:outerShdw blurRad="38100" dist="38100" dir="2700000" algn="tl">
                    <a:srgbClr val="000000"/>
                  </a:outerShdw>
                </a:effectLst>
                <a:latin typeface="Arial" charset="0"/>
              </a:rPr>
              <a:t> 32-bits</a:t>
            </a:r>
          </a:p>
          <a:p>
            <a:pPr algn="r">
              <a:defRPr/>
            </a:pPr>
            <a:r>
              <a:rPr lang="en-US" sz="1600" dirty="0">
                <a:effectLst>
                  <a:outerShdw blurRad="38100" dist="38100" dir="2700000" algn="tl">
                    <a:srgbClr val="000000"/>
                  </a:outerShdw>
                </a:effectLst>
                <a:latin typeface="Arial" charset="0"/>
              </a:rPr>
              <a:t>ARn </a:t>
            </a:r>
            <a:r>
              <a:rPr lang="en-US" sz="1600" dirty="0">
                <a:effectLst>
                  <a:outerShdw blurRad="38100" dist="38100" dir="2700000" algn="tl">
                    <a:srgbClr val="000000"/>
                  </a:outerShdw>
                </a:effectLst>
                <a:latin typeface="Arial" charset="0"/>
                <a:sym typeface="Symbol" pitchFamily="18" charset="2"/>
              </a:rPr>
              <a:t></a:t>
            </a:r>
            <a:r>
              <a:rPr lang="en-US" sz="1600" dirty="0">
                <a:effectLst>
                  <a:outerShdw blurRad="38100" dist="38100" dir="2700000" algn="tl">
                    <a:srgbClr val="000000"/>
                  </a:outerShdw>
                </a:effectLst>
                <a:latin typeface="Arial" charset="0"/>
              </a:rPr>
              <a:t> 16-bits</a:t>
            </a:r>
          </a:p>
        </p:txBody>
      </p:sp>
      <p:sp>
        <p:nvSpPr>
          <p:cNvPr id="189507" name="Line 67"/>
          <p:cNvSpPr>
            <a:spLocks noChangeShapeType="1"/>
          </p:cNvSpPr>
          <p:nvPr/>
        </p:nvSpPr>
        <p:spPr bwMode="auto">
          <a:xfrm flipH="1">
            <a:off x="5016500" y="2606675"/>
            <a:ext cx="152400" cy="1524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8" name="Text Box 68"/>
          <p:cNvSpPr txBox="1">
            <a:spLocks noChangeArrowheads="1"/>
          </p:cNvSpPr>
          <p:nvPr/>
        </p:nvSpPr>
        <p:spPr bwMode="auto">
          <a:xfrm>
            <a:off x="5086350" y="2563813"/>
            <a:ext cx="409575"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22</a:t>
            </a:r>
          </a:p>
        </p:txBody>
      </p:sp>
      <p:sp>
        <p:nvSpPr>
          <p:cNvPr id="189509" name="Line 69"/>
          <p:cNvSpPr>
            <a:spLocks noChangeShapeType="1"/>
          </p:cNvSpPr>
          <p:nvPr/>
        </p:nvSpPr>
        <p:spPr bwMode="auto">
          <a:xfrm flipH="1">
            <a:off x="4152900" y="2517775"/>
            <a:ext cx="152400" cy="1524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10" name="Text Box 70"/>
          <p:cNvSpPr txBox="1">
            <a:spLocks noChangeArrowheads="1"/>
          </p:cNvSpPr>
          <p:nvPr/>
        </p:nvSpPr>
        <p:spPr bwMode="auto">
          <a:xfrm>
            <a:off x="3975100" y="2659063"/>
            <a:ext cx="409575"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32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Line 2"/>
          <p:cNvSpPr>
            <a:spLocks noChangeShapeType="1"/>
          </p:cNvSpPr>
          <p:nvPr/>
        </p:nvSpPr>
        <p:spPr bwMode="auto">
          <a:xfrm>
            <a:off x="6589713" y="1206500"/>
            <a:ext cx="0" cy="241300"/>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091" name="Rectangle 3"/>
          <p:cNvSpPr>
            <a:spLocks noChangeArrowheads="1"/>
          </p:cNvSpPr>
          <p:nvPr/>
        </p:nvSpPr>
        <p:spPr bwMode="white">
          <a:xfrm>
            <a:off x="1577975" y="1427163"/>
            <a:ext cx="5876925" cy="263525"/>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Program-read Data Bus (32)</a:t>
            </a:r>
            <a:endParaRPr lang="en-US" sz="1500" dirty="0">
              <a:effectLst>
                <a:outerShdw blurRad="38100" dist="38100" dir="2700000" algn="tl">
                  <a:srgbClr val="000000"/>
                </a:outerShdw>
              </a:effectLst>
              <a:latin typeface="Arial" charset="0"/>
            </a:endParaRPr>
          </a:p>
        </p:txBody>
      </p:sp>
      <p:sp>
        <p:nvSpPr>
          <p:cNvPr id="217093" name="Rectangle 5"/>
          <p:cNvSpPr>
            <a:spLocks noChangeArrowheads="1"/>
          </p:cNvSpPr>
          <p:nvPr/>
        </p:nvSpPr>
        <p:spPr bwMode="white">
          <a:xfrm>
            <a:off x="490538" y="6269038"/>
            <a:ext cx="7005637" cy="2476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Data-write Address Bus (32)</a:t>
            </a:r>
            <a:endParaRPr lang="en-US" sz="1500" dirty="0">
              <a:effectLst>
                <a:outerShdw blurRad="38100" dist="38100" dir="2700000" algn="tl">
                  <a:srgbClr val="000000"/>
                </a:outerShdw>
              </a:effectLst>
              <a:latin typeface="Arial" charset="0"/>
            </a:endParaRPr>
          </a:p>
        </p:txBody>
      </p:sp>
      <p:sp>
        <p:nvSpPr>
          <p:cNvPr id="217094" name="Rectangle 6"/>
          <p:cNvSpPr>
            <a:spLocks noChangeArrowheads="1"/>
          </p:cNvSpPr>
          <p:nvPr/>
        </p:nvSpPr>
        <p:spPr bwMode="white">
          <a:xfrm>
            <a:off x="1633538" y="985838"/>
            <a:ext cx="5854700" cy="2349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Program Address Bus (22)</a:t>
            </a:r>
            <a:endParaRPr lang="en-US" sz="1500" dirty="0">
              <a:effectLst>
                <a:outerShdw blurRad="38100" dist="38100" dir="2700000" algn="tl">
                  <a:srgbClr val="000000"/>
                </a:outerShdw>
              </a:effectLst>
              <a:latin typeface="Arial" charset="0"/>
            </a:endParaRPr>
          </a:p>
        </p:txBody>
      </p:sp>
      <p:sp>
        <p:nvSpPr>
          <p:cNvPr id="217095" name="Rectangle 7"/>
          <p:cNvSpPr>
            <a:spLocks noChangeArrowheads="1"/>
          </p:cNvSpPr>
          <p:nvPr/>
        </p:nvSpPr>
        <p:spPr bwMode="auto">
          <a:xfrm>
            <a:off x="5919788" y="3044825"/>
            <a:ext cx="1295400" cy="1962150"/>
          </a:xfrm>
          <a:prstGeom prst="rect">
            <a:avLst/>
          </a:prstGeom>
          <a:solidFill>
            <a:schemeClr val="accent2"/>
          </a:solidFill>
          <a:ln w="12700">
            <a:solidFill>
              <a:schemeClr val="tx1"/>
            </a:solidFill>
            <a:miter lim="800000"/>
            <a:headEnd/>
            <a:tailEnd/>
          </a:ln>
          <a:effectLst/>
        </p:spPr>
        <p:txBody>
          <a:bodyPr wrap="none" anchor="ctr"/>
          <a:lstStyle/>
          <a:p>
            <a:pPr algn="ctr">
              <a:defRPr/>
            </a:pPr>
            <a:endParaRPr lang="de-DE" sz="1800" u="sng" dirty="0">
              <a:effectLst>
                <a:outerShdw blurRad="38100" dist="38100" dir="2700000" algn="tl">
                  <a:srgbClr val="000000"/>
                </a:outerShdw>
              </a:effectLst>
              <a:latin typeface="Arial" charset="0"/>
            </a:endParaRPr>
          </a:p>
        </p:txBody>
      </p:sp>
      <p:sp>
        <p:nvSpPr>
          <p:cNvPr id="217096" name="Rectangle 8"/>
          <p:cNvSpPr>
            <a:spLocks noChangeArrowheads="1"/>
          </p:cNvSpPr>
          <p:nvPr/>
        </p:nvSpPr>
        <p:spPr bwMode="auto">
          <a:xfrm>
            <a:off x="2325688" y="3044825"/>
            <a:ext cx="3381375" cy="198120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097" name="Rectangle 9"/>
          <p:cNvSpPr>
            <a:spLocks noChangeArrowheads="1"/>
          </p:cNvSpPr>
          <p:nvPr/>
        </p:nvSpPr>
        <p:spPr bwMode="auto">
          <a:xfrm>
            <a:off x="601663" y="2968625"/>
            <a:ext cx="1535112" cy="205105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098" name="Rectangle 10"/>
          <p:cNvSpPr>
            <a:spLocks noChangeArrowheads="1"/>
          </p:cNvSpPr>
          <p:nvPr/>
        </p:nvSpPr>
        <p:spPr bwMode="auto">
          <a:xfrm>
            <a:off x="2346325" y="3006725"/>
            <a:ext cx="1276350" cy="366713"/>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Execution</a:t>
            </a:r>
          </a:p>
        </p:txBody>
      </p:sp>
      <p:sp>
        <p:nvSpPr>
          <p:cNvPr id="217099" name="Rectangle 11"/>
          <p:cNvSpPr>
            <a:spLocks noChangeArrowheads="1"/>
          </p:cNvSpPr>
          <p:nvPr/>
        </p:nvSpPr>
        <p:spPr bwMode="auto">
          <a:xfrm>
            <a:off x="3770313" y="3154363"/>
            <a:ext cx="830262" cy="1731962"/>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00" name="Rectangle 12"/>
          <p:cNvSpPr>
            <a:spLocks noChangeArrowheads="1"/>
          </p:cNvSpPr>
          <p:nvPr/>
        </p:nvSpPr>
        <p:spPr bwMode="auto">
          <a:xfrm>
            <a:off x="3716338" y="3659188"/>
            <a:ext cx="958850" cy="915987"/>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R-M-W</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Atomic</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ALU</a:t>
            </a:r>
          </a:p>
        </p:txBody>
      </p:sp>
      <p:sp>
        <p:nvSpPr>
          <p:cNvPr id="217101" name="Rectangle 13"/>
          <p:cNvSpPr>
            <a:spLocks noChangeArrowheads="1"/>
          </p:cNvSpPr>
          <p:nvPr/>
        </p:nvSpPr>
        <p:spPr bwMode="auto">
          <a:xfrm>
            <a:off x="6003925" y="3349625"/>
            <a:ext cx="1135063" cy="1519238"/>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02" name="Rectangle 14"/>
          <p:cNvSpPr>
            <a:spLocks noChangeArrowheads="1"/>
          </p:cNvSpPr>
          <p:nvPr/>
        </p:nvSpPr>
        <p:spPr bwMode="auto">
          <a:xfrm>
            <a:off x="5930900" y="3549650"/>
            <a:ext cx="1289050" cy="915988"/>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Real-Time</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JTAG</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Emulation</a:t>
            </a:r>
          </a:p>
        </p:txBody>
      </p:sp>
      <p:sp>
        <p:nvSpPr>
          <p:cNvPr id="217103" name="Rectangle 15"/>
          <p:cNvSpPr>
            <a:spLocks noChangeArrowheads="1"/>
          </p:cNvSpPr>
          <p:nvPr/>
        </p:nvSpPr>
        <p:spPr bwMode="auto">
          <a:xfrm>
            <a:off x="109538" y="928688"/>
            <a:ext cx="1524000" cy="1062037"/>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04" name="Text Box 16"/>
          <p:cNvSpPr txBox="1">
            <a:spLocks noChangeArrowheads="1"/>
          </p:cNvSpPr>
          <p:nvPr/>
        </p:nvSpPr>
        <p:spPr bwMode="auto">
          <a:xfrm>
            <a:off x="84138" y="896938"/>
            <a:ext cx="1123950" cy="366712"/>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800" dirty="0">
                <a:effectLst>
                  <a:outerShdw blurRad="38100" dist="38100" dir="2700000" algn="tl">
                    <a:srgbClr val="000000"/>
                  </a:outerShdw>
                </a:effectLst>
                <a:latin typeface="Arial" charset="0"/>
              </a:rPr>
              <a:t>Program</a:t>
            </a:r>
            <a:endParaRPr lang="en-US" sz="1500" dirty="0">
              <a:effectLst>
                <a:outerShdw blurRad="38100" dist="38100" dir="2700000" algn="tl">
                  <a:srgbClr val="000000"/>
                </a:outerShdw>
              </a:effectLst>
              <a:latin typeface="Arial" charset="0"/>
            </a:endParaRPr>
          </a:p>
        </p:txBody>
      </p:sp>
      <p:sp>
        <p:nvSpPr>
          <p:cNvPr id="217105" name="Rectangle 17"/>
          <p:cNvSpPr>
            <a:spLocks noChangeArrowheads="1"/>
          </p:cNvSpPr>
          <p:nvPr/>
        </p:nvSpPr>
        <p:spPr bwMode="auto">
          <a:xfrm>
            <a:off x="185738" y="1576388"/>
            <a:ext cx="1371600" cy="3048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Decoder</a:t>
            </a:r>
          </a:p>
        </p:txBody>
      </p:sp>
      <p:sp>
        <p:nvSpPr>
          <p:cNvPr id="217106" name="Rectangle 18"/>
          <p:cNvSpPr>
            <a:spLocks noChangeArrowheads="1"/>
          </p:cNvSpPr>
          <p:nvPr/>
        </p:nvSpPr>
        <p:spPr bwMode="auto">
          <a:xfrm>
            <a:off x="185738" y="1243013"/>
            <a:ext cx="1371600" cy="276225"/>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PC</a:t>
            </a:r>
          </a:p>
        </p:txBody>
      </p:sp>
      <p:sp>
        <p:nvSpPr>
          <p:cNvPr id="217107" name="Rectangle 19"/>
          <p:cNvSpPr>
            <a:spLocks noChangeArrowheads="1"/>
          </p:cNvSpPr>
          <p:nvPr/>
        </p:nvSpPr>
        <p:spPr bwMode="ltGray">
          <a:xfrm>
            <a:off x="708025" y="4195763"/>
            <a:ext cx="1320800" cy="720725"/>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spcBef>
                <a:spcPct val="0"/>
              </a:spcBef>
              <a:defRPr/>
            </a:pPr>
            <a:r>
              <a:rPr lang="en-US" sz="1800" dirty="0">
                <a:effectLst>
                  <a:outerShdw blurRad="38100" dist="38100" dir="2700000" algn="tl">
                    <a:srgbClr val="000000"/>
                  </a:outerShdw>
                </a:effectLst>
                <a:latin typeface="Arial" charset="0"/>
              </a:rPr>
              <a:t>XAR0</a:t>
            </a:r>
          </a:p>
          <a:p>
            <a:pPr algn="ctr">
              <a:spcBef>
                <a:spcPct val="0"/>
              </a:spcBef>
              <a:defRPr/>
            </a:pPr>
            <a:r>
              <a:rPr lang="en-US" sz="1800" dirty="0">
                <a:effectLst>
                  <a:outerShdw blurRad="38100" dist="38100" dir="2700000" algn="tl">
                    <a:srgbClr val="000000"/>
                  </a:outerShdw>
                </a:effectLst>
                <a:latin typeface="Arial" charset="0"/>
              </a:rPr>
              <a:t>to</a:t>
            </a:r>
          </a:p>
          <a:p>
            <a:pPr algn="ctr">
              <a:spcBef>
                <a:spcPct val="0"/>
              </a:spcBef>
              <a:defRPr/>
            </a:pPr>
            <a:r>
              <a:rPr lang="en-US" sz="1800" dirty="0">
                <a:effectLst>
                  <a:outerShdw blurRad="38100" dist="38100" dir="2700000" algn="tl">
                    <a:srgbClr val="000000"/>
                  </a:outerShdw>
                </a:effectLst>
                <a:latin typeface="Arial" charset="0"/>
              </a:rPr>
              <a:t>XAR7</a:t>
            </a:r>
          </a:p>
        </p:txBody>
      </p:sp>
      <p:sp>
        <p:nvSpPr>
          <p:cNvPr id="217108" name="Rectangle 20"/>
          <p:cNvSpPr>
            <a:spLocks noChangeArrowheads="1"/>
          </p:cNvSpPr>
          <p:nvPr/>
        </p:nvSpPr>
        <p:spPr bwMode="white">
          <a:xfrm>
            <a:off x="1327150" y="3578225"/>
            <a:ext cx="700088" cy="261938"/>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SP</a:t>
            </a:r>
          </a:p>
        </p:txBody>
      </p:sp>
      <p:grpSp>
        <p:nvGrpSpPr>
          <p:cNvPr id="8212" name="Group 21"/>
          <p:cNvGrpSpPr>
            <a:grpSpLocks/>
          </p:cNvGrpSpPr>
          <p:nvPr/>
        </p:nvGrpSpPr>
        <p:grpSpPr bwMode="auto">
          <a:xfrm>
            <a:off x="904875" y="3883025"/>
            <a:ext cx="1117600" cy="274638"/>
            <a:chOff x="736" y="2160"/>
            <a:chExt cx="704" cy="173"/>
          </a:xfrm>
        </p:grpSpPr>
        <p:sp>
          <p:nvSpPr>
            <p:cNvPr id="217110" name="Rectangle 22"/>
            <p:cNvSpPr>
              <a:spLocks noChangeArrowheads="1"/>
            </p:cNvSpPr>
            <p:nvPr/>
          </p:nvSpPr>
          <p:spPr bwMode="white">
            <a:xfrm>
              <a:off x="736" y="2160"/>
              <a:ext cx="416" cy="173"/>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DP</a:t>
              </a:r>
            </a:p>
          </p:txBody>
        </p:sp>
        <p:sp>
          <p:nvSpPr>
            <p:cNvPr id="217111" name="Rectangle 23"/>
            <p:cNvSpPr>
              <a:spLocks noChangeArrowheads="1"/>
            </p:cNvSpPr>
            <p:nvPr/>
          </p:nvSpPr>
          <p:spPr bwMode="white">
            <a:xfrm>
              <a:off x="1136" y="2160"/>
              <a:ext cx="304" cy="173"/>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@X</a:t>
              </a:r>
            </a:p>
          </p:txBody>
        </p:sp>
      </p:grpSp>
      <p:sp>
        <p:nvSpPr>
          <p:cNvPr id="217112" name="Rectangle 24"/>
          <p:cNvSpPr>
            <a:spLocks noChangeArrowheads="1"/>
          </p:cNvSpPr>
          <p:nvPr/>
        </p:nvSpPr>
        <p:spPr bwMode="white">
          <a:xfrm>
            <a:off x="796925" y="3273425"/>
            <a:ext cx="1235075" cy="261938"/>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ARAU</a:t>
            </a:r>
          </a:p>
        </p:txBody>
      </p:sp>
      <p:sp>
        <p:nvSpPr>
          <p:cNvPr id="217113" name="Rectangle 25"/>
          <p:cNvSpPr>
            <a:spLocks noChangeArrowheads="1"/>
          </p:cNvSpPr>
          <p:nvPr/>
        </p:nvSpPr>
        <p:spPr bwMode="white">
          <a:xfrm>
            <a:off x="2432050" y="3371850"/>
            <a:ext cx="1198563" cy="3048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85000"/>
              </a:lnSpc>
              <a:spcBef>
                <a:spcPct val="0"/>
              </a:spcBef>
              <a:defRPr/>
            </a:pPr>
            <a:r>
              <a:rPr lang="en-US" sz="1800" dirty="0">
                <a:effectLst>
                  <a:outerShdw blurRad="38100" dist="38100" dir="2700000" algn="tl">
                    <a:srgbClr val="000000"/>
                  </a:outerShdw>
                </a:effectLst>
                <a:latin typeface="Arial" charset="0"/>
              </a:rPr>
              <a:t>MPY32x32</a:t>
            </a:r>
          </a:p>
        </p:txBody>
      </p:sp>
      <p:sp>
        <p:nvSpPr>
          <p:cNvPr id="217114" name="Rectangle 26"/>
          <p:cNvSpPr>
            <a:spLocks noChangeArrowheads="1"/>
          </p:cNvSpPr>
          <p:nvPr/>
        </p:nvSpPr>
        <p:spPr bwMode="white">
          <a:xfrm>
            <a:off x="2432050" y="4084638"/>
            <a:ext cx="1196975" cy="255587"/>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XT</a:t>
            </a:r>
          </a:p>
        </p:txBody>
      </p:sp>
      <p:sp>
        <p:nvSpPr>
          <p:cNvPr id="217115" name="Rectangle 27"/>
          <p:cNvSpPr>
            <a:spLocks noChangeArrowheads="1"/>
          </p:cNvSpPr>
          <p:nvPr/>
        </p:nvSpPr>
        <p:spPr bwMode="white">
          <a:xfrm>
            <a:off x="2432050" y="4340225"/>
            <a:ext cx="1198563" cy="2286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a:t>
            </a:r>
          </a:p>
        </p:txBody>
      </p:sp>
      <p:sp>
        <p:nvSpPr>
          <p:cNvPr id="217116" name="Rectangle 28"/>
          <p:cNvSpPr>
            <a:spLocks noChangeArrowheads="1"/>
          </p:cNvSpPr>
          <p:nvPr/>
        </p:nvSpPr>
        <p:spPr bwMode="white">
          <a:xfrm>
            <a:off x="2432050" y="4568825"/>
            <a:ext cx="1198563" cy="2286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ACC</a:t>
            </a:r>
          </a:p>
        </p:txBody>
      </p:sp>
      <p:sp>
        <p:nvSpPr>
          <p:cNvPr id="217117" name="Rectangle 29"/>
          <p:cNvSpPr>
            <a:spLocks noChangeArrowheads="1"/>
          </p:cNvSpPr>
          <p:nvPr/>
        </p:nvSpPr>
        <p:spPr bwMode="white">
          <a:xfrm>
            <a:off x="2432050" y="3752850"/>
            <a:ext cx="1196975" cy="255588"/>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ALU</a:t>
            </a:r>
          </a:p>
        </p:txBody>
      </p:sp>
      <p:sp>
        <p:nvSpPr>
          <p:cNvPr id="217118" name="Rectangle 30"/>
          <p:cNvSpPr>
            <a:spLocks noChangeArrowheads="1"/>
          </p:cNvSpPr>
          <p:nvPr/>
        </p:nvSpPr>
        <p:spPr bwMode="auto">
          <a:xfrm>
            <a:off x="708025" y="2943225"/>
            <a:ext cx="1225550" cy="366713"/>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Registers</a:t>
            </a:r>
          </a:p>
        </p:txBody>
      </p:sp>
      <p:sp>
        <p:nvSpPr>
          <p:cNvPr id="217119" name="Rectangle 31"/>
          <p:cNvSpPr>
            <a:spLocks noChangeArrowheads="1"/>
          </p:cNvSpPr>
          <p:nvPr/>
        </p:nvSpPr>
        <p:spPr bwMode="auto">
          <a:xfrm>
            <a:off x="5913438" y="3008313"/>
            <a:ext cx="895350" cy="366712"/>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Debug</a:t>
            </a:r>
          </a:p>
        </p:txBody>
      </p:sp>
      <p:sp>
        <p:nvSpPr>
          <p:cNvPr id="217120" name="Line 32"/>
          <p:cNvSpPr>
            <a:spLocks noChangeShapeType="1"/>
          </p:cNvSpPr>
          <p:nvPr/>
        </p:nvSpPr>
        <p:spPr bwMode="auto">
          <a:xfrm>
            <a:off x="4024313" y="2641600"/>
            <a:ext cx="0" cy="40640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1" name="Line 33"/>
          <p:cNvSpPr>
            <a:spLocks noChangeShapeType="1"/>
          </p:cNvSpPr>
          <p:nvPr/>
        </p:nvSpPr>
        <p:spPr bwMode="auto">
          <a:xfrm>
            <a:off x="6588125" y="2641600"/>
            <a:ext cx="0" cy="40640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2" name="Line 34"/>
          <p:cNvSpPr>
            <a:spLocks noChangeShapeType="1"/>
          </p:cNvSpPr>
          <p:nvPr/>
        </p:nvSpPr>
        <p:spPr bwMode="auto">
          <a:xfrm>
            <a:off x="6589713" y="2146300"/>
            <a:ext cx="0" cy="241300"/>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3" name="Line 35"/>
          <p:cNvSpPr>
            <a:spLocks noChangeShapeType="1"/>
          </p:cNvSpPr>
          <p:nvPr/>
        </p:nvSpPr>
        <p:spPr bwMode="auto">
          <a:xfrm>
            <a:off x="6589713" y="1676400"/>
            <a:ext cx="0" cy="241300"/>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4" name="Line 36"/>
          <p:cNvSpPr>
            <a:spLocks noChangeShapeType="1"/>
          </p:cNvSpPr>
          <p:nvPr/>
        </p:nvSpPr>
        <p:spPr bwMode="auto">
          <a:xfrm>
            <a:off x="6608763" y="5008563"/>
            <a:ext cx="0" cy="350837"/>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5" name="Line 37"/>
          <p:cNvSpPr>
            <a:spLocks noChangeShapeType="1"/>
          </p:cNvSpPr>
          <p:nvPr/>
        </p:nvSpPr>
        <p:spPr bwMode="auto">
          <a:xfrm>
            <a:off x="4232275" y="5021263"/>
            <a:ext cx="0" cy="333375"/>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6" name="Line 38"/>
          <p:cNvSpPr>
            <a:spLocks noChangeShapeType="1"/>
          </p:cNvSpPr>
          <p:nvPr/>
        </p:nvSpPr>
        <p:spPr bwMode="auto">
          <a:xfrm>
            <a:off x="1752600" y="5016500"/>
            <a:ext cx="0" cy="339725"/>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7" name="Line 39"/>
          <p:cNvSpPr>
            <a:spLocks noChangeShapeType="1"/>
          </p:cNvSpPr>
          <p:nvPr/>
        </p:nvSpPr>
        <p:spPr bwMode="auto">
          <a:xfrm>
            <a:off x="1193800" y="2647950"/>
            <a:ext cx="0" cy="32385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8" name="Line 40"/>
          <p:cNvSpPr>
            <a:spLocks noChangeShapeType="1"/>
          </p:cNvSpPr>
          <p:nvPr/>
        </p:nvSpPr>
        <p:spPr bwMode="auto">
          <a:xfrm>
            <a:off x="1892300" y="2178050"/>
            <a:ext cx="0" cy="1096963"/>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9" name="Line 41"/>
          <p:cNvSpPr>
            <a:spLocks noChangeShapeType="1"/>
          </p:cNvSpPr>
          <p:nvPr/>
        </p:nvSpPr>
        <p:spPr bwMode="auto">
          <a:xfrm>
            <a:off x="3619500" y="5024438"/>
            <a:ext cx="0" cy="83185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0" name="Rectangle 42"/>
          <p:cNvSpPr>
            <a:spLocks noChangeArrowheads="1"/>
          </p:cNvSpPr>
          <p:nvPr/>
        </p:nvSpPr>
        <p:spPr bwMode="white">
          <a:xfrm>
            <a:off x="1481138" y="5349875"/>
            <a:ext cx="5453062" cy="2730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endParaRPr lang="de-DE" sz="1500" dirty="0">
              <a:effectLst>
                <a:outerShdw blurRad="38100" dist="38100" dir="2700000" algn="tl">
                  <a:srgbClr val="000000"/>
                </a:outerShdw>
              </a:effectLst>
              <a:latin typeface="Arial" charset="0"/>
            </a:endParaRPr>
          </a:p>
        </p:txBody>
      </p:sp>
      <p:sp>
        <p:nvSpPr>
          <p:cNvPr id="217131" name="Text Box 43"/>
          <p:cNvSpPr txBox="1">
            <a:spLocks noChangeArrowheads="1"/>
          </p:cNvSpPr>
          <p:nvPr/>
        </p:nvSpPr>
        <p:spPr bwMode="auto">
          <a:xfrm>
            <a:off x="1938338" y="5287963"/>
            <a:ext cx="2978150" cy="366712"/>
          </a:xfrm>
          <a:prstGeom prst="rect">
            <a:avLst/>
          </a:prstGeom>
          <a:noFill/>
          <a:ln w="12700">
            <a:noFill/>
            <a:miter lim="800000"/>
            <a:headEnd type="none" w="sm" len="sm"/>
            <a:tailEnd type="none" w="sm" len="sm"/>
          </a:ln>
          <a:effectLst/>
        </p:spPr>
        <p:txBody>
          <a:bodyPr wrap="none">
            <a:spAutoFit/>
          </a:bodyPr>
          <a:lstStyle/>
          <a:p>
            <a:pPr>
              <a:lnSpc>
                <a:spcPct val="100000"/>
              </a:lnSpc>
              <a:spcBef>
                <a:spcPct val="0"/>
              </a:spcBef>
              <a:defRPr/>
            </a:pPr>
            <a:r>
              <a:rPr lang="en-US" sz="1800" dirty="0">
                <a:effectLst>
                  <a:outerShdw blurRad="38100" dist="38100" dir="2700000" algn="tl">
                    <a:srgbClr val="000000"/>
                  </a:outerShdw>
                </a:effectLst>
                <a:latin typeface="Arial" charset="0"/>
              </a:rPr>
              <a:t>Register Bus / Result Bus</a:t>
            </a:r>
          </a:p>
        </p:txBody>
      </p:sp>
      <p:sp>
        <p:nvSpPr>
          <p:cNvPr id="217132" name="Line 44"/>
          <p:cNvSpPr>
            <a:spLocks noChangeShapeType="1"/>
          </p:cNvSpPr>
          <p:nvPr/>
        </p:nvSpPr>
        <p:spPr bwMode="auto">
          <a:xfrm>
            <a:off x="1168400" y="5019675"/>
            <a:ext cx="0" cy="833438"/>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3" name="Line 45"/>
          <p:cNvSpPr>
            <a:spLocks noChangeShapeType="1"/>
          </p:cNvSpPr>
          <p:nvPr/>
        </p:nvSpPr>
        <p:spPr bwMode="auto">
          <a:xfrm>
            <a:off x="825500" y="5016500"/>
            <a:ext cx="0" cy="1252538"/>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4" name="Line 46"/>
          <p:cNvSpPr>
            <a:spLocks noChangeShapeType="1"/>
          </p:cNvSpPr>
          <p:nvPr/>
        </p:nvSpPr>
        <p:spPr bwMode="auto">
          <a:xfrm>
            <a:off x="6608763" y="5624513"/>
            <a:ext cx="0" cy="230187"/>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5" name="Line 47"/>
          <p:cNvSpPr>
            <a:spLocks noChangeShapeType="1"/>
          </p:cNvSpPr>
          <p:nvPr/>
        </p:nvSpPr>
        <p:spPr bwMode="auto">
          <a:xfrm>
            <a:off x="6611938" y="6053138"/>
            <a:ext cx="0" cy="230187"/>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6" name="Rectangle 48"/>
          <p:cNvSpPr>
            <a:spLocks noChangeArrowheads="1"/>
          </p:cNvSpPr>
          <p:nvPr/>
        </p:nvSpPr>
        <p:spPr bwMode="white">
          <a:xfrm>
            <a:off x="490538" y="5849938"/>
            <a:ext cx="7007225" cy="2476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Data/Program-write Data Bus (32)</a:t>
            </a:r>
            <a:endParaRPr lang="en-US" sz="1500" dirty="0">
              <a:effectLst>
                <a:outerShdw blurRad="38100" dist="38100" dir="2700000" algn="tl">
                  <a:srgbClr val="000000"/>
                </a:outerShdw>
              </a:effectLst>
              <a:latin typeface="Arial" charset="0"/>
            </a:endParaRPr>
          </a:p>
        </p:txBody>
      </p:sp>
      <p:sp>
        <p:nvSpPr>
          <p:cNvPr id="217137" name="Line 49"/>
          <p:cNvSpPr>
            <a:spLocks noChangeShapeType="1"/>
          </p:cNvSpPr>
          <p:nvPr/>
        </p:nvSpPr>
        <p:spPr bwMode="auto">
          <a:xfrm>
            <a:off x="2933700" y="1687513"/>
            <a:ext cx="0" cy="134620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8" name="Rectangle 50"/>
          <p:cNvSpPr>
            <a:spLocks noChangeArrowheads="1"/>
          </p:cNvSpPr>
          <p:nvPr/>
        </p:nvSpPr>
        <p:spPr bwMode="white">
          <a:xfrm>
            <a:off x="1709738" y="1901825"/>
            <a:ext cx="5734050" cy="269875"/>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Data-read Address Bus (32)</a:t>
            </a:r>
            <a:endParaRPr lang="en-US" sz="1500" dirty="0">
              <a:effectLst>
                <a:outerShdw blurRad="38100" dist="38100" dir="2700000" algn="tl">
                  <a:srgbClr val="000000"/>
                </a:outerShdw>
              </a:effectLst>
              <a:latin typeface="Arial" charset="0"/>
            </a:endParaRPr>
          </a:p>
        </p:txBody>
      </p:sp>
      <p:sp>
        <p:nvSpPr>
          <p:cNvPr id="217139" name="Rectangle 51"/>
          <p:cNvSpPr>
            <a:spLocks noChangeArrowheads="1"/>
          </p:cNvSpPr>
          <p:nvPr/>
        </p:nvSpPr>
        <p:spPr bwMode="white">
          <a:xfrm>
            <a:off x="947738" y="2374900"/>
            <a:ext cx="6496050" cy="269875"/>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Data-read Data Bus (32)</a:t>
            </a:r>
            <a:endParaRPr lang="en-US" sz="1500" dirty="0">
              <a:effectLst>
                <a:outerShdw blurRad="38100" dist="38100" dir="2700000" algn="tl">
                  <a:srgbClr val="000000"/>
                </a:outerShdw>
              </a:effectLst>
              <a:latin typeface="Arial" charset="0"/>
            </a:endParaRPr>
          </a:p>
        </p:txBody>
      </p:sp>
      <p:sp>
        <p:nvSpPr>
          <p:cNvPr id="217140" name="Rectangle 52"/>
          <p:cNvSpPr>
            <a:spLocks noChangeArrowheads="1"/>
          </p:cNvSpPr>
          <p:nvPr/>
        </p:nvSpPr>
        <p:spPr bwMode="auto">
          <a:xfrm>
            <a:off x="7437438" y="881063"/>
            <a:ext cx="1630362" cy="5781675"/>
          </a:xfrm>
          <a:prstGeom prst="rect">
            <a:avLst/>
          </a:prstGeom>
          <a:solidFill>
            <a:schemeClr val="accent2"/>
          </a:solidFill>
          <a:ln w="12700">
            <a:solidFill>
              <a:schemeClr val="tx1"/>
            </a:solidFill>
            <a:miter lim="800000"/>
            <a:headEn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1" name="Rectangle 53"/>
          <p:cNvSpPr>
            <a:spLocks noChangeArrowheads="1"/>
          </p:cNvSpPr>
          <p:nvPr/>
        </p:nvSpPr>
        <p:spPr bwMode="auto">
          <a:xfrm>
            <a:off x="4756150" y="3151188"/>
            <a:ext cx="830263" cy="1731962"/>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2" name="Rectangle 54"/>
          <p:cNvSpPr>
            <a:spLocks noChangeArrowheads="1"/>
          </p:cNvSpPr>
          <p:nvPr/>
        </p:nvSpPr>
        <p:spPr bwMode="auto">
          <a:xfrm>
            <a:off x="4849813" y="3289300"/>
            <a:ext cx="641350" cy="1465263"/>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FPU</a:t>
            </a:r>
          </a:p>
          <a:p>
            <a:pPr algn="ctr" eaLnBrk="1" hangingPunct="1">
              <a:lnSpc>
                <a:spcPct val="100000"/>
              </a:lnSpc>
              <a:spcBef>
                <a:spcPct val="0"/>
              </a:spcBef>
              <a:defRPr/>
            </a:pPr>
            <a:endParaRPr lang="en-US" sz="1800" dirty="0">
              <a:effectLst>
                <a:outerShdw blurRad="38100" dist="38100" dir="2700000" algn="tl">
                  <a:srgbClr val="000000"/>
                </a:outerShdw>
              </a:effectLst>
              <a:latin typeface="Arial" charset="0"/>
            </a:endParaRP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R0H</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to</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R7H</a:t>
            </a:r>
          </a:p>
        </p:txBody>
      </p:sp>
      <p:sp>
        <p:nvSpPr>
          <p:cNvPr id="217143" name="Line 55"/>
          <p:cNvSpPr>
            <a:spLocks noChangeShapeType="1"/>
          </p:cNvSpPr>
          <p:nvPr/>
        </p:nvSpPr>
        <p:spPr bwMode="auto">
          <a:xfrm>
            <a:off x="4752975" y="3743325"/>
            <a:ext cx="82867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nvGrpSpPr>
          <p:cNvPr id="8245" name="Group 56"/>
          <p:cNvGrpSpPr>
            <a:grpSpLocks/>
          </p:cNvGrpSpPr>
          <p:nvPr/>
        </p:nvGrpSpPr>
        <p:grpSpPr bwMode="auto">
          <a:xfrm>
            <a:off x="7548563" y="1350963"/>
            <a:ext cx="1403350" cy="762000"/>
            <a:chOff x="4755" y="781"/>
            <a:chExt cx="884" cy="480"/>
          </a:xfrm>
        </p:grpSpPr>
        <p:sp>
          <p:nvSpPr>
            <p:cNvPr id="217145" name="Rectangle 57"/>
            <p:cNvSpPr>
              <a:spLocks noChangeArrowheads="1"/>
            </p:cNvSpPr>
            <p:nvPr/>
          </p:nvSpPr>
          <p:spPr bwMode="auto">
            <a:xfrm>
              <a:off x="4755" y="791"/>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6" name="Rectangle 58"/>
            <p:cNvSpPr>
              <a:spLocks noChangeArrowheads="1"/>
            </p:cNvSpPr>
            <p:nvPr/>
          </p:nvSpPr>
          <p:spPr bwMode="white">
            <a:xfrm>
              <a:off x="4825" y="781"/>
              <a:ext cx="743" cy="480"/>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Program</a:t>
              </a:r>
            </a:p>
            <a:p>
              <a:pPr algn="ctr">
                <a:lnSpc>
                  <a:spcPct val="100000"/>
                </a:lnSpc>
                <a:spcBef>
                  <a:spcPct val="0"/>
                </a:spcBef>
                <a:defRPr/>
              </a:pPr>
              <a:r>
                <a:rPr lang="en-US" sz="1800" dirty="0">
                  <a:effectLst>
                    <a:outerShdw blurRad="38100" dist="38100" dir="2700000" algn="tl">
                      <a:srgbClr val="000000"/>
                    </a:outerShdw>
                  </a:effectLst>
                  <a:latin typeface="Arial" charset="0"/>
                </a:rPr>
                <a:t>Memory</a:t>
              </a:r>
            </a:p>
          </p:txBody>
        </p:sp>
      </p:grpSp>
      <p:grpSp>
        <p:nvGrpSpPr>
          <p:cNvPr id="8246" name="Group 59"/>
          <p:cNvGrpSpPr>
            <a:grpSpLocks/>
          </p:cNvGrpSpPr>
          <p:nvPr/>
        </p:nvGrpSpPr>
        <p:grpSpPr bwMode="auto">
          <a:xfrm>
            <a:off x="7545388" y="2727325"/>
            <a:ext cx="1403350" cy="733425"/>
            <a:chOff x="4753" y="1657"/>
            <a:chExt cx="884" cy="462"/>
          </a:xfrm>
        </p:grpSpPr>
        <p:sp>
          <p:nvSpPr>
            <p:cNvPr id="217148" name="Rectangle 60"/>
            <p:cNvSpPr>
              <a:spLocks noChangeArrowheads="1"/>
            </p:cNvSpPr>
            <p:nvPr/>
          </p:nvSpPr>
          <p:spPr bwMode="auto">
            <a:xfrm>
              <a:off x="4753" y="1657"/>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9" name="Rectangle 61"/>
            <p:cNvSpPr>
              <a:spLocks noChangeArrowheads="1"/>
            </p:cNvSpPr>
            <p:nvPr/>
          </p:nvSpPr>
          <p:spPr bwMode="white">
            <a:xfrm>
              <a:off x="4810" y="1662"/>
              <a:ext cx="770" cy="457"/>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Data</a:t>
              </a:r>
            </a:p>
            <a:p>
              <a:pPr algn="ctr">
                <a:lnSpc>
                  <a:spcPct val="100000"/>
                </a:lnSpc>
                <a:spcBef>
                  <a:spcPct val="0"/>
                </a:spcBef>
                <a:defRPr/>
              </a:pPr>
              <a:r>
                <a:rPr lang="en-US" sz="1800" dirty="0">
                  <a:effectLst>
                    <a:outerShdw blurRad="38100" dist="38100" dir="2700000" algn="tl">
                      <a:srgbClr val="000000"/>
                    </a:outerShdw>
                  </a:effectLst>
                  <a:latin typeface="Arial" charset="0"/>
                </a:rPr>
                <a:t>Memory</a:t>
              </a:r>
            </a:p>
          </p:txBody>
        </p:sp>
      </p:grpSp>
      <p:grpSp>
        <p:nvGrpSpPr>
          <p:cNvPr id="8247" name="Group 62"/>
          <p:cNvGrpSpPr>
            <a:grpSpLocks/>
          </p:cNvGrpSpPr>
          <p:nvPr/>
        </p:nvGrpSpPr>
        <p:grpSpPr bwMode="auto">
          <a:xfrm>
            <a:off x="7542213" y="4075113"/>
            <a:ext cx="1403350" cy="711200"/>
            <a:chOff x="4751" y="2614"/>
            <a:chExt cx="884" cy="448"/>
          </a:xfrm>
        </p:grpSpPr>
        <p:sp>
          <p:nvSpPr>
            <p:cNvPr id="217151" name="Rectangle 63"/>
            <p:cNvSpPr>
              <a:spLocks noChangeArrowheads="1"/>
            </p:cNvSpPr>
            <p:nvPr/>
          </p:nvSpPr>
          <p:spPr bwMode="auto">
            <a:xfrm>
              <a:off x="4751" y="2614"/>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52" name="Rectangle 64"/>
            <p:cNvSpPr>
              <a:spLocks noChangeArrowheads="1"/>
            </p:cNvSpPr>
            <p:nvPr/>
          </p:nvSpPr>
          <p:spPr bwMode="white">
            <a:xfrm>
              <a:off x="4821" y="2681"/>
              <a:ext cx="743" cy="312"/>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Peripherals</a:t>
              </a:r>
            </a:p>
          </p:txBody>
        </p:sp>
      </p:grpSp>
      <p:grpSp>
        <p:nvGrpSpPr>
          <p:cNvPr id="8248" name="Group 65"/>
          <p:cNvGrpSpPr>
            <a:grpSpLocks/>
          </p:cNvGrpSpPr>
          <p:nvPr/>
        </p:nvGrpSpPr>
        <p:grpSpPr bwMode="auto">
          <a:xfrm>
            <a:off x="7539038" y="5402263"/>
            <a:ext cx="1403350" cy="711200"/>
            <a:chOff x="4749" y="3403"/>
            <a:chExt cx="884" cy="448"/>
          </a:xfrm>
        </p:grpSpPr>
        <p:sp>
          <p:nvSpPr>
            <p:cNvPr id="217154" name="Rectangle 66"/>
            <p:cNvSpPr>
              <a:spLocks noChangeArrowheads="1"/>
            </p:cNvSpPr>
            <p:nvPr/>
          </p:nvSpPr>
          <p:spPr bwMode="auto">
            <a:xfrm>
              <a:off x="4749" y="3403"/>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55" name="Rectangle 67"/>
            <p:cNvSpPr>
              <a:spLocks noChangeArrowheads="1"/>
            </p:cNvSpPr>
            <p:nvPr/>
          </p:nvSpPr>
          <p:spPr bwMode="white">
            <a:xfrm>
              <a:off x="4819" y="3420"/>
              <a:ext cx="743" cy="414"/>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External</a:t>
              </a:r>
            </a:p>
            <a:p>
              <a:pPr algn="ctr">
                <a:lnSpc>
                  <a:spcPct val="100000"/>
                </a:lnSpc>
                <a:spcBef>
                  <a:spcPct val="0"/>
                </a:spcBef>
                <a:defRPr/>
              </a:pPr>
              <a:r>
                <a:rPr lang="en-US" sz="1800" dirty="0">
                  <a:effectLst>
                    <a:outerShdw blurRad="38100" dist="38100" dir="2700000" algn="tl">
                      <a:srgbClr val="000000"/>
                    </a:outerShdw>
                  </a:effectLst>
                  <a:latin typeface="Arial" charset="0"/>
                </a:rPr>
                <a:t>Interface</a:t>
              </a:r>
              <a:endParaRPr lang="en-US" sz="1500" dirty="0">
                <a:effectLst>
                  <a:outerShdw blurRad="38100" dist="38100" dir="2700000" algn="tl">
                    <a:srgbClr val="000000"/>
                  </a:outerShdw>
                </a:effectLst>
                <a:latin typeface="Arial" charset="0"/>
              </a:endParaRPr>
            </a:p>
          </p:txBody>
        </p:sp>
      </p:grpSp>
      <p:sp>
        <p:nvSpPr>
          <p:cNvPr id="8249" name="Rectangle 69"/>
          <p:cNvSpPr>
            <a:spLocks noChangeArrowheads="1"/>
          </p:cNvSpPr>
          <p:nvPr/>
        </p:nvSpPr>
        <p:spPr bwMode="auto">
          <a:xfrm>
            <a:off x="2320925" y="115888"/>
            <a:ext cx="4500563"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a:solidFill>
                  <a:srgbClr val="FFFF00"/>
                </a:solidFill>
              </a:rPr>
              <a:t>F2833x Internal Bus Structure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Freeform 2"/>
          <p:cNvSpPr>
            <a:spLocks/>
          </p:cNvSpPr>
          <p:nvPr/>
        </p:nvSpPr>
        <p:spPr bwMode="auto">
          <a:xfrm>
            <a:off x="5303838" y="3378200"/>
            <a:ext cx="941387" cy="1874838"/>
          </a:xfrm>
          <a:custGeom>
            <a:avLst/>
            <a:gdLst/>
            <a:ahLst/>
            <a:cxnLst>
              <a:cxn ang="0">
                <a:pos x="0" y="0"/>
              </a:cxn>
              <a:cxn ang="0">
                <a:pos x="328" y="0"/>
              </a:cxn>
              <a:cxn ang="0">
                <a:pos x="328" y="1181"/>
              </a:cxn>
              <a:cxn ang="0">
                <a:pos x="440" y="1181"/>
              </a:cxn>
              <a:cxn ang="0">
                <a:pos x="593" y="1066"/>
              </a:cxn>
            </a:cxnLst>
            <a:rect l="0" t="0" r="r" b="b"/>
            <a:pathLst>
              <a:path w="593" h="1181">
                <a:moveTo>
                  <a:pt x="0" y="0"/>
                </a:moveTo>
                <a:lnTo>
                  <a:pt x="328" y="0"/>
                </a:lnTo>
                <a:lnTo>
                  <a:pt x="328" y="1181"/>
                </a:lnTo>
                <a:lnTo>
                  <a:pt x="440" y="1181"/>
                </a:lnTo>
                <a:lnTo>
                  <a:pt x="593" y="1066"/>
                </a:lnTo>
              </a:path>
            </a:pathLst>
          </a:custGeom>
          <a:noFill/>
          <a:ln w="57150" cap="flat"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35" name="Line 3"/>
          <p:cNvSpPr>
            <a:spLocks noChangeShapeType="1"/>
          </p:cNvSpPr>
          <p:nvPr/>
        </p:nvSpPr>
        <p:spPr bwMode="auto">
          <a:xfrm flipV="1">
            <a:off x="4557713" y="3941763"/>
            <a:ext cx="0" cy="40005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36" name="Rectangle 4"/>
          <p:cNvSpPr>
            <a:spLocks noChangeArrowheads="1"/>
          </p:cNvSpPr>
          <p:nvPr/>
        </p:nvSpPr>
        <p:spPr bwMode="auto">
          <a:xfrm>
            <a:off x="6915150" y="3171825"/>
            <a:ext cx="1106488" cy="584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McBSP-A</a:t>
            </a:r>
          </a:p>
        </p:txBody>
      </p:sp>
      <p:sp>
        <p:nvSpPr>
          <p:cNvPr id="223237" name="Rectangle 5"/>
          <p:cNvSpPr>
            <a:spLocks noChangeArrowheads="1"/>
          </p:cNvSpPr>
          <p:nvPr/>
        </p:nvSpPr>
        <p:spPr bwMode="auto">
          <a:xfrm>
            <a:off x="6915150" y="3759200"/>
            <a:ext cx="1106488" cy="584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McBSP-B</a:t>
            </a:r>
          </a:p>
        </p:txBody>
      </p:sp>
      <p:sp>
        <p:nvSpPr>
          <p:cNvPr id="223238" name="Rectangle 6"/>
          <p:cNvSpPr>
            <a:spLocks noChangeArrowheads="1"/>
          </p:cNvSpPr>
          <p:nvPr/>
        </p:nvSpPr>
        <p:spPr bwMode="auto">
          <a:xfrm>
            <a:off x="6911975" y="1000125"/>
            <a:ext cx="1108075" cy="1893888"/>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XINTF</a:t>
            </a:r>
          </a:p>
          <a:p>
            <a:pPr algn="ctr">
              <a:defRPr/>
            </a:pPr>
            <a:r>
              <a:rPr lang="en-US" sz="1400" dirty="0">
                <a:effectLst>
                  <a:outerShdw blurRad="38100" dist="38100" dir="2700000" algn="tl">
                    <a:srgbClr val="000000"/>
                  </a:outerShdw>
                </a:effectLst>
                <a:latin typeface="Arial" charset="0"/>
              </a:rPr>
              <a:t>Zone 0, 6, 7</a:t>
            </a:r>
          </a:p>
        </p:txBody>
      </p:sp>
      <p:sp>
        <p:nvSpPr>
          <p:cNvPr id="223239" name="Rectangle 7"/>
          <p:cNvSpPr>
            <a:spLocks noChangeArrowheads="1"/>
          </p:cNvSpPr>
          <p:nvPr/>
        </p:nvSpPr>
        <p:spPr bwMode="auto">
          <a:xfrm>
            <a:off x="3811588" y="2135188"/>
            <a:ext cx="1498600" cy="1808162"/>
          </a:xfrm>
          <a:prstGeom prst="rect">
            <a:avLst/>
          </a:prstGeom>
          <a:solidFill>
            <a:schemeClr val="folHlink"/>
          </a:solidFill>
          <a:ln w="12700">
            <a:solidFill>
              <a:schemeClr val="tx1"/>
            </a:solidFill>
            <a:miter lim="800000"/>
            <a:headEnd type="none" w="sm" len="sm"/>
            <a:tailEnd type="none" w="sm" len="sm"/>
          </a:ln>
          <a:effectLst/>
        </p:spPr>
        <p:txBody>
          <a:bodyPr wrap="none" anchor="ctr"/>
          <a:lstStyle/>
          <a:p>
            <a:pPr algn="ctr">
              <a:defRPr/>
            </a:pPr>
            <a:r>
              <a:rPr lang="en-US" sz="2000" dirty="0">
                <a:effectLst>
                  <a:outerShdw blurRad="38100" dist="38100" dir="2700000" algn="tl">
                    <a:srgbClr val="000000"/>
                  </a:outerShdw>
                </a:effectLst>
                <a:latin typeface="Arial" charset="0"/>
              </a:rPr>
              <a:t>DMA</a:t>
            </a:r>
          </a:p>
          <a:p>
            <a:pPr algn="ctr">
              <a:defRPr/>
            </a:pPr>
            <a:r>
              <a:rPr lang="en-US" sz="1800" dirty="0">
                <a:effectLst>
                  <a:outerShdw blurRad="38100" dist="38100" dir="2700000" algn="tl">
                    <a:srgbClr val="000000"/>
                  </a:outerShdw>
                </a:effectLst>
                <a:latin typeface="Arial" charset="0"/>
              </a:rPr>
              <a:t>6-channels</a:t>
            </a:r>
          </a:p>
        </p:txBody>
      </p:sp>
      <p:sp>
        <p:nvSpPr>
          <p:cNvPr id="223240" name="Rectangle 8"/>
          <p:cNvSpPr>
            <a:spLocks noChangeArrowheads="1"/>
          </p:cNvSpPr>
          <p:nvPr/>
        </p:nvSpPr>
        <p:spPr bwMode="auto">
          <a:xfrm>
            <a:off x="950913" y="2928938"/>
            <a:ext cx="1265237" cy="2881312"/>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L4 SARAM</a:t>
            </a:r>
          </a:p>
          <a:p>
            <a:pPr algn="ctr">
              <a:defRPr/>
            </a:pPr>
            <a:endParaRPr lang="en-US" sz="1800" dirty="0">
              <a:effectLst>
                <a:outerShdw blurRad="38100" dist="38100" dir="2700000" algn="tl">
                  <a:srgbClr val="000000"/>
                </a:outerShdw>
              </a:effectLst>
              <a:latin typeface="Arial" charset="0"/>
            </a:endParaRPr>
          </a:p>
          <a:p>
            <a:pPr algn="ctr">
              <a:defRPr/>
            </a:pPr>
            <a:r>
              <a:rPr lang="en-US" sz="1800" dirty="0">
                <a:effectLst>
                  <a:outerShdw blurRad="38100" dist="38100" dir="2700000" algn="tl">
                    <a:srgbClr val="000000"/>
                  </a:outerShdw>
                </a:effectLst>
                <a:latin typeface="Arial" charset="0"/>
              </a:rPr>
              <a:t>L5 SARAM</a:t>
            </a:r>
          </a:p>
          <a:p>
            <a:pPr algn="ctr">
              <a:defRPr/>
            </a:pPr>
            <a:endParaRPr lang="en-US" sz="1800" dirty="0">
              <a:effectLst>
                <a:outerShdw blurRad="38100" dist="38100" dir="2700000" algn="tl">
                  <a:srgbClr val="000000"/>
                </a:outerShdw>
              </a:effectLst>
              <a:latin typeface="Arial" charset="0"/>
            </a:endParaRPr>
          </a:p>
          <a:p>
            <a:pPr algn="ctr">
              <a:defRPr/>
            </a:pPr>
            <a:r>
              <a:rPr lang="en-US" sz="1800" dirty="0">
                <a:effectLst>
                  <a:outerShdw blurRad="38100" dist="38100" dir="2700000" algn="tl">
                    <a:srgbClr val="000000"/>
                  </a:outerShdw>
                </a:effectLst>
                <a:latin typeface="Arial" charset="0"/>
              </a:rPr>
              <a:t>L6 SARAM</a:t>
            </a:r>
          </a:p>
          <a:p>
            <a:pPr algn="ctr">
              <a:defRPr/>
            </a:pPr>
            <a:endParaRPr lang="en-US" sz="1800" dirty="0">
              <a:effectLst>
                <a:outerShdw blurRad="38100" dist="38100" dir="2700000" algn="tl">
                  <a:srgbClr val="000000"/>
                </a:outerShdw>
              </a:effectLst>
              <a:latin typeface="Arial" charset="0"/>
            </a:endParaRPr>
          </a:p>
          <a:p>
            <a:pPr algn="ctr">
              <a:defRPr/>
            </a:pPr>
            <a:r>
              <a:rPr lang="en-US" sz="1800" dirty="0">
                <a:effectLst>
                  <a:outerShdw blurRad="38100" dist="38100" dir="2700000" algn="tl">
                    <a:srgbClr val="000000"/>
                  </a:outerShdw>
                </a:effectLst>
                <a:latin typeface="Arial" charset="0"/>
              </a:rPr>
              <a:t>L7 SARAM</a:t>
            </a:r>
          </a:p>
        </p:txBody>
      </p:sp>
      <p:sp>
        <p:nvSpPr>
          <p:cNvPr id="223241" name="Rectangle 9"/>
          <p:cNvSpPr>
            <a:spLocks noChangeArrowheads="1"/>
          </p:cNvSpPr>
          <p:nvPr/>
        </p:nvSpPr>
        <p:spPr bwMode="auto">
          <a:xfrm>
            <a:off x="950913" y="1570038"/>
            <a:ext cx="1265237" cy="817562"/>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ADC</a:t>
            </a:r>
          </a:p>
          <a:p>
            <a:pPr algn="ctr">
              <a:defRPr/>
            </a:pPr>
            <a:r>
              <a:rPr lang="en-US" sz="1600" dirty="0">
                <a:effectLst>
                  <a:outerShdw blurRad="38100" dist="38100" dir="2700000" algn="tl">
                    <a:srgbClr val="000000"/>
                  </a:outerShdw>
                </a:effectLst>
                <a:latin typeface="Arial" charset="0"/>
              </a:rPr>
              <a:t>Result 0-15</a:t>
            </a:r>
          </a:p>
        </p:txBody>
      </p:sp>
      <p:sp>
        <p:nvSpPr>
          <p:cNvPr id="223242" name="Text Box 10"/>
          <p:cNvSpPr txBox="1">
            <a:spLocks noChangeArrowheads="1"/>
          </p:cNvSpPr>
          <p:nvPr/>
        </p:nvSpPr>
        <p:spPr bwMode="auto">
          <a:xfrm>
            <a:off x="4070350" y="3643313"/>
            <a:ext cx="928688" cy="287337"/>
          </a:xfrm>
          <a:prstGeom prst="rect">
            <a:avLst/>
          </a:prstGeom>
          <a:noFill/>
          <a:ln w="12700">
            <a:noFill/>
            <a:miter lim="800000"/>
            <a:headEnd type="none" w="sm" len="sm"/>
            <a:tailEnd type="none" w="sm" len="sm"/>
          </a:ln>
          <a:effectLst/>
        </p:spPr>
        <p:txBody>
          <a:bodyPr wrap="none">
            <a:spAutoFit/>
          </a:bodyPr>
          <a:lstStyle/>
          <a:p>
            <a:pPr>
              <a:defRPr/>
            </a:pPr>
            <a:r>
              <a:rPr lang="en-US" sz="1600" b="0" dirty="0">
                <a:effectLst>
                  <a:outerShdw blurRad="38100" dist="38100" dir="2700000" algn="tl">
                    <a:srgbClr val="000000"/>
                  </a:outerShdw>
                </a:effectLst>
                <a:latin typeface="Arial" charset="0"/>
              </a:rPr>
              <a:t>Triggers</a:t>
            </a:r>
          </a:p>
        </p:txBody>
      </p:sp>
      <p:sp>
        <p:nvSpPr>
          <p:cNvPr id="223243" name="Rectangle 11"/>
          <p:cNvSpPr>
            <a:spLocks noChangeArrowheads="1"/>
          </p:cNvSpPr>
          <p:nvPr/>
        </p:nvSpPr>
        <p:spPr bwMode="auto">
          <a:xfrm>
            <a:off x="3540125" y="4232275"/>
            <a:ext cx="2035175" cy="10795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spcBef>
                <a:spcPct val="0"/>
              </a:spcBef>
              <a:defRPr/>
            </a:pPr>
            <a:r>
              <a:rPr lang="en-US" sz="1600" b="0" dirty="0">
                <a:effectLst>
                  <a:outerShdw blurRad="38100" dist="38100" dir="2700000" algn="tl">
                    <a:srgbClr val="000000"/>
                  </a:outerShdw>
                </a:effectLst>
                <a:latin typeface="Arial" charset="0"/>
              </a:rPr>
              <a:t>SEQ1INT / SEQ2INT</a:t>
            </a:r>
          </a:p>
          <a:p>
            <a:pPr algn="ctr">
              <a:spcBef>
                <a:spcPct val="0"/>
              </a:spcBef>
              <a:defRPr/>
            </a:pPr>
            <a:r>
              <a:rPr lang="en-US" sz="1600" b="0" dirty="0">
                <a:effectLst>
                  <a:outerShdw blurRad="38100" dist="38100" dir="2700000" algn="tl">
                    <a:srgbClr val="000000"/>
                  </a:outerShdw>
                </a:effectLst>
                <a:latin typeface="Arial" charset="0"/>
              </a:rPr>
              <a:t>MXEVTA / MREVTA</a:t>
            </a:r>
          </a:p>
          <a:p>
            <a:pPr algn="ctr">
              <a:spcBef>
                <a:spcPct val="0"/>
              </a:spcBef>
              <a:defRPr/>
            </a:pPr>
            <a:r>
              <a:rPr lang="en-US" sz="1600" b="0" dirty="0">
                <a:effectLst>
                  <a:outerShdw blurRad="38100" dist="38100" dir="2700000" algn="tl">
                    <a:srgbClr val="000000"/>
                  </a:outerShdw>
                </a:effectLst>
                <a:latin typeface="Arial" charset="0"/>
              </a:rPr>
              <a:t>MXEVTB / MREVTB</a:t>
            </a:r>
          </a:p>
          <a:p>
            <a:pPr algn="ctr">
              <a:spcBef>
                <a:spcPct val="0"/>
              </a:spcBef>
              <a:defRPr/>
            </a:pPr>
            <a:r>
              <a:rPr lang="en-US" sz="1600" b="0" dirty="0">
                <a:effectLst>
                  <a:outerShdw blurRad="38100" dist="38100" dir="2700000" algn="tl">
                    <a:srgbClr val="000000"/>
                  </a:outerShdw>
                </a:effectLst>
                <a:latin typeface="Arial" charset="0"/>
              </a:rPr>
              <a:t>XINT1-7 / 13</a:t>
            </a:r>
          </a:p>
          <a:p>
            <a:pPr algn="ctr">
              <a:spcBef>
                <a:spcPct val="0"/>
              </a:spcBef>
              <a:defRPr/>
            </a:pPr>
            <a:r>
              <a:rPr lang="en-US" sz="1600" b="0" dirty="0">
                <a:effectLst>
                  <a:outerShdw blurRad="38100" dist="38100" dir="2700000" algn="tl">
                    <a:srgbClr val="000000"/>
                  </a:outerShdw>
                </a:effectLst>
                <a:latin typeface="Arial" charset="0"/>
              </a:rPr>
              <a:t>TINT0 / 1 / 2</a:t>
            </a:r>
          </a:p>
        </p:txBody>
      </p:sp>
      <p:sp>
        <p:nvSpPr>
          <p:cNvPr id="223244" name="Line 12"/>
          <p:cNvSpPr>
            <a:spLocks noChangeShapeType="1"/>
          </p:cNvSpPr>
          <p:nvPr/>
        </p:nvSpPr>
        <p:spPr bwMode="auto">
          <a:xfrm>
            <a:off x="3810000" y="3608388"/>
            <a:ext cx="1500188"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5" name="Line 13"/>
          <p:cNvSpPr>
            <a:spLocks noChangeShapeType="1"/>
          </p:cNvSpPr>
          <p:nvPr/>
        </p:nvSpPr>
        <p:spPr bwMode="auto">
          <a:xfrm>
            <a:off x="947738" y="3646488"/>
            <a:ext cx="12668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6" name="Line 14"/>
          <p:cNvSpPr>
            <a:spLocks noChangeShapeType="1"/>
          </p:cNvSpPr>
          <p:nvPr/>
        </p:nvSpPr>
        <p:spPr bwMode="auto">
          <a:xfrm>
            <a:off x="947738" y="4365625"/>
            <a:ext cx="12668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7" name="Line 15"/>
          <p:cNvSpPr>
            <a:spLocks noChangeShapeType="1"/>
          </p:cNvSpPr>
          <p:nvPr/>
        </p:nvSpPr>
        <p:spPr bwMode="auto">
          <a:xfrm>
            <a:off x="947738" y="5099050"/>
            <a:ext cx="12668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8" name="Line 16"/>
          <p:cNvSpPr>
            <a:spLocks noChangeShapeType="1"/>
          </p:cNvSpPr>
          <p:nvPr/>
        </p:nvSpPr>
        <p:spPr bwMode="auto">
          <a:xfrm>
            <a:off x="2651125" y="3273425"/>
            <a:ext cx="0" cy="2206625"/>
          </a:xfrm>
          <a:prstGeom prst="line">
            <a:avLst/>
          </a:prstGeom>
          <a:noFill/>
          <a:ln w="5715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9" name="Rectangle 17"/>
          <p:cNvSpPr>
            <a:spLocks noChangeArrowheads="1"/>
          </p:cNvSpPr>
          <p:nvPr/>
        </p:nvSpPr>
        <p:spPr bwMode="auto">
          <a:xfrm>
            <a:off x="3959225" y="1227138"/>
            <a:ext cx="1190625" cy="542925"/>
          </a:xfrm>
          <a:prstGeom prst="rect">
            <a:avLst/>
          </a:prstGeom>
          <a:solidFill>
            <a:schemeClr val="accent2"/>
          </a:solidFill>
          <a:ln w="12700">
            <a:solidFill>
              <a:schemeClr val="tx1"/>
            </a:solidFill>
            <a:prstDash val="dash"/>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PIE</a:t>
            </a:r>
          </a:p>
          <a:p>
            <a:pPr algn="ctr">
              <a:defRPr/>
            </a:pPr>
            <a:r>
              <a:rPr lang="en-US" sz="1400" dirty="0">
                <a:effectLst>
                  <a:outerShdw blurRad="38100" dist="38100" dir="2700000" algn="tl">
                    <a:srgbClr val="000000"/>
                  </a:outerShdw>
                </a:effectLst>
                <a:latin typeface="Arial" charset="0"/>
              </a:rPr>
              <a:t>DINTCH1-6</a:t>
            </a:r>
          </a:p>
        </p:txBody>
      </p:sp>
      <p:sp>
        <p:nvSpPr>
          <p:cNvPr id="223250" name="Line 18"/>
          <p:cNvSpPr>
            <a:spLocks noChangeShapeType="1"/>
          </p:cNvSpPr>
          <p:nvPr/>
        </p:nvSpPr>
        <p:spPr bwMode="auto">
          <a:xfrm flipV="1">
            <a:off x="4554538" y="1771650"/>
            <a:ext cx="0" cy="357188"/>
          </a:xfrm>
          <a:prstGeom prst="line">
            <a:avLst/>
          </a:prstGeom>
          <a:noFill/>
          <a:ln w="28575">
            <a:solidFill>
              <a:schemeClr val="tx1"/>
            </a:solidFill>
            <a:prstDash val="sysDot"/>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1" name="Line 19"/>
          <p:cNvSpPr>
            <a:spLocks noChangeShapeType="1"/>
          </p:cNvSpPr>
          <p:nvPr/>
        </p:nvSpPr>
        <p:spPr bwMode="auto">
          <a:xfrm>
            <a:off x="2211388" y="5451475"/>
            <a:ext cx="446087" cy="0"/>
          </a:xfrm>
          <a:prstGeom prst="line">
            <a:avLst/>
          </a:prstGeom>
          <a:noFill/>
          <a:ln w="57150">
            <a:solidFill>
              <a:schemeClr val="tx1"/>
            </a:solidFill>
            <a:round/>
            <a:headEnd type="triangle" w="med" len="med"/>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2" name="Line 20"/>
          <p:cNvSpPr>
            <a:spLocks noChangeShapeType="1"/>
          </p:cNvSpPr>
          <p:nvPr/>
        </p:nvSpPr>
        <p:spPr bwMode="auto">
          <a:xfrm>
            <a:off x="2214563" y="4708525"/>
            <a:ext cx="446087" cy="0"/>
          </a:xfrm>
          <a:prstGeom prst="line">
            <a:avLst/>
          </a:prstGeom>
          <a:noFill/>
          <a:ln w="57150">
            <a:solidFill>
              <a:schemeClr val="tx1"/>
            </a:solidFill>
            <a:round/>
            <a:headEnd type="triangle" w="med" len="med"/>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3" name="Line 21"/>
          <p:cNvSpPr>
            <a:spLocks noChangeShapeType="1"/>
          </p:cNvSpPr>
          <p:nvPr/>
        </p:nvSpPr>
        <p:spPr bwMode="auto">
          <a:xfrm>
            <a:off x="2217738" y="3994150"/>
            <a:ext cx="446087" cy="0"/>
          </a:xfrm>
          <a:prstGeom prst="line">
            <a:avLst/>
          </a:prstGeom>
          <a:noFill/>
          <a:ln w="57150">
            <a:solidFill>
              <a:schemeClr val="tx1"/>
            </a:solidFill>
            <a:round/>
            <a:headEnd type="triangle" w="med" len="med"/>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4" name="Line 22"/>
          <p:cNvSpPr>
            <a:spLocks noChangeShapeType="1"/>
          </p:cNvSpPr>
          <p:nvPr/>
        </p:nvSpPr>
        <p:spPr bwMode="auto">
          <a:xfrm>
            <a:off x="2217738" y="3281363"/>
            <a:ext cx="1589087" cy="0"/>
          </a:xfrm>
          <a:prstGeom prst="line">
            <a:avLst/>
          </a:prstGeom>
          <a:noFill/>
          <a:ln w="5715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5" name="Line 23"/>
          <p:cNvSpPr>
            <a:spLocks noChangeShapeType="1"/>
          </p:cNvSpPr>
          <p:nvPr/>
        </p:nvSpPr>
        <p:spPr bwMode="auto">
          <a:xfrm>
            <a:off x="6473825" y="3473450"/>
            <a:ext cx="438150"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6" name="Line 24"/>
          <p:cNvSpPr>
            <a:spLocks noChangeShapeType="1"/>
          </p:cNvSpPr>
          <p:nvPr/>
        </p:nvSpPr>
        <p:spPr bwMode="auto">
          <a:xfrm>
            <a:off x="8021638" y="1979613"/>
            <a:ext cx="690562" cy="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7" name="Line 25"/>
          <p:cNvSpPr>
            <a:spLocks noChangeShapeType="1"/>
          </p:cNvSpPr>
          <p:nvPr/>
        </p:nvSpPr>
        <p:spPr bwMode="auto">
          <a:xfrm>
            <a:off x="8029575" y="3451225"/>
            <a:ext cx="690563" cy="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8" name="Line 26"/>
          <p:cNvSpPr>
            <a:spLocks noChangeShapeType="1"/>
          </p:cNvSpPr>
          <p:nvPr/>
        </p:nvSpPr>
        <p:spPr bwMode="auto">
          <a:xfrm>
            <a:off x="8037513" y="4037013"/>
            <a:ext cx="690562" cy="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9" name="Rectangle 27"/>
          <p:cNvSpPr>
            <a:spLocks noChangeArrowheads="1"/>
          </p:cNvSpPr>
          <p:nvPr/>
        </p:nvSpPr>
        <p:spPr bwMode="auto">
          <a:xfrm>
            <a:off x="6923088" y="451167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PWM1</a:t>
            </a:r>
          </a:p>
        </p:txBody>
      </p:sp>
      <p:sp>
        <p:nvSpPr>
          <p:cNvPr id="223260" name="Rectangle 28"/>
          <p:cNvSpPr>
            <a:spLocks noChangeArrowheads="1"/>
          </p:cNvSpPr>
          <p:nvPr/>
        </p:nvSpPr>
        <p:spPr bwMode="auto">
          <a:xfrm>
            <a:off x="6923088" y="477202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PWM2</a:t>
            </a:r>
          </a:p>
        </p:txBody>
      </p:sp>
      <p:sp>
        <p:nvSpPr>
          <p:cNvPr id="223261" name="Rectangle 29"/>
          <p:cNvSpPr>
            <a:spLocks noChangeArrowheads="1"/>
          </p:cNvSpPr>
          <p:nvPr/>
        </p:nvSpPr>
        <p:spPr bwMode="auto">
          <a:xfrm>
            <a:off x="6923088" y="503237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PWM3</a:t>
            </a:r>
          </a:p>
        </p:txBody>
      </p:sp>
      <p:sp>
        <p:nvSpPr>
          <p:cNvPr id="223262" name="Rectangle 30"/>
          <p:cNvSpPr>
            <a:spLocks noChangeArrowheads="1"/>
          </p:cNvSpPr>
          <p:nvPr/>
        </p:nvSpPr>
        <p:spPr bwMode="auto">
          <a:xfrm>
            <a:off x="6923088" y="529272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PWM4</a:t>
            </a:r>
          </a:p>
        </p:txBody>
      </p:sp>
      <p:sp>
        <p:nvSpPr>
          <p:cNvPr id="223263" name="Rectangle 31"/>
          <p:cNvSpPr>
            <a:spLocks noChangeArrowheads="1"/>
          </p:cNvSpPr>
          <p:nvPr/>
        </p:nvSpPr>
        <p:spPr bwMode="auto">
          <a:xfrm>
            <a:off x="6923088" y="555307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PWM5</a:t>
            </a:r>
          </a:p>
        </p:txBody>
      </p:sp>
      <p:sp>
        <p:nvSpPr>
          <p:cNvPr id="223264" name="Rectangle 32"/>
          <p:cNvSpPr>
            <a:spLocks noChangeArrowheads="1"/>
          </p:cNvSpPr>
          <p:nvPr/>
        </p:nvSpPr>
        <p:spPr bwMode="auto">
          <a:xfrm>
            <a:off x="6923088" y="581342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PWM6</a:t>
            </a:r>
          </a:p>
        </p:txBody>
      </p:sp>
      <p:sp>
        <p:nvSpPr>
          <p:cNvPr id="223265" name="Line 33"/>
          <p:cNvSpPr>
            <a:spLocks noChangeShapeType="1"/>
          </p:cNvSpPr>
          <p:nvPr/>
        </p:nvSpPr>
        <p:spPr bwMode="auto">
          <a:xfrm>
            <a:off x="6440488" y="4643438"/>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6" name="Line 34"/>
          <p:cNvSpPr>
            <a:spLocks noChangeShapeType="1"/>
          </p:cNvSpPr>
          <p:nvPr/>
        </p:nvSpPr>
        <p:spPr bwMode="auto">
          <a:xfrm>
            <a:off x="6440488" y="4895850"/>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7" name="Line 35"/>
          <p:cNvSpPr>
            <a:spLocks noChangeShapeType="1"/>
          </p:cNvSpPr>
          <p:nvPr/>
        </p:nvSpPr>
        <p:spPr bwMode="auto">
          <a:xfrm>
            <a:off x="6440488" y="5148263"/>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8" name="Line 36"/>
          <p:cNvSpPr>
            <a:spLocks noChangeShapeType="1"/>
          </p:cNvSpPr>
          <p:nvPr/>
        </p:nvSpPr>
        <p:spPr bwMode="auto">
          <a:xfrm>
            <a:off x="6440488" y="5400675"/>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9" name="Line 37"/>
          <p:cNvSpPr>
            <a:spLocks noChangeShapeType="1"/>
          </p:cNvSpPr>
          <p:nvPr/>
        </p:nvSpPr>
        <p:spPr bwMode="auto">
          <a:xfrm>
            <a:off x="6440488" y="5653088"/>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0" name="Line 38"/>
          <p:cNvSpPr>
            <a:spLocks noChangeShapeType="1"/>
          </p:cNvSpPr>
          <p:nvPr/>
        </p:nvSpPr>
        <p:spPr bwMode="auto">
          <a:xfrm>
            <a:off x="6440488" y="5905500"/>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1" name="Line 39"/>
          <p:cNvSpPr>
            <a:spLocks noChangeShapeType="1"/>
          </p:cNvSpPr>
          <p:nvPr/>
        </p:nvSpPr>
        <p:spPr bwMode="auto">
          <a:xfrm>
            <a:off x="6465888" y="4618038"/>
            <a:ext cx="0" cy="1304925"/>
          </a:xfrm>
          <a:prstGeom prst="line">
            <a:avLst/>
          </a:prstGeom>
          <a:noFill/>
          <a:ln w="5715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2" name="Line 40"/>
          <p:cNvSpPr>
            <a:spLocks noChangeShapeType="1"/>
          </p:cNvSpPr>
          <p:nvPr/>
        </p:nvSpPr>
        <p:spPr bwMode="auto">
          <a:xfrm>
            <a:off x="6180138" y="5270500"/>
            <a:ext cx="282575" cy="0"/>
          </a:xfrm>
          <a:prstGeom prst="line">
            <a:avLst/>
          </a:prstGeom>
          <a:noFill/>
          <a:ln w="57150">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9257" name="Text Box 41"/>
          <p:cNvSpPr txBox="1">
            <a:spLocks noChangeArrowheads="1"/>
          </p:cNvSpPr>
          <p:nvPr/>
        </p:nvSpPr>
        <p:spPr bwMode="auto">
          <a:xfrm>
            <a:off x="2778125" y="5962650"/>
            <a:ext cx="3208338"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400" b="0"/>
              <a:t>SysCtrlRegs.MAPCNF.bit.MAPCNF</a:t>
            </a:r>
          </a:p>
          <a:p>
            <a:r>
              <a:rPr lang="en-US" altLang="it-IT" sz="1400" b="0"/>
              <a:t>(re-maps PWM regs from PF1 to PF3)</a:t>
            </a:r>
          </a:p>
        </p:txBody>
      </p:sp>
      <p:sp>
        <p:nvSpPr>
          <p:cNvPr id="223274" name="Line 42"/>
          <p:cNvSpPr>
            <a:spLocks noChangeShapeType="1"/>
          </p:cNvSpPr>
          <p:nvPr/>
        </p:nvSpPr>
        <p:spPr bwMode="auto">
          <a:xfrm>
            <a:off x="8027988" y="4645025"/>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5" name="Line 43"/>
          <p:cNvSpPr>
            <a:spLocks noChangeShapeType="1"/>
          </p:cNvSpPr>
          <p:nvPr/>
        </p:nvSpPr>
        <p:spPr bwMode="auto">
          <a:xfrm>
            <a:off x="8027988" y="4900613"/>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6" name="Line 44"/>
          <p:cNvSpPr>
            <a:spLocks noChangeShapeType="1"/>
          </p:cNvSpPr>
          <p:nvPr/>
        </p:nvSpPr>
        <p:spPr bwMode="auto">
          <a:xfrm>
            <a:off x="8027988" y="5157788"/>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7" name="Line 45"/>
          <p:cNvSpPr>
            <a:spLocks noChangeShapeType="1"/>
          </p:cNvSpPr>
          <p:nvPr/>
        </p:nvSpPr>
        <p:spPr bwMode="auto">
          <a:xfrm>
            <a:off x="8027988" y="5414963"/>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8" name="Line 46"/>
          <p:cNvSpPr>
            <a:spLocks noChangeShapeType="1"/>
          </p:cNvSpPr>
          <p:nvPr/>
        </p:nvSpPr>
        <p:spPr bwMode="auto">
          <a:xfrm>
            <a:off x="8027988" y="5672138"/>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9" name="Line 47"/>
          <p:cNvSpPr>
            <a:spLocks noChangeShapeType="1"/>
          </p:cNvSpPr>
          <p:nvPr/>
        </p:nvSpPr>
        <p:spPr bwMode="auto">
          <a:xfrm>
            <a:off x="8027988" y="5929313"/>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0" name="Freeform 48"/>
          <p:cNvSpPr>
            <a:spLocks/>
          </p:cNvSpPr>
          <p:nvPr/>
        </p:nvSpPr>
        <p:spPr bwMode="auto">
          <a:xfrm>
            <a:off x="5734050" y="5381625"/>
            <a:ext cx="401638" cy="685800"/>
          </a:xfrm>
          <a:custGeom>
            <a:avLst/>
            <a:gdLst/>
            <a:ahLst/>
            <a:cxnLst>
              <a:cxn ang="0">
                <a:pos x="0" y="432"/>
              </a:cxn>
              <a:cxn ang="0">
                <a:pos x="103" y="432"/>
              </a:cxn>
              <a:cxn ang="0">
                <a:pos x="253" y="0"/>
              </a:cxn>
            </a:cxnLst>
            <a:rect l="0" t="0" r="r" b="b"/>
            <a:pathLst>
              <a:path w="253" h="432">
                <a:moveTo>
                  <a:pt x="0" y="432"/>
                </a:moveTo>
                <a:lnTo>
                  <a:pt x="103" y="432"/>
                </a:lnTo>
                <a:lnTo>
                  <a:pt x="253" y="0"/>
                </a:lnTo>
              </a:path>
            </a:pathLst>
          </a:custGeom>
          <a:noFill/>
          <a:ln w="12700" cap="flat" cmpd="sng">
            <a:solidFill>
              <a:schemeClr val="tx1"/>
            </a:solidFill>
            <a:prstDash val="dash"/>
            <a:round/>
            <a:headEnd type="none" w="sm" len="sm"/>
            <a:tailEnd type="arrow"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1" name="Freeform 49"/>
          <p:cNvSpPr>
            <a:spLocks/>
          </p:cNvSpPr>
          <p:nvPr/>
        </p:nvSpPr>
        <p:spPr bwMode="auto">
          <a:xfrm>
            <a:off x="2212975" y="2000250"/>
            <a:ext cx="1581150" cy="631825"/>
          </a:xfrm>
          <a:custGeom>
            <a:avLst/>
            <a:gdLst/>
            <a:ahLst/>
            <a:cxnLst>
              <a:cxn ang="0">
                <a:pos x="0" y="0"/>
              </a:cxn>
              <a:cxn ang="0">
                <a:pos x="271" y="0"/>
              </a:cxn>
              <a:cxn ang="0">
                <a:pos x="271" y="398"/>
              </a:cxn>
              <a:cxn ang="0">
                <a:pos x="996" y="398"/>
              </a:cxn>
            </a:cxnLst>
            <a:rect l="0" t="0" r="r" b="b"/>
            <a:pathLst>
              <a:path w="996" h="398">
                <a:moveTo>
                  <a:pt x="0" y="0"/>
                </a:moveTo>
                <a:lnTo>
                  <a:pt x="271" y="0"/>
                </a:lnTo>
                <a:lnTo>
                  <a:pt x="271" y="398"/>
                </a:lnTo>
                <a:lnTo>
                  <a:pt x="996" y="398"/>
                </a:lnTo>
              </a:path>
            </a:pathLst>
          </a:custGeom>
          <a:noFill/>
          <a:ln w="57150" cap="flat" cmpd="sng">
            <a:solidFill>
              <a:schemeClr val="tx1"/>
            </a:solidFill>
            <a:prstDash val="solid"/>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2" name="Freeform 50"/>
          <p:cNvSpPr>
            <a:spLocks/>
          </p:cNvSpPr>
          <p:nvPr/>
        </p:nvSpPr>
        <p:spPr bwMode="auto">
          <a:xfrm>
            <a:off x="5313363" y="2994025"/>
            <a:ext cx="1600200" cy="1089025"/>
          </a:xfrm>
          <a:custGeom>
            <a:avLst/>
            <a:gdLst/>
            <a:ahLst/>
            <a:cxnLst>
              <a:cxn ang="0">
                <a:pos x="0" y="0"/>
              </a:cxn>
              <a:cxn ang="0">
                <a:pos x="725" y="0"/>
              </a:cxn>
              <a:cxn ang="0">
                <a:pos x="725" y="686"/>
              </a:cxn>
              <a:cxn ang="0">
                <a:pos x="996" y="686"/>
              </a:cxn>
            </a:cxnLst>
            <a:rect l="0" t="0" r="r" b="b"/>
            <a:pathLst>
              <a:path w="996" h="686">
                <a:moveTo>
                  <a:pt x="0" y="0"/>
                </a:moveTo>
                <a:lnTo>
                  <a:pt x="725" y="0"/>
                </a:lnTo>
                <a:lnTo>
                  <a:pt x="725" y="686"/>
                </a:lnTo>
                <a:lnTo>
                  <a:pt x="996" y="686"/>
                </a:lnTo>
              </a:path>
            </a:pathLst>
          </a:custGeom>
          <a:noFill/>
          <a:ln w="57150"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3" name="Freeform 51"/>
          <p:cNvSpPr>
            <a:spLocks/>
          </p:cNvSpPr>
          <p:nvPr/>
        </p:nvSpPr>
        <p:spPr bwMode="auto">
          <a:xfrm flipV="1">
            <a:off x="5313363" y="1955800"/>
            <a:ext cx="1600200" cy="631825"/>
          </a:xfrm>
          <a:custGeom>
            <a:avLst/>
            <a:gdLst/>
            <a:ahLst/>
            <a:cxnLst>
              <a:cxn ang="0">
                <a:pos x="0" y="0"/>
              </a:cxn>
              <a:cxn ang="0">
                <a:pos x="725" y="0"/>
              </a:cxn>
              <a:cxn ang="0">
                <a:pos x="725" y="686"/>
              </a:cxn>
              <a:cxn ang="0">
                <a:pos x="996" y="686"/>
              </a:cxn>
            </a:cxnLst>
            <a:rect l="0" t="0" r="r" b="b"/>
            <a:pathLst>
              <a:path w="996" h="686">
                <a:moveTo>
                  <a:pt x="0" y="0"/>
                </a:moveTo>
                <a:lnTo>
                  <a:pt x="725" y="0"/>
                </a:lnTo>
                <a:lnTo>
                  <a:pt x="725" y="686"/>
                </a:lnTo>
                <a:lnTo>
                  <a:pt x="996" y="686"/>
                </a:lnTo>
              </a:path>
            </a:pathLst>
          </a:custGeom>
          <a:noFill/>
          <a:ln w="57150"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4" name="Line 52"/>
          <p:cNvSpPr>
            <a:spLocks noChangeShapeType="1"/>
          </p:cNvSpPr>
          <p:nvPr/>
        </p:nvSpPr>
        <p:spPr bwMode="auto">
          <a:xfrm>
            <a:off x="519113" y="1998663"/>
            <a:ext cx="4191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9269" name="Rectangle 53"/>
          <p:cNvSpPr>
            <a:spLocks noChangeArrowheads="1"/>
          </p:cNvSpPr>
          <p:nvPr/>
        </p:nvSpPr>
        <p:spPr bwMode="auto">
          <a:xfrm>
            <a:off x="1916113" y="115888"/>
            <a:ext cx="5310187"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F2833x Direct Memory Access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Atomic Read/Modify/Write</a:t>
            </a:r>
          </a:p>
        </p:txBody>
      </p:sp>
      <p:grpSp>
        <p:nvGrpSpPr>
          <p:cNvPr id="10243" name="Group 3"/>
          <p:cNvGrpSpPr>
            <a:grpSpLocks/>
          </p:cNvGrpSpPr>
          <p:nvPr/>
        </p:nvGrpSpPr>
        <p:grpSpPr bwMode="auto">
          <a:xfrm>
            <a:off x="139700" y="1600200"/>
            <a:ext cx="4872038" cy="2008188"/>
            <a:chOff x="56" y="432"/>
            <a:chExt cx="3069" cy="1265"/>
          </a:xfrm>
        </p:grpSpPr>
        <p:sp>
          <p:nvSpPr>
            <p:cNvPr id="192516" name="Freeform 4"/>
            <p:cNvSpPr>
              <a:spLocks/>
            </p:cNvSpPr>
            <p:nvPr/>
          </p:nvSpPr>
          <p:spPr bwMode="auto">
            <a:xfrm>
              <a:off x="406" y="480"/>
              <a:ext cx="2234" cy="474"/>
            </a:xfrm>
            <a:custGeom>
              <a:avLst/>
              <a:gdLst/>
              <a:ahLst/>
              <a:cxnLst>
                <a:cxn ang="0">
                  <a:pos x="2621" y="105"/>
                </a:cxn>
                <a:cxn ang="0">
                  <a:pos x="260" y="105"/>
                </a:cxn>
                <a:cxn ang="0">
                  <a:pos x="260" y="421"/>
                </a:cxn>
                <a:cxn ang="0">
                  <a:pos x="349" y="421"/>
                </a:cxn>
                <a:cxn ang="0">
                  <a:pos x="174" y="475"/>
                </a:cxn>
                <a:cxn ang="0">
                  <a:pos x="0" y="421"/>
                </a:cxn>
                <a:cxn ang="0">
                  <a:pos x="86" y="421"/>
                </a:cxn>
                <a:cxn ang="0">
                  <a:pos x="86" y="105"/>
                </a:cxn>
                <a:cxn ang="0">
                  <a:pos x="90" y="83"/>
                </a:cxn>
                <a:cxn ang="0">
                  <a:pos x="104" y="60"/>
                </a:cxn>
                <a:cxn ang="0">
                  <a:pos x="125" y="40"/>
                </a:cxn>
                <a:cxn ang="0">
                  <a:pos x="151" y="24"/>
                </a:cxn>
                <a:cxn ang="0">
                  <a:pos x="186" y="11"/>
                </a:cxn>
                <a:cxn ang="0">
                  <a:pos x="221" y="3"/>
                </a:cxn>
                <a:cxn ang="0">
                  <a:pos x="260" y="0"/>
                </a:cxn>
                <a:cxn ang="0">
                  <a:pos x="2621" y="0"/>
                </a:cxn>
                <a:cxn ang="0">
                  <a:pos x="2621" y="105"/>
                </a:cxn>
              </a:cxnLst>
              <a:rect l="0" t="0" r="r" b="b"/>
              <a:pathLst>
                <a:path w="2622" h="476">
                  <a:moveTo>
                    <a:pt x="2621" y="105"/>
                  </a:moveTo>
                  <a:lnTo>
                    <a:pt x="260" y="105"/>
                  </a:lnTo>
                  <a:lnTo>
                    <a:pt x="260" y="421"/>
                  </a:lnTo>
                  <a:lnTo>
                    <a:pt x="349" y="421"/>
                  </a:lnTo>
                  <a:lnTo>
                    <a:pt x="174" y="475"/>
                  </a:lnTo>
                  <a:lnTo>
                    <a:pt x="0" y="421"/>
                  </a:lnTo>
                  <a:lnTo>
                    <a:pt x="86" y="421"/>
                  </a:lnTo>
                  <a:lnTo>
                    <a:pt x="86" y="105"/>
                  </a:lnTo>
                  <a:lnTo>
                    <a:pt x="90" y="83"/>
                  </a:lnTo>
                  <a:lnTo>
                    <a:pt x="104" y="60"/>
                  </a:lnTo>
                  <a:lnTo>
                    <a:pt x="125" y="40"/>
                  </a:lnTo>
                  <a:lnTo>
                    <a:pt x="151" y="24"/>
                  </a:lnTo>
                  <a:lnTo>
                    <a:pt x="186" y="11"/>
                  </a:lnTo>
                  <a:lnTo>
                    <a:pt x="221" y="3"/>
                  </a:lnTo>
                  <a:lnTo>
                    <a:pt x="260" y="0"/>
                  </a:lnTo>
                  <a:lnTo>
                    <a:pt x="2621" y="0"/>
                  </a:lnTo>
                  <a:lnTo>
                    <a:pt x="2621" y="105"/>
                  </a:lnTo>
                </a:path>
              </a:pathLst>
            </a:custGeom>
            <a:solidFill>
              <a:schemeClr va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17" name="Freeform 5"/>
            <p:cNvSpPr>
              <a:spLocks/>
            </p:cNvSpPr>
            <p:nvPr/>
          </p:nvSpPr>
          <p:spPr bwMode="auto">
            <a:xfrm>
              <a:off x="56" y="959"/>
              <a:ext cx="1050" cy="193"/>
            </a:xfrm>
            <a:custGeom>
              <a:avLst/>
              <a:gdLst/>
              <a:ahLst/>
              <a:cxnLst>
                <a:cxn ang="0">
                  <a:pos x="0" y="210"/>
                </a:cxn>
                <a:cxn ang="0">
                  <a:pos x="1049" y="210"/>
                </a:cxn>
                <a:cxn ang="0">
                  <a:pos x="1049" y="0"/>
                </a:cxn>
                <a:cxn ang="0">
                  <a:pos x="0" y="0"/>
                </a:cxn>
                <a:cxn ang="0">
                  <a:pos x="0" y="210"/>
                </a:cxn>
              </a:cxnLst>
              <a:rect l="0" t="0" r="r" b="b"/>
              <a:pathLst>
                <a:path w="1050" h="211">
                  <a:moveTo>
                    <a:pt x="0" y="210"/>
                  </a:moveTo>
                  <a:lnTo>
                    <a:pt x="1049" y="210"/>
                  </a:lnTo>
                  <a:lnTo>
                    <a:pt x="1049" y="0"/>
                  </a:lnTo>
                  <a:lnTo>
                    <a:pt x="0" y="0"/>
                  </a:lnTo>
                  <a:lnTo>
                    <a:pt x="0" y="210"/>
                  </a:lnTo>
                </a:path>
              </a:pathLst>
            </a:custGeom>
            <a:solidFill>
              <a:schemeClr val="accent1"/>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18" name="AutoShape 6"/>
            <p:cNvSpPr>
              <a:spLocks noChangeArrowheads="1"/>
            </p:cNvSpPr>
            <p:nvPr/>
          </p:nvSpPr>
          <p:spPr bwMode="auto">
            <a:xfrm>
              <a:off x="1104" y="963"/>
              <a:ext cx="351" cy="206"/>
            </a:xfrm>
            <a:prstGeom prst="leftRightArrow">
              <a:avLst>
                <a:gd name="adj1" fmla="val 58250"/>
                <a:gd name="adj2" fmla="val 38645"/>
              </a:avLst>
            </a:prstGeom>
            <a:solidFill>
              <a:schemeClr val="accent2"/>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19" name="Freeform 7"/>
            <p:cNvSpPr>
              <a:spLocks/>
            </p:cNvSpPr>
            <p:nvPr/>
          </p:nvSpPr>
          <p:spPr bwMode="auto">
            <a:xfrm>
              <a:off x="1454" y="959"/>
              <a:ext cx="1050" cy="193"/>
            </a:xfrm>
            <a:custGeom>
              <a:avLst/>
              <a:gdLst/>
              <a:ahLst/>
              <a:cxnLst>
                <a:cxn ang="0">
                  <a:pos x="0" y="210"/>
                </a:cxn>
                <a:cxn ang="0">
                  <a:pos x="1049" y="210"/>
                </a:cxn>
                <a:cxn ang="0">
                  <a:pos x="1049" y="0"/>
                </a:cxn>
                <a:cxn ang="0">
                  <a:pos x="0" y="0"/>
                </a:cxn>
                <a:cxn ang="0">
                  <a:pos x="0" y="210"/>
                </a:cxn>
              </a:cxnLst>
              <a:rect l="0" t="0" r="r" b="b"/>
              <a:pathLst>
                <a:path w="1050" h="211">
                  <a:moveTo>
                    <a:pt x="0" y="210"/>
                  </a:moveTo>
                  <a:lnTo>
                    <a:pt x="1049" y="210"/>
                  </a:lnTo>
                  <a:lnTo>
                    <a:pt x="1049" y="0"/>
                  </a:lnTo>
                  <a:lnTo>
                    <a:pt x="0" y="0"/>
                  </a:lnTo>
                  <a:lnTo>
                    <a:pt x="0" y="210"/>
                  </a:lnTo>
                </a:path>
              </a:pathLst>
            </a:custGeom>
            <a:solidFill>
              <a:schemeClr val="accent1"/>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20" name="Freeform 8"/>
            <p:cNvSpPr>
              <a:spLocks/>
            </p:cNvSpPr>
            <p:nvPr/>
          </p:nvSpPr>
          <p:spPr bwMode="auto">
            <a:xfrm>
              <a:off x="492" y="1154"/>
              <a:ext cx="2100" cy="526"/>
            </a:xfrm>
            <a:custGeom>
              <a:avLst/>
              <a:gdLst/>
              <a:ahLst/>
              <a:cxnLst>
                <a:cxn ang="0">
                  <a:pos x="174" y="0"/>
                </a:cxn>
                <a:cxn ang="0">
                  <a:pos x="174" y="368"/>
                </a:cxn>
                <a:cxn ang="0">
                  <a:pos x="2447" y="368"/>
                </a:cxn>
                <a:cxn ang="0">
                  <a:pos x="2447" y="316"/>
                </a:cxn>
                <a:cxn ang="0">
                  <a:pos x="2535" y="422"/>
                </a:cxn>
                <a:cxn ang="0">
                  <a:pos x="2447" y="527"/>
                </a:cxn>
                <a:cxn ang="0">
                  <a:pos x="2447" y="474"/>
                </a:cxn>
                <a:cxn ang="0">
                  <a:pos x="174" y="474"/>
                </a:cxn>
                <a:cxn ang="0">
                  <a:pos x="135" y="472"/>
                </a:cxn>
                <a:cxn ang="0">
                  <a:pos x="100" y="464"/>
                </a:cxn>
                <a:cxn ang="0">
                  <a:pos x="65" y="451"/>
                </a:cxn>
                <a:cxn ang="0">
                  <a:pos x="39" y="434"/>
                </a:cxn>
                <a:cxn ang="0">
                  <a:pos x="18" y="415"/>
                </a:cxn>
                <a:cxn ang="0">
                  <a:pos x="4" y="392"/>
                </a:cxn>
                <a:cxn ang="0">
                  <a:pos x="0" y="368"/>
                </a:cxn>
                <a:cxn ang="0">
                  <a:pos x="0" y="0"/>
                </a:cxn>
                <a:cxn ang="0">
                  <a:pos x="174" y="0"/>
                </a:cxn>
              </a:cxnLst>
              <a:rect l="0" t="0" r="r" b="b"/>
              <a:pathLst>
                <a:path w="2536" h="528">
                  <a:moveTo>
                    <a:pt x="174" y="0"/>
                  </a:moveTo>
                  <a:lnTo>
                    <a:pt x="174" y="368"/>
                  </a:lnTo>
                  <a:lnTo>
                    <a:pt x="2447" y="368"/>
                  </a:lnTo>
                  <a:lnTo>
                    <a:pt x="2447" y="316"/>
                  </a:lnTo>
                  <a:lnTo>
                    <a:pt x="2535" y="422"/>
                  </a:lnTo>
                  <a:lnTo>
                    <a:pt x="2447" y="527"/>
                  </a:lnTo>
                  <a:lnTo>
                    <a:pt x="2447" y="474"/>
                  </a:lnTo>
                  <a:lnTo>
                    <a:pt x="174" y="474"/>
                  </a:lnTo>
                  <a:lnTo>
                    <a:pt x="135" y="472"/>
                  </a:lnTo>
                  <a:lnTo>
                    <a:pt x="100" y="464"/>
                  </a:lnTo>
                  <a:lnTo>
                    <a:pt x="65" y="451"/>
                  </a:lnTo>
                  <a:lnTo>
                    <a:pt x="39" y="434"/>
                  </a:lnTo>
                  <a:lnTo>
                    <a:pt x="18" y="415"/>
                  </a:lnTo>
                  <a:lnTo>
                    <a:pt x="4" y="392"/>
                  </a:lnTo>
                  <a:lnTo>
                    <a:pt x="0" y="368"/>
                  </a:lnTo>
                  <a:lnTo>
                    <a:pt x="0" y="0"/>
                  </a:lnTo>
                  <a:lnTo>
                    <a:pt x="174" y="0"/>
                  </a:lnTo>
                </a:path>
              </a:pathLst>
            </a:custGeom>
            <a:solidFill>
              <a:schemeClr va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21" name="Rectangle 9"/>
            <p:cNvSpPr>
              <a:spLocks noChangeArrowheads="1"/>
            </p:cNvSpPr>
            <p:nvPr/>
          </p:nvSpPr>
          <p:spPr bwMode="auto">
            <a:xfrm>
              <a:off x="163" y="927"/>
              <a:ext cx="845" cy="250"/>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defRPr/>
              </a:pPr>
              <a:r>
                <a:rPr lang="en-US" sz="2000" dirty="0">
                  <a:effectLst>
                    <a:outerShdw blurRad="38100" dist="38100" dir="2700000" algn="tl">
                      <a:srgbClr val="000000"/>
                    </a:outerShdw>
                  </a:effectLst>
                  <a:latin typeface="Arial" charset="0"/>
                </a:rPr>
                <a:t>Registers</a:t>
              </a:r>
            </a:p>
          </p:txBody>
        </p:sp>
        <p:sp>
          <p:nvSpPr>
            <p:cNvPr id="192522" name="Rectangle 10"/>
            <p:cNvSpPr>
              <a:spLocks noChangeArrowheads="1"/>
            </p:cNvSpPr>
            <p:nvPr/>
          </p:nvSpPr>
          <p:spPr bwMode="auto">
            <a:xfrm>
              <a:off x="1536" y="936"/>
              <a:ext cx="925" cy="250"/>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defRPr/>
              </a:pPr>
              <a:r>
                <a:rPr lang="en-US" sz="2000" dirty="0">
                  <a:effectLst>
                    <a:outerShdw blurRad="38100" dist="38100" dir="2700000" algn="tl">
                      <a:srgbClr val="000000"/>
                    </a:outerShdw>
                  </a:effectLst>
                  <a:latin typeface="Arial" charset="0"/>
                </a:rPr>
                <a:t>ALU / MPY</a:t>
              </a:r>
            </a:p>
          </p:txBody>
        </p:sp>
        <p:sp>
          <p:nvSpPr>
            <p:cNvPr id="192523" name="Text Box 11"/>
            <p:cNvSpPr txBox="1">
              <a:spLocks noChangeArrowheads="1"/>
            </p:cNvSpPr>
            <p:nvPr/>
          </p:nvSpPr>
          <p:spPr bwMode="auto">
            <a:xfrm>
              <a:off x="1490" y="451"/>
              <a:ext cx="38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LOAD</a:t>
              </a:r>
            </a:p>
          </p:txBody>
        </p:sp>
        <p:sp>
          <p:nvSpPr>
            <p:cNvPr id="192524" name="Text Box 12"/>
            <p:cNvSpPr txBox="1">
              <a:spLocks noChangeArrowheads="1"/>
            </p:cNvSpPr>
            <p:nvPr/>
          </p:nvSpPr>
          <p:spPr bwMode="auto">
            <a:xfrm>
              <a:off x="1488" y="1499"/>
              <a:ext cx="447"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STORE</a:t>
              </a:r>
            </a:p>
          </p:txBody>
        </p:sp>
        <p:grpSp>
          <p:nvGrpSpPr>
            <p:cNvPr id="10267" name="Group 13"/>
            <p:cNvGrpSpPr>
              <a:grpSpLocks/>
            </p:cNvGrpSpPr>
            <p:nvPr/>
          </p:nvGrpSpPr>
          <p:grpSpPr bwMode="auto">
            <a:xfrm>
              <a:off x="1824" y="1153"/>
              <a:ext cx="772" cy="321"/>
              <a:chOff x="2850" y="1297"/>
              <a:chExt cx="1138" cy="321"/>
            </a:xfrm>
          </p:grpSpPr>
          <p:sp>
            <p:nvSpPr>
              <p:cNvPr id="192526" name="Freeform 14"/>
              <p:cNvSpPr>
                <a:spLocks/>
              </p:cNvSpPr>
              <p:nvPr/>
            </p:nvSpPr>
            <p:spPr bwMode="auto">
              <a:xfrm>
                <a:off x="2850" y="1297"/>
                <a:ext cx="1138" cy="321"/>
              </a:xfrm>
              <a:custGeom>
                <a:avLst/>
                <a:gdLst/>
                <a:ahLst/>
                <a:cxnLst>
                  <a:cxn ang="0">
                    <a:pos x="175" y="0"/>
                  </a:cxn>
                  <a:cxn ang="0">
                    <a:pos x="175" y="158"/>
                  </a:cxn>
                  <a:cxn ang="0">
                    <a:pos x="1049" y="158"/>
                  </a:cxn>
                  <a:cxn ang="0">
                    <a:pos x="1049" y="106"/>
                  </a:cxn>
                  <a:cxn ang="0">
                    <a:pos x="1137" y="211"/>
                  </a:cxn>
                  <a:cxn ang="0">
                    <a:pos x="1049" y="316"/>
                  </a:cxn>
                  <a:cxn ang="0">
                    <a:pos x="1049" y="263"/>
                  </a:cxn>
                  <a:cxn ang="0">
                    <a:pos x="175" y="263"/>
                  </a:cxn>
                  <a:cxn ang="0">
                    <a:pos x="135" y="262"/>
                  </a:cxn>
                  <a:cxn ang="0">
                    <a:pos x="100" y="253"/>
                  </a:cxn>
                  <a:cxn ang="0">
                    <a:pos x="65" y="240"/>
                  </a:cxn>
                  <a:cxn ang="0">
                    <a:pos x="39" y="224"/>
                  </a:cxn>
                  <a:cxn ang="0">
                    <a:pos x="19" y="204"/>
                  </a:cxn>
                  <a:cxn ang="0">
                    <a:pos x="5" y="181"/>
                  </a:cxn>
                  <a:cxn ang="0">
                    <a:pos x="0" y="158"/>
                  </a:cxn>
                  <a:cxn ang="0">
                    <a:pos x="0" y="0"/>
                  </a:cxn>
                  <a:cxn ang="0">
                    <a:pos x="175" y="0"/>
                  </a:cxn>
                </a:cxnLst>
                <a:rect l="0" t="0" r="r" b="b"/>
                <a:pathLst>
                  <a:path w="1138" h="317">
                    <a:moveTo>
                      <a:pt x="175" y="0"/>
                    </a:moveTo>
                    <a:lnTo>
                      <a:pt x="175" y="158"/>
                    </a:lnTo>
                    <a:lnTo>
                      <a:pt x="1049" y="158"/>
                    </a:lnTo>
                    <a:lnTo>
                      <a:pt x="1049" y="106"/>
                    </a:lnTo>
                    <a:lnTo>
                      <a:pt x="1137" y="211"/>
                    </a:lnTo>
                    <a:lnTo>
                      <a:pt x="1049" y="316"/>
                    </a:lnTo>
                    <a:lnTo>
                      <a:pt x="1049" y="263"/>
                    </a:lnTo>
                    <a:lnTo>
                      <a:pt x="175" y="263"/>
                    </a:lnTo>
                    <a:lnTo>
                      <a:pt x="135" y="262"/>
                    </a:lnTo>
                    <a:lnTo>
                      <a:pt x="100" y="253"/>
                    </a:lnTo>
                    <a:lnTo>
                      <a:pt x="65" y="240"/>
                    </a:lnTo>
                    <a:lnTo>
                      <a:pt x="39" y="224"/>
                    </a:lnTo>
                    <a:lnTo>
                      <a:pt x="19" y="204"/>
                    </a:lnTo>
                    <a:lnTo>
                      <a:pt x="5" y="181"/>
                    </a:lnTo>
                    <a:lnTo>
                      <a:pt x="0" y="158"/>
                    </a:lnTo>
                    <a:lnTo>
                      <a:pt x="0" y="0"/>
                    </a:lnTo>
                    <a:lnTo>
                      <a:pt x="175" y="0"/>
                    </a:lnTo>
                  </a:path>
                </a:pathLst>
              </a:custGeom>
              <a:solidFill>
                <a:schemeClr val="fo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27" name="Text Box 15"/>
              <p:cNvSpPr txBox="1">
                <a:spLocks noChangeArrowheads="1"/>
              </p:cNvSpPr>
              <p:nvPr/>
            </p:nvSpPr>
            <p:spPr bwMode="auto">
              <a:xfrm>
                <a:off x="3255" y="1419"/>
                <a:ext cx="62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WRITE</a:t>
                </a:r>
              </a:p>
            </p:txBody>
          </p:sp>
        </p:grpSp>
        <p:grpSp>
          <p:nvGrpSpPr>
            <p:cNvPr id="10268" name="Group 16"/>
            <p:cNvGrpSpPr>
              <a:grpSpLocks/>
            </p:cNvGrpSpPr>
            <p:nvPr/>
          </p:nvGrpSpPr>
          <p:grpSpPr bwMode="auto">
            <a:xfrm>
              <a:off x="1776" y="643"/>
              <a:ext cx="820" cy="314"/>
              <a:chOff x="2764" y="787"/>
              <a:chExt cx="1224" cy="314"/>
            </a:xfrm>
          </p:grpSpPr>
          <p:sp>
            <p:nvSpPr>
              <p:cNvPr id="192529" name="Freeform 17"/>
              <p:cNvSpPr>
                <a:spLocks/>
              </p:cNvSpPr>
              <p:nvPr/>
            </p:nvSpPr>
            <p:spPr bwMode="auto">
              <a:xfrm>
                <a:off x="2764" y="826"/>
                <a:ext cx="1224" cy="275"/>
              </a:xfrm>
              <a:custGeom>
                <a:avLst/>
                <a:gdLst/>
                <a:ahLst/>
                <a:cxnLst>
                  <a:cxn ang="0">
                    <a:pos x="1223" y="106"/>
                  </a:cxn>
                  <a:cxn ang="0">
                    <a:pos x="261" y="106"/>
                  </a:cxn>
                  <a:cxn ang="0">
                    <a:pos x="261" y="211"/>
                  </a:cxn>
                  <a:cxn ang="0">
                    <a:pos x="349" y="211"/>
                  </a:cxn>
                  <a:cxn ang="0">
                    <a:pos x="174" y="265"/>
                  </a:cxn>
                  <a:cxn ang="0">
                    <a:pos x="0" y="211"/>
                  </a:cxn>
                  <a:cxn ang="0">
                    <a:pos x="86" y="211"/>
                  </a:cxn>
                  <a:cxn ang="0">
                    <a:pos x="86" y="106"/>
                  </a:cxn>
                  <a:cxn ang="0">
                    <a:pos x="91" y="83"/>
                  </a:cxn>
                  <a:cxn ang="0">
                    <a:pos x="105" y="61"/>
                  </a:cxn>
                  <a:cxn ang="0">
                    <a:pos x="125" y="41"/>
                  </a:cxn>
                  <a:cxn ang="0">
                    <a:pos x="151" y="24"/>
                  </a:cxn>
                  <a:cxn ang="0">
                    <a:pos x="186" y="12"/>
                  </a:cxn>
                  <a:cxn ang="0">
                    <a:pos x="221" y="3"/>
                  </a:cxn>
                  <a:cxn ang="0">
                    <a:pos x="261" y="0"/>
                  </a:cxn>
                  <a:cxn ang="0">
                    <a:pos x="1223" y="0"/>
                  </a:cxn>
                  <a:cxn ang="0">
                    <a:pos x="1223" y="106"/>
                  </a:cxn>
                </a:cxnLst>
                <a:rect l="0" t="0" r="r" b="b"/>
                <a:pathLst>
                  <a:path w="1224" h="266">
                    <a:moveTo>
                      <a:pt x="1223" y="106"/>
                    </a:moveTo>
                    <a:lnTo>
                      <a:pt x="261" y="106"/>
                    </a:lnTo>
                    <a:lnTo>
                      <a:pt x="261" y="211"/>
                    </a:lnTo>
                    <a:lnTo>
                      <a:pt x="349" y="211"/>
                    </a:lnTo>
                    <a:lnTo>
                      <a:pt x="174" y="265"/>
                    </a:lnTo>
                    <a:lnTo>
                      <a:pt x="0" y="211"/>
                    </a:lnTo>
                    <a:lnTo>
                      <a:pt x="86" y="211"/>
                    </a:lnTo>
                    <a:lnTo>
                      <a:pt x="86" y="106"/>
                    </a:lnTo>
                    <a:lnTo>
                      <a:pt x="91" y="83"/>
                    </a:lnTo>
                    <a:lnTo>
                      <a:pt x="105" y="61"/>
                    </a:lnTo>
                    <a:lnTo>
                      <a:pt x="125" y="41"/>
                    </a:lnTo>
                    <a:lnTo>
                      <a:pt x="151" y="24"/>
                    </a:lnTo>
                    <a:lnTo>
                      <a:pt x="186" y="12"/>
                    </a:lnTo>
                    <a:lnTo>
                      <a:pt x="221" y="3"/>
                    </a:lnTo>
                    <a:lnTo>
                      <a:pt x="261" y="0"/>
                    </a:lnTo>
                    <a:lnTo>
                      <a:pt x="1223" y="0"/>
                    </a:lnTo>
                    <a:lnTo>
                      <a:pt x="1223" y="106"/>
                    </a:lnTo>
                  </a:path>
                </a:pathLst>
              </a:custGeom>
              <a:solidFill>
                <a:schemeClr val="fo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30" name="Text Box 18"/>
              <p:cNvSpPr txBox="1">
                <a:spLocks noChangeArrowheads="1"/>
              </p:cNvSpPr>
              <p:nvPr/>
            </p:nvSpPr>
            <p:spPr bwMode="auto">
              <a:xfrm>
                <a:off x="3255" y="787"/>
                <a:ext cx="57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READ</a:t>
                </a:r>
              </a:p>
            </p:txBody>
          </p:sp>
        </p:grpSp>
        <p:sp>
          <p:nvSpPr>
            <p:cNvPr id="192531" name="Text Box 19"/>
            <p:cNvSpPr txBox="1">
              <a:spLocks noChangeArrowheads="1"/>
            </p:cNvSpPr>
            <p:nvPr/>
          </p:nvSpPr>
          <p:spPr bwMode="auto">
            <a:xfrm>
              <a:off x="1122" y="979"/>
              <a:ext cx="31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CPU</a:t>
              </a:r>
            </a:p>
          </p:txBody>
        </p:sp>
        <p:sp>
          <p:nvSpPr>
            <p:cNvPr id="192532" name="Freeform 20"/>
            <p:cNvSpPr>
              <a:spLocks/>
            </p:cNvSpPr>
            <p:nvPr/>
          </p:nvSpPr>
          <p:spPr bwMode="auto">
            <a:xfrm>
              <a:off x="2595" y="432"/>
              <a:ext cx="525" cy="1265"/>
            </a:xfrm>
            <a:custGeom>
              <a:avLst/>
              <a:gdLst/>
              <a:ahLst/>
              <a:cxnLst>
                <a:cxn ang="0">
                  <a:pos x="0" y="1264"/>
                </a:cxn>
                <a:cxn ang="0">
                  <a:pos x="524" y="1264"/>
                </a:cxn>
                <a:cxn ang="0">
                  <a:pos x="524" y="0"/>
                </a:cxn>
                <a:cxn ang="0">
                  <a:pos x="0" y="0"/>
                </a:cxn>
                <a:cxn ang="0">
                  <a:pos x="0" y="1264"/>
                </a:cxn>
              </a:cxnLst>
              <a:rect l="0" t="0" r="r" b="b"/>
              <a:pathLst>
                <a:path w="525" h="1265">
                  <a:moveTo>
                    <a:pt x="0" y="1264"/>
                  </a:moveTo>
                  <a:lnTo>
                    <a:pt x="524" y="1264"/>
                  </a:lnTo>
                  <a:lnTo>
                    <a:pt x="524" y="0"/>
                  </a:lnTo>
                  <a:lnTo>
                    <a:pt x="0" y="0"/>
                  </a:lnTo>
                  <a:lnTo>
                    <a:pt x="0" y="1264"/>
                  </a:lnTo>
                </a:path>
              </a:pathLst>
            </a:custGeom>
            <a:solidFill>
              <a:schemeClr val="accent2"/>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33" name="Rectangle 21"/>
            <p:cNvSpPr>
              <a:spLocks noChangeArrowheads="1"/>
            </p:cNvSpPr>
            <p:nvPr/>
          </p:nvSpPr>
          <p:spPr bwMode="auto">
            <a:xfrm>
              <a:off x="2640" y="956"/>
              <a:ext cx="485" cy="252"/>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defRPr/>
              </a:pPr>
              <a:r>
                <a:rPr lang="en-US" sz="2000" dirty="0">
                  <a:effectLst>
                    <a:outerShdw blurRad="38100" dist="38100" dir="2700000" algn="tl">
                      <a:srgbClr val="000000"/>
                    </a:outerShdw>
                  </a:effectLst>
                  <a:latin typeface="Arial" charset="0"/>
                </a:rPr>
                <a:t>Mem</a:t>
              </a:r>
            </a:p>
          </p:txBody>
        </p:sp>
      </p:grpSp>
      <p:grpSp>
        <p:nvGrpSpPr>
          <p:cNvPr id="10244" name="Group 22"/>
          <p:cNvGrpSpPr>
            <a:grpSpLocks/>
          </p:cNvGrpSpPr>
          <p:nvPr/>
        </p:nvGrpSpPr>
        <p:grpSpPr bwMode="auto">
          <a:xfrm>
            <a:off x="4968875" y="1119188"/>
            <a:ext cx="4038600" cy="2589212"/>
            <a:chOff x="3162" y="833"/>
            <a:chExt cx="2544" cy="1631"/>
          </a:xfrm>
        </p:grpSpPr>
        <p:sp>
          <p:nvSpPr>
            <p:cNvPr id="192535" name="Rectangle 23"/>
            <p:cNvSpPr>
              <a:spLocks noChangeArrowheads="1"/>
            </p:cNvSpPr>
            <p:nvPr/>
          </p:nvSpPr>
          <p:spPr bwMode="auto">
            <a:xfrm>
              <a:off x="3322" y="1059"/>
              <a:ext cx="2342" cy="1405"/>
            </a:xfrm>
            <a:prstGeom prst="rect">
              <a:avLst/>
            </a:prstGeom>
            <a:solidFill>
              <a:schemeClr val="fo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36" name="Text Box 24"/>
            <p:cNvSpPr txBox="1">
              <a:spLocks noChangeArrowheads="1"/>
            </p:cNvSpPr>
            <p:nvPr/>
          </p:nvSpPr>
          <p:spPr bwMode="auto">
            <a:xfrm>
              <a:off x="3162" y="833"/>
              <a:ext cx="2544" cy="1576"/>
            </a:xfrm>
            <a:prstGeom prst="rect">
              <a:avLst/>
            </a:prstGeom>
            <a:noFill/>
            <a:ln w="9525">
              <a:noFill/>
              <a:miter lim="800000"/>
              <a:headEnd type="none" w="sm" len="sm"/>
              <a:tailEnd type="none" w="sm" len="sm"/>
            </a:ln>
            <a:effectLst/>
          </p:spPr>
          <p:txBody>
            <a:bodyPr lIns="92075" tIns="46038" rIns="92075" bIns="46038" anchorCtr="1">
              <a:spAutoFit/>
            </a:bodyPr>
            <a:lstStyle/>
            <a:p>
              <a:pPr indent="228600">
                <a:lnSpc>
                  <a:spcPct val="70000"/>
                </a:lnSpc>
                <a:spcBef>
                  <a:spcPct val="40000"/>
                </a:spcBef>
                <a:buClr>
                  <a:schemeClr val="tx2"/>
                </a:buClr>
                <a:buSzPct val="75000"/>
                <a:buFont typeface="Wingdings" pitchFamily="2" charset="2"/>
                <a:buChar char="u"/>
                <a:defRPr/>
              </a:pPr>
              <a:r>
                <a:rPr lang="en-US" sz="2000" dirty="0">
                  <a:effectLst>
                    <a:outerShdw blurRad="38100" dist="38100" dir="2700000" algn="tl">
                      <a:srgbClr val="000000"/>
                    </a:outerShdw>
                  </a:effectLst>
                  <a:latin typeface="Arial" charset="0"/>
                </a:rPr>
                <a:t>Atomic Instructions Benefits:</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Simpler programming</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Smaller, faster code  </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Uninterruptible (Atomic)</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More efficient compiler</a:t>
              </a:r>
            </a:p>
          </p:txBody>
        </p:sp>
      </p:grpSp>
      <p:grpSp>
        <p:nvGrpSpPr>
          <p:cNvPr id="10245" name="Group 25"/>
          <p:cNvGrpSpPr>
            <a:grpSpLocks/>
          </p:cNvGrpSpPr>
          <p:nvPr/>
        </p:nvGrpSpPr>
        <p:grpSpPr bwMode="auto">
          <a:xfrm>
            <a:off x="4729163" y="4113213"/>
            <a:ext cx="3959225" cy="1565275"/>
            <a:chOff x="3099" y="2759"/>
            <a:chExt cx="2494" cy="986"/>
          </a:xfrm>
        </p:grpSpPr>
        <p:sp>
          <p:nvSpPr>
            <p:cNvPr id="192538" name="Rectangle 26"/>
            <p:cNvSpPr>
              <a:spLocks noChangeArrowheads="1"/>
            </p:cNvSpPr>
            <p:nvPr/>
          </p:nvSpPr>
          <p:spPr bwMode="auto">
            <a:xfrm>
              <a:off x="3408" y="3055"/>
              <a:ext cx="1929" cy="423"/>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39" name="Text Box 27"/>
            <p:cNvSpPr txBox="1">
              <a:spLocks noChangeArrowheads="1"/>
            </p:cNvSpPr>
            <p:nvPr/>
          </p:nvSpPr>
          <p:spPr bwMode="auto">
            <a:xfrm>
              <a:off x="3516" y="3140"/>
              <a:ext cx="1748" cy="269"/>
            </a:xfrm>
            <a:prstGeom prst="rect">
              <a:avLst/>
            </a:prstGeom>
            <a:noFill/>
            <a:ln w="12700">
              <a:noFill/>
              <a:miter lim="800000"/>
              <a:headEnd type="none" w="sm" len="sm"/>
              <a:tailEnd type="none" w="sm" len="sm"/>
            </a:ln>
            <a:effectLst/>
          </p:spPr>
          <p:txBody>
            <a:bodyPr wrap="none">
              <a:spAutoFit/>
            </a:bodyPr>
            <a:lstStyle/>
            <a:p>
              <a:pPr eaLnBrk="1" hangingPunct="1">
                <a:lnSpc>
                  <a:spcPct val="110000"/>
                </a:lnSpc>
                <a:spcBef>
                  <a:spcPct val="0"/>
                </a:spcBef>
                <a:defRPr/>
              </a:pPr>
              <a:r>
                <a:rPr lang="en-US" sz="2000" dirty="0">
                  <a:effectLst>
                    <a:outerShdw blurRad="38100" dist="38100" dir="2700000" algn="tl">
                      <a:srgbClr val="000000"/>
                    </a:outerShdw>
                  </a:effectLst>
                  <a:latin typeface="Courier New" pitchFamily="49" charset="0"/>
                </a:rPr>
                <a:t>AND  *XAR2,#1234h</a:t>
              </a:r>
              <a:endParaRPr lang="en-US" sz="2000" dirty="0">
                <a:effectLst>
                  <a:outerShdw blurRad="38100" dist="38100" dir="2700000" algn="tl">
                    <a:srgbClr val="000000"/>
                  </a:outerShdw>
                </a:effectLst>
                <a:latin typeface="Times New Roman" charset="0"/>
              </a:endParaRPr>
            </a:p>
          </p:txBody>
        </p:sp>
        <p:sp>
          <p:nvSpPr>
            <p:cNvPr id="192540" name="Text Box 28"/>
            <p:cNvSpPr txBox="1">
              <a:spLocks noChangeArrowheads="1"/>
            </p:cNvSpPr>
            <p:nvPr/>
          </p:nvSpPr>
          <p:spPr bwMode="auto">
            <a:xfrm>
              <a:off x="3575" y="3495"/>
              <a:ext cx="1598" cy="250"/>
            </a:xfrm>
            <a:prstGeom prst="rect">
              <a:avLst/>
            </a:prstGeom>
            <a:noFill/>
            <a:ln w="12700">
              <a:noFill/>
              <a:miter lim="800000"/>
              <a:headEnd type="none" w="sm" len="sm"/>
              <a:tailEnd type="none" w="sm" len="sm"/>
            </a:ln>
            <a:effectLst/>
          </p:spPr>
          <p:txBody>
            <a:bodyPr anchor="ctr">
              <a:spAutoFit/>
            </a:bodyPr>
            <a:lstStyle/>
            <a:p>
              <a:pPr algn="ctr" eaLnBrk="1" hangingPunct="1">
                <a:lnSpc>
                  <a:spcPct val="100000"/>
                </a:lnSpc>
                <a:spcBef>
                  <a:spcPct val="0"/>
                </a:spcBef>
                <a:defRPr/>
              </a:pPr>
              <a:r>
                <a:rPr lang="en-US" sz="2000" dirty="0">
                  <a:effectLst>
                    <a:outerShdw blurRad="38100" dist="38100" dir="2700000" algn="tl">
                      <a:srgbClr val="000000"/>
                    </a:outerShdw>
                  </a:effectLst>
                  <a:latin typeface="Arial" charset="0"/>
                </a:rPr>
                <a:t>2 words / 1 cycles</a:t>
              </a:r>
              <a:endParaRPr lang="en-US" sz="1800" dirty="0">
                <a:effectLst>
                  <a:outerShdw blurRad="38100" dist="38100" dir="2700000" algn="tl">
                    <a:srgbClr val="000000"/>
                  </a:outerShdw>
                </a:effectLst>
                <a:latin typeface="Arial" charset="0"/>
              </a:endParaRPr>
            </a:p>
          </p:txBody>
        </p:sp>
        <p:sp>
          <p:nvSpPr>
            <p:cNvPr id="192541" name="Text Box 29"/>
            <p:cNvSpPr txBox="1">
              <a:spLocks noChangeArrowheads="1"/>
            </p:cNvSpPr>
            <p:nvPr/>
          </p:nvSpPr>
          <p:spPr bwMode="auto">
            <a:xfrm>
              <a:off x="3099" y="2759"/>
              <a:ext cx="2494" cy="288"/>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dirty="0">
                  <a:effectLst>
                    <a:outerShdw blurRad="38100" dist="38100" dir="2700000" algn="tl">
                      <a:srgbClr val="000000"/>
                    </a:outerShdw>
                  </a:effectLst>
                  <a:latin typeface="Arial" charset="0"/>
                </a:rPr>
                <a:t>Atomic Read/Modify/Write</a:t>
              </a:r>
              <a:endParaRPr lang="en-US" sz="2000" dirty="0">
                <a:effectLst>
                  <a:outerShdw blurRad="38100" dist="38100" dir="2700000" algn="tl">
                    <a:srgbClr val="000000"/>
                  </a:outerShdw>
                </a:effectLst>
                <a:latin typeface="Courier New" pitchFamily="49" charset="0"/>
              </a:endParaRPr>
            </a:p>
          </p:txBody>
        </p:sp>
      </p:grpSp>
      <p:grpSp>
        <p:nvGrpSpPr>
          <p:cNvPr id="10246" name="Group 30"/>
          <p:cNvGrpSpPr>
            <a:grpSpLocks/>
          </p:cNvGrpSpPr>
          <p:nvPr/>
        </p:nvGrpSpPr>
        <p:grpSpPr bwMode="auto">
          <a:xfrm>
            <a:off x="906463" y="4113213"/>
            <a:ext cx="3179762" cy="2466975"/>
            <a:chOff x="107" y="2623"/>
            <a:chExt cx="2003" cy="1554"/>
          </a:xfrm>
        </p:grpSpPr>
        <p:sp>
          <p:nvSpPr>
            <p:cNvPr id="192543" name="Rectangle 31"/>
            <p:cNvSpPr>
              <a:spLocks noChangeArrowheads="1"/>
            </p:cNvSpPr>
            <p:nvPr/>
          </p:nvSpPr>
          <p:spPr bwMode="auto">
            <a:xfrm>
              <a:off x="201" y="2912"/>
              <a:ext cx="1824" cy="1008"/>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44" name="Text Box 32"/>
            <p:cNvSpPr txBox="1">
              <a:spLocks noChangeArrowheads="1"/>
            </p:cNvSpPr>
            <p:nvPr/>
          </p:nvSpPr>
          <p:spPr bwMode="auto">
            <a:xfrm>
              <a:off x="235" y="3103"/>
              <a:ext cx="1556" cy="634"/>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MOV	AL,*XAR2</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AND	AL,#1234h</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MOV	*XAR2,AL</a:t>
              </a:r>
              <a:r>
                <a:rPr lang="en-US" sz="2000" dirty="0">
                  <a:solidFill>
                    <a:schemeClr val="tx2"/>
                  </a:solidFill>
                  <a:effectLst>
                    <a:outerShdw blurRad="38100" dist="38100" dir="2700000" algn="tl">
                      <a:srgbClr val="000000"/>
                    </a:outerShdw>
                  </a:effectLst>
                  <a:latin typeface="Courier New" pitchFamily="49" charset="0"/>
                </a:rPr>
                <a:t> </a:t>
              </a:r>
              <a:endParaRPr lang="en-US" sz="2000" dirty="0">
                <a:effectLst>
                  <a:outerShdw blurRad="38100" dist="38100" dir="2700000" algn="tl">
                    <a:srgbClr val="000000"/>
                  </a:outerShdw>
                </a:effectLst>
                <a:latin typeface="Courier New" pitchFamily="49" charset="0"/>
              </a:endParaRPr>
            </a:p>
          </p:txBody>
        </p:sp>
        <p:sp>
          <p:nvSpPr>
            <p:cNvPr id="192545" name="Text Box 33"/>
            <p:cNvSpPr txBox="1">
              <a:spLocks noChangeArrowheads="1"/>
            </p:cNvSpPr>
            <p:nvPr/>
          </p:nvSpPr>
          <p:spPr bwMode="auto">
            <a:xfrm>
              <a:off x="226" y="2905"/>
              <a:ext cx="500" cy="1018"/>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2000" dirty="0">
                  <a:solidFill>
                    <a:schemeClr val="tx2"/>
                  </a:solidFill>
                  <a:effectLst>
                    <a:outerShdw blurRad="38100" dist="38100" dir="2700000" algn="tl">
                      <a:srgbClr val="000000"/>
                    </a:outerShdw>
                  </a:effectLst>
                  <a:latin typeface="Courier New" pitchFamily="49" charset="0"/>
                </a:rPr>
                <a:t>DINT</a:t>
              </a:r>
              <a:endParaRPr lang="en-US" sz="2000" dirty="0">
                <a:effectLst>
                  <a:outerShdw blurRad="38100" dist="38100" dir="2700000" algn="tl">
                    <a:srgbClr val="000000"/>
                  </a:outerShdw>
                </a:effectLst>
                <a:latin typeface="Courier New" pitchFamily="49" charset="0"/>
              </a:endParaRP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 </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 </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 </a:t>
              </a:r>
            </a:p>
            <a:p>
              <a:pPr eaLnBrk="1" hangingPunct="1">
                <a:lnSpc>
                  <a:spcPct val="100000"/>
                </a:lnSpc>
                <a:spcBef>
                  <a:spcPct val="0"/>
                </a:spcBef>
                <a:defRPr/>
              </a:pPr>
              <a:r>
                <a:rPr lang="en-US" sz="2000" dirty="0">
                  <a:solidFill>
                    <a:schemeClr val="tx2"/>
                  </a:solidFill>
                  <a:effectLst>
                    <a:outerShdw blurRad="38100" dist="38100" dir="2700000" algn="tl">
                      <a:srgbClr val="000000"/>
                    </a:outerShdw>
                  </a:effectLst>
                  <a:latin typeface="Courier New" pitchFamily="49" charset="0"/>
                </a:rPr>
                <a:t>EINT</a:t>
              </a:r>
              <a:endParaRPr lang="en-US" sz="2000" dirty="0">
                <a:effectLst>
                  <a:outerShdw blurRad="38100" dist="38100" dir="2700000" algn="tl">
                    <a:srgbClr val="000000"/>
                  </a:outerShdw>
                </a:effectLst>
                <a:latin typeface="Times New Roman" charset="0"/>
              </a:endParaRPr>
            </a:p>
          </p:txBody>
        </p:sp>
        <p:sp>
          <p:nvSpPr>
            <p:cNvPr id="192546" name="Text Box 34"/>
            <p:cNvSpPr txBox="1">
              <a:spLocks noChangeArrowheads="1"/>
            </p:cNvSpPr>
            <p:nvPr/>
          </p:nvSpPr>
          <p:spPr bwMode="auto">
            <a:xfrm>
              <a:off x="335" y="3927"/>
              <a:ext cx="1575" cy="250"/>
            </a:xfrm>
            <a:prstGeom prst="rect">
              <a:avLst/>
            </a:prstGeom>
            <a:noFill/>
            <a:ln w="12700">
              <a:noFill/>
              <a:miter lim="800000"/>
              <a:headEnd type="none" w="sm" len="sm"/>
              <a:tailEnd type="none" w="sm" len="sm"/>
            </a:ln>
            <a:effectLst/>
          </p:spPr>
          <p:txBody>
            <a:bodyPr anchor="ctr">
              <a:spAutoFit/>
            </a:bodyPr>
            <a:lstStyle/>
            <a:p>
              <a:pPr algn="ctr" eaLnBrk="1" hangingPunct="1">
                <a:lnSpc>
                  <a:spcPct val="100000"/>
                </a:lnSpc>
                <a:spcBef>
                  <a:spcPct val="0"/>
                </a:spcBef>
                <a:defRPr/>
              </a:pPr>
              <a:r>
                <a:rPr lang="en-US" sz="2000" dirty="0">
                  <a:effectLst>
                    <a:outerShdw blurRad="38100" dist="38100" dir="2700000" algn="tl">
                      <a:srgbClr val="000000"/>
                    </a:outerShdw>
                  </a:effectLst>
                  <a:latin typeface="Arial" charset="0"/>
                </a:rPr>
                <a:t>6 words / 6 cycles</a:t>
              </a:r>
              <a:endParaRPr lang="en-US" sz="1800" dirty="0">
                <a:effectLst>
                  <a:outerShdw blurRad="38100" dist="38100" dir="2700000" algn="tl">
                    <a:srgbClr val="000000"/>
                  </a:outerShdw>
                </a:effectLst>
                <a:latin typeface="Arial" charset="0"/>
              </a:endParaRPr>
            </a:p>
          </p:txBody>
        </p:sp>
        <p:sp>
          <p:nvSpPr>
            <p:cNvPr id="192547" name="Text Box 35"/>
            <p:cNvSpPr txBox="1">
              <a:spLocks noChangeArrowheads="1"/>
            </p:cNvSpPr>
            <p:nvPr/>
          </p:nvSpPr>
          <p:spPr bwMode="auto">
            <a:xfrm>
              <a:off x="107" y="2623"/>
              <a:ext cx="2003" cy="288"/>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dirty="0">
                  <a:effectLst>
                    <a:outerShdw blurRad="38100" dist="38100" dir="2700000" algn="tl">
                      <a:srgbClr val="000000"/>
                    </a:outerShdw>
                  </a:effectLst>
                  <a:latin typeface="Arial" charset="0"/>
                </a:rPr>
                <a:t>Standard Load/Store</a:t>
              </a:r>
              <a:endParaRPr lang="en-US" sz="2000" dirty="0">
                <a:effectLst>
                  <a:outerShdw blurRad="38100" dist="38100" dir="2700000" algn="tl">
                    <a:srgbClr val="000000"/>
                  </a:outerShdw>
                </a:effectLst>
                <a:latin typeface="Courier New" pitchFamily="49" charset="0"/>
              </a:endParaRPr>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to">
  <a:themeElements>
    <a:clrScheme name="tto 3">
      <a:dk1>
        <a:srgbClr val="000000"/>
      </a:dk1>
      <a:lt1>
        <a:srgbClr val="FFFFFF"/>
      </a:lt1>
      <a:dk2>
        <a:srgbClr val="042AA4"/>
      </a:dk2>
      <a:lt2>
        <a:srgbClr val="FE9B03"/>
      </a:lt2>
      <a:accent1>
        <a:srgbClr val="000F40"/>
      </a:accent1>
      <a:accent2>
        <a:srgbClr val="603900"/>
      </a:accent2>
      <a:accent3>
        <a:srgbClr val="AAACCF"/>
      </a:accent3>
      <a:accent4>
        <a:srgbClr val="DADADA"/>
      </a:accent4>
      <a:accent5>
        <a:srgbClr val="AAAAAF"/>
      </a:accent5>
      <a:accent6>
        <a:srgbClr val="563300"/>
      </a:accent6>
      <a:hlink>
        <a:srgbClr val="005C00"/>
      </a:hlink>
      <a:folHlink>
        <a:srgbClr val="0249FC"/>
      </a:folHlink>
    </a:clrScheme>
    <a:fontScheme name="tto">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80000"/>
          </a:lnSpc>
          <a:spcBef>
            <a:spcPct val="50000"/>
          </a:spcBef>
          <a:spcAft>
            <a:spcPct val="0"/>
          </a:spcAft>
          <a:buClrTx/>
          <a:buSzTx/>
          <a:buFontTx/>
          <a:buNone/>
          <a:tabLst/>
          <a:defRPr kumimoji="0" lang="en-US" sz="24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80000"/>
          </a:lnSpc>
          <a:spcBef>
            <a:spcPct val="50000"/>
          </a:spcBef>
          <a:spcAft>
            <a:spcPct val="0"/>
          </a:spcAft>
          <a:buClrTx/>
          <a:buSzTx/>
          <a:buFontTx/>
          <a:buNone/>
          <a:tabLst/>
          <a:defRPr kumimoji="0" lang="en-US" sz="24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tto 1">
        <a:dk1>
          <a:srgbClr val="000000"/>
        </a:dk1>
        <a:lt1>
          <a:srgbClr val="FEFFFF"/>
        </a:lt1>
        <a:dk2>
          <a:srgbClr val="000000"/>
        </a:dk2>
        <a:lt2>
          <a:srgbClr val="5B5B5B"/>
        </a:lt2>
        <a:accent1>
          <a:srgbClr val="F6F6F6"/>
        </a:accent1>
        <a:accent2>
          <a:srgbClr val="AFAFAF"/>
        </a:accent2>
        <a:accent3>
          <a:srgbClr val="FEFFFF"/>
        </a:accent3>
        <a:accent4>
          <a:srgbClr val="000000"/>
        </a:accent4>
        <a:accent5>
          <a:srgbClr val="FAFAFA"/>
        </a:accent5>
        <a:accent6>
          <a:srgbClr val="9E9E9E"/>
        </a:accent6>
        <a:hlink>
          <a:srgbClr val="DEDEDE"/>
        </a:hlink>
        <a:folHlink>
          <a:srgbClr val="C3C3C3"/>
        </a:folHlink>
      </a:clrScheme>
      <a:clrMap bg1="lt1" tx1="dk1" bg2="lt2" tx2="dk2" accent1="accent1" accent2="accent2" accent3="accent3" accent4="accent4" accent5="accent5" accent6="accent6" hlink="hlink" folHlink="folHlink"/>
    </a:extraClrScheme>
    <a:extraClrScheme>
      <a:clrScheme name="tto 2">
        <a:dk1>
          <a:srgbClr val="001932"/>
        </a:dk1>
        <a:lt1>
          <a:srgbClr val="FFFFFF"/>
        </a:lt1>
        <a:dk2>
          <a:srgbClr val="2181B7"/>
        </a:dk2>
        <a:lt2>
          <a:srgbClr val="FFFF99"/>
        </a:lt2>
        <a:accent1>
          <a:srgbClr val="003399"/>
        </a:accent1>
        <a:accent2>
          <a:srgbClr val="01B0FF"/>
        </a:accent2>
        <a:accent3>
          <a:srgbClr val="ABC1D8"/>
        </a:accent3>
        <a:accent4>
          <a:srgbClr val="DADADA"/>
        </a:accent4>
        <a:accent5>
          <a:srgbClr val="AAADCA"/>
        </a:accent5>
        <a:accent6>
          <a:srgbClr val="019FE7"/>
        </a:accent6>
        <a:hlink>
          <a:srgbClr val="6666FF"/>
        </a:hlink>
        <a:folHlink>
          <a:srgbClr val="1C6D9A"/>
        </a:folHlink>
      </a:clrScheme>
      <a:clrMap bg1="dk2" tx1="lt1" bg2="dk1" tx2="lt2" accent1="accent1" accent2="accent2" accent3="accent3" accent4="accent4" accent5="accent5" accent6="accent6" hlink="hlink" folHlink="folHlink"/>
    </a:extraClrScheme>
    <a:extraClrScheme>
      <a:clrScheme name="tto 3">
        <a:dk1>
          <a:srgbClr val="000000"/>
        </a:dk1>
        <a:lt1>
          <a:srgbClr val="FFFFFF"/>
        </a:lt1>
        <a:dk2>
          <a:srgbClr val="042AA4"/>
        </a:dk2>
        <a:lt2>
          <a:srgbClr val="FE9B03"/>
        </a:lt2>
        <a:accent1>
          <a:srgbClr val="000F40"/>
        </a:accent1>
        <a:accent2>
          <a:srgbClr val="603900"/>
        </a:accent2>
        <a:accent3>
          <a:srgbClr val="AAACCF"/>
        </a:accent3>
        <a:accent4>
          <a:srgbClr val="DADADA"/>
        </a:accent4>
        <a:accent5>
          <a:srgbClr val="AAAAAF"/>
        </a:accent5>
        <a:accent6>
          <a:srgbClr val="563300"/>
        </a:accent6>
        <a:hlink>
          <a:srgbClr val="005C00"/>
        </a:hlink>
        <a:folHlink>
          <a:srgbClr val="0249FC"/>
        </a:folHlink>
      </a:clrScheme>
      <a:clrMap bg1="dk2" tx1="lt1" bg2="dk1" tx2="lt2" accent1="accent1" accent2="accent2" accent3="accent3" accent4="accent4" accent5="accent5" accent6="accent6" hlink="hlink" folHlink="folHlink"/>
    </a:extraClrScheme>
    <a:extraClrScheme>
      <a:clrScheme name="tto 4">
        <a:dk1>
          <a:srgbClr val="000000"/>
        </a:dk1>
        <a:lt1>
          <a:srgbClr val="FFFFFF"/>
        </a:lt1>
        <a:dk2>
          <a:srgbClr val="4282E0"/>
        </a:dk2>
        <a:lt2>
          <a:srgbClr val="969696"/>
        </a:lt2>
        <a:accent1>
          <a:srgbClr val="C0F6F5"/>
        </a:accent1>
        <a:accent2>
          <a:srgbClr val="FAFEDA"/>
        </a:accent2>
        <a:accent3>
          <a:srgbClr val="FFFFFF"/>
        </a:accent3>
        <a:accent4>
          <a:srgbClr val="000000"/>
        </a:accent4>
        <a:accent5>
          <a:srgbClr val="DCFAF9"/>
        </a:accent5>
        <a:accent6>
          <a:srgbClr val="E3E6C5"/>
        </a:accent6>
        <a:hlink>
          <a:srgbClr val="FFCCFF"/>
        </a:hlink>
        <a:folHlink>
          <a:srgbClr val="B4FCB2"/>
        </a:folHlink>
      </a:clrScheme>
      <a:clrMap bg1="lt1" tx1="dk1" bg2="lt2" tx2="dk2" accent1="accent1" accent2="accent2" accent3="accent3" accent4="accent4" accent5="accent5" accent6="accent6" hlink="hlink" folHlink="folHlink"/>
    </a:extraClrScheme>
    <a:extraClrScheme>
      <a:clrScheme name="tto 5">
        <a:dk1>
          <a:srgbClr val="000000"/>
        </a:dk1>
        <a:lt1>
          <a:srgbClr val="FFFFFF"/>
        </a:lt1>
        <a:dk2>
          <a:srgbClr val="0066FF"/>
        </a:dk2>
        <a:lt2>
          <a:srgbClr val="969696"/>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E:\TEXAS INSTRUMENTS WORKSHOPS\TTO templates\tto.ppt</Template>
  <TotalTime>36</TotalTime>
  <Words>2990</Words>
  <Application>Microsoft Office PowerPoint</Application>
  <PresentationFormat>Presentazione su schermo (4:3)</PresentationFormat>
  <Paragraphs>555</Paragraphs>
  <Slides>17</Slides>
  <Notes>11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17</vt:i4>
      </vt:variant>
    </vt:vector>
  </HeadingPairs>
  <TitlesOfParts>
    <vt:vector size="24" baseType="lpstr">
      <vt:lpstr>Arial</vt:lpstr>
      <vt:lpstr>Wingdings</vt:lpstr>
      <vt:lpstr>Times New Roman</vt:lpstr>
      <vt:lpstr>Arial Narrow</vt:lpstr>
      <vt:lpstr>Symbol</vt:lpstr>
      <vt:lpstr>Courier New</vt:lpstr>
      <vt:lpstr>tto</vt:lpstr>
      <vt:lpstr>Presentazione standard di PowerPoint</vt:lpstr>
      <vt:lpstr>Presentazione standard di PowerPoint</vt:lpstr>
      <vt:lpstr>F2833x CPU </vt:lpstr>
      <vt:lpstr>F2833x Fixed Point Multiplier and ALU </vt:lpstr>
      <vt:lpstr>F2833x Floating Point Unit FPU</vt:lpstr>
      <vt:lpstr>F2833x Pointer, DP and Memory</vt:lpstr>
      <vt:lpstr>Presentazione standard di PowerPoint</vt:lpstr>
      <vt:lpstr>Presentazione standard di PowerPoint</vt:lpstr>
      <vt:lpstr>F2833x Atomic Read/Modify/Write</vt:lpstr>
      <vt:lpstr>F2833x Pipeline</vt:lpstr>
      <vt:lpstr>Presentazione standard di PowerPoint</vt:lpstr>
      <vt:lpstr>Code Security Module</vt:lpstr>
      <vt:lpstr>F2833x Fast Interrupt Response Manager</vt:lpstr>
      <vt:lpstr>F2833x Operating Modes</vt:lpstr>
      <vt:lpstr>Reset – Bootloader</vt:lpstr>
      <vt:lpstr>Presentazione standard di PowerPoint</vt:lpstr>
      <vt:lpstr>Presentazione standard di PowerPoint</vt:lpstr>
    </vt:vector>
  </TitlesOfParts>
  <Company>WH Zwickau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Frank Bormann</dc:creator>
  <cp:lastModifiedBy>MENIS ROBERTO</cp:lastModifiedBy>
  <cp:revision>59</cp:revision>
  <dcterms:created xsi:type="dcterms:W3CDTF">2000-08-24T09:28:44Z</dcterms:created>
  <dcterms:modified xsi:type="dcterms:W3CDTF">2017-03-29T17:03:55Z</dcterms:modified>
</cp:coreProperties>
</file>