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2"/>
  </p:notesMasterIdLst>
  <p:handoutMasterIdLst>
    <p:handoutMasterId r:id="rId113"/>
  </p:handoutMasterIdLst>
  <p:sldIdLst>
    <p:sldId id="303" r:id="rId3"/>
    <p:sldId id="310" r:id="rId4"/>
    <p:sldId id="313" r:id="rId5"/>
    <p:sldId id="304" r:id="rId6"/>
    <p:sldId id="311" r:id="rId7"/>
    <p:sldId id="314" r:id="rId8"/>
    <p:sldId id="315" r:id="rId9"/>
    <p:sldId id="316" r:id="rId10"/>
    <p:sldId id="305" r:id="rId11"/>
    <p:sldId id="309" r:id="rId12"/>
    <p:sldId id="307" r:id="rId13"/>
    <p:sldId id="308" r:id="rId14"/>
    <p:sldId id="411" r:id="rId15"/>
    <p:sldId id="277" r:id="rId16"/>
    <p:sldId id="275" r:id="rId17"/>
    <p:sldId id="302" r:id="rId18"/>
    <p:sldId id="289" r:id="rId19"/>
    <p:sldId id="278" r:id="rId20"/>
    <p:sldId id="318" r:id="rId21"/>
    <p:sldId id="319" r:id="rId22"/>
    <p:sldId id="320" r:id="rId23"/>
    <p:sldId id="321" r:id="rId24"/>
    <p:sldId id="322" r:id="rId25"/>
    <p:sldId id="323" r:id="rId26"/>
    <p:sldId id="324" r:id="rId27"/>
    <p:sldId id="327" r:id="rId28"/>
    <p:sldId id="328" r:id="rId29"/>
    <p:sldId id="329" r:id="rId30"/>
    <p:sldId id="330" r:id="rId31"/>
    <p:sldId id="331" r:id="rId32"/>
    <p:sldId id="334" r:id="rId33"/>
    <p:sldId id="332" r:id="rId34"/>
    <p:sldId id="333"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59" r:id="rId60"/>
    <p:sldId id="360" r:id="rId61"/>
    <p:sldId id="361" r:id="rId62"/>
    <p:sldId id="362" r:id="rId63"/>
    <p:sldId id="363" r:id="rId64"/>
    <p:sldId id="364" r:id="rId65"/>
    <p:sldId id="365" r:id="rId66"/>
    <p:sldId id="366" r:id="rId67"/>
    <p:sldId id="367" r:id="rId68"/>
    <p:sldId id="368" r:id="rId69"/>
    <p:sldId id="369" r:id="rId70"/>
    <p:sldId id="370" r:id="rId71"/>
    <p:sldId id="371" r:id="rId72"/>
    <p:sldId id="373" r:id="rId73"/>
    <p:sldId id="372" r:id="rId74"/>
    <p:sldId id="374" r:id="rId75"/>
    <p:sldId id="375" r:id="rId76"/>
    <p:sldId id="376" r:id="rId77"/>
    <p:sldId id="377" r:id="rId78"/>
    <p:sldId id="378" r:id="rId79"/>
    <p:sldId id="379" r:id="rId80"/>
    <p:sldId id="380" r:id="rId81"/>
    <p:sldId id="381" r:id="rId82"/>
    <p:sldId id="382" r:id="rId83"/>
    <p:sldId id="383" r:id="rId84"/>
    <p:sldId id="384" r:id="rId85"/>
    <p:sldId id="385" r:id="rId86"/>
    <p:sldId id="386" r:id="rId87"/>
    <p:sldId id="387" r:id="rId88"/>
    <p:sldId id="388" r:id="rId89"/>
    <p:sldId id="389" r:id="rId90"/>
    <p:sldId id="390" r:id="rId91"/>
    <p:sldId id="391" r:id="rId92"/>
    <p:sldId id="392" r:id="rId93"/>
    <p:sldId id="393" r:id="rId94"/>
    <p:sldId id="394" r:id="rId95"/>
    <p:sldId id="395" r:id="rId96"/>
    <p:sldId id="396" r:id="rId97"/>
    <p:sldId id="397" r:id="rId98"/>
    <p:sldId id="398" r:id="rId99"/>
    <p:sldId id="399" r:id="rId100"/>
    <p:sldId id="400" r:id="rId101"/>
    <p:sldId id="401" r:id="rId102"/>
    <p:sldId id="402" r:id="rId103"/>
    <p:sldId id="403" r:id="rId104"/>
    <p:sldId id="404" r:id="rId105"/>
    <p:sldId id="405" r:id="rId106"/>
    <p:sldId id="406" r:id="rId107"/>
    <p:sldId id="407" r:id="rId108"/>
    <p:sldId id="408" r:id="rId109"/>
    <p:sldId id="409" r:id="rId110"/>
    <p:sldId id="410" r:id="rId1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tableStyles" Target="tableStyles.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notesMaster" Target="notesMasters/notes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handoutMaster" Target="handoutMasters/handoutMaster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customXml" Target="../customXml/item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1.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gerd\OneDrive\Documenti\PA\lezioni\Genomica_applicata\esami\voti_esame_1609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Cartel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distribuzione voti</a:t>
            </a:r>
            <a:r>
              <a:rPr lang="en-US" baseline="0"/>
              <a:t> esami genomica applicata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Foglio1!$H$19</c:f>
              <c:strCache>
                <c:ptCount val="1"/>
                <c:pt idx="0">
                  <c:v>fino al 2022/2023</c:v>
                </c:pt>
              </c:strCache>
            </c:strRef>
          </c:tx>
          <c:spPr>
            <a:solidFill>
              <a:schemeClr val="accent1">
                <a:lumMod val="60000"/>
                <a:lumOff val="40000"/>
              </a:schemeClr>
            </a:solidFill>
            <a:ln>
              <a:solidFill>
                <a:schemeClr val="accent1">
                  <a:lumMod val="75000"/>
                </a:schemeClr>
              </a:solidFill>
            </a:ln>
            <a:effectLst/>
          </c:spPr>
          <c:invertIfNegative val="0"/>
          <c:cat>
            <c:strRef>
              <c:f>Foglio1!$A$20:$A$50</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30 e lode</c:v>
                </c:pt>
              </c:strCache>
            </c:strRef>
          </c:cat>
          <c:val>
            <c:numRef>
              <c:f>Foglio1!$H$20:$H$50</c:f>
              <c:numCache>
                <c:formatCode>General</c:formatCode>
                <c:ptCount val="31"/>
                <c:pt idx="0">
                  <c:v>0</c:v>
                </c:pt>
                <c:pt idx="1">
                  <c:v>0</c:v>
                </c:pt>
                <c:pt idx="2">
                  <c:v>0</c:v>
                </c:pt>
                <c:pt idx="3">
                  <c:v>0</c:v>
                </c:pt>
                <c:pt idx="4">
                  <c:v>1</c:v>
                </c:pt>
                <c:pt idx="5">
                  <c:v>1</c:v>
                </c:pt>
                <c:pt idx="6">
                  <c:v>0</c:v>
                </c:pt>
                <c:pt idx="7">
                  <c:v>0</c:v>
                </c:pt>
                <c:pt idx="8">
                  <c:v>0</c:v>
                </c:pt>
                <c:pt idx="9">
                  <c:v>3</c:v>
                </c:pt>
                <c:pt idx="10">
                  <c:v>3</c:v>
                </c:pt>
                <c:pt idx="11">
                  <c:v>2</c:v>
                </c:pt>
                <c:pt idx="12">
                  <c:v>5</c:v>
                </c:pt>
                <c:pt idx="13">
                  <c:v>3</c:v>
                </c:pt>
                <c:pt idx="14">
                  <c:v>6</c:v>
                </c:pt>
                <c:pt idx="15">
                  <c:v>7</c:v>
                </c:pt>
                <c:pt idx="16">
                  <c:v>6</c:v>
                </c:pt>
                <c:pt idx="17">
                  <c:v>15</c:v>
                </c:pt>
                <c:pt idx="18">
                  <c:v>17</c:v>
                </c:pt>
                <c:pt idx="19">
                  <c:v>12</c:v>
                </c:pt>
                <c:pt idx="20">
                  <c:v>17</c:v>
                </c:pt>
                <c:pt idx="21">
                  <c:v>18</c:v>
                </c:pt>
                <c:pt idx="22">
                  <c:v>35</c:v>
                </c:pt>
                <c:pt idx="23">
                  <c:v>22</c:v>
                </c:pt>
                <c:pt idx="24">
                  <c:v>33</c:v>
                </c:pt>
                <c:pt idx="25">
                  <c:v>40</c:v>
                </c:pt>
                <c:pt idx="26">
                  <c:v>50</c:v>
                </c:pt>
                <c:pt idx="27">
                  <c:v>57</c:v>
                </c:pt>
                <c:pt idx="28">
                  <c:v>27</c:v>
                </c:pt>
                <c:pt idx="29">
                  <c:v>32</c:v>
                </c:pt>
                <c:pt idx="30">
                  <c:v>31</c:v>
                </c:pt>
              </c:numCache>
            </c:numRef>
          </c:val>
          <c:extLst>
            <c:ext xmlns:c16="http://schemas.microsoft.com/office/drawing/2014/chart" uri="{C3380CC4-5D6E-409C-BE32-E72D297353CC}">
              <c16:uniqueId val="{00000000-385C-42C1-A05E-6E905CEDC934}"/>
            </c:ext>
          </c:extLst>
        </c:ser>
        <c:ser>
          <c:idx val="1"/>
          <c:order val="1"/>
          <c:tx>
            <c:strRef>
              <c:f>Foglio1!$I$19</c:f>
              <c:strCache>
                <c:ptCount val="1"/>
                <c:pt idx="0">
                  <c:v>2023/2024</c:v>
                </c:pt>
              </c:strCache>
            </c:strRef>
          </c:tx>
          <c:spPr>
            <a:solidFill>
              <a:srgbClr val="FFC000"/>
            </a:solidFill>
            <a:ln>
              <a:solidFill>
                <a:srgbClr val="FF0000"/>
              </a:solidFill>
            </a:ln>
            <a:effectLst/>
          </c:spPr>
          <c:invertIfNegative val="0"/>
          <c:cat>
            <c:strRef>
              <c:f>Foglio1!$A$20:$A$50</c:f>
              <c:strCache>
                <c:ptCount val="31"/>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30 e lode</c:v>
                </c:pt>
              </c:strCache>
            </c:strRef>
          </c:cat>
          <c:val>
            <c:numRef>
              <c:f>Foglio1!$I$20:$I$50</c:f>
              <c:numCache>
                <c:formatCode>General</c:formatCode>
                <c:ptCount val="31"/>
                <c:pt idx="3">
                  <c:v>1</c:v>
                </c:pt>
                <c:pt idx="8">
                  <c:v>1</c:v>
                </c:pt>
                <c:pt idx="12">
                  <c:v>2</c:v>
                </c:pt>
                <c:pt idx="13">
                  <c:v>2</c:v>
                </c:pt>
                <c:pt idx="15">
                  <c:v>2</c:v>
                </c:pt>
                <c:pt idx="16">
                  <c:v>1</c:v>
                </c:pt>
                <c:pt idx="17">
                  <c:v>2</c:v>
                </c:pt>
                <c:pt idx="18">
                  <c:v>2</c:v>
                </c:pt>
                <c:pt idx="19">
                  <c:v>3</c:v>
                </c:pt>
                <c:pt idx="20">
                  <c:v>4</c:v>
                </c:pt>
                <c:pt idx="21">
                  <c:v>6</c:v>
                </c:pt>
                <c:pt idx="22">
                  <c:v>8</c:v>
                </c:pt>
                <c:pt idx="23">
                  <c:v>7</c:v>
                </c:pt>
                <c:pt idx="24">
                  <c:v>5</c:v>
                </c:pt>
                <c:pt idx="25">
                  <c:v>7</c:v>
                </c:pt>
                <c:pt idx="26">
                  <c:v>4</c:v>
                </c:pt>
                <c:pt idx="27">
                  <c:v>4</c:v>
                </c:pt>
                <c:pt idx="28">
                  <c:v>9</c:v>
                </c:pt>
                <c:pt idx="29">
                  <c:v>3</c:v>
                </c:pt>
                <c:pt idx="30">
                  <c:v>6</c:v>
                </c:pt>
              </c:numCache>
            </c:numRef>
          </c:val>
          <c:extLst>
            <c:ext xmlns:c16="http://schemas.microsoft.com/office/drawing/2014/chart" uri="{C3380CC4-5D6E-409C-BE32-E72D297353CC}">
              <c16:uniqueId val="{00000001-385C-42C1-A05E-6E905CEDC934}"/>
            </c:ext>
          </c:extLst>
        </c:ser>
        <c:dLbls>
          <c:showLegendKey val="0"/>
          <c:showVal val="0"/>
          <c:showCatName val="0"/>
          <c:showSerName val="0"/>
          <c:showPercent val="0"/>
          <c:showBubbleSize val="0"/>
        </c:dLbls>
        <c:gapWidth val="0"/>
        <c:overlap val="100"/>
        <c:axId val="881741472"/>
        <c:axId val="881734816"/>
      </c:barChart>
      <c:catAx>
        <c:axId val="88174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1734816"/>
        <c:crosses val="autoZero"/>
        <c:auto val="1"/>
        <c:lblAlgn val="ctr"/>
        <c:lblOffset val="100"/>
        <c:noMultiLvlLbl val="0"/>
      </c:catAx>
      <c:valAx>
        <c:axId val="881734816"/>
        <c:scaling>
          <c:orientation val="minMax"/>
          <c:max val="6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1741472"/>
        <c:crosses val="autoZero"/>
        <c:crossBetween val="between"/>
        <c:majorUnit val="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a:t>valutazioni</a:t>
            </a:r>
            <a:r>
              <a:rPr lang="en-US" baseline="0"/>
              <a:t> Sisvaldidat</a:t>
            </a:r>
            <a:endParaRPr lang="en-US"/>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Foglio1!$C$3:$C$14</c:f>
              <c:strCache>
                <c:ptCount val="12"/>
                <c:pt idx="0">
                  <c:v>D1</c:v>
                </c:pt>
                <c:pt idx="1">
                  <c:v>D2</c:v>
                </c:pt>
                <c:pt idx="2">
                  <c:v>D3</c:v>
                </c:pt>
                <c:pt idx="3">
                  <c:v>D4</c:v>
                </c:pt>
                <c:pt idx="4">
                  <c:v>D5</c:v>
                </c:pt>
                <c:pt idx="5">
                  <c:v>D6</c:v>
                </c:pt>
                <c:pt idx="6">
                  <c:v>D7</c:v>
                </c:pt>
                <c:pt idx="7">
                  <c:v>D8</c:v>
                </c:pt>
                <c:pt idx="8">
                  <c:v>D9</c:v>
                </c:pt>
                <c:pt idx="9">
                  <c:v>D10</c:v>
                </c:pt>
                <c:pt idx="10">
                  <c:v>D11</c:v>
                </c:pt>
                <c:pt idx="11">
                  <c:v>D12</c:v>
                </c:pt>
              </c:strCache>
            </c:strRef>
          </c:cat>
          <c:val>
            <c:numRef>
              <c:f>Foglio1!$D$3:$D$14</c:f>
              <c:numCache>
                <c:formatCode>General</c:formatCode>
                <c:ptCount val="12"/>
                <c:pt idx="0">
                  <c:v>6.64</c:v>
                </c:pt>
                <c:pt idx="1">
                  <c:v>7.31</c:v>
                </c:pt>
                <c:pt idx="2">
                  <c:v>8</c:v>
                </c:pt>
                <c:pt idx="3">
                  <c:v>8.74</c:v>
                </c:pt>
                <c:pt idx="4">
                  <c:v>9.0299999999999994</c:v>
                </c:pt>
                <c:pt idx="5">
                  <c:v>7.41</c:v>
                </c:pt>
                <c:pt idx="6">
                  <c:v>7.99</c:v>
                </c:pt>
                <c:pt idx="7">
                  <c:v>8.2799999999999994</c:v>
                </c:pt>
                <c:pt idx="8">
                  <c:v>8.7100000000000009</c:v>
                </c:pt>
                <c:pt idx="9">
                  <c:v>8.9</c:v>
                </c:pt>
                <c:pt idx="10">
                  <c:v>7.31</c:v>
                </c:pt>
                <c:pt idx="11">
                  <c:v>7.43</c:v>
                </c:pt>
              </c:numCache>
            </c:numRef>
          </c:val>
          <c:extLst>
            <c:ext xmlns:c16="http://schemas.microsoft.com/office/drawing/2014/chart" uri="{C3380CC4-5D6E-409C-BE32-E72D297353CC}">
              <c16:uniqueId val="{00000000-7124-4B76-8C52-DF41C1B01A17}"/>
            </c:ext>
          </c:extLst>
        </c:ser>
        <c:dLbls>
          <c:showLegendKey val="0"/>
          <c:showVal val="0"/>
          <c:showCatName val="0"/>
          <c:showSerName val="0"/>
          <c:showPercent val="0"/>
          <c:showBubbleSize val="0"/>
        </c:dLbls>
        <c:gapWidth val="100"/>
        <c:overlap val="-24"/>
        <c:axId val="998767168"/>
        <c:axId val="998763840"/>
      </c:barChart>
      <c:catAx>
        <c:axId val="99876716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98763840"/>
        <c:crosses val="autoZero"/>
        <c:auto val="1"/>
        <c:lblAlgn val="ctr"/>
        <c:lblOffset val="100"/>
        <c:noMultiLvlLbl val="0"/>
      </c:catAx>
      <c:valAx>
        <c:axId val="998763840"/>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998767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9/23/2024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9/23/2024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9/23/2024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9/23/2024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9/23/2024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9/23/2024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9/23/2024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9/23/2024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9/23/2024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9/23/2024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9/23/2024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mgerdol@units.i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ebi.ac.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genome-euro.ucsc.edu/cgi-bin/hgGateway" TargetMode="External"/><Relationship Id="rId2" Type="http://schemas.openxmlformats.org/officeDocument/2006/relationships/hyperlink" Target="http://www.ensembl.org/index.html" TargetMode="External"/><Relationship Id="rId1" Type="http://schemas.openxmlformats.org/officeDocument/2006/relationships/slideLayout" Target="../slideLayouts/slideLayout2.xml"/><Relationship Id="rId4" Type="http://schemas.openxmlformats.org/officeDocument/2006/relationships/hyperlink" Target="https://www.ncbi.nlm.nih.gov/genome/gdv/"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wmf"/><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oodle2.units.it/course/view.php?id=12586"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blast.ncbi.nlm.nih.gov/Blast.cgi"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ebi.ac.uk/interpro/"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geneontology.org/"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88720"/>
            <a:ext cx="9601200" cy="931025"/>
          </a:xfrm>
        </p:spPr>
        <p:txBody>
          <a:bodyPr/>
          <a:lstStyle/>
          <a:p>
            <a:r>
              <a:rPr lang="en-US" sz="4800" dirty="0" smtClean="0"/>
              <a:t>INTRODUZIONE AL CORSO</a:t>
            </a:r>
            <a:endParaRPr lang="en-US" sz="4800" dirty="0"/>
          </a:p>
        </p:txBody>
      </p:sp>
      <p:sp>
        <p:nvSpPr>
          <p:cNvPr id="3" name="Subtitle 2"/>
          <p:cNvSpPr>
            <a:spLocks noGrp="1"/>
          </p:cNvSpPr>
          <p:nvPr>
            <p:ph type="subTitle" idx="1"/>
          </p:nvPr>
        </p:nvSpPr>
        <p:spPr>
          <a:xfrm>
            <a:off x="1295400" y="2543695"/>
            <a:ext cx="9601200" cy="2204950"/>
          </a:xfrm>
        </p:spPr>
        <p:txBody>
          <a:bodyPr>
            <a:normAutofit lnSpcReduction="10000"/>
          </a:bodyPr>
          <a:lstStyle/>
          <a:p>
            <a:pPr algn="l"/>
            <a:r>
              <a:rPr lang="en-US" dirty="0" smtClean="0"/>
              <a:t>DOCENTE: Marco Gerdol</a:t>
            </a:r>
          </a:p>
          <a:p>
            <a:pPr algn="l"/>
            <a:endParaRPr lang="en-US" dirty="0"/>
          </a:p>
          <a:p>
            <a:pPr algn="l"/>
            <a:r>
              <a:rPr lang="en-US" dirty="0" err="1" smtClean="0"/>
              <a:t>Contatto</a:t>
            </a:r>
            <a:r>
              <a:rPr lang="en-US" dirty="0" smtClean="0"/>
              <a:t> mail: </a:t>
            </a:r>
            <a:r>
              <a:rPr lang="en-US" dirty="0" smtClean="0">
                <a:hlinkClick r:id="rId2"/>
              </a:rPr>
              <a:t>mgerdol@units.it</a:t>
            </a:r>
            <a:endParaRPr lang="en-US" dirty="0" smtClean="0"/>
          </a:p>
          <a:p>
            <a:pPr algn="l"/>
            <a:endParaRPr lang="en-US" dirty="0"/>
          </a:p>
          <a:p>
            <a:pPr algn="l"/>
            <a:r>
              <a:rPr lang="en-US" dirty="0" err="1" smtClean="0"/>
              <a:t>Ufficio</a:t>
            </a:r>
            <a:r>
              <a:rPr lang="en-US" dirty="0" smtClean="0"/>
              <a:t>: </a:t>
            </a:r>
            <a:r>
              <a:rPr lang="en-US" dirty="0" err="1" smtClean="0"/>
              <a:t>edificio</a:t>
            </a:r>
            <a:r>
              <a:rPr lang="en-US" dirty="0" smtClean="0"/>
              <a:t> Q, stanza 114, PRIMO PIANO</a:t>
            </a:r>
          </a:p>
          <a:p>
            <a:pPr algn="l"/>
            <a:endParaRPr lang="en-US" dirty="0"/>
          </a:p>
          <a:p>
            <a:pPr algn="l"/>
            <a:r>
              <a:rPr lang="en-US" dirty="0" err="1" smtClean="0"/>
              <a:t>Telefono</a:t>
            </a:r>
            <a:r>
              <a:rPr lang="en-US" dirty="0" smtClean="0"/>
              <a:t> </a:t>
            </a:r>
            <a:r>
              <a:rPr lang="en-US" dirty="0" err="1" smtClean="0"/>
              <a:t>ufficio</a:t>
            </a:r>
            <a:r>
              <a:rPr lang="en-US" dirty="0" smtClean="0"/>
              <a:t>: </a:t>
            </a:r>
            <a:r>
              <a:rPr lang="en-US" dirty="0"/>
              <a:t>0405588627</a:t>
            </a:r>
          </a:p>
        </p:txBody>
      </p:sp>
    </p:spTree>
    <p:extLst>
      <p:ext uri="{BB962C8B-B14F-4D97-AF65-F5344CB8AC3E}">
        <p14:creationId xmlns:p14="http://schemas.microsoft.com/office/powerpoint/2010/main" val="1385940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MATERIALE DIDATTICO</a:t>
            </a:r>
            <a:endParaRPr lang="it-IT" dirty="0"/>
          </a:p>
        </p:txBody>
      </p:sp>
      <p:sp>
        <p:nvSpPr>
          <p:cNvPr id="3" name="Content Placeholder 2"/>
          <p:cNvSpPr>
            <a:spLocks noGrp="1"/>
          </p:cNvSpPr>
          <p:nvPr>
            <p:ph idx="1"/>
          </p:nvPr>
        </p:nvSpPr>
        <p:spPr/>
        <p:txBody>
          <a:bodyPr>
            <a:normAutofit/>
          </a:bodyPr>
          <a:lstStyle/>
          <a:p>
            <a:r>
              <a:rPr lang="it-IT" sz="2400" dirty="0" smtClean="0"/>
              <a:t>Le </a:t>
            </a:r>
            <a:r>
              <a:rPr lang="it-IT" sz="2400" dirty="0" err="1" smtClean="0"/>
              <a:t>slides</a:t>
            </a:r>
            <a:r>
              <a:rPr lang="it-IT" sz="2400" dirty="0" smtClean="0"/>
              <a:t> viste a lezione verranno caricate sulla piattaforma </a:t>
            </a:r>
            <a:r>
              <a:rPr lang="it-IT" sz="2400" b="1" u="sng" dirty="0" err="1" smtClean="0">
                <a:solidFill>
                  <a:srgbClr val="FF0000"/>
                </a:solidFill>
              </a:rPr>
              <a:t>Moodle</a:t>
            </a:r>
            <a:r>
              <a:rPr lang="it-IT" sz="2400" b="1" u="sng" dirty="0" smtClean="0">
                <a:solidFill>
                  <a:srgbClr val="FF0000"/>
                </a:solidFill>
              </a:rPr>
              <a:t> – </a:t>
            </a:r>
            <a:r>
              <a:rPr lang="it-IT" sz="2400" b="1" u="sng" dirty="0" smtClean="0">
                <a:solidFill>
                  <a:srgbClr val="FF0000"/>
                </a:solidFill>
              </a:rPr>
              <a:t>PASSWORD:genapp2024</a:t>
            </a:r>
            <a:endParaRPr lang="it-IT" sz="2400" b="1" u="sng" dirty="0" smtClean="0">
              <a:solidFill>
                <a:srgbClr val="FF0000"/>
              </a:solidFill>
            </a:endParaRPr>
          </a:p>
          <a:p>
            <a:r>
              <a:rPr lang="it-IT" sz="2400" dirty="0" smtClean="0"/>
              <a:t>Eventuale materiale aggiuntivo (articoli di approfondimento) saranno caricati sempre su Moodle2</a:t>
            </a:r>
          </a:p>
          <a:p>
            <a:r>
              <a:rPr lang="it-IT" sz="2400" dirty="0" smtClean="0"/>
              <a:t>Link ai </a:t>
            </a:r>
            <a:r>
              <a:rPr lang="it-IT" sz="2400" dirty="0" err="1" smtClean="0"/>
              <a:t>tools</a:t>
            </a:r>
            <a:r>
              <a:rPr lang="it-IT" sz="2400" dirty="0" smtClean="0"/>
              <a:t> </a:t>
            </a:r>
            <a:r>
              <a:rPr lang="it-IT" sz="2400" dirty="0" err="1" smtClean="0"/>
              <a:t>bioinformatici</a:t>
            </a:r>
            <a:r>
              <a:rPr lang="it-IT" sz="2400" dirty="0" smtClean="0"/>
              <a:t> visti a lezione, database e altre risorse di interesse saranno sempre accessibili da link inseriti nelle </a:t>
            </a:r>
            <a:r>
              <a:rPr lang="it-IT" sz="2400" dirty="0" err="1" smtClean="0"/>
              <a:t>slides</a:t>
            </a:r>
            <a:endParaRPr lang="it-IT" sz="2400" dirty="0" smtClean="0"/>
          </a:p>
          <a:p>
            <a:r>
              <a:rPr lang="it-IT" sz="2400" dirty="0" smtClean="0"/>
              <a:t>Le registrazioni delle lezioni verranno rese disponibili online come da regolamento didattico e resteranno disponibili fino alla fine del </a:t>
            </a:r>
            <a:r>
              <a:rPr lang="it-IT" sz="2400" dirty="0" smtClean="0"/>
              <a:t>corso</a:t>
            </a:r>
            <a:endParaRPr lang="it-IT" sz="2400" b="1" u="sng" dirty="0">
              <a:solidFill>
                <a:srgbClr val="FF0000"/>
              </a:solidFill>
            </a:endParaRPr>
          </a:p>
        </p:txBody>
      </p:sp>
    </p:spTree>
    <p:extLst>
      <p:ext uri="{BB962C8B-B14F-4D97-AF65-F5344CB8AC3E}">
        <p14:creationId xmlns:p14="http://schemas.microsoft.com/office/powerpoint/2010/main" val="345663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normAutofit/>
          </a:bodyPr>
          <a:lstStyle/>
          <a:p>
            <a:r>
              <a:rPr lang="it-IT" sz="2800" dirty="0" smtClean="0"/>
              <a:t>La filogenomica – un campo in rapida espansione</a:t>
            </a:r>
            <a:endParaRPr lang="it-IT" sz="2800" dirty="0"/>
          </a:p>
        </p:txBody>
      </p:sp>
      <p:pic>
        <p:nvPicPr>
          <p:cNvPr id="12290" name="Picture 2" descr="https://procogen.files.wordpress.com/2014/12/genbank-versus-1kp-on-201203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65" y="1413839"/>
            <a:ext cx="6026439" cy="451983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dvg4ol0hclm7o.cloudfront.net/content/royprsb/281/1788/20140970/F2.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5155" y="1413839"/>
            <a:ext cx="4245725" cy="4931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16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10570"/>
          </a:xfrm>
        </p:spPr>
        <p:txBody>
          <a:bodyPr/>
          <a:lstStyle/>
          <a:p>
            <a:r>
              <a:rPr lang="it-IT" dirty="0" smtClean="0"/>
              <a:t>Rappresentazione di un albero</a:t>
            </a:r>
            <a:endParaRPr lang="it-IT" dirty="0"/>
          </a:p>
        </p:txBody>
      </p:sp>
      <p:sp>
        <p:nvSpPr>
          <p:cNvPr id="3" name="Content Placeholder 2"/>
          <p:cNvSpPr>
            <a:spLocks noGrp="1"/>
          </p:cNvSpPr>
          <p:nvPr>
            <p:ph idx="1"/>
          </p:nvPr>
        </p:nvSpPr>
        <p:spPr>
          <a:xfrm>
            <a:off x="1341120" y="1216152"/>
            <a:ext cx="9509760" cy="4343400"/>
          </a:xfrm>
        </p:spPr>
        <p:txBody>
          <a:bodyPr>
            <a:normAutofit/>
          </a:bodyPr>
          <a:lstStyle/>
          <a:p>
            <a:pPr algn="just"/>
            <a:r>
              <a:rPr lang="it-IT" sz="1800" dirty="0" smtClean="0"/>
              <a:t>Un albero filogenetico radicato può essere sostanzialmente rappresentato in due  (o tre) modi</a:t>
            </a:r>
          </a:p>
          <a:p>
            <a:pPr algn="just"/>
            <a:r>
              <a:rPr lang="it-IT" sz="1800" dirty="0" smtClean="0"/>
              <a:t>Un </a:t>
            </a:r>
            <a:r>
              <a:rPr lang="it-IT" sz="1800" b="1" u="sng" dirty="0" smtClean="0"/>
              <a:t>filogramma</a:t>
            </a:r>
            <a:r>
              <a:rPr lang="it-IT" sz="1800" dirty="0" smtClean="0"/>
              <a:t> la lunghezza dei rami rappresenta la divergenza; hanno quindi il pregio di rappresentare sia le relazioni reciproche che una scala di variazione</a:t>
            </a:r>
          </a:p>
          <a:p>
            <a:pPr algn="just"/>
            <a:r>
              <a:rPr lang="it-IT" sz="1800" dirty="0" smtClean="0"/>
              <a:t>Un </a:t>
            </a:r>
            <a:r>
              <a:rPr lang="it-IT" sz="1800" b="1" u="sng" dirty="0" smtClean="0"/>
              <a:t>cladogramma</a:t>
            </a:r>
            <a:r>
              <a:rPr lang="it-IT" sz="1800" dirty="0" smtClean="0"/>
              <a:t> mostra tutti i taxa allineati, cioè la lunghezza di tutti i rami a partire dalla radice è identica. Non sono contenute informazioni relative alla divergenza, soltanto quelle relative alle relazioni reciproche tra taxa</a:t>
            </a:r>
          </a:p>
          <a:p>
            <a:pPr algn="just"/>
            <a:r>
              <a:rPr lang="it-IT" sz="1800" dirty="0" smtClean="0"/>
              <a:t>Un </a:t>
            </a:r>
            <a:r>
              <a:rPr lang="it-IT" sz="1800" b="1" u="sng" dirty="0" smtClean="0"/>
              <a:t>cronogramma</a:t>
            </a:r>
            <a:r>
              <a:rPr lang="it-IT" sz="1800" dirty="0" smtClean="0"/>
              <a:t> è concettualmente simile ad un cladogramma, ma la lunghezza dei rami in questo caso dipende dal tempo (è quindi conforme all’ipotesi dell’orologio molecolare)</a:t>
            </a:r>
            <a:endParaRPr lang="it-IT" sz="1800" dirty="0"/>
          </a:p>
        </p:txBody>
      </p:sp>
      <p:pic>
        <p:nvPicPr>
          <p:cNvPr id="4" name="Picture 3"/>
          <p:cNvPicPr>
            <a:picLocks noChangeAspect="1"/>
          </p:cNvPicPr>
          <p:nvPr/>
        </p:nvPicPr>
        <p:blipFill rotWithShape="1">
          <a:blip r:embed="rId2"/>
          <a:srcRect t="30869" b="24264"/>
          <a:stretch/>
        </p:blipFill>
        <p:spPr>
          <a:xfrm>
            <a:off x="2828925" y="4717473"/>
            <a:ext cx="6076950" cy="2047009"/>
          </a:xfrm>
          <a:prstGeom prst="rect">
            <a:avLst/>
          </a:prstGeom>
        </p:spPr>
      </p:pic>
    </p:spTree>
    <p:extLst>
      <p:ext uri="{BB962C8B-B14F-4D97-AF65-F5344CB8AC3E}">
        <p14:creationId xmlns:p14="http://schemas.microsoft.com/office/powerpoint/2010/main" val="221517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89788"/>
          </a:xfrm>
        </p:spPr>
        <p:txBody>
          <a:bodyPr/>
          <a:lstStyle/>
          <a:p>
            <a:r>
              <a:rPr lang="it-IT" dirty="0" smtClean="0"/>
              <a:t>Obiettivo di un’analisi filogenetica</a:t>
            </a:r>
            <a:endParaRPr lang="it-IT" dirty="0"/>
          </a:p>
        </p:txBody>
      </p:sp>
      <p:sp>
        <p:nvSpPr>
          <p:cNvPr id="3" name="Content Placeholder 2"/>
          <p:cNvSpPr>
            <a:spLocks noGrp="1"/>
          </p:cNvSpPr>
          <p:nvPr>
            <p:ph idx="1"/>
          </p:nvPr>
        </p:nvSpPr>
        <p:spPr>
          <a:xfrm>
            <a:off x="1008611" y="1517488"/>
            <a:ext cx="9509760" cy="4343400"/>
          </a:xfrm>
        </p:spPr>
        <p:txBody>
          <a:bodyPr>
            <a:normAutofit/>
          </a:bodyPr>
          <a:lstStyle/>
          <a:p>
            <a:pPr algn="just"/>
            <a:r>
              <a:rPr lang="it-IT" dirty="0" smtClean="0"/>
              <a:t>L’obiettivo finale di un’analisi filogenetica è quello di ricostruire correttamente la storia evolutiva sulla base dell’osservazione della divergenza tra le sequenze degli organismi</a:t>
            </a:r>
          </a:p>
          <a:p>
            <a:pPr algn="just"/>
            <a:r>
              <a:rPr lang="it-IT" dirty="0" smtClean="0"/>
              <a:t>Cioè di </a:t>
            </a:r>
            <a:r>
              <a:rPr lang="it-IT" b="1" u="sng" dirty="0" smtClean="0"/>
              <a:t>trovare la topologia corretta associata alla lunghezza dei rami corretta</a:t>
            </a:r>
          </a:p>
          <a:p>
            <a:pPr algn="just"/>
            <a:r>
              <a:rPr lang="it-IT" dirty="0" smtClean="0"/>
              <a:t>Tuttavia questa ricerca non è affatto semplice e può richiedere risorse computazionali molto importanti</a:t>
            </a:r>
          </a:p>
          <a:p>
            <a:pPr algn="just"/>
            <a:r>
              <a:rPr lang="it-IT" b="1" u="sng" dirty="0" smtClean="0"/>
              <a:t>Il numero di possibili topologie in un albero aumenta in modo esponenziale </a:t>
            </a:r>
            <a:r>
              <a:rPr lang="it-IT" dirty="0" smtClean="0"/>
              <a:t>ed è definito dalla formula:</a:t>
            </a:r>
            <a:endParaRPr lang="it-IT" dirty="0"/>
          </a:p>
          <a:p>
            <a:pPr marL="45720" indent="0" algn="just">
              <a:buNone/>
            </a:pPr>
            <a:r>
              <a:rPr lang="pt-BR" dirty="0"/>
              <a:t>N</a:t>
            </a:r>
            <a:r>
              <a:rPr lang="pt-BR" i="1" baseline="-25000" dirty="0"/>
              <a:t>R</a:t>
            </a:r>
            <a:r>
              <a:rPr lang="pt-BR" i="1" dirty="0"/>
              <a:t> = </a:t>
            </a:r>
            <a:r>
              <a:rPr lang="pt-BR" dirty="0"/>
              <a:t>(2n- 3)!/2</a:t>
            </a:r>
            <a:r>
              <a:rPr lang="pt-BR" baseline="30000" dirty="0"/>
              <a:t>n-2</a:t>
            </a:r>
            <a:r>
              <a:rPr lang="pt-BR" dirty="0"/>
              <a:t>(n- 2)! </a:t>
            </a:r>
          </a:p>
          <a:p>
            <a:pPr marL="45720" indent="0">
              <a:buNone/>
            </a:pPr>
            <a:r>
              <a:rPr lang="pt-BR" dirty="0" smtClean="0"/>
              <a:t>Dove n è il numero di taxa ed </a:t>
            </a:r>
            <a:r>
              <a:rPr lang="pt-BR" dirty="0"/>
              <a:t>N</a:t>
            </a:r>
            <a:r>
              <a:rPr lang="pt-BR" i="1" baseline="-25000" dirty="0"/>
              <a:t>R </a:t>
            </a:r>
            <a:r>
              <a:rPr lang="pt-BR" i="1" baseline="-25000" dirty="0" smtClean="0"/>
              <a:t> </a:t>
            </a:r>
            <a:r>
              <a:rPr lang="pt-BR" dirty="0" smtClean="0"/>
              <a:t>è il numero di alberi radicati possibili</a:t>
            </a:r>
            <a:endParaRPr lang="it-IT" dirty="0" smtClean="0"/>
          </a:p>
        </p:txBody>
      </p:sp>
    </p:spTree>
    <p:extLst>
      <p:ext uri="{BB962C8B-B14F-4D97-AF65-F5344CB8AC3E}">
        <p14:creationId xmlns:p14="http://schemas.microsoft.com/office/powerpoint/2010/main" val="160027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Calcolo dell’albero</a:t>
            </a:r>
            <a:endParaRPr lang="it-IT" dirty="0"/>
          </a:p>
        </p:txBody>
      </p:sp>
      <p:sp>
        <p:nvSpPr>
          <p:cNvPr id="3" name="Content Placeholder 2"/>
          <p:cNvSpPr>
            <a:spLocks noGrp="1"/>
          </p:cNvSpPr>
          <p:nvPr>
            <p:ph idx="1"/>
          </p:nvPr>
        </p:nvSpPr>
        <p:spPr>
          <a:xfrm>
            <a:off x="1341120" y="1319645"/>
            <a:ext cx="9509760" cy="4697107"/>
          </a:xfrm>
        </p:spPr>
        <p:txBody>
          <a:bodyPr/>
          <a:lstStyle/>
          <a:p>
            <a:pPr algn="just"/>
            <a:r>
              <a:rPr lang="it-IT" dirty="0" smtClean="0"/>
              <a:t>Visto il numero minore di alberi non radicati possibili (rispetto a quelli radicati), conviene partire dalla loro computazione, per procedere alla radicazione tramite outgroup in un secondo momento</a:t>
            </a:r>
          </a:p>
          <a:p>
            <a:r>
              <a:rPr lang="it-IT" dirty="0" smtClean="0"/>
              <a:t>Gli step sono:</a:t>
            </a:r>
          </a:p>
          <a:p>
            <a:pPr marL="45720" indent="0">
              <a:buNone/>
            </a:pPr>
            <a:endParaRPr lang="it-IT" dirty="0" smtClean="0"/>
          </a:p>
          <a:p>
            <a:pPr marL="502920" indent="-457200">
              <a:buAutoNum type="arabicParenR"/>
            </a:pPr>
            <a:r>
              <a:rPr lang="it-IT" b="1" dirty="0" smtClean="0"/>
              <a:t>Scelta dei marker filogenetici</a:t>
            </a:r>
          </a:p>
          <a:p>
            <a:pPr marL="502920" indent="-457200">
              <a:buAutoNum type="arabicParenR"/>
            </a:pPr>
            <a:r>
              <a:rPr lang="it-IT" b="1" dirty="0" smtClean="0"/>
              <a:t>Allineamento multiplo</a:t>
            </a:r>
          </a:p>
          <a:p>
            <a:pPr marL="502920" indent="-457200">
              <a:buAutoNum type="arabicParenR"/>
            </a:pPr>
            <a:r>
              <a:rPr lang="it-IT" b="1" dirty="0" smtClean="0"/>
              <a:t>Definizione del modello di evoluzione molecolare</a:t>
            </a:r>
          </a:p>
          <a:p>
            <a:pPr marL="502920" indent="-457200">
              <a:buAutoNum type="arabicParenR"/>
            </a:pPr>
            <a:r>
              <a:rPr lang="it-IT" b="1" dirty="0" smtClean="0"/>
              <a:t>Determinazione del metodo di costruzione dell’albero</a:t>
            </a:r>
          </a:p>
          <a:p>
            <a:pPr marL="502920" indent="-457200">
              <a:buAutoNum type="arabicParenR"/>
            </a:pPr>
            <a:r>
              <a:rPr lang="it-IT" b="1" dirty="0" smtClean="0"/>
              <a:t>Valutazione della solidità dell’analisi</a:t>
            </a:r>
            <a:endParaRPr lang="it-IT" b="1" dirty="0"/>
          </a:p>
        </p:txBody>
      </p:sp>
    </p:spTree>
    <p:extLst>
      <p:ext uri="{BB962C8B-B14F-4D97-AF65-F5344CB8AC3E}">
        <p14:creationId xmlns:p14="http://schemas.microsoft.com/office/powerpoint/2010/main" val="357228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2524"/>
          </a:xfrm>
        </p:spPr>
        <p:txBody>
          <a:bodyPr/>
          <a:lstStyle/>
          <a:p>
            <a:r>
              <a:rPr lang="it-IT" dirty="0" smtClean="0"/>
              <a:t>Metodi di costruzione degli alberi</a:t>
            </a:r>
            <a:endParaRPr lang="it-IT" dirty="0"/>
          </a:p>
        </p:txBody>
      </p:sp>
      <p:sp>
        <p:nvSpPr>
          <p:cNvPr id="3" name="Content Placeholder 2"/>
          <p:cNvSpPr>
            <a:spLocks noGrp="1"/>
          </p:cNvSpPr>
          <p:nvPr>
            <p:ph idx="1"/>
          </p:nvPr>
        </p:nvSpPr>
        <p:spPr/>
        <p:txBody>
          <a:bodyPr/>
          <a:lstStyle/>
          <a:p>
            <a:pPr algn="just"/>
            <a:r>
              <a:rPr lang="it-IT" dirty="0" smtClean="0"/>
              <a:t>Ci sono due grandi categorie principali di metodi di ricostruzione filogenetica -&gt; </a:t>
            </a:r>
            <a:r>
              <a:rPr lang="it-IT" b="1" u="sng" dirty="0" smtClean="0"/>
              <a:t>alberi basati sulle distanze ed alberi basati sui caratteri</a:t>
            </a:r>
          </a:p>
          <a:p>
            <a:pPr algn="just"/>
            <a:r>
              <a:rPr lang="it-IT" dirty="0" smtClean="0"/>
              <a:t>La prima è basata sulle </a:t>
            </a:r>
            <a:r>
              <a:rPr lang="it-IT" b="1" dirty="0" smtClean="0"/>
              <a:t>distanze</a:t>
            </a:r>
            <a:r>
              <a:rPr lang="it-IT" dirty="0" smtClean="0"/>
              <a:t>, cioè sulla dissimilarità tra le sequenze evidenziata dall’allineamento multiplo -&gt; </a:t>
            </a:r>
            <a:r>
              <a:rPr lang="it-IT" b="1" u="sng" dirty="0" smtClean="0"/>
              <a:t>approccio fenetico</a:t>
            </a:r>
          </a:p>
          <a:p>
            <a:pPr algn="just"/>
            <a:r>
              <a:rPr lang="it-IT" dirty="0" smtClean="0"/>
              <a:t>Questi metodi danno per scontato che tutte le sequenze incluse siano </a:t>
            </a:r>
            <a:r>
              <a:rPr lang="it-IT" b="1" dirty="0" smtClean="0"/>
              <a:t>omologhe</a:t>
            </a:r>
            <a:r>
              <a:rPr lang="it-IT" dirty="0" smtClean="0"/>
              <a:t> e che i rami siano </a:t>
            </a:r>
            <a:r>
              <a:rPr lang="it-IT" b="1" dirty="0" smtClean="0"/>
              <a:t>additivi</a:t>
            </a:r>
            <a:r>
              <a:rPr lang="it-IT" dirty="0" smtClean="0"/>
              <a:t>, nel senso che la distanza tra due taxa sia uguale alla somma di tuti i rami che li collegano</a:t>
            </a:r>
          </a:p>
          <a:p>
            <a:pPr algn="just"/>
            <a:r>
              <a:rPr lang="it-IT" dirty="0" smtClean="0"/>
              <a:t>Come abbiamo già brevemente accennato parlando degli allineamenti multipli, questi si basano su una </a:t>
            </a:r>
            <a:r>
              <a:rPr lang="it-IT" b="1" u="sng" dirty="0" smtClean="0"/>
              <a:t>matrice di distanze a coppie</a:t>
            </a:r>
            <a:r>
              <a:rPr lang="it-IT" dirty="0" smtClean="0"/>
              <a:t>, le cui informazioni possono essere utilizzate per generare l’albero</a:t>
            </a:r>
          </a:p>
          <a:p>
            <a:pPr algn="just"/>
            <a:r>
              <a:rPr lang="it-IT" dirty="0" smtClean="0"/>
              <a:t>Questi metodi possono a loro volta essere distinti in metodi </a:t>
            </a:r>
            <a:r>
              <a:rPr lang="it-IT" b="1" dirty="0" smtClean="0"/>
              <a:t>clustering based</a:t>
            </a:r>
            <a:r>
              <a:rPr lang="it-IT" dirty="0" smtClean="0"/>
              <a:t> ed </a:t>
            </a:r>
            <a:r>
              <a:rPr lang="it-IT" b="1" dirty="0" smtClean="0"/>
              <a:t>optimality based</a:t>
            </a:r>
            <a:endParaRPr lang="it-IT" b="1" dirty="0"/>
          </a:p>
        </p:txBody>
      </p:sp>
    </p:spTree>
    <p:extLst>
      <p:ext uri="{BB962C8B-B14F-4D97-AF65-F5344CB8AC3E}">
        <p14:creationId xmlns:p14="http://schemas.microsoft.com/office/powerpoint/2010/main" val="60524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Metodi clustering-based – UPGMA e NJ</a:t>
            </a:r>
            <a:endParaRPr lang="it-IT" dirty="0"/>
          </a:p>
        </p:txBody>
      </p:sp>
      <p:sp>
        <p:nvSpPr>
          <p:cNvPr id="3" name="Content Placeholder 2"/>
          <p:cNvSpPr>
            <a:spLocks noGrp="1"/>
          </p:cNvSpPr>
          <p:nvPr>
            <p:ph idx="1"/>
          </p:nvPr>
        </p:nvSpPr>
        <p:spPr>
          <a:xfrm>
            <a:off x="831273" y="1205346"/>
            <a:ext cx="6244648" cy="5081154"/>
          </a:xfrm>
        </p:spPr>
        <p:txBody>
          <a:bodyPr>
            <a:normAutofit lnSpcReduction="10000"/>
          </a:bodyPr>
          <a:lstStyle/>
          <a:p>
            <a:pPr algn="just"/>
            <a:r>
              <a:rPr lang="it-IT" dirty="0" smtClean="0"/>
              <a:t>I due metodi UPGMA e Neighbor-Joining apparentemente si assimigliano</a:t>
            </a:r>
          </a:p>
          <a:p>
            <a:pPr algn="just"/>
            <a:r>
              <a:rPr lang="it-IT" dirty="0" smtClean="0"/>
              <a:t>Tuttavia il metodo UPGMA parte semplicemente dal raggruppamento in un cluster delle due sequenze con la minor distanza nella matrice e procede sequenzialmente aggiungendo la terza sequenza che mostra la minor distanza (ricalcolata) dalle due già clusterizzate</a:t>
            </a:r>
          </a:p>
          <a:p>
            <a:pPr algn="just"/>
            <a:r>
              <a:rPr lang="it-IT" dirty="0" smtClean="0"/>
              <a:t>Questo determina una </a:t>
            </a:r>
            <a:r>
              <a:rPr lang="it-IT" b="1" u="sng" dirty="0" smtClean="0"/>
              <a:t>costrizione nella topologia dell’albero</a:t>
            </a:r>
            <a:r>
              <a:rPr lang="it-IT" dirty="0" smtClean="0"/>
              <a:t>, che può portare ad errori</a:t>
            </a:r>
          </a:p>
          <a:p>
            <a:pPr algn="just"/>
            <a:r>
              <a:rPr lang="it-IT" dirty="0" smtClean="0"/>
              <a:t>Il metodo NJ invece adotta un’implementazione, non ricercando soltanto la coppia con la minor distanza, ma calcolando il set di «vicini» che minimizza la lunghezza totale dei rami dell’albero</a:t>
            </a:r>
            <a:endParaRPr lang="it-IT" dirty="0"/>
          </a:p>
        </p:txBody>
      </p:sp>
      <p:pic>
        <p:nvPicPr>
          <p:cNvPr id="1026" name="Picture 2" descr="http://slideplayer.com/slide/9251002/27/images/3/Neighbor+Joining+vs.+UPGMA.jpg"/>
          <p:cNvPicPr>
            <a:picLocks noChangeAspect="1" noChangeArrowheads="1"/>
          </p:cNvPicPr>
          <p:nvPr/>
        </p:nvPicPr>
        <p:blipFill rotWithShape="1">
          <a:blip r:embed="rId2">
            <a:extLst>
              <a:ext uri="{28A0092B-C50C-407E-A947-70E740481C1C}">
                <a14:useLocalDpi xmlns:a14="http://schemas.microsoft.com/office/drawing/2010/main" val="0"/>
              </a:ext>
            </a:extLst>
          </a:blip>
          <a:srcRect t="24501" b="12317"/>
          <a:stretch/>
        </p:blipFill>
        <p:spPr bwMode="auto">
          <a:xfrm>
            <a:off x="7203773" y="866386"/>
            <a:ext cx="4793930" cy="22716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0210" y="3586311"/>
            <a:ext cx="4281055" cy="2308324"/>
          </a:xfrm>
          <a:prstGeom prst="rect">
            <a:avLst/>
          </a:prstGeom>
          <a:noFill/>
          <a:ln>
            <a:solidFill>
              <a:schemeClr val="accent1"/>
            </a:solidFill>
          </a:ln>
        </p:spPr>
        <p:txBody>
          <a:bodyPr wrap="square" rtlCol="0">
            <a:spAutoFit/>
          </a:bodyPr>
          <a:lstStyle/>
          <a:p>
            <a:r>
              <a:rPr lang="it-IT" b="1" dirty="0" smtClean="0"/>
              <a:t>Ricordiamo che:</a:t>
            </a:r>
          </a:p>
          <a:p>
            <a:pPr marL="342900" indent="-342900">
              <a:buAutoNum type="arabicParenR"/>
            </a:pPr>
            <a:r>
              <a:rPr lang="it-IT" b="1" dirty="0" smtClean="0"/>
              <a:t>UPGMA genera sempre alberi radicati di default, NJ non radicati</a:t>
            </a:r>
          </a:p>
          <a:p>
            <a:pPr marL="342900" indent="-342900">
              <a:buAutoNum type="arabicParenR"/>
            </a:pPr>
            <a:r>
              <a:rPr lang="it-IT" b="1" dirty="0" smtClean="0"/>
              <a:t>In UPGMA tutti i taxa sono equidistanti dalla radice (molecular clock), in NJ non necessariamente ciò accade</a:t>
            </a:r>
            <a:endParaRPr lang="it-IT" b="1" dirty="0"/>
          </a:p>
        </p:txBody>
      </p:sp>
    </p:spTree>
    <p:extLst>
      <p:ext uri="{BB962C8B-B14F-4D97-AF65-F5344CB8AC3E}">
        <p14:creationId xmlns:p14="http://schemas.microsoft.com/office/powerpoint/2010/main" val="60511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1743"/>
          </a:xfrm>
        </p:spPr>
        <p:txBody>
          <a:bodyPr/>
          <a:lstStyle/>
          <a:p>
            <a:r>
              <a:rPr lang="it-IT" dirty="0" smtClean="0"/>
              <a:t>Metodi basati sui caratteri</a:t>
            </a:r>
            <a:endParaRPr lang="it-IT" dirty="0"/>
          </a:p>
        </p:txBody>
      </p:sp>
      <p:sp>
        <p:nvSpPr>
          <p:cNvPr id="3" name="Content Placeholder 2"/>
          <p:cNvSpPr>
            <a:spLocks noGrp="1"/>
          </p:cNvSpPr>
          <p:nvPr>
            <p:ph idx="1"/>
          </p:nvPr>
        </p:nvSpPr>
        <p:spPr/>
        <p:txBody>
          <a:bodyPr/>
          <a:lstStyle/>
          <a:p>
            <a:pPr algn="just"/>
            <a:r>
              <a:rPr lang="it-IT" dirty="0" smtClean="0"/>
              <a:t>La seconda grande classe di algoritmi di ricostruzione filogenetica è quella dei </a:t>
            </a:r>
            <a:r>
              <a:rPr lang="it-IT" b="1" u="sng" dirty="0" smtClean="0"/>
              <a:t>metodi basati su caratteri discreti</a:t>
            </a:r>
          </a:p>
          <a:p>
            <a:pPr algn="just"/>
            <a:r>
              <a:rPr lang="it-IT" dirty="0" smtClean="0"/>
              <a:t>Questi prendono direttamente in considerazione i caratteri allineati (nucleotidi o amino acidi) e contano gli eventi di mutazione accumulati per ciascuna sequenza, risultando molto più efficienti rispetto ai metodi basati sulla distanza, dove fenomeni di reversione e sostituzioni multiple vengono sostanzialmente ignorati</a:t>
            </a:r>
          </a:p>
          <a:p>
            <a:pPr algn="just"/>
            <a:r>
              <a:rPr lang="it-IT" dirty="0" smtClean="0"/>
              <a:t>Ciò permette anche di poter </a:t>
            </a:r>
            <a:r>
              <a:rPr lang="it-IT" b="1" u="sng" dirty="0" smtClean="0"/>
              <a:t>inferire le sequenze ancestrali -&gt; approccio cladistico</a:t>
            </a:r>
          </a:p>
          <a:p>
            <a:pPr algn="just"/>
            <a:r>
              <a:rPr lang="it-IT" dirty="0" smtClean="0"/>
              <a:t>I due metodi più popolari appartenenti a questa categoria sono i metodi di </a:t>
            </a:r>
            <a:r>
              <a:rPr lang="it-IT" b="1" u="sng" dirty="0" smtClean="0"/>
              <a:t>massima parsimonia (MP) e massima verosimiglianza (o maximum likelihood, ML)</a:t>
            </a:r>
            <a:endParaRPr lang="it-IT" b="1" u="sng" dirty="0"/>
          </a:p>
        </p:txBody>
      </p:sp>
    </p:spTree>
    <p:extLst>
      <p:ext uri="{BB962C8B-B14F-4D97-AF65-F5344CB8AC3E}">
        <p14:creationId xmlns:p14="http://schemas.microsoft.com/office/powerpoint/2010/main" val="53103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Metodi di massima parsimonia</a:t>
            </a:r>
            <a:endParaRPr lang="it-IT" dirty="0"/>
          </a:p>
        </p:txBody>
      </p:sp>
      <p:sp>
        <p:nvSpPr>
          <p:cNvPr id="3" name="Content Placeholder 2"/>
          <p:cNvSpPr>
            <a:spLocks noGrp="1"/>
          </p:cNvSpPr>
          <p:nvPr>
            <p:ph idx="1"/>
          </p:nvPr>
        </p:nvSpPr>
        <p:spPr>
          <a:xfrm>
            <a:off x="685800" y="1673353"/>
            <a:ext cx="5746173" cy="3397412"/>
          </a:xfrm>
        </p:spPr>
        <p:txBody>
          <a:bodyPr>
            <a:normAutofit/>
          </a:bodyPr>
          <a:lstStyle/>
          <a:p>
            <a:r>
              <a:rPr lang="it-IT" dirty="0" smtClean="0"/>
              <a:t>Questo approccio si basa sul concetto del </a:t>
            </a:r>
            <a:r>
              <a:rPr lang="it-IT" b="1" u="sng" dirty="0" smtClean="0"/>
              <a:t>rasoio di Ockham</a:t>
            </a:r>
          </a:p>
          <a:p>
            <a:r>
              <a:rPr lang="it-IT" dirty="0" smtClean="0"/>
              <a:t>Quando ci sono molteplici possibili spiegazioni per un avvenimento, quella più semplice tende ad essere quella migliore</a:t>
            </a:r>
          </a:p>
          <a:p>
            <a:r>
              <a:rPr lang="it-IT" dirty="0" smtClean="0"/>
              <a:t>Si ricerca </a:t>
            </a:r>
            <a:r>
              <a:rPr lang="it-IT" b="1" dirty="0" smtClean="0"/>
              <a:t>l’albero più parsimonioso, cioè quello che richiede il minor numero di assunzioni </a:t>
            </a:r>
            <a:r>
              <a:rPr lang="it-IT" b="1" i="1" dirty="0" smtClean="0"/>
              <a:t>ad hoc </a:t>
            </a:r>
            <a:r>
              <a:rPr lang="it-IT" b="1" dirty="0" smtClean="0"/>
              <a:t>per spiegare la variabilità osservata tra le sequenze</a:t>
            </a:r>
            <a:endParaRPr lang="it-IT" b="1" dirty="0"/>
          </a:p>
        </p:txBody>
      </p:sp>
      <p:pic>
        <p:nvPicPr>
          <p:cNvPr id="2050" name="Picture 2" descr="https://isene.files.wordpress.com/2016/09/william-of-ockham-razor-quo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8366" y="1976646"/>
            <a:ext cx="5076825" cy="2790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9318" y="5496791"/>
            <a:ext cx="10359737" cy="646331"/>
          </a:xfrm>
          <a:prstGeom prst="rect">
            <a:avLst/>
          </a:prstGeom>
          <a:noFill/>
        </p:spPr>
        <p:txBody>
          <a:bodyPr wrap="square" rtlCol="0">
            <a:spAutoFit/>
          </a:bodyPr>
          <a:lstStyle/>
          <a:p>
            <a:r>
              <a:rPr lang="it-IT" b="1" dirty="0" smtClean="0"/>
              <a:t>L’albero a massima parsimonia non ammette esplicitamente nessun modello di evoluzione molecolare</a:t>
            </a:r>
            <a:endParaRPr lang="it-IT" b="1" dirty="0"/>
          </a:p>
        </p:txBody>
      </p:sp>
    </p:spTree>
    <p:extLst>
      <p:ext uri="{BB962C8B-B14F-4D97-AF65-F5344CB8AC3E}">
        <p14:creationId xmlns:p14="http://schemas.microsoft.com/office/powerpoint/2010/main" val="2921839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1352"/>
          </a:xfrm>
        </p:spPr>
        <p:txBody>
          <a:bodyPr/>
          <a:lstStyle/>
          <a:p>
            <a:r>
              <a:rPr lang="it-IT" dirty="0" smtClean="0"/>
              <a:t>Metodi di Maximum Likelihood</a:t>
            </a:r>
            <a:endParaRPr lang="it-IT" dirty="0"/>
          </a:p>
        </p:txBody>
      </p:sp>
      <p:sp>
        <p:nvSpPr>
          <p:cNvPr id="3" name="Content Placeholder 2"/>
          <p:cNvSpPr>
            <a:spLocks noGrp="1"/>
          </p:cNvSpPr>
          <p:nvPr>
            <p:ph idx="1"/>
          </p:nvPr>
        </p:nvSpPr>
        <p:spPr>
          <a:xfrm>
            <a:off x="602674" y="1673352"/>
            <a:ext cx="4894118" cy="4343400"/>
          </a:xfrm>
        </p:spPr>
        <p:txBody>
          <a:bodyPr/>
          <a:lstStyle/>
          <a:p>
            <a:pPr algn="just"/>
            <a:r>
              <a:rPr lang="it-IT" dirty="0" smtClean="0"/>
              <a:t>Si tratta di </a:t>
            </a:r>
            <a:r>
              <a:rPr lang="it-IT" b="1" dirty="0" smtClean="0"/>
              <a:t>metodi probabilistici</a:t>
            </a:r>
            <a:r>
              <a:rPr lang="it-IT" dirty="0" smtClean="0"/>
              <a:t>, che anch’essi valutano tutte le possibili topologie per un dato set di taxa</a:t>
            </a:r>
          </a:p>
          <a:p>
            <a:pPr algn="just"/>
            <a:r>
              <a:rPr lang="it-IT" dirty="0" smtClean="0"/>
              <a:t>Il fattore probabilistico del metodo sta nell’assegnare una probabilità ad ogni possibile evento di sostituzione per ciascuna posizione dell’allineamento multiplo e massimizzando la probabilità totale dell’albero</a:t>
            </a:r>
          </a:p>
          <a:p>
            <a:pPr algn="just"/>
            <a:r>
              <a:rPr lang="it-IT" b="1" u="sng" dirty="0" smtClean="0"/>
              <a:t>L’albero migliore è quello che ottiene la migliore Likelihood</a:t>
            </a:r>
          </a:p>
        </p:txBody>
      </p:sp>
      <p:pic>
        <p:nvPicPr>
          <p:cNvPr id="4" name="Picture 3"/>
          <p:cNvPicPr>
            <a:picLocks noChangeAspect="1"/>
          </p:cNvPicPr>
          <p:nvPr/>
        </p:nvPicPr>
        <p:blipFill rotWithShape="1">
          <a:blip r:embed="rId2"/>
          <a:srcRect l="11944" t="11807" r="13403" b="16099"/>
          <a:stretch/>
        </p:blipFill>
        <p:spPr>
          <a:xfrm>
            <a:off x="5818909" y="1673352"/>
            <a:ext cx="6089073" cy="4156364"/>
          </a:xfrm>
          <a:prstGeom prst="rect">
            <a:avLst/>
          </a:prstGeom>
        </p:spPr>
      </p:pic>
    </p:spTree>
    <p:extLst>
      <p:ext uri="{BB962C8B-B14F-4D97-AF65-F5344CB8AC3E}">
        <p14:creationId xmlns:p14="http://schemas.microsoft.com/office/powerpoint/2010/main" val="3385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7443"/>
          </a:xfrm>
        </p:spPr>
        <p:txBody>
          <a:bodyPr>
            <a:normAutofit fontScale="90000"/>
          </a:bodyPr>
          <a:lstStyle/>
          <a:p>
            <a:r>
              <a:rPr lang="it-IT" dirty="0" smtClean="0"/>
              <a:t>Vantaggi e svantaggi dei vari metodi</a:t>
            </a:r>
            <a:endParaRPr lang="it-IT" dirty="0"/>
          </a:p>
        </p:txBody>
      </p:sp>
      <p:sp>
        <p:nvSpPr>
          <p:cNvPr id="3" name="Content Placeholder 2"/>
          <p:cNvSpPr>
            <a:spLocks noGrp="1"/>
          </p:cNvSpPr>
          <p:nvPr>
            <p:ph idx="1"/>
          </p:nvPr>
        </p:nvSpPr>
        <p:spPr/>
        <p:txBody>
          <a:bodyPr>
            <a:normAutofit fontScale="85000" lnSpcReduction="20000"/>
          </a:bodyPr>
          <a:lstStyle/>
          <a:p>
            <a:pPr marL="45720" indent="0">
              <a:buNone/>
            </a:pPr>
            <a:r>
              <a:rPr lang="it-IT" b="1" dirty="0" err="1" smtClean="0"/>
              <a:t>Neighbor</a:t>
            </a:r>
            <a:r>
              <a:rPr lang="it-IT" b="1" dirty="0" smtClean="0"/>
              <a:t> </a:t>
            </a:r>
            <a:r>
              <a:rPr lang="it-IT" b="1" dirty="0" err="1" smtClean="0"/>
              <a:t>Joining</a:t>
            </a:r>
            <a:endParaRPr lang="it-IT" b="1" dirty="0" smtClean="0"/>
          </a:p>
          <a:p>
            <a:r>
              <a:rPr lang="it-IT" dirty="0" smtClean="0">
                <a:solidFill>
                  <a:srgbClr val="00B050"/>
                </a:solidFill>
              </a:rPr>
              <a:t>Veloce rispetto agli altri due (può essere utilizzato con un numero maggiore di taxa)</a:t>
            </a:r>
          </a:p>
          <a:p>
            <a:r>
              <a:rPr lang="it-IT" dirty="0" smtClean="0">
                <a:solidFill>
                  <a:srgbClr val="FF0000"/>
                </a:solidFill>
              </a:rPr>
              <a:t>Metodo approssimativo che non utilizza modelli di evoluzione molecolare espliciti</a:t>
            </a:r>
          </a:p>
          <a:p>
            <a:pPr marL="45720" indent="0">
              <a:buNone/>
            </a:pPr>
            <a:r>
              <a:rPr lang="it-IT" b="1" dirty="0" smtClean="0"/>
              <a:t>Massima parsimonia</a:t>
            </a:r>
          </a:p>
          <a:p>
            <a:r>
              <a:rPr lang="it-IT" dirty="0" smtClean="0">
                <a:solidFill>
                  <a:srgbClr val="00B050"/>
                </a:solidFill>
              </a:rPr>
              <a:t>Consente di usare molti taxa sfruttando completamente l’informazione dei singoli caratteri</a:t>
            </a:r>
          </a:p>
          <a:p>
            <a:r>
              <a:rPr lang="it-IT" dirty="0" smtClean="0">
                <a:solidFill>
                  <a:srgbClr val="FF0000"/>
                </a:solidFill>
              </a:rPr>
              <a:t>Può produrre alberi ugualmente parsimoniosi di difficile interpretazione; considera eventi di omoplasia come rari e sostanzialmente trascurabili</a:t>
            </a:r>
          </a:p>
          <a:p>
            <a:pPr marL="45720" indent="0">
              <a:buNone/>
            </a:pPr>
            <a:r>
              <a:rPr lang="it-IT" b="1" dirty="0" smtClean="0"/>
              <a:t>Maximum likelihood</a:t>
            </a:r>
          </a:p>
          <a:p>
            <a:r>
              <a:rPr lang="it-IT" dirty="0" smtClean="0">
                <a:solidFill>
                  <a:srgbClr val="00B050"/>
                </a:solidFill>
              </a:rPr>
              <a:t>Molto solida statisticamente parlando; permette di implementare modelli di evoluzione molecolare anche molto complessi e realistici</a:t>
            </a:r>
          </a:p>
          <a:p>
            <a:r>
              <a:rPr lang="it-IT" dirty="0" smtClean="0">
                <a:solidFill>
                  <a:srgbClr val="FF0000"/>
                </a:solidFill>
              </a:rPr>
              <a:t>Estremamente dispendiosa sotto un punto di vista computazionale; non impiegabile per grossi dataset</a:t>
            </a:r>
          </a:p>
          <a:p>
            <a:endParaRPr lang="it-IT" dirty="0" smtClean="0"/>
          </a:p>
          <a:p>
            <a:endParaRPr lang="it-IT" dirty="0"/>
          </a:p>
        </p:txBody>
      </p:sp>
    </p:spTree>
    <p:extLst>
      <p:ext uri="{BB962C8B-B14F-4D97-AF65-F5344CB8AC3E}">
        <p14:creationId xmlns:p14="http://schemas.microsoft.com/office/powerpoint/2010/main" val="74090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MODALITA’ DI ESAME</a:t>
            </a:r>
            <a:endParaRPr lang="it-IT" dirty="0"/>
          </a:p>
        </p:txBody>
      </p:sp>
      <p:sp>
        <p:nvSpPr>
          <p:cNvPr id="3" name="Content Placeholder 2"/>
          <p:cNvSpPr>
            <a:spLocks noGrp="1"/>
          </p:cNvSpPr>
          <p:nvPr>
            <p:ph idx="1"/>
          </p:nvPr>
        </p:nvSpPr>
        <p:spPr/>
        <p:txBody>
          <a:bodyPr>
            <a:normAutofit fontScale="85000" lnSpcReduction="20000"/>
          </a:bodyPr>
          <a:lstStyle/>
          <a:p>
            <a:pPr algn="just"/>
            <a:r>
              <a:rPr lang="it-IT" sz="2400" dirty="0" smtClean="0"/>
              <a:t>Test </a:t>
            </a:r>
            <a:r>
              <a:rPr lang="it-IT" sz="2400" dirty="0"/>
              <a:t>scritto con </a:t>
            </a:r>
            <a:r>
              <a:rPr lang="it-IT" sz="2400" b="1" u="sng" dirty="0">
                <a:solidFill>
                  <a:srgbClr val="FF0000"/>
                </a:solidFill>
              </a:rPr>
              <a:t>domande a scelta multipla</a:t>
            </a:r>
            <a:r>
              <a:rPr lang="it-IT" sz="2400" dirty="0"/>
              <a:t> (4 possibili risposte), </a:t>
            </a:r>
            <a:r>
              <a:rPr lang="it-IT" sz="2400" b="1" u="sng" dirty="0">
                <a:solidFill>
                  <a:srgbClr val="FF0000"/>
                </a:solidFill>
              </a:rPr>
              <a:t>scelta mutualmente esclusiva tra due possibili risposte</a:t>
            </a:r>
            <a:r>
              <a:rPr lang="it-IT" sz="2400" dirty="0"/>
              <a:t>, </a:t>
            </a:r>
            <a:r>
              <a:rPr lang="it-IT" sz="2400" b="1" u="sng" dirty="0">
                <a:solidFill>
                  <a:srgbClr val="FF0000"/>
                </a:solidFill>
              </a:rPr>
              <a:t>vero/falso</a:t>
            </a:r>
            <a:r>
              <a:rPr lang="it-IT" sz="2400" dirty="0"/>
              <a:t> e </a:t>
            </a:r>
            <a:r>
              <a:rPr lang="it-IT" sz="2400" b="1" dirty="0">
                <a:solidFill>
                  <a:srgbClr val="FF0000"/>
                </a:solidFill>
              </a:rPr>
              <a:t>semplice </a:t>
            </a:r>
            <a:r>
              <a:rPr lang="it-IT" sz="2400" b="1" dirty="0" smtClean="0">
                <a:solidFill>
                  <a:srgbClr val="FF0000"/>
                </a:solidFill>
              </a:rPr>
              <a:t>completamento</a:t>
            </a:r>
          </a:p>
          <a:p>
            <a:pPr algn="just"/>
            <a:r>
              <a:rPr lang="it-IT" sz="2400" dirty="0" smtClean="0"/>
              <a:t>Ogni </a:t>
            </a:r>
            <a:r>
              <a:rPr lang="it-IT" sz="2400" dirty="0"/>
              <a:t>risposta esatta verrà conteggiata con un punteggio = +1. In caso di mancata risposta il punteggio attribuito sarà = 0. Non verrà attribuito alcun punteggio negativo in caso di errore per le risposte a completamento e a risposta multipla</a:t>
            </a:r>
            <a:r>
              <a:rPr lang="it-IT" sz="2400" dirty="0" smtClean="0"/>
              <a:t>. In </a:t>
            </a:r>
            <a:r>
              <a:rPr lang="it-IT" sz="2400" dirty="0"/>
              <a:t>caso di errore nelle domande vero/falso o a scelta mutualmente esclusiva, verrà attribuito un punteggio negativo = -0,5.</a:t>
            </a:r>
          </a:p>
          <a:p>
            <a:pPr algn="just"/>
            <a:r>
              <a:rPr lang="it-IT" sz="2400" dirty="0"/>
              <a:t>Il punteggio totale ottenuto verrà quindi normalizzati in 33mi per stabilire il voto finale, con arrotondamento all'intero più vicino. Votazioni superiori al 31 saranno considerate come 30 e lode</a:t>
            </a:r>
            <a:r>
              <a:rPr lang="it-IT" sz="2400" dirty="0" smtClean="0"/>
              <a:t>.</a:t>
            </a:r>
          </a:p>
          <a:p>
            <a:pPr algn="just"/>
            <a:r>
              <a:rPr lang="it-IT" sz="2400" dirty="0" smtClean="0"/>
              <a:t>Quando? Solo appelli ufficiali per gli studenti in corso. Anche «a sportello» con esame orale per gli studenti che hanno concluso il proprio piano di studi (dopo la fine del primo semestre del secondo anno)</a:t>
            </a:r>
            <a:endParaRPr lang="it-IT" sz="2400" dirty="0"/>
          </a:p>
        </p:txBody>
      </p:sp>
    </p:spTree>
    <p:extLst>
      <p:ext uri="{BB962C8B-B14F-4D97-AF65-F5344CB8AC3E}">
        <p14:creationId xmlns:p14="http://schemas.microsoft.com/office/powerpoint/2010/main" val="328139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80591"/>
          </a:xfrm>
        </p:spPr>
        <p:txBody>
          <a:bodyPr/>
          <a:lstStyle/>
          <a:p>
            <a:r>
              <a:rPr lang="it-IT" dirty="0" smtClean="0"/>
              <a:t>DIFFICOLTA’ DELL’ESAME?</a:t>
            </a:r>
            <a:endParaRPr lang="en-US" dirty="0"/>
          </a:p>
        </p:txBody>
      </p:sp>
      <p:sp>
        <p:nvSpPr>
          <p:cNvPr id="3" name="CasellaDiTesto 2"/>
          <p:cNvSpPr txBox="1"/>
          <p:nvPr/>
        </p:nvSpPr>
        <p:spPr>
          <a:xfrm>
            <a:off x="7112978" y="1661746"/>
            <a:ext cx="3868615" cy="1200329"/>
          </a:xfrm>
          <a:prstGeom prst="rect">
            <a:avLst/>
          </a:prstGeom>
          <a:noFill/>
        </p:spPr>
        <p:txBody>
          <a:bodyPr wrap="square" rtlCol="0">
            <a:spAutoFit/>
          </a:bodyPr>
          <a:lstStyle/>
          <a:p>
            <a:pPr marL="285750" indent="-285750">
              <a:buFont typeface="Arial" panose="020B0604020202020204" pitchFamily="34" charset="0"/>
              <a:buChar char="•"/>
            </a:pPr>
            <a:r>
              <a:rPr lang="it-IT" dirty="0" smtClean="0"/>
              <a:t>Tasso di bocciatura: </a:t>
            </a:r>
            <a:r>
              <a:rPr lang="it-IT" b="1" u="sng" dirty="0" smtClean="0">
                <a:solidFill>
                  <a:srgbClr val="FF0000"/>
                </a:solidFill>
              </a:rPr>
              <a:t>8,81%</a:t>
            </a:r>
            <a:endParaRPr lang="it-IT" b="1" u="sng" dirty="0" smtClean="0">
              <a:solidFill>
                <a:srgbClr val="FF0000"/>
              </a:solidFill>
            </a:endParaRPr>
          </a:p>
          <a:p>
            <a:pPr marL="285750" indent="-285750">
              <a:buFont typeface="Arial" panose="020B0604020202020204" pitchFamily="34" charset="0"/>
              <a:buChar char="•"/>
            </a:pPr>
            <a:endParaRPr lang="it-IT" dirty="0" smtClean="0"/>
          </a:p>
          <a:p>
            <a:pPr marL="285750" indent="-285750">
              <a:buFont typeface="Arial" panose="020B0604020202020204" pitchFamily="34" charset="0"/>
              <a:buChar char="•"/>
            </a:pPr>
            <a:r>
              <a:rPr lang="it-IT" dirty="0" smtClean="0"/>
              <a:t>Percentuale di esami con 30 o 30 e lode: </a:t>
            </a:r>
            <a:r>
              <a:rPr lang="it-IT" b="1" u="sng" dirty="0" smtClean="0">
                <a:solidFill>
                  <a:srgbClr val="FF0000"/>
                </a:solidFill>
              </a:rPr>
              <a:t>13,79%</a:t>
            </a:r>
            <a:endParaRPr lang="it-IT" b="1" u="sng" dirty="0" smtClean="0">
              <a:solidFill>
                <a:srgbClr val="FF0000"/>
              </a:solidFill>
            </a:endParaRPr>
          </a:p>
        </p:txBody>
      </p:sp>
      <p:graphicFrame>
        <p:nvGraphicFramePr>
          <p:cNvPr id="5" name="Grafico 4"/>
          <p:cNvGraphicFramePr>
            <a:graphicFrameLocks/>
          </p:cNvGraphicFramePr>
          <p:nvPr>
            <p:extLst>
              <p:ext uri="{D42A27DB-BD31-4B8C-83A1-F6EECF244321}">
                <p14:modId xmlns:p14="http://schemas.microsoft.com/office/powerpoint/2010/main" val="3824076559"/>
              </p:ext>
            </p:extLst>
          </p:nvPr>
        </p:nvGraphicFramePr>
        <p:xfrm>
          <a:off x="1077481" y="1502703"/>
          <a:ext cx="5676053" cy="44856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02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80591"/>
          </a:xfrm>
        </p:spPr>
        <p:txBody>
          <a:bodyPr/>
          <a:lstStyle/>
          <a:p>
            <a:r>
              <a:rPr lang="it-IT" dirty="0" smtClean="0"/>
              <a:t>COSA POTETE ATTENDERVI DAL CORSO?</a:t>
            </a:r>
            <a:endParaRPr lang="en-US" dirty="0"/>
          </a:p>
        </p:txBody>
      </p:sp>
      <p:sp>
        <p:nvSpPr>
          <p:cNvPr id="3" name="CasellaDiTesto 2"/>
          <p:cNvSpPr txBox="1"/>
          <p:nvPr/>
        </p:nvSpPr>
        <p:spPr>
          <a:xfrm>
            <a:off x="1028700" y="4638675"/>
            <a:ext cx="10401300" cy="1200329"/>
          </a:xfrm>
          <a:prstGeom prst="rect">
            <a:avLst/>
          </a:prstGeom>
          <a:noFill/>
        </p:spPr>
        <p:txBody>
          <a:bodyPr wrap="square" rtlCol="0">
            <a:spAutoFit/>
          </a:bodyPr>
          <a:lstStyle/>
          <a:p>
            <a:r>
              <a:rPr lang="it-IT" dirty="0" smtClean="0"/>
              <a:t>D1 = conoscenze preliminari; D2 = carico di studio; D3 = materiale didattico; D4 = modalità d’esame; D5: orari; D6: stimolazione interesse; D7: chiarezza esposizione; D8: utilità attività integrative; D9: coerenza con </a:t>
            </a:r>
            <a:r>
              <a:rPr lang="it-IT" dirty="0" err="1" smtClean="0"/>
              <a:t>Syllabus</a:t>
            </a:r>
            <a:r>
              <a:rPr lang="it-IT" dirty="0" smtClean="0"/>
              <a:t>; D10: reperibilità per chiarimenti; D11: interesse per gli argomenti; D12: soddisfazione generale</a:t>
            </a:r>
            <a:endParaRPr lang="en-US" dirty="0"/>
          </a:p>
        </p:txBody>
      </p:sp>
      <p:graphicFrame>
        <p:nvGraphicFramePr>
          <p:cNvPr id="5" name="Grafico 4"/>
          <p:cNvGraphicFramePr>
            <a:graphicFrameLocks/>
          </p:cNvGraphicFramePr>
          <p:nvPr>
            <p:extLst>
              <p:ext uri="{D42A27DB-BD31-4B8C-83A1-F6EECF244321}">
                <p14:modId xmlns:p14="http://schemas.microsoft.com/office/powerpoint/2010/main" val="1309604336"/>
              </p:ext>
            </p:extLst>
          </p:nvPr>
        </p:nvGraphicFramePr>
        <p:xfrm>
          <a:off x="3238499" y="1457489"/>
          <a:ext cx="5421923" cy="30969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697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1</a:t>
            </a:r>
            <a:br>
              <a:rPr lang="it-IT" sz="4800" dirty="0" smtClean="0"/>
            </a:br>
            <a:r>
              <a:rPr lang="it-IT" sz="4800" dirty="0" smtClean="0"/>
              <a:t>Breve riepilogo dei concetti base di bioinformatica</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1352"/>
          </a:xfrm>
        </p:spPr>
        <p:txBody>
          <a:bodyPr/>
          <a:lstStyle/>
          <a:p>
            <a:r>
              <a:rPr lang="it-IT" dirty="0"/>
              <a:t>C</a:t>
            </a:r>
            <a:r>
              <a:rPr lang="it-IT" dirty="0" smtClean="0"/>
              <a:t>hi è e che cosa fa un bioinformatico?</a:t>
            </a:r>
            <a:endParaRPr lang="it-IT" dirty="0"/>
          </a:p>
        </p:txBody>
      </p:sp>
      <p:pic>
        <p:nvPicPr>
          <p:cNvPr id="1026" name="Picture 2" descr="http://billlawrenceonline.com/wp-content/uploads/2016/04/Screen-Shot-2016-04-07-at-12.37.32-P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681" y="4174693"/>
            <a:ext cx="2959808" cy="21855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_pLe737RsBKg/STbOSkOIcsI/AAAAAAAAArs/XFDI01Ri0fs/s400/frustra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0318" y="1272165"/>
            <a:ext cx="2395681" cy="21678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8227518" y="3638550"/>
            <a:ext cx="3501279" cy="2721697"/>
          </a:xfrm>
          <a:prstGeom prst="rect">
            <a:avLst/>
          </a:prstGeom>
        </p:spPr>
      </p:pic>
      <p:pic>
        <p:nvPicPr>
          <p:cNvPr id="1030" name="Picture 6" descr="http://blog.fejes.ca/wp-content/uploads/2014/01/bioinformatics_chart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376" y="1818507"/>
            <a:ext cx="4490255" cy="39065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ynlet.izbi.uni-leipzig.de/pics/SYNLET_6/DSCN1832_Peter_Stadler.sma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681" y="1772787"/>
            <a:ext cx="2801413" cy="210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324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35508"/>
          </a:xfrm>
        </p:spPr>
        <p:txBody>
          <a:bodyPr>
            <a:normAutofit/>
          </a:bodyPr>
          <a:lstStyle/>
          <a:p>
            <a:r>
              <a:rPr lang="it-IT" sz="2800" dirty="0" smtClean="0"/>
              <a:t>COMPETENZE NECESSARIE PER LA BIOINFORMATICA</a:t>
            </a:r>
            <a:endParaRPr lang="it-IT" sz="2800" dirty="0"/>
          </a:p>
        </p:txBody>
      </p:sp>
      <p:sp>
        <p:nvSpPr>
          <p:cNvPr id="3" name="Content Placeholder 2"/>
          <p:cNvSpPr>
            <a:spLocks noGrp="1"/>
          </p:cNvSpPr>
          <p:nvPr>
            <p:ph idx="1"/>
          </p:nvPr>
        </p:nvSpPr>
        <p:spPr>
          <a:xfrm>
            <a:off x="1341120" y="1376165"/>
            <a:ext cx="10088880" cy="4343400"/>
          </a:xfrm>
        </p:spPr>
        <p:txBody>
          <a:bodyPr/>
          <a:lstStyle/>
          <a:p>
            <a:r>
              <a:rPr lang="it-IT" dirty="0" smtClean="0"/>
              <a:t>E’ necessario conoscere l’informatica pura?</a:t>
            </a:r>
          </a:p>
          <a:p>
            <a:r>
              <a:rPr lang="it-IT" dirty="0" smtClean="0"/>
              <a:t>E’ necessario conoscere i linguaggi di programmazione (Perl, Python, C++, ecc.)?</a:t>
            </a:r>
          </a:p>
          <a:p>
            <a:r>
              <a:rPr lang="it-IT" dirty="0" smtClean="0"/>
              <a:t>E’ necessario saper utilizzare sistemi operativi diversi (Unix, Winows, Linux)?</a:t>
            </a:r>
          </a:p>
          <a:p>
            <a:endParaRPr lang="it-IT" dirty="0"/>
          </a:p>
          <a:p>
            <a:pPr marL="45720" indent="0" algn="ctr">
              <a:buNone/>
            </a:pPr>
            <a:r>
              <a:rPr lang="it-IT" b="1" u="sng" dirty="0" smtClean="0"/>
              <a:t>No, sono conoscenze utili ma non necessarie</a:t>
            </a:r>
          </a:p>
          <a:p>
            <a:pPr marL="45720" indent="0" algn="ctr">
              <a:buNone/>
            </a:pPr>
            <a:endParaRPr lang="it-IT" b="1" u="sng" dirty="0"/>
          </a:p>
          <a:p>
            <a:pPr marL="45720" indent="0">
              <a:buNone/>
            </a:pPr>
            <a:r>
              <a:rPr lang="it-IT" dirty="0" smtClean="0"/>
              <a:t>E’ piuttosto fondamentale </a:t>
            </a:r>
            <a:r>
              <a:rPr lang="it-IT" b="1" u="sng" dirty="0" smtClean="0"/>
              <a:t>avere conoscenze biologiche</a:t>
            </a:r>
            <a:r>
              <a:rPr lang="it-IT" dirty="0" smtClean="0"/>
              <a:t>, sapere </a:t>
            </a:r>
            <a:r>
              <a:rPr lang="it-IT" b="1" u="sng" dirty="0" smtClean="0"/>
              <a:t>dove e come sono archiviati i dati biologici</a:t>
            </a:r>
            <a:r>
              <a:rPr lang="it-IT" dirty="0" smtClean="0"/>
              <a:t>, essere in grado di recuperarli con </a:t>
            </a:r>
            <a:r>
              <a:rPr lang="it-IT" b="1" u="sng" dirty="0" smtClean="0"/>
              <a:t>ricerche anche complesse</a:t>
            </a:r>
            <a:r>
              <a:rPr lang="it-IT" dirty="0" smtClean="0"/>
              <a:t> e di analizzarli tramite i molti </a:t>
            </a:r>
            <a:r>
              <a:rPr lang="it-IT" b="1" u="sng" dirty="0" smtClean="0"/>
              <a:t>tool pubblicamante disponibili</a:t>
            </a:r>
          </a:p>
          <a:p>
            <a:endParaRPr lang="it-IT" dirty="0"/>
          </a:p>
          <a:p>
            <a:endParaRPr lang="it-IT" dirty="0"/>
          </a:p>
        </p:txBody>
      </p:sp>
    </p:spTree>
    <p:extLst>
      <p:ext uri="{BB962C8B-B14F-4D97-AF65-F5344CB8AC3E}">
        <p14:creationId xmlns:p14="http://schemas.microsoft.com/office/powerpoint/2010/main" val="99404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it-IT" sz="2400" dirty="0"/>
              <a:t>Solo una parte, probabilmente piccola, di coloro che seguono e seguiranno i corsi di bioinformatica intraprenderà una carriera accademica, ed ancor meno sono quelli che indirizzeranno la propria attività di ricerca prevalentemente od esclusivamente nella bioinformatica.</a:t>
            </a:r>
          </a:p>
          <a:p>
            <a:pPr algn="just"/>
            <a:r>
              <a:rPr lang="it-IT" sz="2400" dirty="0"/>
              <a:t>Tuttavia, </a:t>
            </a:r>
            <a:r>
              <a:rPr lang="it-IT" sz="2400" b="1" u="sng" dirty="0"/>
              <a:t>le competenze bioinformatiche torneranno utili anche a chi intraprenderà ricerca non accademica</a:t>
            </a:r>
            <a:r>
              <a:rPr lang="it-IT" sz="2400" dirty="0"/>
              <a:t>, </a:t>
            </a:r>
            <a:r>
              <a:rPr lang="it-IT" sz="2400" dirty="0" smtClean="0"/>
              <a:t>lavorerà in ambito non prettamente biomolecolare e vorrà </a:t>
            </a:r>
            <a:r>
              <a:rPr lang="it-IT" sz="2400" dirty="0"/>
              <a:t>insegnare in modo attuale e informato o avrà bisogno di </a:t>
            </a:r>
            <a:r>
              <a:rPr lang="it-IT" sz="2400" b="1" u="sng" dirty="0"/>
              <a:t>reperire bio-informazioni complete ed analizzarle in modo rapido e sistematico</a:t>
            </a:r>
            <a:r>
              <a:rPr lang="it-IT" sz="2400" dirty="0"/>
              <a:t>.</a:t>
            </a:r>
          </a:p>
        </p:txBody>
      </p:sp>
    </p:spTree>
    <p:extLst>
      <p:ext uri="{BB962C8B-B14F-4D97-AF65-F5344CB8AC3E}">
        <p14:creationId xmlns:p14="http://schemas.microsoft.com/office/powerpoint/2010/main" val="140534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69798"/>
          </a:xfrm>
        </p:spPr>
        <p:txBody>
          <a:bodyPr/>
          <a:lstStyle/>
          <a:p>
            <a:r>
              <a:rPr lang="it-IT" dirty="0" smtClean="0"/>
              <a:t>GLI OGGETTI DELLA BIOINFORMATICA</a:t>
            </a:r>
            <a:endParaRPr lang="it-IT" dirty="0"/>
          </a:p>
        </p:txBody>
      </p:sp>
      <p:sp>
        <p:nvSpPr>
          <p:cNvPr id="3" name="Content Placeholder 2"/>
          <p:cNvSpPr>
            <a:spLocks noGrp="1"/>
          </p:cNvSpPr>
          <p:nvPr>
            <p:ph idx="1"/>
          </p:nvPr>
        </p:nvSpPr>
        <p:spPr>
          <a:xfrm>
            <a:off x="1341120" y="1673352"/>
            <a:ext cx="4145280" cy="4343400"/>
          </a:xfrm>
        </p:spPr>
        <p:txBody>
          <a:bodyPr/>
          <a:lstStyle/>
          <a:p>
            <a:r>
              <a:rPr lang="it-IT" dirty="0" smtClean="0"/>
              <a:t>Sequenze nucleotidiche</a:t>
            </a:r>
          </a:p>
          <a:p>
            <a:endParaRPr lang="it-IT" dirty="0"/>
          </a:p>
          <a:p>
            <a:endParaRPr lang="it-IT" dirty="0" smtClean="0"/>
          </a:p>
          <a:p>
            <a:r>
              <a:rPr lang="it-IT" dirty="0" smtClean="0"/>
              <a:t>Sequenze proteiche</a:t>
            </a:r>
          </a:p>
          <a:p>
            <a:endParaRPr lang="it-IT" dirty="0"/>
          </a:p>
          <a:p>
            <a:endParaRPr lang="it-IT" dirty="0" smtClean="0"/>
          </a:p>
          <a:p>
            <a:r>
              <a:rPr lang="it-IT" dirty="0" smtClean="0"/>
              <a:t>Strutture di macromolecole</a:t>
            </a:r>
          </a:p>
        </p:txBody>
      </p:sp>
      <p:sp>
        <p:nvSpPr>
          <p:cNvPr id="4" name="TextBox 3"/>
          <p:cNvSpPr txBox="1"/>
          <p:nvPr/>
        </p:nvSpPr>
        <p:spPr>
          <a:xfrm>
            <a:off x="5977890" y="1673352"/>
            <a:ext cx="5806440" cy="2246769"/>
          </a:xfrm>
          <a:prstGeom prst="rect">
            <a:avLst/>
          </a:prstGeom>
          <a:noFill/>
        </p:spPr>
        <p:txBody>
          <a:bodyPr wrap="square" rtlCol="0">
            <a:spAutoFit/>
          </a:bodyPr>
          <a:lstStyle/>
          <a:p>
            <a:r>
              <a:rPr lang="it-IT" sz="1400" dirty="0">
                <a:latin typeface="Courier New" panose="02070309020205020404" pitchFamily="49" charset="0"/>
                <a:cs typeface="Courier New" panose="02070309020205020404" pitchFamily="49" charset="0"/>
              </a:rPr>
              <a:t>&gt;gi|8886401|gb|AF162269.1|</a:t>
            </a:r>
          </a:p>
          <a:p>
            <a:r>
              <a:rPr lang="it-IT" sz="1400" dirty="0" smtClean="0">
                <a:latin typeface="Courier New" panose="02070309020205020404" pitchFamily="49" charset="0"/>
                <a:cs typeface="Courier New" panose="02070309020205020404" pitchFamily="49" charset="0"/>
              </a:rPr>
              <a:t>CCCACTCCTCCATCTCACAAACACTTCTCTATACCCAACAATCCCTTTTACAATCCCTGCTCATTTAGTCAAAATGGTCAAGATTGCTGCTATCATCCTCCTCATGGGCATTCTCGCCAATGCTGCCGCCATCCCTGTCATTTCAACACCCAAATTACAGAGCCAACCGGCGAGGGCGACCGTGGGGACGTGGCCGAC</a:t>
            </a:r>
          </a:p>
          <a:p>
            <a:endParaRPr lang="it-IT" sz="1400" dirty="0" smtClean="0">
              <a:latin typeface="Courier New" panose="02070309020205020404" pitchFamily="49" charset="0"/>
              <a:cs typeface="Courier New" panose="02070309020205020404" pitchFamily="49" charset="0"/>
            </a:endParaRPr>
          </a:p>
          <a:p>
            <a:endParaRPr lang="it-IT" sz="1400" dirty="0">
              <a:latin typeface="Courier New" panose="02070309020205020404" pitchFamily="49" charset="0"/>
              <a:cs typeface="Courier New" panose="02070309020205020404" pitchFamily="49" charset="0"/>
            </a:endParaRPr>
          </a:p>
          <a:p>
            <a:r>
              <a:rPr lang="it-IT" sz="1400" dirty="0">
                <a:latin typeface="Courier New" panose="02070309020205020404" pitchFamily="49" charset="0"/>
                <a:cs typeface="Courier New" panose="02070309020205020404" pitchFamily="49" charset="0"/>
              </a:rPr>
              <a:t>&gt;P25032</a:t>
            </a:r>
          </a:p>
          <a:p>
            <a:r>
              <a:rPr lang="it-IT" sz="1400" dirty="0">
                <a:latin typeface="Courier New" panose="02070309020205020404" pitchFamily="49" charset="0"/>
                <a:cs typeface="Courier New" panose="02070309020205020404" pitchFamily="49" charset="0"/>
              </a:rPr>
              <a:t>MASSSSATSGDDRPPAAGGGTPAQAHAEWAASMHAYYAAAASAAGHPYAWPLPPQAQQHGLVAAGAGAAYGAGAVPHVPPPPAGTRHAHASMAAGVPYMA</a:t>
            </a:r>
          </a:p>
        </p:txBody>
      </p:sp>
      <p:pic>
        <p:nvPicPr>
          <p:cNvPr id="5" name="Picture 4"/>
          <p:cNvPicPr>
            <a:picLocks noChangeAspect="1"/>
          </p:cNvPicPr>
          <p:nvPr/>
        </p:nvPicPr>
        <p:blipFill>
          <a:blip r:embed="rId2"/>
          <a:stretch>
            <a:fillRect/>
          </a:stretch>
        </p:blipFill>
        <p:spPr>
          <a:xfrm>
            <a:off x="7227570" y="4014787"/>
            <a:ext cx="3307080" cy="2480310"/>
          </a:xfrm>
          <a:prstGeom prst="rect">
            <a:avLst/>
          </a:prstGeom>
        </p:spPr>
      </p:pic>
    </p:spTree>
    <p:extLst>
      <p:ext uri="{BB962C8B-B14F-4D97-AF65-F5344CB8AC3E}">
        <p14:creationId xmlns:p14="http://schemas.microsoft.com/office/powerpoint/2010/main" val="426952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National </a:t>
            </a:r>
            <a:r>
              <a:rPr lang="it-IT" b="1" u="sng" dirty="0"/>
              <a:t>Center for Biotechnology Information (NCBI) </a:t>
            </a:r>
          </a:p>
          <a:p>
            <a:r>
              <a:rPr lang="it-IT" dirty="0" smtClean="0">
                <a:hlinkClick r:id="rId2"/>
              </a:rPr>
              <a:t>http</a:t>
            </a:r>
            <a:r>
              <a:rPr lang="it-IT" dirty="0">
                <a:hlinkClick r:id="rId2"/>
              </a:rPr>
              <a:t>://</a:t>
            </a:r>
            <a:r>
              <a:rPr lang="it-IT" dirty="0" smtClean="0">
                <a:hlinkClick r:id="rId2"/>
              </a:rPr>
              <a:t>www.ncbi.nlm.nih.gov</a:t>
            </a:r>
            <a:r>
              <a:rPr lang="it-IT" dirty="0" smtClean="0"/>
              <a:t>  </a:t>
            </a:r>
            <a:endParaRPr lang="it-IT" dirty="0"/>
          </a:p>
          <a:p>
            <a:r>
              <a:rPr lang="en-US" dirty="0" smtClean="0"/>
              <a:t>Il </a:t>
            </a:r>
            <a:r>
              <a:rPr lang="en-US" dirty="0" err="1" smtClean="0"/>
              <a:t>più</a:t>
            </a:r>
            <a:r>
              <a:rPr lang="en-US" dirty="0" smtClean="0"/>
              <a:t> </a:t>
            </a:r>
            <a:r>
              <a:rPr lang="en-US" dirty="0" err="1" smtClean="0"/>
              <a:t>grande</a:t>
            </a:r>
            <a:r>
              <a:rPr lang="en-US" dirty="0" smtClean="0"/>
              <a:t> </a:t>
            </a:r>
            <a:r>
              <a:rPr lang="en-US" dirty="0" err="1" smtClean="0"/>
              <a:t>archivio</a:t>
            </a:r>
            <a:r>
              <a:rPr lang="en-US" dirty="0" smtClean="0"/>
              <a:t> di </a:t>
            </a:r>
            <a:r>
              <a:rPr lang="en-US" dirty="0" err="1" smtClean="0"/>
              <a:t>dati</a:t>
            </a:r>
            <a:r>
              <a:rPr lang="en-US" dirty="0" smtClean="0"/>
              <a:t> di </a:t>
            </a:r>
            <a:r>
              <a:rPr lang="en-US" dirty="0" err="1" smtClean="0"/>
              <a:t>sequenza</a:t>
            </a:r>
            <a:r>
              <a:rPr lang="en-US" dirty="0" smtClean="0"/>
              <a:t> al </a:t>
            </a:r>
            <a:r>
              <a:rPr lang="en-US" dirty="0" err="1" smtClean="0"/>
              <a:t>mondo</a:t>
            </a:r>
            <a:endParaRPr lang="en-US" dirty="0"/>
          </a:p>
          <a:p>
            <a:r>
              <a:rPr lang="it-IT" dirty="0" smtClean="0"/>
              <a:t>Contiene dati relativi a DNA, mRNA, proteine, genomi, pubblicazioni, strumenti per data mining, ecc. </a:t>
            </a:r>
            <a:endParaRPr lang="it-IT" dirty="0"/>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970" y="1792655"/>
            <a:ext cx="6534150" cy="4224097"/>
          </a:xfrm>
          <a:prstGeom prst="rect">
            <a:avLst/>
          </a:prstGeom>
        </p:spPr>
      </p:pic>
    </p:spTree>
    <p:extLst>
      <p:ext uri="{BB962C8B-B14F-4D97-AF65-F5344CB8AC3E}">
        <p14:creationId xmlns:p14="http://schemas.microsoft.com/office/powerpoint/2010/main" val="229824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7736"/>
          </a:xfrm>
        </p:spPr>
        <p:txBody>
          <a:bodyPr/>
          <a:lstStyle/>
          <a:p>
            <a:r>
              <a:rPr lang="it-IT" dirty="0" smtClean="0"/>
              <a:t>CALENDARIO DELLE LEZIONI</a:t>
            </a:r>
            <a:endParaRPr lang="it-IT" dirty="0"/>
          </a:p>
        </p:txBody>
      </p:sp>
      <p:sp>
        <p:nvSpPr>
          <p:cNvPr id="3" name="Content Placeholder 2"/>
          <p:cNvSpPr>
            <a:spLocks noGrp="1"/>
          </p:cNvSpPr>
          <p:nvPr>
            <p:ph idx="1"/>
          </p:nvPr>
        </p:nvSpPr>
        <p:spPr>
          <a:xfrm>
            <a:off x="1341120" y="1484165"/>
            <a:ext cx="9509760" cy="4580303"/>
          </a:xfrm>
        </p:spPr>
        <p:txBody>
          <a:bodyPr>
            <a:normAutofit/>
          </a:bodyPr>
          <a:lstStyle/>
          <a:p>
            <a:r>
              <a:rPr lang="it-IT" b="1" dirty="0" smtClean="0"/>
              <a:t>Martedì </a:t>
            </a:r>
            <a:r>
              <a:rPr lang="it-IT" b="1" dirty="0" smtClean="0"/>
              <a:t>15-17</a:t>
            </a:r>
            <a:r>
              <a:rPr lang="it-IT" b="1" dirty="0" smtClean="0"/>
              <a:t> </a:t>
            </a:r>
            <a:r>
              <a:rPr lang="it-IT" b="1" dirty="0" smtClean="0"/>
              <a:t>(aula </a:t>
            </a:r>
            <a:r>
              <a:rPr lang="it-IT" b="1" dirty="0" smtClean="0"/>
              <a:t>I, edificio C1)</a:t>
            </a:r>
            <a:endParaRPr lang="it-IT" b="1" dirty="0" smtClean="0"/>
          </a:p>
          <a:p>
            <a:r>
              <a:rPr lang="it-IT" b="1" dirty="0" smtClean="0"/>
              <a:t>Venerdì </a:t>
            </a:r>
            <a:r>
              <a:rPr lang="it-IT" b="1" dirty="0"/>
              <a:t>9-12 (aula I, edificio C1)</a:t>
            </a:r>
            <a:endParaRPr lang="it-IT" b="1" dirty="0" smtClean="0"/>
          </a:p>
          <a:p>
            <a:endParaRPr lang="it-IT" b="1" dirty="0"/>
          </a:p>
          <a:p>
            <a:r>
              <a:rPr lang="it-IT" b="1" dirty="0" smtClean="0"/>
              <a:t>N.B. La lezione di VENERDI’ </a:t>
            </a:r>
            <a:r>
              <a:rPr lang="it-IT" b="1" dirty="0" smtClean="0"/>
              <a:t>11 </a:t>
            </a:r>
            <a:r>
              <a:rPr lang="it-IT" b="1" dirty="0" smtClean="0"/>
              <a:t>OTTOBRE non si terrà causa </a:t>
            </a:r>
            <a:r>
              <a:rPr lang="it-IT" b="1" dirty="0" smtClean="0"/>
              <a:t>della sospensione delle lezioni legata agli interventi di Piero </a:t>
            </a:r>
            <a:r>
              <a:rPr lang="it-IT" b="1" dirty="0" err="1" smtClean="0"/>
              <a:t>Carninci</a:t>
            </a:r>
            <a:r>
              <a:rPr lang="it-IT" b="1" dirty="0" smtClean="0"/>
              <a:t> e Monica </a:t>
            </a:r>
            <a:r>
              <a:rPr lang="it-IT" b="1" dirty="0" err="1" smtClean="0"/>
              <a:t>Gostissa</a:t>
            </a:r>
            <a:r>
              <a:rPr lang="it-IT" b="1" dirty="0" smtClean="0"/>
              <a:t> nell’ambito delle celebrazioni del centenario di ateneo (</a:t>
            </a:r>
            <a:r>
              <a:rPr lang="it-IT" b="1" u="sng" dirty="0" smtClean="0">
                <a:solidFill>
                  <a:srgbClr val="FF0000"/>
                </a:solidFill>
              </a:rPr>
              <a:t>siete tutti caldamente invitati a partecipare! </a:t>
            </a:r>
            <a:r>
              <a:rPr lang="it-IT" b="1" dirty="0" smtClean="0"/>
              <a:t>Anche perché molte delle tematiche affrontate saranno inerenti al programma del corso)</a:t>
            </a:r>
            <a:endParaRPr lang="it-IT" b="1" dirty="0" smtClean="0"/>
          </a:p>
          <a:p>
            <a:endParaRPr lang="it-IT" b="1" dirty="0"/>
          </a:p>
          <a:p>
            <a:r>
              <a:rPr lang="it-IT" b="1" dirty="0" smtClean="0"/>
              <a:t>Lezioni frontali previste -&gt; 40 ore (5 CFU)</a:t>
            </a:r>
          </a:p>
          <a:p>
            <a:r>
              <a:rPr lang="it-IT" b="1" dirty="0" smtClean="0"/>
              <a:t>Laboratori previsti -&gt; 12 ore (1 CFU)</a:t>
            </a:r>
          </a:p>
        </p:txBody>
      </p:sp>
    </p:spTree>
    <p:extLst>
      <p:ext uri="{BB962C8B-B14F-4D97-AF65-F5344CB8AC3E}">
        <p14:creationId xmlns:p14="http://schemas.microsoft.com/office/powerpoint/2010/main" val="247085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European Bioinformatics Institute (EBI)</a:t>
            </a:r>
            <a:endParaRPr lang="it-IT" b="1" u="sng" dirty="0"/>
          </a:p>
          <a:p>
            <a:r>
              <a:rPr lang="it-IT" dirty="0" smtClean="0">
                <a:hlinkClick r:id="rId2"/>
              </a:rPr>
              <a:t>http</a:t>
            </a:r>
            <a:r>
              <a:rPr lang="it-IT" dirty="0">
                <a:hlinkClick r:id="rId2"/>
              </a:rPr>
              <a:t>://</a:t>
            </a:r>
            <a:r>
              <a:rPr lang="it-IT" dirty="0" smtClean="0">
                <a:hlinkClick r:id="rId2"/>
              </a:rPr>
              <a:t>www.ebi.ac.uk</a:t>
            </a:r>
            <a:r>
              <a:rPr lang="it-IT" dirty="0" smtClean="0"/>
              <a:t> </a:t>
            </a:r>
            <a:endParaRPr lang="it-IT" dirty="0"/>
          </a:p>
          <a:p>
            <a:r>
              <a:rPr lang="en-US" dirty="0" smtClean="0"/>
              <a:t>Il </a:t>
            </a:r>
            <a:r>
              <a:rPr lang="en-US" dirty="0" err="1" smtClean="0"/>
              <a:t>corrispettivo</a:t>
            </a:r>
            <a:r>
              <a:rPr lang="en-US" dirty="0" smtClean="0"/>
              <a:t> </a:t>
            </a:r>
            <a:r>
              <a:rPr lang="en-US" dirty="0" err="1" smtClean="0"/>
              <a:t>europeo</a:t>
            </a:r>
            <a:r>
              <a:rPr lang="en-US" dirty="0" smtClean="0"/>
              <a:t> </a:t>
            </a:r>
            <a:r>
              <a:rPr lang="en-US" dirty="0" err="1" smtClean="0"/>
              <a:t>dell’NCBI</a:t>
            </a:r>
            <a:endParaRPr lang="en-US" dirty="0" smtClean="0"/>
          </a:p>
          <a:p>
            <a:r>
              <a:rPr lang="it-IT" dirty="0" smtClean="0"/>
              <a:t>Contiene dati relativi a DNA, mRNA, proteine, genomi, pubblicazioni, strumenti per data mining, ecc. </a:t>
            </a:r>
            <a:endParaRPr lang="it-IT" dirty="0"/>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276" y="1673352"/>
            <a:ext cx="5941422" cy="4250817"/>
          </a:xfrm>
          <a:prstGeom prst="rect">
            <a:avLst/>
          </a:prstGeom>
        </p:spPr>
      </p:pic>
    </p:spTree>
    <p:extLst>
      <p:ext uri="{BB962C8B-B14F-4D97-AF65-F5344CB8AC3E}">
        <p14:creationId xmlns:p14="http://schemas.microsoft.com/office/powerpoint/2010/main" val="96419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marL="45720" indent="0">
              <a:buNone/>
            </a:pPr>
            <a:r>
              <a:rPr lang="it-IT" b="1" u="sng" dirty="0"/>
              <a:t>Ma come sono organizzati i database biologici? </a:t>
            </a:r>
          </a:p>
          <a:p>
            <a:pPr algn="just"/>
            <a:r>
              <a:rPr lang="it-IT" dirty="0"/>
              <a:t>Elemento fondamentale per qualsiasi database è la singola scheda o </a:t>
            </a:r>
            <a:r>
              <a:rPr lang="it-IT" b="1" u="sng" dirty="0"/>
              <a:t>entry</a:t>
            </a:r>
            <a:r>
              <a:rPr lang="it-IT" dirty="0"/>
              <a:t>, che contiene tutte le informazioni su una certa sequenza o struttura. In differenti database le schede possono essere compilate in modi diversi; tuttavia ciascuna entry prevede l'esistenza di </a:t>
            </a:r>
            <a:r>
              <a:rPr lang="it-IT" b="1" u="sng" dirty="0"/>
              <a:t>campi</a:t>
            </a:r>
            <a:r>
              <a:rPr lang="it-IT" dirty="0"/>
              <a:t>, cui corrispondono specifiche informazioni. </a:t>
            </a:r>
          </a:p>
          <a:p>
            <a:pPr algn="just"/>
            <a:r>
              <a:rPr lang="it-IT" dirty="0"/>
              <a:t>Tipologia e numero di campi definiscono l'</a:t>
            </a:r>
            <a:r>
              <a:rPr lang="it-IT" b="1" u="sng" dirty="0"/>
              <a:t>annotazione</a:t>
            </a:r>
            <a:r>
              <a:rPr lang="it-IT" dirty="0"/>
              <a:t> di una entry; la qualità dell'annotazione dipende non solo dal numero di caratteristiche che sono segnalate, ma anche da quanto correttamente esse sono immesse in ciascuna scheda e verificate. </a:t>
            </a:r>
          </a:p>
        </p:txBody>
      </p:sp>
    </p:spTree>
    <p:extLst>
      <p:ext uri="{BB962C8B-B14F-4D97-AF65-F5344CB8AC3E}">
        <p14:creationId xmlns:p14="http://schemas.microsoft.com/office/powerpoint/2010/main" val="49646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757402"/>
          </a:xfrm>
        </p:spPr>
        <p:txBody>
          <a:bodyPr/>
          <a:lstStyle/>
          <a:p>
            <a:pPr marL="45720" indent="0">
              <a:buNone/>
            </a:pPr>
            <a:r>
              <a:rPr lang="it-IT" dirty="0" smtClean="0"/>
              <a:t>Un esempio di alcuni campi associati ad entry di un database bibliografico (</a:t>
            </a:r>
            <a:r>
              <a:rPr lang="it-IT" dirty="0" err="1" smtClean="0"/>
              <a:t>Pubmed</a:t>
            </a:r>
            <a:r>
              <a:rPr lang="it-IT" dirty="0" smtClean="0"/>
              <a:t>) ed un database di sequenze nucleotidiche (</a:t>
            </a:r>
            <a:r>
              <a:rPr lang="it-IT" dirty="0" err="1" smtClean="0"/>
              <a:t>GenBank</a:t>
            </a:r>
            <a:r>
              <a:rPr lang="it-IT" dirty="0" smtClean="0"/>
              <a:t>)</a:t>
            </a:r>
            <a:endParaRPr lang="it-IT" dirty="0"/>
          </a:p>
        </p:txBody>
      </p:sp>
      <p:sp>
        <p:nvSpPr>
          <p:cNvPr id="2" name="CasellaDiTesto 1"/>
          <p:cNvSpPr txBox="1"/>
          <p:nvPr/>
        </p:nvSpPr>
        <p:spPr>
          <a:xfrm>
            <a:off x="1481959" y="1807779"/>
            <a:ext cx="2278188" cy="4247317"/>
          </a:xfrm>
          <a:prstGeom prst="rect">
            <a:avLst/>
          </a:prstGeom>
          <a:noFill/>
        </p:spPr>
        <p:txBody>
          <a:bodyPr wrap="none" rtlCol="0">
            <a:spAutoFit/>
          </a:bodyPr>
          <a:lstStyle/>
          <a:p>
            <a:r>
              <a:rPr lang="it-IT" b="1" dirty="0" smtClean="0"/>
              <a:t>PUBMED</a:t>
            </a:r>
          </a:p>
          <a:p>
            <a:endParaRPr lang="it-IT" dirty="0" smtClean="0"/>
          </a:p>
          <a:p>
            <a:r>
              <a:rPr lang="it-IT" dirty="0" smtClean="0"/>
              <a:t>-Author</a:t>
            </a:r>
          </a:p>
          <a:p>
            <a:r>
              <a:rPr lang="it-IT" dirty="0" smtClean="0"/>
              <a:t>-Book</a:t>
            </a:r>
          </a:p>
          <a:p>
            <a:r>
              <a:rPr lang="it-IT" dirty="0" smtClean="0"/>
              <a:t>-ISBN</a:t>
            </a:r>
          </a:p>
          <a:p>
            <a:r>
              <a:rPr lang="it-IT" dirty="0" smtClean="0"/>
              <a:t>-Journal</a:t>
            </a:r>
          </a:p>
          <a:p>
            <a:r>
              <a:rPr lang="it-IT" dirty="0" smtClean="0"/>
              <a:t>-Editor</a:t>
            </a:r>
          </a:p>
          <a:p>
            <a:r>
              <a:rPr lang="it-IT" dirty="0" smtClean="0"/>
              <a:t>-Language</a:t>
            </a:r>
          </a:p>
          <a:p>
            <a:r>
              <a:rPr lang="it-IT" dirty="0" smtClean="0"/>
              <a:t>-</a:t>
            </a:r>
            <a:r>
              <a:rPr lang="it-IT" dirty="0" err="1" smtClean="0"/>
              <a:t>Publication</a:t>
            </a:r>
            <a:r>
              <a:rPr lang="it-IT" dirty="0" smtClean="0"/>
              <a:t> </a:t>
            </a:r>
            <a:r>
              <a:rPr lang="it-IT" dirty="0" err="1" smtClean="0"/>
              <a:t>type</a:t>
            </a:r>
            <a:endParaRPr lang="it-IT" dirty="0" smtClean="0"/>
          </a:p>
          <a:p>
            <a:r>
              <a:rPr lang="it-IT" dirty="0" smtClean="0"/>
              <a:t>-Title</a:t>
            </a:r>
          </a:p>
          <a:p>
            <a:r>
              <a:rPr lang="it-IT" dirty="0" smtClean="0"/>
              <a:t>-Volume</a:t>
            </a:r>
          </a:p>
          <a:p>
            <a:r>
              <a:rPr lang="it-IT" dirty="0" smtClean="0"/>
              <a:t>-</a:t>
            </a:r>
            <a:r>
              <a:rPr lang="it-IT" dirty="0" err="1" smtClean="0"/>
              <a:t>Publication</a:t>
            </a:r>
            <a:r>
              <a:rPr lang="it-IT" dirty="0" smtClean="0"/>
              <a:t> </a:t>
            </a:r>
            <a:r>
              <a:rPr lang="it-IT" dirty="0" err="1" smtClean="0"/>
              <a:t>datae</a:t>
            </a:r>
            <a:endParaRPr lang="it-IT" dirty="0" smtClean="0"/>
          </a:p>
          <a:p>
            <a:r>
              <a:rPr lang="it-IT" dirty="0" smtClean="0"/>
              <a:t>-Title/</a:t>
            </a:r>
            <a:r>
              <a:rPr lang="it-IT" dirty="0" err="1" smtClean="0"/>
              <a:t>Abstract</a:t>
            </a:r>
            <a:endParaRPr lang="it-IT" dirty="0" smtClean="0"/>
          </a:p>
          <a:p>
            <a:r>
              <a:rPr lang="it-IT" dirty="0" smtClean="0"/>
              <a:t>-Publisher</a:t>
            </a:r>
          </a:p>
          <a:p>
            <a:r>
              <a:rPr lang="it-IT" dirty="0" smtClean="0"/>
              <a:t>…</a:t>
            </a:r>
            <a:endParaRPr lang="it-IT" dirty="0"/>
          </a:p>
        </p:txBody>
      </p:sp>
      <p:sp>
        <p:nvSpPr>
          <p:cNvPr id="4" name="CasellaDiTesto 3"/>
          <p:cNvSpPr txBox="1"/>
          <p:nvPr/>
        </p:nvSpPr>
        <p:spPr>
          <a:xfrm>
            <a:off x="3904594" y="1807779"/>
            <a:ext cx="2194832" cy="4247317"/>
          </a:xfrm>
          <a:prstGeom prst="rect">
            <a:avLst/>
          </a:prstGeom>
          <a:noFill/>
        </p:spPr>
        <p:txBody>
          <a:bodyPr wrap="none" rtlCol="0">
            <a:spAutoFit/>
          </a:bodyPr>
          <a:lstStyle/>
          <a:p>
            <a:r>
              <a:rPr lang="it-IT" b="1" dirty="0" smtClean="0"/>
              <a:t>GENBANK</a:t>
            </a:r>
          </a:p>
          <a:p>
            <a:endParaRPr lang="it-IT" dirty="0" smtClean="0"/>
          </a:p>
          <a:p>
            <a:r>
              <a:rPr lang="it-IT" dirty="0" smtClean="0"/>
              <a:t>-Author</a:t>
            </a:r>
          </a:p>
          <a:p>
            <a:r>
              <a:rPr lang="it-IT" dirty="0" smtClean="0"/>
              <a:t>-</a:t>
            </a:r>
            <a:r>
              <a:rPr lang="it-IT" dirty="0" err="1" smtClean="0"/>
              <a:t>BioProject</a:t>
            </a:r>
            <a:endParaRPr lang="it-IT" dirty="0" smtClean="0"/>
          </a:p>
          <a:p>
            <a:r>
              <a:rPr lang="it-IT" dirty="0" smtClean="0"/>
              <a:t>-</a:t>
            </a:r>
            <a:r>
              <a:rPr lang="it-IT" dirty="0" err="1" smtClean="0"/>
              <a:t>Biosample</a:t>
            </a:r>
            <a:endParaRPr lang="it-IT" dirty="0" smtClean="0"/>
          </a:p>
          <a:p>
            <a:r>
              <a:rPr lang="it-IT" dirty="0" smtClean="0"/>
              <a:t>-Gene </a:t>
            </a:r>
            <a:r>
              <a:rPr lang="it-IT" dirty="0" err="1" smtClean="0"/>
              <a:t>name</a:t>
            </a:r>
            <a:endParaRPr lang="it-IT" dirty="0" smtClean="0"/>
          </a:p>
          <a:p>
            <a:r>
              <a:rPr lang="it-IT" dirty="0" smtClean="0"/>
              <a:t>-Keyword</a:t>
            </a:r>
          </a:p>
          <a:p>
            <a:r>
              <a:rPr lang="it-IT" dirty="0" smtClean="0"/>
              <a:t>-</a:t>
            </a:r>
            <a:r>
              <a:rPr lang="it-IT" dirty="0" err="1" smtClean="0"/>
              <a:t>Properties</a:t>
            </a:r>
            <a:endParaRPr lang="it-IT" dirty="0" smtClean="0"/>
          </a:p>
          <a:p>
            <a:r>
              <a:rPr lang="it-IT" dirty="0" smtClean="0"/>
              <a:t>-</a:t>
            </a:r>
            <a:r>
              <a:rPr lang="it-IT" dirty="0" err="1" smtClean="0"/>
              <a:t>Publication</a:t>
            </a:r>
            <a:r>
              <a:rPr lang="it-IT" dirty="0" smtClean="0"/>
              <a:t> date</a:t>
            </a:r>
          </a:p>
          <a:p>
            <a:r>
              <a:rPr lang="it-IT" dirty="0" smtClean="0"/>
              <a:t>-</a:t>
            </a:r>
            <a:r>
              <a:rPr lang="it-IT" dirty="0" err="1" smtClean="0"/>
              <a:t>Organism</a:t>
            </a:r>
            <a:endParaRPr lang="it-IT" dirty="0" smtClean="0"/>
          </a:p>
          <a:p>
            <a:r>
              <a:rPr lang="it-IT" dirty="0" smtClean="0"/>
              <a:t>-</a:t>
            </a:r>
            <a:r>
              <a:rPr lang="it-IT" dirty="0" err="1" smtClean="0"/>
              <a:t>Protein</a:t>
            </a:r>
            <a:r>
              <a:rPr lang="it-IT" dirty="0" smtClean="0"/>
              <a:t> </a:t>
            </a:r>
            <a:r>
              <a:rPr lang="it-IT" dirty="0" err="1" smtClean="0"/>
              <a:t>name</a:t>
            </a:r>
            <a:endParaRPr lang="it-IT" dirty="0" smtClean="0"/>
          </a:p>
          <a:p>
            <a:r>
              <a:rPr lang="it-IT" dirty="0" smtClean="0"/>
              <a:t>-</a:t>
            </a:r>
            <a:r>
              <a:rPr lang="it-IT" dirty="0" err="1" smtClean="0"/>
              <a:t>Sequence</a:t>
            </a:r>
            <a:r>
              <a:rPr lang="it-IT" dirty="0" smtClean="0"/>
              <a:t> </a:t>
            </a:r>
            <a:r>
              <a:rPr lang="it-IT" dirty="0" err="1" smtClean="0"/>
              <a:t>length</a:t>
            </a:r>
            <a:endParaRPr lang="it-IT" dirty="0" smtClean="0"/>
          </a:p>
          <a:p>
            <a:r>
              <a:rPr lang="it-IT" dirty="0" smtClean="0"/>
              <a:t>-</a:t>
            </a:r>
            <a:r>
              <a:rPr lang="it-IT" dirty="0" err="1" smtClean="0"/>
              <a:t>Strain</a:t>
            </a:r>
            <a:endParaRPr lang="it-IT" dirty="0" smtClean="0"/>
          </a:p>
          <a:p>
            <a:r>
              <a:rPr lang="it-IT" dirty="0" smtClean="0"/>
              <a:t>-journal</a:t>
            </a:r>
          </a:p>
          <a:p>
            <a:r>
              <a:rPr lang="it-IT" dirty="0" smtClean="0"/>
              <a:t>…</a:t>
            </a:r>
            <a:endParaRPr lang="it-IT" dirty="0"/>
          </a:p>
        </p:txBody>
      </p:sp>
      <p:sp>
        <p:nvSpPr>
          <p:cNvPr id="5" name="CasellaDiTesto 4"/>
          <p:cNvSpPr txBox="1"/>
          <p:nvPr/>
        </p:nvSpPr>
        <p:spPr>
          <a:xfrm flipH="1">
            <a:off x="6404478" y="1902372"/>
            <a:ext cx="4757508" cy="2862322"/>
          </a:xfrm>
          <a:prstGeom prst="rect">
            <a:avLst/>
          </a:prstGeom>
          <a:noFill/>
        </p:spPr>
        <p:txBody>
          <a:bodyPr wrap="square" rtlCol="0">
            <a:spAutoFit/>
          </a:bodyPr>
          <a:lstStyle/>
          <a:p>
            <a:r>
              <a:rPr lang="it-IT" dirty="0" smtClean="0"/>
              <a:t>Alcuni campi possono essere comuni a veri database (ad esempio una sequenza può fare riferimento ad il nome di un autore o al titolo di un articolo)</a:t>
            </a:r>
          </a:p>
          <a:p>
            <a:endParaRPr lang="it-IT" dirty="0"/>
          </a:p>
          <a:p>
            <a:r>
              <a:rPr lang="it-IT" dirty="0" smtClean="0"/>
              <a:t>Nel caso in cui io non sia sicuro del campo all’interno del quale effettuare la ricerca, è sempre possibile selezionare </a:t>
            </a:r>
            <a:r>
              <a:rPr lang="it-IT" u="sng" dirty="0" smtClean="0"/>
              <a:t>«ALL FIELDS»</a:t>
            </a:r>
            <a:endParaRPr lang="en-US" u="sng" dirty="0"/>
          </a:p>
        </p:txBody>
      </p:sp>
    </p:spTree>
    <p:extLst>
      <p:ext uri="{BB962C8B-B14F-4D97-AF65-F5344CB8AC3E}">
        <p14:creationId xmlns:p14="http://schemas.microsoft.com/office/powerpoint/2010/main" val="292400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FORMATI DI FILE – FASTA (Paerson)</a:t>
            </a:r>
            <a:endParaRPr lang="it-IT" dirty="0"/>
          </a:p>
        </p:txBody>
      </p:sp>
      <p:sp>
        <p:nvSpPr>
          <p:cNvPr id="3" name="Content Placeholder 2"/>
          <p:cNvSpPr>
            <a:spLocks noGrp="1"/>
          </p:cNvSpPr>
          <p:nvPr>
            <p:ph idx="1"/>
          </p:nvPr>
        </p:nvSpPr>
        <p:spPr>
          <a:xfrm>
            <a:off x="1497330" y="1673352"/>
            <a:ext cx="8218170" cy="2247138"/>
          </a:xfrm>
        </p:spPr>
        <p:txBody>
          <a:bodyPr/>
          <a:lstStyle/>
          <a:p>
            <a:r>
              <a:rPr lang="it-IT" dirty="0" smtClean="0"/>
              <a:t>Formato base di input (e output) per moltissimi software e tool online di bioinformatica</a:t>
            </a:r>
          </a:p>
          <a:p>
            <a:r>
              <a:rPr lang="it-IT" dirty="0" smtClean="0"/>
              <a:t>Linea di intestazione introdotta da «&gt;» seguita da testo libero</a:t>
            </a:r>
          </a:p>
          <a:p>
            <a:r>
              <a:rPr lang="it-IT" dirty="0" smtClean="0"/>
              <a:t>Sequenza (nucleotidica o proteica) a capo</a:t>
            </a:r>
          </a:p>
          <a:p>
            <a:r>
              <a:rPr lang="it-IT" dirty="0" smtClean="0"/>
              <a:t>Solo sequenza! Non c’è nessuna annotazione</a:t>
            </a:r>
            <a:endParaRPr lang="it-IT" dirty="0"/>
          </a:p>
        </p:txBody>
      </p:sp>
      <p:sp>
        <p:nvSpPr>
          <p:cNvPr id="7" name="TextBox 6"/>
          <p:cNvSpPr txBox="1"/>
          <p:nvPr/>
        </p:nvSpPr>
        <p:spPr>
          <a:xfrm>
            <a:off x="1497330" y="4131731"/>
            <a:ext cx="9258300" cy="1754326"/>
          </a:xfrm>
          <a:prstGeom prst="rect">
            <a:avLst/>
          </a:prstGeom>
          <a:noFill/>
        </p:spPr>
        <p:txBody>
          <a:bodyPr wrap="square" rtlCol="0">
            <a:spAutoFit/>
          </a:bodyPr>
          <a:lstStyle/>
          <a:p>
            <a:r>
              <a:rPr lang="it-IT" dirty="0">
                <a:latin typeface="Courier New" panose="02070309020205020404" pitchFamily="49" charset="0"/>
                <a:cs typeface="Courier New" panose="02070309020205020404" pitchFamily="49" charset="0"/>
              </a:rPr>
              <a:t>&gt;gi|5524211|gb|AAD44166.1| cytochrome b [Elephas maximus maximus]</a:t>
            </a:r>
          </a:p>
          <a:p>
            <a:r>
              <a:rPr lang="it-IT" dirty="0" smtClean="0">
                <a:latin typeface="Courier New" panose="02070309020205020404" pitchFamily="49" charset="0"/>
                <a:cs typeface="Courier New" panose="02070309020205020404" pitchFamily="49" charset="0"/>
              </a:rPr>
              <a:t>LCLYTHIGRNIYYGSYLYSETWNTGIMLLLITMATAFMGYVLPWGQMSFWGATVITNLFSAIPYIGTNLVEWIWGGFSVDKATLNRFFAFHFILPFTMVALAGVHLTFLHETGSNNPLGLTSDSDKIPFHPYYTIKDFLGLLILILLLLLLALLSPDMLGDPDNHMPADPLNTPLHIKPEWYFLFAYAILRSVPNKLGGVLALFLSIVILGLMPFLHTSKHRSMMLRPLSQALFWTLTMDLLTLTWIGSQPVEYPYTIIGQMASILYFSIILAFLPIAG</a:t>
            </a:r>
            <a:endParaRPr lang="it-IT"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0798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Diviene ogni giorno più difficile separare la realtà di un database da quella del </a:t>
            </a:r>
            <a:r>
              <a:rPr lang="it-IT" b="1" u="sng" dirty="0"/>
              <a:t>sistema di interrogazione</a:t>
            </a:r>
            <a:r>
              <a:rPr lang="it-IT" dirty="0"/>
              <a:t>, dal momento che gli stessi sono sempre più integrati. Molto spesso, pertanto, ha più senso fare riferimento a </a:t>
            </a:r>
            <a:r>
              <a:rPr lang="it-IT" b="1" u="sng" dirty="0"/>
              <a:t>"poli" bioinformatici</a:t>
            </a:r>
            <a:r>
              <a:rPr lang="it-IT" dirty="0"/>
              <a:t>, che allocano le risorse su più server dedicati ed interconnessi. </a:t>
            </a:r>
          </a:p>
        </p:txBody>
      </p:sp>
      <p:pic>
        <p:nvPicPr>
          <p:cNvPr id="3074" name="Picture 2" descr="http://www.britmycolsoc.org.uk/files/cache/f4070ecdfeec9b0fa5677f61a27a769f_f1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17" y="3794760"/>
            <a:ext cx="3409315" cy="16842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ling-fp7.org/system/files/RGB_jpeg_EMBLebi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435" y="4235354"/>
            <a:ext cx="3159125" cy="996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race.ddbj.nig.ac.jp/images/thumbnail/logo_ddbj_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5486" y="3470751"/>
            <a:ext cx="2570797" cy="257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48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098" y="200733"/>
            <a:ext cx="10278867" cy="4343400"/>
          </a:xfrm>
        </p:spPr>
        <p:txBody>
          <a:bodyPr>
            <a:noAutofit/>
          </a:bodyPr>
          <a:lstStyle/>
          <a:p>
            <a:r>
              <a:rPr lang="it-IT" sz="2400" b="1" u="sng" dirty="0" err="1" smtClean="0"/>
              <a:t>Genbank</a:t>
            </a:r>
            <a:endParaRPr lang="it-IT" sz="2400" b="1" u="sng" dirty="0" smtClean="0"/>
          </a:p>
          <a:p>
            <a:r>
              <a:rPr lang="it-IT" sz="2400" dirty="0" smtClean="0"/>
              <a:t> </a:t>
            </a:r>
            <a:r>
              <a:rPr lang="it-IT" sz="2400" dirty="0"/>
              <a:t>è la più importante banca dati americana, strutturata due anni dopo la creazione dell'EMBL </a:t>
            </a:r>
            <a:r>
              <a:rPr lang="it-IT" sz="2400" dirty="0" smtClean="0"/>
              <a:t>library</a:t>
            </a:r>
          </a:p>
          <a:p>
            <a:r>
              <a:rPr lang="it-IT" sz="2400" dirty="0" smtClean="0"/>
              <a:t>Le </a:t>
            </a:r>
            <a:r>
              <a:rPr lang="it-IT" sz="2400" dirty="0"/>
              <a:t>entries di Genbank sono organizzate in modo leggermente diverso rispetto a quelle di </a:t>
            </a:r>
            <a:r>
              <a:rPr lang="it-IT" sz="2400" dirty="0" smtClean="0"/>
              <a:t>EMBL</a:t>
            </a:r>
          </a:p>
          <a:p>
            <a:r>
              <a:rPr lang="it-IT" sz="2400" dirty="0" smtClean="0"/>
              <a:t>Esiste </a:t>
            </a:r>
            <a:r>
              <a:rPr lang="it-IT" sz="2400" dirty="0"/>
              <a:t>un accordo tra l'EBI e l'NCBI, che gestisce Genbank, finalizzato allo </a:t>
            </a:r>
            <a:r>
              <a:rPr lang="it-IT" sz="2400" b="1" u="sng" dirty="0"/>
              <a:t>scambio dei dati</a:t>
            </a:r>
            <a:r>
              <a:rPr lang="it-IT" sz="2400" dirty="0"/>
              <a:t>, </a:t>
            </a:r>
            <a:r>
              <a:rPr lang="it-IT" sz="2400" dirty="0" smtClean="0"/>
              <a:t>per permettere di </a:t>
            </a:r>
            <a:r>
              <a:rPr lang="it-IT" sz="2400" dirty="0"/>
              <a:t>reperire il massimo in termini di </a:t>
            </a:r>
            <a:r>
              <a:rPr lang="it-IT" sz="2400" dirty="0" smtClean="0"/>
              <a:t>informazioni a chiunque effettui una ricerca all’interno di uno dei due database</a:t>
            </a:r>
            <a:endParaRPr lang="it-IT"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86" y="4018085"/>
            <a:ext cx="9449819" cy="2839915"/>
          </a:xfrm>
          <a:prstGeom prst="rect">
            <a:avLst/>
          </a:prstGeom>
        </p:spPr>
      </p:pic>
    </p:spTree>
    <p:extLst>
      <p:ext uri="{BB962C8B-B14F-4D97-AF65-F5344CB8AC3E}">
        <p14:creationId xmlns:p14="http://schemas.microsoft.com/office/powerpoint/2010/main" val="4232545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COME EFFETTUARE UNA RICERCA IN UN DATABASE?</a:t>
            </a:r>
            <a:endParaRPr lang="it-IT" dirty="0"/>
          </a:p>
        </p:txBody>
      </p:sp>
      <p:sp>
        <p:nvSpPr>
          <p:cNvPr id="3" name="Content Placeholder 2"/>
          <p:cNvSpPr>
            <a:spLocks noGrp="1"/>
          </p:cNvSpPr>
          <p:nvPr>
            <p:ph idx="1"/>
          </p:nvPr>
        </p:nvSpPr>
        <p:spPr/>
        <p:txBody>
          <a:bodyPr/>
          <a:lstStyle/>
          <a:p>
            <a:r>
              <a:rPr lang="it-IT" dirty="0" smtClean="0"/>
              <a:t>La maggior parte dei database offrono le seguenti possibilità:</a:t>
            </a:r>
          </a:p>
          <a:p>
            <a:r>
              <a:rPr lang="it-IT" dirty="0" smtClean="0"/>
              <a:t>Utilizzare </a:t>
            </a:r>
            <a:r>
              <a:rPr lang="it-IT" b="1" dirty="0" smtClean="0"/>
              <a:t>operatori Booleani </a:t>
            </a:r>
            <a:r>
              <a:rPr lang="it-IT" dirty="0" smtClean="0"/>
              <a:t>(AND, OR, NOT)</a:t>
            </a:r>
          </a:p>
          <a:p>
            <a:r>
              <a:rPr lang="it-IT" dirty="0" smtClean="0"/>
              <a:t>Restringere la ricerca ad un </a:t>
            </a:r>
            <a:r>
              <a:rPr lang="it-IT" b="1" dirty="0" smtClean="0"/>
              <a:t>organismo di interesse</a:t>
            </a:r>
          </a:p>
          <a:p>
            <a:r>
              <a:rPr lang="it-IT" dirty="0" smtClean="0"/>
              <a:t>Restringere la ricerca ad un </a:t>
            </a:r>
            <a:r>
              <a:rPr lang="it-IT" b="1" dirty="0" smtClean="0"/>
              <a:t>intervallo temporale</a:t>
            </a:r>
          </a:p>
          <a:p>
            <a:r>
              <a:rPr lang="it-IT" dirty="0" smtClean="0"/>
              <a:t>Combinare più campi per </a:t>
            </a:r>
            <a:r>
              <a:rPr lang="it-IT" b="1" dirty="0" smtClean="0"/>
              <a:t>ricerche complesse</a:t>
            </a:r>
            <a:endParaRPr lang="it-IT"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37" y="4107180"/>
            <a:ext cx="7248525" cy="2438400"/>
          </a:xfrm>
          <a:prstGeom prst="rect">
            <a:avLst/>
          </a:prstGeom>
        </p:spPr>
      </p:pic>
    </p:spTree>
    <p:extLst>
      <p:ext uri="{BB962C8B-B14F-4D97-AF65-F5344CB8AC3E}">
        <p14:creationId xmlns:p14="http://schemas.microsoft.com/office/powerpoint/2010/main" val="139246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311369"/>
            <a:ext cx="9509760" cy="4343400"/>
          </a:xfrm>
        </p:spPr>
        <p:txBody>
          <a:bodyPr>
            <a:noAutofit/>
          </a:bodyPr>
          <a:lstStyle/>
          <a:p>
            <a:pPr marL="45720" indent="0" algn="just">
              <a:buNone/>
            </a:pPr>
            <a:r>
              <a:rPr lang="it-IT" sz="2400" b="1" dirty="0" smtClean="0"/>
              <a:t>Come è possibile «rappresentare graficamente un genoma» di alcuni miliardi di paia di basi?</a:t>
            </a:r>
            <a:endParaRPr lang="it-IT" sz="2400" b="1" dirty="0"/>
          </a:p>
        </p:txBody>
      </p:sp>
      <p:pic>
        <p:nvPicPr>
          <p:cNvPr id="2" name="Immagine 1"/>
          <p:cNvPicPr>
            <a:picLocks noChangeAspect="1"/>
          </p:cNvPicPr>
          <p:nvPr/>
        </p:nvPicPr>
        <p:blipFill>
          <a:blip r:embed="rId2"/>
          <a:stretch>
            <a:fillRect/>
          </a:stretch>
        </p:blipFill>
        <p:spPr>
          <a:xfrm>
            <a:off x="1188162" y="1219364"/>
            <a:ext cx="2143125" cy="1933575"/>
          </a:xfrm>
          <a:prstGeom prst="rect">
            <a:avLst/>
          </a:prstGeom>
        </p:spPr>
      </p:pic>
      <p:sp>
        <p:nvSpPr>
          <p:cNvPr id="4" name="CasellaDiTesto 3"/>
          <p:cNvSpPr txBox="1"/>
          <p:nvPr/>
        </p:nvSpPr>
        <p:spPr>
          <a:xfrm>
            <a:off x="267084" y="3639106"/>
            <a:ext cx="4788392" cy="2585323"/>
          </a:xfrm>
          <a:prstGeom prst="rect">
            <a:avLst/>
          </a:prstGeom>
          <a:noFill/>
        </p:spPr>
        <p:txBody>
          <a:bodyPr wrap="square" rtlCol="0">
            <a:spAutoFit/>
          </a:bodyPr>
          <a:lstStyle/>
          <a:p>
            <a:pPr algn="just"/>
            <a:r>
              <a:rPr lang="it-IT" dirty="0" err="1" smtClean="0"/>
              <a:t>Jim</a:t>
            </a:r>
            <a:r>
              <a:rPr lang="it-IT" dirty="0" smtClean="0"/>
              <a:t> Kent, uno dei più grandi </a:t>
            </a:r>
            <a:r>
              <a:rPr lang="it-IT" dirty="0" err="1" smtClean="0"/>
              <a:t>bioinformatici</a:t>
            </a:r>
            <a:r>
              <a:rPr lang="it-IT" dirty="0" smtClean="0"/>
              <a:t> della storia, ha definito un genoma come:</a:t>
            </a:r>
          </a:p>
          <a:p>
            <a:pPr algn="just"/>
            <a:endParaRPr lang="it-IT" dirty="0"/>
          </a:p>
          <a:p>
            <a:pPr algn="just"/>
            <a:r>
              <a:rPr lang="it-IT" b="1" i="1" dirty="0" smtClean="0"/>
              <a:t>«</a:t>
            </a:r>
            <a:r>
              <a:rPr lang="en-US" altLang="en-US" b="1" i="1" dirty="0"/>
              <a:t>Well, it has a lot of G, C, A and </a:t>
            </a:r>
            <a:r>
              <a:rPr lang="en-US" altLang="en-US" b="1" i="1" dirty="0" err="1" smtClean="0"/>
              <a:t>Ts</a:t>
            </a:r>
            <a:r>
              <a:rPr lang="en-US" altLang="en-US" b="1" i="1" dirty="0" smtClean="0"/>
              <a:t>”</a:t>
            </a:r>
          </a:p>
          <a:p>
            <a:pPr algn="just"/>
            <a:endParaRPr lang="it-IT" dirty="0"/>
          </a:p>
          <a:p>
            <a:pPr algn="just"/>
            <a:r>
              <a:rPr lang="it-IT" dirty="0" smtClean="0"/>
              <a:t>Ed effettivamente è così. Senza un’</a:t>
            </a:r>
            <a:r>
              <a:rPr lang="it-IT" b="1" dirty="0" smtClean="0"/>
              <a:t>annotazione</a:t>
            </a:r>
            <a:r>
              <a:rPr lang="it-IT" dirty="0" smtClean="0"/>
              <a:t>, una sequenza genomica, di per sé, non ha significato</a:t>
            </a:r>
            <a:endParaRPr lang="en-US" dirty="0"/>
          </a:p>
        </p:txBody>
      </p:sp>
      <p:pic>
        <p:nvPicPr>
          <p:cNvPr id="7" name="Picture 3" descr="e0d8735e4989d616fa6025124ef026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6634" y="1449767"/>
            <a:ext cx="66675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0d8735e4989d616fa6025124ef026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6634" y="3271345"/>
            <a:ext cx="6667500" cy="297180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5"/>
          <p:cNvSpPr>
            <a:spLocks noChangeArrowheads="1"/>
          </p:cNvSpPr>
          <p:nvPr/>
        </p:nvSpPr>
        <p:spPr bwMode="auto">
          <a:xfrm rot="5400000">
            <a:off x="8152078" y="2567289"/>
            <a:ext cx="838200" cy="417512"/>
          </a:xfrm>
          <a:prstGeom prst="rightArrow">
            <a:avLst>
              <a:gd name="adj1" fmla="val 50000"/>
              <a:gd name="adj2" fmla="val 50190"/>
            </a:avLst>
          </a:prstGeom>
          <a:gradFill rotWithShape="0">
            <a:gsLst>
              <a:gs pos="0">
                <a:srgbClr val="FFFFFF"/>
              </a:gs>
              <a:gs pos="7001">
                <a:srgbClr val="E6E6E6"/>
              </a:gs>
              <a:gs pos="32001">
                <a:srgbClr val="7D8496"/>
              </a:gs>
              <a:gs pos="47000">
                <a:srgbClr val="E6E6E6"/>
              </a:gs>
              <a:gs pos="85001">
                <a:srgbClr val="7D8496"/>
              </a:gs>
              <a:gs pos="100000">
                <a:srgbClr val="E6E6E6"/>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77261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337106"/>
            <a:ext cx="9509760" cy="2490178"/>
          </a:xfrm>
        </p:spPr>
        <p:txBody>
          <a:bodyPr>
            <a:noAutofit/>
          </a:bodyPr>
          <a:lstStyle/>
          <a:p>
            <a:pPr marL="45720" indent="0" algn="just">
              <a:buNone/>
            </a:pPr>
            <a:r>
              <a:rPr lang="it-IT" dirty="0" smtClean="0"/>
              <a:t>Conosciamo tutti il nostro genoma… ma come possiamo muoverci da un cromosoma all’altro per identificare geni, esoni, SNP, promotori, ecc.???</a:t>
            </a:r>
          </a:p>
          <a:p>
            <a:pPr marL="45720" indent="0" algn="just">
              <a:buNone/>
            </a:pPr>
            <a:r>
              <a:rPr lang="it-IT" dirty="0" smtClean="0"/>
              <a:t>Teniamo presente che le dimensioni del genoma umano assemblato sono esattamente di </a:t>
            </a:r>
            <a:r>
              <a:rPr lang="en-US" b="1" u="sng" dirty="0"/>
              <a:t>3,096,649,726 </a:t>
            </a:r>
            <a:r>
              <a:rPr lang="en-US" b="1" u="sng" dirty="0" err="1" smtClean="0"/>
              <a:t>paia</a:t>
            </a:r>
            <a:r>
              <a:rPr lang="en-US" b="1" u="sng" dirty="0" smtClean="0"/>
              <a:t> di </a:t>
            </a:r>
            <a:r>
              <a:rPr lang="en-US" b="1" u="sng" dirty="0" err="1" smtClean="0"/>
              <a:t>basi</a:t>
            </a:r>
            <a:r>
              <a:rPr lang="en-US" b="1" dirty="0"/>
              <a:t> </a:t>
            </a:r>
            <a:r>
              <a:rPr lang="en-US" dirty="0" smtClean="0"/>
              <a:t>(golden path length, </a:t>
            </a:r>
            <a:r>
              <a:rPr lang="en-US" dirty="0" err="1" smtClean="0"/>
              <a:t>vedi</a:t>
            </a:r>
            <a:r>
              <a:rPr lang="en-US" dirty="0" smtClean="0"/>
              <a:t> </a:t>
            </a:r>
            <a:r>
              <a:rPr lang="en-US" dirty="0" err="1" smtClean="0"/>
              <a:t>definizione</a:t>
            </a:r>
            <a:r>
              <a:rPr lang="en-US" dirty="0" smtClean="0"/>
              <a:t> </a:t>
            </a:r>
            <a:r>
              <a:rPr lang="en-US" dirty="0" err="1" smtClean="0"/>
              <a:t>più</a:t>
            </a:r>
            <a:r>
              <a:rPr lang="en-US" dirty="0" smtClean="0"/>
              <a:t> </a:t>
            </a:r>
            <a:r>
              <a:rPr lang="en-US" dirty="0" err="1" smtClean="0"/>
              <a:t>avanti</a:t>
            </a:r>
            <a:r>
              <a:rPr lang="en-US" dirty="0" smtClean="0"/>
              <a:t>)</a:t>
            </a:r>
          </a:p>
          <a:p>
            <a:pPr marL="45720" indent="0" algn="just">
              <a:buNone/>
            </a:pPr>
            <a:r>
              <a:rPr lang="it-IT" dirty="0" smtClean="0"/>
              <a:t>Corrispondenti a </a:t>
            </a:r>
            <a:r>
              <a:rPr lang="en-US" b="1" u="sng" dirty="0" smtClean="0"/>
              <a:t>20,449</a:t>
            </a:r>
            <a:r>
              <a:rPr lang="en-US" dirty="0" smtClean="0"/>
              <a:t> </a:t>
            </a:r>
            <a:r>
              <a:rPr lang="en-US" dirty="0" err="1" smtClean="0"/>
              <a:t>geni</a:t>
            </a:r>
            <a:r>
              <a:rPr lang="en-US" dirty="0" smtClean="0"/>
              <a:t> </a:t>
            </a:r>
            <a:r>
              <a:rPr lang="en-US" dirty="0" err="1" smtClean="0"/>
              <a:t>codificanti</a:t>
            </a:r>
            <a:r>
              <a:rPr lang="en-US" dirty="0" smtClean="0"/>
              <a:t> </a:t>
            </a:r>
            <a:r>
              <a:rPr lang="en-US" dirty="0" err="1" smtClean="0"/>
              <a:t>proteine</a:t>
            </a:r>
            <a:r>
              <a:rPr lang="en-US" dirty="0" smtClean="0"/>
              <a:t>, </a:t>
            </a:r>
            <a:r>
              <a:rPr lang="en-US" b="1" u="sng" dirty="0" smtClean="0"/>
              <a:t>23,992</a:t>
            </a:r>
            <a:r>
              <a:rPr lang="en-US" dirty="0" smtClean="0"/>
              <a:t> </a:t>
            </a:r>
            <a:r>
              <a:rPr lang="en-US" dirty="0" err="1" smtClean="0"/>
              <a:t>geni</a:t>
            </a:r>
            <a:r>
              <a:rPr lang="en-US" dirty="0" smtClean="0"/>
              <a:t> non </a:t>
            </a:r>
            <a:r>
              <a:rPr lang="en-US" dirty="0" err="1" smtClean="0"/>
              <a:t>codificanti</a:t>
            </a:r>
            <a:r>
              <a:rPr lang="en-US" dirty="0" smtClean="0"/>
              <a:t> e </a:t>
            </a:r>
            <a:r>
              <a:rPr lang="en-US" b="1" u="sng" dirty="0" smtClean="0"/>
              <a:t>15,220</a:t>
            </a:r>
            <a:r>
              <a:rPr lang="en-US" dirty="0" smtClean="0"/>
              <a:t> </a:t>
            </a:r>
            <a:r>
              <a:rPr lang="en-US" dirty="0" err="1" smtClean="0"/>
              <a:t>pseudogeni</a:t>
            </a:r>
            <a:r>
              <a:rPr lang="en-US" dirty="0" smtClean="0"/>
              <a:t> per </a:t>
            </a:r>
            <a:r>
              <a:rPr lang="en-US" dirty="0" err="1" smtClean="0"/>
              <a:t>oltre</a:t>
            </a:r>
            <a:r>
              <a:rPr lang="en-US" dirty="0" smtClean="0"/>
              <a:t> </a:t>
            </a:r>
            <a:r>
              <a:rPr lang="en-US" b="1" u="sng" dirty="0" smtClean="0"/>
              <a:t>200,000</a:t>
            </a:r>
            <a:r>
              <a:rPr lang="en-US" dirty="0" smtClean="0"/>
              <a:t> </a:t>
            </a:r>
            <a:r>
              <a:rPr lang="en-US" dirty="0" err="1" smtClean="0"/>
              <a:t>trascritti</a:t>
            </a:r>
            <a:r>
              <a:rPr lang="en-US" dirty="0" smtClean="0"/>
              <a:t>!</a:t>
            </a:r>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8708" y="2986368"/>
            <a:ext cx="8973802" cy="3029373"/>
          </a:xfrm>
          <a:prstGeom prst="rect">
            <a:avLst/>
          </a:prstGeom>
        </p:spPr>
      </p:pic>
    </p:spTree>
    <p:extLst>
      <p:ext uri="{BB962C8B-B14F-4D97-AF65-F5344CB8AC3E}">
        <p14:creationId xmlns:p14="http://schemas.microsoft.com/office/powerpoint/2010/main" val="89185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573864" y="430923"/>
            <a:ext cx="10924453" cy="1061546"/>
          </a:xfrm>
        </p:spPr>
        <p:txBody>
          <a:bodyPr>
            <a:noAutofit/>
          </a:bodyPr>
          <a:lstStyle/>
          <a:p>
            <a:pPr marL="45720" indent="0">
              <a:buNone/>
            </a:pPr>
            <a:r>
              <a:rPr lang="it-IT" sz="2400" b="1" dirty="0" smtClean="0"/>
              <a:t>Anni ed anni di lavoro non possono certo produrre dati  «grezzi» di facile accessibilità all’utente «comune», che spesso non è un </a:t>
            </a:r>
            <a:r>
              <a:rPr lang="it-IT" sz="2400" b="1" dirty="0" err="1" smtClean="0"/>
              <a:t>bioinformatico</a:t>
            </a:r>
            <a:r>
              <a:rPr lang="it-IT" sz="2400" b="1" dirty="0" smtClean="0"/>
              <a:t>, ma magari un semplice studente o un biologo non molecolare</a:t>
            </a:r>
            <a:endParaRPr lang="en-US" sz="2400" b="1"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l="5000" r="6609"/>
          <a:stretch>
            <a:fillRect/>
          </a:stretch>
        </p:blipFill>
        <p:spPr>
          <a:xfrm>
            <a:off x="5948855" y="2329613"/>
            <a:ext cx="5636698" cy="3417018"/>
          </a:xfrm>
          <a:prstGeom prst="rect">
            <a:avLst/>
          </a:prstGeom>
        </p:spPr>
      </p:pic>
      <p:sp>
        <p:nvSpPr>
          <p:cNvPr id="6" name="CasellaDiTesto 5"/>
          <p:cNvSpPr txBox="1"/>
          <p:nvPr/>
        </p:nvSpPr>
        <p:spPr>
          <a:xfrm>
            <a:off x="573864" y="1818289"/>
            <a:ext cx="5133253" cy="4801314"/>
          </a:xfrm>
          <a:prstGeom prst="rect">
            <a:avLst/>
          </a:prstGeom>
          <a:noFill/>
        </p:spPr>
        <p:txBody>
          <a:bodyPr wrap="square" rtlCol="0">
            <a:spAutoFit/>
          </a:bodyPr>
          <a:lstStyle/>
          <a:p>
            <a:r>
              <a:rPr lang="it-IT" dirty="0" smtClean="0"/>
              <a:t>Nasce la necessità di creare i </a:t>
            </a:r>
            <a:r>
              <a:rPr lang="it-IT" dirty="0" err="1" smtClean="0"/>
              <a:t>Genome</a:t>
            </a:r>
            <a:r>
              <a:rPr lang="it-IT" dirty="0" smtClean="0"/>
              <a:t> Browser per:</a:t>
            </a:r>
          </a:p>
          <a:p>
            <a:endParaRPr lang="it-IT" dirty="0"/>
          </a:p>
          <a:p>
            <a:pPr marL="342900" indent="-342900">
              <a:buAutoNum type="arabicParenR"/>
            </a:pPr>
            <a:r>
              <a:rPr lang="it-IT" b="1" dirty="0" smtClean="0"/>
              <a:t>Esplorare regioni cromosomiche</a:t>
            </a:r>
          </a:p>
          <a:p>
            <a:pPr marL="342900" indent="-342900">
              <a:buAutoNum type="arabicParenR"/>
            </a:pPr>
            <a:endParaRPr lang="it-IT" b="1" dirty="0" smtClean="0"/>
          </a:p>
          <a:p>
            <a:pPr marL="342900" indent="-342900">
              <a:buAutoNum type="arabicParenR"/>
            </a:pPr>
            <a:r>
              <a:rPr lang="it-IT" b="1" dirty="0" smtClean="0"/>
              <a:t>Esplorare regioni di regolazione fiancheggianti un gene</a:t>
            </a:r>
          </a:p>
          <a:p>
            <a:pPr marL="342900" indent="-342900">
              <a:buAutoNum type="arabicParenR"/>
            </a:pPr>
            <a:endParaRPr lang="it-IT" b="1" dirty="0" smtClean="0"/>
          </a:p>
          <a:p>
            <a:pPr marL="342900" indent="-342900">
              <a:buAutoNum type="arabicParenR"/>
            </a:pPr>
            <a:r>
              <a:rPr lang="it-IT" b="1" dirty="0" smtClean="0"/>
              <a:t>Effettuare ricerche di elementi (per parola chiave o similarità di sequenza) su scala dell’intero genoma</a:t>
            </a:r>
          </a:p>
          <a:p>
            <a:pPr marL="342900" indent="-342900">
              <a:buAutoNum type="arabicParenR"/>
            </a:pPr>
            <a:endParaRPr lang="it-IT" b="1" dirty="0" smtClean="0"/>
          </a:p>
          <a:p>
            <a:pPr marL="342900" indent="-342900">
              <a:buAutoNum type="arabicParenR"/>
            </a:pPr>
            <a:r>
              <a:rPr lang="it-IT" b="1" dirty="0" smtClean="0"/>
              <a:t>Investigare l’organizzazione del genoma</a:t>
            </a:r>
          </a:p>
          <a:p>
            <a:pPr marL="342900" indent="-342900">
              <a:buAutoNum type="arabicParenR"/>
            </a:pPr>
            <a:endParaRPr lang="it-IT" b="1" dirty="0" smtClean="0"/>
          </a:p>
          <a:p>
            <a:pPr marL="342900" indent="-342900">
              <a:buAutoNum type="arabicParenR"/>
            </a:pPr>
            <a:r>
              <a:rPr lang="it-IT" b="1" dirty="0" smtClean="0"/>
              <a:t>Comparare l’architettura del genoma in organismi differenti (comparative </a:t>
            </a:r>
            <a:r>
              <a:rPr lang="it-IT" b="1" dirty="0" err="1" smtClean="0"/>
              <a:t>genomics</a:t>
            </a:r>
            <a:r>
              <a:rPr lang="it-IT" b="1" dirty="0" smtClean="0"/>
              <a:t>)</a:t>
            </a:r>
            <a:endParaRPr lang="en-US" b="1" dirty="0"/>
          </a:p>
        </p:txBody>
      </p:sp>
    </p:spTree>
    <p:extLst>
      <p:ext uri="{BB962C8B-B14F-4D97-AF65-F5344CB8AC3E}">
        <p14:creationId xmlns:p14="http://schemas.microsoft.com/office/powerpoint/2010/main" val="318060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7736"/>
          </a:xfrm>
        </p:spPr>
        <p:txBody>
          <a:bodyPr/>
          <a:lstStyle/>
          <a:p>
            <a:r>
              <a:rPr lang="it-IT" dirty="0" smtClean="0"/>
              <a:t>CALENDARIO DELLE LEZIONI</a:t>
            </a:r>
            <a:endParaRPr lang="it-IT" dirty="0"/>
          </a:p>
        </p:txBody>
      </p:sp>
      <p:sp>
        <p:nvSpPr>
          <p:cNvPr id="3" name="Content Placeholder 2"/>
          <p:cNvSpPr>
            <a:spLocks noGrp="1"/>
          </p:cNvSpPr>
          <p:nvPr>
            <p:ph idx="1"/>
          </p:nvPr>
        </p:nvSpPr>
        <p:spPr>
          <a:xfrm>
            <a:off x="1341120" y="1484165"/>
            <a:ext cx="9509760" cy="4580303"/>
          </a:xfrm>
        </p:spPr>
        <p:txBody>
          <a:bodyPr>
            <a:normAutofit/>
          </a:bodyPr>
          <a:lstStyle/>
          <a:p>
            <a:pPr algn="just"/>
            <a:r>
              <a:rPr lang="it-IT" b="1" dirty="0" smtClean="0"/>
              <a:t>Laboratori – programma di massima</a:t>
            </a:r>
            <a:endParaRPr lang="it-IT" b="1" dirty="0"/>
          </a:p>
          <a:p>
            <a:pPr algn="just"/>
            <a:r>
              <a:rPr lang="it-IT" b="1" dirty="0" smtClean="0"/>
              <a:t>Utilizzo degli slot orari già in programma</a:t>
            </a:r>
          </a:p>
          <a:p>
            <a:pPr algn="just"/>
            <a:endParaRPr lang="it-IT" b="1" u="sng" dirty="0">
              <a:solidFill>
                <a:srgbClr val="FF0000"/>
              </a:solidFill>
            </a:endParaRPr>
          </a:p>
          <a:p>
            <a:pPr algn="just"/>
            <a:r>
              <a:rPr lang="it-IT" b="1" u="sng" dirty="0" smtClean="0">
                <a:solidFill>
                  <a:srgbClr val="FF0000"/>
                </a:solidFill>
              </a:rPr>
              <a:t>Le attività potranno essere svolte sul proprio laptop o </a:t>
            </a:r>
            <a:r>
              <a:rPr lang="it-IT" b="1" u="sng" dirty="0" err="1" smtClean="0">
                <a:solidFill>
                  <a:srgbClr val="FF0000"/>
                </a:solidFill>
              </a:rPr>
              <a:t>tablet</a:t>
            </a:r>
            <a:r>
              <a:rPr lang="it-IT" b="1" u="sng" dirty="0" smtClean="0">
                <a:solidFill>
                  <a:srgbClr val="FF0000"/>
                </a:solidFill>
              </a:rPr>
              <a:t>, direttamente in aula</a:t>
            </a:r>
            <a:r>
              <a:rPr lang="it-IT" b="1" dirty="0" smtClean="0"/>
              <a:t>; in caso di necessità il docente metterà a disposizione ulteriori portatili agli studenti</a:t>
            </a:r>
          </a:p>
          <a:p>
            <a:pPr algn="just"/>
            <a:r>
              <a:rPr lang="it-IT" b="1" dirty="0" smtClean="0"/>
              <a:t>Lavoro individuale o di gruppo, con interazione tra studenti e docente</a:t>
            </a:r>
            <a:endParaRPr lang="it-IT" dirty="0" smtClean="0"/>
          </a:p>
          <a:p>
            <a:pPr algn="just"/>
            <a:r>
              <a:rPr lang="it-IT" b="1" dirty="0" smtClean="0"/>
              <a:t>Utilizzo di strumenti disponibili online, no necessità di installazione software</a:t>
            </a:r>
          </a:p>
          <a:p>
            <a:pPr algn="just"/>
            <a:r>
              <a:rPr lang="it-IT" b="1" dirty="0" smtClean="0"/>
              <a:t>Esercitazioni utili in vista della preparazione dell’esame, per comprendere meglio gli ambiti applicativi di quanto si è studiato</a:t>
            </a:r>
            <a:endParaRPr lang="it-IT" b="1" dirty="0"/>
          </a:p>
        </p:txBody>
      </p:sp>
    </p:spTree>
    <p:extLst>
      <p:ext uri="{BB962C8B-B14F-4D97-AF65-F5344CB8AC3E}">
        <p14:creationId xmlns:p14="http://schemas.microsoft.com/office/powerpoint/2010/main" val="37147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GENOME BROWSERS – ACCESSIBILITA’</a:t>
            </a:r>
            <a:endParaRPr lang="en-US" dirty="0"/>
          </a:p>
        </p:txBody>
      </p:sp>
      <p:sp>
        <p:nvSpPr>
          <p:cNvPr id="3" name="Segnaposto contenuto 2"/>
          <p:cNvSpPr>
            <a:spLocks noGrp="1"/>
          </p:cNvSpPr>
          <p:nvPr>
            <p:ph idx="1"/>
          </p:nvPr>
        </p:nvSpPr>
        <p:spPr/>
        <p:txBody>
          <a:bodyPr/>
          <a:lstStyle/>
          <a:p>
            <a:pPr marL="502920" indent="-457200">
              <a:buAutoNum type="arabicParenR"/>
            </a:pPr>
            <a:r>
              <a:rPr lang="it-IT" sz="2400" dirty="0" smtClean="0"/>
              <a:t>ENSEMBL</a:t>
            </a:r>
            <a:endParaRPr lang="en-US" sz="2400" dirty="0" smtClean="0"/>
          </a:p>
          <a:p>
            <a:pPr marL="45720" indent="0">
              <a:buNone/>
            </a:pPr>
            <a:r>
              <a:rPr lang="it-IT" dirty="0">
                <a:hlinkClick r:id="rId2"/>
              </a:rPr>
              <a:t>http://</a:t>
            </a:r>
            <a:r>
              <a:rPr lang="it-IT" dirty="0" smtClean="0">
                <a:hlinkClick r:id="rId2"/>
              </a:rPr>
              <a:t>www.ensembl.org/index.html</a:t>
            </a:r>
            <a:endParaRPr lang="it-IT" dirty="0" smtClean="0"/>
          </a:p>
          <a:p>
            <a:pPr marL="45720" indent="0">
              <a:buNone/>
            </a:pPr>
            <a:r>
              <a:rPr lang="it-IT" dirty="0" smtClean="0"/>
              <a:t>2) UCSC </a:t>
            </a:r>
            <a:r>
              <a:rPr lang="it-IT" dirty="0" err="1" smtClean="0"/>
              <a:t>genome</a:t>
            </a:r>
            <a:r>
              <a:rPr lang="it-IT" dirty="0" smtClean="0"/>
              <a:t> Browser Gateway</a:t>
            </a:r>
          </a:p>
          <a:p>
            <a:pPr marL="45720" indent="0">
              <a:buNone/>
            </a:pPr>
            <a:r>
              <a:rPr lang="it-IT" dirty="0">
                <a:hlinkClick r:id="rId3"/>
              </a:rPr>
              <a:t>https://genome-euro.ucsc.edu/cgi-bin/hgGateway</a:t>
            </a:r>
            <a:r>
              <a:rPr lang="it-IT" dirty="0" smtClean="0"/>
              <a:t>?</a:t>
            </a:r>
          </a:p>
          <a:p>
            <a:pPr marL="45720" indent="0">
              <a:buNone/>
            </a:pPr>
            <a:r>
              <a:rPr lang="it-IT" dirty="0" smtClean="0"/>
              <a:t>3) NCBI </a:t>
            </a:r>
            <a:r>
              <a:rPr lang="it-IT" dirty="0" err="1" smtClean="0"/>
              <a:t>Genome</a:t>
            </a:r>
            <a:r>
              <a:rPr lang="it-IT" dirty="0" smtClean="0"/>
              <a:t> Data Viewer</a:t>
            </a:r>
          </a:p>
          <a:p>
            <a:pPr marL="45720" indent="0">
              <a:buNone/>
            </a:pPr>
            <a:r>
              <a:rPr lang="it-IT" dirty="0">
                <a:hlinkClick r:id="rId4"/>
              </a:rPr>
              <a:t>https://www.ncbi.nlm.nih.gov/genome/gdv</a:t>
            </a:r>
            <a:r>
              <a:rPr lang="it-IT" dirty="0" smtClean="0">
                <a:hlinkClick r:id="rId4"/>
              </a:rPr>
              <a:t>/</a:t>
            </a:r>
            <a:endParaRPr lang="it-IT" dirty="0" smtClean="0"/>
          </a:p>
          <a:p>
            <a:pPr marL="45720" indent="0">
              <a:buNone/>
            </a:pPr>
            <a:r>
              <a:rPr lang="it-IT" dirty="0" smtClean="0"/>
              <a:t>4) </a:t>
            </a:r>
            <a:r>
              <a:rPr lang="it-IT" dirty="0" err="1" smtClean="0"/>
              <a:t>Genome</a:t>
            </a:r>
            <a:r>
              <a:rPr lang="it-IT" dirty="0" smtClean="0"/>
              <a:t> browser personalizzabili, di solito legati a specifici progetti genomici o centri di ricerca</a:t>
            </a:r>
          </a:p>
          <a:p>
            <a:pPr marL="45720" indent="0">
              <a:buNone/>
            </a:pPr>
            <a:endParaRPr lang="it-IT" dirty="0"/>
          </a:p>
        </p:txBody>
      </p:sp>
    </p:spTree>
    <p:extLst>
      <p:ext uri="{BB962C8B-B14F-4D97-AF65-F5344CB8AC3E}">
        <p14:creationId xmlns:p14="http://schemas.microsoft.com/office/powerpoint/2010/main" val="218095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14851"/>
            <a:ext cx="9509760" cy="608109"/>
          </a:xfrm>
        </p:spPr>
        <p:txBody>
          <a:bodyPr/>
          <a:lstStyle/>
          <a:p>
            <a:r>
              <a:rPr lang="it-IT" dirty="0" smtClean="0"/>
              <a:t>ANNOTAZIONE</a:t>
            </a:r>
            <a:endParaRPr lang="it-IT" dirty="0"/>
          </a:p>
        </p:txBody>
      </p:sp>
      <p:sp>
        <p:nvSpPr>
          <p:cNvPr id="4" name="TextBox 3"/>
          <p:cNvSpPr txBox="1"/>
          <p:nvPr/>
        </p:nvSpPr>
        <p:spPr>
          <a:xfrm>
            <a:off x="644366" y="938848"/>
            <a:ext cx="10819924" cy="3477875"/>
          </a:xfrm>
          <a:prstGeom prst="rect">
            <a:avLst/>
          </a:prstGeom>
          <a:noFill/>
        </p:spPr>
        <p:txBody>
          <a:bodyPr wrap="square" rtlCol="0">
            <a:spAutoFit/>
          </a:bodyPr>
          <a:lstStyle/>
          <a:p>
            <a:pPr algn="just"/>
            <a:r>
              <a:rPr lang="it-IT" sz="2000" dirty="0" smtClean="0"/>
              <a:t>Per «annotazione» si intende il processo con cui vengono assegnate informazioni relative alla posizione di geni, trascritti, varianti ed elementi di regolazione su un genoma</a:t>
            </a:r>
          </a:p>
          <a:p>
            <a:pPr algn="just"/>
            <a:endParaRPr lang="it-IT" sz="2000" dirty="0"/>
          </a:p>
          <a:p>
            <a:pPr algn="just"/>
            <a:r>
              <a:rPr lang="it-IT" sz="2000" dirty="0" smtClean="0"/>
              <a:t>Tutte le annotazioni di </a:t>
            </a:r>
            <a:r>
              <a:rPr lang="it-IT" sz="2000" dirty="0" err="1" smtClean="0"/>
              <a:t>Ensembl</a:t>
            </a:r>
            <a:r>
              <a:rPr lang="it-IT" sz="2000" dirty="0" smtClean="0"/>
              <a:t> sono basate su un complesso mix di dati di espressione genica, predizioni computazionali ed evidenze basate sulla similarità di sequenza con altri organismi (basate su BLAST, che vedremo nelle prossime lezioni)</a:t>
            </a:r>
          </a:p>
          <a:p>
            <a:pPr algn="just"/>
            <a:endParaRPr lang="it-IT" sz="2000" dirty="0"/>
          </a:p>
          <a:p>
            <a:pPr algn="just"/>
            <a:r>
              <a:rPr lang="it-IT" sz="2000" dirty="0" smtClean="0"/>
              <a:t>L’annotazione può essere di tipo «strutturale» (assegnare le coordinate rispetto ad un cromosoma) o «funzionale» (che nome devo dare ad un determinato gene? Che ruolo biologico ha?)</a:t>
            </a:r>
            <a:endParaRPr lang="it-IT" sz="2000" dirty="0"/>
          </a:p>
        </p:txBody>
      </p:sp>
      <p:pic>
        <p:nvPicPr>
          <p:cNvPr id="5" name="Picture 5" descr="MCj0278848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8700" y="4359275"/>
            <a:ext cx="1289050" cy="14398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4791075"/>
            <a:ext cx="8763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7"/>
          <p:cNvSpPr txBox="1">
            <a:spLocks noChangeArrowheads="1"/>
          </p:cNvSpPr>
          <p:nvPr/>
        </p:nvSpPr>
        <p:spPr bwMode="auto">
          <a:xfrm>
            <a:off x="827088" y="5799138"/>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a:t>Protein/ mRNA</a:t>
            </a:r>
            <a:endParaRPr lang="en-US" altLang="en-US"/>
          </a:p>
        </p:txBody>
      </p:sp>
      <p:sp>
        <p:nvSpPr>
          <p:cNvPr id="8" name="Text Box 8"/>
          <p:cNvSpPr txBox="1">
            <a:spLocks noChangeArrowheads="1"/>
          </p:cNvSpPr>
          <p:nvPr/>
        </p:nvSpPr>
        <p:spPr bwMode="auto">
          <a:xfrm>
            <a:off x="3079750" y="5799138"/>
            <a:ext cx="226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a:t>Sequence Assembly</a:t>
            </a:r>
            <a:endParaRPr lang="en-US" altLang="en-US"/>
          </a:p>
        </p:txBody>
      </p:sp>
      <p:sp>
        <p:nvSpPr>
          <p:cNvPr id="9" name="Line 9"/>
          <p:cNvSpPr>
            <a:spLocks noChangeShapeType="1"/>
          </p:cNvSpPr>
          <p:nvPr/>
        </p:nvSpPr>
        <p:spPr bwMode="auto">
          <a:xfrm>
            <a:off x="5292725" y="5151438"/>
            <a:ext cx="6492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Line 10"/>
          <p:cNvSpPr>
            <a:spLocks noChangeShapeType="1"/>
          </p:cNvSpPr>
          <p:nvPr/>
        </p:nvSpPr>
        <p:spPr bwMode="auto">
          <a:xfrm>
            <a:off x="2773363" y="4935538"/>
            <a:ext cx="0"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1"/>
          <p:cNvSpPr>
            <a:spLocks noChangeShapeType="1"/>
          </p:cNvSpPr>
          <p:nvPr/>
        </p:nvSpPr>
        <p:spPr bwMode="auto">
          <a:xfrm rot="5400000">
            <a:off x="2775744" y="4917282"/>
            <a:ext cx="0"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2"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3813" y="4719638"/>
            <a:ext cx="1584325"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913" y="5006975"/>
            <a:ext cx="2120900"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5332413"/>
            <a:ext cx="2160588"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15"/>
          <p:cNvSpPr txBox="1">
            <a:spLocks noChangeArrowheads="1"/>
          </p:cNvSpPr>
          <p:nvPr/>
        </p:nvSpPr>
        <p:spPr bwMode="auto">
          <a:xfrm>
            <a:off x="6173788" y="579278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GB" altLang="en-US"/>
              <a:t>Ensembl Genes</a:t>
            </a:r>
            <a:endParaRPr lang="en-US" altLang="en-US"/>
          </a:p>
        </p:txBody>
      </p:sp>
    </p:spTree>
    <p:extLst>
      <p:ext uri="{BB962C8B-B14F-4D97-AF65-F5344CB8AC3E}">
        <p14:creationId xmlns:p14="http://schemas.microsoft.com/office/powerpoint/2010/main" val="105878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fontScale="90000"/>
          </a:bodyPr>
          <a:lstStyle/>
          <a:p>
            <a:r>
              <a:rPr lang="it-IT" sz="3200" dirty="0" smtClean="0"/>
              <a:t>CHE TIPO DI INFORMAZIONI SONO DISPONIBILI IN UN GENOME BROWSER?</a:t>
            </a:r>
            <a:endParaRPr lang="it-IT" sz="3200" dirty="0"/>
          </a:p>
        </p:txBody>
      </p:sp>
      <p:sp>
        <p:nvSpPr>
          <p:cNvPr id="3" name="Segnaposto contenuto 2"/>
          <p:cNvSpPr>
            <a:spLocks noGrp="1"/>
          </p:cNvSpPr>
          <p:nvPr>
            <p:ph idx="1"/>
          </p:nvPr>
        </p:nvSpPr>
        <p:spPr/>
        <p:txBody>
          <a:bodyPr/>
          <a:lstStyle/>
          <a:p>
            <a:pPr marL="45720" indent="0">
              <a:buNone/>
            </a:pPr>
            <a:r>
              <a:rPr lang="it-IT" dirty="0" smtClean="0"/>
              <a:t>ANNOTAZIONI «BASE» CON COORDINATE RISPETTO AD UNO DEI CROMOSOMI</a:t>
            </a:r>
          </a:p>
          <a:p>
            <a:pPr>
              <a:buFont typeface="Wingdings" panose="05000000000000000000" pitchFamily="2" charset="2"/>
              <a:buChar char="ü"/>
            </a:pPr>
            <a:r>
              <a:rPr lang="it-IT" dirty="0" smtClean="0"/>
              <a:t>Geni (introni, esoni, 5’ e 3’ UTR)</a:t>
            </a:r>
          </a:p>
          <a:p>
            <a:pPr>
              <a:buFont typeface="Wingdings" panose="05000000000000000000" pitchFamily="2" charset="2"/>
              <a:buChar char="ü"/>
            </a:pPr>
            <a:r>
              <a:rPr lang="it-IT" dirty="0" smtClean="0"/>
              <a:t>Trascritti (comprensivi di </a:t>
            </a:r>
            <a:r>
              <a:rPr lang="it-IT" dirty="0" err="1" smtClean="0"/>
              <a:t>splicing</a:t>
            </a:r>
            <a:r>
              <a:rPr lang="it-IT" dirty="0" smtClean="0"/>
              <a:t> alternativi, di solito indicati CDS ed UTR per quelli codificanti)</a:t>
            </a:r>
          </a:p>
          <a:p>
            <a:pPr>
              <a:buFont typeface="Wingdings" panose="05000000000000000000" pitchFamily="2" charset="2"/>
              <a:buChar char="ü"/>
            </a:pPr>
            <a:r>
              <a:rPr lang="it-IT" dirty="0" smtClean="0"/>
              <a:t>Non-</a:t>
            </a:r>
            <a:r>
              <a:rPr lang="it-IT" dirty="0" err="1" smtClean="0"/>
              <a:t>coding</a:t>
            </a:r>
            <a:r>
              <a:rPr lang="it-IT" dirty="0" smtClean="0"/>
              <a:t> </a:t>
            </a:r>
            <a:r>
              <a:rPr lang="it-IT" dirty="0" err="1" smtClean="0"/>
              <a:t>RNAs</a:t>
            </a:r>
            <a:r>
              <a:rPr lang="it-IT" dirty="0" smtClean="0"/>
              <a:t> (</a:t>
            </a:r>
            <a:r>
              <a:rPr lang="it-IT" dirty="0" err="1" smtClean="0"/>
              <a:t>rRNA</a:t>
            </a:r>
            <a:r>
              <a:rPr lang="it-IT" dirty="0" smtClean="0"/>
              <a:t>, </a:t>
            </a:r>
            <a:r>
              <a:rPr lang="it-IT" dirty="0" err="1" smtClean="0"/>
              <a:t>tRNA</a:t>
            </a:r>
            <a:r>
              <a:rPr lang="it-IT" dirty="0" smtClean="0"/>
              <a:t>, </a:t>
            </a:r>
            <a:r>
              <a:rPr lang="it-IT" dirty="0" err="1" smtClean="0"/>
              <a:t>lncRNAs</a:t>
            </a:r>
            <a:r>
              <a:rPr lang="it-IT" dirty="0" smtClean="0"/>
              <a:t>, ecc.)</a:t>
            </a:r>
          </a:p>
          <a:p>
            <a:pPr>
              <a:buFont typeface="Wingdings" panose="05000000000000000000" pitchFamily="2" charset="2"/>
              <a:buChar char="ü"/>
            </a:pPr>
            <a:r>
              <a:rPr lang="it-IT" dirty="0" err="1" smtClean="0"/>
              <a:t>Pseudogeni</a:t>
            </a:r>
            <a:endParaRPr lang="it-IT" dirty="0" smtClean="0"/>
          </a:p>
          <a:p>
            <a:pPr>
              <a:buFont typeface="Wingdings" panose="05000000000000000000" pitchFamily="2" charset="2"/>
              <a:buChar char="ü"/>
            </a:pPr>
            <a:r>
              <a:rPr lang="it-IT" dirty="0" smtClean="0"/>
              <a:t>Link ad altre informazioni collegate (es. scheda della proteina codificata da un determinato </a:t>
            </a:r>
            <a:r>
              <a:rPr lang="it-IT" dirty="0" err="1" smtClean="0"/>
              <a:t>mRNA</a:t>
            </a:r>
            <a:r>
              <a:rPr lang="it-IT" dirty="0" smtClean="0"/>
              <a:t>)</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37410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fontScale="90000"/>
          </a:bodyPr>
          <a:lstStyle/>
          <a:p>
            <a:r>
              <a:rPr lang="it-IT" sz="3200" dirty="0" smtClean="0"/>
              <a:t>CHE TIPO DI INFORMAZIONI SONO DISPONIBILI IN UN GENOME BROWSER?</a:t>
            </a:r>
            <a:endParaRPr lang="it-IT" sz="3200" dirty="0"/>
          </a:p>
        </p:txBody>
      </p:sp>
      <p:sp>
        <p:nvSpPr>
          <p:cNvPr id="3" name="Segnaposto contenuto 2"/>
          <p:cNvSpPr>
            <a:spLocks noGrp="1"/>
          </p:cNvSpPr>
          <p:nvPr>
            <p:ph idx="1"/>
          </p:nvPr>
        </p:nvSpPr>
        <p:spPr>
          <a:xfrm>
            <a:off x="1341120" y="1589270"/>
            <a:ext cx="9509760" cy="4343400"/>
          </a:xfrm>
        </p:spPr>
        <p:txBody>
          <a:bodyPr>
            <a:normAutofit lnSpcReduction="10000"/>
          </a:bodyPr>
          <a:lstStyle/>
          <a:p>
            <a:pPr marL="45720" indent="0">
              <a:buNone/>
            </a:pPr>
            <a:r>
              <a:rPr lang="it-IT" dirty="0" smtClean="0"/>
              <a:t>ANNOTAZIONI «AVANZATE»</a:t>
            </a:r>
          </a:p>
          <a:p>
            <a:pPr>
              <a:buFont typeface="Wingdings" panose="05000000000000000000" pitchFamily="2" charset="2"/>
              <a:buChar char="ü"/>
            </a:pPr>
            <a:r>
              <a:rPr lang="it-IT" dirty="0" smtClean="0"/>
              <a:t>Informazioni citogenetiche (laddove disponibili, bandeggi dei cromosomi)</a:t>
            </a:r>
          </a:p>
          <a:p>
            <a:pPr>
              <a:buFont typeface="Wingdings" panose="05000000000000000000" pitchFamily="2" charset="2"/>
              <a:buChar char="ü"/>
            </a:pPr>
            <a:r>
              <a:rPr lang="it-IT" dirty="0" smtClean="0"/>
              <a:t>Varianti genetiche (</a:t>
            </a:r>
            <a:r>
              <a:rPr lang="it-IT" dirty="0" err="1" smtClean="0"/>
              <a:t>SNPs</a:t>
            </a:r>
            <a:r>
              <a:rPr lang="it-IT" dirty="0" smtClean="0"/>
              <a:t>, </a:t>
            </a:r>
            <a:r>
              <a:rPr lang="it-IT" dirty="0" err="1" smtClean="0"/>
              <a:t>STRs</a:t>
            </a:r>
            <a:r>
              <a:rPr lang="it-IT" dirty="0" smtClean="0"/>
              <a:t>, </a:t>
            </a:r>
            <a:r>
              <a:rPr lang="it-IT" dirty="0" err="1" smtClean="0"/>
              <a:t>indels</a:t>
            </a:r>
            <a:r>
              <a:rPr lang="it-IT" dirty="0" smtClean="0"/>
              <a:t>, ecc.)</a:t>
            </a:r>
          </a:p>
          <a:p>
            <a:pPr>
              <a:buFont typeface="Wingdings" panose="05000000000000000000" pitchFamily="2" charset="2"/>
              <a:buChar char="ü"/>
            </a:pPr>
            <a:r>
              <a:rPr lang="it-IT" dirty="0" smtClean="0"/>
              <a:t>Sequenze ripetitive (LINE, SINE, DNA </a:t>
            </a:r>
            <a:r>
              <a:rPr lang="it-IT" dirty="0" err="1" smtClean="0"/>
              <a:t>transposons</a:t>
            </a:r>
            <a:r>
              <a:rPr lang="it-IT" dirty="0" smtClean="0"/>
              <a:t>, ecc., spesso «mascherate» in un genoma, cioè mostrate come lunghe stretch di «N»</a:t>
            </a:r>
          </a:p>
          <a:p>
            <a:pPr>
              <a:buFont typeface="Wingdings" panose="05000000000000000000" pitchFamily="2" charset="2"/>
              <a:buChar char="ü"/>
            </a:pPr>
            <a:r>
              <a:rPr lang="it-IT" dirty="0" smtClean="0"/>
              <a:t>Dati di espressione (allineamenti con </a:t>
            </a:r>
            <a:r>
              <a:rPr lang="it-IT" dirty="0" err="1" smtClean="0"/>
              <a:t>ESTs</a:t>
            </a:r>
            <a:r>
              <a:rPr lang="it-IT" dirty="0" smtClean="0"/>
              <a:t>, o dati relativi a </a:t>
            </a:r>
            <a:r>
              <a:rPr lang="it-IT" dirty="0" err="1" smtClean="0"/>
              <a:t>microarray</a:t>
            </a:r>
            <a:r>
              <a:rPr lang="it-IT" dirty="0" smtClean="0"/>
              <a:t> oppure esperimenti di RNA-</a:t>
            </a:r>
            <a:r>
              <a:rPr lang="it-IT" dirty="0" err="1" smtClean="0"/>
              <a:t>sequencing</a:t>
            </a:r>
            <a:r>
              <a:rPr lang="it-IT" dirty="0" smtClean="0"/>
              <a:t>)</a:t>
            </a:r>
          </a:p>
          <a:p>
            <a:pPr>
              <a:buFont typeface="Wingdings" panose="05000000000000000000" pitchFamily="2" charset="2"/>
              <a:buChar char="ü"/>
            </a:pPr>
            <a:r>
              <a:rPr lang="it-IT" dirty="0" smtClean="0"/>
              <a:t>Allineamenti con regioni genomiche omologhe in altre specie (strumenti per studi di genomica comparata)</a:t>
            </a:r>
          </a:p>
          <a:p>
            <a:pPr>
              <a:buFont typeface="Wingdings" panose="05000000000000000000" pitchFamily="2" charset="2"/>
              <a:buChar char="ü"/>
            </a:pPr>
            <a:r>
              <a:rPr lang="it-IT" dirty="0" smtClean="0"/>
              <a:t>E molte altre cose…</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86745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829" y="631996"/>
            <a:ext cx="5381798" cy="4872921"/>
          </a:xfrm>
        </p:spPr>
        <p:txBody>
          <a:bodyPr>
            <a:noAutofit/>
          </a:bodyPr>
          <a:lstStyle/>
          <a:p>
            <a:pPr algn="just"/>
            <a:r>
              <a:rPr lang="it-IT" sz="2400" dirty="0" smtClean="0"/>
              <a:t>L'allineamento </a:t>
            </a:r>
            <a:r>
              <a:rPr lang="it-IT" sz="2400" dirty="0"/>
              <a:t>tra due biosequenze consente di determinare una relazione di similarità tra </a:t>
            </a:r>
            <a:r>
              <a:rPr lang="it-IT" sz="2400" dirty="0" smtClean="0"/>
              <a:t>di esse. Tuttavia non è elementare individuare un </a:t>
            </a:r>
            <a:r>
              <a:rPr lang="it-IT" sz="2400" dirty="0"/>
              <a:t>sistema per rendere </a:t>
            </a:r>
            <a:r>
              <a:rPr lang="it-IT" sz="2400" b="1" dirty="0"/>
              <a:t>minimo </a:t>
            </a:r>
            <a:r>
              <a:rPr lang="it-IT" sz="2400" dirty="0"/>
              <a:t>il numero delle differenze. </a:t>
            </a:r>
          </a:p>
          <a:p>
            <a:pPr algn="just"/>
            <a:r>
              <a:rPr lang="it-IT" sz="2400" dirty="0"/>
              <a:t>L'allineamento delle sequenze di DNA o proteine è </a:t>
            </a:r>
            <a:r>
              <a:rPr lang="it-IT" sz="2400" b="1" dirty="0"/>
              <a:t>una delle attività più importanti in campo bioinformatico</a:t>
            </a:r>
            <a:r>
              <a:rPr lang="it-IT" sz="2400" dirty="0"/>
              <a:t> e certamente è quella in cui più frequentemente si cimenta un biologo molecolare. </a:t>
            </a:r>
            <a:endParaRPr lang="it-IT" sz="2400" b="1"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8676" y="349494"/>
            <a:ext cx="4812323" cy="2718962"/>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8676" y="3718588"/>
            <a:ext cx="4903933" cy="1934866"/>
          </a:xfrm>
          <a:prstGeom prst="rect">
            <a:avLst/>
          </a:prstGeom>
        </p:spPr>
      </p:pic>
    </p:spTree>
    <p:extLst>
      <p:ext uri="{BB962C8B-B14F-4D97-AF65-F5344CB8AC3E}">
        <p14:creationId xmlns:p14="http://schemas.microsoft.com/office/powerpoint/2010/main" val="195094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smtClean="0"/>
              <a:t>SIMILARITA’ vs OMOLOGIA</a:t>
            </a:r>
            <a:endParaRPr lang="it-IT" sz="3200" dirty="0"/>
          </a:p>
        </p:txBody>
      </p:sp>
      <p:sp>
        <p:nvSpPr>
          <p:cNvPr id="3" name="Content Placeholder 2"/>
          <p:cNvSpPr>
            <a:spLocks noGrp="1"/>
          </p:cNvSpPr>
          <p:nvPr>
            <p:ph idx="1"/>
          </p:nvPr>
        </p:nvSpPr>
        <p:spPr/>
        <p:txBody>
          <a:bodyPr>
            <a:normAutofit fontScale="92500" lnSpcReduction="10000"/>
          </a:bodyPr>
          <a:lstStyle/>
          <a:p>
            <a:r>
              <a:rPr lang="it-IT" dirty="0" smtClean="0"/>
              <a:t>Facciamo attenzione al diverso significato dei due termini in biologia! Considerarli come sinonimi potrebbe essere un grave errore...</a:t>
            </a:r>
          </a:p>
          <a:p>
            <a:endParaRPr lang="it-IT" dirty="0"/>
          </a:p>
          <a:p>
            <a:pPr marL="45720" indent="0">
              <a:buNone/>
            </a:pPr>
            <a:r>
              <a:rPr lang="it-IT" sz="2600" b="1" u="sng" dirty="0" smtClean="0"/>
              <a:t>SIMILARITA’</a:t>
            </a:r>
            <a:r>
              <a:rPr lang="it-IT" sz="2600" dirty="0" smtClean="0"/>
              <a:t>: é </a:t>
            </a:r>
            <a:r>
              <a:rPr lang="it-IT" sz="2600" dirty="0"/>
              <a:t>un dato che prescinde da eventuali ipotesi sulla causa della similarità </a:t>
            </a:r>
            <a:r>
              <a:rPr lang="it-IT" sz="2600" dirty="0" smtClean="0"/>
              <a:t>stessa</a:t>
            </a:r>
          </a:p>
          <a:p>
            <a:pPr marL="45720" indent="0">
              <a:buNone/>
            </a:pPr>
            <a:endParaRPr lang="it-IT" sz="2600" dirty="0"/>
          </a:p>
          <a:p>
            <a:pPr marL="45720" indent="0">
              <a:buNone/>
            </a:pPr>
            <a:r>
              <a:rPr lang="it-IT" sz="2600" b="1" u="sng" dirty="0"/>
              <a:t>OMOLOGIA</a:t>
            </a:r>
            <a:r>
              <a:rPr lang="it-IT" sz="2600" dirty="0"/>
              <a:t>: due sequenze si dicono omologhe se condividono una stessa origine </a:t>
            </a:r>
            <a:r>
              <a:rPr lang="it-IT" sz="2600" dirty="0" smtClean="0"/>
              <a:t>filogenetica</a:t>
            </a:r>
          </a:p>
          <a:p>
            <a:endParaRPr lang="it-IT" dirty="0"/>
          </a:p>
          <a:p>
            <a:r>
              <a:rPr lang="it-IT" dirty="0"/>
              <a:t>La similarità biologica è spesso dovuta ad omologia, ma può anche presentarsi per caso oppure per fenomeni di </a:t>
            </a:r>
            <a:r>
              <a:rPr lang="it-IT" b="1" dirty="0"/>
              <a:t>convergenza adattativa </a:t>
            </a:r>
          </a:p>
        </p:txBody>
      </p:sp>
    </p:spTree>
    <p:extLst>
      <p:ext uri="{BB962C8B-B14F-4D97-AF65-F5344CB8AC3E}">
        <p14:creationId xmlns:p14="http://schemas.microsoft.com/office/powerpoint/2010/main" val="467260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POSSIBILI APPLICAZIONI DI UNA RICERCA PER SIMILARITA’</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r>
              <a:rPr lang="it-IT" b="1" dirty="0"/>
              <a:t>confronto tra sequenze </a:t>
            </a:r>
          </a:p>
          <a:p>
            <a:endParaRPr lang="it-IT" b="1" dirty="0"/>
          </a:p>
          <a:p>
            <a:r>
              <a:rPr lang="it-IT" b="1" dirty="0" smtClean="0"/>
              <a:t>costruzione </a:t>
            </a:r>
            <a:r>
              <a:rPr lang="it-IT" b="1" dirty="0"/>
              <a:t>di alberi filogenetici </a:t>
            </a:r>
          </a:p>
          <a:p>
            <a:endParaRPr lang="it-IT" b="1" dirty="0"/>
          </a:p>
          <a:p>
            <a:r>
              <a:rPr lang="it-IT" b="1" dirty="0" smtClean="0"/>
              <a:t>identificazione </a:t>
            </a:r>
            <a:r>
              <a:rPr lang="it-IT" b="1" dirty="0"/>
              <a:t>di domini funzionali </a:t>
            </a:r>
          </a:p>
          <a:p>
            <a:endParaRPr lang="it-IT" b="1" dirty="0"/>
          </a:p>
          <a:p>
            <a:r>
              <a:rPr lang="it-IT" b="1" dirty="0" smtClean="0"/>
              <a:t>costruzione </a:t>
            </a:r>
            <a:r>
              <a:rPr lang="it-IT" b="1" dirty="0"/>
              <a:t>di modelli per omologia in 3D </a:t>
            </a:r>
          </a:p>
        </p:txBody>
      </p:sp>
      <p:pic>
        <p:nvPicPr>
          <p:cNvPr id="4" name="Picture 3"/>
          <p:cNvPicPr>
            <a:picLocks noChangeAspect="1"/>
          </p:cNvPicPr>
          <p:nvPr/>
        </p:nvPicPr>
        <p:blipFill>
          <a:blip r:embed="rId2"/>
          <a:stretch>
            <a:fillRect/>
          </a:stretch>
        </p:blipFill>
        <p:spPr>
          <a:xfrm>
            <a:off x="8095874" y="1208463"/>
            <a:ext cx="2988135" cy="2636589"/>
          </a:xfrm>
          <a:prstGeom prst="rect">
            <a:avLst/>
          </a:prstGeom>
        </p:spPr>
      </p:pic>
      <p:pic>
        <p:nvPicPr>
          <p:cNvPr id="6" name="Picture 5"/>
          <p:cNvPicPr>
            <a:picLocks noChangeAspect="1"/>
          </p:cNvPicPr>
          <p:nvPr/>
        </p:nvPicPr>
        <p:blipFill>
          <a:blip r:embed="rId3"/>
          <a:stretch>
            <a:fillRect/>
          </a:stretch>
        </p:blipFill>
        <p:spPr>
          <a:xfrm>
            <a:off x="8510152" y="4190515"/>
            <a:ext cx="2159577" cy="2159577"/>
          </a:xfrm>
          <a:prstGeom prst="rect">
            <a:avLst/>
          </a:prstGeom>
        </p:spPr>
      </p:pic>
    </p:spTree>
    <p:extLst>
      <p:ext uri="{BB962C8B-B14F-4D97-AF65-F5344CB8AC3E}">
        <p14:creationId xmlns:p14="http://schemas.microsoft.com/office/powerpoint/2010/main" val="96737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b="1" dirty="0" smtClean="0"/>
              <a:t>Nel </a:t>
            </a:r>
            <a:r>
              <a:rPr lang="it-IT" b="1" dirty="0"/>
              <a:t>trattare le sequenze è sempre più corretto utilizzare il termine similarità, in quanto è sempre possibile stabilire quanto due sequenze siano simili, mentre non sempre si può decidere se la similarità sia dovuta ad omologia, a convergenza adattativa, oppure al </a:t>
            </a:r>
            <a:r>
              <a:rPr lang="it-IT" b="1" dirty="0" smtClean="0"/>
              <a:t>caso</a:t>
            </a:r>
            <a:endParaRPr lang="it-IT" dirty="0"/>
          </a:p>
          <a:p>
            <a:pPr algn="just"/>
            <a:r>
              <a:rPr lang="it-IT" dirty="0"/>
              <a:t>strutture o sequenze </a:t>
            </a:r>
            <a:r>
              <a:rPr lang="it-IT" b="1" u="sng" dirty="0"/>
              <a:t>ortologhe</a:t>
            </a:r>
            <a:r>
              <a:rPr lang="it-IT" dirty="0"/>
              <a:t> in due organismi sono sequenze </a:t>
            </a:r>
            <a:r>
              <a:rPr lang="it-IT" b="1" dirty="0"/>
              <a:t>omologhe</a:t>
            </a:r>
            <a:r>
              <a:rPr lang="it-IT" dirty="0"/>
              <a:t> che sono evolute dalla stessa caratteristica nel loro ultimo antenato comune ma che non necessariamente mantengono la loro funzione ancestrale.</a:t>
            </a:r>
            <a:endParaRPr lang="it-IT" dirty="0" smtClean="0"/>
          </a:p>
          <a:p>
            <a:pPr algn="just"/>
            <a:endParaRPr lang="it-IT" dirty="0"/>
          </a:p>
        </p:txBody>
      </p:sp>
      <p:pic>
        <p:nvPicPr>
          <p:cNvPr id="4" name="Picture 3"/>
          <p:cNvPicPr>
            <a:picLocks noChangeAspect="1"/>
          </p:cNvPicPr>
          <p:nvPr/>
        </p:nvPicPr>
        <p:blipFill rotWithShape="1">
          <a:blip r:embed="rId2"/>
          <a:srcRect b="48456"/>
          <a:stretch/>
        </p:blipFill>
        <p:spPr>
          <a:xfrm>
            <a:off x="3952875" y="4319154"/>
            <a:ext cx="4286250" cy="2081645"/>
          </a:xfrm>
          <a:prstGeom prst="rect">
            <a:avLst/>
          </a:prstGeom>
        </p:spPr>
      </p:pic>
    </p:spTree>
    <p:extLst>
      <p:ext uri="{BB962C8B-B14F-4D97-AF65-F5344CB8AC3E}">
        <p14:creationId xmlns:p14="http://schemas.microsoft.com/office/powerpoint/2010/main" val="3280610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dirty="0" smtClean="0"/>
              <a:t>sequenze </a:t>
            </a:r>
            <a:r>
              <a:rPr lang="it-IT" b="1" dirty="0"/>
              <a:t>omologhe </a:t>
            </a:r>
            <a:r>
              <a:rPr lang="it-IT" dirty="0"/>
              <a:t>la cui evoluzione riflette invece eventi di duplicazione genica si definiscono </a:t>
            </a:r>
            <a:r>
              <a:rPr lang="it-IT" b="1" u="sng" dirty="0"/>
              <a:t>paraloghe</a:t>
            </a:r>
            <a:r>
              <a:rPr lang="it-IT" dirty="0"/>
              <a:t>. </a:t>
            </a:r>
          </a:p>
          <a:p>
            <a:pPr algn="just"/>
            <a:r>
              <a:rPr lang="it-IT" dirty="0"/>
              <a:t>per esempio, la catena </a:t>
            </a:r>
            <a:r>
              <a:rPr lang="it-IT" dirty="0" smtClean="0"/>
              <a:t>alfa </a:t>
            </a:r>
            <a:r>
              <a:rPr lang="it-IT" dirty="0"/>
              <a:t>dell’ emoglobina e’ un </a:t>
            </a:r>
            <a:r>
              <a:rPr lang="it-IT" b="1" dirty="0"/>
              <a:t>paralogo </a:t>
            </a:r>
            <a:r>
              <a:rPr lang="it-IT" dirty="0"/>
              <a:t>della catena </a:t>
            </a:r>
            <a:r>
              <a:rPr lang="it-IT" dirty="0" smtClean="0"/>
              <a:t>beta </a:t>
            </a:r>
            <a:r>
              <a:rPr lang="it-IT" dirty="0"/>
              <a:t>dell’ emoglobina e della mioglobina, dal momento che ambedue si sono evolute dallo stesso gene ancestrale attraverso ripetuti eventi di duplicazione genica. </a:t>
            </a:r>
          </a:p>
        </p:txBody>
      </p:sp>
      <p:pic>
        <p:nvPicPr>
          <p:cNvPr id="5" name="Picture 4"/>
          <p:cNvPicPr>
            <a:picLocks noChangeAspect="1"/>
          </p:cNvPicPr>
          <p:nvPr/>
        </p:nvPicPr>
        <p:blipFill>
          <a:blip r:embed="rId2"/>
          <a:stretch>
            <a:fillRect/>
          </a:stretch>
        </p:blipFill>
        <p:spPr>
          <a:xfrm>
            <a:off x="3876675" y="3845052"/>
            <a:ext cx="4438650" cy="2381250"/>
          </a:xfrm>
          <a:prstGeom prst="rect">
            <a:avLst/>
          </a:prstGeom>
        </p:spPr>
      </p:pic>
    </p:spTree>
    <p:extLst>
      <p:ext uri="{BB962C8B-B14F-4D97-AF65-F5344CB8AC3E}">
        <p14:creationId xmlns:p14="http://schemas.microsoft.com/office/powerpoint/2010/main" val="6623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dirty="0" smtClean="0"/>
              <a:t>Ci possono essere casi più complessi in cui, un pò come per le specie ed i loro caratteri morfologici, si osserva similarità di sequenza senza che ci sia un’origine comune da un unica sequenza ancestrale</a:t>
            </a:r>
          </a:p>
          <a:p>
            <a:pPr algn="just"/>
            <a:r>
              <a:rPr lang="it-IT" dirty="0" smtClean="0"/>
              <a:t>Possiamo in questo caso parlare di sequenze </a:t>
            </a:r>
            <a:r>
              <a:rPr lang="it-IT" b="1" u="sng" dirty="0" smtClean="0"/>
              <a:t>analoghe</a:t>
            </a:r>
            <a:r>
              <a:rPr lang="it-IT" dirty="0" smtClean="0"/>
              <a:t>, o molto più semplicemente parlare di </a:t>
            </a:r>
            <a:r>
              <a:rPr lang="it-IT" b="1" u="sng" dirty="0" smtClean="0"/>
              <a:t>similarità di sequenza senza omologia</a:t>
            </a:r>
            <a:endParaRPr lang="it-IT" b="1" u="sng" dirty="0"/>
          </a:p>
        </p:txBody>
      </p:sp>
      <p:pic>
        <p:nvPicPr>
          <p:cNvPr id="4" name="Picture 3"/>
          <p:cNvPicPr>
            <a:picLocks noChangeAspect="1"/>
          </p:cNvPicPr>
          <p:nvPr/>
        </p:nvPicPr>
        <p:blipFill>
          <a:blip r:embed="rId2"/>
          <a:stretch>
            <a:fillRect/>
          </a:stretch>
        </p:blipFill>
        <p:spPr>
          <a:xfrm>
            <a:off x="3665545" y="3543300"/>
            <a:ext cx="4860910" cy="2796453"/>
          </a:xfrm>
          <a:prstGeom prst="rect">
            <a:avLst/>
          </a:prstGeom>
        </p:spPr>
      </p:pic>
    </p:spTree>
    <p:extLst>
      <p:ext uri="{BB962C8B-B14F-4D97-AF65-F5344CB8AC3E}">
        <p14:creationId xmlns:p14="http://schemas.microsoft.com/office/powerpoint/2010/main" val="16735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PROGRAMMA DEL CORSO</a:t>
            </a:r>
            <a:endParaRPr lang="it-IT" dirty="0"/>
          </a:p>
        </p:txBody>
      </p:sp>
      <p:sp>
        <p:nvSpPr>
          <p:cNvPr id="3" name="Content Placeholder 2"/>
          <p:cNvSpPr>
            <a:spLocks noGrp="1"/>
          </p:cNvSpPr>
          <p:nvPr>
            <p:ph idx="1"/>
          </p:nvPr>
        </p:nvSpPr>
        <p:spPr/>
        <p:txBody>
          <a:bodyPr>
            <a:normAutofit fontScale="92500" lnSpcReduction="10000"/>
          </a:bodyPr>
          <a:lstStyle/>
          <a:p>
            <a:pPr algn="just"/>
            <a:r>
              <a:rPr lang="it-IT" b="1" dirty="0" smtClean="0"/>
              <a:t>Introduzione alla bioinformatica</a:t>
            </a:r>
            <a:r>
              <a:rPr lang="it-IT" dirty="0" smtClean="0"/>
              <a:t>: necessità di richiamare alcuni concetti base di cui alcuni studenti potrebbero non avere conoscenza</a:t>
            </a:r>
          </a:p>
          <a:p>
            <a:pPr marL="45720" indent="0" algn="just">
              <a:buNone/>
            </a:pPr>
            <a:endParaRPr lang="it-IT" dirty="0" smtClean="0"/>
          </a:p>
          <a:p>
            <a:pPr marL="45720" indent="0" algn="just">
              <a:buNone/>
            </a:pPr>
            <a:r>
              <a:rPr lang="it-IT" dirty="0" smtClean="0"/>
              <a:t>N.B. sono a disposizione degli studenti tutte le </a:t>
            </a:r>
            <a:r>
              <a:rPr lang="it-IT" dirty="0" err="1" smtClean="0"/>
              <a:t>slides</a:t>
            </a:r>
            <a:r>
              <a:rPr lang="it-IT" dirty="0" smtClean="0"/>
              <a:t> del </a:t>
            </a:r>
            <a:r>
              <a:rPr lang="it-IT" dirty="0" smtClean="0"/>
              <a:t>corso di bioinformatica della triennale in Scienze e Tecnologie Biologiche al seguente indirizzo:</a:t>
            </a:r>
          </a:p>
          <a:p>
            <a:pPr marL="45720" indent="0" algn="just">
              <a:buNone/>
            </a:pPr>
            <a:endParaRPr lang="it-IT" dirty="0"/>
          </a:p>
          <a:p>
            <a:pPr marL="45720" indent="0" algn="just">
              <a:buNone/>
            </a:pPr>
            <a:r>
              <a:rPr lang="it-IT" dirty="0">
                <a:hlinkClick r:id="rId2"/>
              </a:rPr>
              <a:t>https://</a:t>
            </a:r>
            <a:r>
              <a:rPr lang="it-IT" dirty="0" smtClean="0">
                <a:hlinkClick r:id="rId2"/>
              </a:rPr>
              <a:t>moodle2.units.it/course/view.php?id=12586</a:t>
            </a:r>
            <a:r>
              <a:rPr lang="it-IT" dirty="0" smtClean="0"/>
              <a:t>  </a:t>
            </a:r>
          </a:p>
          <a:p>
            <a:pPr marL="45720" indent="0" algn="just">
              <a:buNone/>
            </a:pPr>
            <a:r>
              <a:rPr lang="it-IT" dirty="0" smtClean="0"/>
              <a:t>Spenderemo </a:t>
            </a:r>
            <a:r>
              <a:rPr lang="it-IT" dirty="0" smtClean="0"/>
              <a:t>in ogni caso le prime lezioni per richiamare i concetti base essenziali per la comprensione degli argomenti del corso da parte di tutti gli studenti. N.B. gli argomenti di bioinformatica del corso triennale </a:t>
            </a:r>
            <a:r>
              <a:rPr lang="it-IT" b="1" u="sng" dirty="0" smtClean="0">
                <a:solidFill>
                  <a:srgbClr val="FF0000"/>
                </a:solidFill>
              </a:rPr>
              <a:t>NON SARANNO oggetto di verifica nell’esame</a:t>
            </a:r>
            <a:r>
              <a:rPr lang="it-IT" dirty="0" smtClean="0"/>
              <a:t>, ma saranno comunque di utilità per una migliore comprensione di alcuni degli argomenti trattati nel corso di genomica applicata</a:t>
            </a:r>
          </a:p>
          <a:p>
            <a:endParaRPr lang="it-IT" dirty="0"/>
          </a:p>
        </p:txBody>
      </p:sp>
    </p:spTree>
    <p:extLst>
      <p:ext uri="{BB962C8B-B14F-4D97-AF65-F5344CB8AC3E}">
        <p14:creationId xmlns:p14="http://schemas.microsoft.com/office/powerpoint/2010/main" val="4293710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normAutofit/>
          </a:bodyPr>
          <a:lstStyle/>
          <a:p>
            <a:r>
              <a:rPr lang="it-IT" sz="2800" dirty="0" smtClean="0"/>
              <a:t>ALCUNI ALTRI IMPORTANTI CONCETTI DA RICORDARE</a:t>
            </a:r>
            <a:endParaRPr lang="it-IT" sz="2800" dirty="0"/>
          </a:p>
        </p:txBody>
      </p:sp>
      <p:sp>
        <p:nvSpPr>
          <p:cNvPr id="3" name="Content Placeholder 2"/>
          <p:cNvSpPr>
            <a:spLocks noGrp="1"/>
          </p:cNvSpPr>
          <p:nvPr>
            <p:ph idx="1"/>
          </p:nvPr>
        </p:nvSpPr>
        <p:spPr>
          <a:xfrm>
            <a:off x="1341120" y="1579834"/>
            <a:ext cx="9509760" cy="4343400"/>
          </a:xfrm>
        </p:spPr>
        <p:txBody>
          <a:bodyPr>
            <a:noAutofit/>
          </a:bodyPr>
          <a:lstStyle/>
          <a:p>
            <a:pPr algn="just"/>
            <a:r>
              <a:rPr lang="it-IT" dirty="0" smtClean="0"/>
              <a:t>Tenete bene a mente che </a:t>
            </a:r>
            <a:r>
              <a:rPr lang="it-IT" b="1" dirty="0" smtClean="0"/>
              <a:t>la similarità di sequenza non nesessariamente si traduce in similarità funzionale</a:t>
            </a:r>
          </a:p>
          <a:p>
            <a:pPr algn="just"/>
            <a:endParaRPr lang="it-IT" dirty="0"/>
          </a:p>
          <a:p>
            <a:pPr algn="just"/>
            <a:r>
              <a:rPr lang="it-IT" dirty="0" smtClean="0"/>
              <a:t>Spesso </a:t>
            </a:r>
            <a:r>
              <a:rPr lang="it-IT" b="1" dirty="0" smtClean="0"/>
              <a:t>due sequenze ortologhe svolgono funzioni leggermente diverse in specie diverse</a:t>
            </a:r>
            <a:r>
              <a:rPr lang="it-IT" dirty="0" smtClean="0"/>
              <a:t>. In caso contrario viene mantenuta anche omologia funzionale</a:t>
            </a:r>
            <a:endParaRPr lang="it-IT" b="1" dirty="0" smtClean="0"/>
          </a:p>
          <a:p>
            <a:pPr algn="just"/>
            <a:endParaRPr lang="it-IT" dirty="0"/>
          </a:p>
          <a:p>
            <a:pPr algn="just"/>
            <a:r>
              <a:rPr lang="it-IT" dirty="0" smtClean="0"/>
              <a:t>Spesso </a:t>
            </a:r>
            <a:r>
              <a:rPr lang="it-IT" b="1" dirty="0" smtClean="0"/>
              <a:t>due sequenze paraloghe svolgono funzioni diverse nello stesso organismo</a:t>
            </a:r>
            <a:r>
              <a:rPr lang="it-IT" dirty="0" smtClean="0"/>
              <a:t>. In caso contrario c’è una ridondanza funzionale.</a:t>
            </a:r>
            <a:endParaRPr lang="it-IT" b="1" dirty="0" smtClean="0"/>
          </a:p>
          <a:p>
            <a:pPr algn="just"/>
            <a:endParaRPr lang="it-IT" dirty="0"/>
          </a:p>
          <a:p>
            <a:pPr algn="just"/>
            <a:r>
              <a:rPr lang="it-IT" dirty="0" smtClean="0"/>
              <a:t>Molto spesso </a:t>
            </a:r>
            <a:r>
              <a:rPr lang="it-IT" b="1" dirty="0" smtClean="0"/>
              <a:t>sequenze con nessuna omologia o scarsa similarità svolgono funzioni molto simili se non addirittura identiche</a:t>
            </a:r>
            <a:endParaRPr lang="it-IT" b="1" dirty="0"/>
          </a:p>
        </p:txBody>
      </p:sp>
    </p:spTree>
    <p:extLst>
      <p:ext uri="{BB962C8B-B14F-4D97-AF65-F5344CB8AC3E}">
        <p14:creationId xmlns:p14="http://schemas.microsoft.com/office/powerpoint/2010/main" val="161575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2088157"/>
          </a:xfrm>
        </p:spPr>
        <p:txBody>
          <a:bodyPr>
            <a:noAutofit/>
          </a:bodyPr>
          <a:lstStyle/>
          <a:p>
            <a:pPr algn="just"/>
            <a:r>
              <a:rPr lang="it-IT" sz="2400" dirty="0" smtClean="0"/>
              <a:t>Non è possibilie </a:t>
            </a:r>
            <a:r>
              <a:rPr lang="it-IT" sz="2400" b="1" u="sng" dirty="0" smtClean="0"/>
              <a:t>allineare</a:t>
            </a:r>
            <a:r>
              <a:rPr lang="it-IT" sz="2400" dirty="0" smtClean="0"/>
              <a:t> due sequenze senza definire a priori quali sono i criteri di similarità</a:t>
            </a:r>
          </a:p>
          <a:p>
            <a:pPr algn="just"/>
            <a:r>
              <a:rPr lang="it-IT" sz="2400" dirty="0" smtClean="0"/>
              <a:t>Due sequenze possono essere viste come due stringhe di caratteri, anche se hanno carratteristiche diverse a seconda che si tratti di DNA o proteine</a:t>
            </a:r>
            <a:endParaRPr lang="it-IT" sz="2400" dirty="0"/>
          </a:p>
        </p:txBody>
      </p:sp>
      <p:sp>
        <p:nvSpPr>
          <p:cNvPr id="2" name="TextBox 1"/>
          <p:cNvSpPr txBox="1"/>
          <p:nvPr/>
        </p:nvSpPr>
        <p:spPr>
          <a:xfrm>
            <a:off x="1537855" y="4229100"/>
            <a:ext cx="2639290" cy="769441"/>
          </a:xfrm>
          <a:prstGeom prst="rect">
            <a:avLst/>
          </a:prstGeom>
          <a:noFill/>
        </p:spPr>
        <p:txBody>
          <a:bodyPr wrap="square" rtlCol="0">
            <a:spAutoFit/>
          </a:bodyPr>
          <a:lstStyle/>
          <a:p>
            <a:r>
              <a:rPr lang="it-IT" sz="4400" b="1" dirty="0" smtClean="0">
                <a:solidFill>
                  <a:srgbClr val="FF0000"/>
                </a:solidFill>
              </a:rPr>
              <a:t>INPUT</a:t>
            </a:r>
            <a:endParaRPr lang="it-IT" sz="4400" b="1" dirty="0">
              <a:solidFill>
                <a:srgbClr val="FF0000"/>
              </a:solidFill>
            </a:endParaRPr>
          </a:p>
        </p:txBody>
      </p:sp>
      <p:sp>
        <p:nvSpPr>
          <p:cNvPr id="4" name="Right Arrow 3"/>
          <p:cNvSpPr/>
          <p:nvPr/>
        </p:nvSpPr>
        <p:spPr>
          <a:xfrm rot="20164129">
            <a:off x="3913675" y="3857930"/>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ight Arrow 4"/>
          <p:cNvSpPr/>
          <p:nvPr/>
        </p:nvSpPr>
        <p:spPr>
          <a:xfrm rot="1482372">
            <a:off x="3910465" y="5103953"/>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6354001" y="3364007"/>
            <a:ext cx="3865419" cy="3046988"/>
          </a:xfrm>
          <a:prstGeom prst="rect">
            <a:avLst/>
          </a:prstGeom>
          <a:noFill/>
        </p:spPr>
        <p:txBody>
          <a:bodyPr wrap="square" rtlCol="0">
            <a:spAutoFit/>
          </a:bodyPr>
          <a:lstStyle/>
          <a:p>
            <a:pPr algn="ctr"/>
            <a:r>
              <a:rPr lang="it-IT" sz="2400" b="1" dirty="0" smtClean="0"/>
              <a:t>Sequenze nucleotidiche </a:t>
            </a:r>
            <a:r>
              <a:rPr lang="it-IT" sz="2400" dirty="0" smtClean="0"/>
              <a:t>(4 caratteri possibili)</a:t>
            </a:r>
          </a:p>
          <a:p>
            <a:pPr algn="ctr"/>
            <a:endParaRPr lang="it-IT" sz="2400" dirty="0"/>
          </a:p>
          <a:p>
            <a:pPr algn="ctr"/>
            <a:r>
              <a:rPr lang="it-IT" sz="2400" dirty="0" smtClean="0"/>
              <a:t>Vs</a:t>
            </a:r>
          </a:p>
          <a:p>
            <a:pPr algn="ctr"/>
            <a:endParaRPr lang="it-IT" sz="2400" dirty="0"/>
          </a:p>
          <a:p>
            <a:pPr algn="ctr"/>
            <a:r>
              <a:rPr lang="it-IT" sz="2400" b="1" dirty="0" smtClean="0"/>
              <a:t>Sequenze amino acidiche </a:t>
            </a:r>
            <a:r>
              <a:rPr lang="it-IT" sz="2400" dirty="0" smtClean="0"/>
              <a:t>(20 caratteri possibili)</a:t>
            </a:r>
            <a:endParaRPr lang="it-IT" sz="2400" dirty="0"/>
          </a:p>
        </p:txBody>
      </p:sp>
    </p:spTree>
    <p:extLst>
      <p:ext uri="{BB962C8B-B14F-4D97-AF65-F5344CB8AC3E}">
        <p14:creationId xmlns:p14="http://schemas.microsoft.com/office/powerpoint/2010/main" val="385424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normAutofit/>
          </a:bodyPr>
          <a:lstStyle/>
          <a:p>
            <a:r>
              <a:rPr lang="it-IT" sz="3200" dirty="0" smtClean="0"/>
              <a:t>FUNZIONAMENTO BASE DI UN ALLINEAMENTO</a:t>
            </a:r>
            <a:endParaRPr lang="it-IT" sz="3200" dirty="0"/>
          </a:p>
        </p:txBody>
      </p:sp>
      <p:sp>
        <p:nvSpPr>
          <p:cNvPr id="3" name="Content Placeholder 2"/>
          <p:cNvSpPr>
            <a:spLocks noGrp="1"/>
          </p:cNvSpPr>
          <p:nvPr>
            <p:ph idx="1"/>
          </p:nvPr>
        </p:nvSpPr>
        <p:spPr/>
        <p:txBody>
          <a:bodyPr>
            <a:normAutofit fontScale="92500" lnSpcReduction="20000"/>
          </a:bodyPr>
          <a:lstStyle/>
          <a:p>
            <a:pPr algn="just"/>
            <a:r>
              <a:rPr lang="it-IT" sz="2200" dirty="0"/>
              <a:t>cominciamo col definire una prima semplice misura di similarità, data dalla somma dei caratteri delle due sequenze che si appaiano esattamente </a:t>
            </a:r>
          </a:p>
          <a:p>
            <a:pPr algn="just"/>
            <a:r>
              <a:rPr lang="it-IT" sz="2200" dirty="0"/>
              <a:t>facciamo scorrere una delle due sequenze sull’altra in tutte le posizioni possibili (generiamo tutti i possibili allineamenti) e valutiamo la similarità di sequenza di ognuno degli allineamenti generati </a:t>
            </a:r>
          </a:p>
          <a:p>
            <a:r>
              <a:rPr lang="it-IT" sz="2200" dirty="0"/>
              <a:t>definiamo la </a:t>
            </a:r>
            <a:r>
              <a:rPr lang="it-IT" sz="2200" b="1" u="sng" dirty="0"/>
              <a:t>similarità di sequenza </a:t>
            </a:r>
            <a:r>
              <a:rPr lang="it-IT" sz="2200" dirty="0"/>
              <a:t>tra le due sequenze come il più alto </a:t>
            </a:r>
            <a:r>
              <a:rPr lang="it-IT" sz="2200" dirty="0" smtClean="0"/>
              <a:t>tra i </a:t>
            </a:r>
            <a:r>
              <a:rPr lang="it-IT" sz="2200" dirty="0"/>
              <a:t>punteggi </a:t>
            </a:r>
            <a:r>
              <a:rPr lang="it-IT" sz="2200" dirty="0" smtClean="0"/>
              <a:t>ottenuti (non tenendo in considerazione quindi gli altri punteggi)</a:t>
            </a:r>
            <a:endParaRPr lang="it-IT" dirty="0"/>
          </a:p>
          <a:p>
            <a:endParaRPr lang="it-IT" dirty="0"/>
          </a:p>
          <a:p>
            <a:r>
              <a:rPr lang="it-IT" dirty="0" smtClean="0"/>
              <a:t>Prendiamo ora come esempio di due brevi sequenze amino acidiche: </a:t>
            </a:r>
          </a:p>
          <a:p>
            <a:pPr marL="45720" indent="0">
              <a:buNone/>
            </a:pPr>
            <a:r>
              <a:rPr lang="it-IT" dirty="0" smtClean="0"/>
              <a:t>1)AAKKQW </a:t>
            </a:r>
            <a:endParaRPr lang="it-IT" dirty="0"/>
          </a:p>
          <a:p>
            <a:pPr marL="45720" indent="0">
              <a:buNone/>
            </a:pPr>
            <a:r>
              <a:rPr lang="it-IT" dirty="0" smtClean="0"/>
              <a:t>2)AAKQW </a:t>
            </a:r>
            <a:endParaRPr lang="it-IT" dirty="0"/>
          </a:p>
        </p:txBody>
      </p:sp>
    </p:spTree>
    <p:extLst>
      <p:ext uri="{BB962C8B-B14F-4D97-AF65-F5344CB8AC3E}">
        <p14:creationId xmlns:p14="http://schemas.microsoft.com/office/powerpoint/2010/main" val="411811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227" y="1365883"/>
            <a:ext cx="7315540" cy="4848169"/>
          </a:xfrm>
        </p:spPr>
      </p:pic>
      <p:sp>
        <p:nvSpPr>
          <p:cNvPr id="5" name="TextBox 4"/>
          <p:cNvSpPr txBox="1"/>
          <p:nvPr/>
        </p:nvSpPr>
        <p:spPr>
          <a:xfrm>
            <a:off x="696190" y="442553"/>
            <a:ext cx="10546773" cy="646331"/>
          </a:xfrm>
          <a:prstGeom prst="rect">
            <a:avLst/>
          </a:prstGeom>
          <a:noFill/>
        </p:spPr>
        <p:txBody>
          <a:bodyPr wrap="square" rtlCol="0">
            <a:spAutoFit/>
          </a:bodyPr>
          <a:lstStyle/>
          <a:p>
            <a:pPr algn="just"/>
            <a:r>
              <a:rPr lang="it-IT" dirty="0" smtClean="0"/>
              <a:t>Quale tra i possibili allineamenti da il miglior score di similarità?</a:t>
            </a:r>
          </a:p>
          <a:p>
            <a:pPr algn="just"/>
            <a:r>
              <a:rPr lang="it-IT" dirty="0" smtClean="0"/>
              <a:t>Prestiamo attenzione al fatto che questo è un allineamento semplice, senza inserzione di gap</a:t>
            </a:r>
            <a:endParaRPr lang="it-IT" dirty="0"/>
          </a:p>
        </p:txBody>
      </p:sp>
    </p:spTree>
    <p:extLst>
      <p:ext uri="{BB962C8B-B14F-4D97-AF65-F5344CB8AC3E}">
        <p14:creationId xmlns:p14="http://schemas.microsoft.com/office/powerpoint/2010/main" val="370066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381187"/>
            <a:ext cx="9509760" cy="5829716"/>
          </a:xfrm>
        </p:spPr>
        <p:txBody>
          <a:bodyPr>
            <a:normAutofit/>
          </a:bodyPr>
          <a:lstStyle/>
          <a:p>
            <a:pPr marL="45720" indent="0">
              <a:buNone/>
            </a:pPr>
            <a:endParaRPr lang="it-IT" dirty="0"/>
          </a:p>
          <a:p>
            <a:r>
              <a:rPr lang="it-IT" dirty="0"/>
              <a:t>Quando si deve effettuare una ricerca per similarità di sequenza in una </a:t>
            </a:r>
            <a:r>
              <a:rPr lang="it-IT" b="1" dirty="0"/>
              <a:t>banca </a:t>
            </a:r>
            <a:r>
              <a:rPr lang="it-IT" b="1" dirty="0" smtClean="0"/>
              <a:t>dati</a:t>
            </a:r>
            <a:r>
              <a:rPr lang="it-IT" dirty="0"/>
              <a:t> </a:t>
            </a:r>
            <a:r>
              <a:rPr lang="it-IT" dirty="0" smtClean="0"/>
              <a:t>(ad esempio per cercare quella con la MIGLIORE similarità) </a:t>
            </a:r>
            <a:r>
              <a:rPr lang="it-IT" dirty="0"/>
              <a:t>l’operazione di confronto tra due sequenze deve inoltre essere ripetuta per ogni </a:t>
            </a:r>
            <a:r>
              <a:rPr lang="it-IT" dirty="0" smtClean="0"/>
              <a:t>possibile coppia </a:t>
            </a:r>
            <a:r>
              <a:rPr lang="it-IT" dirty="0"/>
              <a:t>di sequenze: </a:t>
            </a:r>
          </a:p>
          <a:p>
            <a:r>
              <a:rPr lang="it-IT" dirty="0"/>
              <a:t>1) sequenza in input (</a:t>
            </a:r>
            <a:r>
              <a:rPr lang="it-IT" b="1" i="1" u="sng" dirty="0"/>
              <a:t>query sequence</a:t>
            </a:r>
            <a:r>
              <a:rPr lang="it-IT" dirty="0"/>
              <a:t>) 2) ognuna delle sequenze della </a:t>
            </a:r>
            <a:r>
              <a:rPr lang="it-IT" dirty="0" smtClean="0"/>
              <a:t>banca dati (definita in genere come sequenza </a:t>
            </a:r>
            <a:r>
              <a:rPr lang="it-IT" b="1" i="1" u="sng" dirty="0" smtClean="0"/>
              <a:t>subject</a:t>
            </a:r>
            <a:r>
              <a:rPr lang="it-IT" dirty="0" smtClean="0"/>
              <a:t>)</a:t>
            </a:r>
            <a:endParaRPr lang="it-IT" dirty="0"/>
          </a:p>
          <a:p>
            <a:r>
              <a:rPr lang="it-IT" dirty="0"/>
              <a:t>esiste quindi una forte necessità di </a:t>
            </a:r>
            <a:r>
              <a:rPr lang="it-IT" dirty="0" smtClean="0"/>
              <a:t>utilizzare/sviluppare </a:t>
            </a:r>
            <a:r>
              <a:rPr lang="it-IT" b="1" u="sng" dirty="0"/>
              <a:t>algoritmi RAPIDI</a:t>
            </a:r>
            <a:r>
              <a:rPr lang="it-IT" dirty="0"/>
              <a:t>! </a:t>
            </a:r>
            <a:endParaRPr lang="it-IT" dirty="0" smtClean="0"/>
          </a:p>
          <a:p>
            <a:r>
              <a:rPr lang="it-IT" dirty="0" smtClean="0"/>
              <a:t>Tutto ciò senza tener conto del problema legato ai gap...</a:t>
            </a:r>
            <a:endParaRPr lang="it-IT"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59" y="3876332"/>
            <a:ext cx="7324914" cy="2334571"/>
          </a:xfrm>
          <a:prstGeom prst="rect">
            <a:avLst/>
          </a:prstGeom>
        </p:spPr>
      </p:pic>
    </p:spTree>
    <p:extLst>
      <p:ext uri="{BB962C8B-B14F-4D97-AF65-F5344CB8AC3E}">
        <p14:creationId xmlns:p14="http://schemas.microsoft.com/office/powerpoint/2010/main" val="152468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lnSpcReduction="10000"/>
          </a:bodyPr>
          <a:lstStyle/>
          <a:p>
            <a:pPr marL="45720" indent="0">
              <a:buNone/>
            </a:pPr>
            <a:endParaRPr lang="it-IT" dirty="0"/>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 </a:t>
            </a:r>
          </a:p>
          <a:p>
            <a:pPr marL="45720" indent="0">
              <a:lnSpc>
                <a:spcPct val="100000"/>
              </a:lnSpc>
              <a:spcBef>
                <a:spcPts val="0"/>
              </a:spcBef>
              <a:buNone/>
            </a:pPr>
            <a:endParaRPr lang="it-IT"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 |||||||| </a:t>
            </a:r>
            <a:r>
              <a:rPr lang="it-IT" b="1" dirty="0">
                <a:latin typeface="Courier New" panose="02070309020205020404" pitchFamily="49" charset="0"/>
                <a:cs typeface="Courier New" panose="02070309020205020404" pitchFamily="49" charset="0"/>
              </a:rPr>
              <a:t>|||||| </a:t>
            </a: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gn="just">
              <a:lnSpc>
                <a:spcPct val="100000"/>
              </a:lnSpc>
              <a:spcBef>
                <a:spcPts val="0"/>
              </a:spcBef>
              <a:buNone/>
            </a:pPr>
            <a:r>
              <a:rPr lang="it-IT" dirty="0" smtClean="0">
                <a:cs typeface="Calibri" panose="020F0502020204030204" pitchFamily="34" charset="0"/>
              </a:rPr>
              <a:t>In questo caso è evidente che l’inserzione di due gap ci permette di migliorare sensibilmente lo score di allineamento da 9 (sopra) a 25 (sotto)</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I gap in un allineamento vengono indicati dal simbolo «</a:t>
            </a:r>
            <a:r>
              <a:rPr lang="it-IT" b="1" dirty="0" smtClean="0">
                <a:cs typeface="Calibri" panose="020F0502020204030204" pitchFamily="34" charset="0"/>
              </a:rPr>
              <a:t>-</a:t>
            </a:r>
            <a:r>
              <a:rPr lang="it-IT" dirty="0" smtClean="0">
                <a:cs typeface="Calibri" panose="020F0502020204030204" pitchFamily="34" charset="0"/>
              </a:rPr>
              <a:t>»</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E’ possibile modificare il semplice calcolo utilizzato prima introducendo una penalità al punteggio (</a:t>
            </a:r>
            <a:r>
              <a:rPr lang="it-IT" b="1" dirty="0" smtClean="0">
                <a:cs typeface="Calibri" panose="020F0502020204030204" pitchFamily="34" charset="0"/>
              </a:rPr>
              <a:t>gap penalty</a:t>
            </a:r>
            <a:r>
              <a:rPr lang="it-IT" dirty="0" smtClean="0">
                <a:cs typeface="Calibri" panose="020F0502020204030204" pitchFamily="34" charset="0"/>
              </a:rPr>
              <a:t>) per ogni gap, oppure combinarla ad una ulteriore penalità per la sua estensione (</a:t>
            </a:r>
            <a:r>
              <a:rPr lang="it-IT" b="1" dirty="0" smtClean="0">
                <a:cs typeface="Calibri" panose="020F0502020204030204" pitchFamily="34" charset="0"/>
              </a:rPr>
              <a:t>gap extension penalty</a:t>
            </a:r>
            <a:r>
              <a:rPr lang="it-IT" dirty="0" smtClean="0">
                <a:cs typeface="Calibri" panose="020F0502020204030204" pitchFamily="34" charset="0"/>
              </a:rPr>
              <a:t>)</a:t>
            </a:r>
            <a:endParaRPr lang="it-IT" dirty="0">
              <a:cs typeface="Calibri" panose="020F0502020204030204" pitchFamily="34" charset="0"/>
            </a:endParaRPr>
          </a:p>
        </p:txBody>
      </p:sp>
    </p:spTree>
    <p:extLst>
      <p:ext uri="{BB962C8B-B14F-4D97-AF65-F5344CB8AC3E}">
        <p14:creationId xmlns:p14="http://schemas.microsoft.com/office/powerpoint/2010/main" val="349275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lstStyle/>
          <a:p>
            <a:pPr marL="45720" indent="0">
              <a:buNone/>
            </a:pPr>
            <a:r>
              <a:rPr lang="it-IT" dirty="0" smtClean="0"/>
              <a:t>un </a:t>
            </a:r>
            <a:r>
              <a:rPr lang="it-IT" dirty="0"/>
              <a:t>algoritmo di allineamento </a:t>
            </a:r>
            <a:r>
              <a:rPr lang="it-IT" dirty="0" smtClean="0"/>
              <a:t>che tenesse conto</a:t>
            </a:r>
            <a:endParaRPr lang="it-IT" dirty="0"/>
          </a:p>
          <a:p>
            <a:r>
              <a:rPr lang="it-IT" dirty="0" smtClean="0"/>
              <a:t>del </a:t>
            </a:r>
            <a:r>
              <a:rPr lang="it-IT" dirty="0"/>
              <a:t>possibile inserimento di un </a:t>
            </a:r>
            <a:r>
              <a:rPr lang="it-IT" i="1" dirty="0"/>
              <a:t>gap </a:t>
            </a:r>
            <a:r>
              <a:rPr lang="it-IT" dirty="0"/>
              <a:t>in ogni possibile posizione delle due sequenze e </a:t>
            </a:r>
          </a:p>
          <a:p>
            <a:r>
              <a:rPr lang="it-IT" dirty="0" smtClean="0"/>
              <a:t>di </a:t>
            </a:r>
            <a:r>
              <a:rPr lang="it-IT" dirty="0"/>
              <a:t>ogni possibile lunghezza di un </a:t>
            </a:r>
            <a:r>
              <a:rPr lang="it-IT" i="1" dirty="0"/>
              <a:t>gap </a:t>
            </a:r>
            <a:r>
              <a:rPr lang="it-IT" dirty="0"/>
              <a:t>in ogni possibile posizione </a:t>
            </a:r>
          </a:p>
          <a:p>
            <a:pPr marL="45720" indent="0">
              <a:buNone/>
            </a:pPr>
            <a:r>
              <a:rPr lang="it-IT" dirty="0" smtClean="0"/>
              <a:t>sarebbe </a:t>
            </a:r>
            <a:r>
              <a:rPr lang="it-IT" dirty="0"/>
              <a:t>estremamente </a:t>
            </a:r>
            <a:r>
              <a:rPr lang="it-IT" b="1" dirty="0" smtClean="0"/>
              <a:t>LENTO</a:t>
            </a:r>
          </a:p>
          <a:p>
            <a:pPr marL="45720" indent="0">
              <a:buNone/>
            </a:pPr>
            <a:r>
              <a:rPr lang="it-IT" dirty="0" smtClean="0"/>
              <a:t>E’ pertanto sorta la necessità di sviluppare nuovi algoritmi che permettano di ottimizzare il calcolo e concluderlo in tempi ragionevoli</a:t>
            </a:r>
            <a:endParaRPr lang="it-IT" dirty="0"/>
          </a:p>
        </p:txBody>
      </p:sp>
      <p:pic>
        <p:nvPicPr>
          <p:cNvPr id="4" name="Picture 3"/>
          <p:cNvPicPr>
            <a:picLocks noChangeAspect="1"/>
          </p:cNvPicPr>
          <p:nvPr/>
        </p:nvPicPr>
        <p:blipFill>
          <a:blip r:embed="rId2"/>
          <a:stretch>
            <a:fillRect/>
          </a:stretch>
        </p:blipFill>
        <p:spPr>
          <a:xfrm>
            <a:off x="7324292" y="4605897"/>
            <a:ext cx="2636477" cy="1974273"/>
          </a:xfrm>
          <a:prstGeom prst="rect">
            <a:avLst/>
          </a:prstGeom>
        </p:spPr>
      </p:pic>
      <p:pic>
        <p:nvPicPr>
          <p:cNvPr id="4098" name="Picture 2" descr="http://www.welovewhq.com/wp-content/uploads/2012/11/skeleton-compu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701" y="4593196"/>
            <a:ext cx="2483717" cy="198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38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normAutofit/>
          </a:bodyPr>
          <a:lstStyle/>
          <a:p>
            <a:pPr marL="45720" indent="0" algn="just">
              <a:buNone/>
            </a:pPr>
            <a:r>
              <a:rPr lang="it-IT" dirty="0" smtClean="0"/>
              <a:t>Per </a:t>
            </a:r>
            <a:r>
              <a:rPr lang="it-IT" dirty="0"/>
              <a:t>tentare di raggiungere il miglior allineamento tra due sequenze si può ricorrere a due strategie: </a:t>
            </a:r>
          </a:p>
          <a:p>
            <a:pPr algn="just"/>
            <a:r>
              <a:rPr lang="it-IT" b="1" u="sng" dirty="0" smtClean="0"/>
              <a:t>allineamento </a:t>
            </a:r>
            <a:r>
              <a:rPr lang="it-IT" b="1" u="sng" dirty="0"/>
              <a:t>globale </a:t>
            </a:r>
            <a:r>
              <a:rPr lang="it-IT" dirty="0"/>
              <a:t>(comprende tutti gli elementi delle sequenze </a:t>
            </a:r>
            <a:r>
              <a:rPr lang="it-IT" dirty="0" smtClean="0"/>
              <a:t>allineate)- L'algoritmo </a:t>
            </a:r>
            <a:r>
              <a:rPr lang="it-IT" dirty="0"/>
              <a:t>di allineamento globale "classico" è quello proposto da </a:t>
            </a:r>
            <a:r>
              <a:rPr lang="it-IT" b="1" dirty="0"/>
              <a:t>Needleman e Wunsch</a:t>
            </a:r>
            <a:r>
              <a:rPr lang="it-IT" dirty="0"/>
              <a:t>, solitamente basato per gli allineamenti di DNA su matrici di identità / non identità e per quelli di proteine su </a:t>
            </a:r>
            <a:r>
              <a:rPr lang="it-IT" b="1" dirty="0"/>
              <a:t>matrici PAM o BLOSUM</a:t>
            </a:r>
            <a:r>
              <a:rPr lang="it-IT" dirty="0"/>
              <a:t> </a:t>
            </a:r>
            <a:endParaRPr lang="it-IT" dirty="0" smtClean="0"/>
          </a:p>
          <a:p>
            <a:pPr algn="just"/>
            <a:endParaRPr lang="it-IT" dirty="0"/>
          </a:p>
          <a:p>
            <a:pPr algn="just"/>
            <a:r>
              <a:rPr lang="it-IT" b="1" u="sng" dirty="0"/>
              <a:t>allineamento locale </a:t>
            </a:r>
            <a:r>
              <a:rPr lang="it-IT" dirty="0"/>
              <a:t>(individua le subsequenze con massimo livello di similarità) </a:t>
            </a:r>
            <a:r>
              <a:rPr lang="it-IT" dirty="0" smtClean="0"/>
              <a:t> L'algoritmo </a:t>
            </a:r>
            <a:r>
              <a:rPr lang="it-IT" dirty="0"/>
              <a:t>di </a:t>
            </a:r>
            <a:r>
              <a:rPr lang="it-IT" b="1" dirty="0"/>
              <a:t>Smith-Waterman</a:t>
            </a:r>
            <a:r>
              <a:rPr lang="it-IT" dirty="0"/>
              <a:t> è </a:t>
            </a:r>
            <a:r>
              <a:rPr lang="it-IT" dirty="0" smtClean="0"/>
              <a:t> proprio volto ad </a:t>
            </a:r>
            <a:r>
              <a:rPr lang="it-IT" dirty="0"/>
              <a:t>individuare regioni di similarità locale, ovvero a determinare il miglior allineamento attraverso subsequenze. </a:t>
            </a:r>
          </a:p>
        </p:txBody>
      </p:sp>
    </p:spTree>
    <p:extLst>
      <p:ext uri="{BB962C8B-B14F-4D97-AF65-F5344CB8AC3E}">
        <p14:creationId xmlns:p14="http://schemas.microsoft.com/office/powerpoint/2010/main" val="39757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1" y="1600199"/>
            <a:ext cx="7497804" cy="4655127"/>
          </a:xfrm>
        </p:spPr>
        <p:txBody>
          <a:bodyPr>
            <a:normAutofit/>
          </a:bodyPr>
          <a:lstStyle/>
          <a:p>
            <a:endParaRPr lang="it-IT" dirty="0"/>
          </a:p>
          <a:p>
            <a:pPr algn="just"/>
            <a:r>
              <a:rPr lang="it-IT" dirty="0" smtClean="0"/>
              <a:t>Criterio </a:t>
            </a:r>
            <a:r>
              <a:rPr lang="it-IT" dirty="0"/>
              <a:t>basato sui </a:t>
            </a:r>
            <a:r>
              <a:rPr lang="it-IT" b="1" u="sng" dirty="0"/>
              <a:t>dati di interconvertibilità degli aminoacidi determinati dalla osservazione di insiemi di proteine </a:t>
            </a:r>
            <a:r>
              <a:rPr lang="it-IT" b="1" u="sng" dirty="0" smtClean="0"/>
              <a:t>omologhe</a:t>
            </a:r>
          </a:p>
          <a:p>
            <a:pPr algn="just"/>
            <a:r>
              <a:rPr lang="it-IT" dirty="0" smtClean="0"/>
              <a:t>Due tipi fondamentali di matrici di questo genere usate ancora oggi</a:t>
            </a:r>
          </a:p>
          <a:p>
            <a:pPr algn="just"/>
            <a:r>
              <a:rPr lang="it-IT" dirty="0" smtClean="0"/>
              <a:t>Matrici </a:t>
            </a:r>
            <a:r>
              <a:rPr lang="it-IT" u="sng" dirty="0" smtClean="0"/>
              <a:t>Point Accepted Mutation</a:t>
            </a:r>
            <a:r>
              <a:rPr lang="it-IT" dirty="0" smtClean="0"/>
              <a:t> </a:t>
            </a:r>
            <a:r>
              <a:rPr lang="it-IT" dirty="0"/>
              <a:t>(</a:t>
            </a:r>
            <a:r>
              <a:rPr lang="it-IT" b="1" dirty="0"/>
              <a:t>PAM</a:t>
            </a:r>
            <a:r>
              <a:rPr lang="it-IT" dirty="0"/>
              <a:t>) </a:t>
            </a:r>
            <a:r>
              <a:rPr lang="it-IT" dirty="0" smtClean="0"/>
              <a:t>– Margaret Dayhoff</a:t>
            </a:r>
          </a:p>
          <a:p>
            <a:pPr algn="just"/>
            <a:r>
              <a:rPr lang="it-IT" u="sng" dirty="0" smtClean="0"/>
              <a:t>Blocks </a:t>
            </a:r>
            <a:r>
              <a:rPr lang="it-IT" u="sng" dirty="0"/>
              <a:t>Substitution Matrix</a:t>
            </a:r>
            <a:r>
              <a:rPr lang="it-IT" dirty="0"/>
              <a:t> (</a:t>
            </a:r>
            <a:r>
              <a:rPr lang="it-IT" b="1" dirty="0"/>
              <a:t>BLOSUM</a:t>
            </a:r>
            <a:r>
              <a:rPr lang="it-IT" dirty="0" smtClean="0"/>
              <a:t>) – Henikoff &amp; Henikoff</a:t>
            </a:r>
            <a:endParaRPr lang="it-IT" dirty="0"/>
          </a:p>
        </p:txBody>
      </p:sp>
      <p:pic>
        <p:nvPicPr>
          <p:cNvPr id="9218" name="Picture 2" descr="https://upload.wikimedia.org/wikipedia/commons/d/d5/Margaret_Oakley_Dayhoff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8440" y="1517073"/>
            <a:ext cx="1860396" cy="22386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research.fhcrc.org/henikoff/en/_jcr_content/par/image/image.img.jpg/1384002951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440" y="4158239"/>
            <a:ext cx="1860396" cy="231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44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a:t>
            </a:r>
            <a:endParaRPr lang="it-IT" dirty="0"/>
          </a:p>
        </p:txBody>
      </p:sp>
      <p:sp>
        <p:nvSpPr>
          <p:cNvPr id="3" name="Content Placeholder 2"/>
          <p:cNvSpPr>
            <a:spLocks noGrp="1"/>
          </p:cNvSpPr>
          <p:nvPr>
            <p:ph idx="1"/>
          </p:nvPr>
        </p:nvSpPr>
        <p:spPr>
          <a:xfrm>
            <a:off x="1070956" y="1485899"/>
            <a:ext cx="4612871" cy="3792683"/>
          </a:xfrm>
        </p:spPr>
        <p:txBody>
          <a:bodyPr>
            <a:normAutofit fontScale="92500" lnSpcReduction="10000"/>
          </a:bodyPr>
          <a:lstStyle/>
          <a:p>
            <a:pPr algn="just"/>
            <a:r>
              <a:rPr lang="it-IT" dirty="0"/>
              <a:t>Le tabelle (o matrici) di sostituzione dei 20 aminoacidi </a:t>
            </a:r>
            <a:r>
              <a:rPr lang="it-IT" b="1" dirty="0" smtClean="0"/>
              <a:t>comprendono:190 </a:t>
            </a:r>
            <a:r>
              <a:rPr lang="it-IT" b="1" dirty="0"/>
              <a:t>valori di relazione tra aminoacidi diversi, più 20 valori di </a:t>
            </a:r>
            <a:r>
              <a:rPr lang="it-IT" b="1" dirty="0" smtClean="0"/>
              <a:t>identità</a:t>
            </a:r>
            <a:r>
              <a:rPr lang="it-IT" dirty="0" smtClean="0"/>
              <a:t>, per </a:t>
            </a:r>
            <a:r>
              <a:rPr lang="it-IT" dirty="0"/>
              <a:t>un totale di </a:t>
            </a:r>
            <a:r>
              <a:rPr lang="it-IT" b="1" dirty="0"/>
              <a:t>210 valori</a:t>
            </a:r>
            <a:r>
              <a:rPr lang="it-IT" dirty="0"/>
              <a:t>.</a:t>
            </a:r>
          </a:p>
          <a:p>
            <a:pPr algn="just"/>
            <a:r>
              <a:rPr lang="it-IT" dirty="0"/>
              <a:t>Spesso queste matrici sono riportate anche nella loro parte speculare per </a:t>
            </a:r>
            <a:r>
              <a:rPr lang="it-IT" dirty="0" smtClean="0"/>
              <a:t>untotale </a:t>
            </a:r>
            <a:r>
              <a:rPr lang="it-IT" dirty="0"/>
              <a:t>di altri 190 valori, uguali ai </a:t>
            </a:r>
            <a:r>
              <a:rPr lang="it-IT" dirty="0" smtClean="0"/>
              <a:t>primi (come nell’esempio)</a:t>
            </a:r>
            <a:endParaRPr lang="it-IT" dirty="0"/>
          </a:p>
          <a:p>
            <a:pPr algn="just"/>
            <a:r>
              <a:rPr lang="it-IT" dirty="0"/>
              <a:t>Il tutto si può facilmente rappresentare con una </a:t>
            </a:r>
            <a:r>
              <a:rPr lang="it-IT" b="1" dirty="0"/>
              <a:t>matrice di 20x20, 400 valori</a:t>
            </a:r>
            <a:r>
              <a:rPr lang="it-IT" dirty="0" smtClean="0"/>
              <a:t>.</a:t>
            </a:r>
            <a:endParaRPr lang="it-IT" dirty="0"/>
          </a:p>
        </p:txBody>
      </p:sp>
      <p:sp>
        <p:nvSpPr>
          <p:cNvPr id="5" name="TextBox 4"/>
          <p:cNvSpPr txBox="1"/>
          <p:nvPr/>
        </p:nvSpPr>
        <p:spPr>
          <a:xfrm>
            <a:off x="2792037" y="5651816"/>
            <a:ext cx="6607926" cy="923330"/>
          </a:xfrm>
          <a:prstGeom prst="rect">
            <a:avLst/>
          </a:prstGeom>
          <a:noFill/>
        </p:spPr>
        <p:txBody>
          <a:bodyPr wrap="square" rtlCol="0">
            <a:spAutoFit/>
          </a:bodyPr>
          <a:lstStyle/>
          <a:p>
            <a:r>
              <a:rPr lang="it-IT" b="1" dirty="0" smtClean="0">
                <a:solidFill>
                  <a:srgbClr val="FF0000"/>
                </a:solidFill>
              </a:rPr>
              <a:t>Valori molto alti -&gt; aa identici</a:t>
            </a:r>
          </a:p>
          <a:p>
            <a:r>
              <a:rPr lang="it-IT" b="1" dirty="0" smtClean="0">
                <a:solidFill>
                  <a:srgbClr val="FF0000"/>
                </a:solidFill>
              </a:rPr>
              <a:t>Valori alti -&gt; aa simili</a:t>
            </a:r>
          </a:p>
          <a:p>
            <a:r>
              <a:rPr lang="it-IT" b="1" dirty="0" smtClean="0">
                <a:solidFill>
                  <a:srgbClr val="FF0000"/>
                </a:solidFill>
              </a:rPr>
              <a:t>Valori bassi (o addirittura negativi) -&gt; aa molto differenti</a:t>
            </a:r>
            <a:endParaRPr lang="it-IT" b="1" dirty="0">
              <a:solidFill>
                <a:srgbClr val="FF0000"/>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404" y="1634338"/>
            <a:ext cx="6206836" cy="3495804"/>
          </a:xfrm>
          <a:prstGeom prst="rect">
            <a:avLst/>
          </a:prstGeom>
        </p:spPr>
      </p:pic>
      <p:sp>
        <p:nvSpPr>
          <p:cNvPr id="7" name="CasellaDiTesto 6"/>
          <p:cNvSpPr txBox="1"/>
          <p:nvPr/>
        </p:nvSpPr>
        <p:spPr>
          <a:xfrm>
            <a:off x="7819697" y="1191433"/>
            <a:ext cx="2015295" cy="369332"/>
          </a:xfrm>
          <a:prstGeom prst="rect">
            <a:avLst/>
          </a:prstGeom>
          <a:noFill/>
        </p:spPr>
        <p:txBody>
          <a:bodyPr wrap="none" rtlCol="0">
            <a:spAutoFit/>
          </a:bodyPr>
          <a:lstStyle/>
          <a:p>
            <a:r>
              <a:rPr lang="it-IT" dirty="0" smtClean="0"/>
              <a:t>Matrice PAM250</a:t>
            </a:r>
            <a:endParaRPr lang="en-US" dirty="0"/>
          </a:p>
        </p:txBody>
      </p:sp>
    </p:spTree>
    <p:extLst>
      <p:ext uri="{BB962C8B-B14F-4D97-AF65-F5344CB8AC3E}">
        <p14:creationId xmlns:p14="http://schemas.microsoft.com/office/powerpoint/2010/main" val="164844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PROGRAMMA DEL CORSO</a:t>
            </a:r>
            <a:endParaRPr lang="it-IT" dirty="0"/>
          </a:p>
        </p:txBody>
      </p:sp>
      <p:sp>
        <p:nvSpPr>
          <p:cNvPr id="3" name="Content Placeholder 2"/>
          <p:cNvSpPr>
            <a:spLocks noGrp="1"/>
          </p:cNvSpPr>
          <p:nvPr>
            <p:ph idx="1"/>
          </p:nvPr>
        </p:nvSpPr>
        <p:spPr/>
        <p:txBody>
          <a:bodyPr>
            <a:normAutofit fontScale="92500" lnSpcReduction="10000"/>
          </a:bodyPr>
          <a:lstStyle/>
          <a:p>
            <a:pPr algn="just"/>
            <a:r>
              <a:rPr lang="it-IT" b="1" dirty="0"/>
              <a:t>Panoramica sui principali metodi di sequenziamento </a:t>
            </a:r>
            <a:r>
              <a:rPr lang="it-IT" b="1" dirty="0" smtClean="0"/>
              <a:t>attualmente utilizzati</a:t>
            </a:r>
            <a:r>
              <a:rPr lang="it-IT" b="1" dirty="0"/>
              <a:t>, dettagli tecnici su piattaforme e chimica di </a:t>
            </a:r>
            <a:r>
              <a:rPr lang="it-IT" b="1" dirty="0" smtClean="0"/>
              <a:t>sequenziamento</a:t>
            </a:r>
            <a:r>
              <a:rPr lang="it-IT" dirty="0" smtClean="0"/>
              <a:t> -&gt; Illumina, Oxford </a:t>
            </a:r>
            <a:r>
              <a:rPr lang="it-IT" dirty="0" err="1" smtClean="0"/>
              <a:t>Nanopore</a:t>
            </a:r>
            <a:r>
              <a:rPr lang="it-IT" dirty="0" smtClean="0"/>
              <a:t>, </a:t>
            </a:r>
            <a:r>
              <a:rPr lang="it-IT" dirty="0" err="1" smtClean="0"/>
              <a:t>PacBio</a:t>
            </a:r>
            <a:r>
              <a:rPr lang="it-IT" dirty="0" smtClean="0"/>
              <a:t>, </a:t>
            </a:r>
            <a:r>
              <a:rPr lang="it-IT" dirty="0" err="1" smtClean="0"/>
              <a:t>IonTorrent</a:t>
            </a:r>
            <a:r>
              <a:rPr lang="it-IT" dirty="0" smtClean="0"/>
              <a:t> e nuovi ingressi sul mercato</a:t>
            </a:r>
            <a:endParaRPr lang="it-IT" b="1" dirty="0" smtClean="0"/>
          </a:p>
          <a:p>
            <a:pPr algn="just"/>
            <a:endParaRPr lang="it-IT" b="1" dirty="0" smtClean="0"/>
          </a:p>
          <a:p>
            <a:pPr algn="just"/>
            <a:r>
              <a:rPr lang="it-IT" b="1" dirty="0" smtClean="0"/>
              <a:t>Approfondimento </a:t>
            </a:r>
            <a:r>
              <a:rPr lang="it-IT" b="1" dirty="0"/>
              <a:t>sui costi e disegno sperimentale in relazione </a:t>
            </a:r>
            <a:r>
              <a:rPr lang="it-IT" b="1" dirty="0" smtClean="0"/>
              <a:t>ad applicazioni </a:t>
            </a:r>
            <a:r>
              <a:rPr lang="it-IT" b="1" dirty="0"/>
              <a:t>genomiche, trascrittomiche ed </a:t>
            </a:r>
            <a:r>
              <a:rPr lang="it-IT" b="1" dirty="0" err="1" smtClean="0"/>
              <a:t>epigenomiche</a:t>
            </a:r>
            <a:r>
              <a:rPr lang="it-IT" b="1" dirty="0" smtClean="0"/>
              <a:t> </a:t>
            </a:r>
            <a:r>
              <a:rPr lang="it-IT" dirty="0" smtClean="0"/>
              <a:t>-&gt; non solo organismi modello! Terremo in considerazione anche approcci di genomica comparata ed applicazioni in genomica di conservazione, genomica ambientale, ecc.</a:t>
            </a:r>
          </a:p>
          <a:p>
            <a:pPr algn="just"/>
            <a:endParaRPr lang="it-IT" dirty="0" smtClean="0"/>
          </a:p>
          <a:p>
            <a:pPr algn="just"/>
            <a:r>
              <a:rPr lang="it-IT" b="1" dirty="0"/>
              <a:t>Sviluppi più recenti di tecnologie per </a:t>
            </a:r>
            <a:r>
              <a:rPr lang="it-IT" b="1" dirty="0" err="1"/>
              <a:t>risequenziamento</a:t>
            </a:r>
            <a:r>
              <a:rPr lang="it-IT" b="1" dirty="0"/>
              <a:t> genomico ed analisi de novo </a:t>
            </a:r>
            <a:r>
              <a:rPr lang="it-IT" dirty="0" smtClean="0"/>
              <a:t>-&gt; campo in rapidissima espansione, è necessario una particolare attenzione alle nuove prospettive, con uno sguardo verso il futuro</a:t>
            </a:r>
            <a:endParaRPr lang="it-IT" b="1" dirty="0" smtClean="0"/>
          </a:p>
        </p:txBody>
      </p:sp>
    </p:spTree>
    <p:extLst>
      <p:ext uri="{BB962C8B-B14F-4D97-AF65-F5344CB8AC3E}">
        <p14:creationId xmlns:p14="http://schemas.microsoft.com/office/powerpoint/2010/main" val="58897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3" name="Content Placeholder 2"/>
          <p:cNvSpPr>
            <a:spLocks noGrp="1"/>
          </p:cNvSpPr>
          <p:nvPr>
            <p:ph idx="1"/>
          </p:nvPr>
        </p:nvSpPr>
        <p:spPr>
          <a:xfrm>
            <a:off x="1070955" y="1485898"/>
            <a:ext cx="9974581" cy="4727865"/>
          </a:xfrm>
        </p:spPr>
        <p:txBody>
          <a:bodyPr>
            <a:normAutofit/>
          </a:bodyPr>
          <a:lstStyle/>
          <a:p>
            <a:pPr algn="just"/>
            <a:r>
              <a:rPr lang="it-IT" b="1" dirty="0" smtClean="0"/>
              <a:t>Matrici </a:t>
            </a:r>
            <a:r>
              <a:rPr lang="it-IT" b="1" dirty="0"/>
              <a:t>PAM: </a:t>
            </a:r>
            <a:r>
              <a:rPr lang="it-IT" dirty="0"/>
              <a:t>si basano sulla frequenza con cui ciascun aminoacido può subire un evento di sostituzione calcolato mediante uno studio di filogenesi </a:t>
            </a:r>
            <a:r>
              <a:rPr lang="it-IT" dirty="0" smtClean="0"/>
              <a:t>molecolare in piccole famiglie di </a:t>
            </a:r>
            <a:r>
              <a:rPr lang="it-IT" u="sng" dirty="0" smtClean="0"/>
              <a:t>proteine con comune origine evolutiva (esistono </a:t>
            </a:r>
            <a:r>
              <a:rPr lang="it-IT" dirty="0"/>
              <a:t>matrici PAM1, PAM10, ecc. che si differenziano per i ‘passi evolutivi’ considerati nel loro calcolo) </a:t>
            </a:r>
          </a:p>
          <a:p>
            <a:pPr algn="just"/>
            <a:r>
              <a:rPr lang="it-IT" b="1" dirty="0"/>
              <a:t>Matrici BLOSUM: </a:t>
            </a:r>
            <a:r>
              <a:rPr lang="it-IT" dirty="0"/>
              <a:t>sono invece basate su una banca dati (BLOCKS) di allineamenti multipli di segmenti proteici </a:t>
            </a:r>
            <a:r>
              <a:rPr lang="it-IT" u="sng" dirty="0" smtClean="0"/>
              <a:t>non necessariamente evolutivamente correlati,</a:t>
            </a:r>
            <a:r>
              <a:rPr lang="it-IT" dirty="0" smtClean="0"/>
              <a:t> senza GAP(anche </a:t>
            </a:r>
            <a:r>
              <a:rPr lang="it-IT" dirty="0"/>
              <a:t>in questo caso esistono differenti matrici BLOSUM adatte per allineamenti tra sequenze con differenti distanze </a:t>
            </a:r>
            <a:r>
              <a:rPr lang="it-IT" dirty="0" smtClean="0"/>
              <a:t>filogenetiche). Nella </a:t>
            </a:r>
            <a:r>
              <a:rPr lang="it-IT" dirty="0"/>
              <a:t>costruzione delle matrici BLOSUM sono considerate le sequenze che presentano un valore minimo di identità (80, 62, 45</a:t>
            </a:r>
            <a:r>
              <a:rPr lang="it-IT" dirty="0" smtClean="0"/>
              <a:t>%).</a:t>
            </a:r>
            <a:endParaRPr lang="it-IT" dirty="0"/>
          </a:p>
          <a:p>
            <a:pPr algn="just"/>
            <a:r>
              <a:rPr lang="it-IT" dirty="0"/>
              <a:t>Esistono diverse matrici PAM e BLOSUM, che servono per confrontare sequenze simili oppure molto divergenti. Questo perché si basano sulle frequenze di sostituzione osservate in famiglie di proteine simili, che variano in base alla distanza evolutiva delle stesse famiglie di </a:t>
            </a:r>
            <a:r>
              <a:rPr lang="it-IT" dirty="0" smtClean="0"/>
              <a:t>proteine. </a:t>
            </a:r>
            <a:endParaRPr lang="it-IT" dirty="0"/>
          </a:p>
        </p:txBody>
      </p:sp>
    </p:spTree>
    <p:extLst>
      <p:ext uri="{BB962C8B-B14F-4D97-AF65-F5344CB8AC3E}">
        <p14:creationId xmlns:p14="http://schemas.microsoft.com/office/powerpoint/2010/main" val="207455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4" name="Segnaposto contenuto 3"/>
          <p:cNvSpPr>
            <a:spLocks noGrp="1"/>
          </p:cNvSpPr>
          <p:nvPr>
            <p:ph idx="1"/>
          </p:nvPr>
        </p:nvSpPr>
        <p:spPr>
          <a:xfrm>
            <a:off x="7498080" y="1422984"/>
            <a:ext cx="4160520" cy="4343400"/>
          </a:xfrm>
        </p:spPr>
        <p:txBody>
          <a:bodyPr>
            <a:normAutofit fontScale="92500" lnSpcReduction="10000"/>
          </a:bodyPr>
          <a:lstStyle/>
          <a:p>
            <a:pPr algn="just"/>
            <a:r>
              <a:rPr lang="it-IT" dirty="0" smtClean="0"/>
              <a:t>Ma quanto «bene» può funzionare un allineamento basato su una matrice di sostituzione?</a:t>
            </a:r>
          </a:p>
          <a:p>
            <a:pPr algn="just"/>
            <a:r>
              <a:rPr lang="it-IT" dirty="0" smtClean="0"/>
              <a:t>Quando due sequenze hanno una similarità &gt; 30% l’accuratezza dell’allineamento è solitamente molto elevata</a:t>
            </a:r>
          </a:p>
          <a:p>
            <a:pPr algn="just"/>
            <a:r>
              <a:rPr lang="it-IT" dirty="0" smtClean="0"/>
              <a:t>Attorno al 20% siamo un una «</a:t>
            </a:r>
            <a:r>
              <a:rPr lang="it-IT" b="1" dirty="0" err="1" smtClean="0"/>
              <a:t>twilight</a:t>
            </a:r>
            <a:r>
              <a:rPr lang="it-IT" b="1" dirty="0" smtClean="0"/>
              <a:t> zone</a:t>
            </a:r>
            <a:r>
              <a:rPr lang="it-IT" dirty="0" smtClean="0"/>
              <a:t>» di dubbio, quindi al di sotto di questa soglia di similarità è difficile potersi fidare della correttezza di un allineamento</a:t>
            </a:r>
            <a:endParaRPr lang="en-US" dirty="0"/>
          </a:p>
        </p:txBody>
      </p:sp>
      <p:pic>
        <p:nvPicPr>
          <p:cNvPr id="5" name="Immagine 4"/>
          <p:cNvPicPr>
            <a:picLocks noChangeAspect="1"/>
          </p:cNvPicPr>
          <p:nvPr/>
        </p:nvPicPr>
        <p:blipFill>
          <a:blip r:embed="rId2"/>
          <a:stretch>
            <a:fillRect/>
          </a:stretch>
        </p:blipFill>
        <p:spPr>
          <a:xfrm>
            <a:off x="401253" y="1422984"/>
            <a:ext cx="6936807" cy="3987978"/>
          </a:xfrm>
          <a:prstGeom prst="rect">
            <a:avLst/>
          </a:prstGeom>
        </p:spPr>
      </p:pic>
      <p:sp>
        <p:nvSpPr>
          <p:cNvPr id="6" name="CasellaDiTesto 5"/>
          <p:cNvSpPr txBox="1"/>
          <p:nvPr/>
        </p:nvSpPr>
        <p:spPr>
          <a:xfrm>
            <a:off x="313380" y="5547169"/>
            <a:ext cx="7024680" cy="646331"/>
          </a:xfrm>
          <a:prstGeom prst="rect">
            <a:avLst/>
          </a:prstGeom>
          <a:noFill/>
        </p:spPr>
        <p:txBody>
          <a:bodyPr wrap="none" rtlCol="0">
            <a:spAutoFit/>
          </a:bodyPr>
          <a:lstStyle/>
          <a:p>
            <a:r>
              <a:rPr lang="da-DK" dirty="0"/>
              <a:t>Vogt et al., JMB 249, </a:t>
            </a:r>
            <a:r>
              <a:rPr lang="da-DK" dirty="0" smtClean="0"/>
              <a:t>816-831,1995</a:t>
            </a:r>
          </a:p>
          <a:p>
            <a:r>
              <a:rPr lang="da-DK" dirty="0" smtClean="0"/>
              <a:t>Confronto di casi ”reali” di allineamenti tra proteine omolghe</a:t>
            </a:r>
            <a:endParaRPr lang="en-US" dirty="0"/>
          </a:p>
        </p:txBody>
      </p:sp>
      <p:sp>
        <p:nvSpPr>
          <p:cNvPr id="7" name="Rettangolo 6"/>
          <p:cNvSpPr/>
          <p:nvPr/>
        </p:nvSpPr>
        <p:spPr>
          <a:xfrm>
            <a:off x="2011680" y="1225745"/>
            <a:ext cx="674370" cy="3895740"/>
          </a:xfrm>
          <a:prstGeom prst="rect">
            <a:avLst/>
          </a:prstGeom>
          <a:solidFill>
            <a:srgbClr val="FF00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904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5" y="1485898"/>
            <a:ext cx="9974581" cy="4727865"/>
          </a:xfrm>
        </p:spPr>
        <p:txBody>
          <a:bodyPr>
            <a:normAutofit/>
          </a:bodyPr>
          <a:lstStyle/>
          <a:p>
            <a:pPr marL="45720" indent="0">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globale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LTGARDWEDIPLWTDWDIEQESDFKTRAFGTANCHK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 </a:t>
            </a: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  .||    .|  ||  ||.| ||</a:t>
            </a:r>
          </a:p>
          <a:p>
            <a:pPr marL="45720" indent="0">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TGIPLWTDWDLEQESDNSCNTDHYTREWGTMNAHKAG</a:t>
            </a:r>
          </a:p>
          <a:p>
            <a:pPr marL="45720" indent="0">
              <a:spcBef>
                <a:spcPts val="0"/>
              </a:spcBef>
              <a:buNone/>
            </a:pPr>
            <a:endParaRPr lang="it-IT" dirty="0" smtClean="0">
              <a:latin typeface="Courier New" panose="02070309020205020404" pitchFamily="49" charset="0"/>
              <a:cs typeface="Courier New" panose="02070309020205020404" pitchFamily="49" charset="0"/>
            </a:endParaRPr>
          </a:p>
          <a:p>
            <a:pPr marL="45720" indent="0">
              <a:spcBef>
                <a:spcPts val="0"/>
              </a:spcBef>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locale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a:t>
            </a:r>
          </a:p>
          <a:p>
            <a:pPr marL="45720" indent="0">
              <a:spcBef>
                <a:spcPts val="0"/>
              </a:spcBef>
              <a:buNone/>
            </a:pPr>
            <a:r>
              <a:rPr lang="it-IT" b="1" dirty="0" smtClean="0">
                <a:latin typeface="Courier New" panose="02070309020205020404" pitchFamily="49" charset="0"/>
                <a:cs typeface="Courier New" panose="02070309020205020404" pitchFamily="49" charset="0"/>
              </a:rPr>
              <a:t>      TGIPLWTDWDLEQESDNSCNTDHYTREWGTMNAHK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7824355" y="2379517"/>
            <a:ext cx="3221181" cy="2862322"/>
          </a:xfrm>
          <a:prstGeom prst="rect">
            <a:avLst/>
          </a:prstGeom>
          <a:noFill/>
        </p:spPr>
        <p:txBody>
          <a:bodyPr wrap="square" rtlCol="0">
            <a:spAutoFit/>
          </a:bodyPr>
          <a:lstStyle/>
          <a:p>
            <a:r>
              <a:rPr lang="it-IT" dirty="0" smtClean="0"/>
              <a:t>Identità: 15</a:t>
            </a:r>
          </a:p>
          <a:p>
            <a:r>
              <a:rPr lang="it-IT" dirty="0" smtClean="0"/>
              <a:t>Sostituzioni conservative: 3</a:t>
            </a:r>
          </a:p>
          <a:p>
            <a:endParaRPr lang="it-IT" dirty="0"/>
          </a:p>
          <a:p>
            <a:endParaRPr lang="it-IT" dirty="0" smtClean="0"/>
          </a:p>
          <a:p>
            <a:endParaRPr lang="it-IT" dirty="0"/>
          </a:p>
          <a:p>
            <a:endParaRPr lang="it-IT" dirty="0" smtClean="0"/>
          </a:p>
          <a:p>
            <a:endParaRPr lang="it-IT" dirty="0"/>
          </a:p>
          <a:p>
            <a:r>
              <a:rPr lang="it-IT" dirty="0" smtClean="0"/>
              <a:t>Identità</a:t>
            </a:r>
            <a:r>
              <a:rPr lang="it-IT" dirty="0"/>
              <a:t>: </a:t>
            </a:r>
            <a:r>
              <a:rPr lang="it-IT" dirty="0" smtClean="0"/>
              <a:t>13</a:t>
            </a:r>
            <a:endParaRPr lang="it-IT" dirty="0"/>
          </a:p>
          <a:p>
            <a:r>
              <a:rPr lang="it-IT" dirty="0"/>
              <a:t>Sostituzioni conservative: </a:t>
            </a:r>
            <a:r>
              <a:rPr lang="it-IT" dirty="0" smtClean="0"/>
              <a:t>1</a:t>
            </a:r>
            <a:endParaRPr lang="it-IT" dirty="0"/>
          </a:p>
          <a:p>
            <a:endParaRPr lang="it-IT" dirty="0"/>
          </a:p>
        </p:txBody>
      </p:sp>
      <p:sp>
        <p:nvSpPr>
          <p:cNvPr id="5" name="TextBox 4"/>
          <p:cNvSpPr txBox="1"/>
          <p:nvPr/>
        </p:nvSpPr>
        <p:spPr>
          <a:xfrm>
            <a:off x="2337955" y="5766126"/>
            <a:ext cx="7221682" cy="369332"/>
          </a:xfrm>
          <a:prstGeom prst="rect">
            <a:avLst/>
          </a:prstGeom>
          <a:noFill/>
        </p:spPr>
        <p:txBody>
          <a:bodyPr wrap="square" rtlCol="0">
            <a:spAutoFit/>
          </a:bodyPr>
          <a:lstStyle/>
          <a:p>
            <a:r>
              <a:rPr lang="it-IT" b="1" u="sng" dirty="0" smtClean="0">
                <a:solidFill>
                  <a:srgbClr val="FF0000"/>
                </a:solidFill>
              </a:rPr>
              <a:t>Ma quale tra i due vi sembra essere l’allineamento «migliore»?</a:t>
            </a:r>
            <a:endParaRPr lang="it-IT" b="1" u="sng" dirty="0">
              <a:solidFill>
                <a:srgbClr val="FF0000"/>
              </a:solidFill>
            </a:endParaRPr>
          </a:p>
        </p:txBody>
      </p:sp>
    </p:spTree>
    <p:extLst>
      <p:ext uri="{BB962C8B-B14F-4D97-AF65-F5344CB8AC3E}">
        <p14:creationId xmlns:p14="http://schemas.microsoft.com/office/powerpoint/2010/main" val="416992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pPr marL="45720" indent="0">
              <a:buNone/>
            </a:pPr>
            <a:r>
              <a:rPr lang="it-IT" sz="1800" dirty="0" smtClean="0"/>
              <a:t>1</a:t>
            </a:r>
            <a:r>
              <a:rPr lang="it-IT" sz="1800" dirty="0"/>
              <a:t>) scegliamo il miglior allineamento dal punto di vista biologico, e poi… </a:t>
            </a:r>
          </a:p>
          <a:p>
            <a:pPr marL="45720" indent="0">
              <a:buNone/>
            </a:pPr>
            <a:r>
              <a:rPr lang="it-IT" sz="1800" dirty="0"/>
              <a:t>2) cerchiamo il modo di privilegiarlo dal punto di vista </a:t>
            </a:r>
            <a:r>
              <a:rPr lang="it-IT" sz="1800" dirty="0" smtClean="0"/>
              <a:t>computazionale</a:t>
            </a:r>
          </a:p>
          <a:p>
            <a:pPr marL="45720" indent="0">
              <a:buNone/>
            </a:pPr>
            <a:r>
              <a:rPr lang="it-IT" sz="1800" dirty="0" smtClean="0"/>
              <a:t> </a:t>
            </a:r>
            <a:endParaRPr lang="it-IT" sz="1800" dirty="0"/>
          </a:p>
          <a:p>
            <a:pPr marL="45720" indent="0">
              <a:buNone/>
            </a:pPr>
            <a:r>
              <a:rPr lang="it-IT" sz="1800" b="1" u="sng" dirty="0">
                <a:solidFill>
                  <a:srgbClr val="FF0000"/>
                </a:solidFill>
              </a:rPr>
              <a:t>spesso gli allineamenti locali hanno una migliore rispondenza con la realtà funzionale </a:t>
            </a:r>
            <a:endParaRPr lang="it-IT" sz="1800" b="1" u="sng" dirty="0" smtClean="0">
              <a:solidFill>
                <a:srgbClr val="FF0000"/>
              </a:solidFill>
            </a:endParaRPr>
          </a:p>
          <a:p>
            <a:pPr marL="45720" indent="0">
              <a:buNone/>
            </a:pPr>
            <a:endParaRPr lang="it-IT" sz="1800" dirty="0" smtClean="0">
              <a:solidFill>
                <a:srgbClr val="FF0000"/>
              </a:solidFill>
              <a:cs typeface="Courier New" panose="02070309020205020404" pitchFamily="49" charset="0"/>
            </a:endParaRPr>
          </a:p>
          <a:p>
            <a:pPr marL="45720" indent="0">
              <a:buNone/>
            </a:pPr>
            <a:r>
              <a:rPr lang="it-IT" sz="1800" dirty="0" smtClean="0">
                <a:solidFill>
                  <a:srgbClr val="FF0000"/>
                </a:solidFill>
                <a:cs typeface="Courier New" panose="02070309020205020404" pitchFamily="49" charset="0"/>
              </a:rPr>
              <a:t>Con un allineamento locale posso mettere in luce allineamenti tra proteine diverse ma che hanno un dominio in comune</a:t>
            </a:r>
            <a:endParaRPr lang="it-IT" sz="1800" dirty="0">
              <a:solidFill>
                <a:srgbClr val="FF0000"/>
              </a:solidFill>
              <a:cs typeface="Courier New" panose="02070309020205020404" pitchFamily="49" charset="0"/>
            </a:endParaRPr>
          </a:p>
        </p:txBody>
      </p:sp>
      <p:pic>
        <p:nvPicPr>
          <p:cNvPr id="6" name="Picture 5"/>
          <p:cNvPicPr>
            <a:picLocks noChangeAspect="1"/>
          </p:cNvPicPr>
          <p:nvPr/>
        </p:nvPicPr>
        <p:blipFill>
          <a:blip r:embed="rId2"/>
          <a:stretch>
            <a:fillRect/>
          </a:stretch>
        </p:blipFill>
        <p:spPr>
          <a:xfrm>
            <a:off x="1070955" y="4643609"/>
            <a:ext cx="4572541" cy="1436200"/>
          </a:xfrm>
          <a:prstGeom prst="rect">
            <a:avLst/>
          </a:prstGeom>
        </p:spPr>
      </p:pic>
      <p:pic>
        <p:nvPicPr>
          <p:cNvPr id="7" name="Picture 6"/>
          <p:cNvPicPr>
            <a:picLocks noChangeAspect="1"/>
          </p:cNvPicPr>
          <p:nvPr/>
        </p:nvPicPr>
        <p:blipFill>
          <a:blip r:embed="rId3"/>
          <a:stretch>
            <a:fillRect/>
          </a:stretch>
        </p:blipFill>
        <p:spPr>
          <a:xfrm>
            <a:off x="6058245" y="4678009"/>
            <a:ext cx="4228741" cy="1401800"/>
          </a:xfrm>
          <a:prstGeom prst="rect">
            <a:avLst/>
          </a:prstGeom>
        </p:spPr>
      </p:pic>
    </p:spTree>
    <p:extLst>
      <p:ext uri="{BB962C8B-B14F-4D97-AF65-F5344CB8AC3E}">
        <p14:creationId xmlns:p14="http://schemas.microsoft.com/office/powerpoint/2010/main" val="195485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lnSpcReduction="10000"/>
          </a:bodyPr>
          <a:lstStyle/>
          <a:p>
            <a:endParaRPr lang="it-IT" dirty="0"/>
          </a:p>
          <a:p>
            <a:pPr algn="just"/>
            <a:r>
              <a:rPr lang="it-IT" b="1" dirty="0" smtClean="0"/>
              <a:t>Come già detto più volte, visto che le ricerche per similarità spesso vanno effettuate all’interno di grossi database nucleotidici o proteici, è assolutamente necessario utilizzare dei </a:t>
            </a:r>
            <a:r>
              <a:rPr lang="it-IT" b="1" u="sng" dirty="0" smtClean="0"/>
              <a:t>metodi rapidi che consentano di ottenere un risultato in tempi ragionevoli</a:t>
            </a:r>
            <a:r>
              <a:rPr lang="it-IT" dirty="0" smtClean="0"/>
              <a:t>… fino ad ora abbiamo parlato di allineamenti tra due sequenze, ma immaginate che in una ricerca in database questo confronto deve essere effettuato tante volte quante sono le sequenze da confrontare</a:t>
            </a:r>
            <a:endParaRPr lang="it-IT" dirty="0"/>
          </a:p>
          <a:p>
            <a:pPr algn="just"/>
            <a:r>
              <a:rPr lang="it-IT" dirty="0"/>
              <a:t>la crescita esponenziale delle dimensioni delle banche dati di sequenze biologiche ha portato allo sviluppo di programmi (come FASTA e BLAST) in grado di effettuare velocemente ricerche di similarità, grazie a soluzioni euristiche che, come vedremo, sono basate su assunzioni non certe, ma estremamente probabili. </a:t>
            </a:r>
          </a:p>
          <a:p>
            <a:pPr algn="just"/>
            <a:r>
              <a:rPr lang="it-IT" dirty="0"/>
              <a:t>in pratica la ricerca è resa più veloce a scapito della certezza di avere veramente trovato la soluzione migliore. </a:t>
            </a:r>
            <a:endParaRPr lang="it-IT" b="1" u="sng" dirty="0" smtClean="0"/>
          </a:p>
          <a:p>
            <a:endParaRPr lang="it-IT" dirty="0"/>
          </a:p>
        </p:txBody>
      </p:sp>
    </p:spTree>
    <p:extLst>
      <p:ext uri="{BB962C8B-B14F-4D97-AF65-F5344CB8AC3E}">
        <p14:creationId xmlns:p14="http://schemas.microsoft.com/office/powerpoint/2010/main" val="180931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4870"/>
          </a:xfrm>
        </p:spPr>
        <p:txBody>
          <a:bodyPr/>
          <a:lstStyle/>
          <a:p>
            <a:r>
              <a:rPr lang="it-IT" dirty="0" smtClean="0"/>
              <a:t>APPROCCI EURISTICI ALL’ALLINEAMENTO</a:t>
            </a:r>
            <a:endParaRPr lang="it-IT" dirty="0"/>
          </a:p>
        </p:txBody>
      </p:sp>
      <p:sp>
        <p:nvSpPr>
          <p:cNvPr id="3" name="Content Placeholder 2"/>
          <p:cNvSpPr>
            <a:spLocks noGrp="1"/>
          </p:cNvSpPr>
          <p:nvPr>
            <p:ph idx="1"/>
          </p:nvPr>
        </p:nvSpPr>
        <p:spPr>
          <a:xfrm>
            <a:off x="665710" y="1559052"/>
            <a:ext cx="10587645" cy="4343400"/>
          </a:xfrm>
        </p:spPr>
        <p:txBody>
          <a:bodyPr>
            <a:normAutofit/>
          </a:bodyPr>
          <a:lstStyle/>
          <a:p>
            <a:r>
              <a:rPr lang="it-IT" dirty="0" smtClean="0"/>
              <a:t>Basta pensare all’incremento stratosferico del numero di sequenze depositate in GenBank e quelle relative al sequenziamento di genomi... La scala è logaritmica!</a:t>
            </a:r>
            <a:endParaRPr lang="it-IT" b="1" u="sng" dirty="0" smtClean="0"/>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32" y="2522549"/>
            <a:ext cx="10058400" cy="3854327"/>
          </a:xfrm>
          <a:prstGeom prst="rect">
            <a:avLst/>
          </a:prstGeom>
        </p:spPr>
      </p:pic>
    </p:spTree>
    <p:extLst>
      <p:ext uri="{BB962C8B-B14F-4D97-AF65-F5344CB8AC3E}">
        <p14:creationId xmlns:p14="http://schemas.microsoft.com/office/powerpoint/2010/main" val="372418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FASTA e BLAST</a:t>
            </a:r>
            <a:endParaRPr lang="it-IT" dirty="0"/>
          </a:p>
        </p:txBody>
      </p:sp>
      <p:sp>
        <p:nvSpPr>
          <p:cNvPr id="3" name="Content Placeholder 2"/>
          <p:cNvSpPr>
            <a:spLocks noGrp="1"/>
          </p:cNvSpPr>
          <p:nvPr>
            <p:ph idx="1"/>
          </p:nvPr>
        </p:nvSpPr>
        <p:spPr/>
        <p:txBody>
          <a:bodyPr/>
          <a:lstStyle/>
          <a:p>
            <a:pPr marL="45720" indent="0">
              <a:buNone/>
            </a:pPr>
            <a:endParaRPr lang="it-IT" dirty="0"/>
          </a:p>
          <a:p>
            <a:pPr marL="45720" indent="0">
              <a:buNone/>
            </a:pPr>
            <a:r>
              <a:rPr lang="it-IT" dirty="0" smtClean="0"/>
              <a:t>I due strumenti che senza dubbio hanno incontrato il maggior successo in questo campo sono:</a:t>
            </a:r>
          </a:p>
          <a:p>
            <a:endParaRPr lang="it-IT" dirty="0"/>
          </a:p>
          <a:p>
            <a:pPr marL="45720" indent="0">
              <a:buNone/>
            </a:pPr>
            <a:r>
              <a:rPr lang="it-IT" b="1" u="sng" dirty="0" smtClean="0"/>
              <a:t>FASTA </a:t>
            </a:r>
            <a:r>
              <a:rPr lang="it-IT" u="sng" dirty="0" smtClean="0"/>
              <a:t>(originariamente chiamato </a:t>
            </a:r>
            <a:r>
              <a:rPr lang="it-IT" b="1" u="sng" dirty="0" smtClean="0"/>
              <a:t>FASTP</a:t>
            </a:r>
            <a:r>
              <a:rPr lang="it-IT" u="sng" dirty="0" smtClean="0"/>
              <a:t>)</a:t>
            </a:r>
            <a:r>
              <a:rPr lang="it-IT" dirty="0" smtClean="0"/>
              <a:t>, pubblicato </a:t>
            </a:r>
            <a:r>
              <a:rPr lang="it-IT" dirty="0"/>
              <a:t>nel 1985 da </a:t>
            </a:r>
          </a:p>
          <a:p>
            <a:pPr marL="45720" indent="0">
              <a:buNone/>
            </a:pPr>
            <a:r>
              <a:rPr lang="en-US" dirty="0"/>
              <a:t>Pearson, W.R. &amp; </a:t>
            </a:r>
            <a:r>
              <a:rPr lang="en-US" dirty="0" err="1"/>
              <a:t>Lipman</a:t>
            </a:r>
            <a:r>
              <a:rPr lang="en-US" dirty="0"/>
              <a:t>, D.J. (1988) Improved tools for biological sequence comparison." Proc. Natl. Acad. Sci. USA 85:2444-2448. </a:t>
            </a:r>
            <a:r>
              <a:rPr lang="en-US" b="1" u="sng" dirty="0" smtClean="0"/>
              <a:t>9000 </a:t>
            </a:r>
            <a:r>
              <a:rPr lang="en-US" b="1" u="sng" dirty="0" err="1" smtClean="0"/>
              <a:t>citazioni</a:t>
            </a:r>
            <a:endParaRPr lang="en-US" b="1" u="sng" dirty="0"/>
          </a:p>
          <a:p>
            <a:pPr marL="45720" indent="0">
              <a:buNone/>
            </a:pPr>
            <a:r>
              <a:rPr lang="it-IT" b="1" u="sng" dirty="0" smtClean="0"/>
              <a:t>BLAST</a:t>
            </a:r>
            <a:r>
              <a:rPr lang="it-IT" dirty="0" smtClean="0"/>
              <a:t>, pubblicato </a:t>
            </a:r>
            <a:r>
              <a:rPr lang="it-IT" dirty="0"/>
              <a:t>nel 1990 da </a:t>
            </a:r>
          </a:p>
          <a:p>
            <a:pPr marL="45720" indent="0">
              <a:buNone/>
            </a:pPr>
            <a:r>
              <a:rPr lang="it-IT" dirty="0"/>
              <a:t>Altschul, S.F., Gish, W., Miller, W., Myers, E.W. &amp; Lipman, D.J. (1990) "Basic local alignment search tool." J. Mol. Biol. 215:403-410. </a:t>
            </a:r>
            <a:r>
              <a:rPr lang="it-IT" b="1" u="sng" dirty="0" smtClean="0"/>
              <a:t>&gt;58000 citazioni</a:t>
            </a:r>
            <a:endParaRPr lang="it-IT" b="1" u="sng"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578" y="219866"/>
            <a:ext cx="4959625" cy="1755406"/>
          </a:xfrm>
          <a:prstGeom prst="rect">
            <a:avLst/>
          </a:prstGeom>
        </p:spPr>
      </p:pic>
    </p:spTree>
    <p:extLst>
      <p:ext uri="{BB962C8B-B14F-4D97-AF65-F5344CB8AC3E}">
        <p14:creationId xmlns:p14="http://schemas.microsoft.com/office/powerpoint/2010/main" val="43702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 COME SI FA A DEFINIRE QUANTO «BUONO» E’ UN ALLINEAMENTO?</a:t>
            </a:r>
            <a:endParaRPr lang="it-IT" dirty="0"/>
          </a:p>
        </p:txBody>
      </p:sp>
      <p:sp>
        <p:nvSpPr>
          <p:cNvPr id="3" name="Content Placeholder 2"/>
          <p:cNvSpPr>
            <a:spLocks noGrp="1"/>
          </p:cNvSpPr>
          <p:nvPr>
            <p:ph idx="1"/>
          </p:nvPr>
        </p:nvSpPr>
        <p:spPr>
          <a:xfrm>
            <a:off x="1341120" y="1985079"/>
            <a:ext cx="9509760" cy="4343400"/>
          </a:xfrm>
        </p:spPr>
        <p:txBody>
          <a:bodyPr>
            <a:normAutofit/>
          </a:bodyPr>
          <a:lstStyle/>
          <a:p>
            <a:pPr marL="45720" indent="0">
              <a:buNone/>
            </a:pPr>
            <a:r>
              <a:rPr lang="it-IT" b="1" dirty="0" smtClean="0"/>
              <a:t>Un algoritmo «ideale» dovrebbe permettere:</a:t>
            </a:r>
          </a:p>
          <a:p>
            <a:pPr marL="502920" indent="-457200">
              <a:buAutoNum type="arabicParenR"/>
            </a:pPr>
            <a:r>
              <a:rPr lang="it-IT" b="1" dirty="0" smtClean="0"/>
              <a:t>di raggiungere una massima SENSIBILITA’ (= individuare TUTTE le sequenze omologhe, senza FALSI NEGATIVI)</a:t>
            </a:r>
          </a:p>
          <a:p>
            <a:pPr marL="502920" indent="-457200">
              <a:buAutoNum type="arabicParenR"/>
            </a:pPr>
            <a:r>
              <a:rPr lang="it-IT" b="1" dirty="0" smtClean="0"/>
              <a:t>Di raggiungere la massima SELETTIVITA’(= individuare ESCLUSIVAMENTE le sequenze omologhe, senza FALSI POSITIVI)</a:t>
            </a:r>
          </a:p>
          <a:p>
            <a:pPr marL="45720" indent="0">
              <a:buNone/>
            </a:pPr>
            <a:endParaRPr lang="it-IT" b="1" dirty="0"/>
          </a:p>
          <a:p>
            <a:pPr marL="45720" indent="0">
              <a:buNone/>
            </a:pPr>
            <a:r>
              <a:rPr lang="it-IT" dirty="0" smtClean="0"/>
              <a:t>SENSIBILITA’ = VERI POSITIVI/(VERI POSITIVI + FALSI NEGATIVI)</a:t>
            </a:r>
          </a:p>
          <a:p>
            <a:pPr marL="45720" indent="0">
              <a:buNone/>
            </a:pPr>
            <a:r>
              <a:rPr lang="it-IT" dirty="0" smtClean="0"/>
              <a:t>I concetti di selettività e sensibilità sono legati a quello di specificità:</a:t>
            </a:r>
          </a:p>
          <a:p>
            <a:pPr marL="45720" indent="0">
              <a:buNone/>
            </a:pPr>
            <a:r>
              <a:rPr lang="it-IT" dirty="0" smtClean="0"/>
              <a:t>SPECIFICITA’ = VERI POSITIVI/(VERI POSITIVI + FALSI POSITIVI)</a:t>
            </a:r>
          </a:p>
        </p:txBody>
      </p:sp>
    </p:spTree>
    <p:extLst>
      <p:ext uri="{BB962C8B-B14F-4D97-AF65-F5344CB8AC3E}">
        <p14:creationId xmlns:p14="http://schemas.microsoft.com/office/powerpoint/2010/main" val="165361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MA COME SI FA A DEFINIRE QUANTO «BUONO» E’ UN ALLINEAMENTO?</a:t>
            </a:r>
            <a:endParaRPr lang="it-IT" dirty="0"/>
          </a:p>
        </p:txBody>
      </p:sp>
      <p:sp>
        <p:nvSpPr>
          <p:cNvPr id="3" name="Content Placeholder 2"/>
          <p:cNvSpPr>
            <a:spLocks noGrp="1"/>
          </p:cNvSpPr>
          <p:nvPr>
            <p:ph idx="1"/>
          </p:nvPr>
        </p:nvSpPr>
        <p:spPr>
          <a:xfrm>
            <a:off x="1341120" y="1985079"/>
            <a:ext cx="9509760" cy="4343400"/>
          </a:xfrm>
        </p:spPr>
        <p:txBody>
          <a:bodyPr>
            <a:normAutofit fontScale="92500" lnSpcReduction="10000"/>
          </a:bodyPr>
          <a:lstStyle/>
          <a:p>
            <a:r>
              <a:rPr lang="it-IT" b="1" dirty="0" smtClean="0"/>
              <a:t>Sostanzialmente il concetto è che un allineamento è tanto migliore quanto più è improbabile che sia frutto del caso. Devo quindi chiedermi: «Quanto il mio allineamento è migliore rispetto ad un allineamento tra due stringhe di caratteri casuali della medesima lunghezza?»</a:t>
            </a:r>
          </a:p>
          <a:p>
            <a:endParaRPr lang="it-IT" dirty="0"/>
          </a:p>
          <a:p>
            <a:r>
              <a:rPr lang="it-IT" dirty="0" smtClean="0"/>
              <a:t>Esistono molti casi in cui due sequenze possano allinearsi per caso</a:t>
            </a:r>
          </a:p>
          <a:p>
            <a:endParaRPr lang="it-IT" dirty="0"/>
          </a:p>
          <a:p>
            <a:r>
              <a:rPr lang="it-IT" dirty="0" smtClean="0"/>
              <a:t>Sequenze non omologhe (convergenza evolutiva)</a:t>
            </a:r>
          </a:p>
          <a:p>
            <a:r>
              <a:rPr lang="it-IT" dirty="0" smtClean="0"/>
              <a:t>Sequenze rimescolate (con «shuffling»)</a:t>
            </a:r>
          </a:p>
          <a:p>
            <a:r>
              <a:rPr lang="it-IT" dirty="0" smtClean="0"/>
              <a:t>Sequenze a bassa complessità (pochi amino acidi ripetuti)</a:t>
            </a:r>
          </a:p>
          <a:p>
            <a:r>
              <a:rPr lang="it-IT" dirty="0" smtClean="0"/>
              <a:t>Ma anche sequenze generate casualmente…</a:t>
            </a:r>
          </a:p>
        </p:txBody>
      </p:sp>
    </p:spTree>
    <p:extLst>
      <p:ext uri="{BB962C8B-B14F-4D97-AF65-F5344CB8AC3E}">
        <p14:creationId xmlns:p14="http://schemas.microsoft.com/office/powerpoint/2010/main" val="344453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1133024"/>
            <a:ext cx="3126971" cy="4343400"/>
          </a:xfrm>
        </p:spPr>
        <p:txBody>
          <a:bodyPr/>
          <a:lstStyle/>
          <a:p>
            <a:pPr marL="45720" indent="0">
              <a:buNone/>
            </a:pPr>
            <a:r>
              <a:rPr lang="it-IT" dirty="0" smtClean="0"/>
              <a:t>Schema che riassume il funzionamento dell’algoritmo</a:t>
            </a:r>
          </a:p>
          <a:p>
            <a:pPr marL="45720" indent="0">
              <a:buNone/>
            </a:pPr>
            <a:r>
              <a:rPr lang="it-IT" dirty="0" smtClean="0"/>
              <a:t>Vedremo nel dettaglio i vari passaggi nelle prossime slides</a:t>
            </a:r>
          </a:p>
          <a:p>
            <a:pPr marL="45720" indent="0">
              <a:buNone/>
            </a:pPr>
            <a:r>
              <a:rPr lang="it-IT" dirty="0" smtClean="0"/>
              <a:t>Ha alcuni punti in comune con FASTA, ma altri lo rendono estremamente diverso e maggiormente versatile</a:t>
            </a:r>
            <a:endParaRPr lang="it-IT" dirty="0"/>
          </a:p>
        </p:txBody>
      </p:sp>
      <p:pic>
        <p:nvPicPr>
          <p:cNvPr id="6" name="Picture 5"/>
          <p:cNvPicPr>
            <a:picLocks noChangeAspect="1"/>
          </p:cNvPicPr>
          <p:nvPr/>
        </p:nvPicPr>
        <p:blipFill>
          <a:blip r:embed="rId2"/>
          <a:stretch>
            <a:fillRect/>
          </a:stretch>
        </p:blipFill>
        <p:spPr>
          <a:xfrm>
            <a:off x="4168396" y="270164"/>
            <a:ext cx="7515009" cy="5867173"/>
          </a:xfrm>
          <a:prstGeom prst="rect">
            <a:avLst/>
          </a:prstGeom>
        </p:spPr>
      </p:pic>
    </p:spTree>
    <p:extLst>
      <p:ext uri="{BB962C8B-B14F-4D97-AF65-F5344CB8AC3E}">
        <p14:creationId xmlns:p14="http://schemas.microsoft.com/office/powerpoint/2010/main" val="169499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PROGRAMMA DEL CORSO</a:t>
            </a:r>
            <a:endParaRPr lang="it-IT" dirty="0"/>
          </a:p>
        </p:txBody>
      </p:sp>
      <p:sp>
        <p:nvSpPr>
          <p:cNvPr id="3" name="Content Placeholder 2"/>
          <p:cNvSpPr>
            <a:spLocks noGrp="1"/>
          </p:cNvSpPr>
          <p:nvPr>
            <p:ph idx="1"/>
          </p:nvPr>
        </p:nvSpPr>
        <p:spPr/>
        <p:txBody>
          <a:bodyPr>
            <a:normAutofit fontScale="92500" lnSpcReduction="20000"/>
          </a:bodyPr>
          <a:lstStyle/>
          <a:p>
            <a:pPr algn="just"/>
            <a:r>
              <a:rPr lang="it-IT" b="1" dirty="0"/>
              <a:t>Estrazione di acidi nucleici da diverse matrici e loro gestione, </a:t>
            </a:r>
            <a:r>
              <a:rPr lang="it-IT" b="1" dirty="0" smtClean="0"/>
              <a:t>con particolare </a:t>
            </a:r>
            <a:r>
              <a:rPr lang="it-IT" b="1" dirty="0"/>
              <a:t>attenzione a metodiche relative all’estrazione di DNA ad </a:t>
            </a:r>
            <a:r>
              <a:rPr lang="it-IT" b="1" dirty="0" smtClean="0"/>
              <a:t>alto peso </a:t>
            </a:r>
            <a:r>
              <a:rPr lang="it-IT" b="1" dirty="0"/>
              <a:t>molecolare. Preparazione di librerie di sequenziamento per </a:t>
            </a:r>
            <a:r>
              <a:rPr lang="it-IT" b="1" dirty="0" smtClean="0"/>
              <a:t>varie applicazioni</a:t>
            </a:r>
            <a:r>
              <a:rPr lang="it-IT" b="1" dirty="0"/>
              <a:t> </a:t>
            </a:r>
            <a:r>
              <a:rPr lang="it-IT" dirty="0" smtClean="0"/>
              <a:t>-&gt; per quanto questo sia principalmente un corso che verterà su aspetti di analisi </a:t>
            </a:r>
            <a:r>
              <a:rPr lang="it-IT" i="1" dirty="0" smtClean="0"/>
              <a:t>in </a:t>
            </a:r>
            <a:r>
              <a:rPr lang="it-IT" i="1" dirty="0" err="1" smtClean="0"/>
              <a:t>silico</a:t>
            </a:r>
            <a:r>
              <a:rPr lang="it-IT" dirty="0" smtClean="0"/>
              <a:t>, non dobbiamo dimenticarci tutto ciò che precede le analisi bioinformatiche, ovvero la cosiddetta parte </a:t>
            </a:r>
            <a:r>
              <a:rPr lang="it-IT" i="1" dirty="0" err="1" smtClean="0"/>
              <a:t>wet</a:t>
            </a:r>
            <a:r>
              <a:rPr lang="it-IT" i="1" dirty="0" smtClean="0"/>
              <a:t> lab</a:t>
            </a:r>
            <a:r>
              <a:rPr lang="it-IT" dirty="0" smtClean="0"/>
              <a:t>!</a:t>
            </a:r>
          </a:p>
          <a:p>
            <a:pPr algn="just"/>
            <a:endParaRPr lang="it-IT" b="1" dirty="0" smtClean="0"/>
          </a:p>
          <a:p>
            <a:pPr algn="just"/>
            <a:r>
              <a:rPr lang="it-IT" b="1" dirty="0"/>
              <a:t>Approcci di target </a:t>
            </a:r>
            <a:r>
              <a:rPr lang="it-IT" b="1" dirty="0" err="1"/>
              <a:t>enrichment</a:t>
            </a:r>
            <a:r>
              <a:rPr lang="it-IT" b="1" dirty="0"/>
              <a:t>, con riferimento a pannelli commerciali </a:t>
            </a:r>
            <a:r>
              <a:rPr lang="it-IT" b="1" dirty="0" smtClean="0"/>
              <a:t>e custom design </a:t>
            </a:r>
            <a:r>
              <a:rPr lang="it-IT" dirty="0" smtClean="0"/>
              <a:t>-&gt; </a:t>
            </a:r>
            <a:r>
              <a:rPr lang="it-IT" dirty="0" err="1" smtClean="0"/>
              <a:t>cancer</a:t>
            </a:r>
            <a:r>
              <a:rPr lang="it-IT" dirty="0" smtClean="0"/>
              <a:t> </a:t>
            </a:r>
            <a:r>
              <a:rPr lang="it-IT" dirty="0" err="1" smtClean="0"/>
              <a:t>genomics</a:t>
            </a:r>
            <a:r>
              <a:rPr lang="it-IT" dirty="0" smtClean="0"/>
              <a:t>, </a:t>
            </a:r>
            <a:r>
              <a:rPr lang="it-IT" dirty="0" err="1" smtClean="0"/>
              <a:t>viral</a:t>
            </a:r>
            <a:r>
              <a:rPr lang="it-IT" dirty="0" smtClean="0"/>
              <a:t> </a:t>
            </a:r>
            <a:r>
              <a:rPr lang="it-IT" dirty="0" err="1" smtClean="0"/>
              <a:t>genomics</a:t>
            </a:r>
            <a:r>
              <a:rPr lang="it-IT" dirty="0" smtClean="0"/>
              <a:t> (COVID-19), ecc.</a:t>
            </a:r>
          </a:p>
          <a:p>
            <a:pPr algn="just"/>
            <a:endParaRPr lang="it-IT" dirty="0" smtClean="0"/>
          </a:p>
          <a:p>
            <a:pPr algn="just"/>
            <a:r>
              <a:rPr lang="it-IT" b="1" dirty="0"/>
              <a:t>Strategie di </a:t>
            </a:r>
            <a:r>
              <a:rPr lang="it-IT" b="1" dirty="0" err="1"/>
              <a:t>mapping</a:t>
            </a:r>
            <a:r>
              <a:rPr lang="it-IT" b="1" dirty="0"/>
              <a:t> per approcci di </a:t>
            </a:r>
            <a:r>
              <a:rPr lang="it-IT" b="1" dirty="0" err="1"/>
              <a:t>whole</a:t>
            </a:r>
            <a:r>
              <a:rPr lang="it-IT" b="1" dirty="0"/>
              <a:t> </a:t>
            </a:r>
            <a:r>
              <a:rPr lang="it-IT" b="1" dirty="0" err="1"/>
              <a:t>genome</a:t>
            </a:r>
            <a:r>
              <a:rPr lang="it-IT" b="1" dirty="0"/>
              <a:t> e </a:t>
            </a:r>
            <a:r>
              <a:rPr lang="it-IT" b="1" dirty="0" err="1" smtClean="0"/>
              <a:t>targeted</a:t>
            </a:r>
            <a:r>
              <a:rPr lang="it-IT" b="1" dirty="0" smtClean="0"/>
              <a:t> </a:t>
            </a:r>
            <a:r>
              <a:rPr lang="it-IT" b="1" dirty="0" err="1" smtClean="0"/>
              <a:t>resequencing</a:t>
            </a:r>
            <a:r>
              <a:rPr lang="it-IT" b="1" dirty="0"/>
              <a:t>, gene </a:t>
            </a:r>
            <a:r>
              <a:rPr lang="it-IT" b="1" dirty="0" err="1"/>
              <a:t>expression</a:t>
            </a:r>
            <a:r>
              <a:rPr lang="it-IT" b="1" dirty="0"/>
              <a:t> e </a:t>
            </a:r>
            <a:r>
              <a:rPr lang="it-IT" b="1" dirty="0" err="1"/>
              <a:t>bilsulfite</a:t>
            </a:r>
            <a:r>
              <a:rPr lang="it-IT" b="1" dirty="0"/>
              <a:t> </a:t>
            </a:r>
            <a:r>
              <a:rPr lang="it-IT" b="1" dirty="0" err="1" smtClean="0"/>
              <a:t>sequencing</a:t>
            </a:r>
            <a:r>
              <a:rPr lang="it-IT" dirty="0" smtClean="0"/>
              <a:t> -&gt; distingueremo molto bene approcci applicabili su organismi modello con genoma già sequenziato e disponibile da approcci da applicarsi ad organismi non modello, anche «complessi»</a:t>
            </a:r>
            <a:endParaRPr lang="it-IT" b="1" dirty="0" smtClean="0"/>
          </a:p>
        </p:txBody>
      </p:sp>
    </p:spTree>
    <p:extLst>
      <p:ext uri="{BB962C8B-B14F-4D97-AF65-F5344CB8AC3E}">
        <p14:creationId xmlns:p14="http://schemas.microsoft.com/office/powerpoint/2010/main" val="21838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versioni</a:t>
            </a:r>
            <a:endParaRPr lang="it-IT" dirty="0"/>
          </a:p>
        </p:txBody>
      </p:sp>
      <p:sp>
        <p:nvSpPr>
          <p:cNvPr id="3" name="Content Placeholder 2"/>
          <p:cNvSpPr>
            <a:spLocks noGrp="1"/>
          </p:cNvSpPr>
          <p:nvPr>
            <p:ph idx="1"/>
          </p:nvPr>
        </p:nvSpPr>
        <p:spPr>
          <a:xfrm>
            <a:off x="1341120" y="1440030"/>
            <a:ext cx="9509760" cy="4638651"/>
          </a:xfrm>
        </p:spPr>
        <p:txBody>
          <a:bodyPr>
            <a:normAutofit/>
          </a:bodyPr>
          <a:lstStyle/>
          <a:p>
            <a:r>
              <a:rPr lang="it-IT" b="1" u="sng" dirty="0" smtClean="0">
                <a:solidFill>
                  <a:srgbClr val="FF0000"/>
                </a:solidFill>
              </a:rPr>
              <a:t>BLASTn</a:t>
            </a:r>
            <a:r>
              <a:rPr lang="it-IT" dirty="0" smtClean="0"/>
              <a:t>: cerca similarità in banche dati nucleotidiche utilizzando sequenze nucleotidiche come query</a:t>
            </a:r>
          </a:p>
          <a:p>
            <a:r>
              <a:rPr lang="it-IT" b="1" u="sng" dirty="0" smtClean="0">
                <a:solidFill>
                  <a:srgbClr val="FF0000"/>
                </a:solidFill>
              </a:rPr>
              <a:t>BLASTp</a:t>
            </a:r>
            <a:r>
              <a:rPr lang="it-IT" dirty="0" smtClean="0"/>
              <a:t>: cerca similarità in banche dati proteiche utiilizzando sequenze amino acidiche come query</a:t>
            </a:r>
          </a:p>
          <a:p>
            <a:r>
              <a:rPr lang="it-IT" b="1" u="sng" dirty="0" smtClean="0">
                <a:solidFill>
                  <a:srgbClr val="FF0000"/>
                </a:solidFill>
              </a:rPr>
              <a:t>BLASTx</a:t>
            </a:r>
            <a:r>
              <a:rPr lang="it-IT" dirty="0" smtClean="0"/>
              <a:t>: cerca similarità in banche dati proteiche utilizzando sequenze nucleotidiche come query, che vengono tradotte nei 6 possibili frame di lettura</a:t>
            </a:r>
          </a:p>
          <a:p>
            <a:r>
              <a:rPr lang="it-IT" b="1" u="sng" dirty="0" smtClean="0">
                <a:solidFill>
                  <a:srgbClr val="FF0000"/>
                </a:solidFill>
              </a:rPr>
              <a:t>tBLASTn</a:t>
            </a:r>
            <a:r>
              <a:rPr lang="it-IT" dirty="0" smtClean="0"/>
              <a:t>: cerca similarità in banche dati nucleotidiche utilizzando sequenze proteiche come query. I subject della banca dati vengono tradotti nei 6 possibili frame di lettura</a:t>
            </a:r>
          </a:p>
          <a:p>
            <a:r>
              <a:rPr lang="it-IT" b="1" u="sng" dirty="0" smtClean="0">
                <a:solidFill>
                  <a:srgbClr val="FF0000"/>
                </a:solidFill>
              </a:rPr>
              <a:t>tBLASTx</a:t>
            </a:r>
            <a:r>
              <a:rPr lang="it-IT" dirty="0" smtClean="0"/>
              <a:t>: cerca similarità in banche dati nuclotidiche i cui subject sono stati tradotti nei 6 possibili frame di lettura utilizzando sequenze nucleotidiche tradotte a loro volta nei 6 possibili frame di lettura</a:t>
            </a:r>
          </a:p>
        </p:txBody>
      </p:sp>
    </p:spTree>
    <p:extLst>
      <p:ext uri="{BB962C8B-B14F-4D97-AF65-F5344CB8AC3E}">
        <p14:creationId xmlns:p14="http://schemas.microsoft.com/office/powerpoint/2010/main" val="219971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accessibilità web</a:t>
            </a:r>
            <a:endParaRPr lang="it-IT" dirty="0"/>
          </a:p>
        </p:txBody>
      </p:sp>
      <p:sp>
        <p:nvSpPr>
          <p:cNvPr id="3" name="Content Placeholder 2"/>
          <p:cNvSpPr>
            <a:spLocks noGrp="1"/>
          </p:cNvSpPr>
          <p:nvPr>
            <p:ph idx="1"/>
          </p:nvPr>
        </p:nvSpPr>
        <p:spPr>
          <a:xfrm>
            <a:off x="1341120" y="1440030"/>
            <a:ext cx="9509760" cy="4638651"/>
          </a:xfrm>
        </p:spPr>
        <p:txBody>
          <a:bodyPr>
            <a:normAutofit/>
          </a:bodyPr>
          <a:lstStyle/>
          <a:p>
            <a:r>
              <a:rPr lang="it-IT" b="1" u="sng" dirty="0">
                <a:solidFill>
                  <a:srgbClr val="FF0000"/>
                </a:solidFill>
                <a:hlinkClick r:id="rId2"/>
              </a:rPr>
              <a:t>https://</a:t>
            </a:r>
            <a:r>
              <a:rPr lang="it-IT" b="1" u="sng" dirty="0" smtClean="0">
                <a:solidFill>
                  <a:srgbClr val="FF0000"/>
                </a:solidFill>
                <a:hlinkClick r:id="rId2"/>
              </a:rPr>
              <a:t>blast.ncbi.nlm.nih.gov/Blast.cgi</a:t>
            </a:r>
            <a:endParaRPr lang="it-IT" b="1" u="sng" dirty="0" smtClean="0">
              <a:solidFill>
                <a:srgbClr val="FF0000"/>
              </a:solidFill>
            </a:endParaRPr>
          </a:p>
          <a:p>
            <a:r>
              <a:rPr lang="it-IT" dirty="0" smtClean="0"/>
              <a:t>Hostato sul portale dell’NCBI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84843"/>
            <a:ext cx="10058400" cy="3849304"/>
          </a:xfrm>
          <a:prstGeom prst="rect">
            <a:avLst/>
          </a:prstGeom>
        </p:spPr>
      </p:pic>
    </p:spTree>
    <p:extLst>
      <p:ext uri="{BB962C8B-B14F-4D97-AF65-F5344CB8AC3E}">
        <p14:creationId xmlns:p14="http://schemas.microsoft.com/office/powerpoint/2010/main" val="369688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0"/>
            <a:ext cx="9509760" cy="4971161"/>
          </a:xfrm>
        </p:spPr>
        <p:txBody>
          <a:bodyPr>
            <a:normAutofit lnSpcReduction="10000"/>
          </a:bodyPr>
          <a:lstStyle/>
          <a:p>
            <a:pPr algn="just"/>
            <a:r>
              <a:rPr lang="it-IT" dirty="0" smtClean="0"/>
              <a:t>Le applicazioni di BLASTp e BLASTn sono piuttosto intuitive</a:t>
            </a:r>
          </a:p>
          <a:p>
            <a:pPr algn="just"/>
            <a:r>
              <a:rPr lang="it-IT" dirty="0" smtClean="0"/>
              <a:t>Più complesse sono quelle dei BLAST «speciali», BLASTx, tBLASTn e tBLASTx</a:t>
            </a:r>
          </a:p>
          <a:p>
            <a:pPr algn="just"/>
            <a:r>
              <a:rPr lang="it-IT" dirty="0" smtClean="0"/>
              <a:t>Teniamo in considerazione che, dovendo lavorare su query e/o subject tradotti nei sei possibili frames di lettura, </a:t>
            </a:r>
            <a:r>
              <a:rPr lang="it-IT" b="1" dirty="0" smtClean="0"/>
              <a:t>le ricerche effettuate con questi metodi saranno sensibilmente più lente rispetto ai BLASTn e BLASTp canonici</a:t>
            </a:r>
            <a:endParaRPr lang="it-IT" dirty="0"/>
          </a:p>
          <a:p>
            <a:pPr algn="just"/>
            <a:r>
              <a:rPr lang="it-IT" b="1" u="sng" dirty="0" smtClean="0"/>
              <a:t>BLASTx</a:t>
            </a:r>
            <a:r>
              <a:rPr lang="it-IT" dirty="0" smtClean="0"/>
              <a:t> è indicato quando dispongo di una sequenza nucleotidica, che presumo sia codificante e sono interessato a trovare l’identità della proteina codificata sulla base della similarità con sequenze subject proteiche presenti all’interno di un database</a:t>
            </a:r>
          </a:p>
          <a:p>
            <a:pPr algn="just"/>
            <a:r>
              <a:rPr lang="it-IT" b="1" dirty="0" smtClean="0"/>
              <a:t>La sequenza query viene tradotta nei sei possibili frames di lettura</a:t>
            </a:r>
            <a:r>
              <a:rPr lang="it-IT" dirty="0" smtClean="0"/>
              <a:t>, in quanto non so né lo strand (+ o -), né il frame (+1/+2/+3) in cui inizia l’ Open reading Frame</a:t>
            </a:r>
          </a:p>
          <a:p>
            <a:pPr algn="just"/>
            <a:r>
              <a:rPr lang="it-IT" dirty="0" smtClean="0"/>
              <a:t>Naturalmente </a:t>
            </a:r>
            <a:r>
              <a:rPr lang="it-IT" b="1" dirty="0" smtClean="0"/>
              <a:t>se una sequenza nucleotidica non è codificante non otterrò alcun risultato significativo</a:t>
            </a:r>
          </a:p>
        </p:txBody>
      </p:sp>
    </p:spTree>
    <p:extLst>
      <p:ext uri="{BB962C8B-B14F-4D97-AF65-F5344CB8AC3E}">
        <p14:creationId xmlns:p14="http://schemas.microsoft.com/office/powerpoint/2010/main" val="195275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1"/>
            <a:ext cx="9509760" cy="3516434"/>
          </a:xfrm>
        </p:spPr>
        <p:txBody>
          <a:bodyPr>
            <a:normAutofit fontScale="92500" lnSpcReduction="20000"/>
          </a:bodyPr>
          <a:lstStyle/>
          <a:p>
            <a:pPr algn="just"/>
            <a:r>
              <a:rPr lang="it-IT" b="1" u="sng" dirty="0" smtClean="0"/>
              <a:t>tBLASTn</a:t>
            </a:r>
            <a:r>
              <a:rPr lang="it-IT" dirty="0" smtClean="0"/>
              <a:t> al contrario è utilizzato per trovare regioni di similarità tra una sequenza query proteica e delle sequenze subject nucleotidiche, che si presume siano codificanti, almeno in parte (ad esempio mRNA, oppure regioni cromosomiche che comprendono esoni)</a:t>
            </a:r>
          </a:p>
          <a:p>
            <a:pPr algn="just"/>
            <a:r>
              <a:rPr lang="it-IT" dirty="0" smtClean="0"/>
              <a:t>Una possibile applicazione ad esempio riguarda l’</a:t>
            </a:r>
            <a:r>
              <a:rPr lang="it-IT" b="1" dirty="0" smtClean="0"/>
              <a:t>annotazione di genomi e trascrittomi</a:t>
            </a:r>
          </a:p>
          <a:p>
            <a:pPr algn="just"/>
            <a:r>
              <a:rPr lang="it-IT" dirty="0" smtClean="0"/>
              <a:t>Questa può essere intesa sia come </a:t>
            </a:r>
            <a:r>
              <a:rPr lang="it-IT" b="1" dirty="0" smtClean="0"/>
              <a:t>annotazione funzionale</a:t>
            </a:r>
            <a:r>
              <a:rPr lang="it-IT" dirty="0" smtClean="0"/>
              <a:t>, cioè l’assegnazione di un «nome» e, conseguentemente, di una presunta funzione ad un gene o ad un trascitto</a:t>
            </a:r>
          </a:p>
          <a:p>
            <a:pPr algn="just"/>
            <a:r>
              <a:rPr lang="it-IT" dirty="0" smtClean="0"/>
              <a:t>Ma può essere anche </a:t>
            </a:r>
            <a:r>
              <a:rPr lang="it-IT" b="1" dirty="0" smtClean="0"/>
              <a:t>strutturale</a:t>
            </a:r>
            <a:r>
              <a:rPr lang="it-IT" dirty="0" smtClean="0"/>
              <a:t>, ad esempio per trovare le regioni genomiche che più probabilmente sono codificanti (cioè corrispondono ad esoni di geni che poi vengono trascritti in mRNA e tradotti in proteine), oppure per distinguere 5’ e 3’ UTR dalla regione codificante in un mRNA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399" y="5068600"/>
            <a:ext cx="7265202" cy="1563995"/>
          </a:xfrm>
          <a:prstGeom prst="rect">
            <a:avLst/>
          </a:prstGeom>
        </p:spPr>
      </p:pic>
    </p:spTree>
    <p:extLst>
      <p:ext uri="{BB962C8B-B14F-4D97-AF65-F5344CB8AC3E}">
        <p14:creationId xmlns:p14="http://schemas.microsoft.com/office/powerpoint/2010/main" val="423949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1"/>
            <a:ext cx="9509760" cy="4700996"/>
          </a:xfrm>
        </p:spPr>
        <p:txBody>
          <a:bodyPr>
            <a:normAutofit lnSpcReduction="10000"/>
          </a:bodyPr>
          <a:lstStyle/>
          <a:p>
            <a:pPr algn="just"/>
            <a:r>
              <a:rPr lang="it-IT" dirty="0" smtClean="0"/>
              <a:t>Più semplicemente un tBLASTn mi potrebbe servire per trovare il gene o il trascritto codificante la proteina A nella specie X (ad esempio un orangutan) partendo dalla stessa proteina (ortologa) nella specie Y (ad esempio l’uomo)</a:t>
            </a:r>
          </a:p>
          <a:p>
            <a:pPr algn="just"/>
            <a:r>
              <a:rPr lang="it-IT" dirty="0" smtClean="0"/>
              <a:t>Oppure BLASTx mi potrebbe servire per capire che funzione abbia una sequenza di mRNA molto espressa nel cervello dell’orangutan confrontandola con tutte le proteine codificate dal genoma umano</a:t>
            </a:r>
          </a:p>
          <a:p>
            <a:pPr algn="just"/>
            <a:r>
              <a:rPr lang="it-IT" dirty="0" smtClean="0"/>
              <a:t>Per questi confronti e per derivare conclusioni scientificamente valide dobbiamo sempre tenere presenti i </a:t>
            </a:r>
            <a:r>
              <a:rPr lang="it-IT" b="1" dirty="0" smtClean="0"/>
              <a:t>concetti fondamentali di similarità, omologia, ortologia e paralogia</a:t>
            </a:r>
          </a:p>
          <a:p>
            <a:pPr algn="just"/>
            <a:r>
              <a:rPr lang="it-IT" b="1" dirty="0" smtClean="0"/>
              <a:t>Tanto più due specie sono filogeneticamente vicine tanto più è probabile che un e-value signficativo del BLAST significhi anche che due sequenze di specie siano ortologhe</a:t>
            </a:r>
            <a:r>
              <a:rPr lang="it-IT" dirty="0" smtClean="0"/>
              <a:t>, ma facciamo sempre attenzione alla possibile presenza di paraloghi, alla convergenza evolutiva e a similarità locali (ad eempio di domini che corrispondono ad una piccola parte della sequenza query) </a:t>
            </a:r>
          </a:p>
        </p:txBody>
      </p:sp>
    </p:spTree>
    <p:extLst>
      <p:ext uri="{BB962C8B-B14F-4D97-AF65-F5344CB8AC3E}">
        <p14:creationId xmlns:p14="http://schemas.microsoft.com/office/powerpoint/2010/main" val="180342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1"/>
            <a:ext cx="9509760" cy="4700996"/>
          </a:xfrm>
        </p:spPr>
        <p:txBody>
          <a:bodyPr>
            <a:normAutofit/>
          </a:bodyPr>
          <a:lstStyle/>
          <a:p>
            <a:pPr algn="just"/>
            <a:r>
              <a:rPr lang="it-IT" b="1" dirty="0" smtClean="0"/>
              <a:t>tBLASTx è l’applicazione più complessa e, di conseguenza, anche quella che richiede le tempistiche più lunghe</a:t>
            </a:r>
            <a:r>
              <a:rPr lang="it-IT" dirty="0" smtClean="0"/>
              <a:t>, dal momento che sia la sequenza query che le sequenze subject del database devono essere tradotte nei 6 possibili frames di lettura</a:t>
            </a:r>
          </a:p>
          <a:p>
            <a:pPr algn="just"/>
            <a:r>
              <a:rPr lang="it-IT" dirty="0" smtClean="0"/>
              <a:t>Questa variante di BLAST va utilizzata quando voglio confrontare sequenze nucleotidiche query presumibilmente codificanti con un database nucleotidico che a sua volta presumibilmente contiene sequenze codificanti</a:t>
            </a:r>
          </a:p>
          <a:p>
            <a:pPr algn="just"/>
            <a:r>
              <a:rPr lang="it-IT" dirty="0" smtClean="0"/>
              <a:t>Può servire per: evidenziare similarità quando non sono sicuro di quale sia il frame di lettura corretto di una sequenza nucleotidica query, o io abbia dubbi sul fatto che sia codificante o meno</a:t>
            </a:r>
          </a:p>
          <a:p>
            <a:pPr algn="just"/>
            <a:r>
              <a:rPr lang="it-IT" b="1" dirty="0" smtClean="0"/>
              <a:t>Dobbiamo tenere presente che la sensibilità del BLAST è estrememente maggiore per sequenze proteiche rispetto a sequenze nucleotidiche</a:t>
            </a:r>
          </a:p>
        </p:txBody>
      </p:sp>
    </p:spTree>
    <p:extLst>
      <p:ext uri="{BB962C8B-B14F-4D97-AF65-F5344CB8AC3E}">
        <p14:creationId xmlns:p14="http://schemas.microsoft.com/office/powerpoint/2010/main" val="198557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sensibilità</a:t>
            </a:r>
            <a:endParaRPr lang="it-IT" dirty="0"/>
          </a:p>
        </p:txBody>
      </p:sp>
      <p:sp>
        <p:nvSpPr>
          <p:cNvPr id="3" name="Content Placeholder 2"/>
          <p:cNvSpPr>
            <a:spLocks noGrp="1"/>
          </p:cNvSpPr>
          <p:nvPr>
            <p:ph idx="1"/>
          </p:nvPr>
        </p:nvSpPr>
        <p:spPr>
          <a:xfrm>
            <a:off x="748146" y="1440031"/>
            <a:ext cx="5621482" cy="4700996"/>
          </a:xfrm>
        </p:spPr>
        <p:txBody>
          <a:bodyPr>
            <a:normAutofit fontScale="92500"/>
          </a:bodyPr>
          <a:lstStyle/>
          <a:p>
            <a:pPr algn="just"/>
            <a:r>
              <a:rPr lang="it-IT" b="1" dirty="0" smtClean="0"/>
              <a:t>Potenzialmente, due sequenze proteiche identiche al 100% possono anche derivare da due mRNA identici solamente al 60%</a:t>
            </a:r>
          </a:p>
          <a:p>
            <a:pPr algn="just"/>
            <a:r>
              <a:rPr lang="it-IT" dirty="0" smtClean="0"/>
              <a:t>Questo avviene a causa della degenerazione del codice genetico, cioè alcuni aminoacidi possono essere codificati da triplette di nucleotidi (codoni) differenti</a:t>
            </a:r>
          </a:p>
          <a:p>
            <a:pPr algn="just"/>
            <a:r>
              <a:rPr lang="it-IT" dirty="0" smtClean="0"/>
              <a:t>Stringhe di 4 caratteri vs stringhe di 20 caratteri</a:t>
            </a:r>
          </a:p>
          <a:p>
            <a:pPr algn="just"/>
            <a:r>
              <a:rPr lang="it-IT" dirty="0" smtClean="0"/>
              <a:t>Come abbiamo già visto</a:t>
            </a:r>
            <a:r>
              <a:rPr lang="it-IT" b="1" dirty="0" smtClean="0"/>
              <a:t>, un allineamento tra sequenze nucleotidiche usa score di match/mismatch, mentre un allineamento tra sequenze proteiche utilizza matrici di sostituzione che meglio rappresentano la vera rilevanza bologica di una sostituzione</a:t>
            </a:r>
          </a:p>
        </p:txBody>
      </p:sp>
      <p:pic>
        <p:nvPicPr>
          <p:cNvPr id="2050" name="Picture 2" descr="https://d2gne97vdumgn3.cloudfront.net/api/file/XGpjsZEVQUixPg5KzQ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112" y="438912"/>
            <a:ext cx="5448300" cy="4591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6827" y="5320145"/>
            <a:ext cx="5081155" cy="1200329"/>
          </a:xfrm>
          <a:prstGeom prst="rect">
            <a:avLst/>
          </a:prstGeom>
          <a:noFill/>
          <a:ln>
            <a:solidFill>
              <a:schemeClr val="accent1"/>
            </a:solidFill>
          </a:ln>
        </p:spPr>
        <p:txBody>
          <a:bodyPr wrap="square" rtlCol="0">
            <a:spAutoFit/>
          </a:bodyPr>
          <a:lstStyle/>
          <a:p>
            <a:pPr algn="just"/>
            <a:r>
              <a:rPr lang="it-IT" b="1" dirty="0" smtClean="0">
                <a:solidFill>
                  <a:srgbClr val="FF0000"/>
                </a:solidFill>
              </a:rPr>
              <a:t>Laddove sia possibile farlo è sempre meglio tradurre le sequenze nucleotidiche in proteine con uno dei 3 BLAST speciali per aumentare la SENSIBILITA’ del metodo</a:t>
            </a:r>
            <a:endParaRPr lang="it-IT" b="1" dirty="0">
              <a:solidFill>
                <a:srgbClr val="FF0000"/>
              </a:solidFill>
            </a:endParaRPr>
          </a:p>
        </p:txBody>
      </p:sp>
    </p:spTree>
    <p:extLst>
      <p:ext uri="{BB962C8B-B14F-4D97-AF65-F5344CB8AC3E}">
        <p14:creationId xmlns:p14="http://schemas.microsoft.com/office/powerpoint/2010/main" val="130548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ALCUNE DEFINIZIONI FONDAMENTALI</a:t>
            </a:r>
            <a:endParaRPr lang="it-IT" dirty="0"/>
          </a:p>
        </p:txBody>
      </p:sp>
      <p:sp>
        <p:nvSpPr>
          <p:cNvPr id="3" name="Content Placeholder 2"/>
          <p:cNvSpPr>
            <a:spLocks noGrp="1"/>
          </p:cNvSpPr>
          <p:nvPr>
            <p:ph idx="1"/>
          </p:nvPr>
        </p:nvSpPr>
        <p:spPr>
          <a:xfrm>
            <a:off x="1341120" y="1558636"/>
            <a:ext cx="9509760" cy="4458116"/>
          </a:xfrm>
        </p:spPr>
        <p:txBody>
          <a:bodyPr>
            <a:normAutofit lnSpcReduction="10000"/>
          </a:bodyPr>
          <a:lstStyle/>
          <a:p>
            <a:pPr algn="just"/>
            <a:r>
              <a:rPr lang="it-IT" b="1" u="sng" dirty="0" smtClean="0"/>
              <a:t>PATTERN/PROFILI</a:t>
            </a:r>
            <a:r>
              <a:rPr lang="it-IT" dirty="0" smtClean="0"/>
              <a:t>: matrici numeriche, costruite a partire da allineamenti multipli di sequenze conservate con un certo grado di relazione evolutiva tra loro. Includono profili </a:t>
            </a:r>
            <a:r>
              <a:rPr lang="it-IT" dirty="0" err="1" smtClean="0"/>
              <a:t>Hidden</a:t>
            </a:r>
            <a:r>
              <a:rPr lang="it-IT" dirty="0" smtClean="0"/>
              <a:t> </a:t>
            </a:r>
            <a:r>
              <a:rPr lang="it-IT" dirty="0" err="1" smtClean="0"/>
              <a:t>Markov</a:t>
            </a:r>
            <a:r>
              <a:rPr lang="it-IT" dirty="0" smtClean="0"/>
              <a:t> Model (HMM), sequenze consenso e matrici PSSM, che verranno definiti nelle prossime </a:t>
            </a:r>
            <a:r>
              <a:rPr lang="it-IT" dirty="0" err="1" smtClean="0"/>
              <a:t>slides</a:t>
            </a:r>
            <a:r>
              <a:rPr lang="it-IT" dirty="0" smtClean="0"/>
              <a:t>-</a:t>
            </a:r>
          </a:p>
          <a:p>
            <a:pPr algn="just"/>
            <a:r>
              <a:rPr lang="it-IT" dirty="0" smtClean="0"/>
              <a:t>Il concetto di PATTERN descrive più propriamente una determinata stringa di sequenze conservata, quello di PROFILO ci aggiunge informazioni quantitative/probabilistiche</a:t>
            </a:r>
          </a:p>
          <a:p>
            <a:pPr algn="just"/>
            <a:r>
              <a:rPr lang="it-IT" b="1" u="sng" dirty="0" smtClean="0"/>
              <a:t>DOMINI</a:t>
            </a:r>
            <a:r>
              <a:rPr lang="it-IT" dirty="0" smtClean="0"/>
              <a:t>: termine tipicamente associato a sequenze proteiche, che definisce stringhe di sequenza di una certa lunghezza, riconducibili a </a:t>
            </a:r>
            <a:r>
              <a:rPr lang="it-IT" b="1" dirty="0" smtClean="0"/>
              <a:t>moduli strutturali</a:t>
            </a:r>
            <a:r>
              <a:rPr lang="it-IT" dirty="0" smtClean="0"/>
              <a:t> (e spesso funzionali)</a:t>
            </a:r>
          </a:p>
          <a:p>
            <a:pPr algn="just"/>
            <a:r>
              <a:rPr lang="it-IT" b="1" u="sng" dirty="0" smtClean="0"/>
              <a:t>MOTIVI</a:t>
            </a:r>
            <a:r>
              <a:rPr lang="it-IT" dirty="0" smtClean="0"/>
              <a:t>: sono sequenze conservate di solito più brevi, che possono comunque fare parte di domini. Si tratta solitamente di siti attivi, o siti di riconoscimento (ad esempio il sito di legame di un fattore di trascrizione, oppure il sito di taglio di una proteasi o di un enzima di restrizione)</a:t>
            </a:r>
            <a:endParaRPr lang="it-IT" dirty="0"/>
          </a:p>
        </p:txBody>
      </p:sp>
    </p:spTree>
    <p:extLst>
      <p:ext uri="{BB962C8B-B14F-4D97-AF65-F5344CB8AC3E}">
        <p14:creationId xmlns:p14="http://schemas.microsoft.com/office/powerpoint/2010/main" val="367362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0159"/>
            <a:ext cx="9509760" cy="745652"/>
          </a:xfrm>
        </p:spPr>
        <p:txBody>
          <a:bodyPr/>
          <a:lstStyle/>
          <a:p>
            <a:r>
              <a:rPr lang="it-IT" dirty="0" smtClean="0"/>
              <a:t>Profili e similarità strutturale</a:t>
            </a:r>
            <a:endParaRPr lang="it-IT" dirty="0"/>
          </a:p>
        </p:txBody>
      </p:sp>
      <p:sp>
        <p:nvSpPr>
          <p:cNvPr id="6" name="Content Placeholder 5"/>
          <p:cNvSpPr>
            <a:spLocks noGrp="1"/>
          </p:cNvSpPr>
          <p:nvPr>
            <p:ph idx="1"/>
          </p:nvPr>
        </p:nvSpPr>
        <p:spPr>
          <a:xfrm>
            <a:off x="1341120" y="1288889"/>
            <a:ext cx="9509760" cy="4343400"/>
          </a:xfrm>
        </p:spPr>
        <p:txBody>
          <a:bodyPr/>
          <a:lstStyle/>
          <a:p>
            <a:pPr algn="just"/>
            <a:r>
              <a:rPr lang="it-IT" dirty="0" smtClean="0"/>
              <a:t>L’utilizzo di profili può mettere in luce </a:t>
            </a:r>
            <a:r>
              <a:rPr lang="it-IT" b="1" u="sng" dirty="0" smtClean="0"/>
              <a:t>similarità strutturale </a:t>
            </a:r>
            <a:r>
              <a:rPr lang="it-IT" dirty="0" smtClean="0"/>
              <a:t>anche nei casi in cui la similarità di sequenza primaria sia troppo bassa per essere rilevata con un semplice BLASTp</a:t>
            </a:r>
          </a:p>
          <a:p>
            <a:pPr algn="just"/>
            <a:r>
              <a:rPr lang="it-IT" dirty="0" smtClean="0"/>
              <a:t>Alcuni amino acidi «chiave» hanno posizioni estremamente conservate</a:t>
            </a:r>
            <a:endParaRPr lang="it-IT" dirty="0"/>
          </a:p>
        </p:txBody>
      </p:sp>
      <p:pic>
        <p:nvPicPr>
          <p:cNvPr id="1026" name="Picture 2" descr="http://www.allometric.com/tom/courses/protected/MCB6/ch03/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69" y="2840863"/>
            <a:ext cx="6359462" cy="36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86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10471" y="736184"/>
            <a:ext cx="5142519" cy="5345709"/>
          </a:xfrm>
        </p:spPr>
        <p:txBody>
          <a:bodyPr>
            <a:normAutofit/>
          </a:bodyPr>
          <a:lstStyle/>
          <a:p>
            <a:pPr algn="just">
              <a:buFont typeface="Wingdings" panose="05000000000000000000" pitchFamily="2" charset="2"/>
              <a:buChar char="ü"/>
            </a:pPr>
            <a:r>
              <a:rPr lang="it-IT" dirty="0" smtClean="0"/>
              <a:t>Una proteina puà essere anche considerata come una serie di </a:t>
            </a:r>
            <a:r>
              <a:rPr lang="it-IT" b="1" u="sng" dirty="0" smtClean="0"/>
              <a:t>domini</a:t>
            </a:r>
          </a:p>
          <a:p>
            <a:pPr algn="just">
              <a:buFont typeface="Wingdings" panose="05000000000000000000" pitchFamily="2" charset="2"/>
              <a:buChar char="ü"/>
            </a:pPr>
            <a:r>
              <a:rPr lang="it-IT" b="1" u="sng" dirty="0" smtClean="0"/>
              <a:t>Questi possono avere una determinata funzione e di conseguenza una determinata struttura</a:t>
            </a:r>
          </a:p>
          <a:p>
            <a:pPr algn="just">
              <a:buFont typeface="Wingdings" panose="05000000000000000000" pitchFamily="2" charset="2"/>
              <a:buChar char="ü"/>
            </a:pPr>
            <a:r>
              <a:rPr lang="it-IT" dirty="0" smtClean="0"/>
              <a:t>Questi moduli strutturali/funzionali possono anche essere </a:t>
            </a:r>
            <a:r>
              <a:rPr lang="it-IT" b="1" u="sng" dirty="0" smtClean="0"/>
              <a:t>ripetuti più volte all’interno di una medesima proteina</a:t>
            </a:r>
          </a:p>
          <a:p>
            <a:pPr algn="just">
              <a:buFont typeface="Wingdings" panose="05000000000000000000" pitchFamily="2" charset="2"/>
              <a:buChar char="ü"/>
            </a:pPr>
            <a:r>
              <a:rPr lang="it-IT" dirty="0" smtClean="0"/>
              <a:t>Spesso queste regioni sono collegate da porzioni </a:t>
            </a:r>
            <a:r>
              <a:rPr lang="it-IT" b="1" u="sng" dirty="0" smtClean="0"/>
              <a:t>linker a bassa complessità </a:t>
            </a:r>
            <a:r>
              <a:rPr lang="it-IT" dirty="0" smtClean="0"/>
              <a:t>(che adottano quindi perlopiù una struttura lineare</a:t>
            </a:r>
          </a:p>
        </p:txBody>
      </p:sp>
      <p:pic>
        <p:nvPicPr>
          <p:cNvPr id="2050" name="Picture 2" descr="http://www.nature.com/nrm/journal/v4/n12/images/nrm1261-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390073"/>
            <a:ext cx="5715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336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PROGRAMMA DEL CORSO</a:t>
            </a:r>
            <a:endParaRPr lang="it-IT" dirty="0"/>
          </a:p>
        </p:txBody>
      </p:sp>
      <p:sp>
        <p:nvSpPr>
          <p:cNvPr id="3" name="Content Placeholder 2"/>
          <p:cNvSpPr>
            <a:spLocks noGrp="1"/>
          </p:cNvSpPr>
          <p:nvPr>
            <p:ph idx="1"/>
          </p:nvPr>
        </p:nvSpPr>
        <p:spPr/>
        <p:txBody>
          <a:bodyPr>
            <a:normAutofit fontScale="92500" lnSpcReduction="10000"/>
          </a:bodyPr>
          <a:lstStyle/>
          <a:p>
            <a:pPr algn="just"/>
            <a:r>
              <a:rPr lang="it-IT" b="1" dirty="0"/>
              <a:t>Strategie per assemblaggio </a:t>
            </a:r>
            <a:r>
              <a:rPr lang="it-IT" b="1" i="1" dirty="0"/>
              <a:t>de novo </a:t>
            </a:r>
            <a:r>
              <a:rPr lang="it-IT" b="1" dirty="0"/>
              <a:t>di genomi e trascrittomi e </a:t>
            </a:r>
            <a:r>
              <a:rPr lang="it-IT" b="1" dirty="0" smtClean="0"/>
              <a:t>loro annotazione funzionale</a:t>
            </a:r>
            <a:r>
              <a:rPr lang="it-IT" dirty="0"/>
              <a:t> </a:t>
            </a:r>
            <a:r>
              <a:rPr lang="it-IT" dirty="0" smtClean="0"/>
              <a:t>-&gt; uno degli aspetti più importanti (ed affascinanti) della genomica applicata</a:t>
            </a:r>
            <a:endParaRPr lang="it-IT" b="1" dirty="0" smtClean="0"/>
          </a:p>
          <a:p>
            <a:pPr algn="just"/>
            <a:endParaRPr lang="it-IT" b="1" dirty="0" smtClean="0"/>
          </a:p>
          <a:p>
            <a:pPr algn="just"/>
            <a:r>
              <a:rPr lang="it-IT" b="1" dirty="0"/>
              <a:t>Analisi di gene </a:t>
            </a:r>
            <a:r>
              <a:rPr lang="it-IT" b="1" dirty="0" err="1"/>
              <a:t>expression</a:t>
            </a:r>
            <a:r>
              <a:rPr lang="it-IT" b="1" dirty="0"/>
              <a:t> su larga scala: gestione e normalizzazione </a:t>
            </a:r>
            <a:r>
              <a:rPr lang="it-IT" b="1" dirty="0" smtClean="0"/>
              <a:t>dii dati </a:t>
            </a:r>
            <a:r>
              <a:rPr lang="it-IT" b="1" dirty="0"/>
              <a:t>di RNA-</a:t>
            </a:r>
            <a:r>
              <a:rPr lang="it-IT" b="1" dirty="0" err="1"/>
              <a:t>sequencing</a:t>
            </a:r>
            <a:r>
              <a:rPr lang="it-IT" b="1" dirty="0"/>
              <a:t>, analisi statistica di espressione differenziale </a:t>
            </a:r>
            <a:r>
              <a:rPr lang="it-IT" b="1" dirty="0" smtClean="0"/>
              <a:t>ed interpretazione risultati</a:t>
            </a:r>
            <a:r>
              <a:rPr lang="it-IT" dirty="0" smtClean="0"/>
              <a:t> -&gt; l’interpretazione dei risultati è ciò che distingue un esperto di genomica applicata da un semplice tecnico informatico</a:t>
            </a:r>
            <a:endParaRPr lang="it-IT" b="1" dirty="0" smtClean="0"/>
          </a:p>
          <a:p>
            <a:pPr algn="just"/>
            <a:endParaRPr lang="it-IT" dirty="0" smtClean="0"/>
          </a:p>
          <a:p>
            <a:pPr algn="just"/>
            <a:r>
              <a:rPr lang="it-IT" b="1" dirty="0"/>
              <a:t>Analisi funzionale di dati –</a:t>
            </a:r>
            <a:r>
              <a:rPr lang="it-IT" b="1" dirty="0" err="1"/>
              <a:t>omici</a:t>
            </a:r>
            <a:r>
              <a:rPr lang="it-IT" b="1" dirty="0"/>
              <a:t>. Arricchimento funzionale ed analisi </a:t>
            </a:r>
            <a:r>
              <a:rPr lang="it-IT" b="1" dirty="0" smtClean="0"/>
              <a:t>di network </a:t>
            </a:r>
            <a:r>
              <a:rPr lang="it-IT" b="1" dirty="0"/>
              <a:t>di regolazione. Panoramica su strumenti disponibili per </a:t>
            </a:r>
            <a:r>
              <a:rPr lang="it-IT" b="1" dirty="0" smtClean="0"/>
              <a:t>queste analisi </a:t>
            </a:r>
            <a:r>
              <a:rPr lang="it-IT" b="1" dirty="0"/>
              <a:t>(e.g. </a:t>
            </a:r>
            <a:r>
              <a:rPr lang="it-IT" b="1" dirty="0" err="1"/>
              <a:t>Ingenuity</a:t>
            </a:r>
            <a:r>
              <a:rPr lang="it-IT" b="1" dirty="0"/>
              <a:t> </a:t>
            </a:r>
            <a:r>
              <a:rPr lang="it-IT" b="1" dirty="0" err="1"/>
              <a:t>Pathway</a:t>
            </a:r>
            <a:r>
              <a:rPr lang="it-IT" b="1" dirty="0"/>
              <a:t> Analysis</a:t>
            </a:r>
            <a:r>
              <a:rPr lang="it-IT" b="1" dirty="0" smtClean="0"/>
              <a:t>)</a:t>
            </a:r>
            <a:r>
              <a:rPr lang="it-IT" dirty="0" smtClean="0"/>
              <a:t> -&gt; non esistono strumenti miracolosi, è necessaria in ogni caso una approfondita conoscenza degli argomenti oggetto di studio</a:t>
            </a:r>
            <a:endParaRPr lang="it-IT" b="1" dirty="0" smtClean="0"/>
          </a:p>
        </p:txBody>
      </p:sp>
    </p:spTree>
    <p:extLst>
      <p:ext uri="{BB962C8B-B14F-4D97-AF65-F5344CB8AC3E}">
        <p14:creationId xmlns:p14="http://schemas.microsoft.com/office/powerpoint/2010/main" val="387836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10753899" cy="5345709"/>
          </a:xfrm>
        </p:spPr>
        <p:txBody>
          <a:bodyPr>
            <a:normAutofit/>
          </a:bodyPr>
          <a:lstStyle/>
          <a:p>
            <a:pPr algn="just">
              <a:buFont typeface="Wingdings" panose="05000000000000000000" pitchFamily="2" charset="2"/>
              <a:buChar char="ü"/>
            </a:pPr>
            <a:r>
              <a:rPr lang="it-IT" dirty="0" smtClean="0"/>
              <a:t>Esistono numerosi database di profili HMM (che definiremo tra poco) relativi a domini proteici conservati</a:t>
            </a:r>
          </a:p>
          <a:p>
            <a:pPr algn="just">
              <a:buFont typeface="Wingdings" panose="05000000000000000000" pitchFamily="2" charset="2"/>
              <a:buChar char="ü"/>
            </a:pPr>
            <a:r>
              <a:rPr lang="it-IT" dirty="0" smtClean="0"/>
              <a:t>La maggior parte di questi sono riuniti in un unico grande database </a:t>
            </a:r>
            <a:r>
              <a:rPr lang="it-IT" dirty="0"/>
              <a:t>chiamato Interpro (</a:t>
            </a:r>
            <a:r>
              <a:rPr lang="it-IT" dirty="0">
                <a:hlinkClick r:id="rId2"/>
              </a:rPr>
              <a:t>https://www.ebi.ac.uk/interpro</a:t>
            </a:r>
            <a:r>
              <a:rPr lang="it-IT" dirty="0" smtClean="0">
                <a:hlinkClick r:id="rId2"/>
              </a:rPr>
              <a:t>/</a:t>
            </a:r>
            <a:r>
              <a:rPr lang="it-IT" dirty="0" smtClean="0"/>
              <a:t>), hostato su portale dell’EBI</a:t>
            </a:r>
            <a:endParaRPr lang="it-IT"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55" y="2056986"/>
            <a:ext cx="6244231" cy="4353520"/>
          </a:xfrm>
          <a:prstGeom prst="rect">
            <a:avLst/>
          </a:prstGeom>
        </p:spPr>
      </p:pic>
      <p:sp>
        <p:nvSpPr>
          <p:cNvPr id="3" name="TextBox 2"/>
          <p:cNvSpPr txBox="1"/>
          <p:nvPr/>
        </p:nvSpPr>
        <p:spPr>
          <a:xfrm>
            <a:off x="1059873" y="2441864"/>
            <a:ext cx="4291445" cy="3416320"/>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smtClean="0"/>
              <a:t>Interpro permette di efettuare ricerche di domini conservati tramite InterProScan, un software scaricabile come eseguibile standalone, oppure utilizzabile online con un interfaccia grafica</a:t>
            </a:r>
          </a:p>
          <a:p>
            <a:pPr marL="285750" indent="-285750" algn="just">
              <a:buFont typeface="Wingdings" panose="05000000000000000000" pitchFamily="2" charset="2"/>
              <a:buChar char="ü"/>
            </a:pPr>
            <a:endParaRPr lang="it-IT" dirty="0"/>
          </a:p>
          <a:p>
            <a:pPr marL="285750" indent="-285750" algn="just">
              <a:buFont typeface="Wingdings" panose="05000000000000000000" pitchFamily="2" charset="2"/>
              <a:buChar char="ü"/>
            </a:pPr>
            <a:r>
              <a:rPr lang="it-IT" dirty="0" smtClean="0"/>
              <a:t>Interpro cerca di fare un po’ di ordine, combinando i risultati di ricerca ottenibili singolarmente con l’utilizzo di signoli database e software dedicati</a:t>
            </a:r>
            <a:endParaRPr lang="it-IT" dirty="0"/>
          </a:p>
        </p:txBody>
      </p:sp>
    </p:spTree>
    <p:extLst>
      <p:ext uri="{BB962C8B-B14F-4D97-AF65-F5344CB8AC3E}">
        <p14:creationId xmlns:p14="http://schemas.microsoft.com/office/powerpoint/2010/main" val="178544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a:t>
            </a:r>
            <a:endParaRPr lang="it-IT" dirty="0"/>
          </a:p>
        </p:txBody>
      </p:sp>
      <p:sp>
        <p:nvSpPr>
          <p:cNvPr id="3" name="Content Placeholder 2"/>
          <p:cNvSpPr>
            <a:spLocks noGrp="1"/>
          </p:cNvSpPr>
          <p:nvPr>
            <p:ph idx="1"/>
          </p:nvPr>
        </p:nvSpPr>
        <p:spPr>
          <a:xfrm>
            <a:off x="1341120" y="1205345"/>
            <a:ext cx="9509760" cy="4811407"/>
          </a:xfrm>
        </p:spPr>
        <p:txBody>
          <a:bodyPr/>
          <a:lstStyle/>
          <a:p>
            <a:pPr marL="45720" indent="0">
              <a:buNone/>
            </a:pPr>
            <a:r>
              <a:rPr lang="it-IT" dirty="0" smtClean="0"/>
              <a:t>Una definizione presa dalla letteratura:</a:t>
            </a:r>
          </a:p>
          <a:p>
            <a:pPr marL="45720" indent="0">
              <a:buNone/>
            </a:pPr>
            <a:endParaRPr lang="it-IT" dirty="0"/>
          </a:p>
          <a:p>
            <a:pPr marL="45720" indent="0" algn="just">
              <a:buNone/>
            </a:pPr>
            <a:r>
              <a:rPr lang="it-IT" i="1" dirty="0" smtClean="0"/>
              <a:t>«</a:t>
            </a:r>
            <a:r>
              <a:rPr lang="en-US" i="1" dirty="0"/>
              <a:t>A hidden Markov model (HMM) is a statistical model that can be used to describe the evolution of observable events that depend on internal factors, which are not directly observable. We call the observed event a `symbol' and the invisible factor underlying the observation a `state'. An HMM consists of two stochastic processes, namely, an invisible process of hidden states and a visible process of observable symbols. The hidden states form a Markov chain, and the probability distribution of the observed symbol depends on the underlying </a:t>
            </a:r>
            <a:r>
              <a:rPr lang="en-US" i="1" dirty="0" smtClean="0"/>
              <a:t>state”</a:t>
            </a:r>
          </a:p>
          <a:p>
            <a:pPr marL="45720" indent="0">
              <a:buNone/>
            </a:pPr>
            <a:endParaRPr lang="it-IT" dirty="0"/>
          </a:p>
          <a:p>
            <a:pPr marL="45720" indent="0">
              <a:buNone/>
            </a:pPr>
            <a:r>
              <a:rPr lang="it-IT" dirty="0" err="1" smtClean="0"/>
              <a:t>Yoon</a:t>
            </a:r>
            <a:r>
              <a:rPr lang="it-IT" dirty="0" smtClean="0"/>
              <a:t> 2009, «</a:t>
            </a:r>
            <a:r>
              <a:rPr lang="en-US" dirty="0"/>
              <a:t>Hidden Markov Models and their Applications in Biological Sequence </a:t>
            </a:r>
            <a:r>
              <a:rPr lang="en-US" dirty="0" smtClean="0"/>
              <a:t>Analysis”</a:t>
            </a:r>
            <a:endParaRPr lang="it-IT" dirty="0"/>
          </a:p>
        </p:txBody>
      </p:sp>
    </p:spTree>
    <p:extLst>
      <p:ext uri="{BB962C8B-B14F-4D97-AF65-F5344CB8AC3E}">
        <p14:creationId xmlns:p14="http://schemas.microsoft.com/office/powerpoint/2010/main" val="126192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17529"/>
          </a:xfrm>
        </p:spPr>
        <p:txBody>
          <a:bodyPr>
            <a:normAutofit fontScale="90000"/>
          </a:bodyPr>
          <a:lstStyle/>
          <a:p>
            <a:r>
              <a:rPr lang="it-IT" dirty="0" smtClean="0"/>
              <a:t>PROFILI – RICERCA DI DOMINI PROTEICI</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0416" y="3527524"/>
            <a:ext cx="9509125" cy="3026189"/>
          </a:xfrm>
        </p:spPr>
      </p:pic>
      <p:sp>
        <p:nvSpPr>
          <p:cNvPr id="5" name="CasellaDiTesto 4"/>
          <p:cNvSpPr txBox="1"/>
          <p:nvPr/>
        </p:nvSpPr>
        <p:spPr>
          <a:xfrm>
            <a:off x="630621" y="1219200"/>
            <a:ext cx="10888717" cy="2308324"/>
          </a:xfrm>
          <a:prstGeom prst="rect">
            <a:avLst/>
          </a:prstGeom>
          <a:noFill/>
        </p:spPr>
        <p:txBody>
          <a:bodyPr wrap="square" rtlCol="0">
            <a:spAutoFit/>
          </a:bodyPr>
          <a:lstStyle/>
          <a:p>
            <a:pPr algn="just"/>
            <a:r>
              <a:rPr lang="it-IT" dirty="0" smtClean="0"/>
              <a:t>Per ora possiamo immaginare un </a:t>
            </a:r>
            <a:r>
              <a:rPr lang="it-IT" b="1" dirty="0" smtClean="0"/>
              <a:t>profilo</a:t>
            </a:r>
            <a:r>
              <a:rPr lang="it-IT" dirty="0" smtClean="0"/>
              <a:t> come una sorta di «</a:t>
            </a:r>
            <a:r>
              <a:rPr lang="it-IT" b="1" dirty="0" err="1" smtClean="0"/>
              <a:t>sequence</a:t>
            </a:r>
            <a:r>
              <a:rPr lang="it-IT" b="1" dirty="0" smtClean="0"/>
              <a:t> logo</a:t>
            </a:r>
            <a:r>
              <a:rPr lang="it-IT" dirty="0" smtClean="0"/>
              <a:t>». Ogni singolo residuo nella matrice posizionale è «pesato» sulla base della frequenza con cui esso viene ritrovato in un determinato dominio – si tratta di PSSM (di solito precompilate e depositate in specifici database)</a:t>
            </a:r>
          </a:p>
          <a:p>
            <a:pPr algn="just"/>
            <a:endParaRPr lang="it-IT" dirty="0"/>
          </a:p>
          <a:p>
            <a:pPr algn="just"/>
            <a:r>
              <a:rPr lang="it-IT" dirty="0" smtClean="0"/>
              <a:t>Le dimensioni delle lettere sono direttamente proporzionali alla frequenza con cui un dato amino acido è ritrovato in una determinata posizione e di conseguenza al peso specifico che ad esso viene dato nella ricerca</a:t>
            </a:r>
            <a:endParaRPr lang="en-US" dirty="0"/>
          </a:p>
        </p:txBody>
      </p:sp>
    </p:spTree>
    <p:extLst>
      <p:ext uri="{BB962C8B-B14F-4D97-AF65-F5344CB8AC3E}">
        <p14:creationId xmlns:p14="http://schemas.microsoft.com/office/powerpoint/2010/main" val="196045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53290" y="1085874"/>
            <a:ext cx="10910454" cy="4811407"/>
          </a:xfrm>
        </p:spPr>
        <p:txBody>
          <a:bodyPr>
            <a:normAutofit/>
          </a:bodyPr>
          <a:lstStyle/>
          <a:p>
            <a:r>
              <a:rPr lang="it-IT" sz="1600" dirty="0" smtClean="0"/>
              <a:t>Schematicamente un promotore per la Pol II è composto da:</a:t>
            </a:r>
            <a:endParaRPr lang="it-IT" sz="1600" dirty="0"/>
          </a:p>
          <a:p>
            <a:pPr marL="502920" indent="-457200">
              <a:buAutoNum type="arabicParenR"/>
            </a:pPr>
            <a:r>
              <a:rPr lang="it-IT" sz="1600" dirty="0" smtClean="0"/>
              <a:t>PROMOTORE CORE - </a:t>
            </a:r>
            <a:r>
              <a:rPr lang="it-IT" sz="1600" dirty="0"/>
              <a:t>regione sufficiente a deteminare il TSS </a:t>
            </a:r>
            <a:r>
              <a:rPr lang="it-IT" sz="1600" dirty="0" smtClean="0"/>
              <a:t>esatto</a:t>
            </a:r>
          </a:p>
          <a:p>
            <a:pPr marL="502920" indent="-457200">
              <a:buAutoNum type="arabicParenR"/>
            </a:pPr>
            <a:r>
              <a:rPr lang="it-IT" sz="1600" dirty="0" smtClean="0"/>
              <a:t>PROMOTORE </a:t>
            </a:r>
            <a:r>
              <a:rPr lang="it-IT" sz="1600" dirty="0"/>
              <a:t>PROSSIMALE </a:t>
            </a:r>
            <a:r>
              <a:rPr lang="it-IT" sz="1600" dirty="0" smtClean="0"/>
              <a:t>- </a:t>
            </a:r>
            <a:r>
              <a:rPr lang="it-IT" sz="1600" dirty="0"/>
              <a:t>200-300 bp upstream al TSS, responsabile, almeno in parte, della modulazione dell’espressione </a:t>
            </a:r>
            <a:endParaRPr lang="it-IT" sz="1600" dirty="0" smtClean="0"/>
          </a:p>
          <a:p>
            <a:pPr marL="502920" indent="-457200">
              <a:buAutoNum type="arabicParenR"/>
            </a:pPr>
            <a:r>
              <a:rPr lang="it-IT" sz="1600" dirty="0" smtClean="0"/>
              <a:t>PROMOTORE </a:t>
            </a:r>
            <a:r>
              <a:rPr lang="it-IT" sz="1600" dirty="0"/>
              <a:t>DISTALE </a:t>
            </a:r>
            <a:r>
              <a:rPr lang="it-IT" sz="1600" dirty="0" smtClean="0"/>
              <a:t>- </a:t>
            </a:r>
            <a:r>
              <a:rPr lang="it-IT" sz="1600" dirty="0"/>
              <a:t>100 bp – 2 Mb </a:t>
            </a:r>
            <a:endParaRPr lang="it-IT" sz="1600" dirty="0" smtClean="0"/>
          </a:p>
          <a:p>
            <a:pPr marL="45720" indent="0">
              <a:buNone/>
            </a:pPr>
            <a:r>
              <a:rPr lang="it-IT" sz="1600" b="1" u="sng" dirty="0" smtClean="0"/>
              <a:t>Queste regioni sono, almeno in parte, conservate e riconducibili ad un consensus, in quanto vengono riconosciute da fattori che solitamente regolano la transcrizione di svariati geni</a:t>
            </a:r>
            <a:endParaRPr lang="it-IT" sz="1600" b="1"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88" y="3616034"/>
            <a:ext cx="4885012" cy="2775927"/>
          </a:xfrm>
          <a:prstGeom prst="rect">
            <a:avLst/>
          </a:prstGeom>
        </p:spPr>
      </p:pic>
      <p:sp>
        <p:nvSpPr>
          <p:cNvPr id="6" name="TextBox 5"/>
          <p:cNvSpPr txBox="1"/>
          <p:nvPr/>
        </p:nvSpPr>
        <p:spPr>
          <a:xfrm>
            <a:off x="5685751" y="4126834"/>
            <a:ext cx="5682543" cy="1754326"/>
          </a:xfrm>
          <a:prstGeom prst="rect">
            <a:avLst/>
          </a:prstGeom>
          <a:noFill/>
        </p:spPr>
        <p:txBody>
          <a:bodyPr wrap="square" rtlCol="0">
            <a:spAutoFit/>
          </a:bodyPr>
          <a:lstStyle/>
          <a:p>
            <a:r>
              <a:rPr lang="it-IT" dirty="0" smtClean="0"/>
              <a:t>Nell’esempio a fianco vediamo un allineamento tra i promotori di alcuni geni batterici trascritti tramite il fattore housekeeping sigma70</a:t>
            </a:r>
          </a:p>
          <a:p>
            <a:endParaRPr lang="it-IT" dirty="0"/>
          </a:p>
          <a:p>
            <a:r>
              <a:rPr lang="it-IT" dirty="0"/>
              <a:t>Due regioni in cui la sequenza e’ conservata: -10 - 35 dallo start site (motivi </a:t>
            </a:r>
            <a:r>
              <a:rPr lang="it-IT" b="1" dirty="0"/>
              <a:t>TTGACA</a:t>
            </a:r>
            <a:r>
              <a:rPr lang="it-IT" dirty="0"/>
              <a:t> e </a:t>
            </a:r>
            <a:r>
              <a:rPr lang="it-IT" b="1" dirty="0"/>
              <a:t>TATAAT</a:t>
            </a:r>
            <a:r>
              <a:rPr lang="it-IT" dirty="0"/>
              <a:t>) </a:t>
            </a:r>
          </a:p>
        </p:txBody>
      </p:sp>
    </p:spTree>
    <p:extLst>
      <p:ext uri="{BB962C8B-B14F-4D97-AF65-F5344CB8AC3E}">
        <p14:creationId xmlns:p14="http://schemas.microsoft.com/office/powerpoint/2010/main" val="351267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353290" y="1085874"/>
            <a:ext cx="6619010" cy="4811407"/>
          </a:xfrm>
        </p:spPr>
        <p:txBody>
          <a:bodyPr>
            <a:normAutofit/>
          </a:bodyPr>
          <a:lstStyle/>
          <a:p>
            <a:endParaRPr lang="it-IT" sz="1600" dirty="0"/>
          </a:p>
          <a:p>
            <a:pPr algn="just"/>
            <a:r>
              <a:rPr lang="it-IT" sz="1600" dirty="0" smtClean="0"/>
              <a:t>I </a:t>
            </a:r>
            <a:r>
              <a:rPr lang="it-IT" sz="1600" dirty="0"/>
              <a:t>motivi TTGACA and </a:t>
            </a:r>
            <a:r>
              <a:rPr lang="it-IT" sz="1600" dirty="0" smtClean="0"/>
              <a:t>TATAAT che abbiamo visto </a:t>
            </a:r>
            <a:r>
              <a:rPr lang="it-IT" sz="1600" dirty="0"/>
              <a:t>sono i segnali che vengono riconosciuti dalla subunita’ sigma70 della polimerasi. </a:t>
            </a:r>
          </a:p>
          <a:p>
            <a:pPr algn="just"/>
            <a:r>
              <a:rPr lang="it-IT" sz="1600" dirty="0" smtClean="0"/>
              <a:t>La </a:t>
            </a:r>
            <a:r>
              <a:rPr lang="it-IT" sz="1600" b="1" u="sng" dirty="0"/>
              <a:t>“forza” </a:t>
            </a:r>
            <a:r>
              <a:rPr lang="it-IT" sz="1600" dirty="0"/>
              <a:t>relativa di un promotore e’ proporzionale alla sua similarita’ ad una specifica sequenza consenso. </a:t>
            </a:r>
          </a:p>
          <a:p>
            <a:pPr algn="just"/>
            <a:r>
              <a:rPr lang="it-IT" sz="1600" dirty="0" smtClean="0"/>
              <a:t>Mutazioni </a:t>
            </a:r>
            <a:r>
              <a:rPr lang="it-IT" sz="1600" dirty="0"/>
              <a:t>nelle regioni -10 and –35 alterano la “forza” del </a:t>
            </a:r>
            <a:r>
              <a:rPr lang="it-IT" sz="1600" dirty="0" smtClean="0"/>
              <a:t>promotore</a:t>
            </a:r>
            <a:endParaRPr lang="it-IT" sz="1600" dirty="0"/>
          </a:p>
          <a:p>
            <a:pPr algn="just"/>
            <a:r>
              <a:rPr lang="it-IT" sz="1600" dirty="0" smtClean="0"/>
              <a:t>Esperimenti </a:t>
            </a:r>
            <a:r>
              <a:rPr lang="it-IT" sz="1600" dirty="0"/>
              <a:t>tipo footprinting o methylation </a:t>
            </a:r>
            <a:r>
              <a:rPr lang="it-IT" sz="1600" dirty="0" smtClean="0"/>
              <a:t>interference </a:t>
            </a:r>
            <a:r>
              <a:rPr lang="it-IT" sz="1600" dirty="0"/>
              <a:t>confermano la loro attivita</a:t>
            </a:r>
            <a:r>
              <a:rPr lang="it-IT" sz="1600" dirty="0" smtClean="0"/>
              <a:t>’</a:t>
            </a:r>
          </a:p>
          <a:p>
            <a:pPr algn="just"/>
            <a:r>
              <a:rPr lang="it-IT" sz="1600" dirty="0" smtClean="0"/>
              <a:t>Oltre a questi elementi «generali» ne esistono moltissimi ben più specifici che regolano positivamente o negativamente la trascrizione, andando a fungere da siti di legame per una serie di TF e fattori accessori facenti parte di macrocomplessi molecolari</a:t>
            </a:r>
            <a:endParaRPr lang="it-IT" sz="1600" dirty="0"/>
          </a:p>
        </p:txBody>
      </p:sp>
      <p:pic>
        <p:nvPicPr>
          <p:cNvPr id="7170" name="Picture 2" descr="http://figures.boundless-cdn.com/20321/full/figure-16-04-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543" y="1332008"/>
            <a:ext cx="4062548" cy="475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89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2651" y="259983"/>
            <a:ext cx="9509760" cy="692658"/>
          </a:xfrm>
        </p:spPr>
        <p:txBody>
          <a:bodyPr>
            <a:noAutofit/>
          </a:bodyPr>
          <a:lstStyle/>
          <a:p>
            <a:r>
              <a:rPr lang="it-IT" sz="2400" dirty="0" smtClean="0"/>
              <a:t>«CATEGORIZZARE» PROTEINE IN BASE ALLA LORO FUNZIONE</a:t>
            </a:r>
            <a:endParaRPr lang="en-US" sz="2400" dirty="0"/>
          </a:p>
        </p:txBody>
      </p:sp>
      <p:sp>
        <p:nvSpPr>
          <p:cNvPr id="6" name="CasellaDiTesto 5"/>
          <p:cNvSpPr txBox="1"/>
          <p:nvPr/>
        </p:nvSpPr>
        <p:spPr>
          <a:xfrm>
            <a:off x="777766" y="1428750"/>
            <a:ext cx="10583917"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Le lezioni viste fino a questo momento ci hanno offerto una panoramica su diversi strumenti che possono darci delle utili indicazioni per prevedere l’ipotetica funzione di una proteina, su diversi livelli</a:t>
            </a:r>
          </a:p>
          <a:p>
            <a:pPr marL="285750" indent="-285750" algn="just">
              <a:buFont typeface="Arial" panose="020B0604020202020204" pitchFamily="34" charset="0"/>
              <a:buChar char="•"/>
            </a:pPr>
            <a:r>
              <a:rPr lang="it-IT" b="1" dirty="0" smtClean="0"/>
              <a:t>BLAST</a:t>
            </a:r>
            <a:r>
              <a:rPr lang="it-IT" dirty="0" smtClean="0"/>
              <a:t> -&gt; identifica similarità significativa con proteine la cui funzione è nota, in quanto già sperimentalmente validata da altri autori</a:t>
            </a:r>
          </a:p>
          <a:p>
            <a:pPr marL="285750" indent="-285750" algn="just">
              <a:buFont typeface="Arial" panose="020B0604020202020204" pitchFamily="34" charset="0"/>
              <a:buChar char="•"/>
            </a:pPr>
            <a:r>
              <a:rPr lang="it-IT" b="1" dirty="0" smtClean="0"/>
              <a:t>Presenza di domini conservati </a:t>
            </a:r>
            <a:r>
              <a:rPr lang="it-IT" dirty="0" smtClean="0"/>
              <a:t>-&gt; tramite </a:t>
            </a:r>
            <a:r>
              <a:rPr lang="it-IT" dirty="0" err="1" smtClean="0"/>
              <a:t>InterproScan</a:t>
            </a:r>
            <a:r>
              <a:rPr lang="it-IT" dirty="0" smtClean="0"/>
              <a:t>, SMART, </a:t>
            </a:r>
            <a:r>
              <a:rPr lang="it-IT" dirty="0" err="1" smtClean="0"/>
              <a:t>Pfam</a:t>
            </a:r>
            <a:r>
              <a:rPr lang="it-IT" dirty="0" smtClean="0"/>
              <a:t>, ecc. ci permette di identificare la presenza di regioni conservate che svolgono determinate funzioni molecolari, la cui combinazione determina il ruolo che una proteina assume in un determinato contesto cellulare o sub-cellulare</a:t>
            </a:r>
          </a:p>
          <a:p>
            <a:pPr marL="285750" indent="-285750" algn="just">
              <a:buFont typeface="Arial" panose="020B0604020202020204" pitchFamily="34" charset="0"/>
              <a:buChar char="•"/>
            </a:pPr>
            <a:r>
              <a:rPr lang="it-IT" b="1" dirty="0" smtClean="0"/>
              <a:t>Predizione della topologia </a:t>
            </a:r>
            <a:r>
              <a:rPr lang="it-IT" dirty="0" smtClean="0"/>
              <a:t>-&gt; altrettanto importante, ci permette di inserire una proteina (o una sua specifica regione) in un determinato contesto biologico. In che organello è indirizzata la proteina? Il dominio di interesse è intracellulare/extracellulare?</a:t>
            </a:r>
          </a:p>
          <a:p>
            <a:pPr marL="285750" indent="-285750" algn="just">
              <a:buFont typeface="Arial" panose="020B0604020202020204" pitchFamily="34" charset="0"/>
              <a:buChar char="•"/>
            </a:pPr>
            <a:r>
              <a:rPr lang="it-IT" b="1" dirty="0" smtClean="0"/>
              <a:t>Predizione strutturale </a:t>
            </a:r>
            <a:r>
              <a:rPr lang="it-IT" dirty="0" smtClean="0"/>
              <a:t>-&gt; determinate strutture sono tipicamente legate a determinate funzioni, e proteine strutturalmente simili, anche se con scarsa omologia di sequenza primaria, probabilmente coprono una funzione simile</a:t>
            </a:r>
            <a:endParaRPr lang="it-IT" dirty="0"/>
          </a:p>
          <a:p>
            <a:endParaRPr lang="en-US" dirty="0"/>
          </a:p>
        </p:txBody>
      </p:sp>
    </p:spTree>
    <p:extLst>
      <p:ext uri="{BB962C8B-B14F-4D97-AF65-F5344CB8AC3E}">
        <p14:creationId xmlns:p14="http://schemas.microsoft.com/office/powerpoint/2010/main" val="83230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2651" y="259983"/>
            <a:ext cx="9509760" cy="692658"/>
          </a:xfrm>
        </p:spPr>
        <p:txBody>
          <a:bodyPr>
            <a:noAutofit/>
          </a:bodyPr>
          <a:lstStyle/>
          <a:p>
            <a:r>
              <a:rPr lang="it-IT" sz="2400" dirty="0" smtClean="0"/>
              <a:t>«CATEGORIZZARE» PROTEINE IN BASE ALLA LORO FUNZIONE</a:t>
            </a:r>
            <a:endParaRPr lang="en-US" sz="2400" dirty="0"/>
          </a:p>
        </p:txBody>
      </p:sp>
      <p:sp>
        <p:nvSpPr>
          <p:cNvPr id="6" name="CasellaDiTesto 5"/>
          <p:cNvSpPr txBox="1"/>
          <p:nvPr/>
        </p:nvSpPr>
        <p:spPr>
          <a:xfrm>
            <a:off x="714704" y="1355177"/>
            <a:ext cx="6313215" cy="4524315"/>
          </a:xfrm>
          <a:prstGeom prst="rect">
            <a:avLst/>
          </a:prstGeom>
          <a:noFill/>
        </p:spPr>
        <p:txBody>
          <a:bodyPr wrap="square" rtlCol="0">
            <a:spAutoFit/>
          </a:bodyPr>
          <a:lstStyle/>
          <a:p>
            <a:pPr algn="just"/>
            <a:r>
              <a:rPr lang="it-IT" dirty="0" smtClean="0"/>
              <a:t>OPPORTUNITA’ E LIMITI DEI METODI DI ANNOTAZIONE FUNZIONALE</a:t>
            </a:r>
          </a:p>
          <a:p>
            <a:pPr marL="285750" indent="-285750">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Si tratta in tutti i casi di metodi di </a:t>
            </a:r>
            <a:r>
              <a:rPr lang="it-IT" b="1" dirty="0" smtClean="0"/>
              <a:t>inferenza</a:t>
            </a:r>
            <a:r>
              <a:rPr lang="it-IT" dirty="0" smtClean="0"/>
              <a:t>, senza la possibilità diretta di valutare la bontà di una predizione</a:t>
            </a:r>
          </a:p>
          <a:p>
            <a:pPr marL="285750" indent="-285750" algn="just">
              <a:buFont typeface="Arial" panose="020B0604020202020204" pitchFamily="34" charset="0"/>
              <a:buChar char="•"/>
            </a:pPr>
            <a:r>
              <a:rPr lang="it-IT" dirty="0" smtClean="0"/>
              <a:t>La procedura è molto semplice e si basa su </a:t>
            </a:r>
            <a:r>
              <a:rPr lang="it-IT" u="sng" dirty="0" smtClean="0"/>
              <a:t>criteri soglia arbitrari</a:t>
            </a:r>
            <a:r>
              <a:rPr lang="it-IT" dirty="0" smtClean="0"/>
              <a:t> di similarità/p-</a:t>
            </a:r>
            <a:r>
              <a:rPr lang="it-IT" dirty="0" err="1" smtClean="0"/>
              <a:t>value</a:t>
            </a:r>
            <a:r>
              <a:rPr lang="it-IT" dirty="0" smtClean="0"/>
              <a:t> da stabilire per procedere con la predizione</a:t>
            </a:r>
          </a:p>
          <a:p>
            <a:pPr marL="285750" indent="-285750" algn="just">
              <a:buFont typeface="Arial" panose="020B0604020202020204" pitchFamily="34" charset="0"/>
              <a:buChar char="•"/>
            </a:pPr>
            <a:r>
              <a:rPr lang="it-IT" dirty="0" smtClean="0"/>
              <a:t>Quando una sequenza proteica (o una sequenza nucleotidica codificante) viene assegnata ad una ipotetica funzione, si parla di </a:t>
            </a:r>
            <a:r>
              <a:rPr lang="it-IT" b="1" dirty="0" smtClean="0"/>
              <a:t>annotazione funzionale</a:t>
            </a:r>
          </a:p>
          <a:p>
            <a:pPr marL="285750" indent="-285750" algn="just">
              <a:buFont typeface="Arial" panose="020B0604020202020204" pitchFamily="34" charset="0"/>
              <a:buChar char="•"/>
            </a:pPr>
            <a:r>
              <a:rPr lang="it-IT" dirty="0" smtClean="0"/>
              <a:t>E’ diventato uno </a:t>
            </a:r>
            <a:r>
              <a:rPr lang="it-IT" dirty="0" err="1" smtClean="0"/>
              <a:t>step</a:t>
            </a:r>
            <a:r>
              <a:rPr lang="it-IT" dirty="0" smtClean="0"/>
              <a:t> fondamentale nell’analisi di genomi, trascrittomi e </a:t>
            </a:r>
            <a:r>
              <a:rPr lang="it-IT" dirty="0" err="1" smtClean="0"/>
              <a:t>proteomi</a:t>
            </a:r>
            <a:r>
              <a:rPr lang="it-IT" dirty="0" smtClean="0"/>
              <a:t> per permettere una migliore interpretazione dei risultati</a:t>
            </a:r>
          </a:p>
          <a:p>
            <a:endParaRPr lang="en-US" dirty="0"/>
          </a:p>
        </p:txBody>
      </p:sp>
      <p:pic>
        <p:nvPicPr>
          <p:cNvPr id="3" name="Immagine 2"/>
          <p:cNvPicPr>
            <a:picLocks noChangeAspect="1"/>
          </p:cNvPicPr>
          <p:nvPr/>
        </p:nvPicPr>
        <p:blipFill>
          <a:blip r:embed="rId2"/>
          <a:stretch>
            <a:fillRect/>
          </a:stretch>
        </p:blipFill>
        <p:spPr>
          <a:xfrm>
            <a:off x="7027920" y="1713187"/>
            <a:ext cx="4680605" cy="3510454"/>
          </a:xfrm>
          <a:prstGeom prst="rect">
            <a:avLst/>
          </a:prstGeom>
        </p:spPr>
      </p:pic>
      <p:sp>
        <p:nvSpPr>
          <p:cNvPr id="4" name="CasellaDiTesto 3"/>
          <p:cNvSpPr txBox="1"/>
          <p:nvPr/>
        </p:nvSpPr>
        <p:spPr>
          <a:xfrm>
            <a:off x="714703" y="5692282"/>
            <a:ext cx="10993822" cy="923330"/>
          </a:xfrm>
          <a:prstGeom prst="rect">
            <a:avLst/>
          </a:prstGeom>
          <a:noFill/>
          <a:ln>
            <a:solidFill>
              <a:srgbClr val="FF0000"/>
            </a:solidFill>
          </a:ln>
        </p:spPr>
        <p:txBody>
          <a:bodyPr wrap="square" rtlCol="0">
            <a:spAutoFit/>
          </a:bodyPr>
          <a:lstStyle/>
          <a:p>
            <a:pPr algn="just"/>
            <a:r>
              <a:rPr lang="it-IT" b="1" dirty="0" smtClean="0"/>
              <a:t>RICORDIAMO CHE LE PREDIZIONI COMPUTAZIONALI NON POTRANNO MAI SOSTITUIRE LE INFORMAZIONI DIRETTE RELATIVE ALLA VALIDAZIONE SPERIMENTALE (es. clonaggio e saggi funzionali, gene knockout in modelli </a:t>
            </a:r>
            <a:r>
              <a:rPr lang="it-IT" b="1" i="1" dirty="0" smtClean="0"/>
              <a:t>in vivo</a:t>
            </a:r>
            <a:r>
              <a:rPr lang="it-IT" b="1" dirty="0" smtClean="0"/>
              <a:t>, ecc.)</a:t>
            </a:r>
            <a:endParaRPr lang="en-US" b="1" dirty="0"/>
          </a:p>
        </p:txBody>
      </p:sp>
    </p:spTree>
    <p:extLst>
      <p:ext uri="{BB962C8B-B14F-4D97-AF65-F5344CB8AC3E}">
        <p14:creationId xmlns:p14="http://schemas.microsoft.com/office/powerpoint/2010/main" val="8425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2651" y="259983"/>
            <a:ext cx="9509760" cy="692658"/>
          </a:xfrm>
        </p:spPr>
        <p:txBody>
          <a:bodyPr>
            <a:noAutofit/>
          </a:bodyPr>
          <a:lstStyle/>
          <a:p>
            <a:r>
              <a:rPr lang="it-IT" sz="2400" dirty="0" smtClean="0"/>
              <a:t>RISORSE PER L’ANNOTAZIONE FUNZIONALE</a:t>
            </a:r>
            <a:endParaRPr lang="en-US" sz="2400" dirty="0"/>
          </a:p>
        </p:txBody>
      </p:sp>
      <p:sp>
        <p:nvSpPr>
          <p:cNvPr id="6" name="CasellaDiTesto 5"/>
          <p:cNvSpPr txBox="1"/>
          <p:nvPr/>
        </p:nvSpPr>
        <p:spPr>
          <a:xfrm>
            <a:off x="777766" y="1428750"/>
            <a:ext cx="10583917" cy="1200329"/>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Esistono svariati strumenti e database per l’annotazione funzionale di geni, </a:t>
            </a:r>
            <a:r>
              <a:rPr lang="it-IT" dirty="0" err="1" smtClean="0"/>
              <a:t>mRNA</a:t>
            </a:r>
            <a:r>
              <a:rPr lang="it-IT" dirty="0" smtClean="0"/>
              <a:t> e proteine, e per gli scopi di questo corso ci soffermeremo brevemente soltanto sui database principali</a:t>
            </a:r>
            <a:endParaRPr lang="it-IT" dirty="0"/>
          </a:p>
          <a:p>
            <a:endParaRPr lang="en-US" dirty="0"/>
          </a:p>
        </p:txBody>
      </p:sp>
      <p:pic>
        <p:nvPicPr>
          <p:cNvPr id="4" name="Immagine 3"/>
          <p:cNvPicPr>
            <a:picLocks noChangeAspect="1"/>
          </p:cNvPicPr>
          <p:nvPr/>
        </p:nvPicPr>
        <p:blipFill>
          <a:blip r:embed="rId2"/>
          <a:stretch>
            <a:fillRect/>
          </a:stretch>
        </p:blipFill>
        <p:spPr>
          <a:xfrm>
            <a:off x="957426" y="2799036"/>
            <a:ext cx="4286250" cy="2857500"/>
          </a:xfrm>
          <a:prstGeom prst="rect">
            <a:avLst/>
          </a:prstGeom>
        </p:spPr>
      </p:pic>
      <p:sp>
        <p:nvSpPr>
          <p:cNvPr id="5" name="CasellaDiTesto 4"/>
          <p:cNvSpPr txBox="1"/>
          <p:nvPr/>
        </p:nvSpPr>
        <p:spPr>
          <a:xfrm>
            <a:off x="5486400" y="2337371"/>
            <a:ext cx="6117021" cy="4801314"/>
          </a:xfrm>
          <a:prstGeom prst="rect">
            <a:avLst/>
          </a:prstGeom>
          <a:noFill/>
        </p:spPr>
        <p:txBody>
          <a:bodyPr wrap="square" rtlCol="0">
            <a:spAutoFit/>
          </a:bodyPr>
          <a:lstStyle/>
          <a:p>
            <a:r>
              <a:rPr lang="it-IT" b="1" dirty="0" smtClean="0"/>
              <a:t>GENE ONTOLOGY</a:t>
            </a:r>
          </a:p>
          <a:p>
            <a:endParaRPr lang="it-IT" b="1" dirty="0" smtClean="0"/>
          </a:p>
          <a:p>
            <a:r>
              <a:rPr lang="en-US" dirty="0">
                <a:hlinkClick r:id="rId3"/>
              </a:rPr>
              <a:t>http://</a:t>
            </a:r>
            <a:r>
              <a:rPr lang="en-US" dirty="0" smtClean="0">
                <a:hlinkClick r:id="rId3"/>
              </a:rPr>
              <a:t>geneontology.org</a:t>
            </a:r>
            <a:endParaRPr lang="en-US" dirty="0" smtClean="0"/>
          </a:p>
          <a:p>
            <a:endParaRPr lang="en-US" dirty="0"/>
          </a:p>
          <a:p>
            <a:pPr algn="just"/>
            <a:r>
              <a:rPr lang="en-US" dirty="0" smtClean="0"/>
              <a:t>Si </a:t>
            </a:r>
            <a:r>
              <a:rPr lang="en-US" dirty="0" err="1" smtClean="0"/>
              <a:t>tratta</a:t>
            </a:r>
            <a:r>
              <a:rPr lang="en-US" dirty="0" smtClean="0"/>
              <a:t> del </a:t>
            </a:r>
            <a:r>
              <a:rPr lang="en-US" dirty="0" err="1" smtClean="0"/>
              <a:t>maggiore</a:t>
            </a:r>
            <a:r>
              <a:rPr lang="en-US" dirty="0" smtClean="0"/>
              <a:t> e </a:t>
            </a:r>
            <a:r>
              <a:rPr lang="en-US" dirty="0" err="1" smtClean="0"/>
              <a:t>più</a:t>
            </a:r>
            <a:r>
              <a:rPr lang="en-US" dirty="0" smtClean="0"/>
              <a:t> </a:t>
            </a:r>
            <a:r>
              <a:rPr lang="en-US" dirty="0" err="1" smtClean="0"/>
              <a:t>utilizzato</a:t>
            </a:r>
            <a:r>
              <a:rPr lang="en-US" dirty="0" smtClean="0"/>
              <a:t> database per </a:t>
            </a:r>
            <a:r>
              <a:rPr lang="en-US" dirty="0" err="1" smtClean="0"/>
              <a:t>annotazione</a:t>
            </a:r>
            <a:r>
              <a:rPr lang="en-US" dirty="0" smtClean="0"/>
              <a:t> </a:t>
            </a:r>
            <a:r>
              <a:rPr lang="en-US" dirty="0" err="1" smtClean="0"/>
              <a:t>funzionale</a:t>
            </a:r>
            <a:r>
              <a:rPr lang="en-US" dirty="0" smtClean="0"/>
              <a:t>. </a:t>
            </a:r>
            <a:r>
              <a:rPr lang="en-US" dirty="0" err="1" smtClean="0"/>
              <a:t>Basato</a:t>
            </a:r>
            <a:r>
              <a:rPr lang="en-US" dirty="0" smtClean="0"/>
              <a:t> </a:t>
            </a:r>
            <a:r>
              <a:rPr lang="en-US" dirty="0" err="1" smtClean="0"/>
              <a:t>su</a:t>
            </a:r>
            <a:r>
              <a:rPr lang="en-US" dirty="0" smtClean="0"/>
              <a:t> </a:t>
            </a:r>
            <a:r>
              <a:rPr lang="en-US" dirty="0" err="1" smtClean="0"/>
              <a:t>evidenze</a:t>
            </a:r>
            <a:r>
              <a:rPr lang="en-US" dirty="0" smtClean="0"/>
              <a:t> </a:t>
            </a:r>
            <a:r>
              <a:rPr lang="en-US" dirty="0" err="1" smtClean="0"/>
              <a:t>sperimentali</a:t>
            </a:r>
            <a:r>
              <a:rPr lang="en-US" dirty="0" smtClean="0"/>
              <a:t>, </a:t>
            </a:r>
            <a:r>
              <a:rPr lang="en-US" dirty="0" err="1" smtClean="0"/>
              <a:t>curato</a:t>
            </a:r>
            <a:r>
              <a:rPr lang="en-US" dirty="0" smtClean="0"/>
              <a:t> </a:t>
            </a:r>
            <a:r>
              <a:rPr lang="en-US" dirty="0" err="1" smtClean="0"/>
              <a:t>manualmente</a:t>
            </a:r>
            <a:r>
              <a:rPr lang="en-US" dirty="0" smtClean="0"/>
              <a:t>. </a:t>
            </a:r>
            <a:r>
              <a:rPr lang="en-US" dirty="0" err="1" smtClean="0"/>
              <a:t>Categorizza</a:t>
            </a:r>
            <a:r>
              <a:rPr lang="en-US" dirty="0" smtClean="0"/>
              <a:t> </a:t>
            </a:r>
            <a:r>
              <a:rPr lang="en-US" dirty="0" err="1" smtClean="0"/>
              <a:t>geni</a:t>
            </a:r>
            <a:r>
              <a:rPr lang="en-US" dirty="0" smtClean="0"/>
              <a:t> e </a:t>
            </a:r>
            <a:r>
              <a:rPr lang="en-US" dirty="0" err="1" smtClean="0"/>
              <a:t>proteine</a:t>
            </a:r>
            <a:r>
              <a:rPr lang="en-US" dirty="0" smtClean="0"/>
              <a:t> secondo </a:t>
            </a:r>
            <a:r>
              <a:rPr lang="en-US" dirty="0" err="1" smtClean="0"/>
              <a:t>tre</a:t>
            </a:r>
            <a:r>
              <a:rPr lang="en-US" dirty="0" smtClean="0"/>
              <a:t> </a:t>
            </a:r>
            <a:r>
              <a:rPr lang="en-US" dirty="0" err="1" smtClean="0"/>
              <a:t>grosse</a:t>
            </a:r>
            <a:r>
              <a:rPr lang="en-US" dirty="0" smtClean="0"/>
              <a:t> </a:t>
            </a:r>
            <a:r>
              <a:rPr lang="en-US" dirty="0" err="1" smtClean="0"/>
              <a:t>sezioni</a:t>
            </a:r>
            <a:r>
              <a:rPr lang="en-US" dirty="0" smtClean="0"/>
              <a:t>:</a:t>
            </a:r>
          </a:p>
          <a:p>
            <a:endParaRPr lang="it-IT" dirty="0"/>
          </a:p>
          <a:p>
            <a:pPr marL="342900" indent="-342900">
              <a:buAutoNum type="arabicParenR"/>
            </a:pPr>
            <a:r>
              <a:rPr lang="it-IT" b="1" dirty="0" err="1" smtClean="0"/>
              <a:t>Biological</a:t>
            </a:r>
            <a:r>
              <a:rPr lang="it-IT" b="1" dirty="0" smtClean="0"/>
              <a:t> </a:t>
            </a:r>
            <a:r>
              <a:rPr lang="it-IT" b="1" dirty="0" err="1" smtClean="0"/>
              <a:t>process</a:t>
            </a:r>
            <a:endParaRPr lang="it-IT" b="1" dirty="0" smtClean="0"/>
          </a:p>
          <a:p>
            <a:pPr marL="342900" indent="-342900">
              <a:buAutoNum type="arabicParenR"/>
            </a:pPr>
            <a:endParaRPr lang="it-IT" b="1" dirty="0"/>
          </a:p>
          <a:p>
            <a:pPr marL="342900" indent="-342900">
              <a:buAutoNum type="arabicParenR"/>
            </a:pPr>
            <a:r>
              <a:rPr lang="it-IT" b="1" dirty="0" err="1" smtClean="0"/>
              <a:t>Molecular</a:t>
            </a:r>
            <a:r>
              <a:rPr lang="it-IT" b="1" dirty="0" smtClean="0"/>
              <a:t> </a:t>
            </a:r>
            <a:r>
              <a:rPr lang="it-IT" b="1" dirty="0" err="1" smtClean="0"/>
              <a:t>function</a:t>
            </a:r>
            <a:endParaRPr lang="it-IT" b="1" dirty="0"/>
          </a:p>
          <a:p>
            <a:pPr marL="342900" indent="-342900">
              <a:buAutoNum type="arabicParenR"/>
            </a:pPr>
            <a:endParaRPr lang="it-IT" b="1" dirty="0" smtClean="0"/>
          </a:p>
          <a:p>
            <a:pPr marL="342900" indent="-342900">
              <a:buAutoNum type="arabicParenR"/>
            </a:pPr>
            <a:r>
              <a:rPr lang="it-IT" b="1" dirty="0" smtClean="0"/>
              <a:t>Cellular component</a:t>
            </a:r>
            <a:endParaRPr lang="en-US" b="1" dirty="0" smtClean="0"/>
          </a:p>
          <a:p>
            <a:endParaRPr lang="en-US" dirty="0"/>
          </a:p>
          <a:p>
            <a:r>
              <a:rPr lang="en-US" dirty="0" smtClean="0"/>
              <a:t> </a:t>
            </a:r>
          </a:p>
          <a:p>
            <a:endParaRPr lang="en-US" dirty="0"/>
          </a:p>
        </p:txBody>
      </p:sp>
    </p:spTree>
    <p:extLst>
      <p:ext uri="{BB962C8B-B14F-4D97-AF65-F5344CB8AC3E}">
        <p14:creationId xmlns:p14="http://schemas.microsoft.com/office/powerpoint/2010/main" val="121612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06661"/>
          </a:xfrm>
        </p:spPr>
        <p:txBody>
          <a:bodyPr>
            <a:noAutofit/>
          </a:bodyPr>
          <a:lstStyle/>
          <a:p>
            <a:r>
              <a:rPr lang="it-IT" sz="2400" dirty="0" smtClean="0"/>
              <a:t>Allineamento multiplo di sequenze – introduzione</a:t>
            </a:r>
            <a:endParaRPr lang="it-IT" sz="2400" dirty="0"/>
          </a:p>
        </p:txBody>
      </p:sp>
      <p:sp>
        <p:nvSpPr>
          <p:cNvPr id="3" name="Content Placeholder 2"/>
          <p:cNvSpPr>
            <a:spLocks noGrp="1"/>
          </p:cNvSpPr>
          <p:nvPr>
            <p:ph idx="1"/>
          </p:nvPr>
        </p:nvSpPr>
        <p:spPr>
          <a:xfrm>
            <a:off x="1341120" y="1153390"/>
            <a:ext cx="9509760" cy="4458116"/>
          </a:xfrm>
        </p:spPr>
        <p:txBody>
          <a:bodyPr>
            <a:normAutofit fontScale="92500" lnSpcReduction="20000"/>
          </a:bodyPr>
          <a:lstStyle/>
          <a:p>
            <a:endParaRPr lang="it-IT" dirty="0"/>
          </a:p>
          <a:p>
            <a:pPr algn="just"/>
            <a:r>
              <a:rPr lang="it-IT" dirty="0"/>
              <a:t>Programmi come BLAST e FASTA sono ampiamente utilizzati per cercare in banche dati sequenze similari ad una sequenza </a:t>
            </a:r>
            <a:r>
              <a:rPr lang="it-IT" dirty="0" smtClean="0"/>
              <a:t>sonda (</a:t>
            </a:r>
            <a:r>
              <a:rPr lang="it-IT" dirty="0" err="1" smtClean="0"/>
              <a:t>query</a:t>
            </a:r>
            <a:r>
              <a:rPr lang="it-IT" dirty="0" smtClean="0"/>
              <a:t>), </a:t>
            </a:r>
            <a:r>
              <a:rPr lang="it-IT" dirty="0"/>
              <a:t>ma in molti casi è necessario disporre di metodi in grado di </a:t>
            </a:r>
            <a:r>
              <a:rPr lang="it-IT" b="1" u="sng" dirty="0"/>
              <a:t>allineare un insieme di sequenze già </a:t>
            </a:r>
            <a:r>
              <a:rPr lang="it-IT" b="1" u="sng" dirty="0" smtClean="0"/>
              <a:t>disponibili</a:t>
            </a:r>
            <a:r>
              <a:rPr lang="it-IT" dirty="0" smtClean="0"/>
              <a:t>, a volte ritrovate proprio grazie a strumenti come BLAST</a:t>
            </a:r>
            <a:endParaRPr lang="it-IT" dirty="0"/>
          </a:p>
          <a:p>
            <a:pPr algn="just"/>
            <a:r>
              <a:rPr lang="it-IT" dirty="0" smtClean="0"/>
              <a:t>Medotiche per l’allineamento di molte sequenze vengono definite come </a:t>
            </a:r>
            <a:r>
              <a:rPr lang="it-IT" b="1" u="sng" dirty="0" smtClean="0"/>
              <a:t>«Multiple Sequence Alignment», </a:t>
            </a:r>
            <a:r>
              <a:rPr lang="it-IT" dirty="0" smtClean="0"/>
              <a:t>e sono spesso indicate semplicemente con l’acronimo </a:t>
            </a:r>
            <a:r>
              <a:rPr lang="it-IT" b="1" u="sng" dirty="0" smtClean="0"/>
              <a:t>MSA</a:t>
            </a:r>
            <a:endParaRPr lang="it-IT" dirty="0"/>
          </a:p>
          <a:p>
            <a:pPr algn="just"/>
            <a:r>
              <a:rPr lang="it-IT" dirty="0"/>
              <a:t>per poter generare un allineamento multiplo di proteine omologhe, è necessario utilizzare algoritmi di </a:t>
            </a:r>
            <a:r>
              <a:rPr lang="it-IT" b="1" u="sng" dirty="0"/>
              <a:t>allineamento GLOBALE </a:t>
            </a:r>
          </a:p>
          <a:p>
            <a:pPr algn="just"/>
            <a:r>
              <a:rPr lang="it-IT" dirty="0"/>
              <a:t>alternativamente, si può costruire un </a:t>
            </a:r>
            <a:r>
              <a:rPr lang="it-IT" b="1" u="sng" dirty="0"/>
              <a:t>allineamento multiplo “locale”</a:t>
            </a:r>
            <a:r>
              <a:rPr lang="it-IT" b="1" dirty="0"/>
              <a:t> </a:t>
            </a:r>
            <a:r>
              <a:rPr lang="it-IT" dirty="0"/>
              <a:t>nel quale siano </a:t>
            </a:r>
            <a:r>
              <a:rPr lang="it-IT" dirty="0" smtClean="0"/>
              <a:t>considerate </a:t>
            </a:r>
            <a:r>
              <a:rPr lang="it-IT" dirty="0"/>
              <a:t>solo le regioni o i domini comuni a proteine che non siano tra loro globalmente simili, ma come vedremo la strategia da utilizzare dipende dallo scopo </a:t>
            </a:r>
            <a:r>
              <a:rPr lang="it-IT" dirty="0" smtClean="0"/>
              <a:t>dell’analisi</a:t>
            </a:r>
            <a:endParaRPr lang="it-IT" dirty="0"/>
          </a:p>
          <a:p>
            <a:endParaRPr lang="it-IT" dirty="0"/>
          </a:p>
        </p:txBody>
      </p:sp>
    </p:spTree>
    <p:extLst>
      <p:ext uri="{BB962C8B-B14F-4D97-AF65-F5344CB8AC3E}">
        <p14:creationId xmlns:p14="http://schemas.microsoft.com/office/powerpoint/2010/main" val="239251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47225"/>
            <a:ext cx="9509760" cy="600179"/>
          </a:xfrm>
        </p:spPr>
        <p:txBody>
          <a:bodyPr>
            <a:noAutofit/>
          </a:bodyPr>
          <a:lstStyle/>
          <a:p>
            <a:r>
              <a:rPr lang="it-IT" sz="2400" dirty="0" smtClean="0"/>
              <a:t>Benefici di un MSA – rafforzamento della «firma evolutiva»</a:t>
            </a:r>
            <a:endParaRPr lang="it-IT" sz="2400" dirty="0"/>
          </a:p>
        </p:txBody>
      </p:sp>
      <p:sp>
        <p:nvSpPr>
          <p:cNvPr id="3" name="Content Placeholder 2"/>
          <p:cNvSpPr>
            <a:spLocks noGrp="1"/>
          </p:cNvSpPr>
          <p:nvPr>
            <p:ph idx="1"/>
          </p:nvPr>
        </p:nvSpPr>
        <p:spPr>
          <a:xfrm>
            <a:off x="1341120" y="1364742"/>
            <a:ext cx="9509760" cy="4343400"/>
          </a:xfrm>
        </p:spPr>
        <p:txBody>
          <a:bodyPr>
            <a:normAutofit fontScale="92500" lnSpcReduction="10000"/>
          </a:bodyPr>
          <a:lstStyle/>
          <a:p>
            <a:pPr marL="45720" indent="0">
              <a:buNone/>
            </a:pPr>
            <a:r>
              <a:rPr lang="it-IT" dirty="0" smtClean="0"/>
              <a:t>Due sequenze possono soltanto darmi una indicazione sull’importanza dei residui conservati se allineate</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b="1" dirty="0" smtClean="0">
              <a:latin typeface="Courier New" panose="02070309020205020404" pitchFamily="49" charset="0"/>
              <a:cs typeface="Courier New" panose="02070309020205020404" pitchFamily="49" charset="0"/>
            </a:endParaRPr>
          </a:p>
          <a:p>
            <a:pPr marL="45720" indent="0">
              <a:buNone/>
            </a:pPr>
            <a:endParaRPr lang="it-IT" dirty="0">
              <a:latin typeface="Courier New" panose="02070309020205020404" pitchFamily="49" charset="0"/>
              <a:cs typeface="Courier New" panose="02070309020205020404" pitchFamily="49" charset="0"/>
            </a:endParaRPr>
          </a:p>
          <a:p>
            <a:pPr marL="45720" indent="0">
              <a:buNone/>
            </a:pPr>
            <a:r>
              <a:rPr lang="it-IT" dirty="0" smtClean="0"/>
              <a:t>Molte sequenze danno un’informazione molto più solida e dettagliata</a:t>
            </a:r>
          </a:p>
          <a:p>
            <a:endParaRPr lang="it-IT" dirty="0"/>
          </a:p>
          <a:p>
            <a:pPr marL="45720" indent="0">
              <a:spcBef>
                <a:spcPts val="0"/>
              </a:spcBef>
              <a:buNone/>
            </a:pPr>
            <a:r>
              <a:rPr lang="it-IT" b="1" dirty="0">
                <a:latin typeface="Courier New" panose="02070309020205020404" pitchFamily="49" charset="0"/>
                <a:cs typeface="Courier New" panose="02070309020205020404" pitchFamily="49" charset="0"/>
              </a:rPr>
              <a:t>-VLSAADWTNVKAAWSKVGGHAGEYGAEALERMFLGFPTTKTYFPHF-DLS-----HGSA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-VLSPADKTNVKAAWGKVGAHAGEYGAEALERMFLSFPTTKTYFPHF-DLS-----HGSA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VQLSGEEKAAVLALWDKVN--EEEVGGEALGRLLVVYPWTQRFFDSFGDLSNPGAVMGNP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VHLTPEEKSAVTALWGKVN--VDEVGGEALGRLLVVYPWTQRFFESFGDLSTPDAVMGNP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t>
            </a:r>
            <a:r>
              <a:rPr lang="it-IT" b="1" dirty="0" smtClean="0">
                <a:latin typeface="Courier New" panose="02070309020205020404" pitchFamily="49" charset="0"/>
                <a:cs typeface="Courier New" panose="02070309020205020404" pitchFamily="49" charset="0"/>
              </a:rPr>
              <a:t>GLSDGEKQQVLNVWGKVEADIAGHGQEVLIRLFTGHPETLEKFDKFKHLKTEAEMKASE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1341120" y="5702314"/>
            <a:ext cx="9029700" cy="646331"/>
          </a:xfrm>
          <a:prstGeom prst="rect">
            <a:avLst/>
          </a:prstGeom>
          <a:noFill/>
          <a:ln>
            <a:solidFill>
              <a:schemeClr val="accent1"/>
            </a:solidFill>
          </a:ln>
        </p:spPr>
        <p:txBody>
          <a:bodyPr wrap="square" rtlCol="0">
            <a:spAutoFit/>
          </a:bodyPr>
          <a:lstStyle/>
          <a:p>
            <a:pPr algn="ctr"/>
            <a:r>
              <a:rPr lang="it-IT" b="1" dirty="0" smtClean="0"/>
              <a:t>Una similarità scarsa o addirittura non rilevabile in un allineamento tra due sequenze potrebbe diventare estremamente solida in un allineamento multiplo</a:t>
            </a:r>
            <a:endParaRPr lang="it-IT" b="1" dirty="0"/>
          </a:p>
        </p:txBody>
      </p:sp>
    </p:spTree>
    <p:extLst>
      <p:ext uri="{BB962C8B-B14F-4D97-AF65-F5344CB8AC3E}">
        <p14:creationId xmlns:p14="http://schemas.microsoft.com/office/powerpoint/2010/main" val="272515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PROGRAMMA DEL CORSO</a:t>
            </a:r>
            <a:endParaRPr lang="it-IT" dirty="0"/>
          </a:p>
        </p:txBody>
      </p:sp>
      <p:sp>
        <p:nvSpPr>
          <p:cNvPr id="3" name="Content Placeholder 2"/>
          <p:cNvSpPr>
            <a:spLocks noGrp="1"/>
          </p:cNvSpPr>
          <p:nvPr>
            <p:ph idx="1"/>
          </p:nvPr>
        </p:nvSpPr>
        <p:spPr/>
        <p:txBody>
          <a:bodyPr>
            <a:normAutofit fontScale="85000" lnSpcReduction="10000"/>
          </a:bodyPr>
          <a:lstStyle/>
          <a:p>
            <a:pPr algn="just"/>
            <a:r>
              <a:rPr lang="it-IT" b="1" dirty="0" smtClean="0"/>
              <a:t>Tecniche per studiare le interazioni tra DNA, RNA e proteine </a:t>
            </a:r>
            <a:r>
              <a:rPr lang="it-IT" dirty="0" smtClean="0"/>
              <a:t>-&gt; identificazione dei siti di legame di fattori di trascrizione, proteine istoniche, geni attivamente trascritti ed </a:t>
            </a:r>
            <a:r>
              <a:rPr lang="it-IT" dirty="0" err="1" smtClean="0"/>
              <a:t>mRNA</a:t>
            </a:r>
            <a:r>
              <a:rPr lang="it-IT" dirty="0" smtClean="0"/>
              <a:t> attivamente tradotti</a:t>
            </a:r>
          </a:p>
          <a:p>
            <a:pPr algn="just"/>
            <a:r>
              <a:rPr lang="it-IT" b="1" dirty="0" err="1" smtClean="0"/>
              <a:t>Epigenomica</a:t>
            </a:r>
            <a:r>
              <a:rPr lang="it-IT" b="1" dirty="0" smtClean="0"/>
              <a:t> ed </a:t>
            </a:r>
            <a:r>
              <a:rPr lang="it-IT" b="1" dirty="0" err="1" smtClean="0"/>
              <a:t>epitrascrittomica</a:t>
            </a:r>
            <a:r>
              <a:rPr lang="it-IT" b="1" dirty="0" smtClean="0"/>
              <a:t> </a:t>
            </a:r>
            <a:r>
              <a:rPr lang="it-IT" dirty="0" smtClean="0"/>
              <a:t>-&gt; chiarire in quale modo modificazioni del DNA possono influenzare struttura ed accessibilità della cromatina e come modificazioni post-</a:t>
            </a:r>
            <a:r>
              <a:rPr lang="it-IT" dirty="0" err="1" smtClean="0"/>
              <a:t>trascrizionali</a:t>
            </a:r>
            <a:r>
              <a:rPr lang="it-IT" dirty="0" smtClean="0"/>
              <a:t> possono alterare la struttura 2D e le proprietà degli RNA</a:t>
            </a:r>
            <a:endParaRPr lang="it-IT" dirty="0"/>
          </a:p>
          <a:p>
            <a:pPr algn="just"/>
            <a:r>
              <a:rPr lang="it-IT" b="1" dirty="0" smtClean="0"/>
              <a:t>DNA </a:t>
            </a:r>
            <a:r>
              <a:rPr lang="it-IT" b="1" dirty="0" err="1"/>
              <a:t>barcoding</a:t>
            </a:r>
            <a:r>
              <a:rPr lang="it-IT" b="1" dirty="0"/>
              <a:t> and </a:t>
            </a:r>
            <a:r>
              <a:rPr lang="it-IT" b="1" dirty="0" err="1"/>
              <a:t>metabarcoding</a:t>
            </a:r>
            <a:r>
              <a:rPr lang="it-IT" b="1" dirty="0"/>
              <a:t> per analisi della comunità </a:t>
            </a:r>
            <a:r>
              <a:rPr lang="it-IT" b="1" dirty="0" smtClean="0"/>
              <a:t>microbica</a:t>
            </a:r>
            <a:r>
              <a:rPr lang="it-IT" dirty="0" smtClean="0"/>
              <a:t> -&gt; utile sia in campo biomedico che in campo ambientale</a:t>
            </a:r>
          </a:p>
          <a:p>
            <a:pPr algn="just"/>
            <a:r>
              <a:rPr lang="it-IT" b="1" dirty="0" smtClean="0"/>
              <a:t>Cenni a tecniche per la genomica di popolazioni </a:t>
            </a:r>
            <a:r>
              <a:rPr lang="it-IT" dirty="0" smtClean="0"/>
              <a:t>-&gt; studiare la storia evolutiva di popolazioni, valutando la diversità genetica ed identificando gruppi di individui con caratteristiche genetiche comuni</a:t>
            </a:r>
          </a:p>
          <a:p>
            <a:pPr algn="just"/>
            <a:r>
              <a:rPr lang="it-IT" b="1" dirty="0" smtClean="0"/>
              <a:t>Uno sguardo alle potenzialità della genomica applicata nell’epoca Covid-19 </a:t>
            </a:r>
            <a:r>
              <a:rPr lang="it-IT" dirty="0" smtClean="0"/>
              <a:t>-&gt; come funziona la «sorveglianza molecolare»? Come possono essere studiate le varianti? Come si possono prevedere gli effetti funzionali delle mutazioni a carico di SARS-CoV-2? Quali sono le prospettive che offrono gli approcci –</a:t>
            </a:r>
            <a:r>
              <a:rPr lang="it-IT" dirty="0" err="1" smtClean="0"/>
              <a:t>omici</a:t>
            </a:r>
            <a:r>
              <a:rPr lang="it-IT" dirty="0" smtClean="0"/>
              <a:t> per una migliore comprensione degli effetti dell’infezione virale sull’ospite? </a:t>
            </a:r>
          </a:p>
        </p:txBody>
      </p:sp>
    </p:spTree>
    <p:extLst>
      <p:ext uri="{BB962C8B-B14F-4D97-AF65-F5344CB8AC3E}">
        <p14:creationId xmlns:p14="http://schemas.microsoft.com/office/powerpoint/2010/main" val="8885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pPr algn="just"/>
            <a:r>
              <a:rPr lang="it-IT" dirty="0" smtClean="0"/>
              <a:t>Nella generazione di profili HMM</a:t>
            </a:r>
          </a:p>
          <a:p>
            <a:pPr algn="just"/>
            <a:r>
              <a:rPr lang="it-IT" dirty="0" smtClean="0"/>
              <a:t>Come abbiamo visto nelle precedenti lezioni, i profili HMM utilizzati da Interpro, PFAM, ecc. Sono basati sull’allineamento multiplo di sequenze</a:t>
            </a:r>
          </a:p>
          <a:p>
            <a:pPr algn="just"/>
            <a:r>
              <a:rPr lang="it-IT" dirty="0" smtClean="0"/>
              <a:t>L’enfasi in questo caso è sulla conservazione strutturale di amino acidi in posizioni omologhe nella struttura 3D delle proteine</a:t>
            </a:r>
          </a:p>
          <a:p>
            <a:pPr algn="just"/>
            <a:r>
              <a:rPr lang="it-IT" dirty="0" smtClean="0"/>
              <a:t>Valido anche per motivi in sequenze nucleotidiche (PHI-BLAST, FIMO, JASPAR, ecc.)</a:t>
            </a:r>
            <a:endParaRPr lang="it-IT" dirty="0"/>
          </a:p>
        </p:txBody>
      </p:sp>
      <p:pic>
        <p:nvPicPr>
          <p:cNvPr id="4" name="Picture 3"/>
          <p:cNvPicPr>
            <a:picLocks noChangeAspect="1"/>
          </p:cNvPicPr>
          <p:nvPr/>
        </p:nvPicPr>
        <p:blipFill>
          <a:blip r:embed="rId2"/>
          <a:stretch>
            <a:fillRect/>
          </a:stretch>
        </p:blipFill>
        <p:spPr>
          <a:xfrm>
            <a:off x="840302" y="4212986"/>
            <a:ext cx="6477000" cy="1790700"/>
          </a:xfrm>
          <a:prstGeom prst="rect">
            <a:avLst/>
          </a:prstGeom>
        </p:spPr>
      </p:pic>
      <p:pic>
        <p:nvPicPr>
          <p:cNvPr id="5" name="Picture 4"/>
          <p:cNvPicPr>
            <a:picLocks noChangeAspect="1"/>
          </p:cNvPicPr>
          <p:nvPr/>
        </p:nvPicPr>
        <p:blipFill>
          <a:blip r:embed="rId3"/>
          <a:stretch>
            <a:fillRect/>
          </a:stretch>
        </p:blipFill>
        <p:spPr>
          <a:xfrm>
            <a:off x="8018537" y="3815291"/>
            <a:ext cx="3427229" cy="2570422"/>
          </a:xfrm>
          <a:prstGeom prst="rect">
            <a:avLst/>
          </a:prstGeom>
        </p:spPr>
      </p:pic>
    </p:spTree>
    <p:extLst>
      <p:ext uri="{BB962C8B-B14F-4D97-AF65-F5344CB8AC3E}">
        <p14:creationId xmlns:p14="http://schemas.microsoft.com/office/powerpoint/2010/main" val="305017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9509760" cy="4343400"/>
          </a:xfrm>
        </p:spPr>
        <p:txBody>
          <a:bodyPr/>
          <a:lstStyle/>
          <a:p>
            <a:r>
              <a:rPr lang="it-IT" dirty="0" smtClean="0"/>
              <a:t>In </a:t>
            </a:r>
            <a:r>
              <a:rPr lang="it-IT" b="1" u="sng" dirty="0" smtClean="0"/>
              <a:t>studi filogenetici</a:t>
            </a:r>
            <a:r>
              <a:rPr lang="it-IT" dirty="0" smtClean="0"/>
              <a:t> – ricostruzione della storia evolutiva di sequenze, ma anche della filogenesi delle specie, in quanto l’evoluzione dei geni rispecchia in gran parte quella delle specie</a:t>
            </a:r>
            <a:endParaRPr lang="it-IT" dirty="0"/>
          </a:p>
        </p:txBody>
      </p:sp>
      <p:pic>
        <p:nvPicPr>
          <p:cNvPr id="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180" y="2171700"/>
            <a:ext cx="9156700" cy="429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25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582930" y="1391832"/>
            <a:ext cx="5124188" cy="4641105"/>
          </a:xfrm>
        </p:spPr>
        <p:txBody>
          <a:bodyPr>
            <a:normAutofit/>
          </a:bodyPr>
          <a:lstStyle/>
          <a:p>
            <a:r>
              <a:rPr lang="it-IT" b="1" u="sng" dirty="0" smtClean="0"/>
              <a:t>Predizione strutturale</a:t>
            </a:r>
          </a:p>
          <a:p>
            <a:pPr algn="just"/>
            <a:r>
              <a:rPr lang="it-IT" dirty="0" smtClean="0"/>
              <a:t>Come abbiamo già detto, l’allineamento di residui amino acidici presuppone che essi siano funzionalmente/strutturalmente omologhi</a:t>
            </a:r>
          </a:p>
          <a:p>
            <a:pPr algn="just"/>
            <a:r>
              <a:rPr lang="it-IT" dirty="0" smtClean="0"/>
              <a:t>Regioni con un buon score di allineamento (specialmente evidenziabili con allineamenti a blocchi) potrebbero evidenziare regioni strutturalmente omologhe</a:t>
            </a:r>
          </a:p>
          <a:p>
            <a:pPr algn="just"/>
            <a:r>
              <a:rPr lang="it-IT" dirty="0" smtClean="0"/>
              <a:t>E’ il concetto alla base del threading e di altri metodi di allineamento profilo-profilo</a:t>
            </a:r>
            <a:endParaRPr lang="it-IT" dirty="0"/>
          </a:p>
        </p:txBody>
      </p:sp>
      <p:pic>
        <p:nvPicPr>
          <p:cNvPr id="4" name="Picture 3"/>
          <p:cNvPicPr>
            <a:picLocks noChangeAspect="1"/>
          </p:cNvPicPr>
          <p:nvPr/>
        </p:nvPicPr>
        <p:blipFill>
          <a:blip r:embed="rId2"/>
          <a:stretch>
            <a:fillRect/>
          </a:stretch>
        </p:blipFill>
        <p:spPr>
          <a:xfrm>
            <a:off x="5981700" y="1954530"/>
            <a:ext cx="5404747" cy="3334702"/>
          </a:xfrm>
          <a:prstGeom prst="rect">
            <a:avLst/>
          </a:prstGeom>
        </p:spPr>
      </p:pic>
    </p:spTree>
    <p:extLst>
      <p:ext uri="{BB962C8B-B14F-4D97-AF65-F5344CB8AC3E}">
        <p14:creationId xmlns:p14="http://schemas.microsoft.com/office/powerpoint/2010/main" val="376718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normAutofit fontScale="90000"/>
          </a:bodyPr>
          <a:lstStyle/>
          <a:p>
            <a:r>
              <a:rPr lang="it-IT" sz="2800" dirty="0" smtClean="0"/>
              <a:t>Allineamento multiplo di sequenze – possibili applicazioni</a:t>
            </a:r>
            <a:endParaRPr lang="it-IT" sz="2800" dirty="0"/>
          </a:p>
        </p:txBody>
      </p:sp>
      <p:sp>
        <p:nvSpPr>
          <p:cNvPr id="3" name="Content Placeholder 2"/>
          <p:cNvSpPr>
            <a:spLocks noGrp="1"/>
          </p:cNvSpPr>
          <p:nvPr>
            <p:ph idx="1"/>
          </p:nvPr>
        </p:nvSpPr>
        <p:spPr>
          <a:xfrm>
            <a:off x="1341120" y="1299279"/>
            <a:ext cx="10306050" cy="4343400"/>
          </a:xfrm>
        </p:spPr>
        <p:txBody>
          <a:bodyPr/>
          <a:lstStyle/>
          <a:p>
            <a:pPr algn="just"/>
            <a:r>
              <a:rPr lang="it-IT" sz="1600" dirty="0" smtClean="0"/>
              <a:t>In </a:t>
            </a:r>
            <a:r>
              <a:rPr lang="it-IT" sz="1600" b="1" u="sng" dirty="0" smtClean="0"/>
              <a:t>avanzati studi di evolzione molecolare</a:t>
            </a:r>
          </a:p>
          <a:p>
            <a:pPr algn="just"/>
            <a:r>
              <a:rPr lang="it-IT" sz="1600" dirty="0" smtClean="0"/>
              <a:t>Servono per rilevare siti sotto </a:t>
            </a:r>
            <a:r>
              <a:rPr lang="it-IT" sz="1600" b="1" u="sng" dirty="0" smtClean="0"/>
              <a:t>selezione positiva</a:t>
            </a:r>
            <a:r>
              <a:rPr lang="it-IT" sz="1600" dirty="0" smtClean="0"/>
              <a:t> (o diversificante) o </a:t>
            </a:r>
            <a:r>
              <a:rPr lang="it-IT" sz="1600" b="1" u="sng" dirty="0" smtClean="0"/>
              <a:t>negativa</a:t>
            </a:r>
            <a:r>
              <a:rPr lang="it-IT" sz="1600" dirty="0" smtClean="0"/>
              <a:t> (o purificante)</a:t>
            </a:r>
          </a:p>
          <a:p>
            <a:pPr algn="just"/>
            <a:r>
              <a:rPr lang="it-IT" sz="1600" b="1" u="sng" dirty="0" smtClean="0"/>
              <a:t>L’allineamento in questo caso viene generato con le sequenze nucleotidiche codificanti, allineati a triplette </a:t>
            </a:r>
            <a:r>
              <a:rPr lang="it-IT" sz="1600" dirty="0" smtClean="0"/>
              <a:t>(cioè i codoni)</a:t>
            </a:r>
          </a:p>
          <a:p>
            <a:pPr algn="just"/>
            <a:r>
              <a:rPr lang="it-IT" sz="1600" dirty="0" smtClean="0"/>
              <a:t>Devo verificare quali sostituzioni nella tripletta nucletidica determinano una sostituzione amino acidica (non sinonima) e valutare se la loro frequenza è significativamente maggiore (</a:t>
            </a:r>
            <a:r>
              <a:rPr lang="it-IT" sz="1600" b="1" u="sng" dirty="0" smtClean="0"/>
              <a:t>positive selection</a:t>
            </a:r>
            <a:r>
              <a:rPr lang="it-IT" sz="1600" dirty="0" smtClean="0"/>
              <a:t>) o minore (</a:t>
            </a:r>
            <a:r>
              <a:rPr lang="it-IT" sz="1600" b="1" u="sng" dirty="0" smtClean="0"/>
              <a:t>negative selection</a:t>
            </a:r>
            <a:r>
              <a:rPr lang="it-IT" sz="1600" dirty="0" smtClean="0"/>
              <a:t>) rispetto a quella attesa</a:t>
            </a:r>
            <a:endParaRPr lang="it-IT" sz="1600" dirty="0"/>
          </a:p>
        </p:txBody>
      </p:sp>
      <p:pic>
        <p:nvPicPr>
          <p:cNvPr id="4" name="Picture 3"/>
          <p:cNvPicPr>
            <a:picLocks noChangeAspect="1"/>
          </p:cNvPicPr>
          <p:nvPr/>
        </p:nvPicPr>
        <p:blipFill>
          <a:blip r:embed="rId2"/>
          <a:stretch>
            <a:fillRect/>
          </a:stretch>
        </p:blipFill>
        <p:spPr>
          <a:xfrm>
            <a:off x="2887980" y="3888942"/>
            <a:ext cx="6416040" cy="2694737"/>
          </a:xfrm>
          <a:prstGeom prst="rect">
            <a:avLst/>
          </a:prstGeom>
        </p:spPr>
      </p:pic>
    </p:spTree>
    <p:extLst>
      <p:ext uri="{BB962C8B-B14F-4D97-AF65-F5344CB8AC3E}">
        <p14:creationId xmlns:p14="http://schemas.microsoft.com/office/powerpoint/2010/main" val="212586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Algoritmi euristici</a:t>
            </a:r>
            <a:endParaRPr lang="it-IT" dirty="0"/>
          </a:p>
        </p:txBody>
      </p:sp>
      <p:sp>
        <p:nvSpPr>
          <p:cNvPr id="3" name="Content Placeholder 2"/>
          <p:cNvSpPr>
            <a:spLocks noGrp="1"/>
          </p:cNvSpPr>
          <p:nvPr>
            <p:ph idx="1"/>
          </p:nvPr>
        </p:nvSpPr>
        <p:spPr>
          <a:xfrm>
            <a:off x="1341120" y="1188720"/>
            <a:ext cx="9509760" cy="4828032"/>
          </a:xfrm>
        </p:spPr>
        <p:txBody>
          <a:bodyPr>
            <a:normAutofit/>
          </a:bodyPr>
          <a:lstStyle/>
          <a:p>
            <a:pPr algn="just"/>
            <a:r>
              <a:rPr lang="it-IT" dirty="0" smtClean="0"/>
              <a:t>Dal momento che gli approcci esaustivi non sono utilizzabili nella maggior parte delle analisi «di routine», sono stati sviluppati dei </a:t>
            </a:r>
            <a:r>
              <a:rPr lang="it-IT" b="1" u="sng" dirty="0" smtClean="0"/>
              <a:t>metodi euristici ben più rapidi</a:t>
            </a:r>
          </a:p>
          <a:p>
            <a:pPr algn="just"/>
            <a:r>
              <a:rPr lang="it-IT" dirty="0" smtClean="0"/>
              <a:t>Il concetto in questo caso è che l’allineamento ottimale dovrebbe poter essere ritrovato lungo la diagonale principale della matrice di programmazione dinamica: non è quindi necessario calcolare i valori per l’intera tabella</a:t>
            </a:r>
          </a:p>
          <a:p>
            <a:pPr algn="just"/>
            <a:endParaRPr lang="it-IT" dirty="0" smtClean="0"/>
          </a:p>
          <a:p>
            <a:r>
              <a:rPr lang="it-IT" dirty="0" smtClean="0"/>
              <a:t>Questi cadono in tre categorie:</a:t>
            </a:r>
          </a:p>
          <a:p>
            <a:pPr marL="502920" indent="-457200">
              <a:buAutoNum type="arabicParenR"/>
            </a:pPr>
            <a:r>
              <a:rPr lang="it-IT" b="1" dirty="0" smtClean="0"/>
              <a:t>Allineamenti di tipo progressivo</a:t>
            </a:r>
          </a:p>
          <a:p>
            <a:pPr marL="502920" indent="-457200">
              <a:buAutoNum type="arabicParenR"/>
            </a:pPr>
            <a:r>
              <a:rPr lang="it-IT" b="1" dirty="0" smtClean="0"/>
              <a:t>Allineamenti di tipo iterativo</a:t>
            </a:r>
          </a:p>
          <a:p>
            <a:pPr marL="502920" indent="-457200">
              <a:buAutoNum type="arabicParenR"/>
            </a:pPr>
            <a:r>
              <a:rPr lang="it-IT" b="1" dirty="0" smtClean="0"/>
              <a:t>Allineamenti basati su blocchi</a:t>
            </a:r>
            <a:endParaRPr lang="it-IT" b="1" dirty="0"/>
          </a:p>
        </p:txBody>
      </p:sp>
      <p:pic>
        <p:nvPicPr>
          <p:cNvPr id="4" name="Picture 3"/>
          <p:cNvPicPr>
            <a:picLocks noChangeAspect="1"/>
          </p:cNvPicPr>
          <p:nvPr/>
        </p:nvPicPr>
        <p:blipFill>
          <a:blip r:embed="rId2"/>
          <a:stretch>
            <a:fillRect/>
          </a:stretch>
        </p:blipFill>
        <p:spPr>
          <a:xfrm>
            <a:off x="6376763" y="3341173"/>
            <a:ext cx="4805923" cy="2808167"/>
          </a:xfrm>
          <a:prstGeom prst="rect">
            <a:avLst/>
          </a:prstGeom>
        </p:spPr>
      </p:pic>
    </p:spTree>
    <p:extLst>
      <p:ext uri="{BB962C8B-B14F-4D97-AF65-F5344CB8AC3E}">
        <p14:creationId xmlns:p14="http://schemas.microsoft.com/office/powerpoint/2010/main" val="166706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383030"/>
            <a:ext cx="9509760" cy="4828032"/>
          </a:xfrm>
        </p:spPr>
        <p:txBody>
          <a:bodyPr>
            <a:normAutofit/>
          </a:bodyPr>
          <a:lstStyle/>
          <a:p>
            <a:pPr algn="just"/>
            <a:r>
              <a:rPr lang="it-IT" dirty="0" smtClean="0"/>
              <a:t>I metodi di allineamento progressivo dipendono nella </a:t>
            </a:r>
            <a:r>
              <a:rPr lang="it-IT" b="1" u="sng" dirty="0" smtClean="0"/>
              <a:t>costruzione step by step di un allineamento multiplo</a:t>
            </a:r>
            <a:r>
              <a:rPr lang="it-IT" dirty="0" smtClean="0"/>
              <a:t> e sono di natura euristica</a:t>
            </a:r>
            <a:endParaRPr lang="it-IT" dirty="0"/>
          </a:p>
          <a:p>
            <a:pPr algn="just"/>
            <a:r>
              <a:rPr lang="it-IT" dirty="0" smtClean="0"/>
              <a:t>Partono da </a:t>
            </a:r>
            <a:r>
              <a:rPr lang="it-IT" b="1" u="sng" dirty="0" smtClean="0"/>
              <a:t>allineamenti a coppie</a:t>
            </a:r>
            <a:r>
              <a:rPr lang="it-IT" dirty="0" smtClean="0"/>
              <a:t> per ciascuna possibile coppia di sequenze con il </a:t>
            </a:r>
            <a:r>
              <a:rPr lang="it-IT" b="1" u="sng" dirty="0" smtClean="0"/>
              <a:t>metodo globale di </a:t>
            </a:r>
            <a:r>
              <a:rPr lang="en-US" b="1" u="sng" dirty="0" smtClean="0"/>
              <a:t>Needleman-</a:t>
            </a:r>
            <a:r>
              <a:rPr lang="it-IT" b="1" u="sng" dirty="0" smtClean="0"/>
              <a:t>Wunsch</a:t>
            </a:r>
            <a:r>
              <a:rPr lang="en-US" dirty="0" smtClean="0"/>
              <a:t> e </a:t>
            </a:r>
            <a:r>
              <a:rPr lang="it-IT" dirty="0" smtClean="0"/>
              <a:t>registrano i</a:t>
            </a:r>
            <a:r>
              <a:rPr lang="en-US" dirty="0" smtClean="0"/>
              <a:t> </a:t>
            </a:r>
            <a:r>
              <a:rPr lang="it-IT" dirty="0" smtClean="0"/>
              <a:t>relativi score di similarità</a:t>
            </a:r>
          </a:p>
          <a:p>
            <a:pPr algn="just"/>
            <a:r>
              <a:rPr lang="it-IT" dirty="0" smtClean="0"/>
              <a:t>Gli score possono essere delle percentuali di identità a punteggi di similarità calcolati a partire da una matrice di sostituzione</a:t>
            </a:r>
          </a:p>
          <a:p>
            <a:pPr algn="just"/>
            <a:r>
              <a:rPr lang="it-IT" b="1" u="sng" dirty="0" smtClean="0"/>
              <a:t>Entrambi i punteggi dovrebbero idealmente dipendere dalla distanza evolutiva tra le sequenze</a:t>
            </a:r>
            <a:r>
              <a:rPr lang="it-IT" b="1" dirty="0" smtClean="0"/>
              <a:t> </a:t>
            </a:r>
            <a:r>
              <a:rPr lang="it-IT" dirty="0" smtClean="0"/>
              <a:t>(cioè più due sequenze si assomigliano, minore è la loro distanza evolutiva). I punteggi sono quindi convertiti in distanze evolutive per generare una </a:t>
            </a:r>
            <a:r>
              <a:rPr lang="it-IT" b="1" u="sng" dirty="0" smtClean="0"/>
              <a:t>matrice di distanze</a:t>
            </a:r>
            <a:r>
              <a:rPr lang="it-IT" dirty="0" smtClean="0"/>
              <a:t> per tutte le sequenze coinvolte</a:t>
            </a:r>
          </a:p>
        </p:txBody>
      </p:sp>
    </p:spTree>
    <p:extLst>
      <p:ext uri="{BB962C8B-B14F-4D97-AF65-F5344CB8AC3E}">
        <p14:creationId xmlns:p14="http://schemas.microsoft.com/office/powerpoint/2010/main" val="28124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progressivo</a:t>
            </a:r>
            <a:endParaRPr lang="it-IT" dirty="0"/>
          </a:p>
        </p:txBody>
      </p:sp>
      <p:sp>
        <p:nvSpPr>
          <p:cNvPr id="3" name="Content Placeholder 2"/>
          <p:cNvSpPr>
            <a:spLocks noGrp="1"/>
          </p:cNvSpPr>
          <p:nvPr>
            <p:ph idx="1"/>
          </p:nvPr>
        </p:nvSpPr>
        <p:spPr>
          <a:xfrm>
            <a:off x="1341120" y="1188720"/>
            <a:ext cx="9509760" cy="4828032"/>
          </a:xfrm>
        </p:spPr>
        <p:txBody>
          <a:bodyPr>
            <a:normAutofit fontScale="92500" lnSpcReduction="20000"/>
          </a:bodyPr>
          <a:lstStyle/>
          <a:p>
            <a:pPr algn="just"/>
            <a:r>
              <a:rPr lang="it-IT" dirty="0" smtClean="0"/>
              <a:t>A questo punto viene generata una </a:t>
            </a:r>
            <a:r>
              <a:rPr lang="it-IT" b="1" dirty="0" smtClean="0"/>
              <a:t>analisi filogenetica </a:t>
            </a:r>
            <a:r>
              <a:rPr lang="it-IT" b="1" dirty="0" err="1" smtClean="0"/>
              <a:t>semplificatatramite</a:t>
            </a:r>
            <a:r>
              <a:rPr lang="it-IT" b="1" dirty="0" smtClean="0"/>
              <a:t> </a:t>
            </a:r>
            <a:r>
              <a:rPr lang="it-IT" b="1" dirty="0" err="1" smtClean="0"/>
              <a:t>clustering</a:t>
            </a:r>
            <a:r>
              <a:rPr lang="it-IT" b="1" dirty="0" smtClean="0"/>
              <a:t> NJ o UPGMA </a:t>
            </a:r>
            <a:r>
              <a:rPr lang="it-IT" dirty="0" smtClean="0"/>
              <a:t>a partire della matrice di distanze generata dagli allineamenti a coppie (approfondiremo nella prossima lezione l’argomento)</a:t>
            </a:r>
          </a:p>
          <a:p>
            <a:pPr algn="just"/>
            <a:r>
              <a:rPr lang="it-IT" dirty="0" smtClean="0"/>
              <a:t>Bisogna rimarcare il fatto che </a:t>
            </a:r>
            <a:r>
              <a:rPr lang="it-IT" b="1" u="sng" dirty="0" smtClean="0"/>
              <a:t>l’albero filogenetico ottenuto in questo modo è solamente un albero approssimativo</a:t>
            </a:r>
            <a:r>
              <a:rPr lang="it-IT" dirty="0" smtClean="0"/>
              <a:t> che non ha il rigore di una formale analisi filogenetica</a:t>
            </a:r>
            <a:endParaRPr lang="it-IT" dirty="0"/>
          </a:p>
          <a:p>
            <a:pPr algn="just"/>
            <a:r>
              <a:rPr lang="it-IT" b="1" u="sng" dirty="0"/>
              <a:t>è importante partire da una lista di sequenze </a:t>
            </a:r>
            <a:r>
              <a:rPr lang="it-IT" b="1" u="sng" dirty="0" smtClean="0"/>
              <a:t>omologhe</a:t>
            </a:r>
          </a:p>
          <a:p>
            <a:endParaRPr lang="it-IT" dirty="0"/>
          </a:p>
          <a:p>
            <a:pPr marL="45720" indent="0">
              <a:buNone/>
            </a:pPr>
            <a:r>
              <a:rPr lang="it-IT" b="1" dirty="0"/>
              <a:t>catena alfa dell’emoglobina di cavallo </a:t>
            </a:r>
            <a:endParaRPr lang="it-IT" dirty="0"/>
          </a:p>
          <a:p>
            <a:pPr marL="45720" indent="0">
              <a:buNone/>
            </a:pPr>
            <a:r>
              <a:rPr lang="it-IT" b="1" dirty="0"/>
              <a:t>catena alfa dell’emoglobina umana </a:t>
            </a:r>
            <a:endParaRPr lang="it-IT" dirty="0"/>
          </a:p>
          <a:p>
            <a:pPr marL="45720" indent="0">
              <a:buNone/>
            </a:pPr>
            <a:r>
              <a:rPr lang="it-IT" b="1" dirty="0"/>
              <a:t>catena beta dell’emoglobina di cavallo </a:t>
            </a:r>
            <a:endParaRPr lang="it-IT" dirty="0"/>
          </a:p>
          <a:p>
            <a:pPr marL="45720" indent="0">
              <a:buNone/>
            </a:pPr>
            <a:r>
              <a:rPr lang="it-IT" b="1" dirty="0"/>
              <a:t>catena beta dell’emoglobina umana </a:t>
            </a:r>
            <a:endParaRPr lang="it-IT" dirty="0"/>
          </a:p>
          <a:p>
            <a:pPr marL="45720" indent="0">
              <a:buNone/>
            </a:pPr>
            <a:r>
              <a:rPr lang="it-IT" b="1" dirty="0"/>
              <a:t>mioglobina di cavallo</a:t>
            </a:r>
            <a:endParaRPr lang="it-IT" dirty="0" smtClean="0"/>
          </a:p>
        </p:txBody>
      </p:sp>
      <p:pic>
        <p:nvPicPr>
          <p:cNvPr id="4" name="Picture 3"/>
          <p:cNvPicPr>
            <a:picLocks noChangeAspect="1"/>
          </p:cNvPicPr>
          <p:nvPr/>
        </p:nvPicPr>
        <p:blipFill>
          <a:blip r:embed="rId2"/>
          <a:stretch>
            <a:fillRect/>
          </a:stretch>
        </p:blipFill>
        <p:spPr>
          <a:xfrm>
            <a:off x="6625588" y="3476434"/>
            <a:ext cx="4922521" cy="2768918"/>
          </a:xfrm>
          <a:prstGeom prst="rect">
            <a:avLst/>
          </a:prstGeom>
        </p:spPr>
      </p:pic>
    </p:spTree>
    <p:extLst>
      <p:ext uri="{BB962C8B-B14F-4D97-AF65-F5344CB8AC3E}">
        <p14:creationId xmlns:p14="http://schemas.microsoft.com/office/powerpoint/2010/main" val="222974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Dalla matrice di distanze ad un albero «guida»</a:t>
            </a:r>
            <a:endParaRPr lang="it-IT" dirty="0"/>
          </a:p>
        </p:txBody>
      </p:sp>
      <p:sp>
        <p:nvSpPr>
          <p:cNvPr id="3" name="Content Placeholder 2"/>
          <p:cNvSpPr>
            <a:spLocks noGrp="1"/>
          </p:cNvSpPr>
          <p:nvPr>
            <p:ph idx="1"/>
          </p:nvPr>
        </p:nvSpPr>
        <p:spPr>
          <a:xfrm>
            <a:off x="1341120" y="1673352"/>
            <a:ext cx="4785360" cy="4343400"/>
          </a:xfrm>
        </p:spPr>
        <p:txBody>
          <a:bodyPr/>
          <a:lstStyle/>
          <a:p>
            <a:pPr algn="just"/>
            <a:r>
              <a:rPr lang="it-IT" dirty="0" smtClean="0"/>
              <a:t>Nonostante l’albero sia soltanto approssimato, può essere utilzzato per </a:t>
            </a:r>
            <a:r>
              <a:rPr lang="it-IT" b="1" u="sng" dirty="0" smtClean="0"/>
              <a:t>guidare l’allineamento multiplo</a:t>
            </a:r>
          </a:p>
          <a:p>
            <a:pPr algn="just"/>
            <a:r>
              <a:rPr lang="it-IT" dirty="0" smtClean="0"/>
              <a:t>In particolare </a:t>
            </a:r>
            <a:r>
              <a:rPr lang="it-IT" b="1" u="sng" dirty="0" smtClean="0"/>
              <a:t>determina l’ordine con cui allineare tra loro le sequenze nel MSA</a:t>
            </a:r>
          </a:p>
          <a:p>
            <a:pPr algn="just"/>
            <a:r>
              <a:rPr lang="it-IT" dirty="0" smtClean="0"/>
              <a:t>E’ pertanto spesso definito </a:t>
            </a:r>
            <a:r>
              <a:rPr lang="it-IT" b="1" u="sng" dirty="0" smtClean="0"/>
              <a:t>«albero guida» </a:t>
            </a:r>
            <a:r>
              <a:rPr lang="it-IT" dirty="0" smtClean="0"/>
              <a:t>e questo risulta essere un metodo gerarchico</a:t>
            </a:r>
          </a:p>
          <a:p>
            <a:pPr algn="just"/>
            <a:r>
              <a:rPr lang="it-IT" dirty="0" smtClean="0"/>
              <a:t>Secondo l’albero guida, </a:t>
            </a:r>
            <a:r>
              <a:rPr lang="it-IT" b="1" u="sng" dirty="0" smtClean="0"/>
              <a:t>le prime due sequenze a dover essere allineate sono quelle con la minor distanza nella matrice</a:t>
            </a:r>
            <a:endParaRPr lang="it-IT" b="1" u="sng" dirty="0"/>
          </a:p>
        </p:txBody>
      </p:sp>
      <p:pic>
        <p:nvPicPr>
          <p:cNvPr id="1026" name="Picture 2" descr="https://www.inf.ethz.ch/personal/gonnet/acat2000/fig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4769" y="1090613"/>
            <a:ext cx="4309795" cy="3835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5223510"/>
            <a:ext cx="4949190" cy="1200329"/>
          </a:xfrm>
          <a:prstGeom prst="rect">
            <a:avLst/>
          </a:prstGeom>
          <a:noFill/>
          <a:ln>
            <a:solidFill>
              <a:schemeClr val="accent1"/>
            </a:solidFill>
          </a:ln>
        </p:spPr>
        <p:txBody>
          <a:bodyPr wrap="square" rtlCol="0">
            <a:spAutoFit/>
          </a:bodyPr>
          <a:lstStyle/>
          <a:p>
            <a:pPr algn="ctr"/>
            <a:r>
              <a:rPr lang="it-IT" dirty="0" smtClean="0"/>
              <a:t>N.B.: I gap inseriti nell’allineamento della prima coppia di sequenze vengono «fissati» e non possono più essere modificati negli step successivi</a:t>
            </a:r>
            <a:endParaRPr lang="it-IT" dirty="0"/>
          </a:p>
        </p:txBody>
      </p:sp>
    </p:spTree>
    <p:extLst>
      <p:ext uri="{BB962C8B-B14F-4D97-AF65-F5344CB8AC3E}">
        <p14:creationId xmlns:p14="http://schemas.microsoft.com/office/powerpoint/2010/main" val="21398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86918"/>
          </a:xfrm>
        </p:spPr>
        <p:txBody>
          <a:bodyPr>
            <a:normAutofit fontScale="90000"/>
          </a:bodyPr>
          <a:lstStyle/>
          <a:p>
            <a:r>
              <a:rPr lang="it-IT" dirty="0" smtClean="0"/>
              <a:t>Estensione dell’allineamento multiplo</a:t>
            </a:r>
            <a:endParaRPr lang="it-IT" dirty="0"/>
          </a:p>
        </p:txBody>
      </p:sp>
      <p:sp>
        <p:nvSpPr>
          <p:cNvPr id="3" name="Content Placeholder 2"/>
          <p:cNvSpPr>
            <a:spLocks noGrp="1"/>
          </p:cNvSpPr>
          <p:nvPr>
            <p:ph idx="1"/>
          </p:nvPr>
        </p:nvSpPr>
        <p:spPr>
          <a:xfrm>
            <a:off x="1341120" y="1673352"/>
            <a:ext cx="9509760" cy="4343400"/>
          </a:xfrm>
        </p:spPr>
        <p:txBody>
          <a:bodyPr>
            <a:normAutofit/>
          </a:bodyPr>
          <a:lstStyle/>
          <a:p>
            <a:pPr algn="just"/>
            <a:r>
              <a:rPr lang="it-IT" dirty="0" smtClean="0"/>
              <a:t>Per allineare ulteriori sequenze alla prima coppia, </a:t>
            </a:r>
            <a:r>
              <a:rPr lang="it-IT" b="1" u="sng" dirty="0" smtClean="0"/>
              <a:t>le due sequenze già allineate vengono convertite in una sequenze consensus</a:t>
            </a:r>
            <a:r>
              <a:rPr lang="it-IT" dirty="0" smtClean="0"/>
              <a:t>, che viene a sua volta trattata come una singola sequenza negli step successivi</a:t>
            </a:r>
          </a:p>
          <a:p>
            <a:pPr algn="just"/>
            <a:r>
              <a:rPr lang="it-IT" dirty="0" smtClean="0"/>
              <a:t>Nello step successivo, </a:t>
            </a:r>
            <a:r>
              <a:rPr lang="it-IT" b="1" u="sng" dirty="0" smtClean="0"/>
              <a:t>la seconda coppia di sequenze con distanza minore è allineata con programazione dinamica</a:t>
            </a:r>
          </a:p>
          <a:p>
            <a:pPr algn="just"/>
            <a:r>
              <a:rPr lang="it-IT" dirty="0" smtClean="0"/>
              <a:t>Ulteriori sequenze (o </a:t>
            </a:r>
            <a:r>
              <a:rPr lang="it-IT" dirty="0" err="1" smtClean="0"/>
              <a:t>consensus</a:t>
            </a:r>
            <a:r>
              <a:rPr lang="it-IT" dirty="0" smtClean="0"/>
              <a:t> di sequenze già allineate) vengono via via aggiunte secondo la loro posizione reciproca nell’albero guida</a:t>
            </a:r>
          </a:p>
          <a:p>
            <a:pPr algn="just"/>
            <a:r>
              <a:rPr lang="it-IT" dirty="0" smtClean="0"/>
              <a:t>Ad ogni step </a:t>
            </a:r>
            <a:r>
              <a:rPr lang="it-IT" b="1" u="sng" dirty="0" smtClean="0"/>
              <a:t>viene generato un nuovo consensus di tutte le sequenze già allineate</a:t>
            </a:r>
            <a:r>
              <a:rPr lang="it-IT" dirty="0" smtClean="0"/>
              <a:t>, che viene quindi utilizzato come sequenza di riferimento per l’allineamento della sequenza successiva</a:t>
            </a:r>
          </a:p>
          <a:p>
            <a:pPr algn="just"/>
            <a:r>
              <a:rPr lang="it-IT" dirty="0" smtClean="0"/>
              <a:t>L’intero processo viene ripetuto finché tutte le sequenze sono allineate</a:t>
            </a:r>
            <a:endParaRPr lang="it-IT" dirty="0"/>
          </a:p>
          <a:p>
            <a:endParaRPr lang="it-IT" dirty="0"/>
          </a:p>
          <a:p>
            <a:endParaRPr lang="en-US" dirty="0"/>
          </a:p>
          <a:p>
            <a:endParaRPr lang="en-US" dirty="0"/>
          </a:p>
        </p:txBody>
      </p:sp>
    </p:spTree>
    <p:extLst>
      <p:ext uri="{BB962C8B-B14F-4D97-AF65-F5344CB8AC3E}">
        <p14:creationId xmlns:p14="http://schemas.microsoft.com/office/powerpoint/2010/main" val="4323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92658"/>
          </a:xfrm>
        </p:spPr>
        <p:txBody>
          <a:bodyPr/>
          <a:lstStyle/>
          <a:p>
            <a:r>
              <a:rPr lang="it-IT" dirty="0" smtClean="0"/>
              <a:t>Svantaggi e soluzioni</a:t>
            </a:r>
            <a:endParaRPr lang="it-IT" dirty="0"/>
          </a:p>
        </p:txBody>
      </p:sp>
      <p:sp>
        <p:nvSpPr>
          <p:cNvPr id="3" name="Content Placeholder 2"/>
          <p:cNvSpPr>
            <a:spLocks noGrp="1"/>
          </p:cNvSpPr>
          <p:nvPr>
            <p:ph idx="1"/>
          </p:nvPr>
        </p:nvSpPr>
        <p:spPr>
          <a:xfrm>
            <a:off x="1341120" y="1337310"/>
            <a:ext cx="9509760" cy="4679442"/>
          </a:xfrm>
        </p:spPr>
        <p:txBody>
          <a:bodyPr>
            <a:normAutofit fontScale="92500" lnSpcReduction="20000"/>
          </a:bodyPr>
          <a:lstStyle/>
          <a:p>
            <a:pPr algn="just"/>
            <a:r>
              <a:rPr lang="it-IT" dirty="0" smtClean="0"/>
              <a:t>I metodi di allineamento progressivo </a:t>
            </a:r>
            <a:r>
              <a:rPr lang="it-IT" b="1" u="sng" dirty="0" smtClean="0"/>
              <a:t>non sono utilizzabili ed adatti alla comparazione di sequenze di lunghezza diversa</a:t>
            </a:r>
            <a:r>
              <a:rPr lang="it-IT" dirty="0" smtClean="0"/>
              <a:t> a causa dei metodi di allineamento globale utilizzati</a:t>
            </a:r>
          </a:p>
          <a:p>
            <a:pPr algn="just"/>
            <a:r>
              <a:rPr lang="it-IT" b="1" u="sng" dirty="0" smtClean="0"/>
              <a:t>L’inserzione di lunghi gap solitamente non è tollerata</a:t>
            </a:r>
            <a:r>
              <a:rPr lang="it-IT" dirty="0" smtClean="0"/>
              <a:t>, e questo spesso limita l’accuratezza del metodo</a:t>
            </a:r>
          </a:p>
          <a:p>
            <a:pPr algn="just"/>
            <a:r>
              <a:rPr lang="it-IT" b="1" u="sng" dirty="0" smtClean="0"/>
              <a:t>L’allineamento finale è influenzato dall’ordine in cui vengono inserite le sequenze (albero guida)</a:t>
            </a:r>
          </a:p>
          <a:p>
            <a:pPr algn="just"/>
            <a:r>
              <a:rPr lang="it-IT" dirty="0" smtClean="0"/>
              <a:t>Un’altra grossa limitazione è data dalla natura </a:t>
            </a:r>
            <a:r>
              <a:rPr lang="it-IT" b="1" dirty="0" smtClean="0"/>
              <a:t>«greedy» </a:t>
            </a:r>
            <a:r>
              <a:rPr lang="it-IT" dirty="0" smtClean="0"/>
              <a:t>(taccagno, avido, ingordo in italiano) dell’algoritmo, nel senso che esso </a:t>
            </a:r>
            <a:r>
              <a:rPr lang="it-IT" b="1" u="sng" dirty="0" smtClean="0"/>
              <a:t>dipende essenzialmente dall’allineamento iniziale della prima coppia di sequenze</a:t>
            </a:r>
            <a:r>
              <a:rPr lang="it-IT" dirty="0" smtClean="0"/>
              <a:t>. Una volta che i gap vengono inseriti nelle primissime fasi dell’allineamento, questi vengono fissati ed eventuali errori commessi in queste fasi non possono essere corretti.</a:t>
            </a:r>
          </a:p>
          <a:p>
            <a:pPr algn="just"/>
            <a:r>
              <a:rPr lang="it-IT" dirty="0" smtClean="0"/>
              <a:t>Questo problema determina la possibilità di poter </a:t>
            </a:r>
            <a:r>
              <a:rPr lang="it-IT" b="1" u="sng" dirty="0" smtClean="0"/>
              <a:t>propagare errori all’intero allineamento</a:t>
            </a:r>
            <a:r>
              <a:rPr lang="it-IT" dirty="0" smtClean="0"/>
              <a:t>, nonostante il fatto che l’inserizione di ulteriori sequenze in un secondo momento potrebbe permettere di individuarle facilmente questi errori anche «ad occhio»</a:t>
            </a:r>
            <a:endParaRPr lang="it-IT" dirty="0"/>
          </a:p>
        </p:txBody>
      </p:sp>
    </p:spTree>
    <p:extLst>
      <p:ext uri="{BB962C8B-B14F-4D97-AF65-F5344CB8AC3E}">
        <p14:creationId xmlns:p14="http://schemas.microsoft.com/office/powerpoint/2010/main" val="208403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TESTI DI RIFERIMENTO</a:t>
            </a:r>
            <a:endParaRPr lang="it-IT" dirty="0"/>
          </a:p>
        </p:txBody>
      </p:sp>
      <p:sp>
        <p:nvSpPr>
          <p:cNvPr id="3" name="Content Placeholder 2"/>
          <p:cNvSpPr>
            <a:spLocks noGrp="1"/>
          </p:cNvSpPr>
          <p:nvPr>
            <p:ph idx="1"/>
          </p:nvPr>
        </p:nvSpPr>
        <p:spPr>
          <a:xfrm>
            <a:off x="910883" y="1770067"/>
            <a:ext cx="10370234" cy="4343400"/>
          </a:xfrm>
        </p:spPr>
        <p:txBody>
          <a:bodyPr>
            <a:noAutofit/>
          </a:bodyPr>
          <a:lstStyle/>
          <a:p>
            <a:pPr marL="45720" indent="0">
              <a:buNone/>
            </a:pPr>
            <a:r>
              <a:rPr lang="it-IT" sz="1800" dirty="0" smtClean="0"/>
              <a:t>Questa è una materia in rapidissima evoluzione, pertanto i libri di testo possono diventare rapidamente obsoleti. Tenete sempre come riferimento le slides affrontate a lezione. Alcuni possibili suggerimenti per argomenti di base:</a:t>
            </a:r>
          </a:p>
          <a:p>
            <a:r>
              <a:rPr lang="it-IT" sz="1800" dirty="0" smtClean="0"/>
              <a:t>Pascarella</a:t>
            </a:r>
            <a:r>
              <a:rPr lang="it-IT" sz="1800" dirty="0"/>
              <a:t>, Paiardini. </a:t>
            </a:r>
            <a:r>
              <a:rPr lang="it-IT" sz="1800" b="1" dirty="0"/>
              <a:t>Bioinformatica: dalla sequenza alla struttura delle proteine</a:t>
            </a:r>
            <a:r>
              <a:rPr lang="it-IT" sz="1800" dirty="0"/>
              <a:t>. </a:t>
            </a:r>
            <a:r>
              <a:rPr lang="it-IT" sz="1800" dirty="0" smtClean="0"/>
              <a:t>Zanichelli </a:t>
            </a:r>
          </a:p>
          <a:p>
            <a:r>
              <a:rPr lang="it-IT" sz="1800" dirty="0" smtClean="0"/>
              <a:t>Valle</a:t>
            </a:r>
            <a:r>
              <a:rPr lang="it-IT" sz="1800" dirty="0"/>
              <a:t>, </a:t>
            </a:r>
            <a:r>
              <a:rPr lang="it-IT" sz="1800" dirty="0" smtClean="0"/>
              <a:t>Helmer Citterich</a:t>
            </a:r>
            <a:r>
              <a:rPr lang="it-IT" sz="1800" dirty="0"/>
              <a:t>, Attimonelli, Pesole. </a:t>
            </a:r>
            <a:r>
              <a:rPr lang="it-IT" sz="1800" b="1" dirty="0"/>
              <a:t>Introduzione alla Bioinformatica</a:t>
            </a:r>
            <a:r>
              <a:rPr lang="it-IT" sz="1800" dirty="0"/>
              <a:t>. </a:t>
            </a:r>
            <a:r>
              <a:rPr lang="it-IT" sz="1800" dirty="0" smtClean="0"/>
              <a:t>Zanichelli</a:t>
            </a:r>
          </a:p>
          <a:p>
            <a:r>
              <a:rPr lang="it-IT" sz="1800" dirty="0" smtClean="0"/>
              <a:t>Raymer</a:t>
            </a:r>
            <a:r>
              <a:rPr lang="it-IT" sz="1800" dirty="0"/>
              <a:t>. </a:t>
            </a:r>
            <a:r>
              <a:rPr lang="it-IT" sz="1800" b="1" dirty="0"/>
              <a:t>Fondamenti di Bioinformatica</a:t>
            </a:r>
            <a:r>
              <a:rPr lang="it-IT" sz="1800" dirty="0"/>
              <a:t>. </a:t>
            </a:r>
            <a:r>
              <a:rPr lang="it-IT" sz="1800" dirty="0" smtClean="0"/>
              <a:t>Pearson</a:t>
            </a:r>
          </a:p>
          <a:p>
            <a:r>
              <a:rPr lang="it-IT" sz="1800" dirty="0" smtClean="0"/>
              <a:t>Mount </a:t>
            </a:r>
            <a:r>
              <a:rPr lang="it-IT" sz="1800" dirty="0"/>
              <a:t>D. Bioinformatics. </a:t>
            </a:r>
            <a:r>
              <a:rPr lang="it-IT" sz="1800" b="1" dirty="0"/>
              <a:t>Sequence and Genome Analysis</a:t>
            </a:r>
            <a:r>
              <a:rPr lang="it-IT" sz="1800" dirty="0"/>
              <a:t>. Second Edition. CSHL </a:t>
            </a:r>
            <a:r>
              <a:rPr lang="it-IT" sz="1800" dirty="0" smtClean="0"/>
              <a:t>Press</a:t>
            </a:r>
          </a:p>
          <a:p>
            <a:r>
              <a:rPr lang="it-IT" sz="1800" dirty="0" err="1" smtClean="0"/>
              <a:t>Helmer</a:t>
            </a:r>
            <a:r>
              <a:rPr lang="it-IT" sz="1800" dirty="0" smtClean="0"/>
              <a:t> </a:t>
            </a:r>
            <a:r>
              <a:rPr lang="it-IT" sz="1800" dirty="0" err="1" smtClean="0"/>
              <a:t>Citterich</a:t>
            </a:r>
            <a:r>
              <a:rPr lang="it-IT" sz="1800" dirty="0" smtClean="0"/>
              <a:t>, </a:t>
            </a:r>
            <a:r>
              <a:rPr lang="it-IT" sz="1800" dirty="0"/>
              <a:t>F</a:t>
            </a:r>
            <a:r>
              <a:rPr lang="it-IT" sz="1800" dirty="0" smtClean="0"/>
              <a:t>erré, pavesi, </a:t>
            </a:r>
            <a:r>
              <a:rPr lang="it-IT" sz="1800" dirty="0" err="1" smtClean="0"/>
              <a:t>Romualdi</a:t>
            </a:r>
            <a:r>
              <a:rPr lang="it-IT" sz="1800" dirty="0" smtClean="0"/>
              <a:t>, Pesole. </a:t>
            </a:r>
            <a:r>
              <a:rPr lang="it-IT" sz="1800" b="1" dirty="0" smtClean="0"/>
              <a:t>Fondamenti di Bioinformatica</a:t>
            </a:r>
            <a:r>
              <a:rPr lang="it-IT" sz="1800" dirty="0" smtClean="0"/>
              <a:t>. Zanichelli</a:t>
            </a:r>
          </a:p>
        </p:txBody>
      </p:sp>
    </p:spTree>
    <p:extLst>
      <p:ext uri="{BB962C8B-B14F-4D97-AF65-F5344CB8AC3E}">
        <p14:creationId xmlns:p14="http://schemas.microsoft.com/office/powerpoint/2010/main" val="337418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Metodi di allineamento iterativo</a:t>
            </a:r>
            <a:endParaRPr lang="it-IT" dirty="0"/>
          </a:p>
        </p:txBody>
      </p:sp>
      <p:sp>
        <p:nvSpPr>
          <p:cNvPr id="3" name="Content Placeholder 2"/>
          <p:cNvSpPr>
            <a:spLocks noGrp="1"/>
          </p:cNvSpPr>
          <p:nvPr>
            <p:ph idx="1"/>
          </p:nvPr>
        </p:nvSpPr>
        <p:spPr>
          <a:xfrm>
            <a:off x="1341120" y="1367396"/>
            <a:ext cx="9509760" cy="4828032"/>
          </a:xfrm>
        </p:spPr>
        <p:txBody>
          <a:bodyPr>
            <a:normAutofit/>
          </a:bodyPr>
          <a:lstStyle/>
          <a:p>
            <a:pPr algn="just"/>
            <a:r>
              <a:rPr lang="it-IT" dirty="0" smtClean="0"/>
              <a:t>L’approccio iterativo è basato sull’idea che </a:t>
            </a:r>
            <a:r>
              <a:rPr lang="it-IT" b="1" u="sng" dirty="0" smtClean="0"/>
              <a:t>una soluzione ottimale possa essere trovata modificando ripetutamente delle soluzioni subottimali già esistenti</a:t>
            </a:r>
          </a:p>
          <a:p>
            <a:pPr algn="just"/>
            <a:r>
              <a:rPr lang="it-IT" dirty="0" smtClean="0"/>
              <a:t>La procedura inizia con la produzione di un </a:t>
            </a:r>
            <a:r>
              <a:rPr lang="it-IT" b="1" u="sng" dirty="0" smtClean="0"/>
              <a:t>allineamento di bassa qualità, che viene poi gradualmente migliorato tramite il ri-allineamento iterativo</a:t>
            </a:r>
            <a:r>
              <a:rPr lang="it-IT" dirty="0" smtClean="0"/>
              <a:t> con diverse procedure, finché non è più possibile apportare modifiche in grado di migliorare il punteggio di allineamento stesso</a:t>
            </a:r>
          </a:p>
          <a:p>
            <a:pPr algn="just"/>
            <a:r>
              <a:rPr lang="it-IT" dirty="0" smtClean="0"/>
              <a:t>Dal momento che l’ordine delle sequenze è diverso in ciascuna iterazione, </a:t>
            </a:r>
            <a:r>
              <a:rPr lang="it-IT" b="1" u="sng" dirty="0" smtClean="0"/>
              <a:t>questo metodo è in grado di alleviare il problema principale della strategia progressiva</a:t>
            </a:r>
          </a:p>
        </p:txBody>
      </p:sp>
    </p:spTree>
    <p:extLst>
      <p:ext uri="{BB962C8B-B14F-4D97-AF65-F5344CB8AC3E}">
        <p14:creationId xmlns:p14="http://schemas.microsoft.com/office/powerpoint/2010/main" val="196447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5789" y="1673352"/>
            <a:ext cx="3079433" cy="4343400"/>
          </a:xfrm>
        </p:spPr>
        <p:txBody>
          <a:bodyPr/>
          <a:lstStyle/>
          <a:p>
            <a:pPr marL="45720" indent="0">
              <a:buNone/>
            </a:pPr>
            <a:r>
              <a:rPr lang="it-IT" b="1" dirty="0" smtClean="0"/>
              <a:t>Approccio utilizzato da MUSCLE</a:t>
            </a:r>
            <a:endParaRPr lang="it-IT" b="1" dirty="0"/>
          </a:p>
        </p:txBody>
      </p:sp>
      <p:pic>
        <p:nvPicPr>
          <p:cNvPr id="4" name="Content Placeholder 3" descr="MUSCLE Algorithm.jpg"/>
          <p:cNvPicPr>
            <a:picLocks noChangeAspect="1"/>
          </p:cNvPicPr>
          <p:nvPr/>
        </p:nvPicPr>
        <p:blipFill>
          <a:blip r:embed="rId2">
            <a:extLst>
              <a:ext uri="{28A0092B-C50C-407E-A947-70E740481C1C}">
                <a14:useLocalDpi xmlns:a14="http://schemas.microsoft.com/office/drawing/2010/main" val="0"/>
              </a:ext>
            </a:extLst>
          </a:blip>
          <a:srcRect l="-2013" r="-2013"/>
          <a:stretch>
            <a:fillRect/>
          </a:stretch>
        </p:blipFill>
        <p:spPr>
          <a:xfrm>
            <a:off x="3685223" y="318135"/>
            <a:ext cx="8129587" cy="6045200"/>
          </a:xfrm>
          <a:prstGeom prst="rect">
            <a:avLst/>
          </a:prstGeom>
        </p:spPr>
      </p:pic>
    </p:spTree>
    <p:extLst>
      <p:ext uri="{BB962C8B-B14F-4D97-AF65-F5344CB8AC3E}">
        <p14:creationId xmlns:p14="http://schemas.microsoft.com/office/powerpoint/2010/main" val="561890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8615"/>
          </a:xfrm>
        </p:spPr>
        <p:txBody>
          <a:bodyPr/>
          <a:lstStyle/>
          <a:p>
            <a:r>
              <a:rPr lang="it-IT" dirty="0" smtClean="0"/>
              <a:t>Filogenetica e filogenesi - definizione</a:t>
            </a:r>
            <a:endParaRPr lang="it-IT" dirty="0"/>
          </a:p>
        </p:txBody>
      </p:sp>
      <p:sp>
        <p:nvSpPr>
          <p:cNvPr id="3" name="Content Placeholder 2"/>
          <p:cNvSpPr>
            <a:spLocks noGrp="1"/>
          </p:cNvSpPr>
          <p:nvPr>
            <p:ph idx="1"/>
          </p:nvPr>
        </p:nvSpPr>
        <p:spPr>
          <a:xfrm>
            <a:off x="1341120" y="1205762"/>
            <a:ext cx="9509760" cy="4343400"/>
          </a:xfrm>
        </p:spPr>
        <p:txBody>
          <a:bodyPr/>
          <a:lstStyle/>
          <a:p>
            <a:pPr algn="just"/>
            <a:r>
              <a:rPr lang="it-IT" dirty="0" smtClean="0"/>
              <a:t>Per </a:t>
            </a:r>
            <a:r>
              <a:rPr lang="it-IT" b="1" u="sng" dirty="0" smtClean="0"/>
              <a:t>filogenetica</a:t>
            </a:r>
            <a:r>
              <a:rPr lang="it-IT" dirty="0" smtClean="0"/>
              <a:t> si intende lo studio della storia evolutiva degli organismi utilizzando diagrammi a forma di albero che rappresentano il loro pedigree</a:t>
            </a:r>
          </a:p>
          <a:p>
            <a:pPr algn="just"/>
            <a:r>
              <a:rPr lang="it-IT" dirty="0" smtClean="0"/>
              <a:t>Gli schemi di ramificazione che rappresentano la divergenza evolutiva sono complessivamente definiti «</a:t>
            </a:r>
            <a:r>
              <a:rPr lang="it-IT" b="1" u="sng" dirty="0" smtClean="0"/>
              <a:t>filogenesi</a:t>
            </a:r>
            <a:r>
              <a:rPr lang="it-IT" dirty="0" smtClean="0"/>
              <a:t>»</a:t>
            </a:r>
          </a:p>
          <a:p>
            <a:pPr algn="just"/>
            <a:r>
              <a:rPr lang="it-IT" dirty="0" smtClean="0"/>
              <a:t>Originariamente la filogenetica si basava in larga parte sullo studio di </a:t>
            </a:r>
            <a:r>
              <a:rPr lang="it-IT" b="1" u="sng" dirty="0" smtClean="0"/>
              <a:t>fossili</a:t>
            </a:r>
            <a:r>
              <a:rPr lang="it-IT" dirty="0" smtClean="0"/>
              <a:t> per ricavare caratteristiche morfologiche ancestrali dalle quali si sono originate quelle degli organismi attualmente viventi. Tuttavia questo approccio ha molte limitazioni: dati frammentari nello spazio e nel tempo, difficoltà di raccolta per inaccessibilità dei depositi fossili, mancanza di dati per molti gruppi animali e vegetali</a:t>
            </a:r>
          </a:p>
          <a:p>
            <a:endParaRPr lang="it-IT" dirty="0"/>
          </a:p>
        </p:txBody>
      </p:sp>
      <p:pic>
        <p:nvPicPr>
          <p:cNvPr id="2050" name="Picture 2" descr="https://assets.answersingenesis.org/img/cms/content/contentnode/header_image/fossil-rec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689561" y="5074231"/>
            <a:ext cx="4316384" cy="13702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iscover-trieste.it/ProxyVFS.axd/image_big/r14775/file-jpg?v=7719&amp;ex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4344" y="4807756"/>
            <a:ext cx="3031029" cy="1636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497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58615"/>
          </a:xfrm>
        </p:spPr>
        <p:txBody>
          <a:bodyPr/>
          <a:lstStyle/>
          <a:p>
            <a:r>
              <a:rPr lang="it-IT" dirty="0" smtClean="0"/>
              <a:t>Filogenesi molecolare</a:t>
            </a:r>
            <a:endParaRPr lang="it-IT" dirty="0"/>
          </a:p>
        </p:txBody>
      </p:sp>
      <p:sp>
        <p:nvSpPr>
          <p:cNvPr id="3" name="Content Placeholder 2"/>
          <p:cNvSpPr>
            <a:spLocks noGrp="1"/>
          </p:cNvSpPr>
          <p:nvPr>
            <p:ph idx="1"/>
          </p:nvPr>
        </p:nvSpPr>
        <p:spPr>
          <a:xfrm>
            <a:off x="1341120" y="1205762"/>
            <a:ext cx="9509760" cy="4343400"/>
          </a:xfrm>
        </p:spPr>
        <p:txBody>
          <a:bodyPr>
            <a:normAutofit fontScale="92500" lnSpcReduction="10000"/>
          </a:bodyPr>
          <a:lstStyle/>
          <a:p>
            <a:pPr algn="just"/>
            <a:r>
              <a:rPr lang="it-IT" dirty="0" smtClean="0"/>
              <a:t>Fortunatamente sono possibili approcci alternativi basati sui dati di sequenza</a:t>
            </a:r>
          </a:p>
          <a:p>
            <a:pPr algn="just"/>
            <a:r>
              <a:rPr lang="it-IT" dirty="0" smtClean="0"/>
              <a:t>Geni e, conseguentemente, proteine accumulano mutazioni nel tempo risultando in variazioni anche a livello fenotipico</a:t>
            </a:r>
          </a:p>
          <a:p>
            <a:pPr algn="just"/>
            <a:r>
              <a:rPr lang="it-IT" dirty="0" smtClean="0"/>
              <a:t>Per questo motivo i geni possono essere visti come dei </a:t>
            </a:r>
            <a:r>
              <a:rPr lang="it-IT" b="1" u="sng" dirty="0" smtClean="0"/>
              <a:t>fossili molecolari</a:t>
            </a:r>
            <a:r>
              <a:rPr lang="it-IT" dirty="0" smtClean="0"/>
              <a:t>, dato che la loro comparazione può permetterci di </a:t>
            </a:r>
            <a:r>
              <a:rPr lang="it-IT" b="1" u="sng" dirty="0" smtClean="0"/>
              <a:t>inferire</a:t>
            </a:r>
            <a:r>
              <a:rPr lang="it-IT" dirty="0" smtClean="0"/>
              <a:t> le sequenze ancestrali dalle quali sono derivati</a:t>
            </a:r>
          </a:p>
          <a:p>
            <a:pPr algn="just"/>
            <a:r>
              <a:rPr lang="it-IT" dirty="0" smtClean="0"/>
              <a:t>I dati molecolari sono </a:t>
            </a:r>
            <a:r>
              <a:rPr lang="it-IT" b="1" u="sng" dirty="0" smtClean="0"/>
              <a:t>più facilmente reperibili </a:t>
            </a:r>
            <a:r>
              <a:rPr lang="it-IT" dirty="0" smtClean="0"/>
              <a:t>rispetto ai fossili</a:t>
            </a:r>
          </a:p>
          <a:p>
            <a:pPr algn="just"/>
            <a:r>
              <a:rPr lang="it-IT" b="1" u="sng" dirty="0" smtClean="0"/>
              <a:t>Non ci sono bias lagati al campionamento </a:t>
            </a:r>
            <a:r>
              <a:rPr lang="it-IT" dirty="0" smtClean="0"/>
              <a:t>(è possibile riempire i gap dovuti all’assenza di determinati fossili)</a:t>
            </a:r>
          </a:p>
          <a:p>
            <a:pPr algn="just"/>
            <a:r>
              <a:rPr lang="it-IT" b="1" u="sng" dirty="0" smtClean="0"/>
              <a:t>Gli alberi filogenetici ottenuti con dati molecolari sono solitamente ben più solidi di quelli ottenuti con i soli dati fossili</a:t>
            </a:r>
            <a:r>
              <a:rPr lang="it-IT" dirty="0" smtClean="0"/>
              <a:t> (posso esservare un maggior numero di caratteri la cui interpretazione non è ambigua)</a:t>
            </a:r>
          </a:p>
          <a:p>
            <a:endParaRPr lang="it-IT" dirty="0"/>
          </a:p>
        </p:txBody>
      </p:sp>
    </p:spTree>
    <p:extLst>
      <p:ext uri="{BB962C8B-B14F-4D97-AF65-F5344CB8AC3E}">
        <p14:creationId xmlns:p14="http://schemas.microsoft.com/office/powerpoint/2010/main" val="387082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Filogenesi molecolare – assunzioni base</a:t>
            </a:r>
            <a:endParaRPr lang="it-IT" dirty="0"/>
          </a:p>
        </p:txBody>
      </p:sp>
      <p:sp>
        <p:nvSpPr>
          <p:cNvPr id="3" name="Content Placeholder 2"/>
          <p:cNvSpPr>
            <a:spLocks noGrp="1"/>
          </p:cNvSpPr>
          <p:nvPr>
            <p:ph idx="1"/>
          </p:nvPr>
        </p:nvSpPr>
        <p:spPr/>
        <p:txBody>
          <a:bodyPr/>
          <a:lstStyle/>
          <a:p>
            <a:pPr algn="just"/>
            <a:r>
              <a:rPr lang="it-IT" b="1" u="sng" dirty="0" smtClean="0">
                <a:solidFill>
                  <a:srgbClr val="FF0000"/>
                </a:solidFill>
              </a:rPr>
              <a:t>Le sequenze da analizzare devono essere omologhe</a:t>
            </a:r>
            <a:r>
              <a:rPr lang="it-IT" dirty="0" smtClean="0"/>
              <a:t>, cioè avere un’origine evolutiva comune a partire da una medesima sequenza ancestrale dalla quale si sono differenziate</a:t>
            </a:r>
          </a:p>
          <a:p>
            <a:pPr algn="just"/>
            <a:r>
              <a:rPr lang="it-IT" dirty="0" smtClean="0"/>
              <a:t>La ricostruzione filogenetica procede per </a:t>
            </a:r>
            <a:r>
              <a:rPr lang="it-IT" b="1" u="sng" dirty="0" smtClean="0">
                <a:solidFill>
                  <a:srgbClr val="FF0000"/>
                </a:solidFill>
              </a:rPr>
              <a:t>biforcazioni</a:t>
            </a:r>
            <a:r>
              <a:rPr lang="it-IT" dirty="0" smtClean="0"/>
              <a:t>, nel senso che un dato ramo «madre» si biforca in due rami «figli» in un determinato punto, che identifica l’ancestore comune da cui i due lineage evolutivi si sono diversificati</a:t>
            </a:r>
          </a:p>
          <a:p>
            <a:pPr algn="just"/>
            <a:r>
              <a:rPr lang="it-IT" b="1" u="sng" dirty="0" smtClean="0">
                <a:solidFill>
                  <a:srgbClr val="FF0000"/>
                </a:solidFill>
              </a:rPr>
              <a:t>Ogni posizione di una sequenza evolve indipendentemente</a:t>
            </a:r>
            <a:r>
              <a:rPr lang="it-IT" dirty="0" smtClean="0"/>
              <a:t> (posso avere siti conservati vicini ad altri altamente variabili)</a:t>
            </a:r>
          </a:p>
          <a:p>
            <a:pPr algn="just"/>
            <a:r>
              <a:rPr lang="it-IT" dirty="0" smtClean="0"/>
              <a:t>La variabilità tra le sequenze deve essere sufficiente per generare alberi filogenetici privi di ambiguità</a:t>
            </a:r>
            <a:endParaRPr lang="it-IT" dirty="0"/>
          </a:p>
        </p:txBody>
      </p:sp>
    </p:spTree>
    <p:extLst>
      <p:ext uri="{BB962C8B-B14F-4D97-AF65-F5344CB8AC3E}">
        <p14:creationId xmlns:p14="http://schemas.microsoft.com/office/powerpoint/2010/main" val="152583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Filogenesi molecolare – terminologia</a:t>
            </a:r>
            <a:endParaRPr lang="it-IT" dirty="0"/>
          </a:p>
        </p:txBody>
      </p:sp>
      <p:sp>
        <p:nvSpPr>
          <p:cNvPr id="3" name="Content Placeholder 2"/>
          <p:cNvSpPr>
            <a:spLocks noGrp="1"/>
          </p:cNvSpPr>
          <p:nvPr>
            <p:ph idx="1"/>
          </p:nvPr>
        </p:nvSpPr>
        <p:spPr>
          <a:xfrm>
            <a:off x="1341120" y="1673352"/>
            <a:ext cx="4799907" cy="4343400"/>
          </a:xfrm>
        </p:spPr>
        <p:txBody>
          <a:bodyPr>
            <a:normAutofit fontScale="92500" lnSpcReduction="10000"/>
          </a:bodyPr>
          <a:lstStyle/>
          <a:p>
            <a:pPr algn="just"/>
            <a:r>
              <a:rPr lang="it-IT" b="1" dirty="0" smtClean="0"/>
              <a:t>Radice (root) </a:t>
            </a:r>
            <a:r>
              <a:rPr lang="it-IT" dirty="0" smtClean="0"/>
              <a:t>= la sequenza ancestrale da cui tutte le altre sono state originate</a:t>
            </a:r>
          </a:p>
          <a:p>
            <a:pPr algn="just"/>
            <a:r>
              <a:rPr lang="it-IT" b="1" dirty="0" smtClean="0"/>
              <a:t>Rami (branches) </a:t>
            </a:r>
            <a:r>
              <a:rPr lang="it-IT" dirty="0" smtClean="0"/>
              <a:t>= rappresentano i passaggi evolutivi che, nel tempo, hanno portato alle sequenze osservate</a:t>
            </a:r>
          </a:p>
          <a:p>
            <a:pPr algn="just"/>
            <a:r>
              <a:rPr lang="it-IT" b="1" dirty="0" smtClean="0"/>
              <a:t>Nodi</a:t>
            </a:r>
            <a:r>
              <a:rPr lang="it-IT" dirty="0" smtClean="0"/>
              <a:t> = rappresentano i punti di biforcazione, ovvero le sequenze ancestrali intermedie dalle quali si sono differenziate alcune delle sequenze osservate</a:t>
            </a:r>
          </a:p>
          <a:p>
            <a:pPr algn="just"/>
            <a:r>
              <a:rPr lang="it-IT" b="1" dirty="0" smtClean="0"/>
              <a:t>Nodi terminali </a:t>
            </a:r>
            <a:r>
              <a:rPr lang="it-IT" dirty="0" smtClean="0"/>
              <a:t>= rappresentano le sequenze osservate, cioè il prodotto del processo evolutivo</a:t>
            </a:r>
            <a:endParaRPr lang="it-IT" dirty="0"/>
          </a:p>
        </p:txBody>
      </p:sp>
      <p:pic>
        <p:nvPicPr>
          <p:cNvPr id="3074" name="Picture 2" descr="https://image.slidesharecdn.com/bioinfo5-120125034202-phpapp01/95/boinformatics-lecture-5-9-728.jpg?cb=1327463410"/>
          <p:cNvPicPr>
            <a:picLocks noChangeAspect="1" noChangeArrowheads="1"/>
          </p:cNvPicPr>
          <p:nvPr/>
        </p:nvPicPr>
        <p:blipFill rotWithShape="1">
          <a:blip r:embed="rId2">
            <a:extLst>
              <a:ext uri="{28A0092B-C50C-407E-A947-70E740481C1C}">
                <a14:useLocalDpi xmlns:a14="http://schemas.microsoft.com/office/drawing/2010/main" val="0"/>
              </a:ext>
            </a:extLst>
          </a:blip>
          <a:srcRect t="18886" b="10052"/>
          <a:stretch/>
        </p:blipFill>
        <p:spPr bwMode="auto">
          <a:xfrm>
            <a:off x="6230941" y="2410691"/>
            <a:ext cx="5205569" cy="277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5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Filogenesi molecolare – terminologia</a:t>
            </a:r>
            <a:endParaRPr lang="it-IT" dirty="0"/>
          </a:p>
        </p:txBody>
      </p:sp>
      <p:sp>
        <p:nvSpPr>
          <p:cNvPr id="3" name="Content Placeholder 2"/>
          <p:cNvSpPr>
            <a:spLocks noGrp="1"/>
          </p:cNvSpPr>
          <p:nvPr>
            <p:ph idx="1"/>
          </p:nvPr>
        </p:nvSpPr>
        <p:spPr>
          <a:xfrm>
            <a:off x="1341120" y="1673352"/>
            <a:ext cx="9509760" cy="4343400"/>
          </a:xfrm>
        </p:spPr>
        <p:txBody>
          <a:bodyPr>
            <a:normAutofit/>
          </a:bodyPr>
          <a:lstStyle/>
          <a:p>
            <a:pPr algn="just"/>
            <a:r>
              <a:rPr lang="it-IT" dirty="0" smtClean="0"/>
              <a:t>I nodi terminali sono spesso definiti semplicemente come </a:t>
            </a:r>
            <a:r>
              <a:rPr lang="it-IT" b="1" u="sng" dirty="0" smtClean="0"/>
              <a:t>taxa</a:t>
            </a:r>
            <a:r>
              <a:rPr lang="it-IT" dirty="0" smtClean="0"/>
              <a:t> oppure come </a:t>
            </a:r>
            <a:r>
              <a:rPr lang="it-IT" b="1" u="sng" dirty="0" smtClean="0"/>
              <a:t>OTU (Operational Taxonomic Units)</a:t>
            </a:r>
          </a:p>
          <a:p>
            <a:pPr algn="just"/>
            <a:r>
              <a:rPr lang="it-IT" dirty="0" smtClean="0"/>
              <a:t>Un gruppo di taxa che discendono da un singolo ancestore comune può essere definito </a:t>
            </a:r>
            <a:r>
              <a:rPr lang="it-IT" b="1" u="sng" dirty="0" smtClean="0"/>
              <a:t>clade</a:t>
            </a:r>
            <a:r>
              <a:rPr lang="it-IT" dirty="0" smtClean="0"/>
              <a:t> oppure </a:t>
            </a:r>
            <a:r>
              <a:rPr lang="it-IT" b="1" u="sng" dirty="0" smtClean="0"/>
              <a:t>gruppo monofiletico</a:t>
            </a:r>
          </a:p>
          <a:p>
            <a:pPr algn="just"/>
            <a:r>
              <a:rPr lang="it-IT" dirty="0" smtClean="0"/>
              <a:t>All’interno di un gruppo monofiletico, due taxa condividono un ancestore comune che non è condiviso da nessuna altra sequenza nell’albero. Si possono quindi definire «</a:t>
            </a:r>
            <a:r>
              <a:rPr lang="it-IT" b="1" u="sng" dirty="0" smtClean="0"/>
              <a:t>sister taxa</a:t>
            </a:r>
            <a:r>
              <a:rPr lang="it-IT" dirty="0" smtClean="0"/>
              <a:t>» (es. A, B e C nell’esempio precedente)</a:t>
            </a:r>
          </a:p>
          <a:p>
            <a:pPr algn="just"/>
            <a:r>
              <a:rPr lang="it-IT" dirty="0" smtClean="0"/>
              <a:t>Un ramo che porti ad un taxa a partire da un ancestore può essere definito </a:t>
            </a:r>
            <a:r>
              <a:rPr lang="it-IT" b="1" u="sng" dirty="0" smtClean="0"/>
              <a:t>lineage</a:t>
            </a:r>
          </a:p>
          <a:p>
            <a:pPr marL="45720" indent="0">
              <a:buNone/>
            </a:pPr>
            <a:endParaRPr lang="it-IT" dirty="0"/>
          </a:p>
        </p:txBody>
      </p:sp>
    </p:spTree>
    <p:extLst>
      <p:ext uri="{BB962C8B-B14F-4D97-AF65-F5344CB8AC3E}">
        <p14:creationId xmlns:p14="http://schemas.microsoft.com/office/powerpoint/2010/main" val="298206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Filogenesi molecolare – terminologia</a:t>
            </a:r>
            <a:endParaRPr lang="it-IT" dirty="0"/>
          </a:p>
        </p:txBody>
      </p:sp>
      <p:sp>
        <p:nvSpPr>
          <p:cNvPr id="3" name="Content Placeholder 2"/>
          <p:cNvSpPr>
            <a:spLocks noGrp="1"/>
          </p:cNvSpPr>
          <p:nvPr>
            <p:ph idx="1"/>
          </p:nvPr>
        </p:nvSpPr>
        <p:spPr>
          <a:xfrm>
            <a:off x="1341120" y="1673352"/>
            <a:ext cx="9509760" cy="4343400"/>
          </a:xfrm>
        </p:spPr>
        <p:txBody>
          <a:bodyPr>
            <a:normAutofit/>
          </a:bodyPr>
          <a:lstStyle/>
          <a:p>
            <a:pPr algn="just"/>
            <a:r>
              <a:rPr lang="it-IT" dirty="0" smtClean="0"/>
              <a:t>Quando un gruppo di taxa comprende soltanto alcuni dei taxa derivati da un ancestore comune si parla di un </a:t>
            </a:r>
            <a:r>
              <a:rPr lang="it-IT" b="1" u="sng" dirty="0" smtClean="0"/>
              <a:t>gruppo parafiletico</a:t>
            </a:r>
          </a:p>
          <a:p>
            <a:pPr algn="just"/>
            <a:r>
              <a:rPr lang="it-IT" dirty="0" smtClean="0"/>
              <a:t>Quando un gruppo di taxa comprende taxa che hanno più di un singolo ancestore comune si parla di </a:t>
            </a:r>
            <a:r>
              <a:rPr lang="it-IT" b="1" u="sng" dirty="0" smtClean="0"/>
              <a:t>gruppo polifiletico</a:t>
            </a:r>
          </a:p>
          <a:p>
            <a:pPr marL="45720" indent="0">
              <a:buNone/>
            </a:pPr>
            <a:endParaRPr lang="it-IT" dirty="0"/>
          </a:p>
        </p:txBody>
      </p:sp>
      <p:pic>
        <p:nvPicPr>
          <p:cNvPr id="5122" name="Picture 2" descr="https://i.stack.imgur.com/Egj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493" y="3973801"/>
            <a:ext cx="952500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40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lstStyle/>
          <a:p>
            <a:r>
              <a:rPr lang="it-IT" dirty="0" smtClean="0"/>
              <a:t>Filogenesi molecolare – terminologia</a:t>
            </a:r>
            <a:endParaRPr lang="it-IT" dirty="0"/>
          </a:p>
        </p:txBody>
      </p:sp>
      <p:sp>
        <p:nvSpPr>
          <p:cNvPr id="3" name="Content Placeholder 2"/>
          <p:cNvSpPr>
            <a:spLocks noGrp="1"/>
          </p:cNvSpPr>
          <p:nvPr>
            <p:ph idx="1"/>
          </p:nvPr>
        </p:nvSpPr>
        <p:spPr>
          <a:xfrm>
            <a:off x="904701" y="1798043"/>
            <a:ext cx="7698971" cy="4343400"/>
          </a:xfrm>
        </p:spPr>
        <p:txBody>
          <a:bodyPr>
            <a:normAutofit/>
          </a:bodyPr>
          <a:lstStyle/>
          <a:p>
            <a:pPr algn="just"/>
            <a:r>
              <a:rPr lang="it-IT" dirty="0" smtClean="0"/>
              <a:t>L’insieme dei branching patterns di un albero filogenetico, quindi la sua forma, è definito </a:t>
            </a:r>
            <a:r>
              <a:rPr lang="it-IT" b="1" u="sng" dirty="0" smtClean="0"/>
              <a:t>topologia</a:t>
            </a:r>
          </a:p>
          <a:p>
            <a:pPr algn="just"/>
            <a:r>
              <a:rPr lang="it-IT" dirty="0" smtClean="0"/>
              <a:t>Quando un albero contiene esclusivamente biforcazioni (cioè ogni ancestore da origine a due discendenti) si può parlare di </a:t>
            </a:r>
            <a:r>
              <a:rPr lang="it-IT" b="1" u="sng" dirty="0" smtClean="0"/>
              <a:t>dicotomia</a:t>
            </a:r>
          </a:p>
          <a:p>
            <a:pPr algn="just"/>
            <a:r>
              <a:rPr lang="it-IT" dirty="0" smtClean="0"/>
              <a:t>A volte però un ancestore può dare origine a più discendenti, dando origine ad un </a:t>
            </a:r>
            <a:r>
              <a:rPr lang="it-IT" b="1" u="sng" dirty="0" smtClean="0"/>
              <a:t>nodo multiforcato</a:t>
            </a:r>
            <a:r>
              <a:rPr lang="it-IT" b="1" dirty="0" smtClean="0"/>
              <a:t> </a:t>
            </a:r>
            <a:r>
              <a:rPr lang="it-IT" dirty="0" smtClean="0"/>
              <a:t>ed il risultato è una </a:t>
            </a:r>
            <a:r>
              <a:rPr lang="it-IT" b="1" u="sng" dirty="0" smtClean="0"/>
              <a:t>politomia</a:t>
            </a:r>
          </a:p>
          <a:p>
            <a:pPr algn="just"/>
            <a:r>
              <a:rPr lang="it-IT" dirty="0" smtClean="0"/>
              <a:t>Quando ciò accade si va incontro ad un processo noto come </a:t>
            </a:r>
            <a:r>
              <a:rPr lang="it-IT" b="1" u="sng" dirty="0" smtClean="0"/>
              <a:t>radiazione</a:t>
            </a:r>
            <a:r>
              <a:rPr lang="it-IT" dirty="0" smtClean="0"/>
              <a:t>, cioè una parte dell’albero non risolta dove non è possibile stabilire con certezza l’ordine reciproco delle biforcazioni</a:t>
            </a:r>
          </a:p>
          <a:p>
            <a:pPr marL="45720" indent="0">
              <a:buNone/>
            </a:pPr>
            <a:endParaRPr lang="it-IT" dirty="0"/>
          </a:p>
        </p:txBody>
      </p:sp>
      <p:pic>
        <p:nvPicPr>
          <p:cNvPr id="4" name="Picture 3"/>
          <p:cNvPicPr>
            <a:picLocks noChangeAspect="1"/>
          </p:cNvPicPr>
          <p:nvPr/>
        </p:nvPicPr>
        <p:blipFill>
          <a:blip r:embed="rId2"/>
          <a:stretch>
            <a:fillRect/>
          </a:stretch>
        </p:blipFill>
        <p:spPr>
          <a:xfrm>
            <a:off x="9008917" y="1091045"/>
            <a:ext cx="2819400" cy="1600200"/>
          </a:xfrm>
          <a:prstGeom prst="rect">
            <a:avLst/>
          </a:prstGeom>
        </p:spPr>
      </p:pic>
      <p:pic>
        <p:nvPicPr>
          <p:cNvPr id="7170" name="Picture 2" descr="http://www.nature.com/article-assets/npg/nmicrobiol/2016/nmicrobiol201648/images_hires/m685/nmicrobiol201648-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7192" y="2847861"/>
            <a:ext cx="3131126" cy="375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64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Sequence phylogeny vs species phylogeny</a:t>
            </a:r>
            <a:endParaRPr lang="it-IT" dirty="0"/>
          </a:p>
        </p:txBody>
      </p:sp>
      <p:sp>
        <p:nvSpPr>
          <p:cNvPr id="3" name="Content Placeholder 2"/>
          <p:cNvSpPr>
            <a:spLocks noGrp="1"/>
          </p:cNvSpPr>
          <p:nvPr>
            <p:ph idx="1"/>
          </p:nvPr>
        </p:nvSpPr>
        <p:spPr/>
        <p:txBody>
          <a:bodyPr>
            <a:normAutofit lnSpcReduction="10000"/>
          </a:bodyPr>
          <a:lstStyle/>
          <a:p>
            <a:pPr marL="285750" indent="-285750" algn="just"/>
            <a:r>
              <a:rPr lang="it-IT" dirty="0"/>
              <a:t>Spesso la filogenesi molecolare si basa sull’utilizzo di singoli geni per inferire la storia evolutiva di specie o gruppi di organismi</a:t>
            </a:r>
          </a:p>
          <a:p>
            <a:pPr marL="285750" indent="-285750" algn="just"/>
            <a:r>
              <a:rPr lang="it-IT" dirty="0"/>
              <a:t> Tuttavia </a:t>
            </a:r>
            <a:r>
              <a:rPr lang="it-IT" b="1" u="sng" dirty="0"/>
              <a:t>l’albero di una sequenza descrive esclusivamente la storia evolutiva di quel particolare gene o di quella particolare famiglia proteica</a:t>
            </a:r>
          </a:p>
          <a:p>
            <a:pPr marL="285750" indent="-285750" algn="just"/>
            <a:r>
              <a:rPr lang="it-IT" b="1" u="sng" dirty="0"/>
              <a:t>Non necessariamente c’è una corrispondenza tra l’evoluzione di un gene in un gruppo di organismi e le relazioni evolutive tra le specie stesse</a:t>
            </a:r>
          </a:p>
          <a:p>
            <a:pPr algn="just"/>
            <a:r>
              <a:rPr lang="it-IT" dirty="0" smtClean="0"/>
              <a:t>Alcuni geni possono evolvere più o meno rapidamente, senza prendere in considerazione la possibilità di eventi di trasferimento genico orizzontale</a:t>
            </a:r>
          </a:p>
          <a:p>
            <a:pPr algn="just"/>
            <a:r>
              <a:rPr lang="it-IT" dirty="0" smtClean="0"/>
              <a:t>Per bilanciare questi problemi è necessario utilizzare dataset contenenti molti geni per ciascuna specie se si vuole studiare l’evoluzione a questo livello, passando ad approcci di </a:t>
            </a:r>
            <a:r>
              <a:rPr lang="it-IT" b="1" u="sng" dirty="0" smtClean="0"/>
              <a:t>filogenomica molecolare</a:t>
            </a:r>
            <a:endParaRPr lang="it-IT" b="1" u="sng" dirty="0"/>
          </a:p>
        </p:txBody>
      </p:sp>
    </p:spTree>
    <p:extLst>
      <p:ext uri="{BB962C8B-B14F-4D97-AF65-F5344CB8AC3E}">
        <p14:creationId xmlns:p14="http://schemas.microsoft.com/office/powerpoint/2010/main" val="194063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9510</Words>
  <Application>Microsoft Office PowerPoint</Application>
  <PresentationFormat>Widescreen</PresentationFormat>
  <Paragraphs>698</Paragraphs>
  <Slides>109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109</vt:i4>
      </vt:variant>
    </vt:vector>
  </HeadingPairs>
  <TitlesOfParts>
    <vt:vector size="115" baseType="lpstr">
      <vt:lpstr>Arial</vt:lpstr>
      <vt:lpstr>Calibri</vt:lpstr>
      <vt:lpstr>Century Gothic</vt:lpstr>
      <vt:lpstr>Courier New</vt:lpstr>
      <vt:lpstr>Wingdings</vt:lpstr>
      <vt:lpstr>Sheer Green 16x9</vt:lpstr>
      <vt:lpstr>INTRODUZIONE AL CORSO</vt:lpstr>
      <vt:lpstr>CALENDARIO DELLE LEZIONI</vt:lpstr>
      <vt:lpstr>CALENDARIO DELLE LEZIONI</vt:lpstr>
      <vt:lpstr>PROGRAMMA DEL CORSO</vt:lpstr>
      <vt:lpstr>PROGRAMMA DEL CORSO</vt:lpstr>
      <vt:lpstr>PROGRAMMA DEL CORSO</vt:lpstr>
      <vt:lpstr>PROGRAMMA DEL CORSO</vt:lpstr>
      <vt:lpstr>PROGRAMMA DEL CORSO</vt:lpstr>
      <vt:lpstr>TESTI DI RIFERIMENTO</vt:lpstr>
      <vt:lpstr>MATERIALE DIDATTICO</vt:lpstr>
      <vt:lpstr>MODALITA’ DI ESAME</vt:lpstr>
      <vt:lpstr>DIFFICOLTA’ DELL’ESAME?</vt:lpstr>
      <vt:lpstr>COSA POTETE ATTENDERVI DAL CORSO?</vt:lpstr>
      <vt:lpstr>LEZIONE 1 Breve riepilogo dei concetti base di bioinformatica</vt:lpstr>
      <vt:lpstr>Chi è e che cosa fa un bioinformatico?</vt:lpstr>
      <vt:lpstr>COMPETENZE NECESSARIE PER LA BIOINFORMATICA</vt:lpstr>
      <vt:lpstr>Presentazione standard di PowerPoint</vt:lpstr>
      <vt:lpstr>GLI OGGETTI DELLA BIOINFORMATICA</vt:lpstr>
      <vt:lpstr>DATABASE BIOINFORMATICI</vt:lpstr>
      <vt:lpstr>DATABASE BIOINFORMATICI</vt:lpstr>
      <vt:lpstr>Presentazione standard di PowerPoint</vt:lpstr>
      <vt:lpstr>Presentazione standard di PowerPoint</vt:lpstr>
      <vt:lpstr>FORMATI DI FILE – FASTA (Paerson)</vt:lpstr>
      <vt:lpstr>Presentazione standard di PowerPoint</vt:lpstr>
      <vt:lpstr>Presentazione standard di PowerPoint</vt:lpstr>
      <vt:lpstr>COME EFFETTUARE UNA RICERCA IN UN DATABASE?</vt:lpstr>
      <vt:lpstr>Presentazione standard di PowerPoint</vt:lpstr>
      <vt:lpstr>Presentazione standard di PowerPoint</vt:lpstr>
      <vt:lpstr>Presentazione standard di PowerPoint</vt:lpstr>
      <vt:lpstr>GENOME BROWSERS – ACCESSIBILITA’</vt:lpstr>
      <vt:lpstr>ANNOTAZIONE</vt:lpstr>
      <vt:lpstr>CHE TIPO DI INFORMAZIONI SONO DISPONIBILI IN UN GENOME BROWSER?</vt:lpstr>
      <vt:lpstr>CHE TIPO DI INFORMAZIONI SONO DISPONIBILI IN UN GENOME BROWSER?</vt:lpstr>
      <vt:lpstr>Presentazione standard di PowerPoint</vt:lpstr>
      <vt:lpstr>SIMILARITA’ vs OMOLOGIA</vt:lpstr>
      <vt:lpstr>POSSIBILI APPLICAZIONI DI UNA RICERCA PER SIMILARITA’</vt:lpstr>
      <vt:lpstr>QUANDO DUE SEQUENZE SONO SIMILI, OMOLOGHE, ORTOLOGHE O PARALOGHE?</vt:lpstr>
      <vt:lpstr>QUANDO DUE SEQUENZE SONO SIMILI, OMOLOGHE, ORTOLOGHE O PARALOGHE?</vt:lpstr>
      <vt:lpstr>QUANDO DUE SEQUENZE SONO SIMILI, OMOLOGHE, ORTOLOGHE O PARALOGHE?</vt:lpstr>
      <vt:lpstr>ALCUNI ALTRI IMPORTANTI CONCETTI DA RICORDARE</vt:lpstr>
      <vt:lpstr>Presentazione standard di PowerPoint</vt:lpstr>
      <vt:lpstr>FUNZIONAMENTO BASE DI UN ALLINEAMENTO</vt:lpstr>
      <vt:lpstr>Presentazione standard di PowerPoint</vt:lpstr>
      <vt:lpstr>Presentazione standard di PowerPoint</vt:lpstr>
      <vt:lpstr>LA NECESSITA’ DI INTRODURRE GAPs NELL’ALINEAMENTO</vt:lpstr>
      <vt:lpstr>VERSO LA CREAZIONE DI UN ALGORITMO DI ALLINEAMENTO EFFICACE</vt:lpstr>
      <vt:lpstr>VERSO LA CREAZIONE DI UN ALGORITMO DI ALLINEAMENTO EFFICACE</vt:lpstr>
      <vt:lpstr>CALCOLO DELLA SIMILARITA’ TRA SEQUENZE</vt:lpstr>
      <vt:lpstr>MATRICI DI SOSTITUZIONE</vt:lpstr>
      <vt:lpstr>MATRICI DI SOSTITUZIONE – UNA SINTESI</vt:lpstr>
      <vt:lpstr>MATRICI DI SOSTITUZIONE – UNA SINTESI</vt:lpstr>
      <vt:lpstr>ALLINEAMENTO GLOBALE O LOCALE?</vt:lpstr>
      <vt:lpstr>ALLINEAMENTO GLOBALE O LOCALE?</vt:lpstr>
      <vt:lpstr>APPROCCI EURISTICI ALL’ALLINEAMENTO</vt:lpstr>
      <vt:lpstr>APPROCCI EURISTICI ALL’ALLINEAMENTO</vt:lpstr>
      <vt:lpstr>FASTA e BLAST</vt:lpstr>
      <vt:lpstr>MA COME SI FA A DEFINIRE QUANTO «BUONO» E’ UN ALLINEAMENTO?</vt:lpstr>
      <vt:lpstr>MA COME SI FA A DEFINIRE QUANTO «BUONO» E’ UN ALLINEAMENTO?</vt:lpstr>
      <vt:lpstr>Presentazione standard di PowerPoint</vt:lpstr>
      <vt:lpstr>BLAST - versioni</vt:lpstr>
      <vt:lpstr>BLAST – accessibilità web</vt:lpstr>
      <vt:lpstr>BLAST – applicazioni</vt:lpstr>
      <vt:lpstr>BLAST – applicazioni</vt:lpstr>
      <vt:lpstr>BLAST – applicazioni</vt:lpstr>
      <vt:lpstr>BLAST – applicazioni</vt:lpstr>
      <vt:lpstr>BLAST – sensibilità</vt:lpstr>
      <vt:lpstr>ALCUNE DEFINIZIONI FONDAMENTALI</vt:lpstr>
      <vt:lpstr>Profili e similarità strutturale</vt:lpstr>
      <vt:lpstr>Presentazione standard di PowerPoint</vt:lpstr>
      <vt:lpstr>Presentazione standard di PowerPoint</vt:lpstr>
      <vt:lpstr>Hidden Markov Models (HMM)</vt:lpstr>
      <vt:lpstr>PROFILI – RICERCA DI DOMINI PROTEICI</vt:lpstr>
      <vt:lpstr>Applicazione – pattern e motivi funzionali</vt:lpstr>
      <vt:lpstr>Applicazione – studio di promotori</vt:lpstr>
      <vt:lpstr>«CATEGORIZZARE» PROTEINE IN BASE ALLA LORO FUNZIONE</vt:lpstr>
      <vt:lpstr>«CATEGORIZZARE» PROTEINE IN BASE ALLA LORO FUNZIONE</vt:lpstr>
      <vt:lpstr>RISORSE PER L’ANNOTAZIONE FUNZIONALE</vt:lpstr>
      <vt:lpstr>Allineamento multiplo di sequenze – introduzione</vt:lpstr>
      <vt:lpstr>Benefici di un MSA – rafforzamento della «firma evolutiva»</vt:lpstr>
      <vt:lpstr>Allineamento multiplo di sequenze – possibili applicazioni</vt:lpstr>
      <vt:lpstr>Allineamento multiplo di sequenze – possibili applicazioni</vt:lpstr>
      <vt:lpstr>Allineamento multiplo di sequenze – possibili applicazioni</vt:lpstr>
      <vt:lpstr>Allineamento multiplo di sequenze – possibili applicazioni</vt:lpstr>
      <vt:lpstr>Algoritmi euristici</vt:lpstr>
      <vt:lpstr>Metodi di allineamento progressivo</vt:lpstr>
      <vt:lpstr>Metodi di allineamento progressivo</vt:lpstr>
      <vt:lpstr>Dalla matrice di distanze ad un albero «guida»</vt:lpstr>
      <vt:lpstr>Estensione dell’allineamento multiplo</vt:lpstr>
      <vt:lpstr>Svantaggi e soluzioni</vt:lpstr>
      <vt:lpstr>Metodi di allineamento iterativo</vt:lpstr>
      <vt:lpstr>Presentazione standard di PowerPoint</vt:lpstr>
      <vt:lpstr>Filogenetica e filogenesi - definizione</vt:lpstr>
      <vt:lpstr>Filogenesi molecolare</vt:lpstr>
      <vt:lpstr>Filogenesi molecolare – assunzioni base</vt:lpstr>
      <vt:lpstr>Filogenesi molecolare – terminologia</vt:lpstr>
      <vt:lpstr>Filogenesi molecolare – terminologia</vt:lpstr>
      <vt:lpstr>Filogenesi molecolare – terminologia</vt:lpstr>
      <vt:lpstr>Filogenesi molecolare – terminologia</vt:lpstr>
      <vt:lpstr>Sequence phylogeny vs species phylogeny</vt:lpstr>
      <vt:lpstr>La filogenomica – un campo in rapida espansione</vt:lpstr>
      <vt:lpstr>Rappresentazione di un albero</vt:lpstr>
      <vt:lpstr>Obiettivo di un’analisi filogenetica</vt:lpstr>
      <vt:lpstr>Calcolo dell’albero</vt:lpstr>
      <vt:lpstr>Metodi di costruzione degli alberi</vt:lpstr>
      <vt:lpstr>Metodi clustering-based – UPGMA e NJ</vt:lpstr>
      <vt:lpstr>Metodi basati sui caratteri</vt:lpstr>
      <vt:lpstr>Metodi di massima parsimonia</vt:lpstr>
      <vt:lpstr>Metodi di Maximum Likelihood</vt:lpstr>
      <vt:lpstr>Vantaggi e svantaggi dei vari metodi</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2024-09-23T15:24:50Z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