
<file path=[Content_Types].xml><?xml version="1.0" encoding="utf-8"?>
<Types xmlns="http://schemas.openxmlformats.org/package/2006/content-types">
  <Default Extension="png" ContentType="image/png"/>
  <Default Extension="jpeg" ContentType="image/jpeg"/>
  <Default Extension="webp"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63"/>
  </p:notesMasterIdLst>
  <p:handoutMasterIdLst>
    <p:handoutMasterId r:id="rId64"/>
  </p:handoutMasterIdLst>
  <p:sldIdLst>
    <p:sldId id="277" r:id="rId3"/>
    <p:sldId id="275" r:id="rId4"/>
    <p:sldId id="317" r:id="rId5"/>
    <p:sldId id="413" r:id="rId6"/>
    <p:sldId id="411" r:id="rId7"/>
    <p:sldId id="412" r:id="rId8"/>
    <p:sldId id="302" r:id="rId9"/>
    <p:sldId id="414" r:id="rId10"/>
    <p:sldId id="415" r:id="rId11"/>
    <p:sldId id="278" r:id="rId12"/>
    <p:sldId id="418" r:id="rId13"/>
    <p:sldId id="419" r:id="rId14"/>
    <p:sldId id="420" r:id="rId15"/>
    <p:sldId id="421" r:id="rId16"/>
    <p:sldId id="422" r:id="rId17"/>
    <p:sldId id="423" r:id="rId18"/>
    <p:sldId id="424" r:id="rId19"/>
    <p:sldId id="455" r:id="rId20"/>
    <p:sldId id="452" r:id="rId21"/>
    <p:sldId id="425" r:id="rId22"/>
    <p:sldId id="426" r:id="rId23"/>
    <p:sldId id="318" r:id="rId24"/>
    <p:sldId id="416" r:id="rId25"/>
    <p:sldId id="429" r:id="rId26"/>
    <p:sldId id="428" r:id="rId27"/>
    <p:sldId id="417" r:id="rId28"/>
    <p:sldId id="437" r:id="rId29"/>
    <p:sldId id="438" r:id="rId30"/>
    <p:sldId id="453" r:id="rId31"/>
    <p:sldId id="454" r:id="rId32"/>
    <p:sldId id="459" r:id="rId33"/>
    <p:sldId id="461" r:id="rId34"/>
    <p:sldId id="462" r:id="rId35"/>
    <p:sldId id="463" r:id="rId36"/>
    <p:sldId id="439" r:id="rId37"/>
    <p:sldId id="440" r:id="rId38"/>
    <p:sldId id="430" r:id="rId39"/>
    <p:sldId id="431" r:id="rId40"/>
    <p:sldId id="456" r:id="rId41"/>
    <p:sldId id="432" r:id="rId42"/>
    <p:sldId id="435" r:id="rId43"/>
    <p:sldId id="436" r:id="rId44"/>
    <p:sldId id="427" r:id="rId45"/>
    <p:sldId id="449" r:id="rId46"/>
    <p:sldId id="450" r:id="rId47"/>
    <p:sldId id="451" r:id="rId48"/>
    <p:sldId id="448" r:id="rId49"/>
    <p:sldId id="433" r:id="rId50"/>
    <p:sldId id="434" r:id="rId51"/>
    <p:sldId id="319" r:id="rId52"/>
    <p:sldId id="460" r:id="rId53"/>
    <p:sldId id="458" r:id="rId54"/>
    <p:sldId id="447" r:id="rId55"/>
    <p:sldId id="441" r:id="rId56"/>
    <p:sldId id="442" r:id="rId57"/>
    <p:sldId id="443" r:id="rId58"/>
    <p:sldId id="444" r:id="rId59"/>
    <p:sldId id="445" r:id="rId60"/>
    <p:sldId id="446" r:id="rId61"/>
    <p:sldId id="45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10/3/2024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10/3/2024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10/3/2024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10/3/2024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10/3/2024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10/3/2024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10/3/2024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10/3/2024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10/3/2024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10/3/2024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genome.go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www.genome.gov/genetics-glossary/Physical-Map" TargetMode="Externa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4.web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web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1.web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mendelian.org/"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webp"/><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s://allofus.nih.gov/"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hyperlink" Target="https://vertebrategenomesproject.org/"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earthbiogenome.org/"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nature.com/articles/s41587-021-01096-y" TargetMode="Externa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colossal.com/" TargetMode="External"/><Relationship Id="rId2" Type="http://schemas.openxmlformats.org/officeDocument/2006/relationships/image" Target="../media/image87.webp"/><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2" Type="http://schemas.openxmlformats.org/officeDocument/2006/relationships/image" Target="../media/image92.web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jpg"/></Relationships>
</file>

<file path=ppt/slides/_rels/slide5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9.web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8.web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2</a:t>
            </a:r>
            <a:br>
              <a:rPr lang="it-IT" sz="4800" dirty="0" smtClean="0"/>
            </a:br>
            <a:r>
              <a:rPr lang="it-IT" sz="4800" dirty="0" err="1" smtClean="0"/>
              <a:t>Past</a:t>
            </a:r>
            <a:r>
              <a:rPr lang="it-IT" sz="4800" dirty="0" smtClean="0"/>
              <a:t>, </a:t>
            </a:r>
            <a:r>
              <a:rPr lang="it-IT" sz="4800" dirty="0" err="1" smtClean="0"/>
              <a:t>present</a:t>
            </a:r>
            <a:r>
              <a:rPr lang="it-IT" sz="4800" dirty="0" smtClean="0"/>
              <a:t> and future of </a:t>
            </a:r>
            <a:r>
              <a:rPr lang="it-IT" sz="4800" dirty="0" err="1" smtClean="0"/>
              <a:t>functional</a:t>
            </a:r>
            <a:r>
              <a:rPr lang="it-IT" sz="4800" dirty="0" smtClean="0"/>
              <a:t> </a:t>
            </a:r>
            <a:r>
              <a:rPr lang="it-IT" sz="4800" dirty="0" err="1" smtClean="0"/>
              <a:t>genomics</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lstStyle/>
          <a:p>
            <a:r>
              <a:rPr lang="it-IT" dirty="0" smtClean="0"/>
              <a:t>1990 – 2003 – THE HUMAN GENOME PROJECT</a:t>
            </a:r>
            <a:endParaRPr lang="it-IT" dirty="0"/>
          </a:p>
        </p:txBody>
      </p:sp>
      <p:sp>
        <p:nvSpPr>
          <p:cNvPr id="7" name="CasellaDiTesto 6"/>
          <p:cNvSpPr txBox="1"/>
          <p:nvPr/>
        </p:nvSpPr>
        <p:spPr>
          <a:xfrm>
            <a:off x="1093077" y="1481958"/>
            <a:ext cx="5816016" cy="2585323"/>
          </a:xfrm>
          <a:prstGeom prst="rect">
            <a:avLst/>
          </a:prstGeom>
          <a:noFill/>
        </p:spPr>
        <p:txBody>
          <a:bodyPr wrap="none" rtlCol="0">
            <a:spAutoFit/>
          </a:bodyPr>
          <a:lstStyle/>
          <a:p>
            <a:r>
              <a:rPr lang="en-US" dirty="0">
                <a:hlinkClick r:id="rId2"/>
              </a:rPr>
              <a:t>https://</a:t>
            </a:r>
            <a:r>
              <a:rPr lang="en-US" dirty="0" smtClean="0">
                <a:hlinkClick r:id="rId2"/>
              </a:rPr>
              <a:t>www.genome.gov</a:t>
            </a:r>
            <a:endParaRPr lang="en-US" dirty="0" smtClean="0"/>
          </a:p>
          <a:p>
            <a:endParaRPr lang="en-US" dirty="0"/>
          </a:p>
          <a:p>
            <a:r>
              <a:rPr lang="en-US" dirty="0" smtClean="0"/>
              <a:t>Estimated cost: </a:t>
            </a:r>
            <a:r>
              <a:rPr lang="en-US" b="1" u="sng" dirty="0" smtClean="0"/>
              <a:t>about 2,7 billion dollars</a:t>
            </a:r>
          </a:p>
          <a:p>
            <a:endParaRPr lang="en-US" dirty="0"/>
          </a:p>
          <a:p>
            <a:r>
              <a:rPr lang="en-US" dirty="0" smtClean="0"/>
              <a:t> Time required: </a:t>
            </a:r>
            <a:r>
              <a:rPr lang="en-US" b="1" u="sng" dirty="0" smtClean="0"/>
              <a:t>2 years less than originally planned</a:t>
            </a:r>
            <a:endParaRPr lang="it-IT" dirty="0"/>
          </a:p>
          <a:p>
            <a:endParaRPr lang="en-US" dirty="0" smtClean="0"/>
          </a:p>
          <a:p>
            <a:endParaRPr lang="it-IT" dirty="0"/>
          </a:p>
          <a:p>
            <a:endParaRPr lang="it-IT" dirty="0" smtClean="0"/>
          </a:p>
          <a:p>
            <a:endParaRPr lang="en-US" dirty="0"/>
          </a:p>
        </p:txBody>
      </p:sp>
      <p:graphicFrame>
        <p:nvGraphicFramePr>
          <p:cNvPr id="8" name="Tabella 7"/>
          <p:cNvGraphicFramePr>
            <a:graphicFrameLocks noGrp="1"/>
          </p:cNvGraphicFramePr>
          <p:nvPr>
            <p:extLst>
              <p:ext uri="{D42A27DB-BD31-4B8C-83A1-F6EECF244321}">
                <p14:modId xmlns:p14="http://schemas.microsoft.com/office/powerpoint/2010/main" val="3600153882"/>
              </p:ext>
            </p:extLst>
          </p:nvPr>
        </p:nvGraphicFramePr>
        <p:xfrm>
          <a:off x="360855" y="3075502"/>
          <a:ext cx="7175062" cy="2570480"/>
        </p:xfrm>
        <a:graphic>
          <a:graphicData uri="http://schemas.openxmlformats.org/drawingml/2006/table">
            <a:tbl>
              <a:tblPr firstRow="1" bandRow="1">
                <a:tableStyleId>{B301B821-A1FF-4177-AEE7-76D212191A09}</a:tableStyleId>
              </a:tblPr>
              <a:tblGrid>
                <a:gridCol w="3587531">
                  <a:extLst>
                    <a:ext uri="{9D8B030D-6E8A-4147-A177-3AD203B41FA5}">
                      <a16:colId xmlns:a16="http://schemas.microsoft.com/office/drawing/2014/main" val="2173938437"/>
                    </a:ext>
                  </a:extLst>
                </a:gridCol>
                <a:gridCol w="3587531">
                  <a:extLst>
                    <a:ext uri="{9D8B030D-6E8A-4147-A177-3AD203B41FA5}">
                      <a16:colId xmlns:a16="http://schemas.microsoft.com/office/drawing/2014/main" val="2284631188"/>
                    </a:ext>
                  </a:extLst>
                </a:gridCol>
              </a:tblGrid>
              <a:tr h="370840">
                <a:tc>
                  <a:txBody>
                    <a:bodyPr/>
                    <a:lstStyle/>
                    <a:p>
                      <a:r>
                        <a:rPr lang="it-IT" dirty="0" smtClean="0"/>
                        <a:t>EXPECTED GOALS</a:t>
                      </a:r>
                      <a:endParaRPr lang="en-US" dirty="0"/>
                    </a:p>
                  </a:txBody>
                  <a:tcPr/>
                </a:tc>
                <a:tc>
                  <a:txBody>
                    <a:bodyPr/>
                    <a:lstStyle/>
                    <a:p>
                      <a:r>
                        <a:rPr lang="it-IT" dirty="0" smtClean="0"/>
                        <a:t>OBTAINED GOALS</a:t>
                      </a:r>
                      <a:endParaRPr lang="en-US" dirty="0"/>
                    </a:p>
                  </a:txBody>
                  <a:tcPr/>
                </a:tc>
                <a:extLst>
                  <a:ext uri="{0D108BD9-81ED-4DB2-BD59-A6C34878D82A}">
                    <a16:rowId xmlns:a16="http://schemas.microsoft.com/office/drawing/2014/main" val="3984259745"/>
                  </a:ext>
                </a:extLst>
              </a:tr>
              <a:tr h="370840">
                <a:tc>
                  <a:txBody>
                    <a:bodyPr/>
                    <a:lstStyle/>
                    <a:p>
                      <a:r>
                        <a:rPr lang="it-IT" dirty="0" err="1" smtClean="0"/>
                        <a:t>Sequencing</a:t>
                      </a:r>
                      <a:r>
                        <a:rPr lang="it-IT" baseline="0" dirty="0" smtClean="0"/>
                        <a:t> </a:t>
                      </a:r>
                      <a:r>
                        <a:rPr lang="it-IT" dirty="0" smtClean="0"/>
                        <a:t>95% of the </a:t>
                      </a:r>
                      <a:r>
                        <a:rPr lang="it-IT" dirty="0" err="1" smtClean="0"/>
                        <a:t>genome</a:t>
                      </a:r>
                      <a:r>
                        <a:rPr lang="it-IT" dirty="0" smtClean="0"/>
                        <a:t> with 99,99% </a:t>
                      </a:r>
                      <a:r>
                        <a:rPr lang="it-IT" dirty="0" err="1" smtClean="0"/>
                        <a:t>accuracy</a:t>
                      </a:r>
                      <a:endParaRPr lang="en-US" dirty="0"/>
                    </a:p>
                  </a:txBody>
                  <a:tcPr/>
                </a:tc>
                <a:tc>
                  <a:txBody>
                    <a:bodyPr/>
                    <a:lstStyle/>
                    <a:p>
                      <a:r>
                        <a:rPr lang="it-IT" dirty="0" err="1" smtClean="0"/>
                        <a:t>Sequencing</a:t>
                      </a:r>
                      <a:r>
                        <a:rPr lang="it-IT" dirty="0" smtClean="0"/>
                        <a:t> 99</a:t>
                      </a:r>
                      <a:r>
                        <a:rPr lang="it-IT" baseline="0" dirty="0" smtClean="0"/>
                        <a:t>% of the </a:t>
                      </a:r>
                      <a:r>
                        <a:rPr lang="it-IT" baseline="0" dirty="0" err="1" smtClean="0"/>
                        <a:t>genome</a:t>
                      </a:r>
                      <a:r>
                        <a:rPr lang="it-IT" baseline="0" dirty="0" smtClean="0"/>
                        <a:t> (</a:t>
                      </a:r>
                      <a:r>
                        <a:rPr lang="it-IT" baseline="0" dirty="0" err="1" smtClean="0"/>
                        <a:t>excluding</a:t>
                      </a:r>
                      <a:r>
                        <a:rPr lang="it-IT" baseline="0" dirty="0" smtClean="0"/>
                        <a:t> </a:t>
                      </a:r>
                      <a:r>
                        <a:rPr lang="it-IT" baseline="0" dirty="0" err="1" smtClean="0"/>
                        <a:t>repeats</a:t>
                      </a:r>
                      <a:r>
                        <a:rPr lang="it-IT" baseline="0" dirty="0" smtClean="0"/>
                        <a:t>) with 99,99% </a:t>
                      </a:r>
                      <a:r>
                        <a:rPr lang="it-IT" baseline="0" dirty="0" err="1" smtClean="0"/>
                        <a:t>accuracy</a:t>
                      </a:r>
                      <a:endParaRPr lang="en-US" dirty="0"/>
                    </a:p>
                  </a:txBody>
                  <a:tcPr/>
                </a:tc>
                <a:extLst>
                  <a:ext uri="{0D108BD9-81ED-4DB2-BD59-A6C34878D82A}">
                    <a16:rowId xmlns:a16="http://schemas.microsoft.com/office/drawing/2014/main" val="2768250490"/>
                  </a:ext>
                </a:extLst>
              </a:tr>
              <a:tr h="370840">
                <a:tc>
                  <a:txBody>
                    <a:bodyPr/>
                    <a:lstStyle/>
                    <a:p>
                      <a:r>
                        <a:rPr lang="it-IT" dirty="0" smtClean="0"/>
                        <a:t>Mapping100,000</a:t>
                      </a:r>
                      <a:r>
                        <a:rPr lang="it-IT" baseline="0" dirty="0" smtClean="0"/>
                        <a:t> </a:t>
                      </a:r>
                      <a:r>
                        <a:rPr lang="it-IT" baseline="0" dirty="0" err="1" smtClean="0"/>
                        <a:t>SNPs</a:t>
                      </a:r>
                      <a:endParaRPr lang="en-US" dirty="0"/>
                    </a:p>
                  </a:txBody>
                  <a:tcPr/>
                </a:tc>
                <a:tc>
                  <a:txBody>
                    <a:bodyPr/>
                    <a:lstStyle/>
                    <a:p>
                      <a:r>
                        <a:rPr lang="it-IT" dirty="0" err="1" smtClean="0"/>
                        <a:t>Mapping</a:t>
                      </a:r>
                      <a:r>
                        <a:rPr lang="it-IT" dirty="0" smtClean="0"/>
                        <a:t> 3,7 </a:t>
                      </a:r>
                      <a:r>
                        <a:rPr lang="it-IT" dirty="0" err="1" smtClean="0"/>
                        <a:t>million</a:t>
                      </a:r>
                      <a:r>
                        <a:rPr lang="it-IT" dirty="0" smtClean="0"/>
                        <a:t> </a:t>
                      </a:r>
                      <a:r>
                        <a:rPr lang="it-IT" dirty="0" err="1" smtClean="0"/>
                        <a:t>SNPs</a:t>
                      </a:r>
                      <a:endParaRPr lang="en-US" dirty="0"/>
                    </a:p>
                  </a:txBody>
                  <a:tcPr/>
                </a:tc>
                <a:extLst>
                  <a:ext uri="{0D108BD9-81ED-4DB2-BD59-A6C34878D82A}">
                    <a16:rowId xmlns:a16="http://schemas.microsoft.com/office/drawing/2014/main" val="839276684"/>
                  </a:ext>
                </a:extLst>
              </a:tr>
              <a:tr h="370840">
                <a:tc>
                  <a:txBody>
                    <a:bodyPr/>
                    <a:lstStyle/>
                    <a:p>
                      <a:r>
                        <a:rPr lang="it-IT" dirty="0" err="1" smtClean="0"/>
                        <a:t>Sequencin</a:t>
                      </a:r>
                      <a:r>
                        <a:rPr lang="it-IT" baseline="0" dirty="0" err="1" smtClean="0"/>
                        <a:t>g</a:t>
                      </a:r>
                      <a:r>
                        <a:rPr lang="it-IT" baseline="0" dirty="0" smtClean="0"/>
                        <a:t> a </a:t>
                      </a:r>
                      <a:r>
                        <a:rPr lang="it-IT" baseline="0" dirty="0" err="1" smtClean="0"/>
                        <a:t>few</a:t>
                      </a:r>
                      <a:r>
                        <a:rPr lang="it-IT" baseline="0" dirty="0" smtClean="0"/>
                        <a:t> model </a:t>
                      </a:r>
                      <a:r>
                        <a:rPr lang="it-IT" baseline="0" dirty="0" err="1" smtClean="0"/>
                        <a:t>species</a:t>
                      </a:r>
                      <a:r>
                        <a:rPr lang="it-IT" baseline="0" dirty="0" smtClean="0"/>
                        <a:t>: </a:t>
                      </a:r>
                      <a:r>
                        <a:rPr lang="pt-BR" i="1" baseline="0" dirty="0" smtClean="0"/>
                        <a:t>E. coli, S .cerevisiae, C. elegans, D. melanogaster</a:t>
                      </a:r>
                      <a:endParaRPr lang="en-US" i="1" dirty="0"/>
                    </a:p>
                  </a:txBody>
                  <a:tcPr/>
                </a:tc>
                <a:tc>
                  <a:txBody>
                    <a:bodyPr/>
                    <a:lstStyle/>
                    <a:p>
                      <a:r>
                        <a:rPr lang="it-IT" dirty="0" smtClean="0"/>
                        <a:t>Goal </a:t>
                      </a:r>
                      <a:r>
                        <a:rPr lang="it-IT" dirty="0" err="1" smtClean="0"/>
                        <a:t>met</a:t>
                      </a:r>
                      <a:r>
                        <a:rPr lang="it-IT" dirty="0" smtClean="0"/>
                        <a:t> </a:t>
                      </a:r>
                      <a:r>
                        <a:rPr lang="it-IT" baseline="0" dirty="0" smtClean="0"/>
                        <a:t>+ mouse, </a:t>
                      </a:r>
                      <a:r>
                        <a:rPr lang="it-IT" baseline="0" dirty="0" err="1" smtClean="0"/>
                        <a:t>rat</a:t>
                      </a:r>
                      <a:r>
                        <a:rPr lang="it-IT" baseline="0" dirty="0" smtClean="0"/>
                        <a:t> and </a:t>
                      </a:r>
                      <a:r>
                        <a:rPr lang="it-IT" baseline="0" dirty="0" err="1" smtClean="0"/>
                        <a:t>many</a:t>
                      </a:r>
                      <a:r>
                        <a:rPr lang="it-IT" baseline="0" dirty="0" smtClean="0"/>
                        <a:t> </a:t>
                      </a:r>
                      <a:r>
                        <a:rPr lang="it-IT" baseline="0" dirty="0" err="1" smtClean="0"/>
                        <a:t>others</a:t>
                      </a:r>
                      <a:endParaRPr lang="en-US" dirty="0"/>
                    </a:p>
                  </a:txBody>
                  <a:tcPr/>
                </a:tc>
                <a:extLst>
                  <a:ext uri="{0D108BD9-81ED-4DB2-BD59-A6C34878D82A}">
                    <a16:rowId xmlns:a16="http://schemas.microsoft.com/office/drawing/2014/main" val="1486280735"/>
                  </a:ext>
                </a:extLst>
              </a:tr>
            </a:tbl>
          </a:graphicData>
        </a:graphic>
      </p:graphicFrame>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7598" y="1292772"/>
            <a:ext cx="3942382" cy="5171090"/>
          </a:xfrm>
          <a:prstGeom prst="rect">
            <a:avLst/>
          </a:prstGeom>
        </p:spPr>
      </p:pic>
    </p:spTree>
    <p:extLst>
      <p:ext uri="{BB962C8B-B14F-4D97-AF65-F5344CB8AC3E}">
        <p14:creationId xmlns:p14="http://schemas.microsoft.com/office/powerpoint/2010/main" val="42695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dirty="0" smtClean="0"/>
              <a:t>A ROADMAP TO THE HUMAN GENOME PROJECT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32" y="2322786"/>
            <a:ext cx="3970212" cy="278627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4" y="2322786"/>
            <a:ext cx="3933566" cy="2999121"/>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0" y="2322786"/>
            <a:ext cx="3970212" cy="3192266"/>
          </a:xfrm>
          <a:prstGeom prst="rect">
            <a:avLst/>
          </a:prstGeom>
        </p:spPr>
      </p:pic>
    </p:spTree>
    <p:extLst>
      <p:ext uri="{BB962C8B-B14F-4D97-AF65-F5344CB8AC3E}">
        <p14:creationId xmlns:p14="http://schemas.microsoft.com/office/powerpoint/2010/main" val="427724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dirty="0" smtClean="0"/>
              <a:t>A ROADMAP TO THE HUMAN GENOME PROJECT</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52" y="2322786"/>
            <a:ext cx="3892892" cy="2921876"/>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4" y="2296708"/>
            <a:ext cx="3933566" cy="2947954"/>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0" y="2296708"/>
            <a:ext cx="3968976" cy="3053058"/>
          </a:xfrm>
          <a:prstGeom prst="rect">
            <a:avLst/>
          </a:prstGeom>
        </p:spPr>
      </p:pic>
    </p:spTree>
    <p:extLst>
      <p:ext uri="{BB962C8B-B14F-4D97-AF65-F5344CB8AC3E}">
        <p14:creationId xmlns:p14="http://schemas.microsoft.com/office/powerpoint/2010/main" val="307850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dirty="0" smtClean="0"/>
              <a:t>A ROADMAP TO THE HUMAN GENOME PROJECT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398" y="2320393"/>
            <a:ext cx="3880446" cy="279814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4" y="2320392"/>
            <a:ext cx="3933570" cy="2652045"/>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4" y="2320391"/>
            <a:ext cx="3953234" cy="2566919"/>
          </a:xfrm>
          <a:prstGeom prst="rect">
            <a:avLst/>
          </a:prstGeom>
        </p:spPr>
      </p:pic>
      <p:sp>
        <p:nvSpPr>
          <p:cNvPr id="6" name="CasellaDiTesto 5"/>
          <p:cNvSpPr txBox="1"/>
          <p:nvPr/>
        </p:nvSpPr>
        <p:spPr>
          <a:xfrm>
            <a:off x="2751992" y="5477607"/>
            <a:ext cx="6383216" cy="369332"/>
          </a:xfrm>
          <a:prstGeom prst="rect">
            <a:avLst/>
          </a:prstGeom>
          <a:noFill/>
        </p:spPr>
        <p:txBody>
          <a:bodyPr wrap="square" rtlCol="0">
            <a:spAutoFit/>
          </a:bodyPr>
          <a:lstStyle/>
          <a:p>
            <a:r>
              <a:rPr lang="en-US" dirty="0" smtClean="0"/>
              <a:t>NHGR: National </a:t>
            </a:r>
            <a:r>
              <a:rPr lang="en-US" dirty="0"/>
              <a:t>Human Genome Research Institute</a:t>
            </a:r>
          </a:p>
        </p:txBody>
      </p:sp>
    </p:spTree>
    <p:extLst>
      <p:ext uri="{BB962C8B-B14F-4D97-AF65-F5344CB8AC3E}">
        <p14:creationId xmlns:p14="http://schemas.microsoft.com/office/powerpoint/2010/main" val="65390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dirty="0" smtClean="0"/>
              <a:t>A ROADMAP TO THE HUMAN GENOME PROJECT</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02" y="2320391"/>
            <a:ext cx="3911542" cy="278763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5" y="2320391"/>
            <a:ext cx="3933570" cy="2827532"/>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415" y="2320391"/>
            <a:ext cx="3949152" cy="2787637"/>
          </a:xfrm>
          <a:prstGeom prst="rect">
            <a:avLst/>
          </a:prstGeom>
        </p:spPr>
      </p:pic>
      <p:sp>
        <p:nvSpPr>
          <p:cNvPr id="3" name="CasellaDiTesto 2"/>
          <p:cNvSpPr txBox="1"/>
          <p:nvPr/>
        </p:nvSpPr>
        <p:spPr>
          <a:xfrm>
            <a:off x="4202723" y="5275385"/>
            <a:ext cx="3837692" cy="738664"/>
          </a:xfrm>
          <a:prstGeom prst="rect">
            <a:avLst/>
          </a:prstGeom>
          <a:noFill/>
          <a:ln w="12700">
            <a:solidFill>
              <a:srgbClr val="00B050"/>
            </a:solidFill>
          </a:ln>
        </p:spPr>
        <p:txBody>
          <a:bodyPr wrap="square" rtlCol="0">
            <a:spAutoFit/>
          </a:bodyPr>
          <a:lstStyle/>
          <a:p>
            <a:r>
              <a:rPr lang="it-IT" sz="1400" dirty="0" err="1" smtClean="0"/>
              <a:t>Physical</a:t>
            </a:r>
            <a:r>
              <a:rPr lang="it-IT" sz="1400" dirty="0" smtClean="0"/>
              <a:t> </a:t>
            </a:r>
            <a:r>
              <a:rPr lang="it-IT" sz="1400" dirty="0" err="1" smtClean="0"/>
              <a:t>map</a:t>
            </a:r>
            <a:r>
              <a:rPr lang="it-IT" sz="1400" dirty="0" smtClean="0"/>
              <a:t> - </a:t>
            </a:r>
            <a:r>
              <a:rPr lang="it-IT" sz="1400" dirty="0" err="1" smtClean="0"/>
              <a:t>definition</a:t>
            </a:r>
            <a:endParaRPr lang="it-IT" sz="1400" dirty="0" smtClean="0"/>
          </a:p>
          <a:p>
            <a:r>
              <a:rPr lang="it-IT" sz="1400" dirty="0">
                <a:hlinkClick r:id="rId5"/>
              </a:rPr>
              <a:t>https://</a:t>
            </a:r>
            <a:r>
              <a:rPr lang="it-IT" sz="1400" dirty="0" smtClean="0">
                <a:hlinkClick r:id="rId5"/>
              </a:rPr>
              <a:t>www.genome.gov/genetics-glossary/Physical-Map</a:t>
            </a:r>
            <a:r>
              <a:rPr lang="it-IT" sz="1400" dirty="0" smtClean="0"/>
              <a:t> </a:t>
            </a:r>
          </a:p>
        </p:txBody>
      </p:sp>
    </p:spTree>
    <p:extLst>
      <p:ext uri="{BB962C8B-B14F-4D97-AF65-F5344CB8AC3E}">
        <p14:creationId xmlns:p14="http://schemas.microsoft.com/office/powerpoint/2010/main" val="263335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dirty="0" smtClean="0"/>
              <a:t>A ROADMAP TO THE HUMAN GENOME PROJECT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93" y="2320391"/>
            <a:ext cx="3962752" cy="2608961"/>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5" y="2320391"/>
            <a:ext cx="3949152" cy="2787637"/>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997" y="2320392"/>
            <a:ext cx="3974835" cy="3187030"/>
          </a:xfrm>
          <a:prstGeom prst="rect">
            <a:avLst/>
          </a:prstGeom>
        </p:spPr>
      </p:pic>
    </p:spTree>
    <p:extLst>
      <p:ext uri="{BB962C8B-B14F-4D97-AF65-F5344CB8AC3E}">
        <p14:creationId xmlns:p14="http://schemas.microsoft.com/office/powerpoint/2010/main" val="103534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dirty="0" smtClean="0"/>
              <a:t>A ROADMAP TO THE HUMAN GENOME PROJECT</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3560"/>
            <a:ext cx="4201111" cy="3019846"/>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111" y="2493565"/>
            <a:ext cx="7957844" cy="4364435"/>
          </a:xfrm>
          <a:prstGeom prst="rect">
            <a:avLst/>
          </a:prstGeom>
        </p:spPr>
      </p:pic>
      <p:sp>
        <p:nvSpPr>
          <p:cNvPr id="8" name="CasellaDiTesto 7"/>
          <p:cNvSpPr txBox="1"/>
          <p:nvPr/>
        </p:nvSpPr>
        <p:spPr>
          <a:xfrm>
            <a:off x="4540469" y="1839383"/>
            <a:ext cx="7210097" cy="646331"/>
          </a:xfrm>
          <a:prstGeom prst="rect">
            <a:avLst/>
          </a:prstGeom>
          <a:noFill/>
        </p:spPr>
        <p:txBody>
          <a:bodyPr wrap="square" rtlCol="0">
            <a:spAutoFit/>
          </a:bodyPr>
          <a:lstStyle/>
          <a:p>
            <a:r>
              <a:rPr lang="it-IT" dirty="0" smtClean="0"/>
              <a:t>Mail </a:t>
            </a:r>
            <a:r>
              <a:rPr lang="it-IT" dirty="0" err="1" smtClean="0"/>
              <a:t>sent</a:t>
            </a:r>
            <a:r>
              <a:rPr lang="it-IT" dirty="0" smtClean="0"/>
              <a:t> by Francis Collins to Cathy </a:t>
            </a:r>
            <a:r>
              <a:rPr lang="it-IT" dirty="0" err="1" smtClean="0"/>
              <a:t>Yarbrough</a:t>
            </a:r>
            <a:r>
              <a:rPr lang="it-IT" dirty="0" smtClean="0"/>
              <a:t> </a:t>
            </a:r>
            <a:r>
              <a:rPr lang="it-IT" dirty="0" err="1" smtClean="0"/>
              <a:t>after</a:t>
            </a:r>
            <a:r>
              <a:rPr lang="it-IT" dirty="0" smtClean="0"/>
              <a:t> </a:t>
            </a:r>
            <a:r>
              <a:rPr lang="it-IT" dirty="0" err="1" smtClean="0"/>
              <a:t>chromosome</a:t>
            </a:r>
            <a:r>
              <a:rPr lang="it-IT" dirty="0" smtClean="0"/>
              <a:t> 22 </a:t>
            </a:r>
            <a:r>
              <a:rPr lang="it-IT" dirty="0" err="1" smtClean="0"/>
              <a:t>was</a:t>
            </a:r>
            <a:r>
              <a:rPr lang="it-IT" dirty="0" smtClean="0"/>
              <a:t> </a:t>
            </a:r>
            <a:r>
              <a:rPr lang="it-IT" dirty="0" err="1" smtClean="0"/>
              <a:t>sequenced</a:t>
            </a:r>
            <a:endParaRPr lang="en-US" dirty="0"/>
          </a:p>
        </p:txBody>
      </p:sp>
      <p:sp>
        <p:nvSpPr>
          <p:cNvPr id="3" name="CasellaDiTesto 2"/>
          <p:cNvSpPr txBox="1"/>
          <p:nvPr/>
        </p:nvSpPr>
        <p:spPr>
          <a:xfrm>
            <a:off x="346490" y="5196254"/>
            <a:ext cx="3508131" cy="646331"/>
          </a:xfrm>
          <a:prstGeom prst="rect">
            <a:avLst/>
          </a:prstGeom>
          <a:noFill/>
        </p:spPr>
        <p:txBody>
          <a:bodyPr wrap="square" rtlCol="0">
            <a:spAutoFit/>
          </a:bodyPr>
          <a:lstStyle/>
          <a:p>
            <a:r>
              <a:rPr lang="it-IT" dirty="0" smtClean="0"/>
              <a:t>N.B. PDF file </a:t>
            </a:r>
            <a:r>
              <a:rPr lang="it-IT" dirty="0" err="1" smtClean="0"/>
              <a:t>available</a:t>
            </a:r>
            <a:r>
              <a:rPr lang="it-IT" dirty="0" smtClean="0"/>
              <a:t> on </a:t>
            </a:r>
            <a:r>
              <a:rPr lang="it-IT" dirty="0" err="1" smtClean="0"/>
              <a:t>Moodle</a:t>
            </a:r>
            <a:endParaRPr lang="en-US" dirty="0"/>
          </a:p>
        </p:txBody>
      </p:sp>
    </p:spTree>
    <p:extLst>
      <p:ext uri="{BB962C8B-B14F-4D97-AF65-F5344CB8AC3E}">
        <p14:creationId xmlns:p14="http://schemas.microsoft.com/office/powerpoint/2010/main" val="404847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dirty="0" smtClean="0"/>
              <a:t>A ROADMAP TO THE HUMAN GENOME PROJECT</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55" y="1216811"/>
            <a:ext cx="3949190" cy="308054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846" y="1216811"/>
            <a:ext cx="3975094" cy="2976824"/>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1940" y="1216811"/>
            <a:ext cx="3999122" cy="2651002"/>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845" y="4193635"/>
            <a:ext cx="3662457" cy="2593550"/>
          </a:xfrm>
          <a:prstGeom prst="rect">
            <a:avLst/>
          </a:prstGeom>
        </p:spPr>
      </p:pic>
      <p:sp>
        <p:nvSpPr>
          <p:cNvPr id="10" name="CasellaDiTesto 9"/>
          <p:cNvSpPr txBox="1"/>
          <p:nvPr/>
        </p:nvSpPr>
        <p:spPr>
          <a:xfrm>
            <a:off x="8179778" y="4567080"/>
            <a:ext cx="3411415" cy="923330"/>
          </a:xfrm>
          <a:prstGeom prst="rect">
            <a:avLst/>
          </a:prstGeom>
          <a:noFill/>
        </p:spPr>
        <p:txBody>
          <a:bodyPr wrap="square" rtlCol="0">
            <a:spAutoFit/>
          </a:bodyPr>
          <a:lstStyle/>
          <a:p>
            <a:r>
              <a:rPr lang="it-IT" dirty="0"/>
              <a:t>N.B. PDF file </a:t>
            </a:r>
            <a:r>
              <a:rPr lang="it-IT" dirty="0" err="1"/>
              <a:t>about</a:t>
            </a:r>
            <a:r>
              <a:rPr lang="it-IT" dirty="0"/>
              <a:t> the </a:t>
            </a:r>
            <a:r>
              <a:rPr lang="it-IT" dirty="0" smtClean="0"/>
              <a:t>2004 </a:t>
            </a:r>
            <a:r>
              <a:rPr lang="it-IT" dirty="0" err="1"/>
              <a:t>genome</a:t>
            </a:r>
            <a:r>
              <a:rPr lang="it-IT" dirty="0"/>
              <a:t> </a:t>
            </a:r>
            <a:r>
              <a:rPr lang="it-IT" dirty="0" err="1"/>
              <a:t>paper</a:t>
            </a:r>
            <a:r>
              <a:rPr lang="it-IT" dirty="0"/>
              <a:t> </a:t>
            </a:r>
            <a:r>
              <a:rPr lang="it-IT" dirty="0" err="1"/>
              <a:t>available</a:t>
            </a:r>
            <a:r>
              <a:rPr lang="it-IT" dirty="0"/>
              <a:t> on </a:t>
            </a:r>
            <a:r>
              <a:rPr lang="it-IT" dirty="0" err="1"/>
              <a:t>Moodle</a:t>
            </a:r>
            <a:endParaRPr lang="en-US" dirty="0"/>
          </a:p>
        </p:txBody>
      </p:sp>
      <p:sp>
        <p:nvSpPr>
          <p:cNvPr id="11" name="CasellaDiTesto 10"/>
          <p:cNvSpPr txBox="1"/>
          <p:nvPr/>
        </p:nvSpPr>
        <p:spPr>
          <a:xfrm>
            <a:off x="346490" y="5196254"/>
            <a:ext cx="3508131" cy="923330"/>
          </a:xfrm>
          <a:prstGeom prst="rect">
            <a:avLst/>
          </a:prstGeom>
          <a:noFill/>
        </p:spPr>
        <p:txBody>
          <a:bodyPr wrap="square" rtlCol="0">
            <a:spAutoFit/>
          </a:bodyPr>
          <a:lstStyle/>
          <a:p>
            <a:r>
              <a:rPr lang="it-IT" dirty="0" smtClean="0"/>
              <a:t>N.B. PDF file </a:t>
            </a:r>
            <a:r>
              <a:rPr lang="it-IT" dirty="0" err="1" smtClean="0"/>
              <a:t>about</a:t>
            </a:r>
            <a:r>
              <a:rPr lang="it-IT" dirty="0" smtClean="0"/>
              <a:t> the 2001 </a:t>
            </a:r>
            <a:r>
              <a:rPr lang="it-IT" dirty="0" err="1" smtClean="0"/>
              <a:t>genome</a:t>
            </a:r>
            <a:r>
              <a:rPr lang="it-IT" dirty="0" smtClean="0"/>
              <a:t> </a:t>
            </a:r>
            <a:r>
              <a:rPr lang="it-IT" dirty="0" err="1" smtClean="0"/>
              <a:t>paper</a:t>
            </a:r>
            <a:r>
              <a:rPr lang="it-IT" dirty="0" smtClean="0"/>
              <a:t> </a:t>
            </a:r>
            <a:r>
              <a:rPr lang="it-IT" dirty="0" err="1" smtClean="0"/>
              <a:t>available</a:t>
            </a:r>
            <a:r>
              <a:rPr lang="it-IT" dirty="0" smtClean="0"/>
              <a:t> on </a:t>
            </a:r>
            <a:r>
              <a:rPr lang="it-IT" dirty="0" err="1" smtClean="0"/>
              <a:t>Moodle</a:t>
            </a:r>
            <a:endParaRPr lang="en-US" dirty="0"/>
          </a:p>
        </p:txBody>
      </p:sp>
    </p:spTree>
    <p:extLst>
      <p:ext uri="{BB962C8B-B14F-4D97-AF65-F5344CB8AC3E}">
        <p14:creationId xmlns:p14="http://schemas.microsoft.com/office/powerpoint/2010/main" val="114387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91262"/>
            <a:ext cx="9509760" cy="669798"/>
          </a:xfrm>
        </p:spPr>
        <p:txBody>
          <a:bodyPr>
            <a:noAutofit/>
          </a:bodyPr>
          <a:lstStyle/>
          <a:p>
            <a:r>
              <a:rPr lang="it-IT" sz="2400" dirty="0" smtClean="0"/>
              <a:t>UNA CURIOSITA’: IL PROGETTO PARALLELO DI CRAIG VENTER</a:t>
            </a:r>
            <a:endParaRPr lang="it-IT" sz="2400" dirty="0"/>
          </a:p>
        </p:txBody>
      </p:sp>
      <p:sp>
        <p:nvSpPr>
          <p:cNvPr id="3" name="CasellaDiTesto 2"/>
          <p:cNvSpPr txBox="1"/>
          <p:nvPr/>
        </p:nvSpPr>
        <p:spPr>
          <a:xfrm>
            <a:off x="4419600" y="1108710"/>
            <a:ext cx="7353300" cy="5078313"/>
          </a:xfrm>
          <a:prstGeom prst="rect">
            <a:avLst/>
          </a:prstGeom>
          <a:noFill/>
        </p:spPr>
        <p:txBody>
          <a:bodyPr wrap="square" rtlCol="0">
            <a:spAutoFit/>
          </a:bodyPr>
          <a:lstStyle/>
          <a:p>
            <a:pPr marL="285750" indent="-285750" algn="just">
              <a:buFont typeface="Arial" panose="020B0604020202020204" pitchFamily="34" charset="0"/>
              <a:buChar char="•"/>
            </a:pPr>
            <a:r>
              <a:rPr lang="en-US" dirty="0"/>
              <a:t>Rather than the Human Genome Project we should speak of “Human Genome Projects,” since in 1998 Craig Venter, leader of the Institute for Genomic Research in Maryland, announced the founding of a private company called </a:t>
            </a:r>
            <a:r>
              <a:rPr lang="en-US" b="1" dirty="0"/>
              <a:t>Celera Genomics</a:t>
            </a:r>
            <a:r>
              <a:rPr lang="en-US" dirty="0"/>
              <a:t>, whose stated goal was to complete the sequencing of the human genome using its own team by </a:t>
            </a:r>
            <a:r>
              <a:rPr lang="en-US" dirty="0" smtClean="0"/>
              <a:t>2001</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There </a:t>
            </a:r>
            <a:r>
              <a:rPr lang="en-US" dirty="0"/>
              <a:t>was a difference in philosophy: Venter believed the project was taking too long and believed (contrary to the Bermuda Agreement) that it was appropriate to secrete part of the human genome, covering the genes in patents and making them available to customers for a </a:t>
            </a:r>
            <a:r>
              <a:rPr lang="en-US" dirty="0" smtClean="0"/>
              <a:t>fee</a:t>
            </a:r>
          </a:p>
          <a:p>
            <a:pPr marL="285750"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All </a:t>
            </a:r>
            <a:r>
              <a:rPr lang="en-US" dirty="0"/>
              <a:t>this led to a “rush” to assemble, which encouraged an acceleration of the HGP. Eventually both projects achieved their goal in 2001, leading to a joint announcement in which all were winners (albeit with two separate publications)</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15057" t="14815" r="42898"/>
          <a:stretch/>
        </p:blipFill>
        <p:spPr>
          <a:xfrm>
            <a:off x="771525" y="1108710"/>
            <a:ext cx="3120842" cy="3556635"/>
          </a:xfrm>
          <a:prstGeom prst="rect">
            <a:avLst/>
          </a:prstGeom>
        </p:spPr>
      </p:pic>
      <p:sp>
        <p:nvSpPr>
          <p:cNvPr id="11" name="CasellaDiTesto 10"/>
          <p:cNvSpPr txBox="1"/>
          <p:nvPr/>
        </p:nvSpPr>
        <p:spPr>
          <a:xfrm>
            <a:off x="480952" y="5148105"/>
            <a:ext cx="3411415" cy="646331"/>
          </a:xfrm>
          <a:prstGeom prst="rect">
            <a:avLst/>
          </a:prstGeom>
          <a:noFill/>
        </p:spPr>
        <p:txBody>
          <a:bodyPr wrap="square" rtlCol="0">
            <a:spAutoFit/>
          </a:bodyPr>
          <a:lstStyle/>
          <a:p>
            <a:pPr algn="just"/>
            <a:r>
              <a:rPr lang="it-IT" dirty="0" smtClean="0"/>
              <a:t>N.B. a brief </a:t>
            </a:r>
            <a:r>
              <a:rPr lang="it-IT" dirty="0" err="1" smtClean="0"/>
              <a:t>article</a:t>
            </a:r>
            <a:r>
              <a:rPr lang="it-IT" dirty="0" smtClean="0"/>
              <a:t> </a:t>
            </a:r>
            <a:r>
              <a:rPr lang="it-IT" dirty="0" err="1" smtClean="0"/>
              <a:t>about</a:t>
            </a:r>
            <a:r>
              <a:rPr lang="it-IT" dirty="0" smtClean="0"/>
              <a:t> </a:t>
            </a:r>
            <a:r>
              <a:rPr lang="it-IT" dirty="0" err="1" smtClean="0"/>
              <a:t>this</a:t>
            </a:r>
            <a:r>
              <a:rPr lang="it-IT" dirty="0" smtClean="0"/>
              <a:t> </a:t>
            </a:r>
            <a:r>
              <a:rPr lang="it-IT" dirty="0" err="1" smtClean="0"/>
              <a:t>stody</a:t>
            </a:r>
            <a:r>
              <a:rPr lang="it-IT" dirty="0" smtClean="0"/>
              <a:t> </a:t>
            </a:r>
            <a:r>
              <a:rPr lang="it-IT" dirty="0" err="1" smtClean="0"/>
              <a:t>is</a:t>
            </a:r>
            <a:r>
              <a:rPr lang="it-IT" dirty="0" smtClean="0"/>
              <a:t> </a:t>
            </a:r>
            <a:r>
              <a:rPr lang="it-IT" dirty="0" err="1" smtClean="0"/>
              <a:t>available</a:t>
            </a:r>
            <a:r>
              <a:rPr lang="it-IT" dirty="0" smtClean="0"/>
              <a:t> on </a:t>
            </a:r>
            <a:r>
              <a:rPr lang="it-IT" dirty="0" err="1" smtClean="0"/>
              <a:t>Moodle</a:t>
            </a:r>
            <a:endParaRPr lang="en-US" dirty="0"/>
          </a:p>
        </p:txBody>
      </p:sp>
    </p:spTree>
    <p:extLst>
      <p:ext uri="{BB962C8B-B14F-4D97-AF65-F5344CB8AC3E}">
        <p14:creationId xmlns:p14="http://schemas.microsoft.com/office/powerpoint/2010/main" val="37001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01505" y="1415561"/>
            <a:ext cx="10510911" cy="5442439"/>
          </a:xfrm>
        </p:spPr>
        <p:txBody>
          <a:bodyPr>
            <a:normAutofit fontScale="32500" lnSpcReduction="20000"/>
          </a:bodyPr>
          <a:lstStyle/>
          <a:p>
            <a:pPr algn="just">
              <a:lnSpc>
                <a:spcPct val="170000"/>
              </a:lnSpc>
              <a:spcBef>
                <a:spcPts val="0"/>
              </a:spcBef>
              <a:spcAft>
                <a:spcPts val="200"/>
              </a:spcAft>
            </a:pPr>
            <a:r>
              <a:rPr lang="en-US" sz="2900" b="1" dirty="0"/>
              <a:t>A physical map of the human genome</a:t>
            </a:r>
            <a:r>
              <a:rPr lang="en-US" sz="2900" dirty="0"/>
              <a:t>. The International Human Genome Mapping Consortium. </a:t>
            </a:r>
            <a:r>
              <a:rPr lang="en-US" sz="2900" i="1" dirty="0"/>
              <a:t>Nature</a:t>
            </a:r>
            <a:r>
              <a:rPr lang="en-US" sz="2900" dirty="0"/>
              <a:t> </a:t>
            </a:r>
            <a:r>
              <a:rPr lang="en-US" sz="2900" b="1" dirty="0"/>
              <a:t>409,</a:t>
            </a:r>
            <a:r>
              <a:rPr lang="en-US" sz="2900" dirty="0"/>
              <a:t> 934-941 </a:t>
            </a:r>
          </a:p>
          <a:p>
            <a:pPr algn="just">
              <a:lnSpc>
                <a:spcPct val="170000"/>
              </a:lnSpc>
              <a:spcBef>
                <a:spcPts val="0"/>
              </a:spcBef>
              <a:spcAft>
                <a:spcPts val="200"/>
              </a:spcAft>
            </a:pPr>
            <a:r>
              <a:rPr lang="en-US" sz="2900" b="1" dirty="0" smtClean="0"/>
              <a:t>The sequence of the human genome</a:t>
            </a:r>
            <a:r>
              <a:rPr lang="en-US" sz="2900" dirty="0" smtClean="0"/>
              <a:t>. The Celera Genomics Sequencing Team. </a:t>
            </a:r>
            <a:r>
              <a:rPr lang="en-US" sz="2900" i="1" dirty="0" smtClean="0"/>
              <a:t>Science</a:t>
            </a:r>
            <a:r>
              <a:rPr lang="en-US" sz="2900" dirty="0" smtClean="0"/>
              <a:t> Feb 16 2001: 1304-1351. </a:t>
            </a:r>
          </a:p>
          <a:p>
            <a:pPr algn="just">
              <a:lnSpc>
                <a:spcPct val="170000"/>
              </a:lnSpc>
              <a:spcBef>
                <a:spcPts val="0"/>
              </a:spcBef>
              <a:spcAft>
                <a:spcPts val="200"/>
              </a:spcAft>
            </a:pPr>
            <a:r>
              <a:rPr lang="en-US" sz="2900" b="1" dirty="0" smtClean="0"/>
              <a:t>The physical maps for sequencing human chromosomes 1, 6, 9, 10, 13, 20 and X</a:t>
            </a:r>
            <a:r>
              <a:rPr lang="en-US" sz="2900" dirty="0" smtClean="0"/>
              <a:t>. D. R. Bentley, et al. </a:t>
            </a:r>
            <a:r>
              <a:rPr lang="en-US" sz="2900" i="1" dirty="0" smtClean="0"/>
              <a:t>Nature</a:t>
            </a:r>
            <a:r>
              <a:rPr lang="en-US" sz="2900" dirty="0" smtClean="0"/>
              <a:t> </a:t>
            </a:r>
            <a:r>
              <a:rPr lang="en-US" sz="2900" b="1" dirty="0" smtClean="0"/>
              <a:t>409,</a:t>
            </a:r>
            <a:r>
              <a:rPr lang="en-US" sz="2900" dirty="0" smtClean="0"/>
              <a:t> 942-943 </a:t>
            </a:r>
          </a:p>
          <a:p>
            <a:pPr algn="just">
              <a:lnSpc>
                <a:spcPct val="170000"/>
              </a:lnSpc>
              <a:spcBef>
                <a:spcPts val="0"/>
              </a:spcBef>
              <a:spcAft>
                <a:spcPts val="200"/>
              </a:spcAft>
            </a:pPr>
            <a:r>
              <a:rPr lang="en-US" sz="2900" b="1" dirty="0" smtClean="0"/>
              <a:t>A physical map of the human Y chromosome</a:t>
            </a:r>
            <a:r>
              <a:rPr lang="en-US" sz="2900" dirty="0" smtClean="0"/>
              <a:t>. Charles A. </a:t>
            </a:r>
            <a:r>
              <a:rPr lang="en-US" sz="2900" dirty="0" err="1" smtClean="0"/>
              <a:t>Tilford</a:t>
            </a:r>
            <a:r>
              <a:rPr lang="en-US" sz="2900" dirty="0" smtClean="0"/>
              <a:t>, et al. </a:t>
            </a:r>
            <a:r>
              <a:rPr lang="en-US" sz="2900" i="1" dirty="0" smtClean="0"/>
              <a:t>Nature</a:t>
            </a:r>
            <a:r>
              <a:rPr lang="en-US" sz="2900" dirty="0" smtClean="0"/>
              <a:t> </a:t>
            </a:r>
            <a:r>
              <a:rPr lang="en-US" sz="2900" b="1" dirty="0" smtClean="0"/>
              <a:t>409,</a:t>
            </a:r>
            <a:r>
              <a:rPr lang="en-US" sz="2900" dirty="0" smtClean="0"/>
              <a:t> 943-945 </a:t>
            </a:r>
          </a:p>
          <a:p>
            <a:pPr algn="just">
              <a:lnSpc>
                <a:spcPct val="170000"/>
              </a:lnSpc>
              <a:spcBef>
                <a:spcPts val="0"/>
              </a:spcBef>
              <a:spcAft>
                <a:spcPts val="200"/>
              </a:spcAft>
            </a:pPr>
            <a:r>
              <a:rPr lang="en-US" sz="2900" b="1" dirty="0" smtClean="0"/>
              <a:t>A high-resolution map of human chromosome 12</a:t>
            </a:r>
            <a:r>
              <a:rPr lang="en-US" sz="2900" dirty="0" smtClean="0"/>
              <a:t>. Kate T. Montgomery, et al. </a:t>
            </a:r>
            <a:r>
              <a:rPr lang="en-US" sz="2900" i="1" dirty="0" smtClean="0"/>
              <a:t>Nature</a:t>
            </a:r>
            <a:r>
              <a:rPr lang="en-US" sz="2900" dirty="0" smtClean="0"/>
              <a:t> </a:t>
            </a:r>
            <a:r>
              <a:rPr lang="en-US" sz="2900" b="1" dirty="0" smtClean="0"/>
              <a:t>409,</a:t>
            </a:r>
            <a:r>
              <a:rPr lang="en-US" sz="2900" dirty="0" smtClean="0"/>
              <a:t> 945-946 </a:t>
            </a:r>
          </a:p>
          <a:p>
            <a:pPr algn="just">
              <a:lnSpc>
                <a:spcPct val="170000"/>
              </a:lnSpc>
              <a:spcBef>
                <a:spcPts val="0"/>
              </a:spcBef>
              <a:spcAft>
                <a:spcPts val="200"/>
              </a:spcAft>
            </a:pPr>
            <a:r>
              <a:rPr lang="en-US" sz="2900" b="1" dirty="0" smtClean="0"/>
              <a:t>A physical map of human chromosome 14</a:t>
            </a:r>
            <a:r>
              <a:rPr lang="en-US" sz="2900" dirty="0" smtClean="0"/>
              <a:t>. Thomas </a:t>
            </a:r>
            <a:r>
              <a:rPr lang="en-US" sz="2900" dirty="0" err="1" smtClean="0"/>
              <a:t>Brüls</a:t>
            </a:r>
            <a:r>
              <a:rPr lang="en-US" sz="2900" dirty="0" smtClean="0"/>
              <a:t>, et al. </a:t>
            </a:r>
            <a:r>
              <a:rPr lang="en-US" sz="2900" i="1" dirty="0" smtClean="0"/>
              <a:t>Nature</a:t>
            </a:r>
            <a:r>
              <a:rPr lang="en-US" sz="2900" dirty="0" smtClean="0"/>
              <a:t> </a:t>
            </a:r>
            <a:r>
              <a:rPr lang="en-US" sz="2900" b="1" dirty="0" smtClean="0"/>
              <a:t>409,</a:t>
            </a:r>
            <a:r>
              <a:rPr lang="en-US" sz="2900" dirty="0" smtClean="0"/>
              <a:t> 947-948 </a:t>
            </a:r>
          </a:p>
          <a:p>
            <a:pPr algn="just">
              <a:lnSpc>
                <a:spcPct val="170000"/>
              </a:lnSpc>
              <a:spcBef>
                <a:spcPts val="0"/>
              </a:spcBef>
              <a:spcAft>
                <a:spcPts val="200"/>
              </a:spcAft>
            </a:pPr>
            <a:r>
              <a:rPr lang="en-US" sz="2900" b="1" dirty="0" smtClean="0"/>
              <a:t>Integration of telomere sequences with the draft human genome sequence</a:t>
            </a:r>
            <a:r>
              <a:rPr lang="en-US" sz="2900" dirty="0" smtClean="0"/>
              <a:t>. H. C. </a:t>
            </a:r>
            <a:r>
              <a:rPr lang="en-US" sz="2900" dirty="0" err="1" smtClean="0"/>
              <a:t>Riethman</a:t>
            </a:r>
            <a:r>
              <a:rPr lang="en-US" sz="2900" dirty="0" smtClean="0"/>
              <a:t>, et al. </a:t>
            </a:r>
            <a:r>
              <a:rPr lang="en-US" sz="2900" i="1" dirty="0" smtClean="0"/>
              <a:t>Nature</a:t>
            </a:r>
            <a:r>
              <a:rPr lang="en-US" sz="2900" dirty="0" smtClean="0"/>
              <a:t> </a:t>
            </a:r>
            <a:r>
              <a:rPr lang="en-US" sz="2900" b="1" dirty="0" smtClean="0"/>
              <a:t>409,</a:t>
            </a:r>
            <a:r>
              <a:rPr lang="en-US" sz="2900" dirty="0" smtClean="0"/>
              <a:t> 948-951 </a:t>
            </a:r>
          </a:p>
          <a:p>
            <a:pPr algn="just">
              <a:lnSpc>
                <a:spcPct val="170000"/>
              </a:lnSpc>
              <a:spcBef>
                <a:spcPts val="0"/>
              </a:spcBef>
              <a:spcAft>
                <a:spcPts val="200"/>
              </a:spcAft>
            </a:pPr>
            <a:r>
              <a:rPr lang="en-US" sz="2900" b="1" dirty="0" smtClean="0"/>
              <a:t>Comparison of human genetic and sequence-based physical maps</a:t>
            </a:r>
            <a:r>
              <a:rPr lang="en-US" sz="2900" dirty="0" smtClean="0"/>
              <a:t>. </a:t>
            </a:r>
            <a:r>
              <a:rPr lang="en-US" sz="2900" dirty="0" err="1" smtClean="0"/>
              <a:t>Adong</a:t>
            </a:r>
            <a:r>
              <a:rPr lang="en-US" sz="2900" dirty="0" smtClean="0"/>
              <a:t> Yu, et al. </a:t>
            </a:r>
            <a:r>
              <a:rPr lang="en-US" sz="2900" i="1" dirty="0" smtClean="0"/>
              <a:t>Nature</a:t>
            </a:r>
            <a:r>
              <a:rPr lang="en-US" sz="2900" dirty="0" smtClean="0"/>
              <a:t> </a:t>
            </a:r>
            <a:r>
              <a:rPr lang="en-US" sz="2900" b="1" dirty="0" smtClean="0"/>
              <a:t>409,</a:t>
            </a:r>
            <a:r>
              <a:rPr lang="en-US" sz="2900" dirty="0" smtClean="0"/>
              <a:t> 951-953 </a:t>
            </a:r>
          </a:p>
          <a:p>
            <a:pPr algn="just">
              <a:lnSpc>
                <a:spcPct val="170000"/>
              </a:lnSpc>
              <a:spcBef>
                <a:spcPts val="0"/>
              </a:spcBef>
              <a:spcAft>
                <a:spcPts val="200"/>
              </a:spcAft>
            </a:pPr>
            <a:r>
              <a:rPr lang="en-US" sz="2900" b="1" dirty="0" smtClean="0"/>
              <a:t>Integration of cytogenetic landmarks into the draft sequence of the human genome</a:t>
            </a:r>
            <a:r>
              <a:rPr lang="en-US" sz="2900" dirty="0" smtClean="0"/>
              <a:t>. V. G. Cheung, et al. </a:t>
            </a:r>
            <a:r>
              <a:rPr lang="en-US" sz="2900" i="1" dirty="0" smtClean="0"/>
              <a:t>Nature</a:t>
            </a:r>
            <a:r>
              <a:rPr lang="en-US" sz="2900" dirty="0" smtClean="0"/>
              <a:t> </a:t>
            </a:r>
            <a:r>
              <a:rPr lang="en-US" sz="2900" b="1" dirty="0" smtClean="0"/>
              <a:t>409,</a:t>
            </a:r>
            <a:r>
              <a:rPr lang="en-US" sz="2900" dirty="0" smtClean="0"/>
              <a:t> 953-958 </a:t>
            </a:r>
          </a:p>
          <a:p>
            <a:pPr algn="just">
              <a:lnSpc>
                <a:spcPct val="170000"/>
              </a:lnSpc>
              <a:spcBef>
                <a:spcPts val="0"/>
              </a:spcBef>
              <a:spcAft>
                <a:spcPts val="200"/>
              </a:spcAft>
            </a:pPr>
            <a:r>
              <a:rPr lang="en-US" sz="2900" b="1" dirty="0" smtClean="0"/>
              <a:t>Mining the draft human genome</a:t>
            </a:r>
            <a:r>
              <a:rPr lang="en-US" sz="2900" dirty="0" smtClean="0"/>
              <a:t>. Ewan Birney, et al. </a:t>
            </a:r>
            <a:r>
              <a:rPr lang="en-US" sz="2900" i="1" dirty="0" smtClean="0"/>
              <a:t>Nature</a:t>
            </a:r>
            <a:r>
              <a:rPr lang="en-US" sz="2900" dirty="0" smtClean="0"/>
              <a:t> </a:t>
            </a:r>
            <a:r>
              <a:rPr lang="en-US" sz="2900" b="1" dirty="0" smtClean="0"/>
              <a:t>409,</a:t>
            </a:r>
            <a:r>
              <a:rPr lang="en-US" sz="2900" dirty="0" smtClean="0"/>
              <a:t> 827-828 </a:t>
            </a:r>
          </a:p>
          <a:p>
            <a:pPr algn="just">
              <a:lnSpc>
                <a:spcPct val="170000"/>
              </a:lnSpc>
              <a:spcBef>
                <a:spcPts val="0"/>
              </a:spcBef>
              <a:spcAft>
                <a:spcPts val="200"/>
              </a:spcAft>
            </a:pPr>
            <a:r>
              <a:rPr lang="en-US" sz="2900" b="1" dirty="0" smtClean="0"/>
              <a:t>Keeping time with the human genome</a:t>
            </a:r>
            <a:r>
              <a:rPr lang="en-US" sz="2900" dirty="0" smtClean="0"/>
              <a:t>. Jonathan D. Clayton, et al. </a:t>
            </a:r>
            <a:r>
              <a:rPr lang="en-US" sz="2900" i="1" dirty="0" smtClean="0"/>
              <a:t>Nature</a:t>
            </a:r>
            <a:r>
              <a:rPr lang="en-US" sz="2900" dirty="0" smtClean="0"/>
              <a:t> </a:t>
            </a:r>
            <a:r>
              <a:rPr lang="en-US" sz="2900" b="1" dirty="0" smtClean="0"/>
              <a:t>409,</a:t>
            </a:r>
            <a:r>
              <a:rPr lang="en-US" sz="2900" dirty="0" smtClean="0"/>
              <a:t> 829-831 </a:t>
            </a:r>
          </a:p>
          <a:p>
            <a:pPr algn="just">
              <a:lnSpc>
                <a:spcPct val="170000"/>
              </a:lnSpc>
              <a:spcBef>
                <a:spcPts val="0"/>
              </a:spcBef>
              <a:spcAft>
                <a:spcPts val="200"/>
              </a:spcAft>
            </a:pPr>
            <a:r>
              <a:rPr lang="en-US" sz="2900" b="1" dirty="0" smtClean="0"/>
              <a:t>Expressing the human genome</a:t>
            </a:r>
            <a:r>
              <a:rPr lang="en-US" sz="2900" dirty="0" smtClean="0"/>
              <a:t>. </a:t>
            </a:r>
            <a:r>
              <a:rPr lang="en-US" sz="2900" dirty="0" err="1" smtClean="0"/>
              <a:t>Rossella</a:t>
            </a:r>
            <a:r>
              <a:rPr lang="en-US" sz="2900" dirty="0" smtClean="0"/>
              <a:t> </a:t>
            </a:r>
            <a:r>
              <a:rPr lang="en-US" sz="2900" dirty="0" err="1" smtClean="0"/>
              <a:t>Tupler</a:t>
            </a:r>
            <a:r>
              <a:rPr lang="en-US" sz="2900" dirty="0" smtClean="0"/>
              <a:t>, et al. </a:t>
            </a:r>
            <a:r>
              <a:rPr lang="en-US" sz="2900" i="1" dirty="0" smtClean="0"/>
              <a:t>Nature</a:t>
            </a:r>
            <a:r>
              <a:rPr lang="en-US" sz="2900" dirty="0" smtClean="0"/>
              <a:t> </a:t>
            </a:r>
            <a:r>
              <a:rPr lang="en-US" sz="2900" b="1" dirty="0" smtClean="0"/>
              <a:t>409,</a:t>
            </a:r>
            <a:r>
              <a:rPr lang="en-US" sz="2900" dirty="0" smtClean="0"/>
              <a:t> 832-833 </a:t>
            </a:r>
          </a:p>
          <a:p>
            <a:pPr algn="just">
              <a:lnSpc>
                <a:spcPct val="170000"/>
              </a:lnSpc>
              <a:spcBef>
                <a:spcPts val="0"/>
              </a:spcBef>
              <a:spcAft>
                <a:spcPts val="200"/>
              </a:spcAft>
            </a:pPr>
            <a:r>
              <a:rPr lang="en-US" sz="2900" b="1" dirty="0" smtClean="0"/>
              <a:t>Functional annotation of mouse genome sequences</a:t>
            </a:r>
            <a:r>
              <a:rPr lang="en-US" sz="2900" dirty="0" smtClean="0"/>
              <a:t>. Joseph H. Nadeau, et al. </a:t>
            </a:r>
            <a:r>
              <a:rPr lang="en-US" sz="2900" i="1" dirty="0" smtClean="0"/>
              <a:t>Science</a:t>
            </a:r>
            <a:r>
              <a:rPr lang="en-US" sz="2900" dirty="0" smtClean="0"/>
              <a:t> Feb 16 2001: 1251-1255. </a:t>
            </a:r>
          </a:p>
          <a:p>
            <a:pPr algn="just">
              <a:lnSpc>
                <a:spcPct val="170000"/>
              </a:lnSpc>
              <a:spcBef>
                <a:spcPts val="0"/>
              </a:spcBef>
              <a:spcAft>
                <a:spcPts val="200"/>
              </a:spcAft>
            </a:pPr>
            <a:r>
              <a:rPr lang="en-US" sz="2900" b="1" dirty="0" smtClean="0"/>
              <a:t>A genomic perspective on membrane compartment organization</a:t>
            </a:r>
            <a:r>
              <a:rPr lang="en-US" sz="2900" dirty="0" smtClean="0"/>
              <a:t>. Jason B. Bock, et al. </a:t>
            </a:r>
            <a:r>
              <a:rPr lang="en-US" sz="2900" i="1" dirty="0" smtClean="0"/>
              <a:t>Nature</a:t>
            </a:r>
            <a:r>
              <a:rPr lang="en-US" sz="2900" dirty="0" smtClean="0"/>
              <a:t> </a:t>
            </a:r>
            <a:r>
              <a:rPr lang="en-US" sz="2900" b="1" dirty="0" smtClean="0"/>
              <a:t>409,</a:t>
            </a:r>
            <a:r>
              <a:rPr lang="en-US" sz="2900" dirty="0" smtClean="0"/>
              <a:t> 839-841 </a:t>
            </a:r>
          </a:p>
          <a:p>
            <a:pPr algn="just">
              <a:lnSpc>
                <a:spcPct val="170000"/>
              </a:lnSpc>
              <a:spcBef>
                <a:spcPts val="0"/>
              </a:spcBef>
              <a:spcAft>
                <a:spcPts val="200"/>
              </a:spcAft>
            </a:pPr>
            <a:r>
              <a:rPr lang="en-US" sz="2900" b="1" dirty="0" smtClean="0"/>
              <a:t>Genomics, the cytoskeleton and motility</a:t>
            </a:r>
            <a:r>
              <a:rPr lang="en-US" sz="2900" dirty="0" smtClean="0"/>
              <a:t>. Thomas D. Pollard. </a:t>
            </a:r>
            <a:r>
              <a:rPr lang="en-US" sz="2900" i="1" dirty="0" smtClean="0"/>
              <a:t>Nature</a:t>
            </a:r>
            <a:r>
              <a:rPr lang="en-US" sz="2900" dirty="0" smtClean="0"/>
              <a:t> </a:t>
            </a:r>
            <a:r>
              <a:rPr lang="en-US" sz="2900" b="1" dirty="0" smtClean="0"/>
              <a:t>409,</a:t>
            </a:r>
            <a:r>
              <a:rPr lang="en-US" sz="2900" dirty="0" smtClean="0"/>
              <a:t> 842-843 </a:t>
            </a:r>
          </a:p>
          <a:p>
            <a:pPr algn="just">
              <a:lnSpc>
                <a:spcPct val="170000"/>
              </a:lnSpc>
              <a:spcBef>
                <a:spcPts val="0"/>
              </a:spcBef>
              <a:spcAft>
                <a:spcPts val="200"/>
              </a:spcAft>
            </a:pPr>
            <a:r>
              <a:rPr lang="en-US" sz="2900" b="1" dirty="0" smtClean="0"/>
              <a:t>Can sequencing shed light on cell cycling?</a:t>
            </a:r>
            <a:r>
              <a:rPr lang="en-US" sz="2900" dirty="0" smtClean="0"/>
              <a:t>. Andrew W. Murray, et al. </a:t>
            </a:r>
            <a:r>
              <a:rPr lang="en-US" sz="2900" i="1" dirty="0" smtClean="0"/>
              <a:t>Nature</a:t>
            </a:r>
            <a:r>
              <a:rPr lang="en-US" sz="2900" dirty="0" smtClean="0"/>
              <a:t> </a:t>
            </a:r>
            <a:r>
              <a:rPr lang="en-US" sz="2900" b="1" dirty="0" smtClean="0"/>
              <a:t>409,</a:t>
            </a:r>
            <a:r>
              <a:rPr lang="en-US" sz="2900" dirty="0" smtClean="0"/>
              <a:t> 844-846 </a:t>
            </a:r>
          </a:p>
          <a:p>
            <a:pPr algn="just">
              <a:lnSpc>
                <a:spcPct val="170000"/>
              </a:lnSpc>
              <a:spcBef>
                <a:spcPts val="0"/>
              </a:spcBef>
              <a:spcAft>
                <a:spcPts val="200"/>
              </a:spcAft>
            </a:pPr>
            <a:r>
              <a:rPr lang="en-US" sz="2900" b="1" dirty="0" smtClean="0"/>
              <a:t>Evolutionary analyses of the human genome</a:t>
            </a:r>
            <a:r>
              <a:rPr lang="en-US" sz="2900" dirty="0" smtClean="0"/>
              <a:t>. Wen-</a:t>
            </a:r>
            <a:r>
              <a:rPr lang="en-US" sz="2900" dirty="0" err="1" smtClean="0"/>
              <a:t>hsiung</a:t>
            </a:r>
            <a:r>
              <a:rPr lang="en-US" sz="2900" dirty="0" smtClean="0"/>
              <a:t> Li, et al. </a:t>
            </a:r>
            <a:r>
              <a:rPr lang="en-US" sz="2900" i="1" dirty="0" smtClean="0"/>
              <a:t>Nature</a:t>
            </a:r>
            <a:r>
              <a:rPr lang="en-US" sz="2900" dirty="0" smtClean="0"/>
              <a:t> </a:t>
            </a:r>
            <a:r>
              <a:rPr lang="en-US" sz="2900" b="1" dirty="0" smtClean="0"/>
              <a:t>409,</a:t>
            </a:r>
            <a:r>
              <a:rPr lang="en-US" sz="2900" dirty="0" smtClean="0"/>
              <a:t> 847-849 </a:t>
            </a:r>
          </a:p>
          <a:p>
            <a:pPr algn="just">
              <a:lnSpc>
                <a:spcPct val="170000"/>
              </a:lnSpc>
              <a:spcBef>
                <a:spcPts val="0"/>
              </a:spcBef>
              <a:spcAft>
                <a:spcPts val="200"/>
              </a:spcAft>
            </a:pPr>
            <a:r>
              <a:rPr lang="en-US" sz="2900" b="1" dirty="0" smtClean="0"/>
              <a:t>Experimental annotation of the human genome using microarray technology</a:t>
            </a:r>
            <a:r>
              <a:rPr lang="en-US" sz="2900" dirty="0" smtClean="0"/>
              <a:t>. D. D. Shoemaker, et al. </a:t>
            </a:r>
            <a:r>
              <a:rPr lang="en-US" sz="2900" i="1" dirty="0" smtClean="0"/>
              <a:t>Nature</a:t>
            </a:r>
            <a:r>
              <a:rPr lang="en-US" sz="2900" dirty="0" smtClean="0"/>
              <a:t> </a:t>
            </a:r>
            <a:r>
              <a:rPr lang="en-US" sz="2900" b="1" dirty="0" smtClean="0"/>
              <a:t>409,</a:t>
            </a:r>
            <a:r>
              <a:rPr lang="en-US" sz="2900" dirty="0" smtClean="0"/>
              <a:t> 922-927 </a:t>
            </a:r>
          </a:p>
          <a:p>
            <a:pPr algn="just">
              <a:lnSpc>
                <a:spcPct val="170000"/>
              </a:lnSpc>
              <a:spcBef>
                <a:spcPts val="0"/>
              </a:spcBef>
              <a:spcAft>
                <a:spcPts val="200"/>
              </a:spcAft>
            </a:pPr>
            <a:r>
              <a:rPr lang="en-US" sz="2900" b="1" dirty="0" smtClean="0"/>
              <a:t>Guide to the draft human genome</a:t>
            </a:r>
            <a:r>
              <a:rPr lang="en-US" sz="2900" dirty="0" smtClean="0"/>
              <a:t>. Tyra G. </a:t>
            </a:r>
            <a:r>
              <a:rPr lang="en-US" sz="2900" dirty="0" err="1" smtClean="0"/>
              <a:t>Wolfsberg</a:t>
            </a:r>
            <a:r>
              <a:rPr lang="en-US" sz="2900" dirty="0" smtClean="0"/>
              <a:t>, et al. </a:t>
            </a:r>
            <a:r>
              <a:rPr lang="en-US" sz="2900" i="1" dirty="0" smtClean="0"/>
              <a:t>Nature</a:t>
            </a:r>
            <a:r>
              <a:rPr lang="en-US" sz="2900" dirty="0" smtClean="0"/>
              <a:t> </a:t>
            </a:r>
            <a:r>
              <a:rPr lang="en-US" sz="2900" b="1" dirty="0" smtClean="0"/>
              <a:t>409,</a:t>
            </a:r>
            <a:r>
              <a:rPr lang="en-US" sz="2900" dirty="0" smtClean="0"/>
              <a:t> 824-826 </a:t>
            </a:r>
          </a:p>
          <a:p>
            <a:endParaRPr lang="en-US" dirty="0"/>
          </a:p>
        </p:txBody>
      </p:sp>
      <p:sp>
        <p:nvSpPr>
          <p:cNvPr id="4" name="Title 1"/>
          <p:cNvSpPr>
            <a:spLocks noGrp="1"/>
          </p:cNvSpPr>
          <p:nvPr>
            <p:ph type="title"/>
          </p:nvPr>
        </p:nvSpPr>
        <p:spPr>
          <a:xfrm>
            <a:off x="1341120" y="438912"/>
            <a:ext cx="9509760" cy="669798"/>
          </a:xfrm>
        </p:spPr>
        <p:txBody>
          <a:bodyPr>
            <a:normAutofit/>
          </a:bodyPr>
          <a:lstStyle/>
          <a:p>
            <a:r>
              <a:rPr lang="it-IT" dirty="0" smtClean="0"/>
              <a:t>A LONG LIST OF COMPANION PAPERS…</a:t>
            </a:r>
            <a:endParaRPr lang="it-IT" dirty="0"/>
          </a:p>
        </p:txBody>
      </p:sp>
    </p:spTree>
    <p:extLst>
      <p:ext uri="{BB962C8B-B14F-4D97-AF65-F5344CB8AC3E}">
        <p14:creationId xmlns:p14="http://schemas.microsoft.com/office/powerpoint/2010/main" val="339719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normAutofit/>
          </a:bodyPr>
          <a:lstStyle/>
          <a:p>
            <a:r>
              <a:rPr lang="it-IT" dirty="0" err="1" smtClean="0"/>
              <a:t>Milestones</a:t>
            </a:r>
            <a:r>
              <a:rPr lang="it-IT" dirty="0" smtClean="0"/>
              <a:t> in </a:t>
            </a:r>
            <a:r>
              <a:rPr lang="it-IT" dirty="0" err="1" smtClean="0"/>
              <a:t>genetics</a:t>
            </a:r>
            <a:r>
              <a:rPr lang="it-IT" dirty="0" smtClean="0"/>
              <a:t> and </a:t>
            </a:r>
            <a:r>
              <a:rPr lang="it-IT" dirty="0" err="1" smtClean="0"/>
              <a:t>genomics</a:t>
            </a:r>
            <a:endParaRPr lang="it-IT" dirty="0"/>
          </a:p>
        </p:txBody>
      </p:sp>
      <p:sp>
        <p:nvSpPr>
          <p:cNvPr id="8" name="Content Placeholder 2"/>
          <p:cNvSpPr>
            <a:spLocks noGrp="1"/>
          </p:cNvSpPr>
          <p:nvPr>
            <p:ph idx="1"/>
          </p:nvPr>
        </p:nvSpPr>
        <p:spPr>
          <a:xfrm>
            <a:off x="746234" y="4818544"/>
            <a:ext cx="9827173" cy="272495"/>
          </a:xfrm>
        </p:spPr>
        <p:txBody>
          <a:bodyPr>
            <a:noAutofit/>
          </a:bodyPr>
          <a:lstStyle/>
          <a:p>
            <a:pPr marL="45720" indent="0" algn="just">
              <a:buNone/>
            </a:pPr>
            <a:r>
              <a:rPr lang="it-IT" sz="2400" dirty="0" smtClean="0"/>
              <a:t>         1865                    1871                    1944                      1953</a:t>
            </a:r>
          </a:p>
          <a:p>
            <a:pPr marL="45720" indent="0" algn="just">
              <a:buNone/>
            </a:pPr>
            <a:r>
              <a:rPr lang="it-IT" sz="2400" dirty="0" smtClean="0"/>
              <a:t>       Mendel             </a:t>
            </a:r>
            <a:r>
              <a:rPr lang="it-IT" sz="2400" dirty="0" err="1" smtClean="0"/>
              <a:t>Miescher</a:t>
            </a:r>
            <a:r>
              <a:rPr lang="it-IT" sz="2400" dirty="0" smtClean="0"/>
              <a:t>             </a:t>
            </a:r>
            <a:r>
              <a:rPr lang="it-IT" sz="2400" dirty="0" err="1" smtClean="0"/>
              <a:t>Avery</a:t>
            </a:r>
            <a:r>
              <a:rPr lang="it-IT" sz="2400" dirty="0" smtClean="0"/>
              <a:t>              Watson &amp; Crick</a:t>
            </a:r>
          </a:p>
          <a:p>
            <a:pPr marL="45720" indent="0" algn="just">
              <a:buNone/>
            </a:pPr>
            <a:endParaRPr lang="it-IT" sz="2400" dirty="0" smtClean="0"/>
          </a:p>
          <a:p>
            <a:pPr marL="45720" indent="0" algn="just">
              <a:buNone/>
            </a:pPr>
            <a:endParaRPr lang="it-IT" sz="24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434" y="1482528"/>
            <a:ext cx="2417401" cy="3060000"/>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13935" r="13591"/>
          <a:stretch/>
        </p:blipFill>
        <p:spPr>
          <a:xfrm>
            <a:off x="3311835" y="1471441"/>
            <a:ext cx="2217682" cy="3060000"/>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3190" y="1471441"/>
            <a:ext cx="2412125" cy="3071087"/>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0820" y="1482528"/>
            <a:ext cx="3045266" cy="3048913"/>
          </a:xfrm>
          <a:prstGeom prst="rect">
            <a:avLst/>
          </a:prstGeom>
        </p:spPr>
      </p:pic>
    </p:spTree>
    <p:extLst>
      <p:ext uri="{BB962C8B-B14F-4D97-AF65-F5344CB8AC3E}">
        <p14:creationId xmlns:p14="http://schemas.microsoft.com/office/powerpoint/2010/main" val="171832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Autofit/>
          </a:bodyPr>
          <a:lstStyle/>
          <a:p>
            <a:r>
              <a:rPr lang="it-IT" sz="3200" dirty="0" smtClean="0"/>
              <a:t>THE HUMAN GENOME AS A DRIVER FOR THE GLOBAL DEVELOPMENT OF GENOMICS</a:t>
            </a:r>
            <a:endParaRPr lang="it-IT" sz="3200"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1" r="248" b="1594"/>
          <a:stretch/>
        </p:blipFill>
        <p:spPr>
          <a:xfrm>
            <a:off x="792480" y="1250731"/>
            <a:ext cx="10747880" cy="5517931"/>
          </a:xfrm>
          <a:prstGeom prst="rect">
            <a:avLst/>
          </a:prstGeom>
        </p:spPr>
      </p:pic>
    </p:spTree>
    <p:extLst>
      <p:ext uri="{BB962C8B-B14F-4D97-AF65-F5344CB8AC3E}">
        <p14:creationId xmlns:p14="http://schemas.microsoft.com/office/powerpoint/2010/main" val="187233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267" y="1108710"/>
            <a:ext cx="8221466" cy="5656064"/>
          </a:xfrm>
          <a:prstGeom prst="rect">
            <a:avLst/>
          </a:prstGeom>
        </p:spPr>
      </p:pic>
      <p:sp>
        <p:nvSpPr>
          <p:cNvPr id="5" name="Title 1"/>
          <p:cNvSpPr>
            <a:spLocks noGrp="1"/>
          </p:cNvSpPr>
          <p:nvPr>
            <p:ph type="title"/>
          </p:nvPr>
        </p:nvSpPr>
        <p:spPr>
          <a:xfrm>
            <a:off x="1341120" y="438912"/>
            <a:ext cx="9509760" cy="669798"/>
          </a:xfrm>
        </p:spPr>
        <p:txBody>
          <a:bodyPr>
            <a:noAutofit/>
          </a:bodyPr>
          <a:lstStyle/>
          <a:p>
            <a:r>
              <a:rPr lang="it-IT" sz="3200" dirty="0" smtClean="0"/>
              <a:t>THE HUMAN GENOME AS A DRIVER FOR THE GLOBAL DEVELOPMENT OF GENOMICS</a:t>
            </a:r>
            <a:endParaRPr lang="it-IT" sz="3200" dirty="0"/>
          </a:p>
        </p:txBody>
      </p:sp>
    </p:spTree>
    <p:extLst>
      <p:ext uri="{BB962C8B-B14F-4D97-AF65-F5344CB8AC3E}">
        <p14:creationId xmlns:p14="http://schemas.microsoft.com/office/powerpoint/2010/main" val="422284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215" y="438912"/>
            <a:ext cx="10182665" cy="784098"/>
          </a:xfrm>
        </p:spPr>
        <p:txBody>
          <a:bodyPr>
            <a:normAutofit fontScale="90000"/>
          </a:bodyPr>
          <a:lstStyle/>
          <a:p>
            <a:r>
              <a:rPr lang="it-IT" dirty="0" smtClean="0"/>
              <a:t>THE FIST 25 YEARS OF GENOMICS (NOW, NEARLY 35!)</a:t>
            </a:r>
            <a:endParaRPr lang="it-IT" dirty="0"/>
          </a:p>
        </p:txBody>
      </p:sp>
      <p:sp>
        <p:nvSpPr>
          <p:cNvPr id="3" name="Content Placeholder 2"/>
          <p:cNvSpPr>
            <a:spLocks noGrp="1"/>
          </p:cNvSpPr>
          <p:nvPr>
            <p:ph idx="1"/>
          </p:nvPr>
        </p:nvSpPr>
        <p:spPr>
          <a:xfrm>
            <a:off x="300990" y="1568248"/>
            <a:ext cx="4640287" cy="4343400"/>
          </a:xfrm>
        </p:spPr>
        <p:txBody>
          <a:bodyPr/>
          <a:lstStyle/>
          <a:p>
            <a:endParaRPr lang="it-IT" dirty="0"/>
          </a:p>
          <a:p>
            <a:r>
              <a:rPr lang="en-US" b="1" u="sng" dirty="0"/>
              <a:t>What are the new goals that can be achieved</a:t>
            </a:r>
            <a:r>
              <a:rPr lang="en-US" b="1" u="sng" dirty="0" smtClean="0"/>
              <a:t>?</a:t>
            </a:r>
          </a:p>
          <a:p>
            <a:r>
              <a:rPr lang="en-US" b="1" u="sng" dirty="0" smtClean="0"/>
              <a:t>How </a:t>
            </a:r>
            <a:r>
              <a:rPr lang="en-US" b="1" u="sng" dirty="0"/>
              <a:t>have sequencing technologies (and costs) changed over the years</a:t>
            </a:r>
            <a:r>
              <a:rPr lang="en-US" b="1" u="sng" dirty="0" smtClean="0"/>
              <a:t>?</a:t>
            </a:r>
          </a:p>
          <a:p>
            <a:r>
              <a:rPr lang="en-US" b="1" u="sng" dirty="0" smtClean="0"/>
              <a:t>What </a:t>
            </a:r>
            <a:r>
              <a:rPr lang="en-US" b="1" u="sng" dirty="0"/>
              <a:t>additional potential do advances in computer science offer for the analysis of genomic data?</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151" y="2053073"/>
            <a:ext cx="6925642" cy="3172268"/>
          </a:xfrm>
          <a:prstGeom prst="rect">
            <a:avLst/>
          </a:prstGeom>
        </p:spPr>
      </p:pic>
    </p:spTree>
    <p:extLst>
      <p:ext uri="{BB962C8B-B14F-4D97-AF65-F5344CB8AC3E}">
        <p14:creationId xmlns:p14="http://schemas.microsoft.com/office/powerpoint/2010/main" val="229824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THE NEW FRONTIERS IN HUMAN GENOMICS…</a:t>
            </a:r>
            <a:endParaRPr lang="it-IT" sz="2800" dirty="0"/>
          </a:p>
        </p:txBody>
      </p:sp>
      <p:pic>
        <p:nvPicPr>
          <p:cNvPr id="3" name="Immagine 2"/>
          <p:cNvPicPr>
            <a:picLocks noChangeAspect="1"/>
          </p:cNvPicPr>
          <p:nvPr/>
        </p:nvPicPr>
        <p:blipFill>
          <a:blip r:embed="rId2"/>
          <a:stretch>
            <a:fillRect/>
          </a:stretch>
        </p:blipFill>
        <p:spPr>
          <a:xfrm>
            <a:off x="5821499" y="1314386"/>
            <a:ext cx="6186868" cy="4760592"/>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90" y="1314386"/>
            <a:ext cx="5527209" cy="1823793"/>
          </a:xfrm>
          <a:prstGeom prst="rect">
            <a:avLst/>
          </a:prstGeom>
        </p:spPr>
      </p:pic>
      <p:sp>
        <p:nvSpPr>
          <p:cNvPr id="5" name="CasellaDiTesto 4"/>
          <p:cNvSpPr txBox="1"/>
          <p:nvPr/>
        </p:nvSpPr>
        <p:spPr>
          <a:xfrm>
            <a:off x="294290" y="3179731"/>
            <a:ext cx="5297213" cy="3108543"/>
          </a:xfrm>
          <a:prstGeom prst="rect">
            <a:avLst/>
          </a:prstGeom>
          <a:noFill/>
        </p:spPr>
        <p:txBody>
          <a:bodyPr wrap="square" rtlCol="0">
            <a:spAutoFit/>
          </a:bodyPr>
          <a:lstStyle/>
          <a:p>
            <a:r>
              <a:rPr lang="it-IT" dirty="0" smtClean="0"/>
              <a:t>Collins et al. 2003, Nature</a:t>
            </a:r>
          </a:p>
          <a:p>
            <a:endParaRPr lang="it-IT" dirty="0"/>
          </a:p>
          <a:p>
            <a:pPr algn="just"/>
            <a:r>
              <a:rPr lang="it-IT" sz="1600" i="1" dirty="0" smtClean="0"/>
              <a:t>«</a:t>
            </a:r>
            <a:r>
              <a:rPr lang="en-US" sz="1600" i="1" dirty="0"/>
              <a:t>the successful </a:t>
            </a:r>
            <a:r>
              <a:rPr lang="en-US" sz="1600" i="1" dirty="0" smtClean="0"/>
              <a:t>completion this </a:t>
            </a:r>
            <a:r>
              <a:rPr lang="en-US" sz="1600" i="1" dirty="0"/>
              <a:t>month of all of the original goals of </a:t>
            </a:r>
            <a:r>
              <a:rPr lang="en-US" sz="1600" i="1" dirty="0" smtClean="0"/>
              <a:t>the HGP </a:t>
            </a:r>
            <a:r>
              <a:rPr lang="en-US" sz="1600" i="1" dirty="0"/>
              <a:t>emboldens the launch of a new </a:t>
            </a:r>
            <a:r>
              <a:rPr lang="en-US" sz="1600" i="1" dirty="0" smtClean="0"/>
              <a:t>phase for </a:t>
            </a:r>
            <a:r>
              <a:rPr lang="en-US" sz="1600" i="1" dirty="0"/>
              <a:t>genomics research, to explore </a:t>
            </a:r>
            <a:r>
              <a:rPr lang="en-US" sz="1600" i="1" dirty="0" smtClean="0"/>
              <a:t>the remarkable </a:t>
            </a:r>
            <a:r>
              <a:rPr lang="en-US" sz="1600" i="1" dirty="0"/>
              <a:t>landscape of opportunity </a:t>
            </a:r>
            <a:r>
              <a:rPr lang="en-US" sz="1600" i="1" dirty="0" smtClean="0"/>
              <a:t>that now </a:t>
            </a:r>
            <a:r>
              <a:rPr lang="en-US" sz="1600" i="1" dirty="0"/>
              <a:t>opens up before us. </a:t>
            </a:r>
            <a:r>
              <a:rPr lang="en-US" sz="1600" i="1" dirty="0" smtClean="0"/>
              <a:t>[…] If we, like </a:t>
            </a:r>
            <a:r>
              <a:rPr lang="en-US" sz="1600" i="1" dirty="0"/>
              <a:t>bold architects, can design and build </a:t>
            </a:r>
            <a:r>
              <a:rPr lang="en-US" sz="1600" i="1" dirty="0" smtClean="0"/>
              <a:t>this unprecedented </a:t>
            </a:r>
            <a:r>
              <a:rPr lang="en-US" sz="1600" i="1" dirty="0"/>
              <a:t>and noble structure, </a:t>
            </a:r>
            <a:r>
              <a:rPr lang="en-US" sz="1600" i="1" dirty="0" smtClean="0"/>
              <a:t>resting on </a:t>
            </a:r>
            <a:r>
              <a:rPr lang="en-US" sz="1600" i="1" dirty="0"/>
              <a:t>the firm bedrock foundation of </a:t>
            </a:r>
            <a:r>
              <a:rPr lang="en-US" sz="1600" i="1" dirty="0" smtClean="0"/>
              <a:t>the HGP, then </a:t>
            </a:r>
            <a:r>
              <a:rPr lang="en-US" sz="1600" i="1" dirty="0"/>
              <a:t>the true </a:t>
            </a:r>
            <a:r>
              <a:rPr lang="en-US" sz="1600" i="1" dirty="0" smtClean="0"/>
              <a:t>promise of </a:t>
            </a:r>
            <a:r>
              <a:rPr lang="en-US" sz="1600" i="1" dirty="0"/>
              <a:t>genomics research for </a:t>
            </a:r>
            <a:r>
              <a:rPr lang="en-US" sz="1600" i="1" dirty="0" smtClean="0"/>
              <a:t>benefiting humankind </a:t>
            </a:r>
            <a:r>
              <a:rPr lang="en-US" sz="1600" i="1" dirty="0"/>
              <a:t>can be realized</a:t>
            </a:r>
            <a:r>
              <a:rPr lang="en-US" sz="1600" i="1" dirty="0" smtClean="0"/>
              <a:t>.”</a:t>
            </a:r>
            <a:endParaRPr lang="en-US" sz="1600" i="1" dirty="0"/>
          </a:p>
        </p:txBody>
      </p:sp>
    </p:spTree>
    <p:extLst>
      <p:ext uri="{BB962C8B-B14F-4D97-AF65-F5344CB8AC3E}">
        <p14:creationId xmlns:p14="http://schemas.microsoft.com/office/powerpoint/2010/main" val="80041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…REVISITED IN 2011…</a:t>
            </a:r>
            <a:endParaRPr lang="it-IT" sz="2800" dirty="0"/>
          </a:p>
        </p:txBody>
      </p:sp>
      <p:sp>
        <p:nvSpPr>
          <p:cNvPr id="5" name="CasellaDiTesto 4"/>
          <p:cNvSpPr txBox="1"/>
          <p:nvPr/>
        </p:nvSpPr>
        <p:spPr>
          <a:xfrm>
            <a:off x="294290" y="3179731"/>
            <a:ext cx="5297213" cy="2862322"/>
          </a:xfrm>
          <a:prstGeom prst="rect">
            <a:avLst/>
          </a:prstGeom>
          <a:noFill/>
        </p:spPr>
        <p:txBody>
          <a:bodyPr wrap="square" rtlCol="0">
            <a:spAutoFit/>
          </a:bodyPr>
          <a:lstStyle/>
          <a:p>
            <a:r>
              <a:rPr lang="it-IT" dirty="0" smtClean="0"/>
              <a:t>Green et al. 2011, Nature</a:t>
            </a:r>
          </a:p>
          <a:p>
            <a:endParaRPr lang="it-IT" dirty="0"/>
          </a:p>
          <a:p>
            <a:pPr algn="just"/>
            <a:r>
              <a:rPr lang="it-IT" sz="1600" i="1" dirty="0" smtClean="0"/>
              <a:t>«</a:t>
            </a:r>
            <a:r>
              <a:rPr lang="en-US" sz="1600" i="1" dirty="0"/>
              <a:t>Progress in genomics has been </a:t>
            </a:r>
            <a:r>
              <a:rPr lang="en-US" sz="1600" i="1" dirty="0" smtClean="0"/>
              <a:t>monumental. Although </a:t>
            </a:r>
            <a:r>
              <a:rPr lang="en-US" sz="1600" i="1" dirty="0"/>
              <a:t>staggering challenges remain, the fundamental goals have </a:t>
            </a:r>
            <a:r>
              <a:rPr lang="en-US" sz="1600" i="1" dirty="0" smtClean="0"/>
              <a:t>not changed—genomics </a:t>
            </a:r>
            <a:r>
              <a:rPr lang="en-US" sz="1600" i="1" dirty="0"/>
              <a:t>and related large-scale biological studies will, </a:t>
            </a:r>
            <a:r>
              <a:rPr lang="en-US" sz="1600" i="1" dirty="0" smtClean="0"/>
              <a:t>in ways </a:t>
            </a:r>
            <a:r>
              <a:rPr lang="en-US" sz="1600" i="1" dirty="0"/>
              <a:t>not previously available, lead to a profound understanding </a:t>
            </a:r>
            <a:r>
              <a:rPr lang="en-US" sz="1600" i="1" dirty="0" smtClean="0"/>
              <a:t>about the </a:t>
            </a:r>
            <a:r>
              <a:rPr lang="en-US" sz="1600" i="1" dirty="0"/>
              <a:t>biology of genomes and disease, to unimagined advances in </a:t>
            </a:r>
            <a:r>
              <a:rPr lang="en-US" sz="1600" i="1" dirty="0" smtClean="0"/>
              <a:t>medical science</a:t>
            </a:r>
            <a:r>
              <a:rPr lang="en-US" sz="1600" i="1" dirty="0"/>
              <a:t>, and to powerful new ways for improving human health</a:t>
            </a:r>
            <a:r>
              <a:rPr lang="en-US" sz="1600" i="1" dirty="0" smtClean="0"/>
              <a:t>.”</a:t>
            </a:r>
            <a:endParaRPr lang="en-US" sz="1600" i="1"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70" y="1108710"/>
            <a:ext cx="5385733" cy="161837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503" y="1108710"/>
            <a:ext cx="6569519" cy="5124541"/>
          </a:xfrm>
          <a:prstGeom prst="rect">
            <a:avLst/>
          </a:prstGeom>
        </p:spPr>
      </p:pic>
    </p:spTree>
    <p:extLst>
      <p:ext uri="{BB962C8B-B14F-4D97-AF65-F5344CB8AC3E}">
        <p14:creationId xmlns:p14="http://schemas.microsoft.com/office/powerpoint/2010/main" val="227705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781" y="799396"/>
            <a:ext cx="4611272" cy="669798"/>
          </a:xfrm>
        </p:spPr>
        <p:txBody>
          <a:bodyPr>
            <a:normAutofit fontScale="90000"/>
          </a:bodyPr>
          <a:lstStyle/>
          <a:p>
            <a:r>
              <a:rPr lang="it-IT" sz="2800" dirty="0" smtClean="0"/>
              <a:t>…AND PROJECTED IN THE FUTURE</a:t>
            </a:r>
            <a:endParaRPr lang="it-IT" sz="2800" dirty="0"/>
          </a:p>
        </p:txBody>
      </p:sp>
      <p:sp>
        <p:nvSpPr>
          <p:cNvPr id="7" name="CasellaDiTesto 6"/>
          <p:cNvSpPr txBox="1"/>
          <p:nvPr/>
        </p:nvSpPr>
        <p:spPr>
          <a:xfrm>
            <a:off x="977464" y="2610683"/>
            <a:ext cx="10594428" cy="4247317"/>
          </a:xfrm>
          <a:prstGeom prst="rect">
            <a:avLst/>
          </a:prstGeom>
          <a:noFill/>
        </p:spPr>
        <p:txBody>
          <a:bodyPr wrap="square" rtlCol="0">
            <a:spAutoFit/>
          </a:bodyPr>
          <a:lstStyle/>
          <a:p>
            <a:pPr algn="just" fontAlgn="base"/>
            <a:r>
              <a:rPr lang="it-IT" b="1" u="sng" dirty="0" smtClean="0">
                <a:solidFill>
                  <a:srgbClr val="FF0000"/>
                </a:solidFill>
              </a:rPr>
              <a:t>BOLD </a:t>
            </a:r>
            <a:r>
              <a:rPr lang="it-IT" b="1" u="sng" dirty="0">
                <a:solidFill>
                  <a:srgbClr val="FF0000"/>
                </a:solidFill>
              </a:rPr>
              <a:t>PREDICTIONS FOR HUMAN GENOMICS BY 2030 </a:t>
            </a:r>
            <a:endParaRPr lang="en-US" b="1" u="sng" dirty="0" smtClean="0">
              <a:solidFill>
                <a:srgbClr val="FF0000"/>
              </a:solidFill>
            </a:endParaRPr>
          </a:p>
          <a:p>
            <a:pPr marL="342900" indent="-342900" algn="just" fontAlgn="base">
              <a:buFont typeface="Arial" panose="020B0604020202020204" pitchFamily="34" charset="0"/>
              <a:buChar char="•"/>
            </a:pPr>
            <a:endParaRPr lang="en-US" b="1" u="sng" dirty="0"/>
          </a:p>
          <a:p>
            <a:pPr marL="342900" indent="-342900" algn="just" fontAlgn="base">
              <a:buFont typeface="Arial" panose="020B0604020202020204" pitchFamily="34" charset="0"/>
              <a:buChar char="•"/>
            </a:pPr>
            <a:r>
              <a:rPr lang="en-US" b="1" u="sng" dirty="0" smtClean="0"/>
              <a:t>Generating </a:t>
            </a:r>
            <a:r>
              <a:rPr lang="en-US" b="1" u="sng" dirty="0"/>
              <a:t>and analyzing a complete human genome sequence will be routine </a:t>
            </a:r>
            <a:r>
              <a:rPr lang="en-US" dirty="0"/>
              <a:t>for any research laboratory, becoming as straightforward as carrying out a DNA </a:t>
            </a:r>
            <a:r>
              <a:rPr lang="en-US" dirty="0" smtClean="0"/>
              <a:t>purification.</a:t>
            </a:r>
          </a:p>
          <a:p>
            <a:pPr marL="342900" indent="-342900" algn="just" fontAlgn="base">
              <a:buFont typeface="Arial" panose="020B0604020202020204" pitchFamily="34" charset="0"/>
              <a:buChar char="•"/>
            </a:pPr>
            <a:endParaRPr lang="en-US" dirty="0" smtClean="0"/>
          </a:p>
          <a:p>
            <a:pPr marL="342900" indent="-342900" algn="just" fontAlgn="base">
              <a:buFont typeface="Arial" panose="020B0604020202020204" pitchFamily="34" charset="0"/>
              <a:buChar char="•"/>
            </a:pPr>
            <a:r>
              <a:rPr lang="en-US" b="1" u="sng" dirty="0" smtClean="0"/>
              <a:t>The </a:t>
            </a:r>
            <a:r>
              <a:rPr lang="en-US" b="1" u="sng" dirty="0"/>
              <a:t>biological function(s) of every human gene will be known</a:t>
            </a:r>
            <a:r>
              <a:rPr lang="en-US" dirty="0"/>
              <a:t>; for non-coding elements in the human genome, such knowledge will be the rule rather than the </a:t>
            </a:r>
            <a:r>
              <a:rPr lang="en-US" dirty="0" smtClean="0"/>
              <a:t>exception.</a:t>
            </a:r>
          </a:p>
          <a:p>
            <a:pPr marL="342900" indent="-342900" algn="just" fontAlgn="base">
              <a:buFont typeface="Arial" panose="020B0604020202020204" pitchFamily="34" charset="0"/>
              <a:buChar char="•"/>
            </a:pPr>
            <a:endParaRPr lang="en-US" dirty="0" smtClean="0"/>
          </a:p>
          <a:p>
            <a:pPr marL="342900" indent="-342900" algn="just" fontAlgn="base">
              <a:buFont typeface="Arial" panose="020B0604020202020204" pitchFamily="34" charset="0"/>
              <a:buChar char="•"/>
            </a:pPr>
            <a:r>
              <a:rPr lang="en-US" dirty="0" smtClean="0"/>
              <a:t>The </a:t>
            </a:r>
            <a:r>
              <a:rPr lang="en-US" dirty="0"/>
              <a:t>general features of the </a:t>
            </a:r>
            <a:r>
              <a:rPr lang="en-US" b="1" u="sng" dirty="0"/>
              <a:t>epigenetic landscape and transcriptional output</a:t>
            </a:r>
            <a:r>
              <a:rPr lang="en-US" dirty="0"/>
              <a:t> will be routinely incorporated into predictive models of the effect of genotype on </a:t>
            </a:r>
            <a:r>
              <a:rPr lang="en-US" dirty="0" smtClean="0"/>
              <a:t>phenotype.</a:t>
            </a:r>
          </a:p>
          <a:p>
            <a:pPr marL="342900" indent="-342900" algn="just" fontAlgn="base">
              <a:buFont typeface="Arial" panose="020B0604020202020204" pitchFamily="34" charset="0"/>
              <a:buChar char="•"/>
            </a:pPr>
            <a:endParaRPr lang="en-US" dirty="0" smtClean="0"/>
          </a:p>
          <a:p>
            <a:pPr marL="342900" indent="-342900" algn="just" fontAlgn="base">
              <a:buFont typeface="Arial" panose="020B0604020202020204" pitchFamily="34" charset="0"/>
              <a:buChar char="•"/>
            </a:pPr>
            <a:r>
              <a:rPr lang="en-US" dirty="0" smtClean="0"/>
              <a:t>Research </a:t>
            </a:r>
            <a:r>
              <a:rPr lang="en-US" dirty="0"/>
              <a:t>in human genomics will have </a:t>
            </a:r>
            <a:r>
              <a:rPr lang="en-US" b="1" u="sng" dirty="0"/>
              <a:t>moved beyond population descriptors based on historic social </a:t>
            </a:r>
            <a:r>
              <a:rPr lang="en-US" b="1" u="sng" dirty="0" smtClean="0"/>
              <a:t>constructs</a:t>
            </a:r>
            <a:r>
              <a:rPr lang="en-US" dirty="0" smtClean="0"/>
              <a:t> such </a:t>
            </a:r>
            <a:r>
              <a:rPr lang="en-US" dirty="0"/>
              <a:t>as </a:t>
            </a:r>
            <a:r>
              <a:rPr lang="en-US" dirty="0" smtClean="0"/>
              <a:t>race.</a:t>
            </a:r>
            <a:endParaRPr lang="it-IT" dirty="0"/>
          </a:p>
          <a:p>
            <a:endParaRPr lang="it-IT" dirty="0" smtClean="0"/>
          </a:p>
          <a:p>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1103" y="692076"/>
            <a:ext cx="5990897" cy="1800220"/>
          </a:xfrm>
          <a:prstGeom prst="rect">
            <a:avLst/>
          </a:prstGeom>
        </p:spPr>
      </p:pic>
    </p:spTree>
    <p:extLst>
      <p:ext uri="{BB962C8B-B14F-4D97-AF65-F5344CB8AC3E}">
        <p14:creationId xmlns:p14="http://schemas.microsoft.com/office/powerpoint/2010/main" val="31444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BOLD PREDICTIONS FOR HUMAN GENOMICS BY 2030 </a:t>
            </a:r>
            <a:endParaRPr lang="it-IT" sz="2800" dirty="0"/>
          </a:p>
        </p:txBody>
      </p:sp>
      <p:sp>
        <p:nvSpPr>
          <p:cNvPr id="7" name="CasellaDiTesto 6"/>
          <p:cNvSpPr txBox="1"/>
          <p:nvPr/>
        </p:nvSpPr>
        <p:spPr>
          <a:xfrm>
            <a:off x="756138" y="1513489"/>
            <a:ext cx="10857794" cy="5355312"/>
          </a:xfrm>
          <a:prstGeom prst="rect">
            <a:avLst/>
          </a:prstGeom>
          <a:noFill/>
        </p:spPr>
        <p:txBody>
          <a:bodyPr wrap="square" rtlCol="0">
            <a:spAutoFit/>
          </a:bodyPr>
          <a:lstStyle/>
          <a:p>
            <a:pPr marL="342900" indent="-342900" algn="just" fontAlgn="base">
              <a:buFont typeface="Arial" panose="020B0604020202020204" pitchFamily="34" charset="0"/>
              <a:buChar char="•"/>
            </a:pPr>
            <a:r>
              <a:rPr lang="en-US" dirty="0"/>
              <a:t>Studies that involve analyses of genome sequences and associated phenotypic information for millions of human participants will be </a:t>
            </a:r>
            <a:r>
              <a:rPr lang="en-US" b="1" u="sng" dirty="0"/>
              <a:t>regularly featured at school science fairs</a:t>
            </a:r>
            <a:r>
              <a:rPr lang="en-US" dirty="0"/>
              <a:t>.</a:t>
            </a:r>
          </a:p>
          <a:p>
            <a:pPr marL="342900" indent="-342900" algn="just" fontAlgn="base">
              <a:buFont typeface="Arial" panose="020B0604020202020204" pitchFamily="34" charset="0"/>
              <a:buChar char="•"/>
            </a:pPr>
            <a:endParaRPr lang="en-US" dirty="0"/>
          </a:p>
          <a:p>
            <a:pPr marL="342900" indent="-342900" algn="just" fontAlgn="base">
              <a:buFont typeface="Arial" panose="020B0604020202020204" pitchFamily="34" charset="0"/>
              <a:buChar char="•"/>
            </a:pPr>
            <a:r>
              <a:rPr lang="en-US" dirty="0" smtClean="0"/>
              <a:t>The </a:t>
            </a:r>
            <a:r>
              <a:rPr lang="en-US" dirty="0"/>
              <a:t>regular use of genomic information will have transitioned from boutique to mainstream in all clinical settings, making </a:t>
            </a:r>
            <a:r>
              <a:rPr lang="en-US" b="1" u="sng" dirty="0"/>
              <a:t>genomic testing as routine as complete blood counts</a:t>
            </a:r>
            <a:r>
              <a:rPr lang="en-US" dirty="0" smtClean="0"/>
              <a:t>.</a:t>
            </a:r>
          </a:p>
          <a:p>
            <a:pPr marL="342900" indent="-342900" algn="just" fontAlgn="base">
              <a:buFont typeface="Arial" panose="020B0604020202020204" pitchFamily="34" charset="0"/>
              <a:buChar char="•"/>
            </a:pPr>
            <a:endParaRPr lang="en-US" dirty="0"/>
          </a:p>
          <a:p>
            <a:pPr marL="342900" indent="-342900" algn="just" fontAlgn="base">
              <a:buFont typeface="Arial" panose="020B0604020202020204" pitchFamily="34" charset="0"/>
              <a:buChar char="•"/>
            </a:pPr>
            <a:r>
              <a:rPr lang="en-US" dirty="0"/>
              <a:t>The </a:t>
            </a:r>
            <a:r>
              <a:rPr lang="en-US" b="1" u="sng" dirty="0"/>
              <a:t>clinical relevance of all encountered genomic variants will be readily predictable</a:t>
            </a:r>
            <a:r>
              <a:rPr lang="en-US" dirty="0"/>
              <a:t>, rendering the diagnostic designation ‘variant of uncertain significance (VUS)’ obsolete</a:t>
            </a:r>
            <a:r>
              <a:rPr lang="en-US" dirty="0" smtClean="0"/>
              <a:t>.</a:t>
            </a:r>
          </a:p>
          <a:p>
            <a:pPr marL="342900" indent="-342900" algn="just" fontAlgn="base">
              <a:buFont typeface="Arial" panose="020B0604020202020204" pitchFamily="34" charset="0"/>
              <a:buChar char="•"/>
            </a:pPr>
            <a:endParaRPr lang="en-US" dirty="0"/>
          </a:p>
          <a:p>
            <a:pPr marL="342900" indent="-342900" algn="just" fontAlgn="base">
              <a:buFont typeface="Arial" panose="020B0604020202020204" pitchFamily="34" charset="0"/>
              <a:buChar char="•"/>
            </a:pPr>
            <a:r>
              <a:rPr lang="en-US" b="1" u="sng" dirty="0"/>
              <a:t>An individual’s complete genome sequence</a:t>
            </a:r>
            <a:r>
              <a:rPr lang="en-US" dirty="0"/>
              <a:t> along with informative annotations will, if desired, be securely and readily </a:t>
            </a:r>
            <a:r>
              <a:rPr lang="en-US" b="1" u="sng" dirty="0"/>
              <a:t>accessible on their smartphone</a:t>
            </a:r>
            <a:r>
              <a:rPr lang="en-US" dirty="0" smtClean="0"/>
              <a:t>.</a:t>
            </a:r>
          </a:p>
          <a:p>
            <a:pPr marL="342900" indent="-342900" algn="just" fontAlgn="base">
              <a:buFont typeface="Arial" panose="020B0604020202020204" pitchFamily="34" charset="0"/>
              <a:buChar char="•"/>
            </a:pPr>
            <a:endParaRPr lang="en-US" dirty="0"/>
          </a:p>
          <a:p>
            <a:pPr marL="342900" indent="-342900" algn="just" fontAlgn="base">
              <a:buFont typeface="Arial" panose="020B0604020202020204" pitchFamily="34" charset="0"/>
              <a:buChar char="•"/>
            </a:pPr>
            <a:r>
              <a:rPr lang="en-US" dirty="0"/>
              <a:t>Individuals from ancestrally diverse backgrounds will </a:t>
            </a:r>
            <a:r>
              <a:rPr lang="en-US" b="1" u="sng" dirty="0"/>
              <a:t>benefit equitably from advances in human genomics</a:t>
            </a:r>
            <a:r>
              <a:rPr lang="en-US" dirty="0" smtClean="0"/>
              <a:t>.</a:t>
            </a:r>
          </a:p>
          <a:p>
            <a:pPr marL="342900" indent="-342900" algn="just" fontAlgn="base">
              <a:buFont typeface="Arial" panose="020B0604020202020204" pitchFamily="34" charset="0"/>
              <a:buChar char="•"/>
            </a:pPr>
            <a:endParaRPr lang="en-US" dirty="0"/>
          </a:p>
          <a:p>
            <a:pPr marL="342900" indent="-342900" algn="just" fontAlgn="base">
              <a:buFont typeface="Arial" panose="020B0604020202020204" pitchFamily="34" charset="0"/>
              <a:buChar char="•"/>
            </a:pPr>
            <a:r>
              <a:rPr lang="en-US" dirty="0"/>
              <a:t>Breakthrough discoveries will lead to </a:t>
            </a:r>
            <a:r>
              <a:rPr lang="en-US" b="1" u="sng" dirty="0"/>
              <a:t>curative therapies involving genomic modifications</a:t>
            </a:r>
            <a:r>
              <a:rPr lang="en-US" dirty="0"/>
              <a:t> for dozens of genetic diseases</a:t>
            </a:r>
            <a:r>
              <a:rPr lang="en-US" dirty="0" smtClean="0"/>
              <a:t>.</a:t>
            </a:r>
            <a:endParaRPr lang="it-IT" dirty="0"/>
          </a:p>
          <a:p>
            <a:endParaRPr lang="it-IT" dirty="0" smtClean="0"/>
          </a:p>
          <a:p>
            <a:endParaRPr lang="en-US" dirty="0"/>
          </a:p>
        </p:txBody>
      </p:sp>
    </p:spTree>
    <p:extLst>
      <p:ext uri="{BB962C8B-B14F-4D97-AF65-F5344CB8AC3E}">
        <p14:creationId xmlns:p14="http://schemas.microsoft.com/office/powerpoint/2010/main" val="360044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93" y="206892"/>
            <a:ext cx="11482946" cy="669798"/>
          </a:xfrm>
        </p:spPr>
        <p:txBody>
          <a:bodyPr>
            <a:noAutofit/>
          </a:bodyPr>
          <a:lstStyle/>
          <a:p>
            <a:r>
              <a:rPr lang="it-IT" sz="2800" dirty="0" smtClean="0"/>
              <a:t>STUDY </a:t>
            </a:r>
            <a:r>
              <a:rPr lang="it-IT" sz="2800" dirty="0" smtClean="0"/>
              <a:t>OF </a:t>
            </a:r>
            <a:r>
              <a:rPr lang="it-IT" sz="2800" dirty="0" smtClean="0"/>
              <a:t>GENETIC VARIATION (NOT JUST IN HUMAN)</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031" y="1126201"/>
            <a:ext cx="3590925" cy="1276350"/>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083" y="1108709"/>
            <a:ext cx="2502513" cy="3311017"/>
          </a:xfrm>
          <a:prstGeom prst="rect">
            <a:avLst/>
          </a:prstGeom>
        </p:spPr>
      </p:pic>
      <p:sp>
        <p:nvSpPr>
          <p:cNvPr id="5" name="CasellaDiTesto 4"/>
          <p:cNvSpPr txBox="1"/>
          <p:nvPr/>
        </p:nvSpPr>
        <p:spPr>
          <a:xfrm>
            <a:off x="1171672" y="5637533"/>
            <a:ext cx="10168989" cy="400110"/>
          </a:xfrm>
          <a:prstGeom prst="rect">
            <a:avLst/>
          </a:prstGeom>
          <a:noFill/>
        </p:spPr>
        <p:txBody>
          <a:bodyPr wrap="square" rtlCol="0">
            <a:spAutoFit/>
          </a:bodyPr>
          <a:lstStyle/>
          <a:p>
            <a:pPr algn="just"/>
            <a:r>
              <a:rPr lang="en-US" sz="2000" dirty="0"/>
              <a:t>The </a:t>
            </a:r>
            <a:r>
              <a:rPr lang="en-US" sz="2000" dirty="0" err="1"/>
              <a:t>HapMap</a:t>
            </a:r>
            <a:r>
              <a:rPr lang="en-US" sz="2000" dirty="0"/>
              <a:t> project: toward building an atlas of human genetic variation</a:t>
            </a:r>
          </a:p>
        </p:txBody>
      </p:sp>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20" y="2522154"/>
            <a:ext cx="7516274" cy="1343212"/>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855" y="4114877"/>
            <a:ext cx="7620898" cy="1403053"/>
          </a:xfrm>
          <a:prstGeom prst="rect">
            <a:avLst/>
          </a:prstGeom>
        </p:spPr>
      </p:pic>
    </p:spTree>
    <p:extLst>
      <p:ext uri="{BB962C8B-B14F-4D97-AF65-F5344CB8AC3E}">
        <p14:creationId xmlns:p14="http://schemas.microsoft.com/office/powerpoint/2010/main" val="87670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Autofit/>
          </a:bodyPr>
          <a:lstStyle/>
          <a:p>
            <a:r>
              <a:rPr lang="it-IT" sz="2800" dirty="0" smtClean="0"/>
              <a:t>1000K GENOMES PROJECT</a:t>
            </a:r>
            <a:endParaRPr lang="it-IT" sz="2800" dirty="0"/>
          </a:p>
        </p:txBody>
      </p:sp>
      <p:sp>
        <p:nvSpPr>
          <p:cNvPr id="5" name="CasellaDiTesto 4"/>
          <p:cNvSpPr txBox="1"/>
          <p:nvPr/>
        </p:nvSpPr>
        <p:spPr>
          <a:xfrm>
            <a:off x="8146184" y="1219852"/>
            <a:ext cx="3778624" cy="1323439"/>
          </a:xfrm>
          <a:prstGeom prst="rect">
            <a:avLst/>
          </a:prstGeom>
          <a:noFill/>
        </p:spPr>
        <p:txBody>
          <a:bodyPr wrap="square" rtlCol="0">
            <a:spAutoFit/>
          </a:bodyPr>
          <a:lstStyle/>
          <a:p>
            <a:pPr algn="just"/>
            <a:r>
              <a:rPr lang="it-IT" sz="2000" dirty="0" smtClean="0"/>
              <a:t>Nature, 2010</a:t>
            </a:r>
          </a:p>
          <a:p>
            <a:pPr algn="just"/>
            <a:endParaRPr lang="it-IT" sz="2000" dirty="0" smtClean="0"/>
          </a:p>
          <a:p>
            <a:pPr algn="just"/>
            <a:r>
              <a:rPr lang="en-US" sz="2000" b="1" u="sng" dirty="0" smtClean="0"/>
              <a:t>Data about 2535 individuals belonging to 26 populations</a:t>
            </a:r>
            <a:endParaRPr lang="en-US" sz="2000" b="1" u="sng"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87" y="3283235"/>
            <a:ext cx="5013831" cy="3339210"/>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018" y="3252631"/>
            <a:ext cx="6839722" cy="3369814"/>
          </a:xfrm>
          <a:prstGeom prst="rect">
            <a:avLst/>
          </a:prstGeom>
        </p:spPr>
      </p:pic>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997" y="787685"/>
            <a:ext cx="1905000" cy="2495550"/>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86" y="1607886"/>
            <a:ext cx="5867811" cy="1660048"/>
          </a:xfrm>
          <a:prstGeom prst="rect">
            <a:avLst/>
          </a:prstGeom>
        </p:spPr>
      </p:pic>
    </p:spTree>
    <p:extLst>
      <p:ext uri="{BB962C8B-B14F-4D97-AF65-F5344CB8AC3E}">
        <p14:creationId xmlns:p14="http://schemas.microsoft.com/office/powerpoint/2010/main" val="172232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45826"/>
          </a:xfrm>
        </p:spPr>
        <p:txBody>
          <a:bodyPr>
            <a:normAutofit fontScale="90000"/>
          </a:bodyPr>
          <a:lstStyle/>
          <a:p>
            <a:r>
              <a:rPr lang="it-IT" dirty="0" smtClean="0"/>
              <a:t>IS A «REFERENCE GENOME» ENOUGH?</a:t>
            </a:r>
            <a:endParaRPr lang="en-US" dirty="0"/>
          </a:p>
        </p:txBody>
      </p:sp>
      <p:sp>
        <p:nvSpPr>
          <p:cNvPr id="3" name="Segnaposto contenuto 2"/>
          <p:cNvSpPr>
            <a:spLocks noGrp="1"/>
          </p:cNvSpPr>
          <p:nvPr>
            <p:ph idx="1"/>
          </p:nvPr>
        </p:nvSpPr>
        <p:spPr>
          <a:xfrm>
            <a:off x="4695092" y="1673352"/>
            <a:ext cx="6743700" cy="3487733"/>
          </a:xfrm>
        </p:spPr>
        <p:txBody>
          <a:bodyPr/>
          <a:lstStyle/>
          <a:p>
            <a:r>
              <a:rPr lang="it-IT" b="1" dirty="0" smtClean="0"/>
              <a:t>The Human </a:t>
            </a:r>
            <a:r>
              <a:rPr lang="it-IT" b="1" dirty="0" err="1" smtClean="0"/>
              <a:t>Pangenome</a:t>
            </a:r>
            <a:r>
              <a:rPr lang="it-IT" b="1" dirty="0" smtClean="0"/>
              <a:t> Reference </a:t>
            </a:r>
            <a:r>
              <a:rPr lang="it-IT" b="1" dirty="0" err="1" smtClean="0"/>
              <a:t>Consortium</a:t>
            </a:r>
            <a:endParaRPr lang="it-IT" b="1" dirty="0" smtClean="0"/>
          </a:p>
          <a:p>
            <a:r>
              <a:rPr lang="en-US" dirty="0"/>
              <a:t>A single reference genome cannot summarize human (or any other species) genetic </a:t>
            </a:r>
            <a:r>
              <a:rPr lang="en-US" dirty="0" smtClean="0"/>
              <a:t>diversity</a:t>
            </a:r>
          </a:p>
          <a:p>
            <a:r>
              <a:rPr lang="en-US" dirty="0" smtClean="0"/>
              <a:t>Structural </a:t>
            </a:r>
            <a:r>
              <a:rPr lang="en-US" dirty="0"/>
              <a:t>variation exists = genomic regions not shared by all </a:t>
            </a:r>
            <a:r>
              <a:rPr lang="en-US" dirty="0" smtClean="0"/>
              <a:t>individuals</a:t>
            </a:r>
          </a:p>
          <a:p>
            <a:r>
              <a:rPr lang="en-US" dirty="0" smtClean="0"/>
              <a:t>Pan-genome </a:t>
            </a:r>
            <a:r>
              <a:rPr lang="en-US" dirty="0"/>
              <a:t>= collection of core regions shared by all individuals + dispensable regions, which may be absent in some individuals</a:t>
            </a:r>
          </a:p>
        </p:txBody>
      </p:sp>
      <p:pic>
        <p:nvPicPr>
          <p:cNvPr id="4" name="Immagine 3"/>
          <p:cNvPicPr>
            <a:picLocks noChangeAspect="1"/>
          </p:cNvPicPr>
          <p:nvPr/>
        </p:nvPicPr>
        <p:blipFill>
          <a:blip r:embed="rId2"/>
          <a:stretch>
            <a:fillRect/>
          </a:stretch>
        </p:blipFill>
        <p:spPr>
          <a:xfrm>
            <a:off x="500796" y="1102702"/>
            <a:ext cx="3341444" cy="276875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472" y="4333662"/>
            <a:ext cx="4105283" cy="1759407"/>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5805" y="4956754"/>
            <a:ext cx="5182049" cy="1287892"/>
          </a:xfrm>
          <a:prstGeom prst="rect">
            <a:avLst/>
          </a:prstGeom>
        </p:spPr>
      </p:pic>
    </p:spTree>
    <p:extLst>
      <p:ext uri="{BB962C8B-B14F-4D97-AF65-F5344CB8AC3E}">
        <p14:creationId xmlns:p14="http://schemas.microsoft.com/office/powerpoint/2010/main" val="210518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570174" y="536027"/>
            <a:ext cx="5128327" cy="646331"/>
          </a:xfrm>
          <a:prstGeom prst="rect">
            <a:avLst/>
          </a:prstGeom>
          <a:noFill/>
        </p:spPr>
        <p:txBody>
          <a:bodyPr wrap="none" rtlCol="0">
            <a:spAutoFit/>
          </a:bodyPr>
          <a:lstStyle/>
          <a:p>
            <a:pPr algn="ctr"/>
            <a:r>
              <a:rPr lang="it-IT" b="1" u="sng" dirty="0" smtClean="0"/>
              <a:t>April 1953</a:t>
            </a:r>
          </a:p>
          <a:p>
            <a:pPr algn="ctr"/>
            <a:r>
              <a:rPr lang="en-US" dirty="0" smtClean="0"/>
              <a:t>The double helix DNA structure is discovered</a:t>
            </a:r>
            <a:endParaRPr lang="en-US" dirty="0"/>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t="12624"/>
          <a:stretch/>
        </p:blipFill>
        <p:spPr>
          <a:xfrm>
            <a:off x="6560645" y="1313792"/>
            <a:ext cx="3644900" cy="527093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33"/>
            <a:ext cx="4487917" cy="6873733"/>
          </a:xfrm>
          <a:prstGeom prst="rect">
            <a:avLst/>
          </a:prstGeom>
        </p:spPr>
      </p:pic>
    </p:spTree>
    <p:extLst>
      <p:ext uri="{BB962C8B-B14F-4D97-AF65-F5344CB8AC3E}">
        <p14:creationId xmlns:p14="http://schemas.microsoft.com/office/powerpoint/2010/main" val="39922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388" y="1207232"/>
            <a:ext cx="8621604" cy="5140813"/>
          </a:xfrm>
        </p:spPr>
      </p:pic>
      <p:sp>
        <p:nvSpPr>
          <p:cNvPr id="9" name="CasellaDiTesto 8"/>
          <p:cNvSpPr txBox="1"/>
          <p:nvPr/>
        </p:nvSpPr>
        <p:spPr>
          <a:xfrm>
            <a:off x="9293469" y="2145323"/>
            <a:ext cx="2488223" cy="2862322"/>
          </a:xfrm>
          <a:prstGeom prst="rect">
            <a:avLst/>
          </a:prstGeom>
          <a:noFill/>
        </p:spPr>
        <p:txBody>
          <a:bodyPr wrap="square" rtlCol="0">
            <a:spAutoFit/>
          </a:bodyPr>
          <a:lstStyle/>
          <a:p>
            <a:r>
              <a:rPr lang="en-US" dirty="0"/>
              <a:t>This table reports the amount of accessory genomic sequence NOT included in the reference human genome identified by genomic resequencing of multiple individuals</a:t>
            </a:r>
          </a:p>
        </p:txBody>
      </p:sp>
      <p:sp>
        <p:nvSpPr>
          <p:cNvPr id="6" name="Titolo 1"/>
          <p:cNvSpPr>
            <a:spLocks noGrp="1"/>
          </p:cNvSpPr>
          <p:nvPr>
            <p:ph type="title"/>
          </p:nvPr>
        </p:nvSpPr>
        <p:spPr>
          <a:xfrm>
            <a:off x="1341120" y="438912"/>
            <a:ext cx="9509760" cy="545826"/>
          </a:xfrm>
        </p:spPr>
        <p:txBody>
          <a:bodyPr>
            <a:normAutofit fontScale="90000"/>
          </a:bodyPr>
          <a:lstStyle/>
          <a:p>
            <a:r>
              <a:rPr lang="it-IT" dirty="0" smtClean="0"/>
              <a:t>IS A «REFERENCE GENOME» ENOUGH?</a:t>
            </a:r>
            <a:endParaRPr lang="en-US" dirty="0"/>
          </a:p>
        </p:txBody>
      </p:sp>
    </p:spTree>
    <p:extLst>
      <p:ext uri="{BB962C8B-B14F-4D97-AF65-F5344CB8AC3E}">
        <p14:creationId xmlns:p14="http://schemas.microsoft.com/office/powerpoint/2010/main" val="50346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45826"/>
          </a:xfrm>
        </p:spPr>
        <p:txBody>
          <a:bodyPr>
            <a:normAutofit fontScale="90000"/>
          </a:bodyPr>
          <a:lstStyle/>
          <a:p>
            <a:r>
              <a:rPr lang="it-IT" sz="2800" dirty="0" smtClean="0"/>
              <a:t>HUMAN PANGENOME CONSORTIUM – THE FIRST RESULTS</a:t>
            </a:r>
            <a:endParaRPr lang="en-US" sz="2800" dirty="0"/>
          </a:p>
        </p:txBody>
      </p:sp>
      <p:sp>
        <p:nvSpPr>
          <p:cNvPr id="9" name="CasellaDiTesto 8"/>
          <p:cNvSpPr txBox="1"/>
          <p:nvPr/>
        </p:nvSpPr>
        <p:spPr>
          <a:xfrm>
            <a:off x="756139" y="5776546"/>
            <a:ext cx="8387861" cy="369332"/>
          </a:xfrm>
          <a:prstGeom prst="rect">
            <a:avLst/>
          </a:prstGeom>
          <a:noFill/>
        </p:spPr>
        <p:txBody>
          <a:bodyPr wrap="square" rtlCol="0">
            <a:spAutoFit/>
          </a:bodyPr>
          <a:lstStyle/>
          <a:p>
            <a:r>
              <a:rPr lang="it-IT" dirty="0" err="1" smtClean="0"/>
              <a:t>This</a:t>
            </a:r>
            <a:r>
              <a:rPr lang="it-IT" dirty="0" smtClean="0"/>
              <a:t> </a:t>
            </a:r>
            <a:r>
              <a:rPr lang="it-IT" dirty="0" err="1" smtClean="0"/>
              <a:t>article</a:t>
            </a:r>
            <a:r>
              <a:rPr lang="it-IT" dirty="0" smtClean="0"/>
              <a:t> (</a:t>
            </a:r>
            <a:r>
              <a:rPr lang="it-IT" dirty="0" err="1" smtClean="0"/>
              <a:t>Liao</a:t>
            </a:r>
            <a:r>
              <a:rPr lang="it-IT" dirty="0" smtClean="0"/>
              <a:t> et al. 2023) </a:t>
            </a:r>
            <a:r>
              <a:rPr lang="it-IT" dirty="0" err="1" smtClean="0"/>
              <a:t>is</a:t>
            </a:r>
            <a:r>
              <a:rPr lang="it-IT" dirty="0" smtClean="0"/>
              <a:t> </a:t>
            </a:r>
            <a:r>
              <a:rPr lang="it-IT" dirty="0" err="1" smtClean="0"/>
              <a:t>available</a:t>
            </a:r>
            <a:r>
              <a:rPr lang="it-IT" dirty="0" smtClean="0"/>
              <a:t> on </a:t>
            </a:r>
            <a:r>
              <a:rPr lang="it-IT" dirty="0" err="1" smtClean="0"/>
              <a:t>Moodle</a:t>
            </a:r>
            <a:endParaRPr lang="en-US" dirty="0"/>
          </a:p>
        </p:txBody>
      </p:sp>
      <p:sp>
        <p:nvSpPr>
          <p:cNvPr id="4" name="CasellaDiTesto 3"/>
          <p:cNvSpPr txBox="1"/>
          <p:nvPr/>
        </p:nvSpPr>
        <p:spPr>
          <a:xfrm>
            <a:off x="896815" y="1380392"/>
            <a:ext cx="5926016" cy="3970318"/>
          </a:xfrm>
          <a:prstGeom prst="rect">
            <a:avLst/>
          </a:prstGeom>
          <a:noFill/>
        </p:spPr>
        <p:txBody>
          <a:bodyPr wrap="square" rtlCol="0">
            <a:spAutoFit/>
          </a:bodyPr>
          <a:lstStyle/>
          <a:p>
            <a:pPr marL="285750" indent="-285750">
              <a:buFont typeface="Wingdings" panose="05000000000000000000" pitchFamily="2" charset="2"/>
              <a:buChar char="Ø"/>
            </a:pPr>
            <a:r>
              <a:rPr lang="en-US" dirty="0"/>
              <a:t>Complete re-sequencing of 47 human genomes (94 different haplotypes</a:t>
            </a:r>
            <a:r>
              <a:rPr lang="en-US" dirty="0" smtClean="0"/>
              <a:t>)</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Recovery </a:t>
            </a:r>
            <a:r>
              <a:rPr lang="en-US" dirty="0"/>
              <a:t>of sequence data not included in the reference genome (=structural variations</a:t>
            </a:r>
            <a:r>
              <a:rPr lang="en-US" dirty="0" smtClean="0"/>
              <a:t>)</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119 </a:t>
            </a:r>
            <a:r>
              <a:rPr lang="en-US" dirty="0"/>
              <a:t>million accessory base pairs added to the reference </a:t>
            </a:r>
            <a:r>
              <a:rPr lang="en-US" dirty="0" smtClean="0"/>
              <a:t>assembly</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1115 </a:t>
            </a:r>
            <a:r>
              <a:rPr lang="en-US" dirty="0"/>
              <a:t>gene duplication events detected not included in the reference </a:t>
            </a:r>
            <a:r>
              <a:rPr lang="en-US" dirty="0" smtClean="0"/>
              <a:t>genome</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34</a:t>
            </a:r>
            <a:r>
              <a:rPr lang="en-US" dirty="0"/>
              <a:t>% improvement in accuracy of small variation detection (SNPs and </a:t>
            </a:r>
            <a:r>
              <a:rPr lang="en-US" dirty="0" err="1"/>
              <a:t>indels</a:t>
            </a:r>
            <a:r>
              <a:rPr lang="en-US" dirty="0"/>
              <a:t>)</a:t>
            </a:r>
            <a:endParaRPr lang="en-US" dirty="0" smtClean="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4001" y="3061503"/>
            <a:ext cx="4458086" cy="241574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001" y="1345222"/>
            <a:ext cx="4458086" cy="1531753"/>
          </a:xfrm>
          <a:prstGeom prst="rect">
            <a:avLst/>
          </a:prstGeom>
        </p:spPr>
      </p:pic>
    </p:spTree>
    <p:extLst>
      <p:ext uri="{BB962C8B-B14F-4D97-AF65-F5344CB8AC3E}">
        <p14:creationId xmlns:p14="http://schemas.microsoft.com/office/powerpoint/2010/main" val="111125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45826"/>
          </a:xfrm>
        </p:spPr>
        <p:txBody>
          <a:bodyPr>
            <a:normAutofit/>
          </a:bodyPr>
          <a:lstStyle/>
          <a:p>
            <a:r>
              <a:rPr lang="it-IT" sz="2800" dirty="0" smtClean="0"/>
              <a:t>THE T2T CONSORTIUM – THE NATURAL BROTHER OF HGP</a:t>
            </a:r>
            <a:endParaRPr lang="en-US" sz="28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5263" y="2963008"/>
            <a:ext cx="2279590" cy="2901462"/>
          </a:xfrm>
          <a:prstGeom prst="rect">
            <a:avLst/>
          </a:prstGeom>
        </p:spPr>
      </p:pic>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t="14569" b="16027"/>
          <a:stretch/>
        </p:blipFill>
        <p:spPr>
          <a:xfrm>
            <a:off x="8088923" y="1403537"/>
            <a:ext cx="2995930" cy="1559471"/>
          </a:xfrm>
          <a:prstGeom prst="rect">
            <a:avLst/>
          </a:prstGeom>
        </p:spPr>
      </p:pic>
      <p:sp>
        <p:nvSpPr>
          <p:cNvPr id="8" name="CasellaDiTesto 7"/>
          <p:cNvSpPr txBox="1"/>
          <p:nvPr/>
        </p:nvSpPr>
        <p:spPr>
          <a:xfrm>
            <a:off x="694592" y="1208682"/>
            <a:ext cx="6365631" cy="3139321"/>
          </a:xfrm>
          <a:prstGeom prst="rect">
            <a:avLst/>
          </a:prstGeom>
          <a:noFill/>
        </p:spPr>
        <p:txBody>
          <a:bodyPr wrap="square" rtlCol="0">
            <a:spAutoFit/>
          </a:bodyPr>
          <a:lstStyle/>
          <a:p>
            <a:pPr algn="just"/>
            <a:r>
              <a:rPr lang="en-US" dirty="0"/>
              <a:t>Although the sequencing of the human genome had long been declared complete, in reality a considerable portion of our chromosomes remained, in fact, unknown, as they were characterized by extreme repetitiveness, which prevented the completion of </a:t>
            </a:r>
            <a:r>
              <a:rPr lang="en-US" dirty="0" smtClean="0"/>
              <a:t>assembly</a:t>
            </a:r>
          </a:p>
          <a:p>
            <a:pPr algn="just"/>
            <a:endParaRPr lang="en-US" dirty="0" smtClean="0"/>
          </a:p>
          <a:p>
            <a:pPr marL="285750" indent="-285750" algn="just">
              <a:buFont typeface="Arial" panose="020B0604020202020204" pitchFamily="34" charset="0"/>
              <a:buChar char="•"/>
            </a:pPr>
            <a:r>
              <a:rPr lang="en-US" dirty="0" err="1" smtClean="0"/>
              <a:t>Centromeric</a:t>
            </a:r>
            <a:r>
              <a:rPr lang="en-US" dirty="0" smtClean="0"/>
              <a:t> regions</a:t>
            </a:r>
          </a:p>
          <a:p>
            <a:pPr marL="285750" indent="-285750" algn="just">
              <a:buFont typeface="Arial" panose="020B0604020202020204" pitchFamily="34" charset="0"/>
              <a:buChar char="•"/>
            </a:pPr>
            <a:r>
              <a:rPr lang="en-US" dirty="0" err="1" smtClean="0"/>
              <a:t>Telomeric</a:t>
            </a:r>
            <a:r>
              <a:rPr lang="en-US" dirty="0" smtClean="0"/>
              <a:t> </a:t>
            </a:r>
            <a:r>
              <a:rPr lang="en-US" dirty="0"/>
              <a:t>and </a:t>
            </a:r>
            <a:r>
              <a:rPr lang="en-US" dirty="0" err="1"/>
              <a:t>subtelomeric</a:t>
            </a:r>
            <a:r>
              <a:rPr lang="en-US" dirty="0"/>
              <a:t> </a:t>
            </a:r>
            <a:r>
              <a:rPr lang="en-US" dirty="0" smtClean="0"/>
              <a:t>regions</a:t>
            </a:r>
          </a:p>
          <a:p>
            <a:pPr marL="285750" indent="-285750" algn="just">
              <a:buFont typeface="Arial" panose="020B0604020202020204" pitchFamily="34" charset="0"/>
              <a:buChar char="•"/>
            </a:pPr>
            <a:r>
              <a:rPr lang="en-US" dirty="0" smtClean="0"/>
              <a:t>High-copy </a:t>
            </a:r>
            <a:r>
              <a:rPr lang="en-US" dirty="0"/>
              <a:t>number repeat gene clusters (</a:t>
            </a:r>
            <a:r>
              <a:rPr lang="en-US" dirty="0" err="1"/>
              <a:t>rRNAs</a:t>
            </a:r>
            <a:r>
              <a:rPr lang="en-US" dirty="0" smtClean="0"/>
              <a:t>)</a:t>
            </a:r>
          </a:p>
          <a:p>
            <a:pPr marL="285750" indent="-285750" algn="just">
              <a:buFont typeface="Arial" panose="020B0604020202020204" pitchFamily="34" charset="0"/>
              <a:buChar char="•"/>
            </a:pPr>
            <a:r>
              <a:rPr lang="en-US" dirty="0" smtClean="0"/>
              <a:t>Large </a:t>
            </a:r>
            <a:r>
              <a:rPr lang="en-US" dirty="0"/>
              <a:t>part of the Y chromosome</a:t>
            </a:r>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137" y="4571947"/>
            <a:ext cx="5880701" cy="1565952"/>
          </a:xfrm>
          <a:prstGeom prst="rect">
            <a:avLst/>
          </a:prstGeom>
        </p:spPr>
      </p:pic>
    </p:spTree>
    <p:extLst>
      <p:ext uri="{BB962C8B-B14F-4D97-AF65-F5344CB8AC3E}">
        <p14:creationId xmlns:p14="http://schemas.microsoft.com/office/powerpoint/2010/main" val="356397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694592" y="1208682"/>
            <a:ext cx="6365631" cy="4801314"/>
          </a:xfrm>
          <a:prstGeom prst="rect">
            <a:avLst/>
          </a:prstGeom>
          <a:noFill/>
        </p:spPr>
        <p:txBody>
          <a:bodyPr wrap="square" rtlCol="0">
            <a:spAutoFit/>
          </a:bodyPr>
          <a:lstStyle/>
          <a:p>
            <a:pPr algn="just"/>
            <a:r>
              <a:rPr lang="en-US" dirty="0"/>
              <a:t>Next you can see (in red) the new regions completed by the T2T </a:t>
            </a:r>
            <a:r>
              <a:rPr lang="en-US" dirty="0" smtClean="0"/>
              <a:t>consortium</a:t>
            </a:r>
          </a:p>
          <a:p>
            <a:pPr algn="just"/>
            <a:endParaRPr lang="en-US" dirty="0"/>
          </a:p>
          <a:p>
            <a:pPr algn="just"/>
            <a:r>
              <a:rPr lang="en-US" b="1" u="sng" dirty="0" smtClean="0"/>
              <a:t>Not </a:t>
            </a:r>
            <a:r>
              <a:rPr lang="en-US" b="1" u="sng" dirty="0"/>
              <a:t>just repetitive regions</a:t>
            </a:r>
            <a:r>
              <a:rPr lang="en-US" dirty="0"/>
              <a:t>! 1956 new genes, 99 of them </a:t>
            </a:r>
            <a:r>
              <a:rPr lang="en-US" dirty="0" smtClean="0"/>
              <a:t>protein-coding</a:t>
            </a:r>
          </a:p>
          <a:p>
            <a:pPr algn="just"/>
            <a:endParaRPr lang="en-US" dirty="0"/>
          </a:p>
          <a:p>
            <a:pPr algn="just"/>
            <a:r>
              <a:rPr lang="en-US" dirty="0" smtClean="0"/>
              <a:t>The </a:t>
            </a:r>
            <a:r>
              <a:rPr lang="en-US" dirty="0"/>
              <a:t>reference article is available on </a:t>
            </a:r>
            <a:r>
              <a:rPr lang="en-US" dirty="0" smtClean="0"/>
              <a:t>Moodle</a:t>
            </a:r>
          </a:p>
          <a:p>
            <a:pPr algn="just"/>
            <a:endParaRPr lang="en-US" dirty="0"/>
          </a:p>
          <a:p>
            <a:pPr algn="just"/>
            <a:r>
              <a:rPr lang="en-US" dirty="0" smtClean="0"/>
              <a:t>Method</a:t>
            </a:r>
            <a:r>
              <a:rPr lang="en-US" dirty="0"/>
              <a:t>: DNA sequencing of a </a:t>
            </a:r>
            <a:r>
              <a:rPr lang="en-US" b="1" dirty="0" err="1"/>
              <a:t>hydatidiform</a:t>
            </a:r>
            <a:r>
              <a:rPr lang="en-US" b="1" dirty="0"/>
              <a:t> mole </a:t>
            </a:r>
            <a:r>
              <a:rPr lang="en-US" dirty="0" smtClean="0"/>
              <a:t>(</a:t>
            </a:r>
            <a:r>
              <a:rPr lang="en-US" dirty="0"/>
              <a:t>an abnormal form of pregnancy in which a sperm fertilizes an egg that has lost its DNA, then leading by duplication of the paternally derived genome to a diploid 46, XX or 46, XY karyotype). The genome is in </a:t>
            </a:r>
            <a:r>
              <a:rPr lang="en-US" b="1" u="sng" dirty="0"/>
              <a:t>complete homozygosity</a:t>
            </a:r>
            <a:r>
              <a:rPr lang="en-US" dirty="0"/>
              <a:t>, thus limiting assembly problems related to sequence variations normally found between die haplotypes (of maternal and paternal origin)</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8822" y="1208682"/>
            <a:ext cx="4575542" cy="2916118"/>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822" y="4292541"/>
            <a:ext cx="4575542" cy="1631237"/>
          </a:xfrm>
          <a:prstGeom prst="rect">
            <a:avLst/>
          </a:prstGeom>
        </p:spPr>
      </p:pic>
      <p:sp>
        <p:nvSpPr>
          <p:cNvPr id="7" name="Titolo 1"/>
          <p:cNvSpPr txBox="1">
            <a:spLocks/>
          </p:cNvSpPr>
          <p:nvPr/>
        </p:nvSpPr>
        <p:spPr>
          <a:xfrm>
            <a:off x="1341120" y="438912"/>
            <a:ext cx="9509760" cy="54582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THE T2T CONSORTIUM – THE NATURAL BROTHER OF HGP</a:t>
            </a:r>
            <a:endParaRPr lang="en-US" sz="2800" dirty="0"/>
          </a:p>
        </p:txBody>
      </p:sp>
    </p:spTree>
    <p:extLst>
      <p:ext uri="{BB962C8B-B14F-4D97-AF65-F5344CB8AC3E}">
        <p14:creationId xmlns:p14="http://schemas.microsoft.com/office/powerpoint/2010/main" val="332554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7033845" y="1368152"/>
            <a:ext cx="4575542" cy="1477328"/>
          </a:xfrm>
          <a:prstGeom prst="rect">
            <a:avLst/>
          </a:prstGeom>
          <a:noFill/>
          <a:ln w="12700">
            <a:solidFill>
              <a:schemeClr val="tx1"/>
            </a:solidFill>
          </a:ln>
        </p:spPr>
        <p:txBody>
          <a:bodyPr wrap="square" rtlCol="0">
            <a:spAutoFit/>
          </a:bodyPr>
          <a:lstStyle/>
          <a:p>
            <a:pPr algn="just"/>
            <a:r>
              <a:rPr lang="it-IT" dirty="0" smtClean="0"/>
              <a:t>N.B: </a:t>
            </a:r>
            <a:r>
              <a:rPr lang="en-US" dirty="0"/>
              <a:t>The T2T genome was obtained from a 46 karyotype, XX, thus lacking the Y chromosome. This was obtained through a second study (available on Moodle)</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664" y="1159185"/>
            <a:ext cx="6263640" cy="3993107"/>
          </a:xfrm>
          <a:prstGeom prst="rect">
            <a:avLst/>
          </a:prstGeom>
        </p:spPr>
      </p:pic>
      <p:sp>
        <p:nvSpPr>
          <p:cNvPr id="3" name="CasellaDiTesto 2"/>
          <p:cNvSpPr txBox="1"/>
          <p:nvPr/>
        </p:nvSpPr>
        <p:spPr>
          <a:xfrm>
            <a:off x="7033845" y="3191608"/>
            <a:ext cx="4677509" cy="2031325"/>
          </a:xfrm>
          <a:prstGeom prst="rect">
            <a:avLst/>
          </a:prstGeom>
          <a:noFill/>
        </p:spPr>
        <p:txBody>
          <a:bodyPr wrap="square" rtlCol="0">
            <a:spAutoFit/>
          </a:bodyPr>
          <a:lstStyle/>
          <a:p>
            <a:r>
              <a:rPr lang="en-US" dirty="0"/>
              <a:t>In the genome generated by the HGP, about 50% of the genomic sequence of the Y chromosome was missing</a:t>
            </a:r>
            <a:r>
              <a:rPr lang="en-US" dirty="0" smtClean="0"/>
              <a:t>!</a:t>
            </a:r>
          </a:p>
          <a:p>
            <a:endParaRPr lang="en-US" dirty="0"/>
          </a:p>
          <a:p>
            <a:r>
              <a:rPr lang="en-US" dirty="0" smtClean="0"/>
              <a:t>This </a:t>
            </a:r>
            <a:r>
              <a:rPr lang="en-US" dirty="0"/>
              <a:t>was due to the presence of numerous inverted tandem repeats in the long arm</a:t>
            </a:r>
          </a:p>
        </p:txBody>
      </p:sp>
      <p:sp>
        <p:nvSpPr>
          <p:cNvPr id="5" name="CasellaDiTesto 4"/>
          <p:cNvSpPr txBox="1"/>
          <p:nvPr/>
        </p:nvSpPr>
        <p:spPr>
          <a:xfrm>
            <a:off x="444664" y="5503985"/>
            <a:ext cx="11627174" cy="646331"/>
          </a:xfrm>
          <a:prstGeom prst="rect">
            <a:avLst/>
          </a:prstGeom>
          <a:noFill/>
        </p:spPr>
        <p:txBody>
          <a:bodyPr wrap="square" rtlCol="0">
            <a:spAutoFit/>
          </a:bodyPr>
          <a:lstStyle/>
          <a:p>
            <a:pPr algn="just"/>
            <a:r>
              <a:rPr lang="en-US" dirty="0"/>
              <a:t>The T2T-Y assembly resolved the </a:t>
            </a:r>
            <a:r>
              <a:rPr lang="en-US" dirty="0" err="1"/>
              <a:t>pseudoautosomal</a:t>
            </a:r>
            <a:r>
              <a:rPr lang="en-US" dirty="0"/>
              <a:t> region (responsible for the pairing of X and Y chromosome in metaphase plate) and clarified the sequence of several other highly complex regions.</a:t>
            </a:r>
          </a:p>
        </p:txBody>
      </p:sp>
      <p:sp>
        <p:nvSpPr>
          <p:cNvPr id="8" name="Titolo 1"/>
          <p:cNvSpPr txBox="1">
            <a:spLocks/>
          </p:cNvSpPr>
          <p:nvPr/>
        </p:nvSpPr>
        <p:spPr>
          <a:xfrm>
            <a:off x="1341120" y="438912"/>
            <a:ext cx="9509760" cy="54582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THE T2T CONSORTIUM – THE NATURAL BROTHER OF HGP</a:t>
            </a:r>
            <a:endParaRPr lang="en-US" sz="2800" dirty="0"/>
          </a:p>
        </p:txBody>
      </p:sp>
    </p:spTree>
    <p:extLst>
      <p:ext uri="{BB962C8B-B14F-4D97-AF65-F5344CB8AC3E}">
        <p14:creationId xmlns:p14="http://schemas.microsoft.com/office/powerpoint/2010/main" val="278150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96205"/>
          </a:xfrm>
        </p:spPr>
        <p:txBody>
          <a:bodyPr/>
          <a:lstStyle/>
          <a:p>
            <a:r>
              <a:rPr lang="it-IT" dirty="0" smtClean="0"/>
              <a:t>OUR GENOME IN NUMBERS</a:t>
            </a:r>
            <a:endParaRPr lang="en-US" dirty="0"/>
          </a:p>
        </p:txBody>
      </p:sp>
      <p:sp>
        <p:nvSpPr>
          <p:cNvPr id="3" name="Segnaposto contenuto 2"/>
          <p:cNvSpPr>
            <a:spLocks noGrp="1"/>
          </p:cNvSpPr>
          <p:nvPr>
            <p:ph idx="1"/>
          </p:nvPr>
        </p:nvSpPr>
        <p:spPr>
          <a:xfrm>
            <a:off x="311108" y="1526207"/>
            <a:ext cx="4975596" cy="4343400"/>
          </a:xfrm>
        </p:spPr>
        <p:txBody>
          <a:bodyPr>
            <a:normAutofit fontScale="85000" lnSpcReduction="10000"/>
          </a:bodyPr>
          <a:lstStyle/>
          <a:p>
            <a:pPr algn="just"/>
            <a:r>
              <a:rPr lang="en-US" dirty="0"/>
              <a:t>About </a:t>
            </a:r>
            <a:r>
              <a:rPr lang="en-US" b="1" u="sng" dirty="0"/>
              <a:t>3.055 Gb</a:t>
            </a:r>
            <a:r>
              <a:rPr lang="en-US" dirty="0"/>
              <a:t> (3 billion base pairs) in humans (except </a:t>
            </a:r>
            <a:r>
              <a:rPr lang="en-US" dirty="0" err="1"/>
              <a:t>chrY</a:t>
            </a:r>
            <a:r>
              <a:rPr lang="en-US" dirty="0"/>
              <a:t>, which includes about 60Mb of additional sequence, thus bringing the total sequence to about </a:t>
            </a:r>
            <a:r>
              <a:rPr lang="en-US" b="1" dirty="0"/>
              <a:t>3.1Gb</a:t>
            </a:r>
            <a:r>
              <a:rPr lang="en-US" dirty="0" smtClean="0"/>
              <a:t>). “</a:t>
            </a:r>
            <a:r>
              <a:rPr lang="en-US" dirty="0"/>
              <a:t>Standard” size for </a:t>
            </a:r>
            <a:r>
              <a:rPr lang="en-US" dirty="0" smtClean="0"/>
              <a:t>mammals</a:t>
            </a:r>
          </a:p>
          <a:p>
            <a:pPr algn="just"/>
            <a:r>
              <a:rPr lang="en-US" dirty="0" smtClean="0"/>
              <a:t>Size </a:t>
            </a:r>
            <a:r>
              <a:rPr lang="en-US" dirty="0"/>
              <a:t>NOT PROPORTIONAL to morphological complexity of organisms (</a:t>
            </a:r>
            <a:r>
              <a:rPr lang="en-US" b="1" dirty="0"/>
              <a:t>c-value </a:t>
            </a:r>
            <a:r>
              <a:rPr lang="en-US" b="1" dirty="0" smtClean="0"/>
              <a:t>paradox</a:t>
            </a:r>
            <a:r>
              <a:rPr lang="en-US" dirty="0" smtClean="0"/>
              <a:t>)</a:t>
            </a:r>
          </a:p>
          <a:p>
            <a:pPr algn="just"/>
            <a:r>
              <a:rPr lang="en-US" dirty="0" smtClean="0"/>
              <a:t>Wide </a:t>
            </a:r>
            <a:r>
              <a:rPr lang="en-US" dirty="0"/>
              <a:t>variability within the same </a:t>
            </a:r>
            <a:r>
              <a:rPr lang="en-US" dirty="0" smtClean="0"/>
              <a:t>phyla</a:t>
            </a:r>
          </a:p>
          <a:p>
            <a:pPr algn="just"/>
            <a:r>
              <a:rPr lang="en-US" dirty="0" smtClean="0"/>
              <a:t>Large </a:t>
            </a:r>
            <a:r>
              <a:rPr lang="en-US" dirty="0"/>
              <a:t>impact of </a:t>
            </a:r>
            <a:r>
              <a:rPr lang="en-US" b="1" dirty="0"/>
              <a:t>repetitive elements </a:t>
            </a:r>
            <a:r>
              <a:rPr lang="en-US" dirty="0"/>
              <a:t>on the size (and structure) of a </a:t>
            </a:r>
            <a:r>
              <a:rPr lang="en-US" dirty="0" smtClean="0"/>
              <a:t>genome</a:t>
            </a:r>
          </a:p>
          <a:p>
            <a:pPr algn="just"/>
            <a:r>
              <a:rPr lang="en-US" dirty="0" smtClean="0"/>
              <a:t>Lungfish </a:t>
            </a:r>
            <a:r>
              <a:rPr lang="en-US" dirty="0"/>
              <a:t>genome </a:t>
            </a:r>
            <a:r>
              <a:rPr lang="en-US" b="1" dirty="0"/>
              <a:t>&gt;100 Gb</a:t>
            </a:r>
            <a:r>
              <a:rPr lang="en-US" dirty="0" smtClean="0"/>
              <a:t>!</a:t>
            </a:r>
          </a:p>
          <a:p>
            <a:pPr algn="just"/>
            <a:r>
              <a:rPr lang="en-US" dirty="0" smtClean="0"/>
              <a:t>Pufferfish </a:t>
            </a:r>
            <a:r>
              <a:rPr lang="en-US" dirty="0"/>
              <a:t>(Fugu) </a:t>
            </a:r>
            <a:r>
              <a:rPr lang="en-US" b="1" dirty="0"/>
              <a:t>380 Mb </a:t>
            </a:r>
            <a:r>
              <a:rPr lang="en-US" dirty="0"/>
              <a:t>(millions of base pairs)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099" y="1151776"/>
            <a:ext cx="6722307" cy="5092262"/>
          </a:xfrm>
          <a:prstGeom prst="rect">
            <a:avLst/>
          </a:prstGeom>
        </p:spPr>
      </p:pic>
    </p:spTree>
    <p:extLst>
      <p:ext uri="{BB962C8B-B14F-4D97-AF65-F5344CB8AC3E}">
        <p14:creationId xmlns:p14="http://schemas.microsoft.com/office/powerpoint/2010/main" val="139214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11107" y="1526207"/>
            <a:ext cx="5227845" cy="4343400"/>
          </a:xfrm>
        </p:spPr>
        <p:txBody>
          <a:bodyPr>
            <a:normAutofit/>
          </a:bodyPr>
          <a:lstStyle/>
          <a:p>
            <a:r>
              <a:rPr lang="en-US" dirty="0"/>
              <a:t>About </a:t>
            </a:r>
            <a:r>
              <a:rPr lang="en-US" b="1" dirty="0"/>
              <a:t>3-5 million SNPs in each human </a:t>
            </a:r>
            <a:r>
              <a:rPr lang="en-US" b="1" dirty="0" smtClean="0"/>
              <a:t>genome</a:t>
            </a:r>
          </a:p>
          <a:p>
            <a:r>
              <a:rPr lang="en-US" dirty="0" smtClean="0"/>
              <a:t>Each </a:t>
            </a:r>
            <a:r>
              <a:rPr lang="en-US" dirty="0"/>
              <a:t>individual carries about </a:t>
            </a:r>
            <a:r>
              <a:rPr lang="en-US" b="1" dirty="0"/>
              <a:t>60 </a:t>
            </a:r>
            <a:r>
              <a:rPr lang="en-US" b="1" i="1" dirty="0"/>
              <a:t>de novo</a:t>
            </a:r>
            <a:r>
              <a:rPr lang="en-US" b="1" dirty="0"/>
              <a:t> mutations</a:t>
            </a:r>
            <a:r>
              <a:rPr lang="en-US" dirty="0"/>
              <a:t> relative to its </a:t>
            </a:r>
            <a:r>
              <a:rPr lang="en-US" dirty="0" smtClean="0"/>
              <a:t>parents</a:t>
            </a:r>
          </a:p>
          <a:p>
            <a:r>
              <a:rPr lang="en-US" dirty="0" smtClean="0"/>
              <a:t>Humans </a:t>
            </a:r>
            <a:r>
              <a:rPr lang="en-US" dirty="0"/>
              <a:t>are a species characterized by a </a:t>
            </a:r>
            <a:r>
              <a:rPr lang="en-US" u="sng" dirty="0"/>
              <a:t>LOW level of inter-specific genetic </a:t>
            </a:r>
            <a:r>
              <a:rPr lang="en-US" u="sng" dirty="0" smtClean="0"/>
              <a:t>variability</a:t>
            </a:r>
          </a:p>
          <a:p>
            <a:r>
              <a:rPr lang="en-US" dirty="0" smtClean="0"/>
              <a:t>In </a:t>
            </a:r>
            <a:r>
              <a:rPr lang="en-US" dirty="0"/>
              <a:t>other species, genetic variation is enormous, even in direct comparison between homologous chromosomes</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952" y="1518324"/>
            <a:ext cx="6379888" cy="4351283"/>
          </a:xfrm>
          <a:prstGeom prst="rect">
            <a:avLst/>
          </a:prstGeom>
        </p:spPr>
      </p:pic>
      <p:sp>
        <p:nvSpPr>
          <p:cNvPr id="4" name="CasellaDiTesto 3"/>
          <p:cNvSpPr txBox="1"/>
          <p:nvPr/>
        </p:nvSpPr>
        <p:spPr>
          <a:xfrm>
            <a:off x="501162" y="5266592"/>
            <a:ext cx="4624753" cy="923330"/>
          </a:xfrm>
          <a:prstGeom prst="rect">
            <a:avLst/>
          </a:prstGeom>
          <a:noFill/>
          <a:ln w="19050">
            <a:solidFill>
              <a:srgbClr val="00B050"/>
            </a:solidFill>
          </a:ln>
        </p:spPr>
        <p:txBody>
          <a:bodyPr wrap="square" rtlCol="0">
            <a:spAutoFit/>
          </a:bodyPr>
          <a:lstStyle/>
          <a:p>
            <a:pPr algn="ctr"/>
            <a:r>
              <a:rPr lang="en-US" dirty="0"/>
              <a:t>We will discuss the number of genes in each genome later, when we address the topic of </a:t>
            </a:r>
            <a:r>
              <a:rPr lang="en-US" b="1" dirty="0"/>
              <a:t>annotation</a:t>
            </a:r>
          </a:p>
        </p:txBody>
      </p:sp>
      <p:sp>
        <p:nvSpPr>
          <p:cNvPr id="7" name="Titolo 1"/>
          <p:cNvSpPr txBox="1">
            <a:spLocks/>
          </p:cNvSpPr>
          <p:nvPr/>
        </p:nvSpPr>
        <p:spPr>
          <a:xfrm>
            <a:off x="1341120" y="438912"/>
            <a:ext cx="9509760" cy="69620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mtClean="0"/>
              <a:t>OUR GENOME IN NUMBERS</a:t>
            </a:r>
            <a:endParaRPr lang="en-US" dirty="0"/>
          </a:p>
        </p:txBody>
      </p:sp>
    </p:spTree>
    <p:extLst>
      <p:ext uri="{BB962C8B-B14F-4D97-AF65-F5344CB8AC3E}">
        <p14:creationId xmlns:p14="http://schemas.microsoft.com/office/powerpoint/2010/main" val="328156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THE ISSUE OF MONEY…</a:t>
            </a:r>
            <a:endParaRPr lang="it-IT" sz="2800" dirty="0"/>
          </a:p>
        </p:txBody>
      </p:sp>
      <p:sp>
        <p:nvSpPr>
          <p:cNvPr id="3" name="CasellaDiTesto 2"/>
          <p:cNvSpPr txBox="1"/>
          <p:nvPr/>
        </p:nvSpPr>
        <p:spPr>
          <a:xfrm>
            <a:off x="1072056" y="1534510"/>
            <a:ext cx="10289628" cy="3016210"/>
          </a:xfrm>
          <a:prstGeom prst="rect">
            <a:avLst/>
          </a:prstGeom>
          <a:noFill/>
        </p:spPr>
        <p:txBody>
          <a:bodyPr wrap="square" rtlCol="0">
            <a:spAutoFit/>
          </a:bodyPr>
          <a:lstStyle/>
          <a:p>
            <a:pPr algn="just"/>
            <a:r>
              <a:rPr lang="en-US" sz="2000" dirty="0"/>
              <a:t>Recall that the cost of sequencing the human genome was $2.7 </a:t>
            </a:r>
            <a:r>
              <a:rPr lang="en-US" sz="2000" dirty="0" smtClean="0"/>
              <a:t>billion</a:t>
            </a:r>
          </a:p>
          <a:p>
            <a:pPr algn="just"/>
            <a:endParaRPr lang="en-US" sz="2000" dirty="0"/>
          </a:p>
          <a:p>
            <a:pPr algn="just"/>
            <a:r>
              <a:rPr lang="en-US" sz="2000" dirty="0" smtClean="0"/>
              <a:t>In </a:t>
            </a:r>
            <a:r>
              <a:rPr lang="en-US" sz="2000" dirty="0"/>
              <a:t>2003, Collins wrote, referring to the goals that would be achievable in the case of “technological leaps,” proposing it as a way to stimulate a form of “creative dreaming.” </a:t>
            </a:r>
            <a:endParaRPr lang="it-IT" sz="2000" dirty="0" smtClean="0"/>
          </a:p>
          <a:p>
            <a:pPr algn="just"/>
            <a:endParaRPr lang="it-IT" dirty="0"/>
          </a:p>
          <a:p>
            <a:pPr algn="just"/>
            <a:r>
              <a:rPr lang="it-IT" sz="2400" b="1" dirty="0" smtClean="0"/>
              <a:t>«</a:t>
            </a:r>
            <a:r>
              <a:rPr lang="en-US" sz="2400" b="1" i="1" dirty="0"/>
              <a:t>the ability to sequence DNA at </a:t>
            </a:r>
            <a:r>
              <a:rPr lang="en-US" sz="2400" b="1" i="1" dirty="0" smtClean="0"/>
              <a:t>costs that </a:t>
            </a:r>
            <a:r>
              <a:rPr lang="en-US" sz="2400" b="1" i="1" dirty="0"/>
              <a:t>are lower by four to five </a:t>
            </a:r>
            <a:r>
              <a:rPr lang="en-US" sz="2400" b="1" i="1" dirty="0" smtClean="0"/>
              <a:t>orders of </a:t>
            </a:r>
            <a:r>
              <a:rPr lang="en-US" sz="2400" b="1" i="1" dirty="0"/>
              <a:t>magnitude than the current </a:t>
            </a:r>
            <a:r>
              <a:rPr lang="en-US" sz="2400" b="1" i="1" dirty="0" smtClean="0"/>
              <a:t>cost, allowing </a:t>
            </a:r>
            <a:r>
              <a:rPr lang="en-US" sz="2400" b="1" i="1" dirty="0"/>
              <a:t>a human genome to </a:t>
            </a:r>
            <a:r>
              <a:rPr lang="en-US" sz="2400" b="1" i="1" dirty="0" smtClean="0"/>
              <a:t>be sequenced </a:t>
            </a:r>
            <a:r>
              <a:rPr lang="en-US" sz="2400" b="1" i="1" dirty="0"/>
              <a:t>for $1,000 or </a:t>
            </a:r>
            <a:r>
              <a:rPr lang="en-US" sz="2400" b="1" i="1" dirty="0" smtClean="0"/>
              <a:t>less</a:t>
            </a:r>
            <a:r>
              <a:rPr lang="en-US" sz="2400" b="1" dirty="0" smtClean="0"/>
              <a:t>”</a:t>
            </a:r>
            <a:endParaRPr lang="en-US" sz="2400" b="1" dirty="0"/>
          </a:p>
        </p:txBody>
      </p:sp>
    </p:spTree>
    <p:extLst>
      <p:ext uri="{BB962C8B-B14F-4D97-AF65-F5344CB8AC3E}">
        <p14:creationId xmlns:p14="http://schemas.microsoft.com/office/powerpoint/2010/main" val="366618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…PRETTY MUCH SOLVED!</a:t>
            </a:r>
            <a:endParaRPr lang="it-IT" sz="28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60684"/>
            <a:ext cx="5827688" cy="3279531"/>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2" y="1960684"/>
            <a:ext cx="5809007" cy="3269018"/>
          </a:xfrm>
          <a:prstGeom prst="rect">
            <a:avLst/>
          </a:prstGeom>
        </p:spPr>
      </p:pic>
      <p:sp>
        <p:nvSpPr>
          <p:cNvPr id="6" name="CasellaDiTesto 5"/>
          <p:cNvSpPr txBox="1"/>
          <p:nvPr/>
        </p:nvSpPr>
        <p:spPr>
          <a:xfrm>
            <a:off x="659423" y="5503985"/>
            <a:ext cx="10823331" cy="646331"/>
          </a:xfrm>
          <a:prstGeom prst="rect">
            <a:avLst/>
          </a:prstGeom>
          <a:noFill/>
        </p:spPr>
        <p:txBody>
          <a:bodyPr wrap="square" rtlCol="0">
            <a:spAutoFit/>
          </a:bodyPr>
          <a:lstStyle/>
          <a:p>
            <a:r>
              <a:rPr lang="en-US" dirty="0"/>
              <a:t>Today the cost of sequencing DNA using NGS (Next Generation Sequencing) approaches is less than a hundredth of $ per Mb -&gt; $1000 for a complete genome</a:t>
            </a:r>
          </a:p>
        </p:txBody>
      </p:sp>
    </p:spTree>
    <p:extLst>
      <p:ext uri="{BB962C8B-B14F-4D97-AF65-F5344CB8AC3E}">
        <p14:creationId xmlns:p14="http://schemas.microsoft.com/office/powerpoint/2010/main" val="5314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685" y="2435161"/>
            <a:ext cx="4116705" cy="1823085"/>
          </a:xfrm>
        </p:spPr>
        <p:txBody>
          <a:bodyPr>
            <a:noAutofit/>
          </a:bodyPr>
          <a:lstStyle/>
          <a:p>
            <a:pPr algn="just"/>
            <a:r>
              <a:rPr lang="en-US" sz="1800" dirty="0"/>
              <a:t>The availability of new technologies also leads to a change in </a:t>
            </a:r>
            <a:r>
              <a:rPr lang="en-US" sz="1800" dirty="0" smtClean="0"/>
              <a:t>approach</a:t>
            </a:r>
            <a:br>
              <a:rPr lang="en-US" sz="1800" dirty="0" smtClean="0"/>
            </a:br>
            <a:r>
              <a:rPr lang="en-US" sz="1800" dirty="0"/>
              <a:t/>
            </a:r>
            <a:br>
              <a:rPr lang="en-US" sz="1800" dirty="0"/>
            </a:br>
            <a:r>
              <a:rPr lang="en-US" sz="1800" dirty="0" err="1" smtClean="0"/>
              <a:t>Approach</a:t>
            </a:r>
            <a:r>
              <a:rPr lang="en-US" sz="1800" dirty="0" smtClean="0"/>
              <a:t> </a:t>
            </a:r>
            <a:r>
              <a:rPr lang="en-US" sz="1800" dirty="0"/>
              <a:t>used by the HGP on the left (Sanger sequencing</a:t>
            </a:r>
            <a:r>
              <a:rPr lang="en-US" sz="1800" dirty="0" smtClean="0"/>
              <a:t>)</a:t>
            </a:r>
            <a:br>
              <a:rPr lang="en-US" sz="1800" dirty="0" smtClean="0"/>
            </a:br>
            <a:r>
              <a:rPr lang="en-US" sz="1800" dirty="0"/>
              <a:t/>
            </a:r>
            <a:br>
              <a:rPr lang="en-US" sz="1800" dirty="0"/>
            </a:br>
            <a:r>
              <a:rPr lang="en-US" sz="1800" dirty="0" smtClean="0"/>
              <a:t>“</a:t>
            </a:r>
            <a:r>
              <a:rPr lang="en-US" sz="1800" dirty="0"/>
              <a:t>Modern” approach based on next generation sequencing techniques on the right</a:t>
            </a:r>
            <a:endParaRPr lang="it-IT"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206" y="0"/>
            <a:ext cx="7219188" cy="6693408"/>
          </a:xfrm>
          <a:prstGeom prst="rect">
            <a:avLst/>
          </a:prstGeom>
        </p:spPr>
      </p:pic>
    </p:spTree>
    <p:extLst>
      <p:ext uri="{BB962C8B-B14F-4D97-AF65-F5344CB8AC3E}">
        <p14:creationId xmlns:p14="http://schemas.microsoft.com/office/powerpoint/2010/main" val="315180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022103" y="641130"/>
            <a:ext cx="3260828" cy="4801314"/>
          </a:xfrm>
          <a:prstGeom prst="rect">
            <a:avLst/>
          </a:prstGeom>
          <a:noFill/>
        </p:spPr>
        <p:txBody>
          <a:bodyPr wrap="none" rtlCol="0">
            <a:spAutoFit/>
          </a:bodyPr>
          <a:lstStyle/>
          <a:p>
            <a:pPr algn="ctr"/>
            <a:r>
              <a:rPr lang="it-IT" b="1" u="sng" dirty="0" smtClean="0"/>
              <a:t>The ’60s</a:t>
            </a:r>
          </a:p>
          <a:p>
            <a:pPr algn="ctr"/>
            <a:r>
              <a:rPr lang="it-IT" dirty="0" smtClean="0"/>
              <a:t>The </a:t>
            </a:r>
            <a:r>
              <a:rPr lang="it-IT" dirty="0" err="1" smtClean="0"/>
              <a:t>genetic</a:t>
            </a:r>
            <a:r>
              <a:rPr lang="it-IT" dirty="0" smtClean="0"/>
              <a:t> code</a:t>
            </a:r>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endParaRPr lang="it-IT" dirty="0"/>
          </a:p>
          <a:p>
            <a:pPr algn="ctr"/>
            <a:r>
              <a:rPr lang="it-IT" dirty="0" err="1" smtClean="0"/>
              <a:t>Nirenberg</a:t>
            </a:r>
            <a:r>
              <a:rPr lang="it-IT" dirty="0" smtClean="0"/>
              <a:t> &amp; </a:t>
            </a:r>
            <a:r>
              <a:rPr lang="it-IT" dirty="0" err="1" smtClean="0"/>
              <a:t>Matthaei</a:t>
            </a:r>
            <a:r>
              <a:rPr lang="it-IT" dirty="0" smtClean="0"/>
              <a:t>, 1961</a:t>
            </a:r>
          </a:p>
          <a:p>
            <a:pPr algn="ctr"/>
            <a:r>
              <a:rPr lang="it-IT" dirty="0" smtClean="0"/>
              <a:t>La natura del codone</a:t>
            </a:r>
            <a:endParaRPr lang="en-US"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95"/>
            <a:ext cx="5307724" cy="6866796"/>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023" y="1376854"/>
            <a:ext cx="6270988" cy="3293533"/>
          </a:xfrm>
          <a:prstGeom prst="rect">
            <a:avLst/>
          </a:prstGeom>
        </p:spPr>
      </p:pic>
    </p:spTree>
    <p:extLst>
      <p:ext uri="{BB962C8B-B14F-4D97-AF65-F5344CB8AC3E}">
        <p14:creationId xmlns:p14="http://schemas.microsoft.com/office/powerpoint/2010/main" val="327492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fontScale="90000"/>
          </a:bodyPr>
          <a:lstStyle/>
          <a:p>
            <a:r>
              <a:rPr lang="it-IT" sz="2800" dirty="0" smtClean="0"/>
              <a:t>THE $1000 GENOME GOAL HAS ALREADY BEEN MET (THE 100$ GENOME GOAL IS NEXT)</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8" y="1507576"/>
            <a:ext cx="3437548" cy="5115399"/>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32" y="1507577"/>
            <a:ext cx="5290356" cy="5115399"/>
          </a:xfrm>
          <a:prstGeom prst="rect">
            <a:avLst/>
          </a:prstGeom>
        </p:spPr>
      </p:pic>
      <p:sp>
        <p:nvSpPr>
          <p:cNvPr id="7" name="CasellaDiTesto 6"/>
          <p:cNvSpPr txBox="1"/>
          <p:nvPr/>
        </p:nvSpPr>
        <p:spPr>
          <a:xfrm>
            <a:off x="9238593" y="1807779"/>
            <a:ext cx="2795752" cy="3970318"/>
          </a:xfrm>
          <a:prstGeom prst="rect">
            <a:avLst/>
          </a:prstGeom>
          <a:noFill/>
        </p:spPr>
        <p:txBody>
          <a:bodyPr wrap="square" rtlCol="0">
            <a:spAutoFit/>
          </a:bodyPr>
          <a:lstStyle/>
          <a:p>
            <a:r>
              <a:rPr lang="en-US" dirty="0"/>
              <a:t>Illumina </a:t>
            </a:r>
            <a:r>
              <a:rPr lang="en-US" dirty="0" err="1"/>
              <a:t>HiSeq</a:t>
            </a:r>
            <a:r>
              <a:rPr lang="en-US" dirty="0"/>
              <a:t> </a:t>
            </a:r>
            <a:r>
              <a:rPr lang="en-US" dirty="0" smtClean="0"/>
              <a:t>X</a:t>
            </a:r>
          </a:p>
          <a:p>
            <a:endParaRPr lang="en-US" dirty="0"/>
          </a:p>
          <a:p>
            <a:r>
              <a:rPr lang="en-US" dirty="0" smtClean="0"/>
              <a:t>Released </a:t>
            </a:r>
            <a:r>
              <a:rPr lang="en-US" dirty="0"/>
              <a:t>to the market in </a:t>
            </a:r>
            <a:r>
              <a:rPr lang="en-US" dirty="0" smtClean="0"/>
              <a:t>2015</a:t>
            </a:r>
          </a:p>
          <a:p>
            <a:endParaRPr lang="en-US" dirty="0"/>
          </a:p>
          <a:p>
            <a:r>
              <a:rPr lang="en-US" dirty="0" smtClean="0"/>
              <a:t>N.B</a:t>
            </a:r>
            <a:r>
              <a:rPr lang="en-US" dirty="0"/>
              <a:t>. the cost is for sequencing only! This leaves laboratory costs for extraction, purification, and library preparation (quite low) + costs for </a:t>
            </a:r>
            <a:r>
              <a:rPr lang="en-US" dirty="0" err="1"/>
              <a:t>bioinformatic</a:t>
            </a:r>
            <a:r>
              <a:rPr lang="en-US" dirty="0"/>
              <a:t> data analysis</a:t>
            </a:r>
          </a:p>
        </p:txBody>
      </p:sp>
    </p:spTree>
    <p:extLst>
      <p:ext uri="{BB962C8B-B14F-4D97-AF65-F5344CB8AC3E}">
        <p14:creationId xmlns:p14="http://schemas.microsoft.com/office/powerpoint/2010/main" val="89061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TO GET A BASIC IDEA…</a:t>
            </a:r>
            <a:endParaRPr lang="it-IT" sz="2800" dirty="0"/>
          </a:p>
        </p:txBody>
      </p:sp>
      <p:sp>
        <p:nvSpPr>
          <p:cNvPr id="3" name="CasellaDiTesto 2"/>
          <p:cNvSpPr txBox="1"/>
          <p:nvPr/>
        </p:nvSpPr>
        <p:spPr>
          <a:xfrm>
            <a:off x="1072056" y="1418896"/>
            <a:ext cx="10289628" cy="489364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Re-sequencing a human genome (or any genome in the same order of magnitude) with Illumina technologies today costs about </a:t>
            </a:r>
            <a:r>
              <a:rPr lang="en-US" sz="2400" b="1" u="sng" dirty="0"/>
              <a:t>1,000 </a:t>
            </a:r>
            <a:r>
              <a:rPr lang="en-US" sz="2400" b="1" u="sng" dirty="0" smtClean="0"/>
              <a:t>euros</a:t>
            </a:r>
          </a:p>
          <a:p>
            <a:pPr marL="342900" indent="-342900" algn="just">
              <a:buFont typeface="Arial" panose="020B0604020202020204" pitchFamily="34" charset="0"/>
              <a:buChar char="•"/>
            </a:pPr>
            <a:r>
              <a:rPr lang="en-US" sz="2400" dirty="0" smtClean="0"/>
              <a:t>De </a:t>
            </a:r>
            <a:r>
              <a:rPr lang="en-US" sz="2400" dirty="0"/>
              <a:t>novo sequencing of an organism for which a genome is not available requires a combination of other sequencing techniques. A “chromosome-scale” assembly of a vertebrate can be achieved for </a:t>
            </a:r>
            <a:r>
              <a:rPr lang="en-US" sz="2400" b="1" u="sng" dirty="0"/>
              <a:t>less than 10000 </a:t>
            </a:r>
            <a:r>
              <a:rPr lang="en-US" sz="2400" b="1" u="sng" dirty="0" smtClean="0"/>
              <a:t>euros</a:t>
            </a:r>
          </a:p>
          <a:p>
            <a:pPr marL="342900" indent="-342900" algn="just">
              <a:buFont typeface="Arial" panose="020B0604020202020204" pitchFamily="34" charset="0"/>
              <a:buChar char="•"/>
            </a:pPr>
            <a:r>
              <a:rPr lang="en-US" sz="2400" dirty="0" smtClean="0"/>
              <a:t>The </a:t>
            </a:r>
            <a:r>
              <a:rPr lang="en-US" sz="2400" dirty="0"/>
              <a:t>transcriptome of a human sample can be sequenced for </a:t>
            </a:r>
            <a:r>
              <a:rPr lang="en-US" sz="2400" b="1" u="sng" dirty="0"/>
              <a:t>less than 100 euros</a:t>
            </a:r>
            <a:r>
              <a:rPr lang="en-US" sz="2400" dirty="0"/>
              <a:t> for a “basic” approach (quantification of expression levels); more advanced approaches (alternative splicing study, etc.) require a few hundred </a:t>
            </a:r>
            <a:r>
              <a:rPr lang="en-US" sz="2400" dirty="0" smtClean="0"/>
              <a:t>euros</a:t>
            </a:r>
          </a:p>
          <a:p>
            <a:pPr marL="342900" indent="-342900" algn="just">
              <a:buFont typeface="Arial" panose="020B0604020202020204" pitchFamily="34" charset="0"/>
              <a:buChar char="•"/>
            </a:pPr>
            <a:r>
              <a:rPr lang="en-US" sz="2400" dirty="0" smtClean="0"/>
              <a:t>Sequencing </a:t>
            </a:r>
            <a:r>
              <a:rPr lang="en-US" sz="2400" dirty="0"/>
              <a:t>of viral and microbial genomes has </a:t>
            </a:r>
            <a:r>
              <a:rPr lang="en-US" sz="2400" b="1" u="sng" dirty="0"/>
              <a:t>negligible costs </a:t>
            </a:r>
            <a:r>
              <a:rPr lang="en-US" sz="2400" dirty="0"/>
              <a:t>(the major cost is related to the preparation of </a:t>
            </a:r>
            <a:r>
              <a:rPr lang="en-US" sz="2400" dirty="0" smtClean="0"/>
              <a:t>libraries)</a:t>
            </a:r>
            <a:endParaRPr lang="en-US" sz="2400" dirty="0"/>
          </a:p>
        </p:txBody>
      </p:sp>
    </p:spTree>
    <p:extLst>
      <p:ext uri="{BB962C8B-B14F-4D97-AF65-F5344CB8AC3E}">
        <p14:creationId xmlns:p14="http://schemas.microsoft.com/office/powerpoint/2010/main" val="102867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THE ISSUE OF TIMING… SOLVED</a:t>
            </a:r>
            <a:endParaRPr lang="it-IT" sz="2800" dirty="0"/>
          </a:p>
        </p:txBody>
      </p:sp>
      <p:sp>
        <p:nvSpPr>
          <p:cNvPr id="3" name="CasellaDiTesto 2"/>
          <p:cNvSpPr txBox="1"/>
          <p:nvPr/>
        </p:nvSpPr>
        <p:spPr>
          <a:xfrm>
            <a:off x="1072056" y="1418896"/>
            <a:ext cx="10289628" cy="2985433"/>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t>The human genome has been sequenced with Sanger technologies over a period of several years, reaching a </a:t>
            </a:r>
            <a:r>
              <a:rPr lang="en-US" sz="2000" b="1" u="sng" dirty="0"/>
              <a:t>rate of about 1,400Mb of sequence obtained per year</a:t>
            </a:r>
            <a:r>
              <a:rPr lang="en-US" sz="2000" dirty="0"/>
              <a:t> (N.B. to sequence a genome you need to get significantly higher coverage than 1X</a:t>
            </a:r>
            <a:r>
              <a:rPr lang="en-US" sz="2000" dirty="0" smtClean="0"/>
              <a:t>!)</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smtClean="0"/>
              <a:t>Compare </a:t>
            </a:r>
            <a:r>
              <a:rPr lang="en-US" sz="2000" dirty="0"/>
              <a:t>this to the outputs that an Illumina sequencer today can produce in 24 hours or so</a:t>
            </a:r>
            <a:endParaRPr lang="it-IT" sz="2000" dirty="0"/>
          </a:p>
          <a:p>
            <a:pPr marL="342900" indent="-342900" algn="just">
              <a:buFont typeface="Arial" panose="020B0604020202020204" pitchFamily="34" charset="0"/>
              <a:buChar char="•"/>
            </a:pPr>
            <a:endParaRPr lang="it-IT" sz="2400" dirty="0" smtClean="0"/>
          </a:p>
          <a:p>
            <a:pPr marL="342900" indent="-342900" algn="just">
              <a:buFont typeface="Arial" panose="020B0604020202020204" pitchFamily="34" charset="0"/>
              <a:buChar char="•"/>
            </a:pPr>
            <a:endParaRPr lang="en-US"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18" y="4445876"/>
            <a:ext cx="8954685" cy="1674642"/>
          </a:xfrm>
          <a:prstGeom prst="rect">
            <a:avLst/>
          </a:prstGeom>
        </p:spPr>
      </p:pic>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l="2206"/>
          <a:stretch/>
        </p:blipFill>
        <p:spPr>
          <a:xfrm>
            <a:off x="6484883" y="3599190"/>
            <a:ext cx="5591503" cy="2528641"/>
          </a:xfrm>
          <a:prstGeom prst="rect">
            <a:avLst/>
          </a:prstGeom>
        </p:spPr>
      </p:pic>
    </p:spTree>
    <p:extLst>
      <p:ext uri="{BB962C8B-B14F-4D97-AF65-F5344CB8AC3E}">
        <p14:creationId xmlns:p14="http://schemas.microsoft.com/office/powerpoint/2010/main" val="38342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10010052" cy="669798"/>
          </a:xfrm>
        </p:spPr>
        <p:txBody>
          <a:bodyPr>
            <a:normAutofit/>
          </a:bodyPr>
          <a:lstStyle/>
          <a:p>
            <a:r>
              <a:rPr lang="it-IT" sz="2800" dirty="0" smtClean="0"/>
              <a:t>MAIN IMPLICATIONS FOR HUMAN HEALTH</a:t>
            </a:r>
            <a:endParaRPr lang="it-IT" sz="2800" dirty="0"/>
          </a:p>
        </p:txBody>
      </p:sp>
      <p:sp>
        <p:nvSpPr>
          <p:cNvPr id="6" name="CasellaDiTesto 5"/>
          <p:cNvSpPr txBox="1"/>
          <p:nvPr/>
        </p:nvSpPr>
        <p:spPr>
          <a:xfrm>
            <a:off x="7289075" y="1454863"/>
            <a:ext cx="4730010" cy="3970318"/>
          </a:xfrm>
          <a:prstGeom prst="rect">
            <a:avLst/>
          </a:prstGeom>
          <a:noFill/>
        </p:spPr>
        <p:txBody>
          <a:bodyPr wrap="square" rtlCol="0">
            <a:spAutoFit/>
          </a:bodyPr>
          <a:lstStyle/>
          <a:p>
            <a:r>
              <a:rPr lang="it-IT" dirty="0">
                <a:hlinkClick r:id="rId2"/>
              </a:rPr>
              <a:t>http://</a:t>
            </a:r>
            <a:r>
              <a:rPr lang="it-IT" dirty="0" smtClean="0">
                <a:hlinkClick r:id="rId2"/>
              </a:rPr>
              <a:t>mendelian.org</a:t>
            </a:r>
            <a:r>
              <a:rPr lang="it-IT" dirty="0" smtClean="0"/>
              <a:t> (N.B. </a:t>
            </a:r>
            <a:r>
              <a:rPr lang="it-IT" dirty="0" err="1" smtClean="0"/>
              <a:t>temporarily</a:t>
            </a:r>
            <a:r>
              <a:rPr lang="it-IT" dirty="0" smtClean="0"/>
              <a:t> down!)</a:t>
            </a:r>
            <a:endParaRPr lang="it-IT" dirty="0" smtClean="0"/>
          </a:p>
          <a:p>
            <a:endParaRPr lang="it-IT" dirty="0"/>
          </a:p>
          <a:p>
            <a:pPr marL="285750" indent="-285750">
              <a:buFont typeface="Arial" panose="020B0604020202020204" pitchFamily="34" charset="0"/>
              <a:buChar char="•"/>
            </a:pPr>
            <a:r>
              <a:rPr lang="en-US" dirty="0"/>
              <a:t>Ability to explore the relationships between genotype and phenotype on a much finer scale than in the </a:t>
            </a:r>
            <a:r>
              <a:rPr lang="en-US" dirty="0" smtClean="0"/>
              <a:t>past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Let </a:t>
            </a:r>
            <a:r>
              <a:rPr lang="en-US" dirty="0"/>
              <a:t>us remember that </a:t>
            </a:r>
            <a:r>
              <a:rPr lang="en-US" b="1" dirty="0"/>
              <a:t>we do not know the effect of most mutations and that we still do not know the function of a great many human genes</a:t>
            </a:r>
            <a:r>
              <a:rPr lang="en-US" dirty="0"/>
              <a:t> (all the more reason we know nothing or almost nothing about non-model organisms!).</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460" y="5425181"/>
            <a:ext cx="9617273" cy="1295512"/>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26" y="1199891"/>
            <a:ext cx="7104349" cy="4134109"/>
          </a:xfrm>
          <a:prstGeom prst="rect">
            <a:avLst/>
          </a:prstGeom>
        </p:spPr>
      </p:pic>
    </p:spTree>
    <p:extLst>
      <p:ext uri="{BB962C8B-B14F-4D97-AF65-F5344CB8AC3E}">
        <p14:creationId xmlns:p14="http://schemas.microsoft.com/office/powerpoint/2010/main" val="348023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7289075" y="1541418"/>
            <a:ext cx="4345577" cy="1754326"/>
          </a:xfrm>
          <a:prstGeom prst="rect">
            <a:avLst/>
          </a:prstGeom>
          <a:noFill/>
        </p:spPr>
        <p:txBody>
          <a:bodyPr wrap="square" rtlCol="0">
            <a:spAutoFit/>
          </a:bodyPr>
          <a:lstStyle/>
          <a:p>
            <a:r>
              <a:rPr lang="it-IT" b="1" u="sng" dirty="0" smtClean="0"/>
              <a:t>GWAS – </a:t>
            </a:r>
            <a:r>
              <a:rPr lang="it-IT" b="1" u="sng" dirty="0" err="1" smtClean="0"/>
              <a:t>Genome</a:t>
            </a:r>
            <a:r>
              <a:rPr lang="it-IT" b="1" u="sng" dirty="0" smtClean="0"/>
              <a:t> Wide </a:t>
            </a:r>
            <a:r>
              <a:rPr lang="it-IT" b="1" u="sng" dirty="0" err="1" smtClean="0"/>
              <a:t>Association</a:t>
            </a:r>
            <a:r>
              <a:rPr lang="it-IT" b="1" u="sng" dirty="0" smtClean="0"/>
              <a:t> </a:t>
            </a:r>
            <a:r>
              <a:rPr lang="it-IT" b="1" u="sng" dirty="0" err="1" smtClean="0"/>
              <a:t>Studies</a:t>
            </a:r>
            <a:endParaRPr lang="it-IT" b="1" u="sng" dirty="0" smtClean="0"/>
          </a:p>
          <a:p>
            <a:endParaRPr lang="it-IT" dirty="0"/>
          </a:p>
          <a:p>
            <a:r>
              <a:rPr lang="en-US" dirty="0"/>
              <a:t>Association between SNPs and phenotypic traits (usually presence of a disease related to genetic traits)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191" y="3442607"/>
            <a:ext cx="2485344" cy="3083553"/>
          </a:xfrm>
          <a:prstGeom prst="rect">
            <a:avLst/>
          </a:prstGeom>
        </p:spPr>
      </p:pic>
      <p:sp>
        <p:nvSpPr>
          <p:cNvPr id="8" name="CasellaDiTesto 7"/>
          <p:cNvSpPr txBox="1"/>
          <p:nvPr/>
        </p:nvSpPr>
        <p:spPr>
          <a:xfrm>
            <a:off x="722812" y="4019553"/>
            <a:ext cx="7496379" cy="2308324"/>
          </a:xfrm>
          <a:prstGeom prst="rect">
            <a:avLst/>
          </a:prstGeom>
          <a:noFill/>
        </p:spPr>
        <p:txBody>
          <a:bodyPr wrap="square" rtlCol="0">
            <a:spAutoFit/>
          </a:bodyPr>
          <a:lstStyle/>
          <a:p>
            <a:r>
              <a:rPr lang="it-IT" dirty="0" err="1" smtClean="0"/>
              <a:t>Not</a:t>
            </a:r>
            <a:r>
              <a:rPr lang="it-IT" dirty="0" smtClean="0"/>
              <a:t> just GWAS…</a:t>
            </a:r>
          </a:p>
          <a:p>
            <a:endParaRPr lang="it-IT" dirty="0"/>
          </a:p>
          <a:p>
            <a:r>
              <a:rPr lang="en-US" dirty="0"/>
              <a:t>Ability to use panels of target genes or genome fractions for </a:t>
            </a:r>
            <a:r>
              <a:rPr lang="en-US" b="1" u="sng" dirty="0"/>
              <a:t>targeted sequence </a:t>
            </a:r>
            <a:r>
              <a:rPr lang="en-US" b="1" u="sng" dirty="0" smtClean="0"/>
              <a:t>analysis</a:t>
            </a:r>
          </a:p>
          <a:p>
            <a:endParaRPr lang="en-US" dirty="0"/>
          </a:p>
          <a:p>
            <a:r>
              <a:rPr lang="en-US" dirty="0" smtClean="0"/>
              <a:t>Commercial </a:t>
            </a:r>
            <a:r>
              <a:rPr lang="en-US" dirty="0"/>
              <a:t>panels applied for example in cancer genomics or for screening genetic variations associated with diabetes, hypertension, neurodegenerative diseases, etc.</a:t>
            </a:r>
            <a:endParaRPr lang="it-IT" dirty="0"/>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t="6606" r="43444" b="44213"/>
          <a:stretch/>
        </p:blipFill>
        <p:spPr>
          <a:xfrm>
            <a:off x="1099038" y="1262870"/>
            <a:ext cx="5688623" cy="2602523"/>
          </a:xfrm>
          <a:prstGeom prst="rect">
            <a:avLst/>
          </a:prstGeom>
        </p:spPr>
      </p:pic>
      <p:sp>
        <p:nvSpPr>
          <p:cNvPr id="9" name="Title 1"/>
          <p:cNvSpPr>
            <a:spLocks noGrp="1"/>
          </p:cNvSpPr>
          <p:nvPr>
            <p:ph type="title"/>
          </p:nvPr>
        </p:nvSpPr>
        <p:spPr>
          <a:xfrm>
            <a:off x="1341120" y="438912"/>
            <a:ext cx="10010052" cy="669798"/>
          </a:xfrm>
        </p:spPr>
        <p:txBody>
          <a:bodyPr>
            <a:normAutofit/>
          </a:bodyPr>
          <a:lstStyle/>
          <a:p>
            <a:r>
              <a:rPr lang="it-IT" sz="2800" dirty="0" smtClean="0"/>
              <a:t>MAIN IMPLICATIONS FOR HUMAN HEALTH</a:t>
            </a:r>
            <a:endParaRPr lang="it-IT" sz="2800" dirty="0"/>
          </a:p>
        </p:txBody>
      </p:sp>
    </p:spTree>
    <p:extLst>
      <p:ext uri="{BB962C8B-B14F-4D97-AF65-F5344CB8AC3E}">
        <p14:creationId xmlns:p14="http://schemas.microsoft.com/office/powerpoint/2010/main" val="401609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87680" y="1358043"/>
            <a:ext cx="7350036" cy="2585323"/>
          </a:xfrm>
          <a:prstGeom prst="rect">
            <a:avLst/>
          </a:prstGeom>
          <a:noFill/>
        </p:spPr>
        <p:txBody>
          <a:bodyPr wrap="square" rtlCol="0">
            <a:spAutoFit/>
          </a:bodyPr>
          <a:lstStyle/>
          <a:p>
            <a:r>
              <a:rPr lang="it-IT" b="1" dirty="0" err="1"/>
              <a:t>Cancer</a:t>
            </a:r>
            <a:r>
              <a:rPr lang="it-IT" b="1" dirty="0"/>
              <a:t> </a:t>
            </a:r>
            <a:r>
              <a:rPr lang="it-IT" b="1" dirty="0" err="1"/>
              <a:t>genomics</a:t>
            </a:r>
            <a:r>
              <a:rPr lang="it-IT" b="1" dirty="0"/>
              <a:t> </a:t>
            </a:r>
            <a:r>
              <a:rPr lang="it-IT" dirty="0"/>
              <a:t>(+</a:t>
            </a:r>
            <a:r>
              <a:rPr lang="it-IT" dirty="0" err="1"/>
              <a:t>transcriptomics</a:t>
            </a:r>
            <a:r>
              <a:rPr lang="it-IT" dirty="0"/>
              <a:t> &amp; </a:t>
            </a:r>
            <a:r>
              <a:rPr lang="it-IT" dirty="0" err="1"/>
              <a:t>epigenomics</a:t>
            </a:r>
            <a:r>
              <a:rPr lang="it-IT" dirty="0"/>
              <a:t>): a new </a:t>
            </a:r>
            <a:r>
              <a:rPr lang="it-IT" dirty="0" smtClean="0"/>
              <a:t>discipline</a:t>
            </a:r>
          </a:p>
          <a:p>
            <a:endParaRPr lang="it-IT" dirty="0"/>
          </a:p>
          <a:p>
            <a:r>
              <a:rPr lang="it-IT" b="1" dirty="0" smtClean="0"/>
              <a:t>Single </a:t>
            </a:r>
            <a:r>
              <a:rPr lang="it-IT" b="1" dirty="0" err="1"/>
              <a:t>cell</a:t>
            </a:r>
            <a:r>
              <a:rPr lang="it-IT" b="1" dirty="0"/>
              <a:t> </a:t>
            </a:r>
            <a:r>
              <a:rPr lang="it-IT" b="1" dirty="0" err="1" smtClean="0"/>
              <a:t>approches</a:t>
            </a:r>
            <a:r>
              <a:rPr lang="it-IT" dirty="0" smtClean="0"/>
              <a:t>: </a:t>
            </a:r>
            <a:r>
              <a:rPr lang="it-IT" dirty="0" err="1" smtClean="0"/>
              <a:t>transcriptomics</a:t>
            </a:r>
            <a:r>
              <a:rPr lang="it-IT" dirty="0" smtClean="0"/>
              <a:t> and more</a:t>
            </a:r>
          </a:p>
          <a:p>
            <a:endParaRPr lang="it-IT" dirty="0"/>
          </a:p>
          <a:p>
            <a:r>
              <a:rPr lang="it-IT" dirty="0" smtClean="0"/>
              <a:t>Major </a:t>
            </a:r>
            <a:r>
              <a:rPr lang="it-IT" dirty="0" err="1"/>
              <a:t>international</a:t>
            </a:r>
            <a:r>
              <a:rPr lang="it-IT" dirty="0"/>
              <a:t> </a:t>
            </a:r>
            <a:r>
              <a:rPr lang="it-IT" dirty="0" err="1"/>
              <a:t>initiatives</a:t>
            </a:r>
            <a:r>
              <a:rPr lang="it-IT" dirty="0"/>
              <a:t> </a:t>
            </a:r>
            <a:r>
              <a:rPr lang="it-IT" dirty="0" err="1"/>
              <a:t>such</a:t>
            </a:r>
            <a:r>
              <a:rPr lang="it-IT" dirty="0"/>
              <a:t> </a:t>
            </a:r>
            <a:r>
              <a:rPr lang="it-IT" dirty="0" err="1"/>
              <a:t>as</a:t>
            </a:r>
            <a:r>
              <a:rPr lang="it-IT" dirty="0"/>
              <a:t> the </a:t>
            </a:r>
            <a:r>
              <a:rPr lang="it-IT" b="1" dirty="0" err="1"/>
              <a:t>Cancer</a:t>
            </a:r>
            <a:r>
              <a:rPr lang="it-IT" b="1" dirty="0"/>
              <a:t> </a:t>
            </a:r>
            <a:r>
              <a:rPr lang="it-IT" b="1" dirty="0" err="1"/>
              <a:t>Genome</a:t>
            </a:r>
            <a:r>
              <a:rPr lang="it-IT" b="1" dirty="0"/>
              <a:t> </a:t>
            </a:r>
            <a:r>
              <a:rPr lang="it-IT" b="1" dirty="0" smtClean="0"/>
              <a:t>Atlas</a:t>
            </a:r>
          </a:p>
          <a:p>
            <a:endParaRPr lang="it-IT" dirty="0"/>
          </a:p>
          <a:p>
            <a:r>
              <a:rPr lang="it-IT" dirty="0" err="1" smtClean="0"/>
              <a:t>Toward</a:t>
            </a:r>
            <a:r>
              <a:rPr lang="it-IT" dirty="0" smtClean="0"/>
              <a:t> </a:t>
            </a:r>
            <a:r>
              <a:rPr lang="it-IT" dirty="0"/>
              <a:t>the </a:t>
            </a:r>
            <a:r>
              <a:rPr lang="it-IT" dirty="0" err="1"/>
              <a:t>development</a:t>
            </a:r>
            <a:r>
              <a:rPr lang="it-IT" dirty="0"/>
              <a:t> of </a:t>
            </a:r>
            <a:r>
              <a:rPr lang="it-IT" b="1" dirty="0" err="1"/>
              <a:t>personalized</a:t>
            </a:r>
            <a:r>
              <a:rPr lang="it-IT" b="1" dirty="0"/>
              <a:t> medicine/</a:t>
            </a:r>
            <a:r>
              <a:rPr lang="it-IT" b="1" dirty="0" err="1"/>
              <a:t>precision</a:t>
            </a:r>
            <a:r>
              <a:rPr lang="it-IT" b="1" dirty="0"/>
              <a:t> medicine</a:t>
            </a:r>
            <a:endParaRPr lang="it-IT" b="1" u="sng"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510" y="3979817"/>
            <a:ext cx="2255835" cy="259483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16" y="1173991"/>
            <a:ext cx="4150598" cy="5400660"/>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478" y="3976007"/>
            <a:ext cx="1833701" cy="2592116"/>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3190" y="3976007"/>
            <a:ext cx="1886268" cy="2598644"/>
          </a:xfrm>
          <a:prstGeom prst="rect">
            <a:avLst/>
          </a:prstGeom>
        </p:spPr>
      </p:pic>
      <p:sp>
        <p:nvSpPr>
          <p:cNvPr id="11" name="Title 1"/>
          <p:cNvSpPr>
            <a:spLocks noGrp="1"/>
          </p:cNvSpPr>
          <p:nvPr>
            <p:ph type="title"/>
          </p:nvPr>
        </p:nvSpPr>
        <p:spPr>
          <a:xfrm>
            <a:off x="1341120" y="438912"/>
            <a:ext cx="10010052" cy="669798"/>
          </a:xfrm>
        </p:spPr>
        <p:txBody>
          <a:bodyPr>
            <a:normAutofit/>
          </a:bodyPr>
          <a:lstStyle/>
          <a:p>
            <a:r>
              <a:rPr lang="it-IT" sz="2800" dirty="0" smtClean="0"/>
              <a:t>MAIN IMPLICATIONS FOR HUMAN HEALTH</a:t>
            </a:r>
            <a:endParaRPr lang="it-IT" sz="2800" dirty="0"/>
          </a:p>
        </p:txBody>
      </p:sp>
    </p:spTree>
    <p:extLst>
      <p:ext uri="{BB962C8B-B14F-4D97-AF65-F5344CB8AC3E}">
        <p14:creationId xmlns:p14="http://schemas.microsoft.com/office/powerpoint/2010/main" val="12573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496472" y="1658524"/>
            <a:ext cx="5921829" cy="4247317"/>
          </a:xfrm>
          <a:prstGeom prst="rect">
            <a:avLst/>
          </a:prstGeom>
          <a:noFill/>
        </p:spPr>
        <p:txBody>
          <a:bodyPr wrap="square" rtlCol="0">
            <a:spAutoFit/>
          </a:bodyPr>
          <a:lstStyle/>
          <a:p>
            <a:pPr algn="just"/>
            <a:r>
              <a:rPr lang="en-US" b="1" dirty="0"/>
              <a:t>“</a:t>
            </a:r>
            <a:r>
              <a:rPr lang="en-US" b="1" u="sng" dirty="0"/>
              <a:t>All of us</a:t>
            </a:r>
            <a:r>
              <a:rPr lang="en-US" b="1" dirty="0"/>
              <a:t>” </a:t>
            </a:r>
            <a:r>
              <a:rPr lang="en-US" dirty="0"/>
              <a:t>program (originally called ‘Precision Medicine Initiative Cohort Program</a:t>
            </a:r>
            <a:r>
              <a:rPr lang="en-US" dirty="0" smtClean="0"/>
              <a:t>’)</a:t>
            </a:r>
          </a:p>
          <a:p>
            <a:pPr algn="just"/>
            <a:endParaRPr lang="en-US" dirty="0"/>
          </a:p>
          <a:p>
            <a:pPr algn="just"/>
            <a:r>
              <a:rPr lang="en-US" dirty="0" smtClean="0">
                <a:hlinkClick r:id="rId2"/>
              </a:rPr>
              <a:t>https</a:t>
            </a:r>
            <a:r>
              <a:rPr lang="en-US" dirty="0">
                <a:hlinkClick r:id="rId2"/>
              </a:rPr>
              <a:t>://allofus.nih.gov</a:t>
            </a:r>
            <a:r>
              <a:rPr lang="en-US" dirty="0" smtClean="0">
                <a:hlinkClick r:id="rId2"/>
              </a:rPr>
              <a:t>/</a:t>
            </a:r>
            <a:endParaRPr lang="en-US" dirty="0" smtClean="0"/>
          </a:p>
          <a:p>
            <a:pPr algn="just"/>
            <a:endParaRPr lang="en-US" dirty="0"/>
          </a:p>
          <a:p>
            <a:pPr algn="just"/>
            <a:r>
              <a:rPr lang="en-US" dirty="0" smtClean="0"/>
              <a:t>Established </a:t>
            </a:r>
            <a:r>
              <a:rPr lang="en-US" dirty="0"/>
              <a:t>in 2015 with an NIH appropriation of </a:t>
            </a:r>
            <a:r>
              <a:rPr lang="en-US" b="1" u="sng" dirty="0"/>
              <a:t>$130 million</a:t>
            </a:r>
            <a:r>
              <a:rPr lang="en-US" dirty="0"/>
              <a:t>, with budget then increased year by year</a:t>
            </a:r>
            <a:r>
              <a:rPr lang="en-US" dirty="0" smtClean="0"/>
              <a:t>“</a:t>
            </a:r>
          </a:p>
          <a:p>
            <a:pPr algn="just"/>
            <a:endParaRPr lang="en-US" dirty="0"/>
          </a:p>
          <a:p>
            <a:pPr algn="just"/>
            <a:r>
              <a:rPr lang="en-US" i="1" dirty="0" smtClean="0"/>
              <a:t>“The </a:t>
            </a:r>
            <a:r>
              <a:rPr lang="en-US" i="1" dirty="0"/>
              <a:t>mission of </a:t>
            </a:r>
            <a:r>
              <a:rPr lang="en-US" i="1" dirty="0" err="1"/>
              <a:t>AoU</a:t>
            </a:r>
            <a:r>
              <a:rPr lang="en-US" i="1" dirty="0"/>
              <a:t> is to accelerate health and medical breakthroughs, enabling individualized prevention, treatment and care from all of </a:t>
            </a:r>
            <a:r>
              <a:rPr lang="en-US" i="1" dirty="0" smtClean="0"/>
              <a:t>us.”</a:t>
            </a:r>
          </a:p>
          <a:p>
            <a:pPr algn="just"/>
            <a:endParaRPr lang="en-US" dirty="0"/>
          </a:p>
          <a:p>
            <a:pPr algn="just"/>
            <a:r>
              <a:rPr lang="en-US" dirty="0" smtClean="0"/>
              <a:t>This </a:t>
            </a:r>
            <a:r>
              <a:rPr lang="en-US" dirty="0"/>
              <a:t>is not a genomics-only project, but of course it involves the massive collection of genetic data</a:t>
            </a:r>
            <a:endParaRPr lang="it-IT"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0574" y="1108710"/>
            <a:ext cx="5098201" cy="3416320"/>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574" y="3563677"/>
            <a:ext cx="5581426" cy="2796163"/>
          </a:xfrm>
          <a:prstGeom prst="rect">
            <a:avLst/>
          </a:prstGeom>
        </p:spPr>
      </p:pic>
      <p:sp>
        <p:nvSpPr>
          <p:cNvPr id="7" name="Title 1"/>
          <p:cNvSpPr txBox="1">
            <a:spLocks/>
          </p:cNvSpPr>
          <p:nvPr/>
        </p:nvSpPr>
        <p:spPr>
          <a:xfrm>
            <a:off x="1341120" y="438912"/>
            <a:ext cx="10010052" cy="66979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PRINCIPALI RISVOLTI PER LA GENOMICA UMANA</a:t>
            </a:r>
            <a:endParaRPr lang="it-IT" sz="2800" dirty="0"/>
          </a:p>
        </p:txBody>
      </p:sp>
    </p:spTree>
    <p:extLst>
      <p:ext uri="{BB962C8B-B14F-4D97-AF65-F5344CB8AC3E}">
        <p14:creationId xmlns:p14="http://schemas.microsoft.com/office/powerpoint/2010/main" val="155651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10010052" cy="669798"/>
          </a:xfrm>
        </p:spPr>
        <p:txBody>
          <a:bodyPr>
            <a:normAutofit fontScale="90000"/>
          </a:bodyPr>
          <a:lstStyle/>
          <a:p>
            <a:r>
              <a:rPr lang="it-IT" sz="2800" dirty="0" smtClean="0"/>
              <a:t>BESIDES HUMAN GENOMICS, WHICH ARE THE MAIN OTHER FIELDS OF APPLICATION?</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337846"/>
            <a:ext cx="10058400" cy="3016852"/>
          </a:xfrm>
          <a:prstGeom prst="rect">
            <a:avLst/>
          </a:prstGeom>
        </p:spPr>
      </p:pic>
      <p:sp>
        <p:nvSpPr>
          <p:cNvPr id="4" name="CasellaDiTesto 3"/>
          <p:cNvSpPr txBox="1"/>
          <p:nvPr/>
        </p:nvSpPr>
        <p:spPr>
          <a:xfrm>
            <a:off x="1093076" y="4824248"/>
            <a:ext cx="10483960" cy="1477328"/>
          </a:xfrm>
          <a:prstGeom prst="rect">
            <a:avLst/>
          </a:prstGeom>
          <a:noFill/>
        </p:spPr>
        <p:txBody>
          <a:bodyPr wrap="none" rtlCol="0">
            <a:spAutoFit/>
          </a:bodyPr>
          <a:lstStyle/>
          <a:p>
            <a:r>
              <a:rPr lang="it-IT" b="1" u="sng" dirty="0" smtClean="0">
                <a:solidFill>
                  <a:srgbClr val="FF0000"/>
                </a:solidFill>
              </a:rPr>
              <a:t>Comparative </a:t>
            </a:r>
            <a:r>
              <a:rPr lang="it-IT" b="1" u="sng" dirty="0" err="1" smtClean="0">
                <a:solidFill>
                  <a:srgbClr val="FF0000"/>
                </a:solidFill>
              </a:rPr>
              <a:t>genomics</a:t>
            </a:r>
            <a:r>
              <a:rPr lang="it-IT" dirty="0" smtClean="0"/>
              <a:t> and </a:t>
            </a:r>
            <a:r>
              <a:rPr lang="it-IT" b="1" u="sng" dirty="0" err="1" smtClean="0">
                <a:solidFill>
                  <a:srgbClr val="FF0000"/>
                </a:solidFill>
              </a:rPr>
              <a:t>conservation</a:t>
            </a:r>
            <a:r>
              <a:rPr lang="it-IT" b="1" u="sng" dirty="0" smtClean="0">
                <a:solidFill>
                  <a:srgbClr val="FF0000"/>
                </a:solidFill>
              </a:rPr>
              <a:t> </a:t>
            </a:r>
            <a:r>
              <a:rPr lang="it-IT" b="1" u="sng" dirty="0" err="1" smtClean="0">
                <a:solidFill>
                  <a:srgbClr val="FF0000"/>
                </a:solidFill>
              </a:rPr>
              <a:t>genomics</a:t>
            </a:r>
            <a:endParaRPr lang="it-IT" b="1" u="sng" dirty="0" smtClean="0">
              <a:solidFill>
                <a:srgbClr val="FF0000"/>
              </a:solidFill>
            </a:endParaRPr>
          </a:p>
          <a:p>
            <a:endParaRPr lang="it-IT" dirty="0"/>
          </a:p>
          <a:p>
            <a:r>
              <a:rPr lang="it-IT" b="1" dirty="0" err="1" smtClean="0"/>
              <a:t>Vertebrates</a:t>
            </a:r>
            <a:r>
              <a:rPr lang="it-IT" b="1" dirty="0" smtClean="0"/>
              <a:t> </a:t>
            </a:r>
            <a:r>
              <a:rPr lang="it-IT" b="1" dirty="0" err="1" smtClean="0"/>
              <a:t>Genome</a:t>
            </a:r>
            <a:r>
              <a:rPr lang="it-IT" b="1" dirty="0" smtClean="0"/>
              <a:t> Project </a:t>
            </a:r>
            <a:r>
              <a:rPr lang="it-IT" dirty="0" smtClean="0"/>
              <a:t>– goal: </a:t>
            </a:r>
            <a:r>
              <a:rPr lang="it-IT" dirty="0" err="1" smtClean="0"/>
              <a:t>sequencing</a:t>
            </a:r>
            <a:r>
              <a:rPr lang="it-IT" dirty="0" smtClean="0"/>
              <a:t> the </a:t>
            </a:r>
            <a:r>
              <a:rPr lang="it-IT" dirty="0" err="1" smtClean="0"/>
              <a:t>genome</a:t>
            </a:r>
            <a:r>
              <a:rPr lang="it-IT" dirty="0" smtClean="0"/>
              <a:t> of </a:t>
            </a:r>
            <a:r>
              <a:rPr lang="it-IT" dirty="0" err="1" smtClean="0"/>
              <a:t>all</a:t>
            </a:r>
            <a:r>
              <a:rPr lang="it-IT" dirty="0" smtClean="0"/>
              <a:t> </a:t>
            </a:r>
            <a:r>
              <a:rPr lang="it-IT" dirty="0" err="1" smtClean="0"/>
              <a:t>extant</a:t>
            </a:r>
            <a:r>
              <a:rPr lang="it-IT" dirty="0" smtClean="0"/>
              <a:t> vertebrate </a:t>
            </a:r>
            <a:r>
              <a:rPr lang="it-IT" dirty="0" err="1" smtClean="0"/>
              <a:t>species</a:t>
            </a:r>
            <a:endParaRPr lang="it-IT" dirty="0" smtClean="0"/>
          </a:p>
          <a:p>
            <a:endParaRPr lang="it-IT" dirty="0"/>
          </a:p>
          <a:p>
            <a:r>
              <a:rPr lang="en-US" dirty="0">
                <a:hlinkClick r:id="rId3"/>
              </a:rPr>
              <a:t>https://</a:t>
            </a:r>
            <a:r>
              <a:rPr lang="en-US" dirty="0" smtClean="0">
                <a:hlinkClick r:id="rId3"/>
              </a:rPr>
              <a:t>vertebrategenomesproject.org</a:t>
            </a:r>
            <a:r>
              <a:rPr lang="en-US" dirty="0" smtClean="0"/>
              <a:t> </a:t>
            </a:r>
            <a:endParaRPr lang="en-US" dirty="0"/>
          </a:p>
        </p:txBody>
      </p:sp>
    </p:spTree>
    <p:extLst>
      <p:ext uri="{BB962C8B-B14F-4D97-AF65-F5344CB8AC3E}">
        <p14:creationId xmlns:p14="http://schemas.microsoft.com/office/powerpoint/2010/main" val="77125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093075" y="5013434"/>
            <a:ext cx="9653605" cy="1200329"/>
          </a:xfrm>
          <a:prstGeom prst="rect">
            <a:avLst/>
          </a:prstGeom>
          <a:noFill/>
        </p:spPr>
        <p:txBody>
          <a:bodyPr wrap="none" rtlCol="0">
            <a:spAutoFit/>
          </a:bodyPr>
          <a:lstStyle/>
          <a:p>
            <a:endParaRPr lang="it-IT" dirty="0"/>
          </a:p>
          <a:p>
            <a:r>
              <a:rPr lang="it-IT" b="1" dirty="0" smtClean="0"/>
              <a:t>Earth </a:t>
            </a:r>
            <a:r>
              <a:rPr lang="it-IT" b="1" dirty="0" err="1" smtClean="0"/>
              <a:t>BioGenome</a:t>
            </a:r>
            <a:r>
              <a:rPr lang="it-IT" b="1" dirty="0" smtClean="0"/>
              <a:t> Project </a:t>
            </a:r>
            <a:r>
              <a:rPr lang="it-IT" dirty="0" smtClean="0"/>
              <a:t>– obiettivo: sequenziare il genoma di tutte le specie viventi!</a:t>
            </a:r>
          </a:p>
          <a:p>
            <a:endParaRPr lang="it-IT" dirty="0"/>
          </a:p>
          <a:p>
            <a:r>
              <a:rPr lang="en-US" dirty="0">
                <a:hlinkClick r:id="rId2"/>
              </a:rPr>
              <a:t>https://</a:t>
            </a:r>
            <a:r>
              <a:rPr lang="en-US" dirty="0" smtClean="0">
                <a:hlinkClick r:id="rId2"/>
              </a:rPr>
              <a:t>www.earthbiogenome.org</a:t>
            </a:r>
            <a:r>
              <a:rPr lang="en-US" dirty="0" smtClean="0"/>
              <a:t> </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77" y="1222996"/>
            <a:ext cx="7711921" cy="2979727"/>
          </a:xfrm>
          <a:prstGeom prst="rect">
            <a:avLst/>
          </a:prstGeom>
        </p:spPr>
      </p:pic>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4504" y="2426677"/>
            <a:ext cx="8187496" cy="2827698"/>
          </a:xfrm>
          <a:prstGeom prst="rect">
            <a:avLst/>
          </a:prstGeom>
        </p:spPr>
      </p:pic>
      <p:sp>
        <p:nvSpPr>
          <p:cNvPr id="6" name="Title 1"/>
          <p:cNvSpPr>
            <a:spLocks noGrp="1"/>
          </p:cNvSpPr>
          <p:nvPr>
            <p:ph type="title"/>
          </p:nvPr>
        </p:nvSpPr>
        <p:spPr>
          <a:xfrm>
            <a:off x="1341120" y="438912"/>
            <a:ext cx="10010052" cy="669798"/>
          </a:xfrm>
        </p:spPr>
        <p:txBody>
          <a:bodyPr>
            <a:normAutofit fontScale="90000"/>
          </a:bodyPr>
          <a:lstStyle/>
          <a:p>
            <a:r>
              <a:rPr lang="it-IT" sz="2800" dirty="0" smtClean="0"/>
              <a:t>BESIDES HUMAN GENOMICS, WHICH ARE THE MAIN OTHER FIELDS OF APPLICATION?</a:t>
            </a:r>
            <a:endParaRPr lang="it-IT" sz="2800" dirty="0"/>
          </a:p>
        </p:txBody>
      </p:sp>
    </p:spTree>
    <p:extLst>
      <p:ext uri="{BB962C8B-B14F-4D97-AF65-F5344CB8AC3E}">
        <p14:creationId xmlns:p14="http://schemas.microsoft.com/office/powerpoint/2010/main" val="388685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9798"/>
          </a:xfrm>
        </p:spPr>
        <p:txBody>
          <a:bodyPr>
            <a:normAutofit/>
          </a:bodyPr>
          <a:lstStyle/>
          <a:p>
            <a:r>
              <a:rPr lang="it-IT" sz="2800" dirty="0" smtClean="0"/>
              <a:t>THE EBG ROADMAP</a:t>
            </a:r>
            <a:endParaRPr lang="it-IT"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8" y="1408386"/>
            <a:ext cx="7777447" cy="5176938"/>
          </a:xfrm>
          <a:prstGeom prst="rect">
            <a:avLst/>
          </a:prstGeom>
        </p:spPr>
      </p:pic>
      <p:sp>
        <p:nvSpPr>
          <p:cNvPr id="6" name="CasellaDiTesto 5"/>
          <p:cNvSpPr txBox="1"/>
          <p:nvPr/>
        </p:nvSpPr>
        <p:spPr>
          <a:xfrm>
            <a:off x="8250621" y="1108710"/>
            <a:ext cx="3436141" cy="5078313"/>
          </a:xfrm>
          <a:prstGeom prst="rect">
            <a:avLst/>
          </a:prstGeom>
          <a:noFill/>
        </p:spPr>
        <p:txBody>
          <a:bodyPr wrap="square" rtlCol="0">
            <a:spAutoFit/>
          </a:bodyPr>
          <a:lstStyle/>
          <a:p>
            <a:pPr algn="just"/>
            <a:r>
              <a:rPr lang="it-IT" dirty="0" err="1" smtClean="0"/>
              <a:t>Lewin</a:t>
            </a:r>
            <a:r>
              <a:rPr lang="it-IT" dirty="0" smtClean="0"/>
              <a:t> et al. 2018, PNAS</a:t>
            </a:r>
          </a:p>
          <a:p>
            <a:pPr algn="just"/>
            <a:endParaRPr lang="it-IT" i="1" dirty="0" smtClean="0"/>
          </a:p>
          <a:p>
            <a:pPr algn="just"/>
            <a:r>
              <a:rPr lang="it-IT" i="1" dirty="0" smtClean="0"/>
              <a:t>«w</a:t>
            </a:r>
            <a:r>
              <a:rPr lang="en-US" i="1" dirty="0" err="1" smtClean="0"/>
              <a:t>ith</a:t>
            </a:r>
            <a:r>
              <a:rPr lang="en-US" i="1" dirty="0" smtClean="0"/>
              <a:t> </a:t>
            </a:r>
            <a:r>
              <a:rPr lang="en-US" i="1" dirty="0"/>
              <a:t>the current cost of US $1,000 (and plummeting rapidly) </a:t>
            </a:r>
            <a:r>
              <a:rPr lang="en-US" i="1" dirty="0" smtClean="0"/>
              <a:t>for sequencing </a:t>
            </a:r>
            <a:r>
              <a:rPr lang="en-US" i="1" dirty="0"/>
              <a:t>an average vertebrate-sized genome to draft </a:t>
            </a:r>
            <a:r>
              <a:rPr lang="en-US" i="1" dirty="0" smtClean="0"/>
              <a:t>level, genomes </a:t>
            </a:r>
            <a:r>
              <a:rPr lang="en-US" i="1" dirty="0"/>
              <a:t>of all ∼1.5 million known eukaryotes, up to 100,000 </a:t>
            </a:r>
            <a:r>
              <a:rPr lang="en-US" i="1" dirty="0" smtClean="0"/>
              <a:t>new eukaryotic </a:t>
            </a:r>
            <a:r>
              <a:rPr lang="en-US" i="1" dirty="0"/>
              <a:t>species, and a defined number of </a:t>
            </a:r>
            <a:r>
              <a:rPr lang="en-US" i="1" dirty="0" err="1"/>
              <a:t>eDNA</a:t>
            </a:r>
            <a:r>
              <a:rPr lang="en-US" i="1" dirty="0"/>
              <a:t> </a:t>
            </a:r>
            <a:r>
              <a:rPr lang="en-US" i="1" dirty="0" smtClean="0"/>
              <a:t>samples from </a:t>
            </a:r>
            <a:r>
              <a:rPr lang="en-US" i="1" dirty="0"/>
              <a:t>biodiversity hotspot collection sites can be sequenced </a:t>
            </a:r>
            <a:r>
              <a:rPr lang="en-US" i="1" dirty="0" smtClean="0"/>
              <a:t>to a </a:t>
            </a:r>
            <a:r>
              <a:rPr lang="en-US" i="1" dirty="0"/>
              <a:t>high level of completeness and accuracy for </a:t>
            </a:r>
            <a:r>
              <a:rPr lang="en-US" i="1" dirty="0" smtClean="0"/>
              <a:t>approximately US </a:t>
            </a:r>
            <a:r>
              <a:rPr lang="en-US" i="1" dirty="0"/>
              <a:t>$4.7 </a:t>
            </a:r>
            <a:r>
              <a:rPr lang="en-US" i="1" dirty="0" smtClean="0"/>
              <a:t>billion”</a:t>
            </a:r>
            <a:endParaRPr lang="en-US" i="1" dirty="0"/>
          </a:p>
        </p:txBody>
      </p:sp>
    </p:spTree>
    <p:extLst>
      <p:ext uri="{BB962C8B-B14F-4D97-AF65-F5344CB8AC3E}">
        <p14:creationId xmlns:p14="http://schemas.microsoft.com/office/powerpoint/2010/main" val="41115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extLst>
              <a:ext uri="{28A0092B-C50C-407E-A947-70E740481C1C}">
                <a14:useLocalDpi xmlns:a14="http://schemas.microsoft.com/office/drawing/2010/main" val="0"/>
              </a:ext>
            </a:extLst>
          </a:blip>
          <a:srcRect b="4215"/>
          <a:stretch/>
        </p:blipFill>
        <p:spPr>
          <a:xfrm>
            <a:off x="255694" y="0"/>
            <a:ext cx="11756134" cy="6858000"/>
          </a:xfrm>
        </p:spPr>
      </p:pic>
    </p:spTree>
    <p:extLst>
      <p:ext uri="{BB962C8B-B14F-4D97-AF65-F5344CB8AC3E}">
        <p14:creationId xmlns:p14="http://schemas.microsoft.com/office/powerpoint/2010/main" val="303368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smtClean="0"/>
              <a:t>NOT JUST CONSERVATION GENOMICS: DE-EXTINCTION PROJECTS</a:t>
            </a:r>
            <a:endParaRPr lang="it-IT" dirty="0"/>
          </a:p>
        </p:txBody>
      </p:sp>
      <p:sp>
        <p:nvSpPr>
          <p:cNvPr id="4" name="Segnaposto contenuto 3"/>
          <p:cNvSpPr>
            <a:spLocks noGrp="1"/>
          </p:cNvSpPr>
          <p:nvPr>
            <p:ph idx="1"/>
          </p:nvPr>
        </p:nvSpPr>
        <p:spPr>
          <a:xfrm>
            <a:off x="784071" y="3217610"/>
            <a:ext cx="4376507" cy="4343400"/>
          </a:xfrm>
        </p:spPr>
        <p:txBody>
          <a:bodyPr>
            <a:normAutofit/>
          </a:bodyPr>
          <a:lstStyle/>
          <a:p>
            <a:pPr algn="just"/>
            <a:r>
              <a:rPr lang="en-US" sz="1800" dirty="0"/>
              <a:t>There are those who go beyond simply conserving endangered species, and even plan the revival of species that have been extinct for thousands of </a:t>
            </a:r>
            <a:r>
              <a:rPr lang="en-US" sz="1800" dirty="0" smtClean="0"/>
              <a:t>years</a:t>
            </a:r>
          </a:p>
          <a:p>
            <a:pPr algn="just"/>
            <a:r>
              <a:rPr lang="en-US" sz="1800" dirty="0" smtClean="0"/>
              <a:t>Beyond </a:t>
            </a:r>
            <a:r>
              <a:rPr lang="en-US" sz="1800" dirty="0"/>
              <a:t>these futuristic projects, this approach is most interesting for the study of </a:t>
            </a:r>
            <a:r>
              <a:rPr lang="en-US" sz="1800" dirty="0" smtClean="0"/>
              <a:t>evolution</a:t>
            </a:r>
          </a:p>
          <a:p>
            <a:pPr algn="just"/>
            <a:r>
              <a:rPr lang="it-IT" sz="1800" dirty="0" smtClean="0">
                <a:hlinkClick r:id="rId2"/>
              </a:rPr>
              <a:t>https</a:t>
            </a:r>
            <a:r>
              <a:rPr lang="it-IT" sz="1800" dirty="0">
                <a:hlinkClick r:id="rId2"/>
              </a:rPr>
              <a:t>://</a:t>
            </a:r>
            <a:r>
              <a:rPr lang="it-IT" sz="1800" dirty="0" smtClean="0">
                <a:hlinkClick r:id="rId2"/>
              </a:rPr>
              <a:t>www.nature.com/articles/s41587-021-01096-y</a:t>
            </a:r>
            <a:r>
              <a:rPr lang="it-IT" sz="1800" dirty="0" smtClean="0"/>
              <a:t> </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092" y="1348651"/>
            <a:ext cx="8859486" cy="174331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553" y="3091969"/>
            <a:ext cx="5054025" cy="3194525"/>
          </a:xfrm>
          <a:prstGeom prst="rect">
            <a:avLst/>
          </a:prstGeom>
        </p:spPr>
      </p:pic>
    </p:spTree>
    <p:extLst>
      <p:ext uri="{BB962C8B-B14F-4D97-AF65-F5344CB8AC3E}">
        <p14:creationId xmlns:p14="http://schemas.microsoft.com/office/powerpoint/2010/main" val="9641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53717"/>
            <a:ext cx="9509760" cy="607373"/>
          </a:xfrm>
        </p:spPr>
        <p:txBody>
          <a:bodyPr>
            <a:noAutofit/>
          </a:bodyPr>
          <a:lstStyle/>
          <a:p>
            <a:r>
              <a:rPr lang="it-IT" sz="2400" dirty="0" smtClean="0"/>
              <a:t>EVOLUTIONARY GENOMICS: THE MAMMOTH EXAMPLE</a:t>
            </a:r>
            <a:endParaRPr lang="it-IT" sz="24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27" y="677010"/>
            <a:ext cx="2512186" cy="5694289"/>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213" y="694594"/>
            <a:ext cx="5063203" cy="1851846"/>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416" y="677010"/>
            <a:ext cx="4419600" cy="3598211"/>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7213" y="2528856"/>
            <a:ext cx="3728902" cy="3842443"/>
          </a:xfrm>
          <a:prstGeom prst="rect">
            <a:avLst/>
          </a:prstGeom>
        </p:spPr>
      </p:pic>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7262" y="4308725"/>
            <a:ext cx="5042220" cy="1212847"/>
          </a:xfrm>
          <a:prstGeom prst="rect">
            <a:avLst/>
          </a:prstGeom>
        </p:spPr>
      </p:pic>
      <p:sp>
        <p:nvSpPr>
          <p:cNvPr id="3" name="CasellaDiTesto 2"/>
          <p:cNvSpPr txBox="1"/>
          <p:nvPr/>
        </p:nvSpPr>
        <p:spPr>
          <a:xfrm>
            <a:off x="6727262" y="5575841"/>
            <a:ext cx="5352754" cy="646331"/>
          </a:xfrm>
          <a:prstGeom prst="rect">
            <a:avLst/>
          </a:prstGeom>
          <a:noFill/>
        </p:spPr>
        <p:txBody>
          <a:bodyPr wrap="square" rtlCol="0">
            <a:spAutoFit/>
          </a:bodyPr>
          <a:lstStyle/>
          <a:p>
            <a:r>
              <a:rPr lang="it-IT" dirty="0" smtClean="0"/>
              <a:t>De-</a:t>
            </a:r>
            <a:r>
              <a:rPr lang="it-IT" dirty="0" err="1" smtClean="0"/>
              <a:t>extinction</a:t>
            </a:r>
            <a:r>
              <a:rPr lang="it-IT" dirty="0" smtClean="0"/>
              <a:t> </a:t>
            </a:r>
            <a:r>
              <a:rPr lang="it-IT" dirty="0" err="1" smtClean="0"/>
              <a:t>projects</a:t>
            </a:r>
            <a:r>
              <a:rPr lang="it-IT" dirty="0" smtClean="0"/>
              <a:t>? </a:t>
            </a:r>
            <a:r>
              <a:rPr lang="it-IT" dirty="0" err="1" smtClean="0"/>
              <a:t>Let’s</a:t>
            </a:r>
            <a:r>
              <a:rPr lang="it-IT" dirty="0" smtClean="0"/>
              <a:t> </a:t>
            </a:r>
            <a:r>
              <a:rPr lang="it-IT" dirty="0" err="1" smtClean="0"/>
              <a:t>have</a:t>
            </a:r>
            <a:r>
              <a:rPr lang="it-IT" dirty="0" smtClean="0"/>
              <a:t> a look </a:t>
            </a:r>
            <a:r>
              <a:rPr lang="it-IT" dirty="0" err="1" smtClean="0"/>
              <a:t>at</a:t>
            </a:r>
            <a:r>
              <a:rPr lang="it-IT" dirty="0" smtClean="0"/>
              <a:t> Colossal </a:t>
            </a:r>
            <a:r>
              <a:rPr lang="it-IT" dirty="0" err="1" smtClean="0"/>
              <a:t>Biosciences</a:t>
            </a:r>
            <a:r>
              <a:rPr lang="it-IT" dirty="0"/>
              <a:t>: </a:t>
            </a:r>
            <a:r>
              <a:rPr lang="it-IT" dirty="0">
                <a:hlinkClick r:id="rId7"/>
              </a:rPr>
              <a:t>https://</a:t>
            </a:r>
            <a:r>
              <a:rPr lang="it-IT" dirty="0" smtClean="0">
                <a:hlinkClick r:id="rId7"/>
              </a:rPr>
              <a:t>colossal.com</a:t>
            </a:r>
            <a:r>
              <a:rPr lang="it-IT" dirty="0" smtClean="0"/>
              <a:t> </a:t>
            </a:r>
            <a:endParaRPr lang="en-US" dirty="0"/>
          </a:p>
        </p:txBody>
      </p:sp>
    </p:spTree>
    <p:extLst>
      <p:ext uri="{BB962C8B-B14F-4D97-AF65-F5344CB8AC3E}">
        <p14:creationId xmlns:p14="http://schemas.microsoft.com/office/powerpoint/2010/main" val="341389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lstStyle/>
          <a:p>
            <a:r>
              <a:rPr lang="it-IT" dirty="0" smtClean="0"/>
              <a:t>GENOMICS AND EVOLUTION IN HOMINIDS</a:t>
            </a:r>
            <a:endParaRPr lang="it-IT"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52854" y="1377537"/>
            <a:ext cx="6298894" cy="4196786"/>
          </a:xfrm>
        </p:spPr>
      </p:pic>
      <p:sp>
        <p:nvSpPr>
          <p:cNvPr id="8" name="CasellaDiTesto 7"/>
          <p:cNvSpPr txBox="1"/>
          <p:nvPr/>
        </p:nvSpPr>
        <p:spPr>
          <a:xfrm>
            <a:off x="7262446" y="1529862"/>
            <a:ext cx="4334608" cy="3693319"/>
          </a:xfrm>
          <a:prstGeom prst="rect">
            <a:avLst/>
          </a:prstGeom>
          <a:noFill/>
        </p:spPr>
        <p:txBody>
          <a:bodyPr wrap="square" rtlCol="0">
            <a:spAutoFit/>
          </a:bodyPr>
          <a:lstStyle/>
          <a:p>
            <a:pPr marL="285750" indent="-285750" algn="just">
              <a:buFont typeface="Arial" panose="020B0604020202020204" pitchFamily="34" charset="0"/>
              <a:buChar char="•"/>
            </a:pPr>
            <a:r>
              <a:rPr lang="en-US" dirty="0"/>
              <a:t>Svante </a:t>
            </a:r>
            <a:r>
              <a:rPr lang="en-US" dirty="0" err="1"/>
              <a:t>Pääbo</a:t>
            </a:r>
            <a:r>
              <a:rPr lang="en-US" dirty="0"/>
              <a:t>, Nobel Laureate </a:t>
            </a:r>
            <a:r>
              <a:rPr lang="en-US" dirty="0" smtClean="0"/>
              <a:t>2022</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Application </a:t>
            </a:r>
            <a:r>
              <a:rPr lang="en-US" dirty="0"/>
              <a:t>of genomics to the study of ancient </a:t>
            </a:r>
            <a:r>
              <a:rPr lang="en-US" dirty="0" smtClean="0"/>
              <a:t>DNA</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The </a:t>
            </a:r>
            <a:r>
              <a:rPr lang="en-US" dirty="0" smtClean="0"/>
              <a:t>Neanderthal </a:t>
            </a:r>
            <a:r>
              <a:rPr lang="en-US" dirty="0"/>
              <a:t>Genome </a:t>
            </a:r>
            <a:r>
              <a:rPr lang="en-US" dirty="0" smtClean="0"/>
              <a:t>Project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Obtaining </a:t>
            </a:r>
            <a:r>
              <a:rPr lang="en-US" dirty="0"/>
              <a:t>the complete genome of </a:t>
            </a:r>
            <a:r>
              <a:rPr lang="en-US" dirty="0" smtClean="0"/>
              <a:t>Neanderthal </a:t>
            </a:r>
            <a:r>
              <a:rPr lang="en-US" dirty="0"/>
              <a:t>man - published in Nature January </a:t>
            </a:r>
            <a:r>
              <a:rPr lang="en-US" dirty="0" smtClean="0"/>
              <a:t>2014</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Article </a:t>
            </a:r>
            <a:r>
              <a:rPr lang="en-US" dirty="0"/>
              <a:t>available on Moodle</a:t>
            </a:r>
            <a:r>
              <a:rPr lang="it-IT" dirty="0" smtClean="0"/>
              <a:t>!</a:t>
            </a:r>
          </a:p>
        </p:txBody>
      </p:sp>
    </p:spTree>
    <p:extLst>
      <p:ext uri="{BB962C8B-B14F-4D97-AF65-F5344CB8AC3E}">
        <p14:creationId xmlns:p14="http://schemas.microsoft.com/office/powerpoint/2010/main" val="248948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685206" y="1348969"/>
            <a:ext cx="6917278" cy="369332"/>
          </a:xfrm>
          <a:prstGeom prst="rect">
            <a:avLst/>
          </a:prstGeom>
          <a:noFill/>
        </p:spPr>
        <p:txBody>
          <a:bodyPr wrap="none" rtlCol="0">
            <a:spAutoFit/>
          </a:bodyPr>
          <a:lstStyle/>
          <a:p>
            <a:r>
              <a:rPr lang="it-IT" b="1" u="sng" dirty="0" smtClean="0">
                <a:solidFill>
                  <a:srgbClr val="FF0000"/>
                </a:solidFill>
              </a:rPr>
              <a:t>COUNTLESS POSSIBILITIES… JUST A FEW EXAMPLES LISTED HERE</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36" y="1945727"/>
            <a:ext cx="2857500" cy="1600200"/>
          </a:xfrm>
          <a:prstGeom prst="rect">
            <a:avLst/>
          </a:prstGeom>
        </p:spPr>
      </p:pic>
      <p:sp>
        <p:nvSpPr>
          <p:cNvPr id="6" name="CasellaDiTesto 5"/>
          <p:cNvSpPr txBox="1"/>
          <p:nvPr/>
        </p:nvSpPr>
        <p:spPr>
          <a:xfrm>
            <a:off x="1279300" y="3644883"/>
            <a:ext cx="2696572" cy="369332"/>
          </a:xfrm>
          <a:prstGeom prst="rect">
            <a:avLst/>
          </a:prstGeom>
          <a:noFill/>
        </p:spPr>
        <p:txBody>
          <a:bodyPr wrap="none" rtlCol="0">
            <a:spAutoFit/>
          </a:bodyPr>
          <a:lstStyle/>
          <a:p>
            <a:r>
              <a:rPr lang="it-IT" dirty="0" smtClean="0"/>
              <a:t>LIVESTOCK GENOMICS</a:t>
            </a:r>
            <a:endParaRPr lang="en-US"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4994" y="1867611"/>
            <a:ext cx="4246178" cy="1636266"/>
          </a:xfrm>
          <a:prstGeom prst="rect">
            <a:avLst/>
          </a:prstGeom>
        </p:spPr>
      </p:pic>
      <p:sp>
        <p:nvSpPr>
          <p:cNvPr id="8" name="CasellaDiTesto 7"/>
          <p:cNvSpPr txBox="1"/>
          <p:nvPr/>
        </p:nvSpPr>
        <p:spPr>
          <a:xfrm>
            <a:off x="7545130" y="3687760"/>
            <a:ext cx="3307316" cy="369332"/>
          </a:xfrm>
          <a:prstGeom prst="rect">
            <a:avLst/>
          </a:prstGeom>
          <a:noFill/>
        </p:spPr>
        <p:txBody>
          <a:bodyPr wrap="none" rtlCol="0">
            <a:spAutoFit/>
          </a:bodyPr>
          <a:lstStyle/>
          <a:p>
            <a:r>
              <a:rPr lang="it-IT" dirty="0" smtClean="0"/>
              <a:t>AGRICULTURAL GENOMICS</a:t>
            </a:r>
            <a:endParaRPr lang="en-US" dirty="0"/>
          </a:p>
        </p:txBody>
      </p:sp>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826" y="2801336"/>
            <a:ext cx="2307677" cy="2307677"/>
          </a:xfrm>
          <a:prstGeom prst="rect">
            <a:avLst/>
          </a:prstGeom>
        </p:spPr>
      </p:pic>
      <p:sp>
        <p:nvSpPr>
          <p:cNvPr id="10" name="CasellaDiTesto 9"/>
          <p:cNvSpPr txBox="1"/>
          <p:nvPr/>
        </p:nvSpPr>
        <p:spPr>
          <a:xfrm>
            <a:off x="4056336" y="5124113"/>
            <a:ext cx="2773516" cy="369332"/>
          </a:xfrm>
          <a:prstGeom prst="rect">
            <a:avLst/>
          </a:prstGeom>
          <a:noFill/>
        </p:spPr>
        <p:txBody>
          <a:bodyPr wrap="none" rtlCol="0">
            <a:spAutoFit/>
          </a:bodyPr>
          <a:lstStyle/>
          <a:p>
            <a:r>
              <a:rPr lang="it-IT" dirty="0" smtClean="0"/>
              <a:t>PATHOGEN GENOMICS</a:t>
            </a:r>
            <a:endParaRPr lang="en-US" dirty="0"/>
          </a:p>
        </p:txBody>
      </p:sp>
      <p:sp>
        <p:nvSpPr>
          <p:cNvPr id="12" name="CasellaDiTesto 11"/>
          <p:cNvSpPr txBox="1"/>
          <p:nvPr/>
        </p:nvSpPr>
        <p:spPr>
          <a:xfrm>
            <a:off x="724720" y="6098141"/>
            <a:ext cx="2951449" cy="369332"/>
          </a:xfrm>
          <a:prstGeom prst="rect">
            <a:avLst/>
          </a:prstGeom>
          <a:noFill/>
        </p:spPr>
        <p:txBody>
          <a:bodyPr wrap="none" rtlCol="0">
            <a:spAutoFit/>
          </a:bodyPr>
          <a:lstStyle/>
          <a:p>
            <a:r>
              <a:rPr lang="it-IT" dirty="0" smtClean="0"/>
              <a:t>BIODIVERSITY GENOMICS</a:t>
            </a:r>
            <a:endParaRPr lang="en-US" dirty="0"/>
          </a:p>
        </p:txBody>
      </p:sp>
      <p:pic>
        <p:nvPicPr>
          <p:cNvPr id="13" name="Immagine 12"/>
          <p:cNvPicPr>
            <a:picLocks noChangeAspect="1"/>
          </p:cNvPicPr>
          <p:nvPr/>
        </p:nvPicPr>
        <p:blipFill rotWithShape="1">
          <a:blip r:embed="rId5">
            <a:extLst>
              <a:ext uri="{28A0092B-C50C-407E-A947-70E740481C1C}">
                <a14:useLocalDpi xmlns:a14="http://schemas.microsoft.com/office/drawing/2010/main" val="0"/>
              </a:ext>
            </a:extLst>
          </a:blip>
          <a:srcRect l="6304" r="6083" b="7020"/>
          <a:stretch/>
        </p:blipFill>
        <p:spPr>
          <a:xfrm>
            <a:off x="1571296" y="4027740"/>
            <a:ext cx="1879192" cy="1994275"/>
          </a:xfrm>
          <a:prstGeom prst="rect">
            <a:avLst/>
          </a:prstGeom>
        </p:spPr>
      </p:pic>
      <p:pic>
        <p:nvPicPr>
          <p:cNvPr id="14" name="Immagin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4819" y="4249801"/>
            <a:ext cx="2662652" cy="1718424"/>
          </a:xfrm>
          <a:prstGeom prst="rect">
            <a:avLst/>
          </a:prstGeom>
        </p:spPr>
      </p:pic>
      <p:sp>
        <p:nvSpPr>
          <p:cNvPr id="15" name="CasellaDiTesto 14"/>
          <p:cNvSpPr txBox="1"/>
          <p:nvPr/>
        </p:nvSpPr>
        <p:spPr>
          <a:xfrm>
            <a:off x="6915018" y="6117535"/>
            <a:ext cx="4022255" cy="369332"/>
          </a:xfrm>
          <a:prstGeom prst="rect">
            <a:avLst/>
          </a:prstGeom>
          <a:noFill/>
        </p:spPr>
        <p:txBody>
          <a:bodyPr wrap="none" rtlCol="0">
            <a:spAutoFit/>
          </a:bodyPr>
          <a:lstStyle/>
          <a:p>
            <a:r>
              <a:rPr lang="it-IT" dirty="0" smtClean="0"/>
              <a:t>ENVIRONMENTAL METAGENOMICS</a:t>
            </a:r>
            <a:endParaRPr lang="en-US" dirty="0"/>
          </a:p>
        </p:txBody>
      </p:sp>
      <p:sp>
        <p:nvSpPr>
          <p:cNvPr id="16" name="Title 1"/>
          <p:cNvSpPr txBox="1">
            <a:spLocks/>
          </p:cNvSpPr>
          <p:nvPr/>
        </p:nvSpPr>
        <p:spPr>
          <a:xfrm>
            <a:off x="1341120" y="438912"/>
            <a:ext cx="10010052" cy="669798"/>
          </a:xfrm>
          <a:prstGeom prst="rect">
            <a:avLst/>
          </a:prstGeom>
        </p:spPr>
        <p:txBody>
          <a:bodyPr vert="horz" lIns="91440" tIns="45720" rIns="91440" bIns="45720" rtlCol="0" anchor="b">
            <a:normAutofit fontScale="900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BESIDES HUMAN GENOMICS, WHICH ARE THE MAIN OTHER FIELDS OF APPLICATION?</a:t>
            </a:r>
            <a:endParaRPr lang="it-IT" sz="2800" dirty="0"/>
          </a:p>
        </p:txBody>
      </p:sp>
    </p:spTree>
    <p:extLst>
      <p:ext uri="{BB962C8B-B14F-4D97-AF65-F5344CB8AC3E}">
        <p14:creationId xmlns:p14="http://schemas.microsoft.com/office/powerpoint/2010/main" val="391774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92727"/>
            <a:ext cx="9509760" cy="784098"/>
          </a:xfrm>
        </p:spPr>
        <p:txBody>
          <a:bodyPr>
            <a:normAutofit/>
          </a:bodyPr>
          <a:lstStyle/>
          <a:p>
            <a:r>
              <a:rPr lang="it-IT" sz="2800" dirty="0" smtClean="0"/>
              <a:t>THE DIFFERENT LAYERS OF COMPARATIVE GENOMICS</a:t>
            </a:r>
            <a:endParaRPr lang="it-IT" sz="2800"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5696" y="1079299"/>
            <a:ext cx="9635184" cy="5419791"/>
          </a:xfrm>
        </p:spPr>
      </p:pic>
    </p:spTree>
    <p:extLst>
      <p:ext uri="{BB962C8B-B14F-4D97-AF65-F5344CB8AC3E}">
        <p14:creationId xmlns:p14="http://schemas.microsoft.com/office/powerpoint/2010/main" val="321660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58514"/>
            <a:ext cx="6967172" cy="5197366"/>
          </a:xfrm>
        </p:spPr>
      </p:pic>
      <p:sp>
        <p:nvSpPr>
          <p:cNvPr id="6" name="CasellaDiTesto 5"/>
          <p:cNvSpPr txBox="1"/>
          <p:nvPr/>
        </p:nvSpPr>
        <p:spPr>
          <a:xfrm>
            <a:off x="7052283" y="2186153"/>
            <a:ext cx="5034614" cy="2862322"/>
          </a:xfrm>
          <a:prstGeom prst="rect">
            <a:avLst/>
          </a:prstGeom>
          <a:noFill/>
        </p:spPr>
        <p:txBody>
          <a:bodyPr wrap="square" rtlCol="0">
            <a:spAutoFit/>
          </a:bodyPr>
          <a:lstStyle/>
          <a:p>
            <a:r>
              <a:rPr lang="en-US" dirty="0"/>
              <a:t>Practical example</a:t>
            </a:r>
            <a:r>
              <a:rPr lang="en-US" dirty="0" smtClean="0"/>
              <a:t>: </a:t>
            </a:r>
            <a:r>
              <a:rPr lang="en-US" u="sng" dirty="0" smtClean="0"/>
              <a:t>Genomic </a:t>
            </a:r>
            <a:r>
              <a:rPr lang="en-US" u="sng" dirty="0"/>
              <a:t>comparison between </a:t>
            </a:r>
            <a:r>
              <a:rPr lang="en-US" u="sng" dirty="0" err="1" smtClean="0"/>
              <a:t>Sarbecoviruses</a:t>
            </a:r>
            <a:endParaRPr lang="en-US" u="sng" dirty="0" smtClean="0"/>
          </a:p>
          <a:p>
            <a:endParaRPr lang="en-US" dirty="0"/>
          </a:p>
          <a:p>
            <a:r>
              <a:rPr lang="en-US" dirty="0" smtClean="0"/>
              <a:t>Detection </a:t>
            </a:r>
            <a:r>
              <a:rPr lang="en-US" dirty="0"/>
              <a:t>of recombination </a:t>
            </a:r>
            <a:r>
              <a:rPr lang="en-US" dirty="0" smtClean="0"/>
              <a:t>events</a:t>
            </a:r>
          </a:p>
          <a:p>
            <a:endParaRPr lang="en-US" dirty="0"/>
          </a:p>
          <a:p>
            <a:r>
              <a:rPr lang="en-US" dirty="0" smtClean="0"/>
              <a:t>Identification </a:t>
            </a:r>
            <a:r>
              <a:rPr lang="en-US" dirty="0"/>
              <a:t>of regions under positive selection and </a:t>
            </a:r>
            <a:r>
              <a:rPr lang="en-US" dirty="0" smtClean="0"/>
              <a:t>hypervariable sites</a:t>
            </a:r>
          </a:p>
          <a:p>
            <a:endParaRPr lang="en-US" dirty="0" smtClean="0"/>
          </a:p>
          <a:p>
            <a:r>
              <a:rPr lang="en-US" dirty="0" smtClean="0"/>
              <a:t>Estimation </a:t>
            </a:r>
            <a:r>
              <a:rPr lang="en-US" dirty="0"/>
              <a:t>of evolutionary divergence times using </a:t>
            </a:r>
            <a:r>
              <a:rPr lang="en-US" dirty="0" err="1"/>
              <a:t>phylogenomic</a:t>
            </a:r>
            <a:r>
              <a:rPr lang="en-US" dirty="0"/>
              <a:t> approaches</a:t>
            </a:r>
          </a:p>
        </p:txBody>
      </p:sp>
      <p:sp>
        <p:nvSpPr>
          <p:cNvPr id="5" name="Title 1"/>
          <p:cNvSpPr txBox="1">
            <a:spLocks/>
          </p:cNvSpPr>
          <p:nvPr/>
        </p:nvSpPr>
        <p:spPr>
          <a:xfrm>
            <a:off x="1341120" y="192727"/>
            <a:ext cx="9509760" cy="78409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THE DIFFERENT LAYERS OF COMPARATIVE GENOMICS</a:t>
            </a:r>
            <a:endParaRPr lang="it-IT" sz="2800" dirty="0"/>
          </a:p>
        </p:txBody>
      </p:sp>
    </p:spTree>
    <p:extLst>
      <p:ext uri="{BB962C8B-B14F-4D97-AF65-F5344CB8AC3E}">
        <p14:creationId xmlns:p14="http://schemas.microsoft.com/office/powerpoint/2010/main" val="132783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lstStyle/>
          <a:p>
            <a:r>
              <a:rPr lang="it-IT" dirty="0" smtClean="0"/>
              <a:t>GENOMICS AND EVOLUTION</a:t>
            </a:r>
            <a:endParaRPr lang="it-IT" dirty="0"/>
          </a:p>
        </p:txBody>
      </p:sp>
      <p:sp>
        <p:nvSpPr>
          <p:cNvPr id="3" name="Segnaposto contenuto 2"/>
          <p:cNvSpPr>
            <a:spLocks noGrp="1"/>
          </p:cNvSpPr>
          <p:nvPr>
            <p:ph idx="1"/>
          </p:nvPr>
        </p:nvSpPr>
        <p:spPr>
          <a:xfrm>
            <a:off x="1341120" y="1535906"/>
            <a:ext cx="6552149" cy="4343400"/>
          </a:xfrm>
        </p:spPr>
        <p:txBody>
          <a:bodyPr/>
          <a:lstStyle/>
          <a:p>
            <a:r>
              <a:rPr lang="en-US" dirty="0" smtClean="0"/>
              <a:t>Studying species evolution</a:t>
            </a:r>
          </a:p>
          <a:p>
            <a:r>
              <a:rPr lang="en-US" dirty="0" smtClean="0"/>
              <a:t>Studying adaptation to different environments</a:t>
            </a:r>
          </a:p>
          <a:p>
            <a:r>
              <a:rPr lang="en-US" dirty="0" err="1" smtClean="0"/>
              <a:t>Evo-devo</a:t>
            </a:r>
            <a:r>
              <a:rPr lang="en-US" dirty="0" smtClean="0"/>
              <a:t> studies</a:t>
            </a:r>
            <a:endParaRPr lang="en-US"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2624" y="126016"/>
            <a:ext cx="3223108" cy="425679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6216" y="3110955"/>
            <a:ext cx="5797453" cy="3521071"/>
          </a:xfrm>
          <a:prstGeom prst="rect">
            <a:avLst/>
          </a:prstGeom>
        </p:spPr>
      </p:pic>
      <p:sp>
        <p:nvSpPr>
          <p:cNvPr id="8" name="CasellaDiTesto 7"/>
          <p:cNvSpPr txBox="1"/>
          <p:nvPr/>
        </p:nvSpPr>
        <p:spPr>
          <a:xfrm>
            <a:off x="7893269" y="5039387"/>
            <a:ext cx="2709396" cy="923330"/>
          </a:xfrm>
          <a:prstGeom prst="rect">
            <a:avLst/>
          </a:prstGeom>
          <a:noFill/>
        </p:spPr>
        <p:txBody>
          <a:bodyPr wrap="none" rtlCol="0">
            <a:spAutoFit/>
          </a:bodyPr>
          <a:lstStyle/>
          <a:p>
            <a:r>
              <a:rPr lang="it-IT" dirty="0" err="1" smtClean="0"/>
              <a:t>Classical</a:t>
            </a:r>
            <a:r>
              <a:rPr lang="it-IT" dirty="0" smtClean="0"/>
              <a:t> </a:t>
            </a:r>
            <a:r>
              <a:rPr lang="it-IT" dirty="0" err="1" smtClean="0"/>
              <a:t>example</a:t>
            </a:r>
            <a:r>
              <a:rPr lang="it-IT" dirty="0" smtClean="0"/>
              <a:t>:</a:t>
            </a:r>
          </a:p>
          <a:p>
            <a:endParaRPr lang="it-IT" dirty="0" smtClean="0"/>
          </a:p>
          <a:p>
            <a:r>
              <a:rPr lang="it-IT" dirty="0" err="1" smtClean="0"/>
              <a:t>Hox</a:t>
            </a:r>
            <a:r>
              <a:rPr lang="it-IT" dirty="0" smtClean="0"/>
              <a:t> gene cluster </a:t>
            </a:r>
            <a:r>
              <a:rPr lang="it-IT" dirty="0" err="1" smtClean="0"/>
              <a:t>study</a:t>
            </a:r>
            <a:endParaRPr lang="en-US" dirty="0"/>
          </a:p>
        </p:txBody>
      </p:sp>
    </p:spTree>
    <p:extLst>
      <p:ext uri="{BB962C8B-B14F-4D97-AF65-F5344CB8AC3E}">
        <p14:creationId xmlns:p14="http://schemas.microsoft.com/office/powerpoint/2010/main" val="277286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lstStyle/>
          <a:p>
            <a:r>
              <a:rPr lang="it-IT" dirty="0" smtClean="0"/>
              <a:t>GENOMICS AND EVOLUTION</a:t>
            </a:r>
            <a:endParaRPr lang="it-IT" dirty="0"/>
          </a:p>
        </p:txBody>
      </p:sp>
      <p:sp>
        <p:nvSpPr>
          <p:cNvPr id="3" name="Segnaposto contenuto 2"/>
          <p:cNvSpPr>
            <a:spLocks noGrp="1"/>
          </p:cNvSpPr>
          <p:nvPr>
            <p:ph idx="1"/>
          </p:nvPr>
        </p:nvSpPr>
        <p:spPr>
          <a:xfrm>
            <a:off x="1341120" y="1505186"/>
            <a:ext cx="9747294" cy="4343400"/>
          </a:xfrm>
        </p:spPr>
        <p:txBody>
          <a:bodyPr/>
          <a:lstStyle/>
          <a:p>
            <a:r>
              <a:rPr lang="en-US" dirty="0"/>
              <a:t>Identification of massive gene gain or gene loss events, often related to </a:t>
            </a:r>
            <a:r>
              <a:rPr lang="en-US" dirty="0" smtClean="0"/>
              <a:t>adaptation</a:t>
            </a:r>
          </a:p>
          <a:p>
            <a:endParaRPr lang="en-US" dirty="0"/>
          </a:p>
          <a:p>
            <a:endParaRPr lang="en-US" dirty="0" smtClean="0"/>
          </a:p>
          <a:p>
            <a:r>
              <a:rPr lang="en-US" dirty="0" smtClean="0"/>
              <a:t>Study </a:t>
            </a:r>
            <a:r>
              <a:rPr lang="en-US" dirty="0"/>
              <a:t>of </a:t>
            </a:r>
            <a:r>
              <a:rPr lang="en-US" dirty="0" err="1"/>
              <a:t>polyploidization</a:t>
            </a:r>
            <a:r>
              <a:rPr lang="en-US" dirty="0"/>
              <a:t> events (e.g., salmon)</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2251286"/>
            <a:ext cx="7697274" cy="905001"/>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028" y="3268154"/>
            <a:ext cx="3336273" cy="3326532"/>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33" y="3865527"/>
            <a:ext cx="2451884" cy="2561547"/>
          </a:xfrm>
          <a:prstGeom prst="rect">
            <a:avLst/>
          </a:prstGeom>
        </p:spPr>
      </p:pic>
      <p:sp>
        <p:nvSpPr>
          <p:cNvPr id="10" name="CasellaDiTesto 9"/>
          <p:cNvSpPr txBox="1"/>
          <p:nvPr/>
        </p:nvSpPr>
        <p:spPr>
          <a:xfrm>
            <a:off x="3667350" y="4351283"/>
            <a:ext cx="4384044" cy="1323439"/>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Study of </a:t>
            </a:r>
            <a:r>
              <a:rPr lang="en-US" sz="2000" dirty="0" err="1"/>
              <a:t>pangenomes</a:t>
            </a:r>
            <a:r>
              <a:rPr lang="en-US" sz="2000" dirty="0"/>
              <a:t> (e.g., bacteria, some plants, fungi, but probably also some metazoans)</a:t>
            </a:r>
          </a:p>
        </p:txBody>
      </p:sp>
    </p:spTree>
    <p:extLst>
      <p:ext uri="{BB962C8B-B14F-4D97-AF65-F5344CB8AC3E}">
        <p14:creationId xmlns:p14="http://schemas.microsoft.com/office/powerpoint/2010/main" val="307005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a:bodyPr>
          <a:lstStyle/>
          <a:p>
            <a:r>
              <a:rPr lang="it-IT" dirty="0" smtClean="0"/>
              <a:t>MOVING TO EPIGENOMICS</a:t>
            </a:r>
            <a:endParaRPr lang="it-IT"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535" y="1223010"/>
            <a:ext cx="6371947" cy="2378756"/>
          </a:xfrm>
          <a:prstGeom prst="rect">
            <a:avLst/>
          </a:prstGeom>
        </p:spPr>
      </p:pic>
      <p:sp>
        <p:nvSpPr>
          <p:cNvPr id="8" name="CasellaDiTesto 7"/>
          <p:cNvSpPr txBox="1"/>
          <p:nvPr/>
        </p:nvSpPr>
        <p:spPr>
          <a:xfrm>
            <a:off x="6779172" y="3920359"/>
            <a:ext cx="1593706" cy="369332"/>
          </a:xfrm>
          <a:prstGeom prst="rect">
            <a:avLst/>
          </a:prstGeom>
          <a:noFill/>
        </p:spPr>
        <p:txBody>
          <a:bodyPr wrap="none" rtlCol="0">
            <a:spAutoFit/>
          </a:bodyPr>
          <a:lstStyle/>
          <a:p>
            <a:r>
              <a:rPr lang="it-IT" dirty="0" smtClean="0"/>
              <a:t>Nature, 2012</a:t>
            </a:r>
            <a:endParaRPr lang="en-US" dirty="0"/>
          </a:p>
        </p:txBody>
      </p:sp>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4991"/>
            <a:ext cx="5509069" cy="3389586"/>
          </a:xfrm>
          <a:prstGeom prst="rect">
            <a:avLst/>
          </a:prstGeom>
        </p:spPr>
      </p:pic>
      <p:sp>
        <p:nvSpPr>
          <p:cNvPr id="13" name="CasellaDiTesto 12"/>
          <p:cNvSpPr txBox="1"/>
          <p:nvPr/>
        </p:nvSpPr>
        <p:spPr>
          <a:xfrm>
            <a:off x="966952" y="5202621"/>
            <a:ext cx="8161209" cy="923330"/>
          </a:xfrm>
          <a:prstGeom prst="rect">
            <a:avLst/>
          </a:prstGeom>
          <a:noFill/>
        </p:spPr>
        <p:txBody>
          <a:bodyPr wrap="none" rtlCol="0">
            <a:spAutoFit/>
          </a:bodyPr>
          <a:lstStyle/>
          <a:p>
            <a:r>
              <a:rPr lang="it-IT" dirty="0" err="1" smtClean="0"/>
              <a:t>Genomics</a:t>
            </a:r>
            <a:r>
              <a:rPr lang="it-IT" dirty="0" smtClean="0"/>
              <a:t> + </a:t>
            </a:r>
            <a:r>
              <a:rPr lang="it-IT" dirty="0" err="1" smtClean="0"/>
              <a:t>epigenomics</a:t>
            </a:r>
            <a:r>
              <a:rPr lang="it-IT" dirty="0" smtClean="0"/>
              <a:t> -&gt; </a:t>
            </a:r>
            <a:r>
              <a:rPr lang="it-IT" dirty="0" err="1" smtClean="0"/>
              <a:t>transcriptomics</a:t>
            </a:r>
            <a:r>
              <a:rPr lang="it-IT" dirty="0" smtClean="0"/>
              <a:t> (and, </a:t>
            </a:r>
            <a:r>
              <a:rPr lang="it-IT" dirty="0" err="1" smtClean="0"/>
              <a:t>thereby</a:t>
            </a:r>
            <a:r>
              <a:rPr lang="it-IT" dirty="0" smtClean="0"/>
              <a:t>, </a:t>
            </a:r>
            <a:r>
              <a:rPr lang="it-IT" dirty="0" err="1" smtClean="0"/>
              <a:t>proteomics</a:t>
            </a:r>
            <a:r>
              <a:rPr lang="it-IT" dirty="0" smtClean="0"/>
              <a:t>)</a:t>
            </a:r>
          </a:p>
          <a:p>
            <a:endParaRPr lang="it-IT" dirty="0"/>
          </a:p>
          <a:p>
            <a:r>
              <a:rPr lang="it-IT" dirty="0" err="1" smtClean="0"/>
              <a:t>Towards</a:t>
            </a:r>
            <a:r>
              <a:rPr lang="it-IT" dirty="0" smtClean="0"/>
              <a:t> an </a:t>
            </a:r>
            <a:r>
              <a:rPr lang="it-IT" dirty="0" err="1" smtClean="0"/>
              <a:t>integrated</a:t>
            </a:r>
            <a:r>
              <a:rPr lang="it-IT" dirty="0" smtClean="0"/>
              <a:t> multi-</a:t>
            </a:r>
            <a:r>
              <a:rPr lang="it-IT" dirty="0" err="1" smtClean="0"/>
              <a:t>disciplinary</a:t>
            </a:r>
            <a:r>
              <a:rPr lang="it-IT" dirty="0" smtClean="0"/>
              <a:t> </a:t>
            </a:r>
            <a:r>
              <a:rPr lang="it-IT" dirty="0" err="1" smtClean="0"/>
              <a:t>approach</a:t>
            </a:r>
            <a:r>
              <a:rPr lang="it-IT" dirty="0" smtClean="0"/>
              <a:t> -&gt; multi-</a:t>
            </a:r>
            <a:r>
              <a:rPr lang="it-IT" dirty="0" err="1" smtClean="0"/>
              <a:t>omics</a:t>
            </a:r>
            <a:endParaRPr lang="en-US" dirty="0"/>
          </a:p>
        </p:txBody>
      </p:sp>
    </p:spTree>
    <p:extLst>
      <p:ext uri="{BB962C8B-B14F-4D97-AF65-F5344CB8AC3E}">
        <p14:creationId xmlns:p14="http://schemas.microsoft.com/office/powerpoint/2010/main" val="288750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smtClean="0"/>
              <a:t>THE ENCODE PROJECT – AN INTEGRATED VIEW ON THE REGULATION OF GENE EXPRESSION</a:t>
            </a:r>
            <a:endParaRPr lang="it-IT" dirty="0"/>
          </a:p>
        </p:txBody>
      </p:sp>
      <p:sp>
        <p:nvSpPr>
          <p:cNvPr id="13" name="CasellaDiTesto 12"/>
          <p:cNvSpPr txBox="1"/>
          <p:nvPr/>
        </p:nvSpPr>
        <p:spPr>
          <a:xfrm>
            <a:off x="998484" y="1597572"/>
            <a:ext cx="10297046" cy="923330"/>
          </a:xfrm>
          <a:prstGeom prst="rect">
            <a:avLst/>
          </a:prstGeom>
          <a:noFill/>
        </p:spPr>
        <p:txBody>
          <a:bodyPr wrap="square" rtlCol="0">
            <a:spAutoFit/>
          </a:bodyPr>
          <a:lstStyle/>
          <a:p>
            <a:pPr algn="just"/>
            <a:r>
              <a:rPr lang="it-IT" i="1" dirty="0" smtClean="0"/>
              <a:t>«T</a:t>
            </a:r>
            <a:r>
              <a:rPr lang="en-US" i="1" dirty="0" smtClean="0"/>
              <a:t>he </a:t>
            </a:r>
            <a:r>
              <a:rPr lang="en-US" i="1" dirty="0"/>
              <a:t>goal of ENCODE is to build a comprehensive parts list of functional elements in the human genome, including elements that act at the protein and RNA levels, and regulatory elements that control cells and circumstances in which a gene is active</a:t>
            </a:r>
            <a:r>
              <a:rPr lang="en-US" i="1" dirty="0" smtClean="0"/>
              <a:t>.”</a:t>
            </a:r>
            <a:endParaRPr lang="en-US" i="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66864"/>
            <a:ext cx="10058400" cy="4016523"/>
          </a:xfrm>
          <a:prstGeom prst="rect">
            <a:avLst/>
          </a:prstGeom>
        </p:spPr>
      </p:pic>
    </p:spTree>
    <p:extLst>
      <p:ext uri="{BB962C8B-B14F-4D97-AF65-F5344CB8AC3E}">
        <p14:creationId xmlns:p14="http://schemas.microsoft.com/office/powerpoint/2010/main" val="175262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86" y="0"/>
            <a:ext cx="11260668" cy="6858000"/>
          </a:xfrm>
          <a:prstGeom prst="rect">
            <a:avLst/>
          </a:prstGeom>
        </p:spPr>
      </p:pic>
    </p:spTree>
    <p:extLst>
      <p:ext uri="{BB962C8B-B14F-4D97-AF65-F5344CB8AC3E}">
        <p14:creationId xmlns:p14="http://schemas.microsoft.com/office/powerpoint/2010/main" val="313177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21327"/>
            <a:ext cx="9509760" cy="784098"/>
          </a:xfrm>
        </p:spPr>
        <p:txBody>
          <a:bodyPr>
            <a:normAutofit/>
          </a:bodyPr>
          <a:lstStyle/>
          <a:p>
            <a:r>
              <a:rPr lang="it-IT" dirty="0" smtClean="0"/>
              <a:t>NOT JUST DNA - TRANSCRIPTOMICS</a:t>
            </a:r>
            <a:endParaRPr lang="it-IT" dirty="0"/>
          </a:p>
        </p:txBody>
      </p:sp>
      <p:sp>
        <p:nvSpPr>
          <p:cNvPr id="13" name="CasellaDiTesto 12"/>
          <p:cNvSpPr txBox="1"/>
          <p:nvPr/>
        </p:nvSpPr>
        <p:spPr>
          <a:xfrm>
            <a:off x="6365631" y="1597572"/>
            <a:ext cx="5213837" cy="4247317"/>
          </a:xfrm>
          <a:prstGeom prst="rect">
            <a:avLst/>
          </a:prstGeom>
          <a:noFill/>
        </p:spPr>
        <p:txBody>
          <a:bodyPr wrap="square" rtlCol="0">
            <a:spAutoFit/>
          </a:bodyPr>
          <a:lstStyle/>
          <a:p>
            <a:pPr marL="285750" indent="-285750" algn="just">
              <a:buFont typeface="Arial" panose="020B0604020202020204" pitchFamily="34" charset="0"/>
              <a:buChar char="•"/>
            </a:pPr>
            <a:r>
              <a:rPr lang="en-US" dirty="0"/>
              <a:t>Several of the genomic techniques we will study in the next few lectures are also applicable to the study of RNA molecules, with appropriate </a:t>
            </a:r>
            <a:r>
              <a:rPr lang="en-US" dirty="0" smtClean="0"/>
              <a:t>modifications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err="1" smtClean="0"/>
              <a:t>Transcriptomics</a:t>
            </a:r>
            <a:r>
              <a:rPr lang="en-US" dirty="0" smtClean="0"/>
              <a:t> </a:t>
            </a:r>
            <a:r>
              <a:rPr lang="en-US" dirty="0"/>
              <a:t>studies (large-scale simultaneous analysis of all mRNAs expressed in a biological sample, had already begun with </a:t>
            </a:r>
            <a:r>
              <a:rPr lang="en-US" dirty="0" smtClean="0"/>
              <a:t>microarrays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smtClean="0"/>
              <a:t>These </a:t>
            </a:r>
            <a:r>
              <a:rPr lang="en-US" dirty="0"/>
              <a:t>have gradually been replaced by RNA-sequencing approaches, which are cheaper, more accurate and applicable even to non-model organisms without the need for a reference genome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758" y="1450730"/>
            <a:ext cx="5550212" cy="3138855"/>
          </a:xfrm>
          <a:prstGeom prst="rect">
            <a:avLst/>
          </a:prstGeom>
        </p:spPr>
      </p:pic>
      <p:sp>
        <p:nvSpPr>
          <p:cNvPr id="5" name="CasellaDiTesto 4"/>
          <p:cNvSpPr txBox="1"/>
          <p:nvPr/>
        </p:nvSpPr>
        <p:spPr>
          <a:xfrm>
            <a:off x="756138" y="5134708"/>
            <a:ext cx="5354516" cy="923330"/>
          </a:xfrm>
          <a:prstGeom prst="rect">
            <a:avLst/>
          </a:prstGeom>
          <a:noFill/>
          <a:ln>
            <a:solidFill>
              <a:srgbClr val="00B050"/>
            </a:solidFill>
          </a:ln>
        </p:spPr>
        <p:txBody>
          <a:bodyPr wrap="square" rtlCol="0">
            <a:spAutoFit/>
          </a:bodyPr>
          <a:lstStyle/>
          <a:p>
            <a:pPr algn="ctr"/>
            <a:r>
              <a:rPr lang="en-US" dirty="0" smtClean="0"/>
              <a:t>An emerging and rapidly growing field is represented by «</a:t>
            </a:r>
            <a:r>
              <a:rPr lang="en-US" b="1" dirty="0" smtClean="0"/>
              <a:t>spatial </a:t>
            </a:r>
            <a:r>
              <a:rPr lang="en-US" b="1" dirty="0" err="1" smtClean="0"/>
              <a:t>transcriptomics</a:t>
            </a:r>
            <a:r>
              <a:rPr lang="en-US" dirty="0" smtClean="0"/>
              <a:t>», based on single-cell approaches</a:t>
            </a:r>
            <a:endParaRPr lang="en-US" dirty="0"/>
          </a:p>
        </p:txBody>
      </p:sp>
    </p:spTree>
    <p:extLst>
      <p:ext uri="{BB962C8B-B14F-4D97-AF65-F5344CB8AC3E}">
        <p14:creationId xmlns:p14="http://schemas.microsoft.com/office/powerpoint/2010/main" val="204342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THE ORIGINS OF THE TERM «GENOMICS»</a:t>
            </a:r>
            <a:endParaRPr lang="it-IT" sz="2800" dirty="0"/>
          </a:p>
        </p:txBody>
      </p:sp>
      <p:sp>
        <p:nvSpPr>
          <p:cNvPr id="3" name="Content Placeholder 2"/>
          <p:cNvSpPr>
            <a:spLocks noGrp="1"/>
          </p:cNvSpPr>
          <p:nvPr>
            <p:ph idx="1"/>
          </p:nvPr>
        </p:nvSpPr>
        <p:spPr>
          <a:xfrm>
            <a:off x="1341120" y="1376165"/>
            <a:ext cx="10088880" cy="4343400"/>
          </a:xfrm>
        </p:spPr>
        <p:txBody>
          <a:bodyPr>
            <a:normAutofit fontScale="92500" lnSpcReduction="10000"/>
          </a:bodyPr>
          <a:lstStyle/>
          <a:p>
            <a:r>
              <a:rPr lang="it-IT" dirty="0" smtClean="0"/>
              <a:t>1987 -&gt; the journal «</a:t>
            </a:r>
            <a:r>
              <a:rPr lang="it-IT" dirty="0" err="1" smtClean="0"/>
              <a:t>Genomics</a:t>
            </a:r>
            <a:r>
              <a:rPr lang="it-IT" dirty="0" smtClean="0"/>
              <a:t>» </a:t>
            </a:r>
            <a:r>
              <a:rPr lang="it-IT" dirty="0" err="1" smtClean="0"/>
              <a:t>is</a:t>
            </a:r>
            <a:r>
              <a:rPr lang="it-IT" dirty="0" smtClean="0"/>
              <a:t> </a:t>
            </a:r>
            <a:r>
              <a:rPr lang="it-IT" dirty="0" err="1" smtClean="0"/>
              <a:t>founded</a:t>
            </a:r>
            <a:endParaRPr lang="it-IT" dirty="0" smtClean="0"/>
          </a:p>
          <a:p>
            <a:endParaRPr lang="it-IT" b="1" u="sng" dirty="0"/>
          </a:p>
          <a:p>
            <a:endParaRPr lang="it-IT" b="1" u="sng" dirty="0" smtClean="0"/>
          </a:p>
          <a:p>
            <a:endParaRPr lang="it-IT" b="1" u="sng" dirty="0"/>
          </a:p>
          <a:p>
            <a:endParaRPr lang="it-IT" b="1" u="sng" dirty="0" smtClean="0"/>
          </a:p>
          <a:p>
            <a:endParaRPr lang="it-IT" b="1" u="sng" dirty="0"/>
          </a:p>
          <a:p>
            <a:endParaRPr lang="it-IT" b="1" u="sng" dirty="0" smtClean="0"/>
          </a:p>
          <a:p>
            <a:endParaRPr lang="it-IT" b="1" u="sng" dirty="0"/>
          </a:p>
          <a:p>
            <a:r>
              <a:rPr lang="it-IT" b="1" i="1" u="sng" dirty="0" smtClean="0"/>
              <a:t>«</a:t>
            </a:r>
            <a:r>
              <a:rPr lang="en-US" b="1" i="1" u="sng" dirty="0"/>
              <a:t>For the newly developing discipline of </a:t>
            </a:r>
            <a:r>
              <a:rPr lang="en-US" b="1" i="1" u="sng" dirty="0" smtClean="0"/>
              <a:t>[genome] mapping/sequencing (including </a:t>
            </a:r>
            <a:r>
              <a:rPr lang="en-US" b="1" i="1" u="sng" dirty="0"/>
              <a:t>analysis of the information) </a:t>
            </a:r>
            <a:r>
              <a:rPr lang="en-US" b="1" i="1" u="sng" dirty="0" smtClean="0"/>
              <a:t>we have </a:t>
            </a:r>
            <a:r>
              <a:rPr lang="en-US" b="1" i="1" u="sng" dirty="0"/>
              <a:t>adopted the term GENOMICS</a:t>
            </a:r>
            <a:r>
              <a:rPr lang="en-US" b="1" i="1" u="sng" dirty="0" smtClean="0"/>
              <a:t>.”</a:t>
            </a:r>
            <a:endParaRPr lang="it-IT" b="1" i="1" u="sng" dirty="0" smtClean="0"/>
          </a:p>
          <a:p>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712" y="1804333"/>
            <a:ext cx="8211696" cy="2324424"/>
          </a:xfrm>
          <a:prstGeom prst="rect">
            <a:avLst/>
          </a:prstGeom>
        </p:spPr>
      </p:pic>
    </p:spTree>
    <p:extLst>
      <p:ext uri="{BB962C8B-B14F-4D97-AF65-F5344CB8AC3E}">
        <p14:creationId xmlns:p14="http://schemas.microsoft.com/office/powerpoint/2010/main" val="99404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smtClean="0"/>
              <a:t>MAIN SUBJECT AREAS IDENTIFIED BY THE EDITORIAL</a:t>
            </a:r>
            <a:endParaRPr lang="it-IT" sz="2800" dirty="0"/>
          </a:p>
        </p:txBody>
      </p:sp>
      <p:sp>
        <p:nvSpPr>
          <p:cNvPr id="3" name="Content Placeholder 2"/>
          <p:cNvSpPr>
            <a:spLocks noGrp="1"/>
          </p:cNvSpPr>
          <p:nvPr>
            <p:ph idx="1"/>
          </p:nvPr>
        </p:nvSpPr>
        <p:spPr>
          <a:xfrm>
            <a:off x="1051560" y="1376165"/>
            <a:ext cx="10088880" cy="4919532"/>
          </a:xfrm>
        </p:spPr>
        <p:txBody>
          <a:bodyPr>
            <a:normAutofit lnSpcReduction="10000"/>
          </a:bodyPr>
          <a:lstStyle/>
          <a:p>
            <a:pPr marL="45720" indent="0" algn="just">
              <a:buNone/>
            </a:pPr>
            <a:r>
              <a:rPr lang="en-US" sz="2400" dirty="0" smtClean="0"/>
              <a:t>1) </a:t>
            </a:r>
            <a:r>
              <a:rPr lang="en-US" sz="2400" b="1" dirty="0" smtClean="0"/>
              <a:t>Chromosomal </a:t>
            </a:r>
            <a:r>
              <a:rPr lang="en-US" sz="2400" b="1" dirty="0"/>
              <a:t>assignments of genes</a:t>
            </a:r>
            <a:r>
              <a:rPr lang="en-US" sz="2400" dirty="0"/>
              <a:t> and </a:t>
            </a:r>
            <a:r>
              <a:rPr lang="en-US" sz="2400" dirty="0" smtClean="0"/>
              <a:t>DNA fragments </a:t>
            </a:r>
            <a:r>
              <a:rPr lang="en-US" sz="2400" dirty="0"/>
              <a:t>by Mendelian and physical </a:t>
            </a:r>
            <a:r>
              <a:rPr lang="en-US" sz="2400" dirty="0" smtClean="0"/>
              <a:t>mapping approaches</a:t>
            </a:r>
            <a:r>
              <a:rPr lang="en-US" sz="2400" dirty="0"/>
              <a:t>, including the description of new </a:t>
            </a:r>
            <a:r>
              <a:rPr lang="en-US" sz="2400" dirty="0" smtClean="0"/>
              <a:t>techniques</a:t>
            </a:r>
            <a:endParaRPr lang="it-IT" sz="2400" dirty="0" smtClean="0"/>
          </a:p>
          <a:p>
            <a:pPr marL="45720" indent="0" algn="just">
              <a:buNone/>
            </a:pPr>
            <a:r>
              <a:rPr lang="it-IT" sz="2400" dirty="0" smtClean="0"/>
              <a:t>2) </a:t>
            </a:r>
            <a:r>
              <a:rPr lang="en-US" sz="2400" b="1" dirty="0" smtClean="0"/>
              <a:t>Reports</a:t>
            </a:r>
            <a:r>
              <a:rPr lang="en-US" sz="2400" dirty="0" smtClean="0"/>
              <a:t> </a:t>
            </a:r>
            <a:r>
              <a:rPr lang="en-US" sz="2400" dirty="0"/>
              <a:t>of nucleic acid sequences </a:t>
            </a:r>
            <a:r>
              <a:rPr lang="en-US" sz="2400" b="1" dirty="0"/>
              <a:t>of cloned </a:t>
            </a:r>
            <a:r>
              <a:rPr lang="en-US" sz="2400" b="1" dirty="0" smtClean="0"/>
              <a:t>genes or </a:t>
            </a:r>
            <a:r>
              <a:rPr lang="en-US" sz="2400" b="1" dirty="0"/>
              <a:t>other interesting portions of a genome</a:t>
            </a:r>
          </a:p>
          <a:p>
            <a:pPr marL="45720" indent="0" algn="just">
              <a:buNone/>
            </a:pPr>
            <a:r>
              <a:rPr lang="en-US" sz="2400" dirty="0" smtClean="0"/>
              <a:t>3) Description </a:t>
            </a:r>
            <a:r>
              <a:rPr lang="en-US" sz="2400" dirty="0"/>
              <a:t>of chromosomal and </a:t>
            </a:r>
            <a:r>
              <a:rPr lang="en-US" sz="2400" b="1" dirty="0" smtClean="0"/>
              <a:t>spatial </a:t>
            </a:r>
            <a:r>
              <a:rPr lang="it-IT" sz="2400" b="1" dirty="0" err="1" smtClean="0"/>
              <a:t>distribution</a:t>
            </a:r>
            <a:r>
              <a:rPr lang="it-IT" sz="2400" b="1" dirty="0" smtClean="0"/>
              <a:t> of gene families</a:t>
            </a:r>
            <a:r>
              <a:rPr lang="it-IT" sz="2400" dirty="0" smtClean="0"/>
              <a:t> and </a:t>
            </a:r>
            <a:r>
              <a:rPr lang="it-IT" sz="2400" dirty="0" err="1" smtClean="0"/>
              <a:t>genes</a:t>
            </a:r>
            <a:r>
              <a:rPr lang="it-IT" sz="2400" dirty="0" smtClean="0"/>
              <a:t> </a:t>
            </a:r>
            <a:r>
              <a:rPr lang="it-IT" sz="2400" dirty="0" err="1" smtClean="0"/>
              <a:t>that</a:t>
            </a:r>
            <a:r>
              <a:rPr lang="it-IT" sz="2400" dirty="0" smtClean="0"/>
              <a:t> share </a:t>
            </a:r>
            <a:r>
              <a:rPr lang="it-IT" sz="2400" dirty="0" err="1" smtClean="0"/>
              <a:t>nucleic</a:t>
            </a:r>
            <a:r>
              <a:rPr lang="it-IT" sz="2400" dirty="0" smtClean="0"/>
              <a:t> acid or amino acid </a:t>
            </a:r>
            <a:r>
              <a:rPr lang="it-IT" sz="2400" dirty="0" err="1" smtClean="0"/>
              <a:t>sequence</a:t>
            </a:r>
            <a:r>
              <a:rPr lang="it-IT" sz="2400" dirty="0" smtClean="0"/>
              <a:t> </a:t>
            </a:r>
            <a:r>
              <a:rPr lang="it-IT" sz="2400" dirty="0" err="1" smtClean="0"/>
              <a:t>domains</a:t>
            </a:r>
            <a:endParaRPr lang="it-IT" sz="2400" dirty="0"/>
          </a:p>
          <a:p>
            <a:pPr marL="45720" indent="0" algn="just">
              <a:buNone/>
            </a:pPr>
            <a:r>
              <a:rPr lang="it-IT" sz="2400" dirty="0" smtClean="0"/>
              <a:t>4) </a:t>
            </a:r>
            <a:r>
              <a:rPr lang="en-US" sz="2400" b="1" dirty="0" smtClean="0"/>
              <a:t>Comparative </a:t>
            </a:r>
            <a:r>
              <a:rPr lang="en-US" sz="2400" b="1" dirty="0"/>
              <a:t>analyses of genomes </a:t>
            </a:r>
            <a:r>
              <a:rPr lang="en-US" sz="2400" dirty="0"/>
              <a:t>to yield </a:t>
            </a:r>
            <a:r>
              <a:rPr lang="en-US" sz="2400" dirty="0" smtClean="0"/>
              <a:t>structural, functional</a:t>
            </a:r>
            <a:r>
              <a:rPr lang="en-US" sz="2400" dirty="0"/>
              <a:t>, or evolutionary </a:t>
            </a:r>
            <a:r>
              <a:rPr lang="en-US" sz="2400" dirty="0" smtClean="0"/>
              <a:t>insights</a:t>
            </a:r>
          </a:p>
          <a:p>
            <a:pPr marL="45720" indent="0" algn="just">
              <a:buNone/>
            </a:pPr>
            <a:r>
              <a:rPr lang="en-US" sz="2400" dirty="0" smtClean="0"/>
              <a:t>5) </a:t>
            </a:r>
            <a:r>
              <a:rPr lang="en-US" sz="2400" dirty="0"/>
              <a:t>Patterns of organization within the genome </a:t>
            </a:r>
            <a:r>
              <a:rPr lang="en-US" sz="2400" dirty="0" smtClean="0"/>
              <a:t>that </a:t>
            </a:r>
            <a:r>
              <a:rPr lang="en-US" sz="2400" b="1" dirty="0" smtClean="0"/>
              <a:t>provide </a:t>
            </a:r>
            <a:r>
              <a:rPr lang="en-US" sz="2400" b="1" dirty="0"/>
              <a:t>insights into gene regulation and </a:t>
            </a:r>
            <a:r>
              <a:rPr lang="en-US" sz="2400" b="1" dirty="0" smtClean="0"/>
              <a:t>development</a:t>
            </a:r>
            <a:endParaRPr lang="it-IT" sz="2400" b="1" u="sng" dirty="0"/>
          </a:p>
          <a:p>
            <a:endParaRPr lang="it-IT" b="1" u="sng" dirty="0" smtClean="0"/>
          </a:p>
          <a:p>
            <a:endParaRPr lang="it-IT" dirty="0"/>
          </a:p>
          <a:p>
            <a:endParaRPr lang="it-IT" dirty="0"/>
          </a:p>
        </p:txBody>
      </p:sp>
    </p:spTree>
    <p:extLst>
      <p:ext uri="{BB962C8B-B14F-4D97-AF65-F5344CB8AC3E}">
        <p14:creationId xmlns:p14="http://schemas.microsoft.com/office/powerpoint/2010/main" val="384544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5508"/>
          </a:xfrm>
        </p:spPr>
        <p:txBody>
          <a:bodyPr>
            <a:normAutofit/>
          </a:bodyPr>
          <a:lstStyle/>
          <a:p>
            <a:r>
              <a:rPr lang="it-IT" sz="2800" dirty="0"/>
              <a:t>MAIN SUBJECT AREAS IDENTIFIED BY THE EDITORIAL</a:t>
            </a:r>
          </a:p>
        </p:txBody>
      </p:sp>
      <p:sp>
        <p:nvSpPr>
          <p:cNvPr id="3" name="Content Placeholder 2"/>
          <p:cNvSpPr>
            <a:spLocks noGrp="1"/>
          </p:cNvSpPr>
          <p:nvPr>
            <p:ph idx="1"/>
          </p:nvPr>
        </p:nvSpPr>
        <p:spPr>
          <a:xfrm>
            <a:off x="1051560" y="1376165"/>
            <a:ext cx="10088880" cy="4919532"/>
          </a:xfrm>
        </p:spPr>
        <p:txBody>
          <a:bodyPr>
            <a:normAutofit fontScale="92500" lnSpcReduction="10000"/>
          </a:bodyPr>
          <a:lstStyle/>
          <a:p>
            <a:pPr marL="45720" indent="0" algn="just">
              <a:buNone/>
            </a:pPr>
            <a:r>
              <a:rPr lang="en-US" sz="2400" dirty="0"/>
              <a:t>6) </a:t>
            </a:r>
            <a:r>
              <a:rPr lang="en-US" sz="2400" b="1" dirty="0"/>
              <a:t>Methods for large-scale</a:t>
            </a:r>
            <a:r>
              <a:rPr lang="en-US" sz="2400" dirty="0"/>
              <a:t> genomic cloning, restriction mapping, and </a:t>
            </a:r>
            <a:r>
              <a:rPr lang="en-US" sz="2400" b="1" dirty="0"/>
              <a:t>DNA </a:t>
            </a:r>
            <a:r>
              <a:rPr lang="en-US" sz="2400" b="1" dirty="0" smtClean="0"/>
              <a:t>sequencing</a:t>
            </a:r>
          </a:p>
          <a:p>
            <a:pPr marL="45720" indent="0" algn="just">
              <a:buNone/>
            </a:pPr>
            <a:r>
              <a:rPr lang="en-US" sz="2400" dirty="0" smtClean="0"/>
              <a:t>7) </a:t>
            </a:r>
            <a:r>
              <a:rPr lang="en-US" sz="2400" dirty="0"/>
              <a:t>Computational methods and descriptions of </a:t>
            </a:r>
            <a:r>
              <a:rPr lang="en-US" sz="2400" b="1" dirty="0" smtClean="0"/>
              <a:t>algorithms for </a:t>
            </a:r>
            <a:r>
              <a:rPr lang="en-US" sz="2400" b="1" dirty="0"/>
              <a:t>the manipulation of DNA and </a:t>
            </a:r>
            <a:r>
              <a:rPr lang="en-US" sz="2400" b="1" dirty="0" smtClean="0"/>
              <a:t>protein sequence </a:t>
            </a:r>
            <a:r>
              <a:rPr lang="en-US" sz="2400" b="1" dirty="0"/>
              <a:t>data</a:t>
            </a:r>
          </a:p>
          <a:p>
            <a:pPr marL="45720" indent="0" algn="just">
              <a:buNone/>
            </a:pPr>
            <a:r>
              <a:rPr lang="en-US" sz="2400" dirty="0" smtClean="0"/>
              <a:t>8) </a:t>
            </a:r>
            <a:r>
              <a:rPr lang="en-US" sz="2400" dirty="0"/>
              <a:t>Novel means for </a:t>
            </a:r>
            <a:r>
              <a:rPr lang="en-US" sz="2400" b="1" dirty="0"/>
              <a:t>representing and </a:t>
            </a:r>
            <a:r>
              <a:rPr lang="en-US" sz="2400" b="1" dirty="0" smtClean="0"/>
              <a:t>correlating DNA </a:t>
            </a:r>
            <a:r>
              <a:rPr lang="en-US" sz="2400" b="1" dirty="0"/>
              <a:t>sequence</a:t>
            </a:r>
            <a:r>
              <a:rPr lang="en-US" sz="2400" dirty="0"/>
              <a:t>, restriction endonuclease </a:t>
            </a:r>
            <a:r>
              <a:rPr lang="en-US" sz="2400" dirty="0" smtClean="0"/>
              <a:t>cleavage, and </a:t>
            </a:r>
            <a:r>
              <a:rPr lang="en-US" sz="2400" dirty="0"/>
              <a:t>chromosomal gene mapping </a:t>
            </a:r>
            <a:r>
              <a:rPr lang="en-US" sz="2400" dirty="0" smtClean="0"/>
              <a:t>data-toward understanding </a:t>
            </a:r>
            <a:r>
              <a:rPr lang="en-US" sz="2400" dirty="0"/>
              <a:t>the hierarchy of </a:t>
            </a:r>
            <a:r>
              <a:rPr lang="en-US" sz="2400" dirty="0" smtClean="0"/>
              <a:t>chromosome structure</a:t>
            </a:r>
            <a:endParaRPr lang="en-US" sz="2400" dirty="0"/>
          </a:p>
          <a:p>
            <a:pPr marL="45720" indent="0" algn="just">
              <a:buNone/>
            </a:pPr>
            <a:r>
              <a:rPr lang="en-US" sz="2400" dirty="0" smtClean="0"/>
              <a:t>9) Analysis of genetic </a:t>
            </a:r>
            <a:r>
              <a:rPr lang="en-US" sz="2400" dirty="0"/>
              <a:t>linkage data in pursuit of </a:t>
            </a:r>
            <a:r>
              <a:rPr lang="en-US" sz="2400" b="1" dirty="0" smtClean="0"/>
              <a:t>information on </a:t>
            </a:r>
            <a:r>
              <a:rPr lang="en-US" sz="2400" b="1" dirty="0"/>
              <a:t>inherited disorders</a:t>
            </a:r>
          </a:p>
          <a:p>
            <a:pPr marL="45720" indent="0" algn="just">
              <a:buNone/>
            </a:pPr>
            <a:r>
              <a:rPr lang="en-US" sz="2400" dirty="0" smtClean="0"/>
              <a:t>10) </a:t>
            </a:r>
            <a:r>
              <a:rPr lang="en-US" sz="2400" b="1" dirty="0" smtClean="0"/>
              <a:t>Development of experimental, computational, and database </a:t>
            </a:r>
            <a:r>
              <a:rPr lang="en-US" sz="2400" b="1" dirty="0"/>
              <a:t>management techniques of broad </a:t>
            </a:r>
            <a:r>
              <a:rPr lang="en-US" sz="2400" b="1" dirty="0" smtClean="0"/>
              <a:t>applicability</a:t>
            </a:r>
            <a:r>
              <a:rPr lang="en-US" sz="2400" dirty="0" smtClean="0"/>
              <a:t> for </a:t>
            </a:r>
            <a:r>
              <a:rPr lang="en-US" sz="2400" dirty="0"/>
              <a:t>obtaining or using data on human </a:t>
            </a:r>
            <a:r>
              <a:rPr lang="en-US" sz="2400" dirty="0" smtClean="0"/>
              <a:t>genome organization</a:t>
            </a:r>
            <a:r>
              <a:rPr lang="en-US" sz="2400" dirty="0"/>
              <a:t>, as well as the illustration </a:t>
            </a:r>
            <a:r>
              <a:rPr lang="en-US" sz="2400" dirty="0" smtClean="0"/>
              <a:t>of innovative </a:t>
            </a:r>
            <a:r>
              <a:rPr lang="en-US" sz="2400" dirty="0"/>
              <a:t>parallel studies on genomes from </a:t>
            </a:r>
            <a:r>
              <a:rPr lang="en-US" sz="2400" dirty="0" smtClean="0"/>
              <a:t>lower organisms</a:t>
            </a:r>
            <a:r>
              <a:rPr lang="en-US" sz="2400" dirty="0"/>
              <a:t>.</a:t>
            </a:r>
            <a:endParaRPr lang="it-IT" sz="2400" b="1" u="sng" dirty="0" smtClean="0"/>
          </a:p>
          <a:p>
            <a:endParaRPr lang="it-IT" dirty="0"/>
          </a:p>
          <a:p>
            <a:endParaRPr lang="it-IT" dirty="0"/>
          </a:p>
        </p:txBody>
      </p:sp>
    </p:spTree>
    <p:extLst>
      <p:ext uri="{BB962C8B-B14F-4D97-AF65-F5344CB8AC3E}">
        <p14:creationId xmlns:p14="http://schemas.microsoft.com/office/powerpoint/2010/main" val="240634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3578</Words>
  <Application>Microsoft Office PowerPoint</Application>
  <PresentationFormat>Widescreen</PresentationFormat>
  <Paragraphs>329</Paragraphs>
  <Slides>60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60</vt:i4>
      </vt:variant>
    </vt:vector>
  </HeadingPairs>
  <TitlesOfParts>
    <vt:vector size="64" baseType="lpstr">
      <vt:lpstr>Arial</vt:lpstr>
      <vt:lpstr>Century Gothic</vt:lpstr>
      <vt:lpstr>Wingdings</vt:lpstr>
      <vt:lpstr>Sheer Green 16x9</vt:lpstr>
      <vt:lpstr>LEZIONE 2 Past, present and future of functional genomics</vt:lpstr>
      <vt:lpstr>Milestones in genetics and genomics</vt:lpstr>
      <vt:lpstr>Presentazione standard di PowerPoint</vt:lpstr>
      <vt:lpstr>Presentazione standard di PowerPoint</vt:lpstr>
      <vt:lpstr>Presentazione standard di PowerPoint</vt:lpstr>
      <vt:lpstr>Presentazione standard di PowerPoint</vt:lpstr>
      <vt:lpstr>THE ORIGINS OF THE TERM «GENOMICS»</vt:lpstr>
      <vt:lpstr>MAIN SUBJECT AREAS IDENTIFIED BY THE EDITORIAL</vt:lpstr>
      <vt:lpstr>MAIN SUBJECT AREAS IDENTIFIED BY THE EDITORIAL</vt:lpstr>
      <vt:lpstr>1990 – 2003 – THE HUMAN GENOME PROJECT</vt:lpstr>
      <vt:lpstr>A ROADMAP TO THE HUMAN GENOME PROJECT</vt:lpstr>
      <vt:lpstr>A ROADMAP TO THE HUMAN GENOME PROJECT</vt:lpstr>
      <vt:lpstr>A ROADMAP TO THE HUMAN GENOME PROJECT</vt:lpstr>
      <vt:lpstr>A ROADMAP TO THE HUMAN GENOME PROJECT</vt:lpstr>
      <vt:lpstr>A ROADMAP TO THE HUMAN GENOME PROJECT</vt:lpstr>
      <vt:lpstr>A ROADMAP TO THE HUMAN GENOME PROJECT</vt:lpstr>
      <vt:lpstr>A ROADMAP TO THE HUMAN GENOME PROJECT</vt:lpstr>
      <vt:lpstr>UNA CURIOSITA’: IL PROGETTO PARALLELO DI CRAIG VENTER</vt:lpstr>
      <vt:lpstr>A LONG LIST OF COMPANION PAPERS…</vt:lpstr>
      <vt:lpstr>THE HUMAN GENOME AS A DRIVER FOR THE GLOBAL DEVELOPMENT OF GENOMICS</vt:lpstr>
      <vt:lpstr>THE HUMAN GENOME AS A DRIVER FOR THE GLOBAL DEVELOPMENT OF GENOMICS</vt:lpstr>
      <vt:lpstr>THE FIST 25 YEARS OF GENOMICS (NOW, NEARLY 35!)</vt:lpstr>
      <vt:lpstr>THE NEW FRONTIERS IN HUMAN GENOMICS…</vt:lpstr>
      <vt:lpstr>…REVISITED IN 2011…</vt:lpstr>
      <vt:lpstr>…AND PROJECTED IN THE FUTURE</vt:lpstr>
      <vt:lpstr>BOLD PREDICTIONS FOR HUMAN GENOMICS BY 2030 </vt:lpstr>
      <vt:lpstr>STUDY OF GENETIC VARIATION (NOT JUST IN HUMAN)</vt:lpstr>
      <vt:lpstr>1000K GENOMES PROJECT</vt:lpstr>
      <vt:lpstr>IS A «REFERENCE GENOME» ENOUGH?</vt:lpstr>
      <vt:lpstr>IS A «REFERENCE GENOME» ENOUGH?</vt:lpstr>
      <vt:lpstr>HUMAN PANGENOME CONSORTIUM – THE FIRST RESULTS</vt:lpstr>
      <vt:lpstr>THE T2T CONSORTIUM – THE NATURAL BROTHER OF HGP</vt:lpstr>
      <vt:lpstr>Presentazione standard di PowerPoint</vt:lpstr>
      <vt:lpstr>Presentazione standard di PowerPoint</vt:lpstr>
      <vt:lpstr>OUR GENOME IN NUMBERS</vt:lpstr>
      <vt:lpstr>Presentazione standard di PowerPoint</vt:lpstr>
      <vt:lpstr>THE ISSUE OF MONEY…</vt:lpstr>
      <vt:lpstr>…PRETTY MUCH SOLVED!</vt:lpstr>
      <vt:lpstr>The availability of new technologies also leads to a change in approach  Approach used by the HGP on the left (Sanger sequencing)  “Modern” approach based on next generation sequencing techniques on the right</vt:lpstr>
      <vt:lpstr>THE $1000 GENOME GOAL HAS ALREADY BEEN MET (THE 100$ GENOME GOAL IS NEXT)</vt:lpstr>
      <vt:lpstr>TO GET A BASIC IDEA…</vt:lpstr>
      <vt:lpstr>THE ISSUE OF TIMING… SOLVED</vt:lpstr>
      <vt:lpstr>MAIN IMPLICATIONS FOR HUMAN HEALTH</vt:lpstr>
      <vt:lpstr>MAIN IMPLICATIONS FOR HUMAN HEALTH</vt:lpstr>
      <vt:lpstr>MAIN IMPLICATIONS FOR HUMAN HEALTH</vt:lpstr>
      <vt:lpstr>Presentazione standard di PowerPoint</vt:lpstr>
      <vt:lpstr>BESIDES HUMAN GENOMICS, WHICH ARE THE MAIN OTHER FIELDS OF APPLICATION?</vt:lpstr>
      <vt:lpstr>BESIDES HUMAN GENOMICS, WHICH ARE THE MAIN OTHER FIELDS OF APPLICATION?</vt:lpstr>
      <vt:lpstr>THE EBG ROADMAP</vt:lpstr>
      <vt:lpstr>NOT JUST CONSERVATION GENOMICS: DE-EXTINCTION PROJECTS</vt:lpstr>
      <vt:lpstr>EVOLUTIONARY GENOMICS: THE MAMMOTH EXAMPLE</vt:lpstr>
      <vt:lpstr>GENOMICS AND EVOLUTION IN HOMINIDS</vt:lpstr>
      <vt:lpstr>Presentazione standard di PowerPoint</vt:lpstr>
      <vt:lpstr>THE DIFFERENT LAYERS OF COMPARATIVE GENOMICS</vt:lpstr>
      <vt:lpstr>Presentazione standard di PowerPoint</vt:lpstr>
      <vt:lpstr>GENOMICS AND EVOLUTION</vt:lpstr>
      <vt:lpstr>GENOMICS AND EVOLUTION</vt:lpstr>
      <vt:lpstr>MOVING TO EPIGENOMICS</vt:lpstr>
      <vt:lpstr>THE ENCODE PROJECT – AN INTEGRATED VIEW ON THE REGULATION OF GENE EXPRESSION</vt:lpstr>
      <vt:lpstr>NOT JUST DNA - TRANSCRIPTOMICS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2024-10-03T20:36:29Z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