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1"/>
  </p:notesMasterIdLst>
  <p:handoutMasterIdLst>
    <p:handoutMasterId r:id="rId82"/>
  </p:handoutMasterIdLst>
  <p:sldIdLst>
    <p:sldId id="277" r:id="rId3"/>
    <p:sldId id="457" r:id="rId4"/>
    <p:sldId id="275" r:id="rId5"/>
    <p:sldId id="452" r:id="rId6"/>
    <p:sldId id="453" r:id="rId7"/>
    <p:sldId id="454" r:id="rId8"/>
    <p:sldId id="455" r:id="rId9"/>
    <p:sldId id="456" r:id="rId10"/>
    <p:sldId id="458" r:id="rId11"/>
    <p:sldId id="413" r:id="rId12"/>
    <p:sldId id="411" r:id="rId13"/>
    <p:sldId id="459" r:id="rId14"/>
    <p:sldId id="508" r:id="rId15"/>
    <p:sldId id="509" r:id="rId16"/>
    <p:sldId id="460" r:id="rId17"/>
    <p:sldId id="461" r:id="rId18"/>
    <p:sldId id="462" r:id="rId19"/>
    <p:sldId id="463" r:id="rId20"/>
    <p:sldId id="302" r:id="rId21"/>
    <p:sldId id="464" r:id="rId22"/>
    <p:sldId id="465" r:id="rId23"/>
    <p:sldId id="466" r:id="rId24"/>
    <p:sldId id="467" r:id="rId25"/>
    <p:sldId id="468" r:id="rId26"/>
    <p:sldId id="469" r:id="rId27"/>
    <p:sldId id="500" r:id="rId28"/>
    <p:sldId id="470" r:id="rId29"/>
    <p:sldId id="471" r:id="rId30"/>
    <p:sldId id="472" r:id="rId31"/>
    <p:sldId id="473" r:id="rId32"/>
    <p:sldId id="474" r:id="rId33"/>
    <p:sldId id="475" r:id="rId34"/>
    <p:sldId id="476" r:id="rId35"/>
    <p:sldId id="479" r:id="rId36"/>
    <p:sldId id="477" r:id="rId37"/>
    <p:sldId id="412" r:id="rId38"/>
    <p:sldId id="501" r:id="rId39"/>
    <p:sldId id="480" r:id="rId40"/>
    <p:sldId id="518" r:id="rId41"/>
    <p:sldId id="414" r:id="rId42"/>
    <p:sldId id="483" r:id="rId43"/>
    <p:sldId id="506" r:id="rId44"/>
    <p:sldId id="481" r:id="rId45"/>
    <p:sldId id="507" r:id="rId46"/>
    <p:sldId id="478" r:id="rId47"/>
    <p:sldId id="502" r:id="rId48"/>
    <p:sldId id="498" r:id="rId49"/>
    <p:sldId id="515" r:id="rId50"/>
    <p:sldId id="499" r:id="rId51"/>
    <p:sldId id="510" r:id="rId52"/>
    <p:sldId id="512" r:id="rId53"/>
    <p:sldId id="519" r:id="rId54"/>
    <p:sldId id="516" r:id="rId55"/>
    <p:sldId id="513" r:id="rId56"/>
    <p:sldId id="520" r:id="rId57"/>
    <p:sldId id="517" r:id="rId58"/>
    <p:sldId id="521" r:id="rId59"/>
    <p:sldId id="514" r:id="rId60"/>
    <p:sldId id="415" r:id="rId61"/>
    <p:sldId id="511" r:id="rId62"/>
    <p:sldId id="504" r:id="rId63"/>
    <p:sldId id="484" r:id="rId64"/>
    <p:sldId id="485" r:id="rId65"/>
    <p:sldId id="486" r:id="rId66"/>
    <p:sldId id="488" r:id="rId67"/>
    <p:sldId id="487" r:id="rId68"/>
    <p:sldId id="482" r:id="rId69"/>
    <p:sldId id="505" r:id="rId70"/>
    <p:sldId id="489" r:id="rId71"/>
    <p:sldId id="492" r:id="rId72"/>
    <p:sldId id="490" r:id="rId73"/>
    <p:sldId id="496" r:id="rId74"/>
    <p:sldId id="491" r:id="rId75"/>
    <p:sldId id="493" r:id="rId76"/>
    <p:sldId id="494" r:id="rId77"/>
    <p:sldId id="495" r:id="rId78"/>
    <p:sldId id="497" r:id="rId79"/>
    <p:sldId id="50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gerd\OneDrive\Documenti\PA\lezioni\Genomica_applicata\number_of_run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Foglio1!$A$2</c:f>
              <c:strCache>
                <c:ptCount val="1"/>
                <c:pt idx="0">
                  <c:v>Roche 454</c:v>
                </c:pt>
              </c:strCache>
            </c:strRef>
          </c:tx>
          <c:spPr>
            <a:solidFill>
              <a:schemeClr val="accent1"/>
            </a:solidFill>
            <a:ln>
              <a:noFill/>
            </a:ln>
            <a:effectLst/>
          </c:spPr>
          <c:invertIfNegative val="0"/>
          <c:cat>
            <c:numRef>
              <c:f>Foglio1!$B$1:$R$1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Foglio1!$B$2:$R$2</c:f>
              <c:numCache>
                <c:formatCode>General</c:formatCode>
                <c:ptCount val="17"/>
                <c:pt idx="0">
                  <c:v>809</c:v>
                </c:pt>
                <c:pt idx="1">
                  <c:v>3854</c:v>
                </c:pt>
                <c:pt idx="2">
                  <c:v>4990</c:v>
                </c:pt>
                <c:pt idx="3">
                  <c:v>8146</c:v>
                </c:pt>
                <c:pt idx="4">
                  <c:v>12777</c:v>
                </c:pt>
                <c:pt idx="5">
                  <c:v>25912</c:v>
                </c:pt>
                <c:pt idx="6">
                  <c:v>56055</c:v>
                </c:pt>
                <c:pt idx="7">
                  <c:v>64674</c:v>
                </c:pt>
                <c:pt idx="8">
                  <c:v>53421</c:v>
                </c:pt>
                <c:pt idx="9">
                  <c:v>32968</c:v>
                </c:pt>
                <c:pt idx="10">
                  <c:v>29958</c:v>
                </c:pt>
                <c:pt idx="11">
                  <c:v>23135</c:v>
                </c:pt>
                <c:pt idx="12">
                  <c:v>13555</c:v>
                </c:pt>
                <c:pt idx="13">
                  <c:v>17109</c:v>
                </c:pt>
                <c:pt idx="14">
                  <c:v>6918</c:v>
                </c:pt>
                <c:pt idx="15">
                  <c:v>6137</c:v>
                </c:pt>
                <c:pt idx="16">
                  <c:v>2070</c:v>
                </c:pt>
              </c:numCache>
            </c:numRef>
          </c:val>
          <c:extLst>
            <c:ext xmlns:c16="http://schemas.microsoft.com/office/drawing/2014/chart" uri="{C3380CC4-5D6E-409C-BE32-E72D297353CC}">
              <c16:uniqueId val="{00000000-AF21-478B-A290-5F5B033C304E}"/>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Number of SRA experiments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Foglio1!$A$4</c:f>
              <c:strCache>
                <c:ptCount val="1"/>
                <c:pt idx="0">
                  <c:v>Illumina</c:v>
                </c:pt>
              </c:strCache>
            </c:strRef>
          </c:tx>
          <c:spPr>
            <a:solidFill>
              <a:schemeClr val="accent1"/>
            </a:solidFill>
            <a:ln>
              <a:noFill/>
            </a:ln>
            <a:effectLst/>
          </c:spPr>
          <c:invertIfNegative val="0"/>
          <c:dPt>
            <c:idx val="16"/>
            <c:invertIfNegative val="0"/>
            <c:bubble3D val="0"/>
            <c:spPr>
              <a:solidFill>
                <a:srgbClr val="FF0000"/>
              </a:solidFill>
              <a:ln>
                <a:solidFill>
                  <a:srgbClr val="FF0000"/>
                </a:solidFill>
              </a:ln>
              <a:effectLst/>
            </c:spPr>
            <c:extLst>
              <c:ext xmlns:c16="http://schemas.microsoft.com/office/drawing/2014/chart" uri="{C3380CC4-5D6E-409C-BE32-E72D297353CC}">
                <c16:uniqueId val="{00000001-34C2-4436-8223-EB32A2997F98}"/>
              </c:ext>
            </c:extLst>
          </c:dPt>
          <c:cat>
            <c:numRef>
              <c:f>Foglio1!$B$1:$R$1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Foglio1!$B$4:$R$4</c:f>
              <c:numCache>
                <c:formatCode>General</c:formatCode>
                <c:ptCount val="17"/>
                <c:pt idx="0">
                  <c:v>616</c:v>
                </c:pt>
                <c:pt idx="1">
                  <c:v>4368</c:v>
                </c:pt>
                <c:pt idx="2">
                  <c:v>16075</c:v>
                </c:pt>
                <c:pt idx="3">
                  <c:v>30338</c:v>
                </c:pt>
                <c:pt idx="4">
                  <c:v>97807</c:v>
                </c:pt>
                <c:pt idx="5">
                  <c:v>152436</c:v>
                </c:pt>
                <c:pt idx="6">
                  <c:v>324458</c:v>
                </c:pt>
                <c:pt idx="7">
                  <c:v>573676</c:v>
                </c:pt>
                <c:pt idx="8">
                  <c:v>983083</c:v>
                </c:pt>
                <c:pt idx="9">
                  <c:v>1087875</c:v>
                </c:pt>
                <c:pt idx="10">
                  <c:v>1712258</c:v>
                </c:pt>
                <c:pt idx="11">
                  <c:v>2008653</c:v>
                </c:pt>
                <c:pt idx="12">
                  <c:v>2694589</c:v>
                </c:pt>
                <c:pt idx="13">
                  <c:v>5010078</c:v>
                </c:pt>
                <c:pt idx="14">
                  <c:v>5498721</c:v>
                </c:pt>
                <c:pt idx="15">
                  <c:v>4698079</c:v>
                </c:pt>
                <c:pt idx="16">
                  <c:v>3361895</c:v>
                </c:pt>
              </c:numCache>
            </c:numRef>
          </c:val>
          <c:extLst>
            <c:ext xmlns:c16="http://schemas.microsoft.com/office/drawing/2014/chart" uri="{C3380CC4-5D6E-409C-BE32-E72D297353CC}">
              <c16:uniqueId val="{00000002-34C2-4436-8223-EB32A2997F98}"/>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Number</a:t>
                </a:r>
                <a:r>
                  <a:rPr lang="it-IT" baseline="0"/>
                  <a:t> of SRA experiments</a:t>
                </a:r>
                <a:endParaRPr lang="it-IT"/>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Foglio1!$A$5</c:f>
              <c:strCache>
                <c:ptCount val="1"/>
                <c:pt idx="0">
                  <c:v>IonTorrent</c:v>
                </c:pt>
              </c:strCache>
            </c:strRef>
          </c:tx>
          <c:spPr>
            <a:solidFill>
              <a:schemeClr val="accent1"/>
            </a:solidFill>
            <a:ln>
              <a:noFill/>
            </a:ln>
            <a:effectLst/>
          </c:spPr>
          <c:invertIfNegative val="0"/>
          <c:dPt>
            <c:idx val="16"/>
            <c:invertIfNegative val="0"/>
            <c:bubble3D val="0"/>
            <c:spPr>
              <a:solidFill>
                <a:srgbClr val="FF0000"/>
              </a:solidFill>
              <a:ln>
                <a:solidFill>
                  <a:srgbClr val="FF0000"/>
                </a:solidFill>
              </a:ln>
              <a:effectLst/>
            </c:spPr>
            <c:extLst>
              <c:ext xmlns:c16="http://schemas.microsoft.com/office/drawing/2014/chart" uri="{C3380CC4-5D6E-409C-BE32-E72D297353CC}">
                <c16:uniqueId val="{00000001-AD34-4689-89EF-57097E0438DD}"/>
              </c:ext>
            </c:extLst>
          </c:dPt>
          <c:cat>
            <c:numRef>
              <c:f>Foglio1!$B$1:$R$1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Foglio1!$B$5:$R$5</c:f>
              <c:numCache>
                <c:formatCode>General</c:formatCode>
                <c:ptCount val="17"/>
                <c:pt idx="0">
                  <c:v>0</c:v>
                </c:pt>
                <c:pt idx="1">
                  <c:v>0</c:v>
                </c:pt>
                <c:pt idx="2">
                  <c:v>0</c:v>
                </c:pt>
                <c:pt idx="3">
                  <c:v>11</c:v>
                </c:pt>
                <c:pt idx="4">
                  <c:v>289</c:v>
                </c:pt>
                <c:pt idx="5">
                  <c:v>851</c:v>
                </c:pt>
                <c:pt idx="6">
                  <c:v>2928</c:v>
                </c:pt>
                <c:pt idx="7">
                  <c:v>7428</c:v>
                </c:pt>
                <c:pt idx="8">
                  <c:v>16393</c:v>
                </c:pt>
                <c:pt idx="9">
                  <c:v>17840</c:v>
                </c:pt>
                <c:pt idx="10">
                  <c:v>26949</c:v>
                </c:pt>
                <c:pt idx="11">
                  <c:v>24903</c:v>
                </c:pt>
                <c:pt idx="12">
                  <c:v>61305</c:v>
                </c:pt>
                <c:pt idx="13">
                  <c:v>72270</c:v>
                </c:pt>
                <c:pt idx="14">
                  <c:v>142570</c:v>
                </c:pt>
                <c:pt idx="15">
                  <c:v>70226</c:v>
                </c:pt>
                <c:pt idx="16">
                  <c:v>35450</c:v>
                </c:pt>
              </c:numCache>
            </c:numRef>
          </c:val>
          <c:extLst>
            <c:ext xmlns:c16="http://schemas.microsoft.com/office/drawing/2014/chart" uri="{C3380CC4-5D6E-409C-BE32-E72D297353CC}">
              <c16:uniqueId val="{00000002-AD34-4689-89EF-57097E0438DD}"/>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Number of SRA experiments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Foglio1!$A$3</c:f>
              <c:strCache>
                <c:ptCount val="1"/>
                <c:pt idx="0">
                  <c:v>ABI SOLiD</c:v>
                </c:pt>
              </c:strCache>
            </c:strRef>
          </c:tx>
          <c:spPr>
            <a:solidFill>
              <a:schemeClr val="accent1"/>
            </a:solidFill>
            <a:ln>
              <a:noFill/>
            </a:ln>
            <a:effectLst/>
          </c:spPr>
          <c:invertIfNegative val="0"/>
          <c:dPt>
            <c:idx val="15"/>
            <c:invertIfNegative val="0"/>
            <c:bubble3D val="0"/>
            <c:spPr>
              <a:solidFill>
                <a:srgbClr val="FF0000"/>
              </a:solidFill>
              <a:ln>
                <a:solidFill>
                  <a:srgbClr val="FF0000"/>
                </a:solidFill>
              </a:ln>
              <a:effectLst/>
            </c:spPr>
            <c:extLst>
              <c:ext xmlns:c16="http://schemas.microsoft.com/office/drawing/2014/chart" uri="{C3380CC4-5D6E-409C-BE32-E72D297353CC}">
                <c16:uniqueId val="{00000001-57CD-40CE-AB1C-BFF5F0856F6A}"/>
              </c:ext>
            </c:extLst>
          </c:dPt>
          <c:cat>
            <c:numRef>
              <c:f>Foglio1!$B$1:$Q$1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Foglio1!$B$3:$Q$3</c:f>
              <c:numCache>
                <c:formatCode>General</c:formatCode>
                <c:ptCount val="16"/>
                <c:pt idx="0">
                  <c:v>33</c:v>
                </c:pt>
                <c:pt idx="1">
                  <c:v>55</c:v>
                </c:pt>
                <c:pt idx="2">
                  <c:v>443</c:v>
                </c:pt>
                <c:pt idx="3">
                  <c:v>2215</c:v>
                </c:pt>
                <c:pt idx="4">
                  <c:v>1480</c:v>
                </c:pt>
                <c:pt idx="5">
                  <c:v>3138</c:v>
                </c:pt>
                <c:pt idx="6">
                  <c:v>8113</c:v>
                </c:pt>
                <c:pt idx="7">
                  <c:v>3202</c:v>
                </c:pt>
                <c:pt idx="8">
                  <c:v>2368</c:v>
                </c:pt>
                <c:pt idx="9">
                  <c:v>1976</c:v>
                </c:pt>
                <c:pt idx="10">
                  <c:v>2799</c:v>
                </c:pt>
                <c:pt idx="11">
                  <c:v>1715</c:v>
                </c:pt>
                <c:pt idx="12">
                  <c:v>2685</c:v>
                </c:pt>
                <c:pt idx="13">
                  <c:v>2044</c:v>
                </c:pt>
                <c:pt idx="14">
                  <c:v>1644</c:v>
                </c:pt>
                <c:pt idx="15">
                  <c:v>4693</c:v>
                </c:pt>
              </c:numCache>
            </c:numRef>
          </c:val>
          <c:extLst>
            <c:ext xmlns:c16="http://schemas.microsoft.com/office/drawing/2014/chart" uri="{C3380CC4-5D6E-409C-BE32-E72D297353CC}">
              <c16:uniqueId val="{00000002-57CD-40CE-AB1C-BFF5F0856F6A}"/>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Number</a:t>
                </a:r>
                <a:r>
                  <a:rPr lang="it-IT" baseline="0"/>
                  <a:t> of SRA experiments</a:t>
                </a:r>
                <a:endParaRPr lang="it-IT"/>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Foglio1!$A$8</c:f>
              <c:strCache>
                <c:ptCount val="1"/>
                <c:pt idx="0">
                  <c:v>BGIseq</c:v>
                </c:pt>
              </c:strCache>
            </c:strRef>
          </c:tx>
          <c:spPr>
            <a:solidFill>
              <a:schemeClr val="accent1"/>
            </a:solidFill>
            <a:ln>
              <a:noFill/>
            </a:ln>
            <a:effectLst/>
          </c:spPr>
          <c:invertIfNegative val="0"/>
          <c:cat>
            <c:numRef>
              <c:f>Foglio1!$B$1:$Q$1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Foglio1!$B$8:$Q$8</c:f>
              <c:numCache>
                <c:formatCode>General</c:formatCode>
                <c:ptCount val="16"/>
                <c:pt idx="0">
                  <c:v>0</c:v>
                </c:pt>
                <c:pt idx="1">
                  <c:v>0</c:v>
                </c:pt>
                <c:pt idx="2">
                  <c:v>0</c:v>
                </c:pt>
                <c:pt idx="3">
                  <c:v>0</c:v>
                </c:pt>
                <c:pt idx="4">
                  <c:v>0</c:v>
                </c:pt>
                <c:pt idx="5">
                  <c:v>0</c:v>
                </c:pt>
                <c:pt idx="6">
                  <c:v>0</c:v>
                </c:pt>
                <c:pt idx="7">
                  <c:v>0</c:v>
                </c:pt>
                <c:pt idx="8">
                  <c:v>0</c:v>
                </c:pt>
                <c:pt idx="9">
                  <c:v>928</c:v>
                </c:pt>
                <c:pt idx="10">
                  <c:v>4820</c:v>
                </c:pt>
                <c:pt idx="11">
                  <c:v>8123</c:v>
                </c:pt>
                <c:pt idx="12">
                  <c:v>13455</c:v>
                </c:pt>
                <c:pt idx="13">
                  <c:v>28999</c:v>
                </c:pt>
                <c:pt idx="14">
                  <c:v>29102</c:v>
                </c:pt>
                <c:pt idx="15">
                  <c:v>27841</c:v>
                </c:pt>
              </c:numCache>
            </c:numRef>
          </c:val>
          <c:extLst>
            <c:ext xmlns:c16="http://schemas.microsoft.com/office/drawing/2014/chart" uri="{C3380CC4-5D6E-409C-BE32-E72D297353CC}">
              <c16:uniqueId val="{00000000-858B-48AD-9A8F-738D8714749A}"/>
            </c:ext>
          </c:extLst>
        </c:ser>
        <c:ser>
          <c:idx val="1"/>
          <c:order val="1"/>
          <c:tx>
            <c:strRef>
              <c:f>Foglio1!$A$9</c:f>
              <c:strCache>
                <c:ptCount val="1"/>
                <c:pt idx="0">
                  <c:v>Complete Genomics</c:v>
                </c:pt>
              </c:strCache>
            </c:strRef>
          </c:tx>
          <c:spPr>
            <a:solidFill>
              <a:schemeClr val="accent2"/>
            </a:solidFill>
            <a:ln>
              <a:noFill/>
            </a:ln>
            <a:effectLst/>
          </c:spPr>
          <c:invertIfNegative val="0"/>
          <c:cat>
            <c:numRef>
              <c:f>Foglio1!$B$1:$Q$1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Foglio1!$B$9:$Q$9</c:f>
              <c:numCache>
                <c:formatCode>General</c:formatCode>
                <c:ptCount val="16"/>
                <c:pt idx="0">
                  <c:v>0</c:v>
                </c:pt>
                <c:pt idx="1">
                  <c:v>0</c:v>
                </c:pt>
                <c:pt idx="2">
                  <c:v>5</c:v>
                </c:pt>
                <c:pt idx="3">
                  <c:v>5</c:v>
                </c:pt>
                <c:pt idx="4">
                  <c:v>1082</c:v>
                </c:pt>
                <c:pt idx="5">
                  <c:v>1451</c:v>
                </c:pt>
                <c:pt idx="6">
                  <c:v>289</c:v>
                </c:pt>
                <c:pt idx="7">
                  <c:v>193</c:v>
                </c:pt>
                <c:pt idx="8">
                  <c:v>1127</c:v>
                </c:pt>
                <c:pt idx="9">
                  <c:v>277</c:v>
                </c:pt>
                <c:pt idx="10">
                  <c:v>363</c:v>
                </c:pt>
                <c:pt idx="11">
                  <c:v>216</c:v>
                </c:pt>
                <c:pt idx="12">
                  <c:v>131</c:v>
                </c:pt>
                <c:pt idx="13">
                  <c:v>231</c:v>
                </c:pt>
                <c:pt idx="14">
                  <c:v>1609</c:v>
                </c:pt>
                <c:pt idx="15">
                  <c:v>387</c:v>
                </c:pt>
              </c:numCache>
            </c:numRef>
          </c:val>
          <c:extLst>
            <c:ext xmlns:c16="http://schemas.microsoft.com/office/drawing/2014/chart" uri="{C3380CC4-5D6E-409C-BE32-E72D297353CC}">
              <c16:uniqueId val="{00000001-858B-48AD-9A8F-738D8714749A}"/>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err="1" smtClean="0"/>
                  <a:t>Number</a:t>
                </a:r>
                <a:r>
                  <a:rPr lang="it-IT" dirty="0" smtClean="0"/>
                  <a:t> of SRA </a:t>
                </a:r>
                <a:r>
                  <a:rPr lang="it-IT" dirty="0" err="1" smtClean="0"/>
                  <a:t>experiments</a:t>
                </a:r>
                <a:endParaRPr lang="it-IT"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Foglio1!$A$6</c:f>
              <c:strCache>
                <c:ptCount val="1"/>
                <c:pt idx="0">
                  <c:v>PacBio</c:v>
                </c:pt>
              </c:strCache>
            </c:strRef>
          </c:tx>
          <c:spPr>
            <a:solidFill>
              <a:schemeClr val="accent1"/>
            </a:solidFill>
            <a:ln>
              <a:noFill/>
            </a:ln>
            <a:effectLst/>
          </c:spPr>
          <c:invertIfNegative val="0"/>
          <c:dPt>
            <c:idx val="15"/>
            <c:invertIfNegative val="0"/>
            <c:bubble3D val="0"/>
            <c:spPr>
              <a:solidFill>
                <a:srgbClr val="FF0000"/>
              </a:solidFill>
              <a:ln>
                <a:solidFill>
                  <a:srgbClr val="FF0000"/>
                </a:solidFill>
              </a:ln>
              <a:effectLst/>
            </c:spPr>
            <c:extLst>
              <c:ext xmlns:c16="http://schemas.microsoft.com/office/drawing/2014/chart" uri="{C3380CC4-5D6E-409C-BE32-E72D297353CC}">
                <c16:uniqueId val="{00000001-5845-401E-BEAC-9631F38CF2DC}"/>
              </c:ext>
            </c:extLst>
          </c:dPt>
          <c:cat>
            <c:numRef>
              <c:f>Foglio1!$B$1:$Q$1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Foglio1!$B$6:$Q$6</c:f>
              <c:numCache>
                <c:formatCode>General</c:formatCode>
                <c:ptCount val="16"/>
                <c:pt idx="0">
                  <c:v>0</c:v>
                </c:pt>
                <c:pt idx="1">
                  <c:v>0</c:v>
                </c:pt>
                <c:pt idx="2">
                  <c:v>5</c:v>
                </c:pt>
                <c:pt idx="3">
                  <c:v>222</c:v>
                </c:pt>
                <c:pt idx="4">
                  <c:v>204</c:v>
                </c:pt>
                <c:pt idx="5">
                  <c:v>444</c:v>
                </c:pt>
                <c:pt idx="6">
                  <c:v>7054</c:v>
                </c:pt>
                <c:pt idx="7">
                  <c:v>3591</c:v>
                </c:pt>
                <c:pt idx="8">
                  <c:v>9005</c:v>
                </c:pt>
                <c:pt idx="9">
                  <c:v>9138</c:v>
                </c:pt>
                <c:pt idx="10">
                  <c:v>11643</c:v>
                </c:pt>
                <c:pt idx="11">
                  <c:v>15730</c:v>
                </c:pt>
                <c:pt idx="12">
                  <c:v>35399</c:v>
                </c:pt>
                <c:pt idx="13">
                  <c:v>218437</c:v>
                </c:pt>
                <c:pt idx="14">
                  <c:v>344876</c:v>
                </c:pt>
                <c:pt idx="15">
                  <c:v>89590</c:v>
                </c:pt>
              </c:numCache>
            </c:numRef>
          </c:val>
          <c:extLst>
            <c:ext xmlns:c16="http://schemas.microsoft.com/office/drawing/2014/chart" uri="{C3380CC4-5D6E-409C-BE32-E72D297353CC}">
              <c16:uniqueId val="{00000002-5845-401E-BEAC-9631F38CF2DC}"/>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a:t>Number of SRA experiments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Foglio1!$A$7</c:f>
              <c:strCache>
                <c:ptCount val="1"/>
                <c:pt idx="0">
                  <c:v>Oxford Nanopore</c:v>
                </c:pt>
              </c:strCache>
            </c:strRef>
          </c:tx>
          <c:spPr>
            <a:solidFill>
              <a:schemeClr val="accent1"/>
            </a:solidFill>
            <a:ln>
              <a:noFill/>
            </a:ln>
            <a:effectLst/>
          </c:spPr>
          <c:invertIfNegative val="0"/>
          <c:dPt>
            <c:idx val="15"/>
            <c:invertIfNegative val="0"/>
            <c:bubble3D val="0"/>
            <c:spPr>
              <a:solidFill>
                <a:srgbClr val="FF0000"/>
              </a:solidFill>
              <a:ln>
                <a:solidFill>
                  <a:srgbClr val="FF0000"/>
                </a:solidFill>
              </a:ln>
              <a:effectLst/>
            </c:spPr>
            <c:extLst>
              <c:ext xmlns:c16="http://schemas.microsoft.com/office/drawing/2014/chart" uri="{C3380CC4-5D6E-409C-BE32-E72D297353CC}">
                <c16:uniqueId val="{00000001-A0A3-4C29-82EF-9B5DABFE27E1}"/>
              </c:ext>
            </c:extLst>
          </c:dPt>
          <c:cat>
            <c:numRef>
              <c:f>Foglio1!$B$1:$Q$1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Foglio1!$B$7:$Q$7</c:f>
              <c:numCache>
                <c:formatCode>General</c:formatCode>
                <c:ptCount val="16"/>
                <c:pt idx="0">
                  <c:v>0</c:v>
                </c:pt>
                <c:pt idx="1">
                  <c:v>0</c:v>
                </c:pt>
                <c:pt idx="2">
                  <c:v>0</c:v>
                </c:pt>
                <c:pt idx="3">
                  <c:v>0</c:v>
                </c:pt>
                <c:pt idx="4">
                  <c:v>0</c:v>
                </c:pt>
                <c:pt idx="5">
                  <c:v>0</c:v>
                </c:pt>
                <c:pt idx="6">
                  <c:v>0</c:v>
                </c:pt>
                <c:pt idx="7">
                  <c:v>294</c:v>
                </c:pt>
                <c:pt idx="8">
                  <c:v>276</c:v>
                </c:pt>
                <c:pt idx="9">
                  <c:v>542</c:v>
                </c:pt>
                <c:pt idx="10">
                  <c:v>1855</c:v>
                </c:pt>
                <c:pt idx="11">
                  <c:v>8182</c:v>
                </c:pt>
                <c:pt idx="12">
                  <c:v>15508</c:v>
                </c:pt>
                <c:pt idx="13">
                  <c:v>237434</c:v>
                </c:pt>
                <c:pt idx="14">
                  <c:v>252321</c:v>
                </c:pt>
                <c:pt idx="15">
                  <c:v>133546</c:v>
                </c:pt>
              </c:numCache>
            </c:numRef>
          </c:val>
          <c:extLst>
            <c:ext xmlns:c16="http://schemas.microsoft.com/office/drawing/2014/chart" uri="{C3380CC4-5D6E-409C-BE32-E72D297353CC}">
              <c16:uniqueId val="{00000002-A0A3-4C29-82EF-9B5DABFE27E1}"/>
            </c:ext>
          </c:extLst>
        </c:ser>
        <c:dLbls>
          <c:showLegendKey val="0"/>
          <c:showVal val="0"/>
          <c:showCatName val="0"/>
          <c:showSerName val="0"/>
          <c:showPercent val="0"/>
          <c:showBubbleSize val="0"/>
        </c:dLbls>
        <c:gapWidth val="219"/>
        <c:overlap val="-27"/>
        <c:axId val="1147909487"/>
        <c:axId val="1147911983"/>
      </c:barChart>
      <c:catAx>
        <c:axId val="114790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11983"/>
        <c:crosses val="autoZero"/>
        <c:auto val="1"/>
        <c:lblAlgn val="ctr"/>
        <c:lblOffset val="100"/>
        <c:noMultiLvlLbl val="0"/>
      </c:catAx>
      <c:valAx>
        <c:axId val="11479119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it-IT" dirty="0" err="1" smtClean="0"/>
                  <a:t>Number</a:t>
                </a:r>
                <a:r>
                  <a:rPr lang="it-IT" dirty="0" smtClean="0"/>
                  <a:t> of SRA </a:t>
                </a:r>
                <a:r>
                  <a:rPr lang="it-IT" dirty="0" err="1" smtClean="0"/>
                  <a:t>experiments</a:t>
                </a:r>
                <a:endParaRPr lang="it-IT"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7909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10/6/2024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10/6/2024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10/6/2024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10/6/2024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10/6/2024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10/6/2024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10/6/2024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10/6/2024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x.doi.org/10.1073%2Fpnas.1133470100"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bFNjxKHP8Jc"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fCd6B5HRaZ8" TargetMode="External"/><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zBPKj0mMcDg"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youtube.com/watch?v=0bqIBtMS3xw"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www.youtube.com/watch?v=nlvyF8bFDwM" TargetMode="Externa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www.nature.com/articles/s41587-023-01750-7" TargetMode="Externa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web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webp"/></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webp"/><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youtube.com/watch?v=WMZmG00uhwU"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3</a:t>
            </a:r>
            <a:br>
              <a:rPr lang="it-IT" sz="4800" dirty="0" smtClean="0"/>
            </a:br>
            <a:r>
              <a:rPr lang="it-IT" sz="4800" dirty="0" smtClean="0"/>
              <a:t>DNA </a:t>
            </a:r>
            <a:r>
              <a:rPr lang="it-IT" sz="4800" dirty="0" err="1" smtClean="0"/>
              <a:t>sequencing</a:t>
            </a:r>
            <a:r>
              <a:rPr lang="it-IT" sz="4800" dirty="0" smtClean="0"/>
              <a:t> </a:t>
            </a:r>
            <a:r>
              <a:rPr lang="it-IT" sz="4800" dirty="0" err="1" smtClean="0"/>
              <a:t>technologies</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en-US" sz="2400" dirty="0"/>
              <a:t>What have been the causes of the rapid development of “next-generation” sequencing?</a:t>
            </a:r>
            <a:endParaRPr lang="it-IT" sz="2400" dirty="0"/>
          </a:p>
        </p:txBody>
      </p:sp>
      <p:sp>
        <p:nvSpPr>
          <p:cNvPr id="6" name="CasellaDiTesto 5"/>
          <p:cNvSpPr txBox="1"/>
          <p:nvPr/>
        </p:nvSpPr>
        <p:spPr>
          <a:xfrm>
            <a:off x="923108" y="1767840"/>
            <a:ext cx="10345783" cy="3139321"/>
          </a:xfrm>
          <a:prstGeom prst="rect">
            <a:avLst/>
          </a:prstGeom>
          <a:noFill/>
        </p:spPr>
        <p:txBody>
          <a:bodyPr wrap="square" rtlCol="0">
            <a:spAutoFit/>
          </a:bodyPr>
          <a:lstStyle/>
          <a:p>
            <a:pPr algn="just"/>
            <a:r>
              <a:rPr lang="en-US" b="1" u="sng" dirty="0"/>
              <a:t>Rationale</a:t>
            </a:r>
            <a:r>
              <a:rPr lang="en-US" dirty="0"/>
              <a:t>: as mentioned </a:t>
            </a:r>
            <a:r>
              <a:rPr lang="en-US" dirty="0" smtClean="0"/>
              <a:t>previously, </a:t>
            </a:r>
            <a:r>
              <a:rPr lang="en-US" dirty="0"/>
              <a:t>the Human Genome Project was a driving force</a:t>
            </a:r>
            <a:r>
              <a:rPr lang="en-US" dirty="0" smtClean="0"/>
              <a:t>.</a:t>
            </a:r>
          </a:p>
          <a:p>
            <a:pPr algn="just"/>
            <a:endParaRPr lang="en-US" b="1" u="sng" dirty="0"/>
          </a:p>
          <a:p>
            <a:pPr algn="just"/>
            <a:r>
              <a:rPr lang="en-US" b="1" u="sng" dirty="0" smtClean="0"/>
              <a:t>Applications</a:t>
            </a:r>
            <a:r>
              <a:rPr lang="en-US" dirty="0"/>
              <a:t>: genome assembly required raw data with certain characteristics (e.g., length) that for several applications were not strictly necessary -&gt; differential gene expression studies, resequencing, etc</a:t>
            </a:r>
            <a:r>
              <a:rPr lang="en-US" dirty="0" smtClean="0"/>
              <a:t>.</a:t>
            </a:r>
          </a:p>
          <a:p>
            <a:pPr algn="just"/>
            <a:endParaRPr lang="en-US" b="1" u="sng" dirty="0"/>
          </a:p>
          <a:p>
            <a:pPr algn="just"/>
            <a:r>
              <a:rPr lang="en-US" b="1" u="sng" dirty="0" smtClean="0"/>
              <a:t>Technological </a:t>
            </a:r>
            <a:r>
              <a:rPr lang="en-US" b="1" u="sng" dirty="0"/>
              <a:t>advances</a:t>
            </a:r>
            <a:r>
              <a:rPr lang="en-US" dirty="0"/>
              <a:t>: development of commercial analysis platforms, distribution of user-friendly software, hardware and network quality improvements for data </a:t>
            </a:r>
            <a:r>
              <a:rPr lang="en-US" dirty="0" smtClean="0"/>
              <a:t>transfer</a:t>
            </a:r>
          </a:p>
          <a:p>
            <a:pPr algn="just"/>
            <a:endParaRPr lang="en-US" b="1" u="sng" dirty="0"/>
          </a:p>
          <a:p>
            <a:pPr algn="just"/>
            <a:r>
              <a:rPr lang="en-US" b="1" u="sng" dirty="0" smtClean="0"/>
              <a:t>Birth </a:t>
            </a:r>
            <a:r>
              <a:rPr lang="en-US" b="1" u="sng" dirty="0"/>
              <a:t>of sequencing centers</a:t>
            </a:r>
            <a:r>
              <a:rPr lang="en-US" dirty="0"/>
              <a:t>: experience and skills originally of a few become available to many; governments begin to invest in genomics, seeing its potential in various areas </a:t>
            </a:r>
            <a:endParaRPr lang="it-IT" dirty="0"/>
          </a:p>
        </p:txBody>
      </p:sp>
    </p:spTree>
    <p:extLst>
      <p:ext uri="{BB962C8B-B14F-4D97-AF65-F5344CB8AC3E}">
        <p14:creationId xmlns:p14="http://schemas.microsoft.com/office/powerpoint/2010/main" val="32749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672" y="1318077"/>
            <a:ext cx="8946655" cy="4221846"/>
          </a:xfrm>
          <a:prstGeom prst="rect">
            <a:avLst/>
          </a:prstGeom>
        </p:spPr>
      </p:pic>
      <p:sp>
        <p:nvSpPr>
          <p:cNvPr id="4" name="Title 1"/>
          <p:cNvSpPr>
            <a:spLocks noGrp="1"/>
          </p:cNvSpPr>
          <p:nvPr>
            <p:ph type="title"/>
          </p:nvPr>
        </p:nvSpPr>
        <p:spPr>
          <a:xfrm>
            <a:off x="728295" y="456330"/>
            <a:ext cx="10122584" cy="631352"/>
          </a:xfrm>
        </p:spPr>
        <p:txBody>
          <a:bodyPr>
            <a:noAutofit/>
          </a:bodyPr>
          <a:lstStyle/>
          <a:p>
            <a:r>
              <a:rPr lang="en-US" sz="2400" dirty="0" smtClean="0"/>
              <a:t>Broad range of applications: not just whole genome sequencing!</a:t>
            </a:r>
            <a:endParaRPr lang="en-US" sz="2400" dirty="0"/>
          </a:p>
        </p:txBody>
      </p:sp>
      <p:sp>
        <p:nvSpPr>
          <p:cNvPr id="2" name="CasellaDiTesto 1"/>
          <p:cNvSpPr txBox="1"/>
          <p:nvPr/>
        </p:nvSpPr>
        <p:spPr>
          <a:xfrm>
            <a:off x="728295" y="5688624"/>
            <a:ext cx="10735408" cy="830997"/>
          </a:xfrm>
          <a:prstGeom prst="rect">
            <a:avLst/>
          </a:prstGeom>
          <a:noFill/>
        </p:spPr>
        <p:txBody>
          <a:bodyPr wrap="square" rtlCol="0">
            <a:spAutoFit/>
          </a:bodyPr>
          <a:lstStyle/>
          <a:p>
            <a:pPr algn="just"/>
            <a:r>
              <a:rPr lang="it-IT" sz="1600" dirty="0" smtClean="0"/>
              <a:t>N.B. </a:t>
            </a:r>
            <a:r>
              <a:rPr lang="en-US" sz="1600" dirty="0"/>
              <a:t>we also speak generically of “DNA sequencing” when referring to sequencing of RNA molecules because, due to their perishability, these must be converted to cDNA before being analyzed (we will see the exception of Oxford </a:t>
            </a:r>
            <a:r>
              <a:rPr lang="en-US" sz="1600" dirty="0" err="1"/>
              <a:t>Nanopore</a:t>
            </a:r>
            <a:r>
              <a:rPr lang="en-US" sz="1600" dirty="0"/>
              <a:t> sequencing)</a:t>
            </a:r>
          </a:p>
        </p:txBody>
      </p:sp>
    </p:spTree>
    <p:extLst>
      <p:ext uri="{BB962C8B-B14F-4D97-AF65-F5344CB8AC3E}">
        <p14:creationId xmlns:p14="http://schemas.microsoft.com/office/powerpoint/2010/main" val="30336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it-IT" sz="2400" dirty="0" err="1" smtClean="0"/>
              <a:t>Polony</a:t>
            </a:r>
            <a:r>
              <a:rPr lang="it-IT" sz="2400" dirty="0" smtClean="0"/>
              <a:t> </a:t>
            </a:r>
            <a:r>
              <a:rPr lang="it-IT" sz="2400" dirty="0" err="1" smtClean="0"/>
              <a:t>sequencing</a:t>
            </a:r>
            <a:r>
              <a:rPr lang="it-IT" sz="2400" dirty="0" smtClean="0"/>
              <a:t>: the </a:t>
            </a:r>
            <a:r>
              <a:rPr lang="it-IT" sz="2400" dirty="0" err="1" smtClean="0"/>
              <a:t>breakthrough</a:t>
            </a:r>
            <a:endParaRPr lang="it-IT" sz="2400" dirty="0"/>
          </a:p>
        </p:txBody>
      </p:sp>
      <p:sp>
        <p:nvSpPr>
          <p:cNvPr id="6" name="CasellaDiTesto 5"/>
          <p:cNvSpPr txBox="1"/>
          <p:nvPr/>
        </p:nvSpPr>
        <p:spPr>
          <a:xfrm>
            <a:off x="670140" y="1260649"/>
            <a:ext cx="6992983" cy="4801314"/>
          </a:xfrm>
          <a:prstGeom prst="rect">
            <a:avLst/>
          </a:prstGeom>
          <a:noFill/>
        </p:spPr>
        <p:txBody>
          <a:bodyPr wrap="square" rtlCol="0">
            <a:spAutoFit/>
          </a:bodyPr>
          <a:lstStyle/>
          <a:p>
            <a:pPr algn="just"/>
            <a:r>
              <a:rPr lang="en-US" dirty="0"/>
              <a:t>The concept of “</a:t>
            </a:r>
            <a:r>
              <a:rPr lang="en-US" b="1" dirty="0" err="1"/>
              <a:t>polony</a:t>
            </a:r>
            <a:r>
              <a:rPr lang="en-US" b="1" dirty="0"/>
              <a:t> </a:t>
            </a:r>
            <a:r>
              <a:rPr lang="en-US" b="1" dirty="0" smtClean="0"/>
              <a:t>sequencing</a:t>
            </a:r>
            <a:r>
              <a:rPr lang="en-US" dirty="0" smtClean="0"/>
              <a:t>” </a:t>
            </a:r>
            <a:r>
              <a:rPr lang="en-US" dirty="0"/>
              <a:t>has been chased, with mixed success, since the 1990s, but it was not until the mid-2000s that it found success with the development of techniques (and platforms) capable of generating reads of a useful length for analytical </a:t>
            </a:r>
            <a:r>
              <a:rPr lang="en-US" dirty="0" smtClean="0"/>
              <a:t>purposes</a:t>
            </a:r>
          </a:p>
          <a:p>
            <a:pPr algn="just"/>
            <a:endParaRPr lang="en-US" dirty="0"/>
          </a:p>
          <a:p>
            <a:pPr algn="just"/>
            <a:r>
              <a:rPr lang="en-US" b="1" dirty="0" err="1" smtClean="0"/>
              <a:t>Polony</a:t>
            </a:r>
            <a:r>
              <a:rPr lang="en-US" b="1" dirty="0" smtClean="0"/>
              <a:t> </a:t>
            </a:r>
            <a:r>
              <a:rPr lang="en-US" b="1" dirty="0"/>
              <a:t>= Polymerase </a:t>
            </a:r>
            <a:r>
              <a:rPr lang="en-US" b="1" dirty="0" smtClean="0"/>
              <a:t>colony</a:t>
            </a:r>
          </a:p>
          <a:p>
            <a:pPr algn="just"/>
            <a:endParaRPr lang="it-IT" dirty="0"/>
          </a:p>
          <a:p>
            <a:pPr algn="just"/>
            <a:r>
              <a:rPr lang="it-IT" i="1" dirty="0" smtClean="0"/>
              <a:t>«</a:t>
            </a:r>
            <a:r>
              <a:rPr lang="en-US" i="1" dirty="0"/>
              <a:t>Polymerase colony, or </a:t>
            </a:r>
            <a:r>
              <a:rPr lang="en-US" i="1" dirty="0" err="1"/>
              <a:t>polony</a:t>
            </a:r>
            <a:r>
              <a:rPr lang="en-US" i="1" dirty="0"/>
              <a:t>, technologies perform multiplex amplification while maintaining spatial clustering of identical </a:t>
            </a:r>
            <a:r>
              <a:rPr lang="en-US" i="1" dirty="0" smtClean="0"/>
              <a:t>amplicons”</a:t>
            </a:r>
          </a:p>
          <a:p>
            <a:pPr algn="just"/>
            <a:endParaRPr lang="en-US" dirty="0"/>
          </a:p>
          <a:p>
            <a:pPr algn="just"/>
            <a:r>
              <a:rPr lang="en-US" dirty="0"/>
              <a:t>It is possible to use an </a:t>
            </a:r>
            <a:r>
              <a:rPr lang="en-US" b="1" dirty="0"/>
              <a:t>emulsion amplification</a:t>
            </a:r>
            <a:r>
              <a:rPr lang="en-US" dirty="0"/>
              <a:t> of DNA fragments. Today this term is used as a synonym for “</a:t>
            </a:r>
            <a:r>
              <a:rPr lang="en-US" b="1" dirty="0" smtClean="0"/>
              <a:t>cluster</a:t>
            </a:r>
            <a:r>
              <a:rPr lang="en-US" dirty="0" smtClean="0"/>
              <a:t>”, </a:t>
            </a:r>
            <a:r>
              <a:rPr lang="en-US" dirty="0"/>
              <a:t>but in reality we must remember that this is inappropriate, as the term cluster refers to </a:t>
            </a:r>
            <a:r>
              <a:rPr lang="en-US" u="sng" dirty="0"/>
              <a:t>solid-phase amplification</a:t>
            </a:r>
            <a:r>
              <a:rPr lang="en-US" dirty="0"/>
              <a:t> typical of Illumina technology</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291" y="754588"/>
            <a:ext cx="3886537" cy="4465707"/>
          </a:xfrm>
          <a:prstGeom prst="rect">
            <a:avLst/>
          </a:prstGeom>
        </p:spPr>
      </p:pic>
      <p:sp>
        <p:nvSpPr>
          <p:cNvPr id="3" name="CasellaDiTesto 2"/>
          <p:cNvSpPr txBox="1"/>
          <p:nvPr/>
        </p:nvSpPr>
        <p:spPr>
          <a:xfrm>
            <a:off x="8358070" y="5243583"/>
            <a:ext cx="2912978" cy="584775"/>
          </a:xfrm>
          <a:prstGeom prst="rect">
            <a:avLst/>
          </a:prstGeom>
          <a:noFill/>
        </p:spPr>
        <p:txBody>
          <a:bodyPr wrap="none" rtlCol="0">
            <a:spAutoFit/>
          </a:bodyPr>
          <a:lstStyle/>
          <a:p>
            <a:pPr algn="ctr"/>
            <a:r>
              <a:rPr lang="it-IT" sz="1600" dirty="0" err="1" smtClean="0"/>
              <a:t>Adessi</a:t>
            </a:r>
            <a:r>
              <a:rPr lang="it-IT" sz="1600" dirty="0" smtClean="0"/>
              <a:t> et al. 2000</a:t>
            </a:r>
          </a:p>
          <a:p>
            <a:pPr algn="ctr"/>
            <a:r>
              <a:rPr lang="it-IT" sz="1600" dirty="0" err="1" smtClean="0"/>
              <a:t>Paper</a:t>
            </a:r>
            <a:r>
              <a:rPr lang="it-IT" sz="1600" dirty="0" smtClean="0"/>
              <a:t> </a:t>
            </a:r>
            <a:r>
              <a:rPr lang="it-IT" sz="1600" dirty="0" err="1" smtClean="0"/>
              <a:t>available</a:t>
            </a:r>
            <a:r>
              <a:rPr lang="it-IT" sz="1600" dirty="0" smtClean="0"/>
              <a:t> on </a:t>
            </a:r>
            <a:r>
              <a:rPr lang="it-IT" sz="1600" dirty="0" err="1" smtClean="0"/>
              <a:t>Moodle</a:t>
            </a:r>
            <a:endParaRPr lang="it-IT" sz="1600" dirty="0"/>
          </a:p>
        </p:txBody>
      </p:sp>
    </p:spTree>
    <p:extLst>
      <p:ext uri="{BB962C8B-B14F-4D97-AF65-F5344CB8AC3E}">
        <p14:creationId xmlns:p14="http://schemas.microsoft.com/office/powerpoint/2010/main" val="291794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it-IT" sz="2400" dirty="0" err="1" smtClean="0"/>
              <a:t>Emulsion</a:t>
            </a:r>
            <a:r>
              <a:rPr lang="it-IT" sz="2400" dirty="0" smtClean="0"/>
              <a:t> PCR: a </a:t>
            </a:r>
            <a:r>
              <a:rPr lang="it-IT" sz="2400" dirty="0" err="1" smtClean="0"/>
              <a:t>definition</a:t>
            </a:r>
            <a:endParaRPr lang="it-IT" sz="2400" dirty="0"/>
          </a:p>
        </p:txBody>
      </p:sp>
      <p:sp>
        <p:nvSpPr>
          <p:cNvPr id="6" name="CasellaDiTesto 5"/>
          <p:cNvSpPr txBox="1"/>
          <p:nvPr/>
        </p:nvSpPr>
        <p:spPr>
          <a:xfrm>
            <a:off x="714102" y="1480457"/>
            <a:ext cx="11217060" cy="1477328"/>
          </a:xfrm>
          <a:prstGeom prst="rect">
            <a:avLst/>
          </a:prstGeom>
          <a:noFill/>
        </p:spPr>
        <p:txBody>
          <a:bodyPr wrap="square" rtlCol="0">
            <a:spAutoFit/>
          </a:bodyPr>
          <a:lstStyle/>
          <a:p>
            <a:pPr algn="just"/>
            <a:r>
              <a:rPr lang="en-US" dirty="0" smtClean="0"/>
              <a:t>“</a:t>
            </a:r>
            <a:r>
              <a:rPr lang="en-US" i="1" dirty="0" smtClean="0"/>
              <a:t>Emulsion </a:t>
            </a:r>
            <a:r>
              <a:rPr lang="en-US" i="1" dirty="0"/>
              <a:t>PCR (</a:t>
            </a:r>
            <a:r>
              <a:rPr lang="en-US" i="1" dirty="0" err="1"/>
              <a:t>EmPCR</a:t>
            </a:r>
            <a:r>
              <a:rPr lang="en-US" i="1" dirty="0"/>
              <a:t>) is a commonly employed method for template </a:t>
            </a:r>
            <a:r>
              <a:rPr lang="en-US" i="1" dirty="0" smtClean="0"/>
              <a:t>amplification </a:t>
            </a:r>
            <a:r>
              <a:rPr lang="en-US" i="1" dirty="0"/>
              <a:t>in multiple </a:t>
            </a:r>
            <a:r>
              <a:rPr lang="en-US" i="1" dirty="0" smtClean="0"/>
              <a:t>NGS-based </a:t>
            </a:r>
            <a:r>
              <a:rPr lang="en-US" i="1" dirty="0"/>
              <a:t>sequencing platforms. The basic principle of </a:t>
            </a:r>
            <a:r>
              <a:rPr lang="en-US" i="1" dirty="0" err="1"/>
              <a:t>emPCR</a:t>
            </a:r>
            <a:r>
              <a:rPr lang="en-US" i="1" dirty="0"/>
              <a:t> is dilution and compartmentalization of template molecules in water droplets in a water-in-oil emulsion. Ideally, the dilution is to a degree where </a:t>
            </a:r>
            <a:r>
              <a:rPr lang="en-US" i="1" dirty="0" smtClean="0"/>
              <a:t>each droplet </a:t>
            </a:r>
            <a:r>
              <a:rPr lang="en-US" i="1" dirty="0"/>
              <a:t>contains a single template molecule and functions as a micro-PCR </a:t>
            </a:r>
            <a:r>
              <a:rPr lang="en-US" i="1" dirty="0" smtClean="0"/>
              <a:t>reactor</a:t>
            </a:r>
            <a:r>
              <a:rPr lang="en-US" dirty="0" smtClean="0"/>
              <a:t>”</a:t>
            </a:r>
            <a:endParaRPr lang="it-IT" dirty="0"/>
          </a:p>
        </p:txBody>
      </p:sp>
      <p:sp>
        <p:nvSpPr>
          <p:cNvPr id="3" name="CasellaDiTesto 2"/>
          <p:cNvSpPr txBox="1"/>
          <p:nvPr/>
        </p:nvSpPr>
        <p:spPr>
          <a:xfrm>
            <a:off x="714102" y="3183312"/>
            <a:ext cx="3015569" cy="369332"/>
          </a:xfrm>
          <a:prstGeom prst="rect">
            <a:avLst/>
          </a:prstGeom>
          <a:noFill/>
        </p:spPr>
        <p:txBody>
          <a:bodyPr wrap="none" rtlCol="0">
            <a:spAutoFit/>
          </a:bodyPr>
          <a:lstStyle/>
          <a:p>
            <a:r>
              <a:rPr lang="it-IT" dirty="0" err="1" smtClean="0"/>
              <a:t>Kanagal-Shamanna</a:t>
            </a:r>
            <a:r>
              <a:rPr lang="it-IT" dirty="0" smtClean="0"/>
              <a:t> 2016</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568" y="2885166"/>
            <a:ext cx="6391656" cy="3559595"/>
          </a:xfrm>
          <a:prstGeom prst="rect">
            <a:avLst/>
          </a:prstGeom>
        </p:spPr>
      </p:pic>
      <p:sp>
        <p:nvSpPr>
          <p:cNvPr id="7" name="CasellaDiTesto 6"/>
          <p:cNvSpPr txBox="1"/>
          <p:nvPr/>
        </p:nvSpPr>
        <p:spPr>
          <a:xfrm>
            <a:off x="529463" y="3974124"/>
            <a:ext cx="4165629" cy="1754326"/>
          </a:xfrm>
          <a:prstGeom prst="rect">
            <a:avLst/>
          </a:prstGeom>
          <a:noFill/>
          <a:ln>
            <a:solidFill>
              <a:srgbClr val="00B050"/>
            </a:solidFill>
          </a:ln>
        </p:spPr>
        <p:txBody>
          <a:bodyPr wrap="square" rtlCol="0">
            <a:spAutoFit/>
          </a:bodyPr>
          <a:lstStyle/>
          <a:p>
            <a:r>
              <a:rPr lang="it-IT" dirty="0" err="1" smtClean="0"/>
              <a:t>Dressman</a:t>
            </a:r>
            <a:r>
              <a:rPr lang="it-IT" dirty="0" smtClean="0"/>
              <a:t> et al. 2013, PNAS</a:t>
            </a:r>
          </a:p>
          <a:p>
            <a:endParaRPr lang="it-IT" dirty="0" smtClean="0"/>
          </a:p>
          <a:p>
            <a:r>
              <a:rPr lang="it-IT" dirty="0" smtClean="0"/>
              <a:t>Reference </a:t>
            </a:r>
            <a:r>
              <a:rPr lang="it-IT" dirty="0" err="1" smtClean="0"/>
              <a:t>paper</a:t>
            </a:r>
            <a:r>
              <a:rPr lang="it-IT" dirty="0" smtClean="0"/>
              <a:t> for </a:t>
            </a:r>
            <a:r>
              <a:rPr lang="it-IT" dirty="0" err="1" smtClean="0"/>
              <a:t>emulsion</a:t>
            </a:r>
            <a:r>
              <a:rPr lang="it-IT" dirty="0" smtClean="0"/>
              <a:t> PCR</a:t>
            </a:r>
          </a:p>
          <a:p>
            <a:endParaRPr lang="it-IT" dirty="0"/>
          </a:p>
          <a:p>
            <a:r>
              <a:rPr lang="en-US" dirty="0">
                <a:hlinkClick r:id="rId3"/>
              </a:rPr>
              <a:t>https://</a:t>
            </a:r>
            <a:r>
              <a:rPr lang="en-US" dirty="0" smtClean="0">
                <a:hlinkClick r:id="rId3"/>
              </a:rPr>
              <a:t>dx.doi.org/10.1073%2Fpnas.1133470100</a:t>
            </a:r>
            <a:r>
              <a:rPr lang="en-US" dirty="0" smtClean="0"/>
              <a:t> </a:t>
            </a:r>
            <a:endParaRPr lang="en-US" dirty="0"/>
          </a:p>
        </p:txBody>
      </p:sp>
    </p:spTree>
    <p:extLst>
      <p:ext uri="{BB962C8B-B14F-4D97-AF65-F5344CB8AC3E}">
        <p14:creationId xmlns:p14="http://schemas.microsoft.com/office/powerpoint/2010/main" val="36049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438912"/>
            <a:ext cx="9509760" cy="631352"/>
          </a:xfrm>
        </p:spPr>
        <p:txBody>
          <a:bodyPr>
            <a:noAutofit/>
          </a:bodyPr>
          <a:lstStyle/>
          <a:p>
            <a:r>
              <a:rPr lang="it-IT" sz="2400" dirty="0" err="1" smtClean="0"/>
              <a:t>Emulsion</a:t>
            </a:r>
            <a:r>
              <a:rPr lang="it-IT" sz="2400" dirty="0" smtClean="0"/>
              <a:t> PCR vs bridge PCR</a:t>
            </a:r>
            <a:endParaRPr lang="it-IT" sz="2400" dirty="0"/>
          </a:p>
        </p:txBody>
      </p:sp>
      <p:sp>
        <p:nvSpPr>
          <p:cNvPr id="6" name="CasellaDiTesto 5"/>
          <p:cNvSpPr txBox="1"/>
          <p:nvPr/>
        </p:nvSpPr>
        <p:spPr>
          <a:xfrm>
            <a:off x="714102" y="1315580"/>
            <a:ext cx="11217060" cy="1754326"/>
          </a:xfrm>
          <a:prstGeom prst="rect">
            <a:avLst/>
          </a:prstGeom>
          <a:noFill/>
        </p:spPr>
        <p:txBody>
          <a:bodyPr wrap="square" rtlCol="0">
            <a:spAutoFit/>
          </a:bodyPr>
          <a:lstStyle/>
          <a:p>
            <a:pPr algn="just"/>
            <a:r>
              <a:rPr lang="it-IT" dirty="0" smtClean="0"/>
              <a:t>The figure </a:t>
            </a:r>
            <a:r>
              <a:rPr lang="it-IT" dirty="0" err="1" smtClean="0"/>
              <a:t>below</a:t>
            </a:r>
            <a:r>
              <a:rPr lang="it-IT" dirty="0" smtClean="0"/>
              <a:t> </a:t>
            </a:r>
            <a:r>
              <a:rPr lang="it-IT" dirty="0" err="1" smtClean="0"/>
              <a:t>displays</a:t>
            </a:r>
            <a:r>
              <a:rPr lang="it-IT" dirty="0" smtClean="0"/>
              <a:t> a </a:t>
            </a:r>
            <a:r>
              <a:rPr lang="it-IT" dirty="0" err="1" smtClean="0"/>
              <a:t>comparison</a:t>
            </a:r>
            <a:r>
              <a:rPr lang="it-IT" dirty="0" smtClean="0"/>
              <a:t> </a:t>
            </a:r>
            <a:r>
              <a:rPr lang="it-IT" dirty="0" err="1" smtClean="0"/>
              <a:t>between</a:t>
            </a:r>
            <a:r>
              <a:rPr lang="it-IT" dirty="0" smtClean="0"/>
              <a:t>:</a:t>
            </a:r>
          </a:p>
          <a:p>
            <a:pPr algn="just"/>
            <a:endParaRPr lang="it-IT" dirty="0"/>
          </a:p>
          <a:p>
            <a:pPr marL="342900" indent="-342900" algn="just">
              <a:buAutoNum type="alphaLcParenR"/>
            </a:pPr>
            <a:r>
              <a:rPr lang="it-IT" b="1" u="sng" dirty="0" err="1" smtClean="0"/>
              <a:t>Emulsion</a:t>
            </a:r>
            <a:r>
              <a:rPr lang="it-IT" b="1" u="sng" dirty="0" smtClean="0"/>
              <a:t> PCR</a:t>
            </a:r>
            <a:r>
              <a:rPr lang="it-IT" dirty="0" smtClean="0"/>
              <a:t> (454 </a:t>
            </a:r>
            <a:r>
              <a:rPr lang="it-IT" dirty="0" err="1" smtClean="0"/>
              <a:t>pyrosequencing</a:t>
            </a:r>
            <a:r>
              <a:rPr lang="it-IT" dirty="0" smtClean="0"/>
              <a:t>, </a:t>
            </a:r>
            <a:r>
              <a:rPr lang="it-IT" dirty="0" err="1" smtClean="0"/>
              <a:t>IonTorrent</a:t>
            </a:r>
            <a:r>
              <a:rPr lang="it-IT" dirty="0" smtClean="0"/>
              <a:t>) -&gt; </a:t>
            </a:r>
            <a:r>
              <a:rPr lang="en-US" dirty="0"/>
              <a:t>generation of </a:t>
            </a:r>
            <a:r>
              <a:rPr lang="en-US" dirty="0" smtClean="0"/>
              <a:t>proper polonies, </a:t>
            </a:r>
            <a:r>
              <a:rPr lang="en-US" dirty="0"/>
              <a:t>clonal amplification in water droplets present in emulsion using </a:t>
            </a:r>
            <a:r>
              <a:rPr lang="en-US" dirty="0" smtClean="0"/>
              <a:t>microbeads</a:t>
            </a:r>
          </a:p>
          <a:p>
            <a:pPr marL="342900" indent="-342900" algn="just">
              <a:buAutoNum type="alphaLcParenR"/>
            </a:pPr>
            <a:endParaRPr lang="it-IT" dirty="0"/>
          </a:p>
          <a:p>
            <a:pPr marL="342900" indent="-342900" algn="just">
              <a:buAutoNum type="alphaLcParenR"/>
            </a:pPr>
            <a:r>
              <a:rPr lang="it-IT" b="1" u="sng" dirty="0" smtClean="0"/>
              <a:t>Bridge PCR</a:t>
            </a:r>
            <a:r>
              <a:rPr lang="it-IT" dirty="0" smtClean="0"/>
              <a:t> (Illumina) -&gt; </a:t>
            </a:r>
            <a:r>
              <a:rPr lang="en-US" dirty="0"/>
              <a:t>Cluster generation, clonal amplification by exploiting a solid support</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924" y="3592222"/>
            <a:ext cx="6096000" cy="2847975"/>
          </a:xfrm>
          <a:prstGeom prst="rect">
            <a:avLst/>
          </a:prstGeom>
        </p:spPr>
      </p:pic>
      <p:sp>
        <p:nvSpPr>
          <p:cNvPr id="7" name="CasellaDiTesto 6"/>
          <p:cNvSpPr txBox="1"/>
          <p:nvPr/>
        </p:nvSpPr>
        <p:spPr>
          <a:xfrm>
            <a:off x="6945924" y="3738954"/>
            <a:ext cx="4818184" cy="2031325"/>
          </a:xfrm>
          <a:prstGeom prst="rect">
            <a:avLst/>
          </a:prstGeom>
          <a:noFill/>
          <a:ln>
            <a:solidFill>
              <a:srgbClr val="00B050"/>
            </a:solidFill>
          </a:ln>
        </p:spPr>
        <p:txBody>
          <a:bodyPr wrap="square" rtlCol="0">
            <a:spAutoFit/>
          </a:bodyPr>
          <a:lstStyle/>
          <a:p>
            <a:pPr algn="just"/>
            <a:r>
              <a:rPr lang="en-US" dirty="0"/>
              <a:t>In both cases, clonal amplification is ensured by the addition of </a:t>
            </a:r>
            <a:r>
              <a:rPr lang="en-US" b="1" dirty="0"/>
              <a:t>adapters</a:t>
            </a:r>
            <a:r>
              <a:rPr lang="en-US" dirty="0"/>
              <a:t> to the ends of the fragments to be sequenced with the generation of a </a:t>
            </a:r>
            <a:r>
              <a:rPr lang="en-US" b="1" u="sng" dirty="0"/>
              <a:t>sequencing library</a:t>
            </a:r>
            <a:r>
              <a:rPr lang="en-US" dirty="0"/>
              <a:t>. Adapters are sequences complementary to those immobilized on the beads or solid support</a:t>
            </a:r>
            <a:endParaRPr lang="it-IT" dirty="0" smtClean="0"/>
          </a:p>
        </p:txBody>
      </p:sp>
    </p:spTree>
    <p:extLst>
      <p:ext uri="{BB962C8B-B14F-4D97-AF65-F5344CB8AC3E}">
        <p14:creationId xmlns:p14="http://schemas.microsoft.com/office/powerpoint/2010/main" val="3853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41120" y="195714"/>
            <a:ext cx="9509760" cy="631352"/>
          </a:xfrm>
        </p:spPr>
        <p:txBody>
          <a:bodyPr>
            <a:noAutofit/>
          </a:bodyPr>
          <a:lstStyle/>
          <a:p>
            <a:r>
              <a:rPr lang="it-IT" sz="2400" dirty="0" err="1" smtClean="0"/>
              <a:t>Why</a:t>
            </a:r>
            <a:r>
              <a:rPr lang="it-IT" sz="2400" dirty="0" smtClean="0"/>
              <a:t> do </a:t>
            </a:r>
            <a:r>
              <a:rPr lang="it-IT" sz="2400" dirty="0" err="1" smtClean="0"/>
              <a:t>we</a:t>
            </a:r>
            <a:r>
              <a:rPr lang="it-IT" sz="2400" dirty="0" smtClean="0"/>
              <a:t> talk </a:t>
            </a:r>
            <a:r>
              <a:rPr lang="it-IT" sz="2400" dirty="0" err="1" smtClean="0"/>
              <a:t>about</a:t>
            </a:r>
            <a:r>
              <a:rPr lang="it-IT" sz="2400" dirty="0" smtClean="0"/>
              <a:t> «</a:t>
            </a:r>
            <a:r>
              <a:rPr lang="it-IT" sz="2400" dirty="0" err="1" smtClean="0"/>
              <a:t>next</a:t>
            </a:r>
            <a:r>
              <a:rPr lang="it-IT" sz="2400" dirty="0" smtClean="0"/>
              <a:t>-generation </a:t>
            </a:r>
            <a:r>
              <a:rPr lang="it-IT" sz="2400" dirty="0" err="1" smtClean="0"/>
              <a:t>sequencing</a:t>
            </a:r>
            <a:r>
              <a:rPr lang="it-IT" sz="2400" dirty="0" smtClean="0"/>
              <a:t>»/NGS?</a:t>
            </a:r>
            <a:endParaRPr lang="it-IT" sz="2400" dirty="0"/>
          </a:p>
        </p:txBody>
      </p:sp>
      <p:sp>
        <p:nvSpPr>
          <p:cNvPr id="6" name="CasellaDiTesto 5"/>
          <p:cNvSpPr txBox="1"/>
          <p:nvPr/>
        </p:nvSpPr>
        <p:spPr>
          <a:xfrm>
            <a:off x="679268" y="1208817"/>
            <a:ext cx="6992983" cy="4524315"/>
          </a:xfrm>
          <a:prstGeom prst="rect">
            <a:avLst/>
          </a:prstGeom>
          <a:noFill/>
        </p:spPr>
        <p:txBody>
          <a:bodyPr wrap="square" rtlCol="0">
            <a:spAutoFit/>
          </a:bodyPr>
          <a:lstStyle/>
          <a:p>
            <a:pPr marL="285750" indent="-285750" algn="just">
              <a:buFont typeface="Arial" panose="020B0604020202020204" pitchFamily="34" charset="0"/>
              <a:buChar char="•"/>
            </a:pPr>
            <a:r>
              <a:rPr lang="en-US" dirty="0"/>
              <a:t>The real revolution </a:t>
            </a:r>
            <a:r>
              <a:rPr lang="en-US" dirty="0" smtClean="0"/>
              <a:t>stands </a:t>
            </a:r>
            <a:r>
              <a:rPr lang="en-US" dirty="0"/>
              <a:t>in ultra-high </a:t>
            </a:r>
            <a:r>
              <a:rPr lang="en-US" dirty="0" smtClean="0"/>
              <a:t>throughput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Each </a:t>
            </a:r>
            <a:r>
              <a:rPr lang="en-US" dirty="0"/>
              <a:t>sequencing run can generate hundreds of millions of reads (now billions) of limited </a:t>
            </a:r>
            <a:r>
              <a:rPr lang="en-US" dirty="0" smtClean="0"/>
              <a:t>lengths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Reads </a:t>
            </a:r>
            <a:r>
              <a:rPr lang="en-US" dirty="0"/>
              <a:t>are </a:t>
            </a:r>
            <a:r>
              <a:rPr lang="en-US" dirty="0" smtClean="0"/>
              <a:t>obtained </a:t>
            </a:r>
            <a:r>
              <a:rPr lang="en-US" dirty="0"/>
              <a:t>by the presence of a high-resolution optical reader, which records the light signal obtained for each </a:t>
            </a:r>
            <a:r>
              <a:rPr lang="en-US" dirty="0" err="1"/>
              <a:t>polony</a:t>
            </a:r>
            <a:r>
              <a:rPr lang="en-US" dirty="0"/>
              <a:t>, which is physically associated with very precise coordinates of the solid </a:t>
            </a:r>
            <a:r>
              <a:rPr lang="en-US" dirty="0" smtClean="0"/>
              <a:t>support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Timelines </a:t>
            </a:r>
            <a:r>
              <a:rPr lang="en-US" dirty="0"/>
              <a:t>are much reduced and the total cost is enormously lower </a:t>
            </a:r>
            <a:r>
              <a:rPr lang="en-US" dirty="0" smtClean="0"/>
              <a:t>(</a:t>
            </a:r>
            <a:r>
              <a:rPr lang="en-US" u="sng" dirty="0" smtClean="0"/>
              <a:t>cost </a:t>
            </a:r>
            <a:r>
              <a:rPr lang="en-US" u="sng" dirty="0"/>
              <a:t>per sequenced base</a:t>
            </a:r>
            <a:r>
              <a:rPr lang="en-US" dirty="0" smtClean="0"/>
              <a:t>)</a:t>
            </a:r>
          </a:p>
          <a:p>
            <a:pPr algn="just"/>
            <a:endParaRPr lang="it-IT" dirty="0"/>
          </a:p>
          <a:p>
            <a:pPr algn="just"/>
            <a:r>
              <a:rPr lang="en-US" dirty="0" smtClean="0"/>
              <a:t>Several different technologies have been developed over the years</a:t>
            </a:r>
            <a:r>
              <a:rPr lang="it-IT" dirty="0" smtClean="0"/>
              <a:t>… Illumina, </a:t>
            </a:r>
            <a:r>
              <a:rPr lang="it-IT" dirty="0" err="1" smtClean="0"/>
              <a:t>IonTorrent</a:t>
            </a:r>
            <a:r>
              <a:rPr lang="it-IT" dirty="0" smtClean="0"/>
              <a:t> (</a:t>
            </a:r>
            <a:r>
              <a:rPr lang="it-IT" dirty="0" err="1" smtClean="0"/>
              <a:t>LifeTechnologies</a:t>
            </a:r>
            <a:r>
              <a:rPr lang="it-IT" dirty="0" smtClean="0"/>
              <a:t>), 454 (Roche), </a:t>
            </a:r>
            <a:r>
              <a:rPr lang="it-IT" dirty="0" err="1" smtClean="0"/>
              <a:t>SOLiD</a:t>
            </a:r>
            <a:r>
              <a:rPr lang="it-IT" dirty="0" smtClean="0"/>
              <a:t> (</a:t>
            </a:r>
            <a:r>
              <a:rPr lang="it-IT" dirty="0" err="1" smtClean="0"/>
              <a:t>Applied</a:t>
            </a:r>
            <a:r>
              <a:rPr lang="it-IT" dirty="0" smtClean="0"/>
              <a:t> </a:t>
            </a:r>
            <a:r>
              <a:rPr lang="it-IT" dirty="0" err="1" smtClean="0"/>
              <a:t>Biosystems</a:t>
            </a:r>
            <a:r>
              <a:rPr lang="it-IT" dirty="0" smtClean="0"/>
              <a:t>), ecc.</a:t>
            </a:r>
            <a:endParaRPr lang="it-IT" dirty="0"/>
          </a:p>
        </p:txBody>
      </p:sp>
      <p:sp>
        <p:nvSpPr>
          <p:cNvPr id="3" name="CasellaDiTesto 2"/>
          <p:cNvSpPr txBox="1"/>
          <p:nvPr/>
        </p:nvSpPr>
        <p:spPr>
          <a:xfrm>
            <a:off x="8767637" y="5351305"/>
            <a:ext cx="2454518" cy="369332"/>
          </a:xfrm>
          <a:prstGeom prst="rect">
            <a:avLst/>
          </a:prstGeom>
          <a:noFill/>
        </p:spPr>
        <p:txBody>
          <a:bodyPr wrap="none" rtlCol="0">
            <a:spAutoFit/>
          </a:bodyPr>
          <a:lstStyle/>
          <a:p>
            <a:r>
              <a:rPr lang="it-IT" dirty="0" err="1" smtClean="0"/>
              <a:t>Shendure</a:t>
            </a:r>
            <a:r>
              <a:rPr lang="it-IT" dirty="0" smtClean="0"/>
              <a:t> et al. 2005</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956" y="1384663"/>
            <a:ext cx="4231164" cy="3834492"/>
          </a:xfrm>
          <a:prstGeom prst="rect">
            <a:avLst/>
          </a:prstGeom>
        </p:spPr>
      </p:pic>
    </p:spTree>
    <p:extLst>
      <p:ext uri="{BB962C8B-B14F-4D97-AF65-F5344CB8AC3E}">
        <p14:creationId xmlns:p14="http://schemas.microsoft.com/office/powerpoint/2010/main" val="40883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203474" y="1248809"/>
            <a:ext cx="3448594" cy="631352"/>
          </a:xfrm>
        </p:spPr>
        <p:txBody>
          <a:bodyPr>
            <a:noAutofit/>
          </a:bodyPr>
          <a:lstStyle/>
          <a:p>
            <a:r>
              <a:rPr lang="en-US" sz="2400" dirty="0"/>
              <a:t>An overview of Illumina platforms - different solutions for different goals</a:t>
            </a: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22183" cy="5708469"/>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b="29683"/>
          <a:stretch/>
        </p:blipFill>
        <p:spPr>
          <a:xfrm>
            <a:off x="0" y="5708469"/>
            <a:ext cx="7822183" cy="988422"/>
          </a:xfrm>
          <a:prstGeom prst="rect">
            <a:avLst/>
          </a:prstGeom>
        </p:spPr>
      </p:pic>
      <p:sp>
        <p:nvSpPr>
          <p:cNvPr id="8" name="CasellaDiTesto 7"/>
          <p:cNvSpPr txBox="1"/>
          <p:nvPr/>
        </p:nvSpPr>
        <p:spPr>
          <a:xfrm>
            <a:off x="7915842" y="2072640"/>
            <a:ext cx="4154238" cy="3416320"/>
          </a:xfrm>
          <a:prstGeom prst="rect">
            <a:avLst/>
          </a:prstGeom>
          <a:noFill/>
        </p:spPr>
        <p:txBody>
          <a:bodyPr wrap="square" rtlCol="0">
            <a:spAutoFit/>
          </a:bodyPr>
          <a:lstStyle/>
          <a:p>
            <a:r>
              <a:rPr lang="en-US" dirty="0"/>
              <a:t>These are so-called </a:t>
            </a:r>
            <a:r>
              <a:rPr lang="en-US" b="1" dirty="0"/>
              <a:t>benchtop sequencers</a:t>
            </a:r>
            <a:r>
              <a:rPr lang="en-US" dirty="0"/>
              <a:t> designed to meet the needs of small </a:t>
            </a:r>
            <a:r>
              <a:rPr lang="en-US" dirty="0" smtClean="0"/>
              <a:t>laboratories</a:t>
            </a:r>
          </a:p>
          <a:p>
            <a:endParaRPr lang="en-US" dirty="0"/>
          </a:p>
          <a:p>
            <a:r>
              <a:rPr lang="en-US" dirty="0" smtClean="0"/>
              <a:t>Not </a:t>
            </a:r>
            <a:r>
              <a:rPr lang="en-US" dirty="0"/>
              <a:t>suitable for all </a:t>
            </a:r>
            <a:r>
              <a:rPr lang="en-US" dirty="0" smtClean="0"/>
              <a:t>applications</a:t>
            </a:r>
          </a:p>
          <a:p>
            <a:endParaRPr lang="en-US" dirty="0"/>
          </a:p>
          <a:p>
            <a:r>
              <a:rPr lang="en-US" dirty="0" smtClean="0"/>
              <a:t>Note</a:t>
            </a:r>
            <a:r>
              <a:rPr lang="en-US" dirty="0"/>
              <a:t>, however, the time required to complete a run and the output. You can try to compare this capability with the time and cost that was required to sequence the human genome 20 years ago... </a:t>
            </a:r>
            <a:endParaRPr lang="it-IT" dirty="0"/>
          </a:p>
        </p:txBody>
      </p:sp>
    </p:spTree>
    <p:extLst>
      <p:ext uri="{BB962C8B-B14F-4D97-AF65-F5344CB8AC3E}">
        <p14:creationId xmlns:p14="http://schemas.microsoft.com/office/powerpoint/2010/main" val="19546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915842" y="2072640"/>
            <a:ext cx="4154238" cy="3416320"/>
          </a:xfrm>
          <a:prstGeom prst="rect">
            <a:avLst/>
          </a:prstGeom>
          <a:noFill/>
        </p:spPr>
        <p:txBody>
          <a:bodyPr wrap="square" rtlCol="0">
            <a:spAutoFit/>
          </a:bodyPr>
          <a:lstStyle/>
          <a:p>
            <a:pPr algn="just"/>
            <a:r>
              <a:rPr lang="en-US" dirty="0"/>
              <a:t>These are the so-called “</a:t>
            </a:r>
            <a:r>
              <a:rPr lang="en-US" b="1" dirty="0"/>
              <a:t>production-scale</a:t>
            </a:r>
            <a:r>
              <a:rPr lang="en-US" dirty="0"/>
              <a:t>” sequencers, designed for sequencing </a:t>
            </a:r>
            <a:r>
              <a:rPr lang="en-US" dirty="0" smtClean="0"/>
              <a:t>centers</a:t>
            </a:r>
          </a:p>
          <a:p>
            <a:pPr algn="just"/>
            <a:endParaRPr lang="en-US" dirty="0"/>
          </a:p>
          <a:p>
            <a:pPr algn="just"/>
            <a:r>
              <a:rPr lang="en-US" dirty="0" smtClean="0"/>
              <a:t>The </a:t>
            </a:r>
            <a:r>
              <a:rPr lang="en-US" dirty="0"/>
              <a:t>type of possible applications is markedly different from those seen </a:t>
            </a:r>
            <a:r>
              <a:rPr lang="en-US" dirty="0" smtClean="0"/>
              <a:t>previously</a:t>
            </a:r>
          </a:p>
          <a:p>
            <a:pPr algn="just"/>
            <a:endParaRPr lang="en-US" dirty="0"/>
          </a:p>
          <a:p>
            <a:pPr algn="just"/>
            <a:r>
              <a:rPr lang="en-US" dirty="0" smtClean="0"/>
              <a:t>Sequencing </a:t>
            </a:r>
            <a:r>
              <a:rPr lang="en-US" dirty="0"/>
              <a:t>approaches on even large </a:t>
            </a:r>
            <a:r>
              <a:rPr lang="en-US" dirty="0" smtClean="0"/>
              <a:t>genomes</a:t>
            </a:r>
          </a:p>
          <a:p>
            <a:pPr algn="just"/>
            <a:endParaRPr lang="en-US" dirty="0"/>
          </a:p>
          <a:p>
            <a:pPr algn="just"/>
            <a:r>
              <a:rPr lang="en-US" dirty="0" smtClean="0"/>
              <a:t>Very </a:t>
            </a:r>
            <a:r>
              <a:rPr lang="en-US" dirty="0"/>
              <a:t>high </a:t>
            </a:r>
            <a:r>
              <a:rPr lang="en-US" dirty="0" err="1"/>
              <a:t>processivity</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396"/>
            <a:ext cx="7802880" cy="1805144"/>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799"/>
            <a:ext cx="7802880" cy="4422597"/>
          </a:xfrm>
          <a:prstGeom prst="rect">
            <a:avLst/>
          </a:prstGeom>
        </p:spPr>
      </p:pic>
      <p:sp>
        <p:nvSpPr>
          <p:cNvPr id="7" name="Title 1"/>
          <p:cNvSpPr txBox="1">
            <a:spLocks/>
          </p:cNvSpPr>
          <p:nvPr/>
        </p:nvSpPr>
        <p:spPr>
          <a:xfrm>
            <a:off x="8203474" y="1248809"/>
            <a:ext cx="3448594" cy="631352"/>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400" smtClean="0"/>
              <a:t>An overview of Illumina platforms - different solutions for different goals</a:t>
            </a:r>
            <a:endParaRPr lang="it-IT" sz="2400" dirty="0"/>
          </a:p>
        </p:txBody>
      </p:sp>
    </p:spTree>
    <p:extLst>
      <p:ext uri="{BB962C8B-B14F-4D97-AF65-F5344CB8AC3E}">
        <p14:creationId xmlns:p14="http://schemas.microsoft.com/office/powerpoint/2010/main" val="31892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9006" y="107987"/>
            <a:ext cx="9509760" cy="631352"/>
          </a:xfrm>
        </p:spPr>
        <p:txBody>
          <a:bodyPr>
            <a:noAutofit/>
          </a:bodyPr>
          <a:lstStyle/>
          <a:p>
            <a:r>
              <a:rPr lang="it-IT" sz="2400" dirty="0" err="1" smtClean="0"/>
              <a:t>Ion</a:t>
            </a:r>
            <a:r>
              <a:rPr lang="it-IT" sz="2400" dirty="0" smtClean="0"/>
              <a:t> </a:t>
            </a:r>
            <a:r>
              <a:rPr lang="it-IT" sz="2400" dirty="0" err="1" smtClean="0"/>
              <a:t>Torrent</a:t>
            </a:r>
            <a:r>
              <a:rPr lang="it-IT" sz="2400" dirty="0" smtClean="0"/>
              <a:t> </a:t>
            </a:r>
            <a:r>
              <a:rPr lang="it-IT" sz="2400" dirty="0" err="1" smtClean="0"/>
              <a:t>platforms</a:t>
            </a:r>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07" y="1066474"/>
            <a:ext cx="5170744" cy="285053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988" y="3705333"/>
            <a:ext cx="6080264" cy="2948419"/>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759" y="186010"/>
            <a:ext cx="4737463" cy="3183234"/>
          </a:xfrm>
          <a:prstGeom prst="rect">
            <a:avLst/>
          </a:prstGeom>
        </p:spPr>
      </p:pic>
      <p:sp>
        <p:nvSpPr>
          <p:cNvPr id="3" name="CasellaDiTesto 2"/>
          <p:cNvSpPr txBox="1"/>
          <p:nvPr/>
        </p:nvSpPr>
        <p:spPr>
          <a:xfrm>
            <a:off x="527538" y="4369777"/>
            <a:ext cx="4809393" cy="1754326"/>
          </a:xfrm>
          <a:prstGeom prst="rect">
            <a:avLst/>
          </a:prstGeom>
          <a:noFill/>
          <a:ln>
            <a:solidFill>
              <a:srgbClr val="00B050"/>
            </a:solidFill>
          </a:ln>
        </p:spPr>
        <p:txBody>
          <a:bodyPr wrap="square" rtlCol="0">
            <a:spAutoFit/>
          </a:bodyPr>
          <a:lstStyle/>
          <a:p>
            <a:pPr algn="ctr"/>
            <a:r>
              <a:rPr lang="en-US" dirty="0"/>
              <a:t>As we will see in a moment, these are platforms based on a different sequencing approach, with lower throughput, which are very suitable for some particular applications (see image above right)</a:t>
            </a:r>
          </a:p>
        </p:txBody>
      </p:sp>
    </p:spTree>
    <p:extLst>
      <p:ext uri="{BB962C8B-B14F-4D97-AF65-F5344CB8AC3E}">
        <p14:creationId xmlns:p14="http://schemas.microsoft.com/office/powerpoint/2010/main" val="41763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SOME TERMINOLOGY</a:t>
            </a:r>
            <a:endParaRPr lang="it-IT" sz="2800" dirty="0"/>
          </a:p>
        </p:txBody>
      </p:sp>
      <p:sp>
        <p:nvSpPr>
          <p:cNvPr id="3" name="Content Placeholder 2"/>
          <p:cNvSpPr>
            <a:spLocks noGrp="1"/>
          </p:cNvSpPr>
          <p:nvPr>
            <p:ph idx="1"/>
          </p:nvPr>
        </p:nvSpPr>
        <p:spPr>
          <a:xfrm>
            <a:off x="1051560" y="1428416"/>
            <a:ext cx="10088880" cy="4343400"/>
          </a:xfrm>
        </p:spPr>
        <p:txBody>
          <a:bodyPr>
            <a:normAutofit lnSpcReduction="10000"/>
          </a:bodyPr>
          <a:lstStyle/>
          <a:p>
            <a:pPr algn="just"/>
            <a:r>
              <a:rPr lang="en-US" b="1" u="sng" dirty="0"/>
              <a:t>Read</a:t>
            </a:r>
            <a:r>
              <a:rPr lang="en-US" dirty="0"/>
              <a:t>: the sequence string read by the platform. We usually refer to “short reads” when we are talking about sequences of 100-250 </a:t>
            </a:r>
            <a:r>
              <a:rPr lang="en-US" dirty="0" err="1"/>
              <a:t>bp</a:t>
            </a:r>
            <a:r>
              <a:rPr lang="en-US" dirty="0"/>
              <a:t> produced by Illumina sequencers, for example, and “long reads” when we are talking about sequences of several Kb (but potentially even Mb) produced by third-generation </a:t>
            </a:r>
            <a:r>
              <a:rPr lang="en-US" dirty="0" smtClean="0"/>
              <a:t>sequencers</a:t>
            </a:r>
          </a:p>
          <a:p>
            <a:pPr algn="just"/>
            <a:r>
              <a:rPr lang="en-US" b="1" u="sng" dirty="0" smtClean="0"/>
              <a:t>Coverage </a:t>
            </a:r>
            <a:r>
              <a:rPr lang="en-US" b="1" u="sng" dirty="0"/>
              <a:t>(or depth)</a:t>
            </a:r>
            <a:r>
              <a:rPr lang="en-US" dirty="0"/>
              <a:t>: the average number of times a given position in a genome or target sequence is read during the sequencing </a:t>
            </a:r>
            <a:r>
              <a:rPr lang="en-US" dirty="0" smtClean="0"/>
              <a:t>process</a:t>
            </a:r>
          </a:p>
          <a:p>
            <a:pPr algn="just"/>
            <a:r>
              <a:rPr lang="en-US" b="1" u="sng" dirty="0" smtClean="0"/>
              <a:t>Paired-end </a:t>
            </a:r>
            <a:r>
              <a:rPr lang="en-US" b="1" u="sng" dirty="0"/>
              <a:t>(PE)</a:t>
            </a:r>
            <a:r>
              <a:rPr lang="en-US" b="1" dirty="0"/>
              <a:t> </a:t>
            </a:r>
            <a:r>
              <a:rPr lang="en-US" dirty="0"/>
              <a:t>sequencing: methodology for determining both ends of a DNA fragment (insert). Term typically associated with Illumina sequencing (N.B. applicable to only a few other platforms!), which can also be done via </a:t>
            </a:r>
            <a:r>
              <a:rPr lang="en-US" b="1" dirty="0"/>
              <a:t>single-end (SE) </a:t>
            </a:r>
            <a:r>
              <a:rPr lang="en-US" dirty="0" smtClean="0"/>
              <a:t>mode</a:t>
            </a:r>
          </a:p>
          <a:p>
            <a:pPr algn="just"/>
            <a:r>
              <a:rPr lang="en-US" b="1" u="sng" dirty="0" smtClean="0"/>
              <a:t>Multiplex </a:t>
            </a:r>
            <a:r>
              <a:rPr lang="en-US" b="1" u="sng" dirty="0"/>
              <a:t>sequencing</a:t>
            </a:r>
            <a:r>
              <a:rPr lang="en-US" dirty="0"/>
              <a:t>: where multiple samples are to be sequenced simultaneously, a barcode can be inserted to discriminate reads belonging to different libraries</a:t>
            </a:r>
            <a:endParaRPr lang="it-IT" u="sng" dirty="0"/>
          </a:p>
          <a:p>
            <a:endParaRPr lang="it-IT" b="1" u="sng" dirty="0" smtClean="0"/>
          </a:p>
          <a:p>
            <a:endParaRPr lang="it-IT" b="1" u="sng" dirty="0"/>
          </a:p>
          <a:p>
            <a:endParaRPr lang="it-IT" b="1" u="sng" dirty="0" smtClean="0"/>
          </a:p>
          <a:p>
            <a:endParaRPr lang="it-IT" b="1" u="sng" dirty="0"/>
          </a:p>
          <a:p>
            <a:endParaRPr lang="it-IT" dirty="0"/>
          </a:p>
          <a:p>
            <a:endParaRPr lang="it-IT" dirty="0"/>
          </a:p>
        </p:txBody>
      </p:sp>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631352"/>
          </a:xfrm>
        </p:spPr>
        <p:txBody>
          <a:bodyPr>
            <a:normAutofit/>
          </a:bodyPr>
          <a:lstStyle/>
          <a:p>
            <a:r>
              <a:rPr lang="it-IT" dirty="0" smtClean="0"/>
              <a:t>The long </a:t>
            </a:r>
            <a:r>
              <a:rPr lang="it-IT" dirty="0" err="1" smtClean="0"/>
              <a:t>walk</a:t>
            </a:r>
            <a:r>
              <a:rPr lang="it-IT" dirty="0" smtClean="0"/>
              <a:t> to </a:t>
            </a:r>
            <a:r>
              <a:rPr lang="it-IT" dirty="0" err="1" smtClean="0"/>
              <a:t>genome</a:t>
            </a:r>
            <a:r>
              <a:rPr lang="it-IT" dirty="0" smtClean="0"/>
              <a:t> </a:t>
            </a:r>
            <a:r>
              <a:rPr lang="it-IT" dirty="0" err="1" smtClean="0"/>
              <a:t>sequencing</a:t>
            </a:r>
            <a:endParaRPr lang="it-IT" dirty="0"/>
          </a:p>
        </p:txBody>
      </p:sp>
      <p:sp>
        <p:nvSpPr>
          <p:cNvPr id="10" name="CasellaDiTesto 9"/>
          <p:cNvSpPr txBox="1"/>
          <p:nvPr/>
        </p:nvSpPr>
        <p:spPr>
          <a:xfrm>
            <a:off x="1341120" y="1268012"/>
            <a:ext cx="9509126" cy="923330"/>
          </a:xfrm>
          <a:prstGeom prst="rect">
            <a:avLst/>
          </a:prstGeom>
          <a:noFill/>
        </p:spPr>
        <p:txBody>
          <a:bodyPr wrap="square" rtlCol="0">
            <a:spAutoFit/>
          </a:bodyPr>
          <a:lstStyle/>
          <a:p>
            <a:r>
              <a:rPr lang="en-US" dirty="0" smtClean="0"/>
              <a:t>Moving towards more and more ambitious targets</a:t>
            </a:r>
          </a:p>
          <a:p>
            <a:endParaRPr lang="en-US" dirty="0" smtClean="0"/>
          </a:p>
          <a:p>
            <a:r>
              <a:rPr lang="en-US" dirty="0" smtClean="0"/>
              <a:t>Larger and more complex genomes become increasingly feasible</a:t>
            </a:r>
          </a:p>
        </p:txBody>
      </p:sp>
      <p:pic>
        <p:nvPicPr>
          <p:cNvPr id="1026" name="Picture 2" descr="Long walk to genomics: History and current approaches to genome sequencing  and assembly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306" y="2389090"/>
            <a:ext cx="10495008" cy="403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2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560" y="1428416"/>
            <a:ext cx="10088880" cy="4343400"/>
          </a:xfrm>
        </p:spPr>
        <p:txBody>
          <a:bodyPr>
            <a:normAutofit/>
          </a:bodyPr>
          <a:lstStyle/>
          <a:p>
            <a:pPr algn="just"/>
            <a:r>
              <a:rPr lang="en-US" b="1" dirty="0"/>
              <a:t>Trimming</a:t>
            </a:r>
            <a:r>
              <a:rPr lang="en-US" dirty="0"/>
              <a:t>: the procedure of “cleaning” the reads (from adapters or bases of poor read quality) that precedes all subsequent </a:t>
            </a:r>
            <a:r>
              <a:rPr lang="en-US" dirty="0" smtClean="0"/>
              <a:t>operations</a:t>
            </a:r>
          </a:p>
          <a:p>
            <a:pPr algn="just"/>
            <a:r>
              <a:rPr lang="en-US" b="1" dirty="0" smtClean="0"/>
              <a:t>Mapping</a:t>
            </a:r>
            <a:r>
              <a:rPr lang="en-US" dirty="0"/>
              <a:t>: the procedure of aligning reads to a reference genome (or transcriptome) in order to identify their origin, detect polymorphism or calculate gene expression </a:t>
            </a:r>
            <a:r>
              <a:rPr lang="en-US" dirty="0" smtClean="0"/>
              <a:t>levels</a:t>
            </a:r>
          </a:p>
          <a:p>
            <a:pPr algn="just"/>
            <a:r>
              <a:rPr lang="en-US" b="1" dirty="0" smtClean="0"/>
              <a:t>Assembly</a:t>
            </a:r>
            <a:r>
              <a:rPr lang="en-US" dirty="0"/>
              <a:t>: the procedure of reconstructing, using complex algorithms, the complete DNA (or cDNA) sequence that originated the </a:t>
            </a:r>
            <a:r>
              <a:rPr lang="en-US" dirty="0" smtClean="0"/>
              <a:t>reads</a:t>
            </a:r>
          </a:p>
          <a:p>
            <a:pPr algn="just"/>
            <a:r>
              <a:rPr lang="en-US" b="1" dirty="0" smtClean="0"/>
              <a:t>Duplicate </a:t>
            </a:r>
            <a:r>
              <a:rPr lang="en-US" b="1" dirty="0"/>
              <a:t>reads</a:t>
            </a:r>
            <a:r>
              <a:rPr lang="en-US" dirty="0"/>
              <a:t>: reads that are identical to each other, which in some cases may correspond to technical </a:t>
            </a:r>
            <a:r>
              <a:rPr lang="en-US" dirty="0" smtClean="0"/>
              <a:t>artifacts</a:t>
            </a:r>
          </a:p>
          <a:p>
            <a:pPr algn="just"/>
            <a:r>
              <a:rPr lang="en-US" b="1" dirty="0" smtClean="0"/>
              <a:t>Multi-mapped reads</a:t>
            </a:r>
            <a:r>
              <a:rPr lang="en-US" dirty="0"/>
              <a:t>: reads that map to multiple positions of the target sequence with the same score. For example, this occurs in the case of identical paralogous genes, or repetitive sequences</a:t>
            </a:r>
            <a:endParaRPr lang="it-IT" u="sng" dirty="0"/>
          </a:p>
          <a:p>
            <a:endParaRPr lang="it-IT" b="1" u="sng" dirty="0" smtClean="0"/>
          </a:p>
          <a:p>
            <a:endParaRPr lang="it-IT" b="1" u="sng" dirty="0"/>
          </a:p>
          <a:p>
            <a:endParaRPr lang="it-IT" b="1" u="sng" dirty="0" smtClean="0"/>
          </a:p>
          <a:p>
            <a:endParaRPr lang="it-IT" b="1" u="sng" dirty="0"/>
          </a:p>
          <a:p>
            <a:endParaRPr lang="it-IT" dirty="0"/>
          </a:p>
          <a:p>
            <a:endParaRPr lang="it-IT" dirty="0"/>
          </a:p>
        </p:txBody>
      </p:sp>
      <p:sp>
        <p:nvSpPr>
          <p:cNvPr id="5" name="Title 1"/>
          <p:cNvSpPr txBox="1">
            <a:spLocks/>
          </p:cNvSpPr>
          <p:nvPr/>
        </p:nvSpPr>
        <p:spPr>
          <a:xfrm>
            <a:off x="1341120" y="438912"/>
            <a:ext cx="9509760" cy="6355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SOME TERMINOLOGY</a:t>
            </a:r>
            <a:endParaRPr lang="it-IT" sz="2800" dirty="0"/>
          </a:p>
        </p:txBody>
      </p:sp>
    </p:spTree>
    <p:extLst>
      <p:ext uri="{BB962C8B-B14F-4D97-AF65-F5344CB8AC3E}">
        <p14:creationId xmlns:p14="http://schemas.microsoft.com/office/powerpoint/2010/main" val="153344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Autofit/>
          </a:bodyPr>
          <a:lstStyle/>
          <a:p>
            <a:r>
              <a:rPr lang="it-IT" sz="2000" dirty="0" smtClean="0"/>
              <a:t>NEXT GENERATION SEQUENCING – THE EARLY PHASES (</a:t>
            </a:r>
            <a:r>
              <a:rPr lang="it-IT" sz="2000" dirty="0" err="1" smtClean="0"/>
              <a:t>development</a:t>
            </a:r>
            <a:r>
              <a:rPr lang="it-IT" sz="2000" dirty="0" smtClean="0"/>
              <a:t> in the </a:t>
            </a:r>
            <a:r>
              <a:rPr lang="it-IT" sz="2000" dirty="0" err="1" smtClean="0"/>
              <a:t>early</a:t>
            </a:r>
            <a:r>
              <a:rPr lang="it-IT" sz="2000" dirty="0" smtClean="0"/>
              <a:t> ‘2000s)</a:t>
            </a:r>
            <a:endParaRPr lang="it-IT" sz="2000" dirty="0"/>
          </a:p>
        </p:txBody>
      </p:sp>
      <p:sp>
        <p:nvSpPr>
          <p:cNvPr id="3" name="Content Placeholder 2"/>
          <p:cNvSpPr>
            <a:spLocks noGrp="1"/>
          </p:cNvSpPr>
          <p:nvPr>
            <p:ph idx="1"/>
          </p:nvPr>
        </p:nvSpPr>
        <p:spPr>
          <a:xfrm>
            <a:off x="1051560" y="1428416"/>
            <a:ext cx="10088880" cy="4343400"/>
          </a:xfrm>
        </p:spPr>
        <p:txBody>
          <a:bodyPr>
            <a:normAutofit/>
          </a:bodyPr>
          <a:lstStyle/>
          <a:p>
            <a:pPr algn="just"/>
            <a:r>
              <a:rPr lang="en-US" dirty="0"/>
              <a:t>Although different second-generation platforms use different chemistries, all are based on </a:t>
            </a:r>
            <a:r>
              <a:rPr lang="en-US" b="1" u="sng" dirty="0"/>
              <a:t>sequencing clonal </a:t>
            </a:r>
            <a:r>
              <a:rPr lang="en-US" b="1" u="sng" dirty="0" smtClean="0"/>
              <a:t>clusters</a:t>
            </a:r>
          </a:p>
          <a:p>
            <a:pPr algn="just"/>
            <a:r>
              <a:rPr lang="en-US" dirty="0" smtClean="0"/>
              <a:t>The </a:t>
            </a:r>
            <a:r>
              <a:rPr lang="en-US" dirty="0"/>
              <a:t>process begins with a single target molecule, which is the subject of an amplification process (not unlike a conventional PCR). This process serves, as we shall see, to establish a </a:t>
            </a:r>
            <a:r>
              <a:rPr lang="en-US" u="sng" dirty="0"/>
              <a:t>signal-to-noise</a:t>
            </a:r>
            <a:r>
              <a:rPr lang="en-US" dirty="0"/>
              <a:t> ratio sufficient to allow the proper detection of the nucleotide present at a given </a:t>
            </a:r>
            <a:r>
              <a:rPr lang="en-US" dirty="0" smtClean="0"/>
              <a:t>position</a:t>
            </a:r>
            <a:endParaRPr lang="it-IT" b="1" u="sng" dirty="0"/>
          </a:p>
          <a:p>
            <a:endParaRPr lang="it-IT" b="1" u="sng" dirty="0" smtClean="0"/>
          </a:p>
          <a:p>
            <a:endParaRPr lang="it-IT" b="1" u="sng" dirty="0"/>
          </a:p>
          <a:p>
            <a:endParaRPr lang="it-IT" dirty="0"/>
          </a:p>
          <a:p>
            <a:endParaRPr lang="it-IT" dirty="0"/>
          </a:p>
        </p:txBody>
      </p:sp>
      <p:sp>
        <p:nvSpPr>
          <p:cNvPr id="5" name="CasellaDiTesto 4"/>
          <p:cNvSpPr txBox="1"/>
          <p:nvPr/>
        </p:nvSpPr>
        <p:spPr>
          <a:xfrm>
            <a:off x="6427177" y="5310151"/>
            <a:ext cx="5389685" cy="1200329"/>
          </a:xfrm>
          <a:prstGeom prst="rect">
            <a:avLst/>
          </a:prstGeom>
          <a:noFill/>
          <a:ln>
            <a:solidFill>
              <a:srgbClr val="00B050"/>
            </a:solidFill>
          </a:ln>
        </p:spPr>
        <p:txBody>
          <a:bodyPr wrap="square" rtlCol="0">
            <a:spAutoFit/>
          </a:bodyPr>
          <a:lstStyle/>
          <a:p>
            <a:pPr algn="ctr"/>
            <a:r>
              <a:rPr lang="en-US" dirty="0"/>
              <a:t>These examples are the first three released in the market between 2005 and 2010. As we shall see, other alternative strategies have been developed</a:t>
            </a:r>
            <a:endParaRPr lang="it-IT" dirty="0"/>
          </a:p>
        </p:txBody>
      </p:sp>
      <p:sp>
        <p:nvSpPr>
          <p:cNvPr id="6" name="CasellaDiTesto 5"/>
          <p:cNvSpPr txBox="1"/>
          <p:nvPr/>
        </p:nvSpPr>
        <p:spPr>
          <a:xfrm>
            <a:off x="2101362" y="4044462"/>
            <a:ext cx="2576146" cy="646331"/>
          </a:xfrm>
          <a:prstGeom prst="rect">
            <a:avLst/>
          </a:prstGeom>
          <a:noFill/>
        </p:spPr>
        <p:txBody>
          <a:bodyPr wrap="square" rtlCol="0">
            <a:spAutoFit/>
          </a:bodyPr>
          <a:lstStyle/>
          <a:p>
            <a:pPr algn="ctr"/>
            <a:r>
              <a:rPr lang="it-IT" b="1" dirty="0" err="1" smtClean="0"/>
              <a:t>Sequencing</a:t>
            </a:r>
            <a:r>
              <a:rPr lang="it-IT" b="1" dirty="0" smtClean="0"/>
              <a:t> by </a:t>
            </a:r>
            <a:r>
              <a:rPr lang="it-IT" b="1" dirty="0" err="1" smtClean="0"/>
              <a:t>synthesis</a:t>
            </a:r>
            <a:r>
              <a:rPr lang="it-IT" b="1" dirty="0" smtClean="0"/>
              <a:t> (SBS)</a:t>
            </a:r>
            <a:endParaRPr lang="en-US" b="1" dirty="0"/>
          </a:p>
        </p:txBody>
      </p:sp>
      <p:sp>
        <p:nvSpPr>
          <p:cNvPr id="7" name="CasellaDiTesto 6"/>
          <p:cNvSpPr txBox="1"/>
          <p:nvPr/>
        </p:nvSpPr>
        <p:spPr>
          <a:xfrm>
            <a:off x="6673655" y="4044461"/>
            <a:ext cx="2576146" cy="1077218"/>
          </a:xfrm>
          <a:prstGeom prst="rect">
            <a:avLst/>
          </a:prstGeom>
          <a:noFill/>
        </p:spPr>
        <p:txBody>
          <a:bodyPr wrap="square" rtlCol="0">
            <a:spAutoFit/>
          </a:bodyPr>
          <a:lstStyle/>
          <a:p>
            <a:pPr algn="ctr"/>
            <a:r>
              <a:rPr lang="it-IT" sz="1600" b="1" dirty="0" err="1" smtClean="0"/>
              <a:t>Sequencing</a:t>
            </a:r>
            <a:r>
              <a:rPr lang="it-IT" sz="1600" b="1" dirty="0" smtClean="0"/>
              <a:t> by </a:t>
            </a:r>
            <a:r>
              <a:rPr lang="it-IT" sz="1600" b="1" dirty="0" err="1" smtClean="0"/>
              <a:t>ligation</a:t>
            </a:r>
            <a:r>
              <a:rPr lang="it-IT" sz="1600" b="1" dirty="0" smtClean="0"/>
              <a:t> (SBL)</a:t>
            </a:r>
          </a:p>
          <a:p>
            <a:pPr algn="ctr"/>
            <a:endParaRPr lang="it-IT" sz="1600" b="1" dirty="0"/>
          </a:p>
          <a:p>
            <a:pPr algn="ctr"/>
            <a:r>
              <a:rPr lang="it-IT" sz="1600" b="1" dirty="0">
                <a:solidFill>
                  <a:srgbClr val="FF0000"/>
                </a:solidFill>
              </a:rPr>
              <a:t>ABI </a:t>
            </a:r>
            <a:r>
              <a:rPr lang="it-IT" sz="1600" b="1" dirty="0" err="1">
                <a:solidFill>
                  <a:srgbClr val="FF0000"/>
                </a:solidFill>
              </a:rPr>
              <a:t>SOLiD</a:t>
            </a:r>
            <a:endParaRPr lang="en-US" sz="1600" b="1" dirty="0">
              <a:solidFill>
                <a:srgbClr val="FF0000"/>
              </a:solidFill>
            </a:endParaRPr>
          </a:p>
        </p:txBody>
      </p:sp>
      <p:sp>
        <p:nvSpPr>
          <p:cNvPr id="8" name="Freccia in giù 7"/>
          <p:cNvSpPr/>
          <p:nvPr/>
        </p:nvSpPr>
        <p:spPr>
          <a:xfrm rot="2633980">
            <a:off x="3297115" y="3481754"/>
            <a:ext cx="413239" cy="562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ccia in giù 8"/>
          <p:cNvSpPr/>
          <p:nvPr/>
        </p:nvSpPr>
        <p:spPr>
          <a:xfrm rot="19588963">
            <a:off x="7624462" y="3492243"/>
            <a:ext cx="413239" cy="562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in giù 9"/>
          <p:cNvSpPr/>
          <p:nvPr/>
        </p:nvSpPr>
        <p:spPr>
          <a:xfrm rot="2633980">
            <a:off x="2017956" y="4778770"/>
            <a:ext cx="413239" cy="56270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Freccia in giù 10"/>
          <p:cNvSpPr/>
          <p:nvPr/>
        </p:nvSpPr>
        <p:spPr>
          <a:xfrm rot="19588963">
            <a:off x="4181363" y="4760404"/>
            <a:ext cx="413239" cy="56270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asellaDiTesto 11"/>
          <p:cNvSpPr txBox="1"/>
          <p:nvPr/>
        </p:nvSpPr>
        <p:spPr>
          <a:xfrm>
            <a:off x="738307" y="5331500"/>
            <a:ext cx="2576146" cy="1077218"/>
          </a:xfrm>
          <a:prstGeom prst="rect">
            <a:avLst/>
          </a:prstGeom>
          <a:noFill/>
        </p:spPr>
        <p:txBody>
          <a:bodyPr wrap="square" rtlCol="0">
            <a:spAutoFit/>
          </a:bodyPr>
          <a:lstStyle/>
          <a:p>
            <a:pPr algn="ctr"/>
            <a:r>
              <a:rPr lang="it-IT" sz="1600" b="1" dirty="0" err="1" smtClean="0"/>
              <a:t>Pyrosequencing</a:t>
            </a:r>
            <a:r>
              <a:rPr lang="it-IT" sz="1600" b="1" dirty="0" smtClean="0"/>
              <a:t> </a:t>
            </a:r>
            <a:r>
              <a:rPr lang="it-IT" sz="1600" b="1" dirty="0" err="1" smtClean="0"/>
              <a:t>chemistry</a:t>
            </a:r>
            <a:endParaRPr lang="it-IT" sz="1600" b="1" dirty="0" smtClean="0"/>
          </a:p>
          <a:p>
            <a:pPr algn="ctr"/>
            <a:endParaRPr lang="it-IT" sz="1600" b="1" dirty="0"/>
          </a:p>
          <a:p>
            <a:pPr algn="ctr"/>
            <a:r>
              <a:rPr lang="it-IT" sz="1600" b="1" dirty="0" smtClean="0">
                <a:solidFill>
                  <a:srgbClr val="FF0000"/>
                </a:solidFill>
              </a:rPr>
              <a:t>454 Life </a:t>
            </a:r>
            <a:r>
              <a:rPr lang="it-IT" sz="1600" b="1" dirty="0" err="1" smtClean="0">
                <a:solidFill>
                  <a:srgbClr val="FF0000"/>
                </a:solidFill>
              </a:rPr>
              <a:t>Sciences</a:t>
            </a:r>
            <a:endParaRPr lang="en-US" sz="1600" b="1" dirty="0">
              <a:solidFill>
                <a:srgbClr val="FF0000"/>
              </a:solidFill>
            </a:endParaRPr>
          </a:p>
        </p:txBody>
      </p:sp>
      <p:sp>
        <p:nvSpPr>
          <p:cNvPr id="13" name="CasellaDiTesto 12"/>
          <p:cNvSpPr txBox="1"/>
          <p:nvPr/>
        </p:nvSpPr>
        <p:spPr>
          <a:xfrm>
            <a:off x="3099909" y="5331500"/>
            <a:ext cx="2576146" cy="1323439"/>
          </a:xfrm>
          <a:prstGeom prst="rect">
            <a:avLst/>
          </a:prstGeom>
          <a:noFill/>
        </p:spPr>
        <p:txBody>
          <a:bodyPr wrap="square" rtlCol="0">
            <a:spAutoFit/>
          </a:bodyPr>
          <a:lstStyle/>
          <a:p>
            <a:pPr algn="ctr"/>
            <a:r>
              <a:rPr lang="it-IT" sz="1600" b="1" dirty="0" err="1" smtClean="0"/>
              <a:t>Reversible</a:t>
            </a:r>
            <a:r>
              <a:rPr lang="it-IT" sz="1600" b="1" dirty="0" smtClean="0"/>
              <a:t> </a:t>
            </a:r>
            <a:r>
              <a:rPr lang="it-IT" sz="1600" b="1" dirty="0" err="1" smtClean="0"/>
              <a:t>terminators</a:t>
            </a:r>
            <a:r>
              <a:rPr lang="it-IT" sz="1600" b="1" dirty="0" smtClean="0"/>
              <a:t> </a:t>
            </a:r>
            <a:r>
              <a:rPr lang="it-IT" sz="1600" b="1" dirty="0" err="1" smtClean="0"/>
              <a:t>chemistry</a:t>
            </a:r>
            <a:endParaRPr lang="it-IT" sz="1600" b="1" dirty="0" smtClean="0"/>
          </a:p>
          <a:p>
            <a:pPr algn="ctr"/>
            <a:endParaRPr lang="it-IT" sz="1600" b="1" dirty="0"/>
          </a:p>
          <a:p>
            <a:pPr algn="ctr"/>
            <a:r>
              <a:rPr lang="it-IT" sz="1600" b="1" dirty="0" err="1" smtClean="0">
                <a:solidFill>
                  <a:srgbClr val="FF0000"/>
                </a:solidFill>
              </a:rPr>
              <a:t>Solexa</a:t>
            </a:r>
            <a:r>
              <a:rPr lang="it-IT" sz="1600" b="1" dirty="0" smtClean="0">
                <a:solidFill>
                  <a:srgbClr val="FF0000"/>
                </a:solidFill>
              </a:rPr>
              <a:t> (</a:t>
            </a:r>
            <a:r>
              <a:rPr lang="it-IT" sz="1600" b="1" dirty="0" err="1" smtClean="0">
                <a:solidFill>
                  <a:srgbClr val="FF0000"/>
                </a:solidFill>
              </a:rPr>
              <a:t>will</a:t>
            </a:r>
            <a:r>
              <a:rPr lang="it-IT" sz="1600" b="1" dirty="0" smtClean="0">
                <a:solidFill>
                  <a:srgbClr val="FF0000"/>
                </a:solidFill>
              </a:rPr>
              <a:t> </a:t>
            </a:r>
            <a:r>
              <a:rPr lang="it-IT" sz="1600" b="1" dirty="0" err="1" smtClean="0">
                <a:solidFill>
                  <a:srgbClr val="FF0000"/>
                </a:solidFill>
              </a:rPr>
              <a:t>later</a:t>
            </a:r>
            <a:r>
              <a:rPr lang="it-IT" sz="1600" b="1" dirty="0" smtClean="0">
                <a:solidFill>
                  <a:srgbClr val="FF0000"/>
                </a:solidFill>
              </a:rPr>
              <a:t> </a:t>
            </a:r>
            <a:r>
              <a:rPr lang="it-IT" sz="1600" b="1" dirty="0" err="1" smtClean="0">
                <a:solidFill>
                  <a:srgbClr val="FF0000"/>
                </a:solidFill>
              </a:rPr>
              <a:t>become</a:t>
            </a:r>
            <a:r>
              <a:rPr lang="it-IT" sz="1600" b="1" dirty="0" smtClean="0">
                <a:solidFill>
                  <a:srgbClr val="FF0000"/>
                </a:solidFill>
              </a:rPr>
              <a:t> Illumina)</a:t>
            </a:r>
            <a:endParaRPr lang="en-US" sz="1600" b="1" dirty="0">
              <a:solidFill>
                <a:srgbClr val="FF0000"/>
              </a:solidFill>
            </a:endParaRPr>
          </a:p>
        </p:txBody>
      </p:sp>
    </p:spTree>
    <p:extLst>
      <p:ext uri="{BB962C8B-B14F-4D97-AF65-F5344CB8AC3E}">
        <p14:creationId xmlns:p14="http://schemas.microsoft.com/office/powerpoint/2010/main" val="11259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NEXT GENERATION SEQUENCING – THE BASICS</a:t>
            </a:r>
            <a:endParaRPr lang="it-IT" sz="2800" dirty="0"/>
          </a:p>
        </p:txBody>
      </p:sp>
      <p:sp>
        <p:nvSpPr>
          <p:cNvPr id="3" name="Content Placeholder 2"/>
          <p:cNvSpPr>
            <a:spLocks noGrp="1"/>
          </p:cNvSpPr>
          <p:nvPr>
            <p:ph idx="1"/>
          </p:nvPr>
        </p:nvSpPr>
        <p:spPr>
          <a:xfrm>
            <a:off x="1051560" y="1428416"/>
            <a:ext cx="10088880" cy="4343400"/>
          </a:xfrm>
        </p:spPr>
        <p:txBody>
          <a:bodyPr>
            <a:normAutofit fontScale="92500" lnSpcReduction="20000"/>
          </a:bodyPr>
          <a:lstStyle/>
          <a:p>
            <a:pPr marL="45720" indent="0" algn="just">
              <a:buNone/>
            </a:pPr>
            <a:r>
              <a:rPr lang="it-IT" b="1" u="sng" dirty="0" smtClean="0">
                <a:solidFill>
                  <a:srgbClr val="FF0000"/>
                </a:solidFill>
              </a:rPr>
              <a:t>WHICH ADVANTAGES DOES IT BRING COMPARED WITH A CLASSICAL APPROACH?</a:t>
            </a:r>
            <a:endParaRPr lang="it-IT" b="1" u="sng" dirty="0">
              <a:solidFill>
                <a:srgbClr val="FF0000"/>
              </a:solidFill>
            </a:endParaRPr>
          </a:p>
          <a:p>
            <a:pPr algn="just"/>
            <a:r>
              <a:rPr lang="en-US" dirty="0"/>
              <a:t>No </a:t>
            </a:r>
            <a:r>
              <a:rPr lang="en-US" dirty="0" err="1" smtClean="0"/>
              <a:t>subcloning</a:t>
            </a:r>
            <a:r>
              <a:rPr lang="en-US" dirty="0" smtClean="0"/>
              <a:t> </a:t>
            </a:r>
            <a:r>
              <a:rPr lang="en-US" dirty="0"/>
              <a:t>in vectors, no use of </a:t>
            </a:r>
            <a:r>
              <a:rPr lang="en-US" i="1" dirty="0"/>
              <a:t>E. coli </a:t>
            </a:r>
            <a:r>
              <a:rPr lang="en-US" dirty="0"/>
              <a:t>-&gt; </a:t>
            </a:r>
            <a:r>
              <a:rPr lang="en-US" b="1" dirty="0"/>
              <a:t>no cloning bias</a:t>
            </a:r>
            <a:r>
              <a:rPr lang="en-US" dirty="0"/>
              <a:t>, definitely less laboriousness in laboratory </a:t>
            </a:r>
            <a:r>
              <a:rPr lang="en-US" dirty="0" smtClean="0"/>
              <a:t>practices</a:t>
            </a:r>
          </a:p>
          <a:p>
            <a:pPr algn="just"/>
            <a:r>
              <a:rPr lang="en-US" dirty="0" smtClean="0"/>
              <a:t>Possibility </a:t>
            </a:r>
            <a:r>
              <a:rPr lang="en-US" dirty="0"/>
              <a:t>to obtain, due to high throughput, “</a:t>
            </a:r>
            <a:r>
              <a:rPr lang="en-US" b="1" dirty="0"/>
              <a:t>digital counts</a:t>
            </a:r>
            <a:r>
              <a:rPr lang="en-US" dirty="0"/>
              <a:t>” of gene expression (the number of reads produced for each mRNA molecule is directly proportional to its expression </a:t>
            </a:r>
            <a:r>
              <a:rPr lang="en-US" dirty="0" smtClean="0"/>
              <a:t>level)</a:t>
            </a:r>
          </a:p>
          <a:p>
            <a:pPr algn="just"/>
            <a:r>
              <a:rPr lang="en-US" dirty="0" smtClean="0"/>
              <a:t>In </a:t>
            </a:r>
            <a:r>
              <a:rPr lang="en-US" dirty="0"/>
              <a:t>gene expression experiments, the large amount of data makes it possible to increase the </a:t>
            </a:r>
            <a:r>
              <a:rPr lang="en-US" b="1" dirty="0"/>
              <a:t>dynamic range</a:t>
            </a:r>
            <a:r>
              <a:rPr lang="en-US" dirty="0"/>
              <a:t> (i.e., to study even rare variants and under-expressed genes</a:t>
            </a:r>
            <a:r>
              <a:rPr lang="en-US" dirty="0" smtClean="0"/>
              <a:t>)</a:t>
            </a:r>
          </a:p>
          <a:p>
            <a:pPr algn="just"/>
            <a:r>
              <a:rPr lang="en-US" dirty="0" smtClean="0"/>
              <a:t>Great </a:t>
            </a:r>
            <a:r>
              <a:rPr lang="en-US" b="1" dirty="0"/>
              <a:t>versatility for a wide range of </a:t>
            </a:r>
            <a:r>
              <a:rPr lang="en-US" b="1" dirty="0" smtClean="0"/>
              <a:t>applications</a:t>
            </a:r>
          </a:p>
          <a:p>
            <a:pPr algn="just"/>
            <a:r>
              <a:rPr lang="en-US" dirty="0" smtClean="0"/>
              <a:t>Great </a:t>
            </a:r>
            <a:r>
              <a:rPr lang="en-US" b="1" dirty="0"/>
              <a:t>reduction in cost and time</a:t>
            </a:r>
            <a:r>
              <a:rPr lang="en-US" dirty="0"/>
              <a:t> to generate a sequence (multi-parallel processing</a:t>
            </a:r>
            <a:r>
              <a:rPr lang="en-US" dirty="0" smtClean="0"/>
              <a:t>)</a:t>
            </a:r>
          </a:p>
          <a:p>
            <a:pPr algn="just"/>
            <a:r>
              <a:rPr lang="en-US" b="1" dirty="0" smtClean="0"/>
              <a:t>Less </a:t>
            </a:r>
            <a:r>
              <a:rPr lang="en-US" b="1" dirty="0"/>
              <a:t>robotics </a:t>
            </a:r>
            <a:r>
              <a:rPr lang="en-US" dirty="0"/>
              <a:t>required in the steps prior to loading the library onto the sequencer</a:t>
            </a:r>
            <a:endParaRPr lang="it-IT" b="1" u="sng" dirty="0"/>
          </a:p>
          <a:p>
            <a:endParaRPr lang="it-IT" b="1" u="sng" dirty="0" smtClean="0"/>
          </a:p>
          <a:p>
            <a:endParaRPr lang="it-IT" b="1" u="sng" dirty="0"/>
          </a:p>
          <a:p>
            <a:endParaRPr lang="it-IT" dirty="0"/>
          </a:p>
          <a:p>
            <a:endParaRPr lang="it-IT" dirty="0"/>
          </a:p>
        </p:txBody>
      </p:sp>
    </p:spTree>
    <p:extLst>
      <p:ext uri="{BB962C8B-B14F-4D97-AF65-F5344CB8AC3E}">
        <p14:creationId xmlns:p14="http://schemas.microsoft.com/office/powerpoint/2010/main" val="247994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NEXT GENERATION SEQUENCING – THE BASICS</a:t>
            </a:r>
            <a:endParaRPr lang="it-IT" sz="2800" dirty="0"/>
          </a:p>
        </p:txBody>
      </p:sp>
      <p:sp>
        <p:nvSpPr>
          <p:cNvPr id="3" name="Content Placeholder 2"/>
          <p:cNvSpPr>
            <a:spLocks noGrp="1"/>
          </p:cNvSpPr>
          <p:nvPr>
            <p:ph idx="1"/>
          </p:nvPr>
        </p:nvSpPr>
        <p:spPr>
          <a:xfrm>
            <a:off x="1051560" y="1428416"/>
            <a:ext cx="10088880" cy="4343400"/>
          </a:xfrm>
        </p:spPr>
        <p:txBody>
          <a:bodyPr>
            <a:normAutofit fontScale="92500" lnSpcReduction="10000"/>
          </a:bodyPr>
          <a:lstStyle/>
          <a:p>
            <a:pPr marL="45720" indent="0" algn="just">
              <a:buNone/>
            </a:pPr>
            <a:r>
              <a:rPr lang="en-US" dirty="0"/>
              <a:t>BUT LET US REMEMBER THAT THESE TECHNIQUES ALSO INITIALLY CARRIED </a:t>
            </a:r>
            <a:r>
              <a:rPr lang="en-US" b="1" dirty="0"/>
              <a:t>DISADVANTAGES</a:t>
            </a:r>
            <a:r>
              <a:rPr lang="en-US" dirty="0"/>
              <a:t>, AT LEAST APPARENT ONES, COMPARED WITH SANGER </a:t>
            </a:r>
            <a:r>
              <a:rPr lang="en-US" dirty="0" smtClean="0"/>
              <a:t>SEQUENCING</a:t>
            </a:r>
          </a:p>
          <a:p>
            <a:pPr algn="just"/>
            <a:r>
              <a:rPr lang="en-US" dirty="0" smtClean="0"/>
              <a:t>Generating </a:t>
            </a:r>
            <a:r>
              <a:rPr lang="en-US" b="1" dirty="0" smtClean="0"/>
              <a:t>shorter reads</a:t>
            </a:r>
            <a:r>
              <a:rPr lang="en-US" dirty="0" smtClean="0"/>
              <a:t>; in early </a:t>
            </a:r>
            <a:r>
              <a:rPr lang="en-US" dirty="0" err="1" smtClean="0"/>
              <a:t>Solexa</a:t>
            </a:r>
            <a:r>
              <a:rPr lang="en-US" dirty="0" smtClean="0"/>
              <a:t> platforms 25/50 </a:t>
            </a:r>
            <a:r>
              <a:rPr lang="en-US" dirty="0" err="1" smtClean="0"/>
              <a:t>bp</a:t>
            </a:r>
            <a:r>
              <a:rPr lang="en-US" dirty="0" smtClean="0"/>
              <a:t>, (today we exceed 150/200). This clearly does not apply to techniques that generate long reads (</a:t>
            </a:r>
            <a:r>
              <a:rPr lang="en-US" dirty="0" err="1" smtClean="0"/>
              <a:t>PacBio</a:t>
            </a:r>
            <a:r>
              <a:rPr lang="en-US" dirty="0" smtClean="0"/>
              <a:t> and ONT).</a:t>
            </a:r>
          </a:p>
          <a:p>
            <a:pPr algn="just"/>
            <a:r>
              <a:rPr lang="en-US" b="1" dirty="0"/>
              <a:t>Higher error rate </a:t>
            </a:r>
            <a:r>
              <a:rPr lang="en-US" dirty="0"/>
              <a:t>due to base </a:t>
            </a:r>
            <a:r>
              <a:rPr lang="en-US" dirty="0" smtClean="0"/>
              <a:t>calling</a:t>
            </a:r>
            <a:r>
              <a:rPr lang="en-US" dirty="0"/>
              <a:t>” </a:t>
            </a:r>
            <a:r>
              <a:rPr lang="en-US" dirty="0" smtClean="0"/>
              <a:t>methodology; </a:t>
            </a:r>
            <a:r>
              <a:rPr lang="en-US" dirty="0"/>
              <a:t>problem later resolved/reduced over the </a:t>
            </a:r>
            <a:r>
              <a:rPr lang="en-US" dirty="0" smtClean="0"/>
              <a:t>years for some technologies (e.g. Illumina)</a:t>
            </a:r>
          </a:p>
          <a:p>
            <a:pPr algn="just"/>
            <a:r>
              <a:rPr lang="en-US" dirty="0" smtClean="0"/>
              <a:t>Great </a:t>
            </a:r>
            <a:r>
              <a:rPr lang="en-US" dirty="0"/>
              <a:t>difficulty in analyzing data, which are different format to previous data: </a:t>
            </a:r>
            <a:r>
              <a:rPr lang="en-US" b="1" dirty="0"/>
              <a:t>bottlenecks due to need to program new </a:t>
            </a:r>
            <a:r>
              <a:rPr lang="en-US" b="1" dirty="0" smtClean="0"/>
              <a:t>algorithms</a:t>
            </a:r>
          </a:p>
          <a:p>
            <a:pPr algn="just"/>
            <a:r>
              <a:rPr lang="en-US" dirty="0" smtClean="0"/>
              <a:t>Stress </a:t>
            </a:r>
            <a:r>
              <a:rPr lang="en-US" dirty="0"/>
              <a:t>on IT infrastructure of sequencing and genomics centers -&gt; </a:t>
            </a:r>
            <a:r>
              <a:rPr lang="en-US" b="1" dirty="0"/>
              <a:t>need for huge data storage </a:t>
            </a:r>
            <a:r>
              <a:rPr lang="en-US" b="1" dirty="0" smtClean="0"/>
              <a:t>units</a:t>
            </a:r>
          </a:p>
          <a:p>
            <a:pPr algn="just"/>
            <a:r>
              <a:rPr lang="en-US" dirty="0" smtClean="0"/>
              <a:t>Assemblies</a:t>
            </a:r>
            <a:r>
              <a:rPr lang="en-US" dirty="0"/>
              <a:t>, mapping and processing of raw data </a:t>
            </a:r>
            <a:r>
              <a:rPr lang="en-US" b="1" dirty="0"/>
              <a:t>require a lot of CPUs</a:t>
            </a:r>
            <a:endParaRPr lang="it-IT" b="1" u="sng" dirty="0" smtClean="0"/>
          </a:p>
          <a:p>
            <a:endParaRPr lang="it-IT" b="1" u="sng" dirty="0"/>
          </a:p>
          <a:p>
            <a:endParaRPr lang="it-IT" b="1" u="sng" dirty="0" smtClean="0"/>
          </a:p>
          <a:p>
            <a:endParaRPr lang="it-IT" b="1" u="sng" dirty="0"/>
          </a:p>
          <a:p>
            <a:endParaRPr lang="it-IT" dirty="0"/>
          </a:p>
          <a:p>
            <a:endParaRPr lang="it-IT" dirty="0"/>
          </a:p>
        </p:txBody>
      </p:sp>
    </p:spTree>
    <p:extLst>
      <p:ext uri="{BB962C8B-B14F-4D97-AF65-F5344CB8AC3E}">
        <p14:creationId xmlns:p14="http://schemas.microsoft.com/office/powerpoint/2010/main" val="230464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en-US" sz="2800" dirty="0"/>
              <a:t>IN DETAIL: ROCHE 454-SOME MENTION OF </a:t>
            </a:r>
            <a:r>
              <a:rPr lang="en-US" sz="2800" dirty="0" smtClean="0"/>
              <a:t>AN ABANDONED TECHNIQUE</a:t>
            </a:r>
            <a:endParaRPr lang="it-IT" sz="2800" dirty="0"/>
          </a:p>
        </p:txBody>
      </p:sp>
      <p:sp>
        <p:nvSpPr>
          <p:cNvPr id="3" name="Content Placeholder 2"/>
          <p:cNvSpPr>
            <a:spLocks noGrp="1"/>
          </p:cNvSpPr>
          <p:nvPr>
            <p:ph idx="1"/>
          </p:nvPr>
        </p:nvSpPr>
        <p:spPr>
          <a:xfrm>
            <a:off x="287384" y="1428416"/>
            <a:ext cx="4847324" cy="4576730"/>
          </a:xfrm>
        </p:spPr>
        <p:txBody>
          <a:bodyPr>
            <a:normAutofit fontScale="92500" lnSpcReduction="10000"/>
          </a:bodyPr>
          <a:lstStyle/>
          <a:p>
            <a:pPr algn="just"/>
            <a:r>
              <a:rPr lang="it-IT" b="1" dirty="0" err="1"/>
              <a:t>Pyrosequencing</a:t>
            </a:r>
            <a:endParaRPr lang="it-IT" b="1" dirty="0"/>
          </a:p>
          <a:p>
            <a:pPr algn="just"/>
            <a:r>
              <a:rPr lang="en-US" dirty="0"/>
              <a:t>A mixture of beads, sequencing enzymes and the </a:t>
            </a:r>
            <a:r>
              <a:rPr lang="en-US" dirty="0" err="1"/>
              <a:t>sstDNA</a:t>
            </a:r>
            <a:r>
              <a:rPr lang="en-US" dirty="0"/>
              <a:t> library are deposited in the 44</a:t>
            </a:r>
            <a:r>
              <a:rPr lang="en-US" dirty="0">
                <a:latin typeface="Symbol" panose="05050102010706020507" pitchFamily="18" charset="2"/>
              </a:rPr>
              <a:t>m</a:t>
            </a:r>
            <a:r>
              <a:rPr lang="en-US" dirty="0"/>
              <a:t>m </a:t>
            </a:r>
            <a:r>
              <a:rPr lang="en-US" dirty="0" smtClean="0"/>
              <a:t>wells</a:t>
            </a:r>
          </a:p>
          <a:p>
            <a:pPr algn="just"/>
            <a:r>
              <a:rPr lang="en-US" dirty="0" smtClean="0"/>
              <a:t>The </a:t>
            </a:r>
            <a:r>
              <a:rPr lang="en-US" dirty="0"/>
              <a:t>bead deposition process maximizes the number of wells that contain an individual fragment of the single strand DNA </a:t>
            </a:r>
            <a:r>
              <a:rPr lang="en-US" dirty="0" smtClean="0"/>
              <a:t>library</a:t>
            </a:r>
          </a:p>
          <a:p>
            <a:pPr algn="just"/>
            <a:r>
              <a:rPr lang="en-US" dirty="0" smtClean="0"/>
              <a:t>The </a:t>
            </a:r>
            <a:r>
              <a:rPr lang="en-US" dirty="0" err="1"/>
              <a:t>PicoTiter</a:t>
            </a:r>
            <a:r>
              <a:rPr lang="en-US" dirty="0"/>
              <a:t> plate is loaded onto the </a:t>
            </a:r>
            <a:r>
              <a:rPr lang="en-US" dirty="0" smtClean="0"/>
              <a:t>sequencer</a:t>
            </a:r>
          </a:p>
          <a:p>
            <a:pPr algn="just"/>
            <a:r>
              <a:rPr lang="en-US" dirty="0" smtClean="0"/>
              <a:t>N.B. The </a:t>
            </a:r>
            <a:r>
              <a:rPr lang="en-US" dirty="0"/>
              <a:t>library sequences contain a biotin-conjugated adapter that allows its immobilization on streptavidin-coated beads</a:t>
            </a:r>
            <a:endParaRPr lang="it-IT" b="1" u="sng" dirty="0" smtClean="0"/>
          </a:p>
          <a:p>
            <a:endParaRPr lang="it-IT" b="1" u="sng" dirty="0"/>
          </a:p>
          <a:p>
            <a:endParaRPr lang="it-IT" b="1" u="sng" dirty="0" smtClean="0"/>
          </a:p>
          <a:p>
            <a:endParaRPr lang="it-IT" b="1" u="sng" dirty="0"/>
          </a:p>
          <a:p>
            <a:endParaRPr lang="it-IT" dirty="0"/>
          </a:p>
          <a:p>
            <a:endParaRPr lang="it-IT" dirty="0"/>
          </a:p>
        </p:txBody>
      </p:sp>
      <p:pic>
        <p:nvPicPr>
          <p:cNvPr id="4" name="Picture 3"/>
          <p:cNvPicPr>
            <a:picLocks noChangeAspect="1"/>
          </p:cNvPicPr>
          <p:nvPr/>
        </p:nvPicPr>
        <p:blipFill>
          <a:blip r:embed="rId2"/>
          <a:stretch>
            <a:fillRect/>
          </a:stretch>
        </p:blipFill>
        <p:spPr>
          <a:xfrm>
            <a:off x="5340765" y="1461548"/>
            <a:ext cx="6427912" cy="4277136"/>
          </a:xfrm>
          <a:prstGeom prst="rect">
            <a:avLst/>
          </a:prstGeom>
        </p:spPr>
      </p:pic>
    </p:spTree>
    <p:extLst>
      <p:ext uri="{BB962C8B-B14F-4D97-AF65-F5344CB8AC3E}">
        <p14:creationId xmlns:p14="http://schemas.microsoft.com/office/powerpoint/2010/main" val="54293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SEQUENCING CHEMISTRY</a:t>
            </a:r>
            <a:endParaRPr lang="it-IT" sz="2800" dirty="0"/>
          </a:p>
        </p:txBody>
      </p:sp>
      <p:sp>
        <p:nvSpPr>
          <p:cNvPr id="3" name="Content Placeholder 2"/>
          <p:cNvSpPr>
            <a:spLocks noGrp="1"/>
          </p:cNvSpPr>
          <p:nvPr>
            <p:ph idx="1"/>
          </p:nvPr>
        </p:nvSpPr>
        <p:spPr>
          <a:xfrm>
            <a:off x="287383" y="1428416"/>
            <a:ext cx="5111931" cy="4824338"/>
          </a:xfrm>
        </p:spPr>
        <p:txBody>
          <a:bodyPr>
            <a:normAutofit fontScale="92500" lnSpcReduction="10000"/>
          </a:bodyPr>
          <a:lstStyle/>
          <a:p>
            <a:pPr algn="just"/>
            <a:r>
              <a:rPr lang="en-US" b="1" dirty="0" smtClean="0"/>
              <a:t>Emulsion PCR for </a:t>
            </a:r>
            <a:r>
              <a:rPr lang="en-US" b="1" dirty="0" err="1" smtClean="0"/>
              <a:t>polony</a:t>
            </a:r>
            <a:r>
              <a:rPr lang="en-US" b="1" dirty="0" smtClean="0"/>
              <a:t> generation</a:t>
            </a:r>
          </a:p>
          <a:p>
            <a:pPr algn="just"/>
            <a:r>
              <a:rPr lang="en-US" dirty="0" smtClean="0"/>
              <a:t>Sequential </a:t>
            </a:r>
            <a:r>
              <a:rPr lang="en-US" dirty="0"/>
              <a:t>introduction of </a:t>
            </a:r>
            <a:r>
              <a:rPr lang="en-US" dirty="0" smtClean="0"/>
              <a:t>nucleotides</a:t>
            </a:r>
          </a:p>
          <a:p>
            <a:pPr algn="just"/>
            <a:r>
              <a:rPr lang="en-US" dirty="0" smtClean="0"/>
              <a:t>Nucleotide </a:t>
            </a:r>
            <a:r>
              <a:rPr lang="en-US" dirty="0"/>
              <a:t>incorporation generates a light signal that is detected by a </a:t>
            </a:r>
            <a:r>
              <a:rPr lang="en-US" dirty="0" smtClean="0"/>
              <a:t>camera</a:t>
            </a:r>
          </a:p>
          <a:p>
            <a:pPr algn="just"/>
            <a:r>
              <a:rPr lang="en-US" dirty="0" smtClean="0"/>
              <a:t>This </a:t>
            </a:r>
            <a:r>
              <a:rPr lang="en-US" dirty="0"/>
              <a:t>is related to the combined enzymatic activity of </a:t>
            </a:r>
            <a:r>
              <a:rPr lang="en-US" dirty="0" err="1"/>
              <a:t>sulfurylase</a:t>
            </a:r>
            <a:r>
              <a:rPr lang="en-US" dirty="0"/>
              <a:t> and luciferase upon release of a pyrophosphate group -&gt; </a:t>
            </a:r>
            <a:r>
              <a:rPr lang="en-US" b="1" dirty="0" smtClean="0"/>
              <a:t>pyrosequencing</a:t>
            </a:r>
          </a:p>
          <a:p>
            <a:pPr algn="just"/>
            <a:r>
              <a:rPr lang="en-US" dirty="0" smtClean="0"/>
              <a:t>Rather </a:t>
            </a:r>
            <a:r>
              <a:rPr lang="en-US" dirty="0"/>
              <a:t>long reads (several hundred </a:t>
            </a:r>
            <a:r>
              <a:rPr lang="en-US" dirty="0" err="1"/>
              <a:t>bp</a:t>
            </a:r>
            <a:r>
              <a:rPr lang="en-US" dirty="0"/>
              <a:t>) but with high error </a:t>
            </a:r>
            <a:r>
              <a:rPr lang="en-US" dirty="0" smtClean="0"/>
              <a:t>rate</a:t>
            </a:r>
          </a:p>
          <a:p>
            <a:pPr algn="just"/>
            <a:r>
              <a:rPr lang="en-US" dirty="0" smtClean="0"/>
              <a:t>For </a:t>
            </a:r>
            <a:r>
              <a:rPr lang="en-US" dirty="0"/>
              <a:t>the </a:t>
            </a:r>
            <a:r>
              <a:rPr lang="en-US" dirty="0" smtClean="0"/>
              <a:t>most curious</a:t>
            </a:r>
            <a:r>
              <a:rPr lang="en-US" dirty="0"/>
              <a:t>: </a:t>
            </a:r>
            <a:r>
              <a:rPr lang="it-IT" dirty="0" smtClean="0">
                <a:hlinkClick r:id="rId2"/>
              </a:rPr>
              <a:t>https</a:t>
            </a:r>
            <a:r>
              <a:rPr lang="it-IT" dirty="0">
                <a:hlinkClick r:id="rId2"/>
              </a:rPr>
              <a:t>://</a:t>
            </a:r>
            <a:r>
              <a:rPr lang="it-IT" dirty="0" smtClean="0">
                <a:hlinkClick r:id="rId2"/>
              </a:rPr>
              <a:t>www.youtube.com/watch?v=bFNjxKHP8Jc</a:t>
            </a:r>
            <a:r>
              <a:rPr lang="it-IT" dirty="0" smtClean="0"/>
              <a:t> </a:t>
            </a:r>
            <a:endParaRPr lang="it-IT" dirty="0"/>
          </a:p>
          <a:p>
            <a:endParaRPr lang="it-IT" b="1" u="sng" dirty="0" smtClean="0"/>
          </a:p>
          <a:p>
            <a:endParaRPr lang="it-IT" b="1" u="sng" dirty="0"/>
          </a:p>
          <a:p>
            <a:endParaRPr lang="it-IT" dirty="0"/>
          </a:p>
          <a:p>
            <a:endParaRPr lang="it-IT" dirty="0"/>
          </a:p>
        </p:txBody>
      </p:sp>
      <p:pic>
        <p:nvPicPr>
          <p:cNvPr id="5" name="Picture 3"/>
          <p:cNvPicPr>
            <a:picLocks noChangeAspect="1"/>
          </p:cNvPicPr>
          <p:nvPr/>
        </p:nvPicPr>
        <p:blipFill>
          <a:blip r:embed="rId3"/>
          <a:stretch>
            <a:fillRect/>
          </a:stretch>
        </p:blipFill>
        <p:spPr>
          <a:xfrm>
            <a:off x="5804658" y="2386148"/>
            <a:ext cx="6387341" cy="4471851"/>
          </a:xfrm>
          <a:prstGeom prst="rect">
            <a:avLst/>
          </a:prstGeom>
        </p:spPr>
      </p:pic>
      <p:pic>
        <p:nvPicPr>
          <p:cNvPr id="4" name="Immagine 3"/>
          <p:cNvPicPr>
            <a:picLocks noChangeAspect="1"/>
          </p:cNvPicPr>
          <p:nvPr/>
        </p:nvPicPr>
        <p:blipFill rotWithShape="1">
          <a:blip r:embed="rId4">
            <a:extLst>
              <a:ext uri="{28A0092B-C50C-407E-A947-70E740481C1C}">
                <a14:useLocalDpi xmlns:a14="http://schemas.microsoft.com/office/drawing/2010/main" val="0"/>
              </a:ext>
            </a:extLst>
          </a:blip>
          <a:srcRect t="8900"/>
          <a:stretch/>
        </p:blipFill>
        <p:spPr>
          <a:xfrm>
            <a:off x="6974868" y="87086"/>
            <a:ext cx="4581406" cy="2220685"/>
          </a:xfrm>
          <a:prstGeom prst="rect">
            <a:avLst/>
          </a:prstGeom>
        </p:spPr>
      </p:pic>
    </p:spTree>
    <p:extLst>
      <p:ext uri="{BB962C8B-B14F-4D97-AF65-F5344CB8AC3E}">
        <p14:creationId xmlns:p14="http://schemas.microsoft.com/office/powerpoint/2010/main" val="398797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r>
              <a:rPr lang="it-IT" sz="2800" dirty="0" smtClean="0"/>
              <a:t>COMPETITION WITH ILLUMINA LED TO A QUICK DECLINE</a:t>
            </a:r>
            <a:endParaRPr lang="it-IT" sz="2800" dirty="0"/>
          </a:p>
        </p:txBody>
      </p:sp>
      <p:sp>
        <p:nvSpPr>
          <p:cNvPr id="6" name="TextBox 4"/>
          <p:cNvSpPr txBox="1"/>
          <p:nvPr/>
        </p:nvSpPr>
        <p:spPr>
          <a:xfrm>
            <a:off x="2042158" y="5335173"/>
            <a:ext cx="7097857" cy="769441"/>
          </a:xfrm>
          <a:prstGeom prst="rect">
            <a:avLst/>
          </a:prstGeom>
          <a:solidFill>
            <a:schemeClr val="bg1"/>
          </a:solidFill>
          <a:ln>
            <a:solidFill>
              <a:srgbClr val="FF0000"/>
            </a:solidFill>
          </a:ln>
        </p:spPr>
        <p:txBody>
          <a:bodyPr wrap="square" rtlCol="0">
            <a:spAutoFit/>
          </a:bodyPr>
          <a:lstStyle/>
          <a:p>
            <a:pPr algn="ctr"/>
            <a:r>
              <a:rPr lang="it-IT" sz="2800" dirty="0" err="1" smtClean="0">
                <a:solidFill>
                  <a:srgbClr val="FF0000"/>
                </a:solidFill>
                <a:latin typeface="Calibri" panose="020F0502020204030204" pitchFamily="34" charset="0"/>
                <a:ea typeface="Calibri" panose="020F0502020204030204" pitchFamily="34" charset="0"/>
                <a:cs typeface="Calibri" panose="020F0502020204030204" pitchFamily="34" charset="0"/>
              </a:rPr>
              <a:t>Selling</a:t>
            </a:r>
            <a:r>
              <a:rPr lang="it-IT" sz="28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it-IT" sz="2800" dirty="0" err="1" smtClean="0">
                <a:solidFill>
                  <a:srgbClr val="FF0000"/>
                </a:solidFill>
                <a:latin typeface="Calibri" panose="020F0502020204030204" pitchFamily="34" charset="0"/>
                <a:ea typeface="Calibri" panose="020F0502020204030204" pitchFamily="34" charset="0"/>
                <a:cs typeface="Calibri" panose="020F0502020204030204" pitchFamily="34" charset="0"/>
              </a:rPr>
              <a:t>stopped</a:t>
            </a:r>
            <a:r>
              <a:rPr lang="it-IT" sz="28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in 2013</a:t>
            </a:r>
          </a:p>
          <a:p>
            <a:pPr algn="ctr"/>
            <a:r>
              <a:rPr lang="it-IT" sz="1600" dirty="0" smtClean="0">
                <a:latin typeface="Calibri" panose="020F0502020204030204" pitchFamily="34" charset="0"/>
                <a:ea typeface="Calibri" panose="020F0502020204030204" pitchFamily="34" charset="0"/>
                <a:cs typeface="Calibri" panose="020F0502020204030204" pitchFamily="34" charset="0"/>
              </a:rPr>
              <a:t>N.B. centers </a:t>
            </a:r>
            <a:r>
              <a:rPr lang="it-IT" sz="1600" dirty="0" err="1" smtClean="0">
                <a:latin typeface="Calibri" panose="020F0502020204030204" pitchFamily="34" charset="0"/>
                <a:ea typeface="Calibri" panose="020F0502020204030204" pitchFamily="34" charset="0"/>
                <a:cs typeface="Calibri" panose="020F0502020204030204" pitchFamily="34" charset="0"/>
              </a:rPr>
              <a:t>that</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acquired</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these</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platforms</a:t>
            </a:r>
            <a:r>
              <a:rPr lang="it-IT" sz="1600" dirty="0" smtClean="0">
                <a:latin typeface="Calibri" panose="020F0502020204030204" pitchFamily="34" charset="0"/>
                <a:ea typeface="Calibri" panose="020F0502020204030204" pitchFamily="34" charset="0"/>
                <a:cs typeface="Calibri" panose="020F0502020204030204" pitchFamily="34" charset="0"/>
              </a:rPr>
              <a:t> in the </a:t>
            </a:r>
            <a:r>
              <a:rPr lang="it-IT" sz="1600" dirty="0" err="1" smtClean="0">
                <a:latin typeface="Calibri" panose="020F0502020204030204" pitchFamily="34" charset="0"/>
                <a:ea typeface="Calibri" panose="020F0502020204030204" pitchFamily="34" charset="0"/>
                <a:cs typeface="Calibri" panose="020F0502020204030204" pitchFamily="34" charset="0"/>
              </a:rPr>
              <a:t>past</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keep</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using</a:t>
            </a:r>
            <a:r>
              <a:rPr lang="it-IT" sz="1600" dirty="0" smtClean="0">
                <a:latin typeface="Calibri" panose="020F0502020204030204" pitchFamily="34" charset="0"/>
                <a:ea typeface="Calibri" panose="020F0502020204030204" pitchFamily="34" charset="0"/>
                <a:cs typeface="Calibri" panose="020F0502020204030204" pitchFamily="34" charset="0"/>
              </a:rPr>
              <a:t> </a:t>
            </a:r>
            <a:r>
              <a:rPr lang="it-IT" sz="1600" dirty="0" err="1" smtClean="0">
                <a:latin typeface="Calibri" panose="020F0502020204030204" pitchFamily="34" charset="0"/>
                <a:ea typeface="Calibri" panose="020F0502020204030204" pitchFamily="34" charset="0"/>
                <a:cs typeface="Calibri" panose="020F0502020204030204" pitchFamily="34" charset="0"/>
              </a:rPr>
              <a:t>it</a:t>
            </a:r>
            <a:r>
              <a:rPr lang="it-IT" sz="1600" dirty="0" smtClean="0">
                <a:latin typeface="Calibri" panose="020F0502020204030204" pitchFamily="34" charset="0"/>
                <a:ea typeface="Calibri" panose="020F0502020204030204" pitchFamily="34" charset="0"/>
                <a:cs typeface="Calibri" panose="020F0502020204030204" pitchFamily="34" charset="0"/>
              </a:rPr>
              <a:t> for a </a:t>
            </a:r>
            <a:r>
              <a:rPr lang="it-IT" sz="1600" dirty="0" err="1" smtClean="0">
                <a:latin typeface="Calibri" panose="020F0502020204030204" pitchFamily="34" charset="0"/>
                <a:ea typeface="Calibri" panose="020F0502020204030204" pitchFamily="34" charset="0"/>
                <a:cs typeface="Calibri" panose="020F0502020204030204" pitchFamily="34" charset="0"/>
              </a:rPr>
              <a:t>while</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Grafico 8"/>
          <p:cNvGraphicFramePr>
            <a:graphicFrameLocks/>
          </p:cNvGraphicFramePr>
          <p:nvPr>
            <p:extLst>
              <p:ext uri="{D42A27DB-BD31-4B8C-83A1-F6EECF244321}">
                <p14:modId xmlns:p14="http://schemas.microsoft.com/office/powerpoint/2010/main" val="372670936"/>
              </p:ext>
            </p:extLst>
          </p:nvPr>
        </p:nvGraphicFramePr>
        <p:xfrm>
          <a:off x="2042157" y="1292469"/>
          <a:ext cx="7097858" cy="3877407"/>
        </p:xfrm>
        <a:graphic>
          <a:graphicData uri="http://schemas.openxmlformats.org/drawingml/2006/chart">
            <c:chart xmlns:c="http://schemas.openxmlformats.org/drawingml/2006/chart" xmlns:r="http://schemas.openxmlformats.org/officeDocument/2006/relationships" r:id="rId2"/>
          </a:graphicData>
        </a:graphic>
      </p:graphicFrame>
      <p:sp>
        <p:nvSpPr>
          <p:cNvPr id="3" name="Freccia in giù 2"/>
          <p:cNvSpPr/>
          <p:nvPr/>
        </p:nvSpPr>
        <p:spPr>
          <a:xfrm>
            <a:off x="4589585" y="2760784"/>
            <a:ext cx="448408" cy="773724"/>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50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5"/>
            <a:ext cx="9509760" cy="635508"/>
          </a:xfrm>
        </p:spPr>
        <p:txBody>
          <a:bodyPr>
            <a:normAutofit/>
          </a:bodyPr>
          <a:lstStyle/>
          <a:p>
            <a:r>
              <a:rPr lang="it-IT" sz="2800" dirty="0" smtClean="0"/>
              <a:t>ILLUMINA SEQUENCING</a:t>
            </a:r>
            <a:endParaRPr lang="it-IT" sz="2800" dirty="0"/>
          </a:p>
        </p:txBody>
      </p:sp>
      <p:sp>
        <p:nvSpPr>
          <p:cNvPr id="3" name="Content Placeholder 2"/>
          <p:cNvSpPr>
            <a:spLocks noGrp="1"/>
          </p:cNvSpPr>
          <p:nvPr>
            <p:ph idx="1"/>
          </p:nvPr>
        </p:nvSpPr>
        <p:spPr>
          <a:xfrm>
            <a:off x="287383" y="1428416"/>
            <a:ext cx="5608320" cy="4343400"/>
          </a:xfrm>
        </p:spPr>
        <p:txBody>
          <a:bodyPr>
            <a:normAutofit/>
          </a:bodyPr>
          <a:lstStyle/>
          <a:p>
            <a:pPr algn="just"/>
            <a:r>
              <a:rPr lang="en-US" dirty="0"/>
              <a:t>Company initially called </a:t>
            </a:r>
            <a:r>
              <a:rPr lang="en-US" b="1" u="sng" dirty="0" err="1"/>
              <a:t>Solexa</a:t>
            </a:r>
            <a:r>
              <a:rPr lang="en-US" dirty="0"/>
              <a:t>, later acquired by </a:t>
            </a:r>
            <a:r>
              <a:rPr lang="en-US" dirty="0" smtClean="0"/>
              <a:t>Illumina</a:t>
            </a:r>
          </a:p>
          <a:p>
            <a:pPr algn="just"/>
            <a:r>
              <a:rPr lang="en-US" u="sng" dirty="0" smtClean="0"/>
              <a:t>Initially </a:t>
            </a:r>
            <a:r>
              <a:rPr lang="en-US" u="sng" dirty="0"/>
              <a:t>very short reads </a:t>
            </a:r>
            <a:r>
              <a:rPr lang="en-US" dirty="0"/>
              <a:t>(15, 25, 50 </a:t>
            </a:r>
            <a:r>
              <a:rPr lang="en-US" dirty="0" err="1"/>
              <a:t>bp</a:t>
            </a:r>
            <a:r>
              <a:rPr lang="en-US" dirty="0"/>
              <a:t>), but very rapid increase in both length and accuracy (error rate gradually lower and lower</a:t>
            </a:r>
            <a:r>
              <a:rPr lang="en-US" dirty="0" smtClean="0"/>
              <a:t>)</a:t>
            </a:r>
          </a:p>
          <a:p>
            <a:pPr algn="just"/>
            <a:r>
              <a:rPr lang="en-US" dirty="0" smtClean="0"/>
              <a:t>Different </a:t>
            </a:r>
            <a:r>
              <a:rPr lang="en-US" dirty="0"/>
              <a:t>platforms (</a:t>
            </a:r>
            <a:r>
              <a:rPr lang="en-US" dirty="0" err="1"/>
              <a:t>MiSeq</a:t>
            </a:r>
            <a:r>
              <a:rPr lang="en-US" dirty="0"/>
              <a:t>, </a:t>
            </a:r>
            <a:r>
              <a:rPr lang="en-US" dirty="0" err="1"/>
              <a:t>HiSeq</a:t>
            </a:r>
            <a:r>
              <a:rPr lang="en-US" dirty="0"/>
              <a:t>, </a:t>
            </a:r>
            <a:r>
              <a:rPr lang="en-US" dirty="0" err="1"/>
              <a:t>NextSeq</a:t>
            </a:r>
            <a:r>
              <a:rPr lang="en-US" dirty="0"/>
              <a:t>, </a:t>
            </a:r>
            <a:r>
              <a:rPr lang="en-US" dirty="0" err="1"/>
              <a:t>NovaSeq</a:t>
            </a:r>
            <a:r>
              <a:rPr lang="en-US" dirty="0"/>
              <a:t>, etc.) with different applications (and throughput)</a:t>
            </a:r>
            <a:endParaRPr lang="it-IT" u="sng" dirty="0" smtClean="0"/>
          </a:p>
          <a:p>
            <a:endParaRPr lang="it-IT" b="1" u="sng" dirty="0"/>
          </a:p>
          <a:p>
            <a:endParaRPr lang="it-IT" dirty="0"/>
          </a:p>
          <a:p>
            <a:endParaRPr lang="it-IT" dirty="0"/>
          </a:p>
        </p:txBody>
      </p:sp>
      <p:pic>
        <p:nvPicPr>
          <p:cNvPr id="9" name="Picture 2" descr="http://assets.illumina.com/content/dam/illumina-marketing/images/systems/hiseq/hiseq-x-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3" y="4856549"/>
            <a:ext cx="5386465" cy="1681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p:cNvPicPr>
          <p:nvPr/>
        </p:nvPicPr>
        <p:blipFill>
          <a:blip r:embed="rId3"/>
          <a:stretch>
            <a:fillRect/>
          </a:stretch>
        </p:blipFill>
        <p:spPr>
          <a:xfrm>
            <a:off x="6477927" y="942470"/>
            <a:ext cx="5065692" cy="2375112"/>
          </a:xfrm>
          <a:prstGeom prst="rect">
            <a:avLst/>
          </a:prstGeom>
        </p:spPr>
      </p:pic>
      <p:pic>
        <p:nvPicPr>
          <p:cNvPr id="11" name="Picture 4"/>
          <p:cNvPicPr>
            <a:picLocks noChangeAspect="1"/>
          </p:cNvPicPr>
          <p:nvPr/>
        </p:nvPicPr>
        <p:blipFill>
          <a:blip r:embed="rId4"/>
          <a:stretch>
            <a:fillRect/>
          </a:stretch>
        </p:blipFill>
        <p:spPr>
          <a:xfrm>
            <a:off x="6096000" y="3638915"/>
            <a:ext cx="4990476" cy="2680311"/>
          </a:xfrm>
          <a:prstGeom prst="rect">
            <a:avLst/>
          </a:prstGeom>
        </p:spPr>
      </p:pic>
    </p:spTree>
    <p:extLst>
      <p:ext uri="{BB962C8B-B14F-4D97-AF65-F5344CB8AC3E}">
        <p14:creationId xmlns:p14="http://schemas.microsoft.com/office/powerpoint/2010/main" val="11718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3910"/>
            <a:ext cx="9509760" cy="635508"/>
          </a:xfrm>
        </p:spPr>
        <p:txBody>
          <a:bodyPr>
            <a:normAutofit/>
          </a:bodyPr>
          <a:lstStyle/>
          <a:p>
            <a:r>
              <a:rPr lang="it-IT" sz="2800" dirty="0" smtClean="0"/>
              <a:t>CLUSTER STATION</a:t>
            </a:r>
            <a:endParaRPr lang="it-IT" sz="2800" dirty="0"/>
          </a:p>
        </p:txBody>
      </p:sp>
      <p:sp>
        <p:nvSpPr>
          <p:cNvPr id="3" name="Content Placeholder 2"/>
          <p:cNvSpPr>
            <a:spLocks noGrp="1"/>
          </p:cNvSpPr>
          <p:nvPr>
            <p:ph idx="1"/>
          </p:nvPr>
        </p:nvSpPr>
        <p:spPr>
          <a:xfrm>
            <a:off x="287382" y="1428416"/>
            <a:ext cx="6878349" cy="4343400"/>
          </a:xfrm>
        </p:spPr>
        <p:txBody>
          <a:bodyPr>
            <a:normAutofit/>
          </a:bodyPr>
          <a:lstStyle/>
          <a:p>
            <a:pPr algn="just"/>
            <a:r>
              <a:rPr lang="en-US" dirty="0"/>
              <a:t>Tool to prepare the </a:t>
            </a:r>
            <a:r>
              <a:rPr lang="en-US" b="1" dirty="0"/>
              <a:t>flow-cell</a:t>
            </a:r>
            <a:r>
              <a:rPr lang="en-US" dirty="0"/>
              <a:t> (i.e., the glass substrate on which the library fragments will be sequenced in parallel</a:t>
            </a:r>
            <a:r>
              <a:rPr lang="en-US" dirty="0" smtClean="0"/>
              <a:t>)</a:t>
            </a:r>
          </a:p>
          <a:p>
            <a:pPr algn="just"/>
            <a:r>
              <a:rPr lang="en-US" dirty="0" smtClean="0"/>
              <a:t>Each </a:t>
            </a:r>
            <a:r>
              <a:rPr lang="en-US" dirty="0"/>
              <a:t>flow-cell contains several </a:t>
            </a:r>
            <a:r>
              <a:rPr lang="en-US" b="1" dirty="0" smtClean="0"/>
              <a:t>lanes</a:t>
            </a:r>
          </a:p>
          <a:p>
            <a:pPr algn="just"/>
            <a:r>
              <a:rPr lang="en-US" dirty="0" smtClean="0"/>
              <a:t>Each </a:t>
            </a:r>
            <a:r>
              <a:rPr lang="en-US" dirty="0"/>
              <a:t>lane can be used to sequence </a:t>
            </a:r>
            <a:r>
              <a:rPr lang="en-US" b="1" dirty="0"/>
              <a:t>one or more libraries in parallel </a:t>
            </a:r>
            <a:r>
              <a:rPr lang="en-US" dirty="0"/>
              <a:t>(and in this case the preparation of </a:t>
            </a:r>
            <a:r>
              <a:rPr lang="en-US" u="sng" dirty="0"/>
              <a:t>barcoded libraries</a:t>
            </a:r>
            <a:r>
              <a:rPr lang="en-US" dirty="0"/>
              <a:t> is </a:t>
            </a:r>
            <a:r>
              <a:rPr lang="en-US" dirty="0" smtClean="0"/>
              <a:t>required)</a:t>
            </a:r>
            <a:endParaRPr lang="it-IT" b="1" u="sng" dirty="0" smtClean="0"/>
          </a:p>
          <a:p>
            <a:endParaRPr lang="it-IT" b="1" u="sng" dirty="0"/>
          </a:p>
          <a:p>
            <a:endParaRPr lang="it-IT" dirty="0"/>
          </a:p>
          <a:p>
            <a:endParaRPr lang="it-IT" dirty="0"/>
          </a:p>
        </p:txBody>
      </p:sp>
      <p:pic>
        <p:nvPicPr>
          <p:cNvPr id="7" name="Picture 3"/>
          <p:cNvPicPr>
            <a:picLocks noChangeAspect="1"/>
          </p:cNvPicPr>
          <p:nvPr/>
        </p:nvPicPr>
        <p:blipFill>
          <a:blip r:embed="rId2"/>
          <a:stretch>
            <a:fillRect/>
          </a:stretch>
        </p:blipFill>
        <p:spPr>
          <a:xfrm>
            <a:off x="927100" y="3833508"/>
            <a:ext cx="4605926" cy="2271647"/>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449" y="650678"/>
            <a:ext cx="3744277" cy="4501615"/>
          </a:xfrm>
          <a:prstGeom prst="rect">
            <a:avLst/>
          </a:prstGeom>
        </p:spPr>
      </p:pic>
      <p:sp>
        <p:nvSpPr>
          <p:cNvPr id="5" name="CasellaDiTesto 4"/>
          <p:cNvSpPr txBox="1"/>
          <p:nvPr/>
        </p:nvSpPr>
        <p:spPr>
          <a:xfrm>
            <a:off x="6854634" y="5310151"/>
            <a:ext cx="4695092" cy="923330"/>
          </a:xfrm>
          <a:prstGeom prst="rect">
            <a:avLst/>
          </a:prstGeom>
          <a:noFill/>
          <a:ln>
            <a:solidFill>
              <a:srgbClr val="00B050"/>
            </a:solidFill>
          </a:ln>
        </p:spPr>
        <p:txBody>
          <a:bodyPr wrap="square" rtlCol="0">
            <a:spAutoFit/>
          </a:bodyPr>
          <a:lstStyle/>
          <a:p>
            <a:r>
              <a:rPr lang="en-US" dirty="0" smtClean="0"/>
              <a:t>The </a:t>
            </a:r>
            <a:r>
              <a:rPr lang="en-US" b="1" dirty="0" err="1" smtClean="0"/>
              <a:t>cBot</a:t>
            </a:r>
            <a:r>
              <a:rPr lang="en-US" dirty="0" smtClean="0"/>
              <a:t> is the most up-to-date type of Illumina cluster generation system. This process occurs BEFORE the sequencing</a:t>
            </a:r>
            <a:endParaRPr lang="en-US" dirty="0"/>
          </a:p>
        </p:txBody>
      </p:sp>
    </p:spTree>
    <p:extLst>
      <p:ext uri="{BB962C8B-B14F-4D97-AF65-F5344CB8AC3E}">
        <p14:creationId xmlns:p14="http://schemas.microsoft.com/office/powerpoint/2010/main" val="6184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495"/>
            <a:ext cx="9509760" cy="635508"/>
          </a:xfrm>
        </p:spPr>
        <p:txBody>
          <a:bodyPr>
            <a:normAutofit/>
          </a:bodyPr>
          <a:lstStyle/>
          <a:p>
            <a:r>
              <a:rPr lang="it-IT" sz="2800" dirty="0" smtClean="0"/>
              <a:t>THE ORGANIZATION OF A FLOWCELL</a:t>
            </a:r>
            <a:endParaRPr lang="it-IT" sz="2800" dirty="0"/>
          </a:p>
        </p:txBody>
      </p:sp>
      <p:sp>
        <p:nvSpPr>
          <p:cNvPr id="4" name="CasellaDiTesto 3"/>
          <p:cNvSpPr txBox="1"/>
          <p:nvPr/>
        </p:nvSpPr>
        <p:spPr>
          <a:xfrm>
            <a:off x="7621903" y="4528038"/>
            <a:ext cx="3931189" cy="1200329"/>
          </a:xfrm>
          <a:prstGeom prst="rect">
            <a:avLst/>
          </a:prstGeom>
          <a:noFill/>
        </p:spPr>
        <p:txBody>
          <a:bodyPr wrap="square" rtlCol="0">
            <a:spAutoFit/>
          </a:bodyPr>
          <a:lstStyle/>
          <a:p>
            <a:pPr algn="just"/>
            <a:r>
              <a:rPr lang="it-IT" dirty="0" smtClean="0"/>
              <a:t>N.B. </a:t>
            </a:r>
            <a:r>
              <a:rPr lang="en-US" dirty="0"/>
              <a:t>the design of </a:t>
            </a:r>
            <a:r>
              <a:rPr lang="en-US" dirty="0" err="1"/>
              <a:t>flowcells</a:t>
            </a:r>
            <a:r>
              <a:rPr lang="en-US" dirty="0"/>
              <a:t> changes very rapidly. Illumina </a:t>
            </a:r>
            <a:r>
              <a:rPr lang="en-US" dirty="0" err="1"/>
              <a:t>flowcells</a:t>
            </a:r>
            <a:r>
              <a:rPr lang="en-US" dirty="0"/>
              <a:t> of the latest generation have 2 or 4 lanes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690" y="1241642"/>
            <a:ext cx="6612856" cy="490610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2141" y="2010708"/>
            <a:ext cx="3870951" cy="1811484"/>
          </a:xfrm>
          <a:prstGeom prst="rect">
            <a:avLst/>
          </a:prstGeom>
        </p:spPr>
      </p:pic>
    </p:spTree>
    <p:extLst>
      <p:ext uri="{BB962C8B-B14F-4D97-AF65-F5344CB8AC3E}">
        <p14:creationId xmlns:p14="http://schemas.microsoft.com/office/powerpoint/2010/main" val="38198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247142" cy="631352"/>
          </a:xfrm>
        </p:spPr>
        <p:txBody>
          <a:bodyPr>
            <a:normAutofit fontScale="90000"/>
          </a:bodyPr>
          <a:lstStyle/>
          <a:p>
            <a:r>
              <a:rPr lang="en-US" dirty="0"/>
              <a:t>Sequencing market demand grows exponentially</a:t>
            </a:r>
            <a:endParaRPr lang="it-IT" dirty="0"/>
          </a:p>
        </p:txBody>
      </p:sp>
      <p:pic>
        <p:nvPicPr>
          <p:cNvPr id="9" name="Segnaposto contenut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120" y="2961041"/>
            <a:ext cx="9509125" cy="3457231"/>
          </a:xfrm>
        </p:spPr>
      </p:pic>
      <p:sp>
        <p:nvSpPr>
          <p:cNvPr id="10" name="CasellaDiTesto 9"/>
          <p:cNvSpPr txBox="1"/>
          <p:nvPr/>
        </p:nvSpPr>
        <p:spPr>
          <a:xfrm>
            <a:off x="1341120" y="1428206"/>
            <a:ext cx="9509126" cy="1200329"/>
          </a:xfrm>
          <a:prstGeom prst="rect">
            <a:avLst/>
          </a:prstGeom>
          <a:noFill/>
        </p:spPr>
        <p:txBody>
          <a:bodyPr wrap="square" rtlCol="0">
            <a:spAutoFit/>
          </a:bodyPr>
          <a:lstStyle/>
          <a:p>
            <a:r>
              <a:rPr lang="it-IT" dirty="0" smtClean="0"/>
              <a:t>The </a:t>
            </a:r>
            <a:r>
              <a:rPr lang="en-US" dirty="0" smtClean="0"/>
              <a:t>market demand for DNA sequencing resources grows </a:t>
            </a:r>
            <a:r>
              <a:rPr lang="it-IT" dirty="0" err="1" smtClean="0"/>
              <a:t>very</a:t>
            </a:r>
            <a:r>
              <a:rPr lang="it-IT" dirty="0" smtClean="0"/>
              <a:t> </a:t>
            </a:r>
            <a:r>
              <a:rPr lang="it-IT" dirty="0" err="1" smtClean="0"/>
              <a:t>rapidly</a:t>
            </a:r>
            <a:endParaRPr lang="en-US" dirty="0" smtClean="0"/>
          </a:p>
          <a:p>
            <a:endParaRPr lang="en-US" dirty="0"/>
          </a:p>
          <a:p>
            <a:r>
              <a:rPr lang="en-US" dirty="0" smtClean="0"/>
              <a:t>The </a:t>
            </a:r>
            <a:r>
              <a:rPr lang="en-US" dirty="0"/>
              <a:t>DNA Sequencing Market Size was valued at USD 13.46 billion in 2023 and is projected to grow from USD </a:t>
            </a:r>
            <a:r>
              <a:rPr lang="en-US" u="sng" dirty="0"/>
              <a:t>15.63 Billion in 2024</a:t>
            </a:r>
            <a:r>
              <a:rPr lang="en-US" dirty="0"/>
              <a:t> to USD 46.85 billion by 2032</a:t>
            </a:r>
            <a:endParaRPr lang="it-IT" dirty="0" smtClean="0"/>
          </a:p>
        </p:txBody>
      </p:sp>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913" y="184102"/>
            <a:ext cx="9509760" cy="635508"/>
          </a:xfrm>
        </p:spPr>
        <p:txBody>
          <a:bodyPr>
            <a:normAutofit/>
          </a:bodyPr>
          <a:lstStyle/>
          <a:p>
            <a:r>
              <a:rPr lang="it-IT" sz="2800" dirty="0" smtClean="0"/>
              <a:t>ILLUMINA LIBRARY PREPARATION</a:t>
            </a:r>
            <a:endParaRPr lang="it-IT" sz="2800" dirty="0"/>
          </a:p>
        </p:txBody>
      </p:sp>
      <p:sp>
        <p:nvSpPr>
          <p:cNvPr id="3" name="CasellaDiTesto 2"/>
          <p:cNvSpPr txBox="1"/>
          <p:nvPr/>
        </p:nvSpPr>
        <p:spPr>
          <a:xfrm>
            <a:off x="574008" y="1115356"/>
            <a:ext cx="11049453" cy="2585323"/>
          </a:xfrm>
          <a:prstGeom prst="rect">
            <a:avLst/>
          </a:prstGeom>
          <a:noFill/>
        </p:spPr>
        <p:txBody>
          <a:bodyPr wrap="square" rtlCol="0">
            <a:spAutoFit/>
          </a:bodyPr>
          <a:lstStyle/>
          <a:p>
            <a:pPr marL="285750" indent="-285750" algn="just">
              <a:buFont typeface="Arial" panose="020B0604020202020204" pitchFamily="34" charset="0"/>
              <a:buChar char="•"/>
            </a:pPr>
            <a:r>
              <a:rPr lang="en-US" dirty="0"/>
              <a:t>Libraries can be prepared following </a:t>
            </a:r>
            <a:r>
              <a:rPr lang="en-US" u="sng" dirty="0"/>
              <a:t>different methods depending on the objectives of a study </a:t>
            </a:r>
            <a:r>
              <a:rPr lang="en-US" dirty="0"/>
              <a:t>(which we will discuss more about later: SE, PE, mate-pair, etc</a:t>
            </a:r>
            <a:r>
              <a:rPr lang="en-US" dirty="0" smtClean="0"/>
              <a:t>.)</a:t>
            </a:r>
          </a:p>
          <a:p>
            <a:pPr marL="285750" indent="-285750" algn="just">
              <a:buFont typeface="Arial" panose="020B0604020202020204" pitchFamily="34" charset="0"/>
              <a:buChar char="•"/>
            </a:pPr>
            <a:r>
              <a:rPr lang="en-US" dirty="0" smtClean="0"/>
              <a:t>They </a:t>
            </a:r>
            <a:r>
              <a:rPr lang="en-US" dirty="0"/>
              <a:t>always start from </a:t>
            </a:r>
            <a:r>
              <a:rPr lang="en-US" b="1" u="sng" dirty="0"/>
              <a:t>dsDNA molecules</a:t>
            </a:r>
            <a:r>
              <a:rPr lang="en-US" dirty="0"/>
              <a:t>, or from cDNA (thus derived from mRNA), which must still be fragmented before they can be </a:t>
            </a:r>
            <a:r>
              <a:rPr lang="en-US" dirty="0" smtClean="0"/>
              <a:t>analyzed</a:t>
            </a:r>
          </a:p>
          <a:p>
            <a:pPr marL="285750" indent="-285750" algn="just">
              <a:buFont typeface="Arial" panose="020B0604020202020204" pitchFamily="34" charset="0"/>
              <a:buChar char="•"/>
            </a:pPr>
            <a:r>
              <a:rPr lang="en-US" dirty="0" smtClean="0"/>
              <a:t>All </a:t>
            </a:r>
            <a:r>
              <a:rPr lang="en-US" dirty="0"/>
              <a:t>library preparation protocols involve the addition of </a:t>
            </a:r>
            <a:r>
              <a:rPr lang="en-US" b="1" dirty="0"/>
              <a:t>adapters at the </a:t>
            </a:r>
            <a:r>
              <a:rPr lang="en-US" b="1" dirty="0" smtClean="0"/>
              <a:t>5’ and 3’ ends</a:t>
            </a:r>
          </a:p>
          <a:p>
            <a:pPr marL="285750" indent="-285750" algn="just">
              <a:buFont typeface="Arial" panose="020B0604020202020204" pitchFamily="34" charset="0"/>
              <a:buChar char="•"/>
            </a:pPr>
            <a:r>
              <a:rPr lang="en-US" dirty="0" smtClean="0"/>
              <a:t>In </a:t>
            </a:r>
            <a:r>
              <a:rPr lang="en-US" dirty="0"/>
              <a:t>particular, these additional sequences include those for </a:t>
            </a:r>
            <a:r>
              <a:rPr lang="en-US" u="sng" dirty="0"/>
              <a:t>primer binding</a:t>
            </a:r>
            <a:r>
              <a:rPr lang="en-US" dirty="0"/>
              <a:t>, </a:t>
            </a:r>
            <a:r>
              <a:rPr lang="en-US" u="sng" dirty="0" smtClean="0"/>
              <a:t>indexes </a:t>
            </a:r>
            <a:r>
              <a:rPr lang="en-US" u="sng" dirty="0"/>
              <a:t>(barcodes)</a:t>
            </a:r>
            <a:r>
              <a:rPr lang="en-US" dirty="0"/>
              <a:t>, and </a:t>
            </a:r>
            <a:r>
              <a:rPr lang="en-US" u="sng" dirty="0"/>
              <a:t>sequences complementary to the immobilized </a:t>
            </a:r>
            <a:r>
              <a:rPr lang="en-US" u="sng" dirty="0" err="1"/>
              <a:t>oligos</a:t>
            </a:r>
            <a:r>
              <a:rPr lang="en-US" u="sng" dirty="0"/>
              <a:t> on the </a:t>
            </a:r>
            <a:r>
              <a:rPr lang="en-US" u="sng" dirty="0" smtClean="0"/>
              <a:t>flow-cell</a:t>
            </a:r>
          </a:p>
          <a:p>
            <a:pPr marL="285750" indent="-285750" algn="just">
              <a:buFont typeface="Arial" panose="020B0604020202020204" pitchFamily="34" charset="0"/>
              <a:buChar char="•"/>
            </a:pPr>
            <a:r>
              <a:rPr lang="en-US" dirty="0" smtClean="0"/>
              <a:t>It </a:t>
            </a:r>
            <a:r>
              <a:rPr lang="en-US" dirty="0"/>
              <a:t>is therefore possible to analyze up to several samples on the same flow-cell (following </a:t>
            </a:r>
            <a:r>
              <a:rPr lang="en-US" b="1" dirty="0"/>
              <a:t>multiplexing</a:t>
            </a:r>
            <a:r>
              <a:rPr lang="en-US" dirty="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632" y="3626875"/>
            <a:ext cx="5088206" cy="2977733"/>
          </a:xfrm>
          <a:prstGeom prst="rect">
            <a:avLst/>
          </a:prstGeom>
        </p:spPr>
      </p:pic>
    </p:spTree>
    <p:extLst>
      <p:ext uri="{BB962C8B-B14F-4D97-AF65-F5344CB8AC3E}">
        <p14:creationId xmlns:p14="http://schemas.microsoft.com/office/powerpoint/2010/main" val="287985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it-IT" sz="2800" dirty="0" smtClean="0"/>
              <a:t>BRIDGE AMPLIFICATION – CLUSTER GENERATION</a:t>
            </a:r>
            <a:endParaRPr lang="it-IT" sz="2800" dirty="0"/>
          </a:p>
        </p:txBody>
      </p:sp>
      <p:sp>
        <p:nvSpPr>
          <p:cNvPr id="3" name="CasellaDiTesto 2"/>
          <p:cNvSpPr txBox="1"/>
          <p:nvPr/>
        </p:nvSpPr>
        <p:spPr>
          <a:xfrm>
            <a:off x="644435" y="1511010"/>
            <a:ext cx="5108061" cy="4524315"/>
          </a:xfrm>
          <a:prstGeom prst="rect">
            <a:avLst/>
          </a:prstGeom>
          <a:noFill/>
        </p:spPr>
        <p:txBody>
          <a:bodyPr wrap="square" rtlCol="0">
            <a:spAutoFit/>
          </a:bodyPr>
          <a:lstStyle/>
          <a:p>
            <a:pPr marL="285750" indent="-285750" algn="just">
              <a:buFont typeface="Arial" panose="020B0604020202020204" pitchFamily="34" charset="0"/>
              <a:buChar char="•"/>
            </a:pPr>
            <a:r>
              <a:rPr lang="en-US" dirty="0"/>
              <a:t>There are two different types of </a:t>
            </a:r>
            <a:r>
              <a:rPr lang="en-US" dirty="0" err="1"/>
              <a:t>oligos</a:t>
            </a:r>
            <a:r>
              <a:rPr lang="en-US" dirty="0"/>
              <a:t> immobilized on the </a:t>
            </a:r>
            <a:r>
              <a:rPr lang="en-US" dirty="0" err="1"/>
              <a:t>flowcell</a:t>
            </a:r>
            <a:r>
              <a:rPr lang="en-US" dirty="0"/>
              <a:t>, </a:t>
            </a:r>
            <a:r>
              <a:rPr lang="en-US" u="sng" dirty="0"/>
              <a:t>complementary to the outermost sequences of the adapters</a:t>
            </a:r>
            <a:r>
              <a:rPr lang="en-US" dirty="0"/>
              <a:t> added to the </a:t>
            </a:r>
            <a:r>
              <a:rPr lang="en-US" dirty="0" smtClean="0"/>
              <a:t>library</a:t>
            </a:r>
          </a:p>
          <a:p>
            <a:pPr marL="285750" indent="-285750" algn="just">
              <a:buFont typeface="Arial" panose="020B0604020202020204" pitchFamily="34" charset="0"/>
              <a:buChar char="•"/>
            </a:pPr>
            <a:r>
              <a:rPr lang="en-US" dirty="0" smtClean="0"/>
              <a:t>After </a:t>
            </a:r>
            <a:r>
              <a:rPr lang="en-US" dirty="0"/>
              <a:t>hybridization of the library fragment with these </a:t>
            </a:r>
            <a:r>
              <a:rPr lang="en-US" dirty="0" err="1"/>
              <a:t>oligos</a:t>
            </a:r>
            <a:r>
              <a:rPr lang="en-US" dirty="0"/>
              <a:t> (at both ends), </a:t>
            </a:r>
            <a:r>
              <a:rPr lang="en-US" b="1" dirty="0"/>
              <a:t>DNA polymerase</a:t>
            </a:r>
            <a:r>
              <a:rPr lang="en-US" dirty="0"/>
              <a:t> creates a second strand complementary to the immobilized </a:t>
            </a:r>
            <a:r>
              <a:rPr lang="en-US" dirty="0" smtClean="0"/>
              <a:t>one</a:t>
            </a:r>
          </a:p>
          <a:p>
            <a:pPr marL="285750" indent="-285750" algn="just">
              <a:buFont typeface="Arial" panose="020B0604020202020204" pitchFamily="34" charset="0"/>
              <a:buChar char="•"/>
            </a:pPr>
            <a:r>
              <a:rPr lang="en-US" b="1" dirty="0" smtClean="0"/>
              <a:t>Denaturation</a:t>
            </a:r>
            <a:r>
              <a:rPr lang="en-US" dirty="0" smtClean="0"/>
              <a:t> follows</a:t>
            </a:r>
          </a:p>
          <a:p>
            <a:pPr marL="285750" indent="-285750" algn="just">
              <a:buFont typeface="Arial" panose="020B0604020202020204" pitchFamily="34" charset="0"/>
              <a:buChar char="•"/>
            </a:pPr>
            <a:r>
              <a:rPr lang="en-US" dirty="0" smtClean="0"/>
              <a:t>The </a:t>
            </a:r>
            <a:r>
              <a:rPr lang="en-US" dirty="0"/>
              <a:t>product of </a:t>
            </a:r>
            <a:r>
              <a:rPr lang="en-US" b="1" u="sng" dirty="0">
                <a:solidFill>
                  <a:srgbClr val="FF0000"/>
                </a:solidFill>
              </a:rPr>
              <a:t>bridge amplification</a:t>
            </a:r>
            <a:r>
              <a:rPr lang="en-US" dirty="0"/>
              <a:t> are two strands identical to the initial one, spatially close </a:t>
            </a:r>
            <a:r>
              <a:rPr lang="en-US" dirty="0" smtClean="0"/>
              <a:t>together</a:t>
            </a:r>
          </a:p>
          <a:p>
            <a:pPr marL="285750" indent="-285750" algn="just">
              <a:buFont typeface="Arial" panose="020B0604020202020204" pitchFamily="34" charset="0"/>
              <a:buChar char="•"/>
            </a:pPr>
            <a:r>
              <a:rPr lang="en-US" dirty="0" smtClean="0"/>
              <a:t>The </a:t>
            </a:r>
            <a:r>
              <a:rPr lang="en-US" dirty="0"/>
              <a:t>process is </a:t>
            </a:r>
            <a:r>
              <a:rPr lang="en-US" u="sng" dirty="0"/>
              <a:t>repeated </a:t>
            </a:r>
            <a:r>
              <a:rPr lang="en-US" u="sng" dirty="0" smtClean="0"/>
              <a:t>cyclically</a:t>
            </a:r>
          </a:p>
          <a:p>
            <a:pPr marL="285750" indent="-285750" algn="just">
              <a:buFont typeface="Arial" panose="020B0604020202020204" pitchFamily="34" charset="0"/>
              <a:buChar char="•"/>
            </a:pPr>
            <a:r>
              <a:rPr lang="en-US" dirty="0" smtClean="0"/>
              <a:t>At </a:t>
            </a:r>
            <a:r>
              <a:rPr lang="en-US" dirty="0"/>
              <a:t>the end, the immobilized “reverse” strands are removed</a:t>
            </a:r>
            <a:endParaRPr lang="it-IT" dirty="0"/>
          </a:p>
        </p:txBody>
      </p:sp>
      <p:pic>
        <p:nvPicPr>
          <p:cNvPr id="5" name="Picture 2" descr="http://www.atdbio.com/img/articles/bridging-pcr-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496" y="1695648"/>
            <a:ext cx="6439504" cy="385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it-IT" sz="2800" dirty="0" smtClean="0"/>
              <a:t>BRIDGE AMPLIFICATION – CLUSTER GENERATION</a:t>
            </a:r>
            <a:endParaRPr lang="it-IT" sz="2800" dirty="0"/>
          </a:p>
        </p:txBody>
      </p:sp>
      <p:pic>
        <p:nvPicPr>
          <p:cNvPr id="6" name="Picture 3"/>
          <p:cNvPicPr>
            <a:picLocks noChangeAspect="1"/>
          </p:cNvPicPr>
          <p:nvPr/>
        </p:nvPicPr>
        <p:blipFill>
          <a:blip r:embed="rId2"/>
          <a:stretch>
            <a:fillRect/>
          </a:stretch>
        </p:blipFill>
        <p:spPr>
          <a:xfrm>
            <a:off x="2225702" y="1368290"/>
            <a:ext cx="7466575" cy="4969105"/>
          </a:xfrm>
          <a:prstGeom prst="rect">
            <a:avLst/>
          </a:prstGeom>
        </p:spPr>
      </p:pic>
      <p:pic>
        <p:nvPicPr>
          <p:cNvPr id="7" name="Picture 4"/>
          <p:cNvPicPr>
            <a:picLocks noChangeAspect="1"/>
          </p:cNvPicPr>
          <p:nvPr/>
        </p:nvPicPr>
        <p:blipFill>
          <a:blip r:embed="rId3"/>
          <a:stretch>
            <a:fillRect/>
          </a:stretch>
        </p:blipFill>
        <p:spPr>
          <a:xfrm>
            <a:off x="3909124" y="5219953"/>
            <a:ext cx="1152306" cy="1201625"/>
          </a:xfrm>
          <a:prstGeom prst="rect">
            <a:avLst/>
          </a:prstGeom>
        </p:spPr>
      </p:pic>
    </p:spTree>
    <p:extLst>
      <p:ext uri="{BB962C8B-B14F-4D97-AF65-F5344CB8AC3E}">
        <p14:creationId xmlns:p14="http://schemas.microsoft.com/office/powerpoint/2010/main" val="104484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386493"/>
            <a:ext cx="9509760" cy="635508"/>
          </a:xfrm>
        </p:spPr>
        <p:txBody>
          <a:bodyPr>
            <a:normAutofit/>
          </a:bodyPr>
          <a:lstStyle/>
          <a:p>
            <a:r>
              <a:rPr lang="it-IT" sz="2800" dirty="0" smtClean="0"/>
              <a:t>SEQUENCING CHEMISTRY</a:t>
            </a:r>
            <a:endParaRPr lang="it-IT" sz="2800" dirty="0"/>
          </a:p>
        </p:txBody>
      </p:sp>
      <p:sp>
        <p:nvSpPr>
          <p:cNvPr id="3" name="CasellaDiTesto 2"/>
          <p:cNvSpPr txBox="1"/>
          <p:nvPr/>
        </p:nvSpPr>
        <p:spPr>
          <a:xfrm>
            <a:off x="5077097" y="1321179"/>
            <a:ext cx="6783977"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t>What we have just described is only the cluster construction phase</a:t>
            </a:r>
            <a:r>
              <a:rPr lang="en-US" dirty="0" smtClean="0"/>
              <a:t>!</a:t>
            </a:r>
          </a:p>
          <a:p>
            <a:pPr marL="285750" indent="-285750" algn="just">
              <a:buFont typeface="Arial" panose="020B0604020202020204" pitchFamily="34" charset="0"/>
              <a:buChar char="•"/>
            </a:pPr>
            <a:r>
              <a:rPr lang="en-US" dirty="0" smtClean="0"/>
              <a:t>The </a:t>
            </a:r>
            <a:r>
              <a:rPr lang="en-US" dirty="0"/>
              <a:t>actual sequencing takes place </a:t>
            </a:r>
            <a:r>
              <a:rPr lang="en-US" dirty="0" smtClean="0"/>
              <a:t>later</a:t>
            </a:r>
          </a:p>
          <a:p>
            <a:pPr marL="285750" indent="-285750" algn="just">
              <a:buFont typeface="Arial" panose="020B0604020202020204" pitchFamily="34" charset="0"/>
              <a:buChar char="•"/>
            </a:pPr>
            <a:r>
              <a:rPr lang="en-US" dirty="0" smtClean="0"/>
              <a:t>A </a:t>
            </a:r>
            <a:r>
              <a:rPr lang="en-US" dirty="0"/>
              <a:t>single modified base (with a </a:t>
            </a:r>
            <a:r>
              <a:rPr lang="en-US" b="1" dirty="0"/>
              <a:t>reversible terminator</a:t>
            </a:r>
            <a:r>
              <a:rPr lang="en-US" dirty="0"/>
              <a:t>) is added to each </a:t>
            </a:r>
            <a:r>
              <a:rPr lang="en-US" dirty="0" smtClean="0"/>
              <a:t>cycle by DNA polymerase</a:t>
            </a:r>
          </a:p>
          <a:p>
            <a:pPr marL="285750" indent="-285750" algn="just">
              <a:buFont typeface="Arial" panose="020B0604020202020204" pitchFamily="34" charset="0"/>
              <a:buChar char="•"/>
            </a:pPr>
            <a:r>
              <a:rPr lang="en-US" dirty="0" smtClean="0"/>
              <a:t>In </a:t>
            </a:r>
            <a:r>
              <a:rPr lang="en-US" dirty="0"/>
              <a:t>the original (later modified) chemistry, each base was linked to a different fluorophore (</a:t>
            </a:r>
            <a:r>
              <a:rPr lang="en-US" b="1" u="sng" dirty="0"/>
              <a:t>4-color chemistry</a:t>
            </a:r>
            <a:r>
              <a:rPr lang="en-US" dirty="0"/>
              <a:t>). Today, </a:t>
            </a:r>
            <a:r>
              <a:rPr lang="en-US" b="1" u="sng" dirty="0"/>
              <a:t>2-color chemistry</a:t>
            </a:r>
            <a:r>
              <a:rPr lang="en-US" dirty="0"/>
              <a:t> is used</a:t>
            </a:r>
            <a:r>
              <a:rPr lang="en-US" dirty="0" smtClean="0"/>
              <a:t>.</a:t>
            </a:r>
          </a:p>
          <a:p>
            <a:pPr marL="285750" indent="-285750" algn="just">
              <a:buFont typeface="Arial" panose="020B0604020202020204" pitchFamily="34" charset="0"/>
              <a:buChar char="•"/>
            </a:pPr>
            <a:r>
              <a:rPr lang="en-US" dirty="0" smtClean="0"/>
              <a:t>A </a:t>
            </a:r>
            <a:r>
              <a:rPr lang="en-US" dirty="0"/>
              <a:t>high-resolution image of the </a:t>
            </a:r>
            <a:r>
              <a:rPr lang="en-US" dirty="0" err="1"/>
              <a:t>flowcell</a:t>
            </a:r>
            <a:r>
              <a:rPr lang="en-US" dirty="0"/>
              <a:t> is captured with each cycle</a:t>
            </a:r>
            <a:endParaRPr lang="it-IT" dirty="0" smtClean="0"/>
          </a:p>
        </p:txBody>
      </p:sp>
      <p:pic>
        <p:nvPicPr>
          <p:cNvPr id="6" name="Picture 3"/>
          <p:cNvPicPr>
            <a:picLocks noChangeAspect="1"/>
          </p:cNvPicPr>
          <p:nvPr/>
        </p:nvPicPr>
        <p:blipFill>
          <a:blip r:embed="rId2"/>
          <a:stretch>
            <a:fillRect/>
          </a:stretch>
        </p:blipFill>
        <p:spPr>
          <a:xfrm>
            <a:off x="632034" y="1411380"/>
            <a:ext cx="4246307" cy="2324215"/>
          </a:xfrm>
          <a:prstGeom prst="rect">
            <a:avLst/>
          </a:prstGeom>
        </p:spPr>
      </p:pic>
      <p:pic>
        <p:nvPicPr>
          <p:cNvPr id="7" name="Picture 5"/>
          <p:cNvPicPr>
            <a:picLocks noChangeAspect="1"/>
          </p:cNvPicPr>
          <p:nvPr/>
        </p:nvPicPr>
        <p:blipFill rotWithShape="1">
          <a:blip r:embed="rId3"/>
          <a:srcRect r="31773"/>
          <a:stretch/>
        </p:blipFill>
        <p:spPr>
          <a:xfrm>
            <a:off x="2263681" y="4017188"/>
            <a:ext cx="5229320" cy="2309038"/>
          </a:xfrm>
          <a:prstGeom prst="rect">
            <a:avLst/>
          </a:prstGeom>
        </p:spPr>
      </p:pic>
      <p:pic>
        <p:nvPicPr>
          <p:cNvPr id="8" name="Picture 7"/>
          <p:cNvPicPr>
            <a:picLocks noChangeAspect="1"/>
          </p:cNvPicPr>
          <p:nvPr/>
        </p:nvPicPr>
        <p:blipFill>
          <a:blip r:embed="rId4"/>
          <a:stretch>
            <a:fillRect/>
          </a:stretch>
        </p:blipFill>
        <p:spPr>
          <a:xfrm>
            <a:off x="7493001" y="4169491"/>
            <a:ext cx="2205251" cy="2123810"/>
          </a:xfrm>
          <a:prstGeom prst="rect">
            <a:avLst/>
          </a:prstGeom>
        </p:spPr>
      </p:pic>
    </p:spTree>
    <p:extLst>
      <p:ext uri="{BB962C8B-B14F-4D97-AF65-F5344CB8AC3E}">
        <p14:creationId xmlns:p14="http://schemas.microsoft.com/office/powerpoint/2010/main" val="245068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30241" y="1338763"/>
            <a:ext cx="6130834"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Difference between 2- and 4-color chemistry</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b="1" dirty="0" smtClean="0"/>
              <a:t>G = no signal</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A = red signal + green signal = orange</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The image needs to be acquired only in two channels (instead of 4) -&gt; </a:t>
            </a:r>
            <a:r>
              <a:rPr lang="en-US" b="1" dirty="0" smtClean="0"/>
              <a:t>higher speed of analysis, lower size of the output</a:t>
            </a:r>
          </a:p>
          <a:p>
            <a:pPr marL="285750" indent="-285750" algn="just">
              <a:buFont typeface="Arial" panose="020B0604020202020204" pitchFamily="34" charset="0"/>
              <a:buChar char="•"/>
            </a:pPr>
            <a:endParaRPr lang="en-US" dirty="0" smtClean="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11987" r="12236"/>
          <a:stretch/>
        </p:blipFill>
        <p:spPr>
          <a:xfrm>
            <a:off x="418011" y="1039586"/>
            <a:ext cx="5312229" cy="4524375"/>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18199" t="10012" r="25279" b="5104"/>
          <a:stretch/>
        </p:blipFill>
        <p:spPr>
          <a:xfrm>
            <a:off x="7558626" y="4088673"/>
            <a:ext cx="2857241" cy="2769327"/>
          </a:xfrm>
          <a:prstGeom prst="rect">
            <a:avLst/>
          </a:prstGeom>
        </p:spPr>
      </p:pic>
      <p:sp>
        <p:nvSpPr>
          <p:cNvPr id="7" name="Title 1"/>
          <p:cNvSpPr txBox="1">
            <a:spLocks/>
          </p:cNvSpPr>
          <p:nvPr/>
        </p:nvSpPr>
        <p:spPr>
          <a:xfrm>
            <a:off x="1341120" y="386493"/>
            <a:ext cx="9509760" cy="6355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SEQUENCING CHEMISTRY</a:t>
            </a:r>
            <a:endParaRPr lang="it-IT" sz="2800" dirty="0"/>
          </a:p>
        </p:txBody>
      </p:sp>
    </p:spTree>
    <p:extLst>
      <p:ext uri="{BB962C8B-B14F-4D97-AF65-F5344CB8AC3E}">
        <p14:creationId xmlns:p14="http://schemas.microsoft.com/office/powerpoint/2010/main" val="6886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it-IT" sz="2800" dirty="0" smtClean="0"/>
              <a:t>PAIRED-END SEQUENCING</a:t>
            </a:r>
            <a:endParaRPr lang="it-IT" sz="2800" dirty="0"/>
          </a:p>
        </p:txBody>
      </p:sp>
      <p:sp>
        <p:nvSpPr>
          <p:cNvPr id="3" name="CasellaDiTesto 2"/>
          <p:cNvSpPr txBox="1"/>
          <p:nvPr/>
        </p:nvSpPr>
        <p:spPr>
          <a:xfrm>
            <a:off x="600891" y="1103465"/>
            <a:ext cx="11260183" cy="1754326"/>
          </a:xfrm>
          <a:prstGeom prst="rect">
            <a:avLst/>
          </a:prstGeom>
          <a:noFill/>
        </p:spPr>
        <p:txBody>
          <a:bodyPr wrap="square" rtlCol="0">
            <a:spAutoFit/>
          </a:bodyPr>
          <a:lstStyle/>
          <a:p>
            <a:pPr marL="285750" indent="-285750" algn="just">
              <a:buFont typeface="Arial" panose="020B0604020202020204" pitchFamily="34" charset="0"/>
              <a:buChar char="•"/>
            </a:pPr>
            <a:r>
              <a:rPr lang="en-US" dirty="0"/>
              <a:t>After sequencing read 1, the so-called “</a:t>
            </a:r>
            <a:r>
              <a:rPr lang="en-US" b="1" dirty="0"/>
              <a:t>index sequencing primer</a:t>
            </a:r>
            <a:r>
              <a:rPr lang="en-US" dirty="0"/>
              <a:t>” is added, which introduces a short recognizable sequence of 7 nucleotides that is read and will be used for </a:t>
            </a:r>
            <a:r>
              <a:rPr lang="en-US" dirty="0" err="1" smtClean="0"/>
              <a:t>demultiplexing</a:t>
            </a:r>
            <a:endParaRPr lang="en-US" dirty="0" smtClean="0"/>
          </a:p>
          <a:p>
            <a:pPr marL="285750" indent="-285750" algn="just">
              <a:buFont typeface="Arial" panose="020B0604020202020204" pitchFamily="34" charset="0"/>
              <a:buChar char="•"/>
            </a:pPr>
            <a:r>
              <a:rPr lang="en-US" dirty="0" smtClean="0"/>
              <a:t>Then </a:t>
            </a:r>
            <a:r>
              <a:rPr lang="en-US" dirty="0"/>
              <a:t>the original strand is used to regenerate (by bridge amplification) the complementary </a:t>
            </a:r>
            <a:r>
              <a:rPr lang="en-US" dirty="0" smtClean="0"/>
              <a:t>strand</a:t>
            </a:r>
          </a:p>
          <a:p>
            <a:pPr marL="285750" indent="-285750" algn="just">
              <a:buFont typeface="Arial" panose="020B0604020202020204" pitchFamily="34" charset="0"/>
              <a:buChar char="•"/>
            </a:pPr>
            <a:r>
              <a:rPr lang="en-US" dirty="0" smtClean="0"/>
              <a:t>The </a:t>
            </a:r>
            <a:r>
              <a:rPr lang="en-US" dirty="0"/>
              <a:t>original strand is </a:t>
            </a:r>
            <a:r>
              <a:rPr lang="en-US" dirty="0" smtClean="0"/>
              <a:t>deleted</a:t>
            </a:r>
          </a:p>
          <a:p>
            <a:pPr marL="285750" indent="-285750" algn="just">
              <a:buFont typeface="Arial" panose="020B0604020202020204" pitchFamily="34" charset="0"/>
              <a:buChar char="•"/>
            </a:pPr>
            <a:r>
              <a:rPr lang="en-US" dirty="0" smtClean="0"/>
              <a:t>Primer </a:t>
            </a:r>
            <a:r>
              <a:rPr lang="en-US" dirty="0"/>
              <a:t>2 is added and sequencing is carried out as done for read 1</a:t>
            </a:r>
            <a:endParaRPr lang="it-IT" dirty="0" smtClean="0"/>
          </a:p>
        </p:txBody>
      </p:sp>
      <p:pic>
        <p:nvPicPr>
          <p:cNvPr id="9" name="Picture 3"/>
          <p:cNvPicPr>
            <a:picLocks noChangeAspect="1"/>
          </p:cNvPicPr>
          <p:nvPr/>
        </p:nvPicPr>
        <p:blipFill>
          <a:blip r:embed="rId2"/>
          <a:stretch>
            <a:fillRect/>
          </a:stretch>
        </p:blipFill>
        <p:spPr>
          <a:xfrm>
            <a:off x="2817007" y="3198669"/>
            <a:ext cx="6557986" cy="2838000"/>
          </a:xfrm>
          <a:prstGeom prst="rect">
            <a:avLst/>
          </a:prstGeom>
        </p:spPr>
      </p:pic>
      <p:sp>
        <p:nvSpPr>
          <p:cNvPr id="4" name="CasellaDiTesto 3"/>
          <p:cNvSpPr txBox="1"/>
          <p:nvPr/>
        </p:nvSpPr>
        <p:spPr>
          <a:xfrm>
            <a:off x="400595" y="6100548"/>
            <a:ext cx="10450285" cy="923330"/>
          </a:xfrm>
          <a:prstGeom prst="rect">
            <a:avLst/>
          </a:prstGeom>
          <a:noFill/>
        </p:spPr>
        <p:txBody>
          <a:bodyPr wrap="square" rtlCol="0">
            <a:spAutoFit/>
          </a:bodyPr>
          <a:lstStyle/>
          <a:p>
            <a:r>
              <a:rPr lang="it-IT" dirty="0" smtClean="0"/>
              <a:t>N.B.: A video of the </a:t>
            </a:r>
            <a:r>
              <a:rPr lang="it-IT" dirty="0" err="1" smtClean="0"/>
              <a:t>process</a:t>
            </a:r>
            <a:r>
              <a:rPr lang="it-IT" dirty="0" smtClean="0"/>
              <a:t> </a:t>
            </a:r>
            <a:r>
              <a:rPr lang="it-IT" dirty="0" err="1" smtClean="0"/>
              <a:t>is</a:t>
            </a:r>
            <a:r>
              <a:rPr lang="it-IT" dirty="0" smtClean="0"/>
              <a:t> </a:t>
            </a:r>
            <a:r>
              <a:rPr lang="it-IT" dirty="0" err="1" smtClean="0"/>
              <a:t>abailable</a:t>
            </a:r>
            <a:r>
              <a:rPr lang="it-IT" dirty="0" smtClean="0"/>
              <a:t> on </a:t>
            </a:r>
            <a:r>
              <a:rPr lang="it-IT" dirty="0" err="1" smtClean="0"/>
              <a:t>Moodle</a:t>
            </a:r>
            <a:r>
              <a:rPr lang="it-IT" dirty="0" smtClean="0"/>
              <a:t> or </a:t>
            </a:r>
            <a:r>
              <a:rPr lang="it-IT" dirty="0" err="1" smtClean="0"/>
              <a:t>at</a:t>
            </a:r>
            <a:r>
              <a:rPr lang="it-IT" dirty="0" smtClean="0"/>
              <a:t> </a:t>
            </a:r>
            <a:r>
              <a:rPr lang="it-IT" dirty="0" err="1" smtClean="0"/>
              <a:t>this</a:t>
            </a:r>
            <a:r>
              <a:rPr lang="it-IT" dirty="0" smtClean="0"/>
              <a:t> link: </a:t>
            </a:r>
            <a:r>
              <a:rPr lang="it-IT" dirty="0" smtClean="0">
                <a:hlinkClick r:id="rId3"/>
              </a:rPr>
              <a:t>https</a:t>
            </a:r>
            <a:r>
              <a:rPr lang="it-IT" dirty="0">
                <a:hlinkClick r:id="rId3"/>
              </a:rPr>
              <a:t>://www.youtube.com/watch?v=fCd6B5HRaZ8</a:t>
            </a:r>
            <a:endParaRPr lang="it-IT" dirty="0"/>
          </a:p>
          <a:p>
            <a:endParaRPr lang="it-IT" dirty="0"/>
          </a:p>
        </p:txBody>
      </p:sp>
    </p:spTree>
    <p:extLst>
      <p:ext uri="{BB962C8B-B14F-4D97-AF65-F5344CB8AC3E}">
        <p14:creationId xmlns:p14="http://schemas.microsoft.com/office/powerpoint/2010/main" val="305781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tretch>
            <a:fillRect/>
          </a:stretch>
        </p:blipFill>
        <p:spPr>
          <a:xfrm>
            <a:off x="1168400" y="-17417"/>
            <a:ext cx="10128951" cy="6677528"/>
          </a:xfrm>
          <a:prstGeom prst="rect">
            <a:avLst/>
          </a:prstGeom>
        </p:spPr>
      </p:pic>
    </p:spTree>
    <p:extLst>
      <p:ext uri="{BB962C8B-B14F-4D97-AF65-F5344CB8AC3E}">
        <p14:creationId xmlns:p14="http://schemas.microsoft.com/office/powerpoint/2010/main" val="31317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04078"/>
            <a:ext cx="9509760" cy="635508"/>
          </a:xfrm>
        </p:spPr>
        <p:txBody>
          <a:bodyPr>
            <a:normAutofit/>
          </a:bodyPr>
          <a:lstStyle/>
          <a:p>
            <a:r>
              <a:rPr lang="it-IT" sz="2800" dirty="0" smtClean="0"/>
              <a:t>A GREAT COMMERCIAL SUCCESS</a:t>
            </a:r>
            <a:endParaRPr lang="it-IT" sz="2800" dirty="0"/>
          </a:p>
        </p:txBody>
      </p:sp>
      <p:sp>
        <p:nvSpPr>
          <p:cNvPr id="3" name="CasellaDiTesto 2"/>
          <p:cNvSpPr txBox="1"/>
          <p:nvPr/>
        </p:nvSpPr>
        <p:spPr>
          <a:xfrm>
            <a:off x="465908" y="5457751"/>
            <a:ext cx="11260183" cy="646331"/>
          </a:xfrm>
          <a:prstGeom prst="rect">
            <a:avLst/>
          </a:prstGeom>
          <a:noFill/>
        </p:spPr>
        <p:txBody>
          <a:bodyPr wrap="square" rtlCol="0">
            <a:spAutoFit/>
          </a:bodyPr>
          <a:lstStyle/>
          <a:p>
            <a:pPr algn="just"/>
            <a:r>
              <a:rPr lang="en-US" dirty="0"/>
              <a:t>Market still expanding due to great versatility, steadily declining costs, and the wide availability of new platforms and third-party companies investing in compatible technologies</a:t>
            </a:r>
            <a:endParaRPr lang="it-IT" dirty="0" smtClean="0"/>
          </a:p>
        </p:txBody>
      </p:sp>
      <p:graphicFrame>
        <p:nvGraphicFramePr>
          <p:cNvPr id="5" name="Grafico 4"/>
          <p:cNvGraphicFramePr>
            <a:graphicFrameLocks/>
          </p:cNvGraphicFramePr>
          <p:nvPr>
            <p:extLst>
              <p:ext uri="{D42A27DB-BD31-4B8C-83A1-F6EECF244321}">
                <p14:modId xmlns:p14="http://schemas.microsoft.com/office/powerpoint/2010/main" val="4125795360"/>
              </p:ext>
            </p:extLst>
          </p:nvPr>
        </p:nvGraphicFramePr>
        <p:xfrm>
          <a:off x="1934309" y="1222131"/>
          <a:ext cx="6734908" cy="4235620"/>
        </p:xfrm>
        <a:graphic>
          <a:graphicData uri="http://schemas.openxmlformats.org/drawingml/2006/chart">
            <c:chart xmlns:c="http://schemas.openxmlformats.org/drawingml/2006/chart" xmlns:r="http://schemas.openxmlformats.org/officeDocument/2006/relationships" r:id="rId2"/>
          </a:graphicData>
        </a:graphic>
      </p:graphicFrame>
      <p:sp>
        <p:nvSpPr>
          <p:cNvPr id="4" name="CasellaDiTesto 3"/>
          <p:cNvSpPr txBox="1"/>
          <p:nvPr/>
        </p:nvSpPr>
        <p:spPr>
          <a:xfrm>
            <a:off x="9042889" y="2013438"/>
            <a:ext cx="2309529" cy="3046988"/>
          </a:xfrm>
          <a:prstGeom prst="rect">
            <a:avLst/>
          </a:prstGeom>
          <a:noFill/>
          <a:ln>
            <a:solidFill>
              <a:srgbClr val="00B050"/>
            </a:solidFill>
          </a:ln>
        </p:spPr>
        <p:txBody>
          <a:bodyPr wrap="square" rtlCol="0">
            <a:spAutoFit/>
          </a:bodyPr>
          <a:lstStyle/>
          <a:p>
            <a:pPr algn="just"/>
            <a:r>
              <a:rPr lang="it-IT" sz="1600" dirty="0" smtClean="0"/>
              <a:t>N.B. </a:t>
            </a:r>
            <a:r>
              <a:rPr lang="en-US" sz="1600" dirty="0" smtClean="0"/>
              <a:t>you may see, also in the following graphs, a slight decline in 2023, which is not due to a drop in popularity, but rather due to the great increase in throughput (more data can be obtained with a single experiment)</a:t>
            </a:r>
            <a:endParaRPr lang="en-US" dirty="0"/>
          </a:p>
        </p:txBody>
      </p:sp>
    </p:spTree>
    <p:extLst>
      <p:ext uri="{BB962C8B-B14F-4D97-AF65-F5344CB8AC3E}">
        <p14:creationId xmlns:p14="http://schemas.microsoft.com/office/powerpoint/2010/main" val="223092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00467"/>
            <a:ext cx="11162546" cy="635508"/>
          </a:xfrm>
        </p:spPr>
        <p:txBody>
          <a:bodyPr>
            <a:normAutofit/>
          </a:bodyPr>
          <a:lstStyle/>
          <a:p>
            <a:r>
              <a:rPr lang="it-IT" sz="2800" dirty="0" smtClean="0"/>
              <a:t>ILLUMINA SEQUENCING – A FEW THINGS TO KEEP IN MIND</a:t>
            </a:r>
            <a:endParaRPr lang="it-IT" sz="2800" dirty="0"/>
          </a:p>
        </p:txBody>
      </p:sp>
      <p:sp>
        <p:nvSpPr>
          <p:cNvPr id="3" name="CasellaDiTesto 2"/>
          <p:cNvSpPr txBox="1"/>
          <p:nvPr/>
        </p:nvSpPr>
        <p:spPr>
          <a:xfrm>
            <a:off x="531223" y="1834985"/>
            <a:ext cx="11260183" cy="3970318"/>
          </a:xfrm>
          <a:prstGeom prst="rect">
            <a:avLst/>
          </a:prstGeom>
          <a:noFill/>
        </p:spPr>
        <p:txBody>
          <a:bodyPr wrap="square" rtlCol="0">
            <a:spAutoFit/>
          </a:bodyPr>
          <a:lstStyle/>
          <a:p>
            <a:pPr marL="285750" indent="-285750" algn="just">
              <a:buFont typeface="Arial" panose="020B0604020202020204" pitchFamily="34" charset="0"/>
              <a:buChar char="•"/>
            </a:pPr>
            <a:r>
              <a:rPr lang="en-US" b="1" u="sng" dirty="0"/>
              <a:t>Short reads </a:t>
            </a:r>
            <a:r>
              <a:rPr lang="en-US" dirty="0"/>
              <a:t>(currently for most applications 100-150 </a:t>
            </a:r>
            <a:r>
              <a:rPr lang="en-US" dirty="0" err="1"/>
              <a:t>bp</a:t>
            </a:r>
            <a:r>
              <a:rPr lang="en-US" dirty="0"/>
              <a:t>, but increasing to 250/300bp (with significant quality drop in the last positions</a:t>
            </a:r>
            <a:r>
              <a:rPr lang="en-US" dirty="0" smtClean="0"/>
              <a: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u="sng" dirty="0" smtClean="0"/>
              <a:t>Clonal bridge amplification</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u="sng" dirty="0" smtClean="0">
                <a:solidFill>
                  <a:srgbClr val="FF0000"/>
                </a:solidFill>
              </a:rPr>
              <a:t>This </a:t>
            </a:r>
            <a:r>
              <a:rPr lang="en-US" b="1" u="sng" dirty="0">
                <a:solidFill>
                  <a:srgbClr val="FF0000"/>
                </a:solidFill>
              </a:rPr>
              <a:t>is a sequencing by synthesis (SBS) </a:t>
            </a:r>
            <a:r>
              <a:rPr lang="en-US" b="1" u="sng" dirty="0" smtClean="0">
                <a:solidFill>
                  <a:srgbClr val="FF0000"/>
                </a:solidFill>
              </a:rPr>
              <a:t>methodology</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u="sng" dirty="0" smtClean="0"/>
              <a:t>High </a:t>
            </a:r>
            <a:r>
              <a:rPr lang="en-US" b="1" u="sng" dirty="0"/>
              <a:t>accuracy</a:t>
            </a:r>
            <a:r>
              <a:rPr lang="en-US" dirty="0"/>
              <a:t> (&gt;99.9%, or &lt;0.1% error); however, also depends on length of reads and type of </a:t>
            </a:r>
            <a:r>
              <a:rPr lang="en-US" dirty="0" smtClean="0"/>
              <a:t>platform</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Ability </a:t>
            </a:r>
            <a:r>
              <a:rPr lang="en-US" dirty="0"/>
              <a:t>to perform </a:t>
            </a:r>
            <a:r>
              <a:rPr lang="en-US" u="sng" dirty="0"/>
              <a:t>single-end or paired-end sequencing depending on the type of application</a:t>
            </a:r>
            <a:r>
              <a:rPr lang="en-US" dirty="0"/>
              <a:t>. N.B. the distance between the two paired reads does NOT depend on the platform type, but rather depends on the type of paired-end library prepared (classical shotgun library, mate-pair, Hi-C, Omni-C, etc.).</a:t>
            </a:r>
            <a:endParaRPr lang="it-IT" dirty="0" smtClean="0"/>
          </a:p>
        </p:txBody>
      </p:sp>
    </p:spTree>
    <p:extLst>
      <p:ext uri="{BB962C8B-B14F-4D97-AF65-F5344CB8AC3E}">
        <p14:creationId xmlns:p14="http://schemas.microsoft.com/office/powerpoint/2010/main" val="20025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223" y="900467"/>
            <a:ext cx="11162546" cy="635508"/>
          </a:xfrm>
        </p:spPr>
        <p:txBody>
          <a:bodyPr>
            <a:normAutofit/>
          </a:bodyPr>
          <a:lstStyle/>
          <a:p>
            <a:r>
              <a:rPr lang="it-IT" sz="2800" dirty="0" smtClean="0"/>
              <a:t>WHY CAN’T ILLUMINA READS BE LONGER?</a:t>
            </a:r>
            <a:endParaRPr lang="it-IT" sz="2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385" y="1700785"/>
            <a:ext cx="4513915" cy="4734260"/>
          </a:xfrm>
          <a:prstGeom prst="rect">
            <a:avLst/>
          </a:prstGeom>
        </p:spPr>
      </p:pic>
      <p:sp>
        <p:nvSpPr>
          <p:cNvPr id="6" name="CasellaDiTesto 5"/>
          <p:cNvSpPr txBox="1"/>
          <p:nvPr/>
        </p:nvSpPr>
        <p:spPr>
          <a:xfrm>
            <a:off x="668215" y="2092569"/>
            <a:ext cx="5926016" cy="3970318"/>
          </a:xfrm>
          <a:prstGeom prst="rect">
            <a:avLst/>
          </a:prstGeom>
          <a:noFill/>
        </p:spPr>
        <p:txBody>
          <a:bodyPr wrap="square" rtlCol="0">
            <a:spAutoFit/>
          </a:bodyPr>
          <a:lstStyle/>
          <a:p>
            <a:pPr marL="285750" indent="-285750" algn="just">
              <a:buFont typeface="Arial" panose="020B0604020202020204" pitchFamily="34" charset="0"/>
              <a:buChar char="•"/>
            </a:pPr>
            <a:r>
              <a:rPr lang="en-US" dirty="0" smtClean="0"/>
              <a:t>Keep in mind that the sequencing proceeds by the addition of one nucleotide per cycle</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The efficiency of the addition is very high, but it can’t be 100%</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At each sequencing cycle there is a small chance that a single newly synthesized DNA strand in a cluster will be «out of phase», generating the wrong light signal</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This leads to a progressive, but exponential, decrease in the signal to noise ratio and, consequently, to a lower quality of base calls</a:t>
            </a:r>
            <a:endParaRPr lang="en-US" dirty="0"/>
          </a:p>
        </p:txBody>
      </p:sp>
    </p:spTree>
    <p:extLst>
      <p:ext uri="{BB962C8B-B14F-4D97-AF65-F5344CB8AC3E}">
        <p14:creationId xmlns:p14="http://schemas.microsoft.com/office/powerpoint/2010/main" val="392233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it-IT" dirty="0" smtClean="0"/>
              <a:t>Service vs </a:t>
            </a:r>
            <a:r>
              <a:rPr lang="it-IT" dirty="0" err="1" smtClean="0"/>
              <a:t>technology</a:t>
            </a:r>
            <a:r>
              <a:rPr lang="it-IT" dirty="0" smtClean="0"/>
              <a:t> </a:t>
            </a:r>
            <a:r>
              <a:rPr lang="it-IT" dirty="0" err="1" smtClean="0"/>
              <a:t>costs</a:t>
            </a:r>
            <a:endParaRPr lang="it-IT" dirty="0"/>
          </a:p>
        </p:txBody>
      </p:sp>
      <p:sp>
        <p:nvSpPr>
          <p:cNvPr id="10" name="CasellaDiTesto 9"/>
          <p:cNvSpPr txBox="1"/>
          <p:nvPr/>
        </p:nvSpPr>
        <p:spPr>
          <a:xfrm>
            <a:off x="1341120" y="1428206"/>
            <a:ext cx="9509126" cy="1754326"/>
          </a:xfrm>
          <a:prstGeom prst="rect">
            <a:avLst/>
          </a:prstGeom>
          <a:noFill/>
        </p:spPr>
        <p:txBody>
          <a:bodyPr wrap="square" rtlCol="0">
            <a:spAutoFit/>
          </a:bodyPr>
          <a:lstStyle/>
          <a:p>
            <a:pPr algn="just"/>
            <a:r>
              <a:rPr lang="en-US" dirty="0"/>
              <a:t>As mentioned </a:t>
            </a:r>
            <a:r>
              <a:rPr lang="en-US" dirty="0" smtClean="0"/>
              <a:t>previously, </a:t>
            </a:r>
            <a:r>
              <a:rPr lang="en-US" dirty="0"/>
              <a:t>the cost of sequencing has been lowered in a way that no one could have predicted within a few years, to the point that the $1000 genome goal has already been reached and </a:t>
            </a:r>
            <a:r>
              <a:rPr lang="en-US" b="1" u="sng" dirty="0"/>
              <a:t>the $100 genome goal no longer seems like a </a:t>
            </a:r>
            <a:r>
              <a:rPr lang="en-US" b="1" u="sng" dirty="0" smtClean="0"/>
              <a:t>mirage</a:t>
            </a:r>
          </a:p>
          <a:p>
            <a:pPr algn="just"/>
            <a:endParaRPr lang="en-US" dirty="0"/>
          </a:p>
          <a:p>
            <a:pPr algn="just"/>
            <a:r>
              <a:rPr lang="en-US" dirty="0" smtClean="0"/>
              <a:t>But </a:t>
            </a:r>
            <a:r>
              <a:rPr lang="en-US" dirty="0"/>
              <a:t>how much technology is behind a next-generation sequencer?</a:t>
            </a:r>
            <a:endParaRPr lang="it-IT" dirty="0" smtClean="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683" y="3448685"/>
            <a:ext cx="5715000" cy="2743200"/>
          </a:xfrm>
        </p:spPr>
      </p:pic>
      <p:sp>
        <p:nvSpPr>
          <p:cNvPr id="5" name="CasellaDiTesto 4"/>
          <p:cNvSpPr txBox="1"/>
          <p:nvPr/>
        </p:nvSpPr>
        <p:spPr>
          <a:xfrm>
            <a:off x="1036320" y="3714645"/>
            <a:ext cx="4841966" cy="2031325"/>
          </a:xfrm>
          <a:prstGeom prst="rect">
            <a:avLst/>
          </a:prstGeom>
          <a:noFill/>
          <a:ln>
            <a:solidFill>
              <a:srgbClr val="00B050"/>
            </a:solidFill>
          </a:ln>
        </p:spPr>
        <p:txBody>
          <a:bodyPr wrap="square" rtlCol="0">
            <a:spAutoFit/>
          </a:bodyPr>
          <a:lstStyle/>
          <a:p>
            <a:pPr algn="ctr"/>
            <a:r>
              <a:rPr lang="en-US" b="1" dirty="0"/>
              <a:t>Illumina</a:t>
            </a:r>
            <a:r>
              <a:rPr lang="en-US" dirty="0"/>
              <a:t> is currently the leading company in the </a:t>
            </a:r>
            <a:r>
              <a:rPr lang="en-US" dirty="0" smtClean="0"/>
              <a:t>field</a:t>
            </a:r>
          </a:p>
          <a:p>
            <a:pPr algn="ctr"/>
            <a:endParaRPr lang="en-US" dirty="0"/>
          </a:p>
          <a:p>
            <a:pPr algn="ctr"/>
            <a:r>
              <a:rPr lang="en-US" dirty="0" smtClean="0"/>
              <a:t>A </a:t>
            </a:r>
            <a:r>
              <a:rPr lang="en-US" b="1" dirty="0" err="1"/>
              <a:t>NovaSeq</a:t>
            </a:r>
            <a:r>
              <a:rPr lang="en-US" b="1" dirty="0"/>
              <a:t> </a:t>
            </a:r>
            <a:r>
              <a:rPr lang="en-US" b="1" dirty="0" smtClean="0"/>
              <a:t>6000 </a:t>
            </a:r>
            <a:r>
              <a:rPr lang="en-US" dirty="0" smtClean="0"/>
              <a:t>sequencer </a:t>
            </a:r>
            <a:r>
              <a:rPr lang="en-US" dirty="0"/>
              <a:t>that can generate a human genome in less than 48 hours at a cost of less than $1,000 has </a:t>
            </a:r>
            <a:r>
              <a:rPr lang="en-US" b="1" u="sng" dirty="0"/>
              <a:t>a market cost of about $800,000</a:t>
            </a:r>
            <a:r>
              <a:rPr lang="en-US" dirty="0"/>
              <a:t>!</a:t>
            </a:r>
            <a:endParaRPr lang="it-IT" dirty="0"/>
          </a:p>
        </p:txBody>
      </p:sp>
    </p:spTree>
    <p:extLst>
      <p:ext uri="{BB962C8B-B14F-4D97-AF65-F5344CB8AC3E}">
        <p14:creationId xmlns:p14="http://schemas.microsoft.com/office/powerpoint/2010/main" val="40209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ION TORRENT SEQUENCING</a:t>
            </a:r>
            <a:endParaRPr lang="it-IT" sz="2800" dirty="0"/>
          </a:p>
        </p:txBody>
      </p:sp>
      <p:sp>
        <p:nvSpPr>
          <p:cNvPr id="3" name="Content Placeholder 2"/>
          <p:cNvSpPr>
            <a:spLocks noGrp="1"/>
          </p:cNvSpPr>
          <p:nvPr>
            <p:ph idx="1"/>
          </p:nvPr>
        </p:nvSpPr>
        <p:spPr>
          <a:xfrm>
            <a:off x="1051560" y="1376165"/>
            <a:ext cx="4948646" cy="4919532"/>
          </a:xfrm>
        </p:spPr>
        <p:txBody>
          <a:bodyPr>
            <a:normAutofit/>
          </a:bodyPr>
          <a:lstStyle/>
          <a:p>
            <a:pPr algn="just"/>
            <a:r>
              <a:rPr lang="en-US" sz="2400" b="1" dirty="0"/>
              <a:t>semiconductor </a:t>
            </a:r>
            <a:r>
              <a:rPr lang="en-US" sz="2400" b="1" dirty="0" smtClean="0"/>
              <a:t>sequencing</a:t>
            </a:r>
          </a:p>
          <a:p>
            <a:pPr algn="just"/>
            <a:r>
              <a:rPr lang="en-US" sz="2400" dirty="0" smtClean="0"/>
              <a:t>Described </a:t>
            </a:r>
            <a:r>
              <a:rPr lang="en-US" sz="2400" dirty="0"/>
              <a:t>by many as the </a:t>
            </a:r>
            <a:r>
              <a:rPr lang="en-US" sz="2400" u="sng" dirty="0"/>
              <a:t>“world's smallest pH </a:t>
            </a:r>
            <a:r>
              <a:rPr lang="en-US" sz="2400" u="sng" dirty="0" smtClean="0"/>
              <a:t>meter”</a:t>
            </a:r>
          </a:p>
          <a:p>
            <a:pPr algn="just"/>
            <a:r>
              <a:rPr lang="en-US" sz="2400" dirty="0" smtClean="0"/>
              <a:t>Based </a:t>
            </a:r>
            <a:r>
              <a:rPr lang="en-US" sz="2400" dirty="0"/>
              <a:t>on the release of H+ ions whenever a nucleotide is </a:t>
            </a:r>
            <a:r>
              <a:rPr lang="en-US" sz="2400" dirty="0" smtClean="0"/>
              <a:t>incorporated</a:t>
            </a:r>
          </a:p>
          <a:p>
            <a:pPr algn="just"/>
            <a:r>
              <a:rPr lang="en-US" sz="2400" dirty="0" smtClean="0"/>
              <a:t>Again, </a:t>
            </a:r>
            <a:r>
              <a:rPr lang="en-US" sz="2400" dirty="0"/>
              <a:t>we are talking about a </a:t>
            </a:r>
            <a:r>
              <a:rPr lang="en-US" sz="2400" b="1" dirty="0"/>
              <a:t>sequencing by synthesis methodology</a:t>
            </a:r>
            <a:endParaRPr lang="it-IT" b="1" dirty="0"/>
          </a:p>
          <a:p>
            <a:endParaRPr lang="it-IT" dirty="0"/>
          </a:p>
        </p:txBody>
      </p:sp>
      <p:pic>
        <p:nvPicPr>
          <p:cNvPr id="4" name="Picture 2" descr="http://www.genomics.cn/uploadfile/cms/image/20130717/ion%20torrent%201_5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2017" y="1690688"/>
            <a:ext cx="5628594" cy="330222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flipH="1">
            <a:off x="1613262" y="5686697"/>
            <a:ext cx="9612086" cy="369332"/>
          </a:xfrm>
          <a:prstGeom prst="rect">
            <a:avLst/>
          </a:prstGeom>
          <a:noFill/>
        </p:spPr>
        <p:txBody>
          <a:bodyPr wrap="square" rtlCol="0">
            <a:spAutoFit/>
          </a:bodyPr>
          <a:lstStyle/>
          <a:p>
            <a:r>
              <a:rPr lang="it-IT" dirty="0" smtClean="0"/>
              <a:t>Video (anche su </a:t>
            </a:r>
            <a:r>
              <a:rPr lang="it-IT" dirty="0" err="1" smtClean="0"/>
              <a:t>Moodle</a:t>
            </a:r>
            <a:r>
              <a:rPr lang="it-IT" dirty="0"/>
              <a:t>): </a:t>
            </a:r>
            <a:r>
              <a:rPr lang="it-IT" dirty="0">
                <a:hlinkClick r:id="rId3"/>
              </a:rPr>
              <a:t>https://</a:t>
            </a:r>
            <a:r>
              <a:rPr lang="it-IT" dirty="0" smtClean="0">
                <a:hlinkClick r:id="rId3"/>
              </a:rPr>
              <a:t>www.youtube.com/watch?v=zBPKj0mMcDg</a:t>
            </a:r>
            <a:r>
              <a:rPr lang="it-IT" dirty="0" smtClean="0"/>
              <a:t> </a:t>
            </a:r>
            <a:endParaRPr lang="it-IT" dirty="0"/>
          </a:p>
        </p:txBody>
      </p:sp>
    </p:spTree>
    <p:extLst>
      <p:ext uri="{BB962C8B-B14F-4D97-AF65-F5344CB8AC3E}">
        <p14:creationId xmlns:p14="http://schemas.microsoft.com/office/powerpoint/2010/main" val="38454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ION TORRENT SEQEUNCING - WORKFLOW</a:t>
            </a:r>
            <a:endParaRPr lang="it-IT" sz="2800" dirty="0"/>
          </a:p>
        </p:txBody>
      </p:sp>
      <p:sp>
        <p:nvSpPr>
          <p:cNvPr id="3" name="Content Placeholder 2"/>
          <p:cNvSpPr>
            <a:spLocks noGrp="1"/>
          </p:cNvSpPr>
          <p:nvPr>
            <p:ph idx="1"/>
          </p:nvPr>
        </p:nvSpPr>
        <p:spPr>
          <a:xfrm>
            <a:off x="0" y="1472881"/>
            <a:ext cx="4241075" cy="4919532"/>
          </a:xfrm>
        </p:spPr>
        <p:txBody>
          <a:bodyPr>
            <a:normAutofit/>
          </a:bodyPr>
          <a:lstStyle/>
          <a:p>
            <a:pPr algn="just"/>
            <a:r>
              <a:rPr lang="en-US" b="1" dirty="0"/>
              <a:t>Clonal amplification by emulsion PCR</a:t>
            </a:r>
            <a:r>
              <a:rPr lang="en-US" dirty="0"/>
              <a:t> takes place (no amplification on solid support</a:t>
            </a:r>
            <a:r>
              <a:rPr lang="en-US" dirty="0" smtClean="0"/>
              <a:t>)</a:t>
            </a:r>
          </a:p>
          <a:p>
            <a:pPr algn="just"/>
            <a:r>
              <a:rPr lang="en-US" dirty="0" smtClean="0"/>
              <a:t>It </a:t>
            </a:r>
            <a:r>
              <a:rPr lang="en-US" dirty="0"/>
              <a:t>is necessary to prepare a library that contains </a:t>
            </a:r>
            <a:r>
              <a:rPr lang="en-US" b="1" dirty="0"/>
              <a:t>adapters to enable bead binding and </a:t>
            </a:r>
            <a:r>
              <a:rPr lang="en-US" b="1" dirty="0" smtClean="0"/>
              <a:t>sequencing</a:t>
            </a:r>
          </a:p>
          <a:p>
            <a:pPr algn="just"/>
            <a:r>
              <a:rPr lang="en-US" dirty="0" smtClean="0"/>
              <a:t>Possibility </a:t>
            </a:r>
            <a:r>
              <a:rPr lang="en-US" dirty="0"/>
              <a:t>of using </a:t>
            </a:r>
            <a:r>
              <a:rPr lang="en-US" b="1" dirty="0"/>
              <a:t>barcodes</a:t>
            </a:r>
            <a:r>
              <a:rPr lang="en-US" dirty="0"/>
              <a:t>, as in Illumina </a:t>
            </a:r>
            <a:r>
              <a:rPr lang="en-US" dirty="0" smtClean="0"/>
              <a:t>sequencing</a:t>
            </a:r>
          </a:p>
          <a:p>
            <a:pPr algn="just"/>
            <a:r>
              <a:rPr lang="en-US" dirty="0" smtClean="0"/>
              <a:t>Sequencing </a:t>
            </a:r>
            <a:r>
              <a:rPr lang="en-US" dirty="0"/>
              <a:t>is done through </a:t>
            </a:r>
            <a:r>
              <a:rPr lang="en-US" b="1" dirty="0"/>
              <a:t>chips that contain numerous wells in which to house the beads</a:t>
            </a:r>
            <a:endParaRPr lang="it-IT" b="1" dirty="0"/>
          </a:p>
          <a:p>
            <a:endParaRPr lang="it-IT" dirty="0"/>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t="4317" b="18984"/>
          <a:stretch/>
        </p:blipFill>
        <p:spPr>
          <a:xfrm>
            <a:off x="4467497" y="1376165"/>
            <a:ext cx="7559040" cy="4348248"/>
          </a:xfrm>
          <a:prstGeom prst="rect">
            <a:avLst/>
          </a:prstGeom>
        </p:spPr>
      </p:pic>
      <p:sp>
        <p:nvSpPr>
          <p:cNvPr id="4" name="CasellaDiTesto 3"/>
          <p:cNvSpPr txBox="1"/>
          <p:nvPr/>
        </p:nvSpPr>
        <p:spPr>
          <a:xfrm>
            <a:off x="5306493" y="5841492"/>
            <a:ext cx="5881048" cy="369332"/>
          </a:xfrm>
          <a:prstGeom prst="rect">
            <a:avLst/>
          </a:prstGeom>
          <a:noFill/>
          <a:ln>
            <a:solidFill>
              <a:srgbClr val="00B050"/>
            </a:solidFill>
          </a:ln>
        </p:spPr>
        <p:txBody>
          <a:bodyPr wrap="square" rtlCol="0">
            <a:spAutoFit/>
          </a:bodyPr>
          <a:lstStyle/>
          <a:p>
            <a:pPr algn="ctr"/>
            <a:r>
              <a:rPr lang="it-IT" dirty="0" smtClean="0"/>
              <a:t>Shares </a:t>
            </a:r>
            <a:r>
              <a:rPr lang="it-IT" dirty="0" err="1" smtClean="0"/>
              <a:t>many</a:t>
            </a:r>
            <a:r>
              <a:rPr lang="it-IT" dirty="0" smtClean="0"/>
              <a:t> </a:t>
            </a:r>
            <a:r>
              <a:rPr lang="it-IT" dirty="0" err="1" smtClean="0"/>
              <a:t>similarities</a:t>
            </a:r>
            <a:r>
              <a:rPr lang="it-IT" dirty="0" smtClean="0"/>
              <a:t> with 454 </a:t>
            </a:r>
            <a:r>
              <a:rPr lang="it-IT" dirty="0" err="1" smtClean="0"/>
              <a:t>pyrosequencing</a:t>
            </a:r>
            <a:endParaRPr lang="en-US" dirty="0"/>
          </a:p>
        </p:txBody>
      </p:sp>
    </p:spTree>
    <p:extLst>
      <p:ext uri="{BB962C8B-B14F-4D97-AF65-F5344CB8AC3E}">
        <p14:creationId xmlns:p14="http://schemas.microsoft.com/office/powerpoint/2010/main" val="31249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ION TORRENT SEQUENCING - OUTPUT</a:t>
            </a:r>
            <a:endParaRPr lang="it-IT" sz="2800" dirty="0"/>
          </a:p>
        </p:txBody>
      </p:sp>
      <p:sp>
        <p:nvSpPr>
          <p:cNvPr id="3" name="Content Placeholder 2"/>
          <p:cNvSpPr>
            <a:spLocks noGrp="1"/>
          </p:cNvSpPr>
          <p:nvPr>
            <p:ph idx="1"/>
          </p:nvPr>
        </p:nvSpPr>
        <p:spPr>
          <a:xfrm>
            <a:off x="400594" y="1323913"/>
            <a:ext cx="4241075" cy="4919532"/>
          </a:xfrm>
        </p:spPr>
        <p:txBody>
          <a:bodyPr>
            <a:normAutofit/>
          </a:bodyPr>
          <a:lstStyle/>
          <a:p>
            <a:pPr algn="just"/>
            <a:r>
              <a:rPr lang="en-US" sz="1800" b="1" dirty="0" err="1" smtClean="0"/>
              <a:t>Ionogram</a:t>
            </a:r>
            <a:endParaRPr lang="en-US" sz="1800" dirty="0" smtClean="0"/>
          </a:p>
          <a:p>
            <a:pPr algn="just"/>
            <a:r>
              <a:rPr lang="en-US" sz="1800" dirty="0" smtClean="0"/>
              <a:t>This needs to be converted into sequence</a:t>
            </a:r>
          </a:p>
          <a:p>
            <a:pPr algn="just"/>
            <a:r>
              <a:rPr lang="en-US" sz="1800" dirty="0" smtClean="0"/>
              <a:t>Note </a:t>
            </a:r>
            <a:r>
              <a:rPr lang="en-US" sz="1800" dirty="0"/>
              <a:t>how </a:t>
            </a:r>
            <a:r>
              <a:rPr lang="en-US" sz="1800" dirty="0" err="1"/>
              <a:t>homopolymeric</a:t>
            </a:r>
            <a:r>
              <a:rPr lang="en-US" sz="1800" dirty="0"/>
              <a:t> stretches and thresholds are given to determine the number of identical nucleotides to be included</a:t>
            </a:r>
            <a:endParaRPr lang="it-IT" sz="1800"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9667" y="1170008"/>
            <a:ext cx="6210944" cy="3999617"/>
          </a:xfrm>
          <a:prstGeom prst="rect">
            <a:avLst/>
          </a:prstGeom>
        </p:spPr>
      </p:pic>
      <p:sp>
        <p:nvSpPr>
          <p:cNvPr id="5" name="CasellaDiTesto 4"/>
          <p:cNvSpPr txBox="1"/>
          <p:nvPr/>
        </p:nvSpPr>
        <p:spPr>
          <a:xfrm>
            <a:off x="4211515" y="5461672"/>
            <a:ext cx="7895493" cy="1200329"/>
          </a:xfrm>
          <a:prstGeom prst="rect">
            <a:avLst/>
          </a:prstGeom>
          <a:noFill/>
          <a:ln>
            <a:solidFill>
              <a:srgbClr val="00B050"/>
            </a:solidFill>
          </a:ln>
        </p:spPr>
        <p:txBody>
          <a:bodyPr wrap="square" rtlCol="0">
            <a:spAutoFit/>
          </a:bodyPr>
          <a:lstStyle/>
          <a:p>
            <a:pPr algn="ctr"/>
            <a:r>
              <a:rPr lang="en-US" dirty="0"/>
              <a:t>Cyclic addition of nucleotides in the reaction (one at a time), with incorporation of zero, one or more new nucleotides and signal proportionality (pH variance</a:t>
            </a:r>
            <a:r>
              <a:rPr lang="en-US" dirty="0" smtClean="0"/>
              <a:t>)</a:t>
            </a:r>
          </a:p>
          <a:p>
            <a:pPr algn="ctr"/>
            <a:r>
              <a:rPr lang="en-US" b="1" dirty="0" smtClean="0"/>
              <a:t>Average </a:t>
            </a:r>
            <a:r>
              <a:rPr lang="en-US" b="1" dirty="0"/>
              <a:t>length of reads of a few hundred bases</a:t>
            </a:r>
            <a:endParaRPr lang="it-IT" b="1"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072" y="3894611"/>
            <a:ext cx="2378117" cy="2789371"/>
          </a:xfrm>
          <a:prstGeom prst="rect">
            <a:avLst/>
          </a:prstGeom>
        </p:spPr>
      </p:pic>
    </p:spTree>
    <p:extLst>
      <p:ext uri="{BB962C8B-B14F-4D97-AF65-F5344CB8AC3E}">
        <p14:creationId xmlns:p14="http://schemas.microsoft.com/office/powerpoint/2010/main" val="268873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it-IT" sz="2800" dirty="0" smtClean="0"/>
              <a:t>ION TORRENT SEQUENCING – MAIN FEATURES AND APPLICATIONS</a:t>
            </a:r>
            <a:endParaRPr lang="it-IT" sz="2800" dirty="0"/>
          </a:p>
        </p:txBody>
      </p:sp>
      <p:sp>
        <p:nvSpPr>
          <p:cNvPr id="3" name="Content Placeholder 2"/>
          <p:cNvSpPr>
            <a:spLocks noGrp="1"/>
          </p:cNvSpPr>
          <p:nvPr>
            <p:ph idx="1"/>
          </p:nvPr>
        </p:nvSpPr>
        <p:spPr>
          <a:xfrm>
            <a:off x="357051" y="1587180"/>
            <a:ext cx="6263639" cy="4919532"/>
          </a:xfrm>
        </p:spPr>
        <p:txBody>
          <a:bodyPr>
            <a:normAutofit/>
          </a:bodyPr>
          <a:lstStyle/>
          <a:p>
            <a:pPr algn="just"/>
            <a:r>
              <a:rPr lang="en-US" u="sng" dirty="0"/>
              <a:t>The throughput of a run is determined by the type of chip </a:t>
            </a:r>
            <a:r>
              <a:rPr lang="en-US" u="sng" dirty="0" smtClean="0"/>
              <a:t>used</a:t>
            </a:r>
          </a:p>
          <a:p>
            <a:pPr algn="just"/>
            <a:r>
              <a:rPr lang="en-US" dirty="0" smtClean="0"/>
              <a:t>The </a:t>
            </a:r>
            <a:r>
              <a:rPr lang="en-US" dirty="0"/>
              <a:t>length of reads depends on the GC composition of the targets, but is </a:t>
            </a:r>
            <a:r>
              <a:rPr lang="en-US" b="1" u="sng" dirty="0"/>
              <a:t>typically 200-250 </a:t>
            </a:r>
            <a:r>
              <a:rPr lang="en-US" b="1" u="sng" dirty="0" err="1" smtClean="0"/>
              <a:t>bp</a:t>
            </a:r>
            <a:endParaRPr lang="en-US" b="1" u="sng" dirty="0" smtClean="0"/>
          </a:p>
          <a:p>
            <a:pPr algn="just"/>
            <a:r>
              <a:rPr lang="en-US" dirty="0" smtClean="0"/>
              <a:t>Recommended </a:t>
            </a:r>
            <a:r>
              <a:rPr lang="en-US" dirty="0"/>
              <a:t>use is for small and medium-sized projects that require </a:t>
            </a:r>
            <a:r>
              <a:rPr lang="en-US" u="sng" dirty="0"/>
              <a:t>rapid “turnaround</a:t>
            </a:r>
            <a:r>
              <a:rPr lang="en-US" u="sng" dirty="0" smtClean="0"/>
              <a:t>”</a:t>
            </a:r>
          </a:p>
          <a:p>
            <a:pPr algn="just"/>
            <a:r>
              <a:rPr lang="en-US" b="1" u="sng" dirty="0" smtClean="0"/>
              <a:t>Relatively </a:t>
            </a:r>
            <a:r>
              <a:rPr lang="en-US" b="1" u="sng" dirty="0"/>
              <a:t>high error rate compared to </a:t>
            </a:r>
            <a:r>
              <a:rPr lang="en-US" b="1" u="sng" dirty="0" smtClean="0"/>
              <a:t>Illumina</a:t>
            </a:r>
          </a:p>
          <a:p>
            <a:pPr algn="just"/>
            <a:r>
              <a:rPr lang="en-US" dirty="0" smtClean="0"/>
              <a:t>Difficulty </a:t>
            </a:r>
            <a:r>
              <a:rPr lang="en-US" dirty="0"/>
              <a:t>in accurately sequencing </a:t>
            </a:r>
            <a:r>
              <a:rPr lang="en-US" dirty="0" err="1"/>
              <a:t>homopolymeric</a:t>
            </a:r>
            <a:r>
              <a:rPr lang="en-US" dirty="0"/>
              <a:t> regions</a:t>
            </a:r>
            <a:endParaRPr lang="it-IT" dirty="0"/>
          </a:p>
          <a:p>
            <a:endParaRPr lang="it-IT" dirty="0"/>
          </a:p>
        </p:txBody>
      </p:sp>
      <p:pic>
        <p:nvPicPr>
          <p:cNvPr id="6" name="Picture 2" descr="pgm_images_92234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361" y="1376165"/>
            <a:ext cx="30749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flipH="1">
            <a:off x="7012575" y="3631474"/>
            <a:ext cx="4578532" cy="2585323"/>
          </a:xfrm>
          <a:prstGeom prst="rect">
            <a:avLst/>
          </a:prstGeom>
          <a:noFill/>
          <a:ln>
            <a:solidFill>
              <a:srgbClr val="00B050"/>
            </a:solidFill>
          </a:ln>
        </p:spPr>
        <p:txBody>
          <a:bodyPr wrap="square" rtlCol="0">
            <a:spAutoFit/>
          </a:bodyPr>
          <a:lstStyle/>
          <a:p>
            <a:r>
              <a:rPr lang="it-IT" b="1" u="sng" dirty="0" smtClean="0"/>
              <a:t>KEY APPLICATIONS</a:t>
            </a:r>
          </a:p>
          <a:p>
            <a:endParaRPr lang="it-IT" dirty="0"/>
          </a:p>
          <a:p>
            <a:pPr marL="285750" indent="-285750" algn="just">
              <a:buFont typeface="Wingdings" panose="05000000000000000000" pitchFamily="2" charset="2"/>
              <a:buChar char="Ø"/>
            </a:pPr>
            <a:r>
              <a:rPr lang="it-IT" dirty="0" err="1" smtClean="0"/>
              <a:t>Amplicon</a:t>
            </a:r>
            <a:r>
              <a:rPr lang="it-IT" dirty="0" smtClean="0"/>
              <a:t> </a:t>
            </a:r>
            <a:r>
              <a:rPr lang="it-IT" dirty="0" err="1" smtClean="0"/>
              <a:t>sequencing</a:t>
            </a:r>
            <a:r>
              <a:rPr lang="it-IT" dirty="0" smtClean="0"/>
              <a:t> (PCR)</a:t>
            </a:r>
          </a:p>
          <a:p>
            <a:pPr marL="285750" indent="-285750" algn="just">
              <a:buFont typeface="Wingdings" panose="05000000000000000000" pitchFamily="2" charset="2"/>
              <a:buChar char="Ø"/>
            </a:pPr>
            <a:endParaRPr lang="it-IT" dirty="0" smtClean="0"/>
          </a:p>
          <a:p>
            <a:pPr marL="285750" indent="-285750" algn="just">
              <a:buFont typeface="Wingdings" panose="05000000000000000000" pitchFamily="2" charset="2"/>
              <a:buChar char="Ø"/>
            </a:pPr>
            <a:r>
              <a:rPr lang="it-IT" dirty="0" smtClean="0"/>
              <a:t>Small or medium-</a:t>
            </a:r>
            <a:r>
              <a:rPr lang="it-IT" dirty="0" err="1" smtClean="0"/>
              <a:t>size</a:t>
            </a:r>
            <a:r>
              <a:rPr lang="it-IT" dirty="0" smtClean="0"/>
              <a:t> </a:t>
            </a:r>
            <a:r>
              <a:rPr lang="it-IT" dirty="0" err="1" smtClean="0"/>
              <a:t>genomes</a:t>
            </a:r>
            <a:r>
              <a:rPr lang="it-IT" dirty="0" smtClean="0"/>
              <a:t> (virus, </a:t>
            </a:r>
            <a:r>
              <a:rPr lang="it-IT" dirty="0" err="1" smtClean="0"/>
              <a:t>bacteria</a:t>
            </a:r>
            <a:r>
              <a:rPr lang="it-IT" dirty="0" smtClean="0"/>
              <a:t>, fungi)</a:t>
            </a:r>
          </a:p>
          <a:p>
            <a:pPr marL="285750" indent="-285750" algn="just">
              <a:buFont typeface="Wingdings" panose="05000000000000000000" pitchFamily="2" charset="2"/>
              <a:buChar char="Ø"/>
            </a:pPr>
            <a:endParaRPr lang="it-IT" dirty="0" smtClean="0"/>
          </a:p>
          <a:p>
            <a:pPr marL="285750" indent="-285750" algn="just">
              <a:buFont typeface="Wingdings" panose="05000000000000000000" pitchFamily="2" charset="2"/>
              <a:buChar char="Ø"/>
            </a:pPr>
            <a:r>
              <a:rPr lang="it-IT" dirty="0" err="1" smtClean="0"/>
              <a:t>Targeted</a:t>
            </a:r>
            <a:r>
              <a:rPr lang="it-IT" dirty="0" smtClean="0"/>
              <a:t> </a:t>
            </a:r>
            <a:r>
              <a:rPr lang="it-IT" dirty="0" err="1" smtClean="0"/>
              <a:t>sequencing</a:t>
            </a:r>
            <a:r>
              <a:rPr lang="it-IT" dirty="0" smtClean="0"/>
              <a:t> (custom </a:t>
            </a:r>
            <a:r>
              <a:rPr lang="it-IT" dirty="0" err="1" smtClean="0"/>
              <a:t>panels</a:t>
            </a:r>
            <a:r>
              <a:rPr lang="it-IT" dirty="0" smtClean="0"/>
              <a:t>, </a:t>
            </a:r>
            <a:r>
              <a:rPr lang="it-IT" dirty="0" err="1" smtClean="0"/>
              <a:t>exon</a:t>
            </a:r>
            <a:r>
              <a:rPr lang="it-IT" dirty="0" smtClean="0"/>
              <a:t> </a:t>
            </a:r>
            <a:r>
              <a:rPr lang="it-IT" dirty="0" err="1" smtClean="0"/>
              <a:t>capture</a:t>
            </a:r>
            <a:r>
              <a:rPr lang="it-IT" dirty="0" smtClean="0"/>
              <a:t>, etc.)</a:t>
            </a:r>
            <a:endParaRPr lang="it-IT" dirty="0"/>
          </a:p>
        </p:txBody>
      </p:sp>
    </p:spTree>
    <p:extLst>
      <p:ext uri="{BB962C8B-B14F-4D97-AF65-F5344CB8AC3E}">
        <p14:creationId xmlns:p14="http://schemas.microsoft.com/office/powerpoint/2010/main" val="202134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517" y="651269"/>
            <a:ext cx="9060965" cy="5555461"/>
          </a:xfrm>
          <a:prstGeom prst="rect">
            <a:avLst/>
          </a:prstGeom>
        </p:spPr>
      </p:pic>
    </p:spTree>
    <p:extLst>
      <p:ext uri="{BB962C8B-B14F-4D97-AF65-F5344CB8AC3E}">
        <p14:creationId xmlns:p14="http://schemas.microsoft.com/office/powerpoint/2010/main" val="382066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flipH="1">
            <a:off x="5826250" y="2731477"/>
            <a:ext cx="5972523"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t>Cost of platforms affordable even for small and medium-sized laboratories (about </a:t>
            </a:r>
            <a:r>
              <a:rPr lang="en-US" dirty="0" smtClean="0"/>
              <a:t>50K euros)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Output </a:t>
            </a:r>
            <a:r>
              <a:rPr lang="en-US" dirty="0"/>
              <a:t>is “scalable” depending on the objective of a </a:t>
            </a:r>
            <a:r>
              <a:rPr lang="en-US" dirty="0" smtClean="0"/>
              <a:t>project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Costs </a:t>
            </a:r>
            <a:r>
              <a:rPr lang="en-US" dirty="0"/>
              <a:t>of consequence are also flexible depending on the </a:t>
            </a:r>
            <a:r>
              <a:rPr lang="en-US" dirty="0" err="1"/>
              <a:t>thoughput</a:t>
            </a:r>
            <a:r>
              <a:rPr lang="en-US" dirty="0"/>
              <a:t> </a:t>
            </a:r>
            <a:r>
              <a:rPr lang="en-US" dirty="0" smtClean="0"/>
              <a:t>required</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b="1" dirty="0" smtClean="0"/>
              <a:t>Very </a:t>
            </a:r>
            <a:r>
              <a:rPr lang="en-US" b="1" dirty="0"/>
              <a:t>fast turnaround times</a:t>
            </a:r>
            <a:endParaRPr lang="it-IT" b="1" u="sng"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348" y="484829"/>
            <a:ext cx="1960570" cy="1811567"/>
          </a:xfrm>
          <a:prstGeom prst="rect">
            <a:avLst/>
          </a:prstGeom>
        </p:spPr>
      </p:pic>
      <p:sp>
        <p:nvSpPr>
          <p:cNvPr id="5" name="CasellaDiTesto 4"/>
          <p:cNvSpPr txBox="1"/>
          <p:nvPr/>
        </p:nvSpPr>
        <p:spPr>
          <a:xfrm>
            <a:off x="474783" y="386862"/>
            <a:ext cx="4818184" cy="1738121"/>
          </a:xfrm>
          <a:prstGeom prst="rect">
            <a:avLst/>
          </a:prstGeom>
          <a:noFill/>
          <a:ln w="19050">
            <a:solidFill>
              <a:srgbClr val="00B050"/>
            </a:solidFill>
          </a:ln>
        </p:spPr>
        <p:txBody>
          <a:bodyPr wrap="square" rtlCol="0">
            <a:spAutoFit/>
          </a:bodyPr>
          <a:lstStyle/>
          <a:p>
            <a:endParaRPr lang="en-US" dirty="0"/>
          </a:p>
        </p:txBody>
      </p:sp>
      <p:sp>
        <p:nvSpPr>
          <p:cNvPr id="6" name="CasellaDiTesto 5"/>
          <p:cNvSpPr txBox="1"/>
          <p:nvPr/>
        </p:nvSpPr>
        <p:spPr>
          <a:xfrm>
            <a:off x="611063" y="370657"/>
            <a:ext cx="4545623" cy="1754326"/>
          </a:xfrm>
          <a:prstGeom prst="rect">
            <a:avLst/>
          </a:prstGeom>
          <a:noFill/>
        </p:spPr>
        <p:txBody>
          <a:bodyPr wrap="square" rtlCol="0">
            <a:spAutoFit/>
          </a:bodyPr>
          <a:lstStyle/>
          <a:p>
            <a:pPr algn="ctr"/>
            <a:r>
              <a:rPr lang="en-US" dirty="0"/>
              <a:t>The Ion </a:t>
            </a:r>
            <a:r>
              <a:rPr lang="en-US" dirty="0" err="1"/>
              <a:t>GeneStudio</a:t>
            </a:r>
            <a:r>
              <a:rPr lang="en-US" dirty="0"/>
              <a:t> S5 is the flagship platform as far as </a:t>
            </a:r>
            <a:r>
              <a:rPr lang="en-US" dirty="0" err="1"/>
              <a:t>IonTorrent</a:t>
            </a:r>
            <a:r>
              <a:rPr lang="en-US" dirty="0"/>
              <a:t> sequencers are concerned. Unlike other platforms, sequencing depth is determined by the chip used and not by the machine</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66" y="2296396"/>
            <a:ext cx="5097397" cy="4157158"/>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0449" y="867836"/>
            <a:ext cx="3085235" cy="1045552"/>
          </a:xfrm>
          <a:prstGeom prst="rect">
            <a:avLst/>
          </a:prstGeom>
        </p:spPr>
      </p:pic>
    </p:spTree>
    <p:extLst>
      <p:ext uri="{BB962C8B-B14F-4D97-AF65-F5344CB8AC3E}">
        <p14:creationId xmlns:p14="http://schemas.microsoft.com/office/powerpoint/2010/main" val="146365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fontScale="90000"/>
          </a:bodyPr>
          <a:lstStyle/>
          <a:p>
            <a:pPr algn="ctr"/>
            <a:r>
              <a:rPr lang="it-IT" sz="2800" dirty="0" smtClean="0"/>
              <a:t>ION TORRENT SEQUENCING – COMMERCIAL SUCCESS AND EARLY SIGNS OF DECLINE?</a:t>
            </a:r>
            <a:endParaRPr lang="it-IT" sz="2800" dirty="0"/>
          </a:p>
        </p:txBody>
      </p:sp>
      <p:sp>
        <p:nvSpPr>
          <p:cNvPr id="5" name="CasellaDiTesto 4"/>
          <p:cNvSpPr txBox="1"/>
          <p:nvPr/>
        </p:nvSpPr>
        <p:spPr>
          <a:xfrm>
            <a:off x="923108" y="5416731"/>
            <a:ext cx="9753601" cy="1200329"/>
          </a:xfrm>
          <a:prstGeom prst="rect">
            <a:avLst/>
          </a:prstGeom>
          <a:noFill/>
        </p:spPr>
        <p:txBody>
          <a:bodyPr wrap="square" rtlCol="0">
            <a:spAutoFit/>
          </a:bodyPr>
          <a:lstStyle/>
          <a:p>
            <a:pPr algn="ctr"/>
            <a:r>
              <a:rPr lang="en-US" dirty="0" err="1"/>
              <a:t>IonTorrent</a:t>
            </a:r>
            <a:r>
              <a:rPr lang="en-US" dirty="0"/>
              <a:t> platforms have carved out an important space in the field of </a:t>
            </a:r>
            <a:r>
              <a:rPr lang="en-US" dirty="0" err="1"/>
              <a:t>metagenomic</a:t>
            </a:r>
            <a:r>
              <a:rPr lang="en-US" dirty="0"/>
              <a:t> analysis and for the analysis of targeted gene enrichment </a:t>
            </a:r>
            <a:r>
              <a:rPr lang="en-US" dirty="0" smtClean="0"/>
              <a:t>panels. Nowadays, other platforms produce far superior data, but the fact that </a:t>
            </a:r>
            <a:r>
              <a:rPr lang="en-US" dirty="0" err="1" smtClean="0"/>
              <a:t>IonTorrent</a:t>
            </a:r>
            <a:r>
              <a:rPr lang="en-US" dirty="0" smtClean="0"/>
              <a:t> platforms are cheap and widespread will keep them alive for a few more years…</a:t>
            </a:r>
            <a:endParaRPr lang="it-IT" dirty="0"/>
          </a:p>
        </p:txBody>
      </p:sp>
      <p:graphicFrame>
        <p:nvGraphicFramePr>
          <p:cNvPr id="6" name="Grafico 5"/>
          <p:cNvGraphicFramePr>
            <a:graphicFrameLocks/>
          </p:cNvGraphicFramePr>
          <p:nvPr>
            <p:extLst>
              <p:ext uri="{D42A27DB-BD31-4B8C-83A1-F6EECF244321}">
                <p14:modId xmlns:p14="http://schemas.microsoft.com/office/powerpoint/2010/main" val="3399352362"/>
              </p:ext>
            </p:extLst>
          </p:nvPr>
        </p:nvGraphicFramePr>
        <p:xfrm>
          <a:off x="1976719" y="1301932"/>
          <a:ext cx="7646377" cy="41147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6788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491162"/>
            <a:ext cx="10145486" cy="635508"/>
          </a:xfrm>
        </p:spPr>
        <p:txBody>
          <a:bodyPr>
            <a:normAutofit/>
          </a:bodyPr>
          <a:lstStyle/>
          <a:p>
            <a:r>
              <a:rPr lang="it-IT" sz="2800" dirty="0" smtClean="0"/>
              <a:t>454, ILLUMINA, ION TORRENT AND MOR…</a:t>
            </a:r>
            <a:endParaRPr lang="it-IT" sz="2800" dirty="0"/>
          </a:p>
        </p:txBody>
      </p:sp>
      <p:sp>
        <p:nvSpPr>
          <p:cNvPr id="3" name="CasellaDiTesto 2"/>
          <p:cNvSpPr txBox="1"/>
          <p:nvPr/>
        </p:nvSpPr>
        <p:spPr>
          <a:xfrm flipH="1">
            <a:off x="1023257" y="1353093"/>
            <a:ext cx="9812383"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t>A number of other technologies have been developed over the years, with mixed </a:t>
            </a:r>
            <a:r>
              <a:rPr lang="en-US" dirty="0" smtClean="0"/>
              <a:t>fortunes</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b="1" dirty="0" smtClean="0"/>
              <a:t>Combinatorial </a:t>
            </a:r>
            <a:r>
              <a:rPr lang="en-US" b="1" dirty="0"/>
              <a:t>probe anchor synthesis </a:t>
            </a:r>
            <a:r>
              <a:rPr lang="en-US" dirty="0"/>
              <a:t>(</a:t>
            </a:r>
            <a:r>
              <a:rPr lang="en-US" dirty="0" err="1"/>
              <a:t>cPAS</a:t>
            </a:r>
            <a:r>
              <a:rPr lang="en-US" dirty="0"/>
              <a:t>): initially developed by </a:t>
            </a:r>
            <a:r>
              <a:rPr lang="en-US" u="sng" dirty="0"/>
              <a:t>Complete Genomics</a:t>
            </a:r>
            <a:r>
              <a:rPr lang="en-US" dirty="0"/>
              <a:t>, later acquired by the Chinese company </a:t>
            </a:r>
            <a:r>
              <a:rPr lang="en-US" u="sng" dirty="0"/>
              <a:t>BGI -&gt; </a:t>
            </a:r>
            <a:r>
              <a:rPr lang="en-US" u="sng" dirty="0" err="1"/>
              <a:t>BGIseq</a:t>
            </a:r>
            <a:r>
              <a:rPr lang="en-US" u="sng" dirty="0"/>
              <a:t> </a:t>
            </a:r>
            <a:r>
              <a:rPr lang="en-US" u="sng" dirty="0" smtClean="0"/>
              <a:t>systems</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They </a:t>
            </a:r>
            <a:r>
              <a:rPr lang="en-US" dirty="0"/>
              <a:t>make use of DNA “</a:t>
            </a:r>
            <a:r>
              <a:rPr lang="en-US" b="1" dirty="0"/>
              <a:t>nanoballs</a:t>
            </a:r>
            <a:r>
              <a:rPr lang="en-US" dirty="0"/>
              <a:t>” that are then attached to a solid support. Formation of circular </a:t>
            </a:r>
            <a:r>
              <a:rPr lang="en-US" dirty="0" err="1"/>
              <a:t>ssDNAs</a:t>
            </a:r>
            <a:r>
              <a:rPr lang="en-US" dirty="0"/>
              <a:t>, multiplied by circular amplification (</a:t>
            </a:r>
            <a:r>
              <a:rPr lang="en-US" b="1" u="sng" dirty="0"/>
              <a:t>rolling circle amplification</a:t>
            </a:r>
            <a:r>
              <a:rPr lang="en-US" dirty="0"/>
              <a:t>) to create 3D masses of 300-500 copies of each sequence</a:t>
            </a:r>
            <a:r>
              <a:rPr lang="en-US" dirty="0" smtClean="0"/>
              <a: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Immobilization </a:t>
            </a:r>
            <a:r>
              <a:rPr lang="en-US" dirty="0"/>
              <a:t>on the (positively charged) support occurs by electrostatic interaction. The initial sequencing strategy involved the addition of chain-terminating </a:t>
            </a:r>
            <a:r>
              <a:rPr lang="en-US" dirty="0" err="1"/>
              <a:t>dNTPs</a:t>
            </a:r>
            <a:r>
              <a:rPr lang="en-US" dirty="0"/>
              <a:t> (as in </a:t>
            </a:r>
            <a:r>
              <a:rPr lang="en-US" dirty="0" err="1" smtClean="0"/>
              <a:t>IIllumina</a:t>
            </a:r>
            <a:r>
              <a:rPr lang="en-US" dirty="0" smtClean="0"/>
              <a:t> </a:t>
            </a:r>
            <a:r>
              <a:rPr lang="en-US" dirty="0"/>
              <a:t>technology), bound directly to a fluorophore. The </a:t>
            </a:r>
            <a:r>
              <a:rPr lang="en-US" dirty="0" smtClean="0"/>
              <a:t>most recent </a:t>
            </a:r>
            <a:r>
              <a:rPr lang="en-US" dirty="0"/>
              <a:t>developments (partly because of legal issues related to an Illumina patent diatribe!), however, involve unlabeled incorporated nucleotides (“</a:t>
            </a:r>
            <a:r>
              <a:rPr lang="en-US" u="sng" dirty="0"/>
              <a:t>cold nucleotides</a:t>
            </a:r>
            <a:r>
              <a:rPr lang="en-US" dirty="0"/>
              <a:t>”) being bound by specific </a:t>
            </a:r>
            <a:r>
              <a:rPr lang="en-US" b="1" dirty="0"/>
              <a:t>fluorescently labeled antibodies</a:t>
            </a:r>
            <a:r>
              <a:rPr lang="en-US" dirty="0"/>
              <a:t>. It is a sequencing by synthesis strategy. Output comparable in reads length and quality to Illumina. Growing technology! </a:t>
            </a:r>
            <a:r>
              <a:rPr lang="it-IT" dirty="0" smtClean="0">
                <a:hlinkClick r:id="rId2"/>
              </a:rPr>
              <a:t>https</a:t>
            </a:r>
            <a:r>
              <a:rPr lang="it-IT" dirty="0">
                <a:hlinkClick r:id="rId2"/>
              </a:rPr>
              <a:t>://www.youtube.com/watch?v=0bqIBtMS3xw</a:t>
            </a:r>
            <a:r>
              <a:rPr lang="it-IT" dirty="0"/>
              <a:t> </a:t>
            </a:r>
            <a:endParaRPr lang="it-IT" dirty="0" smtClean="0"/>
          </a:p>
        </p:txBody>
      </p:sp>
    </p:spTree>
    <p:extLst>
      <p:ext uri="{BB962C8B-B14F-4D97-AF65-F5344CB8AC3E}">
        <p14:creationId xmlns:p14="http://schemas.microsoft.com/office/powerpoint/2010/main" val="291974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491162"/>
            <a:ext cx="10145486" cy="635508"/>
          </a:xfrm>
        </p:spPr>
        <p:txBody>
          <a:bodyPr>
            <a:normAutofit/>
          </a:bodyPr>
          <a:lstStyle/>
          <a:p>
            <a:r>
              <a:rPr lang="it-IT" sz="2800" dirty="0" smtClean="0"/>
              <a:t>BGISEQ</a:t>
            </a:r>
            <a:endParaRPr lang="it-IT" sz="280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0181" y="720993"/>
            <a:ext cx="3482970" cy="2655253"/>
          </a:xfrm>
          <a:prstGeom prst="rect">
            <a:avLst/>
          </a:prstGeom>
        </p:spPr>
      </p:pic>
      <p:sp>
        <p:nvSpPr>
          <p:cNvPr id="6" name="CasellaDiTesto 5"/>
          <p:cNvSpPr txBox="1"/>
          <p:nvPr/>
        </p:nvSpPr>
        <p:spPr>
          <a:xfrm>
            <a:off x="852854" y="1394482"/>
            <a:ext cx="7359161"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The </a:t>
            </a:r>
            <a:r>
              <a:rPr lang="en-US" sz="1600" b="1" dirty="0"/>
              <a:t>DNBSEQ-G400</a:t>
            </a:r>
            <a:r>
              <a:rPr lang="en-US" sz="1600" dirty="0"/>
              <a:t> is </a:t>
            </a:r>
            <a:r>
              <a:rPr lang="en-US" sz="1600" dirty="0" err="1"/>
              <a:t>BGIseq's</a:t>
            </a:r>
            <a:r>
              <a:rPr lang="en-US" sz="1600" dirty="0"/>
              <a:t> flagship instrument, included in a rather large panel of sequencers dedicated to different </a:t>
            </a:r>
            <a:r>
              <a:rPr lang="en-US" sz="1600" dirty="0" smtClean="0"/>
              <a:t>applications</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It </a:t>
            </a:r>
            <a:r>
              <a:rPr lang="en-US" sz="1600" dirty="0"/>
              <a:t>is a medium-output benchtop </a:t>
            </a:r>
            <a:r>
              <a:rPr lang="en-US" sz="1600" dirty="0" smtClean="0"/>
              <a:t>sequencer</a:t>
            </a:r>
          </a:p>
          <a:p>
            <a:pPr marL="285750" indent="-285750" algn="just">
              <a:buFont typeface="Arial" panose="020B0604020202020204" pitchFamily="34" charset="0"/>
              <a:buChar char="•"/>
            </a:pPr>
            <a:endParaRPr lang="en-US" sz="1600" dirty="0"/>
          </a:p>
          <a:p>
            <a:pPr marL="285750" indent="-285750" algn="just">
              <a:buFont typeface="Arial" panose="020B0604020202020204" pitchFamily="34" charset="0"/>
              <a:buChar char="•"/>
            </a:pPr>
            <a:r>
              <a:rPr lang="en-US" sz="1600" dirty="0" smtClean="0"/>
              <a:t>It </a:t>
            </a:r>
            <a:r>
              <a:rPr lang="en-US" sz="1600" dirty="0"/>
              <a:t>can generate single-end or paired-end reads of comparable length (in some cases slightly longer) than Illumina </a:t>
            </a:r>
            <a:r>
              <a:rPr lang="en-US" sz="1600" dirty="0" smtClean="0"/>
              <a:t>platforms, also in PE mode</a:t>
            </a:r>
            <a:endParaRPr lang="en-US" sz="1600"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854" y="3478177"/>
            <a:ext cx="10058400" cy="3125717"/>
          </a:xfrm>
          <a:prstGeom prst="rect">
            <a:avLst/>
          </a:prstGeom>
        </p:spPr>
      </p:pic>
    </p:spTree>
    <p:extLst>
      <p:ext uri="{BB962C8B-B14F-4D97-AF65-F5344CB8AC3E}">
        <p14:creationId xmlns:p14="http://schemas.microsoft.com/office/powerpoint/2010/main" val="4774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6" y="189630"/>
            <a:ext cx="10145486" cy="635508"/>
          </a:xfrm>
        </p:spPr>
        <p:txBody>
          <a:bodyPr>
            <a:normAutofit/>
          </a:bodyPr>
          <a:lstStyle/>
          <a:p>
            <a:r>
              <a:rPr lang="it-IT" sz="2800" dirty="0" smtClean="0"/>
              <a:t>COMMERCIAL SUCCESS (AND INSUCCESS)</a:t>
            </a:r>
            <a:endParaRPr lang="it-IT" sz="2800" dirty="0"/>
          </a:p>
        </p:txBody>
      </p:sp>
      <p:sp>
        <p:nvSpPr>
          <p:cNvPr id="5" name="CasellaDiTesto 4"/>
          <p:cNvSpPr txBox="1"/>
          <p:nvPr/>
        </p:nvSpPr>
        <p:spPr>
          <a:xfrm>
            <a:off x="735874" y="4302034"/>
            <a:ext cx="10672354" cy="369332"/>
          </a:xfrm>
          <a:prstGeom prst="rect">
            <a:avLst/>
          </a:prstGeom>
          <a:noFill/>
        </p:spPr>
        <p:txBody>
          <a:bodyPr wrap="square" rtlCol="0">
            <a:spAutoFit/>
          </a:bodyPr>
          <a:lstStyle/>
          <a:p>
            <a:r>
              <a:rPr lang="it-IT" dirty="0" smtClean="0"/>
              <a:t>A </a:t>
            </a:r>
            <a:r>
              <a:rPr lang="it-IT" dirty="0" err="1" smtClean="0"/>
              <a:t>technology</a:t>
            </a:r>
            <a:r>
              <a:rPr lang="it-IT" dirty="0" smtClean="0"/>
              <a:t> </a:t>
            </a:r>
            <a:r>
              <a:rPr lang="it-IT" dirty="0" err="1" smtClean="0"/>
              <a:t>that</a:t>
            </a:r>
            <a:r>
              <a:rPr lang="it-IT" dirty="0" smtClean="0"/>
              <a:t> </a:t>
            </a:r>
            <a:r>
              <a:rPr lang="it-IT" dirty="0" err="1" smtClean="0"/>
              <a:t>never</a:t>
            </a:r>
            <a:r>
              <a:rPr lang="it-IT" dirty="0" smtClean="0"/>
              <a:t> </a:t>
            </a:r>
            <a:r>
              <a:rPr lang="it-IT" dirty="0" err="1" smtClean="0"/>
              <a:t>really</a:t>
            </a:r>
            <a:r>
              <a:rPr lang="it-IT" dirty="0" smtClean="0"/>
              <a:t> </a:t>
            </a:r>
            <a:r>
              <a:rPr lang="it-IT" dirty="0" err="1" smtClean="0"/>
              <a:t>took</a:t>
            </a:r>
            <a:r>
              <a:rPr lang="it-IT" dirty="0" smtClean="0"/>
              <a:t> off…                           and </a:t>
            </a:r>
            <a:r>
              <a:rPr lang="it-IT" dirty="0" err="1" smtClean="0"/>
              <a:t>another</a:t>
            </a:r>
            <a:r>
              <a:rPr lang="it-IT" dirty="0" smtClean="0"/>
              <a:t> </a:t>
            </a:r>
            <a:r>
              <a:rPr lang="it-IT" dirty="0" err="1" smtClean="0"/>
              <a:t>one</a:t>
            </a:r>
            <a:r>
              <a:rPr lang="it-IT" dirty="0" smtClean="0"/>
              <a:t> </a:t>
            </a:r>
            <a:r>
              <a:rPr lang="it-IT" dirty="0" err="1" smtClean="0"/>
              <a:t>that</a:t>
            </a:r>
            <a:r>
              <a:rPr lang="it-IT" dirty="0" smtClean="0"/>
              <a:t> </a:t>
            </a:r>
            <a:r>
              <a:rPr lang="it-IT" dirty="0" err="1" smtClean="0"/>
              <a:t>finally</a:t>
            </a:r>
            <a:r>
              <a:rPr lang="it-IT" dirty="0" smtClean="0"/>
              <a:t> made </a:t>
            </a:r>
            <a:r>
              <a:rPr lang="it-IT" dirty="0" err="1" smtClean="0"/>
              <a:t>it</a:t>
            </a:r>
            <a:endParaRPr lang="it-IT" dirty="0"/>
          </a:p>
        </p:txBody>
      </p:sp>
      <p:sp>
        <p:nvSpPr>
          <p:cNvPr id="7" name="CasellaDiTesto 6"/>
          <p:cNvSpPr txBox="1"/>
          <p:nvPr/>
        </p:nvSpPr>
        <p:spPr>
          <a:xfrm>
            <a:off x="640080" y="4858600"/>
            <a:ext cx="10528662" cy="1200329"/>
          </a:xfrm>
          <a:prstGeom prst="rect">
            <a:avLst/>
          </a:prstGeom>
          <a:noFill/>
        </p:spPr>
        <p:txBody>
          <a:bodyPr wrap="square" rtlCol="0">
            <a:spAutoFit/>
          </a:bodyPr>
          <a:lstStyle/>
          <a:p>
            <a:pPr algn="just"/>
            <a:r>
              <a:rPr lang="en-US" dirty="0" err="1"/>
              <a:t>SOLiD</a:t>
            </a:r>
            <a:r>
              <a:rPr lang="en-US" dirty="0"/>
              <a:t> (Applied </a:t>
            </a:r>
            <a:r>
              <a:rPr lang="en-US" dirty="0" err="1"/>
              <a:t>Biosystems</a:t>
            </a:r>
            <a:r>
              <a:rPr lang="en-US" dirty="0"/>
              <a:t>): sequencing by ligation (following emulsion PCR), one of the first systems launched on the market along with Illumina and 454, but with less luck. Output and length of reads comparable to Illumina (paired-end sequencing also possible), but lower accuracy. For the </a:t>
            </a:r>
            <a:r>
              <a:rPr lang="en-US" dirty="0" smtClean="0"/>
              <a:t>most curious</a:t>
            </a:r>
            <a:r>
              <a:rPr lang="it-IT" dirty="0" smtClean="0"/>
              <a:t>: </a:t>
            </a:r>
            <a:r>
              <a:rPr lang="it-IT" dirty="0">
                <a:hlinkClick r:id="rId2"/>
              </a:rPr>
              <a:t>https://www.youtube.com/watch?v=nlvyF8bFDwM</a:t>
            </a:r>
            <a:r>
              <a:rPr lang="it-IT" dirty="0"/>
              <a:t> </a:t>
            </a:r>
          </a:p>
        </p:txBody>
      </p:sp>
      <p:graphicFrame>
        <p:nvGraphicFramePr>
          <p:cNvPr id="8" name="Grafico 7"/>
          <p:cNvGraphicFramePr>
            <a:graphicFrameLocks/>
          </p:cNvGraphicFramePr>
          <p:nvPr>
            <p:extLst>
              <p:ext uri="{D42A27DB-BD31-4B8C-83A1-F6EECF244321}">
                <p14:modId xmlns:p14="http://schemas.microsoft.com/office/powerpoint/2010/main" val="1244895610"/>
              </p:ext>
            </p:extLst>
          </p:nvPr>
        </p:nvGraphicFramePr>
        <p:xfrm>
          <a:off x="735873" y="1008562"/>
          <a:ext cx="4882411" cy="2926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co 8"/>
          <p:cNvGraphicFramePr>
            <a:graphicFrameLocks/>
          </p:cNvGraphicFramePr>
          <p:nvPr>
            <p:extLst>
              <p:ext uri="{D42A27DB-BD31-4B8C-83A1-F6EECF244321}">
                <p14:modId xmlns:p14="http://schemas.microsoft.com/office/powerpoint/2010/main" val="3284953615"/>
              </p:ext>
            </p:extLst>
          </p:nvPr>
        </p:nvGraphicFramePr>
        <p:xfrm>
          <a:off x="6418385" y="931985"/>
          <a:ext cx="4909038" cy="3186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894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en-US" sz="2800" dirty="0" smtClean="0"/>
              <a:t>A </a:t>
            </a:r>
            <a:r>
              <a:rPr lang="en-US" sz="2800" dirty="0"/>
              <a:t>large sequencing center looks something like this....</a:t>
            </a:r>
            <a:endParaRPr lang="it-IT" sz="28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0" y="1326696"/>
            <a:ext cx="8953500" cy="3333750"/>
          </a:xfrm>
          <a:prstGeom prst="rect">
            <a:avLst/>
          </a:prstGeom>
        </p:spPr>
      </p:pic>
      <p:sp>
        <p:nvSpPr>
          <p:cNvPr id="7" name="CasellaDiTesto 6"/>
          <p:cNvSpPr txBox="1"/>
          <p:nvPr/>
        </p:nvSpPr>
        <p:spPr>
          <a:xfrm>
            <a:off x="1184367" y="5251269"/>
            <a:ext cx="10363200" cy="923330"/>
          </a:xfrm>
          <a:prstGeom prst="rect">
            <a:avLst/>
          </a:prstGeom>
          <a:noFill/>
        </p:spPr>
        <p:txBody>
          <a:bodyPr wrap="square" rtlCol="0">
            <a:spAutoFit/>
          </a:bodyPr>
          <a:lstStyle/>
          <a:p>
            <a:pPr algn="just"/>
            <a:r>
              <a:rPr lang="en-US" dirty="0"/>
              <a:t>Add to this the costs related to reagents needed for sequencing, those needed for hardware and data storage resources (hundreds of Tb of sequence data), and those of technical personnel...</a:t>
            </a:r>
            <a:endParaRPr lang="it-IT" dirty="0"/>
          </a:p>
        </p:txBody>
      </p:sp>
    </p:spTree>
    <p:extLst>
      <p:ext uri="{BB962C8B-B14F-4D97-AF65-F5344CB8AC3E}">
        <p14:creationId xmlns:p14="http://schemas.microsoft.com/office/powerpoint/2010/main" val="3234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GENAPSYS SEQUENCING – </a:t>
            </a:r>
            <a:r>
              <a:rPr lang="it-IT" sz="2800" dirty="0" smtClean="0"/>
              <a:t>THE NEWCOMERS</a:t>
            </a:r>
            <a:endParaRPr lang="it-IT" sz="2800" dirty="0"/>
          </a:p>
        </p:txBody>
      </p:sp>
      <p:sp>
        <p:nvSpPr>
          <p:cNvPr id="7" name="CasellaDiTesto 6"/>
          <p:cNvSpPr txBox="1"/>
          <p:nvPr/>
        </p:nvSpPr>
        <p:spPr>
          <a:xfrm>
            <a:off x="589085" y="4476747"/>
            <a:ext cx="11043138" cy="1569660"/>
          </a:xfrm>
          <a:prstGeom prst="rect">
            <a:avLst/>
          </a:prstGeom>
          <a:noFill/>
        </p:spPr>
        <p:txBody>
          <a:bodyPr wrap="square" rtlCol="0">
            <a:spAutoFit/>
          </a:bodyPr>
          <a:lstStyle/>
          <a:p>
            <a:pPr algn="just"/>
            <a:r>
              <a:rPr lang="en-US" sz="1600" dirty="0"/>
              <a:t>New sequencing chemistry. It uses a chip reminiscent of that of </a:t>
            </a:r>
            <a:r>
              <a:rPr lang="en-US" sz="1600" dirty="0" err="1"/>
              <a:t>IonTorrent</a:t>
            </a:r>
            <a:r>
              <a:rPr lang="en-US" sz="1600" dirty="0"/>
              <a:t> technology, with wells equipped with electrical sensors inside which are immobilized marbles to which are anchored the clonally amplified fragments to be sequenced. </a:t>
            </a:r>
            <a:r>
              <a:rPr lang="en-US" sz="1600" b="1" dirty="0"/>
              <a:t>CMOS (Complementary Metal Oxide Semiconductor)</a:t>
            </a:r>
            <a:r>
              <a:rPr lang="en-US" sz="1600" dirty="0"/>
              <a:t> </a:t>
            </a:r>
            <a:r>
              <a:rPr lang="en-US" sz="1600" dirty="0" smtClean="0"/>
              <a:t>Technology</a:t>
            </a:r>
          </a:p>
          <a:p>
            <a:pPr algn="just"/>
            <a:endParaRPr lang="en-US" sz="1600" dirty="0"/>
          </a:p>
          <a:p>
            <a:pPr algn="just"/>
            <a:r>
              <a:rPr lang="en-US" sz="1600" dirty="0" smtClean="0"/>
              <a:t>Nucleotides </a:t>
            </a:r>
            <a:r>
              <a:rPr lang="en-US" sz="1600" dirty="0"/>
              <a:t>are read through </a:t>
            </a:r>
            <a:r>
              <a:rPr lang="en-US" sz="1600" b="1" dirty="0"/>
              <a:t>impedance</a:t>
            </a:r>
            <a:r>
              <a:rPr lang="en-US" sz="1600" dirty="0"/>
              <a:t> changes, which occur at the incorporation of each nucleotide (sequencing by synthesis) and are measured by the sensor and interpreted</a:t>
            </a:r>
            <a:endParaRPr lang="it-IT" sz="16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661" y="1204378"/>
            <a:ext cx="5763669" cy="2963177"/>
          </a:xfrm>
          <a:prstGeom prst="rect">
            <a:avLst/>
          </a:prstGeom>
        </p:spPr>
      </p:pic>
      <p:sp>
        <p:nvSpPr>
          <p:cNvPr id="4" name="CasellaDiTesto 3"/>
          <p:cNvSpPr txBox="1"/>
          <p:nvPr/>
        </p:nvSpPr>
        <p:spPr>
          <a:xfrm>
            <a:off x="831668" y="1204378"/>
            <a:ext cx="4417340" cy="2862322"/>
          </a:xfrm>
          <a:prstGeom prst="rect">
            <a:avLst/>
          </a:prstGeom>
          <a:noFill/>
        </p:spPr>
        <p:txBody>
          <a:bodyPr wrap="square" rtlCol="0">
            <a:spAutoFit/>
          </a:bodyPr>
          <a:lstStyle/>
          <a:p>
            <a:r>
              <a:rPr lang="en-US" dirty="0"/>
              <a:t>Applications (1.2-2Gb of sequence generated per run</a:t>
            </a:r>
            <a:r>
              <a:rPr lang="en-US" dirty="0" smtClean="0"/>
              <a:t>):</a:t>
            </a:r>
          </a:p>
          <a:p>
            <a:endParaRPr lang="en-US" dirty="0" smtClean="0"/>
          </a:p>
          <a:p>
            <a:r>
              <a:rPr lang="en-US" dirty="0" smtClean="0"/>
              <a:t>-</a:t>
            </a:r>
            <a:r>
              <a:rPr lang="en-US" dirty="0"/>
              <a:t>small bacterial or viral sequencing </a:t>
            </a:r>
            <a:r>
              <a:rPr lang="en-US" dirty="0" smtClean="0"/>
              <a:t>projects</a:t>
            </a:r>
          </a:p>
          <a:p>
            <a:r>
              <a:rPr lang="en-US" dirty="0" smtClean="0"/>
              <a:t>-metagenomics</a:t>
            </a:r>
          </a:p>
          <a:p>
            <a:r>
              <a:rPr lang="en-US" dirty="0" smtClean="0"/>
              <a:t>-</a:t>
            </a:r>
            <a:r>
              <a:rPr lang="en-US" dirty="0"/>
              <a:t>targeted </a:t>
            </a:r>
            <a:r>
              <a:rPr lang="en-US" dirty="0" smtClean="0"/>
              <a:t>resequencing</a:t>
            </a:r>
          </a:p>
          <a:p>
            <a:r>
              <a:rPr lang="en-US" dirty="0" smtClean="0"/>
              <a:t>-</a:t>
            </a:r>
            <a:r>
              <a:rPr lang="en-US" dirty="0"/>
              <a:t>miRNA </a:t>
            </a:r>
            <a:r>
              <a:rPr lang="en-US" dirty="0" smtClean="0"/>
              <a:t>sequencing</a:t>
            </a:r>
          </a:p>
          <a:p>
            <a:endParaRPr lang="en-US" dirty="0"/>
          </a:p>
          <a:p>
            <a:r>
              <a:rPr lang="en-US" dirty="0" smtClean="0"/>
              <a:t>Very </a:t>
            </a:r>
            <a:r>
              <a:rPr lang="en-US" dirty="0"/>
              <a:t>inexpensive sequencers!</a:t>
            </a:r>
            <a:endParaRPr lang="en-US"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064" y="219469"/>
            <a:ext cx="2606266" cy="975445"/>
          </a:xfrm>
          <a:prstGeom prst="rect">
            <a:avLst/>
          </a:prstGeom>
        </p:spPr>
      </p:pic>
      <p:sp>
        <p:nvSpPr>
          <p:cNvPr id="5" name="CasellaDiTesto 4"/>
          <p:cNvSpPr txBox="1"/>
          <p:nvPr/>
        </p:nvSpPr>
        <p:spPr>
          <a:xfrm>
            <a:off x="3369374" y="-950058"/>
            <a:ext cx="5738875" cy="7171194"/>
          </a:xfrm>
          <a:prstGeom prst="rect">
            <a:avLst/>
          </a:prstGeom>
          <a:noFill/>
        </p:spPr>
        <p:txBody>
          <a:bodyPr wrap="square" rtlCol="0">
            <a:spAutoFit/>
          </a:bodyPr>
          <a:lstStyle/>
          <a:p>
            <a:pPr algn="ctr"/>
            <a:r>
              <a:rPr lang="it-IT" sz="40000" dirty="0" smtClean="0">
                <a:solidFill>
                  <a:srgbClr val="FF0000"/>
                </a:solidFill>
              </a:rPr>
              <a:t>X</a:t>
            </a:r>
          </a:p>
          <a:p>
            <a:pPr algn="ctr"/>
            <a:r>
              <a:rPr lang="it-IT" sz="6000" b="1" dirty="0" smtClean="0">
                <a:solidFill>
                  <a:srgbClr val="FF0000"/>
                </a:solidFill>
              </a:rPr>
              <a:t>BANKRUPTCY</a:t>
            </a:r>
            <a:endParaRPr lang="en-US" sz="6000" b="1" dirty="0">
              <a:solidFill>
                <a:srgbClr val="FF0000"/>
              </a:solidFill>
            </a:endParaRPr>
          </a:p>
        </p:txBody>
      </p:sp>
    </p:spTree>
    <p:extLst>
      <p:ext uri="{BB962C8B-B14F-4D97-AF65-F5344CB8AC3E}">
        <p14:creationId xmlns:p14="http://schemas.microsoft.com/office/powerpoint/2010/main" val="421411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ELEMENT BIOSCIENCES AVITI – </a:t>
            </a:r>
            <a:r>
              <a:rPr lang="it-IT" sz="2800" dirty="0" smtClean="0"/>
              <a:t>THE NEWCOMERS</a:t>
            </a:r>
            <a:endParaRPr lang="it-IT" sz="2800"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8" y="999870"/>
            <a:ext cx="3436918" cy="2484335"/>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18" y="3484205"/>
            <a:ext cx="3436918" cy="1052390"/>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836" y="999870"/>
            <a:ext cx="7946087" cy="3490583"/>
          </a:xfrm>
          <a:prstGeom prst="rect">
            <a:avLst/>
          </a:prstGeom>
        </p:spPr>
      </p:pic>
      <p:sp>
        <p:nvSpPr>
          <p:cNvPr id="11" name="CasellaDiTesto 10"/>
          <p:cNvSpPr txBox="1"/>
          <p:nvPr/>
        </p:nvSpPr>
        <p:spPr>
          <a:xfrm>
            <a:off x="589085" y="4818185"/>
            <a:ext cx="10884877" cy="2031325"/>
          </a:xfrm>
          <a:prstGeom prst="rect">
            <a:avLst/>
          </a:prstGeom>
          <a:noFill/>
        </p:spPr>
        <p:txBody>
          <a:bodyPr wrap="square" rtlCol="0">
            <a:spAutoFit/>
          </a:bodyPr>
          <a:lstStyle/>
          <a:p>
            <a:pPr algn="just"/>
            <a:r>
              <a:rPr lang="en-US" dirty="0"/>
              <a:t>A new entry to the market, it uses a new sequencing chemistry based on </a:t>
            </a:r>
            <a:r>
              <a:rPr lang="en-US" b="1" dirty="0" err="1"/>
              <a:t>avidites</a:t>
            </a:r>
            <a:r>
              <a:rPr lang="en-US" dirty="0"/>
              <a:t>, and is therefore referred to as </a:t>
            </a:r>
            <a:r>
              <a:rPr lang="en-US" b="1" dirty="0"/>
              <a:t>avidity sequencing</a:t>
            </a:r>
            <a:r>
              <a:rPr lang="en-US" dirty="0"/>
              <a:t> (reference article: </a:t>
            </a:r>
            <a:r>
              <a:rPr lang="en-US" dirty="0">
                <a:hlinkClick r:id="rId5"/>
              </a:rPr>
              <a:t>https://</a:t>
            </a:r>
            <a:r>
              <a:rPr lang="en-US" dirty="0" smtClean="0">
                <a:hlinkClick r:id="rId5"/>
              </a:rPr>
              <a:t>www.nature.com/articles/s41587-023-01750-7</a:t>
            </a:r>
            <a:r>
              <a:rPr lang="en-US" dirty="0" smtClean="0"/>
              <a:t> ). </a:t>
            </a:r>
            <a:r>
              <a:rPr lang="en-US" dirty="0"/>
              <a:t>It is still sequencing by synthesis-although a bit peculiar-which exploits (like Illumina and </a:t>
            </a:r>
            <a:r>
              <a:rPr lang="en-US" dirty="0" err="1"/>
              <a:t>BGIseq</a:t>
            </a:r>
            <a:r>
              <a:rPr lang="en-US" dirty="0"/>
              <a:t>) solid-state amplification, being able to operate in both single-end and paired-end modes, yet managing to achieve very good performance even for lengths of reads (e.g., 2x300) where Illumina struggles greatly in terms of quality</a:t>
            </a:r>
            <a:endParaRPr lang="en-US" dirty="0"/>
          </a:p>
        </p:txBody>
      </p:sp>
    </p:spTree>
    <p:extLst>
      <p:ext uri="{BB962C8B-B14F-4D97-AF65-F5344CB8AC3E}">
        <p14:creationId xmlns:p14="http://schemas.microsoft.com/office/powerpoint/2010/main" val="82332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ELEMENT BIOSCIENCES AVITI – </a:t>
            </a:r>
            <a:r>
              <a:rPr lang="it-IT" sz="2800" dirty="0" smtClean="0"/>
              <a:t>THE NEWCOMERS</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8" y="1191232"/>
            <a:ext cx="7382028" cy="5007515"/>
          </a:xfrm>
          <a:prstGeom prst="rect">
            <a:avLst/>
          </a:prstGeom>
        </p:spPr>
      </p:pic>
      <p:sp>
        <p:nvSpPr>
          <p:cNvPr id="4" name="CasellaDiTesto 3"/>
          <p:cNvSpPr txBox="1"/>
          <p:nvPr/>
        </p:nvSpPr>
        <p:spPr>
          <a:xfrm>
            <a:off x="7930662" y="1441938"/>
            <a:ext cx="3771900" cy="3139321"/>
          </a:xfrm>
          <a:prstGeom prst="rect">
            <a:avLst/>
          </a:prstGeom>
          <a:noFill/>
        </p:spPr>
        <p:txBody>
          <a:bodyPr wrap="square" rtlCol="0">
            <a:spAutoFit/>
          </a:bodyPr>
          <a:lstStyle/>
          <a:p>
            <a:r>
              <a:rPr lang="it-IT" dirty="0" smtClean="0"/>
              <a:t>AVITI vs Illumina – base </a:t>
            </a:r>
            <a:r>
              <a:rPr lang="it-IT" dirty="0" err="1" smtClean="0"/>
              <a:t>quality</a:t>
            </a:r>
            <a:endParaRPr lang="it-IT" dirty="0" smtClean="0"/>
          </a:p>
          <a:p>
            <a:endParaRPr lang="it-IT" dirty="0"/>
          </a:p>
          <a:p>
            <a:r>
              <a:rPr lang="it-IT" dirty="0" smtClean="0"/>
              <a:t>AVITI = </a:t>
            </a:r>
            <a:r>
              <a:rPr lang="it-IT" dirty="0" err="1" smtClean="0"/>
              <a:t>Cloudbreak</a:t>
            </a:r>
            <a:r>
              <a:rPr lang="it-IT" dirty="0" smtClean="0"/>
              <a:t> </a:t>
            </a:r>
            <a:r>
              <a:rPr lang="it-IT" dirty="0" err="1" smtClean="0"/>
              <a:t>chemistry</a:t>
            </a:r>
            <a:endParaRPr lang="it-IT" dirty="0" smtClean="0"/>
          </a:p>
          <a:p>
            <a:endParaRPr lang="it-IT" dirty="0"/>
          </a:p>
          <a:p>
            <a:r>
              <a:rPr lang="it-IT" dirty="0" err="1" smtClean="0"/>
              <a:t>Higher</a:t>
            </a:r>
            <a:r>
              <a:rPr lang="it-IT" dirty="0" smtClean="0"/>
              <a:t> </a:t>
            </a:r>
            <a:r>
              <a:rPr lang="it-IT" dirty="0" err="1" smtClean="0"/>
              <a:t>quality</a:t>
            </a:r>
            <a:r>
              <a:rPr lang="it-IT" dirty="0" smtClean="0"/>
              <a:t> </a:t>
            </a:r>
            <a:r>
              <a:rPr lang="it-IT" dirty="0" err="1" smtClean="0"/>
              <a:t>compared</a:t>
            </a:r>
            <a:r>
              <a:rPr lang="it-IT" dirty="0" smtClean="0"/>
              <a:t> with </a:t>
            </a:r>
            <a:r>
              <a:rPr lang="it-IT" dirty="0" err="1" smtClean="0"/>
              <a:t>both</a:t>
            </a:r>
            <a:r>
              <a:rPr lang="it-IT" dirty="0" smtClean="0"/>
              <a:t> the Illumina 4- and 2-channel </a:t>
            </a:r>
            <a:r>
              <a:rPr lang="it-IT" dirty="0" err="1" smtClean="0"/>
              <a:t>sequencing</a:t>
            </a:r>
            <a:r>
              <a:rPr lang="it-IT" dirty="0" smtClean="0"/>
              <a:t> </a:t>
            </a:r>
            <a:r>
              <a:rPr lang="it-IT" dirty="0" err="1" smtClean="0"/>
              <a:t>chemistry</a:t>
            </a:r>
            <a:endParaRPr lang="it-IT" dirty="0" smtClean="0"/>
          </a:p>
          <a:p>
            <a:endParaRPr lang="it-IT" dirty="0"/>
          </a:p>
          <a:p>
            <a:r>
              <a:rPr lang="it-IT" dirty="0" err="1" smtClean="0"/>
              <a:t>This</a:t>
            </a:r>
            <a:r>
              <a:rPr lang="it-IT" dirty="0" smtClean="0"/>
              <a:t> </a:t>
            </a:r>
            <a:r>
              <a:rPr lang="it-IT" dirty="0" err="1" smtClean="0"/>
              <a:t>is</a:t>
            </a:r>
            <a:r>
              <a:rPr lang="it-IT" dirty="0" smtClean="0"/>
              <a:t> </a:t>
            </a:r>
            <a:r>
              <a:rPr lang="it-IT" dirty="0" err="1" smtClean="0"/>
              <a:t>combined</a:t>
            </a:r>
            <a:r>
              <a:rPr lang="it-IT" dirty="0" smtClean="0"/>
              <a:t> with a 20% </a:t>
            </a:r>
            <a:r>
              <a:rPr lang="it-IT" dirty="0" err="1" smtClean="0"/>
              <a:t>increase</a:t>
            </a:r>
            <a:r>
              <a:rPr lang="it-IT" dirty="0" smtClean="0"/>
              <a:t> in the </a:t>
            </a:r>
            <a:r>
              <a:rPr lang="it-IT" dirty="0" err="1" smtClean="0"/>
              <a:t>speed</a:t>
            </a:r>
            <a:r>
              <a:rPr lang="it-IT" dirty="0" smtClean="0"/>
              <a:t> of the </a:t>
            </a:r>
            <a:r>
              <a:rPr lang="it-IT" dirty="0" err="1" smtClean="0"/>
              <a:t>process</a:t>
            </a:r>
            <a:endParaRPr lang="en-US" dirty="0"/>
          </a:p>
        </p:txBody>
      </p:sp>
    </p:spTree>
    <p:extLst>
      <p:ext uri="{BB962C8B-B14F-4D97-AF65-F5344CB8AC3E}">
        <p14:creationId xmlns:p14="http://schemas.microsoft.com/office/powerpoint/2010/main" val="370305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AVIDITY SEQUENCING – </a:t>
            </a:r>
            <a:r>
              <a:rPr lang="it-IT" sz="2800" dirty="0" smtClean="0"/>
              <a:t>The </a:t>
            </a:r>
            <a:r>
              <a:rPr lang="it-IT" sz="2800" dirty="0" err="1" smtClean="0"/>
              <a:t>technology</a:t>
            </a:r>
            <a:endParaRPr lang="it-IT" sz="28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918" y="1281839"/>
            <a:ext cx="6871250" cy="3074314"/>
          </a:xfrm>
          <a:prstGeom prst="rect">
            <a:avLst/>
          </a:prstGeom>
        </p:spPr>
      </p:pic>
      <p:sp>
        <p:nvSpPr>
          <p:cNvPr id="4" name="CasellaDiTesto 3"/>
          <p:cNvSpPr txBox="1"/>
          <p:nvPr/>
        </p:nvSpPr>
        <p:spPr>
          <a:xfrm>
            <a:off x="7719646" y="1216832"/>
            <a:ext cx="4097215" cy="2585323"/>
          </a:xfrm>
          <a:prstGeom prst="rect">
            <a:avLst/>
          </a:prstGeom>
          <a:noFill/>
        </p:spPr>
        <p:txBody>
          <a:bodyPr wrap="square" rtlCol="0">
            <a:spAutoFit/>
          </a:bodyPr>
          <a:lstStyle/>
          <a:p>
            <a:r>
              <a:rPr lang="it-IT" b="1" u="sng" dirty="0" err="1" smtClean="0"/>
              <a:t>Before</a:t>
            </a:r>
            <a:r>
              <a:rPr lang="it-IT" b="1" u="sng" dirty="0" smtClean="0"/>
              <a:t> </a:t>
            </a:r>
            <a:r>
              <a:rPr lang="it-IT" b="1" u="sng" dirty="0" err="1" smtClean="0"/>
              <a:t>sequencing</a:t>
            </a:r>
            <a:r>
              <a:rPr lang="it-IT" dirty="0" smtClean="0"/>
              <a:t>:</a:t>
            </a:r>
            <a:endParaRPr lang="it-IT" dirty="0" smtClean="0"/>
          </a:p>
          <a:p>
            <a:pPr algn="just"/>
            <a:r>
              <a:rPr lang="en-US" dirty="0"/>
              <a:t>Creation of polonies on solid support, by circularization of target DNA molecules (similar approach to rolling circle amplification of </a:t>
            </a:r>
            <a:r>
              <a:rPr lang="en-US" dirty="0" err="1"/>
              <a:t>BGIseq</a:t>
            </a:r>
            <a:r>
              <a:rPr lang="en-US" dirty="0"/>
              <a:t>), except that creation of polonies occurs after hybridization of molecules with immobilized </a:t>
            </a:r>
            <a:r>
              <a:rPr lang="en-US" dirty="0" err="1"/>
              <a:t>oligos</a:t>
            </a:r>
            <a:r>
              <a:rPr lang="en-US" dirty="0"/>
              <a:t> </a:t>
            </a:r>
            <a:r>
              <a:rPr lang="en-US" dirty="0" smtClean="0"/>
              <a:t>on </a:t>
            </a:r>
            <a:r>
              <a:rPr lang="en-US" dirty="0"/>
              <a:t>solid support</a:t>
            </a:r>
            <a:endParaRPr lang="en-US" dirty="0"/>
          </a:p>
        </p:txBody>
      </p:sp>
      <p:sp>
        <p:nvSpPr>
          <p:cNvPr id="5" name="CasellaDiTesto 4"/>
          <p:cNvSpPr txBox="1"/>
          <p:nvPr/>
        </p:nvSpPr>
        <p:spPr>
          <a:xfrm>
            <a:off x="694592" y="4651131"/>
            <a:ext cx="10972800" cy="1846659"/>
          </a:xfrm>
          <a:prstGeom prst="rect">
            <a:avLst/>
          </a:prstGeom>
          <a:noFill/>
        </p:spPr>
        <p:txBody>
          <a:bodyPr wrap="square" rtlCol="0">
            <a:spAutoFit/>
          </a:bodyPr>
          <a:lstStyle/>
          <a:p>
            <a:r>
              <a:rPr lang="it-IT" b="1" u="sng" dirty="0" err="1" smtClean="0"/>
              <a:t>Sequencing</a:t>
            </a:r>
            <a:endParaRPr lang="it-IT" b="1" u="sng" dirty="0" smtClean="0"/>
          </a:p>
          <a:p>
            <a:pPr algn="just"/>
            <a:r>
              <a:rPr lang="en-US" sz="1600" dirty="0"/>
              <a:t>Addition cycles of polymerases and the </a:t>
            </a:r>
            <a:r>
              <a:rPr lang="en-US" sz="1600" dirty="0" err="1"/>
              <a:t>avidites</a:t>
            </a:r>
            <a:r>
              <a:rPr lang="en-US" sz="1600" dirty="0"/>
              <a:t> (4 types, one for each nucleotide), i.e., polymer complexes attached to fluorophores and conjugated to a high number of nucleotides capable of interacting with the </a:t>
            </a:r>
            <a:r>
              <a:rPr lang="en-US" sz="1600" dirty="0" smtClean="0"/>
              <a:t>template </a:t>
            </a:r>
            <a:r>
              <a:rPr lang="en-US" sz="1600" dirty="0"/>
              <a:t>chains of the polonies. The </a:t>
            </a:r>
            <a:r>
              <a:rPr lang="en-US" sz="1600" dirty="0" err="1"/>
              <a:t>avidites</a:t>
            </a:r>
            <a:r>
              <a:rPr lang="en-US" sz="1600" dirty="0"/>
              <a:t> ARE NOT INCORPORATED into the new complementary DNA chain, but serve only to detect the nucleotide. They are then removed by washing, and chain elongation occurs with untagged, but reversibly terminated nucleotides (so that a single nucleotide can be added per cycle)</a:t>
            </a:r>
            <a:endParaRPr lang="it-IT" sz="1600" dirty="0" smtClean="0"/>
          </a:p>
        </p:txBody>
      </p:sp>
    </p:spTree>
    <p:extLst>
      <p:ext uri="{BB962C8B-B14F-4D97-AF65-F5344CB8AC3E}">
        <p14:creationId xmlns:p14="http://schemas.microsoft.com/office/powerpoint/2010/main" val="483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SINGULAR GENOMICS – </a:t>
            </a:r>
            <a:r>
              <a:rPr lang="it-IT" sz="2800" dirty="0" smtClean="0"/>
              <a:t>THE NEWCOMERS</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613" y="1058078"/>
            <a:ext cx="5158832" cy="409421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613" y="5152292"/>
            <a:ext cx="3247740" cy="861646"/>
          </a:xfrm>
          <a:prstGeom prst="rect">
            <a:avLst/>
          </a:prstGeom>
        </p:spPr>
      </p:pic>
      <p:sp>
        <p:nvSpPr>
          <p:cNvPr id="6" name="CasellaDiTesto 5"/>
          <p:cNvSpPr txBox="1"/>
          <p:nvPr/>
        </p:nvSpPr>
        <p:spPr>
          <a:xfrm>
            <a:off x="677008" y="1318846"/>
            <a:ext cx="5125915" cy="4524315"/>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t>G4 sequencing </a:t>
            </a:r>
            <a:r>
              <a:rPr lang="en-US" b="1" dirty="0" smtClean="0"/>
              <a:t>platform </a:t>
            </a:r>
            <a:r>
              <a:rPr lang="en-US" dirty="0" smtClean="0"/>
              <a:t>(benchtop sequencer)</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New </a:t>
            </a:r>
            <a:r>
              <a:rPr lang="en-US" dirty="0"/>
              <a:t>market release based on independently developed sequencing chemistry, microfluidics and optics </a:t>
            </a:r>
            <a:r>
              <a:rPr lang="en-US" dirty="0" smtClean="0"/>
              <a:t>systems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Not </a:t>
            </a:r>
            <a:r>
              <a:rPr lang="en-US" dirty="0"/>
              <a:t>much is yet known about sequencing chemistry, which at any rate is based on </a:t>
            </a:r>
            <a:r>
              <a:rPr lang="en-US" b="1" dirty="0"/>
              <a:t>sequencing by synthesis on solid support </a:t>
            </a:r>
            <a:r>
              <a:rPr lang="en-US" dirty="0"/>
              <a:t>(like Illumina) and fluorescence </a:t>
            </a:r>
            <a:r>
              <a:rPr lang="en-US" dirty="0" smtClean="0"/>
              <a:t>detection</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Singular </a:t>
            </a:r>
            <a:r>
              <a:rPr lang="en-US" dirty="0"/>
              <a:t>Genomics relies heavily on speed of analysis and greater flexibility than existing </a:t>
            </a:r>
            <a:r>
              <a:rPr lang="en-US" dirty="0" err="1"/>
              <a:t>lllumina</a:t>
            </a:r>
            <a:r>
              <a:rPr lang="en-US" dirty="0"/>
              <a:t> platforms</a:t>
            </a:r>
            <a:endParaRPr lang="en-US" dirty="0"/>
          </a:p>
        </p:txBody>
      </p:sp>
    </p:spTree>
    <p:extLst>
      <p:ext uri="{BB962C8B-B14F-4D97-AF65-F5344CB8AC3E}">
        <p14:creationId xmlns:p14="http://schemas.microsoft.com/office/powerpoint/2010/main" val="262072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SINGULAR GENOMICS – </a:t>
            </a:r>
            <a:r>
              <a:rPr lang="it-IT" sz="2800" dirty="0" smtClean="0"/>
              <a:t>THE NEWCOMERS</a:t>
            </a:r>
            <a:endParaRPr lang="it-IT" sz="2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741" y="4282486"/>
            <a:ext cx="3247740" cy="86164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23" y="1489388"/>
            <a:ext cx="7663258" cy="2880389"/>
          </a:xfrm>
          <a:prstGeom prst="rect">
            <a:avLst/>
          </a:prstGeom>
        </p:spPr>
      </p:pic>
      <p:sp>
        <p:nvSpPr>
          <p:cNvPr id="7" name="CasellaDiTesto 6"/>
          <p:cNvSpPr txBox="1"/>
          <p:nvPr/>
        </p:nvSpPr>
        <p:spPr>
          <a:xfrm>
            <a:off x="290146" y="4594647"/>
            <a:ext cx="3956539" cy="369332"/>
          </a:xfrm>
          <a:prstGeom prst="rect">
            <a:avLst/>
          </a:prstGeom>
          <a:noFill/>
        </p:spPr>
        <p:txBody>
          <a:bodyPr wrap="square" rtlCol="0">
            <a:spAutoFit/>
          </a:bodyPr>
          <a:lstStyle/>
          <a:p>
            <a:r>
              <a:rPr lang="it-IT" dirty="0" smtClean="0"/>
              <a:t>G4 </a:t>
            </a:r>
            <a:r>
              <a:rPr lang="it-IT" dirty="0" err="1" smtClean="0"/>
              <a:t>platform</a:t>
            </a:r>
            <a:r>
              <a:rPr lang="it-IT" dirty="0" smtClean="0"/>
              <a:t> </a:t>
            </a:r>
            <a:r>
              <a:rPr lang="it-IT" dirty="0" err="1" smtClean="0"/>
              <a:t>specifics</a:t>
            </a:r>
            <a:endParaRPr lang="en-US" dirty="0"/>
          </a:p>
        </p:txBody>
      </p:sp>
      <p:sp>
        <p:nvSpPr>
          <p:cNvPr id="8" name="CasellaDiTesto 7"/>
          <p:cNvSpPr txBox="1"/>
          <p:nvPr/>
        </p:nvSpPr>
        <p:spPr>
          <a:xfrm>
            <a:off x="523918" y="5389685"/>
            <a:ext cx="10985213" cy="923330"/>
          </a:xfrm>
          <a:prstGeom prst="rect">
            <a:avLst/>
          </a:prstGeom>
          <a:noFill/>
          <a:ln>
            <a:solidFill>
              <a:srgbClr val="00B050"/>
            </a:solidFill>
          </a:ln>
        </p:spPr>
        <p:txBody>
          <a:bodyPr wrap="square" rtlCol="0">
            <a:spAutoFit/>
          </a:bodyPr>
          <a:lstStyle/>
          <a:p>
            <a:r>
              <a:rPr lang="en-US" dirty="0" smtClean="0"/>
              <a:t>Singular Genomics is currently working on the release of the G4X platform, which will be focused on spatial multi-omics, i.e. the visualization of the location of target mRNAs and proteins in Formalin-fixed, paraffin-embedded (FFPE) samples or single cells</a:t>
            </a:r>
            <a:endParaRPr lang="en-US" dirty="0"/>
          </a:p>
        </p:txBody>
      </p:sp>
      <p:sp>
        <p:nvSpPr>
          <p:cNvPr id="9" name="CasellaDiTesto 8"/>
          <p:cNvSpPr txBox="1"/>
          <p:nvPr/>
        </p:nvSpPr>
        <p:spPr>
          <a:xfrm>
            <a:off x="8212015" y="1635369"/>
            <a:ext cx="3446585" cy="3139321"/>
          </a:xfrm>
          <a:prstGeom prst="rect">
            <a:avLst/>
          </a:prstGeom>
          <a:noFill/>
        </p:spPr>
        <p:txBody>
          <a:bodyPr wrap="square" rtlCol="0">
            <a:spAutoFit/>
          </a:bodyPr>
          <a:lstStyle/>
          <a:p>
            <a:r>
              <a:rPr lang="en-US" dirty="0" smtClean="0"/>
              <a:t>Scalable output: up to 4 lanes per analysis</a:t>
            </a:r>
          </a:p>
          <a:p>
            <a:endParaRPr lang="en-US" dirty="0" smtClean="0"/>
          </a:p>
          <a:p>
            <a:r>
              <a:rPr lang="en-US" u="sng" dirty="0" smtClean="0"/>
              <a:t>Possible applications:</a:t>
            </a:r>
          </a:p>
          <a:p>
            <a:endParaRPr lang="en-US" dirty="0" smtClean="0"/>
          </a:p>
          <a:p>
            <a:r>
              <a:rPr lang="en-US" dirty="0" smtClean="0"/>
              <a:t>-RNA-</a:t>
            </a:r>
            <a:r>
              <a:rPr lang="en-US" dirty="0" err="1" smtClean="0"/>
              <a:t>seq</a:t>
            </a:r>
            <a:endParaRPr lang="en-US" dirty="0" smtClean="0"/>
          </a:p>
          <a:p>
            <a:r>
              <a:rPr lang="en-US" dirty="0" smtClean="0"/>
              <a:t>-single-cell RNA-</a:t>
            </a:r>
            <a:r>
              <a:rPr lang="en-US" dirty="0" err="1" smtClean="0"/>
              <a:t>seq</a:t>
            </a:r>
            <a:endParaRPr lang="en-US" dirty="0" smtClean="0"/>
          </a:p>
          <a:p>
            <a:r>
              <a:rPr lang="en-US" dirty="0" smtClean="0"/>
              <a:t>-whole exome sequencing</a:t>
            </a:r>
          </a:p>
          <a:p>
            <a:r>
              <a:rPr lang="en-US" dirty="0" smtClean="0"/>
              <a:t>-metagenome sequencing</a:t>
            </a:r>
          </a:p>
          <a:p>
            <a:r>
              <a:rPr lang="en-US" dirty="0" smtClean="0"/>
              <a:t>-whole genome resequencing</a:t>
            </a:r>
            <a:endParaRPr lang="en-US" dirty="0"/>
          </a:p>
        </p:txBody>
      </p:sp>
    </p:spTree>
    <p:extLst>
      <p:ext uri="{BB962C8B-B14F-4D97-AF65-F5344CB8AC3E}">
        <p14:creationId xmlns:p14="http://schemas.microsoft.com/office/powerpoint/2010/main" val="426546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ULTIMA GENOMICS – </a:t>
            </a:r>
            <a:r>
              <a:rPr lang="it-IT" sz="2800" dirty="0" smtClean="0"/>
              <a:t>THE NEWCOMERS</a:t>
            </a:r>
            <a:endParaRPr lang="it-IT" sz="2800" dirty="0"/>
          </a:p>
        </p:txBody>
      </p:sp>
      <p:sp>
        <p:nvSpPr>
          <p:cNvPr id="6" name="CasellaDiTesto 5"/>
          <p:cNvSpPr txBox="1"/>
          <p:nvPr/>
        </p:nvSpPr>
        <p:spPr>
          <a:xfrm>
            <a:off x="638624" y="1069135"/>
            <a:ext cx="6585438" cy="3293209"/>
          </a:xfrm>
          <a:prstGeom prst="rect">
            <a:avLst/>
          </a:prstGeom>
          <a:noFill/>
        </p:spPr>
        <p:txBody>
          <a:bodyPr wrap="square" rtlCol="0">
            <a:spAutoFit/>
          </a:bodyPr>
          <a:lstStyle/>
          <a:p>
            <a:pPr algn="just"/>
            <a:r>
              <a:rPr lang="en-US" sz="1600" dirty="0"/>
              <a:t>Strengths</a:t>
            </a:r>
            <a:r>
              <a:rPr lang="en-US" sz="1600" dirty="0" smtClean="0"/>
              <a:t>:</a:t>
            </a:r>
          </a:p>
          <a:p>
            <a:pPr marL="285750" indent="-285750" algn="just">
              <a:buFont typeface="Arial" panose="020B0604020202020204" pitchFamily="34" charset="0"/>
              <a:buChar char="•"/>
            </a:pPr>
            <a:r>
              <a:rPr lang="en-US" sz="1600" dirty="0" smtClean="0"/>
              <a:t>Reduced </a:t>
            </a:r>
            <a:r>
              <a:rPr lang="en-US" sz="1600" dirty="0"/>
              <a:t>reagent-related costs (solid media are </a:t>
            </a:r>
            <a:r>
              <a:rPr lang="en-US" sz="1600" b="1" dirty="0"/>
              <a:t>circular silicon “wafers</a:t>
            </a:r>
            <a:r>
              <a:rPr lang="en-US" sz="1600" b="1" dirty="0" smtClean="0"/>
              <a:t>”)</a:t>
            </a:r>
          </a:p>
          <a:p>
            <a:pPr marL="285750" indent="-285750" algn="just">
              <a:buFont typeface="Arial" panose="020B0604020202020204" pitchFamily="34" charset="0"/>
              <a:buChar char="•"/>
            </a:pPr>
            <a:r>
              <a:rPr lang="en-US" sz="1600" u="sng" dirty="0" smtClean="0"/>
              <a:t>Less </a:t>
            </a:r>
            <a:r>
              <a:rPr lang="en-US" sz="1600" u="sng" dirty="0"/>
              <a:t>microfluidics</a:t>
            </a:r>
            <a:r>
              <a:rPr lang="en-US" sz="1600" dirty="0"/>
              <a:t>: all reagents are deposited in the center of the wafer and are distributed over its surface by centrifugal force (like a spinning CD</a:t>
            </a:r>
            <a:r>
              <a:rPr lang="en-US" sz="1600" dirty="0" smtClean="0"/>
              <a:t>)</a:t>
            </a:r>
          </a:p>
          <a:p>
            <a:pPr marL="285750" indent="-285750" algn="just">
              <a:buFont typeface="Arial" panose="020B0604020202020204" pitchFamily="34" charset="0"/>
              <a:buChar char="•"/>
            </a:pPr>
            <a:r>
              <a:rPr lang="en-US" sz="1600" dirty="0" smtClean="0"/>
              <a:t>Use </a:t>
            </a:r>
            <a:r>
              <a:rPr lang="en-US" sz="1600" dirty="0"/>
              <a:t>of a “</a:t>
            </a:r>
            <a:r>
              <a:rPr lang="en-US" sz="1600" b="1" u="sng" dirty="0"/>
              <a:t>mostly natural sequencing-by-synthesis</a:t>
            </a:r>
            <a:r>
              <a:rPr lang="en-US" sz="1600" dirty="0"/>
              <a:t>” (</a:t>
            </a:r>
            <a:r>
              <a:rPr lang="en-US" sz="1600" dirty="0" err="1"/>
              <a:t>mnSBS</a:t>
            </a:r>
            <a:r>
              <a:rPr lang="en-US" sz="1600" dirty="0"/>
              <a:t>) strategy: combines the addition of a mix of natural nucleotides and fluorophore-modified nucleotides (in the minority), all of the same type for each cycle (A, T, G or C) and </a:t>
            </a:r>
            <a:r>
              <a:rPr lang="en-US" sz="1600" u="sng" dirty="0"/>
              <a:t>without terminators</a:t>
            </a:r>
            <a:r>
              <a:rPr lang="en-US" sz="1600" dirty="0"/>
              <a:t>, allowing fluorescence detection with lower signal-to-noise ratio and longer reads (up to 300 </a:t>
            </a:r>
            <a:r>
              <a:rPr lang="en-US" sz="1600" dirty="0" err="1"/>
              <a:t>bp</a:t>
            </a:r>
            <a:r>
              <a:rPr lang="en-US" sz="1600" dirty="0"/>
              <a:t> at the time)</a:t>
            </a:r>
            <a:endParaRPr lang="en-US" sz="16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825" t="33475" r="6911" b="35142"/>
          <a:stretch/>
        </p:blipFill>
        <p:spPr>
          <a:xfrm>
            <a:off x="7614138" y="334108"/>
            <a:ext cx="3604846" cy="69658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817" y="4536293"/>
            <a:ext cx="3409053" cy="2023259"/>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6037" y="1164930"/>
            <a:ext cx="1721047" cy="2831123"/>
          </a:xfrm>
          <a:prstGeom prst="rect">
            <a:avLst/>
          </a:prstGeom>
        </p:spPr>
      </p:pic>
      <p:sp>
        <p:nvSpPr>
          <p:cNvPr id="9" name="CasellaDiTesto 8"/>
          <p:cNvSpPr txBox="1"/>
          <p:nvPr/>
        </p:nvSpPr>
        <p:spPr>
          <a:xfrm>
            <a:off x="7371629" y="5213786"/>
            <a:ext cx="3936780" cy="369332"/>
          </a:xfrm>
          <a:prstGeom prst="rect">
            <a:avLst/>
          </a:prstGeom>
          <a:noFill/>
        </p:spPr>
        <p:txBody>
          <a:bodyPr wrap="square" rtlCol="0">
            <a:spAutoFit/>
          </a:bodyPr>
          <a:lstStyle/>
          <a:p>
            <a:r>
              <a:rPr lang="it-IT" dirty="0" err="1" smtClean="0"/>
              <a:t>Above</a:t>
            </a:r>
            <a:r>
              <a:rPr lang="it-IT" dirty="0" smtClean="0"/>
              <a:t>: a UG100 </a:t>
            </a:r>
            <a:r>
              <a:rPr lang="it-IT" dirty="0" err="1" smtClean="0"/>
              <a:t>sequencer</a:t>
            </a:r>
            <a:endParaRPr lang="en-US" dirty="0"/>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629" y="4246252"/>
            <a:ext cx="4089862" cy="875676"/>
          </a:xfrm>
          <a:prstGeom prst="rect">
            <a:avLst/>
          </a:prstGeom>
        </p:spPr>
      </p:pic>
      <p:sp>
        <p:nvSpPr>
          <p:cNvPr id="3" name="CasellaDiTesto 2"/>
          <p:cNvSpPr txBox="1"/>
          <p:nvPr/>
        </p:nvSpPr>
        <p:spPr>
          <a:xfrm>
            <a:off x="6040315" y="5674976"/>
            <a:ext cx="5934808" cy="923330"/>
          </a:xfrm>
          <a:prstGeom prst="rect">
            <a:avLst/>
          </a:prstGeom>
          <a:noFill/>
          <a:ln w="19050">
            <a:solidFill>
              <a:srgbClr val="00B050"/>
            </a:solidFill>
          </a:ln>
        </p:spPr>
        <p:txBody>
          <a:bodyPr wrap="square" rtlCol="0">
            <a:spAutoFit/>
          </a:bodyPr>
          <a:lstStyle/>
          <a:p>
            <a:r>
              <a:rPr lang="it-IT" dirty="0" smtClean="0"/>
              <a:t>N.B. </a:t>
            </a:r>
            <a:r>
              <a:rPr lang="en-US" dirty="0"/>
              <a:t>In this case, somewhat like </a:t>
            </a:r>
            <a:r>
              <a:rPr lang="en-US" dirty="0" err="1"/>
              <a:t>IonTorrent</a:t>
            </a:r>
            <a:r>
              <a:rPr lang="en-US" dirty="0"/>
              <a:t> and pyrosequencing, the signal strength is proportional to the number of nucleotides added</a:t>
            </a:r>
            <a:endParaRPr lang="en-US" dirty="0"/>
          </a:p>
        </p:txBody>
      </p:sp>
    </p:spTree>
    <p:extLst>
      <p:ext uri="{BB962C8B-B14F-4D97-AF65-F5344CB8AC3E}">
        <p14:creationId xmlns:p14="http://schemas.microsoft.com/office/powerpoint/2010/main" val="290970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a:bodyPr>
          <a:lstStyle/>
          <a:p>
            <a:r>
              <a:rPr lang="it-IT" sz="2800" dirty="0" smtClean="0"/>
              <a:t>ULTIMA GENOMICS – </a:t>
            </a:r>
            <a:r>
              <a:rPr lang="it-IT" sz="2800" dirty="0" smtClean="0"/>
              <a:t>THE NEWCOMERS</a:t>
            </a:r>
            <a:endParaRPr lang="it-IT" sz="28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825" t="33475" r="6911" b="35142"/>
          <a:stretch/>
        </p:blipFill>
        <p:spPr>
          <a:xfrm>
            <a:off x="7614138" y="334108"/>
            <a:ext cx="3604846" cy="696588"/>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67" y="1351778"/>
            <a:ext cx="6340389" cy="4259949"/>
          </a:xfrm>
          <a:prstGeom prst="rect">
            <a:avLst/>
          </a:prstGeom>
        </p:spPr>
      </p:pic>
      <p:sp>
        <p:nvSpPr>
          <p:cNvPr id="11" name="CasellaDiTesto 10"/>
          <p:cNvSpPr txBox="1"/>
          <p:nvPr/>
        </p:nvSpPr>
        <p:spPr>
          <a:xfrm>
            <a:off x="523918" y="5857306"/>
            <a:ext cx="6013938" cy="369277"/>
          </a:xfrm>
          <a:prstGeom prst="rect">
            <a:avLst/>
          </a:prstGeom>
          <a:noFill/>
        </p:spPr>
        <p:txBody>
          <a:bodyPr wrap="square" rtlCol="0">
            <a:spAutoFit/>
          </a:bodyPr>
          <a:lstStyle/>
          <a:p>
            <a:r>
              <a:rPr lang="it-IT" dirty="0" smtClean="0"/>
              <a:t>UG100 </a:t>
            </a:r>
            <a:r>
              <a:rPr lang="it-IT" dirty="0" err="1" smtClean="0"/>
              <a:t>sequencer</a:t>
            </a:r>
            <a:r>
              <a:rPr lang="it-IT" dirty="0" smtClean="0"/>
              <a:t> </a:t>
            </a:r>
            <a:r>
              <a:rPr lang="it-IT" dirty="0" err="1" smtClean="0"/>
              <a:t>specifications</a:t>
            </a:r>
            <a:endParaRPr lang="en-US" dirty="0"/>
          </a:p>
        </p:txBody>
      </p:sp>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7465" y="1351778"/>
            <a:ext cx="5402346" cy="1864138"/>
          </a:xfrm>
          <a:prstGeom prst="rect">
            <a:avLst/>
          </a:prstGeom>
        </p:spPr>
      </p:pic>
      <p:sp>
        <p:nvSpPr>
          <p:cNvPr id="13" name="CasellaDiTesto 12"/>
          <p:cNvSpPr txBox="1"/>
          <p:nvPr/>
        </p:nvSpPr>
        <p:spPr>
          <a:xfrm>
            <a:off x="6717322" y="3672508"/>
            <a:ext cx="5222631" cy="2031325"/>
          </a:xfrm>
          <a:prstGeom prst="rect">
            <a:avLst/>
          </a:prstGeom>
          <a:noFill/>
        </p:spPr>
        <p:txBody>
          <a:bodyPr wrap="square" rtlCol="0">
            <a:spAutoFit/>
          </a:bodyPr>
          <a:lstStyle/>
          <a:p>
            <a:pPr algn="just"/>
            <a:r>
              <a:rPr lang="en-US" dirty="0" smtClean="0"/>
              <a:t>N.B. this is a sequencing by synthesis method, where reads are obtained in a SE mode, thanks to the detection of fluorescence signals with an optical reader</a:t>
            </a:r>
          </a:p>
          <a:p>
            <a:pPr algn="just"/>
            <a:endParaRPr lang="en-US" dirty="0" smtClean="0"/>
          </a:p>
          <a:p>
            <a:pPr algn="just"/>
            <a:r>
              <a:rPr lang="en-US" dirty="0" smtClean="0"/>
              <a:t>A video about the UG100 sequencer is available on Moodle</a:t>
            </a:r>
            <a:endParaRPr lang="en-US" dirty="0"/>
          </a:p>
        </p:txBody>
      </p:sp>
    </p:spTree>
    <p:extLst>
      <p:ext uri="{BB962C8B-B14F-4D97-AF65-F5344CB8AC3E}">
        <p14:creationId xmlns:p14="http://schemas.microsoft.com/office/powerpoint/2010/main" val="12988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918" y="259678"/>
            <a:ext cx="10145486" cy="635508"/>
          </a:xfrm>
        </p:spPr>
        <p:txBody>
          <a:bodyPr>
            <a:normAutofit fontScale="90000"/>
          </a:bodyPr>
          <a:lstStyle/>
          <a:p>
            <a:r>
              <a:rPr lang="it-IT" sz="2800" dirty="0" smtClean="0"/>
              <a:t>PACBIO ONSO – SEQUENCING BY BINDING </a:t>
            </a:r>
            <a:r>
              <a:rPr lang="it-IT" sz="2800" dirty="0" smtClean="0"/>
              <a:t>(a </a:t>
            </a:r>
            <a:r>
              <a:rPr lang="it-IT" sz="2800" dirty="0" err="1" smtClean="0"/>
              <a:t>variation</a:t>
            </a:r>
            <a:r>
              <a:rPr lang="it-IT" sz="2800" dirty="0" smtClean="0"/>
              <a:t> of SBS</a:t>
            </a:r>
            <a:r>
              <a:rPr lang="it-IT" sz="2800" dirty="0" smtClean="0"/>
              <a:t>)</a:t>
            </a:r>
            <a:endParaRPr lang="it-IT" sz="28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7478" y="983402"/>
            <a:ext cx="4470400" cy="2514600"/>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033" y="3013545"/>
            <a:ext cx="3131071" cy="2831417"/>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7478" y="3498002"/>
            <a:ext cx="4470400" cy="2346960"/>
          </a:xfrm>
          <a:prstGeom prst="rect">
            <a:avLst/>
          </a:prstGeom>
        </p:spPr>
      </p:pic>
      <p:sp>
        <p:nvSpPr>
          <p:cNvPr id="8" name="CasellaDiTesto 7"/>
          <p:cNvSpPr txBox="1"/>
          <p:nvPr/>
        </p:nvSpPr>
        <p:spPr>
          <a:xfrm>
            <a:off x="8126536" y="3267169"/>
            <a:ext cx="3332284" cy="461665"/>
          </a:xfrm>
          <a:prstGeom prst="rect">
            <a:avLst/>
          </a:prstGeom>
          <a:solidFill>
            <a:schemeClr val="bg1"/>
          </a:solidFill>
          <a:ln>
            <a:solidFill>
              <a:srgbClr val="00B050"/>
            </a:solidFill>
          </a:ln>
        </p:spPr>
        <p:txBody>
          <a:bodyPr wrap="square" rtlCol="0">
            <a:spAutoFit/>
          </a:bodyPr>
          <a:lstStyle/>
          <a:p>
            <a:pPr algn="ctr"/>
            <a:r>
              <a:rPr lang="en-US" sz="1200" dirty="0"/>
              <a:t>September 2021: </a:t>
            </a:r>
            <a:r>
              <a:rPr lang="en-US" sz="1200" dirty="0" err="1"/>
              <a:t>Omniome</a:t>
            </a:r>
            <a:r>
              <a:rPr lang="en-US" sz="1200" dirty="0"/>
              <a:t> acquisition from </a:t>
            </a:r>
            <a:r>
              <a:rPr lang="en-US" sz="1200" dirty="0" err="1"/>
              <a:t>PacBio</a:t>
            </a:r>
            <a:r>
              <a:rPr lang="en-US" sz="1200" dirty="0"/>
              <a:t> for $800 million</a:t>
            </a:r>
            <a:endParaRPr lang="en-US" sz="1200" dirty="0"/>
          </a:p>
        </p:txBody>
      </p:sp>
      <p:sp>
        <p:nvSpPr>
          <p:cNvPr id="9" name="CasellaDiTesto 8"/>
          <p:cNvSpPr txBox="1"/>
          <p:nvPr/>
        </p:nvSpPr>
        <p:spPr>
          <a:xfrm>
            <a:off x="392033" y="1197663"/>
            <a:ext cx="6720944" cy="1569660"/>
          </a:xfrm>
          <a:prstGeom prst="rect">
            <a:avLst/>
          </a:prstGeom>
          <a:noFill/>
        </p:spPr>
        <p:txBody>
          <a:bodyPr wrap="square" rtlCol="0">
            <a:spAutoFit/>
          </a:bodyPr>
          <a:lstStyle/>
          <a:p>
            <a:pPr algn="just"/>
            <a:r>
              <a:rPr lang="en-US" sz="1600" dirty="0"/>
              <a:t>As we will see in a moment, Pacific Biosciences is a company specializing in the production of third-generation sequencers (long reads</a:t>
            </a:r>
            <a:r>
              <a:rPr lang="en-US" sz="1600" dirty="0" smtClean="0"/>
              <a:t>)</a:t>
            </a:r>
          </a:p>
          <a:p>
            <a:pPr algn="just"/>
            <a:r>
              <a:rPr lang="en-US" sz="1600" dirty="0" smtClean="0"/>
              <a:t>To </a:t>
            </a:r>
            <a:r>
              <a:rPr lang="en-US" sz="1600" dirty="0"/>
              <a:t>enter the market for short reads sequencers (which have several applications) it acquired </a:t>
            </a:r>
            <a:r>
              <a:rPr lang="en-US" sz="1600" b="1" dirty="0" err="1"/>
              <a:t>Omniome</a:t>
            </a:r>
            <a:r>
              <a:rPr lang="en-US" sz="1600" dirty="0"/>
              <a:t>, a company that was developing an alternative sequencing technology</a:t>
            </a:r>
            <a:endParaRPr lang="en-US" sz="1600" dirty="0"/>
          </a:p>
        </p:txBody>
      </p:sp>
      <p:sp>
        <p:nvSpPr>
          <p:cNvPr id="10" name="CasellaDiTesto 9"/>
          <p:cNvSpPr txBox="1"/>
          <p:nvPr/>
        </p:nvSpPr>
        <p:spPr>
          <a:xfrm>
            <a:off x="3523104" y="3013545"/>
            <a:ext cx="3880019" cy="2585323"/>
          </a:xfrm>
          <a:prstGeom prst="rect">
            <a:avLst/>
          </a:prstGeom>
          <a:noFill/>
        </p:spPr>
        <p:txBody>
          <a:bodyPr wrap="square" rtlCol="0">
            <a:spAutoFit/>
          </a:bodyPr>
          <a:lstStyle/>
          <a:p>
            <a:r>
              <a:rPr lang="it-IT" b="1" u="sng" dirty="0" err="1" smtClean="0"/>
              <a:t>Sequencing</a:t>
            </a:r>
            <a:r>
              <a:rPr lang="it-IT" b="1" u="sng" dirty="0" smtClean="0"/>
              <a:t> by </a:t>
            </a:r>
            <a:r>
              <a:rPr lang="it-IT" b="1" u="sng" dirty="0" err="1" smtClean="0"/>
              <a:t>binding</a:t>
            </a:r>
            <a:endParaRPr lang="it-IT" b="1" u="sng" dirty="0" smtClean="0"/>
          </a:p>
          <a:p>
            <a:pPr algn="just"/>
            <a:r>
              <a:rPr lang="en-US" sz="1600" dirty="0"/>
              <a:t>Detection of the fluorophore-labeled nucleotide occurs during an interrogation step, WITHOUT incorporation into the chain (because the previous nucleotide is blocked).After removal of the blocking group (activation), it is possible to incorporate the next (untagged, but blocked) nucleotide</a:t>
            </a:r>
            <a:endParaRPr lang="it-IT" dirty="0"/>
          </a:p>
        </p:txBody>
      </p:sp>
      <p:sp>
        <p:nvSpPr>
          <p:cNvPr id="11" name="CasellaDiTesto 10"/>
          <p:cNvSpPr txBox="1"/>
          <p:nvPr/>
        </p:nvSpPr>
        <p:spPr>
          <a:xfrm>
            <a:off x="392032" y="5971340"/>
            <a:ext cx="11424829" cy="646331"/>
          </a:xfrm>
          <a:prstGeom prst="rect">
            <a:avLst/>
          </a:prstGeom>
          <a:noFill/>
          <a:ln w="12700">
            <a:solidFill>
              <a:schemeClr val="tx1"/>
            </a:solidFill>
          </a:ln>
        </p:spPr>
        <p:txBody>
          <a:bodyPr wrap="square" rtlCol="0">
            <a:spAutoFit/>
          </a:bodyPr>
          <a:lstStyle/>
          <a:p>
            <a:pPr algn="just"/>
            <a:r>
              <a:rPr lang="en-US" dirty="0"/>
              <a:t>The </a:t>
            </a:r>
            <a:r>
              <a:rPr lang="en-US" dirty="0" err="1"/>
              <a:t>Onso</a:t>
            </a:r>
            <a:r>
              <a:rPr lang="en-US" dirty="0"/>
              <a:t> sequencer aims to eliminate read errors through extremely high accuracy, offering itself as the solution for particularly “problematic” sequences</a:t>
            </a:r>
            <a:endParaRPr lang="en-US" dirty="0"/>
          </a:p>
        </p:txBody>
      </p:sp>
    </p:spTree>
    <p:extLst>
      <p:ext uri="{BB962C8B-B14F-4D97-AF65-F5344CB8AC3E}">
        <p14:creationId xmlns:p14="http://schemas.microsoft.com/office/powerpoint/2010/main" val="343198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257" y="813379"/>
            <a:ext cx="10145486" cy="635508"/>
          </a:xfrm>
        </p:spPr>
        <p:txBody>
          <a:bodyPr>
            <a:normAutofit fontScale="90000"/>
          </a:bodyPr>
          <a:lstStyle/>
          <a:p>
            <a:r>
              <a:rPr lang="en-US" sz="2800" dirty="0"/>
              <a:t>THIRD-GENERATION SEQUENCING: NEW PERSPECTIVES FOR SEQUENCING COMPLEX GENOMES (BUT NOT ONLY...)</a:t>
            </a:r>
            <a:endParaRPr lang="it-IT" sz="2800" dirty="0"/>
          </a:p>
        </p:txBody>
      </p:sp>
      <p:pic>
        <p:nvPicPr>
          <p:cNvPr id="5" name="Picture 3"/>
          <p:cNvPicPr>
            <a:picLocks noChangeAspect="1"/>
          </p:cNvPicPr>
          <p:nvPr/>
        </p:nvPicPr>
        <p:blipFill>
          <a:blip r:embed="rId2"/>
          <a:stretch>
            <a:fillRect/>
          </a:stretch>
        </p:blipFill>
        <p:spPr>
          <a:xfrm>
            <a:off x="438939" y="2127232"/>
            <a:ext cx="5657061" cy="4049731"/>
          </a:xfrm>
          <a:prstGeom prst="rect">
            <a:avLst/>
          </a:prstGeom>
        </p:spPr>
      </p:pic>
      <p:pic>
        <p:nvPicPr>
          <p:cNvPr id="6" name="Picture 4"/>
          <p:cNvPicPr>
            <a:picLocks noChangeAspect="1"/>
          </p:cNvPicPr>
          <p:nvPr/>
        </p:nvPicPr>
        <p:blipFill>
          <a:blip r:embed="rId3"/>
          <a:stretch>
            <a:fillRect/>
          </a:stretch>
        </p:blipFill>
        <p:spPr>
          <a:xfrm>
            <a:off x="6316919" y="1856176"/>
            <a:ext cx="5583073" cy="4320787"/>
          </a:xfrm>
          <a:prstGeom prst="rect">
            <a:avLst/>
          </a:prstGeom>
        </p:spPr>
      </p:pic>
    </p:spTree>
    <p:extLst>
      <p:ext uri="{BB962C8B-B14F-4D97-AF65-F5344CB8AC3E}">
        <p14:creationId xmlns:p14="http://schemas.microsoft.com/office/powerpoint/2010/main" val="24063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it-IT" dirty="0" smtClean="0"/>
              <a:t>Are </a:t>
            </a:r>
            <a:r>
              <a:rPr lang="it-IT" dirty="0" err="1" smtClean="0"/>
              <a:t>we</a:t>
            </a:r>
            <a:r>
              <a:rPr lang="it-IT" dirty="0" smtClean="0"/>
              <a:t> «</a:t>
            </a:r>
            <a:r>
              <a:rPr lang="it-IT" dirty="0" err="1" smtClean="0"/>
              <a:t>drowning</a:t>
            </a:r>
            <a:r>
              <a:rPr lang="it-IT" dirty="0" smtClean="0"/>
              <a:t>» in data?</a:t>
            </a:r>
            <a:endParaRPr lang="it-IT" dirty="0"/>
          </a:p>
        </p:txBody>
      </p:sp>
      <p:sp>
        <p:nvSpPr>
          <p:cNvPr id="7" name="CasellaDiTesto 6"/>
          <p:cNvSpPr txBox="1"/>
          <p:nvPr/>
        </p:nvSpPr>
        <p:spPr>
          <a:xfrm>
            <a:off x="844733" y="1506584"/>
            <a:ext cx="10363200" cy="646331"/>
          </a:xfrm>
          <a:prstGeom prst="rect">
            <a:avLst/>
          </a:prstGeom>
          <a:noFill/>
        </p:spPr>
        <p:txBody>
          <a:bodyPr wrap="square" rtlCol="0">
            <a:spAutoFit/>
          </a:bodyPr>
          <a:lstStyle/>
          <a:p>
            <a:pPr algn="just"/>
            <a:r>
              <a:rPr lang="en-US" dirty="0"/>
              <a:t>The problem, rather than being one of generating the data affordably and in a reasonable timeframe, now seems to be one of finding ways to manage it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733" y="2224936"/>
            <a:ext cx="4755534" cy="185067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33" y="4075611"/>
            <a:ext cx="4755534" cy="2269238"/>
          </a:xfrm>
          <a:prstGeom prst="rect">
            <a:avLst/>
          </a:prstGeom>
        </p:spPr>
      </p:pic>
      <p:sp>
        <p:nvSpPr>
          <p:cNvPr id="5" name="CasellaDiTesto 4"/>
          <p:cNvSpPr txBox="1"/>
          <p:nvPr/>
        </p:nvSpPr>
        <p:spPr>
          <a:xfrm>
            <a:off x="5859696" y="2505950"/>
            <a:ext cx="5878286" cy="3693319"/>
          </a:xfrm>
          <a:prstGeom prst="rect">
            <a:avLst/>
          </a:prstGeom>
          <a:noFill/>
        </p:spPr>
        <p:txBody>
          <a:bodyPr wrap="square" rtlCol="0">
            <a:spAutoFit/>
          </a:bodyPr>
          <a:lstStyle/>
          <a:p>
            <a:r>
              <a:rPr lang="en-US" b="1" u="sng" dirty="0"/>
              <a:t>A CONCRETE </a:t>
            </a:r>
            <a:r>
              <a:rPr lang="en-US" b="1" u="sng" dirty="0" smtClean="0"/>
              <a:t>EXAMPLE</a:t>
            </a:r>
          </a:p>
          <a:p>
            <a:endParaRPr lang="en-US" b="1" u="sng" dirty="0"/>
          </a:p>
          <a:p>
            <a:pPr algn="just"/>
            <a:r>
              <a:rPr lang="en-US" dirty="0" smtClean="0"/>
              <a:t>In </a:t>
            </a:r>
            <a:r>
              <a:rPr lang="en-US" dirty="0"/>
              <a:t>2014, the Cancer Genome Atlas offered $18M to anyone who could move 2.6 petabytes of data to a </a:t>
            </a:r>
            <a:r>
              <a:rPr lang="en-US" dirty="0" smtClean="0"/>
              <a:t>cloud</a:t>
            </a:r>
          </a:p>
          <a:p>
            <a:pPr algn="just"/>
            <a:endParaRPr lang="en-US" dirty="0"/>
          </a:p>
          <a:p>
            <a:pPr algn="just"/>
            <a:r>
              <a:rPr lang="en-US" dirty="0" smtClean="0"/>
              <a:t>Giants </a:t>
            </a:r>
            <a:r>
              <a:rPr lang="en-US" dirty="0"/>
              <a:t>of the caliber of Google and Amazon are very sensitive to this issue, partly for reasons of economic perspective, offering to maintain a copy of any sequenced genome at a cost of 25 euros per year (which equates to about 0.02 euros per Gb of data </a:t>
            </a:r>
            <a:r>
              <a:rPr lang="en-US" dirty="0" smtClean="0"/>
              <a:t>- on </a:t>
            </a:r>
            <a:r>
              <a:rPr lang="en-US" dirty="0"/>
              <a:t>average a genome file takes up 100 to 400 Gb).</a:t>
            </a:r>
            <a:endParaRPr lang="it-IT" dirty="0"/>
          </a:p>
        </p:txBody>
      </p:sp>
    </p:spTree>
    <p:extLst>
      <p:ext uri="{BB962C8B-B14F-4D97-AF65-F5344CB8AC3E}">
        <p14:creationId xmlns:p14="http://schemas.microsoft.com/office/powerpoint/2010/main" val="90510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9165" y="227897"/>
            <a:ext cx="10893669" cy="1088136"/>
          </a:xfrm>
        </p:spPr>
        <p:txBody>
          <a:bodyPr>
            <a:normAutofit/>
          </a:bodyPr>
          <a:lstStyle/>
          <a:p>
            <a:r>
              <a:rPr lang="it-IT" sz="2800" dirty="0" smtClean="0"/>
              <a:t>FROM THE SECOND TO THE THIRD-GENERATION SEQUENCING</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749" y="1673225"/>
            <a:ext cx="9250502" cy="4343400"/>
          </a:xfrm>
        </p:spPr>
      </p:pic>
    </p:spTree>
    <p:extLst>
      <p:ext uri="{BB962C8B-B14F-4D97-AF65-F5344CB8AC3E}">
        <p14:creationId xmlns:p14="http://schemas.microsoft.com/office/powerpoint/2010/main" val="193050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70409" y="4069244"/>
            <a:ext cx="11051177" cy="2308324"/>
          </a:xfrm>
          <a:prstGeom prst="rect">
            <a:avLst/>
          </a:prstGeom>
          <a:noFill/>
        </p:spPr>
        <p:txBody>
          <a:bodyPr wrap="square" rtlCol="0">
            <a:spAutoFit/>
          </a:bodyPr>
          <a:lstStyle/>
          <a:p>
            <a:pPr algn="just"/>
            <a:r>
              <a:rPr lang="it-IT" i="1" dirty="0" smtClean="0"/>
              <a:t>«</a:t>
            </a:r>
            <a:r>
              <a:rPr lang="it-IT" i="1" dirty="0" err="1" smtClean="0"/>
              <a:t>Ev</a:t>
            </a:r>
            <a:r>
              <a:rPr lang="en-US" i="1" dirty="0" err="1" smtClean="0"/>
              <a:t>en</a:t>
            </a:r>
            <a:r>
              <a:rPr lang="en-US" i="1" dirty="0" smtClean="0"/>
              <a:t> </a:t>
            </a:r>
            <a:r>
              <a:rPr lang="en-US" i="1" dirty="0"/>
              <a:t>though versatile applications have just started, already it has been envisioned that they will bring no less impact than the current next-generation sequencers. This new type of sequencer is still under development, having an obvious disadvantage in its sequencing fidelity. However, at the same time, it has substantial advantages over the previous sequencers. For example, this sequencer can read DNA more than 100 kb in length. Several applications have begun making use of these advantages. Indeed, the new sequencer has already revealed its potential in its applications for diseased genome sequencing in humans either by the de novo assembly approach or by the mapping-based approach</a:t>
            </a:r>
            <a:r>
              <a:rPr lang="en-US" i="1" dirty="0" smtClean="0"/>
              <a:t>.”</a:t>
            </a:r>
            <a:endParaRPr lang="it-IT" i="1"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1907" y="1570242"/>
            <a:ext cx="7148179" cy="2377646"/>
          </a:xfrm>
          <a:prstGeom prst="rect">
            <a:avLst/>
          </a:prstGeom>
        </p:spPr>
      </p:pic>
      <p:sp>
        <p:nvSpPr>
          <p:cNvPr id="8" name="Title 1"/>
          <p:cNvSpPr>
            <a:spLocks noGrp="1"/>
          </p:cNvSpPr>
          <p:nvPr>
            <p:ph type="title"/>
          </p:nvPr>
        </p:nvSpPr>
        <p:spPr>
          <a:xfrm>
            <a:off x="1023257" y="813379"/>
            <a:ext cx="10145486" cy="635508"/>
          </a:xfrm>
        </p:spPr>
        <p:txBody>
          <a:bodyPr>
            <a:normAutofit fontScale="90000"/>
          </a:bodyPr>
          <a:lstStyle/>
          <a:p>
            <a:r>
              <a:rPr lang="en-US" sz="2800" dirty="0"/>
              <a:t>THIRD-GENERATION SEQUENCING: NEW PERSPECTIVES FOR SEQUENCING COMPLEX GENOMES (BUT NOT ONLY...)</a:t>
            </a:r>
            <a:endParaRPr lang="it-IT" sz="2800" dirty="0"/>
          </a:p>
        </p:txBody>
      </p:sp>
    </p:spTree>
    <p:extLst>
      <p:ext uri="{BB962C8B-B14F-4D97-AF65-F5344CB8AC3E}">
        <p14:creationId xmlns:p14="http://schemas.microsoft.com/office/powerpoint/2010/main" val="214535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7646" y="1933303"/>
            <a:ext cx="10485120" cy="2862322"/>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t>Third-generation sequencing is often used as a synonym for </a:t>
            </a:r>
            <a:r>
              <a:rPr lang="en-US" b="1" dirty="0"/>
              <a:t>long-read </a:t>
            </a:r>
            <a:r>
              <a:rPr lang="en-US" b="1" dirty="0" smtClean="0"/>
              <a:t>sequencing</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Two </a:t>
            </a:r>
            <a:r>
              <a:rPr lang="en-US" dirty="0"/>
              <a:t>companies in play, with very different technologies: </a:t>
            </a:r>
            <a:r>
              <a:rPr lang="en-US" b="1" u="sng" dirty="0"/>
              <a:t>Pacific Biosciences (</a:t>
            </a:r>
            <a:r>
              <a:rPr lang="en-US" b="1" u="sng" dirty="0" err="1"/>
              <a:t>PacBio</a:t>
            </a:r>
            <a:r>
              <a:rPr lang="en-US" b="1" u="sng" dirty="0"/>
              <a:t>)</a:t>
            </a:r>
            <a:r>
              <a:rPr lang="en-US" dirty="0"/>
              <a:t> and </a:t>
            </a:r>
            <a:r>
              <a:rPr lang="en-US" b="1" u="sng" dirty="0"/>
              <a:t>Oxford </a:t>
            </a:r>
            <a:r>
              <a:rPr lang="en-US" b="1" u="sng" dirty="0" err="1"/>
              <a:t>Nanopore</a:t>
            </a:r>
            <a:r>
              <a:rPr lang="en-US" b="1" u="sng" dirty="0"/>
              <a:t> (ONT</a:t>
            </a:r>
            <a:r>
              <a:rPr lang="en-US" b="1" u="sng" dirty="0" smtClean="0"/>
              <a:t>)</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NO </a:t>
            </a:r>
            <a:r>
              <a:rPr lang="en-US" dirty="0"/>
              <a:t>clonal </a:t>
            </a:r>
            <a:r>
              <a:rPr lang="en-US" dirty="0" smtClean="0"/>
              <a:t>amplification</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Simplified </a:t>
            </a:r>
            <a:r>
              <a:rPr lang="en-US" dirty="0"/>
              <a:t>library preparation, with less likelihood of introducing </a:t>
            </a:r>
            <a:r>
              <a:rPr lang="en-US" dirty="0" smtClean="0"/>
              <a:t>bias</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Several </a:t>
            </a:r>
            <a:r>
              <a:rPr lang="en-US" dirty="0"/>
              <a:t>applications, some of which are impossible with second-generation sequencing</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68" y="5075419"/>
            <a:ext cx="9807790" cy="1044030"/>
          </a:xfrm>
          <a:prstGeom prst="rect">
            <a:avLst/>
          </a:prstGeom>
        </p:spPr>
      </p:pic>
      <p:sp>
        <p:nvSpPr>
          <p:cNvPr id="5" name="Title 1"/>
          <p:cNvSpPr txBox="1">
            <a:spLocks/>
          </p:cNvSpPr>
          <p:nvPr/>
        </p:nvSpPr>
        <p:spPr>
          <a:xfrm>
            <a:off x="1175657" y="965779"/>
            <a:ext cx="10145486" cy="635508"/>
          </a:xfrm>
          <a:prstGeom prst="rect">
            <a:avLst/>
          </a:prstGeom>
        </p:spPr>
        <p:txBody>
          <a:bodyPr vert="horz" lIns="91440" tIns="45720" rIns="91440" bIns="45720" rtlCol="0" anchor="b">
            <a:normAutofit fontScale="90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en-US" sz="2800" smtClean="0"/>
              <a:t>THIRD-GENERATION SEQUENCING: NEW PERSPECTIVES FOR SEQUENCING COMPLEX GENOMES (BUT NOT ONLY...)</a:t>
            </a:r>
            <a:endParaRPr lang="it-IT" sz="2800" dirty="0"/>
          </a:p>
        </p:txBody>
      </p:sp>
    </p:spTree>
    <p:extLst>
      <p:ext uri="{BB962C8B-B14F-4D97-AF65-F5344CB8AC3E}">
        <p14:creationId xmlns:p14="http://schemas.microsoft.com/office/powerpoint/2010/main" val="424692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it-IT" sz="2800" dirty="0" smtClean="0"/>
              <a:t>SMRT SEQUENCING (PAC BIO)</a:t>
            </a:r>
            <a:endParaRPr lang="it-IT" sz="2800" dirty="0"/>
          </a:p>
        </p:txBody>
      </p:sp>
      <p:pic>
        <p:nvPicPr>
          <p:cNvPr id="3" name="Picture 4"/>
          <p:cNvPicPr>
            <a:picLocks noChangeAspect="1"/>
          </p:cNvPicPr>
          <p:nvPr/>
        </p:nvPicPr>
        <p:blipFill>
          <a:blip r:embed="rId2"/>
          <a:stretch>
            <a:fillRect/>
          </a:stretch>
        </p:blipFill>
        <p:spPr>
          <a:xfrm>
            <a:off x="6226629" y="813379"/>
            <a:ext cx="5793031" cy="3603400"/>
          </a:xfrm>
          <a:prstGeom prst="rect">
            <a:avLst/>
          </a:prstGeom>
        </p:spPr>
      </p:pic>
      <p:sp>
        <p:nvSpPr>
          <p:cNvPr id="4" name="CasellaDiTesto 3"/>
          <p:cNvSpPr txBox="1"/>
          <p:nvPr/>
        </p:nvSpPr>
        <p:spPr>
          <a:xfrm>
            <a:off x="365760" y="1933303"/>
            <a:ext cx="5538651" cy="3970318"/>
          </a:xfrm>
          <a:prstGeom prst="rect">
            <a:avLst/>
          </a:prstGeom>
          <a:noFill/>
        </p:spPr>
        <p:txBody>
          <a:bodyPr wrap="square" rtlCol="0">
            <a:spAutoFit/>
          </a:bodyPr>
          <a:lstStyle/>
          <a:p>
            <a:pPr marL="285750" indent="-285750" algn="just">
              <a:buFont typeface="Wingdings" panose="05000000000000000000" pitchFamily="2" charset="2"/>
              <a:buChar char="Ø"/>
            </a:pPr>
            <a:r>
              <a:rPr lang="en-US" b="1" dirty="0"/>
              <a:t>Single Molecule Real-Time Sequencing </a:t>
            </a:r>
            <a:r>
              <a:rPr lang="en-US" dirty="0"/>
              <a:t>(SMRT</a:t>
            </a:r>
            <a:r>
              <a:rPr lang="en-US" dirty="0" smtClean="0"/>
              <a:t>)</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Relatively </a:t>
            </a:r>
            <a:r>
              <a:rPr lang="en-US" dirty="0"/>
              <a:t>simple workflow that does not require particularly long timelines (</a:t>
            </a:r>
            <a:r>
              <a:rPr lang="en-US" dirty="0" err="1"/>
              <a:t>basecalls</a:t>
            </a:r>
            <a:r>
              <a:rPr lang="en-US" dirty="0"/>
              <a:t> &lt;1 day, polymerase reads &gt; 1 base per second</a:t>
            </a:r>
            <a:r>
              <a:rPr lang="en-US" dirty="0" smtClean="0"/>
              <a:t>)</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No </a:t>
            </a:r>
            <a:r>
              <a:rPr lang="en-US" dirty="0"/>
              <a:t>pre-sequencing amplification required -&gt; less bias and theoretically more uniform </a:t>
            </a:r>
            <a:r>
              <a:rPr lang="en-US" dirty="0" smtClean="0"/>
              <a:t>coverage</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b="1" dirty="0" smtClean="0"/>
              <a:t>Very </a:t>
            </a:r>
            <a:r>
              <a:rPr lang="en-US" b="1" dirty="0"/>
              <a:t>long reads! &gt; 10 Kb</a:t>
            </a:r>
            <a:endParaRPr lang="it-IT" b="1" dirty="0"/>
          </a:p>
          <a:p>
            <a:endParaRPr lang="it-IT" dirty="0"/>
          </a:p>
        </p:txBody>
      </p:sp>
      <p:sp>
        <p:nvSpPr>
          <p:cNvPr id="5" name="CasellaDiTesto 4"/>
          <p:cNvSpPr txBox="1"/>
          <p:nvPr/>
        </p:nvSpPr>
        <p:spPr>
          <a:xfrm>
            <a:off x="6331131" y="4622575"/>
            <a:ext cx="5608823" cy="1477328"/>
          </a:xfrm>
          <a:prstGeom prst="rect">
            <a:avLst/>
          </a:prstGeom>
          <a:noFill/>
          <a:ln>
            <a:solidFill>
              <a:srgbClr val="00B050"/>
            </a:solidFill>
          </a:ln>
        </p:spPr>
        <p:txBody>
          <a:bodyPr wrap="square" rtlCol="0">
            <a:spAutoFit/>
          </a:bodyPr>
          <a:lstStyle/>
          <a:p>
            <a:r>
              <a:rPr lang="it-IT" b="1" u="sng" dirty="0" smtClean="0"/>
              <a:t>DISADVANTAGES</a:t>
            </a:r>
            <a:endParaRPr lang="it-IT" b="1" u="sng" dirty="0" smtClean="0"/>
          </a:p>
          <a:p>
            <a:endParaRPr lang="it-IT" dirty="0"/>
          </a:p>
          <a:p>
            <a:pPr marL="285750" indent="-285750" algn="just">
              <a:buFont typeface="Arial" panose="020B0604020202020204" pitchFamily="34" charset="0"/>
              <a:buChar char="•"/>
            </a:pPr>
            <a:r>
              <a:rPr lang="en-US" dirty="0" smtClean="0"/>
              <a:t>Cost per </a:t>
            </a:r>
            <a:r>
              <a:rPr lang="en-US" dirty="0" err="1" smtClean="0"/>
              <a:t>bp</a:t>
            </a:r>
            <a:r>
              <a:rPr lang="en-US" dirty="0" smtClean="0"/>
              <a:t> quite high</a:t>
            </a:r>
          </a:p>
          <a:p>
            <a:pPr marL="285750" indent="-285750" algn="just">
              <a:buFont typeface="Arial" panose="020B0604020202020204" pitchFamily="34" charset="0"/>
              <a:buChar char="•"/>
            </a:pPr>
            <a:r>
              <a:rPr lang="en-US" b="1" dirty="0" smtClean="0"/>
              <a:t>Error rate very high (in particular in the early development phases!)</a:t>
            </a:r>
            <a:endParaRPr lang="en-US" b="1" dirty="0"/>
          </a:p>
        </p:txBody>
      </p:sp>
    </p:spTree>
    <p:extLst>
      <p:ext uri="{BB962C8B-B14F-4D97-AF65-F5344CB8AC3E}">
        <p14:creationId xmlns:p14="http://schemas.microsoft.com/office/powerpoint/2010/main" val="208615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it-IT" sz="2800" dirty="0" smtClean="0"/>
              <a:t>SMRT SEQUENCING  - OVERVIEW </a:t>
            </a:r>
            <a:r>
              <a:rPr lang="it-IT" sz="2800" dirty="0" smtClean="0"/>
              <a:t>OF THE TECHNOLOGY</a:t>
            </a:r>
            <a:endParaRPr lang="it-IT" sz="2800" dirty="0"/>
          </a:p>
        </p:txBody>
      </p:sp>
      <p:sp>
        <p:nvSpPr>
          <p:cNvPr id="4" name="CasellaDiTesto 3"/>
          <p:cNvSpPr txBox="1"/>
          <p:nvPr/>
        </p:nvSpPr>
        <p:spPr>
          <a:xfrm>
            <a:off x="365760" y="1933303"/>
            <a:ext cx="6374674" cy="4247317"/>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t>Based on </a:t>
            </a:r>
            <a:r>
              <a:rPr lang="en-US" dirty="0" err="1"/>
              <a:t>nanophotonic</a:t>
            </a:r>
            <a:r>
              <a:rPr lang="en-US" dirty="0"/>
              <a:t> display chambers (about 70 nm, with volume of 20 </a:t>
            </a:r>
            <a:r>
              <a:rPr lang="en-US" dirty="0" err="1"/>
              <a:t>zeptoliters</a:t>
            </a:r>
            <a:r>
              <a:rPr lang="en-US" dirty="0"/>
              <a:t> </a:t>
            </a:r>
            <a:r>
              <a:rPr lang="it-IT" dirty="0" smtClean="0"/>
              <a:t>–&gt;</a:t>
            </a:r>
            <a:r>
              <a:rPr lang="it-IT" dirty="0" smtClean="0"/>
              <a:t>10</a:t>
            </a:r>
            <a:r>
              <a:rPr lang="it-IT" baseline="30000" dirty="0" smtClean="0"/>
              <a:t>-21</a:t>
            </a:r>
            <a:r>
              <a:rPr lang="it-IT" dirty="0" smtClean="0"/>
              <a:t>L) </a:t>
            </a:r>
            <a:r>
              <a:rPr lang="it-IT" dirty="0" err="1" smtClean="0"/>
              <a:t>called</a:t>
            </a:r>
            <a:r>
              <a:rPr lang="it-IT" dirty="0" smtClean="0"/>
              <a:t> </a:t>
            </a:r>
            <a:r>
              <a:rPr lang="it-IT" b="1" dirty="0" smtClean="0"/>
              <a:t>ZMW (Zero Mode </a:t>
            </a:r>
            <a:r>
              <a:rPr lang="it-IT" b="1" dirty="0" err="1" smtClean="0"/>
              <a:t>Waveguide</a:t>
            </a:r>
            <a:r>
              <a:rPr lang="it-IT" b="1" dirty="0" smtClean="0"/>
              <a:t>)</a:t>
            </a:r>
          </a:p>
          <a:p>
            <a:pPr marL="285750" indent="-285750" algn="just">
              <a:buFont typeface="Wingdings" panose="05000000000000000000" pitchFamily="2" charset="2"/>
              <a:buChar char="Ø"/>
            </a:pPr>
            <a:endParaRPr lang="it-IT" dirty="0"/>
          </a:p>
          <a:p>
            <a:pPr marL="285750" indent="-285750" algn="just">
              <a:buFont typeface="Wingdings" panose="05000000000000000000" pitchFamily="2" charset="2"/>
              <a:buChar char="Ø"/>
            </a:pPr>
            <a:r>
              <a:rPr lang="en-US" dirty="0"/>
              <a:t>A single DNA molecule is inserted into each ZMW together with a single DNA polymerase molecule -&gt; </a:t>
            </a:r>
            <a:r>
              <a:rPr lang="en-US" b="1" dirty="0"/>
              <a:t>sequencing by </a:t>
            </a:r>
            <a:r>
              <a:rPr lang="en-US" b="1" dirty="0" smtClean="0"/>
              <a:t>synthesis</a:t>
            </a:r>
          </a:p>
          <a:p>
            <a:pPr marL="285750" indent="-285750" algn="just">
              <a:buFont typeface="Wingdings" panose="05000000000000000000" pitchFamily="2" charset="2"/>
              <a:buChar char="Ø"/>
            </a:pPr>
            <a:endParaRPr lang="it-IT" dirty="0"/>
          </a:p>
          <a:p>
            <a:pPr marL="285750" indent="-285750" algn="just">
              <a:buFont typeface="Wingdings" panose="05000000000000000000" pitchFamily="2" charset="2"/>
              <a:buChar char="Ø"/>
            </a:pPr>
            <a:r>
              <a:rPr lang="it-IT" dirty="0" err="1"/>
              <a:t>Fluorophore-labeled</a:t>
            </a:r>
            <a:r>
              <a:rPr lang="it-IT" dirty="0"/>
              <a:t> </a:t>
            </a:r>
            <a:r>
              <a:rPr lang="it-IT" dirty="0" err="1"/>
              <a:t>dNTPs</a:t>
            </a:r>
            <a:r>
              <a:rPr lang="it-IT" dirty="0"/>
              <a:t> are </a:t>
            </a:r>
            <a:r>
              <a:rPr lang="it-IT" dirty="0" err="1" smtClean="0"/>
              <a:t>used</a:t>
            </a:r>
            <a:endParaRPr lang="it-IT" dirty="0" smtClean="0"/>
          </a:p>
          <a:p>
            <a:pPr marL="285750" indent="-285750" algn="just">
              <a:buFont typeface="Wingdings" panose="05000000000000000000" pitchFamily="2" charset="2"/>
              <a:buChar char="Ø"/>
            </a:pPr>
            <a:endParaRPr lang="it-IT" dirty="0"/>
          </a:p>
          <a:p>
            <a:pPr marL="285750" indent="-285750" algn="just">
              <a:buFont typeface="Wingdings" panose="05000000000000000000" pitchFamily="2" charset="2"/>
              <a:buChar char="Ø"/>
            </a:pPr>
            <a:r>
              <a:rPr lang="en-US" dirty="0"/>
              <a:t>Incorporation of </a:t>
            </a:r>
            <a:r>
              <a:rPr lang="en-US" dirty="0" err="1"/>
              <a:t>dNTPs</a:t>
            </a:r>
            <a:r>
              <a:rPr lang="en-US" dirty="0"/>
              <a:t> by DNA polymerase releases a fluorescent </a:t>
            </a:r>
            <a:r>
              <a:rPr lang="en-US" dirty="0" smtClean="0"/>
              <a:t>signal</a:t>
            </a:r>
          </a:p>
          <a:p>
            <a:pPr marL="285750" indent="-285750" algn="just">
              <a:buFont typeface="Wingdings" panose="05000000000000000000" pitchFamily="2" charset="2"/>
              <a:buChar char="Ø"/>
            </a:pPr>
            <a:endParaRPr lang="it-IT" dirty="0"/>
          </a:p>
          <a:p>
            <a:r>
              <a:rPr lang="it-IT" dirty="0" smtClean="0"/>
              <a:t>Video </a:t>
            </a:r>
            <a:r>
              <a:rPr lang="it-IT" dirty="0" smtClean="0"/>
              <a:t>(</a:t>
            </a:r>
            <a:r>
              <a:rPr lang="it-IT" dirty="0" err="1" smtClean="0"/>
              <a:t>available</a:t>
            </a:r>
            <a:r>
              <a:rPr lang="it-IT" dirty="0" smtClean="0"/>
              <a:t> </a:t>
            </a:r>
            <a:r>
              <a:rPr lang="it-IT" dirty="0" err="1" smtClean="0"/>
              <a:t>also</a:t>
            </a:r>
            <a:r>
              <a:rPr lang="it-IT" dirty="0" smtClean="0"/>
              <a:t> on </a:t>
            </a:r>
            <a:r>
              <a:rPr lang="it-IT" dirty="0" err="1" smtClean="0"/>
              <a:t>Moodle</a:t>
            </a:r>
            <a:r>
              <a:rPr lang="it-IT" dirty="0"/>
              <a:t>): </a:t>
            </a:r>
            <a:r>
              <a:rPr lang="it-IT" dirty="0">
                <a:hlinkClick r:id="rId2"/>
              </a:rPr>
              <a:t>https://</a:t>
            </a:r>
            <a:r>
              <a:rPr lang="it-IT" dirty="0" smtClean="0">
                <a:hlinkClick r:id="rId2"/>
              </a:rPr>
              <a:t>www.youtube.com/watch?v=WMZmG00uhwU</a:t>
            </a:r>
            <a:r>
              <a:rPr lang="it-IT" dirty="0" smtClean="0"/>
              <a:t> </a:t>
            </a:r>
            <a:endParaRPr lang="it-IT" dirty="0"/>
          </a:p>
        </p:txBody>
      </p:sp>
      <p:pic>
        <p:nvPicPr>
          <p:cNvPr id="6" name="Picture 2" descr="Risultati immagini per zero mode wave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338" y="1854200"/>
            <a:ext cx="3849914" cy="384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717585"/>
            <a:ext cx="10145486" cy="635508"/>
          </a:xfrm>
        </p:spPr>
        <p:txBody>
          <a:bodyPr>
            <a:normAutofit/>
          </a:bodyPr>
          <a:lstStyle/>
          <a:p>
            <a:r>
              <a:rPr lang="it-IT" sz="2800" dirty="0" smtClean="0"/>
              <a:t>SMRT SEQUENCING  - OVERVIEW </a:t>
            </a:r>
            <a:r>
              <a:rPr lang="it-IT" sz="2800" dirty="0" smtClean="0"/>
              <a:t>OF THE TECHNOLOGY</a:t>
            </a:r>
            <a:endParaRPr lang="it-IT" sz="2800" dirty="0"/>
          </a:p>
        </p:txBody>
      </p:sp>
      <p:sp>
        <p:nvSpPr>
          <p:cNvPr id="4" name="CasellaDiTesto 3"/>
          <p:cNvSpPr txBox="1"/>
          <p:nvPr/>
        </p:nvSpPr>
        <p:spPr>
          <a:xfrm>
            <a:off x="526869" y="4275909"/>
            <a:ext cx="10859588" cy="1754326"/>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a:t>Original read mode reads Pac Bio -&gt; </a:t>
            </a:r>
            <a:r>
              <a:rPr lang="en-US" b="1" u="sng" dirty="0"/>
              <a:t>Continuous Long Reads (CLR)</a:t>
            </a:r>
            <a:r>
              <a:rPr lang="en-US" dirty="0"/>
              <a:t>. Length &gt; 20 Kb, but with rather high error rate (close to 10</a:t>
            </a:r>
            <a:r>
              <a:rPr lang="en-US" dirty="0" smtClean="0"/>
              <a:t>%)</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New </a:t>
            </a:r>
            <a:r>
              <a:rPr lang="en-US" dirty="0"/>
              <a:t>more accurate mode -&gt; </a:t>
            </a:r>
            <a:r>
              <a:rPr lang="en-US" b="1" u="sng" dirty="0"/>
              <a:t>Circular Consensus Sequencing (CCS</a:t>
            </a:r>
            <a:r>
              <a:rPr lang="en-US" b="1" u="sng" dirty="0" smtClean="0"/>
              <a:t>)</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Made </a:t>
            </a:r>
            <a:r>
              <a:rPr lang="en-US" dirty="0"/>
              <a:t>possible by preparation of </a:t>
            </a:r>
            <a:r>
              <a:rPr lang="en-US" b="1" u="sng" dirty="0" err="1"/>
              <a:t>SMRTbell</a:t>
            </a:r>
            <a:r>
              <a:rPr lang="en-US" b="1" u="sng" dirty="0"/>
              <a:t> </a:t>
            </a:r>
            <a:r>
              <a:rPr lang="en-US" b="1" u="sng" dirty="0" smtClean="0"/>
              <a:t>libraries</a:t>
            </a:r>
            <a:endParaRPr lang="it-IT"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10767" t="17832" r="12132" b="8019"/>
          <a:stretch/>
        </p:blipFill>
        <p:spPr>
          <a:xfrm>
            <a:off x="3582494" y="1436914"/>
            <a:ext cx="4034236" cy="2629989"/>
          </a:xfrm>
          <a:prstGeom prst="rect">
            <a:avLst/>
          </a:prstGeom>
        </p:spPr>
      </p:pic>
    </p:spTree>
    <p:extLst>
      <p:ext uri="{BB962C8B-B14F-4D97-AF65-F5344CB8AC3E}">
        <p14:creationId xmlns:p14="http://schemas.microsoft.com/office/powerpoint/2010/main" val="196809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286761"/>
            <a:ext cx="10145486" cy="635508"/>
          </a:xfrm>
        </p:spPr>
        <p:txBody>
          <a:bodyPr>
            <a:normAutofit/>
          </a:bodyPr>
          <a:lstStyle/>
          <a:p>
            <a:r>
              <a:rPr lang="it-IT" sz="2800" dirty="0" smtClean="0"/>
              <a:t>SMRT SEQUENCING  - OVERVIEW </a:t>
            </a:r>
            <a:r>
              <a:rPr lang="it-IT" sz="2800" dirty="0" smtClean="0"/>
              <a:t>OF THE TECHNOLOGY</a:t>
            </a:r>
            <a:endParaRPr lang="it-IT" sz="2800" dirty="0"/>
          </a:p>
        </p:txBody>
      </p:sp>
      <p:sp>
        <p:nvSpPr>
          <p:cNvPr id="4" name="CasellaDiTesto 3"/>
          <p:cNvSpPr txBox="1"/>
          <p:nvPr/>
        </p:nvSpPr>
        <p:spPr>
          <a:xfrm>
            <a:off x="526869" y="4020932"/>
            <a:ext cx="10859588" cy="2031325"/>
          </a:xfrm>
          <a:prstGeom prst="rect">
            <a:avLst/>
          </a:prstGeom>
          <a:noFill/>
        </p:spPr>
        <p:txBody>
          <a:bodyPr wrap="square" rtlCol="0">
            <a:spAutoFit/>
          </a:bodyPr>
          <a:lstStyle/>
          <a:p>
            <a:pPr marL="285750" indent="-285750" algn="just">
              <a:buFont typeface="Wingdings" panose="05000000000000000000" pitchFamily="2" charset="2"/>
              <a:buChar char="Ø"/>
            </a:pPr>
            <a:r>
              <a:rPr lang="en-US" dirty="0" smtClean="0"/>
              <a:t>CCS (</a:t>
            </a:r>
            <a:r>
              <a:rPr lang="en-US" dirty="0" err="1" smtClean="0"/>
              <a:t>SMRTbell</a:t>
            </a:r>
            <a:r>
              <a:rPr lang="en-US" dirty="0" smtClean="0"/>
              <a:t> libraries) -&gt; </a:t>
            </a:r>
            <a:r>
              <a:rPr lang="en-US" b="1" dirty="0" err="1" smtClean="0"/>
              <a:t>HiFi</a:t>
            </a:r>
            <a:r>
              <a:rPr lang="en-US" b="1" dirty="0" smtClean="0"/>
              <a:t> (High Fidelity) reads </a:t>
            </a:r>
            <a:r>
              <a:rPr lang="en-US" dirty="0"/>
              <a:t>- average length 15-16 </a:t>
            </a:r>
            <a:r>
              <a:rPr lang="en-US" dirty="0" smtClean="0"/>
              <a:t>Kb</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If </a:t>
            </a:r>
            <a:r>
              <a:rPr lang="en-US" dirty="0"/>
              <a:t>a read occurs only once (1 pass) the error rate is very high (about 10%), but additional reads originating </a:t>
            </a:r>
            <a:r>
              <a:rPr lang="en-US" dirty="0" err="1"/>
              <a:t>subreads</a:t>
            </a:r>
            <a:r>
              <a:rPr lang="en-US" dirty="0"/>
              <a:t> separate from adapter reads may allow for correction. 10 passes = 99.9% </a:t>
            </a:r>
            <a:r>
              <a:rPr lang="en-US" dirty="0" smtClean="0"/>
              <a:t>accuracy</a:t>
            </a:r>
          </a:p>
          <a:p>
            <a:pPr marL="285750" indent="-285750" algn="just">
              <a:buFont typeface="Wingdings" panose="05000000000000000000" pitchFamily="2" charset="2"/>
              <a:buChar char="Ø"/>
            </a:pPr>
            <a:endParaRPr lang="en-US" dirty="0"/>
          </a:p>
          <a:p>
            <a:pPr marL="285750" indent="-285750" algn="just">
              <a:buFont typeface="Wingdings" panose="05000000000000000000" pitchFamily="2" charset="2"/>
              <a:buChar char="Ø"/>
            </a:pPr>
            <a:r>
              <a:rPr lang="en-US" dirty="0" smtClean="0"/>
              <a:t>Ability </a:t>
            </a:r>
            <a:r>
              <a:rPr lang="en-US" dirty="0"/>
              <a:t>to combine the length of </a:t>
            </a:r>
            <a:r>
              <a:rPr lang="en-US" dirty="0" err="1"/>
              <a:t>PacBio</a:t>
            </a:r>
            <a:r>
              <a:rPr lang="en-US" dirty="0"/>
              <a:t> long reads with the accuracy of Illumina short reads.</a:t>
            </a:r>
            <a:endParaRPr lang="it-IT" dirty="0" smtClean="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663" y="1079978"/>
            <a:ext cx="6905897" cy="3038222"/>
          </a:xfrm>
          <a:prstGeom prst="rect">
            <a:avLst/>
          </a:prstGeom>
        </p:spPr>
      </p:pic>
    </p:spTree>
    <p:extLst>
      <p:ext uri="{BB962C8B-B14F-4D97-AF65-F5344CB8AC3E}">
        <p14:creationId xmlns:p14="http://schemas.microsoft.com/office/powerpoint/2010/main" val="83647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565" y="261257"/>
            <a:ext cx="7148179" cy="3124471"/>
          </a:xfrm>
          <a:prstGeom prst="rect">
            <a:avLst/>
          </a:prstGeom>
        </p:spPr>
      </p:pic>
      <p:sp>
        <p:nvSpPr>
          <p:cNvPr id="3" name="CasellaDiTesto 2"/>
          <p:cNvSpPr txBox="1"/>
          <p:nvPr/>
        </p:nvSpPr>
        <p:spPr>
          <a:xfrm>
            <a:off x="935391" y="3561806"/>
            <a:ext cx="10084526" cy="2585323"/>
          </a:xfrm>
          <a:prstGeom prst="rect">
            <a:avLst/>
          </a:prstGeom>
          <a:noFill/>
        </p:spPr>
        <p:txBody>
          <a:bodyPr wrap="square" rtlCol="0">
            <a:spAutoFit/>
          </a:bodyPr>
          <a:lstStyle/>
          <a:p>
            <a:pPr algn="just"/>
            <a:r>
              <a:rPr lang="en-US" dirty="0"/>
              <a:t>The use of CLR reads in the past required subsequent error correction by a </a:t>
            </a:r>
            <a:r>
              <a:rPr lang="en-US" b="1" dirty="0"/>
              <a:t>polishing</a:t>
            </a:r>
            <a:r>
              <a:rPr lang="en-US" dirty="0"/>
              <a:t> procedure through Illumina reads, which were more </a:t>
            </a:r>
            <a:r>
              <a:rPr lang="en-US" dirty="0" smtClean="0"/>
              <a:t>accurate</a:t>
            </a:r>
          </a:p>
          <a:p>
            <a:pPr algn="just"/>
            <a:endParaRPr lang="en-US" dirty="0"/>
          </a:p>
          <a:p>
            <a:pPr algn="just"/>
            <a:r>
              <a:rPr lang="en-US" dirty="0" smtClean="0"/>
              <a:t>Today</a:t>
            </a:r>
            <a:r>
              <a:rPr lang="en-US" dirty="0"/>
              <a:t>, </a:t>
            </a:r>
            <a:r>
              <a:rPr lang="en-US" dirty="0" err="1"/>
              <a:t>HiFi</a:t>
            </a:r>
            <a:r>
              <a:rPr lang="en-US" dirty="0"/>
              <a:t> reads make it possible to overcome this limitation and are, for example, included in the sequencing pipelines of many large genomic projects, including the </a:t>
            </a:r>
            <a:r>
              <a:rPr lang="en-US" dirty="0" smtClean="0"/>
              <a:t>VGP</a:t>
            </a:r>
          </a:p>
          <a:p>
            <a:pPr algn="just"/>
            <a:endParaRPr lang="en-US" dirty="0"/>
          </a:p>
          <a:p>
            <a:pPr algn="just"/>
            <a:r>
              <a:rPr lang="en-US" dirty="0" smtClean="0"/>
              <a:t>Of </a:t>
            </a:r>
            <a:r>
              <a:rPr lang="en-US" dirty="0"/>
              <a:t>course, this does not mean that </a:t>
            </a:r>
            <a:r>
              <a:rPr lang="en-US" dirty="0" err="1"/>
              <a:t>HiFi</a:t>
            </a:r>
            <a:r>
              <a:rPr lang="en-US" dirty="0"/>
              <a:t> reads can completely replace Illumina reads because, as we shall see, there remain issues related to </a:t>
            </a:r>
            <a:r>
              <a:rPr lang="en-US" i="1" dirty="0"/>
              <a:t>de novo</a:t>
            </a:r>
            <a:r>
              <a:rPr lang="en-US" dirty="0"/>
              <a:t> assembly of highly repetitive regions, which are solved with particular Illumina libraries</a:t>
            </a:r>
            <a:endParaRPr lang="it-IT" dirty="0"/>
          </a:p>
        </p:txBody>
      </p:sp>
    </p:spTree>
    <p:extLst>
      <p:ext uri="{BB962C8B-B14F-4D97-AF65-F5344CB8AC3E}">
        <p14:creationId xmlns:p14="http://schemas.microsoft.com/office/powerpoint/2010/main" val="392177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87050" y="675836"/>
            <a:ext cx="3993659" cy="3139321"/>
          </a:xfrm>
          <a:prstGeom prst="rect">
            <a:avLst/>
          </a:prstGeom>
          <a:noFill/>
        </p:spPr>
        <p:txBody>
          <a:bodyPr wrap="square" rtlCol="0">
            <a:spAutoFit/>
          </a:bodyPr>
          <a:lstStyle/>
          <a:p>
            <a:pPr algn="just"/>
            <a:r>
              <a:rPr lang="it-IT" b="1" u="sng" dirty="0" err="1" smtClean="0"/>
              <a:t>Revio</a:t>
            </a:r>
            <a:r>
              <a:rPr lang="it-IT" b="1" u="sng" dirty="0" smtClean="0"/>
              <a:t> </a:t>
            </a:r>
            <a:r>
              <a:rPr lang="it-IT" b="1" u="sng" dirty="0" err="1" smtClean="0"/>
              <a:t>sequencers</a:t>
            </a:r>
            <a:endParaRPr lang="it-IT" b="1" u="sng" dirty="0" smtClean="0"/>
          </a:p>
          <a:p>
            <a:pPr algn="just"/>
            <a:endParaRPr lang="it-IT" dirty="0"/>
          </a:p>
          <a:p>
            <a:pPr algn="just"/>
            <a:r>
              <a:rPr lang="en-US" dirty="0"/>
              <a:t>Latest </a:t>
            </a:r>
            <a:r>
              <a:rPr lang="en-US" dirty="0" err="1"/>
              <a:t>PacBio</a:t>
            </a:r>
            <a:r>
              <a:rPr lang="en-US" dirty="0"/>
              <a:t> platform launched on the </a:t>
            </a:r>
            <a:r>
              <a:rPr lang="en-US" dirty="0" smtClean="0"/>
              <a:t>market</a:t>
            </a:r>
          </a:p>
          <a:p>
            <a:pPr algn="just"/>
            <a:endParaRPr lang="en-US" dirty="0"/>
          </a:p>
          <a:p>
            <a:pPr algn="just"/>
            <a:r>
              <a:rPr lang="en-US" dirty="0" smtClean="0"/>
              <a:t>Large </a:t>
            </a:r>
            <a:r>
              <a:rPr lang="en-US" dirty="0"/>
              <a:t>reduction in sequencing costs per </a:t>
            </a:r>
            <a:r>
              <a:rPr lang="en-US" dirty="0" err="1" smtClean="0"/>
              <a:t>bp</a:t>
            </a:r>
            <a:endParaRPr lang="en-US" dirty="0" smtClean="0"/>
          </a:p>
          <a:p>
            <a:pPr algn="just"/>
            <a:endParaRPr lang="en-US" dirty="0"/>
          </a:p>
          <a:p>
            <a:pPr algn="just"/>
            <a:r>
              <a:rPr lang="en-US" dirty="0" smtClean="0"/>
              <a:t>Implementation </a:t>
            </a:r>
            <a:r>
              <a:rPr lang="en-US" dirty="0"/>
              <a:t>of the </a:t>
            </a:r>
            <a:r>
              <a:rPr lang="en-US" dirty="0" err="1"/>
              <a:t>HiFi</a:t>
            </a:r>
            <a:r>
              <a:rPr lang="en-US" dirty="0"/>
              <a:t> approach (already present in the previous Sequel II)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613" y="214664"/>
            <a:ext cx="7159801" cy="339018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46" y="3898642"/>
            <a:ext cx="7722905" cy="2628776"/>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904" y="4062046"/>
            <a:ext cx="3851436" cy="2166433"/>
          </a:xfrm>
          <a:prstGeom prst="rect">
            <a:avLst/>
          </a:prstGeom>
        </p:spPr>
      </p:pic>
    </p:spTree>
    <p:extLst>
      <p:ext uri="{BB962C8B-B14F-4D97-AF65-F5344CB8AC3E}">
        <p14:creationId xmlns:p14="http://schemas.microsoft.com/office/powerpoint/2010/main" val="7759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4092" y="1157523"/>
            <a:ext cx="7544041" cy="2585323"/>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t>Initially based on </a:t>
            </a:r>
            <a:r>
              <a:rPr lang="en-US" dirty="0" err="1"/>
              <a:t>hemolysin</a:t>
            </a:r>
            <a:r>
              <a:rPr lang="en-US" dirty="0"/>
              <a:t> alpha pore (diameter about 1 nm, about 100 thousand times smaller than a human </a:t>
            </a:r>
            <a:r>
              <a:rPr lang="en-US" dirty="0" smtClean="0"/>
              <a:t>hair)</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b="1" u="sng" dirty="0" smtClean="0"/>
              <a:t>No </a:t>
            </a:r>
            <a:r>
              <a:rPr lang="en-US" b="1" u="sng" dirty="0"/>
              <a:t>amplification needed -&gt; NO sequencing by </a:t>
            </a:r>
            <a:r>
              <a:rPr lang="en-US" b="1" u="sng" dirty="0" smtClean="0"/>
              <a:t>synthesis</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b="1" u="sng" dirty="0" smtClean="0"/>
              <a:t>No </a:t>
            </a:r>
            <a:r>
              <a:rPr lang="en-US" b="1" u="sng" dirty="0"/>
              <a:t>labeling of nucleotides with fluorescent </a:t>
            </a:r>
            <a:r>
              <a:rPr lang="en-US" b="1" u="sng" dirty="0" smtClean="0"/>
              <a:t>markers</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It </a:t>
            </a:r>
            <a:r>
              <a:rPr lang="en-US" dirty="0"/>
              <a:t>is necessary in any case to prepare a library with </a:t>
            </a:r>
            <a:r>
              <a:rPr lang="en-US" dirty="0" smtClean="0"/>
              <a:t>adapters in order to allow the sequences to pass through the pores</a:t>
            </a:r>
            <a:endParaRPr lang="it-IT" dirty="0"/>
          </a:p>
        </p:txBody>
      </p:sp>
      <p:pic>
        <p:nvPicPr>
          <p:cNvPr id="4" name="Picture 4" descr="Nanopore_sensing_101_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869" y="4141613"/>
            <a:ext cx="6760513" cy="249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isultati immagini per genia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1048346"/>
            <a:ext cx="4266746" cy="45161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526869" y="259907"/>
            <a:ext cx="10145486" cy="635508"/>
          </a:xfrm>
        </p:spPr>
        <p:txBody>
          <a:bodyPr>
            <a:normAutofit/>
          </a:bodyPr>
          <a:lstStyle/>
          <a:p>
            <a:r>
              <a:rPr lang="it-IT" sz="2800" dirty="0" smtClean="0"/>
              <a:t>OXFORD NANOPORE: AN ALTERNATIVE APPROACH</a:t>
            </a:r>
            <a:endParaRPr lang="it-IT" sz="2800" dirty="0"/>
          </a:p>
        </p:txBody>
      </p:sp>
    </p:spTree>
    <p:extLst>
      <p:ext uri="{BB962C8B-B14F-4D97-AF65-F5344CB8AC3E}">
        <p14:creationId xmlns:p14="http://schemas.microsoft.com/office/powerpoint/2010/main" val="376572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it-IT" dirty="0" err="1" smtClean="0"/>
              <a:t>Sequencing</a:t>
            </a:r>
            <a:r>
              <a:rPr lang="it-IT" dirty="0" smtClean="0"/>
              <a:t> – the </a:t>
            </a:r>
            <a:r>
              <a:rPr lang="it-IT" dirty="0" err="1" smtClean="0"/>
              <a:t>evolution</a:t>
            </a:r>
            <a:r>
              <a:rPr lang="it-IT" dirty="0" smtClean="0"/>
              <a:t> of «</a:t>
            </a:r>
            <a:r>
              <a:rPr lang="it-IT" dirty="0" err="1" smtClean="0"/>
              <a:t>throughput</a:t>
            </a:r>
            <a:r>
              <a:rPr lang="it-IT" dirty="0" smtClean="0"/>
              <a:t>»</a:t>
            </a:r>
            <a:endParaRPr lang="it-IT" dirty="0"/>
          </a:p>
        </p:txBody>
      </p:sp>
      <p:sp>
        <p:nvSpPr>
          <p:cNvPr id="7" name="CasellaDiTesto 6"/>
          <p:cNvSpPr txBox="1"/>
          <p:nvPr/>
        </p:nvSpPr>
        <p:spPr>
          <a:xfrm>
            <a:off x="7419702" y="1506584"/>
            <a:ext cx="4554583" cy="4524315"/>
          </a:xfrm>
          <a:prstGeom prst="rect">
            <a:avLst/>
          </a:prstGeom>
          <a:noFill/>
        </p:spPr>
        <p:txBody>
          <a:bodyPr wrap="square" rtlCol="0">
            <a:spAutoFit/>
          </a:bodyPr>
          <a:lstStyle/>
          <a:p>
            <a:pPr algn="just"/>
            <a:r>
              <a:rPr lang="en-US" b="1" u="sng" dirty="0"/>
              <a:t>Throughput</a:t>
            </a:r>
            <a:r>
              <a:rPr lang="en-US" dirty="0"/>
              <a:t> refers to “</a:t>
            </a:r>
            <a:r>
              <a:rPr lang="en-US" dirty="0" err="1"/>
              <a:t>processivity</a:t>
            </a:r>
            <a:r>
              <a:rPr lang="en-US" dirty="0"/>
              <a:t>,” or the amount of data produced by a sequencer per unit </a:t>
            </a:r>
            <a:r>
              <a:rPr lang="en-US" dirty="0" smtClean="0"/>
              <a:t>time</a:t>
            </a:r>
          </a:p>
          <a:p>
            <a:pPr algn="just"/>
            <a:endParaRPr lang="en-US" dirty="0"/>
          </a:p>
          <a:p>
            <a:pPr algn="just"/>
            <a:r>
              <a:rPr lang="en-US" dirty="0" smtClean="0"/>
              <a:t>There </a:t>
            </a:r>
            <a:r>
              <a:rPr lang="en-US" dirty="0"/>
              <a:t>has been a shift from low-throughput (Sanger) to high-throughput techniques within a </a:t>
            </a:r>
            <a:r>
              <a:rPr lang="en-US" dirty="0" smtClean="0"/>
              <a:t>decade</a:t>
            </a:r>
          </a:p>
          <a:p>
            <a:pPr algn="just"/>
            <a:endParaRPr lang="en-US" dirty="0"/>
          </a:p>
          <a:p>
            <a:pPr algn="just"/>
            <a:r>
              <a:rPr lang="en-US" dirty="0" smtClean="0"/>
              <a:t>At </a:t>
            </a:r>
            <a:r>
              <a:rPr lang="en-US" dirty="0"/>
              <a:t>the same time we are seeing a clear differentiation of applications for ultra-high-throughput sequencing (short reads produced in the hundreds of millions/billions) and single-molecule sequencing (extremely long reads, but in smaller quantities)</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34080"/>
            <a:ext cx="7149737" cy="5623920"/>
          </a:xfrm>
          <a:prstGeom prst="rect">
            <a:avLst/>
          </a:prstGeom>
        </p:spPr>
      </p:pic>
    </p:spTree>
    <p:extLst>
      <p:ext uri="{BB962C8B-B14F-4D97-AF65-F5344CB8AC3E}">
        <p14:creationId xmlns:p14="http://schemas.microsoft.com/office/powerpoint/2010/main" val="160671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63" y="1025795"/>
            <a:ext cx="10554098" cy="5688514"/>
          </a:xfrm>
          <a:prstGeom prst="rect">
            <a:avLst/>
          </a:prstGeom>
        </p:spPr>
      </p:pic>
      <p:sp>
        <p:nvSpPr>
          <p:cNvPr id="7" name="Title 1"/>
          <p:cNvSpPr>
            <a:spLocks noGrp="1"/>
          </p:cNvSpPr>
          <p:nvPr>
            <p:ph type="title"/>
          </p:nvPr>
        </p:nvSpPr>
        <p:spPr>
          <a:xfrm>
            <a:off x="526869" y="259907"/>
            <a:ext cx="10145486" cy="635508"/>
          </a:xfrm>
        </p:spPr>
        <p:txBody>
          <a:bodyPr>
            <a:normAutofit/>
          </a:bodyPr>
          <a:lstStyle/>
          <a:p>
            <a:r>
              <a:rPr lang="it-IT" sz="2800" dirty="0" smtClean="0"/>
              <a:t>OXFORD NANOPORE: AN ALTERNATIVE APPROACH</a:t>
            </a:r>
            <a:endParaRPr lang="it-IT" sz="2800" dirty="0"/>
          </a:p>
        </p:txBody>
      </p:sp>
    </p:spTree>
    <p:extLst>
      <p:ext uri="{BB962C8B-B14F-4D97-AF65-F5344CB8AC3E}">
        <p14:creationId xmlns:p14="http://schemas.microsoft.com/office/powerpoint/2010/main" val="13254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41771" y="2187395"/>
            <a:ext cx="10627120" cy="2862322"/>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t>Reads of alterations in the current flowing through the </a:t>
            </a:r>
            <a:r>
              <a:rPr lang="en-US" dirty="0" smtClean="0"/>
              <a:t>pore</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Potential </a:t>
            </a:r>
            <a:r>
              <a:rPr lang="en-US" dirty="0"/>
              <a:t>for reading extremely long reads (&gt; 2 Mb of genomic DNA</a:t>
            </a:r>
            <a:r>
              <a:rPr lang="en-US" dirty="0" smtClean="0"/>
              <a:t>!)</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Very </a:t>
            </a:r>
            <a:r>
              <a:rPr lang="en-US" dirty="0"/>
              <a:t>long development (since 1995</a:t>
            </a:r>
            <a:r>
              <a:rPr lang="en-US" dirty="0" smtClean="0"/>
              <a:t>!)</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Major </a:t>
            </a:r>
            <a:r>
              <a:rPr lang="en-US" dirty="0"/>
              <a:t>issues related to high error rate, but continuous improvements through </a:t>
            </a:r>
            <a:r>
              <a:rPr lang="en-US" dirty="0" smtClean="0"/>
              <a:t>the </a:t>
            </a:r>
            <a:r>
              <a:rPr lang="en-US" b="1" u="sng" dirty="0" smtClean="0"/>
              <a:t>development </a:t>
            </a:r>
            <a:r>
              <a:rPr lang="en-US" b="1" u="sng" dirty="0"/>
              <a:t>of new modified </a:t>
            </a:r>
            <a:r>
              <a:rPr lang="en-US" b="1" u="sng" dirty="0" err="1" smtClean="0"/>
              <a:t>nanopores</a:t>
            </a:r>
            <a:endParaRPr lang="en-US" b="1" u="sng" dirty="0" smtClean="0"/>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Latest </a:t>
            </a:r>
            <a:r>
              <a:rPr lang="en-US" dirty="0"/>
              <a:t>generation </a:t>
            </a:r>
            <a:r>
              <a:rPr lang="en-US" dirty="0" err="1"/>
              <a:t>nanopores</a:t>
            </a:r>
            <a:r>
              <a:rPr lang="en-US" dirty="0"/>
              <a:t>, R10 series, provide &gt; 97% accuracy</a:t>
            </a:r>
            <a:endParaRPr lang="it-IT" dirty="0"/>
          </a:p>
        </p:txBody>
      </p:sp>
      <p:pic>
        <p:nvPicPr>
          <p:cNvPr id="9" name="Picture 5" descr="nbt.2147-F3.jpg"/>
          <p:cNvPicPr>
            <a:picLocks noChangeAspect="1"/>
          </p:cNvPicPr>
          <p:nvPr/>
        </p:nvPicPr>
        <p:blipFill>
          <a:blip r:embed="rId2">
            <a:extLst>
              <a:ext uri="{28A0092B-C50C-407E-A947-70E740481C1C}">
                <a14:useLocalDpi xmlns:a14="http://schemas.microsoft.com/office/drawing/2010/main" val="0"/>
              </a:ext>
            </a:extLst>
          </a:blip>
          <a:srcRect b="53386"/>
          <a:stretch>
            <a:fillRect/>
          </a:stretch>
        </p:blipFill>
        <p:spPr bwMode="auto">
          <a:xfrm>
            <a:off x="1871011" y="0"/>
            <a:ext cx="76200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235" y="5049717"/>
            <a:ext cx="7173552" cy="1728567"/>
          </a:xfrm>
          <a:prstGeom prst="rect">
            <a:avLst/>
          </a:prstGeom>
        </p:spPr>
      </p:pic>
    </p:spTree>
    <p:extLst>
      <p:ext uri="{BB962C8B-B14F-4D97-AF65-F5344CB8AC3E}">
        <p14:creationId xmlns:p14="http://schemas.microsoft.com/office/powerpoint/2010/main" val="40335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24353" y="550184"/>
            <a:ext cx="10627120" cy="5078313"/>
          </a:xfrm>
          <a:prstGeom prst="rect">
            <a:avLst/>
          </a:prstGeom>
          <a:noFill/>
        </p:spPr>
        <p:txBody>
          <a:bodyPr wrap="square" rtlCol="0">
            <a:spAutoFit/>
          </a:bodyPr>
          <a:lstStyle/>
          <a:p>
            <a:pPr marL="285750" indent="-285750" algn="just">
              <a:buFont typeface="Wingdings" panose="05000000000000000000" pitchFamily="2" charset="2"/>
              <a:buChar char="ü"/>
            </a:pPr>
            <a:r>
              <a:rPr lang="en-US" b="1" dirty="0"/>
              <a:t>ONT is the only commercially available technology capable of directly sequencing RNA molecules</a:t>
            </a:r>
            <a:r>
              <a:rPr lang="en-US" dirty="0"/>
              <a:t> -&gt; great potential for studying full-length mRNAs (and related alternative splicing events</a:t>
            </a: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endParaRPr lang="it-IT" dirty="0"/>
          </a:p>
          <a:p>
            <a:pPr marL="285750" indent="-285750" algn="just">
              <a:buFont typeface="Wingdings" panose="05000000000000000000" pitchFamily="2" charset="2"/>
              <a:buChar char="ü"/>
            </a:pPr>
            <a:endParaRPr lang="it-IT" dirty="0" smtClean="0"/>
          </a:p>
          <a:p>
            <a:pPr marL="285750" indent="-285750" algn="just">
              <a:buFont typeface="Wingdings" panose="05000000000000000000" pitchFamily="2" charset="2"/>
              <a:buChar char="ü"/>
            </a:pPr>
            <a:r>
              <a:rPr lang="en-US" dirty="0"/>
              <a:t>Potential for development in direct protein sequencing as well, with techniques still under </a:t>
            </a:r>
            <a:r>
              <a:rPr lang="en-US" dirty="0" smtClean="0"/>
              <a:t>development</a:t>
            </a:r>
          </a:p>
          <a:p>
            <a:pPr marL="285750" indent="-285750" algn="just">
              <a:buFont typeface="Wingdings" panose="05000000000000000000" pitchFamily="2" charset="2"/>
              <a:buChar char="ü"/>
            </a:pPr>
            <a:endParaRPr lang="en-US" dirty="0"/>
          </a:p>
          <a:p>
            <a:pPr marL="285750" indent="-285750" algn="just">
              <a:buFont typeface="Wingdings" panose="05000000000000000000" pitchFamily="2" charset="2"/>
              <a:buChar char="ü"/>
            </a:pPr>
            <a:r>
              <a:rPr lang="en-US" dirty="0" smtClean="0"/>
              <a:t>See </a:t>
            </a:r>
            <a:r>
              <a:rPr lang="en-US" dirty="0"/>
              <a:t>video </a:t>
            </a:r>
            <a:r>
              <a:rPr lang="en-US" dirty="0" smtClean="0"/>
              <a:t>on </a:t>
            </a:r>
            <a:r>
              <a:rPr lang="en-US" dirty="0"/>
              <a:t>Moodle for an instructional video on how the technique works</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866" y="1785175"/>
            <a:ext cx="8625695" cy="2490733"/>
          </a:xfrm>
          <a:prstGeom prst="rect">
            <a:avLst/>
          </a:prstGeom>
        </p:spPr>
      </p:pic>
    </p:spTree>
    <p:extLst>
      <p:ext uri="{BB962C8B-B14F-4D97-AF65-F5344CB8AC3E}">
        <p14:creationId xmlns:p14="http://schemas.microsoft.com/office/powerpoint/2010/main" val="231747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466"/>
          <a:stretch/>
        </p:blipFill>
        <p:spPr>
          <a:xfrm>
            <a:off x="1288869" y="957943"/>
            <a:ext cx="10058400" cy="4925636"/>
          </a:xfrm>
          <a:prstGeom prst="rect">
            <a:avLst/>
          </a:prstGeom>
        </p:spPr>
      </p:pic>
      <p:sp>
        <p:nvSpPr>
          <p:cNvPr id="5" name="Title 1"/>
          <p:cNvSpPr>
            <a:spLocks noGrp="1"/>
          </p:cNvSpPr>
          <p:nvPr>
            <p:ph type="title"/>
          </p:nvPr>
        </p:nvSpPr>
        <p:spPr>
          <a:xfrm>
            <a:off x="526869" y="259907"/>
            <a:ext cx="10145486" cy="635508"/>
          </a:xfrm>
        </p:spPr>
        <p:txBody>
          <a:bodyPr>
            <a:normAutofit/>
          </a:bodyPr>
          <a:lstStyle/>
          <a:p>
            <a:r>
              <a:rPr lang="it-IT" sz="2800" dirty="0" smtClean="0"/>
              <a:t>MINION – </a:t>
            </a:r>
            <a:r>
              <a:rPr lang="it-IT" sz="2800" dirty="0" smtClean="0"/>
              <a:t>A PORTABLE SEQUENCER</a:t>
            </a:r>
            <a:endParaRPr lang="it-IT" sz="2800" dirty="0"/>
          </a:p>
        </p:txBody>
      </p:sp>
      <p:sp>
        <p:nvSpPr>
          <p:cNvPr id="4" name="CasellaDiTesto 3"/>
          <p:cNvSpPr txBox="1"/>
          <p:nvPr/>
        </p:nvSpPr>
        <p:spPr>
          <a:xfrm>
            <a:off x="1532709" y="5883579"/>
            <a:ext cx="4188822" cy="369332"/>
          </a:xfrm>
          <a:prstGeom prst="rect">
            <a:avLst/>
          </a:prstGeom>
          <a:noFill/>
        </p:spPr>
        <p:txBody>
          <a:bodyPr wrap="square" rtlCol="0">
            <a:spAutoFit/>
          </a:bodyPr>
          <a:lstStyle/>
          <a:p>
            <a:r>
              <a:rPr lang="it-IT" dirty="0" smtClean="0"/>
              <a:t>Price: 2000</a:t>
            </a:r>
            <a:r>
              <a:rPr lang="it-IT" dirty="0" smtClean="0"/>
              <a:t>$</a:t>
            </a:r>
            <a:endParaRPr lang="it-IT" dirty="0"/>
          </a:p>
        </p:txBody>
      </p:sp>
    </p:spTree>
    <p:extLst>
      <p:ext uri="{BB962C8B-B14F-4D97-AF65-F5344CB8AC3E}">
        <p14:creationId xmlns:p14="http://schemas.microsoft.com/office/powerpoint/2010/main" val="31363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it-IT" sz="2800" dirty="0" smtClean="0"/>
              <a:t>GRIDION – </a:t>
            </a:r>
            <a:r>
              <a:rPr lang="it-IT" sz="2800" dirty="0" smtClean="0"/>
              <a:t>THE </a:t>
            </a:r>
            <a:r>
              <a:rPr lang="it-IT" sz="2800" dirty="0" smtClean="0"/>
              <a:t>BENCHTOP SEQUENCER</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86" y="1451412"/>
            <a:ext cx="10058400" cy="4369443"/>
          </a:xfrm>
          <a:prstGeom prst="rect">
            <a:avLst/>
          </a:prstGeom>
        </p:spPr>
      </p:pic>
      <p:sp>
        <p:nvSpPr>
          <p:cNvPr id="6" name="CasellaDiTesto 5"/>
          <p:cNvSpPr txBox="1"/>
          <p:nvPr/>
        </p:nvSpPr>
        <p:spPr>
          <a:xfrm>
            <a:off x="1532709" y="5883579"/>
            <a:ext cx="4188822" cy="369332"/>
          </a:xfrm>
          <a:prstGeom prst="rect">
            <a:avLst/>
          </a:prstGeom>
          <a:noFill/>
        </p:spPr>
        <p:txBody>
          <a:bodyPr wrap="square" rtlCol="0">
            <a:spAutoFit/>
          </a:bodyPr>
          <a:lstStyle/>
          <a:p>
            <a:r>
              <a:rPr lang="it-IT" dirty="0" smtClean="0"/>
              <a:t>Price: </a:t>
            </a:r>
            <a:r>
              <a:rPr lang="it-IT" dirty="0" err="1" smtClean="0"/>
              <a:t>about</a:t>
            </a:r>
            <a:r>
              <a:rPr lang="it-IT" dirty="0" smtClean="0"/>
              <a:t> 67,000</a:t>
            </a:r>
            <a:r>
              <a:rPr lang="it-IT" dirty="0" smtClean="0"/>
              <a:t>$</a:t>
            </a:r>
            <a:endParaRPr lang="it-IT" dirty="0"/>
          </a:p>
        </p:txBody>
      </p:sp>
    </p:spTree>
    <p:extLst>
      <p:ext uri="{BB962C8B-B14F-4D97-AF65-F5344CB8AC3E}">
        <p14:creationId xmlns:p14="http://schemas.microsoft.com/office/powerpoint/2010/main" val="35893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it-IT" sz="2800" dirty="0" smtClean="0"/>
              <a:t>PROMETHION – </a:t>
            </a:r>
            <a:r>
              <a:rPr lang="it-IT" sz="2800" dirty="0" smtClean="0"/>
              <a:t>THE SEQUENCER FOR LARGE PROJECTS</a:t>
            </a:r>
            <a:endParaRPr lang="it-IT" sz="2800"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2171"/>
          <a:stretch/>
        </p:blipFill>
        <p:spPr>
          <a:xfrm>
            <a:off x="992777" y="1358422"/>
            <a:ext cx="10058400" cy="4354400"/>
          </a:xfrm>
          <a:prstGeom prst="rect">
            <a:avLst/>
          </a:prstGeom>
        </p:spPr>
      </p:pic>
      <p:sp>
        <p:nvSpPr>
          <p:cNvPr id="6" name="CasellaDiTesto 5"/>
          <p:cNvSpPr txBox="1"/>
          <p:nvPr/>
        </p:nvSpPr>
        <p:spPr>
          <a:xfrm>
            <a:off x="1532709" y="5883579"/>
            <a:ext cx="4188822" cy="369332"/>
          </a:xfrm>
          <a:prstGeom prst="rect">
            <a:avLst/>
          </a:prstGeom>
          <a:noFill/>
        </p:spPr>
        <p:txBody>
          <a:bodyPr wrap="square" rtlCol="0">
            <a:spAutoFit/>
          </a:bodyPr>
          <a:lstStyle/>
          <a:p>
            <a:r>
              <a:rPr lang="it-IT" dirty="0" smtClean="0"/>
              <a:t>Price: 436,000</a:t>
            </a:r>
            <a:r>
              <a:rPr lang="it-IT" dirty="0" smtClean="0"/>
              <a:t>$</a:t>
            </a:r>
            <a:endParaRPr lang="it-IT" dirty="0"/>
          </a:p>
        </p:txBody>
      </p:sp>
    </p:spTree>
    <p:extLst>
      <p:ext uri="{BB962C8B-B14F-4D97-AF65-F5344CB8AC3E}">
        <p14:creationId xmlns:p14="http://schemas.microsoft.com/office/powerpoint/2010/main" val="391565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a:bodyPr>
          <a:lstStyle/>
          <a:p>
            <a:r>
              <a:rPr lang="it-IT" sz="2800" dirty="0" smtClean="0"/>
              <a:t>TOWARDS THE DEVELOPMENT OF PORTABLE SEQUENCERS</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44" y="1015968"/>
            <a:ext cx="10058400" cy="4678493"/>
          </a:xfrm>
          <a:prstGeom prst="rect">
            <a:avLst/>
          </a:prstGeom>
        </p:spPr>
      </p:pic>
      <p:sp>
        <p:nvSpPr>
          <p:cNvPr id="4" name="CasellaDiTesto 3"/>
          <p:cNvSpPr txBox="1"/>
          <p:nvPr/>
        </p:nvSpPr>
        <p:spPr>
          <a:xfrm flipH="1">
            <a:off x="670725" y="5815014"/>
            <a:ext cx="10979333" cy="584775"/>
          </a:xfrm>
          <a:prstGeom prst="rect">
            <a:avLst/>
          </a:prstGeom>
          <a:noFill/>
        </p:spPr>
        <p:txBody>
          <a:bodyPr wrap="square" rtlCol="0">
            <a:spAutoFit/>
          </a:bodyPr>
          <a:lstStyle/>
          <a:p>
            <a:pPr algn="just"/>
            <a:r>
              <a:rPr lang="en-US" sz="1600" dirty="0"/>
              <a:t>Great focus on developing smartphone-compatible, portable and “field” instrumentation for all stages of analysis (including sample preparation) </a:t>
            </a:r>
            <a:endParaRPr lang="it-IT" sz="1600" dirty="0"/>
          </a:p>
        </p:txBody>
      </p:sp>
    </p:spTree>
    <p:extLst>
      <p:ext uri="{BB962C8B-B14F-4D97-AF65-F5344CB8AC3E}">
        <p14:creationId xmlns:p14="http://schemas.microsoft.com/office/powerpoint/2010/main" val="34006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fontScale="90000"/>
          </a:bodyPr>
          <a:lstStyle/>
          <a:p>
            <a:r>
              <a:rPr lang="en-US" sz="2800" dirty="0"/>
              <a:t>NOT JUST PACBIO AND NANONPORES. OTHER APPROACHES (WITH MIXED FORTUNES)</a:t>
            </a:r>
            <a:endParaRPr lang="it-IT" sz="2800" dirty="0"/>
          </a:p>
        </p:txBody>
      </p:sp>
      <p:sp>
        <p:nvSpPr>
          <p:cNvPr id="4" name="CasellaDiTesto 3"/>
          <p:cNvSpPr txBox="1"/>
          <p:nvPr/>
        </p:nvSpPr>
        <p:spPr>
          <a:xfrm flipH="1">
            <a:off x="526869" y="1155929"/>
            <a:ext cx="10979333" cy="4801314"/>
          </a:xfrm>
          <a:prstGeom prst="rect">
            <a:avLst/>
          </a:prstGeom>
          <a:noFill/>
        </p:spPr>
        <p:txBody>
          <a:bodyPr wrap="square" rtlCol="0">
            <a:spAutoFit/>
          </a:bodyPr>
          <a:lstStyle/>
          <a:p>
            <a:pPr algn="just"/>
            <a:r>
              <a:rPr lang="it-IT" b="1" dirty="0" err="1" smtClean="0"/>
              <a:t>Helicos</a:t>
            </a:r>
            <a:r>
              <a:rPr lang="it-IT" b="1" dirty="0" smtClean="0"/>
              <a:t> </a:t>
            </a:r>
            <a:r>
              <a:rPr lang="it-IT" b="1" dirty="0" err="1" smtClean="0"/>
              <a:t>Bioscience</a:t>
            </a:r>
            <a:r>
              <a:rPr lang="it-IT" dirty="0" smtClean="0"/>
              <a:t>: single </a:t>
            </a:r>
            <a:r>
              <a:rPr lang="it-IT" dirty="0" err="1"/>
              <a:t>molecule</a:t>
            </a:r>
            <a:r>
              <a:rPr lang="it-IT" dirty="0"/>
              <a:t> </a:t>
            </a:r>
            <a:r>
              <a:rPr lang="it-IT" dirty="0" err="1"/>
              <a:t>fluorescent</a:t>
            </a:r>
            <a:r>
              <a:rPr lang="it-IT" dirty="0"/>
              <a:t> </a:t>
            </a:r>
            <a:r>
              <a:rPr lang="it-IT" dirty="0" err="1" smtClean="0"/>
              <a:t>sequencing</a:t>
            </a:r>
            <a:r>
              <a:rPr lang="it-IT" dirty="0" smtClean="0"/>
              <a:t>, </a:t>
            </a:r>
            <a:r>
              <a:rPr lang="it-IT" dirty="0" err="1" smtClean="0"/>
              <a:t>similar</a:t>
            </a:r>
            <a:r>
              <a:rPr lang="it-IT" dirty="0" smtClean="0"/>
              <a:t> to the </a:t>
            </a:r>
            <a:r>
              <a:rPr lang="it-IT" dirty="0" err="1" smtClean="0"/>
              <a:t>PacBio</a:t>
            </a:r>
            <a:r>
              <a:rPr lang="it-IT" dirty="0" smtClean="0"/>
              <a:t> </a:t>
            </a:r>
            <a:r>
              <a:rPr lang="it-IT" dirty="0" err="1" smtClean="0"/>
              <a:t>approach</a:t>
            </a:r>
            <a:r>
              <a:rPr lang="it-IT" dirty="0" smtClean="0"/>
              <a:t>, </a:t>
            </a:r>
            <a:r>
              <a:rPr lang="it-IT" dirty="0" err="1" smtClean="0"/>
              <a:t>bankruptcy</a:t>
            </a:r>
            <a:r>
              <a:rPr lang="it-IT" dirty="0" smtClean="0"/>
              <a:t> in 2015</a:t>
            </a:r>
            <a:endParaRPr lang="it-IT" dirty="0" smtClean="0"/>
          </a:p>
          <a:p>
            <a:pPr algn="just"/>
            <a:endParaRPr lang="it-IT" dirty="0"/>
          </a:p>
          <a:p>
            <a:pPr algn="just"/>
            <a:endParaRPr lang="it-IT" dirty="0" smtClean="0"/>
          </a:p>
          <a:p>
            <a:pPr algn="just"/>
            <a:endParaRPr lang="it-IT" dirty="0"/>
          </a:p>
          <a:p>
            <a:pPr algn="just"/>
            <a:endParaRPr lang="it-IT" dirty="0" smtClean="0"/>
          </a:p>
          <a:p>
            <a:pPr algn="just"/>
            <a:endParaRPr lang="it-IT" dirty="0"/>
          </a:p>
          <a:p>
            <a:pPr algn="just"/>
            <a:r>
              <a:rPr lang="it-IT" b="1" dirty="0" err="1" smtClean="0"/>
              <a:t>Stratos</a:t>
            </a:r>
            <a:r>
              <a:rPr lang="it-IT" b="1" dirty="0" smtClean="0"/>
              <a:t> </a:t>
            </a:r>
            <a:r>
              <a:rPr lang="it-IT" b="1" dirty="0" err="1" smtClean="0"/>
              <a:t>Genomics</a:t>
            </a:r>
            <a:r>
              <a:rPr lang="it-IT" b="1" dirty="0" smtClean="0"/>
              <a:t> </a:t>
            </a:r>
            <a:r>
              <a:rPr lang="en-US" dirty="0"/>
              <a:t>(acquired by Roche, which had previously acquired another company called </a:t>
            </a:r>
            <a:r>
              <a:rPr lang="en-US" dirty="0" err="1"/>
              <a:t>Genia</a:t>
            </a:r>
            <a:r>
              <a:rPr lang="en-US" dirty="0"/>
              <a:t>): use of </a:t>
            </a:r>
            <a:r>
              <a:rPr lang="en-US" dirty="0" err="1"/>
              <a:t>xpandomers</a:t>
            </a:r>
            <a:r>
              <a:rPr lang="en-US" dirty="0"/>
              <a:t> -&gt; SBX (Sequencing By Expansion), with </a:t>
            </a:r>
            <a:r>
              <a:rPr lang="en-US" dirty="0" err="1"/>
              <a:t>nanopore</a:t>
            </a:r>
            <a:r>
              <a:rPr lang="en-US" dirty="0"/>
              <a:t>-based </a:t>
            </a:r>
            <a:r>
              <a:rPr lang="en-US" dirty="0" smtClean="0"/>
              <a:t>approach</a:t>
            </a:r>
          </a:p>
          <a:p>
            <a:pPr algn="just"/>
            <a:r>
              <a:rPr lang="it-IT" u="sng" dirty="0" err="1" smtClean="0"/>
              <a:t>See</a:t>
            </a:r>
            <a:r>
              <a:rPr lang="it-IT" u="sng" dirty="0" smtClean="0"/>
              <a:t> a video on </a:t>
            </a:r>
            <a:r>
              <a:rPr lang="it-IT" u="sng" dirty="0" err="1" smtClean="0"/>
              <a:t>Moodle</a:t>
            </a:r>
            <a:endParaRPr lang="it-IT" u="sng" dirty="0"/>
          </a:p>
          <a:p>
            <a:pPr algn="just"/>
            <a:endParaRPr lang="it-IT" dirty="0" smtClean="0"/>
          </a:p>
          <a:p>
            <a:pPr algn="just"/>
            <a:endParaRPr lang="it-IT" dirty="0"/>
          </a:p>
          <a:p>
            <a:pPr algn="just"/>
            <a:endParaRPr lang="it-IT" dirty="0" smtClean="0"/>
          </a:p>
          <a:p>
            <a:pPr algn="just"/>
            <a:r>
              <a:rPr lang="it-IT" b="1" dirty="0" err="1" smtClean="0"/>
              <a:t>Quantapore</a:t>
            </a:r>
            <a:r>
              <a:rPr lang="it-IT" dirty="0" smtClean="0"/>
              <a:t>: </a:t>
            </a:r>
            <a:r>
              <a:rPr lang="it-IT" dirty="0" smtClean="0"/>
              <a:t>an</a:t>
            </a:r>
            <a:r>
              <a:rPr lang="en-US" dirty="0" smtClean="0"/>
              <a:t>other </a:t>
            </a:r>
            <a:r>
              <a:rPr lang="en-US" dirty="0" err="1"/>
              <a:t>nanopore</a:t>
            </a:r>
            <a:r>
              <a:rPr lang="en-US" dirty="0"/>
              <a:t>-based approach, similar to that of Oxford </a:t>
            </a:r>
            <a:r>
              <a:rPr lang="en-US" dirty="0" err="1"/>
              <a:t>Nanopore</a:t>
            </a:r>
            <a:r>
              <a:rPr lang="en-US" dirty="0"/>
              <a:t>, with </a:t>
            </a:r>
            <a:r>
              <a:rPr lang="en-US" dirty="0" smtClean="0"/>
              <a:t>the initial goal of </a:t>
            </a:r>
            <a:r>
              <a:rPr lang="en-US" dirty="0"/>
              <a:t>100$ </a:t>
            </a:r>
            <a:r>
              <a:rPr lang="en-US" dirty="0" smtClean="0"/>
              <a:t>genome</a:t>
            </a:r>
          </a:p>
          <a:p>
            <a:pPr algn="just"/>
            <a:endParaRPr lang="it-IT" dirty="0"/>
          </a:p>
          <a:p>
            <a:pPr algn="just"/>
            <a:r>
              <a:rPr lang="it-IT" dirty="0" smtClean="0"/>
              <a:t>N.B: </a:t>
            </a:r>
            <a:r>
              <a:rPr lang="it-IT" dirty="0" err="1" smtClean="0"/>
              <a:t>goals</a:t>
            </a:r>
            <a:r>
              <a:rPr lang="it-IT" dirty="0" smtClean="0"/>
              <a:t> re-</a:t>
            </a:r>
            <a:r>
              <a:rPr lang="it-IT" dirty="0" err="1" smtClean="0"/>
              <a:t>defined</a:t>
            </a:r>
            <a:r>
              <a:rPr lang="it-IT" dirty="0" smtClean="0"/>
              <a:t>: </a:t>
            </a:r>
            <a:r>
              <a:rPr lang="it-IT" u="sng" dirty="0" err="1" smtClean="0"/>
              <a:t>direct</a:t>
            </a:r>
            <a:r>
              <a:rPr lang="it-IT" u="sng" dirty="0" smtClean="0"/>
              <a:t> </a:t>
            </a:r>
            <a:r>
              <a:rPr lang="it-IT" u="sng" dirty="0" err="1" smtClean="0"/>
              <a:t>protein</a:t>
            </a:r>
            <a:r>
              <a:rPr lang="it-IT" u="sng" dirty="0" smtClean="0"/>
              <a:t> </a:t>
            </a:r>
            <a:r>
              <a:rPr lang="it-IT" u="sng" dirty="0" err="1" smtClean="0"/>
              <a:t>sequencing</a:t>
            </a:r>
            <a:r>
              <a:rPr lang="it-IT" dirty="0" smtClean="0"/>
              <a:t>!</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708" y="1652860"/>
            <a:ext cx="3764552" cy="129952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964" y="3866431"/>
            <a:ext cx="4501243" cy="63467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240" y="5320786"/>
            <a:ext cx="3274967" cy="1091656"/>
          </a:xfrm>
          <a:prstGeom prst="rect">
            <a:avLst/>
          </a:prstGeom>
        </p:spPr>
      </p:pic>
      <p:pic>
        <p:nvPicPr>
          <p:cNvPr id="8" name="Picture 6" descr="http://www.geniachip.com/wp-content/themes/genia/images/logo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7087" y="3971245"/>
            <a:ext cx="2318877" cy="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8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6869" y="259907"/>
            <a:ext cx="10145486" cy="635508"/>
          </a:xfrm>
        </p:spPr>
        <p:txBody>
          <a:bodyPr>
            <a:normAutofit fontScale="90000"/>
          </a:bodyPr>
          <a:lstStyle/>
          <a:p>
            <a:r>
              <a:rPr lang="it-IT" sz="2800" dirty="0" smtClean="0"/>
              <a:t>THIRD GENERATION SEQUENCING TECHNOLOGIES ARE STILL QUICKLY EXPANDING</a:t>
            </a:r>
            <a:endParaRPr lang="it-IT" sz="2800" dirty="0"/>
          </a:p>
        </p:txBody>
      </p:sp>
      <p:sp>
        <p:nvSpPr>
          <p:cNvPr id="4" name="CasellaDiTesto 3"/>
          <p:cNvSpPr txBox="1"/>
          <p:nvPr/>
        </p:nvSpPr>
        <p:spPr>
          <a:xfrm flipH="1">
            <a:off x="526869" y="1155929"/>
            <a:ext cx="10979333" cy="646331"/>
          </a:xfrm>
          <a:prstGeom prst="rect">
            <a:avLst/>
          </a:prstGeom>
          <a:noFill/>
        </p:spPr>
        <p:txBody>
          <a:bodyPr wrap="square" rtlCol="0">
            <a:spAutoFit/>
          </a:bodyPr>
          <a:lstStyle/>
          <a:p>
            <a:pPr algn="just"/>
            <a:r>
              <a:rPr lang="en-US" b="1" dirty="0" smtClean="0"/>
              <a:t>This is mostly due to the fact that a good compromise between read length, throughput and accuracy has been</a:t>
            </a:r>
            <a:r>
              <a:rPr lang="en-US" b="1" dirty="0" smtClean="0"/>
              <a:t> just very recently met</a:t>
            </a:r>
            <a:endParaRPr lang="en-US" dirty="0"/>
          </a:p>
        </p:txBody>
      </p:sp>
      <p:graphicFrame>
        <p:nvGraphicFramePr>
          <p:cNvPr id="7" name="Grafico 6"/>
          <p:cNvGraphicFramePr>
            <a:graphicFrameLocks/>
          </p:cNvGraphicFramePr>
          <p:nvPr>
            <p:extLst>
              <p:ext uri="{D42A27DB-BD31-4B8C-83A1-F6EECF244321}">
                <p14:modId xmlns:p14="http://schemas.microsoft.com/office/powerpoint/2010/main" val="3138712089"/>
              </p:ext>
            </p:extLst>
          </p:nvPr>
        </p:nvGraphicFramePr>
        <p:xfrm>
          <a:off x="354622" y="2206869"/>
          <a:ext cx="5017477" cy="34202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co 8"/>
          <p:cNvGraphicFramePr>
            <a:graphicFrameLocks/>
          </p:cNvGraphicFramePr>
          <p:nvPr>
            <p:extLst>
              <p:ext uri="{D42A27DB-BD31-4B8C-83A1-F6EECF244321}">
                <p14:modId xmlns:p14="http://schemas.microsoft.com/office/powerpoint/2010/main" val="412582551"/>
              </p:ext>
            </p:extLst>
          </p:nvPr>
        </p:nvGraphicFramePr>
        <p:xfrm>
          <a:off x="6359768" y="2335335"/>
          <a:ext cx="4911969" cy="32917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10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it-IT" dirty="0" err="1" smtClean="0"/>
              <a:t>It</a:t>
            </a:r>
            <a:r>
              <a:rPr lang="it-IT" dirty="0" smtClean="0"/>
              <a:t> </a:t>
            </a:r>
            <a:r>
              <a:rPr lang="it-IT" dirty="0" err="1" smtClean="0"/>
              <a:t>all</a:t>
            </a:r>
            <a:r>
              <a:rPr lang="it-IT" dirty="0" smtClean="0"/>
              <a:t> </a:t>
            </a:r>
            <a:r>
              <a:rPr lang="it-IT" dirty="0" err="1" smtClean="0"/>
              <a:t>started</a:t>
            </a:r>
            <a:r>
              <a:rPr lang="it-IT" dirty="0" smtClean="0"/>
              <a:t> with </a:t>
            </a:r>
            <a:r>
              <a:rPr lang="it-IT" dirty="0" err="1" smtClean="0"/>
              <a:t>Sanger</a:t>
            </a:r>
            <a:r>
              <a:rPr lang="it-IT" dirty="0" smtClean="0"/>
              <a: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795"/>
            <a:ext cx="7350464" cy="536420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7554" y="4523075"/>
            <a:ext cx="5634446" cy="2334926"/>
          </a:xfrm>
          <a:prstGeom prst="rect">
            <a:avLst/>
          </a:prstGeom>
        </p:spPr>
      </p:pic>
      <p:sp>
        <p:nvSpPr>
          <p:cNvPr id="5" name="CasellaDiTesto 4"/>
          <p:cNvSpPr txBox="1"/>
          <p:nvPr/>
        </p:nvSpPr>
        <p:spPr>
          <a:xfrm>
            <a:off x="7541837" y="1313575"/>
            <a:ext cx="4458789" cy="3139321"/>
          </a:xfrm>
          <a:prstGeom prst="rect">
            <a:avLst/>
          </a:prstGeom>
          <a:noFill/>
        </p:spPr>
        <p:txBody>
          <a:bodyPr wrap="square" rtlCol="0">
            <a:spAutoFit/>
          </a:bodyPr>
          <a:lstStyle/>
          <a:p>
            <a:r>
              <a:rPr lang="it-IT" b="1" u="sng" dirty="0" smtClean="0">
                <a:solidFill>
                  <a:srgbClr val="FF0000"/>
                </a:solidFill>
              </a:rPr>
              <a:t>CONS</a:t>
            </a:r>
          </a:p>
          <a:p>
            <a:r>
              <a:rPr lang="en-US" dirty="0"/>
              <a:t>Rather laborious and, above all, very expensive methodology</a:t>
            </a:r>
            <a:r>
              <a:rPr lang="en-US" dirty="0" smtClean="0"/>
              <a:t>!</a:t>
            </a:r>
          </a:p>
          <a:p>
            <a:endParaRPr lang="en-US" dirty="0"/>
          </a:p>
          <a:p>
            <a:r>
              <a:rPr lang="en-US" dirty="0" smtClean="0"/>
              <a:t>Definitely low-throughput</a:t>
            </a:r>
          </a:p>
          <a:p>
            <a:endParaRPr lang="it-IT" dirty="0"/>
          </a:p>
          <a:p>
            <a:r>
              <a:rPr lang="it-IT" b="1" u="sng" dirty="0" smtClean="0"/>
              <a:t>PROS</a:t>
            </a:r>
          </a:p>
          <a:p>
            <a:r>
              <a:rPr lang="en-US" dirty="0"/>
              <a:t>Fairly long (up to 900bp) and accurate (few errors) </a:t>
            </a:r>
            <a:r>
              <a:rPr lang="en-US" dirty="0" smtClean="0"/>
              <a:t>reads</a:t>
            </a:r>
          </a:p>
          <a:p>
            <a:endParaRPr lang="en-US" dirty="0"/>
          </a:p>
          <a:p>
            <a:r>
              <a:rPr lang="en-US" dirty="0" smtClean="0"/>
              <a:t>OK </a:t>
            </a:r>
            <a:r>
              <a:rPr lang="en-US" dirty="0"/>
              <a:t>for small projects</a:t>
            </a:r>
            <a:endParaRPr lang="it-IT" dirty="0"/>
          </a:p>
        </p:txBody>
      </p:sp>
    </p:spTree>
    <p:extLst>
      <p:ext uri="{BB962C8B-B14F-4D97-AF65-F5344CB8AC3E}">
        <p14:creationId xmlns:p14="http://schemas.microsoft.com/office/powerpoint/2010/main" val="29212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fontScale="90000"/>
          </a:bodyPr>
          <a:lstStyle/>
          <a:p>
            <a:r>
              <a:rPr lang="en-US" dirty="0"/>
              <a:t>Let's not forget the great results obtained through this technique!</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43" y="1210790"/>
            <a:ext cx="3207748" cy="1243163"/>
          </a:xfrm>
          <a:prstGeom prst="rect">
            <a:avLst/>
          </a:prstGeom>
        </p:spPr>
      </p:pic>
      <p:sp>
        <p:nvSpPr>
          <p:cNvPr id="7" name="CasellaDiTesto 6"/>
          <p:cNvSpPr txBox="1"/>
          <p:nvPr/>
        </p:nvSpPr>
        <p:spPr>
          <a:xfrm>
            <a:off x="3735977" y="1280160"/>
            <a:ext cx="3615092" cy="369332"/>
          </a:xfrm>
          <a:prstGeom prst="rect">
            <a:avLst/>
          </a:prstGeom>
          <a:noFill/>
        </p:spPr>
        <p:txBody>
          <a:bodyPr wrap="none" rtlCol="0">
            <a:spAutoFit/>
          </a:bodyPr>
          <a:lstStyle/>
          <a:p>
            <a:r>
              <a:rPr lang="it-IT" dirty="0" smtClean="0"/>
              <a:t>1980 – Lambda virus (30-40 Kb)</a:t>
            </a:r>
            <a:endParaRPr lang="it-IT"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23" y="1280160"/>
            <a:ext cx="2745763" cy="2318644"/>
          </a:xfrm>
          <a:prstGeom prst="rect">
            <a:avLst/>
          </a:prstGeom>
        </p:spPr>
      </p:pic>
      <p:sp>
        <p:nvSpPr>
          <p:cNvPr id="9" name="CasellaDiTesto 8"/>
          <p:cNvSpPr txBox="1"/>
          <p:nvPr/>
        </p:nvSpPr>
        <p:spPr>
          <a:xfrm>
            <a:off x="4621511" y="2941632"/>
            <a:ext cx="3358612" cy="369332"/>
          </a:xfrm>
          <a:prstGeom prst="rect">
            <a:avLst/>
          </a:prstGeom>
          <a:noFill/>
        </p:spPr>
        <p:txBody>
          <a:bodyPr wrap="none" rtlCol="0">
            <a:spAutoFit/>
          </a:bodyPr>
          <a:lstStyle/>
          <a:p>
            <a:r>
              <a:rPr lang="it-IT" dirty="0" smtClean="0"/>
              <a:t>1994 – </a:t>
            </a:r>
            <a:r>
              <a:rPr lang="it-IT" i="1" dirty="0" smtClean="0"/>
              <a:t>H. </a:t>
            </a:r>
            <a:r>
              <a:rPr lang="it-IT" i="1" dirty="0" err="1" smtClean="0"/>
              <a:t>influenzae</a:t>
            </a:r>
            <a:r>
              <a:rPr lang="it-IT" i="1" dirty="0" smtClean="0"/>
              <a:t> </a:t>
            </a:r>
            <a:r>
              <a:rPr lang="it-IT" dirty="0" smtClean="0"/>
              <a:t>(1.8 Mb)</a:t>
            </a:r>
            <a:endParaRPr lang="it-IT" dirty="0"/>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70" y="3474719"/>
            <a:ext cx="2702303" cy="1501279"/>
          </a:xfrm>
          <a:prstGeom prst="rect">
            <a:avLst/>
          </a:prstGeom>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427" y="3310964"/>
            <a:ext cx="2050199" cy="1986415"/>
          </a:xfrm>
          <a:prstGeom prst="rect">
            <a:avLst/>
          </a:prstGeom>
        </p:spPr>
      </p:pic>
      <p:sp>
        <p:nvSpPr>
          <p:cNvPr id="12" name="CasellaDiTesto 11"/>
          <p:cNvSpPr txBox="1"/>
          <p:nvPr/>
        </p:nvSpPr>
        <p:spPr>
          <a:xfrm>
            <a:off x="4686826" y="3934839"/>
            <a:ext cx="2898340" cy="923330"/>
          </a:xfrm>
          <a:prstGeom prst="rect">
            <a:avLst/>
          </a:prstGeom>
          <a:noFill/>
        </p:spPr>
        <p:txBody>
          <a:bodyPr wrap="square" rtlCol="0">
            <a:spAutoFit/>
          </a:bodyPr>
          <a:lstStyle/>
          <a:p>
            <a:r>
              <a:rPr lang="it-IT" dirty="0" smtClean="0"/>
              <a:t>2001 – </a:t>
            </a:r>
            <a:r>
              <a:rPr lang="it-IT" i="1" dirty="0" smtClean="0"/>
              <a:t>H. sapiens e D. </a:t>
            </a:r>
            <a:r>
              <a:rPr lang="it-IT" i="1" dirty="0" err="1" smtClean="0"/>
              <a:t>melanogaster</a:t>
            </a:r>
            <a:r>
              <a:rPr lang="it-IT" i="1" dirty="0" smtClean="0"/>
              <a:t> </a:t>
            </a:r>
            <a:r>
              <a:rPr lang="it-IT" dirty="0" smtClean="0"/>
              <a:t>(up to 3Gb)</a:t>
            </a:r>
            <a:endParaRPr lang="it-IT" dirty="0"/>
          </a:p>
        </p:txBody>
      </p:sp>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0114" y="4078665"/>
            <a:ext cx="3447523" cy="2573069"/>
          </a:xfrm>
          <a:prstGeom prst="rect">
            <a:avLst/>
          </a:prstGeom>
        </p:spPr>
      </p:pic>
      <p:sp>
        <p:nvSpPr>
          <p:cNvPr id="16" name="CasellaDiTesto 15"/>
          <p:cNvSpPr txBox="1"/>
          <p:nvPr/>
        </p:nvSpPr>
        <p:spPr>
          <a:xfrm>
            <a:off x="4994031" y="5183198"/>
            <a:ext cx="3447832" cy="1200329"/>
          </a:xfrm>
          <a:prstGeom prst="rect">
            <a:avLst/>
          </a:prstGeom>
          <a:noFill/>
        </p:spPr>
        <p:txBody>
          <a:bodyPr wrap="square" rtlCol="0">
            <a:spAutoFit/>
          </a:bodyPr>
          <a:lstStyle/>
          <a:p>
            <a:r>
              <a:rPr lang="it-IT" dirty="0" smtClean="0"/>
              <a:t>2007 – Global Ocean </a:t>
            </a:r>
            <a:r>
              <a:rPr lang="it-IT" dirty="0" err="1" smtClean="0"/>
              <a:t>Sampling</a:t>
            </a:r>
            <a:r>
              <a:rPr lang="it-IT" dirty="0" smtClean="0"/>
              <a:t> </a:t>
            </a:r>
            <a:r>
              <a:rPr lang="it-IT" dirty="0" err="1" smtClean="0"/>
              <a:t>Expedition</a:t>
            </a:r>
            <a:r>
              <a:rPr lang="it-IT" dirty="0" smtClean="0"/>
              <a:t> (first large </a:t>
            </a:r>
            <a:r>
              <a:rPr lang="it-IT" dirty="0" err="1" smtClean="0"/>
              <a:t>metagenomics</a:t>
            </a:r>
            <a:r>
              <a:rPr lang="it-IT" dirty="0" smtClean="0"/>
              <a:t> data </a:t>
            </a:r>
            <a:r>
              <a:rPr lang="it-IT" dirty="0" err="1" smtClean="0"/>
              <a:t>collection</a:t>
            </a:r>
            <a:r>
              <a:rPr lang="it-IT" dirty="0" smtClean="0"/>
              <a:t>)</a:t>
            </a:r>
            <a:endParaRPr lang="it-IT" dirty="0"/>
          </a:p>
        </p:txBody>
      </p:sp>
    </p:spTree>
    <p:extLst>
      <p:ext uri="{BB962C8B-B14F-4D97-AF65-F5344CB8AC3E}">
        <p14:creationId xmlns:p14="http://schemas.microsoft.com/office/powerpoint/2010/main" val="110902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5681</Words>
  <Application>Microsoft Office PowerPoint</Application>
  <PresentationFormat>Widescreen</PresentationFormat>
  <Paragraphs>509</Paragraphs>
  <Slides>78</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78</vt:i4>
      </vt:variant>
    </vt:vector>
  </HeadingPairs>
  <TitlesOfParts>
    <vt:vector size="84" baseType="lpstr">
      <vt:lpstr>Arial</vt:lpstr>
      <vt:lpstr>Calibri</vt:lpstr>
      <vt:lpstr>Century Gothic</vt:lpstr>
      <vt:lpstr>Symbol</vt:lpstr>
      <vt:lpstr>Wingdings</vt:lpstr>
      <vt:lpstr>Sheer Green 16x9</vt:lpstr>
      <vt:lpstr>LEZIONE 3 DNA sequencing technologies</vt:lpstr>
      <vt:lpstr>The long walk to genome sequencing</vt:lpstr>
      <vt:lpstr>Sequencing market demand grows exponentially</vt:lpstr>
      <vt:lpstr>Service vs technology costs</vt:lpstr>
      <vt:lpstr>A large sequencing center looks something like this....</vt:lpstr>
      <vt:lpstr>Are we «drowning» in data?</vt:lpstr>
      <vt:lpstr>Sequencing – the evolution of «throughput»</vt:lpstr>
      <vt:lpstr>It all started with Sanger…</vt:lpstr>
      <vt:lpstr>Let's not forget the great results obtained through this technique!</vt:lpstr>
      <vt:lpstr>What have been the causes of the rapid development of “next-generation” sequencing?</vt:lpstr>
      <vt:lpstr>Broad range of applications: not just whole genome sequencing!</vt:lpstr>
      <vt:lpstr>Polony sequencing: the breakthrough</vt:lpstr>
      <vt:lpstr>Emulsion PCR: a definition</vt:lpstr>
      <vt:lpstr>Emulsion PCR vs bridge PCR</vt:lpstr>
      <vt:lpstr>Why do we talk about «next-generation sequencing»/NGS?</vt:lpstr>
      <vt:lpstr>An overview of Illumina platforms - different solutions for different goals</vt:lpstr>
      <vt:lpstr>Presentazione standard di PowerPoint</vt:lpstr>
      <vt:lpstr>Ion Torrent platforms</vt:lpstr>
      <vt:lpstr>SOME TERMINOLOGY</vt:lpstr>
      <vt:lpstr>Presentazione standard di PowerPoint</vt:lpstr>
      <vt:lpstr>NEXT GENERATION SEQUENCING – THE EARLY PHASES (development in the early ‘2000s)</vt:lpstr>
      <vt:lpstr>NEXT GENERATION SEQUENCING – THE BASICS</vt:lpstr>
      <vt:lpstr>NEXT GENERATION SEQUENCING – THE BASICS</vt:lpstr>
      <vt:lpstr>IN DETAIL: ROCHE 454-SOME MENTION OF AN ABANDONED TECHNIQUE</vt:lpstr>
      <vt:lpstr>SEQUENCING CHEMISTRY</vt:lpstr>
      <vt:lpstr>COMPETITION WITH ILLUMINA LED TO A QUICK DECLINE</vt:lpstr>
      <vt:lpstr>ILLUMINA SEQUENCING</vt:lpstr>
      <vt:lpstr>CLUSTER STATION</vt:lpstr>
      <vt:lpstr>THE ORGANIZATION OF A FLOWCELL</vt:lpstr>
      <vt:lpstr>ILLUMINA LIBRARY PREPARATION</vt:lpstr>
      <vt:lpstr>BRIDGE AMPLIFICATION – CLUSTER GENERATION</vt:lpstr>
      <vt:lpstr>BRIDGE AMPLIFICATION – CLUSTER GENERATION</vt:lpstr>
      <vt:lpstr>SEQUENCING CHEMISTRY</vt:lpstr>
      <vt:lpstr>Presentazione standard di PowerPoint</vt:lpstr>
      <vt:lpstr>PAIRED-END SEQUENCING</vt:lpstr>
      <vt:lpstr>Presentazione standard di PowerPoint</vt:lpstr>
      <vt:lpstr>A GREAT COMMERCIAL SUCCESS</vt:lpstr>
      <vt:lpstr>ILLUMINA SEQUENCING – A FEW THINGS TO KEEP IN MIND</vt:lpstr>
      <vt:lpstr>WHY CAN’T ILLUMINA READS BE LONGER?</vt:lpstr>
      <vt:lpstr>ION TORRENT SEQUENCING</vt:lpstr>
      <vt:lpstr>ION TORRENT SEQEUNCING - WORKFLOW</vt:lpstr>
      <vt:lpstr>ION TORRENT SEQUENCING - OUTPUT</vt:lpstr>
      <vt:lpstr>ION TORRENT SEQUENCING – MAIN FEATURES AND APPLICATIONS</vt:lpstr>
      <vt:lpstr>Presentazione standard di PowerPoint</vt:lpstr>
      <vt:lpstr>Presentazione standard di PowerPoint</vt:lpstr>
      <vt:lpstr>ION TORRENT SEQUENCING – COMMERCIAL SUCCESS AND EARLY SIGNS OF DECLINE?</vt:lpstr>
      <vt:lpstr>454, ILLUMINA, ION TORRENT AND MOR…</vt:lpstr>
      <vt:lpstr>BGISEQ</vt:lpstr>
      <vt:lpstr>COMMERCIAL SUCCESS (AND INSUCCESS)</vt:lpstr>
      <vt:lpstr>GENAPSYS SEQUENCING – THE NEWCOMERS</vt:lpstr>
      <vt:lpstr>ELEMENT BIOSCIENCES AVITI – THE NEWCOMERS</vt:lpstr>
      <vt:lpstr>ELEMENT BIOSCIENCES AVITI – THE NEWCOMERS</vt:lpstr>
      <vt:lpstr>AVIDITY SEQUENCING – The technology</vt:lpstr>
      <vt:lpstr>SINGULAR GENOMICS – THE NEWCOMERS</vt:lpstr>
      <vt:lpstr>SINGULAR GENOMICS – THE NEWCOMERS</vt:lpstr>
      <vt:lpstr>ULTIMA GENOMICS – THE NEWCOMERS</vt:lpstr>
      <vt:lpstr>ULTIMA GENOMICS – THE NEWCOMERS</vt:lpstr>
      <vt:lpstr>PACBIO ONSO – SEQUENCING BY BINDING (a variation of SBS)</vt:lpstr>
      <vt:lpstr>THIRD-GENERATION SEQUENCING: NEW PERSPECTIVES FOR SEQUENCING COMPLEX GENOMES (BUT NOT ONLY...)</vt:lpstr>
      <vt:lpstr>FROM THE SECOND TO THE THIRD-GENERATION SEQUENCING</vt:lpstr>
      <vt:lpstr>THIRD-GENERATION SEQUENCING: NEW PERSPECTIVES FOR SEQUENCING COMPLEX GENOMES (BUT NOT ONLY...)</vt:lpstr>
      <vt:lpstr>Presentazione standard di PowerPoint</vt:lpstr>
      <vt:lpstr>SMRT SEQUENCING (PAC BIO)</vt:lpstr>
      <vt:lpstr>SMRT SEQUENCING  - OVERVIEW OF THE TECHNOLOGY</vt:lpstr>
      <vt:lpstr>SMRT SEQUENCING  - OVERVIEW OF THE TECHNOLOGY</vt:lpstr>
      <vt:lpstr>SMRT SEQUENCING  - OVERVIEW OF THE TECHNOLOGY</vt:lpstr>
      <vt:lpstr>Presentazione standard di PowerPoint</vt:lpstr>
      <vt:lpstr>Presentazione standard di PowerPoint</vt:lpstr>
      <vt:lpstr>OXFORD NANOPORE: AN ALTERNATIVE APPROACH</vt:lpstr>
      <vt:lpstr>OXFORD NANOPORE: AN ALTERNATIVE APPROACH</vt:lpstr>
      <vt:lpstr>Presentazione standard di PowerPoint</vt:lpstr>
      <vt:lpstr>Presentazione standard di PowerPoint</vt:lpstr>
      <vt:lpstr>MINION – A PORTABLE SEQUENCER</vt:lpstr>
      <vt:lpstr>GRIDION – THE BENCHTOP SEQUENCER</vt:lpstr>
      <vt:lpstr>PROMETHION – THE SEQUENCER FOR LARGE PROJECTS</vt:lpstr>
      <vt:lpstr>TOWARDS THE DEVELOPMENT OF PORTABLE SEQUENCERS</vt:lpstr>
      <vt:lpstr>NOT JUST PACBIO AND NANONPORES. OTHER APPROACHES (WITH MIXED FORTUNES)</vt:lpstr>
      <vt:lpstr>THIRD GENERATION SEQUENCING TECHNOLOGIES ARE STILL QUICKLY EXPANDING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2024-10-06T21:56:33Z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