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webp"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44.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3"/>
  </p:notesMasterIdLst>
  <p:handoutMasterIdLst>
    <p:handoutMasterId r:id="rId54"/>
  </p:handoutMasterIdLst>
  <p:sldIdLst>
    <p:sldId id="277" r:id="rId3"/>
    <p:sldId id="577" r:id="rId4"/>
    <p:sldId id="586" r:id="rId5"/>
    <p:sldId id="587" r:id="rId6"/>
    <p:sldId id="542" r:id="rId7"/>
    <p:sldId id="509" r:id="rId8"/>
    <p:sldId id="543" r:id="rId9"/>
    <p:sldId id="578" r:id="rId10"/>
    <p:sldId id="545" r:id="rId11"/>
    <p:sldId id="579" r:id="rId12"/>
    <p:sldId id="580" r:id="rId13"/>
    <p:sldId id="546" r:id="rId14"/>
    <p:sldId id="559" r:id="rId15"/>
    <p:sldId id="581" r:id="rId16"/>
    <p:sldId id="562" r:id="rId17"/>
    <p:sldId id="560" r:id="rId18"/>
    <p:sldId id="561" r:id="rId19"/>
    <p:sldId id="544" r:id="rId20"/>
    <p:sldId id="564" r:id="rId21"/>
    <p:sldId id="576" r:id="rId22"/>
    <p:sldId id="547" r:id="rId23"/>
    <p:sldId id="549" r:id="rId24"/>
    <p:sldId id="552" r:id="rId25"/>
    <p:sldId id="554" r:id="rId26"/>
    <p:sldId id="551" r:id="rId27"/>
    <p:sldId id="553" r:id="rId28"/>
    <p:sldId id="555" r:id="rId29"/>
    <p:sldId id="591" r:id="rId30"/>
    <p:sldId id="556" r:id="rId31"/>
    <p:sldId id="557" r:id="rId32"/>
    <p:sldId id="563" r:id="rId33"/>
    <p:sldId id="569" r:id="rId34"/>
    <p:sldId id="582" r:id="rId35"/>
    <p:sldId id="572" r:id="rId36"/>
    <p:sldId id="568" r:id="rId37"/>
    <p:sldId id="570" r:id="rId38"/>
    <p:sldId id="571" r:id="rId39"/>
    <p:sldId id="558" r:id="rId40"/>
    <p:sldId id="585" r:id="rId41"/>
    <p:sldId id="588" r:id="rId42"/>
    <p:sldId id="575" r:id="rId43"/>
    <p:sldId id="567" r:id="rId44"/>
    <p:sldId id="573" r:id="rId45"/>
    <p:sldId id="566" r:id="rId46"/>
    <p:sldId id="574" r:id="rId47"/>
    <p:sldId id="583" r:id="rId48"/>
    <p:sldId id="584" r:id="rId49"/>
    <p:sldId id="565" r:id="rId50"/>
    <p:sldId id="589" r:id="rId51"/>
    <p:sldId id="59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7" d="100"/>
          <a:sy n="87" d="100"/>
        </p:scale>
        <p:origin x="528" y="58"/>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10/13/2024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10/13/2024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10/13/2024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10/13/2024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10/13/2024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10/13/2024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10/13/2024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10/13/2024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10/13/2024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10/13/2024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10/13/2024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10/13/2024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10/13/2024</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enomesize.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hyperlink" Target="https://emea.illumina.com/techniques/sequencing/ngs-library-prep/tagmentation.html" TargetMode="Externa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hyperlink" Target="https://emea.illumina.com/products/by-brand/nextera/infographic.html"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41.web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https://www.youtube.com/watch?v=7MocmyYG-FM" TargetMode="Externa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jfif"/></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en-US" sz="4800" dirty="0" smtClean="0"/>
              <a:t>LECTURE 4</a:t>
            </a:r>
            <a:br>
              <a:rPr lang="en-US" sz="4800" dirty="0" smtClean="0"/>
            </a:br>
            <a:r>
              <a:rPr lang="en-US" sz="4800" dirty="0" smtClean="0"/>
              <a:t>Preparation of samples and sequencing libraries</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t-IT" sz="2800" dirty="0" smtClean="0"/>
              <a:t>BE CAREFUL ABOUT THE POSSIBLE SOURCES OF EXOGENOUS CONTAMINATION OR CROSS-CONTAMINATION</a:t>
            </a:r>
            <a:endParaRPr lang="it-IT" sz="2800"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422" y="1841997"/>
            <a:ext cx="4858007" cy="1973865"/>
          </a:xfrm>
          <a:prstGeom prst="rect">
            <a:avLst/>
          </a:prstGeom>
        </p:spPr>
      </p:pic>
      <p:sp>
        <p:nvSpPr>
          <p:cNvPr id="8" name="CasellaDiTesto 7"/>
          <p:cNvSpPr txBox="1"/>
          <p:nvPr/>
        </p:nvSpPr>
        <p:spPr>
          <a:xfrm>
            <a:off x="805422" y="4202722"/>
            <a:ext cx="4858007" cy="1754326"/>
          </a:xfrm>
          <a:prstGeom prst="rect">
            <a:avLst/>
          </a:prstGeom>
          <a:noFill/>
        </p:spPr>
        <p:txBody>
          <a:bodyPr wrap="square" rtlCol="0">
            <a:spAutoFit/>
          </a:bodyPr>
          <a:lstStyle/>
          <a:p>
            <a:pPr algn="just"/>
            <a:r>
              <a:rPr lang="en-US" b="1" dirty="0"/>
              <a:t>Diverse and Widespread Contamination Evident in the Unmapped Depths of High Throughput Sequencing Data</a:t>
            </a:r>
          </a:p>
          <a:p>
            <a:pPr algn="just"/>
            <a:r>
              <a:rPr lang="it-IT" dirty="0" err="1" smtClean="0"/>
              <a:t>Lusk</a:t>
            </a:r>
            <a:r>
              <a:rPr lang="it-IT" dirty="0" smtClean="0"/>
              <a:t>, </a:t>
            </a:r>
            <a:r>
              <a:rPr lang="it-IT" dirty="0" err="1" smtClean="0"/>
              <a:t>PlosONE</a:t>
            </a:r>
            <a:r>
              <a:rPr lang="it-IT" dirty="0" smtClean="0"/>
              <a:t>, 2014</a:t>
            </a:r>
          </a:p>
          <a:p>
            <a:pPr algn="just"/>
            <a:r>
              <a:rPr lang="it-IT" dirty="0" smtClean="0"/>
              <a:t>Esempio di ciò che può accadere in </a:t>
            </a:r>
            <a:r>
              <a:rPr lang="it-IT" dirty="0" err="1" smtClean="0"/>
              <a:t>dataset</a:t>
            </a:r>
            <a:r>
              <a:rPr lang="it-IT" dirty="0" smtClean="0"/>
              <a:t> umani</a:t>
            </a:r>
          </a:p>
        </p:txBody>
      </p:sp>
      <p:sp>
        <p:nvSpPr>
          <p:cNvPr id="9" name="CasellaDiTesto 8"/>
          <p:cNvSpPr txBox="1"/>
          <p:nvPr/>
        </p:nvSpPr>
        <p:spPr>
          <a:xfrm>
            <a:off x="6224414" y="1841997"/>
            <a:ext cx="5117663" cy="3970318"/>
          </a:xfrm>
          <a:prstGeom prst="rect">
            <a:avLst/>
          </a:prstGeom>
          <a:noFill/>
        </p:spPr>
        <p:txBody>
          <a:bodyPr wrap="square" rtlCol="0">
            <a:spAutoFit/>
          </a:bodyPr>
          <a:lstStyle/>
          <a:p>
            <a:pPr algn="just"/>
            <a:r>
              <a:rPr lang="en-US" b="1" dirty="0"/>
              <a:t>Patterns of cross-contamination in a multispecies population genomic project: detection, quantification, impact, and solutions</a:t>
            </a:r>
          </a:p>
          <a:p>
            <a:pPr algn="just"/>
            <a:r>
              <a:rPr lang="it-IT" dirty="0" err="1" smtClean="0"/>
              <a:t>Ballenghien</a:t>
            </a:r>
            <a:r>
              <a:rPr lang="it-IT" dirty="0" smtClean="0"/>
              <a:t> et al., BMC </a:t>
            </a:r>
            <a:r>
              <a:rPr lang="it-IT" dirty="0" err="1" smtClean="0"/>
              <a:t>Biology</a:t>
            </a:r>
            <a:r>
              <a:rPr lang="it-IT" dirty="0" smtClean="0"/>
              <a:t>, 2017</a:t>
            </a:r>
          </a:p>
          <a:p>
            <a:pPr algn="just"/>
            <a:endParaRPr lang="it-IT" dirty="0" smtClean="0"/>
          </a:p>
          <a:p>
            <a:pPr algn="just"/>
            <a:r>
              <a:rPr lang="it-IT" dirty="0" smtClean="0"/>
              <a:t>«</a:t>
            </a:r>
            <a:r>
              <a:rPr lang="en-US" i="1" dirty="0" smtClean="0"/>
              <a:t>nearly </a:t>
            </a:r>
            <a:r>
              <a:rPr lang="en-US" i="1" dirty="0"/>
              <a:t>all the detected </a:t>
            </a:r>
            <a:r>
              <a:rPr lang="en-US" i="1" dirty="0" smtClean="0"/>
              <a:t>contamination events </a:t>
            </a:r>
            <a:r>
              <a:rPr lang="en-US" i="1" dirty="0"/>
              <a:t>of between-species contamination involved species that were sent the same day to the same </a:t>
            </a:r>
            <a:r>
              <a:rPr lang="en-US" i="1" dirty="0" smtClean="0"/>
              <a:t>company</a:t>
            </a:r>
            <a:r>
              <a:rPr lang="en-US" dirty="0" smtClean="0"/>
              <a:t>”</a:t>
            </a:r>
          </a:p>
          <a:p>
            <a:pPr algn="just"/>
            <a:endParaRPr lang="it-IT" dirty="0"/>
          </a:p>
          <a:p>
            <a:pPr algn="just"/>
            <a:r>
              <a:rPr lang="en-US" dirty="0" smtClean="0"/>
              <a:t>Contamination may </a:t>
            </a:r>
            <a:r>
              <a:rPr lang="en-US" dirty="0"/>
              <a:t>also unknowingly </a:t>
            </a:r>
            <a:r>
              <a:rPr lang="en-US" dirty="0" smtClean="0"/>
              <a:t>happen in the lab, e.g. during the nucleic acid extraction or library prep phases!</a:t>
            </a:r>
            <a:endParaRPr lang="en-US" dirty="0" smtClean="0"/>
          </a:p>
        </p:txBody>
      </p:sp>
    </p:spTree>
    <p:extLst>
      <p:ext uri="{BB962C8B-B14F-4D97-AF65-F5344CB8AC3E}">
        <p14:creationId xmlns:p14="http://schemas.microsoft.com/office/powerpoint/2010/main" val="411791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92728"/>
            <a:ext cx="9509760" cy="1088136"/>
          </a:xfrm>
        </p:spPr>
        <p:txBody>
          <a:bodyPr>
            <a:normAutofit/>
          </a:bodyPr>
          <a:lstStyle/>
          <a:p>
            <a:pPr algn="ctr"/>
            <a:r>
              <a:rPr lang="it-IT" sz="2800" dirty="0" smtClean="0"/>
              <a:t>HOW CAN CONTAMINATION RISKS BE MINIMIZED?</a:t>
            </a:r>
            <a:endParaRPr lang="it-IT" sz="2800" dirty="0"/>
          </a:p>
        </p:txBody>
      </p:sp>
      <p:sp>
        <p:nvSpPr>
          <p:cNvPr id="9" name="CasellaDiTesto 8"/>
          <p:cNvSpPr txBox="1"/>
          <p:nvPr/>
        </p:nvSpPr>
        <p:spPr>
          <a:xfrm>
            <a:off x="562708" y="1527048"/>
            <a:ext cx="11043138" cy="4524315"/>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t>Select tissues appropriately</a:t>
            </a:r>
            <a:r>
              <a:rPr lang="en-US" dirty="0"/>
              <a:t>: they should be “clean,” where the presence of exogenous contamination is least likely (e.g., no digestive tissue</a:t>
            </a:r>
            <a:r>
              <a:rPr lang="en-US" dirty="0" smtClean="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smtClean="0"/>
              <a:t>Thoroughly </a:t>
            </a:r>
            <a:r>
              <a:rPr lang="en-US" b="1" dirty="0"/>
              <a:t>clean/wash organisms </a:t>
            </a:r>
            <a:r>
              <a:rPr lang="en-US" dirty="0"/>
              <a:t>(remove </a:t>
            </a:r>
            <a:r>
              <a:rPr lang="en-US" dirty="0" err="1"/>
              <a:t>epibionts</a:t>
            </a:r>
            <a:r>
              <a:rPr lang="en-US" dirty="0"/>
              <a:t>, soil, water or other environmental debris</a:t>
            </a:r>
            <a:r>
              <a:rPr lang="en-US" dirty="0" smtClean="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smtClean="0"/>
              <a:t>Check </a:t>
            </a:r>
            <a:r>
              <a:rPr lang="en-US" b="1" dirty="0"/>
              <a:t>for parasites and infections </a:t>
            </a:r>
            <a:r>
              <a:rPr lang="en-US" dirty="0"/>
              <a:t>and take them into account in downstream analysis steps, if </a:t>
            </a:r>
            <a:r>
              <a:rPr lang="en-US" dirty="0" smtClean="0"/>
              <a:t>necessary (decontamination can be also potentially applied to the reads, with </a:t>
            </a:r>
            <a:r>
              <a:rPr lang="en-US" i="1" dirty="0" smtClean="0"/>
              <a:t>in </a:t>
            </a:r>
            <a:r>
              <a:rPr lang="en-US" i="1" dirty="0" err="1" smtClean="0"/>
              <a:t>silico</a:t>
            </a:r>
            <a:r>
              <a:rPr lang="en-US" i="1" dirty="0" smtClean="0"/>
              <a:t> </a:t>
            </a:r>
            <a:r>
              <a:rPr lang="en-US" dirty="0" smtClean="0"/>
              <a:t>methodologies)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smtClean="0"/>
              <a:t>Work </a:t>
            </a:r>
            <a:r>
              <a:rPr lang="en-US" b="1" dirty="0"/>
              <a:t>in a dedicated environment</a:t>
            </a:r>
            <a:r>
              <a:rPr lang="en-US" dirty="0"/>
              <a:t>, cleaning the equipment (scalpels, tweezers, etc.) used for dissections. Do not work in parallel on several different species, or do so in separate rooms</a:t>
            </a:r>
            <a:r>
              <a:rPr lang="en-US" dirty="0" smtClean="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Pay </a:t>
            </a:r>
            <a:r>
              <a:rPr lang="en-US" dirty="0"/>
              <a:t>equal attention to </a:t>
            </a:r>
            <a:r>
              <a:rPr lang="en-US" dirty="0" err="1"/>
              <a:t>plasticware</a:t>
            </a:r>
            <a:r>
              <a:rPr lang="en-US" dirty="0"/>
              <a:t>, extraction kits, library preparation kits, and various </a:t>
            </a:r>
            <a:r>
              <a:rPr lang="en-US" dirty="0" smtClean="0"/>
              <a:t>reagents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Learn </a:t>
            </a:r>
            <a:r>
              <a:rPr lang="en-US" dirty="0"/>
              <a:t>from your previous mistakes (sequencing centers use well-established protocols to minimize these risks)</a:t>
            </a:r>
            <a:endParaRPr lang="it-IT" dirty="0" smtClean="0"/>
          </a:p>
        </p:txBody>
      </p:sp>
    </p:spTree>
    <p:extLst>
      <p:ext uri="{BB962C8B-B14F-4D97-AF65-F5344CB8AC3E}">
        <p14:creationId xmlns:p14="http://schemas.microsoft.com/office/powerpoint/2010/main" val="90661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941" y="1611768"/>
            <a:ext cx="10491651" cy="4351338"/>
          </a:xfrm>
        </p:spPr>
        <p:txBody>
          <a:bodyPr>
            <a:normAutofit/>
          </a:bodyPr>
          <a:lstStyle/>
          <a:p>
            <a:pPr algn="just"/>
            <a:r>
              <a:rPr lang="en-US" dirty="0"/>
              <a:t>It is often required to obtain “pure” DNA, i.e., with good </a:t>
            </a:r>
            <a:r>
              <a:rPr lang="en-US" b="1" dirty="0"/>
              <a:t>260/230 and 260/280 nm absorbance ratios</a:t>
            </a:r>
            <a:r>
              <a:rPr lang="en-US" dirty="0"/>
              <a:t>, which is an indication of the absence of impurities of various kinds (polysaccharides, photosynthetic and </a:t>
            </a:r>
            <a:r>
              <a:rPr lang="en-US" dirty="0" smtClean="0"/>
              <a:t>non-photosynthetic </a:t>
            </a:r>
            <a:r>
              <a:rPr lang="en-US" dirty="0"/>
              <a:t>pigments, metabolites, etc</a:t>
            </a:r>
            <a:r>
              <a:rPr lang="en-US" dirty="0" smtClean="0"/>
              <a:t>.).</a:t>
            </a:r>
          </a:p>
          <a:p>
            <a:pPr algn="just"/>
            <a:r>
              <a:rPr lang="en-US" dirty="0" smtClean="0"/>
              <a:t>It </a:t>
            </a:r>
            <a:r>
              <a:rPr lang="en-US" dirty="0"/>
              <a:t>also depends on the fabric, with special arrangements that can be made in some </a:t>
            </a:r>
            <a:r>
              <a:rPr lang="en-US" dirty="0" smtClean="0"/>
              <a:t>cases</a:t>
            </a:r>
          </a:p>
          <a:p>
            <a:pPr algn="just"/>
            <a:r>
              <a:rPr lang="en-US" b="1" dirty="0" smtClean="0"/>
              <a:t>Tradeoff </a:t>
            </a:r>
            <a:r>
              <a:rPr lang="en-US" b="1" dirty="0"/>
              <a:t>between quality and quantity</a:t>
            </a:r>
            <a:r>
              <a:rPr lang="en-US" dirty="0" smtClean="0"/>
              <a:t>!</a:t>
            </a:r>
          </a:p>
          <a:p>
            <a:pPr algn="just"/>
            <a:r>
              <a:rPr lang="en-US" dirty="0" smtClean="0"/>
              <a:t>Key </a:t>
            </a:r>
            <a:r>
              <a:rPr lang="en-US" dirty="0"/>
              <a:t>choice for </a:t>
            </a:r>
            <a:r>
              <a:rPr lang="en-US" dirty="0" err="1"/>
              <a:t>PacBio</a:t>
            </a:r>
            <a:r>
              <a:rPr lang="en-US" dirty="0"/>
              <a:t>/ONT.</a:t>
            </a:r>
            <a:endParaRPr lang="it-IT" dirty="0" smtClean="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60" y="4843520"/>
            <a:ext cx="6645216" cy="1821338"/>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3168" y="3527846"/>
            <a:ext cx="5249907" cy="3286987"/>
          </a:xfrm>
          <a:prstGeom prst="rect">
            <a:avLst/>
          </a:prstGeom>
        </p:spPr>
      </p:pic>
      <p:sp>
        <p:nvSpPr>
          <p:cNvPr id="7" name="Title 1"/>
          <p:cNvSpPr txBox="1">
            <a:spLocks/>
          </p:cNvSpPr>
          <p:nvPr/>
        </p:nvSpPr>
        <p:spPr>
          <a:xfrm>
            <a:off x="1493520" y="360485"/>
            <a:ext cx="9509760" cy="105519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pPr algn="ctr"/>
            <a:r>
              <a:rPr lang="en-US" sz="2800" dirty="0" smtClean="0"/>
              <a:t>FACTORS TO CONSIDER WHEN PREPARING A GENOMIC LIBRARY FOR NGS</a:t>
            </a:r>
            <a:endParaRPr lang="it-IT" sz="2800" dirty="0"/>
          </a:p>
        </p:txBody>
      </p:sp>
    </p:spTree>
    <p:extLst>
      <p:ext uri="{BB962C8B-B14F-4D97-AF65-F5344CB8AC3E}">
        <p14:creationId xmlns:p14="http://schemas.microsoft.com/office/powerpoint/2010/main" val="86758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1377" y="1825625"/>
            <a:ext cx="5612423" cy="4351338"/>
          </a:xfrm>
        </p:spPr>
        <p:txBody>
          <a:bodyPr>
            <a:normAutofit/>
          </a:bodyPr>
          <a:lstStyle/>
          <a:p>
            <a:pPr algn="just"/>
            <a:r>
              <a:rPr lang="en-US" dirty="0"/>
              <a:t>Absorbance ratios, a quick </a:t>
            </a:r>
            <a:r>
              <a:rPr lang="en-US" dirty="0" smtClean="0"/>
              <a:t>review</a:t>
            </a:r>
          </a:p>
          <a:p>
            <a:pPr algn="just"/>
            <a:r>
              <a:rPr lang="en-US" b="1" dirty="0" smtClean="0"/>
              <a:t>Nucleic </a:t>
            </a:r>
            <a:r>
              <a:rPr lang="en-US" b="1" dirty="0"/>
              <a:t>acids have an absorbance peak at 260 nm: this DOES NOT PERMIT discrimination between DNA and RNA</a:t>
            </a:r>
            <a:r>
              <a:rPr lang="en-US" dirty="0"/>
              <a:t> -&gt; in case it is necessary to use single (x RNA) or double helix (x DNA) nucleic acid intercalating </a:t>
            </a:r>
            <a:r>
              <a:rPr lang="en-US" dirty="0" smtClean="0"/>
              <a:t>fluorophores</a:t>
            </a:r>
          </a:p>
          <a:p>
            <a:pPr algn="just"/>
            <a:r>
              <a:rPr lang="en-US" b="1" dirty="0" smtClean="0"/>
              <a:t>This </a:t>
            </a:r>
            <a:r>
              <a:rPr lang="en-US" b="1" dirty="0"/>
              <a:t>is not a measure of nucleic acid integrity, but solely and exclusively of “purity.” </a:t>
            </a:r>
            <a:r>
              <a:rPr lang="en-US" dirty="0"/>
              <a:t>I could get extremely pure but extremely degraded DNA, which would not be possible to use for any application</a:t>
            </a:r>
            <a:endParaRPr lang="it-IT" dirty="0" smtClean="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3169" t="5451" r="9748" b="4650"/>
          <a:stretch/>
        </p:blipFill>
        <p:spPr>
          <a:xfrm>
            <a:off x="545125" y="2265240"/>
            <a:ext cx="4980426" cy="2974975"/>
          </a:xfrm>
          <a:prstGeom prst="rect">
            <a:avLst/>
          </a:prstGeom>
        </p:spPr>
      </p:pic>
      <p:sp>
        <p:nvSpPr>
          <p:cNvPr id="6" name="Title 1"/>
          <p:cNvSpPr txBox="1">
            <a:spLocks/>
          </p:cNvSpPr>
          <p:nvPr/>
        </p:nvSpPr>
        <p:spPr>
          <a:xfrm>
            <a:off x="1493520" y="360485"/>
            <a:ext cx="9509760" cy="105519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pPr algn="ctr"/>
            <a:r>
              <a:rPr lang="en-US" sz="2800" dirty="0" smtClean="0"/>
              <a:t>FACTORS TO CONSIDER WHEN PREPARING A GENOMIC LIBRARY FOR NGS</a:t>
            </a:r>
            <a:endParaRPr lang="it-IT" sz="2800" dirty="0"/>
          </a:p>
        </p:txBody>
      </p:sp>
    </p:spTree>
    <p:extLst>
      <p:ext uri="{BB962C8B-B14F-4D97-AF65-F5344CB8AC3E}">
        <p14:creationId xmlns:p14="http://schemas.microsoft.com/office/powerpoint/2010/main" val="6412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149" y="1825625"/>
            <a:ext cx="10491651" cy="4351338"/>
          </a:xfrm>
        </p:spPr>
        <p:txBody>
          <a:bodyPr>
            <a:normAutofit/>
          </a:bodyPr>
          <a:lstStyle/>
          <a:p>
            <a:pPr algn="just"/>
            <a:r>
              <a:rPr lang="en-US" dirty="0"/>
              <a:t>The problem of quantity</a:t>
            </a:r>
            <a:r>
              <a:rPr lang="en-US" dirty="0" smtClean="0"/>
              <a:t>... </a:t>
            </a:r>
            <a:r>
              <a:rPr lang="en-US" b="1" dirty="0" smtClean="0"/>
              <a:t>How </a:t>
            </a:r>
            <a:r>
              <a:rPr lang="en-US" b="1" dirty="0"/>
              <a:t>much DNA can I get from the extraction of genomic DNA from a tissue</a:t>
            </a:r>
            <a:r>
              <a:rPr lang="en-US" b="1" dirty="0" smtClean="0"/>
              <a:t>?</a:t>
            </a:r>
          </a:p>
          <a:p>
            <a:pPr algn="just"/>
            <a:r>
              <a:rPr lang="en-US" dirty="0" smtClean="0"/>
              <a:t>It </a:t>
            </a:r>
            <a:r>
              <a:rPr lang="en-US" dirty="0"/>
              <a:t>depends on many factors: cell size, “compactness” of the tissue, but especially </a:t>
            </a:r>
            <a:r>
              <a:rPr lang="en-US" u="sng" dirty="0"/>
              <a:t>nuclear content of genomic </a:t>
            </a:r>
            <a:r>
              <a:rPr lang="en-US" u="sng" dirty="0" smtClean="0"/>
              <a:t>DNA</a:t>
            </a:r>
          </a:p>
          <a:p>
            <a:pPr algn="just"/>
            <a:r>
              <a:rPr lang="en-US" dirty="0" smtClean="0"/>
              <a:t>Counterintuitive </a:t>
            </a:r>
            <a:r>
              <a:rPr lang="en-US" dirty="0"/>
              <a:t>(and often little considered) aspect: given the same cell size, the </a:t>
            </a:r>
            <a:r>
              <a:rPr lang="en-US" u="sng" dirty="0"/>
              <a:t>nuclear DNA content varies considerably depending on the species</a:t>
            </a:r>
            <a:r>
              <a:rPr lang="en-US" dirty="0"/>
              <a:t> being considered due to different genome </a:t>
            </a:r>
            <a:r>
              <a:rPr lang="en-US" dirty="0" smtClean="0"/>
              <a:t>sizes</a:t>
            </a:r>
          </a:p>
          <a:p>
            <a:pPr algn="just"/>
            <a:r>
              <a:rPr lang="en-US" b="1" dirty="0" smtClean="0"/>
              <a:t>C-value</a:t>
            </a:r>
            <a:r>
              <a:rPr lang="en-US" b="1" dirty="0"/>
              <a:t>: nuclear DNA content in </a:t>
            </a:r>
            <a:r>
              <a:rPr lang="en-US" b="1" dirty="0" err="1"/>
              <a:t>pg</a:t>
            </a:r>
            <a:r>
              <a:rPr lang="en-US" b="1" dirty="0"/>
              <a:t> of each haploid cell</a:t>
            </a:r>
            <a:r>
              <a:rPr lang="en-US" dirty="0"/>
              <a:t> (gametes</a:t>
            </a:r>
            <a:r>
              <a:rPr lang="en-US" dirty="0" smtClean="0"/>
              <a:t>)</a:t>
            </a:r>
          </a:p>
          <a:p>
            <a:pPr algn="just"/>
            <a:r>
              <a:rPr lang="en-US" u="sng" dirty="0" smtClean="0"/>
              <a:t>Equivalent </a:t>
            </a:r>
            <a:r>
              <a:rPr lang="en-US" u="sng" dirty="0"/>
              <a:t>to half the DNA content of a somatic cell of a diploid eukaryotic organism</a:t>
            </a:r>
            <a:endParaRPr lang="it-IT" u="sng" dirty="0" smtClean="0"/>
          </a:p>
        </p:txBody>
      </p:sp>
      <p:sp>
        <p:nvSpPr>
          <p:cNvPr id="5" name="Title 1"/>
          <p:cNvSpPr txBox="1">
            <a:spLocks/>
          </p:cNvSpPr>
          <p:nvPr/>
        </p:nvSpPr>
        <p:spPr>
          <a:xfrm>
            <a:off x="1493520" y="360485"/>
            <a:ext cx="9509760" cy="105519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pPr algn="ctr"/>
            <a:r>
              <a:rPr lang="en-US" sz="2800" dirty="0" smtClean="0"/>
              <a:t>FACTORS TO CONSIDER WHEN PREPARING A GENOMIC LIBRARY FOR NGS</a:t>
            </a:r>
            <a:endParaRPr lang="it-IT" sz="2800" dirty="0"/>
          </a:p>
        </p:txBody>
      </p:sp>
    </p:spTree>
    <p:extLst>
      <p:ext uri="{BB962C8B-B14F-4D97-AF65-F5344CB8AC3E}">
        <p14:creationId xmlns:p14="http://schemas.microsoft.com/office/powerpoint/2010/main" val="182923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174" y="1729830"/>
            <a:ext cx="10491651" cy="4351338"/>
          </a:xfrm>
        </p:spPr>
        <p:txBody>
          <a:bodyPr>
            <a:normAutofit/>
          </a:bodyPr>
          <a:lstStyle/>
          <a:p>
            <a:pPr algn="just"/>
            <a:r>
              <a:rPr lang="en-US" dirty="0"/>
              <a:t>It is always good to check the quantity required by a protocol (or by a sequencing center, in the case of an external service) before starting a project, so as to avoid nasty surprises</a:t>
            </a:r>
            <a:r>
              <a:rPr lang="en-US" dirty="0" smtClean="0"/>
              <a:t>!</a:t>
            </a:r>
          </a:p>
          <a:p>
            <a:pPr algn="just"/>
            <a:r>
              <a:rPr lang="en-US" dirty="0" smtClean="0"/>
              <a:t>Pay </a:t>
            </a:r>
            <a:r>
              <a:rPr lang="en-US" dirty="0"/>
              <a:t>attention not only to the </a:t>
            </a:r>
            <a:r>
              <a:rPr lang="en-US" b="1" dirty="0"/>
              <a:t>quantity</a:t>
            </a:r>
            <a:r>
              <a:rPr lang="en-US" dirty="0"/>
              <a:t>, but also to the </a:t>
            </a:r>
            <a:r>
              <a:rPr lang="en-US" b="1" dirty="0"/>
              <a:t>concentration and resuspension buffer required </a:t>
            </a:r>
            <a:r>
              <a:rPr lang="en-US" dirty="0"/>
              <a:t>(in addition to quality, of course!).</a:t>
            </a:r>
            <a:endParaRPr lang="it-IT" dirty="0" smtClean="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10736" t="21088" r="14458" b="37662"/>
          <a:stretch/>
        </p:blipFill>
        <p:spPr>
          <a:xfrm>
            <a:off x="1402080" y="3639337"/>
            <a:ext cx="9744891" cy="3022720"/>
          </a:xfrm>
          <a:prstGeom prst="rect">
            <a:avLst/>
          </a:prstGeom>
        </p:spPr>
      </p:pic>
      <p:sp>
        <p:nvSpPr>
          <p:cNvPr id="6" name="Title 1"/>
          <p:cNvSpPr txBox="1">
            <a:spLocks/>
          </p:cNvSpPr>
          <p:nvPr/>
        </p:nvSpPr>
        <p:spPr>
          <a:xfrm>
            <a:off x="1493520" y="360485"/>
            <a:ext cx="9509760" cy="105519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pPr algn="ctr"/>
            <a:r>
              <a:rPr lang="en-US" sz="2800" dirty="0" smtClean="0"/>
              <a:t>FACTORS TO CONSIDER WHEN PREPARING A GENOMIC LIBRARY FOR NGS</a:t>
            </a:r>
            <a:endParaRPr lang="it-IT" sz="2800" dirty="0"/>
          </a:p>
        </p:txBody>
      </p:sp>
    </p:spTree>
    <p:extLst>
      <p:ext uri="{BB962C8B-B14F-4D97-AF65-F5344CB8AC3E}">
        <p14:creationId xmlns:p14="http://schemas.microsoft.com/office/powerpoint/2010/main" val="213993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149" y="1825625"/>
            <a:ext cx="10491651" cy="4351338"/>
          </a:xfrm>
        </p:spPr>
        <p:txBody>
          <a:bodyPr>
            <a:normAutofit fontScale="92500" lnSpcReduction="10000"/>
          </a:bodyPr>
          <a:lstStyle/>
          <a:p>
            <a:pPr algn="just"/>
            <a:r>
              <a:rPr lang="en-US" dirty="0"/>
              <a:t>Simplified calculation: 1Gb of genomic sequence corresponds to about 1 </a:t>
            </a:r>
            <a:r>
              <a:rPr lang="en-US" dirty="0" err="1"/>
              <a:t>pg</a:t>
            </a:r>
            <a:r>
              <a:rPr lang="en-US" dirty="0"/>
              <a:t> of DNA -&gt; human c-value = about </a:t>
            </a:r>
            <a:r>
              <a:rPr lang="en-US" dirty="0" smtClean="0"/>
              <a:t>3</a:t>
            </a:r>
          </a:p>
          <a:p>
            <a:pPr algn="just"/>
            <a:r>
              <a:rPr lang="en-US" b="1" dirty="0" smtClean="0"/>
              <a:t>The </a:t>
            </a:r>
            <a:r>
              <a:rPr lang="en-US" b="1" dirty="0"/>
              <a:t>content of a human diploid cell is about 6.5 </a:t>
            </a:r>
            <a:r>
              <a:rPr lang="en-US" b="1" dirty="0" err="1" smtClean="0"/>
              <a:t>pg</a:t>
            </a:r>
            <a:endParaRPr lang="en-US" b="1" dirty="0" smtClean="0"/>
          </a:p>
          <a:p>
            <a:pPr algn="just"/>
            <a:r>
              <a:rPr lang="en-US" dirty="0" smtClean="0"/>
              <a:t>I </a:t>
            </a:r>
            <a:r>
              <a:rPr lang="en-US" dirty="0"/>
              <a:t>have to ask myself: how many millions of cells will I need to obtain the amount of genomic DNA required to prepare the library of my interest? Consequently, what weight of tissue will I need to start from for extraction</a:t>
            </a:r>
            <a:r>
              <a:rPr lang="en-US" dirty="0" smtClean="0"/>
              <a:t>?</a:t>
            </a:r>
          </a:p>
          <a:p>
            <a:pPr algn="just"/>
            <a:r>
              <a:rPr lang="en-US" dirty="0" smtClean="0"/>
              <a:t>Relatively </a:t>
            </a:r>
            <a:r>
              <a:rPr lang="en-US" dirty="0"/>
              <a:t>simple calculation for cultured cells, due to the possibility of direct counting (e.g., fibroblasts) -&gt; a small convergence flask typically contains 500 thousand/1million </a:t>
            </a:r>
            <a:r>
              <a:rPr lang="en-US" dirty="0" smtClean="0"/>
              <a:t>fibroblasts</a:t>
            </a:r>
          </a:p>
          <a:p>
            <a:pPr algn="just"/>
            <a:r>
              <a:rPr lang="en-US" dirty="0" smtClean="0"/>
              <a:t>Less </a:t>
            </a:r>
            <a:r>
              <a:rPr lang="en-US" dirty="0"/>
              <a:t>trivial calculation for blood samples (erythrocytes are not nucleated in some species!).Calculation not at all trivial for tissues (partly because much of the weight is given by extracellular matrix) -&gt; requires prior knowledge of biological samples and extraction yield -&gt; for </a:t>
            </a:r>
            <a:r>
              <a:rPr lang="en-US" i="1" dirty="0"/>
              <a:t>de novo </a:t>
            </a:r>
            <a:r>
              <a:rPr lang="en-US" dirty="0"/>
              <a:t>approaches we often rely on information available for phylogenetically close species</a:t>
            </a:r>
            <a:endParaRPr lang="it-IT" dirty="0" smtClean="0"/>
          </a:p>
        </p:txBody>
      </p:sp>
      <p:sp>
        <p:nvSpPr>
          <p:cNvPr id="5" name="Title 1"/>
          <p:cNvSpPr txBox="1">
            <a:spLocks/>
          </p:cNvSpPr>
          <p:nvPr/>
        </p:nvSpPr>
        <p:spPr>
          <a:xfrm>
            <a:off x="1493520" y="360485"/>
            <a:ext cx="9509760" cy="1055194"/>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pPr algn="ctr"/>
            <a:r>
              <a:rPr lang="en-US" sz="2800" dirty="0" smtClean="0"/>
              <a:t>FACTORS TO CONSIDER WHEN PREPARING A GENOMIC LIBRARY FOR NGS</a:t>
            </a:r>
            <a:endParaRPr lang="it-IT" sz="2800" dirty="0"/>
          </a:p>
        </p:txBody>
      </p:sp>
    </p:spTree>
    <p:extLst>
      <p:ext uri="{BB962C8B-B14F-4D97-AF65-F5344CB8AC3E}">
        <p14:creationId xmlns:p14="http://schemas.microsoft.com/office/powerpoint/2010/main" val="313291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3534"/>
          </a:xfrm>
        </p:spPr>
        <p:txBody>
          <a:bodyPr/>
          <a:lstStyle/>
          <a:p>
            <a:r>
              <a:rPr lang="it-IT" dirty="0" smtClean="0"/>
              <a:t>GENOME SIZE</a:t>
            </a:r>
            <a:endParaRPr lang="it-IT" dirty="0"/>
          </a:p>
        </p:txBody>
      </p:sp>
      <p:sp>
        <p:nvSpPr>
          <p:cNvPr id="3" name="Content Placeholder 2"/>
          <p:cNvSpPr>
            <a:spLocks noGrp="1"/>
          </p:cNvSpPr>
          <p:nvPr>
            <p:ph idx="1"/>
          </p:nvPr>
        </p:nvSpPr>
        <p:spPr>
          <a:xfrm>
            <a:off x="507275" y="1245653"/>
            <a:ext cx="6726382" cy="4945243"/>
          </a:xfrm>
        </p:spPr>
        <p:txBody>
          <a:bodyPr>
            <a:normAutofit fontScale="85000" lnSpcReduction="20000"/>
          </a:bodyPr>
          <a:lstStyle/>
          <a:p>
            <a:pPr algn="just"/>
            <a:r>
              <a:rPr lang="en-US" dirty="0"/>
              <a:t>Knowing the size of the genome (at least approximately) as we shall see is also most useful for </a:t>
            </a:r>
            <a:r>
              <a:rPr lang="en-US" b="1" dirty="0"/>
              <a:t>planning the depth of </a:t>
            </a:r>
            <a:r>
              <a:rPr lang="en-US" b="1" dirty="0" smtClean="0"/>
              <a:t>sequencing</a:t>
            </a:r>
          </a:p>
          <a:p>
            <a:pPr algn="just"/>
            <a:r>
              <a:rPr lang="en-US" dirty="0" smtClean="0"/>
              <a:t>This allows </a:t>
            </a:r>
            <a:r>
              <a:rPr lang="en-US" dirty="0"/>
              <a:t>to make a </a:t>
            </a:r>
            <a:r>
              <a:rPr lang="en-US" u="sng" dirty="0"/>
              <a:t>cost </a:t>
            </a:r>
            <a:r>
              <a:rPr lang="en-US" u="sng" dirty="0" smtClean="0"/>
              <a:t>prediction</a:t>
            </a:r>
            <a:r>
              <a:rPr lang="en-US" dirty="0" smtClean="0"/>
              <a:t>…</a:t>
            </a:r>
          </a:p>
          <a:p>
            <a:pPr algn="just"/>
            <a:r>
              <a:rPr lang="en-US" dirty="0" smtClean="0"/>
              <a:t>And </a:t>
            </a:r>
            <a:r>
              <a:rPr lang="en-US" dirty="0"/>
              <a:t>to decide on the </a:t>
            </a:r>
            <a:r>
              <a:rPr lang="en-US" u="sng" dirty="0"/>
              <a:t>sequencing strategy </a:t>
            </a:r>
            <a:r>
              <a:rPr lang="en-US" dirty="0"/>
              <a:t>(and type of library) to </a:t>
            </a:r>
            <a:r>
              <a:rPr lang="en-US" dirty="0" smtClean="0"/>
              <a:t>use</a:t>
            </a:r>
          </a:p>
          <a:p>
            <a:pPr algn="just"/>
            <a:r>
              <a:rPr lang="en-US" b="1" dirty="0" smtClean="0"/>
              <a:t>C-value </a:t>
            </a:r>
            <a:r>
              <a:rPr lang="en-US" b="1" dirty="0"/>
              <a:t>paradox </a:t>
            </a:r>
            <a:r>
              <a:rPr lang="en-US" dirty="0"/>
              <a:t>-&gt; the apparent morphological and physiological complexity of an organism does not correlate with the size of a </a:t>
            </a:r>
            <a:r>
              <a:rPr lang="en-US" dirty="0" smtClean="0"/>
              <a:t>genome</a:t>
            </a:r>
          </a:p>
          <a:p>
            <a:pPr algn="just"/>
            <a:r>
              <a:rPr lang="en-US" dirty="0" smtClean="0"/>
              <a:t>There </a:t>
            </a:r>
            <a:r>
              <a:rPr lang="en-US" dirty="0"/>
              <a:t>are some resources to help us make estimates: </a:t>
            </a:r>
            <a:r>
              <a:rPr lang="en-US" dirty="0">
                <a:hlinkClick r:id="rId2"/>
              </a:rPr>
              <a:t>http://</a:t>
            </a:r>
            <a:r>
              <a:rPr lang="en-US" dirty="0" smtClean="0">
                <a:hlinkClick r:id="rId2"/>
              </a:rPr>
              <a:t>www.genomesize.com</a:t>
            </a:r>
            <a:r>
              <a:rPr lang="en-US" dirty="0" smtClean="0"/>
              <a:t> or </a:t>
            </a:r>
            <a:r>
              <a:rPr lang="en-US" dirty="0"/>
              <a:t>the size of “related” genomes that have already been sequenced (e.g., from NCBI </a:t>
            </a:r>
            <a:r>
              <a:rPr lang="en-US" dirty="0" smtClean="0"/>
              <a:t>genomes)</a:t>
            </a:r>
          </a:p>
          <a:p>
            <a:pPr algn="just"/>
            <a:r>
              <a:rPr lang="en-US" dirty="0"/>
              <a:t>T</a:t>
            </a:r>
            <a:r>
              <a:rPr lang="en-US" dirty="0" smtClean="0"/>
              <a:t>herefore</a:t>
            </a:r>
            <a:r>
              <a:rPr lang="en-US" dirty="0"/>
              <a:t>, </a:t>
            </a:r>
            <a:r>
              <a:rPr lang="en-US" b="1" dirty="0"/>
              <a:t>we NEVER SEQUENCE “blindly</a:t>
            </a:r>
            <a:r>
              <a:rPr lang="en-US" b="1" dirty="0" smtClean="0"/>
              <a:t>.”</a:t>
            </a:r>
          </a:p>
          <a:p>
            <a:pPr algn="just"/>
            <a:r>
              <a:rPr lang="en-US" dirty="0" smtClean="0"/>
              <a:t>As </a:t>
            </a:r>
            <a:r>
              <a:rPr lang="en-US" dirty="0"/>
              <a:t>we will see in extreme cases (“unique” species) one can proceed with an </a:t>
            </a:r>
            <a:r>
              <a:rPr lang="en-US" u="sng" dirty="0"/>
              <a:t>exploratory approach</a:t>
            </a:r>
            <a:r>
              <a:rPr lang="en-US" dirty="0"/>
              <a:t> -&gt; Illumina sequencing round and estimate genome size (and heterozygosity) with a </a:t>
            </a:r>
            <a:r>
              <a:rPr lang="en-US" u="sng" dirty="0" smtClean="0"/>
              <a:t>k-</a:t>
            </a:r>
            <a:r>
              <a:rPr lang="en-US" u="sng" dirty="0" err="1" smtClean="0"/>
              <a:t>mer</a:t>
            </a:r>
            <a:r>
              <a:rPr lang="en-US" u="sng" dirty="0" smtClean="0"/>
              <a:t> </a:t>
            </a:r>
            <a:r>
              <a:rPr lang="en-US" u="sng" dirty="0"/>
              <a:t>approach</a:t>
            </a:r>
            <a:endParaRPr lang="it-IT" u="sng" dirty="0" smtClean="0"/>
          </a:p>
        </p:txBody>
      </p:sp>
      <p:pic>
        <p:nvPicPr>
          <p:cNvPr id="2050" name="Picture 2" descr="http://www.mun.ca/biology/desmid/brian/BIOL2060/BIOL2060-18/18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3953" y="1307511"/>
            <a:ext cx="4428664" cy="4821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509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t-IT" sz="2800" dirty="0" smtClean="0"/>
              <a:t>HOW TO PREPARE SEQUENCING LIBRARIES COMPATIBLE WITH SECOND GENERATION SEQUENCING PLATFORMS?</a:t>
            </a:r>
            <a:endParaRPr lang="it-IT" sz="2800" dirty="0"/>
          </a:p>
        </p:txBody>
      </p:sp>
      <p:sp>
        <p:nvSpPr>
          <p:cNvPr id="3" name="Content Placeholder 2"/>
          <p:cNvSpPr>
            <a:spLocks noGrp="1"/>
          </p:cNvSpPr>
          <p:nvPr>
            <p:ph idx="1"/>
          </p:nvPr>
        </p:nvSpPr>
        <p:spPr>
          <a:xfrm>
            <a:off x="627019" y="1951491"/>
            <a:ext cx="5947954" cy="4351338"/>
          </a:xfrm>
        </p:spPr>
        <p:txBody>
          <a:bodyPr>
            <a:normAutofit fontScale="92500" lnSpcReduction="10000"/>
          </a:bodyPr>
          <a:lstStyle/>
          <a:p>
            <a:pPr algn="just"/>
            <a:r>
              <a:rPr lang="en-US" dirty="0"/>
              <a:t>We will now examine some common methodologies that are used for the preparation of genomic DNA that </a:t>
            </a:r>
            <a:r>
              <a:rPr lang="en-US" dirty="0" smtClean="0"/>
              <a:t>are </a:t>
            </a:r>
            <a:r>
              <a:rPr lang="en-US" dirty="0"/>
              <a:t>compatible with the construction of Illumina libraries from genomic DNA, but that </a:t>
            </a:r>
            <a:r>
              <a:rPr lang="en-US" u="sng" dirty="0"/>
              <a:t>are often applicable, with minor modifications, also for the construction of libraries for other second-generation NGS sequencing </a:t>
            </a:r>
            <a:r>
              <a:rPr lang="en-US" u="sng" dirty="0" smtClean="0"/>
              <a:t>approaches</a:t>
            </a:r>
          </a:p>
          <a:p>
            <a:pPr algn="just"/>
            <a:r>
              <a:rPr lang="en-US" b="1" dirty="0" smtClean="0">
                <a:solidFill>
                  <a:srgbClr val="FF0000"/>
                </a:solidFill>
              </a:rPr>
              <a:t>N.B. (1) </a:t>
            </a:r>
            <a:r>
              <a:rPr lang="en-US" b="1" dirty="0">
                <a:solidFill>
                  <a:srgbClr val="FF0000"/>
                </a:solidFill>
              </a:rPr>
              <a:t>the preparation of DNA samples for ONT/</a:t>
            </a:r>
            <a:r>
              <a:rPr lang="en-US" b="1" dirty="0" err="1">
                <a:solidFill>
                  <a:srgbClr val="FF0000"/>
                </a:solidFill>
              </a:rPr>
              <a:t>PacBio</a:t>
            </a:r>
            <a:r>
              <a:rPr lang="en-US" b="1" dirty="0">
                <a:solidFill>
                  <a:srgbClr val="FF0000"/>
                </a:solidFill>
              </a:rPr>
              <a:t> sequencing is very different, as the DNA is not fragmented in the same way (in some cases it is not fragmented at all!). Therefore, a high molecular weight (HMW DNA) extraction is required</a:t>
            </a:r>
            <a:r>
              <a:rPr lang="en-US" b="1" dirty="0" smtClean="0">
                <a:solidFill>
                  <a:srgbClr val="FF0000"/>
                </a:solidFill>
              </a:rPr>
              <a:t>.</a:t>
            </a:r>
          </a:p>
          <a:p>
            <a:pPr algn="just"/>
            <a:r>
              <a:rPr lang="en-US" b="1" dirty="0" smtClean="0">
                <a:solidFill>
                  <a:srgbClr val="FF0000"/>
                </a:solidFill>
              </a:rPr>
              <a:t>N.B. (2) the preparation of RNA samples shares some aspects</a:t>
            </a:r>
            <a:r>
              <a:rPr lang="en-US" b="1" dirty="0" smtClean="0">
                <a:solidFill>
                  <a:srgbClr val="FF0000"/>
                </a:solidFill>
              </a:rPr>
              <a:t>, but requires further precautions!</a:t>
            </a:r>
            <a:endParaRPr lang="en-US" b="1" dirty="0" smtClean="0">
              <a:solidFill>
                <a:srgbClr val="FF0000"/>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8445" y="1628503"/>
            <a:ext cx="4674326" cy="4674326"/>
          </a:xfrm>
          <a:prstGeom prst="rect">
            <a:avLst/>
          </a:prstGeom>
        </p:spPr>
      </p:pic>
    </p:spTree>
    <p:extLst>
      <p:ext uri="{BB962C8B-B14F-4D97-AF65-F5344CB8AC3E}">
        <p14:creationId xmlns:p14="http://schemas.microsoft.com/office/powerpoint/2010/main" val="251972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5"/>
            <a:ext cx="9509760" cy="536448"/>
          </a:xfrm>
        </p:spPr>
        <p:txBody>
          <a:bodyPr>
            <a:normAutofit/>
          </a:bodyPr>
          <a:lstStyle/>
          <a:p>
            <a:pPr algn="ctr"/>
            <a:r>
              <a:rPr lang="it-IT" sz="2800" dirty="0" smtClean="0"/>
              <a:t>EVALUATING THE QUALITY OF EXTRACTED DNA</a:t>
            </a:r>
            <a:endParaRPr lang="it-IT" sz="2800" dirty="0"/>
          </a:p>
        </p:txBody>
      </p:sp>
      <p:sp>
        <p:nvSpPr>
          <p:cNvPr id="3" name="Content Placeholder 2"/>
          <p:cNvSpPr>
            <a:spLocks noGrp="1"/>
          </p:cNvSpPr>
          <p:nvPr>
            <p:ph idx="1"/>
          </p:nvPr>
        </p:nvSpPr>
        <p:spPr>
          <a:xfrm>
            <a:off x="653145" y="1289639"/>
            <a:ext cx="7768044" cy="4351338"/>
          </a:xfrm>
        </p:spPr>
        <p:txBody>
          <a:bodyPr>
            <a:normAutofit fontScale="92500" lnSpcReduction="10000"/>
          </a:bodyPr>
          <a:lstStyle/>
          <a:p>
            <a:pPr algn="just"/>
            <a:r>
              <a:rPr lang="en-US" b="1" u="sng" dirty="0"/>
              <a:t>Spectrophotometric techniques</a:t>
            </a:r>
            <a:r>
              <a:rPr lang="en-US" dirty="0"/>
              <a:t>: exploit the absorbance of DNA at 260nm and that of other possible contaminants at 230 and 280 nm. A “pure” DNA is expected to have a 260/280 ratio near 1.8 or higher. Lower values indicate </a:t>
            </a:r>
            <a:r>
              <a:rPr lang="en-US" dirty="0" smtClean="0"/>
              <a:t>contamination</a:t>
            </a:r>
          </a:p>
          <a:p>
            <a:pPr algn="just"/>
            <a:r>
              <a:rPr lang="en-US" b="1" u="sng" dirty="0" smtClean="0"/>
              <a:t>Pulsed-field </a:t>
            </a:r>
            <a:r>
              <a:rPr lang="en-US" b="1" u="sng" dirty="0"/>
              <a:t>gel electrophoresis (PFGE)</a:t>
            </a:r>
            <a:r>
              <a:rPr lang="en-US" dirty="0"/>
              <a:t>: in a traditional gel, DNA fragments larger than 15-20 Kb migrate at the same rate and are not separated. This technique periodically alternates the direction of the electric field, allowing better separation (albeit with longer timelines than in a classic electrophoresis) of high molecular weight </a:t>
            </a:r>
            <a:r>
              <a:rPr lang="en-US" dirty="0" smtClean="0"/>
              <a:t>DNA</a:t>
            </a:r>
          </a:p>
          <a:p>
            <a:pPr algn="just"/>
            <a:r>
              <a:rPr lang="en-US" u="sng" dirty="0" smtClean="0"/>
              <a:t>Most </a:t>
            </a:r>
            <a:r>
              <a:rPr lang="en-US" u="sng" dirty="0"/>
              <a:t>useful for applications where the longest possible fragments are required</a:t>
            </a:r>
            <a:r>
              <a:rPr lang="en-US" dirty="0"/>
              <a:t> (ONT and </a:t>
            </a:r>
            <a:r>
              <a:rPr lang="en-US" dirty="0" err="1" smtClean="0"/>
              <a:t>PacBio</a:t>
            </a:r>
            <a:r>
              <a:rPr lang="en-US" dirty="0" smtClean="0"/>
              <a:t>, i.e. third generation)</a:t>
            </a:r>
          </a:p>
          <a:p>
            <a:pPr algn="just"/>
            <a:r>
              <a:rPr lang="en-US" dirty="0" smtClean="0">
                <a:solidFill>
                  <a:srgbClr val="FF0000"/>
                </a:solidFill>
              </a:rPr>
              <a:t>N.B</a:t>
            </a:r>
            <a:r>
              <a:rPr lang="en-US" dirty="0">
                <a:solidFill>
                  <a:srgbClr val="FF0000"/>
                </a:solidFill>
              </a:rPr>
              <a:t>. Before sequencing, it will also be necessary to similarly check the size of the fragments obtained as a result of library preparation</a:t>
            </a:r>
            <a:endParaRPr lang="it-IT" dirty="0">
              <a:solidFill>
                <a:srgbClr val="FF0000"/>
              </a:solidFill>
            </a:endParaRPr>
          </a:p>
        </p:txBody>
      </p:sp>
      <p:pic>
        <p:nvPicPr>
          <p:cNvPr id="5" name="Immagine 4"/>
          <p:cNvPicPr>
            <a:picLocks noChangeAspect="1"/>
          </p:cNvPicPr>
          <p:nvPr/>
        </p:nvPicPr>
        <p:blipFill>
          <a:blip r:embed="rId2"/>
          <a:stretch>
            <a:fillRect/>
          </a:stretch>
        </p:blipFill>
        <p:spPr>
          <a:xfrm>
            <a:off x="8610114" y="1425141"/>
            <a:ext cx="2911325" cy="4080334"/>
          </a:xfrm>
          <a:prstGeom prst="rect">
            <a:avLst/>
          </a:prstGeom>
        </p:spPr>
      </p:pic>
      <p:sp>
        <p:nvSpPr>
          <p:cNvPr id="6" name="CasellaDiTesto 5"/>
          <p:cNvSpPr txBox="1"/>
          <p:nvPr/>
        </p:nvSpPr>
        <p:spPr>
          <a:xfrm>
            <a:off x="794238" y="5640977"/>
            <a:ext cx="10603523" cy="646331"/>
          </a:xfrm>
          <a:prstGeom prst="rect">
            <a:avLst/>
          </a:prstGeom>
          <a:noFill/>
          <a:ln>
            <a:solidFill>
              <a:srgbClr val="00B050"/>
            </a:solidFill>
          </a:ln>
        </p:spPr>
        <p:txBody>
          <a:bodyPr wrap="square" rtlCol="0">
            <a:spAutoFit/>
          </a:bodyPr>
          <a:lstStyle/>
          <a:p>
            <a:r>
              <a:rPr lang="en-US" dirty="0"/>
              <a:t>For quantification, which must be very accurate, </a:t>
            </a:r>
            <a:r>
              <a:rPr lang="en-US" dirty="0" err="1"/>
              <a:t>fluorimetric</a:t>
            </a:r>
            <a:r>
              <a:rPr lang="en-US" dirty="0"/>
              <a:t> methods using double-helix nucleic acid intercalants, such as </a:t>
            </a:r>
            <a:r>
              <a:rPr lang="en-US" b="1" dirty="0" err="1"/>
              <a:t>QuBit</a:t>
            </a:r>
            <a:endParaRPr lang="it-IT" b="1" dirty="0"/>
          </a:p>
        </p:txBody>
      </p:sp>
    </p:spTree>
    <p:extLst>
      <p:ext uri="{BB962C8B-B14F-4D97-AF65-F5344CB8AC3E}">
        <p14:creationId xmlns:p14="http://schemas.microsoft.com/office/powerpoint/2010/main" val="367839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01865"/>
          </a:xfrm>
        </p:spPr>
        <p:txBody>
          <a:bodyPr>
            <a:normAutofit/>
          </a:bodyPr>
          <a:lstStyle/>
          <a:p>
            <a:pPr algn="ctr"/>
            <a:r>
              <a:rPr lang="it-IT" sz="2800" dirty="0" smtClean="0"/>
              <a:t>PREMISES</a:t>
            </a:r>
            <a:endParaRPr lang="it-IT" sz="2800" dirty="0"/>
          </a:p>
        </p:txBody>
      </p:sp>
      <p:sp>
        <p:nvSpPr>
          <p:cNvPr id="3" name="Content Placeholder 2"/>
          <p:cNvSpPr>
            <a:spLocks noGrp="1"/>
          </p:cNvSpPr>
          <p:nvPr>
            <p:ph idx="1"/>
          </p:nvPr>
        </p:nvSpPr>
        <p:spPr>
          <a:xfrm>
            <a:off x="850174" y="1192579"/>
            <a:ext cx="10491651" cy="4351338"/>
          </a:xfrm>
        </p:spPr>
        <p:txBody>
          <a:bodyPr>
            <a:normAutofit fontScale="92500" lnSpcReduction="10000"/>
          </a:bodyPr>
          <a:lstStyle/>
          <a:p>
            <a:pPr algn="just"/>
            <a:r>
              <a:rPr lang="en-US" dirty="0"/>
              <a:t>What we will see in this block of slides </a:t>
            </a:r>
            <a:r>
              <a:rPr lang="en-US" u="sng" dirty="0"/>
              <a:t>concerns mainly the preparation of sequencing libraries from genomic DNA for whole genome sequencing or resequencing </a:t>
            </a:r>
            <a:r>
              <a:rPr lang="en-US" u="sng" dirty="0" smtClean="0"/>
              <a:t>applications</a:t>
            </a:r>
          </a:p>
          <a:p>
            <a:pPr algn="just"/>
            <a:r>
              <a:rPr lang="en-US" dirty="0" smtClean="0"/>
              <a:t>Slightly </a:t>
            </a:r>
            <a:r>
              <a:rPr lang="en-US" dirty="0"/>
              <a:t>different techniques (which we will address from time to time in subsequent lectures), however, are used for other types of approaches. For example, </a:t>
            </a:r>
            <a:r>
              <a:rPr lang="en-US" b="1" dirty="0"/>
              <a:t>RNA-sequencing</a:t>
            </a:r>
            <a:r>
              <a:rPr lang="en-US" dirty="0"/>
              <a:t> requires special precautions </a:t>
            </a:r>
            <a:r>
              <a:rPr lang="en-US" dirty="0" smtClean="0"/>
              <a:t>(e.g. </a:t>
            </a:r>
            <a:r>
              <a:rPr lang="en-US" u="sng" dirty="0" smtClean="0"/>
              <a:t>reverse transcription to cDNA</a:t>
            </a:r>
            <a:r>
              <a:rPr lang="en-US" dirty="0" smtClean="0"/>
              <a:t>) because </a:t>
            </a:r>
            <a:r>
              <a:rPr lang="en-US" dirty="0"/>
              <a:t>of the </a:t>
            </a:r>
            <a:r>
              <a:rPr lang="en-US" dirty="0" smtClean="0"/>
              <a:t>low stability </a:t>
            </a:r>
            <a:r>
              <a:rPr lang="en-US" dirty="0"/>
              <a:t>of this nucleic </a:t>
            </a:r>
            <a:r>
              <a:rPr lang="en-US" dirty="0" smtClean="0"/>
              <a:t>acid, which can be easily degraded</a:t>
            </a:r>
          </a:p>
          <a:p>
            <a:pPr algn="just"/>
            <a:r>
              <a:rPr lang="en-US" u="sng" dirty="0" smtClean="0"/>
              <a:t>Some </a:t>
            </a:r>
            <a:r>
              <a:rPr lang="en-US" u="sng" dirty="0"/>
              <a:t>targeted resequencing approaches</a:t>
            </a:r>
            <a:r>
              <a:rPr lang="en-US" dirty="0"/>
              <a:t> (e.g., those based on amplification by PCR) </a:t>
            </a:r>
            <a:r>
              <a:rPr lang="en-US" u="sng" dirty="0"/>
              <a:t>do not require the genomic DNA fragmentation</a:t>
            </a:r>
            <a:r>
              <a:rPr lang="en-US" dirty="0"/>
              <a:t> steps that will be described, being limited to purification of the amplified fragment </a:t>
            </a:r>
            <a:r>
              <a:rPr lang="en-US" dirty="0" smtClean="0"/>
              <a:t>post-PCR</a:t>
            </a:r>
          </a:p>
          <a:p>
            <a:pPr algn="just"/>
            <a:r>
              <a:rPr lang="en-US" dirty="0" smtClean="0"/>
              <a:t>Various </a:t>
            </a:r>
            <a:r>
              <a:rPr lang="en-US" dirty="0"/>
              <a:t>techniques for preparing fragments for inclusion in the library then converge on the same strategy of </a:t>
            </a:r>
            <a:r>
              <a:rPr lang="en-US" b="1" dirty="0"/>
              <a:t>adding adapters</a:t>
            </a:r>
            <a:r>
              <a:rPr lang="en-US" dirty="0"/>
              <a:t> (and possible barcodes), effectively making some of the considerations in the following slides valid for approaches other than genomic sequencing as </a:t>
            </a:r>
            <a:r>
              <a:rPr lang="en-US" dirty="0" smtClean="0"/>
              <a:t>well</a:t>
            </a:r>
            <a:endParaRPr lang="it-IT" dirty="0"/>
          </a:p>
        </p:txBody>
      </p:sp>
    </p:spTree>
    <p:extLst>
      <p:ext uri="{BB962C8B-B14F-4D97-AF65-F5344CB8AC3E}">
        <p14:creationId xmlns:p14="http://schemas.microsoft.com/office/powerpoint/2010/main" val="86770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145" y="1351185"/>
            <a:ext cx="3813347" cy="4351338"/>
          </a:xfrm>
        </p:spPr>
        <p:txBody>
          <a:bodyPr>
            <a:normAutofit lnSpcReduction="10000"/>
          </a:bodyPr>
          <a:lstStyle/>
          <a:p>
            <a:pPr algn="just"/>
            <a:r>
              <a:rPr lang="en-US" dirty="0"/>
              <a:t>Some instruments based on automated electrophoresis allow direct calculation of the “quality” of genomic DNA (in terms of </a:t>
            </a:r>
            <a:r>
              <a:rPr lang="en-US" b="1" dirty="0"/>
              <a:t>integrity</a:t>
            </a:r>
            <a:r>
              <a:rPr lang="en-US" dirty="0"/>
              <a:t>) by assessing the profile of molecular weights of the fragments </a:t>
            </a:r>
            <a:r>
              <a:rPr lang="en-US" dirty="0" smtClean="0"/>
              <a:t>obtained</a:t>
            </a:r>
          </a:p>
          <a:p>
            <a:pPr algn="just"/>
            <a:r>
              <a:rPr lang="en-US" dirty="0" smtClean="0"/>
              <a:t>This </a:t>
            </a:r>
            <a:r>
              <a:rPr lang="en-US" dirty="0"/>
              <a:t>is the example of the </a:t>
            </a:r>
            <a:r>
              <a:rPr lang="en-US" u="sng" dirty="0"/>
              <a:t>Agilent </a:t>
            </a:r>
            <a:r>
              <a:rPr lang="en-US" u="sng" dirty="0" err="1"/>
              <a:t>TapeStation</a:t>
            </a:r>
            <a:r>
              <a:rPr lang="en-US" dirty="0"/>
              <a:t>, which calculates the </a:t>
            </a:r>
            <a:r>
              <a:rPr lang="en-US" b="1" dirty="0"/>
              <a:t>DIN (DNA Integrity Number)</a:t>
            </a:r>
            <a:r>
              <a:rPr lang="en-US" dirty="0"/>
              <a:t> for each sample, which can take values from 1 to </a:t>
            </a:r>
            <a:r>
              <a:rPr lang="en-US" dirty="0" smtClean="0"/>
              <a:t>10</a:t>
            </a:r>
          </a:p>
          <a:p>
            <a:pPr marL="45720" indent="0" algn="just">
              <a:buNone/>
            </a:pP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471" y="1114334"/>
            <a:ext cx="7132938" cy="4701947"/>
          </a:xfrm>
          <a:prstGeom prst="rect">
            <a:avLst/>
          </a:prstGeom>
        </p:spPr>
      </p:pic>
      <p:sp>
        <p:nvSpPr>
          <p:cNvPr id="5" name="CasellaDiTesto 4"/>
          <p:cNvSpPr txBox="1"/>
          <p:nvPr/>
        </p:nvSpPr>
        <p:spPr>
          <a:xfrm>
            <a:off x="817685" y="5816281"/>
            <a:ext cx="10322169" cy="830997"/>
          </a:xfrm>
          <a:prstGeom prst="rect">
            <a:avLst/>
          </a:prstGeom>
          <a:noFill/>
        </p:spPr>
        <p:txBody>
          <a:bodyPr wrap="square" rtlCol="0">
            <a:spAutoFit/>
          </a:bodyPr>
          <a:lstStyle/>
          <a:p>
            <a:pPr algn="ctr"/>
            <a:r>
              <a:rPr lang="en-US" sz="1600" dirty="0"/>
              <a:t>Interpretation of graphs: x-axis: fragment size; y-axis: signal </a:t>
            </a:r>
            <a:r>
              <a:rPr lang="en-US" sz="1600" dirty="0" smtClean="0"/>
              <a:t>intensity</a:t>
            </a:r>
          </a:p>
          <a:p>
            <a:pPr algn="ctr"/>
            <a:r>
              <a:rPr lang="en-US" sz="1600" u="sng" dirty="0" smtClean="0"/>
              <a:t>N.B</a:t>
            </a:r>
            <a:r>
              <a:rPr lang="en-US" sz="1600" u="sng" dirty="0"/>
              <a:t>. this interpretation obviously does not apply to amplification products by PCR, which have a well-defined length, which should therefore be checked without DIN calculation</a:t>
            </a:r>
            <a:endParaRPr lang="en-US" sz="1600" u="sng" dirty="0"/>
          </a:p>
        </p:txBody>
      </p:sp>
      <p:sp>
        <p:nvSpPr>
          <p:cNvPr id="7" name="Title 1"/>
          <p:cNvSpPr txBox="1">
            <a:spLocks/>
          </p:cNvSpPr>
          <p:nvPr/>
        </p:nvSpPr>
        <p:spPr>
          <a:xfrm>
            <a:off x="1341120" y="421495"/>
            <a:ext cx="9509760" cy="53644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pPr algn="ctr"/>
            <a:r>
              <a:rPr lang="it-IT" sz="2800" smtClean="0"/>
              <a:t>EVALUATING THE QUALITY OF EXTRACTED DNA</a:t>
            </a:r>
            <a:endParaRPr lang="it-IT" sz="2800" dirty="0"/>
          </a:p>
        </p:txBody>
      </p:sp>
    </p:spTree>
    <p:extLst>
      <p:ext uri="{BB962C8B-B14F-4D97-AF65-F5344CB8AC3E}">
        <p14:creationId xmlns:p14="http://schemas.microsoft.com/office/powerpoint/2010/main" val="390051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019" y="1951491"/>
            <a:ext cx="10511244" cy="4351338"/>
          </a:xfrm>
        </p:spPr>
        <p:txBody>
          <a:bodyPr>
            <a:normAutofit/>
          </a:bodyPr>
          <a:lstStyle/>
          <a:p>
            <a:pPr marL="45720" indent="0" algn="just">
              <a:buNone/>
            </a:pPr>
            <a:r>
              <a:rPr lang="en-US" dirty="0"/>
              <a:t>Main steps in preparing an NGS sequencing library from </a:t>
            </a:r>
            <a:r>
              <a:rPr lang="en-US" dirty="0" err="1"/>
              <a:t>gDNA</a:t>
            </a:r>
            <a:r>
              <a:rPr lang="en-US" dirty="0"/>
              <a:t> (as we shall see, often applicable to RNA-</a:t>
            </a:r>
            <a:r>
              <a:rPr lang="en-US" dirty="0" err="1"/>
              <a:t>seq</a:t>
            </a:r>
            <a:r>
              <a:rPr lang="en-US" dirty="0"/>
              <a:t> libraries as well):</a:t>
            </a:r>
            <a:endParaRPr lang="it-IT" dirty="0"/>
          </a:p>
          <a:p>
            <a:pPr marL="502920" indent="-457200" algn="just">
              <a:buAutoNum type="arabicParenR"/>
            </a:pPr>
            <a:r>
              <a:rPr lang="en-US" b="1" dirty="0"/>
              <a:t>Fragment the DNA and select fragments of the desired length</a:t>
            </a:r>
            <a:r>
              <a:rPr lang="en-US" dirty="0"/>
              <a:t> (if the library is derived from a PCR product obviously no fragmentation is needed, and usually this allows direct addition of adapters, as per step 3, by their attachment to the end of primers</a:t>
            </a:r>
            <a:r>
              <a:rPr lang="en-US" dirty="0" smtClean="0"/>
              <a:t>)</a:t>
            </a:r>
          </a:p>
          <a:p>
            <a:pPr marL="502920" indent="-457200" algn="just">
              <a:buAutoNum type="arabicParenR"/>
            </a:pPr>
            <a:r>
              <a:rPr lang="en-US" b="1" dirty="0" smtClean="0"/>
              <a:t>(</a:t>
            </a:r>
            <a:r>
              <a:rPr lang="en-US" b="1" dirty="0"/>
              <a:t>Convert target molecules to double-stranded DNA </a:t>
            </a:r>
            <a:r>
              <a:rPr lang="en-US" b="1" dirty="0" smtClean="0"/>
              <a:t>sequences), </a:t>
            </a:r>
            <a:r>
              <a:rPr lang="en-US" dirty="0" smtClean="0"/>
              <a:t>if </a:t>
            </a:r>
            <a:r>
              <a:rPr lang="en-US" dirty="0"/>
              <a:t>they are </a:t>
            </a:r>
            <a:r>
              <a:rPr lang="en-US" dirty="0" smtClean="0"/>
              <a:t>not already: </a:t>
            </a:r>
            <a:r>
              <a:rPr lang="en-US" dirty="0"/>
              <a:t>this step is necessary, for example, for RNA-</a:t>
            </a:r>
            <a:r>
              <a:rPr lang="en-US" dirty="0" err="1"/>
              <a:t>seq</a:t>
            </a:r>
            <a:r>
              <a:rPr lang="en-US" dirty="0"/>
              <a:t> </a:t>
            </a:r>
            <a:r>
              <a:rPr lang="en-US" dirty="0" smtClean="0"/>
              <a:t>approaches</a:t>
            </a:r>
          </a:p>
          <a:p>
            <a:pPr marL="502920" indent="-457200" algn="just">
              <a:buAutoNum type="arabicParenR"/>
            </a:pPr>
            <a:r>
              <a:rPr lang="en-US" b="1" dirty="0" smtClean="0"/>
              <a:t>Attach </a:t>
            </a:r>
            <a:r>
              <a:rPr lang="en-US" b="1" dirty="0"/>
              <a:t>adapter sequences </a:t>
            </a:r>
            <a:r>
              <a:rPr lang="en-US" dirty="0"/>
              <a:t>(with different structure depending on the type of library and sequencing platform) </a:t>
            </a:r>
            <a:r>
              <a:rPr lang="en-US" b="1" dirty="0"/>
              <a:t>to both </a:t>
            </a:r>
            <a:r>
              <a:rPr lang="en-US" b="1" dirty="0" smtClean="0"/>
              <a:t>ends</a:t>
            </a:r>
          </a:p>
          <a:p>
            <a:pPr marL="502920" indent="-457200" algn="just">
              <a:buAutoNum type="arabicParenR"/>
            </a:pPr>
            <a:r>
              <a:rPr lang="en-US" b="1" dirty="0" smtClean="0"/>
              <a:t>Quantify </a:t>
            </a:r>
            <a:r>
              <a:rPr lang="en-US" b="1" dirty="0"/>
              <a:t>and assess the quality (range of fragment sizes obtained) of the final product of the preparation before proceeding with sequencing</a:t>
            </a:r>
            <a:endParaRPr lang="it-IT" b="1" dirty="0" smtClean="0"/>
          </a:p>
        </p:txBody>
      </p:sp>
      <p:sp>
        <p:nvSpPr>
          <p:cNvPr id="5" name="Title 1"/>
          <p:cNvSpPr>
            <a:spLocks noGrp="1"/>
          </p:cNvSpPr>
          <p:nvPr>
            <p:ph type="title"/>
          </p:nvPr>
        </p:nvSpPr>
        <p:spPr>
          <a:xfrm>
            <a:off x="1341120" y="438912"/>
            <a:ext cx="9509760" cy="1088136"/>
          </a:xfrm>
        </p:spPr>
        <p:txBody>
          <a:bodyPr>
            <a:normAutofit fontScale="90000"/>
          </a:bodyPr>
          <a:lstStyle/>
          <a:p>
            <a:pPr algn="ctr"/>
            <a:r>
              <a:rPr lang="it-IT" sz="2800" dirty="0" smtClean="0"/>
              <a:t>HOW TO PREPARE SEQUENCING LIBRARIES COMPATIBLE WITH SECOND GENERATION SEQUENCING PLATFORMS?</a:t>
            </a:r>
            <a:endParaRPr lang="it-IT" sz="2800" dirty="0"/>
          </a:p>
        </p:txBody>
      </p:sp>
    </p:spTree>
    <p:extLst>
      <p:ext uri="{BB962C8B-B14F-4D97-AF65-F5344CB8AC3E}">
        <p14:creationId xmlns:p14="http://schemas.microsoft.com/office/powerpoint/2010/main" val="112067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smtClean="0"/>
              <a:t>FRAGMENTATION APPROACHES</a:t>
            </a:r>
            <a:endParaRPr lang="it-IT" sz="2800" dirty="0"/>
          </a:p>
        </p:txBody>
      </p:sp>
      <p:sp>
        <p:nvSpPr>
          <p:cNvPr id="3" name="Content Placeholder 2"/>
          <p:cNvSpPr>
            <a:spLocks noGrp="1"/>
          </p:cNvSpPr>
          <p:nvPr>
            <p:ph idx="1"/>
          </p:nvPr>
        </p:nvSpPr>
        <p:spPr>
          <a:xfrm>
            <a:off x="653145" y="1289639"/>
            <a:ext cx="10511244" cy="4351338"/>
          </a:xfrm>
        </p:spPr>
        <p:txBody>
          <a:bodyPr>
            <a:normAutofit/>
          </a:bodyPr>
          <a:lstStyle/>
          <a:p>
            <a:pPr marL="45720" indent="0" algn="just">
              <a:buNone/>
            </a:pPr>
            <a:r>
              <a:rPr lang="en-US" dirty="0"/>
              <a:t>Fragmentation strategy is a key parameter in the preparation of a second-generation NGS sequencing library. Possible approaches to proceed are of the type</a:t>
            </a:r>
            <a:r>
              <a:rPr lang="en-US" dirty="0" smtClean="0"/>
              <a:t>:</a:t>
            </a:r>
          </a:p>
          <a:p>
            <a:pPr marL="45720" indent="0" algn="just">
              <a:buNone/>
            </a:pPr>
            <a:endParaRPr lang="it-IT" dirty="0"/>
          </a:p>
          <a:p>
            <a:pPr marL="502920" indent="-457200" algn="just">
              <a:buAutoNum type="arabicParenR"/>
            </a:pPr>
            <a:r>
              <a:rPr lang="en-US" b="1" dirty="0" smtClean="0"/>
              <a:t>PHYSICAL (Acoustic shearing, hydrodynamic shearing, sonication, nebulization)</a:t>
            </a:r>
          </a:p>
          <a:p>
            <a:pPr marL="502920" indent="-457200" algn="just">
              <a:buAutoNum type="arabicParenR"/>
            </a:pPr>
            <a:r>
              <a:rPr lang="en-US" b="1" dirty="0" smtClean="0"/>
              <a:t>ENZYMATIC (transposase, restriction enzymes, nicking enzymes)</a:t>
            </a:r>
          </a:p>
          <a:p>
            <a:pPr marL="502920" indent="-457200" algn="just">
              <a:buAutoNum type="arabicParenR"/>
            </a:pPr>
            <a:endParaRPr lang="it-IT" b="1" dirty="0"/>
          </a:p>
          <a:p>
            <a:pPr marL="45720" indent="0" algn="just">
              <a:buNone/>
            </a:pPr>
            <a:r>
              <a:rPr lang="en-US" b="1" dirty="0"/>
              <a:t>REGARDLESS OF THE TYPE OF FRAGMENTATION CHOSEN, THIS SHOULD PRODUCE FRAGMENTS AS RANDOM AS POSSIBLE, SO AS NOT TO INTRODUCE BIAS AND TO MAINTAIN GOOD REPRESENTATIVENESS OF THE STARTING SAMPLE -&gt; CREATION OF HIGH COMPLEXITY LIBRARIES</a:t>
            </a:r>
            <a:endParaRPr lang="it-IT" b="1" dirty="0"/>
          </a:p>
        </p:txBody>
      </p:sp>
    </p:spTree>
    <p:extLst>
      <p:ext uri="{BB962C8B-B14F-4D97-AF65-F5344CB8AC3E}">
        <p14:creationId xmlns:p14="http://schemas.microsoft.com/office/powerpoint/2010/main" val="319465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smtClean="0"/>
              <a:t>PHYSICAL METHODS: SONICATION</a:t>
            </a:r>
            <a:endParaRPr lang="it-IT" sz="2800" dirty="0"/>
          </a:p>
        </p:txBody>
      </p:sp>
      <p:sp>
        <p:nvSpPr>
          <p:cNvPr id="3" name="Content Placeholder 2"/>
          <p:cNvSpPr>
            <a:spLocks noGrp="1"/>
          </p:cNvSpPr>
          <p:nvPr>
            <p:ph idx="1"/>
          </p:nvPr>
        </p:nvSpPr>
        <p:spPr>
          <a:xfrm>
            <a:off x="677008" y="1116104"/>
            <a:ext cx="10511244" cy="4351338"/>
          </a:xfrm>
        </p:spPr>
        <p:txBody>
          <a:bodyPr>
            <a:normAutofit/>
          </a:bodyPr>
          <a:lstStyle/>
          <a:p>
            <a:pPr algn="just"/>
            <a:r>
              <a:rPr lang="en-US" sz="1800" dirty="0" smtClean="0"/>
              <a:t>The easiest and cheapest strategy. An </a:t>
            </a:r>
            <a:r>
              <a:rPr lang="en-US" sz="1800" dirty="0"/>
              <a:t>example is the </a:t>
            </a:r>
            <a:r>
              <a:rPr lang="en-US" sz="1800" b="1" dirty="0" err="1" smtClean="0"/>
              <a:t>Bioruptor</a:t>
            </a:r>
            <a:r>
              <a:rPr lang="en-US" sz="1800" b="1" dirty="0" smtClean="0"/>
              <a:t> </a:t>
            </a:r>
            <a:r>
              <a:rPr lang="en-US" sz="1800" dirty="0" smtClean="0"/>
              <a:t>(</a:t>
            </a:r>
            <a:r>
              <a:rPr lang="en-US" sz="1800" dirty="0" err="1" smtClean="0"/>
              <a:t>Diagenode</a:t>
            </a:r>
            <a:r>
              <a:rPr lang="en-US" sz="1800" dirty="0" smtClean="0"/>
              <a:t>, Belgium). </a:t>
            </a:r>
            <a:r>
              <a:rPr lang="en-US" sz="1800" dirty="0"/>
              <a:t>F</a:t>
            </a:r>
            <a:r>
              <a:rPr lang="en-US" sz="1800" dirty="0" smtClean="0"/>
              <a:t>ragmentation </a:t>
            </a:r>
            <a:r>
              <a:rPr lang="en-US" sz="1800" dirty="0"/>
              <a:t>can produce DNA fragments </a:t>
            </a:r>
            <a:r>
              <a:rPr lang="en-US" sz="1800" dirty="0" smtClean="0"/>
              <a:t>from a few doze </a:t>
            </a:r>
            <a:r>
              <a:rPr lang="en-US" sz="1800" dirty="0" err="1" smtClean="0"/>
              <a:t>bp</a:t>
            </a:r>
            <a:r>
              <a:rPr lang="en-US" sz="1800" dirty="0" smtClean="0"/>
              <a:t> up </a:t>
            </a:r>
            <a:r>
              <a:rPr lang="en-US" sz="1800" dirty="0"/>
              <a:t>to several Kb in </a:t>
            </a:r>
            <a:r>
              <a:rPr lang="en-US" sz="1800" dirty="0" smtClean="0"/>
              <a:t>length</a:t>
            </a:r>
          </a:p>
          <a:p>
            <a:pPr algn="just"/>
            <a:r>
              <a:rPr lang="en-US" sz="1800" u="sng" dirty="0" smtClean="0"/>
              <a:t>Fragmentation </a:t>
            </a:r>
            <a:r>
              <a:rPr lang="en-US" sz="1800" u="sng" dirty="0"/>
              <a:t>by unfocused, longer wavelength acoustic energy</a:t>
            </a:r>
            <a:r>
              <a:rPr lang="en-US" sz="1800" dirty="0"/>
              <a:t>. Much heat is produced via “sonication bursts,” and a cooling period is therefore required between </a:t>
            </a:r>
            <a:r>
              <a:rPr lang="en-US" sz="1800" dirty="0" smtClean="0"/>
              <a:t>bursts. The number of bursts determines the size of fragments</a:t>
            </a:r>
            <a:endParaRPr lang="it-IT" sz="1800"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202" y="2874045"/>
            <a:ext cx="3887833" cy="2914160"/>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2034" y="2874045"/>
            <a:ext cx="7621237" cy="3054904"/>
          </a:xfrm>
          <a:prstGeom prst="rect">
            <a:avLst/>
          </a:prstGeom>
        </p:spPr>
      </p:pic>
      <p:sp>
        <p:nvSpPr>
          <p:cNvPr id="4" name="CasellaDiTesto 3"/>
          <p:cNvSpPr txBox="1"/>
          <p:nvPr/>
        </p:nvSpPr>
        <p:spPr>
          <a:xfrm>
            <a:off x="553915" y="5928949"/>
            <a:ext cx="11175023" cy="338554"/>
          </a:xfrm>
          <a:prstGeom prst="rect">
            <a:avLst/>
          </a:prstGeom>
          <a:noFill/>
        </p:spPr>
        <p:txBody>
          <a:bodyPr wrap="square" rtlCol="0">
            <a:spAutoFit/>
          </a:bodyPr>
          <a:lstStyle/>
          <a:p>
            <a:r>
              <a:rPr lang="en-US" sz="1600" dirty="0" smtClean="0"/>
              <a:t>CONS: risk of over-heating -&gt; cooling -&gt; longer required time. Risk of contamination (probe-based sonication) </a:t>
            </a:r>
            <a:endParaRPr lang="en-US" sz="1600" dirty="0"/>
          </a:p>
        </p:txBody>
      </p:sp>
    </p:spTree>
    <p:extLst>
      <p:ext uri="{BB962C8B-B14F-4D97-AF65-F5344CB8AC3E}">
        <p14:creationId xmlns:p14="http://schemas.microsoft.com/office/powerpoint/2010/main" val="103348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smtClean="0"/>
              <a:t>PHYSICAL METHODS: NEBULIZATION</a:t>
            </a:r>
            <a:endParaRPr lang="it-IT" sz="2800" dirty="0"/>
          </a:p>
        </p:txBody>
      </p:sp>
      <p:sp>
        <p:nvSpPr>
          <p:cNvPr id="3" name="Content Placeholder 2"/>
          <p:cNvSpPr>
            <a:spLocks noGrp="1"/>
          </p:cNvSpPr>
          <p:nvPr>
            <p:ph idx="1"/>
          </p:nvPr>
        </p:nvSpPr>
        <p:spPr>
          <a:xfrm>
            <a:off x="461556" y="1307055"/>
            <a:ext cx="6905895" cy="4351338"/>
          </a:xfrm>
        </p:spPr>
        <p:txBody>
          <a:bodyPr>
            <a:normAutofit/>
          </a:bodyPr>
          <a:lstStyle/>
          <a:p>
            <a:pPr algn="just"/>
            <a:r>
              <a:rPr lang="en-US" sz="1800" dirty="0"/>
              <a:t>Example: nebulizers produced by Life Tech (Grand Island, NY</a:t>
            </a:r>
            <a:r>
              <a:rPr lang="en-US" sz="1800" dirty="0" smtClean="0"/>
              <a:t>).</a:t>
            </a:r>
          </a:p>
          <a:p>
            <a:pPr algn="just"/>
            <a:r>
              <a:rPr lang="en-US" sz="1800" dirty="0" smtClean="0"/>
              <a:t>Compressed </a:t>
            </a:r>
            <a:r>
              <a:rPr lang="en-US" sz="1800" dirty="0"/>
              <a:t>air is used to force the passage of DNA present in aqueous solution through a small-sized </a:t>
            </a:r>
            <a:r>
              <a:rPr lang="en-US" sz="1800" dirty="0" smtClean="0"/>
              <a:t>hole</a:t>
            </a:r>
          </a:p>
          <a:p>
            <a:pPr algn="just"/>
            <a:r>
              <a:rPr lang="en-US" sz="1800" dirty="0" smtClean="0"/>
              <a:t>The </a:t>
            </a:r>
            <a:r>
              <a:rPr lang="en-US" sz="1800" dirty="0"/>
              <a:t>pressure used determines the size of the fragments (typically 700bp to 5 Kb)</a:t>
            </a:r>
            <a:endParaRPr lang="it-IT" sz="1800"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4998" y="1166194"/>
            <a:ext cx="4107536" cy="4839119"/>
          </a:xfrm>
          <a:prstGeom prst="rect">
            <a:avLst/>
          </a:prstGeom>
        </p:spPr>
      </p:pic>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l="14546" t="18624" r="33766" b="14574"/>
          <a:stretch/>
        </p:blipFill>
        <p:spPr>
          <a:xfrm>
            <a:off x="613703" y="3482724"/>
            <a:ext cx="4345578" cy="3159097"/>
          </a:xfrm>
          <a:prstGeom prst="rect">
            <a:avLst/>
          </a:prstGeom>
        </p:spPr>
      </p:pic>
      <p:sp>
        <p:nvSpPr>
          <p:cNvPr id="6" name="CasellaDiTesto 5"/>
          <p:cNvSpPr txBox="1"/>
          <p:nvPr/>
        </p:nvSpPr>
        <p:spPr>
          <a:xfrm>
            <a:off x="5407269" y="6005313"/>
            <a:ext cx="6251331" cy="369332"/>
          </a:xfrm>
          <a:prstGeom prst="rect">
            <a:avLst/>
          </a:prstGeom>
          <a:noFill/>
        </p:spPr>
        <p:txBody>
          <a:bodyPr wrap="square" rtlCol="0">
            <a:spAutoFit/>
          </a:bodyPr>
          <a:lstStyle/>
          <a:p>
            <a:r>
              <a:rPr lang="en-US" dirty="0" smtClean="0"/>
              <a:t>CONS: high sample loss, requires high input DNA</a:t>
            </a:r>
            <a:endParaRPr lang="en-US" dirty="0"/>
          </a:p>
        </p:txBody>
      </p:sp>
    </p:spTree>
    <p:extLst>
      <p:ext uri="{BB962C8B-B14F-4D97-AF65-F5344CB8AC3E}">
        <p14:creationId xmlns:p14="http://schemas.microsoft.com/office/powerpoint/2010/main" val="321900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smtClean="0"/>
              <a:t>PHYSICAL METHODS: </a:t>
            </a:r>
            <a:r>
              <a:rPr lang="it-IT" sz="2800" dirty="0" smtClean="0"/>
              <a:t>ACOUSTIC SHEARING</a:t>
            </a:r>
            <a:endParaRPr lang="it-IT" sz="2800" dirty="0"/>
          </a:p>
        </p:txBody>
      </p:sp>
      <p:sp>
        <p:nvSpPr>
          <p:cNvPr id="3" name="Content Placeholder 2"/>
          <p:cNvSpPr>
            <a:spLocks noGrp="1"/>
          </p:cNvSpPr>
          <p:nvPr>
            <p:ph idx="1"/>
          </p:nvPr>
        </p:nvSpPr>
        <p:spPr>
          <a:xfrm>
            <a:off x="653145" y="1289639"/>
            <a:ext cx="10511244" cy="4351338"/>
          </a:xfrm>
        </p:spPr>
        <p:txBody>
          <a:bodyPr>
            <a:normAutofit/>
          </a:bodyPr>
          <a:lstStyle/>
          <a:p>
            <a:pPr algn="just"/>
            <a:r>
              <a:rPr lang="en-US" dirty="0"/>
              <a:t>The </a:t>
            </a:r>
            <a:r>
              <a:rPr lang="en-US" b="1" dirty="0" err="1"/>
              <a:t>Covaris</a:t>
            </a:r>
            <a:r>
              <a:rPr lang="en-US" b="1" dirty="0"/>
              <a:t>® </a:t>
            </a:r>
            <a:r>
              <a:rPr lang="en-US" dirty="0"/>
              <a:t>(Woburn, MA) is an instrument capable of creating DNA </a:t>
            </a:r>
            <a:r>
              <a:rPr lang="en-US" u="sng" dirty="0"/>
              <a:t>fragments between 100bp and 5 Kb in </a:t>
            </a:r>
            <a:r>
              <a:rPr lang="en-US" u="sng" dirty="0" smtClean="0"/>
              <a:t>size</a:t>
            </a:r>
          </a:p>
          <a:p>
            <a:pPr algn="just"/>
            <a:r>
              <a:rPr lang="en-US" dirty="0" smtClean="0"/>
              <a:t>Adaptable</a:t>
            </a:r>
            <a:r>
              <a:rPr lang="en-US" dirty="0"/>
              <a:t>, through the use of special tubes, to processing larger fragments for special applications (e.g., 6-20 Kb fragments for Illumina Mate-Pair libraries, with </a:t>
            </a:r>
            <a:r>
              <a:rPr lang="en-US" dirty="0" err="1"/>
              <a:t>gTubes</a:t>
            </a:r>
            <a:r>
              <a:rPr lang="en-US" dirty="0" smtClean="0"/>
              <a:t>)</a:t>
            </a:r>
          </a:p>
          <a:p>
            <a:pPr algn="just"/>
            <a:r>
              <a:rPr lang="en-US" b="1" u="sng" dirty="0" smtClean="0"/>
              <a:t>Fragmentation </a:t>
            </a:r>
            <a:r>
              <a:rPr lang="en-US" b="1" u="sng" dirty="0"/>
              <a:t>by focused acoustic energy at high frequency and low wavelength</a:t>
            </a:r>
            <a:r>
              <a:rPr lang="en-US" dirty="0"/>
              <a:t>. Fragment size regulated by frequency and treatment duration. Fragmentation occurs without temperature alteration</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145" y="4142991"/>
            <a:ext cx="3988526" cy="2243546"/>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7890" y="4008552"/>
            <a:ext cx="2222755" cy="2512423"/>
          </a:xfrm>
          <a:prstGeom prst="rect">
            <a:avLst/>
          </a:prstGeom>
        </p:spPr>
      </p:pic>
      <p:sp>
        <p:nvSpPr>
          <p:cNvPr id="5" name="CasellaDiTesto 4"/>
          <p:cNvSpPr txBox="1"/>
          <p:nvPr/>
        </p:nvSpPr>
        <p:spPr>
          <a:xfrm>
            <a:off x="7543151" y="4754927"/>
            <a:ext cx="3842239" cy="1200329"/>
          </a:xfrm>
          <a:prstGeom prst="rect">
            <a:avLst/>
          </a:prstGeom>
          <a:noFill/>
        </p:spPr>
        <p:txBody>
          <a:bodyPr wrap="square" rtlCol="0">
            <a:spAutoFit/>
          </a:bodyPr>
          <a:lstStyle/>
          <a:p>
            <a:r>
              <a:rPr lang="en-US" dirty="0" smtClean="0"/>
              <a:t>CONS: requires specialized instruments, much more expensive than sonication and nebulization</a:t>
            </a:r>
            <a:endParaRPr lang="en-US" dirty="0"/>
          </a:p>
        </p:txBody>
      </p:sp>
    </p:spTree>
    <p:extLst>
      <p:ext uri="{BB962C8B-B14F-4D97-AF65-F5344CB8AC3E}">
        <p14:creationId xmlns:p14="http://schemas.microsoft.com/office/powerpoint/2010/main" val="305757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smtClean="0"/>
              <a:t>PHYSICAL METHODS: </a:t>
            </a:r>
            <a:r>
              <a:rPr lang="it-IT" sz="2800" dirty="0" smtClean="0"/>
              <a:t>HYDRODYNAMIC SHEARING</a:t>
            </a:r>
            <a:endParaRPr lang="it-IT" sz="2800" dirty="0"/>
          </a:p>
        </p:txBody>
      </p:sp>
      <p:sp>
        <p:nvSpPr>
          <p:cNvPr id="3" name="Content Placeholder 2"/>
          <p:cNvSpPr>
            <a:spLocks noGrp="1"/>
          </p:cNvSpPr>
          <p:nvPr>
            <p:ph idx="1"/>
          </p:nvPr>
        </p:nvSpPr>
        <p:spPr>
          <a:xfrm>
            <a:off x="653145" y="1289639"/>
            <a:ext cx="10511244" cy="4351338"/>
          </a:xfrm>
        </p:spPr>
        <p:txBody>
          <a:bodyPr>
            <a:normAutofit/>
          </a:bodyPr>
          <a:lstStyle/>
          <a:p>
            <a:pPr algn="just"/>
            <a:r>
              <a:rPr lang="it-IT" sz="1800" dirty="0" err="1" smtClean="0"/>
              <a:t>Example</a:t>
            </a:r>
            <a:r>
              <a:rPr lang="it-IT" sz="1800" dirty="0" smtClean="0"/>
              <a:t>: </a:t>
            </a:r>
            <a:r>
              <a:rPr lang="en-US" sz="1800" b="1" dirty="0" err="1" smtClean="0"/>
              <a:t>Megaruptor</a:t>
            </a:r>
            <a:r>
              <a:rPr lang="en-US" sz="1800" b="1" dirty="0" smtClean="0"/>
              <a:t> 3</a:t>
            </a:r>
            <a:r>
              <a:rPr lang="en-US" sz="1800" dirty="0" smtClean="0"/>
              <a:t> (</a:t>
            </a:r>
            <a:r>
              <a:rPr lang="en-US" sz="1800" dirty="0" err="1" smtClean="0"/>
              <a:t>Diagenode</a:t>
            </a:r>
            <a:r>
              <a:rPr lang="en-US" sz="1800" dirty="0" smtClean="0"/>
              <a:t>, Belgium)</a:t>
            </a:r>
          </a:p>
          <a:p>
            <a:pPr algn="just"/>
            <a:r>
              <a:rPr lang="en-US" sz="1800" dirty="0" smtClean="0"/>
              <a:t>Usually </a:t>
            </a:r>
            <a:r>
              <a:rPr lang="en-US" sz="1800" dirty="0"/>
              <a:t>used to obtain larger fragments (1-75 Kb</a:t>
            </a:r>
            <a:r>
              <a:rPr lang="en-US" sz="1800" dirty="0" smtClean="0"/>
              <a:t>), compatible with third generation platforms</a:t>
            </a:r>
          </a:p>
          <a:p>
            <a:pPr algn="just"/>
            <a:r>
              <a:rPr lang="en-US" sz="1800" dirty="0" smtClean="0"/>
              <a:t>DNA </a:t>
            </a:r>
            <a:r>
              <a:rPr lang="en-US" sz="1800" dirty="0"/>
              <a:t>is forced through a passage through the narrow orifice of a syringe. The rate of passage regulates the size of the fragments </a:t>
            </a:r>
            <a:r>
              <a:rPr lang="en-US" sz="1800" dirty="0" smtClean="0"/>
              <a:t>obtained</a:t>
            </a:r>
          </a:p>
          <a:p>
            <a:pPr algn="just"/>
            <a:r>
              <a:rPr lang="en-US" sz="1800" dirty="0" smtClean="0"/>
              <a:t>Alternative</a:t>
            </a:r>
            <a:r>
              <a:rPr lang="en-US" sz="1800" dirty="0"/>
              <a:t>: </a:t>
            </a:r>
            <a:r>
              <a:rPr lang="en-US" sz="1800" b="1" dirty="0"/>
              <a:t>centrifugal shearing</a:t>
            </a:r>
            <a:r>
              <a:rPr lang="en-US" sz="1800" dirty="0"/>
              <a:t>. A centrifugal force is applied to force the DNA through holes of a predefined size. The speed of rotation determines the size of the fragments obtained</a:t>
            </a:r>
            <a:endParaRPr lang="it-IT" sz="18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165" y="4118715"/>
            <a:ext cx="4238625" cy="2419350"/>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3810" y="4053297"/>
            <a:ext cx="5814646" cy="2401161"/>
          </a:xfrm>
          <a:prstGeom prst="rect">
            <a:avLst/>
          </a:prstGeom>
        </p:spPr>
      </p:pic>
    </p:spTree>
    <p:extLst>
      <p:ext uri="{BB962C8B-B14F-4D97-AF65-F5344CB8AC3E}">
        <p14:creationId xmlns:p14="http://schemas.microsoft.com/office/powerpoint/2010/main" val="295681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smtClean="0"/>
              <a:t>PHYSICAL METHODS: GENERAL DISADVANTAGES</a:t>
            </a:r>
            <a:endParaRPr lang="it-IT" sz="2800" dirty="0"/>
          </a:p>
        </p:txBody>
      </p:sp>
      <p:sp>
        <p:nvSpPr>
          <p:cNvPr id="3" name="Content Placeholder 2"/>
          <p:cNvSpPr>
            <a:spLocks noGrp="1"/>
          </p:cNvSpPr>
          <p:nvPr>
            <p:ph idx="1"/>
          </p:nvPr>
        </p:nvSpPr>
        <p:spPr>
          <a:xfrm>
            <a:off x="635561" y="1570992"/>
            <a:ext cx="5381894" cy="4351338"/>
          </a:xfrm>
        </p:spPr>
        <p:txBody>
          <a:bodyPr>
            <a:normAutofit fontScale="92500" lnSpcReduction="10000"/>
          </a:bodyPr>
          <a:lstStyle/>
          <a:p>
            <a:pPr algn="just"/>
            <a:r>
              <a:rPr lang="en-US" b="1" u="sng" dirty="0"/>
              <a:t>Generation of fragments not random</a:t>
            </a:r>
            <a:r>
              <a:rPr lang="en-US" b="1" u="sng" dirty="0" smtClean="0"/>
              <a:t>!</a:t>
            </a:r>
          </a:p>
          <a:p>
            <a:pPr algn="just"/>
            <a:r>
              <a:rPr lang="en-US" dirty="0" smtClean="0"/>
              <a:t> </a:t>
            </a:r>
            <a:r>
              <a:rPr lang="en-US" u="sng" dirty="0"/>
              <a:t>Bias towards very stable or extremely “weak” </a:t>
            </a:r>
            <a:r>
              <a:rPr lang="en-US" u="sng" dirty="0" smtClean="0"/>
              <a:t>genomic regions</a:t>
            </a:r>
          </a:p>
          <a:p>
            <a:pPr algn="just"/>
            <a:r>
              <a:rPr lang="en-US" dirty="0" smtClean="0"/>
              <a:t>Often </a:t>
            </a:r>
            <a:r>
              <a:rPr lang="en-US" b="1" dirty="0"/>
              <a:t>very large amounts of genomic DNA required</a:t>
            </a:r>
            <a:r>
              <a:rPr lang="en-US" dirty="0"/>
              <a:t> (over 1 microgram per acoustic </a:t>
            </a:r>
            <a:r>
              <a:rPr lang="en-US" dirty="0" smtClean="0"/>
              <a:t>shearing)</a:t>
            </a:r>
          </a:p>
          <a:p>
            <a:pPr algn="just"/>
            <a:r>
              <a:rPr lang="en-US" b="1" dirty="0" smtClean="0"/>
              <a:t>High </a:t>
            </a:r>
            <a:r>
              <a:rPr lang="en-US" b="1" dirty="0"/>
              <a:t>risk of “sample loss” due to DNA damage</a:t>
            </a:r>
            <a:r>
              <a:rPr lang="en-US" dirty="0"/>
              <a:t> -&gt; critical aspect for rare material or small organisms from which it may be difficult to recover amounts of genomic DNA in the microgram </a:t>
            </a:r>
            <a:r>
              <a:rPr lang="en-US" dirty="0" smtClean="0"/>
              <a:t>range</a:t>
            </a:r>
          </a:p>
          <a:p>
            <a:pPr algn="just"/>
            <a:r>
              <a:rPr lang="en-US" u="sng" dirty="0" smtClean="0"/>
              <a:t>Difficulty </a:t>
            </a:r>
            <a:r>
              <a:rPr lang="en-US" u="sng" dirty="0"/>
              <a:t>in processing many samples in parallel</a:t>
            </a:r>
            <a:endParaRPr lang="it-IT" u="sng"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6143" y="1358538"/>
            <a:ext cx="5848475" cy="4389120"/>
          </a:xfrm>
          <a:prstGeom prst="rect">
            <a:avLst/>
          </a:prstGeom>
        </p:spPr>
      </p:pic>
      <p:sp>
        <p:nvSpPr>
          <p:cNvPr id="5" name="CasellaDiTesto 4"/>
          <p:cNvSpPr txBox="1"/>
          <p:nvPr/>
        </p:nvSpPr>
        <p:spPr>
          <a:xfrm>
            <a:off x="803031" y="5747658"/>
            <a:ext cx="10585938" cy="923330"/>
          </a:xfrm>
          <a:prstGeom prst="rect">
            <a:avLst/>
          </a:prstGeom>
          <a:noFill/>
          <a:ln>
            <a:solidFill>
              <a:srgbClr val="00B050"/>
            </a:solidFill>
          </a:ln>
        </p:spPr>
        <p:txBody>
          <a:bodyPr wrap="square" rtlCol="0">
            <a:spAutoFit/>
          </a:bodyPr>
          <a:lstStyle/>
          <a:p>
            <a:pPr algn="ctr"/>
            <a:r>
              <a:rPr lang="en-US" dirty="0" smtClean="0"/>
              <a:t>All physical fragmentation methods usually generate fragments with 5</a:t>
            </a:r>
            <a:r>
              <a:rPr lang="en-US" dirty="0"/>
              <a:t>′ and 3′ protruding  ends</a:t>
            </a:r>
            <a:r>
              <a:rPr lang="it-IT" dirty="0" smtClean="0"/>
              <a:t> </a:t>
            </a:r>
            <a:r>
              <a:rPr lang="en-US" dirty="0" smtClean="0"/>
              <a:t>that need to be repaired (by enzymatic means) to generate blunt ends BEFORE the ligation of adapters</a:t>
            </a:r>
            <a:endParaRPr lang="en-US" dirty="0"/>
          </a:p>
        </p:txBody>
      </p:sp>
    </p:spTree>
    <p:extLst>
      <p:ext uri="{BB962C8B-B14F-4D97-AF65-F5344CB8AC3E}">
        <p14:creationId xmlns:p14="http://schemas.microsoft.com/office/powerpoint/2010/main" val="169964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smtClean="0"/>
              <a:t>PHYSICAL METHODS: END REPAIR</a:t>
            </a:r>
            <a:endParaRPr lang="it-IT" sz="2800"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906" y="1608992"/>
            <a:ext cx="6541156" cy="4044461"/>
          </a:xfrm>
          <a:prstGeom prst="rect">
            <a:avLst/>
          </a:prstGeom>
        </p:spPr>
      </p:pic>
      <p:sp>
        <p:nvSpPr>
          <p:cNvPr id="11" name="CasellaDiTesto 10"/>
          <p:cNvSpPr txBox="1"/>
          <p:nvPr/>
        </p:nvSpPr>
        <p:spPr>
          <a:xfrm>
            <a:off x="6919547" y="1292470"/>
            <a:ext cx="4721468" cy="4524315"/>
          </a:xfrm>
          <a:prstGeom prst="rect">
            <a:avLst/>
          </a:prstGeom>
          <a:noFill/>
        </p:spPr>
        <p:txBody>
          <a:bodyPr wrap="square" rtlCol="0">
            <a:spAutoFit/>
          </a:bodyPr>
          <a:lstStyle/>
          <a:p>
            <a:pPr marL="285750" indent="-285750">
              <a:buFont typeface="Arial" panose="020B0604020202020204" pitchFamily="34" charset="0"/>
              <a:buChar char="•"/>
            </a:pPr>
            <a:r>
              <a:rPr lang="en-US" sz="1600" b="1" dirty="0"/>
              <a:t>5′ overhangs are filled in</a:t>
            </a:r>
            <a:r>
              <a:rPr lang="en-US" sz="1600" dirty="0"/>
              <a:t> by 5′→3′ polymerase activity of an enzyme such as T4 DNA polymerase or </a:t>
            </a:r>
            <a:r>
              <a:rPr lang="en-US" sz="1600" dirty="0" err="1"/>
              <a:t>Klenow</a:t>
            </a:r>
            <a:r>
              <a:rPr lang="en-US" sz="1600" dirty="0"/>
              <a:t> </a:t>
            </a:r>
            <a:r>
              <a:rPr lang="en-US" sz="1600" dirty="0" smtClean="0"/>
              <a:t>fragment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3′ overhangs are removed</a:t>
            </a:r>
            <a:r>
              <a:rPr lang="en-US" sz="1600" dirty="0"/>
              <a:t> by 3′→5′ exonuclease activity of an enzyme such as T4 DNA </a:t>
            </a:r>
            <a:r>
              <a:rPr lang="en-US" sz="1600" dirty="0" smtClean="0"/>
              <a:t>polymerase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smtClean="0"/>
              <a:t>5</a:t>
            </a:r>
            <a:r>
              <a:rPr lang="en-US" sz="1600" b="1" dirty="0"/>
              <a:t>′ ends of the blunted DNA fragments are phosphorylated</a:t>
            </a:r>
            <a:r>
              <a:rPr lang="en-US" sz="1600" dirty="0"/>
              <a:t> (for efficient subsequent ligation) by an enzyme such as T4 polynucleotide </a:t>
            </a:r>
            <a:r>
              <a:rPr lang="en-US" sz="1600" dirty="0" smtClean="0"/>
              <a:t>kinase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3′ ends of the blunted DNA fragments are adenylated (A tailing</a:t>
            </a:r>
            <a:r>
              <a:rPr lang="en-US" sz="1600" dirty="0"/>
              <a:t>), which is required for T–A ligation with Illumina adapters, by an enzyme such as </a:t>
            </a:r>
            <a:r>
              <a:rPr lang="en-US" sz="1600" dirty="0" err="1"/>
              <a:t>Klenow</a:t>
            </a:r>
            <a:r>
              <a:rPr lang="en-US" sz="1600" dirty="0"/>
              <a:t> fragment (</a:t>
            </a:r>
            <a:r>
              <a:rPr lang="en-US" sz="1600" dirty="0" err="1"/>
              <a:t>exo</a:t>
            </a:r>
            <a:r>
              <a:rPr lang="en-US" sz="1600" dirty="0"/>
              <a:t>–) </a:t>
            </a:r>
            <a:r>
              <a:rPr lang="en-US" sz="1600" dirty="0" err="1"/>
              <a:t>orTaq</a:t>
            </a:r>
            <a:r>
              <a:rPr lang="en-US" sz="1600" dirty="0"/>
              <a:t> DNA polymerase</a:t>
            </a:r>
          </a:p>
        </p:txBody>
      </p:sp>
    </p:spTree>
    <p:extLst>
      <p:ext uri="{BB962C8B-B14F-4D97-AF65-F5344CB8AC3E}">
        <p14:creationId xmlns:p14="http://schemas.microsoft.com/office/powerpoint/2010/main" val="280385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smtClean="0"/>
              <a:t>THE ALTERNATIVE – ENZYMATIC METHODS</a:t>
            </a:r>
            <a:endParaRPr lang="it-IT" sz="2800" dirty="0"/>
          </a:p>
        </p:txBody>
      </p:sp>
      <p:sp>
        <p:nvSpPr>
          <p:cNvPr id="3" name="Content Placeholder 2"/>
          <p:cNvSpPr>
            <a:spLocks noGrp="1"/>
          </p:cNvSpPr>
          <p:nvPr>
            <p:ph idx="1"/>
          </p:nvPr>
        </p:nvSpPr>
        <p:spPr>
          <a:xfrm>
            <a:off x="635561" y="1527032"/>
            <a:ext cx="6069871" cy="4351338"/>
          </a:xfrm>
        </p:spPr>
        <p:txBody>
          <a:bodyPr>
            <a:normAutofit/>
          </a:bodyPr>
          <a:lstStyle/>
          <a:p>
            <a:pPr algn="just"/>
            <a:r>
              <a:rPr lang="en-US" b="1" dirty="0"/>
              <a:t>Greater flexibility and usually lower cost</a:t>
            </a:r>
            <a:r>
              <a:rPr lang="en-US" dirty="0"/>
              <a:t> (no special </a:t>
            </a:r>
            <a:r>
              <a:rPr lang="en-US" dirty="0" smtClean="0"/>
              <a:t>instrumentation </a:t>
            </a:r>
            <a:r>
              <a:rPr lang="en-US" dirty="0"/>
              <a:t>required</a:t>
            </a:r>
            <a:r>
              <a:rPr lang="en-US" dirty="0" smtClean="0"/>
              <a:t>!)</a:t>
            </a:r>
          </a:p>
          <a:p>
            <a:pPr algn="just"/>
            <a:r>
              <a:rPr lang="en-US" b="1" dirty="0" smtClean="0"/>
              <a:t>Ability </a:t>
            </a:r>
            <a:r>
              <a:rPr lang="en-US" b="1" dirty="0"/>
              <a:t>to process many samples in </a:t>
            </a:r>
            <a:r>
              <a:rPr lang="en-US" b="1" dirty="0" smtClean="0"/>
              <a:t>parallel</a:t>
            </a:r>
          </a:p>
          <a:p>
            <a:pPr algn="just"/>
            <a:r>
              <a:rPr lang="en-US" b="1" dirty="0" smtClean="0"/>
              <a:t>Low </a:t>
            </a:r>
            <a:r>
              <a:rPr lang="en-US" b="1" dirty="0"/>
              <a:t>risk of sample loss and higher yield of </a:t>
            </a:r>
            <a:r>
              <a:rPr lang="en-US" b="1" dirty="0" smtClean="0"/>
              <a:t>reaction</a:t>
            </a:r>
          </a:p>
          <a:p>
            <a:pPr algn="just"/>
            <a:r>
              <a:rPr lang="en-US" dirty="0" smtClean="0"/>
              <a:t>Historical </a:t>
            </a:r>
            <a:r>
              <a:rPr lang="en-US" dirty="0"/>
              <a:t>problem with these methods = </a:t>
            </a:r>
            <a:r>
              <a:rPr lang="en-US" u="sng" dirty="0"/>
              <a:t>non-random cutting by </a:t>
            </a:r>
            <a:r>
              <a:rPr lang="en-US" u="sng" dirty="0" smtClean="0"/>
              <a:t>enzymes</a:t>
            </a:r>
            <a:r>
              <a:rPr lang="en-US" dirty="0" smtClean="0"/>
              <a:t> (recognition </a:t>
            </a:r>
            <a:r>
              <a:rPr lang="en-US" dirty="0"/>
              <a:t>of consensus sequences, they </a:t>
            </a:r>
            <a:r>
              <a:rPr lang="en-US" dirty="0" smtClean="0"/>
              <a:t>were </a:t>
            </a:r>
            <a:r>
              <a:rPr lang="en-US" dirty="0"/>
              <a:t>restriction enzymes</a:t>
            </a:r>
            <a:r>
              <a:rPr lang="en-US" dirty="0" smtClean="0"/>
              <a:t>)</a:t>
            </a:r>
          </a:p>
          <a:p>
            <a:pPr algn="just"/>
            <a:r>
              <a:rPr lang="en-US" b="1" dirty="0" smtClean="0"/>
              <a:t>Goal </a:t>
            </a:r>
            <a:r>
              <a:rPr lang="en-US" b="1" dirty="0"/>
              <a:t>for development of new enzymatic fragmentation methods -&gt; </a:t>
            </a:r>
            <a:r>
              <a:rPr lang="en-US" b="1" dirty="0" smtClean="0"/>
              <a:t>random cut -&gt; bias </a:t>
            </a:r>
            <a:r>
              <a:rPr lang="en-US" b="1" dirty="0"/>
              <a:t>reduction</a:t>
            </a:r>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075" y="1082857"/>
            <a:ext cx="4262923" cy="2984046"/>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075" y="4066903"/>
            <a:ext cx="4286250" cy="2619375"/>
          </a:xfrm>
          <a:prstGeom prst="rect">
            <a:avLst/>
          </a:prstGeom>
        </p:spPr>
      </p:pic>
    </p:spTree>
    <p:extLst>
      <p:ext uri="{BB962C8B-B14F-4D97-AF65-F5344CB8AC3E}">
        <p14:creationId xmlns:p14="http://schemas.microsoft.com/office/powerpoint/2010/main" val="423018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01865"/>
          </a:xfrm>
        </p:spPr>
        <p:txBody>
          <a:bodyPr>
            <a:normAutofit/>
          </a:bodyPr>
          <a:lstStyle/>
          <a:p>
            <a:pPr algn="ctr"/>
            <a:r>
              <a:rPr lang="it-IT" sz="2800" dirty="0" smtClean="0"/>
              <a:t>SEQUENCING LIBRARIES: A DEFINITION</a:t>
            </a:r>
            <a:endParaRPr lang="it-IT" sz="2800" dirty="0"/>
          </a:p>
        </p:txBody>
      </p:sp>
      <p:sp>
        <p:nvSpPr>
          <p:cNvPr id="3" name="Content Placeholder 2"/>
          <p:cNvSpPr>
            <a:spLocks noGrp="1"/>
          </p:cNvSpPr>
          <p:nvPr>
            <p:ph idx="1"/>
          </p:nvPr>
        </p:nvSpPr>
        <p:spPr>
          <a:xfrm>
            <a:off x="850174" y="1192579"/>
            <a:ext cx="10491651" cy="4351338"/>
          </a:xfrm>
        </p:spPr>
        <p:txBody>
          <a:bodyPr>
            <a:noAutofit/>
          </a:bodyPr>
          <a:lstStyle/>
          <a:p>
            <a:pPr marL="45720" indent="0" algn="just">
              <a:buNone/>
            </a:pPr>
            <a:r>
              <a:rPr lang="en-US" dirty="0" smtClean="0"/>
              <a:t>Original definition: </a:t>
            </a:r>
            <a:r>
              <a:rPr lang="it-IT" dirty="0" smtClean="0"/>
              <a:t>«</a:t>
            </a:r>
            <a:r>
              <a:rPr lang="it-IT" b="1" dirty="0" smtClean="0"/>
              <a:t>c</a:t>
            </a:r>
            <a:r>
              <a:rPr lang="en-US" b="1" dirty="0" err="1" smtClean="0"/>
              <a:t>ollection</a:t>
            </a:r>
            <a:r>
              <a:rPr lang="en-US" b="1" dirty="0" smtClean="0"/>
              <a:t> </a:t>
            </a:r>
            <a:r>
              <a:rPr lang="en-US" b="1" dirty="0"/>
              <a:t>of DNA fragments that is stored and propagated in a population of micro-organisms through the process of molecular </a:t>
            </a:r>
            <a:r>
              <a:rPr lang="en-US" b="1" dirty="0" smtClean="0"/>
              <a:t>cloning</a:t>
            </a:r>
            <a:r>
              <a:rPr lang="en-US" dirty="0" smtClean="0"/>
              <a:t>”</a:t>
            </a:r>
          </a:p>
          <a:p>
            <a:pPr marL="45720" indent="0" algn="just">
              <a:buNone/>
            </a:pPr>
            <a:r>
              <a:rPr lang="en-US" dirty="0"/>
              <a:t>However, the term “library” is used with a different meaning today in the context of NGS, since as we have seen NGS sequencing does not require any cloning. In a nutshell, we could define a library as a “</a:t>
            </a:r>
            <a:r>
              <a:rPr lang="en-US" b="1" dirty="0"/>
              <a:t>collection of DNA molecules prepared in such a way as to make them compatible with a given sequencing platform</a:t>
            </a:r>
            <a:r>
              <a:rPr lang="en-US" dirty="0"/>
              <a:t>.” This is why we can talk about “Illumina libraries,” “</a:t>
            </a:r>
            <a:r>
              <a:rPr lang="en-US" dirty="0" err="1"/>
              <a:t>Nanopore</a:t>
            </a:r>
            <a:r>
              <a:rPr lang="en-US" dirty="0"/>
              <a:t> libraries,” etc., each of which is prepared with different kits and has distinct characteristics, although there are often points of contact </a:t>
            </a:r>
            <a:r>
              <a:rPr lang="en-US" dirty="0" smtClean="0"/>
              <a:t>that may even allow cross-platform </a:t>
            </a:r>
            <a:r>
              <a:rPr lang="en-US" dirty="0"/>
              <a:t>compatibility</a:t>
            </a:r>
            <a:r>
              <a:rPr lang="en-US" dirty="0" smtClean="0"/>
              <a:t>.</a:t>
            </a:r>
          </a:p>
          <a:p>
            <a:pPr marL="45720" indent="0" algn="just">
              <a:buNone/>
            </a:pPr>
            <a:r>
              <a:rPr lang="en-US" dirty="0" smtClean="0"/>
              <a:t>Since </a:t>
            </a:r>
            <a:r>
              <a:rPr lang="en-US" dirty="0"/>
              <a:t>that is to say, what makes a library compatible or not with a sequencing platform is the presence of (known) adapters at the ends of each fragment, an even more appropriate definition might be that of a “</a:t>
            </a:r>
            <a:r>
              <a:rPr lang="en-US" b="1" dirty="0"/>
              <a:t>collection of DNA molecules modified through the addition of adapters compatible with a given sequencing platform</a:t>
            </a:r>
            <a:r>
              <a:rPr lang="en-US" dirty="0"/>
              <a:t>”</a:t>
            </a:r>
            <a:endParaRPr lang="it-IT" dirty="0"/>
          </a:p>
        </p:txBody>
      </p:sp>
    </p:spTree>
    <p:extLst>
      <p:ext uri="{BB962C8B-B14F-4D97-AF65-F5344CB8AC3E}">
        <p14:creationId xmlns:p14="http://schemas.microsoft.com/office/powerpoint/2010/main" val="149470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5561" y="1465485"/>
            <a:ext cx="5721278" cy="4351338"/>
          </a:xfrm>
        </p:spPr>
        <p:txBody>
          <a:bodyPr>
            <a:normAutofit fontScale="85000" lnSpcReduction="10000"/>
          </a:bodyPr>
          <a:lstStyle/>
          <a:p>
            <a:pPr algn="just"/>
            <a:r>
              <a:rPr lang="en-US" dirty="0"/>
              <a:t>The most advanced methods are based on the use of </a:t>
            </a:r>
            <a:r>
              <a:rPr lang="en-US" b="1" u="sng" dirty="0"/>
              <a:t>transposases</a:t>
            </a:r>
            <a:r>
              <a:rPr lang="en-US" dirty="0"/>
              <a:t>, enzymes that allow transposons to move within </a:t>
            </a:r>
            <a:r>
              <a:rPr lang="en-US" dirty="0" smtClean="0"/>
              <a:t>genomes</a:t>
            </a:r>
          </a:p>
          <a:p>
            <a:pPr algn="just"/>
            <a:r>
              <a:rPr lang="en-US" dirty="0" smtClean="0"/>
              <a:t>Some </a:t>
            </a:r>
            <a:r>
              <a:rPr lang="en-US" dirty="0"/>
              <a:t>companies, such as NEB (New England Biotechnologies or Illumina itself) have developed highly advanced fragmentation methods based on this technology. The “rapid kits” marketed by ONT also use </a:t>
            </a:r>
            <a:r>
              <a:rPr lang="en-US" dirty="0" smtClean="0"/>
              <a:t>transposase</a:t>
            </a:r>
            <a:r>
              <a:rPr lang="en-US" dirty="0"/>
              <a:t>s</a:t>
            </a:r>
            <a:endParaRPr lang="en-US" dirty="0" smtClean="0"/>
          </a:p>
          <a:p>
            <a:pPr algn="just"/>
            <a:r>
              <a:rPr lang="en-US" dirty="0" smtClean="0"/>
              <a:t>Transposase </a:t>
            </a:r>
            <a:r>
              <a:rPr lang="en-US" dirty="0"/>
              <a:t>binds the inverted repeats (in red in the graph) at both ends of the region to be transposed, creates a loop and </a:t>
            </a:r>
            <a:r>
              <a:rPr lang="en-US" dirty="0" smtClean="0"/>
              <a:t>cleaves off </a:t>
            </a:r>
            <a:r>
              <a:rPr lang="en-US" dirty="0"/>
              <a:t>the </a:t>
            </a:r>
            <a:r>
              <a:rPr lang="en-US" dirty="0" smtClean="0"/>
              <a:t>fragment</a:t>
            </a:r>
          </a:p>
          <a:p>
            <a:pPr algn="just"/>
            <a:r>
              <a:rPr lang="en-US" dirty="0" smtClean="0"/>
              <a:t>In </a:t>
            </a:r>
            <a:r>
              <a:rPr lang="en-US" dirty="0"/>
              <a:t>these kits, transposase is often linked to magnetic beads that facilitate the retrieval of fragments with suitable insert sizes following library preparation (</a:t>
            </a:r>
            <a:r>
              <a:rPr lang="en-US" b="1" u="sng" dirty="0"/>
              <a:t>bead-linked </a:t>
            </a:r>
            <a:r>
              <a:rPr lang="en-US" b="1" u="sng" dirty="0" err="1"/>
              <a:t>transposomes</a:t>
            </a:r>
            <a:r>
              <a:rPr lang="en-US" b="1" u="sng" dirty="0"/>
              <a:t>, BLTs</a:t>
            </a:r>
            <a:r>
              <a:rPr lang="en-US" dirty="0"/>
              <a:t>)</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0418" y="1289639"/>
            <a:ext cx="5163942" cy="2835865"/>
          </a:xfrm>
          <a:prstGeom prst="rect">
            <a:avLst/>
          </a:prstGeom>
        </p:spPr>
      </p:pic>
      <p:pic>
        <p:nvPicPr>
          <p:cNvPr id="7" name="Immagine 6"/>
          <p:cNvPicPr>
            <a:picLocks noChangeAspect="1"/>
          </p:cNvPicPr>
          <p:nvPr/>
        </p:nvPicPr>
        <p:blipFill>
          <a:blip r:embed="rId3"/>
          <a:stretch>
            <a:fillRect/>
          </a:stretch>
        </p:blipFill>
        <p:spPr>
          <a:xfrm>
            <a:off x="8343548" y="4140744"/>
            <a:ext cx="2385412" cy="2274093"/>
          </a:xfrm>
          <a:prstGeom prst="rect">
            <a:avLst/>
          </a:prstGeom>
        </p:spPr>
      </p:pic>
      <p:sp>
        <p:nvSpPr>
          <p:cNvPr id="8" name="Title 1"/>
          <p:cNvSpPr txBox="1">
            <a:spLocks/>
          </p:cNvSpPr>
          <p:nvPr/>
        </p:nvSpPr>
        <p:spPr>
          <a:xfrm>
            <a:off x="1341120" y="438912"/>
            <a:ext cx="9509760" cy="53644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pPr algn="ctr"/>
            <a:r>
              <a:rPr lang="it-IT" sz="2800" smtClean="0"/>
              <a:t>THE ALTERNATIVE – ENZYMATIC METHODS</a:t>
            </a:r>
            <a:endParaRPr lang="it-IT" sz="2800" dirty="0"/>
          </a:p>
        </p:txBody>
      </p:sp>
      <p:sp>
        <p:nvSpPr>
          <p:cNvPr id="6" name="CasellaDiTesto 5"/>
          <p:cNvSpPr txBox="1"/>
          <p:nvPr/>
        </p:nvSpPr>
        <p:spPr>
          <a:xfrm>
            <a:off x="635561" y="5882054"/>
            <a:ext cx="6732393" cy="369332"/>
          </a:xfrm>
          <a:prstGeom prst="rect">
            <a:avLst/>
          </a:prstGeom>
          <a:noFill/>
        </p:spPr>
        <p:txBody>
          <a:bodyPr wrap="square" rtlCol="0">
            <a:spAutoFit/>
          </a:bodyPr>
          <a:lstStyle/>
          <a:p>
            <a:r>
              <a:rPr lang="it-IT" b="1" u="sng" dirty="0" smtClean="0">
                <a:solidFill>
                  <a:srgbClr val="FF0000"/>
                </a:solidFill>
              </a:rPr>
              <a:t>N.B. </a:t>
            </a:r>
            <a:r>
              <a:rPr lang="it-IT" b="1" u="sng" dirty="0" err="1" smtClean="0">
                <a:solidFill>
                  <a:srgbClr val="FF0000"/>
                </a:solidFill>
              </a:rPr>
              <a:t>tagmentation</a:t>
            </a:r>
            <a:r>
              <a:rPr lang="it-IT" b="1" u="sng" dirty="0" smtClean="0">
                <a:solidFill>
                  <a:srgbClr val="FF0000"/>
                </a:solidFill>
              </a:rPr>
              <a:t> </a:t>
            </a:r>
            <a:r>
              <a:rPr lang="it-IT" b="1" u="sng" dirty="0" err="1" smtClean="0">
                <a:solidFill>
                  <a:srgbClr val="FF0000"/>
                </a:solidFill>
              </a:rPr>
              <a:t>does</a:t>
            </a:r>
            <a:r>
              <a:rPr lang="it-IT" b="1" u="sng" dirty="0" smtClean="0">
                <a:solidFill>
                  <a:srgbClr val="FF0000"/>
                </a:solidFill>
              </a:rPr>
              <a:t> </a:t>
            </a:r>
            <a:r>
              <a:rPr lang="it-IT" b="1" u="sng" dirty="0" err="1" smtClean="0">
                <a:solidFill>
                  <a:srgbClr val="FF0000"/>
                </a:solidFill>
              </a:rPr>
              <a:t>not</a:t>
            </a:r>
            <a:r>
              <a:rPr lang="it-IT" b="1" u="sng" dirty="0" smtClean="0">
                <a:solidFill>
                  <a:srgbClr val="FF0000"/>
                </a:solidFill>
              </a:rPr>
              <a:t> </a:t>
            </a:r>
            <a:r>
              <a:rPr lang="it-IT" b="1" u="sng" dirty="0" err="1" smtClean="0">
                <a:solidFill>
                  <a:srgbClr val="FF0000"/>
                </a:solidFill>
              </a:rPr>
              <a:t>require</a:t>
            </a:r>
            <a:r>
              <a:rPr lang="it-IT" b="1" u="sng" dirty="0" smtClean="0">
                <a:solidFill>
                  <a:srgbClr val="FF0000"/>
                </a:solidFill>
              </a:rPr>
              <a:t> end </a:t>
            </a:r>
            <a:r>
              <a:rPr lang="it-IT" b="1" u="sng" dirty="0" err="1" smtClean="0">
                <a:solidFill>
                  <a:srgbClr val="FF0000"/>
                </a:solidFill>
              </a:rPr>
              <a:t>repair</a:t>
            </a:r>
            <a:endParaRPr lang="en-US" b="1" u="sng" dirty="0">
              <a:solidFill>
                <a:srgbClr val="FF0000"/>
              </a:solidFill>
            </a:endParaRPr>
          </a:p>
        </p:txBody>
      </p:sp>
    </p:spTree>
    <p:extLst>
      <p:ext uri="{BB962C8B-B14F-4D97-AF65-F5344CB8AC3E}">
        <p14:creationId xmlns:p14="http://schemas.microsoft.com/office/powerpoint/2010/main" val="320787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9243"/>
            <a:ext cx="9509760" cy="536448"/>
          </a:xfrm>
        </p:spPr>
        <p:txBody>
          <a:bodyPr>
            <a:normAutofit/>
          </a:bodyPr>
          <a:lstStyle/>
          <a:p>
            <a:pPr algn="ctr"/>
            <a:r>
              <a:rPr lang="it-IT" sz="2800" dirty="0" smtClean="0"/>
              <a:t>LIBRARY PREPARATION – </a:t>
            </a:r>
            <a:r>
              <a:rPr lang="it-IT" sz="2800" dirty="0" smtClean="0"/>
              <a:t>ILLUMINA</a:t>
            </a:r>
            <a:endParaRPr lang="it-IT" sz="2800"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74629" y="7091"/>
            <a:ext cx="2917371" cy="6850909"/>
          </a:xfrm>
        </p:spPr>
      </p:pic>
      <p:sp>
        <p:nvSpPr>
          <p:cNvPr id="5" name="CasellaDiTesto 4"/>
          <p:cNvSpPr txBox="1"/>
          <p:nvPr/>
        </p:nvSpPr>
        <p:spPr>
          <a:xfrm>
            <a:off x="482447" y="1434896"/>
            <a:ext cx="8081262" cy="4801314"/>
          </a:xfrm>
          <a:prstGeom prst="rect">
            <a:avLst/>
          </a:prstGeom>
          <a:noFill/>
        </p:spPr>
        <p:txBody>
          <a:bodyPr wrap="square" rtlCol="0">
            <a:spAutoFit/>
          </a:bodyPr>
          <a:lstStyle/>
          <a:p>
            <a:pPr marL="285750" indent="-285750" algn="just">
              <a:buFont typeface="Arial" panose="020B0604020202020204" pitchFamily="34" charset="0"/>
              <a:buChar char="•"/>
            </a:pPr>
            <a:r>
              <a:rPr lang="en-US" dirty="0"/>
              <a:t>“Classic” approach -&gt; </a:t>
            </a:r>
            <a:r>
              <a:rPr lang="en-US" b="1" dirty="0" err="1"/>
              <a:t>TruSeq</a:t>
            </a:r>
            <a:r>
              <a:rPr lang="en-US" b="1" dirty="0"/>
              <a:t> libraries</a:t>
            </a:r>
            <a:r>
              <a:rPr lang="en-US" dirty="0"/>
              <a:t> (compatible with Illumina SE or PE sequencing</a:t>
            </a:r>
            <a:r>
              <a:rPr lang="en-US" dirty="0" smtClean="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Input </a:t>
            </a:r>
            <a:r>
              <a:rPr lang="en-US" dirty="0"/>
              <a:t>required -&gt; </a:t>
            </a:r>
            <a:r>
              <a:rPr lang="en-US" b="1" dirty="0"/>
              <a:t>1/2 </a:t>
            </a:r>
            <a:r>
              <a:rPr lang="en-US" b="1" dirty="0" smtClean="0"/>
              <a:t>micrograms </a:t>
            </a:r>
            <a:r>
              <a:rPr lang="en-US" b="1" dirty="0"/>
              <a:t>of genomic </a:t>
            </a:r>
            <a:r>
              <a:rPr lang="en-US" b="1" dirty="0" smtClean="0"/>
              <a:t>DNA</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Fragmentation </a:t>
            </a:r>
            <a:r>
              <a:rPr lang="en-US" dirty="0"/>
              <a:t>supported with </a:t>
            </a:r>
            <a:r>
              <a:rPr lang="en-US" dirty="0" smtClean="0"/>
              <a:t>nebulization, acoustic shearing </a:t>
            </a:r>
            <a:r>
              <a:rPr lang="en-US" dirty="0"/>
              <a:t>or </a:t>
            </a:r>
            <a:r>
              <a:rPr lang="en-US" dirty="0" smtClean="0"/>
              <a:t>sonication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1" dirty="0" smtClean="0"/>
              <a:t>Inserts </a:t>
            </a:r>
            <a:r>
              <a:rPr lang="en-US" b="1" dirty="0"/>
              <a:t>of 300-500 </a:t>
            </a:r>
            <a:r>
              <a:rPr lang="en-US" b="1" dirty="0" err="1"/>
              <a:t>bp</a:t>
            </a:r>
            <a:r>
              <a:rPr lang="en-US" dirty="0"/>
              <a:t> (&gt; size, &gt; DNA input</a:t>
            </a:r>
            <a:r>
              <a:rPr lang="en-US" dirty="0" smtClean="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Creation </a:t>
            </a:r>
            <a:r>
              <a:rPr lang="en-US" dirty="0"/>
              <a:t>of blunt-end fragments by </a:t>
            </a:r>
            <a:r>
              <a:rPr lang="en-US" b="1" dirty="0" smtClean="0"/>
              <a:t>end-repair</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Addition </a:t>
            </a:r>
            <a:r>
              <a:rPr lang="en-US" dirty="0"/>
              <a:t>of an A ("</a:t>
            </a:r>
            <a:r>
              <a:rPr lang="en-US" b="1" dirty="0"/>
              <a:t>A </a:t>
            </a:r>
            <a:r>
              <a:rPr lang="en-US" b="1" dirty="0" smtClean="0"/>
              <a:t>tailing</a:t>
            </a:r>
            <a:r>
              <a:rPr lang="en-US" dirty="0" smtClean="0"/>
              <a:t>”) </a:t>
            </a:r>
            <a:r>
              <a:rPr lang="en-US" dirty="0"/>
              <a:t>for ligation with adaptors containing a ”T overhang</a:t>
            </a:r>
            <a:r>
              <a:rPr lang="en-US" dirty="0" smtClean="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Denaturation </a:t>
            </a:r>
            <a:r>
              <a:rPr lang="en-US" dirty="0"/>
              <a:t>and amplification follow to obtain </a:t>
            </a:r>
            <a:r>
              <a:rPr lang="en-US" u="sng" dirty="0"/>
              <a:t>barcoded libraries</a:t>
            </a:r>
            <a:r>
              <a:rPr lang="en-US" dirty="0"/>
              <a:t> (the added adapters contain the indexes) ready for sequencing</a:t>
            </a:r>
            <a:endParaRPr lang="it-IT" dirty="0"/>
          </a:p>
        </p:txBody>
      </p:sp>
    </p:spTree>
    <p:extLst>
      <p:ext uri="{BB962C8B-B14F-4D97-AF65-F5344CB8AC3E}">
        <p14:creationId xmlns:p14="http://schemas.microsoft.com/office/powerpoint/2010/main" val="24325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16991"/>
            <a:ext cx="9509760" cy="536448"/>
          </a:xfrm>
        </p:spPr>
        <p:txBody>
          <a:bodyPr>
            <a:normAutofit/>
          </a:bodyPr>
          <a:lstStyle/>
          <a:p>
            <a:pPr algn="ctr"/>
            <a:r>
              <a:rPr lang="it-IT" sz="2800" dirty="0" smtClean="0"/>
              <a:t>LIBRARY PREPARATION </a:t>
            </a:r>
            <a:r>
              <a:rPr lang="it-IT" sz="2800" dirty="0" smtClean="0"/>
              <a:t>– ILLUMINA LIBRARIES</a:t>
            </a:r>
            <a:endParaRPr lang="it-IT" sz="2800"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53439"/>
            <a:ext cx="7109161" cy="5065752"/>
          </a:xfrm>
        </p:spPr>
      </p:pic>
      <p:sp>
        <p:nvSpPr>
          <p:cNvPr id="7" name="CasellaDiTesto 6"/>
          <p:cNvSpPr txBox="1"/>
          <p:nvPr/>
        </p:nvSpPr>
        <p:spPr>
          <a:xfrm>
            <a:off x="7109162" y="957944"/>
            <a:ext cx="5082838" cy="2831544"/>
          </a:xfrm>
          <a:prstGeom prst="rect">
            <a:avLst/>
          </a:prstGeom>
          <a:noFill/>
        </p:spPr>
        <p:txBody>
          <a:bodyPr wrap="square" rtlCol="0">
            <a:spAutoFit/>
          </a:bodyPr>
          <a:lstStyle/>
          <a:p>
            <a:r>
              <a:rPr lang="it-IT" b="1" u="sng" dirty="0" smtClean="0"/>
              <a:t>Illumina Y </a:t>
            </a:r>
            <a:r>
              <a:rPr lang="it-IT" b="1" u="sng" dirty="0" err="1" smtClean="0"/>
              <a:t>adapters</a:t>
            </a:r>
            <a:endParaRPr lang="it-IT" dirty="0"/>
          </a:p>
          <a:p>
            <a:r>
              <a:rPr lang="en-US" sz="1600" dirty="0" smtClean="0"/>
              <a:t>They include:</a:t>
            </a:r>
          </a:p>
          <a:p>
            <a:r>
              <a:rPr lang="en-US" sz="1600" b="1" dirty="0" smtClean="0"/>
              <a:t>-external sequences for hybridization with the </a:t>
            </a:r>
            <a:r>
              <a:rPr lang="en-US" sz="1600" b="1" dirty="0" err="1" smtClean="0"/>
              <a:t>flowcell</a:t>
            </a:r>
            <a:r>
              <a:rPr lang="en-US" sz="1600" b="1" dirty="0" smtClean="0"/>
              <a:t> and cluster generation via bridge amplification</a:t>
            </a:r>
          </a:p>
          <a:p>
            <a:r>
              <a:rPr lang="en-US" sz="1600" b="1" dirty="0" smtClean="0"/>
              <a:t>-primers for SBS</a:t>
            </a:r>
          </a:p>
          <a:p>
            <a:r>
              <a:rPr lang="en-US" sz="1600" b="1" dirty="0" smtClean="0"/>
              <a:t>-barcode (index</a:t>
            </a:r>
            <a:r>
              <a:rPr lang="en-US" sz="1600" dirty="0" smtClean="0"/>
              <a:t>)</a:t>
            </a:r>
          </a:p>
          <a:p>
            <a:endParaRPr lang="it-IT" sz="1600" dirty="0"/>
          </a:p>
          <a:p>
            <a:r>
              <a:rPr lang="en-US" sz="1600" dirty="0" smtClean="0"/>
              <a:t>N.B. </a:t>
            </a:r>
            <a:r>
              <a:rPr lang="en-US" sz="1600" dirty="0" err="1" smtClean="0"/>
              <a:t>i</a:t>
            </a:r>
            <a:r>
              <a:rPr lang="en-US" sz="1600" dirty="0" smtClean="0"/>
              <a:t> «dual indexes» are used to improve </a:t>
            </a:r>
            <a:r>
              <a:rPr lang="en-US" sz="1600" dirty="0" err="1" smtClean="0"/>
              <a:t>demultiplexing</a:t>
            </a:r>
            <a:r>
              <a:rPr lang="en-US" sz="1600" dirty="0" smtClean="0"/>
              <a:t>, limiting the issue of «index hopping»</a:t>
            </a:r>
            <a:endParaRPr lang="en-US" sz="1600" dirty="0"/>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4027" y="3885420"/>
            <a:ext cx="5407973" cy="2447108"/>
          </a:xfrm>
          <a:prstGeom prst="rect">
            <a:avLst/>
          </a:prstGeom>
        </p:spPr>
      </p:pic>
      <p:sp>
        <p:nvSpPr>
          <p:cNvPr id="9" name="CasellaDiTesto 8"/>
          <p:cNvSpPr txBox="1"/>
          <p:nvPr/>
        </p:nvSpPr>
        <p:spPr>
          <a:xfrm>
            <a:off x="226422" y="5809308"/>
            <a:ext cx="6557605" cy="523220"/>
          </a:xfrm>
          <a:prstGeom prst="rect">
            <a:avLst/>
          </a:prstGeom>
          <a:noFill/>
        </p:spPr>
        <p:txBody>
          <a:bodyPr wrap="square" rtlCol="0">
            <a:spAutoFit/>
          </a:bodyPr>
          <a:lstStyle/>
          <a:p>
            <a:r>
              <a:rPr lang="en-US" sz="1400" dirty="0" smtClean="0"/>
              <a:t>UMI «Unique molecular identifiers» can be added to </a:t>
            </a:r>
            <a:r>
              <a:rPr lang="en-US" sz="1400" dirty="0" smtClean="0"/>
              <a:t>identify </a:t>
            </a:r>
            <a:r>
              <a:rPr lang="en-US" sz="1400" dirty="0" smtClean="0"/>
              <a:t>PCR-duplicated fragments, thereby reducing error rates</a:t>
            </a:r>
            <a:endParaRPr lang="en-US" sz="1400" dirty="0"/>
          </a:p>
        </p:txBody>
      </p:sp>
    </p:spTree>
    <p:extLst>
      <p:ext uri="{BB962C8B-B14F-4D97-AF65-F5344CB8AC3E}">
        <p14:creationId xmlns:p14="http://schemas.microsoft.com/office/powerpoint/2010/main" val="120099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16991"/>
            <a:ext cx="9509760" cy="536448"/>
          </a:xfrm>
        </p:spPr>
        <p:txBody>
          <a:bodyPr>
            <a:normAutofit/>
          </a:bodyPr>
          <a:lstStyle/>
          <a:p>
            <a:pPr algn="ctr"/>
            <a:r>
              <a:rPr lang="it-IT" sz="2800" dirty="0" smtClean="0"/>
              <a:t>A FEW WORDS ABOUT UMI</a:t>
            </a:r>
            <a:endParaRPr lang="it-IT" sz="2800" dirty="0"/>
          </a:p>
        </p:txBody>
      </p:sp>
      <p:sp>
        <p:nvSpPr>
          <p:cNvPr id="3" name="Segnaposto contenuto 2"/>
          <p:cNvSpPr>
            <a:spLocks noGrp="1"/>
          </p:cNvSpPr>
          <p:nvPr>
            <p:ph idx="1"/>
          </p:nvPr>
        </p:nvSpPr>
        <p:spPr>
          <a:xfrm>
            <a:off x="523434" y="1304076"/>
            <a:ext cx="6193889" cy="4343400"/>
          </a:xfrm>
        </p:spPr>
        <p:txBody>
          <a:bodyPr>
            <a:noAutofit/>
          </a:bodyPr>
          <a:lstStyle/>
          <a:p>
            <a:pPr algn="just"/>
            <a:r>
              <a:rPr lang="en-US" sz="1600" dirty="0"/>
              <a:t>They are </a:t>
            </a:r>
            <a:r>
              <a:rPr lang="en-US" sz="1600" u="sng" dirty="0"/>
              <a:t>random oligonucleotide sequences</a:t>
            </a:r>
            <a:r>
              <a:rPr lang="en-US" sz="1600" dirty="0"/>
              <a:t> that are </a:t>
            </a:r>
            <a:r>
              <a:rPr lang="en-US" sz="1600" b="1" dirty="0"/>
              <a:t>inserted BEFORE any step involving PCR amplification and uniquely identify each fragment in the </a:t>
            </a:r>
            <a:r>
              <a:rPr lang="en-US" sz="1600" b="1" dirty="0" smtClean="0"/>
              <a:t>library</a:t>
            </a:r>
            <a:r>
              <a:rPr lang="en-US" sz="1600" dirty="0" smtClean="0"/>
              <a:t> (i.e. should be unique identifiers for each cluster)</a:t>
            </a:r>
            <a:endParaRPr lang="en-US" sz="1600" b="1" dirty="0" smtClean="0"/>
          </a:p>
          <a:p>
            <a:pPr algn="just"/>
            <a:r>
              <a:rPr lang="en-US" sz="1600" dirty="0" smtClean="0"/>
              <a:t>The </a:t>
            </a:r>
            <a:r>
              <a:rPr lang="en-US" sz="1600" dirty="0"/>
              <a:t>difference with barcodes (which can be single or dual index) is that the latter identify ALL fragments belonging to the same sample and are used for </a:t>
            </a:r>
            <a:r>
              <a:rPr lang="en-US" sz="1600" dirty="0" err="1"/>
              <a:t>demultiplexing</a:t>
            </a:r>
            <a:r>
              <a:rPr lang="en-US" sz="1600" dirty="0"/>
              <a:t> libraries sequenced in the same </a:t>
            </a:r>
            <a:r>
              <a:rPr lang="en-US" sz="1600" dirty="0" smtClean="0"/>
              <a:t>run</a:t>
            </a:r>
          </a:p>
          <a:p>
            <a:pPr algn="just"/>
            <a:r>
              <a:rPr lang="en-US" sz="1600" dirty="0" smtClean="0"/>
              <a:t>UMIs </a:t>
            </a:r>
            <a:r>
              <a:rPr lang="en-US" sz="1600" dirty="0"/>
              <a:t>are very useful in experiments where the </a:t>
            </a:r>
            <a:r>
              <a:rPr lang="en-US" sz="1600" b="1" dirty="0"/>
              <a:t>QUANTITATIVE</a:t>
            </a:r>
            <a:r>
              <a:rPr lang="en-US" sz="1600" dirty="0"/>
              <a:t> aspect is very important, because they allow highlighting any duplicates caused by PCR, i.e., technical artifacts that should be </a:t>
            </a:r>
            <a:r>
              <a:rPr lang="en-US" sz="1600" dirty="0" smtClean="0"/>
              <a:t>excluded</a:t>
            </a:r>
          </a:p>
          <a:p>
            <a:pPr algn="just"/>
            <a:r>
              <a:rPr lang="en-US" sz="1600" dirty="0" smtClean="0"/>
              <a:t>They </a:t>
            </a:r>
            <a:r>
              <a:rPr lang="en-US" sz="1600" dirty="0"/>
              <a:t>are therefore used a lot in </a:t>
            </a:r>
            <a:r>
              <a:rPr lang="en-US" sz="1600" dirty="0" smtClean="0"/>
              <a:t>single-cell RNA-</a:t>
            </a:r>
            <a:r>
              <a:rPr lang="en-US" sz="1600" dirty="0" err="1" smtClean="0"/>
              <a:t>seq</a:t>
            </a:r>
            <a:r>
              <a:rPr lang="en-US" sz="1600" dirty="0"/>
              <a:t>, </a:t>
            </a:r>
            <a:r>
              <a:rPr lang="en-US" sz="1600" dirty="0" err="1"/>
              <a:t>ChIP-seq</a:t>
            </a:r>
            <a:r>
              <a:rPr lang="en-US" sz="1600" dirty="0"/>
              <a:t>, and other approaches that we will see, but they are not essential for genomic sequencing approaches, for </a:t>
            </a:r>
            <a:r>
              <a:rPr lang="en-US" sz="1600" dirty="0" smtClean="0"/>
              <a:t>example</a:t>
            </a:r>
          </a:p>
          <a:p>
            <a:pPr algn="just"/>
            <a:r>
              <a:rPr lang="en-US" sz="1600" dirty="0" smtClean="0"/>
              <a:t>Also </a:t>
            </a:r>
            <a:r>
              <a:rPr lang="en-US" sz="1600" u="sng" dirty="0"/>
              <a:t>essential for identifying ultra-rare variants, discriminating them from sequencing errors</a:t>
            </a:r>
            <a:endParaRPr lang="it-IT" sz="1600" u="sng"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546" y="917214"/>
            <a:ext cx="5057065" cy="5600700"/>
          </a:xfrm>
          <a:prstGeom prst="rect">
            <a:avLst/>
          </a:prstGeom>
        </p:spPr>
      </p:pic>
    </p:spTree>
    <p:extLst>
      <p:ext uri="{BB962C8B-B14F-4D97-AF65-F5344CB8AC3E}">
        <p14:creationId xmlns:p14="http://schemas.microsoft.com/office/powerpoint/2010/main" val="144908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910"/>
            <a:ext cx="6897189" cy="536448"/>
          </a:xfrm>
        </p:spPr>
        <p:txBody>
          <a:bodyPr>
            <a:normAutofit fontScale="90000"/>
          </a:bodyPr>
          <a:lstStyle/>
          <a:p>
            <a:pPr algn="ctr"/>
            <a:r>
              <a:rPr lang="it-IT" sz="2800" dirty="0" smtClean="0"/>
              <a:t>LIBRARY PREPARATION </a:t>
            </a:r>
            <a:r>
              <a:rPr lang="it-IT" sz="2800" dirty="0" smtClean="0"/>
              <a:t>– ILLUMINA LIBRARIES</a:t>
            </a:r>
            <a:endParaRPr lang="it-IT" sz="2800" dirty="0"/>
          </a:p>
        </p:txBody>
      </p:sp>
      <p:sp>
        <p:nvSpPr>
          <p:cNvPr id="7" name="CasellaDiTesto 6"/>
          <p:cNvSpPr txBox="1"/>
          <p:nvPr/>
        </p:nvSpPr>
        <p:spPr>
          <a:xfrm>
            <a:off x="334418" y="4795576"/>
            <a:ext cx="7218347" cy="1477328"/>
          </a:xfrm>
          <a:prstGeom prst="rect">
            <a:avLst/>
          </a:prstGeom>
          <a:noFill/>
        </p:spPr>
        <p:txBody>
          <a:bodyPr wrap="square" rtlCol="0">
            <a:spAutoFit/>
          </a:bodyPr>
          <a:lstStyle/>
          <a:p>
            <a:pPr algn="just"/>
            <a:r>
              <a:rPr lang="en-US" dirty="0"/>
              <a:t>Some companies have thought of developing techniques for introducing different types of adapters to minimize some technical problems (e.g., dimer formation of adapters</a:t>
            </a:r>
            <a:r>
              <a:rPr lang="en-US" dirty="0" smtClean="0"/>
              <a:t>)</a:t>
            </a:r>
          </a:p>
          <a:p>
            <a:pPr algn="just"/>
            <a:endParaRPr lang="en-US" dirty="0" smtClean="0"/>
          </a:p>
          <a:p>
            <a:pPr algn="just"/>
            <a:r>
              <a:rPr lang="en-US" dirty="0" smtClean="0"/>
              <a:t>Example</a:t>
            </a:r>
            <a:r>
              <a:rPr lang="en-US" dirty="0"/>
              <a:t>: </a:t>
            </a:r>
            <a:r>
              <a:rPr lang="en-US" dirty="0" err="1"/>
              <a:t>NEBnext</a:t>
            </a:r>
            <a:r>
              <a:rPr lang="en-US" dirty="0"/>
              <a:t> adapters (New England Biotechnologies)</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122" y="1057219"/>
            <a:ext cx="6438389" cy="3505989"/>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2765" y="0"/>
            <a:ext cx="4639235" cy="6858000"/>
          </a:xfrm>
          <a:prstGeom prst="rect">
            <a:avLst/>
          </a:prstGeom>
        </p:spPr>
      </p:pic>
    </p:spTree>
    <p:extLst>
      <p:ext uri="{BB962C8B-B14F-4D97-AF65-F5344CB8AC3E}">
        <p14:creationId xmlns:p14="http://schemas.microsoft.com/office/powerpoint/2010/main" val="413318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205" y="404831"/>
            <a:ext cx="9509760" cy="536448"/>
          </a:xfrm>
        </p:spPr>
        <p:txBody>
          <a:bodyPr>
            <a:normAutofit fontScale="90000"/>
          </a:bodyPr>
          <a:lstStyle/>
          <a:p>
            <a:pPr algn="ctr"/>
            <a:r>
              <a:rPr lang="it-IT" sz="2800" dirty="0" smtClean="0"/>
              <a:t>ILLUMINA LIBRARIES </a:t>
            </a:r>
            <a:r>
              <a:rPr lang="it-IT" sz="2800" dirty="0" smtClean="0"/>
              <a:t>– LOW INPUT DNA </a:t>
            </a:r>
            <a:r>
              <a:rPr lang="it-IT" sz="2800" dirty="0" smtClean="0"/>
              <a:t>AND «</a:t>
            </a:r>
            <a:r>
              <a:rPr lang="it-IT" sz="2800" dirty="0" smtClean="0"/>
              <a:t>PCR-FREE</a:t>
            </a:r>
            <a:r>
              <a:rPr lang="it-IT" sz="2800" dirty="0" smtClean="0"/>
              <a:t>» APPROACHES</a:t>
            </a:r>
            <a:endParaRPr lang="it-IT" sz="2800"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966" y="1049703"/>
            <a:ext cx="9678239" cy="5159187"/>
          </a:xfrm>
          <a:prstGeom prst="rect">
            <a:avLst/>
          </a:prstGeom>
        </p:spPr>
      </p:pic>
    </p:spTree>
    <p:extLst>
      <p:ext uri="{BB962C8B-B14F-4D97-AF65-F5344CB8AC3E}">
        <p14:creationId xmlns:p14="http://schemas.microsoft.com/office/powerpoint/2010/main" val="293975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63769" y="1404517"/>
            <a:ext cx="6471140" cy="4031873"/>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All library preparation kits include a step for selection of desired fragment sizes. Originally this was done by selection on agarose gels, but in the latest generation of kits (especially low-input kits) this has been replaced by the use of special </a:t>
            </a:r>
            <a:r>
              <a:rPr lang="en-US" sz="1600" dirty="0" smtClean="0"/>
              <a:t>microspheres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u="sng" dirty="0" smtClean="0"/>
              <a:t>“</a:t>
            </a:r>
            <a:r>
              <a:rPr lang="en-US" sz="1600" u="sng" dirty="0"/>
              <a:t>PCR-free” protocols aim to eliminate amplification step-related bias as much as possible, providing more uniform coverage of all genomic regions, regardless of complexity and GC content</a:t>
            </a:r>
            <a:r>
              <a:rPr lang="en-US" sz="1600" dirty="0"/>
              <a:t> -&gt; however, they require large amounts of </a:t>
            </a:r>
            <a:r>
              <a:rPr lang="en-US" sz="1600" dirty="0" err="1"/>
              <a:t>gDNA</a:t>
            </a:r>
            <a:r>
              <a:rPr lang="en-US" sz="1600" dirty="0" smtClean="0"/>
              <a:t>!</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smtClean="0"/>
              <a:t>The </a:t>
            </a:r>
            <a:r>
              <a:rPr lang="en-US" sz="1600" dirty="0" err="1"/>
              <a:t>TruSeq</a:t>
            </a:r>
            <a:r>
              <a:rPr lang="en-US" sz="1600" dirty="0"/>
              <a:t> DNA </a:t>
            </a:r>
            <a:r>
              <a:rPr lang="en-US" sz="1600" dirty="0" err="1"/>
              <a:t>nano</a:t>
            </a:r>
            <a:r>
              <a:rPr lang="en-US" sz="1600" dirty="0"/>
              <a:t> kit allows preparation of a genomic sequencing library from 100 </a:t>
            </a:r>
            <a:r>
              <a:rPr lang="en-US" sz="1600" dirty="0" err="1"/>
              <a:t>nanograms</a:t>
            </a:r>
            <a:r>
              <a:rPr lang="en-US" sz="1600" dirty="0"/>
              <a:t> of DNA (but is not PCR-free). For comparison, the </a:t>
            </a:r>
            <a:r>
              <a:rPr lang="en-US" sz="1600" dirty="0" err="1"/>
              <a:t>TruSeq</a:t>
            </a:r>
            <a:r>
              <a:rPr lang="en-US" sz="1600" dirty="0"/>
              <a:t> PCR-free kit requires 10 times as much.</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5549" y="1075330"/>
            <a:ext cx="4116904" cy="5213431"/>
          </a:xfrm>
          <a:prstGeom prst="rect">
            <a:avLst/>
          </a:prstGeom>
        </p:spPr>
      </p:pic>
      <p:sp>
        <p:nvSpPr>
          <p:cNvPr id="6" name="Title 1"/>
          <p:cNvSpPr>
            <a:spLocks noGrp="1"/>
          </p:cNvSpPr>
          <p:nvPr>
            <p:ph type="title"/>
          </p:nvPr>
        </p:nvSpPr>
        <p:spPr>
          <a:xfrm>
            <a:off x="1428205" y="404831"/>
            <a:ext cx="9509760" cy="536448"/>
          </a:xfrm>
        </p:spPr>
        <p:txBody>
          <a:bodyPr>
            <a:normAutofit fontScale="90000"/>
          </a:bodyPr>
          <a:lstStyle/>
          <a:p>
            <a:pPr algn="ctr"/>
            <a:r>
              <a:rPr lang="it-IT" sz="2800" dirty="0" smtClean="0"/>
              <a:t>ILLUMINA LIBRARIES </a:t>
            </a:r>
            <a:r>
              <a:rPr lang="it-IT" sz="2800" dirty="0" smtClean="0"/>
              <a:t>– LOW INPUT DNA </a:t>
            </a:r>
            <a:r>
              <a:rPr lang="it-IT" sz="2800" dirty="0" smtClean="0"/>
              <a:t>AND «</a:t>
            </a:r>
            <a:r>
              <a:rPr lang="it-IT" sz="2800" dirty="0" smtClean="0"/>
              <a:t>PCR-FREE</a:t>
            </a:r>
            <a:r>
              <a:rPr lang="it-IT" sz="2800" dirty="0" smtClean="0"/>
              <a:t>» APPROACHES</a:t>
            </a:r>
            <a:endParaRPr lang="it-IT" sz="2800" dirty="0"/>
          </a:p>
        </p:txBody>
      </p:sp>
    </p:spTree>
    <p:extLst>
      <p:ext uri="{BB962C8B-B14F-4D97-AF65-F5344CB8AC3E}">
        <p14:creationId xmlns:p14="http://schemas.microsoft.com/office/powerpoint/2010/main" val="129051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5164" y="1097043"/>
            <a:ext cx="6336835" cy="2302116"/>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8749" y="3399159"/>
            <a:ext cx="6363251" cy="3010161"/>
          </a:xfrm>
          <a:prstGeom prst="rect">
            <a:avLst/>
          </a:prstGeom>
        </p:spPr>
      </p:pic>
      <p:pic>
        <p:nvPicPr>
          <p:cNvPr id="7" name="Immagine 6"/>
          <p:cNvPicPr>
            <a:picLocks noChangeAspect="1"/>
          </p:cNvPicPr>
          <p:nvPr/>
        </p:nvPicPr>
        <p:blipFill rotWithShape="1">
          <a:blip r:embed="rId4">
            <a:extLst>
              <a:ext uri="{28A0092B-C50C-407E-A947-70E740481C1C}">
                <a14:useLocalDpi xmlns:a14="http://schemas.microsoft.com/office/drawing/2010/main" val="0"/>
              </a:ext>
            </a:extLst>
          </a:blip>
          <a:srcRect b="48461"/>
          <a:stretch/>
        </p:blipFill>
        <p:spPr>
          <a:xfrm>
            <a:off x="801188" y="2718733"/>
            <a:ext cx="4424244" cy="2375781"/>
          </a:xfrm>
          <a:prstGeom prst="rect">
            <a:avLst/>
          </a:prstGeom>
        </p:spPr>
      </p:pic>
      <p:sp>
        <p:nvSpPr>
          <p:cNvPr id="8" name="CasellaDiTesto 7"/>
          <p:cNvSpPr txBox="1"/>
          <p:nvPr/>
        </p:nvSpPr>
        <p:spPr>
          <a:xfrm>
            <a:off x="801188" y="1924936"/>
            <a:ext cx="5027561" cy="4524315"/>
          </a:xfrm>
          <a:prstGeom prst="rect">
            <a:avLst/>
          </a:prstGeom>
          <a:noFill/>
        </p:spPr>
        <p:txBody>
          <a:bodyPr wrap="square" rtlCol="0">
            <a:spAutoFit/>
          </a:bodyPr>
          <a:lstStyle/>
          <a:p>
            <a:r>
              <a:rPr lang="en-US" dirty="0" err="1"/>
              <a:t>NEBNext</a:t>
            </a:r>
            <a:r>
              <a:rPr lang="en-US" baseline="30000" dirty="0"/>
              <a:t>®</a:t>
            </a:r>
            <a:r>
              <a:rPr lang="en-US" dirty="0"/>
              <a:t> Ultra™ II DNA Library Prep </a:t>
            </a:r>
            <a:r>
              <a:rPr lang="en-US" dirty="0" smtClean="0"/>
              <a:t>Kit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algn="just"/>
            <a:r>
              <a:rPr lang="en-US" dirty="0" smtClean="0"/>
              <a:t>Useful for unicellular organisms, very small </a:t>
            </a:r>
            <a:r>
              <a:rPr lang="en-US" dirty="0" smtClean="0"/>
              <a:t>animals, plants or fungi, or approaches dealing with difficult samples (ancient damaged DNA)</a:t>
            </a:r>
            <a:endParaRPr lang="en-US" dirty="0"/>
          </a:p>
          <a:p>
            <a:endParaRPr lang="it-IT" dirty="0"/>
          </a:p>
        </p:txBody>
      </p:sp>
      <p:sp>
        <p:nvSpPr>
          <p:cNvPr id="9" name="Title 1"/>
          <p:cNvSpPr txBox="1">
            <a:spLocks/>
          </p:cNvSpPr>
          <p:nvPr/>
        </p:nvSpPr>
        <p:spPr>
          <a:xfrm>
            <a:off x="1428205" y="404831"/>
            <a:ext cx="9509760" cy="536448"/>
          </a:xfrm>
          <a:prstGeom prst="rect">
            <a:avLst/>
          </a:prstGeom>
        </p:spPr>
        <p:txBody>
          <a:bodyPr vert="horz" lIns="91440" tIns="45720" rIns="91440" bIns="45720" rtlCol="0" anchor="b">
            <a:normAutofit fontScale="75000" lnSpcReduction="20000"/>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pPr algn="ctr"/>
            <a:r>
              <a:rPr lang="it-IT" sz="2800" smtClean="0"/>
              <a:t>ILLUMINA LIBRARIES – LOW INPUT DNA AND «PCR-FREE» APPROACHES</a:t>
            </a:r>
            <a:endParaRPr lang="it-IT" sz="2800" dirty="0"/>
          </a:p>
        </p:txBody>
      </p:sp>
    </p:spTree>
    <p:extLst>
      <p:ext uri="{BB962C8B-B14F-4D97-AF65-F5344CB8AC3E}">
        <p14:creationId xmlns:p14="http://schemas.microsoft.com/office/powerpoint/2010/main" val="282689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fontScale="90000"/>
          </a:bodyPr>
          <a:lstStyle/>
          <a:p>
            <a:pPr algn="ctr"/>
            <a:r>
              <a:rPr lang="it-IT" sz="2800" dirty="0" smtClean="0"/>
              <a:t>HOW ARE ADAPTERS ADDED BY TRANSPOSOMES? AN EXAMPLE: NEXTERA </a:t>
            </a:r>
            <a:r>
              <a:rPr lang="it-IT" sz="2800" dirty="0" smtClean="0"/>
              <a:t>TAGMENTATION</a:t>
            </a:r>
            <a:endParaRPr lang="it-IT" sz="2800"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713" y="1079863"/>
            <a:ext cx="7508300" cy="4343400"/>
          </a:xfrm>
        </p:spPr>
      </p:pic>
      <p:sp>
        <p:nvSpPr>
          <p:cNvPr id="8" name="CasellaDiTesto 7"/>
          <p:cNvSpPr txBox="1"/>
          <p:nvPr/>
        </p:nvSpPr>
        <p:spPr>
          <a:xfrm>
            <a:off x="444138" y="5704295"/>
            <a:ext cx="11599816" cy="923330"/>
          </a:xfrm>
          <a:prstGeom prst="rect">
            <a:avLst/>
          </a:prstGeom>
          <a:noFill/>
        </p:spPr>
        <p:txBody>
          <a:bodyPr wrap="square" rtlCol="0">
            <a:spAutoFit/>
          </a:bodyPr>
          <a:lstStyle/>
          <a:p>
            <a:r>
              <a:rPr lang="it-IT" dirty="0" smtClean="0">
                <a:hlinkClick r:id="rId3"/>
              </a:rPr>
              <a:t>https</a:t>
            </a:r>
            <a:r>
              <a:rPr lang="it-IT" dirty="0">
                <a:hlinkClick r:id="rId3"/>
              </a:rPr>
              <a:t>://</a:t>
            </a:r>
            <a:r>
              <a:rPr lang="it-IT" dirty="0" smtClean="0">
                <a:hlinkClick r:id="rId3"/>
              </a:rPr>
              <a:t>emea.illumina.com/techniques/sequencing/ngs-library-prep/tagmentation.html</a:t>
            </a:r>
            <a:r>
              <a:rPr lang="it-IT" dirty="0"/>
              <a:t/>
            </a:r>
            <a:br>
              <a:rPr lang="it-IT" dirty="0"/>
            </a:br>
            <a:r>
              <a:rPr lang="it-IT" dirty="0"/>
              <a:t/>
            </a:r>
            <a:br>
              <a:rPr lang="it-IT" dirty="0"/>
            </a:br>
            <a:r>
              <a:rPr lang="it-IT" dirty="0">
                <a:hlinkClick r:id="rId4"/>
              </a:rPr>
              <a:t>https://</a:t>
            </a:r>
            <a:r>
              <a:rPr lang="it-IT" dirty="0" smtClean="0">
                <a:hlinkClick r:id="rId4"/>
              </a:rPr>
              <a:t>emea.illumina.com/products/by-brand/nextera/infographic.html</a:t>
            </a:r>
            <a:r>
              <a:rPr lang="it-IT" dirty="0" smtClean="0"/>
              <a:t>  </a:t>
            </a:r>
            <a:endParaRPr lang="it-IT" dirty="0"/>
          </a:p>
        </p:txBody>
      </p:sp>
      <p:sp>
        <p:nvSpPr>
          <p:cNvPr id="3" name="CasellaDiTesto 2"/>
          <p:cNvSpPr txBox="1"/>
          <p:nvPr/>
        </p:nvSpPr>
        <p:spPr>
          <a:xfrm>
            <a:off x="7976967" y="1354668"/>
            <a:ext cx="4066987" cy="3970318"/>
          </a:xfrm>
          <a:prstGeom prst="rect">
            <a:avLst/>
          </a:prstGeom>
          <a:noFill/>
        </p:spPr>
        <p:txBody>
          <a:bodyPr wrap="square" rtlCol="0">
            <a:spAutoFit/>
          </a:bodyPr>
          <a:lstStyle/>
          <a:p>
            <a:pPr marL="285750" indent="-285750" algn="just">
              <a:buFont typeface="Arial" panose="020B0604020202020204" pitchFamily="34" charset="0"/>
              <a:buChar char="•"/>
            </a:pPr>
            <a:r>
              <a:rPr lang="en-US" dirty="0"/>
              <a:t>Very rapid </a:t>
            </a:r>
            <a:r>
              <a:rPr lang="en-US" dirty="0" smtClean="0"/>
              <a:t>method</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Latest </a:t>
            </a:r>
            <a:r>
              <a:rPr lang="en-US" dirty="0"/>
              <a:t>applications make use of </a:t>
            </a:r>
            <a:r>
              <a:rPr lang="en-US" b="1" dirty="0"/>
              <a:t>BLT (Bead-Linked </a:t>
            </a:r>
            <a:r>
              <a:rPr lang="en-US" b="1" dirty="0" err="1" smtClean="0"/>
              <a:t>Transposomes</a:t>
            </a:r>
            <a:r>
              <a:rPr lang="en-US" b="1" dirty="0" smtClean="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Very </a:t>
            </a:r>
            <a:r>
              <a:rPr lang="en-US" dirty="0"/>
              <a:t>similar methods are also used to prepare libraries compatible with other sequencing </a:t>
            </a:r>
            <a:r>
              <a:rPr lang="en-US" dirty="0" smtClean="0"/>
              <a:t>methodologies (e.g. Oxford </a:t>
            </a:r>
            <a:r>
              <a:rPr lang="en-US" dirty="0" err="1" smtClean="0"/>
              <a:t>Nanopore</a:t>
            </a:r>
            <a:r>
              <a:rPr lang="en-US" dirty="0" smtClean="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Transposon </a:t>
            </a:r>
            <a:r>
              <a:rPr lang="en-US" dirty="0"/>
              <a:t>activity is used to fragment and add adapters in a single step</a:t>
            </a:r>
            <a:endParaRPr lang="it-IT" dirty="0"/>
          </a:p>
        </p:txBody>
      </p:sp>
    </p:spTree>
    <p:extLst>
      <p:ext uri="{BB962C8B-B14F-4D97-AF65-F5344CB8AC3E}">
        <p14:creationId xmlns:p14="http://schemas.microsoft.com/office/powerpoint/2010/main" val="311708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205" y="308115"/>
            <a:ext cx="9509760" cy="536448"/>
          </a:xfrm>
        </p:spPr>
        <p:txBody>
          <a:bodyPr>
            <a:normAutofit/>
          </a:bodyPr>
          <a:lstStyle/>
          <a:p>
            <a:pPr algn="ctr"/>
            <a:r>
              <a:rPr lang="it-IT" sz="2800" dirty="0" smtClean="0"/>
              <a:t>WHAT ABOUT ION TORRENT LIBRARIES?</a:t>
            </a:r>
            <a:endParaRPr lang="it-IT" sz="2800" dirty="0"/>
          </a:p>
        </p:txBody>
      </p:sp>
      <p:sp>
        <p:nvSpPr>
          <p:cNvPr id="3" name="CasellaDiTesto 2"/>
          <p:cNvSpPr txBox="1"/>
          <p:nvPr/>
        </p:nvSpPr>
        <p:spPr>
          <a:xfrm>
            <a:off x="378068" y="1404517"/>
            <a:ext cx="6673363" cy="5016758"/>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Although prepared much more often from amplicons (targeted resequencing approaches, </a:t>
            </a:r>
            <a:r>
              <a:rPr lang="en-US" sz="1600" dirty="0" err="1"/>
              <a:t>metabarcoding</a:t>
            </a:r>
            <a:r>
              <a:rPr lang="en-US" sz="1600" dirty="0"/>
              <a:t>, etc.) they </a:t>
            </a:r>
            <a:r>
              <a:rPr lang="en-US" sz="1600" u="sng" dirty="0"/>
              <a:t>use strategies similar to those already described for </a:t>
            </a:r>
            <a:r>
              <a:rPr lang="en-US" sz="1600" u="sng" dirty="0" smtClean="0"/>
              <a:t>Illumina</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smtClean="0"/>
              <a:t>As </a:t>
            </a:r>
            <a:r>
              <a:rPr lang="en-US" sz="1600" dirty="0"/>
              <a:t>in Illumina kits, there is the possibility of adding barcodes and there are also options that take advantage of </a:t>
            </a:r>
            <a:r>
              <a:rPr lang="en-US" sz="1600" dirty="0" err="1"/>
              <a:t>transposome</a:t>
            </a:r>
            <a:r>
              <a:rPr lang="en-US" sz="1600" dirty="0"/>
              <a:t> </a:t>
            </a:r>
            <a:r>
              <a:rPr lang="en-US" sz="1600" dirty="0" smtClean="0"/>
              <a:t>activity</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smtClean="0">
                <a:solidFill>
                  <a:srgbClr val="FF0000"/>
                </a:solidFill>
              </a:rPr>
              <a:t>Keep </a:t>
            </a:r>
            <a:r>
              <a:rPr lang="en-US" sz="1600" dirty="0">
                <a:solidFill>
                  <a:srgbClr val="FF0000"/>
                </a:solidFill>
              </a:rPr>
              <a:t>in mind that in this case the binding between fragments and barcodes is not given by the complementarity of the adapters with fragments immobilized on the surface of the barcodes, but by the binding between biotin (present conjugated to one of the 2 adapters) with the streptavidin that coats the barcodes </a:t>
            </a:r>
            <a:r>
              <a:rPr lang="en-US" sz="1600" dirty="0" smtClean="0">
                <a:solidFill>
                  <a:srgbClr val="FF0000"/>
                </a:solidFill>
              </a:rPr>
              <a:t>themselves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smtClean="0"/>
              <a:t>The </a:t>
            </a:r>
            <a:r>
              <a:rPr lang="en-US" sz="1600" dirty="0"/>
              <a:t>adaptors therefore serve only for clonal amplification and eventual multiplexing, not for hybridization with probes present on the marbles, as this task is performed by the biotin/streptavidin interaction</a:t>
            </a:r>
            <a:endParaRPr lang="it-IT" dirty="0"/>
          </a:p>
        </p:txBody>
      </p:sp>
      <p:pic>
        <p:nvPicPr>
          <p:cNvPr id="5" name="Immagine 4"/>
          <p:cNvPicPr>
            <a:picLocks noChangeAspect="1"/>
          </p:cNvPicPr>
          <p:nvPr/>
        </p:nvPicPr>
        <p:blipFill rotWithShape="1">
          <a:blip r:embed="rId2">
            <a:extLst>
              <a:ext uri="{28A0092B-C50C-407E-A947-70E740481C1C}">
                <a14:useLocalDpi xmlns:a14="http://schemas.microsoft.com/office/drawing/2010/main" val="0"/>
              </a:ext>
            </a:extLst>
          </a:blip>
          <a:srcRect r="40380"/>
          <a:stretch/>
        </p:blipFill>
        <p:spPr>
          <a:xfrm>
            <a:off x="7579249" y="1483647"/>
            <a:ext cx="4230540" cy="4407199"/>
          </a:xfrm>
          <a:prstGeom prst="rect">
            <a:avLst/>
          </a:prstGeom>
        </p:spPr>
      </p:pic>
    </p:spTree>
    <p:extLst>
      <p:ext uri="{BB962C8B-B14F-4D97-AF65-F5344CB8AC3E}">
        <p14:creationId xmlns:p14="http://schemas.microsoft.com/office/powerpoint/2010/main" val="380170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01865"/>
          </a:xfrm>
        </p:spPr>
        <p:txBody>
          <a:bodyPr>
            <a:normAutofit/>
          </a:bodyPr>
          <a:lstStyle/>
          <a:p>
            <a:pPr algn="ctr"/>
            <a:r>
              <a:rPr lang="it-IT" sz="2800" dirty="0" smtClean="0"/>
              <a:t>SEQUENCING LIBRARIES: INSERT SIZE</a:t>
            </a:r>
            <a:endParaRPr lang="it-IT" sz="2800"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5196" y="1283910"/>
            <a:ext cx="4361607" cy="2443795"/>
          </a:xfrm>
          <a:prstGeom prst="rect">
            <a:avLst/>
          </a:prstGeom>
        </p:spPr>
      </p:pic>
      <p:sp>
        <p:nvSpPr>
          <p:cNvPr id="6" name="Rettangolo 5"/>
          <p:cNvSpPr/>
          <p:nvPr/>
        </p:nvSpPr>
        <p:spPr>
          <a:xfrm>
            <a:off x="4950069" y="1143000"/>
            <a:ext cx="1213339" cy="28926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p:cNvSpPr txBox="1"/>
          <p:nvPr/>
        </p:nvSpPr>
        <p:spPr>
          <a:xfrm>
            <a:off x="778412" y="4589584"/>
            <a:ext cx="4707988" cy="1754326"/>
          </a:xfrm>
          <a:prstGeom prst="rect">
            <a:avLst/>
          </a:prstGeom>
          <a:noFill/>
        </p:spPr>
        <p:txBody>
          <a:bodyPr wrap="square" rtlCol="0">
            <a:spAutoFit/>
          </a:bodyPr>
          <a:lstStyle/>
          <a:p>
            <a:pPr algn="ctr"/>
            <a:r>
              <a:rPr lang="it-IT" b="1" u="sng" dirty="0" smtClean="0"/>
              <a:t>UNIFORM INSERT SIZE</a:t>
            </a:r>
            <a:endParaRPr lang="it-IT" b="1" u="sng" dirty="0" smtClean="0"/>
          </a:p>
          <a:p>
            <a:pPr marL="285750" indent="-285750">
              <a:buFont typeface="Wingdings" panose="05000000000000000000" pitchFamily="2" charset="2"/>
              <a:buChar char="Ø"/>
            </a:pPr>
            <a:r>
              <a:rPr lang="en-US" dirty="0"/>
              <a:t>Products of amplification of a known target by PCR (</a:t>
            </a:r>
            <a:r>
              <a:rPr lang="en-US" dirty="0" err="1"/>
              <a:t>metabarcoding</a:t>
            </a:r>
            <a:r>
              <a:rPr lang="en-US" dirty="0" smtClean="0"/>
              <a:t>)</a:t>
            </a:r>
          </a:p>
          <a:p>
            <a:pPr marL="285750" indent="-285750">
              <a:buFont typeface="Wingdings" panose="05000000000000000000" pitchFamily="2" charset="2"/>
              <a:buChar char="Ø"/>
            </a:pPr>
            <a:r>
              <a:rPr lang="en-US" dirty="0" smtClean="0"/>
              <a:t>Digestion </a:t>
            </a:r>
            <a:r>
              <a:rPr lang="en-US" dirty="0"/>
              <a:t>products of particular restriction enzymes (e.g., 2b-RAD libraries)</a:t>
            </a:r>
            <a:endParaRPr lang="en-US" dirty="0"/>
          </a:p>
        </p:txBody>
      </p:sp>
      <p:sp>
        <p:nvSpPr>
          <p:cNvPr id="8" name="CasellaDiTesto 7"/>
          <p:cNvSpPr txBox="1"/>
          <p:nvPr/>
        </p:nvSpPr>
        <p:spPr>
          <a:xfrm>
            <a:off x="6003973" y="4589584"/>
            <a:ext cx="5276557" cy="1477328"/>
          </a:xfrm>
          <a:prstGeom prst="rect">
            <a:avLst/>
          </a:prstGeom>
          <a:noFill/>
        </p:spPr>
        <p:txBody>
          <a:bodyPr wrap="square" rtlCol="0">
            <a:spAutoFit/>
          </a:bodyPr>
          <a:lstStyle/>
          <a:p>
            <a:pPr algn="ctr"/>
            <a:r>
              <a:rPr lang="it-IT" b="1" u="sng" dirty="0" smtClean="0"/>
              <a:t>VARIABLE INSERT SIZE</a:t>
            </a:r>
            <a:endParaRPr lang="it-IT" b="1" u="sng" dirty="0" smtClean="0"/>
          </a:p>
          <a:p>
            <a:pPr marL="285750" indent="-285750">
              <a:buFont typeface="Wingdings" panose="05000000000000000000" pitchFamily="2" charset="2"/>
              <a:buChar char="Ø"/>
            </a:pPr>
            <a:r>
              <a:rPr lang="en-US" dirty="0"/>
              <a:t>All approaches requiring DNA fragmentation (most applications</a:t>
            </a:r>
            <a:r>
              <a:rPr lang="en-US" dirty="0" smtClean="0"/>
              <a:t>)</a:t>
            </a:r>
          </a:p>
          <a:p>
            <a:pPr marL="285750" indent="-285750">
              <a:buFont typeface="Wingdings" panose="05000000000000000000" pitchFamily="2" charset="2"/>
              <a:buChar char="Ø"/>
            </a:pPr>
            <a:r>
              <a:rPr lang="en-US" dirty="0" smtClean="0"/>
              <a:t>PCR </a:t>
            </a:r>
            <a:r>
              <a:rPr lang="en-US" dirty="0"/>
              <a:t>products of known targets of variable size by multiplex PCR</a:t>
            </a:r>
            <a:endParaRPr lang="en-US" dirty="0"/>
          </a:p>
        </p:txBody>
      </p:sp>
      <p:sp>
        <p:nvSpPr>
          <p:cNvPr id="9" name="Freccia a destra 8"/>
          <p:cNvSpPr/>
          <p:nvPr/>
        </p:nvSpPr>
        <p:spPr>
          <a:xfrm rot="8091136">
            <a:off x="4607169" y="4229100"/>
            <a:ext cx="729762" cy="36048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Freccia a destra 9"/>
          <p:cNvSpPr/>
          <p:nvPr/>
        </p:nvSpPr>
        <p:spPr>
          <a:xfrm rot="2783229">
            <a:off x="5798526" y="4279102"/>
            <a:ext cx="729762" cy="36048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CasellaDiTesto 2"/>
          <p:cNvSpPr txBox="1"/>
          <p:nvPr/>
        </p:nvSpPr>
        <p:spPr>
          <a:xfrm>
            <a:off x="8897815" y="1419381"/>
            <a:ext cx="2681654" cy="2308324"/>
          </a:xfrm>
          <a:prstGeom prst="rect">
            <a:avLst/>
          </a:prstGeom>
          <a:noFill/>
          <a:ln>
            <a:solidFill>
              <a:srgbClr val="00B050"/>
            </a:solidFill>
          </a:ln>
        </p:spPr>
        <p:txBody>
          <a:bodyPr wrap="square" rtlCol="0">
            <a:spAutoFit/>
          </a:bodyPr>
          <a:lstStyle/>
          <a:p>
            <a:pPr algn="ctr"/>
            <a:r>
              <a:rPr lang="en-US" b="1" dirty="0" smtClean="0"/>
              <a:t>INSERT</a:t>
            </a:r>
          </a:p>
          <a:p>
            <a:pPr algn="ctr"/>
            <a:r>
              <a:rPr lang="en-US" dirty="0" smtClean="0"/>
              <a:t>Unknown sequence which needs to be sequenced, which </a:t>
            </a:r>
            <a:r>
              <a:rPr lang="en-US" dirty="0" err="1" smtClean="0"/>
              <a:t>therfore</a:t>
            </a:r>
            <a:r>
              <a:rPr lang="en-US" dirty="0" smtClean="0"/>
              <a:t> excludes the sequence of its attached known adapters</a:t>
            </a:r>
            <a:endParaRPr lang="en-US" dirty="0"/>
          </a:p>
        </p:txBody>
      </p:sp>
    </p:spTree>
    <p:extLst>
      <p:ext uri="{BB962C8B-B14F-4D97-AF65-F5344CB8AC3E}">
        <p14:creationId xmlns:p14="http://schemas.microsoft.com/office/powerpoint/2010/main" val="166578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205" y="308115"/>
            <a:ext cx="9509760" cy="536448"/>
          </a:xfrm>
        </p:spPr>
        <p:txBody>
          <a:bodyPr>
            <a:normAutofit fontScale="90000"/>
          </a:bodyPr>
          <a:lstStyle/>
          <a:p>
            <a:pPr algn="ctr"/>
            <a:r>
              <a:rPr lang="it-IT" sz="2800" dirty="0" smtClean="0"/>
              <a:t>LIBRIARIES FOR OTHER SECOND GENERATION APPROACHES</a:t>
            </a:r>
            <a:endParaRPr lang="it-IT" sz="2800" dirty="0"/>
          </a:p>
        </p:txBody>
      </p:sp>
      <p:sp>
        <p:nvSpPr>
          <p:cNvPr id="3" name="CasellaDiTesto 2"/>
          <p:cNvSpPr txBox="1"/>
          <p:nvPr/>
        </p:nvSpPr>
        <p:spPr>
          <a:xfrm>
            <a:off x="378068" y="1404517"/>
            <a:ext cx="7882882" cy="2800767"/>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The strategy is very similar, although the sequences used for generating polonies, for sequencing or as indexes change (also due to copyright issues</a:t>
            </a:r>
            <a:r>
              <a:rPr lang="en-US" sz="1600" dirty="0" smtClean="0"/>
              <a:t>)</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smtClean="0"/>
              <a:t>The </a:t>
            </a:r>
            <a:r>
              <a:rPr lang="en-US" sz="1600" dirty="0"/>
              <a:t>libraries for </a:t>
            </a:r>
            <a:r>
              <a:rPr lang="en-US" sz="1600" dirty="0" err="1"/>
              <a:t>PacBio</a:t>
            </a:r>
            <a:r>
              <a:rPr lang="en-US" sz="1600" dirty="0"/>
              <a:t> </a:t>
            </a:r>
            <a:r>
              <a:rPr lang="en-US" sz="1600" dirty="0" err="1"/>
              <a:t>Onso</a:t>
            </a:r>
            <a:r>
              <a:rPr lang="en-US" sz="1600" dirty="0"/>
              <a:t> for example resemble the Illumina ones in every way (in fact they are still Y </a:t>
            </a:r>
            <a:r>
              <a:rPr lang="en-US" sz="1600" dirty="0" smtClean="0"/>
              <a:t>adapters)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smtClean="0"/>
              <a:t>For </a:t>
            </a:r>
            <a:r>
              <a:rPr lang="en-US" sz="1600" dirty="0"/>
              <a:t>commercial issues, new sequencers (such as AVITI) can use libraries prepared with a special kit, or convert third party libraries (from other companies, e.g. Illumina), making them compatible with </a:t>
            </a:r>
            <a:r>
              <a:rPr lang="en-US" sz="1600" dirty="0" smtClean="0"/>
              <a:t>new sequencing platforms</a:t>
            </a:r>
            <a:endParaRPr lang="it-IT"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9982" y="4108757"/>
            <a:ext cx="2707603" cy="228324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6796" y="1309561"/>
            <a:ext cx="3482642" cy="4625741"/>
          </a:xfrm>
          <a:prstGeom prst="rect">
            <a:avLst/>
          </a:prstGeom>
        </p:spPr>
      </p:pic>
      <p:sp>
        <p:nvSpPr>
          <p:cNvPr id="7" name="CasellaDiTesto 6"/>
          <p:cNvSpPr txBox="1"/>
          <p:nvPr/>
        </p:nvSpPr>
        <p:spPr>
          <a:xfrm>
            <a:off x="562708" y="4482283"/>
            <a:ext cx="4193931" cy="1569660"/>
          </a:xfrm>
          <a:prstGeom prst="rect">
            <a:avLst/>
          </a:prstGeom>
          <a:noFill/>
          <a:ln w="19050">
            <a:solidFill>
              <a:srgbClr val="00B050"/>
            </a:solidFill>
          </a:ln>
        </p:spPr>
        <p:txBody>
          <a:bodyPr wrap="square" rtlCol="0">
            <a:spAutoFit/>
          </a:bodyPr>
          <a:lstStyle/>
          <a:p>
            <a:pPr algn="just"/>
            <a:r>
              <a:rPr lang="it-IT" sz="1600" dirty="0" smtClean="0"/>
              <a:t>N.B. </a:t>
            </a:r>
            <a:r>
              <a:rPr lang="en-US" sz="1600" dirty="0"/>
              <a:t>let us remember that, as similar as they may seem to each other, some sequencing techniques generate polonies on solid phase and others do not, requiring in some cases circularization of the molecules</a:t>
            </a:r>
            <a:endParaRPr lang="en-US" sz="1600" dirty="0"/>
          </a:p>
        </p:txBody>
      </p:sp>
    </p:spTree>
    <p:extLst>
      <p:ext uri="{BB962C8B-B14F-4D97-AF65-F5344CB8AC3E}">
        <p14:creationId xmlns:p14="http://schemas.microsoft.com/office/powerpoint/2010/main" val="95443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smtClean="0"/>
              <a:t>LONG READ APPLICATIONS - FRAGMENT SELECTION</a:t>
            </a:r>
            <a:endParaRPr lang="it-IT" sz="2800" dirty="0"/>
          </a:p>
        </p:txBody>
      </p:sp>
      <p:sp>
        <p:nvSpPr>
          <p:cNvPr id="3" name="CasellaDiTesto 2"/>
          <p:cNvSpPr txBox="1"/>
          <p:nvPr/>
        </p:nvSpPr>
        <p:spPr>
          <a:xfrm>
            <a:off x="5661842" y="1596025"/>
            <a:ext cx="5956662" cy="3693319"/>
          </a:xfrm>
          <a:prstGeom prst="rect">
            <a:avLst/>
          </a:prstGeom>
          <a:noFill/>
        </p:spPr>
        <p:txBody>
          <a:bodyPr wrap="square" rtlCol="0">
            <a:spAutoFit/>
          </a:bodyPr>
          <a:lstStyle/>
          <a:p>
            <a:pPr marL="285750" indent="-285750" algn="just">
              <a:buFont typeface="Arial" panose="020B0604020202020204" pitchFamily="34" charset="0"/>
              <a:buChar char="•"/>
            </a:pPr>
            <a:r>
              <a:rPr lang="en-US" dirty="0"/>
              <a:t>Traditionally, the selection of fragments of desired length was done following gel </a:t>
            </a:r>
            <a:r>
              <a:rPr lang="en-US" dirty="0" smtClean="0"/>
              <a:t>run</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As </a:t>
            </a:r>
            <a:r>
              <a:rPr lang="en-US" dirty="0"/>
              <a:t>mentioned </a:t>
            </a:r>
            <a:r>
              <a:rPr lang="en-US" dirty="0" smtClean="0"/>
              <a:t>prior, </a:t>
            </a:r>
            <a:r>
              <a:rPr lang="en-US" dirty="0"/>
              <a:t>some Illumina library preparation kits use </a:t>
            </a:r>
            <a:r>
              <a:rPr lang="en-US" dirty="0" smtClean="0"/>
              <a:t>beads </a:t>
            </a:r>
            <a:r>
              <a:rPr lang="en-US" dirty="0"/>
              <a:t>that facilitate the selection of fragments within a given size </a:t>
            </a:r>
            <a:r>
              <a:rPr lang="en-US" dirty="0" smtClean="0"/>
              <a:t>range</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Dedicated </a:t>
            </a:r>
            <a:r>
              <a:rPr lang="en-US" dirty="0"/>
              <a:t>tools, such as </a:t>
            </a:r>
            <a:r>
              <a:rPr lang="en-US" b="1" dirty="0"/>
              <a:t>Blue Pippin</a:t>
            </a:r>
            <a:r>
              <a:rPr lang="en-US" dirty="0"/>
              <a:t> (Sage Science), can be used for </a:t>
            </a:r>
            <a:r>
              <a:rPr lang="en-US" dirty="0" smtClean="0"/>
              <a:t>long-reads</a:t>
            </a:r>
            <a:endParaRPr lang="it-IT" dirty="0" smtClean="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err="1" smtClean="0"/>
              <a:t>See</a:t>
            </a:r>
            <a:r>
              <a:rPr lang="it-IT" dirty="0" smtClean="0"/>
              <a:t> the video on </a:t>
            </a:r>
            <a:r>
              <a:rPr lang="it-IT" dirty="0" err="1" smtClean="0"/>
              <a:t>Moodle</a:t>
            </a:r>
            <a:r>
              <a:rPr lang="it-IT" dirty="0" smtClean="0"/>
              <a:t> or </a:t>
            </a:r>
            <a:r>
              <a:rPr lang="it-IT" dirty="0" err="1" smtClean="0"/>
              <a:t>here</a:t>
            </a:r>
            <a:r>
              <a:rPr lang="it-IT" dirty="0" smtClean="0"/>
              <a:t>: </a:t>
            </a:r>
            <a:r>
              <a:rPr lang="it-IT" dirty="0">
                <a:hlinkClick r:id="rId2"/>
              </a:rPr>
              <a:t>https://</a:t>
            </a:r>
            <a:r>
              <a:rPr lang="it-IT" dirty="0" smtClean="0">
                <a:hlinkClick r:id="rId2"/>
              </a:rPr>
              <a:t>www.youtube.com/watch?v=7MocmyYG-FM</a:t>
            </a:r>
            <a:r>
              <a:rPr lang="it-IT" dirty="0" smtClean="0"/>
              <a:t> </a:t>
            </a:r>
            <a:endParaRPr lang="it-IT" dirty="0"/>
          </a:p>
        </p:txBody>
      </p:sp>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t="26074" b="24191"/>
          <a:stretch/>
        </p:blipFill>
        <p:spPr>
          <a:xfrm>
            <a:off x="237311" y="3719684"/>
            <a:ext cx="5424531" cy="2697915"/>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4304" y="1374901"/>
            <a:ext cx="3600245" cy="2193698"/>
          </a:xfrm>
          <a:prstGeom prst="rect">
            <a:avLst/>
          </a:prstGeom>
        </p:spPr>
      </p:pic>
    </p:spTree>
    <p:extLst>
      <p:ext uri="{BB962C8B-B14F-4D97-AF65-F5344CB8AC3E}">
        <p14:creationId xmlns:p14="http://schemas.microsoft.com/office/powerpoint/2010/main" val="149206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430" y="335169"/>
            <a:ext cx="6627223" cy="536448"/>
          </a:xfrm>
        </p:spPr>
        <p:txBody>
          <a:bodyPr>
            <a:normAutofit/>
          </a:bodyPr>
          <a:lstStyle/>
          <a:p>
            <a:pPr algn="ctr"/>
            <a:r>
              <a:rPr lang="it-IT" sz="2800" dirty="0" smtClean="0"/>
              <a:t>ONT LIBRARIES - OPTIONS</a:t>
            </a:r>
            <a:endParaRPr lang="it-IT" sz="28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6763"/>
            <a:ext cx="7856085" cy="5681237"/>
          </a:xfrm>
          <a:prstGeom prst="rect">
            <a:avLst/>
          </a:prstGeom>
        </p:spPr>
      </p:pic>
      <p:sp>
        <p:nvSpPr>
          <p:cNvPr id="5" name="CasellaDiTesto 4"/>
          <p:cNvSpPr txBox="1"/>
          <p:nvPr/>
        </p:nvSpPr>
        <p:spPr>
          <a:xfrm>
            <a:off x="7856085" y="467193"/>
            <a:ext cx="4335915" cy="6186309"/>
          </a:xfrm>
          <a:prstGeom prst="rect">
            <a:avLst/>
          </a:prstGeom>
          <a:noFill/>
        </p:spPr>
        <p:txBody>
          <a:bodyPr wrap="square" rtlCol="0">
            <a:spAutoFit/>
          </a:bodyPr>
          <a:lstStyle/>
          <a:p>
            <a:pPr algn="just"/>
            <a:r>
              <a:rPr lang="en-US" dirty="0"/>
              <a:t>Several options selectable depending on the amount (and quality) of genomic DNA </a:t>
            </a:r>
            <a:r>
              <a:rPr lang="en-US" dirty="0" smtClean="0"/>
              <a:t>available</a:t>
            </a:r>
          </a:p>
          <a:p>
            <a:pPr algn="just"/>
            <a:endParaRPr lang="en-US" dirty="0"/>
          </a:p>
          <a:p>
            <a:pPr algn="just"/>
            <a:r>
              <a:rPr lang="en-US" b="1" dirty="0" smtClean="0"/>
              <a:t>PCR-free </a:t>
            </a:r>
            <a:r>
              <a:rPr lang="en-US" b="1" dirty="0"/>
              <a:t>approaches </a:t>
            </a:r>
            <a:r>
              <a:rPr lang="en-US" dirty="0"/>
              <a:t>(preferable where possible) vs. </a:t>
            </a:r>
            <a:r>
              <a:rPr lang="en-US" dirty="0" err="1"/>
              <a:t>aplification</a:t>
            </a:r>
            <a:r>
              <a:rPr lang="en-US" dirty="0"/>
              <a:t>-based approaches (requiring working on smaller fragments</a:t>
            </a:r>
            <a:r>
              <a:rPr lang="en-US" dirty="0" smtClean="0"/>
              <a:t>!)</a:t>
            </a:r>
          </a:p>
          <a:p>
            <a:pPr algn="just"/>
            <a:endParaRPr lang="en-US" dirty="0"/>
          </a:p>
          <a:p>
            <a:pPr algn="just"/>
            <a:r>
              <a:rPr lang="en-US" b="1" dirty="0" smtClean="0"/>
              <a:t>“</a:t>
            </a:r>
            <a:r>
              <a:rPr lang="en-US" b="1" dirty="0"/>
              <a:t>Quick and dirty” transposase-based methods </a:t>
            </a:r>
            <a:r>
              <a:rPr lang="en-US" dirty="0"/>
              <a:t>(field amplifications, less labor-intensive), with lower </a:t>
            </a:r>
            <a:r>
              <a:rPr lang="en-US" dirty="0" err="1" smtClean="0"/>
              <a:t>thoughput</a:t>
            </a:r>
            <a:endParaRPr lang="en-US" dirty="0" smtClean="0"/>
          </a:p>
          <a:p>
            <a:pPr algn="just"/>
            <a:endParaRPr lang="en-US" dirty="0"/>
          </a:p>
          <a:p>
            <a:pPr algn="just"/>
            <a:r>
              <a:rPr lang="en-US" u="sng" dirty="0" smtClean="0"/>
              <a:t>Ligation-based </a:t>
            </a:r>
            <a:r>
              <a:rPr lang="en-US" u="sng" dirty="0"/>
              <a:t>methods more laborious, but provide better </a:t>
            </a:r>
            <a:r>
              <a:rPr lang="en-US" u="sng" dirty="0" smtClean="0"/>
              <a:t>throughput</a:t>
            </a:r>
          </a:p>
          <a:p>
            <a:pPr algn="just"/>
            <a:endParaRPr lang="en-US" dirty="0"/>
          </a:p>
          <a:p>
            <a:pPr algn="just"/>
            <a:r>
              <a:rPr lang="en-US" dirty="0" smtClean="0"/>
              <a:t>N.B</a:t>
            </a:r>
            <a:r>
              <a:rPr lang="en-US" dirty="0"/>
              <a:t>. the introduced adapters are bound to a motor protein that allows translocation of DNA through the </a:t>
            </a:r>
            <a:r>
              <a:rPr lang="en-US" dirty="0" err="1"/>
              <a:t>nanopore</a:t>
            </a:r>
            <a:endParaRPr lang="it-IT" dirty="0"/>
          </a:p>
        </p:txBody>
      </p:sp>
    </p:spTree>
    <p:extLst>
      <p:ext uri="{BB962C8B-B14F-4D97-AF65-F5344CB8AC3E}">
        <p14:creationId xmlns:p14="http://schemas.microsoft.com/office/powerpoint/2010/main" val="114169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5"/>
            <a:ext cx="9509760" cy="536448"/>
          </a:xfrm>
        </p:spPr>
        <p:txBody>
          <a:bodyPr>
            <a:normAutofit/>
          </a:bodyPr>
          <a:lstStyle/>
          <a:p>
            <a:pPr algn="ctr"/>
            <a:r>
              <a:rPr lang="it-IT" sz="2800" dirty="0" smtClean="0"/>
              <a:t>LIBRERIE ONT - </a:t>
            </a:r>
            <a:r>
              <a:rPr lang="it-IT" sz="2800" dirty="0" smtClean="0"/>
              <a:t>OPTIONS</a:t>
            </a:r>
            <a:endParaRPr lang="it-IT" sz="2800"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9181"/>
            <a:ext cx="3840813" cy="3337849"/>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813" y="1371560"/>
            <a:ext cx="3795089" cy="3345470"/>
          </a:xfrm>
          <a:prstGeom prst="rect">
            <a:avLst/>
          </a:prstGeom>
        </p:spPr>
      </p:pic>
      <p:sp>
        <p:nvSpPr>
          <p:cNvPr id="9" name="CasellaDiTesto 8"/>
          <p:cNvSpPr txBox="1"/>
          <p:nvPr/>
        </p:nvSpPr>
        <p:spPr>
          <a:xfrm>
            <a:off x="963220" y="965564"/>
            <a:ext cx="10418883" cy="369332"/>
          </a:xfrm>
          <a:prstGeom prst="rect">
            <a:avLst/>
          </a:prstGeom>
          <a:noFill/>
        </p:spPr>
        <p:txBody>
          <a:bodyPr wrap="square" rtlCol="0">
            <a:spAutoFit/>
          </a:bodyPr>
          <a:lstStyle/>
          <a:p>
            <a:r>
              <a:rPr lang="it-IT" dirty="0" smtClean="0"/>
              <a:t>       </a:t>
            </a:r>
            <a:r>
              <a:rPr lang="it-IT" dirty="0" smtClean="0"/>
              <a:t>«standard» </a:t>
            </a:r>
            <a:r>
              <a:rPr lang="it-IT" dirty="0" err="1" smtClean="0"/>
              <a:t>Ligation</a:t>
            </a:r>
            <a:r>
              <a:rPr lang="it-IT" dirty="0" smtClean="0"/>
              <a:t> Kit                        </a:t>
            </a:r>
            <a:r>
              <a:rPr lang="it-IT" dirty="0" err="1" smtClean="0"/>
              <a:t>Rapid</a:t>
            </a:r>
            <a:r>
              <a:rPr lang="it-IT" dirty="0" smtClean="0"/>
              <a:t> kit                            </a:t>
            </a:r>
            <a:r>
              <a:rPr lang="it-IT" dirty="0" err="1" smtClean="0"/>
              <a:t>Amplification-based</a:t>
            </a:r>
            <a:r>
              <a:rPr lang="it-IT" dirty="0" smtClean="0"/>
              <a:t> kit       </a:t>
            </a:r>
            <a:endParaRPr lang="it-IT" dirty="0"/>
          </a:p>
        </p:txBody>
      </p:sp>
      <p:sp>
        <p:nvSpPr>
          <p:cNvPr id="10" name="CasellaDiTesto 9"/>
          <p:cNvSpPr txBox="1"/>
          <p:nvPr/>
        </p:nvSpPr>
        <p:spPr>
          <a:xfrm>
            <a:off x="559442" y="5660682"/>
            <a:ext cx="11073115" cy="646331"/>
          </a:xfrm>
          <a:prstGeom prst="rect">
            <a:avLst/>
          </a:prstGeom>
          <a:noFill/>
          <a:ln>
            <a:solidFill>
              <a:srgbClr val="00B050"/>
            </a:solidFill>
          </a:ln>
        </p:spPr>
        <p:txBody>
          <a:bodyPr wrap="square" rtlCol="0">
            <a:spAutoFit/>
          </a:bodyPr>
          <a:lstStyle/>
          <a:p>
            <a:pPr algn="ctr"/>
            <a:r>
              <a:rPr lang="en-US" dirty="0"/>
              <a:t>“Field kits” function similarly to rapid kits, but include numerous freeze-dried reagents that can be transported at room temperature</a:t>
            </a:r>
            <a:endParaRPr lang="it-IT" dirty="0"/>
          </a:p>
        </p:txBody>
      </p:sp>
      <p:pic>
        <p:nvPicPr>
          <p:cNvPr id="11" name="Im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5902" y="1371560"/>
            <a:ext cx="3833192" cy="4214225"/>
          </a:xfrm>
          <a:prstGeom prst="rect">
            <a:avLst/>
          </a:prstGeom>
        </p:spPr>
      </p:pic>
    </p:spTree>
    <p:extLst>
      <p:ext uri="{BB962C8B-B14F-4D97-AF65-F5344CB8AC3E}">
        <p14:creationId xmlns:p14="http://schemas.microsoft.com/office/powerpoint/2010/main" val="303068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err="1" smtClean="0"/>
              <a:t>VolTRAX</a:t>
            </a:r>
            <a:endParaRPr lang="it-IT" sz="28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7280"/>
            <a:ext cx="8430823" cy="5026192"/>
          </a:xfrm>
          <a:prstGeom prst="rect">
            <a:avLst/>
          </a:prstGeom>
        </p:spPr>
      </p:pic>
      <p:sp>
        <p:nvSpPr>
          <p:cNvPr id="5" name="CasellaDiTesto 4"/>
          <p:cNvSpPr txBox="1"/>
          <p:nvPr/>
        </p:nvSpPr>
        <p:spPr>
          <a:xfrm>
            <a:off x="8543110" y="1541417"/>
            <a:ext cx="3274422" cy="3139321"/>
          </a:xfrm>
          <a:prstGeom prst="rect">
            <a:avLst/>
          </a:prstGeom>
          <a:noFill/>
        </p:spPr>
        <p:txBody>
          <a:bodyPr wrap="square" rtlCol="0">
            <a:spAutoFit/>
          </a:bodyPr>
          <a:lstStyle/>
          <a:p>
            <a:pPr algn="just"/>
            <a:r>
              <a:rPr lang="en-US" dirty="0"/>
              <a:t>Reduction in manual </a:t>
            </a:r>
            <a:r>
              <a:rPr lang="en-US" dirty="0" smtClean="0"/>
              <a:t>skills </a:t>
            </a:r>
            <a:r>
              <a:rPr lang="en-US" dirty="0"/>
              <a:t>on the part of the </a:t>
            </a:r>
            <a:r>
              <a:rPr lang="en-US" dirty="0" smtClean="0"/>
              <a:t>operator</a:t>
            </a:r>
          </a:p>
          <a:p>
            <a:pPr algn="just"/>
            <a:endParaRPr lang="en-US" dirty="0"/>
          </a:p>
          <a:p>
            <a:pPr algn="just"/>
            <a:r>
              <a:rPr lang="en-US" dirty="0" smtClean="0"/>
              <a:t>Increased reproducibility</a:t>
            </a:r>
          </a:p>
          <a:p>
            <a:pPr algn="just"/>
            <a:endParaRPr lang="en-US" dirty="0"/>
          </a:p>
          <a:p>
            <a:pPr algn="just"/>
            <a:r>
              <a:rPr lang="en-US" dirty="0" smtClean="0"/>
              <a:t>Use </a:t>
            </a:r>
            <a:r>
              <a:rPr lang="en-US" dirty="0"/>
              <a:t>in the field as well (powered by USB</a:t>
            </a:r>
            <a:r>
              <a:rPr lang="en-US" dirty="0" smtClean="0"/>
              <a:t>)</a:t>
            </a:r>
          </a:p>
          <a:p>
            <a:pPr algn="just"/>
            <a:endParaRPr lang="en-US" dirty="0"/>
          </a:p>
          <a:p>
            <a:pPr algn="just"/>
            <a:r>
              <a:rPr lang="en-US" dirty="0" smtClean="0"/>
              <a:t>User-definable protocols</a:t>
            </a:r>
          </a:p>
          <a:p>
            <a:pPr algn="just"/>
            <a:endParaRPr lang="en-US" dirty="0"/>
          </a:p>
          <a:p>
            <a:pPr algn="just"/>
            <a:r>
              <a:rPr lang="en-US" dirty="0" smtClean="0"/>
              <a:t>See </a:t>
            </a:r>
            <a:r>
              <a:rPr lang="en-US" dirty="0"/>
              <a:t>video on </a:t>
            </a:r>
            <a:r>
              <a:rPr lang="en-US" dirty="0" err="1"/>
              <a:t>moodle</a:t>
            </a:r>
            <a:endParaRPr lang="it-IT" dirty="0"/>
          </a:p>
        </p:txBody>
      </p:sp>
    </p:spTree>
    <p:extLst>
      <p:ext uri="{BB962C8B-B14F-4D97-AF65-F5344CB8AC3E}">
        <p14:creationId xmlns:p14="http://schemas.microsoft.com/office/powerpoint/2010/main" val="111441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5"/>
            <a:ext cx="9509760" cy="536448"/>
          </a:xfrm>
        </p:spPr>
        <p:txBody>
          <a:bodyPr>
            <a:normAutofit/>
          </a:bodyPr>
          <a:lstStyle/>
          <a:p>
            <a:pPr algn="ctr"/>
            <a:r>
              <a:rPr lang="it-IT" sz="2800" dirty="0" smtClean="0"/>
              <a:t>PACBIO LIBRARIES</a:t>
            </a:r>
            <a:endParaRPr lang="it-IT" sz="2800" dirty="0"/>
          </a:p>
        </p:txBody>
      </p:sp>
      <p:sp>
        <p:nvSpPr>
          <p:cNvPr id="5" name="CasellaDiTesto 4"/>
          <p:cNvSpPr txBox="1"/>
          <p:nvPr/>
        </p:nvSpPr>
        <p:spPr>
          <a:xfrm>
            <a:off x="7254240" y="1078901"/>
            <a:ext cx="4580709" cy="5355312"/>
          </a:xfrm>
          <a:prstGeom prst="rect">
            <a:avLst/>
          </a:prstGeom>
          <a:noFill/>
        </p:spPr>
        <p:txBody>
          <a:bodyPr wrap="square" rtlCol="0">
            <a:spAutoFit/>
          </a:bodyPr>
          <a:lstStyle/>
          <a:p>
            <a:pPr algn="just"/>
            <a:r>
              <a:rPr lang="en-US" b="1" dirty="0"/>
              <a:t>Approximately 3 micrograms of genomic DNA or more are required for the construction of a standard </a:t>
            </a:r>
            <a:r>
              <a:rPr lang="en-US" b="1" dirty="0" err="1"/>
              <a:t>SMARTbell</a:t>
            </a:r>
            <a:r>
              <a:rPr lang="en-US" b="1" dirty="0"/>
              <a:t> library to be sequenced with </a:t>
            </a:r>
            <a:r>
              <a:rPr lang="en-US" b="1" dirty="0" err="1"/>
              <a:t>HiFi</a:t>
            </a:r>
            <a:r>
              <a:rPr lang="en-US" b="1" dirty="0"/>
              <a:t> </a:t>
            </a:r>
            <a:r>
              <a:rPr lang="en-US" b="1" dirty="0" smtClean="0"/>
              <a:t>mode</a:t>
            </a:r>
          </a:p>
          <a:p>
            <a:pPr algn="just"/>
            <a:endParaRPr lang="en-US" dirty="0"/>
          </a:p>
          <a:p>
            <a:pPr algn="just"/>
            <a:r>
              <a:rPr lang="en-US" dirty="0" smtClean="0"/>
              <a:t>However</a:t>
            </a:r>
            <a:r>
              <a:rPr lang="en-US" dirty="0"/>
              <a:t>, </a:t>
            </a:r>
            <a:r>
              <a:rPr lang="en-US" u="sng" dirty="0"/>
              <a:t>PCR-free protocols are available that can go down to 400-500 ng</a:t>
            </a:r>
            <a:r>
              <a:rPr lang="en-US" dirty="0"/>
              <a:t>, with the limitation that they can be applied to relatively small genomes (&lt;1 Gb</a:t>
            </a:r>
            <a:r>
              <a:rPr lang="en-US" dirty="0" smtClean="0"/>
              <a:t>)</a:t>
            </a:r>
          </a:p>
          <a:p>
            <a:pPr algn="just"/>
            <a:endParaRPr lang="en-US" dirty="0"/>
          </a:p>
          <a:p>
            <a:pPr algn="just"/>
            <a:r>
              <a:rPr lang="en-US" dirty="0" smtClean="0"/>
              <a:t>Approaches </a:t>
            </a:r>
            <a:r>
              <a:rPr lang="en-US" dirty="0"/>
              <a:t>with ultra low input (up to 5 ng) require </a:t>
            </a:r>
            <a:r>
              <a:rPr lang="en-US" dirty="0" smtClean="0"/>
              <a:t>amplification</a:t>
            </a:r>
          </a:p>
          <a:p>
            <a:pPr algn="just"/>
            <a:endParaRPr lang="en-US" dirty="0"/>
          </a:p>
          <a:p>
            <a:pPr algn="just"/>
            <a:r>
              <a:rPr lang="en-US" dirty="0" smtClean="0"/>
              <a:t>Similar </a:t>
            </a:r>
            <a:r>
              <a:rPr lang="en-US" dirty="0"/>
              <a:t>approach to </a:t>
            </a:r>
            <a:r>
              <a:rPr lang="en-US" dirty="0" err="1"/>
              <a:t>NEBnext</a:t>
            </a:r>
            <a:r>
              <a:rPr lang="en-US" dirty="0"/>
              <a:t> libraries, but without USER activity (remember that SMRT sequencing requires circularization)</a:t>
            </a:r>
            <a:endParaRPr lang="it-IT" dirty="0"/>
          </a:p>
        </p:txBody>
      </p:sp>
      <p:pic>
        <p:nvPicPr>
          <p:cNvPr id="3" name="Immagine 2"/>
          <p:cNvPicPr>
            <a:picLocks noChangeAspect="1"/>
          </p:cNvPicPr>
          <p:nvPr/>
        </p:nvPicPr>
        <p:blipFill rotWithShape="1">
          <a:blip r:embed="rId2">
            <a:extLst>
              <a:ext uri="{28A0092B-C50C-407E-A947-70E740481C1C}">
                <a14:useLocalDpi xmlns:a14="http://schemas.microsoft.com/office/drawing/2010/main" val="0"/>
              </a:ext>
            </a:extLst>
          </a:blip>
          <a:srcRect t="1337" b="2603"/>
          <a:stretch/>
        </p:blipFill>
        <p:spPr>
          <a:xfrm>
            <a:off x="0" y="1158240"/>
            <a:ext cx="7045234" cy="5699760"/>
          </a:xfrm>
          <a:prstGeom prst="rect">
            <a:avLst/>
          </a:prstGeom>
        </p:spPr>
      </p:pic>
    </p:spTree>
    <p:extLst>
      <p:ext uri="{BB962C8B-B14F-4D97-AF65-F5344CB8AC3E}">
        <p14:creationId xmlns:p14="http://schemas.microsoft.com/office/powerpoint/2010/main" val="179104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5"/>
            <a:ext cx="9509760" cy="536448"/>
          </a:xfrm>
        </p:spPr>
        <p:txBody>
          <a:bodyPr>
            <a:normAutofit fontScale="90000"/>
          </a:bodyPr>
          <a:lstStyle/>
          <a:p>
            <a:pPr algn="ctr"/>
            <a:r>
              <a:rPr lang="en-US" sz="2800" dirty="0"/>
              <a:t>PACBIO LIBRARIES: LOW and ULTRALOW DNA INPUT - APPLICATIONS AND </a:t>
            </a:r>
            <a:r>
              <a:rPr lang="en-US" sz="2800" dirty="0" smtClean="0"/>
              <a:t>LIMITATIONS</a:t>
            </a:r>
            <a:endParaRPr lang="it-IT" sz="28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344" y="1156403"/>
            <a:ext cx="9139311" cy="5132678"/>
          </a:xfrm>
          <a:prstGeom prst="rect">
            <a:avLst/>
          </a:prstGeom>
        </p:spPr>
      </p:pic>
    </p:spTree>
    <p:extLst>
      <p:ext uri="{BB962C8B-B14F-4D97-AF65-F5344CB8AC3E}">
        <p14:creationId xmlns:p14="http://schemas.microsoft.com/office/powerpoint/2010/main" val="356694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21495"/>
            <a:ext cx="9509760" cy="536448"/>
          </a:xfrm>
        </p:spPr>
        <p:txBody>
          <a:bodyPr>
            <a:normAutofit fontScale="90000"/>
          </a:bodyPr>
          <a:lstStyle/>
          <a:p>
            <a:pPr algn="ctr"/>
            <a:r>
              <a:rPr lang="en-US" sz="2800" dirty="0"/>
              <a:t>YOU CAN'T SEQUENCE EVERYTHING: THE QUALITY OF THE STARTING GENOMIC DNA IS CRITICAL</a:t>
            </a:r>
            <a:endParaRPr lang="it-IT" sz="2800"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111983"/>
            <a:ext cx="10058400" cy="5587999"/>
          </a:xfrm>
          <a:prstGeom prst="rect">
            <a:avLst/>
          </a:prstGeom>
        </p:spPr>
      </p:pic>
    </p:spTree>
    <p:extLst>
      <p:ext uri="{BB962C8B-B14F-4D97-AF65-F5344CB8AC3E}">
        <p14:creationId xmlns:p14="http://schemas.microsoft.com/office/powerpoint/2010/main" val="141233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fontScale="90000"/>
          </a:bodyPr>
          <a:lstStyle/>
          <a:p>
            <a:pPr algn="ctr"/>
            <a:r>
              <a:rPr lang="en-US" sz="2800" dirty="0"/>
              <a:t>VERIFICATION OF THE SUCCESSFUL CONSTRUCTION OF A LIBRARY</a:t>
            </a:r>
            <a:endParaRPr lang="it-IT" sz="2800" dirty="0"/>
          </a:p>
        </p:txBody>
      </p:sp>
      <p:sp>
        <p:nvSpPr>
          <p:cNvPr id="3" name="Segnaposto contenuto 2"/>
          <p:cNvSpPr>
            <a:spLocks noGrp="1"/>
          </p:cNvSpPr>
          <p:nvPr>
            <p:ph idx="1"/>
          </p:nvPr>
        </p:nvSpPr>
        <p:spPr>
          <a:xfrm>
            <a:off x="548640" y="1298665"/>
            <a:ext cx="6566263" cy="4343400"/>
          </a:xfrm>
        </p:spPr>
        <p:txBody>
          <a:bodyPr/>
          <a:lstStyle/>
          <a:p>
            <a:pPr algn="just"/>
            <a:r>
              <a:rPr lang="en-US" dirty="0" smtClean="0"/>
              <a:t>Agilent </a:t>
            </a:r>
            <a:r>
              <a:rPr lang="en-US" dirty="0" err="1" smtClean="0"/>
              <a:t>Bioanalyzer</a:t>
            </a:r>
            <a:r>
              <a:rPr lang="en-US" dirty="0" smtClean="0"/>
              <a:t> and </a:t>
            </a:r>
            <a:r>
              <a:rPr lang="en-US" dirty="0" err="1" smtClean="0"/>
              <a:t>TapeStation</a:t>
            </a:r>
            <a:r>
              <a:rPr lang="en-US" dirty="0" smtClean="0"/>
              <a:t> systems (microfluidic-based automated </a:t>
            </a:r>
            <a:r>
              <a:rPr lang="en-US" dirty="0" err="1" smtClean="0"/>
              <a:t>elecrophoresis</a:t>
            </a:r>
            <a:endParaRPr lang="en-US" dirty="0" smtClean="0"/>
          </a:p>
          <a:p>
            <a:pPr algn="just"/>
            <a:r>
              <a:rPr lang="en-US" b="1" dirty="0" err="1" smtClean="0"/>
              <a:t>Electropherogram</a:t>
            </a:r>
            <a:r>
              <a:rPr lang="en-US" dirty="0" smtClean="0"/>
              <a:t> analysis (simpler and more practical than an agarose gel)</a:t>
            </a:r>
          </a:p>
          <a:p>
            <a:pPr algn="just"/>
            <a:r>
              <a:rPr lang="en-US" dirty="0" smtClean="0"/>
              <a:t>Allows better visualization of insert size ranges, with higher resolution of molecular weights</a:t>
            </a:r>
            <a:endParaRPr lang="en-US" dirty="0" smtClean="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106" y="975360"/>
            <a:ext cx="4117971" cy="4990011"/>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721" y="3796937"/>
            <a:ext cx="2426452" cy="2834640"/>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8828" y="3991509"/>
            <a:ext cx="2450646" cy="2640068"/>
          </a:xfrm>
          <a:prstGeom prst="rect">
            <a:avLst/>
          </a:prstGeom>
        </p:spPr>
      </p:pic>
    </p:spTree>
    <p:extLst>
      <p:ext uri="{BB962C8B-B14F-4D97-AF65-F5344CB8AC3E}">
        <p14:creationId xmlns:p14="http://schemas.microsoft.com/office/powerpoint/2010/main" val="208667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36448"/>
          </a:xfrm>
        </p:spPr>
        <p:txBody>
          <a:bodyPr>
            <a:normAutofit/>
          </a:bodyPr>
          <a:lstStyle/>
          <a:p>
            <a:pPr algn="ctr"/>
            <a:r>
              <a:rPr lang="it-IT" sz="2800" dirty="0" smtClean="0"/>
              <a:t>BIOANALYZER PROFILES – A FEW EXAMPLES</a:t>
            </a:r>
            <a:endParaRPr lang="it-IT" sz="2800" dirty="0"/>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435" y="1432615"/>
            <a:ext cx="5169788" cy="2284168"/>
          </a:xfrm>
          <a:prstGeom prst="rect">
            <a:avLst/>
          </a:prstGeo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435" y="3716782"/>
            <a:ext cx="5169788" cy="2226557"/>
          </a:xfrm>
          <a:prstGeom prst="rect">
            <a:avLst/>
          </a:prstGeom>
        </p:spPr>
      </p:pic>
      <p:sp>
        <p:nvSpPr>
          <p:cNvPr id="10" name="CasellaDiTesto 9"/>
          <p:cNvSpPr txBox="1"/>
          <p:nvPr/>
        </p:nvSpPr>
        <p:spPr>
          <a:xfrm>
            <a:off x="6096000" y="1870122"/>
            <a:ext cx="5161085" cy="3693319"/>
          </a:xfrm>
          <a:prstGeom prst="rect">
            <a:avLst/>
          </a:prstGeom>
          <a:noFill/>
        </p:spPr>
        <p:txBody>
          <a:bodyPr wrap="square" rtlCol="0">
            <a:spAutoFit/>
          </a:bodyPr>
          <a:lstStyle/>
          <a:p>
            <a:pPr marL="285750" indent="-285750" algn="just">
              <a:buFont typeface="Arial" panose="020B0604020202020204" pitchFamily="34" charset="0"/>
              <a:buChar char="•"/>
            </a:pPr>
            <a:r>
              <a:rPr lang="en-US" dirty="0"/>
              <a:t>When dealing with a library, whether obtained by PCR or by fragmentation, I expect (in almost all cases, but there are exceptions!) a distribution of lengths around a single peak. The presence of two or more peaks is often an indication of poor </a:t>
            </a:r>
            <a:r>
              <a:rPr lang="en-US" dirty="0" smtClean="0"/>
              <a:t>quality</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The </a:t>
            </a:r>
            <a:r>
              <a:rPr lang="en-US" dirty="0"/>
              <a:t>creation of secondary peaks is common when preparation kits include amplification steps that, if set incorrectly, can lead to the amplification of unwanted secondary products</a:t>
            </a:r>
            <a:endParaRPr lang="en-US" dirty="0"/>
          </a:p>
        </p:txBody>
      </p:sp>
    </p:spTree>
    <p:extLst>
      <p:ext uri="{BB962C8B-B14F-4D97-AF65-F5344CB8AC3E}">
        <p14:creationId xmlns:p14="http://schemas.microsoft.com/office/powerpoint/2010/main" val="327825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a:t>FACTORS TO CONSIDER WHEN PREPARING A GENOMIC LIBRARY FOR NGS</a:t>
            </a:r>
            <a:endParaRPr lang="it-IT" sz="2800" dirty="0"/>
          </a:p>
        </p:txBody>
      </p:sp>
      <p:sp>
        <p:nvSpPr>
          <p:cNvPr id="3" name="Content Placeholder 2"/>
          <p:cNvSpPr>
            <a:spLocks noGrp="1"/>
          </p:cNvSpPr>
          <p:nvPr>
            <p:ph idx="1"/>
          </p:nvPr>
        </p:nvSpPr>
        <p:spPr>
          <a:xfrm>
            <a:off x="862149" y="1825625"/>
            <a:ext cx="10491651" cy="4351338"/>
          </a:xfrm>
        </p:spPr>
        <p:txBody>
          <a:bodyPr>
            <a:normAutofit/>
          </a:bodyPr>
          <a:lstStyle/>
          <a:p>
            <a:pPr algn="just"/>
            <a:r>
              <a:rPr lang="en-US" dirty="0"/>
              <a:t>Amount of starting material (extracted genomic DNA) depending on </a:t>
            </a:r>
            <a:r>
              <a:rPr lang="en-US" b="1" u="sng" dirty="0"/>
              <a:t>(a) approach required (</a:t>
            </a:r>
            <a:r>
              <a:rPr lang="en-US" b="1" i="1" u="sng" dirty="0"/>
              <a:t>de novo </a:t>
            </a:r>
            <a:r>
              <a:rPr lang="en-US" b="1" u="sng" dirty="0"/>
              <a:t>sequencing vs resequencing) and (b) type of sequencing platform used</a:t>
            </a:r>
            <a:r>
              <a:rPr lang="en-US" dirty="0"/>
              <a:t> - N.B. the same factor is also critical for other types of approaches, including those based on RNA </a:t>
            </a:r>
            <a:r>
              <a:rPr lang="en-US" dirty="0" smtClean="0"/>
              <a:t>extraction</a:t>
            </a:r>
          </a:p>
          <a:p>
            <a:pPr algn="just"/>
            <a:r>
              <a:rPr lang="en-US" b="1" dirty="0" smtClean="0"/>
              <a:t>Presence </a:t>
            </a:r>
            <a:r>
              <a:rPr lang="en-US" b="1" dirty="0"/>
              <a:t>of compositional bias in the genome of interest</a:t>
            </a:r>
            <a:r>
              <a:rPr lang="en-US" dirty="0"/>
              <a:t>: particularly high or particularly low GC content. These situations can be a source of bias in second-generation sequencing approaches that use fragmentation + ligation steps and subsequent amplification to generate clonal </a:t>
            </a:r>
            <a:r>
              <a:rPr lang="en-US" dirty="0" smtClean="0"/>
              <a:t>clusters</a:t>
            </a:r>
          </a:p>
          <a:p>
            <a:pPr algn="just"/>
            <a:r>
              <a:rPr lang="en-US" dirty="0" smtClean="0"/>
              <a:t>N.B</a:t>
            </a:r>
            <a:r>
              <a:rPr lang="en-US" dirty="0"/>
              <a:t>. some of these biases (if known) can be mitigated through the use of special technical arrangements (use of specific polymerases, modification of amplification protocol, use of different buffers for enzymatic reactions)</a:t>
            </a:r>
            <a:endParaRPr lang="it-IT" dirty="0" smtClean="0"/>
          </a:p>
        </p:txBody>
      </p:sp>
    </p:spTree>
    <p:extLst>
      <p:ext uri="{BB962C8B-B14F-4D97-AF65-F5344CB8AC3E}">
        <p14:creationId xmlns:p14="http://schemas.microsoft.com/office/powerpoint/2010/main" val="227351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607" y="1226974"/>
            <a:ext cx="5976565" cy="2865756"/>
          </a:xfrm>
          <a:prstGeom prst="rect">
            <a:avLst/>
          </a:prstGeom>
        </p:spPr>
      </p:pic>
      <p:sp>
        <p:nvSpPr>
          <p:cNvPr id="4" name="CasellaDiTesto 3"/>
          <p:cNvSpPr txBox="1"/>
          <p:nvPr/>
        </p:nvSpPr>
        <p:spPr>
          <a:xfrm>
            <a:off x="3604846" y="1310054"/>
            <a:ext cx="7051431" cy="646331"/>
          </a:xfrm>
          <a:prstGeom prst="rect">
            <a:avLst/>
          </a:prstGeom>
          <a:solidFill>
            <a:schemeClr val="bg1"/>
          </a:solidFill>
          <a:ln w="19050">
            <a:solidFill>
              <a:srgbClr val="00B050"/>
            </a:solidFill>
          </a:ln>
        </p:spPr>
        <p:txBody>
          <a:bodyPr wrap="square" rtlCol="0">
            <a:spAutoFit/>
          </a:bodyPr>
          <a:lstStyle/>
          <a:p>
            <a:pPr algn="just"/>
            <a:r>
              <a:rPr lang="en-US" dirty="0" smtClean="0"/>
              <a:t>A. Good library. Main peak around 300nt, tail of larger fragments, nearly unnoticeable primer dimer (blue arrow)</a:t>
            </a:r>
            <a:endParaRPr lang="en-US" dirty="0"/>
          </a:p>
        </p:txBody>
      </p:sp>
      <p:sp>
        <p:nvSpPr>
          <p:cNvPr id="11" name="CasellaDiTesto 10"/>
          <p:cNvSpPr txBox="1"/>
          <p:nvPr/>
        </p:nvSpPr>
        <p:spPr>
          <a:xfrm>
            <a:off x="376607" y="4158811"/>
            <a:ext cx="6406661" cy="923330"/>
          </a:xfrm>
          <a:prstGeom prst="rect">
            <a:avLst/>
          </a:prstGeom>
          <a:solidFill>
            <a:schemeClr val="bg1"/>
          </a:solidFill>
          <a:ln w="19050">
            <a:solidFill>
              <a:srgbClr val="00B050"/>
            </a:solidFill>
          </a:ln>
        </p:spPr>
        <p:txBody>
          <a:bodyPr wrap="square" rtlCol="0">
            <a:spAutoFit/>
          </a:bodyPr>
          <a:lstStyle/>
          <a:p>
            <a:pPr algn="just"/>
            <a:r>
              <a:rPr lang="en-US" dirty="0" smtClean="0"/>
              <a:t>B. Bad library. Fragment size much higher than expected (unsuccessful fragmentation?), primer dimers quite abundant</a:t>
            </a:r>
            <a:endParaRPr lang="en-US" dirty="0"/>
          </a:p>
        </p:txBody>
      </p:sp>
      <p:sp>
        <p:nvSpPr>
          <p:cNvPr id="12" name="CasellaDiTesto 11"/>
          <p:cNvSpPr txBox="1"/>
          <p:nvPr/>
        </p:nvSpPr>
        <p:spPr>
          <a:xfrm>
            <a:off x="6353172" y="2316464"/>
            <a:ext cx="4785946" cy="1477328"/>
          </a:xfrm>
          <a:prstGeom prst="rect">
            <a:avLst/>
          </a:prstGeom>
          <a:solidFill>
            <a:schemeClr val="bg1"/>
          </a:solidFill>
          <a:ln w="19050">
            <a:solidFill>
              <a:srgbClr val="00B050"/>
            </a:solidFill>
          </a:ln>
        </p:spPr>
        <p:txBody>
          <a:bodyPr wrap="square" rtlCol="0">
            <a:spAutoFit/>
          </a:bodyPr>
          <a:lstStyle/>
          <a:p>
            <a:pPr algn="just"/>
            <a:r>
              <a:rPr lang="en-US" dirty="0" smtClean="0"/>
              <a:t>C. Very bad library. Very high abundance of primer dimers compared with library fragments (was initial DNA input too low?) and bad fragmentations, as in B</a:t>
            </a:r>
            <a:endParaRPr lang="en-US"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843" y="4057710"/>
            <a:ext cx="4545957" cy="2466182"/>
          </a:xfrm>
          <a:prstGeom prst="rect">
            <a:avLst/>
          </a:prstGeom>
        </p:spPr>
      </p:pic>
      <p:sp>
        <p:nvSpPr>
          <p:cNvPr id="6" name="Freccia a destra 5"/>
          <p:cNvSpPr/>
          <p:nvPr/>
        </p:nvSpPr>
        <p:spPr>
          <a:xfrm>
            <a:off x="4976446" y="5565531"/>
            <a:ext cx="2066192" cy="633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p:cNvSpPr txBox="1"/>
          <p:nvPr/>
        </p:nvSpPr>
        <p:spPr>
          <a:xfrm>
            <a:off x="606105" y="5447160"/>
            <a:ext cx="4167554" cy="1200329"/>
          </a:xfrm>
          <a:prstGeom prst="rect">
            <a:avLst/>
          </a:prstGeom>
          <a:noFill/>
        </p:spPr>
        <p:txBody>
          <a:bodyPr wrap="square" rtlCol="0">
            <a:spAutoFit/>
          </a:bodyPr>
          <a:lstStyle/>
          <a:p>
            <a:pPr algn="just"/>
            <a:r>
              <a:rPr lang="en-US" dirty="0" smtClean="0"/>
              <a:t>N.B. it is </a:t>
            </a:r>
            <a:r>
              <a:rPr lang="en-US" dirty="0" err="1" smtClean="0"/>
              <a:t>alway</a:t>
            </a:r>
            <a:r>
              <a:rPr lang="en-US" dirty="0" smtClean="0"/>
              <a:t> useful to inspect negative controls (no template controls) to verify the presence of unwanted amplification products</a:t>
            </a:r>
            <a:endParaRPr lang="en-US" dirty="0"/>
          </a:p>
        </p:txBody>
      </p:sp>
      <p:sp>
        <p:nvSpPr>
          <p:cNvPr id="13" name="Title 1"/>
          <p:cNvSpPr>
            <a:spLocks noGrp="1"/>
          </p:cNvSpPr>
          <p:nvPr>
            <p:ph type="title"/>
          </p:nvPr>
        </p:nvSpPr>
        <p:spPr>
          <a:xfrm>
            <a:off x="1341120" y="438912"/>
            <a:ext cx="9509760" cy="536448"/>
          </a:xfrm>
        </p:spPr>
        <p:txBody>
          <a:bodyPr>
            <a:normAutofit/>
          </a:bodyPr>
          <a:lstStyle/>
          <a:p>
            <a:pPr algn="ctr"/>
            <a:r>
              <a:rPr lang="it-IT" sz="2800" dirty="0" smtClean="0"/>
              <a:t>BIOANALYZER PROFILES – A FEW EXAMPLES</a:t>
            </a:r>
            <a:endParaRPr lang="it-IT" sz="2800" dirty="0"/>
          </a:p>
        </p:txBody>
      </p:sp>
    </p:spTree>
    <p:extLst>
      <p:ext uri="{BB962C8B-B14F-4D97-AF65-F5344CB8AC3E}">
        <p14:creationId xmlns:p14="http://schemas.microsoft.com/office/powerpoint/2010/main" val="3252435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04076"/>
            <a:ext cx="9509760" cy="624624"/>
          </a:xfrm>
        </p:spPr>
        <p:txBody>
          <a:bodyPr/>
          <a:lstStyle/>
          <a:p>
            <a:r>
              <a:rPr lang="it-IT" dirty="0" smtClean="0"/>
              <a:t>GC CONTENT IN </a:t>
            </a:r>
            <a:r>
              <a:rPr lang="it-IT" dirty="0" smtClean="0"/>
              <a:t>DIFFERENT ORGANISMS</a:t>
            </a:r>
            <a:endParaRPr lang="it-IT" dirty="0"/>
          </a:p>
        </p:txBody>
      </p:sp>
      <p:sp>
        <p:nvSpPr>
          <p:cNvPr id="3" name="Content Placeholder 2"/>
          <p:cNvSpPr>
            <a:spLocks noGrp="1"/>
          </p:cNvSpPr>
          <p:nvPr>
            <p:ph idx="1"/>
          </p:nvPr>
        </p:nvSpPr>
        <p:spPr>
          <a:xfrm>
            <a:off x="7429500" y="1825625"/>
            <a:ext cx="3924300" cy="4351338"/>
          </a:xfrm>
        </p:spPr>
        <p:txBody>
          <a:bodyPr>
            <a:normAutofit/>
          </a:bodyPr>
          <a:lstStyle/>
          <a:p>
            <a:pPr algn="just"/>
            <a:r>
              <a:rPr lang="en-US" dirty="0"/>
              <a:t>Relative GC content can be highly variable even in organisms that are quite close evolutionarily to one </a:t>
            </a:r>
            <a:r>
              <a:rPr lang="en-US" dirty="0" smtClean="0"/>
              <a:t>another</a:t>
            </a:r>
          </a:p>
          <a:p>
            <a:pPr algn="just"/>
            <a:r>
              <a:rPr lang="en-US" dirty="0" smtClean="0"/>
              <a:t>There </a:t>
            </a:r>
            <a:r>
              <a:rPr lang="en-US" dirty="0"/>
              <a:t>is often a relationship with genome size (also related to the number and type of repetitive elements</a:t>
            </a:r>
            <a:r>
              <a:rPr lang="en-US" dirty="0" smtClean="0"/>
              <a:t>)</a:t>
            </a:r>
          </a:p>
          <a:p>
            <a:pPr algn="just"/>
            <a:r>
              <a:rPr lang="en-US" dirty="0" smtClean="0"/>
              <a:t>Human </a:t>
            </a:r>
            <a:r>
              <a:rPr lang="en-US" dirty="0"/>
              <a:t>genome: 41% </a:t>
            </a:r>
            <a:r>
              <a:rPr lang="en-US" dirty="0" smtClean="0"/>
              <a:t>GC</a:t>
            </a:r>
          </a:p>
          <a:p>
            <a:pPr algn="just"/>
            <a:r>
              <a:rPr lang="en-US" dirty="0" smtClean="0"/>
              <a:t>Extreme </a:t>
            </a:r>
            <a:r>
              <a:rPr lang="en-US" dirty="0"/>
              <a:t>example: </a:t>
            </a:r>
            <a:r>
              <a:rPr lang="en-US" i="1" dirty="0"/>
              <a:t>Plasmodium falciparum </a:t>
            </a:r>
            <a:r>
              <a:rPr lang="en-US" dirty="0"/>
              <a:t>-&gt; 20% GC</a:t>
            </a:r>
            <a:endParaRPr lang="it-IT" dirty="0"/>
          </a:p>
        </p:txBody>
      </p:sp>
      <p:pic>
        <p:nvPicPr>
          <p:cNvPr id="6" name="Immagine 5"/>
          <p:cNvPicPr>
            <a:picLocks noChangeAspect="1"/>
          </p:cNvPicPr>
          <p:nvPr/>
        </p:nvPicPr>
        <p:blipFill>
          <a:blip r:embed="rId2"/>
          <a:stretch>
            <a:fillRect/>
          </a:stretch>
        </p:blipFill>
        <p:spPr>
          <a:xfrm>
            <a:off x="863592" y="1578441"/>
            <a:ext cx="6247258" cy="4299584"/>
          </a:xfrm>
          <a:prstGeom prst="rect">
            <a:avLst/>
          </a:prstGeom>
        </p:spPr>
      </p:pic>
    </p:spTree>
    <p:extLst>
      <p:ext uri="{BB962C8B-B14F-4D97-AF65-F5344CB8AC3E}">
        <p14:creationId xmlns:p14="http://schemas.microsoft.com/office/powerpoint/2010/main" val="197607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149" y="1825625"/>
            <a:ext cx="10491651" cy="4351338"/>
          </a:xfrm>
        </p:spPr>
        <p:txBody>
          <a:bodyPr>
            <a:normAutofit/>
          </a:bodyPr>
          <a:lstStyle/>
          <a:p>
            <a:pPr algn="just"/>
            <a:r>
              <a:rPr lang="en-US" dirty="0"/>
              <a:t>There are now a large number of commercial kits for the preparation of genomic libraries, distributed by various </a:t>
            </a:r>
            <a:r>
              <a:rPr lang="en-US" dirty="0" smtClean="0"/>
              <a:t>companies</a:t>
            </a:r>
          </a:p>
          <a:p>
            <a:pPr algn="just"/>
            <a:r>
              <a:rPr lang="en-US" dirty="0" smtClean="0"/>
              <a:t>They </a:t>
            </a:r>
            <a:r>
              <a:rPr lang="en-US" dirty="0"/>
              <a:t>may require </a:t>
            </a:r>
            <a:r>
              <a:rPr lang="en-US" b="1" dirty="0"/>
              <a:t>minimum quantities ranging from a range of several micrograms to even a few tens of </a:t>
            </a:r>
            <a:r>
              <a:rPr lang="en-US" b="1" dirty="0" err="1"/>
              <a:t>nanograms</a:t>
            </a:r>
            <a:r>
              <a:rPr lang="en-US" b="1" dirty="0"/>
              <a:t> of starting DNA</a:t>
            </a:r>
            <a:r>
              <a:rPr lang="en-US" dirty="0"/>
              <a:t>, depending on the objective of a study and, most importantly, the type of library to be prepared and the sequencing platform </a:t>
            </a:r>
            <a:r>
              <a:rPr lang="en-US" dirty="0" smtClean="0"/>
              <a:t>selected</a:t>
            </a:r>
          </a:p>
          <a:p>
            <a:pPr algn="just"/>
            <a:r>
              <a:rPr lang="en-US" dirty="0" smtClean="0"/>
              <a:t>In </a:t>
            </a:r>
            <a:r>
              <a:rPr lang="en-US" dirty="0"/>
              <a:t>general, however, it should always be kept in mind that </a:t>
            </a:r>
            <a:r>
              <a:rPr lang="en-US" u="sng" dirty="0"/>
              <a:t>a larger amount of starting DNA implies a lower need for amplification</a:t>
            </a:r>
            <a:r>
              <a:rPr lang="en-US" dirty="0"/>
              <a:t>, which ultimately ensures a higher complexity of the library </a:t>
            </a:r>
            <a:r>
              <a:rPr lang="en-US" dirty="0" smtClean="0"/>
              <a:t>itself</a:t>
            </a:r>
          </a:p>
          <a:p>
            <a:pPr algn="just"/>
            <a:r>
              <a:rPr lang="en-US" dirty="0" smtClean="0"/>
              <a:t>What </a:t>
            </a:r>
            <a:r>
              <a:rPr lang="en-US" dirty="0"/>
              <a:t>is meant by the </a:t>
            </a:r>
            <a:r>
              <a:rPr lang="en-US" b="1" u="sng" dirty="0"/>
              <a:t>complexity of a library</a:t>
            </a:r>
            <a:r>
              <a:rPr lang="en-US" dirty="0"/>
              <a:t>? Representation of the widest possible view, in the included fragments, of the sequence diversity present in the starting genome: uniform distribution of reads along chromosomes, no enrichment of specific regions, etc.% GC</a:t>
            </a:r>
            <a:endParaRPr lang="it-IT" dirty="0"/>
          </a:p>
        </p:txBody>
      </p:sp>
      <p:sp>
        <p:nvSpPr>
          <p:cNvPr id="5" name="Title 1"/>
          <p:cNvSpPr txBox="1">
            <a:spLocks/>
          </p:cNvSpPr>
          <p:nvPr/>
        </p:nvSpPr>
        <p:spPr>
          <a:xfrm>
            <a:off x="1493520" y="591312"/>
            <a:ext cx="9509760" cy="108813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pPr algn="ctr"/>
            <a:r>
              <a:rPr lang="en-US" sz="2800" smtClean="0"/>
              <a:t>FACTORS TO CONSIDER WHEN PREPARING A GENOMIC LIBRARY FOR NGS</a:t>
            </a:r>
            <a:endParaRPr lang="it-IT" sz="2800" dirty="0"/>
          </a:p>
        </p:txBody>
      </p:sp>
    </p:spTree>
    <p:extLst>
      <p:ext uri="{BB962C8B-B14F-4D97-AF65-F5344CB8AC3E}">
        <p14:creationId xmlns:p14="http://schemas.microsoft.com/office/powerpoint/2010/main" val="400085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2800" dirty="0" smtClean="0"/>
              <a:t>LIBRARY COMPLEXITY: SOME ADDITIONAL DETAILS TO BETTER UNDERSTAND THIS CONCEPT</a:t>
            </a:r>
            <a:endParaRPr lang="it-IT" sz="2800" dirty="0"/>
          </a:p>
        </p:txBody>
      </p:sp>
      <p:sp>
        <p:nvSpPr>
          <p:cNvPr id="3" name="Content Placeholder 2"/>
          <p:cNvSpPr>
            <a:spLocks noGrp="1"/>
          </p:cNvSpPr>
          <p:nvPr>
            <p:ph idx="1"/>
          </p:nvPr>
        </p:nvSpPr>
        <p:spPr>
          <a:xfrm>
            <a:off x="6497515" y="1825625"/>
            <a:ext cx="4856285" cy="4351338"/>
          </a:xfrm>
        </p:spPr>
        <p:txBody>
          <a:bodyPr>
            <a:normAutofit fontScale="92500" lnSpcReduction="20000"/>
          </a:bodyPr>
          <a:lstStyle/>
          <a:p>
            <a:pPr algn="just"/>
            <a:r>
              <a:rPr lang="en-US" dirty="0"/>
              <a:t>The concept of “complexity” of a library can also be applied to several other types of </a:t>
            </a:r>
            <a:r>
              <a:rPr lang="en-US" dirty="0" smtClean="0"/>
              <a:t>approaches</a:t>
            </a:r>
          </a:p>
          <a:p>
            <a:pPr algn="just"/>
            <a:r>
              <a:rPr lang="en-US" dirty="0" smtClean="0"/>
              <a:t>In </a:t>
            </a:r>
            <a:r>
              <a:rPr lang="en-US" dirty="0"/>
              <a:t>the example </a:t>
            </a:r>
            <a:r>
              <a:rPr lang="en-US" dirty="0" smtClean="0"/>
              <a:t>in the figure </a:t>
            </a:r>
            <a:r>
              <a:rPr lang="en-US" dirty="0"/>
              <a:t>we see a resequencing involving data mapped to an exon, showing a SNP (shown in red</a:t>
            </a:r>
            <a:r>
              <a:rPr lang="en-US" dirty="0" smtClean="0"/>
              <a:t>)</a:t>
            </a:r>
          </a:p>
          <a:p>
            <a:pPr algn="just"/>
            <a:r>
              <a:rPr lang="en-US" dirty="0" smtClean="0"/>
              <a:t>The </a:t>
            </a:r>
            <a:r>
              <a:rPr lang="en-US" dirty="0"/>
              <a:t>complexity of a library can be estimated by assessing the presence of duplicate reads, that is, 100 percent identical to each other, not only by sequence, but also by start and end positions. </a:t>
            </a:r>
            <a:r>
              <a:rPr lang="en-US" u="sng" dirty="0"/>
              <a:t>A very high fraction of duplicate reads could indicate technical problems</a:t>
            </a:r>
            <a:r>
              <a:rPr lang="en-US" dirty="0"/>
              <a:t> (in a genomic library, but for example not in amplicon sequencing-based approaches)</a:t>
            </a:r>
            <a:endParaRPr lang="it-IT" dirty="0" smtClean="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555" y="1825625"/>
            <a:ext cx="5117393" cy="2630230"/>
          </a:xfrm>
          <a:prstGeom prst="rect">
            <a:avLst/>
          </a:prstGeom>
        </p:spPr>
      </p:pic>
      <p:sp>
        <p:nvSpPr>
          <p:cNvPr id="5" name="CasellaDiTesto 4"/>
          <p:cNvSpPr txBox="1"/>
          <p:nvPr/>
        </p:nvSpPr>
        <p:spPr>
          <a:xfrm>
            <a:off x="404447" y="4668715"/>
            <a:ext cx="5750168" cy="1569660"/>
          </a:xfrm>
          <a:prstGeom prst="rect">
            <a:avLst/>
          </a:prstGeom>
          <a:noFill/>
          <a:ln>
            <a:solidFill>
              <a:srgbClr val="00B050"/>
            </a:solidFill>
          </a:ln>
        </p:spPr>
        <p:txBody>
          <a:bodyPr wrap="square" rtlCol="0">
            <a:spAutoFit/>
          </a:bodyPr>
          <a:lstStyle/>
          <a:p>
            <a:pPr algn="just"/>
            <a:r>
              <a:rPr lang="en-US" sz="1600" dirty="0"/>
              <a:t>In this example, the differently colored reads are “different” not in the sense that they show polymorphisms, but in the sense that their start and end positions are “out of phase” while covering the entire exon (which is expected, because let us remember that genomic DNA fragmentation is a random process</a:t>
            </a:r>
            <a:endParaRPr lang="it-IT" sz="1600" dirty="0"/>
          </a:p>
        </p:txBody>
      </p:sp>
    </p:spTree>
    <p:extLst>
      <p:ext uri="{BB962C8B-B14F-4D97-AF65-F5344CB8AC3E}">
        <p14:creationId xmlns:p14="http://schemas.microsoft.com/office/powerpoint/2010/main" val="210810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149" y="1825625"/>
            <a:ext cx="10491651" cy="4351338"/>
          </a:xfrm>
        </p:spPr>
        <p:txBody>
          <a:bodyPr>
            <a:normAutofit/>
          </a:bodyPr>
          <a:lstStyle/>
          <a:p>
            <a:pPr algn="just"/>
            <a:r>
              <a:rPr lang="en-US" b="1" dirty="0"/>
              <a:t>Limit exogenous contamination as much as possible</a:t>
            </a:r>
            <a:r>
              <a:rPr lang="en-US" dirty="0"/>
              <a:t>! Tissues of an organism are not axenic -&gt; I can extract a mix of the target genomic DNA + that of associated microorganisms (symbionts and pathogens). Viruses? Microalgae and </a:t>
            </a:r>
            <a:r>
              <a:rPr lang="en-US" dirty="0" err="1"/>
              <a:t>protists</a:t>
            </a:r>
            <a:r>
              <a:rPr lang="en-US" dirty="0"/>
              <a:t> in aquatic organisms</a:t>
            </a:r>
            <a:r>
              <a:rPr lang="en-US" dirty="0" smtClean="0"/>
              <a:t>?</a:t>
            </a:r>
          </a:p>
          <a:p>
            <a:pPr algn="just"/>
            <a:r>
              <a:rPr lang="en-US" dirty="0" smtClean="0"/>
              <a:t>It </a:t>
            </a:r>
            <a:r>
              <a:rPr lang="en-US" dirty="0"/>
              <a:t>is appropriate to choose a tissue that is as “clean” as possible, avoiding, for example, the digestive tract, which may include DNA derived from organisms that my target species has fed on</a:t>
            </a:r>
            <a:endParaRPr lang="it-IT" dirty="0" smtClean="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99" y="4153134"/>
            <a:ext cx="5134520" cy="2364006"/>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1682" y="4153134"/>
            <a:ext cx="5238139" cy="2364006"/>
          </a:xfrm>
          <a:prstGeom prst="rect">
            <a:avLst/>
          </a:prstGeom>
        </p:spPr>
      </p:pic>
      <p:sp>
        <p:nvSpPr>
          <p:cNvPr id="7" name="Title 1"/>
          <p:cNvSpPr txBox="1">
            <a:spLocks/>
          </p:cNvSpPr>
          <p:nvPr/>
        </p:nvSpPr>
        <p:spPr>
          <a:xfrm>
            <a:off x="1493520" y="591312"/>
            <a:ext cx="9509760" cy="108813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pPr algn="ctr"/>
            <a:r>
              <a:rPr lang="en-US" sz="2800" dirty="0" smtClean="0"/>
              <a:t>FACTORS TO CONSIDER WHEN PREPARING A GENOMIC LIBRARY FOR NGS</a:t>
            </a:r>
            <a:endParaRPr lang="it-IT" sz="2800" dirty="0"/>
          </a:p>
        </p:txBody>
      </p:sp>
    </p:spTree>
    <p:extLst>
      <p:ext uri="{BB962C8B-B14F-4D97-AF65-F5344CB8AC3E}">
        <p14:creationId xmlns:p14="http://schemas.microsoft.com/office/powerpoint/2010/main" val="66571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4899</Words>
  <Application>Microsoft Office PowerPoint</Application>
  <PresentationFormat>Widescreen</PresentationFormat>
  <Paragraphs>300</Paragraphs>
  <Slides>50</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50</vt:i4>
      </vt:variant>
    </vt:vector>
  </HeadingPairs>
  <TitlesOfParts>
    <vt:vector size="54" baseType="lpstr">
      <vt:lpstr>Arial</vt:lpstr>
      <vt:lpstr>Century Gothic</vt:lpstr>
      <vt:lpstr>Wingdings</vt:lpstr>
      <vt:lpstr>Sheer Green 16x9</vt:lpstr>
      <vt:lpstr>LECTURE 4 Preparation of samples and sequencing libraries</vt:lpstr>
      <vt:lpstr>PREMISES</vt:lpstr>
      <vt:lpstr>SEQUENCING LIBRARIES: A DEFINITION</vt:lpstr>
      <vt:lpstr>SEQUENCING LIBRARIES: INSERT SIZE</vt:lpstr>
      <vt:lpstr>FACTORS TO CONSIDER WHEN PREPARING A GENOMIC LIBRARY FOR NGS</vt:lpstr>
      <vt:lpstr>GC CONTENT IN DIFFERENT ORGANISMS</vt:lpstr>
      <vt:lpstr>Presentazione standard di PowerPoint</vt:lpstr>
      <vt:lpstr>LIBRARY COMPLEXITY: SOME ADDITIONAL DETAILS TO BETTER UNDERSTAND THIS CONCEPT</vt:lpstr>
      <vt:lpstr>Presentazione standard di PowerPoint</vt:lpstr>
      <vt:lpstr>BE CAREFUL ABOUT THE POSSIBLE SOURCES OF EXOGENOUS CONTAMINATION OR CROSS-CONTAMINATION</vt:lpstr>
      <vt:lpstr>HOW CAN CONTAMINATION RISKS BE MINIMIZED?</vt:lpstr>
      <vt:lpstr>Presentazione standard di PowerPoint</vt:lpstr>
      <vt:lpstr>Presentazione standard di PowerPoint</vt:lpstr>
      <vt:lpstr>Presentazione standard di PowerPoint</vt:lpstr>
      <vt:lpstr>Presentazione standard di PowerPoint</vt:lpstr>
      <vt:lpstr>Presentazione standard di PowerPoint</vt:lpstr>
      <vt:lpstr>GENOME SIZE</vt:lpstr>
      <vt:lpstr>HOW TO PREPARE SEQUENCING LIBRARIES COMPATIBLE WITH SECOND GENERATION SEQUENCING PLATFORMS?</vt:lpstr>
      <vt:lpstr>EVALUATING THE QUALITY OF EXTRACTED DNA</vt:lpstr>
      <vt:lpstr>Presentazione standard di PowerPoint</vt:lpstr>
      <vt:lpstr>HOW TO PREPARE SEQUENCING LIBRARIES COMPATIBLE WITH SECOND GENERATION SEQUENCING PLATFORMS?</vt:lpstr>
      <vt:lpstr>FRAGMENTATION APPROACHES</vt:lpstr>
      <vt:lpstr>PHYSICAL METHODS: SONICATION</vt:lpstr>
      <vt:lpstr>PHYSICAL METHODS: NEBULIZATION</vt:lpstr>
      <vt:lpstr>PHYSICAL METHODS: ACOUSTIC SHEARING</vt:lpstr>
      <vt:lpstr>PHYSICAL METHODS: HYDRODYNAMIC SHEARING</vt:lpstr>
      <vt:lpstr>PHYSICAL METHODS: GENERAL DISADVANTAGES</vt:lpstr>
      <vt:lpstr>PHYSICAL METHODS: END REPAIR</vt:lpstr>
      <vt:lpstr>THE ALTERNATIVE – ENZYMATIC METHODS</vt:lpstr>
      <vt:lpstr>Presentazione standard di PowerPoint</vt:lpstr>
      <vt:lpstr>LIBRARY PREPARATION – ILLUMINA</vt:lpstr>
      <vt:lpstr>LIBRARY PREPARATION – ILLUMINA LIBRARIES</vt:lpstr>
      <vt:lpstr>A FEW WORDS ABOUT UMI</vt:lpstr>
      <vt:lpstr>LIBRARY PREPARATION – ILLUMINA LIBRARIES</vt:lpstr>
      <vt:lpstr>ILLUMINA LIBRARIES – LOW INPUT DNA AND «PCR-FREE» APPROACHES</vt:lpstr>
      <vt:lpstr>ILLUMINA LIBRARIES – LOW INPUT DNA AND «PCR-FREE» APPROACHES</vt:lpstr>
      <vt:lpstr>Presentazione standard di PowerPoint</vt:lpstr>
      <vt:lpstr>HOW ARE ADAPTERS ADDED BY TRANSPOSOMES? AN EXAMPLE: NEXTERA TAGMENTATION</vt:lpstr>
      <vt:lpstr>WHAT ABOUT ION TORRENT LIBRARIES?</vt:lpstr>
      <vt:lpstr>LIBRIARIES FOR OTHER SECOND GENERATION APPROACHES</vt:lpstr>
      <vt:lpstr>LONG READ APPLICATIONS - FRAGMENT SELECTION</vt:lpstr>
      <vt:lpstr>ONT LIBRARIES - OPTIONS</vt:lpstr>
      <vt:lpstr>LIBRERIE ONT - OPTIONS</vt:lpstr>
      <vt:lpstr>VolTRAX</vt:lpstr>
      <vt:lpstr>PACBIO LIBRARIES</vt:lpstr>
      <vt:lpstr>PACBIO LIBRARIES: LOW and ULTRALOW DNA INPUT - APPLICATIONS AND LIMITATIONS</vt:lpstr>
      <vt:lpstr>YOU CAN'T SEQUENCE EVERYTHING: THE QUALITY OF THE STARTING GENOMIC DNA IS CRITICAL</vt:lpstr>
      <vt:lpstr>VERIFICATION OF THE SUCCESSFUL CONSTRUCTION OF A LIBRARY</vt:lpstr>
      <vt:lpstr>BIOANALYZER PROFILES – A FEW EXAMPLES</vt:lpstr>
      <vt:lpstr>BIOANALYZER PROFILES – A FEW EXAMPLES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2024-10-13T23:26:18Z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