
<file path=[Content_Types].xml><?xml version="1.0" encoding="utf-8"?>
<Types xmlns="http://schemas.openxmlformats.org/package/2006/content-types">
  <Default Extension="png" ContentType="image/png"/>
  <Default Extension="jpeg" ContentType="image/jpeg"/>
  <Default Extension="emf" ContentType="image/x-emf"/>
  <Default Extension="webp"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56"/>
  </p:notesMasterIdLst>
  <p:handoutMasterIdLst>
    <p:handoutMasterId r:id="rId57"/>
  </p:handoutMasterIdLst>
  <p:sldIdLst>
    <p:sldId id="277" r:id="rId3"/>
    <p:sldId id="508" r:id="rId4"/>
    <p:sldId id="510" r:id="rId5"/>
    <p:sldId id="511" r:id="rId6"/>
    <p:sldId id="512" r:id="rId7"/>
    <p:sldId id="567" r:id="rId8"/>
    <p:sldId id="514" r:id="rId9"/>
    <p:sldId id="515" r:id="rId10"/>
    <p:sldId id="516" r:id="rId11"/>
    <p:sldId id="517" r:id="rId12"/>
    <p:sldId id="518" r:id="rId13"/>
    <p:sldId id="513" r:id="rId14"/>
    <p:sldId id="519" r:id="rId15"/>
    <p:sldId id="520" r:id="rId16"/>
    <p:sldId id="522" r:id="rId17"/>
    <p:sldId id="523" r:id="rId18"/>
    <p:sldId id="542" r:id="rId19"/>
    <p:sldId id="524" r:id="rId20"/>
    <p:sldId id="562" r:id="rId21"/>
    <p:sldId id="561" r:id="rId22"/>
    <p:sldId id="525" r:id="rId23"/>
    <p:sldId id="543" r:id="rId24"/>
    <p:sldId id="546" r:id="rId25"/>
    <p:sldId id="544" r:id="rId26"/>
    <p:sldId id="568" r:id="rId27"/>
    <p:sldId id="564" r:id="rId28"/>
    <p:sldId id="527" r:id="rId29"/>
    <p:sldId id="547" r:id="rId30"/>
    <p:sldId id="548" r:id="rId31"/>
    <p:sldId id="529" r:id="rId32"/>
    <p:sldId id="530" r:id="rId33"/>
    <p:sldId id="549" r:id="rId34"/>
    <p:sldId id="551" r:id="rId35"/>
    <p:sldId id="559" r:id="rId36"/>
    <p:sldId id="556" r:id="rId37"/>
    <p:sldId id="555" r:id="rId38"/>
    <p:sldId id="558" r:id="rId39"/>
    <p:sldId id="569" r:id="rId40"/>
    <p:sldId id="554" r:id="rId41"/>
    <p:sldId id="560" r:id="rId42"/>
    <p:sldId id="550" r:id="rId43"/>
    <p:sldId id="566" r:id="rId44"/>
    <p:sldId id="532" r:id="rId45"/>
    <p:sldId id="533" r:id="rId46"/>
    <p:sldId id="534" r:id="rId47"/>
    <p:sldId id="535" r:id="rId48"/>
    <p:sldId id="536" r:id="rId49"/>
    <p:sldId id="537" r:id="rId50"/>
    <p:sldId id="538" r:id="rId51"/>
    <p:sldId id="557" r:id="rId52"/>
    <p:sldId id="539" r:id="rId53"/>
    <p:sldId id="540" r:id="rId54"/>
    <p:sldId id="541"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7" d="100"/>
          <a:sy n="87" d="100"/>
        </p:scale>
        <p:origin x="528" y="58"/>
      </p:cViewPr>
      <p:guideLst>
        <p:guide pos="3840"/>
        <p:guide orient="horz" pos="2160"/>
      </p:guideLst>
    </p:cSldViewPr>
  </p:slideViewPr>
  <p:notesTextViewPr>
    <p:cViewPr>
      <p:scale>
        <a:sx n="1" d="1"/>
        <a:sy n="1" d="1"/>
      </p:scale>
      <p:origin x="0" y="0"/>
    </p:cViewPr>
  </p:notesTextViewPr>
  <p:notesViewPr>
    <p:cSldViewPr snapToGrid="0">
      <p:cViewPr varScale="1">
        <p:scale>
          <a:sx n="94" d="100"/>
          <a:sy n="94" d="100"/>
        </p:scale>
        <p:origin x="193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handoutMaster" Target="handoutMasters/handout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arco\Documents\RTDA\Mitilo\Genome_Paper\Analisi_definitive\BUSCO\comparative_completeness_assessmen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genome completeness summary</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BUSCOs!$B$1</c:f>
              <c:strCache>
                <c:ptCount val="1"/>
                <c:pt idx="0">
                  <c:v>complete</c:v>
                </c:pt>
              </c:strCache>
            </c:strRef>
          </c:tx>
          <c:spPr>
            <a:solidFill>
              <a:schemeClr val="accent1"/>
            </a:solidFill>
            <a:ln>
              <a:noFill/>
            </a:ln>
            <a:effectLst/>
          </c:spPr>
          <c:invertIfNegative val="0"/>
          <c:cat>
            <c:strRef>
              <c:f>BUSCOs!$A$18:$A$31</c:f>
              <c:strCache>
                <c:ptCount val="14"/>
                <c:pt idx="0">
                  <c:v>Mytilus galloprovincialis</c:v>
                </c:pt>
                <c:pt idx="1">
                  <c:v>Limonoperna fortunei</c:v>
                </c:pt>
                <c:pt idx="2">
                  <c:v>Bathymodiolus platifrons</c:v>
                </c:pt>
                <c:pt idx="3">
                  <c:v>Modiolus philippinarum</c:v>
                </c:pt>
                <c:pt idx="4">
                  <c:v>Crassostrea gigas</c:v>
                </c:pt>
                <c:pt idx="5">
                  <c:v>Crassostrea virginica</c:v>
                </c:pt>
                <c:pt idx="6">
                  <c:v>Pinctada fucata</c:v>
                </c:pt>
                <c:pt idx="7">
                  <c:v>Mizuhopecten yessoensis</c:v>
                </c:pt>
                <c:pt idx="8">
                  <c:v>Ruditapes philippinarum</c:v>
                </c:pt>
                <c:pt idx="9">
                  <c:v>Lottia gigantea</c:v>
                </c:pt>
                <c:pt idx="10">
                  <c:v>Haliotis discus</c:v>
                </c:pt>
                <c:pt idx="11">
                  <c:v>Aplysia californica</c:v>
                </c:pt>
                <c:pt idx="12">
                  <c:v>Biomphalaria glabrata</c:v>
                </c:pt>
                <c:pt idx="13">
                  <c:v>Octopus bimaculoides</c:v>
                </c:pt>
              </c:strCache>
            </c:strRef>
          </c:cat>
          <c:val>
            <c:numRef>
              <c:f>BUSCOs!$B$18:$B$31</c:f>
              <c:numCache>
                <c:formatCode>General</c:formatCode>
                <c:ptCount val="14"/>
                <c:pt idx="0">
                  <c:v>746</c:v>
                </c:pt>
                <c:pt idx="1">
                  <c:v>458</c:v>
                </c:pt>
                <c:pt idx="2">
                  <c:v>812</c:v>
                </c:pt>
                <c:pt idx="3">
                  <c:v>655</c:v>
                </c:pt>
                <c:pt idx="4">
                  <c:v>793</c:v>
                </c:pt>
                <c:pt idx="5">
                  <c:v>538</c:v>
                </c:pt>
                <c:pt idx="6">
                  <c:v>709</c:v>
                </c:pt>
                <c:pt idx="7">
                  <c:v>915</c:v>
                </c:pt>
                <c:pt idx="8">
                  <c:v>561</c:v>
                </c:pt>
                <c:pt idx="9">
                  <c:v>928</c:v>
                </c:pt>
                <c:pt idx="10">
                  <c:v>312</c:v>
                </c:pt>
                <c:pt idx="11">
                  <c:v>753</c:v>
                </c:pt>
                <c:pt idx="12">
                  <c:v>657</c:v>
                </c:pt>
                <c:pt idx="13">
                  <c:v>725</c:v>
                </c:pt>
              </c:numCache>
            </c:numRef>
          </c:val>
          <c:extLst>
            <c:ext xmlns:c16="http://schemas.microsoft.com/office/drawing/2014/chart" uri="{C3380CC4-5D6E-409C-BE32-E72D297353CC}">
              <c16:uniqueId val="{00000000-7C5F-44AA-A27D-55E5392D19FF}"/>
            </c:ext>
          </c:extLst>
        </c:ser>
        <c:ser>
          <c:idx val="1"/>
          <c:order val="1"/>
          <c:tx>
            <c:strRef>
              <c:f>BUSCOs!$C$17</c:f>
              <c:strCache>
                <c:ptCount val="1"/>
                <c:pt idx="0">
                  <c:v>duplicated</c:v>
                </c:pt>
              </c:strCache>
            </c:strRef>
          </c:tx>
          <c:spPr>
            <a:solidFill>
              <a:srgbClr val="00B050"/>
            </a:solidFill>
            <a:ln>
              <a:noFill/>
            </a:ln>
            <a:effectLst/>
          </c:spPr>
          <c:invertIfNegative val="0"/>
          <c:cat>
            <c:strRef>
              <c:f>BUSCOs!$A$18:$A$31</c:f>
              <c:strCache>
                <c:ptCount val="14"/>
                <c:pt idx="0">
                  <c:v>Mytilus galloprovincialis</c:v>
                </c:pt>
                <c:pt idx="1">
                  <c:v>Limonoperna fortunei</c:v>
                </c:pt>
                <c:pt idx="2">
                  <c:v>Bathymodiolus platifrons</c:v>
                </c:pt>
                <c:pt idx="3">
                  <c:v>Modiolus philippinarum</c:v>
                </c:pt>
                <c:pt idx="4">
                  <c:v>Crassostrea gigas</c:v>
                </c:pt>
                <c:pt idx="5">
                  <c:v>Crassostrea virginica</c:v>
                </c:pt>
                <c:pt idx="6">
                  <c:v>Pinctada fucata</c:v>
                </c:pt>
                <c:pt idx="7">
                  <c:v>Mizuhopecten yessoensis</c:v>
                </c:pt>
                <c:pt idx="8">
                  <c:v>Ruditapes philippinarum</c:v>
                </c:pt>
                <c:pt idx="9">
                  <c:v>Lottia gigantea</c:v>
                </c:pt>
                <c:pt idx="10">
                  <c:v>Haliotis discus</c:v>
                </c:pt>
                <c:pt idx="11">
                  <c:v>Aplysia californica</c:v>
                </c:pt>
                <c:pt idx="12">
                  <c:v>Biomphalaria glabrata</c:v>
                </c:pt>
                <c:pt idx="13">
                  <c:v>Octopus bimaculoides</c:v>
                </c:pt>
              </c:strCache>
            </c:strRef>
          </c:cat>
          <c:val>
            <c:numRef>
              <c:f>BUSCOs!$C$18:$C$31</c:f>
              <c:numCache>
                <c:formatCode>General</c:formatCode>
                <c:ptCount val="14"/>
                <c:pt idx="0">
                  <c:v>88</c:v>
                </c:pt>
                <c:pt idx="1">
                  <c:v>73</c:v>
                </c:pt>
                <c:pt idx="2">
                  <c:v>16</c:v>
                </c:pt>
                <c:pt idx="3">
                  <c:v>33</c:v>
                </c:pt>
                <c:pt idx="4">
                  <c:v>34</c:v>
                </c:pt>
                <c:pt idx="5">
                  <c:v>422</c:v>
                </c:pt>
                <c:pt idx="6">
                  <c:v>90</c:v>
                </c:pt>
                <c:pt idx="7">
                  <c:v>26</c:v>
                </c:pt>
                <c:pt idx="8">
                  <c:v>236</c:v>
                </c:pt>
                <c:pt idx="9">
                  <c:v>12</c:v>
                </c:pt>
                <c:pt idx="10">
                  <c:v>30</c:v>
                </c:pt>
                <c:pt idx="11">
                  <c:v>211</c:v>
                </c:pt>
                <c:pt idx="12">
                  <c:v>240</c:v>
                </c:pt>
                <c:pt idx="13">
                  <c:v>210</c:v>
                </c:pt>
              </c:numCache>
            </c:numRef>
          </c:val>
          <c:extLst>
            <c:ext xmlns:c16="http://schemas.microsoft.com/office/drawing/2014/chart" uri="{C3380CC4-5D6E-409C-BE32-E72D297353CC}">
              <c16:uniqueId val="{00000001-7C5F-44AA-A27D-55E5392D19FF}"/>
            </c:ext>
          </c:extLst>
        </c:ser>
        <c:ser>
          <c:idx val="2"/>
          <c:order val="2"/>
          <c:tx>
            <c:strRef>
              <c:f>BUSCOs!$D$17</c:f>
              <c:strCache>
                <c:ptCount val="1"/>
                <c:pt idx="0">
                  <c:v>fragmented</c:v>
                </c:pt>
              </c:strCache>
            </c:strRef>
          </c:tx>
          <c:spPr>
            <a:solidFill>
              <a:srgbClr val="FFC000"/>
            </a:solidFill>
            <a:ln>
              <a:noFill/>
            </a:ln>
            <a:effectLst/>
          </c:spPr>
          <c:invertIfNegative val="0"/>
          <c:cat>
            <c:strRef>
              <c:f>BUSCOs!$A$18:$A$31</c:f>
              <c:strCache>
                <c:ptCount val="14"/>
                <c:pt idx="0">
                  <c:v>Mytilus galloprovincialis</c:v>
                </c:pt>
                <c:pt idx="1">
                  <c:v>Limonoperna fortunei</c:v>
                </c:pt>
                <c:pt idx="2">
                  <c:v>Bathymodiolus platifrons</c:v>
                </c:pt>
                <c:pt idx="3">
                  <c:v>Modiolus philippinarum</c:v>
                </c:pt>
                <c:pt idx="4">
                  <c:v>Crassostrea gigas</c:v>
                </c:pt>
                <c:pt idx="5">
                  <c:v>Crassostrea virginica</c:v>
                </c:pt>
                <c:pt idx="6">
                  <c:v>Pinctada fucata</c:v>
                </c:pt>
                <c:pt idx="7">
                  <c:v>Mizuhopecten yessoensis</c:v>
                </c:pt>
                <c:pt idx="8">
                  <c:v>Ruditapes philippinarum</c:v>
                </c:pt>
                <c:pt idx="9">
                  <c:v>Lottia gigantea</c:v>
                </c:pt>
                <c:pt idx="10">
                  <c:v>Haliotis discus</c:v>
                </c:pt>
                <c:pt idx="11">
                  <c:v>Aplysia californica</c:v>
                </c:pt>
                <c:pt idx="12">
                  <c:v>Biomphalaria glabrata</c:v>
                </c:pt>
                <c:pt idx="13">
                  <c:v>Octopus bimaculoides</c:v>
                </c:pt>
              </c:strCache>
            </c:strRef>
          </c:cat>
          <c:val>
            <c:numRef>
              <c:f>BUSCOs!$D$18:$D$31</c:f>
              <c:numCache>
                <c:formatCode>General</c:formatCode>
                <c:ptCount val="14"/>
                <c:pt idx="0">
                  <c:v>59</c:v>
                </c:pt>
                <c:pt idx="1">
                  <c:v>228</c:v>
                </c:pt>
                <c:pt idx="2">
                  <c:v>102</c:v>
                </c:pt>
                <c:pt idx="3">
                  <c:v>169</c:v>
                </c:pt>
                <c:pt idx="4">
                  <c:v>56</c:v>
                </c:pt>
                <c:pt idx="5">
                  <c:v>2</c:v>
                </c:pt>
                <c:pt idx="6">
                  <c:v>76</c:v>
                </c:pt>
                <c:pt idx="7">
                  <c:v>17</c:v>
                </c:pt>
                <c:pt idx="8">
                  <c:v>129</c:v>
                </c:pt>
                <c:pt idx="9">
                  <c:v>16</c:v>
                </c:pt>
                <c:pt idx="10">
                  <c:v>242</c:v>
                </c:pt>
                <c:pt idx="11">
                  <c:v>4</c:v>
                </c:pt>
                <c:pt idx="12">
                  <c:v>51</c:v>
                </c:pt>
                <c:pt idx="13">
                  <c:v>24</c:v>
                </c:pt>
              </c:numCache>
            </c:numRef>
          </c:val>
          <c:extLst>
            <c:ext xmlns:c16="http://schemas.microsoft.com/office/drawing/2014/chart" uri="{C3380CC4-5D6E-409C-BE32-E72D297353CC}">
              <c16:uniqueId val="{00000002-7C5F-44AA-A27D-55E5392D19FF}"/>
            </c:ext>
          </c:extLst>
        </c:ser>
        <c:ser>
          <c:idx val="3"/>
          <c:order val="3"/>
          <c:tx>
            <c:strRef>
              <c:f>BUSCOs!$E$17</c:f>
              <c:strCache>
                <c:ptCount val="1"/>
                <c:pt idx="0">
                  <c:v>missing</c:v>
                </c:pt>
              </c:strCache>
            </c:strRef>
          </c:tx>
          <c:spPr>
            <a:solidFill>
              <a:srgbClr val="FF0000"/>
            </a:solidFill>
            <a:ln>
              <a:noFill/>
            </a:ln>
            <a:effectLst/>
          </c:spPr>
          <c:invertIfNegative val="0"/>
          <c:cat>
            <c:strRef>
              <c:f>BUSCOs!$A$18:$A$31</c:f>
              <c:strCache>
                <c:ptCount val="14"/>
                <c:pt idx="0">
                  <c:v>Mytilus galloprovincialis</c:v>
                </c:pt>
                <c:pt idx="1">
                  <c:v>Limonoperna fortunei</c:v>
                </c:pt>
                <c:pt idx="2">
                  <c:v>Bathymodiolus platifrons</c:v>
                </c:pt>
                <c:pt idx="3">
                  <c:v>Modiolus philippinarum</c:v>
                </c:pt>
                <c:pt idx="4">
                  <c:v>Crassostrea gigas</c:v>
                </c:pt>
                <c:pt idx="5">
                  <c:v>Crassostrea virginica</c:v>
                </c:pt>
                <c:pt idx="6">
                  <c:v>Pinctada fucata</c:v>
                </c:pt>
                <c:pt idx="7">
                  <c:v>Mizuhopecten yessoensis</c:v>
                </c:pt>
                <c:pt idx="8">
                  <c:v>Ruditapes philippinarum</c:v>
                </c:pt>
                <c:pt idx="9">
                  <c:v>Lottia gigantea</c:v>
                </c:pt>
                <c:pt idx="10">
                  <c:v>Haliotis discus</c:v>
                </c:pt>
                <c:pt idx="11">
                  <c:v>Aplysia californica</c:v>
                </c:pt>
                <c:pt idx="12">
                  <c:v>Biomphalaria glabrata</c:v>
                </c:pt>
                <c:pt idx="13">
                  <c:v>Octopus bimaculoides</c:v>
                </c:pt>
              </c:strCache>
            </c:strRef>
          </c:cat>
          <c:val>
            <c:numRef>
              <c:f>BUSCOs!$E$18:$E$31</c:f>
              <c:numCache>
                <c:formatCode>General</c:formatCode>
                <c:ptCount val="14"/>
                <c:pt idx="0">
                  <c:v>85</c:v>
                </c:pt>
                <c:pt idx="1">
                  <c:v>219</c:v>
                </c:pt>
                <c:pt idx="2">
                  <c:v>48</c:v>
                </c:pt>
                <c:pt idx="3">
                  <c:v>121</c:v>
                </c:pt>
                <c:pt idx="4">
                  <c:v>95</c:v>
                </c:pt>
                <c:pt idx="5">
                  <c:v>16</c:v>
                </c:pt>
                <c:pt idx="6">
                  <c:v>103</c:v>
                </c:pt>
                <c:pt idx="7">
                  <c:v>20</c:v>
                </c:pt>
                <c:pt idx="8">
                  <c:v>52</c:v>
                </c:pt>
                <c:pt idx="9">
                  <c:v>22</c:v>
                </c:pt>
                <c:pt idx="10">
                  <c:v>394</c:v>
                </c:pt>
                <c:pt idx="11">
                  <c:v>10</c:v>
                </c:pt>
                <c:pt idx="12">
                  <c:v>30</c:v>
                </c:pt>
                <c:pt idx="13">
                  <c:v>19</c:v>
                </c:pt>
              </c:numCache>
            </c:numRef>
          </c:val>
          <c:extLst>
            <c:ext xmlns:c16="http://schemas.microsoft.com/office/drawing/2014/chart" uri="{C3380CC4-5D6E-409C-BE32-E72D297353CC}">
              <c16:uniqueId val="{00000003-7C5F-44AA-A27D-55E5392D19FF}"/>
            </c:ext>
          </c:extLst>
        </c:ser>
        <c:dLbls>
          <c:showLegendKey val="0"/>
          <c:showVal val="0"/>
          <c:showCatName val="0"/>
          <c:showSerName val="0"/>
          <c:showPercent val="0"/>
          <c:showBubbleSize val="0"/>
        </c:dLbls>
        <c:gapWidth val="150"/>
        <c:overlap val="100"/>
        <c:axId val="546700896"/>
        <c:axId val="546704224"/>
      </c:barChart>
      <c:catAx>
        <c:axId val="546700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6704224"/>
        <c:crosses val="autoZero"/>
        <c:auto val="1"/>
        <c:lblAlgn val="ctr"/>
        <c:lblOffset val="100"/>
        <c:noMultiLvlLbl val="0"/>
      </c:catAx>
      <c:valAx>
        <c:axId val="5467042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670089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10/21/2024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‹N›</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10/21/2024</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‹N›</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0">
              <a:schemeClr val="accent1">
                <a:lumMod val="20000"/>
                <a:lumOff val="80000"/>
                <a:alpha val="86000"/>
              </a:schemeClr>
            </a:gs>
            <a:gs pos="42000">
              <a:schemeClr val="bg1">
                <a:alpha val="40000"/>
              </a:schemeClr>
            </a:gs>
            <a:gs pos="0">
              <a:schemeClr val="accent1">
                <a:lumMod val="20000"/>
                <a:lumOff val="80000"/>
                <a:alpha val="85000"/>
              </a:schemeClr>
            </a:gs>
            <a:gs pos="75000">
              <a:schemeClr val="bg1">
                <a:alpha val="40000"/>
              </a:schemeClr>
            </a:gs>
          </a:gsLst>
          <a:lin ang="54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0" y="0"/>
            <a:ext cx="12188825" cy="713232"/>
            <a:chOff x="0" y="0"/>
            <a:chExt cx="12188825" cy="713232"/>
          </a:xfrm>
        </p:grpSpPr>
        <p:sp>
          <p:nvSpPr>
            <p:cNvPr id="7" name="Rectangle 6"/>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0" y="0"/>
            <a:ext cx="713232" cy="6858000"/>
            <a:chOff x="0" y="0"/>
            <a:chExt cx="713232" cy="6858000"/>
          </a:xfrm>
        </p:grpSpPr>
        <p:sp>
          <p:nvSpPr>
            <p:cNvPr id="12" name="Rectangle 11"/>
            <p:cNvSpPr/>
            <p:nvPr/>
          </p:nvSpPr>
          <p:spPr>
            <a:xfrm flipH="1">
              <a:off x="7315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a:off x="11476762" y="0"/>
            <a:ext cx="746886" cy="6858000"/>
            <a:chOff x="11476762" y="0"/>
            <a:chExt cx="746886" cy="6858000"/>
          </a:xfrm>
        </p:grpSpPr>
        <p:sp>
          <p:nvSpPr>
            <p:cNvPr id="15" name="Rectangle 14"/>
            <p:cNvSpPr/>
            <p:nvPr/>
          </p:nvSpPr>
          <p:spPr>
            <a:xfrm flipH="1">
              <a:off x="1147676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H="1">
              <a:off x="1202093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flipV="1">
            <a:off x="0" y="6144768"/>
            <a:ext cx="12188825" cy="713232"/>
            <a:chOff x="0" y="0"/>
            <a:chExt cx="12188825" cy="713232"/>
          </a:xfrm>
        </p:grpSpPr>
        <p:sp>
          <p:nvSpPr>
            <p:cNvPr id="18" name="Rectangle 17"/>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295400" y="1188720"/>
            <a:ext cx="9601200" cy="2514600"/>
          </a:xfrm>
        </p:spPr>
        <p:txBody>
          <a:bodyPr anchor="b">
            <a:noAutofit/>
          </a:bodyPr>
          <a:lstStyle>
            <a:lvl1pPr algn="ctr">
              <a:defRPr sz="6000"/>
            </a:lvl1pPr>
          </a:lstStyle>
          <a:p>
            <a:r>
              <a:rPr lang="en-US" smtClean="0"/>
              <a:t>Click to edit Master title style</a:t>
            </a:r>
            <a:endParaRPr/>
          </a:p>
        </p:txBody>
      </p:sp>
      <p:sp>
        <p:nvSpPr>
          <p:cNvPr id="3" name="Subtitle 2"/>
          <p:cNvSpPr>
            <a:spLocks noGrp="1"/>
          </p:cNvSpPr>
          <p:nvPr>
            <p:ph type="subTitle" idx="1"/>
          </p:nvPr>
        </p:nvSpPr>
        <p:spPr>
          <a:xfrm>
            <a:off x="1295400" y="3749040"/>
            <a:ext cx="9601200" cy="914400"/>
          </a:xfrm>
        </p:spPr>
        <p:txBody>
          <a:bodyPr>
            <a:normAutofit/>
          </a:bodyPr>
          <a:lstStyle>
            <a:lvl1pPr marL="0" indent="0" algn="ctr">
              <a:spcBef>
                <a:spcPts val="0"/>
              </a:spcBef>
              <a:buNone/>
              <a:defRPr sz="24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10/21/2024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10/21/2024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10/21/2024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flipV="1">
            <a:off x="0" y="630936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16736" y="0"/>
            <a:ext cx="12188825"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p:txBody>
          <a:bodyPr/>
          <a:lstStyle/>
          <a:p>
            <a:fld id="{9E583DDF-CA54-461A-A486-592D2374C532}" type="datetimeFigureOut">
              <a:rPr lang="en-US"/>
              <a:t>10/21/2024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
        <p:nvSpPr>
          <p:cNvPr id="2" name="Title 1"/>
          <p:cNvSpPr>
            <a:spLocks noGrp="1"/>
          </p:cNvSpPr>
          <p:nvPr>
            <p:ph type="title"/>
          </p:nvPr>
        </p:nvSpPr>
        <p:spPr>
          <a:xfrm>
            <a:off x="1295400" y="1188720"/>
            <a:ext cx="9601200" cy="2514600"/>
          </a:xfrm>
        </p:spPr>
        <p:txBody>
          <a:bodyPr anchor="b">
            <a:normAutofit/>
          </a:bodyPr>
          <a:lstStyle>
            <a:lvl1pPr algn="ctr">
              <a:defRPr sz="5400" b="0">
                <a:solidFill>
                  <a:schemeClr val="tx1">
                    <a:lumMod val="75000"/>
                  </a:schemeClr>
                </a:solidFill>
              </a:defRPr>
            </a:lvl1pPr>
          </a:lstStyle>
          <a:p>
            <a:r>
              <a:rPr lang="en-US" smtClean="0"/>
              <a:t>Click to edit Master title style</a:t>
            </a:r>
            <a:endParaRPr/>
          </a:p>
        </p:txBody>
      </p:sp>
      <p:sp>
        <p:nvSpPr>
          <p:cNvPr id="3" name="Text Placeholder 2"/>
          <p:cNvSpPr>
            <a:spLocks noGrp="1"/>
          </p:cNvSpPr>
          <p:nvPr>
            <p:ph type="body" idx="1"/>
          </p:nvPr>
        </p:nvSpPr>
        <p:spPr>
          <a:xfrm>
            <a:off x="1295400" y="3749040"/>
            <a:ext cx="9601200" cy="9144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34112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7888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A879FD0-C37A-4F50-8F3B-5FA0D9D0B42F}" type="datetimeFigureOut">
              <a:rPr lang="en-US"/>
              <a:t>10/21/2024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D06EF73-9DB8-4763-865F-2F88181A4732}" type="slidenum">
              <a:rPr/>
              <a:t>‹N›</a:t>
            </a:fld>
            <a:endParaRPr/>
          </a:p>
        </p:txBody>
      </p:sp>
    </p:spTree>
    <p:extLst>
      <p:ext uri="{BB962C8B-B14F-4D97-AF65-F5344CB8AC3E}">
        <p14:creationId xmlns:p14="http://schemas.microsoft.com/office/powerpoint/2010/main" val="29230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34112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112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7888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7888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9E583DDF-CA54-461A-A486-592D2374C532}" type="datetimeFigureOut">
              <a:rPr lang="en-US"/>
              <a:t>10/21/2024</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E583DDF-CA54-461A-A486-592D2374C532}" type="datetimeFigureOut">
              <a:rPr lang="en-US"/>
              <a:t>10/21/2024</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83DDF-CA54-461A-A486-592D2374C532}" type="datetimeFigureOut">
              <a:rPr lang="en-US"/>
              <a:t>10/21/2024</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0" y="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Content Placeholder 2"/>
          <p:cNvSpPr>
            <a:spLocks noGrp="1"/>
          </p:cNvSpPr>
          <p:nvPr>
            <p:ph idx="1"/>
          </p:nvPr>
        </p:nvSpPr>
        <p:spPr>
          <a:xfrm>
            <a:off x="548640" y="1005840"/>
            <a:ext cx="7223760" cy="49377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10/21/2024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Picture Placeholder 2"/>
          <p:cNvSpPr>
            <a:spLocks noGrp="1"/>
          </p:cNvSpPr>
          <p:nvPr>
            <p:ph type="pic" idx="1"/>
          </p:nvPr>
        </p:nvSpPr>
        <p:spPr>
          <a:xfrm>
            <a:off x="548640" y="548640"/>
            <a:ext cx="6675120" cy="5760720"/>
          </a:xfrm>
          <a:noFill/>
        </p:spPr>
        <p:txBody>
          <a:bodyPr/>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10/21/2024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grpSp>
        <p:nvGrpSpPr>
          <p:cNvPr id="8" name="Group 7"/>
          <p:cNvGrpSpPr/>
          <p:nvPr/>
        </p:nvGrpSpPr>
        <p:grpSpPr>
          <a:xfrm>
            <a:off x="0" y="0"/>
            <a:ext cx="7772400"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flipV="1">
            <a:off x="0" y="6309360"/>
            <a:ext cx="7772400"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rot="5400000" flipV="1">
            <a:off x="-3154680" y="3154680"/>
            <a:ext cx="6858000" cy="548640"/>
            <a:chOff x="0" y="0"/>
            <a:chExt cx="12188825" cy="713232"/>
          </a:xfrm>
        </p:grpSpPr>
        <p:sp>
          <p:nvSpPr>
            <p:cNvPr id="15" name="Rectangle 14"/>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rot="16200000" flipH="1" flipV="1">
            <a:off x="4069079" y="3154681"/>
            <a:ext cx="6858000" cy="548640"/>
            <a:chOff x="0" y="0"/>
            <a:chExt cx="12188825" cy="713232"/>
          </a:xfrm>
        </p:grpSpPr>
        <p:sp>
          <p:nvSpPr>
            <p:cNvPr id="18" name="Rectangle 17"/>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alpha val="56000"/>
              </a:schemeClr>
            </a:gs>
            <a:gs pos="79000">
              <a:schemeClr val="bg1"/>
            </a:gs>
          </a:gsLst>
          <a:lin ang="5400000" scaled="0"/>
        </a:gradFill>
        <a:effectLst/>
      </p:bgPr>
    </p:bg>
    <p:spTree>
      <p:nvGrpSpPr>
        <p:cNvPr id="1" name=""/>
        <p:cNvGrpSpPr/>
        <p:nvPr/>
      </p:nvGrpSpPr>
      <p:grpSpPr>
        <a:xfrm>
          <a:off x="0" y="0"/>
          <a:ext cx="0" cy="0"/>
          <a:chOff x="0" y="0"/>
          <a:chExt cx="0" cy="0"/>
        </a:xfrm>
      </p:grpSpPr>
      <p:grpSp>
        <p:nvGrpSpPr>
          <p:cNvPr id="8" name="Group 7"/>
          <p:cNvGrpSpPr/>
          <p:nvPr/>
        </p:nvGrpSpPr>
        <p:grpSpPr bwMode="auto">
          <a:xfrm flipV="1">
            <a:off x="0" y="6309360"/>
            <a:ext cx="12188825" cy="548640"/>
            <a:chOff x="0" y="0"/>
            <a:chExt cx="12188825" cy="713232"/>
          </a:xfrm>
        </p:grpSpPr>
        <p:sp>
          <p:nvSpPr>
            <p:cNvPr id="9" name="Rectangle 8"/>
            <p:cNvSpPr/>
            <p:nvPr/>
          </p:nvSpPr>
          <p:spPr bwMode="auto">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bwMode="auto">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341120" y="438912"/>
            <a:ext cx="9509760" cy="1088136"/>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341120" y="1673352"/>
            <a:ext cx="95097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8875776" y="6391656"/>
            <a:ext cx="960120" cy="237744"/>
          </a:xfrm>
          <a:prstGeom prst="rect">
            <a:avLst/>
          </a:prstGeom>
        </p:spPr>
        <p:txBody>
          <a:bodyPr vert="horz" lIns="91440" tIns="45720" rIns="91440" bIns="45720" rtlCol="0" anchor="ctr"/>
          <a:lstStyle>
            <a:lvl1pPr algn="r">
              <a:defRPr sz="800">
                <a:solidFill>
                  <a:schemeClr val="tx1"/>
                </a:solidFill>
              </a:defRPr>
            </a:lvl1pPr>
          </a:lstStyle>
          <a:p>
            <a:fld id="{9E583DDF-CA54-461A-A486-592D2374C532}" type="datetimeFigureOut">
              <a:rPr lang="en-US"/>
              <a:pPr/>
              <a:t>10/21/2024</a:t>
            </a:fld>
            <a:endParaRPr/>
          </a:p>
        </p:txBody>
      </p:sp>
      <p:sp>
        <p:nvSpPr>
          <p:cNvPr id="5" name="Footer Placeholder 4"/>
          <p:cNvSpPr>
            <a:spLocks noGrp="1"/>
          </p:cNvSpPr>
          <p:nvPr>
            <p:ph type="ftr" sz="quarter" idx="3"/>
          </p:nvPr>
        </p:nvSpPr>
        <p:spPr>
          <a:xfrm>
            <a:off x="1341120" y="6391656"/>
            <a:ext cx="7159752" cy="237744"/>
          </a:xfrm>
          <a:prstGeom prst="rect">
            <a:avLst/>
          </a:prstGeom>
        </p:spPr>
        <p:txBody>
          <a:bodyPr vert="horz" lIns="91440" tIns="45720" rIns="91440" bIns="45720" rtlCol="0" anchor="ctr"/>
          <a:lstStyle>
            <a:lvl1pPr algn="l">
              <a:defRPr sz="800" cap="all" baseline="0">
                <a:solidFill>
                  <a:schemeClr val="tx1"/>
                </a:solidFill>
              </a:defRPr>
            </a:lvl1pPr>
          </a:lstStyle>
          <a:p>
            <a:endParaRPr/>
          </a:p>
        </p:txBody>
      </p:sp>
      <p:sp>
        <p:nvSpPr>
          <p:cNvPr id="6" name="Slide Number Placeholder 5"/>
          <p:cNvSpPr>
            <a:spLocks noGrp="1"/>
          </p:cNvSpPr>
          <p:nvPr>
            <p:ph type="sldNum" sz="quarter" idx="4"/>
          </p:nvPr>
        </p:nvSpPr>
        <p:spPr>
          <a:xfrm>
            <a:off x="10210800" y="6391656"/>
            <a:ext cx="640080" cy="237744"/>
          </a:xfrm>
          <a:prstGeom prst="rect">
            <a:avLst/>
          </a:prstGeom>
        </p:spPr>
        <p:txBody>
          <a:bodyPr vert="horz" lIns="91440" tIns="45720" rIns="91440" bIns="45720" rtlCol="0" anchor="ctr"/>
          <a:lstStyle>
            <a:lvl1pPr algn="r">
              <a:defRPr sz="800">
                <a:solidFill>
                  <a:schemeClr val="tx1"/>
                </a:solidFill>
              </a:defRPr>
            </a:lvl1pPr>
          </a:lstStyle>
          <a:p>
            <a:fld id="{CA8D9AD5-F248-4919-864A-CFD76CC027D6}" type="slidenum">
              <a:rPr/>
              <a:pPr/>
              <a:t>‹N›</a:t>
            </a:fld>
            <a:endParaRPr/>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384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web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genomebiology.com/2012/13/4/243/figure/F1"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3983874"/>
            <a:ext cx="9601200" cy="931025"/>
          </a:xfrm>
        </p:spPr>
        <p:txBody>
          <a:bodyPr/>
          <a:lstStyle/>
          <a:p>
            <a:r>
              <a:rPr lang="it-IT" sz="4800" smtClean="0"/>
              <a:t>LECTURE </a:t>
            </a:r>
            <a:r>
              <a:rPr lang="it-IT" sz="4800" dirty="0" smtClean="0"/>
              <a:t>5</a:t>
            </a:r>
            <a:br>
              <a:rPr lang="it-IT" sz="4800" dirty="0" smtClean="0"/>
            </a:br>
            <a:r>
              <a:rPr lang="en-US" sz="4800" dirty="0" smtClean="0"/>
              <a:t>Whole genome sequencing: assembly strategies and quality evaluation</a:t>
            </a:r>
            <a:endParaRPr lang="en-US" sz="4800" dirty="0"/>
          </a:p>
        </p:txBody>
      </p:sp>
    </p:spTree>
    <p:extLst>
      <p:ext uri="{BB962C8B-B14F-4D97-AF65-F5344CB8AC3E}">
        <p14:creationId xmlns:p14="http://schemas.microsoft.com/office/powerpoint/2010/main" val="34618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How can </a:t>
            </a:r>
            <a:r>
              <a:rPr lang="it-IT" dirty="0" err="1" smtClean="0"/>
              <a:t>reads</a:t>
            </a:r>
            <a:r>
              <a:rPr lang="it-IT" dirty="0" smtClean="0"/>
              <a:t> be </a:t>
            </a:r>
            <a:r>
              <a:rPr lang="it-IT" dirty="0" err="1" smtClean="0"/>
              <a:t>assembled</a:t>
            </a:r>
            <a:r>
              <a:rPr lang="it-IT" dirty="0" smtClean="0"/>
              <a:t>?</a:t>
            </a:r>
            <a:endParaRPr lang="it-IT" dirty="0"/>
          </a:p>
        </p:txBody>
      </p:sp>
      <p:sp>
        <p:nvSpPr>
          <p:cNvPr id="3" name="Content Placeholder 2"/>
          <p:cNvSpPr>
            <a:spLocks noGrp="1"/>
          </p:cNvSpPr>
          <p:nvPr>
            <p:ph idx="1"/>
          </p:nvPr>
        </p:nvSpPr>
        <p:spPr/>
        <p:txBody>
          <a:bodyPr>
            <a:normAutofit fontScale="85000" lnSpcReduction="20000"/>
          </a:bodyPr>
          <a:lstStyle/>
          <a:p>
            <a:r>
              <a:rPr lang="en-US" dirty="0" smtClean="0"/>
              <a:t>Depends </a:t>
            </a:r>
            <a:r>
              <a:rPr lang="en-US" dirty="0"/>
              <a:t>on the type of reads.</a:t>
            </a:r>
            <a:br>
              <a:rPr lang="en-US" dirty="0"/>
            </a:br>
            <a:endParaRPr lang="en-US" dirty="0"/>
          </a:p>
          <a:p>
            <a:r>
              <a:rPr lang="en-US" dirty="0" smtClean="0"/>
              <a:t>For </a:t>
            </a:r>
            <a:r>
              <a:rPr lang="en-US" dirty="0"/>
              <a:t>long reads (&gt; 500 </a:t>
            </a:r>
            <a:r>
              <a:rPr lang="en-US" dirty="0" err="1"/>
              <a:t>nt</a:t>
            </a:r>
            <a:r>
              <a:rPr lang="en-US" dirty="0"/>
              <a:t>) </a:t>
            </a:r>
            <a:r>
              <a:rPr lang="en-US" b="1" dirty="0">
                <a:solidFill>
                  <a:srgbClr val="FF0000"/>
                </a:solidFill>
              </a:rPr>
              <a:t>overlap/layout/consensus (OLC)</a:t>
            </a:r>
            <a:r>
              <a:rPr lang="en-US" dirty="0">
                <a:solidFill>
                  <a:srgbClr val="FF0000"/>
                </a:solidFill>
              </a:rPr>
              <a:t> </a:t>
            </a:r>
            <a:r>
              <a:rPr lang="en-US" dirty="0"/>
              <a:t>algorithms work best , originally developed for Sanger reads</a:t>
            </a:r>
            <a:br>
              <a:rPr lang="en-US" dirty="0"/>
            </a:br>
            <a:endParaRPr lang="en-US" dirty="0"/>
          </a:p>
          <a:p>
            <a:r>
              <a:rPr lang="en-US" dirty="0" smtClean="0"/>
              <a:t>For </a:t>
            </a:r>
            <a:r>
              <a:rPr lang="en-US" dirty="0"/>
              <a:t>short reads best to use </a:t>
            </a:r>
            <a:r>
              <a:rPr lang="en-US" dirty="0" smtClean="0"/>
              <a:t>algorithms </a:t>
            </a:r>
            <a:r>
              <a:rPr lang="en-US" dirty="0"/>
              <a:t>based on </a:t>
            </a:r>
            <a:r>
              <a:rPr lang="en-US" b="1" u="sng" dirty="0"/>
              <a:t>De </a:t>
            </a:r>
            <a:r>
              <a:rPr lang="en-US" b="1" u="sng" dirty="0" err="1"/>
              <a:t>Brujin</a:t>
            </a:r>
            <a:r>
              <a:rPr lang="en-US" b="1" u="sng" dirty="0"/>
              <a:t> graphs.</a:t>
            </a:r>
            <a:r>
              <a:rPr lang="en-US" dirty="0"/>
              <a:t/>
            </a:r>
            <a:br>
              <a:rPr lang="en-US" dirty="0"/>
            </a:br>
            <a:endParaRPr lang="en-US" dirty="0"/>
          </a:p>
          <a:p>
            <a:r>
              <a:rPr lang="en-US" dirty="0" smtClean="0"/>
              <a:t>OLC </a:t>
            </a:r>
            <a:r>
              <a:rPr lang="en-US" dirty="0"/>
              <a:t>methods have been used for years with Sanger reads, and today are used for </a:t>
            </a:r>
            <a:r>
              <a:rPr lang="en-US" dirty="0" err="1"/>
              <a:t>PacBio</a:t>
            </a:r>
            <a:r>
              <a:rPr lang="en-US" dirty="0"/>
              <a:t> and ONT reads</a:t>
            </a:r>
            <a:br>
              <a:rPr lang="en-US" dirty="0"/>
            </a:br>
            <a:endParaRPr lang="en-US" dirty="0"/>
          </a:p>
          <a:p>
            <a:r>
              <a:rPr lang="en-US" dirty="0" smtClean="0"/>
              <a:t>For </a:t>
            </a:r>
            <a:r>
              <a:rPr lang="en-US" dirty="0"/>
              <a:t>assemblies of second-generation reads, methods based on De </a:t>
            </a:r>
            <a:r>
              <a:rPr lang="en-US" dirty="0" err="1"/>
              <a:t>Brujin</a:t>
            </a:r>
            <a:r>
              <a:rPr lang="en-US" dirty="0"/>
              <a:t> graphs are used.</a:t>
            </a:r>
            <a:br>
              <a:rPr lang="en-US" dirty="0"/>
            </a:br>
            <a:endParaRPr lang="en-US" dirty="0"/>
          </a:p>
          <a:p>
            <a:r>
              <a:rPr lang="en-US" dirty="0" smtClean="0"/>
              <a:t>There </a:t>
            </a:r>
            <a:r>
              <a:rPr lang="en-US" dirty="0"/>
              <a:t>are several algorithms for the two strategies in each case, the choice of which depends on many factors: CPU and RAM memory required, execution time, accuracy of assembly with the type of reads </a:t>
            </a:r>
            <a:r>
              <a:rPr lang="en-US" dirty="0" smtClean="0"/>
              <a:t>available</a:t>
            </a:r>
            <a:endParaRPr lang="en-US" dirty="0"/>
          </a:p>
        </p:txBody>
      </p:sp>
    </p:spTree>
    <p:extLst>
      <p:ext uri="{BB962C8B-B14F-4D97-AF65-F5344CB8AC3E}">
        <p14:creationId xmlns:p14="http://schemas.microsoft.com/office/powerpoint/2010/main" val="49550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err="1" smtClean="0"/>
              <a:t>Overlap</a:t>
            </a:r>
            <a:r>
              <a:rPr lang="it-IT" dirty="0" smtClean="0"/>
              <a:t> </a:t>
            </a:r>
            <a:r>
              <a:rPr lang="it-IT" dirty="0" smtClean="0"/>
              <a:t>Layout </a:t>
            </a:r>
            <a:r>
              <a:rPr lang="it-IT" dirty="0" err="1" smtClean="0"/>
              <a:t>Consensus</a:t>
            </a:r>
            <a:r>
              <a:rPr lang="it-IT" dirty="0" smtClean="0"/>
              <a:t> </a:t>
            </a:r>
            <a:r>
              <a:rPr lang="it-IT" dirty="0" err="1" smtClean="0"/>
              <a:t>methods</a:t>
            </a:r>
            <a:endParaRPr lang="it-IT" dirty="0"/>
          </a:p>
        </p:txBody>
      </p:sp>
      <p:sp>
        <p:nvSpPr>
          <p:cNvPr id="3" name="Content Placeholder 2"/>
          <p:cNvSpPr>
            <a:spLocks noGrp="1"/>
          </p:cNvSpPr>
          <p:nvPr>
            <p:ph idx="1"/>
          </p:nvPr>
        </p:nvSpPr>
        <p:spPr>
          <a:xfrm>
            <a:off x="602674" y="1690688"/>
            <a:ext cx="3751118" cy="4351338"/>
          </a:xfrm>
        </p:spPr>
        <p:txBody>
          <a:bodyPr>
            <a:normAutofit/>
          </a:bodyPr>
          <a:lstStyle/>
          <a:p>
            <a:pPr algn="just"/>
            <a:r>
              <a:rPr lang="en-US" dirty="0" smtClean="0"/>
              <a:t>Calculate </a:t>
            </a:r>
            <a:r>
              <a:rPr lang="en-US" b="1" dirty="0"/>
              <a:t>overlays</a:t>
            </a:r>
            <a:r>
              <a:rPr lang="en-US" dirty="0"/>
              <a:t>, i.e., where there are k-</a:t>
            </a:r>
            <a:r>
              <a:rPr lang="en-US" dirty="0" err="1"/>
              <a:t>mers</a:t>
            </a:r>
            <a:r>
              <a:rPr lang="en-US" dirty="0"/>
              <a:t> </a:t>
            </a:r>
            <a:r>
              <a:rPr lang="en-US" dirty="0" smtClean="0"/>
              <a:t>shared by two or more reads</a:t>
            </a:r>
          </a:p>
          <a:p>
            <a:pPr algn="just"/>
            <a:r>
              <a:rPr lang="en-US" dirty="0" smtClean="0"/>
              <a:t>Assemble </a:t>
            </a:r>
            <a:r>
              <a:rPr lang="en-US" dirty="0"/>
              <a:t>layout graphs and simplify them by removing redundant </a:t>
            </a:r>
            <a:r>
              <a:rPr lang="en-US" dirty="0" smtClean="0"/>
              <a:t>reads</a:t>
            </a:r>
          </a:p>
          <a:p>
            <a:pPr algn="just"/>
            <a:r>
              <a:rPr lang="en-US" dirty="0" smtClean="0"/>
              <a:t>Generate </a:t>
            </a:r>
            <a:r>
              <a:rPr lang="en-US" dirty="0"/>
              <a:t>a consensus sequence based on the alignment between the remaining reads</a:t>
            </a:r>
            <a:endParaRPr lang="it-IT" dirty="0"/>
          </a:p>
        </p:txBody>
      </p:sp>
      <p:pic>
        <p:nvPicPr>
          <p:cNvPr id="4" name="Picture 2" descr="http://image.slidesharecdn.com/gw-ntino-assemblers-111101162626-phpapp02/95/slide-8-728.jpg?1320182949"/>
          <p:cNvPicPr>
            <a:picLocks noChangeAspect="1" noChangeArrowheads="1"/>
          </p:cNvPicPr>
          <p:nvPr/>
        </p:nvPicPr>
        <p:blipFill rotWithShape="1">
          <a:blip r:embed="rId2">
            <a:extLst>
              <a:ext uri="{28A0092B-C50C-407E-A947-70E740481C1C}">
                <a14:useLocalDpi xmlns:a14="http://schemas.microsoft.com/office/drawing/2010/main" val="0"/>
              </a:ext>
            </a:extLst>
          </a:blip>
          <a:srcRect t="12688" b="9530"/>
          <a:stretch/>
        </p:blipFill>
        <p:spPr bwMode="auto">
          <a:xfrm>
            <a:off x="4789714" y="1690688"/>
            <a:ext cx="6344412" cy="37011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4800" y="6042026"/>
            <a:ext cx="11495314" cy="369332"/>
          </a:xfrm>
          <a:prstGeom prst="rect">
            <a:avLst/>
          </a:prstGeom>
          <a:noFill/>
        </p:spPr>
        <p:txBody>
          <a:bodyPr wrap="square" rtlCol="0">
            <a:spAutoFit/>
          </a:bodyPr>
          <a:lstStyle/>
          <a:p>
            <a:r>
              <a:rPr lang="en-US" dirty="0"/>
              <a:t>The aim is to identify a linear </a:t>
            </a:r>
            <a:r>
              <a:rPr lang="en-US" b="1" dirty="0"/>
              <a:t>Hamiltonian path</a:t>
            </a:r>
            <a:r>
              <a:rPr lang="en-US" dirty="0"/>
              <a:t> -&gt;assembly of a linear genome</a:t>
            </a:r>
            <a:endParaRPr lang="it-IT" dirty="0"/>
          </a:p>
        </p:txBody>
      </p:sp>
    </p:spTree>
    <p:extLst>
      <p:ext uri="{BB962C8B-B14F-4D97-AF65-F5344CB8AC3E}">
        <p14:creationId xmlns:p14="http://schemas.microsoft.com/office/powerpoint/2010/main" val="1343038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err="1" smtClean="0"/>
              <a:t>What</a:t>
            </a:r>
            <a:r>
              <a:rPr lang="it-IT" dirty="0" smtClean="0"/>
              <a:t> </a:t>
            </a:r>
            <a:r>
              <a:rPr lang="it-IT" dirty="0" err="1" smtClean="0"/>
              <a:t>is</a:t>
            </a:r>
            <a:r>
              <a:rPr lang="it-IT" dirty="0" smtClean="0"/>
              <a:t> a k-</a:t>
            </a:r>
            <a:r>
              <a:rPr lang="it-IT" dirty="0" err="1" smtClean="0"/>
              <a:t>mer</a:t>
            </a:r>
            <a:r>
              <a:rPr lang="it-IT" dirty="0" smtClean="0"/>
              <a:t>?</a:t>
            </a:r>
            <a:endParaRPr lang="it-IT" dirty="0"/>
          </a:p>
        </p:txBody>
      </p:sp>
      <p:sp>
        <p:nvSpPr>
          <p:cNvPr id="3" name="Content Placeholder 2"/>
          <p:cNvSpPr>
            <a:spLocks noGrp="1"/>
          </p:cNvSpPr>
          <p:nvPr>
            <p:ph idx="1"/>
          </p:nvPr>
        </p:nvSpPr>
        <p:spPr>
          <a:xfrm>
            <a:off x="838199" y="1891872"/>
            <a:ext cx="3692237" cy="1703383"/>
          </a:xfrm>
        </p:spPr>
        <p:txBody>
          <a:bodyPr>
            <a:normAutofit/>
          </a:bodyPr>
          <a:lstStyle/>
          <a:p>
            <a:pPr marL="0" indent="0" algn="just">
              <a:buNone/>
            </a:pPr>
            <a:r>
              <a:rPr lang="en-US" b="1" dirty="0"/>
              <a:t>The </a:t>
            </a:r>
            <a:r>
              <a:rPr lang="en-US" b="1" dirty="0" smtClean="0"/>
              <a:t>k-</a:t>
            </a:r>
            <a:r>
              <a:rPr lang="en-US" b="1" dirty="0" err="1" smtClean="0"/>
              <a:t>mers</a:t>
            </a:r>
            <a:r>
              <a:rPr lang="en-US" b="1" dirty="0" smtClean="0"/>
              <a:t> </a:t>
            </a:r>
            <a:r>
              <a:rPr lang="en-US" b="1" dirty="0"/>
              <a:t>are all possible substrings of length k that are contained in a string of length n</a:t>
            </a:r>
            <a:endParaRPr lang="it-IT" b="1" dirty="0"/>
          </a:p>
        </p:txBody>
      </p:sp>
      <p:pic>
        <p:nvPicPr>
          <p:cNvPr id="4098" name="Picture 2" descr="http://www.homolog.us/Tutorials/Tut-Img/Set1/fig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2792" y="2118745"/>
            <a:ext cx="7293169" cy="38975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87085" y="3517764"/>
            <a:ext cx="3594464" cy="2585323"/>
          </a:xfrm>
          <a:prstGeom prst="rect">
            <a:avLst/>
          </a:prstGeom>
          <a:noFill/>
        </p:spPr>
        <p:txBody>
          <a:bodyPr wrap="square" rtlCol="0">
            <a:spAutoFit/>
          </a:bodyPr>
          <a:lstStyle/>
          <a:p>
            <a:pPr algn="just"/>
            <a:r>
              <a:rPr lang="en-US" dirty="0"/>
              <a:t>In the example </a:t>
            </a:r>
            <a:r>
              <a:rPr lang="en-US" dirty="0" smtClean="0"/>
              <a:t>at the side, </a:t>
            </a:r>
            <a:r>
              <a:rPr lang="en-US" dirty="0"/>
              <a:t>the sequence in red is associated with all possible </a:t>
            </a:r>
            <a:r>
              <a:rPr lang="en-US" dirty="0" smtClean="0"/>
              <a:t>k-</a:t>
            </a:r>
            <a:r>
              <a:rPr lang="en-US" dirty="0" err="1" smtClean="0"/>
              <a:t>mers</a:t>
            </a:r>
            <a:r>
              <a:rPr lang="en-US" dirty="0" smtClean="0"/>
              <a:t> </a:t>
            </a:r>
            <a:r>
              <a:rPr lang="en-US" dirty="0"/>
              <a:t>that make it up of length </a:t>
            </a:r>
            <a:r>
              <a:rPr lang="en-US" dirty="0" smtClean="0"/>
              <a:t>k=7</a:t>
            </a:r>
          </a:p>
          <a:p>
            <a:pPr algn="just"/>
            <a:endParaRPr lang="en-US" dirty="0"/>
          </a:p>
          <a:p>
            <a:pPr algn="just"/>
            <a:r>
              <a:rPr lang="en-US" dirty="0" smtClean="0"/>
              <a:t>It </a:t>
            </a:r>
            <a:r>
              <a:rPr lang="en-US" dirty="0"/>
              <a:t>should become apparent how the overlap between </a:t>
            </a:r>
            <a:r>
              <a:rPr lang="en-US" dirty="0" smtClean="0"/>
              <a:t>k-</a:t>
            </a:r>
            <a:r>
              <a:rPr lang="en-US" dirty="0" err="1" smtClean="0"/>
              <a:t>mers</a:t>
            </a:r>
            <a:r>
              <a:rPr lang="en-US" dirty="0" smtClean="0"/>
              <a:t> </a:t>
            </a:r>
            <a:r>
              <a:rPr lang="en-US" dirty="0"/>
              <a:t>can be exploited for an </a:t>
            </a:r>
            <a:r>
              <a:rPr lang="en-US" dirty="0" smtClean="0"/>
              <a:t>assembly</a:t>
            </a:r>
            <a:endParaRPr lang="it-IT" dirty="0"/>
          </a:p>
        </p:txBody>
      </p:sp>
    </p:spTree>
    <p:extLst>
      <p:ext uri="{BB962C8B-B14F-4D97-AF65-F5344CB8AC3E}">
        <p14:creationId xmlns:p14="http://schemas.microsoft.com/office/powerpoint/2010/main" val="23677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OLC </a:t>
            </a:r>
            <a:r>
              <a:rPr lang="it-IT" dirty="0" err="1" smtClean="0"/>
              <a:t>assembly</a:t>
            </a:r>
            <a:r>
              <a:rPr lang="it-IT" dirty="0" smtClean="0"/>
              <a:t> – an </a:t>
            </a:r>
            <a:r>
              <a:rPr lang="it-IT" dirty="0" err="1" smtClean="0"/>
              <a:t>example</a:t>
            </a:r>
            <a:r>
              <a:rPr lang="it-IT" dirty="0" smtClean="0"/>
              <a:t> with text</a:t>
            </a:r>
            <a:endParaRPr lang="it-IT" dirty="0"/>
          </a:p>
        </p:txBody>
      </p:sp>
      <p:pic>
        <p:nvPicPr>
          <p:cNvPr id="7170" name="Picture 2" descr="http://image.slidesharecdn.com/introtofieldofbioinformatics-130905153802-/95/intro-to-fieldofbioinformatics-18-638.jpg?cb=1378395671"/>
          <p:cNvPicPr>
            <a:picLocks noChangeAspect="1" noChangeArrowheads="1"/>
          </p:cNvPicPr>
          <p:nvPr/>
        </p:nvPicPr>
        <p:blipFill rotWithShape="1">
          <a:blip r:embed="rId2">
            <a:extLst>
              <a:ext uri="{28A0092B-C50C-407E-A947-70E740481C1C}">
                <a14:useLocalDpi xmlns:a14="http://schemas.microsoft.com/office/drawing/2010/main" val="0"/>
              </a:ext>
            </a:extLst>
          </a:blip>
          <a:srcRect l="1715" t="31970" r="1506" b="9726"/>
          <a:stretch/>
        </p:blipFill>
        <p:spPr bwMode="auto">
          <a:xfrm>
            <a:off x="282366" y="1884615"/>
            <a:ext cx="6754253" cy="30549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289075" y="1703918"/>
            <a:ext cx="4246434" cy="3477875"/>
          </a:xfrm>
          <a:prstGeom prst="rect">
            <a:avLst/>
          </a:prstGeom>
          <a:noFill/>
        </p:spPr>
        <p:txBody>
          <a:bodyPr wrap="square" rtlCol="0">
            <a:spAutoFit/>
          </a:bodyPr>
          <a:lstStyle/>
          <a:p>
            <a:pPr marL="285750" indent="-285750" algn="just">
              <a:buFont typeface="Arial" panose="020B0604020202020204" pitchFamily="34" charset="0"/>
              <a:buChar char="•"/>
            </a:pPr>
            <a:r>
              <a:rPr lang="en-US" sz="2000" dirty="0" smtClean="0"/>
              <a:t>Computationally </a:t>
            </a:r>
            <a:r>
              <a:rPr lang="en-US" sz="2000" dirty="0"/>
              <a:t>too complex for short </a:t>
            </a:r>
            <a:r>
              <a:rPr lang="en-US" sz="2000" dirty="0" smtClean="0"/>
              <a:t>reads!</a:t>
            </a:r>
          </a:p>
          <a:p>
            <a:pPr marL="285750" indent="-285750" algn="just">
              <a:buFont typeface="Arial" panose="020B0604020202020204" pitchFamily="34" charset="0"/>
              <a:buChar char="•"/>
            </a:pPr>
            <a:endParaRPr lang="en-US" sz="2000" dirty="0" smtClean="0"/>
          </a:p>
          <a:p>
            <a:pPr marL="285750" indent="-285750" algn="just">
              <a:buFont typeface="Arial" panose="020B0604020202020204" pitchFamily="34" charset="0"/>
              <a:buChar char="•"/>
            </a:pPr>
            <a:r>
              <a:rPr lang="en-US" sz="2000" dirty="0" smtClean="0"/>
              <a:t>Tends </a:t>
            </a:r>
            <a:r>
              <a:rPr lang="en-US" sz="2000" dirty="0"/>
              <a:t>to create fragmentation -&gt; many </a:t>
            </a:r>
            <a:r>
              <a:rPr lang="en-US" sz="2000" dirty="0" err="1" smtClean="0"/>
              <a:t>contigs</a:t>
            </a:r>
            <a:endParaRPr lang="en-US" sz="2000" dirty="0" smtClean="0"/>
          </a:p>
          <a:p>
            <a:pPr marL="285750" indent="-285750" algn="just">
              <a:buFont typeface="Arial" panose="020B0604020202020204" pitchFamily="34" charset="0"/>
              <a:buChar char="•"/>
            </a:pPr>
            <a:endParaRPr lang="en-US" sz="2000" dirty="0" smtClean="0"/>
          </a:p>
          <a:p>
            <a:pPr marL="285750" indent="-285750" algn="just">
              <a:buFont typeface="Arial" panose="020B0604020202020204" pitchFamily="34" charset="0"/>
              <a:buChar char="•"/>
            </a:pPr>
            <a:r>
              <a:rPr lang="en-US" sz="2000" dirty="0" smtClean="0"/>
              <a:t>Complexity </a:t>
            </a:r>
            <a:r>
              <a:rPr lang="en-US" sz="2000" dirty="0"/>
              <a:t>increases exponentially with genome </a:t>
            </a:r>
            <a:r>
              <a:rPr lang="en-US" sz="2000" dirty="0" smtClean="0"/>
              <a:t>size</a:t>
            </a:r>
          </a:p>
          <a:p>
            <a:pPr marL="285750" indent="-285750" algn="just">
              <a:buFont typeface="Arial" panose="020B0604020202020204" pitchFamily="34" charset="0"/>
              <a:buChar char="•"/>
            </a:pPr>
            <a:endParaRPr lang="en-US" sz="2000" dirty="0"/>
          </a:p>
          <a:p>
            <a:pPr marL="285750" indent="-285750" algn="just">
              <a:buFont typeface="Arial" panose="020B0604020202020204" pitchFamily="34" charset="0"/>
              <a:buChar char="•"/>
            </a:pPr>
            <a:r>
              <a:rPr lang="en-US" sz="2000" dirty="0" smtClean="0"/>
              <a:t>It </a:t>
            </a:r>
            <a:r>
              <a:rPr lang="en-US" sz="2000" dirty="0"/>
              <a:t>is </a:t>
            </a:r>
            <a:r>
              <a:rPr lang="en-US" sz="2000" dirty="0" smtClean="0"/>
              <a:t>way too slow!</a:t>
            </a:r>
            <a:endParaRPr lang="it-IT" sz="2000" dirty="0"/>
          </a:p>
        </p:txBody>
      </p:sp>
      <p:sp>
        <p:nvSpPr>
          <p:cNvPr id="3" name="CasellaDiTesto 2"/>
          <p:cNvSpPr txBox="1"/>
          <p:nvPr/>
        </p:nvSpPr>
        <p:spPr>
          <a:xfrm>
            <a:off x="1341120" y="5590902"/>
            <a:ext cx="8934995" cy="646331"/>
          </a:xfrm>
          <a:prstGeom prst="rect">
            <a:avLst/>
          </a:prstGeom>
          <a:noFill/>
          <a:ln>
            <a:solidFill>
              <a:srgbClr val="00B050"/>
            </a:solidFill>
          </a:ln>
        </p:spPr>
        <p:txBody>
          <a:bodyPr wrap="square" rtlCol="0">
            <a:spAutoFit/>
          </a:bodyPr>
          <a:lstStyle/>
          <a:p>
            <a:pPr algn="ctr"/>
            <a:r>
              <a:rPr lang="en-US" b="1" dirty="0"/>
              <a:t>It is, however, an approach that is far from “dead!”</a:t>
            </a:r>
            <a:r>
              <a:rPr lang="en-US" dirty="0"/>
              <a:t> </a:t>
            </a:r>
            <a:r>
              <a:rPr lang="en-US" b="1" dirty="0"/>
              <a:t>Assemblers that use long reads make use of methods inspired precisely by OLC assemblies</a:t>
            </a:r>
            <a:endParaRPr lang="en-US" dirty="0"/>
          </a:p>
        </p:txBody>
      </p:sp>
    </p:spTree>
    <p:extLst>
      <p:ext uri="{BB962C8B-B14F-4D97-AF65-F5344CB8AC3E}">
        <p14:creationId xmlns:p14="http://schemas.microsoft.com/office/powerpoint/2010/main" val="690414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De Brujin graph</a:t>
            </a:r>
            <a:endParaRPr lang="it-IT" dirty="0"/>
          </a:p>
        </p:txBody>
      </p:sp>
      <p:pic>
        <p:nvPicPr>
          <p:cNvPr id="4" name="Picture 3"/>
          <p:cNvPicPr>
            <a:picLocks noChangeAspect="1"/>
          </p:cNvPicPr>
          <p:nvPr/>
        </p:nvPicPr>
        <p:blipFill>
          <a:blip r:embed="rId2"/>
          <a:stretch>
            <a:fillRect/>
          </a:stretch>
        </p:blipFill>
        <p:spPr>
          <a:xfrm>
            <a:off x="2236193" y="1825625"/>
            <a:ext cx="7719613" cy="4226419"/>
          </a:xfrm>
          <a:prstGeom prst="rect">
            <a:avLst/>
          </a:prstGeom>
        </p:spPr>
      </p:pic>
    </p:spTree>
    <p:extLst>
      <p:ext uri="{BB962C8B-B14F-4D97-AF65-F5344CB8AC3E}">
        <p14:creationId xmlns:p14="http://schemas.microsoft.com/office/powerpoint/2010/main" val="2181525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570535" cy="1325563"/>
          </a:xfrm>
        </p:spPr>
        <p:txBody>
          <a:bodyPr>
            <a:normAutofit/>
          </a:bodyPr>
          <a:lstStyle/>
          <a:p>
            <a:r>
              <a:rPr lang="en-US" sz="3200" dirty="0"/>
              <a:t>Alternative paths... K-</a:t>
            </a:r>
            <a:r>
              <a:rPr lang="en-US" sz="3200" dirty="0" err="1"/>
              <a:t>mer</a:t>
            </a:r>
            <a:r>
              <a:rPr lang="en-US" sz="3200" dirty="0"/>
              <a:t> 4 in common and then I have two alternatives -&gt; opening a “bubble”</a:t>
            </a:r>
            <a:endParaRPr lang="it-IT" sz="3200" dirty="0"/>
          </a:p>
        </p:txBody>
      </p:sp>
      <p:pic>
        <p:nvPicPr>
          <p:cNvPr id="8194" name="Picture 2" descr="http://bmpvieira.github.io/assembly14/img/ol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2117" y="2084828"/>
            <a:ext cx="7457645" cy="3982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91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are paired-end reads so important</a:t>
            </a:r>
            <a:r>
              <a:rPr lang="it-IT" dirty="0" smtClean="0"/>
              <a:t>?</a:t>
            </a:r>
            <a:endParaRPr lang="it-IT" dirty="0"/>
          </a:p>
        </p:txBody>
      </p:sp>
      <p:sp>
        <p:nvSpPr>
          <p:cNvPr id="172" name="Line 2"/>
          <p:cNvSpPr>
            <a:spLocks noChangeShapeType="1"/>
          </p:cNvSpPr>
          <p:nvPr/>
        </p:nvSpPr>
        <p:spPr bwMode="auto">
          <a:xfrm>
            <a:off x="1537206" y="5154105"/>
            <a:ext cx="3572" cy="164306"/>
          </a:xfrm>
          <a:prstGeom prst="line">
            <a:avLst/>
          </a:prstGeom>
          <a:noFill/>
          <a:ln w="19050">
            <a:solidFill>
              <a:srgbClr val="FF0707"/>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173" name="Line 3"/>
          <p:cNvSpPr>
            <a:spLocks noChangeShapeType="1"/>
          </p:cNvSpPr>
          <p:nvPr/>
        </p:nvSpPr>
        <p:spPr bwMode="auto">
          <a:xfrm>
            <a:off x="2087275" y="5161248"/>
            <a:ext cx="3572" cy="164306"/>
          </a:xfrm>
          <a:prstGeom prst="line">
            <a:avLst/>
          </a:prstGeom>
          <a:noFill/>
          <a:ln w="19050">
            <a:solidFill>
              <a:srgbClr val="FF0707"/>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174" name="Line 4"/>
          <p:cNvSpPr>
            <a:spLocks noChangeShapeType="1"/>
          </p:cNvSpPr>
          <p:nvPr/>
        </p:nvSpPr>
        <p:spPr bwMode="auto">
          <a:xfrm>
            <a:off x="2508756" y="5161248"/>
            <a:ext cx="3572" cy="164306"/>
          </a:xfrm>
          <a:prstGeom prst="line">
            <a:avLst/>
          </a:prstGeom>
          <a:noFill/>
          <a:ln w="19050">
            <a:solidFill>
              <a:srgbClr val="FF0707"/>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175" name="Line 5"/>
          <p:cNvSpPr>
            <a:spLocks noChangeShapeType="1"/>
          </p:cNvSpPr>
          <p:nvPr/>
        </p:nvSpPr>
        <p:spPr bwMode="auto">
          <a:xfrm>
            <a:off x="2808794" y="5161248"/>
            <a:ext cx="3572" cy="164306"/>
          </a:xfrm>
          <a:prstGeom prst="line">
            <a:avLst/>
          </a:prstGeom>
          <a:noFill/>
          <a:ln w="19050">
            <a:solidFill>
              <a:srgbClr val="FF0707"/>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176" name="Line 6"/>
          <p:cNvSpPr>
            <a:spLocks noChangeShapeType="1"/>
          </p:cNvSpPr>
          <p:nvPr/>
        </p:nvSpPr>
        <p:spPr bwMode="auto">
          <a:xfrm>
            <a:off x="3194556" y="5154105"/>
            <a:ext cx="3572" cy="164306"/>
          </a:xfrm>
          <a:prstGeom prst="line">
            <a:avLst/>
          </a:prstGeom>
          <a:noFill/>
          <a:ln w="19050">
            <a:solidFill>
              <a:srgbClr val="FF0707"/>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177" name="Line 7"/>
          <p:cNvSpPr>
            <a:spLocks noChangeShapeType="1"/>
          </p:cNvSpPr>
          <p:nvPr/>
        </p:nvSpPr>
        <p:spPr bwMode="auto">
          <a:xfrm>
            <a:off x="3637467" y="5154105"/>
            <a:ext cx="1191" cy="184547"/>
          </a:xfrm>
          <a:prstGeom prst="line">
            <a:avLst/>
          </a:prstGeom>
          <a:noFill/>
          <a:ln w="19050">
            <a:solidFill>
              <a:srgbClr val="FF0707"/>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178" name="Line 8"/>
          <p:cNvSpPr>
            <a:spLocks noChangeShapeType="1"/>
          </p:cNvSpPr>
          <p:nvPr/>
        </p:nvSpPr>
        <p:spPr bwMode="auto">
          <a:xfrm>
            <a:off x="4141102" y="5157677"/>
            <a:ext cx="3572" cy="164306"/>
          </a:xfrm>
          <a:prstGeom prst="line">
            <a:avLst/>
          </a:prstGeom>
          <a:noFill/>
          <a:ln w="19050">
            <a:solidFill>
              <a:srgbClr val="FF0707"/>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179" name="Line 9"/>
          <p:cNvSpPr>
            <a:spLocks noChangeShapeType="1"/>
          </p:cNvSpPr>
          <p:nvPr/>
        </p:nvSpPr>
        <p:spPr bwMode="auto">
          <a:xfrm>
            <a:off x="4955489" y="5157677"/>
            <a:ext cx="3572" cy="164306"/>
          </a:xfrm>
          <a:prstGeom prst="line">
            <a:avLst/>
          </a:prstGeom>
          <a:noFill/>
          <a:ln w="19050">
            <a:solidFill>
              <a:srgbClr val="FF0707"/>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180" name="Oval 10"/>
          <p:cNvSpPr>
            <a:spLocks noChangeArrowheads="1"/>
          </p:cNvSpPr>
          <p:nvPr/>
        </p:nvSpPr>
        <p:spPr bwMode="auto">
          <a:xfrm>
            <a:off x="5815121" y="4132548"/>
            <a:ext cx="1047750" cy="303610"/>
          </a:xfrm>
          <a:prstGeom prst="ellipse">
            <a:avLst/>
          </a:prstGeom>
          <a:noFill/>
          <a:ln w="57150" cap="rnd">
            <a:solidFill>
              <a:schemeClr val="tx2"/>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sz="1800"/>
          </a:p>
        </p:txBody>
      </p:sp>
      <p:sp>
        <p:nvSpPr>
          <p:cNvPr id="181" name="Oval 11"/>
          <p:cNvSpPr>
            <a:spLocks noChangeArrowheads="1"/>
          </p:cNvSpPr>
          <p:nvPr/>
        </p:nvSpPr>
        <p:spPr bwMode="auto">
          <a:xfrm>
            <a:off x="5416261" y="4136119"/>
            <a:ext cx="1047750" cy="303609"/>
          </a:xfrm>
          <a:prstGeom prst="ellipse">
            <a:avLst/>
          </a:prstGeom>
          <a:noFill/>
          <a:ln w="57150" cap="rnd">
            <a:solidFill>
              <a:schemeClr val="tx2"/>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sz="1800"/>
          </a:p>
        </p:txBody>
      </p:sp>
      <p:sp>
        <p:nvSpPr>
          <p:cNvPr id="182" name="Rectangle 12"/>
          <p:cNvSpPr>
            <a:spLocks noChangeArrowheads="1"/>
          </p:cNvSpPr>
          <p:nvPr/>
        </p:nvSpPr>
        <p:spPr bwMode="auto">
          <a:xfrm>
            <a:off x="5348396" y="4273042"/>
            <a:ext cx="1603772" cy="273844"/>
          </a:xfrm>
          <a:prstGeom prst="rect">
            <a:avLst/>
          </a:prstGeom>
          <a:solidFill>
            <a:schemeClr val="bg1"/>
          </a:solidFill>
          <a:ln w="57150">
            <a:solidFill>
              <a:schemeClr val="bg1"/>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sz="1800"/>
          </a:p>
        </p:txBody>
      </p:sp>
      <p:sp>
        <p:nvSpPr>
          <p:cNvPr id="183" name="Line 13"/>
          <p:cNvSpPr>
            <a:spLocks noChangeShapeType="1"/>
          </p:cNvSpPr>
          <p:nvPr/>
        </p:nvSpPr>
        <p:spPr bwMode="auto">
          <a:xfrm>
            <a:off x="4504244" y="2607358"/>
            <a:ext cx="1356122" cy="119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184" name="Line 14"/>
          <p:cNvSpPr>
            <a:spLocks noChangeShapeType="1"/>
          </p:cNvSpPr>
          <p:nvPr/>
        </p:nvSpPr>
        <p:spPr bwMode="auto">
          <a:xfrm>
            <a:off x="4525673" y="2735944"/>
            <a:ext cx="1762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185" name="Line 15"/>
          <p:cNvSpPr>
            <a:spLocks noChangeShapeType="1"/>
          </p:cNvSpPr>
          <p:nvPr/>
        </p:nvSpPr>
        <p:spPr bwMode="auto">
          <a:xfrm>
            <a:off x="4818567" y="2721657"/>
            <a:ext cx="1762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186" name="Line 16"/>
          <p:cNvSpPr>
            <a:spLocks noChangeShapeType="1"/>
          </p:cNvSpPr>
          <p:nvPr/>
        </p:nvSpPr>
        <p:spPr bwMode="auto">
          <a:xfrm>
            <a:off x="5375780" y="2735944"/>
            <a:ext cx="1762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187" name="Line 17"/>
          <p:cNvSpPr>
            <a:spLocks noChangeShapeType="1"/>
          </p:cNvSpPr>
          <p:nvPr/>
        </p:nvSpPr>
        <p:spPr bwMode="auto">
          <a:xfrm>
            <a:off x="5704392" y="2735944"/>
            <a:ext cx="1762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188" name="Line 18"/>
          <p:cNvSpPr>
            <a:spLocks noChangeShapeType="1"/>
          </p:cNvSpPr>
          <p:nvPr/>
        </p:nvSpPr>
        <p:spPr bwMode="auto">
          <a:xfrm>
            <a:off x="4618542" y="2778807"/>
            <a:ext cx="1762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189" name="Line 19"/>
          <p:cNvSpPr>
            <a:spLocks noChangeShapeType="1"/>
          </p:cNvSpPr>
          <p:nvPr/>
        </p:nvSpPr>
        <p:spPr bwMode="auto">
          <a:xfrm>
            <a:off x="4940011" y="2793094"/>
            <a:ext cx="1762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190" name="Line 20"/>
          <p:cNvSpPr>
            <a:spLocks noChangeShapeType="1"/>
          </p:cNvSpPr>
          <p:nvPr/>
        </p:nvSpPr>
        <p:spPr bwMode="auto">
          <a:xfrm>
            <a:off x="5204330" y="2785951"/>
            <a:ext cx="1762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191" name="Line 21"/>
          <p:cNvSpPr>
            <a:spLocks noChangeShapeType="1"/>
          </p:cNvSpPr>
          <p:nvPr/>
        </p:nvSpPr>
        <p:spPr bwMode="auto">
          <a:xfrm>
            <a:off x="5568661" y="2800238"/>
            <a:ext cx="1762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192" name="Line 22"/>
          <p:cNvSpPr>
            <a:spLocks noChangeShapeType="1"/>
          </p:cNvSpPr>
          <p:nvPr/>
        </p:nvSpPr>
        <p:spPr bwMode="auto">
          <a:xfrm>
            <a:off x="4582823" y="2864532"/>
            <a:ext cx="1762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193" name="Line 23"/>
          <p:cNvSpPr>
            <a:spLocks noChangeShapeType="1"/>
          </p:cNvSpPr>
          <p:nvPr/>
        </p:nvSpPr>
        <p:spPr bwMode="auto">
          <a:xfrm>
            <a:off x="5081696" y="2732372"/>
            <a:ext cx="1762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194" name="Line 24"/>
          <p:cNvSpPr>
            <a:spLocks noChangeShapeType="1"/>
          </p:cNvSpPr>
          <p:nvPr/>
        </p:nvSpPr>
        <p:spPr bwMode="auto">
          <a:xfrm>
            <a:off x="4839998" y="2843101"/>
            <a:ext cx="1762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195" name="Line 25"/>
          <p:cNvSpPr>
            <a:spLocks noChangeShapeType="1"/>
          </p:cNvSpPr>
          <p:nvPr/>
        </p:nvSpPr>
        <p:spPr bwMode="auto">
          <a:xfrm>
            <a:off x="5297198" y="2843101"/>
            <a:ext cx="1762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196" name="Line 26"/>
          <p:cNvSpPr>
            <a:spLocks noChangeShapeType="1"/>
          </p:cNvSpPr>
          <p:nvPr/>
        </p:nvSpPr>
        <p:spPr bwMode="auto">
          <a:xfrm>
            <a:off x="5575805" y="2885963"/>
            <a:ext cx="1762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197" name="Line 27"/>
          <p:cNvSpPr>
            <a:spLocks noChangeShapeType="1"/>
          </p:cNvSpPr>
          <p:nvPr/>
        </p:nvSpPr>
        <p:spPr bwMode="auto">
          <a:xfrm>
            <a:off x="4704267" y="2921682"/>
            <a:ext cx="1762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198" name="Line 28"/>
          <p:cNvSpPr>
            <a:spLocks noChangeShapeType="1"/>
          </p:cNvSpPr>
          <p:nvPr/>
        </p:nvSpPr>
        <p:spPr bwMode="auto">
          <a:xfrm>
            <a:off x="5104317" y="2885963"/>
            <a:ext cx="1762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199" name="Line 29"/>
          <p:cNvSpPr>
            <a:spLocks noChangeShapeType="1"/>
          </p:cNvSpPr>
          <p:nvPr/>
        </p:nvSpPr>
        <p:spPr bwMode="auto">
          <a:xfrm>
            <a:off x="4997161" y="2957401"/>
            <a:ext cx="1762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00" name="Line 30"/>
          <p:cNvSpPr>
            <a:spLocks noChangeShapeType="1"/>
          </p:cNvSpPr>
          <p:nvPr/>
        </p:nvSpPr>
        <p:spPr bwMode="auto">
          <a:xfrm>
            <a:off x="5311486" y="2928826"/>
            <a:ext cx="1762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01" name="Line 31"/>
          <p:cNvSpPr>
            <a:spLocks noChangeShapeType="1"/>
          </p:cNvSpPr>
          <p:nvPr/>
        </p:nvSpPr>
        <p:spPr bwMode="auto">
          <a:xfrm>
            <a:off x="4918580" y="3021694"/>
            <a:ext cx="1762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02" name="Line 32"/>
          <p:cNvSpPr>
            <a:spLocks noChangeShapeType="1"/>
          </p:cNvSpPr>
          <p:nvPr/>
        </p:nvSpPr>
        <p:spPr bwMode="auto">
          <a:xfrm>
            <a:off x="5704392" y="2935969"/>
            <a:ext cx="1762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03" name="Line 33"/>
          <p:cNvSpPr>
            <a:spLocks noChangeShapeType="1"/>
          </p:cNvSpPr>
          <p:nvPr/>
        </p:nvSpPr>
        <p:spPr bwMode="auto">
          <a:xfrm>
            <a:off x="4747130" y="2978832"/>
            <a:ext cx="1762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04" name="Line 34"/>
          <p:cNvSpPr>
            <a:spLocks noChangeShapeType="1"/>
          </p:cNvSpPr>
          <p:nvPr/>
        </p:nvSpPr>
        <p:spPr bwMode="auto">
          <a:xfrm>
            <a:off x="4668548" y="3028838"/>
            <a:ext cx="1762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05" name="Text Box 35"/>
          <p:cNvSpPr txBox="1">
            <a:spLocks noChangeArrowheads="1"/>
          </p:cNvSpPr>
          <p:nvPr/>
        </p:nvSpPr>
        <p:spPr bwMode="auto">
          <a:xfrm>
            <a:off x="5987762" y="2484722"/>
            <a:ext cx="1681871" cy="253916"/>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sz="1050" b="1">
                <a:effectLst>
                  <a:outerShdw blurRad="38100" dist="38100" dir="2700000" algn="tl">
                    <a:srgbClr val="C0C0C0"/>
                  </a:outerShdw>
                </a:effectLst>
                <a:latin typeface="Arial" panose="020B0604020202020204" pitchFamily="34" charset="0"/>
              </a:rPr>
              <a:t>Consensus (15- 30Kbp)</a:t>
            </a:r>
            <a:endParaRPr lang="en-US" sz="1800">
              <a:effectLst>
                <a:outerShdw blurRad="38100" dist="38100" dir="2700000" algn="tl">
                  <a:srgbClr val="C0C0C0"/>
                </a:outerShdw>
              </a:effectLst>
            </a:endParaRPr>
          </a:p>
        </p:txBody>
      </p:sp>
      <p:sp>
        <p:nvSpPr>
          <p:cNvPr id="206" name="Text Box 36"/>
          <p:cNvSpPr txBox="1">
            <a:spLocks noChangeArrowheads="1"/>
          </p:cNvSpPr>
          <p:nvPr/>
        </p:nvSpPr>
        <p:spPr bwMode="auto">
          <a:xfrm>
            <a:off x="6002049" y="2777616"/>
            <a:ext cx="590226" cy="253916"/>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sz="1050" b="1" dirty="0">
                <a:effectLst>
                  <a:outerShdw blurRad="38100" dist="38100" dir="2700000" algn="tl">
                    <a:srgbClr val="C0C0C0"/>
                  </a:outerShdw>
                </a:effectLst>
                <a:latin typeface="Arial" panose="020B0604020202020204" pitchFamily="34" charset="0"/>
              </a:rPr>
              <a:t>Reads</a:t>
            </a:r>
            <a:endParaRPr lang="en-US" sz="1800" b="1" dirty="0">
              <a:effectLst>
                <a:outerShdw blurRad="38100" dist="38100" dir="2700000" algn="tl">
                  <a:srgbClr val="C0C0C0"/>
                </a:outerShdw>
              </a:effectLst>
            </a:endParaRPr>
          </a:p>
        </p:txBody>
      </p:sp>
      <p:sp>
        <p:nvSpPr>
          <p:cNvPr id="207" name="Text Box 37"/>
          <p:cNvSpPr txBox="1">
            <a:spLocks noChangeArrowheads="1"/>
          </p:cNvSpPr>
          <p:nvPr/>
        </p:nvSpPr>
        <p:spPr bwMode="auto">
          <a:xfrm>
            <a:off x="4073237" y="2308511"/>
            <a:ext cx="742511" cy="323165"/>
          </a:xfrm>
          <a:prstGeom prst="rect">
            <a:avLst/>
          </a:prstGeom>
          <a:noFill/>
          <a:ln w="50800">
            <a:noFill/>
            <a:miter lim="800000"/>
            <a:headEnd type="none" w="med" len="lg"/>
            <a:tailEnd type="none" w="med" len="lg"/>
          </a:ln>
          <a:effec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sz="1500">
                <a:solidFill>
                  <a:schemeClr val="accent1"/>
                </a:solidFill>
                <a:effectLst>
                  <a:outerShdw blurRad="38100" dist="38100" dir="2700000" algn="tl">
                    <a:srgbClr val="C0C0C0"/>
                  </a:outerShdw>
                </a:effectLst>
                <a:latin typeface="Arial" panose="020B0604020202020204" pitchFamily="34" charset="0"/>
              </a:rPr>
              <a:t>Contig</a:t>
            </a:r>
            <a:endParaRPr lang="en-US" sz="1800">
              <a:solidFill>
                <a:schemeClr val="accent1"/>
              </a:solidFill>
              <a:latin typeface="Arial" panose="020B0604020202020204" pitchFamily="34" charset="0"/>
            </a:endParaRPr>
          </a:p>
        </p:txBody>
      </p:sp>
      <p:sp>
        <p:nvSpPr>
          <p:cNvPr id="208" name="Text Box 38"/>
          <p:cNvSpPr txBox="1">
            <a:spLocks noChangeArrowheads="1"/>
          </p:cNvSpPr>
          <p:nvPr/>
        </p:nvSpPr>
        <p:spPr bwMode="auto">
          <a:xfrm>
            <a:off x="1046668" y="2344229"/>
            <a:ext cx="2817019" cy="784830"/>
          </a:xfrm>
          <a:prstGeom prst="rect">
            <a:avLst/>
          </a:prstGeom>
          <a:noFill/>
          <a:ln w="50800">
            <a:noFill/>
            <a:miter lim="800000"/>
            <a:headEnd type="none" w="med" len="lg"/>
            <a:tailEnd type="none" w="med" len="lg"/>
          </a:ln>
          <a:effec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sz="1500" dirty="0">
                <a:latin typeface="Arial" panose="020B0604020202020204" pitchFamily="34" charset="0"/>
              </a:rPr>
              <a:t>Without pairing the assembly generates many </a:t>
            </a:r>
            <a:r>
              <a:rPr lang="en-US" sz="1500" dirty="0" err="1">
                <a:latin typeface="Arial" panose="020B0604020202020204" pitchFamily="34" charset="0"/>
              </a:rPr>
              <a:t>contigs</a:t>
            </a:r>
            <a:r>
              <a:rPr lang="en-US" sz="1500" dirty="0">
                <a:latin typeface="Arial" panose="020B0604020202020204" pitchFamily="34" charset="0"/>
              </a:rPr>
              <a:t> with unknown mutual orientation</a:t>
            </a:r>
            <a:endParaRPr lang="it-IT" sz="1800" dirty="0">
              <a:latin typeface="Arial" panose="020B0604020202020204" pitchFamily="34" charset="0"/>
            </a:endParaRPr>
          </a:p>
        </p:txBody>
      </p:sp>
      <p:sp>
        <p:nvSpPr>
          <p:cNvPr id="209" name="Line 39"/>
          <p:cNvSpPr>
            <a:spLocks noChangeShapeType="1"/>
          </p:cNvSpPr>
          <p:nvPr/>
        </p:nvSpPr>
        <p:spPr bwMode="auto">
          <a:xfrm flipV="1">
            <a:off x="3117164" y="3109802"/>
            <a:ext cx="527447" cy="244078"/>
          </a:xfrm>
          <a:prstGeom prst="line">
            <a:avLst/>
          </a:prstGeom>
          <a:noFill/>
          <a:ln w="38100">
            <a:solidFill>
              <a:schemeClr val="tx2"/>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sz="1350"/>
          </a:p>
        </p:txBody>
      </p:sp>
      <p:sp>
        <p:nvSpPr>
          <p:cNvPr id="210" name="Line 40"/>
          <p:cNvSpPr>
            <a:spLocks noChangeShapeType="1"/>
          </p:cNvSpPr>
          <p:nvPr/>
        </p:nvSpPr>
        <p:spPr bwMode="auto">
          <a:xfrm flipV="1">
            <a:off x="2967147" y="3409839"/>
            <a:ext cx="321469" cy="126206"/>
          </a:xfrm>
          <a:prstGeom prst="line">
            <a:avLst/>
          </a:prstGeom>
          <a:noFill/>
          <a:ln w="38100">
            <a:solidFill>
              <a:schemeClr val="accent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sz="1350"/>
          </a:p>
        </p:txBody>
      </p:sp>
      <p:sp>
        <p:nvSpPr>
          <p:cNvPr id="211" name="Line 41"/>
          <p:cNvSpPr>
            <a:spLocks noChangeShapeType="1"/>
          </p:cNvSpPr>
          <p:nvPr/>
        </p:nvSpPr>
        <p:spPr bwMode="auto">
          <a:xfrm flipV="1">
            <a:off x="3482686" y="3083607"/>
            <a:ext cx="782241" cy="332184"/>
          </a:xfrm>
          <a:prstGeom prst="line">
            <a:avLst/>
          </a:prstGeom>
          <a:noFill/>
          <a:ln w="38100">
            <a:solidFill>
              <a:schemeClr val="accent2"/>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sz="1350"/>
          </a:p>
        </p:txBody>
      </p:sp>
      <p:sp>
        <p:nvSpPr>
          <p:cNvPr id="212" name="Line 42"/>
          <p:cNvSpPr>
            <a:spLocks noChangeShapeType="1"/>
          </p:cNvSpPr>
          <p:nvPr/>
        </p:nvSpPr>
        <p:spPr bwMode="auto">
          <a:xfrm flipV="1">
            <a:off x="3323144" y="3422934"/>
            <a:ext cx="469106" cy="195263"/>
          </a:xfrm>
          <a:prstGeom prst="line">
            <a:avLst/>
          </a:prstGeom>
          <a:noFill/>
          <a:ln w="38100">
            <a:solidFill>
              <a:srgbClr val="FF99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sz="1350"/>
          </a:p>
        </p:txBody>
      </p:sp>
      <p:sp>
        <p:nvSpPr>
          <p:cNvPr id="213" name="Line 43"/>
          <p:cNvSpPr>
            <a:spLocks noChangeShapeType="1"/>
          </p:cNvSpPr>
          <p:nvPr/>
        </p:nvSpPr>
        <p:spPr bwMode="auto">
          <a:xfrm flipV="1">
            <a:off x="3791058" y="3369358"/>
            <a:ext cx="527447" cy="244078"/>
          </a:xfrm>
          <a:prstGeom prst="line">
            <a:avLst/>
          </a:prstGeom>
          <a:noFill/>
          <a:ln w="38100">
            <a:solidFill>
              <a:srgbClr val="FB53DF"/>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sz="1350"/>
          </a:p>
        </p:txBody>
      </p:sp>
      <p:sp>
        <p:nvSpPr>
          <p:cNvPr id="214" name="Line 44"/>
          <p:cNvSpPr>
            <a:spLocks noChangeShapeType="1"/>
          </p:cNvSpPr>
          <p:nvPr/>
        </p:nvSpPr>
        <p:spPr bwMode="auto">
          <a:xfrm flipV="1">
            <a:off x="2934998" y="3612246"/>
            <a:ext cx="214313" cy="86915"/>
          </a:xfrm>
          <a:prstGeom prst="line">
            <a:avLst/>
          </a:prstGeom>
          <a:noFill/>
          <a:ln w="38100">
            <a:solidFill>
              <a:srgbClr val="0000FF"/>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sz="1350"/>
          </a:p>
        </p:txBody>
      </p:sp>
      <p:sp>
        <p:nvSpPr>
          <p:cNvPr id="215" name="Line 45"/>
          <p:cNvSpPr>
            <a:spLocks noChangeShapeType="1"/>
          </p:cNvSpPr>
          <p:nvPr/>
        </p:nvSpPr>
        <p:spPr bwMode="auto">
          <a:xfrm flipV="1">
            <a:off x="3137405" y="3727735"/>
            <a:ext cx="214313" cy="86916"/>
          </a:xfrm>
          <a:prstGeom prst="line">
            <a:avLst/>
          </a:prstGeom>
          <a:noFill/>
          <a:ln w="38100">
            <a:solidFill>
              <a:srgbClr val="FF0707"/>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sz="1350"/>
          </a:p>
        </p:txBody>
      </p:sp>
      <p:sp>
        <p:nvSpPr>
          <p:cNvPr id="216" name="Line 46"/>
          <p:cNvSpPr>
            <a:spLocks noChangeShapeType="1"/>
          </p:cNvSpPr>
          <p:nvPr/>
        </p:nvSpPr>
        <p:spPr bwMode="auto">
          <a:xfrm flipV="1">
            <a:off x="3476733" y="3724164"/>
            <a:ext cx="214313" cy="86915"/>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sz="1350"/>
          </a:p>
        </p:txBody>
      </p:sp>
      <p:sp>
        <p:nvSpPr>
          <p:cNvPr id="217" name="Text Box 47"/>
          <p:cNvSpPr txBox="1">
            <a:spLocks noChangeArrowheads="1"/>
          </p:cNvSpPr>
          <p:nvPr/>
        </p:nvSpPr>
        <p:spPr bwMode="auto">
          <a:xfrm>
            <a:off x="4380418" y="3221720"/>
            <a:ext cx="311944" cy="553998"/>
          </a:xfrm>
          <a:prstGeom prst="rect">
            <a:avLst/>
          </a:prstGeom>
          <a:noFill/>
          <a:ln w="50800">
            <a:noFill/>
            <a:miter lim="800000"/>
            <a:headEnd type="none" w="med" len="lg"/>
            <a:tailEnd type="none" w="med" len="lg"/>
          </a:ln>
          <a:effec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sz="3000">
                <a:effectLst>
                  <a:outerShdw blurRad="38100" dist="38100" dir="2700000" algn="tl">
                    <a:srgbClr val="C0C0C0"/>
                  </a:outerShdw>
                </a:effectLst>
                <a:latin typeface="Arial" panose="020B0604020202020204" pitchFamily="34" charset="0"/>
              </a:rPr>
              <a:t>?</a:t>
            </a:r>
            <a:endParaRPr lang="en-US" sz="3000">
              <a:latin typeface="Arial" panose="020B0604020202020204" pitchFamily="34" charset="0"/>
            </a:endParaRPr>
          </a:p>
        </p:txBody>
      </p:sp>
      <p:sp>
        <p:nvSpPr>
          <p:cNvPr id="218" name="Text Box 48"/>
          <p:cNvSpPr txBox="1">
            <a:spLocks noChangeArrowheads="1"/>
          </p:cNvSpPr>
          <p:nvPr/>
        </p:nvSpPr>
        <p:spPr bwMode="auto">
          <a:xfrm>
            <a:off x="1121678" y="3964670"/>
            <a:ext cx="3755231" cy="784830"/>
          </a:xfrm>
          <a:prstGeom prst="rect">
            <a:avLst/>
          </a:prstGeom>
          <a:noFill/>
          <a:ln w="50800">
            <a:noFill/>
            <a:miter lim="800000"/>
            <a:headEnd type="none" w="med" len="lg"/>
            <a:tailEnd type="none" w="med" len="lg"/>
          </a:ln>
          <a:effec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sz="1500" dirty="0">
                <a:latin typeface="Arial" panose="020B0604020202020204" pitchFamily="34" charset="0"/>
              </a:rPr>
              <a:t>Paired reads allow for “bridging,” bringing </a:t>
            </a:r>
            <a:r>
              <a:rPr lang="en-US" sz="1500" dirty="0" err="1">
                <a:latin typeface="Arial" panose="020B0604020202020204" pitchFamily="34" charset="0"/>
              </a:rPr>
              <a:t>contigs</a:t>
            </a:r>
            <a:r>
              <a:rPr lang="en-US" sz="1500" dirty="0">
                <a:latin typeface="Arial" panose="020B0604020202020204" pitchFamily="34" charset="0"/>
              </a:rPr>
              <a:t> together into longer units of contiguity (scaffolds)</a:t>
            </a:r>
            <a:endParaRPr lang="it-IT" sz="1800" dirty="0">
              <a:latin typeface="Arial" panose="020B0604020202020204" pitchFamily="34" charset="0"/>
            </a:endParaRPr>
          </a:p>
        </p:txBody>
      </p:sp>
      <p:sp>
        <p:nvSpPr>
          <p:cNvPr id="219" name="Line 49"/>
          <p:cNvSpPr>
            <a:spLocks noChangeShapeType="1"/>
          </p:cNvSpPr>
          <p:nvPr/>
        </p:nvSpPr>
        <p:spPr bwMode="auto">
          <a:xfrm flipH="1">
            <a:off x="1797952" y="5152914"/>
            <a:ext cx="547688" cy="1190"/>
          </a:xfrm>
          <a:prstGeom prst="line">
            <a:avLst/>
          </a:prstGeom>
          <a:noFill/>
          <a:ln w="38100">
            <a:solidFill>
              <a:schemeClr val="tx2"/>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sz="1350"/>
          </a:p>
        </p:txBody>
      </p:sp>
      <p:sp>
        <p:nvSpPr>
          <p:cNvPr id="220" name="Line 50"/>
          <p:cNvSpPr>
            <a:spLocks noChangeShapeType="1"/>
          </p:cNvSpPr>
          <p:nvPr/>
        </p:nvSpPr>
        <p:spPr bwMode="auto">
          <a:xfrm flipV="1">
            <a:off x="1403856" y="5154103"/>
            <a:ext cx="335756" cy="1191"/>
          </a:xfrm>
          <a:prstGeom prst="line">
            <a:avLst/>
          </a:prstGeom>
          <a:noFill/>
          <a:ln w="38100">
            <a:solidFill>
              <a:schemeClr val="accent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sz="1350"/>
          </a:p>
        </p:txBody>
      </p:sp>
      <p:sp>
        <p:nvSpPr>
          <p:cNvPr id="221" name="Line 51"/>
          <p:cNvSpPr>
            <a:spLocks noChangeShapeType="1"/>
          </p:cNvSpPr>
          <p:nvPr/>
        </p:nvSpPr>
        <p:spPr bwMode="auto">
          <a:xfrm flipV="1">
            <a:off x="4523293" y="5152913"/>
            <a:ext cx="875110" cy="0"/>
          </a:xfrm>
          <a:prstGeom prst="line">
            <a:avLst/>
          </a:prstGeom>
          <a:noFill/>
          <a:ln w="38100">
            <a:solidFill>
              <a:schemeClr val="accent2"/>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sz="1350"/>
          </a:p>
        </p:txBody>
      </p:sp>
      <p:sp>
        <p:nvSpPr>
          <p:cNvPr id="222" name="Line 52"/>
          <p:cNvSpPr>
            <a:spLocks noChangeShapeType="1"/>
          </p:cNvSpPr>
          <p:nvPr/>
        </p:nvSpPr>
        <p:spPr bwMode="auto">
          <a:xfrm flipV="1">
            <a:off x="2985005" y="5152914"/>
            <a:ext cx="490538" cy="2381"/>
          </a:xfrm>
          <a:prstGeom prst="line">
            <a:avLst/>
          </a:prstGeom>
          <a:noFill/>
          <a:ln w="38100">
            <a:solidFill>
              <a:srgbClr val="FF99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sz="1350"/>
          </a:p>
        </p:txBody>
      </p:sp>
      <p:sp>
        <p:nvSpPr>
          <p:cNvPr id="223" name="Line 53"/>
          <p:cNvSpPr>
            <a:spLocks noChangeShapeType="1"/>
          </p:cNvSpPr>
          <p:nvPr/>
        </p:nvSpPr>
        <p:spPr bwMode="auto">
          <a:xfrm flipH="1" flipV="1">
            <a:off x="3810108" y="5152914"/>
            <a:ext cx="609600" cy="1190"/>
          </a:xfrm>
          <a:prstGeom prst="line">
            <a:avLst/>
          </a:prstGeom>
          <a:noFill/>
          <a:ln w="38100">
            <a:solidFill>
              <a:srgbClr val="FB53DF"/>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sz="1350"/>
          </a:p>
        </p:txBody>
      </p:sp>
      <p:sp>
        <p:nvSpPr>
          <p:cNvPr id="224" name="Line 54"/>
          <p:cNvSpPr>
            <a:spLocks noChangeShapeType="1"/>
          </p:cNvSpPr>
          <p:nvPr/>
        </p:nvSpPr>
        <p:spPr bwMode="auto">
          <a:xfrm flipV="1">
            <a:off x="2414696" y="5152914"/>
            <a:ext cx="228600" cy="1190"/>
          </a:xfrm>
          <a:prstGeom prst="line">
            <a:avLst/>
          </a:prstGeom>
          <a:noFill/>
          <a:ln w="38100">
            <a:solidFill>
              <a:srgbClr val="0000FF"/>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sz="1350"/>
          </a:p>
        </p:txBody>
      </p:sp>
      <p:sp>
        <p:nvSpPr>
          <p:cNvPr id="225" name="Line 55"/>
          <p:cNvSpPr>
            <a:spLocks noChangeShapeType="1"/>
          </p:cNvSpPr>
          <p:nvPr/>
        </p:nvSpPr>
        <p:spPr bwMode="auto">
          <a:xfrm flipH="1" flipV="1">
            <a:off x="2663536" y="5154103"/>
            <a:ext cx="228600" cy="1191"/>
          </a:xfrm>
          <a:prstGeom prst="line">
            <a:avLst/>
          </a:prstGeom>
          <a:noFill/>
          <a:ln w="38100">
            <a:solidFill>
              <a:srgbClr val="FF0707"/>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sz="1350"/>
          </a:p>
        </p:txBody>
      </p:sp>
      <p:sp>
        <p:nvSpPr>
          <p:cNvPr id="226" name="Line 56"/>
          <p:cNvSpPr>
            <a:spLocks noChangeShapeType="1"/>
          </p:cNvSpPr>
          <p:nvPr/>
        </p:nvSpPr>
        <p:spPr bwMode="auto">
          <a:xfrm flipV="1">
            <a:off x="3542219" y="5154103"/>
            <a:ext cx="250031" cy="1191"/>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sz="1350"/>
          </a:p>
        </p:txBody>
      </p:sp>
      <p:grpSp>
        <p:nvGrpSpPr>
          <p:cNvPr id="227" name="Group 57"/>
          <p:cNvGrpSpPr>
            <a:grpSpLocks/>
          </p:cNvGrpSpPr>
          <p:nvPr/>
        </p:nvGrpSpPr>
        <p:grpSpPr bwMode="auto">
          <a:xfrm>
            <a:off x="1605072" y="5032659"/>
            <a:ext cx="354806" cy="82154"/>
            <a:chOff x="593" y="3483"/>
            <a:chExt cx="298" cy="69"/>
          </a:xfrm>
        </p:grpSpPr>
        <p:sp>
          <p:nvSpPr>
            <p:cNvPr id="228" name="Line 58"/>
            <p:cNvSpPr>
              <a:spLocks noChangeShapeType="1"/>
            </p:cNvSpPr>
            <p:nvPr/>
          </p:nvSpPr>
          <p:spPr bwMode="auto">
            <a:xfrm flipH="1" flipV="1">
              <a:off x="630" y="3487"/>
              <a:ext cx="2" cy="63"/>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29" name="Line 59"/>
            <p:cNvSpPr>
              <a:spLocks noChangeShapeType="1"/>
            </p:cNvSpPr>
            <p:nvPr/>
          </p:nvSpPr>
          <p:spPr bwMode="auto">
            <a:xfrm flipH="1" flipV="1">
              <a:off x="848" y="3483"/>
              <a:ext cx="2" cy="66"/>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30" name="Line 60"/>
            <p:cNvSpPr>
              <a:spLocks noChangeShapeType="1"/>
            </p:cNvSpPr>
            <p:nvPr/>
          </p:nvSpPr>
          <p:spPr bwMode="auto">
            <a:xfrm>
              <a:off x="631" y="3485"/>
              <a:ext cx="223" cy="0"/>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31" name="Line 61"/>
            <p:cNvSpPr>
              <a:spLocks noChangeShapeType="1"/>
            </p:cNvSpPr>
            <p:nvPr/>
          </p:nvSpPr>
          <p:spPr bwMode="auto">
            <a:xfrm>
              <a:off x="593" y="3552"/>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32" name="Line 62"/>
            <p:cNvSpPr>
              <a:spLocks noChangeShapeType="1"/>
            </p:cNvSpPr>
            <p:nvPr/>
          </p:nvSpPr>
          <p:spPr bwMode="auto">
            <a:xfrm>
              <a:off x="846" y="3549"/>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grpSp>
      <p:grpSp>
        <p:nvGrpSpPr>
          <p:cNvPr id="233" name="Group 63"/>
          <p:cNvGrpSpPr>
            <a:grpSpLocks/>
          </p:cNvGrpSpPr>
          <p:nvPr/>
        </p:nvGrpSpPr>
        <p:grpSpPr bwMode="auto">
          <a:xfrm>
            <a:off x="2221816" y="5026708"/>
            <a:ext cx="354806" cy="82153"/>
            <a:chOff x="593" y="3483"/>
            <a:chExt cx="298" cy="69"/>
          </a:xfrm>
        </p:grpSpPr>
        <p:sp>
          <p:nvSpPr>
            <p:cNvPr id="234" name="Line 64"/>
            <p:cNvSpPr>
              <a:spLocks noChangeShapeType="1"/>
            </p:cNvSpPr>
            <p:nvPr/>
          </p:nvSpPr>
          <p:spPr bwMode="auto">
            <a:xfrm flipH="1" flipV="1">
              <a:off x="630" y="3487"/>
              <a:ext cx="2" cy="63"/>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35" name="Line 65"/>
            <p:cNvSpPr>
              <a:spLocks noChangeShapeType="1"/>
            </p:cNvSpPr>
            <p:nvPr/>
          </p:nvSpPr>
          <p:spPr bwMode="auto">
            <a:xfrm flipH="1" flipV="1">
              <a:off x="848" y="3483"/>
              <a:ext cx="2" cy="66"/>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36" name="Line 66"/>
            <p:cNvSpPr>
              <a:spLocks noChangeShapeType="1"/>
            </p:cNvSpPr>
            <p:nvPr/>
          </p:nvSpPr>
          <p:spPr bwMode="auto">
            <a:xfrm>
              <a:off x="631" y="3485"/>
              <a:ext cx="223" cy="0"/>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37" name="Line 67"/>
            <p:cNvSpPr>
              <a:spLocks noChangeShapeType="1"/>
            </p:cNvSpPr>
            <p:nvPr/>
          </p:nvSpPr>
          <p:spPr bwMode="auto">
            <a:xfrm>
              <a:off x="593" y="3552"/>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38" name="Line 68"/>
            <p:cNvSpPr>
              <a:spLocks noChangeShapeType="1"/>
            </p:cNvSpPr>
            <p:nvPr/>
          </p:nvSpPr>
          <p:spPr bwMode="auto">
            <a:xfrm>
              <a:off x="846" y="3549"/>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grpSp>
      <p:grpSp>
        <p:nvGrpSpPr>
          <p:cNvPr id="239" name="Group 69"/>
          <p:cNvGrpSpPr>
            <a:grpSpLocks/>
          </p:cNvGrpSpPr>
          <p:nvPr/>
        </p:nvGrpSpPr>
        <p:grpSpPr bwMode="auto">
          <a:xfrm>
            <a:off x="2143235" y="5044566"/>
            <a:ext cx="354806" cy="82154"/>
            <a:chOff x="593" y="3483"/>
            <a:chExt cx="298" cy="69"/>
          </a:xfrm>
        </p:grpSpPr>
        <p:sp>
          <p:nvSpPr>
            <p:cNvPr id="240" name="Line 70"/>
            <p:cNvSpPr>
              <a:spLocks noChangeShapeType="1"/>
            </p:cNvSpPr>
            <p:nvPr/>
          </p:nvSpPr>
          <p:spPr bwMode="auto">
            <a:xfrm flipH="1" flipV="1">
              <a:off x="630" y="3487"/>
              <a:ext cx="2" cy="63"/>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41" name="Line 71"/>
            <p:cNvSpPr>
              <a:spLocks noChangeShapeType="1"/>
            </p:cNvSpPr>
            <p:nvPr/>
          </p:nvSpPr>
          <p:spPr bwMode="auto">
            <a:xfrm flipH="1" flipV="1">
              <a:off x="848" y="3483"/>
              <a:ext cx="2" cy="66"/>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42" name="Line 72"/>
            <p:cNvSpPr>
              <a:spLocks noChangeShapeType="1"/>
            </p:cNvSpPr>
            <p:nvPr/>
          </p:nvSpPr>
          <p:spPr bwMode="auto">
            <a:xfrm>
              <a:off x="631" y="3485"/>
              <a:ext cx="223" cy="0"/>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43" name="Line 73"/>
            <p:cNvSpPr>
              <a:spLocks noChangeShapeType="1"/>
            </p:cNvSpPr>
            <p:nvPr/>
          </p:nvSpPr>
          <p:spPr bwMode="auto">
            <a:xfrm>
              <a:off x="593" y="3552"/>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44" name="Line 74"/>
            <p:cNvSpPr>
              <a:spLocks noChangeShapeType="1"/>
            </p:cNvSpPr>
            <p:nvPr/>
          </p:nvSpPr>
          <p:spPr bwMode="auto">
            <a:xfrm>
              <a:off x="846" y="3549"/>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grpSp>
      <p:grpSp>
        <p:nvGrpSpPr>
          <p:cNvPr id="245" name="Group 75"/>
          <p:cNvGrpSpPr>
            <a:grpSpLocks/>
          </p:cNvGrpSpPr>
          <p:nvPr/>
        </p:nvGrpSpPr>
        <p:grpSpPr bwMode="auto">
          <a:xfrm>
            <a:off x="2469466" y="5006466"/>
            <a:ext cx="354806" cy="82154"/>
            <a:chOff x="593" y="3483"/>
            <a:chExt cx="298" cy="69"/>
          </a:xfrm>
        </p:grpSpPr>
        <p:sp>
          <p:nvSpPr>
            <p:cNvPr id="246" name="Line 76"/>
            <p:cNvSpPr>
              <a:spLocks noChangeShapeType="1"/>
            </p:cNvSpPr>
            <p:nvPr/>
          </p:nvSpPr>
          <p:spPr bwMode="auto">
            <a:xfrm flipH="1" flipV="1">
              <a:off x="630" y="3487"/>
              <a:ext cx="2" cy="63"/>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47" name="Line 77"/>
            <p:cNvSpPr>
              <a:spLocks noChangeShapeType="1"/>
            </p:cNvSpPr>
            <p:nvPr/>
          </p:nvSpPr>
          <p:spPr bwMode="auto">
            <a:xfrm flipH="1" flipV="1">
              <a:off x="848" y="3483"/>
              <a:ext cx="2" cy="66"/>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48" name="Line 78"/>
            <p:cNvSpPr>
              <a:spLocks noChangeShapeType="1"/>
            </p:cNvSpPr>
            <p:nvPr/>
          </p:nvSpPr>
          <p:spPr bwMode="auto">
            <a:xfrm>
              <a:off x="631" y="3485"/>
              <a:ext cx="223" cy="0"/>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49" name="Line 79"/>
            <p:cNvSpPr>
              <a:spLocks noChangeShapeType="1"/>
            </p:cNvSpPr>
            <p:nvPr/>
          </p:nvSpPr>
          <p:spPr bwMode="auto">
            <a:xfrm>
              <a:off x="593" y="3552"/>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50" name="Line 80"/>
            <p:cNvSpPr>
              <a:spLocks noChangeShapeType="1"/>
            </p:cNvSpPr>
            <p:nvPr/>
          </p:nvSpPr>
          <p:spPr bwMode="auto">
            <a:xfrm>
              <a:off x="846" y="3549"/>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grpSp>
      <p:grpSp>
        <p:nvGrpSpPr>
          <p:cNvPr id="251" name="Group 81"/>
          <p:cNvGrpSpPr>
            <a:grpSpLocks/>
          </p:cNvGrpSpPr>
          <p:nvPr/>
        </p:nvGrpSpPr>
        <p:grpSpPr bwMode="auto">
          <a:xfrm>
            <a:off x="2813556" y="5039803"/>
            <a:ext cx="354806" cy="82154"/>
            <a:chOff x="593" y="3483"/>
            <a:chExt cx="298" cy="69"/>
          </a:xfrm>
        </p:grpSpPr>
        <p:sp>
          <p:nvSpPr>
            <p:cNvPr id="252" name="Line 82"/>
            <p:cNvSpPr>
              <a:spLocks noChangeShapeType="1"/>
            </p:cNvSpPr>
            <p:nvPr/>
          </p:nvSpPr>
          <p:spPr bwMode="auto">
            <a:xfrm flipH="1" flipV="1">
              <a:off x="630" y="3487"/>
              <a:ext cx="2" cy="63"/>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53" name="Line 83"/>
            <p:cNvSpPr>
              <a:spLocks noChangeShapeType="1"/>
            </p:cNvSpPr>
            <p:nvPr/>
          </p:nvSpPr>
          <p:spPr bwMode="auto">
            <a:xfrm flipH="1" flipV="1">
              <a:off x="848" y="3483"/>
              <a:ext cx="2" cy="66"/>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54" name="Line 84"/>
            <p:cNvSpPr>
              <a:spLocks noChangeShapeType="1"/>
            </p:cNvSpPr>
            <p:nvPr/>
          </p:nvSpPr>
          <p:spPr bwMode="auto">
            <a:xfrm>
              <a:off x="631" y="3485"/>
              <a:ext cx="223" cy="0"/>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55" name="Line 85"/>
            <p:cNvSpPr>
              <a:spLocks noChangeShapeType="1"/>
            </p:cNvSpPr>
            <p:nvPr/>
          </p:nvSpPr>
          <p:spPr bwMode="auto">
            <a:xfrm>
              <a:off x="593" y="3552"/>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56" name="Line 86"/>
            <p:cNvSpPr>
              <a:spLocks noChangeShapeType="1"/>
            </p:cNvSpPr>
            <p:nvPr/>
          </p:nvSpPr>
          <p:spPr bwMode="auto">
            <a:xfrm>
              <a:off x="846" y="3549"/>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grpSp>
      <p:grpSp>
        <p:nvGrpSpPr>
          <p:cNvPr id="257" name="Group 87"/>
          <p:cNvGrpSpPr>
            <a:grpSpLocks/>
          </p:cNvGrpSpPr>
          <p:nvPr/>
        </p:nvGrpSpPr>
        <p:grpSpPr bwMode="auto">
          <a:xfrm>
            <a:off x="2165856" y="4980273"/>
            <a:ext cx="579835" cy="116681"/>
            <a:chOff x="1137" y="3540"/>
            <a:chExt cx="487" cy="98"/>
          </a:xfrm>
        </p:grpSpPr>
        <p:sp>
          <p:nvSpPr>
            <p:cNvPr id="258" name="Line 88"/>
            <p:cNvSpPr>
              <a:spLocks noChangeShapeType="1"/>
            </p:cNvSpPr>
            <p:nvPr/>
          </p:nvSpPr>
          <p:spPr bwMode="auto">
            <a:xfrm flipH="1" flipV="1">
              <a:off x="1174" y="3549"/>
              <a:ext cx="2" cy="85"/>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59" name="Line 89"/>
            <p:cNvSpPr>
              <a:spLocks noChangeShapeType="1"/>
            </p:cNvSpPr>
            <p:nvPr/>
          </p:nvSpPr>
          <p:spPr bwMode="auto">
            <a:xfrm flipH="1" flipV="1">
              <a:off x="1581" y="3547"/>
              <a:ext cx="2" cy="90"/>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60" name="Line 90"/>
            <p:cNvSpPr>
              <a:spLocks noChangeShapeType="1"/>
            </p:cNvSpPr>
            <p:nvPr/>
          </p:nvSpPr>
          <p:spPr bwMode="auto">
            <a:xfrm>
              <a:off x="1173" y="3540"/>
              <a:ext cx="409" cy="1"/>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61" name="Line 91"/>
            <p:cNvSpPr>
              <a:spLocks noChangeShapeType="1"/>
            </p:cNvSpPr>
            <p:nvPr/>
          </p:nvSpPr>
          <p:spPr bwMode="auto">
            <a:xfrm>
              <a:off x="1137" y="3636"/>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62" name="Line 92"/>
            <p:cNvSpPr>
              <a:spLocks noChangeShapeType="1"/>
            </p:cNvSpPr>
            <p:nvPr/>
          </p:nvSpPr>
          <p:spPr bwMode="auto">
            <a:xfrm>
              <a:off x="1579" y="3638"/>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grpSp>
      <p:grpSp>
        <p:nvGrpSpPr>
          <p:cNvPr id="263" name="Group 93"/>
          <p:cNvGrpSpPr>
            <a:grpSpLocks/>
          </p:cNvGrpSpPr>
          <p:nvPr/>
        </p:nvGrpSpPr>
        <p:grpSpPr bwMode="auto">
          <a:xfrm>
            <a:off x="2712352" y="5023136"/>
            <a:ext cx="579834" cy="116681"/>
            <a:chOff x="1137" y="3540"/>
            <a:chExt cx="487" cy="98"/>
          </a:xfrm>
        </p:grpSpPr>
        <p:sp>
          <p:nvSpPr>
            <p:cNvPr id="264" name="Line 94"/>
            <p:cNvSpPr>
              <a:spLocks noChangeShapeType="1"/>
            </p:cNvSpPr>
            <p:nvPr/>
          </p:nvSpPr>
          <p:spPr bwMode="auto">
            <a:xfrm flipH="1" flipV="1">
              <a:off x="1174" y="3549"/>
              <a:ext cx="2" cy="85"/>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65" name="Line 95"/>
            <p:cNvSpPr>
              <a:spLocks noChangeShapeType="1"/>
            </p:cNvSpPr>
            <p:nvPr/>
          </p:nvSpPr>
          <p:spPr bwMode="auto">
            <a:xfrm flipH="1" flipV="1">
              <a:off x="1581" y="3547"/>
              <a:ext cx="2" cy="90"/>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66" name="Line 96"/>
            <p:cNvSpPr>
              <a:spLocks noChangeShapeType="1"/>
            </p:cNvSpPr>
            <p:nvPr/>
          </p:nvSpPr>
          <p:spPr bwMode="auto">
            <a:xfrm>
              <a:off x="1173" y="3540"/>
              <a:ext cx="409" cy="1"/>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67" name="Line 97"/>
            <p:cNvSpPr>
              <a:spLocks noChangeShapeType="1"/>
            </p:cNvSpPr>
            <p:nvPr/>
          </p:nvSpPr>
          <p:spPr bwMode="auto">
            <a:xfrm>
              <a:off x="1137" y="3636"/>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68" name="Line 98"/>
            <p:cNvSpPr>
              <a:spLocks noChangeShapeType="1"/>
            </p:cNvSpPr>
            <p:nvPr/>
          </p:nvSpPr>
          <p:spPr bwMode="auto">
            <a:xfrm>
              <a:off x="1579" y="3638"/>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grpSp>
      <p:grpSp>
        <p:nvGrpSpPr>
          <p:cNvPr id="269" name="Group 99"/>
          <p:cNvGrpSpPr>
            <a:grpSpLocks/>
          </p:cNvGrpSpPr>
          <p:nvPr/>
        </p:nvGrpSpPr>
        <p:grpSpPr bwMode="auto">
          <a:xfrm>
            <a:off x="1478865" y="4999323"/>
            <a:ext cx="579834" cy="116681"/>
            <a:chOff x="1137" y="3540"/>
            <a:chExt cx="487" cy="98"/>
          </a:xfrm>
        </p:grpSpPr>
        <p:sp>
          <p:nvSpPr>
            <p:cNvPr id="270" name="Line 100"/>
            <p:cNvSpPr>
              <a:spLocks noChangeShapeType="1"/>
            </p:cNvSpPr>
            <p:nvPr/>
          </p:nvSpPr>
          <p:spPr bwMode="auto">
            <a:xfrm flipH="1" flipV="1">
              <a:off x="1174" y="3549"/>
              <a:ext cx="2" cy="85"/>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71" name="Line 101"/>
            <p:cNvSpPr>
              <a:spLocks noChangeShapeType="1"/>
            </p:cNvSpPr>
            <p:nvPr/>
          </p:nvSpPr>
          <p:spPr bwMode="auto">
            <a:xfrm flipH="1" flipV="1">
              <a:off x="1581" y="3547"/>
              <a:ext cx="2" cy="90"/>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72" name="Line 102"/>
            <p:cNvSpPr>
              <a:spLocks noChangeShapeType="1"/>
            </p:cNvSpPr>
            <p:nvPr/>
          </p:nvSpPr>
          <p:spPr bwMode="auto">
            <a:xfrm>
              <a:off x="1173" y="3540"/>
              <a:ext cx="409" cy="1"/>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73" name="Line 103"/>
            <p:cNvSpPr>
              <a:spLocks noChangeShapeType="1"/>
            </p:cNvSpPr>
            <p:nvPr/>
          </p:nvSpPr>
          <p:spPr bwMode="auto">
            <a:xfrm>
              <a:off x="1137" y="3636"/>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74" name="Line 104"/>
            <p:cNvSpPr>
              <a:spLocks noChangeShapeType="1"/>
            </p:cNvSpPr>
            <p:nvPr/>
          </p:nvSpPr>
          <p:spPr bwMode="auto">
            <a:xfrm>
              <a:off x="1579" y="3638"/>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grpSp>
      <p:grpSp>
        <p:nvGrpSpPr>
          <p:cNvPr id="275" name="Group 105"/>
          <p:cNvGrpSpPr>
            <a:grpSpLocks/>
          </p:cNvGrpSpPr>
          <p:nvPr/>
        </p:nvGrpSpPr>
        <p:grpSpPr bwMode="auto">
          <a:xfrm>
            <a:off x="1528871" y="5017183"/>
            <a:ext cx="579834" cy="116681"/>
            <a:chOff x="1137" y="3540"/>
            <a:chExt cx="487" cy="98"/>
          </a:xfrm>
        </p:grpSpPr>
        <p:sp>
          <p:nvSpPr>
            <p:cNvPr id="276" name="Line 106"/>
            <p:cNvSpPr>
              <a:spLocks noChangeShapeType="1"/>
            </p:cNvSpPr>
            <p:nvPr/>
          </p:nvSpPr>
          <p:spPr bwMode="auto">
            <a:xfrm flipH="1" flipV="1">
              <a:off x="1174" y="3549"/>
              <a:ext cx="2" cy="85"/>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77" name="Line 107"/>
            <p:cNvSpPr>
              <a:spLocks noChangeShapeType="1"/>
            </p:cNvSpPr>
            <p:nvPr/>
          </p:nvSpPr>
          <p:spPr bwMode="auto">
            <a:xfrm flipH="1" flipV="1">
              <a:off x="1581" y="3547"/>
              <a:ext cx="2" cy="90"/>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78" name="Line 108"/>
            <p:cNvSpPr>
              <a:spLocks noChangeShapeType="1"/>
            </p:cNvSpPr>
            <p:nvPr/>
          </p:nvSpPr>
          <p:spPr bwMode="auto">
            <a:xfrm>
              <a:off x="1173" y="3540"/>
              <a:ext cx="409" cy="1"/>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79" name="Line 109"/>
            <p:cNvSpPr>
              <a:spLocks noChangeShapeType="1"/>
            </p:cNvSpPr>
            <p:nvPr/>
          </p:nvSpPr>
          <p:spPr bwMode="auto">
            <a:xfrm>
              <a:off x="1137" y="3636"/>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80" name="Line 110"/>
            <p:cNvSpPr>
              <a:spLocks noChangeShapeType="1"/>
            </p:cNvSpPr>
            <p:nvPr/>
          </p:nvSpPr>
          <p:spPr bwMode="auto">
            <a:xfrm>
              <a:off x="1579" y="3638"/>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grpSp>
      <p:grpSp>
        <p:nvGrpSpPr>
          <p:cNvPr id="281" name="Group 111"/>
          <p:cNvGrpSpPr>
            <a:grpSpLocks/>
          </p:cNvGrpSpPr>
          <p:nvPr/>
        </p:nvGrpSpPr>
        <p:grpSpPr bwMode="auto">
          <a:xfrm>
            <a:off x="3421965" y="5001705"/>
            <a:ext cx="579834" cy="116681"/>
            <a:chOff x="1137" y="3540"/>
            <a:chExt cx="487" cy="98"/>
          </a:xfrm>
        </p:grpSpPr>
        <p:sp>
          <p:nvSpPr>
            <p:cNvPr id="282" name="Line 112"/>
            <p:cNvSpPr>
              <a:spLocks noChangeShapeType="1"/>
            </p:cNvSpPr>
            <p:nvPr/>
          </p:nvSpPr>
          <p:spPr bwMode="auto">
            <a:xfrm flipH="1" flipV="1">
              <a:off x="1174" y="3549"/>
              <a:ext cx="2" cy="85"/>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83" name="Line 113"/>
            <p:cNvSpPr>
              <a:spLocks noChangeShapeType="1"/>
            </p:cNvSpPr>
            <p:nvPr/>
          </p:nvSpPr>
          <p:spPr bwMode="auto">
            <a:xfrm flipH="1" flipV="1">
              <a:off x="1581" y="3547"/>
              <a:ext cx="2" cy="90"/>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84" name="Line 114"/>
            <p:cNvSpPr>
              <a:spLocks noChangeShapeType="1"/>
            </p:cNvSpPr>
            <p:nvPr/>
          </p:nvSpPr>
          <p:spPr bwMode="auto">
            <a:xfrm>
              <a:off x="1173" y="3540"/>
              <a:ext cx="409" cy="1"/>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85" name="Line 115"/>
            <p:cNvSpPr>
              <a:spLocks noChangeShapeType="1"/>
            </p:cNvSpPr>
            <p:nvPr/>
          </p:nvSpPr>
          <p:spPr bwMode="auto">
            <a:xfrm>
              <a:off x="1137" y="3636"/>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86" name="Line 116"/>
            <p:cNvSpPr>
              <a:spLocks noChangeShapeType="1"/>
            </p:cNvSpPr>
            <p:nvPr/>
          </p:nvSpPr>
          <p:spPr bwMode="auto">
            <a:xfrm>
              <a:off x="1579" y="3638"/>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grpSp>
      <p:grpSp>
        <p:nvGrpSpPr>
          <p:cNvPr id="287" name="Group 117"/>
          <p:cNvGrpSpPr>
            <a:grpSpLocks/>
          </p:cNvGrpSpPr>
          <p:nvPr/>
        </p:nvGrpSpPr>
        <p:grpSpPr bwMode="auto">
          <a:xfrm>
            <a:off x="3606512" y="5010039"/>
            <a:ext cx="579835" cy="116681"/>
            <a:chOff x="1137" y="3540"/>
            <a:chExt cx="487" cy="98"/>
          </a:xfrm>
        </p:grpSpPr>
        <p:sp>
          <p:nvSpPr>
            <p:cNvPr id="288" name="Line 118"/>
            <p:cNvSpPr>
              <a:spLocks noChangeShapeType="1"/>
            </p:cNvSpPr>
            <p:nvPr/>
          </p:nvSpPr>
          <p:spPr bwMode="auto">
            <a:xfrm flipH="1" flipV="1">
              <a:off x="1174" y="3549"/>
              <a:ext cx="2" cy="85"/>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89" name="Line 119"/>
            <p:cNvSpPr>
              <a:spLocks noChangeShapeType="1"/>
            </p:cNvSpPr>
            <p:nvPr/>
          </p:nvSpPr>
          <p:spPr bwMode="auto">
            <a:xfrm flipH="1" flipV="1">
              <a:off x="1581" y="3547"/>
              <a:ext cx="2" cy="90"/>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90" name="Line 120"/>
            <p:cNvSpPr>
              <a:spLocks noChangeShapeType="1"/>
            </p:cNvSpPr>
            <p:nvPr/>
          </p:nvSpPr>
          <p:spPr bwMode="auto">
            <a:xfrm>
              <a:off x="1173" y="3540"/>
              <a:ext cx="409" cy="1"/>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91" name="Line 121"/>
            <p:cNvSpPr>
              <a:spLocks noChangeShapeType="1"/>
            </p:cNvSpPr>
            <p:nvPr/>
          </p:nvSpPr>
          <p:spPr bwMode="auto">
            <a:xfrm>
              <a:off x="1137" y="3636"/>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92" name="Line 122"/>
            <p:cNvSpPr>
              <a:spLocks noChangeShapeType="1"/>
            </p:cNvSpPr>
            <p:nvPr/>
          </p:nvSpPr>
          <p:spPr bwMode="auto">
            <a:xfrm>
              <a:off x="1579" y="3638"/>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grpSp>
      <p:grpSp>
        <p:nvGrpSpPr>
          <p:cNvPr id="293" name="Group 123"/>
          <p:cNvGrpSpPr>
            <a:grpSpLocks/>
          </p:cNvGrpSpPr>
          <p:nvPr/>
        </p:nvGrpSpPr>
        <p:grpSpPr bwMode="auto">
          <a:xfrm>
            <a:off x="4189918" y="4974321"/>
            <a:ext cx="579835" cy="116681"/>
            <a:chOff x="1137" y="3540"/>
            <a:chExt cx="487" cy="98"/>
          </a:xfrm>
        </p:grpSpPr>
        <p:sp>
          <p:nvSpPr>
            <p:cNvPr id="294" name="Line 124"/>
            <p:cNvSpPr>
              <a:spLocks noChangeShapeType="1"/>
            </p:cNvSpPr>
            <p:nvPr/>
          </p:nvSpPr>
          <p:spPr bwMode="auto">
            <a:xfrm flipH="1" flipV="1">
              <a:off x="1174" y="3549"/>
              <a:ext cx="2" cy="85"/>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95" name="Line 125"/>
            <p:cNvSpPr>
              <a:spLocks noChangeShapeType="1"/>
            </p:cNvSpPr>
            <p:nvPr/>
          </p:nvSpPr>
          <p:spPr bwMode="auto">
            <a:xfrm flipH="1" flipV="1">
              <a:off x="1581" y="3547"/>
              <a:ext cx="2" cy="90"/>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96" name="Line 126"/>
            <p:cNvSpPr>
              <a:spLocks noChangeShapeType="1"/>
            </p:cNvSpPr>
            <p:nvPr/>
          </p:nvSpPr>
          <p:spPr bwMode="auto">
            <a:xfrm>
              <a:off x="1173" y="3540"/>
              <a:ext cx="409" cy="1"/>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97" name="Line 127"/>
            <p:cNvSpPr>
              <a:spLocks noChangeShapeType="1"/>
            </p:cNvSpPr>
            <p:nvPr/>
          </p:nvSpPr>
          <p:spPr bwMode="auto">
            <a:xfrm>
              <a:off x="1137" y="3636"/>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98" name="Line 128"/>
            <p:cNvSpPr>
              <a:spLocks noChangeShapeType="1"/>
            </p:cNvSpPr>
            <p:nvPr/>
          </p:nvSpPr>
          <p:spPr bwMode="auto">
            <a:xfrm>
              <a:off x="1579" y="3638"/>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grpSp>
      <p:grpSp>
        <p:nvGrpSpPr>
          <p:cNvPr id="299" name="Group 129"/>
          <p:cNvGrpSpPr>
            <a:grpSpLocks/>
          </p:cNvGrpSpPr>
          <p:nvPr/>
        </p:nvGrpSpPr>
        <p:grpSpPr bwMode="auto">
          <a:xfrm>
            <a:off x="4328031" y="5004086"/>
            <a:ext cx="579835" cy="116681"/>
            <a:chOff x="1137" y="3540"/>
            <a:chExt cx="487" cy="98"/>
          </a:xfrm>
        </p:grpSpPr>
        <p:sp>
          <p:nvSpPr>
            <p:cNvPr id="300" name="Line 130"/>
            <p:cNvSpPr>
              <a:spLocks noChangeShapeType="1"/>
            </p:cNvSpPr>
            <p:nvPr/>
          </p:nvSpPr>
          <p:spPr bwMode="auto">
            <a:xfrm flipH="1" flipV="1">
              <a:off x="1174" y="3549"/>
              <a:ext cx="2" cy="85"/>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301" name="Line 131"/>
            <p:cNvSpPr>
              <a:spLocks noChangeShapeType="1"/>
            </p:cNvSpPr>
            <p:nvPr/>
          </p:nvSpPr>
          <p:spPr bwMode="auto">
            <a:xfrm flipH="1" flipV="1">
              <a:off x="1581" y="3547"/>
              <a:ext cx="2" cy="90"/>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302" name="Line 132"/>
            <p:cNvSpPr>
              <a:spLocks noChangeShapeType="1"/>
            </p:cNvSpPr>
            <p:nvPr/>
          </p:nvSpPr>
          <p:spPr bwMode="auto">
            <a:xfrm>
              <a:off x="1173" y="3540"/>
              <a:ext cx="409" cy="1"/>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303" name="Line 133"/>
            <p:cNvSpPr>
              <a:spLocks noChangeShapeType="1"/>
            </p:cNvSpPr>
            <p:nvPr/>
          </p:nvSpPr>
          <p:spPr bwMode="auto">
            <a:xfrm>
              <a:off x="1137" y="3636"/>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304" name="Line 134"/>
            <p:cNvSpPr>
              <a:spLocks noChangeShapeType="1"/>
            </p:cNvSpPr>
            <p:nvPr/>
          </p:nvSpPr>
          <p:spPr bwMode="auto">
            <a:xfrm>
              <a:off x="1579" y="3638"/>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grpSp>
      <p:grpSp>
        <p:nvGrpSpPr>
          <p:cNvPr id="305" name="Group 135"/>
          <p:cNvGrpSpPr>
            <a:grpSpLocks/>
          </p:cNvGrpSpPr>
          <p:nvPr/>
        </p:nvGrpSpPr>
        <p:grpSpPr bwMode="auto">
          <a:xfrm>
            <a:off x="4256593" y="4992180"/>
            <a:ext cx="579835" cy="116681"/>
            <a:chOff x="1137" y="3540"/>
            <a:chExt cx="487" cy="98"/>
          </a:xfrm>
        </p:grpSpPr>
        <p:sp>
          <p:nvSpPr>
            <p:cNvPr id="306" name="Line 136"/>
            <p:cNvSpPr>
              <a:spLocks noChangeShapeType="1"/>
            </p:cNvSpPr>
            <p:nvPr/>
          </p:nvSpPr>
          <p:spPr bwMode="auto">
            <a:xfrm flipH="1" flipV="1">
              <a:off x="1174" y="3549"/>
              <a:ext cx="2" cy="85"/>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307" name="Line 137"/>
            <p:cNvSpPr>
              <a:spLocks noChangeShapeType="1"/>
            </p:cNvSpPr>
            <p:nvPr/>
          </p:nvSpPr>
          <p:spPr bwMode="auto">
            <a:xfrm flipH="1" flipV="1">
              <a:off x="1581" y="3547"/>
              <a:ext cx="2" cy="90"/>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308" name="Line 138"/>
            <p:cNvSpPr>
              <a:spLocks noChangeShapeType="1"/>
            </p:cNvSpPr>
            <p:nvPr/>
          </p:nvSpPr>
          <p:spPr bwMode="auto">
            <a:xfrm>
              <a:off x="1173" y="3540"/>
              <a:ext cx="409" cy="1"/>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309" name="Line 139"/>
            <p:cNvSpPr>
              <a:spLocks noChangeShapeType="1"/>
            </p:cNvSpPr>
            <p:nvPr/>
          </p:nvSpPr>
          <p:spPr bwMode="auto">
            <a:xfrm>
              <a:off x="1137" y="3636"/>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310" name="Line 140"/>
            <p:cNvSpPr>
              <a:spLocks noChangeShapeType="1"/>
            </p:cNvSpPr>
            <p:nvPr/>
          </p:nvSpPr>
          <p:spPr bwMode="auto">
            <a:xfrm>
              <a:off x="1579" y="3638"/>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grpSp>
      <p:grpSp>
        <p:nvGrpSpPr>
          <p:cNvPr id="311" name="Group 141"/>
          <p:cNvGrpSpPr>
            <a:grpSpLocks/>
          </p:cNvGrpSpPr>
          <p:nvPr/>
        </p:nvGrpSpPr>
        <p:grpSpPr bwMode="auto">
          <a:xfrm>
            <a:off x="4624496" y="5004086"/>
            <a:ext cx="579834" cy="116681"/>
            <a:chOff x="1137" y="3540"/>
            <a:chExt cx="487" cy="98"/>
          </a:xfrm>
        </p:grpSpPr>
        <p:sp>
          <p:nvSpPr>
            <p:cNvPr id="312" name="Line 142"/>
            <p:cNvSpPr>
              <a:spLocks noChangeShapeType="1"/>
            </p:cNvSpPr>
            <p:nvPr/>
          </p:nvSpPr>
          <p:spPr bwMode="auto">
            <a:xfrm flipH="1" flipV="1">
              <a:off x="1174" y="3549"/>
              <a:ext cx="2" cy="85"/>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313" name="Line 143"/>
            <p:cNvSpPr>
              <a:spLocks noChangeShapeType="1"/>
            </p:cNvSpPr>
            <p:nvPr/>
          </p:nvSpPr>
          <p:spPr bwMode="auto">
            <a:xfrm flipH="1" flipV="1">
              <a:off x="1581" y="3547"/>
              <a:ext cx="2" cy="90"/>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314" name="Line 144"/>
            <p:cNvSpPr>
              <a:spLocks noChangeShapeType="1"/>
            </p:cNvSpPr>
            <p:nvPr/>
          </p:nvSpPr>
          <p:spPr bwMode="auto">
            <a:xfrm>
              <a:off x="1173" y="3540"/>
              <a:ext cx="409" cy="1"/>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315" name="Line 145"/>
            <p:cNvSpPr>
              <a:spLocks noChangeShapeType="1"/>
            </p:cNvSpPr>
            <p:nvPr/>
          </p:nvSpPr>
          <p:spPr bwMode="auto">
            <a:xfrm>
              <a:off x="1137" y="3636"/>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316" name="Line 146"/>
            <p:cNvSpPr>
              <a:spLocks noChangeShapeType="1"/>
            </p:cNvSpPr>
            <p:nvPr/>
          </p:nvSpPr>
          <p:spPr bwMode="auto">
            <a:xfrm>
              <a:off x="1579" y="3638"/>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grpSp>
      <p:grpSp>
        <p:nvGrpSpPr>
          <p:cNvPr id="317" name="Group 147"/>
          <p:cNvGrpSpPr>
            <a:grpSpLocks/>
          </p:cNvGrpSpPr>
          <p:nvPr/>
        </p:nvGrpSpPr>
        <p:grpSpPr bwMode="auto">
          <a:xfrm>
            <a:off x="3170743" y="4974321"/>
            <a:ext cx="579835" cy="116681"/>
            <a:chOff x="1137" y="3540"/>
            <a:chExt cx="487" cy="98"/>
          </a:xfrm>
        </p:grpSpPr>
        <p:sp>
          <p:nvSpPr>
            <p:cNvPr id="318" name="Line 148"/>
            <p:cNvSpPr>
              <a:spLocks noChangeShapeType="1"/>
            </p:cNvSpPr>
            <p:nvPr/>
          </p:nvSpPr>
          <p:spPr bwMode="auto">
            <a:xfrm flipH="1" flipV="1">
              <a:off x="1174" y="3549"/>
              <a:ext cx="2" cy="85"/>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319" name="Line 149"/>
            <p:cNvSpPr>
              <a:spLocks noChangeShapeType="1"/>
            </p:cNvSpPr>
            <p:nvPr/>
          </p:nvSpPr>
          <p:spPr bwMode="auto">
            <a:xfrm flipH="1" flipV="1">
              <a:off x="1581" y="3547"/>
              <a:ext cx="2" cy="90"/>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320" name="Line 150"/>
            <p:cNvSpPr>
              <a:spLocks noChangeShapeType="1"/>
            </p:cNvSpPr>
            <p:nvPr/>
          </p:nvSpPr>
          <p:spPr bwMode="auto">
            <a:xfrm>
              <a:off x="1173" y="3540"/>
              <a:ext cx="409" cy="1"/>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321" name="Line 151"/>
            <p:cNvSpPr>
              <a:spLocks noChangeShapeType="1"/>
            </p:cNvSpPr>
            <p:nvPr/>
          </p:nvSpPr>
          <p:spPr bwMode="auto">
            <a:xfrm>
              <a:off x="1137" y="3636"/>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322" name="Line 152"/>
            <p:cNvSpPr>
              <a:spLocks noChangeShapeType="1"/>
            </p:cNvSpPr>
            <p:nvPr/>
          </p:nvSpPr>
          <p:spPr bwMode="auto">
            <a:xfrm>
              <a:off x="1579" y="3638"/>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grpSp>
      <p:grpSp>
        <p:nvGrpSpPr>
          <p:cNvPr id="323" name="Group 153"/>
          <p:cNvGrpSpPr>
            <a:grpSpLocks/>
          </p:cNvGrpSpPr>
          <p:nvPr/>
        </p:nvGrpSpPr>
        <p:grpSpPr bwMode="auto">
          <a:xfrm>
            <a:off x="3007627" y="4952889"/>
            <a:ext cx="579834" cy="116681"/>
            <a:chOff x="1137" y="3540"/>
            <a:chExt cx="487" cy="98"/>
          </a:xfrm>
        </p:grpSpPr>
        <p:sp>
          <p:nvSpPr>
            <p:cNvPr id="324" name="Line 154"/>
            <p:cNvSpPr>
              <a:spLocks noChangeShapeType="1"/>
            </p:cNvSpPr>
            <p:nvPr/>
          </p:nvSpPr>
          <p:spPr bwMode="auto">
            <a:xfrm flipH="1" flipV="1">
              <a:off x="1174" y="3549"/>
              <a:ext cx="2" cy="85"/>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325" name="Line 155"/>
            <p:cNvSpPr>
              <a:spLocks noChangeShapeType="1"/>
            </p:cNvSpPr>
            <p:nvPr/>
          </p:nvSpPr>
          <p:spPr bwMode="auto">
            <a:xfrm flipH="1" flipV="1">
              <a:off x="1581" y="3547"/>
              <a:ext cx="2" cy="90"/>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326" name="Line 156"/>
            <p:cNvSpPr>
              <a:spLocks noChangeShapeType="1"/>
            </p:cNvSpPr>
            <p:nvPr/>
          </p:nvSpPr>
          <p:spPr bwMode="auto">
            <a:xfrm>
              <a:off x="1173" y="3540"/>
              <a:ext cx="409" cy="1"/>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327" name="Line 157"/>
            <p:cNvSpPr>
              <a:spLocks noChangeShapeType="1"/>
            </p:cNvSpPr>
            <p:nvPr/>
          </p:nvSpPr>
          <p:spPr bwMode="auto">
            <a:xfrm>
              <a:off x="1137" y="3636"/>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328" name="Line 158"/>
            <p:cNvSpPr>
              <a:spLocks noChangeShapeType="1"/>
            </p:cNvSpPr>
            <p:nvPr/>
          </p:nvSpPr>
          <p:spPr bwMode="auto">
            <a:xfrm>
              <a:off x="1579" y="3638"/>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grpSp>
      <p:sp>
        <p:nvSpPr>
          <p:cNvPr id="329" name="Line 159"/>
          <p:cNvSpPr>
            <a:spLocks noChangeShapeType="1"/>
          </p:cNvSpPr>
          <p:nvPr/>
        </p:nvSpPr>
        <p:spPr bwMode="auto">
          <a:xfrm>
            <a:off x="4867383" y="4351622"/>
            <a:ext cx="1047750" cy="9525"/>
          </a:xfrm>
          <a:prstGeom prst="line">
            <a:avLst/>
          </a:prstGeom>
          <a:noFill/>
          <a:ln w="5715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330" name="Line 160"/>
          <p:cNvSpPr>
            <a:spLocks noChangeShapeType="1"/>
          </p:cNvSpPr>
          <p:nvPr/>
        </p:nvSpPr>
        <p:spPr bwMode="auto">
          <a:xfrm>
            <a:off x="6303278" y="4358766"/>
            <a:ext cx="1154906" cy="0"/>
          </a:xfrm>
          <a:prstGeom prst="line">
            <a:avLst/>
          </a:prstGeom>
          <a:noFill/>
          <a:ln w="5715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331" name="Line 161"/>
          <p:cNvSpPr>
            <a:spLocks noChangeShapeType="1"/>
          </p:cNvSpPr>
          <p:nvPr/>
        </p:nvSpPr>
        <p:spPr bwMode="auto">
          <a:xfrm>
            <a:off x="5181709" y="4273041"/>
            <a:ext cx="254794" cy="952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332" name="Line 162"/>
          <p:cNvSpPr>
            <a:spLocks noChangeShapeType="1"/>
          </p:cNvSpPr>
          <p:nvPr/>
        </p:nvSpPr>
        <p:spPr bwMode="auto">
          <a:xfrm>
            <a:off x="6440200" y="4269469"/>
            <a:ext cx="254794" cy="952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333" name="Line 163"/>
          <p:cNvSpPr>
            <a:spLocks noChangeShapeType="1"/>
          </p:cNvSpPr>
          <p:nvPr/>
        </p:nvSpPr>
        <p:spPr bwMode="auto">
          <a:xfrm>
            <a:off x="5576997" y="4277803"/>
            <a:ext cx="254794" cy="952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334" name="Line 164"/>
          <p:cNvSpPr>
            <a:spLocks noChangeShapeType="1"/>
          </p:cNvSpPr>
          <p:nvPr/>
        </p:nvSpPr>
        <p:spPr bwMode="auto">
          <a:xfrm>
            <a:off x="6845012" y="4274232"/>
            <a:ext cx="254794" cy="952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335" name="Text Box 165"/>
          <p:cNvSpPr txBox="1">
            <a:spLocks noChangeArrowheads="1"/>
          </p:cNvSpPr>
          <p:nvPr/>
        </p:nvSpPr>
        <p:spPr bwMode="auto">
          <a:xfrm>
            <a:off x="5756780" y="3833702"/>
            <a:ext cx="678391" cy="323165"/>
          </a:xfrm>
          <a:prstGeom prst="rect">
            <a:avLst/>
          </a:prstGeom>
          <a:noFill/>
          <a:ln w="50800">
            <a:noFill/>
            <a:miter lim="800000"/>
            <a:headEnd type="none" w="med" len="lg"/>
            <a:tailEnd type="none" w="med" len="lg"/>
          </a:ln>
          <a:effec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sz="1500">
                <a:solidFill>
                  <a:schemeClr val="accent1"/>
                </a:solidFill>
                <a:effectLst>
                  <a:outerShdw blurRad="38100" dist="38100" dir="2700000" algn="tl">
                    <a:srgbClr val="C0C0C0"/>
                  </a:outerShdw>
                </a:effectLst>
                <a:latin typeface="Arial" panose="020B0604020202020204" pitchFamily="34" charset="0"/>
              </a:rPr>
              <a:t>2-pair</a:t>
            </a:r>
            <a:endParaRPr lang="en-US" sz="1800">
              <a:solidFill>
                <a:schemeClr val="accent1"/>
              </a:solidFill>
              <a:latin typeface="Arial" panose="020B0604020202020204" pitchFamily="34" charset="0"/>
            </a:endParaRPr>
          </a:p>
        </p:txBody>
      </p:sp>
      <p:sp>
        <p:nvSpPr>
          <p:cNvPr id="336" name="Text Box 166"/>
          <p:cNvSpPr txBox="1">
            <a:spLocks noChangeArrowheads="1"/>
          </p:cNvSpPr>
          <p:nvPr/>
        </p:nvSpPr>
        <p:spPr bwMode="auto">
          <a:xfrm>
            <a:off x="5701872" y="4563554"/>
            <a:ext cx="1624291" cy="553998"/>
          </a:xfrm>
          <a:prstGeom prst="rect">
            <a:avLst/>
          </a:prstGeom>
          <a:noFill/>
          <a:ln w="50800">
            <a:noFill/>
            <a:miter lim="800000"/>
            <a:headEnd type="none" w="med" len="lg"/>
            <a:tailEnd type="none" w="med" len="lg"/>
          </a:ln>
          <a:effec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sz="1500">
                <a:solidFill>
                  <a:schemeClr val="accent1"/>
                </a:solidFill>
                <a:effectLst>
                  <a:outerShdw blurRad="38100" dist="38100" dir="2700000" algn="tl">
                    <a:srgbClr val="C0C0C0"/>
                  </a:outerShdw>
                </a:effectLst>
                <a:latin typeface="Arial" panose="020B0604020202020204" pitchFamily="34" charset="0"/>
              </a:rPr>
              <a:t>Mean &amp; Std.Dev.</a:t>
            </a:r>
          </a:p>
          <a:p>
            <a:pPr algn="ctr" eaLnBrk="1" hangingPunct="1"/>
            <a:r>
              <a:rPr lang="en-US" sz="1500">
                <a:solidFill>
                  <a:schemeClr val="accent1"/>
                </a:solidFill>
                <a:effectLst>
                  <a:outerShdw blurRad="38100" dist="38100" dir="2700000" algn="tl">
                    <a:srgbClr val="C0C0C0"/>
                  </a:outerShdw>
                </a:effectLst>
                <a:latin typeface="Arial" panose="020B0604020202020204" pitchFamily="34" charset="0"/>
              </a:rPr>
              <a:t>is known</a:t>
            </a:r>
            <a:endParaRPr lang="en-US" sz="1800">
              <a:latin typeface="Arial" panose="020B0604020202020204" pitchFamily="34" charset="0"/>
            </a:endParaRPr>
          </a:p>
        </p:txBody>
      </p:sp>
      <p:sp>
        <p:nvSpPr>
          <p:cNvPr id="337" name="Line 167"/>
          <p:cNvSpPr>
            <a:spLocks noChangeShapeType="1"/>
          </p:cNvSpPr>
          <p:nvPr/>
        </p:nvSpPr>
        <p:spPr bwMode="auto">
          <a:xfrm flipH="1" flipV="1">
            <a:off x="6091347" y="4361147"/>
            <a:ext cx="88106" cy="244079"/>
          </a:xfrm>
          <a:prstGeom prst="line">
            <a:avLst/>
          </a:prstGeom>
          <a:noFill/>
          <a:ln w="28575">
            <a:solidFill>
              <a:schemeClr val="tx1"/>
            </a:solidFill>
            <a:round/>
            <a:headEnd/>
            <a:tailEnd type="stealth" w="sm" len="med"/>
          </a:ln>
          <a:extLst>
            <a:ext uri="{909E8E84-426E-40DD-AFC4-6F175D3DCCD1}">
              <a14:hiddenFill xmlns:a14="http://schemas.microsoft.com/office/drawing/2010/main">
                <a:noFill/>
              </a14:hiddenFill>
            </a:ext>
          </a:extLst>
        </p:spPr>
        <p:txBody>
          <a:bodyPr wrap="none" anchor="ctr"/>
          <a:lstStyle/>
          <a:p>
            <a:endParaRPr lang="en-US" sz="1350"/>
          </a:p>
        </p:txBody>
      </p:sp>
      <p:sp>
        <p:nvSpPr>
          <p:cNvPr id="338" name="Text Box 168"/>
          <p:cNvSpPr txBox="1">
            <a:spLocks noChangeArrowheads="1"/>
          </p:cNvSpPr>
          <p:nvPr/>
        </p:nvSpPr>
        <p:spPr bwMode="auto">
          <a:xfrm>
            <a:off x="5192425" y="5266023"/>
            <a:ext cx="876907" cy="323165"/>
          </a:xfrm>
          <a:prstGeom prst="rect">
            <a:avLst/>
          </a:prstGeom>
          <a:noFill/>
          <a:ln w="50800">
            <a:noFill/>
            <a:miter lim="800000"/>
            <a:headEnd type="none" w="med" len="lg"/>
            <a:tailEnd type="none" w="med" len="lg"/>
          </a:ln>
          <a:effec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sz="1500">
                <a:solidFill>
                  <a:schemeClr val="accent1"/>
                </a:solidFill>
                <a:effectLst>
                  <a:outerShdw blurRad="38100" dist="38100" dir="2700000" algn="tl">
                    <a:srgbClr val="C0C0C0"/>
                  </a:outerShdw>
                </a:effectLst>
                <a:latin typeface="Arial" panose="020B0604020202020204" pitchFamily="34" charset="0"/>
              </a:rPr>
              <a:t>Scaffold</a:t>
            </a:r>
            <a:endParaRPr lang="en-US" sz="1800">
              <a:latin typeface="Arial" panose="020B0604020202020204" pitchFamily="34" charset="0"/>
            </a:endParaRPr>
          </a:p>
        </p:txBody>
      </p:sp>
      <p:sp>
        <p:nvSpPr>
          <p:cNvPr id="339" name="Line 169"/>
          <p:cNvSpPr>
            <a:spLocks noChangeShapeType="1"/>
          </p:cNvSpPr>
          <p:nvPr/>
        </p:nvSpPr>
        <p:spPr bwMode="auto">
          <a:xfrm>
            <a:off x="1540778" y="5318409"/>
            <a:ext cx="3401615" cy="5954"/>
          </a:xfrm>
          <a:prstGeom prst="line">
            <a:avLst/>
          </a:prstGeom>
          <a:noFill/>
          <a:ln w="19050">
            <a:solidFill>
              <a:srgbClr val="FF0707"/>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340" name="Text Box 48"/>
          <p:cNvSpPr txBox="1">
            <a:spLocks noChangeArrowheads="1"/>
          </p:cNvSpPr>
          <p:nvPr/>
        </p:nvSpPr>
        <p:spPr bwMode="auto">
          <a:xfrm>
            <a:off x="8105402" y="2490013"/>
            <a:ext cx="3755231" cy="3093154"/>
          </a:xfrm>
          <a:prstGeom prst="rect">
            <a:avLst/>
          </a:prstGeom>
          <a:noFill/>
          <a:ln w="50800">
            <a:noFill/>
            <a:miter lim="800000"/>
            <a:headEnd type="none" w="med" len="lg"/>
            <a:tailEnd type="none" w="med" len="lg"/>
          </a:ln>
          <a:effec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just" eaLnBrk="1" hangingPunct="1"/>
            <a:r>
              <a:rPr lang="en-US" sz="1500" dirty="0">
                <a:latin typeface="Arial" panose="020B0604020202020204" pitchFamily="34" charset="0"/>
              </a:rPr>
              <a:t>This is made possible by the fact that the distance between paired reads is known </a:t>
            </a:r>
            <a:r>
              <a:rPr lang="en-US" sz="1500" dirty="0" smtClean="0">
                <a:latin typeface="Arial" panose="020B0604020202020204" pitchFamily="34" charset="0"/>
              </a:rPr>
              <a:t>(we select </a:t>
            </a:r>
            <a:r>
              <a:rPr lang="en-US" sz="1500" dirty="0">
                <a:latin typeface="Arial" panose="020B0604020202020204" pitchFamily="34" charset="0"/>
              </a:rPr>
              <a:t>it in the library preparation step by fragmenting the DNA and </a:t>
            </a:r>
            <a:r>
              <a:rPr lang="en-US" sz="1500" dirty="0" smtClean="0">
                <a:latin typeface="Arial" panose="020B0604020202020204" pitchFamily="34" charset="0"/>
              </a:rPr>
              <a:t>choosing </a:t>
            </a:r>
            <a:r>
              <a:rPr lang="en-US" sz="1500" dirty="0">
                <a:latin typeface="Arial" panose="020B0604020202020204" pitchFamily="34" charset="0"/>
              </a:rPr>
              <a:t>the desired size fragments</a:t>
            </a:r>
            <a:r>
              <a:rPr lang="en-US" sz="1500" dirty="0" smtClean="0">
                <a:latin typeface="Arial" panose="020B0604020202020204" pitchFamily="34" charset="0"/>
              </a:rPr>
              <a:t>!)</a:t>
            </a:r>
          </a:p>
          <a:p>
            <a:pPr algn="just" eaLnBrk="1" hangingPunct="1"/>
            <a:endParaRPr lang="en-US" sz="1500" dirty="0">
              <a:latin typeface="Arial" panose="020B0604020202020204" pitchFamily="34" charset="0"/>
            </a:endParaRPr>
          </a:p>
          <a:p>
            <a:pPr algn="just" eaLnBrk="1" hangingPunct="1"/>
            <a:r>
              <a:rPr lang="en-US" sz="1500" dirty="0" smtClean="0">
                <a:latin typeface="Arial" panose="020B0604020202020204" pitchFamily="34" charset="0"/>
              </a:rPr>
              <a:t>The </a:t>
            </a:r>
            <a:r>
              <a:rPr lang="en-US" sz="1500" dirty="0">
                <a:latin typeface="Arial" panose="020B0604020202020204" pitchFamily="34" charset="0"/>
              </a:rPr>
              <a:t>greater the distance between paired-end reads the more efficient the </a:t>
            </a:r>
            <a:r>
              <a:rPr lang="en-US" sz="1500" dirty="0" smtClean="0">
                <a:latin typeface="Arial" panose="020B0604020202020204" pitchFamily="34" charset="0"/>
              </a:rPr>
              <a:t>process </a:t>
            </a:r>
            <a:r>
              <a:rPr lang="en-US" sz="1500" dirty="0">
                <a:latin typeface="Arial" panose="020B0604020202020204" pitchFamily="34" charset="0"/>
              </a:rPr>
              <a:t>will </a:t>
            </a:r>
            <a:r>
              <a:rPr lang="en-US" sz="1500" dirty="0" smtClean="0">
                <a:latin typeface="Arial" panose="020B0604020202020204" pitchFamily="34" charset="0"/>
              </a:rPr>
              <a:t>be</a:t>
            </a:r>
          </a:p>
          <a:p>
            <a:pPr algn="just" eaLnBrk="1" hangingPunct="1"/>
            <a:endParaRPr lang="en-US" sz="1500" dirty="0">
              <a:latin typeface="Arial" panose="020B0604020202020204" pitchFamily="34" charset="0"/>
            </a:endParaRPr>
          </a:p>
          <a:p>
            <a:pPr algn="just" eaLnBrk="1" hangingPunct="1"/>
            <a:r>
              <a:rPr lang="en-US" sz="1500" dirty="0" smtClean="0">
                <a:latin typeface="Arial" panose="020B0604020202020204" pitchFamily="34" charset="0"/>
              </a:rPr>
              <a:t>However</a:t>
            </a:r>
            <a:r>
              <a:rPr lang="en-US" sz="1500" dirty="0">
                <a:latin typeface="Arial" panose="020B0604020202020204" pitchFamily="34" charset="0"/>
              </a:rPr>
              <a:t>, </a:t>
            </a:r>
            <a:r>
              <a:rPr lang="en-US" sz="1500" dirty="0" smtClean="0">
                <a:latin typeface="Arial" panose="020B0604020202020204" pitchFamily="34" charset="0"/>
              </a:rPr>
              <a:t>we </a:t>
            </a:r>
            <a:r>
              <a:rPr lang="en-US" sz="1500" dirty="0">
                <a:latin typeface="Arial" panose="020B0604020202020204" pitchFamily="34" charset="0"/>
              </a:rPr>
              <a:t>need a congruent number of reads that confirm the pairing </a:t>
            </a:r>
            <a:r>
              <a:rPr lang="en-US" sz="1500" dirty="0" smtClean="0">
                <a:latin typeface="Arial" panose="020B0604020202020204" pitchFamily="34" charset="0"/>
              </a:rPr>
              <a:t>information (one observation is not enough)</a:t>
            </a:r>
            <a:endParaRPr lang="it-IT" sz="1800" dirty="0">
              <a:latin typeface="Arial" panose="020B0604020202020204" pitchFamily="34" charset="0"/>
            </a:endParaRPr>
          </a:p>
        </p:txBody>
      </p:sp>
    </p:spTree>
    <p:extLst>
      <p:ext uri="{BB962C8B-B14F-4D97-AF65-F5344CB8AC3E}">
        <p14:creationId xmlns:p14="http://schemas.microsoft.com/office/powerpoint/2010/main" val="2232277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69437"/>
          </a:xfrm>
        </p:spPr>
        <p:txBody>
          <a:bodyPr/>
          <a:lstStyle/>
          <a:p>
            <a:r>
              <a:rPr lang="it-IT" dirty="0" smtClean="0"/>
              <a:t>Illumina mate-</a:t>
            </a:r>
            <a:r>
              <a:rPr lang="it-IT" dirty="0" err="1" smtClean="0"/>
              <a:t>pair</a:t>
            </a:r>
            <a:r>
              <a:rPr lang="it-IT" dirty="0" smtClean="0"/>
              <a:t> </a:t>
            </a:r>
            <a:r>
              <a:rPr lang="it-IT" dirty="0" err="1" smtClean="0"/>
              <a:t>libraries</a:t>
            </a:r>
            <a:endParaRPr lang="it-IT" dirty="0"/>
          </a:p>
        </p:txBody>
      </p:sp>
      <p:sp>
        <p:nvSpPr>
          <p:cNvPr id="340" name="Text Box 48"/>
          <p:cNvSpPr txBox="1">
            <a:spLocks noChangeArrowheads="1"/>
          </p:cNvSpPr>
          <p:nvPr/>
        </p:nvSpPr>
        <p:spPr bwMode="auto">
          <a:xfrm>
            <a:off x="7428413" y="1561815"/>
            <a:ext cx="4433016" cy="4278094"/>
          </a:xfrm>
          <a:prstGeom prst="rect">
            <a:avLst/>
          </a:prstGeom>
          <a:noFill/>
          <a:ln w="50800">
            <a:noFill/>
            <a:miter lim="800000"/>
            <a:headEnd type="none" w="med" len="lg"/>
            <a:tailEnd type="none" w="med" len="lg"/>
          </a:ln>
          <a:effectLst/>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sz="1600" dirty="0">
                <a:latin typeface="Calibri" panose="020F0502020204030204" pitchFamily="34" charset="0"/>
                <a:ea typeface="Calibri" panose="020F0502020204030204" pitchFamily="34" charset="0"/>
                <a:cs typeface="Calibri" panose="020F0502020204030204" pitchFamily="34" charset="0"/>
              </a:rPr>
              <a:t>Used very frequently </a:t>
            </a:r>
            <a:r>
              <a:rPr lang="en-US" sz="1600" b="1" u="sng" dirty="0">
                <a:latin typeface="Calibri" panose="020F0502020204030204" pitchFamily="34" charset="0"/>
                <a:ea typeface="Calibri" panose="020F0502020204030204" pitchFamily="34" charset="0"/>
                <a:cs typeface="Calibri" panose="020F0502020204030204" pitchFamily="34" charset="0"/>
              </a:rPr>
              <a:t>BEFORE</a:t>
            </a:r>
            <a:r>
              <a:rPr lang="en-US" sz="1600" dirty="0">
                <a:latin typeface="Calibri" panose="020F0502020204030204" pitchFamily="34" charset="0"/>
                <a:ea typeface="Calibri" panose="020F0502020204030204" pitchFamily="34" charset="0"/>
                <a:cs typeface="Calibri" panose="020F0502020204030204" pitchFamily="34" charset="0"/>
              </a:rPr>
              <a:t> the advent of high quality third generation reads.</a:t>
            </a:r>
            <a:br>
              <a:rPr lang="en-US" sz="1600" dirty="0">
                <a:latin typeface="Calibri" panose="020F0502020204030204" pitchFamily="34" charset="0"/>
                <a:ea typeface="Calibri" panose="020F0502020204030204" pitchFamily="34" charset="0"/>
                <a:cs typeface="Calibri" panose="020F0502020204030204" pitchFamily="34" charset="0"/>
              </a:rPr>
            </a:br>
            <a:endParaRPr lang="en-US" sz="1600" dirty="0">
              <a:latin typeface="Calibri" panose="020F0502020204030204" pitchFamily="34" charset="0"/>
              <a:ea typeface="Calibri" panose="020F0502020204030204" pitchFamily="34" charset="0"/>
              <a:cs typeface="Calibri" panose="020F0502020204030204" pitchFamily="34" charset="0"/>
            </a:endParaRPr>
          </a:p>
          <a:p>
            <a:r>
              <a:rPr lang="en-US" sz="1600" b="1" u="sng" dirty="0">
                <a:latin typeface="Calibri" panose="020F0502020204030204" pitchFamily="34" charset="0"/>
                <a:ea typeface="Calibri" panose="020F0502020204030204" pitchFamily="34" charset="0"/>
                <a:cs typeface="Calibri" panose="020F0502020204030204" pitchFamily="34" charset="0"/>
              </a:rPr>
              <a:t>Now they are no longer used.</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b="1" u="sng" dirty="0">
                <a:latin typeface="Calibri" panose="020F0502020204030204" pitchFamily="34" charset="0"/>
                <a:ea typeface="Calibri" panose="020F0502020204030204" pitchFamily="34" charset="0"/>
                <a:cs typeface="Calibri" panose="020F0502020204030204" pitchFamily="34" charset="0"/>
              </a:rPr>
              <a:t>The more widespread use of long reads on the one hand, and Hi-C and Omni-C libraries (which we will discuss later) on the other has made them redundant</a:t>
            </a:r>
            <a:r>
              <a:rPr lang="en-US" sz="1600" dirty="0">
                <a:latin typeface="Calibri" panose="020F0502020204030204" pitchFamily="34" charset="0"/>
                <a:ea typeface="Calibri" panose="020F0502020204030204" pitchFamily="34" charset="0"/>
                <a:cs typeface="Calibri" panose="020F0502020204030204" pitchFamily="34" charset="0"/>
              </a:rPr>
              <a:t/>
            </a:r>
            <a:br>
              <a:rPr lang="en-US" sz="1600" dirty="0">
                <a:latin typeface="Calibri" panose="020F0502020204030204" pitchFamily="34" charset="0"/>
                <a:ea typeface="Calibri" panose="020F0502020204030204" pitchFamily="34" charset="0"/>
                <a:cs typeface="Calibri" panose="020F0502020204030204" pitchFamily="34" charset="0"/>
              </a:rPr>
            </a:br>
            <a:endParaRPr lang="en-US" sz="1600" dirty="0">
              <a:latin typeface="Calibri" panose="020F0502020204030204" pitchFamily="34" charset="0"/>
              <a:ea typeface="Calibri" panose="020F0502020204030204" pitchFamily="34" charset="0"/>
              <a:cs typeface="Calibri" panose="020F0502020204030204" pitchFamily="34" charset="0"/>
            </a:endParaRPr>
          </a:p>
          <a:p>
            <a:r>
              <a:rPr lang="en-US" sz="1600" dirty="0">
                <a:latin typeface="Calibri" panose="020F0502020204030204" pitchFamily="34" charset="0"/>
                <a:ea typeface="Calibri" panose="020F0502020204030204" pitchFamily="34" charset="0"/>
                <a:cs typeface="Calibri" panose="020F0502020204030204" pitchFamily="34" charset="0"/>
              </a:rPr>
              <a:t>Much larger insert size -&gt; larger distance between paired reads -&gt; creation of longer bridges -&gt; more efficient scaffolding</a:t>
            </a:r>
            <a:br>
              <a:rPr lang="en-US" sz="1600" dirty="0">
                <a:latin typeface="Calibri" panose="020F0502020204030204" pitchFamily="34" charset="0"/>
                <a:ea typeface="Calibri" panose="020F0502020204030204" pitchFamily="34" charset="0"/>
                <a:cs typeface="Calibri" panose="020F0502020204030204" pitchFamily="34" charset="0"/>
              </a:rPr>
            </a:br>
            <a:endParaRPr lang="en-US" sz="1600" dirty="0">
              <a:latin typeface="Calibri" panose="020F0502020204030204" pitchFamily="34" charset="0"/>
              <a:ea typeface="Calibri" panose="020F0502020204030204" pitchFamily="34" charset="0"/>
              <a:cs typeface="Calibri" panose="020F0502020204030204" pitchFamily="34" charset="0"/>
            </a:endParaRPr>
          </a:p>
          <a:p>
            <a:r>
              <a:rPr lang="en-US" sz="1600" dirty="0">
                <a:latin typeface="Calibri" panose="020F0502020204030204" pitchFamily="34" charset="0"/>
                <a:ea typeface="Calibri" panose="020F0502020204030204" pitchFamily="34" charset="0"/>
                <a:cs typeface="Calibri" panose="020F0502020204030204" pitchFamily="34" charset="0"/>
              </a:rPr>
              <a:t>Use of </a:t>
            </a:r>
            <a:r>
              <a:rPr lang="en-US" sz="1600" dirty="0" err="1">
                <a:latin typeface="Calibri" panose="020F0502020204030204" pitchFamily="34" charset="0"/>
                <a:ea typeface="Calibri" panose="020F0502020204030204" pitchFamily="34" charset="0"/>
                <a:cs typeface="Calibri" panose="020F0502020204030204" pitchFamily="34" charset="0"/>
              </a:rPr>
              <a:t>Nextera</a:t>
            </a:r>
            <a:r>
              <a:rPr lang="en-US" sz="1600" dirty="0">
                <a:latin typeface="Calibri" panose="020F0502020204030204" pitchFamily="34" charset="0"/>
                <a:ea typeface="Calibri" panose="020F0502020204030204" pitchFamily="34" charset="0"/>
                <a:cs typeface="Calibri" panose="020F0502020204030204" pitchFamily="34" charset="0"/>
              </a:rPr>
              <a:t> tagging technology</a:t>
            </a:r>
            <a:br>
              <a:rPr lang="en-US" sz="1600" dirty="0">
                <a:latin typeface="Calibri" panose="020F0502020204030204" pitchFamily="34" charset="0"/>
                <a:ea typeface="Calibri" panose="020F0502020204030204" pitchFamily="34" charset="0"/>
                <a:cs typeface="Calibri" panose="020F0502020204030204" pitchFamily="34" charset="0"/>
              </a:rPr>
            </a:br>
            <a:endParaRPr lang="en-US" sz="1600" dirty="0">
              <a:latin typeface="Calibri" panose="020F0502020204030204" pitchFamily="34" charset="0"/>
              <a:ea typeface="Calibri" panose="020F0502020204030204" pitchFamily="34" charset="0"/>
              <a:cs typeface="Calibri" panose="020F0502020204030204" pitchFamily="34" charset="0"/>
            </a:endParaRPr>
          </a:p>
          <a:p>
            <a:r>
              <a:rPr lang="en-US" sz="1600" dirty="0">
                <a:latin typeface="Calibri" panose="020F0502020204030204" pitchFamily="34" charset="0"/>
                <a:ea typeface="Calibri" panose="020F0502020204030204" pitchFamily="34" charset="0"/>
                <a:cs typeface="Calibri" panose="020F0502020204030204" pitchFamily="34" charset="0"/>
              </a:rPr>
              <a:t>Use for genome finishing, NOT for assembly step. Used exclusively for </a:t>
            </a:r>
            <a:r>
              <a:rPr lang="en-US" sz="1600" b="1" dirty="0">
                <a:latin typeface="Calibri" panose="020F0502020204030204" pitchFamily="34" charset="0"/>
                <a:ea typeface="Calibri" panose="020F0502020204030204" pitchFamily="34" charset="0"/>
                <a:cs typeface="Calibri" panose="020F0502020204030204" pitchFamily="34" charset="0"/>
              </a:rPr>
              <a:t>scaffolding</a:t>
            </a:r>
            <a:r>
              <a:rPr lang="en-US" sz="1600" dirty="0">
                <a:latin typeface="Calibri" panose="020F0502020204030204" pitchFamily="34" charset="0"/>
                <a:ea typeface="Calibri" panose="020F0502020204030204" pitchFamily="34" charset="0"/>
                <a:cs typeface="Calibri" panose="020F0502020204030204" pitchFamily="34" charset="0"/>
              </a:rPr>
              <a:t> step</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498" y="1378676"/>
            <a:ext cx="6645403" cy="2914650"/>
          </a:xfrm>
          <a:prstGeom prst="rect">
            <a:avLst/>
          </a:prstGeom>
        </p:spPr>
      </p:pic>
      <p:sp>
        <p:nvSpPr>
          <p:cNvPr id="5" name="CasellaDiTesto 4"/>
          <p:cNvSpPr txBox="1"/>
          <p:nvPr/>
        </p:nvSpPr>
        <p:spPr>
          <a:xfrm>
            <a:off x="1085577" y="4813258"/>
            <a:ext cx="5703244" cy="1200329"/>
          </a:xfrm>
          <a:prstGeom prst="rect">
            <a:avLst/>
          </a:prstGeom>
          <a:noFill/>
        </p:spPr>
        <p:txBody>
          <a:bodyPr wrap="square" rtlCol="0">
            <a:spAutoFit/>
          </a:bodyPr>
          <a:lstStyle/>
          <a:p>
            <a:r>
              <a:rPr lang="en-US" b="1" dirty="0"/>
              <a:t>Distance between mate-pair reads: up to 12 Kb</a:t>
            </a:r>
            <a:r>
              <a:rPr lang="en-US" dirty="0"/>
              <a:t/>
            </a:r>
            <a:br>
              <a:rPr lang="en-US" dirty="0"/>
            </a:br>
            <a:endParaRPr lang="en-US" dirty="0"/>
          </a:p>
          <a:p>
            <a:r>
              <a:rPr lang="en-US" b="1" dirty="0"/>
              <a:t>Distance between paired-end reads in whole</a:t>
            </a:r>
            <a:r>
              <a:rPr lang="en-US" dirty="0"/>
              <a:t> </a:t>
            </a:r>
            <a:r>
              <a:rPr lang="en-US" b="1" dirty="0"/>
              <a:t>genome</a:t>
            </a:r>
            <a:r>
              <a:rPr lang="en-US" dirty="0"/>
              <a:t> </a:t>
            </a:r>
            <a:r>
              <a:rPr lang="en-US" b="1" dirty="0"/>
              <a:t>sequencing</a:t>
            </a:r>
            <a:r>
              <a:rPr lang="en-US" dirty="0"/>
              <a:t> </a:t>
            </a:r>
            <a:r>
              <a:rPr lang="en-US" b="1" dirty="0"/>
              <a:t>approaches</a:t>
            </a:r>
            <a:r>
              <a:rPr lang="en-US" dirty="0"/>
              <a:t> </a:t>
            </a:r>
            <a:r>
              <a:rPr lang="en-US" b="1" dirty="0"/>
              <a:t>: 300-500 </a:t>
            </a:r>
            <a:r>
              <a:rPr lang="en-US" b="1" dirty="0" err="1"/>
              <a:t>bp</a:t>
            </a:r>
            <a:endParaRPr lang="en-US" dirty="0"/>
          </a:p>
        </p:txBody>
      </p:sp>
    </p:spTree>
    <p:extLst>
      <p:ext uri="{BB962C8B-B14F-4D97-AF65-F5344CB8AC3E}">
        <p14:creationId xmlns:p14="http://schemas.microsoft.com/office/powerpoint/2010/main" val="2238460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Several gaps are usually present in genome and transcriptome assemblies</a:t>
            </a:r>
            <a:endParaRPr lang="en-US" dirty="0"/>
          </a:p>
        </p:txBody>
      </p:sp>
      <p:sp>
        <p:nvSpPr>
          <p:cNvPr id="4" name="Text Box 4"/>
          <p:cNvSpPr txBox="1">
            <a:spLocks noChangeArrowheads="1"/>
          </p:cNvSpPr>
          <p:nvPr/>
        </p:nvSpPr>
        <p:spPr bwMode="auto">
          <a:xfrm>
            <a:off x="868680" y="4649591"/>
            <a:ext cx="10625328" cy="129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209" tIns="31105" rIns="62209" bIns="31105">
            <a:spAutoFit/>
          </a:bodyPr>
          <a:lstStyle>
            <a:lvl1pPr defTabSz="828675"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defTabSz="82867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sz="1600" b="1" dirty="0">
                <a:latin typeface="Calibri" panose="020F0502020204030204" pitchFamily="34" charset="0"/>
                <a:ea typeface="Calibri" panose="020F0502020204030204" pitchFamily="34" charset="0"/>
                <a:cs typeface="Calibri" panose="020F0502020204030204" pitchFamily="34" charset="0"/>
              </a:rPr>
              <a:t>sequencing </a:t>
            </a:r>
            <a:r>
              <a:rPr lang="en-US" sz="1600" b="1" dirty="0" smtClean="0">
                <a:latin typeface="Calibri" panose="020F0502020204030204" pitchFamily="34" charset="0"/>
                <a:ea typeface="Calibri" panose="020F0502020204030204" pitchFamily="34" charset="0"/>
                <a:cs typeface="Calibri" panose="020F0502020204030204" pitchFamily="34" charset="0"/>
              </a:rPr>
              <a:t>gap - </a:t>
            </a:r>
            <a:r>
              <a:rPr lang="en-US" sz="1600" dirty="0" smtClean="0">
                <a:latin typeface="Calibri" panose="020F0502020204030204" pitchFamily="34" charset="0"/>
                <a:ea typeface="Calibri" panose="020F0502020204030204" pitchFamily="34" charset="0"/>
                <a:cs typeface="Calibri" panose="020F0502020204030204" pitchFamily="34" charset="0"/>
              </a:rPr>
              <a:t>we </a:t>
            </a:r>
            <a:r>
              <a:rPr lang="en-US" sz="1600" dirty="0">
                <a:latin typeface="Calibri" panose="020F0502020204030204" pitchFamily="34" charset="0"/>
                <a:ea typeface="Calibri" panose="020F0502020204030204" pitchFamily="34" charset="0"/>
                <a:cs typeface="Calibri" panose="020F0502020204030204" pitchFamily="34" charset="0"/>
              </a:rPr>
              <a:t>know the order and orientation of </a:t>
            </a:r>
            <a:r>
              <a:rPr lang="en-US" sz="1600" dirty="0" err="1">
                <a:latin typeface="Calibri" panose="020F0502020204030204" pitchFamily="34" charset="0"/>
                <a:ea typeface="Calibri" panose="020F0502020204030204" pitchFamily="34" charset="0"/>
                <a:cs typeface="Calibri" panose="020F0502020204030204" pitchFamily="34" charset="0"/>
              </a:rPr>
              <a:t>contigs</a:t>
            </a:r>
            <a:r>
              <a:rPr lang="en-US" sz="1600" dirty="0">
                <a:latin typeface="Calibri" panose="020F0502020204030204" pitchFamily="34" charset="0"/>
                <a:ea typeface="Calibri" panose="020F0502020204030204" pitchFamily="34" charset="0"/>
                <a:cs typeface="Calibri" panose="020F0502020204030204" pitchFamily="34" charset="0"/>
              </a:rPr>
              <a:t> by paired reads that act as a “bridge.” The gap is “filled” by strings of N (NNNNNNNN...). We can find them internally to the scaffolds (between one </a:t>
            </a:r>
            <a:r>
              <a:rPr lang="en-US" sz="1600" dirty="0" err="1">
                <a:latin typeface="Calibri" panose="020F0502020204030204" pitchFamily="34" charset="0"/>
                <a:ea typeface="Calibri" panose="020F0502020204030204" pitchFamily="34" charset="0"/>
                <a:cs typeface="Calibri" panose="020F0502020204030204" pitchFamily="34" charset="0"/>
              </a:rPr>
              <a:t>contig</a:t>
            </a:r>
            <a:r>
              <a:rPr lang="en-US" sz="1600" dirty="0">
                <a:latin typeface="Calibri" panose="020F0502020204030204" pitchFamily="34" charset="0"/>
                <a:ea typeface="Calibri" panose="020F0502020204030204" pitchFamily="34" charset="0"/>
                <a:cs typeface="Calibri" panose="020F0502020204030204" pitchFamily="34" charset="0"/>
              </a:rPr>
              <a:t> and another)</a:t>
            </a:r>
            <a:br>
              <a:rPr lang="en-US" sz="1600" dirty="0">
                <a:latin typeface="Calibri" panose="020F0502020204030204" pitchFamily="34" charset="0"/>
                <a:ea typeface="Calibri" panose="020F0502020204030204" pitchFamily="34" charset="0"/>
                <a:cs typeface="Calibri" panose="020F0502020204030204" pitchFamily="34" charset="0"/>
              </a:rPr>
            </a:br>
            <a:endParaRPr lang="en-US" sz="1600" dirty="0">
              <a:latin typeface="Calibri" panose="020F0502020204030204" pitchFamily="34" charset="0"/>
              <a:ea typeface="Calibri" panose="020F0502020204030204" pitchFamily="34" charset="0"/>
              <a:cs typeface="Calibri" panose="020F0502020204030204" pitchFamily="34" charset="0"/>
            </a:endParaRPr>
          </a:p>
          <a:p>
            <a:r>
              <a:rPr lang="en-US" sz="1600" b="1" dirty="0">
                <a:latin typeface="Calibri" panose="020F0502020204030204" pitchFamily="34" charset="0"/>
                <a:ea typeface="Calibri" panose="020F0502020204030204" pitchFamily="34" charset="0"/>
                <a:cs typeface="Calibri" panose="020F0502020204030204" pitchFamily="34" charset="0"/>
              </a:rPr>
              <a:t>physical gap</a:t>
            </a:r>
            <a:r>
              <a:rPr lang="en-US" sz="1600" dirty="0">
                <a:latin typeface="Calibri" panose="020F0502020204030204" pitchFamily="34" charset="0"/>
                <a:ea typeface="Calibri" panose="020F0502020204030204" pitchFamily="34" charset="0"/>
                <a:cs typeface="Calibri" panose="020F0502020204030204" pitchFamily="34" charset="0"/>
              </a:rPr>
              <a:t> - We have no information regarding the relationship to adjacent </a:t>
            </a:r>
            <a:r>
              <a:rPr lang="en-US" sz="1600" dirty="0" err="1">
                <a:latin typeface="Calibri" panose="020F0502020204030204" pitchFamily="34" charset="0"/>
                <a:ea typeface="Calibri" panose="020F0502020204030204" pitchFamily="34" charset="0"/>
                <a:cs typeface="Calibri" panose="020F0502020204030204" pitchFamily="34" charset="0"/>
              </a:rPr>
              <a:t>contigs</a:t>
            </a:r>
            <a:r>
              <a:rPr lang="en-US" sz="1600" dirty="0">
                <a:latin typeface="Calibri" panose="020F0502020204030204" pitchFamily="34" charset="0"/>
                <a:ea typeface="Calibri" panose="020F0502020204030204" pitchFamily="34" charset="0"/>
                <a:cs typeface="Calibri" panose="020F0502020204030204" pitchFamily="34" charset="0"/>
              </a:rPr>
              <a:t>. They could potentially correspond to the ends of chromosome sequences (if we assemble a genome) or </a:t>
            </a:r>
            <a:r>
              <a:rPr lang="en-US" sz="1600" dirty="0" smtClean="0">
                <a:latin typeface="Calibri" panose="020F0502020204030204" pitchFamily="34" charset="0"/>
                <a:ea typeface="Calibri" panose="020F0502020204030204" pitchFamily="34" charset="0"/>
                <a:cs typeface="Calibri" panose="020F0502020204030204" pitchFamily="34" charset="0"/>
              </a:rPr>
              <a:t>messenger RNAs </a:t>
            </a:r>
            <a:r>
              <a:rPr lang="en-US" sz="1600" dirty="0">
                <a:latin typeface="Calibri" panose="020F0502020204030204" pitchFamily="34" charset="0"/>
                <a:ea typeface="Calibri" panose="020F0502020204030204" pitchFamily="34" charset="0"/>
                <a:cs typeface="Calibri" panose="020F0502020204030204" pitchFamily="34" charset="0"/>
              </a:rPr>
              <a:t>(if we assemble a transcriptome)</a:t>
            </a:r>
          </a:p>
        </p:txBody>
      </p:sp>
      <p:sp>
        <p:nvSpPr>
          <p:cNvPr id="5" name="Rectangle 5"/>
          <p:cNvSpPr>
            <a:spLocks noChangeArrowheads="1"/>
          </p:cNvSpPr>
          <p:nvPr/>
        </p:nvSpPr>
        <p:spPr bwMode="auto">
          <a:xfrm>
            <a:off x="3637607" y="2648150"/>
            <a:ext cx="3847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sz="1200">
                <a:solidFill>
                  <a:srgbClr val="000000"/>
                </a:solidFill>
              </a:rPr>
              <a:t> </a:t>
            </a:r>
            <a:endParaRPr lang="en-US" sz="1500">
              <a:latin typeface="Arial;Helvetica" charset="0"/>
            </a:endParaRPr>
          </a:p>
        </p:txBody>
      </p:sp>
      <p:grpSp>
        <p:nvGrpSpPr>
          <p:cNvPr id="6" name="Group 6"/>
          <p:cNvGrpSpPr>
            <a:grpSpLocks/>
          </p:cNvGrpSpPr>
          <p:nvPr/>
        </p:nvGrpSpPr>
        <p:grpSpPr bwMode="auto">
          <a:xfrm>
            <a:off x="3629458" y="3016052"/>
            <a:ext cx="4358879" cy="584597"/>
            <a:chOff x="980" y="1893"/>
            <a:chExt cx="3661" cy="491"/>
          </a:xfrm>
        </p:grpSpPr>
        <p:grpSp>
          <p:nvGrpSpPr>
            <p:cNvPr id="7" name="Group 7"/>
            <p:cNvGrpSpPr>
              <a:grpSpLocks/>
            </p:cNvGrpSpPr>
            <p:nvPr/>
          </p:nvGrpSpPr>
          <p:grpSpPr bwMode="auto">
            <a:xfrm>
              <a:off x="2709" y="2237"/>
              <a:ext cx="711" cy="147"/>
              <a:chOff x="2709" y="2237"/>
              <a:chExt cx="711" cy="147"/>
            </a:xfrm>
          </p:grpSpPr>
          <p:sp>
            <p:nvSpPr>
              <p:cNvPr id="25" name="Rectangle 8"/>
              <p:cNvSpPr>
                <a:spLocks noChangeArrowheads="1"/>
              </p:cNvSpPr>
              <p:nvPr/>
            </p:nvSpPr>
            <p:spPr bwMode="auto">
              <a:xfrm>
                <a:off x="2709" y="2294"/>
                <a:ext cx="711" cy="3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sz="1800"/>
              </a:p>
            </p:txBody>
          </p:sp>
          <p:sp>
            <p:nvSpPr>
              <p:cNvPr id="26" name="Freeform 9"/>
              <p:cNvSpPr>
                <a:spLocks/>
              </p:cNvSpPr>
              <p:nvPr/>
            </p:nvSpPr>
            <p:spPr bwMode="auto">
              <a:xfrm>
                <a:off x="2709" y="2237"/>
                <a:ext cx="148" cy="147"/>
              </a:xfrm>
              <a:custGeom>
                <a:avLst/>
                <a:gdLst>
                  <a:gd name="T0" fmla="*/ 148 w 148"/>
                  <a:gd name="T1" fmla="*/ 0 h 147"/>
                  <a:gd name="T2" fmla="*/ 0 w 148"/>
                  <a:gd name="T3" fmla="*/ 73 h 147"/>
                  <a:gd name="T4" fmla="*/ 148 w 148"/>
                  <a:gd name="T5" fmla="*/ 147 h 147"/>
                  <a:gd name="T6" fmla="*/ 0 60000 65536"/>
                  <a:gd name="T7" fmla="*/ 0 60000 65536"/>
                  <a:gd name="T8" fmla="*/ 0 60000 65536"/>
                  <a:gd name="T9" fmla="*/ 0 w 148"/>
                  <a:gd name="T10" fmla="*/ 0 h 147"/>
                  <a:gd name="T11" fmla="*/ 148 w 148"/>
                  <a:gd name="T12" fmla="*/ 147 h 147"/>
                </a:gdLst>
                <a:ahLst/>
                <a:cxnLst>
                  <a:cxn ang="T6">
                    <a:pos x="T0" y="T1"/>
                  </a:cxn>
                  <a:cxn ang="T7">
                    <a:pos x="T2" y="T3"/>
                  </a:cxn>
                  <a:cxn ang="T8">
                    <a:pos x="T4" y="T5"/>
                  </a:cxn>
                </a:cxnLst>
                <a:rect l="T9" t="T10" r="T11" b="T12"/>
                <a:pathLst>
                  <a:path w="148" h="147">
                    <a:moveTo>
                      <a:pt x="148" y="0"/>
                    </a:moveTo>
                    <a:lnTo>
                      <a:pt x="0" y="73"/>
                    </a:lnTo>
                    <a:lnTo>
                      <a:pt x="148" y="147"/>
                    </a:lnTo>
                  </a:path>
                </a:pathLst>
              </a:custGeom>
              <a:noFill/>
              <a:ln w="523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sz="1800"/>
              </a:p>
            </p:txBody>
          </p:sp>
        </p:grpSp>
        <p:grpSp>
          <p:nvGrpSpPr>
            <p:cNvPr id="8" name="Group 10"/>
            <p:cNvGrpSpPr>
              <a:grpSpLocks/>
            </p:cNvGrpSpPr>
            <p:nvPr/>
          </p:nvGrpSpPr>
          <p:grpSpPr bwMode="auto">
            <a:xfrm>
              <a:off x="3828" y="2237"/>
              <a:ext cx="813" cy="147"/>
              <a:chOff x="3828" y="2237"/>
              <a:chExt cx="813" cy="147"/>
            </a:xfrm>
          </p:grpSpPr>
          <p:sp>
            <p:nvSpPr>
              <p:cNvPr id="23" name="Rectangle 11"/>
              <p:cNvSpPr>
                <a:spLocks noChangeArrowheads="1"/>
              </p:cNvSpPr>
              <p:nvPr/>
            </p:nvSpPr>
            <p:spPr bwMode="auto">
              <a:xfrm>
                <a:off x="3828" y="2294"/>
                <a:ext cx="813" cy="3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sz="1800"/>
              </a:p>
            </p:txBody>
          </p:sp>
          <p:sp>
            <p:nvSpPr>
              <p:cNvPr id="24" name="Freeform 12"/>
              <p:cNvSpPr>
                <a:spLocks/>
              </p:cNvSpPr>
              <p:nvPr/>
            </p:nvSpPr>
            <p:spPr bwMode="auto">
              <a:xfrm>
                <a:off x="4495" y="2237"/>
                <a:ext cx="146" cy="147"/>
              </a:xfrm>
              <a:custGeom>
                <a:avLst/>
                <a:gdLst>
                  <a:gd name="T0" fmla="*/ 0 w 146"/>
                  <a:gd name="T1" fmla="*/ 147 h 147"/>
                  <a:gd name="T2" fmla="*/ 146 w 146"/>
                  <a:gd name="T3" fmla="*/ 73 h 147"/>
                  <a:gd name="T4" fmla="*/ 0 w 146"/>
                  <a:gd name="T5" fmla="*/ 0 h 147"/>
                  <a:gd name="T6" fmla="*/ 0 60000 65536"/>
                  <a:gd name="T7" fmla="*/ 0 60000 65536"/>
                  <a:gd name="T8" fmla="*/ 0 60000 65536"/>
                  <a:gd name="T9" fmla="*/ 0 w 146"/>
                  <a:gd name="T10" fmla="*/ 0 h 147"/>
                  <a:gd name="T11" fmla="*/ 146 w 146"/>
                  <a:gd name="T12" fmla="*/ 147 h 147"/>
                </a:gdLst>
                <a:ahLst/>
                <a:cxnLst>
                  <a:cxn ang="T6">
                    <a:pos x="T0" y="T1"/>
                  </a:cxn>
                  <a:cxn ang="T7">
                    <a:pos x="T2" y="T3"/>
                  </a:cxn>
                  <a:cxn ang="T8">
                    <a:pos x="T4" y="T5"/>
                  </a:cxn>
                </a:cxnLst>
                <a:rect l="T9" t="T10" r="T11" b="T12"/>
                <a:pathLst>
                  <a:path w="146" h="147">
                    <a:moveTo>
                      <a:pt x="0" y="147"/>
                    </a:moveTo>
                    <a:lnTo>
                      <a:pt x="146" y="73"/>
                    </a:lnTo>
                    <a:lnTo>
                      <a:pt x="0" y="0"/>
                    </a:lnTo>
                  </a:path>
                </a:pathLst>
              </a:custGeom>
              <a:noFill/>
              <a:ln w="523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sz="1800"/>
              </a:p>
            </p:txBody>
          </p:sp>
        </p:grpSp>
        <p:grpSp>
          <p:nvGrpSpPr>
            <p:cNvPr id="9" name="Group 13"/>
            <p:cNvGrpSpPr>
              <a:grpSpLocks/>
            </p:cNvGrpSpPr>
            <p:nvPr/>
          </p:nvGrpSpPr>
          <p:grpSpPr bwMode="auto">
            <a:xfrm>
              <a:off x="980" y="2237"/>
              <a:ext cx="1118" cy="147"/>
              <a:chOff x="980" y="2237"/>
              <a:chExt cx="1118" cy="147"/>
            </a:xfrm>
          </p:grpSpPr>
          <p:sp>
            <p:nvSpPr>
              <p:cNvPr id="21" name="Rectangle 14"/>
              <p:cNvSpPr>
                <a:spLocks noChangeArrowheads="1"/>
              </p:cNvSpPr>
              <p:nvPr/>
            </p:nvSpPr>
            <p:spPr bwMode="auto">
              <a:xfrm>
                <a:off x="980" y="2294"/>
                <a:ext cx="1118" cy="3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sz="1800"/>
              </a:p>
            </p:txBody>
          </p:sp>
          <p:sp>
            <p:nvSpPr>
              <p:cNvPr id="22" name="Freeform 15"/>
              <p:cNvSpPr>
                <a:spLocks/>
              </p:cNvSpPr>
              <p:nvPr/>
            </p:nvSpPr>
            <p:spPr bwMode="auto">
              <a:xfrm>
                <a:off x="1952" y="2237"/>
                <a:ext cx="146" cy="147"/>
              </a:xfrm>
              <a:custGeom>
                <a:avLst/>
                <a:gdLst>
                  <a:gd name="T0" fmla="*/ 0 w 146"/>
                  <a:gd name="T1" fmla="*/ 147 h 147"/>
                  <a:gd name="T2" fmla="*/ 146 w 146"/>
                  <a:gd name="T3" fmla="*/ 73 h 147"/>
                  <a:gd name="T4" fmla="*/ 0 w 146"/>
                  <a:gd name="T5" fmla="*/ 0 h 147"/>
                  <a:gd name="T6" fmla="*/ 0 60000 65536"/>
                  <a:gd name="T7" fmla="*/ 0 60000 65536"/>
                  <a:gd name="T8" fmla="*/ 0 60000 65536"/>
                  <a:gd name="T9" fmla="*/ 0 w 146"/>
                  <a:gd name="T10" fmla="*/ 0 h 147"/>
                  <a:gd name="T11" fmla="*/ 146 w 146"/>
                  <a:gd name="T12" fmla="*/ 147 h 147"/>
                </a:gdLst>
                <a:ahLst/>
                <a:cxnLst>
                  <a:cxn ang="T6">
                    <a:pos x="T0" y="T1"/>
                  </a:cxn>
                  <a:cxn ang="T7">
                    <a:pos x="T2" y="T3"/>
                  </a:cxn>
                  <a:cxn ang="T8">
                    <a:pos x="T4" y="T5"/>
                  </a:cxn>
                </a:cxnLst>
                <a:rect l="T9" t="T10" r="T11" b="T12"/>
                <a:pathLst>
                  <a:path w="146" h="147">
                    <a:moveTo>
                      <a:pt x="0" y="147"/>
                    </a:moveTo>
                    <a:lnTo>
                      <a:pt x="146" y="73"/>
                    </a:lnTo>
                    <a:lnTo>
                      <a:pt x="0" y="0"/>
                    </a:lnTo>
                  </a:path>
                </a:pathLst>
              </a:custGeom>
              <a:noFill/>
              <a:ln w="523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sz="1800"/>
              </a:p>
            </p:txBody>
          </p:sp>
        </p:grpSp>
        <p:sp>
          <p:nvSpPr>
            <p:cNvPr id="10" name="Line 16"/>
            <p:cNvSpPr>
              <a:spLocks noChangeShapeType="1"/>
            </p:cNvSpPr>
            <p:nvPr/>
          </p:nvSpPr>
          <p:spPr bwMode="auto">
            <a:xfrm>
              <a:off x="1387" y="2310"/>
              <a:ext cx="10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1" name="Rectangle 17"/>
            <p:cNvSpPr>
              <a:spLocks noChangeArrowheads="1"/>
            </p:cNvSpPr>
            <p:nvPr/>
          </p:nvSpPr>
          <p:spPr bwMode="auto">
            <a:xfrm>
              <a:off x="1285" y="2204"/>
              <a:ext cx="204"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sz="1800"/>
            </a:p>
          </p:txBody>
        </p:sp>
        <p:sp>
          <p:nvSpPr>
            <p:cNvPr id="12" name="Rectangle 18"/>
            <p:cNvSpPr>
              <a:spLocks noChangeArrowheads="1"/>
            </p:cNvSpPr>
            <p:nvPr/>
          </p:nvSpPr>
          <p:spPr bwMode="auto">
            <a:xfrm>
              <a:off x="1489" y="2106"/>
              <a:ext cx="203"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sz="1800"/>
            </a:p>
          </p:txBody>
        </p:sp>
        <p:sp>
          <p:nvSpPr>
            <p:cNvPr id="13" name="Rectangle 19"/>
            <p:cNvSpPr>
              <a:spLocks noChangeArrowheads="1"/>
            </p:cNvSpPr>
            <p:nvPr/>
          </p:nvSpPr>
          <p:spPr bwMode="auto">
            <a:xfrm>
              <a:off x="1692" y="2204"/>
              <a:ext cx="204"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sz="1800"/>
            </a:p>
          </p:txBody>
        </p:sp>
        <p:sp>
          <p:nvSpPr>
            <p:cNvPr id="14" name="Rectangle 20"/>
            <p:cNvSpPr>
              <a:spLocks noChangeArrowheads="1"/>
            </p:cNvSpPr>
            <p:nvPr/>
          </p:nvSpPr>
          <p:spPr bwMode="auto">
            <a:xfrm>
              <a:off x="2811" y="2204"/>
              <a:ext cx="203"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sz="1800"/>
            </a:p>
          </p:txBody>
        </p:sp>
        <p:sp>
          <p:nvSpPr>
            <p:cNvPr id="15" name="Rectangle 21"/>
            <p:cNvSpPr>
              <a:spLocks noChangeArrowheads="1"/>
            </p:cNvSpPr>
            <p:nvPr/>
          </p:nvSpPr>
          <p:spPr bwMode="auto">
            <a:xfrm>
              <a:off x="3218" y="2204"/>
              <a:ext cx="202"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sz="1800"/>
            </a:p>
          </p:txBody>
        </p:sp>
        <p:sp>
          <p:nvSpPr>
            <p:cNvPr id="16" name="Rectangle 22"/>
            <p:cNvSpPr>
              <a:spLocks noChangeArrowheads="1"/>
            </p:cNvSpPr>
            <p:nvPr/>
          </p:nvSpPr>
          <p:spPr bwMode="auto">
            <a:xfrm>
              <a:off x="3929" y="2204"/>
              <a:ext cx="204"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sz="1800"/>
            </a:p>
          </p:txBody>
        </p:sp>
        <p:sp>
          <p:nvSpPr>
            <p:cNvPr id="17" name="Rectangle 23"/>
            <p:cNvSpPr>
              <a:spLocks noChangeArrowheads="1"/>
            </p:cNvSpPr>
            <p:nvPr/>
          </p:nvSpPr>
          <p:spPr bwMode="auto">
            <a:xfrm>
              <a:off x="4031" y="2106"/>
              <a:ext cx="204"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sz="1800"/>
            </a:p>
          </p:txBody>
        </p:sp>
        <p:sp>
          <p:nvSpPr>
            <p:cNvPr id="18" name="Freeform 24"/>
            <p:cNvSpPr>
              <a:spLocks/>
            </p:cNvSpPr>
            <p:nvPr/>
          </p:nvSpPr>
          <p:spPr bwMode="auto">
            <a:xfrm>
              <a:off x="1896" y="2016"/>
              <a:ext cx="915" cy="196"/>
            </a:xfrm>
            <a:custGeom>
              <a:avLst/>
              <a:gdLst>
                <a:gd name="T0" fmla="*/ 0 w 915"/>
                <a:gd name="T1" fmla="*/ 196 h 196"/>
                <a:gd name="T2" fmla="*/ 66 w 915"/>
                <a:gd name="T3" fmla="*/ 159 h 196"/>
                <a:gd name="T4" fmla="*/ 133 w 915"/>
                <a:gd name="T5" fmla="*/ 124 h 196"/>
                <a:gd name="T6" fmla="*/ 198 w 915"/>
                <a:gd name="T7" fmla="*/ 92 h 196"/>
                <a:gd name="T8" fmla="*/ 264 w 915"/>
                <a:gd name="T9" fmla="*/ 62 h 196"/>
                <a:gd name="T10" fmla="*/ 296 w 915"/>
                <a:gd name="T11" fmla="*/ 49 h 196"/>
                <a:gd name="T12" fmla="*/ 327 w 915"/>
                <a:gd name="T13" fmla="*/ 37 h 196"/>
                <a:gd name="T14" fmla="*/ 359 w 915"/>
                <a:gd name="T15" fmla="*/ 26 h 196"/>
                <a:gd name="T16" fmla="*/ 389 w 915"/>
                <a:gd name="T17" fmla="*/ 17 h 196"/>
                <a:gd name="T18" fmla="*/ 420 w 915"/>
                <a:gd name="T19" fmla="*/ 9 h 196"/>
                <a:gd name="T20" fmla="*/ 450 w 915"/>
                <a:gd name="T21" fmla="*/ 4 h 196"/>
                <a:gd name="T22" fmla="*/ 479 w 915"/>
                <a:gd name="T23" fmla="*/ 1 h 196"/>
                <a:gd name="T24" fmla="*/ 508 w 915"/>
                <a:gd name="T25" fmla="*/ 0 h 196"/>
                <a:gd name="T26" fmla="*/ 536 w 915"/>
                <a:gd name="T27" fmla="*/ 1 h 196"/>
                <a:gd name="T28" fmla="*/ 564 w 915"/>
                <a:gd name="T29" fmla="*/ 4 h 196"/>
                <a:gd name="T30" fmla="*/ 591 w 915"/>
                <a:gd name="T31" fmla="*/ 9 h 196"/>
                <a:gd name="T32" fmla="*/ 617 w 915"/>
                <a:gd name="T33" fmla="*/ 17 h 196"/>
                <a:gd name="T34" fmla="*/ 645 w 915"/>
                <a:gd name="T35" fmla="*/ 26 h 196"/>
                <a:gd name="T36" fmla="*/ 669 w 915"/>
                <a:gd name="T37" fmla="*/ 37 h 196"/>
                <a:gd name="T38" fmla="*/ 696 w 915"/>
                <a:gd name="T39" fmla="*/ 49 h 196"/>
                <a:gd name="T40" fmla="*/ 720 w 915"/>
                <a:gd name="T41" fmla="*/ 62 h 196"/>
                <a:gd name="T42" fmla="*/ 770 w 915"/>
                <a:gd name="T43" fmla="*/ 92 h 196"/>
                <a:gd name="T44" fmla="*/ 818 w 915"/>
                <a:gd name="T45" fmla="*/ 124 h 196"/>
                <a:gd name="T46" fmla="*/ 867 w 915"/>
                <a:gd name="T47" fmla="*/ 159 h 196"/>
                <a:gd name="T48" fmla="*/ 915 w 915"/>
                <a:gd name="T49" fmla="*/ 196 h 19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15"/>
                <a:gd name="T76" fmla="*/ 0 h 196"/>
                <a:gd name="T77" fmla="*/ 915 w 915"/>
                <a:gd name="T78" fmla="*/ 196 h 19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15" h="196">
                  <a:moveTo>
                    <a:pt x="0" y="196"/>
                  </a:moveTo>
                  <a:lnTo>
                    <a:pt x="66" y="159"/>
                  </a:lnTo>
                  <a:lnTo>
                    <a:pt x="133" y="124"/>
                  </a:lnTo>
                  <a:lnTo>
                    <a:pt x="198" y="92"/>
                  </a:lnTo>
                  <a:lnTo>
                    <a:pt x="264" y="62"/>
                  </a:lnTo>
                  <a:lnTo>
                    <a:pt x="296" y="49"/>
                  </a:lnTo>
                  <a:lnTo>
                    <a:pt x="327" y="37"/>
                  </a:lnTo>
                  <a:lnTo>
                    <a:pt x="359" y="26"/>
                  </a:lnTo>
                  <a:lnTo>
                    <a:pt x="389" y="17"/>
                  </a:lnTo>
                  <a:lnTo>
                    <a:pt x="420" y="9"/>
                  </a:lnTo>
                  <a:lnTo>
                    <a:pt x="450" y="4"/>
                  </a:lnTo>
                  <a:lnTo>
                    <a:pt x="479" y="1"/>
                  </a:lnTo>
                  <a:lnTo>
                    <a:pt x="508" y="0"/>
                  </a:lnTo>
                  <a:lnTo>
                    <a:pt x="536" y="1"/>
                  </a:lnTo>
                  <a:lnTo>
                    <a:pt x="564" y="4"/>
                  </a:lnTo>
                  <a:lnTo>
                    <a:pt x="591" y="9"/>
                  </a:lnTo>
                  <a:lnTo>
                    <a:pt x="617" y="17"/>
                  </a:lnTo>
                  <a:lnTo>
                    <a:pt x="645" y="26"/>
                  </a:lnTo>
                  <a:lnTo>
                    <a:pt x="669" y="37"/>
                  </a:lnTo>
                  <a:lnTo>
                    <a:pt x="696" y="49"/>
                  </a:lnTo>
                  <a:lnTo>
                    <a:pt x="720" y="62"/>
                  </a:lnTo>
                  <a:lnTo>
                    <a:pt x="770" y="92"/>
                  </a:lnTo>
                  <a:lnTo>
                    <a:pt x="818" y="124"/>
                  </a:lnTo>
                  <a:lnTo>
                    <a:pt x="867" y="159"/>
                  </a:lnTo>
                  <a:lnTo>
                    <a:pt x="915" y="196"/>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sz="1800"/>
            </a:p>
          </p:txBody>
        </p:sp>
        <p:sp>
          <p:nvSpPr>
            <p:cNvPr id="19" name="Freeform 25"/>
            <p:cNvSpPr>
              <a:spLocks/>
            </p:cNvSpPr>
            <p:nvPr/>
          </p:nvSpPr>
          <p:spPr bwMode="auto">
            <a:xfrm>
              <a:off x="3420" y="2015"/>
              <a:ext cx="598" cy="197"/>
            </a:xfrm>
            <a:custGeom>
              <a:avLst/>
              <a:gdLst>
                <a:gd name="T0" fmla="*/ 0 w 598"/>
                <a:gd name="T1" fmla="*/ 197 h 197"/>
                <a:gd name="T2" fmla="*/ 45 w 598"/>
                <a:gd name="T3" fmla="*/ 162 h 197"/>
                <a:gd name="T4" fmla="*/ 89 w 598"/>
                <a:gd name="T5" fmla="*/ 128 h 197"/>
                <a:gd name="T6" fmla="*/ 134 w 598"/>
                <a:gd name="T7" fmla="*/ 97 h 197"/>
                <a:gd name="T8" fmla="*/ 178 w 598"/>
                <a:gd name="T9" fmla="*/ 68 h 197"/>
                <a:gd name="T10" fmla="*/ 220 w 598"/>
                <a:gd name="T11" fmla="*/ 44 h 197"/>
                <a:gd name="T12" fmla="*/ 261 w 598"/>
                <a:gd name="T13" fmla="*/ 25 h 197"/>
                <a:gd name="T14" fmla="*/ 282 w 598"/>
                <a:gd name="T15" fmla="*/ 17 h 197"/>
                <a:gd name="T16" fmla="*/ 302 w 598"/>
                <a:gd name="T17" fmla="*/ 10 h 197"/>
                <a:gd name="T18" fmla="*/ 322 w 598"/>
                <a:gd name="T19" fmla="*/ 5 h 197"/>
                <a:gd name="T20" fmla="*/ 340 w 598"/>
                <a:gd name="T21" fmla="*/ 1 h 197"/>
                <a:gd name="T22" fmla="*/ 358 w 598"/>
                <a:gd name="T23" fmla="*/ 0 h 197"/>
                <a:gd name="T24" fmla="*/ 378 w 598"/>
                <a:gd name="T25" fmla="*/ 1 h 197"/>
                <a:gd name="T26" fmla="*/ 396 w 598"/>
                <a:gd name="T27" fmla="*/ 4 h 197"/>
                <a:gd name="T28" fmla="*/ 414 w 598"/>
                <a:gd name="T29" fmla="*/ 9 h 197"/>
                <a:gd name="T30" fmla="*/ 432 w 598"/>
                <a:gd name="T31" fmla="*/ 16 h 197"/>
                <a:gd name="T32" fmla="*/ 451 w 598"/>
                <a:gd name="T33" fmla="*/ 22 h 197"/>
                <a:gd name="T34" fmla="*/ 486 w 598"/>
                <a:gd name="T35" fmla="*/ 40 h 197"/>
                <a:gd name="T36" fmla="*/ 519 w 598"/>
                <a:gd name="T37" fmla="*/ 60 h 197"/>
                <a:gd name="T38" fmla="*/ 549 w 598"/>
                <a:gd name="T39" fmla="*/ 80 h 197"/>
                <a:gd name="T40" fmla="*/ 576 w 598"/>
                <a:gd name="T41" fmla="*/ 95 h 197"/>
                <a:gd name="T42" fmla="*/ 588 w 598"/>
                <a:gd name="T43" fmla="*/ 102 h 197"/>
                <a:gd name="T44" fmla="*/ 598 w 598"/>
                <a:gd name="T45" fmla="*/ 107 h 19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98"/>
                <a:gd name="T70" fmla="*/ 0 h 197"/>
                <a:gd name="T71" fmla="*/ 598 w 598"/>
                <a:gd name="T72" fmla="*/ 197 h 19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98" h="197">
                  <a:moveTo>
                    <a:pt x="0" y="197"/>
                  </a:moveTo>
                  <a:lnTo>
                    <a:pt x="45" y="162"/>
                  </a:lnTo>
                  <a:lnTo>
                    <a:pt x="89" y="128"/>
                  </a:lnTo>
                  <a:lnTo>
                    <a:pt x="134" y="97"/>
                  </a:lnTo>
                  <a:lnTo>
                    <a:pt x="178" y="68"/>
                  </a:lnTo>
                  <a:lnTo>
                    <a:pt x="220" y="44"/>
                  </a:lnTo>
                  <a:lnTo>
                    <a:pt x="261" y="25"/>
                  </a:lnTo>
                  <a:lnTo>
                    <a:pt x="282" y="17"/>
                  </a:lnTo>
                  <a:lnTo>
                    <a:pt x="302" y="10"/>
                  </a:lnTo>
                  <a:lnTo>
                    <a:pt x="322" y="5"/>
                  </a:lnTo>
                  <a:lnTo>
                    <a:pt x="340" y="1"/>
                  </a:lnTo>
                  <a:lnTo>
                    <a:pt x="358" y="0"/>
                  </a:lnTo>
                  <a:lnTo>
                    <a:pt x="378" y="1"/>
                  </a:lnTo>
                  <a:lnTo>
                    <a:pt x="396" y="4"/>
                  </a:lnTo>
                  <a:lnTo>
                    <a:pt x="414" y="9"/>
                  </a:lnTo>
                  <a:lnTo>
                    <a:pt x="432" y="16"/>
                  </a:lnTo>
                  <a:lnTo>
                    <a:pt x="451" y="22"/>
                  </a:lnTo>
                  <a:lnTo>
                    <a:pt x="486" y="40"/>
                  </a:lnTo>
                  <a:lnTo>
                    <a:pt x="519" y="60"/>
                  </a:lnTo>
                  <a:lnTo>
                    <a:pt x="549" y="80"/>
                  </a:lnTo>
                  <a:lnTo>
                    <a:pt x="576" y="95"/>
                  </a:lnTo>
                  <a:lnTo>
                    <a:pt x="588" y="102"/>
                  </a:lnTo>
                  <a:lnTo>
                    <a:pt x="598" y="107"/>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sz="1800"/>
            </a:p>
          </p:txBody>
        </p:sp>
        <p:sp>
          <p:nvSpPr>
            <p:cNvPr id="20" name="Freeform 26"/>
            <p:cNvSpPr>
              <a:spLocks/>
            </p:cNvSpPr>
            <p:nvPr/>
          </p:nvSpPr>
          <p:spPr bwMode="auto">
            <a:xfrm>
              <a:off x="1692" y="1893"/>
              <a:ext cx="2237" cy="319"/>
            </a:xfrm>
            <a:custGeom>
              <a:avLst/>
              <a:gdLst>
                <a:gd name="T0" fmla="*/ 0 w 2237"/>
                <a:gd name="T1" fmla="*/ 221 h 319"/>
                <a:gd name="T2" fmla="*/ 19 w 2237"/>
                <a:gd name="T3" fmla="*/ 217 h 319"/>
                <a:gd name="T4" fmla="*/ 39 w 2237"/>
                <a:gd name="T5" fmla="*/ 212 h 319"/>
                <a:gd name="T6" fmla="*/ 63 w 2237"/>
                <a:gd name="T7" fmla="*/ 207 h 319"/>
                <a:gd name="T8" fmla="*/ 88 w 2237"/>
                <a:gd name="T9" fmla="*/ 200 h 319"/>
                <a:gd name="T10" fmla="*/ 114 w 2237"/>
                <a:gd name="T11" fmla="*/ 194 h 319"/>
                <a:gd name="T12" fmla="*/ 143 w 2237"/>
                <a:gd name="T13" fmla="*/ 186 h 319"/>
                <a:gd name="T14" fmla="*/ 173 w 2237"/>
                <a:gd name="T15" fmla="*/ 177 h 319"/>
                <a:gd name="T16" fmla="*/ 204 w 2237"/>
                <a:gd name="T17" fmla="*/ 169 h 319"/>
                <a:gd name="T18" fmla="*/ 237 w 2237"/>
                <a:gd name="T19" fmla="*/ 160 h 319"/>
                <a:gd name="T20" fmla="*/ 270 w 2237"/>
                <a:gd name="T21" fmla="*/ 151 h 319"/>
                <a:gd name="T22" fmla="*/ 341 w 2237"/>
                <a:gd name="T23" fmla="*/ 131 h 319"/>
                <a:gd name="T24" fmla="*/ 417 w 2237"/>
                <a:gd name="T25" fmla="*/ 110 h 319"/>
                <a:gd name="T26" fmla="*/ 495 w 2237"/>
                <a:gd name="T27" fmla="*/ 91 h 319"/>
                <a:gd name="T28" fmla="*/ 575 w 2237"/>
                <a:gd name="T29" fmla="*/ 71 h 319"/>
                <a:gd name="T30" fmla="*/ 657 w 2237"/>
                <a:gd name="T31" fmla="*/ 54 h 319"/>
                <a:gd name="T32" fmla="*/ 739 w 2237"/>
                <a:gd name="T33" fmla="*/ 37 h 319"/>
                <a:gd name="T34" fmla="*/ 821 w 2237"/>
                <a:gd name="T35" fmla="*/ 23 h 319"/>
                <a:gd name="T36" fmla="*/ 901 w 2237"/>
                <a:gd name="T37" fmla="*/ 12 h 319"/>
                <a:gd name="T38" fmla="*/ 981 w 2237"/>
                <a:gd name="T39" fmla="*/ 4 h 319"/>
                <a:gd name="T40" fmla="*/ 1056 w 2237"/>
                <a:gd name="T41" fmla="*/ 0 h 319"/>
                <a:gd name="T42" fmla="*/ 1128 w 2237"/>
                <a:gd name="T43" fmla="*/ 0 h 319"/>
                <a:gd name="T44" fmla="*/ 1200 w 2237"/>
                <a:gd name="T45" fmla="*/ 6 h 319"/>
                <a:gd name="T46" fmla="*/ 1273 w 2237"/>
                <a:gd name="T47" fmla="*/ 16 h 319"/>
                <a:gd name="T48" fmla="*/ 1349 w 2237"/>
                <a:gd name="T49" fmla="*/ 30 h 319"/>
                <a:gd name="T50" fmla="*/ 1426 w 2237"/>
                <a:gd name="T51" fmla="*/ 47 h 319"/>
                <a:gd name="T52" fmla="*/ 1504 w 2237"/>
                <a:gd name="T53" fmla="*/ 68 h 319"/>
                <a:gd name="T54" fmla="*/ 1581 w 2237"/>
                <a:gd name="T55" fmla="*/ 92 h 319"/>
                <a:gd name="T56" fmla="*/ 1659 w 2237"/>
                <a:gd name="T57" fmla="*/ 115 h 319"/>
                <a:gd name="T58" fmla="*/ 1735 w 2237"/>
                <a:gd name="T59" fmla="*/ 141 h 319"/>
                <a:gd name="T60" fmla="*/ 1809 w 2237"/>
                <a:gd name="T61" fmla="*/ 168 h 319"/>
                <a:gd name="T62" fmla="*/ 1882 w 2237"/>
                <a:gd name="T63" fmla="*/ 194 h 319"/>
                <a:gd name="T64" fmla="*/ 1952 w 2237"/>
                <a:gd name="T65" fmla="*/ 219 h 319"/>
                <a:gd name="T66" fmla="*/ 2018 w 2237"/>
                <a:gd name="T67" fmla="*/ 243 h 319"/>
                <a:gd name="T68" fmla="*/ 2081 w 2237"/>
                <a:gd name="T69" fmla="*/ 267 h 319"/>
                <a:gd name="T70" fmla="*/ 2138 w 2237"/>
                <a:gd name="T71" fmla="*/ 286 h 319"/>
                <a:gd name="T72" fmla="*/ 2166 w 2237"/>
                <a:gd name="T73" fmla="*/ 297 h 319"/>
                <a:gd name="T74" fmla="*/ 2190 w 2237"/>
                <a:gd name="T75" fmla="*/ 305 h 319"/>
                <a:gd name="T76" fmla="*/ 2215 w 2237"/>
                <a:gd name="T77" fmla="*/ 313 h 319"/>
                <a:gd name="T78" fmla="*/ 2237 w 2237"/>
                <a:gd name="T79" fmla="*/ 319 h 31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237"/>
                <a:gd name="T121" fmla="*/ 0 h 319"/>
                <a:gd name="T122" fmla="*/ 2237 w 2237"/>
                <a:gd name="T123" fmla="*/ 319 h 31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237" h="319">
                  <a:moveTo>
                    <a:pt x="0" y="221"/>
                  </a:moveTo>
                  <a:lnTo>
                    <a:pt x="19" y="217"/>
                  </a:lnTo>
                  <a:lnTo>
                    <a:pt x="39" y="212"/>
                  </a:lnTo>
                  <a:lnTo>
                    <a:pt x="63" y="207"/>
                  </a:lnTo>
                  <a:lnTo>
                    <a:pt x="88" y="200"/>
                  </a:lnTo>
                  <a:lnTo>
                    <a:pt x="114" y="194"/>
                  </a:lnTo>
                  <a:lnTo>
                    <a:pt x="143" y="186"/>
                  </a:lnTo>
                  <a:lnTo>
                    <a:pt x="173" y="177"/>
                  </a:lnTo>
                  <a:lnTo>
                    <a:pt x="204" y="169"/>
                  </a:lnTo>
                  <a:lnTo>
                    <a:pt x="237" y="160"/>
                  </a:lnTo>
                  <a:lnTo>
                    <a:pt x="270" y="151"/>
                  </a:lnTo>
                  <a:lnTo>
                    <a:pt x="341" y="131"/>
                  </a:lnTo>
                  <a:lnTo>
                    <a:pt x="417" y="110"/>
                  </a:lnTo>
                  <a:lnTo>
                    <a:pt x="495" y="91"/>
                  </a:lnTo>
                  <a:lnTo>
                    <a:pt x="575" y="71"/>
                  </a:lnTo>
                  <a:lnTo>
                    <a:pt x="657" y="54"/>
                  </a:lnTo>
                  <a:lnTo>
                    <a:pt x="739" y="37"/>
                  </a:lnTo>
                  <a:lnTo>
                    <a:pt x="821" y="23"/>
                  </a:lnTo>
                  <a:lnTo>
                    <a:pt x="901" y="12"/>
                  </a:lnTo>
                  <a:lnTo>
                    <a:pt x="981" y="4"/>
                  </a:lnTo>
                  <a:lnTo>
                    <a:pt x="1056" y="0"/>
                  </a:lnTo>
                  <a:lnTo>
                    <a:pt x="1128" y="0"/>
                  </a:lnTo>
                  <a:lnTo>
                    <a:pt x="1200" y="6"/>
                  </a:lnTo>
                  <a:lnTo>
                    <a:pt x="1273" y="16"/>
                  </a:lnTo>
                  <a:lnTo>
                    <a:pt x="1349" y="30"/>
                  </a:lnTo>
                  <a:lnTo>
                    <a:pt x="1426" y="47"/>
                  </a:lnTo>
                  <a:lnTo>
                    <a:pt x="1504" y="68"/>
                  </a:lnTo>
                  <a:lnTo>
                    <a:pt x="1581" y="92"/>
                  </a:lnTo>
                  <a:lnTo>
                    <a:pt x="1659" y="115"/>
                  </a:lnTo>
                  <a:lnTo>
                    <a:pt x="1735" y="141"/>
                  </a:lnTo>
                  <a:lnTo>
                    <a:pt x="1809" y="168"/>
                  </a:lnTo>
                  <a:lnTo>
                    <a:pt x="1882" y="194"/>
                  </a:lnTo>
                  <a:lnTo>
                    <a:pt x="1952" y="219"/>
                  </a:lnTo>
                  <a:lnTo>
                    <a:pt x="2018" y="243"/>
                  </a:lnTo>
                  <a:lnTo>
                    <a:pt x="2081" y="267"/>
                  </a:lnTo>
                  <a:lnTo>
                    <a:pt x="2138" y="286"/>
                  </a:lnTo>
                  <a:lnTo>
                    <a:pt x="2166" y="297"/>
                  </a:lnTo>
                  <a:lnTo>
                    <a:pt x="2190" y="305"/>
                  </a:lnTo>
                  <a:lnTo>
                    <a:pt x="2215" y="313"/>
                  </a:lnTo>
                  <a:lnTo>
                    <a:pt x="2237" y="319"/>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sz="1800"/>
            </a:p>
          </p:txBody>
        </p:sp>
      </p:grpSp>
      <p:sp>
        <p:nvSpPr>
          <p:cNvPr id="27" name="Rectangle 27"/>
          <p:cNvSpPr>
            <a:spLocks noChangeArrowheads="1"/>
          </p:cNvSpPr>
          <p:nvPr/>
        </p:nvSpPr>
        <p:spPr bwMode="auto">
          <a:xfrm>
            <a:off x="5299906" y="3930453"/>
            <a:ext cx="933450" cy="351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sz="1800"/>
          </a:p>
        </p:txBody>
      </p:sp>
      <p:sp>
        <p:nvSpPr>
          <p:cNvPr id="28" name="Rectangle 28"/>
          <p:cNvSpPr>
            <a:spLocks noChangeArrowheads="1"/>
          </p:cNvSpPr>
          <p:nvPr/>
        </p:nvSpPr>
        <p:spPr bwMode="auto">
          <a:xfrm>
            <a:off x="5873601" y="3981650"/>
            <a:ext cx="3847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sz="1200">
                <a:solidFill>
                  <a:srgbClr val="000000"/>
                </a:solidFill>
              </a:rPr>
              <a:t> </a:t>
            </a:r>
            <a:endParaRPr lang="en-US" sz="1500">
              <a:latin typeface="Arial;Helvetica" charset="0"/>
            </a:endParaRPr>
          </a:p>
        </p:txBody>
      </p:sp>
      <p:sp>
        <p:nvSpPr>
          <p:cNvPr id="29" name="Rectangle 29"/>
          <p:cNvSpPr>
            <a:spLocks noChangeArrowheads="1"/>
          </p:cNvSpPr>
          <p:nvPr/>
        </p:nvSpPr>
        <p:spPr bwMode="auto">
          <a:xfrm>
            <a:off x="5663046" y="2648150"/>
            <a:ext cx="934641"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sz="1800"/>
          </a:p>
        </p:txBody>
      </p:sp>
      <p:sp>
        <p:nvSpPr>
          <p:cNvPr id="30" name="Rectangle 30"/>
          <p:cNvSpPr>
            <a:spLocks noChangeArrowheads="1"/>
          </p:cNvSpPr>
          <p:nvPr/>
        </p:nvSpPr>
        <p:spPr bwMode="auto">
          <a:xfrm>
            <a:off x="6092676" y="2699347"/>
            <a:ext cx="3847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sz="1200">
                <a:solidFill>
                  <a:srgbClr val="000000"/>
                </a:solidFill>
              </a:rPr>
              <a:t> </a:t>
            </a:r>
            <a:endParaRPr lang="en-US" sz="1500">
              <a:latin typeface="Arial;Helvetica" charset="0"/>
            </a:endParaRPr>
          </a:p>
        </p:txBody>
      </p:sp>
      <p:sp>
        <p:nvSpPr>
          <p:cNvPr id="31" name="Text Box 31"/>
          <p:cNvSpPr txBox="1">
            <a:spLocks noChangeArrowheads="1"/>
          </p:cNvSpPr>
          <p:nvPr/>
        </p:nvSpPr>
        <p:spPr bwMode="auto">
          <a:xfrm>
            <a:off x="5250966" y="3962600"/>
            <a:ext cx="167546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sz="1500">
                <a:latin typeface="Arial;Helvetica" charset="0"/>
              </a:rPr>
              <a:t>Sequencing gaps</a:t>
            </a:r>
          </a:p>
        </p:txBody>
      </p:sp>
      <p:sp>
        <p:nvSpPr>
          <p:cNvPr id="32" name="Text Box 32"/>
          <p:cNvSpPr txBox="1">
            <a:spLocks noChangeArrowheads="1"/>
          </p:cNvSpPr>
          <p:nvPr/>
        </p:nvSpPr>
        <p:spPr bwMode="auto">
          <a:xfrm>
            <a:off x="5221865" y="2362399"/>
            <a:ext cx="137409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sz="1500">
                <a:latin typeface="Arial;Helvetica" charset="0"/>
              </a:rPr>
              <a:t>Physical gaps</a:t>
            </a:r>
          </a:p>
        </p:txBody>
      </p:sp>
      <p:sp>
        <p:nvSpPr>
          <p:cNvPr id="33" name="Line 33"/>
          <p:cNvSpPr>
            <a:spLocks noChangeShapeType="1"/>
          </p:cNvSpPr>
          <p:nvPr/>
        </p:nvSpPr>
        <p:spPr bwMode="auto">
          <a:xfrm flipH="1" flipV="1">
            <a:off x="5320146" y="3562549"/>
            <a:ext cx="457200" cy="4000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sz="1350"/>
          </a:p>
        </p:txBody>
      </p:sp>
      <p:sp>
        <p:nvSpPr>
          <p:cNvPr id="34" name="Line 34"/>
          <p:cNvSpPr>
            <a:spLocks noChangeShapeType="1"/>
          </p:cNvSpPr>
          <p:nvPr/>
        </p:nvSpPr>
        <p:spPr bwMode="auto">
          <a:xfrm flipV="1">
            <a:off x="6348846" y="3562549"/>
            <a:ext cx="400050" cy="4000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sz="1350"/>
          </a:p>
        </p:txBody>
      </p:sp>
      <p:sp>
        <p:nvSpPr>
          <p:cNvPr id="35" name="Line 35"/>
          <p:cNvSpPr>
            <a:spLocks noChangeShapeType="1"/>
          </p:cNvSpPr>
          <p:nvPr/>
        </p:nvSpPr>
        <p:spPr bwMode="auto">
          <a:xfrm flipH="1">
            <a:off x="3091296" y="2533849"/>
            <a:ext cx="21717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sz="1350"/>
          </a:p>
        </p:txBody>
      </p:sp>
      <p:sp>
        <p:nvSpPr>
          <p:cNvPr id="36" name="Line 36"/>
          <p:cNvSpPr>
            <a:spLocks noChangeShapeType="1"/>
          </p:cNvSpPr>
          <p:nvPr/>
        </p:nvSpPr>
        <p:spPr bwMode="auto">
          <a:xfrm>
            <a:off x="6520296" y="2533849"/>
            <a:ext cx="188595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sz="1350"/>
          </a:p>
        </p:txBody>
      </p:sp>
      <p:sp>
        <p:nvSpPr>
          <p:cNvPr id="37" name="Line 37"/>
          <p:cNvSpPr>
            <a:spLocks noChangeShapeType="1"/>
          </p:cNvSpPr>
          <p:nvPr/>
        </p:nvSpPr>
        <p:spPr bwMode="auto">
          <a:xfrm flipH="1">
            <a:off x="2862696" y="3505399"/>
            <a:ext cx="62865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spAutoFit/>
          </a:bodyPr>
          <a:lstStyle/>
          <a:p>
            <a:endParaRPr lang="en-US" sz="1350"/>
          </a:p>
        </p:txBody>
      </p:sp>
      <p:sp>
        <p:nvSpPr>
          <p:cNvPr id="38" name="Line 38"/>
          <p:cNvSpPr>
            <a:spLocks noChangeShapeType="1"/>
          </p:cNvSpPr>
          <p:nvPr/>
        </p:nvSpPr>
        <p:spPr bwMode="auto">
          <a:xfrm>
            <a:off x="8120496" y="3505399"/>
            <a:ext cx="74295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spAutoFit/>
          </a:bodyPr>
          <a:lstStyle/>
          <a:p>
            <a:endParaRPr lang="en-US" sz="1350"/>
          </a:p>
        </p:txBody>
      </p:sp>
    </p:spTree>
    <p:extLst>
      <p:ext uri="{BB962C8B-B14F-4D97-AF65-F5344CB8AC3E}">
        <p14:creationId xmlns:p14="http://schemas.microsoft.com/office/powerpoint/2010/main" val="368647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8538" y="421327"/>
            <a:ext cx="9509760" cy="616165"/>
          </a:xfrm>
        </p:spPr>
        <p:txBody>
          <a:bodyPr/>
          <a:lstStyle/>
          <a:p>
            <a:r>
              <a:rPr lang="it-IT" dirty="0" err="1" smtClean="0"/>
              <a:t>Other</a:t>
            </a:r>
            <a:r>
              <a:rPr lang="it-IT" dirty="0" smtClean="0"/>
              <a:t> </a:t>
            </a:r>
            <a:r>
              <a:rPr lang="it-IT" dirty="0" err="1" smtClean="0"/>
              <a:t>sources</a:t>
            </a:r>
            <a:r>
              <a:rPr lang="it-IT" dirty="0" smtClean="0"/>
              <a:t> of </a:t>
            </a:r>
            <a:r>
              <a:rPr lang="it-IT" dirty="0" err="1" smtClean="0"/>
              <a:t>issues</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899" y="1340827"/>
            <a:ext cx="5373919" cy="3116873"/>
          </a:xfrm>
          <a:prstGeom prst="rect">
            <a:avLst/>
          </a:prstGeom>
        </p:spPr>
      </p:pic>
      <p:sp>
        <p:nvSpPr>
          <p:cNvPr id="39" name="CasellaDiTesto 38"/>
          <p:cNvSpPr txBox="1"/>
          <p:nvPr/>
        </p:nvSpPr>
        <p:spPr>
          <a:xfrm>
            <a:off x="6321669" y="298939"/>
            <a:ext cx="5477608" cy="5909310"/>
          </a:xfrm>
          <a:prstGeom prst="rect">
            <a:avLst/>
          </a:prstGeom>
          <a:noFill/>
        </p:spPr>
        <p:txBody>
          <a:bodyPr wrap="square" rtlCol="0">
            <a:spAutoFit/>
          </a:bodyPr>
          <a:lstStyle/>
          <a:p>
            <a:pPr marL="342900" indent="-342900">
              <a:buFont typeface="+mj-lt"/>
              <a:buAutoNum type="alphaUcPeriod"/>
            </a:pPr>
            <a:r>
              <a:rPr lang="en-US" dirty="0" smtClean="0"/>
              <a:t>It </a:t>
            </a:r>
            <a:r>
              <a:rPr lang="en-US" dirty="0"/>
              <a:t>is related to low coverage, either because the total coverage obtained from the library is not sufficient or because we have compositional biases that have affected fragmentation -&gt; determines the presence of a </a:t>
            </a:r>
            <a:r>
              <a:rPr lang="en-US" dirty="0" smtClean="0"/>
              <a:t>gap</a:t>
            </a:r>
            <a:r>
              <a:rPr lang="en-US" dirty="0"/>
              <a:t/>
            </a:r>
            <a:br>
              <a:rPr lang="en-US" dirty="0"/>
            </a:br>
            <a:endParaRPr lang="en-US" dirty="0"/>
          </a:p>
          <a:p>
            <a:pPr marL="342900" indent="-342900">
              <a:buFont typeface="+mj-lt"/>
              <a:buAutoNum type="alphaUcPeriod"/>
            </a:pPr>
            <a:r>
              <a:rPr lang="en-US" dirty="0" smtClean="0"/>
              <a:t>Segmental </a:t>
            </a:r>
            <a:r>
              <a:rPr lang="en-US" dirty="0"/>
              <a:t>duplications (regions in red) -&gt; major problems</a:t>
            </a:r>
            <a:r>
              <a:rPr lang="en-US" dirty="0" smtClean="0"/>
              <a:t>...This breaks </a:t>
            </a:r>
            <a:r>
              <a:rPr lang="en-US" dirty="0" err="1"/>
              <a:t>contigs</a:t>
            </a:r>
            <a:r>
              <a:rPr lang="en-US" dirty="0"/>
              <a:t> and risk creating </a:t>
            </a:r>
            <a:r>
              <a:rPr lang="en-US" b="1" dirty="0"/>
              <a:t>chimeras</a:t>
            </a:r>
            <a:r>
              <a:rPr lang="en-US" dirty="0"/>
              <a:t/>
            </a:r>
            <a:br>
              <a:rPr lang="en-US" dirty="0"/>
            </a:br>
            <a:endParaRPr lang="en-US" dirty="0"/>
          </a:p>
          <a:p>
            <a:pPr marL="342900" indent="-342900">
              <a:buFont typeface="+mj-lt"/>
              <a:buAutoNum type="alphaUcPeriod"/>
            </a:pPr>
            <a:r>
              <a:rPr lang="en-US" dirty="0" smtClean="0"/>
              <a:t>With </a:t>
            </a:r>
            <a:r>
              <a:rPr lang="en-US" dirty="0"/>
              <a:t>satellite DNA sequences the assembly algorithm gets into a “loop” from which it cannot get out and consequently truncates the sequence</a:t>
            </a:r>
            <a:br>
              <a:rPr lang="en-US" dirty="0"/>
            </a:br>
            <a:endParaRPr lang="en-US" dirty="0"/>
          </a:p>
          <a:p>
            <a:pPr marL="342900" indent="-342900">
              <a:buFont typeface="+mj-lt"/>
              <a:buAutoNum type="alphaUcPeriod"/>
            </a:pPr>
            <a:r>
              <a:rPr lang="en-US" dirty="0" smtClean="0"/>
              <a:t>Repeats </a:t>
            </a:r>
            <a:r>
              <a:rPr lang="en-US" dirty="0"/>
              <a:t>that are identical or which may be mistakenly “collapsed” -&gt; the sequences before and after the repeats are correct, but the overall length in the assembled sequence is incorrect (shorter)</a:t>
            </a:r>
          </a:p>
        </p:txBody>
      </p:sp>
      <p:sp>
        <p:nvSpPr>
          <p:cNvPr id="40" name="CasellaDiTesto 39"/>
          <p:cNvSpPr txBox="1"/>
          <p:nvPr/>
        </p:nvSpPr>
        <p:spPr>
          <a:xfrm>
            <a:off x="536331" y="4862146"/>
            <a:ext cx="5561487" cy="1077218"/>
          </a:xfrm>
          <a:prstGeom prst="rect">
            <a:avLst/>
          </a:prstGeom>
          <a:noFill/>
          <a:ln>
            <a:solidFill>
              <a:srgbClr val="00B050"/>
            </a:solidFill>
          </a:ln>
        </p:spPr>
        <p:txBody>
          <a:bodyPr wrap="square" rtlCol="0">
            <a:spAutoFit/>
          </a:bodyPr>
          <a:lstStyle/>
          <a:p>
            <a:pPr algn="ctr"/>
            <a:r>
              <a:rPr lang="en-US" sz="1600" dirty="0"/>
              <a:t>Sometimes it can be difficult to notice the complications to which these problems lead, especially if they result not in fragmentation but in the generation of apparently good </a:t>
            </a:r>
            <a:r>
              <a:rPr lang="en-US" sz="1600" dirty="0" err="1"/>
              <a:t>contigs</a:t>
            </a:r>
            <a:r>
              <a:rPr lang="en-US" sz="1600" dirty="0"/>
              <a:t>...</a:t>
            </a:r>
            <a:endParaRPr lang="en-US" sz="1600" dirty="0"/>
          </a:p>
        </p:txBody>
      </p:sp>
    </p:spTree>
    <p:extLst>
      <p:ext uri="{BB962C8B-B14F-4D97-AF65-F5344CB8AC3E}">
        <p14:creationId xmlns:p14="http://schemas.microsoft.com/office/powerpoint/2010/main" val="3240793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t-IT" sz="4000" dirty="0" smtClean="0"/>
              <a:t>A </a:t>
            </a:r>
            <a:r>
              <a:rPr lang="it-IT" sz="4000" dirty="0" err="1" smtClean="0"/>
              <a:t>few</a:t>
            </a:r>
            <a:r>
              <a:rPr lang="it-IT" sz="4000" dirty="0" smtClean="0"/>
              <a:t> notes </a:t>
            </a:r>
            <a:r>
              <a:rPr lang="it-IT" sz="4000" dirty="0" err="1" smtClean="0"/>
              <a:t>about</a:t>
            </a:r>
            <a:r>
              <a:rPr lang="it-IT" sz="4000" dirty="0" smtClean="0"/>
              <a:t> </a:t>
            </a:r>
            <a:r>
              <a:rPr lang="it-IT" sz="4000" dirty="0" err="1" smtClean="0"/>
              <a:t>sequence</a:t>
            </a:r>
            <a:r>
              <a:rPr lang="it-IT" sz="4000" dirty="0" smtClean="0"/>
              <a:t> </a:t>
            </a:r>
            <a:r>
              <a:rPr lang="it-IT" sz="4000" dirty="0" err="1" smtClean="0"/>
              <a:t>assembly</a:t>
            </a:r>
            <a:endParaRPr lang="it-IT" sz="4000" dirty="0"/>
          </a:p>
        </p:txBody>
      </p:sp>
      <p:sp>
        <p:nvSpPr>
          <p:cNvPr id="3" name="Content Placeholder 2"/>
          <p:cNvSpPr>
            <a:spLocks noGrp="1"/>
          </p:cNvSpPr>
          <p:nvPr>
            <p:ph idx="1"/>
          </p:nvPr>
        </p:nvSpPr>
        <p:spPr>
          <a:xfrm>
            <a:off x="838200" y="1825625"/>
            <a:ext cx="5479473" cy="4351338"/>
          </a:xfrm>
        </p:spPr>
        <p:txBody>
          <a:bodyPr/>
          <a:lstStyle/>
          <a:p>
            <a:r>
              <a:rPr lang="en-US" dirty="0" smtClean="0"/>
              <a:t>We </a:t>
            </a:r>
            <a:r>
              <a:rPr lang="en-US" dirty="0"/>
              <a:t>will use many tools that use “reference sequences,” usually consisting of genomes or transcriptomes that have already been previously </a:t>
            </a:r>
            <a:r>
              <a:rPr lang="en-US" b="1" dirty="0"/>
              <a:t>assembled</a:t>
            </a:r>
            <a:r>
              <a:rPr lang="en-US" dirty="0"/>
              <a:t/>
            </a:r>
            <a:br>
              <a:rPr lang="en-US" dirty="0"/>
            </a:br>
            <a:endParaRPr lang="en-US" dirty="0"/>
          </a:p>
          <a:p>
            <a:r>
              <a:rPr lang="en-US" dirty="0" smtClean="0"/>
              <a:t>But </a:t>
            </a:r>
            <a:r>
              <a:rPr lang="en-US" dirty="0"/>
              <a:t>how do you get a reference sequence from the raw data </a:t>
            </a:r>
            <a:r>
              <a:rPr lang="en-US" dirty="0" smtClean="0"/>
              <a:t>you </a:t>
            </a:r>
            <a:r>
              <a:rPr lang="en-US" dirty="0"/>
              <a:t>get from a sequencer?</a:t>
            </a:r>
            <a:br>
              <a:rPr lang="en-US" dirty="0"/>
            </a:br>
            <a:endParaRPr lang="en-US" dirty="0"/>
          </a:p>
          <a:p>
            <a:r>
              <a:rPr lang="en-US" dirty="0" smtClean="0"/>
              <a:t>Reconstructing </a:t>
            </a:r>
            <a:r>
              <a:rPr lang="en-US" dirty="0"/>
              <a:t>very long sequences (eukaryotic chromosomes can exceed 100 Mb) is not an easy task</a:t>
            </a:r>
          </a:p>
        </p:txBody>
      </p:sp>
      <p:pic>
        <p:nvPicPr>
          <p:cNvPr id="1026" name="Picture 2" descr="https://people.eecs.berkeley.edu/~penpornk/cs267.spr15/hw3/assembl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7484" y="2077243"/>
            <a:ext cx="3848100" cy="38481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1150" y="1527048"/>
            <a:ext cx="6546273" cy="483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3476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358" y="465289"/>
            <a:ext cx="9509760" cy="633750"/>
          </a:xfrm>
        </p:spPr>
        <p:txBody>
          <a:bodyPr>
            <a:normAutofit/>
          </a:bodyPr>
          <a:lstStyle/>
          <a:p>
            <a:r>
              <a:rPr lang="it-IT" sz="3200" dirty="0" smtClean="0"/>
              <a:t>Gaps in the human </a:t>
            </a:r>
            <a:r>
              <a:rPr lang="it-IT" sz="3200" dirty="0" err="1" smtClean="0"/>
              <a:t>genome</a:t>
            </a:r>
            <a:endParaRPr lang="it-IT" sz="3200" dirty="0"/>
          </a:p>
        </p:txBody>
      </p:sp>
      <p:sp>
        <p:nvSpPr>
          <p:cNvPr id="4" name="Text Box 4"/>
          <p:cNvSpPr txBox="1">
            <a:spLocks noChangeArrowheads="1"/>
          </p:cNvSpPr>
          <p:nvPr/>
        </p:nvSpPr>
        <p:spPr bwMode="auto">
          <a:xfrm>
            <a:off x="7245563" y="1763386"/>
            <a:ext cx="4269013" cy="3879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209" tIns="31105" rIns="62209" bIns="31105">
            <a:spAutoFit/>
          </a:bodyPr>
          <a:lstStyle>
            <a:lvl1pPr defTabSz="828675"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defTabSz="82867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just">
              <a:spcBef>
                <a:spcPct val="50000"/>
              </a:spcBef>
            </a:pPr>
            <a:r>
              <a:rPr lang="en-US" sz="1600" dirty="0">
                <a:latin typeface="Arial;Helvetica" charset="0"/>
              </a:rPr>
              <a:t>We have previously talked about the T2 project,” which led to filling the many remaining gaps in the reference genome </a:t>
            </a:r>
            <a:r>
              <a:rPr lang="en-US" sz="1600" dirty="0" smtClean="0">
                <a:latin typeface="Arial;Helvetica" charset="0"/>
              </a:rPr>
              <a:t>assembly</a:t>
            </a:r>
          </a:p>
          <a:p>
            <a:pPr algn="just">
              <a:spcBef>
                <a:spcPct val="50000"/>
              </a:spcBef>
            </a:pPr>
            <a:r>
              <a:rPr lang="en-US" sz="1600" dirty="0" smtClean="0">
                <a:latin typeface="Arial;Helvetica" charset="0"/>
              </a:rPr>
              <a:t>Specifically</a:t>
            </a:r>
            <a:r>
              <a:rPr lang="en-US" sz="1600" dirty="0">
                <a:latin typeface="Arial;Helvetica" charset="0"/>
              </a:rPr>
              <a:t>, prior to the efforts of the T2T consortium, the human reference genome still contained</a:t>
            </a:r>
            <a:r>
              <a:rPr lang="en-US" sz="1600" dirty="0" smtClean="0">
                <a:latin typeface="Arial;Helvetica" charset="0"/>
              </a:rPr>
              <a:t>:</a:t>
            </a:r>
          </a:p>
          <a:p>
            <a:pPr algn="just">
              <a:spcBef>
                <a:spcPct val="50000"/>
              </a:spcBef>
            </a:pPr>
            <a:r>
              <a:rPr lang="en-US" sz="1600" dirty="0" smtClean="0">
                <a:latin typeface="Arial;Helvetica" charset="0"/>
              </a:rPr>
              <a:t>-</a:t>
            </a:r>
            <a:r>
              <a:rPr lang="en-US" sz="1600" dirty="0">
                <a:latin typeface="Arial;Helvetica" charset="0"/>
              </a:rPr>
              <a:t>368 “unresolved issues</a:t>
            </a:r>
            <a:r>
              <a:rPr lang="en-US" sz="1600" dirty="0" smtClean="0">
                <a:latin typeface="Arial;Helvetica" charset="0"/>
              </a:rPr>
              <a:t>”</a:t>
            </a:r>
          </a:p>
          <a:p>
            <a:pPr algn="just">
              <a:spcBef>
                <a:spcPct val="50000"/>
              </a:spcBef>
            </a:pPr>
            <a:r>
              <a:rPr lang="en-US" sz="1600" dirty="0" smtClean="0">
                <a:latin typeface="Arial;Helvetica" charset="0"/>
              </a:rPr>
              <a:t>-</a:t>
            </a:r>
            <a:r>
              <a:rPr lang="en-US" sz="1600" dirty="0">
                <a:latin typeface="Arial;Helvetica" charset="0"/>
              </a:rPr>
              <a:t>regions of </a:t>
            </a:r>
            <a:r>
              <a:rPr lang="en-US" sz="1600" dirty="0" smtClean="0">
                <a:latin typeface="Arial;Helvetica" charset="0"/>
              </a:rPr>
              <a:t>difficult-to-resolve ambiguities</a:t>
            </a:r>
          </a:p>
          <a:p>
            <a:pPr algn="just">
              <a:spcBef>
                <a:spcPct val="50000"/>
              </a:spcBef>
            </a:pPr>
            <a:r>
              <a:rPr lang="en-US" sz="1600" dirty="0" smtClean="0">
                <a:latin typeface="Arial;Helvetica" charset="0"/>
              </a:rPr>
              <a:t>-</a:t>
            </a:r>
            <a:r>
              <a:rPr lang="en-US" sz="1600" dirty="0">
                <a:latin typeface="Arial;Helvetica" charset="0"/>
              </a:rPr>
              <a:t>102 </a:t>
            </a:r>
            <a:r>
              <a:rPr lang="en-US" sz="1600" dirty="0" smtClean="0">
                <a:latin typeface="Arial;Helvetica" charset="0"/>
              </a:rPr>
              <a:t>gaps</a:t>
            </a:r>
          </a:p>
          <a:p>
            <a:pPr algn="just">
              <a:spcBef>
                <a:spcPct val="50000"/>
              </a:spcBef>
            </a:pPr>
            <a:r>
              <a:rPr lang="en-US" sz="1600" dirty="0" smtClean="0">
                <a:latin typeface="Arial;Helvetica" charset="0"/>
              </a:rPr>
              <a:t>These </a:t>
            </a:r>
            <a:r>
              <a:rPr lang="en-US" sz="1600" dirty="0">
                <a:latin typeface="Arial;Helvetica" charset="0"/>
              </a:rPr>
              <a:t>concerned: </a:t>
            </a:r>
            <a:r>
              <a:rPr lang="en-US" sz="1600" dirty="0" err="1">
                <a:latin typeface="Arial;Helvetica" charset="0"/>
              </a:rPr>
              <a:t>rRNA</a:t>
            </a:r>
            <a:r>
              <a:rPr lang="en-US" sz="1600" dirty="0">
                <a:latin typeface="Arial;Helvetica" charset="0"/>
              </a:rPr>
              <a:t> gene clusters, segmental duplications, satellite DNA arrays, </a:t>
            </a:r>
            <a:r>
              <a:rPr lang="en-US" sz="1600" dirty="0" err="1">
                <a:latin typeface="Arial;Helvetica" charset="0"/>
              </a:rPr>
              <a:t>centromeric</a:t>
            </a:r>
            <a:r>
              <a:rPr lang="en-US" sz="1600" dirty="0">
                <a:latin typeface="Arial;Helvetica" charset="0"/>
              </a:rPr>
              <a:t> sequences, etc.</a:t>
            </a:r>
            <a:endParaRPr lang="it-IT" sz="1600" dirty="0" smtClean="0">
              <a:latin typeface="Arial;Helvetica" charset="0"/>
            </a:endParaRPr>
          </a:p>
        </p:txBody>
      </p:sp>
      <p:pic>
        <p:nvPicPr>
          <p:cNvPr id="3" name="Immagine 2"/>
          <p:cNvPicPr>
            <a:picLocks noChangeAspect="1"/>
          </p:cNvPicPr>
          <p:nvPr/>
        </p:nvPicPr>
        <p:blipFill rotWithShape="1">
          <a:blip r:embed="rId2" cstate="print">
            <a:extLst>
              <a:ext uri="{28A0092B-C50C-407E-A947-70E740481C1C}">
                <a14:useLocalDpi xmlns:a14="http://schemas.microsoft.com/office/drawing/2010/main" val="0"/>
              </a:ext>
            </a:extLst>
          </a:blip>
          <a:srcRect t="6390" r="3290"/>
          <a:stretch/>
        </p:blipFill>
        <p:spPr>
          <a:xfrm>
            <a:off x="504705" y="1406770"/>
            <a:ext cx="6328143" cy="3903784"/>
          </a:xfrm>
          <a:prstGeom prst="rect">
            <a:avLst/>
          </a:prstGeom>
        </p:spPr>
      </p:pic>
      <p:sp>
        <p:nvSpPr>
          <p:cNvPr id="39" name="CasellaDiTesto 38"/>
          <p:cNvSpPr txBox="1"/>
          <p:nvPr/>
        </p:nvSpPr>
        <p:spPr>
          <a:xfrm>
            <a:off x="696976" y="5543854"/>
            <a:ext cx="5943600" cy="830997"/>
          </a:xfrm>
          <a:prstGeom prst="rect">
            <a:avLst/>
          </a:prstGeom>
          <a:noFill/>
          <a:ln>
            <a:solidFill>
              <a:srgbClr val="00B050"/>
            </a:solidFill>
          </a:ln>
        </p:spPr>
        <p:txBody>
          <a:bodyPr wrap="square" rtlCol="0">
            <a:spAutoFit/>
          </a:bodyPr>
          <a:lstStyle/>
          <a:p>
            <a:pPr algn="ctr"/>
            <a:r>
              <a:rPr lang="en-US" sz="1600" b="1" dirty="0"/>
              <a:t>Remember that each white bar is a chromosome, each red region is an unresolved part of the reference assembly!</a:t>
            </a:r>
            <a:endParaRPr lang="en-US" sz="1600" dirty="0"/>
          </a:p>
        </p:txBody>
      </p:sp>
      <p:pic>
        <p:nvPicPr>
          <p:cNvPr id="40" name="Immagine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8483" y="105090"/>
            <a:ext cx="4961050" cy="1508891"/>
          </a:xfrm>
          <a:prstGeom prst="rect">
            <a:avLst/>
          </a:prstGeom>
        </p:spPr>
      </p:pic>
    </p:spTree>
    <p:extLst>
      <p:ext uri="{BB962C8B-B14F-4D97-AF65-F5344CB8AC3E}">
        <p14:creationId xmlns:p14="http://schemas.microsoft.com/office/powerpoint/2010/main" val="402493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77711"/>
          </a:xfrm>
        </p:spPr>
        <p:txBody>
          <a:bodyPr>
            <a:noAutofit/>
          </a:bodyPr>
          <a:lstStyle/>
          <a:p>
            <a:pPr algn="ctr"/>
            <a:r>
              <a:rPr lang="en-US" sz="2400" dirty="0"/>
              <a:t>De novo assembly strategies: simultaneous handling of long and short reads</a:t>
            </a:r>
            <a:endParaRPr lang="it-IT" sz="2400" dirty="0"/>
          </a:p>
        </p:txBody>
      </p:sp>
      <p:sp>
        <p:nvSpPr>
          <p:cNvPr id="4" name="Text Box 4"/>
          <p:cNvSpPr txBox="1">
            <a:spLocks noChangeArrowheads="1"/>
          </p:cNvSpPr>
          <p:nvPr/>
        </p:nvSpPr>
        <p:spPr bwMode="auto">
          <a:xfrm>
            <a:off x="838200" y="1585744"/>
            <a:ext cx="5439507" cy="3140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209" tIns="31105" rIns="62209" bIns="31105">
            <a:spAutoFit/>
          </a:bodyPr>
          <a:lstStyle>
            <a:lvl1pPr defTabSz="828675"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defTabSz="82867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just">
              <a:spcBef>
                <a:spcPct val="50000"/>
              </a:spcBef>
            </a:pPr>
            <a:r>
              <a:rPr lang="en-US" sz="2000" dirty="0">
                <a:latin typeface="Arial;Helvetica" charset="0"/>
              </a:rPr>
              <a:t>The past few years have often seen the combined use of Illumina sequencing approaches and </a:t>
            </a:r>
            <a:r>
              <a:rPr lang="en-US" sz="2000" dirty="0" err="1">
                <a:latin typeface="Arial;Helvetica" charset="0"/>
              </a:rPr>
              <a:t>PacBio</a:t>
            </a:r>
            <a:r>
              <a:rPr lang="en-US" sz="2000" dirty="0">
                <a:latin typeface="Arial;Helvetica" charset="0"/>
              </a:rPr>
              <a:t> and Oxford </a:t>
            </a:r>
            <a:r>
              <a:rPr lang="en-US" sz="2000" dirty="0" err="1">
                <a:latin typeface="Arial;Helvetica" charset="0"/>
              </a:rPr>
              <a:t>Nanopore</a:t>
            </a:r>
            <a:r>
              <a:rPr lang="en-US" sz="2000" dirty="0">
                <a:latin typeface="Arial;Helvetica" charset="0"/>
              </a:rPr>
              <a:t> long reads</a:t>
            </a:r>
            <a:r>
              <a:rPr lang="en-US" sz="2000" dirty="0" smtClean="0">
                <a:latin typeface="Arial;Helvetica" charset="0"/>
              </a:rPr>
              <a:t>.</a:t>
            </a:r>
          </a:p>
          <a:p>
            <a:pPr algn="just">
              <a:spcBef>
                <a:spcPct val="50000"/>
              </a:spcBef>
            </a:pPr>
            <a:r>
              <a:rPr lang="en-US" sz="2000" dirty="0" smtClean="0">
                <a:latin typeface="Arial;Helvetica" charset="0"/>
              </a:rPr>
              <a:t>This </a:t>
            </a:r>
            <a:r>
              <a:rPr lang="en-US" sz="2000" dirty="0">
                <a:latin typeface="Arial;Helvetica" charset="0"/>
              </a:rPr>
              <a:t>was a very attractive strategy particularly for sequencing highly complex and large </a:t>
            </a:r>
            <a:r>
              <a:rPr lang="en-US" sz="2000" dirty="0" smtClean="0">
                <a:latin typeface="Arial;Helvetica" charset="0"/>
              </a:rPr>
              <a:t>genomes</a:t>
            </a:r>
          </a:p>
          <a:p>
            <a:pPr algn="just">
              <a:spcBef>
                <a:spcPct val="50000"/>
              </a:spcBef>
            </a:pPr>
            <a:r>
              <a:rPr lang="en-US" sz="2000" dirty="0" smtClean="0">
                <a:latin typeface="Arial;Helvetica" charset="0"/>
              </a:rPr>
              <a:t>Different </a:t>
            </a:r>
            <a:r>
              <a:rPr lang="en-US" sz="2000" dirty="0">
                <a:latin typeface="Arial;Helvetica" charset="0"/>
              </a:rPr>
              <a:t>assembly strategies, dependent mainly on the coverage of long reads available</a:t>
            </a:r>
            <a:endParaRPr lang="it-IT" sz="2000" dirty="0" smtClean="0">
              <a:latin typeface="Arial;Helvetica" charset="0"/>
            </a:endParaRPr>
          </a:p>
        </p:txBody>
      </p:sp>
      <p:pic>
        <p:nvPicPr>
          <p:cNvPr id="3" name="Immagine 2"/>
          <p:cNvPicPr>
            <a:picLocks noChangeAspect="1"/>
          </p:cNvPicPr>
          <p:nvPr/>
        </p:nvPicPr>
        <p:blipFill>
          <a:blip r:embed="rId2"/>
          <a:stretch>
            <a:fillRect/>
          </a:stretch>
        </p:blipFill>
        <p:spPr>
          <a:xfrm>
            <a:off x="6588368" y="1334279"/>
            <a:ext cx="4754881" cy="3405732"/>
          </a:xfrm>
          <a:prstGeom prst="rect">
            <a:avLst/>
          </a:prstGeom>
        </p:spPr>
      </p:pic>
      <p:sp>
        <p:nvSpPr>
          <p:cNvPr id="5" name="CasellaDiTesto 4"/>
          <p:cNvSpPr txBox="1"/>
          <p:nvPr/>
        </p:nvSpPr>
        <p:spPr>
          <a:xfrm>
            <a:off x="660968" y="5313351"/>
            <a:ext cx="10870063" cy="923330"/>
          </a:xfrm>
          <a:prstGeom prst="rect">
            <a:avLst/>
          </a:prstGeom>
          <a:noFill/>
          <a:ln>
            <a:solidFill>
              <a:srgbClr val="00B050"/>
            </a:solidFill>
          </a:ln>
        </p:spPr>
        <p:txBody>
          <a:bodyPr wrap="square" rtlCol="0">
            <a:spAutoFit/>
          </a:bodyPr>
          <a:lstStyle/>
          <a:p>
            <a:pPr algn="ctr"/>
            <a:r>
              <a:rPr lang="en-US" b="1" dirty="0"/>
              <a:t>N.B. Due to the improved quality of the</a:t>
            </a:r>
            <a:r>
              <a:rPr lang="en-US" dirty="0"/>
              <a:t> </a:t>
            </a:r>
            <a:r>
              <a:rPr lang="en-US" b="1" dirty="0"/>
              <a:t>latest generation of </a:t>
            </a:r>
            <a:r>
              <a:rPr lang="en-US" b="1" dirty="0" err="1"/>
              <a:t>HiFi</a:t>
            </a:r>
            <a:r>
              <a:rPr lang="en-US" b="1" dirty="0"/>
              <a:t> and ONT reads (and cost reduction), many assembly strategies today do NOT use Illumina reads for assembly, only for scaffolding!</a:t>
            </a:r>
            <a:endParaRPr lang="en-US" dirty="0"/>
          </a:p>
        </p:txBody>
      </p:sp>
    </p:spTree>
    <p:extLst>
      <p:ext uri="{BB962C8B-B14F-4D97-AF65-F5344CB8AC3E}">
        <p14:creationId xmlns:p14="http://schemas.microsoft.com/office/powerpoint/2010/main" val="2903278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8" y="209005"/>
            <a:ext cx="10676709" cy="1181667"/>
          </a:xfrm>
        </p:spPr>
        <p:txBody>
          <a:bodyPr>
            <a:normAutofit/>
          </a:bodyPr>
          <a:lstStyle/>
          <a:p>
            <a:r>
              <a:rPr lang="en-US" dirty="0"/>
              <a:t>SEQUENCING AND ASSEMBLY STRATEGIES NEED TO BE PLANNED </a:t>
            </a:r>
            <a:r>
              <a:rPr lang="en-US" dirty="0" smtClean="0"/>
              <a:t>BEFOREHAND</a:t>
            </a:r>
            <a:endParaRPr lang="it-IT" dirty="0"/>
          </a:p>
        </p:txBody>
      </p:sp>
      <p:sp>
        <p:nvSpPr>
          <p:cNvPr id="4" name="Text Box 4"/>
          <p:cNvSpPr txBox="1">
            <a:spLocks noChangeArrowheads="1"/>
          </p:cNvSpPr>
          <p:nvPr/>
        </p:nvSpPr>
        <p:spPr bwMode="auto">
          <a:xfrm>
            <a:off x="914398" y="1619742"/>
            <a:ext cx="10515600" cy="483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209" tIns="31105" rIns="62209" bIns="31105">
            <a:spAutoFit/>
          </a:bodyPr>
          <a:lstStyle>
            <a:lvl1pPr defTabSz="828675"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defTabSz="82867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sz="2000" b="1" u="sng" dirty="0">
                <a:latin typeface="Calibri" panose="020F0502020204030204" pitchFamily="34" charset="0"/>
                <a:ea typeface="Calibri" panose="020F0502020204030204" pitchFamily="34" charset="0"/>
                <a:cs typeface="Calibri" panose="020F0502020204030204" pitchFamily="34" charset="0"/>
              </a:rPr>
              <a:t>Option 1 - </a:t>
            </a:r>
            <a:r>
              <a:rPr lang="en-US" sz="2000" b="1" u="sng" dirty="0" smtClean="0">
                <a:latin typeface="Calibri" panose="020F0502020204030204" pitchFamily="34" charset="0"/>
                <a:ea typeface="Calibri" panose="020F0502020204030204" pitchFamily="34" charset="0"/>
                <a:cs typeface="Calibri" panose="020F0502020204030204" pitchFamily="34" charset="0"/>
              </a:rPr>
              <a:t>assemblies </a:t>
            </a:r>
            <a:r>
              <a:rPr lang="en-US" sz="2000" b="1" u="sng" dirty="0">
                <a:latin typeface="Calibri" panose="020F0502020204030204" pitchFamily="34" charset="0"/>
                <a:ea typeface="Calibri" panose="020F0502020204030204" pitchFamily="34" charset="0"/>
                <a:cs typeface="Calibri" panose="020F0502020204030204" pitchFamily="34" charset="0"/>
              </a:rPr>
              <a:t>made exclusively with short reads with high </a:t>
            </a:r>
            <a:r>
              <a:rPr lang="en-US" sz="2000" b="1" u="sng" dirty="0" smtClean="0">
                <a:latin typeface="Calibri" panose="020F0502020204030204" pitchFamily="34" charset="0"/>
                <a:ea typeface="Calibri" panose="020F0502020204030204" pitchFamily="34" charset="0"/>
                <a:cs typeface="Calibri" panose="020F0502020204030204" pitchFamily="34" charset="0"/>
              </a:rPr>
              <a:t>coverage</a:t>
            </a:r>
          </a:p>
          <a:p>
            <a:endParaRPr lang="en-US" sz="2000" dirty="0">
              <a:latin typeface="Calibri" panose="020F0502020204030204" pitchFamily="34" charset="0"/>
              <a:ea typeface="Calibri" panose="020F0502020204030204" pitchFamily="34" charset="0"/>
              <a:cs typeface="Calibri" panose="020F0502020204030204" pitchFamily="34" charset="0"/>
            </a:endParaRPr>
          </a:p>
          <a:p>
            <a:pPr algn="just"/>
            <a:r>
              <a:rPr lang="en-US" sz="1800" dirty="0">
                <a:latin typeface="Calibri" panose="020F0502020204030204" pitchFamily="34" charset="0"/>
                <a:ea typeface="Calibri" panose="020F0502020204030204" pitchFamily="34" charset="0"/>
                <a:cs typeface="Calibri" panose="020F0502020204030204" pitchFamily="34" charset="0"/>
              </a:rPr>
              <a:t>Possible only for relatively small and low-complex genomes, otherwise risk of obtaining highly fragmented </a:t>
            </a:r>
            <a:r>
              <a:rPr lang="en-US" sz="1800" dirty="0" smtClean="0">
                <a:latin typeface="Calibri" panose="020F0502020204030204" pitchFamily="34" charset="0"/>
                <a:ea typeface="Calibri" panose="020F0502020204030204" pitchFamily="34" charset="0"/>
                <a:cs typeface="Calibri" panose="020F0502020204030204" pitchFamily="34" charset="0"/>
              </a:rPr>
              <a:t>assemblies</a:t>
            </a:r>
          </a:p>
          <a:p>
            <a:pPr algn="just"/>
            <a:r>
              <a:rPr lang="en-US" sz="1800" dirty="0" smtClean="0">
                <a:latin typeface="Calibri" panose="020F0502020204030204" pitchFamily="34" charset="0"/>
                <a:ea typeface="Calibri" panose="020F0502020204030204" pitchFamily="34" charset="0"/>
                <a:cs typeface="Calibri" panose="020F0502020204030204" pitchFamily="34" charset="0"/>
              </a:rPr>
              <a:t>One </a:t>
            </a:r>
            <a:r>
              <a:rPr lang="en-US" sz="1800" dirty="0">
                <a:latin typeface="Calibri" panose="020F0502020204030204" pitchFamily="34" charset="0"/>
                <a:ea typeface="Calibri" panose="020F0502020204030204" pitchFamily="34" charset="0"/>
                <a:cs typeface="Calibri" panose="020F0502020204030204" pitchFamily="34" charset="0"/>
              </a:rPr>
              <a:t>must aim for sequencing depths &gt; 100X In any case, even for assembling genomes &gt; 50 Mb in size, complementary strategies had to be planned with the preparation of special libraries: mate-pair (</a:t>
            </a:r>
            <a:r>
              <a:rPr lang="en-US" sz="1800" dirty="0" smtClean="0">
                <a:latin typeface="Calibri" panose="020F0502020204030204" pitchFamily="34" charset="0"/>
                <a:ea typeface="Calibri" panose="020F0502020204030204" pitchFamily="34" charset="0"/>
                <a:cs typeface="Calibri" panose="020F0502020204030204" pitchFamily="34" charset="0"/>
              </a:rPr>
              <a:t>now not used anymore)</a:t>
            </a:r>
          </a:p>
          <a:p>
            <a:pPr algn="just"/>
            <a:endParaRPr lang="en-US" sz="1800" dirty="0">
              <a:latin typeface="Calibri" panose="020F0502020204030204" pitchFamily="34" charset="0"/>
              <a:ea typeface="Calibri" panose="020F0502020204030204" pitchFamily="34" charset="0"/>
              <a:cs typeface="Calibri" panose="020F0502020204030204" pitchFamily="34" charset="0"/>
            </a:endParaRPr>
          </a:p>
          <a:p>
            <a:pPr algn="just"/>
            <a:r>
              <a:rPr lang="en-US" sz="1800" b="1" dirty="0">
                <a:latin typeface="Calibri" panose="020F0502020204030204" pitchFamily="34" charset="0"/>
                <a:ea typeface="Calibri" panose="020F0502020204030204" pitchFamily="34" charset="0"/>
                <a:cs typeface="Calibri" panose="020F0502020204030204" pitchFamily="34" charset="0"/>
              </a:rPr>
              <a:t>Advantage</a:t>
            </a:r>
            <a:r>
              <a:rPr lang="en-US" sz="1800" dirty="0">
                <a:latin typeface="Calibri" panose="020F0502020204030204" pitchFamily="34" charset="0"/>
                <a:ea typeface="Calibri" panose="020F0502020204030204" pitchFamily="34" charset="0"/>
                <a:cs typeface="Calibri" panose="020F0502020204030204" pitchFamily="34" charset="0"/>
              </a:rPr>
              <a:t>: low cost, applicable even if the extracted DNA is of poor </a:t>
            </a:r>
            <a:r>
              <a:rPr lang="en-US" sz="1800" dirty="0" smtClean="0">
                <a:latin typeface="Calibri" panose="020F0502020204030204" pitchFamily="34" charset="0"/>
                <a:ea typeface="Calibri" panose="020F0502020204030204" pitchFamily="34" charset="0"/>
                <a:cs typeface="Calibri" panose="020F0502020204030204" pitchFamily="34" charset="0"/>
              </a:rPr>
              <a:t>quality</a:t>
            </a:r>
          </a:p>
          <a:p>
            <a:pPr algn="just"/>
            <a:endParaRPr lang="en-US" sz="1800" dirty="0">
              <a:latin typeface="Calibri" panose="020F0502020204030204" pitchFamily="34" charset="0"/>
              <a:ea typeface="Calibri" panose="020F0502020204030204" pitchFamily="34" charset="0"/>
              <a:cs typeface="Calibri" panose="020F0502020204030204" pitchFamily="34" charset="0"/>
            </a:endParaRPr>
          </a:p>
          <a:p>
            <a:pPr algn="just"/>
            <a:r>
              <a:rPr lang="en-US" sz="1800" b="1" dirty="0">
                <a:latin typeface="Calibri" panose="020F0502020204030204" pitchFamily="34" charset="0"/>
                <a:ea typeface="Calibri" panose="020F0502020204030204" pitchFamily="34" charset="0"/>
                <a:cs typeface="Calibri" panose="020F0502020204030204" pitchFamily="34" charset="0"/>
              </a:rPr>
              <a:t>Problem</a:t>
            </a:r>
            <a:r>
              <a:rPr lang="en-US" sz="1800" dirty="0">
                <a:latin typeface="Calibri" panose="020F0502020204030204" pitchFamily="34" charset="0"/>
                <a:ea typeface="Calibri" panose="020F0502020204030204" pitchFamily="34" charset="0"/>
                <a:cs typeface="Calibri" panose="020F0502020204030204" pitchFamily="34" charset="0"/>
              </a:rPr>
              <a:t>: chromosome-scale quality assembly could hardly be achieved, at best a </a:t>
            </a:r>
            <a:r>
              <a:rPr lang="en-US" sz="1800" b="1" dirty="0">
                <a:latin typeface="Calibri" panose="020F0502020204030204" pitchFamily="34" charset="0"/>
                <a:ea typeface="Calibri" panose="020F0502020204030204" pitchFamily="34" charset="0"/>
                <a:cs typeface="Calibri" panose="020F0502020204030204" pitchFamily="34" charset="0"/>
              </a:rPr>
              <a:t>draft</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b="1" dirty="0" smtClean="0">
                <a:latin typeface="Calibri" panose="020F0502020204030204" pitchFamily="34" charset="0"/>
                <a:ea typeface="Calibri" panose="020F0502020204030204" pitchFamily="34" charset="0"/>
                <a:cs typeface="Calibri" panose="020F0502020204030204" pitchFamily="34" charset="0"/>
              </a:rPr>
              <a:t>genome</a:t>
            </a:r>
            <a:r>
              <a:rPr lang="en-US" sz="1800" dirty="0" smtClean="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could be </a:t>
            </a:r>
            <a:r>
              <a:rPr lang="en-US" sz="1800" dirty="0" smtClean="0">
                <a:latin typeface="Calibri" panose="020F0502020204030204" pitchFamily="34" charset="0"/>
                <a:ea typeface="Calibri" panose="020F0502020204030204" pitchFamily="34" charset="0"/>
                <a:cs typeface="Calibri" panose="020F0502020204030204" pitchFamily="34" charset="0"/>
              </a:rPr>
              <a:t>obtained</a:t>
            </a:r>
          </a:p>
          <a:p>
            <a:pPr algn="just"/>
            <a:endParaRPr lang="en-US" sz="1800" dirty="0">
              <a:latin typeface="Calibri" panose="020F0502020204030204" pitchFamily="34" charset="0"/>
              <a:ea typeface="Calibri" panose="020F0502020204030204" pitchFamily="34" charset="0"/>
              <a:cs typeface="Calibri" panose="020F0502020204030204" pitchFamily="34" charset="0"/>
            </a:endParaRPr>
          </a:p>
          <a:p>
            <a:pPr algn="just"/>
            <a:r>
              <a:rPr lang="en-US" sz="1800" b="1" dirty="0" smtClean="0">
                <a:latin typeface="Calibri" panose="020F0502020204030204" pitchFamily="34" charset="0"/>
                <a:ea typeface="Calibri" panose="020F0502020204030204" pitchFamily="34" charset="0"/>
                <a:cs typeface="Calibri" panose="020F0502020204030204" pitchFamily="34" charset="0"/>
              </a:rPr>
              <a:t>I this strategy still presently used? NO</a:t>
            </a:r>
            <a:r>
              <a:rPr lang="en-US" sz="1800" dirty="0" smtClean="0">
                <a:latin typeface="Calibri" panose="020F0502020204030204" pitchFamily="34" charset="0"/>
                <a:ea typeface="Calibri" panose="020F0502020204030204" pitchFamily="34" charset="0"/>
                <a:cs typeface="Calibri" panose="020F0502020204030204" pitchFamily="34" charset="0"/>
              </a:rPr>
              <a:t> </a:t>
            </a:r>
          </a:p>
          <a:p>
            <a:pPr algn="just"/>
            <a:endParaRPr lang="en-US" sz="1800" dirty="0">
              <a:latin typeface="Calibri" panose="020F0502020204030204" pitchFamily="34" charset="0"/>
              <a:ea typeface="Calibri" panose="020F0502020204030204" pitchFamily="34" charset="0"/>
              <a:cs typeface="Calibri" panose="020F0502020204030204" pitchFamily="34" charset="0"/>
            </a:endParaRPr>
          </a:p>
          <a:p>
            <a:pPr algn="just"/>
            <a:r>
              <a:rPr lang="en-US" sz="1800" dirty="0" smtClean="0">
                <a:latin typeface="Calibri" panose="020F0502020204030204" pitchFamily="34" charset="0"/>
                <a:ea typeface="Calibri" panose="020F0502020204030204" pitchFamily="34" charset="0"/>
                <a:cs typeface="Calibri" panose="020F0502020204030204" pitchFamily="34" charset="0"/>
              </a:rPr>
              <a:t>It was mostly </a:t>
            </a:r>
            <a:r>
              <a:rPr lang="en-US" sz="1800" dirty="0">
                <a:latin typeface="Calibri" panose="020F0502020204030204" pitchFamily="34" charset="0"/>
                <a:ea typeface="Calibri" panose="020F0502020204030204" pitchFamily="34" charset="0"/>
                <a:cs typeface="Calibri" panose="020F0502020204030204" pitchFamily="34" charset="0"/>
              </a:rPr>
              <a:t>used in the pre-2015 period, when </a:t>
            </a:r>
            <a:r>
              <a:rPr lang="en-US" sz="1800" dirty="0" err="1">
                <a:latin typeface="Calibri" panose="020F0502020204030204" pitchFamily="34" charset="0"/>
                <a:ea typeface="Calibri" panose="020F0502020204030204" pitchFamily="34" charset="0"/>
                <a:cs typeface="Calibri" panose="020F0502020204030204" pitchFamily="34" charset="0"/>
              </a:rPr>
              <a:t>PacBio</a:t>
            </a:r>
            <a:r>
              <a:rPr lang="en-US" sz="1800" dirty="0">
                <a:latin typeface="Calibri" panose="020F0502020204030204" pitchFamily="34" charset="0"/>
                <a:ea typeface="Calibri" panose="020F0502020204030204" pitchFamily="34" charset="0"/>
                <a:cs typeface="Calibri" panose="020F0502020204030204" pitchFamily="34" charset="0"/>
              </a:rPr>
              <a:t> and </a:t>
            </a:r>
            <a:r>
              <a:rPr lang="en-US" sz="1800" dirty="0" err="1">
                <a:latin typeface="Calibri" panose="020F0502020204030204" pitchFamily="34" charset="0"/>
                <a:ea typeface="Calibri" panose="020F0502020204030204" pitchFamily="34" charset="0"/>
                <a:cs typeface="Calibri" panose="020F0502020204030204" pitchFamily="34" charset="0"/>
              </a:rPr>
              <a:t>Nanopore</a:t>
            </a:r>
            <a:r>
              <a:rPr lang="en-US" sz="1800" dirty="0">
                <a:latin typeface="Calibri" panose="020F0502020204030204" pitchFamily="34" charset="0"/>
                <a:ea typeface="Calibri" panose="020F0502020204030204" pitchFamily="34" charset="0"/>
                <a:cs typeface="Calibri" panose="020F0502020204030204" pitchFamily="34" charset="0"/>
              </a:rPr>
              <a:t> reads cost “too much” and had a very high error rate Today NO ONE would fund a genomic sequencing project in eukaryotes with only short reads</a:t>
            </a:r>
          </a:p>
        </p:txBody>
      </p:sp>
    </p:spTree>
    <p:extLst>
      <p:ext uri="{BB962C8B-B14F-4D97-AF65-F5344CB8AC3E}">
        <p14:creationId xmlns:p14="http://schemas.microsoft.com/office/powerpoint/2010/main" val="293600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914398" y="1707665"/>
            <a:ext cx="10515600" cy="4125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209" tIns="31105" rIns="62209" bIns="31105">
            <a:spAutoFit/>
          </a:bodyPr>
          <a:lstStyle>
            <a:lvl1pPr defTabSz="828675"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defTabSz="82867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sz="1800" b="1" u="sng" dirty="0">
                <a:latin typeface="Calibri" panose="020F0502020204030204" pitchFamily="34" charset="0"/>
                <a:ea typeface="Calibri" panose="020F0502020204030204" pitchFamily="34" charset="0"/>
                <a:cs typeface="Calibri" panose="020F0502020204030204" pitchFamily="34" charset="0"/>
              </a:rPr>
              <a:t>Option 2 - assemblies made with high coverage short reads + low coverage long </a:t>
            </a:r>
            <a:r>
              <a:rPr lang="en-US" sz="1800" b="1" u="sng" dirty="0" smtClean="0">
                <a:latin typeface="Calibri" panose="020F0502020204030204" pitchFamily="34" charset="0"/>
                <a:ea typeface="Calibri" panose="020F0502020204030204" pitchFamily="34" charset="0"/>
                <a:cs typeface="Calibri" panose="020F0502020204030204" pitchFamily="34" charset="0"/>
              </a:rPr>
              <a:t>reads</a:t>
            </a:r>
          </a:p>
          <a:p>
            <a:endParaRPr lang="en-US" sz="1800" dirty="0">
              <a:latin typeface="Calibri" panose="020F0502020204030204" pitchFamily="34" charset="0"/>
              <a:ea typeface="Calibri" panose="020F0502020204030204" pitchFamily="34" charset="0"/>
              <a:cs typeface="Calibri" panose="020F0502020204030204" pitchFamily="34" charset="0"/>
            </a:endParaRPr>
          </a:p>
          <a:p>
            <a:r>
              <a:rPr lang="en-US" sz="1800" dirty="0">
                <a:latin typeface="Calibri" panose="020F0502020204030204" pitchFamily="34" charset="0"/>
                <a:ea typeface="Calibri" panose="020F0502020204030204" pitchFamily="34" charset="0"/>
                <a:cs typeface="Calibri" panose="020F0502020204030204" pitchFamily="34" charset="0"/>
              </a:rPr>
              <a:t>Similar to the previous approach, but long reads (ONT or </a:t>
            </a:r>
            <a:r>
              <a:rPr lang="en-US" sz="1800" dirty="0" err="1">
                <a:latin typeface="Calibri" panose="020F0502020204030204" pitchFamily="34" charset="0"/>
                <a:ea typeface="Calibri" panose="020F0502020204030204" pitchFamily="34" charset="0"/>
                <a:cs typeface="Calibri" panose="020F0502020204030204" pitchFamily="34" charset="0"/>
              </a:rPr>
              <a:t>PacBio</a:t>
            </a:r>
            <a:r>
              <a:rPr lang="en-US" sz="1800" dirty="0">
                <a:latin typeface="Calibri" panose="020F0502020204030204" pitchFamily="34" charset="0"/>
                <a:ea typeface="Calibri" panose="020F0502020204030204" pitchFamily="34" charset="0"/>
                <a:cs typeface="Calibri" panose="020F0502020204030204" pitchFamily="34" charset="0"/>
              </a:rPr>
              <a:t> CLR) could be used to do gap filling, i.e., to </a:t>
            </a:r>
            <a:r>
              <a:rPr lang="en-US" sz="1800" dirty="0" smtClean="0">
                <a:latin typeface="Calibri" panose="020F0502020204030204" pitchFamily="34" charset="0"/>
                <a:ea typeface="Calibri" panose="020F0502020204030204" pitchFamily="34" charset="0"/>
                <a:cs typeface="Calibri" panose="020F0502020204030204" pitchFamily="34" charset="0"/>
              </a:rPr>
              <a:t>assemble </a:t>
            </a:r>
            <a:r>
              <a:rPr lang="en-US" sz="1800" dirty="0" err="1">
                <a:latin typeface="Calibri" panose="020F0502020204030204" pitchFamily="34" charset="0"/>
                <a:ea typeface="Calibri" panose="020F0502020204030204" pitchFamily="34" charset="0"/>
                <a:cs typeface="Calibri" panose="020F0502020204030204" pitchFamily="34" charset="0"/>
              </a:rPr>
              <a:t>contigs</a:t>
            </a:r>
            <a:r>
              <a:rPr lang="en-US" sz="1800" dirty="0">
                <a:latin typeface="Calibri" panose="020F0502020204030204" pitchFamily="34" charset="0"/>
                <a:ea typeface="Calibri" panose="020F0502020204030204" pitchFamily="34" charset="0"/>
                <a:cs typeface="Calibri" panose="020F0502020204030204" pitchFamily="34" charset="0"/>
              </a:rPr>
              <a:t> into longer scaffolds (similar to what was done by mate pair reads)</a:t>
            </a:r>
            <a:br>
              <a:rPr lang="en-US" sz="1800" dirty="0">
                <a:latin typeface="Calibri" panose="020F0502020204030204" pitchFamily="34" charset="0"/>
                <a:ea typeface="Calibri" panose="020F0502020204030204" pitchFamily="34" charset="0"/>
                <a:cs typeface="Calibri" panose="020F0502020204030204" pitchFamily="34" charset="0"/>
              </a:rPr>
            </a:br>
            <a:endParaRPr lang="en-US" sz="1800" dirty="0">
              <a:latin typeface="Calibri" panose="020F0502020204030204" pitchFamily="34" charset="0"/>
              <a:ea typeface="Calibri" panose="020F0502020204030204" pitchFamily="34" charset="0"/>
              <a:cs typeface="Calibri" panose="020F0502020204030204" pitchFamily="34" charset="0"/>
            </a:endParaRPr>
          </a:p>
          <a:p>
            <a:r>
              <a:rPr lang="en-US" sz="1800" b="1" dirty="0">
                <a:latin typeface="Calibri" panose="020F0502020204030204" pitchFamily="34" charset="0"/>
                <a:ea typeface="Calibri" panose="020F0502020204030204" pitchFamily="34" charset="0"/>
                <a:cs typeface="Calibri" panose="020F0502020204030204" pitchFamily="34" charset="0"/>
              </a:rPr>
              <a:t>Advantage</a:t>
            </a:r>
            <a:r>
              <a:rPr lang="en-US" sz="1800" dirty="0">
                <a:latin typeface="Calibri" panose="020F0502020204030204" pitchFamily="34" charset="0"/>
                <a:ea typeface="Calibri" panose="020F0502020204030204" pitchFamily="34" charset="0"/>
                <a:cs typeface="Calibri" panose="020F0502020204030204" pitchFamily="34" charset="0"/>
              </a:rPr>
              <a:t>: they allowed for improved assembly </a:t>
            </a:r>
            <a:r>
              <a:rPr lang="en-US" sz="1800" dirty="0" err="1">
                <a:latin typeface="Calibri" panose="020F0502020204030204" pitchFamily="34" charset="0"/>
                <a:ea typeface="Calibri" panose="020F0502020204030204" pitchFamily="34" charset="0"/>
                <a:cs typeface="Calibri" panose="020F0502020204030204" pitchFamily="34" charset="0"/>
              </a:rPr>
              <a:t>contigs</a:t>
            </a:r>
            <a:r>
              <a:rPr lang="en-US" sz="1800" dirty="0">
                <a:latin typeface="Calibri" panose="020F0502020204030204" pitchFamily="34" charset="0"/>
                <a:ea typeface="Calibri" panose="020F0502020204030204" pitchFamily="34" charset="0"/>
                <a:cs typeface="Calibri" panose="020F0502020204030204" pitchFamily="34" charset="0"/>
              </a:rPr>
              <a:t>, with a modest increase in overall cost</a:t>
            </a:r>
            <a:br>
              <a:rPr lang="en-US" sz="1800" dirty="0">
                <a:latin typeface="Calibri" panose="020F0502020204030204" pitchFamily="34" charset="0"/>
                <a:ea typeface="Calibri" panose="020F0502020204030204" pitchFamily="34" charset="0"/>
                <a:cs typeface="Calibri" panose="020F0502020204030204" pitchFamily="34" charset="0"/>
              </a:rPr>
            </a:br>
            <a:endParaRPr lang="en-US" sz="1800" dirty="0">
              <a:latin typeface="Calibri" panose="020F0502020204030204" pitchFamily="34" charset="0"/>
              <a:ea typeface="Calibri" panose="020F0502020204030204" pitchFamily="34" charset="0"/>
              <a:cs typeface="Calibri" panose="020F0502020204030204" pitchFamily="34" charset="0"/>
            </a:endParaRPr>
          </a:p>
          <a:p>
            <a:r>
              <a:rPr lang="en-US" sz="1800" b="1" dirty="0">
                <a:latin typeface="Calibri" panose="020F0502020204030204" pitchFamily="34" charset="0"/>
                <a:ea typeface="Calibri" panose="020F0502020204030204" pitchFamily="34" charset="0"/>
                <a:cs typeface="Calibri" panose="020F0502020204030204" pitchFamily="34" charset="0"/>
              </a:rPr>
              <a:t>Problem</a:t>
            </a:r>
            <a:r>
              <a:rPr lang="en-US" sz="1800" dirty="0">
                <a:latin typeface="Calibri" panose="020F0502020204030204" pitchFamily="34" charset="0"/>
                <a:ea typeface="Calibri" panose="020F0502020204030204" pitchFamily="34" charset="0"/>
                <a:cs typeface="Calibri" panose="020F0502020204030204" pitchFamily="34" charset="0"/>
              </a:rPr>
              <a:t>: many errors remained in regions where scaffolding occurred, due to the high error rate of long reads. </a:t>
            </a:r>
            <a:r>
              <a:rPr lang="en-US" sz="1800" dirty="0" smtClean="0">
                <a:latin typeface="Calibri" panose="020F0502020204030204" pitchFamily="34" charset="0"/>
                <a:ea typeface="Calibri" panose="020F0502020204030204" pitchFamily="34" charset="0"/>
                <a:cs typeface="Calibri" panose="020F0502020204030204" pitchFamily="34" charset="0"/>
              </a:rPr>
              <a:t>These errors could </a:t>
            </a:r>
            <a:r>
              <a:rPr lang="en-US" sz="1800" dirty="0">
                <a:latin typeface="Calibri" panose="020F0502020204030204" pitchFamily="34" charset="0"/>
                <a:ea typeface="Calibri" panose="020F0502020204030204" pitchFamily="34" charset="0"/>
                <a:cs typeface="Calibri" panose="020F0502020204030204" pitchFamily="34" charset="0"/>
              </a:rPr>
              <a:t>not be corrected </a:t>
            </a:r>
            <a:r>
              <a:rPr lang="en-US" sz="1800" dirty="0" smtClean="0">
                <a:latin typeface="Calibri" panose="020F0502020204030204" pitchFamily="34" charset="0"/>
                <a:ea typeface="Calibri" panose="020F0502020204030204" pitchFamily="34" charset="0"/>
                <a:cs typeface="Calibri" panose="020F0502020204030204" pitchFamily="34" charset="0"/>
              </a:rPr>
              <a:t>in an appropriate way </a:t>
            </a:r>
            <a:r>
              <a:rPr lang="en-US" sz="1800" dirty="0">
                <a:latin typeface="Calibri" panose="020F0502020204030204" pitchFamily="34" charset="0"/>
                <a:ea typeface="Calibri" panose="020F0502020204030204" pitchFamily="34" charset="0"/>
                <a:cs typeface="Calibri" panose="020F0502020204030204" pitchFamily="34" charset="0"/>
              </a:rPr>
              <a:t>because of low sequencing coverage</a:t>
            </a:r>
            <a:br>
              <a:rPr lang="en-US" sz="1800" dirty="0">
                <a:latin typeface="Calibri" panose="020F0502020204030204" pitchFamily="34" charset="0"/>
                <a:ea typeface="Calibri" panose="020F0502020204030204" pitchFamily="34" charset="0"/>
                <a:cs typeface="Calibri" panose="020F0502020204030204" pitchFamily="34" charset="0"/>
              </a:rPr>
            </a:br>
            <a:endParaRPr lang="en-US" sz="1800" dirty="0">
              <a:latin typeface="Calibri" panose="020F0502020204030204" pitchFamily="34" charset="0"/>
              <a:ea typeface="Calibri" panose="020F0502020204030204" pitchFamily="34" charset="0"/>
              <a:cs typeface="Calibri" panose="020F0502020204030204" pitchFamily="34" charset="0"/>
            </a:endParaRPr>
          </a:p>
          <a:p>
            <a:r>
              <a:rPr lang="en-US" sz="1800" b="1" dirty="0">
                <a:latin typeface="Calibri" panose="020F0502020204030204" pitchFamily="34" charset="0"/>
                <a:ea typeface="Calibri" panose="020F0502020204030204" pitchFamily="34" charset="0"/>
                <a:cs typeface="Calibri" panose="020F0502020204030204" pitchFamily="34" charset="0"/>
              </a:rPr>
              <a:t>Are these approaches </a:t>
            </a:r>
            <a:r>
              <a:rPr lang="en-US" sz="1800" b="1" dirty="0" smtClean="0">
                <a:latin typeface="Calibri" panose="020F0502020204030204" pitchFamily="34" charset="0"/>
                <a:ea typeface="Calibri" panose="020F0502020204030204" pitchFamily="34" charset="0"/>
                <a:cs typeface="Calibri" panose="020F0502020204030204" pitchFamily="34" charset="0"/>
              </a:rPr>
              <a:t>still presently used?</a:t>
            </a:r>
            <a:r>
              <a:rPr lang="en-US" sz="1800" dirty="0" smtClean="0">
                <a:latin typeface="Calibri" panose="020F0502020204030204" pitchFamily="34" charset="0"/>
                <a:ea typeface="Calibri" panose="020F0502020204030204" pitchFamily="34" charset="0"/>
                <a:cs typeface="Calibri" panose="020F0502020204030204" pitchFamily="34" charset="0"/>
              </a:rPr>
              <a:t> </a:t>
            </a:r>
            <a:r>
              <a:rPr lang="en-US" sz="1800" b="1" dirty="0">
                <a:latin typeface="Calibri" panose="020F0502020204030204" pitchFamily="34" charset="0"/>
                <a:ea typeface="Calibri" panose="020F0502020204030204" pitchFamily="34" charset="0"/>
                <a:cs typeface="Calibri" panose="020F0502020204030204" pitchFamily="34" charset="0"/>
              </a:rPr>
              <a:t>NO</a:t>
            </a:r>
            <a:r>
              <a:rPr lang="en-US" sz="1800" dirty="0">
                <a:latin typeface="Calibri" panose="020F0502020204030204" pitchFamily="34" charset="0"/>
                <a:ea typeface="Calibri" panose="020F0502020204030204" pitchFamily="34" charset="0"/>
                <a:cs typeface="Calibri" panose="020F0502020204030204" pitchFamily="34" charset="0"/>
              </a:rPr>
              <a:t>, for the same reasons listed on the previous slide. Declining costs and error rates recommend investing more funds on long reads, unless you have an older generation </a:t>
            </a:r>
            <a:r>
              <a:rPr lang="en-US" sz="1800" dirty="0" err="1">
                <a:latin typeface="Calibri" panose="020F0502020204030204" pitchFamily="34" charset="0"/>
                <a:ea typeface="Calibri" panose="020F0502020204030204" pitchFamily="34" charset="0"/>
                <a:cs typeface="Calibri" panose="020F0502020204030204" pitchFamily="34" charset="0"/>
              </a:rPr>
              <a:t>PacBio</a:t>
            </a:r>
            <a:r>
              <a:rPr lang="en-US" sz="1800" dirty="0">
                <a:latin typeface="Calibri" panose="020F0502020204030204" pitchFamily="34" charset="0"/>
                <a:ea typeface="Calibri" panose="020F0502020204030204" pitchFamily="34" charset="0"/>
                <a:cs typeface="Calibri" panose="020F0502020204030204" pitchFamily="34" charset="0"/>
              </a:rPr>
              <a:t> sequencer available in house</a:t>
            </a:r>
          </a:p>
          <a:p>
            <a:pPr algn="just">
              <a:spcBef>
                <a:spcPct val="50000"/>
              </a:spcBef>
            </a:pPr>
            <a:endParaRPr lang="it-IT" sz="2000" dirty="0" smtClean="0">
              <a:latin typeface="Arial;Helvetica" charset="0"/>
            </a:endParaRPr>
          </a:p>
        </p:txBody>
      </p:sp>
      <p:sp>
        <p:nvSpPr>
          <p:cNvPr id="5" name="Title 1"/>
          <p:cNvSpPr>
            <a:spLocks noGrp="1"/>
          </p:cNvSpPr>
          <p:nvPr>
            <p:ph type="title"/>
          </p:nvPr>
        </p:nvSpPr>
        <p:spPr>
          <a:xfrm>
            <a:off x="914398" y="209005"/>
            <a:ext cx="10676709" cy="1181667"/>
          </a:xfrm>
        </p:spPr>
        <p:txBody>
          <a:bodyPr>
            <a:normAutofit/>
          </a:bodyPr>
          <a:lstStyle/>
          <a:p>
            <a:r>
              <a:rPr lang="en-US" dirty="0"/>
              <a:t>SEQUENCING AND ASSEMBLY STRATEGIES NEED TO BE PLANNED </a:t>
            </a:r>
            <a:r>
              <a:rPr lang="en-US" dirty="0" smtClean="0"/>
              <a:t>BEFOREHAND</a:t>
            </a:r>
            <a:endParaRPr lang="it-IT" dirty="0"/>
          </a:p>
        </p:txBody>
      </p:sp>
    </p:spTree>
    <p:extLst>
      <p:ext uri="{BB962C8B-B14F-4D97-AF65-F5344CB8AC3E}">
        <p14:creationId xmlns:p14="http://schemas.microsoft.com/office/powerpoint/2010/main" val="1175615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574763" y="1542202"/>
            <a:ext cx="11242767" cy="449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209" tIns="31105" rIns="62209" bIns="31105">
            <a:spAutoFit/>
          </a:bodyPr>
          <a:lstStyle>
            <a:lvl1pPr defTabSz="828675"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defTabSz="82867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sz="2000" b="1" u="sng" dirty="0">
                <a:latin typeface="Calibri" panose="020F0502020204030204" pitchFamily="34" charset="0"/>
                <a:ea typeface="Calibri" panose="020F0502020204030204" pitchFamily="34" charset="0"/>
                <a:cs typeface="Calibri" panose="020F0502020204030204" pitchFamily="34" charset="0"/>
              </a:rPr>
              <a:t>Option 3 - assemblies made exclusively with high coverage long reads, short reads for polishing only</a:t>
            </a:r>
            <a:endParaRPr lang="en-US" sz="2000" dirty="0">
              <a:latin typeface="Calibri" panose="020F0502020204030204" pitchFamily="34" charset="0"/>
              <a:ea typeface="Calibri" panose="020F0502020204030204" pitchFamily="34" charset="0"/>
              <a:cs typeface="Calibri" panose="020F0502020204030204" pitchFamily="34" charset="0"/>
            </a:endParaRPr>
          </a:p>
          <a:p>
            <a:endParaRPr lang="en-US" sz="1600" dirty="0" smtClean="0">
              <a:latin typeface="Calibri" panose="020F0502020204030204" pitchFamily="34" charset="0"/>
              <a:ea typeface="Calibri" panose="020F0502020204030204" pitchFamily="34" charset="0"/>
              <a:cs typeface="Calibri" panose="020F0502020204030204" pitchFamily="34" charset="0"/>
            </a:endParaRPr>
          </a:p>
          <a:p>
            <a:pPr algn="just"/>
            <a:r>
              <a:rPr lang="en-US" sz="1800" dirty="0" smtClean="0">
                <a:latin typeface="Calibri" panose="020F0502020204030204" pitchFamily="34" charset="0"/>
                <a:ea typeface="Calibri" panose="020F0502020204030204" pitchFamily="34" charset="0"/>
                <a:cs typeface="Calibri" panose="020F0502020204030204" pitchFamily="34" charset="0"/>
              </a:rPr>
              <a:t>This approach has </a:t>
            </a:r>
            <a:r>
              <a:rPr lang="en-US" sz="1800" dirty="0">
                <a:latin typeface="Calibri" panose="020F0502020204030204" pitchFamily="34" charset="0"/>
                <a:ea typeface="Calibri" panose="020F0502020204030204" pitchFamily="34" charset="0"/>
                <a:cs typeface="Calibri" panose="020F0502020204030204" pitchFamily="34" charset="0"/>
              </a:rPr>
              <a:t>become increasingly attractive because of reduced sequencing costs. Need to plan sequencing with at least 30-40X </a:t>
            </a:r>
            <a:r>
              <a:rPr lang="en-US" sz="1800" dirty="0" err="1">
                <a:latin typeface="Calibri" panose="020F0502020204030204" pitchFamily="34" charset="0"/>
                <a:ea typeface="Calibri" panose="020F0502020204030204" pitchFamily="34" charset="0"/>
                <a:cs typeface="Calibri" panose="020F0502020204030204" pitchFamily="34" charset="0"/>
              </a:rPr>
              <a:t>PacBio</a:t>
            </a:r>
            <a:r>
              <a:rPr lang="en-US" sz="1800" dirty="0">
                <a:latin typeface="Calibri" panose="020F0502020204030204" pitchFamily="34" charset="0"/>
                <a:ea typeface="Calibri" panose="020F0502020204030204" pitchFamily="34" charset="0"/>
                <a:cs typeface="Calibri" panose="020F0502020204030204" pitchFamily="34" charset="0"/>
              </a:rPr>
              <a:t> coverage, and greater than 60X (but preferably &gt;100X for highly heterozygous genomes) with ONT. Combination with high coverage of short reads (usually Illumina, &gt;100X if possible). Popular type of approach until about 2020, with </a:t>
            </a:r>
            <a:r>
              <a:rPr lang="en-US" sz="1800" dirty="0" err="1">
                <a:latin typeface="Calibri" panose="020F0502020204030204" pitchFamily="34" charset="0"/>
                <a:ea typeface="Calibri" panose="020F0502020204030204" pitchFamily="34" charset="0"/>
                <a:cs typeface="Calibri" panose="020F0502020204030204" pitchFamily="34" charset="0"/>
              </a:rPr>
              <a:t>PacBio</a:t>
            </a:r>
            <a:r>
              <a:rPr lang="en-US" sz="1800" dirty="0">
                <a:latin typeface="Calibri" panose="020F0502020204030204" pitchFamily="34" charset="0"/>
                <a:ea typeface="Calibri" panose="020F0502020204030204" pitchFamily="34" charset="0"/>
                <a:cs typeface="Calibri" panose="020F0502020204030204" pitchFamily="34" charset="0"/>
              </a:rPr>
              <a:t> CLR reads (no </a:t>
            </a:r>
            <a:r>
              <a:rPr lang="en-US" sz="1800" dirty="0" err="1">
                <a:latin typeface="Calibri" panose="020F0502020204030204" pitchFamily="34" charset="0"/>
                <a:ea typeface="Calibri" panose="020F0502020204030204" pitchFamily="34" charset="0"/>
                <a:cs typeface="Calibri" panose="020F0502020204030204" pitchFamily="34" charset="0"/>
              </a:rPr>
              <a:t>HiFi</a:t>
            </a:r>
            <a:r>
              <a:rPr lang="en-US" sz="1800" dirty="0">
                <a:latin typeface="Calibri" panose="020F0502020204030204" pitchFamily="34" charset="0"/>
                <a:ea typeface="Calibri" panose="020F0502020204030204" pitchFamily="34" charset="0"/>
                <a:cs typeface="Calibri" panose="020F0502020204030204" pitchFamily="34" charset="0"/>
              </a:rPr>
              <a:t>) and ONT before major improvements implemented on error rate</a:t>
            </a:r>
            <a:br>
              <a:rPr lang="en-US" sz="1800" dirty="0">
                <a:latin typeface="Calibri" panose="020F0502020204030204" pitchFamily="34" charset="0"/>
                <a:ea typeface="Calibri" panose="020F0502020204030204" pitchFamily="34" charset="0"/>
                <a:cs typeface="Calibri" panose="020F0502020204030204" pitchFamily="34" charset="0"/>
              </a:rPr>
            </a:br>
            <a:endParaRPr lang="en-US" sz="1800" dirty="0">
              <a:latin typeface="Calibri" panose="020F0502020204030204" pitchFamily="34" charset="0"/>
              <a:ea typeface="Calibri" panose="020F0502020204030204" pitchFamily="34" charset="0"/>
              <a:cs typeface="Calibri" panose="020F0502020204030204" pitchFamily="34" charset="0"/>
            </a:endParaRPr>
          </a:p>
          <a:p>
            <a:pPr algn="just"/>
            <a:r>
              <a:rPr lang="en-US" sz="1800" b="1" dirty="0">
                <a:latin typeface="Calibri" panose="020F0502020204030204" pitchFamily="34" charset="0"/>
                <a:ea typeface="Calibri" panose="020F0502020204030204" pitchFamily="34" charset="0"/>
                <a:cs typeface="Calibri" panose="020F0502020204030204" pitchFamily="34" charset="0"/>
              </a:rPr>
              <a:t>Advantage</a:t>
            </a:r>
            <a:r>
              <a:rPr lang="en-US" sz="1800" dirty="0">
                <a:latin typeface="Calibri" panose="020F0502020204030204" pitchFamily="34" charset="0"/>
                <a:ea typeface="Calibri" panose="020F0502020204030204" pitchFamily="34" charset="0"/>
                <a:cs typeface="Calibri" panose="020F0502020204030204" pitchFamily="34" charset="0"/>
              </a:rPr>
              <a:t>: use of reads generated with the same platform for assembly, guaranteed to get very long average </a:t>
            </a:r>
            <a:r>
              <a:rPr lang="en-US" sz="1800" dirty="0" err="1">
                <a:latin typeface="Calibri" panose="020F0502020204030204" pitchFamily="34" charset="0"/>
                <a:ea typeface="Calibri" panose="020F0502020204030204" pitchFamily="34" charset="0"/>
                <a:cs typeface="Calibri" panose="020F0502020204030204" pitchFamily="34" charset="0"/>
              </a:rPr>
              <a:t>contigs</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b="1" dirty="0">
                <a:latin typeface="Calibri" panose="020F0502020204030204" pitchFamily="34" charset="0"/>
                <a:ea typeface="Calibri" panose="020F0502020204030204" pitchFamily="34" charset="0"/>
                <a:cs typeface="Calibri" panose="020F0502020204030204" pitchFamily="34" charset="0"/>
              </a:rPr>
              <a:t>Polishing</a:t>
            </a:r>
            <a:r>
              <a:rPr lang="en-US" sz="1800" dirty="0">
                <a:latin typeface="Calibri" panose="020F0502020204030204" pitchFamily="34" charset="0"/>
                <a:ea typeface="Calibri" panose="020F0502020204030204" pitchFamily="34" charset="0"/>
                <a:cs typeface="Calibri" panose="020F0502020204030204" pitchFamily="34" charset="0"/>
              </a:rPr>
              <a:t> of the assembled sequence can be done with the long reads themselves (tools such as Arrow, </a:t>
            </a:r>
            <a:r>
              <a:rPr lang="en-US" sz="1800" dirty="0" err="1">
                <a:latin typeface="Calibri" panose="020F0502020204030204" pitchFamily="34" charset="0"/>
                <a:ea typeface="Calibri" panose="020F0502020204030204" pitchFamily="34" charset="0"/>
                <a:cs typeface="Calibri" panose="020F0502020204030204" pitchFamily="34" charset="0"/>
              </a:rPr>
              <a:t>Racon</a:t>
            </a:r>
            <a:r>
              <a:rPr lang="en-US" sz="1800" dirty="0">
                <a:latin typeface="Calibri" panose="020F0502020204030204" pitchFamily="34" charset="0"/>
                <a:ea typeface="Calibri" panose="020F0502020204030204" pitchFamily="34" charset="0"/>
                <a:cs typeface="Calibri" panose="020F0502020204030204" pitchFamily="34" charset="0"/>
              </a:rPr>
              <a:t>, etc.), or with parallel use of second-generation short reads (Illumina), with higher coverage and lower cost. Alternatively, polishing can also be done BEFORE assembly, on the long reads themselves. N.B. in this case the short reads are not used for assembly, but only for error reduction</a:t>
            </a:r>
            <a:r>
              <a:rPr lang="en-US" sz="1800" dirty="0" smtClean="0">
                <a:latin typeface="Calibri" panose="020F0502020204030204" pitchFamily="34" charset="0"/>
                <a:ea typeface="Calibri" panose="020F0502020204030204" pitchFamily="34" charset="0"/>
                <a:cs typeface="Calibri" panose="020F0502020204030204" pitchFamily="34" charset="0"/>
              </a:rPr>
              <a:t>.</a:t>
            </a:r>
          </a:p>
          <a:p>
            <a:pPr algn="just"/>
            <a:endParaRPr lang="en-US" sz="1800" dirty="0">
              <a:latin typeface="Calibri" panose="020F0502020204030204" pitchFamily="34" charset="0"/>
              <a:ea typeface="Calibri" panose="020F0502020204030204" pitchFamily="34" charset="0"/>
              <a:cs typeface="Calibri" panose="020F0502020204030204" pitchFamily="34" charset="0"/>
            </a:endParaRPr>
          </a:p>
          <a:p>
            <a:pPr algn="just"/>
            <a:r>
              <a:rPr lang="en-US" sz="1800" b="1" dirty="0">
                <a:latin typeface="Calibri" panose="020F0502020204030204" pitchFamily="34" charset="0"/>
                <a:ea typeface="Calibri" panose="020F0502020204030204" pitchFamily="34" charset="0"/>
                <a:cs typeface="Calibri" panose="020F0502020204030204" pitchFamily="34" charset="0"/>
              </a:rPr>
              <a:t>Problem</a:t>
            </a:r>
            <a:r>
              <a:rPr lang="en-US" sz="1800" dirty="0">
                <a:latin typeface="Calibri" panose="020F0502020204030204" pitchFamily="34" charset="0"/>
                <a:ea typeface="Calibri" panose="020F0502020204030204" pitchFamily="34" charset="0"/>
                <a:cs typeface="Calibri" panose="020F0502020204030204" pitchFamily="34" charset="0"/>
              </a:rPr>
              <a:t>: high cost, poor ability to handle genomic regions with high heterozygosity (see next slides), difficulty in achieving chromosome-scale assemblies. Possible residual presence of </a:t>
            </a:r>
            <a:r>
              <a:rPr lang="en-US" sz="1800" dirty="0" err="1">
                <a:latin typeface="Calibri" panose="020F0502020204030204" pitchFamily="34" charset="0"/>
                <a:ea typeface="Calibri" panose="020F0502020204030204" pitchFamily="34" charset="0"/>
                <a:cs typeface="Calibri" panose="020F0502020204030204" pitchFamily="34" charset="0"/>
              </a:rPr>
              <a:t>misassemblies</a:t>
            </a:r>
            <a:r>
              <a:rPr lang="en-US" sz="1800" dirty="0">
                <a:latin typeface="Calibri" panose="020F0502020204030204" pitchFamily="34" charset="0"/>
                <a:ea typeface="Calibri" panose="020F0502020204030204" pitchFamily="34" charset="0"/>
                <a:cs typeface="Calibri" panose="020F0502020204030204" pitchFamily="34" charset="0"/>
              </a:rPr>
              <a:t>. N.B. these problems, very important in the pre-reads </a:t>
            </a:r>
            <a:r>
              <a:rPr lang="en-US" sz="1800" dirty="0" err="1">
                <a:latin typeface="Calibri" panose="020F0502020204030204" pitchFamily="34" charset="0"/>
                <a:ea typeface="Calibri" panose="020F0502020204030204" pitchFamily="34" charset="0"/>
                <a:cs typeface="Calibri" panose="020F0502020204030204" pitchFamily="34" charset="0"/>
              </a:rPr>
              <a:t>PacBio</a:t>
            </a:r>
            <a:r>
              <a:rPr lang="en-US" sz="1800" dirty="0">
                <a:latin typeface="Calibri" panose="020F0502020204030204" pitchFamily="34" charset="0"/>
                <a:ea typeface="Calibri" panose="020F0502020204030204" pitchFamily="34" charset="0"/>
                <a:cs typeface="Calibri" panose="020F0502020204030204" pitchFamily="34" charset="0"/>
              </a:rPr>
              <a:t> Hi-Fi era, have been largely overcome, making polishing less crucial</a:t>
            </a:r>
          </a:p>
        </p:txBody>
      </p:sp>
      <p:sp>
        <p:nvSpPr>
          <p:cNvPr id="5" name="Title 1"/>
          <p:cNvSpPr>
            <a:spLocks noGrp="1"/>
          </p:cNvSpPr>
          <p:nvPr>
            <p:ph type="title"/>
          </p:nvPr>
        </p:nvSpPr>
        <p:spPr>
          <a:xfrm>
            <a:off x="914398" y="209005"/>
            <a:ext cx="10676709" cy="1181667"/>
          </a:xfrm>
        </p:spPr>
        <p:txBody>
          <a:bodyPr>
            <a:normAutofit/>
          </a:bodyPr>
          <a:lstStyle/>
          <a:p>
            <a:r>
              <a:rPr lang="en-US" dirty="0"/>
              <a:t>SEQUENCING AND ASSEMBLY STRATEGIES NEED TO BE PLANNED </a:t>
            </a:r>
            <a:r>
              <a:rPr lang="en-US" dirty="0" smtClean="0"/>
              <a:t>BEFOREHAND</a:t>
            </a:r>
            <a:endParaRPr lang="it-IT" dirty="0"/>
          </a:p>
        </p:txBody>
      </p:sp>
    </p:spTree>
    <p:extLst>
      <p:ext uri="{BB962C8B-B14F-4D97-AF65-F5344CB8AC3E}">
        <p14:creationId xmlns:p14="http://schemas.microsoft.com/office/powerpoint/2010/main" val="1938835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8" y="209005"/>
            <a:ext cx="10676709" cy="751115"/>
          </a:xfrm>
        </p:spPr>
        <p:txBody>
          <a:bodyPr>
            <a:normAutofit/>
          </a:bodyPr>
          <a:lstStyle/>
          <a:p>
            <a:r>
              <a:rPr lang="it-IT" dirty="0" smtClean="0"/>
              <a:t>POLISHING</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405" y="2304145"/>
            <a:ext cx="5773123" cy="1872180"/>
          </a:xfrm>
          <a:prstGeom prst="rect">
            <a:avLst/>
          </a:prstGeom>
        </p:spPr>
      </p:pic>
      <p:sp>
        <p:nvSpPr>
          <p:cNvPr id="5" name="CasellaDiTesto 4"/>
          <p:cNvSpPr txBox="1"/>
          <p:nvPr/>
        </p:nvSpPr>
        <p:spPr>
          <a:xfrm>
            <a:off x="914398" y="1225296"/>
            <a:ext cx="10826498" cy="923330"/>
          </a:xfrm>
          <a:prstGeom prst="rect">
            <a:avLst/>
          </a:prstGeom>
          <a:noFill/>
        </p:spPr>
        <p:txBody>
          <a:bodyPr wrap="square" rtlCol="0">
            <a:spAutoFit/>
          </a:bodyPr>
          <a:lstStyle/>
          <a:p>
            <a:r>
              <a:rPr lang="en-US" b="1" dirty="0"/>
              <a:t>Polishing</a:t>
            </a:r>
            <a:r>
              <a:rPr lang="en-US" dirty="0"/>
              <a:t>: sequencing error correction procedure, which usually takes advantage of “coverage,” that is, the fact that each position of the genome to be assembled has been read multiple times, assumed in most cases to be correctly</a:t>
            </a:r>
          </a:p>
        </p:txBody>
      </p:sp>
      <p:sp>
        <p:nvSpPr>
          <p:cNvPr id="6" name="CasellaDiTesto 5"/>
          <p:cNvSpPr txBox="1"/>
          <p:nvPr/>
        </p:nvSpPr>
        <p:spPr>
          <a:xfrm>
            <a:off x="7790688" y="4402921"/>
            <a:ext cx="3950208" cy="1754326"/>
          </a:xfrm>
          <a:prstGeom prst="rect">
            <a:avLst/>
          </a:prstGeom>
          <a:noFill/>
        </p:spPr>
        <p:txBody>
          <a:bodyPr wrap="square" rtlCol="0">
            <a:spAutoFit/>
          </a:bodyPr>
          <a:lstStyle/>
          <a:p>
            <a:r>
              <a:rPr lang="en-US" b="1" u="sng" dirty="0"/>
              <a:t>Example 2:</a:t>
            </a:r>
            <a:r>
              <a:rPr lang="en-US" dirty="0"/>
              <a:t> </a:t>
            </a:r>
            <a:r>
              <a:rPr lang="en-US" b="1" u="sng" dirty="0" smtClean="0"/>
              <a:t>Pre-assembly polishing</a:t>
            </a:r>
            <a:r>
              <a:rPr lang="en-US" dirty="0"/>
              <a:t/>
            </a:r>
            <a:br>
              <a:rPr lang="en-US" dirty="0"/>
            </a:br>
            <a:endParaRPr lang="en-US" dirty="0"/>
          </a:p>
          <a:p>
            <a:r>
              <a:rPr lang="en-US" dirty="0"/>
              <a:t>The reads </a:t>
            </a:r>
            <a:r>
              <a:rPr lang="en-US" dirty="0" smtClean="0"/>
              <a:t>are </a:t>
            </a:r>
            <a:r>
              <a:rPr lang="en-US" dirty="0"/>
              <a:t>mapped to the long reads to correct errors prior to assembly</a:t>
            </a:r>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056" y="4331844"/>
            <a:ext cx="7148548" cy="1838938"/>
          </a:xfrm>
          <a:prstGeom prst="rect">
            <a:avLst/>
          </a:prstGeom>
        </p:spPr>
      </p:pic>
      <p:sp>
        <p:nvSpPr>
          <p:cNvPr id="8" name="CasellaDiTesto 7"/>
          <p:cNvSpPr txBox="1"/>
          <p:nvPr/>
        </p:nvSpPr>
        <p:spPr>
          <a:xfrm>
            <a:off x="6836664" y="2653971"/>
            <a:ext cx="4906843" cy="1477328"/>
          </a:xfrm>
          <a:prstGeom prst="rect">
            <a:avLst/>
          </a:prstGeom>
          <a:noFill/>
        </p:spPr>
        <p:txBody>
          <a:bodyPr wrap="square" rtlCol="0">
            <a:spAutoFit/>
          </a:bodyPr>
          <a:lstStyle/>
          <a:p>
            <a:r>
              <a:rPr lang="en-US" b="1" u="sng" dirty="0"/>
              <a:t>Example 1: post-assembly polishing</a:t>
            </a:r>
            <a:r>
              <a:rPr lang="en-US" dirty="0"/>
              <a:t/>
            </a:r>
            <a:br>
              <a:rPr lang="en-US" dirty="0"/>
            </a:br>
            <a:endParaRPr lang="en-US" dirty="0"/>
          </a:p>
          <a:p>
            <a:r>
              <a:rPr lang="en-US" dirty="0"/>
              <a:t>The reads are mapped against </a:t>
            </a:r>
            <a:r>
              <a:rPr lang="en-US" dirty="0" err="1"/>
              <a:t>contigs</a:t>
            </a:r>
            <a:r>
              <a:rPr lang="en-US" dirty="0"/>
              <a:t> and their consensus is used to correct any errors that may be present</a:t>
            </a:r>
          </a:p>
        </p:txBody>
      </p:sp>
    </p:spTree>
    <p:extLst>
      <p:ext uri="{BB962C8B-B14F-4D97-AF65-F5344CB8AC3E}">
        <p14:creationId xmlns:p14="http://schemas.microsoft.com/office/powerpoint/2010/main" val="5062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574763" y="1542202"/>
            <a:ext cx="11242767" cy="4679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209" tIns="31105" rIns="62209" bIns="31105">
            <a:spAutoFit/>
          </a:bodyPr>
          <a:lstStyle>
            <a:lvl1pPr defTabSz="828675"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defTabSz="82867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sz="2000" b="1" u="sng" dirty="0">
                <a:latin typeface="Calibri" panose="020F0502020204030204" pitchFamily="34" charset="0"/>
                <a:ea typeface="Calibri" panose="020F0502020204030204" pitchFamily="34" charset="0"/>
                <a:cs typeface="Calibri" panose="020F0502020204030204" pitchFamily="34" charset="0"/>
              </a:rPr>
              <a:t>Option 4 - assemblies made exclusively with high coverage long reads, Illumina reads (from Hi-C/Omni-C libraries) for scaffolding </a:t>
            </a:r>
            <a:r>
              <a:rPr lang="en-US" sz="2000" b="1" u="sng" dirty="0" smtClean="0">
                <a:latin typeface="Calibri" panose="020F0502020204030204" pitchFamily="34" charset="0"/>
                <a:ea typeface="Calibri" panose="020F0502020204030204" pitchFamily="34" charset="0"/>
                <a:cs typeface="Calibri" panose="020F0502020204030204" pitchFamily="34" charset="0"/>
              </a:rPr>
              <a:t>only</a:t>
            </a:r>
          </a:p>
          <a:p>
            <a:endParaRPr lang="en-US" sz="2000" dirty="0">
              <a:latin typeface="Calibri" panose="020F0502020204030204" pitchFamily="34" charset="0"/>
              <a:ea typeface="Calibri" panose="020F0502020204030204" pitchFamily="34" charset="0"/>
              <a:cs typeface="Calibri" panose="020F0502020204030204" pitchFamily="34" charset="0"/>
            </a:endParaRPr>
          </a:p>
          <a:p>
            <a:pPr algn="just"/>
            <a:r>
              <a:rPr lang="en-US" sz="2000" dirty="0">
                <a:latin typeface="Calibri" panose="020F0502020204030204" pitchFamily="34" charset="0"/>
                <a:ea typeface="Calibri" panose="020F0502020204030204" pitchFamily="34" charset="0"/>
                <a:cs typeface="Calibri" panose="020F0502020204030204" pitchFamily="34" charset="0"/>
              </a:rPr>
              <a:t>Very popular approach today, used by all large genomic sequencing consortia (WGP, </a:t>
            </a:r>
            <a:r>
              <a:rPr lang="en-US" sz="2000" dirty="0" err="1">
                <a:latin typeface="Calibri" panose="020F0502020204030204" pitchFamily="34" charset="0"/>
                <a:ea typeface="Calibri" panose="020F0502020204030204" pitchFamily="34" charset="0"/>
                <a:cs typeface="Calibri" panose="020F0502020204030204" pitchFamily="34" charset="0"/>
              </a:rPr>
              <a:t>DToL</a:t>
            </a:r>
            <a:r>
              <a:rPr lang="en-US" sz="2000" dirty="0">
                <a:latin typeface="Calibri" panose="020F0502020204030204" pitchFamily="34" charset="0"/>
                <a:ea typeface="Calibri" panose="020F0502020204030204" pitchFamily="34" charset="0"/>
                <a:cs typeface="Calibri" panose="020F0502020204030204" pitchFamily="34" charset="0"/>
              </a:rPr>
              <a:t>, EBP, etc.). </a:t>
            </a:r>
            <a:r>
              <a:rPr lang="en-US" sz="2000" u="sng" dirty="0">
                <a:latin typeface="Calibri" panose="020F0502020204030204" pitchFamily="34" charset="0"/>
                <a:ea typeface="Calibri" panose="020F0502020204030204" pitchFamily="34" charset="0"/>
                <a:cs typeface="Calibri" panose="020F0502020204030204" pitchFamily="34" charset="0"/>
              </a:rPr>
              <a:t>Needs use of high-quality third-generation </a:t>
            </a:r>
            <a:r>
              <a:rPr lang="en-US" sz="2000" dirty="0">
                <a:latin typeface="Calibri" panose="020F0502020204030204" pitchFamily="34" charset="0"/>
                <a:ea typeface="Calibri" panose="020F0502020204030204" pitchFamily="34" charset="0"/>
                <a:cs typeface="Calibri" panose="020F0502020204030204" pitchFamily="34" charset="0"/>
              </a:rPr>
              <a:t>reads (mainly </a:t>
            </a:r>
            <a:r>
              <a:rPr lang="en-US" sz="2000" dirty="0" err="1">
                <a:latin typeface="Calibri" panose="020F0502020204030204" pitchFamily="34" charset="0"/>
                <a:ea typeface="Calibri" panose="020F0502020204030204" pitchFamily="34" charset="0"/>
                <a:cs typeface="Calibri" panose="020F0502020204030204" pitchFamily="34" charset="0"/>
              </a:rPr>
              <a:t>PacBio</a:t>
            </a:r>
            <a:r>
              <a:rPr lang="en-US" sz="2000" dirty="0">
                <a:latin typeface="Calibri" panose="020F0502020204030204" pitchFamily="34" charset="0"/>
                <a:ea typeface="Calibri" panose="020F0502020204030204" pitchFamily="34" charset="0"/>
                <a:cs typeface="Calibri" panose="020F0502020204030204" pitchFamily="34" charset="0"/>
              </a:rPr>
              <a:t> Hi-fi reads with about 50X coverage, or ONT with higher coverage (due to higher error rate), &gt;</a:t>
            </a:r>
            <a:r>
              <a:rPr lang="en-US" sz="2000" dirty="0" smtClean="0">
                <a:latin typeface="Calibri" panose="020F0502020204030204" pitchFamily="34" charset="0"/>
                <a:ea typeface="Calibri" panose="020F0502020204030204" pitchFamily="34" charset="0"/>
                <a:cs typeface="Calibri" panose="020F0502020204030204" pitchFamily="34" charset="0"/>
              </a:rPr>
              <a:t>100X</a:t>
            </a:r>
          </a:p>
          <a:p>
            <a:pPr algn="just"/>
            <a:endParaRPr lang="en-US" sz="2000" dirty="0">
              <a:latin typeface="Calibri" panose="020F0502020204030204" pitchFamily="34" charset="0"/>
              <a:ea typeface="Calibri" panose="020F0502020204030204" pitchFamily="34" charset="0"/>
              <a:cs typeface="Calibri" panose="020F0502020204030204" pitchFamily="34" charset="0"/>
            </a:endParaRPr>
          </a:p>
          <a:p>
            <a:pPr algn="just"/>
            <a:r>
              <a:rPr lang="en-US" sz="2000" b="1" dirty="0">
                <a:latin typeface="Calibri" panose="020F0502020204030204" pitchFamily="34" charset="0"/>
                <a:ea typeface="Calibri" panose="020F0502020204030204" pitchFamily="34" charset="0"/>
                <a:cs typeface="Calibri" panose="020F0502020204030204" pitchFamily="34" charset="0"/>
              </a:rPr>
              <a:t>Advantage</a:t>
            </a:r>
            <a:r>
              <a:rPr lang="en-US" sz="2000" dirty="0">
                <a:latin typeface="Calibri" panose="020F0502020204030204" pitchFamily="34" charset="0"/>
                <a:ea typeface="Calibri" panose="020F0502020204030204" pitchFamily="34" charset="0"/>
                <a:cs typeface="Calibri" panose="020F0502020204030204" pitchFamily="34" charset="0"/>
              </a:rPr>
              <a:t>: use of very long, high quality reads. All funds (or nearly all) can be focused on increasing coverage with Hi-fi or ONT reads. </a:t>
            </a:r>
            <a:r>
              <a:rPr lang="en-US" sz="2000" u="sng" dirty="0">
                <a:latin typeface="Calibri" panose="020F0502020204030204" pitchFamily="34" charset="0"/>
                <a:ea typeface="Calibri" panose="020F0502020204030204" pitchFamily="34" charset="0"/>
                <a:cs typeface="Calibri" panose="020F0502020204030204" pitchFamily="34" charset="0"/>
              </a:rPr>
              <a:t>Polishing</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u="sng" dirty="0">
                <a:latin typeface="Calibri" panose="020F0502020204030204" pitchFamily="34" charset="0"/>
                <a:ea typeface="Calibri" panose="020F0502020204030204" pitchFamily="34" charset="0"/>
                <a:cs typeface="Calibri" panose="020F0502020204030204" pitchFamily="34" charset="0"/>
              </a:rPr>
              <a:t>is not required</a:t>
            </a:r>
            <a:r>
              <a:rPr lang="en-US" sz="2000" dirty="0">
                <a:latin typeface="Calibri" panose="020F0502020204030204" pitchFamily="34" charset="0"/>
                <a:ea typeface="Calibri" panose="020F0502020204030204" pitchFamily="34" charset="0"/>
                <a:cs typeface="Calibri" panose="020F0502020204030204" pitchFamily="34" charset="0"/>
              </a:rPr>
              <a:t>, as long as the coverage is sufficiently high, although it can always be done if Illumina reads are available. Illumina Hi-C or Omni-C libraries (we will study these later) sequenced in PE mode allow excellent scaffolding even with relatively low coverage (30X). There is the possibility of chromosome phasing (reconstructing both alternative haplotypes.</a:t>
            </a:r>
            <a:br>
              <a:rPr lang="en-US" sz="2000" dirty="0">
                <a:latin typeface="Calibri" panose="020F0502020204030204" pitchFamily="34" charset="0"/>
                <a:ea typeface="Calibri" panose="020F0502020204030204" pitchFamily="34" charset="0"/>
                <a:cs typeface="Calibri" panose="020F0502020204030204" pitchFamily="34" charset="0"/>
              </a:rPr>
            </a:br>
            <a:endParaRPr lang="en-US" sz="2000" dirty="0">
              <a:latin typeface="Calibri" panose="020F0502020204030204" pitchFamily="34" charset="0"/>
              <a:ea typeface="Calibri" panose="020F0502020204030204" pitchFamily="34" charset="0"/>
              <a:cs typeface="Calibri" panose="020F0502020204030204" pitchFamily="34" charset="0"/>
            </a:endParaRPr>
          </a:p>
          <a:p>
            <a:pPr algn="just"/>
            <a:r>
              <a:rPr lang="en-US" sz="2000" b="1" dirty="0">
                <a:latin typeface="Calibri" panose="020F0502020204030204" pitchFamily="34" charset="0"/>
                <a:ea typeface="Calibri" panose="020F0502020204030204" pitchFamily="34" charset="0"/>
                <a:cs typeface="Calibri" panose="020F0502020204030204" pitchFamily="34" charset="0"/>
              </a:rPr>
              <a:t>Problem</a:t>
            </a:r>
            <a:r>
              <a:rPr lang="en-US" sz="2000" dirty="0">
                <a:latin typeface="Calibri" panose="020F0502020204030204" pitchFamily="34" charset="0"/>
                <a:ea typeface="Calibri" panose="020F0502020204030204" pitchFamily="34" charset="0"/>
                <a:cs typeface="Calibri" panose="020F0502020204030204" pitchFamily="34" charset="0"/>
              </a:rPr>
              <a:t>: obtaining DNA of sufficient quality and quantity to use this approach, both for </a:t>
            </a:r>
            <a:r>
              <a:rPr lang="en-US" sz="2000" dirty="0" err="1">
                <a:latin typeface="Calibri" panose="020F0502020204030204" pitchFamily="34" charset="0"/>
                <a:ea typeface="Calibri" panose="020F0502020204030204" pitchFamily="34" charset="0"/>
                <a:cs typeface="Calibri" panose="020F0502020204030204" pitchFamily="34" charset="0"/>
              </a:rPr>
              <a:t>HiFi</a:t>
            </a:r>
            <a:r>
              <a:rPr lang="en-US" sz="2000" dirty="0">
                <a:latin typeface="Calibri" panose="020F0502020204030204" pitchFamily="34" charset="0"/>
                <a:ea typeface="Calibri" panose="020F0502020204030204" pitchFamily="34" charset="0"/>
                <a:cs typeface="Calibri" panose="020F0502020204030204" pitchFamily="34" charset="0"/>
              </a:rPr>
              <a:t> and Hi-C libraries!</a:t>
            </a:r>
          </a:p>
        </p:txBody>
      </p:sp>
      <p:sp>
        <p:nvSpPr>
          <p:cNvPr id="5" name="Title 1"/>
          <p:cNvSpPr>
            <a:spLocks noGrp="1"/>
          </p:cNvSpPr>
          <p:nvPr>
            <p:ph type="title"/>
          </p:nvPr>
        </p:nvSpPr>
        <p:spPr>
          <a:xfrm>
            <a:off x="914398" y="209005"/>
            <a:ext cx="10676709" cy="1181667"/>
          </a:xfrm>
        </p:spPr>
        <p:txBody>
          <a:bodyPr>
            <a:normAutofit/>
          </a:bodyPr>
          <a:lstStyle/>
          <a:p>
            <a:r>
              <a:rPr lang="en-US" dirty="0"/>
              <a:t>SEQUENCING AND ASSEMBLY STRATEGIES NEED TO BE PLANNED </a:t>
            </a:r>
            <a:r>
              <a:rPr lang="en-US" dirty="0" smtClean="0"/>
              <a:t>BEFOREHAND</a:t>
            </a:r>
            <a:endParaRPr lang="it-IT" dirty="0"/>
          </a:p>
        </p:txBody>
      </p:sp>
    </p:spTree>
    <p:extLst>
      <p:ext uri="{BB962C8B-B14F-4D97-AF65-F5344CB8AC3E}">
        <p14:creationId xmlns:p14="http://schemas.microsoft.com/office/powerpoint/2010/main" val="46403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76943" y="1825625"/>
            <a:ext cx="4665617" cy="4351338"/>
          </a:xfrm>
        </p:spPr>
        <p:txBody>
          <a:bodyPr>
            <a:normAutofit fontScale="77500" lnSpcReduction="20000"/>
          </a:bodyPr>
          <a:lstStyle/>
          <a:p>
            <a:r>
              <a:rPr lang="en-US" b="1" u="sng" dirty="0"/>
              <a:t>Option 5 - “custom” approaches</a:t>
            </a:r>
            <a:r>
              <a:rPr lang="en-US" dirty="0"/>
              <a:t/>
            </a:r>
            <a:br>
              <a:rPr lang="en-US" dirty="0"/>
            </a:br>
            <a:endParaRPr lang="en-US" dirty="0"/>
          </a:p>
          <a:p>
            <a:r>
              <a:rPr lang="en-US" dirty="0"/>
              <a:t>It is possible to combine different approaches, using both long reads and short reads for the assembly steps and then for polishing in the case of </a:t>
            </a:r>
            <a:r>
              <a:rPr lang="en-US" b="1" u="sng" dirty="0"/>
              <a:t>unusual and particularly complex genomes</a:t>
            </a:r>
            <a:r>
              <a:rPr lang="en-US" dirty="0"/>
              <a:t/>
            </a:r>
            <a:br>
              <a:rPr lang="en-US" dirty="0"/>
            </a:br>
            <a:endParaRPr lang="en-US" dirty="0"/>
          </a:p>
          <a:p>
            <a:r>
              <a:rPr lang="en-US" dirty="0"/>
              <a:t>Disadvantages: to date there is no single, well-defined protocol, and it is not easy to find the right balance of coverage between the two sequencing approaches. Expensive approach. It is often necessary to develop algorithms specifically for particularly complex projects</a:t>
            </a:r>
            <a:br>
              <a:rPr lang="en-US" dirty="0"/>
            </a:br>
            <a:endParaRPr lang="en-US" dirty="0"/>
          </a:p>
          <a:p>
            <a:r>
              <a:rPr lang="en-US" dirty="0"/>
              <a:t>Example: axolotl genome (32 Gb!): development of assembly software called MARVEL</a:t>
            </a:r>
          </a:p>
        </p:txBody>
      </p:sp>
      <p:pic>
        <p:nvPicPr>
          <p:cNvPr id="4" name="Immagine 3"/>
          <p:cNvPicPr>
            <a:picLocks noChangeAspect="1"/>
          </p:cNvPicPr>
          <p:nvPr/>
        </p:nvPicPr>
        <p:blipFill>
          <a:blip r:embed="rId2"/>
          <a:stretch>
            <a:fillRect/>
          </a:stretch>
        </p:blipFill>
        <p:spPr>
          <a:xfrm>
            <a:off x="5496610" y="1603295"/>
            <a:ext cx="3180371" cy="3391784"/>
          </a:xfrm>
          <a:prstGeom prst="rect">
            <a:avLst/>
          </a:prstGeom>
        </p:spPr>
      </p:pic>
      <p:pic>
        <p:nvPicPr>
          <p:cNvPr id="5" name="Immagine 4"/>
          <p:cNvPicPr>
            <a:picLocks noChangeAspect="1"/>
          </p:cNvPicPr>
          <p:nvPr/>
        </p:nvPicPr>
        <p:blipFill>
          <a:blip r:embed="rId3"/>
          <a:stretch>
            <a:fillRect/>
          </a:stretch>
        </p:blipFill>
        <p:spPr>
          <a:xfrm>
            <a:off x="8843945" y="1390672"/>
            <a:ext cx="3100552" cy="4075205"/>
          </a:xfrm>
          <a:prstGeom prst="rect">
            <a:avLst/>
          </a:prstGeom>
        </p:spPr>
      </p:pic>
      <p:sp>
        <p:nvSpPr>
          <p:cNvPr id="8" name="CasellaDiTesto 7"/>
          <p:cNvSpPr txBox="1"/>
          <p:nvPr/>
        </p:nvSpPr>
        <p:spPr>
          <a:xfrm>
            <a:off x="5642044" y="5549413"/>
            <a:ext cx="6069874" cy="646331"/>
          </a:xfrm>
          <a:prstGeom prst="rect">
            <a:avLst/>
          </a:prstGeom>
          <a:noFill/>
        </p:spPr>
        <p:txBody>
          <a:bodyPr wrap="square" rtlCol="0">
            <a:spAutoFit/>
          </a:bodyPr>
          <a:lstStyle/>
          <a:p>
            <a:r>
              <a:rPr lang="en-US" b="1" dirty="0"/>
              <a:t>Advantages</a:t>
            </a:r>
            <a:r>
              <a:rPr lang="en-US" dirty="0"/>
              <a:t>: versatile approach, works quite well with complex genomes with high heterozygosity</a:t>
            </a:r>
          </a:p>
        </p:txBody>
      </p:sp>
      <p:sp>
        <p:nvSpPr>
          <p:cNvPr id="9" name="Title 1"/>
          <p:cNvSpPr>
            <a:spLocks noGrp="1"/>
          </p:cNvSpPr>
          <p:nvPr>
            <p:ph type="title"/>
          </p:nvPr>
        </p:nvSpPr>
        <p:spPr>
          <a:xfrm>
            <a:off x="914398" y="209005"/>
            <a:ext cx="10676709" cy="1181667"/>
          </a:xfrm>
        </p:spPr>
        <p:txBody>
          <a:bodyPr>
            <a:normAutofit/>
          </a:bodyPr>
          <a:lstStyle/>
          <a:p>
            <a:r>
              <a:rPr lang="en-US" dirty="0"/>
              <a:t>SEQUENCING AND ASSEMBLY STRATEGIES NEED TO BE PLANNED </a:t>
            </a:r>
            <a:r>
              <a:rPr lang="en-US" dirty="0" smtClean="0"/>
              <a:t>BEFOREHAND</a:t>
            </a:r>
            <a:endParaRPr lang="it-IT" dirty="0"/>
          </a:p>
        </p:txBody>
      </p:sp>
    </p:spTree>
    <p:extLst>
      <p:ext uri="{BB962C8B-B14F-4D97-AF65-F5344CB8AC3E}">
        <p14:creationId xmlns:p14="http://schemas.microsoft.com/office/powerpoint/2010/main" val="201974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55320" y="1381488"/>
            <a:ext cx="5536474" cy="4351338"/>
          </a:xfrm>
        </p:spPr>
        <p:txBody>
          <a:bodyPr>
            <a:noAutofit/>
          </a:bodyPr>
          <a:lstStyle/>
          <a:p>
            <a:pPr marL="45720" indent="0" algn="just">
              <a:buNone/>
            </a:pPr>
            <a:r>
              <a:rPr lang="it-IT" sz="1200" b="1" u="sng" dirty="0" smtClean="0"/>
              <a:t>A FEW EXAMPLES</a:t>
            </a:r>
            <a:endParaRPr lang="it-IT" sz="1200" b="1" u="sng" dirty="0" smtClean="0"/>
          </a:p>
          <a:p>
            <a:pPr marL="45720" indent="0" algn="just">
              <a:buNone/>
            </a:pPr>
            <a:r>
              <a:rPr lang="en-US" sz="1200" dirty="0" smtClean="0"/>
              <a:t>CANU (long reads only) + </a:t>
            </a:r>
            <a:r>
              <a:rPr lang="en-US" sz="1200" dirty="0" err="1" smtClean="0"/>
              <a:t>HiCanu</a:t>
            </a:r>
            <a:r>
              <a:rPr lang="en-US" sz="1200" dirty="0" smtClean="0"/>
              <a:t> (for an </a:t>
            </a:r>
            <a:r>
              <a:rPr lang="en-US" sz="1200" dirty="0" err="1" smtClean="0"/>
              <a:t>HiFi</a:t>
            </a:r>
            <a:r>
              <a:rPr lang="en-US" sz="1200" dirty="0" smtClean="0"/>
              <a:t> reads approach only, it generates two alternative haplotypes)</a:t>
            </a:r>
          </a:p>
          <a:p>
            <a:pPr marL="45720" indent="0" algn="just">
              <a:buNone/>
            </a:pPr>
            <a:r>
              <a:rPr lang="en-US" sz="1200" dirty="0" err="1" smtClean="0"/>
              <a:t>Hifiasm</a:t>
            </a:r>
            <a:r>
              <a:rPr lang="en-US" sz="1200" dirty="0" smtClean="0"/>
              <a:t> (long reads only – </a:t>
            </a:r>
            <a:r>
              <a:rPr lang="en-US" sz="1200" dirty="0" err="1" smtClean="0"/>
              <a:t>PacBio</a:t>
            </a:r>
            <a:r>
              <a:rPr lang="en-US" sz="1200" dirty="0" smtClean="0"/>
              <a:t> </a:t>
            </a:r>
            <a:r>
              <a:rPr lang="en-US" sz="1200" dirty="0" err="1" smtClean="0"/>
              <a:t>HiFi</a:t>
            </a:r>
            <a:r>
              <a:rPr lang="en-US" sz="1200" dirty="0" smtClean="0"/>
              <a:t>, </a:t>
            </a:r>
            <a:r>
              <a:rPr lang="en-US" sz="1200" dirty="0" smtClean="0"/>
              <a:t>it generates two alternative haplotypes)</a:t>
            </a:r>
            <a:endParaRPr lang="en-US" sz="1200" dirty="0" smtClean="0"/>
          </a:p>
          <a:p>
            <a:pPr marL="45720" indent="0" algn="just">
              <a:buNone/>
            </a:pPr>
            <a:r>
              <a:rPr lang="en-US" sz="1200" dirty="0" err="1" smtClean="0"/>
              <a:t>SMARTdenovo</a:t>
            </a:r>
            <a:r>
              <a:rPr lang="en-US" sz="1200" dirty="0" smtClean="0"/>
              <a:t> (long reads only – ONT)</a:t>
            </a:r>
          </a:p>
          <a:p>
            <a:pPr marL="45720" indent="0" algn="just">
              <a:buNone/>
            </a:pPr>
            <a:r>
              <a:rPr lang="en-US" sz="1200" dirty="0" smtClean="0"/>
              <a:t>Shasta (long reads only – ONT)</a:t>
            </a:r>
          </a:p>
          <a:p>
            <a:pPr marL="45720" indent="0" algn="just">
              <a:buNone/>
            </a:pPr>
            <a:r>
              <a:rPr lang="en-US" sz="1200" dirty="0" smtClean="0"/>
              <a:t>FALCON (long reads only </a:t>
            </a:r>
            <a:r>
              <a:rPr lang="en-US" sz="1200" dirty="0" smtClean="0"/>
              <a:t>-&gt; it generates two alternative haplotypes)</a:t>
            </a:r>
            <a:endParaRPr lang="en-US" sz="1200" dirty="0" smtClean="0"/>
          </a:p>
          <a:p>
            <a:pPr marL="45720" indent="0" algn="just">
              <a:buNone/>
            </a:pPr>
            <a:r>
              <a:rPr lang="en-US" sz="1200" dirty="0" smtClean="0"/>
              <a:t>Raven (long reads only)</a:t>
            </a:r>
          </a:p>
          <a:p>
            <a:pPr marL="45720" indent="0" algn="just">
              <a:buNone/>
            </a:pPr>
            <a:r>
              <a:rPr lang="en-US" sz="1200" dirty="0" smtClean="0"/>
              <a:t>Wtbg2 (</a:t>
            </a:r>
            <a:r>
              <a:rPr lang="en-US" sz="1200" dirty="0" err="1" smtClean="0"/>
              <a:t>RedBean</a:t>
            </a:r>
            <a:r>
              <a:rPr lang="en-US" sz="1200" dirty="0" smtClean="0"/>
              <a:t>, hybrid assembly)</a:t>
            </a:r>
          </a:p>
          <a:p>
            <a:pPr marL="45720" indent="0" algn="just">
              <a:buNone/>
            </a:pPr>
            <a:r>
              <a:rPr lang="en-US" sz="1200" dirty="0" err="1" smtClean="0"/>
              <a:t>Flye</a:t>
            </a:r>
            <a:r>
              <a:rPr lang="en-US" sz="1200" dirty="0" smtClean="0"/>
              <a:t> (long reads only)</a:t>
            </a:r>
          </a:p>
          <a:p>
            <a:pPr marL="45720" indent="0" algn="just">
              <a:buNone/>
            </a:pPr>
            <a:r>
              <a:rPr lang="en-US" sz="1200" dirty="0" err="1" smtClean="0"/>
              <a:t>MaSuRcA</a:t>
            </a:r>
            <a:r>
              <a:rPr lang="en-US" sz="1200" dirty="0" smtClean="0"/>
              <a:t> (hybrid assembly, OLC + De </a:t>
            </a:r>
            <a:r>
              <a:rPr lang="en-US" sz="1200" dirty="0" err="1" smtClean="0"/>
              <a:t>Bruijn</a:t>
            </a:r>
            <a:r>
              <a:rPr lang="en-US" sz="1200" dirty="0" smtClean="0"/>
              <a:t> graph)</a:t>
            </a:r>
          </a:p>
          <a:p>
            <a:pPr marL="45720" indent="0" algn="just">
              <a:buNone/>
            </a:pPr>
            <a:r>
              <a:rPr lang="en-US" sz="1200" dirty="0" err="1" smtClean="0"/>
              <a:t>Platanus</a:t>
            </a:r>
            <a:r>
              <a:rPr lang="en-US" sz="1200" dirty="0" smtClean="0"/>
              <a:t> (short reads only); </a:t>
            </a:r>
            <a:r>
              <a:rPr lang="en-US" sz="1200" dirty="0" err="1" smtClean="0"/>
              <a:t>Platanus-allee</a:t>
            </a:r>
            <a:r>
              <a:rPr lang="en-US" sz="1200" dirty="0" smtClean="0"/>
              <a:t> –&gt; specialized for the reconstruction of both haplotypes</a:t>
            </a:r>
            <a:endParaRPr lang="en-US" sz="1200" dirty="0"/>
          </a:p>
        </p:txBody>
      </p:sp>
      <p:sp>
        <p:nvSpPr>
          <p:cNvPr id="7" name="Title 1"/>
          <p:cNvSpPr>
            <a:spLocks noGrp="1"/>
          </p:cNvSpPr>
          <p:nvPr>
            <p:ph type="title"/>
          </p:nvPr>
        </p:nvSpPr>
        <p:spPr>
          <a:xfrm>
            <a:off x="914398" y="209006"/>
            <a:ext cx="10676709" cy="818606"/>
          </a:xfrm>
        </p:spPr>
        <p:txBody>
          <a:bodyPr>
            <a:normAutofit/>
          </a:bodyPr>
          <a:lstStyle/>
          <a:p>
            <a:r>
              <a:rPr lang="it-IT" sz="2800" dirty="0" smtClean="0"/>
              <a:t>DE NOVO GENOME ASSEMBLY ALGORITHMS</a:t>
            </a:r>
            <a:endParaRPr lang="it-IT" sz="2800" dirty="0"/>
          </a:p>
        </p:txBody>
      </p:sp>
      <p:pic>
        <p:nvPicPr>
          <p:cNvPr id="2" name="Immagine 1"/>
          <p:cNvPicPr>
            <a:picLocks noChangeAspect="1"/>
          </p:cNvPicPr>
          <p:nvPr/>
        </p:nvPicPr>
        <p:blipFill>
          <a:blip r:embed="rId2"/>
          <a:stretch>
            <a:fillRect/>
          </a:stretch>
        </p:blipFill>
        <p:spPr>
          <a:xfrm>
            <a:off x="9681935" y="1102815"/>
            <a:ext cx="1598711" cy="1518466"/>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9017" y="4534535"/>
            <a:ext cx="5125701" cy="1648551"/>
          </a:xfrm>
          <a:prstGeom prst="rect">
            <a:avLst/>
          </a:prstGeom>
        </p:spPr>
      </p:pic>
      <p:pic>
        <p:nvPicPr>
          <p:cNvPr id="9" name="Immagin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3087" y="2899955"/>
            <a:ext cx="4877559" cy="1489166"/>
          </a:xfrm>
          <a:prstGeom prst="rect">
            <a:avLst/>
          </a:prstGeom>
        </p:spPr>
      </p:pic>
    </p:spTree>
    <p:extLst>
      <p:ext uri="{BB962C8B-B14F-4D97-AF65-F5344CB8AC3E}">
        <p14:creationId xmlns:p14="http://schemas.microsoft.com/office/powerpoint/2010/main" val="365184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313933"/>
            <a:ext cx="7394238" cy="4544068"/>
          </a:xfrm>
        </p:spPr>
      </p:pic>
      <p:sp>
        <p:nvSpPr>
          <p:cNvPr id="8" name="CasellaDiTesto 7"/>
          <p:cNvSpPr txBox="1"/>
          <p:nvPr/>
        </p:nvSpPr>
        <p:spPr>
          <a:xfrm>
            <a:off x="387532" y="444138"/>
            <a:ext cx="6936377" cy="1754326"/>
          </a:xfrm>
          <a:prstGeom prst="rect">
            <a:avLst/>
          </a:prstGeom>
          <a:noFill/>
        </p:spPr>
        <p:txBody>
          <a:bodyPr wrap="square" rtlCol="0">
            <a:spAutoFit/>
          </a:bodyPr>
          <a:lstStyle/>
          <a:p>
            <a:r>
              <a:rPr lang="en-US" dirty="0" smtClean="0"/>
              <a:t>Two examples of assembly pipelines</a:t>
            </a:r>
          </a:p>
          <a:p>
            <a:endParaRPr lang="en-US" dirty="0" smtClean="0"/>
          </a:p>
          <a:p>
            <a:r>
              <a:rPr lang="en-US" dirty="0" err="1" smtClean="0"/>
              <a:t>Platanus</a:t>
            </a:r>
            <a:r>
              <a:rPr lang="en-US" dirty="0" smtClean="0"/>
              <a:t> (below) vs </a:t>
            </a:r>
            <a:r>
              <a:rPr lang="en-US" dirty="0" err="1" smtClean="0"/>
              <a:t>Canu</a:t>
            </a:r>
            <a:r>
              <a:rPr lang="en-US" dirty="0" smtClean="0"/>
              <a:t> (right hand side)</a:t>
            </a:r>
          </a:p>
          <a:p>
            <a:endParaRPr lang="it-IT" dirty="0"/>
          </a:p>
          <a:p>
            <a:r>
              <a:rPr lang="it-IT" dirty="0" smtClean="0"/>
              <a:t>N.B. </a:t>
            </a:r>
            <a:r>
              <a:rPr lang="en-US" dirty="0"/>
              <a:t>many assemblers include within them polishing and/or scaffolding modules and often work with iterative loops</a:t>
            </a:r>
            <a:endParaRPr lang="it-IT" dirty="0"/>
          </a:p>
        </p:txBody>
      </p:sp>
      <p:pic>
        <p:nvPicPr>
          <p:cNvPr id="9" name="Immagine 8"/>
          <p:cNvPicPr>
            <a:picLocks noChangeAspect="1"/>
          </p:cNvPicPr>
          <p:nvPr/>
        </p:nvPicPr>
        <p:blipFill>
          <a:blip r:embed="rId3"/>
          <a:stretch>
            <a:fillRect/>
          </a:stretch>
        </p:blipFill>
        <p:spPr>
          <a:xfrm>
            <a:off x="7394238" y="358061"/>
            <a:ext cx="4797762" cy="6499939"/>
          </a:xfrm>
          <a:prstGeom prst="rect">
            <a:avLst/>
          </a:prstGeom>
        </p:spPr>
      </p:pic>
    </p:spTree>
    <p:extLst>
      <p:ext uri="{BB962C8B-B14F-4D97-AF65-F5344CB8AC3E}">
        <p14:creationId xmlns:p14="http://schemas.microsoft.com/office/powerpoint/2010/main" val="3944290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127" y="421327"/>
            <a:ext cx="10430256" cy="405819"/>
          </a:xfrm>
        </p:spPr>
        <p:txBody>
          <a:bodyPr>
            <a:normAutofit fontScale="90000"/>
          </a:bodyPr>
          <a:lstStyle/>
          <a:p>
            <a:r>
              <a:rPr lang="en-US" dirty="0" smtClean="0"/>
              <a:t>Genome or transcriptome: how do we choose?</a:t>
            </a:r>
            <a:endParaRPr lang="en-US" dirty="0"/>
          </a:p>
        </p:txBody>
      </p:sp>
      <p:sp>
        <p:nvSpPr>
          <p:cNvPr id="3" name="Content Placeholder 2"/>
          <p:cNvSpPr>
            <a:spLocks noGrp="1"/>
          </p:cNvSpPr>
          <p:nvPr>
            <p:ph idx="1"/>
          </p:nvPr>
        </p:nvSpPr>
        <p:spPr>
          <a:xfrm>
            <a:off x="650748" y="1072379"/>
            <a:ext cx="10902343" cy="3499453"/>
          </a:xfrm>
        </p:spPr>
        <p:txBody>
          <a:bodyPr>
            <a:normAutofit fontScale="92500" lnSpcReduction="20000"/>
          </a:bodyPr>
          <a:lstStyle/>
          <a:p>
            <a:r>
              <a:rPr lang="en-US" dirty="0" smtClean="0"/>
              <a:t>The </a:t>
            </a:r>
            <a:r>
              <a:rPr lang="en-US" dirty="0"/>
              <a:t>genome is much larger -&gt; requires more sequencing effort -&gt; more cost, more time, more effort (e.g., in humans only 1% of the genome is transcribed)</a:t>
            </a:r>
            <a:br>
              <a:rPr lang="en-US" dirty="0"/>
            </a:br>
            <a:endParaRPr lang="en-US" dirty="0"/>
          </a:p>
          <a:p>
            <a:r>
              <a:rPr lang="en-US" dirty="0" smtClean="0"/>
              <a:t>The </a:t>
            </a:r>
            <a:r>
              <a:rPr lang="en-US" dirty="0"/>
              <a:t>transcriptome is a reduction of the genome, but it represents only the transcribed portion, so it is by its nature limited to regions translated into proteins + UTRs</a:t>
            </a:r>
            <a:br>
              <a:rPr lang="en-US" dirty="0"/>
            </a:br>
            <a:endParaRPr lang="en-US" dirty="0"/>
          </a:p>
          <a:p>
            <a:r>
              <a:rPr lang="en-US" dirty="0" smtClean="0"/>
              <a:t>Cannot </a:t>
            </a:r>
            <a:r>
              <a:rPr lang="en-US" dirty="0"/>
              <a:t>study regulatory elements</a:t>
            </a:r>
            <a:br>
              <a:rPr lang="en-US" dirty="0"/>
            </a:br>
            <a:endParaRPr lang="en-US" dirty="0"/>
          </a:p>
          <a:p>
            <a:r>
              <a:rPr lang="en-US" dirty="0" smtClean="0"/>
              <a:t>Very </a:t>
            </a:r>
            <a:r>
              <a:rPr lang="en-US" dirty="0"/>
              <a:t>narrow applications (basically studies of gene expression and alternative splicing)</a:t>
            </a:r>
            <a:br>
              <a:rPr lang="en-US" dirty="0"/>
            </a:br>
            <a:endParaRPr lang="en-US" dirty="0"/>
          </a:p>
          <a:p>
            <a:r>
              <a:rPr lang="en-US" dirty="0" smtClean="0"/>
              <a:t>Higher </a:t>
            </a:r>
            <a:r>
              <a:rPr lang="en-US" dirty="0"/>
              <a:t>complexity than one might imagine: </a:t>
            </a:r>
            <a:r>
              <a:rPr lang="en-US" b="1" u="sng" dirty="0"/>
              <a:t>transcripts are expressed at very different levels, whereas a genome will have uniform sequencing </a:t>
            </a:r>
            <a:r>
              <a:rPr lang="en-US" b="1" u="sng" dirty="0" smtClean="0"/>
              <a:t>coverage</a:t>
            </a:r>
            <a:endParaRPr lang="en-US"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3139" y="4571833"/>
            <a:ext cx="4383893" cy="2159068"/>
          </a:xfrm>
          <a:prstGeom prst="rect">
            <a:avLst/>
          </a:prstGeom>
        </p:spPr>
      </p:pic>
    </p:spTree>
    <p:extLst>
      <p:ext uri="{BB962C8B-B14F-4D97-AF65-F5344CB8AC3E}">
        <p14:creationId xmlns:p14="http://schemas.microsoft.com/office/powerpoint/2010/main" val="425830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Another issue: heterozygosity</a:t>
            </a:r>
            <a:endParaRPr lang="en-US" dirty="0"/>
          </a:p>
        </p:txBody>
      </p:sp>
      <p:sp>
        <p:nvSpPr>
          <p:cNvPr id="3" name="Segnaposto contenuto 2"/>
          <p:cNvSpPr>
            <a:spLocks noGrp="1"/>
          </p:cNvSpPr>
          <p:nvPr>
            <p:ph idx="1"/>
          </p:nvPr>
        </p:nvSpPr>
        <p:spPr>
          <a:xfrm>
            <a:off x="838200" y="1825625"/>
            <a:ext cx="7664669" cy="4351338"/>
          </a:xfrm>
        </p:spPr>
        <p:txBody>
          <a:bodyPr>
            <a:normAutofit/>
          </a:bodyPr>
          <a:lstStyle/>
          <a:p>
            <a:pPr algn="just"/>
            <a:r>
              <a:rPr lang="en-US" dirty="0" smtClean="0"/>
              <a:t>Heterozygosity </a:t>
            </a:r>
            <a:r>
              <a:rPr lang="en-US" dirty="0"/>
              <a:t>is defined as the extent to which the sequences of the two homologous chromosomes </a:t>
            </a:r>
            <a:r>
              <a:rPr lang="en-US" dirty="0" smtClean="0"/>
              <a:t>diverge</a:t>
            </a:r>
          </a:p>
          <a:p>
            <a:pPr algn="just"/>
            <a:r>
              <a:rPr lang="en-US" dirty="0" smtClean="0"/>
              <a:t>It </a:t>
            </a:r>
            <a:r>
              <a:rPr lang="en-US" dirty="0"/>
              <a:t>basically depends on the genetic variability of the population and therefore changes considerably from species to </a:t>
            </a:r>
            <a:r>
              <a:rPr lang="en-US" dirty="0" smtClean="0"/>
              <a:t>species</a:t>
            </a:r>
          </a:p>
          <a:p>
            <a:pPr algn="just"/>
            <a:r>
              <a:rPr lang="en-US" dirty="0" smtClean="0"/>
              <a:t>Typically </a:t>
            </a:r>
            <a:r>
              <a:rPr lang="en-US" dirty="0"/>
              <a:t>species with a small reproductive population will have low heterozygosity and vice </a:t>
            </a:r>
            <a:r>
              <a:rPr lang="en-US" dirty="0" smtClean="0"/>
              <a:t>versa</a:t>
            </a:r>
          </a:p>
          <a:p>
            <a:pPr algn="just"/>
            <a:r>
              <a:rPr lang="en-US" dirty="0" smtClean="0"/>
              <a:t>Mode </a:t>
            </a:r>
            <a:r>
              <a:rPr lang="en-US" dirty="0"/>
              <a:t>of reproduction also affects--marine species that reproduce by dispersing gametes tend to have high </a:t>
            </a:r>
            <a:r>
              <a:rPr lang="en-US" dirty="0" smtClean="0"/>
              <a:t>heterozygosity</a:t>
            </a:r>
          </a:p>
          <a:p>
            <a:pPr algn="just"/>
            <a:r>
              <a:rPr lang="en-US" dirty="0" smtClean="0"/>
              <a:t>Human-</a:t>
            </a:r>
            <a:r>
              <a:rPr lang="en-US" dirty="0"/>
              <a:t>&gt; </a:t>
            </a:r>
            <a:r>
              <a:rPr lang="en-US" u="sng" dirty="0"/>
              <a:t>very low heterozygosity (0.1%)</a:t>
            </a:r>
            <a:endParaRPr lang="en-US" dirty="0"/>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86042" y="147145"/>
            <a:ext cx="2438647" cy="6598877"/>
          </a:xfrm>
          <a:prstGeom prst="rect">
            <a:avLst/>
          </a:prstGeom>
        </p:spPr>
      </p:pic>
    </p:spTree>
    <p:extLst>
      <p:ext uri="{BB962C8B-B14F-4D97-AF65-F5344CB8AC3E}">
        <p14:creationId xmlns:p14="http://schemas.microsoft.com/office/powerpoint/2010/main" val="1964471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433442"/>
            <a:ext cx="10515600" cy="622847"/>
          </a:xfrm>
        </p:spPr>
        <p:txBody>
          <a:bodyPr>
            <a:normAutofit fontScale="90000"/>
          </a:bodyPr>
          <a:lstStyle/>
          <a:p>
            <a:r>
              <a:rPr lang="it-IT" sz="3200" b="1" dirty="0" smtClean="0"/>
              <a:t>Come si valuta l’</a:t>
            </a:r>
            <a:r>
              <a:rPr lang="it-IT" sz="3200" b="1" dirty="0" err="1" smtClean="0"/>
              <a:t>eterozigosità</a:t>
            </a:r>
            <a:r>
              <a:rPr lang="it-IT" sz="3200" b="1" dirty="0" smtClean="0"/>
              <a:t> e che problemi può causare?</a:t>
            </a:r>
            <a:endParaRPr lang="en-US" sz="3200" b="1" dirty="0"/>
          </a:p>
        </p:txBody>
      </p:sp>
      <p:sp>
        <p:nvSpPr>
          <p:cNvPr id="3" name="Segnaposto contenuto 2"/>
          <p:cNvSpPr>
            <a:spLocks noGrp="1"/>
          </p:cNvSpPr>
          <p:nvPr>
            <p:ph idx="1"/>
          </p:nvPr>
        </p:nvSpPr>
        <p:spPr>
          <a:xfrm>
            <a:off x="838200" y="1079340"/>
            <a:ext cx="6434959" cy="5052356"/>
          </a:xfrm>
        </p:spPr>
        <p:txBody>
          <a:bodyPr>
            <a:normAutofit lnSpcReduction="10000"/>
          </a:bodyPr>
          <a:lstStyle/>
          <a:p>
            <a:r>
              <a:rPr lang="en-US" dirty="0" smtClean="0"/>
              <a:t>In </a:t>
            </a:r>
            <a:r>
              <a:rPr lang="en-US" dirty="0"/>
              <a:t>the case of highly heterozygous genomes, differences between the two homologous chromosomes may lead to the separate assembly of the two </a:t>
            </a:r>
            <a:r>
              <a:rPr lang="en-US" b="1" u="sng" dirty="0" err="1"/>
              <a:t>haplomes</a:t>
            </a:r>
            <a:r>
              <a:rPr lang="en-US" dirty="0"/>
              <a:t/>
            </a:r>
            <a:br>
              <a:rPr lang="en-US" dirty="0"/>
            </a:br>
            <a:endParaRPr lang="en-US" dirty="0"/>
          </a:p>
          <a:p>
            <a:r>
              <a:rPr lang="en-US" dirty="0" smtClean="0"/>
              <a:t>In </a:t>
            </a:r>
            <a:r>
              <a:rPr lang="en-US" dirty="0"/>
              <a:t>essence, the graphs follow two alternative paths and assemble some genomic regions where differences are concentrated as different regions</a:t>
            </a:r>
            <a:br>
              <a:rPr lang="en-US" dirty="0"/>
            </a:br>
            <a:endParaRPr lang="en-US" dirty="0"/>
          </a:p>
          <a:p>
            <a:r>
              <a:rPr lang="en-US" dirty="0" smtClean="0"/>
              <a:t>As </a:t>
            </a:r>
            <a:r>
              <a:rPr lang="en-US" dirty="0"/>
              <a:t>a result, the size of the assembled genome increases relative to the actual size</a:t>
            </a:r>
            <a:br>
              <a:rPr lang="en-US" dirty="0"/>
            </a:br>
            <a:endParaRPr lang="en-US" dirty="0"/>
          </a:p>
          <a:p>
            <a:r>
              <a:rPr lang="en-US" dirty="0" smtClean="0"/>
              <a:t>Evaluate </a:t>
            </a:r>
            <a:r>
              <a:rPr lang="en-US" dirty="0"/>
              <a:t>heterozygosity by graphs of the distribution of k-</a:t>
            </a:r>
            <a:r>
              <a:rPr lang="en-US" dirty="0" err="1"/>
              <a:t>mers</a:t>
            </a:r>
            <a:r>
              <a:rPr lang="en-US" dirty="0"/>
              <a:t> with software such as </a:t>
            </a:r>
            <a:r>
              <a:rPr lang="en-US" b="1" u="sng" dirty="0"/>
              <a:t>Jellyfish</a:t>
            </a:r>
            <a:endParaRPr lang="en-US"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5124" y="987972"/>
            <a:ext cx="4464995" cy="2879893"/>
          </a:xfrm>
          <a:prstGeom prst="rect">
            <a:avLst/>
          </a:prstGeo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5882" y="3867865"/>
            <a:ext cx="4156202" cy="2667169"/>
          </a:xfrm>
          <a:prstGeom prst="rect">
            <a:avLst/>
          </a:prstGeom>
        </p:spPr>
      </p:pic>
      <p:sp>
        <p:nvSpPr>
          <p:cNvPr id="6" name="CasellaDiTesto 5"/>
          <p:cNvSpPr txBox="1"/>
          <p:nvPr/>
        </p:nvSpPr>
        <p:spPr>
          <a:xfrm>
            <a:off x="113933" y="1056289"/>
            <a:ext cx="7251191" cy="5047536"/>
          </a:xfrm>
          <a:prstGeom prst="rect">
            <a:avLst/>
          </a:prstGeom>
          <a:solidFill>
            <a:schemeClr val="bg1"/>
          </a:solidFill>
          <a:ln>
            <a:solidFill>
              <a:srgbClr val="FF0000"/>
            </a:solidFill>
          </a:ln>
        </p:spPr>
        <p:txBody>
          <a:bodyPr wrap="square" rtlCol="0">
            <a:spAutoFit/>
          </a:bodyPr>
          <a:lstStyle/>
          <a:p>
            <a:pPr marL="285750" indent="-285750" algn="just">
              <a:buFont typeface="Wingdings" panose="05000000000000000000" pitchFamily="2" charset="2"/>
              <a:buChar char="ü"/>
            </a:pPr>
            <a:r>
              <a:rPr lang="en-US" sz="2300" dirty="0" smtClean="0">
                <a:solidFill>
                  <a:srgbClr val="FF0000"/>
                </a:solidFill>
              </a:rPr>
              <a:t>The </a:t>
            </a:r>
            <a:r>
              <a:rPr lang="en-US" sz="2300" dirty="0">
                <a:solidFill>
                  <a:srgbClr val="FF0000"/>
                </a:solidFill>
              </a:rPr>
              <a:t>greater the relative height of the peak on the left increases, the more heterozygous the genome </a:t>
            </a:r>
            <a:r>
              <a:rPr lang="en-US" sz="2300" dirty="0" smtClean="0">
                <a:solidFill>
                  <a:srgbClr val="FF0000"/>
                </a:solidFill>
              </a:rPr>
              <a:t>is</a:t>
            </a:r>
          </a:p>
          <a:p>
            <a:pPr marL="285750" indent="-285750" algn="just">
              <a:buFont typeface="Wingdings" panose="05000000000000000000" pitchFamily="2" charset="2"/>
              <a:buChar char="ü"/>
            </a:pPr>
            <a:r>
              <a:rPr lang="en-US" sz="2300" dirty="0" smtClean="0">
                <a:solidFill>
                  <a:srgbClr val="FF0000"/>
                </a:solidFill>
              </a:rPr>
              <a:t>In </a:t>
            </a:r>
            <a:r>
              <a:rPr lang="en-US" sz="2300" dirty="0">
                <a:solidFill>
                  <a:srgbClr val="FF0000"/>
                </a:solidFill>
              </a:rPr>
              <a:t>a genome in complete homozygosity </a:t>
            </a:r>
            <a:r>
              <a:rPr lang="en-US" sz="2300" dirty="0" smtClean="0">
                <a:solidFill>
                  <a:srgbClr val="FF0000"/>
                </a:solidFill>
              </a:rPr>
              <a:t>you </a:t>
            </a:r>
            <a:r>
              <a:rPr lang="en-US" sz="2300" dirty="0">
                <a:solidFill>
                  <a:srgbClr val="FF0000"/>
                </a:solidFill>
              </a:rPr>
              <a:t>will notice a single peak with coverage equal to the sequencing depth of the </a:t>
            </a:r>
            <a:r>
              <a:rPr lang="en-US" sz="2300" dirty="0" smtClean="0">
                <a:solidFill>
                  <a:srgbClr val="FF0000"/>
                </a:solidFill>
              </a:rPr>
              <a:t>genome</a:t>
            </a:r>
          </a:p>
          <a:p>
            <a:pPr marL="285750" indent="-285750" algn="just">
              <a:buFont typeface="Wingdings" panose="05000000000000000000" pitchFamily="2" charset="2"/>
              <a:buChar char="ü"/>
            </a:pPr>
            <a:r>
              <a:rPr lang="en-US" sz="2300" dirty="0" smtClean="0">
                <a:solidFill>
                  <a:srgbClr val="FF0000"/>
                </a:solidFill>
              </a:rPr>
              <a:t>In </a:t>
            </a:r>
            <a:r>
              <a:rPr lang="en-US" sz="2300" dirty="0">
                <a:solidFill>
                  <a:srgbClr val="FF0000"/>
                </a:solidFill>
              </a:rPr>
              <a:t>a heterozygous genome </a:t>
            </a:r>
            <a:r>
              <a:rPr lang="en-US" sz="2300" dirty="0" smtClean="0">
                <a:solidFill>
                  <a:srgbClr val="FF0000"/>
                </a:solidFill>
              </a:rPr>
              <a:t>you will </a:t>
            </a:r>
            <a:r>
              <a:rPr lang="en-US" sz="2300" dirty="0">
                <a:solidFill>
                  <a:srgbClr val="FF0000"/>
                </a:solidFill>
              </a:rPr>
              <a:t>always notice a second peak, more or less high, located exactly in the middle of the first </a:t>
            </a:r>
            <a:r>
              <a:rPr lang="en-US" sz="2300" dirty="0" smtClean="0">
                <a:solidFill>
                  <a:srgbClr val="FF0000"/>
                </a:solidFill>
              </a:rPr>
              <a:t>one</a:t>
            </a:r>
          </a:p>
          <a:p>
            <a:pPr marL="285750" indent="-285750" algn="just">
              <a:buFont typeface="Wingdings" panose="05000000000000000000" pitchFamily="2" charset="2"/>
              <a:buChar char="ü"/>
            </a:pPr>
            <a:r>
              <a:rPr lang="en-US" sz="2300" dirty="0" smtClean="0">
                <a:solidFill>
                  <a:srgbClr val="FF0000"/>
                </a:solidFill>
              </a:rPr>
              <a:t>You </a:t>
            </a:r>
            <a:r>
              <a:rPr lang="en-US" sz="2300" dirty="0">
                <a:solidFill>
                  <a:srgbClr val="FF0000"/>
                </a:solidFill>
              </a:rPr>
              <a:t>will always notice a high peak at zero due to </a:t>
            </a:r>
            <a:r>
              <a:rPr lang="en-US" sz="2300" dirty="0" smtClean="0">
                <a:solidFill>
                  <a:srgbClr val="FF0000"/>
                </a:solidFill>
              </a:rPr>
              <a:t>k-</a:t>
            </a:r>
            <a:r>
              <a:rPr lang="en-US" sz="2300" dirty="0" err="1" smtClean="0">
                <a:solidFill>
                  <a:srgbClr val="FF0000"/>
                </a:solidFill>
              </a:rPr>
              <a:t>mers</a:t>
            </a:r>
            <a:r>
              <a:rPr lang="en-US" sz="2300" dirty="0" smtClean="0">
                <a:solidFill>
                  <a:srgbClr val="FF0000"/>
                </a:solidFill>
              </a:rPr>
              <a:t> </a:t>
            </a:r>
            <a:r>
              <a:rPr lang="en-US" sz="2300" dirty="0">
                <a:solidFill>
                  <a:srgbClr val="FF0000"/>
                </a:solidFill>
              </a:rPr>
              <a:t>that contain sequencing </a:t>
            </a:r>
            <a:r>
              <a:rPr lang="en-US" sz="2300" dirty="0" smtClean="0">
                <a:solidFill>
                  <a:srgbClr val="FF0000"/>
                </a:solidFill>
              </a:rPr>
              <a:t>errors</a:t>
            </a:r>
          </a:p>
          <a:p>
            <a:pPr marL="285750" indent="-285750" algn="just">
              <a:buFont typeface="Wingdings" panose="05000000000000000000" pitchFamily="2" charset="2"/>
              <a:buChar char="ü"/>
            </a:pPr>
            <a:r>
              <a:rPr lang="en-US" sz="2300" dirty="0" smtClean="0">
                <a:solidFill>
                  <a:srgbClr val="FF0000"/>
                </a:solidFill>
              </a:rPr>
              <a:t>In </a:t>
            </a:r>
            <a:r>
              <a:rPr lang="en-US" sz="2300" dirty="0">
                <a:solidFill>
                  <a:srgbClr val="FF0000"/>
                </a:solidFill>
              </a:rPr>
              <a:t>the right part of the graph </a:t>
            </a:r>
            <a:r>
              <a:rPr lang="en-US" sz="2300" dirty="0" smtClean="0">
                <a:solidFill>
                  <a:srgbClr val="FF0000"/>
                </a:solidFill>
              </a:rPr>
              <a:t>you can see the k-</a:t>
            </a:r>
            <a:r>
              <a:rPr lang="en-US" sz="2300" dirty="0" err="1" smtClean="0">
                <a:solidFill>
                  <a:srgbClr val="FF0000"/>
                </a:solidFill>
              </a:rPr>
              <a:t>mers</a:t>
            </a:r>
            <a:r>
              <a:rPr lang="en-US" sz="2300" dirty="0" smtClean="0">
                <a:solidFill>
                  <a:srgbClr val="FF0000"/>
                </a:solidFill>
              </a:rPr>
              <a:t> </a:t>
            </a:r>
            <a:r>
              <a:rPr lang="en-US" sz="2300" dirty="0">
                <a:solidFill>
                  <a:srgbClr val="FF0000"/>
                </a:solidFill>
              </a:rPr>
              <a:t>found many times in the genome, that is, those derived from repeated regions</a:t>
            </a:r>
            <a:endParaRPr lang="en-US" sz="2300" dirty="0">
              <a:solidFill>
                <a:srgbClr val="FF0000"/>
              </a:solidFill>
            </a:endParaRPr>
          </a:p>
        </p:txBody>
      </p:sp>
    </p:spTree>
    <p:extLst>
      <p:ext uri="{BB962C8B-B14F-4D97-AF65-F5344CB8AC3E}">
        <p14:creationId xmlns:p14="http://schemas.microsoft.com/office/powerpoint/2010/main" val="3835810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How can </a:t>
            </a:r>
            <a:r>
              <a:rPr lang="it-IT" dirty="0" err="1" smtClean="0"/>
              <a:t>we</a:t>
            </a:r>
            <a:r>
              <a:rPr lang="it-IT" dirty="0" smtClean="0"/>
              <a:t> </a:t>
            </a:r>
            <a:r>
              <a:rPr lang="it-IT" dirty="0" err="1" smtClean="0"/>
              <a:t>handle</a:t>
            </a:r>
            <a:r>
              <a:rPr lang="it-IT" dirty="0" smtClean="0"/>
              <a:t> </a:t>
            </a:r>
            <a:r>
              <a:rPr lang="it-IT" dirty="0" err="1" smtClean="0"/>
              <a:t>heterozygosity</a:t>
            </a:r>
            <a:r>
              <a:rPr lang="it-IT" dirty="0" smtClean="0"/>
              <a:t>?</a:t>
            </a:r>
            <a:endParaRPr lang="en-US" dirty="0"/>
          </a:p>
        </p:txBody>
      </p:sp>
      <p:sp>
        <p:nvSpPr>
          <p:cNvPr id="3" name="Segnaposto contenuto 2"/>
          <p:cNvSpPr>
            <a:spLocks noGrp="1"/>
          </p:cNvSpPr>
          <p:nvPr>
            <p:ph idx="1"/>
          </p:nvPr>
        </p:nvSpPr>
        <p:spPr>
          <a:xfrm>
            <a:off x="838200" y="1825625"/>
            <a:ext cx="11122152" cy="4351338"/>
          </a:xfrm>
        </p:spPr>
        <p:txBody>
          <a:bodyPr>
            <a:normAutofit fontScale="92500" lnSpcReduction="10000"/>
          </a:bodyPr>
          <a:lstStyle/>
          <a:p>
            <a:pPr algn="just"/>
            <a:r>
              <a:rPr lang="en-US" b="1" u="sng" dirty="0" smtClean="0"/>
              <a:t>Option 1</a:t>
            </a:r>
            <a:r>
              <a:rPr lang="en-US" b="1" u="sng" dirty="0"/>
              <a:t>: ignore it</a:t>
            </a:r>
            <a:r>
              <a:rPr lang="en-US" dirty="0"/>
              <a:t>. Attempt to generate a single haploid genome assembly, “collapsing” any polymorphisms and allelic variants (as originally done for the human genome) -&gt; </a:t>
            </a:r>
            <a:r>
              <a:rPr lang="en-US" u="sng" dirty="0" err="1"/>
              <a:t>monoploid</a:t>
            </a:r>
            <a:r>
              <a:rPr lang="en-US" u="sng" dirty="0"/>
              <a:t> assembly</a:t>
            </a:r>
            <a:r>
              <a:rPr lang="en-US" dirty="0"/>
              <a:t>. Approach possible only with species with low </a:t>
            </a:r>
            <a:r>
              <a:rPr lang="en-US" dirty="0" smtClean="0"/>
              <a:t>heterozygosity</a:t>
            </a:r>
          </a:p>
          <a:p>
            <a:pPr algn="just"/>
            <a:r>
              <a:rPr lang="en-US" b="1" u="sng" dirty="0" smtClean="0"/>
              <a:t>Option 2</a:t>
            </a:r>
            <a:r>
              <a:rPr lang="en-US" b="1" u="sng" dirty="0"/>
              <a:t>: Generate a reference haploid assembly, plus a collection of “accessory” scaffolds </a:t>
            </a:r>
            <a:r>
              <a:rPr lang="en-US" dirty="0"/>
              <a:t>representing the alternative haplotype, relating only to genomic regions characterized by sequence </a:t>
            </a:r>
            <a:r>
              <a:rPr lang="en-US" dirty="0" err="1" smtClean="0"/>
              <a:t>hypervariability</a:t>
            </a:r>
            <a:endParaRPr lang="en-US" dirty="0" smtClean="0"/>
          </a:p>
          <a:p>
            <a:pPr algn="just"/>
            <a:r>
              <a:rPr lang="en-US" b="1" u="sng" dirty="0" smtClean="0"/>
              <a:t>Option 3</a:t>
            </a:r>
            <a:r>
              <a:rPr lang="en-US" b="1" u="sng" dirty="0"/>
              <a:t>: Generate a diploid assembly, with the two alternative haplotypes</a:t>
            </a:r>
            <a:r>
              <a:rPr lang="en-US" dirty="0"/>
              <a:t>. This approach requires the use of “ploidy-aware” assemblers, such as </a:t>
            </a:r>
            <a:r>
              <a:rPr lang="en-US" dirty="0" err="1"/>
              <a:t>Platanus-allee</a:t>
            </a:r>
            <a:r>
              <a:rPr lang="en-US" dirty="0"/>
              <a:t>, FALCON-unzip, </a:t>
            </a:r>
            <a:r>
              <a:rPr lang="en-US" dirty="0" err="1"/>
              <a:t>HiCanu</a:t>
            </a:r>
            <a:r>
              <a:rPr lang="en-US" dirty="0"/>
              <a:t> and </a:t>
            </a:r>
            <a:r>
              <a:rPr lang="en-US" dirty="0" err="1"/>
              <a:t>Hifiasm</a:t>
            </a:r>
            <a:r>
              <a:rPr lang="en-US" dirty="0"/>
              <a:t>, or involves the use of post-assembly tools such as </a:t>
            </a:r>
            <a:r>
              <a:rPr lang="en-US" dirty="0" err="1" smtClean="0"/>
              <a:t>Haplomerger</a:t>
            </a:r>
            <a:endParaRPr lang="en-US" dirty="0" smtClean="0"/>
          </a:p>
          <a:p>
            <a:pPr algn="just"/>
            <a:r>
              <a:rPr lang="en-US" dirty="0" smtClean="0"/>
              <a:t>N.B</a:t>
            </a:r>
            <a:r>
              <a:rPr lang="en-US" dirty="0"/>
              <a:t>.#1: to generate a de novo genome assembly, one ALWAYS starts from a SINGLE INDIVIDUAL, to limit technical problems related to </a:t>
            </a:r>
            <a:r>
              <a:rPr lang="en-US" dirty="0" smtClean="0"/>
              <a:t>heterozygosity</a:t>
            </a:r>
          </a:p>
          <a:p>
            <a:pPr algn="just"/>
            <a:r>
              <a:rPr lang="en-US" dirty="0" smtClean="0"/>
              <a:t>N.B</a:t>
            </a:r>
            <a:r>
              <a:rPr lang="en-US" dirty="0"/>
              <a:t>.#2: usually in species with high heterozygosity, the size of the genome assembly exceeds the expected size of the haploid genome</a:t>
            </a:r>
          </a:p>
        </p:txBody>
      </p:sp>
    </p:spTree>
    <p:extLst>
      <p:ext uri="{BB962C8B-B14F-4D97-AF65-F5344CB8AC3E}">
        <p14:creationId xmlns:p14="http://schemas.microsoft.com/office/powerpoint/2010/main" val="186766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438912"/>
            <a:ext cx="11205754" cy="701911"/>
          </a:xfrm>
        </p:spPr>
        <p:txBody>
          <a:bodyPr>
            <a:normAutofit/>
          </a:bodyPr>
          <a:lstStyle/>
          <a:p>
            <a:r>
              <a:rPr lang="it-IT" sz="3200" dirty="0" smtClean="0"/>
              <a:t>CHROMOSOME PHASING: A </a:t>
            </a:r>
            <a:r>
              <a:rPr lang="it-IT" sz="3200" dirty="0" smtClean="0"/>
              <a:t>SMALL REVOLUTION</a:t>
            </a:r>
            <a:endParaRPr lang="en-US" sz="3200" dirty="0"/>
          </a:p>
        </p:txBody>
      </p:sp>
      <p:sp>
        <p:nvSpPr>
          <p:cNvPr id="3" name="Segnaposto contenuto 2"/>
          <p:cNvSpPr>
            <a:spLocks noGrp="1"/>
          </p:cNvSpPr>
          <p:nvPr>
            <p:ph idx="1"/>
          </p:nvPr>
        </p:nvSpPr>
        <p:spPr>
          <a:xfrm>
            <a:off x="202474" y="1747382"/>
            <a:ext cx="4561115" cy="4351338"/>
          </a:xfrm>
        </p:spPr>
        <p:txBody>
          <a:bodyPr>
            <a:normAutofit fontScale="92500" lnSpcReduction="20000"/>
          </a:bodyPr>
          <a:lstStyle/>
          <a:p>
            <a:r>
              <a:rPr lang="en-US" b="1" u="sng" dirty="0" smtClean="0"/>
              <a:t>Chromatin</a:t>
            </a:r>
            <a:r>
              <a:rPr lang="en-US" dirty="0" smtClean="0"/>
              <a:t> </a:t>
            </a:r>
            <a:r>
              <a:rPr lang="en-US" b="1" u="sng" dirty="0"/>
              <a:t>conformation</a:t>
            </a:r>
            <a:r>
              <a:rPr lang="en-US" dirty="0"/>
              <a:t> </a:t>
            </a:r>
            <a:r>
              <a:rPr lang="en-US" b="1" u="sng" dirty="0"/>
              <a:t>capture</a:t>
            </a:r>
            <a:r>
              <a:rPr lang="en-US" dirty="0"/>
              <a:t> libraries: Hi-C and Omni-C </a:t>
            </a:r>
            <a:r>
              <a:rPr lang="en-US" dirty="0" smtClean="0"/>
              <a:t>libraries</a:t>
            </a:r>
            <a:r>
              <a:rPr lang="en-US" dirty="0"/>
              <a:t/>
            </a:r>
            <a:br>
              <a:rPr lang="en-US" dirty="0"/>
            </a:br>
            <a:endParaRPr lang="en-US" dirty="0"/>
          </a:p>
          <a:p>
            <a:r>
              <a:rPr lang="en-US" dirty="0"/>
              <a:t>1)</a:t>
            </a:r>
            <a:r>
              <a:rPr lang="en-US" b="1" dirty="0"/>
              <a:t>chromatin crosslinking </a:t>
            </a:r>
            <a:r>
              <a:rPr lang="en-US" dirty="0"/>
              <a:t>by </a:t>
            </a:r>
            <a:r>
              <a:rPr lang="en-US" dirty="0" err="1"/>
              <a:t>glutarate</a:t>
            </a:r>
            <a:r>
              <a:rPr lang="en-US" dirty="0"/>
              <a:t/>
            </a:r>
            <a:br>
              <a:rPr lang="en-US" dirty="0"/>
            </a:br>
            <a:endParaRPr lang="en-US" dirty="0"/>
          </a:p>
          <a:p>
            <a:r>
              <a:rPr lang="en-US" dirty="0"/>
              <a:t>2)</a:t>
            </a:r>
            <a:r>
              <a:rPr lang="en-US" b="1" dirty="0"/>
              <a:t>Enzymatic cutting </a:t>
            </a:r>
            <a:r>
              <a:rPr lang="en-US" dirty="0"/>
              <a:t>of the DNA chain</a:t>
            </a:r>
            <a:br>
              <a:rPr lang="en-US" dirty="0"/>
            </a:br>
            <a:endParaRPr lang="en-US" dirty="0"/>
          </a:p>
          <a:p>
            <a:r>
              <a:rPr lang="en-US" dirty="0"/>
              <a:t>3)</a:t>
            </a:r>
            <a:r>
              <a:rPr lang="en-US" b="1" dirty="0"/>
              <a:t>Proximity</a:t>
            </a:r>
            <a:r>
              <a:rPr lang="en-US" dirty="0"/>
              <a:t> </a:t>
            </a:r>
            <a:r>
              <a:rPr lang="en-US" b="1" dirty="0"/>
              <a:t>ligation</a:t>
            </a:r>
            <a:r>
              <a:rPr lang="en-US" dirty="0"/>
              <a:t> with biotin-labeled bridges</a:t>
            </a:r>
            <a:br>
              <a:rPr lang="en-US" dirty="0"/>
            </a:br>
            <a:endParaRPr lang="en-US" dirty="0"/>
          </a:p>
          <a:p>
            <a:r>
              <a:rPr lang="en-US" dirty="0"/>
              <a:t>4)</a:t>
            </a:r>
            <a:r>
              <a:rPr lang="en-US" b="1" dirty="0"/>
              <a:t>Reversion of crosslinks</a:t>
            </a:r>
            <a:r>
              <a:rPr lang="en-US" dirty="0"/>
              <a:t/>
            </a:r>
            <a:br>
              <a:rPr lang="en-US" dirty="0"/>
            </a:br>
            <a:endParaRPr lang="en-US" dirty="0"/>
          </a:p>
          <a:p>
            <a:r>
              <a:rPr lang="en-US" dirty="0"/>
              <a:t>5)</a:t>
            </a:r>
            <a:r>
              <a:rPr lang="en-US" b="1" dirty="0"/>
              <a:t>Purification</a:t>
            </a:r>
            <a:r>
              <a:rPr lang="en-US" dirty="0"/>
              <a:t> of fragments</a:t>
            </a:r>
          </a:p>
        </p:txBody>
      </p:sp>
      <p:pic>
        <p:nvPicPr>
          <p:cNvPr id="4" name="Immagine 3"/>
          <p:cNvPicPr>
            <a:picLocks noChangeAspect="1"/>
          </p:cNvPicPr>
          <p:nvPr/>
        </p:nvPicPr>
        <p:blipFill>
          <a:blip r:embed="rId2"/>
          <a:stretch>
            <a:fillRect/>
          </a:stretch>
        </p:blipFill>
        <p:spPr>
          <a:xfrm>
            <a:off x="5021369" y="1317286"/>
            <a:ext cx="3942170" cy="5211530"/>
          </a:xfrm>
          <a:prstGeom prst="rect">
            <a:avLst/>
          </a:prstGeo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3539" y="1317286"/>
            <a:ext cx="3097841" cy="5211530"/>
          </a:xfrm>
          <a:prstGeom prst="rect">
            <a:avLst/>
          </a:prstGeom>
        </p:spPr>
      </p:pic>
    </p:spTree>
    <p:extLst>
      <p:ext uri="{BB962C8B-B14F-4D97-AF65-F5344CB8AC3E}">
        <p14:creationId xmlns:p14="http://schemas.microsoft.com/office/powerpoint/2010/main" val="3806056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5816" y="1212310"/>
            <a:ext cx="9203669" cy="3788177"/>
          </a:xfrm>
          <a:prstGeom prst="rect">
            <a:avLst/>
          </a:prstGeom>
        </p:spPr>
      </p:pic>
      <p:sp>
        <p:nvSpPr>
          <p:cNvPr id="3" name="CasellaDiTesto 2"/>
          <p:cNvSpPr txBox="1"/>
          <p:nvPr/>
        </p:nvSpPr>
        <p:spPr>
          <a:xfrm>
            <a:off x="1585816" y="5358384"/>
            <a:ext cx="9134856" cy="923330"/>
          </a:xfrm>
          <a:prstGeom prst="rect">
            <a:avLst/>
          </a:prstGeom>
          <a:noFill/>
        </p:spPr>
        <p:txBody>
          <a:bodyPr wrap="square" rtlCol="0">
            <a:spAutoFit/>
          </a:bodyPr>
          <a:lstStyle/>
          <a:p>
            <a:pPr algn="just"/>
            <a:r>
              <a:rPr lang="en-US" b="1" dirty="0"/>
              <a:t>Notice how the 2 ends of the fragments included in the library carry sequences originally far apart in the chromosome, but spatially close.</a:t>
            </a:r>
            <a:r>
              <a:rPr lang="en-US" dirty="0"/>
              <a:t> </a:t>
            </a:r>
            <a:r>
              <a:rPr lang="en-US" b="1" dirty="0" smtClean="0"/>
              <a:t>Illumina</a:t>
            </a:r>
            <a:r>
              <a:rPr lang="en-US" dirty="0" smtClean="0"/>
              <a:t> </a:t>
            </a:r>
            <a:r>
              <a:rPr lang="en-US" b="1" dirty="0" smtClean="0"/>
              <a:t>paired-end sequencing</a:t>
            </a:r>
            <a:r>
              <a:rPr lang="en-US" dirty="0" smtClean="0"/>
              <a:t> </a:t>
            </a:r>
            <a:r>
              <a:rPr lang="en-US" b="1" dirty="0"/>
              <a:t>creates </a:t>
            </a:r>
            <a:r>
              <a:rPr lang="en-US" b="1" dirty="0" smtClean="0"/>
              <a:t>very </a:t>
            </a:r>
            <a:r>
              <a:rPr lang="en-US" b="1" dirty="0"/>
              <a:t>long “bridges”</a:t>
            </a:r>
            <a:endParaRPr lang="en-US" dirty="0"/>
          </a:p>
        </p:txBody>
      </p:sp>
      <p:sp>
        <p:nvSpPr>
          <p:cNvPr id="6" name="Titolo 1"/>
          <p:cNvSpPr>
            <a:spLocks noGrp="1"/>
          </p:cNvSpPr>
          <p:nvPr>
            <p:ph type="title"/>
          </p:nvPr>
        </p:nvSpPr>
        <p:spPr>
          <a:xfrm>
            <a:off x="838200" y="421328"/>
            <a:ext cx="11205754" cy="701911"/>
          </a:xfrm>
        </p:spPr>
        <p:txBody>
          <a:bodyPr>
            <a:normAutofit/>
          </a:bodyPr>
          <a:lstStyle/>
          <a:p>
            <a:r>
              <a:rPr lang="it-IT" sz="3200" dirty="0" smtClean="0"/>
              <a:t>CHROMOSOME PHASING: A </a:t>
            </a:r>
            <a:r>
              <a:rPr lang="it-IT" sz="3200" dirty="0" smtClean="0"/>
              <a:t>SMALL REVOLUTION</a:t>
            </a:r>
            <a:endParaRPr lang="en-US" sz="3200" dirty="0"/>
          </a:p>
        </p:txBody>
      </p:sp>
    </p:spTree>
    <p:extLst>
      <p:ext uri="{BB962C8B-B14F-4D97-AF65-F5344CB8AC3E}">
        <p14:creationId xmlns:p14="http://schemas.microsoft.com/office/powerpoint/2010/main" val="298484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1825625"/>
            <a:ext cx="5492261" cy="4351338"/>
          </a:xfrm>
        </p:spPr>
        <p:txBody>
          <a:bodyPr>
            <a:normAutofit fontScale="92500" lnSpcReduction="10000"/>
          </a:bodyPr>
          <a:lstStyle/>
          <a:p>
            <a:pPr algn="just"/>
            <a:r>
              <a:rPr lang="en-US" dirty="0" smtClean="0"/>
              <a:t>We </a:t>
            </a:r>
            <a:r>
              <a:rPr lang="en-US" dirty="0"/>
              <a:t>get chimeric DNA fragments that correspond to </a:t>
            </a:r>
            <a:r>
              <a:rPr lang="en-US" b="1" dirty="0"/>
              <a:t>regions very distant from each other in the linear sequence of genomic DNA, but very close spatially to each other in the 3D chromatin structure</a:t>
            </a:r>
            <a:r>
              <a:rPr lang="en-US" dirty="0"/>
              <a:t/>
            </a:r>
            <a:br>
              <a:rPr lang="en-US" dirty="0"/>
            </a:br>
            <a:endParaRPr lang="en-US" dirty="0"/>
          </a:p>
          <a:p>
            <a:pPr algn="just"/>
            <a:r>
              <a:rPr lang="en-US" dirty="0" smtClean="0"/>
              <a:t>Difference </a:t>
            </a:r>
            <a:r>
              <a:rPr lang="en-US" dirty="0"/>
              <a:t>between </a:t>
            </a:r>
            <a:r>
              <a:rPr lang="en-US" b="1" dirty="0"/>
              <a:t>Hi-C and Omni-C</a:t>
            </a:r>
            <a:r>
              <a:rPr lang="en-US" dirty="0"/>
              <a:t> libraries : the former cut with a restriction enzyme (specific cut, not random), the latter with a nonspecific endonuclease -&gt; greater genome coverage, more uniformity</a:t>
            </a:r>
            <a:br>
              <a:rPr lang="en-US" dirty="0"/>
            </a:br>
            <a:endParaRPr lang="en-US" dirty="0"/>
          </a:p>
          <a:p>
            <a:pPr algn="just"/>
            <a:r>
              <a:rPr lang="en-US" dirty="0" smtClean="0"/>
              <a:t>Sequencing </a:t>
            </a:r>
            <a:r>
              <a:rPr lang="en-US" dirty="0"/>
              <a:t>should be done in </a:t>
            </a:r>
            <a:r>
              <a:rPr lang="en-US" b="1" dirty="0"/>
              <a:t>paired-end </a:t>
            </a:r>
            <a:r>
              <a:rPr lang="en-US" dirty="0"/>
              <a:t>mode </a:t>
            </a:r>
            <a:r>
              <a:rPr lang="en-US" b="1" dirty="0"/>
              <a:t>with Illumina </a:t>
            </a:r>
            <a:r>
              <a:rPr lang="en-US" dirty="0"/>
              <a:t>(or </a:t>
            </a:r>
            <a:r>
              <a:rPr lang="en-US" dirty="0" err="1"/>
              <a:t>BGIseq</a:t>
            </a:r>
            <a:r>
              <a:rPr lang="en-US" dirty="0"/>
              <a:t>, prospectively also with </a:t>
            </a:r>
            <a:r>
              <a:rPr lang="en-US" dirty="0" smtClean="0"/>
              <a:t>AVITI or </a:t>
            </a:r>
            <a:r>
              <a:rPr lang="en-US" dirty="0" err="1" smtClean="0"/>
              <a:t>Onso</a:t>
            </a:r>
            <a:r>
              <a:rPr lang="en-US" dirty="0" smtClean="0"/>
              <a:t>)</a:t>
            </a:r>
            <a:endParaRPr lang="en-US" dirty="0"/>
          </a:p>
          <a:p>
            <a:pPr algn="just"/>
            <a:endParaRPr lang="it-IT" dirty="0" smtClean="0"/>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7867" y="1624381"/>
            <a:ext cx="5013523" cy="2973744"/>
          </a:xfrm>
          <a:prstGeom prst="rect">
            <a:avLst/>
          </a:prstGeom>
        </p:spPr>
      </p:pic>
      <p:sp>
        <p:nvSpPr>
          <p:cNvPr id="6" name="CasellaDiTesto 5"/>
          <p:cNvSpPr txBox="1"/>
          <p:nvPr/>
        </p:nvSpPr>
        <p:spPr>
          <a:xfrm>
            <a:off x="7123612" y="4955177"/>
            <a:ext cx="4302034" cy="923330"/>
          </a:xfrm>
          <a:prstGeom prst="rect">
            <a:avLst/>
          </a:prstGeom>
          <a:noFill/>
          <a:ln>
            <a:solidFill>
              <a:schemeClr val="accent1"/>
            </a:solidFill>
          </a:ln>
        </p:spPr>
        <p:txBody>
          <a:bodyPr wrap="square" rtlCol="0">
            <a:spAutoFit/>
          </a:bodyPr>
          <a:lstStyle/>
          <a:p>
            <a:pPr algn="ctr"/>
            <a:r>
              <a:rPr lang="en-US" b="1" dirty="0" smtClean="0"/>
              <a:t>For Hi-C or Omni-C </a:t>
            </a:r>
            <a:r>
              <a:rPr lang="en-US" b="1" dirty="0" smtClean="0"/>
              <a:t>libraries we need to use a genome coverage close to </a:t>
            </a:r>
            <a:r>
              <a:rPr lang="en-US" b="1" dirty="0" smtClean="0"/>
              <a:t>30X</a:t>
            </a:r>
            <a:endParaRPr lang="en-US" b="1" dirty="0"/>
          </a:p>
        </p:txBody>
      </p:sp>
      <p:sp>
        <p:nvSpPr>
          <p:cNvPr id="7" name="Titolo 1"/>
          <p:cNvSpPr>
            <a:spLocks noGrp="1"/>
          </p:cNvSpPr>
          <p:nvPr>
            <p:ph type="title"/>
          </p:nvPr>
        </p:nvSpPr>
        <p:spPr>
          <a:xfrm>
            <a:off x="838200" y="421328"/>
            <a:ext cx="11205754" cy="701911"/>
          </a:xfrm>
        </p:spPr>
        <p:txBody>
          <a:bodyPr>
            <a:normAutofit/>
          </a:bodyPr>
          <a:lstStyle/>
          <a:p>
            <a:r>
              <a:rPr lang="it-IT" sz="3200" dirty="0" smtClean="0"/>
              <a:t>CHROMOSOME PHASING: A </a:t>
            </a:r>
            <a:r>
              <a:rPr lang="it-IT" sz="3200" dirty="0" smtClean="0"/>
              <a:t>SMALL REVOLUTION</a:t>
            </a:r>
            <a:endParaRPr lang="en-US" sz="3200" dirty="0"/>
          </a:p>
        </p:txBody>
      </p:sp>
    </p:spTree>
    <p:extLst>
      <p:ext uri="{BB962C8B-B14F-4D97-AF65-F5344CB8AC3E}">
        <p14:creationId xmlns:p14="http://schemas.microsoft.com/office/powerpoint/2010/main" val="3279348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50818" y="231956"/>
            <a:ext cx="8210005" cy="4279084"/>
          </a:xfrm>
        </p:spPr>
        <p:txBody>
          <a:bodyPr>
            <a:normAutofit/>
          </a:bodyPr>
          <a:lstStyle/>
          <a:p>
            <a:pPr marL="45720" indent="0" algn="just">
              <a:buNone/>
            </a:pPr>
            <a:r>
              <a:rPr lang="it-IT" dirty="0" smtClean="0"/>
              <a:t>Hi-C </a:t>
            </a:r>
            <a:r>
              <a:rPr lang="it-IT" dirty="0" smtClean="0"/>
              <a:t>and </a:t>
            </a:r>
            <a:r>
              <a:rPr lang="it-IT" dirty="0" err="1" smtClean="0"/>
              <a:t>Omni</a:t>
            </a:r>
            <a:r>
              <a:rPr lang="it-IT" dirty="0" smtClean="0"/>
              <a:t>-C: </a:t>
            </a:r>
            <a:r>
              <a:rPr lang="it-IT" dirty="0" smtClean="0"/>
              <a:t>a </a:t>
            </a:r>
            <a:r>
              <a:rPr lang="it-IT" dirty="0" err="1" smtClean="0"/>
              <a:t>few</a:t>
            </a:r>
            <a:r>
              <a:rPr lang="it-IT" dirty="0" smtClean="0"/>
              <a:t> </a:t>
            </a:r>
            <a:r>
              <a:rPr lang="it-IT" dirty="0" err="1" smtClean="0"/>
              <a:t>additional</a:t>
            </a:r>
            <a:r>
              <a:rPr lang="it-IT" dirty="0" smtClean="0"/>
              <a:t> notes</a:t>
            </a:r>
            <a:endParaRPr lang="it-IT" dirty="0" smtClean="0"/>
          </a:p>
          <a:p>
            <a:pPr algn="just"/>
            <a:r>
              <a:rPr lang="en-US" dirty="0"/>
              <a:t>Must start from </a:t>
            </a:r>
            <a:r>
              <a:rPr lang="en-US" b="1" dirty="0"/>
              <a:t>very fresh biological samples</a:t>
            </a:r>
            <a:r>
              <a:rPr lang="en-US" dirty="0"/>
              <a:t>: blood or tissue. Required about 1 million cells (nucleated!) or about 50 milligrams of </a:t>
            </a:r>
            <a:r>
              <a:rPr lang="en-US" dirty="0" smtClean="0"/>
              <a:t>tissue</a:t>
            </a:r>
          </a:p>
          <a:p>
            <a:pPr algn="just"/>
            <a:r>
              <a:rPr lang="en-US" dirty="0" smtClean="0"/>
              <a:t>Procedure </a:t>
            </a:r>
            <a:r>
              <a:rPr lang="en-US" dirty="0"/>
              <a:t>for preparing the libraries laborious: 2 days of </a:t>
            </a:r>
            <a:r>
              <a:rPr lang="en-US" dirty="0" smtClean="0"/>
              <a:t>work</a:t>
            </a:r>
          </a:p>
          <a:p>
            <a:pPr algn="just"/>
            <a:r>
              <a:rPr lang="en-US" dirty="0" smtClean="0"/>
              <a:t>These </a:t>
            </a:r>
            <a:r>
              <a:rPr lang="en-US" dirty="0"/>
              <a:t>libraries are </a:t>
            </a:r>
            <a:r>
              <a:rPr lang="en-US" b="1" dirty="0"/>
              <a:t>used exclusively for scaffolding</a:t>
            </a:r>
            <a:r>
              <a:rPr lang="en-US" dirty="0"/>
              <a:t>, but not for assembly or polishing (they are not evenly distributed along the genome</a:t>
            </a:r>
            <a:r>
              <a:rPr lang="en-US" dirty="0" smtClean="0"/>
              <a:t>)</a:t>
            </a:r>
          </a:p>
          <a:p>
            <a:pPr algn="just"/>
            <a:r>
              <a:rPr lang="en-US" dirty="0" smtClean="0"/>
              <a:t>New </a:t>
            </a:r>
            <a:r>
              <a:rPr lang="en-US" dirty="0"/>
              <a:t>technical challenges for assemblies: development of new software specifically for scaffolding with libraries of this type (long-range information): SALSA2, 3D-DNA, etc.</a:t>
            </a: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5920" y="16857"/>
            <a:ext cx="2926080" cy="6841144"/>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2275" y="4214893"/>
            <a:ext cx="3560445" cy="2643107"/>
          </a:xfrm>
          <a:prstGeom prst="rect">
            <a:avLst/>
          </a:prstGeom>
        </p:spPr>
      </p:pic>
    </p:spTree>
    <p:extLst>
      <p:ext uri="{BB962C8B-B14F-4D97-AF65-F5344CB8AC3E}">
        <p14:creationId xmlns:p14="http://schemas.microsoft.com/office/powerpoint/2010/main" val="247206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54726" y="493212"/>
            <a:ext cx="3611879" cy="5811794"/>
          </a:xfrm>
        </p:spPr>
        <p:txBody>
          <a:bodyPr>
            <a:normAutofit/>
          </a:bodyPr>
          <a:lstStyle/>
          <a:p>
            <a:pPr marL="45720" indent="0" algn="just">
              <a:buNone/>
            </a:pPr>
            <a:r>
              <a:rPr lang="en-US" dirty="0"/>
              <a:t>“Scaffolders” for Hi-C and Omni-C libraries compared</a:t>
            </a:r>
            <a:r>
              <a:rPr lang="en-US" dirty="0" smtClean="0"/>
              <a:t>.</a:t>
            </a:r>
          </a:p>
          <a:p>
            <a:pPr marL="45720" indent="0" algn="just">
              <a:buNone/>
            </a:pPr>
            <a:r>
              <a:rPr lang="en-US" dirty="0" smtClean="0"/>
              <a:t>Remember </a:t>
            </a:r>
            <a:r>
              <a:rPr lang="en-US" dirty="0"/>
              <a:t>that scaffolding cannot work miracles if the starting assembly is of poor quality</a:t>
            </a:r>
            <a:r>
              <a:rPr lang="en-US" dirty="0" smtClean="0"/>
              <a:t>!</a:t>
            </a:r>
          </a:p>
          <a:p>
            <a:pPr marL="45720" indent="0" algn="just">
              <a:buNone/>
            </a:pPr>
            <a:r>
              <a:rPr lang="en-US" dirty="0" smtClean="0"/>
              <a:t>One </a:t>
            </a:r>
            <a:r>
              <a:rPr lang="en-US" dirty="0"/>
              <a:t>needs in any case to start from good quality de novo assemblies (high N50, see next slides for an explanation)The better the starting quality, the fewer errors made (large inversions and shuffling of scaffolds)</a:t>
            </a:r>
            <a:endParaRPr lang="it-IT"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635" y="231956"/>
            <a:ext cx="8096250" cy="6324600"/>
          </a:xfrm>
          <a:prstGeom prst="rect">
            <a:avLst/>
          </a:prstGeom>
        </p:spPr>
      </p:pic>
    </p:spTree>
    <p:extLst>
      <p:ext uri="{BB962C8B-B14F-4D97-AF65-F5344CB8AC3E}">
        <p14:creationId xmlns:p14="http://schemas.microsoft.com/office/powerpoint/2010/main" val="1877698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54726" y="493212"/>
            <a:ext cx="11330722" cy="5811794"/>
          </a:xfrm>
        </p:spPr>
        <p:txBody>
          <a:bodyPr>
            <a:normAutofit/>
          </a:bodyPr>
          <a:lstStyle/>
          <a:p>
            <a:pPr marL="45720" indent="0" algn="just">
              <a:buNone/>
            </a:pPr>
            <a:r>
              <a:rPr lang="en-US" dirty="0"/>
              <a:t>What does a contact map related to a library obtained by chromatin proximity ligation look like? The graphs below represent the density of contacts observed between pairs of paired-end library reads</a:t>
            </a:r>
            <a:endParaRPr lang="it-IT" dirty="0"/>
          </a:p>
        </p:txBody>
      </p:sp>
      <p:pic>
        <p:nvPicPr>
          <p:cNvPr id="4" name="Immagine 3"/>
          <p:cNvPicPr>
            <a:picLocks noChangeAspect="1"/>
          </p:cNvPicPr>
          <p:nvPr/>
        </p:nvPicPr>
        <p:blipFill rotWithShape="1">
          <a:blip r:embed="rId2">
            <a:extLst>
              <a:ext uri="{28A0092B-C50C-407E-A947-70E740481C1C}">
                <a14:useLocalDpi xmlns:a14="http://schemas.microsoft.com/office/drawing/2010/main" val="0"/>
              </a:ext>
            </a:extLst>
          </a:blip>
          <a:srcRect l="11722" t="7333" r="11111" b="12475"/>
          <a:stretch/>
        </p:blipFill>
        <p:spPr>
          <a:xfrm>
            <a:off x="320040" y="1464412"/>
            <a:ext cx="3310128" cy="3009857"/>
          </a:xfrm>
          <a:prstGeom prst="rect">
            <a:avLst/>
          </a:prstGeom>
        </p:spPr>
      </p:pic>
      <p:sp>
        <p:nvSpPr>
          <p:cNvPr id="5" name="CasellaDiTesto 4"/>
          <p:cNvSpPr txBox="1"/>
          <p:nvPr/>
        </p:nvSpPr>
        <p:spPr>
          <a:xfrm>
            <a:off x="3904488" y="1792224"/>
            <a:ext cx="7746274" cy="1477328"/>
          </a:xfrm>
          <a:prstGeom prst="rect">
            <a:avLst/>
          </a:prstGeom>
          <a:noFill/>
        </p:spPr>
        <p:txBody>
          <a:bodyPr wrap="square" rtlCol="0">
            <a:spAutoFit/>
          </a:bodyPr>
          <a:lstStyle/>
          <a:p>
            <a:pPr algn="just"/>
            <a:r>
              <a:rPr lang="en-US" dirty="0"/>
              <a:t>Left ideal case: </a:t>
            </a:r>
            <a:r>
              <a:rPr lang="en-US" dirty="0" err="1"/>
              <a:t>intrachromosomal</a:t>
            </a:r>
            <a:r>
              <a:rPr lang="en-US" dirty="0"/>
              <a:t> contacts very well evident, </a:t>
            </a:r>
            <a:r>
              <a:rPr lang="en-US" dirty="0" err="1"/>
              <a:t>interchromosomal</a:t>
            </a:r>
            <a:r>
              <a:rPr lang="en-US" dirty="0"/>
              <a:t> contacts rare, simple delineation of individual chromosomes, density peak follows bisector of graph (indicates no erroneous inversions or creation of chimeric chromosomes related to erroneous fusion of multiple scaffolds</a:t>
            </a:r>
            <a:endParaRPr lang="en-US" dirty="0"/>
          </a:p>
        </p:txBody>
      </p:sp>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0608" y="3384068"/>
            <a:ext cx="4709160" cy="3236964"/>
          </a:xfrm>
          <a:prstGeom prst="rect">
            <a:avLst/>
          </a:prstGeom>
        </p:spPr>
      </p:pic>
      <p:sp>
        <p:nvSpPr>
          <p:cNvPr id="7" name="CasellaDiTesto 6"/>
          <p:cNvSpPr txBox="1"/>
          <p:nvPr/>
        </p:nvSpPr>
        <p:spPr>
          <a:xfrm>
            <a:off x="429768" y="4672584"/>
            <a:ext cx="6254496" cy="1754326"/>
          </a:xfrm>
          <a:prstGeom prst="rect">
            <a:avLst/>
          </a:prstGeom>
          <a:noFill/>
        </p:spPr>
        <p:txBody>
          <a:bodyPr wrap="square" rtlCol="0">
            <a:spAutoFit/>
          </a:bodyPr>
          <a:lstStyle/>
          <a:p>
            <a:pPr algn="just"/>
            <a:r>
              <a:rPr lang="en-US" dirty="0" smtClean="0"/>
              <a:t>Right -&gt; </a:t>
            </a:r>
            <a:r>
              <a:rPr lang="en-US" dirty="0"/>
              <a:t>Comparison of a contact map obtained in the same genome for a highly fragmented “draft” assembly and for a chromosome-scale assembly. The contact map can be used to reorder scaffolds and figure out which ones are derived from the same chromosome</a:t>
            </a:r>
            <a:endParaRPr lang="en-US" dirty="0"/>
          </a:p>
        </p:txBody>
      </p:sp>
    </p:spTree>
    <p:extLst>
      <p:ext uri="{BB962C8B-B14F-4D97-AF65-F5344CB8AC3E}">
        <p14:creationId xmlns:p14="http://schemas.microsoft.com/office/powerpoint/2010/main" val="1738142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438912"/>
            <a:ext cx="11205754" cy="701911"/>
          </a:xfrm>
        </p:spPr>
        <p:txBody>
          <a:bodyPr>
            <a:normAutofit/>
          </a:bodyPr>
          <a:lstStyle/>
          <a:p>
            <a:r>
              <a:rPr lang="it-IT" sz="3200" dirty="0" smtClean="0"/>
              <a:t>TECHNOLOGICAL INNOVATION RUNS FAST…</a:t>
            </a:r>
            <a:endParaRPr lang="en-US" sz="3200" dirty="0"/>
          </a:p>
        </p:txBody>
      </p:sp>
      <p:sp>
        <p:nvSpPr>
          <p:cNvPr id="3" name="Segnaposto contenuto 2"/>
          <p:cNvSpPr>
            <a:spLocks noGrp="1"/>
          </p:cNvSpPr>
          <p:nvPr>
            <p:ph idx="1"/>
          </p:nvPr>
        </p:nvSpPr>
        <p:spPr>
          <a:xfrm>
            <a:off x="751114" y="1398905"/>
            <a:ext cx="10543903" cy="4351338"/>
          </a:xfrm>
        </p:spPr>
        <p:txBody>
          <a:bodyPr>
            <a:normAutofit/>
          </a:bodyPr>
          <a:lstStyle/>
          <a:p>
            <a:pPr algn="just"/>
            <a:r>
              <a:rPr lang="en-US" dirty="0"/>
              <a:t>I</a:t>
            </a:r>
            <a:r>
              <a:rPr lang="en-US" dirty="0" smtClean="0"/>
              <a:t>nnovative </a:t>
            </a:r>
            <a:r>
              <a:rPr lang="en-US" dirty="0"/>
              <a:t>techniques that were just born within a very few years are </a:t>
            </a:r>
            <a:r>
              <a:rPr lang="en-US" dirty="0" smtClean="0"/>
              <a:t>abandoned</a:t>
            </a:r>
            <a:r>
              <a:rPr lang="en-US" dirty="0"/>
              <a:t/>
            </a:r>
            <a:br>
              <a:rPr lang="en-US" dirty="0"/>
            </a:br>
            <a:endParaRPr lang="en-US" dirty="0"/>
          </a:p>
          <a:p>
            <a:pPr algn="just"/>
            <a:r>
              <a:rPr lang="en-US" dirty="0" smtClean="0"/>
              <a:t>Example</a:t>
            </a:r>
            <a:r>
              <a:rPr lang="en-US" dirty="0"/>
              <a:t>: </a:t>
            </a:r>
            <a:r>
              <a:rPr lang="en-US" b="1" dirty="0"/>
              <a:t>10X Genomics</a:t>
            </a:r>
            <a:r>
              <a:rPr lang="en-US" dirty="0"/>
              <a:t> Chromium. Basic idea: create barcoded libraries for each individual DNA molecule (chromosomes), so that the assembly of each chromosome can proceed separately -&gt; computational complexity reduction</a:t>
            </a:r>
          </a:p>
        </p:txBody>
      </p:sp>
      <p:pic>
        <p:nvPicPr>
          <p:cNvPr id="5" name="Immagine 4"/>
          <p:cNvPicPr>
            <a:picLocks noChangeAspect="1"/>
          </p:cNvPicPr>
          <p:nvPr/>
        </p:nvPicPr>
        <p:blipFill>
          <a:blip r:embed="rId2"/>
          <a:stretch>
            <a:fillRect/>
          </a:stretch>
        </p:blipFill>
        <p:spPr>
          <a:xfrm>
            <a:off x="909593" y="3431176"/>
            <a:ext cx="6661668" cy="3021685"/>
          </a:xfrm>
          <a:prstGeom prst="rect">
            <a:avLst/>
          </a:prstGeom>
        </p:spPr>
      </p:pic>
      <p:sp>
        <p:nvSpPr>
          <p:cNvPr id="6" name="CasellaDiTesto 5"/>
          <p:cNvSpPr txBox="1"/>
          <p:nvPr/>
        </p:nvSpPr>
        <p:spPr>
          <a:xfrm>
            <a:off x="7889965" y="3926355"/>
            <a:ext cx="3283131" cy="1754326"/>
          </a:xfrm>
          <a:prstGeom prst="rect">
            <a:avLst/>
          </a:prstGeom>
          <a:noFill/>
          <a:ln>
            <a:solidFill>
              <a:srgbClr val="00B050"/>
            </a:solidFill>
          </a:ln>
        </p:spPr>
        <p:txBody>
          <a:bodyPr wrap="square" rtlCol="0">
            <a:spAutoFit/>
          </a:bodyPr>
          <a:lstStyle/>
          <a:p>
            <a:pPr algn="ctr"/>
            <a:r>
              <a:rPr lang="en-US" dirty="0"/>
              <a:t>Approach taken off the market recently, but the same technology has been used by 10X Genomics to </a:t>
            </a:r>
            <a:r>
              <a:rPr lang="en-US" b="1" u="sng" dirty="0"/>
              <a:t>develop techniques for single-cell</a:t>
            </a:r>
            <a:r>
              <a:rPr lang="en-US" dirty="0"/>
              <a:t> </a:t>
            </a:r>
            <a:r>
              <a:rPr lang="en-US" b="1" u="sng" dirty="0"/>
              <a:t>genomics</a:t>
            </a:r>
            <a:endParaRPr lang="en-US" dirty="0"/>
          </a:p>
        </p:txBody>
      </p:sp>
    </p:spTree>
    <p:extLst>
      <p:ext uri="{BB962C8B-B14F-4D97-AF65-F5344CB8AC3E}">
        <p14:creationId xmlns:p14="http://schemas.microsoft.com/office/powerpoint/2010/main" val="3237177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1798" y="1338934"/>
            <a:ext cx="6529251" cy="4351338"/>
          </a:xfrm>
        </p:spPr>
        <p:txBody>
          <a:bodyPr>
            <a:normAutofit/>
          </a:bodyPr>
          <a:lstStyle/>
          <a:p>
            <a:pPr algn="just"/>
            <a:r>
              <a:rPr lang="en-US" dirty="0" smtClean="0"/>
              <a:t>It depends </a:t>
            </a:r>
            <a:r>
              <a:rPr lang="en-US" dirty="0"/>
              <a:t>on the </a:t>
            </a:r>
            <a:r>
              <a:rPr lang="en-US" dirty="0" smtClean="0"/>
              <a:t>application</a:t>
            </a:r>
          </a:p>
          <a:p>
            <a:pPr algn="just"/>
            <a:r>
              <a:rPr lang="en-US" dirty="0" smtClean="0"/>
              <a:t>It depends </a:t>
            </a:r>
            <a:r>
              <a:rPr lang="en-US" dirty="0"/>
              <a:t>on the target </a:t>
            </a:r>
            <a:r>
              <a:rPr lang="en-US" dirty="0" smtClean="0"/>
              <a:t>organism</a:t>
            </a:r>
          </a:p>
          <a:p>
            <a:pPr algn="just"/>
            <a:r>
              <a:rPr lang="en-US" dirty="0" smtClean="0"/>
              <a:t>If </a:t>
            </a:r>
            <a:r>
              <a:rPr lang="en-US" dirty="0"/>
              <a:t>you have a choice, it is always advisable to work on a reference genome, even for gene expression </a:t>
            </a:r>
            <a:r>
              <a:rPr lang="en-US" dirty="0" smtClean="0"/>
              <a:t>studies (</a:t>
            </a:r>
            <a:r>
              <a:rPr lang="en-US" dirty="0" err="1" smtClean="0"/>
              <a:t>youn</a:t>
            </a:r>
            <a:r>
              <a:rPr lang="en-US" dirty="0" smtClean="0"/>
              <a:t> can better </a:t>
            </a:r>
            <a:r>
              <a:rPr lang="en-US" dirty="0"/>
              <a:t>handle </a:t>
            </a:r>
            <a:r>
              <a:rPr lang="en-US" dirty="0" err="1"/>
              <a:t>paralogies</a:t>
            </a:r>
            <a:r>
              <a:rPr lang="en-US" dirty="0"/>
              <a:t>, allelic variants, </a:t>
            </a:r>
            <a:r>
              <a:rPr lang="en-US" dirty="0" smtClean="0"/>
              <a:t>etc.</a:t>
            </a:r>
          </a:p>
          <a:p>
            <a:pPr algn="just"/>
            <a:r>
              <a:rPr lang="en-US" dirty="0" smtClean="0"/>
              <a:t>In </a:t>
            </a:r>
            <a:r>
              <a:rPr lang="en-US" dirty="0"/>
              <a:t>some cases we are forced to work on a transcriptome (lack of funds, size, etc</a:t>
            </a:r>
            <a:r>
              <a:rPr lang="en-US" dirty="0" smtClean="0"/>
              <a:t>.)</a:t>
            </a:r>
          </a:p>
          <a:p>
            <a:pPr algn="just"/>
            <a:r>
              <a:rPr lang="en-US" dirty="0" smtClean="0"/>
              <a:t>As </a:t>
            </a:r>
            <a:r>
              <a:rPr lang="en-US" dirty="0"/>
              <a:t>costs come down, it gradually becomes easier to work even on non-model organisms and more complicated </a:t>
            </a:r>
            <a:r>
              <a:rPr lang="en-US" dirty="0" smtClean="0"/>
              <a:t>targets</a:t>
            </a:r>
            <a:endParaRPr lang="it-IT" dirty="0"/>
          </a:p>
        </p:txBody>
      </p:sp>
      <p:pic>
        <p:nvPicPr>
          <p:cNvPr id="3074" name="Picture 2" descr="https://sixlegsphoto.files.wordpress.com/2014/04/protopterus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4191" y="1027906"/>
            <a:ext cx="3730046" cy="24866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990609" y="3494615"/>
            <a:ext cx="1976503" cy="369332"/>
          </a:xfrm>
          <a:prstGeom prst="rect">
            <a:avLst/>
          </a:prstGeom>
          <a:noFill/>
        </p:spPr>
        <p:txBody>
          <a:bodyPr wrap="none" rtlCol="0">
            <a:spAutoFit/>
          </a:bodyPr>
          <a:lstStyle/>
          <a:p>
            <a:r>
              <a:rPr lang="it-IT" b="1" dirty="0" smtClean="0">
                <a:solidFill>
                  <a:srgbClr val="FF0000"/>
                </a:solidFill>
              </a:rPr>
              <a:t>130 Gb genome!!!!</a:t>
            </a:r>
            <a:endParaRPr lang="it-IT" b="1" dirty="0">
              <a:solidFill>
                <a:srgbClr val="FF0000"/>
              </a:solidFill>
            </a:endParaRPr>
          </a:p>
        </p:txBody>
      </p:sp>
      <p:pic>
        <p:nvPicPr>
          <p:cNvPr id="3076" name="Picture 4" descr="http://vertebrates.si.edu/fishes/fugu_highlight/usnm_394112_takifugu_xanthopterus_photograph_lateral_lr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7482" y="4427694"/>
            <a:ext cx="3023464" cy="12401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990608" y="5992297"/>
            <a:ext cx="1927835" cy="369332"/>
          </a:xfrm>
          <a:prstGeom prst="rect">
            <a:avLst/>
          </a:prstGeom>
          <a:noFill/>
        </p:spPr>
        <p:txBody>
          <a:bodyPr wrap="none" rtlCol="0">
            <a:spAutoFit/>
          </a:bodyPr>
          <a:lstStyle/>
          <a:p>
            <a:r>
              <a:rPr lang="it-IT" b="1" dirty="0" smtClean="0">
                <a:solidFill>
                  <a:srgbClr val="FF0000"/>
                </a:solidFill>
              </a:rPr>
              <a:t>0,3 Gb genome!!!!</a:t>
            </a:r>
            <a:endParaRPr lang="it-IT" b="1" dirty="0">
              <a:solidFill>
                <a:srgbClr val="FF0000"/>
              </a:solidFill>
            </a:endParaRPr>
          </a:p>
        </p:txBody>
      </p:sp>
      <p:pic>
        <p:nvPicPr>
          <p:cNvPr id="3078" name="Picture 6" descr="https://microbewiki.kenyon.edu/images/thumb/1/18/Amoeba_2.jpg/400px-Amoeba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681692"/>
            <a:ext cx="3810000" cy="250507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110464" y="4582197"/>
            <a:ext cx="1985544" cy="369332"/>
          </a:xfrm>
          <a:prstGeom prst="rect">
            <a:avLst/>
          </a:prstGeom>
          <a:noFill/>
        </p:spPr>
        <p:txBody>
          <a:bodyPr wrap="none" rtlCol="0">
            <a:spAutoFit/>
          </a:bodyPr>
          <a:lstStyle/>
          <a:p>
            <a:r>
              <a:rPr lang="it-IT" b="1" dirty="0" smtClean="0">
                <a:solidFill>
                  <a:srgbClr val="FF0000"/>
                </a:solidFill>
              </a:rPr>
              <a:t>670 Gb genome!!!!</a:t>
            </a:r>
            <a:endParaRPr lang="it-IT" b="1" dirty="0">
              <a:solidFill>
                <a:srgbClr val="FF0000"/>
              </a:solidFill>
            </a:endParaRPr>
          </a:p>
        </p:txBody>
      </p:sp>
      <p:sp>
        <p:nvSpPr>
          <p:cNvPr id="11" name="Title 1"/>
          <p:cNvSpPr>
            <a:spLocks noGrp="1"/>
          </p:cNvSpPr>
          <p:nvPr>
            <p:ph type="title"/>
          </p:nvPr>
        </p:nvSpPr>
        <p:spPr>
          <a:xfrm>
            <a:off x="847127" y="421327"/>
            <a:ext cx="10430256" cy="405819"/>
          </a:xfrm>
        </p:spPr>
        <p:txBody>
          <a:bodyPr>
            <a:normAutofit fontScale="90000"/>
          </a:bodyPr>
          <a:lstStyle/>
          <a:p>
            <a:r>
              <a:rPr lang="en-US" dirty="0" smtClean="0"/>
              <a:t>Genome or transcriptome: how do we choose?</a:t>
            </a:r>
            <a:endParaRPr lang="en-US" dirty="0"/>
          </a:p>
        </p:txBody>
      </p:sp>
    </p:spTree>
    <p:extLst>
      <p:ext uri="{BB962C8B-B14F-4D97-AF65-F5344CB8AC3E}">
        <p14:creationId xmlns:p14="http://schemas.microsoft.com/office/powerpoint/2010/main" val="3946058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3078"/>
                                        </p:tgtEl>
                                        <p:attrNameLst>
                                          <p:attrName>style.visibility</p:attrName>
                                        </p:attrNameLst>
                                      </p:cBhvr>
                                      <p:to>
                                        <p:strVal val="visible"/>
                                      </p:to>
                                    </p:set>
                                    <p:animEffect transition="in" filter="fade">
                                      <p:cBhvr>
                                        <p:cTn id="10"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606117"/>
          </a:xfrm>
        </p:spPr>
        <p:txBody>
          <a:bodyPr/>
          <a:lstStyle/>
          <a:p>
            <a:r>
              <a:rPr lang="it-IT" dirty="0" smtClean="0"/>
              <a:t>OPTICAL MAPS</a:t>
            </a:r>
            <a:endParaRPr lang="en-US" dirty="0"/>
          </a:p>
        </p:txBody>
      </p:sp>
      <p:sp>
        <p:nvSpPr>
          <p:cNvPr id="3" name="Segnaposto contenuto 2"/>
          <p:cNvSpPr>
            <a:spLocks noGrp="1"/>
          </p:cNvSpPr>
          <p:nvPr>
            <p:ph idx="1"/>
          </p:nvPr>
        </p:nvSpPr>
        <p:spPr>
          <a:xfrm>
            <a:off x="837765" y="1215590"/>
            <a:ext cx="9864634" cy="4351338"/>
          </a:xfrm>
        </p:spPr>
        <p:txBody>
          <a:bodyPr>
            <a:normAutofit/>
          </a:bodyPr>
          <a:lstStyle/>
          <a:p>
            <a:r>
              <a:rPr lang="en-US" sz="1800" b="1" u="sng" dirty="0" err="1" smtClean="0"/>
              <a:t>Bionano</a:t>
            </a:r>
            <a:r>
              <a:rPr lang="en-US" sz="1800" b="1" u="sng" dirty="0" smtClean="0"/>
              <a:t> optical maps </a:t>
            </a:r>
            <a:r>
              <a:rPr lang="en-US" sz="1800" b="1" u="sng" dirty="0"/>
              <a:t>- </a:t>
            </a:r>
            <a:r>
              <a:rPr lang="en-US" sz="1800" b="1" u="sng" dirty="0" err="1"/>
              <a:t>Saphyr</a:t>
            </a:r>
            <a:r>
              <a:rPr lang="en-US" sz="1800" b="1" u="sng" dirty="0"/>
              <a:t> and </a:t>
            </a:r>
            <a:r>
              <a:rPr lang="en-US" sz="1800" b="1" u="sng" dirty="0" err="1"/>
              <a:t>Irys</a:t>
            </a:r>
            <a:r>
              <a:rPr lang="en-US" sz="1800" b="1" u="sng" dirty="0"/>
              <a:t> platforms</a:t>
            </a:r>
            <a:r>
              <a:rPr lang="en-US" sz="1800" dirty="0"/>
              <a:t/>
            </a:r>
            <a:br>
              <a:rPr lang="en-US" sz="1800" dirty="0"/>
            </a:br>
            <a:endParaRPr lang="en-US" sz="1800" dirty="0"/>
          </a:p>
          <a:p>
            <a:r>
              <a:rPr lang="en-US" sz="1800" dirty="0" smtClean="0"/>
              <a:t>Whole </a:t>
            </a:r>
            <a:r>
              <a:rPr lang="en-US" sz="1800" dirty="0"/>
              <a:t>genome </a:t>
            </a:r>
            <a:r>
              <a:rPr lang="en-US" sz="1800" dirty="0" smtClean="0"/>
              <a:t>imaging</a:t>
            </a:r>
          </a:p>
          <a:p>
            <a:r>
              <a:rPr lang="en-US" sz="1800" dirty="0" smtClean="0"/>
              <a:t>Study </a:t>
            </a:r>
            <a:r>
              <a:rPr lang="en-US" sz="1800" dirty="0"/>
              <a:t>of structural variations with high resolution: translocations, large </a:t>
            </a:r>
            <a:r>
              <a:rPr lang="en-US" sz="1800" dirty="0" err="1"/>
              <a:t>indels</a:t>
            </a:r>
            <a:r>
              <a:rPr lang="en-US" sz="1800" dirty="0"/>
              <a:t>, inversions, </a:t>
            </a:r>
            <a:r>
              <a:rPr lang="en-US" sz="1800" dirty="0" smtClean="0"/>
              <a:t>etc.</a:t>
            </a:r>
          </a:p>
          <a:p>
            <a:r>
              <a:rPr lang="en-US" sz="1800" dirty="0" smtClean="0"/>
              <a:t>Not </a:t>
            </a:r>
            <a:r>
              <a:rPr lang="en-US" sz="1800" dirty="0"/>
              <a:t>true sequencing (in the sense that individual nucleotides are not determined), but it is a useful complementary strategy to further improve the quality of complex genome assemblies</a:t>
            </a: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6237" y="3244534"/>
            <a:ext cx="5219526" cy="2877003"/>
          </a:xfrm>
          <a:prstGeom prst="rect">
            <a:avLst/>
          </a:prstGeom>
        </p:spPr>
      </p:pic>
    </p:spTree>
    <p:extLst>
      <p:ext uri="{BB962C8B-B14F-4D97-AF65-F5344CB8AC3E}">
        <p14:creationId xmlns:p14="http://schemas.microsoft.com/office/powerpoint/2010/main" val="307345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606117"/>
          </a:xfrm>
        </p:spPr>
        <p:txBody>
          <a:bodyPr/>
          <a:lstStyle/>
          <a:p>
            <a:r>
              <a:rPr lang="it-IT" dirty="0" smtClean="0"/>
              <a:t>OPTICAL MAPS</a:t>
            </a:r>
            <a:endParaRPr lang="en-US" dirty="0"/>
          </a:p>
        </p:txBody>
      </p:sp>
      <p:pic>
        <p:nvPicPr>
          <p:cNvPr id="8" name="Segnaposto contenuto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29544" y="1298756"/>
            <a:ext cx="7862456" cy="3987347"/>
          </a:xfrm>
        </p:spPr>
      </p:pic>
      <p:sp>
        <p:nvSpPr>
          <p:cNvPr id="9" name="CasellaDiTesto 8"/>
          <p:cNvSpPr txBox="1"/>
          <p:nvPr/>
        </p:nvSpPr>
        <p:spPr>
          <a:xfrm flipH="1">
            <a:off x="315685" y="1438736"/>
            <a:ext cx="3873138" cy="2862322"/>
          </a:xfrm>
          <a:prstGeom prst="rect">
            <a:avLst/>
          </a:prstGeom>
          <a:noFill/>
        </p:spPr>
        <p:txBody>
          <a:bodyPr wrap="square" rtlCol="0">
            <a:spAutoFit/>
          </a:bodyPr>
          <a:lstStyle/>
          <a:p>
            <a:pPr algn="just"/>
            <a:endParaRPr lang="it-IT" dirty="0"/>
          </a:p>
          <a:p>
            <a:pPr algn="just"/>
            <a:r>
              <a:rPr lang="en-US" dirty="0" smtClean="0"/>
              <a:t>Starting with ultra-high molecular weight DNA</a:t>
            </a:r>
          </a:p>
          <a:p>
            <a:pPr algn="just"/>
            <a:r>
              <a:rPr lang="en-US" dirty="0" smtClean="0"/>
              <a:t>Added fluorescent molecules that bind specific DNA sequences, creating unique fluorescence patterns for each genomic region</a:t>
            </a:r>
          </a:p>
          <a:p>
            <a:pPr algn="just"/>
            <a:r>
              <a:rPr lang="en-US" dirty="0" smtClean="0"/>
              <a:t>Linearized and labeled DNA passes through </a:t>
            </a:r>
            <a:r>
              <a:rPr lang="en-US" dirty="0" err="1" smtClean="0"/>
              <a:t>nanochannels</a:t>
            </a:r>
            <a:endParaRPr lang="en-US" dirty="0"/>
          </a:p>
        </p:txBody>
      </p:sp>
      <p:sp>
        <p:nvSpPr>
          <p:cNvPr id="10" name="CasellaDiTesto 9"/>
          <p:cNvSpPr txBox="1"/>
          <p:nvPr/>
        </p:nvSpPr>
        <p:spPr>
          <a:xfrm>
            <a:off x="596537" y="5479402"/>
            <a:ext cx="10998926" cy="923330"/>
          </a:xfrm>
          <a:prstGeom prst="rect">
            <a:avLst/>
          </a:prstGeom>
          <a:noFill/>
        </p:spPr>
        <p:txBody>
          <a:bodyPr wrap="square" rtlCol="0">
            <a:spAutoFit/>
          </a:bodyPr>
          <a:lstStyle/>
          <a:p>
            <a:pPr algn="ctr"/>
            <a:r>
              <a:rPr lang="en-US" b="1" dirty="0"/>
              <a:t>Construction of optical maps based on fluorescence patterns that help detect structural changes</a:t>
            </a:r>
            <a:r>
              <a:rPr lang="en-US" dirty="0"/>
              <a:t>. Currently used mainly in humans and model organisms, but has already found application in other targets</a:t>
            </a:r>
          </a:p>
        </p:txBody>
      </p:sp>
    </p:spTree>
    <p:extLst>
      <p:ext uri="{BB962C8B-B14F-4D97-AF65-F5344CB8AC3E}">
        <p14:creationId xmlns:p14="http://schemas.microsoft.com/office/powerpoint/2010/main" val="59411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en-US" dirty="0"/>
              <a:t>How the </a:t>
            </a:r>
            <a:r>
              <a:rPr lang="en-US" dirty="0" smtClean="0"/>
              <a:t>“gaps” </a:t>
            </a:r>
            <a:r>
              <a:rPr lang="en-US" dirty="0"/>
              <a:t>in the human genome were filled by the T2T consortium - technical aspects</a:t>
            </a:r>
            <a:endParaRPr lang="en-US" dirty="0"/>
          </a:p>
        </p:txBody>
      </p:sp>
      <p:sp>
        <p:nvSpPr>
          <p:cNvPr id="3" name="Segnaposto contenuto 2"/>
          <p:cNvSpPr>
            <a:spLocks noGrp="1"/>
          </p:cNvSpPr>
          <p:nvPr>
            <p:ph idx="1"/>
          </p:nvPr>
        </p:nvSpPr>
        <p:spPr>
          <a:xfrm>
            <a:off x="838200" y="1825625"/>
            <a:ext cx="6160477" cy="4351338"/>
          </a:xfrm>
        </p:spPr>
        <p:txBody>
          <a:bodyPr>
            <a:normAutofit fontScale="92500" lnSpcReduction="20000"/>
          </a:bodyPr>
          <a:lstStyle/>
          <a:p>
            <a:pPr marL="45720" indent="0">
              <a:buNone/>
            </a:pPr>
            <a:r>
              <a:rPr lang="en-US" b="1" u="sng" dirty="0"/>
              <a:t>Combination of many of the techniques we have discussed!</a:t>
            </a:r>
            <a:r>
              <a:rPr lang="en-US" dirty="0"/>
              <a:t/>
            </a:r>
            <a:br>
              <a:rPr lang="en-US" dirty="0"/>
            </a:br>
            <a:endParaRPr lang="en-US" dirty="0"/>
          </a:p>
          <a:p>
            <a:r>
              <a:rPr lang="en-US" dirty="0" smtClean="0"/>
              <a:t>30X </a:t>
            </a:r>
            <a:r>
              <a:rPr lang="en-US" dirty="0"/>
              <a:t>coverage with </a:t>
            </a:r>
            <a:r>
              <a:rPr lang="en-US" dirty="0" err="1"/>
              <a:t>PacBio</a:t>
            </a:r>
            <a:r>
              <a:rPr lang="en-US" dirty="0"/>
              <a:t> </a:t>
            </a:r>
            <a:r>
              <a:rPr lang="en-US" dirty="0" err="1"/>
              <a:t>HiFi</a:t>
            </a:r>
            <a:r>
              <a:rPr lang="en-US" dirty="0"/>
              <a:t> reads</a:t>
            </a:r>
            <a:br>
              <a:rPr lang="en-US" dirty="0"/>
            </a:br>
            <a:endParaRPr lang="en-US" dirty="0"/>
          </a:p>
          <a:p>
            <a:r>
              <a:rPr lang="en-US" dirty="0" smtClean="0"/>
              <a:t>120X </a:t>
            </a:r>
            <a:r>
              <a:rPr lang="en-US" dirty="0"/>
              <a:t>coverage with </a:t>
            </a:r>
            <a:r>
              <a:rPr lang="en-US" dirty="0" err="1"/>
              <a:t>ultralong</a:t>
            </a:r>
            <a:r>
              <a:rPr lang="en-US" dirty="0"/>
              <a:t> ONT reads</a:t>
            </a:r>
            <a:br>
              <a:rPr lang="en-US" dirty="0"/>
            </a:br>
            <a:endParaRPr lang="en-US" dirty="0"/>
          </a:p>
          <a:p>
            <a:r>
              <a:rPr lang="en-US" dirty="0" smtClean="0"/>
              <a:t>100X </a:t>
            </a:r>
            <a:r>
              <a:rPr lang="en-US" dirty="0"/>
              <a:t>coverage Illumina reads (generated from PCR-free libraries)</a:t>
            </a:r>
            <a:br>
              <a:rPr lang="en-US" dirty="0"/>
            </a:br>
            <a:endParaRPr lang="en-US" dirty="0"/>
          </a:p>
          <a:p>
            <a:r>
              <a:rPr lang="en-US" dirty="0" smtClean="0"/>
              <a:t>70X </a:t>
            </a:r>
            <a:r>
              <a:rPr lang="en-US" dirty="0"/>
              <a:t>coverage reads Illumina Hi-C</a:t>
            </a:r>
            <a:br>
              <a:rPr lang="en-US" dirty="0"/>
            </a:br>
            <a:endParaRPr lang="en-US" dirty="0"/>
          </a:p>
          <a:p>
            <a:pPr marL="45720" indent="0">
              <a:buNone/>
            </a:pPr>
            <a:r>
              <a:rPr lang="en-US" dirty="0"/>
              <a:t>In addition, </a:t>
            </a:r>
            <a:r>
              <a:rPr lang="en-US" b="1" u="sng" dirty="0"/>
              <a:t>development and application of ad hoc bioinformatics approaches for managing and assembling these data</a:t>
            </a:r>
            <a:endParaRPr lang="en-US" dirty="0"/>
          </a:p>
          <a:p>
            <a:pPr marL="45720" indent="0" algn="just">
              <a:buNone/>
            </a:pPr>
            <a:endParaRPr lang="en-US"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926" y="1825625"/>
            <a:ext cx="4687010" cy="4186589"/>
          </a:xfrm>
          <a:prstGeom prst="rect">
            <a:avLst/>
          </a:prstGeom>
        </p:spPr>
      </p:pic>
    </p:spTree>
    <p:extLst>
      <p:ext uri="{BB962C8B-B14F-4D97-AF65-F5344CB8AC3E}">
        <p14:creationId xmlns:p14="http://schemas.microsoft.com/office/powerpoint/2010/main" val="55039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0044"/>
            <a:ext cx="10515600" cy="1032700"/>
          </a:xfrm>
        </p:spPr>
        <p:txBody>
          <a:bodyPr>
            <a:normAutofit/>
          </a:bodyPr>
          <a:lstStyle/>
          <a:p>
            <a:r>
              <a:rPr lang="en-US" sz="3200" dirty="0" smtClean="0"/>
              <a:t>Once we have an assembly, how do we evaluate its quality?</a:t>
            </a:r>
            <a:endParaRPr lang="en-US" sz="3200" dirty="0"/>
          </a:p>
        </p:txBody>
      </p:sp>
      <p:sp>
        <p:nvSpPr>
          <p:cNvPr id="3" name="Content Placeholder 2"/>
          <p:cNvSpPr>
            <a:spLocks noGrp="1"/>
          </p:cNvSpPr>
          <p:nvPr>
            <p:ph idx="1"/>
          </p:nvPr>
        </p:nvSpPr>
        <p:spPr>
          <a:xfrm>
            <a:off x="838200" y="1485268"/>
            <a:ext cx="10515600" cy="4351338"/>
          </a:xfrm>
        </p:spPr>
        <p:txBody>
          <a:bodyPr/>
          <a:lstStyle/>
          <a:p>
            <a:r>
              <a:rPr lang="en-US" dirty="0" smtClean="0"/>
              <a:t>If </a:t>
            </a:r>
            <a:r>
              <a:rPr lang="en-US" dirty="0"/>
              <a:t>I have an estimate of the size of the genome, I can estimate how close the size of the assembled genome comes to </a:t>
            </a:r>
            <a:r>
              <a:rPr lang="en-US" dirty="0" smtClean="0"/>
              <a:t>it</a:t>
            </a:r>
          </a:p>
          <a:p>
            <a:r>
              <a:rPr lang="en-US" dirty="0" smtClean="0"/>
              <a:t>How </a:t>
            </a:r>
            <a:r>
              <a:rPr lang="en-US" dirty="0"/>
              <a:t>many scaffolds have I obtained? How is their length </a:t>
            </a:r>
            <a:r>
              <a:rPr lang="en-US" dirty="0" smtClean="0"/>
              <a:t>distributed?</a:t>
            </a:r>
          </a:p>
          <a:p>
            <a:r>
              <a:rPr lang="en-US" dirty="0" smtClean="0"/>
              <a:t>Are </a:t>
            </a:r>
            <a:r>
              <a:rPr lang="en-US" dirty="0"/>
              <a:t>the </a:t>
            </a:r>
            <a:r>
              <a:rPr lang="en-US" dirty="0" err="1"/>
              <a:t>contigs</a:t>
            </a:r>
            <a:r>
              <a:rPr lang="en-US" dirty="0"/>
              <a:t> and scaffolds assembled </a:t>
            </a:r>
            <a:r>
              <a:rPr lang="en-US" dirty="0" smtClean="0"/>
              <a:t>correctly?</a:t>
            </a:r>
          </a:p>
          <a:p>
            <a:r>
              <a:rPr lang="en-US" dirty="0" smtClean="0"/>
              <a:t>Do </a:t>
            </a:r>
            <a:r>
              <a:rPr lang="en-US" dirty="0"/>
              <a:t>I find all the genes I expect in my assembly? If a housekeeping gene is missing maybe something is </a:t>
            </a:r>
            <a:r>
              <a:rPr lang="en-US" dirty="0" smtClean="0"/>
              <a:t>wrong!</a:t>
            </a:r>
          </a:p>
          <a:p>
            <a:r>
              <a:rPr lang="en-US" dirty="0" smtClean="0"/>
              <a:t>What </a:t>
            </a:r>
            <a:r>
              <a:rPr lang="en-US" dirty="0"/>
              <a:t>about the repeats? How did I handle them?</a:t>
            </a:r>
            <a:endParaRPr lang="it-IT" dirty="0"/>
          </a:p>
        </p:txBody>
      </p:sp>
      <p:pic>
        <p:nvPicPr>
          <p:cNvPr id="9218" name="Picture 2" descr="http://www.selectwork.it/imgs/foto_sezioni/terziario_servizi/controllo_quali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4550" y="4381499"/>
            <a:ext cx="6381750" cy="2476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51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Quality measure based on the length of </a:t>
            </a:r>
            <a:r>
              <a:rPr lang="en-US" dirty="0" err="1"/>
              <a:t>contigs</a:t>
            </a:r>
            <a:r>
              <a:rPr lang="en-US" dirty="0"/>
              <a:t> (or scaffolds): the N50</a:t>
            </a:r>
            <a:endParaRPr lang="it-IT" dirty="0"/>
          </a:p>
        </p:txBody>
      </p:sp>
      <p:pic>
        <p:nvPicPr>
          <p:cNvPr id="4" name="Picture 2" descr="http://image.slidesharecdn.com/assemblathon2talk-130425131109-phpapp02/95/slide-21-638.jpg?1366914300"/>
          <p:cNvPicPr>
            <a:picLocks noChangeAspect="1" noChangeArrowheads="1"/>
          </p:cNvPicPr>
          <p:nvPr/>
        </p:nvPicPr>
        <p:blipFill rotWithShape="1">
          <a:blip r:embed="rId2">
            <a:extLst>
              <a:ext uri="{28A0092B-C50C-407E-A947-70E740481C1C}">
                <a14:useLocalDpi xmlns:a14="http://schemas.microsoft.com/office/drawing/2010/main" val="0"/>
              </a:ext>
            </a:extLst>
          </a:blip>
          <a:srcRect t="-1" b="17245"/>
          <a:stretch/>
        </p:blipFill>
        <p:spPr bwMode="auto">
          <a:xfrm>
            <a:off x="5843253" y="1966864"/>
            <a:ext cx="5606143" cy="41926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38201" y="2169040"/>
            <a:ext cx="4421776" cy="2862322"/>
          </a:xfrm>
          <a:prstGeom prst="rect">
            <a:avLst/>
          </a:prstGeom>
          <a:noFill/>
        </p:spPr>
        <p:txBody>
          <a:bodyPr wrap="square" rtlCol="0">
            <a:spAutoFit/>
          </a:bodyPr>
          <a:lstStyle/>
          <a:p>
            <a:pPr algn="just"/>
            <a:r>
              <a:rPr lang="en-US" b="1" u="sng" dirty="0"/>
              <a:t>N50 = length of the shortest </a:t>
            </a:r>
            <a:r>
              <a:rPr lang="en-US" b="1" u="sng" dirty="0" err="1"/>
              <a:t>contig</a:t>
            </a:r>
            <a:r>
              <a:rPr lang="en-US" b="1" u="sng" dirty="0"/>
              <a:t> in a set of </a:t>
            </a:r>
            <a:r>
              <a:rPr lang="en-US" b="1" u="sng" dirty="0" err="1"/>
              <a:t>contigs</a:t>
            </a:r>
            <a:r>
              <a:rPr lang="en-US" b="1" u="sng" dirty="0"/>
              <a:t> that globally reach 50% of the length of the </a:t>
            </a:r>
            <a:r>
              <a:rPr lang="en-US" b="1" u="sng" dirty="0" smtClean="0"/>
              <a:t>assembly</a:t>
            </a:r>
          </a:p>
          <a:p>
            <a:pPr algn="just"/>
            <a:endParaRPr lang="en-US" dirty="0"/>
          </a:p>
          <a:p>
            <a:pPr algn="just"/>
            <a:r>
              <a:rPr lang="en-US" dirty="0"/>
              <a:t>That is: if I sorted all </a:t>
            </a:r>
            <a:r>
              <a:rPr lang="en-US" dirty="0" err="1"/>
              <a:t>contigs</a:t>
            </a:r>
            <a:r>
              <a:rPr lang="en-US" dirty="0"/>
              <a:t> from longest to shortest, calculated the sum of their lengths, and stopped as soon as I reached half of the total length, how long would the </a:t>
            </a:r>
            <a:r>
              <a:rPr lang="en-US" dirty="0" err="1"/>
              <a:t>contig</a:t>
            </a:r>
            <a:r>
              <a:rPr lang="en-US" dirty="0"/>
              <a:t> I stopped on be?</a:t>
            </a:r>
          </a:p>
        </p:txBody>
      </p:sp>
    </p:spTree>
    <p:extLst>
      <p:ext uri="{BB962C8B-B14F-4D97-AF65-F5344CB8AC3E}">
        <p14:creationId xmlns:p14="http://schemas.microsoft.com/office/powerpoint/2010/main" val="231703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350170"/>
            <a:ext cx="9509760" cy="1088136"/>
          </a:xfrm>
        </p:spPr>
        <p:txBody>
          <a:bodyPr/>
          <a:lstStyle/>
          <a:p>
            <a:r>
              <a:rPr lang="it-IT" dirty="0" err="1" smtClean="0"/>
              <a:t>Other</a:t>
            </a:r>
            <a:r>
              <a:rPr lang="it-IT" dirty="0" smtClean="0"/>
              <a:t> </a:t>
            </a:r>
            <a:r>
              <a:rPr lang="it-IT" dirty="0" err="1" smtClean="0"/>
              <a:t>useful</a:t>
            </a:r>
            <a:r>
              <a:rPr lang="it-IT" dirty="0" smtClean="0"/>
              <a:t> </a:t>
            </a:r>
            <a:r>
              <a:rPr lang="it-IT" dirty="0" err="1" smtClean="0"/>
              <a:t>metrics</a:t>
            </a:r>
            <a:endParaRPr lang="it-IT" dirty="0"/>
          </a:p>
        </p:txBody>
      </p:sp>
      <p:sp>
        <p:nvSpPr>
          <p:cNvPr id="5" name="TextBox 4"/>
          <p:cNvSpPr txBox="1"/>
          <p:nvPr/>
        </p:nvSpPr>
        <p:spPr>
          <a:xfrm>
            <a:off x="764627" y="1843906"/>
            <a:ext cx="9882352" cy="923330"/>
          </a:xfrm>
          <a:prstGeom prst="rect">
            <a:avLst/>
          </a:prstGeom>
          <a:noFill/>
        </p:spPr>
        <p:txBody>
          <a:bodyPr wrap="square" rtlCol="0">
            <a:spAutoFit/>
          </a:bodyPr>
          <a:lstStyle/>
          <a:p>
            <a:pPr algn="just"/>
            <a:r>
              <a:rPr lang="en-US" dirty="0"/>
              <a:t>Sometimes N25 or N75 is reported</a:t>
            </a:r>
            <a:r>
              <a:rPr lang="en-US" dirty="0" smtClean="0"/>
              <a:t>.</a:t>
            </a:r>
          </a:p>
          <a:p>
            <a:pPr algn="just"/>
            <a:r>
              <a:rPr lang="en-US" dirty="0" smtClean="0"/>
              <a:t>The </a:t>
            </a:r>
            <a:r>
              <a:rPr lang="en-US" dirty="0"/>
              <a:t>meaning is the same, but 25% or 75% of the total length of the assembly is taken as the reference</a:t>
            </a:r>
            <a:endParaRPr lang="en-US" dirty="0"/>
          </a:p>
        </p:txBody>
      </p:sp>
      <p:pic>
        <p:nvPicPr>
          <p:cNvPr id="3" name="Immagine 2"/>
          <p:cNvPicPr>
            <a:picLocks noChangeAspect="1"/>
          </p:cNvPicPr>
          <p:nvPr/>
        </p:nvPicPr>
        <p:blipFill rotWithShape="1">
          <a:blip r:embed="rId2"/>
          <a:srcRect l="6936" t="25833" r="3821" b="22505"/>
          <a:stretch/>
        </p:blipFill>
        <p:spPr>
          <a:xfrm>
            <a:off x="5705803" y="2912474"/>
            <a:ext cx="5423339" cy="2357112"/>
          </a:xfrm>
          <a:prstGeom prst="rect">
            <a:avLst/>
          </a:prstGeom>
        </p:spPr>
      </p:pic>
      <p:sp>
        <p:nvSpPr>
          <p:cNvPr id="6" name="CasellaDiTesto 5"/>
          <p:cNvSpPr txBox="1"/>
          <p:nvPr/>
        </p:nvSpPr>
        <p:spPr>
          <a:xfrm>
            <a:off x="764627" y="3286942"/>
            <a:ext cx="4824248" cy="2585323"/>
          </a:xfrm>
          <a:prstGeom prst="rect">
            <a:avLst/>
          </a:prstGeom>
          <a:noFill/>
        </p:spPr>
        <p:txBody>
          <a:bodyPr wrap="square" rtlCol="0">
            <a:spAutoFit/>
          </a:bodyPr>
          <a:lstStyle/>
          <a:p>
            <a:r>
              <a:rPr lang="en-US" b="1" u="sng" dirty="0"/>
              <a:t>L50</a:t>
            </a:r>
            <a:r>
              <a:rPr lang="en-US" dirty="0"/>
              <a:t> (or L25/L75), on the other hand, refers to the </a:t>
            </a:r>
            <a:r>
              <a:rPr lang="en-US" b="1" u="sng" dirty="0"/>
              <a:t>number of </a:t>
            </a:r>
            <a:r>
              <a:rPr lang="en-US" b="1" u="sng" dirty="0" err="1"/>
              <a:t>contigs</a:t>
            </a:r>
            <a:r>
              <a:rPr lang="en-US" b="1" u="sng" dirty="0"/>
              <a:t> required to achieve 50</a:t>
            </a:r>
            <a:r>
              <a:rPr lang="en-US" dirty="0"/>
              <a:t> (or 25/75) </a:t>
            </a:r>
            <a:r>
              <a:rPr lang="en-US" b="1" u="sng" dirty="0"/>
              <a:t>% of the total length of the assembly</a:t>
            </a:r>
            <a:r>
              <a:rPr lang="en-US" dirty="0"/>
              <a:t/>
            </a:r>
            <a:br>
              <a:rPr lang="en-US" dirty="0"/>
            </a:br>
            <a:endParaRPr lang="en-US" dirty="0"/>
          </a:p>
          <a:p>
            <a:r>
              <a:rPr lang="en-US" dirty="0"/>
              <a:t>N.B. these metrics are applicable to both </a:t>
            </a:r>
            <a:r>
              <a:rPr lang="en-US" dirty="0" err="1"/>
              <a:t>contigs</a:t>
            </a:r>
            <a:r>
              <a:rPr lang="en-US" dirty="0"/>
              <a:t> and scaffolds and therefore the best values should tend to be obtained by working on the scaffolds</a:t>
            </a:r>
          </a:p>
        </p:txBody>
      </p:sp>
      <p:sp>
        <p:nvSpPr>
          <p:cNvPr id="4" name="CasellaDiTesto 3"/>
          <p:cNvSpPr txBox="1"/>
          <p:nvPr/>
        </p:nvSpPr>
        <p:spPr>
          <a:xfrm>
            <a:off x="7257243" y="5469763"/>
            <a:ext cx="2228495" cy="646331"/>
          </a:xfrm>
          <a:prstGeom prst="rect">
            <a:avLst/>
          </a:prstGeom>
          <a:noFill/>
        </p:spPr>
        <p:txBody>
          <a:bodyPr wrap="none" rtlCol="0">
            <a:spAutoFit/>
          </a:bodyPr>
          <a:lstStyle/>
          <a:p>
            <a:r>
              <a:rPr lang="it-IT" dirty="0" smtClean="0"/>
              <a:t>L50 = 7 </a:t>
            </a:r>
            <a:r>
              <a:rPr lang="it-IT" dirty="0" err="1" smtClean="0"/>
              <a:t>sequences</a:t>
            </a:r>
            <a:endParaRPr lang="it-IT" dirty="0" smtClean="0"/>
          </a:p>
          <a:p>
            <a:r>
              <a:rPr lang="it-IT" dirty="0" smtClean="0"/>
              <a:t>N50 = 44 Mb</a:t>
            </a:r>
            <a:endParaRPr lang="en-US" dirty="0"/>
          </a:p>
        </p:txBody>
      </p:sp>
    </p:spTree>
    <p:extLst>
      <p:ext uri="{BB962C8B-B14F-4D97-AF65-F5344CB8AC3E}">
        <p14:creationId xmlns:p14="http://schemas.microsoft.com/office/powerpoint/2010/main" val="424819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err="1" smtClean="0"/>
              <a:t>Evaluate</a:t>
            </a:r>
            <a:r>
              <a:rPr lang="it-IT" dirty="0" smtClean="0"/>
              <a:t> the </a:t>
            </a:r>
            <a:r>
              <a:rPr lang="it-IT" dirty="0" err="1" smtClean="0"/>
              <a:t>number</a:t>
            </a:r>
            <a:r>
              <a:rPr lang="it-IT" dirty="0" smtClean="0"/>
              <a:t> of </a:t>
            </a:r>
            <a:r>
              <a:rPr lang="it-IT" dirty="0" err="1" smtClean="0"/>
              <a:t>assembled</a:t>
            </a:r>
            <a:r>
              <a:rPr lang="it-IT" dirty="0" smtClean="0"/>
              <a:t> </a:t>
            </a:r>
            <a:r>
              <a:rPr lang="it-IT" dirty="0" err="1" smtClean="0"/>
              <a:t>genes</a:t>
            </a:r>
            <a:endParaRPr lang="it-IT" dirty="0"/>
          </a:p>
        </p:txBody>
      </p:sp>
      <p:sp>
        <p:nvSpPr>
          <p:cNvPr id="3" name="Content Placeholder 2"/>
          <p:cNvSpPr>
            <a:spLocks noGrp="1"/>
          </p:cNvSpPr>
          <p:nvPr>
            <p:ph idx="1"/>
          </p:nvPr>
        </p:nvSpPr>
        <p:spPr>
          <a:xfrm>
            <a:off x="838200" y="1825625"/>
            <a:ext cx="4921469" cy="4351338"/>
          </a:xfrm>
        </p:spPr>
        <p:txBody>
          <a:bodyPr>
            <a:normAutofit/>
          </a:bodyPr>
          <a:lstStyle/>
          <a:p>
            <a:pPr algn="just"/>
            <a:r>
              <a:rPr lang="it-IT" dirty="0" smtClean="0"/>
              <a:t>CEGMA: </a:t>
            </a:r>
            <a:r>
              <a:rPr lang="en-US" dirty="0" smtClean="0"/>
              <a:t>Core Eukaryotic Genes Mapping Approach</a:t>
            </a:r>
          </a:p>
          <a:p>
            <a:pPr algn="just"/>
            <a:r>
              <a:rPr lang="en-US" dirty="0" smtClean="0"/>
              <a:t>We can </a:t>
            </a:r>
            <a:r>
              <a:rPr lang="en-US" dirty="0"/>
              <a:t>assess whether a set of genes conserved in most eukaryotes is present in </a:t>
            </a:r>
            <a:r>
              <a:rPr lang="en-US" dirty="0" smtClean="0"/>
              <a:t>an assembly</a:t>
            </a:r>
          </a:p>
          <a:p>
            <a:pPr algn="just"/>
            <a:r>
              <a:rPr lang="en-US" dirty="0" smtClean="0"/>
              <a:t>Also </a:t>
            </a:r>
            <a:r>
              <a:rPr lang="en-US" dirty="0"/>
              <a:t>useful for de novo assembly of </a:t>
            </a:r>
            <a:r>
              <a:rPr lang="en-US" dirty="0" smtClean="0"/>
              <a:t>transcriptomes</a:t>
            </a:r>
          </a:p>
          <a:p>
            <a:pPr algn="just"/>
            <a:r>
              <a:rPr lang="en-US" dirty="0" smtClean="0"/>
              <a:t>In </a:t>
            </a:r>
            <a:r>
              <a:rPr lang="en-US" dirty="0"/>
              <a:t>the event that a low-quality assembly will be missing some conserved genes or, if present, these will be partially fragmented-After 2015 this tool was replaced by its successor, namely BUSCO</a:t>
            </a:r>
            <a:endParaRPr lang="it-IT" dirty="0"/>
          </a:p>
        </p:txBody>
      </p:sp>
      <p:pic>
        <p:nvPicPr>
          <p:cNvPr id="4" name="Picture 4" descr="An external file that holds a picture, illustration, etc.&#10;Object name is gkn916f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308309"/>
            <a:ext cx="4724400" cy="314325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Adapted from this flickr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940069"/>
            <a:ext cx="4845361" cy="3637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11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BUSCO: a </a:t>
            </a:r>
            <a:r>
              <a:rPr lang="it-IT" dirty="0" err="1" smtClean="0"/>
              <a:t>similar</a:t>
            </a:r>
            <a:r>
              <a:rPr lang="it-IT" dirty="0" smtClean="0"/>
              <a:t> </a:t>
            </a:r>
            <a:r>
              <a:rPr lang="it-IT" dirty="0" err="1" smtClean="0"/>
              <a:t>approach</a:t>
            </a:r>
            <a:endParaRPr lang="it-IT" dirty="0"/>
          </a:p>
        </p:txBody>
      </p:sp>
      <p:sp>
        <p:nvSpPr>
          <p:cNvPr id="3" name="Content Placeholder 2"/>
          <p:cNvSpPr>
            <a:spLocks noGrp="1"/>
          </p:cNvSpPr>
          <p:nvPr>
            <p:ph idx="1"/>
          </p:nvPr>
        </p:nvSpPr>
        <p:spPr/>
        <p:txBody>
          <a:bodyPr/>
          <a:lstStyle/>
          <a:p>
            <a:pPr algn="just"/>
            <a:r>
              <a:rPr lang="it-IT" dirty="0"/>
              <a:t>Benchmarking Universal Single-Copy </a:t>
            </a:r>
            <a:r>
              <a:rPr lang="it-IT" dirty="0" smtClean="0"/>
              <a:t>Orthologs, </a:t>
            </a:r>
            <a:r>
              <a:rPr lang="it-IT" dirty="0" err="1" smtClean="0"/>
              <a:t>it</a:t>
            </a:r>
            <a:r>
              <a:rPr lang="it-IT" dirty="0" smtClean="0"/>
              <a:t> </a:t>
            </a:r>
            <a:r>
              <a:rPr lang="it-IT" dirty="0" err="1" smtClean="0"/>
              <a:t>replaced</a:t>
            </a:r>
            <a:r>
              <a:rPr lang="it-IT" dirty="0" smtClean="0"/>
              <a:t> CEGMA</a:t>
            </a:r>
            <a:endParaRPr lang="it-IT" dirty="0" smtClean="0"/>
          </a:p>
          <a:p>
            <a:pPr algn="just"/>
            <a:r>
              <a:rPr lang="it-IT" i="1" dirty="0" smtClean="0"/>
              <a:t>«Collections of orthologous groups with near-universally-distributed single-copy genes in each species, selected from OrthoDB root-level orthology delineations across arthropods, vertebrates, metazoans, fungi, and eukaryotes»</a:t>
            </a:r>
          </a:p>
          <a:p>
            <a:pPr algn="just"/>
            <a:r>
              <a:rPr lang="en-US" dirty="0" smtClean="0"/>
              <a:t>Also </a:t>
            </a:r>
            <a:r>
              <a:rPr lang="en-US" dirty="0"/>
              <a:t>excellent for assessing transcriptome completeness, not only in terms of presence/absence, but also in terms of % of assembled length compared with that expected if the transcript was </a:t>
            </a:r>
            <a:r>
              <a:rPr lang="en-US" dirty="0" smtClean="0"/>
              <a:t>complete</a:t>
            </a:r>
          </a:p>
          <a:p>
            <a:pPr algn="just"/>
            <a:r>
              <a:rPr lang="en-US" dirty="0" smtClean="0"/>
              <a:t>Based </a:t>
            </a:r>
            <a:r>
              <a:rPr lang="en-US" dirty="0"/>
              <a:t>on </a:t>
            </a:r>
            <a:r>
              <a:rPr lang="en-US" dirty="0" smtClean="0"/>
              <a:t>the use of </a:t>
            </a:r>
            <a:r>
              <a:rPr lang="en-US" dirty="0"/>
              <a:t>HMMs</a:t>
            </a:r>
            <a:endParaRPr lang="it-IT" dirty="0"/>
          </a:p>
        </p:txBody>
      </p:sp>
      <p:pic>
        <p:nvPicPr>
          <p:cNvPr id="11266" name="Picture 2" descr="BUSCO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4057" y="5549900"/>
            <a:ext cx="260985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469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err="1" smtClean="0"/>
              <a:t>Ort</a:t>
            </a:r>
            <a:r>
              <a:rPr lang="it-IT" dirty="0" err="1" smtClean="0"/>
              <a:t>hoDB</a:t>
            </a:r>
            <a:r>
              <a:rPr lang="it-IT" dirty="0" smtClean="0"/>
              <a:t> </a:t>
            </a:r>
            <a:r>
              <a:rPr lang="it-IT" dirty="0" err="1" smtClean="0"/>
              <a:t>is</a:t>
            </a:r>
            <a:r>
              <a:rPr lang="it-IT" dirty="0" smtClean="0"/>
              <a:t> the </a:t>
            </a:r>
            <a:r>
              <a:rPr lang="it-IT" dirty="0" err="1" smtClean="0"/>
              <a:t>reference</a:t>
            </a:r>
            <a:r>
              <a:rPr lang="it-IT" dirty="0" smtClean="0"/>
              <a:t> </a:t>
            </a:r>
            <a:r>
              <a:rPr lang="it-IT" dirty="0" err="1" smtClean="0"/>
              <a:t>dataset</a:t>
            </a:r>
            <a:r>
              <a:rPr lang="it-IT" dirty="0" smtClean="0"/>
              <a:t> for BUSCI</a:t>
            </a:r>
            <a:endParaRPr lang="en-US" dirty="0"/>
          </a:p>
        </p:txBody>
      </p:sp>
      <p:sp>
        <p:nvSpPr>
          <p:cNvPr id="5" name="CasellaDiTesto 4"/>
          <p:cNvSpPr txBox="1"/>
          <p:nvPr/>
        </p:nvSpPr>
        <p:spPr>
          <a:xfrm>
            <a:off x="8119746" y="1698128"/>
            <a:ext cx="3552497" cy="4247317"/>
          </a:xfrm>
          <a:prstGeom prst="rect">
            <a:avLst/>
          </a:prstGeom>
          <a:noFill/>
        </p:spPr>
        <p:txBody>
          <a:bodyPr wrap="square" rtlCol="0">
            <a:spAutoFit/>
          </a:bodyPr>
          <a:lstStyle/>
          <a:p>
            <a:r>
              <a:rPr lang="en-US" dirty="0"/>
              <a:t>It is a database of genes that need to </a:t>
            </a:r>
            <a:r>
              <a:rPr lang="en-US" dirty="0" smtClean="0"/>
              <a:t>be:</a:t>
            </a:r>
            <a:r>
              <a:rPr lang="en-US" dirty="0"/>
              <a:t/>
            </a:r>
            <a:br>
              <a:rPr lang="en-US" dirty="0"/>
            </a:br>
            <a:endParaRPr lang="en-US" dirty="0"/>
          </a:p>
          <a:p>
            <a:r>
              <a:rPr lang="en-US" dirty="0"/>
              <a:t>1)</a:t>
            </a:r>
            <a:r>
              <a:rPr lang="en-US" b="1" dirty="0"/>
              <a:t>Orthologous</a:t>
            </a:r>
            <a:r>
              <a:rPr lang="en-US" dirty="0"/>
              <a:t/>
            </a:r>
            <a:br>
              <a:rPr lang="en-US" dirty="0"/>
            </a:br>
            <a:endParaRPr lang="en-US" dirty="0"/>
          </a:p>
          <a:p>
            <a:r>
              <a:rPr lang="en-US" dirty="0"/>
              <a:t>2)</a:t>
            </a:r>
            <a:r>
              <a:rPr lang="en-US" b="1" dirty="0"/>
              <a:t>Single-copy</a:t>
            </a:r>
            <a:r>
              <a:rPr lang="en-US" dirty="0"/>
              <a:t/>
            </a:r>
            <a:br>
              <a:rPr lang="en-US" dirty="0"/>
            </a:br>
            <a:endParaRPr lang="en-US" dirty="0"/>
          </a:p>
          <a:p>
            <a:r>
              <a:rPr lang="en-US" dirty="0"/>
              <a:t>3)</a:t>
            </a:r>
            <a:r>
              <a:rPr lang="en-US" b="1" dirty="0"/>
              <a:t>Evolutionarily conserved</a:t>
            </a:r>
            <a:r>
              <a:rPr lang="en-US" dirty="0"/>
              <a:t/>
            </a:r>
            <a:br>
              <a:rPr lang="en-US" dirty="0"/>
            </a:br>
            <a:endParaRPr lang="en-US" dirty="0"/>
          </a:p>
          <a:p>
            <a:r>
              <a:rPr lang="en-US" dirty="0" smtClean="0"/>
              <a:t>Depending </a:t>
            </a:r>
            <a:r>
              <a:rPr lang="en-US" dirty="0"/>
              <a:t>on the target species</a:t>
            </a:r>
            <a:r>
              <a:rPr lang="en-US" dirty="0" smtClean="0"/>
              <a:t>, we can </a:t>
            </a:r>
            <a:r>
              <a:rPr lang="en-US" dirty="0"/>
              <a:t>choose a more or less extensive reference database (e.g., Mammalia or </a:t>
            </a:r>
            <a:r>
              <a:rPr lang="en-US" dirty="0" err="1"/>
              <a:t>Metazoa</a:t>
            </a:r>
            <a:r>
              <a:rPr lang="en-US" dirty="0"/>
              <a:t> rather than </a:t>
            </a:r>
            <a:r>
              <a:rPr lang="en-US" dirty="0" err="1"/>
              <a:t>Eukaryota</a:t>
            </a:r>
            <a:r>
              <a:rPr lang="en-US" dirty="0"/>
              <a:t>)</a:t>
            </a:r>
          </a:p>
        </p:txBody>
      </p:sp>
      <p:pic>
        <p:nvPicPr>
          <p:cNvPr id="3" name="Immagine 2"/>
          <p:cNvPicPr>
            <a:picLocks noChangeAspect="1"/>
          </p:cNvPicPr>
          <p:nvPr/>
        </p:nvPicPr>
        <p:blipFill>
          <a:blip r:embed="rId2"/>
          <a:stretch>
            <a:fillRect/>
          </a:stretch>
        </p:blipFill>
        <p:spPr>
          <a:xfrm>
            <a:off x="365180" y="4561490"/>
            <a:ext cx="7333078" cy="1664461"/>
          </a:xfrm>
          <a:prstGeom prst="rect">
            <a:avLst/>
          </a:prstGeom>
        </p:spPr>
      </p:pic>
      <p:pic>
        <p:nvPicPr>
          <p:cNvPr id="6" name="Immagine 5"/>
          <p:cNvPicPr>
            <a:picLocks noChangeAspect="1"/>
          </p:cNvPicPr>
          <p:nvPr/>
        </p:nvPicPr>
        <p:blipFill>
          <a:blip r:embed="rId3"/>
          <a:stretch>
            <a:fillRect/>
          </a:stretch>
        </p:blipFill>
        <p:spPr>
          <a:xfrm>
            <a:off x="327273" y="1558334"/>
            <a:ext cx="7370985" cy="3003156"/>
          </a:xfrm>
          <a:prstGeom prst="rect">
            <a:avLst/>
          </a:prstGeom>
        </p:spPr>
      </p:pic>
    </p:spTree>
    <p:extLst>
      <p:ext uri="{BB962C8B-B14F-4D97-AF65-F5344CB8AC3E}">
        <p14:creationId xmlns:p14="http://schemas.microsoft.com/office/powerpoint/2010/main" val="2576701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dirty="0" smtClean="0"/>
              <a:t>An example: comparative assessment of bivalve mollusk assemblies using BUSCO</a:t>
            </a:r>
            <a:endParaRPr lang="en-US" dirty="0"/>
          </a:p>
        </p:txBody>
      </p:sp>
      <p:graphicFrame>
        <p:nvGraphicFramePr>
          <p:cNvPr id="4" name="Grafico 3"/>
          <p:cNvGraphicFramePr>
            <a:graphicFrameLocks/>
          </p:cNvGraphicFramePr>
          <p:nvPr>
            <p:extLst/>
          </p:nvPr>
        </p:nvGraphicFramePr>
        <p:xfrm>
          <a:off x="1068935" y="2060028"/>
          <a:ext cx="6424942" cy="4261617"/>
        </p:xfrm>
        <a:graphic>
          <a:graphicData uri="http://schemas.openxmlformats.org/drawingml/2006/chart">
            <c:chart xmlns:c="http://schemas.openxmlformats.org/drawingml/2006/chart" xmlns:r="http://schemas.openxmlformats.org/officeDocument/2006/relationships" r:id="rId2"/>
          </a:graphicData>
        </a:graphic>
      </p:graphicFrame>
      <p:sp>
        <p:nvSpPr>
          <p:cNvPr id="5" name="CasellaDiTesto 4"/>
          <p:cNvSpPr txBox="1"/>
          <p:nvPr/>
        </p:nvSpPr>
        <p:spPr>
          <a:xfrm>
            <a:off x="7979153" y="2060028"/>
            <a:ext cx="3552497" cy="3693319"/>
          </a:xfrm>
          <a:prstGeom prst="rect">
            <a:avLst/>
          </a:prstGeom>
          <a:noFill/>
        </p:spPr>
        <p:txBody>
          <a:bodyPr wrap="square" rtlCol="0">
            <a:spAutoFit/>
          </a:bodyPr>
          <a:lstStyle/>
          <a:p>
            <a:pPr algn="just"/>
            <a:r>
              <a:rPr lang="en-US" dirty="0"/>
              <a:t>Can I figure out which genome is “better</a:t>
            </a:r>
            <a:r>
              <a:rPr lang="en-US" dirty="0" smtClean="0"/>
              <a:t>”?</a:t>
            </a:r>
          </a:p>
          <a:p>
            <a:pPr algn="just"/>
            <a:endParaRPr lang="en-US" dirty="0"/>
          </a:p>
          <a:p>
            <a:pPr algn="just"/>
            <a:r>
              <a:rPr lang="en-US" dirty="0" smtClean="0"/>
              <a:t>We </a:t>
            </a:r>
            <a:r>
              <a:rPr lang="en-US" dirty="0"/>
              <a:t>note the presence of fragmented BUSCOs (could indicate low N50</a:t>
            </a:r>
            <a:r>
              <a:rPr lang="en-US" dirty="0" smtClean="0"/>
              <a:t>)</a:t>
            </a:r>
          </a:p>
          <a:p>
            <a:pPr algn="just"/>
            <a:endParaRPr lang="en-US" dirty="0"/>
          </a:p>
          <a:p>
            <a:pPr algn="just"/>
            <a:r>
              <a:rPr lang="en-US" dirty="0" smtClean="0"/>
              <a:t>Duplicated </a:t>
            </a:r>
            <a:r>
              <a:rPr lang="en-US" dirty="0"/>
              <a:t>BUSCOs, on the other hand, could indicate that redundant genomic sequence has been assembled, perhaps due to high heterozygosity</a:t>
            </a:r>
            <a:endParaRPr lang="en-US" dirty="0"/>
          </a:p>
        </p:txBody>
      </p:sp>
    </p:spTree>
    <p:extLst>
      <p:ext uri="{BB962C8B-B14F-4D97-AF65-F5344CB8AC3E}">
        <p14:creationId xmlns:p14="http://schemas.microsoft.com/office/powerpoint/2010/main" val="127049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genomebiology.com/content/figures/gb-2012-13-4-243-1-l.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410" y="678992"/>
            <a:ext cx="3817287" cy="55878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39334" y="379749"/>
            <a:ext cx="7365451" cy="6001643"/>
          </a:xfrm>
          <a:prstGeom prst="rect">
            <a:avLst/>
          </a:prstGeom>
        </p:spPr>
        <p:txBody>
          <a:bodyPr wrap="square">
            <a:spAutoFit/>
          </a:bodyPr>
          <a:lstStyle/>
          <a:p>
            <a:r>
              <a:rPr lang="en-US" sz="1600" dirty="0"/>
              <a:t>A simple scheme for a </a:t>
            </a:r>
            <a:r>
              <a:rPr lang="en-US" sz="1600" i="1" dirty="0"/>
              <a:t>de novo </a:t>
            </a:r>
            <a:r>
              <a:rPr lang="en-US" sz="1600" dirty="0" smtClean="0"/>
              <a:t>assembly </a:t>
            </a:r>
            <a:r>
              <a:rPr lang="en-US" sz="1600" b="1" u="sng" dirty="0" smtClean="0"/>
              <a:t>(</a:t>
            </a:r>
            <a:r>
              <a:rPr lang="en-US" sz="1600" b="1" u="sng" dirty="0"/>
              <a:t>with second-generation reads)</a:t>
            </a:r>
            <a:r>
              <a:rPr lang="en-US" sz="1600" dirty="0"/>
              <a:t/>
            </a:r>
            <a:br>
              <a:rPr lang="en-US" sz="1600" dirty="0"/>
            </a:br>
            <a:endParaRPr lang="en-US" sz="1600" dirty="0"/>
          </a:p>
          <a:p>
            <a:r>
              <a:rPr lang="en-US" sz="1600" dirty="0"/>
              <a:t>(a)Sequencing of DNA (or RNA) from the biological sample of interest.</a:t>
            </a:r>
            <a:br>
              <a:rPr lang="en-US" sz="1600" dirty="0"/>
            </a:br>
            <a:endParaRPr lang="en-US" sz="1600" dirty="0"/>
          </a:p>
          <a:p>
            <a:r>
              <a:rPr lang="en-US" sz="1600" dirty="0"/>
              <a:t>(b)The output of sequencing are millions (sometimes billions!) of short, disordered reads generated from random locations in the genome (or transcriptome)</a:t>
            </a:r>
            <a:br>
              <a:rPr lang="en-US" sz="1600" dirty="0"/>
            </a:br>
            <a:endParaRPr lang="en-US" sz="1600" dirty="0"/>
          </a:p>
          <a:p>
            <a:r>
              <a:rPr lang="en-US" sz="1600" dirty="0"/>
              <a:t>(c)The reads are compared with each other to discover regions of overlap</a:t>
            </a:r>
            <a:br>
              <a:rPr lang="en-US" sz="1600" dirty="0"/>
            </a:br>
            <a:endParaRPr lang="en-US" sz="1600" dirty="0"/>
          </a:p>
          <a:p>
            <a:r>
              <a:rPr lang="en-US" sz="1600" dirty="0"/>
              <a:t>(d)These overlaps are assembled into a large “graph” in which nodes represent </a:t>
            </a:r>
            <a:r>
              <a:rPr lang="en-US" sz="1600" dirty="0" smtClean="0"/>
              <a:t>k-</a:t>
            </a:r>
            <a:r>
              <a:rPr lang="en-US" sz="1600" dirty="0" err="1" smtClean="0"/>
              <a:t>mers</a:t>
            </a:r>
            <a:r>
              <a:rPr lang="en-US" sz="1600" dirty="0" smtClean="0"/>
              <a:t> </a:t>
            </a:r>
            <a:r>
              <a:rPr lang="en-US" sz="1600" dirty="0"/>
              <a:t>connected to each other according to mutual overlaps</a:t>
            </a:r>
            <a:br>
              <a:rPr lang="en-US" sz="1600" dirty="0"/>
            </a:br>
            <a:endParaRPr lang="en-US" sz="1600" dirty="0"/>
          </a:p>
          <a:p>
            <a:r>
              <a:rPr lang="en-US" sz="1600" dirty="0"/>
              <a:t>(e)The graph is refined to correct errors and simplify the relationships between k-</a:t>
            </a:r>
            <a:r>
              <a:rPr lang="en-US" sz="1600" dirty="0" err="1"/>
              <a:t>mers</a:t>
            </a:r>
            <a:r>
              <a:rPr lang="en-US" sz="1600" dirty="0"/>
              <a:t> in long regions of contiguity (the </a:t>
            </a:r>
            <a:r>
              <a:rPr lang="en-US" sz="1600" b="1" dirty="0" err="1"/>
              <a:t>contigs</a:t>
            </a:r>
            <a:r>
              <a:rPr lang="en-US" sz="1600" dirty="0"/>
              <a:t>)</a:t>
            </a:r>
            <a:br>
              <a:rPr lang="en-US" sz="1600" dirty="0"/>
            </a:br>
            <a:endParaRPr lang="en-US" sz="1600" dirty="0"/>
          </a:p>
          <a:p>
            <a:r>
              <a:rPr lang="en-US" sz="1600" dirty="0"/>
              <a:t>(f)The </a:t>
            </a:r>
            <a:r>
              <a:rPr lang="en-US" sz="1600" dirty="0" smtClean="0"/>
              <a:t>k-</a:t>
            </a:r>
            <a:r>
              <a:rPr lang="en-US" sz="1600" dirty="0" err="1" smtClean="0"/>
              <a:t>mer</a:t>
            </a:r>
            <a:r>
              <a:rPr lang="en-US" sz="1600" dirty="0" smtClean="0"/>
              <a:t> </a:t>
            </a:r>
            <a:r>
              <a:rPr lang="en-US" sz="1600" dirty="0"/>
              <a:t>information and other </a:t>
            </a:r>
            <a:r>
              <a:rPr lang="en-US" sz="1600" dirty="0" smtClean="0"/>
              <a:t>accessory </a:t>
            </a:r>
            <a:r>
              <a:rPr lang="en-US" sz="1600" dirty="0"/>
              <a:t>information (e.g., paired end reads) are used to orient and reunite </a:t>
            </a:r>
            <a:r>
              <a:rPr lang="en-US" sz="1600" dirty="0" err="1"/>
              <a:t>contigs</a:t>
            </a:r>
            <a:r>
              <a:rPr lang="en-US" sz="1600" dirty="0"/>
              <a:t> into longer </a:t>
            </a:r>
            <a:r>
              <a:rPr lang="en-US" sz="1600" b="1" dirty="0"/>
              <a:t>scaffolds</a:t>
            </a:r>
            <a:r>
              <a:rPr lang="en-US" sz="1600" dirty="0"/>
              <a:t>, resolving any conflicts</a:t>
            </a:r>
          </a:p>
          <a:p>
            <a:endParaRPr lang="en-US" sz="1600" dirty="0" smtClean="0"/>
          </a:p>
          <a:p>
            <a:r>
              <a:rPr lang="en-US" sz="1600" dirty="0" smtClean="0"/>
              <a:t>Schatz et al. Genome Biology 2012 13:243</a:t>
            </a:r>
            <a:endParaRPr lang="en-US" sz="1600" dirty="0"/>
          </a:p>
        </p:txBody>
      </p:sp>
    </p:spTree>
    <p:extLst>
      <p:ext uri="{BB962C8B-B14F-4D97-AF65-F5344CB8AC3E}">
        <p14:creationId xmlns:p14="http://schemas.microsoft.com/office/powerpoint/2010/main" val="733624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Software </a:t>
            </a:r>
            <a:r>
              <a:rPr lang="it-IT" dirty="0" smtClean="0"/>
              <a:t>for </a:t>
            </a:r>
            <a:r>
              <a:rPr lang="it-IT" dirty="0" err="1" smtClean="0"/>
              <a:t>evaluating</a:t>
            </a:r>
            <a:r>
              <a:rPr lang="it-IT" dirty="0" smtClean="0"/>
              <a:t> the </a:t>
            </a:r>
            <a:r>
              <a:rPr lang="it-IT" dirty="0" err="1" smtClean="0"/>
              <a:t>quality</a:t>
            </a:r>
            <a:r>
              <a:rPr lang="it-IT" dirty="0" smtClean="0"/>
              <a:t> of an </a:t>
            </a:r>
            <a:r>
              <a:rPr lang="it-IT" dirty="0" err="1" smtClean="0"/>
              <a:t>assembly</a:t>
            </a:r>
            <a:endParaRPr lang="it-IT" dirty="0"/>
          </a:p>
        </p:txBody>
      </p:sp>
      <p:sp>
        <p:nvSpPr>
          <p:cNvPr id="3" name="Content Placeholder 2"/>
          <p:cNvSpPr>
            <a:spLocks noGrp="1"/>
          </p:cNvSpPr>
          <p:nvPr>
            <p:ph idx="1"/>
          </p:nvPr>
        </p:nvSpPr>
        <p:spPr>
          <a:xfrm>
            <a:off x="235132" y="1673352"/>
            <a:ext cx="6622868" cy="4535424"/>
          </a:xfrm>
        </p:spPr>
        <p:txBody>
          <a:bodyPr>
            <a:normAutofit fontScale="92500" lnSpcReduction="20000"/>
          </a:bodyPr>
          <a:lstStyle/>
          <a:p>
            <a:pPr algn="just"/>
            <a:r>
              <a:rPr lang="en-US" dirty="0"/>
              <a:t>Some software includes packages of several tools that estimate various parameters and metrics </a:t>
            </a:r>
            <a:r>
              <a:rPr lang="en-US" dirty="0" smtClean="0"/>
              <a:t>simultaneously</a:t>
            </a:r>
          </a:p>
          <a:p>
            <a:pPr algn="just"/>
            <a:r>
              <a:rPr lang="it-IT" dirty="0" err="1" smtClean="0"/>
              <a:t>Example</a:t>
            </a:r>
            <a:r>
              <a:rPr lang="it-IT" dirty="0" smtClean="0"/>
              <a:t>: </a:t>
            </a:r>
            <a:r>
              <a:rPr lang="it-IT" b="1" dirty="0" smtClean="0"/>
              <a:t>QUAST</a:t>
            </a:r>
          </a:p>
          <a:p>
            <a:pPr algn="just"/>
            <a:endParaRPr lang="it-IT" dirty="0"/>
          </a:p>
          <a:p>
            <a:pPr algn="just"/>
            <a:endParaRPr lang="it-IT" dirty="0" smtClean="0"/>
          </a:p>
          <a:p>
            <a:pPr algn="just"/>
            <a:endParaRPr lang="it-IT" dirty="0"/>
          </a:p>
          <a:p>
            <a:r>
              <a:rPr lang="en-US" dirty="0"/>
              <a:t>The development of new techniques and the drive toward phasing the two haplotypes have led to the development of additional tools that can evaluate these aspects as well.</a:t>
            </a:r>
            <a:br>
              <a:rPr lang="en-US" dirty="0"/>
            </a:br>
            <a:endParaRPr lang="en-US" dirty="0"/>
          </a:p>
          <a:p>
            <a:r>
              <a:rPr lang="en-US" dirty="0"/>
              <a:t>-Example: </a:t>
            </a:r>
            <a:r>
              <a:rPr lang="en-US" b="1" dirty="0" err="1"/>
              <a:t>Merqury</a:t>
            </a:r>
            <a:r>
              <a:rPr lang="en-US" dirty="0"/>
              <a:t> (what % of </a:t>
            </a:r>
            <a:r>
              <a:rPr lang="en-US" dirty="0" smtClean="0"/>
              <a:t>k-</a:t>
            </a:r>
            <a:r>
              <a:rPr lang="en-US" dirty="0" err="1" smtClean="0"/>
              <a:t>mers</a:t>
            </a:r>
            <a:r>
              <a:rPr lang="en-US" dirty="0" smtClean="0"/>
              <a:t> </a:t>
            </a:r>
            <a:r>
              <a:rPr lang="en-US" dirty="0"/>
              <a:t>is represented within my assembly</a:t>
            </a:r>
            <a:r>
              <a:rPr lang="en-US" dirty="0" smtClean="0"/>
              <a:t>?)</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2949" y="1155876"/>
            <a:ext cx="4956390" cy="5378352"/>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080" y="2758858"/>
            <a:ext cx="4941013" cy="1452238"/>
          </a:xfrm>
          <a:prstGeom prst="rect">
            <a:avLst/>
          </a:prstGeom>
        </p:spPr>
      </p:pic>
    </p:spTree>
    <p:extLst>
      <p:ext uri="{BB962C8B-B14F-4D97-AF65-F5344CB8AC3E}">
        <p14:creationId xmlns:p14="http://schemas.microsoft.com/office/powerpoint/2010/main" val="3500212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Let's keep in mind that no genome is perfect.... Technological improvements help!</a:t>
            </a:r>
            <a:endParaRPr lang="it-IT" sz="3600" dirty="0"/>
          </a:p>
        </p:txBody>
      </p:sp>
      <p:pic>
        <p:nvPicPr>
          <p:cNvPr id="4" name="Picture 2" descr="http://image.slidesharecdn.com/assemblathon2talk-130425131109-phpapp02/95/slide-56-638.jpg?1366914300"/>
          <p:cNvPicPr>
            <a:picLocks noChangeAspect="1" noChangeArrowheads="1"/>
          </p:cNvPicPr>
          <p:nvPr/>
        </p:nvPicPr>
        <p:blipFill rotWithShape="1">
          <a:blip r:embed="rId2">
            <a:extLst>
              <a:ext uri="{28A0092B-C50C-407E-A947-70E740481C1C}">
                <a14:useLocalDpi xmlns:a14="http://schemas.microsoft.com/office/drawing/2010/main" val="0"/>
              </a:ext>
            </a:extLst>
          </a:blip>
          <a:srcRect b="17032"/>
          <a:stretch/>
        </p:blipFill>
        <p:spPr bwMode="auto">
          <a:xfrm>
            <a:off x="1177369" y="1889654"/>
            <a:ext cx="5497285" cy="4117774"/>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6822831" y="2224454"/>
            <a:ext cx="4580792" cy="3139321"/>
          </a:xfrm>
          <a:prstGeom prst="rect">
            <a:avLst/>
          </a:prstGeom>
          <a:noFill/>
        </p:spPr>
        <p:txBody>
          <a:bodyPr wrap="square" rtlCol="0">
            <a:spAutoFit/>
          </a:bodyPr>
          <a:lstStyle/>
          <a:p>
            <a:pPr algn="just"/>
            <a:r>
              <a:rPr lang="en-US" dirty="0"/>
              <a:t>We have already talked about this for the human genome, selling the progress made by the T2T consortium, but let's keep in mind that as far as “standard” genomes are concerned, this level of attention so far has not been there</a:t>
            </a:r>
            <a:r>
              <a:rPr lang="en-US" dirty="0" smtClean="0"/>
              <a:t>!</a:t>
            </a:r>
          </a:p>
          <a:p>
            <a:pPr algn="just"/>
            <a:endParaRPr lang="en-US" dirty="0"/>
          </a:p>
          <a:p>
            <a:pPr algn="just"/>
            <a:r>
              <a:rPr lang="en-US" b="1" dirty="0"/>
              <a:t>Genome</a:t>
            </a:r>
            <a:r>
              <a:rPr lang="en-US" dirty="0"/>
              <a:t> </a:t>
            </a:r>
            <a:r>
              <a:rPr lang="en-US" b="1" dirty="0"/>
              <a:t>finishing</a:t>
            </a:r>
            <a:r>
              <a:rPr lang="en-US" dirty="0"/>
              <a:t> is a practice for now used only in model organisms or very small genomes</a:t>
            </a:r>
          </a:p>
        </p:txBody>
      </p:sp>
    </p:spTree>
    <p:extLst>
      <p:ext uri="{BB962C8B-B14F-4D97-AF65-F5344CB8AC3E}">
        <p14:creationId xmlns:p14="http://schemas.microsoft.com/office/powerpoint/2010/main" val="92806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76072"/>
          </a:xfrm>
        </p:spPr>
        <p:txBody>
          <a:bodyPr/>
          <a:lstStyle/>
          <a:p>
            <a:pPr algn="ctr"/>
            <a:r>
              <a:rPr lang="en-US" dirty="0" smtClean="0"/>
              <a:t>No assembly strategy is perfect</a:t>
            </a:r>
            <a:r>
              <a:rPr lang="it-IT" dirty="0" smtClean="0"/>
              <a:t>!</a:t>
            </a:r>
            <a:endParaRPr lang="it-IT" dirty="0"/>
          </a:p>
        </p:txBody>
      </p:sp>
      <p:pic>
        <p:nvPicPr>
          <p:cNvPr id="4" name="Picture 3"/>
          <p:cNvPicPr>
            <a:picLocks noChangeAspect="1"/>
          </p:cNvPicPr>
          <p:nvPr/>
        </p:nvPicPr>
        <p:blipFill>
          <a:blip r:embed="rId2"/>
          <a:stretch>
            <a:fillRect/>
          </a:stretch>
        </p:blipFill>
        <p:spPr>
          <a:xfrm>
            <a:off x="451161" y="1459865"/>
            <a:ext cx="7776839" cy="2512425"/>
          </a:xfrm>
          <a:prstGeom prst="rect">
            <a:avLst/>
          </a:prstGeom>
        </p:spPr>
      </p:pic>
      <p:pic>
        <p:nvPicPr>
          <p:cNvPr id="5" name="Picture 4"/>
          <p:cNvPicPr>
            <a:picLocks noChangeAspect="1"/>
          </p:cNvPicPr>
          <p:nvPr/>
        </p:nvPicPr>
        <p:blipFill>
          <a:blip r:embed="rId3"/>
          <a:stretch>
            <a:fillRect/>
          </a:stretch>
        </p:blipFill>
        <p:spPr>
          <a:xfrm>
            <a:off x="479582" y="3988915"/>
            <a:ext cx="7836432" cy="2276655"/>
          </a:xfrm>
          <a:prstGeom prst="rect">
            <a:avLst/>
          </a:prstGeom>
        </p:spPr>
      </p:pic>
      <p:sp>
        <p:nvSpPr>
          <p:cNvPr id="3" name="CasellaDiTesto 2"/>
          <p:cNvSpPr txBox="1"/>
          <p:nvPr/>
        </p:nvSpPr>
        <p:spPr>
          <a:xfrm>
            <a:off x="8403336" y="1755648"/>
            <a:ext cx="3364992" cy="3693319"/>
          </a:xfrm>
          <a:prstGeom prst="rect">
            <a:avLst/>
          </a:prstGeom>
          <a:noFill/>
        </p:spPr>
        <p:txBody>
          <a:bodyPr wrap="square" rtlCol="0">
            <a:spAutoFit/>
          </a:bodyPr>
          <a:lstStyle/>
          <a:p>
            <a:pPr algn="just"/>
            <a:r>
              <a:rPr lang="en-US" dirty="0"/>
              <a:t>Each target genome has its own distinct characteristics and technical </a:t>
            </a:r>
            <a:r>
              <a:rPr lang="en-US" dirty="0" smtClean="0"/>
              <a:t>difficulties</a:t>
            </a:r>
          </a:p>
          <a:p>
            <a:pPr algn="just"/>
            <a:endParaRPr lang="en-US" dirty="0"/>
          </a:p>
          <a:p>
            <a:pPr algn="just"/>
            <a:r>
              <a:rPr lang="en-US" dirty="0" smtClean="0"/>
              <a:t>An </a:t>
            </a:r>
            <a:r>
              <a:rPr lang="en-US" dirty="0"/>
              <a:t>assembler that is “good” for one species might be “bad” for </a:t>
            </a:r>
            <a:r>
              <a:rPr lang="en-US" dirty="0" smtClean="0"/>
              <a:t>another</a:t>
            </a:r>
          </a:p>
          <a:p>
            <a:pPr algn="just"/>
            <a:endParaRPr lang="en-US" dirty="0"/>
          </a:p>
          <a:p>
            <a:pPr algn="just"/>
            <a:r>
              <a:rPr lang="en-US" dirty="0" smtClean="0"/>
              <a:t>A </a:t>
            </a:r>
            <a:r>
              <a:rPr lang="en-US" dirty="0"/>
              <a:t>very good assembler in a given ratio of long to short reads might perform worse when this ratio is unbalanced</a:t>
            </a:r>
            <a:endParaRPr lang="en-US" dirty="0"/>
          </a:p>
        </p:txBody>
      </p:sp>
    </p:spTree>
    <p:extLst>
      <p:ext uri="{BB962C8B-B14F-4D97-AF65-F5344CB8AC3E}">
        <p14:creationId xmlns:p14="http://schemas.microsoft.com/office/powerpoint/2010/main" val="2190491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lick to smaller ver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0401" y="87114"/>
            <a:ext cx="5451599" cy="6770886"/>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327007" y="679993"/>
            <a:ext cx="6096000" cy="3139321"/>
          </a:xfrm>
          <a:prstGeom prst="rect">
            <a:avLst/>
          </a:prstGeom>
        </p:spPr>
        <p:txBody>
          <a:bodyPr>
            <a:spAutoFit/>
          </a:bodyPr>
          <a:lstStyle/>
          <a:p>
            <a:pPr algn="just"/>
            <a:r>
              <a:rPr lang="en-US" b="1" dirty="0" smtClean="0"/>
              <a:t>This is also necessary </a:t>
            </a:r>
            <a:r>
              <a:rPr lang="en-US" b="1" dirty="0"/>
              <a:t>because it is not enough to evaluate quality...</a:t>
            </a:r>
            <a:r>
              <a:rPr lang="en-US" dirty="0"/>
              <a:t> </a:t>
            </a:r>
            <a:r>
              <a:rPr lang="en-US" b="1" dirty="0"/>
              <a:t>Time and hardware resource parameters come into play</a:t>
            </a:r>
            <a:r>
              <a:rPr lang="en-US" b="1" dirty="0" smtClean="0"/>
              <a:t>!</a:t>
            </a:r>
          </a:p>
          <a:p>
            <a:pPr algn="just"/>
            <a:endParaRPr lang="en-US" dirty="0"/>
          </a:p>
          <a:p>
            <a:pPr algn="just"/>
            <a:r>
              <a:rPr lang="en-US" dirty="0"/>
              <a:t>Any genome assembly approach must necessarily come to terms with the economic and computational resources available, as well as having to ask whether the appropriate biological material can be sourced to proceed with the preparation of libraries compatible with the chosen sequencing strategy.</a:t>
            </a:r>
          </a:p>
        </p:txBody>
      </p:sp>
    </p:spTree>
    <p:extLst>
      <p:ext uri="{BB962C8B-B14F-4D97-AF65-F5344CB8AC3E}">
        <p14:creationId xmlns:p14="http://schemas.microsoft.com/office/powerpoint/2010/main" val="1562142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76122"/>
          </a:xfrm>
        </p:spPr>
        <p:txBody>
          <a:bodyPr>
            <a:normAutofit fontScale="90000"/>
          </a:bodyPr>
          <a:lstStyle/>
          <a:p>
            <a:r>
              <a:rPr lang="it-IT" sz="4000" dirty="0" smtClean="0"/>
              <a:t>A </a:t>
            </a:r>
            <a:r>
              <a:rPr lang="it-IT" sz="4000" dirty="0" err="1" smtClean="0"/>
              <a:t>few</a:t>
            </a:r>
            <a:r>
              <a:rPr lang="it-IT" sz="4000" dirty="0" smtClean="0"/>
              <a:t> </a:t>
            </a:r>
            <a:r>
              <a:rPr lang="it-IT" sz="4000" dirty="0" err="1" smtClean="0"/>
              <a:t>key</a:t>
            </a:r>
            <a:r>
              <a:rPr lang="it-IT" sz="4000" dirty="0" smtClean="0"/>
              <a:t> </a:t>
            </a:r>
            <a:r>
              <a:rPr lang="it-IT" sz="4000" dirty="0" err="1" smtClean="0"/>
              <a:t>definitions</a:t>
            </a:r>
            <a:endParaRPr lang="it-IT" sz="4000" dirty="0"/>
          </a:p>
        </p:txBody>
      </p:sp>
      <p:sp>
        <p:nvSpPr>
          <p:cNvPr id="3" name="Content Placeholder 2"/>
          <p:cNvSpPr>
            <a:spLocks noGrp="1"/>
          </p:cNvSpPr>
          <p:nvPr>
            <p:ph idx="1"/>
          </p:nvPr>
        </p:nvSpPr>
        <p:spPr>
          <a:xfrm>
            <a:off x="228600" y="1134268"/>
            <a:ext cx="6963507" cy="4421064"/>
          </a:xfrm>
        </p:spPr>
        <p:txBody>
          <a:bodyPr>
            <a:noAutofit/>
          </a:bodyPr>
          <a:lstStyle/>
          <a:p>
            <a:r>
              <a:rPr lang="en-US" sz="1600" b="1" dirty="0" err="1" smtClean="0"/>
              <a:t>Contigs</a:t>
            </a:r>
            <a:r>
              <a:rPr lang="en-US" sz="1600" dirty="0"/>
              <a:t>: are genome chunks whose nucleotide sequence, reconstructed from reads, is known and supported with a good level of </a:t>
            </a:r>
            <a:r>
              <a:rPr lang="en-US" sz="1600" dirty="0" smtClean="0"/>
              <a:t>confidence</a:t>
            </a:r>
          </a:p>
          <a:p>
            <a:r>
              <a:rPr lang="en-US" sz="1600" b="1" dirty="0" smtClean="0"/>
              <a:t>Scaffolds</a:t>
            </a:r>
            <a:r>
              <a:rPr lang="en-US" sz="1600" dirty="0"/>
              <a:t>: </a:t>
            </a:r>
            <a:r>
              <a:rPr lang="en-US" sz="1600" dirty="0" smtClean="0"/>
              <a:t>are longer </a:t>
            </a:r>
            <a:r>
              <a:rPr lang="en-US" sz="1600" dirty="0"/>
              <a:t>portions of genome sequence, which include </a:t>
            </a:r>
            <a:r>
              <a:rPr lang="en-US" sz="1600" dirty="0" err="1"/>
              <a:t>contigs</a:t>
            </a:r>
            <a:r>
              <a:rPr lang="en-US" sz="1600" dirty="0"/>
              <a:t> whose position and orientation to each other are known, but which can be </a:t>
            </a:r>
            <a:r>
              <a:rPr lang="en-US" sz="1600" dirty="0" smtClean="0"/>
              <a:t>separated </a:t>
            </a:r>
            <a:r>
              <a:rPr lang="en-US" sz="1600" dirty="0"/>
              <a:t>from gaps of estimable </a:t>
            </a:r>
            <a:r>
              <a:rPr lang="en-US" sz="1600" dirty="0" smtClean="0"/>
              <a:t>size</a:t>
            </a:r>
          </a:p>
          <a:p>
            <a:r>
              <a:rPr lang="en-US" sz="1600" b="1" dirty="0" smtClean="0"/>
              <a:t>Placed</a:t>
            </a:r>
            <a:r>
              <a:rPr lang="en-US" sz="1600" dirty="0" smtClean="0"/>
              <a:t> </a:t>
            </a:r>
            <a:r>
              <a:rPr lang="en-US" sz="1600" b="1" dirty="0"/>
              <a:t>scaffolds</a:t>
            </a:r>
            <a:r>
              <a:rPr lang="en-US" sz="1600" dirty="0"/>
              <a:t>: are the scaffolds assigned to a specific position in a </a:t>
            </a:r>
            <a:r>
              <a:rPr lang="en-US" sz="1600" dirty="0" smtClean="0"/>
              <a:t>chromosome</a:t>
            </a:r>
          </a:p>
          <a:p>
            <a:r>
              <a:rPr lang="en-US" sz="1600" b="1" dirty="0" err="1" smtClean="0"/>
              <a:t>Unlocalized</a:t>
            </a:r>
            <a:r>
              <a:rPr lang="en-US" sz="1600" dirty="0" smtClean="0"/>
              <a:t> </a:t>
            </a:r>
            <a:r>
              <a:rPr lang="en-US" sz="1600" b="1" dirty="0"/>
              <a:t>scaffolds</a:t>
            </a:r>
            <a:r>
              <a:rPr lang="en-US" sz="1600" dirty="0"/>
              <a:t>: are the scaffolds attributable to a chromosome, but whose location or orientation are </a:t>
            </a:r>
            <a:r>
              <a:rPr lang="en-US" sz="1600" dirty="0" smtClean="0"/>
              <a:t>unknown</a:t>
            </a:r>
          </a:p>
          <a:p>
            <a:r>
              <a:rPr lang="en-US" sz="1600" b="1" dirty="0" smtClean="0"/>
              <a:t>Unplaced</a:t>
            </a:r>
            <a:r>
              <a:rPr lang="en-US" sz="1600" dirty="0" smtClean="0"/>
              <a:t> </a:t>
            </a:r>
            <a:r>
              <a:rPr lang="en-US" sz="1600" b="1" dirty="0"/>
              <a:t>scaffolds</a:t>
            </a:r>
            <a:r>
              <a:rPr lang="en-US" sz="1600" dirty="0"/>
              <a:t>: are the scaffolds not attributed to any chromosome</a:t>
            </a:r>
            <a:br>
              <a:rPr lang="en-US" sz="1600" dirty="0"/>
            </a:br>
            <a:endParaRPr lang="en-US" sz="1600" dirty="0"/>
          </a:p>
          <a:p>
            <a:r>
              <a:rPr lang="en-US" sz="1600" dirty="0" smtClean="0"/>
              <a:t>The </a:t>
            </a:r>
            <a:r>
              <a:rPr lang="en-US" sz="1600" dirty="0"/>
              <a:t>set of placed scaffolds constitutes a chromosome (N.B. often the attribution of the chromosome, with sequence-karyotype correspondence, is difficult, and is therefore referred to as </a:t>
            </a:r>
            <a:r>
              <a:rPr lang="en-US" sz="1600" b="1" dirty="0"/>
              <a:t>linkage</a:t>
            </a:r>
            <a:r>
              <a:rPr lang="en-US" sz="1600" dirty="0"/>
              <a:t> </a:t>
            </a:r>
            <a:r>
              <a:rPr lang="en-US" sz="1600" b="1" dirty="0"/>
              <a:t>groups</a:t>
            </a:r>
            <a:r>
              <a:rPr lang="en-US" sz="1600" dirty="0"/>
              <a:t>)</a:t>
            </a:r>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5576" y="1010412"/>
            <a:ext cx="4572000" cy="1892808"/>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9772" y="3224782"/>
            <a:ext cx="4483608" cy="3112152"/>
          </a:xfrm>
          <a:prstGeom prst="rect">
            <a:avLst/>
          </a:prstGeom>
        </p:spPr>
      </p:pic>
    </p:spTree>
    <p:extLst>
      <p:ext uri="{BB962C8B-B14F-4D97-AF65-F5344CB8AC3E}">
        <p14:creationId xmlns:p14="http://schemas.microsoft.com/office/powerpoint/2010/main" val="333392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68820"/>
          </a:xfrm>
        </p:spPr>
        <p:txBody>
          <a:bodyPr>
            <a:normAutofit/>
          </a:bodyPr>
          <a:lstStyle/>
          <a:p>
            <a:r>
              <a:rPr lang="it-IT" sz="4000" dirty="0" err="1" smtClean="0"/>
              <a:t>Let’s</a:t>
            </a:r>
            <a:r>
              <a:rPr lang="it-IT" sz="4000" dirty="0" smtClean="0"/>
              <a:t> </a:t>
            </a:r>
            <a:r>
              <a:rPr lang="it-IT" sz="4000" dirty="0" err="1" smtClean="0"/>
              <a:t>plan</a:t>
            </a:r>
            <a:r>
              <a:rPr lang="it-IT" sz="4000" dirty="0" smtClean="0"/>
              <a:t> </a:t>
            </a:r>
            <a:r>
              <a:rPr lang="it-IT" sz="4000" dirty="0" err="1" smtClean="0"/>
              <a:t>how</a:t>
            </a:r>
            <a:r>
              <a:rPr lang="it-IT" sz="4000" dirty="0" smtClean="0"/>
              <a:t> to </a:t>
            </a:r>
            <a:r>
              <a:rPr lang="it-IT" sz="4000" dirty="0" err="1" smtClean="0"/>
              <a:t>sequence</a:t>
            </a:r>
            <a:r>
              <a:rPr lang="it-IT" sz="4000" dirty="0" smtClean="0"/>
              <a:t> a </a:t>
            </a:r>
            <a:r>
              <a:rPr lang="it-IT" sz="4000" dirty="0" err="1" smtClean="0"/>
              <a:t>genome</a:t>
            </a:r>
            <a:endParaRPr lang="it-IT" sz="4000" dirty="0"/>
          </a:p>
        </p:txBody>
      </p:sp>
      <p:sp>
        <p:nvSpPr>
          <p:cNvPr id="3" name="Content Placeholder 2"/>
          <p:cNvSpPr>
            <a:spLocks noGrp="1"/>
          </p:cNvSpPr>
          <p:nvPr>
            <p:ph idx="1"/>
          </p:nvPr>
        </p:nvSpPr>
        <p:spPr>
          <a:xfrm>
            <a:off x="838200" y="1714560"/>
            <a:ext cx="6154882" cy="3629602"/>
          </a:xfrm>
        </p:spPr>
        <p:txBody>
          <a:bodyPr>
            <a:normAutofit lnSpcReduction="10000"/>
          </a:bodyPr>
          <a:lstStyle/>
          <a:p>
            <a:pPr algn="just"/>
            <a:r>
              <a:rPr lang="en-US" dirty="0" smtClean="0"/>
              <a:t>How </a:t>
            </a:r>
            <a:r>
              <a:rPr lang="en-US" dirty="0"/>
              <a:t>large is the genome of </a:t>
            </a:r>
            <a:r>
              <a:rPr lang="en-US" dirty="0" smtClean="0"/>
              <a:t>interest?</a:t>
            </a:r>
          </a:p>
          <a:p>
            <a:pPr algn="just"/>
            <a:r>
              <a:rPr lang="en-US" dirty="0" smtClean="0"/>
              <a:t>How </a:t>
            </a:r>
            <a:r>
              <a:rPr lang="en-US" dirty="0"/>
              <a:t>many repeated elements does it have and how are they </a:t>
            </a:r>
            <a:r>
              <a:rPr lang="en-US" dirty="0" smtClean="0"/>
              <a:t>distributed?</a:t>
            </a:r>
          </a:p>
          <a:p>
            <a:pPr algn="just"/>
            <a:r>
              <a:rPr lang="en-US" dirty="0" smtClean="0"/>
              <a:t>Is </a:t>
            </a:r>
            <a:r>
              <a:rPr lang="en-US" dirty="0"/>
              <a:t>a genome of a species close to the one of interest already available to get an idea of its </a:t>
            </a:r>
            <a:r>
              <a:rPr lang="en-US" dirty="0" smtClean="0"/>
              <a:t>characteristics?</a:t>
            </a:r>
          </a:p>
          <a:p>
            <a:pPr algn="just"/>
            <a:r>
              <a:rPr lang="en-US" dirty="0" smtClean="0"/>
              <a:t>What </a:t>
            </a:r>
            <a:r>
              <a:rPr lang="en-US" dirty="0"/>
              <a:t>kind of sequencing should I use and what kind of </a:t>
            </a:r>
            <a:r>
              <a:rPr lang="en-US" dirty="0" smtClean="0"/>
              <a:t>libraries?</a:t>
            </a:r>
          </a:p>
          <a:p>
            <a:pPr algn="just"/>
            <a:r>
              <a:rPr lang="en-US" dirty="0" smtClean="0"/>
              <a:t>What </a:t>
            </a:r>
            <a:r>
              <a:rPr lang="en-US" dirty="0"/>
              <a:t>quality of assembly do I want to achieve?</a:t>
            </a:r>
            <a:endParaRPr lang="it-IT" dirty="0"/>
          </a:p>
        </p:txBody>
      </p:sp>
      <p:pic>
        <p:nvPicPr>
          <p:cNvPr id="5124" name="Picture 4" descr="https://media.licdn.com/mpr/mpr/AAEAAQAAAAAAAALwAAAAJGVlZDM2MzEzLTRhMTYtNDY0Ni1hZDFiLWU2MzJlYTllNmYz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7179" y="1968677"/>
            <a:ext cx="4528416" cy="25950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14103" y="5344162"/>
            <a:ext cx="11033759" cy="923330"/>
          </a:xfrm>
          <a:prstGeom prst="rect">
            <a:avLst/>
          </a:prstGeom>
          <a:noFill/>
        </p:spPr>
        <p:txBody>
          <a:bodyPr wrap="square" rtlCol="0">
            <a:spAutoFit/>
          </a:bodyPr>
          <a:lstStyle/>
          <a:p>
            <a:pPr algn="just"/>
            <a:r>
              <a:rPr lang="en-US" dirty="0"/>
              <a:t>Illumina? </a:t>
            </a:r>
            <a:r>
              <a:rPr lang="en-US" dirty="0" err="1"/>
              <a:t>PacBio</a:t>
            </a:r>
            <a:r>
              <a:rPr lang="en-US" dirty="0"/>
              <a:t>/ONT? Illumina + long reads, and in what proportion? How many reads do I need to get a genome with desired coverage? In case of paired-end libraries, what size should I provide for the inserts? Can/should I combine additional libraries to improve scaffolding?</a:t>
            </a:r>
            <a:endParaRPr lang="it-IT" dirty="0"/>
          </a:p>
        </p:txBody>
      </p:sp>
    </p:spTree>
    <p:extLst>
      <p:ext uri="{BB962C8B-B14F-4D97-AF65-F5344CB8AC3E}">
        <p14:creationId xmlns:p14="http://schemas.microsoft.com/office/powerpoint/2010/main" val="49716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7077"/>
          </a:xfrm>
        </p:spPr>
        <p:txBody>
          <a:bodyPr>
            <a:normAutofit fontScale="90000"/>
          </a:bodyPr>
          <a:lstStyle/>
          <a:p>
            <a:r>
              <a:rPr lang="it-IT" dirty="0" err="1" smtClean="0"/>
              <a:t>Repeats</a:t>
            </a:r>
            <a:r>
              <a:rPr lang="it-IT" dirty="0" smtClean="0"/>
              <a:t>: a </a:t>
            </a:r>
            <a:r>
              <a:rPr lang="it-IT" dirty="0" err="1" smtClean="0"/>
              <a:t>huge</a:t>
            </a:r>
            <a:r>
              <a:rPr lang="it-IT" dirty="0" smtClean="0"/>
              <a:t> </a:t>
            </a:r>
            <a:r>
              <a:rPr lang="it-IT" dirty="0" err="1" smtClean="0"/>
              <a:t>problem</a:t>
            </a:r>
            <a:r>
              <a:rPr lang="it-IT" dirty="0" smtClean="0"/>
              <a:t> for </a:t>
            </a:r>
            <a:r>
              <a:rPr lang="it-IT" dirty="0" err="1" smtClean="0"/>
              <a:t>genome</a:t>
            </a:r>
            <a:r>
              <a:rPr lang="it-IT" dirty="0" smtClean="0"/>
              <a:t> </a:t>
            </a:r>
            <a:r>
              <a:rPr lang="it-IT" dirty="0" err="1" smtClean="0"/>
              <a:t>assembly</a:t>
            </a:r>
            <a:endParaRPr lang="it-IT" dirty="0"/>
          </a:p>
        </p:txBody>
      </p:sp>
      <p:sp>
        <p:nvSpPr>
          <p:cNvPr id="3" name="Content Placeholder 2"/>
          <p:cNvSpPr>
            <a:spLocks noGrp="1"/>
          </p:cNvSpPr>
          <p:nvPr>
            <p:ph idx="1"/>
          </p:nvPr>
        </p:nvSpPr>
        <p:spPr>
          <a:xfrm>
            <a:off x="838200" y="1607416"/>
            <a:ext cx="5406736" cy="4720648"/>
          </a:xfrm>
        </p:spPr>
        <p:txBody>
          <a:bodyPr>
            <a:normAutofit fontScale="85000" lnSpcReduction="20000"/>
          </a:bodyPr>
          <a:lstStyle/>
          <a:p>
            <a:r>
              <a:rPr lang="en-US" dirty="0" smtClean="0"/>
              <a:t>Many </a:t>
            </a:r>
            <a:r>
              <a:rPr lang="en-US" dirty="0"/>
              <a:t>genomes are rich in repeated elements</a:t>
            </a:r>
            <a:r>
              <a:rPr lang="en-US" dirty="0" smtClean="0"/>
              <a:t>.</a:t>
            </a:r>
          </a:p>
          <a:p>
            <a:r>
              <a:rPr lang="en-US" dirty="0" smtClean="0"/>
              <a:t>50</a:t>
            </a:r>
            <a:r>
              <a:rPr lang="en-US" dirty="0"/>
              <a:t>% of the human </a:t>
            </a:r>
            <a:r>
              <a:rPr lang="en-US" dirty="0" smtClean="0"/>
              <a:t>genome!</a:t>
            </a:r>
          </a:p>
          <a:p>
            <a:r>
              <a:rPr lang="en-US" dirty="0" smtClean="0"/>
              <a:t>Most common source of assembly errors.</a:t>
            </a:r>
            <a:endParaRPr lang="en-US" dirty="0"/>
          </a:p>
          <a:p>
            <a:r>
              <a:rPr lang="en-US" dirty="0" smtClean="0"/>
              <a:t>If </a:t>
            </a:r>
            <a:r>
              <a:rPr lang="en-US" dirty="0"/>
              <a:t>I use reads with size </a:t>
            </a:r>
            <a:r>
              <a:rPr lang="en-US" i="1" dirty="0"/>
              <a:t>n</a:t>
            </a:r>
            <a:r>
              <a:rPr lang="en-US" dirty="0"/>
              <a:t> &gt; the size of the repetitive region I overcome the </a:t>
            </a:r>
            <a:r>
              <a:rPr lang="en-US" dirty="0" smtClean="0"/>
              <a:t>problem</a:t>
            </a:r>
          </a:p>
          <a:p>
            <a:r>
              <a:rPr lang="en-US" dirty="0" smtClean="0"/>
              <a:t>Old-style</a:t>
            </a:r>
            <a:r>
              <a:rPr lang="en-US" dirty="0"/>
              <a:t>” solution (</a:t>
            </a:r>
            <a:r>
              <a:rPr lang="en-US" u="sng" dirty="0"/>
              <a:t>now abandoned</a:t>
            </a:r>
            <a:r>
              <a:rPr lang="en-US" dirty="0"/>
              <a:t>): </a:t>
            </a:r>
            <a:r>
              <a:rPr lang="en-US" b="1" dirty="0"/>
              <a:t>Illumina mate-pair libraries</a:t>
            </a:r>
            <a:r>
              <a:rPr lang="en-US" dirty="0"/>
              <a:t> with longer library fragments (resulting in greater distance between the two reads of a pair, more details in later </a:t>
            </a:r>
            <a:r>
              <a:rPr lang="en-US" dirty="0" smtClean="0"/>
              <a:t>slides)</a:t>
            </a:r>
          </a:p>
          <a:p>
            <a:r>
              <a:rPr lang="en-US" dirty="0" smtClean="0"/>
              <a:t>Current </a:t>
            </a:r>
            <a:r>
              <a:rPr lang="en-US" dirty="0"/>
              <a:t>approach (due to reduced cost and error rate): </a:t>
            </a:r>
            <a:r>
              <a:rPr lang="en-US" dirty="0" err="1"/>
              <a:t>PacBio</a:t>
            </a:r>
            <a:r>
              <a:rPr lang="en-US" dirty="0"/>
              <a:t>, </a:t>
            </a:r>
            <a:r>
              <a:rPr lang="en-US" dirty="0" err="1"/>
              <a:t>Nanopore</a:t>
            </a:r>
            <a:r>
              <a:rPr lang="en-US" dirty="0"/>
              <a:t>, combined with the use of </a:t>
            </a:r>
            <a:r>
              <a:rPr lang="en-US" b="1" dirty="0"/>
              <a:t>Hi-C libraries </a:t>
            </a:r>
            <a:r>
              <a:rPr lang="en-US" dirty="0"/>
              <a:t>(sequenced in paired-end mode, as we will see later</a:t>
            </a:r>
            <a:r>
              <a:rPr lang="en-US" dirty="0" smtClean="0"/>
              <a:t>)</a:t>
            </a:r>
            <a:endParaRPr lang="en-US" dirty="0"/>
          </a:p>
          <a:p>
            <a:r>
              <a:rPr lang="en-US" dirty="0" smtClean="0"/>
              <a:t>Sanger </a:t>
            </a:r>
            <a:r>
              <a:rPr lang="en-US" dirty="0"/>
              <a:t>was definitely better than Illumina in this respect! Longer reads, but more </a:t>
            </a:r>
            <a:r>
              <a:rPr lang="en-US" dirty="0" smtClean="0"/>
              <a:t>expensive and with lower throughput</a:t>
            </a:r>
            <a:endParaRPr lang="en-US" dirty="0"/>
          </a:p>
        </p:txBody>
      </p:sp>
      <p:pic>
        <p:nvPicPr>
          <p:cNvPr id="6146" name="Picture 2" descr="Repetitive DNA and next-generation sequencing: computational challenges and solu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2346" y="2155503"/>
            <a:ext cx="5564910" cy="3855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02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What might happen when the assembly algorithm </a:t>
            </a:r>
            <a:r>
              <a:rPr lang="en-US" sz="2800" dirty="0" err="1" smtClean="0"/>
              <a:t>enounters</a:t>
            </a:r>
            <a:r>
              <a:rPr lang="en-US" sz="2800" dirty="0" smtClean="0"/>
              <a:t> a repeat?</a:t>
            </a:r>
            <a:endParaRPr lang="en-US" sz="2800" dirty="0"/>
          </a:p>
        </p:txBody>
      </p:sp>
      <p:sp>
        <p:nvSpPr>
          <p:cNvPr id="3" name="Content Placeholder 2"/>
          <p:cNvSpPr>
            <a:spLocks noGrp="1"/>
          </p:cNvSpPr>
          <p:nvPr>
            <p:ph idx="1"/>
          </p:nvPr>
        </p:nvSpPr>
        <p:spPr>
          <a:xfrm>
            <a:off x="759977" y="5667533"/>
            <a:ext cx="10515600" cy="585066"/>
          </a:xfrm>
        </p:spPr>
        <p:txBody>
          <a:bodyPr/>
          <a:lstStyle/>
          <a:p>
            <a:pPr marL="0" indent="0">
              <a:buNone/>
            </a:pPr>
            <a:r>
              <a:rPr lang="en-US" dirty="0" smtClean="0"/>
              <a:t>Assemblies might «collapse» in regions nearby a repeated element</a:t>
            </a:r>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5377" y="2175342"/>
            <a:ext cx="7804800" cy="1774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4"/>
          <p:cNvSpPr txBox="1">
            <a:spLocks noChangeArrowheads="1"/>
          </p:cNvSpPr>
          <p:nvPr/>
        </p:nvSpPr>
        <p:spPr bwMode="auto">
          <a:xfrm>
            <a:off x="587914" y="4738197"/>
            <a:ext cx="3918240" cy="3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dirty="0" err="1">
                <a:latin typeface="Arial" panose="020B0604020202020204" pitchFamily="34" charset="0"/>
              </a:rPr>
              <a:t>Salzberg</a:t>
            </a:r>
            <a:r>
              <a:rPr lang="en-GB" altLang="en-US" sz="1089" b="1" dirty="0">
                <a:latin typeface="Arial" panose="020B0604020202020204" pitchFamily="34" charset="0"/>
              </a:rPr>
              <a:t> S L , and </a:t>
            </a:r>
            <a:r>
              <a:rPr lang="en-GB" altLang="en-US" sz="1089" b="1" dirty="0" err="1">
                <a:latin typeface="Arial" panose="020B0604020202020204" pitchFamily="34" charset="0"/>
              </a:rPr>
              <a:t>Yorke</a:t>
            </a:r>
            <a:r>
              <a:rPr lang="en-GB" altLang="en-US" sz="1089" b="1" dirty="0">
                <a:latin typeface="Arial" panose="020B0604020202020204" pitchFamily="34" charset="0"/>
              </a:rPr>
              <a:t> J A Bioinformatics 2005;21:4320-4321</a:t>
            </a:r>
          </a:p>
        </p:txBody>
      </p:sp>
    </p:spTree>
    <p:extLst>
      <p:ext uri="{BB962C8B-B14F-4D97-AF65-F5344CB8AC3E}">
        <p14:creationId xmlns:p14="http://schemas.microsoft.com/office/powerpoint/2010/main" val="2621084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heer Green 16x9">
  <a:themeElements>
    <a:clrScheme name="Sheer Green">
      <a:dk1>
        <a:srgbClr val="624D38"/>
      </a:dk1>
      <a:lt1>
        <a:srgbClr val="FFFFFF"/>
      </a:lt1>
      <a:dk2>
        <a:srgbClr val="404040"/>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C5747AC-80AD-4ABE-94D9-19832B174F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Sheer green border design presentation (widescreen)</Template>
  <TotalTime>0</TotalTime>
  <Words>5075</Words>
  <Application>Microsoft Office PowerPoint</Application>
  <PresentationFormat>Widescreen</PresentationFormat>
  <Paragraphs>326</Paragraphs>
  <Slides>53</Slides>
  <Notes>0</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53</vt:i4>
      </vt:variant>
    </vt:vector>
  </HeadingPairs>
  <TitlesOfParts>
    <vt:vector size="62" baseType="lpstr">
      <vt:lpstr>ＭＳ Ｐゴシック</vt:lpstr>
      <vt:lpstr>Arial</vt:lpstr>
      <vt:lpstr>Arial;Helvetica</vt:lpstr>
      <vt:lpstr>Calibri</vt:lpstr>
      <vt:lpstr>Century Gothic</vt:lpstr>
      <vt:lpstr>msgothic</vt:lpstr>
      <vt:lpstr>Times New Roman</vt:lpstr>
      <vt:lpstr>Wingdings</vt:lpstr>
      <vt:lpstr>Sheer Green 16x9</vt:lpstr>
      <vt:lpstr>LECTURE 5 Whole genome sequencing: assembly strategies and quality evaluation</vt:lpstr>
      <vt:lpstr>A few notes about sequence assembly</vt:lpstr>
      <vt:lpstr>Genome or transcriptome: how do we choose?</vt:lpstr>
      <vt:lpstr>Genome or transcriptome: how do we choose?</vt:lpstr>
      <vt:lpstr>Presentazione standard di PowerPoint</vt:lpstr>
      <vt:lpstr>A few key definitions</vt:lpstr>
      <vt:lpstr>Let’s plan how to sequence a genome</vt:lpstr>
      <vt:lpstr>Repeats: a huge problem for genome assembly</vt:lpstr>
      <vt:lpstr>What might happen when the assembly algorithm enounters a repeat?</vt:lpstr>
      <vt:lpstr>How can reads be assembled?</vt:lpstr>
      <vt:lpstr>Overlap Layout Consensus methods</vt:lpstr>
      <vt:lpstr>What is a k-mer?</vt:lpstr>
      <vt:lpstr>OLC assembly – an example with text</vt:lpstr>
      <vt:lpstr>De Brujin graph</vt:lpstr>
      <vt:lpstr>Alternative paths... K-mer 4 in common and then I have two alternatives -&gt; opening a “bubble”</vt:lpstr>
      <vt:lpstr>Why are paired-end reads so important?</vt:lpstr>
      <vt:lpstr>Illumina mate-pair libraries</vt:lpstr>
      <vt:lpstr>Several gaps are usually present in genome and transcriptome assemblies</vt:lpstr>
      <vt:lpstr>Other sources of issues</vt:lpstr>
      <vt:lpstr>Gaps in the human genome</vt:lpstr>
      <vt:lpstr>De novo assembly strategies: simultaneous handling of long and short reads</vt:lpstr>
      <vt:lpstr>SEQUENCING AND ASSEMBLY STRATEGIES NEED TO BE PLANNED BEFOREHAND</vt:lpstr>
      <vt:lpstr>SEQUENCING AND ASSEMBLY STRATEGIES NEED TO BE PLANNED BEFOREHAND</vt:lpstr>
      <vt:lpstr>SEQUENCING AND ASSEMBLY STRATEGIES NEED TO BE PLANNED BEFOREHAND</vt:lpstr>
      <vt:lpstr>POLISHING</vt:lpstr>
      <vt:lpstr>SEQUENCING AND ASSEMBLY STRATEGIES NEED TO BE PLANNED BEFOREHAND</vt:lpstr>
      <vt:lpstr>SEQUENCING AND ASSEMBLY STRATEGIES NEED TO BE PLANNED BEFOREHAND</vt:lpstr>
      <vt:lpstr>DE NOVO GENOME ASSEMBLY ALGORITHMS</vt:lpstr>
      <vt:lpstr>Presentazione standard di PowerPoint</vt:lpstr>
      <vt:lpstr>Another issue: heterozygosity</vt:lpstr>
      <vt:lpstr>Come si valuta l’eterozigosità e che problemi può causare?</vt:lpstr>
      <vt:lpstr>How can we handle heterozygosity?</vt:lpstr>
      <vt:lpstr>CHROMOSOME PHASING: A SMALL REVOLUTION</vt:lpstr>
      <vt:lpstr>CHROMOSOME PHASING: A SMALL REVOLUTION</vt:lpstr>
      <vt:lpstr>CHROMOSOME PHASING: A SMALL REVOLUTION</vt:lpstr>
      <vt:lpstr>Presentazione standard di PowerPoint</vt:lpstr>
      <vt:lpstr>Presentazione standard di PowerPoint</vt:lpstr>
      <vt:lpstr>Presentazione standard di PowerPoint</vt:lpstr>
      <vt:lpstr>TECHNOLOGICAL INNOVATION RUNS FAST…</vt:lpstr>
      <vt:lpstr>OPTICAL MAPS</vt:lpstr>
      <vt:lpstr>OPTICAL MAPS</vt:lpstr>
      <vt:lpstr>How the “gaps” in the human genome were filled by the T2T consortium - technical aspects</vt:lpstr>
      <vt:lpstr>Once we have an assembly, how do we evaluate its quality?</vt:lpstr>
      <vt:lpstr>Quality measure based on the length of contigs (or scaffolds): the N50</vt:lpstr>
      <vt:lpstr>Other useful metrics</vt:lpstr>
      <vt:lpstr>Evaluate the number of assembled genes</vt:lpstr>
      <vt:lpstr>BUSCO: a similar approach</vt:lpstr>
      <vt:lpstr>OrthoDB is the reference dataset for BUSCI</vt:lpstr>
      <vt:lpstr>An example: comparative assessment of bivalve mollusk assemblies using BUSCO</vt:lpstr>
      <vt:lpstr>Software for evaluating the quality of an assembly</vt:lpstr>
      <vt:lpstr>Let's keep in mind that no genome is perfect.... Technological improvements help!</vt:lpstr>
      <vt:lpstr>No assembly strategy is perfect!</vt:lpstr>
      <vt:lpstr>Presentazione standard di PowerPoint</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2017-03-04T15:34:55Z</dcterms:created>
  <dcterms:modified xsi:type="dcterms:W3CDTF">2024-10-21T18:18:16Z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TC029208979991</vt:lpwstr>
  </property>
</Properties>
</file>