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0"/>
  </p:notesMasterIdLst>
  <p:handoutMasterIdLst>
    <p:handoutMasterId r:id="rId51"/>
  </p:handoutMasterIdLst>
  <p:sldIdLst>
    <p:sldId id="277" r:id="rId3"/>
    <p:sldId id="611" r:id="rId4"/>
    <p:sldId id="613" r:id="rId5"/>
    <p:sldId id="574" r:id="rId6"/>
    <p:sldId id="575" r:id="rId7"/>
    <p:sldId id="576" r:id="rId8"/>
    <p:sldId id="579" r:id="rId9"/>
    <p:sldId id="580" r:id="rId10"/>
    <p:sldId id="581" r:id="rId11"/>
    <p:sldId id="582" r:id="rId12"/>
    <p:sldId id="583" r:id="rId13"/>
    <p:sldId id="587" r:id="rId14"/>
    <p:sldId id="510" r:id="rId15"/>
    <p:sldId id="573" r:id="rId16"/>
    <p:sldId id="565" r:id="rId17"/>
    <p:sldId id="562" r:id="rId18"/>
    <p:sldId id="564" r:id="rId19"/>
    <p:sldId id="589" r:id="rId20"/>
    <p:sldId id="563" r:id="rId21"/>
    <p:sldId id="566" r:id="rId22"/>
    <p:sldId id="567" r:id="rId23"/>
    <p:sldId id="588" r:id="rId24"/>
    <p:sldId id="568" r:id="rId25"/>
    <p:sldId id="590" r:id="rId26"/>
    <p:sldId id="591" r:id="rId27"/>
    <p:sldId id="599" r:id="rId28"/>
    <p:sldId id="614" r:id="rId29"/>
    <p:sldId id="592" r:id="rId30"/>
    <p:sldId id="593" r:id="rId31"/>
    <p:sldId id="594" r:id="rId32"/>
    <p:sldId id="595" r:id="rId33"/>
    <p:sldId id="596" r:id="rId34"/>
    <p:sldId id="597" r:id="rId35"/>
    <p:sldId id="600" r:id="rId36"/>
    <p:sldId id="601" r:id="rId37"/>
    <p:sldId id="615" r:id="rId38"/>
    <p:sldId id="598" r:id="rId39"/>
    <p:sldId id="602" r:id="rId40"/>
    <p:sldId id="603" r:id="rId41"/>
    <p:sldId id="604" r:id="rId42"/>
    <p:sldId id="605" r:id="rId43"/>
    <p:sldId id="606" r:id="rId44"/>
    <p:sldId id="607" r:id="rId45"/>
    <p:sldId id="608" r:id="rId46"/>
    <p:sldId id="609" r:id="rId47"/>
    <p:sldId id="610" r:id="rId48"/>
    <p:sldId id="61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720"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10/29/2024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10/29/2024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10/29/2024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10/29/2024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10/29/2024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10/29/2024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10/29/2024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10/29/2024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10/29/2024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10/29/2024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10/29/2024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ensemb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gisaid.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a:t>LEZIONE 6</a:t>
            </a:r>
            <a:br>
              <a:rPr lang="it-IT" sz="4800" dirty="0"/>
            </a:br>
            <a:r>
              <a:rPr lang="en-US" sz="4800" dirty="0"/>
              <a:t>Whole genome resequencing and targeted resequencing approaches</a:t>
            </a:r>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en-US" dirty="0"/>
              <a:t>Adapter trimming</a:t>
            </a:r>
          </a:p>
        </p:txBody>
      </p:sp>
      <p:sp>
        <p:nvSpPr>
          <p:cNvPr id="3" name="Content Placeholder 2"/>
          <p:cNvSpPr>
            <a:spLocks noGrp="1"/>
          </p:cNvSpPr>
          <p:nvPr>
            <p:ph idx="1"/>
          </p:nvPr>
        </p:nvSpPr>
        <p:spPr>
          <a:xfrm>
            <a:off x="543911" y="1683734"/>
            <a:ext cx="6445468" cy="4133741"/>
          </a:xfrm>
        </p:spPr>
        <p:txBody>
          <a:bodyPr>
            <a:normAutofit fontScale="55000" lnSpcReduction="20000"/>
          </a:bodyPr>
          <a:lstStyle/>
          <a:p>
            <a:pPr algn="just"/>
            <a:r>
              <a:rPr lang="en-US" sz="3200" dirty="0"/>
              <a:t>But what we have said so far is not enough! It is often the case that </a:t>
            </a:r>
            <a:r>
              <a:rPr lang="en-US" sz="3200" b="1" dirty="0"/>
              <a:t>residual adapters </a:t>
            </a:r>
            <a:r>
              <a:rPr lang="en-US" sz="3200" dirty="0"/>
              <a:t>are included in the reads, which can result from botched size selection or the formation of chimeric products during library preparation</a:t>
            </a:r>
          </a:p>
          <a:p>
            <a:pPr algn="just"/>
            <a:r>
              <a:rPr lang="en-US" sz="3200" dirty="0"/>
              <a:t>Why does this happen? The library preparation protocol might occasionally result in </a:t>
            </a:r>
            <a:r>
              <a:rPr lang="en-US" sz="3200" dirty="0" err="1"/>
              <a:t>chimaeric</a:t>
            </a:r>
            <a:r>
              <a:rPr lang="en-US" sz="3200" dirty="0"/>
              <a:t> </a:t>
            </a:r>
            <a:r>
              <a:rPr lang="en-US" sz="3200" dirty="0" err="1"/>
              <a:t>constucts</a:t>
            </a:r>
            <a:r>
              <a:rPr lang="en-US" sz="3200" dirty="0"/>
              <a:t> due to ligation and PCR artifacts</a:t>
            </a:r>
          </a:p>
          <a:p>
            <a:pPr algn="just"/>
            <a:r>
              <a:rPr lang="en-US" sz="3200" dirty="0"/>
              <a:t>We need to be aware of the sequences of </a:t>
            </a:r>
            <a:r>
              <a:rPr lang="en-US" sz="3200" b="1" dirty="0"/>
              <a:t>primers, adapters, and barcodes used for library preparation </a:t>
            </a:r>
            <a:r>
              <a:rPr lang="en-US" sz="3200" dirty="0"/>
              <a:t>(which depend on the kit used) and create a list of these sequences that the software used for trimming will look for</a:t>
            </a:r>
          </a:p>
          <a:p>
            <a:pPr algn="just"/>
            <a:r>
              <a:rPr lang="en-US" sz="3200" dirty="0"/>
              <a:t>The tool responsible for trimming will look for these sequences and remove them -&gt; some reads will be reduced entirely, others will simply be shortened</a:t>
            </a:r>
          </a:p>
          <a:p>
            <a:endParaRPr lang="it-IT" dirty="0"/>
          </a:p>
        </p:txBody>
      </p:sp>
      <p:pic>
        <p:nvPicPr>
          <p:cNvPr id="5" name="Immagine 4"/>
          <p:cNvPicPr>
            <a:picLocks noChangeAspect="1"/>
          </p:cNvPicPr>
          <p:nvPr/>
        </p:nvPicPr>
        <p:blipFill>
          <a:blip r:embed="rId2"/>
          <a:stretch>
            <a:fillRect/>
          </a:stretch>
        </p:blipFill>
        <p:spPr>
          <a:xfrm>
            <a:off x="7210096" y="4314721"/>
            <a:ext cx="4750676" cy="2173829"/>
          </a:xfrm>
          <a:prstGeom prst="rect">
            <a:avLst/>
          </a:prstGeom>
        </p:spPr>
      </p:pic>
      <p:pic>
        <p:nvPicPr>
          <p:cNvPr id="6" name="Immagine 5"/>
          <p:cNvPicPr>
            <a:picLocks noChangeAspect="1"/>
          </p:cNvPicPr>
          <p:nvPr/>
        </p:nvPicPr>
        <p:blipFill rotWithShape="1">
          <a:blip r:embed="rId3"/>
          <a:srcRect r="76532"/>
          <a:stretch/>
        </p:blipFill>
        <p:spPr>
          <a:xfrm>
            <a:off x="8436849" y="375659"/>
            <a:ext cx="1989411" cy="3581400"/>
          </a:xfrm>
          <a:prstGeom prst="rect">
            <a:avLst/>
          </a:prstGeom>
        </p:spPr>
      </p:pic>
    </p:spTree>
    <p:extLst>
      <p:ext uri="{BB962C8B-B14F-4D97-AF65-F5344CB8AC3E}">
        <p14:creationId xmlns:p14="http://schemas.microsoft.com/office/powerpoint/2010/main" val="225307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en-US" dirty="0"/>
              <a:t>Adapter trimming</a:t>
            </a:r>
          </a:p>
        </p:txBody>
      </p:sp>
      <p:sp>
        <p:nvSpPr>
          <p:cNvPr id="3" name="Content Placeholder 2"/>
          <p:cNvSpPr>
            <a:spLocks noGrp="1"/>
          </p:cNvSpPr>
          <p:nvPr>
            <p:ph idx="1"/>
          </p:nvPr>
        </p:nvSpPr>
        <p:spPr>
          <a:xfrm>
            <a:off x="543910" y="1683734"/>
            <a:ext cx="5730765" cy="4133741"/>
          </a:xfrm>
        </p:spPr>
        <p:txBody>
          <a:bodyPr>
            <a:normAutofit fontScale="55000" lnSpcReduction="20000"/>
          </a:bodyPr>
          <a:lstStyle/>
          <a:p>
            <a:pPr algn="just"/>
            <a:r>
              <a:rPr lang="en-US" sz="3200" dirty="0"/>
              <a:t>The presence of adaptors can often be detected by analysis of quality reports</a:t>
            </a:r>
          </a:p>
          <a:p>
            <a:pPr algn="just"/>
            <a:r>
              <a:rPr lang="en-US" sz="3200" dirty="0"/>
              <a:t>Since reads should result from random DNA fragmentation, we should not expect any </a:t>
            </a:r>
            <a:r>
              <a:rPr lang="en-US" sz="3200" b="1" dirty="0"/>
              <a:t>compositional bias </a:t>
            </a:r>
            <a:r>
              <a:rPr lang="en-US" sz="3200" dirty="0"/>
              <a:t>with respect to position</a:t>
            </a:r>
          </a:p>
          <a:p>
            <a:pPr algn="just"/>
            <a:r>
              <a:rPr lang="en-US" sz="3200" b="1" dirty="0"/>
              <a:t>Frequency of observation of the 4 nucleotides along the sequence of reads should be constant</a:t>
            </a:r>
            <a:endParaRPr lang="en-US" sz="3200" dirty="0"/>
          </a:p>
          <a:p>
            <a:pPr algn="just"/>
            <a:r>
              <a:rPr lang="en-US" sz="3200" dirty="0"/>
              <a:t>N.B. The presence of a compositional bias at one end of the reads </a:t>
            </a:r>
            <a:r>
              <a:rPr lang="en-US" sz="3200" u="sng" dirty="0"/>
              <a:t>does not always indicate the presence of an adapter, but could also indicate the not entirely random ligation of sequencing adapters to fragments with a certain nucleotide composition</a:t>
            </a:r>
            <a:endParaRPr lang="it-IT" u="sng" dirty="0"/>
          </a:p>
        </p:txBody>
      </p:sp>
      <p:pic>
        <p:nvPicPr>
          <p:cNvPr id="4" name="Immagine 3"/>
          <p:cNvPicPr>
            <a:picLocks noChangeAspect="1"/>
          </p:cNvPicPr>
          <p:nvPr/>
        </p:nvPicPr>
        <p:blipFill>
          <a:blip r:embed="rId2"/>
          <a:stretch>
            <a:fillRect/>
          </a:stretch>
        </p:blipFill>
        <p:spPr>
          <a:xfrm>
            <a:off x="6432331" y="1036728"/>
            <a:ext cx="5287450" cy="3444830"/>
          </a:xfrm>
          <a:prstGeom prst="rect">
            <a:avLst/>
          </a:prstGeom>
        </p:spPr>
      </p:pic>
      <p:sp>
        <p:nvSpPr>
          <p:cNvPr id="7" name="Rettangolo 6"/>
          <p:cNvSpPr/>
          <p:nvPr/>
        </p:nvSpPr>
        <p:spPr>
          <a:xfrm>
            <a:off x="6747641" y="1354737"/>
            <a:ext cx="798787" cy="3126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in giù 7"/>
          <p:cNvSpPr/>
          <p:nvPr/>
        </p:nvSpPr>
        <p:spPr>
          <a:xfrm rot="8174871">
            <a:off x="7713435" y="4505951"/>
            <a:ext cx="31531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6432331" y="5171144"/>
            <a:ext cx="5287450" cy="1477328"/>
          </a:xfrm>
          <a:prstGeom prst="rect">
            <a:avLst/>
          </a:prstGeom>
          <a:noFill/>
          <a:ln>
            <a:solidFill>
              <a:srgbClr val="FF0000"/>
            </a:solidFill>
          </a:ln>
        </p:spPr>
        <p:txBody>
          <a:bodyPr wrap="square" rtlCol="0">
            <a:spAutoFit/>
          </a:bodyPr>
          <a:lstStyle/>
          <a:p>
            <a:pPr algn="ctr"/>
            <a:r>
              <a:rPr lang="en-US" dirty="0"/>
              <a:t>Deviations from the expected distribution indicate the possible presence of adapters. These should be removed, specifying the list of sequences used by the library preparation kit</a:t>
            </a:r>
            <a:endParaRPr lang="it-IT" dirty="0"/>
          </a:p>
        </p:txBody>
      </p:sp>
    </p:spTree>
    <p:extLst>
      <p:ext uri="{BB962C8B-B14F-4D97-AF65-F5344CB8AC3E}">
        <p14:creationId xmlns:p14="http://schemas.microsoft.com/office/powerpoint/2010/main" val="355630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en-US" dirty="0"/>
              <a:t>Trimming – expected outcome</a:t>
            </a:r>
          </a:p>
        </p:txBody>
      </p:sp>
      <p:sp>
        <p:nvSpPr>
          <p:cNvPr id="3" name="Content Placeholder 2"/>
          <p:cNvSpPr>
            <a:spLocks noGrp="1"/>
          </p:cNvSpPr>
          <p:nvPr>
            <p:ph idx="1"/>
          </p:nvPr>
        </p:nvSpPr>
        <p:spPr>
          <a:xfrm>
            <a:off x="543910" y="1683734"/>
            <a:ext cx="10954407" cy="4133741"/>
          </a:xfrm>
        </p:spPr>
        <p:txBody>
          <a:bodyPr>
            <a:normAutofit fontScale="77500" lnSpcReduction="20000"/>
          </a:bodyPr>
          <a:lstStyle/>
          <a:p>
            <a:pPr algn="just"/>
            <a:r>
              <a:rPr lang="en-US" sz="3200" dirty="0"/>
              <a:t>We expect to obtain </a:t>
            </a:r>
            <a:r>
              <a:rPr lang="en-US" sz="3200" b="1" i="1" dirty="0"/>
              <a:t>clean</a:t>
            </a:r>
            <a:r>
              <a:rPr lang="en-US" sz="3200" dirty="0"/>
              <a:t> </a:t>
            </a:r>
            <a:r>
              <a:rPr lang="en-US" sz="3200" b="1" i="1" dirty="0"/>
              <a:t>reads</a:t>
            </a:r>
            <a:r>
              <a:rPr lang="en-US" sz="3200" dirty="0"/>
              <a:t>, ready for immediate use for all downstream analyses</a:t>
            </a:r>
          </a:p>
          <a:p>
            <a:pPr algn="just"/>
            <a:r>
              <a:rPr lang="en-US" sz="3200" dirty="0"/>
              <a:t>We need to keep in mind that as a result of the trimming process, the obtained reads may be </a:t>
            </a:r>
            <a:r>
              <a:rPr lang="en-US" sz="3200" b="1" dirty="0"/>
              <a:t>much shorter</a:t>
            </a:r>
            <a:r>
              <a:rPr lang="en-US" sz="3200" dirty="0"/>
              <a:t>, on average, than the raw reads, and that </a:t>
            </a:r>
            <a:r>
              <a:rPr lang="en-US" sz="3200" b="1" dirty="0"/>
              <a:t>their number may have significantly decreased</a:t>
            </a:r>
            <a:r>
              <a:rPr lang="en-US" sz="3200" dirty="0"/>
              <a:t> (because they were entirely removed, or because they remained too short -&gt; even a minimum threshold of residual length can be set by the user)</a:t>
            </a:r>
          </a:p>
          <a:p>
            <a:pPr algn="just"/>
            <a:r>
              <a:rPr lang="en-US" sz="3200" dirty="0"/>
              <a:t>We need to ask whether the number of reads left is sufficient for the applications we need. In case the average quality of the reads is not very high, and their number drops too much, it would be possible to run the procedure again with less stringent parameters, thus using </a:t>
            </a:r>
            <a:r>
              <a:rPr lang="en-US" sz="3200" b="1" dirty="0"/>
              <a:t>soft trimming</a:t>
            </a:r>
            <a:endParaRPr lang="en-US" sz="3200" dirty="0"/>
          </a:p>
          <a:p>
            <a:endParaRPr lang="it-IT" dirty="0"/>
          </a:p>
        </p:txBody>
      </p:sp>
    </p:spTree>
    <p:extLst>
      <p:ext uri="{BB962C8B-B14F-4D97-AF65-F5344CB8AC3E}">
        <p14:creationId xmlns:p14="http://schemas.microsoft.com/office/powerpoint/2010/main" val="279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5819"/>
          </a:xfrm>
        </p:spPr>
        <p:txBody>
          <a:bodyPr>
            <a:normAutofit fontScale="90000"/>
          </a:bodyPr>
          <a:lstStyle/>
          <a:p>
            <a:r>
              <a:rPr lang="it-IT" dirty="0" err="1"/>
              <a:t>Resequencing</a:t>
            </a:r>
            <a:r>
              <a:rPr lang="it-IT" dirty="0"/>
              <a:t>: </a:t>
            </a:r>
            <a:r>
              <a:rPr lang="it-IT" dirty="0" err="1"/>
              <a:t>what</a:t>
            </a:r>
            <a:r>
              <a:rPr lang="it-IT" dirty="0"/>
              <a:t> are </a:t>
            </a:r>
            <a:r>
              <a:rPr lang="it-IT" dirty="0" err="1"/>
              <a:t>its</a:t>
            </a:r>
            <a:r>
              <a:rPr lang="it-IT" dirty="0"/>
              <a:t> goals?</a:t>
            </a:r>
          </a:p>
        </p:txBody>
      </p:sp>
      <p:sp>
        <p:nvSpPr>
          <p:cNvPr id="3" name="Content Placeholder 2"/>
          <p:cNvSpPr>
            <a:spLocks noGrp="1"/>
          </p:cNvSpPr>
          <p:nvPr>
            <p:ph idx="1"/>
          </p:nvPr>
        </p:nvSpPr>
        <p:spPr>
          <a:xfrm>
            <a:off x="707572" y="1072380"/>
            <a:ext cx="10709366" cy="4901700"/>
          </a:xfrm>
        </p:spPr>
        <p:txBody>
          <a:bodyPr>
            <a:normAutofit/>
          </a:bodyPr>
          <a:lstStyle/>
          <a:p>
            <a:pPr algn="just"/>
            <a:r>
              <a:rPr lang="en-US" dirty="0"/>
              <a:t>Identification of genetic variation in the population (population genomics studies) or in individuals (study of diseases or investigation of traces of natural selection)</a:t>
            </a:r>
          </a:p>
          <a:p>
            <a:pPr algn="just"/>
            <a:r>
              <a:rPr lang="en-US" dirty="0"/>
              <a:t>What am I interested in? GWAS (Genome-Wide Association Study)? Interest in non-coding, regulatory, or protein-coding regions alone? Structural genomics studies (indel detection, inversions, translocations, etc.)? Targeted interest in a narrow panel of genes (e.g., in those involved in the development of certain diseases)?</a:t>
            </a:r>
          </a:p>
          <a:p>
            <a:pPr algn="just"/>
            <a:r>
              <a:rPr lang="en-US" b="1" u="sng" dirty="0"/>
              <a:t>Whole</a:t>
            </a:r>
            <a:r>
              <a:rPr lang="en-US" dirty="0"/>
              <a:t> </a:t>
            </a:r>
            <a:r>
              <a:rPr lang="en-US" b="1" u="sng" dirty="0"/>
              <a:t>genome</a:t>
            </a:r>
            <a:r>
              <a:rPr lang="en-US" dirty="0"/>
              <a:t> </a:t>
            </a:r>
            <a:r>
              <a:rPr lang="en-US" b="1" u="sng" dirty="0"/>
              <a:t>resequencing</a:t>
            </a:r>
            <a:r>
              <a:rPr lang="en-US" dirty="0"/>
              <a:t> approaches -&gt; sequencing coverage such as to ensure complete mapping of variation along the entire genome</a:t>
            </a:r>
          </a:p>
          <a:p>
            <a:pPr algn="just"/>
            <a:r>
              <a:rPr lang="en-US" b="1" u="sng" dirty="0"/>
              <a:t>Targeted</a:t>
            </a:r>
            <a:r>
              <a:rPr lang="en-US" dirty="0"/>
              <a:t> </a:t>
            </a:r>
            <a:r>
              <a:rPr lang="en-US" b="1" u="sng" dirty="0"/>
              <a:t>resequencing</a:t>
            </a:r>
            <a:r>
              <a:rPr lang="en-US" dirty="0"/>
              <a:t> -&gt; targeted approaches in constructing libraries so as to reduce the complexity of the data produced by limiting the production of reads to certain target genomic regions</a:t>
            </a:r>
          </a:p>
          <a:p>
            <a:pPr algn="just"/>
            <a:r>
              <a:rPr lang="en-US" dirty="0"/>
              <a:t>Cost and sequencing strategies depend on the type of application we have in mind and the goal of our study</a:t>
            </a:r>
          </a:p>
          <a:p>
            <a:pPr algn="just"/>
            <a:endParaRPr lang="it-IT" dirty="0"/>
          </a:p>
        </p:txBody>
      </p:sp>
    </p:spTree>
    <p:extLst>
      <p:ext uri="{BB962C8B-B14F-4D97-AF65-F5344CB8AC3E}">
        <p14:creationId xmlns:p14="http://schemas.microsoft.com/office/powerpoint/2010/main" val="425830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5819"/>
          </a:xfrm>
        </p:spPr>
        <p:txBody>
          <a:bodyPr>
            <a:normAutofit fontScale="90000"/>
          </a:bodyPr>
          <a:lstStyle/>
          <a:p>
            <a:r>
              <a:rPr lang="it-IT" dirty="0" err="1"/>
              <a:t>Targeted</a:t>
            </a:r>
            <a:r>
              <a:rPr lang="it-IT" dirty="0"/>
              <a:t> </a:t>
            </a:r>
            <a:r>
              <a:rPr lang="it-IT" dirty="0" err="1"/>
              <a:t>sequencing</a:t>
            </a:r>
            <a:endParaRPr lang="it-IT" dirty="0"/>
          </a:p>
        </p:txBody>
      </p:sp>
      <p:sp>
        <p:nvSpPr>
          <p:cNvPr id="3" name="Content Placeholder 2"/>
          <p:cNvSpPr>
            <a:spLocks noGrp="1"/>
          </p:cNvSpPr>
          <p:nvPr>
            <p:ph idx="1"/>
          </p:nvPr>
        </p:nvSpPr>
        <p:spPr>
          <a:xfrm>
            <a:off x="707572" y="1072380"/>
            <a:ext cx="10709366" cy="4901700"/>
          </a:xfrm>
        </p:spPr>
        <p:txBody>
          <a:bodyPr>
            <a:normAutofit/>
          </a:bodyPr>
          <a:lstStyle/>
          <a:p>
            <a:pPr algn="just"/>
            <a:r>
              <a:rPr lang="en-US" dirty="0"/>
              <a:t>Reduced cost and complexity of analysis</a:t>
            </a:r>
          </a:p>
          <a:p>
            <a:pPr algn="just"/>
            <a:r>
              <a:rPr lang="en-US" dirty="0"/>
              <a:t>I can analyze more samples at the same cost (because I can reduce the number of reads needed to analyze the single sample)</a:t>
            </a:r>
          </a:p>
          <a:p>
            <a:pPr algn="just"/>
            <a:r>
              <a:rPr lang="en-US" b="1" dirty="0"/>
              <a:t>Exome</a:t>
            </a:r>
            <a:r>
              <a:rPr lang="en-US" dirty="0"/>
              <a:t> </a:t>
            </a:r>
            <a:r>
              <a:rPr lang="en-US" b="1" dirty="0"/>
              <a:t>sequencing</a:t>
            </a:r>
            <a:r>
              <a:rPr lang="en-US" dirty="0"/>
              <a:t> approaches -&gt; sequencing of all exons within a genome; I therefore exclude introns and intergenic regions, plus regulatory regions</a:t>
            </a:r>
          </a:p>
          <a:p>
            <a:pPr algn="just"/>
            <a:r>
              <a:rPr lang="en-US" b="1" dirty="0"/>
              <a:t>Custom panels</a:t>
            </a:r>
            <a:r>
              <a:rPr lang="en-US" dirty="0"/>
              <a:t> -&gt; I select only a few specific targets, which may represent a subset of a few dozen or hundreds of genes, or fragments thereof (e.g., exons where mutations are known to be associated with certain diseases)</a:t>
            </a:r>
          </a:p>
          <a:p>
            <a:pPr algn="just"/>
            <a:r>
              <a:rPr lang="en-US" b="1" dirty="0"/>
              <a:t>Targeted</a:t>
            </a:r>
            <a:r>
              <a:rPr lang="en-US" dirty="0"/>
              <a:t> </a:t>
            </a:r>
            <a:r>
              <a:rPr lang="en-US" b="1" dirty="0"/>
              <a:t>amplicon</a:t>
            </a:r>
            <a:r>
              <a:rPr lang="en-US" dirty="0"/>
              <a:t> </a:t>
            </a:r>
            <a:r>
              <a:rPr lang="en-US" b="1" dirty="0"/>
              <a:t>sequencing</a:t>
            </a:r>
            <a:r>
              <a:rPr lang="en-US" dirty="0"/>
              <a:t>: a single target region is analyzed from which information is expected to be derived, for example, about the biodiversity of a sample -&gt; metagenomics approaches (mitochondrial DNA), polymorphic targets (MHC locus), etc.</a:t>
            </a:r>
          </a:p>
        </p:txBody>
      </p:sp>
    </p:spTree>
    <p:extLst>
      <p:ext uri="{BB962C8B-B14F-4D97-AF65-F5344CB8AC3E}">
        <p14:creationId xmlns:p14="http://schemas.microsoft.com/office/powerpoint/2010/main" val="311365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866" y="452045"/>
            <a:ext cx="4152899" cy="1501712"/>
          </a:xfrm>
        </p:spPr>
        <p:txBody>
          <a:bodyPr>
            <a:noAutofit/>
          </a:bodyPr>
          <a:lstStyle/>
          <a:p>
            <a:pPr algn="ctr"/>
            <a:r>
              <a:rPr lang="en-US" sz="2400" dirty="0"/>
              <a:t>How do I selectively include only genomic regions of interest in a library?</a:t>
            </a:r>
            <a:endParaRPr lang="it-IT" sz="2400" dirty="0"/>
          </a:p>
        </p:txBody>
      </p:sp>
      <p:sp>
        <p:nvSpPr>
          <p:cNvPr id="3" name="Content Placeholder 2"/>
          <p:cNvSpPr>
            <a:spLocks noGrp="1"/>
          </p:cNvSpPr>
          <p:nvPr>
            <p:ph idx="1"/>
          </p:nvPr>
        </p:nvSpPr>
        <p:spPr>
          <a:xfrm>
            <a:off x="646066" y="2307771"/>
            <a:ext cx="4848497" cy="4145280"/>
          </a:xfrm>
        </p:spPr>
        <p:txBody>
          <a:bodyPr>
            <a:normAutofit fontScale="92500" lnSpcReduction="10000"/>
          </a:bodyPr>
          <a:lstStyle/>
          <a:p>
            <a:r>
              <a:rPr lang="en-US" dirty="0"/>
              <a:t>Can use </a:t>
            </a:r>
            <a:r>
              <a:rPr lang="en-US" b="1" dirty="0"/>
              <a:t>biotinylated</a:t>
            </a:r>
            <a:r>
              <a:rPr lang="en-US" dirty="0"/>
              <a:t> </a:t>
            </a:r>
            <a:r>
              <a:rPr lang="en-US" b="1" dirty="0"/>
              <a:t>+ magnetic</a:t>
            </a:r>
            <a:r>
              <a:rPr lang="en-US" dirty="0"/>
              <a:t> </a:t>
            </a:r>
            <a:r>
              <a:rPr lang="en-US" b="1" dirty="0"/>
              <a:t>pulldown</a:t>
            </a:r>
            <a:r>
              <a:rPr lang="en-US" dirty="0"/>
              <a:t> </a:t>
            </a:r>
            <a:r>
              <a:rPr lang="en-US" b="1" dirty="0"/>
              <a:t>probes</a:t>
            </a:r>
            <a:r>
              <a:rPr lang="en-US" dirty="0"/>
              <a:t> </a:t>
            </a:r>
            <a:r>
              <a:rPr lang="en-US" b="1" dirty="0"/>
              <a:t>.</a:t>
            </a:r>
            <a:br>
              <a:rPr lang="en-US" dirty="0"/>
            </a:br>
            <a:endParaRPr lang="en-US" dirty="0"/>
          </a:p>
          <a:p>
            <a:r>
              <a:rPr lang="en-US" dirty="0"/>
              <a:t>This approach may allow, depending on experimental design, isolation of regions from a few tens of </a:t>
            </a:r>
            <a:r>
              <a:rPr lang="en-US" dirty="0" err="1"/>
              <a:t>Kb</a:t>
            </a:r>
            <a:r>
              <a:rPr lang="en-US" dirty="0"/>
              <a:t> to over 50 Mb</a:t>
            </a:r>
            <a:br>
              <a:rPr lang="en-US" dirty="0"/>
            </a:br>
            <a:endParaRPr lang="en-US" dirty="0"/>
          </a:p>
          <a:p>
            <a:r>
              <a:rPr lang="en-US" dirty="0"/>
              <a:t>Example in the figure: Illumina </a:t>
            </a:r>
            <a:r>
              <a:rPr lang="en-US" dirty="0" err="1"/>
              <a:t>Nextera</a:t>
            </a:r>
            <a:r>
              <a:rPr lang="en-US" dirty="0"/>
              <a:t> exome capture</a:t>
            </a:r>
            <a:br>
              <a:rPr lang="en-US" dirty="0"/>
            </a:br>
            <a:endParaRPr lang="en-US" dirty="0"/>
          </a:p>
          <a:p>
            <a:r>
              <a:rPr lang="en-US" dirty="0"/>
              <a:t>Probes are complementary to target sequences (in this case exons)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069" y="452045"/>
            <a:ext cx="6515665" cy="5936494"/>
          </a:xfrm>
          <a:prstGeom prst="rect">
            <a:avLst/>
          </a:prstGeom>
        </p:spPr>
      </p:pic>
    </p:spTree>
    <p:extLst>
      <p:ext uri="{BB962C8B-B14F-4D97-AF65-F5344CB8AC3E}">
        <p14:creationId xmlns:p14="http://schemas.microsoft.com/office/powerpoint/2010/main" val="378614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69879" cy="6858000"/>
          </a:xfrm>
        </p:spPr>
      </p:pic>
      <p:sp>
        <p:nvSpPr>
          <p:cNvPr id="7" name="CasellaDiTesto 6"/>
          <p:cNvSpPr txBox="1"/>
          <p:nvPr/>
        </p:nvSpPr>
        <p:spPr>
          <a:xfrm>
            <a:off x="4937760" y="592183"/>
            <a:ext cx="7071360" cy="2308324"/>
          </a:xfrm>
          <a:prstGeom prst="rect">
            <a:avLst/>
          </a:prstGeom>
          <a:noFill/>
        </p:spPr>
        <p:txBody>
          <a:bodyPr wrap="square" rtlCol="0">
            <a:spAutoFit/>
          </a:bodyPr>
          <a:lstStyle/>
          <a:p>
            <a:r>
              <a:rPr lang="en-US" u="sng" dirty="0"/>
              <a:t>Example of the workflow of a commercial kit</a:t>
            </a:r>
            <a:br>
              <a:rPr lang="en-US" dirty="0"/>
            </a:br>
            <a:endParaRPr lang="en-US" dirty="0"/>
          </a:p>
          <a:p>
            <a:r>
              <a:rPr lang="en-US" dirty="0"/>
              <a:t>A key goal is always to minimize the capture of “off-target” fragments</a:t>
            </a:r>
            <a:br>
              <a:rPr lang="en-US" dirty="0"/>
            </a:br>
            <a:endParaRPr lang="en-US" dirty="0"/>
          </a:p>
          <a:p>
            <a:r>
              <a:rPr lang="en-US" dirty="0"/>
              <a:t>This kit (from IDT) uses “blocker” oligonucleotides that prevent hybridization between sequencing adapters present at the ends of library fragments</a:t>
            </a:r>
          </a:p>
        </p:txBody>
      </p:sp>
    </p:spTree>
    <p:extLst>
      <p:ext uri="{BB962C8B-B14F-4D97-AF65-F5344CB8AC3E}">
        <p14:creationId xmlns:p14="http://schemas.microsoft.com/office/powerpoint/2010/main" val="237285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Target </a:t>
            </a:r>
            <a:r>
              <a:rPr lang="it-IT" dirty="0" err="1"/>
              <a:t>enrichment</a:t>
            </a:r>
            <a:r>
              <a:rPr lang="it-IT" dirty="0"/>
              <a:t> panels</a:t>
            </a:r>
          </a:p>
        </p:txBody>
      </p:sp>
      <p:sp>
        <p:nvSpPr>
          <p:cNvPr id="3" name="Content Placeholder 2"/>
          <p:cNvSpPr>
            <a:spLocks noGrp="1"/>
          </p:cNvSpPr>
          <p:nvPr>
            <p:ph idx="1"/>
          </p:nvPr>
        </p:nvSpPr>
        <p:spPr>
          <a:xfrm>
            <a:off x="707572" y="1072380"/>
            <a:ext cx="5458097" cy="4901700"/>
          </a:xfrm>
        </p:spPr>
        <p:txBody>
          <a:bodyPr>
            <a:normAutofit/>
          </a:bodyPr>
          <a:lstStyle/>
          <a:p>
            <a:pPr marL="45720" indent="0" algn="just">
              <a:buNone/>
            </a:pPr>
            <a:r>
              <a:rPr lang="it-IT" dirty="0" err="1"/>
              <a:t>Example</a:t>
            </a:r>
            <a:r>
              <a:rPr lang="it-IT" dirty="0"/>
              <a:t>: </a:t>
            </a:r>
            <a:r>
              <a:rPr lang="it-IT" dirty="0" err="1"/>
              <a:t>SureSelect</a:t>
            </a:r>
            <a:r>
              <a:rPr lang="it-IT" dirty="0"/>
              <a:t> </a:t>
            </a:r>
            <a:r>
              <a:rPr lang="it-IT" dirty="0" err="1"/>
              <a:t>lung</a:t>
            </a:r>
            <a:r>
              <a:rPr lang="it-IT" dirty="0"/>
              <a:t> </a:t>
            </a:r>
            <a:r>
              <a:rPr lang="it-IT" dirty="0" err="1"/>
              <a:t>cancer</a:t>
            </a:r>
            <a:endParaRPr lang="it-IT" dirty="0"/>
          </a:p>
          <a:p>
            <a:pPr marL="45720" indent="0" algn="just">
              <a:buNone/>
            </a:pPr>
            <a:r>
              <a:rPr lang="it-IT" dirty="0"/>
              <a:t>20 target </a:t>
            </a:r>
            <a:r>
              <a:rPr lang="it-IT" dirty="0" err="1"/>
              <a:t>genes</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252" y="980687"/>
            <a:ext cx="6782388" cy="2667231"/>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6046"/>
            <a:ext cx="5347423" cy="3661954"/>
          </a:xfrm>
          <a:prstGeom prst="rect">
            <a:avLst/>
          </a:prstGeom>
        </p:spPr>
      </p:pic>
      <p:sp>
        <p:nvSpPr>
          <p:cNvPr id="8" name="Content Placeholder 2"/>
          <p:cNvSpPr txBox="1">
            <a:spLocks/>
          </p:cNvSpPr>
          <p:nvPr/>
        </p:nvSpPr>
        <p:spPr>
          <a:xfrm>
            <a:off x="5754189" y="3892985"/>
            <a:ext cx="5458097" cy="49017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just">
              <a:buFont typeface="Arial" pitchFamily="34" charset="0"/>
              <a:buNone/>
            </a:pPr>
            <a:r>
              <a:rPr lang="it-IT" dirty="0" err="1"/>
              <a:t>Example</a:t>
            </a:r>
            <a:r>
              <a:rPr lang="it-IT" dirty="0"/>
              <a:t>: </a:t>
            </a:r>
            <a:r>
              <a:rPr lang="it-IT" dirty="0" err="1"/>
              <a:t>SureSelect</a:t>
            </a:r>
            <a:r>
              <a:rPr lang="it-IT" dirty="0"/>
              <a:t> Solid </a:t>
            </a:r>
            <a:r>
              <a:rPr lang="it-IT" dirty="0" err="1"/>
              <a:t>Tumor</a:t>
            </a:r>
            <a:endParaRPr lang="it-IT" dirty="0"/>
          </a:p>
          <a:p>
            <a:pPr marL="45720" indent="0" algn="just">
              <a:buFont typeface="Arial" pitchFamily="34" charset="0"/>
              <a:buNone/>
            </a:pPr>
            <a:r>
              <a:rPr lang="it-IT" dirty="0"/>
              <a:t>98 target </a:t>
            </a:r>
            <a:r>
              <a:rPr lang="it-IT" dirty="0" err="1"/>
              <a:t>genes</a:t>
            </a:r>
            <a:endParaRPr lang="it-IT" dirty="0"/>
          </a:p>
        </p:txBody>
      </p:sp>
      <p:sp>
        <p:nvSpPr>
          <p:cNvPr id="4" name="CasellaDiTesto 3"/>
          <p:cNvSpPr txBox="1"/>
          <p:nvPr/>
        </p:nvSpPr>
        <p:spPr>
          <a:xfrm>
            <a:off x="6054995" y="5027023"/>
            <a:ext cx="5539154" cy="1077218"/>
          </a:xfrm>
          <a:prstGeom prst="rect">
            <a:avLst/>
          </a:prstGeom>
          <a:noFill/>
          <a:ln>
            <a:solidFill>
              <a:srgbClr val="00B050"/>
            </a:solidFill>
          </a:ln>
        </p:spPr>
        <p:txBody>
          <a:bodyPr wrap="square" rtlCol="0">
            <a:spAutoFit/>
          </a:bodyPr>
          <a:lstStyle/>
          <a:p>
            <a:pPr algn="ctr"/>
            <a:r>
              <a:rPr lang="en-US" sz="1600" dirty="0"/>
              <a:t>The smaller the target panel, the fewer reads required -&gt; lower overall cost, ability to sequence multiple barcoded libraries simultaneously, on “benchtop” sequencers</a:t>
            </a:r>
          </a:p>
        </p:txBody>
      </p:sp>
    </p:spTree>
    <p:extLst>
      <p:ext uri="{BB962C8B-B14F-4D97-AF65-F5344CB8AC3E}">
        <p14:creationId xmlns:p14="http://schemas.microsoft.com/office/powerpoint/2010/main" val="22347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err="1"/>
              <a:t>Ampliseq</a:t>
            </a:r>
            <a:r>
              <a:rPr lang="it-IT" dirty="0"/>
              <a:t> panels</a:t>
            </a:r>
          </a:p>
        </p:txBody>
      </p:sp>
      <p:sp>
        <p:nvSpPr>
          <p:cNvPr id="3" name="Content Placeholder 2"/>
          <p:cNvSpPr>
            <a:spLocks noGrp="1"/>
          </p:cNvSpPr>
          <p:nvPr>
            <p:ph idx="1"/>
          </p:nvPr>
        </p:nvSpPr>
        <p:spPr>
          <a:xfrm>
            <a:off x="707572" y="1072380"/>
            <a:ext cx="5458097" cy="4901700"/>
          </a:xfrm>
        </p:spPr>
        <p:txBody>
          <a:bodyPr>
            <a:normAutofit fontScale="92500"/>
          </a:bodyPr>
          <a:lstStyle/>
          <a:p>
            <a:pPr algn="just"/>
            <a:r>
              <a:rPr lang="en-US" dirty="0"/>
              <a:t>Ability to simultaneously amplify (and then sequence) by </a:t>
            </a:r>
            <a:r>
              <a:rPr lang="en-US" b="1" dirty="0"/>
              <a:t>multiplex PCR </a:t>
            </a:r>
            <a:r>
              <a:rPr lang="en-US" dirty="0"/>
              <a:t>hundreds of genomic regions in a single project</a:t>
            </a:r>
          </a:p>
          <a:p>
            <a:pPr algn="just"/>
            <a:r>
              <a:rPr lang="en-US" dirty="0"/>
              <a:t>N.B. also compatible with targeted sequencing from RNA, </a:t>
            </a:r>
            <a:r>
              <a:rPr lang="en-US" u="sng" dirty="0"/>
              <a:t>after </a:t>
            </a:r>
            <a:r>
              <a:rPr lang="en-US" u="sng" dirty="0" err="1"/>
              <a:t>retrotranscription</a:t>
            </a:r>
            <a:r>
              <a:rPr lang="en-US" u="sng" dirty="0"/>
              <a:t> into cDNA</a:t>
            </a:r>
          </a:p>
          <a:p>
            <a:pPr algn="just"/>
            <a:r>
              <a:rPr lang="en-US" dirty="0"/>
              <a:t>Compatible </a:t>
            </a:r>
            <a:r>
              <a:rPr lang="en-US" b="1" dirty="0"/>
              <a:t>with Illumina or </a:t>
            </a:r>
            <a:r>
              <a:rPr lang="en-US" b="1" dirty="0" err="1"/>
              <a:t>IonTorrent</a:t>
            </a:r>
            <a:r>
              <a:rPr lang="en-US" b="1" dirty="0"/>
              <a:t> sequencing</a:t>
            </a:r>
            <a:r>
              <a:rPr lang="en-US" dirty="0"/>
              <a:t> (potentially also AVITI, </a:t>
            </a:r>
            <a:r>
              <a:rPr lang="en-US" dirty="0" err="1"/>
              <a:t>BGIseq</a:t>
            </a:r>
            <a:r>
              <a:rPr lang="en-US" dirty="0"/>
              <a:t>, Singular Genomics, Ultima Genomics and </a:t>
            </a:r>
            <a:r>
              <a:rPr lang="en-US" dirty="0" err="1"/>
              <a:t>Onso</a:t>
            </a:r>
            <a:r>
              <a:rPr lang="en-US" dirty="0"/>
              <a:t>)</a:t>
            </a:r>
          </a:p>
          <a:p>
            <a:pPr algn="just"/>
            <a:r>
              <a:rPr lang="en-US" dirty="0"/>
              <a:t>Amplification sizes in the range of a few hundred bp (typically the entire amplicon should be sequenced in </a:t>
            </a:r>
            <a:r>
              <a:rPr lang="en-US" dirty="0" err="1"/>
              <a:t>IonTorrent</a:t>
            </a:r>
            <a:r>
              <a:rPr lang="en-US" dirty="0"/>
              <a:t>, or the two paired-end reads should be partially overlapping to cover the entire amplicon)</a:t>
            </a:r>
          </a:p>
        </p:txBody>
      </p:sp>
      <p:pic>
        <p:nvPicPr>
          <p:cNvPr id="4" name="Immagine 3"/>
          <p:cNvPicPr>
            <a:picLocks noChangeAspect="1"/>
          </p:cNvPicPr>
          <p:nvPr/>
        </p:nvPicPr>
        <p:blipFill>
          <a:blip r:embed="rId2"/>
          <a:stretch>
            <a:fillRect/>
          </a:stretch>
        </p:blipFill>
        <p:spPr>
          <a:xfrm>
            <a:off x="6403457" y="421494"/>
            <a:ext cx="5544704" cy="6273436"/>
          </a:xfrm>
          <a:prstGeom prst="rect">
            <a:avLst/>
          </a:prstGeom>
        </p:spPr>
      </p:pic>
    </p:spTree>
    <p:extLst>
      <p:ext uri="{BB962C8B-B14F-4D97-AF65-F5344CB8AC3E}">
        <p14:creationId xmlns:p14="http://schemas.microsoft.com/office/powerpoint/2010/main" val="68642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405819"/>
          </a:xfrm>
        </p:spPr>
        <p:txBody>
          <a:bodyPr>
            <a:normAutofit fontScale="90000"/>
          </a:bodyPr>
          <a:lstStyle/>
          <a:p>
            <a:r>
              <a:rPr lang="it-IT" dirty="0" err="1"/>
              <a:t>Ampliseq</a:t>
            </a:r>
            <a:r>
              <a:rPr lang="it-IT" dirty="0"/>
              <a:t> panels</a:t>
            </a:r>
          </a:p>
        </p:txBody>
      </p:sp>
      <p:sp>
        <p:nvSpPr>
          <p:cNvPr id="3" name="Content Placeholder 2"/>
          <p:cNvSpPr>
            <a:spLocks noGrp="1"/>
          </p:cNvSpPr>
          <p:nvPr>
            <p:ph idx="1"/>
          </p:nvPr>
        </p:nvSpPr>
        <p:spPr>
          <a:xfrm>
            <a:off x="707571" y="1072380"/>
            <a:ext cx="11109959" cy="4901700"/>
          </a:xfrm>
        </p:spPr>
        <p:txBody>
          <a:bodyPr>
            <a:normAutofit/>
          </a:bodyPr>
          <a:lstStyle/>
          <a:p>
            <a:pPr algn="just"/>
            <a:r>
              <a:rPr lang="en-US" dirty="0"/>
              <a:t>Reduced DNA input: typically 50-100 ng, but for certain applications even less</a:t>
            </a:r>
          </a:p>
          <a:p>
            <a:pPr algn="just"/>
            <a:r>
              <a:rPr lang="en-US" dirty="0"/>
              <a:t>Possibility of barcoding</a:t>
            </a:r>
          </a:p>
          <a:p>
            <a:pPr algn="just"/>
            <a:r>
              <a:rPr lang="en-US" dirty="0"/>
              <a:t>12 to 6144 pairs of primers -&gt; possible molecular targets</a:t>
            </a:r>
          </a:p>
          <a:p>
            <a:pPr algn="just"/>
            <a:r>
              <a:rPr lang="en-US" dirty="0"/>
              <a:t>Amplicon size from 140 to 375 bp (</a:t>
            </a:r>
            <a:r>
              <a:rPr lang="en-US" dirty="0" err="1"/>
              <a:t>IonTorrent</a:t>
            </a:r>
            <a:r>
              <a:rPr lang="en-US" dirty="0"/>
              <a:t>)</a:t>
            </a:r>
          </a:p>
          <a:p>
            <a:pPr algn="just"/>
            <a:r>
              <a:rPr lang="en-US" dirty="0"/>
              <a:t>Target: 20X coverage</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48891"/>
            <a:ext cx="6895043" cy="320910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3468736"/>
            <a:ext cx="5303520" cy="3389264"/>
          </a:xfrm>
          <a:prstGeom prst="rect">
            <a:avLst/>
          </a:prstGeom>
        </p:spPr>
      </p:pic>
    </p:spTree>
    <p:extLst>
      <p:ext uri="{BB962C8B-B14F-4D97-AF65-F5344CB8AC3E}">
        <p14:creationId xmlns:p14="http://schemas.microsoft.com/office/powerpoint/2010/main" val="36687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5819"/>
          </a:xfrm>
        </p:spPr>
        <p:txBody>
          <a:bodyPr>
            <a:normAutofit fontScale="90000"/>
          </a:bodyPr>
          <a:lstStyle/>
          <a:p>
            <a:r>
              <a:rPr lang="it-IT" dirty="0" err="1"/>
              <a:t>Pre</a:t>
            </a:r>
            <a:r>
              <a:rPr lang="it-IT" dirty="0"/>
              <a:t>-processing or </a:t>
            </a:r>
            <a:r>
              <a:rPr lang="it-IT" dirty="0" err="1"/>
              <a:t>raw</a:t>
            </a:r>
            <a:r>
              <a:rPr lang="it-IT" dirty="0"/>
              <a:t> </a:t>
            </a:r>
            <a:r>
              <a:rPr lang="it-IT" dirty="0" err="1"/>
              <a:t>sequencing</a:t>
            </a:r>
            <a:r>
              <a:rPr lang="it-IT" dirty="0"/>
              <a:t> data</a:t>
            </a:r>
          </a:p>
        </p:txBody>
      </p:sp>
      <p:sp>
        <p:nvSpPr>
          <p:cNvPr id="3" name="Content Placeholder 2"/>
          <p:cNvSpPr>
            <a:spLocks noGrp="1"/>
          </p:cNvSpPr>
          <p:nvPr>
            <p:ph idx="1"/>
          </p:nvPr>
        </p:nvSpPr>
        <p:spPr>
          <a:xfrm>
            <a:off x="707572" y="1072380"/>
            <a:ext cx="10709366" cy="4901700"/>
          </a:xfrm>
        </p:spPr>
        <p:txBody>
          <a:bodyPr>
            <a:normAutofit fontScale="92500" lnSpcReduction="10000"/>
          </a:bodyPr>
          <a:lstStyle/>
          <a:p>
            <a:pPr marL="45720" indent="0" algn="just">
              <a:buNone/>
            </a:pPr>
            <a:r>
              <a:rPr lang="en-US" dirty="0"/>
              <a:t>Independently </a:t>
            </a:r>
            <a:r>
              <a:rPr lang="en-US" b="1" dirty="0"/>
              <a:t>of the type of application </a:t>
            </a:r>
            <a:r>
              <a:rPr lang="en-US" dirty="0"/>
              <a:t>(e.g., this also applies to sequencing approaches dedicated to de novo assembly of genomes seen in the last block of slides) the raw reads CANNOT be directly used, as is, for any type of analysis</a:t>
            </a:r>
          </a:p>
          <a:p>
            <a:pPr marL="45720" indent="0" algn="just">
              <a:buNone/>
            </a:pPr>
            <a:endParaRPr lang="en-US" dirty="0"/>
          </a:p>
          <a:p>
            <a:pPr marL="45720" indent="0" algn="just">
              <a:buNone/>
            </a:pPr>
            <a:r>
              <a:rPr lang="en-US" dirty="0"/>
              <a:t>When I obtain sequencing data, I must ask myself:</a:t>
            </a:r>
          </a:p>
          <a:p>
            <a:pPr marL="45720" indent="0" algn="just">
              <a:buNone/>
            </a:pPr>
            <a:endParaRPr lang="en-US" dirty="0"/>
          </a:p>
          <a:p>
            <a:pPr marL="45720" indent="0" algn="just">
              <a:buNone/>
            </a:pPr>
            <a:r>
              <a:rPr lang="en-US" dirty="0"/>
              <a:t>1) Have I obtained a </a:t>
            </a:r>
            <a:r>
              <a:rPr lang="en-US" u="sng" dirty="0"/>
              <a:t>number of reads consistent with my expectations</a:t>
            </a:r>
            <a:r>
              <a:rPr lang="en-US" dirty="0"/>
              <a:t>?</a:t>
            </a:r>
          </a:p>
          <a:p>
            <a:pPr marL="45720" indent="0" algn="just">
              <a:buNone/>
            </a:pPr>
            <a:r>
              <a:rPr lang="en-US" dirty="0"/>
              <a:t>2) </a:t>
            </a:r>
            <a:r>
              <a:rPr lang="en-US" u="sng" dirty="0"/>
              <a:t>Do the reads I have obtained meet</a:t>
            </a:r>
            <a:r>
              <a:rPr lang="en-US" dirty="0"/>
              <a:t>, in quality and length, </a:t>
            </a:r>
            <a:r>
              <a:rPr lang="en-US" u="sng" dirty="0"/>
              <a:t>what was agreed upon with the sequencing center</a:t>
            </a:r>
            <a:r>
              <a:rPr lang="en-US" dirty="0"/>
              <a:t>?</a:t>
            </a:r>
          </a:p>
          <a:p>
            <a:pPr marL="45720" indent="0" algn="just">
              <a:buNone/>
            </a:pPr>
            <a:r>
              <a:rPr lang="en-US" dirty="0"/>
              <a:t>3) In case I sequenced multiple libraries in parallel (thanks to the addition of barcodes), </a:t>
            </a:r>
            <a:r>
              <a:rPr lang="en-US" u="sng" dirty="0"/>
              <a:t>is the number of reads obtained for the different samples uniform or unbalanced</a:t>
            </a:r>
            <a:r>
              <a:rPr lang="en-US" dirty="0"/>
              <a:t>?</a:t>
            </a:r>
          </a:p>
          <a:p>
            <a:pPr marL="45720" indent="0" algn="just">
              <a:buNone/>
            </a:pPr>
            <a:r>
              <a:rPr lang="en-US" dirty="0"/>
              <a:t>4) </a:t>
            </a:r>
            <a:r>
              <a:rPr lang="en-US" u="sng" dirty="0"/>
              <a:t>Do the reads obtained actually match exclusively the target organism of our analysis </a:t>
            </a:r>
            <a:r>
              <a:rPr lang="en-US" dirty="0"/>
              <a:t>(this is not always 100% certain because of exogenous contamination!)?</a:t>
            </a:r>
          </a:p>
        </p:txBody>
      </p:sp>
    </p:spTree>
    <p:extLst>
      <p:ext uri="{BB962C8B-B14F-4D97-AF65-F5344CB8AC3E}">
        <p14:creationId xmlns:p14="http://schemas.microsoft.com/office/powerpoint/2010/main" val="178511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5819"/>
          </a:xfrm>
        </p:spPr>
        <p:txBody>
          <a:bodyPr>
            <a:noAutofit/>
          </a:bodyPr>
          <a:lstStyle/>
          <a:p>
            <a:r>
              <a:rPr lang="it-IT" sz="2800" dirty="0" err="1"/>
              <a:t>Example</a:t>
            </a:r>
            <a:r>
              <a:rPr lang="it-IT" sz="2800" dirty="0"/>
              <a:t>: </a:t>
            </a:r>
            <a:r>
              <a:rPr lang="it-IT" sz="2800" dirty="0" err="1"/>
              <a:t>Ampliseq</a:t>
            </a:r>
            <a:r>
              <a:rPr lang="it-IT" sz="2800" dirty="0"/>
              <a:t> </a:t>
            </a:r>
            <a:r>
              <a:rPr lang="it-IT" sz="2800" dirty="0" err="1"/>
              <a:t>comprehensive</a:t>
            </a:r>
            <a:r>
              <a:rPr lang="it-IT" sz="2800" dirty="0"/>
              <a:t> </a:t>
            </a:r>
            <a:r>
              <a:rPr lang="it-IT" sz="2800" dirty="0" err="1"/>
              <a:t>cancer</a:t>
            </a:r>
            <a:r>
              <a:rPr lang="it-IT" sz="2800" dirty="0"/>
              <a:t> panel</a:t>
            </a:r>
          </a:p>
        </p:txBody>
      </p:sp>
      <p:sp>
        <p:nvSpPr>
          <p:cNvPr id="3" name="Content Placeholder 2"/>
          <p:cNvSpPr>
            <a:spLocks noGrp="1"/>
          </p:cNvSpPr>
          <p:nvPr>
            <p:ph idx="1"/>
          </p:nvPr>
        </p:nvSpPr>
        <p:spPr>
          <a:xfrm>
            <a:off x="707572" y="1072380"/>
            <a:ext cx="4517572" cy="4901700"/>
          </a:xfrm>
        </p:spPr>
        <p:txBody>
          <a:bodyPr>
            <a:normAutofit fontScale="92500" lnSpcReduction="10000"/>
          </a:bodyPr>
          <a:lstStyle/>
          <a:p>
            <a:pPr algn="just"/>
            <a:r>
              <a:rPr lang="en-US" dirty="0"/>
              <a:t>409 target genes, all exons covered</a:t>
            </a:r>
          </a:p>
          <a:p>
            <a:pPr algn="just"/>
            <a:r>
              <a:rPr lang="en-US" dirty="0"/>
              <a:t>Targets are all oncogenes or </a:t>
            </a:r>
            <a:r>
              <a:rPr lang="en-US" dirty="0" err="1"/>
              <a:t>oncosuppressors</a:t>
            </a:r>
            <a:r>
              <a:rPr lang="en-US" dirty="0"/>
              <a:t> that have been frequently reported in the literature to be mutated in cancer diseases (COSMIC database)</a:t>
            </a:r>
          </a:p>
          <a:p>
            <a:pPr algn="just"/>
            <a:r>
              <a:rPr lang="en-US" dirty="0"/>
              <a:t>Input: 40 ng of genomic DNA</a:t>
            </a:r>
          </a:p>
          <a:p>
            <a:pPr algn="just"/>
            <a:r>
              <a:rPr lang="en-US" dirty="0"/>
              <a:t>Cost: about €1,000 for 8 reactions</a:t>
            </a:r>
          </a:p>
          <a:p>
            <a:pPr algn="just"/>
            <a:r>
              <a:rPr lang="en-US" dirty="0"/>
              <a:t>The Hotspot Cancer Panel is significantly smaller (only 50 target genes - 207 amplicons) and naturally has slightly lower costs (96-reaction kit at 10 thousand euros)</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032" y="1011420"/>
            <a:ext cx="6201345" cy="5294836"/>
          </a:xfrm>
          <a:prstGeom prst="rect">
            <a:avLst/>
          </a:prstGeom>
        </p:spPr>
      </p:pic>
    </p:spTree>
    <p:extLst>
      <p:ext uri="{BB962C8B-B14F-4D97-AF65-F5344CB8AC3E}">
        <p14:creationId xmlns:p14="http://schemas.microsoft.com/office/powerpoint/2010/main" val="274812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5819"/>
          </a:xfrm>
        </p:spPr>
        <p:txBody>
          <a:bodyPr>
            <a:noAutofit/>
          </a:bodyPr>
          <a:lstStyle/>
          <a:p>
            <a:r>
              <a:rPr lang="it-IT" sz="2800" dirty="0" err="1"/>
              <a:t>Example</a:t>
            </a:r>
            <a:r>
              <a:rPr lang="it-IT" sz="2800" dirty="0"/>
              <a:t>: </a:t>
            </a:r>
            <a:r>
              <a:rPr lang="it-IT" sz="2800" dirty="0" err="1"/>
              <a:t>Ampliseq</a:t>
            </a:r>
            <a:r>
              <a:rPr lang="it-IT" sz="2800" dirty="0"/>
              <a:t> </a:t>
            </a:r>
            <a:r>
              <a:rPr lang="it-IT" sz="2800" dirty="0" err="1"/>
              <a:t>exome</a:t>
            </a:r>
            <a:r>
              <a:rPr lang="it-IT" sz="2800" dirty="0"/>
              <a:t> panel</a:t>
            </a:r>
          </a:p>
        </p:txBody>
      </p:sp>
      <p:sp>
        <p:nvSpPr>
          <p:cNvPr id="3" name="Content Placeholder 2"/>
          <p:cNvSpPr>
            <a:spLocks noGrp="1"/>
          </p:cNvSpPr>
          <p:nvPr>
            <p:ph idx="1"/>
          </p:nvPr>
        </p:nvSpPr>
        <p:spPr>
          <a:xfrm>
            <a:off x="846908" y="1499100"/>
            <a:ext cx="5675811" cy="4901700"/>
          </a:xfrm>
        </p:spPr>
        <p:txBody>
          <a:bodyPr>
            <a:normAutofit/>
          </a:bodyPr>
          <a:lstStyle/>
          <a:p>
            <a:pPr algn="just"/>
            <a:r>
              <a:rPr lang="en-US" dirty="0"/>
              <a:t>293,903 pairs of primers</a:t>
            </a:r>
          </a:p>
          <a:p>
            <a:pPr algn="just"/>
            <a:r>
              <a:rPr lang="en-US" dirty="0"/>
              <a:t>Covers about 97% of the protein-coding exons annotated in the human genome</a:t>
            </a:r>
          </a:p>
          <a:p>
            <a:pPr algn="just"/>
            <a:r>
              <a:rPr lang="en-US" dirty="0"/>
              <a:t>No UTR, no lincRNA, no miRNA</a:t>
            </a:r>
          </a:p>
          <a:p>
            <a:pPr algn="just"/>
            <a:r>
              <a:rPr lang="en-US" dirty="0"/>
              <a:t>Input: 50 ng of genomic DNA</a:t>
            </a:r>
          </a:p>
          <a:p>
            <a:pPr algn="just"/>
            <a:r>
              <a:rPr lang="en-US" dirty="0"/>
              <a:t>Rationale: about 85% of known mutations associated with inherited genetic diseases fall in coding exons or exon-exon junctions</a:t>
            </a:r>
          </a:p>
          <a:p>
            <a:pPr algn="just"/>
            <a:r>
              <a:rPr lang="en-US" dirty="0"/>
              <a:t>Cost: about 1,000 euros for 8 reactions</a:t>
            </a:r>
            <a:endParaRPr lang="it-IT" dirty="0"/>
          </a:p>
        </p:txBody>
      </p:sp>
      <p:sp>
        <p:nvSpPr>
          <p:cNvPr id="4" name="CasellaDiTesto 3"/>
          <p:cNvSpPr txBox="1"/>
          <p:nvPr/>
        </p:nvSpPr>
        <p:spPr>
          <a:xfrm>
            <a:off x="6923314" y="4389120"/>
            <a:ext cx="4319452" cy="1200329"/>
          </a:xfrm>
          <a:prstGeom prst="rect">
            <a:avLst/>
          </a:prstGeom>
          <a:noFill/>
          <a:ln>
            <a:solidFill>
              <a:schemeClr val="accent1"/>
            </a:solidFill>
          </a:ln>
        </p:spPr>
        <p:txBody>
          <a:bodyPr wrap="square" rtlCol="0">
            <a:spAutoFit/>
          </a:bodyPr>
          <a:lstStyle/>
          <a:p>
            <a:pPr algn="ctr"/>
            <a:r>
              <a:rPr lang="en-US" dirty="0"/>
              <a:t>Amplicon size (including adapters!): 225-275 bp</a:t>
            </a:r>
          </a:p>
          <a:p>
            <a:pPr algn="ctr"/>
            <a:r>
              <a:rPr lang="en-US" b="1" dirty="0"/>
              <a:t>Average insert size: 202 bp -&gt; similar to average length of human exons</a:t>
            </a:r>
            <a:endParaRPr lang="it-IT" b="1"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136" y="1029940"/>
            <a:ext cx="4631807" cy="3173970"/>
          </a:xfrm>
          <a:prstGeom prst="rect">
            <a:avLst/>
          </a:prstGeom>
        </p:spPr>
      </p:pic>
    </p:spTree>
    <p:extLst>
      <p:ext uri="{BB962C8B-B14F-4D97-AF65-F5344CB8AC3E}">
        <p14:creationId xmlns:p14="http://schemas.microsoft.com/office/powerpoint/2010/main" val="100710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5819"/>
          </a:xfrm>
        </p:spPr>
        <p:txBody>
          <a:bodyPr>
            <a:noAutofit/>
          </a:bodyPr>
          <a:lstStyle/>
          <a:p>
            <a:r>
              <a:rPr lang="it-IT" sz="2800" dirty="0" err="1"/>
              <a:t>Example</a:t>
            </a:r>
            <a:r>
              <a:rPr lang="it-IT" sz="2800" dirty="0"/>
              <a:t>: </a:t>
            </a:r>
            <a:r>
              <a:rPr lang="it-IT" sz="2800" dirty="0" err="1"/>
              <a:t>Ampliseq</a:t>
            </a:r>
            <a:r>
              <a:rPr lang="it-IT" sz="2800" dirty="0"/>
              <a:t> custom panels</a:t>
            </a:r>
          </a:p>
        </p:txBody>
      </p:sp>
      <p:sp>
        <p:nvSpPr>
          <p:cNvPr id="3" name="Content Placeholder 2"/>
          <p:cNvSpPr>
            <a:spLocks noGrp="1"/>
          </p:cNvSpPr>
          <p:nvPr>
            <p:ph idx="1"/>
          </p:nvPr>
        </p:nvSpPr>
        <p:spPr>
          <a:xfrm>
            <a:off x="846908" y="1314994"/>
            <a:ext cx="5675811" cy="4901700"/>
          </a:xfrm>
        </p:spPr>
        <p:txBody>
          <a:bodyPr>
            <a:normAutofit/>
          </a:bodyPr>
          <a:lstStyle/>
          <a:p>
            <a:pPr algn="just"/>
            <a:r>
              <a:rPr lang="en-US" dirty="0"/>
              <a:t>It is possible to have an algorithm design, </a:t>
            </a:r>
            <a:r>
              <a:rPr lang="en-US" u="sng" dirty="0"/>
              <a:t>entirely </a:t>
            </a:r>
            <a:r>
              <a:rPr lang="en-US" i="1" u="sng" dirty="0"/>
              <a:t>in silico</a:t>
            </a:r>
            <a:r>
              <a:rPr lang="en-US" dirty="0"/>
              <a:t>, the best experimental design for a resequencing strategy on a custom dataset</a:t>
            </a:r>
          </a:p>
          <a:p>
            <a:pPr algn="just"/>
            <a:r>
              <a:rPr lang="en-US" dirty="0"/>
              <a:t>Just select the name of the target genes (in case of model organisms) or provide the sequence in </a:t>
            </a:r>
            <a:r>
              <a:rPr lang="en-US" dirty="0" err="1"/>
              <a:t>fasta</a:t>
            </a:r>
            <a:r>
              <a:rPr lang="en-US" dirty="0"/>
              <a:t> format of the targets (also lends itself well to non-model species</a:t>
            </a:r>
          </a:p>
          <a:p>
            <a:pPr algn="just"/>
            <a:r>
              <a:rPr lang="en-US" dirty="0"/>
              <a:t>The algorithm draws the primers so that the sample is analyzed in </a:t>
            </a:r>
            <a:r>
              <a:rPr lang="en-US" b="1" dirty="0"/>
              <a:t>two</a:t>
            </a:r>
            <a:r>
              <a:rPr lang="en-US" dirty="0"/>
              <a:t> distinct </a:t>
            </a:r>
            <a:r>
              <a:rPr lang="en-US" b="1" dirty="0"/>
              <a:t>pools</a:t>
            </a:r>
            <a:r>
              <a:rPr lang="en-US" dirty="0"/>
              <a:t>, to avoid overlapping (and hybridization) of amplicons</a:t>
            </a:r>
          </a:p>
          <a:p>
            <a:pPr algn="just"/>
            <a:r>
              <a:rPr lang="en-US" dirty="0"/>
              <a:t>N.B. a similar approach is also possible for target enrichment</a:t>
            </a:r>
          </a:p>
        </p:txBody>
      </p:sp>
      <p:sp>
        <p:nvSpPr>
          <p:cNvPr id="4" name="CasellaDiTesto 3"/>
          <p:cNvSpPr txBox="1"/>
          <p:nvPr/>
        </p:nvSpPr>
        <p:spPr>
          <a:xfrm>
            <a:off x="6923314" y="4389120"/>
            <a:ext cx="4319452" cy="1477328"/>
          </a:xfrm>
          <a:prstGeom prst="rect">
            <a:avLst/>
          </a:prstGeom>
          <a:noFill/>
          <a:ln>
            <a:solidFill>
              <a:schemeClr val="accent1"/>
            </a:solidFill>
          </a:ln>
        </p:spPr>
        <p:txBody>
          <a:bodyPr wrap="square" rtlCol="0">
            <a:spAutoFit/>
          </a:bodyPr>
          <a:lstStyle/>
          <a:p>
            <a:pPr algn="ctr"/>
            <a:r>
              <a:rPr lang="en-US" dirty="0"/>
              <a:t>We must always keep in mind the maximum amplicon sizes so that these are compatible with the average length of the reads we expect to obtain</a:t>
            </a:r>
            <a:endParaRPr lang="it-IT" dirty="0"/>
          </a:p>
        </p:txBody>
      </p:sp>
      <p:pic>
        <p:nvPicPr>
          <p:cNvPr id="1026" name="Picture 2" descr="AmpliSeq for Illumina Custom DNA Panel | Customize your panel to fit your  n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1314994"/>
            <a:ext cx="4292008" cy="276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1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5819"/>
          </a:xfrm>
        </p:spPr>
        <p:txBody>
          <a:bodyPr>
            <a:noAutofit/>
          </a:bodyPr>
          <a:lstStyle/>
          <a:p>
            <a:r>
              <a:rPr lang="it-IT" sz="2800" dirty="0" err="1"/>
              <a:t>Amplicon</a:t>
            </a:r>
            <a:r>
              <a:rPr lang="it-IT" sz="2800" dirty="0"/>
              <a:t> </a:t>
            </a:r>
            <a:r>
              <a:rPr lang="it-IT" sz="2800" dirty="0" err="1"/>
              <a:t>sequencing</a:t>
            </a:r>
            <a:r>
              <a:rPr lang="it-IT" sz="2800" dirty="0"/>
              <a:t> vs target </a:t>
            </a:r>
            <a:r>
              <a:rPr lang="it-IT" sz="2800" dirty="0" err="1"/>
              <a:t>enrichment</a:t>
            </a:r>
            <a:endParaRPr lang="it-IT" sz="2800" dirty="0"/>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236" y="1611086"/>
            <a:ext cx="9037527" cy="4364318"/>
          </a:xfrm>
        </p:spPr>
      </p:pic>
      <p:sp>
        <p:nvSpPr>
          <p:cNvPr id="3" name="CasellaDiTesto 2"/>
          <p:cNvSpPr txBox="1"/>
          <p:nvPr/>
        </p:nvSpPr>
        <p:spPr>
          <a:xfrm>
            <a:off x="6860488" y="2782669"/>
            <a:ext cx="3595655" cy="646331"/>
          </a:xfrm>
          <a:prstGeom prst="rect">
            <a:avLst/>
          </a:prstGeom>
          <a:noFill/>
        </p:spPr>
        <p:txBody>
          <a:bodyPr wrap="square" rtlCol="0">
            <a:spAutoFit/>
          </a:bodyPr>
          <a:lstStyle/>
          <a:p>
            <a:r>
              <a:rPr lang="it-IT" sz="1200" dirty="0"/>
              <a:t>N.B.  THIS WAS ONLY AN ISSUE IN THE INITIAL STAGES! WE NOW HAVE DEFINITELY OVERCOME THIS PROBLEM</a:t>
            </a:r>
            <a:endParaRPr lang="en-US" sz="1200" dirty="0"/>
          </a:p>
        </p:txBody>
      </p:sp>
    </p:spTree>
    <p:extLst>
      <p:ext uri="{BB962C8B-B14F-4D97-AF65-F5344CB8AC3E}">
        <p14:creationId xmlns:p14="http://schemas.microsoft.com/office/powerpoint/2010/main" val="38400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Whole </a:t>
            </a:r>
            <a:r>
              <a:rPr lang="it-IT" dirty="0" err="1"/>
              <a:t>Genome</a:t>
            </a:r>
            <a:r>
              <a:rPr lang="it-IT" dirty="0"/>
              <a:t> </a:t>
            </a:r>
            <a:r>
              <a:rPr lang="it-IT" dirty="0" err="1"/>
              <a:t>Resequencing</a:t>
            </a:r>
            <a:r>
              <a:rPr lang="it-IT" dirty="0"/>
              <a:t> (WGR)</a:t>
            </a:r>
          </a:p>
        </p:txBody>
      </p:sp>
      <p:sp>
        <p:nvSpPr>
          <p:cNvPr id="3" name="Content Placeholder 2"/>
          <p:cNvSpPr>
            <a:spLocks noGrp="1"/>
          </p:cNvSpPr>
          <p:nvPr>
            <p:ph idx="1"/>
          </p:nvPr>
        </p:nvSpPr>
        <p:spPr>
          <a:xfrm>
            <a:off x="707572" y="1072380"/>
            <a:ext cx="10709366" cy="4901700"/>
          </a:xfrm>
        </p:spPr>
        <p:txBody>
          <a:bodyPr>
            <a:normAutofit/>
          </a:bodyPr>
          <a:lstStyle/>
          <a:p>
            <a:pPr algn="just"/>
            <a:r>
              <a:rPr lang="en-US" dirty="0"/>
              <a:t>This is certainly a more expensive approach than targeted approaches: coverage required usually &gt;= 30X (if using Illumina)</a:t>
            </a:r>
          </a:p>
          <a:p>
            <a:pPr algn="just"/>
            <a:r>
              <a:rPr lang="en-US" b="1" dirty="0"/>
              <a:t>Illumina</a:t>
            </a:r>
            <a:r>
              <a:rPr lang="en-US" dirty="0"/>
              <a:t> strategy </a:t>
            </a:r>
            <a:r>
              <a:rPr lang="en-US" b="1" dirty="0"/>
              <a:t>to detect SNPs and small indels</a:t>
            </a:r>
            <a:r>
              <a:rPr lang="en-US" dirty="0"/>
              <a:t>, with costs that allow application even on a rather large number of samples</a:t>
            </a:r>
          </a:p>
          <a:p>
            <a:pPr algn="just"/>
            <a:r>
              <a:rPr lang="en-US" dirty="0"/>
              <a:t>Example: genomic resequencing of different populations to derive information on genetic variation in the human genome (HapMap projects, 1000K genomes, etc.). Resequencing of a congeneric species, of selected “breeds” in breeding species, of a variety (especially in plants), of a bacterial strain, of a viral lineage (SARS-CoV-2), using an already available genome as a </a:t>
            </a:r>
            <a:r>
              <a:rPr lang="en-US" b="1" dirty="0"/>
              <a:t>reference</a:t>
            </a:r>
            <a:r>
              <a:rPr lang="en-US" dirty="0"/>
              <a:t>. Very important for medical genetics and population genetics</a:t>
            </a:r>
          </a:p>
          <a:p>
            <a:pPr algn="just"/>
            <a:r>
              <a:rPr lang="en-US" dirty="0"/>
              <a:t>For the </a:t>
            </a:r>
            <a:r>
              <a:rPr lang="en-US" b="1" dirty="0"/>
              <a:t>study of structural variants </a:t>
            </a:r>
            <a:r>
              <a:rPr lang="en-US" dirty="0"/>
              <a:t>(wide indels, alternative haplotypes, copy number variation) -&gt; long reads (not forgetting optical mapping approach, for highly detected structural variations). More expensive approach, limited to single individual, or at least to a limited number of subjects</a:t>
            </a:r>
          </a:p>
        </p:txBody>
      </p:sp>
    </p:spTree>
    <p:extLst>
      <p:ext uri="{BB962C8B-B14F-4D97-AF65-F5344CB8AC3E}">
        <p14:creationId xmlns:p14="http://schemas.microsoft.com/office/powerpoint/2010/main" val="77238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Whole </a:t>
            </a:r>
            <a:r>
              <a:rPr lang="it-IT" dirty="0" err="1"/>
              <a:t>Genome</a:t>
            </a:r>
            <a:r>
              <a:rPr lang="it-IT" dirty="0"/>
              <a:t> </a:t>
            </a:r>
            <a:r>
              <a:rPr lang="it-IT" dirty="0" err="1"/>
              <a:t>Resequencing</a:t>
            </a:r>
            <a:r>
              <a:rPr lang="it-IT" dirty="0"/>
              <a:t> (WGR)</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3" y="4023360"/>
            <a:ext cx="6298120" cy="228120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14" y="1424020"/>
            <a:ext cx="6298120" cy="2599340"/>
          </a:xfrm>
          <a:prstGeom prst="rect">
            <a:avLst/>
          </a:prstGeom>
        </p:spPr>
      </p:pic>
      <p:sp>
        <p:nvSpPr>
          <p:cNvPr id="7" name="CasellaDiTesto 6"/>
          <p:cNvSpPr txBox="1"/>
          <p:nvPr/>
        </p:nvSpPr>
        <p:spPr>
          <a:xfrm>
            <a:off x="6914605" y="2081348"/>
            <a:ext cx="4737463" cy="2862322"/>
          </a:xfrm>
          <a:prstGeom prst="rect">
            <a:avLst/>
          </a:prstGeom>
          <a:noFill/>
        </p:spPr>
        <p:txBody>
          <a:bodyPr wrap="square" rtlCol="0">
            <a:spAutoFit/>
          </a:bodyPr>
          <a:lstStyle/>
          <a:p>
            <a:pPr algn="just"/>
            <a:r>
              <a:rPr lang="en-US" dirty="0"/>
              <a:t>The goal may be to perform variant detection.</a:t>
            </a:r>
          </a:p>
          <a:p>
            <a:pPr algn="just"/>
            <a:r>
              <a:rPr lang="en-US" dirty="0"/>
              <a:t>As we have already mentioned this must depend on an accurate management of reads in the trimming phase</a:t>
            </a:r>
          </a:p>
          <a:p>
            <a:pPr algn="just"/>
            <a:r>
              <a:rPr lang="en-US" dirty="0"/>
              <a:t>However, it also depends on a proper mapping strategy to avoid nonspecific alignments, especially in case of paralogous genes and repetitive sequences</a:t>
            </a:r>
            <a:endParaRPr lang="it-IT" dirty="0"/>
          </a:p>
        </p:txBody>
      </p:sp>
    </p:spTree>
    <p:extLst>
      <p:ext uri="{BB962C8B-B14F-4D97-AF65-F5344CB8AC3E}">
        <p14:creationId xmlns:p14="http://schemas.microsoft.com/office/powerpoint/2010/main" val="2567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Whole </a:t>
            </a:r>
            <a:r>
              <a:rPr lang="it-IT" dirty="0" err="1"/>
              <a:t>Genome</a:t>
            </a:r>
            <a:r>
              <a:rPr lang="it-IT" dirty="0"/>
              <a:t> </a:t>
            </a:r>
            <a:r>
              <a:rPr lang="it-IT" dirty="0" err="1"/>
              <a:t>Resequencing</a:t>
            </a:r>
            <a:r>
              <a:rPr lang="it-IT" dirty="0"/>
              <a:t> (WGR)</a:t>
            </a:r>
          </a:p>
        </p:txBody>
      </p:sp>
      <p:sp>
        <p:nvSpPr>
          <p:cNvPr id="3" name="Content Placeholder 2"/>
          <p:cNvSpPr>
            <a:spLocks noGrp="1"/>
          </p:cNvSpPr>
          <p:nvPr>
            <p:ph idx="1"/>
          </p:nvPr>
        </p:nvSpPr>
        <p:spPr>
          <a:xfrm>
            <a:off x="707572" y="1072380"/>
            <a:ext cx="5815148" cy="4901700"/>
          </a:xfrm>
        </p:spPr>
        <p:txBody>
          <a:bodyPr>
            <a:normAutofit lnSpcReduction="10000"/>
          </a:bodyPr>
          <a:lstStyle/>
          <a:p>
            <a:pPr algn="just"/>
            <a:r>
              <a:rPr lang="en-US" dirty="0"/>
              <a:t>It has many applications in biomedicine because it potentially allows identification of </a:t>
            </a:r>
            <a:r>
              <a:rPr lang="en-US" b="1" dirty="0"/>
              <a:t>disease-associated variants</a:t>
            </a:r>
            <a:endParaRPr lang="en-US" dirty="0"/>
          </a:p>
          <a:p>
            <a:pPr algn="just"/>
            <a:r>
              <a:rPr lang="en-US" dirty="0"/>
              <a:t>Used in population genomics for the identification of </a:t>
            </a:r>
            <a:r>
              <a:rPr lang="en-US" b="1" dirty="0"/>
              <a:t>phenotypic variants</a:t>
            </a:r>
            <a:endParaRPr lang="en-US" dirty="0"/>
          </a:p>
          <a:p>
            <a:pPr algn="just"/>
            <a:r>
              <a:rPr lang="en-US" dirty="0"/>
              <a:t>Sequencing coverage must be appropriate to allow me to discriminate real variants from possible bioinformatics artifacts, related to mapping reads that contain errors</a:t>
            </a:r>
          </a:p>
          <a:p>
            <a:pPr algn="just"/>
            <a:r>
              <a:rPr lang="en-US" dirty="0"/>
              <a:t>How many variants do we expect to find for each individual genome position? In a diploid individual naturally at most 2 (so either 100% concordant reads, or with close to 50%-50% split between the two alleles)</a:t>
            </a:r>
          </a:p>
        </p:txBody>
      </p:sp>
      <p:pic>
        <p:nvPicPr>
          <p:cNvPr id="4" name="Immagine 3"/>
          <p:cNvPicPr>
            <a:picLocks noChangeAspect="1"/>
          </p:cNvPicPr>
          <p:nvPr/>
        </p:nvPicPr>
        <p:blipFill rotWithShape="1">
          <a:blip r:embed="rId2"/>
          <a:srcRect l="13359" r="13384"/>
          <a:stretch/>
        </p:blipFill>
        <p:spPr>
          <a:xfrm>
            <a:off x="7266252" y="1232753"/>
            <a:ext cx="4172607" cy="4818336"/>
          </a:xfrm>
          <a:prstGeom prst="rect">
            <a:avLst/>
          </a:prstGeom>
        </p:spPr>
      </p:pic>
    </p:spTree>
    <p:extLst>
      <p:ext uri="{BB962C8B-B14F-4D97-AF65-F5344CB8AC3E}">
        <p14:creationId xmlns:p14="http://schemas.microsoft.com/office/powerpoint/2010/main" val="131294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GWAS – Whole </a:t>
            </a:r>
            <a:r>
              <a:rPr lang="it-IT" dirty="0" err="1"/>
              <a:t>Genome</a:t>
            </a:r>
            <a:r>
              <a:rPr lang="it-IT" dirty="0"/>
              <a:t> </a:t>
            </a:r>
            <a:r>
              <a:rPr lang="it-IT" dirty="0" err="1"/>
              <a:t>Association</a:t>
            </a:r>
            <a:r>
              <a:rPr lang="it-IT" dirty="0"/>
              <a:t> </a:t>
            </a:r>
            <a:r>
              <a:rPr lang="it-IT" dirty="0" err="1"/>
              <a:t>Study</a:t>
            </a:r>
            <a:endParaRPr lang="it-IT" dirty="0"/>
          </a:p>
        </p:txBody>
      </p:sp>
      <p:sp>
        <p:nvSpPr>
          <p:cNvPr id="3" name="Content Placeholder 2"/>
          <p:cNvSpPr>
            <a:spLocks noGrp="1"/>
          </p:cNvSpPr>
          <p:nvPr>
            <p:ph idx="1"/>
          </p:nvPr>
        </p:nvSpPr>
        <p:spPr>
          <a:xfrm>
            <a:off x="707572" y="1072380"/>
            <a:ext cx="5561343" cy="4901700"/>
          </a:xfrm>
        </p:spPr>
        <p:txBody>
          <a:bodyPr>
            <a:normAutofit fontScale="92500" lnSpcReduction="20000"/>
          </a:bodyPr>
          <a:lstStyle/>
          <a:p>
            <a:pPr algn="just"/>
            <a:r>
              <a:rPr lang="en-US" dirty="0"/>
              <a:t>These are genetic association studies, analyzing whether a particular group of subjects of interest (e.g., suffering from a disease) shows a statistically higher frequency of mutations at certain loci than observed in a control group (e.g., healthy patients)</a:t>
            </a:r>
          </a:p>
          <a:p>
            <a:pPr algn="just"/>
            <a:r>
              <a:rPr lang="en-US" dirty="0"/>
              <a:t>The two groups must be carefully controlled to be absolutely comparable for all other relevant factors (e.g., sex, age, other diseases, smoking/non-smoking status, etc.), so as to avoid the identification of spurious correlations</a:t>
            </a:r>
          </a:p>
          <a:p>
            <a:pPr algn="just"/>
            <a:r>
              <a:rPr lang="en-US" dirty="0"/>
              <a:t>Results are usually shown graphically in the form of </a:t>
            </a:r>
            <a:r>
              <a:rPr lang="en-US" b="1" dirty="0"/>
              <a:t>Manhattan plots </a:t>
            </a:r>
            <a:r>
              <a:rPr lang="en-US" dirty="0"/>
              <a:t>and allow the identification, without any prior knowledge, of candidate genomic sites, facilitating in many cases the planning of targeted therapies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184" y="1072380"/>
            <a:ext cx="5359023" cy="3486517"/>
          </a:xfrm>
          <a:prstGeom prst="rect">
            <a:avLst/>
          </a:prstGeom>
        </p:spPr>
      </p:pic>
      <p:sp>
        <p:nvSpPr>
          <p:cNvPr id="6" name="CasellaDiTesto 5"/>
          <p:cNvSpPr txBox="1"/>
          <p:nvPr/>
        </p:nvSpPr>
        <p:spPr>
          <a:xfrm>
            <a:off x="6734908" y="4803964"/>
            <a:ext cx="5055577" cy="1323439"/>
          </a:xfrm>
          <a:prstGeom prst="rect">
            <a:avLst/>
          </a:prstGeom>
          <a:noFill/>
          <a:ln w="19050">
            <a:solidFill>
              <a:srgbClr val="00B050"/>
            </a:solidFill>
          </a:ln>
        </p:spPr>
        <p:txBody>
          <a:bodyPr wrap="square" rtlCol="0">
            <a:spAutoFit/>
          </a:bodyPr>
          <a:lstStyle/>
          <a:p>
            <a:pPr algn="ctr"/>
            <a:r>
              <a:rPr lang="en-US" sz="1600" dirty="0"/>
              <a:t>In a Manhattan plot, chromosomes are indicated on the X axis and the logarithm of the probability (of nonrandom association) is plotted on the Y axis. Peaks exceeding the (arbitrary) threshold indicate the location of candidate sites</a:t>
            </a:r>
          </a:p>
        </p:txBody>
      </p:sp>
    </p:spTree>
    <p:extLst>
      <p:ext uri="{BB962C8B-B14F-4D97-AF65-F5344CB8AC3E}">
        <p14:creationId xmlns:p14="http://schemas.microsoft.com/office/powerpoint/2010/main" val="169087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71708"/>
            <a:ext cx="9509760" cy="405819"/>
          </a:xfrm>
        </p:spPr>
        <p:txBody>
          <a:bodyPr>
            <a:normAutofit fontScale="90000"/>
          </a:bodyPr>
          <a:lstStyle/>
          <a:p>
            <a:r>
              <a:rPr lang="it-IT" dirty="0" err="1"/>
              <a:t>Variant</a:t>
            </a:r>
            <a:r>
              <a:rPr lang="it-IT" dirty="0"/>
              <a:t> </a:t>
            </a:r>
            <a:r>
              <a:rPr lang="it-IT" dirty="0" err="1"/>
              <a:t>detection</a:t>
            </a:r>
            <a:r>
              <a:rPr lang="it-IT" dirty="0"/>
              <a:t> – </a:t>
            </a:r>
            <a:r>
              <a:rPr lang="it-IT" dirty="0" err="1"/>
              <a:t>initial</a:t>
            </a:r>
            <a:r>
              <a:rPr lang="it-IT" dirty="0"/>
              <a:t> </a:t>
            </a:r>
            <a:r>
              <a:rPr lang="it-IT" dirty="0" err="1"/>
              <a:t>considerations</a:t>
            </a:r>
            <a:endParaRPr lang="it-IT" dirty="0"/>
          </a:p>
        </p:txBody>
      </p:sp>
      <p:sp>
        <p:nvSpPr>
          <p:cNvPr id="3" name="Content Placeholder 2"/>
          <p:cNvSpPr>
            <a:spLocks noGrp="1"/>
          </p:cNvSpPr>
          <p:nvPr>
            <p:ph idx="1"/>
          </p:nvPr>
        </p:nvSpPr>
        <p:spPr>
          <a:xfrm>
            <a:off x="707572" y="1072379"/>
            <a:ext cx="6085114" cy="5311003"/>
          </a:xfrm>
        </p:spPr>
        <p:txBody>
          <a:bodyPr>
            <a:normAutofit/>
          </a:bodyPr>
          <a:lstStyle/>
          <a:p>
            <a:pPr algn="just"/>
            <a:r>
              <a:rPr lang="en-US" dirty="0"/>
              <a:t>Every possible approach to liverying genetic variants is based on the process of </a:t>
            </a:r>
            <a:r>
              <a:rPr lang="en-US" b="1" u="sng" dirty="0"/>
              <a:t>mapping</a:t>
            </a:r>
            <a:r>
              <a:rPr lang="en-US" dirty="0"/>
              <a:t> reads, after appropriate trimming process, to a database of reference sequences</a:t>
            </a:r>
          </a:p>
          <a:p>
            <a:pPr algn="just"/>
            <a:r>
              <a:rPr lang="en-US" dirty="0"/>
              <a:t>This process is derived from the alignment between reads and targets according to a similarity threshold</a:t>
            </a:r>
          </a:p>
          <a:p>
            <a:pPr algn="just"/>
            <a:r>
              <a:rPr lang="en-US" dirty="0"/>
              <a:t>Each read is mapped only if it reaches a certain arbitrarily chosen </a:t>
            </a:r>
            <a:r>
              <a:rPr lang="en-US" b="1" dirty="0"/>
              <a:t>similarity threshold</a:t>
            </a:r>
            <a:endParaRPr lang="en-US" dirty="0"/>
          </a:p>
          <a:p>
            <a:pPr algn="just"/>
            <a:r>
              <a:rPr lang="en-US" dirty="0"/>
              <a:t>The underlying concept is similar to that of BLAST: identify regions of homology and record their coordinates on the reference sequence, reporting them to any annotated genes and transcripts</a:t>
            </a:r>
          </a:p>
        </p:txBody>
      </p:sp>
      <p:sp>
        <p:nvSpPr>
          <p:cNvPr id="4" name="CasellaDiTesto 3"/>
          <p:cNvSpPr txBox="1"/>
          <p:nvPr/>
        </p:nvSpPr>
        <p:spPr>
          <a:xfrm>
            <a:off x="7114903" y="4214872"/>
            <a:ext cx="4563201" cy="1754326"/>
          </a:xfrm>
          <a:prstGeom prst="rect">
            <a:avLst/>
          </a:prstGeom>
          <a:noFill/>
        </p:spPr>
        <p:txBody>
          <a:bodyPr wrap="square" rtlCol="0">
            <a:spAutoFit/>
          </a:bodyPr>
          <a:lstStyle/>
          <a:p>
            <a:r>
              <a:rPr lang="it-IT" dirty="0"/>
              <a:t>ATTGATTATTAGCGCTCGCCCTACCCT</a:t>
            </a:r>
          </a:p>
          <a:p>
            <a:endParaRPr lang="it-IT" dirty="0"/>
          </a:p>
          <a:p>
            <a:r>
              <a:rPr lang="en-US" dirty="0"/>
              <a:t>Which chromosome?</a:t>
            </a:r>
          </a:p>
          <a:p>
            <a:r>
              <a:rPr lang="en-US" dirty="0"/>
              <a:t>Which gene?</a:t>
            </a:r>
          </a:p>
          <a:p>
            <a:r>
              <a:rPr lang="en-US" dirty="0"/>
              <a:t>Which transcript?</a:t>
            </a:r>
          </a:p>
          <a:p>
            <a:r>
              <a:rPr lang="en-US" dirty="0"/>
              <a:t>Which specific genomic coordinates</a:t>
            </a:r>
            <a:r>
              <a:rPr lang="it-IT" dirty="0"/>
              <a:t>?</a:t>
            </a:r>
            <a:endParaRPr lang="en-US" dirty="0"/>
          </a:p>
        </p:txBody>
      </p:sp>
      <p:pic>
        <p:nvPicPr>
          <p:cNvPr id="5" name="Immagine 4"/>
          <p:cNvPicPr>
            <a:picLocks noChangeAspect="1"/>
          </p:cNvPicPr>
          <p:nvPr/>
        </p:nvPicPr>
        <p:blipFill>
          <a:blip r:embed="rId2"/>
          <a:stretch>
            <a:fillRect/>
          </a:stretch>
        </p:blipFill>
        <p:spPr>
          <a:xfrm>
            <a:off x="7516313" y="663087"/>
            <a:ext cx="3175640" cy="2226222"/>
          </a:xfrm>
          <a:prstGeom prst="rect">
            <a:avLst/>
          </a:prstGeom>
        </p:spPr>
      </p:pic>
      <p:sp>
        <p:nvSpPr>
          <p:cNvPr id="6" name="Freccia a destra 5"/>
          <p:cNvSpPr/>
          <p:nvPr/>
        </p:nvSpPr>
        <p:spPr>
          <a:xfrm rot="16200000">
            <a:off x="8704740" y="3399690"/>
            <a:ext cx="110358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9669822" y="3302661"/>
            <a:ext cx="896399" cy="707886"/>
          </a:xfrm>
          <a:prstGeom prst="rect">
            <a:avLst/>
          </a:prstGeom>
          <a:noFill/>
        </p:spPr>
        <p:txBody>
          <a:bodyPr wrap="none" rtlCol="0">
            <a:spAutoFit/>
          </a:bodyPr>
          <a:lstStyle/>
          <a:p>
            <a:r>
              <a:rPr lang="it-IT" sz="4000" b="1" dirty="0">
                <a:solidFill>
                  <a:srgbClr val="FF0000"/>
                </a:solidFill>
              </a:rPr>
              <a:t>???</a:t>
            </a:r>
            <a:endParaRPr lang="en-US" sz="4000" b="1" dirty="0">
              <a:solidFill>
                <a:srgbClr val="FF0000"/>
              </a:solidFill>
            </a:endParaRPr>
          </a:p>
        </p:txBody>
      </p:sp>
    </p:spTree>
    <p:extLst>
      <p:ext uri="{BB962C8B-B14F-4D97-AF65-F5344CB8AC3E}">
        <p14:creationId xmlns:p14="http://schemas.microsoft.com/office/powerpoint/2010/main" val="108438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572" y="1072379"/>
            <a:ext cx="6085114" cy="5311003"/>
          </a:xfrm>
        </p:spPr>
        <p:txBody>
          <a:bodyPr>
            <a:normAutofit/>
          </a:bodyPr>
          <a:lstStyle/>
          <a:p>
            <a:pPr algn="just"/>
            <a:r>
              <a:rPr lang="en-US" dirty="0"/>
              <a:t>Mapping should always be done with </a:t>
            </a:r>
            <a:r>
              <a:rPr lang="en-US" b="1" dirty="0"/>
              <a:t>clean</a:t>
            </a:r>
            <a:r>
              <a:rPr lang="en-US" dirty="0"/>
              <a:t> </a:t>
            </a:r>
            <a:r>
              <a:rPr lang="en-US" b="1" dirty="0"/>
              <a:t>reads</a:t>
            </a:r>
            <a:r>
              <a:rPr lang="en-US" dirty="0"/>
              <a:t>, because the use of raw reads could lead to the mapping of reads containing errors, resulting in the calling of variants not really present but arising from sequencing errors</a:t>
            </a:r>
          </a:p>
          <a:p>
            <a:pPr algn="just"/>
            <a:r>
              <a:rPr lang="en-US" dirty="0"/>
              <a:t>The reference sequence is usually a </a:t>
            </a:r>
            <a:r>
              <a:rPr lang="en-US" b="1" dirty="0"/>
              <a:t>genome</a:t>
            </a:r>
            <a:r>
              <a:rPr lang="en-US" dirty="0"/>
              <a:t>, but it can also be a </a:t>
            </a:r>
            <a:r>
              <a:rPr lang="en-US" b="1" dirty="0"/>
              <a:t>transcriptome</a:t>
            </a:r>
            <a:r>
              <a:rPr lang="en-US" dirty="0"/>
              <a:t> or a well-defined subset of their sequences</a:t>
            </a:r>
          </a:p>
          <a:p>
            <a:pPr algn="just"/>
            <a:r>
              <a:rPr lang="en-US" dirty="0"/>
              <a:t>-For proper interpretation of mapping results, the reference genome/transcriptome must be annotated, i.e., it must allow association of the coordinates with which a read (and associated variants) are aligned with the features (genes/transcripts/promoters, etc.) annotated</a:t>
            </a:r>
          </a:p>
        </p:txBody>
      </p:sp>
      <p:sp>
        <p:nvSpPr>
          <p:cNvPr id="8" name="CasellaDiTesto 7"/>
          <p:cNvSpPr txBox="1"/>
          <p:nvPr/>
        </p:nvSpPr>
        <p:spPr>
          <a:xfrm>
            <a:off x="7473462" y="3707328"/>
            <a:ext cx="4088423" cy="1754326"/>
          </a:xfrm>
          <a:prstGeom prst="rect">
            <a:avLst/>
          </a:prstGeom>
          <a:noFill/>
        </p:spPr>
        <p:txBody>
          <a:bodyPr wrap="square" rtlCol="0">
            <a:spAutoFit/>
          </a:bodyPr>
          <a:lstStyle/>
          <a:p>
            <a:pPr algn="just"/>
            <a:r>
              <a:rPr lang="en-US" dirty="0"/>
              <a:t>Reference genomes are usually retrievable from genome browsers or appropriate databases. NCBI Genomes, UCSC, </a:t>
            </a:r>
            <a:r>
              <a:rPr lang="en-US" dirty="0" err="1"/>
              <a:t>Ensembl</a:t>
            </a:r>
            <a:r>
              <a:rPr lang="en-US" dirty="0"/>
              <a:t>, etc.</a:t>
            </a:r>
          </a:p>
          <a:p>
            <a:pPr algn="just"/>
            <a:endParaRPr lang="it-IT" dirty="0"/>
          </a:p>
          <a:p>
            <a:r>
              <a:rPr lang="en-US" dirty="0">
                <a:hlinkClick r:id="rId2"/>
              </a:rPr>
              <a:t>https://www.ensembl.org/</a:t>
            </a:r>
            <a:r>
              <a:rPr lang="en-US" dirty="0"/>
              <a:t> </a:t>
            </a: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076" y="1072379"/>
            <a:ext cx="3827973" cy="2406869"/>
          </a:xfrm>
          <a:prstGeom prst="rect">
            <a:avLst/>
          </a:prstGeom>
        </p:spPr>
      </p:pic>
      <p:sp>
        <p:nvSpPr>
          <p:cNvPr id="6" name="Title 1">
            <a:extLst>
              <a:ext uri="{FF2B5EF4-FFF2-40B4-BE49-F238E27FC236}">
                <a16:creationId xmlns:a16="http://schemas.microsoft.com/office/drawing/2014/main" id="{B49DA4CD-65A4-7734-3875-5B26824870C7}"/>
              </a:ext>
            </a:extLst>
          </p:cNvPr>
          <p:cNvSpPr>
            <a:spLocks noGrp="1"/>
          </p:cNvSpPr>
          <p:nvPr>
            <p:ph type="title"/>
          </p:nvPr>
        </p:nvSpPr>
        <p:spPr>
          <a:xfrm>
            <a:off x="1341120" y="271708"/>
            <a:ext cx="9509760" cy="405819"/>
          </a:xfrm>
        </p:spPr>
        <p:txBody>
          <a:bodyPr>
            <a:normAutofit fontScale="90000"/>
          </a:bodyPr>
          <a:lstStyle/>
          <a:p>
            <a:r>
              <a:rPr lang="it-IT" dirty="0" err="1"/>
              <a:t>Variant</a:t>
            </a:r>
            <a:r>
              <a:rPr lang="it-IT" dirty="0"/>
              <a:t> </a:t>
            </a:r>
            <a:r>
              <a:rPr lang="it-IT" dirty="0" err="1"/>
              <a:t>detection</a:t>
            </a:r>
            <a:r>
              <a:rPr lang="it-IT" dirty="0"/>
              <a:t> – </a:t>
            </a:r>
            <a:r>
              <a:rPr lang="it-IT" dirty="0" err="1"/>
              <a:t>initial</a:t>
            </a:r>
            <a:r>
              <a:rPr lang="it-IT" dirty="0"/>
              <a:t> </a:t>
            </a:r>
            <a:r>
              <a:rPr lang="it-IT" dirty="0" err="1"/>
              <a:t>considerations</a:t>
            </a:r>
            <a:endParaRPr lang="it-IT" dirty="0"/>
          </a:p>
        </p:txBody>
      </p:sp>
    </p:spTree>
    <p:extLst>
      <p:ext uri="{BB962C8B-B14F-4D97-AF65-F5344CB8AC3E}">
        <p14:creationId xmlns:p14="http://schemas.microsoft.com/office/powerpoint/2010/main" val="377521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317" y="1352298"/>
            <a:ext cx="10709366" cy="4901700"/>
          </a:xfrm>
        </p:spPr>
        <p:txBody>
          <a:bodyPr>
            <a:normAutofit/>
          </a:bodyPr>
          <a:lstStyle/>
          <a:p>
            <a:pPr algn="just"/>
            <a:r>
              <a:rPr lang="en-US" dirty="0"/>
              <a:t>In addition to these considerations, I have to ask how much the presence of any sequencing errors may affect data analysis or interpretation of results</a:t>
            </a:r>
          </a:p>
          <a:p>
            <a:pPr algn="just"/>
            <a:r>
              <a:rPr lang="en-US" dirty="0"/>
              <a:t>If sequencing errors are not adequately removed, they could result in the </a:t>
            </a:r>
            <a:r>
              <a:rPr lang="en-US" b="1" u="sng" dirty="0"/>
              <a:t>misidentification of genetic polymorphisms</a:t>
            </a:r>
          </a:p>
          <a:p>
            <a:pPr algn="just"/>
            <a:r>
              <a:rPr lang="en-US" dirty="0"/>
              <a:t>For this reason, minimizing the presence of errors is especially critical for resequencing approaches, whose </a:t>
            </a:r>
            <a:r>
              <a:rPr lang="en-US" u="sng" dirty="0"/>
              <a:t>primary goal is precisely to detect the presence of mutations</a:t>
            </a:r>
            <a:r>
              <a:rPr lang="en-US" dirty="0"/>
              <a:t> in heterozygosity or homozygosity (in case the organism is diploid)</a:t>
            </a:r>
          </a:p>
          <a:p>
            <a:pPr algn="just"/>
            <a:r>
              <a:rPr lang="en-US" dirty="0"/>
              <a:t>How can a truly existing mutation be discriminated from a sequencing error when these are present at a very high rate?</a:t>
            </a:r>
          </a:p>
          <a:p>
            <a:pPr algn="just"/>
            <a:r>
              <a:rPr lang="en-US" dirty="0"/>
              <a:t>The problem becomes even more important when the interest is to detect mutations associated with only a fraction of the cells analyzed (e.g., cancer genomics)</a:t>
            </a:r>
          </a:p>
        </p:txBody>
      </p:sp>
      <p:sp>
        <p:nvSpPr>
          <p:cNvPr id="6" name="Title 1">
            <a:extLst>
              <a:ext uri="{FF2B5EF4-FFF2-40B4-BE49-F238E27FC236}">
                <a16:creationId xmlns:a16="http://schemas.microsoft.com/office/drawing/2014/main" id="{98F0FC4F-3524-F0F8-7A7F-75A580D9DBB8}"/>
              </a:ext>
            </a:extLst>
          </p:cNvPr>
          <p:cNvSpPr>
            <a:spLocks noGrp="1"/>
          </p:cNvSpPr>
          <p:nvPr>
            <p:ph type="title"/>
          </p:nvPr>
        </p:nvSpPr>
        <p:spPr>
          <a:xfrm>
            <a:off x="1341120" y="438912"/>
            <a:ext cx="9509760" cy="405819"/>
          </a:xfrm>
        </p:spPr>
        <p:txBody>
          <a:bodyPr>
            <a:normAutofit fontScale="90000"/>
          </a:bodyPr>
          <a:lstStyle/>
          <a:p>
            <a:r>
              <a:rPr lang="it-IT" dirty="0" err="1"/>
              <a:t>Pre</a:t>
            </a:r>
            <a:r>
              <a:rPr lang="it-IT" dirty="0"/>
              <a:t>-processing or </a:t>
            </a:r>
            <a:r>
              <a:rPr lang="it-IT" dirty="0" err="1"/>
              <a:t>raw</a:t>
            </a:r>
            <a:r>
              <a:rPr lang="it-IT" dirty="0"/>
              <a:t> </a:t>
            </a:r>
            <a:r>
              <a:rPr lang="it-IT" dirty="0" err="1"/>
              <a:t>sequencing</a:t>
            </a:r>
            <a:r>
              <a:rPr lang="it-IT" dirty="0"/>
              <a:t> data</a:t>
            </a:r>
          </a:p>
        </p:txBody>
      </p:sp>
    </p:spTree>
    <p:extLst>
      <p:ext uri="{BB962C8B-B14F-4D97-AF65-F5344CB8AC3E}">
        <p14:creationId xmlns:p14="http://schemas.microsoft.com/office/powerpoint/2010/main" val="37535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err="1"/>
              <a:t>Variant</a:t>
            </a:r>
            <a:r>
              <a:rPr lang="it-IT" dirty="0"/>
              <a:t> </a:t>
            </a:r>
            <a:r>
              <a:rPr lang="it-IT" dirty="0" err="1"/>
              <a:t>detection</a:t>
            </a:r>
            <a:r>
              <a:rPr lang="it-IT" dirty="0"/>
              <a:t> – </a:t>
            </a:r>
            <a:r>
              <a:rPr lang="it-IT" dirty="0" err="1"/>
              <a:t>how</a:t>
            </a:r>
            <a:r>
              <a:rPr lang="it-IT" dirty="0"/>
              <a:t> to?</a:t>
            </a:r>
          </a:p>
        </p:txBody>
      </p:sp>
      <p:sp>
        <p:nvSpPr>
          <p:cNvPr id="3" name="Content Placeholder 2"/>
          <p:cNvSpPr>
            <a:spLocks noGrp="1"/>
          </p:cNvSpPr>
          <p:nvPr>
            <p:ph idx="1"/>
          </p:nvPr>
        </p:nvSpPr>
        <p:spPr>
          <a:xfrm>
            <a:off x="741317" y="1173795"/>
            <a:ext cx="10709365" cy="3682501"/>
          </a:xfrm>
        </p:spPr>
        <p:txBody>
          <a:bodyPr>
            <a:normAutofit/>
          </a:bodyPr>
          <a:lstStyle/>
          <a:p>
            <a:pPr algn="just"/>
            <a:r>
              <a:rPr lang="en-US" dirty="0"/>
              <a:t>The stringency of the mapping depends on the </a:t>
            </a:r>
            <a:r>
              <a:rPr lang="en-US" b="1" dirty="0"/>
              <a:t>alignment of</a:t>
            </a:r>
            <a:r>
              <a:rPr lang="en-US" dirty="0"/>
              <a:t> the read with the reference sequence</a:t>
            </a:r>
          </a:p>
          <a:p>
            <a:pPr algn="just"/>
            <a:r>
              <a:rPr lang="en-US" dirty="0"/>
              <a:t>It is necessary to set similarity thresholds, which in some algorithms can be defined as </a:t>
            </a:r>
            <a:r>
              <a:rPr lang="en-US" b="1" dirty="0"/>
              <a:t>length</a:t>
            </a:r>
            <a:r>
              <a:rPr lang="en-US" dirty="0"/>
              <a:t> </a:t>
            </a:r>
            <a:r>
              <a:rPr lang="en-US" b="1" dirty="0"/>
              <a:t>fraction</a:t>
            </a:r>
            <a:r>
              <a:rPr lang="en-US" dirty="0"/>
              <a:t> (establishing the minimum fraction of the length of reads to be aligned) and </a:t>
            </a:r>
            <a:r>
              <a:rPr lang="en-US" b="1" dirty="0"/>
              <a:t>similarity</a:t>
            </a:r>
            <a:r>
              <a:rPr lang="en-US" dirty="0"/>
              <a:t> </a:t>
            </a:r>
            <a:r>
              <a:rPr lang="en-US" b="1" dirty="0"/>
              <a:t>fraction</a:t>
            </a:r>
            <a:r>
              <a:rPr lang="en-US" dirty="0"/>
              <a:t> (establishing the minimum percentage of identical nucleotides in the alignment between read and reference)</a:t>
            </a:r>
          </a:p>
          <a:p>
            <a:pPr algn="just"/>
            <a:r>
              <a:rPr lang="en-US" dirty="0"/>
              <a:t>These range from 0 to 1 (or 0% to 100%) and can be combined with each other</a:t>
            </a:r>
          </a:p>
          <a:p>
            <a:pPr algn="just"/>
            <a:r>
              <a:rPr lang="en-US" dirty="0"/>
              <a:t>The higher these thresholds are, the more stringent the mapping procedure becomes -&gt; fewer polymorphisms and mutations are tolerated than in the reference sequence</a:t>
            </a:r>
          </a:p>
        </p:txBody>
      </p:sp>
      <p:sp>
        <p:nvSpPr>
          <p:cNvPr id="6" name="Freccia a destra 5"/>
          <p:cNvSpPr/>
          <p:nvPr/>
        </p:nvSpPr>
        <p:spPr>
          <a:xfrm>
            <a:off x="1341120" y="4754880"/>
            <a:ext cx="9003425" cy="630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MAPPING STRINGENCY</a:t>
            </a:r>
            <a:endParaRPr lang="en-US" sz="2400" b="1" dirty="0"/>
          </a:p>
        </p:txBody>
      </p:sp>
      <p:cxnSp>
        <p:nvCxnSpPr>
          <p:cNvPr id="7" name="Connettore diritto 6"/>
          <p:cNvCxnSpPr/>
          <p:nvPr/>
        </p:nvCxnSpPr>
        <p:spPr>
          <a:xfrm>
            <a:off x="1341120" y="5658768"/>
            <a:ext cx="9003425" cy="0"/>
          </a:xfrm>
          <a:prstGeom prst="line">
            <a:avLst/>
          </a:prstGeom>
        </p:spPr>
        <p:style>
          <a:lnRef idx="3">
            <a:schemeClr val="dk1"/>
          </a:lnRef>
          <a:fillRef idx="0">
            <a:schemeClr val="dk1"/>
          </a:fillRef>
          <a:effectRef idx="2">
            <a:schemeClr val="dk1"/>
          </a:effectRef>
          <a:fontRef idx="minor">
            <a:schemeClr val="tx1"/>
          </a:fontRef>
        </p:style>
      </p:cxnSp>
      <p:sp>
        <p:nvSpPr>
          <p:cNvPr id="10" name="CasellaDiTesto 9"/>
          <p:cNvSpPr txBox="1"/>
          <p:nvPr/>
        </p:nvSpPr>
        <p:spPr>
          <a:xfrm>
            <a:off x="1256480" y="5731982"/>
            <a:ext cx="9260869" cy="353943"/>
          </a:xfrm>
          <a:prstGeom prst="rect">
            <a:avLst/>
          </a:prstGeom>
          <a:noFill/>
        </p:spPr>
        <p:txBody>
          <a:bodyPr wrap="none" rtlCol="0">
            <a:spAutoFit/>
          </a:bodyPr>
          <a:lstStyle/>
          <a:p>
            <a:r>
              <a:rPr lang="it-IT" sz="1700" b="1" dirty="0"/>
              <a:t>0         0.1          0.2         0.3          0.4          0.5          0.6          0.7          0.8          0.9            1</a:t>
            </a:r>
            <a:endParaRPr lang="en-US" sz="1700" b="1" dirty="0"/>
          </a:p>
        </p:txBody>
      </p:sp>
      <p:sp>
        <p:nvSpPr>
          <p:cNvPr id="11" name="CasellaDiTesto 10"/>
          <p:cNvSpPr txBox="1"/>
          <p:nvPr/>
        </p:nvSpPr>
        <p:spPr>
          <a:xfrm>
            <a:off x="3608584" y="5289436"/>
            <a:ext cx="4244495" cy="369332"/>
          </a:xfrm>
          <a:prstGeom prst="rect">
            <a:avLst/>
          </a:prstGeom>
          <a:noFill/>
        </p:spPr>
        <p:txBody>
          <a:bodyPr wrap="none" rtlCol="0">
            <a:spAutoFit/>
          </a:bodyPr>
          <a:lstStyle/>
          <a:p>
            <a:r>
              <a:rPr lang="it-IT" dirty="0"/>
              <a:t>LENGTH FRACTION – SIMILARITY FRACTION</a:t>
            </a:r>
            <a:endParaRPr lang="en-US" dirty="0"/>
          </a:p>
        </p:txBody>
      </p:sp>
    </p:spTree>
    <p:extLst>
      <p:ext uri="{BB962C8B-B14F-4D97-AF65-F5344CB8AC3E}">
        <p14:creationId xmlns:p14="http://schemas.microsoft.com/office/powerpoint/2010/main" val="196124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err="1"/>
              <a:t>Variant</a:t>
            </a:r>
            <a:r>
              <a:rPr lang="it-IT" dirty="0"/>
              <a:t> </a:t>
            </a:r>
            <a:r>
              <a:rPr lang="it-IT" dirty="0" err="1"/>
              <a:t>detection</a:t>
            </a:r>
            <a:r>
              <a:rPr lang="it-IT" dirty="0"/>
              <a:t> – an </a:t>
            </a:r>
            <a:r>
              <a:rPr lang="it-IT" dirty="0" err="1"/>
              <a:t>example</a:t>
            </a:r>
            <a:endParaRPr lang="it-IT" dirty="0"/>
          </a:p>
        </p:txBody>
      </p:sp>
      <p:sp>
        <p:nvSpPr>
          <p:cNvPr id="9" name="Content Placeholder 2"/>
          <p:cNvSpPr txBox="1">
            <a:spLocks/>
          </p:cNvSpPr>
          <p:nvPr/>
        </p:nvSpPr>
        <p:spPr>
          <a:xfrm>
            <a:off x="838200" y="2862616"/>
            <a:ext cx="10166131" cy="3801554"/>
          </a:xfrm>
          <a:prstGeom prst="rect">
            <a:avLst/>
          </a:prstGeom>
        </p:spPr>
        <p:txBody>
          <a:bodyPr vert="horz" lIns="91440" tIns="45720" rIns="91440" bIns="45720" rtlCol="0">
            <a:normAutofit fontScale="850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it-IT" sz="1800" dirty="0">
                <a:latin typeface="Courier New" panose="02070309020205020404" pitchFamily="49" charset="0"/>
                <a:cs typeface="Courier New" panose="02070309020205020404" pitchFamily="49" charset="0"/>
              </a:rPr>
              <a:t>Reference      ATCGCGCTGCGTCGTTTGACTATCTCATCTTTCCCCATATATAGTC</a:t>
            </a:r>
            <a:r>
              <a:rPr lang="it-IT" sz="1800" b="1" dirty="0">
                <a:latin typeface="Courier New" panose="02070309020205020404" pitchFamily="49" charset="0"/>
                <a:cs typeface="Courier New" panose="02070309020205020404" pitchFamily="49" charset="0"/>
              </a:rPr>
              <a:t>T</a:t>
            </a:r>
            <a:r>
              <a:rPr lang="it-IT" sz="1800" dirty="0">
                <a:latin typeface="Courier New" panose="02070309020205020404" pitchFamily="49" charset="0"/>
                <a:cs typeface="Courier New" panose="02070309020205020404" pitchFamily="49" charset="0"/>
              </a:rPr>
              <a:t>AGC</a:t>
            </a:r>
          </a:p>
          <a:p>
            <a:pPr marL="0" indent="0">
              <a:buFont typeface="Arial" pitchFamily="34" charset="0"/>
              <a:buNone/>
            </a:pPr>
            <a:r>
              <a:rPr lang="it-IT" sz="1800" dirty="0">
                <a:latin typeface="Courier New" panose="02070309020205020404" pitchFamily="49" charset="0"/>
                <a:cs typeface="Courier New" panose="02070309020205020404" pitchFamily="49" charset="0"/>
              </a:rPr>
              <a:t>               |||||||||||||||||||||||||||||||||||||||||||||| |||</a:t>
            </a:r>
          </a:p>
          <a:p>
            <a:pPr marL="0" indent="0">
              <a:buFont typeface="Arial" pitchFamily="34" charset="0"/>
              <a:buNone/>
            </a:pPr>
            <a:r>
              <a:rPr lang="it-IT" sz="1800" dirty="0">
                <a:latin typeface="Courier New" panose="02070309020205020404" pitchFamily="49" charset="0"/>
                <a:cs typeface="Courier New" panose="02070309020205020404" pitchFamily="49" charset="0"/>
              </a:rPr>
              <a:t>Read           ATCGCGCTGCGTCGTTTGACTATCTCATCTTTCCCCATATATAGTC</a:t>
            </a:r>
            <a:r>
              <a:rPr lang="it-IT" sz="1800" b="1" dirty="0">
                <a:latin typeface="Courier New" panose="02070309020205020404" pitchFamily="49" charset="0"/>
                <a:cs typeface="Courier New" panose="02070309020205020404" pitchFamily="49" charset="0"/>
              </a:rPr>
              <a:t>G</a:t>
            </a:r>
            <a:r>
              <a:rPr lang="it-IT" sz="1800" dirty="0">
                <a:latin typeface="Courier New" panose="02070309020205020404" pitchFamily="49" charset="0"/>
                <a:cs typeface="Courier New" panose="02070309020205020404" pitchFamily="49" charset="0"/>
              </a:rPr>
              <a:t>AGC</a:t>
            </a:r>
          </a:p>
          <a:p>
            <a:pPr marL="0" indent="0">
              <a:buFont typeface="Arial" pitchFamily="34" charset="0"/>
              <a:buNone/>
            </a:pPr>
            <a:endParaRPr lang="it-IT" sz="1800" dirty="0">
              <a:latin typeface="Courier New" panose="02070309020205020404" pitchFamily="49" charset="0"/>
              <a:cs typeface="Courier New" panose="02070309020205020404" pitchFamily="49" charset="0"/>
            </a:endParaRPr>
          </a:p>
          <a:p>
            <a:pPr marL="0" indent="0">
              <a:buFont typeface="Arial" pitchFamily="34" charset="0"/>
              <a:buNone/>
            </a:pPr>
            <a:endParaRPr lang="it-IT" sz="1800" dirty="0">
              <a:latin typeface="Courier New" panose="02070309020205020404" pitchFamily="49" charset="0"/>
              <a:cs typeface="Courier New" panose="02070309020205020404" pitchFamily="49" charset="0"/>
            </a:endParaRPr>
          </a:p>
          <a:p>
            <a:pPr marL="0" indent="0">
              <a:buFont typeface="Arial" pitchFamily="34" charset="0"/>
              <a:buNone/>
            </a:pPr>
            <a:endParaRPr lang="it-IT" sz="1800" dirty="0">
              <a:latin typeface="Courier New" panose="02070309020205020404" pitchFamily="49" charset="0"/>
              <a:cs typeface="Courier New" panose="02070309020205020404" pitchFamily="49" charset="0"/>
            </a:endParaRPr>
          </a:p>
          <a:p>
            <a:pPr marL="0" indent="0">
              <a:buFont typeface="Arial" pitchFamily="34" charset="0"/>
              <a:buNone/>
            </a:pPr>
            <a:endParaRPr lang="it-IT" sz="1800" dirty="0">
              <a:latin typeface="Courier New" panose="02070309020205020404" pitchFamily="49" charset="0"/>
              <a:cs typeface="Courier New" panose="02070309020205020404" pitchFamily="49" charset="0"/>
            </a:endParaRPr>
          </a:p>
          <a:p>
            <a:pPr marL="0" indent="0">
              <a:buFont typeface="Arial" pitchFamily="34" charset="0"/>
              <a:buNone/>
            </a:pPr>
            <a:r>
              <a:rPr lang="it-IT" sz="1800" dirty="0">
                <a:latin typeface="Courier New" panose="02070309020205020404" pitchFamily="49" charset="0"/>
                <a:cs typeface="Courier New" panose="02070309020205020404" pitchFamily="49" charset="0"/>
              </a:rPr>
              <a:t>Reference      ATCGCGCTGCGTCGTTTGACTATCT</a:t>
            </a:r>
            <a:r>
              <a:rPr lang="it-IT" sz="1800" b="1" dirty="0">
                <a:latin typeface="Courier New" panose="02070309020205020404" pitchFamily="49" charset="0"/>
                <a:cs typeface="Courier New" panose="02070309020205020404" pitchFamily="49" charset="0"/>
              </a:rPr>
              <a:t>C</a:t>
            </a:r>
            <a:r>
              <a:rPr lang="it-IT" sz="1800" dirty="0">
                <a:latin typeface="Courier New" panose="02070309020205020404" pitchFamily="49" charset="0"/>
                <a:cs typeface="Courier New" panose="02070309020205020404" pitchFamily="49" charset="0"/>
              </a:rPr>
              <a:t>ATCTTTCCCCATATATAGTCTAGC</a:t>
            </a:r>
          </a:p>
          <a:p>
            <a:pPr marL="0" indent="0">
              <a:buFont typeface="Arial" pitchFamily="34" charset="0"/>
              <a:buNone/>
            </a:pPr>
            <a:r>
              <a:rPr lang="it-IT" sz="1800" dirty="0">
                <a:latin typeface="Courier New" panose="02070309020205020404" pitchFamily="49" charset="0"/>
                <a:cs typeface="Courier New" panose="02070309020205020404" pitchFamily="49" charset="0"/>
              </a:rPr>
              <a:t>               ||||||||||||||||||||||||| ||||||||||||||||||||||||</a:t>
            </a:r>
          </a:p>
          <a:p>
            <a:pPr marL="0" indent="0">
              <a:buFont typeface="Arial" pitchFamily="34" charset="0"/>
              <a:buNone/>
            </a:pPr>
            <a:r>
              <a:rPr lang="it-IT" sz="1800" dirty="0">
                <a:latin typeface="Courier New" panose="02070309020205020404" pitchFamily="49" charset="0"/>
                <a:cs typeface="Courier New" panose="02070309020205020404" pitchFamily="49" charset="0"/>
              </a:rPr>
              <a:t>Read           ATCGCGCTGCGTCGTTTGACTATCT</a:t>
            </a:r>
            <a:r>
              <a:rPr lang="it-IT" sz="1800" b="1" dirty="0">
                <a:latin typeface="Courier New" panose="02070309020205020404" pitchFamily="49" charset="0"/>
                <a:cs typeface="Courier New" panose="02070309020205020404" pitchFamily="49" charset="0"/>
              </a:rPr>
              <a:t>T</a:t>
            </a:r>
            <a:r>
              <a:rPr lang="it-IT" sz="1800" dirty="0">
                <a:latin typeface="Courier New" panose="02070309020205020404" pitchFamily="49" charset="0"/>
                <a:cs typeface="Courier New" panose="02070309020205020404" pitchFamily="49" charset="0"/>
              </a:rPr>
              <a:t>ATCTTTCCCCATATATAGTCTAGC</a:t>
            </a:r>
          </a:p>
          <a:p>
            <a:pPr marL="0" indent="0">
              <a:buFont typeface="Arial" pitchFamily="34" charset="0"/>
              <a:buNone/>
            </a:pPr>
            <a:endParaRPr lang="it-IT" sz="1800" dirty="0">
              <a:latin typeface="Courier New" panose="02070309020205020404" pitchFamily="49" charset="0"/>
              <a:cs typeface="Courier New" panose="02070309020205020404" pitchFamily="49" charset="0"/>
            </a:endParaRPr>
          </a:p>
          <a:p>
            <a:pPr marL="0" indent="0">
              <a:buFont typeface="Arial" pitchFamily="34" charset="0"/>
              <a:buNone/>
            </a:pPr>
            <a:endParaRPr lang="it-IT" dirty="0"/>
          </a:p>
        </p:txBody>
      </p:sp>
      <p:sp>
        <p:nvSpPr>
          <p:cNvPr id="12" name="CasellaDiTesto 11"/>
          <p:cNvSpPr txBox="1"/>
          <p:nvPr/>
        </p:nvSpPr>
        <p:spPr>
          <a:xfrm>
            <a:off x="876563" y="1731009"/>
            <a:ext cx="9974317" cy="923330"/>
          </a:xfrm>
          <a:prstGeom prst="rect">
            <a:avLst/>
          </a:prstGeom>
          <a:noFill/>
        </p:spPr>
        <p:txBody>
          <a:bodyPr wrap="square" rtlCol="0">
            <a:spAutoFit/>
          </a:bodyPr>
          <a:lstStyle/>
          <a:p>
            <a:pPr algn="just"/>
            <a:r>
              <a:rPr lang="en-US" dirty="0"/>
              <a:t>Example 1: </a:t>
            </a:r>
            <a:r>
              <a:rPr lang="en-US" b="1" u="sng" dirty="0"/>
              <a:t>The read is mapped</a:t>
            </a:r>
            <a:r>
              <a:rPr lang="en-US" dirty="0"/>
              <a:t>: 49 identical nucleotides out of 50 total. The only SNP is located at the end of the read, so we have a continuous stretch of 45 identical nucleotides and the threshold of 0.9 for the length fraction parameter is met</a:t>
            </a:r>
          </a:p>
        </p:txBody>
      </p:sp>
      <p:sp>
        <p:nvSpPr>
          <p:cNvPr id="13" name="Rettangolo 12"/>
          <p:cNvSpPr/>
          <p:nvPr/>
        </p:nvSpPr>
        <p:spPr>
          <a:xfrm>
            <a:off x="7899275" y="2862616"/>
            <a:ext cx="168166" cy="1040524"/>
          </a:xfrm>
          <a:prstGeom prst="rect">
            <a:avLst/>
          </a:prstGeom>
          <a:no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CasellaDiTesto 13"/>
          <p:cNvSpPr txBox="1"/>
          <p:nvPr/>
        </p:nvSpPr>
        <p:spPr>
          <a:xfrm>
            <a:off x="838200" y="4153686"/>
            <a:ext cx="9974317" cy="1200329"/>
          </a:xfrm>
          <a:prstGeom prst="rect">
            <a:avLst/>
          </a:prstGeom>
          <a:noFill/>
        </p:spPr>
        <p:txBody>
          <a:bodyPr wrap="square" rtlCol="0">
            <a:spAutoFit/>
          </a:bodyPr>
          <a:lstStyle/>
          <a:p>
            <a:r>
              <a:rPr lang="en-US" dirty="0"/>
              <a:t>Example 2: </a:t>
            </a:r>
            <a:r>
              <a:rPr lang="en-US" b="1" u="sng" dirty="0"/>
              <a:t>The read is not mapped</a:t>
            </a:r>
            <a:r>
              <a:rPr lang="en-US" dirty="0"/>
              <a:t>: as before, 49 identical nucleotides are found out of 50 in total. The only SNP, however, in this case is located in the middle of the read. Since there is no continuous stretch of 45 identical nucleotides the 0.9 threshold of the length fraction is not met</a:t>
            </a:r>
          </a:p>
        </p:txBody>
      </p:sp>
      <p:sp>
        <p:nvSpPr>
          <p:cNvPr id="15" name="Rettangolo 14"/>
          <p:cNvSpPr/>
          <p:nvPr/>
        </p:nvSpPr>
        <p:spPr>
          <a:xfrm>
            <a:off x="5477541" y="5546422"/>
            <a:ext cx="168166" cy="1040524"/>
          </a:xfrm>
          <a:prstGeom prst="rect">
            <a:avLst/>
          </a:prstGeom>
          <a:no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asellaDiTesto 4"/>
          <p:cNvSpPr txBox="1"/>
          <p:nvPr/>
        </p:nvSpPr>
        <p:spPr>
          <a:xfrm>
            <a:off x="838200" y="1153400"/>
            <a:ext cx="7463246" cy="369332"/>
          </a:xfrm>
          <a:prstGeom prst="rect">
            <a:avLst/>
          </a:prstGeom>
          <a:noFill/>
          <a:ln>
            <a:solidFill>
              <a:schemeClr val="accent1"/>
            </a:solidFill>
          </a:ln>
        </p:spPr>
        <p:txBody>
          <a:bodyPr wrap="square" rtlCol="0">
            <a:spAutoFit/>
          </a:bodyPr>
          <a:lstStyle/>
          <a:p>
            <a:r>
              <a:rPr lang="it-IT" dirty="0"/>
              <a:t>50 nt long </a:t>
            </a:r>
            <a:r>
              <a:rPr lang="it-IT" dirty="0" err="1"/>
              <a:t>reads</a:t>
            </a:r>
            <a:r>
              <a:rPr lang="it-IT" dirty="0"/>
              <a:t>, </a:t>
            </a:r>
            <a:r>
              <a:rPr lang="it-IT" dirty="0" err="1"/>
              <a:t>similarity</a:t>
            </a:r>
            <a:r>
              <a:rPr lang="it-IT" dirty="0"/>
              <a:t> </a:t>
            </a:r>
            <a:r>
              <a:rPr lang="it-IT" dirty="0" err="1"/>
              <a:t>fraction</a:t>
            </a:r>
            <a:r>
              <a:rPr lang="it-IT" dirty="0"/>
              <a:t> = 1, </a:t>
            </a:r>
            <a:r>
              <a:rPr lang="it-IT" dirty="0" err="1"/>
              <a:t>length</a:t>
            </a:r>
            <a:r>
              <a:rPr lang="it-IT" dirty="0"/>
              <a:t> </a:t>
            </a:r>
            <a:r>
              <a:rPr lang="it-IT" dirty="0" err="1"/>
              <a:t>fraction</a:t>
            </a:r>
            <a:r>
              <a:rPr lang="it-IT" dirty="0"/>
              <a:t> = 0,9</a:t>
            </a:r>
          </a:p>
        </p:txBody>
      </p:sp>
    </p:spTree>
    <p:extLst>
      <p:ext uri="{BB962C8B-B14F-4D97-AF65-F5344CB8AC3E}">
        <p14:creationId xmlns:p14="http://schemas.microsoft.com/office/powerpoint/2010/main" val="138144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err="1"/>
              <a:t>Variant</a:t>
            </a:r>
            <a:r>
              <a:rPr lang="it-IT" dirty="0"/>
              <a:t> </a:t>
            </a:r>
            <a:r>
              <a:rPr lang="it-IT" dirty="0" err="1"/>
              <a:t>detection</a:t>
            </a:r>
            <a:r>
              <a:rPr lang="it-IT" dirty="0"/>
              <a:t> – How to?</a:t>
            </a:r>
          </a:p>
        </p:txBody>
      </p:sp>
      <p:sp>
        <p:nvSpPr>
          <p:cNvPr id="3" name="Content Placeholder 2"/>
          <p:cNvSpPr>
            <a:spLocks noGrp="1"/>
          </p:cNvSpPr>
          <p:nvPr>
            <p:ph idx="1"/>
          </p:nvPr>
        </p:nvSpPr>
        <p:spPr>
          <a:xfrm>
            <a:off x="741317" y="1173795"/>
            <a:ext cx="10709365" cy="5279256"/>
          </a:xfrm>
        </p:spPr>
        <p:txBody>
          <a:bodyPr>
            <a:normAutofit/>
          </a:bodyPr>
          <a:lstStyle/>
          <a:p>
            <a:pPr algn="just"/>
            <a:r>
              <a:rPr lang="en-US" dirty="0"/>
              <a:t>Why may it be necessary/useful to vary the thresholds of the mapping parameters, so that some degree of divergence between reads and reference can be tolerated?</a:t>
            </a:r>
          </a:p>
          <a:p>
            <a:pPr algn="just"/>
            <a:r>
              <a:rPr lang="en-US" dirty="0"/>
              <a:t>First, to allow mapping of reads that have some </a:t>
            </a:r>
            <a:r>
              <a:rPr lang="en-US" b="1" dirty="0"/>
              <a:t>sequencing errors</a:t>
            </a:r>
            <a:r>
              <a:rPr lang="en-US" dirty="0"/>
              <a:t> that could not be detected/removed during trimming (depends, of course, on the sequencing mode used). Using too stringent parameters could lead to discarding almost all reads, resulting in insufficient data (e.g., errors, despite being or rare, are still possible in Illumina reads), while too lax mapping could lead to confusing true polymorphisms with sequencing errors</a:t>
            </a:r>
          </a:p>
          <a:p>
            <a:pPr algn="just"/>
            <a:r>
              <a:rPr lang="en-US" dirty="0"/>
              <a:t>Secondly, to analyze what really interests us: </a:t>
            </a:r>
            <a:r>
              <a:rPr lang="en-US" b="1" dirty="0"/>
              <a:t>SNPs and other genetic variations</a:t>
            </a:r>
            <a:r>
              <a:rPr lang="en-US" dirty="0"/>
              <a:t>. The reference genome is usually derived from a single individual -&gt; regions where there are differences between this individual and the one from which I obtained the sequencing data would lead to areas without read mapping if the parameters used are too stringent. All individuals in a population are marked by some degree of </a:t>
            </a:r>
            <a:r>
              <a:rPr lang="en-US" b="1" dirty="0"/>
              <a:t>inter-individual genetic variability</a:t>
            </a:r>
            <a:r>
              <a:rPr lang="en-US" dirty="0"/>
              <a:t>, which depends on the species being considered (this concept is related to that of heterozygosity)</a:t>
            </a:r>
          </a:p>
        </p:txBody>
      </p:sp>
    </p:spTree>
    <p:extLst>
      <p:ext uri="{BB962C8B-B14F-4D97-AF65-F5344CB8AC3E}">
        <p14:creationId xmlns:p14="http://schemas.microsoft.com/office/powerpoint/2010/main" val="41613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err="1"/>
              <a:t>Variant</a:t>
            </a:r>
            <a:r>
              <a:rPr lang="it-IT" dirty="0"/>
              <a:t> </a:t>
            </a:r>
            <a:r>
              <a:rPr lang="it-IT" dirty="0" err="1"/>
              <a:t>detection</a:t>
            </a:r>
            <a:r>
              <a:rPr lang="it-IT" dirty="0"/>
              <a:t> – </a:t>
            </a:r>
            <a:r>
              <a:rPr lang="it-IT" dirty="0" err="1"/>
              <a:t>how</a:t>
            </a:r>
            <a:r>
              <a:rPr lang="it-IT" dirty="0"/>
              <a:t> to set </a:t>
            </a:r>
            <a:r>
              <a:rPr lang="it-IT" dirty="0" err="1"/>
              <a:t>parameters</a:t>
            </a:r>
            <a:r>
              <a:rPr lang="it-IT" dirty="0"/>
              <a:t>?</a:t>
            </a:r>
          </a:p>
        </p:txBody>
      </p:sp>
      <p:sp>
        <p:nvSpPr>
          <p:cNvPr id="3" name="Content Placeholder 2"/>
          <p:cNvSpPr>
            <a:spLocks noGrp="1"/>
          </p:cNvSpPr>
          <p:nvPr>
            <p:ph idx="1"/>
          </p:nvPr>
        </p:nvSpPr>
        <p:spPr>
          <a:xfrm>
            <a:off x="741317" y="1173795"/>
            <a:ext cx="10709365" cy="5279256"/>
          </a:xfrm>
        </p:spPr>
        <p:txBody>
          <a:bodyPr>
            <a:normAutofit/>
          </a:bodyPr>
          <a:lstStyle/>
          <a:p>
            <a:pPr algn="just"/>
            <a:r>
              <a:rPr lang="en-US" dirty="0"/>
              <a:t>We always keep in mind the possibility of </a:t>
            </a:r>
            <a:r>
              <a:rPr lang="en-US" b="1" dirty="0"/>
              <a:t>ambiguous mappings</a:t>
            </a:r>
            <a:r>
              <a:rPr lang="en-US" dirty="0"/>
              <a:t>, related for example to the presence of paralogous genes (some reads might find a match with identical similarity in two distinct regions of the reference genome). The problem is obviously very relevant for short reads and diminishes for long reads</a:t>
            </a:r>
          </a:p>
          <a:p>
            <a:pPr algn="just"/>
            <a:r>
              <a:rPr lang="en-US" dirty="0"/>
              <a:t>We must always ask ourselves what is the expected level of variation between the reads we have obtained and the reference sequence, based on these factors:</a:t>
            </a:r>
          </a:p>
          <a:p>
            <a:pPr marL="502920" indent="-457200" algn="just">
              <a:buAutoNum type="alphaUcParenR"/>
            </a:pPr>
            <a:r>
              <a:rPr lang="en-US" b="1" dirty="0"/>
              <a:t>The sequencing platform and the expected error rate</a:t>
            </a:r>
          </a:p>
          <a:p>
            <a:pPr marL="502920" indent="-457200" algn="just">
              <a:buAutoNum type="alphaUcParenR"/>
            </a:pPr>
            <a:r>
              <a:rPr lang="en-US" b="1" dirty="0"/>
              <a:t>The sequencing depth (coverage) we have used</a:t>
            </a:r>
          </a:p>
          <a:p>
            <a:pPr marL="502920" indent="-457200" algn="just">
              <a:buAutoNum type="alphaUcParenR"/>
            </a:pPr>
            <a:r>
              <a:rPr lang="en-US" b="1" dirty="0"/>
              <a:t>The genomic </a:t>
            </a:r>
            <a:r>
              <a:rPr lang="en-US" b="1" dirty="0" err="1"/>
              <a:t>characteristcis</a:t>
            </a:r>
            <a:r>
              <a:rPr lang="en-US" b="1" dirty="0"/>
              <a:t> of our target organisms </a:t>
            </a:r>
            <a:r>
              <a:rPr lang="en-US" dirty="0"/>
              <a:t>(ploidy, heterozygosity rate, etc.)</a:t>
            </a:r>
          </a:p>
          <a:p>
            <a:pPr marL="502920" indent="-457200" algn="just">
              <a:buAutoNum type="alphaUcParenR"/>
            </a:pPr>
            <a:r>
              <a:rPr lang="en-US" b="1" dirty="0"/>
              <a:t>The aim of the analysis </a:t>
            </a:r>
            <a:r>
              <a:rPr lang="en-US" dirty="0"/>
              <a:t>(SNP detection, whole genome resequencing, identification of somatic mutations, </a:t>
            </a:r>
            <a:r>
              <a:rPr lang="en-US" dirty="0" err="1"/>
              <a:t>etc</a:t>
            </a:r>
            <a:r>
              <a:rPr lang="en-US" dirty="0"/>
              <a:t>).</a:t>
            </a:r>
          </a:p>
          <a:p>
            <a:pPr algn="just"/>
            <a:endParaRPr lang="it-IT" dirty="0"/>
          </a:p>
        </p:txBody>
      </p:sp>
    </p:spTree>
    <p:extLst>
      <p:ext uri="{BB962C8B-B14F-4D97-AF65-F5344CB8AC3E}">
        <p14:creationId xmlns:p14="http://schemas.microsoft.com/office/powerpoint/2010/main" val="53420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A </a:t>
            </a:r>
            <a:r>
              <a:rPr lang="it-IT" dirty="0" err="1"/>
              <a:t>practical</a:t>
            </a:r>
            <a:r>
              <a:rPr lang="it-IT" dirty="0"/>
              <a:t> </a:t>
            </a:r>
            <a:r>
              <a:rPr lang="it-IT" dirty="0" err="1"/>
              <a:t>example</a:t>
            </a:r>
            <a:endParaRPr lang="it-IT" dirty="0"/>
          </a:p>
        </p:txBody>
      </p:sp>
      <p:pic>
        <p:nvPicPr>
          <p:cNvPr id="5" name="Immagine 4"/>
          <p:cNvPicPr>
            <a:picLocks noChangeAspect="1"/>
          </p:cNvPicPr>
          <p:nvPr/>
        </p:nvPicPr>
        <p:blipFill>
          <a:blip r:embed="rId2"/>
          <a:stretch>
            <a:fillRect/>
          </a:stretch>
        </p:blipFill>
        <p:spPr>
          <a:xfrm>
            <a:off x="7241035" y="295456"/>
            <a:ext cx="4669741" cy="2507374"/>
          </a:xfrm>
          <a:prstGeom prst="rect">
            <a:avLst/>
          </a:prstGeom>
        </p:spPr>
      </p:pic>
      <p:pic>
        <p:nvPicPr>
          <p:cNvPr id="6" name="Immagine 5"/>
          <p:cNvPicPr>
            <a:picLocks noChangeAspect="1"/>
          </p:cNvPicPr>
          <p:nvPr/>
        </p:nvPicPr>
        <p:blipFill>
          <a:blip r:embed="rId3"/>
          <a:stretch>
            <a:fillRect/>
          </a:stretch>
        </p:blipFill>
        <p:spPr>
          <a:xfrm>
            <a:off x="7812917" y="2872499"/>
            <a:ext cx="3795461" cy="3810265"/>
          </a:xfrm>
          <a:prstGeom prst="rect">
            <a:avLst/>
          </a:prstGeom>
        </p:spPr>
      </p:pic>
      <p:sp>
        <p:nvSpPr>
          <p:cNvPr id="9" name="Content Placeholder 2"/>
          <p:cNvSpPr>
            <a:spLocks noGrp="1"/>
          </p:cNvSpPr>
          <p:nvPr>
            <p:ph idx="1"/>
          </p:nvPr>
        </p:nvSpPr>
        <p:spPr>
          <a:xfrm>
            <a:off x="524692" y="1235635"/>
            <a:ext cx="6450874" cy="4708416"/>
          </a:xfrm>
        </p:spPr>
        <p:txBody>
          <a:bodyPr>
            <a:normAutofit fontScale="92500"/>
          </a:bodyPr>
          <a:lstStyle/>
          <a:p>
            <a:pPr algn="just"/>
            <a:r>
              <a:rPr lang="en-US" sz="2400" dirty="0"/>
              <a:t>In this case, the reference genome reports an A at the position of interest</a:t>
            </a:r>
          </a:p>
          <a:p>
            <a:pPr algn="just"/>
            <a:r>
              <a:rPr lang="en-US" sz="2400" dirty="0"/>
              <a:t>However, from the literature, it is known that some individuals may show polymorphisms at this position: G or T. This information is usually retrievable from appropriate databases, such as </a:t>
            </a:r>
            <a:r>
              <a:rPr lang="en-US" sz="2400" dirty="0" err="1"/>
              <a:t>ClinvAR</a:t>
            </a:r>
            <a:r>
              <a:rPr lang="en-US" sz="2400" dirty="0"/>
              <a:t> IN NCBI</a:t>
            </a:r>
          </a:p>
          <a:p>
            <a:pPr algn="just"/>
            <a:r>
              <a:rPr lang="en-US" sz="2400" dirty="0"/>
              <a:t>A SNP may or may not be linked to the development of a disease. It depends on its position (exon, intron, promoter, intergenic, etc.) and its effect on the encoded protein (synonymous or nonsynonymous substitution?), including on the 3D structure</a:t>
            </a:r>
            <a:endParaRPr lang="it-IT" sz="2400" dirty="0"/>
          </a:p>
          <a:p>
            <a:pPr algn="just"/>
            <a:endParaRPr lang="en-US" sz="2400" dirty="0"/>
          </a:p>
        </p:txBody>
      </p:sp>
    </p:spTree>
    <p:extLst>
      <p:ext uri="{BB962C8B-B14F-4D97-AF65-F5344CB8AC3E}">
        <p14:creationId xmlns:p14="http://schemas.microsoft.com/office/powerpoint/2010/main" val="356473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A </a:t>
            </a:r>
            <a:r>
              <a:rPr lang="it-IT" dirty="0" err="1"/>
              <a:t>practical</a:t>
            </a:r>
            <a:r>
              <a:rPr lang="it-IT" dirty="0"/>
              <a:t> </a:t>
            </a:r>
            <a:r>
              <a:rPr lang="it-IT" dirty="0" err="1"/>
              <a:t>example</a:t>
            </a:r>
            <a:endParaRPr lang="it-IT" dirty="0"/>
          </a:p>
        </p:txBody>
      </p:sp>
      <p:sp>
        <p:nvSpPr>
          <p:cNvPr id="7" name="Content Placeholder 2"/>
          <p:cNvSpPr>
            <a:spLocks noGrp="1"/>
          </p:cNvSpPr>
          <p:nvPr>
            <p:ph idx="1"/>
          </p:nvPr>
        </p:nvSpPr>
        <p:spPr>
          <a:xfrm>
            <a:off x="838200" y="1250950"/>
            <a:ext cx="10334297" cy="5139340"/>
          </a:xfrm>
        </p:spPr>
        <p:txBody>
          <a:bodyPr>
            <a:normAutofit fontScale="92500" lnSpcReduction="20000"/>
          </a:bodyPr>
          <a:lstStyle/>
          <a:p>
            <a:pPr algn="just"/>
            <a:r>
              <a:rPr lang="en-US" sz="2000" dirty="0"/>
              <a:t>Let us imagine that we conducted Illumina sequencing with 100X coverage for a whole genome resequencing study (remember that the error rate is very low)</a:t>
            </a:r>
          </a:p>
          <a:p>
            <a:pPr algn="just"/>
            <a:r>
              <a:rPr lang="en-US" sz="2000" dirty="0"/>
              <a:t>What situations do we expect to observe (assuming no errors)?</a:t>
            </a:r>
          </a:p>
          <a:p>
            <a:pPr marL="45720" indent="0" algn="just">
              <a:buNone/>
            </a:pPr>
            <a:r>
              <a:rPr lang="en-US" sz="2000" dirty="0"/>
              <a:t>1)</a:t>
            </a:r>
            <a:r>
              <a:rPr lang="en-US" sz="2000" b="1" dirty="0"/>
              <a:t>Homozygosity</a:t>
            </a:r>
            <a:r>
              <a:rPr lang="en-US" sz="2000" dirty="0"/>
              <a:t>: 100% of the reads contain A, G or T</a:t>
            </a:r>
          </a:p>
          <a:p>
            <a:pPr marL="45720" indent="0" algn="just">
              <a:buNone/>
            </a:pPr>
            <a:r>
              <a:rPr lang="en-US" sz="2000" dirty="0"/>
              <a:t>2)</a:t>
            </a:r>
            <a:r>
              <a:rPr lang="en-US" sz="2000" b="1" dirty="0"/>
              <a:t>Heterozygosity</a:t>
            </a:r>
            <a:r>
              <a:rPr lang="en-US" sz="2000" dirty="0"/>
              <a:t>: 50% of the reads contain one nucleotide and 50% of the reads contain another (e.g. 50% A and 50% G, 50% A and 50% T, or 50%G and 50% T)</a:t>
            </a:r>
          </a:p>
          <a:p>
            <a:pPr algn="just"/>
            <a:r>
              <a:rPr lang="en-US" sz="2000" dirty="0"/>
              <a:t>Since sequencing errors are always possible, there would be nothing unusual in observing a situation with 99% A and 1% G -&gt; it is useful to set a minimum threshold of observation frequency for calling a variant, to discriminate between errors and real variants. The expected situation should approach a 50%-50% frequency if a locus is in heterozygosity</a:t>
            </a:r>
          </a:p>
          <a:p>
            <a:pPr algn="just"/>
            <a:r>
              <a:rPr lang="en-US" sz="2000" dirty="0"/>
              <a:t>N.B.: All this </a:t>
            </a:r>
            <a:r>
              <a:rPr lang="en-US" sz="2000" b="1" dirty="0"/>
              <a:t>is not valid for tetraploid organisms (4n)</a:t>
            </a:r>
            <a:r>
              <a:rPr lang="en-US" sz="2000" dirty="0"/>
              <a:t>! In this case we might observe 3 or even 4 variants simultaneously (with frequencies 50%-25%-25% or 25%-25%-25%-25%)</a:t>
            </a:r>
          </a:p>
          <a:p>
            <a:pPr algn="just"/>
            <a:r>
              <a:rPr lang="en-US" sz="2000" b="1" dirty="0"/>
              <a:t>In the case of somatic mutations, these might be present with much lower frequency </a:t>
            </a:r>
            <a:r>
              <a:rPr lang="en-US" sz="2000" dirty="0"/>
              <a:t>(this is because they affect only a subset of cells among those considered, a very important aspect in molecular oncology!)</a:t>
            </a:r>
          </a:p>
          <a:p>
            <a:pPr marL="0" indent="0" algn="just">
              <a:buNone/>
            </a:pPr>
            <a:endParaRPr lang="en-US" sz="2400" dirty="0"/>
          </a:p>
          <a:p>
            <a:pPr algn="just"/>
            <a:endParaRPr lang="it-IT" sz="2400" dirty="0"/>
          </a:p>
          <a:p>
            <a:pPr algn="just"/>
            <a:endParaRPr lang="en-US" sz="2400" dirty="0"/>
          </a:p>
        </p:txBody>
      </p:sp>
    </p:spTree>
    <p:extLst>
      <p:ext uri="{BB962C8B-B14F-4D97-AF65-F5344CB8AC3E}">
        <p14:creationId xmlns:p14="http://schemas.microsoft.com/office/powerpoint/2010/main" val="89224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The fate of </a:t>
            </a:r>
            <a:r>
              <a:rPr lang="it-IT" dirty="0" err="1"/>
              <a:t>unmapped</a:t>
            </a:r>
            <a:r>
              <a:rPr lang="it-IT" dirty="0"/>
              <a:t> </a:t>
            </a:r>
            <a:r>
              <a:rPr lang="it-IT" dirty="0" err="1"/>
              <a:t>reads</a:t>
            </a:r>
            <a:endParaRPr lang="it-IT" dirty="0"/>
          </a:p>
        </p:txBody>
      </p:sp>
      <p:sp>
        <p:nvSpPr>
          <p:cNvPr id="7" name="Content Placeholder 2"/>
          <p:cNvSpPr>
            <a:spLocks noGrp="1"/>
          </p:cNvSpPr>
          <p:nvPr>
            <p:ph idx="1"/>
          </p:nvPr>
        </p:nvSpPr>
        <p:spPr>
          <a:xfrm>
            <a:off x="838200" y="1250950"/>
            <a:ext cx="10334297" cy="5139340"/>
          </a:xfrm>
        </p:spPr>
        <p:txBody>
          <a:bodyPr>
            <a:normAutofit/>
          </a:bodyPr>
          <a:lstStyle/>
          <a:p>
            <a:pPr algn="just"/>
            <a:r>
              <a:rPr lang="en-US" b="1" dirty="0"/>
              <a:t>Unmapped reads are generally discarded and not subjected to any additional analysis</a:t>
            </a:r>
          </a:p>
          <a:p>
            <a:pPr algn="just"/>
            <a:r>
              <a:rPr lang="en-US" sz="2000" dirty="0"/>
              <a:t>However, they are far from being useless, as they can occasionally include a wealth of “hidden” information</a:t>
            </a:r>
          </a:p>
          <a:p>
            <a:pPr algn="just"/>
            <a:r>
              <a:rPr lang="en-US" dirty="0"/>
              <a:t>This is, for example, the case of structural variants in pan-genomic approaches. Keep in mind that unmapped reads do not find any match against your reference, so they may include both inter-individual sequence variants (e.g. hypervariable alleles) and contamination that might be worth investigation. See a few examples below</a:t>
            </a:r>
            <a:endParaRPr lang="en-US" sz="2000" dirty="0"/>
          </a:p>
          <a:p>
            <a:pPr marL="0" indent="0" algn="just">
              <a:buNone/>
            </a:pPr>
            <a:endParaRPr lang="en-US" sz="2400" dirty="0"/>
          </a:p>
          <a:p>
            <a:pPr algn="just"/>
            <a:endParaRPr lang="it-IT" sz="2400" dirty="0"/>
          </a:p>
          <a:p>
            <a:pPr algn="just"/>
            <a:endParaRPr lang="en-US" sz="2400" dirty="0"/>
          </a:p>
        </p:txBody>
      </p:sp>
      <p:pic>
        <p:nvPicPr>
          <p:cNvPr id="4" name="Picture 3" descr="A screenshot of a computer&#10;&#10;Description automatically generated">
            <a:extLst>
              <a:ext uri="{FF2B5EF4-FFF2-40B4-BE49-F238E27FC236}">
                <a16:creationId xmlns:a16="http://schemas.microsoft.com/office/drawing/2014/main" id="{E99D1898-2C59-ED93-396D-E6D4D838AB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127" y="4572000"/>
            <a:ext cx="3837444" cy="936764"/>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D0810EF-DD7D-F102-EC71-00B4E52FF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277" y="4572000"/>
            <a:ext cx="3423445" cy="936764"/>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F8FAB2E1-1D27-094C-39F6-6357F52953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8330" y="4572000"/>
            <a:ext cx="3145470" cy="941548"/>
          </a:xfrm>
          <a:prstGeom prst="rect">
            <a:avLst/>
          </a:prstGeom>
        </p:spPr>
      </p:pic>
    </p:spTree>
    <p:extLst>
      <p:ext uri="{BB962C8B-B14F-4D97-AF65-F5344CB8AC3E}">
        <p14:creationId xmlns:p14="http://schemas.microsoft.com/office/powerpoint/2010/main" val="1453805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a:t>Not just </a:t>
            </a:r>
            <a:r>
              <a:rPr lang="it-IT" dirty="0" err="1"/>
              <a:t>variant</a:t>
            </a:r>
            <a:r>
              <a:rPr lang="it-IT" dirty="0"/>
              <a:t> </a:t>
            </a:r>
            <a:r>
              <a:rPr lang="it-IT" dirty="0" err="1"/>
              <a:t>detection</a:t>
            </a:r>
            <a:endParaRPr lang="it-IT" dirty="0"/>
          </a:p>
        </p:txBody>
      </p:sp>
      <p:sp>
        <p:nvSpPr>
          <p:cNvPr id="3" name="Content Placeholder 2"/>
          <p:cNvSpPr>
            <a:spLocks noGrp="1"/>
          </p:cNvSpPr>
          <p:nvPr>
            <p:ph idx="1"/>
          </p:nvPr>
        </p:nvSpPr>
        <p:spPr>
          <a:xfrm>
            <a:off x="741317" y="1173795"/>
            <a:ext cx="10709365" cy="5279256"/>
          </a:xfrm>
        </p:spPr>
        <p:txBody>
          <a:bodyPr>
            <a:normAutofit/>
          </a:bodyPr>
          <a:lstStyle/>
          <a:p>
            <a:pPr algn="just"/>
            <a:r>
              <a:rPr lang="en-US" dirty="0"/>
              <a:t>-The reads mapping procedure (= alignment of reads against a reference genome) is the basis for a wide range of other -omics applications, each of which requires the use of very precise (and more or less stringent) parameters to optimize the analysis of the sequencing data produced. These include…</a:t>
            </a:r>
            <a:endParaRPr lang="it-IT" dirty="0"/>
          </a:p>
          <a:p>
            <a:pPr marL="45720" indent="0" algn="just">
              <a:buNone/>
            </a:pPr>
            <a:r>
              <a:rPr lang="en-US" dirty="0"/>
              <a:t>-</a:t>
            </a:r>
            <a:r>
              <a:rPr lang="en-US" b="1" dirty="0"/>
              <a:t>RNA-sequencing</a:t>
            </a:r>
            <a:r>
              <a:rPr lang="en-US" dirty="0"/>
              <a:t>: to calculate gene expression levels</a:t>
            </a:r>
          </a:p>
          <a:p>
            <a:pPr marL="45720" indent="0" algn="just">
              <a:buNone/>
            </a:pPr>
            <a:r>
              <a:rPr lang="en-US" dirty="0"/>
              <a:t>-</a:t>
            </a:r>
            <a:r>
              <a:rPr lang="en-US" b="1" dirty="0"/>
              <a:t>Bisulfite sequencing</a:t>
            </a:r>
            <a:r>
              <a:rPr lang="en-US" dirty="0"/>
              <a:t>: to identify genomic regions subjected to methylation</a:t>
            </a:r>
          </a:p>
          <a:p>
            <a:pPr marL="45720" indent="0" algn="just">
              <a:buNone/>
            </a:pPr>
            <a:r>
              <a:rPr lang="en-US" dirty="0"/>
              <a:t>-</a:t>
            </a:r>
            <a:r>
              <a:rPr lang="en-US" b="1" dirty="0" err="1"/>
              <a:t>ChIP</a:t>
            </a:r>
            <a:r>
              <a:rPr lang="en-US" b="1" dirty="0"/>
              <a:t> sequencing</a:t>
            </a:r>
            <a:r>
              <a:rPr lang="en-US" dirty="0"/>
              <a:t>: to identify genomic regions recognized by target proteins (histones, transcription factors, etc.)</a:t>
            </a:r>
          </a:p>
          <a:p>
            <a:pPr marL="45720" indent="0" algn="just">
              <a:buNone/>
            </a:pPr>
            <a:r>
              <a:rPr lang="en-US" dirty="0"/>
              <a:t>-</a:t>
            </a:r>
            <a:r>
              <a:rPr lang="en-US" b="1" dirty="0"/>
              <a:t>ATAC-seq, </a:t>
            </a:r>
            <a:r>
              <a:rPr lang="en-US" b="1" dirty="0" err="1"/>
              <a:t>Dnase</a:t>
            </a:r>
            <a:r>
              <a:rPr lang="en-US" b="1" dirty="0"/>
              <a:t>-seq, FAIRE-seq, MAINE-seq, </a:t>
            </a:r>
            <a:r>
              <a:rPr lang="en-US" b="1" dirty="0" err="1"/>
              <a:t>etc</a:t>
            </a:r>
            <a:r>
              <a:rPr lang="en-US" b="1" dirty="0"/>
              <a:t>: </a:t>
            </a:r>
            <a:r>
              <a:rPr lang="en-US" dirty="0"/>
              <a:t>to study chromatic accessibility</a:t>
            </a:r>
          </a:p>
          <a:p>
            <a:pPr marL="45720" indent="0" algn="just">
              <a:buNone/>
            </a:pPr>
            <a:r>
              <a:rPr lang="en-US" dirty="0"/>
              <a:t>And many </a:t>
            </a:r>
            <a:r>
              <a:rPr lang="en-US" dirty="0" err="1"/>
              <a:t>many</a:t>
            </a:r>
            <a:r>
              <a:rPr lang="en-US" dirty="0"/>
              <a:t> others…</a:t>
            </a:r>
          </a:p>
        </p:txBody>
      </p:sp>
    </p:spTree>
    <p:extLst>
      <p:ext uri="{BB962C8B-B14F-4D97-AF65-F5344CB8AC3E}">
        <p14:creationId xmlns:p14="http://schemas.microsoft.com/office/powerpoint/2010/main" val="415551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
        <p:nvSpPr>
          <p:cNvPr id="3" name="Content Placeholder 2"/>
          <p:cNvSpPr>
            <a:spLocks noGrp="1"/>
          </p:cNvSpPr>
          <p:nvPr>
            <p:ph idx="1"/>
          </p:nvPr>
        </p:nvSpPr>
        <p:spPr>
          <a:xfrm>
            <a:off x="741317" y="1173795"/>
            <a:ext cx="10709365" cy="5279256"/>
          </a:xfrm>
        </p:spPr>
        <p:txBody>
          <a:bodyPr>
            <a:normAutofit fontScale="85000" lnSpcReduction="10000"/>
          </a:bodyPr>
          <a:lstStyle/>
          <a:p>
            <a:pPr algn="just"/>
            <a:r>
              <a:rPr lang="it-IT" b="1" u="sng" dirty="0"/>
              <a:t>Target </a:t>
            </a:r>
            <a:r>
              <a:rPr lang="it-IT" b="1" u="sng" dirty="0" err="1"/>
              <a:t>genome</a:t>
            </a:r>
            <a:r>
              <a:rPr lang="it-IT" b="1" u="sng" dirty="0"/>
              <a:t>: 30Kb</a:t>
            </a:r>
          </a:p>
          <a:p>
            <a:r>
              <a:rPr lang="en-US" dirty="0"/>
              <a:t>Importance in </a:t>
            </a:r>
            <a:r>
              <a:rPr lang="en-US" b="1" dirty="0"/>
              <a:t>tracking the emergence of variants </a:t>
            </a:r>
            <a:r>
              <a:rPr lang="en-US" dirty="0"/>
              <a:t>that could have important phenotypic effects, altering transmissibility and/or ability to cause reinfection through immune escape phenomena</a:t>
            </a:r>
            <a:br>
              <a:rPr lang="en-US" dirty="0"/>
            </a:br>
            <a:endParaRPr lang="en-US" dirty="0"/>
          </a:p>
          <a:p>
            <a:r>
              <a:rPr lang="en-US" dirty="0"/>
              <a:t>The SARS-CoV-2 genome accumulates, on average, about </a:t>
            </a:r>
            <a:r>
              <a:rPr lang="en-US" b="1" dirty="0"/>
              <a:t>1 mutation every 2 weeks</a:t>
            </a:r>
            <a:br>
              <a:rPr lang="en-US" dirty="0"/>
            </a:br>
            <a:endParaRPr lang="en-US" dirty="0"/>
          </a:p>
          <a:p>
            <a:r>
              <a:rPr lang="en-US" dirty="0"/>
              <a:t>Viral RNA can be extracted from each swab (but beware! Also </a:t>
            </a:r>
            <a:r>
              <a:rPr lang="en-US" u="sng" dirty="0"/>
              <a:t>the RNA of the host is extracted in large excess</a:t>
            </a:r>
            <a:r>
              <a:rPr lang="en-US" dirty="0"/>
              <a:t>, since mucosal cells are taken)</a:t>
            </a:r>
            <a:br>
              <a:rPr lang="en-US" dirty="0"/>
            </a:br>
            <a:endParaRPr lang="en-US" dirty="0"/>
          </a:p>
          <a:p>
            <a:r>
              <a:rPr lang="en-US" dirty="0"/>
              <a:t>Therefore, </a:t>
            </a:r>
            <a:r>
              <a:rPr lang="en-US" b="1" dirty="0"/>
              <a:t>direct sequencing cannot be done, and the approach to be used is “targeted” resequencing</a:t>
            </a:r>
            <a:br>
              <a:rPr lang="en-US" dirty="0"/>
            </a:br>
            <a:endParaRPr lang="en-US" dirty="0"/>
          </a:p>
          <a:p>
            <a:r>
              <a:rPr lang="en-US" dirty="0"/>
              <a:t>Ability to enrich libraries by specifically sequencing only SARS-CoV-2</a:t>
            </a:r>
            <a:br>
              <a:rPr lang="en-US" dirty="0"/>
            </a:br>
            <a:endParaRPr lang="en-US" dirty="0"/>
          </a:p>
          <a:p>
            <a:r>
              <a:rPr lang="en-US" dirty="0"/>
              <a:t>RNA extraction must be followed by a cDNA </a:t>
            </a:r>
            <a:r>
              <a:rPr lang="en-US" dirty="0" err="1"/>
              <a:t>retrotranscription</a:t>
            </a:r>
            <a:r>
              <a:rPr lang="en-US" dirty="0"/>
              <a:t> step</a:t>
            </a:r>
            <a:br>
              <a:rPr lang="en-US" dirty="0"/>
            </a:br>
            <a:endParaRPr lang="en-US" dirty="0"/>
          </a:p>
          <a:p>
            <a:r>
              <a:rPr lang="en-US" dirty="0"/>
              <a:t>Limited to buffers from which a good amount of RNA can be obtained (those with Ct &lt; 35)</a:t>
            </a:r>
          </a:p>
        </p:txBody>
      </p:sp>
    </p:spTree>
    <p:extLst>
      <p:ext uri="{BB962C8B-B14F-4D97-AF65-F5344CB8AC3E}">
        <p14:creationId xmlns:p14="http://schemas.microsoft.com/office/powerpoint/2010/main" val="282653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318" y="1173795"/>
            <a:ext cx="7427322" cy="5279256"/>
          </a:xfrm>
        </p:spPr>
        <p:txBody>
          <a:bodyPr>
            <a:normAutofit fontScale="92500" lnSpcReduction="10000"/>
          </a:bodyPr>
          <a:lstStyle/>
          <a:p>
            <a:r>
              <a:rPr lang="en-US" dirty="0"/>
              <a:t>The ARTIC network aims to provide standardized protocols for sequencing and bioinformatic analysis of SARS-CoV-2 genomes.</a:t>
            </a:r>
            <a:br>
              <a:rPr lang="en-US" dirty="0"/>
            </a:br>
            <a:endParaRPr lang="en-US" dirty="0"/>
          </a:p>
          <a:p>
            <a:r>
              <a:rPr lang="en-US" dirty="0"/>
              <a:t>Focused on sequencing approaches via </a:t>
            </a:r>
            <a:r>
              <a:rPr lang="en-US" dirty="0" err="1"/>
              <a:t>MinION</a:t>
            </a:r>
            <a:r>
              <a:rPr lang="en-US" dirty="0"/>
              <a:t> (for convenience of use in the field), but adaptable to Illumina sequencing as well. </a:t>
            </a:r>
            <a:r>
              <a:rPr lang="en-US" u="sng" dirty="0"/>
              <a:t>Remember that ONT can generate very long reads, but nothing prohibits analyzing short amplicons!</a:t>
            </a:r>
            <a:br>
              <a:rPr lang="en-US" dirty="0"/>
            </a:br>
            <a:endParaRPr lang="en-US" dirty="0"/>
          </a:p>
          <a:p>
            <a:r>
              <a:rPr lang="en-US" dirty="0"/>
              <a:t>The goal is to adhere to WHO recommendations regarding sharing of genomic sequencing data of pathogens related to outbreaks (see ancillary file on Moodle)</a:t>
            </a:r>
          </a:p>
          <a:p>
            <a:pPr marL="45720" indent="0" algn="just">
              <a:buNone/>
            </a:pPr>
            <a:r>
              <a:rPr lang="it-IT" i="1" dirty="0"/>
              <a:t>«</a:t>
            </a:r>
            <a:r>
              <a:rPr lang="en-US" i="1" dirty="0"/>
              <a:t>In relation to disease outbreaks, there should be a commitment by all stakeholders and institutions involved to make publicly available full data on pathogen genomes in order to quickly generate open, interpretable, and actionable information”</a:t>
            </a:r>
            <a:endParaRPr lang="it-IT" i="1" dirty="0"/>
          </a:p>
          <a:p>
            <a:pPr marL="45720" indent="0" algn="just">
              <a:buNone/>
            </a:pP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8606" y="1036320"/>
            <a:ext cx="3246975" cy="4258623"/>
          </a:xfrm>
          <a:prstGeom prst="rect">
            <a:avLst/>
          </a:prstGeom>
        </p:spPr>
      </p:pic>
      <p:sp>
        <p:nvSpPr>
          <p:cNvPr id="7" name="Title 1">
            <a:extLst>
              <a:ext uri="{FF2B5EF4-FFF2-40B4-BE49-F238E27FC236}">
                <a16:creationId xmlns:a16="http://schemas.microsoft.com/office/drawing/2014/main" id="{F0851BF1-C4EA-005E-168A-476C961B31FD}"/>
              </a:ext>
            </a:extLst>
          </p:cNvPr>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Tree>
    <p:extLst>
      <p:ext uri="{BB962C8B-B14F-4D97-AF65-F5344CB8AC3E}">
        <p14:creationId xmlns:p14="http://schemas.microsoft.com/office/powerpoint/2010/main" val="386861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4441"/>
          </a:xfrm>
        </p:spPr>
        <p:txBody>
          <a:bodyPr>
            <a:normAutofit fontScale="90000"/>
          </a:bodyPr>
          <a:lstStyle/>
          <a:p>
            <a:r>
              <a:rPr lang="en-US" dirty="0"/>
              <a:t>TRIMMING – When and why?</a:t>
            </a:r>
          </a:p>
        </p:txBody>
      </p:sp>
      <p:sp>
        <p:nvSpPr>
          <p:cNvPr id="3" name="Content Placeholder 2"/>
          <p:cNvSpPr>
            <a:spLocks noGrp="1"/>
          </p:cNvSpPr>
          <p:nvPr>
            <p:ph idx="1"/>
          </p:nvPr>
        </p:nvSpPr>
        <p:spPr>
          <a:xfrm>
            <a:off x="829408" y="1466686"/>
            <a:ext cx="7034048" cy="4351338"/>
          </a:xfrm>
        </p:spPr>
        <p:txBody>
          <a:bodyPr>
            <a:normAutofit fontScale="92500" lnSpcReduction="20000"/>
          </a:bodyPr>
          <a:lstStyle/>
          <a:p>
            <a:pPr algn="just"/>
            <a:r>
              <a:rPr lang="en-US" b="1" i="1" dirty="0"/>
              <a:t>Trimming</a:t>
            </a:r>
            <a:r>
              <a:rPr lang="en-US" dirty="0"/>
              <a:t> is the procedure that processes raw sequencing data into so-called “</a:t>
            </a:r>
            <a:r>
              <a:rPr lang="en-US" i="1" dirty="0"/>
              <a:t>clean</a:t>
            </a:r>
            <a:r>
              <a:rPr lang="en-US" dirty="0"/>
              <a:t> </a:t>
            </a:r>
            <a:r>
              <a:rPr lang="en-US" i="1" dirty="0"/>
              <a:t>reads</a:t>
            </a:r>
            <a:r>
              <a:rPr lang="en-US" dirty="0"/>
              <a:t>”</a:t>
            </a:r>
          </a:p>
          <a:p>
            <a:pPr algn="just"/>
            <a:r>
              <a:rPr lang="en-US" dirty="0"/>
              <a:t>Raw sequencing data, depending on the sequencing technique used, may contain </a:t>
            </a:r>
            <a:r>
              <a:rPr lang="en-US" b="1" dirty="0"/>
              <a:t>errors</a:t>
            </a:r>
            <a:endParaRPr lang="en-US" dirty="0"/>
          </a:p>
          <a:p>
            <a:pPr algn="just"/>
            <a:r>
              <a:rPr lang="en-US" dirty="0"/>
              <a:t>Sequencing errors can adversely affect all downstream data analysis (e.g., by preventing the mapping of reads to the reference genome, or by producing errors in </a:t>
            </a:r>
            <a:r>
              <a:rPr lang="en-US" i="1" dirty="0"/>
              <a:t>de novo</a:t>
            </a:r>
            <a:r>
              <a:rPr lang="en-US" dirty="0"/>
              <a:t> assembly, or by misidentifying sequencing errors as polymorphisms)</a:t>
            </a:r>
          </a:p>
          <a:p>
            <a:pPr algn="just"/>
            <a:r>
              <a:rPr lang="en-US" dirty="0"/>
              <a:t>These errors should, as far as possible, be eliminated</a:t>
            </a:r>
          </a:p>
          <a:p>
            <a:pPr algn="just"/>
            <a:r>
              <a:rPr lang="en-US" dirty="0"/>
              <a:t>Naturally, this procedure should be performed BEFORE analysis begins. N.B. in this procedure is different from polishing, which refers specifically to long reads with high error rates is can take place either on the reads themselves before assembly or after assembly has taken place</a:t>
            </a:r>
          </a:p>
          <a:p>
            <a:endParaRPr lang="it-IT" dirty="0"/>
          </a:p>
        </p:txBody>
      </p:sp>
      <p:pic>
        <p:nvPicPr>
          <p:cNvPr id="4" name="Immagine 3"/>
          <p:cNvPicPr>
            <a:picLocks noChangeAspect="1"/>
          </p:cNvPicPr>
          <p:nvPr/>
        </p:nvPicPr>
        <p:blipFill rotWithShape="1">
          <a:blip r:embed="rId2"/>
          <a:srcRect l="28212"/>
          <a:stretch/>
        </p:blipFill>
        <p:spPr>
          <a:xfrm>
            <a:off x="8215807" y="1466686"/>
            <a:ext cx="3137993" cy="2791167"/>
          </a:xfrm>
          <a:prstGeom prst="rect">
            <a:avLst/>
          </a:prstGeom>
        </p:spPr>
      </p:pic>
      <p:sp>
        <p:nvSpPr>
          <p:cNvPr id="6" name="CasellaDiTesto 5"/>
          <p:cNvSpPr txBox="1"/>
          <p:nvPr/>
        </p:nvSpPr>
        <p:spPr>
          <a:xfrm>
            <a:off x="8147236" y="4594132"/>
            <a:ext cx="3499944" cy="646331"/>
          </a:xfrm>
          <a:prstGeom prst="rect">
            <a:avLst/>
          </a:prstGeom>
          <a:noFill/>
          <a:ln>
            <a:solidFill>
              <a:schemeClr val="accent1"/>
            </a:solidFill>
          </a:ln>
        </p:spPr>
        <p:txBody>
          <a:bodyPr wrap="square" rtlCol="0">
            <a:spAutoFit/>
          </a:bodyPr>
          <a:lstStyle/>
          <a:p>
            <a:pPr algn="ctr"/>
            <a:r>
              <a:rPr lang="en-US" i="1" dirty="0"/>
              <a:t>Trimming</a:t>
            </a:r>
            <a:r>
              <a:rPr lang="en-US" dirty="0"/>
              <a:t> is a term typically used in gardening</a:t>
            </a:r>
          </a:p>
        </p:txBody>
      </p:sp>
    </p:spTree>
    <p:extLst>
      <p:ext uri="{BB962C8B-B14F-4D97-AF65-F5344CB8AC3E}">
        <p14:creationId xmlns:p14="http://schemas.microsoft.com/office/powerpoint/2010/main" val="42884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317" y="1173795"/>
            <a:ext cx="10709365" cy="5279256"/>
          </a:xfrm>
        </p:spPr>
        <p:txBody>
          <a:bodyPr>
            <a:normAutofit/>
          </a:bodyPr>
          <a:lstStyle/>
          <a:p>
            <a:pPr algn="just"/>
            <a:r>
              <a:rPr lang="en-US" dirty="0"/>
              <a:t>Development of rapid workflows, based on amplicon sequencing</a:t>
            </a:r>
          </a:p>
          <a:p>
            <a:pPr algn="just"/>
            <a:r>
              <a:rPr lang="en-US" dirty="0"/>
              <a:t>Priming systems capable of amplifying the entire genome, via amplicons between 400 and 600 bp in length</a:t>
            </a:r>
          </a:p>
          <a:p>
            <a:pPr algn="just"/>
            <a:r>
              <a:rPr lang="en-US" dirty="0"/>
              <a:t>It was possible to use protocols very similar to those previously developed for Zika, Ebola and other viruses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946" y="3566587"/>
            <a:ext cx="8070279" cy="2720576"/>
          </a:xfrm>
          <a:prstGeom prst="rect">
            <a:avLst/>
          </a:prstGeom>
        </p:spPr>
      </p:pic>
      <p:sp>
        <p:nvSpPr>
          <p:cNvPr id="7" name="Title 1">
            <a:extLst>
              <a:ext uri="{FF2B5EF4-FFF2-40B4-BE49-F238E27FC236}">
                <a16:creationId xmlns:a16="http://schemas.microsoft.com/office/drawing/2014/main" id="{C4EEC3A4-606E-4E92-9365-05BC84E9A59B}"/>
              </a:ext>
            </a:extLst>
          </p:cNvPr>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Tree>
    <p:extLst>
      <p:ext uri="{BB962C8B-B14F-4D97-AF65-F5344CB8AC3E}">
        <p14:creationId xmlns:p14="http://schemas.microsoft.com/office/powerpoint/2010/main" val="34775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317" y="1173795"/>
            <a:ext cx="10709365" cy="5279256"/>
          </a:xfrm>
        </p:spPr>
        <p:txBody>
          <a:bodyPr>
            <a:normAutofit/>
          </a:bodyPr>
          <a:lstStyle/>
          <a:p>
            <a:pPr algn="just"/>
            <a:r>
              <a:rPr lang="en-US" dirty="0"/>
              <a:t>Why was it preferred to use an amplicon sequencing approach and not target capture enrichment? Here are some excerpts from a paper that explains it well</a:t>
            </a:r>
            <a:endParaRPr lang="it-IT" dirty="0"/>
          </a:p>
          <a:p>
            <a:pPr marL="45720" indent="0" algn="just">
              <a:buNone/>
            </a:pPr>
            <a:endParaRPr lang="it-IT" dirty="0"/>
          </a:p>
          <a:p>
            <a:pPr marL="45720" indent="0" algn="just">
              <a:buNone/>
            </a:pPr>
            <a:endParaRPr lang="it-IT" dirty="0"/>
          </a:p>
          <a:p>
            <a:pPr marL="45720" indent="0" algn="just">
              <a:buNone/>
            </a:pPr>
            <a:endParaRPr lang="it-IT" dirty="0"/>
          </a:p>
          <a:p>
            <a:pPr marL="45720" indent="0" algn="just">
              <a:buNone/>
            </a:pPr>
            <a:endParaRPr lang="it-IT" dirty="0"/>
          </a:p>
          <a:p>
            <a:pPr marL="45720" indent="0" algn="just">
              <a:buNone/>
            </a:pPr>
            <a:r>
              <a:rPr lang="it-IT" dirty="0"/>
              <a:t>«</a:t>
            </a:r>
            <a:r>
              <a:rPr lang="en-US" i="1" dirty="0"/>
              <a:t>The main benefits of the PCR-based approach […] are cost and sensitivity. In theory, both PCR and cell culture require only one viral copy, making them both exquisitely sensitive. In practice, however, the reaction conditions do not allow single-genome amplification, and, typically, multiple starting molecules are required. PCR also has limited sensitivity in cases in which the template sequence is divergent from the expected because of primer-binding kinetics. However, </a:t>
            </a:r>
            <a:r>
              <a:rPr lang="en-US" i="1" u="sng" dirty="0"/>
              <a:t>in an outbreak situation in which isolates are highly related, and low cost per sample and rapid turnaround time are required, PCR is particularly suitable</a:t>
            </a:r>
            <a:r>
              <a:rPr lang="en-US" i="1" dirty="0"/>
              <a:t>.”</a:t>
            </a:r>
            <a:endParaRPr lang="it-IT" i="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033" y="2011569"/>
            <a:ext cx="5513931" cy="1956928"/>
          </a:xfrm>
          <a:prstGeom prst="rect">
            <a:avLst/>
          </a:prstGeom>
        </p:spPr>
      </p:pic>
      <p:sp>
        <p:nvSpPr>
          <p:cNvPr id="7" name="Title 1">
            <a:extLst>
              <a:ext uri="{FF2B5EF4-FFF2-40B4-BE49-F238E27FC236}">
                <a16:creationId xmlns:a16="http://schemas.microsoft.com/office/drawing/2014/main" id="{98A68A13-0EF1-9452-6B48-9A1AFD8627F4}"/>
              </a:ext>
            </a:extLst>
          </p:cNvPr>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Tree>
    <p:extLst>
      <p:ext uri="{BB962C8B-B14F-4D97-AF65-F5344CB8AC3E}">
        <p14:creationId xmlns:p14="http://schemas.microsoft.com/office/powerpoint/2010/main" val="66719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317" y="1173795"/>
            <a:ext cx="10709365" cy="5279256"/>
          </a:xfrm>
        </p:spPr>
        <p:txBody>
          <a:bodyPr>
            <a:normAutofit/>
          </a:bodyPr>
          <a:lstStyle/>
          <a:p>
            <a:pPr algn="just"/>
            <a:r>
              <a:rPr lang="it-IT" dirty="0"/>
              <a:t>About the </a:t>
            </a:r>
            <a:r>
              <a:rPr lang="it-IT" dirty="0" err="1"/>
              <a:t>possibility</a:t>
            </a:r>
            <a:r>
              <a:rPr lang="it-IT" dirty="0"/>
              <a:t> to use target </a:t>
            </a:r>
            <a:r>
              <a:rPr lang="it-IT" dirty="0" err="1"/>
              <a:t>capture</a:t>
            </a:r>
            <a:r>
              <a:rPr lang="it-IT" dirty="0"/>
              <a:t> </a:t>
            </a:r>
            <a:r>
              <a:rPr lang="it-IT" dirty="0" err="1"/>
              <a:t>enrichment</a:t>
            </a:r>
            <a:r>
              <a:rPr lang="it-IT" dirty="0"/>
              <a:t>:</a:t>
            </a:r>
          </a:p>
          <a:p>
            <a:pPr marL="45720" indent="0" algn="just">
              <a:buNone/>
            </a:pPr>
            <a:r>
              <a:rPr lang="it-IT" dirty="0"/>
              <a:t>«</a:t>
            </a:r>
            <a:r>
              <a:rPr lang="en-US" i="1" dirty="0"/>
              <a:t>Such methods, however, are </a:t>
            </a:r>
            <a:r>
              <a:rPr lang="en-US" i="1" u="sng" dirty="0"/>
              <a:t>limited by the efficiency of the capture step</a:t>
            </a:r>
            <a:r>
              <a:rPr lang="en-US" i="1" dirty="0"/>
              <a:t> because of the kinetics of nucleic acid hybridization in complex samples such as those containing the human genome. </a:t>
            </a:r>
            <a:r>
              <a:rPr lang="en-US" i="1" u="sng" dirty="0"/>
              <a:t>The complete hybridization of all probes to targets can take hours</a:t>
            </a:r>
            <a:r>
              <a:rPr lang="en-US" i="1" dirty="0"/>
              <a:t> (typical protocols suggest a 24-h incubation, although shorter times may be possible) and may never be achieved because of competitive binding by the host DNA. These methods suffer from a </a:t>
            </a:r>
            <a:r>
              <a:rPr lang="en-US" i="1" u="sng" dirty="0"/>
              <a:t>coverage bias</a:t>
            </a:r>
            <a:r>
              <a:rPr lang="en-US" i="1" dirty="0"/>
              <a:t>, which worsens at lower viral abundances, resulting in increasingly incomplete genomes, as demonstrated by recent work on the </a:t>
            </a:r>
            <a:r>
              <a:rPr lang="en-US" i="1" dirty="0" err="1"/>
              <a:t>Zika</a:t>
            </a:r>
            <a:r>
              <a:rPr lang="en-US" i="1" dirty="0"/>
              <a:t> virus. They work best on samples with higher viral abundances and </a:t>
            </a:r>
            <a:r>
              <a:rPr lang="en-US" i="1" u="sng" dirty="0"/>
              <a:t>may not have the sensitivity to generate near-complete genomes </a:t>
            </a:r>
            <a:r>
              <a:rPr lang="en-US" i="1" dirty="0"/>
              <a:t>for the majority of isolates in an outbreak. Probes for hybridization capture are also </a:t>
            </a:r>
            <a:r>
              <a:rPr lang="en-US" i="1" u="sng" dirty="0"/>
              <a:t>more expensive than PCR primers</a:t>
            </a:r>
            <a:r>
              <a:rPr lang="en-US" i="1" dirty="0"/>
              <a:t> because they are usually designed in a fully overlapping 75-nt scheme, which can run to hundreds of probes per virus and thousands for panels of viruses.”</a:t>
            </a:r>
            <a:endParaRPr lang="it-IT" i="1" dirty="0"/>
          </a:p>
        </p:txBody>
      </p:sp>
      <p:sp>
        <p:nvSpPr>
          <p:cNvPr id="6" name="Title 1">
            <a:extLst>
              <a:ext uri="{FF2B5EF4-FFF2-40B4-BE49-F238E27FC236}">
                <a16:creationId xmlns:a16="http://schemas.microsoft.com/office/drawing/2014/main" id="{B2DF9FDA-6913-4FD3-75C5-925FCA0205CB}"/>
              </a:ext>
            </a:extLst>
          </p:cNvPr>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Tree>
    <p:extLst>
      <p:ext uri="{BB962C8B-B14F-4D97-AF65-F5344CB8AC3E}">
        <p14:creationId xmlns:p14="http://schemas.microsoft.com/office/powerpoint/2010/main" val="401469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317" y="1173795"/>
            <a:ext cx="10709365" cy="5279256"/>
          </a:xfrm>
        </p:spPr>
        <p:txBody>
          <a:bodyPr>
            <a:normAutofit/>
          </a:bodyPr>
          <a:lstStyle/>
          <a:p>
            <a:pPr algn="just"/>
            <a:r>
              <a:rPr lang="en-US" dirty="0"/>
              <a:t>The pattern of primers design is critical!</a:t>
            </a:r>
          </a:p>
          <a:p>
            <a:pPr algn="just"/>
            <a:r>
              <a:rPr lang="en-US" dirty="0"/>
              <a:t>We need to use at least two pools with alternatively designed primers so that the entire viral genome can be sequenced, without unwanted pairing between partially overlapping amplicons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789" y="2843892"/>
            <a:ext cx="6576420" cy="3609159"/>
          </a:xfrm>
          <a:prstGeom prst="rect">
            <a:avLst/>
          </a:prstGeom>
        </p:spPr>
      </p:pic>
      <p:sp>
        <p:nvSpPr>
          <p:cNvPr id="7" name="Title 1">
            <a:extLst>
              <a:ext uri="{FF2B5EF4-FFF2-40B4-BE49-F238E27FC236}">
                <a16:creationId xmlns:a16="http://schemas.microsoft.com/office/drawing/2014/main" id="{F916A63C-4133-474E-29A2-E1E05275BDCB}"/>
              </a:ext>
            </a:extLst>
          </p:cNvPr>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Tree>
    <p:extLst>
      <p:ext uri="{BB962C8B-B14F-4D97-AF65-F5344CB8AC3E}">
        <p14:creationId xmlns:p14="http://schemas.microsoft.com/office/powerpoint/2010/main" val="3594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317" y="1173795"/>
            <a:ext cx="10709365" cy="5279256"/>
          </a:xfrm>
        </p:spPr>
        <p:txBody>
          <a:bodyPr>
            <a:normAutofit fontScale="85000" lnSpcReduction="10000"/>
          </a:bodyPr>
          <a:lstStyle/>
          <a:p>
            <a:pPr algn="just"/>
            <a:r>
              <a:rPr lang="en-US" dirty="0"/>
              <a:t>Why has ONT sequencing been used so much for SARS-CoV-2 sequencing?</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marL="45720" indent="0" algn="just">
              <a:buNone/>
            </a:pPr>
            <a:r>
              <a:rPr lang="it-IT" i="1" dirty="0"/>
              <a:t>«</a:t>
            </a:r>
            <a:r>
              <a:rPr lang="en-US" i="1" dirty="0"/>
              <a:t>Viral WGS can be used to study the transmission and evolution of SARS-CoV-2, and is increasingly </a:t>
            </a:r>
            <a:r>
              <a:rPr lang="en-US" i="1" dirty="0" err="1"/>
              <a:t>recognised</a:t>
            </a:r>
            <a:r>
              <a:rPr lang="en-US" i="1" dirty="0"/>
              <a:t> as a critical tool for public health responses to COVID-19. </a:t>
            </a:r>
            <a:r>
              <a:rPr lang="en-US" i="1" dirty="0" err="1"/>
              <a:t>Nanopore</a:t>
            </a:r>
            <a:r>
              <a:rPr lang="en-US" i="1" dirty="0"/>
              <a:t> sequencing offers an alternative to established short-read platforms for viral WGS with several advantages. ONT devices: (</a:t>
            </a:r>
            <a:r>
              <a:rPr lang="en-US" i="1" dirty="0" err="1"/>
              <a:t>i</a:t>
            </a:r>
            <a:r>
              <a:rPr lang="en-US" i="1" dirty="0"/>
              <a:t>) are relatively </a:t>
            </a:r>
            <a:r>
              <a:rPr lang="en-US" i="1" u="sng" dirty="0"/>
              <a:t>inexpensive, highly portable and require minimal associated laboratory infrastructure</a:t>
            </a:r>
            <a:r>
              <a:rPr lang="en-US" i="1" dirty="0"/>
              <a:t>; (ii) enable rapid generation of sequencing data and even </a:t>
            </a:r>
            <a:r>
              <a:rPr lang="en-US" i="1" u="sng" dirty="0"/>
              <a:t>real-time data analysis</a:t>
            </a:r>
            <a:r>
              <a:rPr lang="en-US" i="1" dirty="0"/>
              <a:t>; (iii) require comparatively </a:t>
            </a:r>
            <a:r>
              <a:rPr lang="en-US" i="1" u="sng" dirty="0"/>
              <a:t>simple procedures for library preparation</a:t>
            </a:r>
            <a:r>
              <a:rPr lang="en-US" i="1" dirty="0"/>
              <a:t> and; (iv) offer </a:t>
            </a:r>
            <a:r>
              <a:rPr lang="en-US" i="1" u="sng" dirty="0"/>
              <a:t>flexibility in sample throughput</a:t>
            </a:r>
            <a:r>
              <a:rPr lang="en-US" i="1" dirty="0"/>
              <a:t>, accommodating single (e.g., </a:t>
            </a:r>
            <a:r>
              <a:rPr lang="en-US" i="1" dirty="0" err="1"/>
              <a:t>Flongle</a:t>
            </a:r>
            <a:r>
              <a:rPr lang="en-US" i="1" dirty="0"/>
              <a:t>), multiple (e.g., </a:t>
            </a:r>
            <a:r>
              <a:rPr lang="en-US" i="1" dirty="0" err="1"/>
              <a:t>MinION</a:t>
            </a:r>
            <a:r>
              <a:rPr lang="en-US" i="1" dirty="0"/>
              <a:t>/</a:t>
            </a:r>
            <a:r>
              <a:rPr lang="en-US" i="1" dirty="0" err="1"/>
              <a:t>GridION</a:t>
            </a:r>
            <a:r>
              <a:rPr lang="en-US" i="1" dirty="0"/>
              <a:t>) or tens/hundreds (e.g., </a:t>
            </a:r>
            <a:r>
              <a:rPr lang="en-US" i="1" dirty="0" err="1"/>
              <a:t>PromethION</a:t>
            </a:r>
            <a:r>
              <a:rPr lang="en-US" i="1" dirty="0"/>
              <a:t>) of specimens per flow-cell. Therefore, ONT sequencing could further empower SARS-CoV-2 surveillance initiatives by enabling point-of-care WGS analysis and improved turnaround time for critical cases, particularly in isolated or poorly resourced setting”</a:t>
            </a:r>
            <a:endParaRPr lang="it-IT" i="1" dirty="0"/>
          </a:p>
        </p:txBody>
      </p:sp>
      <p:pic>
        <p:nvPicPr>
          <p:cNvPr id="5" name="Immagine 4"/>
          <p:cNvPicPr>
            <a:picLocks noChangeAspect="1"/>
          </p:cNvPicPr>
          <p:nvPr/>
        </p:nvPicPr>
        <p:blipFill>
          <a:blip r:embed="rId2"/>
          <a:stretch>
            <a:fillRect/>
          </a:stretch>
        </p:blipFill>
        <p:spPr>
          <a:xfrm>
            <a:off x="2542903" y="1515955"/>
            <a:ext cx="6803587" cy="2486197"/>
          </a:xfrm>
          <a:prstGeom prst="rect">
            <a:avLst/>
          </a:prstGeom>
        </p:spPr>
      </p:pic>
      <p:sp>
        <p:nvSpPr>
          <p:cNvPr id="7" name="Title 1">
            <a:extLst>
              <a:ext uri="{FF2B5EF4-FFF2-40B4-BE49-F238E27FC236}">
                <a16:creationId xmlns:a16="http://schemas.microsoft.com/office/drawing/2014/main" id="{9B5A7347-B337-FE74-1EBA-991F281C3180}"/>
              </a:ext>
            </a:extLst>
          </p:cNvPr>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Tree>
    <p:extLst>
      <p:ext uri="{BB962C8B-B14F-4D97-AF65-F5344CB8AC3E}">
        <p14:creationId xmlns:p14="http://schemas.microsoft.com/office/powerpoint/2010/main" val="293259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frontiersin.org/files/Articles/571328/fmicb-11-571328-HTML/image_m/fmicb-11-571328-g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7155" y="1055466"/>
            <a:ext cx="8397689" cy="55834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CA36110-C68B-8612-14E2-B006520D4410}"/>
              </a:ext>
            </a:extLst>
          </p:cNvPr>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Tree>
    <p:extLst>
      <p:ext uri="{BB962C8B-B14F-4D97-AF65-F5344CB8AC3E}">
        <p14:creationId xmlns:p14="http://schemas.microsoft.com/office/powerpoint/2010/main" val="390889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318" y="1173795"/>
            <a:ext cx="4697457" cy="5279256"/>
          </a:xfrm>
        </p:spPr>
        <p:txBody>
          <a:bodyPr>
            <a:normAutofit/>
          </a:bodyPr>
          <a:lstStyle/>
          <a:p>
            <a:pPr algn="just"/>
            <a:r>
              <a:rPr lang="it-IT" dirty="0"/>
              <a:t>GISAID-</a:t>
            </a:r>
            <a:r>
              <a:rPr lang="it-IT" dirty="0" err="1"/>
              <a:t>NextStrain</a:t>
            </a:r>
            <a:r>
              <a:rPr lang="it-IT" dirty="0"/>
              <a:t>, </a:t>
            </a:r>
            <a:r>
              <a:rPr lang="it-IT" dirty="0" err="1"/>
              <a:t>previously</a:t>
            </a:r>
            <a:r>
              <a:rPr lang="it-IT" dirty="0"/>
              <a:t> </a:t>
            </a:r>
            <a:r>
              <a:rPr lang="it-IT" dirty="0" err="1"/>
              <a:t>developed</a:t>
            </a:r>
            <a:r>
              <a:rPr lang="it-IT" dirty="0"/>
              <a:t> for </a:t>
            </a:r>
            <a:r>
              <a:rPr lang="it-IT" dirty="0" err="1"/>
              <a:t>monitorning</a:t>
            </a:r>
            <a:r>
              <a:rPr lang="it-IT" dirty="0"/>
              <a:t> </a:t>
            </a:r>
            <a:r>
              <a:rPr lang="it-IT" dirty="0" err="1"/>
              <a:t>other</a:t>
            </a:r>
            <a:r>
              <a:rPr lang="it-IT" dirty="0"/>
              <a:t> </a:t>
            </a:r>
            <a:r>
              <a:rPr lang="it-IT" dirty="0" err="1"/>
              <a:t>viruses</a:t>
            </a:r>
            <a:r>
              <a:rPr lang="it-IT" dirty="0"/>
              <a:t> (influenza, Zika, West </a:t>
            </a:r>
            <a:r>
              <a:rPr lang="it-IT" dirty="0" err="1"/>
              <a:t>Nile</a:t>
            </a:r>
            <a:r>
              <a:rPr lang="it-IT" dirty="0"/>
              <a:t>, Ebola, ecc.)</a:t>
            </a:r>
          </a:p>
          <a:p>
            <a:pPr algn="just"/>
            <a:r>
              <a:rPr lang="it-IT" dirty="0">
                <a:hlinkClick r:id="rId2"/>
              </a:rPr>
              <a:t>https://www.gisaid.org</a:t>
            </a:r>
            <a:endParaRPr lang="it-IT" dirty="0"/>
          </a:p>
          <a:p>
            <a:pPr algn="just"/>
            <a:r>
              <a:rPr lang="en-US" dirty="0"/>
              <a:t>Publicly accessible portal to deposit, access and explore SARS-CoV-2 sequencing data</a:t>
            </a:r>
          </a:p>
          <a:p>
            <a:pPr algn="just"/>
            <a:r>
              <a:rPr lang="en-US" dirty="0"/>
              <a:t>Over 20 million SARS-CoV-2 genomes sequenced</a:t>
            </a: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501" y="1173796"/>
            <a:ext cx="6235431" cy="4531680"/>
          </a:xfrm>
          <a:prstGeom prst="rect">
            <a:avLst/>
          </a:prstGeom>
        </p:spPr>
      </p:pic>
      <p:sp>
        <p:nvSpPr>
          <p:cNvPr id="7" name="Title 1">
            <a:extLst>
              <a:ext uri="{FF2B5EF4-FFF2-40B4-BE49-F238E27FC236}">
                <a16:creationId xmlns:a16="http://schemas.microsoft.com/office/drawing/2014/main" id="{E9ABF7A9-61DE-DC10-8F66-DED0AE1090DC}"/>
              </a:ext>
            </a:extLst>
          </p:cNvPr>
          <p:cNvSpPr>
            <a:spLocks noGrp="1"/>
          </p:cNvSpPr>
          <p:nvPr>
            <p:ph type="title"/>
          </p:nvPr>
        </p:nvSpPr>
        <p:spPr>
          <a:xfrm>
            <a:off x="1341120" y="421494"/>
            <a:ext cx="9509760" cy="405819"/>
          </a:xfrm>
        </p:spPr>
        <p:txBody>
          <a:bodyPr>
            <a:normAutofit fontScale="90000"/>
          </a:bodyPr>
          <a:lstStyle/>
          <a:p>
            <a:r>
              <a:rPr lang="it-IT" dirty="0" err="1"/>
              <a:t>Resequencing</a:t>
            </a:r>
            <a:r>
              <a:rPr lang="it-IT" dirty="0"/>
              <a:t> </a:t>
            </a:r>
            <a:r>
              <a:rPr lang="it-IT" dirty="0" err="1"/>
              <a:t>approach</a:t>
            </a:r>
            <a:r>
              <a:rPr lang="it-IT" dirty="0"/>
              <a:t>: Covid-19</a:t>
            </a:r>
          </a:p>
        </p:txBody>
      </p:sp>
    </p:spTree>
    <p:extLst>
      <p:ext uri="{BB962C8B-B14F-4D97-AF65-F5344CB8AC3E}">
        <p14:creationId xmlns:p14="http://schemas.microsoft.com/office/powerpoint/2010/main" val="32083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03910"/>
            <a:ext cx="9509760" cy="405819"/>
          </a:xfrm>
        </p:spPr>
        <p:txBody>
          <a:bodyPr>
            <a:normAutofit fontScale="90000"/>
          </a:bodyPr>
          <a:lstStyle/>
          <a:p>
            <a:r>
              <a:rPr lang="it-IT" dirty="0" err="1"/>
              <a:t>Targeted</a:t>
            </a:r>
            <a:r>
              <a:rPr lang="it-IT" dirty="0"/>
              <a:t> </a:t>
            </a:r>
            <a:r>
              <a:rPr lang="it-IT" dirty="0" err="1"/>
              <a:t>resequencing</a:t>
            </a:r>
            <a:r>
              <a:rPr lang="it-IT" dirty="0"/>
              <a:t>: new </a:t>
            </a:r>
            <a:r>
              <a:rPr lang="it-IT" dirty="0" err="1"/>
              <a:t>perspectives</a:t>
            </a:r>
            <a:endParaRPr lang="it-IT" dirty="0"/>
          </a:p>
        </p:txBody>
      </p:sp>
      <p:sp>
        <p:nvSpPr>
          <p:cNvPr id="3" name="Content Placeholder 2"/>
          <p:cNvSpPr>
            <a:spLocks noGrp="1"/>
          </p:cNvSpPr>
          <p:nvPr>
            <p:ph idx="1"/>
          </p:nvPr>
        </p:nvSpPr>
        <p:spPr>
          <a:xfrm>
            <a:off x="741318" y="997949"/>
            <a:ext cx="10890905" cy="5279256"/>
          </a:xfrm>
        </p:spPr>
        <p:txBody>
          <a:bodyPr>
            <a:normAutofit/>
          </a:bodyPr>
          <a:lstStyle/>
          <a:p>
            <a:pPr algn="just"/>
            <a:r>
              <a:rPr lang="en-US" dirty="0"/>
              <a:t>Any targeted resequencing procedure, whether based on the design of primers or on the use of probes for targeted enrichment, requires steps in the laboratory that can be quite delicate, time-consuming, and are in any case subject to bias (amplification efficiency may be variable from target to target, hybridization between probes and genomic regions of interest may not be successful, etc.)</a:t>
            </a:r>
            <a:br>
              <a:rPr lang="en-US" dirty="0"/>
            </a:br>
            <a:endParaRPr lang="en-US" dirty="0"/>
          </a:p>
          <a:p>
            <a:pPr algn="just"/>
            <a:r>
              <a:rPr lang="en-US" dirty="0"/>
              <a:t>ONT </a:t>
            </a:r>
            <a:r>
              <a:rPr lang="en-US" b="1" dirty="0"/>
              <a:t>adaptive</a:t>
            </a:r>
            <a:r>
              <a:rPr lang="en-US" dirty="0"/>
              <a:t> </a:t>
            </a:r>
            <a:r>
              <a:rPr lang="en-US" b="1" dirty="0"/>
              <a:t>sampling</a:t>
            </a:r>
            <a:r>
              <a:rPr lang="en-US" dirty="0"/>
              <a:t> -&gt; selection of genomic regions of interest is done directly at the sequencer level</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45" y="3637577"/>
            <a:ext cx="4842364" cy="2905418"/>
          </a:xfrm>
          <a:prstGeom prst="rect">
            <a:avLst/>
          </a:prstGeom>
        </p:spPr>
      </p:pic>
      <p:sp>
        <p:nvSpPr>
          <p:cNvPr id="6" name="CasellaDiTesto 5"/>
          <p:cNvSpPr txBox="1"/>
          <p:nvPr/>
        </p:nvSpPr>
        <p:spPr>
          <a:xfrm>
            <a:off x="5973805" y="3691882"/>
            <a:ext cx="5658418" cy="2308324"/>
          </a:xfrm>
          <a:prstGeom prst="rect">
            <a:avLst/>
          </a:prstGeom>
          <a:noFill/>
        </p:spPr>
        <p:txBody>
          <a:bodyPr wrap="square" rtlCol="0">
            <a:spAutoFit/>
          </a:bodyPr>
          <a:lstStyle/>
          <a:p>
            <a:pPr algn="just"/>
            <a:r>
              <a:rPr lang="it-IT" dirty="0"/>
              <a:t>How </a:t>
            </a:r>
            <a:r>
              <a:rPr lang="it-IT" dirty="0" err="1"/>
              <a:t>does</a:t>
            </a:r>
            <a:r>
              <a:rPr lang="it-IT" dirty="0"/>
              <a:t> </a:t>
            </a:r>
            <a:r>
              <a:rPr lang="it-IT" dirty="0" err="1"/>
              <a:t>it</a:t>
            </a:r>
            <a:r>
              <a:rPr lang="it-IT" dirty="0"/>
              <a:t> work? See the video on </a:t>
            </a:r>
            <a:r>
              <a:rPr lang="it-IT" dirty="0" err="1"/>
              <a:t>Moodle</a:t>
            </a:r>
            <a:endParaRPr lang="it-IT" dirty="0"/>
          </a:p>
          <a:p>
            <a:pPr algn="just"/>
            <a:endParaRPr lang="it-IT" dirty="0"/>
          </a:p>
          <a:p>
            <a:pPr algn="just"/>
            <a:r>
              <a:rPr lang="en-US" dirty="0"/>
              <a:t>A </a:t>
            </a:r>
            <a:r>
              <a:rPr lang="en-US" b="1" dirty="0"/>
              <a:t>database of sequences of interest</a:t>
            </a:r>
            <a:r>
              <a:rPr lang="en-US" dirty="0"/>
              <a:t> is provided </a:t>
            </a:r>
            <a:r>
              <a:rPr lang="en-US" b="1" dirty="0"/>
              <a:t>for resequencing</a:t>
            </a:r>
            <a:r>
              <a:rPr lang="en-US" dirty="0"/>
              <a:t>. DNA molecules are read in real-time for each pore, so it is possible to check whether what is being sequenced is of interest (it proceeds) or not (the molecule is discarded, freeing the pore for the next molecule)</a:t>
            </a:r>
          </a:p>
        </p:txBody>
      </p:sp>
    </p:spTree>
    <p:extLst>
      <p:ext uri="{BB962C8B-B14F-4D97-AF65-F5344CB8AC3E}">
        <p14:creationId xmlns:p14="http://schemas.microsoft.com/office/powerpoint/2010/main" val="23328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1088136"/>
          </a:xfrm>
        </p:spPr>
        <p:txBody>
          <a:bodyPr/>
          <a:lstStyle/>
          <a:p>
            <a:r>
              <a:rPr lang="it-IT" dirty="0"/>
              <a:t>TRIMMING – </a:t>
            </a:r>
            <a:r>
              <a:rPr lang="it-IT" dirty="0" err="1"/>
              <a:t>Why</a:t>
            </a:r>
            <a:r>
              <a:rPr lang="it-IT" dirty="0"/>
              <a:t>?</a:t>
            </a:r>
          </a:p>
        </p:txBody>
      </p:sp>
      <p:sp>
        <p:nvSpPr>
          <p:cNvPr id="3" name="Content Placeholder 2"/>
          <p:cNvSpPr>
            <a:spLocks noGrp="1"/>
          </p:cNvSpPr>
          <p:nvPr>
            <p:ph idx="1"/>
          </p:nvPr>
        </p:nvSpPr>
        <p:spPr>
          <a:xfrm>
            <a:off x="487680" y="1825625"/>
            <a:ext cx="6099323" cy="4351338"/>
          </a:xfrm>
        </p:spPr>
        <p:txBody>
          <a:bodyPr>
            <a:normAutofit fontScale="92500"/>
          </a:bodyPr>
          <a:lstStyle/>
          <a:p>
            <a:r>
              <a:rPr lang="en-US" dirty="0"/>
              <a:t>Raw sequences are made available in FASTQ format. These are text files that include, (</a:t>
            </a:r>
            <a:r>
              <a:rPr lang="en-US" dirty="0" err="1"/>
              <a:t>i</a:t>
            </a:r>
            <a:r>
              <a:rPr lang="en-US" dirty="0"/>
              <a:t>) </a:t>
            </a:r>
            <a:r>
              <a:rPr lang="en-US" b="1" dirty="0"/>
              <a:t>the nucleotide sequence </a:t>
            </a:r>
            <a:r>
              <a:rPr lang="en-US" dirty="0"/>
              <a:t>and (ii) </a:t>
            </a:r>
            <a:r>
              <a:rPr lang="en-US" b="1" dirty="0"/>
              <a:t>the quality scores.</a:t>
            </a:r>
            <a:br>
              <a:rPr lang="en-US" dirty="0"/>
            </a:br>
            <a:endParaRPr lang="en-US" dirty="0"/>
          </a:p>
          <a:p>
            <a:r>
              <a:rPr lang="en-US" dirty="0"/>
              <a:t>Quality scores can be read as numerical values and can be interpreted as histograms</a:t>
            </a:r>
            <a:br>
              <a:rPr lang="en-US" dirty="0"/>
            </a:br>
            <a:endParaRPr lang="en-US" dirty="0"/>
          </a:p>
          <a:p>
            <a:r>
              <a:rPr lang="en-US" dirty="0"/>
              <a:t>These values indicate the </a:t>
            </a:r>
            <a:r>
              <a:rPr lang="en-US" b="1" dirty="0"/>
              <a:t>confidence</a:t>
            </a:r>
            <a:r>
              <a:rPr lang="en-US" dirty="0"/>
              <a:t> with which the </a:t>
            </a:r>
            <a:r>
              <a:rPr lang="en-US" b="1" dirty="0"/>
              <a:t>basic</a:t>
            </a:r>
            <a:r>
              <a:rPr lang="en-US" dirty="0"/>
              <a:t> process </a:t>
            </a:r>
            <a:r>
              <a:rPr lang="en-US" b="1" dirty="0"/>
              <a:t>calling</a:t>
            </a:r>
            <a:r>
              <a:rPr lang="en-US" dirty="0"/>
              <a:t> was carried out</a:t>
            </a:r>
            <a:br>
              <a:rPr lang="en-US" dirty="0"/>
            </a:br>
            <a:endParaRPr lang="en-US" dirty="0"/>
          </a:p>
          <a:p>
            <a:r>
              <a:rPr lang="en-US" dirty="0"/>
              <a:t>It is possible to set an arbitrary minimum quality threshold -&gt; Bases with scores below the threshold can be removed</a:t>
            </a:r>
          </a:p>
          <a:p>
            <a:endParaRPr lang="it-IT" dirty="0"/>
          </a:p>
        </p:txBody>
      </p:sp>
      <p:pic>
        <p:nvPicPr>
          <p:cNvPr id="5" name="Immagine 4"/>
          <p:cNvPicPr>
            <a:picLocks noChangeAspect="1"/>
          </p:cNvPicPr>
          <p:nvPr/>
        </p:nvPicPr>
        <p:blipFill>
          <a:blip r:embed="rId2"/>
          <a:stretch>
            <a:fillRect/>
          </a:stretch>
        </p:blipFill>
        <p:spPr>
          <a:xfrm>
            <a:off x="6587003" y="1037549"/>
            <a:ext cx="5396431" cy="1377677"/>
          </a:xfrm>
          <a:prstGeom prst="rect">
            <a:avLst/>
          </a:prstGeom>
        </p:spPr>
      </p:pic>
      <p:pic>
        <p:nvPicPr>
          <p:cNvPr id="7" name="Immagine 6"/>
          <p:cNvPicPr>
            <a:picLocks noChangeAspect="1"/>
          </p:cNvPicPr>
          <p:nvPr/>
        </p:nvPicPr>
        <p:blipFill>
          <a:blip r:embed="rId3"/>
          <a:stretch>
            <a:fillRect/>
          </a:stretch>
        </p:blipFill>
        <p:spPr>
          <a:xfrm>
            <a:off x="6637343" y="3825523"/>
            <a:ext cx="5346091" cy="774000"/>
          </a:xfrm>
          <a:prstGeom prst="rect">
            <a:avLst/>
          </a:prstGeom>
        </p:spPr>
      </p:pic>
      <p:sp>
        <p:nvSpPr>
          <p:cNvPr id="8" name="Freccia in giù 7"/>
          <p:cNvSpPr/>
          <p:nvPr/>
        </p:nvSpPr>
        <p:spPr>
          <a:xfrm>
            <a:off x="9175531" y="2563027"/>
            <a:ext cx="788276" cy="1177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6827520" y="4981307"/>
            <a:ext cx="4998720" cy="1200329"/>
          </a:xfrm>
          <a:prstGeom prst="rect">
            <a:avLst/>
          </a:prstGeom>
          <a:noFill/>
          <a:ln>
            <a:solidFill>
              <a:schemeClr val="accent1"/>
            </a:solidFill>
          </a:ln>
        </p:spPr>
        <p:txBody>
          <a:bodyPr wrap="square" rtlCol="0">
            <a:spAutoFit/>
          </a:bodyPr>
          <a:lstStyle/>
          <a:p>
            <a:pPr algn="ctr"/>
            <a:r>
              <a:rPr lang="en-US" dirty="0"/>
              <a:t>Quality scores depend on the quality of the signal (luminous, pH change, current, etc.) detected relative to the background noise</a:t>
            </a:r>
            <a:endParaRPr lang="it-IT" dirty="0"/>
          </a:p>
        </p:txBody>
      </p:sp>
    </p:spTree>
    <p:extLst>
      <p:ext uri="{BB962C8B-B14F-4D97-AF65-F5344CB8AC3E}">
        <p14:creationId xmlns:p14="http://schemas.microsoft.com/office/powerpoint/2010/main" val="36384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74"/>
          </a:xfrm>
        </p:spPr>
        <p:txBody>
          <a:bodyPr>
            <a:normAutofit/>
          </a:bodyPr>
          <a:lstStyle/>
          <a:p>
            <a:r>
              <a:rPr lang="en-US" dirty="0"/>
              <a:t>A few examples</a:t>
            </a:r>
          </a:p>
        </p:txBody>
      </p:sp>
      <p:pic>
        <p:nvPicPr>
          <p:cNvPr id="6" name="Immagine 5"/>
          <p:cNvPicPr>
            <a:picLocks noChangeAspect="1"/>
          </p:cNvPicPr>
          <p:nvPr/>
        </p:nvPicPr>
        <p:blipFill>
          <a:blip r:embed="rId2"/>
          <a:stretch>
            <a:fillRect/>
          </a:stretch>
        </p:blipFill>
        <p:spPr>
          <a:xfrm>
            <a:off x="2608574" y="992799"/>
            <a:ext cx="9583426" cy="5865201"/>
          </a:xfrm>
          <a:prstGeom prst="rect">
            <a:avLst/>
          </a:prstGeom>
        </p:spPr>
      </p:pic>
      <p:sp>
        <p:nvSpPr>
          <p:cNvPr id="9" name="Rettangolo 8"/>
          <p:cNvSpPr/>
          <p:nvPr/>
        </p:nvSpPr>
        <p:spPr>
          <a:xfrm>
            <a:off x="2608574" y="1797269"/>
            <a:ext cx="9583426" cy="620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75345" y="1410279"/>
            <a:ext cx="2082300" cy="1384995"/>
          </a:xfrm>
          <a:prstGeom prst="rect">
            <a:avLst/>
          </a:prstGeom>
          <a:noFill/>
        </p:spPr>
        <p:txBody>
          <a:bodyPr wrap="square" rtlCol="0">
            <a:spAutoFit/>
          </a:bodyPr>
          <a:lstStyle/>
          <a:p>
            <a:pPr algn="ctr"/>
            <a:r>
              <a:rPr lang="en-US" sz="1400" dirty="0"/>
              <a:t>Very poor quality read: the “N's” indicate ambiguous nucleotides. The read should be discarded completely</a:t>
            </a:r>
            <a:endParaRPr lang="it-IT" sz="1400" dirty="0"/>
          </a:p>
        </p:txBody>
      </p:sp>
      <p:sp>
        <p:nvSpPr>
          <p:cNvPr id="11" name="Freccia a destra 10"/>
          <p:cNvSpPr/>
          <p:nvPr/>
        </p:nvSpPr>
        <p:spPr>
          <a:xfrm>
            <a:off x="2134757" y="1996965"/>
            <a:ext cx="325820" cy="22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ttangolo 11"/>
          <p:cNvSpPr/>
          <p:nvPr/>
        </p:nvSpPr>
        <p:spPr>
          <a:xfrm>
            <a:off x="9101959" y="1082566"/>
            <a:ext cx="3090041" cy="65542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7780228" y="284625"/>
            <a:ext cx="4324686" cy="523220"/>
          </a:xfrm>
          <a:prstGeom prst="rect">
            <a:avLst/>
          </a:prstGeom>
          <a:noFill/>
        </p:spPr>
        <p:txBody>
          <a:bodyPr wrap="square" rtlCol="0">
            <a:spAutoFit/>
          </a:bodyPr>
          <a:lstStyle/>
          <a:p>
            <a:pPr algn="ctr"/>
            <a:r>
              <a:rPr lang="en-US" sz="1400" dirty="0"/>
              <a:t>This region has low quality, but the rest of the read seems OK and can be maintained</a:t>
            </a:r>
            <a:endParaRPr lang="it-IT" sz="1400" dirty="0"/>
          </a:p>
        </p:txBody>
      </p:sp>
      <p:sp>
        <p:nvSpPr>
          <p:cNvPr id="14" name="Rettangolo 13"/>
          <p:cNvSpPr/>
          <p:nvPr/>
        </p:nvSpPr>
        <p:spPr>
          <a:xfrm>
            <a:off x="2608574" y="3331779"/>
            <a:ext cx="1385357" cy="59362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55879" y="3059137"/>
            <a:ext cx="2304663" cy="1384995"/>
          </a:xfrm>
          <a:prstGeom prst="rect">
            <a:avLst/>
          </a:prstGeom>
          <a:noFill/>
        </p:spPr>
        <p:txBody>
          <a:bodyPr wrap="square" rtlCol="0">
            <a:spAutoFit/>
          </a:bodyPr>
          <a:lstStyle/>
          <a:p>
            <a:pPr algn="ctr"/>
            <a:r>
              <a:rPr lang="en-US" sz="1400" dirty="0"/>
              <a:t>Almost all of the read is of poor quality: it should be trimmed, but would remain of residual length too small to be of use</a:t>
            </a:r>
            <a:endParaRPr lang="it-IT" sz="1400" dirty="0"/>
          </a:p>
        </p:txBody>
      </p:sp>
      <p:sp>
        <p:nvSpPr>
          <p:cNvPr id="16" name="CasellaDiTesto 15"/>
          <p:cNvSpPr txBox="1"/>
          <p:nvPr/>
        </p:nvSpPr>
        <p:spPr>
          <a:xfrm>
            <a:off x="157036" y="5135551"/>
            <a:ext cx="1918918" cy="1384995"/>
          </a:xfrm>
          <a:prstGeom prst="rect">
            <a:avLst/>
          </a:prstGeom>
          <a:noFill/>
        </p:spPr>
        <p:txBody>
          <a:bodyPr wrap="square" rtlCol="0">
            <a:spAutoFit/>
          </a:bodyPr>
          <a:lstStyle/>
          <a:p>
            <a:pPr algn="ctr"/>
            <a:r>
              <a:rPr lang="en-US" sz="1400" dirty="0"/>
              <a:t>In this case some bars are quite low. Whether or not to perform trimming depends on the threshold chosen</a:t>
            </a:r>
            <a:endParaRPr lang="it-IT" sz="1400" dirty="0"/>
          </a:p>
        </p:txBody>
      </p:sp>
      <p:sp>
        <p:nvSpPr>
          <p:cNvPr id="17" name="Freccia a destra 16"/>
          <p:cNvSpPr/>
          <p:nvPr/>
        </p:nvSpPr>
        <p:spPr>
          <a:xfrm>
            <a:off x="2248784" y="5822838"/>
            <a:ext cx="310907" cy="225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ccia a destra 17"/>
          <p:cNvSpPr/>
          <p:nvPr/>
        </p:nvSpPr>
        <p:spPr>
          <a:xfrm>
            <a:off x="2248784" y="3638703"/>
            <a:ext cx="310907" cy="2258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7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en-US" dirty="0"/>
              <a:t>Sequencing data overview</a:t>
            </a:r>
          </a:p>
        </p:txBody>
      </p:sp>
      <p:sp>
        <p:nvSpPr>
          <p:cNvPr id="5" name="CasellaDiTesto 4"/>
          <p:cNvSpPr txBox="1"/>
          <p:nvPr/>
        </p:nvSpPr>
        <p:spPr>
          <a:xfrm>
            <a:off x="977462" y="1460944"/>
            <a:ext cx="5465379" cy="2308324"/>
          </a:xfrm>
          <a:prstGeom prst="rect">
            <a:avLst/>
          </a:prstGeom>
          <a:noFill/>
        </p:spPr>
        <p:txBody>
          <a:bodyPr wrap="square" rtlCol="0">
            <a:spAutoFit/>
          </a:bodyPr>
          <a:lstStyle/>
          <a:p>
            <a:pPr algn="just"/>
            <a:r>
              <a:rPr lang="en-US" dirty="0"/>
              <a:t>It is often useful to observe the nucleotide composition of reads to check the distribution of GC content</a:t>
            </a:r>
          </a:p>
          <a:p>
            <a:pPr algn="just"/>
            <a:r>
              <a:rPr lang="en-US" b="1" dirty="0"/>
              <a:t>Each genome has its own characteristic GC content, and we expect to observe that the reads have a Gaussian distribution around this mean value</a:t>
            </a:r>
            <a:endParaRPr lang="en-US" dirty="0"/>
          </a:p>
          <a:p>
            <a:endParaRPr lang="it-IT" b="1"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297" y="592417"/>
            <a:ext cx="4661386" cy="3351916"/>
          </a:xfrm>
          <a:prstGeom prst="rect">
            <a:avLst/>
          </a:prstGeom>
        </p:spPr>
      </p:pic>
      <p:pic>
        <p:nvPicPr>
          <p:cNvPr id="8" name="Immagine 7"/>
          <p:cNvPicPr>
            <a:picLocks noChangeAspect="1"/>
          </p:cNvPicPr>
          <p:nvPr/>
        </p:nvPicPr>
        <p:blipFill>
          <a:blip r:embed="rId3"/>
          <a:stretch>
            <a:fillRect/>
          </a:stretch>
        </p:blipFill>
        <p:spPr>
          <a:xfrm>
            <a:off x="977462" y="3769268"/>
            <a:ext cx="4267201" cy="2780127"/>
          </a:xfrm>
          <a:prstGeom prst="rect">
            <a:avLst/>
          </a:prstGeom>
        </p:spPr>
      </p:pic>
      <p:sp>
        <p:nvSpPr>
          <p:cNvPr id="10" name="CasellaDiTesto 9"/>
          <p:cNvSpPr txBox="1"/>
          <p:nvPr/>
        </p:nvSpPr>
        <p:spPr>
          <a:xfrm>
            <a:off x="5358099" y="3917557"/>
            <a:ext cx="6624895" cy="2585323"/>
          </a:xfrm>
          <a:prstGeom prst="rect">
            <a:avLst/>
          </a:prstGeom>
          <a:noFill/>
        </p:spPr>
        <p:txBody>
          <a:bodyPr wrap="square" rtlCol="0">
            <a:spAutoFit/>
          </a:bodyPr>
          <a:lstStyle/>
          <a:p>
            <a:pPr algn="just"/>
            <a:r>
              <a:rPr lang="en-US" dirty="0"/>
              <a:t>In addition to this, it is critical to check the composition of the reads on a base-by-base basis. </a:t>
            </a:r>
            <a:r>
              <a:rPr lang="en-US" b="1" dirty="0"/>
              <a:t>No compositional bias is</a:t>
            </a:r>
            <a:r>
              <a:rPr lang="en-US" dirty="0"/>
              <a:t> expected, that is, we do not expect to see over-representation of certain nucleotides at any particular position. In the example on the left-hand side, you can see the presence of a compositional bias in the first 15 bases or so, which will have to be removed by trimming. These biases usually depend on the not entirely random ligation of adaptors or the presence of adaptor</a:t>
            </a:r>
          </a:p>
        </p:txBody>
      </p:sp>
    </p:spTree>
    <p:extLst>
      <p:ext uri="{BB962C8B-B14F-4D97-AF65-F5344CB8AC3E}">
        <p14:creationId xmlns:p14="http://schemas.microsoft.com/office/powerpoint/2010/main" val="1732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it-IT" dirty="0" err="1"/>
              <a:t>Sequencing</a:t>
            </a:r>
            <a:r>
              <a:rPr lang="it-IT" dirty="0"/>
              <a:t> data </a:t>
            </a:r>
            <a:r>
              <a:rPr lang="it-IT" dirty="0" err="1"/>
              <a:t>overview</a:t>
            </a:r>
            <a:endParaRPr lang="en-US" dirty="0"/>
          </a:p>
        </p:txBody>
      </p:sp>
      <p:sp>
        <p:nvSpPr>
          <p:cNvPr id="5" name="CasellaDiTesto 4"/>
          <p:cNvSpPr txBox="1"/>
          <p:nvPr/>
        </p:nvSpPr>
        <p:spPr>
          <a:xfrm>
            <a:off x="977462" y="1460944"/>
            <a:ext cx="6067772" cy="2031325"/>
          </a:xfrm>
          <a:prstGeom prst="rect">
            <a:avLst/>
          </a:prstGeom>
          <a:noFill/>
        </p:spPr>
        <p:txBody>
          <a:bodyPr wrap="square" rtlCol="0">
            <a:spAutoFit/>
          </a:bodyPr>
          <a:lstStyle/>
          <a:p>
            <a:pPr algn="just"/>
            <a:r>
              <a:rPr lang="en-US" dirty="0"/>
              <a:t>One can monitor the content in ambiguous (“N”) bases along the sequence of reads. Usually, these bases are rather rare and evenly distributed along the reads. A non-random distribution may indicate problem with al library. N.B. In Illumina sequencing with two-channel detection, stretches of ambiguous bases are read as stretches of G</a:t>
            </a:r>
            <a:endParaRPr lang="it-IT" b="1" dirty="0"/>
          </a:p>
        </p:txBody>
      </p:sp>
      <p:sp>
        <p:nvSpPr>
          <p:cNvPr id="10" name="CasellaDiTesto 9"/>
          <p:cNvSpPr txBox="1"/>
          <p:nvPr/>
        </p:nvSpPr>
        <p:spPr>
          <a:xfrm>
            <a:off x="5172709" y="3769268"/>
            <a:ext cx="6862537" cy="2554545"/>
          </a:xfrm>
          <a:prstGeom prst="rect">
            <a:avLst/>
          </a:prstGeom>
          <a:noFill/>
        </p:spPr>
        <p:txBody>
          <a:bodyPr wrap="square" rtlCol="0">
            <a:spAutoFit/>
          </a:bodyPr>
          <a:lstStyle/>
          <a:p>
            <a:pPr algn="just"/>
            <a:r>
              <a:rPr lang="en-US" sz="1600" dirty="0"/>
              <a:t>The average quality of the reads tends, in sequencing-by-synthesis methods based on cluster generation, to decrease toward the end, due to increased background noise (also related in part to signal “phase shift” related to the occasional non-incorporation of nucleotides in some cycles)</a:t>
            </a:r>
          </a:p>
          <a:p>
            <a:pPr algn="just"/>
            <a:r>
              <a:rPr lang="en-US" sz="1600" b="1" dirty="0"/>
              <a:t>The adjacent graph shows the average PHRED quality score of a given fraction of reads</a:t>
            </a:r>
            <a:r>
              <a:rPr lang="en-US" sz="1600" dirty="0"/>
              <a:t> (e.g., 5% corresponds to the fifth percentile of reads with the worst quality score). In the example, if we refer to the 95th percentile, we note that the average quality always remains very high</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41" y="909371"/>
            <a:ext cx="3996559" cy="278716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63" y="3734257"/>
            <a:ext cx="4334509" cy="2624565"/>
          </a:xfrm>
          <a:prstGeom prst="rect">
            <a:avLst/>
          </a:prstGeom>
        </p:spPr>
      </p:pic>
    </p:spTree>
    <p:extLst>
      <p:ext uri="{BB962C8B-B14F-4D97-AF65-F5344CB8AC3E}">
        <p14:creationId xmlns:p14="http://schemas.microsoft.com/office/powerpoint/2010/main" val="116768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en-US" dirty="0"/>
              <a:t>Trimming by quality</a:t>
            </a:r>
          </a:p>
        </p:txBody>
      </p:sp>
      <p:sp>
        <p:nvSpPr>
          <p:cNvPr id="3" name="Content Placeholder 2"/>
          <p:cNvSpPr>
            <a:spLocks noGrp="1"/>
          </p:cNvSpPr>
          <p:nvPr>
            <p:ph idx="1"/>
          </p:nvPr>
        </p:nvSpPr>
        <p:spPr>
          <a:xfrm>
            <a:off x="373643" y="1469027"/>
            <a:ext cx="6445468" cy="4133741"/>
          </a:xfrm>
        </p:spPr>
        <p:txBody>
          <a:bodyPr>
            <a:normAutofit/>
          </a:bodyPr>
          <a:lstStyle/>
          <a:p>
            <a:pPr algn="just"/>
            <a:r>
              <a:rPr lang="en-US" dirty="0"/>
              <a:t>The ultimate goal of the trimming strategy is to remove ambiguous and low confidence bases, keeping only The data that can be trusted</a:t>
            </a:r>
          </a:p>
          <a:p>
            <a:pPr algn="just"/>
            <a:r>
              <a:rPr lang="en-US" dirty="0"/>
              <a:t>Quality scores are usually expressed as </a:t>
            </a:r>
            <a:r>
              <a:rPr lang="en-US" b="1" dirty="0"/>
              <a:t>PHRED scores</a:t>
            </a:r>
            <a:r>
              <a:rPr lang="en-US" dirty="0"/>
              <a:t>, which depend on the probability of reading error (see table at right)</a:t>
            </a:r>
          </a:p>
          <a:p>
            <a:pPr algn="just"/>
            <a:r>
              <a:rPr lang="en-US" dirty="0"/>
              <a:t>Quality score thresholds should be set carefully based on the expected error rate in relation to the selected sequencing mode</a:t>
            </a:r>
          </a:p>
          <a:p>
            <a:pPr algn="just"/>
            <a:r>
              <a:rPr lang="en-US" dirty="0"/>
              <a:t>This means that I don’t want to throw everything away if the error rate is pretty high, but I can be more stringent if the average quality is very high</a:t>
            </a:r>
          </a:p>
        </p:txBody>
      </p:sp>
      <p:pic>
        <p:nvPicPr>
          <p:cNvPr id="4" name="Immagine 3"/>
          <p:cNvPicPr>
            <a:picLocks noChangeAspect="1"/>
          </p:cNvPicPr>
          <p:nvPr/>
        </p:nvPicPr>
        <p:blipFill>
          <a:blip r:embed="rId2"/>
          <a:stretch>
            <a:fillRect/>
          </a:stretch>
        </p:blipFill>
        <p:spPr>
          <a:xfrm>
            <a:off x="1361136" y="5602768"/>
            <a:ext cx="9574831" cy="756800"/>
          </a:xfrm>
          <a:prstGeom prst="rect">
            <a:avLst/>
          </a:prstGeom>
        </p:spPr>
      </p:pic>
      <p:cxnSp>
        <p:nvCxnSpPr>
          <p:cNvPr id="9" name="Connettore diritto 8"/>
          <p:cNvCxnSpPr/>
          <p:nvPr/>
        </p:nvCxnSpPr>
        <p:spPr>
          <a:xfrm>
            <a:off x="7104993" y="5558127"/>
            <a:ext cx="3920359" cy="801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flipV="1">
            <a:off x="7104993" y="5558127"/>
            <a:ext cx="3920359" cy="801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Immagine 12"/>
          <p:cNvPicPr>
            <a:picLocks noChangeAspect="1"/>
          </p:cNvPicPr>
          <p:nvPr/>
        </p:nvPicPr>
        <p:blipFill>
          <a:blip r:embed="rId3"/>
          <a:stretch>
            <a:fillRect/>
          </a:stretch>
        </p:blipFill>
        <p:spPr>
          <a:xfrm>
            <a:off x="7157545" y="2289801"/>
            <a:ext cx="4803626" cy="2059894"/>
          </a:xfrm>
          <a:prstGeom prst="rect">
            <a:avLst/>
          </a:prstGeom>
        </p:spPr>
      </p:pic>
    </p:spTree>
    <p:extLst>
      <p:ext uri="{BB962C8B-B14F-4D97-AF65-F5344CB8AC3E}">
        <p14:creationId xmlns:p14="http://schemas.microsoft.com/office/powerpoint/2010/main" val="83649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5447</Words>
  <Application>Microsoft Office PowerPoint</Application>
  <PresentationFormat>Widescreen</PresentationFormat>
  <Paragraphs>270</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Century Gothic</vt:lpstr>
      <vt:lpstr>Courier New</vt:lpstr>
      <vt:lpstr>Sheer Green 16x9</vt:lpstr>
      <vt:lpstr>LEZIONE 6 Whole genome resequencing and targeted resequencing approaches</vt:lpstr>
      <vt:lpstr>Pre-processing or raw sequencing data</vt:lpstr>
      <vt:lpstr>Pre-processing or raw sequencing data</vt:lpstr>
      <vt:lpstr>TRIMMING – When and why?</vt:lpstr>
      <vt:lpstr>TRIMMING – Why?</vt:lpstr>
      <vt:lpstr>A few examples</vt:lpstr>
      <vt:lpstr>Sequencing data overview</vt:lpstr>
      <vt:lpstr>Sequencing data overview</vt:lpstr>
      <vt:lpstr>Trimming by quality</vt:lpstr>
      <vt:lpstr>Adapter trimming</vt:lpstr>
      <vt:lpstr>Adapter trimming</vt:lpstr>
      <vt:lpstr>Trimming – expected outcome</vt:lpstr>
      <vt:lpstr>Resequencing: what are its goals?</vt:lpstr>
      <vt:lpstr>Targeted sequencing</vt:lpstr>
      <vt:lpstr>How do I selectively include only genomic regions of interest in a library?</vt:lpstr>
      <vt:lpstr>PowerPoint Presentation</vt:lpstr>
      <vt:lpstr>Target enrichment panels</vt:lpstr>
      <vt:lpstr>Ampliseq panels</vt:lpstr>
      <vt:lpstr>Ampliseq panels</vt:lpstr>
      <vt:lpstr>Example: Ampliseq comprehensive cancer panel</vt:lpstr>
      <vt:lpstr>Example: Ampliseq exome panel</vt:lpstr>
      <vt:lpstr>Example: Ampliseq custom panels</vt:lpstr>
      <vt:lpstr>Amplicon sequencing vs target enrichment</vt:lpstr>
      <vt:lpstr>Whole Genome Resequencing (WGR)</vt:lpstr>
      <vt:lpstr>Whole Genome Resequencing (WGR)</vt:lpstr>
      <vt:lpstr>Whole Genome Resequencing (WGR)</vt:lpstr>
      <vt:lpstr>GWAS – Whole Genome Association Study</vt:lpstr>
      <vt:lpstr>Variant detection – initial considerations</vt:lpstr>
      <vt:lpstr>Variant detection – initial considerations</vt:lpstr>
      <vt:lpstr>Variant detection – how to?</vt:lpstr>
      <vt:lpstr>Variant detection – an example</vt:lpstr>
      <vt:lpstr>Variant detection – How to?</vt:lpstr>
      <vt:lpstr>Variant detection – how to set parameters?</vt:lpstr>
      <vt:lpstr>A practical example</vt:lpstr>
      <vt:lpstr>A practical example</vt:lpstr>
      <vt:lpstr>The fate of unmapped reads</vt:lpstr>
      <vt:lpstr>Not just variant detection</vt:lpstr>
      <vt:lpstr>Resequencing approach: Covid-19</vt:lpstr>
      <vt:lpstr>Resequencing approach: Covid-19</vt:lpstr>
      <vt:lpstr>Resequencing approach: Covid-19</vt:lpstr>
      <vt:lpstr>Resequencing approach: Covid-19</vt:lpstr>
      <vt:lpstr>Resequencing approach: Covid-19</vt:lpstr>
      <vt:lpstr>Resequencing approach: Covid-19</vt:lpstr>
      <vt:lpstr>Resequencing approach: Covid-19</vt:lpstr>
      <vt:lpstr>Resequencing approach: Covid-19</vt:lpstr>
      <vt:lpstr>Resequencing approach: Covid-19</vt:lpstr>
      <vt:lpstr>Targeted resequencing: new perspectives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2024-10-29T10:05:48Z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