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36"/>
  </p:notesMasterIdLst>
  <p:sldIdLst>
    <p:sldId id="264" r:id="rId3"/>
    <p:sldId id="257" r:id="rId4"/>
    <p:sldId id="323" r:id="rId5"/>
    <p:sldId id="324" r:id="rId6"/>
    <p:sldId id="325" r:id="rId7"/>
    <p:sldId id="326" r:id="rId8"/>
    <p:sldId id="327" r:id="rId9"/>
    <p:sldId id="328" r:id="rId10"/>
    <p:sldId id="350" r:id="rId11"/>
    <p:sldId id="382" r:id="rId12"/>
    <p:sldId id="383" r:id="rId13"/>
    <p:sldId id="329" r:id="rId14"/>
    <p:sldId id="347" r:id="rId15"/>
    <p:sldId id="338" r:id="rId16"/>
    <p:sldId id="348" r:id="rId17"/>
    <p:sldId id="349" r:id="rId18"/>
    <p:sldId id="258" r:id="rId19"/>
    <p:sldId id="259" r:id="rId20"/>
    <p:sldId id="260" r:id="rId21"/>
    <p:sldId id="261" r:id="rId22"/>
    <p:sldId id="262" r:id="rId23"/>
    <p:sldId id="263" r:id="rId24"/>
    <p:sldId id="384" r:id="rId25"/>
    <p:sldId id="352" r:id="rId26"/>
    <p:sldId id="385" r:id="rId27"/>
    <p:sldId id="386" r:id="rId28"/>
    <p:sldId id="388" r:id="rId29"/>
    <p:sldId id="387" r:id="rId30"/>
    <p:sldId id="398" r:id="rId31"/>
    <p:sldId id="397" r:id="rId32"/>
    <p:sldId id="373" r:id="rId33"/>
    <p:sldId id="374" r:id="rId34"/>
    <p:sldId id="38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ECEA7-5419-490F-9E8F-2698CDEDD68B}" type="datetimeFigureOut">
              <a:rPr lang="en-US" smtClean="0"/>
              <a:t>11/18/2024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464E6-6652-45D5-9475-B9AEE6C748FC}" type="slidenum">
              <a:rPr lang="en-US" smtClean="0"/>
              <a:t>‹#›</a:t>
            </a:fld>
            <a:endParaRPr lang="en-US"/>
          </a:p>
        </p:txBody>
      </p:sp>
    </p:spTree>
    <p:extLst>
      <p:ext uri="{BB962C8B-B14F-4D97-AF65-F5344CB8AC3E}">
        <p14:creationId xmlns:p14="http://schemas.microsoft.com/office/powerpoint/2010/main" val="49544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72224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11/18/2024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07696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11/18/2024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3652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age 1">
    <p:spTree>
      <p:nvGrpSpPr>
        <p:cNvPr id="1" name=""/>
        <p:cNvGrpSpPr/>
        <p:nvPr/>
      </p:nvGrpSpPr>
      <p:grpSpPr>
        <a:xfrm>
          <a:off x="0" y="0"/>
          <a:ext cx="0" cy="0"/>
          <a:chOff x="0" y="0"/>
          <a:chExt cx="0" cy="0"/>
        </a:xfrm>
      </p:grpSpPr>
      <p:sp>
        <p:nvSpPr>
          <p:cNvPr id="10" name="Rechteck 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Bildplatzhalter 7"/>
          <p:cNvSpPr>
            <a:spLocks noGrp="1"/>
          </p:cNvSpPr>
          <p:nvPr>
            <p:ph type="pic" sz="quarter" idx="13" hasCustomPrompt="1"/>
          </p:nvPr>
        </p:nvSpPr>
        <p:spPr>
          <a:xfrm>
            <a:off x="-1" y="471600"/>
            <a:ext cx="12192000" cy="5004000"/>
          </a:xfrm>
          <a:solidFill>
            <a:srgbClr val="CDD7E5"/>
          </a:solidFill>
        </p:spPr>
        <p:txBody>
          <a:bodyPr anchor="b" anchorCtr="0"/>
          <a:lstStyle>
            <a:lvl1pPr algn="ctr">
              <a:defRPr sz="2400" baseline="0">
                <a:solidFill>
                  <a:schemeClr val="accent2"/>
                </a:solidFill>
              </a:defRPr>
            </a:lvl1pPr>
          </a:lstStyle>
          <a:p>
            <a:r>
              <a:rPr lang="en-GB" noProof="0" dirty="0"/>
              <a:t>Use QuickSlide tab to insert picture</a:t>
            </a:r>
          </a:p>
        </p:txBody>
      </p:sp>
      <p:sp>
        <p:nvSpPr>
          <p:cNvPr id="2" name="Titel 1"/>
          <p:cNvSpPr>
            <a:spLocks noGrp="1"/>
          </p:cNvSpPr>
          <p:nvPr>
            <p:ph type="ctrTitle" hasCustomPrompt="1"/>
          </p:nvPr>
        </p:nvSpPr>
        <p:spPr>
          <a:xfrm>
            <a:off x="3887693" y="5517290"/>
            <a:ext cx="8064000" cy="450000"/>
          </a:xfrm>
        </p:spPr>
        <p:txBody>
          <a:bodyPr anchor="t" anchorCtr="0"/>
          <a:lstStyle>
            <a:lvl1pPr>
              <a:defRPr/>
            </a:lvl1pPr>
          </a:lstStyle>
          <a:p>
            <a:r>
              <a:rPr lang="en-GB" dirty="0"/>
              <a:t>Click to add title</a:t>
            </a:r>
          </a:p>
        </p:txBody>
      </p:sp>
      <p:sp>
        <p:nvSpPr>
          <p:cNvPr id="3" name="Untertitel 2"/>
          <p:cNvSpPr>
            <a:spLocks noGrp="1"/>
          </p:cNvSpPr>
          <p:nvPr>
            <p:ph type="subTitle" idx="1" hasCustomPrompt="1"/>
          </p:nvPr>
        </p:nvSpPr>
        <p:spPr>
          <a:xfrm>
            <a:off x="3888000" y="6007020"/>
            <a:ext cx="4032000" cy="468000"/>
          </a:xfrm>
        </p:spPr>
        <p:txBody>
          <a:bodyPr anchor="b"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author</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1" name="Textplatzhalter 10"/>
          <p:cNvSpPr>
            <a:spLocks noGrp="1"/>
          </p:cNvSpPr>
          <p:nvPr>
            <p:ph type="body" sz="quarter" idx="14" hasCustomPrompt="1"/>
          </p:nvPr>
        </p:nvSpPr>
        <p:spPr>
          <a:xfrm>
            <a:off x="715200" y="6007020"/>
            <a:ext cx="2400000" cy="468000"/>
          </a:xfrm>
        </p:spPr>
        <p:txBody>
          <a:bodyPr anchor="b" anchorCtr="0"/>
          <a:lstStyle>
            <a:lvl1pPr>
              <a:defRPr sz="1400" baseline="0"/>
            </a:lvl1pPr>
          </a:lstStyle>
          <a:p>
            <a:pPr lvl="0"/>
            <a:r>
              <a:rPr lang="en-GB" dirty="0"/>
              <a:t>Click to add date</a:t>
            </a:r>
          </a:p>
        </p:txBody>
      </p:sp>
    </p:spTree>
    <p:extLst>
      <p:ext uri="{BB962C8B-B14F-4D97-AF65-F5344CB8AC3E}">
        <p14:creationId xmlns:p14="http://schemas.microsoft.com/office/powerpoint/2010/main" val="175590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2">
    <p:spTree>
      <p:nvGrpSpPr>
        <p:cNvPr id="1" name=""/>
        <p:cNvGrpSpPr/>
        <p:nvPr/>
      </p:nvGrpSpPr>
      <p:grpSpPr>
        <a:xfrm>
          <a:off x="0" y="0"/>
          <a:ext cx="0" cy="0"/>
          <a:chOff x="0" y="0"/>
          <a:chExt cx="0" cy="0"/>
        </a:xfrm>
      </p:grpSpPr>
      <p:sp>
        <p:nvSpPr>
          <p:cNvPr id="7" name="Rechteck 6"/>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Bildplatzhalter 7"/>
          <p:cNvSpPr>
            <a:spLocks noGrp="1"/>
          </p:cNvSpPr>
          <p:nvPr>
            <p:ph type="pic" sz="quarter" idx="13" hasCustomPrompt="1"/>
          </p:nvPr>
        </p:nvSpPr>
        <p:spPr>
          <a:xfrm>
            <a:off x="-1" y="471600"/>
            <a:ext cx="12192000" cy="4291200"/>
          </a:xfrm>
          <a:solidFill>
            <a:srgbClr val="CDD7E5"/>
          </a:solidFill>
        </p:spPr>
        <p:txBody>
          <a:bodyPr anchor="b" anchorCtr="0"/>
          <a:lstStyle>
            <a:lvl1pPr algn="ctr">
              <a:defRPr sz="2400" baseline="0">
                <a:solidFill>
                  <a:schemeClr val="accent2"/>
                </a:solidFill>
              </a:defRPr>
            </a:lvl1pPr>
          </a:lstStyle>
          <a:p>
            <a:r>
              <a:rPr lang="en-GB" noProof="0" dirty="0"/>
              <a:t>Use QuickSlide tab to insert picture</a:t>
            </a:r>
          </a:p>
        </p:txBody>
      </p:sp>
      <p:sp>
        <p:nvSpPr>
          <p:cNvPr id="2" name="Titel 1"/>
          <p:cNvSpPr>
            <a:spLocks noGrp="1"/>
          </p:cNvSpPr>
          <p:nvPr>
            <p:ph type="ctrTitle" hasCustomPrompt="1"/>
          </p:nvPr>
        </p:nvSpPr>
        <p:spPr>
          <a:xfrm>
            <a:off x="3888000" y="5085230"/>
            <a:ext cx="8064000" cy="450000"/>
          </a:xfrm>
        </p:spPr>
        <p:txBody>
          <a:bodyPr anchor="b" anchorCtr="0"/>
          <a:lstStyle>
            <a:lvl1pPr>
              <a:defRPr/>
            </a:lvl1pPr>
          </a:lstStyle>
          <a:p>
            <a:r>
              <a:rPr lang="en-GB" dirty="0"/>
              <a:t>Click to add title</a:t>
            </a:r>
          </a:p>
        </p:txBody>
      </p:sp>
      <p:sp>
        <p:nvSpPr>
          <p:cNvPr id="3" name="Untertitel 2"/>
          <p:cNvSpPr>
            <a:spLocks noGrp="1"/>
          </p:cNvSpPr>
          <p:nvPr>
            <p:ph type="subTitle" idx="1" hasCustomPrompt="1"/>
          </p:nvPr>
        </p:nvSpPr>
        <p:spPr>
          <a:xfrm>
            <a:off x="3888000" y="5661310"/>
            <a:ext cx="8064000" cy="647415"/>
          </a:xfrm>
        </p:spPr>
        <p:txBody>
          <a:bodyPr anchor="t"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author or date</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Tree>
    <p:extLst>
      <p:ext uri="{BB962C8B-B14F-4D97-AF65-F5344CB8AC3E}">
        <p14:creationId xmlns:p14="http://schemas.microsoft.com/office/powerpoint/2010/main" val="87894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a)">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7"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Tree>
    <p:extLst>
      <p:ext uri="{BB962C8B-B14F-4D97-AF65-F5344CB8AC3E}">
        <p14:creationId xmlns:p14="http://schemas.microsoft.com/office/powerpoint/2010/main" val="326080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1  content (a)">
    <p:spTree>
      <p:nvGrpSpPr>
        <p:cNvPr id="1" name=""/>
        <p:cNvGrpSpPr/>
        <p:nvPr/>
      </p:nvGrpSpPr>
      <p:grpSpPr>
        <a:xfrm>
          <a:off x="0" y="0"/>
          <a:ext cx="0" cy="0"/>
          <a:chOff x="0" y="0"/>
          <a:chExt cx="0" cy="0"/>
        </a:xfrm>
      </p:grpSpPr>
      <p:sp>
        <p:nvSpPr>
          <p:cNvPr id="10" name="Rechteck 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p:txBody>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Tree>
    <p:extLst>
      <p:ext uri="{BB962C8B-B14F-4D97-AF65-F5344CB8AC3E}">
        <p14:creationId xmlns:p14="http://schemas.microsoft.com/office/powerpoint/2010/main" val="364598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columns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693" y="1268700"/>
            <a:ext cx="3936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9"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0" name="Textplatzhalter 6"/>
          <p:cNvSpPr>
            <a:spLocks noGrp="1"/>
          </p:cNvSpPr>
          <p:nvPr>
            <p:ph type="body" sz="quarter" idx="13" hasCustomPrompt="1"/>
          </p:nvPr>
        </p:nvSpPr>
        <p:spPr>
          <a:xfrm>
            <a:off x="3888813" y="795600"/>
            <a:ext cx="8064000" cy="288000"/>
          </a:xfrm>
        </p:spPr>
        <p:txBody>
          <a:bodyPr/>
          <a:lstStyle>
            <a:lvl1pPr>
              <a:defRPr/>
            </a:lvl1pPr>
          </a:lstStyle>
          <a:p>
            <a:pPr lvl="0"/>
            <a:r>
              <a:rPr lang="en-GB"/>
              <a:t>Click to add subtitle</a:t>
            </a:r>
            <a:endParaRPr lang="en-GB" dirty="0"/>
          </a:p>
        </p:txBody>
      </p:sp>
      <p:sp>
        <p:nvSpPr>
          <p:cNvPr id="8" name="Inhaltsplatzhalter 7"/>
          <p:cNvSpPr>
            <a:spLocks noGrp="1"/>
          </p:cNvSpPr>
          <p:nvPr>
            <p:ph sz="quarter" idx="15" hasCustomPrompt="1"/>
          </p:nvPr>
        </p:nvSpPr>
        <p:spPr>
          <a:xfrm>
            <a:off x="8016813" y="1268700"/>
            <a:ext cx="3936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189213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columns with headline (a)">
    <p:spTree>
      <p:nvGrpSpPr>
        <p:cNvPr id="1" name=""/>
        <p:cNvGrpSpPr/>
        <p:nvPr/>
      </p:nvGrpSpPr>
      <p:grpSpPr>
        <a:xfrm>
          <a:off x="0" y="0"/>
          <a:ext cx="0" cy="0"/>
          <a:chOff x="0" y="0"/>
          <a:chExt cx="0" cy="0"/>
        </a:xfrm>
      </p:grpSpPr>
      <p:sp>
        <p:nvSpPr>
          <p:cNvPr id="13" name="Rechteck 12"/>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755" y="1617951"/>
            <a:ext cx="3936000" cy="467997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3887755" y="1257950"/>
            <a:ext cx="3936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8016813" y="1257950"/>
            <a:ext cx="3936000" cy="360000"/>
          </a:xfrm>
        </p:spPr>
        <p:txBody>
          <a:bodyPr anchor="ctr" anchorCtr="0"/>
          <a:lstStyle>
            <a:lvl1pPr>
              <a:defRPr baseline="0"/>
            </a:lvl1pPr>
          </a:lstStyle>
          <a:p>
            <a:pPr lvl="0"/>
            <a:r>
              <a:rPr lang="en-GB" dirty="0"/>
              <a:t>Headline</a:t>
            </a:r>
          </a:p>
        </p:txBody>
      </p:sp>
      <p:sp>
        <p:nvSpPr>
          <p:cNvPr id="11" name="Bildplatzhalter 7"/>
          <p:cNvSpPr>
            <a:spLocks noGrp="1"/>
          </p:cNvSpPr>
          <p:nvPr>
            <p:ph type="pic" sz="quarter" idx="15"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9"/>
          <p:cNvSpPr>
            <a:spLocks noGrp="1"/>
          </p:cNvSpPr>
          <p:nvPr>
            <p:ph sz="quarter" idx="17" hasCustomPrompt="1"/>
          </p:nvPr>
        </p:nvSpPr>
        <p:spPr>
          <a:xfrm>
            <a:off x="8016813" y="1617951"/>
            <a:ext cx="3936000" cy="467997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310981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rows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755" y="1268700"/>
            <a:ext cx="8064000" cy="2447638"/>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9"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8" name="Inhaltsplatzhalter 7"/>
          <p:cNvSpPr>
            <a:spLocks noGrp="1"/>
          </p:cNvSpPr>
          <p:nvPr>
            <p:ph sz="quarter" idx="15" hasCustomPrompt="1"/>
          </p:nvPr>
        </p:nvSpPr>
        <p:spPr>
          <a:xfrm>
            <a:off x="3887693" y="3861736"/>
            <a:ext cx="8064000" cy="244766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187421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2 rows with headline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755" y="1628750"/>
            <a:ext cx="8064000" cy="2087588"/>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3887755" y="1268700"/>
            <a:ext cx="8064000" cy="360000"/>
          </a:xfrm>
        </p:spPr>
        <p:txBody>
          <a:bodyPr anchor="ctr" anchorCtr="0"/>
          <a:lstStyle>
            <a:lvl1pPr>
              <a:defRPr/>
            </a:lvl1pPr>
          </a:lstStyle>
          <a:p>
            <a:pPr lvl="0"/>
            <a:r>
              <a:rPr lang="en-GB" dirty="0"/>
              <a:t>Headline</a:t>
            </a:r>
          </a:p>
        </p:txBody>
      </p:sp>
      <p:sp>
        <p:nvSpPr>
          <p:cNvPr id="10" name="Textplatzhalter 9"/>
          <p:cNvSpPr>
            <a:spLocks noGrp="1"/>
          </p:cNvSpPr>
          <p:nvPr>
            <p:ph type="body" sz="quarter" idx="14" hasCustomPrompt="1"/>
          </p:nvPr>
        </p:nvSpPr>
        <p:spPr>
          <a:xfrm>
            <a:off x="3887693" y="3861060"/>
            <a:ext cx="8064000" cy="360000"/>
          </a:xfrm>
        </p:spPr>
        <p:txBody>
          <a:bodyPr anchor="ctr" anchorCtr="0"/>
          <a:lstStyle>
            <a:lvl1pPr>
              <a:defRPr/>
            </a:lvl1pPr>
          </a:lstStyle>
          <a:p>
            <a:pPr lvl="0"/>
            <a:r>
              <a:rPr lang="en-GB" dirty="0"/>
              <a:t>Headline</a:t>
            </a:r>
          </a:p>
        </p:txBody>
      </p:sp>
      <p:sp>
        <p:nvSpPr>
          <p:cNvPr id="12" name="Bildplatzhalter 7"/>
          <p:cNvSpPr>
            <a:spLocks noGrp="1"/>
          </p:cNvSpPr>
          <p:nvPr>
            <p:ph type="pic" sz="quarter" idx="15"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3"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9" name="Inhaltsplatzhalter 8"/>
          <p:cNvSpPr>
            <a:spLocks noGrp="1"/>
          </p:cNvSpPr>
          <p:nvPr>
            <p:ph sz="quarter" idx="17" hasCustomPrompt="1"/>
          </p:nvPr>
        </p:nvSpPr>
        <p:spPr>
          <a:xfrm>
            <a:off x="3887693" y="4221110"/>
            <a:ext cx="8064000" cy="208761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27495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11/18/2024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08648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b)">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9" name="Rechteck 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7"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Tree>
    <p:extLst>
      <p:ext uri="{BB962C8B-B14F-4D97-AF65-F5344CB8AC3E}">
        <p14:creationId xmlns:p14="http://schemas.microsoft.com/office/powerpoint/2010/main" val="420826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picture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0" name="Rechteck 9"/>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dirty="0"/>
              <a:t>Click to add subtitle</a:t>
            </a:r>
          </a:p>
        </p:txBody>
      </p:sp>
      <p:sp>
        <p:nvSpPr>
          <p:cNvPr id="8" name="Bildplatzhalter 7"/>
          <p:cNvSpPr>
            <a:spLocks noGrp="1"/>
          </p:cNvSpPr>
          <p:nvPr>
            <p:ph type="pic" sz="quarter" idx="14" hasCustomPrompt="1"/>
          </p:nvPr>
        </p:nvSpPr>
        <p:spPr>
          <a:xfrm>
            <a:off x="912813" y="1268700"/>
            <a:ext cx="11040000" cy="5040000"/>
          </a:xfrm>
          <a:solidFill>
            <a:srgbClr val="CDD7E5"/>
          </a:solidFill>
        </p:spPr>
        <p:txBody>
          <a:bodyPr anchor="b" anchorCtr="0"/>
          <a:lstStyle>
            <a:lvl1pPr algn="ctr">
              <a:defRPr sz="2400" baseline="0">
                <a:solidFill>
                  <a:schemeClr val="accent2"/>
                </a:solidFill>
              </a:defRPr>
            </a:lvl1pPr>
          </a:lstStyle>
          <a:p>
            <a:r>
              <a:rPr lang="en-GB" noProof="0" dirty="0"/>
              <a:t>Use QuickSlide tab to insert picture</a:t>
            </a:r>
          </a:p>
        </p:txBody>
      </p:sp>
      <p:sp>
        <p:nvSpPr>
          <p:cNvPr id="7" name="Textplatzhalter 6"/>
          <p:cNvSpPr>
            <a:spLocks noGrp="1"/>
          </p:cNvSpPr>
          <p:nvPr>
            <p:ph type="body" sz="quarter" idx="15" hasCustomPrompt="1"/>
          </p:nvPr>
        </p:nvSpPr>
        <p:spPr>
          <a:xfrm>
            <a:off x="7536000" y="3141140"/>
            <a:ext cx="4416000" cy="1296000"/>
          </a:xfrm>
          <a:solidFill>
            <a:srgbClr val="FFFFFF">
              <a:alpha val="50196"/>
            </a:srgbClr>
          </a:solidFill>
        </p:spPr>
        <p:txBody>
          <a:bodyPr anchor="ctr" anchorCtr="0"/>
          <a:lstStyle>
            <a:lvl1pPr algn="r">
              <a:defRPr baseline="0"/>
            </a:lvl1pPr>
          </a:lstStyle>
          <a:p>
            <a:pPr lvl="0"/>
            <a:r>
              <a:rPr lang="en-GB"/>
              <a:t>Click to add text</a:t>
            </a:r>
            <a:endParaRPr lang="en-GB" dirty="0"/>
          </a:p>
        </p:txBody>
      </p:sp>
    </p:spTree>
    <p:extLst>
      <p:ext uri="{BB962C8B-B14F-4D97-AF65-F5344CB8AC3E}">
        <p14:creationId xmlns:p14="http://schemas.microsoft.com/office/powerpoint/2010/main" val="11027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1 content (b)">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7" name="Rechteck 6"/>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11040000" cy="5040000"/>
          </a:xfrm>
        </p:spPr>
        <p:txBody>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Tree>
    <p:extLst>
      <p:ext uri="{BB962C8B-B14F-4D97-AF65-F5344CB8AC3E}">
        <p14:creationId xmlns:p14="http://schemas.microsoft.com/office/powerpoint/2010/main" val="363391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columns (b)">
    <p:spTree>
      <p:nvGrpSpPr>
        <p:cNvPr id="1" name=""/>
        <p:cNvGrpSpPr/>
        <p:nvPr/>
      </p:nvGrpSpPr>
      <p:grpSpPr>
        <a:xfrm>
          <a:off x="0" y="0"/>
          <a:ext cx="0" cy="0"/>
          <a:chOff x="0" y="0"/>
          <a:chExt cx="0" cy="0"/>
        </a:xfrm>
      </p:grpSpPr>
      <p:sp>
        <p:nvSpPr>
          <p:cNvPr id="9" name="Rechteck 8"/>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Rechteck 7"/>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5424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1" name="Inhaltsplatzhalter 10"/>
          <p:cNvSpPr>
            <a:spLocks noGrp="1"/>
          </p:cNvSpPr>
          <p:nvPr>
            <p:ph sz="quarter" idx="14" hasCustomPrompt="1"/>
          </p:nvPr>
        </p:nvSpPr>
        <p:spPr>
          <a:xfrm>
            <a:off x="6528813" y="1268700"/>
            <a:ext cx="5424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312770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2 columns with headline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0" name="Rechteck 9"/>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628700"/>
            <a:ext cx="5424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911280" y="1268700"/>
            <a:ext cx="5424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6528813" y="1268700"/>
            <a:ext cx="5424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3" name="Inhaltsplatzhalter 12"/>
          <p:cNvSpPr>
            <a:spLocks noGrp="1"/>
          </p:cNvSpPr>
          <p:nvPr>
            <p:ph sz="quarter" idx="17" hasCustomPrompt="1"/>
          </p:nvPr>
        </p:nvSpPr>
        <p:spPr>
          <a:xfrm>
            <a:off x="6528813" y="1628750"/>
            <a:ext cx="5424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4421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4 contents (b)">
    <p:spTree>
      <p:nvGrpSpPr>
        <p:cNvPr id="1" name=""/>
        <p:cNvGrpSpPr/>
        <p:nvPr/>
      </p:nvGrpSpPr>
      <p:grpSpPr>
        <a:xfrm>
          <a:off x="0" y="0"/>
          <a:ext cx="0" cy="0"/>
          <a:chOff x="0" y="0"/>
          <a:chExt cx="0" cy="0"/>
        </a:xfrm>
      </p:grpSpPr>
      <p:sp>
        <p:nvSpPr>
          <p:cNvPr id="13" name="Rechteck 12"/>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2" name="Rechteck 11"/>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9" name="Inhaltsplatzhalter 2"/>
          <p:cNvSpPr>
            <a:spLocks noGrp="1"/>
          </p:cNvSpPr>
          <p:nvPr>
            <p:ph idx="15" hasCustomPrompt="1"/>
          </p:nvPr>
        </p:nvSpPr>
        <p:spPr>
          <a:xfrm>
            <a:off x="911280" y="38614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6" hasCustomPrompt="1"/>
          </p:nvPr>
        </p:nvSpPr>
        <p:spPr>
          <a:xfrm>
            <a:off x="6528813" y="38614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8" name="Inhaltsplatzhalter 7"/>
          <p:cNvSpPr>
            <a:spLocks noGrp="1"/>
          </p:cNvSpPr>
          <p:nvPr>
            <p:ph sz="quarter" idx="17" hasCustomPrompt="1"/>
          </p:nvPr>
        </p:nvSpPr>
        <p:spPr>
          <a:xfrm>
            <a:off x="6528813" y="12687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32509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4 contents with headline (b)">
    <p:spTree>
      <p:nvGrpSpPr>
        <p:cNvPr id="1" name=""/>
        <p:cNvGrpSpPr/>
        <p:nvPr/>
      </p:nvGrpSpPr>
      <p:grpSpPr>
        <a:xfrm>
          <a:off x="0" y="0"/>
          <a:ext cx="0" cy="0"/>
          <a:chOff x="0" y="0"/>
          <a:chExt cx="0" cy="0"/>
        </a:xfrm>
      </p:grpSpPr>
      <p:sp>
        <p:nvSpPr>
          <p:cNvPr id="16" name="Rechteck 15"/>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5" name="Rechteck 14"/>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62870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911280" y="1268700"/>
            <a:ext cx="5424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6528000" y="1268700"/>
            <a:ext cx="5424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dirty="0"/>
              <a:t>Click to add subtitle</a:t>
            </a:r>
          </a:p>
        </p:txBody>
      </p:sp>
      <p:sp>
        <p:nvSpPr>
          <p:cNvPr id="10" name="Inhaltsplatzhalter 2"/>
          <p:cNvSpPr>
            <a:spLocks noGrp="1"/>
          </p:cNvSpPr>
          <p:nvPr>
            <p:ph idx="17" hasCustomPrompt="1"/>
          </p:nvPr>
        </p:nvSpPr>
        <p:spPr>
          <a:xfrm>
            <a:off x="911280" y="422111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8" hasCustomPrompt="1"/>
          </p:nvPr>
        </p:nvSpPr>
        <p:spPr>
          <a:xfrm>
            <a:off x="6528813" y="422111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3861110"/>
            <a:ext cx="5424000" cy="360000"/>
          </a:xfrm>
        </p:spPr>
        <p:txBody>
          <a:bodyPr anchor="ctr" anchorCtr="0"/>
          <a:lstStyle>
            <a:lvl1pPr>
              <a:defRPr baseline="0"/>
            </a:lvl1pPr>
          </a:lstStyle>
          <a:p>
            <a:pPr lvl="0"/>
            <a:r>
              <a:rPr lang="en-GB" dirty="0"/>
              <a:t>Headline</a:t>
            </a:r>
          </a:p>
        </p:txBody>
      </p:sp>
      <p:sp>
        <p:nvSpPr>
          <p:cNvPr id="14" name="Textplatzhalter 7"/>
          <p:cNvSpPr>
            <a:spLocks noGrp="1"/>
          </p:cNvSpPr>
          <p:nvPr>
            <p:ph type="body" sz="quarter" idx="20" hasCustomPrompt="1"/>
          </p:nvPr>
        </p:nvSpPr>
        <p:spPr>
          <a:xfrm>
            <a:off x="6527280" y="3861110"/>
            <a:ext cx="5424000" cy="360000"/>
          </a:xfrm>
        </p:spPr>
        <p:txBody>
          <a:bodyPr anchor="ctr" anchorCtr="0"/>
          <a:lstStyle>
            <a:lvl1pPr>
              <a:defRPr baseline="0"/>
            </a:lvl1pPr>
          </a:lstStyle>
          <a:p>
            <a:pPr lvl="0"/>
            <a:r>
              <a:rPr lang="en-GB" dirty="0"/>
              <a:t>Headline</a:t>
            </a:r>
          </a:p>
        </p:txBody>
      </p:sp>
      <p:sp>
        <p:nvSpPr>
          <p:cNvPr id="17" name="Inhaltsplatzhalter 16"/>
          <p:cNvSpPr>
            <a:spLocks noGrp="1"/>
          </p:cNvSpPr>
          <p:nvPr>
            <p:ph sz="quarter" idx="21" hasCustomPrompt="1"/>
          </p:nvPr>
        </p:nvSpPr>
        <p:spPr>
          <a:xfrm>
            <a:off x="6528813" y="162875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00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4 contents with comment (b)">
    <p:spTree>
      <p:nvGrpSpPr>
        <p:cNvPr id="1" name=""/>
        <p:cNvGrpSpPr/>
        <p:nvPr/>
      </p:nvGrpSpPr>
      <p:grpSpPr>
        <a:xfrm>
          <a:off x="0" y="0"/>
          <a:ext cx="0" cy="0"/>
          <a:chOff x="0" y="0"/>
          <a:chExt cx="0" cy="0"/>
        </a:xfrm>
      </p:grpSpPr>
      <p:sp>
        <p:nvSpPr>
          <p:cNvPr id="19" name="Rechteck 18"/>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4" name="Rechteck 13"/>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911280" y="386106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5805400"/>
            <a:ext cx="5424000" cy="504000"/>
          </a:xfrm>
        </p:spPr>
        <p:txBody>
          <a:bodyPr anchor="t" anchorCtr="0"/>
          <a:lstStyle>
            <a:lvl1pPr>
              <a:defRPr sz="1000" baseline="0"/>
            </a:lvl1pPr>
          </a:lstStyle>
          <a:p>
            <a:pPr lvl="0"/>
            <a:r>
              <a:rPr lang="en-GB" dirty="0"/>
              <a:t>Comment</a:t>
            </a:r>
          </a:p>
        </p:txBody>
      </p:sp>
      <p:sp>
        <p:nvSpPr>
          <p:cNvPr id="15" name="Inhaltsplatzhalter 2"/>
          <p:cNvSpPr>
            <a:spLocks noGrp="1"/>
          </p:cNvSpPr>
          <p:nvPr>
            <p:ph idx="21" hasCustomPrompt="1"/>
          </p:nvPr>
        </p:nvSpPr>
        <p:spPr>
          <a:xfrm>
            <a:off x="6528813" y="126870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6" name="Textplatzhalter 7"/>
          <p:cNvSpPr>
            <a:spLocks noGrp="1"/>
          </p:cNvSpPr>
          <p:nvPr>
            <p:ph type="body" sz="quarter" idx="22" hasCustomPrompt="1"/>
          </p:nvPr>
        </p:nvSpPr>
        <p:spPr>
          <a:xfrm>
            <a:off x="6528813" y="3213040"/>
            <a:ext cx="5424000" cy="504000"/>
          </a:xfrm>
        </p:spPr>
        <p:txBody>
          <a:bodyPr anchor="t" anchorCtr="0"/>
          <a:lstStyle>
            <a:lvl1pPr>
              <a:defRPr sz="1000" baseline="0"/>
            </a:lvl1pPr>
          </a:lstStyle>
          <a:p>
            <a:pPr lvl="0"/>
            <a:r>
              <a:rPr lang="en-GB" dirty="0"/>
              <a:t>Comment</a:t>
            </a:r>
          </a:p>
        </p:txBody>
      </p:sp>
      <p:sp>
        <p:nvSpPr>
          <p:cNvPr id="17" name="Inhaltsplatzhalter 2"/>
          <p:cNvSpPr>
            <a:spLocks noGrp="1"/>
          </p:cNvSpPr>
          <p:nvPr>
            <p:ph idx="23" hasCustomPrompt="1"/>
          </p:nvPr>
        </p:nvSpPr>
        <p:spPr>
          <a:xfrm>
            <a:off x="6528813" y="386106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8" name="Textplatzhalter 7"/>
          <p:cNvSpPr>
            <a:spLocks noGrp="1"/>
          </p:cNvSpPr>
          <p:nvPr>
            <p:ph type="body" sz="quarter" idx="24" hasCustomPrompt="1"/>
          </p:nvPr>
        </p:nvSpPr>
        <p:spPr>
          <a:xfrm>
            <a:off x="6528813" y="5805400"/>
            <a:ext cx="5424000" cy="504000"/>
          </a:xfrm>
        </p:spPr>
        <p:txBody>
          <a:bodyPr anchor="t" anchorCtr="0"/>
          <a:lstStyle>
            <a:lvl1pPr>
              <a:defRPr sz="1000" baseline="0"/>
            </a:lvl1pPr>
          </a:lstStyle>
          <a:p>
            <a:pPr lvl="0"/>
            <a:r>
              <a:rPr lang="en-GB" dirty="0"/>
              <a:t>Comment</a:t>
            </a:r>
          </a:p>
        </p:txBody>
      </p:sp>
      <p:sp>
        <p:nvSpPr>
          <p:cNvPr id="21" name="Textplatzhalter 7"/>
          <p:cNvSpPr>
            <a:spLocks noGrp="1"/>
          </p:cNvSpPr>
          <p:nvPr>
            <p:ph type="body" sz="quarter" idx="26" hasCustomPrompt="1"/>
          </p:nvPr>
        </p:nvSpPr>
        <p:spPr>
          <a:xfrm>
            <a:off x="911280" y="3213040"/>
            <a:ext cx="5424000" cy="504000"/>
          </a:xfrm>
        </p:spPr>
        <p:txBody>
          <a:bodyPr anchor="t" anchorCtr="0"/>
          <a:lstStyle>
            <a:lvl1pPr>
              <a:defRPr sz="1000" baseline="0"/>
            </a:lvl1pPr>
          </a:lstStyle>
          <a:p>
            <a:pPr lvl="0"/>
            <a:r>
              <a:rPr lang="en-GB" dirty="0"/>
              <a:t>Comment</a:t>
            </a:r>
          </a:p>
        </p:txBody>
      </p:sp>
    </p:spTree>
    <p:extLst>
      <p:ext uri="{BB962C8B-B14F-4D97-AF65-F5344CB8AC3E}">
        <p14:creationId xmlns:p14="http://schemas.microsoft.com/office/powerpoint/2010/main" val="293951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3 columns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9" name="Rechteck 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3552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8" name="Inhaltsplatzhalter 2"/>
          <p:cNvSpPr>
            <a:spLocks noGrp="1"/>
          </p:cNvSpPr>
          <p:nvPr>
            <p:ph idx="14" hasCustomPrompt="1"/>
          </p:nvPr>
        </p:nvSpPr>
        <p:spPr>
          <a:xfrm>
            <a:off x="8400813" y="1268700"/>
            <a:ext cx="3552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2" name="Inhaltsplatzhalter 11"/>
          <p:cNvSpPr>
            <a:spLocks noGrp="1"/>
          </p:cNvSpPr>
          <p:nvPr>
            <p:ph sz="quarter" idx="15" hasCustomPrompt="1"/>
          </p:nvPr>
        </p:nvSpPr>
        <p:spPr>
          <a:xfrm>
            <a:off x="4656047" y="1268700"/>
            <a:ext cx="3552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51966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3 columns with headline (b)">
    <p:spTree>
      <p:nvGrpSpPr>
        <p:cNvPr id="1" name=""/>
        <p:cNvGrpSpPr/>
        <p:nvPr/>
      </p:nvGrpSpPr>
      <p:grpSpPr>
        <a:xfrm>
          <a:off x="0" y="0"/>
          <a:ext cx="0" cy="0"/>
          <a:chOff x="0" y="0"/>
          <a:chExt cx="0" cy="0"/>
        </a:xfrm>
      </p:grpSpPr>
      <p:sp>
        <p:nvSpPr>
          <p:cNvPr id="14" name="Rechteck 13"/>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3" name="Rechteck 12"/>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628700"/>
            <a:ext cx="3552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911280" y="1268700"/>
            <a:ext cx="3552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8400813" y="1268700"/>
            <a:ext cx="3552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4656047" y="1628700"/>
            <a:ext cx="3552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Textplatzhalter 7"/>
          <p:cNvSpPr>
            <a:spLocks noGrp="1"/>
          </p:cNvSpPr>
          <p:nvPr>
            <p:ph type="body" sz="quarter" idx="18" hasCustomPrompt="1"/>
          </p:nvPr>
        </p:nvSpPr>
        <p:spPr>
          <a:xfrm>
            <a:off x="4656047" y="1268700"/>
            <a:ext cx="3552000" cy="360000"/>
          </a:xfrm>
        </p:spPr>
        <p:txBody>
          <a:bodyPr anchor="ctr" anchorCtr="0"/>
          <a:lstStyle>
            <a:lvl1pPr>
              <a:defRPr baseline="0"/>
            </a:lvl1pPr>
          </a:lstStyle>
          <a:p>
            <a:pPr lvl="0"/>
            <a:r>
              <a:rPr lang="en-GB" dirty="0"/>
              <a:t>Headline</a:t>
            </a:r>
          </a:p>
        </p:txBody>
      </p:sp>
      <p:sp>
        <p:nvSpPr>
          <p:cNvPr id="15" name="Inhaltsplatzhalter 14"/>
          <p:cNvSpPr>
            <a:spLocks noGrp="1"/>
          </p:cNvSpPr>
          <p:nvPr>
            <p:ph sz="quarter" idx="19" hasCustomPrompt="1"/>
          </p:nvPr>
        </p:nvSpPr>
        <p:spPr>
          <a:xfrm>
            <a:off x="8400813" y="1628700"/>
            <a:ext cx="3552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414729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11/18/2024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922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6 contents">
    <p:spTree>
      <p:nvGrpSpPr>
        <p:cNvPr id="1" name=""/>
        <p:cNvGrpSpPr/>
        <p:nvPr/>
      </p:nvGrpSpPr>
      <p:grpSpPr>
        <a:xfrm>
          <a:off x="0" y="0"/>
          <a:ext cx="0" cy="0"/>
          <a:chOff x="0" y="0"/>
          <a:chExt cx="0" cy="0"/>
        </a:xfrm>
      </p:grpSpPr>
      <p:sp>
        <p:nvSpPr>
          <p:cNvPr id="15" name="Rechteck 14"/>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4" name="Rechteck 13"/>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9" name="Inhaltsplatzhalter 2"/>
          <p:cNvSpPr>
            <a:spLocks noGrp="1"/>
          </p:cNvSpPr>
          <p:nvPr>
            <p:ph idx="15" hasCustomPrompt="1"/>
          </p:nvPr>
        </p:nvSpPr>
        <p:spPr>
          <a:xfrm>
            <a:off x="911280" y="38614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6" hasCustomPrompt="1"/>
          </p:nvPr>
        </p:nvSpPr>
        <p:spPr>
          <a:xfrm>
            <a:off x="8400813" y="38614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2" name="Inhaltsplatzhalter 2"/>
          <p:cNvSpPr>
            <a:spLocks noGrp="1"/>
          </p:cNvSpPr>
          <p:nvPr>
            <p:ph idx="17" hasCustomPrompt="1"/>
          </p:nvPr>
        </p:nvSpPr>
        <p:spPr>
          <a:xfrm>
            <a:off x="4656047" y="12687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Inhaltsplatzhalter 2"/>
          <p:cNvSpPr>
            <a:spLocks noGrp="1"/>
          </p:cNvSpPr>
          <p:nvPr>
            <p:ph idx="18" hasCustomPrompt="1"/>
          </p:nvPr>
        </p:nvSpPr>
        <p:spPr>
          <a:xfrm>
            <a:off x="4656047" y="38614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8" name="Inhaltsplatzhalter 7"/>
          <p:cNvSpPr>
            <a:spLocks noGrp="1"/>
          </p:cNvSpPr>
          <p:nvPr>
            <p:ph sz="quarter" idx="19" hasCustomPrompt="1"/>
          </p:nvPr>
        </p:nvSpPr>
        <p:spPr>
          <a:xfrm>
            <a:off x="8400813" y="12687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39548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6 contents with headline (b)">
    <p:spTree>
      <p:nvGrpSpPr>
        <p:cNvPr id="1" name=""/>
        <p:cNvGrpSpPr/>
        <p:nvPr/>
      </p:nvGrpSpPr>
      <p:grpSpPr>
        <a:xfrm>
          <a:off x="0" y="0"/>
          <a:ext cx="0" cy="0"/>
          <a:chOff x="0" y="0"/>
          <a:chExt cx="0" cy="0"/>
        </a:xfrm>
      </p:grpSpPr>
      <p:sp>
        <p:nvSpPr>
          <p:cNvPr id="20" name="Rechteck 1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9" name="Rechteck 1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2000" y="162870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911280" y="1268700"/>
            <a:ext cx="3552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8400813" y="1268700"/>
            <a:ext cx="3552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911280" y="422106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8" hasCustomPrompt="1"/>
          </p:nvPr>
        </p:nvSpPr>
        <p:spPr>
          <a:xfrm>
            <a:off x="8400000" y="422106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3861060"/>
            <a:ext cx="3552000" cy="360000"/>
          </a:xfrm>
        </p:spPr>
        <p:txBody>
          <a:bodyPr anchor="ctr" anchorCtr="0"/>
          <a:lstStyle>
            <a:lvl1pPr>
              <a:defRPr baseline="0"/>
            </a:lvl1pPr>
          </a:lstStyle>
          <a:p>
            <a:pPr lvl="0"/>
            <a:r>
              <a:rPr lang="en-GB" dirty="0"/>
              <a:t>Headline</a:t>
            </a:r>
          </a:p>
        </p:txBody>
      </p:sp>
      <p:sp>
        <p:nvSpPr>
          <p:cNvPr id="14" name="Textplatzhalter 7"/>
          <p:cNvSpPr>
            <a:spLocks noGrp="1"/>
          </p:cNvSpPr>
          <p:nvPr>
            <p:ph type="body" sz="quarter" idx="20" hasCustomPrompt="1"/>
          </p:nvPr>
        </p:nvSpPr>
        <p:spPr>
          <a:xfrm>
            <a:off x="8400813" y="3861060"/>
            <a:ext cx="3552000" cy="360000"/>
          </a:xfrm>
        </p:spPr>
        <p:txBody>
          <a:bodyPr anchor="ctr" anchorCtr="0"/>
          <a:lstStyle>
            <a:lvl1pPr>
              <a:defRPr baseline="0"/>
            </a:lvl1pPr>
          </a:lstStyle>
          <a:p>
            <a:pPr lvl="0"/>
            <a:r>
              <a:rPr lang="en-GB" dirty="0"/>
              <a:t>Headline</a:t>
            </a:r>
          </a:p>
        </p:txBody>
      </p:sp>
      <p:sp>
        <p:nvSpPr>
          <p:cNvPr id="15" name="Inhaltsplatzhalter 2"/>
          <p:cNvSpPr>
            <a:spLocks noGrp="1"/>
          </p:cNvSpPr>
          <p:nvPr>
            <p:ph idx="21" hasCustomPrompt="1"/>
          </p:nvPr>
        </p:nvSpPr>
        <p:spPr>
          <a:xfrm>
            <a:off x="4656000" y="162870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6" name="Textplatzhalter 7"/>
          <p:cNvSpPr>
            <a:spLocks noGrp="1"/>
          </p:cNvSpPr>
          <p:nvPr>
            <p:ph type="body" sz="quarter" idx="22" hasCustomPrompt="1"/>
          </p:nvPr>
        </p:nvSpPr>
        <p:spPr>
          <a:xfrm>
            <a:off x="4656047" y="1268700"/>
            <a:ext cx="3552000" cy="360000"/>
          </a:xfrm>
        </p:spPr>
        <p:txBody>
          <a:bodyPr anchor="ctr" anchorCtr="0"/>
          <a:lstStyle>
            <a:lvl1pPr>
              <a:defRPr baseline="0"/>
            </a:lvl1pPr>
          </a:lstStyle>
          <a:p>
            <a:pPr lvl="0"/>
            <a:r>
              <a:rPr lang="en-GB" dirty="0"/>
              <a:t>Headline</a:t>
            </a:r>
          </a:p>
        </p:txBody>
      </p:sp>
      <p:sp>
        <p:nvSpPr>
          <p:cNvPr id="17" name="Inhaltsplatzhalter 2"/>
          <p:cNvSpPr>
            <a:spLocks noGrp="1"/>
          </p:cNvSpPr>
          <p:nvPr>
            <p:ph idx="23" hasCustomPrompt="1"/>
          </p:nvPr>
        </p:nvSpPr>
        <p:spPr>
          <a:xfrm>
            <a:off x="4655640" y="422106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8" name="Textplatzhalter 7"/>
          <p:cNvSpPr>
            <a:spLocks noGrp="1"/>
          </p:cNvSpPr>
          <p:nvPr>
            <p:ph type="body" sz="quarter" idx="24" hasCustomPrompt="1"/>
          </p:nvPr>
        </p:nvSpPr>
        <p:spPr>
          <a:xfrm>
            <a:off x="4656047" y="3861060"/>
            <a:ext cx="3552000" cy="360000"/>
          </a:xfrm>
        </p:spPr>
        <p:txBody>
          <a:bodyPr anchor="ctr" anchorCtr="0"/>
          <a:lstStyle>
            <a:lvl1pPr>
              <a:defRPr baseline="0"/>
            </a:lvl1pPr>
          </a:lstStyle>
          <a:p>
            <a:pPr lvl="0"/>
            <a:r>
              <a:rPr lang="en-GB" dirty="0"/>
              <a:t>Headline</a:t>
            </a:r>
          </a:p>
        </p:txBody>
      </p:sp>
      <p:sp>
        <p:nvSpPr>
          <p:cNvPr id="21" name="Inhaltsplatzhalter 20"/>
          <p:cNvSpPr>
            <a:spLocks noGrp="1"/>
          </p:cNvSpPr>
          <p:nvPr>
            <p:ph sz="quarter" idx="25" hasCustomPrompt="1"/>
          </p:nvPr>
        </p:nvSpPr>
        <p:spPr>
          <a:xfrm>
            <a:off x="8400000" y="162870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51864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6 contents with comment (b)">
    <p:spTree>
      <p:nvGrpSpPr>
        <p:cNvPr id="1" name=""/>
        <p:cNvGrpSpPr/>
        <p:nvPr/>
      </p:nvGrpSpPr>
      <p:grpSpPr>
        <a:xfrm>
          <a:off x="0" y="0"/>
          <a:ext cx="0" cy="0"/>
          <a:chOff x="0" y="0"/>
          <a:chExt cx="0" cy="0"/>
        </a:xfrm>
      </p:grpSpPr>
      <p:sp>
        <p:nvSpPr>
          <p:cNvPr id="24" name="Rechteck 23"/>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3" name="Rechteck 22"/>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911280" y="386106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5805400"/>
            <a:ext cx="3552000" cy="504000"/>
          </a:xfrm>
        </p:spPr>
        <p:txBody>
          <a:bodyPr anchor="t" anchorCtr="0"/>
          <a:lstStyle>
            <a:lvl1pPr>
              <a:defRPr sz="1000" baseline="0"/>
            </a:lvl1pPr>
          </a:lstStyle>
          <a:p>
            <a:pPr lvl="0"/>
            <a:r>
              <a:rPr lang="en-GB" dirty="0"/>
              <a:t>Comment</a:t>
            </a:r>
          </a:p>
        </p:txBody>
      </p:sp>
      <p:sp>
        <p:nvSpPr>
          <p:cNvPr id="15" name="Inhaltsplatzhalter 2"/>
          <p:cNvSpPr>
            <a:spLocks noGrp="1"/>
          </p:cNvSpPr>
          <p:nvPr>
            <p:ph idx="21" hasCustomPrompt="1"/>
          </p:nvPr>
        </p:nvSpPr>
        <p:spPr>
          <a:xfrm>
            <a:off x="8400813" y="126870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6" name="Textplatzhalter 7"/>
          <p:cNvSpPr>
            <a:spLocks noGrp="1"/>
          </p:cNvSpPr>
          <p:nvPr>
            <p:ph type="body" sz="quarter" idx="22" hasCustomPrompt="1"/>
          </p:nvPr>
        </p:nvSpPr>
        <p:spPr>
          <a:xfrm>
            <a:off x="8400000" y="3213040"/>
            <a:ext cx="3552000" cy="504000"/>
          </a:xfrm>
        </p:spPr>
        <p:txBody>
          <a:bodyPr anchor="t" anchorCtr="0"/>
          <a:lstStyle>
            <a:lvl1pPr>
              <a:defRPr sz="1000" baseline="0"/>
            </a:lvl1pPr>
          </a:lstStyle>
          <a:p>
            <a:pPr lvl="0"/>
            <a:r>
              <a:rPr lang="en-GB" dirty="0"/>
              <a:t>Comment</a:t>
            </a:r>
          </a:p>
        </p:txBody>
      </p:sp>
      <p:sp>
        <p:nvSpPr>
          <p:cNvPr id="17" name="Inhaltsplatzhalter 2"/>
          <p:cNvSpPr>
            <a:spLocks noGrp="1"/>
          </p:cNvSpPr>
          <p:nvPr>
            <p:ph idx="23" hasCustomPrompt="1"/>
          </p:nvPr>
        </p:nvSpPr>
        <p:spPr>
          <a:xfrm>
            <a:off x="8400813" y="386106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8" name="Textplatzhalter 7"/>
          <p:cNvSpPr>
            <a:spLocks noGrp="1"/>
          </p:cNvSpPr>
          <p:nvPr>
            <p:ph type="body" sz="quarter" idx="24" hasCustomPrompt="1"/>
          </p:nvPr>
        </p:nvSpPr>
        <p:spPr>
          <a:xfrm>
            <a:off x="8400000" y="5805400"/>
            <a:ext cx="3552000" cy="504000"/>
          </a:xfrm>
        </p:spPr>
        <p:txBody>
          <a:bodyPr anchor="t" anchorCtr="0"/>
          <a:lstStyle>
            <a:lvl1pPr>
              <a:defRPr sz="1000" baseline="0"/>
            </a:lvl1pPr>
          </a:lstStyle>
          <a:p>
            <a:pPr lvl="0"/>
            <a:r>
              <a:rPr lang="en-GB" dirty="0"/>
              <a:t>Comment</a:t>
            </a:r>
          </a:p>
        </p:txBody>
      </p:sp>
      <p:sp>
        <p:nvSpPr>
          <p:cNvPr id="21" name="Textplatzhalter 7"/>
          <p:cNvSpPr>
            <a:spLocks noGrp="1"/>
          </p:cNvSpPr>
          <p:nvPr>
            <p:ph type="body" sz="quarter" idx="26" hasCustomPrompt="1"/>
          </p:nvPr>
        </p:nvSpPr>
        <p:spPr>
          <a:xfrm>
            <a:off x="911280" y="3213040"/>
            <a:ext cx="3552000" cy="504000"/>
          </a:xfrm>
        </p:spPr>
        <p:txBody>
          <a:bodyPr anchor="t" anchorCtr="0"/>
          <a:lstStyle>
            <a:lvl1pPr>
              <a:defRPr sz="1000" baseline="0"/>
            </a:lvl1pPr>
          </a:lstStyle>
          <a:p>
            <a:pPr lvl="0"/>
            <a:r>
              <a:rPr lang="en-GB" dirty="0"/>
              <a:t>Comment</a:t>
            </a:r>
          </a:p>
        </p:txBody>
      </p:sp>
      <p:sp>
        <p:nvSpPr>
          <p:cNvPr id="14" name="Inhaltsplatzhalter 2"/>
          <p:cNvSpPr>
            <a:spLocks noGrp="1"/>
          </p:cNvSpPr>
          <p:nvPr>
            <p:ph idx="27" hasCustomPrompt="1"/>
          </p:nvPr>
        </p:nvSpPr>
        <p:spPr>
          <a:xfrm>
            <a:off x="4656047" y="126870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9" name="Inhaltsplatzhalter 2"/>
          <p:cNvSpPr>
            <a:spLocks noGrp="1"/>
          </p:cNvSpPr>
          <p:nvPr>
            <p:ph idx="28" hasCustomPrompt="1"/>
          </p:nvPr>
        </p:nvSpPr>
        <p:spPr>
          <a:xfrm>
            <a:off x="4656047" y="386106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20" name="Textplatzhalter 7"/>
          <p:cNvSpPr>
            <a:spLocks noGrp="1"/>
          </p:cNvSpPr>
          <p:nvPr>
            <p:ph type="body" sz="quarter" idx="29" hasCustomPrompt="1"/>
          </p:nvPr>
        </p:nvSpPr>
        <p:spPr>
          <a:xfrm>
            <a:off x="4655640" y="5805400"/>
            <a:ext cx="3552000" cy="504000"/>
          </a:xfrm>
        </p:spPr>
        <p:txBody>
          <a:bodyPr anchor="t" anchorCtr="0"/>
          <a:lstStyle>
            <a:lvl1pPr>
              <a:defRPr sz="1000" baseline="0"/>
            </a:lvl1pPr>
          </a:lstStyle>
          <a:p>
            <a:pPr lvl="0"/>
            <a:r>
              <a:rPr lang="en-GB" dirty="0"/>
              <a:t>Comment</a:t>
            </a:r>
          </a:p>
        </p:txBody>
      </p:sp>
      <p:sp>
        <p:nvSpPr>
          <p:cNvPr id="22" name="Textplatzhalter 7"/>
          <p:cNvSpPr>
            <a:spLocks noGrp="1"/>
          </p:cNvSpPr>
          <p:nvPr>
            <p:ph type="body" sz="quarter" idx="30" hasCustomPrompt="1"/>
          </p:nvPr>
        </p:nvSpPr>
        <p:spPr>
          <a:xfrm>
            <a:off x="4655640" y="3213040"/>
            <a:ext cx="3552000" cy="504000"/>
          </a:xfrm>
        </p:spPr>
        <p:txBody>
          <a:bodyPr anchor="t" anchorCtr="0"/>
          <a:lstStyle>
            <a:lvl1pPr>
              <a:defRPr sz="1000" baseline="0"/>
            </a:lvl1pPr>
          </a:lstStyle>
          <a:p>
            <a:pPr lvl="0"/>
            <a:r>
              <a:rPr lang="en-GB" dirty="0"/>
              <a:t>Comment</a:t>
            </a:r>
          </a:p>
        </p:txBody>
      </p:sp>
    </p:spTree>
    <p:extLst>
      <p:ext uri="{BB962C8B-B14F-4D97-AF65-F5344CB8AC3E}">
        <p14:creationId xmlns:p14="http://schemas.microsoft.com/office/powerpoint/2010/main" val="219983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11/18/2024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160274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11/18/2024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66633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11/18/2024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2099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11/18/2024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444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11/18/2024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03456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11/18/2024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66014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11/18/2024</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1751974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5"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887694" y="0"/>
            <a:ext cx="8065124" cy="450000"/>
          </a:xfrm>
          <a:prstGeom prst="rect">
            <a:avLst/>
          </a:prstGeom>
        </p:spPr>
        <p:txBody>
          <a:bodyPr vert="horz" lIns="0" tIns="0" rIns="0" bIns="0" rtlCol="0" anchor="ctr">
            <a:noAutofit/>
          </a:bodyPr>
          <a:lstStyle/>
          <a:p>
            <a:r>
              <a:rPr lang="en-GB" noProof="0" dirty="0"/>
              <a:t>Click to add title</a:t>
            </a:r>
          </a:p>
        </p:txBody>
      </p:sp>
      <p:sp>
        <p:nvSpPr>
          <p:cNvPr id="3" name="Textplatzhalter 2"/>
          <p:cNvSpPr>
            <a:spLocks noGrp="1"/>
          </p:cNvSpPr>
          <p:nvPr>
            <p:ph type="body" idx="1"/>
          </p:nvPr>
        </p:nvSpPr>
        <p:spPr>
          <a:xfrm>
            <a:off x="3887694" y="1269089"/>
            <a:ext cx="8065124" cy="5040311"/>
          </a:xfrm>
          <a:prstGeom prst="rect">
            <a:avLst/>
          </a:prstGeom>
        </p:spPr>
        <p:txBody>
          <a:bodyPr vert="horz" lIns="0" tIns="0" rIns="0" bIns="0" rtlCol="0">
            <a:noAutofit/>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3"/>
          </p:nvPr>
        </p:nvSpPr>
        <p:spPr>
          <a:xfrm>
            <a:off x="3888587" y="6642000"/>
            <a:ext cx="6480000" cy="216000"/>
          </a:xfrm>
          <a:prstGeom prst="rect">
            <a:avLst/>
          </a:prstGeom>
        </p:spPr>
        <p:txBody>
          <a:bodyPr vert="horz" lIns="0" tIns="0" rIns="0" bIns="0" rtlCol="0" anchor="ctr"/>
          <a:lstStyle>
            <a:lvl1pPr algn="l">
              <a:defRPr sz="800">
                <a:solidFill>
                  <a:schemeClr val="bg2"/>
                </a:solidFill>
              </a:defRPr>
            </a:lvl1pPr>
          </a:lstStyle>
          <a:p>
            <a:r>
              <a:rPr lang="en-GB" noProof="0"/>
              <a:t>Ingenuity Pathway Analysis – Finding The Connections</a:t>
            </a:r>
          </a:p>
        </p:txBody>
      </p:sp>
      <p:sp>
        <p:nvSpPr>
          <p:cNvPr id="6" name="Foliennummernplatzhalter 5"/>
          <p:cNvSpPr>
            <a:spLocks noGrp="1"/>
          </p:cNvSpPr>
          <p:nvPr>
            <p:ph type="sldNum" sz="quarter" idx="4"/>
          </p:nvPr>
        </p:nvSpPr>
        <p:spPr>
          <a:xfrm>
            <a:off x="11338413" y="6642000"/>
            <a:ext cx="614400" cy="216000"/>
          </a:xfrm>
          <a:prstGeom prst="rect">
            <a:avLst/>
          </a:prstGeom>
        </p:spPr>
        <p:txBody>
          <a:bodyPr vert="horz" lIns="0" tIns="0" rIns="0" bIns="0" rtlCol="0" anchor="ctr"/>
          <a:lstStyle>
            <a:lvl1pPr algn="ctr">
              <a:defRPr sz="800">
                <a:solidFill>
                  <a:schemeClr val="bg2"/>
                </a:solidFill>
              </a:defRPr>
            </a:lvl1pPr>
          </a:lstStyle>
          <a:p>
            <a:fld id="{8D1E4346-5F76-40D0-9BC1-ECCF6BA4DB79}" type="slidenum">
              <a:rPr lang="en-GB" noProof="0" smtClean="0"/>
              <a:pPr/>
              <a:t>‹#›</a:t>
            </a:fld>
            <a:endParaRPr lang="en-GB" noProof="0"/>
          </a:p>
        </p:txBody>
      </p:sp>
      <p:pic>
        <p:nvPicPr>
          <p:cNvPr id="7" name="Picture 8" descr="QLogo"/>
          <p:cNvPicPr>
            <a:picLocks noChangeAspect="1" noChangeArrowheads="1"/>
          </p:cNvPicPr>
          <p:nvPr/>
        </p:nvPicPr>
        <p:blipFill>
          <a:blip r:embed="rId24"/>
          <a:srcRect/>
          <a:stretch>
            <a:fillRect/>
          </a:stretch>
        </p:blipFill>
        <p:spPr bwMode="gray">
          <a:xfrm>
            <a:off x="0" y="0"/>
            <a:ext cx="711200" cy="450850"/>
          </a:xfrm>
          <a:prstGeom prst="rect">
            <a:avLst/>
          </a:prstGeom>
          <a:noFill/>
          <a:ln w="9525">
            <a:noFill/>
            <a:miter lim="800000"/>
            <a:headEnd/>
            <a:tailEnd/>
          </a:ln>
        </p:spPr>
      </p:pic>
      <p:sp>
        <p:nvSpPr>
          <p:cNvPr id="8" name="Rechteck 7"/>
          <p:cNvSpPr/>
          <p:nvPr/>
        </p:nvSpPr>
        <p:spPr>
          <a:xfrm>
            <a:off x="715200" y="0"/>
            <a:ext cx="2942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b="1" dirty="0">
                <a:solidFill>
                  <a:srgbClr val="97AAC8"/>
                </a:solidFill>
              </a:rPr>
              <a:t>Sample &amp; Assay Technologies</a:t>
            </a:r>
            <a:endParaRPr lang="de-DE" sz="1000" b="1" dirty="0">
              <a:solidFill>
                <a:schemeClr val="accent1"/>
              </a:solidFill>
            </a:endParaRPr>
          </a:p>
        </p:txBody>
      </p:sp>
      <p:sp>
        <p:nvSpPr>
          <p:cNvPr id="12" name="Rechteck 11"/>
          <p:cNvSpPr/>
          <p:nvPr/>
        </p:nvSpPr>
        <p:spPr>
          <a:xfrm>
            <a:off x="0" y="6631200"/>
            <a:ext cx="3657600" cy="23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000" b="1" dirty="0">
              <a:solidFill>
                <a:srgbClr val="97AAC8"/>
              </a:solidFill>
            </a:endParaRPr>
          </a:p>
        </p:txBody>
      </p:sp>
      <p:cxnSp>
        <p:nvCxnSpPr>
          <p:cNvPr id="11" name="Gerade Verbindung 10"/>
          <p:cNvCxnSpPr/>
          <p:nvPr/>
        </p:nvCxnSpPr>
        <p:spPr>
          <a:xfrm>
            <a:off x="0" y="6631200"/>
            <a:ext cx="12192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0" y="457200"/>
            <a:ext cx="12192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For Internal Use Only" hidden="1"/>
          <p:cNvSpPr txBox="1"/>
          <p:nvPr>
            <p:custDataLst>
              <p:tags r:id="rId23"/>
            </p:custDataLst>
          </p:nvPr>
        </p:nvSpPr>
        <p:spPr>
          <a:xfrm>
            <a:off x="912283" y="6642000"/>
            <a:ext cx="2745316" cy="219600"/>
          </a:xfrm>
          <a:prstGeom prst="rect">
            <a:avLst/>
          </a:prstGeom>
          <a:noFill/>
        </p:spPr>
        <p:txBody>
          <a:bodyPr wrap="square" lIns="0" tIns="0" rIns="0" bIns="0" rtlCol="0" anchor="ctr" anchorCtr="0">
            <a:noAutofit/>
          </a:bodyPr>
          <a:lstStyle/>
          <a:p>
            <a:pPr algn="l"/>
            <a:r>
              <a:rPr lang="en-GB" sz="800" dirty="0">
                <a:solidFill>
                  <a:schemeClr val="bg1"/>
                </a:solidFill>
              </a:rPr>
              <a:t>For Internal Use Only</a:t>
            </a:r>
          </a:p>
        </p:txBody>
      </p:sp>
    </p:spTree>
    <p:extLst>
      <p:ext uri="{BB962C8B-B14F-4D97-AF65-F5344CB8AC3E}">
        <p14:creationId xmlns:p14="http://schemas.microsoft.com/office/powerpoint/2010/main" val="10846937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2000" kern="1200">
          <a:solidFill>
            <a:schemeClr val="bg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0566" y="3313314"/>
            <a:ext cx="9601200" cy="931025"/>
          </a:xfrm>
        </p:spPr>
        <p:txBody>
          <a:bodyPr/>
          <a:lstStyle/>
          <a:p>
            <a:r>
              <a:rPr lang="it-IT" sz="4800" dirty="0"/>
              <a:t>LECTURE 8</a:t>
            </a:r>
            <a:br>
              <a:rPr lang="it-IT" sz="4800" dirty="0"/>
            </a:br>
            <a:r>
              <a:rPr lang="it-IT" sz="4800" dirty="0" err="1"/>
              <a:t>Biological</a:t>
            </a:r>
            <a:r>
              <a:rPr lang="it-IT" sz="4800" dirty="0"/>
              <a:t> </a:t>
            </a:r>
            <a:r>
              <a:rPr lang="it-IT" sz="4800" dirty="0" err="1"/>
              <a:t>interpretation</a:t>
            </a:r>
            <a:r>
              <a:rPr lang="it-IT" sz="4800" dirty="0"/>
              <a:t> of the </a:t>
            </a:r>
            <a:r>
              <a:rPr lang="it-IT" sz="4800" dirty="0" err="1"/>
              <a:t>results</a:t>
            </a:r>
            <a:r>
              <a:rPr lang="it-IT" sz="4800" dirty="0"/>
              <a:t> of «</a:t>
            </a:r>
            <a:r>
              <a:rPr lang="it-IT" sz="4800" dirty="0" err="1"/>
              <a:t>omic</a:t>
            </a:r>
            <a:r>
              <a:rPr lang="it-IT" sz="4800" dirty="0"/>
              <a:t>» </a:t>
            </a:r>
            <a:r>
              <a:rPr lang="it-IT" sz="4800" dirty="0" err="1"/>
              <a:t>experiments</a:t>
            </a:r>
            <a:endParaRPr lang="en-US" sz="4800" dirty="0"/>
          </a:p>
        </p:txBody>
      </p:sp>
    </p:spTree>
    <p:extLst>
      <p:ext uri="{BB962C8B-B14F-4D97-AF65-F5344CB8AC3E}">
        <p14:creationId xmlns:p14="http://schemas.microsoft.com/office/powerpoint/2010/main" val="247632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05394" y="2029097"/>
            <a:ext cx="4206240" cy="2585323"/>
          </a:xfrm>
          <a:prstGeom prst="rect">
            <a:avLst/>
          </a:prstGeom>
          <a:noFill/>
        </p:spPr>
        <p:txBody>
          <a:bodyPr wrap="square" rtlCol="0">
            <a:spAutoFit/>
          </a:bodyPr>
          <a:lstStyle/>
          <a:p>
            <a:pPr algn="just"/>
            <a:r>
              <a:rPr lang="en-US" dirty="0"/>
              <a:t>It is possible to combine predictions from different tools to obtain widely supported predictions, that is, those that are annotated in the same way (with the same coordinates) by all or most approaches</a:t>
            </a:r>
          </a:p>
          <a:p>
            <a:pPr algn="just"/>
            <a:endParaRPr lang="en-US" dirty="0"/>
          </a:p>
          <a:p>
            <a:pPr algn="just"/>
            <a:r>
              <a:rPr lang="en-US" dirty="0"/>
              <a:t>Example: TSEBRA2 is a tool specifically designed for this task</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632" y="1265786"/>
            <a:ext cx="5465939" cy="5357917"/>
          </a:xfrm>
          <a:prstGeom prst="rect">
            <a:avLst/>
          </a:prstGeom>
        </p:spPr>
      </p:pic>
      <p:sp>
        <p:nvSpPr>
          <p:cNvPr id="7" name="Title 1">
            <a:extLst>
              <a:ext uri="{FF2B5EF4-FFF2-40B4-BE49-F238E27FC236}">
                <a16:creationId xmlns:a16="http://schemas.microsoft.com/office/drawing/2014/main" id="{D7B94B64-28FE-69F4-B8FA-CD7C19499101}"/>
              </a:ext>
            </a:extLst>
          </p:cNvPr>
          <p:cNvSpPr>
            <a:spLocks noGrp="1"/>
          </p:cNvSpPr>
          <p:nvPr>
            <p:ph type="title"/>
          </p:nvPr>
        </p:nvSpPr>
        <p:spPr>
          <a:xfrm>
            <a:off x="1341120" y="444897"/>
            <a:ext cx="9509760" cy="704634"/>
          </a:xfrm>
        </p:spPr>
        <p:txBody>
          <a:bodyPr>
            <a:normAutofit/>
          </a:bodyPr>
          <a:lstStyle/>
          <a:p>
            <a:r>
              <a:rPr lang="it-IT" sz="3600" dirty="0"/>
              <a:t>GENE PREDICTION ALGORITHMS</a:t>
            </a:r>
          </a:p>
        </p:txBody>
      </p:sp>
    </p:spTree>
    <p:extLst>
      <p:ext uri="{BB962C8B-B14F-4D97-AF65-F5344CB8AC3E}">
        <p14:creationId xmlns:p14="http://schemas.microsoft.com/office/powerpoint/2010/main" val="348426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53865"/>
          </a:xfrm>
        </p:spPr>
        <p:txBody>
          <a:bodyPr>
            <a:normAutofit/>
          </a:bodyPr>
          <a:lstStyle/>
          <a:p>
            <a:r>
              <a:rPr lang="it-IT" sz="2400" dirty="0"/>
              <a:t>CODING GENES, NON-CODING GENES, PSEUDOGENES</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798" y="1081077"/>
            <a:ext cx="4426634" cy="3163126"/>
          </a:xfrm>
          <a:prstGeom prst="rect">
            <a:avLst/>
          </a:prstGeom>
        </p:spPr>
      </p:pic>
      <p:sp>
        <p:nvSpPr>
          <p:cNvPr id="6" name="CasellaDiTesto 5"/>
          <p:cNvSpPr txBox="1"/>
          <p:nvPr/>
        </p:nvSpPr>
        <p:spPr>
          <a:xfrm>
            <a:off x="338798" y="4332503"/>
            <a:ext cx="2602522" cy="261610"/>
          </a:xfrm>
          <a:prstGeom prst="rect">
            <a:avLst/>
          </a:prstGeom>
          <a:noFill/>
        </p:spPr>
        <p:txBody>
          <a:bodyPr wrap="square" rtlCol="0">
            <a:spAutoFit/>
          </a:bodyPr>
          <a:lstStyle/>
          <a:p>
            <a:r>
              <a:rPr lang="it-IT" sz="1100" dirty="0"/>
              <a:t>Da </a:t>
            </a:r>
            <a:r>
              <a:rPr lang="it-IT" sz="1100" dirty="0" err="1"/>
              <a:t>Amaral</a:t>
            </a:r>
            <a:r>
              <a:rPr lang="it-IT" sz="1100" dirty="0"/>
              <a:t> et al. 2023</a:t>
            </a:r>
            <a:endParaRPr lang="en-US" sz="1100" dirty="0"/>
          </a:p>
        </p:txBody>
      </p:sp>
      <p:sp>
        <p:nvSpPr>
          <p:cNvPr id="3" name="CasellaDiTesto 2"/>
          <p:cNvSpPr txBox="1"/>
          <p:nvPr/>
        </p:nvSpPr>
        <p:spPr>
          <a:xfrm>
            <a:off x="5046785" y="1193182"/>
            <a:ext cx="6840415" cy="3539430"/>
          </a:xfrm>
          <a:prstGeom prst="rect">
            <a:avLst/>
          </a:prstGeom>
          <a:noFill/>
        </p:spPr>
        <p:txBody>
          <a:bodyPr wrap="square" rtlCol="0">
            <a:spAutoFit/>
          </a:bodyPr>
          <a:lstStyle/>
          <a:p>
            <a:pPr algn="just"/>
            <a:r>
              <a:rPr lang="en-US" sz="1600" dirty="0"/>
              <a:t>If we look at how much the number of coding, non-coding and pseudogenes annotated genes in the human genome have varied over time, we would see that:</a:t>
            </a:r>
          </a:p>
          <a:p>
            <a:pPr algn="just"/>
            <a:endParaRPr lang="en-US" sz="1600" dirty="0"/>
          </a:p>
          <a:p>
            <a:pPr marL="285750" indent="-285750" algn="just">
              <a:buFont typeface="Arial" panose="020B0604020202020204" pitchFamily="34" charset="0"/>
              <a:buChar char="•"/>
            </a:pPr>
            <a:r>
              <a:rPr lang="en-US" sz="1600" dirty="0"/>
              <a:t>The </a:t>
            </a:r>
            <a:r>
              <a:rPr lang="en-US" sz="1600" b="1" u="sng" dirty="0"/>
              <a:t>number of coding genes-already</a:t>
            </a:r>
            <a:r>
              <a:rPr lang="en-US" sz="1600" dirty="0"/>
              <a:t> much lower than </a:t>
            </a:r>
            <a:r>
              <a:rPr lang="en-US" sz="1600" b="1" u="sng" dirty="0"/>
              <a:t>expected-has further dropped slightly</a:t>
            </a:r>
            <a:r>
              <a:rPr lang="en-US" sz="1600" dirty="0"/>
              <a:t> (some genes thought to be protein-coding are actually not)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Consequently, </a:t>
            </a:r>
            <a:r>
              <a:rPr lang="en-US" sz="1600" b="1" u="sng" dirty="0"/>
              <a:t>the number of annotated pseudogenes has increased</a:t>
            </a:r>
            <a:r>
              <a:rPr lang="en-US" sz="1600" dirty="0"/>
              <a:t>, mainly due to the shift of some genes previously thought to be functional into this category</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a:t>
            </a:r>
            <a:r>
              <a:rPr lang="en-US" sz="1600" b="1" u="sng" dirty="0"/>
              <a:t>number of non-coding</a:t>
            </a:r>
            <a:r>
              <a:rPr lang="en-US" sz="1600" u="sng" dirty="0"/>
              <a:t> </a:t>
            </a:r>
            <a:r>
              <a:rPr lang="en-US" sz="1600" b="1" u="sng" dirty="0"/>
              <a:t>genes has increased tremendously</a:t>
            </a:r>
            <a:r>
              <a:rPr lang="en-US" sz="1600" dirty="0"/>
              <a:t> and will probably continue to do so</a:t>
            </a:r>
          </a:p>
        </p:txBody>
      </p:sp>
      <p:sp>
        <p:nvSpPr>
          <p:cNvPr id="4" name="CasellaDiTesto 3"/>
          <p:cNvSpPr txBox="1"/>
          <p:nvPr/>
        </p:nvSpPr>
        <p:spPr>
          <a:xfrm>
            <a:off x="501161" y="4809907"/>
            <a:ext cx="11324493" cy="1200329"/>
          </a:xfrm>
          <a:prstGeom prst="rect">
            <a:avLst/>
          </a:prstGeom>
          <a:noFill/>
          <a:ln>
            <a:solidFill>
              <a:srgbClr val="00B050"/>
            </a:solidFill>
          </a:ln>
        </p:spPr>
        <p:txBody>
          <a:bodyPr wrap="square" rtlCol="0">
            <a:spAutoFit/>
          </a:bodyPr>
          <a:lstStyle/>
          <a:p>
            <a:pPr algn="ctr"/>
            <a:r>
              <a:rPr lang="en-US" dirty="0"/>
              <a:t>Annotating noncoding genes is very problematic because of the difficulty of detecting homology and their high divergence between species. Their annotation relies mainly on alignment with RNA-seq data. The same problem affects the UTR annotation of protein-coding genes, with the result that many gene annotation pipelines are focused only on CDS</a:t>
            </a:r>
          </a:p>
        </p:txBody>
      </p:sp>
    </p:spTree>
    <p:extLst>
      <p:ext uri="{BB962C8B-B14F-4D97-AF65-F5344CB8AC3E}">
        <p14:creationId xmlns:p14="http://schemas.microsoft.com/office/powerpoint/2010/main" val="162601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53865"/>
          </a:xfrm>
        </p:spPr>
        <p:txBody>
          <a:bodyPr>
            <a:normAutofit/>
          </a:bodyPr>
          <a:lstStyle/>
          <a:p>
            <a:r>
              <a:rPr lang="it-IT" sz="2400" dirty="0"/>
              <a:t>FROM STRUCTURAL TO FUNCTIONAL ANNOTATION</a:t>
            </a:r>
          </a:p>
        </p:txBody>
      </p:sp>
      <p:sp>
        <p:nvSpPr>
          <p:cNvPr id="4" name="CasellaDiTesto 3"/>
          <p:cNvSpPr txBox="1"/>
          <p:nvPr/>
        </p:nvSpPr>
        <p:spPr>
          <a:xfrm>
            <a:off x="905369" y="1459855"/>
            <a:ext cx="6496294" cy="3139321"/>
          </a:xfrm>
          <a:prstGeom prst="rect">
            <a:avLst/>
          </a:prstGeom>
          <a:noFill/>
        </p:spPr>
        <p:txBody>
          <a:bodyPr wrap="square" rtlCol="0">
            <a:spAutoFit/>
          </a:bodyPr>
          <a:lstStyle/>
          <a:p>
            <a:pPr marL="342900" indent="-342900" algn="just">
              <a:buFont typeface="Arial" panose="020B0604020202020204" pitchFamily="34" charset="0"/>
              <a:buChar char="•"/>
            </a:pPr>
            <a:r>
              <a:rPr lang="en-US" dirty="0"/>
              <a:t>The annotation pipelines we have discussed so far were focused on assigning coordinates to </a:t>
            </a:r>
            <a:r>
              <a:rPr lang="en-US" i="1" dirty="0"/>
              <a:t>features</a:t>
            </a:r>
            <a:r>
              <a:rPr lang="en-US" dirty="0"/>
              <a:t> (= </a:t>
            </a:r>
            <a:r>
              <a:rPr lang="en-US" b="1" dirty="0"/>
              <a:t>structural annotation</a:t>
            </a:r>
            <a:r>
              <a:rPr lang="en-US" dirty="0"/>
              <a:t>)</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dirty="0"/>
              <a:t>We must, however, find a method to combine genotype and phenotype to proceed with biological interpretation</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b="1" dirty="0"/>
              <a:t>Functional annotation </a:t>
            </a:r>
            <a:r>
              <a:rPr lang="en-US" dirty="0"/>
              <a:t>is based on comparing an unknown sequence with a database of sequences with known function</a:t>
            </a:r>
          </a:p>
        </p:txBody>
      </p:sp>
      <p:sp>
        <p:nvSpPr>
          <p:cNvPr id="7" name="CasellaDiTesto 6"/>
          <p:cNvSpPr txBox="1"/>
          <p:nvPr/>
        </p:nvSpPr>
        <p:spPr>
          <a:xfrm>
            <a:off x="1105013" y="4870264"/>
            <a:ext cx="10152993" cy="1569660"/>
          </a:xfrm>
          <a:prstGeom prst="rect">
            <a:avLst/>
          </a:prstGeom>
          <a:noFill/>
          <a:ln>
            <a:solidFill>
              <a:schemeClr val="tx1"/>
            </a:solidFill>
          </a:ln>
        </p:spPr>
        <p:txBody>
          <a:bodyPr wrap="square" rtlCol="0">
            <a:spAutoFit/>
          </a:bodyPr>
          <a:lstStyle/>
          <a:p>
            <a:pPr algn="just"/>
            <a:r>
              <a:rPr lang="en-US" sz="1600" dirty="0"/>
              <a:t>All functional annotation methods cone based on sequence homology. Although many alternative methods have been developed and are already partly available, BLAST and its variants remains by far the most widely used method for searching for similarities between an unknown sequence and those contained in a reference database</a:t>
            </a:r>
          </a:p>
          <a:p>
            <a:pPr algn="just"/>
            <a:endParaRPr lang="en-US" sz="1600" dirty="0"/>
          </a:p>
          <a:p>
            <a:pPr algn="just"/>
            <a:r>
              <a:rPr lang="en-US" sz="1600" b="1" dirty="0"/>
              <a:t>Sequence similarity</a:t>
            </a:r>
            <a:r>
              <a:rPr lang="en-US" sz="1600" dirty="0"/>
              <a:t> </a:t>
            </a:r>
            <a:r>
              <a:rPr lang="en-US" sz="1600" b="1" dirty="0"/>
              <a:t>makes it possible to infer</a:t>
            </a:r>
            <a:r>
              <a:rPr lang="en-US" sz="1600" dirty="0"/>
              <a:t> </a:t>
            </a:r>
            <a:r>
              <a:rPr lang="en-US" sz="1600" b="1" dirty="0"/>
              <a:t>probable</a:t>
            </a:r>
            <a:r>
              <a:rPr lang="en-US" sz="1600" dirty="0"/>
              <a:t> </a:t>
            </a:r>
            <a:r>
              <a:rPr lang="en-US" sz="1600" b="1" dirty="0"/>
              <a:t>functional</a:t>
            </a:r>
            <a:r>
              <a:rPr lang="en-US" sz="1600" dirty="0"/>
              <a:t> </a:t>
            </a:r>
            <a:r>
              <a:rPr lang="en-US" sz="1600" b="1" dirty="0"/>
              <a:t>similarities</a:t>
            </a:r>
            <a:endParaRPr lang="en-US" sz="1600" dirty="0"/>
          </a:p>
        </p:txBody>
      </p:sp>
      <p:pic>
        <p:nvPicPr>
          <p:cNvPr id="3" name="Immagine 2"/>
          <p:cNvPicPr>
            <a:picLocks noChangeAspect="1"/>
          </p:cNvPicPr>
          <p:nvPr/>
        </p:nvPicPr>
        <p:blipFill>
          <a:blip r:embed="rId2"/>
          <a:stretch>
            <a:fillRect/>
          </a:stretch>
        </p:blipFill>
        <p:spPr>
          <a:xfrm>
            <a:off x="7730752" y="1540707"/>
            <a:ext cx="3751800" cy="2977619"/>
          </a:xfrm>
          <a:prstGeom prst="rect">
            <a:avLst/>
          </a:prstGeom>
        </p:spPr>
      </p:pic>
    </p:spTree>
    <p:extLst>
      <p:ext uri="{BB962C8B-B14F-4D97-AF65-F5344CB8AC3E}">
        <p14:creationId xmlns:p14="http://schemas.microsoft.com/office/powerpoint/2010/main" val="214049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10619"/>
          </a:xfrm>
        </p:spPr>
        <p:txBody>
          <a:bodyPr>
            <a:normAutofit/>
          </a:bodyPr>
          <a:lstStyle/>
          <a:p>
            <a:r>
              <a:rPr lang="it-IT" sz="2800" u="sng" dirty="0" err="1"/>
              <a:t>Inferring</a:t>
            </a:r>
            <a:r>
              <a:rPr lang="it-IT" sz="2800" u="sng" dirty="0"/>
              <a:t> gene/</a:t>
            </a:r>
            <a:r>
              <a:rPr lang="it-IT" sz="2800" u="sng" dirty="0" err="1"/>
              <a:t>protein</a:t>
            </a:r>
            <a:r>
              <a:rPr lang="it-IT" sz="2800" u="sng" dirty="0"/>
              <a:t> </a:t>
            </a:r>
            <a:r>
              <a:rPr lang="it-IT" sz="2800" u="sng" dirty="0" err="1"/>
              <a:t>function</a:t>
            </a:r>
            <a:r>
              <a:rPr lang="it-IT" sz="2800" u="sng" dirty="0"/>
              <a:t> with BLAST</a:t>
            </a:r>
          </a:p>
        </p:txBody>
      </p:sp>
      <p:sp>
        <p:nvSpPr>
          <p:cNvPr id="3" name="Content Placeholder 2"/>
          <p:cNvSpPr>
            <a:spLocks noGrp="1"/>
          </p:cNvSpPr>
          <p:nvPr>
            <p:ph idx="1"/>
          </p:nvPr>
        </p:nvSpPr>
        <p:spPr>
          <a:xfrm>
            <a:off x="838200" y="1552356"/>
            <a:ext cx="10515600" cy="4351338"/>
          </a:xfrm>
        </p:spPr>
        <p:txBody>
          <a:bodyPr>
            <a:normAutofit fontScale="92500" lnSpcReduction="10000"/>
          </a:bodyPr>
          <a:lstStyle/>
          <a:p>
            <a:pPr algn="just"/>
            <a:r>
              <a:rPr lang="en-US" dirty="0"/>
              <a:t>With the concept of </a:t>
            </a:r>
            <a:r>
              <a:rPr lang="en-US" b="1" dirty="0"/>
              <a:t>homology</a:t>
            </a:r>
            <a:r>
              <a:rPr lang="en-US" dirty="0"/>
              <a:t> in mind, it should be clear that two homologous sequences are derived from a single ancestral sequence that had a well-defined function -&gt; at the time of the speciation or gene duplication event that resulted in the two sequences under consideration, they performed the same function</a:t>
            </a:r>
          </a:p>
          <a:p>
            <a:pPr algn="just"/>
            <a:r>
              <a:rPr lang="en-US" dirty="0"/>
              <a:t>But how confidently can we establish that they continue to do so today, after hundreds of thousands of years of independent evolutionary history, given some level of primary sequence divergence?</a:t>
            </a:r>
          </a:p>
          <a:p>
            <a:pPr algn="just"/>
            <a:r>
              <a:rPr lang="en-US" dirty="0"/>
              <a:t>This is an arbitrary inference and never quite certain, thus requiring reasonable interpretation by the user</a:t>
            </a:r>
          </a:p>
          <a:p>
            <a:pPr algn="just"/>
            <a:r>
              <a:rPr lang="en-US" dirty="0"/>
              <a:t>The </a:t>
            </a:r>
            <a:r>
              <a:rPr lang="en-US" b="1" u="sng" dirty="0"/>
              <a:t>higher the similarity (and the more prone to zero the e-value) the greater the degree of confidence in the functional annotation</a:t>
            </a:r>
            <a:endParaRPr lang="en-US" dirty="0"/>
          </a:p>
          <a:p>
            <a:pPr algn="just"/>
            <a:r>
              <a:rPr lang="en-US" b="1" u="sng" dirty="0">
                <a:solidFill>
                  <a:srgbClr val="FF0000"/>
                </a:solidFill>
              </a:rPr>
              <a:t>N.B. However, function depends not only on primary sequence, but also on regulation (which determines where and when a gene is expressed)</a:t>
            </a:r>
            <a:endParaRPr lang="en-US" dirty="0">
              <a:solidFill>
                <a:srgbClr val="FF0000"/>
              </a:solidFill>
            </a:endParaRPr>
          </a:p>
        </p:txBody>
      </p:sp>
    </p:spTree>
    <p:extLst>
      <p:ext uri="{BB962C8B-B14F-4D97-AF65-F5344CB8AC3E}">
        <p14:creationId xmlns:p14="http://schemas.microsoft.com/office/powerpoint/2010/main" val="79694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BLAST: </a:t>
            </a:r>
            <a:r>
              <a:rPr lang="it-IT" dirty="0" err="1"/>
              <a:t>application</a:t>
            </a:r>
            <a:r>
              <a:rPr lang="it-IT" dirty="0"/>
              <a:t> to </a:t>
            </a:r>
            <a:r>
              <a:rPr lang="it-IT" dirty="0" err="1"/>
              <a:t>genomic</a:t>
            </a:r>
            <a:r>
              <a:rPr lang="it-IT" dirty="0"/>
              <a:t> studies</a:t>
            </a:r>
          </a:p>
        </p:txBody>
      </p:sp>
      <p:sp>
        <p:nvSpPr>
          <p:cNvPr id="3" name="Content Placeholder 2"/>
          <p:cNvSpPr>
            <a:spLocks noGrp="1"/>
          </p:cNvSpPr>
          <p:nvPr>
            <p:ph idx="1"/>
          </p:nvPr>
        </p:nvSpPr>
        <p:spPr/>
        <p:txBody>
          <a:bodyPr/>
          <a:lstStyle/>
          <a:p>
            <a:pPr algn="just"/>
            <a:r>
              <a:rPr lang="en-US" dirty="0">
                <a:solidFill>
                  <a:srgbClr val="FF0000"/>
                </a:solidFill>
              </a:rPr>
              <a:t>Annotation of introns and exons</a:t>
            </a:r>
            <a:r>
              <a:rPr lang="en-US" dirty="0">
                <a:solidFill>
                  <a:schemeClr val="tx2"/>
                </a:solidFill>
              </a:rPr>
              <a:t>: mRNA (query) vs genome (database)</a:t>
            </a:r>
          </a:p>
          <a:p>
            <a:pPr algn="just"/>
            <a:r>
              <a:rPr lang="en-US" dirty="0">
                <a:solidFill>
                  <a:srgbClr val="FF0000"/>
                </a:solidFill>
              </a:rPr>
              <a:t>Functional annotation of genes </a:t>
            </a:r>
            <a:r>
              <a:rPr lang="en-US" dirty="0">
                <a:solidFill>
                  <a:schemeClr val="tx2"/>
                </a:solidFill>
              </a:rPr>
              <a:t>(by homology/</a:t>
            </a:r>
            <a:r>
              <a:rPr lang="en-US" dirty="0" err="1">
                <a:solidFill>
                  <a:schemeClr val="tx2"/>
                </a:solidFill>
              </a:rPr>
              <a:t>orthology</a:t>
            </a:r>
            <a:r>
              <a:rPr lang="en-US" dirty="0">
                <a:solidFill>
                  <a:schemeClr val="tx2"/>
                </a:solidFill>
              </a:rPr>
              <a:t>): very similar genes among different species have a high probability of encoding proteins that maintain a similar function</a:t>
            </a:r>
          </a:p>
          <a:p>
            <a:pPr algn="just"/>
            <a:r>
              <a:rPr lang="en-US" dirty="0">
                <a:solidFill>
                  <a:srgbClr val="FF0000"/>
                </a:solidFill>
              </a:rPr>
              <a:t>Gene prediction: annotation of genes by similarity</a:t>
            </a:r>
            <a:r>
              <a:rPr lang="en-US" dirty="0">
                <a:solidFill>
                  <a:schemeClr val="tx2"/>
                </a:solidFill>
              </a:rPr>
              <a:t>. For example, the structural organization of orangutan genes (number and position of exons and introns) can be predicted by aligning the unannotated orangutan genome with the annotated human genome</a:t>
            </a:r>
          </a:p>
          <a:p>
            <a:pPr algn="just"/>
            <a:r>
              <a:rPr lang="en-US" dirty="0">
                <a:solidFill>
                  <a:schemeClr val="tx2"/>
                </a:solidFill>
              </a:rPr>
              <a:t>Many other applications: </a:t>
            </a:r>
            <a:r>
              <a:rPr lang="en-US" dirty="0">
                <a:solidFill>
                  <a:srgbClr val="FF0000"/>
                </a:solidFill>
              </a:rPr>
              <a:t>metagenomics </a:t>
            </a:r>
            <a:r>
              <a:rPr lang="en-US" dirty="0">
                <a:solidFill>
                  <a:schemeClr val="tx2"/>
                </a:solidFill>
              </a:rPr>
              <a:t>(OTU assignment), </a:t>
            </a:r>
            <a:r>
              <a:rPr lang="en-US" dirty="0">
                <a:solidFill>
                  <a:srgbClr val="FF0000"/>
                </a:solidFill>
              </a:rPr>
              <a:t>comparative genomics/</a:t>
            </a:r>
            <a:r>
              <a:rPr lang="en-US" dirty="0" err="1">
                <a:solidFill>
                  <a:srgbClr val="FF0000"/>
                </a:solidFill>
              </a:rPr>
              <a:t>phylogenomics</a:t>
            </a:r>
            <a:r>
              <a:rPr lang="en-US" dirty="0">
                <a:solidFill>
                  <a:schemeClr val="tx2"/>
                </a:solidFill>
              </a:rPr>
              <a:t>, and many more!</a:t>
            </a:r>
            <a:endParaRPr lang="it-IT" dirty="0">
              <a:solidFill>
                <a:schemeClr val="tx2"/>
              </a:solidFill>
            </a:endParaRPr>
          </a:p>
        </p:txBody>
      </p:sp>
    </p:spTree>
    <p:extLst>
      <p:ext uri="{BB962C8B-B14F-4D97-AF65-F5344CB8AC3E}">
        <p14:creationId xmlns:p14="http://schemas.microsoft.com/office/powerpoint/2010/main" val="162835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1282"/>
          </a:xfrm>
        </p:spPr>
        <p:txBody>
          <a:bodyPr/>
          <a:lstStyle/>
          <a:p>
            <a:r>
              <a:rPr lang="it-IT" dirty="0" err="1"/>
              <a:t>Functional</a:t>
            </a:r>
            <a:r>
              <a:rPr lang="it-IT" dirty="0"/>
              <a:t> </a:t>
            </a:r>
            <a:r>
              <a:rPr lang="it-IT" dirty="0" err="1"/>
              <a:t>annotation</a:t>
            </a:r>
            <a:r>
              <a:rPr lang="it-IT" dirty="0"/>
              <a:t>: databases</a:t>
            </a:r>
          </a:p>
        </p:txBody>
      </p:sp>
      <p:sp>
        <p:nvSpPr>
          <p:cNvPr id="3" name="Content Placeholder 2"/>
          <p:cNvSpPr>
            <a:spLocks noGrp="1"/>
          </p:cNvSpPr>
          <p:nvPr>
            <p:ph idx="1"/>
          </p:nvPr>
        </p:nvSpPr>
        <p:spPr>
          <a:xfrm>
            <a:off x="838200" y="1552356"/>
            <a:ext cx="5719354" cy="4351338"/>
          </a:xfrm>
        </p:spPr>
        <p:txBody>
          <a:bodyPr>
            <a:normAutofit lnSpcReduction="10000"/>
          </a:bodyPr>
          <a:lstStyle/>
          <a:p>
            <a:pPr algn="just"/>
            <a:r>
              <a:rPr lang="en-US" b="1" dirty="0"/>
              <a:t>Gene Ontology</a:t>
            </a:r>
            <a:r>
              <a:rPr lang="en-US" dirty="0"/>
              <a:t>: broad classification categories </a:t>
            </a:r>
          </a:p>
          <a:p>
            <a:pPr algn="just"/>
            <a:r>
              <a:rPr lang="en-US" b="1" u="sng" dirty="0"/>
              <a:t>(</a:t>
            </a:r>
            <a:r>
              <a:rPr lang="en-US" b="1" u="sng" dirty="0" err="1"/>
              <a:t>i</a:t>
            </a:r>
            <a:r>
              <a:rPr lang="en-US" b="1" u="sng" dirty="0"/>
              <a:t>) cellular component (ii) molecular function (iii) biological process</a:t>
            </a:r>
            <a:endParaRPr lang="en-US" dirty="0"/>
          </a:p>
          <a:p>
            <a:pPr algn="just"/>
            <a:r>
              <a:rPr lang="en-US" dirty="0"/>
              <a:t>Organized on hierarchical planes, with parent/child relationships</a:t>
            </a:r>
          </a:p>
          <a:p>
            <a:pPr algn="just"/>
            <a:r>
              <a:rPr lang="en-US" dirty="0"/>
              <a:t>Very useful for model organisms, but not so useful for others. There is a strong bias toward human/mouse/</a:t>
            </a:r>
            <a:r>
              <a:rPr lang="en-US" i="1" dirty="0"/>
              <a:t>Drosophila/Arabidopsis</a:t>
            </a:r>
            <a:endParaRPr lang="en-US" dirty="0"/>
          </a:p>
          <a:p>
            <a:pPr algn="just"/>
            <a:r>
              <a:rPr lang="en-US" dirty="0"/>
              <a:t>Molecular pathways specific to less studied taxa are often absent or underrepresented</a:t>
            </a:r>
          </a:p>
        </p:txBody>
      </p:sp>
      <p:pic>
        <p:nvPicPr>
          <p:cNvPr id="5" name="Immagine 4"/>
          <p:cNvPicPr>
            <a:picLocks noChangeAspect="1"/>
          </p:cNvPicPr>
          <p:nvPr/>
        </p:nvPicPr>
        <p:blipFill>
          <a:blip r:embed="rId2"/>
          <a:stretch>
            <a:fillRect/>
          </a:stretch>
        </p:blipFill>
        <p:spPr>
          <a:xfrm>
            <a:off x="7043738" y="1690688"/>
            <a:ext cx="4415165" cy="4621723"/>
          </a:xfrm>
          <a:prstGeom prst="rect">
            <a:avLst/>
          </a:prstGeom>
        </p:spPr>
      </p:pic>
    </p:spTree>
    <p:extLst>
      <p:ext uri="{BB962C8B-B14F-4D97-AF65-F5344CB8AC3E}">
        <p14:creationId xmlns:p14="http://schemas.microsoft.com/office/powerpoint/2010/main" val="11892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239" y="1490495"/>
            <a:ext cx="5257799" cy="4351338"/>
          </a:xfrm>
        </p:spPr>
        <p:txBody>
          <a:bodyPr>
            <a:normAutofit/>
          </a:bodyPr>
          <a:lstStyle/>
          <a:p>
            <a:pPr algn="just"/>
            <a:r>
              <a:rPr lang="en-US" b="1" dirty="0"/>
              <a:t>KEGG</a:t>
            </a:r>
            <a:r>
              <a:rPr lang="en-US" dirty="0"/>
              <a:t>: “metabolic” annotation</a:t>
            </a:r>
          </a:p>
          <a:p>
            <a:pPr algn="just"/>
            <a:r>
              <a:rPr lang="en-US" dirty="0"/>
              <a:t>KEGGs (and their protein products) are embedded in complex molecular networks of enzymatic reactions</a:t>
            </a:r>
          </a:p>
          <a:p>
            <a:pPr algn="just"/>
            <a:r>
              <a:rPr lang="en-US" dirty="0"/>
              <a:t>They can be assigned annotations derived from the </a:t>
            </a:r>
            <a:r>
              <a:rPr lang="en-US" b="1" dirty="0"/>
              <a:t>Enzyme</a:t>
            </a:r>
            <a:r>
              <a:rPr lang="en-US" dirty="0"/>
              <a:t> </a:t>
            </a:r>
            <a:r>
              <a:rPr lang="en-US" b="1" dirty="0"/>
              <a:t>Commission</a:t>
            </a:r>
            <a:r>
              <a:rPr lang="en-US" dirty="0"/>
              <a:t> (EC), which are often and frequently associated with biochemical meanings</a:t>
            </a:r>
          </a:p>
          <a:p>
            <a:pPr algn="just"/>
            <a:r>
              <a:rPr lang="en-US" dirty="0"/>
              <a:t>Depending </a:t>
            </a:r>
            <a:r>
              <a:rPr lang="en-US" b="1" u="sng" dirty="0"/>
              <a:t>on the type of functional annotation, these are in any case “inherited” from previously characterized genes and proteins</a:t>
            </a:r>
            <a:endParaRPr lang="en-US" dirty="0"/>
          </a:p>
        </p:txBody>
      </p:sp>
      <p:pic>
        <p:nvPicPr>
          <p:cNvPr id="4" name="Immagine 3"/>
          <p:cNvPicPr>
            <a:picLocks noChangeAspect="1"/>
          </p:cNvPicPr>
          <p:nvPr/>
        </p:nvPicPr>
        <p:blipFill>
          <a:blip r:embed="rId2"/>
          <a:stretch>
            <a:fillRect/>
          </a:stretch>
        </p:blipFill>
        <p:spPr>
          <a:xfrm>
            <a:off x="6095999" y="1552356"/>
            <a:ext cx="5790291" cy="4480582"/>
          </a:xfrm>
          <a:prstGeom prst="rect">
            <a:avLst/>
          </a:prstGeom>
        </p:spPr>
      </p:pic>
      <p:sp>
        <p:nvSpPr>
          <p:cNvPr id="2" name="Title 1">
            <a:extLst>
              <a:ext uri="{FF2B5EF4-FFF2-40B4-BE49-F238E27FC236}">
                <a16:creationId xmlns:a16="http://schemas.microsoft.com/office/drawing/2014/main" id="{01A2B78D-6B69-96ED-AB91-4B3AB6829E83}"/>
              </a:ext>
            </a:extLst>
          </p:cNvPr>
          <p:cNvSpPr>
            <a:spLocks noGrp="1"/>
          </p:cNvSpPr>
          <p:nvPr>
            <p:ph type="title"/>
          </p:nvPr>
        </p:nvSpPr>
        <p:spPr>
          <a:xfrm>
            <a:off x="1341120" y="438912"/>
            <a:ext cx="9509760" cy="571282"/>
          </a:xfrm>
        </p:spPr>
        <p:txBody>
          <a:bodyPr/>
          <a:lstStyle/>
          <a:p>
            <a:r>
              <a:rPr lang="it-IT" dirty="0" err="1"/>
              <a:t>Functional</a:t>
            </a:r>
            <a:r>
              <a:rPr lang="it-IT" dirty="0"/>
              <a:t> </a:t>
            </a:r>
            <a:r>
              <a:rPr lang="it-IT" dirty="0" err="1"/>
              <a:t>annotation</a:t>
            </a:r>
            <a:r>
              <a:rPr lang="it-IT" dirty="0"/>
              <a:t>: databases</a:t>
            </a:r>
          </a:p>
        </p:txBody>
      </p:sp>
    </p:spTree>
    <p:extLst>
      <p:ext uri="{BB962C8B-B14F-4D97-AF65-F5344CB8AC3E}">
        <p14:creationId xmlns:p14="http://schemas.microsoft.com/office/powerpoint/2010/main" val="396987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Biological</a:t>
            </a:r>
            <a:r>
              <a:rPr lang="it-IT" dirty="0"/>
              <a:t> </a:t>
            </a:r>
            <a:r>
              <a:rPr lang="it-IT" dirty="0" err="1"/>
              <a:t>interpretation</a:t>
            </a:r>
            <a:r>
              <a:rPr lang="it-IT" dirty="0"/>
              <a:t>: </a:t>
            </a:r>
            <a:r>
              <a:rPr lang="it-IT" dirty="0" err="1"/>
              <a:t>statistical</a:t>
            </a:r>
            <a:r>
              <a:rPr lang="it-IT" dirty="0"/>
              <a:t> </a:t>
            </a:r>
            <a:r>
              <a:rPr lang="it-IT" dirty="0" err="1"/>
              <a:t>tests</a:t>
            </a:r>
            <a:endParaRPr lang="en-US" dirty="0"/>
          </a:p>
        </p:txBody>
      </p:sp>
      <p:sp>
        <p:nvSpPr>
          <p:cNvPr id="3" name="Segnaposto contenuto 2"/>
          <p:cNvSpPr>
            <a:spLocks noGrp="1"/>
          </p:cNvSpPr>
          <p:nvPr>
            <p:ph idx="1"/>
          </p:nvPr>
        </p:nvSpPr>
        <p:spPr>
          <a:xfrm>
            <a:off x="838200" y="1187669"/>
            <a:ext cx="10515600" cy="4989294"/>
          </a:xfrm>
        </p:spPr>
        <p:txBody>
          <a:bodyPr>
            <a:normAutofit/>
          </a:bodyPr>
          <a:lstStyle/>
          <a:p>
            <a:pPr algn="just"/>
            <a:r>
              <a:rPr lang="en-US" sz="2200" dirty="0"/>
              <a:t>The analyses by which the involvement of a biological process in a response is assessed are called </a:t>
            </a:r>
            <a:r>
              <a:rPr lang="en-US" sz="2200" b="1" u="sng" dirty="0"/>
              <a:t>hypergeometric annotation tests </a:t>
            </a:r>
            <a:r>
              <a:rPr lang="en-US" sz="2200" dirty="0"/>
              <a:t>or </a:t>
            </a:r>
            <a:r>
              <a:rPr lang="en-US" sz="2200" b="1" u="sng" dirty="0"/>
              <a:t>gene set enrichment</a:t>
            </a:r>
            <a:r>
              <a:rPr lang="en-US" sz="2200" dirty="0"/>
              <a:t> </a:t>
            </a:r>
            <a:r>
              <a:rPr lang="en-US" sz="2200" b="1" u="sng" dirty="0"/>
              <a:t>analyses (GSEA)</a:t>
            </a:r>
            <a:endParaRPr lang="en-US" sz="2200" dirty="0"/>
          </a:p>
          <a:p>
            <a:pPr algn="just"/>
            <a:r>
              <a:rPr lang="en-US" sz="2200" dirty="0"/>
              <a:t>Comparison is made between the entire reference genome or transcriptome and the subset of DE genes</a:t>
            </a:r>
          </a:p>
          <a:p>
            <a:pPr algn="just"/>
            <a:r>
              <a:rPr lang="en-US" sz="2200" dirty="0"/>
              <a:t>The </a:t>
            </a:r>
            <a:r>
              <a:rPr lang="en-US" sz="2200" b="1" u="sng" dirty="0"/>
              <a:t>concept is similar to that of a chi squared test</a:t>
            </a:r>
            <a:r>
              <a:rPr lang="en-US" sz="2200" dirty="0"/>
              <a:t>: if we have 10,000 total genes in the genome and 1,000 are DE, it means that 10% of the genes are DE</a:t>
            </a:r>
          </a:p>
          <a:p>
            <a:pPr algn="just"/>
            <a:r>
              <a:rPr lang="en-US" sz="2200" dirty="0"/>
              <a:t>If in the genome we find 10 genes annotated as “actin,” in the subset of DEs I would expect only 10%, i.e., 1. If, on the other hand, I observe 5, there is an </a:t>
            </a:r>
            <a:r>
              <a:rPr lang="en-US" sz="2200" b="1" u="sng" dirty="0"/>
              <a:t>over-representation</a:t>
            </a:r>
            <a:endParaRPr lang="en-US" sz="2200" dirty="0"/>
          </a:p>
          <a:p>
            <a:pPr algn="just"/>
            <a:r>
              <a:rPr lang="en-US" sz="2200" dirty="0"/>
              <a:t>I have to ask myself whether this over-representation is random or not (i.e., whether it is statistically significant or not)</a:t>
            </a:r>
          </a:p>
        </p:txBody>
      </p:sp>
    </p:spTree>
    <p:extLst>
      <p:ext uri="{BB962C8B-B14F-4D97-AF65-F5344CB8AC3E}">
        <p14:creationId xmlns:p14="http://schemas.microsoft.com/office/powerpoint/2010/main" val="33455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42406" y="1553429"/>
            <a:ext cx="10515600" cy="4989294"/>
          </a:xfrm>
        </p:spPr>
        <p:txBody>
          <a:bodyPr>
            <a:normAutofit/>
          </a:bodyPr>
          <a:lstStyle/>
          <a:p>
            <a:pPr algn="just"/>
            <a:r>
              <a:rPr lang="en-US" sz="2200" dirty="0"/>
              <a:t>The </a:t>
            </a:r>
            <a:r>
              <a:rPr lang="en-US" sz="2200" b="1" u="sng" dirty="0"/>
              <a:t>test returns me p-values for each annotation</a:t>
            </a:r>
            <a:r>
              <a:rPr lang="en-US" sz="2200" dirty="0"/>
              <a:t>, as well as expected values (E) and observed values (O). The p-value is the more significant the greater the difference between O and E</a:t>
            </a:r>
          </a:p>
          <a:p>
            <a:pPr algn="just"/>
            <a:r>
              <a:rPr lang="en-US" sz="2200" dirty="0"/>
              <a:t>Annotations </a:t>
            </a:r>
            <a:r>
              <a:rPr lang="en-US" sz="2200" b="1" u="sng" dirty="0"/>
              <a:t>with significant p-value indicate to me that that process or gene family is present more frequently than I expected among DE genes, and therefore I can hypothesize that these processes or gene families have something to do with the effects of the experiment</a:t>
            </a:r>
            <a:endParaRPr lang="en-US" sz="2200" dirty="0"/>
          </a:p>
          <a:p>
            <a:pPr algn="just"/>
            <a:r>
              <a:rPr lang="en-US" sz="2200" dirty="0"/>
              <a:t>For example, if as a result of a heat stress experiment in a starfish, I observe that heat shock proteins have a p-value = 0.000002 (expected=5, observed=30), this is a strong indication that finding 6 times more HSPs in the DE gene set than expected is not due to chance, indicating that HSPs are likely involved in the heat stress response process</a:t>
            </a:r>
          </a:p>
          <a:p>
            <a:endParaRPr lang="en-US" dirty="0"/>
          </a:p>
        </p:txBody>
      </p:sp>
      <p:sp>
        <p:nvSpPr>
          <p:cNvPr id="6" name="Titolo 1">
            <a:extLst>
              <a:ext uri="{FF2B5EF4-FFF2-40B4-BE49-F238E27FC236}">
                <a16:creationId xmlns:a16="http://schemas.microsoft.com/office/drawing/2014/main" id="{7B1B86CB-CAE9-91DE-ECD1-EDFCD15AE291}"/>
              </a:ext>
            </a:extLst>
          </p:cNvPr>
          <p:cNvSpPr txBox="1">
            <a:spLocks/>
          </p:cNvSpPr>
          <p:nvPr/>
        </p:nvSpPr>
        <p:spPr>
          <a:xfrm>
            <a:off x="838200" y="365126"/>
            <a:ext cx="10515600" cy="63335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a:t>Biological interpretation: statistical tests</a:t>
            </a:r>
            <a:endParaRPr lang="en-US" dirty="0"/>
          </a:p>
        </p:txBody>
      </p:sp>
    </p:spTree>
    <p:extLst>
      <p:ext uri="{BB962C8B-B14F-4D97-AF65-F5344CB8AC3E}">
        <p14:creationId xmlns:p14="http://schemas.microsoft.com/office/powerpoint/2010/main" val="281698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Autofit/>
          </a:bodyPr>
          <a:lstStyle/>
          <a:p>
            <a:r>
              <a:rPr lang="it-IT" sz="2400" dirty="0"/>
              <a:t>GSEA/</a:t>
            </a:r>
            <a:r>
              <a:rPr lang="it-IT" sz="2400" dirty="0" err="1"/>
              <a:t>Hypergeometric</a:t>
            </a:r>
            <a:r>
              <a:rPr lang="it-IT" sz="2400" dirty="0"/>
              <a:t> test – a </a:t>
            </a:r>
            <a:r>
              <a:rPr lang="it-IT" sz="2400" dirty="0" err="1"/>
              <a:t>schematic</a:t>
            </a:r>
            <a:r>
              <a:rPr lang="it-IT" sz="2400" dirty="0"/>
              <a:t> </a:t>
            </a:r>
            <a:r>
              <a:rPr lang="it-IT" sz="2400" dirty="0" err="1"/>
              <a:t>overview</a:t>
            </a:r>
            <a:endParaRPr lang="en-US" sz="2400" dirty="0"/>
          </a:p>
        </p:txBody>
      </p:sp>
      <p:sp>
        <p:nvSpPr>
          <p:cNvPr id="5" name="Rectangle 3"/>
          <p:cNvSpPr>
            <a:spLocks noChangeArrowheads="1"/>
          </p:cNvSpPr>
          <p:nvPr/>
        </p:nvSpPr>
        <p:spPr bwMode="auto">
          <a:xfrm>
            <a:off x="7431087" y="2132728"/>
            <a:ext cx="2016125" cy="2305050"/>
          </a:xfrm>
          <a:prstGeom prst="rect">
            <a:avLst/>
          </a:prstGeom>
          <a:solidFill>
            <a:srgbClr val="FFFF99"/>
          </a:solidFill>
          <a:ln w="2857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6" name="AutoShape 5"/>
          <p:cNvSpPr>
            <a:spLocks noChangeArrowheads="1"/>
          </p:cNvSpPr>
          <p:nvPr/>
        </p:nvSpPr>
        <p:spPr bwMode="auto">
          <a:xfrm>
            <a:off x="3757612" y="4869578"/>
            <a:ext cx="914400" cy="782638"/>
          </a:xfrm>
          <a:prstGeom prst="can">
            <a:avLst>
              <a:gd name="adj" fmla="val 25000"/>
            </a:avLst>
          </a:prstGeom>
          <a:solidFill>
            <a:schemeClr val="accent1"/>
          </a:solidFill>
          <a:ln w="9525">
            <a:solidFill>
              <a:schemeClr val="tx1"/>
            </a:solidFill>
            <a:round/>
            <a:headEnd/>
            <a:tailEnd/>
          </a:ln>
        </p:spPr>
        <p:txBody>
          <a:bodyPr wrap="none" anchor="ct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624D38"/>
              </a:solidFill>
              <a:effectLst/>
              <a:uLnTx/>
              <a:uFillTx/>
              <a:latin typeface="Calibri" panose="020F0502020204030204" pitchFamily="34" charset="0"/>
              <a:ea typeface="ＭＳ Ｐゴシック" panose="020B0600070205080204" pitchFamily="34" charset="-128"/>
              <a:cs typeface="+mn-cs"/>
            </a:endParaRPr>
          </a:p>
        </p:txBody>
      </p:sp>
      <p:sp>
        <p:nvSpPr>
          <p:cNvPr id="7" name="AutoShape 7"/>
          <p:cNvSpPr>
            <a:spLocks noChangeArrowheads="1"/>
          </p:cNvSpPr>
          <p:nvPr/>
        </p:nvSpPr>
        <p:spPr bwMode="auto">
          <a:xfrm rot="16200000">
            <a:off x="4847431" y="4230609"/>
            <a:ext cx="503238" cy="485775"/>
          </a:xfrm>
          <a:prstGeom prst="rightArrow">
            <a:avLst>
              <a:gd name="adj1" fmla="val 43787"/>
              <a:gd name="adj2" fmla="val 64704"/>
            </a:avLst>
          </a:prstGeom>
          <a:solidFill>
            <a:srgbClr val="FFFF29"/>
          </a:solidFill>
          <a:ln w="12700">
            <a:solidFill>
              <a:schemeClr val="tx1"/>
            </a:solidFill>
            <a:miter lim="800000"/>
            <a:headEnd/>
            <a:tailEnd/>
          </a:ln>
          <a:effectLst>
            <a:outerShdw dist="107763" dir="2700000" algn="ctr" rotWithShape="0">
              <a:srgbClr val="B2B2B2">
                <a:alpha val="74997"/>
              </a:srgbClr>
            </a:outerShdw>
          </a:effec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8" name="Text Box 12"/>
          <p:cNvSpPr txBox="1">
            <a:spLocks noChangeArrowheads="1"/>
          </p:cNvSpPr>
          <p:nvPr/>
        </p:nvSpPr>
        <p:spPr bwMode="auto">
          <a:xfrm>
            <a:off x="1166812" y="1288178"/>
            <a:ext cx="2447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624D38"/>
                </a:solidFill>
                <a:effectLst/>
                <a:uLnTx/>
                <a:uFillTx/>
                <a:latin typeface="Calibri" panose="020F0502020204030204" pitchFamily="34" charset="0"/>
                <a:ea typeface="ＭＳ Ｐゴシック" panose="020B0600070205080204" pitchFamily="34" charset="-128"/>
                <a:cs typeface="+mn-cs"/>
              </a:rPr>
              <a:t>RNA-</a:t>
            </a:r>
            <a:r>
              <a:rPr kumimoji="0" lang="en-US" altLang="en-US" sz="1800" b="1" i="0" u="none" strike="noStrike" kern="1200" cap="none" spc="0" normalizeH="0" baseline="0" noProof="0" dirty="0" err="1">
                <a:ln>
                  <a:noFill/>
                </a:ln>
                <a:solidFill>
                  <a:srgbClr val="624D38"/>
                </a:solidFill>
                <a:effectLst/>
                <a:uLnTx/>
                <a:uFillTx/>
                <a:latin typeface="Calibri" panose="020F0502020204030204" pitchFamily="34" charset="0"/>
                <a:ea typeface="ＭＳ Ｐゴシック" panose="020B0600070205080204" pitchFamily="34" charset="-128"/>
                <a:cs typeface="+mn-cs"/>
              </a:rPr>
              <a:t>seq</a:t>
            </a:r>
            <a:r>
              <a:rPr kumimoji="0" lang="en-US" altLang="en-US" sz="1800" b="1" i="0" u="none" strike="noStrike" kern="1200" cap="none" spc="0" normalizeH="0" baseline="0" noProof="0" dirty="0">
                <a:ln>
                  <a:noFill/>
                </a:ln>
                <a:solidFill>
                  <a:srgbClr val="624D38"/>
                </a:solidFill>
                <a:effectLst/>
                <a:uLnTx/>
                <a:uFillTx/>
                <a:latin typeface="Calibri" panose="020F0502020204030204" pitchFamily="34" charset="0"/>
                <a:ea typeface="ＭＳ Ｐゴシック" panose="020B0600070205080204" pitchFamily="34" charset="-128"/>
                <a:cs typeface="+mn-cs"/>
              </a:rPr>
              <a:t> experiment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624D38"/>
                </a:solidFill>
                <a:effectLst/>
                <a:uLnTx/>
                <a:uFillTx/>
                <a:latin typeface="Calibri" panose="020F0502020204030204" pitchFamily="34" charset="0"/>
                <a:ea typeface="ＭＳ Ｐゴシック" panose="020B0600070205080204" pitchFamily="34" charset="-128"/>
                <a:cs typeface="+mn-cs"/>
              </a:rPr>
              <a:t>(gene expression table)</a:t>
            </a:r>
          </a:p>
        </p:txBody>
      </p:sp>
      <p:sp>
        <p:nvSpPr>
          <p:cNvPr id="9" name="AutoShape 14"/>
          <p:cNvSpPr>
            <a:spLocks noChangeArrowheads="1"/>
          </p:cNvSpPr>
          <p:nvPr/>
        </p:nvSpPr>
        <p:spPr bwMode="auto">
          <a:xfrm>
            <a:off x="3397249" y="3069353"/>
            <a:ext cx="503238" cy="485775"/>
          </a:xfrm>
          <a:prstGeom prst="rightArrow">
            <a:avLst>
              <a:gd name="adj1" fmla="val 43787"/>
              <a:gd name="adj2" fmla="val 64704"/>
            </a:avLst>
          </a:prstGeom>
          <a:solidFill>
            <a:srgbClr val="FFFF29"/>
          </a:solidFill>
          <a:ln w="12700">
            <a:solidFill>
              <a:schemeClr val="tx1"/>
            </a:solidFill>
            <a:miter lim="800000"/>
            <a:headEnd/>
            <a:tailEnd/>
          </a:ln>
          <a:effectLst>
            <a:outerShdw blurRad="63500" dist="107763" dir="2700000" algn="ctr" rotWithShape="0">
              <a:srgbClr val="B2B2B2">
                <a:alpha val="74998"/>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10" name="Line 17"/>
          <p:cNvSpPr>
            <a:spLocks noChangeShapeType="1"/>
          </p:cNvSpPr>
          <p:nvPr/>
        </p:nvSpPr>
        <p:spPr bwMode="auto">
          <a:xfrm>
            <a:off x="8582024" y="2132728"/>
            <a:ext cx="0" cy="2305050"/>
          </a:xfrm>
          <a:prstGeom prst="line">
            <a:avLst/>
          </a:prstGeom>
          <a:noFill/>
          <a:ln w="28575">
            <a:solidFill>
              <a:srgbClr val="5F5F5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11" name="Rectangle 19"/>
          <p:cNvSpPr>
            <a:spLocks noChangeArrowheads="1"/>
          </p:cNvSpPr>
          <p:nvPr/>
        </p:nvSpPr>
        <p:spPr bwMode="auto">
          <a:xfrm>
            <a:off x="4333874" y="2637553"/>
            <a:ext cx="1728788" cy="1295400"/>
          </a:xfrm>
          <a:prstGeom prst="rect">
            <a:avLst/>
          </a:prstGeom>
          <a:solidFill>
            <a:schemeClr val="tx1"/>
          </a:solidFill>
          <a:ln w="9525">
            <a:solidFill>
              <a:schemeClr val="tx1"/>
            </a:solidFill>
            <a:miter lim="800000"/>
            <a:headEnd/>
            <a:tailEnd/>
          </a:ln>
          <a:effectLst>
            <a:outerShdw blurRad="63500" dist="107763" dir="2700000" algn="ctr" rotWithShape="0">
              <a:srgbClr val="B2B2B2">
                <a:alpha val="74998"/>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a:ea typeface="+mn-ea"/>
                <a:cs typeface="+mn-cs"/>
              </a:rPr>
              <a:t>ENRICHMENT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a:ea typeface="+mn-ea"/>
                <a:cs typeface="+mn-cs"/>
              </a:rPr>
              <a:t>TEST</a:t>
            </a:r>
          </a:p>
        </p:txBody>
      </p:sp>
      <p:sp>
        <p:nvSpPr>
          <p:cNvPr id="12" name="AutoShape 20"/>
          <p:cNvSpPr>
            <a:spLocks noChangeArrowheads="1"/>
          </p:cNvSpPr>
          <p:nvPr/>
        </p:nvSpPr>
        <p:spPr bwMode="auto">
          <a:xfrm>
            <a:off x="6496049" y="3069353"/>
            <a:ext cx="503238" cy="485775"/>
          </a:xfrm>
          <a:prstGeom prst="rightArrow">
            <a:avLst>
              <a:gd name="adj1" fmla="val 43787"/>
              <a:gd name="adj2" fmla="val 64704"/>
            </a:avLst>
          </a:prstGeom>
          <a:solidFill>
            <a:srgbClr val="FFFF29"/>
          </a:solidFill>
          <a:ln w="12700">
            <a:solidFill>
              <a:schemeClr val="tx1"/>
            </a:solidFill>
            <a:miter lim="800000"/>
            <a:headEnd/>
            <a:tailEnd/>
          </a:ln>
          <a:effectLst>
            <a:outerShdw blurRad="63500" dist="107763" dir="2700000" algn="ctr" rotWithShape="0">
              <a:srgbClr val="B2B2B2">
                <a:alpha val="74998"/>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13" name="Text Box 22"/>
          <p:cNvSpPr txBox="1">
            <a:spLocks noChangeArrowheads="1"/>
          </p:cNvSpPr>
          <p:nvPr/>
        </p:nvSpPr>
        <p:spPr bwMode="auto">
          <a:xfrm>
            <a:off x="7286624" y="1700928"/>
            <a:ext cx="2303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624D38"/>
                </a:solidFill>
                <a:effectLst/>
                <a:uLnTx/>
                <a:uFillTx/>
                <a:latin typeface="Calibri" panose="020F0502020204030204" pitchFamily="34" charset="0"/>
                <a:ea typeface="ＭＳ Ｐゴシック" panose="020B0600070205080204" pitchFamily="34" charset="-128"/>
                <a:cs typeface="+mn-cs"/>
              </a:rPr>
              <a:t>Enrichment Table</a:t>
            </a:r>
          </a:p>
        </p:txBody>
      </p:sp>
      <p:sp>
        <p:nvSpPr>
          <p:cNvPr id="14" name="Rectangle 70"/>
          <p:cNvSpPr>
            <a:spLocks noChangeArrowheads="1"/>
          </p:cNvSpPr>
          <p:nvPr/>
        </p:nvSpPr>
        <p:spPr bwMode="auto">
          <a:xfrm>
            <a:off x="1814512" y="2275603"/>
            <a:ext cx="1152525" cy="2305050"/>
          </a:xfrm>
          <a:prstGeom prst="rect">
            <a:avLst/>
          </a:prstGeom>
          <a:solidFill>
            <a:srgbClr val="FF643F"/>
          </a:solidFill>
          <a:ln w="28575">
            <a:solidFill>
              <a:schemeClr val="tx1"/>
            </a:solidFill>
            <a:miter lim="800000"/>
            <a:headEnd/>
            <a:tailEnd/>
          </a:ln>
          <a:effectLst>
            <a:outerShdw dist="107763" dir="2700000" algn="ctr" rotWithShape="0">
              <a:srgbClr val="B2B2B2">
                <a:alpha val="74997"/>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15" name="Line 71"/>
          <p:cNvSpPr>
            <a:spLocks noChangeShapeType="1"/>
          </p:cNvSpPr>
          <p:nvPr/>
        </p:nvSpPr>
        <p:spPr bwMode="auto">
          <a:xfrm>
            <a:off x="1814512" y="2491503"/>
            <a:ext cx="11509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16" name="Line 75"/>
          <p:cNvSpPr>
            <a:spLocks noChangeShapeType="1"/>
          </p:cNvSpPr>
          <p:nvPr/>
        </p:nvSpPr>
        <p:spPr bwMode="auto">
          <a:xfrm>
            <a:off x="2174874" y="2275603"/>
            <a:ext cx="0" cy="2305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17" name="Line 76"/>
          <p:cNvSpPr>
            <a:spLocks noChangeShapeType="1"/>
          </p:cNvSpPr>
          <p:nvPr/>
        </p:nvSpPr>
        <p:spPr bwMode="auto">
          <a:xfrm>
            <a:off x="2390774" y="2275603"/>
            <a:ext cx="0" cy="23050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18" name="Line 77"/>
          <p:cNvSpPr>
            <a:spLocks noChangeShapeType="1"/>
          </p:cNvSpPr>
          <p:nvPr/>
        </p:nvSpPr>
        <p:spPr bwMode="auto">
          <a:xfrm>
            <a:off x="1816099" y="2708991"/>
            <a:ext cx="11525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19" name="AutoShape 6"/>
          <p:cNvSpPr>
            <a:spLocks noChangeArrowheads="1"/>
          </p:cNvSpPr>
          <p:nvPr/>
        </p:nvSpPr>
        <p:spPr bwMode="auto">
          <a:xfrm>
            <a:off x="4333874" y="5125959"/>
            <a:ext cx="914400" cy="782637"/>
          </a:xfrm>
          <a:prstGeom prst="can">
            <a:avLst>
              <a:gd name="adj" fmla="val 25000"/>
            </a:avLst>
          </a:prstGeom>
          <a:solidFill>
            <a:srgbClr val="9999FF"/>
          </a:solidFill>
          <a:ln w="9525">
            <a:solidFill>
              <a:schemeClr val="tx1"/>
            </a:solidFill>
            <a:round/>
            <a:headEnd/>
            <a:tailEnd/>
          </a:ln>
        </p:spPr>
        <p:txBody>
          <a:bodyPr wrap="none" anchor="ct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624D38"/>
              </a:solidFill>
              <a:effectLst/>
              <a:uLnTx/>
              <a:uFillTx/>
              <a:latin typeface="Calibri" panose="020F0502020204030204" pitchFamily="34" charset="0"/>
              <a:ea typeface="ＭＳ Ｐゴシック" panose="020B0600070205080204" pitchFamily="34" charset="-128"/>
              <a:cs typeface="+mn-cs"/>
            </a:endParaRPr>
          </a:p>
        </p:txBody>
      </p:sp>
      <p:sp>
        <p:nvSpPr>
          <p:cNvPr id="20" name="Text Box 18"/>
          <p:cNvSpPr txBox="1">
            <a:spLocks noChangeArrowheads="1"/>
          </p:cNvSpPr>
          <p:nvPr/>
        </p:nvSpPr>
        <p:spPr bwMode="auto">
          <a:xfrm>
            <a:off x="2606674" y="5613321"/>
            <a:ext cx="2303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624D38"/>
                </a:solidFill>
                <a:effectLst/>
                <a:uLnTx/>
                <a:uFillTx/>
                <a:latin typeface="Calibri" panose="020F0502020204030204" pitchFamily="34" charset="0"/>
                <a:ea typeface="ＭＳ Ｐゴシック" panose="020B0600070205080204" pitchFamily="34" charset="-128"/>
                <a:cs typeface="+mn-cs"/>
              </a:rPr>
              <a:t>Gene-set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624D38"/>
                </a:solidFill>
                <a:effectLst/>
                <a:uLnTx/>
                <a:uFillTx/>
                <a:latin typeface="Calibri" panose="020F0502020204030204" pitchFamily="34" charset="0"/>
                <a:ea typeface="ＭＳ Ｐゴシック" panose="020B0600070205080204" pitchFamily="34" charset="-128"/>
                <a:cs typeface="+mn-cs"/>
              </a:rPr>
              <a:t>Databases</a:t>
            </a:r>
          </a:p>
        </p:txBody>
      </p:sp>
      <p:sp>
        <p:nvSpPr>
          <p:cNvPr id="21" name="Text Box 4"/>
          <p:cNvSpPr txBox="1">
            <a:spLocks noChangeArrowheads="1"/>
          </p:cNvSpPr>
          <p:nvPr/>
        </p:nvSpPr>
        <p:spPr bwMode="auto">
          <a:xfrm>
            <a:off x="7429499" y="2270455"/>
            <a:ext cx="23050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1160463" algn="l"/>
              </a:tabLs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1160463" algn="l"/>
              </a:tabLs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1160463" algn="l"/>
              </a:tabLs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1160463" algn="l"/>
              </a:tabLst>
              <a:defRPr>
                <a:solidFill>
                  <a:schemeClr val="bg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tab pos="1160463" algn="l"/>
              </a:tabLst>
              <a:defRPr/>
            </a:pPr>
            <a:r>
              <a:rPr kumimoji="0" lang="en-US" altLang="en-US" sz="1500" b="1" i="0" u="none" strike="noStrike" kern="1200" cap="none" spc="0" normalizeH="0" baseline="0" noProof="0" dirty="0">
                <a:ln>
                  <a:noFill/>
                </a:ln>
                <a:solidFill>
                  <a:srgbClr val="624D38"/>
                </a:solidFill>
                <a:effectLst/>
                <a:uLnTx/>
                <a:uFillTx/>
                <a:latin typeface="Calibri" panose="020F0502020204030204" pitchFamily="34" charset="0"/>
                <a:ea typeface="ＭＳ Ｐゴシック" panose="020B0600070205080204" pitchFamily="34" charset="-128"/>
                <a:cs typeface="+mn-cs"/>
              </a:rPr>
              <a:t>Spindle	0.00001</a:t>
            </a:r>
          </a:p>
          <a:p>
            <a:pPr marL="0" marR="0" lvl="0" indent="0" algn="l" defTabSz="914400" rtl="0" eaLnBrk="1" fontAlgn="auto" latinLnBrk="0" hangingPunct="1">
              <a:lnSpc>
                <a:spcPct val="100000"/>
              </a:lnSpc>
              <a:spcBef>
                <a:spcPct val="50000"/>
              </a:spcBef>
              <a:spcAft>
                <a:spcPts val="0"/>
              </a:spcAft>
              <a:buClrTx/>
              <a:buSzTx/>
              <a:buFontTx/>
              <a:buNone/>
              <a:tabLst>
                <a:tab pos="1160463" algn="l"/>
              </a:tabLst>
              <a:defRPr/>
            </a:pPr>
            <a:r>
              <a:rPr kumimoji="0" lang="en-US" altLang="en-US" sz="1500" b="1" i="0" u="none" strike="noStrike" kern="1200" cap="none" spc="0" normalizeH="0" baseline="0" noProof="0" dirty="0">
                <a:ln>
                  <a:noFill/>
                </a:ln>
                <a:solidFill>
                  <a:srgbClr val="624D38"/>
                </a:solidFill>
                <a:effectLst/>
                <a:uLnTx/>
                <a:uFillTx/>
                <a:latin typeface="Calibri" panose="020F0502020204030204" pitchFamily="34" charset="0"/>
                <a:ea typeface="ＭＳ Ｐゴシック" panose="020B0600070205080204" pitchFamily="34" charset="-128"/>
                <a:cs typeface="+mn-cs"/>
              </a:rPr>
              <a:t>Apoptosis	0.00025</a:t>
            </a:r>
          </a:p>
        </p:txBody>
      </p:sp>
      <p:sp>
        <p:nvSpPr>
          <p:cNvPr id="22" name="Text Box 22"/>
          <p:cNvSpPr txBox="1">
            <a:spLocks noChangeArrowheads="1"/>
          </p:cNvSpPr>
          <p:nvPr/>
        </p:nvSpPr>
        <p:spPr bwMode="auto">
          <a:xfrm>
            <a:off x="957702" y="4884658"/>
            <a:ext cx="252095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CC0000"/>
                </a:solidFill>
                <a:effectLst/>
                <a:uLnTx/>
                <a:uFillTx/>
                <a:latin typeface="Calibri" panose="020F0502020204030204" pitchFamily="34" charset="0"/>
                <a:ea typeface="ＭＳ Ｐゴシック" panose="020B0600070205080204" pitchFamily="34" charset="-128"/>
                <a:cs typeface="+mn-cs"/>
              </a:rPr>
              <a:t>Experimental Data</a:t>
            </a:r>
          </a:p>
        </p:txBody>
      </p:sp>
      <p:sp>
        <p:nvSpPr>
          <p:cNvPr id="23" name="Text Box 21"/>
          <p:cNvSpPr txBox="1">
            <a:spLocks noChangeArrowheads="1"/>
          </p:cNvSpPr>
          <p:nvPr/>
        </p:nvSpPr>
        <p:spPr bwMode="auto">
          <a:xfrm>
            <a:off x="5494777" y="5395833"/>
            <a:ext cx="2808287"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CC0000"/>
                </a:solidFill>
                <a:effectLst/>
                <a:uLnTx/>
                <a:uFillTx/>
                <a:latin typeface="Calibri" panose="020F0502020204030204" pitchFamily="34" charset="0"/>
                <a:ea typeface="ＭＳ Ｐゴシック" panose="020B0600070205080204" pitchFamily="34" charset="-128"/>
                <a:cs typeface="+mn-cs"/>
              </a:rPr>
              <a:t>A priori knowledge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CC0000"/>
                </a:solidFill>
                <a:effectLst/>
                <a:uLnTx/>
                <a:uFillTx/>
                <a:latin typeface="Calibri" panose="020F0502020204030204" pitchFamily="34" charset="0"/>
                <a:ea typeface="ＭＳ Ｐゴシック" panose="020B0600070205080204" pitchFamily="34" charset="-128"/>
                <a:cs typeface="+mn-cs"/>
              </a:rPr>
              <a:t>existing experimental data</a:t>
            </a:r>
          </a:p>
        </p:txBody>
      </p:sp>
      <p:sp>
        <p:nvSpPr>
          <p:cNvPr id="24" name="Text Box 21"/>
          <p:cNvSpPr txBox="1">
            <a:spLocks noChangeArrowheads="1"/>
          </p:cNvSpPr>
          <p:nvPr/>
        </p:nvSpPr>
        <p:spPr bwMode="auto">
          <a:xfrm>
            <a:off x="9554368" y="2913778"/>
            <a:ext cx="2087562"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CC0000"/>
                </a:solidFill>
                <a:effectLst/>
                <a:uLnTx/>
                <a:uFillTx/>
                <a:latin typeface="Calibri" panose="020F0502020204030204" pitchFamily="34" charset="0"/>
                <a:ea typeface="ＭＳ Ｐゴシック" panose="020B0600070205080204" pitchFamily="34" charset="-128"/>
                <a:cs typeface="+mn-cs"/>
              </a:rPr>
              <a:t>Interpretation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CC0000"/>
                </a:solidFill>
                <a:effectLst/>
                <a:uLnTx/>
                <a:uFillTx/>
                <a:latin typeface="Calibri" panose="020F0502020204030204" pitchFamily="34" charset="0"/>
                <a:ea typeface="ＭＳ Ｐゴシック" panose="020B0600070205080204" pitchFamily="34" charset="-128"/>
                <a:cs typeface="+mn-cs"/>
              </a:rPr>
              <a:t>&amp; Hypotheses</a:t>
            </a:r>
          </a:p>
        </p:txBody>
      </p:sp>
    </p:spTree>
    <p:extLst>
      <p:ext uri="{BB962C8B-B14F-4D97-AF65-F5344CB8AC3E}">
        <p14:creationId xmlns:p14="http://schemas.microsoft.com/office/powerpoint/2010/main" val="90858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Biological</a:t>
            </a:r>
            <a:r>
              <a:rPr lang="it-IT" dirty="0"/>
              <a:t> </a:t>
            </a:r>
            <a:r>
              <a:rPr lang="it-IT" dirty="0" err="1"/>
              <a:t>interpretation</a:t>
            </a:r>
            <a:r>
              <a:rPr lang="it-IT" dirty="0"/>
              <a:t> of </a:t>
            </a:r>
            <a:r>
              <a:rPr lang="it-IT" dirty="0" err="1"/>
              <a:t>results</a:t>
            </a:r>
            <a:endParaRPr lang="en-US" dirty="0"/>
          </a:p>
        </p:txBody>
      </p:sp>
      <p:sp>
        <p:nvSpPr>
          <p:cNvPr id="3" name="Segnaposto contenuto 2"/>
          <p:cNvSpPr>
            <a:spLocks noGrp="1"/>
          </p:cNvSpPr>
          <p:nvPr>
            <p:ph idx="1"/>
          </p:nvPr>
        </p:nvSpPr>
        <p:spPr>
          <a:xfrm>
            <a:off x="838200" y="1657933"/>
            <a:ext cx="10515600" cy="3898136"/>
          </a:xfrm>
        </p:spPr>
        <p:txBody>
          <a:bodyPr>
            <a:normAutofit/>
          </a:bodyPr>
          <a:lstStyle/>
          <a:p>
            <a:pPr algn="just"/>
            <a:r>
              <a:rPr lang="en-US" dirty="0"/>
              <a:t>Usually, the result of a DGE analysis is a </a:t>
            </a:r>
            <a:r>
              <a:rPr lang="en-US" b="1" u="sng" dirty="0"/>
              <a:t>list of several hundred (but sometimes even several thousand!) differentially expressed genes</a:t>
            </a:r>
            <a:r>
              <a:rPr lang="en-US" dirty="0"/>
              <a:t>, although as we have seen this number, if excessive, can be decreased by using more stringent parameters for statistical analysis</a:t>
            </a:r>
          </a:p>
          <a:p>
            <a:pPr algn="just"/>
            <a:r>
              <a:rPr lang="en-US" dirty="0"/>
              <a:t>Impossible in any case to study them all one by one</a:t>
            </a:r>
          </a:p>
          <a:p>
            <a:pPr algn="just"/>
            <a:r>
              <a:rPr lang="en-US" dirty="0"/>
              <a:t>I need to think of a heuristic type of analysis, allowing me to study whether there are </a:t>
            </a:r>
            <a:r>
              <a:rPr lang="en-US" b="1" u="sng" dirty="0"/>
              <a:t>patterns related to genes involved in certain functions</a:t>
            </a:r>
            <a:endParaRPr lang="en-US" dirty="0"/>
          </a:p>
          <a:p>
            <a:pPr algn="just"/>
            <a:r>
              <a:rPr lang="en-US" dirty="0"/>
              <a:t>I can assess whether there is </a:t>
            </a:r>
            <a:r>
              <a:rPr lang="en-US" b="1" u="sng" dirty="0"/>
              <a:t>over-representation of certain annotations</a:t>
            </a:r>
            <a:r>
              <a:rPr lang="en-US" dirty="0"/>
              <a:t> in the DE gene set (e.g. Gene Ontology, thus functional, or related to </a:t>
            </a:r>
            <a:r>
              <a:rPr lang="en-US" dirty="0" err="1"/>
              <a:t>InterPro</a:t>
            </a:r>
            <a:r>
              <a:rPr lang="en-US" dirty="0"/>
              <a:t> or </a:t>
            </a:r>
            <a:r>
              <a:rPr lang="en-US" dirty="0" err="1"/>
              <a:t>Pfam</a:t>
            </a:r>
            <a:r>
              <a:rPr lang="en-US" dirty="0"/>
              <a:t> conserved protein domains, indicative of gene families)</a:t>
            </a:r>
          </a:p>
        </p:txBody>
      </p:sp>
    </p:spTree>
    <p:extLst>
      <p:ext uri="{BB962C8B-B14F-4D97-AF65-F5344CB8AC3E}">
        <p14:creationId xmlns:p14="http://schemas.microsoft.com/office/powerpoint/2010/main" val="404184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Autofit/>
          </a:bodyPr>
          <a:lstStyle/>
          <a:p>
            <a:r>
              <a:rPr lang="it-IT" sz="3200" dirty="0" err="1"/>
              <a:t>Functional</a:t>
            </a:r>
            <a:r>
              <a:rPr lang="it-IT" sz="3200" dirty="0"/>
              <a:t> </a:t>
            </a:r>
            <a:r>
              <a:rPr lang="it-IT" sz="3200" dirty="0" err="1"/>
              <a:t>enrichment</a:t>
            </a:r>
            <a:r>
              <a:rPr lang="it-IT" sz="3200" dirty="0"/>
              <a:t> test: a </a:t>
            </a:r>
            <a:r>
              <a:rPr lang="it-IT" sz="3200" dirty="0" err="1"/>
              <a:t>schematic</a:t>
            </a:r>
            <a:r>
              <a:rPr lang="it-IT" sz="3200" dirty="0"/>
              <a:t> </a:t>
            </a:r>
            <a:r>
              <a:rPr lang="it-IT" sz="3200" dirty="0" err="1"/>
              <a:t>overview</a:t>
            </a:r>
            <a:endParaRPr lang="en-US" sz="3200" dirty="0"/>
          </a:p>
        </p:txBody>
      </p:sp>
      <p:sp>
        <p:nvSpPr>
          <p:cNvPr id="25" name="Rectangle 70"/>
          <p:cNvSpPr>
            <a:spLocks noChangeArrowheads="1"/>
          </p:cNvSpPr>
          <p:nvPr/>
        </p:nvSpPr>
        <p:spPr bwMode="auto">
          <a:xfrm>
            <a:off x="6596509" y="2827282"/>
            <a:ext cx="1152525" cy="2305050"/>
          </a:xfrm>
          <a:prstGeom prst="rect">
            <a:avLst/>
          </a:prstGeom>
          <a:solidFill>
            <a:srgbClr val="FF643F"/>
          </a:solidFill>
          <a:ln w="28575">
            <a:solidFill>
              <a:schemeClr val="tx1"/>
            </a:solidFill>
            <a:miter lim="800000"/>
            <a:headEnd/>
            <a:tailEnd/>
          </a:ln>
          <a:effectLst>
            <a:outerShdw dist="107763" dir="2700000" algn="ctr" rotWithShape="0">
              <a:srgbClr val="B2B2B2">
                <a:alpha val="74997"/>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26" name="Rectangle 3"/>
          <p:cNvSpPr>
            <a:spLocks noChangeArrowheads="1"/>
          </p:cNvSpPr>
          <p:nvPr/>
        </p:nvSpPr>
        <p:spPr bwMode="auto">
          <a:xfrm>
            <a:off x="621159" y="2970157"/>
            <a:ext cx="2016125" cy="2305050"/>
          </a:xfrm>
          <a:prstGeom prst="rect">
            <a:avLst/>
          </a:prstGeom>
          <a:solidFill>
            <a:srgbClr val="FFFF99"/>
          </a:solidFill>
          <a:ln w="2857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27" name="Text Box 4"/>
          <p:cNvSpPr txBox="1">
            <a:spLocks noChangeArrowheads="1"/>
          </p:cNvSpPr>
          <p:nvPr/>
        </p:nvSpPr>
        <p:spPr bwMode="auto">
          <a:xfrm>
            <a:off x="621159" y="3187645"/>
            <a:ext cx="23050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1160463" algn="l"/>
              </a:tabLs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1160463" algn="l"/>
              </a:tabLs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1160463" algn="l"/>
              </a:tabLs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1160463" algn="l"/>
              </a:tabLst>
              <a:defRPr>
                <a:solidFill>
                  <a:schemeClr val="bg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tab pos="1160463" algn="l"/>
              </a:tabLst>
              <a:defRPr/>
            </a:pPr>
            <a:r>
              <a:rPr kumimoji="0" lang="en-US" altLang="en-US" sz="1500" b="1" i="0" u="none" strike="noStrike" kern="1200" cap="none" spc="0" normalizeH="0" baseline="0" noProof="0">
                <a:ln>
                  <a:noFill/>
                </a:ln>
                <a:solidFill>
                  <a:srgbClr val="624D38"/>
                </a:solidFill>
                <a:effectLst/>
                <a:uLnTx/>
                <a:uFillTx/>
                <a:latin typeface="Calibri" panose="020F0502020204030204" pitchFamily="34" charset="0"/>
                <a:ea typeface="ＭＳ Ｐゴシック" panose="020B0600070205080204" pitchFamily="34" charset="-128"/>
                <a:cs typeface="+mn-cs"/>
              </a:rPr>
              <a:t>Spindle	0.00001</a:t>
            </a:r>
          </a:p>
          <a:p>
            <a:pPr marL="0" marR="0" lvl="0" indent="0" algn="l" defTabSz="914400" rtl="0" eaLnBrk="1" fontAlgn="auto" latinLnBrk="0" hangingPunct="1">
              <a:lnSpc>
                <a:spcPct val="100000"/>
              </a:lnSpc>
              <a:spcBef>
                <a:spcPct val="50000"/>
              </a:spcBef>
              <a:spcAft>
                <a:spcPts val="0"/>
              </a:spcAft>
              <a:buClrTx/>
              <a:buSzTx/>
              <a:buFontTx/>
              <a:buNone/>
              <a:tabLst>
                <a:tab pos="1160463" algn="l"/>
              </a:tabLst>
              <a:defRPr/>
            </a:pPr>
            <a:r>
              <a:rPr kumimoji="0" lang="en-US" altLang="en-US" sz="1500" b="1" i="0" u="none" strike="noStrike" kern="1200" cap="none" spc="0" normalizeH="0" baseline="0" noProof="0">
                <a:ln>
                  <a:noFill/>
                </a:ln>
                <a:solidFill>
                  <a:srgbClr val="624D38"/>
                </a:solidFill>
                <a:effectLst/>
                <a:uLnTx/>
                <a:uFillTx/>
                <a:latin typeface="Calibri" panose="020F0502020204030204" pitchFamily="34" charset="0"/>
                <a:ea typeface="ＭＳ Ｐゴシック" panose="020B0600070205080204" pitchFamily="34" charset="-128"/>
                <a:cs typeface="+mn-cs"/>
              </a:rPr>
              <a:t>Apoptosis	0.00025</a:t>
            </a:r>
          </a:p>
        </p:txBody>
      </p:sp>
      <p:sp>
        <p:nvSpPr>
          <p:cNvPr id="28" name="Line 17"/>
          <p:cNvSpPr>
            <a:spLocks noChangeShapeType="1"/>
          </p:cNvSpPr>
          <p:nvPr/>
        </p:nvSpPr>
        <p:spPr bwMode="auto">
          <a:xfrm>
            <a:off x="1772096" y="2970157"/>
            <a:ext cx="0" cy="2305050"/>
          </a:xfrm>
          <a:prstGeom prst="line">
            <a:avLst/>
          </a:prstGeom>
          <a:noFill/>
          <a:ln w="28575">
            <a:solidFill>
              <a:srgbClr val="5F5F5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29" name="Text Box 22"/>
          <p:cNvSpPr txBox="1">
            <a:spLocks noChangeArrowheads="1"/>
          </p:cNvSpPr>
          <p:nvPr/>
        </p:nvSpPr>
        <p:spPr bwMode="auto">
          <a:xfrm>
            <a:off x="476696" y="2538357"/>
            <a:ext cx="2303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624D38"/>
                </a:solidFill>
                <a:effectLst/>
                <a:uLnTx/>
                <a:uFillTx/>
                <a:latin typeface="Calibri" panose="020F0502020204030204" pitchFamily="34" charset="0"/>
                <a:ea typeface="ＭＳ Ｐゴシック" panose="020B0600070205080204" pitchFamily="34" charset="-128"/>
                <a:cs typeface="+mn-cs"/>
              </a:rPr>
              <a:t>Enrichment Table</a:t>
            </a:r>
          </a:p>
        </p:txBody>
      </p:sp>
      <p:sp>
        <p:nvSpPr>
          <p:cNvPr id="30" name="Line 24"/>
          <p:cNvSpPr>
            <a:spLocks noChangeShapeType="1"/>
          </p:cNvSpPr>
          <p:nvPr/>
        </p:nvSpPr>
        <p:spPr bwMode="auto">
          <a:xfrm flipV="1">
            <a:off x="2565846" y="2754257"/>
            <a:ext cx="1584325"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31" name="Line 25"/>
          <p:cNvSpPr>
            <a:spLocks noChangeShapeType="1"/>
          </p:cNvSpPr>
          <p:nvPr/>
        </p:nvSpPr>
        <p:spPr bwMode="auto">
          <a:xfrm>
            <a:off x="2565846" y="3690882"/>
            <a:ext cx="1584325"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32" name="Rectangle 26"/>
          <p:cNvSpPr>
            <a:spLocks noChangeArrowheads="1"/>
          </p:cNvSpPr>
          <p:nvPr/>
        </p:nvSpPr>
        <p:spPr bwMode="auto">
          <a:xfrm>
            <a:off x="4221609" y="4267145"/>
            <a:ext cx="1079500" cy="1871662"/>
          </a:xfrm>
          <a:prstGeom prst="rect">
            <a:avLst/>
          </a:prstGeom>
          <a:solidFill>
            <a:srgbClr val="EAEAEA"/>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FADD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TRADD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CYTC1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BAX</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BAXL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CASP9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CASP10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a:t>
            </a:r>
          </a:p>
        </p:txBody>
      </p:sp>
      <p:sp>
        <p:nvSpPr>
          <p:cNvPr id="33" name="Rectangle 27"/>
          <p:cNvSpPr>
            <a:spLocks noChangeArrowheads="1"/>
          </p:cNvSpPr>
          <p:nvPr/>
        </p:nvSpPr>
        <p:spPr bwMode="auto">
          <a:xfrm>
            <a:off x="4221609" y="2538357"/>
            <a:ext cx="1079500" cy="1368425"/>
          </a:xfrm>
          <a:prstGeom prst="rect">
            <a:avLst/>
          </a:prstGeom>
          <a:solidFill>
            <a:srgbClr val="EAEAEA"/>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SPP1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SPP2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CCCP</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MTC1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alibri" panose="020F0502020204030204" pitchFamily="34" charset="0"/>
                <a:ea typeface="+mn-ea"/>
                <a:cs typeface="+mn-cs"/>
              </a:rPr>
              <a:t>…</a:t>
            </a:r>
            <a:endParaRPr kumimoji="0" lang="en-US" altLang="en-US" sz="1400" b="0" i="0" u="none" strike="noStrike" kern="1200" cap="none" spc="0" normalizeH="0" baseline="0" noProof="0">
              <a:ln>
                <a:noFill/>
              </a:ln>
              <a:solidFill>
                <a:srgbClr val="624D38"/>
              </a:solidFill>
              <a:effectLst/>
              <a:uLnTx/>
              <a:uFillTx/>
              <a:latin typeface="Century Gothic"/>
              <a:ea typeface="+mn-ea"/>
              <a:cs typeface="+mn-cs"/>
            </a:endParaRPr>
          </a:p>
        </p:txBody>
      </p:sp>
      <p:sp>
        <p:nvSpPr>
          <p:cNvPr id="34" name="Rectangle 28"/>
          <p:cNvSpPr>
            <a:spLocks noChangeArrowheads="1"/>
          </p:cNvSpPr>
          <p:nvPr/>
        </p:nvSpPr>
        <p:spPr bwMode="auto">
          <a:xfrm>
            <a:off x="651321" y="3186057"/>
            <a:ext cx="19145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35" name="Rectangle 29"/>
          <p:cNvSpPr>
            <a:spLocks noChangeArrowheads="1"/>
          </p:cNvSpPr>
          <p:nvPr/>
        </p:nvSpPr>
        <p:spPr bwMode="auto">
          <a:xfrm>
            <a:off x="660846" y="3528957"/>
            <a:ext cx="1900238"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36" name="Text Box 22"/>
          <p:cNvSpPr txBox="1">
            <a:spLocks noChangeArrowheads="1"/>
          </p:cNvSpPr>
          <p:nvPr/>
        </p:nvSpPr>
        <p:spPr bwMode="auto">
          <a:xfrm>
            <a:off x="3572321" y="1962095"/>
            <a:ext cx="2303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624D38"/>
                </a:solidFill>
                <a:effectLst/>
                <a:uLnTx/>
                <a:uFillTx/>
                <a:latin typeface="Calibri" panose="020F0502020204030204" pitchFamily="34" charset="0"/>
                <a:ea typeface="ＭＳ Ｐゴシック" panose="020B0600070205080204" pitchFamily="34" charset="-128"/>
                <a:cs typeface="+mn-cs"/>
              </a:rPr>
              <a:t>Gene-sets</a:t>
            </a:r>
          </a:p>
        </p:txBody>
      </p:sp>
      <p:sp>
        <p:nvSpPr>
          <p:cNvPr id="37" name="Rectangle 39"/>
          <p:cNvSpPr>
            <a:spLocks noChangeArrowheads="1"/>
          </p:cNvSpPr>
          <p:nvPr/>
        </p:nvSpPr>
        <p:spPr bwMode="auto">
          <a:xfrm>
            <a:off x="6740971" y="3186057"/>
            <a:ext cx="863600" cy="1444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38" name="Rectangle 40"/>
          <p:cNvSpPr>
            <a:spLocks noChangeArrowheads="1"/>
          </p:cNvSpPr>
          <p:nvPr/>
        </p:nvSpPr>
        <p:spPr bwMode="auto">
          <a:xfrm>
            <a:off x="6740971" y="3690882"/>
            <a:ext cx="863600" cy="1444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39" name="Rectangle 41"/>
          <p:cNvSpPr>
            <a:spLocks noChangeArrowheads="1"/>
          </p:cNvSpPr>
          <p:nvPr/>
        </p:nvSpPr>
        <p:spPr bwMode="auto">
          <a:xfrm>
            <a:off x="6740971" y="3401957"/>
            <a:ext cx="863600" cy="144463"/>
          </a:xfrm>
          <a:prstGeom prst="rect">
            <a:avLst/>
          </a:prstGeom>
          <a:noFill/>
          <a:ln w="9525" algn="ctr">
            <a:solidFill>
              <a:schemeClr val="tx1"/>
            </a:solidFill>
            <a:prstDash val="dash"/>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0" name="Rectangle 42"/>
          <p:cNvSpPr>
            <a:spLocks noChangeArrowheads="1"/>
          </p:cNvSpPr>
          <p:nvPr/>
        </p:nvSpPr>
        <p:spPr bwMode="auto">
          <a:xfrm>
            <a:off x="6740971" y="4194120"/>
            <a:ext cx="863600" cy="1444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1" name="Rectangle 43"/>
          <p:cNvSpPr>
            <a:spLocks noChangeArrowheads="1"/>
          </p:cNvSpPr>
          <p:nvPr/>
        </p:nvSpPr>
        <p:spPr bwMode="auto">
          <a:xfrm>
            <a:off x="6740971" y="4410020"/>
            <a:ext cx="863600" cy="144462"/>
          </a:xfrm>
          <a:prstGeom prst="rect">
            <a:avLst/>
          </a:prstGeom>
          <a:noFill/>
          <a:ln w="9525" algn="ctr">
            <a:solidFill>
              <a:schemeClr val="tx1"/>
            </a:solidFill>
            <a:prstDash val="dash"/>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2" name="Line 44"/>
          <p:cNvSpPr>
            <a:spLocks noChangeShapeType="1"/>
          </p:cNvSpPr>
          <p:nvPr/>
        </p:nvSpPr>
        <p:spPr bwMode="auto">
          <a:xfrm>
            <a:off x="5085209" y="2754257"/>
            <a:ext cx="1655762"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3" name="Line 45"/>
          <p:cNvSpPr>
            <a:spLocks noChangeShapeType="1"/>
          </p:cNvSpPr>
          <p:nvPr/>
        </p:nvSpPr>
        <p:spPr bwMode="auto">
          <a:xfrm>
            <a:off x="5085209" y="3043182"/>
            <a:ext cx="1655762" cy="7191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4" name="Line 46"/>
          <p:cNvSpPr>
            <a:spLocks noChangeShapeType="1"/>
          </p:cNvSpPr>
          <p:nvPr/>
        </p:nvSpPr>
        <p:spPr bwMode="auto">
          <a:xfrm>
            <a:off x="5085209" y="3474982"/>
            <a:ext cx="1655762" cy="100806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5" name="Line 47"/>
          <p:cNvSpPr>
            <a:spLocks noChangeShapeType="1"/>
          </p:cNvSpPr>
          <p:nvPr/>
        </p:nvSpPr>
        <p:spPr bwMode="auto">
          <a:xfrm flipV="1">
            <a:off x="5156646" y="3043182"/>
            <a:ext cx="1584325" cy="13668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6" name="Rectangle 48"/>
          <p:cNvSpPr>
            <a:spLocks noChangeArrowheads="1"/>
          </p:cNvSpPr>
          <p:nvPr/>
        </p:nvSpPr>
        <p:spPr bwMode="auto">
          <a:xfrm>
            <a:off x="6740971" y="2970157"/>
            <a:ext cx="863600" cy="1444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7" name="Line 49"/>
          <p:cNvSpPr>
            <a:spLocks noChangeShapeType="1"/>
          </p:cNvSpPr>
          <p:nvPr/>
        </p:nvSpPr>
        <p:spPr bwMode="auto">
          <a:xfrm flipV="1">
            <a:off x="5156646" y="3474982"/>
            <a:ext cx="1584325" cy="115252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8" name="Line 50"/>
          <p:cNvSpPr>
            <a:spLocks noChangeShapeType="1"/>
          </p:cNvSpPr>
          <p:nvPr/>
        </p:nvSpPr>
        <p:spPr bwMode="auto">
          <a:xfrm>
            <a:off x="5085209" y="3259082"/>
            <a:ext cx="1655762" cy="935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9" name="Text Box 12"/>
          <p:cNvSpPr txBox="1">
            <a:spLocks noChangeArrowheads="1"/>
          </p:cNvSpPr>
          <p:nvPr/>
        </p:nvSpPr>
        <p:spPr bwMode="auto">
          <a:xfrm>
            <a:off x="5877371" y="1819220"/>
            <a:ext cx="24479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624D38"/>
                </a:solidFill>
                <a:effectLst/>
                <a:uLnTx/>
                <a:uFillTx/>
                <a:latin typeface="Calibri" panose="020F0502020204030204" pitchFamily="34" charset="0"/>
                <a:ea typeface="ＭＳ Ｐゴシック" panose="020B0600070205080204" pitchFamily="34" charset="-128"/>
                <a:cs typeface="+mn-cs"/>
              </a:rPr>
              <a:t>RNA-</a:t>
            </a:r>
            <a:r>
              <a:rPr kumimoji="0" lang="en-US" altLang="en-US" sz="1800" b="1" i="0" u="none" strike="noStrike" kern="1200" cap="none" spc="0" normalizeH="0" baseline="0" noProof="0" dirty="0" err="1">
                <a:ln>
                  <a:noFill/>
                </a:ln>
                <a:solidFill>
                  <a:srgbClr val="624D38"/>
                </a:solidFill>
                <a:effectLst/>
                <a:uLnTx/>
                <a:uFillTx/>
                <a:latin typeface="Calibri" panose="020F0502020204030204" pitchFamily="34" charset="0"/>
                <a:ea typeface="ＭＳ Ｐゴシック" panose="020B0600070205080204" pitchFamily="34" charset="-128"/>
                <a:cs typeface="+mn-cs"/>
              </a:rPr>
              <a:t>seq</a:t>
            </a:r>
            <a:endParaRPr kumimoji="0" lang="en-US" altLang="en-US" sz="1800" b="1" i="0" u="none" strike="noStrike" kern="1200" cap="none" spc="0" normalizeH="0" baseline="0" noProof="0" dirty="0">
              <a:ln>
                <a:noFill/>
              </a:ln>
              <a:solidFill>
                <a:srgbClr val="624D38"/>
              </a:solidFill>
              <a:effectLst/>
              <a:uLnTx/>
              <a:uFillTx/>
              <a:latin typeface="Calibri" panose="020F050202020403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624D38"/>
                </a:solidFill>
                <a:effectLst/>
                <a:uLnTx/>
                <a:uFillTx/>
                <a:latin typeface="Calibri" panose="020F0502020204030204" pitchFamily="34" charset="0"/>
                <a:ea typeface="ＭＳ Ｐゴシック" panose="020B0600070205080204" pitchFamily="34" charset="-128"/>
                <a:cs typeface="+mn-cs"/>
              </a:rPr>
              <a:t>Experiment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624D38"/>
                </a:solidFill>
                <a:effectLst/>
                <a:uLnTx/>
                <a:uFillTx/>
                <a:latin typeface="Calibri" panose="020F0502020204030204" pitchFamily="34" charset="0"/>
                <a:ea typeface="ＭＳ Ｐゴシック" panose="020B0600070205080204" pitchFamily="34" charset="-128"/>
                <a:cs typeface="+mn-cs"/>
              </a:rPr>
              <a:t>(gene expression table)</a:t>
            </a:r>
          </a:p>
        </p:txBody>
      </p:sp>
      <p:pic>
        <p:nvPicPr>
          <p:cNvPr id="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5183" y="2104970"/>
            <a:ext cx="321221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42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sz="3200" dirty="0" err="1"/>
              <a:t>Hypergeometric</a:t>
            </a:r>
            <a:r>
              <a:rPr lang="it-IT" sz="3200" dirty="0"/>
              <a:t> test on </a:t>
            </a:r>
            <a:r>
              <a:rPr lang="it-IT" sz="3200" dirty="0" err="1"/>
              <a:t>annotations</a:t>
            </a:r>
            <a:r>
              <a:rPr lang="it-IT" sz="3200" dirty="0"/>
              <a:t>: an </a:t>
            </a:r>
            <a:r>
              <a:rPr lang="it-IT" sz="3200" dirty="0" err="1"/>
              <a:t>example</a:t>
            </a:r>
            <a:endParaRPr lang="en-US" sz="3200" dirty="0"/>
          </a:p>
        </p:txBody>
      </p:sp>
      <p:graphicFrame>
        <p:nvGraphicFramePr>
          <p:cNvPr id="5" name="Tabella 4"/>
          <p:cNvGraphicFramePr>
            <a:graphicFrameLocks noGrp="1"/>
          </p:cNvGraphicFramePr>
          <p:nvPr/>
        </p:nvGraphicFramePr>
        <p:xfrm>
          <a:off x="1241315" y="1418569"/>
          <a:ext cx="9436100" cy="3844290"/>
        </p:xfrm>
        <a:graphic>
          <a:graphicData uri="http://schemas.openxmlformats.org/drawingml/2006/table">
            <a:tbl>
              <a:tblPr>
                <a:tableStyleId>{5C22544A-7EE6-4342-B048-85BDC9FD1C3A}</a:tableStyleId>
              </a:tblPr>
              <a:tblGrid>
                <a:gridCol w="837918">
                  <a:extLst>
                    <a:ext uri="{9D8B030D-6E8A-4147-A177-3AD203B41FA5}">
                      <a16:colId xmlns:a16="http://schemas.microsoft.com/office/drawing/2014/main" val="2927113808"/>
                    </a:ext>
                  </a:extLst>
                </a:gridCol>
                <a:gridCol w="2767669">
                  <a:extLst>
                    <a:ext uri="{9D8B030D-6E8A-4147-A177-3AD203B41FA5}">
                      <a16:colId xmlns:a16="http://schemas.microsoft.com/office/drawing/2014/main" val="1652342698"/>
                    </a:ext>
                  </a:extLst>
                </a:gridCol>
                <a:gridCol w="1018832">
                  <a:extLst>
                    <a:ext uri="{9D8B030D-6E8A-4147-A177-3AD203B41FA5}">
                      <a16:colId xmlns:a16="http://schemas.microsoft.com/office/drawing/2014/main" val="692075637"/>
                    </a:ext>
                  </a:extLst>
                </a:gridCol>
                <a:gridCol w="2678799">
                  <a:extLst>
                    <a:ext uri="{9D8B030D-6E8A-4147-A177-3AD203B41FA5}">
                      <a16:colId xmlns:a16="http://schemas.microsoft.com/office/drawing/2014/main" val="2987898167"/>
                    </a:ext>
                  </a:extLst>
                </a:gridCol>
                <a:gridCol w="2132882">
                  <a:extLst>
                    <a:ext uri="{9D8B030D-6E8A-4147-A177-3AD203B41FA5}">
                      <a16:colId xmlns:a16="http://schemas.microsoft.com/office/drawing/2014/main" val="2190356952"/>
                    </a:ext>
                  </a:extLst>
                </a:gridCol>
              </a:tblGrid>
              <a:tr h="210535">
                <a:tc>
                  <a:txBody>
                    <a:bodyPr/>
                    <a:lstStyle/>
                    <a:p>
                      <a:pPr algn="l" fontAlgn="b"/>
                      <a:r>
                        <a:rPr lang="en-US" sz="1050" b="1" u="none" strike="noStrike" dirty="0">
                          <a:effectLst/>
                        </a:rPr>
                        <a:t>GO term</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050" b="1" u="none" strike="noStrike">
                          <a:effectLst/>
                        </a:rPr>
                        <a:t>description</a:t>
                      </a:r>
                      <a:endParaRPr lang="en-US" sz="105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b="1" u="none" strike="noStrike" dirty="0">
                          <a:effectLst/>
                        </a:rPr>
                        <a:t>count (genome)</a:t>
                      </a:r>
                      <a:endParaRPr lang="en-US" sz="1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b="1" u="none" strike="noStrike" dirty="0">
                          <a:effectLst/>
                        </a:rPr>
                        <a:t>observed -expected</a:t>
                      </a:r>
                      <a:endParaRPr lang="en-US" sz="1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b="1" u="none" strike="noStrike" dirty="0">
                          <a:effectLst/>
                        </a:rPr>
                        <a:t>FDR-corrected enrichment p-value</a:t>
                      </a:r>
                      <a:endParaRPr lang="en-US" sz="1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156646"/>
                  </a:ext>
                </a:extLst>
              </a:tr>
              <a:tr h="200025">
                <a:tc gridSpan="5">
                  <a:txBody>
                    <a:bodyPr/>
                    <a:lstStyle/>
                    <a:p>
                      <a:pPr algn="ctr" fontAlgn="b"/>
                      <a:r>
                        <a:rPr lang="en-US" sz="1050" b="1" u="none" strike="noStrike" dirty="0">
                          <a:effectLst/>
                        </a:rPr>
                        <a:t>over-represented annotations</a:t>
                      </a:r>
                      <a:endParaRPr lang="en-US" sz="105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565357"/>
                  </a:ext>
                </a:extLst>
              </a:tr>
              <a:tr h="200025">
                <a:tc>
                  <a:txBody>
                    <a:bodyPr/>
                    <a:lstStyle/>
                    <a:p>
                      <a:pPr algn="l" fontAlgn="b"/>
                      <a:r>
                        <a:rPr lang="en-US" sz="1050" u="none" strike="noStrike">
                          <a:effectLst/>
                        </a:rPr>
                        <a:t>GO:0005622</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a:effectLst/>
                        </a:rPr>
                        <a:t>intracellular</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1418</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455</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5,91E-04</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6914258"/>
                  </a:ext>
                </a:extLst>
              </a:tr>
              <a:tr h="200025">
                <a:tc gridSpan="5">
                  <a:txBody>
                    <a:bodyPr/>
                    <a:lstStyle/>
                    <a:p>
                      <a:pPr algn="ctr" fontAlgn="b"/>
                      <a:r>
                        <a:rPr lang="en-US" sz="1050" b="1" u="none" strike="noStrike" dirty="0">
                          <a:effectLst/>
                        </a:rPr>
                        <a:t>under-represented annotations</a:t>
                      </a:r>
                      <a:endParaRPr lang="en-US" sz="105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1012839"/>
                  </a:ext>
                </a:extLst>
              </a:tr>
              <a:tr h="200025">
                <a:tc>
                  <a:txBody>
                    <a:bodyPr/>
                    <a:lstStyle/>
                    <a:p>
                      <a:pPr algn="l" fontAlgn="b"/>
                      <a:r>
                        <a:rPr lang="en-US" sz="1050" u="none" strike="noStrike">
                          <a:effectLst/>
                        </a:rPr>
                        <a:t>GO:0005737</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dirty="0">
                          <a:effectLst/>
                        </a:rPr>
                        <a:t>cytoplasm</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816</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68</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2,33E-10</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8983815"/>
                  </a:ext>
                </a:extLst>
              </a:tr>
              <a:tr h="200025">
                <a:tc>
                  <a:txBody>
                    <a:bodyPr/>
                    <a:lstStyle/>
                    <a:p>
                      <a:pPr algn="l" fontAlgn="b"/>
                      <a:r>
                        <a:rPr lang="en-US" sz="1050" u="none" strike="noStrike">
                          <a:effectLst/>
                        </a:rPr>
                        <a:t>GO:0005634</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a:effectLst/>
                        </a:rPr>
                        <a:t>nucleus</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1127</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82</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2,33E-10</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7513073"/>
                  </a:ext>
                </a:extLst>
              </a:tr>
              <a:tr h="200025">
                <a:tc>
                  <a:txBody>
                    <a:bodyPr/>
                    <a:lstStyle/>
                    <a:p>
                      <a:pPr algn="l" fontAlgn="b"/>
                      <a:r>
                        <a:rPr lang="en-US" sz="1050" u="none" strike="noStrike">
                          <a:effectLst/>
                        </a:rPr>
                        <a:t>GO:0016021</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a:effectLst/>
                        </a:rPr>
                        <a:t>integral component of membrane</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2487</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267</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2,33E-10</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757326"/>
                  </a:ext>
                </a:extLst>
              </a:tr>
              <a:tr h="200025">
                <a:tc>
                  <a:txBody>
                    <a:bodyPr/>
                    <a:lstStyle/>
                    <a:p>
                      <a:pPr algn="l" fontAlgn="b"/>
                      <a:r>
                        <a:rPr lang="en-US" sz="1050" u="none" strike="noStrike">
                          <a:effectLst/>
                        </a:rPr>
                        <a:t>GO:0016020</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dirty="0">
                          <a:effectLst/>
                        </a:rPr>
                        <a:t>membrane</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2814</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436</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2,33E-10</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09635226"/>
                  </a:ext>
                </a:extLst>
              </a:tr>
              <a:tr h="200025">
                <a:tc>
                  <a:txBody>
                    <a:bodyPr/>
                    <a:lstStyle/>
                    <a:p>
                      <a:pPr algn="l" fontAlgn="b"/>
                      <a:r>
                        <a:rPr lang="en-US" sz="1050" u="none" strike="noStrike">
                          <a:effectLst/>
                        </a:rPr>
                        <a:t>GO:0005654</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dirty="0">
                          <a:effectLst/>
                        </a:rPr>
                        <a:t>nucleoplasm</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301</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16</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6,83E-05</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1749338"/>
                  </a:ext>
                </a:extLst>
              </a:tr>
              <a:tr h="200025">
                <a:tc>
                  <a:txBody>
                    <a:bodyPr/>
                    <a:lstStyle/>
                    <a:p>
                      <a:pPr algn="l" fontAlgn="b"/>
                      <a:r>
                        <a:rPr lang="en-US" sz="1050" u="none" strike="noStrike">
                          <a:effectLst/>
                        </a:rPr>
                        <a:t>GO:0043231</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dirty="0">
                          <a:effectLst/>
                        </a:rPr>
                        <a:t>intracellular membrane-bounded organelle</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214</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18</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0,00025</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6571695"/>
                  </a:ext>
                </a:extLst>
              </a:tr>
              <a:tr h="200025">
                <a:tc>
                  <a:txBody>
                    <a:bodyPr/>
                    <a:lstStyle/>
                    <a:p>
                      <a:pPr algn="l" fontAlgn="b"/>
                      <a:r>
                        <a:rPr lang="en-US" sz="1050" u="none" strike="noStrike">
                          <a:effectLst/>
                        </a:rPr>
                        <a:t>GO:0005730</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dirty="0">
                          <a:effectLst/>
                        </a:rPr>
                        <a:t>nucleolus</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149</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8</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0,00025</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5357766"/>
                  </a:ext>
                </a:extLst>
              </a:tr>
              <a:tr h="200025">
                <a:tc>
                  <a:txBody>
                    <a:bodyPr/>
                    <a:lstStyle/>
                    <a:p>
                      <a:pPr algn="l" fontAlgn="b"/>
                      <a:r>
                        <a:rPr lang="en-US" sz="1050" u="none" strike="noStrike">
                          <a:effectLst/>
                        </a:rPr>
                        <a:t>GO:0044424</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dirty="0">
                          <a:effectLst/>
                        </a:rPr>
                        <a:t>intracellular part</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335</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40</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0,00044</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1889438"/>
                  </a:ext>
                </a:extLst>
              </a:tr>
              <a:tr h="200025">
                <a:tc>
                  <a:txBody>
                    <a:bodyPr/>
                    <a:lstStyle/>
                    <a:p>
                      <a:pPr algn="l" fontAlgn="b"/>
                      <a:r>
                        <a:rPr lang="en-US" sz="1050" u="none" strike="noStrike">
                          <a:effectLst/>
                        </a:rPr>
                        <a:t>GO:0070062</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a:effectLst/>
                        </a:rPr>
                        <a:t>extracellular vesicular exosome</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367</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29</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0,00048</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5788449"/>
                  </a:ext>
                </a:extLst>
              </a:tr>
              <a:tr h="200025">
                <a:tc>
                  <a:txBody>
                    <a:bodyPr/>
                    <a:lstStyle/>
                    <a:p>
                      <a:pPr algn="l" fontAlgn="b"/>
                      <a:r>
                        <a:rPr lang="en-US" sz="1050" u="none" strike="noStrike">
                          <a:effectLst/>
                        </a:rPr>
                        <a:t>GO:0005813</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a:effectLst/>
                        </a:rPr>
                        <a:t>centrosome</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99</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2</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0,00050</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0648887"/>
                  </a:ext>
                </a:extLst>
              </a:tr>
              <a:tr h="200025">
                <a:tc>
                  <a:txBody>
                    <a:bodyPr/>
                    <a:lstStyle/>
                    <a:p>
                      <a:pPr algn="l" fontAlgn="b"/>
                      <a:r>
                        <a:rPr lang="en-US" sz="1050" u="none" strike="noStrike">
                          <a:effectLst/>
                        </a:rPr>
                        <a:t>GO:0005840</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a:effectLst/>
                        </a:rPr>
                        <a:t>ribosome</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105</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3</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0,00057</a:t>
                      </a:r>
                      <a:endParaRPr lang="en-US" sz="10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46969607"/>
                  </a:ext>
                </a:extLst>
              </a:tr>
              <a:tr h="200025">
                <a:tc>
                  <a:txBody>
                    <a:bodyPr/>
                    <a:lstStyle/>
                    <a:p>
                      <a:pPr algn="l" fontAlgn="b"/>
                      <a:r>
                        <a:rPr lang="en-US" sz="1050" u="none" strike="noStrike">
                          <a:effectLst/>
                        </a:rPr>
                        <a:t>GO:0044444</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a:effectLst/>
                        </a:rPr>
                        <a:t>cytoplasmic part</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192</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19</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0,00363</a:t>
                      </a:r>
                      <a:endParaRPr lang="en-US" sz="10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8649908"/>
                  </a:ext>
                </a:extLst>
              </a:tr>
              <a:tr h="200025">
                <a:tc>
                  <a:txBody>
                    <a:bodyPr/>
                    <a:lstStyle/>
                    <a:p>
                      <a:pPr algn="l" fontAlgn="b"/>
                      <a:r>
                        <a:rPr lang="en-US" sz="1050" u="none" strike="noStrike">
                          <a:effectLst/>
                        </a:rPr>
                        <a:t>GO:0043227</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a:effectLst/>
                        </a:rPr>
                        <a:t>membrane-bounded organelle</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111</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7</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0,00732</a:t>
                      </a:r>
                      <a:endParaRPr lang="en-US" sz="10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2551910"/>
                  </a:ext>
                </a:extLst>
              </a:tr>
              <a:tr h="200025">
                <a:tc>
                  <a:txBody>
                    <a:bodyPr/>
                    <a:lstStyle/>
                    <a:p>
                      <a:pPr algn="l" fontAlgn="b"/>
                      <a:r>
                        <a:rPr lang="en-US" sz="1050" u="none" strike="noStrike">
                          <a:effectLst/>
                        </a:rPr>
                        <a:t>GO:0012505</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a:effectLst/>
                        </a:rPr>
                        <a:t>endomembrane system</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81</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3</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0,00942</a:t>
                      </a:r>
                      <a:endParaRPr lang="en-US" sz="10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5978159"/>
                  </a:ext>
                </a:extLst>
              </a:tr>
            </a:tbl>
          </a:graphicData>
        </a:graphic>
      </p:graphicFrame>
      <p:sp>
        <p:nvSpPr>
          <p:cNvPr id="6" name="CasellaDiTesto 5"/>
          <p:cNvSpPr txBox="1"/>
          <p:nvPr/>
        </p:nvSpPr>
        <p:spPr>
          <a:xfrm>
            <a:off x="865789" y="5449614"/>
            <a:ext cx="10187152"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24D38"/>
                </a:solidFill>
                <a:effectLst/>
                <a:uLnTx/>
                <a:uFillTx/>
                <a:latin typeface="Century Gothic"/>
                <a:ea typeface="+mn-ea"/>
                <a:cs typeface="+mn-cs"/>
              </a:rPr>
              <a:t>These results are sorted on the basis of the p-value of enrichment. This depends not only on the number of (differentially expressed) genes observed minus the expected number, but also in the total number of annotations of that type present in a genome or transcriptome</a:t>
            </a:r>
          </a:p>
        </p:txBody>
      </p:sp>
    </p:spTree>
    <p:extLst>
      <p:ext uri="{BB962C8B-B14F-4D97-AF65-F5344CB8AC3E}">
        <p14:creationId xmlns:p14="http://schemas.microsoft.com/office/powerpoint/2010/main" val="184471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Autofit/>
          </a:bodyPr>
          <a:lstStyle/>
          <a:p>
            <a:r>
              <a:rPr lang="it-IT" sz="2400" dirty="0"/>
              <a:t>P-</a:t>
            </a:r>
            <a:r>
              <a:rPr lang="it-IT" sz="2400" dirty="0" err="1"/>
              <a:t>values</a:t>
            </a:r>
            <a:r>
              <a:rPr lang="it-IT" sz="2400" dirty="0"/>
              <a:t> and multiple testing: </a:t>
            </a:r>
            <a:r>
              <a:rPr lang="it-IT" sz="2400" dirty="0" err="1"/>
              <a:t>why</a:t>
            </a:r>
            <a:r>
              <a:rPr lang="it-IT" sz="2400" dirty="0"/>
              <a:t> do </a:t>
            </a:r>
            <a:r>
              <a:rPr lang="it-IT" sz="2400" dirty="0" err="1"/>
              <a:t>we</a:t>
            </a:r>
            <a:r>
              <a:rPr lang="it-IT" sz="2400" dirty="0"/>
              <a:t> </a:t>
            </a:r>
            <a:r>
              <a:rPr lang="it-IT" sz="2400" dirty="0" err="1"/>
              <a:t>need</a:t>
            </a:r>
            <a:r>
              <a:rPr lang="it-IT" sz="2400" dirty="0"/>
              <a:t> to «</a:t>
            </a:r>
            <a:r>
              <a:rPr lang="it-IT" sz="2400" dirty="0" err="1"/>
              <a:t>correct</a:t>
            </a:r>
            <a:r>
              <a:rPr lang="it-IT" sz="2400" dirty="0"/>
              <a:t>» p-</a:t>
            </a:r>
            <a:r>
              <a:rPr lang="it-IT" sz="2400" dirty="0" err="1"/>
              <a:t>values</a:t>
            </a:r>
            <a:r>
              <a:rPr lang="it-IT" sz="2400" dirty="0"/>
              <a:t>?</a:t>
            </a:r>
            <a:endParaRPr lang="en-US" sz="2400" dirty="0"/>
          </a:p>
        </p:txBody>
      </p:sp>
      <p:sp>
        <p:nvSpPr>
          <p:cNvPr id="3" name="Segnaposto contenuto 2"/>
          <p:cNvSpPr>
            <a:spLocks noGrp="1"/>
          </p:cNvSpPr>
          <p:nvPr>
            <p:ph idx="1"/>
          </p:nvPr>
        </p:nvSpPr>
        <p:spPr>
          <a:xfrm>
            <a:off x="627185" y="1325080"/>
            <a:ext cx="6283569" cy="4989294"/>
          </a:xfrm>
        </p:spPr>
        <p:txBody>
          <a:bodyPr>
            <a:normAutofit fontScale="92500" lnSpcReduction="20000"/>
          </a:bodyPr>
          <a:lstStyle/>
          <a:p>
            <a:pPr algn="just"/>
            <a:r>
              <a:rPr lang="en-US" dirty="0"/>
              <a:t>How </a:t>
            </a:r>
            <a:r>
              <a:rPr lang="en-US" b="1" u="sng" dirty="0"/>
              <a:t>should we interpret a p-value?</a:t>
            </a:r>
            <a:r>
              <a:rPr lang="en-US" dirty="0"/>
              <a:t> A p-value = 0.05 indicates that there is “only” a 5% probability that our result is a false positive. This is usually regarded as sufficient when dealing with single observations...</a:t>
            </a:r>
          </a:p>
          <a:p>
            <a:pPr algn="just"/>
            <a:r>
              <a:rPr lang="en-US" dirty="0"/>
              <a:t>However, in “omics” experiments, there are as many observations (e.g., in an RNA-seq experiment there are as many as the number of genes), and consequently even such small error probabilities can lead to </a:t>
            </a:r>
            <a:r>
              <a:rPr lang="en-US" b="1" dirty="0"/>
              <a:t>hundreds of false positives </a:t>
            </a:r>
            <a:r>
              <a:rPr lang="en-US" dirty="0"/>
              <a:t>(i.e., differentially expressed genes that are actually not)</a:t>
            </a:r>
          </a:p>
          <a:p>
            <a:pPr algn="just"/>
            <a:r>
              <a:rPr lang="en-US" dirty="0"/>
              <a:t>This is the so-called multiple testing problem, which is solved by correcting the p-value with two possible methods: the </a:t>
            </a:r>
            <a:r>
              <a:rPr lang="en-US" b="1" u="sng" dirty="0"/>
              <a:t>Bonferroni</a:t>
            </a:r>
            <a:r>
              <a:rPr lang="en-US" dirty="0"/>
              <a:t> method or the </a:t>
            </a:r>
            <a:r>
              <a:rPr lang="en-US" b="1" u="sng" dirty="0" err="1"/>
              <a:t>Benjamini</a:t>
            </a:r>
            <a:r>
              <a:rPr lang="en-US" b="1" u="sng" dirty="0"/>
              <a:t>-Hochberg</a:t>
            </a:r>
            <a:r>
              <a:rPr lang="en-US" dirty="0"/>
              <a:t> method </a:t>
            </a:r>
            <a:r>
              <a:rPr lang="en-US" b="1" u="sng" dirty="0"/>
              <a:t>(False Discovery Rate, or FDR)</a:t>
            </a:r>
            <a:endParaRPr lang="en-US" dirty="0"/>
          </a:p>
          <a:p>
            <a:pPr algn="just"/>
            <a:r>
              <a:rPr lang="en-US" dirty="0"/>
              <a:t>An in-depth article on the subject is available on Moodle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9029" y="1774786"/>
            <a:ext cx="4552146" cy="1337692"/>
          </a:xfrm>
          <a:prstGeom prst="rect">
            <a:avLst/>
          </a:prstGeom>
        </p:spPr>
      </p:pic>
      <p:sp>
        <p:nvSpPr>
          <p:cNvPr id="5" name="CasellaDiTesto 4"/>
          <p:cNvSpPr txBox="1"/>
          <p:nvPr/>
        </p:nvSpPr>
        <p:spPr>
          <a:xfrm>
            <a:off x="7202629" y="3385039"/>
            <a:ext cx="4404946" cy="2677656"/>
          </a:xfrm>
          <a:prstGeom prst="rect">
            <a:avLst/>
          </a:prstGeom>
          <a:noFill/>
          <a:ln w="12700">
            <a:solidFill>
              <a:schemeClr val="tx1"/>
            </a:solidFill>
          </a:ln>
        </p:spPr>
        <p:txBody>
          <a:bodyPr wrap="square" rtlCol="0">
            <a:spAutoFit/>
          </a:bodyPr>
          <a:lstStyle/>
          <a:p>
            <a:pPr algn="just"/>
            <a:r>
              <a:rPr lang="en-US" sz="1400" i="1" dirty="0"/>
              <a:t>“it does not matter whether you are interested in identifying a significant association with SNPs, differentially expressed genes (DEG) or enriched gene ontology (GO) terms, the moment you conduct multiple tests on the same samples or gene sets respectively, it would be essential to address the multiple testing issue by adjusting the overall false positive rate through calculating a´ or adjusting your raw P values […] for true positives to be teased out. This will in no doubt enhance reliability and reproducibility of research findings.”</a:t>
            </a:r>
          </a:p>
        </p:txBody>
      </p:sp>
    </p:spTree>
    <p:extLst>
      <p:ext uri="{BB962C8B-B14F-4D97-AF65-F5344CB8AC3E}">
        <p14:creationId xmlns:p14="http://schemas.microsoft.com/office/powerpoint/2010/main" val="21095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fontScale="90000"/>
          </a:bodyPr>
          <a:lstStyle/>
          <a:p>
            <a:r>
              <a:rPr lang="it-IT" dirty="0" err="1"/>
              <a:t>Functional</a:t>
            </a:r>
            <a:r>
              <a:rPr lang="it-IT" dirty="0"/>
              <a:t> </a:t>
            </a:r>
            <a:r>
              <a:rPr lang="it-IT" dirty="0" err="1"/>
              <a:t>inference</a:t>
            </a:r>
            <a:r>
              <a:rPr lang="it-IT" dirty="0"/>
              <a:t> in model vs non-model </a:t>
            </a:r>
            <a:r>
              <a:rPr lang="it-IT" dirty="0" err="1"/>
              <a:t>species</a:t>
            </a:r>
            <a:endParaRPr lang="en-US" dirty="0"/>
          </a:p>
        </p:txBody>
      </p:sp>
      <p:sp>
        <p:nvSpPr>
          <p:cNvPr id="3" name="Segnaposto contenuto 2"/>
          <p:cNvSpPr>
            <a:spLocks noGrp="1"/>
          </p:cNvSpPr>
          <p:nvPr>
            <p:ph idx="1"/>
          </p:nvPr>
        </p:nvSpPr>
        <p:spPr>
          <a:xfrm>
            <a:off x="838200" y="1527303"/>
            <a:ext cx="10515600" cy="4989294"/>
          </a:xfrm>
        </p:spPr>
        <p:txBody>
          <a:bodyPr>
            <a:normAutofit/>
          </a:bodyPr>
          <a:lstStyle/>
          <a:p>
            <a:pPr algn="just"/>
            <a:r>
              <a:rPr lang="en-US" b="1" u="sng" dirty="0"/>
              <a:t>These tests are limited to genes that are annotated!</a:t>
            </a:r>
            <a:r>
              <a:rPr lang="en-US" dirty="0"/>
              <a:t> </a:t>
            </a:r>
            <a:r>
              <a:rPr lang="en-US" b="1" u="sng" dirty="0"/>
              <a:t>Especially in non-model species, where many genes are of unknown function, you can lose quite a bit of functional information, but it is nevertheless the only way forward</a:t>
            </a:r>
          </a:p>
          <a:p>
            <a:pPr algn="just"/>
            <a:r>
              <a:rPr lang="en-US" dirty="0"/>
              <a:t>Genes with unknown function but possibly of interest can then be functionally characterized later with other approaches</a:t>
            </a:r>
          </a:p>
          <a:p>
            <a:pPr algn="just"/>
            <a:r>
              <a:rPr lang="en-US" dirty="0"/>
              <a:t>Unfortunately for humans and mice, for which a considerable amount of literature is available, commercial databases have been developed such as </a:t>
            </a:r>
            <a:r>
              <a:rPr lang="en-US" b="1" u="sng" dirty="0"/>
              <a:t>Ingenuity</a:t>
            </a:r>
            <a:r>
              <a:rPr lang="en-US" dirty="0"/>
              <a:t> </a:t>
            </a:r>
            <a:r>
              <a:rPr lang="en-US" b="1" u="sng" dirty="0"/>
              <a:t>Pathway Analysis and </a:t>
            </a:r>
            <a:r>
              <a:rPr lang="en-US" b="1" u="sng" dirty="0" err="1"/>
              <a:t>iPathwayGuide</a:t>
            </a:r>
            <a:r>
              <a:rPr lang="en-US" dirty="0"/>
              <a:t> (but there are many other similar tools under development or even already available) that allows us to greatly implement biological hypothesis formulation</a:t>
            </a:r>
          </a:p>
          <a:p>
            <a:pPr algn="just"/>
            <a:r>
              <a:rPr lang="en-US" b="1" u="sng" dirty="0"/>
              <a:t>For all other organisms we are forcibly limited to hypergeometric tests and intense literature searches</a:t>
            </a:r>
            <a:endParaRPr lang="en-US" dirty="0"/>
          </a:p>
        </p:txBody>
      </p:sp>
    </p:spTree>
    <p:extLst>
      <p:ext uri="{BB962C8B-B14F-4D97-AF65-F5344CB8AC3E}">
        <p14:creationId xmlns:p14="http://schemas.microsoft.com/office/powerpoint/2010/main" val="202308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1939637" y="404600"/>
            <a:ext cx="8208818" cy="450000"/>
          </a:xfrm>
          <a:prstGeom prst="rect">
            <a:avLst/>
          </a:prstGeom>
        </p:spPr>
        <p:txBody>
          <a:bodyPr vert="horz" lIns="91440" tIns="45720" rIns="91440" bIns="45720" rtlCol="0" anchor="b">
            <a:normAutofit fontScale="82500" lnSpcReduction="10000"/>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u="sng" dirty="0"/>
              <a:t>Non-model </a:t>
            </a:r>
            <a:r>
              <a:rPr lang="it-IT" u="sng" dirty="0" err="1"/>
              <a:t>species</a:t>
            </a:r>
            <a:r>
              <a:rPr lang="it-IT" u="sng" dirty="0"/>
              <a:t>: the standard </a:t>
            </a:r>
            <a:r>
              <a:rPr lang="it-IT" u="sng" dirty="0" err="1"/>
              <a:t>approach</a:t>
            </a:r>
            <a:endParaRPr lang="it-IT" u="sng" dirty="0"/>
          </a:p>
        </p:txBody>
      </p:sp>
      <p:sp>
        <p:nvSpPr>
          <p:cNvPr id="6" name="Title 7"/>
          <p:cNvSpPr txBox="1">
            <a:spLocks/>
          </p:cNvSpPr>
          <p:nvPr/>
        </p:nvSpPr>
        <p:spPr>
          <a:xfrm>
            <a:off x="1939637" y="1118110"/>
            <a:ext cx="8208818" cy="1628455"/>
          </a:xfrm>
          <a:prstGeom prst="rect">
            <a:avLst/>
          </a:prstGeom>
        </p:spPr>
        <p:txBody>
          <a:bodyPr vert="horz" lIns="0" tIns="0" rIns="0" bIns="0" rtlCol="0" anchor="ctr">
            <a:noAutofit/>
          </a:bodyPr>
          <a:lstStyle>
            <a:lvl1pPr algn="l" defTabSz="914400" rtl="0" eaLnBrk="1" latinLnBrk="0" hangingPunct="1">
              <a:spcBef>
                <a:spcPct val="0"/>
              </a:spcBef>
              <a:buNone/>
              <a:defRPr sz="2000" kern="1200">
                <a:solidFill>
                  <a:schemeClr val="bg2"/>
                </a:solidFill>
                <a:latin typeface="+mj-lt"/>
                <a:ea typeface="+mj-ea"/>
                <a:cs typeface="+mj-cs"/>
              </a:defRPr>
            </a:lvl1pPr>
          </a:lstStyle>
          <a:p>
            <a:pPr marL="285750" indent="-285750">
              <a:buFont typeface="Wingdings" panose="05000000000000000000" pitchFamily="2" charset="2"/>
              <a:buChar char="ü"/>
            </a:pPr>
            <a:r>
              <a:rPr lang="en-US" sz="1600" dirty="0">
                <a:solidFill>
                  <a:schemeClr val="tx2"/>
                </a:solidFill>
              </a:rPr>
              <a:t>No genome available (often only transcriptome </a:t>
            </a:r>
            <a:r>
              <a:rPr lang="en-US" sz="1600" i="1" dirty="0">
                <a:solidFill>
                  <a:schemeClr val="tx2"/>
                </a:solidFill>
              </a:rPr>
              <a:t>assembled de novo</a:t>
            </a:r>
            <a:r>
              <a:rPr lang="en-US" sz="1600" dirty="0">
                <a:solidFill>
                  <a:schemeClr val="tx2"/>
                </a:solidFill>
              </a:rPr>
              <a:t>)</a:t>
            </a:r>
            <a:br>
              <a:rPr lang="en-US" sz="1600" dirty="0">
                <a:solidFill>
                  <a:schemeClr val="tx2"/>
                </a:solidFill>
              </a:rPr>
            </a:br>
            <a:endParaRPr lang="en-US" sz="1600" dirty="0">
              <a:solidFill>
                <a:schemeClr val="tx2"/>
              </a:solidFill>
            </a:endParaRPr>
          </a:p>
          <a:p>
            <a:pPr marL="285750" indent="-285750">
              <a:buFont typeface="Wingdings" panose="05000000000000000000" pitchFamily="2" charset="2"/>
              <a:buChar char="ü"/>
            </a:pPr>
            <a:r>
              <a:rPr lang="en-US" sz="1600" dirty="0">
                <a:solidFill>
                  <a:schemeClr val="tx2"/>
                </a:solidFill>
              </a:rPr>
              <a:t>Little knowledge of biological pathways</a:t>
            </a:r>
            <a:br>
              <a:rPr lang="en-US" sz="1600" dirty="0">
                <a:solidFill>
                  <a:schemeClr val="tx2"/>
                </a:solidFill>
              </a:rPr>
            </a:br>
            <a:endParaRPr lang="en-US" sz="1600" dirty="0">
              <a:solidFill>
                <a:schemeClr val="tx2"/>
              </a:solidFill>
            </a:endParaRPr>
          </a:p>
          <a:p>
            <a:pPr marL="285750" indent="-285750">
              <a:buFont typeface="Wingdings" panose="05000000000000000000" pitchFamily="2" charset="2"/>
              <a:buChar char="ü"/>
            </a:pPr>
            <a:r>
              <a:rPr lang="en-US" sz="1600" dirty="0">
                <a:solidFill>
                  <a:schemeClr val="tx2"/>
                </a:solidFill>
              </a:rPr>
              <a:t>Somewhat limited literature</a:t>
            </a:r>
            <a:br>
              <a:rPr lang="en-US" sz="1600" dirty="0">
                <a:solidFill>
                  <a:schemeClr val="tx2"/>
                </a:solidFill>
              </a:rPr>
            </a:br>
            <a:endParaRPr lang="en-US" sz="1600" dirty="0">
              <a:solidFill>
                <a:schemeClr val="tx2"/>
              </a:solidFill>
            </a:endParaRPr>
          </a:p>
          <a:p>
            <a:pPr marL="285750" indent="-285750">
              <a:buFont typeface="Wingdings" panose="05000000000000000000" pitchFamily="2" charset="2"/>
              <a:buChar char="ü"/>
            </a:pPr>
            <a:r>
              <a:rPr lang="en-US" sz="1600" dirty="0">
                <a:solidFill>
                  <a:schemeClr val="tx2"/>
                </a:solidFill>
              </a:rPr>
              <a:t>Lack of sequence (and function) homology with nearest model organisms</a:t>
            </a:r>
          </a:p>
        </p:txBody>
      </p:sp>
      <p:sp>
        <p:nvSpPr>
          <p:cNvPr id="7" name="Title 7"/>
          <p:cNvSpPr txBox="1">
            <a:spLocks/>
          </p:cNvSpPr>
          <p:nvPr/>
        </p:nvSpPr>
        <p:spPr>
          <a:xfrm>
            <a:off x="1939637" y="4638555"/>
            <a:ext cx="8208818" cy="1628455"/>
          </a:xfrm>
          <a:prstGeom prst="rect">
            <a:avLst/>
          </a:prstGeom>
        </p:spPr>
        <p:txBody>
          <a:bodyPr vert="horz" lIns="0" tIns="0" rIns="0" bIns="0" rtlCol="0" anchor="ctr">
            <a:noAutofit/>
          </a:bodyPr>
          <a:lstStyle>
            <a:lvl1pPr algn="l" defTabSz="914400" rtl="0" eaLnBrk="1" latinLnBrk="0" hangingPunct="1">
              <a:spcBef>
                <a:spcPct val="0"/>
              </a:spcBef>
              <a:buNone/>
              <a:defRPr sz="2000" kern="1200">
                <a:solidFill>
                  <a:schemeClr val="bg2"/>
                </a:solidFill>
                <a:latin typeface="+mj-lt"/>
                <a:ea typeface="+mj-ea"/>
                <a:cs typeface="+mj-cs"/>
              </a:defRPr>
            </a:lvl1pPr>
          </a:lstStyle>
          <a:p>
            <a:pPr marL="342900" indent="-342900" algn="just">
              <a:buFont typeface="Wingdings" panose="05000000000000000000" pitchFamily="2" charset="2"/>
              <a:buChar char="ü"/>
            </a:pPr>
            <a:r>
              <a:rPr lang="en-US" sz="1800" dirty="0">
                <a:solidFill>
                  <a:schemeClr val="tx1"/>
                </a:solidFill>
              </a:rPr>
              <a:t>We take advantage of Gene Ontology annotations (inferred by sequence similarity via BLAST) or conserved domains (</a:t>
            </a:r>
            <a:r>
              <a:rPr lang="en-US" sz="1800" dirty="0" err="1">
                <a:solidFill>
                  <a:schemeClr val="tx1"/>
                </a:solidFill>
              </a:rPr>
              <a:t>InterPro</a:t>
            </a:r>
            <a:r>
              <a:rPr lang="en-US" sz="1800" dirty="0">
                <a:solidFill>
                  <a:schemeClr val="tx1"/>
                </a:solidFill>
              </a:rPr>
              <a:t>/PFAM)</a:t>
            </a:r>
          </a:p>
          <a:p>
            <a:pPr marL="342900" indent="-342900" algn="just">
              <a:buFont typeface="Wingdings" panose="05000000000000000000" pitchFamily="2" charset="2"/>
              <a:buChar char="ü"/>
            </a:pPr>
            <a:r>
              <a:rPr lang="en-US" sz="1800" dirty="0">
                <a:solidFill>
                  <a:schemeClr val="tx1"/>
                </a:solidFill>
              </a:rPr>
              <a:t>Without direct experimental evidence, a method is used to formulate a “best guess” hypothesis</a:t>
            </a:r>
          </a:p>
          <a:p>
            <a:pPr marL="342900" indent="-342900" algn="just">
              <a:buFont typeface="Wingdings" panose="05000000000000000000" pitchFamily="2" charset="2"/>
              <a:buChar char="ü"/>
            </a:pPr>
            <a:r>
              <a:rPr lang="en-US" sz="1800" dirty="0">
                <a:solidFill>
                  <a:schemeClr val="tx1"/>
                </a:solidFill>
              </a:rPr>
              <a:t>Test hypergeometric/gene set enrichment analysis -&gt; allows identification of annotations over-represented relative to expectations</a:t>
            </a:r>
            <a:endParaRPr lang="it-IT" sz="1800" dirty="0">
              <a:solidFill>
                <a:schemeClr val="tx1"/>
              </a:solidFill>
            </a:endParaRPr>
          </a:p>
        </p:txBody>
      </p:sp>
      <p:pic>
        <p:nvPicPr>
          <p:cNvPr id="8" name="Picture 2" descr="http://gilwizen.com/wp-content/uploads/2013/03/Peripatoides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9834" y="2848115"/>
            <a:ext cx="2242780" cy="14951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fanwave.it/images/foto_articoli/il-celacanto-e-altri-sopravvissuti-alle-estinzioni-di-massa/caelocanth_0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64328" y="2848115"/>
            <a:ext cx="2502404" cy="14951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co2.ulg.ac.be/peace/objects/218-01.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408" b="23103"/>
          <a:stretch/>
        </p:blipFill>
        <p:spPr bwMode="auto">
          <a:xfrm>
            <a:off x="4415848" y="2848115"/>
            <a:ext cx="3213986" cy="149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35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1939637" y="404600"/>
            <a:ext cx="8208818" cy="450000"/>
          </a:xfrm>
          <a:prstGeom prst="rect">
            <a:avLst/>
          </a:prstGeom>
        </p:spPr>
        <p:txBody>
          <a:bodyPr vert="horz" lIns="91440" tIns="45720" rIns="91440" bIns="45720" rtlCol="0" anchor="b">
            <a:normAutofit fontScale="90000"/>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sz="1800" u="sng" dirty="0" err="1"/>
              <a:t>Approach</a:t>
            </a:r>
            <a:r>
              <a:rPr lang="it-IT" sz="1800" u="sng" dirty="0"/>
              <a:t> in a model </a:t>
            </a:r>
            <a:r>
              <a:rPr lang="it-IT" sz="1800" u="sng" dirty="0" err="1"/>
              <a:t>organism</a:t>
            </a:r>
            <a:r>
              <a:rPr lang="it-IT" sz="1800" u="sng" dirty="0"/>
              <a:t> – an </a:t>
            </a:r>
            <a:r>
              <a:rPr lang="it-IT" sz="1800" u="sng" dirty="0" err="1"/>
              <a:t>example</a:t>
            </a:r>
            <a:r>
              <a:rPr lang="it-IT" sz="1800" u="sng" dirty="0"/>
              <a:t> of a commercial tool (IPA)</a:t>
            </a:r>
          </a:p>
        </p:txBody>
      </p:sp>
      <p:sp>
        <p:nvSpPr>
          <p:cNvPr id="11" name="Slide Number Placeholder 3"/>
          <p:cNvSpPr txBox="1">
            <a:spLocks/>
          </p:cNvSpPr>
          <p:nvPr/>
        </p:nvSpPr>
        <p:spPr>
          <a:xfrm>
            <a:off x="9951610" y="7137224"/>
            <a:ext cx="460800" cy="216000"/>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1E4346-5F76-40D0-9BC1-ECCF6BA4DB79}" type="slidenum">
              <a:rPr lang="en-GB" smtClean="0">
                <a:solidFill>
                  <a:srgbClr val="5F5F5F"/>
                </a:solidFill>
                <a:latin typeface="Arial"/>
              </a:rPr>
              <a:pPr/>
              <a:t>25</a:t>
            </a:fld>
            <a:endParaRPr lang="en-GB">
              <a:solidFill>
                <a:srgbClr val="5F5F5F"/>
              </a:solidFill>
              <a:latin typeface="Arial"/>
            </a:endParaRPr>
          </a:p>
        </p:txBody>
      </p:sp>
      <p:pic>
        <p:nvPicPr>
          <p:cNvPr id="12" name="Picture 5"/>
          <p:cNvPicPr>
            <a:picLocks noChangeAspect="1"/>
          </p:cNvPicPr>
          <p:nvPr/>
        </p:nvPicPr>
        <p:blipFill>
          <a:blip r:embed="rId2"/>
          <a:stretch>
            <a:fillRect/>
          </a:stretch>
        </p:blipFill>
        <p:spPr>
          <a:xfrm>
            <a:off x="1445343" y="876225"/>
            <a:ext cx="9144000" cy="3845705"/>
          </a:xfrm>
          <a:prstGeom prst="rect">
            <a:avLst/>
          </a:prstGeom>
        </p:spPr>
      </p:pic>
      <p:sp>
        <p:nvSpPr>
          <p:cNvPr id="14" name="TextBox 7"/>
          <p:cNvSpPr txBox="1"/>
          <p:nvPr/>
        </p:nvSpPr>
        <p:spPr>
          <a:xfrm>
            <a:off x="1814146" y="5179130"/>
            <a:ext cx="914400" cy="914400"/>
          </a:xfrm>
          <a:prstGeom prst="rect">
            <a:avLst/>
          </a:prstGeom>
          <a:noFill/>
        </p:spPr>
        <p:txBody>
          <a:bodyPr wrap="none" lIns="0" tIns="0" rIns="0" bIns="0" rtlCol="0">
            <a:noAutofit/>
          </a:bodyPr>
          <a:lstStyle/>
          <a:p>
            <a:pPr algn="just"/>
            <a:r>
              <a:rPr lang="it-IT" sz="1600" dirty="0">
                <a:solidFill>
                  <a:srgbClr val="000000"/>
                </a:solidFill>
                <a:latin typeface="Arial"/>
              </a:rPr>
              <a:t>Dato un set di geni/proteine che sono attivati/repressi, quali sono gli effetti a valle?</a:t>
            </a:r>
          </a:p>
          <a:p>
            <a:pPr algn="just"/>
            <a:r>
              <a:rPr lang="it-IT" sz="1600" dirty="0">
                <a:solidFill>
                  <a:srgbClr val="000000"/>
                </a:solidFill>
                <a:latin typeface="Arial"/>
              </a:rPr>
              <a:t>C’è un effetto fenotipico, sulla funzionalità cellulare, o sullo sviluppo di malattie</a:t>
            </a:r>
            <a:br>
              <a:rPr lang="it-IT" sz="1600" dirty="0">
                <a:solidFill>
                  <a:srgbClr val="000000"/>
                </a:solidFill>
                <a:latin typeface="Arial"/>
              </a:rPr>
            </a:br>
            <a:r>
              <a:rPr lang="it-IT" sz="1600" dirty="0">
                <a:solidFill>
                  <a:srgbClr val="000000"/>
                </a:solidFill>
                <a:latin typeface="Arial"/>
              </a:rPr>
              <a:t>Quali sono i </a:t>
            </a:r>
            <a:r>
              <a:rPr lang="it-IT" sz="1600" dirty="0" err="1">
                <a:solidFill>
                  <a:srgbClr val="000000"/>
                </a:solidFill>
                <a:latin typeface="Arial"/>
              </a:rPr>
              <a:t>pathway</a:t>
            </a:r>
            <a:r>
              <a:rPr lang="it-IT" sz="1600" dirty="0">
                <a:solidFill>
                  <a:srgbClr val="000000"/>
                </a:solidFill>
                <a:latin typeface="Arial"/>
              </a:rPr>
              <a:t> che vengono coinvolti?</a:t>
            </a:r>
            <a:br>
              <a:rPr lang="it-IT" sz="1600" dirty="0">
                <a:solidFill>
                  <a:srgbClr val="000000"/>
                </a:solidFill>
                <a:latin typeface="Arial"/>
              </a:rPr>
            </a:br>
            <a:r>
              <a:rPr lang="it-IT" sz="1600" dirty="0">
                <a:solidFill>
                  <a:srgbClr val="000000"/>
                </a:solidFill>
                <a:latin typeface="Arial"/>
              </a:rPr>
              <a:t>Quali sono gli “</a:t>
            </a:r>
            <a:r>
              <a:rPr lang="it-IT" sz="1600" dirty="0" err="1">
                <a:solidFill>
                  <a:srgbClr val="000000"/>
                </a:solidFill>
                <a:latin typeface="Arial"/>
              </a:rPr>
              <a:t>upstream</a:t>
            </a:r>
            <a:r>
              <a:rPr lang="it-IT" sz="1600" dirty="0">
                <a:solidFill>
                  <a:srgbClr val="000000"/>
                </a:solidFill>
                <a:latin typeface="Arial"/>
              </a:rPr>
              <a:t> </a:t>
            </a:r>
            <a:r>
              <a:rPr lang="it-IT" sz="1600" dirty="0" err="1">
                <a:solidFill>
                  <a:srgbClr val="000000"/>
                </a:solidFill>
                <a:latin typeface="Arial"/>
              </a:rPr>
              <a:t>regulators</a:t>
            </a:r>
            <a:r>
              <a:rPr lang="it-IT" sz="1600" dirty="0">
                <a:solidFill>
                  <a:srgbClr val="000000"/>
                </a:solidFill>
                <a:latin typeface="Arial"/>
              </a:rPr>
              <a:t>” convolti, cioè cosa scatena gli effetti?</a:t>
            </a:r>
            <a:endParaRPr lang="it-IT" sz="1600" i="1" dirty="0">
              <a:solidFill>
                <a:srgbClr val="000000"/>
              </a:solidFill>
              <a:latin typeface="Arial"/>
            </a:endParaRPr>
          </a:p>
          <a:p>
            <a:pPr marL="285750" indent="-285750">
              <a:buFont typeface="Arial"/>
              <a:buChar char="•"/>
            </a:pPr>
            <a:endParaRPr lang="it-IT" sz="1600" dirty="0">
              <a:solidFill>
                <a:srgbClr val="000000"/>
              </a:solidFill>
              <a:latin typeface="Arial"/>
            </a:endParaRPr>
          </a:p>
        </p:txBody>
      </p:sp>
      <p:sp>
        <p:nvSpPr>
          <p:cNvPr id="15" name="Rectangle 8"/>
          <p:cNvSpPr/>
          <p:nvPr/>
        </p:nvSpPr>
        <p:spPr>
          <a:xfrm>
            <a:off x="3276600" y="952424"/>
            <a:ext cx="1447800" cy="523220"/>
          </a:xfrm>
          <a:prstGeom prst="rect">
            <a:avLst/>
          </a:prstGeom>
          <a:solidFill>
            <a:srgbClr val="FFFFFF"/>
          </a:solidFill>
          <a:ln>
            <a:solidFill>
              <a:srgbClr val="E0003C">
                <a:lumMod val="75000"/>
              </a:srgbClr>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rgbClr val="800000"/>
                </a:solidFill>
                <a:effectLst/>
                <a:uLnTx/>
                <a:uFillTx/>
                <a:latin typeface="Geneva"/>
                <a:cs typeface="Calibri" pitchFamily="34" charset="0"/>
              </a:rPr>
              <a:t>Geni</a:t>
            </a:r>
            <a:r>
              <a:rPr kumimoji="0" lang="en-US" sz="1400" b="1" i="0" u="none" strike="noStrike" kern="0" cap="none" spc="0" normalizeH="0" baseline="0" noProof="0" dirty="0">
                <a:ln>
                  <a:noFill/>
                </a:ln>
                <a:solidFill>
                  <a:srgbClr val="800000"/>
                </a:solidFill>
                <a:effectLst/>
                <a:uLnTx/>
                <a:uFillTx/>
                <a:latin typeface="Geneva"/>
                <a:cs typeface="Calibri" pitchFamily="34" charset="0"/>
              </a:rPr>
              <a:t>/</a:t>
            </a:r>
            <a:r>
              <a:rPr kumimoji="0" lang="en-US" sz="1400" b="1" i="0" u="none" strike="noStrike" kern="0" cap="none" spc="0" normalizeH="0" baseline="0" noProof="0" dirty="0" err="1">
                <a:ln>
                  <a:noFill/>
                </a:ln>
                <a:solidFill>
                  <a:srgbClr val="800000"/>
                </a:solidFill>
                <a:effectLst/>
                <a:uLnTx/>
                <a:uFillTx/>
                <a:latin typeface="Geneva"/>
                <a:cs typeface="Calibri" pitchFamily="34" charset="0"/>
              </a:rPr>
              <a:t>proteine</a:t>
            </a:r>
            <a:r>
              <a:rPr kumimoji="0" lang="en-US" sz="1400" b="1" i="0" u="none" strike="noStrike" kern="0" cap="none" spc="0" normalizeH="0" baseline="0" noProof="0" dirty="0">
                <a:ln>
                  <a:noFill/>
                </a:ln>
                <a:solidFill>
                  <a:srgbClr val="800000"/>
                </a:solidFill>
                <a:effectLst/>
                <a:uLnTx/>
                <a:uFillTx/>
                <a:latin typeface="Geneva"/>
                <a:cs typeface="Calibri" pitchFamily="34" charset="0"/>
              </a:rPr>
              <a:t> di </a:t>
            </a:r>
            <a:r>
              <a:rPr kumimoji="0" lang="en-US" sz="1400" b="1" i="0" u="none" strike="noStrike" kern="0" cap="none" spc="0" normalizeH="0" baseline="0" noProof="0" dirty="0" err="1">
                <a:ln>
                  <a:noFill/>
                </a:ln>
                <a:solidFill>
                  <a:srgbClr val="800000"/>
                </a:solidFill>
                <a:effectLst/>
                <a:uLnTx/>
                <a:uFillTx/>
                <a:latin typeface="Geneva"/>
                <a:cs typeface="Calibri" pitchFamily="34" charset="0"/>
              </a:rPr>
              <a:t>interesse</a:t>
            </a:r>
            <a:endParaRPr kumimoji="0" lang="en-US" sz="1400" b="1" i="0" u="none" strike="noStrike" kern="0" cap="none" spc="0" normalizeH="0" baseline="0" noProof="0" dirty="0">
              <a:ln>
                <a:noFill/>
              </a:ln>
              <a:solidFill>
                <a:srgbClr val="800000"/>
              </a:solidFill>
              <a:effectLst/>
              <a:uLnTx/>
              <a:uFillTx/>
              <a:latin typeface="Geneva"/>
              <a:cs typeface="Calibri" pitchFamily="34" charset="0"/>
            </a:endParaRPr>
          </a:p>
        </p:txBody>
      </p:sp>
      <p:sp>
        <p:nvSpPr>
          <p:cNvPr id="16" name="Rectangle 4"/>
          <p:cNvSpPr/>
          <p:nvPr/>
        </p:nvSpPr>
        <p:spPr>
          <a:xfrm>
            <a:off x="1447800" y="1409624"/>
            <a:ext cx="3581400" cy="3124200"/>
          </a:xfrm>
          <a:prstGeom prst="rect">
            <a:avLst/>
          </a:prstGeom>
          <a:solidFill>
            <a:srgbClr val="E0003C">
              <a:lumMod val="75000"/>
              <a:alpha val="5000"/>
            </a:srgbClr>
          </a:solidFill>
          <a:ln w="25400"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ct val="20000"/>
              </a:spcBef>
              <a:spcAft>
                <a:spcPts val="0"/>
              </a:spcAft>
              <a:buClr>
                <a:srgbClr val="000000"/>
              </a:buClr>
              <a:buSzPct val="100000"/>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
        <p:nvSpPr>
          <p:cNvPr id="17" name="Rectangle 12"/>
          <p:cNvSpPr/>
          <p:nvPr/>
        </p:nvSpPr>
        <p:spPr>
          <a:xfrm>
            <a:off x="5105400" y="1409624"/>
            <a:ext cx="5486400" cy="3124200"/>
          </a:xfrm>
          <a:prstGeom prst="rect">
            <a:avLst/>
          </a:prstGeom>
          <a:solidFill>
            <a:srgbClr val="1B3067">
              <a:lumMod val="40000"/>
              <a:lumOff val="60000"/>
              <a:alpha val="5000"/>
            </a:srgbClr>
          </a:solidFill>
          <a:ln w="25400"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ct val="20000"/>
              </a:spcBef>
              <a:spcAft>
                <a:spcPts val="0"/>
              </a:spcAft>
              <a:buClr>
                <a:srgbClr val="000000"/>
              </a:buClr>
              <a:buSzPct val="100000"/>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pic>
        <p:nvPicPr>
          <p:cNvPr id="18" name="Picture 11" descr="pathway-analysis-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343248"/>
            <a:ext cx="2540000" cy="685800"/>
          </a:xfrm>
          <a:prstGeom prst="rect">
            <a:avLst/>
          </a:prstGeom>
          <a:ln>
            <a:solidFill>
              <a:srgbClr val="1B3067">
                <a:lumMod val="60000"/>
                <a:lumOff val="40000"/>
              </a:srgbClr>
            </a:solidFill>
          </a:ln>
        </p:spPr>
      </p:pic>
    </p:spTree>
    <p:extLst>
      <p:ext uri="{BB962C8B-B14F-4D97-AF65-F5344CB8AC3E}">
        <p14:creationId xmlns:p14="http://schemas.microsoft.com/office/powerpoint/2010/main" val="189409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71600" y="2332892"/>
            <a:ext cx="7155200" cy="31162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Title 10"/>
          <p:cNvSpPr>
            <a:spLocks noGrp="1"/>
          </p:cNvSpPr>
          <p:nvPr>
            <p:ph type="title"/>
          </p:nvPr>
        </p:nvSpPr>
        <p:spPr>
          <a:xfrm>
            <a:off x="1510048" y="308544"/>
            <a:ext cx="10135565" cy="450000"/>
          </a:xfrm>
        </p:spPr>
        <p:txBody>
          <a:bodyPr>
            <a:normAutofit fontScale="90000"/>
          </a:bodyPr>
          <a:lstStyle/>
          <a:p>
            <a:pPr lvl="0"/>
            <a:r>
              <a:rPr lang="en-US" dirty="0"/>
              <a:t>The Ingenuity knowledgebase</a:t>
            </a:r>
          </a:p>
        </p:txBody>
      </p:sp>
      <p:sp>
        <p:nvSpPr>
          <p:cNvPr id="20" name="Slide Number Placeholder 44"/>
          <p:cNvSpPr>
            <a:spLocks noGrp="1"/>
          </p:cNvSpPr>
          <p:nvPr>
            <p:ph type="sldNum" sz="quarter" idx="12"/>
          </p:nvPr>
        </p:nvSpPr>
        <p:spPr>
          <a:xfrm>
            <a:off x="11338413" y="6642000"/>
            <a:ext cx="614400" cy="216000"/>
          </a:xfrm>
        </p:spPr>
        <p:txBody>
          <a:bodyPr/>
          <a:lstStyle/>
          <a:p>
            <a:fld id="{E37C6566-635F-4D81-9E5B-AFD1F1872893}" type="slidenum">
              <a:rPr lang="en-US">
                <a:solidFill>
                  <a:srgbClr val="5F5F5F"/>
                </a:solidFill>
                <a:latin typeface="Arial"/>
              </a:rPr>
              <a:pPr/>
              <a:t>26</a:t>
            </a:fld>
            <a:endParaRPr lang="en-US" dirty="0">
              <a:solidFill>
                <a:srgbClr val="5F5F5F"/>
              </a:solidFill>
              <a:latin typeface="Arial"/>
            </a:endParaRPr>
          </a:p>
        </p:txBody>
      </p:sp>
      <p:sp>
        <p:nvSpPr>
          <p:cNvPr id="21" name="Content Placeholder 24"/>
          <p:cNvSpPr txBox="1">
            <a:spLocks/>
          </p:cNvSpPr>
          <p:nvPr/>
        </p:nvSpPr>
        <p:spPr>
          <a:xfrm>
            <a:off x="1371600" y="920006"/>
            <a:ext cx="9591869" cy="1041299"/>
          </a:xfrm>
          <a:prstGeom prst="rect">
            <a:avLst/>
          </a:prstGeom>
        </p:spPr>
        <p:txBody>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just">
              <a:buNone/>
            </a:pPr>
            <a:r>
              <a:rPr lang="en-US" dirty="0"/>
              <a:t>Multilevel organization of biomedical scientific literature data -&gt; very large in human/mouse model but NOT in non-model organisms -&gt; possibility of analysis restricted to biomedical field</a:t>
            </a:r>
          </a:p>
        </p:txBody>
      </p:sp>
      <p:pic>
        <p:nvPicPr>
          <p:cNvPr id="22" name="Picture 2" descr="C:\Documents and Settings\felciano\My Documents\LocalWorkspace\Customers And Collaborators\User Group Meeting\2008 UGM - US\PoweredbyIngenuity_logo_final8.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194550" y="5457091"/>
            <a:ext cx="2150594" cy="1092365"/>
          </a:xfrm>
          <a:prstGeom prst="rect">
            <a:avLst/>
          </a:prstGeom>
          <a:noFill/>
        </p:spPr>
      </p:pic>
      <p:pic>
        <p:nvPicPr>
          <p:cNvPr id="23" name="Picture 46"/>
          <p:cNvPicPr>
            <a:picLocks noChangeAspect="1"/>
          </p:cNvPicPr>
          <p:nvPr/>
        </p:nvPicPr>
        <p:blipFill>
          <a:blip r:embed="rId4" cstate="print"/>
          <a:stretch>
            <a:fillRect/>
          </a:stretch>
        </p:blipFill>
        <p:spPr>
          <a:xfrm>
            <a:off x="8452476" y="2561491"/>
            <a:ext cx="2215524" cy="2516078"/>
          </a:xfrm>
          <a:prstGeom prst="rect">
            <a:avLst/>
          </a:prstGeom>
        </p:spPr>
      </p:pic>
      <p:sp>
        <p:nvSpPr>
          <p:cNvPr id="24" name="TextBox 47"/>
          <p:cNvSpPr txBox="1"/>
          <p:nvPr/>
        </p:nvSpPr>
        <p:spPr>
          <a:xfrm>
            <a:off x="8991601" y="1951892"/>
            <a:ext cx="1219189" cy="430887"/>
          </a:xfrm>
          <a:prstGeom prst="rect">
            <a:avLst/>
          </a:prstGeom>
          <a:noFill/>
        </p:spPr>
        <p:txBody>
          <a:bodyPr wrap="square" lIns="0" tIns="0" rIns="0" bIns="0" rtlCol="0" anchor="ctr" anchorCtr="1">
            <a:spAutoFit/>
          </a:bodyPr>
          <a:lstStyle/>
          <a:p>
            <a:pPr algn="ctr"/>
            <a:r>
              <a:rPr lang="en-US" sz="1400" b="1" dirty="0">
                <a:solidFill>
                  <a:srgbClr val="000000"/>
                </a:solidFill>
                <a:latin typeface="Calibri" pitchFamily="34" charset="0"/>
              </a:rPr>
              <a:t>The Ingenuity Knowledge Base</a:t>
            </a:r>
          </a:p>
        </p:txBody>
      </p:sp>
      <p:sp>
        <p:nvSpPr>
          <p:cNvPr id="25" name="TextBox 50"/>
          <p:cNvSpPr txBox="1"/>
          <p:nvPr/>
        </p:nvSpPr>
        <p:spPr>
          <a:xfrm>
            <a:off x="8534400" y="3323491"/>
            <a:ext cx="2133600" cy="215444"/>
          </a:xfrm>
          <a:prstGeom prst="rect">
            <a:avLst/>
          </a:prstGeom>
          <a:noFill/>
        </p:spPr>
        <p:txBody>
          <a:bodyPr wrap="square" lIns="0" tIns="0" rIns="0" bIns="0" rtlCol="0" anchor="ctr" anchorCtr="1">
            <a:spAutoFit/>
          </a:bodyPr>
          <a:lstStyle/>
          <a:p>
            <a:pPr algn="ctr"/>
            <a:r>
              <a:rPr lang="en-US" sz="1400" b="1" dirty="0">
                <a:solidFill>
                  <a:srgbClr val="000000"/>
                </a:solidFill>
                <a:latin typeface="Calibri" pitchFamily="34" charset="0"/>
              </a:rPr>
              <a:t>The Ingenuity Ontology</a:t>
            </a:r>
          </a:p>
        </p:txBody>
      </p:sp>
      <p:sp>
        <p:nvSpPr>
          <p:cNvPr id="26" name="Rectangle 15"/>
          <p:cNvSpPr/>
          <p:nvPr/>
        </p:nvSpPr>
        <p:spPr>
          <a:xfrm>
            <a:off x="2412143" y="5304691"/>
            <a:ext cx="426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a:solidFill>
                <a:srgbClr val="000000"/>
              </a:solidFill>
              <a:latin typeface="Arial"/>
            </a:endParaRPr>
          </a:p>
        </p:txBody>
      </p:sp>
      <p:sp>
        <p:nvSpPr>
          <p:cNvPr id="27" name="TextBox 57"/>
          <p:cNvSpPr txBox="1"/>
          <p:nvPr/>
        </p:nvSpPr>
        <p:spPr>
          <a:xfrm>
            <a:off x="4800600" y="2104291"/>
            <a:ext cx="2133600" cy="215444"/>
          </a:xfrm>
          <a:prstGeom prst="rect">
            <a:avLst/>
          </a:prstGeom>
          <a:noFill/>
        </p:spPr>
        <p:txBody>
          <a:bodyPr wrap="square" lIns="0" tIns="0" rIns="0" bIns="0" rtlCol="0" anchor="ctr" anchorCtr="1">
            <a:spAutoFit/>
          </a:bodyPr>
          <a:lstStyle/>
          <a:p>
            <a:pPr algn="ctr"/>
            <a:r>
              <a:rPr lang="en-US" sz="1400" b="1" dirty="0">
                <a:solidFill>
                  <a:srgbClr val="000000"/>
                </a:solidFill>
                <a:latin typeface="Calibri" pitchFamily="34" charset="0"/>
              </a:rPr>
              <a:t>Biomedical Ontology</a:t>
            </a:r>
          </a:p>
        </p:txBody>
      </p:sp>
      <p:sp>
        <p:nvSpPr>
          <p:cNvPr id="28" name="TextBox 58"/>
          <p:cNvSpPr txBox="1"/>
          <p:nvPr/>
        </p:nvSpPr>
        <p:spPr>
          <a:xfrm>
            <a:off x="3048001" y="2057401"/>
            <a:ext cx="1219189" cy="430887"/>
          </a:xfrm>
          <a:prstGeom prst="rect">
            <a:avLst/>
          </a:prstGeom>
          <a:noFill/>
        </p:spPr>
        <p:txBody>
          <a:bodyPr wrap="square" lIns="0" tIns="0" rIns="0" bIns="0" rtlCol="0" anchor="ctr" anchorCtr="1">
            <a:spAutoFit/>
          </a:bodyPr>
          <a:lstStyle/>
          <a:p>
            <a:pPr algn="ctr"/>
            <a:r>
              <a:rPr lang="en-US" sz="1400" b="1" dirty="0">
                <a:solidFill>
                  <a:srgbClr val="000000"/>
                </a:solidFill>
                <a:latin typeface="Calibri" pitchFamily="34" charset="0"/>
              </a:rPr>
              <a:t>MD/PhD level curators</a:t>
            </a:r>
          </a:p>
        </p:txBody>
      </p:sp>
      <p:sp>
        <p:nvSpPr>
          <p:cNvPr id="29" name="TextBox 59"/>
          <p:cNvSpPr txBox="1"/>
          <p:nvPr/>
        </p:nvSpPr>
        <p:spPr>
          <a:xfrm>
            <a:off x="1510048" y="1951891"/>
            <a:ext cx="1676400" cy="215444"/>
          </a:xfrm>
          <a:prstGeom prst="rect">
            <a:avLst/>
          </a:prstGeom>
          <a:noFill/>
        </p:spPr>
        <p:txBody>
          <a:bodyPr wrap="square" lIns="0" tIns="0" rIns="0" bIns="0" rtlCol="0" anchor="ctr" anchorCtr="1">
            <a:spAutoFit/>
          </a:bodyPr>
          <a:lstStyle/>
          <a:p>
            <a:r>
              <a:rPr lang="en-US" sz="1400" b="1" dirty="0">
                <a:solidFill>
                  <a:srgbClr val="000000"/>
                </a:solidFill>
                <a:latin typeface="Calibri" pitchFamily="34" charset="0"/>
              </a:rPr>
              <a:t>Literature findings</a:t>
            </a:r>
          </a:p>
        </p:txBody>
      </p:sp>
    </p:spTree>
    <p:extLst>
      <p:ext uri="{BB962C8B-B14F-4D97-AF65-F5344CB8AC3E}">
        <p14:creationId xmlns:p14="http://schemas.microsoft.com/office/powerpoint/2010/main" val="370756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0"/>
          <p:cNvSpPr>
            <a:spLocks noGrp="1"/>
          </p:cNvSpPr>
          <p:nvPr>
            <p:ph type="title"/>
          </p:nvPr>
        </p:nvSpPr>
        <p:spPr>
          <a:xfrm>
            <a:off x="920425" y="587590"/>
            <a:ext cx="10135565" cy="450000"/>
          </a:xfrm>
        </p:spPr>
        <p:txBody>
          <a:bodyPr>
            <a:noAutofit/>
          </a:bodyPr>
          <a:lstStyle/>
          <a:p>
            <a:pPr lvl="0"/>
            <a:r>
              <a:rPr lang="en-US" sz="2800" dirty="0"/>
              <a:t>Every gene (or mRNA, or protein) can be linked with multiple types of information</a:t>
            </a:r>
          </a:p>
        </p:txBody>
      </p:sp>
      <p:sp>
        <p:nvSpPr>
          <p:cNvPr id="20" name="Slide Number Placeholder 44"/>
          <p:cNvSpPr>
            <a:spLocks noGrp="1"/>
          </p:cNvSpPr>
          <p:nvPr>
            <p:ph type="sldNum" sz="quarter" idx="12"/>
          </p:nvPr>
        </p:nvSpPr>
        <p:spPr>
          <a:xfrm>
            <a:off x="11338413" y="6642000"/>
            <a:ext cx="614400" cy="216000"/>
          </a:xfrm>
        </p:spPr>
        <p:txBody>
          <a:bodyPr/>
          <a:lstStyle/>
          <a:p>
            <a:fld id="{E37C6566-635F-4D81-9E5B-AFD1F1872893}" type="slidenum">
              <a:rPr lang="en-US">
                <a:solidFill>
                  <a:srgbClr val="5F5F5F"/>
                </a:solidFill>
                <a:latin typeface="Arial"/>
              </a:rPr>
              <a:pPr/>
              <a:t>27</a:t>
            </a:fld>
            <a:endParaRPr lang="en-US" dirty="0">
              <a:solidFill>
                <a:srgbClr val="5F5F5F"/>
              </a:solidFill>
              <a:latin typeface="Aria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79" y="1301358"/>
            <a:ext cx="7818798" cy="4519052"/>
          </a:xfrm>
          <a:prstGeom prst="rect">
            <a:avLst/>
          </a:prstGeom>
        </p:spPr>
      </p:pic>
      <p:sp>
        <p:nvSpPr>
          <p:cNvPr id="4" name="CasellaDiTesto 3"/>
          <p:cNvSpPr txBox="1"/>
          <p:nvPr/>
        </p:nvSpPr>
        <p:spPr>
          <a:xfrm>
            <a:off x="8192277" y="1180061"/>
            <a:ext cx="3630147" cy="5262979"/>
          </a:xfrm>
          <a:prstGeom prst="rect">
            <a:avLst/>
          </a:prstGeom>
          <a:noFill/>
        </p:spPr>
        <p:txBody>
          <a:bodyPr wrap="square" rtlCol="0">
            <a:spAutoFit/>
          </a:bodyPr>
          <a:lstStyle/>
          <a:p>
            <a:pPr algn="just"/>
            <a:r>
              <a:rPr lang="en-US" sz="1600" b="1" dirty="0"/>
              <a:t>-Transcription </a:t>
            </a:r>
            <a:r>
              <a:rPr lang="en-US" sz="1600" dirty="0"/>
              <a:t>factors regulating its expression</a:t>
            </a:r>
          </a:p>
          <a:p>
            <a:pPr algn="just"/>
            <a:endParaRPr lang="en-US" sz="1600" dirty="0"/>
          </a:p>
          <a:p>
            <a:pPr algn="just"/>
            <a:r>
              <a:rPr lang="en-US" sz="1600" dirty="0"/>
              <a:t>-Information regarding possible relevance as a </a:t>
            </a:r>
            <a:r>
              <a:rPr lang="en-US" sz="1600" b="1" dirty="0"/>
              <a:t>clinical biomarker</a:t>
            </a:r>
          </a:p>
          <a:p>
            <a:pPr algn="just"/>
            <a:endParaRPr lang="en-US" sz="1600" dirty="0"/>
          </a:p>
          <a:p>
            <a:pPr algn="just"/>
            <a:r>
              <a:rPr lang="en-US" sz="1600" dirty="0"/>
              <a:t>-</a:t>
            </a:r>
            <a:r>
              <a:rPr lang="en-US" sz="1600" b="1" dirty="0"/>
              <a:t>Genes regulated </a:t>
            </a:r>
            <a:r>
              <a:rPr lang="en-US" sz="1600" dirty="0"/>
              <a:t>by the gene of interest</a:t>
            </a:r>
          </a:p>
          <a:p>
            <a:pPr algn="just"/>
            <a:endParaRPr lang="en-US" sz="1600" dirty="0"/>
          </a:p>
          <a:p>
            <a:pPr algn="just"/>
            <a:r>
              <a:rPr lang="en-US" sz="1600" dirty="0"/>
              <a:t>-</a:t>
            </a:r>
            <a:r>
              <a:rPr lang="en-US" sz="1600" b="1" dirty="0"/>
              <a:t>Diseases</a:t>
            </a:r>
            <a:r>
              <a:rPr lang="en-US" sz="1600" dirty="0"/>
              <a:t> </a:t>
            </a:r>
            <a:r>
              <a:rPr lang="en-US" sz="1600" b="1" dirty="0"/>
              <a:t>related </a:t>
            </a:r>
            <a:r>
              <a:rPr lang="en-US" sz="1600" dirty="0"/>
              <a:t>to its mutation or dysregulation</a:t>
            </a:r>
          </a:p>
          <a:p>
            <a:pPr algn="just"/>
            <a:endParaRPr lang="en-US" sz="1600" dirty="0"/>
          </a:p>
          <a:p>
            <a:pPr algn="just"/>
            <a:r>
              <a:rPr lang="en-US" sz="1600" b="1" dirty="0"/>
              <a:t>-</a:t>
            </a:r>
            <a:r>
              <a:rPr lang="en-US" sz="1600" dirty="0"/>
              <a:t>Biological function</a:t>
            </a:r>
          </a:p>
          <a:p>
            <a:pPr algn="just"/>
            <a:endParaRPr lang="en-US" sz="1600" dirty="0"/>
          </a:p>
          <a:p>
            <a:pPr algn="just"/>
            <a:r>
              <a:rPr lang="en-US" sz="1600" dirty="0"/>
              <a:t>-Involvement in </a:t>
            </a:r>
            <a:r>
              <a:rPr lang="en-US" sz="1600" b="1" dirty="0"/>
              <a:t>canonical pathways </a:t>
            </a:r>
            <a:r>
              <a:rPr lang="en-US" sz="1600" dirty="0"/>
              <a:t>(equivalent in essence to the biological processes of gene ontology)</a:t>
            </a:r>
          </a:p>
          <a:p>
            <a:pPr algn="just"/>
            <a:endParaRPr lang="en-US" sz="1600" dirty="0"/>
          </a:p>
          <a:p>
            <a:pPr algn="just"/>
            <a:r>
              <a:rPr lang="en-US" sz="1600" dirty="0"/>
              <a:t>-Possible </a:t>
            </a:r>
            <a:r>
              <a:rPr lang="en-US" sz="1600" b="1" dirty="0"/>
              <a:t>drugs</a:t>
            </a:r>
            <a:r>
              <a:rPr lang="en-US" sz="1600" dirty="0"/>
              <a:t> that block/modulate its activity</a:t>
            </a:r>
          </a:p>
        </p:txBody>
      </p:sp>
    </p:spTree>
    <p:extLst>
      <p:ext uri="{BB962C8B-B14F-4D97-AF65-F5344CB8AC3E}">
        <p14:creationId xmlns:p14="http://schemas.microsoft.com/office/powerpoint/2010/main" val="232533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0"/>
          <p:cNvSpPr>
            <a:spLocks noGrp="1"/>
          </p:cNvSpPr>
          <p:nvPr>
            <p:ph type="title"/>
          </p:nvPr>
        </p:nvSpPr>
        <p:spPr>
          <a:xfrm>
            <a:off x="1202848" y="286936"/>
            <a:ext cx="10135565" cy="450000"/>
          </a:xfrm>
        </p:spPr>
        <p:txBody>
          <a:bodyPr>
            <a:noAutofit/>
          </a:bodyPr>
          <a:lstStyle/>
          <a:p>
            <a:pPr lvl="0"/>
            <a:r>
              <a:rPr lang="en-US" sz="2000" dirty="0"/>
              <a:t>Final goal: exploit raw data to formulate new biological hypotheses</a:t>
            </a:r>
          </a:p>
        </p:txBody>
      </p:sp>
      <p:sp>
        <p:nvSpPr>
          <p:cNvPr id="20" name="Slide Number Placeholder 44"/>
          <p:cNvSpPr>
            <a:spLocks noGrp="1"/>
          </p:cNvSpPr>
          <p:nvPr>
            <p:ph type="sldNum" sz="quarter" idx="12"/>
          </p:nvPr>
        </p:nvSpPr>
        <p:spPr>
          <a:xfrm>
            <a:off x="11338413" y="6642000"/>
            <a:ext cx="614400" cy="216000"/>
          </a:xfrm>
        </p:spPr>
        <p:txBody>
          <a:bodyPr/>
          <a:lstStyle/>
          <a:p>
            <a:fld id="{E37C6566-635F-4D81-9E5B-AFD1F1872893}" type="slidenum">
              <a:rPr lang="en-US">
                <a:solidFill>
                  <a:srgbClr val="5F5F5F"/>
                </a:solidFill>
                <a:latin typeface="Arial"/>
              </a:rPr>
              <a:pPr/>
              <a:t>28</a:t>
            </a:fld>
            <a:endParaRPr lang="en-US" dirty="0">
              <a:solidFill>
                <a:srgbClr val="5F5F5F"/>
              </a:solidFill>
              <a:latin typeface="Arial"/>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085" y="899836"/>
            <a:ext cx="8641829" cy="4671465"/>
          </a:xfrm>
          <a:prstGeom prst="rect">
            <a:avLst/>
          </a:prstGeom>
        </p:spPr>
      </p:pic>
      <p:sp>
        <p:nvSpPr>
          <p:cNvPr id="3" name="CasellaDiTesto 2"/>
          <p:cNvSpPr txBox="1"/>
          <p:nvPr/>
        </p:nvSpPr>
        <p:spPr>
          <a:xfrm>
            <a:off x="1775085" y="5734201"/>
            <a:ext cx="2365131" cy="523220"/>
          </a:xfrm>
          <a:prstGeom prst="rect">
            <a:avLst/>
          </a:prstGeom>
          <a:noFill/>
        </p:spPr>
        <p:txBody>
          <a:bodyPr wrap="square" rtlCol="0">
            <a:spAutoFit/>
          </a:bodyPr>
          <a:lstStyle/>
          <a:p>
            <a:pPr algn="ctr"/>
            <a:r>
              <a:rPr lang="it-IT" sz="1400" b="1" dirty="0">
                <a:solidFill>
                  <a:srgbClr val="FF0000"/>
                </a:solidFill>
              </a:rPr>
              <a:t>PREDICTION</a:t>
            </a:r>
            <a:br>
              <a:rPr lang="it-IT" sz="1400" b="1" dirty="0">
                <a:solidFill>
                  <a:srgbClr val="FF0000"/>
                </a:solidFill>
              </a:rPr>
            </a:br>
            <a:r>
              <a:rPr lang="it-IT" sz="1400" b="1" dirty="0">
                <a:solidFill>
                  <a:srgbClr val="FF0000"/>
                </a:solidFill>
              </a:rPr>
              <a:t>upstream </a:t>
            </a:r>
            <a:r>
              <a:rPr lang="it-IT" sz="1400" b="1" dirty="0" err="1">
                <a:solidFill>
                  <a:srgbClr val="FF0000"/>
                </a:solidFill>
              </a:rPr>
              <a:t>regulators</a:t>
            </a:r>
            <a:endParaRPr lang="en-US" sz="1400" b="1" dirty="0">
              <a:solidFill>
                <a:srgbClr val="FF0000"/>
              </a:solidFill>
            </a:endParaRPr>
          </a:p>
        </p:txBody>
      </p:sp>
      <p:sp>
        <p:nvSpPr>
          <p:cNvPr id="16" name="CasellaDiTesto 15"/>
          <p:cNvSpPr txBox="1"/>
          <p:nvPr/>
        </p:nvSpPr>
        <p:spPr>
          <a:xfrm>
            <a:off x="7255623" y="5734201"/>
            <a:ext cx="2365131" cy="523220"/>
          </a:xfrm>
          <a:prstGeom prst="rect">
            <a:avLst/>
          </a:prstGeom>
          <a:noFill/>
        </p:spPr>
        <p:txBody>
          <a:bodyPr wrap="square" rtlCol="0">
            <a:spAutoFit/>
          </a:bodyPr>
          <a:lstStyle/>
          <a:p>
            <a:pPr algn="ctr"/>
            <a:r>
              <a:rPr lang="it-IT" sz="1400" b="1" dirty="0">
                <a:solidFill>
                  <a:srgbClr val="FF0000"/>
                </a:solidFill>
              </a:rPr>
              <a:t>PREDICTION</a:t>
            </a:r>
          </a:p>
          <a:p>
            <a:pPr algn="ctr"/>
            <a:r>
              <a:rPr lang="it-IT" sz="1400" b="1" dirty="0">
                <a:solidFill>
                  <a:srgbClr val="FF0000"/>
                </a:solidFill>
              </a:rPr>
              <a:t>Downstream </a:t>
            </a:r>
            <a:r>
              <a:rPr lang="it-IT" sz="1400" b="1" dirty="0" err="1">
                <a:solidFill>
                  <a:srgbClr val="FF0000"/>
                </a:solidFill>
              </a:rPr>
              <a:t>effects</a:t>
            </a:r>
            <a:endParaRPr lang="en-US" sz="1400" b="1" dirty="0">
              <a:solidFill>
                <a:srgbClr val="FF0000"/>
              </a:solidFill>
            </a:endParaRPr>
          </a:p>
        </p:txBody>
      </p:sp>
      <p:sp>
        <p:nvSpPr>
          <p:cNvPr id="17" name="CasellaDiTesto 16"/>
          <p:cNvSpPr txBox="1"/>
          <p:nvPr/>
        </p:nvSpPr>
        <p:spPr>
          <a:xfrm>
            <a:off x="4515354" y="5734201"/>
            <a:ext cx="2365131" cy="523220"/>
          </a:xfrm>
          <a:prstGeom prst="rect">
            <a:avLst/>
          </a:prstGeom>
          <a:noFill/>
        </p:spPr>
        <p:txBody>
          <a:bodyPr wrap="square" rtlCol="0">
            <a:spAutoFit/>
          </a:bodyPr>
          <a:lstStyle/>
          <a:p>
            <a:pPr algn="ctr"/>
            <a:r>
              <a:rPr lang="it-IT" sz="1400" b="1" dirty="0">
                <a:solidFill>
                  <a:srgbClr val="0070C0"/>
                </a:solidFill>
              </a:rPr>
              <a:t>OBSERVATIONS</a:t>
            </a:r>
          </a:p>
          <a:p>
            <a:pPr algn="ctr"/>
            <a:r>
              <a:rPr lang="it-IT" sz="1400" b="1" dirty="0">
                <a:solidFill>
                  <a:srgbClr val="0070C0"/>
                </a:solidFill>
              </a:rPr>
              <a:t>set of </a:t>
            </a:r>
            <a:r>
              <a:rPr lang="it-IT" sz="1400" b="1" dirty="0" err="1">
                <a:solidFill>
                  <a:srgbClr val="0070C0"/>
                </a:solidFill>
              </a:rPr>
              <a:t>genes</a:t>
            </a:r>
            <a:r>
              <a:rPr lang="it-IT" sz="1400" b="1" dirty="0">
                <a:solidFill>
                  <a:srgbClr val="0070C0"/>
                </a:solidFill>
              </a:rPr>
              <a:t> of </a:t>
            </a:r>
            <a:r>
              <a:rPr lang="it-IT" sz="1400" b="1" dirty="0" err="1">
                <a:solidFill>
                  <a:srgbClr val="0070C0"/>
                </a:solidFill>
              </a:rPr>
              <a:t>interest</a:t>
            </a:r>
            <a:endParaRPr lang="en-US" sz="1400" b="1" dirty="0">
              <a:solidFill>
                <a:srgbClr val="0070C0"/>
              </a:solidFill>
            </a:endParaRPr>
          </a:p>
        </p:txBody>
      </p:sp>
    </p:spTree>
    <p:extLst>
      <p:ext uri="{BB962C8B-B14F-4D97-AF65-F5344CB8AC3E}">
        <p14:creationId xmlns:p14="http://schemas.microsoft.com/office/powerpoint/2010/main" val="102581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0"/>
          <p:cNvSpPr>
            <a:spLocks noGrp="1"/>
          </p:cNvSpPr>
          <p:nvPr>
            <p:ph type="title"/>
          </p:nvPr>
        </p:nvSpPr>
        <p:spPr>
          <a:xfrm>
            <a:off x="1341120" y="438912"/>
            <a:ext cx="9509760" cy="559464"/>
          </a:xfrm>
        </p:spPr>
        <p:txBody>
          <a:bodyPr anchor="b">
            <a:normAutofit/>
          </a:bodyPr>
          <a:lstStyle/>
          <a:p>
            <a:pPr lvl="0"/>
            <a:r>
              <a:rPr lang="en-US" dirty="0"/>
              <a:t>Predictions: statistical considerations</a:t>
            </a:r>
          </a:p>
        </p:txBody>
      </p:sp>
      <p:sp>
        <p:nvSpPr>
          <p:cNvPr id="25" name="Content Placeholder 2">
            <a:extLst>
              <a:ext uri="{FF2B5EF4-FFF2-40B4-BE49-F238E27FC236}">
                <a16:creationId xmlns:a16="http://schemas.microsoft.com/office/drawing/2014/main" id="{BC5125C5-2343-4B3C-9F14-91073750FB7C}"/>
              </a:ext>
            </a:extLst>
          </p:cNvPr>
          <p:cNvSpPr>
            <a:spLocks noGrp="1"/>
          </p:cNvSpPr>
          <p:nvPr>
            <p:ph sz="half" idx="1"/>
          </p:nvPr>
        </p:nvSpPr>
        <p:spPr>
          <a:xfrm>
            <a:off x="550506" y="1673352"/>
            <a:ext cx="5362614" cy="4343400"/>
          </a:xfrm>
        </p:spPr>
        <p:txBody>
          <a:bodyPr>
            <a:normAutofit fontScale="92500" lnSpcReduction="20000"/>
          </a:bodyPr>
          <a:lstStyle/>
          <a:p>
            <a:pPr algn="just"/>
            <a:r>
              <a:rPr lang="en-US" dirty="0"/>
              <a:t>All predicted upstream regulators or downstream effects are associated with:</a:t>
            </a:r>
          </a:p>
          <a:p>
            <a:pPr marL="45720" indent="0" algn="just">
              <a:buNone/>
            </a:pPr>
            <a:r>
              <a:rPr lang="en-US" b="1" dirty="0"/>
              <a:t>P-value</a:t>
            </a:r>
            <a:r>
              <a:rPr lang="en-US" dirty="0"/>
              <a:t>: this is the probability that the observed pattern was created by a random process. A small p-value means that it very unlikely the observed pattern is the result of random processes, so you can reject the null hypothesis</a:t>
            </a:r>
          </a:p>
          <a:p>
            <a:pPr marL="45720" indent="0" algn="just">
              <a:buNone/>
            </a:pPr>
            <a:endParaRPr lang="en-US" dirty="0"/>
          </a:p>
          <a:p>
            <a:pPr marL="45720" indent="0" algn="just">
              <a:buNone/>
            </a:pPr>
            <a:r>
              <a:rPr lang="en-US" b="1" dirty="0"/>
              <a:t>Z-score</a:t>
            </a:r>
            <a:r>
              <a:rPr lang="en-US" dirty="0"/>
              <a:t>: this value indicates by how many standard deviations the observation exceeds (in one direction or the other) the expected random distribution. In other words, it allows us </a:t>
            </a:r>
            <a:r>
              <a:rPr lang="en-US" b="1" dirty="0"/>
              <a:t>to provide a direction </a:t>
            </a:r>
            <a:r>
              <a:rPr lang="en-US" dirty="0"/>
              <a:t>(e.g. activation or repression) to each statistical significant observation</a:t>
            </a:r>
          </a:p>
        </p:txBody>
      </p:sp>
      <p:pic>
        <p:nvPicPr>
          <p:cNvPr id="5" name="Picture 4" descr="A diagram of a normal distribution&#10;&#10;Description automatically generated">
            <a:extLst>
              <a:ext uri="{FF2B5EF4-FFF2-40B4-BE49-F238E27FC236}">
                <a16:creationId xmlns:a16="http://schemas.microsoft.com/office/drawing/2014/main" id="{68F2B1B3-550B-A9C4-1DDA-68CAE6B9CD45}"/>
              </a:ext>
            </a:extLst>
          </p:cNvPr>
          <p:cNvPicPr>
            <a:picLocks noChangeAspect="1"/>
          </p:cNvPicPr>
          <p:nvPr/>
        </p:nvPicPr>
        <p:blipFill>
          <a:blip r:embed="rId2">
            <a:extLst>
              <a:ext uri="{28A0092B-C50C-407E-A947-70E740481C1C}">
                <a14:useLocalDpi xmlns:a14="http://schemas.microsoft.com/office/drawing/2010/main" val="0"/>
              </a:ext>
            </a:extLst>
          </a:blip>
          <a:srcRect l="10648" r="16221" b="-2"/>
          <a:stretch/>
        </p:blipFill>
        <p:spPr>
          <a:xfrm>
            <a:off x="6278880" y="1673352"/>
            <a:ext cx="4572000" cy="4343400"/>
          </a:xfrm>
          <a:prstGeom prst="rect">
            <a:avLst/>
          </a:prstGeom>
          <a:noFill/>
        </p:spPr>
      </p:pic>
      <p:sp>
        <p:nvSpPr>
          <p:cNvPr id="20" name="Slide Number Placeholder 44" hidden="1"/>
          <p:cNvSpPr>
            <a:spLocks noGrp="1"/>
          </p:cNvSpPr>
          <p:nvPr>
            <p:ph type="sldNum" sz="quarter" idx="12"/>
          </p:nvPr>
        </p:nvSpPr>
        <p:spPr>
          <a:xfrm>
            <a:off x="11338413" y="6642000"/>
            <a:ext cx="614400" cy="216000"/>
          </a:xfrm>
        </p:spPr>
        <p:txBody>
          <a:bodyPr/>
          <a:lstStyle/>
          <a:p>
            <a:pPr>
              <a:spcAft>
                <a:spcPts val="600"/>
              </a:spcAft>
            </a:pPr>
            <a:fld id="{E37C6566-635F-4D81-9E5B-AFD1F1872893}" type="slidenum">
              <a:rPr lang="en-US">
                <a:solidFill>
                  <a:srgbClr val="5F5F5F"/>
                </a:solidFill>
                <a:latin typeface="Arial"/>
              </a:rPr>
              <a:pPr>
                <a:spcAft>
                  <a:spcPts val="600"/>
                </a:spcAft>
              </a:pPr>
              <a:t>29</a:t>
            </a:fld>
            <a:endParaRPr lang="en-US">
              <a:solidFill>
                <a:srgbClr val="5F5F5F"/>
              </a:solidFill>
              <a:latin typeface="Arial"/>
            </a:endParaRPr>
          </a:p>
        </p:txBody>
      </p:sp>
    </p:spTree>
    <p:extLst>
      <p:ext uri="{BB962C8B-B14F-4D97-AF65-F5344CB8AC3E}">
        <p14:creationId xmlns:p14="http://schemas.microsoft.com/office/powerpoint/2010/main" val="413792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88699"/>
          </a:xfrm>
        </p:spPr>
        <p:txBody>
          <a:bodyPr>
            <a:normAutofit/>
          </a:bodyPr>
          <a:lstStyle/>
          <a:p>
            <a:r>
              <a:rPr lang="it-IT" dirty="0"/>
              <a:t>WHAT DO WE MEAN BY ANNOTATION?</a:t>
            </a:r>
          </a:p>
        </p:txBody>
      </p:sp>
      <p:sp>
        <p:nvSpPr>
          <p:cNvPr id="6" name="CasellaDiTesto 5"/>
          <p:cNvSpPr txBox="1"/>
          <p:nvPr/>
        </p:nvSpPr>
        <p:spPr>
          <a:xfrm>
            <a:off x="508174" y="1340681"/>
            <a:ext cx="6502226" cy="2031325"/>
          </a:xfrm>
          <a:prstGeom prst="rect">
            <a:avLst/>
          </a:prstGeom>
          <a:noFill/>
        </p:spPr>
        <p:txBody>
          <a:bodyPr wrap="square" rtlCol="0">
            <a:spAutoFit/>
          </a:bodyPr>
          <a:lstStyle/>
          <a:p>
            <a:pPr algn="just"/>
            <a:r>
              <a:rPr lang="en-US" dirty="0"/>
              <a:t>This is a concept now encountered many times before....</a:t>
            </a:r>
          </a:p>
          <a:p>
            <a:pPr algn="just"/>
            <a:endParaRPr lang="en-US" dirty="0"/>
          </a:p>
          <a:p>
            <a:pPr algn="just"/>
            <a:r>
              <a:rPr lang="en-US" dirty="0"/>
              <a:t>Any sequence (</a:t>
            </a:r>
            <a:r>
              <a:rPr lang="en-US" dirty="0" err="1"/>
              <a:t>nucleode</a:t>
            </a:r>
            <a:r>
              <a:rPr lang="en-US" dirty="0"/>
              <a:t> or protein), usually reported in FASTA format, can be associated with one or more hypothetical functions, the presence of conserved domains, involvement in certain biological pathways, etc.</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117" y="1340681"/>
            <a:ext cx="4505954" cy="5353797"/>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047" y="3541263"/>
            <a:ext cx="4153480" cy="3153215"/>
          </a:xfrm>
          <a:prstGeom prst="rect">
            <a:avLst/>
          </a:prstGeom>
        </p:spPr>
      </p:pic>
    </p:spTree>
    <p:extLst>
      <p:ext uri="{BB962C8B-B14F-4D97-AF65-F5344CB8AC3E}">
        <p14:creationId xmlns:p14="http://schemas.microsoft.com/office/powerpoint/2010/main" val="297296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olo 1"/>
          <p:cNvSpPr>
            <a:spLocks noGrp="1"/>
          </p:cNvSpPr>
          <p:nvPr>
            <p:ph type="title"/>
          </p:nvPr>
        </p:nvSpPr>
        <p:spPr>
          <a:xfrm>
            <a:off x="1341120" y="283443"/>
            <a:ext cx="9509760" cy="449111"/>
          </a:xfrm>
        </p:spPr>
        <p:txBody>
          <a:bodyPr>
            <a:normAutofit fontScale="90000"/>
          </a:bodyPr>
          <a:lstStyle/>
          <a:p>
            <a:r>
              <a:rPr lang="it-IT" dirty="0"/>
              <a:t>Building 3-layer interaction networks</a:t>
            </a:r>
            <a:endParaRPr lang="en-US" dirty="0"/>
          </a:p>
        </p:txBody>
      </p:sp>
      <p:pic>
        <p:nvPicPr>
          <p:cNvPr id="17" name="Picture 4"/>
          <p:cNvPicPr>
            <a:picLocks noChangeAspect="1"/>
          </p:cNvPicPr>
          <p:nvPr/>
        </p:nvPicPr>
        <p:blipFill>
          <a:blip r:embed="rId2"/>
          <a:stretch>
            <a:fillRect/>
          </a:stretch>
        </p:blipFill>
        <p:spPr>
          <a:xfrm>
            <a:off x="2680273" y="1746773"/>
            <a:ext cx="7328877" cy="2362200"/>
          </a:xfrm>
          <a:prstGeom prst="rect">
            <a:avLst/>
          </a:prstGeom>
        </p:spPr>
      </p:pic>
      <p:pic>
        <p:nvPicPr>
          <p:cNvPr id="22"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71701" y="4229102"/>
            <a:ext cx="3079599" cy="2120899"/>
          </a:xfrm>
          <a:prstGeom prst="rect">
            <a:avLst/>
          </a:prstGeom>
        </p:spPr>
      </p:pic>
      <p:pic>
        <p:nvPicPr>
          <p:cNvPr id="24"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1751" y="4245800"/>
            <a:ext cx="3632199" cy="2186976"/>
          </a:xfrm>
          <a:prstGeom prst="rect">
            <a:avLst/>
          </a:prstGeom>
        </p:spPr>
      </p:pic>
      <p:sp>
        <p:nvSpPr>
          <p:cNvPr id="2" name="CasellaDiTesto 1"/>
          <p:cNvSpPr txBox="1"/>
          <p:nvPr/>
        </p:nvSpPr>
        <p:spPr>
          <a:xfrm>
            <a:off x="339351" y="1032028"/>
            <a:ext cx="11513298" cy="646331"/>
          </a:xfrm>
          <a:prstGeom prst="rect">
            <a:avLst/>
          </a:prstGeom>
          <a:noFill/>
        </p:spPr>
        <p:txBody>
          <a:bodyPr wrap="square" rtlCol="0">
            <a:spAutoFit/>
          </a:bodyPr>
          <a:lstStyle/>
          <a:p>
            <a:r>
              <a:rPr lang="it-IT" dirty="0"/>
              <a:t>The </a:t>
            </a:r>
            <a:r>
              <a:rPr lang="it-IT" dirty="0" err="1"/>
              <a:t>genes</a:t>
            </a:r>
            <a:r>
              <a:rPr lang="it-IT" dirty="0"/>
              <a:t> of </a:t>
            </a:r>
            <a:r>
              <a:rPr lang="it-IT" dirty="0" err="1"/>
              <a:t>interest</a:t>
            </a:r>
            <a:r>
              <a:rPr lang="it-IT" dirty="0"/>
              <a:t> (</a:t>
            </a:r>
            <a:r>
              <a:rPr lang="it-IT" dirty="0" err="1"/>
              <a:t>usually</a:t>
            </a:r>
            <a:r>
              <a:rPr lang="it-IT" dirty="0"/>
              <a:t> a set of </a:t>
            </a:r>
            <a:r>
              <a:rPr lang="it-IT" dirty="0" err="1"/>
              <a:t>DEGs</a:t>
            </a:r>
            <a:r>
              <a:rPr lang="it-IT" dirty="0"/>
              <a:t>) are </a:t>
            </a:r>
            <a:r>
              <a:rPr lang="it-IT" dirty="0" err="1"/>
              <a:t>placed</a:t>
            </a:r>
            <a:r>
              <a:rPr lang="it-IT" dirty="0"/>
              <a:t> in the middle </a:t>
            </a:r>
            <a:r>
              <a:rPr lang="it-IT" dirty="0" err="1"/>
              <a:t>layer</a:t>
            </a:r>
            <a:r>
              <a:rPr lang="it-IT" dirty="0"/>
              <a:t>. Upstream </a:t>
            </a:r>
            <a:r>
              <a:rPr lang="it-IT" dirty="0" err="1"/>
              <a:t>regulators</a:t>
            </a:r>
            <a:r>
              <a:rPr lang="it-IT" dirty="0"/>
              <a:t> are on top, downstream </a:t>
            </a:r>
            <a:r>
              <a:rPr lang="it-IT" dirty="0" err="1"/>
              <a:t>effects</a:t>
            </a:r>
            <a:r>
              <a:rPr lang="it-IT" dirty="0"/>
              <a:t> are </a:t>
            </a:r>
            <a:r>
              <a:rPr lang="it-IT" dirty="0" err="1"/>
              <a:t>at</a:t>
            </a:r>
            <a:r>
              <a:rPr lang="it-IT" dirty="0"/>
              <a:t> the bottom</a:t>
            </a:r>
            <a:endParaRPr lang="en-US" dirty="0"/>
          </a:p>
        </p:txBody>
      </p:sp>
    </p:spTree>
    <p:extLst>
      <p:ext uri="{BB962C8B-B14F-4D97-AF65-F5344CB8AC3E}">
        <p14:creationId xmlns:p14="http://schemas.microsoft.com/office/powerpoint/2010/main" val="396572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8"/>
          <p:cNvSpPr txBox="1">
            <a:spLocks/>
          </p:cNvSpPr>
          <p:nvPr/>
        </p:nvSpPr>
        <p:spPr>
          <a:xfrm>
            <a:off x="954833" y="518059"/>
            <a:ext cx="10282334" cy="373675"/>
          </a:xfrm>
          <a:prstGeom prst="rect">
            <a:avLst/>
          </a:prstGeom>
        </p:spPr>
        <p:txBody>
          <a:bodyPr>
            <a:no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0" indent="0">
              <a:buFont typeface="Arial" pitchFamily="34" charset="0"/>
              <a:buNone/>
            </a:pPr>
            <a:r>
              <a:rPr lang="it-IT" sz="2400" dirty="0" err="1"/>
              <a:t>Another</a:t>
            </a:r>
            <a:r>
              <a:rPr lang="it-IT" sz="2400" dirty="0"/>
              <a:t> commercial tool </a:t>
            </a:r>
            <a:r>
              <a:rPr lang="it-IT" sz="2400" dirty="0" err="1"/>
              <a:t>as</a:t>
            </a:r>
            <a:r>
              <a:rPr lang="it-IT" sz="2400" dirty="0"/>
              <a:t> an alternative to IPA- </a:t>
            </a:r>
            <a:r>
              <a:rPr lang="it-IT" sz="2400" dirty="0" err="1"/>
              <a:t>iPathwayGuide</a:t>
            </a:r>
            <a:endParaRPr lang="en-US" sz="2400" dirty="0"/>
          </a:p>
        </p:txBody>
      </p:sp>
      <p:sp>
        <p:nvSpPr>
          <p:cNvPr id="5" name="CasellaDiTesto 4"/>
          <p:cNvSpPr txBox="1"/>
          <p:nvPr/>
        </p:nvSpPr>
        <p:spPr>
          <a:xfrm>
            <a:off x="2228194" y="1429407"/>
            <a:ext cx="7767145" cy="2585323"/>
          </a:xfrm>
          <a:prstGeom prst="rect">
            <a:avLst/>
          </a:prstGeom>
          <a:noFill/>
        </p:spPr>
        <p:txBody>
          <a:bodyPr wrap="square" rtlCol="0">
            <a:spAutoFit/>
          </a:bodyPr>
          <a:lstStyle/>
          <a:p>
            <a:pPr algn="just">
              <a:defRPr/>
            </a:pPr>
            <a:r>
              <a:rPr lang="it-IT" b="1" u="sng" dirty="0" err="1">
                <a:solidFill>
                  <a:prstClr val="black"/>
                </a:solidFill>
                <a:latin typeface="Century Gothic" panose="020B0502020202020204"/>
              </a:rPr>
              <a:t>iPathwayGuide</a:t>
            </a:r>
            <a:r>
              <a:rPr lang="it-IT" dirty="0">
                <a:solidFill>
                  <a:prstClr val="black"/>
                </a:solidFill>
                <a:latin typeface="Century Gothic" panose="020B0502020202020204"/>
              </a:rPr>
              <a:t> </a:t>
            </a:r>
            <a:r>
              <a:rPr lang="en-US" dirty="0"/>
              <a:t>uses a statistical tool slightly different from the gene set enrichment we have previously discussed (also used by IPA), namely a so-called “</a:t>
            </a:r>
            <a:r>
              <a:rPr lang="en-US" u="sng" dirty="0"/>
              <a:t>topology</a:t>
            </a:r>
            <a:r>
              <a:rPr lang="en-US" dirty="0"/>
              <a:t> </a:t>
            </a:r>
            <a:r>
              <a:rPr lang="en-US" u="sng" dirty="0"/>
              <a:t>based</a:t>
            </a:r>
            <a:r>
              <a:rPr lang="en-US" dirty="0"/>
              <a:t> </a:t>
            </a:r>
            <a:r>
              <a:rPr lang="en-US" u="sng" dirty="0"/>
              <a:t>method</a:t>
            </a:r>
            <a:r>
              <a:rPr lang="en-US" dirty="0"/>
              <a:t>” (TBM). The fundamental difference between the two methods is that non-topology based methods treat all genes as members of a “list” in which all genes have the same weight, whereas topology based methods also consider the position in the pathway and can therefore calculate their weight or </a:t>
            </a:r>
            <a:r>
              <a:rPr lang="en-US" u="sng" dirty="0"/>
              <a:t>impact</a:t>
            </a:r>
            <a:endParaRPr lang="en-US" dirty="0"/>
          </a:p>
          <a:p>
            <a:pPr algn="just">
              <a:defRPr/>
            </a:pPr>
            <a:endParaRPr lang="en-US" u="sng" dirty="0">
              <a:solidFill>
                <a:prstClr val="black"/>
              </a:solidFill>
              <a:latin typeface="Century Gothic" panose="020B0502020202020204"/>
            </a:endParaRPr>
          </a:p>
        </p:txBody>
      </p:sp>
      <p:pic>
        <p:nvPicPr>
          <p:cNvPr id="6" name="Immagine 5"/>
          <p:cNvPicPr>
            <a:picLocks noChangeAspect="1"/>
          </p:cNvPicPr>
          <p:nvPr/>
        </p:nvPicPr>
        <p:blipFill>
          <a:blip r:embed="rId2"/>
          <a:stretch>
            <a:fillRect/>
          </a:stretch>
        </p:blipFill>
        <p:spPr>
          <a:xfrm>
            <a:off x="4846925" y="3850928"/>
            <a:ext cx="5486400" cy="2857500"/>
          </a:xfrm>
          <a:prstGeom prst="rect">
            <a:avLst/>
          </a:prstGeom>
        </p:spPr>
      </p:pic>
      <p:sp>
        <p:nvSpPr>
          <p:cNvPr id="7" name="CasellaDiTesto 6"/>
          <p:cNvSpPr txBox="1"/>
          <p:nvPr/>
        </p:nvSpPr>
        <p:spPr>
          <a:xfrm>
            <a:off x="2385849" y="4319752"/>
            <a:ext cx="3310759" cy="1477328"/>
          </a:xfrm>
          <a:prstGeom prst="rect">
            <a:avLst/>
          </a:prstGeom>
          <a:noFill/>
        </p:spPr>
        <p:txBody>
          <a:bodyPr wrap="square" rtlCol="0">
            <a:spAutoFit/>
          </a:bodyPr>
          <a:lstStyle/>
          <a:p>
            <a:pPr algn="just">
              <a:defRPr/>
            </a:pPr>
            <a:r>
              <a:rPr lang="en-US" dirty="0">
                <a:solidFill>
                  <a:prstClr val="black"/>
                </a:solidFill>
                <a:latin typeface="Century Gothic" panose="020B0502020202020204"/>
              </a:rPr>
              <a:t>A recent study demonstrated better performance of TBM methods in application to real datasets</a:t>
            </a:r>
          </a:p>
        </p:txBody>
      </p:sp>
    </p:spTree>
    <p:extLst>
      <p:ext uri="{BB962C8B-B14F-4D97-AF65-F5344CB8AC3E}">
        <p14:creationId xmlns:p14="http://schemas.microsoft.com/office/powerpoint/2010/main" val="340309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8"/>
          <p:cNvSpPr txBox="1">
            <a:spLocks/>
          </p:cNvSpPr>
          <p:nvPr/>
        </p:nvSpPr>
        <p:spPr>
          <a:xfrm>
            <a:off x="3674890" y="660931"/>
            <a:ext cx="6048000" cy="288000"/>
          </a:xfrm>
          <a:prstGeom prst="rect">
            <a:avLst/>
          </a:prstGeom>
        </p:spPr>
        <p:txBody>
          <a:bodyPr>
            <a:no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0" indent="0">
              <a:buFont typeface="Arial" pitchFamily="34" charset="0"/>
              <a:buNone/>
            </a:pPr>
            <a:r>
              <a:rPr lang="it-IT" sz="2400" b="1" dirty="0" err="1"/>
              <a:t>Which</a:t>
            </a:r>
            <a:r>
              <a:rPr lang="it-IT" sz="2400" b="1" dirty="0"/>
              <a:t> </a:t>
            </a:r>
            <a:r>
              <a:rPr lang="it-IT" sz="2400" b="1" dirty="0" err="1"/>
              <a:t>method</a:t>
            </a:r>
            <a:r>
              <a:rPr lang="it-IT" sz="2400" b="1" dirty="0"/>
              <a:t> </a:t>
            </a:r>
            <a:r>
              <a:rPr lang="it-IT" sz="2400" b="1" dirty="0" err="1"/>
              <a:t>is</a:t>
            </a:r>
            <a:r>
              <a:rPr lang="it-IT" sz="2400" b="1" dirty="0"/>
              <a:t> the best one?</a:t>
            </a:r>
            <a:endParaRPr lang="en-US" sz="2400" b="1" dirty="0"/>
          </a:p>
        </p:txBody>
      </p:sp>
      <p:sp>
        <p:nvSpPr>
          <p:cNvPr id="5" name="CasellaDiTesto 4"/>
          <p:cNvSpPr txBox="1"/>
          <p:nvPr/>
        </p:nvSpPr>
        <p:spPr>
          <a:xfrm>
            <a:off x="2385848" y="4162098"/>
            <a:ext cx="7683062" cy="1477328"/>
          </a:xfrm>
          <a:prstGeom prst="rect">
            <a:avLst/>
          </a:prstGeom>
          <a:noFill/>
        </p:spPr>
        <p:txBody>
          <a:bodyPr wrap="square" rtlCol="0">
            <a:spAutoFit/>
          </a:bodyPr>
          <a:lstStyle/>
          <a:p>
            <a:pPr algn="just">
              <a:defRPr/>
            </a:pPr>
            <a:r>
              <a:rPr lang="en-US" i="1" dirty="0">
                <a:solidFill>
                  <a:prstClr val="black"/>
                </a:solidFill>
                <a:latin typeface="Century Gothic" panose="020B0502020202020204"/>
              </a:rPr>
              <a:t>“Overall, the result shows that no method is perfect. In general, TB methods appear to perform better than non-TB methods. This is somewhat expected since the TB methods take into consideration the structure of the pathway which is meant to describe the underlying phenomena”</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435" y="1486517"/>
            <a:ext cx="5639587" cy="2286319"/>
          </a:xfrm>
          <a:prstGeom prst="rect">
            <a:avLst/>
          </a:prstGeom>
        </p:spPr>
      </p:pic>
    </p:spTree>
    <p:extLst>
      <p:ext uri="{BB962C8B-B14F-4D97-AF65-F5344CB8AC3E}">
        <p14:creationId xmlns:p14="http://schemas.microsoft.com/office/powerpoint/2010/main" val="322090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91559" y="1321929"/>
            <a:ext cx="8124496" cy="2677656"/>
          </a:xfrm>
          <a:prstGeom prst="rect">
            <a:avLst/>
          </a:prstGeom>
          <a:noFill/>
        </p:spPr>
        <p:txBody>
          <a:bodyPr wrap="square" rtlCol="0">
            <a:spAutoFit/>
          </a:bodyPr>
          <a:lstStyle/>
          <a:p>
            <a:pPr>
              <a:defRPr/>
            </a:pPr>
            <a:r>
              <a:rPr lang="it-IT" sz="2400" dirty="0">
                <a:solidFill>
                  <a:prstClr val="black"/>
                </a:solidFill>
                <a:latin typeface="Century Gothic" panose="020B0502020202020204"/>
              </a:rPr>
              <a:t>Check </a:t>
            </a:r>
            <a:r>
              <a:rPr lang="it-IT" sz="2400" dirty="0" err="1">
                <a:solidFill>
                  <a:prstClr val="black"/>
                </a:solidFill>
                <a:latin typeface="Century Gothic" panose="020B0502020202020204"/>
              </a:rPr>
              <a:t>Moodle</a:t>
            </a:r>
            <a:r>
              <a:rPr lang="it-IT" sz="2400" dirty="0">
                <a:solidFill>
                  <a:prstClr val="black"/>
                </a:solidFill>
                <a:latin typeface="Century Gothic" panose="020B0502020202020204"/>
              </a:rPr>
              <a:t> for:</a:t>
            </a:r>
          </a:p>
          <a:p>
            <a:pPr>
              <a:defRPr/>
            </a:pPr>
            <a:endParaRPr lang="it-IT" sz="2400" dirty="0">
              <a:solidFill>
                <a:prstClr val="black"/>
              </a:solidFill>
              <a:latin typeface="Century Gothic" panose="020B0502020202020204"/>
            </a:endParaRPr>
          </a:p>
          <a:p>
            <a:pPr marL="342900" indent="-342900">
              <a:buFontTx/>
              <a:buAutoNum type="arabicParenR"/>
              <a:defRPr/>
            </a:pPr>
            <a:r>
              <a:rPr lang="it-IT" sz="2400" dirty="0">
                <a:solidFill>
                  <a:prstClr val="black"/>
                </a:solidFill>
                <a:latin typeface="Century Gothic" panose="020B0502020202020204"/>
              </a:rPr>
              <a:t>An </a:t>
            </a:r>
            <a:r>
              <a:rPr lang="it-IT" sz="2400" dirty="0" err="1">
                <a:solidFill>
                  <a:prstClr val="black"/>
                </a:solidFill>
                <a:latin typeface="Century Gothic" panose="020B0502020202020204"/>
              </a:rPr>
              <a:t>example</a:t>
            </a:r>
            <a:r>
              <a:rPr lang="it-IT" sz="2400" dirty="0">
                <a:solidFill>
                  <a:prstClr val="black"/>
                </a:solidFill>
                <a:latin typeface="Century Gothic" panose="020B0502020202020204"/>
              </a:rPr>
              <a:t> of a complete </a:t>
            </a:r>
            <a:r>
              <a:rPr lang="it-IT" sz="2400" dirty="0" err="1">
                <a:solidFill>
                  <a:prstClr val="black"/>
                </a:solidFill>
                <a:latin typeface="Century Gothic" panose="020B0502020202020204"/>
              </a:rPr>
              <a:t>analysis</a:t>
            </a:r>
            <a:r>
              <a:rPr lang="it-IT" sz="2400" dirty="0">
                <a:solidFill>
                  <a:prstClr val="black"/>
                </a:solidFill>
                <a:latin typeface="Century Gothic" panose="020B0502020202020204"/>
              </a:rPr>
              <a:t> </a:t>
            </a:r>
            <a:r>
              <a:rPr lang="it-IT" sz="2400" dirty="0" err="1">
                <a:solidFill>
                  <a:prstClr val="black"/>
                </a:solidFill>
                <a:latin typeface="Century Gothic" panose="020B0502020202020204"/>
              </a:rPr>
              <a:t>carried</a:t>
            </a:r>
            <a:r>
              <a:rPr lang="it-IT" sz="2400" dirty="0">
                <a:solidFill>
                  <a:prstClr val="black"/>
                </a:solidFill>
                <a:latin typeface="Century Gothic" panose="020B0502020202020204"/>
              </a:rPr>
              <a:t> out with </a:t>
            </a:r>
            <a:r>
              <a:rPr lang="it-IT" sz="2400" dirty="0" err="1">
                <a:solidFill>
                  <a:prstClr val="black"/>
                </a:solidFill>
                <a:latin typeface="Century Gothic" panose="020B0502020202020204"/>
              </a:rPr>
              <a:t>Ingenuity</a:t>
            </a:r>
            <a:r>
              <a:rPr lang="it-IT" sz="2400" dirty="0">
                <a:solidFill>
                  <a:prstClr val="black"/>
                </a:solidFill>
                <a:latin typeface="Century Gothic" panose="020B0502020202020204"/>
              </a:rPr>
              <a:t> Pathway Analysis</a:t>
            </a:r>
          </a:p>
          <a:p>
            <a:pPr marL="342900" indent="-342900">
              <a:buFontTx/>
              <a:buAutoNum type="arabicParenR"/>
              <a:defRPr/>
            </a:pPr>
            <a:endParaRPr lang="it-IT" sz="2400" dirty="0">
              <a:solidFill>
                <a:prstClr val="black"/>
              </a:solidFill>
              <a:latin typeface="Century Gothic" panose="020B0502020202020204"/>
            </a:endParaRPr>
          </a:p>
          <a:p>
            <a:pPr marL="342900" indent="-342900">
              <a:buFontTx/>
              <a:buAutoNum type="arabicParenR"/>
              <a:defRPr/>
            </a:pPr>
            <a:r>
              <a:rPr lang="it-IT" sz="2400" dirty="0">
                <a:solidFill>
                  <a:prstClr val="black"/>
                </a:solidFill>
                <a:latin typeface="Century Gothic" panose="020B0502020202020204"/>
              </a:rPr>
              <a:t>An </a:t>
            </a:r>
            <a:r>
              <a:rPr lang="it-IT" sz="2400" dirty="0" err="1">
                <a:solidFill>
                  <a:prstClr val="black"/>
                </a:solidFill>
                <a:latin typeface="Century Gothic" panose="020B0502020202020204"/>
              </a:rPr>
              <a:t>example</a:t>
            </a:r>
            <a:r>
              <a:rPr lang="it-IT" sz="2400" dirty="0">
                <a:solidFill>
                  <a:prstClr val="black"/>
                </a:solidFill>
                <a:latin typeface="Century Gothic" panose="020B0502020202020204"/>
              </a:rPr>
              <a:t> of a complete </a:t>
            </a:r>
            <a:r>
              <a:rPr lang="it-IT" sz="2400" dirty="0" err="1">
                <a:solidFill>
                  <a:prstClr val="black"/>
                </a:solidFill>
                <a:latin typeface="Century Gothic" panose="020B0502020202020204"/>
              </a:rPr>
              <a:t>analysis</a:t>
            </a:r>
            <a:r>
              <a:rPr lang="it-IT" sz="2400" dirty="0">
                <a:solidFill>
                  <a:prstClr val="black"/>
                </a:solidFill>
                <a:latin typeface="Century Gothic" panose="020B0502020202020204"/>
              </a:rPr>
              <a:t> </a:t>
            </a:r>
            <a:r>
              <a:rPr lang="it-IT" sz="2400" dirty="0" err="1">
                <a:solidFill>
                  <a:prstClr val="black"/>
                </a:solidFill>
                <a:latin typeface="Century Gothic" panose="020B0502020202020204"/>
              </a:rPr>
              <a:t>carried</a:t>
            </a:r>
            <a:r>
              <a:rPr lang="it-IT" sz="2400" dirty="0">
                <a:solidFill>
                  <a:prstClr val="black"/>
                </a:solidFill>
                <a:latin typeface="Century Gothic" panose="020B0502020202020204"/>
              </a:rPr>
              <a:t> out with </a:t>
            </a:r>
            <a:r>
              <a:rPr lang="it-IT" sz="2400" dirty="0" err="1">
                <a:solidFill>
                  <a:prstClr val="black"/>
                </a:solidFill>
                <a:latin typeface="Century Gothic" panose="020B0502020202020204"/>
              </a:rPr>
              <a:t>iPathwayGuide</a:t>
            </a:r>
            <a:endParaRPr lang="it-IT" sz="2400" dirty="0">
              <a:solidFill>
                <a:prstClr val="black"/>
              </a:solidFill>
              <a:latin typeface="Century Gothic" panose="020B0502020202020204"/>
            </a:endParaRPr>
          </a:p>
        </p:txBody>
      </p:sp>
    </p:spTree>
    <p:extLst>
      <p:ext uri="{BB962C8B-B14F-4D97-AF65-F5344CB8AC3E}">
        <p14:creationId xmlns:p14="http://schemas.microsoft.com/office/powerpoint/2010/main" val="9911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39" y="438912"/>
            <a:ext cx="10746377" cy="582798"/>
          </a:xfrm>
        </p:spPr>
        <p:txBody>
          <a:bodyPr>
            <a:normAutofit/>
          </a:bodyPr>
          <a:lstStyle/>
          <a:p>
            <a:r>
              <a:rPr lang="it-IT" sz="2800" dirty="0"/>
              <a:t>ANNOTATION: NUCLEOTIDIC vs AMINO ACIDIC SEQUENCES</a:t>
            </a:r>
          </a:p>
        </p:txBody>
      </p:sp>
      <p:sp>
        <p:nvSpPr>
          <p:cNvPr id="6" name="CasellaDiTesto 5"/>
          <p:cNvSpPr txBox="1"/>
          <p:nvPr/>
        </p:nvSpPr>
        <p:spPr>
          <a:xfrm>
            <a:off x="691054" y="1690688"/>
            <a:ext cx="5397937" cy="3477875"/>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Annotation can be carried out at different levels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Annotation of nucleotide sequences is not as simple as that of protein sequences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mRNA and genomic DNA sequences can be divided into coding regions (exons and ORFs) and non-coding regions (UTRs, intergenic regions, etc.)</a:t>
            </a:r>
          </a:p>
        </p:txBody>
      </p:sp>
      <p:pic>
        <p:nvPicPr>
          <p:cNvPr id="5" name="Immagine 4"/>
          <p:cNvPicPr>
            <a:picLocks noChangeAspect="1"/>
          </p:cNvPicPr>
          <p:nvPr/>
        </p:nvPicPr>
        <p:blipFill>
          <a:blip r:embed="rId2"/>
          <a:stretch>
            <a:fillRect/>
          </a:stretch>
        </p:blipFill>
        <p:spPr>
          <a:xfrm>
            <a:off x="6095999" y="1527048"/>
            <a:ext cx="5745656" cy="4309242"/>
          </a:xfrm>
          <a:prstGeom prst="rect">
            <a:avLst/>
          </a:prstGeom>
        </p:spPr>
      </p:pic>
      <p:sp>
        <p:nvSpPr>
          <p:cNvPr id="7" name="CasellaDiTesto 6"/>
          <p:cNvSpPr txBox="1"/>
          <p:nvPr/>
        </p:nvSpPr>
        <p:spPr>
          <a:xfrm>
            <a:off x="1124606" y="5461321"/>
            <a:ext cx="9942785" cy="1077218"/>
          </a:xfrm>
          <a:prstGeom prst="rect">
            <a:avLst/>
          </a:prstGeom>
          <a:noFill/>
          <a:ln>
            <a:solidFill>
              <a:schemeClr val="tx1"/>
            </a:solidFill>
          </a:ln>
        </p:spPr>
        <p:txBody>
          <a:bodyPr wrap="square" rtlCol="0">
            <a:spAutoFit/>
          </a:bodyPr>
          <a:lstStyle/>
          <a:p>
            <a:pPr algn="just"/>
            <a:r>
              <a:rPr lang="en-US" sz="1600" dirty="0"/>
              <a:t>A gene, the transcript it encodes, and the protein it translates may share the same functional annotation, but they are obviously characterized by very different structures and attributes (e.g., a regulatory region at the promoter level may be associated only with a gene, a phosphorylation site only with a protein, etc.)</a:t>
            </a:r>
          </a:p>
        </p:txBody>
      </p:sp>
    </p:spTree>
    <p:extLst>
      <p:ext uri="{BB962C8B-B14F-4D97-AF65-F5344CB8AC3E}">
        <p14:creationId xmlns:p14="http://schemas.microsoft.com/office/powerpoint/2010/main" val="10648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0322"/>
          </a:xfrm>
        </p:spPr>
        <p:txBody>
          <a:bodyPr>
            <a:normAutofit fontScale="90000"/>
          </a:bodyPr>
          <a:lstStyle/>
          <a:p>
            <a:r>
              <a:rPr lang="it-IT" sz="3600" dirty="0"/>
              <a:t>THE DIFFERENT LAYERS OF ANNOTATION</a:t>
            </a:r>
          </a:p>
        </p:txBody>
      </p:sp>
      <p:pic>
        <p:nvPicPr>
          <p:cNvPr id="3" name="Immagine 2"/>
          <p:cNvPicPr>
            <a:picLocks noChangeAspect="1"/>
          </p:cNvPicPr>
          <p:nvPr/>
        </p:nvPicPr>
        <p:blipFill>
          <a:blip r:embed="rId2"/>
          <a:stretch>
            <a:fillRect/>
          </a:stretch>
        </p:blipFill>
        <p:spPr>
          <a:xfrm>
            <a:off x="1346184" y="1118602"/>
            <a:ext cx="9504696" cy="5203821"/>
          </a:xfrm>
          <a:prstGeom prst="rect">
            <a:avLst/>
          </a:prstGeom>
        </p:spPr>
      </p:pic>
    </p:spTree>
    <p:extLst>
      <p:ext uri="{BB962C8B-B14F-4D97-AF65-F5344CB8AC3E}">
        <p14:creationId xmlns:p14="http://schemas.microsoft.com/office/powerpoint/2010/main" val="92371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600" dirty="0"/>
              <a:t>GENOME ANNOTATION</a:t>
            </a:r>
          </a:p>
        </p:txBody>
      </p:sp>
      <p:sp>
        <p:nvSpPr>
          <p:cNvPr id="4" name="CasellaDiTesto 3"/>
          <p:cNvSpPr txBox="1"/>
          <p:nvPr/>
        </p:nvSpPr>
        <p:spPr>
          <a:xfrm>
            <a:off x="966952" y="1690688"/>
            <a:ext cx="8853706" cy="1938992"/>
          </a:xfrm>
          <a:prstGeom prst="rect">
            <a:avLst/>
          </a:prstGeom>
          <a:noFill/>
        </p:spPr>
        <p:txBody>
          <a:bodyPr wrap="none" rtlCol="0">
            <a:spAutoFit/>
          </a:bodyPr>
          <a:lstStyle/>
          <a:p>
            <a:pPr marL="342900" indent="-342900">
              <a:buFont typeface="Arial" panose="020B0604020202020204" pitchFamily="34" charset="0"/>
              <a:buChar char="•"/>
            </a:pPr>
            <a:r>
              <a:rPr lang="it-IT" sz="2000" dirty="0" err="1"/>
              <a:t>Regions</a:t>
            </a:r>
            <a:r>
              <a:rPr lang="it-IT" sz="2000" dirty="0"/>
              <a:t> of </a:t>
            </a:r>
            <a:r>
              <a:rPr lang="it-IT" sz="2000" b="1" u="sng" dirty="0" err="1"/>
              <a:t>regulation</a:t>
            </a:r>
            <a:r>
              <a:rPr lang="it-IT" sz="2000" dirty="0"/>
              <a:t>: promoters, </a:t>
            </a:r>
            <a:r>
              <a:rPr lang="it-IT" sz="2000" dirty="0" err="1"/>
              <a:t>enhancers</a:t>
            </a:r>
            <a:r>
              <a:rPr lang="it-IT" sz="2000" dirty="0"/>
              <a:t>, </a:t>
            </a:r>
            <a:r>
              <a:rPr lang="it-IT" sz="2000" dirty="0" err="1"/>
              <a:t>silencers</a:t>
            </a:r>
            <a:r>
              <a:rPr lang="it-IT" sz="2000" dirty="0"/>
              <a:t>, etc.</a:t>
            </a:r>
          </a:p>
          <a:p>
            <a:pPr marL="342900" indent="-342900">
              <a:buFont typeface="Arial" panose="020B0604020202020204" pitchFamily="34" charset="0"/>
              <a:buChar char="•"/>
            </a:pPr>
            <a:r>
              <a:rPr lang="it-IT" sz="2000" dirty="0" err="1"/>
              <a:t>Sites</a:t>
            </a:r>
            <a:r>
              <a:rPr lang="it-IT" sz="2000" dirty="0"/>
              <a:t> </a:t>
            </a:r>
            <a:r>
              <a:rPr lang="it-IT" sz="2000" b="1" u="sng" dirty="0"/>
              <a:t>of </a:t>
            </a:r>
            <a:r>
              <a:rPr lang="it-IT" sz="2000" b="1" u="sng" dirty="0" err="1"/>
              <a:t>sequence</a:t>
            </a:r>
            <a:r>
              <a:rPr lang="it-IT" sz="2000" b="1" u="sng" dirty="0"/>
              <a:t> </a:t>
            </a:r>
            <a:r>
              <a:rPr lang="it-IT" sz="2000" b="1" u="sng" dirty="0" err="1"/>
              <a:t>modification</a:t>
            </a:r>
            <a:r>
              <a:rPr lang="it-IT" sz="2000" dirty="0"/>
              <a:t>(e.g., </a:t>
            </a:r>
            <a:r>
              <a:rPr lang="it-IT" sz="2000" dirty="0" err="1"/>
              <a:t>methylation</a:t>
            </a:r>
            <a:r>
              <a:rPr lang="it-IT" sz="2000" dirty="0"/>
              <a:t> </a:t>
            </a:r>
            <a:r>
              <a:rPr lang="it-IT" sz="2000" dirty="0" err="1"/>
              <a:t>sites</a:t>
            </a:r>
            <a:r>
              <a:rPr lang="it-IT" sz="2000" dirty="0"/>
              <a:t>)</a:t>
            </a:r>
          </a:p>
          <a:p>
            <a:pPr marL="342900" indent="-342900">
              <a:buFont typeface="Arial" panose="020B0604020202020204" pitchFamily="34" charset="0"/>
              <a:buChar char="•"/>
            </a:pPr>
            <a:r>
              <a:rPr lang="it-IT" sz="2000" b="1" u="sng" dirty="0"/>
              <a:t>Gene</a:t>
            </a:r>
            <a:r>
              <a:rPr lang="it-IT" sz="2000" dirty="0"/>
              <a:t> </a:t>
            </a:r>
            <a:r>
              <a:rPr lang="it-IT" sz="2000" dirty="0" err="1"/>
              <a:t>annotations</a:t>
            </a:r>
            <a:r>
              <a:rPr lang="it-IT" sz="2000" dirty="0"/>
              <a:t> (</a:t>
            </a:r>
            <a:r>
              <a:rPr lang="it-IT" sz="2000" dirty="0" err="1"/>
              <a:t>exons</a:t>
            </a:r>
            <a:r>
              <a:rPr lang="it-IT" sz="2000" dirty="0"/>
              <a:t>, </a:t>
            </a:r>
            <a:r>
              <a:rPr lang="it-IT" sz="2000" dirty="0" err="1"/>
              <a:t>introns</a:t>
            </a:r>
            <a:r>
              <a:rPr lang="it-IT" sz="2000" dirty="0"/>
              <a:t>)</a:t>
            </a:r>
          </a:p>
          <a:p>
            <a:pPr marL="342900" indent="-342900">
              <a:buFont typeface="Arial" panose="020B0604020202020204" pitchFamily="34" charset="0"/>
              <a:buChar char="•"/>
            </a:pPr>
            <a:r>
              <a:rPr lang="it-IT" sz="2000" b="1" u="sng" dirty="0"/>
              <a:t>mRNA</a:t>
            </a:r>
            <a:r>
              <a:rPr lang="it-IT" sz="2000" dirty="0"/>
              <a:t> </a:t>
            </a:r>
            <a:r>
              <a:rPr lang="it-IT" sz="2000" b="1" u="sng" dirty="0" err="1"/>
              <a:t>annotations</a:t>
            </a:r>
            <a:r>
              <a:rPr lang="it-IT" sz="2000" dirty="0"/>
              <a:t> (</a:t>
            </a:r>
            <a:r>
              <a:rPr lang="it-IT" sz="2000" dirty="0" err="1"/>
              <a:t>exon</a:t>
            </a:r>
            <a:r>
              <a:rPr lang="it-IT" sz="2000" dirty="0"/>
              <a:t> </a:t>
            </a:r>
            <a:r>
              <a:rPr lang="it-IT" sz="2000" dirty="0" err="1"/>
              <a:t>combinations</a:t>
            </a:r>
            <a:r>
              <a:rPr lang="it-IT" sz="2000" dirty="0"/>
              <a:t>, alternative splicing)</a:t>
            </a:r>
          </a:p>
          <a:p>
            <a:pPr marL="342900" indent="-342900">
              <a:buFont typeface="Arial" panose="020B0604020202020204" pitchFamily="34" charset="0"/>
              <a:buChar char="•"/>
            </a:pPr>
            <a:r>
              <a:rPr lang="it-IT" sz="2000" b="1" u="sng" dirty="0" err="1"/>
              <a:t>Primary</a:t>
            </a:r>
            <a:r>
              <a:rPr lang="it-IT" sz="2000" b="1" u="sng" dirty="0"/>
              <a:t> </a:t>
            </a:r>
            <a:r>
              <a:rPr lang="it-IT" sz="2000" b="1" u="sng" dirty="0" err="1"/>
              <a:t>sequence</a:t>
            </a:r>
            <a:r>
              <a:rPr lang="it-IT" sz="2000" dirty="0"/>
              <a:t> </a:t>
            </a:r>
            <a:r>
              <a:rPr lang="it-IT" sz="2000" dirty="0" err="1"/>
              <a:t>variations</a:t>
            </a:r>
            <a:r>
              <a:rPr lang="it-IT" sz="2000" dirty="0"/>
              <a:t> (</a:t>
            </a:r>
            <a:r>
              <a:rPr lang="it-IT" sz="2000" dirty="0" err="1"/>
              <a:t>SNPs</a:t>
            </a:r>
            <a:r>
              <a:rPr lang="it-IT" sz="2000" dirty="0"/>
              <a:t>, </a:t>
            </a:r>
            <a:r>
              <a:rPr lang="it-IT" sz="2000" dirty="0" err="1"/>
              <a:t>MNVs</a:t>
            </a:r>
            <a:r>
              <a:rPr lang="it-IT" sz="2000" dirty="0"/>
              <a:t>, </a:t>
            </a:r>
            <a:r>
              <a:rPr lang="it-IT" sz="2000" dirty="0" err="1"/>
              <a:t>insertions</a:t>
            </a:r>
            <a:r>
              <a:rPr lang="it-IT" sz="2000" dirty="0"/>
              <a:t>, </a:t>
            </a:r>
            <a:r>
              <a:rPr lang="it-IT" sz="2000" dirty="0" err="1"/>
              <a:t>deletions</a:t>
            </a:r>
            <a:r>
              <a:rPr lang="it-IT" sz="2000" dirty="0"/>
              <a:t>, etc.)</a:t>
            </a:r>
          </a:p>
          <a:p>
            <a:pPr marL="342900" indent="-342900">
              <a:buFont typeface="Arial" panose="020B0604020202020204" pitchFamily="34" charset="0"/>
              <a:buChar char="•"/>
            </a:pPr>
            <a:r>
              <a:rPr lang="it-IT" sz="2000" b="1" u="sng" dirty="0" err="1"/>
              <a:t>Repeats</a:t>
            </a:r>
            <a:r>
              <a:rPr lang="it-IT" sz="2000" b="1" u="sng" dirty="0"/>
              <a:t>/</a:t>
            </a:r>
            <a:r>
              <a:rPr lang="it-IT" sz="2000" b="1" u="sng" dirty="0" err="1"/>
              <a:t>Transposable</a:t>
            </a:r>
            <a:r>
              <a:rPr lang="it-IT" sz="2000" dirty="0"/>
              <a:t> </a:t>
            </a:r>
            <a:r>
              <a:rPr lang="it-IT" sz="2000" dirty="0" err="1"/>
              <a:t>elements</a:t>
            </a:r>
            <a:endParaRPr lang="it-IT" sz="2000" dirty="0"/>
          </a:p>
        </p:txBody>
      </p:sp>
      <p:sp>
        <p:nvSpPr>
          <p:cNvPr id="5" name="Title 1"/>
          <p:cNvSpPr txBox="1">
            <a:spLocks/>
          </p:cNvSpPr>
          <p:nvPr/>
        </p:nvSpPr>
        <p:spPr>
          <a:xfrm>
            <a:off x="838200" y="34709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dirty="0" err="1"/>
              <a:t>mRNA</a:t>
            </a:r>
            <a:r>
              <a:rPr lang="it-IT" sz="3600" dirty="0"/>
              <a:t> ANNOTATION</a:t>
            </a:r>
          </a:p>
        </p:txBody>
      </p:sp>
      <p:sp>
        <p:nvSpPr>
          <p:cNvPr id="6" name="CasellaDiTesto 5"/>
          <p:cNvSpPr txBox="1"/>
          <p:nvPr/>
        </p:nvSpPr>
        <p:spPr>
          <a:xfrm>
            <a:off x="966952" y="4796495"/>
            <a:ext cx="4094391" cy="1200329"/>
          </a:xfrm>
          <a:prstGeom prst="rect">
            <a:avLst/>
          </a:prstGeom>
          <a:noFill/>
        </p:spPr>
        <p:txBody>
          <a:bodyPr wrap="none" rtlCol="0">
            <a:spAutoFit/>
          </a:bodyPr>
          <a:lstStyle/>
          <a:p>
            <a:pPr marL="285750" indent="-285750">
              <a:buFont typeface="Arial" panose="020B0604020202020204" pitchFamily="34" charset="0"/>
              <a:buChar char="•"/>
            </a:pPr>
            <a:r>
              <a:rPr lang="it-IT" sz="2400" b="1" u="sng" dirty="0"/>
              <a:t>5’ UTR</a:t>
            </a:r>
          </a:p>
          <a:p>
            <a:pPr marL="285750" indent="-285750">
              <a:buFont typeface="Arial" panose="020B0604020202020204" pitchFamily="34" charset="0"/>
              <a:buChar char="•"/>
            </a:pPr>
            <a:r>
              <a:rPr lang="it-IT" sz="2400" b="1" u="sng" dirty="0"/>
              <a:t>Coding </a:t>
            </a:r>
            <a:r>
              <a:rPr lang="it-IT" sz="2400" b="1" u="sng" dirty="0" err="1"/>
              <a:t>sequence</a:t>
            </a:r>
            <a:r>
              <a:rPr lang="it-IT" sz="2400" b="1" u="sng" dirty="0"/>
              <a:t> (CDS)</a:t>
            </a:r>
            <a:endParaRPr lang="it-IT" sz="2400" dirty="0"/>
          </a:p>
          <a:p>
            <a:pPr marL="285750" indent="-285750">
              <a:buFont typeface="Arial" panose="020B0604020202020204" pitchFamily="34" charset="0"/>
              <a:buChar char="•"/>
            </a:pPr>
            <a:r>
              <a:rPr lang="it-IT" sz="2400" b="1" u="sng" dirty="0"/>
              <a:t>3’UTR</a:t>
            </a:r>
            <a:endParaRPr lang="it-IT" sz="2400" dirty="0"/>
          </a:p>
        </p:txBody>
      </p:sp>
      <p:sp>
        <p:nvSpPr>
          <p:cNvPr id="7" name="CasellaDiTesto 6"/>
          <p:cNvSpPr txBox="1"/>
          <p:nvPr/>
        </p:nvSpPr>
        <p:spPr>
          <a:xfrm>
            <a:off x="5999878" y="4519496"/>
            <a:ext cx="5473338" cy="1754326"/>
          </a:xfrm>
          <a:prstGeom prst="rect">
            <a:avLst/>
          </a:prstGeom>
          <a:noFill/>
          <a:ln>
            <a:solidFill>
              <a:schemeClr val="tx1"/>
            </a:solidFill>
          </a:ln>
        </p:spPr>
        <p:txBody>
          <a:bodyPr wrap="square" rtlCol="0">
            <a:spAutoFit/>
          </a:bodyPr>
          <a:lstStyle/>
          <a:p>
            <a:pPr algn="ctr"/>
            <a:r>
              <a:rPr lang="it-IT" dirty="0"/>
              <a:t>N.B. </a:t>
            </a:r>
            <a:r>
              <a:rPr lang="en-US" dirty="0"/>
              <a:t>The annotation of mRNAs usually derives from that of genomic DNA.</a:t>
            </a:r>
            <a:br>
              <a:rPr lang="en-US" dirty="0"/>
            </a:br>
            <a:endParaRPr lang="en-US" dirty="0"/>
          </a:p>
          <a:p>
            <a:pPr algn="ctr"/>
            <a:r>
              <a:rPr lang="en-US" dirty="0"/>
              <a:t>However, it is also possible to annotate mRNA sequences directly where there is no genome available (</a:t>
            </a:r>
            <a:r>
              <a:rPr lang="en-US" i="1" dirty="0"/>
              <a:t>de novo </a:t>
            </a:r>
            <a:r>
              <a:rPr lang="en-US" dirty="0"/>
              <a:t>transcriptome assembly)</a:t>
            </a:r>
          </a:p>
        </p:txBody>
      </p:sp>
    </p:spTree>
    <p:extLst>
      <p:ext uri="{BB962C8B-B14F-4D97-AF65-F5344CB8AC3E}">
        <p14:creationId xmlns:p14="http://schemas.microsoft.com/office/powerpoint/2010/main" val="284568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93202"/>
          </a:xfrm>
        </p:spPr>
        <p:txBody>
          <a:bodyPr>
            <a:normAutofit/>
          </a:bodyPr>
          <a:lstStyle/>
          <a:p>
            <a:r>
              <a:rPr lang="it-IT" sz="3600" dirty="0"/>
              <a:t>GENE PREDICTION</a:t>
            </a:r>
          </a:p>
        </p:txBody>
      </p:sp>
      <p:sp>
        <p:nvSpPr>
          <p:cNvPr id="4" name="CasellaDiTesto 3"/>
          <p:cNvSpPr txBox="1"/>
          <p:nvPr/>
        </p:nvSpPr>
        <p:spPr>
          <a:xfrm>
            <a:off x="447869" y="1304514"/>
            <a:ext cx="5329645" cy="4801314"/>
          </a:xfrm>
          <a:prstGeom prst="rect">
            <a:avLst/>
          </a:prstGeom>
          <a:noFill/>
        </p:spPr>
        <p:txBody>
          <a:bodyPr wrap="square" rtlCol="0">
            <a:spAutoFit/>
          </a:bodyPr>
          <a:lstStyle/>
          <a:p>
            <a:pPr algn="just"/>
            <a:r>
              <a:rPr lang="en-US" dirty="0"/>
              <a:t>How are the genomic coordinates in which genes are predicted?</a:t>
            </a:r>
          </a:p>
          <a:p>
            <a:pPr algn="just"/>
            <a:br>
              <a:rPr lang="en-US" dirty="0"/>
            </a:br>
            <a:endParaRPr lang="en-US" dirty="0"/>
          </a:p>
          <a:p>
            <a:pPr algn="just"/>
            <a:r>
              <a:rPr lang="en-US" dirty="0"/>
              <a:t>Combination between 3 lines of evidence:</a:t>
            </a:r>
          </a:p>
          <a:p>
            <a:pPr algn="just"/>
            <a:endParaRPr lang="en-US" dirty="0"/>
          </a:p>
          <a:p>
            <a:pPr algn="just"/>
            <a:r>
              <a:rPr lang="en-US" dirty="0"/>
              <a:t>1)</a:t>
            </a:r>
            <a:r>
              <a:rPr lang="en-US" b="1" i="1" dirty="0"/>
              <a:t>De novo </a:t>
            </a:r>
            <a:r>
              <a:rPr lang="en-US" b="1" dirty="0"/>
              <a:t>gene prediction </a:t>
            </a:r>
            <a:r>
              <a:rPr lang="en-US" dirty="0"/>
              <a:t>(based on algorithms aimed at identifying characteristic motifs-transcription start sites, promoters, acceptor sites, and splicing donors)</a:t>
            </a:r>
          </a:p>
          <a:p>
            <a:pPr algn="just"/>
            <a:endParaRPr lang="en-US" dirty="0"/>
          </a:p>
          <a:p>
            <a:pPr algn="just"/>
            <a:r>
              <a:rPr lang="en-US" dirty="0"/>
              <a:t>2)</a:t>
            </a:r>
            <a:r>
              <a:rPr lang="en-US" b="1" dirty="0"/>
              <a:t>Sequence homology</a:t>
            </a:r>
            <a:r>
              <a:rPr lang="en-US" dirty="0"/>
              <a:t> (detected with </a:t>
            </a:r>
            <a:r>
              <a:rPr lang="en-US" dirty="0" err="1"/>
              <a:t>BLASTx</a:t>
            </a:r>
            <a:r>
              <a:rPr lang="en-US" dirty="0"/>
              <a:t> by comparison with a database of known sequences)</a:t>
            </a:r>
          </a:p>
          <a:p>
            <a:pPr algn="just"/>
            <a:endParaRPr lang="en-US" dirty="0"/>
          </a:p>
          <a:p>
            <a:pPr algn="just"/>
            <a:r>
              <a:rPr lang="en-US" dirty="0"/>
              <a:t>3)</a:t>
            </a:r>
            <a:r>
              <a:rPr lang="en-US" b="1" dirty="0"/>
              <a:t>Alignment with known mRNA sequences</a:t>
            </a:r>
            <a:r>
              <a:rPr lang="en-US" dirty="0"/>
              <a:t> (or with RNA-sequencing data)</a:t>
            </a:r>
          </a:p>
        </p:txBody>
      </p:sp>
      <p:pic>
        <p:nvPicPr>
          <p:cNvPr id="3" name="Immagine 2"/>
          <p:cNvPicPr>
            <a:picLocks noChangeAspect="1"/>
          </p:cNvPicPr>
          <p:nvPr/>
        </p:nvPicPr>
        <p:blipFill>
          <a:blip r:embed="rId2"/>
          <a:stretch>
            <a:fillRect/>
          </a:stretch>
        </p:blipFill>
        <p:spPr>
          <a:xfrm>
            <a:off x="6014610" y="2163258"/>
            <a:ext cx="5822666" cy="3400097"/>
          </a:xfrm>
          <a:prstGeom prst="rect">
            <a:avLst/>
          </a:prstGeom>
        </p:spPr>
      </p:pic>
    </p:spTree>
    <p:extLst>
      <p:ext uri="{BB962C8B-B14F-4D97-AF65-F5344CB8AC3E}">
        <p14:creationId xmlns:p14="http://schemas.microsoft.com/office/powerpoint/2010/main" val="261286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44897"/>
            <a:ext cx="9509760" cy="704634"/>
          </a:xfrm>
        </p:spPr>
        <p:txBody>
          <a:bodyPr>
            <a:normAutofit/>
          </a:bodyPr>
          <a:lstStyle/>
          <a:p>
            <a:r>
              <a:rPr lang="it-IT" sz="3600" dirty="0"/>
              <a:t>GENE PREDICTION ALGORITHMS</a:t>
            </a:r>
          </a:p>
        </p:txBody>
      </p:sp>
      <p:sp>
        <p:nvSpPr>
          <p:cNvPr id="4" name="CasellaDiTesto 3"/>
          <p:cNvSpPr txBox="1"/>
          <p:nvPr/>
        </p:nvSpPr>
        <p:spPr>
          <a:xfrm>
            <a:off x="858095" y="1533033"/>
            <a:ext cx="5111631" cy="2862322"/>
          </a:xfrm>
          <a:prstGeom prst="rect">
            <a:avLst/>
          </a:prstGeom>
          <a:noFill/>
        </p:spPr>
        <p:txBody>
          <a:bodyPr wrap="square" rtlCol="0">
            <a:spAutoFit/>
          </a:bodyPr>
          <a:lstStyle/>
          <a:p>
            <a:pPr marL="285750" indent="-285750" algn="just">
              <a:buFont typeface="Arial" panose="020B0604020202020204" pitchFamily="34" charset="0"/>
              <a:buChar char="•"/>
            </a:pPr>
            <a:r>
              <a:rPr lang="en-US" dirty="0"/>
              <a:t>Must “weigh” all evidence in the most appropriate way</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It is necessary to identify minimum scoring thresholds -&gt; Poorly supported gene models will not be annotated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All genome annotation algorithms are quite complex and require manual input from the user</a:t>
            </a:r>
          </a:p>
        </p:txBody>
      </p:sp>
      <p:pic>
        <p:nvPicPr>
          <p:cNvPr id="5" name="Immagine 4"/>
          <p:cNvPicPr>
            <a:picLocks noChangeAspect="1"/>
          </p:cNvPicPr>
          <p:nvPr/>
        </p:nvPicPr>
        <p:blipFill>
          <a:blip r:embed="rId2"/>
          <a:stretch>
            <a:fillRect/>
          </a:stretch>
        </p:blipFill>
        <p:spPr>
          <a:xfrm>
            <a:off x="6421110" y="1533033"/>
            <a:ext cx="5061442" cy="3046988"/>
          </a:xfrm>
          <a:prstGeom prst="rect">
            <a:avLst/>
          </a:prstGeom>
        </p:spPr>
      </p:pic>
      <p:sp>
        <p:nvSpPr>
          <p:cNvPr id="7" name="CasellaDiTesto 6"/>
          <p:cNvSpPr txBox="1"/>
          <p:nvPr/>
        </p:nvSpPr>
        <p:spPr>
          <a:xfrm>
            <a:off x="1019503" y="4703477"/>
            <a:ext cx="10463049" cy="1569660"/>
          </a:xfrm>
          <a:prstGeom prst="rect">
            <a:avLst/>
          </a:prstGeom>
          <a:noFill/>
          <a:ln>
            <a:solidFill>
              <a:schemeClr val="tx1"/>
            </a:solidFill>
          </a:ln>
        </p:spPr>
        <p:txBody>
          <a:bodyPr wrap="square" rtlCol="0">
            <a:spAutoFit/>
          </a:bodyPr>
          <a:lstStyle/>
          <a:p>
            <a:pPr algn="ctr"/>
            <a:r>
              <a:rPr lang="en-US" sz="1600" dirty="0"/>
              <a:t>There is no single method for annotating genomes! Each genome has its own characteristics and problems. For example, acceptor and donor sites of splicing may have different consensus sequences in different organisms, percent GC content may vary, introns may have very different average lengths, etc.</a:t>
            </a:r>
          </a:p>
          <a:p>
            <a:pPr algn="ctr"/>
            <a:r>
              <a:rPr lang="en-US" sz="1600" dirty="0"/>
              <a:t>Ad hoc developed methods can be used for some genomes -&gt; those used for annotation of prokaryotic genomes are very simple (no introns, no repeats, etc.).</a:t>
            </a:r>
          </a:p>
        </p:txBody>
      </p:sp>
    </p:spTree>
    <p:extLst>
      <p:ext uri="{BB962C8B-B14F-4D97-AF65-F5344CB8AC3E}">
        <p14:creationId xmlns:p14="http://schemas.microsoft.com/office/powerpoint/2010/main" val="384360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6950" y="1301072"/>
            <a:ext cx="5614855" cy="5337416"/>
          </a:xfrm>
          <a:prstGeom prst="rect">
            <a:avLst/>
          </a:prstGeom>
        </p:spPr>
      </p:pic>
      <p:sp>
        <p:nvSpPr>
          <p:cNvPr id="6" name="CasellaDiTesto 5"/>
          <p:cNvSpPr txBox="1"/>
          <p:nvPr/>
        </p:nvSpPr>
        <p:spPr>
          <a:xfrm>
            <a:off x="705394" y="2029097"/>
            <a:ext cx="4206240" cy="646331"/>
          </a:xfrm>
          <a:prstGeom prst="rect">
            <a:avLst/>
          </a:prstGeom>
          <a:noFill/>
        </p:spPr>
        <p:txBody>
          <a:bodyPr wrap="square" rtlCol="0">
            <a:spAutoFit/>
          </a:bodyPr>
          <a:lstStyle/>
          <a:p>
            <a:pPr algn="just"/>
            <a:r>
              <a:rPr lang="it-IT" dirty="0"/>
              <a:t>An </a:t>
            </a:r>
            <a:r>
              <a:rPr lang="it-IT" dirty="0" err="1"/>
              <a:t>example</a:t>
            </a:r>
            <a:r>
              <a:rPr lang="it-IT" dirty="0"/>
              <a:t>: the </a:t>
            </a:r>
            <a:r>
              <a:rPr lang="it-IT" dirty="0" err="1"/>
              <a:t>Ensembl</a:t>
            </a:r>
            <a:r>
              <a:rPr lang="it-IT" dirty="0"/>
              <a:t> gene </a:t>
            </a:r>
            <a:r>
              <a:rPr lang="it-IT" dirty="0" err="1"/>
              <a:t>annotation</a:t>
            </a:r>
            <a:r>
              <a:rPr lang="it-IT" dirty="0"/>
              <a:t> pipeline</a:t>
            </a:r>
            <a:endParaRPr lang="en-US" dirty="0"/>
          </a:p>
        </p:txBody>
      </p:sp>
      <p:sp>
        <p:nvSpPr>
          <p:cNvPr id="7" name="Title 1">
            <a:extLst>
              <a:ext uri="{FF2B5EF4-FFF2-40B4-BE49-F238E27FC236}">
                <a16:creationId xmlns:a16="http://schemas.microsoft.com/office/drawing/2014/main" id="{C0980AED-815B-24DF-DCE9-BEB797522394}"/>
              </a:ext>
            </a:extLst>
          </p:cNvPr>
          <p:cNvSpPr>
            <a:spLocks noGrp="1"/>
          </p:cNvSpPr>
          <p:nvPr>
            <p:ph type="title"/>
          </p:nvPr>
        </p:nvSpPr>
        <p:spPr>
          <a:xfrm>
            <a:off x="1341120" y="444897"/>
            <a:ext cx="9509760" cy="704634"/>
          </a:xfrm>
        </p:spPr>
        <p:txBody>
          <a:bodyPr>
            <a:normAutofit/>
          </a:bodyPr>
          <a:lstStyle/>
          <a:p>
            <a:r>
              <a:rPr lang="it-IT" sz="3600" dirty="0"/>
              <a:t>GENE PREDICTION ALGORITHMS</a:t>
            </a:r>
          </a:p>
        </p:txBody>
      </p:sp>
    </p:spTree>
    <p:extLst>
      <p:ext uri="{BB962C8B-B14F-4D97-AF65-F5344CB8AC3E}">
        <p14:creationId xmlns:p14="http://schemas.microsoft.com/office/powerpoint/2010/main" val="222437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AME" val="confidentialMark"/>
</p:tagLst>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Default Theme">
  <a:themeElements>
    <a:clrScheme name="QIAGEN">
      <a:dk1>
        <a:srgbClr val="000000"/>
      </a:dk1>
      <a:lt1>
        <a:srgbClr val="FFFFFF"/>
      </a:lt1>
      <a:dk2>
        <a:srgbClr val="4B6791"/>
      </a:dk2>
      <a:lt2>
        <a:srgbClr val="5F5F5F"/>
      </a:lt2>
      <a:accent1>
        <a:srgbClr val="1B3067"/>
      </a:accent1>
      <a:accent2>
        <a:srgbClr val="5472A1"/>
      </a:accent2>
      <a:accent3>
        <a:srgbClr val="BDCADD"/>
      </a:accent3>
      <a:accent4>
        <a:srgbClr val="909090"/>
      </a:accent4>
      <a:accent5>
        <a:srgbClr val="C0C0C0"/>
      </a:accent5>
      <a:accent6>
        <a:srgbClr val="E0003C"/>
      </a:accent6>
      <a:hlink>
        <a:srgbClr val="1B3067"/>
      </a:hlink>
      <a:folHlink>
        <a:srgbClr val="5472A1"/>
      </a:folHlink>
    </a:clrScheme>
    <a:fontScheme name="QIAG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spcBef>
            <a:spcPct val="20000"/>
          </a:spcBef>
          <a:buClr>
            <a:srgbClr val="000000"/>
          </a:buClr>
          <a:buSzPct val="100000"/>
          <a:defRPr sz="1600" dirty="0" smtClean="0">
            <a:solidFill>
              <a:schemeClr val="tx1"/>
            </a:solidFill>
            <a:latin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a:defPPr>
      </a:lstStyle>
    </a:txDef>
  </a:objectDefaults>
  <a:extraClrSchemeLst/>
  <a:custClrLst>
    <a:custClr name="Black 100%">
      <a:srgbClr val="000000"/>
    </a:custClr>
    <a:custClr name="Black 65%">
      <a:srgbClr val="595959"/>
    </a:custClr>
    <a:custClr name="Black 40%">
      <a:srgbClr val="999999"/>
    </a:custClr>
    <a:custClr name="Black 25%">
      <a:srgbClr val="BFBFBF"/>
    </a:custClr>
    <a:custClr name="Black 10%">
      <a:srgbClr val="E5E5E5"/>
    </a:custClr>
    <a:custClr name="Dark blue 100%">
      <a:srgbClr val="1B3067"/>
    </a:custClr>
    <a:custClr name="Dark blue 65%">
      <a:srgbClr val="6B789C"/>
    </a:custClr>
    <a:custClr name="Dark blue 40%">
      <a:srgbClr val="A4ACC2"/>
    </a:custClr>
    <a:custClr name="Dark blue 25%">
      <a:srgbClr val="C6CBD9"/>
    </a:custClr>
    <a:custClr name="Dark blue 10%">
      <a:srgbClr val="E8EAF0"/>
    </a:custClr>
    <a:custClr name="Purple 100%">
      <a:srgbClr val="6E3E6D"/>
    </a:custClr>
    <a:custClr name="Purple 65%">
      <a:srgbClr val="A181A0"/>
    </a:custClr>
    <a:custClr name="Purple 40%">
      <a:srgbClr val="C5B2C5"/>
    </a:custClr>
    <a:custClr name="Purple 25%">
      <a:srgbClr val="DBCFDA"/>
    </a:custClr>
    <a:custClr name="Purple 10%">
      <a:srgbClr val="F0EBF0"/>
    </a:custClr>
    <a:custClr name="Red 100%">
      <a:srgbClr val="AD1525"/>
    </a:custClr>
    <a:custClr name="Red 65%">
      <a:srgbClr val="CA6771"/>
    </a:custClr>
    <a:custClr name="Red 40%">
      <a:srgbClr val="DEA1A8"/>
    </a:custClr>
    <a:custClr name="Red 25%">
      <a:srgbClr val="EAC4C8"/>
    </a:custClr>
    <a:custClr name="Red 10%">
      <a:srgbClr val="F7E7E9"/>
    </a:custClr>
    <a:custClr name="Yellow 100%">
      <a:srgbClr val="FFCC1A"/>
    </a:custClr>
    <a:custClr name="Yellow 65%">
      <a:srgbClr val="FFDE6A"/>
    </a:custClr>
    <a:custClr name="Yellow 40%">
      <a:srgbClr val="FFEBA3"/>
    </a:custClr>
    <a:custClr name="Yellow 25%">
      <a:srgbClr val="FFF2C6"/>
    </a:custClr>
    <a:custClr name="Yellow 10%">
      <a:srgbClr val="FFFAE8"/>
    </a:custClr>
    <a:custClr name="Green 100%">
      <a:srgbClr val="007045"/>
    </a:custClr>
    <a:custClr name="Green 65%">
      <a:srgbClr val="59A286"/>
    </a:custClr>
    <a:custClr name="Green 40%">
      <a:srgbClr val="99C6B5"/>
    </a:custClr>
    <a:custClr name="Green 25%">
      <a:srgbClr val="BFDBD0"/>
    </a:custClr>
    <a:custClr name="Green 10%">
      <a:srgbClr val="E5F0EC"/>
    </a:custClr>
    <a:custClr name="Blue 100%">
      <a:srgbClr val="004D9F"/>
    </a:custClr>
    <a:custClr name="Blue 65%">
      <a:srgbClr val="598BC1"/>
    </a:custClr>
    <a:custClr name="Blue 40%">
      <a:srgbClr val="99B8D9"/>
    </a:custClr>
    <a:custClr name="Blue 25%">
      <a:srgbClr val="BFD2E7"/>
    </a:custClr>
    <a:custClr name="Blue 10%">
      <a:srgbClr val="E5EDF5"/>
    </a:custClr>
  </a:custClr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1093</TotalTime>
  <Words>3015</Words>
  <Application>Microsoft Office PowerPoint</Application>
  <PresentationFormat>Widescreen</PresentationFormat>
  <Paragraphs>298</Paragraphs>
  <Slides>33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Century Gothic</vt:lpstr>
      <vt:lpstr>Geneva</vt:lpstr>
      <vt:lpstr>Wingdings</vt:lpstr>
      <vt:lpstr>Sheer Green 16x9</vt:lpstr>
      <vt:lpstr>Default Theme</vt:lpstr>
      <vt:lpstr>LECTURE 8 Biological interpretation of the results of «omic» experiments</vt:lpstr>
      <vt:lpstr>Biological interpretation of results</vt:lpstr>
      <vt:lpstr>WHAT DO WE MEAN BY ANNOTATION?</vt:lpstr>
      <vt:lpstr>ANNOTATION: NUCLEOTIDIC vs AMINO ACIDIC SEQUENCES</vt:lpstr>
      <vt:lpstr>THE DIFFERENT LAYERS OF ANNOTATION</vt:lpstr>
      <vt:lpstr>GENOME ANNOTATION</vt:lpstr>
      <vt:lpstr>GENE PREDICTION</vt:lpstr>
      <vt:lpstr>GENE PREDICTION ALGORITHMS</vt:lpstr>
      <vt:lpstr>GENE PREDICTION ALGORITHMS</vt:lpstr>
      <vt:lpstr>GENE PREDICTION ALGORITHMS</vt:lpstr>
      <vt:lpstr>CODING GENES, NON-CODING GENES, PSEUDOGENES</vt:lpstr>
      <vt:lpstr>FROM STRUCTURAL TO FUNCTIONAL ANNOTATION</vt:lpstr>
      <vt:lpstr>Inferring gene/protein function with BLAST</vt:lpstr>
      <vt:lpstr>BLAST: application to genomic studies</vt:lpstr>
      <vt:lpstr>Functional annotation: databases</vt:lpstr>
      <vt:lpstr>Functional annotation: databases</vt:lpstr>
      <vt:lpstr>Biological interpretation: statistical tests</vt:lpstr>
      <vt:lpstr>PowerPoint Presentation</vt:lpstr>
      <vt:lpstr>GSEA/Hypergeometric test – a schematic overview</vt:lpstr>
      <vt:lpstr>Functional enrichment test: a schematic overview</vt:lpstr>
      <vt:lpstr>Hypergeometric test on annotations: an example</vt:lpstr>
      <vt:lpstr>P-values and multiple testing: why do we need to «correct» p-values?</vt:lpstr>
      <vt:lpstr>Functional inference in model vs non-model species</vt:lpstr>
      <vt:lpstr>PowerPoint Presentation</vt:lpstr>
      <vt:lpstr>PowerPoint Presentation</vt:lpstr>
      <vt:lpstr>The Ingenuity knowledgebase</vt:lpstr>
      <vt:lpstr>Every gene (or mRNA, or protein) can be linked with multiple types of information</vt:lpstr>
      <vt:lpstr>Final goal: exploit raw data to formulate new biological hypotheses</vt:lpstr>
      <vt:lpstr>Predictions: statistical considerations</vt:lpstr>
      <vt:lpstr>Building 3-layer interaction networks</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gerdol</dc:creator>
  <cp:lastModifiedBy>marco gerdol</cp:lastModifiedBy>
  <cp:revision>47</cp:revision>
  <dcterms:created xsi:type="dcterms:W3CDTF">2021-04-22T22:45:48Z</dcterms:created>
  <dcterms:modified xsi:type="dcterms:W3CDTF">2024-11-18T21:28:38Z</dcterms:modified>
</cp:coreProperties>
</file>