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65"/>
  </p:notesMasterIdLst>
  <p:sldIdLst>
    <p:sldId id="264" r:id="rId3"/>
    <p:sldId id="458" r:id="rId4"/>
    <p:sldId id="490" r:id="rId5"/>
    <p:sldId id="492" r:id="rId6"/>
    <p:sldId id="488" r:id="rId7"/>
    <p:sldId id="487" r:id="rId8"/>
    <p:sldId id="486" r:id="rId9"/>
    <p:sldId id="489" r:id="rId10"/>
    <p:sldId id="491" r:id="rId11"/>
    <p:sldId id="494" r:id="rId12"/>
    <p:sldId id="495" r:id="rId13"/>
    <p:sldId id="493" r:id="rId14"/>
    <p:sldId id="496" r:id="rId15"/>
    <p:sldId id="498" r:id="rId16"/>
    <p:sldId id="497" r:id="rId17"/>
    <p:sldId id="521" r:id="rId18"/>
    <p:sldId id="502" r:id="rId19"/>
    <p:sldId id="504" r:id="rId20"/>
    <p:sldId id="507" r:id="rId21"/>
    <p:sldId id="505" r:id="rId22"/>
    <p:sldId id="503" r:id="rId23"/>
    <p:sldId id="500" r:id="rId24"/>
    <p:sldId id="506" r:id="rId25"/>
    <p:sldId id="511" r:id="rId26"/>
    <p:sldId id="510" r:id="rId27"/>
    <p:sldId id="512" r:id="rId28"/>
    <p:sldId id="514" r:id="rId29"/>
    <p:sldId id="515" r:id="rId30"/>
    <p:sldId id="516" r:id="rId31"/>
    <p:sldId id="513" r:id="rId32"/>
    <p:sldId id="509" r:id="rId33"/>
    <p:sldId id="508" r:id="rId34"/>
    <p:sldId id="517" r:id="rId35"/>
    <p:sldId id="518" r:id="rId36"/>
    <p:sldId id="525" r:id="rId37"/>
    <p:sldId id="519" r:id="rId38"/>
    <p:sldId id="526" r:id="rId39"/>
    <p:sldId id="527" r:id="rId40"/>
    <p:sldId id="534" r:id="rId41"/>
    <p:sldId id="535" r:id="rId42"/>
    <p:sldId id="528" r:id="rId43"/>
    <p:sldId id="529" r:id="rId44"/>
    <p:sldId id="532" r:id="rId45"/>
    <p:sldId id="545" r:id="rId46"/>
    <p:sldId id="530" r:id="rId47"/>
    <p:sldId id="531" r:id="rId48"/>
    <p:sldId id="533" r:id="rId49"/>
    <p:sldId id="524" r:id="rId50"/>
    <p:sldId id="499" r:id="rId51"/>
    <p:sldId id="520" r:id="rId52"/>
    <p:sldId id="546" r:id="rId53"/>
    <p:sldId id="523" r:id="rId54"/>
    <p:sldId id="544" r:id="rId55"/>
    <p:sldId id="501" r:id="rId56"/>
    <p:sldId id="536" r:id="rId57"/>
    <p:sldId id="537" r:id="rId58"/>
    <p:sldId id="538" r:id="rId59"/>
    <p:sldId id="539" r:id="rId60"/>
    <p:sldId id="540" r:id="rId61"/>
    <p:sldId id="541" r:id="rId62"/>
    <p:sldId id="542" r:id="rId63"/>
    <p:sldId id="54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erd\OneDrive\Documenti\RTDB\Genomica_applicata\number_of_metagonomics_studi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 of studies including the word "metagenomics" in the title or</a:t>
            </a:r>
            <a:r>
              <a:rPr lang="en-US" baseline="0" dirty="0"/>
              <a:t> in the abstract </a:t>
            </a:r>
            <a:r>
              <a:rPr lang="en-US" dirty="0"/>
              <a:t>- Scopus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Foglio1!$B$1</c:f>
              <c:strCache>
                <c:ptCount val="1"/>
                <c:pt idx="0">
                  <c:v>numero di studi</c:v>
                </c:pt>
              </c:strCache>
            </c:strRef>
          </c:tx>
          <c:spPr>
            <a:ln w="28575" cap="rnd">
              <a:solidFill>
                <a:schemeClr val="accent1"/>
              </a:solidFill>
              <a:round/>
            </a:ln>
            <a:effectLst/>
          </c:spPr>
          <c:marker>
            <c:symbol val="none"/>
          </c:marker>
          <c:cat>
            <c:numRef>
              <c:f>Foglio1!$A$2:$A$21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Foglio1!$B$2:$B$21</c:f>
              <c:numCache>
                <c:formatCode>General</c:formatCode>
                <c:ptCount val="20"/>
                <c:pt idx="0">
                  <c:v>0</c:v>
                </c:pt>
                <c:pt idx="1">
                  <c:v>0</c:v>
                </c:pt>
                <c:pt idx="2">
                  <c:v>1</c:v>
                </c:pt>
                <c:pt idx="3">
                  <c:v>13</c:v>
                </c:pt>
                <c:pt idx="4">
                  <c:v>28</c:v>
                </c:pt>
                <c:pt idx="5">
                  <c:v>43</c:v>
                </c:pt>
                <c:pt idx="6">
                  <c:v>92</c:v>
                </c:pt>
                <c:pt idx="7">
                  <c:v>138</c:v>
                </c:pt>
                <c:pt idx="8">
                  <c:v>350</c:v>
                </c:pt>
                <c:pt idx="9">
                  <c:v>450</c:v>
                </c:pt>
                <c:pt idx="10">
                  <c:v>616</c:v>
                </c:pt>
                <c:pt idx="11">
                  <c:v>731</c:v>
                </c:pt>
                <c:pt idx="12">
                  <c:v>929</c:v>
                </c:pt>
                <c:pt idx="13">
                  <c:v>1127</c:v>
                </c:pt>
                <c:pt idx="14">
                  <c:v>1401</c:v>
                </c:pt>
                <c:pt idx="15">
                  <c:v>1640</c:v>
                </c:pt>
                <c:pt idx="16">
                  <c:v>1957</c:v>
                </c:pt>
                <c:pt idx="17">
                  <c:v>2311</c:v>
                </c:pt>
                <c:pt idx="18">
                  <c:v>2792</c:v>
                </c:pt>
                <c:pt idx="19">
                  <c:v>3284</c:v>
                </c:pt>
              </c:numCache>
            </c:numRef>
          </c:val>
          <c:smooth val="0"/>
          <c:extLst>
            <c:ext xmlns:c16="http://schemas.microsoft.com/office/drawing/2014/chart" uri="{C3380CC4-5D6E-409C-BE32-E72D297353CC}">
              <c16:uniqueId val="{00000000-135A-4BC7-843E-E5A52E7A306B}"/>
            </c:ext>
          </c:extLst>
        </c:ser>
        <c:dLbls>
          <c:showLegendKey val="0"/>
          <c:showVal val="0"/>
          <c:showCatName val="0"/>
          <c:showSerName val="0"/>
          <c:showPercent val="0"/>
          <c:showBubbleSize val="0"/>
        </c:dLbls>
        <c:smooth val="0"/>
        <c:axId val="932921759"/>
        <c:axId val="932923007"/>
      </c:lineChart>
      <c:catAx>
        <c:axId val="93292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2923007"/>
        <c:crosses val="autoZero"/>
        <c:auto val="1"/>
        <c:lblAlgn val="ctr"/>
        <c:lblOffset val="100"/>
        <c:noMultiLvlLbl val="0"/>
      </c:catAx>
      <c:valAx>
        <c:axId val="932923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2921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ECEA7-5419-490F-9E8F-2698CDEDD68B}" type="datetimeFigureOut">
              <a:rPr lang="en-US" smtClean="0"/>
              <a:t>11/29/2024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464E6-6652-45D5-9475-B9AEE6C748FC}" type="slidenum">
              <a:rPr lang="en-US" smtClean="0"/>
              <a:t>‹#›</a:t>
            </a:fld>
            <a:endParaRPr lang="en-US"/>
          </a:p>
        </p:txBody>
      </p:sp>
    </p:spTree>
    <p:extLst>
      <p:ext uri="{BB962C8B-B14F-4D97-AF65-F5344CB8AC3E}">
        <p14:creationId xmlns:p14="http://schemas.microsoft.com/office/powerpoint/2010/main" val="49544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72224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07696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3652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10" name="Rechteck 9"/>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8" name="Bildplatzhalter 7"/>
          <p:cNvSpPr>
            <a:spLocks noGrp="1"/>
          </p:cNvSpPr>
          <p:nvPr>
            <p:ph type="pic" sz="quarter" idx="13" hasCustomPrompt="1"/>
          </p:nvPr>
        </p:nvSpPr>
        <p:spPr>
          <a:xfrm>
            <a:off x="-1" y="471600"/>
            <a:ext cx="12192000" cy="5004000"/>
          </a:xfrm>
          <a:solidFill>
            <a:srgbClr val="CDD7E5"/>
          </a:solidFill>
        </p:spPr>
        <p:txBody>
          <a:bodyPr anchor="b" anchorCtr="0"/>
          <a:lstStyle>
            <a:lvl1pPr algn="ctr">
              <a:defRPr sz="2400" baseline="0">
                <a:solidFill>
                  <a:schemeClr val="accent2"/>
                </a:solidFill>
              </a:defRPr>
            </a:lvl1pPr>
          </a:lstStyle>
          <a:p>
            <a:r>
              <a:rPr lang="en-GB" noProof="0" dirty="0"/>
              <a:t>Use QuickSlide tab to insert picture</a:t>
            </a:r>
          </a:p>
        </p:txBody>
      </p:sp>
      <p:sp>
        <p:nvSpPr>
          <p:cNvPr id="2" name="Titel 1"/>
          <p:cNvSpPr>
            <a:spLocks noGrp="1"/>
          </p:cNvSpPr>
          <p:nvPr>
            <p:ph type="ctrTitle" hasCustomPrompt="1"/>
          </p:nvPr>
        </p:nvSpPr>
        <p:spPr>
          <a:xfrm>
            <a:off x="3887693" y="5517290"/>
            <a:ext cx="8064000" cy="450000"/>
          </a:xfrm>
        </p:spPr>
        <p:txBody>
          <a:bodyPr anchor="t" anchorCtr="0"/>
          <a:lstStyle>
            <a:lvl1pPr>
              <a:defRPr/>
            </a:lvl1pPr>
          </a:lstStyle>
          <a:p>
            <a:r>
              <a:rPr lang="en-GB" dirty="0"/>
              <a:t>Click to add title</a:t>
            </a:r>
          </a:p>
        </p:txBody>
      </p:sp>
      <p:sp>
        <p:nvSpPr>
          <p:cNvPr id="3" name="Untertitel 2"/>
          <p:cNvSpPr>
            <a:spLocks noGrp="1"/>
          </p:cNvSpPr>
          <p:nvPr>
            <p:ph type="subTitle" idx="1" hasCustomPrompt="1"/>
          </p:nvPr>
        </p:nvSpPr>
        <p:spPr>
          <a:xfrm>
            <a:off x="3888000" y="6007020"/>
            <a:ext cx="4032000" cy="468000"/>
          </a:xfrm>
        </p:spPr>
        <p:txBody>
          <a:bodyPr anchor="b" anchorCtr="0"/>
          <a:lstStyle>
            <a:lvl1pPr marL="0" indent="0" algn="l">
              <a:buNone/>
              <a:defRPr sz="1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author</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1" name="Textplatzhalter 10"/>
          <p:cNvSpPr>
            <a:spLocks noGrp="1"/>
          </p:cNvSpPr>
          <p:nvPr>
            <p:ph type="body" sz="quarter" idx="14" hasCustomPrompt="1"/>
          </p:nvPr>
        </p:nvSpPr>
        <p:spPr>
          <a:xfrm>
            <a:off x="715200" y="6007020"/>
            <a:ext cx="2400000" cy="468000"/>
          </a:xfrm>
        </p:spPr>
        <p:txBody>
          <a:bodyPr anchor="b" anchorCtr="0"/>
          <a:lstStyle>
            <a:lvl1pPr>
              <a:defRPr sz="1400" baseline="0"/>
            </a:lvl1pPr>
          </a:lstStyle>
          <a:p>
            <a:pPr lvl="0"/>
            <a:r>
              <a:rPr lang="en-GB" dirty="0"/>
              <a:t>Click to add date</a:t>
            </a:r>
          </a:p>
        </p:txBody>
      </p:sp>
    </p:spTree>
    <p:extLst>
      <p:ext uri="{BB962C8B-B14F-4D97-AF65-F5344CB8AC3E}">
        <p14:creationId xmlns:p14="http://schemas.microsoft.com/office/powerpoint/2010/main" val="17559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2">
    <p:spTree>
      <p:nvGrpSpPr>
        <p:cNvPr id="1" name=""/>
        <p:cNvGrpSpPr/>
        <p:nvPr/>
      </p:nvGrpSpPr>
      <p:grpSpPr>
        <a:xfrm>
          <a:off x="0" y="0"/>
          <a:ext cx="0" cy="0"/>
          <a:chOff x="0" y="0"/>
          <a:chExt cx="0" cy="0"/>
        </a:xfrm>
      </p:grpSpPr>
      <p:sp>
        <p:nvSpPr>
          <p:cNvPr id="7" name="Rechteck 6"/>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8" name="Bildplatzhalter 7"/>
          <p:cNvSpPr>
            <a:spLocks noGrp="1"/>
          </p:cNvSpPr>
          <p:nvPr>
            <p:ph type="pic" sz="quarter" idx="13" hasCustomPrompt="1"/>
          </p:nvPr>
        </p:nvSpPr>
        <p:spPr>
          <a:xfrm>
            <a:off x="-1" y="471600"/>
            <a:ext cx="12192000" cy="4291200"/>
          </a:xfrm>
          <a:solidFill>
            <a:srgbClr val="CDD7E5"/>
          </a:solidFill>
        </p:spPr>
        <p:txBody>
          <a:bodyPr anchor="b" anchorCtr="0"/>
          <a:lstStyle>
            <a:lvl1pPr algn="ctr">
              <a:defRPr sz="2400" baseline="0">
                <a:solidFill>
                  <a:schemeClr val="accent2"/>
                </a:solidFill>
              </a:defRPr>
            </a:lvl1pPr>
          </a:lstStyle>
          <a:p>
            <a:r>
              <a:rPr lang="en-GB" noProof="0" dirty="0"/>
              <a:t>Use QuickSlide tab to insert picture</a:t>
            </a:r>
          </a:p>
        </p:txBody>
      </p:sp>
      <p:sp>
        <p:nvSpPr>
          <p:cNvPr id="2" name="Titel 1"/>
          <p:cNvSpPr>
            <a:spLocks noGrp="1"/>
          </p:cNvSpPr>
          <p:nvPr>
            <p:ph type="ctrTitle" hasCustomPrompt="1"/>
          </p:nvPr>
        </p:nvSpPr>
        <p:spPr>
          <a:xfrm>
            <a:off x="3888000" y="5085230"/>
            <a:ext cx="8064000" cy="450000"/>
          </a:xfrm>
        </p:spPr>
        <p:txBody>
          <a:bodyPr anchor="b" anchorCtr="0"/>
          <a:lstStyle>
            <a:lvl1pPr>
              <a:defRPr/>
            </a:lvl1pPr>
          </a:lstStyle>
          <a:p>
            <a:r>
              <a:rPr lang="en-GB" dirty="0"/>
              <a:t>Click to add title</a:t>
            </a:r>
          </a:p>
        </p:txBody>
      </p:sp>
      <p:sp>
        <p:nvSpPr>
          <p:cNvPr id="3" name="Untertitel 2"/>
          <p:cNvSpPr>
            <a:spLocks noGrp="1"/>
          </p:cNvSpPr>
          <p:nvPr>
            <p:ph type="subTitle" idx="1" hasCustomPrompt="1"/>
          </p:nvPr>
        </p:nvSpPr>
        <p:spPr>
          <a:xfrm>
            <a:off x="3888000" y="5661310"/>
            <a:ext cx="8064000" cy="647415"/>
          </a:xfrm>
        </p:spPr>
        <p:txBody>
          <a:bodyPr anchor="t" anchorCtr="0"/>
          <a:lstStyle>
            <a:lvl1pPr marL="0" indent="0" algn="l">
              <a:buNone/>
              <a:defRPr sz="1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author or date</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Tree>
    <p:extLst>
      <p:ext uri="{BB962C8B-B14F-4D97-AF65-F5344CB8AC3E}">
        <p14:creationId xmlns:p14="http://schemas.microsoft.com/office/powerpoint/2010/main" val="8789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sp>
        <p:nvSpPr>
          <p:cNvPr id="8" name="Rechteck 7"/>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7"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Bildplatzhalter 7"/>
          <p:cNvSpPr>
            <a:spLocks noGrp="1"/>
          </p:cNvSpPr>
          <p:nvPr>
            <p:ph type="pic" sz="quarter" idx="14"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Tree>
    <p:extLst>
      <p:ext uri="{BB962C8B-B14F-4D97-AF65-F5344CB8AC3E}">
        <p14:creationId xmlns:p14="http://schemas.microsoft.com/office/powerpoint/2010/main" val="32608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1  content (a)">
    <p:spTree>
      <p:nvGrpSpPr>
        <p:cNvPr id="1" name=""/>
        <p:cNvGrpSpPr/>
        <p:nvPr/>
      </p:nvGrpSpPr>
      <p:grpSpPr>
        <a:xfrm>
          <a:off x="0" y="0"/>
          <a:ext cx="0" cy="0"/>
          <a:chOff x="0" y="0"/>
          <a:chExt cx="0" cy="0"/>
        </a:xfrm>
      </p:grpSpPr>
      <p:sp>
        <p:nvSpPr>
          <p:cNvPr id="10" name="Rechteck 9"/>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Bildplatzhalter 7"/>
          <p:cNvSpPr>
            <a:spLocks noGrp="1"/>
          </p:cNvSpPr>
          <p:nvPr>
            <p:ph type="pic" sz="quarter" idx="14"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
        <p:nvSpPr>
          <p:cNvPr id="9"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Tree>
    <p:extLst>
      <p:ext uri="{BB962C8B-B14F-4D97-AF65-F5344CB8AC3E}">
        <p14:creationId xmlns:p14="http://schemas.microsoft.com/office/powerpoint/2010/main" val="36459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columns (a)">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3887693" y="1268700"/>
            <a:ext cx="3936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Bildplatzhalter 7"/>
          <p:cNvSpPr>
            <a:spLocks noGrp="1"/>
          </p:cNvSpPr>
          <p:nvPr>
            <p:ph type="pic" sz="quarter" idx="14"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
        <p:nvSpPr>
          <p:cNvPr id="10" name="Textplatzhalter 6"/>
          <p:cNvSpPr>
            <a:spLocks noGrp="1"/>
          </p:cNvSpPr>
          <p:nvPr>
            <p:ph type="body" sz="quarter" idx="13" hasCustomPrompt="1"/>
          </p:nvPr>
        </p:nvSpPr>
        <p:spPr>
          <a:xfrm>
            <a:off x="3888813" y="795600"/>
            <a:ext cx="8064000" cy="288000"/>
          </a:xfrm>
        </p:spPr>
        <p:txBody>
          <a:bodyPr/>
          <a:lstStyle>
            <a:lvl1pPr>
              <a:defRPr/>
            </a:lvl1pPr>
          </a:lstStyle>
          <a:p>
            <a:pPr lvl="0"/>
            <a:r>
              <a:rPr lang="en-GB"/>
              <a:t>Click to add subtitle</a:t>
            </a:r>
            <a:endParaRPr lang="en-GB" dirty="0"/>
          </a:p>
        </p:txBody>
      </p:sp>
      <p:sp>
        <p:nvSpPr>
          <p:cNvPr id="8" name="Inhaltsplatzhalter 7"/>
          <p:cNvSpPr>
            <a:spLocks noGrp="1"/>
          </p:cNvSpPr>
          <p:nvPr>
            <p:ph sz="quarter" idx="15" hasCustomPrompt="1"/>
          </p:nvPr>
        </p:nvSpPr>
        <p:spPr>
          <a:xfrm>
            <a:off x="8016813" y="1268700"/>
            <a:ext cx="3936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189213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s with headline (a)">
    <p:spTree>
      <p:nvGrpSpPr>
        <p:cNvPr id="1" name=""/>
        <p:cNvGrpSpPr/>
        <p:nvPr/>
      </p:nvGrpSpPr>
      <p:grpSpPr>
        <a:xfrm>
          <a:off x="0" y="0"/>
          <a:ext cx="0" cy="0"/>
          <a:chOff x="0" y="0"/>
          <a:chExt cx="0" cy="0"/>
        </a:xfrm>
      </p:grpSpPr>
      <p:sp>
        <p:nvSpPr>
          <p:cNvPr id="13" name="Rechteck 12"/>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3887755" y="1617951"/>
            <a:ext cx="3936000" cy="4679975"/>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3887755" y="1257950"/>
            <a:ext cx="3936000" cy="360000"/>
          </a:xfrm>
        </p:spPr>
        <p:txBody>
          <a:bodyPr anchor="ctr" anchorCtr="0"/>
          <a:lstStyle>
            <a:lvl1pPr>
              <a:defRPr baseline="0"/>
            </a:lvl1pPr>
          </a:lstStyle>
          <a:p>
            <a:pPr lvl="0"/>
            <a:r>
              <a:rPr lang="en-GB" dirty="0"/>
              <a:t>Headline</a:t>
            </a:r>
          </a:p>
        </p:txBody>
      </p:sp>
      <p:sp>
        <p:nvSpPr>
          <p:cNvPr id="9" name="Textplatzhalter 7"/>
          <p:cNvSpPr>
            <a:spLocks noGrp="1"/>
          </p:cNvSpPr>
          <p:nvPr>
            <p:ph type="body" sz="quarter" idx="14" hasCustomPrompt="1"/>
          </p:nvPr>
        </p:nvSpPr>
        <p:spPr>
          <a:xfrm>
            <a:off x="8016813" y="1257950"/>
            <a:ext cx="3936000" cy="360000"/>
          </a:xfrm>
        </p:spPr>
        <p:txBody>
          <a:bodyPr anchor="ctr" anchorCtr="0"/>
          <a:lstStyle>
            <a:lvl1pPr>
              <a:defRPr baseline="0"/>
            </a:lvl1pPr>
          </a:lstStyle>
          <a:p>
            <a:pPr lvl="0"/>
            <a:r>
              <a:rPr lang="en-GB" dirty="0"/>
              <a:t>Headline</a:t>
            </a:r>
          </a:p>
        </p:txBody>
      </p:sp>
      <p:sp>
        <p:nvSpPr>
          <p:cNvPr id="11" name="Bildplatzhalter 7"/>
          <p:cNvSpPr>
            <a:spLocks noGrp="1"/>
          </p:cNvSpPr>
          <p:nvPr>
            <p:ph type="pic" sz="quarter" idx="15"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Inhaltsplatzhalter 9"/>
          <p:cNvSpPr>
            <a:spLocks noGrp="1"/>
          </p:cNvSpPr>
          <p:nvPr>
            <p:ph sz="quarter" idx="17" hasCustomPrompt="1"/>
          </p:nvPr>
        </p:nvSpPr>
        <p:spPr>
          <a:xfrm>
            <a:off x="8016813" y="1617951"/>
            <a:ext cx="3936000" cy="4679975"/>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310981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rows (a)">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3887755" y="1268700"/>
            <a:ext cx="8064000" cy="2447638"/>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Bildplatzhalter 7"/>
          <p:cNvSpPr>
            <a:spLocks noGrp="1"/>
          </p:cNvSpPr>
          <p:nvPr>
            <p:ph type="pic" sz="quarter" idx="14"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
        <p:nvSpPr>
          <p:cNvPr id="10"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8" name="Inhaltsplatzhalter 7"/>
          <p:cNvSpPr>
            <a:spLocks noGrp="1"/>
          </p:cNvSpPr>
          <p:nvPr>
            <p:ph sz="quarter" idx="15" hasCustomPrompt="1"/>
          </p:nvPr>
        </p:nvSpPr>
        <p:spPr>
          <a:xfrm>
            <a:off x="3887693" y="3861736"/>
            <a:ext cx="8064000" cy="2447665"/>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187421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rows with headline (a)">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3887755" y="1628750"/>
            <a:ext cx="8064000" cy="2087588"/>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3887755" y="1268700"/>
            <a:ext cx="8064000" cy="360000"/>
          </a:xfrm>
        </p:spPr>
        <p:txBody>
          <a:bodyPr anchor="ctr" anchorCtr="0"/>
          <a:lstStyle>
            <a:lvl1pPr>
              <a:defRPr/>
            </a:lvl1pPr>
          </a:lstStyle>
          <a:p>
            <a:pPr lvl="0"/>
            <a:r>
              <a:rPr lang="en-GB" dirty="0"/>
              <a:t>Headline</a:t>
            </a:r>
          </a:p>
        </p:txBody>
      </p:sp>
      <p:sp>
        <p:nvSpPr>
          <p:cNvPr id="10" name="Textplatzhalter 9"/>
          <p:cNvSpPr>
            <a:spLocks noGrp="1"/>
          </p:cNvSpPr>
          <p:nvPr>
            <p:ph type="body" sz="quarter" idx="14" hasCustomPrompt="1"/>
          </p:nvPr>
        </p:nvSpPr>
        <p:spPr>
          <a:xfrm>
            <a:off x="3887693" y="3861060"/>
            <a:ext cx="8064000" cy="360000"/>
          </a:xfrm>
        </p:spPr>
        <p:txBody>
          <a:bodyPr anchor="ctr" anchorCtr="0"/>
          <a:lstStyle>
            <a:lvl1pPr>
              <a:defRPr/>
            </a:lvl1pPr>
          </a:lstStyle>
          <a:p>
            <a:pPr lvl="0"/>
            <a:r>
              <a:rPr lang="en-GB" dirty="0"/>
              <a:t>Headline</a:t>
            </a:r>
          </a:p>
        </p:txBody>
      </p:sp>
      <p:sp>
        <p:nvSpPr>
          <p:cNvPr id="12" name="Bildplatzhalter 7"/>
          <p:cNvSpPr>
            <a:spLocks noGrp="1"/>
          </p:cNvSpPr>
          <p:nvPr>
            <p:ph type="pic" sz="quarter" idx="15" hasCustomPrompt="1"/>
          </p:nvPr>
        </p:nvSpPr>
        <p:spPr>
          <a:xfrm>
            <a:off x="0" y="471600"/>
            <a:ext cx="3648000" cy="6148800"/>
          </a:xfrm>
          <a:noFill/>
        </p:spPr>
        <p:txBody>
          <a:bodyPr anchor="b" anchorCtr="0"/>
          <a:lstStyle>
            <a:lvl1pPr algn="ctr">
              <a:defRPr sz="2000" baseline="0">
                <a:solidFill>
                  <a:schemeClr val="accent2"/>
                </a:solidFill>
              </a:defRPr>
            </a:lvl1pPr>
          </a:lstStyle>
          <a:p>
            <a:r>
              <a:rPr lang="en-GB" noProof="0" dirty="0"/>
              <a:t>Use QuickSlide tab to insert picture</a:t>
            </a:r>
          </a:p>
        </p:txBody>
      </p:sp>
      <p:sp>
        <p:nvSpPr>
          <p:cNvPr id="13"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9" name="Inhaltsplatzhalter 8"/>
          <p:cNvSpPr>
            <a:spLocks noGrp="1"/>
          </p:cNvSpPr>
          <p:nvPr>
            <p:ph sz="quarter" idx="17" hasCustomPrompt="1"/>
          </p:nvPr>
        </p:nvSpPr>
        <p:spPr>
          <a:xfrm>
            <a:off x="3887693" y="4221110"/>
            <a:ext cx="8064000" cy="2087615"/>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27495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08648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sp>
        <p:nvSpPr>
          <p:cNvPr id="8" name="Rechteck 7"/>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9" name="Rechteck 8"/>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7"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Tree>
    <p:extLst>
      <p:ext uri="{BB962C8B-B14F-4D97-AF65-F5344CB8AC3E}">
        <p14:creationId xmlns:p14="http://schemas.microsoft.com/office/powerpoint/2010/main" val="420826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 picture (b)">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0" name="Rechteck 9"/>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dirty="0"/>
              <a:t>Click to add subtitle</a:t>
            </a:r>
          </a:p>
        </p:txBody>
      </p:sp>
      <p:sp>
        <p:nvSpPr>
          <p:cNvPr id="8" name="Bildplatzhalter 7"/>
          <p:cNvSpPr>
            <a:spLocks noGrp="1"/>
          </p:cNvSpPr>
          <p:nvPr>
            <p:ph type="pic" sz="quarter" idx="14" hasCustomPrompt="1"/>
          </p:nvPr>
        </p:nvSpPr>
        <p:spPr>
          <a:xfrm>
            <a:off x="912813" y="1268700"/>
            <a:ext cx="11040000" cy="5040000"/>
          </a:xfrm>
          <a:solidFill>
            <a:srgbClr val="CDD7E5"/>
          </a:solidFill>
        </p:spPr>
        <p:txBody>
          <a:bodyPr anchor="b" anchorCtr="0"/>
          <a:lstStyle>
            <a:lvl1pPr algn="ctr">
              <a:defRPr sz="2400" baseline="0">
                <a:solidFill>
                  <a:schemeClr val="accent2"/>
                </a:solidFill>
              </a:defRPr>
            </a:lvl1pPr>
          </a:lstStyle>
          <a:p>
            <a:r>
              <a:rPr lang="en-GB" noProof="0" dirty="0"/>
              <a:t>Use QuickSlide tab to insert picture</a:t>
            </a:r>
          </a:p>
        </p:txBody>
      </p:sp>
      <p:sp>
        <p:nvSpPr>
          <p:cNvPr id="7" name="Textplatzhalter 6"/>
          <p:cNvSpPr>
            <a:spLocks noGrp="1"/>
          </p:cNvSpPr>
          <p:nvPr>
            <p:ph type="body" sz="quarter" idx="15" hasCustomPrompt="1"/>
          </p:nvPr>
        </p:nvSpPr>
        <p:spPr>
          <a:xfrm>
            <a:off x="7536000" y="3141140"/>
            <a:ext cx="4416000" cy="1296000"/>
          </a:xfrm>
          <a:solidFill>
            <a:srgbClr val="FFFFFF">
              <a:alpha val="50196"/>
            </a:srgbClr>
          </a:solidFill>
        </p:spPr>
        <p:txBody>
          <a:bodyPr anchor="ctr" anchorCtr="0"/>
          <a:lstStyle>
            <a:lvl1pPr algn="r">
              <a:defRPr baseline="0"/>
            </a:lvl1pPr>
          </a:lstStyle>
          <a:p>
            <a:pPr lvl="0"/>
            <a:r>
              <a:rPr lang="en-GB"/>
              <a:t>Click to add text</a:t>
            </a:r>
            <a:endParaRPr lang="en-GB" dirty="0"/>
          </a:p>
        </p:txBody>
      </p:sp>
    </p:spTree>
    <p:extLst>
      <p:ext uri="{BB962C8B-B14F-4D97-AF65-F5344CB8AC3E}">
        <p14:creationId xmlns:p14="http://schemas.microsoft.com/office/powerpoint/2010/main" val="1102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1 content (b)">
    <p:spTree>
      <p:nvGrpSpPr>
        <p:cNvPr id="1" name=""/>
        <p:cNvGrpSpPr/>
        <p:nvPr/>
      </p:nvGrpSpPr>
      <p:grpSpPr>
        <a:xfrm>
          <a:off x="0" y="0"/>
          <a:ext cx="0" cy="0"/>
          <a:chOff x="0" y="0"/>
          <a:chExt cx="0" cy="0"/>
        </a:xfrm>
      </p:grpSpPr>
      <p:sp>
        <p:nvSpPr>
          <p:cNvPr id="8" name="Rechteck 7"/>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7" name="Rechteck 6"/>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11040000" cy="5040000"/>
          </a:xfrm>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Tree>
    <p:extLst>
      <p:ext uri="{BB962C8B-B14F-4D97-AF65-F5344CB8AC3E}">
        <p14:creationId xmlns:p14="http://schemas.microsoft.com/office/powerpoint/2010/main" val="36339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s (b)">
    <p:spTree>
      <p:nvGrpSpPr>
        <p:cNvPr id="1" name=""/>
        <p:cNvGrpSpPr/>
        <p:nvPr/>
      </p:nvGrpSpPr>
      <p:grpSpPr>
        <a:xfrm>
          <a:off x="0" y="0"/>
          <a:ext cx="0" cy="0"/>
          <a:chOff x="0" y="0"/>
          <a:chExt cx="0" cy="0"/>
        </a:xfrm>
      </p:grpSpPr>
      <p:sp>
        <p:nvSpPr>
          <p:cNvPr id="9" name="Rechteck 8"/>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8" name="Rechteck 7"/>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5424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1" name="Inhaltsplatzhalter 10"/>
          <p:cNvSpPr>
            <a:spLocks noGrp="1"/>
          </p:cNvSpPr>
          <p:nvPr>
            <p:ph sz="quarter" idx="14" hasCustomPrompt="1"/>
          </p:nvPr>
        </p:nvSpPr>
        <p:spPr>
          <a:xfrm>
            <a:off x="6528813" y="1268700"/>
            <a:ext cx="5424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31277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s with headline (b)">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0" name="Rechteck 9"/>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628700"/>
            <a:ext cx="5424000" cy="468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911280" y="1268700"/>
            <a:ext cx="5424000" cy="360000"/>
          </a:xfrm>
        </p:spPr>
        <p:txBody>
          <a:bodyPr anchor="ctr" anchorCtr="0"/>
          <a:lstStyle>
            <a:lvl1pPr>
              <a:defRPr baseline="0"/>
            </a:lvl1pPr>
          </a:lstStyle>
          <a:p>
            <a:pPr lvl="0"/>
            <a:r>
              <a:rPr lang="en-GB" dirty="0"/>
              <a:t>Headline</a:t>
            </a:r>
          </a:p>
        </p:txBody>
      </p:sp>
      <p:sp>
        <p:nvSpPr>
          <p:cNvPr id="9" name="Textplatzhalter 7"/>
          <p:cNvSpPr>
            <a:spLocks noGrp="1"/>
          </p:cNvSpPr>
          <p:nvPr>
            <p:ph type="body" sz="quarter" idx="14" hasCustomPrompt="1"/>
          </p:nvPr>
        </p:nvSpPr>
        <p:spPr>
          <a:xfrm>
            <a:off x="6528813" y="1268700"/>
            <a:ext cx="5424000" cy="360000"/>
          </a:xfrm>
        </p:spPr>
        <p:txBody>
          <a:bodyPr anchor="ctr" anchorCtr="0"/>
          <a:lstStyle>
            <a:lvl1pPr>
              <a:defRPr baseline="0"/>
            </a:lvl1pPr>
          </a:lstStyle>
          <a:p>
            <a:pPr lvl="0"/>
            <a:r>
              <a:rPr lang="en-GB" dirty="0"/>
              <a:t>Headline</a:t>
            </a:r>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3" name="Inhaltsplatzhalter 12"/>
          <p:cNvSpPr>
            <a:spLocks noGrp="1"/>
          </p:cNvSpPr>
          <p:nvPr>
            <p:ph sz="quarter" idx="17" hasCustomPrompt="1"/>
          </p:nvPr>
        </p:nvSpPr>
        <p:spPr>
          <a:xfrm>
            <a:off x="6528813" y="1628750"/>
            <a:ext cx="5424000" cy="468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442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4 contents (b)">
    <p:spTree>
      <p:nvGrpSpPr>
        <p:cNvPr id="1" name=""/>
        <p:cNvGrpSpPr/>
        <p:nvPr/>
      </p:nvGrpSpPr>
      <p:grpSpPr>
        <a:xfrm>
          <a:off x="0" y="0"/>
          <a:ext cx="0" cy="0"/>
          <a:chOff x="0" y="0"/>
          <a:chExt cx="0" cy="0"/>
        </a:xfrm>
      </p:grpSpPr>
      <p:sp>
        <p:nvSpPr>
          <p:cNvPr id="13" name="Rechteck 12"/>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2" name="Rechteck 11"/>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5424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9" name="Inhaltsplatzhalter 2"/>
          <p:cNvSpPr>
            <a:spLocks noGrp="1"/>
          </p:cNvSpPr>
          <p:nvPr>
            <p:ph idx="15" hasCustomPrompt="1"/>
          </p:nvPr>
        </p:nvSpPr>
        <p:spPr>
          <a:xfrm>
            <a:off x="911280" y="3861400"/>
            <a:ext cx="5424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1" name="Inhaltsplatzhalter 2"/>
          <p:cNvSpPr>
            <a:spLocks noGrp="1"/>
          </p:cNvSpPr>
          <p:nvPr>
            <p:ph idx="16" hasCustomPrompt="1"/>
          </p:nvPr>
        </p:nvSpPr>
        <p:spPr>
          <a:xfrm>
            <a:off x="6528813" y="3861400"/>
            <a:ext cx="5424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8" name="Inhaltsplatzhalter 7"/>
          <p:cNvSpPr>
            <a:spLocks noGrp="1"/>
          </p:cNvSpPr>
          <p:nvPr>
            <p:ph sz="quarter" idx="17" hasCustomPrompt="1"/>
          </p:nvPr>
        </p:nvSpPr>
        <p:spPr>
          <a:xfrm>
            <a:off x="6528813" y="1268700"/>
            <a:ext cx="5424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32509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4 contents with headline (b)">
    <p:spTree>
      <p:nvGrpSpPr>
        <p:cNvPr id="1" name=""/>
        <p:cNvGrpSpPr/>
        <p:nvPr/>
      </p:nvGrpSpPr>
      <p:grpSpPr>
        <a:xfrm>
          <a:off x="0" y="0"/>
          <a:ext cx="0" cy="0"/>
          <a:chOff x="0" y="0"/>
          <a:chExt cx="0" cy="0"/>
        </a:xfrm>
      </p:grpSpPr>
      <p:sp>
        <p:nvSpPr>
          <p:cNvPr id="16" name="Rechteck 15"/>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5" name="Rechteck 14"/>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628700"/>
            <a:ext cx="5424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911280" y="1268700"/>
            <a:ext cx="5424000" cy="360000"/>
          </a:xfrm>
        </p:spPr>
        <p:txBody>
          <a:bodyPr anchor="ctr" anchorCtr="0"/>
          <a:lstStyle>
            <a:lvl1pPr>
              <a:defRPr baseline="0"/>
            </a:lvl1pPr>
          </a:lstStyle>
          <a:p>
            <a:pPr lvl="0"/>
            <a:r>
              <a:rPr lang="en-GB" dirty="0"/>
              <a:t>Headline</a:t>
            </a:r>
          </a:p>
        </p:txBody>
      </p:sp>
      <p:sp>
        <p:nvSpPr>
          <p:cNvPr id="9" name="Textplatzhalter 7"/>
          <p:cNvSpPr>
            <a:spLocks noGrp="1"/>
          </p:cNvSpPr>
          <p:nvPr>
            <p:ph type="body" sz="quarter" idx="14" hasCustomPrompt="1"/>
          </p:nvPr>
        </p:nvSpPr>
        <p:spPr>
          <a:xfrm>
            <a:off x="6528000" y="1268700"/>
            <a:ext cx="5424000" cy="360000"/>
          </a:xfrm>
        </p:spPr>
        <p:txBody>
          <a:bodyPr anchor="ctr" anchorCtr="0"/>
          <a:lstStyle>
            <a:lvl1pPr>
              <a:defRPr baseline="0"/>
            </a:lvl1pPr>
          </a:lstStyle>
          <a:p>
            <a:pPr lvl="0"/>
            <a:r>
              <a:rPr lang="en-GB" dirty="0"/>
              <a:t>Headline</a:t>
            </a:r>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dirty="0"/>
              <a:t>Click to add subtitle</a:t>
            </a:r>
          </a:p>
        </p:txBody>
      </p:sp>
      <p:sp>
        <p:nvSpPr>
          <p:cNvPr id="10" name="Inhaltsplatzhalter 2"/>
          <p:cNvSpPr>
            <a:spLocks noGrp="1"/>
          </p:cNvSpPr>
          <p:nvPr>
            <p:ph idx="17" hasCustomPrompt="1"/>
          </p:nvPr>
        </p:nvSpPr>
        <p:spPr>
          <a:xfrm>
            <a:off x="911280" y="4221110"/>
            <a:ext cx="5424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1" name="Inhaltsplatzhalter 2"/>
          <p:cNvSpPr>
            <a:spLocks noGrp="1"/>
          </p:cNvSpPr>
          <p:nvPr>
            <p:ph idx="18" hasCustomPrompt="1"/>
          </p:nvPr>
        </p:nvSpPr>
        <p:spPr>
          <a:xfrm>
            <a:off x="6528813" y="4221110"/>
            <a:ext cx="5424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3" name="Textplatzhalter 7"/>
          <p:cNvSpPr>
            <a:spLocks noGrp="1"/>
          </p:cNvSpPr>
          <p:nvPr>
            <p:ph type="body" sz="quarter" idx="19" hasCustomPrompt="1"/>
          </p:nvPr>
        </p:nvSpPr>
        <p:spPr>
          <a:xfrm>
            <a:off x="911280" y="3861110"/>
            <a:ext cx="5424000" cy="360000"/>
          </a:xfrm>
        </p:spPr>
        <p:txBody>
          <a:bodyPr anchor="ctr" anchorCtr="0"/>
          <a:lstStyle>
            <a:lvl1pPr>
              <a:defRPr baseline="0"/>
            </a:lvl1pPr>
          </a:lstStyle>
          <a:p>
            <a:pPr lvl="0"/>
            <a:r>
              <a:rPr lang="en-GB" dirty="0"/>
              <a:t>Headline</a:t>
            </a:r>
          </a:p>
        </p:txBody>
      </p:sp>
      <p:sp>
        <p:nvSpPr>
          <p:cNvPr id="14" name="Textplatzhalter 7"/>
          <p:cNvSpPr>
            <a:spLocks noGrp="1"/>
          </p:cNvSpPr>
          <p:nvPr>
            <p:ph type="body" sz="quarter" idx="20" hasCustomPrompt="1"/>
          </p:nvPr>
        </p:nvSpPr>
        <p:spPr>
          <a:xfrm>
            <a:off x="6527280" y="3861110"/>
            <a:ext cx="5424000" cy="360000"/>
          </a:xfrm>
        </p:spPr>
        <p:txBody>
          <a:bodyPr anchor="ctr" anchorCtr="0"/>
          <a:lstStyle>
            <a:lvl1pPr>
              <a:defRPr baseline="0"/>
            </a:lvl1pPr>
          </a:lstStyle>
          <a:p>
            <a:pPr lvl="0"/>
            <a:r>
              <a:rPr lang="en-GB" dirty="0"/>
              <a:t>Headline</a:t>
            </a:r>
          </a:p>
        </p:txBody>
      </p:sp>
      <p:sp>
        <p:nvSpPr>
          <p:cNvPr id="17" name="Inhaltsplatzhalter 16"/>
          <p:cNvSpPr>
            <a:spLocks noGrp="1"/>
          </p:cNvSpPr>
          <p:nvPr>
            <p:ph sz="quarter" idx="21" hasCustomPrompt="1"/>
          </p:nvPr>
        </p:nvSpPr>
        <p:spPr>
          <a:xfrm>
            <a:off x="6528813" y="1628750"/>
            <a:ext cx="5424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002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4 contents with comment (b)">
    <p:spTree>
      <p:nvGrpSpPr>
        <p:cNvPr id="1" name=""/>
        <p:cNvGrpSpPr/>
        <p:nvPr/>
      </p:nvGrpSpPr>
      <p:grpSpPr>
        <a:xfrm>
          <a:off x="0" y="0"/>
          <a:ext cx="0" cy="0"/>
          <a:chOff x="0" y="0"/>
          <a:chExt cx="0" cy="0"/>
        </a:xfrm>
      </p:grpSpPr>
      <p:sp>
        <p:nvSpPr>
          <p:cNvPr id="19" name="Rechteck 18"/>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4" name="Rechteck 13"/>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5424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Inhaltsplatzhalter 2"/>
          <p:cNvSpPr>
            <a:spLocks noGrp="1"/>
          </p:cNvSpPr>
          <p:nvPr>
            <p:ph idx="17" hasCustomPrompt="1"/>
          </p:nvPr>
        </p:nvSpPr>
        <p:spPr>
          <a:xfrm>
            <a:off x="911280" y="3861060"/>
            <a:ext cx="5424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3" name="Textplatzhalter 7"/>
          <p:cNvSpPr>
            <a:spLocks noGrp="1"/>
          </p:cNvSpPr>
          <p:nvPr>
            <p:ph type="body" sz="quarter" idx="19" hasCustomPrompt="1"/>
          </p:nvPr>
        </p:nvSpPr>
        <p:spPr>
          <a:xfrm>
            <a:off x="911280" y="5805400"/>
            <a:ext cx="5424000" cy="504000"/>
          </a:xfrm>
        </p:spPr>
        <p:txBody>
          <a:bodyPr anchor="t" anchorCtr="0"/>
          <a:lstStyle>
            <a:lvl1pPr>
              <a:defRPr sz="1000" baseline="0"/>
            </a:lvl1pPr>
          </a:lstStyle>
          <a:p>
            <a:pPr lvl="0"/>
            <a:r>
              <a:rPr lang="en-GB" dirty="0"/>
              <a:t>Comment</a:t>
            </a:r>
          </a:p>
        </p:txBody>
      </p:sp>
      <p:sp>
        <p:nvSpPr>
          <p:cNvPr id="15" name="Inhaltsplatzhalter 2"/>
          <p:cNvSpPr>
            <a:spLocks noGrp="1"/>
          </p:cNvSpPr>
          <p:nvPr>
            <p:ph idx="21" hasCustomPrompt="1"/>
          </p:nvPr>
        </p:nvSpPr>
        <p:spPr>
          <a:xfrm>
            <a:off x="6528813" y="1268700"/>
            <a:ext cx="5424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6" name="Textplatzhalter 7"/>
          <p:cNvSpPr>
            <a:spLocks noGrp="1"/>
          </p:cNvSpPr>
          <p:nvPr>
            <p:ph type="body" sz="quarter" idx="22" hasCustomPrompt="1"/>
          </p:nvPr>
        </p:nvSpPr>
        <p:spPr>
          <a:xfrm>
            <a:off x="6528813" y="3213040"/>
            <a:ext cx="5424000" cy="504000"/>
          </a:xfrm>
        </p:spPr>
        <p:txBody>
          <a:bodyPr anchor="t" anchorCtr="0"/>
          <a:lstStyle>
            <a:lvl1pPr>
              <a:defRPr sz="1000" baseline="0"/>
            </a:lvl1pPr>
          </a:lstStyle>
          <a:p>
            <a:pPr lvl="0"/>
            <a:r>
              <a:rPr lang="en-GB" dirty="0"/>
              <a:t>Comment</a:t>
            </a:r>
          </a:p>
        </p:txBody>
      </p:sp>
      <p:sp>
        <p:nvSpPr>
          <p:cNvPr id="17" name="Inhaltsplatzhalter 2"/>
          <p:cNvSpPr>
            <a:spLocks noGrp="1"/>
          </p:cNvSpPr>
          <p:nvPr>
            <p:ph idx="23" hasCustomPrompt="1"/>
          </p:nvPr>
        </p:nvSpPr>
        <p:spPr>
          <a:xfrm>
            <a:off x="6528813" y="3861060"/>
            <a:ext cx="5424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8" name="Textplatzhalter 7"/>
          <p:cNvSpPr>
            <a:spLocks noGrp="1"/>
          </p:cNvSpPr>
          <p:nvPr>
            <p:ph type="body" sz="quarter" idx="24" hasCustomPrompt="1"/>
          </p:nvPr>
        </p:nvSpPr>
        <p:spPr>
          <a:xfrm>
            <a:off x="6528813" y="5805400"/>
            <a:ext cx="5424000" cy="504000"/>
          </a:xfrm>
        </p:spPr>
        <p:txBody>
          <a:bodyPr anchor="t" anchorCtr="0"/>
          <a:lstStyle>
            <a:lvl1pPr>
              <a:defRPr sz="1000" baseline="0"/>
            </a:lvl1pPr>
          </a:lstStyle>
          <a:p>
            <a:pPr lvl="0"/>
            <a:r>
              <a:rPr lang="en-GB" dirty="0"/>
              <a:t>Comment</a:t>
            </a:r>
          </a:p>
        </p:txBody>
      </p:sp>
      <p:sp>
        <p:nvSpPr>
          <p:cNvPr id="21" name="Textplatzhalter 7"/>
          <p:cNvSpPr>
            <a:spLocks noGrp="1"/>
          </p:cNvSpPr>
          <p:nvPr>
            <p:ph type="body" sz="quarter" idx="26" hasCustomPrompt="1"/>
          </p:nvPr>
        </p:nvSpPr>
        <p:spPr>
          <a:xfrm>
            <a:off x="911280" y="3213040"/>
            <a:ext cx="5424000" cy="504000"/>
          </a:xfrm>
        </p:spPr>
        <p:txBody>
          <a:bodyPr anchor="t" anchorCtr="0"/>
          <a:lstStyle>
            <a:lvl1pPr>
              <a:defRPr sz="1000" baseline="0"/>
            </a:lvl1pPr>
          </a:lstStyle>
          <a:p>
            <a:pPr lvl="0"/>
            <a:r>
              <a:rPr lang="en-GB" dirty="0"/>
              <a:t>Comment</a:t>
            </a:r>
          </a:p>
        </p:txBody>
      </p:sp>
    </p:spTree>
    <p:extLst>
      <p:ext uri="{BB962C8B-B14F-4D97-AF65-F5344CB8AC3E}">
        <p14:creationId xmlns:p14="http://schemas.microsoft.com/office/powerpoint/2010/main" val="293951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3 columns (b)">
    <p:spTree>
      <p:nvGrpSpPr>
        <p:cNvPr id="1" name=""/>
        <p:cNvGrpSpPr/>
        <p:nvPr/>
      </p:nvGrpSpPr>
      <p:grpSpPr>
        <a:xfrm>
          <a:off x="0" y="0"/>
          <a:ext cx="0" cy="0"/>
          <a:chOff x="0" y="0"/>
          <a:chExt cx="0" cy="0"/>
        </a:xfrm>
      </p:grpSpPr>
      <p:sp>
        <p:nvSpPr>
          <p:cNvPr id="11" name="Rechteck 10"/>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9" name="Rechteck 8"/>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3552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8" name="Inhaltsplatzhalter 2"/>
          <p:cNvSpPr>
            <a:spLocks noGrp="1"/>
          </p:cNvSpPr>
          <p:nvPr>
            <p:ph idx="14" hasCustomPrompt="1"/>
          </p:nvPr>
        </p:nvSpPr>
        <p:spPr>
          <a:xfrm>
            <a:off x="8400813" y="1268700"/>
            <a:ext cx="3552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2" name="Inhaltsplatzhalter 11"/>
          <p:cNvSpPr>
            <a:spLocks noGrp="1"/>
          </p:cNvSpPr>
          <p:nvPr>
            <p:ph sz="quarter" idx="15" hasCustomPrompt="1"/>
          </p:nvPr>
        </p:nvSpPr>
        <p:spPr>
          <a:xfrm>
            <a:off x="4656047" y="1268700"/>
            <a:ext cx="3552000" cy="504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51966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3 columns with headline (b)">
    <p:spTree>
      <p:nvGrpSpPr>
        <p:cNvPr id="1" name=""/>
        <p:cNvGrpSpPr/>
        <p:nvPr/>
      </p:nvGrpSpPr>
      <p:grpSpPr>
        <a:xfrm>
          <a:off x="0" y="0"/>
          <a:ext cx="0" cy="0"/>
          <a:chOff x="0" y="0"/>
          <a:chExt cx="0" cy="0"/>
        </a:xfrm>
      </p:grpSpPr>
      <p:sp>
        <p:nvSpPr>
          <p:cNvPr id="14" name="Rechteck 13"/>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3" name="Rechteck 12"/>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628700"/>
            <a:ext cx="3552000" cy="468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911280" y="1268700"/>
            <a:ext cx="3552000" cy="360000"/>
          </a:xfrm>
        </p:spPr>
        <p:txBody>
          <a:bodyPr anchor="ctr" anchorCtr="0"/>
          <a:lstStyle>
            <a:lvl1pPr>
              <a:defRPr baseline="0"/>
            </a:lvl1pPr>
          </a:lstStyle>
          <a:p>
            <a:pPr lvl="0"/>
            <a:r>
              <a:rPr lang="en-GB" dirty="0"/>
              <a:t>Headline</a:t>
            </a:r>
          </a:p>
        </p:txBody>
      </p:sp>
      <p:sp>
        <p:nvSpPr>
          <p:cNvPr id="9" name="Textplatzhalter 7"/>
          <p:cNvSpPr>
            <a:spLocks noGrp="1"/>
          </p:cNvSpPr>
          <p:nvPr>
            <p:ph type="body" sz="quarter" idx="14" hasCustomPrompt="1"/>
          </p:nvPr>
        </p:nvSpPr>
        <p:spPr>
          <a:xfrm>
            <a:off x="8400813" y="1268700"/>
            <a:ext cx="3552000" cy="360000"/>
          </a:xfrm>
        </p:spPr>
        <p:txBody>
          <a:bodyPr anchor="ctr" anchorCtr="0"/>
          <a:lstStyle>
            <a:lvl1pPr>
              <a:defRPr baseline="0"/>
            </a:lvl1pPr>
          </a:lstStyle>
          <a:p>
            <a:pPr lvl="0"/>
            <a:r>
              <a:rPr lang="en-GB" dirty="0"/>
              <a:t>Headline</a:t>
            </a:r>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Inhaltsplatzhalter 2"/>
          <p:cNvSpPr>
            <a:spLocks noGrp="1"/>
          </p:cNvSpPr>
          <p:nvPr>
            <p:ph idx="17" hasCustomPrompt="1"/>
          </p:nvPr>
        </p:nvSpPr>
        <p:spPr>
          <a:xfrm>
            <a:off x="4656047" y="1628700"/>
            <a:ext cx="3552000" cy="468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1" name="Textplatzhalter 7"/>
          <p:cNvSpPr>
            <a:spLocks noGrp="1"/>
          </p:cNvSpPr>
          <p:nvPr>
            <p:ph type="body" sz="quarter" idx="18" hasCustomPrompt="1"/>
          </p:nvPr>
        </p:nvSpPr>
        <p:spPr>
          <a:xfrm>
            <a:off x="4656047" y="1268700"/>
            <a:ext cx="3552000" cy="360000"/>
          </a:xfrm>
        </p:spPr>
        <p:txBody>
          <a:bodyPr anchor="ctr" anchorCtr="0"/>
          <a:lstStyle>
            <a:lvl1pPr>
              <a:defRPr baseline="0"/>
            </a:lvl1pPr>
          </a:lstStyle>
          <a:p>
            <a:pPr lvl="0"/>
            <a:r>
              <a:rPr lang="en-GB" dirty="0"/>
              <a:t>Headline</a:t>
            </a:r>
          </a:p>
        </p:txBody>
      </p:sp>
      <p:sp>
        <p:nvSpPr>
          <p:cNvPr id="15" name="Inhaltsplatzhalter 14"/>
          <p:cNvSpPr>
            <a:spLocks noGrp="1"/>
          </p:cNvSpPr>
          <p:nvPr>
            <p:ph sz="quarter" idx="19" hasCustomPrompt="1"/>
          </p:nvPr>
        </p:nvSpPr>
        <p:spPr>
          <a:xfrm>
            <a:off x="8400813" y="1628700"/>
            <a:ext cx="3552000" cy="468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41472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11/29/2024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92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6 contents">
    <p:spTree>
      <p:nvGrpSpPr>
        <p:cNvPr id="1" name=""/>
        <p:cNvGrpSpPr/>
        <p:nvPr/>
      </p:nvGrpSpPr>
      <p:grpSpPr>
        <a:xfrm>
          <a:off x="0" y="0"/>
          <a:ext cx="0" cy="0"/>
          <a:chOff x="0" y="0"/>
          <a:chExt cx="0" cy="0"/>
        </a:xfrm>
      </p:grpSpPr>
      <p:sp>
        <p:nvSpPr>
          <p:cNvPr id="15" name="Rechteck 14"/>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4" name="Rechteck 13"/>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9" name="Inhaltsplatzhalter 2"/>
          <p:cNvSpPr>
            <a:spLocks noGrp="1"/>
          </p:cNvSpPr>
          <p:nvPr>
            <p:ph idx="15" hasCustomPrompt="1"/>
          </p:nvPr>
        </p:nvSpPr>
        <p:spPr>
          <a:xfrm>
            <a:off x="911280" y="38614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1" name="Inhaltsplatzhalter 2"/>
          <p:cNvSpPr>
            <a:spLocks noGrp="1"/>
          </p:cNvSpPr>
          <p:nvPr>
            <p:ph idx="16" hasCustomPrompt="1"/>
          </p:nvPr>
        </p:nvSpPr>
        <p:spPr>
          <a:xfrm>
            <a:off x="8400813" y="38614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2" name="Inhaltsplatzhalter 2"/>
          <p:cNvSpPr>
            <a:spLocks noGrp="1"/>
          </p:cNvSpPr>
          <p:nvPr>
            <p:ph idx="17" hasCustomPrompt="1"/>
          </p:nvPr>
        </p:nvSpPr>
        <p:spPr>
          <a:xfrm>
            <a:off x="4656047" y="12687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3" name="Inhaltsplatzhalter 2"/>
          <p:cNvSpPr>
            <a:spLocks noGrp="1"/>
          </p:cNvSpPr>
          <p:nvPr>
            <p:ph idx="18" hasCustomPrompt="1"/>
          </p:nvPr>
        </p:nvSpPr>
        <p:spPr>
          <a:xfrm>
            <a:off x="4656047" y="38614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8" name="Inhaltsplatzhalter 7"/>
          <p:cNvSpPr>
            <a:spLocks noGrp="1"/>
          </p:cNvSpPr>
          <p:nvPr>
            <p:ph sz="quarter" idx="19" hasCustomPrompt="1"/>
          </p:nvPr>
        </p:nvSpPr>
        <p:spPr>
          <a:xfrm>
            <a:off x="8400813" y="1268700"/>
            <a:ext cx="3552000" cy="244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39548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6 contents with headline (b)">
    <p:spTree>
      <p:nvGrpSpPr>
        <p:cNvPr id="1" name=""/>
        <p:cNvGrpSpPr/>
        <p:nvPr/>
      </p:nvGrpSpPr>
      <p:grpSpPr>
        <a:xfrm>
          <a:off x="0" y="0"/>
          <a:ext cx="0" cy="0"/>
          <a:chOff x="0" y="0"/>
          <a:chExt cx="0" cy="0"/>
        </a:xfrm>
      </p:grpSpPr>
      <p:sp>
        <p:nvSpPr>
          <p:cNvPr id="20" name="Rechteck 19"/>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19" name="Rechteck 18"/>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2000" y="162870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911280" y="1268700"/>
            <a:ext cx="3552000" cy="360000"/>
          </a:xfrm>
        </p:spPr>
        <p:txBody>
          <a:bodyPr anchor="ctr" anchorCtr="0"/>
          <a:lstStyle>
            <a:lvl1pPr>
              <a:defRPr baseline="0"/>
            </a:lvl1pPr>
          </a:lstStyle>
          <a:p>
            <a:pPr lvl="0"/>
            <a:r>
              <a:rPr lang="en-GB" dirty="0"/>
              <a:t>Headline</a:t>
            </a:r>
          </a:p>
        </p:txBody>
      </p:sp>
      <p:sp>
        <p:nvSpPr>
          <p:cNvPr id="9" name="Textplatzhalter 7"/>
          <p:cNvSpPr>
            <a:spLocks noGrp="1"/>
          </p:cNvSpPr>
          <p:nvPr>
            <p:ph type="body" sz="quarter" idx="14" hasCustomPrompt="1"/>
          </p:nvPr>
        </p:nvSpPr>
        <p:spPr>
          <a:xfrm>
            <a:off x="8400813" y="1268700"/>
            <a:ext cx="3552000" cy="360000"/>
          </a:xfrm>
        </p:spPr>
        <p:txBody>
          <a:bodyPr anchor="ctr" anchorCtr="0"/>
          <a:lstStyle>
            <a:lvl1pPr>
              <a:defRPr baseline="0"/>
            </a:lvl1pPr>
          </a:lstStyle>
          <a:p>
            <a:pPr lvl="0"/>
            <a:r>
              <a:rPr lang="en-GB" dirty="0"/>
              <a:t>Headline</a:t>
            </a:r>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Inhaltsplatzhalter 2"/>
          <p:cNvSpPr>
            <a:spLocks noGrp="1"/>
          </p:cNvSpPr>
          <p:nvPr>
            <p:ph idx="17" hasCustomPrompt="1"/>
          </p:nvPr>
        </p:nvSpPr>
        <p:spPr>
          <a:xfrm>
            <a:off x="911280" y="422106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1" name="Inhaltsplatzhalter 2"/>
          <p:cNvSpPr>
            <a:spLocks noGrp="1"/>
          </p:cNvSpPr>
          <p:nvPr>
            <p:ph idx="18" hasCustomPrompt="1"/>
          </p:nvPr>
        </p:nvSpPr>
        <p:spPr>
          <a:xfrm>
            <a:off x="8400000" y="422106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3" name="Textplatzhalter 7"/>
          <p:cNvSpPr>
            <a:spLocks noGrp="1"/>
          </p:cNvSpPr>
          <p:nvPr>
            <p:ph type="body" sz="quarter" idx="19" hasCustomPrompt="1"/>
          </p:nvPr>
        </p:nvSpPr>
        <p:spPr>
          <a:xfrm>
            <a:off x="911280" y="3861060"/>
            <a:ext cx="3552000" cy="360000"/>
          </a:xfrm>
        </p:spPr>
        <p:txBody>
          <a:bodyPr anchor="ctr" anchorCtr="0"/>
          <a:lstStyle>
            <a:lvl1pPr>
              <a:defRPr baseline="0"/>
            </a:lvl1pPr>
          </a:lstStyle>
          <a:p>
            <a:pPr lvl="0"/>
            <a:r>
              <a:rPr lang="en-GB" dirty="0"/>
              <a:t>Headline</a:t>
            </a:r>
          </a:p>
        </p:txBody>
      </p:sp>
      <p:sp>
        <p:nvSpPr>
          <p:cNvPr id="14" name="Textplatzhalter 7"/>
          <p:cNvSpPr>
            <a:spLocks noGrp="1"/>
          </p:cNvSpPr>
          <p:nvPr>
            <p:ph type="body" sz="quarter" idx="20" hasCustomPrompt="1"/>
          </p:nvPr>
        </p:nvSpPr>
        <p:spPr>
          <a:xfrm>
            <a:off x="8400813" y="3861060"/>
            <a:ext cx="3552000" cy="360000"/>
          </a:xfrm>
        </p:spPr>
        <p:txBody>
          <a:bodyPr anchor="ctr" anchorCtr="0"/>
          <a:lstStyle>
            <a:lvl1pPr>
              <a:defRPr baseline="0"/>
            </a:lvl1pPr>
          </a:lstStyle>
          <a:p>
            <a:pPr lvl="0"/>
            <a:r>
              <a:rPr lang="en-GB" dirty="0"/>
              <a:t>Headline</a:t>
            </a:r>
          </a:p>
        </p:txBody>
      </p:sp>
      <p:sp>
        <p:nvSpPr>
          <p:cNvPr id="15" name="Inhaltsplatzhalter 2"/>
          <p:cNvSpPr>
            <a:spLocks noGrp="1"/>
          </p:cNvSpPr>
          <p:nvPr>
            <p:ph idx="21" hasCustomPrompt="1"/>
          </p:nvPr>
        </p:nvSpPr>
        <p:spPr>
          <a:xfrm>
            <a:off x="4656000" y="162870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6" name="Textplatzhalter 7"/>
          <p:cNvSpPr>
            <a:spLocks noGrp="1"/>
          </p:cNvSpPr>
          <p:nvPr>
            <p:ph type="body" sz="quarter" idx="22" hasCustomPrompt="1"/>
          </p:nvPr>
        </p:nvSpPr>
        <p:spPr>
          <a:xfrm>
            <a:off x="4656047" y="1268700"/>
            <a:ext cx="3552000" cy="360000"/>
          </a:xfrm>
        </p:spPr>
        <p:txBody>
          <a:bodyPr anchor="ctr" anchorCtr="0"/>
          <a:lstStyle>
            <a:lvl1pPr>
              <a:defRPr baseline="0"/>
            </a:lvl1pPr>
          </a:lstStyle>
          <a:p>
            <a:pPr lvl="0"/>
            <a:r>
              <a:rPr lang="en-GB" dirty="0"/>
              <a:t>Headline</a:t>
            </a:r>
          </a:p>
        </p:txBody>
      </p:sp>
      <p:sp>
        <p:nvSpPr>
          <p:cNvPr id="17" name="Inhaltsplatzhalter 2"/>
          <p:cNvSpPr>
            <a:spLocks noGrp="1"/>
          </p:cNvSpPr>
          <p:nvPr>
            <p:ph idx="23" hasCustomPrompt="1"/>
          </p:nvPr>
        </p:nvSpPr>
        <p:spPr>
          <a:xfrm>
            <a:off x="4655640" y="422106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8" name="Textplatzhalter 7"/>
          <p:cNvSpPr>
            <a:spLocks noGrp="1"/>
          </p:cNvSpPr>
          <p:nvPr>
            <p:ph type="body" sz="quarter" idx="24" hasCustomPrompt="1"/>
          </p:nvPr>
        </p:nvSpPr>
        <p:spPr>
          <a:xfrm>
            <a:off x="4656047" y="3861060"/>
            <a:ext cx="3552000" cy="360000"/>
          </a:xfrm>
        </p:spPr>
        <p:txBody>
          <a:bodyPr anchor="ctr" anchorCtr="0"/>
          <a:lstStyle>
            <a:lvl1pPr>
              <a:defRPr baseline="0"/>
            </a:lvl1pPr>
          </a:lstStyle>
          <a:p>
            <a:pPr lvl="0"/>
            <a:r>
              <a:rPr lang="en-GB" dirty="0"/>
              <a:t>Headline</a:t>
            </a:r>
          </a:p>
        </p:txBody>
      </p:sp>
      <p:sp>
        <p:nvSpPr>
          <p:cNvPr id="21" name="Inhaltsplatzhalter 20"/>
          <p:cNvSpPr>
            <a:spLocks noGrp="1"/>
          </p:cNvSpPr>
          <p:nvPr>
            <p:ph sz="quarter" idx="25" hasCustomPrompt="1"/>
          </p:nvPr>
        </p:nvSpPr>
        <p:spPr>
          <a:xfrm>
            <a:off x="8400000" y="1628700"/>
            <a:ext cx="3552000" cy="2088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51864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6 contents with comment (b)">
    <p:spTree>
      <p:nvGrpSpPr>
        <p:cNvPr id="1" name=""/>
        <p:cNvGrpSpPr/>
        <p:nvPr/>
      </p:nvGrpSpPr>
      <p:grpSpPr>
        <a:xfrm>
          <a:off x="0" y="0"/>
          <a:ext cx="0" cy="0"/>
          <a:chOff x="0" y="0"/>
          <a:chExt cx="0" cy="0"/>
        </a:xfrm>
      </p:grpSpPr>
      <p:sp>
        <p:nvSpPr>
          <p:cNvPr id="24" name="Rechteck 23"/>
          <p:cNvSpPr/>
          <p:nvPr userDrawn="1"/>
        </p:nvSpPr>
        <p:spPr>
          <a:xfrm>
            <a:off x="0" y="471486"/>
            <a:ext cx="36576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3" name="Rechteck 22"/>
          <p:cNvSpPr/>
          <p:nvPr userDrawn="1"/>
        </p:nvSpPr>
        <p:spPr>
          <a:xfrm>
            <a:off x="720000" y="1112400"/>
            <a:ext cx="29376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a:p>
        </p:txBody>
      </p:sp>
      <p:sp>
        <p:nvSpPr>
          <p:cNvPr id="2" name="Titel 1"/>
          <p:cNvSpPr>
            <a:spLocks noGrp="1"/>
          </p:cNvSpPr>
          <p:nvPr>
            <p:ph type="title" hasCustomPrompt="1"/>
          </p:nvPr>
        </p:nvSpPr>
        <p:spPr/>
        <p:txBody>
          <a:bodyPr/>
          <a:lstStyle/>
          <a:p>
            <a:r>
              <a:rPr lang="en-GB" noProof="0" dirty="0"/>
              <a:t>Click to add title</a:t>
            </a:r>
            <a:endParaRPr lang="en-GB" dirty="0"/>
          </a:p>
        </p:txBody>
      </p:sp>
      <p:sp>
        <p:nvSpPr>
          <p:cNvPr id="3" name="Inhaltsplatzhalter 2"/>
          <p:cNvSpPr>
            <a:spLocks noGrp="1"/>
          </p:cNvSpPr>
          <p:nvPr>
            <p:ph idx="1" hasCustomPrompt="1"/>
          </p:nvPr>
        </p:nvSpPr>
        <p:spPr>
          <a:xfrm>
            <a:off x="911280" y="126870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11"/>
          </p:nvPr>
        </p:nvSpPr>
        <p:spPr/>
        <p:txBody>
          <a:bodyPr/>
          <a:lstStyle/>
          <a:p>
            <a:r>
              <a:rPr lang="en-GB"/>
              <a:t>Ingenuity Pathway Analysis – Finding The Connections</a:t>
            </a:r>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2" name="Textplatzhalter 6"/>
          <p:cNvSpPr>
            <a:spLocks noGrp="1"/>
          </p:cNvSpPr>
          <p:nvPr>
            <p:ph type="body" sz="quarter" idx="16" hasCustomPrompt="1"/>
          </p:nvPr>
        </p:nvSpPr>
        <p:spPr>
          <a:xfrm>
            <a:off x="3888000" y="795600"/>
            <a:ext cx="8064000" cy="288000"/>
          </a:xfrm>
        </p:spPr>
        <p:txBody>
          <a:bodyPr/>
          <a:lstStyle>
            <a:lvl1pPr>
              <a:defRPr/>
            </a:lvl1pPr>
          </a:lstStyle>
          <a:p>
            <a:pPr lvl="0"/>
            <a:r>
              <a:rPr lang="en-GB"/>
              <a:t>Click to add subtitle</a:t>
            </a:r>
            <a:endParaRPr lang="en-GB" dirty="0"/>
          </a:p>
        </p:txBody>
      </p:sp>
      <p:sp>
        <p:nvSpPr>
          <p:cNvPr id="10" name="Inhaltsplatzhalter 2"/>
          <p:cNvSpPr>
            <a:spLocks noGrp="1"/>
          </p:cNvSpPr>
          <p:nvPr>
            <p:ph idx="17" hasCustomPrompt="1"/>
          </p:nvPr>
        </p:nvSpPr>
        <p:spPr>
          <a:xfrm>
            <a:off x="911280" y="386106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3" name="Textplatzhalter 7"/>
          <p:cNvSpPr>
            <a:spLocks noGrp="1"/>
          </p:cNvSpPr>
          <p:nvPr>
            <p:ph type="body" sz="quarter" idx="19" hasCustomPrompt="1"/>
          </p:nvPr>
        </p:nvSpPr>
        <p:spPr>
          <a:xfrm>
            <a:off x="911280" y="5805400"/>
            <a:ext cx="3552000" cy="504000"/>
          </a:xfrm>
        </p:spPr>
        <p:txBody>
          <a:bodyPr anchor="t" anchorCtr="0"/>
          <a:lstStyle>
            <a:lvl1pPr>
              <a:defRPr sz="1000" baseline="0"/>
            </a:lvl1pPr>
          </a:lstStyle>
          <a:p>
            <a:pPr lvl="0"/>
            <a:r>
              <a:rPr lang="en-GB" dirty="0"/>
              <a:t>Comment</a:t>
            </a:r>
          </a:p>
        </p:txBody>
      </p:sp>
      <p:sp>
        <p:nvSpPr>
          <p:cNvPr id="15" name="Inhaltsplatzhalter 2"/>
          <p:cNvSpPr>
            <a:spLocks noGrp="1"/>
          </p:cNvSpPr>
          <p:nvPr>
            <p:ph idx="21" hasCustomPrompt="1"/>
          </p:nvPr>
        </p:nvSpPr>
        <p:spPr>
          <a:xfrm>
            <a:off x="8400813" y="126870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6" name="Textplatzhalter 7"/>
          <p:cNvSpPr>
            <a:spLocks noGrp="1"/>
          </p:cNvSpPr>
          <p:nvPr>
            <p:ph type="body" sz="quarter" idx="22" hasCustomPrompt="1"/>
          </p:nvPr>
        </p:nvSpPr>
        <p:spPr>
          <a:xfrm>
            <a:off x="8400000" y="3213040"/>
            <a:ext cx="3552000" cy="504000"/>
          </a:xfrm>
        </p:spPr>
        <p:txBody>
          <a:bodyPr anchor="t" anchorCtr="0"/>
          <a:lstStyle>
            <a:lvl1pPr>
              <a:defRPr sz="1000" baseline="0"/>
            </a:lvl1pPr>
          </a:lstStyle>
          <a:p>
            <a:pPr lvl="0"/>
            <a:r>
              <a:rPr lang="en-GB" dirty="0"/>
              <a:t>Comment</a:t>
            </a:r>
          </a:p>
        </p:txBody>
      </p:sp>
      <p:sp>
        <p:nvSpPr>
          <p:cNvPr id="17" name="Inhaltsplatzhalter 2"/>
          <p:cNvSpPr>
            <a:spLocks noGrp="1"/>
          </p:cNvSpPr>
          <p:nvPr>
            <p:ph idx="23" hasCustomPrompt="1"/>
          </p:nvPr>
        </p:nvSpPr>
        <p:spPr>
          <a:xfrm>
            <a:off x="8400813" y="386106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8" name="Textplatzhalter 7"/>
          <p:cNvSpPr>
            <a:spLocks noGrp="1"/>
          </p:cNvSpPr>
          <p:nvPr>
            <p:ph type="body" sz="quarter" idx="24" hasCustomPrompt="1"/>
          </p:nvPr>
        </p:nvSpPr>
        <p:spPr>
          <a:xfrm>
            <a:off x="8400000" y="5805400"/>
            <a:ext cx="3552000" cy="504000"/>
          </a:xfrm>
        </p:spPr>
        <p:txBody>
          <a:bodyPr anchor="t" anchorCtr="0"/>
          <a:lstStyle>
            <a:lvl1pPr>
              <a:defRPr sz="1000" baseline="0"/>
            </a:lvl1pPr>
          </a:lstStyle>
          <a:p>
            <a:pPr lvl="0"/>
            <a:r>
              <a:rPr lang="en-GB" dirty="0"/>
              <a:t>Comment</a:t>
            </a:r>
          </a:p>
        </p:txBody>
      </p:sp>
      <p:sp>
        <p:nvSpPr>
          <p:cNvPr id="21" name="Textplatzhalter 7"/>
          <p:cNvSpPr>
            <a:spLocks noGrp="1"/>
          </p:cNvSpPr>
          <p:nvPr>
            <p:ph type="body" sz="quarter" idx="26" hasCustomPrompt="1"/>
          </p:nvPr>
        </p:nvSpPr>
        <p:spPr>
          <a:xfrm>
            <a:off x="911280" y="3213040"/>
            <a:ext cx="3552000" cy="504000"/>
          </a:xfrm>
        </p:spPr>
        <p:txBody>
          <a:bodyPr anchor="t" anchorCtr="0"/>
          <a:lstStyle>
            <a:lvl1pPr>
              <a:defRPr sz="1000" baseline="0"/>
            </a:lvl1pPr>
          </a:lstStyle>
          <a:p>
            <a:pPr lvl="0"/>
            <a:r>
              <a:rPr lang="en-GB" dirty="0"/>
              <a:t>Comment</a:t>
            </a:r>
          </a:p>
        </p:txBody>
      </p:sp>
      <p:sp>
        <p:nvSpPr>
          <p:cNvPr id="14" name="Inhaltsplatzhalter 2"/>
          <p:cNvSpPr>
            <a:spLocks noGrp="1"/>
          </p:cNvSpPr>
          <p:nvPr>
            <p:ph idx="27" hasCustomPrompt="1"/>
          </p:nvPr>
        </p:nvSpPr>
        <p:spPr>
          <a:xfrm>
            <a:off x="4656047" y="126870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19" name="Inhaltsplatzhalter 2"/>
          <p:cNvSpPr>
            <a:spLocks noGrp="1"/>
          </p:cNvSpPr>
          <p:nvPr>
            <p:ph idx="28" hasCustomPrompt="1"/>
          </p:nvPr>
        </p:nvSpPr>
        <p:spPr>
          <a:xfrm>
            <a:off x="4656047" y="3861060"/>
            <a:ext cx="3552000" cy="1800000"/>
          </a:xfrm>
        </p:spPr>
        <p:txBody>
          <a:bodyPr/>
          <a:lstStyle>
            <a:lvl1pPr>
              <a:defRPr sz="1400"/>
            </a:lvl1pPr>
            <a:lvl2pPr>
              <a:defRPr sz="1400"/>
            </a:lvl2pPr>
            <a:lvl3pPr>
              <a:defRPr sz="1400"/>
            </a:lvl3pPr>
            <a:lvl4pPr>
              <a:defRPr sz="14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20" name="Textplatzhalter 7"/>
          <p:cNvSpPr>
            <a:spLocks noGrp="1"/>
          </p:cNvSpPr>
          <p:nvPr>
            <p:ph type="body" sz="quarter" idx="29" hasCustomPrompt="1"/>
          </p:nvPr>
        </p:nvSpPr>
        <p:spPr>
          <a:xfrm>
            <a:off x="4655640" y="5805400"/>
            <a:ext cx="3552000" cy="504000"/>
          </a:xfrm>
        </p:spPr>
        <p:txBody>
          <a:bodyPr anchor="t" anchorCtr="0"/>
          <a:lstStyle>
            <a:lvl1pPr>
              <a:defRPr sz="1000" baseline="0"/>
            </a:lvl1pPr>
          </a:lstStyle>
          <a:p>
            <a:pPr lvl="0"/>
            <a:r>
              <a:rPr lang="en-GB" dirty="0"/>
              <a:t>Comment</a:t>
            </a:r>
          </a:p>
        </p:txBody>
      </p:sp>
      <p:sp>
        <p:nvSpPr>
          <p:cNvPr id="22" name="Textplatzhalter 7"/>
          <p:cNvSpPr>
            <a:spLocks noGrp="1"/>
          </p:cNvSpPr>
          <p:nvPr>
            <p:ph type="body" sz="quarter" idx="30" hasCustomPrompt="1"/>
          </p:nvPr>
        </p:nvSpPr>
        <p:spPr>
          <a:xfrm>
            <a:off x="4655640" y="3213040"/>
            <a:ext cx="3552000" cy="504000"/>
          </a:xfrm>
        </p:spPr>
        <p:txBody>
          <a:bodyPr anchor="t" anchorCtr="0"/>
          <a:lstStyle>
            <a:lvl1pPr>
              <a:defRPr sz="1000" baseline="0"/>
            </a:lvl1pPr>
          </a:lstStyle>
          <a:p>
            <a:pPr lvl="0"/>
            <a:r>
              <a:rPr lang="en-GB" dirty="0"/>
              <a:t>Comment</a:t>
            </a:r>
          </a:p>
        </p:txBody>
      </p:sp>
    </p:spTree>
    <p:extLst>
      <p:ext uri="{BB962C8B-B14F-4D97-AF65-F5344CB8AC3E}">
        <p14:creationId xmlns:p14="http://schemas.microsoft.com/office/powerpoint/2010/main" val="219983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11/29/2024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160274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11/29/2024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66633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11/29/2024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2099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11/29/2024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4445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03456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66014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1.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11/29/2024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1751974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5"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887694" y="0"/>
            <a:ext cx="8065124" cy="450000"/>
          </a:xfrm>
          <a:prstGeom prst="rect">
            <a:avLst/>
          </a:prstGeom>
        </p:spPr>
        <p:txBody>
          <a:bodyPr vert="horz" lIns="0" tIns="0" rIns="0" bIns="0" rtlCol="0" anchor="ctr">
            <a:noAutofit/>
          </a:bodyPr>
          <a:lstStyle/>
          <a:p>
            <a:r>
              <a:rPr lang="en-GB" noProof="0" dirty="0"/>
              <a:t>Click to add title</a:t>
            </a:r>
          </a:p>
        </p:txBody>
      </p:sp>
      <p:sp>
        <p:nvSpPr>
          <p:cNvPr id="3" name="Textplatzhalter 2"/>
          <p:cNvSpPr>
            <a:spLocks noGrp="1"/>
          </p:cNvSpPr>
          <p:nvPr>
            <p:ph type="body" idx="1"/>
          </p:nvPr>
        </p:nvSpPr>
        <p:spPr>
          <a:xfrm>
            <a:off x="3887694" y="1269089"/>
            <a:ext cx="8065124" cy="5040311"/>
          </a:xfrm>
          <a:prstGeom prst="rect">
            <a:avLst/>
          </a:prstGeom>
        </p:spPr>
        <p:txBody>
          <a:bodyPr vert="horz" lIns="0" tIns="0" rIns="0" bIns="0" rtlCol="0">
            <a:noAutofit/>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5" name="Fußzeilenplatzhalter 4"/>
          <p:cNvSpPr>
            <a:spLocks noGrp="1"/>
          </p:cNvSpPr>
          <p:nvPr>
            <p:ph type="ftr" sz="quarter" idx="3"/>
          </p:nvPr>
        </p:nvSpPr>
        <p:spPr>
          <a:xfrm>
            <a:off x="3888587" y="6642000"/>
            <a:ext cx="6480000" cy="216000"/>
          </a:xfrm>
          <a:prstGeom prst="rect">
            <a:avLst/>
          </a:prstGeom>
        </p:spPr>
        <p:txBody>
          <a:bodyPr vert="horz" lIns="0" tIns="0" rIns="0" bIns="0" rtlCol="0" anchor="ctr"/>
          <a:lstStyle>
            <a:lvl1pPr algn="l">
              <a:defRPr sz="800">
                <a:solidFill>
                  <a:schemeClr val="bg2"/>
                </a:solidFill>
              </a:defRPr>
            </a:lvl1pPr>
          </a:lstStyle>
          <a:p>
            <a:r>
              <a:rPr lang="en-GB" noProof="0"/>
              <a:t>Ingenuity Pathway Analysis – Finding The Connections</a:t>
            </a:r>
          </a:p>
        </p:txBody>
      </p:sp>
      <p:sp>
        <p:nvSpPr>
          <p:cNvPr id="6" name="Foliennummernplatzhalter 5"/>
          <p:cNvSpPr>
            <a:spLocks noGrp="1"/>
          </p:cNvSpPr>
          <p:nvPr>
            <p:ph type="sldNum" sz="quarter" idx="4"/>
          </p:nvPr>
        </p:nvSpPr>
        <p:spPr>
          <a:xfrm>
            <a:off x="11338413" y="6642000"/>
            <a:ext cx="614400" cy="216000"/>
          </a:xfrm>
          <a:prstGeom prst="rect">
            <a:avLst/>
          </a:prstGeom>
        </p:spPr>
        <p:txBody>
          <a:bodyPr vert="horz" lIns="0" tIns="0" rIns="0" bIns="0" rtlCol="0" anchor="ctr"/>
          <a:lstStyle>
            <a:lvl1pPr algn="ctr">
              <a:defRPr sz="800">
                <a:solidFill>
                  <a:schemeClr val="bg2"/>
                </a:solidFill>
              </a:defRPr>
            </a:lvl1pPr>
          </a:lstStyle>
          <a:p>
            <a:fld id="{8D1E4346-5F76-40D0-9BC1-ECCF6BA4DB79}" type="slidenum">
              <a:rPr lang="en-GB" noProof="0" smtClean="0"/>
              <a:pPr/>
              <a:t>‹#›</a:t>
            </a:fld>
            <a:endParaRPr lang="en-GB" noProof="0"/>
          </a:p>
        </p:txBody>
      </p:sp>
      <p:pic>
        <p:nvPicPr>
          <p:cNvPr id="7" name="Picture 8" descr="QLogo"/>
          <p:cNvPicPr>
            <a:picLocks noChangeAspect="1" noChangeArrowheads="1"/>
          </p:cNvPicPr>
          <p:nvPr/>
        </p:nvPicPr>
        <p:blipFill>
          <a:blip r:embed="rId24"/>
          <a:srcRect/>
          <a:stretch>
            <a:fillRect/>
          </a:stretch>
        </p:blipFill>
        <p:spPr bwMode="gray">
          <a:xfrm>
            <a:off x="0" y="0"/>
            <a:ext cx="711200" cy="450850"/>
          </a:xfrm>
          <a:prstGeom prst="rect">
            <a:avLst/>
          </a:prstGeom>
          <a:noFill/>
          <a:ln w="9525">
            <a:noFill/>
            <a:miter lim="800000"/>
            <a:headEnd/>
            <a:tailEnd/>
          </a:ln>
        </p:spPr>
      </p:pic>
      <p:sp>
        <p:nvSpPr>
          <p:cNvPr id="8" name="Rechteck 7"/>
          <p:cNvSpPr/>
          <p:nvPr/>
        </p:nvSpPr>
        <p:spPr>
          <a:xfrm>
            <a:off x="715200" y="0"/>
            <a:ext cx="29424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00" b="1" dirty="0">
                <a:solidFill>
                  <a:srgbClr val="97AAC8"/>
                </a:solidFill>
              </a:rPr>
              <a:t>Sample &amp; Assay Technologies</a:t>
            </a:r>
            <a:endParaRPr lang="de-DE" sz="1000" b="1" dirty="0">
              <a:solidFill>
                <a:schemeClr val="accent1"/>
              </a:solidFill>
            </a:endParaRPr>
          </a:p>
        </p:txBody>
      </p:sp>
      <p:sp>
        <p:nvSpPr>
          <p:cNvPr id="12" name="Rechteck 11"/>
          <p:cNvSpPr/>
          <p:nvPr/>
        </p:nvSpPr>
        <p:spPr>
          <a:xfrm>
            <a:off x="0" y="6631200"/>
            <a:ext cx="3657600" cy="23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000" b="1" dirty="0">
              <a:solidFill>
                <a:srgbClr val="97AAC8"/>
              </a:solidFill>
            </a:endParaRPr>
          </a:p>
        </p:txBody>
      </p:sp>
      <p:cxnSp>
        <p:nvCxnSpPr>
          <p:cNvPr id="11" name="Gerade Verbindung 10"/>
          <p:cNvCxnSpPr/>
          <p:nvPr/>
        </p:nvCxnSpPr>
        <p:spPr>
          <a:xfrm>
            <a:off x="0" y="6631200"/>
            <a:ext cx="12192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0" y="457200"/>
            <a:ext cx="12192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For Internal Use Only" hidden="1"/>
          <p:cNvSpPr txBox="1"/>
          <p:nvPr>
            <p:custDataLst>
              <p:tags r:id="rId23"/>
            </p:custDataLst>
          </p:nvPr>
        </p:nvSpPr>
        <p:spPr>
          <a:xfrm>
            <a:off x="912283" y="6642000"/>
            <a:ext cx="2745316" cy="219600"/>
          </a:xfrm>
          <a:prstGeom prst="rect">
            <a:avLst/>
          </a:prstGeom>
          <a:noFill/>
        </p:spPr>
        <p:txBody>
          <a:bodyPr wrap="square" lIns="0" tIns="0" rIns="0" bIns="0" rtlCol="0" anchor="ctr" anchorCtr="0">
            <a:noAutofit/>
          </a:bodyPr>
          <a:lstStyle/>
          <a:p>
            <a:pPr algn="l"/>
            <a:r>
              <a:rPr lang="en-GB" sz="800" dirty="0">
                <a:solidFill>
                  <a:schemeClr val="bg1"/>
                </a:solidFill>
              </a:rPr>
              <a:t>For Internal Use Only</a:t>
            </a:r>
          </a:p>
        </p:txBody>
      </p:sp>
    </p:spTree>
    <p:extLst>
      <p:ext uri="{BB962C8B-B14F-4D97-AF65-F5344CB8AC3E}">
        <p14:creationId xmlns:p14="http://schemas.microsoft.com/office/powerpoint/2010/main" val="1084693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000" kern="1200">
          <a:solidFill>
            <a:schemeClr val="bg2"/>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691" y="3356856"/>
            <a:ext cx="9601200" cy="931025"/>
          </a:xfrm>
        </p:spPr>
        <p:txBody>
          <a:bodyPr/>
          <a:lstStyle/>
          <a:p>
            <a:r>
              <a:rPr lang="it-IT" sz="4800" dirty="0"/>
              <a:t>LECTURE 9</a:t>
            </a:r>
            <a:br>
              <a:rPr lang="it-IT" sz="4800" dirty="0"/>
            </a:br>
            <a:r>
              <a:rPr lang="it-IT" sz="4800" dirty="0" err="1"/>
              <a:t>Metagenomics</a:t>
            </a:r>
            <a:endParaRPr lang="en-US" sz="4800" dirty="0"/>
          </a:p>
        </p:txBody>
      </p:sp>
    </p:spTree>
    <p:extLst>
      <p:ext uri="{BB962C8B-B14F-4D97-AF65-F5344CB8AC3E}">
        <p14:creationId xmlns:p14="http://schemas.microsoft.com/office/powerpoint/2010/main" val="24763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65424"/>
            <a:ext cx="10515600" cy="633358"/>
          </a:xfrm>
        </p:spPr>
        <p:txBody>
          <a:bodyPr>
            <a:normAutofit/>
          </a:bodyPr>
          <a:lstStyle/>
          <a:p>
            <a:r>
              <a:rPr lang="it-IT" dirty="0" err="1"/>
              <a:t>Functional</a:t>
            </a:r>
            <a:r>
              <a:rPr lang="it-IT" dirty="0"/>
              <a:t> screening</a:t>
            </a:r>
            <a:endParaRPr lang="en-US" dirty="0"/>
          </a:p>
        </p:txBody>
      </p:sp>
      <p:sp>
        <p:nvSpPr>
          <p:cNvPr id="3" name="Segnaposto contenuto 2"/>
          <p:cNvSpPr>
            <a:spLocks noGrp="1"/>
          </p:cNvSpPr>
          <p:nvPr>
            <p:ph idx="1"/>
          </p:nvPr>
        </p:nvSpPr>
        <p:spPr>
          <a:xfrm>
            <a:off x="838200" y="1657932"/>
            <a:ext cx="5519057" cy="4603530"/>
          </a:xfrm>
        </p:spPr>
        <p:txBody>
          <a:bodyPr>
            <a:normAutofit/>
          </a:bodyPr>
          <a:lstStyle/>
          <a:p>
            <a:pPr algn="just"/>
            <a:r>
              <a:rPr lang="en-US" sz="2300" b="1" dirty="0"/>
              <a:t>Functional screening </a:t>
            </a:r>
            <a:r>
              <a:rPr lang="en-US" sz="2300" dirty="0"/>
              <a:t>involves heterologous expression of gene sequences obtained from the environmental sample in </a:t>
            </a:r>
            <a:r>
              <a:rPr lang="en-US" sz="2300" i="1" dirty="0"/>
              <a:t>E. coli</a:t>
            </a:r>
          </a:p>
          <a:p>
            <a:pPr algn="just"/>
            <a:r>
              <a:rPr lang="en-US" sz="2300" dirty="0"/>
              <a:t>Colonies characterized by the presence of certain functions (often metabolic or biochemical) are then isolated</a:t>
            </a:r>
          </a:p>
          <a:p>
            <a:pPr algn="just"/>
            <a:r>
              <a:rPr lang="en-US" sz="2300" dirty="0"/>
              <a:t>The sequence of the insert can be determined later</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4302" y="1542723"/>
            <a:ext cx="5385823" cy="4718739"/>
          </a:xfrm>
          <a:prstGeom prst="rect">
            <a:avLst/>
          </a:prstGeom>
        </p:spPr>
      </p:pic>
    </p:spTree>
    <p:extLst>
      <p:ext uri="{BB962C8B-B14F-4D97-AF65-F5344CB8AC3E}">
        <p14:creationId xmlns:p14="http://schemas.microsoft.com/office/powerpoint/2010/main" val="271534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60921"/>
            <a:ext cx="10515600" cy="633358"/>
          </a:xfrm>
        </p:spPr>
        <p:txBody>
          <a:bodyPr>
            <a:normAutofit/>
          </a:bodyPr>
          <a:lstStyle/>
          <a:p>
            <a:r>
              <a:rPr lang="it-IT" dirty="0" err="1"/>
              <a:t>Functional</a:t>
            </a:r>
            <a:r>
              <a:rPr lang="it-IT" dirty="0"/>
              <a:t> screening</a:t>
            </a:r>
            <a:endParaRPr lang="en-US" dirty="0"/>
          </a:p>
        </p:txBody>
      </p:sp>
      <p:sp>
        <p:nvSpPr>
          <p:cNvPr id="3" name="Segnaposto contenuto 2"/>
          <p:cNvSpPr>
            <a:spLocks noGrp="1"/>
          </p:cNvSpPr>
          <p:nvPr>
            <p:ph idx="1"/>
          </p:nvPr>
        </p:nvSpPr>
        <p:spPr>
          <a:xfrm>
            <a:off x="838200" y="1657932"/>
            <a:ext cx="5519057" cy="4603530"/>
          </a:xfrm>
        </p:spPr>
        <p:txBody>
          <a:bodyPr>
            <a:normAutofit/>
          </a:bodyPr>
          <a:lstStyle/>
          <a:p>
            <a:pPr algn="just"/>
            <a:r>
              <a:rPr lang="en-US" sz="2300" dirty="0"/>
              <a:t>Functional screening very often takes advantage of the possibility of using reporter genes, the expression of which is induced in the presence of the metabolite produced by the gene encoding the function of interest</a:t>
            </a:r>
          </a:p>
          <a:p>
            <a:pPr algn="just"/>
            <a:r>
              <a:rPr lang="en-US" sz="2300" dirty="0"/>
              <a:t>The reporter gene may be expressed, facilitating colony detection, only when the insert carries a gene encoding a protein with the function of interest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085" y="1094279"/>
            <a:ext cx="5397405" cy="5410411"/>
          </a:xfrm>
          <a:prstGeom prst="rect">
            <a:avLst/>
          </a:prstGeom>
        </p:spPr>
      </p:pic>
    </p:spTree>
    <p:extLst>
      <p:ext uri="{BB962C8B-B14F-4D97-AF65-F5344CB8AC3E}">
        <p14:creationId xmlns:p14="http://schemas.microsoft.com/office/powerpoint/2010/main" val="384867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en-US" dirty="0"/>
              <a:t>“Sequence-based” approaches</a:t>
            </a:r>
          </a:p>
        </p:txBody>
      </p:sp>
      <p:sp>
        <p:nvSpPr>
          <p:cNvPr id="3" name="Segnaposto contenuto 2"/>
          <p:cNvSpPr>
            <a:spLocks noGrp="1"/>
          </p:cNvSpPr>
          <p:nvPr>
            <p:ph idx="1"/>
          </p:nvPr>
        </p:nvSpPr>
        <p:spPr>
          <a:xfrm>
            <a:off x="838200" y="1657932"/>
            <a:ext cx="10515599" cy="3584628"/>
          </a:xfrm>
        </p:spPr>
        <p:txBody>
          <a:bodyPr>
            <a:normAutofit/>
          </a:bodyPr>
          <a:lstStyle/>
          <a:p>
            <a:pPr algn="just"/>
            <a:r>
              <a:rPr lang="en-US" sz="2300" dirty="0"/>
              <a:t>Diametrically opposed to the “function-based” approaches, the “sequence-based” ones select clones on the basis of the presence of a sequence showing some degree of homology with a sequence of interest (which must be at least partially already known)</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840" y="3450246"/>
            <a:ext cx="6066046" cy="2568163"/>
          </a:xfrm>
          <a:prstGeom prst="rect">
            <a:avLst/>
          </a:prstGeom>
        </p:spPr>
      </p:pic>
      <p:sp>
        <p:nvSpPr>
          <p:cNvPr id="5" name="CasellaDiTesto 4"/>
          <p:cNvSpPr txBox="1"/>
          <p:nvPr/>
        </p:nvSpPr>
        <p:spPr>
          <a:xfrm>
            <a:off x="566057" y="3805646"/>
            <a:ext cx="4850674" cy="2031325"/>
          </a:xfrm>
          <a:prstGeom prst="rect">
            <a:avLst/>
          </a:prstGeom>
          <a:noFill/>
          <a:ln>
            <a:solidFill>
              <a:srgbClr val="00B050"/>
            </a:solidFill>
          </a:ln>
        </p:spPr>
        <p:txBody>
          <a:bodyPr wrap="square" rtlCol="0">
            <a:spAutoFit/>
          </a:bodyPr>
          <a:lstStyle/>
          <a:p>
            <a:pPr algn="ctr"/>
            <a:r>
              <a:rPr lang="en-US" dirty="0"/>
              <a:t>One of the earliest examples of this is the discovery of the </a:t>
            </a:r>
            <a:r>
              <a:rPr lang="en-US" dirty="0" err="1"/>
              <a:t>proteorhodopsin</a:t>
            </a:r>
            <a:r>
              <a:rPr lang="en-US" dirty="0"/>
              <a:t> from a marine microbial community. The sequence, which showed homology with other </a:t>
            </a:r>
            <a:r>
              <a:rPr lang="en-US" dirty="0" err="1"/>
              <a:t>rhodopsins</a:t>
            </a:r>
            <a:r>
              <a:rPr lang="en-US" dirty="0"/>
              <a:t> already known in Archaea, was derived from an unculturable </a:t>
            </a:r>
            <a:r>
              <a:rPr lang="en-US" dirty="0" err="1"/>
              <a:t>Gammaproteobacteria</a:t>
            </a:r>
            <a:endParaRPr lang="en-US" dirty="0"/>
          </a:p>
        </p:txBody>
      </p:sp>
    </p:spTree>
    <p:extLst>
      <p:ext uri="{BB962C8B-B14F-4D97-AF65-F5344CB8AC3E}">
        <p14:creationId xmlns:p14="http://schemas.microsoft.com/office/powerpoint/2010/main" val="172687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a:t>The </a:t>
            </a:r>
            <a:r>
              <a:rPr lang="it-IT" dirty="0" err="1"/>
              <a:t>revolution</a:t>
            </a:r>
            <a:r>
              <a:rPr lang="it-IT" dirty="0"/>
              <a:t> </a:t>
            </a:r>
            <a:r>
              <a:rPr lang="it-IT" dirty="0" err="1"/>
              <a:t>brought</a:t>
            </a:r>
            <a:r>
              <a:rPr lang="it-IT" dirty="0"/>
              <a:t> by </a:t>
            </a:r>
            <a:r>
              <a:rPr lang="it-IT" dirty="0" err="1"/>
              <a:t>whole</a:t>
            </a:r>
            <a:r>
              <a:rPr lang="it-IT" dirty="0"/>
              <a:t> </a:t>
            </a:r>
            <a:r>
              <a:rPr lang="it-IT" dirty="0" err="1"/>
              <a:t>metagenome</a:t>
            </a:r>
            <a:r>
              <a:rPr lang="it-IT" dirty="0"/>
              <a:t> </a:t>
            </a:r>
            <a:r>
              <a:rPr lang="it-IT" dirty="0" err="1"/>
              <a:t>shotgun</a:t>
            </a:r>
            <a:r>
              <a:rPr lang="it-IT" dirty="0"/>
              <a:t> </a:t>
            </a:r>
            <a:r>
              <a:rPr lang="it-IT" dirty="0" err="1"/>
              <a:t>sequencing</a:t>
            </a:r>
            <a:endParaRPr lang="en-US" dirty="0"/>
          </a:p>
        </p:txBody>
      </p:sp>
      <p:sp>
        <p:nvSpPr>
          <p:cNvPr id="3" name="Segnaposto contenuto 2"/>
          <p:cNvSpPr>
            <a:spLocks noGrp="1"/>
          </p:cNvSpPr>
          <p:nvPr>
            <p:ph idx="1"/>
          </p:nvPr>
        </p:nvSpPr>
        <p:spPr>
          <a:xfrm>
            <a:off x="838200" y="1657931"/>
            <a:ext cx="10515599" cy="4577406"/>
          </a:xfrm>
        </p:spPr>
        <p:txBody>
          <a:bodyPr>
            <a:normAutofit fontScale="92500"/>
          </a:bodyPr>
          <a:lstStyle/>
          <a:p>
            <a:pPr algn="just"/>
            <a:r>
              <a:rPr lang="en-US" sz="2300" dirty="0"/>
              <a:t>As sequencing costs have declined, it has been possible to phase out these two classical approaches, moving toward a third approach based on </a:t>
            </a:r>
            <a:r>
              <a:rPr lang="en-US" sz="2300" b="1" dirty="0"/>
              <a:t>sequencing the entire DNA library</a:t>
            </a:r>
            <a:r>
              <a:rPr lang="en-US" sz="2300" dirty="0"/>
              <a:t> -&gt; high-throughput approaches</a:t>
            </a:r>
          </a:p>
          <a:p>
            <a:pPr algn="just"/>
            <a:r>
              <a:rPr lang="en-US" sz="2300" dirty="0"/>
              <a:t>Unlike its predecessors, this approach does not focus on a single gene or genome, but </a:t>
            </a:r>
            <a:r>
              <a:rPr lang="en-US" sz="2300" b="1" dirty="0"/>
              <a:t>examines the entire biodiversity of the microbial community</a:t>
            </a:r>
          </a:p>
          <a:p>
            <a:pPr algn="just"/>
            <a:r>
              <a:rPr lang="en-US" sz="2300" dirty="0"/>
              <a:t>It can allow the assessment of </a:t>
            </a:r>
            <a:r>
              <a:rPr lang="en-US" sz="2300" u="sng" dirty="0"/>
              <a:t>phylogenetic diversity among microbial components</a:t>
            </a:r>
            <a:r>
              <a:rPr lang="en-US" sz="2300" dirty="0"/>
              <a:t> and also the level of </a:t>
            </a:r>
            <a:r>
              <a:rPr lang="en-US" sz="2300" u="sng" dirty="0"/>
              <a:t>intraspecific genetic diversity</a:t>
            </a:r>
          </a:p>
          <a:p>
            <a:pPr algn="just"/>
            <a:r>
              <a:rPr lang="en-US" sz="2300" dirty="0"/>
              <a:t>It allows the detailed study of entire biochemical pathways in a community and the creation of true “gene collections” represented in the microbiome</a:t>
            </a:r>
          </a:p>
          <a:p>
            <a:pPr algn="just"/>
            <a:r>
              <a:rPr lang="en-US" sz="2300" dirty="0"/>
              <a:t>In some cases, it may allow </a:t>
            </a:r>
            <a:r>
              <a:rPr lang="en-US" sz="2300" b="1" dirty="0"/>
              <a:t>reconstruction of complete individual genomes of one or more components</a:t>
            </a:r>
          </a:p>
        </p:txBody>
      </p:sp>
    </p:spTree>
    <p:extLst>
      <p:ext uri="{BB962C8B-B14F-4D97-AF65-F5344CB8AC3E}">
        <p14:creationId xmlns:p14="http://schemas.microsoft.com/office/powerpoint/2010/main" val="412186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657931"/>
            <a:ext cx="10515599" cy="4577406"/>
          </a:xfrm>
        </p:spPr>
        <p:txBody>
          <a:bodyPr>
            <a:normAutofit/>
          </a:bodyPr>
          <a:lstStyle/>
          <a:p>
            <a:pPr algn="just"/>
            <a:r>
              <a:rPr lang="en-US" sz="2300" dirty="0"/>
              <a:t>Another major advantage is being able to identify genes lacking homology with already known sequences -&gt; huge potential for </a:t>
            </a:r>
            <a:r>
              <a:rPr lang="en-US" sz="2300" b="1" dirty="0"/>
              <a:t>biodiscovery</a:t>
            </a:r>
          </a:p>
          <a:p>
            <a:pPr algn="just"/>
            <a:r>
              <a:rPr lang="en-US" sz="2300" dirty="0"/>
              <a:t>Study of “</a:t>
            </a:r>
            <a:r>
              <a:rPr lang="en-US" sz="2300" u="sng" dirty="0"/>
              <a:t>orphan</a:t>
            </a:r>
            <a:r>
              <a:rPr lang="en-US" sz="2300" dirty="0"/>
              <a:t>” or “</a:t>
            </a:r>
            <a:r>
              <a:rPr lang="en-US" sz="2300" u="sng" dirty="0"/>
              <a:t>taxonomically restricted</a:t>
            </a:r>
            <a:r>
              <a:rPr lang="en-US" sz="2300" dirty="0"/>
              <a:t>” genes</a:t>
            </a:r>
            <a:endParaRPr lang="it-IT" sz="2300" dirty="0"/>
          </a:p>
          <a:p>
            <a:pPr algn="just"/>
            <a:endParaRPr lang="it-IT" sz="2300" dirty="0"/>
          </a:p>
          <a:p>
            <a:pPr algn="just"/>
            <a:endParaRPr lang="it-IT" sz="2300" dirty="0"/>
          </a:p>
          <a:p>
            <a:pPr algn="just"/>
            <a:endParaRPr lang="it-IT" sz="2300" dirty="0"/>
          </a:p>
          <a:p>
            <a:pPr algn="just"/>
            <a:r>
              <a:rPr lang="en-US" sz="2300" u="sng" dirty="0"/>
              <a:t>Only possible approach to study virus diversity: while cellular organisms share rRNAs, viruses lack them!</a:t>
            </a:r>
            <a:endParaRPr lang="en-US" sz="23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430" y="3433612"/>
            <a:ext cx="4686706" cy="163082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06" y="3433612"/>
            <a:ext cx="4896902" cy="1354583"/>
          </a:xfrm>
          <a:prstGeom prst="rect">
            <a:avLst/>
          </a:prstGeom>
        </p:spPr>
      </p:pic>
      <p:sp>
        <p:nvSpPr>
          <p:cNvPr id="8" name="Titolo 1">
            <a:extLst>
              <a:ext uri="{FF2B5EF4-FFF2-40B4-BE49-F238E27FC236}">
                <a16:creationId xmlns:a16="http://schemas.microsoft.com/office/drawing/2014/main" id="{B3D2AC2F-EEA8-9E56-3DBD-BF5BC5131F5E}"/>
              </a:ext>
            </a:extLst>
          </p:cNvPr>
          <p:cNvSpPr>
            <a:spLocks noGrp="1"/>
          </p:cNvSpPr>
          <p:nvPr>
            <p:ph type="title"/>
          </p:nvPr>
        </p:nvSpPr>
        <p:spPr>
          <a:xfrm>
            <a:off x="838199" y="783138"/>
            <a:ext cx="10515600" cy="633358"/>
          </a:xfrm>
        </p:spPr>
        <p:txBody>
          <a:bodyPr>
            <a:normAutofit fontScale="90000"/>
          </a:bodyPr>
          <a:lstStyle/>
          <a:p>
            <a:r>
              <a:rPr lang="it-IT" dirty="0"/>
              <a:t>The </a:t>
            </a:r>
            <a:r>
              <a:rPr lang="it-IT" dirty="0" err="1"/>
              <a:t>revolution</a:t>
            </a:r>
            <a:r>
              <a:rPr lang="it-IT" dirty="0"/>
              <a:t> </a:t>
            </a:r>
            <a:r>
              <a:rPr lang="it-IT" dirty="0" err="1"/>
              <a:t>brought</a:t>
            </a:r>
            <a:r>
              <a:rPr lang="it-IT" dirty="0"/>
              <a:t> by </a:t>
            </a:r>
            <a:r>
              <a:rPr lang="it-IT" dirty="0" err="1"/>
              <a:t>whole</a:t>
            </a:r>
            <a:r>
              <a:rPr lang="it-IT" dirty="0"/>
              <a:t> </a:t>
            </a:r>
            <a:r>
              <a:rPr lang="it-IT" dirty="0" err="1"/>
              <a:t>metagenome</a:t>
            </a:r>
            <a:r>
              <a:rPr lang="it-IT" dirty="0"/>
              <a:t> </a:t>
            </a:r>
            <a:r>
              <a:rPr lang="it-IT" dirty="0" err="1"/>
              <a:t>shotgun</a:t>
            </a:r>
            <a:r>
              <a:rPr lang="it-IT" dirty="0"/>
              <a:t> </a:t>
            </a:r>
            <a:r>
              <a:rPr lang="it-IT" dirty="0" err="1"/>
              <a:t>sequencing</a:t>
            </a:r>
            <a:endParaRPr lang="en-US" dirty="0"/>
          </a:p>
        </p:txBody>
      </p:sp>
    </p:spTree>
    <p:extLst>
      <p:ext uri="{BB962C8B-B14F-4D97-AF65-F5344CB8AC3E}">
        <p14:creationId xmlns:p14="http://schemas.microsoft.com/office/powerpoint/2010/main" val="2276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err="1"/>
              <a:t>Which</a:t>
            </a:r>
            <a:r>
              <a:rPr lang="it-IT" dirty="0"/>
              <a:t> are the </a:t>
            </a:r>
            <a:r>
              <a:rPr lang="it-IT" dirty="0" err="1"/>
              <a:t>objectives</a:t>
            </a:r>
            <a:r>
              <a:rPr lang="it-IT" dirty="0"/>
              <a:t> of a </a:t>
            </a:r>
            <a:r>
              <a:rPr lang="it-IT" dirty="0" err="1"/>
              <a:t>whole</a:t>
            </a:r>
            <a:r>
              <a:rPr lang="it-IT" dirty="0"/>
              <a:t> </a:t>
            </a:r>
            <a:r>
              <a:rPr lang="it-IT" dirty="0" err="1"/>
              <a:t>metagenome</a:t>
            </a:r>
            <a:r>
              <a:rPr lang="it-IT" dirty="0"/>
              <a:t> </a:t>
            </a:r>
            <a:r>
              <a:rPr lang="it-IT" dirty="0" err="1"/>
              <a:t>shotgun</a:t>
            </a:r>
            <a:r>
              <a:rPr lang="it-IT" dirty="0"/>
              <a:t> </a:t>
            </a:r>
            <a:r>
              <a:rPr lang="it-IT" dirty="0" err="1"/>
              <a:t>analysis</a:t>
            </a:r>
            <a:r>
              <a:rPr lang="it-IT" dirty="0"/>
              <a:t>?</a:t>
            </a:r>
            <a:endParaRPr lang="en-US" dirty="0"/>
          </a:p>
        </p:txBody>
      </p:sp>
      <p:sp>
        <p:nvSpPr>
          <p:cNvPr id="3" name="Segnaposto contenuto 2"/>
          <p:cNvSpPr>
            <a:spLocks noGrp="1"/>
          </p:cNvSpPr>
          <p:nvPr>
            <p:ph idx="1"/>
          </p:nvPr>
        </p:nvSpPr>
        <p:spPr>
          <a:xfrm>
            <a:off x="838200" y="1657931"/>
            <a:ext cx="4787537" cy="4577406"/>
          </a:xfrm>
        </p:spPr>
        <p:txBody>
          <a:bodyPr>
            <a:normAutofit lnSpcReduction="10000"/>
          </a:bodyPr>
          <a:lstStyle/>
          <a:p>
            <a:pPr algn="just"/>
            <a:r>
              <a:rPr lang="en-US" sz="2300" dirty="0"/>
              <a:t>Step one: </a:t>
            </a:r>
            <a:r>
              <a:rPr lang="en-US" sz="2300" b="1" u="sng" dirty="0"/>
              <a:t>identify the community structure</a:t>
            </a:r>
            <a:r>
              <a:rPr lang="en-US" sz="2300" dirty="0"/>
              <a:t>. Which organisms are present and in what abundance? This analysis must make use of marker genes, which are present in all organisms and useful for phylogenetic analysis</a:t>
            </a:r>
          </a:p>
          <a:p>
            <a:pPr algn="just"/>
            <a:r>
              <a:rPr lang="en-US" sz="2300" dirty="0"/>
              <a:t>Step two: </a:t>
            </a:r>
            <a:r>
              <a:rPr lang="en-US" sz="2300" b="1" u="sng" dirty="0"/>
              <a:t>establish the functional diversity of the community</a:t>
            </a:r>
            <a:r>
              <a:rPr lang="en-US" sz="2300" dirty="0"/>
              <a:t>. What functions are most represented among the genes present in the community components?</a:t>
            </a:r>
            <a:endParaRPr lang="it-IT" sz="23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450" y="1512290"/>
            <a:ext cx="6307316" cy="4461790"/>
          </a:xfrm>
          <a:prstGeom prst="rect">
            <a:avLst/>
          </a:prstGeom>
        </p:spPr>
      </p:pic>
    </p:spTree>
    <p:extLst>
      <p:ext uri="{BB962C8B-B14F-4D97-AF65-F5344CB8AC3E}">
        <p14:creationId xmlns:p14="http://schemas.microsoft.com/office/powerpoint/2010/main" val="10151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A dual </a:t>
            </a:r>
            <a:r>
              <a:rPr lang="it-IT" dirty="0" err="1"/>
              <a:t>approach</a:t>
            </a:r>
            <a:endParaRPr lang="en-US" dirty="0"/>
          </a:p>
        </p:txBody>
      </p:sp>
      <p:sp>
        <p:nvSpPr>
          <p:cNvPr id="3" name="Segnaposto contenuto 2"/>
          <p:cNvSpPr>
            <a:spLocks noGrp="1"/>
          </p:cNvSpPr>
          <p:nvPr>
            <p:ph idx="1"/>
          </p:nvPr>
        </p:nvSpPr>
        <p:spPr>
          <a:xfrm>
            <a:off x="838200" y="1657931"/>
            <a:ext cx="10395857" cy="4577406"/>
          </a:xfrm>
        </p:spPr>
        <p:txBody>
          <a:bodyPr>
            <a:normAutofit lnSpcReduction="10000"/>
          </a:bodyPr>
          <a:lstStyle/>
          <a:p>
            <a:pPr algn="just"/>
            <a:r>
              <a:rPr lang="en-US" sz="2300" dirty="0"/>
              <a:t>A whole metagenome shotgun sequencing (which is the proper </a:t>
            </a:r>
            <a:r>
              <a:rPr lang="en-US" sz="2300" b="1" u="sng" dirty="0"/>
              <a:t>metagenomic approach</a:t>
            </a:r>
            <a:r>
              <a:rPr lang="en-US" sz="2300" dirty="0"/>
              <a:t>) undoubtedly has great potential, as it allows whole genomes to be reconstructed and functions associated with a microbial community to be explored</a:t>
            </a:r>
          </a:p>
          <a:p>
            <a:pPr algn="just"/>
            <a:r>
              <a:rPr lang="en-US" sz="2300" dirty="0"/>
              <a:t>However, it is computationally complex, requires a high depth of sequencing, requires reads of adequate length combined with de novo assembly or mapping to reference databases, and </a:t>
            </a:r>
            <a:r>
              <a:rPr lang="en-US" sz="2300" u="sng" dirty="0"/>
              <a:t>depends on prior knowledge of the relationship between primary sequences and functions</a:t>
            </a:r>
          </a:p>
          <a:p>
            <a:pPr algn="just"/>
            <a:r>
              <a:rPr lang="en-US" sz="2300" dirty="0"/>
              <a:t>Very often the interest stops at the first point, which is to </a:t>
            </a:r>
            <a:r>
              <a:rPr lang="en-US" sz="2300" b="1" dirty="0"/>
              <a:t>study the structure of the microbial community</a:t>
            </a:r>
            <a:r>
              <a:rPr lang="en-US" sz="2300" dirty="0"/>
              <a:t>. In this case it is possible to use phylogenetic markers with </a:t>
            </a:r>
            <a:r>
              <a:rPr lang="en-US" sz="2300" b="1" u="sng" dirty="0"/>
              <a:t>targeted sequencing approach</a:t>
            </a:r>
            <a:r>
              <a:rPr lang="en-US" sz="2300" dirty="0"/>
              <a:t>, and we therefore speak of </a:t>
            </a:r>
            <a:r>
              <a:rPr lang="en-US" sz="2300" b="1" u="sng" dirty="0">
                <a:solidFill>
                  <a:srgbClr val="FF0000"/>
                </a:solidFill>
              </a:rPr>
              <a:t>metabarcoding</a:t>
            </a:r>
            <a:r>
              <a:rPr lang="en-US" sz="2300" dirty="0"/>
              <a:t> approaches</a:t>
            </a:r>
            <a:endParaRPr lang="it-IT" sz="2300" b="1" dirty="0"/>
          </a:p>
        </p:txBody>
      </p:sp>
    </p:spTree>
    <p:extLst>
      <p:ext uri="{BB962C8B-B14F-4D97-AF65-F5344CB8AC3E}">
        <p14:creationId xmlns:p14="http://schemas.microsoft.com/office/powerpoint/2010/main" val="130689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sz="2800" dirty="0"/>
              <a:t>The </a:t>
            </a:r>
            <a:r>
              <a:rPr lang="it-IT" sz="2800" dirty="0" err="1"/>
              <a:t>complexity</a:t>
            </a:r>
            <a:r>
              <a:rPr lang="it-IT" sz="2800" dirty="0"/>
              <a:t> of </a:t>
            </a:r>
            <a:r>
              <a:rPr lang="it-IT" sz="2800" dirty="0" err="1"/>
              <a:t>microbial</a:t>
            </a:r>
            <a:r>
              <a:rPr lang="it-IT" sz="2800" dirty="0"/>
              <a:t> communities</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608" y="1684535"/>
            <a:ext cx="10128781" cy="3479648"/>
          </a:xfrm>
        </p:spPr>
      </p:pic>
      <p:sp>
        <p:nvSpPr>
          <p:cNvPr id="3" name="CasellaDiTesto 2"/>
          <p:cNvSpPr txBox="1"/>
          <p:nvPr/>
        </p:nvSpPr>
        <p:spPr>
          <a:xfrm>
            <a:off x="1031608" y="5432222"/>
            <a:ext cx="10128781" cy="646331"/>
          </a:xfrm>
          <a:prstGeom prst="rect">
            <a:avLst/>
          </a:prstGeom>
          <a:noFill/>
        </p:spPr>
        <p:txBody>
          <a:bodyPr wrap="square" rtlCol="0">
            <a:spAutoFit/>
          </a:bodyPr>
          <a:lstStyle/>
          <a:p>
            <a:r>
              <a:rPr lang="it-IT" dirty="0"/>
              <a:t>Here, </a:t>
            </a:r>
            <a:r>
              <a:rPr lang="it-IT" dirty="0" err="1"/>
              <a:t>MetaSPAdes</a:t>
            </a:r>
            <a:r>
              <a:rPr lang="it-IT" dirty="0"/>
              <a:t> and MEGAHIT indicate </a:t>
            </a:r>
            <a:r>
              <a:rPr lang="it-IT" dirty="0" err="1"/>
              <a:t>two</a:t>
            </a:r>
            <a:r>
              <a:rPr lang="it-IT" dirty="0"/>
              <a:t> alternative </a:t>
            </a:r>
            <a:r>
              <a:rPr lang="it-IT" dirty="0" err="1"/>
              <a:t>algorithms</a:t>
            </a:r>
            <a:r>
              <a:rPr lang="it-IT" dirty="0"/>
              <a:t> for the de novo assembly of </a:t>
            </a:r>
            <a:r>
              <a:rPr lang="it-IT" dirty="0" err="1"/>
              <a:t>metagenomes</a:t>
            </a:r>
            <a:endParaRPr lang="en-US" dirty="0"/>
          </a:p>
        </p:txBody>
      </p:sp>
    </p:spTree>
    <p:extLst>
      <p:ext uri="{BB962C8B-B14F-4D97-AF65-F5344CB8AC3E}">
        <p14:creationId xmlns:p14="http://schemas.microsoft.com/office/powerpoint/2010/main" val="417323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403289"/>
            <a:ext cx="10515600" cy="633358"/>
          </a:xfrm>
        </p:spPr>
        <p:txBody>
          <a:bodyPr>
            <a:normAutofit/>
          </a:bodyPr>
          <a:lstStyle/>
          <a:p>
            <a:r>
              <a:rPr lang="it-IT" sz="2800" dirty="0"/>
              <a:t>Applications in the </a:t>
            </a:r>
            <a:r>
              <a:rPr lang="it-IT" sz="2800" dirty="0" err="1"/>
              <a:t>ecological</a:t>
            </a:r>
            <a:r>
              <a:rPr lang="it-IT" sz="2800" dirty="0"/>
              <a:t>/</a:t>
            </a:r>
            <a:r>
              <a:rPr lang="it-IT" sz="2800" dirty="0" err="1"/>
              <a:t>environmental</a:t>
            </a:r>
            <a:r>
              <a:rPr lang="it-IT" sz="2800" dirty="0"/>
              <a:t> field</a:t>
            </a:r>
            <a:endParaRPr lang="en-US" sz="2800" dirty="0"/>
          </a:p>
        </p:txBody>
      </p:sp>
      <p:sp>
        <p:nvSpPr>
          <p:cNvPr id="3" name="Segnaposto contenuto 2"/>
          <p:cNvSpPr>
            <a:spLocks noGrp="1"/>
          </p:cNvSpPr>
          <p:nvPr>
            <p:ph idx="1"/>
          </p:nvPr>
        </p:nvSpPr>
        <p:spPr>
          <a:xfrm>
            <a:off x="6268571" y="1925901"/>
            <a:ext cx="5199016" cy="4343400"/>
          </a:xfrm>
        </p:spPr>
        <p:txBody>
          <a:bodyPr/>
          <a:lstStyle/>
          <a:p>
            <a:pPr algn="just"/>
            <a:r>
              <a:rPr lang="en-US" dirty="0"/>
              <a:t>The complexity of a microbial community may be far greater than it may seem</a:t>
            </a:r>
          </a:p>
          <a:p>
            <a:pPr algn="just"/>
            <a:r>
              <a:rPr lang="en-US" dirty="0"/>
              <a:t>Sequencing can reveal differences among cryptic species that are not detectable (or at least not easily detected) by microscopic observations</a:t>
            </a:r>
          </a:p>
          <a:p>
            <a:pPr algn="just"/>
            <a:r>
              <a:rPr lang="en-US" dirty="0"/>
              <a:t>In the example here, we see an estimation of the relative abundance of different cryptic species of marine protists at different sampling sites</a:t>
            </a:r>
            <a:endParaRPr lang="it-IT" dirty="0"/>
          </a:p>
          <a:p>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27" y="1179390"/>
            <a:ext cx="5430372" cy="159064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770039"/>
            <a:ext cx="5057983" cy="3672234"/>
          </a:xfrm>
          <a:prstGeom prst="rect">
            <a:avLst/>
          </a:prstGeom>
        </p:spPr>
      </p:pic>
    </p:spTree>
    <p:extLst>
      <p:ext uri="{BB962C8B-B14F-4D97-AF65-F5344CB8AC3E}">
        <p14:creationId xmlns:p14="http://schemas.microsoft.com/office/powerpoint/2010/main" val="389707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sz="2800" dirty="0" err="1"/>
              <a:t>Diversity</a:t>
            </a:r>
            <a:r>
              <a:rPr lang="it-IT" sz="2800" dirty="0"/>
              <a:t> of </a:t>
            </a:r>
            <a:r>
              <a:rPr lang="it-IT" sz="2800" dirty="0" err="1"/>
              <a:t>microbial</a:t>
            </a:r>
            <a:r>
              <a:rPr lang="it-IT" sz="2800" dirty="0"/>
              <a:t> communities in nature</a:t>
            </a:r>
            <a:endParaRPr lang="en-US" sz="2800" dirty="0"/>
          </a:p>
        </p:txBody>
      </p:sp>
      <p:sp>
        <p:nvSpPr>
          <p:cNvPr id="3" name="Segnaposto contenuto 2"/>
          <p:cNvSpPr>
            <a:spLocks noGrp="1"/>
          </p:cNvSpPr>
          <p:nvPr>
            <p:ph idx="1"/>
          </p:nvPr>
        </p:nvSpPr>
        <p:spPr/>
        <p:txBody>
          <a:bodyPr/>
          <a:lstStyle/>
          <a:p>
            <a:pPr algn="just"/>
            <a:r>
              <a:rPr lang="en-US" dirty="0"/>
              <a:t>Let us consider two “extreme” examples</a:t>
            </a:r>
          </a:p>
          <a:p>
            <a:pPr algn="just"/>
            <a:r>
              <a:rPr lang="en-US" dirty="0"/>
              <a:t>Communities related to the so-called “</a:t>
            </a:r>
            <a:r>
              <a:rPr lang="en-US" b="1" dirty="0"/>
              <a:t>acid mine biofilm</a:t>
            </a:r>
            <a:r>
              <a:rPr lang="en-US" dirty="0"/>
              <a:t>,” found associated with some metal and coal mines, are very simple</a:t>
            </a:r>
          </a:p>
          <a:p>
            <a:pPr algn="just"/>
            <a:r>
              <a:rPr lang="en-US" dirty="0"/>
              <a:t>There are only 4 dominant species -&gt; only a small sequencing effort is needed to derive complete genomes and study in detail the metabolic pathways associated with them</a:t>
            </a:r>
          </a:p>
          <a:p>
            <a:pPr algn="just"/>
            <a:r>
              <a:rPr lang="en-US" dirty="0"/>
              <a:t>On the other end of the spectrum, we have the </a:t>
            </a:r>
            <a:r>
              <a:rPr lang="en-US" b="1" dirty="0"/>
              <a:t>Sargasso Sea microbial community</a:t>
            </a:r>
            <a:r>
              <a:rPr lang="en-US" dirty="0"/>
              <a:t>, which includes over 1800 species</a:t>
            </a:r>
          </a:p>
          <a:p>
            <a:pPr algn="just"/>
            <a:r>
              <a:rPr lang="en-US" dirty="0"/>
              <a:t>Many of these had never been described before -&gt; 148 new species</a:t>
            </a:r>
          </a:p>
          <a:p>
            <a:pPr algn="just"/>
            <a:r>
              <a:rPr lang="en-US" dirty="0"/>
              <a:t>Altogether, the </a:t>
            </a:r>
            <a:r>
              <a:rPr lang="en-US" u="sng" dirty="0"/>
              <a:t>estimated new genes were about 1.2 million</a:t>
            </a:r>
            <a:r>
              <a:rPr lang="en-US" dirty="0"/>
              <a:t>!</a:t>
            </a:r>
          </a:p>
        </p:txBody>
      </p:sp>
    </p:spTree>
    <p:extLst>
      <p:ext uri="{BB962C8B-B14F-4D97-AF65-F5344CB8AC3E}">
        <p14:creationId xmlns:p14="http://schemas.microsoft.com/office/powerpoint/2010/main" val="264192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Definition</a:t>
            </a:r>
            <a:endParaRPr lang="en-US" dirty="0"/>
          </a:p>
        </p:txBody>
      </p:sp>
      <p:sp>
        <p:nvSpPr>
          <p:cNvPr id="3" name="Segnaposto contenuto 2"/>
          <p:cNvSpPr>
            <a:spLocks noGrp="1"/>
          </p:cNvSpPr>
          <p:nvPr>
            <p:ph idx="1"/>
          </p:nvPr>
        </p:nvSpPr>
        <p:spPr>
          <a:xfrm>
            <a:off x="838200" y="1657932"/>
            <a:ext cx="10515599" cy="3584628"/>
          </a:xfrm>
        </p:spPr>
        <p:txBody>
          <a:bodyPr>
            <a:normAutofit lnSpcReduction="10000"/>
          </a:bodyPr>
          <a:lstStyle/>
          <a:p>
            <a:pPr algn="just"/>
            <a:r>
              <a:rPr lang="en-US" sz="2300" dirty="0"/>
              <a:t>The term metagenomics refers to the application of modern genomic techniques to the study of microbial communities directly in their natural environment, thus </a:t>
            </a:r>
            <a:r>
              <a:rPr lang="en-US" sz="2300" u="sng" dirty="0"/>
              <a:t>bypassing the need to isolate and cultivate them in the laboratory</a:t>
            </a:r>
          </a:p>
          <a:p>
            <a:pPr algn="just"/>
            <a:r>
              <a:rPr lang="en-US" sz="2300" dirty="0"/>
              <a:t>The difference is huge because (</a:t>
            </a:r>
            <a:r>
              <a:rPr lang="en-US" sz="2300" dirty="0" err="1"/>
              <a:t>i</a:t>
            </a:r>
            <a:r>
              <a:rPr lang="en-US" sz="2300" dirty="0"/>
              <a:t>) </a:t>
            </a:r>
            <a:r>
              <a:rPr lang="en-US" sz="2300" b="1" dirty="0"/>
              <a:t>only a small fraction of microorganisms are culturable</a:t>
            </a:r>
            <a:r>
              <a:rPr lang="en-US" sz="2300" dirty="0"/>
              <a:t> and (ii) </a:t>
            </a:r>
            <a:r>
              <a:rPr lang="en-US" sz="2300" b="1" dirty="0"/>
              <a:t>different microorganisms require different culture media and optimal growth conditions</a:t>
            </a:r>
          </a:p>
          <a:p>
            <a:pPr algn="just"/>
            <a:r>
              <a:rPr lang="en-US" sz="2300" dirty="0"/>
              <a:t>Although most often associated with the study of bacterial communities, this discipline can also be devoted to the study of viral communities (</a:t>
            </a:r>
            <a:r>
              <a:rPr lang="en-US" sz="2300" b="1" u="sng" dirty="0" err="1"/>
              <a:t>viromics</a:t>
            </a:r>
            <a:r>
              <a:rPr lang="en-US" sz="2300" dirty="0"/>
              <a:t>) or unicellular eukaryotes</a:t>
            </a:r>
            <a:endParaRPr lang="en-US" sz="2300" b="1" u="sng" dirty="0"/>
          </a:p>
        </p:txBody>
      </p:sp>
    </p:spTree>
    <p:extLst>
      <p:ext uri="{BB962C8B-B14F-4D97-AF65-F5344CB8AC3E}">
        <p14:creationId xmlns:p14="http://schemas.microsoft.com/office/powerpoint/2010/main" val="2300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908" y="356418"/>
            <a:ext cx="10515600" cy="633358"/>
          </a:xfrm>
        </p:spPr>
        <p:txBody>
          <a:bodyPr>
            <a:normAutofit/>
          </a:bodyPr>
          <a:lstStyle/>
          <a:p>
            <a:r>
              <a:rPr lang="it-IT" sz="2800" dirty="0"/>
              <a:t>An </a:t>
            </a:r>
            <a:r>
              <a:rPr lang="it-IT" sz="2800" dirty="0" err="1"/>
              <a:t>example</a:t>
            </a:r>
            <a:r>
              <a:rPr lang="it-IT" sz="2800" dirty="0"/>
              <a:t>: the Sargasso </a:t>
            </a:r>
            <a:r>
              <a:rPr lang="it-IT" sz="2800" dirty="0" err="1"/>
              <a:t>sea</a:t>
            </a:r>
            <a:r>
              <a:rPr lang="it-IT" sz="2800" dirty="0"/>
              <a:t> </a:t>
            </a:r>
            <a:r>
              <a:rPr lang="it-IT" sz="2800" dirty="0" err="1"/>
              <a:t>microbial</a:t>
            </a:r>
            <a:r>
              <a:rPr lang="it-IT" sz="2800" dirty="0"/>
              <a:t> community</a:t>
            </a:r>
            <a:endParaRPr lang="en-US" sz="2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756" y="1270781"/>
            <a:ext cx="4656223" cy="2438611"/>
          </a:xfrm>
          <a:prstGeom prst="rect">
            <a:avLst/>
          </a:prstGeom>
        </p:spPr>
      </p:pic>
      <p:pic>
        <p:nvPicPr>
          <p:cNvPr id="6" name="Segnaposto contenut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6908" y="1208206"/>
            <a:ext cx="4806488" cy="4954479"/>
          </a:xfrm>
        </p:spPr>
      </p:pic>
      <p:sp>
        <p:nvSpPr>
          <p:cNvPr id="7" name="CasellaDiTesto 6"/>
          <p:cNvSpPr txBox="1"/>
          <p:nvPr/>
        </p:nvSpPr>
        <p:spPr>
          <a:xfrm>
            <a:off x="5953739" y="4131360"/>
            <a:ext cx="5707038" cy="2031325"/>
          </a:xfrm>
          <a:prstGeom prst="rect">
            <a:avLst/>
          </a:prstGeom>
          <a:noFill/>
        </p:spPr>
        <p:txBody>
          <a:bodyPr wrap="square" rtlCol="0">
            <a:spAutoFit/>
          </a:bodyPr>
          <a:lstStyle/>
          <a:p>
            <a:pPr algn="just"/>
            <a:r>
              <a:rPr lang="en-US" dirty="0"/>
              <a:t>It is possible to estimate the abundance of different taxonomic groups based on their relative contribution to the total number of generated sequences attributable to the same gene family</a:t>
            </a:r>
          </a:p>
          <a:p>
            <a:pPr algn="just"/>
            <a:r>
              <a:rPr lang="en-US" dirty="0"/>
              <a:t>N.B. in this case (this was 2004) the approach used was based on Sanger sequencing!</a:t>
            </a:r>
          </a:p>
        </p:txBody>
      </p:sp>
    </p:spTree>
    <p:extLst>
      <p:ext uri="{BB962C8B-B14F-4D97-AF65-F5344CB8AC3E}">
        <p14:creationId xmlns:p14="http://schemas.microsoft.com/office/powerpoint/2010/main" val="223946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66459"/>
            <a:ext cx="10515600" cy="633358"/>
          </a:xfrm>
        </p:spPr>
        <p:txBody>
          <a:bodyPr>
            <a:normAutofit fontScale="90000"/>
          </a:bodyPr>
          <a:lstStyle/>
          <a:p>
            <a:r>
              <a:rPr lang="it-IT" dirty="0"/>
              <a:t>How can </a:t>
            </a:r>
            <a:r>
              <a:rPr lang="it-IT" dirty="0" err="1"/>
              <a:t>we</a:t>
            </a:r>
            <a:r>
              <a:rPr lang="it-IT" dirty="0"/>
              <a:t> </a:t>
            </a:r>
            <a:r>
              <a:rPr lang="it-IT" dirty="0" err="1"/>
              <a:t>identify</a:t>
            </a:r>
            <a:r>
              <a:rPr lang="it-IT" dirty="0"/>
              <a:t> </a:t>
            </a:r>
            <a:r>
              <a:rPr lang="it-IT" dirty="0" err="1"/>
              <a:t>what</a:t>
            </a:r>
            <a:r>
              <a:rPr lang="it-IT" dirty="0"/>
              <a:t> </a:t>
            </a:r>
            <a:r>
              <a:rPr lang="it-IT" dirty="0" err="1"/>
              <a:t>has</a:t>
            </a:r>
            <a:r>
              <a:rPr lang="it-IT" dirty="0"/>
              <a:t> </a:t>
            </a:r>
            <a:r>
              <a:rPr lang="it-IT" dirty="0" err="1"/>
              <a:t>been</a:t>
            </a:r>
            <a:r>
              <a:rPr lang="it-IT" dirty="0"/>
              <a:t> </a:t>
            </a:r>
            <a:r>
              <a:rPr lang="it-IT" dirty="0" err="1"/>
              <a:t>sequenced</a:t>
            </a:r>
            <a:r>
              <a:rPr lang="it-IT" dirty="0"/>
              <a:t>?</a:t>
            </a:r>
            <a:endParaRPr lang="en-US" dirty="0"/>
          </a:p>
        </p:txBody>
      </p:sp>
      <p:sp>
        <p:nvSpPr>
          <p:cNvPr id="3" name="Segnaposto contenuto 2"/>
          <p:cNvSpPr>
            <a:spLocks noGrp="1"/>
          </p:cNvSpPr>
          <p:nvPr>
            <p:ph idx="1"/>
          </p:nvPr>
        </p:nvSpPr>
        <p:spPr>
          <a:xfrm>
            <a:off x="838200" y="1187667"/>
            <a:ext cx="5318760" cy="5108629"/>
          </a:xfrm>
        </p:spPr>
        <p:txBody>
          <a:bodyPr>
            <a:normAutofit fontScale="92500" lnSpcReduction="20000"/>
          </a:bodyPr>
          <a:lstStyle/>
          <a:p>
            <a:pPr algn="just"/>
            <a:r>
              <a:rPr lang="en-US" sz="2300" dirty="0"/>
              <a:t>This task is not trivial, since most sequences will not find a 100% match with sequences already known and deposited in appropriate databases</a:t>
            </a:r>
          </a:p>
          <a:p>
            <a:pPr algn="just"/>
            <a:r>
              <a:rPr lang="en-US" sz="2300" dirty="0"/>
              <a:t>It is possible to use </a:t>
            </a:r>
            <a:r>
              <a:rPr lang="en-US" sz="2300" b="1" dirty="0"/>
              <a:t>marker genes </a:t>
            </a:r>
            <a:r>
              <a:rPr lang="en-US" sz="2300" dirty="0"/>
              <a:t>(single genes or gene families) to assess, by phylogenetic analysis, which taxa are most highly represented</a:t>
            </a:r>
          </a:p>
          <a:p>
            <a:pPr algn="just"/>
            <a:r>
              <a:rPr lang="en-US" sz="2300" dirty="0"/>
              <a:t>It is possible to assemble reads de novo to generate </a:t>
            </a:r>
            <a:r>
              <a:rPr lang="en-US" sz="2300" b="1" dirty="0" err="1"/>
              <a:t>supercontigs</a:t>
            </a:r>
            <a:r>
              <a:rPr lang="en-US" sz="2300" dirty="0"/>
              <a:t> (genome chunks) or even complete genomes for characterization</a:t>
            </a:r>
          </a:p>
          <a:p>
            <a:pPr algn="just"/>
            <a:r>
              <a:rPr lang="en-US" sz="2300" dirty="0"/>
              <a:t>The most common strategy is </a:t>
            </a:r>
            <a:r>
              <a:rPr lang="en-US" sz="2300" b="1" u="sng" dirty="0"/>
              <a:t>binning</a:t>
            </a:r>
            <a:r>
              <a:rPr lang="en-US" sz="2300" dirty="0"/>
              <a:t>, that is, assigning redundant sequences to the same </a:t>
            </a:r>
            <a:r>
              <a:rPr lang="en-US" sz="2300" b="1" u="sng" dirty="0"/>
              <a:t>OTU (Operative Taxonomical Unit)</a:t>
            </a:r>
            <a:r>
              <a:rPr lang="en-US" sz="2300" dirty="0"/>
              <a:t>, a concept to which we will return later</a:t>
            </a:r>
            <a:endParaRPr lang="it-IT" sz="230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842" y="1099817"/>
            <a:ext cx="5452437" cy="5342410"/>
          </a:xfrm>
          <a:prstGeom prst="rect">
            <a:avLst/>
          </a:prstGeom>
        </p:spPr>
      </p:pic>
    </p:spTree>
    <p:extLst>
      <p:ext uri="{BB962C8B-B14F-4D97-AF65-F5344CB8AC3E}">
        <p14:creationId xmlns:p14="http://schemas.microsoft.com/office/powerpoint/2010/main" val="29828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12876"/>
            <a:ext cx="10515600" cy="633358"/>
          </a:xfrm>
        </p:spPr>
        <p:txBody>
          <a:bodyPr>
            <a:normAutofit/>
          </a:bodyPr>
          <a:lstStyle/>
          <a:p>
            <a:r>
              <a:rPr lang="it-IT" dirty="0"/>
              <a:t>Applications to the </a:t>
            </a:r>
            <a:r>
              <a:rPr lang="it-IT" dirty="0" err="1"/>
              <a:t>biomedical</a:t>
            </a:r>
            <a:r>
              <a:rPr lang="it-IT" dirty="0"/>
              <a:t> field: an </a:t>
            </a:r>
            <a:r>
              <a:rPr lang="it-IT" dirty="0" err="1"/>
              <a:t>example</a:t>
            </a:r>
            <a:endParaRPr lang="en-US"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311" y="1272630"/>
            <a:ext cx="6720840" cy="4343400"/>
          </a:xfr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472" y="1272630"/>
            <a:ext cx="3404863" cy="2577886"/>
          </a:xfrm>
          <a:prstGeom prst="rect">
            <a:avLst/>
          </a:prstGeom>
        </p:spPr>
      </p:pic>
      <p:sp>
        <p:nvSpPr>
          <p:cNvPr id="8" name="CasellaDiTesto 7"/>
          <p:cNvSpPr txBox="1"/>
          <p:nvPr/>
        </p:nvSpPr>
        <p:spPr>
          <a:xfrm>
            <a:off x="7592183" y="4023360"/>
            <a:ext cx="3901440" cy="738664"/>
          </a:xfrm>
          <a:prstGeom prst="rect">
            <a:avLst/>
          </a:prstGeom>
          <a:noFill/>
        </p:spPr>
        <p:txBody>
          <a:bodyPr wrap="square" rtlCol="0">
            <a:spAutoFit/>
          </a:bodyPr>
          <a:lstStyle/>
          <a:p>
            <a:r>
              <a:rPr lang="en-US" sz="1400" i="1" dirty="0"/>
              <a:t>Ley et al. 2006</a:t>
            </a:r>
            <a:endParaRPr lang="en-US" sz="1400" dirty="0"/>
          </a:p>
          <a:p>
            <a:r>
              <a:rPr lang="en-US" sz="1400" i="1" dirty="0"/>
              <a:t>Human Gut Microbiomes associated with obesity. Nature </a:t>
            </a:r>
            <a:r>
              <a:rPr lang="en-US" sz="1400" b="1" i="1" dirty="0"/>
              <a:t>444</a:t>
            </a:r>
            <a:r>
              <a:rPr lang="en-US" sz="1400" i="1" dirty="0"/>
              <a:t>1022-1023</a:t>
            </a:r>
            <a:endParaRPr lang="en-US" sz="1400" dirty="0"/>
          </a:p>
        </p:txBody>
      </p:sp>
      <p:sp>
        <p:nvSpPr>
          <p:cNvPr id="9" name="CasellaDiTesto 8"/>
          <p:cNvSpPr txBox="1"/>
          <p:nvPr/>
        </p:nvSpPr>
        <p:spPr>
          <a:xfrm>
            <a:off x="7653143" y="4877366"/>
            <a:ext cx="3901440" cy="1477328"/>
          </a:xfrm>
          <a:prstGeom prst="rect">
            <a:avLst/>
          </a:prstGeom>
          <a:noFill/>
          <a:ln>
            <a:solidFill>
              <a:srgbClr val="00B050"/>
            </a:solidFill>
          </a:ln>
        </p:spPr>
        <p:txBody>
          <a:bodyPr wrap="square" rtlCol="0">
            <a:spAutoFit/>
          </a:bodyPr>
          <a:lstStyle/>
          <a:p>
            <a:pPr algn="just"/>
            <a:r>
              <a:rPr lang="en-US" dirty="0"/>
              <a:t>A condition of obesity is related to an imbalance in the relative abundance of Firmicutes and Bacteroidetes in favor of the former</a:t>
            </a:r>
          </a:p>
        </p:txBody>
      </p:sp>
    </p:spTree>
    <p:extLst>
      <p:ext uri="{BB962C8B-B14F-4D97-AF65-F5344CB8AC3E}">
        <p14:creationId xmlns:p14="http://schemas.microsoft.com/office/powerpoint/2010/main" val="7803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Profiling a </a:t>
            </a:r>
            <a:r>
              <a:rPr lang="it-IT" dirty="0" err="1"/>
              <a:t>microbial</a:t>
            </a:r>
            <a:r>
              <a:rPr lang="it-IT" dirty="0"/>
              <a:t> community</a:t>
            </a:r>
            <a:endParaRPr lang="en-US" dirty="0"/>
          </a:p>
        </p:txBody>
      </p:sp>
      <p:sp>
        <p:nvSpPr>
          <p:cNvPr id="3" name="Segnaposto contenuto 2"/>
          <p:cNvSpPr>
            <a:spLocks noGrp="1"/>
          </p:cNvSpPr>
          <p:nvPr>
            <p:ph idx="1"/>
          </p:nvPr>
        </p:nvSpPr>
        <p:spPr>
          <a:xfrm>
            <a:off x="838200" y="1657931"/>
            <a:ext cx="10515599" cy="4577406"/>
          </a:xfrm>
        </p:spPr>
        <p:txBody>
          <a:bodyPr>
            <a:normAutofit/>
          </a:bodyPr>
          <a:lstStyle/>
          <a:p>
            <a:pPr algn="just"/>
            <a:r>
              <a:rPr lang="en-US" sz="2300" dirty="0"/>
              <a:t>This approach is usually based on </a:t>
            </a:r>
            <a:r>
              <a:rPr lang="en-US" sz="2300" b="1" dirty="0"/>
              <a:t>single marker genes</a:t>
            </a:r>
          </a:p>
          <a:p>
            <a:pPr algn="just"/>
            <a:r>
              <a:rPr lang="en-US" sz="2300" dirty="0"/>
              <a:t>For bacteria, the marker of choice is</a:t>
            </a:r>
            <a:r>
              <a:rPr lang="en-US" sz="2300" b="1" dirty="0"/>
              <a:t>16S ribosomal RNA</a:t>
            </a:r>
          </a:p>
          <a:p>
            <a:pPr algn="just"/>
            <a:r>
              <a:rPr lang="en-US" sz="2300" dirty="0"/>
              <a:t>For eukaryotes, it is the </a:t>
            </a:r>
            <a:r>
              <a:rPr lang="en-US" sz="2300" b="1" dirty="0"/>
              <a:t>18S ribosomal RNA</a:t>
            </a:r>
          </a:p>
          <a:p>
            <a:pPr algn="just"/>
            <a:r>
              <a:rPr lang="en-US" sz="2300" dirty="0"/>
              <a:t>Other markers may also be used (e.g., </a:t>
            </a:r>
            <a:r>
              <a:rPr lang="en-US" sz="2300" dirty="0" err="1"/>
              <a:t>RpoB</a:t>
            </a:r>
            <a:r>
              <a:rPr lang="en-US" sz="2300" dirty="0"/>
              <a:t>, the beta subunit of bacterial polymerase)</a:t>
            </a:r>
          </a:p>
          <a:p>
            <a:pPr algn="just"/>
            <a:r>
              <a:rPr lang="en-US" sz="2300" dirty="0"/>
              <a:t>Since the molecular target is not large (as we will see we usually do not analyze the entire sequence of 16S or 18S rRNA, but only variable regions), this metabarcoding approach fits very well with Illumina PE sequencing (on a benchtop sequencer) or </a:t>
            </a:r>
            <a:r>
              <a:rPr lang="en-US" sz="2300" dirty="0" err="1"/>
              <a:t>IonTorrent</a:t>
            </a:r>
            <a:endParaRPr lang="en-US" sz="2300" u="sng" dirty="0"/>
          </a:p>
        </p:txBody>
      </p:sp>
    </p:spTree>
    <p:extLst>
      <p:ext uri="{BB962C8B-B14F-4D97-AF65-F5344CB8AC3E}">
        <p14:creationId xmlns:p14="http://schemas.microsoft.com/office/powerpoint/2010/main" val="177788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16S rRNA: </a:t>
            </a:r>
            <a:r>
              <a:rPr lang="it-IT" dirty="0" err="1"/>
              <a:t>why</a:t>
            </a:r>
            <a:r>
              <a:rPr lang="it-IT" dirty="0"/>
              <a:t>?</a:t>
            </a:r>
            <a:endParaRPr lang="en-US" dirty="0"/>
          </a:p>
        </p:txBody>
      </p:sp>
      <p:sp>
        <p:nvSpPr>
          <p:cNvPr id="3" name="Segnaposto contenuto 2"/>
          <p:cNvSpPr>
            <a:spLocks noGrp="1"/>
          </p:cNvSpPr>
          <p:nvPr>
            <p:ph idx="1"/>
          </p:nvPr>
        </p:nvSpPr>
        <p:spPr>
          <a:xfrm>
            <a:off x="690154" y="1684056"/>
            <a:ext cx="5858692" cy="4577406"/>
          </a:xfrm>
        </p:spPr>
        <p:txBody>
          <a:bodyPr>
            <a:normAutofit/>
          </a:bodyPr>
          <a:lstStyle/>
          <a:p>
            <a:pPr algn="just"/>
            <a:r>
              <a:rPr lang="en-US" sz="2300" dirty="0"/>
              <a:t>It is a sequence shared universally by all prokaryotes</a:t>
            </a:r>
          </a:p>
          <a:p>
            <a:pPr algn="just"/>
            <a:r>
              <a:rPr lang="en-US" sz="2300" b="1" u="sng" dirty="0"/>
              <a:t>It has highly conserved regions interspersed with highly variable regions V1-V9)</a:t>
            </a:r>
          </a:p>
          <a:p>
            <a:pPr algn="just"/>
            <a:r>
              <a:rPr lang="en-US" sz="2300" dirty="0"/>
              <a:t>These can be amplified and sequenced by the use of degenerate primers drawn on their flanking regions</a:t>
            </a:r>
          </a:p>
          <a:p>
            <a:pPr algn="just"/>
            <a:r>
              <a:rPr lang="en-US" sz="2300" dirty="0"/>
              <a:t>This bypasses the need for culture</a:t>
            </a:r>
          </a:p>
        </p:txBody>
      </p:sp>
      <p:pic>
        <p:nvPicPr>
          <p:cNvPr id="6" name="Immagine 5"/>
          <p:cNvPicPr>
            <a:picLocks noChangeAspect="1"/>
          </p:cNvPicPr>
          <p:nvPr/>
        </p:nvPicPr>
        <p:blipFill>
          <a:blip r:embed="rId2"/>
          <a:stretch>
            <a:fillRect/>
          </a:stretch>
        </p:blipFill>
        <p:spPr>
          <a:xfrm>
            <a:off x="7829005" y="131716"/>
            <a:ext cx="3150326" cy="4222636"/>
          </a:xfrm>
          <a:prstGeom prst="rect">
            <a:avLst/>
          </a:prstGeom>
        </p:spPr>
      </p:pic>
      <p:pic>
        <p:nvPicPr>
          <p:cNvPr id="7" name="Immagine 6"/>
          <p:cNvPicPr>
            <a:picLocks noChangeAspect="1"/>
          </p:cNvPicPr>
          <p:nvPr/>
        </p:nvPicPr>
        <p:blipFill>
          <a:blip r:embed="rId3"/>
          <a:stretch>
            <a:fillRect/>
          </a:stretch>
        </p:blipFill>
        <p:spPr>
          <a:xfrm>
            <a:off x="6589323" y="4415666"/>
            <a:ext cx="5602677" cy="2442334"/>
          </a:xfrm>
          <a:prstGeom prst="rect">
            <a:avLst/>
          </a:prstGeom>
        </p:spPr>
      </p:pic>
    </p:spTree>
    <p:extLst>
      <p:ext uri="{BB962C8B-B14F-4D97-AF65-F5344CB8AC3E}">
        <p14:creationId xmlns:p14="http://schemas.microsoft.com/office/powerpoint/2010/main" val="422189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16S rRNA: </a:t>
            </a:r>
            <a:r>
              <a:rPr lang="it-IT" dirty="0" err="1"/>
              <a:t>why</a:t>
            </a:r>
            <a:r>
              <a:rPr lang="it-IT" dirty="0"/>
              <a:t>?</a:t>
            </a:r>
            <a:endParaRPr lang="en-US" dirty="0"/>
          </a:p>
        </p:txBody>
      </p:sp>
      <p:sp>
        <p:nvSpPr>
          <p:cNvPr id="3" name="Segnaposto contenuto 2"/>
          <p:cNvSpPr>
            <a:spLocks noGrp="1"/>
          </p:cNvSpPr>
          <p:nvPr>
            <p:ph idx="1"/>
          </p:nvPr>
        </p:nvSpPr>
        <p:spPr>
          <a:xfrm>
            <a:off x="690154" y="1684056"/>
            <a:ext cx="4970417" cy="4577406"/>
          </a:xfrm>
        </p:spPr>
        <p:txBody>
          <a:bodyPr>
            <a:normAutofit/>
          </a:bodyPr>
          <a:lstStyle/>
          <a:p>
            <a:pPr algn="just"/>
            <a:r>
              <a:rPr lang="en-US" sz="2300" dirty="0"/>
              <a:t>Variable regions of 16S rRNA can be regarded as “</a:t>
            </a:r>
            <a:r>
              <a:rPr lang="en-US" sz="2300" b="1" dirty="0"/>
              <a:t>fingerprints</a:t>
            </a:r>
            <a:r>
              <a:rPr lang="en-US" sz="2300" dirty="0"/>
              <a:t>” that allow for the unique identification of a given species</a:t>
            </a:r>
          </a:p>
          <a:p>
            <a:pPr algn="just"/>
            <a:r>
              <a:rPr lang="en-US" sz="2300" dirty="0"/>
              <a:t>There are dedicated databases such as SILVA, which allow comparison with several million already determined sequences of bacteria and Archaea</a:t>
            </a: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340" y="749220"/>
            <a:ext cx="5692633" cy="3223539"/>
          </a:xfrm>
          <a:prstGeom prst="rect">
            <a:avLst/>
          </a:prstGeom>
        </p:spPr>
      </p:pic>
      <p:sp>
        <p:nvSpPr>
          <p:cNvPr id="10" name="CasellaDiTesto 9"/>
          <p:cNvSpPr txBox="1"/>
          <p:nvPr/>
        </p:nvSpPr>
        <p:spPr>
          <a:xfrm>
            <a:off x="6400800" y="4293326"/>
            <a:ext cx="5155474" cy="1754326"/>
          </a:xfrm>
          <a:prstGeom prst="rect">
            <a:avLst/>
          </a:prstGeom>
          <a:noFill/>
          <a:ln>
            <a:solidFill>
              <a:srgbClr val="00B050"/>
            </a:solidFill>
          </a:ln>
        </p:spPr>
        <p:txBody>
          <a:bodyPr wrap="square" rtlCol="0">
            <a:spAutoFit/>
          </a:bodyPr>
          <a:lstStyle/>
          <a:p>
            <a:pPr algn="just"/>
            <a:r>
              <a:rPr lang="en-US" dirty="0"/>
              <a:t>Given the sharing of rRNA sequences by all cellular organisms, phylogeny based on 16S sequencing has made it possible to redefine the tree of life on the basis of genetic-molecular criteria and no longer just morphological criteria</a:t>
            </a:r>
          </a:p>
        </p:txBody>
      </p:sp>
    </p:spTree>
    <p:extLst>
      <p:ext uri="{BB962C8B-B14F-4D97-AF65-F5344CB8AC3E}">
        <p14:creationId xmlns:p14="http://schemas.microsoft.com/office/powerpoint/2010/main" val="427304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16S rRNA: </a:t>
            </a:r>
            <a:r>
              <a:rPr lang="it-IT" dirty="0" err="1"/>
              <a:t>how</a:t>
            </a:r>
            <a:r>
              <a:rPr lang="it-IT" dirty="0"/>
              <a:t>?</a:t>
            </a:r>
            <a:endParaRPr lang="en-US" dirty="0"/>
          </a:p>
        </p:txBody>
      </p:sp>
      <p:sp>
        <p:nvSpPr>
          <p:cNvPr id="3" name="Segnaposto contenuto 2"/>
          <p:cNvSpPr>
            <a:spLocks noGrp="1"/>
          </p:cNvSpPr>
          <p:nvPr>
            <p:ph idx="1"/>
          </p:nvPr>
        </p:nvSpPr>
        <p:spPr>
          <a:xfrm>
            <a:off x="690154" y="1684056"/>
            <a:ext cx="4970417" cy="4577406"/>
          </a:xfrm>
        </p:spPr>
        <p:txBody>
          <a:bodyPr>
            <a:normAutofit/>
          </a:bodyPr>
          <a:lstStyle/>
          <a:p>
            <a:pPr algn="just"/>
            <a:r>
              <a:rPr lang="en-US" sz="2300" dirty="0"/>
              <a:t>The </a:t>
            </a:r>
            <a:r>
              <a:rPr lang="en-US" sz="2300" b="1" dirty="0"/>
              <a:t>9 variable regions are distinguished by different length</a:t>
            </a:r>
            <a:r>
              <a:rPr lang="en-US" sz="2300" dirty="0"/>
              <a:t>, but also by a varying degree of diversity</a:t>
            </a:r>
          </a:p>
          <a:p>
            <a:pPr algn="just"/>
            <a:r>
              <a:rPr lang="en-US" sz="2300" dirty="0"/>
              <a:t>Their phylogenetic informativeness is therefore different, and </a:t>
            </a:r>
            <a:r>
              <a:rPr lang="en-US" sz="2300" u="sng" dirty="0"/>
              <a:t>the length also determines the choice of the type of sequencing to be performed</a:t>
            </a:r>
            <a:r>
              <a:rPr lang="en-US" sz="2300" dirty="0"/>
              <a:t> (e.g., taking into account the length of reads)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783138"/>
            <a:ext cx="5570703" cy="4267570"/>
          </a:xfrm>
          <a:prstGeom prst="rect">
            <a:avLst/>
          </a:prstGeom>
        </p:spPr>
      </p:pic>
      <p:sp>
        <p:nvSpPr>
          <p:cNvPr id="5" name="CasellaDiTesto 4"/>
          <p:cNvSpPr txBox="1"/>
          <p:nvPr/>
        </p:nvSpPr>
        <p:spPr>
          <a:xfrm>
            <a:off x="6305006" y="5373188"/>
            <a:ext cx="5425440" cy="646331"/>
          </a:xfrm>
          <a:prstGeom prst="rect">
            <a:avLst/>
          </a:prstGeom>
          <a:noFill/>
        </p:spPr>
        <p:txBody>
          <a:bodyPr wrap="square" rtlCol="0">
            <a:spAutoFit/>
          </a:bodyPr>
          <a:lstStyle/>
          <a:p>
            <a:r>
              <a:rPr lang="it-IT" dirty="0"/>
              <a:t>N.B. the complete </a:t>
            </a:r>
            <a:r>
              <a:rPr lang="it-IT" dirty="0" err="1"/>
              <a:t>sequence</a:t>
            </a:r>
            <a:r>
              <a:rPr lang="it-IT" dirty="0"/>
              <a:t> of 16S rRNA </a:t>
            </a:r>
            <a:r>
              <a:rPr lang="it-IT" dirty="0" err="1"/>
              <a:t>is</a:t>
            </a:r>
            <a:r>
              <a:rPr lang="it-IT" dirty="0"/>
              <a:t> </a:t>
            </a:r>
            <a:r>
              <a:rPr lang="it-IT" dirty="0" err="1"/>
              <a:t>about</a:t>
            </a:r>
            <a:r>
              <a:rPr lang="it-IT" dirty="0"/>
              <a:t> 1600 nt long</a:t>
            </a:r>
            <a:endParaRPr lang="en-US" dirty="0"/>
          </a:p>
        </p:txBody>
      </p:sp>
    </p:spTree>
    <p:extLst>
      <p:ext uri="{BB962C8B-B14F-4D97-AF65-F5344CB8AC3E}">
        <p14:creationId xmlns:p14="http://schemas.microsoft.com/office/powerpoint/2010/main" val="18077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0782" y="234498"/>
            <a:ext cx="10515600" cy="633358"/>
          </a:xfrm>
        </p:spPr>
        <p:txBody>
          <a:bodyPr>
            <a:normAutofit/>
          </a:bodyPr>
          <a:lstStyle/>
          <a:p>
            <a:r>
              <a:rPr lang="it-IT" dirty="0"/>
              <a:t>16S rRNA </a:t>
            </a:r>
            <a:r>
              <a:rPr lang="it-IT" dirty="0" err="1"/>
              <a:t>metabarcoding</a:t>
            </a:r>
            <a:r>
              <a:rPr lang="it-IT" dirty="0"/>
              <a:t>: NGS with short </a:t>
            </a:r>
            <a:r>
              <a:rPr lang="it-IT" dirty="0" err="1"/>
              <a:t>reads</a:t>
            </a:r>
            <a:endParaRPr lang="en-US"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21" y="1020081"/>
            <a:ext cx="9403454" cy="5276215"/>
          </a:xfrm>
        </p:spPr>
      </p:pic>
      <p:sp>
        <p:nvSpPr>
          <p:cNvPr id="7" name="CasellaDiTesto 6"/>
          <p:cNvSpPr txBox="1"/>
          <p:nvPr/>
        </p:nvSpPr>
        <p:spPr>
          <a:xfrm>
            <a:off x="9727474" y="1445623"/>
            <a:ext cx="2177143" cy="4247317"/>
          </a:xfrm>
          <a:prstGeom prst="rect">
            <a:avLst/>
          </a:prstGeom>
          <a:noFill/>
          <a:ln>
            <a:solidFill>
              <a:srgbClr val="00B050"/>
            </a:solidFill>
          </a:ln>
        </p:spPr>
        <p:txBody>
          <a:bodyPr wrap="square" rtlCol="0">
            <a:spAutoFit/>
          </a:bodyPr>
          <a:lstStyle/>
          <a:p>
            <a:pPr algn="just"/>
            <a:r>
              <a:rPr lang="it-IT" dirty="0"/>
              <a:t>N.B. </a:t>
            </a:r>
            <a:r>
              <a:rPr lang="en-US" dirty="0"/>
              <a:t>although we refer to “16S rRNA sequencing”, one should not be confused, because what is sequenced is the corresponding nuclear gene. Therefore, no </a:t>
            </a:r>
            <a:r>
              <a:rPr lang="en-US" dirty="0" err="1"/>
              <a:t>retrotranscription</a:t>
            </a:r>
            <a:r>
              <a:rPr lang="en-US" dirty="0"/>
              <a:t> takes place before the preparation of the library</a:t>
            </a:r>
          </a:p>
        </p:txBody>
      </p:sp>
    </p:spTree>
    <p:extLst>
      <p:ext uri="{BB962C8B-B14F-4D97-AF65-F5344CB8AC3E}">
        <p14:creationId xmlns:p14="http://schemas.microsoft.com/office/powerpoint/2010/main" val="10397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0782" y="234498"/>
            <a:ext cx="10515600" cy="633358"/>
          </a:xfrm>
        </p:spPr>
        <p:txBody>
          <a:bodyPr>
            <a:normAutofit/>
          </a:bodyPr>
          <a:lstStyle/>
          <a:p>
            <a:r>
              <a:rPr lang="it-IT" dirty="0"/>
              <a:t>16S rRNA </a:t>
            </a:r>
            <a:r>
              <a:rPr lang="it-IT" dirty="0" err="1"/>
              <a:t>metabarcoding</a:t>
            </a:r>
            <a:r>
              <a:rPr lang="it-IT" dirty="0"/>
              <a:t>: NGS with short </a:t>
            </a:r>
            <a:r>
              <a:rPr lang="it-IT" dirty="0" err="1"/>
              <a:t>reads</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5271" y="1266015"/>
            <a:ext cx="8786621" cy="1935648"/>
          </a:xfrm>
        </p:spPr>
      </p:pic>
      <p:sp>
        <p:nvSpPr>
          <p:cNvPr id="5" name="CasellaDiTesto 4"/>
          <p:cNvSpPr txBox="1"/>
          <p:nvPr/>
        </p:nvSpPr>
        <p:spPr>
          <a:xfrm>
            <a:off x="627017" y="3599822"/>
            <a:ext cx="10709365"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t>Illumina sequencing has always represented a good compromise between reads length and throughput</a:t>
            </a:r>
          </a:p>
          <a:p>
            <a:pPr marL="285750" indent="-285750" algn="just">
              <a:buFont typeface="Arial" panose="020B0604020202020204" pitchFamily="34" charset="0"/>
              <a:buChar char="•"/>
            </a:pPr>
            <a:r>
              <a:rPr lang="en-US" dirty="0"/>
              <a:t>For approaches of this type, “benchtop” sequencers are sufficient, and thus the classically most widely used platforms for metabarcoding approaches have always been </a:t>
            </a:r>
            <a:r>
              <a:rPr lang="en-US" dirty="0" err="1"/>
              <a:t>MiSeq</a:t>
            </a:r>
            <a:r>
              <a:rPr lang="en-US" dirty="0"/>
              <a:t> platforms (in the case of Illumina sequencing, not forgetting the possibility of sequencing on </a:t>
            </a:r>
            <a:r>
              <a:rPr lang="en-US" dirty="0" err="1"/>
              <a:t>IonTorrent</a:t>
            </a:r>
            <a:r>
              <a:rPr lang="en-US" dirty="0"/>
              <a:t> platforms)</a:t>
            </a:r>
          </a:p>
          <a:p>
            <a:pPr marL="285750" indent="-285750" algn="just">
              <a:buFont typeface="Arial" panose="020B0604020202020204" pitchFamily="34" charset="0"/>
              <a:buChar char="•"/>
            </a:pPr>
            <a:r>
              <a:rPr lang="en-US" dirty="0"/>
              <a:t>The choice of whether to use SE or PE sequencing depends on the length of the variable region of interest -&gt; in some cases a single read is sufficient, otherwise paired reads must be overlaid and assembled</a:t>
            </a:r>
          </a:p>
          <a:p>
            <a:pPr marL="285750" indent="-285750" algn="just">
              <a:buFont typeface="Arial" panose="020B0604020202020204" pitchFamily="34" charset="0"/>
              <a:buChar char="•"/>
            </a:pPr>
            <a:r>
              <a:rPr lang="en-US" dirty="0"/>
              <a:t>N.B. when preparing the library, we expect </a:t>
            </a:r>
            <a:r>
              <a:rPr lang="en-US" b="1" dirty="0"/>
              <a:t>all inserts to be the same size</a:t>
            </a:r>
          </a:p>
        </p:txBody>
      </p:sp>
    </p:spTree>
    <p:extLst>
      <p:ext uri="{BB962C8B-B14F-4D97-AF65-F5344CB8AC3E}">
        <p14:creationId xmlns:p14="http://schemas.microsoft.com/office/powerpoint/2010/main" val="260381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0782" y="234498"/>
            <a:ext cx="10515600" cy="633358"/>
          </a:xfrm>
        </p:spPr>
        <p:txBody>
          <a:bodyPr>
            <a:normAutofit/>
          </a:bodyPr>
          <a:lstStyle/>
          <a:p>
            <a:r>
              <a:rPr lang="it-IT" dirty="0"/>
              <a:t>16S rRNA </a:t>
            </a:r>
            <a:r>
              <a:rPr lang="it-IT" dirty="0" err="1"/>
              <a:t>metabarcoding</a:t>
            </a:r>
            <a:r>
              <a:rPr lang="it-IT" dirty="0"/>
              <a:t>: Illumina or </a:t>
            </a:r>
            <a:r>
              <a:rPr lang="it-IT" dirty="0" err="1"/>
              <a:t>IonTorrent</a:t>
            </a:r>
            <a:r>
              <a:rPr lang="it-IT" dirty="0"/>
              <a:t>?</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29" y="1233256"/>
            <a:ext cx="10058400" cy="20503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29" y="3283649"/>
            <a:ext cx="4945300" cy="2651543"/>
          </a:xfrm>
          <a:prstGeom prst="rect">
            <a:avLst/>
          </a:prstGeom>
        </p:spPr>
      </p:pic>
      <p:sp>
        <p:nvSpPr>
          <p:cNvPr id="8" name="CasellaDiTesto 7"/>
          <p:cNvSpPr txBox="1"/>
          <p:nvPr/>
        </p:nvSpPr>
        <p:spPr>
          <a:xfrm>
            <a:off x="6017622" y="3500846"/>
            <a:ext cx="5468983" cy="2862322"/>
          </a:xfrm>
          <a:prstGeom prst="rect">
            <a:avLst/>
          </a:prstGeom>
          <a:noFill/>
        </p:spPr>
        <p:txBody>
          <a:bodyPr wrap="square" rtlCol="0">
            <a:spAutoFit/>
          </a:bodyPr>
          <a:lstStyle/>
          <a:p>
            <a:pPr algn="just"/>
            <a:r>
              <a:rPr lang="en-US" dirty="0"/>
              <a:t>Longer reads offer the possibility of covering multiple variable regions simultaneously, and this increases the number of phylogenetically informative sites (= that contain analyzable polymorphisms)</a:t>
            </a:r>
          </a:p>
          <a:p>
            <a:pPr algn="just"/>
            <a:endParaRPr lang="en-US" dirty="0"/>
          </a:p>
          <a:p>
            <a:pPr algn="just"/>
            <a:r>
              <a:rPr lang="en-US" dirty="0"/>
              <a:t>Improved ability to discriminate taxa. Increased resolution (you can go down to genus and species, whereas with a single region you often stay at the order or family level)</a:t>
            </a:r>
          </a:p>
        </p:txBody>
      </p:sp>
    </p:spTree>
    <p:extLst>
      <p:ext uri="{BB962C8B-B14F-4D97-AF65-F5344CB8AC3E}">
        <p14:creationId xmlns:p14="http://schemas.microsoft.com/office/powerpoint/2010/main" val="67608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26086"/>
            <a:ext cx="10515600" cy="633358"/>
          </a:xfrm>
        </p:spPr>
        <p:txBody>
          <a:bodyPr>
            <a:normAutofit/>
          </a:bodyPr>
          <a:lstStyle/>
          <a:p>
            <a:r>
              <a:rPr lang="it-IT" dirty="0"/>
              <a:t>The </a:t>
            </a:r>
            <a:r>
              <a:rPr lang="it-IT" dirty="0" err="1"/>
              <a:t>origins</a:t>
            </a:r>
            <a:endParaRPr lang="en-US" dirty="0"/>
          </a:p>
        </p:txBody>
      </p:sp>
      <p:sp>
        <p:nvSpPr>
          <p:cNvPr id="3" name="Segnaposto contenuto 2"/>
          <p:cNvSpPr>
            <a:spLocks noGrp="1"/>
          </p:cNvSpPr>
          <p:nvPr>
            <p:ph idx="1"/>
          </p:nvPr>
        </p:nvSpPr>
        <p:spPr>
          <a:xfrm>
            <a:off x="130630" y="1347932"/>
            <a:ext cx="7419702" cy="3584628"/>
          </a:xfrm>
        </p:spPr>
        <p:txBody>
          <a:bodyPr>
            <a:normAutofit/>
          </a:bodyPr>
          <a:lstStyle/>
          <a:p>
            <a:pPr algn="just"/>
            <a:r>
              <a:rPr lang="en-US" dirty="0"/>
              <a:t>This approach stems from early pioneering studies conducted in the mid-1980s by Pace and colleagues. They had sensed the possibility of exploiting rRNA sequences as phylogenetic markers on a large scale by retrieving sequence data in a culture-independent manner</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046" y="48358"/>
            <a:ext cx="4423954" cy="3216012"/>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046" y="3264369"/>
            <a:ext cx="4423954" cy="336774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153" y="3264369"/>
            <a:ext cx="4639852" cy="3182463"/>
          </a:xfrm>
          <a:prstGeom prst="rect">
            <a:avLst/>
          </a:prstGeom>
        </p:spPr>
      </p:pic>
    </p:spTree>
    <p:extLst>
      <p:ext uri="{BB962C8B-B14F-4D97-AF65-F5344CB8AC3E}">
        <p14:creationId xmlns:p14="http://schemas.microsoft.com/office/powerpoint/2010/main" val="170834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a:t>16S rRNA </a:t>
            </a:r>
            <a:r>
              <a:rPr lang="it-IT" dirty="0" err="1"/>
              <a:t>metabarcoding</a:t>
            </a:r>
            <a:r>
              <a:rPr lang="it-IT" dirty="0"/>
              <a:t>: full 16S gene </a:t>
            </a:r>
            <a:r>
              <a:rPr lang="it-IT" dirty="0" err="1"/>
              <a:t>sequencing</a:t>
            </a:r>
            <a:r>
              <a:rPr lang="it-IT" dirty="0"/>
              <a:t> with long </a:t>
            </a:r>
            <a:r>
              <a:rPr lang="it-IT" dirty="0" err="1"/>
              <a:t>reads</a:t>
            </a:r>
            <a:endParaRPr lang="en-US" dirty="0"/>
          </a:p>
        </p:txBody>
      </p:sp>
      <p:sp>
        <p:nvSpPr>
          <p:cNvPr id="3" name="Segnaposto contenuto 2"/>
          <p:cNvSpPr>
            <a:spLocks noGrp="1"/>
          </p:cNvSpPr>
          <p:nvPr>
            <p:ph idx="1"/>
          </p:nvPr>
        </p:nvSpPr>
        <p:spPr>
          <a:xfrm>
            <a:off x="690154" y="1684056"/>
            <a:ext cx="4970417" cy="4577406"/>
          </a:xfrm>
        </p:spPr>
        <p:txBody>
          <a:bodyPr>
            <a:normAutofit/>
          </a:bodyPr>
          <a:lstStyle/>
          <a:p>
            <a:pPr algn="just"/>
            <a:r>
              <a:rPr lang="en-US" dirty="0"/>
              <a:t>It is possible to </a:t>
            </a:r>
            <a:r>
              <a:rPr lang="en-US" dirty="0" err="1"/>
              <a:t>seuqentiate</a:t>
            </a:r>
            <a:r>
              <a:rPr lang="en-US" dirty="0"/>
              <a:t> the entire region of interest (approximately 1600 bp) with third-generation sequencing techniques</a:t>
            </a:r>
          </a:p>
          <a:p>
            <a:pPr algn="just"/>
            <a:r>
              <a:rPr lang="en-US" dirty="0"/>
              <a:t>Since we always start from genomic DNA, </a:t>
            </a:r>
            <a:r>
              <a:rPr lang="en-US" u="sng" dirty="0"/>
              <a:t>this approach involves using degenerate primers to amplify the entire 16S gene</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84" y="1684056"/>
            <a:ext cx="6125671" cy="394082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4931329"/>
            <a:ext cx="5473301" cy="822413"/>
          </a:xfrm>
          <a:prstGeom prst="rect">
            <a:avLst/>
          </a:prstGeom>
        </p:spPr>
      </p:pic>
    </p:spTree>
    <p:extLst>
      <p:ext uri="{BB962C8B-B14F-4D97-AF65-F5344CB8AC3E}">
        <p14:creationId xmlns:p14="http://schemas.microsoft.com/office/powerpoint/2010/main" val="427833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err="1"/>
              <a:t>Defining</a:t>
            </a:r>
            <a:r>
              <a:rPr lang="it-IT" dirty="0"/>
              <a:t> the concept of </a:t>
            </a:r>
            <a:r>
              <a:rPr lang="it-IT" dirty="0" err="1"/>
              <a:t>species</a:t>
            </a:r>
            <a:r>
              <a:rPr lang="it-IT" dirty="0"/>
              <a:t>: </a:t>
            </a:r>
            <a:r>
              <a:rPr lang="it-IT" dirty="0" err="1"/>
              <a:t>not</a:t>
            </a:r>
            <a:r>
              <a:rPr lang="it-IT" dirty="0"/>
              <a:t> a </a:t>
            </a:r>
            <a:r>
              <a:rPr lang="it-IT" dirty="0" err="1"/>
              <a:t>simple</a:t>
            </a:r>
            <a:r>
              <a:rPr lang="it-IT" dirty="0"/>
              <a:t> task</a:t>
            </a:r>
            <a:endParaRPr lang="en-US" dirty="0"/>
          </a:p>
        </p:txBody>
      </p:sp>
      <p:sp>
        <p:nvSpPr>
          <p:cNvPr id="3" name="Segnaposto contenuto 2"/>
          <p:cNvSpPr>
            <a:spLocks noGrp="1"/>
          </p:cNvSpPr>
          <p:nvPr>
            <p:ph idx="1"/>
          </p:nvPr>
        </p:nvSpPr>
        <p:spPr>
          <a:xfrm>
            <a:off x="838200" y="1657931"/>
            <a:ext cx="10515599" cy="4577406"/>
          </a:xfrm>
        </p:spPr>
        <p:txBody>
          <a:bodyPr>
            <a:normAutofit/>
          </a:bodyPr>
          <a:lstStyle/>
          <a:p>
            <a:pPr marL="45720" indent="0" algn="just">
              <a:buNone/>
            </a:pPr>
            <a:r>
              <a:rPr lang="it-IT" sz="2300" i="1" dirty="0"/>
              <a:t>«</a:t>
            </a:r>
            <a:r>
              <a:rPr lang="en-US" sz="2300" i="1" dirty="0"/>
              <a:t>No single definition has satisfied all naturalists; yet every naturalist knows vaguely what he means when he speaks of a species”</a:t>
            </a:r>
          </a:p>
          <a:p>
            <a:pPr marL="45720" indent="0" algn="r">
              <a:buNone/>
            </a:pPr>
            <a:r>
              <a:rPr lang="it-IT" sz="2300" dirty="0"/>
              <a:t>Charles Darwin</a:t>
            </a:r>
          </a:p>
          <a:p>
            <a:pPr marL="45720" indent="0" algn="r">
              <a:buNone/>
            </a:pPr>
            <a:r>
              <a:rPr lang="it-IT" sz="2300" dirty="0"/>
              <a:t>On the </a:t>
            </a:r>
            <a:r>
              <a:rPr lang="it-IT" sz="2300" dirty="0" err="1"/>
              <a:t>origin</a:t>
            </a:r>
            <a:r>
              <a:rPr lang="it-IT" sz="2300" dirty="0"/>
              <a:t> of </a:t>
            </a:r>
            <a:r>
              <a:rPr lang="it-IT" sz="2300" dirty="0" err="1"/>
              <a:t>species</a:t>
            </a:r>
            <a:r>
              <a:rPr lang="it-IT" sz="2300" dirty="0"/>
              <a:t>, 1859</a:t>
            </a:r>
            <a:endParaRPr lang="en-US" sz="2300" dirty="0"/>
          </a:p>
        </p:txBody>
      </p:sp>
      <p:pic>
        <p:nvPicPr>
          <p:cNvPr id="4" name="Immagine 3"/>
          <p:cNvPicPr>
            <a:picLocks noChangeAspect="1"/>
          </p:cNvPicPr>
          <p:nvPr/>
        </p:nvPicPr>
        <p:blipFill>
          <a:blip r:embed="rId2"/>
          <a:stretch>
            <a:fillRect/>
          </a:stretch>
        </p:blipFill>
        <p:spPr>
          <a:xfrm>
            <a:off x="838199" y="3037025"/>
            <a:ext cx="5902820" cy="2902220"/>
          </a:xfrm>
          <a:prstGeom prst="rect">
            <a:avLst/>
          </a:prstGeom>
        </p:spPr>
      </p:pic>
    </p:spTree>
    <p:extLst>
      <p:ext uri="{BB962C8B-B14F-4D97-AF65-F5344CB8AC3E}">
        <p14:creationId xmlns:p14="http://schemas.microsoft.com/office/powerpoint/2010/main" val="232804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1" y="1657931"/>
            <a:ext cx="10970622" cy="4577406"/>
          </a:xfrm>
        </p:spPr>
        <p:txBody>
          <a:bodyPr>
            <a:normAutofit/>
          </a:bodyPr>
          <a:lstStyle/>
          <a:p>
            <a:pPr algn="just"/>
            <a:r>
              <a:rPr lang="en-US" dirty="0"/>
              <a:t>It works very well as long as it refers to organisms that reproduce sexually</a:t>
            </a:r>
          </a:p>
          <a:p>
            <a:pPr algn="just"/>
            <a:r>
              <a:rPr lang="en-US" dirty="0"/>
              <a:t>Becomes much more nuanced when approaching bacteria and fungi</a:t>
            </a:r>
          </a:p>
          <a:p>
            <a:pPr algn="just"/>
            <a:r>
              <a:rPr lang="en-US" dirty="0"/>
              <a:t>There is the presence of plasmids, there is extensive horizontal gene transfer, the genome itself can be considered a pangenome</a:t>
            </a:r>
          </a:p>
          <a:p>
            <a:pPr algn="just"/>
            <a:r>
              <a:rPr lang="en-US" dirty="0"/>
              <a:t>What about viruses? Concept of viral “</a:t>
            </a:r>
            <a:r>
              <a:rPr lang="en-US" dirty="0" err="1"/>
              <a:t>quasispecies</a:t>
            </a:r>
            <a:r>
              <a:rPr lang="en-US" dirty="0"/>
              <a:t>”</a:t>
            </a:r>
            <a:endParaRPr lang="it-IT" dirty="0"/>
          </a:p>
        </p:txBody>
      </p:sp>
      <p:pic>
        <p:nvPicPr>
          <p:cNvPr id="5" name="Immagine 4"/>
          <p:cNvPicPr>
            <a:picLocks noChangeAspect="1"/>
          </p:cNvPicPr>
          <p:nvPr/>
        </p:nvPicPr>
        <p:blipFill>
          <a:blip r:embed="rId2"/>
          <a:stretch>
            <a:fillRect/>
          </a:stretch>
        </p:blipFill>
        <p:spPr>
          <a:xfrm>
            <a:off x="6444344" y="3748377"/>
            <a:ext cx="4909455" cy="2650018"/>
          </a:xfrm>
          <a:prstGeom prst="rect">
            <a:avLst/>
          </a:prstGeom>
        </p:spPr>
      </p:pic>
      <p:sp>
        <p:nvSpPr>
          <p:cNvPr id="6" name="CasellaDiTesto 5"/>
          <p:cNvSpPr txBox="1"/>
          <p:nvPr/>
        </p:nvSpPr>
        <p:spPr>
          <a:xfrm>
            <a:off x="694509" y="4577129"/>
            <a:ext cx="5294811" cy="1323439"/>
          </a:xfrm>
          <a:prstGeom prst="rect">
            <a:avLst/>
          </a:prstGeom>
          <a:noFill/>
          <a:ln>
            <a:solidFill>
              <a:srgbClr val="00B050"/>
            </a:solidFill>
          </a:ln>
        </p:spPr>
        <p:txBody>
          <a:bodyPr wrap="square" rtlCol="0">
            <a:spAutoFit/>
          </a:bodyPr>
          <a:lstStyle/>
          <a:p>
            <a:pPr algn="ctr"/>
            <a:r>
              <a:rPr lang="it-IT" sz="2000" b="1" u="sng" dirty="0" err="1"/>
              <a:t>Operational</a:t>
            </a:r>
            <a:r>
              <a:rPr lang="it-IT" sz="2000" b="1" u="sng" dirty="0"/>
              <a:t> </a:t>
            </a:r>
            <a:r>
              <a:rPr lang="it-IT" sz="2000" b="1" u="sng" dirty="0" err="1"/>
              <a:t>Taxonomic</a:t>
            </a:r>
            <a:r>
              <a:rPr lang="it-IT" sz="2000" b="1" u="sng" dirty="0"/>
              <a:t> Unit, OTU</a:t>
            </a:r>
            <a:r>
              <a:rPr lang="it-IT" sz="2000" dirty="0"/>
              <a:t>: </a:t>
            </a:r>
            <a:r>
              <a:rPr lang="en-US" sz="2000" dirty="0"/>
              <a:t>Arbitrary definition of taxonomic unit based solely on the criterion of sequence divergence</a:t>
            </a:r>
          </a:p>
        </p:txBody>
      </p:sp>
      <p:sp>
        <p:nvSpPr>
          <p:cNvPr id="8" name="Titolo 1">
            <a:extLst>
              <a:ext uri="{FF2B5EF4-FFF2-40B4-BE49-F238E27FC236}">
                <a16:creationId xmlns:a16="http://schemas.microsoft.com/office/drawing/2014/main" id="{93A5CDC6-4B15-E03D-4F10-852802D02743}"/>
              </a:ext>
            </a:extLst>
          </p:cNvPr>
          <p:cNvSpPr txBox="1">
            <a:spLocks/>
          </p:cNvSpPr>
          <p:nvPr/>
        </p:nvSpPr>
        <p:spPr>
          <a:xfrm>
            <a:off x="838199" y="783138"/>
            <a:ext cx="10515600" cy="633358"/>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Defining the concept of species: not a simple task</a:t>
            </a:r>
            <a:endParaRPr lang="en-US" dirty="0"/>
          </a:p>
        </p:txBody>
      </p:sp>
    </p:spTree>
    <p:extLst>
      <p:ext uri="{BB962C8B-B14F-4D97-AF65-F5344CB8AC3E}">
        <p14:creationId xmlns:p14="http://schemas.microsoft.com/office/powerpoint/2010/main" val="14501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err="1"/>
              <a:t>Early</a:t>
            </a:r>
            <a:r>
              <a:rPr lang="it-IT" dirty="0"/>
              <a:t> </a:t>
            </a:r>
            <a:r>
              <a:rPr lang="it-IT" dirty="0" err="1"/>
              <a:t>attempts</a:t>
            </a:r>
            <a:r>
              <a:rPr lang="it-IT" dirty="0"/>
              <a:t> </a:t>
            </a:r>
            <a:r>
              <a:rPr lang="it-IT" dirty="0" err="1"/>
              <a:t>at</a:t>
            </a:r>
            <a:r>
              <a:rPr lang="it-IT" dirty="0"/>
              <a:t> </a:t>
            </a:r>
            <a:r>
              <a:rPr lang="it-IT" dirty="0" err="1"/>
              <a:t>defining</a:t>
            </a:r>
            <a:r>
              <a:rPr lang="it-IT" dirty="0"/>
              <a:t> the concept of </a:t>
            </a:r>
            <a:r>
              <a:rPr lang="it-IT" dirty="0" err="1"/>
              <a:t>species</a:t>
            </a:r>
            <a:r>
              <a:rPr lang="it-IT" dirty="0"/>
              <a:t> </a:t>
            </a:r>
            <a:r>
              <a:rPr lang="it-IT" dirty="0" err="1"/>
              <a:t>using</a:t>
            </a:r>
            <a:r>
              <a:rPr lang="it-IT" dirty="0"/>
              <a:t> </a:t>
            </a:r>
            <a:r>
              <a:rPr lang="it-IT" dirty="0" err="1"/>
              <a:t>molecular</a:t>
            </a:r>
            <a:r>
              <a:rPr lang="it-IT" dirty="0"/>
              <a:t> data</a:t>
            </a:r>
            <a:endParaRPr lang="en-US" dirty="0"/>
          </a:p>
        </p:txBody>
      </p:sp>
      <p:sp>
        <p:nvSpPr>
          <p:cNvPr id="3" name="Segnaposto contenuto 2"/>
          <p:cNvSpPr>
            <a:spLocks noGrp="1"/>
          </p:cNvSpPr>
          <p:nvPr>
            <p:ph idx="1"/>
          </p:nvPr>
        </p:nvSpPr>
        <p:spPr>
          <a:xfrm>
            <a:off x="838201" y="1657931"/>
            <a:ext cx="6285410" cy="4577406"/>
          </a:xfrm>
        </p:spPr>
        <p:txBody>
          <a:bodyPr>
            <a:normAutofit/>
          </a:bodyPr>
          <a:lstStyle/>
          <a:p>
            <a:pPr algn="just"/>
            <a:r>
              <a:rPr lang="en-US" dirty="0"/>
              <a:t>The concept of OTU comes from the work of Peter Sneath and </a:t>
            </a:r>
            <a:r>
              <a:rPr lang="en-US" dirty="0" err="1"/>
              <a:t>Rober</a:t>
            </a:r>
            <a:r>
              <a:rPr lang="en-US" dirty="0"/>
              <a:t> </a:t>
            </a:r>
            <a:r>
              <a:rPr lang="en-US" dirty="0" err="1"/>
              <a:t>Sokal</a:t>
            </a:r>
            <a:r>
              <a:rPr lang="en-US" dirty="0"/>
              <a:t> in the 1970s</a:t>
            </a:r>
          </a:p>
          <a:p>
            <a:pPr algn="just"/>
            <a:r>
              <a:rPr lang="en-US" dirty="0"/>
              <a:t>Their basic idea was to be able to group organisms into groups on the basis of </a:t>
            </a:r>
            <a:r>
              <a:rPr lang="en-US" b="1" dirty="0"/>
              <a:t>observable and quantifiable characters</a:t>
            </a:r>
          </a:p>
          <a:p>
            <a:pPr algn="just"/>
            <a:r>
              <a:rPr lang="en-US" dirty="0"/>
              <a:t>This strategy was intended to be useful in standardizing the way organisms were classified, which were very confusing and often heterogeneous depending on the </a:t>
            </a:r>
            <a:r>
              <a:rPr lang="en-US" dirty="0" err="1"/>
              <a:t>macrogroup</a:t>
            </a:r>
            <a:r>
              <a:rPr lang="en-US" dirty="0"/>
              <a:t> of organisms being considered (e.g. zoologists vs botanists vs microbiologists, etc.)</a:t>
            </a:r>
            <a:endParaRPr lang="it-IT" dirty="0"/>
          </a:p>
        </p:txBody>
      </p:sp>
      <p:pic>
        <p:nvPicPr>
          <p:cNvPr id="4" name="Immagine 3"/>
          <p:cNvPicPr>
            <a:picLocks noChangeAspect="1"/>
          </p:cNvPicPr>
          <p:nvPr/>
        </p:nvPicPr>
        <p:blipFill>
          <a:blip r:embed="rId2"/>
          <a:stretch>
            <a:fillRect/>
          </a:stretch>
        </p:blipFill>
        <p:spPr>
          <a:xfrm>
            <a:off x="7428140" y="1416496"/>
            <a:ext cx="4524375" cy="4524375"/>
          </a:xfrm>
          <a:prstGeom prst="rect">
            <a:avLst/>
          </a:prstGeom>
        </p:spPr>
      </p:pic>
    </p:spTree>
    <p:extLst>
      <p:ext uri="{BB962C8B-B14F-4D97-AF65-F5344CB8AC3E}">
        <p14:creationId xmlns:p14="http://schemas.microsoft.com/office/powerpoint/2010/main" val="33965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The «</a:t>
            </a:r>
            <a:r>
              <a:rPr lang="it-IT" dirty="0" err="1"/>
              <a:t>binning</a:t>
            </a:r>
            <a:r>
              <a:rPr lang="it-IT" dirty="0"/>
              <a:t>» concept</a:t>
            </a:r>
            <a:endParaRPr lang="en-US" dirty="0"/>
          </a:p>
        </p:txBody>
      </p:sp>
      <p:sp>
        <p:nvSpPr>
          <p:cNvPr id="3" name="Segnaposto contenuto 2"/>
          <p:cNvSpPr>
            <a:spLocks noGrp="1"/>
          </p:cNvSpPr>
          <p:nvPr>
            <p:ph idx="1"/>
          </p:nvPr>
        </p:nvSpPr>
        <p:spPr>
          <a:xfrm>
            <a:off x="838201" y="1657931"/>
            <a:ext cx="10178142" cy="4577406"/>
          </a:xfrm>
        </p:spPr>
        <p:txBody>
          <a:bodyPr>
            <a:normAutofit/>
          </a:bodyPr>
          <a:lstStyle/>
          <a:p>
            <a:pPr algn="just"/>
            <a:r>
              <a:rPr lang="en-US" dirty="0"/>
              <a:t>In general, “binning” refers to the grouping of species, genera, and families on the basis of shared characteristics derived from analysis of certain properties of their sequences: frequency of observation of di-, tri-, or tetra-nucleotides, GC content, codon usage</a:t>
            </a:r>
          </a:p>
          <a:p>
            <a:pPr algn="just"/>
            <a:r>
              <a:rPr lang="en-US" dirty="0"/>
              <a:t>In fact, the most common use of the term concerns the grouping of sequences derived from sequencing </a:t>
            </a:r>
            <a:r>
              <a:rPr lang="en-US" b="1" dirty="0"/>
              <a:t>phylogenetic markers </a:t>
            </a:r>
            <a:r>
              <a:rPr lang="en-US" dirty="0"/>
              <a:t>(e.g., 16S rRNA) on the basis of </a:t>
            </a:r>
            <a:r>
              <a:rPr lang="en-US" b="1" dirty="0"/>
              <a:t>similarity criteria</a:t>
            </a:r>
          </a:p>
          <a:p>
            <a:pPr algn="just"/>
            <a:r>
              <a:rPr lang="en-US" dirty="0"/>
              <a:t>A comparison is made between the generated sequences and a </a:t>
            </a:r>
            <a:r>
              <a:rPr lang="en-US" b="1" dirty="0"/>
              <a:t>reference database</a:t>
            </a:r>
          </a:p>
          <a:p>
            <a:pPr algn="just"/>
            <a:r>
              <a:rPr lang="en-US" dirty="0"/>
              <a:t>A minimum threshold of similarity is set above which assignment to a taxonomic group is made</a:t>
            </a:r>
          </a:p>
          <a:p>
            <a:pPr algn="just"/>
            <a:r>
              <a:rPr lang="en-US" b="1" u="sng" dirty="0">
                <a:solidFill>
                  <a:srgbClr val="FF0000"/>
                </a:solidFill>
              </a:rPr>
              <a:t>&gt;97% species, &gt;90% genus, &gt;80% family</a:t>
            </a:r>
            <a:endParaRPr lang="it-IT" b="1" u="sng" dirty="0">
              <a:solidFill>
                <a:srgbClr val="FF0000"/>
              </a:solidFill>
            </a:endParaRPr>
          </a:p>
        </p:txBody>
      </p:sp>
    </p:spTree>
    <p:extLst>
      <p:ext uri="{BB962C8B-B14F-4D97-AF65-F5344CB8AC3E}">
        <p14:creationId xmlns:p14="http://schemas.microsoft.com/office/powerpoint/2010/main" val="18561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1" y="1657931"/>
            <a:ext cx="10178142" cy="4577406"/>
          </a:xfrm>
        </p:spPr>
        <p:txBody>
          <a:bodyPr>
            <a:normAutofit lnSpcReduction="10000"/>
          </a:bodyPr>
          <a:lstStyle/>
          <a:p>
            <a:pPr algn="just"/>
            <a:r>
              <a:rPr lang="en-US" dirty="0"/>
              <a:t>Should more detailed classification be necessary, </a:t>
            </a:r>
            <a:r>
              <a:rPr lang="en-US" b="1" dirty="0"/>
              <a:t>multiple phylogenetic markers could be used in combination</a:t>
            </a:r>
            <a:r>
              <a:rPr lang="en-US" dirty="0"/>
              <a:t> (N.B. these must be housekeeping genes shared by all species of interest and NOT subject to horizontal gene transfer events!)</a:t>
            </a:r>
          </a:p>
          <a:p>
            <a:pPr algn="just"/>
            <a:r>
              <a:rPr lang="en-US" dirty="0"/>
              <a:t>These are </a:t>
            </a:r>
            <a:r>
              <a:rPr lang="en-US" u="sng" dirty="0"/>
              <a:t>arbitrarily chosen thresholds</a:t>
            </a:r>
            <a:r>
              <a:rPr lang="en-US" dirty="0"/>
              <a:t>, representing a kind of “rule of thumb” derived from empirical considerations</a:t>
            </a:r>
          </a:p>
          <a:p>
            <a:pPr algn="just"/>
            <a:r>
              <a:rPr lang="en-US" dirty="0"/>
              <a:t>Some degree of divergence between the sequences and the reference contained in the database is always tolerated due to:</a:t>
            </a:r>
          </a:p>
          <a:p>
            <a:pPr algn="just">
              <a:buFont typeface="Wingdings" panose="05000000000000000000" pitchFamily="2" charset="2"/>
              <a:buChar char="Ø"/>
            </a:pPr>
            <a:r>
              <a:rPr lang="en-US" dirty="0"/>
              <a:t>possible intraspecific variability</a:t>
            </a:r>
          </a:p>
          <a:p>
            <a:pPr algn="just">
              <a:buFont typeface="Wingdings" panose="05000000000000000000" pitchFamily="2" charset="2"/>
              <a:buChar char="Ø"/>
            </a:pPr>
            <a:r>
              <a:rPr lang="en-US" dirty="0"/>
              <a:t>possible presence of sequencing errors</a:t>
            </a:r>
          </a:p>
          <a:p>
            <a:pPr algn="just"/>
            <a:r>
              <a:rPr lang="en-US" dirty="0"/>
              <a:t>Use of thresholds that are too stringent would lead to erroneously reporting a higher level of diversity than is actually the case; use of thresholds that are too loose would lead to misclassifications</a:t>
            </a:r>
            <a:endParaRPr lang="it-IT" dirty="0"/>
          </a:p>
        </p:txBody>
      </p:sp>
      <p:sp>
        <p:nvSpPr>
          <p:cNvPr id="6" name="Titolo 1">
            <a:extLst>
              <a:ext uri="{FF2B5EF4-FFF2-40B4-BE49-F238E27FC236}">
                <a16:creationId xmlns:a16="http://schemas.microsoft.com/office/drawing/2014/main" id="{C68D33DF-32F5-3266-12A8-2A8B541F728C}"/>
              </a:ext>
            </a:extLst>
          </p:cNvPr>
          <p:cNvSpPr>
            <a:spLocks noGrp="1"/>
          </p:cNvSpPr>
          <p:nvPr>
            <p:ph type="title"/>
          </p:nvPr>
        </p:nvSpPr>
        <p:spPr>
          <a:xfrm>
            <a:off x="838199" y="783138"/>
            <a:ext cx="10515600" cy="633358"/>
          </a:xfrm>
        </p:spPr>
        <p:txBody>
          <a:bodyPr>
            <a:normAutofit/>
          </a:bodyPr>
          <a:lstStyle/>
          <a:p>
            <a:r>
              <a:rPr lang="it-IT" dirty="0"/>
              <a:t>The «</a:t>
            </a:r>
            <a:r>
              <a:rPr lang="it-IT" dirty="0" err="1"/>
              <a:t>binning</a:t>
            </a:r>
            <a:r>
              <a:rPr lang="it-IT" dirty="0"/>
              <a:t>» concept</a:t>
            </a:r>
            <a:endParaRPr lang="en-US" dirty="0"/>
          </a:p>
        </p:txBody>
      </p:sp>
    </p:spTree>
    <p:extLst>
      <p:ext uri="{BB962C8B-B14F-4D97-AF65-F5344CB8AC3E}">
        <p14:creationId xmlns:p14="http://schemas.microsoft.com/office/powerpoint/2010/main" val="6686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89" y="521259"/>
            <a:ext cx="10515600" cy="633358"/>
          </a:xfrm>
        </p:spPr>
        <p:txBody>
          <a:bodyPr>
            <a:normAutofit fontScale="90000"/>
          </a:bodyPr>
          <a:lstStyle/>
          <a:p>
            <a:r>
              <a:rPr lang="it-IT" dirty="0"/>
              <a:t>How do </a:t>
            </a:r>
            <a:r>
              <a:rPr lang="it-IT" dirty="0" err="1"/>
              <a:t>we</a:t>
            </a:r>
            <a:r>
              <a:rPr lang="it-IT" dirty="0"/>
              <a:t> handle </a:t>
            </a:r>
            <a:r>
              <a:rPr lang="it-IT" dirty="0" err="1"/>
              <a:t>sequencing</a:t>
            </a:r>
            <a:r>
              <a:rPr lang="it-IT" dirty="0"/>
              <a:t> data in a </a:t>
            </a:r>
            <a:r>
              <a:rPr lang="it-IT" dirty="0" err="1"/>
              <a:t>metagenomic</a:t>
            </a:r>
            <a:r>
              <a:rPr lang="it-IT" dirty="0"/>
              <a:t> </a:t>
            </a:r>
            <a:r>
              <a:rPr lang="it-IT" dirty="0" err="1"/>
              <a:t>analysis</a:t>
            </a:r>
            <a:r>
              <a:rPr lang="it-IT" dirty="0"/>
              <a:t>?</a:t>
            </a:r>
            <a:endParaRPr lang="en-US" dirty="0"/>
          </a:p>
        </p:txBody>
      </p:sp>
      <p:pic>
        <p:nvPicPr>
          <p:cNvPr id="6" name="Immagine 5"/>
          <p:cNvPicPr>
            <a:picLocks noChangeAspect="1"/>
          </p:cNvPicPr>
          <p:nvPr/>
        </p:nvPicPr>
        <p:blipFill>
          <a:blip r:embed="rId2"/>
          <a:stretch>
            <a:fillRect/>
          </a:stretch>
        </p:blipFill>
        <p:spPr>
          <a:xfrm>
            <a:off x="2283056" y="1484403"/>
            <a:ext cx="7608467" cy="4724809"/>
          </a:xfrm>
          <a:prstGeom prst="rect">
            <a:avLst/>
          </a:prstGeom>
        </p:spPr>
      </p:pic>
    </p:spTree>
    <p:extLst>
      <p:ext uri="{BB962C8B-B14F-4D97-AF65-F5344CB8AC3E}">
        <p14:creationId xmlns:p14="http://schemas.microsoft.com/office/powerpoint/2010/main" val="14279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99961"/>
            <a:ext cx="10515600" cy="633358"/>
          </a:xfrm>
        </p:spPr>
        <p:txBody>
          <a:bodyPr>
            <a:normAutofit/>
          </a:bodyPr>
          <a:lstStyle/>
          <a:p>
            <a:r>
              <a:rPr lang="it-IT" dirty="0" err="1"/>
              <a:t>Criteria</a:t>
            </a:r>
            <a:r>
              <a:rPr lang="it-IT" dirty="0"/>
              <a:t> for clustering a </a:t>
            </a:r>
            <a:r>
              <a:rPr lang="it-IT" dirty="0" err="1"/>
              <a:t>read</a:t>
            </a:r>
            <a:r>
              <a:rPr lang="it-IT" dirty="0"/>
              <a:t> </a:t>
            </a:r>
            <a:r>
              <a:rPr lang="it-IT" dirty="0" err="1"/>
              <a:t>within</a:t>
            </a:r>
            <a:r>
              <a:rPr lang="it-IT" dirty="0"/>
              <a:t> an OTU</a:t>
            </a:r>
            <a:endParaRPr lang="en-US" dirty="0"/>
          </a:p>
        </p:txBody>
      </p:sp>
      <p:pic>
        <p:nvPicPr>
          <p:cNvPr id="4" name="Picture 2" descr="Image">
            <a:extLst>
              <a:ext uri="{FF2B5EF4-FFF2-40B4-BE49-F238E27FC236}">
                <a16:creationId xmlns:a16="http://schemas.microsoft.com/office/drawing/2014/main" id="{728DBBD0-C375-4D5E-B867-83C6347B2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238" y="1324442"/>
            <a:ext cx="4504852" cy="3091773"/>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2"/>
          <p:cNvSpPr>
            <a:spLocks noGrp="1"/>
          </p:cNvSpPr>
          <p:nvPr>
            <p:ph idx="1"/>
          </p:nvPr>
        </p:nvSpPr>
        <p:spPr>
          <a:xfrm>
            <a:off x="838201" y="1657931"/>
            <a:ext cx="5580016" cy="4577406"/>
          </a:xfrm>
        </p:spPr>
        <p:txBody>
          <a:bodyPr>
            <a:normAutofit lnSpcReduction="10000"/>
          </a:bodyPr>
          <a:lstStyle/>
          <a:p>
            <a:pPr algn="just"/>
            <a:r>
              <a:rPr lang="en-US" b="1" u="sng" dirty="0"/>
              <a:t>All sequences included in an OTU must have a mutual similarity level &gt; 97%</a:t>
            </a:r>
            <a:r>
              <a:rPr lang="en-US" dirty="0"/>
              <a:t> (use of accurate alignment algorithms important!)</a:t>
            </a:r>
          </a:p>
          <a:p>
            <a:pPr algn="just"/>
            <a:r>
              <a:rPr lang="en-US" dirty="0"/>
              <a:t>Among all sequences in an OTU, </a:t>
            </a:r>
            <a:r>
              <a:rPr lang="en-US" u="sng" dirty="0"/>
              <a:t>one reference sequence must be identified</a:t>
            </a:r>
            <a:r>
              <a:rPr lang="en-US" dirty="0"/>
              <a:t>, which should be the most abundant</a:t>
            </a:r>
          </a:p>
          <a:p>
            <a:pPr algn="just"/>
            <a:r>
              <a:rPr lang="en-US" dirty="0"/>
              <a:t>Any chimeric sequences (possible sequencing artifacts or library preparation) should be removed</a:t>
            </a:r>
          </a:p>
          <a:p>
            <a:pPr algn="just"/>
            <a:r>
              <a:rPr lang="en-US" dirty="0"/>
              <a:t>All nonchimeric sequences found within an OTU need to share identity level against the representative sequence above the threshold (remember that “singletons” should be removed)</a:t>
            </a:r>
            <a:endParaRPr lang="it-IT" b="1" u="sng" dirty="0"/>
          </a:p>
        </p:txBody>
      </p:sp>
      <p:sp>
        <p:nvSpPr>
          <p:cNvPr id="3" name="CasellaDiTesto 2"/>
          <p:cNvSpPr txBox="1"/>
          <p:nvPr/>
        </p:nvSpPr>
        <p:spPr>
          <a:xfrm>
            <a:off x="6840238" y="4585418"/>
            <a:ext cx="4637659" cy="1477328"/>
          </a:xfrm>
          <a:prstGeom prst="rect">
            <a:avLst/>
          </a:prstGeom>
          <a:noFill/>
          <a:ln>
            <a:solidFill>
              <a:srgbClr val="00B050"/>
            </a:solidFill>
          </a:ln>
        </p:spPr>
        <p:txBody>
          <a:bodyPr wrap="square" rtlCol="0">
            <a:spAutoFit/>
          </a:bodyPr>
          <a:lstStyle/>
          <a:p>
            <a:pPr algn="just"/>
            <a:r>
              <a:rPr lang="it-IT" dirty="0"/>
              <a:t>N.B. some </a:t>
            </a:r>
            <a:r>
              <a:rPr lang="it-IT" dirty="0" err="1"/>
              <a:t>OTUs</a:t>
            </a:r>
            <a:r>
              <a:rPr lang="it-IT" dirty="0"/>
              <a:t> </a:t>
            </a:r>
            <a:r>
              <a:rPr lang="en-US" dirty="0"/>
              <a:t>can create a continuous spectrum of similarity between sequences, and this results in the possible classification of some sequences into more than one OTU</a:t>
            </a:r>
          </a:p>
        </p:txBody>
      </p:sp>
    </p:spTree>
    <p:extLst>
      <p:ext uri="{BB962C8B-B14F-4D97-AF65-F5344CB8AC3E}">
        <p14:creationId xmlns:p14="http://schemas.microsoft.com/office/powerpoint/2010/main" val="28898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99961"/>
            <a:ext cx="10515600" cy="633358"/>
          </a:xfrm>
        </p:spPr>
        <p:txBody>
          <a:bodyPr>
            <a:normAutofit/>
          </a:bodyPr>
          <a:lstStyle/>
          <a:p>
            <a:r>
              <a:rPr lang="it-IT" dirty="0" err="1"/>
              <a:t>Creation</a:t>
            </a:r>
            <a:r>
              <a:rPr lang="it-IT" dirty="0"/>
              <a:t> of «OTU </a:t>
            </a:r>
            <a:r>
              <a:rPr lang="it-IT" dirty="0" err="1"/>
              <a:t>tables</a:t>
            </a:r>
            <a:r>
              <a:rPr lang="it-IT" dirty="0"/>
              <a:t>»</a:t>
            </a:r>
            <a:endParaRPr lang="en-US" dirty="0"/>
          </a:p>
        </p:txBody>
      </p:sp>
      <p:sp>
        <p:nvSpPr>
          <p:cNvPr id="5" name="Segnaposto contenuto 2"/>
          <p:cNvSpPr>
            <a:spLocks noGrp="1"/>
          </p:cNvSpPr>
          <p:nvPr>
            <p:ph idx="1"/>
          </p:nvPr>
        </p:nvSpPr>
        <p:spPr>
          <a:xfrm>
            <a:off x="829490" y="3521565"/>
            <a:ext cx="10892245" cy="4577406"/>
          </a:xfrm>
        </p:spPr>
        <p:txBody>
          <a:bodyPr>
            <a:normAutofit/>
          </a:bodyPr>
          <a:lstStyle/>
          <a:p>
            <a:pPr algn="just"/>
            <a:r>
              <a:rPr lang="en-US" dirty="0"/>
              <a:t>An OTU table is simply </a:t>
            </a:r>
            <a:r>
              <a:rPr lang="en-US" u="sng" dirty="0"/>
              <a:t>a list of OTUs, characterized by a unique identifier and linked to a reference sequence</a:t>
            </a:r>
          </a:p>
          <a:p>
            <a:pPr algn="just"/>
            <a:r>
              <a:rPr lang="en-US" b="1" dirty="0"/>
              <a:t>Observation frequencies</a:t>
            </a:r>
            <a:r>
              <a:rPr lang="en-US" dirty="0"/>
              <a:t>, which are derived from the process of clustering the reads obtained from sequencing (of the selected phylogenetic marker), are associated with each OUT</a:t>
            </a:r>
          </a:p>
          <a:p>
            <a:pPr algn="just"/>
            <a:r>
              <a:rPr lang="en-US" dirty="0"/>
              <a:t>Basically, the number of reads that fall into each OTU is counted and these numbers are related to the total number of informative reads (thus excluding chimeric reads and singletons)</a:t>
            </a:r>
            <a:endParaRPr lang="it-IT" b="1" u="sng" dirty="0"/>
          </a:p>
        </p:txBody>
      </p:sp>
      <p:pic>
        <p:nvPicPr>
          <p:cNvPr id="6" name="Immagine 5"/>
          <p:cNvPicPr>
            <a:picLocks noChangeAspect="1"/>
          </p:cNvPicPr>
          <p:nvPr/>
        </p:nvPicPr>
        <p:blipFill>
          <a:blip r:embed="rId2"/>
          <a:stretch>
            <a:fillRect/>
          </a:stretch>
        </p:blipFill>
        <p:spPr>
          <a:xfrm>
            <a:off x="2429690" y="1338671"/>
            <a:ext cx="7315200" cy="2038350"/>
          </a:xfrm>
          <a:prstGeom prst="rect">
            <a:avLst/>
          </a:prstGeom>
        </p:spPr>
      </p:pic>
    </p:spTree>
    <p:extLst>
      <p:ext uri="{BB962C8B-B14F-4D97-AF65-F5344CB8AC3E}">
        <p14:creationId xmlns:p14="http://schemas.microsoft.com/office/powerpoint/2010/main" val="12304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99961"/>
            <a:ext cx="10515600" cy="633358"/>
          </a:xfrm>
        </p:spPr>
        <p:txBody>
          <a:bodyPr>
            <a:normAutofit/>
          </a:bodyPr>
          <a:lstStyle/>
          <a:p>
            <a:r>
              <a:rPr lang="it-IT" dirty="0" err="1"/>
              <a:t>Assigning</a:t>
            </a:r>
            <a:r>
              <a:rPr lang="it-IT" dirty="0"/>
              <a:t> </a:t>
            </a:r>
            <a:r>
              <a:rPr lang="it-IT" dirty="0" err="1"/>
              <a:t>OTUs</a:t>
            </a:r>
            <a:r>
              <a:rPr lang="it-IT" dirty="0"/>
              <a:t> to </a:t>
            </a:r>
            <a:r>
              <a:rPr lang="it-IT" dirty="0" err="1"/>
              <a:t>taxonomic</a:t>
            </a:r>
            <a:r>
              <a:rPr lang="it-IT" dirty="0"/>
              <a:t> entries</a:t>
            </a:r>
            <a:endParaRPr lang="en-US" dirty="0"/>
          </a:p>
        </p:txBody>
      </p:sp>
      <p:sp>
        <p:nvSpPr>
          <p:cNvPr id="5" name="Segnaposto contenuto 2"/>
          <p:cNvSpPr>
            <a:spLocks noGrp="1"/>
          </p:cNvSpPr>
          <p:nvPr>
            <p:ph idx="1"/>
          </p:nvPr>
        </p:nvSpPr>
        <p:spPr>
          <a:xfrm>
            <a:off x="641167" y="1422799"/>
            <a:ext cx="5942513" cy="4986710"/>
          </a:xfrm>
        </p:spPr>
        <p:txBody>
          <a:bodyPr>
            <a:normAutofit lnSpcReduction="10000"/>
          </a:bodyPr>
          <a:lstStyle/>
          <a:p>
            <a:pPr algn="just"/>
            <a:r>
              <a:rPr lang="en-US" u="sng" dirty="0"/>
              <a:t>The reference sequences of each OTU can be compared with a reference database</a:t>
            </a:r>
          </a:p>
          <a:p>
            <a:pPr algn="just"/>
            <a:r>
              <a:rPr lang="en-US" dirty="0"/>
              <a:t>If the similarity between the reference sequence of the OTU and that of the database is sufficiently high, one can go to the species level, otherwise one stops at higher taxonomic levels</a:t>
            </a:r>
          </a:p>
          <a:p>
            <a:pPr algn="just"/>
            <a:r>
              <a:rPr lang="en-US" dirty="0"/>
              <a:t>These databases include </a:t>
            </a:r>
            <a:r>
              <a:rPr lang="en-US" b="1" u="sng" dirty="0"/>
              <a:t>SILVA, a reference database for rRNA sequences of bacteria, Archaea and eukaryotes</a:t>
            </a:r>
          </a:p>
          <a:p>
            <a:pPr algn="just"/>
            <a:r>
              <a:rPr lang="en-US" dirty="0"/>
              <a:t>The algorithms that perform this classification are inspired by BLAST, but have been further implemented to improve speed of execution with heuristic approaches (in particular, an algorithm called DIAMOND is used extensively)</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648" y="1587517"/>
            <a:ext cx="4534293" cy="3787468"/>
          </a:xfrm>
          <a:prstGeom prst="rect">
            <a:avLst/>
          </a:prstGeom>
        </p:spPr>
      </p:pic>
    </p:spTree>
    <p:extLst>
      <p:ext uri="{BB962C8B-B14F-4D97-AF65-F5344CB8AC3E}">
        <p14:creationId xmlns:p14="http://schemas.microsoft.com/office/powerpoint/2010/main" val="376331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26086"/>
            <a:ext cx="10515600" cy="633358"/>
          </a:xfrm>
        </p:spPr>
        <p:txBody>
          <a:bodyPr>
            <a:normAutofit/>
          </a:bodyPr>
          <a:lstStyle/>
          <a:p>
            <a:r>
              <a:rPr lang="it-IT" dirty="0"/>
              <a:t>The </a:t>
            </a:r>
            <a:r>
              <a:rPr lang="it-IT" dirty="0" err="1"/>
              <a:t>origins</a:t>
            </a:r>
            <a:endParaRPr lang="en-US" dirty="0"/>
          </a:p>
        </p:txBody>
      </p:sp>
      <p:sp>
        <p:nvSpPr>
          <p:cNvPr id="3" name="Segnaposto contenuto 2"/>
          <p:cNvSpPr>
            <a:spLocks noGrp="1"/>
          </p:cNvSpPr>
          <p:nvPr>
            <p:ph idx="1"/>
          </p:nvPr>
        </p:nvSpPr>
        <p:spPr>
          <a:xfrm>
            <a:off x="130630" y="1347932"/>
            <a:ext cx="11477896" cy="3584628"/>
          </a:xfrm>
        </p:spPr>
        <p:txBody>
          <a:bodyPr>
            <a:normAutofit/>
          </a:bodyPr>
          <a:lstStyle/>
          <a:p>
            <a:pPr algn="just"/>
            <a:r>
              <a:rPr lang="en-US" dirty="0"/>
              <a:t>Since that time, the focus of microbiological research has shifted decisively from the minority represented by microorganisms that are possible to maintain in culture, to the majority of those that are not</a:t>
            </a:r>
          </a:p>
          <a:p>
            <a:pPr algn="just"/>
            <a:r>
              <a:rPr lang="en-US" b="1" dirty="0"/>
              <a:t>It is estimated that over 99% of existing bacteria are not currently culturable</a:t>
            </a:r>
          </a:p>
          <a:p>
            <a:pPr algn="just"/>
            <a:r>
              <a:rPr lang="en-US" b="1" dirty="0"/>
              <a:t>Overall, it is estimated that bacteria and </a:t>
            </a:r>
            <a:r>
              <a:rPr lang="en-US" b="1" dirty="0" err="1"/>
              <a:t>Archea</a:t>
            </a:r>
            <a:r>
              <a:rPr lang="en-US" b="1" dirty="0"/>
              <a:t> correspond to about 1000 trillion tons of biomass</a:t>
            </a:r>
            <a:endParaRPr lang="it-IT" b="1" u="sng" dirty="0"/>
          </a:p>
          <a:p>
            <a:pPr algn="just"/>
            <a:endParaRPr lang="it-IT" dirty="0"/>
          </a:p>
        </p:txBody>
      </p:sp>
      <p:pic>
        <p:nvPicPr>
          <p:cNvPr id="13" name="Immagin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731" y="3449468"/>
            <a:ext cx="6655776" cy="2646532"/>
          </a:xfrm>
          <a:prstGeom prst="rect">
            <a:avLst/>
          </a:prstGeom>
        </p:spPr>
      </p:pic>
      <p:sp>
        <p:nvSpPr>
          <p:cNvPr id="14" name="CasellaDiTesto 13"/>
          <p:cNvSpPr txBox="1"/>
          <p:nvPr/>
        </p:nvSpPr>
        <p:spPr>
          <a:xfrm>
            <a:off x="726774" y="4193896"/>
            <a:ext cx="4162698" cy="1754326"/>
          </a:xfrm>
          <a:prstGeom prst="rect">
            <a:avLst/>
          </a:prstGeom>
          <a:noFill/>
          <a:ln>
            <a:solidFill>
              <a:srgbClr val="00B050"/>
            </a:solidFill>
          </a:ln>
        </p:spPr>
        <p:txBody>
          <a:bodyPr wrap="square" rtlCol="0">
            <a:spAutoFit/>
          </a:bodyPr>
          <a:lstStyle/>
          <a:p>
            <a:pPr algn="just"/>
            <a:r>
              <a:rPr lang="en-US" dirty="0"/>
              <a:t>Classical microbiological approaches are also very laborious, slow and require the use of different culture media, temperatures and nutrients depending on the species</a:t>
            </a:r>
          </a:p>
        </p:txBody>
      </p:sp>
    </p:spTree>
    <p:extLst>
      <p:ext uri="{BB962C8B-B14F-4D97-AF65-F5344CB8AC3E}">
        <p14:creationId xmlns:p14="http://schemas.microsoft.com/office/powerpoint/2010/main" val="145825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99961"/>
            <a:ext cx="10515600" cy="633358"/>
          </a:xfrm>
        </p:spPr>
        <p:txBody>
          <a:bodyPr>
            <a:normAutofit fontScale="90000"/>
          </a:bodyPr>
          <a:lstStyle/>
          <a:p>
            <a:r>
              <a:rPr lang="it-IT" dirty="0" err="1"/>
              <a:t>Other</a:t>
            </a:r>
            <a:r>
              <a:rPr lang="it-IT" dirty="0"/>
              <a:t> </a:t>
            </a:r>
            <a:r>
              <a:rPr lang="it-IT" dirty="0" err="1"/>
              <a:t>reference</a:t>
            </a:r>
            <a:r>
              <a:rPr lang="it-IT" dirty="0"/>
              <a:t> databases </a:t>
            </a:r>
            <a:r>
              <a:rPr lang="it-IT" dirty="0" err="1"/>
              <a:t>developed</a:t>
            </a:r>
            <a:r>
              <a:rPr lang="it-IT" dirty="0"/>
              <a:t> for </a:t>
            </a:r>
            <a:r>
              <a:rPr lang="it-IT" dirty="0" err="1"/>
              <a:t>specific</a:t>
            </a:r>
            <a:r>
              <a:rPr lang="it-IT" dirty="0"/>
              <a:t> </a:t>
            </a:r>
            <a:r>
              <a:rPr lang="it-IT" dirty="0" err="1"/>
              <a:t>purposes</a:t>
            </a:r>
            <a:endParaRPr lang="en-US" dirty="0"/>
          </a:p>
        </p:txBody>
      </p:sp>
      <p:sp>
        <p:nvSpPr>
          <p:cNvPr id="5" name="Segnaposto contenuto 2"/>
          <p:cNvSpPr>
            <a:spLocks noGrp="1"/>
          </p:cNvSpPr>
          <p:nvPr>
            <p:ph idx="1"/>
          </p:nvPr>
        </p:nvSpPr>
        <p:spPr>
          <a:xfrm>
            <a:off x="641167" y="1422799"/>
            <a:ext cx="5446123" cy="4986710"/>
          </a:xfrm>
        </p:spPr>
        <p:txBody>
          <a:bodyPr>
            <a:normAutofit/>
          </a:bodyPr>
          <a:lstStyle/>
          <a:p>
            <a:pPr algn="just"/>
            <a:r>
              <a:rPr lang="en-US" dirty="0"/>
              <a:t>The curation of databases by the scientific community remains extremely important</a:t>
            </a:r>
          </a:p>
          <a:p>
            <a:pPr algn="just"/>
            <a:r>
              <a:rPr lang="en-US" dirty="0"/>
              <a:t>Very often it happens that databases contain incorrect or misclassified sequences, which can lead to rather gross “chain” errors</a:t>
            </a:r>
          </a:p>
          <a:p>
            <a:pPr algn="just"/>
            <a:r>
              <a:rPr lang="en-US" dirty="0"/>
              <a:t>Specific consortia have developed databases that are small in size but focused on the analysis of specific biological contexts to improve the accuracy of OTU assignments</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172" y="1128660"/>
            <a:ext cx="4664884" cy="306016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60" y="4463912"/>
            <a:ext cx="5134107" cy="2202129"/>
          </a:xfrm>
          <a:prstGeom prst="rect">
            <a:avLst/>
          </a:prstGeom>
        </p:spPr>
      </p:pic>
    </p:spTree>
    <p:extLst>
      <p:ext uri="{BB962C8B-B14F-4D97-AF65-F5344CB8AC3E}">
        <p14:creationId xmlns:p14="http://schemas.microsoft.com/office/powerpoint/2010/main" val="389425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99961"/>
            <a:ext cx="10515600" cy="633358"/>
          </a:xfrm>
        </p:spPr>
        <p:txBody>
          <a:bodyPr>
            <a:normAutofit/>
          </a:bodyPr>
          <a:lstStyle/>
          <a:p>
            <a:r>
              <a:rPr lang="it-IT" dirty="0"/>
              <a:t>How </a:t>
            </a:r>
            <a:r>
              <a:rPr lang="it-IT" dirty="0" err="1"/>
              <a:t>is</a:t>
            </a:r>
            <a:r>
              <a:rPr lang="it-IT" dirty="0"/>
              <a:t> OTU </a:t>
            </a:r>
            <a:r>
              <a:rPr lang="it-IT" dirty="0" err="1"/>
              <a:t>diversity</a:t>
            </a:r>
            <a:r>
              <a:rPr lang="it-IT" dirty="0"/>
              <a:t> </a:t>
            </a:r>
            <a:r>
              <a:rPr lang="it-IT" dirty="0" err="1"/>
              <a:t>measured</a:t>
            </a:r>
            <a:r>
              <a:rPr lang="it-IT" dirty="0"/>
              <a:t>?</a:t>
            </a:r>
            <a:endParaRPr lang="en-US" dirty="0"/>
          </a:p>
        </p:txBody>
      </p:sp>
      <p:sp>
        <p:nvSpPr>
          <p:cNvPr id="5" name="Segnaposto contenuto 2"/>
          <p:cNvSpPr>
            <a:spLocks noGrp="1"/>
          </p:cNvSpPr>
          <p:nvPr>
            <p:ph idx="1"/>
          </p:nvPr>
        </p:nvSpPr>
        <p:spPr>
          <a:xfrm>
            <a:off x="829491" y="1527302"/>
            <a:ext cx="6546670" cy="4577406"/>
          </a:xfrm>
        </p:spPr>
        <p:txBody>
          <a:bodyPr>
            <a:normAutofit fontScale="92500" lnSpcReduction="10000"/>
          </a:bodyPr>
          <a:lstStyle/>
          <a:p>
            <a:pPr algn="just"/>
            <a:r>
              <a:rPr lang="it-IT" b="1" dirty="0"/>
              <a:t>Alpha </a:t>
            </a:r>
            <a:r>
              <a:rPr lang="it-IT" b="1" dirty="0" err="1"/>
              <a:t>diversity</a:t>
            </a:r>
            <a:r>
              <a:rPr lang="it-IT" dirty="0"/>
              <a:t>: </a:t>
            </a:r>
            <a:r>
              <a:rPr lang="en-US" dirty="0"/>
              <a:t>what and how many species are found in a given biological sample? With what relative abundance? -&gt; “</a:t>
            </a:r>
            <a:r>
              <a:rPr lang="en-US" b="1" dirty="0"/>
              <a:t>within sample</a:t>
            </a:r>
            <a:r>
              <a:rPr lang="en-US" dirty="0"/>
              <a:t>” diversity</a:t>
            </a:r>
          </a:p>
          <a:p>
            <a:pPr algn="just"/>
            <a:endParaRPr lang="it-IT" b="1" u="sng" dirty="0"/>
          </a:p>
          <a:p>
            <a:pPr algn="just"/>
            <a:r>
              <a:rPr lang="it-IT" b="1" u="sng" dirty="0"/>
              <a:t>Beta </a:t>
            </a:r>
            <a:r>
              <a:rPr lang="it-IT" b="1" u="sng" dirty="0" err="1"/>
              <a:t>diversity</a:t>
            </a:r>
            <a:r>
              <a:rPr lang="it-IT" dirty="0"/>
              <a:t>: </a:t>
            </a:r>
            <a:r>
              <a:rPr lang="en-US" dirty="0"/>
              <a:t>how similar or different are two biological samples? What do they have in common? -&gt; “</a:t>
            </a:r>
            <a:r>
              <a:rPr lang="en-US" b="1" dirty="0"/>
              <a:t>between samples</a:t>
            </a:r>
            <a:r>
              <a:rPr lang="en-US" dirty="0"/>
              <a:t>” diversity</a:t>
            </a:r>
          </a:p>
          <a:p>
            <a:pPr algn="just"/>
            <a:endParaRPr lang="it-IT" b="1" u="sng" dirty="0"/>
          </a:p>
          <a:p>
            <a:pPr algn="just"/>
            <a:r>
              <a:rPr lang="it-IT" b="1" u="sng" dirty="0"/>
              <a:t>Gamma </a:t>
            </a:r>
            <a:r>
              <a:rPr lang="it-IT" b="1" u="sng" dirty="0" err="1"/>
              <a:t>diversity</a:t>
            </a:r>
            <a:r>
              <a:rPr lang="it-IT" b="1" u="sng" dirty="0"/>
              <a:t>:</a:t>
            </a:r>
            <a:r>
              <a:rPr lang="it-IT" b="1" dirty="0"/>
              <a:t> </a:t>
            </a:r>
            <a:r>
              <a:rPr lang="it-IT" dirty="0"/>
              <a:t>«</a:t>
            </a:r>
            <a:r>
              <a:rPr lang="it-IT" dirty="0" err="1"/>
              <a:t>landscape</a:t>
            </a:r>
            <a:r>
              <a:rPr lang="it-IT" dirty="0"/>
              <a:t> </a:t>
            </a:r>
            <a:r>
              <a:rPr lang="it-IT" dirty="0" err="1"/>
              <a:t>diversity</a:t>
            </a:r>
            <a:r>
              <a:rPr lang="it-IT" dirty="0"/>
              <a:t>», e</a:t>
            </a:r>
            <a:r>
              <a:rPr lang="en-US" dirty="0" err="1"/>
              <a:t>cological</a:t>
            </a:r>
            <a:r>
              <a:rPr lang="en-US" dirty="0"/>
              <a:t> concept of more difficult application in metagenomics. Indicates the total variability on a very large scale, between groups of samples (e.g. microbiomes of marine environments vs microbiomes of freshwater environments)</a:t>
            </a:r>
            <a:endParaRPr lang="it-IT" b="1" u="sng" dirty="0"/>
          </a:p>
          <a:p>
            <a:pPr algn="just"/>
            <a:endParaRPr lang="it-IT" b="1" u="sng" dirty="0"/>
          </a:p>
        </p:txBody>
      </p:sp>
      <p:pic>
        <p:nvPicPr>
          <p:cNvPr id="3" name="Immagine 2"/>
          <p:cNvPicPr>
            <a:picLocks noChangeAspect="1"/>
          </p:cNvPicPr>
          <p:nvPr/>
        </p:nvPicPr>
        <p:blipFill>
          <a:blip r:embed="rId2"/>
          <a:stretch>
            <a:fillRect/>
          </a:stretch>
        </p:blipFill>
        <p:spPr>
          <a:xfrm>
            <a:off x="7726680" y="1966912"/>
            <a:ext cx="3810000" cy="2924175"/>
          </a:xfrm>
          <a:prstGeom prst="rect">
            <a:avLst/>
          </a:prstGeom>
        </p:spPr>
      </p:pic>
    </p:spTree>
    <p:extLst>
      <p:ext uri="{BB962C8B-B14F-4D97-AF65-F5344CB8AC3E}">
        <p14:creationId xmlns:p14="http://schemas.microsoft.com/office/powerpoint/2010/main" val="21212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a:spLocks noGrp="1"/>
          </p:cNvSpPr>
          <p:nvPr>
            <p:ph idx="1"/>
          </p:nvPr>
        </p:nvSpPr>
        <p:spPr>
          <a:xfrm>
            <a:off x="829490" y="1527302"/>
            <a:ext cx="11092543" cy="4577406"/>
          </a:xfrm>
        </p:spPr>
        <p:txBody>
          <a:bodyPr>
            <a:normAutofit/>
          </a:bodyPr>
          <a:lstStyle/>
          <a:p>
            <a:pPr algn="just"/>
            <a:r>
              <a:rPr lang="en-US" dirty="0"/>
              <a:t>Alpha and beta diversity can be calculated with appropriate indices</a:t>
            </a:r>
          </a:p>
          <a:p>
            <a:pPr algn="just"/>
            <a:r>
              <a:rPr lang="en-US" dirty="0"/>
              <a:t>Shannon, Chao or Simpson indices for alpha diversity</a:t>
            </a:r>
          </a:p>
          <a:p>
            <a:pPr algn="just"/>
            <a:r>
              <a:rPr lang="en-US" dirty="0"/>
              <a:t>Sorensen index for beta diversity</a:t>
            </a:r>
            <a:endParaRPr lang="it-IT" b="1" u="sng" dirty="0"/>
          </a:p>
        </p:txBody>
      </p:sp>
      <p:pic>
        <p:nvPicPr>
          <p:cNvPr id="4" name="Immagine 3"/>
          <p:cNvPicPr>
            <a:picLocks noChangeAspect="1"/>
          </p:cNvPicPr>
          <p:nvPr/>
        </p:nvPicPr>
        <p:blipFill>
          <a:blip r:embed="rId2"/>
          <a:stretch>
            <a:fillRect/>
          </a:stretch>
        </p:blipFill>
        <p:spPr>
          <a:xfrm>
            <a:off x="5269273" y="3288663"/>
            <a:ext cx="6547671" cy="2962913"/>
          </a:xfrm>
          <a:prstGeom prst="rect">
            <a:avLst/>
          </a:prstGeom>
        </p:spPr>
      </p:pic>
      <p:sp>
        <p:nvSpPr>
          <p:cNvPr id="6" name="CasellaDiTesto 5"/>
          <p:cNvSpPr txBox="1"/>
          <p:nvPr/>
        </p:nvSpPr>
        <p:spPr>
          <a:xfrm>
            <a:off x="661852" y="3615957"/>
            <a:ext cx="4336868" cy="1754326"/>
          </a:xfrm>
          <a:prstGeom prst="rect">
            <a:avLst/>
          </a:prstGeom>
          <a:noFill/>
          <a:ln>
            <a:solidFill>
              <a:srgbClr val="00B050"/>
            </a:solidFill>
          </a:ln>
        </p:spPr>
        <p:txBody>
          <a:bodyPr wrap="square" rtlCol="0">
            <a:spAutoFit/>
          </a:bodyPr>
          <a:lstStyle/>
          <a:p>
            <a:pPr algn="just"/>
            <a:r>
              <a:rPr lang="en-US" dirty="0"/>
              <a:t>The </a:t>
            </a:r>
            <a:r>
              <a:rPr lang="en-US" b="1" dirty="0" err="1"/>
              <a:t>UniFrac</a:t>
            </a:r>
            <a:r>
              <a:rPr lang="en-US" b="1" dirty="0"/>
              <a:t> distance </a:t>
            </a:r>
            <a:r>
              <a:rPr lang="en-US" dirty="0"/>
              <a:t>is also often used to calculate beta diversity.</a:t>
            </a:r>
          </a:p>
          <a:p>
            <a:pPr algn="just"/>
            <a:r>
              <a:rPr lang="en-US" dirty="0"/>
              <a:t>It is expressed as the fraction of the length of branches in a phylogenetic tree that can be traced to OTUs uniquely present in either sample</a:t>
            </a:r>
          </a:p>
        </p:txBody>
      </p:sp>
      <p:sp>
        <p:nvSpPr>
          <p:cNvPr id="8" name="Titolo 1">
            <a:extLst>
              <a:ext uri="{FF2B5EF4-FFF2-40B4-BE49-F238E27FC236}">
                <a16:creationId xmlns:a16="http://schemas.microsoft.com/office/drawing/2014/main" id="{A20752F7-1876-41F2-61D0-CEA45E1AF34D}"/>
              </a:ext>
            </a:extLst>
          </p:cNvPr>
          <p:cNvSpPr>
            <a:spLocks noGrp="1"/>
          </p:cNvSpPr>
          <p:nvPr>
            <p:ph type="title"/>
          </p:nvPr>
        </p:nvSpPr>
        <p:spPr>
          <a:xfrm>
            <a:off x="829490" y="399961"/>
            <a:ext cx="10515600" cy="633358"/>
          </a:xfrm>
        </p:spPr>
        <p:txBody>
          <a:bodyPr>
            <a:normAutofit/>
          </a:bodyPr>
          <a:lstStyle/>
          <a:p>
            <a:r>
              <a:rPr lang="it-IT" dirty="0"/>
              <a:t>How </a:t>
            </a:r>
            <a:r>
              <a:rPr lang="it-IT" dirty="0" err="1"/>
              <a:t>is</a:t>
            </a:r>
            <a:r>
              <a:rPr lang="it-IT" dirty="0"/>
              <a:t> OTU </a:t>
            </a:r>
            <a:r>
              <a:rPr lang="it-IT" dirty="0" err="1"/>
              <a:t>diversity</a:t>
            </a:r>
            <a:r>
              <a:rPr lang="it-IT" dirty="0"/>
              <a:t> </a:t>
            </a:r>
            <a:r>
              <a:rPr lang="it-IT" dirty="0" err="1"/>
              <a:t>measured</a:t>
            </a:r>
            <a:r>
              <a:rPr lang="it-IT" dirty="0"/>
              <a:t>?</a:t>
            </a:r>
            <a:endParaRPr lang="en-US" dirty="0"/>
          </a:p>
        </p:txBody>
      </p:sp>
    </p:spTree>
    <p:extLst>
      <p:ext uri="{BB962C8B-B14F-4D97-AF65-F5344CB8AC3E}">
        <p14:creationId xmlns:p14="http://schemas.microsoft.com/office/powerpoint/2010/main" val="13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82544"/>
            <a:ext cx="10515600" cy="633358"/>
          </a:xfrm>
        </p:spPr>
        <p:txBody>
          <a:bodyPr>
            <a:normAutofit/>
          </a:bodyPr>
          <a:lstStyle/>
          <a:p>
            <a:r>
              <a:rPr lang="it-IT" sz="2800" dirty="0" err="1"/>
              <a:t>Which</a:t>
            </a:r>
            <a:r>
              <a:rPr lang="it-IT" sz="2800" dirty="0"/>
              <a:t> </a:t>
            </a:r>
            <a:r>
              <a:rPr lang="it-IT" sz="2800" dirty="0" err="1"/>
              <a:t>sequencing</a:t>
            </a:r>
            <a:r>
              <a:rPr lang="it-IT" sz="2800" dirty="0"/>
              <a:t> </a:t>
            </a:r>
            <a:r>
              <a:rPr lang="it-IT" sz="2800" dirty="0" err="1"/>
              <a:t>depth</a:t>
            </a:r>
            <a:r>
              <a:rPr lang="it-IT" sz="2800" dirty="0"/>
              <a:t> </a:t>
            </a:r>
            <a:r>
              <a:rPr lang="it-IT" sz="2800" dirty="0" err="1"/>
              <a:t>should</a:t>
            </a:r>
            <a:r>
              <a:rPr lang="it-IT" sz="2800" dirty="0"/>
              <a:t> </a:t>
            </a:r>
            <a:r>
              <a:rPr lang="it-IT" sz="2800" dirty="0" err="1"/>
              <a:t>we</a:t>
            </a:r>
            <a:r>
              <a:rPr lang="it-IT" sz="2800" dirty="0"/>
              <a:t> use?</a:t>
            </a:r>
            <a:endParaRPr lang="en-US" sz="2800" dirty="0"/>
          </a:p>
        </p:txBody>
      </p:sp>
      <p:sp>
        <p:nvSpPr>
          <p:cNvPr id="5" name="Segnaposto contenuto 2"/>
          <p:cNvSpPr>
            <a:spLocks noGrp="1"/>
          </p:cNvSpPr>
          <p:nvPr>
            <p:ph idx="1"/>
          </p:nvPr>
        </p:nvSpPr>
        <p:spPr>
          <a:xfrm>
            <a:off x="459542" y="1176976"/>
            <a:ext cx="4452592" cy="4577406"/>
          </a:xfrm>
        </p:spPr>
        <p:txBody>
          <a:bodyPr>
            <a:normAutofit/>
          </a:bodyPr>
          <a:lstStyle/>
          <a:p>
            <a:pPr algn="just"/>
            <a:r>
              <a:rPr lang="en-US" dirty="0"/>
              <a:t>This can be revealed to us by </a:t>
            </a:r>
            <a:r>
              <a:rPr lang="en-US" b="1" dirty="0"/>
              <a:t>rarefaction curves</a:t>
            </a:r>
            <a:r>
              <a:rPr lang="en-US" dirty="0"/>
              <a:t>, which tell us how thoroughly we have sampled the diversity of a microbial community</a:t>
            </a:r>
          </a:p>
          <a:p>
            <a:pPr algn="just"/>
            <a:r>
              <a:rPr lang="en-US" dirty="0"/>
              <a:t>The more we sequence, the fewer new OTUs we expect to find (because the probability of not “seeing” sequences related to low abundant species drops)</a:t>
            </a:r>
          </a:p>
          <a:p>
            <a:pPr algn="just"/>
            <a:r>
              <a:rPr lang="en-US" dirty="0"/>
              <a:t>Once we reach a certain point, </a:t>
            </a:r>
            <a:r>
              <a:rPr lang="en-US" u="sng" dirty="0"/>
              <a:t>the number of OTUs should stop growing, regardless of the depth of sequencing</a:t>
            </a:r>
            <a:endParaRPr lang="it-IT" b="1" u="sng" dirty="0"/>
          </a:p>
        </p:txBody>
      </p:sp>
      <p:pic>
        <p:nvPicPr>
          <p:cNvPr id="4" name="Immagine 3"/>
          <p:cNvPicPr>
            <a:picLocks noChangeAspect="1"/>
          </p:cNvPicPr>
          <p:nvPr/>
        </p:nvPicPr>
        <p:blipFill>
          <a:blip r:embed="rId2"/>
          <a:stretch>
            <a:fillRect/>
          </a:stretch>
        </p:blipFill>
        <p:spPr>
          <a:xfrm>
            <a:off x="4912134" y="1534648"/>
            <a:ext cx="7585165" cy="4219734"/>
          </a:xfrm>
          <a:prstGeom prst="rect">
            <a:avLst/>
          </a:prstGeom>
        </p:spPr>
      </p:pic>
      <p:sp>
        <p:nvSpPr>
          <p:cNvPr id="3" name="CasellaDiTesto 2"/>
          <p:cNvSpPr txBox="1"/>
          <p:nvPr/>
        </p:nvSpPr>
        <p:spPr>
          <a:xfrm>
            <a:off x="611777" y="5754382"/>
            <a:ext cx="11002861" cy="646331"/>
          </a:xfrm>
          <a:prstGeom prst="rect">
            <a:avLst/>
          </a:prstGeom>
          <a:noFill/>
        </p:spPr>
        <p:txBody>
          <a:bodyPr wrap="square" rtlCol="0">
            <a:spAutoFit/>
          </a:bodyPr>
          <a:lstStyle/>
          <a:p>
            <a:r>
              <a:rPr lang="en-US" dirty="0"/>
              <a:t>A rarefaction curve does not tell us anything, per se, about what microbial species are present!</a:t>
            </a:r>
          </a:p>
          <a:p>
            <a:r>
              <a:rPr lang="en-US" dirty="0"/>
              <a:t>It is useful, however, as a quality control</a:t>
            </a:r>
          </a:p>
        </p:txBody>
      </p:sp>
    </p:spTree>
    <p:extLst>
      <p:ext uri="{BB962C8B-B14F-4D97-AF65-F5344CB8AC3E}">
        <p14:creationId xmlns:p14="http://schemas.microsoft.com/office/powerpoint/2010/main" val="70914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482072"/>
            <a:ext cx="10515600" cy="633358"/>
          </a:xfrm>
        </p:spPr>
        <p:txBody>
          <a:bodyPr>
            <a:normAutofit fontScale="90000"/>
          </a:bodyPr>
          <a:lstStyle/>
          <a:p>
            <a:r>
              <a:rPr lang="it-IT" sz="2800" dirty="0"/>
              <a:t>How </a:t>
            </a:r>
            <a:r>
              <a:rPr lang="it-IT" sz="2800" dirty="0" err="1"/>
              <a:t>many</a:t>
            </a:r>
            <a:r>
              <a:rPr lang="it-IT" sz="2800" dirty="0"/>
              <a:t> </a:t>
            </a:r>
            <a:r>
              <a:rPr lang="it-IT" sz="2800" dirty="0" err="1"/>
              <a:t>reads</a:t>
            </a:r>
            <a:r>
              <a:rPr lang="it-IT" sz="2800" dirty="0"/>
              <a:t> do </a:t>
            </a:r>
            <a:r>
              <a:rPr lang="it-IT" sz="2800" dirty="0" err="1"/>
              <a:t>we</a:t>
            </a:r>
            <a:r>
              <a:rPr lang="it-IT" sz="2800" dirty="0"/>
              <a:t> </a:t>
            </a:r>
            <a:r>
              <a:rPr lang="it-IT" sz="2800" dirty="0" err="1"/>
              <a:t>really</a:t>
            </a:r>
            <a:r>
              <a:rPr lang="it-IT" sz="2800" dirty="0"/>
              <a:t> </a:t>
            </a:r>
            <a:r>
              <a:rPr lang="it-IT" sz="2800" dirty="0" err="1"/>
              <a:t>need</a:t>
            </a:r>
            <a:r>
              <a:rPr lang="it-IT" sz="2800" dirty="0"/>
              <a:t> for a </a:t>
            </a:r>
            <a:r>
              <a:rPr lang="it-IT" sz="2800" dirty="0" err="1"/>
              <a:t>metabarcoding</a:t>
            </a:r>
            <a:r>
              <a:rPr lang="it-IT" sz="2800" dirty="0"/>
              <a:t> </a:t>
            </a:r>
            <a:r>
              <a:rPr lang="it-IT" sz="2800" dirty="0" err="1"/>
              <a:t>experiment</a:t>
            </a:r>
            <a:r>
              <a:rPr lang="it-IT" sz="2800" dirty="0"/>
              <a:t>?</a:t>
            </a:r>
            <a:endParaRPr lang="en-US" sz="2800" dirty="0"/>
          </a:p>
        </p:txBody>
      </p:sp>
      <p:sp>
        <p:nvSpPr>
          <p:cNvPr id="5" name="Segnaposto contenuto 2"/>
          <p:cNvSpPr>
            <a:spLocks noGrp="1"/>
          </p:cNvSpPr>
          <p:nvPr>
            <p:ph idx="1"/>
          </p:nvPr>
        </p:nvSpPr>
        <p:spPr>
          <a:xfrm>
            <a:off x="459542" y="1437695"/>
            <a:ext cx="4452592" cy="4663988"/>
          </a:xfrm>
        </p:spPr>
        <p:txBody>
          <a:bodyPr>
            <a:normAutofit fontScale="85000" lnSpcReduction="20000"/>
          </a:bodyPr>
          <a:lstStyle/>
          <a:p>
            <a:pPr algn="just"/>
            <a:r>
              <a:rPr lang="en-US" dirty="0"/>
              <a:t>There is no simple and universally valid answer to this question</a:t>
            </a:r>
          </a:p>
          <a:p>
            <a:pPr algn="just"/>
            <a:r>
              <a:rPr lang="en-US" dirty="0"/>
              <a:t>It depends on the structure of the microbial community</a:t>
            </a:r>
          </a:p>
          <a:p>
            <a:pPr algn="just"/>
            <a:r>
              <a:rPr lang="en-US" dirty="0"/>
              <a:t>It depends on the objectives of the study: for a comparison of the general population structure between different samples, relatively low coverage is sufficient, but if the interest is placed on very rare and poorly abundant species, then the number of reads can make a difference</a:t>
            </a:r>
          </a:p>
          <a:p>
            <a:pPr algn="just"/>
            <a:r>
              <a:rPr lang="en-US" dirty="0"/>
              <a:t>It depends on the molecular marker and variable region chosen</a:t>
            </a:r>
          </a:p>
          <a:p>
            <a:pPr algn="just"/>
            <a:r>
              <a:rPr lang="en-US" dirty="0"/>
              <a:t>Typically, the recommended output is about 100 thousand reads/sample, but even an output of about 20 thousand reads is acceptable for a rough analysis</a:t>
            </a:r>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0892" y="1115430"/>
            <a:ext cx="5964198" cy="3339951"/>
          </a:xfrm>
          <a:prstGeom prst="rect">
            <a:avLst/>
          </a:prstGeom>
        </p:spPr>
      </p:pic>
      <p:sp>
        <p:nvSpPr>
          <p:cNvPr id="7" name="CasellaDiTesto 6"/>
          <p:cNvSpPr txBox="1"/>
          <p:nvPr/>
        </p:nvSpPr>
        <p:spPr>
          <a:xfrm>
            <a:off x="5284177" y="4730262"/>
            <a:ext cx="6286500" cy="1384995"/>
          </a:xfrm>
          <a:prstGeom prst="rect">
            <a:avLst/>
          </a:prstGeom>
          <a:noFill/>
          <a:ln w="19050">
            <a:solidFill>
              <a:srgbClr val="00B050"/>
            </a:solidFill>
          </a:ln>
        </p:spPr>
        <p:txBody>
          <a:bodyPr wrap="square" rtlCol="0">
            <a:spAutoFit/>
          </a:bodyPr>
          <a:lstStyle/>
          <a:p>
            <a:pPr algn="just"/>
            <a:r>
              <a:rPr lang="en-US" sz="1400" dirty="0"/>
              <a:t>This example compares the results of a metabarcoding experiment (based on COI) conducted on the same sample with a </a:t>
            </a:r>
            <a:r>
              <a:rPr lang="en-US" sz="1400" dirty="0" err="1"/>
              <a:t>MiSeq</a:t>
            </a:r>
            <a:r>
              <a:rPr lang="en-US" sz="1400" dirty="0"/>
              <a:t> sequencer (low reads) and a </a:t>
            </a:r>
            <a:r>
              <a:rPr lang="en-US" sz="1400" dirty="0" err="1"/>
              <a:t>NovaSeq</a:t>
            </a:r>
            <a:r>
              <a:rPr lang="en-US" sz="1400" dirty="0"/>
              <a:t> sequencer (high reads). The differences mainly concern low abundant taxa (in black), which were not detected by </a:t>
            </a:r>
            <a:r>
              <a:rPr lang="en-US" sz="1400" dirty="0" err="1"/>
              <a:t>MiSeq</a:t>
            </a:r>
            <a:r>
              <a:rPr lang="en-US" sz="1400" dirty="0"/>
              <a:t>. In this sample, full “saturation” was reached with about 10M reads.</a:t>
            </a:r>
          </a:p>
        </p:txBody>
      </p:sp>
    </p:spTree>
    <p:extLst>
      <p:ext uri="{BB962C8B-B14F-4D97-AF65-F5344CB8AC3E}">
        <p14:creationId xmlns:p14="http://schemas.microsoft.com/office/powerpoint/2010/main" val="16304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382544"/>
            <a:ext cx="10515600" cy="457211"/>
          </a:xfrm>
        </p:spPr>
        <p:txBody>
          <a:bodyPr>
            <a:normAutofit fontScale="90000"/>
          </a:bodyPr>
          <a:lstStyle/>
          <a:p>
            <a:r>
              <a:rPr lang="it-IT" sz="2800" dirty="0"/>
              <a:t>How can OTU </a:t>
            </a:r>
            <a:r>
              <a:rPr lang="it-IT" sz="2800" dirty="0" err="1"/>
              <a:t>diversity</a:t>
            </a:r>
            <a:r>
              <a:rPr lang="it-IT" sz="2800" dirty="0"/>
              <a:t> be </a:t>
            </a:r>
            <a:r>
              <a:rPr lang="it-IT" sz="2800" dirty="0" err="1"/>
              <a:t>graphically</a:t>
            </a:r>
            <a:r>
              <a:rPr lang="it-IT" sz="2800" dirty="0"/>
              <a:t> </a:t>
            </a:r>
            <a:r>
              <a:rPr lang="it-IT" sz="2800" dirty="0" err="1"/>
              <a:t>represented</a:t>
            </a:r>
            <a:r>
              <a:rPr lang="it-IT" sz="2800" dirty="0"/>
              <a:t>?</a:t>
            </a:r>
            <a:endParaRPr lang="en-US" sz="2800" dirty="0"/>
          </a:p>
        </p:txBody>
      </p:sp>
      <p:sp>
        <p:nvSpPr>
          <p:cNvPr id="5" name="Segnaposto contenuto 2"/>
          <p:cNvSpPr>
            <a:spLocks noGrp="1"/>
          </p:cNvSpPr>
          <p:nvPr>
            <p:ph idx="1"/>
          </p:nvPr>
        </p:nvSpPr>
        <p:spPr>
          <a:xfrm>
            <a:off x="829491" y="1527302"/>
            <a:ext cx="3873138" cy="4577406"/>
          </a:xfrm>
        </p:spPr>
        <p:txBody>
          <a:bodyPr>
            <a:normAutofit/>
          </a:bodyPr>
          <a:lstStyle/>
          <a:p>
            <a:pPr algn="just"/>
            <a:r>
              <a:rPr lang="it-IT" dirty="0"/>
              <a:t>Option # 1: bar </a:t>
            </a:r>
            <a:r>
              <a:rPr lang="it-IT" dirty="0" err="1"/>
              <a:t>graphs</a:t>
            </a:r>
            <a:endParaRPr lang="it-IT" dirty="0"/>
          </a:p>
          <a:p>
            <a:pPr algn="just"/>
            <a:r>
              <a:rPr lang="it-IT" b="1" u="sng" dirty="0" err="1"/>
              <a:t>They</a:t>
            </a:r>
            <a:r>
              <a:rPr lang="it-IT" b="1" u="sng" dirty="0"/>
              <a:t> report relative </a:t>
            </a:r>
            <a:r>
              <a:rPr lang="it-IT" b="1" u="sng" dirty="0" err="1"/>
              <a:t>abundance</a:t>
            </a:r>
            <a:r>
              <a:rPr lang="it-IT" b="1" u="sng" dirty="0"/>
              <a:t> (</a:t>
            </a:r>
            <a:r>
              <a:rPr lang="it-IT" b="1" u="sng" dirty="0" err="1"/>
              <a:t>as</a:t>
            </a:r>
            <a:r>
              <a:rPr lang="it-IT" b="1" u="sng" dirty="0"/>
              <a:t> a % of the </a:t>
            </a:r>
            <a:r>
              <a:rPr lang="it-IT" b="1" u="sng" dirty="0" err="1"/>
              <a:t>total</a:t>
            </a:r>
            <a:r>
              <a:rPr lang="it-IT" b="1" u="sng" dirty="0"/>
              <a:t>) for </a:t>
            </a:r>
            <a:r>
              <a:rPr lang="it-IT" b="1" u="sng" dirty="0" err="1"/>
              <a:t>each</a:t>
            </a:r>
            <a:r>
              <a:rPr lang="it-IT" b="1" u="sng" dirty="0"/>
              <a:t> OTU</a:t>
            </a:r>
          </a:p>
          <a:p>
            <a:pPr algn="just"/>
            <a:r>
              <a:rPr lang="en-US" dirty="0"/>
              <a:t>OTUs can be traced (through comparison with appropriate databases) to certain taxonomic groups</a:t>
            </a:r>
          </a:p>
          <a:p>
            <a:pPr algn="just"/>
            <a:r>
              <a:rPr lang="en-US" dirty="0"/>
              <a:t>Different OTUs can be grouped into groups based on different taxonomic ranks (genera, families, orders, etc.)</a:t>
            </a:r>
            <a:endParaRPr lang="it-IT" b="1" u="sng" dirty="0"/>
          </a:p>
        </p:txBody>
      </p:sp>
      <p:pic>
        <p:nvPicPr>
          <p:cNvPr id="3" name="Immagine 2"/>
          <p:cNvPicPr>
            <a:picLocks noChangeAspect="1"/>
          </p:cNvPicPr>
          <p:nvPr/>
        </p:nvPicPr>
        <p:blipFill>
          <a:blip r:embed="rId2"/>
          <a:stretch>
            <a:fillRect/>
          </a:stretch>
        </p:blipFill>
        <p:spPr>
          <a:xfrm>
            <a:off x="4915413" y="946280"/>
            <a:ext cx="7276587" cy="5358726"/>
          </a:xfrm>
          <a:prstGeom prst="rect">
            <a:avLst/>
          </a:prstGeom>
        </p:spPr>
      </p:pic>
    </p:spTree>
    <p:extLst>
      <p:ext uri="{BB962C8B-B14F-4D97-AF65-F5344CB8AC3E}">
        <p14:creationId xmlns:p14="http://schemas.microsoft.com/office/powerpoint/2010/main" val="4272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p:nvPr/>
        </p:nvPicPr>
        <p:blipFill>
          <a:blip r:embed="rId2"/>
          <a:stretch/>
        </p:blipFill>
        <p:spPr>
          <a:xfrm>
            <a:off x="1907870" y="1088572"/>
            <a:ext cx="8358840" cy="5486040"/>
          </a:xfrm>
          <a:prstGeom prst="rect">
            <a:avLst/>
          </a:prstGeom>
          <a:ln w="9360">
            <a:noFill/>
          </a:ln>
        </p:spPr>
      </p:pic>
      <p:sp>
        <p:nvSpPr>
          <p:cNvPr id="5" name="Titolo 1">
            <a:extLst>
              <a:ext uri="{FF2B5EF4-FFF2-40B4-BE49-F238E27FC236}">
                <a16:creationId xmlns:a16="http://schemas.microsoft.com/office/drawing/2014/main" id="{1462C9EF-6160-8E03-DF89-B9B59B45004A}"/>
              </a:ext>
            </a:extLst>
          </p:cNvPr>
          <p:cNvSpPr>
            <a:spLocks noGrp="1"/>
          </p:cNvSpPr>
          <p:nvPr>
            <p:ph type="title"/>
          </p:nvPr>
        </p:nvSpPr>
        <p:spPr>
          <a:xfrm>
            <a:off x="829490" y="382544"/>
            <a:ext cx="10515600" cy="457211"/>
          </a:xfrm>
        </p:spPr>
        <p:txBody>
          <a:bodyPr>
            <a:normAutofit fontScale="90000"/>
          </a:bodyPr>
          <a:lstStyle/>
          <a:p>
            <a:r>
              <a:rPr lang="it-IT" sz="2800" dirty="0"/>
              <a:t>How can OTU </a:t>
            </a:r>
            <a:r>
              <a:rPr lang="it-IT" sz="2800" dirty="0" err="1"/>
              <a:t>diversity</a:t>
            </a:r>
            <a:r>
              <a:rPr lang="it-IT" sz="2800" dirty="0"/>
              <a:t> be </a:t>
            </a:r>
            <a:r>
              <a:rPr lang="it-IT" sz="2800" dirty="0" err="1"/>
              <a:t>graphically</a:t>
            </a:r>
            <a:r>
              <a:rPr lang="it-IT" sz="2800" dirty="0"/>
              <a:t> </a:t>
            </a:r>
            <a:r>
              <a:rPr lang="it-IT" sz="2800" dirty="0" err="1"/>
              <a:t>represented</a:t>
            </a:r>
            <a:r>
              <a:rPr lang="it-IT" sz="2800" dirty="0"/>
              <a:t>?</a:t>
            </a:r>
            <a:endParaRPr lang="en-US" sz="2800" dirty="0"/>
          </a:p>
        </p:txBody>
      </p:sp>
    </p:spTree>
    <p:extLst>
      <p:ext uri="{BB962C8B-B14F-4D97-AF65-F5344CB8AC3E}">
        <p14:creationId xmlns:p14="http://schemas.microsoft.com/office/powerpoint/2010/main" val="385817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a:spLocks noGrp="1"/>
          </p:cNvSpPr>
          <p:nvPr>
            <p:ph idx="1"/>
          </p:nvPr>
        </p:nvSpPr>
        <p:spPr>
          <a:xfrm>
            <a:off x="611776" y="1531658"/>
            <a:ext cx="6424749" cy="4577406"/>
          </a:xfrm>
        </p:spPr>
        <p:txBody>
          <a:bodyPr>
            <a:normAutofit/>
          </a:bodyPr>
          <a:lstStyle/>
          <a:p>
            <a:pPr algn="just"/>
            <a:r>
              <a:rPr lang="it-IT" dirty="0"/>
              <a:t>Option #2: </a:t>
            </a:r>
            <a:r>
              <a:rPr lang="it-IT" b="1" u="sng" dirty="0"/>
              <a:t>PCA or </a:t>
            </a:r>
            <a:r>
              <a:rPr lang="it-IT" b="1" u="sng" dirty="0" err="1"/>
              <a:t>other</a:t>
            </a:r>
            <a:r>
              <a:rPr lang="it-IT" b="1" u="sng" dirty="0"/>
              <a:t> </a:t>
            </a:r>
            <a:r>
              <a:rPr lang="it-IT" b="1" u="sng" dirty="0" err="1"/>
              <a:t>types</a:t>
            </a:r>
            <a:r>
              <a:rPr lang="it-IT" b="1" u="sng" dirty="0"/>
              <a:t> of </a:t>
            </a:r>
            <a:r>
              <a:rPr lang="it-IT" b="1" u="sng" dirty="0" err="1"/>
              <a:t>multidimensional</a:t>
            </a:r>
            <a:r>
              <a:rPr lang="it-IT" b="1" u="sng" dirty="0"/>
              <a:t> scaling </a:t>
            </a:r>
            <a:r>
              <a:rPr lang="it-IT" b="1" u="sng" dirty="0" err="1"/>
              <a:t>analyses</a:t>
            </a:r>
            <a:endParaRPr lang="it-IT" b="1" u="sng" dirty="0"/>
          </a:p>
          <a:p>
            <a:pPr algn="just"/>
            <a:r>
              <a:rPr lang="en-US" dirty="0"/>
              <a:t>Similarly to what has been seen for RNA-sequencing experiments, clustering of samples in two-dimensional space can be observed</a:t>
            </a:r>
          </a:p>
          <a:p>
            <a:pPr algn="just"/>
            <a:r>
              <a:rPr lang="en-US" dirty="0"/>
              <a:t>Microbial communities with similar composition to each other will position themselves in the same area of the 2D graph</a:t>
            </a:r>
          </a:p>
          <a:p>
            <a:pPr algn="just"/>
            <a:r>
              <a:rPr lang="en-US" dirty="0"/>
              <a:t>They can be combined with maps to increase the level of information, especially when referring to ecological-environmental studies</a:t>
            </a:r>
            <a:endParaRPr lang="it-IT" b="1" u="sng" dirty="0"/>
          </a:p>
        </p:txBody>
      </p:sp>
      <p:pic>
        <p:nvPicPr>
          <p:cNvPr id="3" name="Immagine 2"/>
          <p:cNvPicPr>
            <a:picLocks noChangeAspect="1"/>
          </p:cNvPicPr>
          <p:nvPr/>
        </p:nvPicPr>
        <p:blipFill>
          <a:blip r:embed="rId2"/>
          <a:stretch>
            <a:fillRect/>
          </a:stretch>
        </p:blipFill>
        <p:spPr>
          <a:xfrm>
            <a:off x="7441610" y="1146761"/>
            <a:ext cx="4324566" cy="5347199"/>
          </a:xfrm>
          <a:prstGeom prst="rect">
            <a:avLst/>
          </a:prstGeom>
        </p:spPr>
      </p:pic>
      <p:sp>
        <p:nvSpPr>
          <p:cNvPr id="7" name="Titolo 1">
            <a:extLst>
              <a:ext uri="{FF2B5EF4-FFF2-40B4-BE49-F238E27FC236}">
                <a16:creationId xmlns:a16="http://schemas.microsoft.com/office/drawing/2014/main" id="{B6A256CE-1723-9729-C6DB-C4E5F9C39EE3}"/>
              </a:ext>
            </a:extLst>
          </p:cNvPr>
          <p:cNvSpPr>
            <a:spLocks noGrp="1"/>
          </p:cNvSpPr>
          <p:nvPr>
            <p:ph type="title"/>
          </p:nvPr>
        </p:nvSpPr>
        <p:spPr>
          <a:xfrm>
            <a:off x="829490" y="382544"/>
            <a:ext cx="10515600" cy="457211"/>
          </a:xfrm>
        </p:spPr>
        <p:txBody>
          <a:bodyPr>
            <a:normAutofit fontScale="90000"/>
          </a:bodyPr>
          <a:lstStyle/>
          <a:p>
            <a:r>
              <a:rPr lang="it-IT" sz="2800" dirty="0"/>
              <a:t>How can OTU </a:t>
            </a:r>
            <a:r>
              <a:rPr lang="it-IT" sz="2800" dirty="0" err="1"/>
              <a:t>diversity</a:t>
            </a:r>
            <a:r>
              <a:rPr lang="it-IT" sz="2800" dirty="0"/>
              <a:t> be </a:t>
            </a:r>
            <a:r>
              <a:rPr lang="it-IT" sz="2800" dirty="0" err="1"/>
              <a:t>graphically</a:t>
            </a:r>
            <a:r>
              <a:rPr lang="it-IT" sz="2800" dirty="0"/>
              <a:t> </a:t>
            </a:r>
            <a:r>
              <a:rPr lang="it-IT" sz="2800" dirty="0" err="1"/>
              <a:t>represented</a:t>
            </a:r>
            <a:r>
              <a:rPr lang="it-IT" sz="2800" dirty="0"/>
              <a:t>?</a:t>
            </a:r>
            <a:endParaRPr lang="en-US" sz="2800" dirty="0"/>
          </a:p>
        </p:txBody>
      </p:sp>
    </p:spTree>
    <p:extLst>
      <p:ext uri="{BB962C8B-B14F-4D97-AF65-F5344CB8AC3E}">
        <p14:creationId xmlns:p14="http://schemas.microsoft.com/office/powerpoint/2010/main" val="174693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Open challenges for </a:t>
            </a:r>
            <a:r>
              <a:rPr lang="it-IT" dirty="0" err="1"/>
              <a:t>metagenomics</a:t>
            </a:r>
            <a:r>
              <a:rPr lang="it-IT" dirty="0"/>
              <a:t> </a:t>
            </a:r>
            <a:r>
              <a:rPr lang="it-IT" dirty="0" err="1"/>
              <a:t>approaches</a:t>
            </a:r>
            <a:endParaRPr lang="en-US" dirty="0"/>
          </a:p>
        </p:txBody>
      </p:sp>
      <p:sp>
        <p:nvSpPr>
          <p:cNvPr id="3" name="Segnaposto contenuto 2"/>
          <p:cNvSpPr>
            <a:spLocks noGrp="1"/>
          </p:cNvSpPr>
          <p:nvPr>
            <p:ph idx="1"/>
          </p:nvPr>
        </p:nvSpPr>
        <p:spPr>
          <a:xfrm>
            <a:off x="838201" y="1657931"/>
            <a:ext cx="10178142" cy="4577406"/>
          </a:xfrm>
        </p:spPr>
        <p:txBody>
          <a:bodyPr>
            <a:normAutofit/>
          </a:bodyPr>
          <a:lstStyle/>
          <a:p>
            <a:pPr algn="just"/>
            <a:r>
              <a:rPr lang="en-US" dirty="0"/>
              <a:t>Sequence databases continue to suffer from some </a:t>
            </a:r>
            <a:r>
              <a:rPr lang="en-US" b="1" dirty="0"/>
              <a:t>bias toward model microorganisms</a:t>
            </a:r>
            <a:r>
              <a:rPr lang="en-US" dirty="0"/>
              <a:t>, from “common” and easily accessible environments, and largely culturable -&gt; many sequences obtained of sequencing could not be traced to known genera or families</a:t>
            </a:r>
          </a:p>
          <a:p>
            <a:pPr algn="just"/>
            <a:r>
              <a:rPr lang="en-US" dirty="0"/>
              <a:t>A significant fraction of the reads will continue to belong to some sort of uncharacterizable “</a:t>
            </a:r>
            <a:r>
              <a:rPr lang="en-US" b="1" dirty="0"/>
              <a:t>microbial dark matter</a:t>
            </a:r>
            <a:r>
              <a:rPr lang="en-US" dirty="0"/>
              <a:t>”</a:t>
            </a:r>
          </a:p>
          <a:p>
            <a:pPr algn="just"/>
            <a:r>
              <a:rPr lang="en-US" u="sng" dirty="0">
                <a:solidFill>
                  <a:srgbClr val="FF0000"/>
                </a:solidFill>
              </a:rPr>
              <a:t>We can assess the relative abundance of different microorganisms in a biological sample, but not their absolute abundance</a:t>
            </a:r>
            <a:r>
              <a:rPr lang="en-US" dirty="0"/>
              <a:t>! Beware, therefore, of making correlations that could be misleading without having a quantitative estimate of the number of bacterial cells observed per volume</a:t>
            </a:r>
          </a:p>
          <a:p>
            <a:pPr algn="just"/>
            <a:r>
              <a:rPr lang="en-US" i="1" dirty="0"/>
              <a:t>Live or dead dilemma</a:t>
            </a:r>
            <a:r>
              <a:rPr lang="en-US" dirty="0"/>
              <a:t>: DNA sequencing detects everything in a biological sample, but does not necessarily tell us which part of the microbiome is “active”</a:t>
            </a:r>
            <a:endParaRPr lang="it-IT" dirty="0"/>
          </a:p>
        </p:txBody>
      </p:sp>
    </p:spTree>
    <p:extLst>
      <p:ext uri="{BB962C8B-B14F-4D97-AF65-F5344CB8AC3E}">
        <p14:creationId xmlns:p14="http://schemas.microsoft.com/office/powerpoint/2010/main" val="359175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fontScale="90000"/>
          </a:bodyPr>
          <a:lstStyle/>
          <a:p>
            <a:r>
              <a:rPr lang="it-IT" dirty="0" err="1"/>
              <a:t>Metabarcoding</a:t>
            </a:r>
            <a:r>
              <a:rPr lang="it-IT" dirty="0"/>
              <a:t> </a:t>
            </a:r>
            <a:r>
              <a:rPr lang="it-IT" dirty="0" err="1"/>
              <a:t>analysis</a:t>
            </a:r>
            <a:r>
              <a:rPr lang="it-IT" dirty="0"/>
              <a:t>: an </a:t>
            </a:r>
            <a:r>
              <a:rPr lang="it-IT" dirty="0" err="1"/>
              <a:t>example</a:t>
            </a:r>
            <a:r>
              <a:rPr lang="it-IT" dirty="0"/>
              <a:t> of a workflow</a:t>
            </a:r>
            <a:endParaRPr lang="en-US" dirty="0"/>
          </a:p>
        </p:txBody>
      </p:sp>
      <p:pic>
        <p:nvPicPr>
          <p:cNvPr id="6" name="Immagine 5">
            <a:extLst>
              <a:ext uri="{FF2B5EF4-FFF2-40B4-BE49-F238E27FC236}">
                <a16:creationId xmlns:a16="http://schemas.microsoft.com/office/drawing/2014/main" id="{48D1A9D9-23DF-4E80-ABF8-62095EE2F079}"/>
              </a:ext>
            </a:extLst>
          </p:cNvPr>
          <p:cNvPicPr>
            <a:picLocks noChangeAspect="1"/>
          </p:cNvPicPr>
          <p:nvPr/>
        </p:nvPicPr>
        <p:blipFill>
          <a:blip r:embed="rId2"/>
          <a:stretch>
            <a:fillRect/>
          </a:stretch>
        </p:blipFill>
        <p:spPr>
          <a:xfrm>
            <a:off x="199206" y="1664153"/>
            <a:ext cx="7823200" cy="4400550"/>
          </a:xfrm>
          <a:prstGeom prst="rect">
            <a:avLst/>
          </a:prstGeom>
        </p:spPr>
      </p:pic>
      <p:sp>
        <p:nvSpPr>
          <p:cNvPr id="4" name="CasellaDiTesto 3"/>
          <p:cNvSpPr txBox="1"/>
          <p:nvPr/>
        </p:nvSpPr>
        <p:spPr>
          <a:xfrm>
            <a:off x="8360229" y="1924594"/>
            <a:ext cx="3248297" cy="2862322"/>
          </a:xfrm>
          <a:prstGeom prst="rect">
            <a:avLst/>
          </a:prstGeom>
          <a:noFill/>
        </p:spPr>
        <p:txBody>
          <a:bodyPr wrap="square" rtlCol="0">
            <a:spAutoFit/>
          </a:bodyPr>
          <a:lstStyle/>
          <a:p>
            <a:pPr algn="just"/>
            <a:r>
              <a:rPr lang="en-US" dirty="0"/>
              <a:t>Numerous analysis pipelines have been developed that allow all of the previously described operations to be performed with minimal user input</a:t>
            </a:r>
          </a:p>
          <a:p>
            <a:pPr algn="just"/>
            <a:endParaRPr lang="en-US" dirty="0"/>
          </a:p>
          <a:p>
            <a:pPr algn="just"/>
            <a:r>
              <a:rPr lang="en-US" dirty="0"/>
              <a:t>Among these, one of the most widely used is </a:t>
            </a:r>
            <a:r>
              <a:rPr lang="en-US" b="1" dirty="0"/>
              <a:t>Qiime2</a:t>
            </a:r>
          </a:p>
        </p:txBody>
      </p:sp>
    </p:spTree>
    <p:extLst>
      <p:ext uri="{BB962C8B-B14F-4D97-AF65-F5344CB8AC3E}">
        <p14:creationId xmlns:p14="http://schemas.microsoft.com/office/powerpoint/2010/main" val="239563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343" y="676554"/>
            <a:ext cx="5948578" cy="2151017"/>
          </a:xfrm>
          <a:prstGeom prst="rect">
            <a:avLst/>
          </a:prstGeom>
        </p:spPr>
      </p:pic>
      <p:sp>
        <p:nvSpPr>
          <p:cNvPr id="6" name="CasellaDiTesto 5"/>
          <p:cNvSpPr txBox="1"/>
          <p:nvPr/>
        </p:nvSpPr>
        <p:spPr>
          <a:xfrm>
            <a:off x="5974343" y="3204755"/>
            <a:ext cx="5965371" cy="2862322"/>
          </a:xfrm>
          <a:prstGeom prst="rect">
            <a:avLst/>
          </a:prstGeom>
          <a:noFill/>
        </p:spPr>
        <p:txBody>
          <a:bodyPr wrap="square" rtlCol="0">
            <a:spAutoFit/>
          </a:bodyPr>
          <a:lstStyle/>
          <a:p>
            <a:pPr algn="ctr"/>
            <a:r>
              <a:rPr lang="en-US" i="1" dirty="0"/>
              <a:t>“The origins of biological complexity in microbial ecosystems are encoded within the collective genomes of the community. Cultivation-independent genomic studies provide direct access to the genomes of naturally occurring microbes, cultivated or not. </a:t>
            </a:r>
            <a:r>
              <a:rPr lang="en-US" i="1" u="sng" dirty="0"/>
              <a:t>Genome-enabled approaches are now significantly advancing current knowledge of genome content, diversity, population biology and evolution in natural microbial populations</a:t>
            </a:r>
            <a:r>
              <a:rPr lang="en-US" i="1" dirty="0"/>
              <a:t>.”</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3" y="805826"/>
            <a:ext cx="5733285" cy="1857638"/>
          </a:xfrm>
          <a:prstGeom prst="rect">
            <a:avLst/>
          </a:prstGeom>
        </p:spPr>
      </p:pic>
      <p:sp>
        <p:nvSpPr>
          <p:cNvPr id="10" name="CasellaDiTesto 9"/>
          <p:cNvSpPr txBox="1"/>
          <p:nvPr/>
        </p:nvSpPr>
        <p:spPr>
          <a:xfrm>
            <a:off x="104503" y="3513910"/>
            <a:ext cx="5965371" cy="2031325"/>
          </a:xfrm>
          <a:prstGeom prst="rect">
            <a:avLst/>
          </a:prstGeom>
          <a:noFill/>
        </p:spPr>
        <p:txBody>
          <a:bodyPr wrap="square" rtlCol="0">
            <a:spAutoFit/>
          </a:bodyPr>
          <a:lstStyle/>
          <a:p>
            <a:pPr algn="ctr"/>
            <a:r>
              <a:rPr lang="en-US" i="1" dirty="0"/>
              <a:t>“Based on </a:t>
            </a:r>
            <a:r>
              <a:rPr lang="en-US" i="1" dirty="0" err="1"/>
              <a:t>rRNA</a:t>
            </a:r>
            <a:r>
              <a:rPr lang="en-US" i="1" dirty="0"/>
              <a:t> trees, the main extent of Earth’s biodiversity is microbial. Our knowledge of the extent and character of microbial diversity has been limited, however, by reliance on the study of cultivated microorganisms</a:t>
            </a:r>
            <a:r>
              <a:rPr lang="en-US" i="1" u="sng" dirty="0"/>
              <a:t>. It is estimated that &gt;99% of microorganisms observable in nature typically are not cultivated by using standard techniques</a:t>
            </a:r>
            <a:r>
              <a:rPr lang="en-US" i="1" dirty="0"/>
              <a:t>.”</a:t>
            </a:r>
          </a:p>
        </p:txBody>
      </p:sp>
    </p:spTree>
    <p:extLst>
      <p:ext uri="{BB962C8B-B14F-4D97-AF65-F5344CB8AC3E}">
        <p14:creationId xmlns:p14="http://schemas.microsoft.com/office/powerpoint/2010/main" val="17377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490" y="478338"/>
            <a:ext cx="10515600" cy="633358"/>
          </a:xfrm>
        </p:spPr>
        <p:txBody>
          <a:bodyPr>
            <a:noAutofit/>
          </a:bodyPr>
          <a:lstStyle/>
          <a:p>
            <a:r>
              <a:rPr lang="en-US" sz="2400" dirty="0"/>
              <a:t>To what environments is a metagenomic approach applicable? More importantly, what do we mean by “environments”?</a:t>
            </a:r>
          </a:p>
        </p:txBody>
      </p:sp>
      <p:pic>
        <p:nvPicPr>
          <p:cNvPr id="5" name="Immagine 4">
            <a:extLst>
              <a:ext uri="{FF2B5EF4-FFF2-40B4-BE49-F238E27FC236}">
                <a16:creationId xmlns:a16="http://schemas.microsoft.com/office/drawing/2014/main" id="{03B70F89-C655-49BE-A838-7F85D8715381}"/>
              </a:ext>
            </a:extLst>
          </p:cNvPr>
          <p:cNvPicPr>
            <a:picLocks noChangeAspect="1"/>
          </p:cNvPicPr>
          <p:nvPr/>
        </p:nvPicPr>
        <p:blipFill>
          <a:blip r:embed="rId2"/>
          <a:stretch>
            <a:fillRect/>
          </a:stretch>
        </p:blipFill>
        <p:spPr>
          <a:xfrm>
            <a:off x="2216331" y="1534852"/>
            <a:ext cx="7307848" cy="4490655"/>
          </a:xfrm>
          <a:prstGeom prst="rect">
            <a:avLst/>
          </a:prstGeom>
        </p:spPr>
      </p:pic>
    </p:spTree>
    <p:extLst>
      <p:ext uri="{BB962C8B-B14F-4D97-AF65-F5344CB8AC3E}">
        <p14:creationId xmlns:p14="http://schemas.microsoft.com/office/powerpoint/2010/main" val="32810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366" y="557348"/>
            <a:ext cx="10515600" cy="633358"/>
          </a:xfrm>
        </p:spPr>
        <p:txBody>
          <a:bodyPr>
            <a:normAutofit/>
          </a:bodyPr>
          <a:lstStyle/>
          <a:p>
            <a:r>
              <a:rPr lang="it-IT" dirty="0" err="1"/>
              <a:t>eDNA</a:t>
            </a:r>
            <a:r>
              <a:rPr lang="it-IT" dirty="0"/>
              <a:t>: a brief </a:t>
            </a:r>
            <a:r>
              <a:rPr lang="it-IT" dirty="0" err="1"/>
              <a:t>overview</a:t>
            </a:r>
            <a:endParaRPr lang="en-US" dirty="0"/>
          </a:p>
        </p:txBody>
      </p:sp>
      <p:sp>
        <p:nvSpPr>
          <p:cNvPr id="6" name="CasellaDiTesto 5"/>
          <p:cNvSpPr txBox="1"/>
          <p:nvPr/>
        </p:nvSpPr>
        <p:spPr>
          <a:xfrm>
            <a:off x="6626469" y="335845"/>
            <a:ext cx="5020408" cy="6186309"/>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t>eDNA (or environmental DNA) </a:t>
            </a:r>
            <a:r>
              <a:rPr lang="en-US" dirty="0"/>
              <a:t>refers to traces of DNA present in the environment that can be identified without direct sampling of the species by amplification and sequencing of a target molecular marker</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u="sng" dirty="0"/>
              <a:t>The markers are usually the same as those used for metabarcoding approaches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Therefore, we usually talk about </a:t>
            </a:r>
            <a:r>
              <a:rPr lang="en-US" b="1" dirty="0"/>
              <a:t>eDNA metabarcoding approaches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However, the study of eDNA is not necessarily related to -omics applications and NGS sequencing: in fact, the study could also be focused on the identification of a single species of interest, because it is rare or pathogenic! Example: sewage water monitoring of SARS-CoV-2</a:t>
            </a:r>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3994" y="1565031"/>
            <a:ext cx="4153733" cy="3411415"/>
          </a:xfrm>
          <a:prstGeom prst="rect">
            <a:avLst/>
          </a:prstGeom>
        </p:spPr>
      </p:pic>
      <p:sp>
        <p:nvSpPr>
          <p:cNvPr id="12" name="CasellaDiTesto 11"/>
          <p:cNvSpPr txBox="1"/>
          <p:nvPr/>
        </p:nvSpPr>
        <p:spPr>
          <a:xfrm>
            <a:off x="545123" y="5266592"/>
            <a:ext cx="5723792" cy="923330"/>
          </a:xfrm>
          <a:prstGeom prst="rect">
            <a:avLst/>
          </a:prstGeom>
          <a:noFill/>
          <a:ln w="19050">
            <a:solidFill>
              <a:srgbClr val="00B050"/>
            </a:solidFill>
          </a:ln>
        </p:spPr>
        <p:txBody>
          <a:bodyPr wrap="square" rtlCol="0">
            <a:spAutoFit/>
          </a:bodyPr>
          <a:lstStyle/>
          <a:p>
            <a:pPr algn="ctr"/>
            <a:r>
              <a:rPr lang="en-US" dirty="0"/>
              <a:t>Both the biological starting material and the purposes of analysis can be extremely different in eDNA approaches</a:t>
            </a:r>
          </a:p>
        </p:txBody>
      </p:sp>
    </p:spTree>
    <p:extLst>
      <p:ext uri="{BB962C8B-B14F-4D97-AF65-F5344CB8AC3E}">
        <p14:creationId xmlns:p14="http://schemas.microsoft.com/office/powerpoint/2010/main" val="248621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7839" y="527904"/>
            <a:ext cx="10515600" cy="633358"/>
          </a:xfrm>
        </p:spPr>
        <p:txBody>
          <a:bodyPr>
            <a:normAutofit fontScale="90000"/>
          </a:bodyPr>
          <a:lstStyle/>
          <a:p>
            <a:r>
              <a:rPr lang="it-IT" dirty="0"/>
              <a:t>Beyond </a:t>
            </a:r>
            <a:r>
              <a:rPr lang="it-IT" dirty="0" err="1"/>
              <a:t>metabarcoding</a:t>
            </a:r>
            <a:r>
              <a:rPr lang="it-IT" dirty="0"/>
              <a:t>: </a:t>
            </a:r>
            <a:r>
              <a:rPr lang="it-IT" dirty="0" err="1"/>
              <a:t>whole</a:t>
            </a:r>
            <a:r>
              <a:rPr lang="it-IT" dirty="0"/>
              <a:t> </a:t>
            </a:r>
            <a:r>
              <a:rPr lang="it-IT" dirty="0" err="1"/>
              <a:t>genome</a:t>
            </a:r>
            <a:r>
              <a:rPr lang="it-IT" dirty="0"/>
              <a:t> </a:t>
            </a:r>
            <a:r>
              <a:rPr lang="it-IT" dirty="0" err="1"/>
              <a:t>shotgun</a:t>
            </a:r>
            <a:r>
              <a:rPr lang="it-IT" dirty="0"/>
              <a:t> </a:t>
            </a:r>
            <a:r>
              <a:rPr lang="it-IT" dirty="0" err="1"/>
              <a:t>sequencing</a:t>
            </a:r>
            <a:r>
              <a:rPr lang="it-IT" dirty="0"/>
              <a:t> of </a:t>
            </a:r>
            <a:r>
              <a:rPr lang="it-IT" dirty="0" err="1"/>
              <a:t>microbial</a:t>
            </a:r>
            <a:r>
              <a:rPr lang="it-IT" dirty="0"/>
              <a:t> communities</a:t>
            </a:r>
            <a:endParaRPr lang="en-US" dirty="0"/>
          </a:p>
        </p:txBody>
      </p:sp>
      <p:pic>
        <p:nvPicPr>
          <p:cNvPr id="7" name="Immagine 6">
            <a:extLst>
              <a:ext uri="{FF2B5EF4-FFF2-40B4-BE49-F238E27FC236}">
                <a16:creationId xmlns:a16="http://schemas.microsoft.com/office/drawing/2014/main" id="{0E11BFE4-A265-4A8D-817C-846B1BB1A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686" y="1381661"/>
            <a:ext cx="7241906" cy="5249916"/>
          </a:xfrm>
          <a:prstGeom prst="rect">
            <a:avLst/>
          </a:prstGeom>
        </p:spPr>
      </p:pic>
      <p:sp>
        <p:nvSpPr>
          <p:cNvPr id="4" name="Rettangolo 3"/>
          <p:cNvSpPr/>
          <p:nvPr/>
        </p:nvSpPr>
        <p:spPr>
          <a:xfrm>
            <a:off x="2394857" y="2455817"/>
            <a:ext cx="4023360" cy="426719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5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37839" y="1512277"/>
            <a:ext cx="10515600" cy="4370427"/>
          </a:xfrm>
          <a:prstGeom prst="rect">
            <a:avLst/>
          </a:prstGeom>
          <a:noFill/>
        </p:spPr>
        <p:txBody>
          <a:bodyPr wrap="square" rtlCol="0">
            <a:spAutoFit/>
          </a:bodyPr>
          <a:lstStyle/>
          <a:p>
            <a:pPr algn="just"/>
            <a:r>
              <a:rPr lang="it-IT" dirty="0"/>
              <a:t>ADVANTAGES (AND DISADVANTAGES) COMPARED WITH STANDARD METABARCODING APPROACHES</a:t>
            </a:r>
          </a:p>
          <a:p>
            <a:pPr algn="just"/>
            <a:endParaRPr lang="it-IT" dirty="0"/>
          </a:p>
          <a:p>
            <a:pPr marL="285750" indent="-285750" algn="just">
              <a:buFont typeface="Arial" panose="020B0604020202020204" pitchFamily="34" charset="0"/>
              <a:buChar char="•"/>
            </a:pPr>
            <a:r>
              <a:rPr lang="en-US" sz="1600" dirty="0"/>
              <a:t>Sequenced fragments are derived from any portion of the genomes of individual components of the microbiome (remember that genomic DNA fragmentation is, or should be, a random process)</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This offers the </a:t>
            </a:r>
            <a:r>
              <a:rPr lang="en-US" sz="1600" b="1" dirty="0"/>
              <a:t>possibility to explore the gene content of a community as a whole</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However, </a:t>
            </a:r>
            <a:r>
              <a:rPr lang="en-US" sz="1600" b="1" dirty="0"/>
              <a:t>reads from different microorganisms are mixed together</a:t>
            </a:r>
            <a:r>
              <a:rPr lang="en-US" sz="1600" dirty="0"/>
              <a:t> (extraction is from a mix of many cells of different taxonomic origins) and all those derived from the same sample share the same barcode</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b="1" dirty="0"/>
              <a:t>A much higher number of reads is required than with a metabarcoding approach </a:t>
            </a:r>
            <a:r>
              <a:rPr lang="en-US" sz="1600" dirty="0"/>
              <a:t>-&gt; one switches to </a:t>
            </a:r>
            <a:r>
              <a:rPr lang="en-US" sz="1600" dirty="0" err="1"/>
              <a:t>NovaSeq</a:t>
            </a:r>
            <a:r>
              <a:rPr lang="en-US" sz="1600" dirty="0"/>
              <a:t> sequencers for Illumina approaches</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It is potentially possible to obtain the complete genomes of individual microbial components of a community -&gt; </a:t>
            </a:r>
            <a:r>
              <a:rPr lang="en-US" sz="1600" b="1" dirty="0">
                <a:solidFill>
                  <a:srgbClr val="FF0000"/>
                </a:solidFill>
              </a:rPr>
              <a:t>MAGs (Metagenome Assembled Genomes)</a:t>
            </a:r>
          </a:p>
        </p:txBody>
      </p:sp>
      <p:sp>
        <p:nvSpPr>
          <p:cNvPr id="6" name="Titolo 1">
            <a:extLst>
              <a:ext uri="{FF2B5EF4-FFF2-40B4-BE49-F238E27FC236}">
                <a16:creationId xmlns:a16="http://schemas.microsoft.com/office/drawing/2014/main" id="{FCD5A301-0ABB-AA2D-898B-A8663D4716A5}"/>
              </a:ext>
            </a:extLst>
          </p:cNvPr>
          <p:cNvSpPr>
            <a:spLocks noGrp="1"/>
          </p:cNvSpPr>
          <p:nvPr>
            <p:ph type="title"/>
          </p:nvPr>
        </p:nvSpPr>
        <p:spPr>
          <a:xfrm>
            <a:off x="837839" y="527904"/>
            <a:ext cx="10515600" cy="633358"/>
          </a:xfrm>
        </p:spPr>
        <p:txBody>
          <a:bodyPr>
            <a:normAutofit fontScale="90000"/>
          </a:bodyPr>
          <a:lstStyle/>
          <a:p>
            <a:r>
              <a:rPr lang="it-IT" dirty="0"/>
              <a:t>Beyond </a:t>
            </a:r>
            <a:r>
              <a:rPr lang="it-IT" dirty="0" err="1"/>
              <a:t>metabarcoding</a:t>
            </a:r>
            <a:r>
              <a:rPr lang="it-IT" dirty="0"/>
              <a:t>: </a:t>
            </a:r>
            <a:r>
              <a:rPr lang="it-IT" dirty="0" err="1"/>
              <a:t>whole</a:t>
            </a:r>
            <a:r>
              <a:rPr lang="it-IT" dirty="0"/>
              <a:t> </a:t>
            </a:r>
            <a:r>
              <a:rPr lang="it-IT" dirty="0" err="1"/>
              <a:t>genome</a:t>
            </a:r>
            <a:r>
              <a:rPr lang="it-IT" dirty="0"/>
              <a:t> </a:t>
            </a:r>
            <a:r>
              <a:rPr lang="it-IT" dirty="0" err="1"/>
              <a:t>shotgun</a:t>
            </a:r>
            <a:r>
              <a:rPr lang="it-IT" dirty="0"/>
              <a:t> </a:t>
            </a:r>
            <a:r>
              <a:rPr lang="it-IT" dirty="0" err="1"/>
              <a:t>sequencing</a:t>
            </a:r>
            <a:r>
              <a:rPr lang="it-IT" dirty="0"/>
              <a:t> of </a:t>
            </a:r>
            <a:r>
              <a:rPr lang="it-IT" dirty="0" err="1"/>
              <a:t>microbial</a:t>
            </a:r>
            <a:r>
              <a:rPr lang="it-IT" dirty="0"/>
              <a:t> communities</a:t>
            </a:r>
            <a:endParaRPr lang="en-US" dirty="0"/>
          </a:p>
        </p:txBody>
      </p:sp>
    </p:spTree>
    <p:extLst>
      <p:ext uri="{BB962C8B-B14F-4D97-AF65-F5344CB8AC3E}">
        <p14:creationId xmlns:p14="http://schemas.microsoft.com/office/powerpoint/2010/main" val="426409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61257"/>
            <a:ext cx="10515600" cy="633358"/>
          </a:xfrm>
        </p:spPr>
        <p:txBody>
          <a:bodyPr>
            <a:normAutofit/>
          </a:bodyPr>
          <a:lstStyle/>
          <a:p>
            <a:r>
              <a:rPr lang="it-IT" dirty="0"/>
              <a:t>A case study: Meta-Hit</a:t>
            </a:r>
            <a:endParaRPr lang="en-US" dirty="0"/>
          </a:p>
        </p:txBody>
      </p:sp>
      <p:sp>
        <p:nvSpPr>
          <p:cNvPr id="3" name="Segnaposto contenuto 2"/>
          <p:cNvSpPr>
            <a:spLocks noGrp="1"/>
          </p:cNvSpPr>
          <p:nvPr>
            <p:ph idx="1"/>
          </p:nvPr>
        </p:nvSpPr>
        <p:spPr>
          <a:xfrm>
            <a:off x="278674" y="1986861"/>
            <a:ext cx="3561806" cy="4666488"/>
          </a:xfrm>
        </p:spPr>
        <p:txBody>
          <a:bodyPr/>
          <a:lstStyle/>
          <a:p>
            <a:pPr algn="just"/>
            <a:r>
              <a:rPr lang="en-US" dirty="0"/>
              <a:t>The purpose of this project was to define the existing associations between the human gut microbiome and the development of common diseases such as obesity and inflammatory bowel disease</a:t>
            </a:r>
          </a:p>
        </p:txBody>
      </p:sp>
      <p:pic>
        <p:nvPicPr>
          <p:cNvPr id="5" name="Picture 4"/>
          <p:cNvPicPr/>
          <p:nvPr/>
        </p:nvPicPr>
        <p:blipFill>
          <a:blip r:embed="rId2"/>
          <a:stretch/>
        </p:blipFill>
        <p:spPr>
          <a:xfrm>
            <a:off x="4122960" y="1026000"/>
            <a:ext cx="8069040" cy="5832000"/>
          </a:xfrm>
          <a:prstGeom prst="rect">
            <a:avLst/>
          </a:prstGeom>
          <a:ln w="9360">
            <a:noFill/>
          </a:ln>
        </p:spPr>
      </p:pic>
    </p:spTree>
    <p:extLst>
      <p:ext uri="{BB962C8B-B14F-4D97-AF65-F5344CB8AC3E}">
        <p14:creationId xmlns:p14="http://schemas.microsoft.com/office/powerpoint/2010/main" val="259450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61257"/>
            <a:ext cx="10515600" cy="633358"/>
          </a:xfrm>
        </p:spPr>
        <p:txBody>
          <a:bodyPr>
            <a:normAutofit/>
          </a:bodyPr>
          <a:lstStyle/>
          <a:p>
            <a:r>
              <a:rPr lang="it-IT" dirty="0"/>
              <a:t>A case study: Meta-Hit</a:t>
            </a:r>
            <a:endParaRPr lang="en-US" dirty="0"/>
          </a:p>
        </p:txBody>
      </p:sp>
      <p:sp>
        <p:nvSpPr>
          <p:cNvPr id="3" name="Segnaposto contenuto 2"/>
          <p:cNvSpPr>
            <a:spLocks noGrp="1"/>
          </p:cNvSpPr>
          <p:nvPr>
            <p:ph idx="1"/>
          </p:nvPr>
        </p:nvSpPr>
        <p:spPr>
          <a:xfrm>
            <a:off x="304800" y="1255341"/>
            <a:ext cx="3561806" cy="4666488"/>
          </a:xfrm>
        </p:spPr>
        <p:txBody>
          <a:bodyPr>
            <a:normAutofit lnSpcReduction="10000"/>
          </a:bodyPr>
          <a:lstStyle/>
          <a:p>
            <a:pPr algn="just"/>
            <a:r>
              <a:rPr lang="en-US" b="1" dirty="0"/>
              <a:t>More than 14 million ORFs</a:t>
            </a:r>
            <a:r>
              <a:rPr lang="en-US" dirty="0"/>
              <a:t> with length &gt; 100 bp were identified</a:t>
            </a:r>
          </a:p>
          <a:p>
            <a:pPr algn="just"/>
            <a:r>
              <a:rPr lang="en-US" dirty="0"/>
              <a:t>Following some redundancy removal, one is left with </a:t>
            </a:r>
            <a:r>
              <a:rPr lang="en-US" b="1" dirty="0"/>
              <a:t>3.3 million putative bacterial genes</a:t>
            </a:r>
          </a:p>
          <a:p>
            <a:pPr algn="just"/>
            <a:r>
              <a:rPr lang="en-US" dirty="0"/>
              <a:t>This is a </a:t>
            </a:r>
            <a:r>
              <a:rPr lang="en-US" b="1" dirty="0"/>
              <a:t>gene repertoire approximately 150 times larger than that constituted by the human genome</a:t>
            </a:r>
          </a:p>
          <a:p>
            <a:pPr algn="just"/>
            <a:r>
              <a:rPr lang="en-US" b="1" dirty="0"/>
              <a:t>81% </a:t>
            </a:r>
            <a:r>
              <a:rPr lang="en-US" dirty="0"/>
              <a:t>of these genes are not functionally annotated</a:t>
            </a:r>
            <a:endParaRPr lang="en-US" b="1" dirty="0"/>
          </a:p>
        </p:txBody>
      </p:sp>
      <p:pic>
        <p:nvPicPr>
          <p:cNvPr id="6" name="Picture 2"/>
          <p:cNvPicPr/>
          <p:nvPr/>
        </p:nvPicPr>
        <p:blipFill>
          <a:blip r:embed="rId2"/>
          <a:stretch/>
        </p:blipFill>
        <p:spPr>
          <a:xfrm>
            <a:off x="4380411" y="1062446"/>
            <a:ext cx="7811589" cy="5795554"/>
          </a:xfrm>
          <a:prstGeom prst="rect">
            <a:avLst/>
          </a:prstGeom>
          <a:ln w="9360">
            <a:noFill/>
          </a:ln>
        </p:spPr>
      </p:pic>
    </p:spTree>
    <p:extLst>
      <p:ext uri="{BB962C8B-B14F-4D97-AF65-F5344CB8AC3E}">
        <p14:creationId xmlns:p14="http://schemas.microsoft.com/office/powerpoint/2010/main" val="19037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61257"/>
            <a:ext cx="10515600" cy="633358"/>
          </a:xfrm>
        </p:spPr>
        <p:txBody>
          <a:bodyPr>
            <a:normAutofit/>
          </a:bodyPr>
          <a:lstStyle/>
          <a:p>
            <a:r>
              <a:rPr lang="it-IT" dirty="0"/>
              <a:t>A case study: Meta-Hit</a:t>
            </a:r>
            <a:endParaRPr lang="en-US" dirty="0"/>
          </a:p>
        </p:txBody>
      </p:sp>
      <p:sp>
        <p:nvSpPr>
          <p:cNvPr id="3" name="Segnaposto contenuto 2"/>
          <p:cNvSpPr>
            <a:spLocks noGrp="1"/>
          </p:cNvSpPr>
          <p:nvPr>
            <p:ph idx="1"/>
          </p:nvPr>
        </p:nvSpPr>
        <p:spPr>
          <a:xfrm>
            <a:off x="304800" y="1594975"/>
            <a:ext cx="4911634" cy="4666488"/>
          </a:xfrm>
        </p:spPr>
        <p:txBody>
          <a:bodyPr>
            <a:normAutofit/>
          </a:bodyPr>
          <a:lstStyle/>
          <a:p>
            <a:pPr algn="just"/>
            <a:r>
              <a:rPr lang="en-US" dirty="0"/>
              <a:t>It was possible to highlight substantial differences in the composition of the gut microbiota of healthy individuals and those with chronic inflammatory diseases</a:t>
            </a:r>
          </a:p>
          <a:p>
            <a:pPr algn="just"/>
            <a:r>
              <a:rPr lang="en-US" dirty="0"/>
              <a:t>This work laid a foundation regarding the possibility of personalized medicine approaches in these situations, including </a:t>
            </a:r>
            <a:r>
              <a:rPr lang="en-US" u="sng" dirty="0"/>
              <a:t>assessing the impact of diet on the structure of gut microbial communities</a:t>
            </a:r>
          </a:p>
        </p:txBody>
      </p:sp>
      <p:pic>
        <p:nvPicPr>
          <p:cNvPr id="5" name="Picture 2"/>
          <p:cNvPicPr/>
          <p:nvPr/>
        </p:nvPicPr>
        <p:blipFill>
          <a:blip r:embed="rId2"/>
          <a:stretch/>
        </p:blipFill>
        <p:spPr>
          <a:xfrm>
            <a:off x="5639160" y="2549694"/>
            <a:ext cx="5714640" cy="3924000"/>
          </a:xfrm>
          <a:prstGeom prst="rect">
            <a:avLst/>
          </a:prstGeom>
          <a:ln w="9360">
            <a:noFill/>
          </a:ln>
        </p:spPr>
      </p:pic>
      <p:pic>
        <p:nvPicPr>
          <p:cNvPr id="7" name="Picture 2"/>
          <p:cNvPicPr/>
          <p:nvPr/>
        </p:nvPicPr>
        <p:blipFill>
          <a:blip r:embed="rId3"/>
          <a:srcRect l="19288" t="74900" r="35920" b="4553"/>
          <a:stretch/>
        </p:blipFill>
        <p:spPr>
          <a:xfrm>
            <a:off x="5639160" y="894615"/>
            <a:ext cx="5714640" cy="1655079"/>
          </a:xfrm>
          <a:prstGeom prst="rect">
            <a:avLst/>
          </a:prstGeom>
          <a:ln w="9360">
            <a:noFill/>
          </a:ln>
        </p:spPr>
      </p:pic>
    </p:spTree>
    <p:extLst>
      <p:ext uri="{BB962C8B-B14F-4D97-AF65-F5344CB8AC3E}">
        <p14:creationId xmlns:p14="http://schemas.microsoft.com/office/powerpoint/2010/main" val="219795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366" y="557348"/>
            <a:ext cx="10515600" cy="633358"/>
          </a:xfrm>
        </p:spPr>
        <p:txBody>
          <a:bodyPr>
            <a:normAutofit fontScale="90000"/>
          </a:bodyPr>
          <a:lstStyle/>
          <a:p>
            <a:r>
              <a:rPr lang="it-IT" dirty="0"/>
              <a:t>Challenges in </a:t>
            </a:r>
            <a:r>
              <a:rPr lang="it-IT" dirty="0" err="1"/>
              <a:t>whole-metagenome</a:t>
            </a:r>
            <a:r>
              <a:rPr lang="it-IT" dirty="0"/>
              <a:t> </a:t>
            </a:r>
            <a:r>
              <a:rPr lang="it-IT" dirty="0" err="1"/>
              <a:t>shotgun</a:t>
            </a:r>
            <a:r>
              <a:rPr lang="it-IT" dirty="0"/>
              <a:t> </a:t>
            </a:r>
            <a:r>
              <a:rPr lang="it-IT" dirty="0" err="1"/>
              <a:t>sequencing</a:t>
            </a:r>
            <a:r>
              <a:rPr lang="it-IT" dirty="0"/>
              <a:t> </a:t>
            </a:r>
            <a:r>
              <a:rPr lang="it-IT" dirty="0" err="1"/>
              <a:t>approaches</a:t>
            </a:r>
            <a:endParaRPr lang="en-US" dirty="0"/>
          </a:p>
        </p:txBody>
      </p:sp>
      <p:sp>
        <p:nvSpPr>
          <p:cNvPr id="3" name="Segnaposto contenuto 2"/>
          <p:cNvSpPr>
            <a:spLocks noGrp="1"/>
          </p:cNvSpPr>
          <p:nvPr>
            <p:ph idx="1"/>
          </p:nvPr>
        </p:nvSpPr>
        <p:spPr>
          <a:xfrm>
            <a:off x="330925" y="1647226"/>
            <a:ext cx="11260183" cy="4666488"/>
          </a:xfrm>
        </p:spPr>
        <p:txBody>
          <a:bodyPr>
            <a:normAutofit/>
          </a:bodyPr>
          <a:lstStyle/>
          <a:p>
            <a:pPr algn="just"/>
            <a:r>
              <a:rPr lang="en-US" b="1" dirty="0"/>
              <a:t>Communities are very large, and assembly is much more complex than assembling the genome of a single species</a:t>
            </a:r>
            <a:r>
              <a:rPr lang="en-US" dirty="0"/>
              <a:t> (in spite of the relative simplicity of bacterial genomes)</a:t>
            </a:r>
          </a:p>
          <a:p>
            <a:pPr algn="just"/>
            <a:r>
              <a:rPr lang="en-US" dirty="0"/>
              <a:t>Reads derived from phylogenetically related species risk creating </a:t>
            </a:r>
            <a:r>
              <a:rPr lang="en-US" b="1" dirty="0"/>
              <a:t>chimeric contigs</a:t>
            </a:r>
          </a:p>
          <a:p>
            <a:pPr algn="just"/>
            <a:r>
              <a:rPr lang="en-US" dirty="0"/>
              <a:t>Different genomes have different abundances and therefore </a:t>
            </a:r>
            <a:r>
              <a:rPr lang="en-US" u="sng" dirty="0"/>
              <a:t>contigs derived from different species will have different coverages -&gt; different MAGs can have different quality and completeness</a:t>
            </a:r>
          </a:p>
          <a:p>
            <a:pPr algn="just"/>
            <a:r>
              <a:rPr lang="en-US" dirty="0"/>
              <a:t>Difficult to discriminate between sequences with sequencing errors and reads derived from poorly abundance species</a:t>
            </a:r>
          </a:p>
          <a:p>
            <a:pPr algn="just"/>
            <a:r>
              <a:rPr lang="en-US" b="1" dirty="0"/>
              <a:t>Very demanding hardware resources required</a:t>
            </a:r>
            <a:r>
              <a:rPr lang="en-US" dirty="0"/>
              <a:t>, development of dedicated algorithms is still in its early stages</a:t>
            </a:r>
          </a:p>
          <a:p>
            <a:pPr algn="just"/>
            <a:r>
              <a:rPr lang="en-US" dirty="0"/>
              <a:t>Euler, </a:t>
            </a:r>
            <a:r>
              <a:rPr lang="en-US" dirty="0" err="1"/>
              <a:t>MetaVelvet</a:t>
            </a:r>
            <a:r>
              <a:rPr lang="en-US" dirty="0"/>
              <a:t>, </a:t>
            </a:r>
            <a:r>
              <a:rPr lang="en-US" dirty="0" err="1"/>
              <a:t>SoapDeNovo</a:t>
            </a:r>
            <a:r>
              <a:rPr lang="en-US" dirty="0"/>
              <a:t>, MEGAHIT, </a:t>
            </a:r>
            <a:r>
              <a:rPr lang="en-US" dirty="0" err="1"/>
              <a:t>MetaSPAdes</a:t>
            </a:r>
            <a:r>
              <a:rPr lang="en-US" dirty="0"/>
              <a:t> are some of the algorithms used</a:t>
            </a:r>
          </a:p>
        </p:txBody>
      </p:sp>
    </p:spTree>
    <p:extLst>
      <p:ext uri="{BB962C8B-B14F-4D97-AF65-F5344CB8AC3E}">
        <p14:creationId xmlns:p14="http://schemas.microsoft.com/office/powerpoint/2010/main" val="81007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366" y="557348"/>
            <a:ext cx="10515600" cy="633358"/>
          </a:xfrm>
        </p:spPr>
        <p:txBody>
          <a:bodyPr>
            <a:normAutofit fontScale="90000"/>
          </a:bodyPr>
          <a:lstStyle/>
          <a:p>
            <a:r>
              <a:rPr lang="it-IT" dirty="0"/>
              <a:t>Strategy for </a:t>
            </a:r>
            <a:r>
              <a:rPr lang="it-IT" dirty="0" err="1"/>
              <a:t>whole-metagenome</a:t>
            </a:r>
            <a:r>
              <a:rPr lang="it-IT" dirty="0"/>
              <a:t> </a:t>
            </a:r>
            <a:r>
              <a:rPr lang="it-IT" dirty="0" err="1"/>
              <a:t>shotgun</a:t>
            </a:r>
            <a:r>
              <a:rPr lang="it-IT" dirty="0"/>
              <a:t> </a:t>
            </a:r>
            <a:r>
              <a:rPr lang="it-IT" dirty="0" err="1"/>
              <a:t>sequencing</a:t>
            </a:r>
            <a:r>
              <a:rPr lang="it-IT" dirty="0"/>
              <a:t> </a:t>
            </a:r>
            <a:r>
              <a:rPr lang="it-IT" dirty="0" err="1"/>
              <a:t>approaches</a:t>
            </a:r>
            <a:endParaRPr lang="en-US" dirty="0"/>
          </a:p>
        </p:txBody>
      </p:sp>
      <p:sp>
        <p:nvSpPr>
          <p:cNvPr id="3" name="Segnaposto contenuto 2"/>
          <p:cNvSpPr>
            <a:spLocks noGrp="1"/>
          </p:cNvSpPr>
          <p:nvPr>
            <p:ph idx="1"/>
          </p:nvPr>
        </p:nvSpPr>
        <p:spPr>
          <a:xfrm>
            <a:off x="330925" y="1647226"/>
            <a:ext cx="11260183" cy="4666488"/>
          </a:xfrm>
        </p:spPr>
        <p:txBody>
          <a:bodyPr>
            <a:normAutofit/>
          </a:bodyPr>
          <a:lstStyle/>
          <a:p>
            <a:pPr algn="just"/>
            <a:r>
              <a:rPr lang="en-US" dirty="0"/>
              <a:t>Instead of aiming to assemble complete genomes, the simplest thing is to focus on </a:t>
            </a:r>
            <a:r>
              <a:rPr lang="en-US" b="1" dirty="0"/>
              <a:t>obtaining Open reading Frames</a:t>
            </a:r>
            <a:r>
              <a:rPr lang="en-US" dirty="0"/>
              <a:t>, which we can actually trace back to individual genes and thus to functional units that can be linked to Gene Ontologies, conserved protein domains, and enzyme functions</a:t>
            </a:r>
          </a:p>
          <a:p>
            <a:pPr algn="just"/>
            <a:r>
              <a:rPr lang="en-US" dirty="0"/>
              <a:t>Functional annotation approaches can simply translate any sequence into the 6 possible reading frames, assuming that an ORF exceeding a certain length has a good chance of actually encoding a protein, and these can be compared with databases of sequences with known function</a:t>
            </a:r>
          </a:p>
          <a:p>
            <a:pPr algn="just"/>
            <a:r>
              <a:rPr lang="en-US" dirty="0"/>
              <a:t>However, </a:t>
            </a:r>
            <a:r>
              <a:rPr lang="en-US" b="1" dirty="0"/>
              <a:t>the vast majority of bacterial sequences will not be annotatable in any case, because there will be no detectable homology to other known sequences</a:t>
            </a:r>
          </a:p>
          <a:p>
            <a:pPr algn="just"/>
            <a:r>
              <a:rPr lang="en-US" dirty="0"/>
              <a:t>One possible problem concerns the </a:t>
            </a:r>
            <a:r>
              <a:rPr lang="en-US" b="1" dirty="0"/>
              <a:t>fragmentation of many ORFs</a:t>
            </a:r>
            <a:r>
              <a:rPr lang="en-US" dirty="0"/>
              <a:t>, especially those that are particularly long. Third-generation approaches (ONT and PacBio) can partially solve these problems, but lead to increased costs and a decreased ability to detect low-abundance sequences</a:t>
            </a:r>
          </a:p>
        </p:txBody>
      </p:sp>
    </p:spTree>
    <p:extLst>
      <p:ext uri="{BB962C8B-B14F-4D97-AF65-F5344CB8AC3E}">
        <p14:creationId xmlns:p14="http://schemas.microsoft.com/office/powerpoint/2010/main" val="236483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366" y="557348"/>
            <a:ext cx="10515600" cy="633358"/>
          </a:xfrm>
        </p:spPr>
        <p:txBody>
          <a:bodyPr>
            <a:noAutofit/>
          </a:bodyPr>
          <a:lstStyle/>
          <a:p>
            <a:r>
              <a:rPr lang="it-IT" sz="2800" dirty="0" err="1"/>
              <a:t>Should</a:t>
            </a:r>
            <a:r>
              <a:rPr lang="it-IT" sz="2800" dirty="0"/>
              <a:t> one </a:t>
            </a:r>
            <a:r>
              <a:rPr lang="it-IT" sz="2800" dirty="0" err="1"/>
              <a:t>pick</a:t>
            </a:r>
            <a:r>
              <a:rPr lang="it-IT" sz="2800" dirty="0"/>
              <a:t> a </a:t>
            </a:r>
            <a:r>
              <a:rPr lang="it-IT" sz="2800" dirty="0" err="1"/>
              <a:t>metabarcoding</a:t>
            </a:r>
            <a:r>
              <a:rPr lang="it-IT" sz="2800" dirty="0"/>
              <a:t> or a </a:t>
            </a:r>
            <a:r>
              <a:rPr lang="it-IT" sz="2800" dirty="0" err="1"/>
              <a:t>whole-metagenome</a:t>
            </a:r>
            <a:r>
              <a:rPr lang="it-IT" sz="2800" dirty="0"/>
              <a:t> </a:t>
            </a:r>
            <a:r>
              <a:rPr lang="it-IT" sz="2800" dirty="0" err="1"/>
              <a:t>shotgun</a:t>
            </a:r>
            <a:r>
              <a:rPr lang="it-IT" sz="2800" dirty="0"/>
              <a:t> </a:t>
            </a:r>
            <a:r>
              <a:rPr lang="it-IT" sz="2800" dirty="0" err="1"/>
              <a:t>sequencing</a:t>
            </a:r>
            <a:r>
              <a:rPr lang="it-IT" sz="2800" dirty="0"/>
              <a:t> </a:t>
            </a:r>
            <a:r>
              <a:rPr lang="it-IT" sz="2800" dirty="0" err="1"/>
              <a:t>approach</a:t>
            </a:r>
            <a:r>
              <a:rPr lang="it-IT" sz="2800" dirty="0"/>
              <a:t>?</a:t>
            </a:r>
            <a:endParaRPr lang="en-US" sz="2800" dirty="0"/>
          </a:p>
        </p:txBody>
      </p:sp>
      <p:pic>
        <p:nvPicPr>
          <p:cNvPr id="5" name="Picture 2"/>
          <p:cNvPicPr/>
          <p:nvPr/>
        </p:nvPicPr>
        <p:blipFill>
          <a:blip r:embed="rId2"/>
          <a:srcRect r="33680"/>
          <a:stretch/>
        </p:blipFill>
        <p:spPr>
          <a:xfrm>
            <a:off x="6018245" y="1455575"/>
            <a:ext cx="5553904" cy="5068395"/>
          </a:xfrm>
          <a:prstGeom prst="rect">
            <a:avLst/>
          </a:prstGeom>
          <a:ln w="9360">
            <a:noFill/>
          </a:ln>
        </p:spPr>
      </p:pic>
      <p:sp>
        <p:nvSpPr>
          <p:cNvPr id="6" name="CasellaDiTesto 5"/>
          <p:cNvSpPr txBox="1"/>
          <p:nvPr/>
        </p:nvSpPr>
        <p:spPr>
          <a:xfrm>
            <a:off x="803366" y="1706880"/>
            <a:ext cx="4561114" cy="3693319"/>
          </a:xfrm>
          <a:prstGeom prst="rect">
            <a:avLst/>
          </a:prstGeom>
          <a:noFill/>
        </p:spPr>
        <p:txBody>
          <a:bodyPr wrap="square" rtlCol="0">
            <a:spAutoFit/>
          </a:bodyPr>
          <a:lstStyle/>
          <a:p>
            <a:pPr algn="just"/>
            <a:r>
              <a:rPr lang="en-US" dirty="0"/>
              <a:t>The two approaches have their pros and cons.</a:t>
            </a:r>
          </a:p>
          <a:p>
            <a:pPr algn="just"/>
            <a:endParaRPr lang="en-US" dirty="0"/>
          </a:p>
          <a:p>
            <a:pPr algn="just"/>
            <a:r>
              <a:rPr lang="en-US" dirty="0"/>
              <a:t>The choice is mainly related to:</a:t>
            </a:r>
          </a:p>
          <a:p>
            <a:pPr algn="just"/>
            <a:endParaRPr lang="en-US" dirty="0"/>
          </a:p>
          <a:p>
            <a:pPr algn="just"/>
            <a:r>
              <a:rPr lang="en-US" dirty="0"/>
              <a:t>-</a:t>
            </a:r>
            <a:r>
              <a:rPr lang="en-US" b="1" dirty="0"/>
              <a:t>cost</a:t>
            </a:r>
            <a:r>
              <a:rPr lang="en-US" dirty="0"/>
              <a:t>: the metagenomic approach is much more expensive and the results more difficult to interpret</a:t>
            </a:r>
          </a:p>
          <a:p>
            <a:pPr algn="just"/>
            <a:endParaRPr lang="en-US" dirty="0"/>
          </a:p>
          <a:p>
            <a:pPr algn="just"/>
            <a:r>
              <a:rPr lang="en-US" dirty="0"/>
              <a:t>-</a:t>
            </a:r>
            <a:r>
              <a:rPr lang="en-US" b="1" dirty="0"/>
              <a:t>objective</a:t>
            </a:r>
            <a:r>
              <a:rPr lang="en-US" dirty="0"/>
              <a:t>: is it enough to study the structure of a community or do you want to also study it from a functional point of view?</a:t>
            </a:r>
          </a:p>
        </p:txBody>
      </p:sp>
    </p:spTree>
    <p:extLst>
      <p:ext uri="{BB962C8B-B14F-4D97-AF65-F5344CB8AC3E}">
        <p14:creationId xmlns:p14="http://schemas.microsoft.com/office/powerpoint/2010/main" val="11792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1742" y="452212"/>
            <a:ext cx="10515600" cy="633358"/>
          </a:xfrm>
        </p:spPr>
        <p:txBody>
          <a:bodyPr>
            <a:normAutofit/>
          </a:bodyPr>
          <a:lstStyle/>
          <a:p>
            <a:r>
              <a:rPr lang="it-IT" dirty="0"/>
              <a:t>A </a:t>
            </a:r>
            <a:r>
              <a:rPr lang="it-IT" dirty="0" err="1"/>
              <a:t>rapidly</a:t>
            </a:r>
            <a:r>
              <a:rPr lang="it-IT" dirty="0"/>
              <a:t> </a:t>
            </a:r>
            <a:r>
              <a:rPr lang="it-IT" dirty="0" err="1"/>
              <a:t>expanding</a:t>
            </a:r>
            <a:r>
              <a:rPr lang="it-IT" dirty="0"/>
              <a:t> field</a:t>
            </a:r>
            <a:endParaRPr lang="en-US" dirty="0"/>
          </a:p>
        </p:txBody>
      </p:sp>
      <p:graphicFrame>
        <p:nvGraphicFramePr>
          <p:cNvPr id="5" name="Grafico 4"/>
          <p:cNvGraphicFramePr>
            <a:graphicFrameLocks/>
          </p:cNvGraphicFramePr>
          <p:nvPr>
            <p:extLst>
              <p:ext uri="{D42A27DB-BD31-4B8C-83A1-F6EECF244321}">
                <p14:modId xmlns:p14="http://schemas.microsoft.com/office/powerpoint/2010/main" val="4011529147"/>
              </p:ext>
            </p:extLst>
          </p:nvPr>
        </p:nvGraphicFramePr>
        <p:xfrm>
          <a:off x="5181056" y="1680754"/>
          <a:ext cx="6758940" cy="4069080"/>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5"/>
          <p:cNvSpPr txBox="1"/>
          <p:nvPr/>
        </p:nvSpPr>
        <p:spPr>
          <a:xfrm>
            <a:off x="548640" y="1776548"/>
            <a:ext cx="4423954" cy="3416320"/>
          </a:xfrm>
          <a:prstGeom prst="rect">
            <a:avLst/>
          </a:prstGeom>
          <a:noFill/>
        </p:spPr>
        <p:txBody>
          <a:bodyPr wrap="square" rtlCol="0">
            <a:spAutoFit/>
          </a:bodyPr>
          <a:lstStyle/>
          <a:p>
            <a:pPr algn="just"/>
            <a:r>
              <a:rPr lang="en-US" dirty="0"/>
              <a:t>The motivations are the same as those that led to the genomics explosion</a:t>
            </a:r>
          </a:p>
          <a:p>
            <a:pPr algn="just"/>
            <a:endParaRPr lang="en-US" dirty="0"/>
          </a:p>
          <a:p>
            <a:pPr algn="just"/>
            <a:r>
              <a:rPr lang="en-US" dirty="0"/>
              <a:t>Reduced sequencing costs allow analysis of complex communities with much less time and investment than Sanger approaches</a:t>
            </a:r>
          </a:p>
          <a:p>
            <a:pPr algn="just"/>
            <a:endParaRPr lang="en-US" dirty="0"/>
          </a:p>
          <a:p>
            <a:pPr algn="just"/>
            <a:r>
              <a:rPr lang="en-US" dirty="0"/>
              <a:t>Applicability even in areas where funding availability is not as high as it is in biomedical fields (environmental biology, ecology, etc.)</a:t>
            </a:r>
          </a:p>
        </p:txBody>
      </p:sp>
    </p:spTree>
    <p:extLst>
      <p:ext uri="{BB962C8B-B14F-4D97-AF65-F5344CB8AC3E}">
        <p14:creationId xmlns:p14="http://schemas.microsoft.com/office/powerpoint/2010/main" val="195718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366" y="557348"/>
            <a:ext cx="10515600" cy="633358"/>
          </a:xfrm>
        </p:spPr>
        <p:txBody>
          <a:bodyPr>
            <a:normAutofit/>
          </a:bodyPr>
          <a:lstStyle/>
          <a:p>
            <a:r>
              <a:rPr lang="it-IT" dirty="0"/>
              <a:t>A </a:t>
            </a:r>
            <a:r>
              <a:rPr lang="it-IT" dirty="0" err="1"/>
              <a:t>recent</a:t>
            </a:r>
            <a:r>
              <a:rPr lang="it-IT" dirty="0"/>
              <a:t> </a:t>
            </a:r>
            <a:r>
              <a:rPr lang="it-IT" dirty="0" err="1"/>
              <a:t>application</a:t>
            </a:r>
            <a:r>
              <a:rPr lang="it-IT" dirty="0"/>
              <a:t>: </a:t>
            </a:r>
            <a:r>
              <a:rPr lang="it-IT" dirty="0" err="1"/>
              <a:t>viral</a:t>
            </a:r>
            <a:r>
              <a:rPr lang="it-IT" dirty="0"/>
              <a:t> </a:t>
            </a:r>
            <a:r>
              <a:rPr lang="it-IT" dirty="0" err="1"/>
              <a:t>metagenomics</a:t>
            </a:r>
            <a:endParaRPr lang="en-US" dirty="0"/>
          </a:p>
        </p:txBody>
      </p:sp>
      <p:sp>
        <p:nvSpPr>
          <p:cNvPr id="6" name="CasellaDiTesto 5"/>
          <p:cNvSpPr txBox="1"/>
          <p:nvPr/>
        </p:nvSpPr>
        <p:spPr>
          <a:xfrm>
            <a:off x="803365" y="1706880"/>
            <a:ext cx="5005251" cy="3139321"/>
          </a:xfrm>
          <a:prstGeom prst="rect">
            <a:avLst/>
          </a:prstGeom>
          <a:noFill/>
        </p:spPr>
        <p:txBody>
          <a:bodyPr wrap="square" rtlCol="0">
            <a:spAutoFit/>
          </a:bodyPr>
          <a:lstStyle/>
          <a:p>
            <a:pPr algn="just"/>
            <a:r>
              <a:rPr lang="en-US" dirty="0"/>
              <a:t>Limited by the absence of shared phylogenetic markers</a:t>
            </a:r>
          </a:p>
          <a:p>
            <a:pPr algn="just"/>
            <a:endParaRPr lang="en-US" dirty="0"/>
          </a:p>
          <a:p>
            <a:pPr algn="just"/>
            <a:r>
              <a:rPr lang="en-US" dirty="0"/>
              <a:t>DNA viruses vs RNA viruses? Different ways of extracting and preparing libraries</a:t>
            </a:r>
          </a:p>
          <a:p>
            <a:pPr algn="just"/>
            <a:endParaRPr lang="en-US" dirty="0"/>
          </a:p>
          <a:p>
            <a:pPr algn="just"/>
            <a:r>
              <a:rPr lang="en-US" dirty="0"/>
              <a:t>Analyses tied to prior knowledge of sequence of known viruses</a:t>
            </a:r>
          </a:p>
          <a:p>
            <a:pPr algn="just"/>
            <a:endParaRPr lang="en-US" dirty="0"/>
          </a:p>
          <a:p>
            <a:pPr algn="just"/>
            <a:r>
              <a:rPr lang="en-US" dirty="0"/>
              <a:t>Databases such as </a:t>
            </a:r>
            <a:r>
              <a:rPr lang="en-US" dirty="0" err="1"/>
              <a:t>ViPR</a:t>
            </a:r>
            <a:r>
              <a:rPr lang="en-US" dirty="0"/>
              <a:t> (Virus Pathogen resource)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977" y="5308925"/>
            <a:ext cx="3566469" cy="838273"/>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360" y="1357868"/>
            <a:ext cx="4971306" cy="2456486"/>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360" y="3814354"/>
            <a:ext cx="4971306" cy="2861877"/>
          </a:xfrm>
          <a:prstGeom prst="rect">
            <a:avLst/>
          </a:prstGeom>
        </p:spPr>
      </p:pic>
    </p:spTree>
    <p:extLst>
      <p:ext uri="{BB962C8B-B14F-4D97-AF65-F5344CB8AC3E}">
        <p14:creationId xmlns:p14="http://schemas.microsoft.com/office/powerpoint/2010/main" val="385801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3365" y="1706880"/>
            <a:ext cx="5005251" cy="2031325"/>
          </a:xfrm>
          <a:prstGeom prst="rect">
            <a:avLst/>
          </a:prstGeom>
          <a:noFill/>
        </p:spPr>
        <p:txBody>
          <a:bodyPr wrap="square" rtlCol="0">
            <a:spAutoFit/>
          </a:bodyPr>
          <a:lstStyle/>
          <a:p>
            <a:pPr algn="just"/>
            <a:r>
              <a:rPr lang="en-US" dirty="0"/>
              <a:t>Potential for viral discovery</a:t>
            </a:r>
          </a:p>
          <a:p>
            <a:pPr algn="just"/>
            <a:endParaRPr lang="en-US" dirty="0"/>
          </a:p>
          <a:p>
            <a:pPr algn="just"/>
            <a:r>
              <a:rPr lang="en-US" dirty="0"/>
              <a:t>Widely used in the study of coronaviruses in its potential natural hosts</a:t>
            </a:r>
          </a:p>
          <a:p>
            <a:pPr algn="just"/>
            <a:endParaRPr lang="en-US" dirty="0"/>
          </a:p>
          <a:p>
            <a:pPr algn="just"/>
            <a:r>
              <a:rPr lang="en-US" dirty="0"/>
              <a:t>Identification of some close relatives of SARS-CoV-2 (RmYN02 and RaTG13)</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485" y="1706880"/>
            <a:ext cx="5547841" cy="3985605"/>
          </a:xfrm>
          <a:prstGeom prst="rect">
            <a:avLst/>
          </a:prstGeom>
        </p:spPr>
      </p:pic>
      <p:sp>
        <p:nvSpPr>
          <p:cNvPr id="5" name="Titolo 1">
            <a:extLst>
              <a:ext uri="{FF2B5EF4-FFF2-40B4-BE49-F238E27FC236}">
                <a16:creationId xmlns:a16="http://schemas.microsoft.com/office/drawing/2014/main" id="{67D44B56-D1DD-054A-793B-21211FBB1049}"/>
              </a:ext>
            </a:extLst>
          </p:cNvPr>
          <p:cNvSpPr>
            <a:spLocks noGrp="1"/>
          </p:cNvSpPr>
          <p:nvPr>
            <p:ph type="title"/>
          </p:nvPr>
        </p:nvSpPr>
        <p:spPr>
          <a:xfrm>
            <a:off x="803366" y="557348"/>
            <a:ext cx="10515600" cy="633358"/>
          </a:xfrm>
        </p:spPr>
        <p:txBody>
          <a:bodyPr>
            <a:normAutofit/>
          </a:bodyPr>
          <a:lstStyle/>
          <a:p>
            <a:r>
              <a:rPr lang="it-IT" dirty="0"/>
              <a:t>A </a:t>
            </a:r>
            <a:r>
              <a:rPr lang="it-IT" dirty="0" err="1"/>
              <a:t>recent</a:t>
            </a:r>
            <a:r>
              <a:rPr lang="it-IT" dirty="0"/>
              <a:t> </a:t>
            </a:r>
            <a:r>
              <a:rPr lang="it-IT" dirty="0" err="1"/>
              <a:t>application</a:t>
            </a:r>
            <a:r>
              <a:rPr lang="it-IT" dirty="0"/>
              <a:t>: </a:t>
            </a:r>
            <a:r>
              <a:rPr lang="it-IT" dirty="0" err="1"/>
              <a:t>viral</a:t>
            </a:r>
            <a:r>
              <a:rPr lang="it-IT" dirty="0"/>
              <a:t> </a:t>
            </a:r>
            <a:r>
              <a:rPr lang="it-IT" dirty="0" err="1"/>
              <a:t>metagenomics</a:t>
            </a:r>
            <a:endParaRPr lang="en-US" dirty="0"/>
          </a:p>
        </p:txBody>
      </p:sp>
    </p:spTree>
    <p:extLst>
      <p:ext uri="{BB962C8B-B14F-4D97-AF65-F5344CB8AC3E}">
        <p14:creationId xmlns:p14="http://schemas.microsoft.com/office/powerpoint/2010/main" val="14923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166" y="1263766"/>
            <a:ext cx="3851803" cy="114858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96" y="1690486"/>
            <a:ext cx="5064849" cy="100046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919" y="3579223"/>
            <a:ext cx="5086047" cy="2759870"/>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09" y="2690950"/>
            <a:ext cx="5215536" cy="3804776"/>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537" y="2442487"/>
            <a:ext cx="5000391" cy="1106595"/>
          </a:xfrm>
          <a:prstGeom prst="rect">
            <a:avLst/>
          </a:prstGeom>
        </p:spPr>
      </p:pic>
      <p:sp>
        <p:nvSpPr>
          <p:cNvPr id="10" name="Titolo 1">
            <a:extLst>
              <a:ext uri="{FF2B5EF4-FFF2-40B4-BE49-F238E27FC236}">
                <a16:creationId xmlns:a16="http://schemas.microsoft.com/office/drawing/2014/main" id="{AFD31384-AD2F-D5D8-A2A5-9B7606930D85}"/>
              </a:ext>
            </a:extLst>
          </p:cNvPr>
          <p:cNvSpPr>
            <a:spLocks noGrp="1"/>
          </p:cNvSpPr>
          <p:nvPr>
            <p:ph type="title"/>
          </p:nvPr>
        </p:nvSpPr>
        <p:spPr>
          <a:xfrm>
            <a:off x="803366" y="557348"/>
            <a:ext cx="10515600" cy="633358"/>
          </a:xfrm>
        </p:spPr>
        <p:txBody>
          <a:bodyPr>
            <a:normAutofit/>
          </a:bodyPr>
          <a:lstStyle/>
          <a:p>
            <a:r>
              <a:rPr lang="it-IT" dirty="0"/>
              <a:t>A </a:t>
            </a:r>
            <a:r>
              <a:rPr lang="it-IT" dirty="0" err="1"/>
              <a:t>recent</a:t>
            </a:r>
            <a:r>
              <a:rPr lang="it-IT" dirty="0"/>
              <a:t> </a:t>
            </a:r>
            <a:r>
              <a:rPr lang="it-IT" dirty="0" err="1"/>
              <a:t>application</a:t>
            </a:r>
            <a:r>
              <a:rPr lang="it-IT" dirty="0"/>
              <a:t>: </a:t>
            </a:r>
            <a:r>
              <a:rPr lang="it-IT" dirty="0" err="1"/>
              <a:t>viral</a:t>
            </a:r>
            <a:r>
              <a:rPr lang="it-IT" dirty="0"/>
              <a:t> </a:t>
            </a:r>
            <a:r>
              <a:rPr lang="it-IT" dirty="0" err="1"/>
              <a:t>metagenomics</a:t>
            </a:r>
            <a:endParaRPr lang="en-US" dirty="0"/>
          </a:p>
        </p:txBody>
      </p:sp>
    </p:spTree>
    <p:extLst>
      <p:ext uri="{BB962C8B-B14F-4D97-AF65-F5344CB8AC3E}">
        <p14:creationId xmlns:p14="http://schemas.microsoft.com/office/powerpoint/2010/main" val="225418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4979127" cy="633358"/>
          </a:xfrm>
        </p:spPr>
        <p:txBody>
          <a:bodyPr>
            <a:normAutofit fontScale="90000"/>
          </a:bodyPr>
          <a:lstStyle/>
          <a:p>
            <a:r>
              <a:rPr lang="it-IT" dirty="0"/>
              <a:t>Filling the gaps </a:t>
            </a:r>
            <a:r>
              <a:rPr lang="it-IT" dirty="0" err="1"/>
              <a:t>left</a:t>
            </a:r>
            <a:r>
              <a:rPr lang="it-IT" dirty="0"/>
              <a:t> by </a:t>
            </a:r>
            <a:r>
              <a:rPr lang="it-IT" dirty="0" err="1"/>
              <a:t>targeted</a:t>
            </a:r>
            <a:r>
              <a:rPr lang="it-IT" dirty="0"/>
              <a:t> </a:t>
            </a:r>
            <a:r>
              <a:rPr lang="it-IT" dirty="0" err="1"/>
              <a:t>genomics</a:t>
            </a:r>
            <a:endParaRPr lang="en-US"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4176" y="323395"/>
            <a:ext cx="5925496" cy="5972901"/>
          </a:xfrm>
        </p:spPr>
      </p:pic>
      <p:sp>
        <p:nvSpPr>
          <p:cNvPr id="6" name="CasellaDiTesto 5"/>
          <p:cNvSpPr txBox="1"/>
          <p:nvPr/>
        </p:nvSpPr>
        <p:spPr>
          <a:xfrm>
            <a:off x="740229" y="1820091"/>
            <a:ext cx="4920342" cy="3693319"/>
          </a:xfrm>
          <a:prstGeom prst="rect">
            <a:avLst/>
          </a:prstGeom>
          <a:noFill/>
        </p:spPr>
        <p:txBody>
          <a:bodyPr wrap="square" rtlCol="0">
            <a:spAutoFit/>
          </a:bodyPr>
          <a:lstStyle/>
          <a:p>
            <a:pPr algn="just"/>
            <a:r>
              <a:rPr lang="en-US" dirty="0"/>
              <a:t>Although the diversity of eukaryotes is enormous, the vast majority of genomic studies to date have focused on animals, land plants and fungi</a:t>
            </a:r>
          </a:p>
          <a:p>
            <a:pPr algn="just"/>
            <a:endParaRPr lang="en-US" dirty="0"/>
          </a:p>
          <a:p>
            <a:pPr algn="just"/>
            <a:r>
              <a:rPr lang="en-US" dirty="0"/>
              <a:t>Other very large but less economically interesting groups remain “neglected” and in fact almost entirely unknown</a:t>
            </a:r>
          </a:p>
          <a:p>
            <a:pPr algn="just"/>
            <a:endParaRPr lang="en-US" dirty="0"/>
          </a:p>
          <a:p>
            <a:pPr algn="just"/>
            <a:r>
              <a:rPr lang="en-US" dirty="0"/>
              <a:t>The presence of </a:t>
            </a:r>
            <a:r>
              <a:rPr lang="en-US" b="1" dirty="0"/>
              <a:t>cryptic species</a:t>
            </a:r>
            <a:r>
              <a:rPr lang="en-US" dirty="0"/>
              <a:t>, morphologically identical but reproductively and ecologically distinct, is extremely common </a:t>
            </a:r>
          </a:p>
        </p:txBody>
      </p:sp>
    </p:spTree>
    <p:extLst>
      <p:ext uri="{BB962C8B-B14F-4D97-AF65-F5344CB8AC3E}">
        <p14:creationId xmlns:p14="http://schemas.microsoft.com/office/powerpoint/2010/main" val="236400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783138"/>
            <a:ext cx="10515600" cy="633358"/>
          </a:xfrm>
        </p:spPr>
        <p:txBody>
          <a:bodyPr>
            <a:normAutofit/>
          </a:bodyPr>
          <a:lstStyle/>
          <a:p>
            <a:r>
              <a:rPr lang="it-IT" dirty="0"/>
              <a:t>The </a:t>
            </a:r>
            <a:r>
              <a:rPr lang="it-IT" dirty="0" err="1"/>
              <a:t>different</a:t>
            </a:r>
            <a:r>
              <a:rPr lang="it-IT" dirty="0"/>
              <a:t> domains of </a:t>
            </a:r>
            <a:r>
              <a:rPr lang="it-IT" dirty="0" err="1"/>
              <a:t>metagenomics</a:t>
            </a:r>
            <a:endParaRPr lang="en-US" dirty="0"/>
          </a:p>
        </p:txBody>
      </p:sp>
      <p:sp>
        <p:nvSpPr>
          <p:cNvPr id="3" name="Segnaposto contenuto 2"/>
          <p:cNvSpPr>
            <a:spLocks noGrp="1"/>
          </p:cNvSpPr>
          <p:nvPr>
            <p:ph idx="1"/>
          </p:nvPr>
        </p:nvSpPr>
        <p:spPr>
          <a:xfrm>
            <a:off x="838199" y="2145612"/>
            <a:ext cx="10515599" cy="3584628"/>
          </a:xfrm>
        </p:spPr>
        <p:txBody>
          <a:bodyPr>
            <a:normAutofit fontScale="92500" lnSpcReduction="10000"/>
          </a:bodyPr>
          <a:lstStyle/>
          <a:p>
            <a:pPr marL="45720" indent="0" algn="just">
              <a:buNone/>
            </a:pPr>
            <a:r>
              <a:rPr lang="en-US" sz="2300" dirty="0"/>
              <a:t>By virtue of its ability to describe microbial communities in different contexts, metagenomics has found applications in the</a:t>
            </a:r>
          </a:p>
          <a:p>
            <a:pPr marL="45720" indent="0" algn="just">
              <a:buNone/>
            </a:pPr>
            <a:r>
              <a:rPr lang="en-US" sz="2300" dirty="0"/>
              <a:t>-</a:t>
            </a:r>
            <a:r>
              <a:rPr lang="en-US" sz="2300" b="1" dirty="0"/>
              <a:t>biotechnological domain </a:t>
            </a:r>
            <a:r>
              <a:rPr lang="en-US" sz="2300" dirty="0"/>
              <a:t>(how can certain biochemical functions be exploited in research and industrial settings?)</a:t>
            </a:r>
          </a:p>
          <a:p>
            <a:pPr marL="45720" indent="0" algn="just">
              <a:buNone/>
            </a:pPr>
            <a:r>
              <a:rPr lang="en-US" sz="2300" dirty="0"/>
              <a:t>-</a:t>
            </a:r>
            <a:r>
              <a:rPr lang="en-US" sz="2300" b="1" dirty="0"/>
              <a:t>biomedical domain </a:t>
            </a:r>
            <a:r>
              <a:rPr lang="en-US" sz="2300" dirty="0"/>
              <a:t>(how are alterations in the microbiome linked to the development of diseases?)</a:t>
            </a:r>
          </a:p>
          <a:p>
            <a:pPr marL="45720" indent="0" algn="just">
              <a:buNone/>
            </a:pPr>
            <a:r>
              <a:rPr lang="en-US" sz="2300" dirty="0"/>
              <a:t>-</a:t>
            </a:r>
            <a:r>
              <a:rPr lang="en-US" sz="2300" b="1" dirty="0"/>
              <a:t>ecological domain </a:t>
            </a:r>
            <a:r>
              <a:rPr lang="en-US" sz="2300" dirty="0"/>
              <a:t>(how does the diversity of microbial communities contribute to the support of trophic chains)?</a:t>
            </a:r>
          </a:p>
          <a:p>
            <a:pPr marL="45720" indent="0" algn="just">
              <a:buNone/>
            </a:pPr>
            <a:r>
              <a:rPr lang="en-US" sz="2300" dirty="0"/>
              <a:t>In addition, we can divide metagenomic approaches into “</a:t>
            </a:r>
            <a:r>
              <a:rPr lang="en-US" sz="2300" b="1" dirty="0"/>
              <a:t>gene-centric</a:t>
            </a:r>
            <a:r>
              <a:rPr lang="en-US" sz="2300" dirty="0"/>
              <a:t>” and “</a:t>
            </a:r>
            <a:r>
              <a:rPr lang="en-US" sz="2300" b="1" dirty="0"/>
              <a:t>whole (meta)genome</a:t>
            </a:r>
            <a:r>
              <a:rPr lang="en-US" sz="2300" dirty="0"/>
              <a:t>” approaches</a:t>
            </a:r>
            <a:endParaRPr lang="en-US" sz="2300" b="1" dirty="0"/>
          </a:p>
        </p:txBody>
      </p:sp>
    </p:spTree>
    <p:extLst>
      <p:ext uri="{BB962C8B-B14F-4D97-AF65-F5344CB8AC3E}">
        <p14:creationId xmlns:p14="http://schemas.microsoft.com/office/powerpoint/2010/main" val="55621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690" y="529967"/>
            <a:ext cx="4325984" cy="633358"/>
          </a:xfrm>
        </p:spPr>
        <p:txBody>
          <a:bodyPr>
            <a:normAutofit fontScale="90000"/>
          </a:bodyPr>
          <a:lstStyle/>
          <a:p>
            <a:r>
              <a:rPr lang="it-IT" dirty="0"/>
              <a:t>The «</a:t>
            </a:r>
            <a:r>
              <a:rPr lang="it-IT" dirty="0" err="1"/>
              <a:t>classical</a:t>
            </a:r>
            <a:r>
              <a:rPr lang="it-IT" dirty="0"/>
              <a:t>» </a:t>
            </a:r>
            <a:r>
              <a:rPr lang="it-IT" dirty="0" err="1"/>
              <a:t>approaches</a:t>
            </a:r>
            <a:endParaRPr lang="en-US" dirty="0"/>
          </a:p>
        </p:txBody>
      </p:sp>
      <p:sp>
        <p:nvSpPr>
          <p:cNvPr id="3" name="Segnaposto contenuto 2"/>
          <p:cNvSpPr>
            <a:spLocks noGrp="1"/>
          </p:cNvSpPr>
          <p:nvPr>
            <p:ph idx="1"/>
          </p:nvPr>
        </p:nvSpPr>
        <p:spPr>
          <a:xfrm>
            <a:off x="374469" y="1431508"/>
            <a:ext cx="4476205" cy="4786411"/>
          </a:xfrm>
        </p:spPr>
        <p:txBody>
          <a:bodyPr>
            <a:normAutofit lnSpcReduction="10000"/>
          </a:bodyPr>
          <a:lstStyle/>
          <a:p>
            <a:pPr algn="just"/>
            <a:r>
              <a:rPr lang="en-US" sz="2300" dirty="0"/>
              <a:t>It starts with the construction of a DNA library from an environmental sample.</a:t>
            </a:r>
          </a:p>
          <a:p>
            <a:pPr algn="just"/>
            <a:r>
              <a:rPr lang="en-US" sz="2300" dirty="0"/>
              <a:t>Clones are then selected based on two alternative approaches:</a:t>
            </a:r>
          </a:p>
          <a:p>
            <a:pPr algn="just">
              <a:buFont typeface="Wingdings" panose="05000000000000000000" pitchFamily="2" charset="2"/>
              <a:buChar char="Ø"/>
            </a:pPr>
            <a:r>
              <a:rPr lang="en-US" sz="2300" b="1" dirty="0"/>
              <a:t>Functional screening </a:t>
            </a:r>
            <a:r>
              <a:rPr lang="en-US" sz="2300" dirty="0"/>
              <a:t>of clones bearing the sequence that confers certain properties</a:t>
            </a:r>
          </a:p>
          <a:p>
            <a:pPr algn="just">
              <a:buFont typeface="Wingdings" panose="05000000000000000000" pitchFamily="2" charset="2"/>
              <a:buChar char="Ø"/>
            </a:pPr>
            <a:r>
              <a:rPr lang="en-US" sz="2300" b="1" dirty="0"/>
              <a:t>Screening for sequence homology</a:t>
            </a:r>
            <a:r>
              <a:rPr lang="en-US" sz="2300" dirty="0"/>
              <a:t>, which assumes sequencing of the inserts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130" y="0"/>
            <a:ext cx="6960870" cy="6858000"/>
          </a:xfrm>
          <a:prstGeom prst="rect">
            <a:avLst/>
          </a:prstGeom>
        </p:spPr>
      </p:pic>
    </p:spTree>
    <p:extLst>
      <p:ext uri="{BB962C8B-B14F-4D97-AF65-F5344CB8AC3E}">
        <p14:creationId xmlns:p14="http://schemas.microsoft.com/office/powerpoint/2010/main" val="151703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AME" val="confidentialMark"/>
</p:tagLst>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Default Theme">
  <a:themeElements>
    <a:clrScheme name="QIAGEN">
      <a:dk1>
        <a:srgbClr val="000000"/>
      </a:dk1>
      <a:lt1>
        <a:srgbClr val="FFFFFF"/>
      </a:lt1>
      <a:dk2>
        <a:srgbClr val="4B6791"/>
      </a:dk2>
      <a:lt2>
        <a:srgbClr val="5F5F5F"/>
      </a:lt2>
      <a:accent1>
        <a:srgbClr val="1B3067"/>
      </a:accent1>
      <a:accent2>
        <a:srgbClr val="5472A1"/>
      </a:accent2>
      <a:accent3>
        <a:srgbClr val="BDCADD"/>
      </a:accent3>
      <a:accent4>
        <a:srgbClr val="909090"/>
      </a:accent4>
      <a:accent5>
        <a:srgbClr val="C0C0C0"/>
      </a:accent5>
      <a:accent6>
        <a:srgbClr val="E0003C"/>
      </a:accent6>
      <a:hlink>
        <a:srgbClr val="1B3067"/>
      </a:hlink>
      <a:folHlink>
        <a:srgbClr val="5472A1"/>
      </a:folHlink>
    </a:clrScheme>
    <a:fontScheme name="QIAGE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spcBef>
            <a:spcPct val="20000"/>
          </a:spcBef>
          <a:buClr>
            <a:srgbClr val="000000"/>
          </a:buClr>
          <a:buSzPct val="100000"/>
          <a:defRPr sz="1600" dirty="0" smtClean="0">
            <a:solidFill>
              <a:schemeClr val="tx1"/>
            </a:solidFill>
            <a:latin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Black 100%">
      <a:srgbClr val="000000"/>
    </a:custClr>
    <a:custClr name="Black 65%">
      <a:srgbClr val="595959"/>
    </a:custClr>
    <a:custClr name="Black 40%">
      <a:srgbClr val="999999"/>
    </a:custClr>
    <a:custClr name="Black 25%">
      <a:srgbClr val="BFBFBF"/>
    </a:custClr>
    <a:custClr name="Black 10%">
      <a:srgbClr val="E5E5E5"/>
    </a:custClr>
    <a:custClr name="Dark blue 100%">
      <a:srgbClr val="1B3067"/>
    </a:custClr>
    <a:custClr name="Dark blue 65%">
      <a:srgbClr val="6B789C"/>
    </a:custClr>
    <a:custClr name="Dark blue 40%">
      <a:srgbClr val="A4ACC2"/>
    </a:custClr>
    <a:custClr name="Dark blue 25%">
      <a:srgbClr val="C6CBD9"/>
    </a:custClr>
    <a:custClr name="Dark blue 10%">
      <a:srgbClr val="E8EAF0"/>
    </a:custClr>
    <a:custClr name="Purple 100%">
      <a:srgbClr val="6E3E6D"/>
    </a:custClr>
    <a:custClr name="Purple 65%">
      <a:srgbClr val="A181A0"/>
    </a:custClr>
    <a:custClr name="Purple 40%">
      <a:srgbClr val="C5B2C5"/>
    </a:custClr>
    <a:custClr name="Purple 25%">
      <a:srgbClr val="DBCFDA"/>
    </a:custClr>
    <a:custClr name="Purple 10%">
      <a:srgbClr val="F0EBF0"/>
    </a:custClr>
    <a:custClr name="Red 100%">
      <a:srgbClr val="AD1525"/>
    </a:custClr>
    <a:custClr name="Red 65%">
      <a:srgbClr val="CA6771"/>
    </a:custClr>
    <a:custClr name="Red 40%">
      <a:srgbClr val="DEA1A8"/>
    </a:custClr>
    <a:custClr name="Red 25%">
      <a:srgbClr val="EAC4C8"/>
    </a:custClr>
    <a:custClr name="Red 10%">
      <a:srgbClr val="F7E7E9"/>
    </a:custClr>
    <a:custClr name="Yellow 100%">
      <a:srgbClr val="FFCC1A"/>
    </a:custClr>
    <a:custClr name="Yellow 65%">
      <a:srgbClr val="FFDE6A"/>
    </a:custClr>
    <a:custClr name="Yellow 40%">
      <a:srgbClr val="FFEBA3"/>
    </a:custClr>
    <a:custClr name="Yellow 25%">
      <a:srgbClr val="FFF2C6"/>
    </a:custClr>
    <a:custClr name="Yellow 10%">
      <a:srgbClr val="FFFAE8"/>
    </a:custClr>
    <a:custClr name="Green 100%">
      <a:srgbClr val="007045"/>
    </a:custClr>
    <a:custClr name="Green 65%">
      <a:srgbClr val="59A286"/>
    </a:custClr>
    <a:custClr name="Green 40%">
      <a:srgbClr val="99C6B5"/>
    </a:custClr>
    <a:custClr name="Green 25%">
      <a:srgbClr val="BFDBD0"/>
    </a:custClr>
    <a:custClr name="Green 10%">
      <a:srgbClr val="E5F0EC"/>
    </a:custClr>
    <a:custClr name="Blue 100%">
      <a:srgbClr val="004D9F"/>
    </a:custClr>
    <a:custClr name="Blue 65%">
      <a:srgbClr val="598BC1"/>
    </a:custClr>
    <a:custClr name="Blue 40%">
      <a:srgbClr val="99B8D9"/>
    </a:custClr>
    <a:custClr name="Blue 25%">
      <a:srgbClr val="BFD2E7"/>
    </a:custClr>
    <a:custClr name="Blue 10%">
      <a:srgbClr val="E5EDF5"/>
    </a:custClr>
  </a:custClr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4579</TotalTime>
  <Words>4801</Words>
  <Application>Microsoft Office PowerPoint</Application>
  <PresentationFormat>Widescreen</PresentationFormat>
  <Paragraphs>286</Paragraphs>
  <Slides>62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62</vt:i4>
      </vt:variant>
    </vt:vector>
  </HeadingPairs>
  <TitlesOfParts>
    <vt:vector size="68" baseType="lpstr">
      <vt:lpstr>Arial</vt:lpstr>
      <vt:lpstr>Calibri</vt:lpstr>
      <vt:lpstr>Century Gothic</vt:lpstr>
      <vt:lpstr>Wingdings</vt:lpstr>
      <vt:lpstr>Sheer Green 16x9</vt:lpstr>
      <vt:lpstr>Default Theme</vt:lpstr>
      <vt:lpstr>LECTURE 9 Metagenomics</vt:lpstr>
      <vt:lpstr>Definition</vt:lpstr>
      <vt:lpstr>The origins</vt:lpstr>
      <vt:lpstr>The origins</vt:lpstr>
      <vt:lpstr>PowerPoint Presentation</vt:lpstr>
      <vt:lpstr>A rapidly expanding field</vt:lpstr>
      <vt:lpstr>Filling the gaps left by targeted genomics</vt:lpstr>
      <vt:lpstr>The different domains of metagenomics</vt:lpstr>
      <vt:lpstr>The «classical» approaches</vt:lpstr>
      <vt:lpstr>Functional screening</vt:lpstr>
      <vt:lpstr>Functional screening</vt:lpstr>
      <vt:lpstr>“Sequence-based” approaches</vt:lpstr>
      <vt:lpstr>The revolution brought by whole metagenome shotgun sequencing</vt:lpstr>
      <vt:lpstr>The revolution brought by whole metagenome shotgun sequencing</vt:lpstr>
      <vt:lpstr>Which are the objectives of a whole metagenome shotgun analysis?</vt:lpstr>
      <vt:lpstr>A dual approach</vt:lpstr>
      <vt:lpstr>The complexity of microbial communities</vt:lpstr>
      <vt:lpstr>Applications in the ecological/environmental field</vt:lpstr>
      <vt:lpstr>Diversity of microbial communities in nature</vt:lpstr>
      <vt:lpstr>An example: the Sargasso sea microbial community</vt:lpstr>
      <vt:lpstr>How can we identify what has been sequenced?</vt:lpstr>
      <vt:lpstr>Applications to the biomedical field: an example</vt:lpstr>
      <vt:lpstr>Profiling a microbial community</vt:lpstr>
      <vt:lpstr>16S rRNA: why?</vt:lpstr>
      <vt:lpstr>16S rRNA: why?</vt:lpstr>
      <vt:lpstr>16S rRNA: how?</vt:lpstr>
      <vt:lpstr>16S rRNA metabarcoding: NGS with short reads</vt:lpstr>
      <vt:lpstr>16S rRNA metabarcoding: NGS with short reads</vt:lpstr>
      <vt:lpstr>16S rRNA metabarcoding: Illumina or IonTorrent?</vt:lpstr>
      <vt:lpstr>16S rRNA metabarcoding: full 16S gene sequencing with long reads</vt:lpstr>
      <vt:lpstr>Defining the concept of species: not a simple task</vt:lpstr>
      <vt:lpstr>PowerPoint Presentation</vt:lpstr>
      <vt:lpstr>Early attempts at defining the concept of species using molecular data</vt:lpstr>
      <vt:lpstr>The «binning» concept</vt:lpstr>
      <vt:lpstr>The «binning» concept</vt:lpstr>
      <vt:lpstr>How do we handle sequencing data in a metagenomic analysis?</vt:lpstr>
      <vt:lpstr>Criteria for clustering a read within an OTU</vt:lpstr>
      <vt:lpstr>Creation of «OTU tables»</vt:lpstr>
      <vt:lpstr>Assigning OTUs to taxonomic entries</vt:lpstr>
      <vt:lpstr>Other reference databases developed for specific purposes</vt:lpstr>
      <vt:lpstr>How is OTU diversity measured?</vt:lpstr>
      <vt:lpstr>How is OTU diversity measured?</vt:lpstr>
      <vt:lpstr>Which sequencing depth should we use?</vt:lpstr>
      <vt:lpstr>How many reads do we really need for a metabarcoding experiment?</vt:lpstr>
      <vt:lpstr>How can OTU diversity be graphically represented?</vt:lpstr>
      <vt:lpstr>How can OTU diversity be graphically represented?</vt:lpstr>
      <vt:lpstr>How can OTU diversity be graphically represented?</vt:lpstr>
      <vt:lpstr>Open challenges for metagenomics approaches</vt:lpstr>
      <vt:lpstr>Metabarcoding analysis: an example of a workflow</vt:lpstr>
      <vt:lpstr>To what environments is a metagenomic approach applicable? More importantly, what do we mean by “environments”?</vt:lpstr>
      <vt:lpstr>eDNA: a brief overview</vt:lpstr>
      <vt:lpstr>Beyond metabarcoding: whole genome shotgun sequencing of microbial communities</vt:lpstr>
      <vt:lpstr>Beyond metabarcoding: whole genome shotgun sequencing of microbial communities</vt:lpstr>
      <vt:lpstr>A case study: Meta-Hit</vt:lpstr>
      <vt:lpstr>A case study: Meta-Hit</vt:lpstr>
      <vt:lpstr>A case study: Meta-Hit</vt:lpstr>
      <vt:lpstr>Challenges in whole-metagenome shotgun sequencing approaches</vt:lpstr>
      <vt:lpstr>Strategy for whole-metagenome shotgun sequencing approaches</vt:lpstr>
      <vt:lpstr>Should one pick a metabarcoding or a whole-metagenome shotgun sequencing approach?</vt:lpstr>
      <vt:lpstr>A recent application: viral metagenomics</vt:lpstr>
      <vt:lpstr>A recent application: viral metagenomics</vt:lpstr>
      <vt:lpstr>A recent application: viral metagenomics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 gerdol</dc:creator>
  <cp:lastModifiedBy>marco gerdol</cp:lastModifiedBy>
  <cp:revision>296</cp:revision>
  <dcterms:created xsi:type="dcterms:W3CDTF">2021-04-22T22:45:48Z</dcterms:created>
  <dcterms:modified xsi:type="dcterms:W3CDTF">2024-11-29T00:14:57Z</dcterms:modified>
</cp:coreProperties>
</file>