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8"/>
  </p:notesMasterIdLst>
  <p:sldIdLst>
    <p:sldId id="487" r:id="rId3"/>
    <p:sldId id="488" r:id="rId4"/>
    <p:sldId id="542" r:id="rId5"/>
    <p:sldId id="489" r:id="rId6"/>
    <p:sldId id="490" r:id="rId7"/>
    <p:sldId id="491" r:id="rId8"/>
    <p:sldId id="492" r:id="rId9"/>
    <p:sldId id="493" r:id="rId10"/>
    <p:sldId id="527" r:id="rId11"/>
    <p:sldId id="496" r:id="rId12"/>
    <p:sldId id="495" r:id="rId13"/>
    <p:sldId id="528" r:id="rId14"/>
    <p:sldId id="494" r:id="rId15"/>
    <p:sldId id="532" r:id="rId16"/>
    <p:sldId id="497" r:id="rId17"/>
    <p:sldId id="498" r:id="rId18"/>
    <p:sldId id="529" r:id="rId19"/>
    <p:sldId id="543" r:id="rId20"/>
    <p:sldId id="499" r:id="rId21"/>
    <p:sldId id="500" r:id="rId22"/>
    <p:sldId id="533" r:id="rId23"/>
    <p:sldId id="501" r:id="rId24"/>
    <p:sldId id="502" r:id="rId25"/>
    <p:sldId id="503" r:id="rId26"/>
    <p:sldId id="530" r:id="rId27"/>
    <p:sldId id="504" r:id="rId28"/>
    <p:sldId id="544" r:id="rId29"/>
    <p:sldId id="505" r:id="rId30"/>
    <p:sldId id="506" r:id="rId31"/>
    <p:sldId id="507" r:id="rId32"/>
    <p:sldId id="535" r:id="rId33"/>
    <p:sldId id="508" r:id="rId34"/>
    <p:sldId id="509" r:id="rId35"/>
    <p:sldId id="510" r:id="rId36"/>
    <p:sldId id="511" r:id="rId37"/>
    <p:sldId id="512" r:id="rId38"/>
    <p:sldId id="513" r:id="rId39"/>
    <p:sldId id="514" r:id="rId40"/>
    <p:sldId id="515" r:id="rId41"/>
    <p:sldId id="516" r:id="rId42"/>
    <p:sldId id="536" r:id="rId43"/>
    <p:sldId id="537" r:id="rId44"/>
    <p:sldId id="517" r:id="rId45"/>
    <p:sldId id="518" r:id="rId46"/>
    <p:sldId id="519" r:id="rId47"/>
    <p:sldId id="534" r:id="rId48"/>
    <p:sldId id="520" r:id="rId49"/>
    <p:sldId id="521" r:id="rId50"/>
    <p:sldId id="522" r:id="rId51"/>
    <p:sldId id="539" r:id="rId52"/>
    <p:sldId id="540" r:id="rId53"/>
    <p:sldId id="541" r:id="rId54"/>
    <p:sldId id="538" r:id="rId55"/>
    <p:sldId id="523" r:id="rId56"/>
    <p:sldId id="52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12/6/2024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author</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a:t>Click to add date</a:t>
            </a:r>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author or date</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a:t>Headline</a:t>
            </a:r>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a:t>Headline</a:t>
            </a:r>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a:t>Headline</a:t>
            </a:r>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a:t>Click to add subtitle</a:t>
            </a:r>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a:t>Click to add subtitle</a:t>
            </a:r>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a:t>Headline</a:t>
            </a:r>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a:t>Headline</a:t>
            </a:r>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a:t>Headline</a:t>
            </a:r>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a:t>Comment</a:t>
            </a:r>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a:t>Comment</a:t>
            </a:r>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12/6/2024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a:t>Click to add title</a:t>
            </a:r>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a:t>Ingenuity Pathway Analysis – Finding The Connections</a:t>
            </a:r>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a:solidFill>
                  <a:schemeClr val="bg1"/>
                </a:solidFill>
              </a:rPr>
              <a:t>For Internal Use Only</a:t>
            </a: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93/nar/gki901"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93/nar/gks4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org/doi/10.1126/science.aab160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i.org/10.1016/j.cell.2012.04.02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doi.org/10.1126/science.122067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doi.org/10.1101/gr.266551.1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llandbioscience.biomedcentral.com/articles/10.1186/s13578-022-00938-9" TargetMode="External"/><Relationship Id="rId2" Type="http://schemas.openxmlformats.org/officeDocument/2006/relationships/hyperlink" Target="https://www.nature.com/articles/nbt.4112"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38/ng1598"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oi.org/10.1371/journal.pgen.100360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doi.org/10.1016/j.molp.2017.09.013" TargetMode="Externa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hyperlink" Target="https://doi.org/10.1038/nbt.256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nature.com/articles/s12276-022-0082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uture-science.com/doi/10.2144/03351md01" TargetMode="External"/><Relationship Id="rId2" Type="http://schemas.openxmlformats.org/officeDocument/2006/relationships/hyperlink" Target="https://doi.org/10.1073%2Fpnas.89.5.1827" TargetMode="External"/><Relationship Id="rId1" Type="http://schemas.openxmlformats.org/officeDocument/2006/relationships/slideLayout" Target="../slideLayouts/slideLayout2.xml"/><Relationship Id="rId4" Type="http://schemas.openxmlformats.org/officeDocument/2006/relationships/hyperlink" Target="https://doi.org/10.1038/nature085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775" y="3692639"/>
            <a:ext cx="9601200" cy="931025"/>
          </a:xfrm>
        </p:spPr>
        <p:txBody>
          <a:bodyPr/>
          <a:lstStyle/>
          <a:p>
            <a:r>
              <a:rPr lang="it-IT" sz="4800" dirty="0"/>
              <a:t>LECTURE 12</a:t>
            </a:r>
            <a:br>
              <a:rPr lang="it-IT" sz="4800" dirty="0"/>
            </a:br>
            <a:r>
              <a:rPr lang="it-IT" sz="4800" dirty="0" err="1"/>
              <a:t>Epigenomics</a:t>
            </a:r>
            <a:r>
              <a:rPr lang="it-IT" sz="4800" dirty="0"/>
              <a:t> and </a:t>
            </a:r>
            <a:r>
              <a:rPr lang="it-IT" sz="4800" dirty="0" err="1"/>
              <a:t>epitranscriptomics</a:t>
            </a:r>
            <a:endParaRPr lang="en-US" sz="4800" dirty="0"/>
          </a:p>
        </p:txBody>
      </p:sp>
    </p:spTree>
    <p:extLst>
      <p:ext uri="{BB962C8B-B14F-4D97-AF65-F5344CB8AC3E}">
        <p14:creationId xmlns:p14="http://schemas.microsoft.com/office/powerpoint/2010/main" val="8128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7412"/>
            <a:ext cx="10515600" cy="633358"/>
          </a:xfrm>
        </p:spPr>
        <p:txBody>
          <a:bodyPr>
            <a:normAutofit/>
          </a:bodyPr>
          <a:lstStyle/>
          <a:p>
            <a:r>
              <a:rPr lang="it-IT" dirty="0" err="1"/>
              <a:t>Reduced</a:t>
            </a:r>
            <a:r>
              <a:rPr lang="it-IT" dirty="0"/>
              <a:t> </a:t>
            </a:r>
            <a:r>
              <a:rPr lang="it-IT" dirty="0" err="1"/>
              <a:t>Representation</a:t>
            </a:r>
            <a:r>
              <a:rPr lang="it-IT" dirty="0"/>
              <a:t> </a:t>
            </a:r>
            <a:r>
              <a:rPr lang="it-IT" dirty="0" err="1"/>
              <a:t>Bisulfite</a:t>
            </a:r>
            <a:r>
              <a:rPr lang="it-IT" dirty="0"/>
              <a:t> </a:t>
            </a:r>
            <a:r>
              <a:rPr lang="it-IT" dirty="0" err="1"/>
              <a:t>Sequencing</a:t>
            </a:r>
            <a:endParaRPr lang="en-US" dirty="0"/>
          </a:p>
        </p:txBody>
      </p:sp>
      <p:sp>
        <p:nvSpPr>
          <p:cNvPr id="9" name="CasellaDiTesto 8"/>
          <p:cNvSpPr txBox="1"/>
          <p:nvPr/>
        </p:nvSpPr>
        <p:spPr>
          <a:xfrm>
            <a:off x="590007" y="1060991"/>
            <a:ext cx="10763793" cy="4862870"/>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t>RRBS-seq</a:t>
            </a:r>
            <a:r>
              <a:rPr lang="en-US" sz="1600" dirty="0"/>
              <a:t> can be used to optimize costs and analyze multiple samples in parallel (fewer reads per sample are needed, or when the starting material does not warrant a large amount of genomic DNA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idea is to digest genomic DNA with </a:t>
            </a:r>
            <a:r>
              <a:rPr lang="en-US" sz="1600" dirty="0" err="1"/>
              <a:t>MspI</a:t>
            </a:r>
            <a:r>
              <a:rPr lang="en-US" sz="1600" dirty="0"/>
              <a:t> (a restriction enzyme insensitive to the presence of methylated cytosines at CpG sites), so as to generate digested fragments that contain CpG sites at the ends</a:t>
            </a:r>
            <a:endParaRPr lang="it-IT" dirty="0"/>
          </a:p>
          <a:p>
            <a:pPr marL="285750" indent="-285750" algn="just">
              <a:buFont typeface="Arial" panose="020B0604020202020204" pitchFamily="34" charset="0"/>
              <a:buChar char="•"/>
            </a:pPr>
            <a:endParaRPr lang="it-IT" dirty="0"/>
          </a:p>
          <a:p>
            <a:pPr algn="just"/>
            <a:endParaRPr lang="it-IT"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en-US" sz="1600" dirty="0"/>
              <a:t>“Biased” data are obtained on regions with high CpG content, thanks to a size selection step, which is used to keep fragments between about 50 and 200 bp in length (very long fragments from regions with low CpG density are discarded)</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is a method that can cover 10-15% of </a:t>
            </a:r>
            <a:r>
              <a:rPr lang="en-US" sz="1600" dirty="0" err="1"/>
              <a:t>CpGs</a:t>
            </a:r>
            <a:r>
              <a:rPr lang="en-US" sz="1600" dirty="0"/>
              <a:t> and is therefore useful for studying specific sites, but not optimal for obtaining complete methylation profiles on a whole-genome scale </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sz="1600" dirty="0" err="1"/>
              <a:t>Meissner</a:t>
            </a:r>
            <a:r>
              <a:rPr lang="it-IT" sz="1600" dirty="0"/>
              <a:t> et al. 2015 (</a:t>
            </a:r>
            <a:r>
              <a:rPr lang="it-IT" sz="1600" dirty="0" err="1"/>
              <a:t>Nucleic</a:t>
            </a:r>
            <a:r>
              <a:rPr lang="it-IT" sz="1600" dirty="0"/>
              <a:t> Acids </a:t>
            </a:r>
            <a:r>
              <a:rPr lang="it-IT" sz="1600" dirty="0" err="1"/>
              <a:t>Resarch</a:t>
            </a:r>
            <a:r>
              <a:rPr lang="it-IT" sz="1600" dirty="0"/>
              <a:t>, </a:t>
            </a:r>
            <a:r>
              <a:rPr lang="it-IT" sz="1600" dirty="0">
                <a:hlinkClick r:id="rId2"/>
              </a:rPr>
              <a:t>https://doi.org/10.1093/nar/gki901</a:t>
            </a:r>
            <a:r>
              <a:rPr lang="it-IT" sz="1600" dirty="0"/>
              <a:t>) -&gt; paper </a:t>
            </a:r>
            <a:r>
              <a:rPr lang="it-IT" sz="1600" dirty="0" err="1"/>
              <a:t>cited</a:t>
            </a:r>
            <a:r>
              <a:rPr lang="it-IT" sz="1600" dirty="0"/>
              <a:t> </a:t>
            </a:r>
            <a:r>
              <a:rPr lang="it-IT" sz="1600" dirty="0" err="1"/>
              <a:t>about</a:t>
            </a:r>
            <a:r>
              <a:rPr lang="it-IT" sz="1600" dirty="0"/>
              <a:t> 1200 times</a:t>
            </a:r>
          </a:p>
          <a:p>
            <a:pPr marL="285750" indent="-285750" algn="just">
              <a:buFont typeface="Arial" panose="020B0604020202020204" pitchFamily="34" charset="0"/>
              <a:buChar char="•"/>
            </a:pPr>
            <a:endParaRPr lang="it-IT" sz="1600"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634575"/>
            <a:ext cx="10058400" cy="68727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563" y="2604769"/>
            <a:ext cx="1287892" cy="495343"/>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455" y="2709847"/>
            <a:ext cx="6843353" cy="396274"/>
          </a:xfrm>
          <a:prstGeom prst="rect">
            <a:avLst/>
          </a:prstGeom>
        </p:spPr>
      </p:pic>
    </p:spTree>
    <p:extLst>
      <p:ext uri="{BB962C8B-B14F-4D97-AF65-F5344CB8AC3E}">
        <p14:creationId xmlns:p14="http://schemas.microsoft.com/office/powerpoint/2010/main" val="177029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Bisulfite</a:t>
            </a:r>
            <a:r>
              <a:rPr lang="it-IT" dirty="0"/>
              <a:t> </a:t>
            </a:r>
            <a:r>
              <a:rPr lang="it-IT" dirty="0" err="1"/>
              <a:t>sequencing</a:t>
            </a:r>
            <a:r>
              <a:rPr lang="it-IT" dirty="0"/>
              <a:t> – </a:t>
            </a:r>
            <a:r>
              <a:rPr lang="it-IT" dirty="0" err="1"/>
              <a:t>issues</a:t>
            </a:r>
            <a:endParaRPr lang="en-US" dirty="0"/>
          </a:p>
        </p:txBody>
      </p:sp>
      <p:sp>
        <p:nvSpPr>
          <p:cNvPr id="9" name="CasellaDiTesto 8"/>
          <p:cNvSpPr txBox="1"/>
          <p:nvPr/>
        </p:nvSpPr>
        <p:spPr>
          <a:xfrm>
            <a:off x="673352" y="1375434"/>
            <a:ext cx="10763793"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Bisulfite sequencing </a:t>
            </a:r>
            <a:r>
              <a:rPr lang="en-US" b="1" dirty="0"/>
              <a:t>requires an input of several micrograms of genomic DNA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Bisulfite treatment is very aggressive and leads to DNA fragmentation </a:t>
            </a:r>
            <a:r>
              <a:rPr lang="en-US" dirty="0"/>
              <a:t>(which occurs after the sonication of genomic DNA) -&gt; up to 90% of the input genomic DNA can be lost! To obtain a sufficient amount of ligated fragments, library preparation requires amplification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There is </a:t>
            </a:r>
            <a:r>
              <a:rPr lang="en-US" u="sng" dirty="0"/>
              <a:t>no possibility of discrimination between 5-methylcytosine and 5-hydroxymethylcytosine</a:t>
            </a:r>
            <a:r>
              <a:rPr lang="en-US" dirty="0"/>
              <a:t>, although the biological significance of the 2 modifications is different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Conversion of unmethylated cytosines may be incomplete</a:t>
            </a:r>
            <a:r>
              <a:rPr lang="en-US" dirty="0"/>
              <a:t>: only single-chain DNA can be converted, so it must be ensured that genomic DNA is denatured before proceeding with treatment, so as to avoid obtaining erroneous signals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Incomplete </a:t>
            </a:r>
            <a:r>
              <a:rPr lang="en-US" u="sng" dirty="0" err="1"/>
              <a:t>desulfonation</a:t>
            </a:r>
            <a:r>
              <a:rPr lang="en-US" u="sng" dirty="0"/>
              <a:t> </a:t>
            </a:r>
            <a:r>
              <a:rPr lang="en-US" dirty="0"/>
              <a:t>of samples can inhibit subsequent reactions, limiting the sequencing yield of the library</a:t>
            </a:r>
            <a:endParaRPr lang="it-IT" dirty="0"/>
          </a:p>
        </p:txBody>
      </p:sp>
    </p:spTree>
    <p:extLst>
      <p:ext uri="{BB962C8B-B14F-4D97-AF65-F5344CB8AC3E}">
        <p14:creationId xmlns:p14="http://schemas.microsoft.com/office/powerpoint/2010/main" val="346184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6652" y="347980"/>
            <a:ext cx="10515600" cy="633358"/>
          </a:xfrm>
        </p:spPr>
        <p:txBody>
          <a:bodyPr>
            <a:normAutofit/>
          </a:bodyPr>
          <a:lstStyle/>
          <a:p>
            <a:r>
              <a:rPr lang="it-IT" dirty="0" err="1"/>
              <a:t>Bisulfite</a:t>
            </a:r>
            <a:r>
              <a:rPr lang="it-IT" dirty="0"/>
              <a:t> </a:t>
            </a:r>
            <a:r>
              <a:rPr lang="it-IT" dirty="0" err="1"/>
              <a:t>sequencing</a:t>
            </a:r>
            <a:r>
              <a:rPr lang="it-IT" dirty="0"/>
              <a:t> – </a:t>
            </a:r>
            <a:r>
              <a:rPr lang="it-IT" dirty="0" err="1"/>
              <a:t>possible</a:t>
            </a:r>
            <a:r>
              <a:rPr lang="it-IT" dirty="0"/>
              <a:t> </a:t>
            </a:r>
            <a:r>
              <a:rPr lang="it-IT" dirty="0" err="1"/>
              <a:t>alternatives</a:t>
            </a:r>
            <a:endParaRPr lang="en-US" dirty="0"/>
          </a:p>
        </p:txBody>
      </p:sp>
      <p:sp>
        <p:nvSpPr>
          <p:cNvPr id="9" name="CasellaDiTesto 8"/>
          <p:cNvSpPr txBox="1"/>
          <p:nvPr/>
        </p:nvSpPr>
        <p:spPr>
          <a:xfrm>
            <a:off x="528459" y="1180045"/>
            <a:ext cx="10763793"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a:t>
            </a:r>
            <a:r>
              <a:rPr lang="en-US" b="1" dirty="0"/>
              <a:t>PBAT (post-bisulfite adapter tagging) </a:t>
            </a:r>
            <a:r>
              <a:rPr lang="en-US" dirty="0"/>
              <a:t>method was designed to overcome the problem related to DNA degradation: bisulfite treatment is no longer performed on fragmented genomic DNA (classical approach, panel A below), but is itself used to fragment the DNA (PBAT approach, panel B)</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Fragments are then prepared by the addition of adapters containing random biotin-linked primers, which enable their isolation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it-IT" dirty="0"/>
              <a:t>Miura et al. 2013 (</a:t>
            </a:r>
            <a:r>
              <a:rPr lang="it-IT" dirty="0" err="1"/>
              <a:t>Nucleic</a:t>
            </a:r>
            <a:r>
              <a:rPr lang="it-IT" dirty="0"/>
              <a:t> </a:t>
            </a:r>
            <a:r>
              <a:rPr lang="it-IT" dirty="0" err="1"/>
              <a:t>Acids</a:t>
            </a:r>
            <a:r>
              <a:rPr lang="it-IT" dirty="0"/>
              <a:t> </a:t>
            </a:r>
            <a:r>
              <a:rPr lang="it-IT" dirty="0" err="1"/>
              <a:t>Research</a:t>
            </a:r>
            <a:r>
              <a:rPr lang="it-IT" dirty="0"/>
              <a:t>, </a:t>
            </a:r>
            <a:r>
              <a:rPr lang="it-IT" dirty="0">
                <a:hlinkClick r:id="rId2"/>
              </a:rPr>
              <a:t>https://doi.org/10.1093/nar/gks454</a:t>
            </a:r>
            <a:r>
              <a:rPr lang="it-IT" dirty="0"/>
              <a:t>) </a:t>
            </a:r>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52" y="3724535"/>
            <a:ext cx="6612931" cy="2359823"/>
          </a:xfrm>
          <a:prstGeom prst="rect">
            <a:avLst/>
          </a:prstGeom>
        </p:spPr>
      </p:pic>
      <p:sp>
        <p:nvSpPr>
          <p:cNvPr id="6" name="CasellaDiTesto 5"/>
          <p:cNvSpPr txBox="1"/>
          <p:nvPr/>
        </p:nvSpPr>
        <p:spPr>
          <a:xfrm>
            <a:off x="7927954" y="3706951"/>
            <a:ext cx="3364299" cy="923330"/>
          </a:xfrm>
          <a:prstGeom prst="rect">
            <a:avLst/>
          </a:prstGeom>
          <a:noFill/>
          <a:ln>
            <a:solidFill>
              <a:srgbClr val="00B050"/>
            </a:solidFill>
          </a:ln>
        </p:spPr>
        <p:txBody>
          <a:bodyPr wrap="square" rtlCol="0">
            <a:spAutoFit/>
          </a:bodyPr>
          <a:lstStyle/>
          <a:p>
            <a:pPr algn="ctr"/>
            <a:r>
              <a:rPr lang="it-IT" dirty="0"/>
              <a:t>The </a:t>
            </a:r>
            <a:r>
              <a:rPr lang="it-IT" dirty="0" err="1"/>
              <a:t>required</a:t>
            </a:r>
            <a:r>
              <a:rPr lang="it-IT" dirty="0"/>
              <a:t> </a:t>
            </a:r>
            <a:r>
              <a:rPr lang="it-IT" dirty="0" err="1"/>
              <a:t>quantity</a:t>
            </a:r>
            <a:r>
              <a:rPr lang="it-IT" dirty="0"/>
              <a:t> of </a:t>
            </a:r>
            <a:r>
              <a:rPr lang="it-IT" dirty="0" err="1"/>
              <a:t>genomic</a:t>
            </a:r>
            <a:r>
              <a:rPr lang="it-IT" dirty="0"/>
              <a:t> DNA drops to about100 ng</a:t>
            </a:r>
            <a:endParaRPr lang="en-US" dirty="0"/>
          </a:p>
        </p:txBody>
      </p:sp>
      <p:sp>
        <p:nvSpPr>
          <p:cNvPr id="8" name="CasellaDiTesto 7"/>
          <p:cNvSpPr txBox="1"/>
          <p:nvPr/>
        </p:nvSpPr>
        <p:spPr>
          <a:xfrm>
            <a:off x="7927953" y="4885200"/>
            <a:ext cx="3364299" cy="954107"/>
          </a:xfrm>
          <a:prstGeom prst="rect">
            <a:avLst/>
          </a:prstGeom>
          <a:noFill/>
          <a:ln>
            <a:solidFill>
              <a:srgbClr val="00B050"/>
            </a:solidFill>
          </a:ln>
        </p:spPr>
        <p:txBody>
          <a:bodyPr wrap="square" rtlCol="0">
            <a:spAutoFit/>
          </a:bodyPr>
          <a:lstStyle/>
          <a:p>
            <a:pPr algn="ctr"/>
            <a:r>
              <a:rPr lang="en-US" sz="1400" dirty="0"/>
              <a:t>An alternative strategy for poor amounts of genomic DNA is the combination of BS-seq with </a:t>
            </a:r>
            <a:r>
              <a:rPr lang="en-US" sz="1400" dirty="0" err="1"/>
              <a:t>tagmentation</a:t>
            </a:r>
            <a:r>
              <a:rPr lang="en-US" sz="1400" dirty="0"/>
              <a:t> -&gt; see next slides</a:t>
            </a:r>
          </a:p>
        </p:txBody>
      </p:sp>
    </p:spTree>
    <p:extLst>
      <p:ext uri="{BB962C8B-B14F-4D97-AF65-F5344CB8AC3E}">
        <p14:creationId xmlns:p14="http://schemas.microsoft.com/office/powerpoint/2010/main" val="31623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a:t>Single-</a:t>
            </a:r>
            <a:r>
              <a:rPr lang="it-IT" dirty="0" err="1"/>
              <a:t>cell</a:t>
            </a:r>
            <a:r>
              <a:rPr lang="it-IT" dirty="0"/>
              <a:t> </a:t>
            </a:r>
            <a:r>
              <a:rPr lang="it-IT" dirty="0" err="1"/>
              <a:t>bisulfite</a:t>
            </a:r>
            <a:r>
              <a:rPr lang="it-IT" dirty="0"/>
              <a:t> </a:t>
            </a:r>
            <a:r>
              <a:rPr lang="it-IT" dirty="0" err="1"/>
              <a:t>sequencing</a:t>
            </a:r>
            <a:endParaRPr lang="en-US" dirty="0"/>
          </a:p>
        </p:txBody>
      </p:sp>
      <p:sp>
        <p:nvSpPr>
          <p:cNvPr id="9" name="CasellaDiTesto 8"/>
          <p:cNvSpPr txBox="1"/>
          <p:nvPr/>
        </p:nvSpPr>
        <p:spPr>
          <a:xfrm>
            <a:off x="670561" y="1488645"/>
            <a:ext cx="6601097"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Very useful approach for some applications where analytical resolution on the single cell is required</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amount of genomic DNA that can be extracted from the single cell is very low -&gt; an approach similar to that described above for PBAT needs to be used</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Study on oocytes, single cells isolated from the earliest stages of embryonic development, etc.</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Whether the technique can be used depends on the ability to effectively isolate single cells -&gt; we rely on the same microfluidics technologies already developed for </a:t>
            </a:r>
            <a:r>
              <a:rPr lang="en-US" sz="1600" dirty="0" err="1"/>
              <a:t>scRNAseq</a:t>
            </a:r>
            <a:r>
              <a:rPr lang="en-US" sz="1600" dirty="0"/>
              <a:t>, ATAC-seq, etc. approaches.</a:t>
            </a:r>
            <a:endParaRPr lang="it-IT" sz="16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94" y="5514294"/>
            <a:ext cx="10058400" cy="60480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448" y="1405114"/>
            <a:ext cx="4432415" cy="3017130"/>
          </a:xfrm>
          <a:prstGeom prst="rect">
            <a:avLst/>
          </a:prstGeom>
        </p:spPr>
      </p:pic>
      <p:sp>
        <p:nvSpPr>
          <p:cNvPr id="4" name="CasellaDiTesto 3"/>
          <p:cNvSpPr txBox="1"/>
          <p:nvPr/>
        </p:nvSpPr>
        <p:spPr>
          <a:xfrm>
            <a:off x="7693269" y="4585035"/>
            <a:ext cx="3824654" cy="307777"/>
          </a:xfrm>
          <a:prstGeom prst="rect">
            <a:avLst/>
          </a:prstGeom>
          <a:noFill/>
          <a:ln>
            <a:solidFill>
              <a:srgbClr val="00B050"/>
            </a:solidFill>
          </a:ln>
        </p:spPr>
        <p:txBody>
          <a:bodyPr wrap="square" rtlCol="0">
            <a:spAutoFit/>
          </a:bodyPr>
          <a:lstStyle/>
          <a:p>
            <a:pPr algn="ctr"/>
            <a:r>
              <a:rPr lang="it-IT" sz="1400" dirty="0"/>
              <a:t>Articolo citato oltre 900 volte dal 2014</a:t>
            </a:r>
            <a:endParaRPr lang="en-US" sz="1400" dirty="0"/>
          </a:p>
        </p:txBody>
      </p:sp>
    </p:spTree>
    <p:extLst>
      <p:ext uri="{BB962C8B-B14F-4D97-AF65-F5344CB8AC3E}">
        <p14:creationId xmlns:p14="http://schemas.microsoft.com/office/powerpoint/2010/main" val="1261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Autofit/>
          </a:bodyPr>
          <a:lstStyle/>
          <a:p>
            <a:r>
              <a:rPr lang="en-US" sz="2800" dirty="0"/>
              <a:t> Single-cell combinatorial indexing: obtaining single-cell data without isolating single cells</a:t>
            </a:r>
          </a:p>
        </p:txBody>
      </p:sp>
      <p:sp>
        <p:nvSpPr>
          <p:cNvPr id="9" name="CasellaDiTesto 8"/>
          <p:cNvSpPr txBox="1"/>
          <p:nvPr/>
        </p:nvSpPr>
        <p:spPr>
          <a:xfrm>
            <a:off x="265529" y="1311363"/>
            <a:ext cx="6097949" cy="5047536"/>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Our ability to obtain single-cell data is severely limited by the ability to isolate individual cells, and microfluidics approaches are not always applicable, often also leading to non-negligible cell loss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b="1" dirty="0"/>
              <a:t>“sci” (single-cell combinatorial indexing) </a:t>
            </a:r>
            <a:r>
              <a:rPr lang="en-US" sz="1400" dirty="0"/>
              <a:t>approaches allow working on </a:t>
            </a:r>
            <a:r>
              <a:rPr lang="en-US" sz="1400" u="sng" dirty="0"/>
              <a:t>pools of nuclei</a:t>
            </a:r>
            <a:r>
              <a:rPr lang="en-US" sz="1400" dirty="0"/>
              <a:t>, </a:t>
            </a:r>
            <a:r>
              <a:rPr lang="en-US" sz="1400" u="sng" dirty="0"/>
              <a:t>assigning unique combinations of adapters to the DNA fragments generated from each individual nucleus without the need to isolate them individually</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Nuclei are partitioned into many wells containing many nuclei each</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Tn5 transposase activity is exploited (as in </a:t>
            </a:r>
            <a:r>
              <a:rPr lang="en-US" sz="1400" dirty="0" err="1"/>
              <a:t>ATACseq</a:t>
            </a:r>
            <a:r>
              <a:rPr lang="en-US" sz="1400" dirty="0"/>
              <a:t>), which in adds an initial barcode to the DNA fragments it generates within the nuclei (which remain intact!)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The nuclei from the various wells are then mixed together, diluted, and redistributed to other wells, where a second barcode is added by PCR -&gt; each nucleus will feature a unique pair of barcodes, because it is statistically unlikely, given the number of cells and wells, that two different nuclei could receive exactly the same 2 barcodes by chance </a:t>
            </a:r>
            <a:endParaRPr lang="it-IT" sz="1400"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r="66301"/>
          <a:stretch/>
        </p:blipFill>
        <p:spPr>
          <a:xfrm>
            <a:off x="6835726" y="1750724"/>
            <a:ext cx="2255520" cy="3827647"/>
          </a:xfrm>
          <a:prstGeom prst="rect">
            <a:avLst/>
          </a:prstGeom>
        </p:spPr>
      </p:pic>
      <p:sp>
        <p:nvSpPr>
          <p:cNvPr id="7" name="CasellaDiTesto 6"/>
          <p:cNvSpPr txBox="1"/>
          <p:nvPr/>
        </p:nvSpPr>
        <p:spPr>
          <a:xfrm>
            <a:off x="9367910" y="1488645"/>
            <a:ext cx="2558561" cy="3046988"/>
          </a:xfrm>
          <a:prstGeom prst="rect">
            <a:avLst/>
          </a:prstGeom>
          <a:noFill/>
        </p:spPr>
        <p:txBody>
          <a:bodyPr wrap="square" rtlCol="0">
            <a:spAutoFit/>
          </a:bodyPr>
          <a:lstStyle/>
          <a:p>
            <a:r>
              <a:rPr lang="it-IT" sz="1200" dirty="0" err="1"/>
              <a:t>Cusanovich</a:t>
            </a:r>
            <a:r>
              <a:rPr lang="it-IT" sz="1200" dirty="0"/>
              <a:t> et al. 2015</a:t>
            </a:r>
          </a:p>
          <a:p>
            <a:r>
              <a:rPr lang="it-IT" sz="1200" dirty="0"/>
              <a:t>First «sci» </a:t>
            </a:r>
            <a:r>
              <a:rPr lang="it-IT" sz="1200" dirty="0" err="1"/>
              <a:t>approach</a:t>
            </a:r>
            <a:r>
              <a:rPr lang="it-IT" sz="1200" dirty="0"/>
              <a:t>(</a:t>
            </a:r>
            <a:r>
              <a:rPr lang="it-IT" sz="1200" dirty="0" err="1"/>
              <a:t>initially</a:t>
            </a:r>
            <a:r>
              <a:rPr lang="it-IT" sz="1200" dirty="0"/>
              <a:t> </a:t>
            </a:r>
            <a:r>
              <a:rPr lang="it-IT" sz="1200" dirty="0" err="1"/>
              <a:t>developed</a:t>
            </a:r>
            <a:r>
              <a:rPr lang="it-IT" sz="1200" dirty="0"/>
              <a:t> for ATAC-</a:t>
            </a:r>
            <a:r>
              <a:rPr lang="it-IT" sz="1200" dirty="0" err="1"/>
              <a:t>seq</a:t>
            </a:r>
            <a:r>
              <a:rPr lang="it-IT" sz="1200" dirty="0"/>
              <a:t>)</a:t>
            </a:r>
          </a:p>
          <a:p>
            <a:r>
              <a:rPr lang="en-US" sz="1200" dirty="0">
                <a:hlinkClick r:id="rId3"/>
              </a:rPr>
              <a:t>https://www.science.org/doi/10.1126/science.aab1601</a:t>
            </a:r>
            <a:endParaRPr lang="en-US" sz="1200" dirty="0"/>
          </a:p>
          <a:p>
            <a:endParaRPr lang="it-IT" sz="1200" dirty="0"/>
          </a:p>
          <a:p>
            <a:r>
              <a:rPr lang="en-US" sz="1200" dirty="0"/>
              <a:t>Step 1: separation of nuclei into wells, addition of barcode 1 by Tn5 transposase (barcode = color of the nuclear membrane)</a:t>
            </a:r>
          </a:p>
          <a:p>
            <a:endParaRPr lang="en-US" sz="1200" dirty="0"/>
          </a:p>
          <a:p>
            <a:r>
              <a:rPr lang="en-US" sz="1200" dirty="0"/>
              <a:t>Step 2: Pooling and redistribution of nuclei, addition of barcode 2 by PCR (internal color of nuclei)</a:t>
            </a:r>
          </a:p>
        </p:txBody>
      </p:sp>
      <p:sp>
        <p:nvSpPr>
          <p:cNvPr id="8" name="CasellaDiTesto 7"/>
          <p:cNvSpPr txBox="1"/>
          <p:nvPr/>
        </p:nvSpPr>
        <p:spPr>
          <a:xfrm>
            <a:off x="9302262" y="4765431"/>
            <a:ext cx="2690446" cy="1169551"/>
          </a:xfrm>
          <a:prstGeom prst="rect">
            <a:avLst/>
          </a:prstGeom>
          <a:noFill/>
          <a:ln w="12700">
            <a:solidFill>
              <a:schemeClr val="tx1"/>
            </a:solidFill>
          </a:ln>
        </p:spPr>
        <p:txBody>
          <a:bodyPr wrap="square" rtlCol="0">
            <a:spAutoFit/>
          </a:bodyPr>
          <a:lstStyle/>
          <a:p>
            <a:pPr algn="ctr"/>
            <a:r>
              <a:rPr lang="en-US" sz="1400" dirty="0"/>
              <a:t>Approach with great potential in single-cell approaches for studying methylation, where sample loss is relevant</a:t>
            </a:r>
          </a:p>
        </p:txBody>
      </p:sp>
    </p:spTree>
    <p:extLst>
      <p:ext uri="{BB962C8B-B14F-4D97-AF65-F5344CB8AC3E}">
        <p14:creationId xmlns:p14="http://schemas.microsoft.com/office/powerpoint/2010/main" val="26711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bilsulfite</a:t>
            </a:r>
            <a:r>
              <a:rPr lang="it-IT" dirty="0"/>
              <a:t> </a:t>
            </a:r>
            <a:r>
              <a:rPr lang="it-IT" dirty="0" err="1"/>
              <a:t>sequencing</a:t>
            </a:r>
            <a:endParaRPr lang="en-US" dirty="0"/>
          </a:p>
        </p:txBody>
      </p:sp>
      <p:sp>
        <p:nvSpPr>
          <p:cNvPr id="9" name="CasellaDiTesto 8"/>
          <p:cNvSpPr txBox="1"/>
          <p:nvPr/>
        </p:nvSpPr>
        <p:spPr>
          <a:xfrm>
            <a:off x="450671" y="4048132"/>
            <a:ext cx="11137591"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As mentioned earlier, bisulfite sequencing does not allow discrimination of 5-methylcytosine from 5-hydroxymethylcytosine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Some enzymatic or nonenzymatic treatments performed serially may allow this problem to be overcome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These are in many cases aggressive methods, which tend to physically damage genomic DNA -&gt; require considerable input of genomic DNA!</a:t>
            </a:r>
            <a:endParaRPr lang="it-IT" dirty="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903" y="1375228"/>
            <a:ext cx="7620000" cy="2540000"/>
          </a:xfrm>
          <a:prstGeom prst="rect">
            <a:avLst/>
          </a:prstGeom>
        </p:spPr>
      </p:pic>
    </p:spTree>
    <p:extLst>
      <p:ext uri="{BB962C8B-B14F-4D97-AF65-F5344CB8AC3E}">
        <p14:creationId xmlns:p14="http://schemas.microsoft.com/office/powerpoint/2010/main" val="38438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492369" y="1672618"/>
            <a:ext cx="11192608" cy="5078313"/>
          </a:xfrm>
          <a:prstGeom prst="rect">
            <a:avLst/>
          </a:prstGeom>
          <a:noFill/>
        </p:spPr>
        <p:txBody>
          <a:bodyPr wrap="square" rtlCol="0">
            <a:spAutoFit/>
          </a:bodyPr>
          <a:lstStyle/>
          <a:p>
            <a:pPr marL="285750" indent="-285750" algn="just">
              <a:buFont typeface="Arial" panose="020B0604020202020204" pitchFamily="34" charset="0"/>
              <a:buChar char="•"/>
            </a:pPr>
            <a:r>
              <a:rPr lang="en-US" b="1" u="sng" dirty="0"/>
              <a:t>TAB-seq</a:t>
            </a:r>
            <a:r>
              <a:rPr lang="en-US" dirty="0"/>
              <a:t> (TET-Assisted Bisulfite sequencing) uses an enzymatic treatment with a T4 Phage ß-glucosyltransferase (T4-BGT), followed by a second enzymatic treatment with Ten-eleven translocation (TET) dioxygenase, prior to bisulfite treatment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T4-BGT </a:t>
            </a:r>
            <a:r>
              <a:rPr lang="en-US" dirty="0" err="1"/>
              <a:t>glucosylates</a:t>
            </a:r>
            <a:r>
              <a:rPr lang="en-US" dirty="0"/>
              <a:t> 5-hydroxymethylcytosine to beta-glucosyl-5-hydroxymethylcytosine (5ghmC), while TET converts methylated cytosines to 5-carboxylcytosine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Subsequent bisulfite treatment fails to convert 5ghmCs, which are protected, but converts both unmethylated cytosines and 5-carboxycytosine -&gt; all cytosines are sequenced as T, except 5-hydroxymethylcytosines -&gt; </a:t>
            </a:r>
            <a:r>
              <a:rPr lang="en-US" b="1" u="sng" dirty="0"/>
              <a:t>specific </a:t>
            </a:r>
            <a:r>
              <a:rPr lang="en-US" b="1" u="sng" dirty="0" err="1"/>
              <a:t>hydroxymethylation</a:t>
            </a:r>
            <a:r>
              <a:rPr lang="en-US" b="1" u="sng" dirty="0"/>
              <a:t> profiles are obtained</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r>
              <a:rPr lang="it-IT" dirty="0" err="1"/>
              <a:t>Yu</a:t>
            </a:r>
            <a:r>
              <a:rPr lang="it-IT" dirty="0"/>
              <a:t> et al. 2012 (Cell, </a:t>
            </a:r>
            <a:r>
              <a:rPr lang="it-IT" dirty="0">
                <a:hlinkClick r:id="rId2"/>
              </a:rPr>
              <a:t>https://doi.org/10.1016/j.cell.2012.04.027</a:t>
            </a:r>
            <a:r>
              <a:rPr lang="it-IT" dirty="0"/>
              <a:t>) -&gt; paper </a:t>
            </a:r>
            <a:r>
              <a:rPr lang="it-IT" dirty="0" err="1"/>
              <a:t>cited</a:t>
            </a:r>
            <a:r>
              <a:rPr lang="it-IT" dirty="0"/>
              <a:t> more </a:t>
            </a:r>
            <a:r>
              <a:rPr lang="it-IT" dirty="0" err="1"/>
              <a:t>than</a:t>
            </a:r>
            <a:r>
              <a:rPr lang="it-IT" dirty="0"/>
              <a:t> 1000 times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28748"/>
            <a:ext cx="10058400" cy="715801"/>
          </a:xfrm>
          <a:prstGeom prst="rect">
            <a:avLst/>
          </a:prstGeom>
        </p:spPr>
      </p:pic>
      <p:sp>
        <p:nvSpPr>
          <p:cNvPr id="6" name="Titolo 1">
            <a:extLst>
              <a:ext uri="{FF2B5EF4-FFF2-40B4-BE49-F238E27FC236}">
                <a16:creationId xmlns:a16="http://schemas.microsoft.com/office/drawing/2014/main" id="{634438B5-DDF6-A955-8B28-BA01D53D6093}"/>
              </a:ext>
            </a:extLst>
          </p:cNvPr>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bilsulfite</a:t>
            </a:r>
            <a:r>
              <a:rPr lang="it-IT" dirty="0"/>
              <a:t> </a:t>
            </a:r>
            <a:r>
              <a:rPr lang="it-IT" dirty="0" err="1"/>
              <a:t>sequencing</a:t>
            </a:r>
            <a:endParaRPr lang="en-US" dirty="0"/>
          </a:p>
        </p:txBody>
      </p:sp>
    </p:spTree>
    <p:extLst>
      <p:ext uri="{BB962C8B-B14F-4D97-AF65-F5344CB8AC3E}">
        <p14:creationId xmlns:p14="http://schemas.microsoft.com/office/powerpoint/2010/main" val="200002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89126" y="1567109"/>
            <a:ext cx="7172259" cy="5909310"/>
          </a:xfrm>
          <a:prstGeom prst="rect">
            <a:avLst/>
          </a:prstGeom>
          <a:noFill/>
        </p:spPr>
        <p:txBody>
          <a:bodyPr wrap="square" rtlCol="0">
            <a:spAutoFit/>
          </a:bodyPr>
          <a:lstStyle/>
          <a:p>
            <a:pPr marL="285750" indent="-285750" algn="just">
              <a:buFont typeface="Arial" panose="020B0604020202020204" pitchFamily="34" charset="0"/>
              <a:buChar char="•"/>
            </a:pPr>
            <a:r>
              <a:rPr lang="it-IT" b="1" dirty="0" err="1"/>
              <a:t>Oxidative</a:t>
            </a:r>
            <a:r>
              <a:rPr lang="it-IT" b="1" dirty="0"/>
              <a:t> </a:t>
            </a:r>
            <a:r>
              <a:rPr lang="it-IT" b="1" dirty="0" err="1"/>
              <a:t>bisulfite</a:t>
            </a:r>
            <a:r>
              <a:rPr lang="it-IT" b="1" dirty="0"/>
              <a:t> </a:t>
            </a:r>
            <a:r>
              <a:rPr lang="it-IT" b="1" dirty="0" err="1"/>
              <a:t>sequencing</a:t>
            </a:r>
            <a:r>
              <a:rPr lang="it-IT" b="1" dirty="0"/>
              <a:t> </a:t>
            </a:r>
            <a:r>
              <a:rPr lang="it-IT" dirty="0" err="1"/>
              <a:t>is</a:t>
            </a:r>
            <a:r>
              <a:rPr lang="it-IT" dirty="0"/>
              <a:t> </a:t>
            </a:r>
            <a:r>
              <a:rPr lang="en-US" dirty="0"/>
              <a:t>another method by which 5-methylcytosine can be discriminated from 5-hydroxymethylcytosine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An oxidative agent, </a:t>
            </a:r>
            <a:r>
              <a:rPr lang="en-US" u="sng" dirty="0"/>
              <a:t>potassium </a:t>
            </a:r>
            <a:r>
              <a:rPr lang="en-US" u="sng" dirty="0" err="1"/>
              <a:t>perrutenate</a:t>
            </a:r>
            <a:r>
              <a:rPr lang="en-US" dirty="0"/>
              <a:t>, converts 5hmC to 5-methylcytosine, which can be converted to uracil by bisulfite treatment. This treatment, however, does not affect 5-methylcytosine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result is that only 5-methylcytosines, but not 5-hydroxymethylcytosines, will be sequenced as C, while all others will be sequenced as T -&gt; </a:t>
            </a:r>
            <a:r>
              <a:rPr lang="en-US" b="1" u="sng" dirty="0"/>
              <a:t>specific methylation (but not </a:t>
            </a:r>
            <a:r>
              <a:rPr lang="en-US" b="1" u="sng" dirty="0" err="1"/>
              <a:t>hydroxymethylation</a:t>
            </a:r>
            <a:r>
              <a:rPr lang="en-US" b="1" u="sng" dirty="0"/>
              <a:t>) profiles are obtained</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a:t>Booth</a:t>
            </a:r>
            <a:r>
              <a:rPr lang="it-IT" dirty="0"/>
              <a:t> et al. 2012 (Science, </a:t>
            </a:r>
            <a:r>
              <a:rPr lang="it-IT" dirty="0">
                <a:hlinkClick r:id="rId2"/>
              </a:rPr>
              <a:t>https://doi.org/10.1126/science.1220671</a:t>
            </a:r>
            <a:r>
              <a:rPr lang="it-IT" dirty="0"/>
              <a:t>)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726" y="1975338"/>
            <a:ext cx="3960083" cy="3273669"/>
          </a:xfrm>
          <a:prstGeom prst="rect">
            <a:avLst/>
          </a:prstGeom>
        </p:spPr>
      </p:pic>
      <p:sp>
        <p:nvSpPr>
          <p:cNvPr id="6" name="Titolo 1">
            <a:extLst>
              <a:ext uri="{FF2B5EF4-FFF2-40B4-BE49-F238E27FC236}">
                <a16:creationId xmlns:a16="http://schemas.microsoft.com/office/drawing/2014/main" id="{3D484B55-C21F-3D7D-E815-EBFC4D84F53D}"/>
              </a:ext>
            </a:extLst>
          </p:cNvPr>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bilsulfite</a:t>
            </a:r>
            <a:r>
              <a:rPr lang="it-IT" dirty="0"/>
              <a:t> </a:t>
            </a:r>
            <a:r>
              <a:rPr lang="it-IT" dirty="0" err="1"/>
              <a:t>sequencing</a:t>
            </a:r>
            <a:endParaRPr lang="en-US" dirty="0"/>
          </a:p>
        </p:txBody>
      </p:sp>
    </p:spTree>
    <p:extLst>
      <p:ext uri="{BB962C8B-B14F-4D97-AF65-F5344CB8AC3E}">
        <p14:creationId xmlns:p14="http://schemas.microsoft.com/office/powerpoint/2010/main" val="2651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89126" y="1567109"/>
            <a:ext cx="11413748" cy="2862322"/>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Bisulfite treatment does not discriminate between unmethylated C and 5fC</a:t>
            </a:r>
            <a:r>
              <a:rPr lang="en-US" dirty="0"/>
              <a:t> (both are converted to U and read as T during sequencing)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Reducing BS-seq (</a:t>
            </a:r>
            <a:r>
              <a:rPr lang="en-US" b="1" dirty="0" err="1"/>
              <a:t>RedBS</a:t>
            </a:r>
            <a:r>
              <a:rPr lang="en-US" b="1" dirty="0"/>
              <a:t>-seq) </a:t>
            </a:r>
            <a:r>
              <a:rPr lang="en-US" dirty="0"/>
              <a:t>allows this discrimination, protecting 5fC from the action of sodium bisulfite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sp>
        <p:nvSpPr>
          <p:cNvPr id="6" name="Titolo 1">
            <a:extLst>
              <a:ext uri="{FF2B5EF4-FFF2-40B4-BE49-F238E27FC236}">
                <a16:creationId xmlns:a16="http://schemas.microsoft.com/office/drawing/2014/main" id="{3D484B55-C21F-3D7D-E815-EBFC4D84F53D}"/>
              </a:ext>
            </a:extLst>
          </p:cNvPr>
          <p:cNvSpPr>
            <a:spLocks noGrp="1"/>
          </p:cNvSpPr>
          <p:nvPr>
            <p:ph type="title"/>
          </p:nvPr>
        </p:nvSpPr>
        <p:spPr>
          <a:xfrm>
            <a:off x="838200" y="608966"/>
            <a:ext cx="10515600" cy="633358"/>
          </a:xfrm>
        </p:spPr>
        <p:txBody>
          <a:bodyPr>
            <a:normAutofit/>
          </a:bodyPr>
          <a:lstStyle/>
          <a:p>
            <a:r>
              <a:rPr lang="it-IT"/>
              <a:t>What about 5-formyl cytosines?</a:t>
            </a:r>
            <a:endParaRPr lang="en-US" dirty="0"/>
          </a:p>
        </p:txBody>
      </p:sp>
      <p:pic>
        <p:nvPicPr>
          <p:cNvPr id="3" name="Picture 2" descr="A diagram of a sequence of dna&#10;&#10;Description automatically generated">
            <a:extLst>
              <a:ext uri="{FF2B5EF4-FFF2-40B4-BE49-F238E27FC236}">
                <a16:creationId xmlns:a16="http://schemas.microsoft.com/office/drawing/2014/main" id="{9C7E8500-82C9-B672-06B2-DC63CCD03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485" y="2888323"/>
            <a:ext cx="6340389" cy="3360711"/>
          </a:xfrm>
          <a:prstGeom prst="rect">
            <a:avLst/>
          </a:prstGeom>
        </p:spPr>
      </p:pic>
      <p:sp>
        <p:nvSpPr>
          <p:cNvPr id="5" name="TextBox 4">
            <a:extLst>
              <a:ext uri="{FF2B5EF4-FFF2-40B4-BE49-F238E27FC236}">
                <a16:creationId xmlns:a16="http://schemas.microsoft.com/office/drawing/2014/main" id="{CDF6E25F-7788-DA9E-1D4B-317D87ECDE99}"/>
              </a:ext>
            </a:extLst>
          </p:cNvPr>
          <p:cNvSpPr txBox="1"/>
          <p:nvPr/>
        </p:nvSpPr>
        <p:spPr>
          <a:xfrm>
            <a:off x="513184" y="3312367"/>
            <a:ext cx="494930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It uses the reducing agent sodium borohydride before the treatment with sodium bisulfite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This method does not, by itself, identifies directly 5fC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needs to be combined with classical BS-seq and oxidative BS-seq</a:t>
            </a:r>
          </a:p>
        </p:txBody>
      </p:sp>
    </p:spTree>
    <p:extLst>
      <p:ext uri="{BB962C8B-B14F-4D97-AF65-F5344CB8AC3E}">
        <p14:creationId xmlns:p14="http://schemas.microsoft.com/office/powerpoint/2010/main" val="3764467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0277" y="485874"/>
            <a:ext cx="8244254" cy="633358"/>
          </a:xfrm>
        </p:spPr>
        <p:txBody>
          <a:bodyPr>
            <a:normAutofit fontScale="90000"/>
          </a:bodyPr>
          <a:lstStyle/>
          <a:p>
            <a:r>
              <a:rPr lang="it-IT" dirty="0" err="1"/>
              <a:t>Enzymatic</a:t>
            </a:r>
            <a:r>
              <a:rPr lang="it-IT" dirty="0"/>
              <a:t> </a:t>
            </a:r>
            <a:r>
              <a:rPr lang="it-IT" dirty="0" err="1"/>
              <a:t>methyl-seq</a:t>
            </a:r>
            <a:r>
              <a:rPr lang="it-IT" dirty="0"/>
              <a:t>: a </a:t>
            </a:r>
            <a:r>
              <a:rPr lang="it-IT" dirty="0" err="1"/>
              <a:t>novel</a:t>
            </a:r>
            <a:r>
              <a:rPr lang="it-IT" dirty="0"/>
              <a:t> </a:t>
            </a:r>
            <a:r>
              <a:rPr lang="it-IT" dirty="0" err="1"/>
              <a:t>approach</a:t>
            </a:r>
            <a:endParaRPr lang="en-US" dirty="0"/>
          </a:p>
        </p:txBody>
      </p:sp>
      <p:sp>
        <p:nvSpPr>
          <p:cNvPr id="9" name="CasellaDiTesto 8"/>
          <p:cNvSpPr txBox="1"/>
          <p:nvPr/>
        </p:nvSpPr>
        <p:spPr>
          <a:xfrm>
            <a:off x="470121" y="1486173"/>
            <a:ext cx="8627225" cy="6155531"/>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This technique exploits the </a:t>
            </a:r>
            <a:r>
              <a:rPr lang="en-US" sz="1600" b="1" u="sng" dirty="0"/>
              <a:t>enzymatic activity of APOBEC</a:t>
            </a:r>
            <a:r>
              <a:rPr lang="en-US" sz="1600" dirty="0"/>
              <a:t> to deaminate cytosines to uracil. APOBEC, however, does not distinguish cytosines from its methylated forms, and it is therefore necessary to combine the activity of TET2 and an oxidative enhancer, which modifies 5-methylcytosines and 5-hydroxymethylcytosines to forms that are not susceptible to the action of APOBEC</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APOBEC = family of </a:t>
            </a:r>
            <a:r>
              <a:rPr lang="en-US" sz="1600" b="1" dirty="0"/>
              <a:t>cytosine deaminases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Basically, cytosines are sequenced as </a:t>
            </a:r>
            <a:r>
              <a:rPr lang="en-US" sz="1600" dirty="0" err="1"/>
              <a:t>thymines</a:t>
            </a:r>
            <a:r>
              <a:rPr lang="en-US" sz="1600" dirty="0"/>
              <a:t>, and its methylated and </a:t>
            </a:r>
            <a:r>
              <a:rPr lang="en-US" sz="1600" dirty="0" err="1"/>
              <a:t>hydroxymethylated</a:t>
            </a:r>
            <a:r>
              <a:rPr lang="en-US" sz="1600" dirty="0"/>
              <a:t> forms are sequenced as cytosines, leading to the same result as bisulfite sequencing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 lower amount of input DNA is required (10-200 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On the side, you can see the protocol used for the Enzymatic Methyl-seq Kit (EM-seq™) library preparation protocol developed by New England Biotechnologies</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err="1"/>
              <a:t>This</a:t>
            </a:r>
            <a:r>
              <a:rPr lang="it-IT" sz="1600" dirty="0"/>
              <a:t> </a:t>
            </a:r>
            <a:r>
              <a:rPr lang="it-IT" sz="1600" dirty="0" err="1"/>
              <a:t>is</a:t>
            </a:r>
            <a:r>
              <a:rPr lang="it-IT" sz="1600" dirty="0"/>
              <a:t> a </a:t>
            </a:r>
            <a:r>
              <a:rPr lang="it-IT" sz="1600" dirty="0" err="1"/>
              <a:t>recently</a:t>
            </a:r>
            <a:r>
              <a:rPr lang="it-IT" sz="1600" dirty="0"/>
              <a:t> </a:t>
            </a:r>
            <a:r>
              <a:rPr lang="it-IT" sz="1600" dirty="0" err="1"/>
              <a:t>developed</a:t>
            </a:r>
            <a:r>
              <a:rPr lang="it-IT" sz="1600" dirty="0"/>
              <a:t> </a:t>
            </a:r>
            <a:r>
              <a:rPr lang="it-IT" sz="1600" dirty="0" err="1"/>
              <a:t>method</a:t>
            </a:r>
            <a:r>
              <a:rPr lang="it-IT" sz="1600" dirty="0"/>
              <a:t>! </a:t>
            </a:r>
            <a:r>
              <a:rPr lang="it-IT" sz="1600" dirty="0" err="1"/>
              <a:t>Vaisvila</a:t>
            </a:r>
            <a:r>
              <a:rPr lang="it-IT" sz="1600" dirty="0"/>
              <a:t> et al. 2021 (</a:t>
            </a:r>
            <a:r>
              <a:rPr lang="it-IT" sz="1600" dirty="0" err="1"/>
              <a:t>Genome</a:t>
            </a:r>
            <a:r>
              <a:rPr lang="it-IT" sz="1600" dirty="0"/>
              <a:t> </a:t>
            </a:r>
            <a:r>
              <a:rPr lang="it-IT" sz="1600" dirty="0" err="1"/>
              <a:t>Research</a:t>
            </a:r>
            <a:r>
              <a:rPr lang="it-IT" sz="1600" dirty="0"/>
              <a:t>, </a:t>
            </a:r>
            <a:r>
              <a:rPr lang="it-IT" sz="1600" dirty="0">
                <a:hlinkClick r:id="rId2"/>
              </a:rPr>
              <a:t>https://doi.org/10.1101/gr.266551.120</a:t>
            </a:r>
            <a:r>
              <a:rPr lang="it-IT" sz="1600" dirty="0"/>
              <a:t>) -&gt; more </a:t>
            </a:r>
            <a:r>
              <a:rPr lang="it-IT" sz="1600" dirty="0" err="1"/>
              <a:t>than</a:t>
            </a:r>
            <a:r>
              <a:rPr lang="it-IT" sz="1600" dirty="0"/>
              <a:t> 100 </a:t>
            </a:r>
            <a:r>
              <a:rPr lang="it-IT" sz="1600" dirty="0" err="1"/>
              <a:t>citations</a:t>
            </a:r>
            <a:r>
              <a:rPr lang="it-IT" sz="1600" dirty="0"/>
              <a:t> to date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207" y="0"/>
            <a:ext cx="2837793" cy="6858000"/>
          </a:xfrm>
          <a:prstGeom prst="rect">
            <a:avLst/>
          </a:prstGeom>
        </p:spPr>
      </p:pic>
    </p:spTree>
    <p:extLst>
      <p:ext uri="{BB962C8B-B14F-4D97-AF65-F5344CB8AC3E}">
        <p14:creationId xmlns:p14="http://schemas.microsoft.com/office/powerpoint/2010/main" val="292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Studying</a:t>
            </a:r>
            <a:r>
              <a:rPr lang="it-IT" dirty="0"/>
              <a:t> </a:t>
            </a:r>
            <a:r>
              <a:rPr lang="it-IT" dirty="0" err="1"/>
              <a:t>genomic</a:t>
            </a:r>
            <a:r>
              <a:rPr lang="it-IT" dirty="0"/>
              <a:t> DNA </a:t>
            </a:r>
            <a:r>
              <a:rPr lang="it-IT" dirty="0" err="1"/>
              <a:t>methylation</a:t>
            </a:r>
            <a:r>
              <a:rPr lang="it-IT" dirty="0"/>
              <a:t> </a:t>
            </a:r>
            <a:r>
              <a:rPr lang="it-IT" dirty="0" err="1"/>
              <a:t>levels</a:t>
            </a:r>
            <a:endParaRPr lang="en-US" dirty="0"/>
          </a:p>
        </p:txBody>
      </p:sp>
      <p:sp>
        <p:nvSpPr>
          <p:cNvPr id="9" name="CasellaDiTesto 8"/>
          <p:cNvSpPr txBox="1"/>
          <p:nvPr/>
        </p:nvSpPr>
        <p:spPr>
          <a:xfrm>
            <a:off x="6191794" y="1641390"/>
            <a:ext cx="558989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As you may know from other courses, DNA methylation is one of the most important epigenetic modifications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occurs through the addition of a methyl group on the fifth carbon of a cytosine (</a:t>
            </a:r>
            <a:r>
              <a:rPr lang="en-US" sz="1600" b="1" dirty="0"/>
              <a:t>forming 5-methylcytosine, 5-mC</a:t>
            </a:r>
            <a:r>
              <a:rPr lang="en-US" sz="1600" dirty="0"/>
              <a:t>) preceding a guanine (</a:t>
            </a:r>
            <a:r>
              <a:rPr lang="en-US" sz="1600" b="1" dirty="0"/>
              <a:t>CpG</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Certain genomic regions are particularly rich in CpG dinucleotides, especially in </a:t>
            </a:r>
            <a:r>
              <a:rPr lang="en-US" sz="1600" b="1" dirty="0"/>
              <a:t>CpG islands</a:t>
            </a:r>
            <a:r>
              <a:rPr lang="en-US" sz="1600" dirty="0"/>
              <a:t>, which are often found in gene promoters (with an association of about 40% of mammalian genes and almost all housekeeping genes)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In addition to 5-methylcytosine, other similar potential gDNA modifications are also known: </a:t>
            </a:r>
            <a:r>
              <a:rPr lang="en-US" sz="1600" b="1" dirty="0"/>
              <a:t>5-hydroxymethylcytosine</a:t>
            </a:r>
            <a:r>
              <a:rPr lang="en-US" sz="1600" dirty="0"/>
              <a:t> (with activating function), </a:t>
            </a:r>
            <a:r>
              <a:rPr lang="en-US" sz="1600" b="1" dirty="0"/>
              <a:t>5-formylcytosine</a:t>
            </a:r>
            <a:r>
              <a:rPr lang="en-US" sz="1600" dirty="0"/>
              <a:t> and </a:t>
            </a:r>
            <a:r>
              <a:rPr lang="en-US" sz="1600" b="1" dirty="0"/>
              <a:t>5-carboxylcytosine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41" y="1351245"/>
            <a:ext cx="5662151" cy="4991533"/>
          </a:xfrm>
          <a:prstGeom prst="rect">
            <a:avLst/>
          </a:prstGeom>
        </p:spPr>
      </p:pic>
    </p:spTree>
    <p:extLst>
      <p:ext uri="{BB962C8B-B14F-4D97-AF65-F5344CB8AC3E}">
        <p14:creationId xmlns:p14="http://schemas.microsoft.com/office/powerpoint/2010/main" val="3959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28752" y="1581008"/>
            <a:ext cx="6942905" cy="3693319"/>
          </a:xfrm>
          <a:prstGeom prst="rect">
            <a:avLst/>
          </a:prstGeom>
          <a:noFill/>
        </p:spPr>
        <p:txBody>
          <a:bodyPr wrap="square" rtlCol="0">
            <a:spAutoFit/>
          </a:bodyPr>
          <a:lstStyle/>
          <a:p>
            <a:pPr algn="just"/>
            <a:r>
              <a:rPr lang="it-IT" dirty="0"/>
              <a:t>ADVANTAGES OVER BISULFITE-SEQ</a:t>
            </a:r>
          </a:p>
          <a:p>
            <a:pPr algn="just"/>
            <a:endParaRPr lang="it-IT" dirty="0"/>
          </a:p>
          <a:p>
            <a:pPr marL="285750" indent="-285750" algn="just">
              <a:buFont typeface="Arial" panose="020B0604020202020204" pitchFamily="34" charset="0"/>
              <a:buChar char="•"/>
            </a:pPr>
            <a:r>
              <a:rPr lang="en-US" b="1" dirty="0"/>
              <a:t>Less aggressive toward genomic DNA </a:t>
            </a:r>
            <a:r>
              <a:rPr lang="en-US" dirty="0"/>
              <a:t>-&gt; larger fragment sizes compared to BS-seq (methyl-seq is indicated in the side graphs as “EM-seq”)</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Less representation bias toward sequences with “extreme” GC content -&gt; libraries obtained with BS-seq are highly enriched in AT-rich regions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Ability to detect more CpG sites at the same sequencing depth</a:t>
            </a:r>
            <a:endParaRPr lang="it-IT" u="sng" dirty="0"/>
          </a:p>
          <a:p>
            <a:pPr marL="285750" indent="-285750" algn="just">
              <a:buFont typeface="Arial" panose="020B0604020202020204" pitchFamily="34" charset="0"/>
              <a:buChar char="•"/>
            </a:pP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822" y="1242324"/>
            <a:ext cx="3981917" cy="23891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376" y="3971954"/>
            <a:ext cx="4422264" cy="2211132"/>
          </a:xfrm>
          <a:prstGeom prst="rect">
            <a:avLst/>
          </a:prstGeom>
        </p:spPr>
      </p:pic>
      <p:sp>
        <p:nvSpPr>
          <p:cNvPr id="4" name="CasellaDiTesto 3"/>
          <p:cNvSpPr txBox="1"/>
          <p:nvPr/>
        </p:nvSpPr>
        <p:spPr>
          <a:xfrm>
            <a:off x="668215" y="5275385"/>
            <a:ext cx="6348047" cy="923330"/>
          </a:xfrm>
          <a:prstGeom prst="rect">
            <a:avLst/>
          </a:prstGeom>
          <a:noFill/>
        </p:spPr>
        <p:txBody>
          <a:bodyPr wrap="square" rtlCol="0">
            <a:spAutoFit/>
          </a:bodyPr>
          <a:lstStyle/>
          <a:p>
            <a:pPr algn="ctr"/>
            <a:r>
              <a:rPr lang="it-IT" dirty="0"/>
              <a:t>N.B.: </a:t>
            </a:r>
            <a:r>
              <a:rPr lang="en-US" dirty="0"/>
              <a:t>All the techniques seen so far provide single-nucleotide resolution, pinpointing single nucleotides that have been modified</a:t>
            </a:r>
          </a:p>
        </p:txBody>
      </p:sp>
      <p:sp>
        <p:nvSpPr>
          <p:cNvPr id="2" name="Titolo 1">
            <a:extLst>
              <a:ext uri="{FF2B5EF4-FFF2-40B4-BE49-F238E27FC236}">
                <a16:creationId xmlns:a16="http://schemas.microsoft.com/office/drawing/2014/main" id="{E76253E3-F3CF-BCFF-464E-A0614F19CD5B}"/>
              </a:ext>
            </a:extLst>
          </p:cNvPr>
          <p:cNvSpPr>
            <a:spLocks noGrp="1"/>
          </p:cNvSpPr>
          <p:nvPr>
            <p:ph type="title"/>
          </p:nvPr>
        </p:nvSpPr>
        <p:spPr>
          <a:xfrm>
            <a:off x="750277" y="485874"/>
            <a:ext cx="8244254" cy="633358"/>
          </a:xfrm>
        </p:spPr>
        <p:txBody>
          <a:bodyPr>
            <a:normAutofit fontScale="90000"/>
          </a:bodyPr>
          <a:lstStyle/>
          <a:p>
            <a:r>
              <a:rPr lang="it-IT" dirty="0" err="1"/>
              <a:t>Enzymatic</a:t>
            </a:r>
            <a:r>
              <a:rPr lang="it-IT" dirty="0"/>
              <a:t> </a:t>
            </a:r>
            <a:r>
              <a:rPr lang="it-IT" dirty="0" err="1"/>
              <a:t>methyl-seq</a:t>
            </a:r>
            <a:r>
              <a:rPr lang="it-IT" dirty="0"/>
              <a:t>: a </a:t>
            </a:r>
            <a:r>
              <a:rPr lang="it-IT" dirty="0" err="1"/>
              <a:t>novel</a:t>
            </a:r>
            <a:r>
              <a:rPr lang="it-IT" dirty="0"/>
              <a:t> </a:t>
            </a:r>
            <a:r>
              <a:rPr lang="it-IT" dirty="0" err="1"/>
              <a:t>approach</a:t>
            </a:r>
            <a:endParaRPr lang="en-US" dirty="0"/>
          </a:p>
        </p:txBody>
      </p:sp>
    </p:spTree>
    <p:extLst>
      <p:ext uri="{BB962C8B-B14F-4D97-AF65-F5344CB8AC3E}">
        <p14:creationId xmlns:p14="http://schemas.microsoft.com/office/powerpoint/2010/main" val="11705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70785" y="1350649"/>
            <a:ext cx="11243853"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We mentioned a few slides ago the usefulness of single-cell combinatorial indexing (sci) approaches for obtaining sequencing data traceable to single nuclei without the need to separate them one by one</a:t>
            </a:r>
          </a:p>
          <a:p>
            <a:pPr marL="285750" indent="-285750" algn="just">
              <a:buFont typeface="Arial" panose="020B0604020202020204" pitchFamily="34" charset="0"/>
              <a:buChar char="•"/>
            </a:pPr>
            <a:r>
              <a:rPr lang="en-US" dirty="0"/>
              <a:t>The two state-of-the-art approaches that combine these approaches with BS-seq and EM-seq are called </a:t>
            </a:r>
            <a:r>
              <a:rPr lang="en-US" b="1" u="sng" dirty="0" err="1"/>
              <a:t>sciMET</a:t>
            </a:r>
            <a:r>
              <a:rPr lang="en-US" dirty="0"/>
              <a:t> and </a:t>
            </a:r>
            <a:r>
              <a:rPr lang="en-US" b="1" u="sng" dirty="0" err="1"/>
              <a:t>sciEM</a:t>
            </a:r>
            <a:r>
              <a:rPr lang="en-US" b="1" u="sng" dirty="0"/>
              <a:t>,</a:t>
            </a:r>
            <a:r>
              <a:rPr lang="en-US" dirty="0"/>
              <a:t> respectively</a:t>
            </a:r>
            <a:endParaRPr lang="it-IT" dirty="0"/>
          </a:p>
        </p:txBody>
      </p:sp>
      <p:sp>
        <p:nvSpPr>
          <p:cNvPr id="8" name="Titolo 1"/>
          <p:cNvSpPr txBox="1">
            <a:spLocks/>
          </p:cNvSpPr>
          <p:nvPr/>
        </p:nvSpPr>
        <p:spPr>
          <a:xfrm>
            <a:off x="750277" y="485874"/>
            <a:ext cx="10415954" cy="633358"/>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err="1"/>
              <a:t>sciMET</a:t>
            </a:r>
            <a:r>
              <a:rPr lang="it-IT" dirty="0"/>
              <a:t> e </a:t>
            </a:r>
            <a:r>
              <a:rPr lang="it-IT" dirty="0" err="1"/>
              <a:t>sciEM</a:t>
            </a:r>
            <a:r>
              <a:rPr lang="it-IT" dirty="0"/>
              <a:t>: last generation single-</a:t>
            </a:r>
            <a:r>
              <a:rPr lang="it-IT" dirty="0" err="1"/>
              <a:t>cell</a:t>
            </a:r>
            <a:r>
              <a:rPr lang="it-IT" dirty="0"/>
              <a:t> </a:t>
            </a:r>
            <a:r>
              <a:rPr lang="it-IT" dirty="0" err="1"/>
              <a:t>approaches</a:t>
            </a:r>
            <a:endParaRPr lang="en-US" dirty="0"/>
          </a:p>
        </p:txBody>
      </p:sp>
      <p:sp>
        <p:nvSpPr>
          <p:cNvPr id="2" name="CasellaDiTesto 1"/>
          <p:cNvSpPr txBox="1"/>
          <p:nvPr/>
        </p:nvSpPr>
        <p:spPr>
          <a:xfrm>
            <a:off x="1028701" y="5820507"/>
            <a:ext cx="3938953" cy="461665"/>
          </a:xfrm>
          <a:prstGeom prst="rect">
            <a:avLst/>
          </a:prstGeom>
          <a:noFill/>
        </p:spPr>
        <p:txBody>
          <a:bodyPr wrap="square" rtlCol="0">
            <a:spAutoFit/>
          </a:bodyPr>
          <a:lstStyle/>
          <a:p>
            <a:pPr algn="ctr"/>
            <a:r>
              <a:rPr lang="it-IT" sz="1200" dirty="0" err="1"/>
              <a:t>Mulqueen</a:t>
            </a:r>
            <a:r>
              <a:rPr lang="it-IT" sz="1200" dirty="0"/>
              <a:t> et al., 2018</a:t>
            </a:r>
            <a:br>
              <a:rPr lang="it-IT" sz="1200" dirty="0"/>
            </a:br>
            <a:r>
              <a:rPr lang="it-IT" sz="1200" dirty="0">
                <a:hlinkClick r:id="rId2"/>
              </a:rPr>
              <a:t>https://www.nature.com/articles/nbt.4112</a:t>
            </a:r>
            <a:r>
              <a:rPr lang="it-IT" sz="1200" dirty="0"/>
              <a:t> </a:t>
            </a:r>
            <a:endParaRPr lang="en-US" sz="1200" dirty="0"/>
          </a:p>
        </p:txBody>
      </p:sp>
      <p:sp>
        <p:nvSpPr>
          <p:cNvPr id="10" name="CasellaDiTesto 9"/>
          <p:cNvSpPr txBox="1"/>
          <p:nvPr/>
        </p:nvSpPr>
        <p:spPr>
          <a:xfrm>
            <a:off x="6922478" y="5820507"/>
            <a:ext cx="3938953" cy="646331"/>
          </a:xfrm>
          <a:prstGeom prst="rect">
            <a:avLst/>
          </a:prstGeom>
          <a:noFill/>
        </p:spPr>
        <p:txBody>
          <a:bodyPr wrap="square" rtlCol="0">
            <a:spAutoFit/>
          </a:bodyPr>
          <a:lstStyle/>
          <a:p>
            <a:pPr algn="ctr"/>
            <a:r>
              <a:rPr lang="it-IT" sz="1200" dirty="0"/>
              <a:t>Chatterton et al., 2023</a:t>
            </a:r>
            <a:br>
              <a:rPr lang="it-IT" sz="1200" dirty="0"/>
            </a:br>
            <a:r>
              <a:rPr lang="it-IT" sz="1200" dirty="0">
                <a:hlinkClick r:id="rId3"/>
              </a:rPr>
              <a:t>https://cellandbioscience.biomedcentral.com/articles/10.1186/s13578-022-00938-9</a:t>
            </a:r>
            <a:endParaRPr lang="en-US" sz="1200" dirty="0"/>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r="51249" b="42051"/>
          <a:stretch/>
        </p:blipFill>
        <p:spPr>
          <a:xfrm>
            <a:off x="1366015" y="2827977"/>
            <a:ext cx="3267532" cy="3066478"/>
          </a:xfrm>
          <a:prstGeom prst="rect">
            <a:avLst/>
          </a:prstGeom>
        </p:spPr>
      </p:pic>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r="51207"/>
          <a:stretch/>
        </p:blipFill>
        <p:spPr>
          <a:xfrm>
            <a:off x="7566760" y="2667678"/>
            <a:ext cx="2650387" cy="3226777"/>
          </a:xfrm>
          <a:prstGeom prst="rect">
            <a:avLst/>
          </a:prstGeom>
        </p:spPr>
      </p:pic>
    </p:spTree>
    <p:extLst>
      <p:ext uri="{BB962C8B-B14F-4D97-AF65-F5344CB8AC3E}">
        <p14:creationId xmlns:p14="http://schemas.microsoft.com/office/powerpoint/2010/main" val="309065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bisulfite-seq</a:t>
            </a:r>
            <a:r>
              <a:rPr lang="it-IT" dirty="0"/>
              <a:t>: </a:t>
            </a:r>
            <a:r>
              <a:rPr lang="it-IT" dirty="0" err="1"/>
              <a:t>MeDIP-seq</a:t>
            </a:r>
            <a:endParaRPr lang="en-US" dirty="0"/>
          </a:p>
        </p:txBody>
      </p:sp>
      <p:sp>
        <p:nvSpPr>
          <p:cNvPr id="9" name="CasellaDiTesto 8"/>
          <p:cNvSpPr txBox="1"/>
          <p:nvPr/>
        </p:nvSpPr>
        <p:spPr>
          <a:xfrm>
            <a:off x="7493644" y="1692113"/>
            <a:ext cx="4323218" cy="461664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Methylated DNA immunoprecipitation sequencing</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sz="1600" dirty="0"/>
              <a:t>Variant: </a:t>
            </a:r>
            <a:r>
              <a:rPr lang="en-US" sz="1600" u="sng" dirty="0" err="1"/>
              <a:t>hMeDIP</a:t>
            </a:r>
            <a:r>
              <a:rPr lang="en-US" sz="1600" u="sng" dirty="0"/>
              <a:t>-Seq</a:t>
            </a:r>
            <a:r>
              <a:rPr lang="en-US" sz="1600" dirty="0"/>
              <a:t> if the interest is the study of 5-hydroxymethylcytosines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Genomic DNA is fragmented by sonication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Antibodies specific for 5mC (or h5mC) are used that, conjugated to magnetic beads, can allow isolation of DNA fragments of interest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u="sng" dirty="0"/>
              <a:t>Mappable reads are obtained at positions where one or more methylated or </a:t>
            </a:r>
            <a:r>
              <a:rPr lang="en-US" sz="1600" u="sng" dirty="0" err="1"/>
              <a:t>hydroxymethylated</a:t>
            </a:r>
            <a:r>
              <a:rPr lang="en-US" sz="1600" u="sng" dirty="0"/>
              <a:t> cytosines are present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24" y="1386107"/>
            <a:ext cx="6782388" cy="5136325"/>
          </a:xfrm>
          <a:prstGeom prst="rect">
            <a:avLst/>
          </a:prstGeom>
        </p:spPr>
      </p:pic>
      <p:sp>
        <p:nvSpPr>
          <p:cNvPr id="3" name="CasellaDiTesto 2"/>
          <p:cNvSpPr txBox="1"/>
          <p:nvPr/>
        </p:nvSpPr>
        <p:spPr>
          <a:xfrm>
            <a:off x="465992" y="4501662"/>
            <a:ext cx="3429000" cy="1323439"/>
          </a:xfrm>
          <a:prstGeom prst="rect">
            <a:avLst/>
          </a:prstGeom>
          <a:noFill/>
        </p:spPr>
        <p:txBody>
          <a:bodyPr wrap="square" rtlCol="0">
            <a:spAutoFit/>
          </a:bodyPr>
          <a:lstStyle/>
          <a:p>
            <a:pPr algn="ctr"/>
            <a:r>
              <a:rPr lang="it-IT" sz="1600" dirty="0"/>
              <a:t>Weber et al. 2005 (Nature Genetics, </a:t>
            </a:r>
            <a:r>
              <a:rPr lang="it-IT" sz="1600" dirty="0">
                <a:hlinkClick r:id="rId3"/>
              </a:rPr>
              <a:t>https://doi.org/10.1038/ng1598</a:t>
            </a:r>
            <a:r>
              <a:rPr lang="it-IT" sz="1600" dirty="0"/>
              <a:t>). Reference paper </a:t>
            </a:r>
            <a:r>
              <a:rPr lang="it-IT" sz="1600" dirty="0" err="1"/>
              <a:t>cited</a:t>
            </a:r>
            <a:r>
              <a:rPr lang="it-IT" sz="1600" dirty="0"/>
              <a:t> </a:t>
            </a:r>
            <a:r>
              <a:rPr lang="it-IT" sz="1600" dirty="0" err="1"/>
              <a:t>about</a:t>
            </a:r>
            <a:r>
              <a:rPr lang="it-IT" sz="1600" dirty="0"/>
              <a:t> 2000 times</a:t>
            </a:r>
            <a:endParaRPr lang="en-US" sz="1600" dirty="0"/>
          </a:p>
        </p:txBody>
      </p:sp>
    </p:spTree>
    <p:extLst>
      <p:ext uri="{BB962C8B-B14F-4D97-AF65-F5344CB8AC3E}">
        <p14:creationId xmlns:p14="http://schemas.microsoft.com/office/powerpoint/2010/main" val="18578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586606"/>
            <a:ext cx="10837816" cy="3416320"/>
          </a:xfrm>
          <a:prstGeom prst="rect">
            <a:avLst/>
          </a:prstGeom>
          <a:noFill/>
        </p:spPr>
        <p:txBody>
          <a:bodyPr wrap="square" rtlCol="0">
            <a:spAutoFit/>
          </a:bodyPr>
          <a:lstStyle/>
          <a:p>
            <a:pPr algn="just"/>
            <a:r>
              <a:rPr lang="it-IT" dirty="0" err="1"/>
              <a:t>PROs</a:t>
            </a:r>
            <a:endParaRPr lang="it-IT" dirty="0"/>
          </a:p>
          <a:p>
            <a:pPr algn="just"/>
            <a:endParaRPr lang="it-IT" dirty="0"/>
          </a:p>
          <a:p>
            <a:pPr marL="285750" indent="-285750" algn="just">
              <a:buFont typeface="Arial" panose="020B0604020202020204" pitchFamily="34" charset="0"/>
              <a:buChar char="•"/>
            </a:pPr>
            <a:r>
              <a:rPr lang="en-US" dirty="0"/>
              <a:t>Allows coverage of the entire genome, and antibody-based enrichment is </a:t>
            </a:r>
            <a:r>
              <a:rPr lang="en-US" u="sng" dirty="0"/>
              <a:t>free from bias related to GC content</a:t>
            </a:r>
            <a:r>
              <a:rPr lang="en-US" dirty="0"/>
              <a:t> of certain genomic regions</a:t>
            </a:r>
          </a:p>
          <a:p>
            <a:pPr marL="285750" indent="-285750" algn="just">
              <a:buFont typeface="Arial" panose="020B0604020202020204" pitchFamily="34" charset="0"/>
              <a:buChar char="•"/>
            </a:pPr>
            <a:r>
              <a:rPr lang="en-US" u="sng" dirty="0"/>
              <a:t>Does not require enzymatic conversions, is a much less aggressive method</a:t>
            </a:r>
            <a:r>
              <a:rPr lang="en-US" dirty="0"/>
              <a:t> for genomic DNA, and thus requires a much lower input</a:t>
            </a:r>
          </a:p>
          <a:p>
            <a:pPr marL="285750" indent="-285750" algn="just">
              <a:buFont typeface="Arial" panose="020B0604020202020204" pitchFamily="34" charset="0"/>
              <a:buChar char="•"/>
            </a:pPr>
            <a:endParaRPr lang="it-IT" dirty="0"/>
          </a:p>
          <a:p>
            <a:pPr algn="just"/>
            <a:r>
              <a:rPr lang="it-IT" dirty="0" err="1"/>
              <a:t>CONs</a:t>
            </a:r>
            <a:endParaRPr lang="it-IT" dirty="0"/>
          </a:p>
          <a:p>
            <a:pPr algn="just"/>
            <a:endParaRPr lang="it-IT" dirty="0"/>
          </a:p>
          <a:p>
            <a:pPr marL="285750" indent="-285750" algn="just">
              <a:buFont typeface="Arial" panose="020B0604020202020204" pitchFamily="34" charset="0"/>
              <a:buChar char="•"/>
            </a:pPr>
            <a:r>
              <a:rPr lang="en-US" b="1" dirty="0"/>
              <a:t>Resolution is lower than BS-seq </a:t>
            </a:r>
            <a:r>
              <a:rPr lang="en-US" dirty="0"/>
              <a:t>-&gt; no nucleotide-by-nucleotide methylation traces are obtained, but simply mapping peaks at regions of DNA rich in 5-methylcytosines (or 5-hydroxymethylcytosines)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08433"/>
            <a:ext cx="10058400" cy="1217791"/>
          </a:xfrm>
          <a:prstGeom prst="rect">
            <a:avLst/>
          </a:prstGeom>
        </p:spPr>
      </p:pic>
      <p:sp>
        <p:nvSpPr>
          <p:cNvPr id="6" name="Titolo 1">
            <a:extLst>
              <a:ext uri="{FF2B5EF4-FFF2-40B4-BE49-F238E27FC236}">
                <a16:creationId xmlns:a16="http://schemas.microsoft.com/office/drawing/2014/main" id="{989DD2C6-518D-012B-F48A-C014B8B77F46}"/>
              </a:ext>
            </a:extLst>
          </p:cNvPr>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bisulfite-seq</a:t>
            </a:r>
            <a:r>
              <a:rPr lang="it-IT" dirty="0"/>
              <a:t>: </a:t>
            </a:r>
            <a:r>
              <a:rPr lang="it-IT" dirty="0" err="1"/>
              <a:t>MeDIP-seq</a:t>
            </a:r>
            <a:endParaRPr lang="en-US" dirty="0"/>
          </a:p>
        </p:txBody>
      </p:sp>
    </p:spTree>
    <p:extLst>
      <p:ext uri="{BB962C8B-B14F-4D97-AF65-F5344CB8AC3E}">
        <p14:creationId xmlns:p14="http://schemas.microsoft.com/office/powerpoint/2010/main" val="29153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bisulfite</a:t>
            </a:r>
            <a:r>
              <a:rPr lang="it-IT" dirty="0"/>
              <a:t> </a:t>
            </a:r>
            <a:r>
              <a:rPr lang="it-IT" dirty="0" err="1"/>
              <a:t>sequencing</a:t>
            </a:r>
            <a:r>
              <a:rPr lang="it-IT" dirty="0"/>
              <a:t>: </a:t>
            </a:r>
            <a:r>
              <a:rPr lang="it-IT" dirty="0" err="1"/>
              <a:t>MBDcap-seq</a:t>
            </a:r>
            <a:endParaRPr lang="en-US" dirty="0"/>
          </a:p>
        </p:txBody>
      </p:sp>
      <p:sp>
        <p:nvSpPr>
          <p:cNvPr id="9" name="CasellaDiTesto 8"/>
          <p:cNvSpPr txBox="1"/>
          <p:nvPr/>
        </p:nvSpPr>
        <p:spPr>
          <a:xfrm>
            <a:off x="748938" y="1586605"/>
            <a:ext cx="10837816"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Different protocol variants have been published, named in different manners: </a:t>
            </a:r>
            <a:r>
              <a:rPr lang="en-US" dirty="0" err="1"/>
              <a:t>MDBcap</a:t>
            </a:r>
            <a:r>
              <a:rPr lang="en-US" dirty="0"/>
              <a:t>-seq, </a:t>
            </a:r>
            <a:r>
              <a:rPr lang="en-US" dirty="0" err="1"/>
              <a:t>MethylCap</a:t>
            </a:r>
            <a:r>
              <a:rPr lang="en-US" dirty="0"/>
              <a:t>-seq, MBD-seq</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Utilizes the ability of </a:t>
            </a:r>
            <a:r>
              <a:rPr lang="en-US" b="1" dirty="0"/>
              <a:t>Methyl-CpG-binding (MBD) family proteins </a:t>
            </a:r>
            <a:r>
              <a:rPr lang="en-US" dirty="0"/>
              <a:t>to bind methylated DNA (but not regions rich in 5-hydroxymethylcytosine)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Sonicated genomic DNA is incubated with biotinylated MBD proteins, thus allowing isolation of the bound fragments by streptavidin-conjugated magnetic beads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fragments are then purified and used to create sequencing libraries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Like the previous method, it is less aggressive and does not require enzymatic conversions, but it </a:t>
            </a:r>
            <a:r>
              <a:rPr lang="en-US" u="sng" dirty="0"/>
              <a:t>does not offer single-nucleotide resolution</a:t>
            </a:r>
            <a:r>
              <a:rPr lang="en-US" dirty="0"/>
              <a:t> comparable to BS-seq and methyl-seq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46" y="4918511"/>
            <a:ext cx="10058400" cy="1479450"/>
          </a:xfrm>
          <a:prstGeom prst="rect">
            <a:avLst/>
          </a:prstGeom>
        </p:spPr>
      </p:pic>
    </p:spTree>
    <p:extLst>
      <p:ext uri="{BB962C8B-B14F-4D97-AF65-F5344CB8AC3E}">
        <p14:creationId xmlns:p14="http://schemas.microsoft.com/office/powerpoint/2010/main" val="36721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5784" y="424327"/>
            <a:ext cx="10515600" cy="633358"/>
          </a:xfrm>
        </p:spPr>
        <p:txBody>
          <a:bodyPr>
            <a:normAutofit/>
          </a:bodyPr>
          <a:lstStyle/>
          <a:p>
            <a:r>
              <a:rPr lang="it-IT" dirty="0"/>
              <a:t>Alternative to </a:t>
            </a:r>
            <a:r>
              <a:rPr lang="it-IT" dirty="0" err="1"/>
              <a:t>bisulfite</a:t>
            </a:r>
            <a:r>
              <a:rPr lang="it-IT" dirty="0"/>
              <a:t> </a:t>
            </a:r>
            <a:r>
              <a:rPr lang="it-IT" dirty="0" err="1"/>
              <a:t>sequencing</a:t>
            </a:r>
            <a:r>
              <a:rPr lang="it-IT" dirty="0"/>
              <a:t>: </a:t>
            </a:r>
            <a:r>
              <a:rPr lang="it-IT" dirty="0" err="1"/>
              <a:t>Methyl</a:t>
            </a:r>
            <a:r>
              <a:rPr lang="it-IT" dirty="0"/>
              <a:t>-RAD</a:t>
            </a:r>
            <a:endParaRPr lang="en-US" dirty="0"/>
          </a:p>
        </p:txBody>
      </p:sp>
      <p:sp>
        <p:nvSpPr>
          <p:cNvPr id="9" name="CasellaDiTesto 8"/>
          <p:cNvSpPr txBox="1"/>
          <p:nvPr/>
        </p:nvSpPr>
        <p:spPr>
          <a:xfrm>
            <a:off x="748938" y="1522945"/>
            <a:ext cx="644317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Technique </a:t>
            </a:r>
            <a:r>
              <a:rPr lang="en-US" u="sng" dirty="0"/>
              <a:t>inspired by RAD-sequencing</a:t>
            </a:r>
            <a:r>
              <a:rPr lang="en-US" dirty="0"/>
              <a:t> (an approach we will discuss in the very last part of the course, used for population genetics studies), and more specifically the 2b-RAD technique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basic idea is to use a method of </a:t>
            </a:r>
            <a:r>
              <a:rPr lang="en-US" b="1" dirty="0"/>
              <a:t>reducing complexity</a:t>
            </a:r>
            <a:r>
              <a:rPr lang="en-US" dirty="0"/>
              <a:t>, allowing genome-scale methylation profiles to be obtained with a relatively low number of reads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Restriction enzymes capable of making a cut only in the presence of methylated cytosines are used </a:t>
            </a:r>
            <a:r>
              <a:rPr lang="en-US" dirty="0"/>
              <a:t>-&gt; the cut is made upstream and downstream of the site at a well-defined distance -&gt; by size selection, fragments all of the same size are obtained, which can then be ligated with adaptors and sequenced</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059" y="1401967"/>
            <a:ext cx="4400726" cy="4807992"/>
          </a:xfrm>
          <a:prstGeom prst="rect">
            <a:avLst/>
          </a:prstGeom>
        </p:spPr>
      </p:pic>
    </p:spTree>
    <p:extLst>
      <p:ext uri="{BB962C8B-B14F-4D97-AF65-F5344CB8AC3E}">
        <p14:creationId xmlns:p14="http://schemas.microsoft.com/office/powerpoint/2010/main" val="190124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Limitations</a:t>
            </a:r>
            <a:r>
              <a:rPr lang="it-IT" dirty="0"/>
              <a:t> for the study of non-model </a:t>
            </a:r>
            <a:r>
              <a:rPr lang="it-IT" dirty="0" err="1"/>
              <a:t>organsims</a:t>
            </a:r>
            <a:endParaRPr lang="en-US" dirty="0"/>
          </a:p>
        </p:txBody>
      </p:sp>
      <p:sp>
        <p:nvSpPr>
          <p:cNvPr id="9" name="CasellaDiTesto 8"/>
          <p:cNvSpPr txBox="1"/>
          <p:nvPr/>
        </p:nvSpPr>
        <p:spPr>
          <a:xfrm>
            <a:off x="748938" y="1378604"/>
            <a:ext cx="10824753"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All of the techniques we have discussed so far require, in order to track methylated sites, a </a:t>
            </a:r>
            <a:r>
              <a:rPr lang="en-US" u="sng" dirty="0"/>
              <a:t>mapping of reads to the reference genome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non-model organisms, for which a reference genome is not available, these approaches are not possible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Even if a fully sequenced genome were available, the biological interpretation of the data would be </a:t>
            </a:r>
            <a:r>
              <a:rPr lang="en-US" u="sng" dirty="0"/>
              <a:t>largely dependent on the quality of the assembly and the quality of the gene annotation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Imagine a genome in which many genes are not annotated correctly: we would not have the ability to connect mapping peaks with the functional elements to which they are linked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Keep in mind that the regulatory elements of gene expression outside vertebrates and a few model invertebrates, plants and fungi are almost completely unknown</a:t>
            </a:r>
          </a:p>
        </p:txBody>
      </p:sp>
    </p:spTree>
    <p:extLst>
      <p:ext uri="{BB962C8B-B14F-4D97-AF65-F5344CB8AC3E}">
        <p14:creationId xmlns:p14="http://schemas.microsoft.com/office/powerpoint/2010/main" val="571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a:t>DNA </a:t>
            </a:r>
            <a:r>
              <a:rPr lang="it-IT" dirty="0" err="1"/>
              <a:t>methylation</a:t>
            </a:r>
            <a:r>
              <a:rPr lang="it-IT" dirty="0"/>
              <a:t> study: trends</a:t>
            </a:r>
            <a:endParaRPr lang="en-US" dirty="0"/>
          </a:p>
        </p:txBody>
      </p:sp>
      <p:pic>
        <p:nvPicPr>
          <p:cNvPr id="4" name="Picture 3" descr="A graph of different colored lines&#10;&#10;Description automatically generated">
            <a:extLst>
              <a:ext uri="{FF2B5EF4-FFF2-40B4-BE49-F238E27FC236}">
                <a16:creationId xmlns:a16="http://schemas.microsoft.com/office/drawing/2014/main" id="{B2988C4A-6E5F-DB02-D565-9DD580EE1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86" y="1808493"/>
            <a:ext cx="4913387" cy="3241013"/>
          </a:xfrm>
          <a:prstGeom prst="rect">
            <a:avLst/>
          </a:prstGeom>
        </p:spPr>
      </p:pic>
      <p:pic>
        <p:nvPicPr>
          <p:cNvPr id="6" name="Picture 5" descr="A graph with different colored lines&#10;&#10;Description automatically generated">
            <a:extLst>
              <a:ext uri="{FF2B5EF4-FFF2-40B4-BE49-F238E27FC236}">
                <a16:creationId xmlns:a16="http://schemas.microsoft.com/office/drawing/2014/main" id="{829A32DC-AFCB-D343-BD69-A68D4F191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603" y="1803555"/>
            <a:ext cx="4913386" cy="3231136"/>
          </a:xfrm>
          <a:prstGeom prst="rect">
            <a:avLst/>
          </a:prstGeom>
        </p:spPr>
      </p:pic>
      <p:sp>
        <p:nvSpPr>
          <p:cNvPr id="7" name="TextBox 6">
            <a:extLst>
              <a:ext uri="{FF2B5EF4-FFF2-40B4-BE49-F238E27FC236}">
                <a16:creationId xmlns:a16="http://schemas.microsoft.com/office/drawing/2014/main" id="{1A66AC62-4732-F49C-424A-EB2ED2CE399F}"/>
              </a:ext>
            </a:extLst>
          </p:cNvPr>
          <p:cNvSpPr txBox="1"/>
          <p:nvPr/>
        </p:nvSpPr>
        <p:spPr>
          <a:xfrm>
            <a:off x="576186" y="5234473"/>
            <a:ext cx="4788916" cy="646331"/>
          </a:xfrm>
          <a:prstGeom prst="rect">
            <a:avLst/>
          </a:prstGeom>
          <a:noFill/>
        </p:spPr>
        <p:txBody>
          <a:bodyPr wrap="square" rtlCol="0">
            <a:spAutoFit/>
          </a:bodyPr>
          <a:lstStyle/>
          <a:p>
            <a:pPr algn="ctr"/>
            <a:r>
              <a:rPr lang="en-US" dirty="0"/>
              <a:t>BS-seq and other chemical treatment-based variants</a:t>
            </a:r>
          </a:p>
        </p:txBody>
      </p:sp>
      <p:sp>
        <p:nvSpPr>
          <p:cNvPr id="8" name="TextBox 7">
            <a:extLst>
              <a:ext uri="{FF2B5EF4-FFF2-40B4-BE49-F238E27FC236}">
                <a16:creationId xmlns:a16="http://schemas.microsoft.com/office/drawing/2014/main" id="{BE55B09C-8267-9063-BE3D-BC3DA99A62ED}"/>
              </a:ext>
            </a:extLst>
          </p:cNvPr>
          <p:cNvSpPr txBox="1"/>
          <p:nvPr/>
        </p:nvSpPr>
        <p:spPr>
          <a:xfrm>
            <a:off x="6529603" y="5240101"/>
            <a:ext cx="4788916" cy="923330"/>
          </a:xfrm>
          <a:prstGeom prst="rect">
            <a:avLst/>
          </a:prstGeom>
          <a:noFill/>
        </p:spPr>
        <p:txBody>
          <a:bodyPr wrap="square" rtlCol="0">
            <a:spAutoFit/>
          </a:bodyPr>
          <a:lstStyle/>
          <a:p>
            <a:pPr algn="ctr"/>
            <a:r>
              <a:rPr lang="en-US" dirty="0"/>
              <a:t>Alternative approaches (enzymatic, restriction-based or immunoprecipitation-based)</a:t>
            </a:r>
          </a:p>
        </p:txBody>
      </p:sp>
    </p:spTree>
    <p:extLst>
      <p:ext uri="{BB962C8B-B14F-4D97-AF65-F5344CB8AC3E}">
        <p14:creationId xmlns:p14="http://schemas.microsoft.com/office/powerpoint/2010/main" val="2409561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a:t>From </a:t>
            </a:r>
            <a:r>
              <a:rPr lang="it-IT" dirty="0" err="1"/>
              <a:t>epigenomics</a:t>
            </a:r>
            <a:r>
              <a:rPr lang="it-IT" dirty="0"/>
              <a:t> to </a:t>
            </a:r>
            <a:r>
              <a:rPr lang="it-IT" dirty="0" err="1"/>
              <a:t>epitranscriptomics</a:t>
            </a:r>
            <a:endParaRPr lang="en-US" dirty="0"/>
          </a:p>
        </p:txBody>
      </p:sp>
      <p:sp>
        <p:nvSpPr>
          <p:cNvPr id="9" name="CasellaDiTesto 8"/>
          <p:cNvSpPr txBox="1"/>
          <p:nvPr/>
        </p:nvSpPr>
        <p:spPr>
          <a:xfrm>
            <a:off x="748938" y="1483108"/>
            <a:ext cx="10604862"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Even mRNAs can undergo base modifications through a process known as RNA editing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RNA editing can involve both mRNAs and other classes of RNAs</a:t>
            </a:r>
            <a:r>
              <a:rPr lang="en-US" dirty="0"/>
              <a:t> and results in substitutions with “classic” bases or with rare and unusual nucleotides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19" y="3045097"/>
            <a:ext cx="6561299" cy="3634377"/>
          </a:xfrm>
          <a:prstGeom prst="rect">
            <a:avLst/>
          </a:prstGeom>
        </p:spPr>
      </p:pic>
      <p:sp>
        <p:nvSpPr>
          <p:cNvPr id="5" name="CasellaDiTesto 4"/>
          <p:cNvSpPr txBox="1"/>
          <p:nvPr/>
        </p:nvSpPr>
        <p:spPr>
          <a:xfrm>
            <a:off x="7367451" y="3387634"/>
            <a:ext cx="4267200" cy="923330"/>
          </a:xfrm>
          <a:prstGeom prst="rect">
            <a:avLst/>
          </a:prstGeom>
          <a:noFill/>
        </p:spPr>
        <p:txBody>
          <a:bodyPr wrap="square" rtlCol="0">
            <a:spAutoFit/>
          </a:bodyPr>
          <a:lstStyle/>
          <a:p>
            <a:r>
              <a:rPr lang="it-IT" b="1" dirty="0"/>
              <a:t>N6-methyladenosine (M6A)</a:t>
            </a:r>
            <a:r>
              <a:rPr lang="it-IT" dirty="0"/>
              <a:t>: </a:t>
            </a:r>
            <a:r>
              <a:rPr lang="it-IT" dirty="0" err="1"/>
              <a:t>this</a:t>
            </a:r>
            <a:r>
              <a:rPr lang="it-IT" dirty="0"/>
              <a:t> </a:t>
            </a:r>
            <a:r>
              <a:rPr lang="it-IT" dirty="0" err="1"/>
              <a:t>is</a:t>
            </a:r>
            <a:r>
              <a:rPr lang="it-IT" dirty="0"/>
              <a:t> the </a:t>
            </a:r>
            <a:r>
              <a:rPr lang="it-IT" dirty="0" err="1"/>
              <a:t>most</a:t>
            </a:r>
            <a:r>
              <a:rPr lang="it-IT" dirty="0"/>
              <a:t> </a:t>
            </a:r>
            <a:r>
              <a:rPr lang="it-IT" dirty="0" err="1"/>
              <a:t>abundant</a:t>
            </a:r>
            <a:r>
              <a:rPr lang="it-IT" dirty="0"/>
              <a:t> and </a:t>
            </a:r>
            <a:r>
              <a:rPr lang="it-IT" dirty="0" err="1"/>
              <a:t>studied</a:t>
            </a:r>
            <a:r>
              <a:rPr lang="it-IT" dirty="0"/>
              <a:t> </a:t>
            </a:r>
            <a:r>
              <a:rPr lang="it-IT" dirty="0" err="1"/>
              <a:t>modification</a:t>
            </a:r>
            <a:r>
              <a:rPr lang="it-IT" dirty="0"/>
              <a:t> in </a:t>
            </a:r>
            <a:r>
              <a:rPr lang="it-IT" dirty="0" err="1"/>
              <a:t>mRNAs</a:t>
            </a: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31" y="4461185"/>
            <a:ext cx="5124259" cy="1808986"/>
          </a:xfrm>
          <a:prstGeom prst="rect">
            <a:avLst/>
          </a:prstGeom>
        </p:spPr>
      </p:pic>
    </p:spTree>
    <p:extLst>
      <p:ext uri="{BB962C8B-B14F-4D97-AF65-F5344CB8AC3E}">
        <p14:creationId xmlns:p14="http://schemas.microsoft.com/office/powerpoint/2010/main" val="390776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692113"/>
            <a:ext cx="10398033" cy="369332"/>
          </a:xfrm>
          <a:prstGeom prst="rect">
            <a:avLst/>
          </a:prstGeom>
          <a:noFill/>
        </p:spPr>
        <p:txBody>
          <a:bodyPr wrap="square" rtlCol="0">
            <a:spAutoFit/>
          </a:bodyPr>
          <a:lstStyle/>
          <a:p>
            <a:pPr marL="285750" indent="-285750" algn="just">
              <a:buFont typeface="Arial" panose="020B0604020202020204" pitchFamily="34" charset="0"/>
              <a:buChar char="•"/>
            </a:pPr>
            <a:r>
              <a:rPr lang="it-IT" dirty="0"/>
              <a:t>Some </a:t>
            </a:r>
            <a:r>
              <a:rPr lang="it-IT" dirty="0" err="1"/>
              <a:t>epitranscriptomic</a:t>
            </a:r>
            <a:r>
              <a:rPr lang="it-IT" dirty="0"/>
              <a:t> </a:t>
            </a:r>
            <a:r>
              <a:rPr lang="it-IT" dirty="0" err="1"/>
              <a:t>modifications</a:t>
            </a:r>
            <a:r>
              <a:rPr lang="it-IT" dirty="0"/>
              <a:t> are </a:t>
            </a:r>
            <a:r>
              <a:rPr lang="it-IT" dirty="0" err="1"/>
              <a:t>much</a:t>
            </a:r>
            <a:r>
              <a:rPr lang="it-IT" dirty="0"/>
              <a:t> more common </a:t>
            </a:r>
            <a:r>
              <a:rPr lang="it-IT" dirty="0" err="1"/>
              <a:t>than</a:t>
            </a:r>
            <a:r>
              <a:rPr lang="it-IT" dirty="0"/>
              <a:t> </a:t>
            </a:r>
            <a:r>
              <a:rPr lang="it-IT" dirty="0" err="1"/>
              <a:t>we</a:t>
            </a:r>
            <a:r>
              <a:rPr lang="it-IT" dirty="0"/>
              <a:t> </a:t>
            </a:r>
            <a:r>
              <a:rPr lang="it-IT" dirty="0" err="1"/>
              <a:t>realize</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567" y="2338444"/>
            <a:ext cx="7606774" cy="4156347"/>
          </a:xfrm>
          <a:prstGeom prst="rect">
            <a:avLst/>
          </a:prstGeom>
        </p:spPr>
      </p:pic>
      <p:sp>
        <p:nvSpPr>
          <p:cNvPr id="2" name="Titolo 1">
            <a:extLst>
              <a:ext uri="{FF2B5EF4-FFF2-40B4-BE49-F238E27FC236}">
                <a16:creationId xmlns:a16="http://schemas.microsoft.com/office/drawing/2014/main" id="{4B887E0C-8A1F-E9DD-8374-47720E4B1179}"/>
              </a:ext>
            </a:extLst>
          </p:cNvPr>
          <p:cNvSpPr>
            <a:spLocks noGrp="1"/>
          </p:cNvSpPr>
          <p:nvPr>
            <p:ph type="title"/>
          </p:nvPr>
        </p:nvSpPr>
        <p:spPr>
          <a:xfrm>
            <a:off x="838200" y="608966"/>
            <a:ext cx="10515600" cy="633358"/>
          </a:xfrm>
        </p:spPr>
        <p:txBody>
          <a:bodyPr>
            <a:normAutofit/>
          </a:bodyPr>
          <a:lstStyle/>
          <a:p>
            <a:r>
              <a:rPr lang="it-IT" dirty="0"/>
              <a:t>From </a:t>
            </a:r>
            <a:r>
              <a:rPr lang="it-IT" dirty="0" err="1"/>
              <a:t>epigenomics</a:t>
            </a:r>
            <a:r>
              <a:rPr lang="it-IT" dirty="0"/>
              <a:t> to </a:t>
            </a:r>
            <a:r>
              <a:rPr lang="it-IT" dirty="0" err="1"/>
              <a:t>epitranscriptomics</a:t>
            </a:r>
            <a:endParaRPr lang="en-US" dirty="0"/>
          </a:p>
        </p:txBody>
      </p:sp>
    </p:spTree>
    <p:extLst>
      <p:ext uri="{BB962C8B-B14F-4D97-AF65-F5344CB8AC3E}">
        <p14:creationId xmlns:p14="http://schemas.microsoft.com/office/powerpoint/2010/main" val="414797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Studying</a:t>
            </a:r>
            <a:r>
              <a:rPr lang="it-IT" dirty="0"/>
              <a:t> </a:t>
            </a:r>
            <a:r>
              <a:rPr lang="it-IT" dirty="0" err="1"/>
              <a:t>genomic</a:t>
            </a:r>
            <a:r>
              <a:rPr lang="it-IT" dirty="0"/>
              <a:t> DNA </a:t>
            </a:r>
            <a:r>
              <a:rPr lang="it-IT" dirty="0" err="1"/>
              <a:t>methylation</a:t>
            </a:r>
            <a:r>
              <a:rPr lang="it-IT" dirty="0"/>
              <a:t> </a:t>
            </a:r>
            <a:r>
              <a:rPr lang="it-IT" dirty="0" err="1"/>
              <a:t>levels</a:t>
            </a:r>
            <a:endParaRPr lang="en-US" dirty="0"/>
          </a:p>
        </p:txBody>
      </p:sp>
      <p:sp>
        <p:nvSpPr>
          <p:cNvPr id="9" name="CasellaDiTesto 8"/>
          <p:cNvSpPr txBox="1"/>
          <p:nvPr/>
        </p:nvSpPr>
        <p:spPr>
          <a:xfrm>
            <a:off x="671804" y="1641390"/>
            <a:ext cx="11109888" cy="4278094"/>
          </a:xfrm>
          <a:prstGeom prst="rect">
            <a:avLst/>
          </a:prstGeom>
          <a:noFill/>
        </p:spPr>
        <p:txBody>
          <a:bodyPr wrap="square" rtlCol="0">
            <a:spAutoFit/>
          </a:bodyPr>
          <a:lstStyle/>
          <a:p>
            <a:pPr algn="just"/>
            <a:r>
              <a:rPr lang="en-US" sz="1600" b="1" dirty="0"/>
              <a:t>QUICK DISCLAIMER</a:t>
            </a:r>
          </a:p>
          <a:p>
            <a:pPr algn="just"/>
            <a:endParaRPr lang="en-US" sz="1600" b="1" dirty="0"/>
          </a:p>
          <a:p>
            <a:pPr algn="just"/>
            <a:r>
              <a:rPr lang="en-US" sz="1600" dirty="0"/>
              <a:t>The functional consequences you may know about DNA methylation are generally referred to human and, more in general, to vertebrates</a:t>
            </a:r>
          </a:p>
          <a:p>
            <a:pPr algn="just"/>
            <a:endParaRPr lang="en-US" sz="1600" b="1" dirty="0"/>
          </a:p>
          <a:p>
            <a:pPr algn="just"/>
            <a:r>
              <a:rPr lang="en-US" sz="1600" b="1" dirty="0"/>
              <a:t>DNA methylation patterns in other eukaryotes (e.g. plants and invertebrates) are:</a:t>
            </a:r>
          </a:p>
          <a:p>
            <a:pPr algn="just"/>
            <a:endParaRPr lang="en-US" sz="1600" b="1" dirty="0"/>
          </a:p>
          <a:p>
            <a:pPr marL="400050" indent="-400050" algn="just">
              <a:buAutoNum type="romanLcParenBoth"/>
            </a:pPr>
            <a:r>
              <a:rPr lang="en-US" sz="1600" b="1" dirty="0"/>
              <a:t>Totally different in terms of distribution</a:t>
            </a:r>
          </a:p>
          <a:p>
            <a:pPr marL="400050" indent="-400050" algn="just">
              <a:buAutoNum type="romanLcParenBoth"/>
            </a:pPr>
            <a:endParaRPr lang="en-US" sz="1600" b="1" dirty="0"/>
          </a:p>
          <a:p>
            <a:pPr marL="400050" indent="-400050" algn="just">
              <a:buAutoNum type="romanLcParenBoth"/>
            </a:pPr>
            <a:r>
              <a:rPr lang="en-US" sz="1600" b="1" dirty="0"/>
              <a:t>Totally different in terms of functional consequences</a:t>
            </a:r>
          </a:p>
          <a:p>
            <a:pPr marL="400050" indent="-400050" algn="just">
              <a:buAutoNum type="romanLcParenBoth"/>
            </a:pPr>
            <a:endParaRPr lang="en-US" sz="1600" b="1" dirty="0"/>
          </a:p>
          <a:p>
            <a:pPr algn="just"/>
            <a:r>
              <a:rPr lang="en-US" sz="1600" dirty="0"/>
              <a:t>If you ever plan to work on any organism other than a vertebrate, you may consider the equation DNA methylation = repression of gene expression as untrue</a:t>
            </a:r>
          </a:p>
          <a:p>
            <a:pPr algn="just"/>
            <a:endParaRPr lang="en-US" sz="1600" dirty="0"/>
          </a:p>
          <a:p>
            <a:pPr algn="just"/>
            <a:r>
              <a:rPr lang="en-US" sz="1600" dirty="0"/>
              <a:t>Quick example: in several invertebrates, CpG islands DO NOT EXIST. Methylation mostly occurs within the gene body and is associated with actively transcribed genes that require high stability (housekeeping genes, for example)</a:t>
            </a:r>
          </a:p>
        </p:txBody>
      </p:sp>
    </p:spTree>
    <p:extLst>
      <p:ext uri="{BB962C8B-B14F-4D97-AF65-F5344CB8AC3E}">
        <p14:creationId xmlns:p14="http://schemas.microsoft.com/office/powerpoint/2010/main" val="30780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605" y="1364358"/>
            <a:ext cx="8801863" cy="5022015"/>
          </a:xfrm>
          <a:prstGeom prst="rect">
            <a:avLst/>
          </a:prstGeom>
        </p:spPr>
      </p:pic>
      <p:sp>
        <p:nvSpPr>
          <p:cNvPr id="3" name="Titolo 1">
            <a:extLst>
              <a:ext uri="{FF2B5EF4-FFF2-40B4-BE49-F238E27FC236}">
                <a16:creationId xmlns:a16="http://schemas.microsoft.com/office/drawing/2014/main" id="{6843B050-03A8-B335-95DB-E0A1D87CA0F0}"/>
              </a:ext>
            </a:extLst>
          </p:cNvPr>
          <p:cNvSpPr>
            <a:spLocks noGrp="1"/>
          </p:cNvSpPr>
          <p:nvPr>
            <p:ph type="title"/>
          </p:nvPr>
        </p:nvSpPr>
        <p:spPr>
          <a:xfrm>
            <a:off x="838200" y="608966"/>
            <a:ext cx="10515600" cy="633358"/>
          </a:xfrm>
        </p:spPr>
        <p:txBody>
          <a:bodyPr>
            <a:normAutofit/>
          </a:bodyPr>
          <a:lstStyle/>
          <a:p>
            <a:r>
              <a:rPr lang="it-IT" dirty="0"/>
              <a:t>From </a:t>
            </a:r>
            <a:r>
              <a:rPr lang="it-IT" dirty="0" err="1"/>
              <a:t>epigenomics</a:t>
            </a:r>
            <a:r>
              <a:rPr lang="it-IT" dirty="0"/>
              <a:t> to </a:t>
            </a:r>
            <a:r>
              <a:rPr lang="it-IT" dirty="0" err="1"/>
              <a:t>epitranscriptomics</a:t>
            </a:r>
            <a:endParaRPr lang="en-US" dirty="0"/>
          </a:p>
        </p:txBody>
      </p:sp>
    </p:spTree>
    <p:extLst>
      <p:ext uri="{BB962C8B-B14F-4D97-AF65-F5344CB8AC3E}">
        <p14:creationId xmlns:p14="http://schemas.microsoft.com/office/powerpoint/2010/main" val="16312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003663" y="731000"/>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err="1"/>
              <a:t>Epitranscriptomics</a:t>
            </a:r>
            <a:r>
              <a:rPr lang="it-IT" dirty="0"/>
              <a:t>: general </a:t>
            </a:r>
            <a:r>
              <a:rPr lang="it-IT" dirty="0" err="1"/>
              <a:t>issues</a:t>
            </a:r>
            <a:endParaRPr lang="en-US" dirty="0"/>
          </a:p>
        </p:txBody>
      </p:sp>
      <p:sp>
        <p:nvSpPr>
          <p:cNvPr id="3" name="CasellaDiTesto 2"/>
          <p:cNvSpPr txBox="1"/>
          <p:nvPr/>
        </p:nvSpPr>
        <p:spPr>
          <a:xfrm>
            <a:off x="783855" y="1749670"/>
            <a:ext cx="1073540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As we have already discussed extensively, almost all sequencing techniques involve the preparation of libraries that must match double-stranded DNA, thus </a:t>
            </a:r>
            <a:r>
              <a:rPr lang="en-US" u="sng" dirty="0"/>
              <a:t>requiring </a:t>
            </a:r>
            <a:r>
              <a:rPr lang="en-US" u="sng" dirty="0" err="1"/>
              <a:t>retrotranscription</a:t>
            </a:r>
            <a:r>
              <a:rPr lang="en-US" u="sng" dirty="0"/>
              <a:t> of RNA to cDNA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process could lead to the </a:t>
            </a:r>
            <a:r>
              <a:rPr lang="en-US" b="1" dirty="0"/>
              <a:t>loss of direct information regarding the presence of the modified nucleotide</a:t>
            </a:r>
            <a:r>
              <a:rPr lang="en-US" dirty="0"/>
              <a:t> (during </a:t>
            </a:r>
            <a:r>
              <a:rPr lang="en-US" dirty="0" err="1"/>
              <a:t>retrotranscription</a:t>
            </a:r>
            <a:r>
              <a:rPr lang="en-US" dirty="0"/>
              <a:t> usually the 4 classical dNTPs are used)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case a reference genome is not available, it would not be possible to map any SNPs resulting from chemical or enzymatic conversion processes of the modified nucleotides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number of reads obtained for each transcript will be variable and dependent in each case on expression levels, making any quantitative approach difficult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Some rather ingenious protocols had to be devised to overcome some of these limitations, although the simplest approach is related to the </a:t>
            </a:r>
            <a:r>
              <a:rPr lang="en-US" u="sng" dirty="0"/>
              <a:t>possibility of immunoprecipitating RNAs using antibodies capable of recognizing the modified nucleotides</a:t>
            </a:r>
            <a:endParaRPr lang="it-IT" u="sng" dirty="0"/>
          </a:p>
        </p:txBody>
      </p:sp>
    </p:spTree>
    <p:extLst>
      <p:ext uri="{BB962C8B-B14F-4D97-AF65-F5344CB8AC3E}">
        <p14:creationId xmlns:p14="http://schemas.microsoft.com/office/powerpoint/2010/main" val="299025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MeRIP-Seq</a:t>
            </a:r>
            <a:r>
              <a:rPr lang="it-IT" dirty="0"/>
              <a:t>/m6A-seq</a:t>
            </a:r>
            <a:endParaRPr lang="en-US" dirty="0"/>
          </a:p>
        </p:txBody>
      </p:sp>
      <p:sp>
        <p:nvSpPr>
          <p:cNvPr id="9" name="CasellaDiTesto 8"/>
          <p:cNvSpPr txBox="1"/>
          <p:nvPr/>
        </p:nvSpPr>
        <p:spPr>
          <a:xfrm>
            <a:off x="452848" y="1098295"/>
            <a:ext cx="5425439"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Method used to study </a:t>
            </a:r>
            <a:r>
              <a:rPr lang="en-US" sz="1600" b="1" dirty="0"/>
              <a:t>N6-methyladenosine </a:t>
            </a:r>
            <a:r>
              <a:rPr lang="en-US" sz="1600" dirty="0"/>
              <a:t>(actually two very similar techniques, published under a different acronym). Inspired by RIP-seq</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Use </a:t>
            </a:r>
            <a:r>
              <a:rPr lang="en-US" sz="1600" u="sng" dirty="0"/>
              <a:t>anti-M6A antibodies to </a:t>
            </a:r>
            <a:r>
              <a:rPr lang="en-US" sz="1600" u="sng" dirty="0" err="1"/>
              <a:t>immunoprecipitate</a:t>
            </a:r>
            <a:r>
              <a:rPr lang="en-US" sz="1600" u="sng" dirty="0"/>
              <a:t> RNA molecules containing M6AModification</a:t>
            </a:r>
            <a:r>
              <a:rPr lang="en-US" sz="1600" dirty="0"/>
              <a:t> that is estimated to affect about 7000 human genes and occurs mainly at stop codons and long internal exons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Occurs at highly conserved sites in human and mouse -&gt; indirect evidence of important (though not fully understood) functional role, certainly regulating gene expression and alternative splicing</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13184"/>
            <a:ext cx="10058400" cy="98630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57808"/>
            <a:ext cx="5743895" cy="3709851"/>
          </a:xfrm>
          <a:prstGeom prst="rect">
            <a:avLst/>
          </a:prstGeom>
        </p:spPr>
      </p:pic>
    </p:spTree>
    <p:extLst>
      <p:ext uri="{BB962C8B-B14F-4D97-AF65-F5344CB8AC3E}">
        <p14:creationId xmlns:p14="http://schemas.microsoft.com/office/powerpoint/2010/main" val="33104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hMeRIP-Seq</a:t>
            </a:r>
            <a:endParaRPr lang="en-US" dirty="0"/>
          </a:p>
        </p:txBody>
      </p:sp>
      <p:sp>
        <p:nvSpPr>
          <p:cNvPr id="9" name="CasellaDiTesto 8"/>
          <p:cNvSpPr txBox="1"/>
          <p:nvPr/>
        </p:nvSpPr>
        <p:spPr>
          <a:xfrm>
            <a:off x="426722" y="1175445"/>
            <a:ext cx="5991495"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Exactly identical to the previous strategy, but focused on 5-hydroxymethylcytosine</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is a modification that appears to promote translation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is of particular importance in </a:t>
            </a:r>
            <a:r>
              <a:rPr lang="en-US" sz="1600" i="1" dirty="0"/>
              <a:t>Drosophila</a:t>
            </a:r>
            <a:r>
              <a:rPr lang="en-US" sz="1600" dirty="0"/>
              <a:t> -&gt; relatively rare </a:t>
            </a:r>
            <a:r>
              <a:rPr lang="en-US" sz="1600" dirty="0" err="1"/>
              <a:t>epitranscriptomic</a:t>
            </a:r>
            <a:r>
              <a:rPr lang="en-US" sz="1600" dirty="0"/>
              <a:t> modifications in vertebrates could be very important and widespread in other phyla</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i="1" dirty="0"/>
              <a:t>«</a:t>
            </a:r>
            <a:r>
              <a:rPr lang="en-US" sz="1600" i="1" dirty="0" err="1"/>
              <a:t>hydroxymethylated</a:t>
            </a:r>
            <a:r>
              <a:rPr lang="en-US" sz="1600" i="1" dirty="0"/>
              <a:t> RNA are found to be most abundant in the Drosophila brain, and Tet-deficient </a:t>
            </a:r>
            <a:r>
              <a:rPr lang="en-US" sz="1600" i="1" dirty="0" err="1"/>
              <a:t>fruitflies</a:t>
            </a:r>
            <a:r>
              <a:rPr lang="en-US" sz="1600" i="1" dirty="0"/>
              <a:t> suffer impaired brain development, accompanied by decreased RNA </a:t>
            </a:r>
            <a:r>
              <a:rPr lang="en-US" sz="1600" i="1" dirty="0" err="1"/>
              <a:t>hydroxymethylation</a:t>
            </a:r>
            <a:r>
              <a:rPr lang="en-US" sz="1600" i="1" dirty="0"/>
              <a:t>.“</a:t>
            </a:r>
          </a:p>
          <a:p>
            <a:pPr marL="285750" indent="-285750" algn="just">
              <a:buFont typeface="Arial" panose="020B0604020202020204" pitchFamily="34" charset="0"/>
              <a:buChar char="•"/>
            </a:pPr>
            <a:endParaRPr lang="it-IT" sz="1600" i="1" dirty="0"/>
          </a:p>
          <a:p>
            <a:pPr marL="285750" indent="-285750" algn="just">
              <a:buFont typeface="Arial" panose="020B0604020202020204" pitchFamily="34" charset="0"/>
              <a:buChar char="•"/>
            </a:pPr>
            <a:r>
              <a:rPr lang="en-US" sz="1600" dirty="0"/>
              <a:t>To answer the biological question regarding the function of these modifications, one can ask whether transcripts that exhibit it are enriched in certain functions! -&gt; the one opposite is an example of how approaches based on hypergeometric assays can also find application outside of RNA-seq experiments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722" y="1107004"/>
            <a:ext cx="5166808" cy="2415305"/>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721" y="3529692"/>
            <a:ext cx="5166808" cy="3154953"/>
          </a:xfrm>
          <a:prstGeom prst="rect">
            <a:avLst/>
          </a:prstGeom>
        </p:spPr>
      </p:pic>
    </p:spTree>
    <p:extLst>
      <p:ext uri="{BB962C8B-B14F-4D97-AF65-F5344CB8AC3E}">
        <p14:creationId xmlns:p14="http://schemas.microsoft.com/office/powerpoint/2010/main" val="53587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MeRIP-Seq</a:t>
            </a:r>
            <a:r>
              <a:rPr lang="it-IT" dirty="0"/>
              <a:t>/</a:t>
            </a:r>
            <a:r>
              <a:rPr lang="it-IT" dirty="0" err="1"/>
              <a:t>hMeRIP-Seq</a:t>
            </a:r>
            <a:r>
              <a:rPr lang="it-IT" dirty="0"/>
              <a:t>: </a:t>
            </a:r>
            <a:r>
              <a:rPr lang="it-IT" dirty="0" err="1"/>
              <a:t>issues</a:t>
            </a:r>
            <a:endParaRPr lang="en-US" dirty="0"/>
          </a:p>
        </p:txBody>
      </p:sp>
      <p:sp>
        <p:nvSpPr>
          <p:cNvPr id="9" name="CasellaDiTesto 8"/>
          <p:cNvSpPr txBox="1"/>
          <p:nvPr/>
        </p:nvSpPr>
        <p:spPr>
          <a:xfrm>
            <a:off x="452848" y="1098295"/>
            <a:ext cx="11077301" cy="5355312"/>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These methods </a:t>
            </a:r>
            <a:r>
              <a:rPr lang="en-US" u="sng" dirty="0"/>
              <a:t>cannot detect modifications at the single nucleotide level</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Methylation sites for m6A usually occur in clusters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fragments included in the library certainly include at least one methylated site, but we cannot know at what exact location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We expect in any case, taking into account the mapping of many reads, that the methylated site falls roughly in the center of the mapping peak</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resolution of the technique (precisely because of the presence of m6A clusters) is equal to read length (thus short single-end reads sufficient)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large amount of starting RNA is required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There is no method to directly assess the presence of peaks related to false positives -&gt; beware of transcript coverage bias (recall what was said in the RNA-seq lectures, especially about the very different abundance of transcripts expressed at high or low levels)</a:t>
            </a:r>
            <a:endParaRPr lang="it-IT"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32569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0615" y="355756"/>
            <a:ext cx="10515600" cy="633358"/>
          </a:xfrm>
        </p:spPr>
        <p:txBody>
          <a:bodyPr>
            <a:normAutofit/>
          </a:bodyPr>
          <a:lstStyle/>
          <a:p>
            <a:r>
              <a:rPr lang="en-US" dirty="0"/>
              <a:t>PA-m6A-seq</a:t>
            </a:r>
          </a:p>
        </p:txBody>
      </p:sp>
      <p:sp>
        <p:nvSpPr>
          <p:cNvPr id="9" name="CasellaDiTesto 8"/>
          <p:cNvSpPr txBox="1"/>
          <p:nvPr/>
        </p:nvSpPr>
        <p:spPr>
          <a:xfrm>
            <a:off x="93785" y="1068193"/>
            <a:ext cx="6369450" cy="5293757"/>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photo-crosslinking-assisted m</a:t>
            </a:r>
            <a:r>
              <a:rPr lang="en-US" u="sng" baseline="30000" dirty="0"/>
              <a:t>6</a:t>
            </a:r>
            <a:r>
              <a:rPr lang="en-US" u="sng" dirty="0"/>
              <a:t>A sequencing</a:t>
            </a:r>
            <a:endParaRPr lang="it-IT" sz="1600" u="sng"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en-US" sz="1600" dirty="0"/>
              <a:t>Incorporation of </a:t>
            </a:r>
            <a:r>
              <a:rPr lang="en-US" sz="1600" b="1" dirty="0"/>
              <a:t>4-thiouridine (4SU)</a:t>
            </a:r>
            <a:r>
              <a:rPr lang="en-US" sz="1600" dirty="0"/>
              <a:t> into newly synthesized  RNA is forced in place of U following its addition into the culture medium (N.B. not usable in vivo, except for culturable unicellular organisms)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Immunoprecipitation with anti-m6A antibody </a:t>
            </a:r>
            <a:r>
              <a:rPr lang="en-US" sz="1600" dirty="0"/>
              <a:t>(as in </a:t>
            </a:r>
            <a:r>
              <a:rPr lang="en-US" sz="1600" dirty="0" err="1"/>
              <a:t>MeRIP</a:t>
            </a:r>
            <a:r>
              <a:rPr lang="en-US" sz="1600" dirty="0"/>
              <a:t>-seq), followed by </a:t>
            </a:r>
            <a:r>
              <a:rPr lang="en-US" sz="1600" b="1" dirty="0"/>
              <a:t>crosslinking between the antibody and 4SU </a:t>
            </a:r>
            <a:r>
              <a:rPr lang="en-US" sz="1600" dirty="0"/>
              <a:t>(which in some cases will be found adjacent to an m6A)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Fragmentation to obtain fragments of just over 30 </a:t>
            </a:r>
            <a:r>
              <a:rPr lang="en-US" sz="1600" dirty="0" err="1"/>
              <a:t>nt</a:t>
            </a:r>
            <a:r>
              <a:rPr lang="en-US" sz="1600" dirty="0"/>
              <a:t>, followed by (1) removal of antibody by digestion with proteinase K and (2) reverse transcription, incorporating C instead of 4SU</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Increased resolution compared to </a:t>
            </a:r>
            <a:r>
              <a:rPr lang="en-US" sz="1600" dirty="0" err="1"/>
              <a:t>MeRIP</a:t>
            </a:r>
            <a:r>
              <a:rPr lang="en-US" sz="1600" dirty="0"/>
              <a:t>-seq up to a few tens of nucleotides, but this method still lacks the ability to pinpoint the precise site. In addition, m6A that are far from sites where 4SU has been incorporated cannot be mapped</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181" y="591195"/>
            <a:ext cx="5313034" cy="4842451"/>
          </a:xfrm>
          <a:prstGeom prst="rect">
            <a:avLst/>
          </a:prstGeom>
        </p:spPr>
      </p:pic>
      <p:sp>
        <p:nvSpPr>
          <p:cNvPr id="4" name="CasellaDiTesto 3"/>
          <p:cNvSpPr txBox="1"/>
          <p:nvPr/>
        </p:nvSpPr>
        <p:spPr>
          <a:xfrm>
            <a:off x="7025054" y="5644662"/>
            <a:ext cx="5073161" cy="646331"/>
          </a:xfrm>
          <a:prstGeom prst="rect">
            <a:avLst/>
          </a:prstGeom>
          <a:noFill/>
          <a:ln>
            <a:solidFill>
              <a:srgbClr val="00B050"/>
            </a:solidFill>
          </a:ln>
        </p:spPr>
        <p:txBody>
          <a:bodyPr wrap="square" rtlCol="0">
            <a:spAutoFit/>
          </a:bodyPr>
          <a:lstStyle/>
          <a:p>
            <a:r>
              <a:rPr lang="it-IT" dirty="0" err="1"/>
              <a:t>Sites</a:t>
            </a:r>
            <a:r>
              <a:rPr lang="it-IT" dirty="0"/>
              <a:t> </a:t>
            </a:r>
            <a:r>
              <a:rPr lang="it-IT" dirty="0" err="1"/>
              <a:t>where</a:t>
            </a:r>
            <a:r>
              <a:rPr lang="it-IT" dirty="0"/>
              <a:t> 4SU </a:t>
            </a:r>
            <a:r>
              <a:rPr lang="it-IT" dirty="0" err="1"/>
              <a:t>has</a:t>
            </a:r>
            <a:r>
              <a:rPr lang="it-IT" dirty="0"/>
              <a:t> </a:t>
            </a:r>
            <a:r>
              <a:rPr lang="it-IT" dirty="0" err="1"/>
              <a:t>been</a:t>
            </a:r>
            <a:r>
              <a:rPr lang="it-IT" dirty="0"/>
              <a:t> </a:t>
            </a:r>
            <a:r>
              <a:rPr lang="it-IT" dirty="0" err="1"/>
              <a:t>incorporated</a:t>
            </a:r>
            <a:r>
              <a:rPr lang="it-IT" dirty="0"/>
              <a:t> are </a:t>
            </a:r>
            <a:r>
              <a:rPr lang="it-IT" dirty="0" err="1"/>
              <a:t>marked</a:t>
            </a:r>
            <a:r>
              <a:rPr lang="it-IT" dirty="0"/>
              <a:t> by T -&gt; C </a:t>
            </a:r>
            <a:r>
              <a:rPr lang="it-IT" dirty="0" err="1"/>
              <a:t>SNPs</a:t>
            </a:r>
            <a:endParaRPr lang="en-US" dirty="0"/>
          </a:p>
        </p:txBody>
      </p:sp>
    </p:spTree>
    <p:extLst>
      <p:ext uri="{BB962C8B-B14F-4D97-AF65-F5344CB8AC3E}">
        <p14:creationId xmlns:p14="http://schemas.microsoft.com/office/powerpoint/2010/main" val="246009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3538"/>
            <a:ext cx="10515600" cy="633358"/>
          </a:xfrm>
        </p:spPr>
        <p:txBody>
          <a:bodyPr>
            <a:normAutofit/>
          </a:bodyPr>
          <a:lstStyle/>
          <a:p>
            <a:r>
              <a:rPr lang="en-US" dirty="0"/>
              <a:t>miCLIP-m6A</a:t>
            </a:r>
          </a:p>
        </p:txBody>
      </p:sp>
      <p:sp>
        <p:nvSpPr>
          <p:cNvPr id="9" name="CasellaDiTesto 8"/>
          <p:cNvSpPr txBox="1"/>
          <p:nvPr/>
        </p:nvSpPr>
        <p:spPr>
          <a:xfrm>
            <a:off x="748938" y="1089356"/>
            <a:ext cx="10903131"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Strategy to </a:t>
            </a:r>
            <a:r>
              <a:rPr lang="en-US" sz="1600" b="1" dirty="0"/>
              <a:t>map methylation sites at the single nucleotide level</a:t>
            </a:r>
            <a:r>
              <a:rPr lang="en-US" sz="1600" dirty="0"/>
              <a:t>: “mi” -&gt; m6A individual; CLIP = cross-linking immuno-precipitation (already cited for mRNA-protein interaction studies)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N.B. this technique refers to the publication by </a:t>
            </a:r>
            <a:r>
              <a:rPr lang="en-US" sz="1600" dirty="0" err="1"/>
              <a:t>Grozhik</a:t>
            </a:r>
            <a:r>
              <a:rPr lang="en-US" sz="1600" dirty="0"/>
              <a:t> et al. 2017; there is a technique described by the same name by other authors that uses a different </a:t>
            </a:r>
            <a:r>
              <a:rPr lang="en-US" sz="1600" dirty="0" err="1"/>
              <a:t>ptotocol</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Anti-m6A antibodies</a:t>
            </a:r>
            <a:r>
              <a:rPr lang="en-US" sz="1600" dirty="0"/>
              <a:t> are cross-linked to RNA by the action of ultraviolet light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RNA-antibody complexes are precipitated and purified and later retrotranscribed to cDNA; the antibody is degraded with proteinase K</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t>
            </a:r>
            <a:r>
              <a:rPr lang="en-US" sz="1600" u="sng" dirty="0"/>
              <a:t>cDNA fragments are truncated during </a:t>
            </a:r>
            <a:r>
              <a:rPr lang="en-US" sz="1600" u="sng" dirty="0" err="1"/>
              <a:t>retrotranscription</a:t>
            </a:r>
            <a:r>
              <a:rPr lang="en-US" sz="1600" dirty="0"/>
              <a:t> (or, in a slightly different protocol, introduce C-&gt;T mutations) at position +1 relative to the m6A site -&gt; increased single-nucleotide resolution</a:t>
            </a:r>
            <a:endParaRPr lang="en-US" sz="16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8" y="5243114"/>
            <a:ext cx="10058400" cy="790901"/>
          </a:xfrm>
          <a:prstGeom prst="rect">
            <a:avLst/>
          </a:prstGeom>
        </p:spPr>
      </p:pic>
    </p:spTree>
    <p:extLst>
      <p:ext uri="{BB962C8B-B14F-4D97-AF65-F5344CB8AC3E}">
        <p14:creationId xmlns:p14="http://schemas.microsoft.com/office/powerpoint/2010/main" val="321396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9407" y="327612"/>
            <a:ext cx="10515600" cy="633358"/>
          </a:xfrm>
        </p:spPr>
        <p:txBody>
          <a:bodyPr>
            <a:normAutofit/>
          </a:bodyPr>
          <a:lstStyle/>
          <a:p>
            <a:r>
              <a:rPr lang="en-US" dirty="0"/>
              <a:t>m6A detection methods – a comparison</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63" y="1151279"/>
            <a:ext cx="7572375" cy="4562475"/>
          </a:xfrm>
          <a:prstGeom prst="rect">
            <a:avLst/>
          </a:prstGeom>
        </p:spPr>
      </p:pic>
      <p:sp>
        <p:nvSpPr>
          <p:cNvPr id="4" name="Freccia a destra 3"/>
          <p:cNvSpPr/>
          <p:nvPr/>
        </p:nvSpPr>
        <p:spPr>
          <a:xfrm>
            <a:off x="3295649" y="6172200"/>
            <a:ext cx="5583115" cy="298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4850472" y="5802868"/>
            <a:ext cx="2664555" cy="369332"/>
          </a:xfrm>
          <a:prstGeom prst="rect">
            <a:avLst/>
          </a:prstGeom>
          <a:noFill/>
        </p:spPr>
        <p:txBody>
          <a:bodyPr wrap="square" rtlCol="0">
            <a:spAutoFit/>
          </a:bodyPr>
          <a:lstStyle/>
          <a:p>
            <a:r>
              <a:rPr lang="it-IT" dirty="0" err="1"/>
              <a:t>Increasing</a:t>
            </a:r>
            <a:r>
              <a:rPr lang="it-IT" dirty="0"/>
              <a:t> </a:t>
            </a:r>
            <a:r>
              <a:rPr lang="it-IT" dirty="0" err="1"/>
              <a:t>resolution</a:t>
            </a:r>
            <a:endParaRPr lang="en-US" dirty="0"/>
          </a:p>
        </p:txBody>
      </p:sp>
    </p:spTree>
    <p:extLst>
      <p:ext uri="{BB962C8B-B14F-4D97-AF65-F5344CB8AC3E}">
        <p14:creationId xmlns:p14="http://schemas.microsoft.com/office/powerpoint/2010/main" val="11576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dirty="0"/>
              <a:t>m6A detection – the quantification problem</a:t>
            </a:r>
          </a:p>
        </p:txBody>
      </p:sp>
      <p:sp>
        <p:nvSpPr>
          <p:cNvPr id="4" name="CasellaDiTesto 3"/>
          <p:cNvSpPr txBox="1"/>
          <p:nvPr/>
        </p:nvSpPr>
        <p:spPr>
          <a:xfrm>
            <a:off x="838200" y="1079862"/>
            <a:ext cx="10413274"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techniques described so far allow us to identify (with varying accuracy) the location of m6A BUT DO NOT ALLOW to determine the extent to which transcripts are modified at a given position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For example, only 10% of mRNAs of a given type might have m6A at a given position, but the mapping result would not allow us to make a quantitative estimate (partly because the number of reads mapped to a given position is directly proportional to the level of methylation, but also to the level of expression, as in an RNA-seq)</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a:t>
            </a:r>
            <a:r>
              <a:rPr lang="en-US" b="1" dirty="0"/>
              <a:t>m6A-LAIC-seq</a:t>
            </a:r>
            <a:r>
              <a:rPr lang="en-US" dirty="0"/>
              <a:t> (m6A-level and isoform-characterization sequencing) technique attempts to solve this problem: full-length mRNAs are immunoprecipitated with anti-m6A antibodies and both the eluate (containing the recognized mRNAs) and the supernatant (containing the mRNAs lacking m6A) are used separately for library preparation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Spike-ins of known synthetic RNAs are added to both samples, which will be used to normalize the abundances of the mRNAs in the two samples and perform a comparison for the detection of the enriched mRNAs in each of them</a:t>
            </a:r>
          </a:p>
        </p:txBody>
      </p:sp>
    </p:spTree>
    <p:extLst>
      <p:ext uri="{BB962C8B-B14F-4D97-AF65-F5344CB8AC3E}">
        <p14:creationId xmlns:p14="http://schemas.microsoft.com/office/powerpoint/2010/main" val="3871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838200" y="608966"/>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a:t>Metodi per il rilevamento di m6A – un confronto</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31" y="1462781"/>
            <a:ext cx="6591138" cy="4925935"/>
          </a:xfrm>
          <a:prstGeom prst="rect">
            <a:avLst/>
          </a:prstGeom>
        </p:spPr>
      </p:pic>
      <p:sp>
        <p:nvSpPr>
          <p:cNvPr id="4" name="Rettangolo 3"/>
          <p:cNvSpPr/>
          <p:nvPr/>
        </p:nvSpPr>
        <p:spPr>
          <a:xfrm>
            <a:off x="316523" y="1397977"/>
            <a:ext cx="6937131" cy="50819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25381" y="3293181"/>
            <a:ext cx="2066193" cy="923330"/>
          </a:xfrm>
          <a:prstGeom prst="rect">
            <a:avLst/>
          </a:prstGeom>
          <a:noFill/>
        </p:spPr>
        <p:txBody>
          <a:bodyPr wrap="square" rtlCol="0">
            <a:spAutoFit/>
          </a:bodyPr>
          <a:lstStyle/>
          <a:p>
            <a:pPr algn="ctr"/>
            <a:r>
              <a:rPr lang="it-IT" dirty="0">
                <a:solidFill>
                  <a:srgbClr val="00B050"/>
                </a:solidFill>
              </a:rPr>
              <a:t>M6A POSITIONAL INFORMATION ONLY</a:t>
            </a:r>
            <a:endParaRPr lang="en-US" dirty="0">
              <a:solidFill>
                <a:srgbClr val="00B050"/>
              </a:solidFill>
            </a:endParaRPr>
          </a:p>
        </p:txBody>
      </p:sp>
      <p:sp>
        <p:nvSpPr>
          <p:cNvPr id="8" name="Rettangolo 7"/>
          <p:cNvSpPr/>
          <p:nvPr/>
        </p:nvSpPr>
        <p:spPr>
          <a:xfrm>
            <a:off x="7253654" y="1402355"/>
            <a:ext cx="4579326" cy="5081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9391569" y="3195876"/>
            <a:ext cx="2465512" cy="1477328"/>
          </a:xfrm>
          <a:prstGeom prst="rect">
            <a:avLst/>
          </a:prstGeom>
        </p:spPr>
        <p:txBody>
          <a:bodyPr wrap="square">
            <a:spAutoFit/>
          </a:bodyPr>
          <a:lstStyle/>
          <a:p>
            <a:pPr algn="ctr"/>
            <a:r>
              <a:rPr lang="it-IT" dirty="0">
                <a:solidFill>
                  <a:srgbClr val="FF0000"/>
                </a:solidFill>
              </a:rPr>
              <a:t>INFO ABOUT THE RELATIVE ABUNDANCE OF </a:t>
            </a:r>
            <a:r>
              <a:rPr lang="it-IT" dirty="0" err="1">
                <a:solidFill>
                  <a:srgbClr val="FF0000"/>
                </a:solidFill>
              </a:rPr>
              <a:t>mRNAs</a:t>
            </a:r>
            <a:r>
              <a:rPr lang="it-IT" dirty="0">
                <a:solidFill>
                  <a:srgbClr val="FF0000"/>
                </a:solidFill>
              </a:rPr>
              <a:t> WITH AND WITHOUT M6A</a:t>
            </a:r>
            <a:endParaRPr lang="en-US" dirty="0">
              <a:solidFill>
                <a:srgbClr val="FF0000"/>
              </a:solidFill>
            </a:endParaRPr>
          </a:p>
        </p:txBody>
      </p:sp>
    </p:spTree>
    <p:extLst>
      <p:ext uri="{BB962C8B-B14F-4D97-AF65-F5344CB8AC3E}">
        <p14:creationId xmlns:p14="http://schemas.microsoft.com/office/powerpoint/2010/main" val="25508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6992" y="310028"/>
            <a:ext cx="10515600" cy="633358"/>
          </a:xfrm>
        </p:spPr>
        <p:txBody>
          <a:bodyPr>
            <a:normAutofit/>
          </a:bodyPr>
          <a:lstStyle/>
          <a:p>
            <a:r>
              <a:rPr lang="it-IT" dirty="0" err="1"/>
              <a:t>Why</a:t>
            </a:r>
            <a:r>
              <a:rPr lang="it-IT" dirty="0"/>
              <a:t> </a:t>
            </a:r>
            <a:r>
              <a:rPr lang="it-IT" dirty="0" err="1"/>
              <a:t>should</a:t>
            </a:r>
            <a:r>
              <a:rPr lang="it-IT" dirty="0"/>
              <a:t> </a:t>
            </a:r>
            <a:r>
              <a:rPr lang="it-IT" dirty="0" err="1"/>
              <a:t>we</a:t>
            </a:r>
            <a:r>
              <a:rPr lang="it-IT" dirty="0"/>
              <a:t> study </a:t>
            </a:r>
            <a:r>
              <a:rPr lang="it-IT" dirty="0" err="1"/>
              <a:t>epigenomic</a:t>
            </a:r>
            <a:r>
              <a:rPr lang="it-IT" dirty="0"/>
              <a:t> </a:t>
            </a:r>
            <a:r>
              <a:rPr lang="it-IT" dirty="0" err="1"/>
              <a:t>modifications</a:t>
            </a:r>
            <a:r>
              <a:rPr lang="it-IT" dirty="0"/>
              <a:t>?</a:t>
            </a:r>
            <a:endParaRPr lang="en-US" dirty="0"/>
          </a:p>
        </p:txBody>
      </p:sp>
      <p:sp>
        <p:nvSpPr>
          <p:cNvPr id="9" name="CasellaDiTesto 8"/>
          <p:cNvSpPr txBox="1"/>
          <p:nvPr/>
        </p:nvSpPr>
        <p:spPr>
          <a:xfrm>
            <a:off x="8107596" y="1088222"/>
            <a:ext cx="3509554" cy="4524315"/>
          </a:xfrm>
          <a:prstGeom prst="rect">
            <a:avLst/>
          </a:prstGeom>
          <a:noFill/>
        </p:spPr>
        <p:txBody>
          <a:bodyPr wrap="square" rtlCol="0">
            <a:spAutoFit/>
          </a:bodyPr>
          <a:lstStyle/>
          <a:p>
            <a:pPr algn="just"/>
            <a:r>
              <a:rPr lang="en-US" dirty="0"/>
              <a:t>The methylation status of DNA (together with the methylation/acetylation level of histone proteins) regulates gene expression (in vertebrates), and its alterations can be linked to the development of diseases of various kinds</a:t>
            </a:r>
          </a:p>
          <a:p>
            <a:pPr algn="just"/>
            <a:r>
              <a:rPr lang="en-US" dirty="0"/>
              <a:t>In addition, methylation is a dynamic process, which fundamentally regulates, for example, embryonic development, X-chromosome inactivation, cell development, etc.</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30" y="1007887"/>
            <a:ext cx="7571366" cy="4540149"/>
          </a:xfrm>
          <a:prstGeom prst="rect">
            <a:avLst/>
          </a:prstGeom>
        </p:spPr>
      </p:pic>
      <p:sp>
        <p:nvSpPr>
          <p:cNvPr id="4" name="CasellaDiTesto 3"/>
          <p:cNvSpPr txBox="1"/>
          <p:nvPr/>
        </p:nvSpPr>
        <p:spPr>
          <a:xfrm>
            <a:off x="397630" y="5612537"/>
            <a:ext cx="11219520" cy="830997"/>
          </a:xfrm>
          <a:prstGeom prst="rect">
            <a:avLst/>
          </a:prstGeom>
          <a:noFill/>
          <a:ln>
            <a:solidFill>
              <a:srgbClr val="00B050"/>
            </a:solidFill>
          </a:ln>
        </p:spPr>
        <p:txBody>
          <a:bodyPr wrap="square" rtlCol="0">
            <a:spAutoFit/>
          </a:bodyPr>
          <a:lstStyle/>
          <a:p>
            <a:r>
              <a:rPr lang="en-US" sz="1600" dirty="0"/>
              <a:t>N.B. We have already discussed in the last lecture how it is possible to study (through </a:t>
            </a:r>
            <a:r>
              <a:rPr lang="en-US" sz="1600" dirty="0" err="1"/>
              <a:t>ChIP</a:t>
            </a:r>
            <a:r>
              <a:rPr lang="en-US" sz="1600" dirty="0"/>
              <a:t>-seq) the distribution of histones that exhibit post-translational modifications. Instead, today we will address the topic of modifications directly affecting genomic DNA</a:t>
            </a:r>
          </a:p>
        </p:txBody>
      </p:sp>
    </p:spTree>
    <p:extLst>
      <p:ext uri="{BB962C8B-B14F-4D97-AF65-F5344CB8AC3E}">
        <p14:creationId xmlns:p14="http://schemas.microsoft.com/office/powerpoint/2010/main" val="27964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a:t>m5C – </a:t>
            </a:r>
            <a:r>
              <a:rPr lang="en-US" sz="2800" dirty="0" err="1"/>
              <a:t>una</a:t>
            </a:r>
            <a:r>
              <a:rPr lang="en-US" sz="2800" dirty="0"/>
              <a:t> </a:t>
            </a:r>
            <a:r>
              <a:rPr lang="en-US" sz="2800" dirty="0" err="1"/>
              <a:t>modificazione</a:t>
            </a:r>
            <a:r>
              <a:rPr lang="en-US" sz="2800" dirty="0"/>
              <a:t> </a:t>
            </a:r>
            <a:r>
              <a:rPr lang="en-US" sz="2800" dirty="0" err="1"/>
              <a:t>abbondante</a:t>
            </a:r>
            <a:r>
              <a:rPr lang="en-US" sz="2800" dirty="0"/>
              <a:t> </a:t>
            </a:r>
            <a:r>
              <a:rPr lang="en-US" sz="2800" dirty="0" err="1"/>
              <a:t>anche</a:t>
            </a:r>
            <a:r>
              <a:rPr lang="en-US" sz="2800" dirty="0"/>
              <a:t> </a:t>
            </a:r>
            <a:r>
              <a:rPr lang="en-US" sz="2800" dirty="0" err="1"/>
              <a:t>negli</a:t>
            </a:r>
            <a:r>
              <a:rPr lang="en-US" sz="2800" dirty="0"/>
              <a:t> RNA</a:t>
            </a:r>
          </a:p>
        </p:txBody>
      </p:sp>
      <p:sp>
        <p:nvSpPr>
          <p:cNvPr id="4" name="CasellaDiTesto 3"/>
          <p:cNvSpPr txBox="1"/>
          <p:nvPr/>
        </p:nvSpPr>
        <p:spPr>
          <a:xfrm>
            <a:off x="838200" y="1232777"/>
            <a:ext cx="10413274"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m5C is also quite frequent in several classes of RNAs, including several long non-coding RNAs, tRNAs but especially in rRNAs, where it appears to significantly influence the accuracy of the protein translation process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methods developed for the study of m5C were </a:t>
            </a:r>
            <a:r>
              <a:rPr lang="en-US" sz="1600" b="1" dirty="0"/>
              <a:t>initially based on a bisulfite sequencing protocol adapted for RNA</a:t>
            </a:r>
            <a:r>
              <a:rPr lang="en-US" sz="1600" dirty="0"/>
              <a:t> (</a:t>
            </a:r>
            <a:r>
              <a:rPr lang="en-US" sz="1600" dirty="0" err="1"/>
              <a:t>Edelheit</a:t>
            </a:r>
            <a:r>
              <a:rPr lang="en-US" sz="1600" dirty="0"/>
              <a:t> et al. 2013, </a:t>
            </a:r>
            <a:r>
              <a:rPr lang="en-US" sz="1600" dirty="0">
                <a:hlinkClick r:id="rId2"/>
              </a:rPr>
              <a:t>https://doi.org/10.1371/journal.pgen.1003602</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Keep in mind that bisulfite treatment is very aggressive and ill-suited to a perishable molecule such as RNA. It is possible to reduce the incubation temperature because of the single-helix structure of RNA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However: (</a:t>
            </a:r>
            <a:r>
              <a:rPr lang="en-US" sz="1600" dirty="0" err="1"/>
              <a:t>i</a:t>
            </a:r>
            <a:r>
              <a:rPr lang="en-US" sz="1600" dirty="0"/>
              <a:t>) the treatment is very aggressive and greatly degrades mRNAs; (ii) C-&gt;U conversion at lower temperatures is not efficient in regions where RNAs create secondary structures; (iii) the concomitant presence of other modifications protects some m5Cs from conversion</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77" y="4829948"/>
            <a:ext cx="7476176" cy="1209971"/>
          </a:xfrm>
          <a:prstGeom prst="rect">
            <a:avLst/>
          </a:prstGeom>
        </p:spPr>
      </p:pic>
    </p:spTree>
    <p:extLst>
      <p:ext uri="{BB962C8B-B14F-4D97-AF65-F5344CB8AC3E}">
        <p14:creationId xmlns:p14="http://schemas.microsoft.com/office/powerpoint/2010/main" val="244375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a:t>m</a:t>
            </a:r>
            <a:r>
              <a:rPr lang="en-US" sz="2800" baseline="30000" dirty="0"/>
              <a:t>5</a:t>
            </a:r>
            <a:r>
              <a:rPr lang="en-US" sz="2800" dirty="0"/>
              <a:t>C-RIP-seq</a:t>
            </a:r>
          </a:p>
        </p:txBody>
      </p:sp>
      <p:sp>
        <p:nvSpPr>
          <p:cNvPr id="4" name="CasellaDiTesto 3"/>
          <p:cNvSpPr txBox="1"/>
          <p:nvPr/>
        </p:nvSpPr>
        <p:spPr>
          <a:xfrm>
            <a:off x="838200" y="1079862"/>
            <a:ext cx="1041327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Given the issues with bisulfite treatment of RNAs, </a:t>
            </a:r>
            <a:r>
              <a:rPr lang="en-US" sz="1600" b="1" dirty="0"/>
              <a:t>it is preferred to use an immunoprecipitation-based technique </a:t>
            </a:r>
            <a:r>
              <a:rPr lang="en-US" sz="1600" dirty="0"/>
              <a:t>similar to </a:t>
            </a:r>
            <a:r>
              <a:rPr lang="en-US" sz="1600" dirty="0" err="1"/>
              <a:t>MeRIP</a:t>
            </a:r>
            <a:r>
              <a:rPr lang="en-US" sz="1600" dirty="0"/>
              <a:t>-seq and </a:t>
            </a:r>
            <a:r>
              <a:rPr lang="en-US" sz="1600" dirty="0" err="1"/>
              <a:t>hMeRIP</a:t>
            </a:r>
            <a:r>
              <a:rPr lang="en-US" sz="1600" dirty="0"/>
              <a:t>-seq</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use of an anti-m5C antibody allows the precipitation of mRNA molecules in which this modification is present: the technique is called m</a:t>
            </a:r>
            <a:r>
              <a:rPr lang="en-US" sz="1600" baseline="30000" dirty="0"/>
              <a:t>5</a:t>
            </a:r>
            <a:r>
              <a:rPr lang="en-US" sz="1600" dirty="0"/>
              <a:t>C-RIP-seq (Cui et al. 2017, </a:t>
            </a:r>
            <a:r>
              <a:rPr lang="en-US" sz="1600" dirty="0">
                <a:hlinkClick r:id="rId2"/>
              </a:rPr>
              <a:t>https://doi.org/10.1016/j.molp.2017.09.013</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Transcript fragmentation, which occurs prior to immunoprecipitation and </a:t>
            </a:r>
            <a:r>
              <a:rPr lang="en-US" sz="1600" dirty="0" err="1"/>
              <a:t>retrotranscription</a:t>
            </a:r>
            <a:r>
              <a:rPr lang="en-US" sz="1600" dirty="0"/>
              <a:t>, leads to mapping peaks at the most methylated regions, but without achieving single-nucleotide resolution</a:t>
            </a:r>
            <a:endParaRPr lang="en-US" sz="1600" b="1" dirty="0"/>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b="38860"/>
          <a:stretch/>
        </p:blipFill>
        <p:spPr>
          <a:xfrm>
            <a:off x="1254369" y="3388186"/>
            <a:ext cx="4062202" cy="3329639"/>
          </a:xfrm>
          <a:prstGeom prst="rect">
            <a:avLst/>
          </a:prstGeom>
        </p:spPr>
      </p:pic>
      <p:pic>
        <p:nvPicPr>
          <p:cNvPr id="8" name="Immagine 7"/>
          <p:cNvPicPr>
            <a:picLocks noChangeAspect="1"/>
          </p:cNvPicPr>
          <p:nvPr/>
        </p:nvPicPr>
        <p:blipFill rotWithShape="1">
          <a:blip r:embed="rId4">
            <a:extLst>
              <a:ext uri="{28A0092B-C50C-407E-A947-70E740481C1C}">
                <a14:useLocalDpi xmlns:a14="http://schemas.microsoft.com/office/drawing/2010/main" val="0"/>
              </a:ext>
            </a:extLst>
          </a:blip>
          <a:srcRect l="48413" t="21569" b="54405"/>
          <a:stretch/>
        </p:blipFill>
        <p:spPr>
          <a:xfrm>
            <a:off x="2866292" y="4605627"/>
            <a:ext cx="2796808" cy="2112197"/>
          </a:xfrm>
          <a:prstGeom prst="rect">
            <a:avLst/>
          </a:prstGeom>
        </p:spPr>
      </p:pic>
      <p:sp>
        <p:nvSpPr>
          <p:cNvPr id="9" name="CasellaDiTesto 8"/>
          <p:cNvSpPr txBox="1"/>
          <p:nvPr/>
        </p:nvSpPr>
        <p:spPr>
          <a:xfrm>
            <a:off x="6365631" y="3675185"/>
            <a:ext cx="4642338" cy="2540977"/>
          </a:xfrm>
          <a:prstGeom prst="rect">
            <a:avLst/>
          </a:prstGeom>
          <a:noFill/>
          <a:ln w="12700">
            <a:solidFill>
              <a:srgbClr val="00B050"/>
            </a:solidFill>
          </a:ln>
        </p:spPr>
        <p:txBody>
          <a:bodyPr wrap="square" rtlCol="0">
            <a:spAutoFit/>
          </a:bodyPr>
          <a:lstStyle/>
          <a:p>
            <a:endParaRPr lang="en-US" dirty="0"/>
          </a:p>
        </p:txBody>
      </p:sp>
      <p:sp>
        <p:nvSpPr>
          <p:cNvPr id="10" name="CasellaDiTesto 9"/>
          <p:cNvSpPr txBox="1"/>
          <p:nvPr/>
        </p:nvSpPr>
        <p:spPr>
          <a:xfrm>
            <a:off x="6506308" y="3842238"/>
            <a:ext cx="4308230" cy="1754326"/>
          </a:xfrm>
          <a:prstGeom prst="rect">
            <a:avLst/>
          </a:prstGeom>
          <a:noFill/>
        </p:spPr>
        <p:txBody>
          <a:bodyPr wrap="square" rtlCol="0">
            <a:spAutoFit/>
          </a:bodyPr>
          <a:lstStyle/>
          <a:p>
            <a:pPr algn="ctr"/>
            <a:r>
              <a:rPr lang="it-IT" dirty="0"/>
              <a:t>In </a:t>
            </a:r>
            <a:r>
              <a:rPr lang="it-IT" i="1" dirty="0" err="1"/>
              <a:t>Arabidopsis</a:t>
            </a:r>
            <a:r>
              <a:rPr lang="it-IT" dirty="0"/>
              <a:t> m</a:t>
            </a:r>
            <a:r>
              <a:rPr lang="it-IT" baseline="30000" dirty="0"/>
              <a:t>5</a:t>
            </a:r>
            <a:r>
              <a:rPr lang="it-IT" dirty="0"/>
              <a:t>C </a:t>
            </a:r>
            <a:r>
              <a:rPr lang="en-US" dirty="0"/>
              <a:t>are found in the CDS (but not in the UTRs) of some mRNAs undergoing low translation activity by ribosomes, but are particularly abundant at the initial ATG codon and STOP codon</a:t>
            </a:r>
          </a:p>
        </p:txBody>
      </p:sp>
    </p:spTree>
    <p:extLst>
      <p:ext uri="{BB962C8B-B14F-4D97-AF65-F5344CB8AC3E}">
        <p14:creationId xmlns:p14="http://schemas.microsoft.com/office/powerpoint/2010/main" val="30951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a:t>m5C single-nucleotide profiling</a:t>
            </a:r>
          </a:p>
        </p:txBody>
      </p:sp>
      <p:sp>
        <p:nvSpPr>
          <p:cNvPr id="4" name="CasellaDiTesto 3"/>
          <p:cNvSpPr txBox="1"/>
          <p:nvPr/>
        </p:nvSpPr>
        <p:spPr>
          <a:xfrm>
            <a:off x="838199" y="1229152"/>
            <a:ext cx="1041327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mRNAs sites subject to methylation by the RNA enzyme m5C methyltransferase can be identified</a:t>
            </a:r>
          </a:p>
          <a:p>
            <a:pPr marL="285750" indent="-285750" algn="just">
              <a:buFont typeface="Arial" panose="020B0604020202020204" pitchFamily="34" charset="0"/>
              <a:buChar char="•"/>
            </a:pPr>
            <a:r>
              <a:rPr lang="en-US" sz="1600" dirty="0"/>
              <a:t>Cells (in </a:t>
            </a:r>
            <a:r>
              <a:rPr lang="en-US" sz="1600" i="1" dirty="0"/>
              <a:t>in vitro </a:t>
            </a:r>
            <a:r>
              <a:rPr lang="en-US" sz="1600" dirty="0"/>
              <a:t>experiments only) are incubated with the presence of </a:t>
            </a:r>
            <a:r>
              <a:rPr lang="en-US" sz="1600" b="1" dirty="0"/>
              <a:t>5-AZAcytidine</a:t>
            </a:r>
            <a:r>
              <a:rPr lang="en-US" sz="1600" dirty="0"/>
              <a:t> in the culture medium. This C analogue is incorporated into newly synthesized mRNAs and results in the formation of stable binding between methyltransferase and its methylation target site</a:t>
            </a:r>
          </a:p>
          <a:p>
            <a:pPr marL="285750" indent="-285750" algn="just">
              <a:buFont typeface="Arial" panose="020B0604020202020204" pitchFamily="34" charset="0"/>
              <a:buChar char="•"/>
            </a:pPr>
            <a:r>
              <a:rPr lang="en-US" sz="1600" dirty="0"/>
              <a:t>An antibody against methyltransferase is used to </a:t>
            </a:r>
            <a:r>
              <a:rPr lang="en-US" sz="1600" dirty="0" err="1"/>
              <a:t>immunoprocipitate</a:t>
            </a:r>
            <a:r>
              <a:rPr lang="en-US" sz="1600" dirty="0"/>
              <a:t> the enzyme/RNA complexes, followed by </a:t>
            </a:r>
            <a:r>
              <a:rPr lang="en-US" sz="1600" dirty="0" err="1"/>
              <a:t>retrotranscription</a:t>
            </a:r>
            <a:endParaRPr lang="en-US" sz="1600" dirty="0"/>
          </a:p>
          <a:p>
            <a:pPr marL="285750" indent="-285750" algn="just">
              <a:buFont typeface="Arial" panose="020B0604020202020204" pitchFamily="34" charset="0"/>
              <a:buChar char="•"/>
            </a:pPr>
            <a:r>
              <a:rPr lang="en-US" sz="1600" dirty="0"/>
              <a:t>This leads to detachment of the methyltransferase and creation of a gap at the single nucleotide where the complex was present -&gt; this will be retrotranscribed as G and detected as SNP C -&gt; G in sequencing</a:t>
            </a:r>
            <a:endParaRPr lang="it-IT" sz="1600" dirty="0"/>
          </a:p>
        </p:txBody>
      </p:sp>
      <p:sp>
        <p:nvSpPr>
          <p:cNvPr id="5" name="CasellaDiTesto 4"/>
          <p:cNvSpPr txBox="1"/>
          <p:nvPr/>
        </p:nvSpPr>
        <p:spPr>
          <a:xfrm>
            <a:off x="838199" y="4044461"/>
            <a:ext cx="5545015" cy="1815882"/>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err="1"/>
              <a:t>This</a:t>
            </a:r>
            <a:r>
              <a:rPr lang="it-IT" sz="1600" dirty="0"/>
              <a:t> technique </a:t>
            </a:r>
            <a:r>
              <a:rPr lang="it-IT" sz="1600" dirty="0" err="1"/>
              <a:t>is</a:t>
            </a:r>
            <a:r>
              <a:rPr lang="it-IT" sz="1600" dirty="0"/>
              <a:t> </a:t>
            </a:r>
            <a:r>
              <a:rPr lang="it-IT" sz="1600" dirty="0" err="1"/>
              <a:t>named</a:t>
            </a:r>
            <a:r>
              <a:rPr lang="it-IT" sz="1600" dirty="0"/>
              <a:t> </a:t>
            </a:r>
            <a:r>
              <a:rPr lang="it-IT" sz="1600" b="1" u="sng" dirty="0" err="1"/>
              <a:t>Aza-Ip-Seq</a:t>
            </a:r>
            <a:r>
              <a:rPr lang="it-IT" sz="1600" b="1" u="sng" dirty="0"/>
              <a:t> </a:t>
            </a:r>
            <a:r>
              <a:rPr lang="it-IT" sz="1600" dirty="0"/>
              <a:t>(</a:t>
            </a:r>
            <a:r>
              <a:rPr lang="it-IT" sz="1600" dirty="0" err="1"/>
              <a:t>Khoddami</a:t>
            </a:r>
            <a:r>
              <a:rPr lang="it-IT" sz="1600" dirty="0"/>
              <a:t> e Cairns, 2023, </a:t>
            </a:r>
            <a:r>
              <a:rPr lang="it-IT" sz="1600" dirty="0">
                <a:hlinkClick r:id="rId2"/>
              </a:rPr>
              <a:t>https://doi.org/10.1038/nbt.2566</a:t>
            </a:r>
            <a:r>
              <a:rPr lang="it-IT" sz="1600" dirty="0"/>
              <a:t>) </a:t>
            </a:r>
            <a:endParaRPr lang="it-IT" sz="1600" b="1" u="sng" dirty="0"/>
          </a:p>
          <a:p>
            <a:pPr marL="285750" indent="-285750" algn="just">
              <a:buFont typeface="Arial" panose="020B0604020202020204" pitchFamily="34" charset="0"/>
              <a:buChar char="•"/>
            </a:pPr>
            <a:r>
              <a:rPr lang="en-US" sz="1600" dirty="0"/>
              <a:t>A similar protocol to </a:t>
            </a:r>
            <a:r>
              <a:rPr lang="en-US" sz="1600" dirty="0" err="1"/>
              <a:t>miCLIP</a:t>
            </a:r>
            <a:r>
              <a:rPr lang="en-US" sz="1600" dirty="0"/>
              <a:t> introduces mapping “steps” at the +1 position relative to the methylation site, thanks to the use of a mutated methyltransferase that creates stable complexes between enzyme and methylation target site</a:t>
            </a:r>
            <a:endParaRPr lang="it-IT" sz="1600" dirty="0"/>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t="22564" r="44729" b="42180"/>
          <a:stretch/>
        </p:blipFill>
        <p:spPr>
          <a:xfrm>
            <a:off x="7178018" y="3451251"/>
            <a:ext cx="3618936" cy="3094526"/>
          </a:xfrm>
          <a:prstGeom prst="rect">
            <a:avLst/>
          </a:prstGeom>
        </p:spPr>
      </p:pic>
    </p:spTree>
    <p:extLst>
      <p:ext uri="{BB962C8B-B14F-4D97-AF65-F5344CB8AC3E}">
        <p14:creationId xmlns:p14="http://schemas.microsoft.com/office/powerpoint/2010/main" val="32161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ICE-</a:t>
            </a:r>
            <a:r>
              <a:rPr lang="en-US" dirty="0" err="1"/>
              <a:t>seq</a:t>
            </a:r>
            <a:endParaRPr lang="en-US" dirty="0"/>
          </a:p>
        </p:txBody>
      </p:sp>
      <p:sp>
        <p:nvSpPr>
          <p:cNvPr id="9" name="CasellaDiTesto 8"/>
          <p:cNvSpPr txBox="1"/>
          <p:nvPr/>
        </p:nvSpPr>
        <p:spPr>
          <a:xfrm>
            <a:off x="748938" y="1247975"/>
            <a:ext cx="10604862"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Method used for </a:t>
            </a:r>
            <a:r>
              <a:rPr lang="en-US" sz="1600" b="1" dirty="0"/>
              <a:t>inosine profiling</a:t>
            </a:r>
            <a:r>
              <a:rPr lang="en-US" sz="1600" dirty="0"/>
              <a:t>, i.e., detection of adenosine-to-inosine modified sites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RNA is treated with </a:t>
            </a:r>
            <a:r>
              <a:rPr lang="en-US" sz="1600" b="1" dirty="0"/>
              <a:t>acrylonitrile</a:t>
            </a:r>
            <a:r>
              <a:rPr lang="en-US" sz="1600" dirty="0"/>
              <a:t>, in parallel with an untreated control. The treatment modifies inosine to N1-cyanoethylinosine and results in the </a:t>
            </a:r>
            <a:r>
              <a:rPr lang="en-US" sz="1600" dirty="0" err="1"/>
              <a:t>retrotranscription</a:t>
            </a:r>
            <a:r>
              <a:rPr lang="en-US" sz="1600" dirty="0"/>
              <a:t> of inosine-containing RNAs being truncated at the position where I is present. Hence the acronym </a:t>
            </a:r>
            <a:r>
              <a:rPr lang="en-US" sz="1600" b="1" u="sng" dirty="0"/>
              <a:t>ICE -&gt; Inosine Chemical Erasing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results in reads whose mapping at the modified sites will drop and where in parallel an alteration in the ratio of A (arising from the unmodified RNAs) to G (arising from the modified RNAs) will be observed in the samples processed without acrylonitrile treatment. This technique offers quantitative data with single nucleotide resolution, but not without problems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procedure is technically complex and extremely laborious. In addition, it is difficult to distinguish the signal from background noise, and it becomes almost impossible to detect “rare” modifications</a:t>
            </a:r>
            <a:endParaRPr lang="it-IT" sz="16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8" y="5217079"/>
            <a:ext cx="10058400" cy="632720"/>
          </a:xfrm>
          <a:prstGeom prst="rect">
            <a:avLst/>
          </a:prstGeom>
        </p:spPr>
      </p:pic>
    </p:spTree>
    <p:extLst>
      <p:ext uri="{BB962C8B-B14F-4D97-AF65-F5344CB8AC3E}">
        <p14:creationId xmlns:p14="http://schemas.microsoft.com/office/powerpoint/2010/main" val="583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ICE-</a:t>
            </a:r>
            <a:r>
              <a:rPr lang="en-US" dirty="0" err="1"/>
              <a:t>seq</a:t>
            </a:r>
            <a:endParaRPr lang="en-US" dirty="0"/>
          </a:p>
        </p:txBody>
      </p:sp>
      <p:sp>
        <p:nvSpPr>
          <p:cNvPr id="3" name="CasellaDiTesto 2"/>
          <p:cNvSpPr txBox="1"/>
          <p:nvPr/>
        </p:nvSpPr>
        <p:spPr>
          <a:xfrm>
            <a:off x="589084" y="1600200"/>
            <a:ext cx="3992247" cy="2308324"/>
          </a:xfrm>
          <a:prstGeom prst="rect">
            <a:avLst/>
          </a:prstGeom>
          <a:noFill/>
        </p:spPr>
        <p:txBody>
          <a:bodyPr wrap="square" rtlCol="0">
            <a:spAutoFit/>
          </a:bodyPr>
          <a:lstStyle/>
          <a:p>
            <a:pPr algn="just"/>
            <a:r>
              <a:rPr lang="en-US" dirty="0"/>
              <a:t>In the control sample (acrylonitrile -) the inosines are sequenced as G (mixed A/G sequencing signals will be noted at a given site)</a:t>
            </a:r>
          </a:p>
          <a:p>
            <a:pPr algn="just"/>
            <a:endParaRPr lang="en-US" dirty="0"/>
          </a:p>
          <a:p>
            <a:pPr algn="just"/>
            <a:r>
              <a:rPr lang="en-US" dirty="0"/>
              <a:t>In the acrylonitrile+ sample, the signal at the same site will be “clean”</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796" y="0"/>
            <a:ext cx="4788716" cy="6858000"/>
          </a:xfrm>
          <a:prstGeom prst="rect">
            <a:avLst/>
          </a:prstGeom>
        </p:spPr>
      </p:pic>
    </p:spTree>
    <p:extLst>
      <p:ext uri="{BB962C8B-B14F-4D97-AF65-F5344CB8AC3E}">
        <p14:creationId xmlns:p14="http://schemas.microsoft.com/office/powerpoint/2010/main" val="3205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Pseudo-seq</a:t>
            </a:r>
          </a:p>
        </p:txBody>
      </p:sp>
      <p:sp>
        <p:nvSpPr>
          <p:cNvPr id="9" name="CasellaDiTesto 8"/>
          <p:cNvSpPr txBox="1"/>
          <p:nvPr/>
        </p:nvSpPr>
        <p:spPr>
          <a:xfrm>
            <a:off x="748938" y="1124882"/>
            <a:ext cx="10604862"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t>A similar method to that described for inosine profiling is available for the detection of </a:t>
            </a:r>
            <a:r>
              <a:rPr lang="en-US" b="1" dirty="0" err="1"/>
              <a:t>pseudouridine</a:t>
            </a:r>
            <a:r>
              <a:rPr lang="en-US" dirty="0"/>
              <a:t>, the quantitatively most abundant RNA modification (especially in tRNAs, rRNAs, and snoRNAs), less so in mRNAs and lincRNAs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As in ICE-seq, a reagent is introduced that can chemically modify </a:t>
            </a:r>
            <a:r>
              <a:rPr lang="en-US" dirty="0" err="1"/>
              <a:t>pseudouridine</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is </a:t>
            </a:r>
            <a:r>
              <a:rPr lang="en-US" b="1" u="sng" dirty="0"/>
              <a:t>CMCT</a:t>
            </a:r>
            <a:r>
              <a:rPr lang="en-US" dirty="0"/>
              <a:t> (N-cyclohexyl-N′-b-(4-methylmorpholinium) </a:t>
            </a:r>
            <a:r>
              <a:rPr lang="en-US" dirty="0" err="1"/>
              <a:t>ethylcarbodiimide</a:t>
            </a:r>
            <a:r>
              <a:rPr lang="en-US" dirty="0"/>
              <a:t> metho-p-toluene-sulfonate)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CMCT converts </a:t>
            </a:r>
            <a:r>
              <a:rPr lang="en-US" dirty="0" err="1"/>
              <a:t>pseudouridine</a:t>
            </a:r>
            <a:r>
              <a:rPr lang="en-US" dirty="0"/>
              <a:t> to CMC-Ψ, which causes </a:t>
            </a:r>
            <a:r>
              <a:rPr lang="en-US" u="sng" dirty="0" err="1"/>
              <a:t>retrotranscriptase</a:t>
            </a:r>
            <a:r>
              <a:rPr lang="en-US" u="sng" dirty="0"/>
              <a:t> stalling</a:t>
            </a:r>
            <a:r>
              <a:rPr lang="en-US" dirty="0"/>
              <a:t>, resulting in reads that will terminate at </a:t>
            </a:r>
            <a:r>
              <a:rPr lang="en-US" dirty="0" err="1"/>
              <a:t>pseudouridine</a:t>
            </a:r>
            <a:r>
              <a:rPr lang="en-US" dirty="0"/>
              <a:t>. A variation of this method can </a:t>
            </a:r>
            <a:r>
              <a:rPr lang="en-US" dirty="0" err="1"/>
              <a:t>ùuse</a:t>
            </a:r>
            <a:r>
              <a:rPr lang="en-US" dirty="0"/>
              <a:t> a derivative of CMCT (azido-CMCT), which facilitates </a:t>
            </a:r>
            <a:r>
              <a:rPr lang="en-US" dirty="0" err="1"/>
              <a:t>biotinylation</a:t>
            </a:r>
            <a:r>
              <a:rPr lang="en-US" dirty="0"/>
              <a:t> of the modified mRNAs, enabling their pull-down (</a:t>
            </a:r>
            <a:r>
              <a:rPr lang="en-US" b="1" dirty="0"/>
              <a:t>CEU-seq</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Like ICE-seq this is a method with single nucleotide resolution, which generates “steps” in reads coverage at the sites where </a:t>
            </a:r>
            <a:r>
              <a:rPr lang="en-US" dirty="0" err="1"/>
              <a:t>pseudouridines</a:t>
            </a:r>
            <a:r>
              <a:rPr lang="en-US" dirty="0"/>
              <a:t> are present. However, it is very aggressive (much starting RNA is needed) and is not a quantitative approach (conversion is incomplete)</a:t>
            </a:r>
            <a:endParaRPr lang="it-IT" dirty="0"/>
          </a:p>
        </p:txBody>
      </p:sp>
    </p:spTree>
    <p:extLst>
      <p:ext uri="{BB962C8B-B14F-4D97-AF65-F5344CB8AC3E}">
        <p14:creationId xmlns:p14="http://schemas.microsoft.com/office/powerpoint/2010/main" val="10906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Pseudo-seq/</a:t>
            </a:r>
            <a:r>
              <a:rPr lang="en-US" dirty="0" err="1"/>
              <a:t>Ceu</a:t>
            </a:r>
            <a:r>
              <a:rPr lang="en-US" dirty="0"/>
              <a:t>-Seq: an example</a:t>
            </a: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46943" b="30104"/>
          <a:stretch/>
        </p:blipFill>
        <p:spPr>
          <a:xfrm>
            <a:off x="1081454" y="1255706"/>
            <a:ext cx="4044462" cy="3817456"/>
          </a:xfrm>
          <a:prstGeom prst="rect">
            <a:avLst/>
          </a:prstGeom>
        </p:spPr>
      </p:pic>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664" t="67692" r="53613"/>
          <a:stretch/>
        </p:blipFill>
        <p:spPr>
          <a:xfrm>
            <a:off x="6488721" y="1433145"/>
            <a:ext cx="4185139" cy="2215662"/>
          </a:xfrm>
          <a:prstGeom prst="rect">
            <a:avLst/>
          </a:prstGeom>
        </p:spPr>
      </p:pic>
      <p:sp>
        <p:nvSpPr>
          <p:cNvPr id="5" name="CasellaDiTesto 4"/>
          <p:cNvSpPr txBox="1"/>
          <p:nvPr/>
        </p:nvSpPr>
        <p:spPr>
          <a:xfrm>
            <a:off x="6488721" y="3780693"/>
            <a:ext cx="4624754" cy="1754326"/>
          </a:xfrm>
          <a:prstGeom prst="rect">
            <a:avLst/>
          </a:prstGeom>
          <a:noFill/>
        </p:spPr>
        <p:txBody>
          <a:bodyPr wrap="square" rtlCol="0">
            <a:spAutoFit/>
          </a:bodyPr>
          <a:lstStyle/>
          <a:p>
            <a:pPr algn="just"/>
            <a:r>
              <a:rPr lang="en-US" dirty="0"/>
              <a:t>General profile of the occurrence of </a:t>
            </a:r>
            <a:r>
              <a:rPr lang="en-US" dirty="0" err="1"/>
              <a:t>pseudouridines</a:t>
            </a:r>
            <a:r>
              <a:rPr lang="en-US" dirty="0"/>
              <a:t> (in% of total nucleotides observed in a given portion) on human mRNAs: note the preponderance in CDS and 3'UTR, accompanied by the almost total absence in 5'UTR</a:t>
            </a:r>
          </a:p>
        </p:txBody>
      </p:sp>
      <p:sp>
        <p:nvSpPr>
          <p:cNvPr id="6" name="CasellaDiTesto 5"/>
          <p:cNvSpPr txBox="1"/>
          <p:nvPr/>
        </p:nvSpPr>
        <p:spPr>
          <a:xfrm>
            <a:off x="1081454" y="5213838"/>
            <a:ext cx="4255477" cy="1077218"/>
          </a:xfrm>
          <a:prstGeom prst="rect">
            <a:avLst/>
          </a:prstGeom>
          <a:noFill/>
        </p:spPr>
        <p:txBody>
          <a:bodyPr wrap="square" rtlCol="0">
            <a:spAutoFit/>
          </a:bodyPr>
          <a:lstStyle/>
          <a:p>
            <a:pPr algn="just"/>
            <a:r>
              <a:rPr lang="en-US" sz="1600" dirty="0"/>
              <a:t>Map of the position of </a:t>
            </a:r>
            <a:r>
              <a:rPr lang="en-US" sz="1600" dirty="0" err="1"/>
              <a:t>pseudouridine</a:t>
            </a:r>
            <a:r>
              <a:rPr lang="en-US" sz="1600" dirty="0"/>
              <a:t> sites in 3 mRNAs: peaks identify the end of the alignment between reads and reference transcript sequence</a:t>
            </a:r>
          </a:p>
        </p:txBody>
      </p:sp>
    </p:spTree>
    <p:extLst>
      <p:ext uri="{BB962C8B-B14F-4D97-AF65-F5344CB8AC3E}">
        <p14:creationId xmlns:p14="http://schemas.microsoft.com/office/powerpoint/2010/main" val="4269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574766" y="1796467"/>
            <a:ext cx="5512525"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a:t>Rilevazione di </a:t>
            </a:r>
            <a:r>
              <a:rPr lang="it-IT" b="1" dirty="0"/>
              <a:t>N-</a:t>
            </a:r>
            <a:r>
              <a:rPr lang="it-IT" b="1" dirty="0" err="1"/>
              <a:t>acetilcitidina</a:t>
            </a:r>
            <a:r>
              <a:rPr lang="it-IT" b="1" dirty="0"/>
              <a:t> (ac4C)</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Il processo di acetilazione della citosina sembra essere legato ad una maggiore stabilità degli </a:t>
            </a:r>
            <a:r>
              <a:rPr lang="it-IT" dirty="0" err="1"/>
              <a:t>mRNA</a:t>
            </a:r>
            <a:r>
              <a:rPr lang="it-IT" dirty="0"/>
              <a:t>, portando ad un incremento della traduzione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Ricordiamoci che non sempre trascrizione e traduzione vanno di pari passo!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a:t>E’questo</a:t>
            </a:r>
            <a:r>
              <a:rPr lang="it-IT" dirty="0"/>
              <a:t> il motivo per cui non sempre i dati di RNA-</a:t>
            </a:r>
            <a:r>
              <a:rPr lang="it-IT" dirty="0" err="1"/>
              <a:t>seq</a:t>
            </a:r>
            <a:r>
              <a:rPr lang="it-IT" dirty="0"/>
              <a:t> trovano un riscontro perfetto nei dati proteomici (ricordiamoci il discorso fatto sulla correlazione </a:t>
            </a:r>
            <a:r>
              <a:rPr lang="it-IT" dirty="0" err="1"/>
              <a:t>trascrittoma</a:t>
            </a:r>
            <a:r>
              <a:rPr lang="it-IT" dirty="0"/>
              <a:t>/</a:t>
            </a:r>
            <a:r>
              <a:rPr lang="it-IT" dirty="0" err="1"/>
              <a:t>proteoma</a:t>
            </a:r>
            <a:r>
              <a:rPr lang="it-IT" dirty="0"/>
              <a:t> e </a:t>
            </a:r>
            <a:r>
              <a:rPr lang="it-IT" dirty="0" err="1"/>
              <a:t>traslatoma</a:t>
            </a:r>
            <a:r>
              <a:rPr lang="it-IT" dirty="0"/>
              <a:t>/</a:t>
            </a:r>
            <a:r>
              <a:rPr lang="it-IT" dirty="0" err="1"/>
              <a:t>proteoma</a:t>
            </a:r>
            <a:r>
              <a:rPr lang="it-IT" dirty="0"/>
              <a:t>)</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256" y="1587497"/>
            <a:ext cx="5684950" cy="4665258"/>
          </a:xfrm>
          <a:prstGeom prst="rect">
            <a:avLst/>
          </a:prstGeom>
        </p:spPr>
      </p:pic>
      <p:sp>
        <p:nvSpPr>
          <p:cNvPr id="5" name="Titolo 1"/>
          <p:cNvSpPr txBox="1">
            <a:spLocks/>
          </p:cNvSpPr>
          <p:nvPr/>
        </p:nvSpPr>
        <p:spPr>
          <a:xfrm>
            <a:off x="829491" y="574133"/>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a:t>ac4C-seq</a:t>
            </a:r>
            <a:endParaRPr lang="en-US" dirty="0"/>
          </a:p>
        </p:txBody>
      </p:sp>
    </p:spTree>
    <p:extLst>
      <p:ext uri="{BB962C8B-B14F-4D97-AF65-F5344CB8AC3E}">
        <p14:creationId xmlns:p14="http://schemas.microsoft.com/office/powerpoint/2010/main" val="28752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9491" y="173538"/>
            <a:ext cx="10515600" cy="633358"/>
          </a:xfrm>
        </p:spPr>
        <p:txBody>
          <a:bodyPr>
            <a:normAutofit/>
          </a:bodyPr>
          <a:lstStyle/>
          <a:p>
            <a:r>
              <a:rPr lang="it-IT" dirty="0"/>
              <a:t>ac4C-seq</a:t>
            </a:r>
            <a:endParaRPr lang="en-US" dirty="0"/>
          </a:p>
        </p:txBody>
      </p:sp>
      <p:sp>
        <p:nvSpPr>
          <p:cNvPr id="9" name="CasellaDiTesto 8"/>
          <p:cNvSpPr txBox="1"/>
          <p:nvPr/>
        </p:nvSpPr>
        <p:spPr>
          <a:xfrm>
            <a:off x="233908" y="1349603"/>
            <a:ext cx="7219405"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Method developed very recently to identify </a:t>
            </a:r>
            <a:r>
              <a:rPr lang="en-US" b="1" dirty="0"/>
              <a:t>N4-acetylcytidine</a:t>
            </a:r>
            <a:r>
              <a:rPr lang="en-US" dirty="0"/>
              <a:t> in mRNAs</a:t>
            </a:r>
            <a:endParaRPr lang="en-US" b="1"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exploits the ability of sodium </a:t>
            </a:r>
            <a:r>
              <a:rPr lang="en-US" b="1" dirty="0"/>
              <a:t>cyanoborohydride</a:t>
            </a:r>
            <a:r>
              <a:rPr lang="en-US" dirty="0"/>
              <a:t> to reduce, under acidic conditions, acetylated cytosines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Similar to BS-seq, ac4C-seq also generates reads with modified nucleotides at acetylated cytosines, which will then be read as A</a:t>
            </a:r>
          </a:p>
          <a:p>
            <a:pPr algn="just"/>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597" y="0"/>
            <a:ext cx="4479403" cy="6858000"/>
          </a:xfrm>
          <a:prstGeom prst="rect">
            <a:avLst/>
          </a:prstGeom>
        </p:spPr>
      </p:pic>
      <p:sp>
        <p:nvSpPr>
          <p:cNvPr id="3" name="CasellaDiTesto 2"/>
          <p:cNvSpPr txBox="1"/>
          <p:nvPr/>
        </p:nvSpPr>
        <p:spPr>
          <a:xfrm>
            <a:off x="695463" y="4754633"/>
            <a:ext cx="6296297" cy="830997"/>
          </a:xfrm>
          <a:prstGeom prst="rect">
            <a:avLst/>
          </a:prstGeom>
          <a:noFill/>
          <a:ln>
            <a:solidFill>
              <a:srgbClr val="00B050"/>
            </a:solidFill>
          </a:ln>
        </p:spPr>
        <p:txBody>
          <a:bodyPr wrap="square" rtlCol="0">
            <a:spAutoFit/>
          </a:bodyPr>
          <a:lstStyle/>
          <a:p>
            <a:pPr algn="ctr"/>
            <a:r>
              <a:rPr lang="en-US" sz="1600" dirty="0"/>
              <a:t>N.B. the controls consist of 1) the sample not treated with NaCNBH</a:t>
            </a:r>
            <a:r>
              <a:rPr lang="en-US" sz="1600" baseline="-25000" dirty="0"/>
              <a:t>3</a:t>
            </a:r>
            <a:r>
              <a:rPr lang="en-US" sz="1600" dirty="0"/>
              <a:t> and 2) the sample deacetylated in alkaline environment -&gt; rather laborious procedure</a:t>
            </a:r>
          </a:p>
        </p:txBody>
      </p:sp>
    </p:spTree>
    <p:extLst>
      <p:ext uri="{BB962C8B-B14F-4D97-AF65-F5344CB8AC3E}">
        <p14:creationId xmlns:p14="http://schemas.microsoft.com/office/powerpoint/2010/main" val="40457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11603"/>
            <a:ext cx="10515600" cy="633358"/>
          </a:xfrm>
        </p:spPr>
        <p:txBody>
          <a:bodyPr>
            <a:normAutofit fontScale="90000"/>
          </a:bodyPr>
          <a:lstStyle/>
          <a:p>
            <a:r>
              <a:rPr lang="it-IT" dirty="0" err="1"/>
              <a:t>Epitranscriptomics</a:t>
            </a:r>
            <a:r>
              <a:rPr lang="it-IT" dirty="0"/>
              <a:t>: a high </a:t>
            </a:r>
            <a:r>
              <a:rPr lang="it-IT" dirty="0" err="1"/>
              <a:t>number</a:t>
            </a:r>
            <a:r>
              <a:rPr lang="it-IT" dirty="0"/>
              <a:t> of </a:t>
            </a:r>
            <a:r>
              <a:rPr lang="it-IT" dirty="0" err="1"/>
              <a:t>novel</a:t>
            </a:r>
            <a:r>
              <a:rPr lang="it-IT" dirty="0"/>
              <a:t> </a:t>
            </a:r>
            <a:r>
              <a:rPr lang="it-IT" dirty="0" err="1"/>
              <a:t>approaches</a:t>
            </a:r>
            <a:endParaRPr lang="en-US" dirty="0"/>
          </a:p>
        </p:txBody>
      </p:sp>
      <p:sp>
        <p:nvSpPr>
          <p:cNvPr id="9" name="CasellaDiTesto 8"/>
          <p:cNvSpPr txBox="1"/>
          <p:nvPr/>
        </p:nvSpPr>
        <p:spPr>
          <a:xfrm>
            <a:off x="748938" y="1692113"/>
            <a:ext cx="3919777"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We have seen only a few of the best-known and most commonly used examples, but there are several dozen others, often only usable in specific contexts!</a:t>
            </a:r>
          </a:p>
          <a:p>
            <a:pPr marL="285750" indent="-285750" algn="just">
              <a:buFont typeface="Arial" panose="020B0604020202020204" pitchFamily="34" charset="0"/>
              <a:buChar char="•"/>
            </a:pPr>
            <a:r>
              <a:rPr lang="en-US" dirty="0"/>
              <a:t>For a complete overview, updated to the end of 2022: </a:t>
            </a:r>
            <a:r>
              <a:rPr lang="en-US" dirty="0">
                <a:hlinkClick r:id="rId2"/>
              </a:rPr>
              <a:t>https://www.nature.com/articles/s12276-022-00821-0</a:t>
            </a:r>
            <a:r>
              <a:rPr lang="en-US" dirty="0"/>
              <a:t> </a:t>
            </a:r>
          </a:p>
          <a:p>
            <a:pPr marL="285750" indent="-285750" algn="just">
              <a:buFont typeface="Arial" panose="020B0604020202020204" pitchFamily="34" charset="0"/>
              <a:buChar char="•"/>
            </a:pPr>
            <a:r>
              <a:rPr lang="en-US" dirty="0"/>
              <a:t>In this table we see some examples of methods that allow direct sequencing of modifications</a:t>
            </a: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14228"/>
          <a:stretch/>
        </p:blipFill>
        <p:spPr>
          <a:xfrm>
            <a:off x="5169876" y="1569021"/>
            <a:ext cx="6779135" cy="4480087"/>
          </a:xfrm>
          <a:prstGeom prst="rect">
            <a:avLst/>
          </a:prstGeom>
        </p:spPr>
      </p:pic>
    </p:spTree>
    <p:extLst>
      <p:ext uri="{BB962C8B-B14F-4D97-AF65-F5344CB8AC3E}">
        <p14:creationId xmlns:p14="http://schemas.microsoft.com/office/powerpoint/2010/main" val="266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a:t>Large scale </a:t>
            </a:r>
            <a:r>
              <a:rPr lang="it-IT" dirty="0" err="1"/>
              <a:t>epigenomic</a:t>
            </a:r>
            <a:r>
              <a:rPr lang="it-IT" dirty="0"/>
              <a:t> studies</a:t>
            </a:r>
            <a:endParaRPr lang="en-US" dirty="0"/>
          </a:p>
        </p:txBody>
      </p:sp>
      <p:sp>
        <p:nvSpPr>
          <p:cNvPr id="9" name="CasellaDiTesto 8"/>
          <p:cNvSpPr txBox="1"/>
          <p:nvPr/>
        </p:nvSpPr>
        <p:spPr>
          <a:xfrm>
            <a:off x="605246" y="1274101"/>
            <a:ext cx="10981508"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Initially, the study of epigenetic modifications was related to the use of </a:t>
            </a:r>
            <a:r>
              <a:rPr lang="en-US" b="1" dirty="0"/>
              <a:t>methylation-dependent restriction enzymes </a:t>
            </a:r>
            <a:r>
              <a:rPr lang="en-US" dirty="0"/>
              <a:t>capable of implementing a cut (or not) at the same CpG site depending on the methylation status of the internal 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approach was only possible on a </a:t>
            </a:r>
            <a:r>
              <a:rPr lang="en-US" b="1" dirty="0"/>
              <a:t>small scale</a:t>
            </a:r>
            <a:r>
              <a:rPr lang="en-US" dirty="0"/>
              <a:t>, on a few target genes at a time. Inability to characterize often heterogeneous methylation levels (because not all cells have the same methylation levels in a tissue)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Growing need to move these investigations to a larger scale (whole genome) by combining them with NGS techniques. Interest in studying less “extreme” methylation patterns than an on/off situation, </a:t>
            </a:r>
            <a:r>
              <a:rPr lang="en-US" u="sng" dirty="0"/>
              <a:t>quantifying the average methylation level in a tissue or cell population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human, the focus has been mostly placed on the study of </a:t>
            </a:r>
            <a:r>
              <a:rPr lang="en-US" b="1" dirty="0"/>
              <a:t>CpG islands</a:t>
            </a:r>
            <a:r>
              <a:rPr lang="en-US" dirty="0"/>
              <a:t>, defined as </a:t>
            </a:r>
            <a:r>
              <a:rPr lang="en-US" u="sng" dirty="0"/>
              <a:t>regions that have at least 500bp in length, GC content greater than 55% and a rate of CpG dinucleotides observed/expected &gt; 0.65</a:t>
            </a:r>
          </a:p>
        </p:txBody>
      </p:sp>
    </p:spTree>
    <p:extLst>
      <p:ext uri="{BB962C8B-B14F-4D97-AF65-F5344CB8AC3E}">
        <p14:creationId xmlns:p14="http://schemas.microsoft.com/office/powerpoint/2010/main" val="160470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4451"/>
          <a:stretch/>
        </p:blipFill>
        <p:spPr>
          <a:xfrm>
            <a:off x="0" y="1242324"/>
            <a:ext cx="5658142" cy="5551586"/>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14018"/>
          <a:stretch/>
        </p:blipFill>
        <p:spPr>
          <a:xfrm>
            <a:off x="5987561" y="934438"/>
            <a:ext cx="5553808" cy="4649343"/>
          </a:xfrm>
          <a:prstGeom prst="rect">
            <a:avLst/>
          </a:prstGeom>
        </p:spPr>
      </p:pic>
      <p:sp>
        <p:nvSpPr>
          <p:cNvPr id="6" name="CasellaDiTesto 5"/>
          <p:cNvSpPr txBox="1"/>
          <p:nvPr/>
        </p:nvSpPr>
        <p:spPr>
          <a:xfrm>
            <a:off x="5757495" y="5697415"/>
            <a:ext cx="6013939" cy="923330"/>
          </a:xfrm>
          <a:prstGeom prst="rect">
            <a:avLst/>
          </a:prstGeom>
          <a:noFill/>
        </p:spPr>
        <p:txBody>
          <a:bodyPr wrap="square" rtlCol="0">
            <a:spAutoFit/>
          </a:bodyPr>
          <a:lstStyle/>
          <a:p>
            <a:r>
              <a:rPr lang="en-US" dirty="0"/>
              <a:t>Here we see a series of </a:t>
            </a:r>
            <a:r>
              <a:rPr lang="en-US" b="1" dirty="0"/>
              <a:t>chemical reagent treatment-assisted methods</a:t>
            </a:r>
            <a:r>
              <a:rPr lang="en-US" dirty="0"/>
              <a:t>, with the ones we mentioned being highlighted</a:t>
            </a:r>
            <a:endParaRPr lang="en-US" b="1" dirty="0"/>
          </a:p>
        </p:txBody>
      </p:sp>
      <p:sp>
        <p:nvSpPr>
          <p:cNvPr id="7" name="Rettangolo 6"/>
          <p:cNvSpPr/>
          <p:nvPr/>
        </p:nvSpPr>
        <p:spPr>
          <a:xfrm>
            <a:off x="0" y="2391508"/>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0" y="3423450"/>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0" y="2907479"/>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0" y="3929497"/>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5987561" y="996139"/>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olo 1">
            <a:extLst>
              <a:ext uri="{FF2B5EF4-FFF2-40B4-BE49-F238E27FC236}">
                <a16:creationId xmlns:a16="http://schemas.microsoft.com/office/drawing/2014/main" id="{85033E8F-C829-D319-C185-E2A4DF78D6F1}"/>
              </a:ext>
            </a:extLst>
          </p:cNvPr>
          <p:cNvSpPr>
            <a:spLocks noGrp="1"/>
          </p:cNvSpPr>
          <p:nvPr>
            <p:ph type="title"/>
          </p:nvPr>
        </p:nvSpPr>
        <p:spPr>
          <a:xfrm>
            <a:off x="838200" y="608966"/>
            <a:ext cx="10515600" cy="633358"/>
          </a:xfrm>
        </p:spPr>
        <p:txBody>
          <a:bodyPr>
            <a:normAutofit fontScale="90000"/>
          </a:bodyPr>
          <a:lstStyle/>
          <a:p>
            <a:r>
              <a:rPr lang="it-IT" dirty="0" err="1"/>
              <a:t>Epitranscriptomics</a:t>
            </a:r>
            <a:r>
              <a:rPr lang="it-IT" dirty="0"/>
              <a:t>: a high </a:t>
            </a:r>
            <a:r>
              <a:rPr lang="it-IT" dirty="0" err="1"/>
              <a:t>number</a:t>
            </a:r>
            <a:r>
              <a:rPr lang="it-IT" dirty="0"/>
              <a:t> of </a:t>
            </a:r>
            <a:r>
              <a:rPr lang="it-IT" dirty="0" err="1"/>
              <a:t>novel</a:t>
            </a:r>
            <a:r>
              <a:rPr lang="it-IT" dirty="0"/>
              <a:t> </a:t>
            </a:r>
            <a:r>
              <a:rPr lang="it-IT" dirty="0" err="1"/>
              <a:t>approaches</a:t>
            </a:r>
            <a:endParaRPr lang="en-US" dirty="0"/>
          </a:p>
        </p:txBody>
      </p:sp>
    </p:spTree>
    <p:extLst>
      <p:ext uri="{BB962C8B-B14F-4D97-AF65-F5344CB8AC3E}">
        <p14:creationId xmlns:p14="http://schemas.microsoft.com/office/powerpoint/2010/main" val="62545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692113"/>
            <a:ext cx="3919777"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Instead, this is a series of </a:t>
            </a:r>
            <a:r>
              <a:rPr lang="en-US" b="1" dirty="0"/>
              <a:t>immunoprecipitation-based methods</a:t>
            </a:r>
            <a:r>
              <a:rPr lang="en-US" dirty="0"/>
              <a:t>, with those we mentioned being highlighted</a:t>
            </a:r>
            <a:endParaRPr lang="en-US" b="1"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3148" r="8734"/>
          <a:stretch/>
        </p:blipFill>
        <p:spPr>
          <a:xfrm>
            <a:off x="5362575" y="1436181"/>
            <a:ext cx="6238876" cy="4366638"/>
          </a:xfrm>
          <a:prstGeom prst="rect">
            <a:avLst/>
          </a:prstGeom>
        </p:spPr>
      </p:pic>
      <p:sp>
        <p:nvSpPr>
          <p:cNvPr id="6" name="Rettangolo 5"/>
          <p:cNvSpPr/>
          <p:nvPr/>
        </p:nvSpPr>
        <p:spPr>
          <a:xfrm>
            <a:off x="5362575" y="1386462"/>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5353050" y="2369258"/>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5362575" y="3704276"/>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olo 1">
            <a:extLst>
              <a:ext uri="{FF2B5EF4-FFF2-40B4-BE49-F238E27FC236}">
                <a16:creationId xmlns:a16="http://schemas.microsoft.com/office/drawing/2014/main" id="{38E723F4-9358-2121-77D0-85B48F6C83F1}"/>
              </a:ext>
            </a:extLst>
          </p:cNvPr>
          <p:cNvSpPr txBox="1">
            <a:spLocks/>
          </p:cNvSpPr>
          <p:nvPr/>
        </p:nvSpPr>
        <p:spPr>
          <a:xfrm>
            <a:off x="838200" y="608966"/>
            <a:ext cx="10515600" cy="633358"/>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a:t>Epitranscriptomics: a high number of novel approaches</a:t>
            </a:r>
            <a:endParaRPr lang="en-US" dirty="0"/>
          </a:p>
        </p:txBody>
      </p:sp>
    </p:spTree>
    <p:extLst>
      <p:ext uri="{BB962C8B-B14F-4D97-AF65-F5344CB8AC3E}">
        <p14:creationId xmlns:p14="http://schemas.microsoft.com/office/powerpoint/2010/main" val="28149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err="1"/>
              <a:t>Epitrascrittomica</a:t>
            </a:r>
            <a:r>
              <a:rPr lang="it-IT" dirty="0"/>
              <a:t>: una miriade di metodi in continua fase di sviluppo</a:t>
            </a:r>
            <a:endParaRPr lang="en-US" dirty="0"/>
          </a:p>
        </p:txBody>
      </p:sp>
      <p:sp>
        <p:nvSpPr>
          <p:cNvPr id="9" name="CasellaDiTesto 8"/>
          <p:cNvSpPr txBox="1"/>
          <p:nvPr/>
        </p:nvSpPr>
        <p:spPr>
          <a:xfrm>
            <a:off x="748938" y="1692113"/>
            <a:ext cx="3919777" cy="2308324"/>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Instead, this is a series of methods </a:t>
            </a:r>
            <a:r>
              <a:rPr lang="en-US" b="1" dirty="0"/>
              <a:t>based on the interaction between RNA and enzymes or proteins involved in the production of the modified nucleotides or their binding</a:t>
            </a:r>
            <a:r>
              <a:rPr lang="en-US" dirty="0"/>
              <a:t>, with those we have mentioned being highlighted</a:t>
            </a:r>
            <a:endParaRPr lang="en-US" b="1"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14387"/>
          <a:stretch/>
        </p:blipFill>
        <p:spPr>
          <a:xfrm>
            <a:off x="5438775" y="2099169"/>
            <a:ext cx="6282886" cy="3528366"/>
          </a:xfrm>
          <a:prstGeom prst="rect">
            <a:avLst/>
          </a:prstGeom>
        </p:spPr>
      </p:pic>
      <p:sp>
        <p:nvSpPr>
          <p:cNvPr id="6" name="Rettangolo 5"/>
          <p:cNvSpPr/>
          <p:nvPr/>
        </p:nvSpPr>
        <p:spPr>
          <a:xfrm>
            <a:off x="5438775" y="2184592"/>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5438775" y="2714893"/>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Third-generation </a:t>
            </a:r>
            <a:r>
              <a:rPr lang="it-IT" dirty="0" err="1"/>
              <a:t>sequencing</a:t>
            </a:r>
            <a:r>
              <a:rPr lang="it-IT" dirty="0"/>
              <a:t> and </a:t>
            </a:r>
            <a:r>
              <a:rPr lang="it-IT" dirty="0" err="1"/>
              <a:t>epitranscriptomics</a:t>
            </a:r>
            <a:endParaRPr lang="en-US" dirty="0"/>
          </a:p>
        </p:txBody>
      </p:sp>
      <p:sp>
        <p:nvSpPr>
          <p:cNvPr id="9" name="CasellaDiTesto 8"/>
          <p:cNvSpPr txBox="1"/>
          <p:nvPr/>
        </p:nvSpPr>
        <p:spPr>
          <a:xfrm>
            <a:off x="748938" y="1692113"/>
            <a:ext cx="6139542"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use of ONT sequencing techniques can be useful in the study of modifications at the mRNA level for at least two distinct reasons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It is possible to directly sequence mRNA molecules without the need for conversion to cDNA and amplification steps by PCR</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Modified nucleotides, as they pass through, produce a characteristic alteration in the current flow through the pore, allowing rather efficient identification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Still requires bioinformatically optimal tuning to reduce error rate, but works pretty well for m6A!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061" y="1863635"/>
            <a:ext cx="4066739" cy="3831772"/>
          </a:xfrm>
          <a:prstGeom prst="rect">
            <a:avLst/>
          </a:prstGeom>
        </p:spPr>
      </p:pic>
    </p:spTree>
    <p:extLst>
      <p:ext uri="{BB962C8B-B14F-4D97-AF65-F5344CB8AC3E}">
        <p14:creationId xmlns:p14="http://schemas.microsoft.com/office/powerpoint/2010/main" val="42818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Third-generation </a:t>
            </a:r>
            <a:r>
              <a:rPr lang="it-IT" dirty="0" err="1"/>
              <a:t>sequencing</a:t>
            </a:r>
            <a:r>
              <a:rPr lang="it-IT" dirty="0"/>
              <a:t> ed </a:t>
            </a:r>
            <a:r>
              <a:rPr lang="it-IT" dirty="0" err="1"/>
              <a:t>epitrascrittomica</a:t>
            </a:r>
            <a:endParaRPr lang="en-US" dirty="0"/>
          </a:p>
        </p:txBody>
      </p:sp>
      <p:sp>
        <p:nvSpPr>
          <p:cNvPr id="9" name="CasellaDiTesto 8"/>
          <p:cNvSpPr txBox="1"/>
          <p:nvPr/>
        </p:nvSpPr>
        <p:spPr>
          <a:xfrm>
            <a:off x="757646" y="1335062"/>
            <a:ext cx="4833256" cy="4801314"/>
          </a:xfrm>
          <a:prstGeom prst="rect">
            <a:avLst/>
          </a:prstGeom>
          <a:noFill/>
        </p:spPr>
        <p:txBody>
          <a:bodyPr wrap="square" rtlCol="0">
            <a:spAutoFit/>
          </a:bodyPr>
          <a:lstStyle/>
          <a:p>
            <a:pPr algn="just"/>
            <a:r>
              <a:rPr lang="it-IT" i="1" dirty="0"/>
              <a:t>«</a:t>
            </a:r>
            <a:r>
              <a:rPr lang="en-US" i="1" dirty="0"/>
              <a:t>The methods mentioned here demonstrate that ONT sequencing harbors the potential to revolutionize the transcriptome-wide prediction of RNA modifications. However, each of the available solutions currently has limitations. Differential error algorithms require matched low- and high-modification samples with identical genetic backgrounds because differences in DNA sequence (e.g., SNPs) will result in errors that are unrelated to RNA modifications. This limits the current use of these algorithms to systems where a low-modification control can be obtained on the exact genetic background of the sample of interest.”</a:t>
            </a:r>
            <a:r>
              <a:rPr lang="it-IT" i="1" dirty="0"/>
              <a:t> </a:t>
            </a:r>
            <a:endParaRPr lang="en-US" i="1" dirty="0"/>
          </a:p>
        </p:txBody>
      </p:sp>
      <p:sp>
        <p:nvSpPr>
          <p:cNvPr id="3" name="CasellaDiTesto 2"/>
          <p:cNvSpPr txBox="1"/>
          <p:nvPr/>
        </p:nvSpPr>
        <p:spPr>
          <a:xfrm>
            <a:off x="1750423" y="6229114"/>
            <a:ext cx="3335383" cy="369332"/>
          </a:xfrm>
          <a:prstGeom prst="rect">
            <a:avLst/>
          </a:prstGeom>
          <a:noFill/>
        </p:spPr>
        <p:txBody>
          <a:bodyPr wrap="square" rtlCol="0">
            <a:spAutoFit/>
          </a:bodyPr>
          <a:lstStyle/>
          <a:p>
            <a:r>
              <a:rPr lang="it-IT" dirty="0" err="1"/>
              <a:t>Anreiter</a:t>
            </a:r>
            <a:r>
              <a:rPr lang="it-IT" dirty="0"/>
              <a:t> et al. 2020</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258" y="1422680"/>
            <a:ext cx="5944896" cy="235908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581" y="4563290"/>
            <a:ext cx="5684930" cy="1417935"/>
          </a:xfrm>
          <a:prstGeom prst="rect">
            <a:avLst/>
          </a:prstGeom>
        </p:spPr>
      </p:pic>
    </p:spTree>
    <p:extLst>
      <p:ext uri="{BB962C8B-B14F-4D97-AF65-F5344CB8AC3E}">
        <p14:creationId xmlns:p14="http://schemas.microsoft.com/office/powerpoint/2010/main" val="35977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6570306" cy="633358"/>
          </a:xfrm>
        </p:spPr>
        <p:txBody>
          <a:bodyPr>
            <a:normAutofit fontScale="90000"/>
          </a:bodyPr>
          <a:lstStyle/>
          <a:p>
            <a:r>
              <a:rPr lang="it-IT" dirty="0"/>
              <a:t>An </a:t>
            </a:r>
            <a:r>
              <a:rPr lang="it-IT" dirty="0" err="1"/>
              <a:t>example</a:t>
            </a:r>
            <a:r>
              <a:rPr lang="it-IT" dirty="0"/>
              <a:t>: m6A site mapping on 7KS </a:t>
            </a:r>
            <a:r>
              <a:rPr lang="it-IT" dirty="0" err="1"/>
              <a:t>snoRNA</a:t>
            </a:r>
            <a:r>
              <a:rPr lang="it-IT" dirty="0"/>
              <a:t> </a:t>
            </a:r>
            <a:endParaRPr lang="en-US" dirty="0"/>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1001" t="2436" b="46283"/>
          <a:stretch/>
        </p:blipFill>
        <p:spPr>
          <a:xfrm>
            <a:off x="7558542" y="386860"/>
            <a:ext cx="4293488" cy="6192889"/>
          </a:xfrm>
          <a:prstGeom prst="rect">
            <a:avLst/>
          </a:prstGeom>
        </p:spPr>
      </p:pic>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t="56410" r="33274" b="27821"/>
          <a:stretch/>
        </p:blipFill>
        <p:spPr>
          <a:xfrm>
            <a:off x="293217" y="1528451"/>
            <a:ext cx="6951645" cy="2264138"/>
          </a:xfrm>
          <a:prstGeom prst="rect">
            <a:avLst/>
          </a:prstGeom>
        </p:spPr>
      </p:pic>
      <p:sp>
        <p:nvSpPr>
          <p:cNvPr id="10" name="CasellaDiTesto 9"/>
          <p:cNvSpPr txBox="1"/>
          <p:nvPr/>
        </p:nvSpPr>
        <p:spPr>
          <a:xfrm>
            <a:off x="756138" y="4220308"/>
            <a:ext cx="6295293" cy="1754326"/>
          </a:xfrm>
          <a:prstGeom prst="rect">
            <a:avLst/>
          </a:prstGeom>
          <a:noFill/>
        </p:spPr>
        <p:txBody>
          <a:bodyPr wrap="square" rtlCol="0">
            <a:spAutoFit/>
          </a:bodyPr>
          <a:lstStyle/>
          <a:p>
            <a:pPr algn="just"/>
            <a:r>
              <a:rPr lang="en-US" dirty="0"/>
              <a:t>Each individual nucleotide is characterized by a p-value, derived from the analysis of reads using a specially designed algorithm</a:t>
            </a:r>
          </a:p>
          <a:p>
            <a:pPr algn="just"/>
            <a:endParaRPr lang="en-US" dirty="0"/>
          </a:p>
          <a:p>
            <a:pPr algn="just"/>
            <a:r>
              <a:rPr lang="en-US" dirty="0"/>
              <a:t>The sites that show a p-value most tending toward zero are those where the level of methylation is greatest</a:t>
            </a:r>
          </a:p>
        </p:txBody>
      </p:sp>
    </p:spTree>
    <p:extLst>
      <p:ext uri="{BB962C8B-B14F-4D97-AF65-F5344CB8AC3E}">
        <p14:creationId xmlns:p14="http://schemas.microsoft.com/office/powerpoint/2010/main" val="27304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820296" y="1449517"/>
            <a:ext cx="3766457"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breakthrough came with the possibility of </a:t>
            </a:r>
            <a:r>
              <a:rPr lang="en-US" b="1" dirty="0"/>
              <a:t>sodium bisulfite treatments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u="sng" dirty="0"/>
              <a:t>This process converts all unmethylated cytosines, by deamination, to uracil, while the methylated ones are not altered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solidFill>
                  <a:srgbClr val="FF0000"/>
                </a:solidFill>
              </a:rPr>
              <a:t>Upon sequencing, cytosines converted to uracil are read as </a:t>
            </a:r>
            <a:r>
              <a:rPr lang="en-US" b="1" dirty="0" err="1">
                <a:solidFill>
                  <a:srgbClr val="FF0000"/>
                </a:solidFill>
              </a:rPr>
              <a:t>thymines</a:t>
            </a:r>
            <a:endParaRPr lang="en-US" b="1" dirty="0">
              <a:solidFill>
                <a:srgbClr val="FF0000"/>
              </a:solidFill>
            </a:endParaRPr>
          </a:p>
          <a:p>
            <a:pPr marL="285750" indent="-285750" algn="just">
              <a:buFont typeface="Arial" panose="020B0604020202020204" pitchFamily="34" charset="0"/>
              <a:buChar char="•"/>
            </a:pPr>
            <a:endParaRPr lang="en-US" b="1" dirty="0">
              <a:solidFill>
                <a:srgbClr val="FF0000"/>
              </a:solidFill>
            </a:endParaRPr>
          </a:p>
          <a:p>
            <a:pPr marL="285750" indent="-285750" algn="just">
              <a:buFont typeface="Arial" panose="020B0604020202020204" pitchFamily="34" charset="0"/>
              <a:buChar char="•"/>
            </a:pPr>
            <a:r>
              <a:rPr lang="en-US" dirty="0">
                <a:solidFill>
                  <a:schemeClr val="tx2"/>
                </a:solidFill>
              </a:rPr>
              <a:t>Unmethylated Cs are marked by C-&gt;T mutations in mapped reads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4" y="1692113"/>
            <a:ext cx="7145061" cy="4036094"/>
          </a:xfrm>
          <a:prstGeom prst="rect">
            <a:avLst/>
          </a:prstGeom>
        </p:spPr>
      </p:pic>
      <p:sp>
        <p:nvSpPr>
          <p:cNvPr id="6" name="Titolo 1">
            <a:extLst>
              <a:ext uri="{FF2B5EF4-FFF2-40B4-BE49-F238E27FC236}">
                <a16:creationId xmlns:a16="http://schemas.microsoft.com/office/drawing/2014/main" id="{901E80DA-A319-1EFE-CADF-DCBAE53DB33A}"/>
              </a:ext>
            </a:extLst>
          </p:cNvPr>
          <p:cNvSpPr>
            <a:spLocks noGrp="1"/>
          </p:cNvSpPr>
          <p:nvPr>
            <p:ph type="title"/>
          </p:nvPr>
        </p:nvSpPr>
        <p:spPr>
          <a:xfrm>
            <a:off x="838200" y="365126"/>
            <a:ext cx="10515600" cy="633358"/>
          </a:xfrm>
        </p:spPr>
        <p:txBody>
          <a:bodyPr>
            <a:normAutofit/>
          </a:bodyPr>
          <a:lstStyle/>
          <a:p>
            <a:r>
              <a:rPr lang="it-IT" dirty="0"/>
              <a:t>Large scale </a:t>
            </a:r>
            <a:r>
              <a:rPr lang="it-IT" dirty="0" err="1"/>
              <a:t>epigenomic</a:t>
            </a:r>
            <a:r>
              <a:rPr lang="it-IT" dirty="0"/>
              <a:t> studies</a:t>
            </a:r>
            <a:endParaRPr lang="en-US" dirty="0"/>
          </a:p>
        </p:txBody>
      </p:sp>
    </p:spTree>
    <p:extLst>
      <p:ext uri="{BB962C8B-B14F-4D97-AF65-F5344CB8AC3E}">
        <p14:creationId xmlns:p14="http://schemas.microsoft.com/office/powerpoint/2010/main" val="12854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Bisulfite</a:t>
            </a:r>
            <a:r>
              <a:rPr lang="it-IT" dirty="0"/>
              <a:t> </a:t>
            </a:r>
            <a:r>
              <a:rPr lang="it-IT" dirty="0" err="1"/>
              <a:t>Sequencing</a:t>
            </a:r>
            <a:endParaRPr lang="en-US" dirty="0"/>
          </a:p>
        </p:txBody>
      </p:sp>
      <p:sp>
        <p:nvSpPr>
          <p:cNvPr id="9" name="CasellaDiTesto 8"/>
          <p:cNvSpPr txBox="1"/>
          <p:nvPr/>
        </p:nvSpPr>
        <p:spPr>
          <a:xfrm>
            <a:off x="7210698" y="1379431"/>
            <a:ext cx="441089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In the classical protocol, </a:t>
            </a:r>
            <a:r>
              <a:rPr lang="en-US" sz="1600" b="1" dirty="0"/>
              <a:t>bisulfite treatment is carried out after the fragmentation of genomic DNA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Conversion of non-methylated cytosines to </a:t>
            </a:r>
            <a:r>
              <a:rPr lang="en-US" sz="1600" dirty="0" err="1"/>
              <a:t>thymines</a:t>
            </a:r>
            <a:r>
              <a:rPr lang="en-US" sz="1600" dirty="0"/>
              <a:t> reduces sequence complexity, with obvious issues to be taken into account during mapping and bioinformatic analysis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u="sng" dirty="0"/>
              <a:t>Parameters used for alignment of reads with the reference genome should be adjusted to tolerate many more SNPs</a:t>
            </a:r>
          </a:p>
          <a:p>
            <a:pPr marL="285750" indent="-285750" algn="just">
              <a:buFont typeface="Arial" panose="020B0604020202020204" pitchFamily="34" charset="0"/>
              <a:buChar char="•"/>
            </a:pPr>
            <a:endParaRPr lang="en-US" sz="1600" u="sng" dirty="0"/>
          </a:p>
          <a:p>
            <a:pPr marL="285750" indent="-285750" algn="just">
              <a:buFont typeface="Arial" panose="020B0604020202020204" pitchFamily="34" charset="0"/>
              <a:buChar char="•"/>
            </a:pPr>
            <a:r>
              <a:rPr lang="en-US" sz="1600" u="sng" dirty="0"/>
              <a:t>N.B. any SNPs present genome-wide where a C should be mutated to a T would not be tractable with a BS-seq approach</a:t>
            </a:r>
            <a:endParaRPr lang="en-US"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7" y="1527109"/>
            <a:ext cx="6165114" cy="3612193"/>
          </a:xfrm>
          <a:prstGeom prst="rect">
            <a:avLst/>
          </a:prstGeom>
        </p:spPr>
      </p:pic>
      <p:sp>
        <p:nvSpPr>
          <p:cNvPr id="5" name="CasellaDiTesto 4"/>
          <p:cNvSpPr txBox="1"/>
          <p:nvPr/>
        </p:nvSpPr>
        <p:spPr>
          <a:xfrm>
            <a:off x="513806" y="5616264"/>
            <a:ext cx="6270172" cy="646331"/>
          </a:xfrm>
          <a:prstGeom prst="rect">
            <a:avLst/>
          </a:prstGeom>
          <a:noFill/>
          <a:ln>
            <a:solidFill>
              <a:srgbClr val="00B050"/>
            </a:solidFill>
          </a:ln>
        </p:spPr>
        <p:txBody>
          <a:bodyPr wrap="square" rtlCol="0">
            <a:spAutoFit/>
          </a:bodyPr>
          <a:lstStyle/>
          <a:p>
            <a:pPr algn="ctr"/>
            <a:r>
              <a:rPr lang="it-IT" b="1" dirty="0"/>
              <a:t>N.B. </a:t>
            </a:r>
            <a:r>
              <a:rPr lang="it-IT" b="1" dirty="0" err="1"/>
              <a:t>bisulfite</a:t>
            </a:r>
            <a:r>
              <a:rPr lang="it-IT" b="1" dirty="0"/>
              <a:t> </a:t>
            </a:r>
            <a:r>
              <a:rPr lang="it-IT" b="1" dirty="0" err="1"/>
              <a:t>sequencing</a:t>
            </a:r>
            <a:r>
              <a:rPr lang="it-IT" b="1" dirty="0"/>
              <a:t> </a:t>
            </a:r>
            <a:r>
              <a:rPr lang="it-IT" b="1" dirty="0" err="1"/>
              <a:t>does</a:t>
            </a:r>
            <a:r>
              <a:rPr lang="it-IT" b="1" dirty="0"/>
              <a:t> </a:t>
            </a:r>
            <a:r>
              <a:rPr lang="it-IT" b="1" dirty="0" err="1"/>
              <a:t>not</a:t>
            </a:r>
            <a:r>
              <a:rPr lang="it-IT" b="1" dirty="0"/>
              <a:t> </a:t>
            </a:r>
            <a:r>
              <a:rPr lang="it-IT" b="1" dirty="0" err="1"/>
              <a:t>distinguish</a:t>
            </a:r>
            <a:r>
              <a:rPr lang="it-IT" b="1" dirty="0"/>
              <a:t> </a:t>
            </a:r>
            <a:r>
              <a:rPr lang="it-IT" b="1" dirty="0" err="1"/>
              <a:t>methylcytosines</a:t>
            </a:r>
            <a:r>
              <a:rPr lang="it-IT" b="1" dirty="0"/>
              <a:t> from </a:t>
            </a:r>
            <a:r>
              <a:rPr lang="it-IT" b="1" dirty="0" err="1"/>
              <a:t>hydroxymethylcytosines</a:t>
            </a:r>
            <a:endParaRPr lang="en-US" b="1" dirty="0"/>
          </a:p>
        </p:txBody>
      </p:sp>
    </p:spTree>
    <p:extLst>
      <p:ext uri="{BB962C8B-B14F-4D97-AF65-F5344CB8AC3E}">
        <p14:creationId xmlns:p14="http://schemas.microsoft.com/office/powerpoint/2010/main" val="234870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Bisulfite</a:t>
            </a:r>
            <a:r>
              <a:rPr lang="it-IT" dirty="0"/>
              <a:t> </a:t>
            </a:r>
            <a:r>
              <a:rPr lang="it-IT" dirty="0" err="1"/>
              <a:t>sequencing</a:t>
            </a:r>
            <a:endParaRPr lang="en-US" dirty="0"/>
          </a:p>
        </p:txBody>
      </p:sp>
      <p:sp>
        <p:nvSpPr>
          <p:cNvPr id="9" name="CasellaDiTesto 8"/>
          <p:cNvSpPr txBox="1"/>
          <p:nvPr/>
        </p:nvSpPr>
        <p:spPr>
          <a:xfrm>
            <a:off x="0" y="1445102"/>
            <a:ext cx="6601097"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How much sequencing is required?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reads distribute evenly over the entire length of the genome, so it is appropriate to calculate a </a:t>
            </a:r>
            <a:r>
              <a:rPr lang="en-US" u="sng" dirty="0"/>
              <a:t>coverage similar to what would be used with a WGR approach </a:t>
            </a:r>
            <a:r>
              <a:rPr lang="en-US" dirty="0"/>
              <a:t>(i.e., &gt;30X)</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is common to use </a:t>
            </a:r>
            <a:r>
              <a:rPr lang="en-US" b="1" dirty="0"/>
              <a:t>short read PE sequencing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Not all reads will turn out to have consistent profiles at a given position! Sequencing data are derived from a heterogeneous cell sample, in which only some cells may be subject to methylation. The level of methylation for each CpG should therefore be quantified based on the percentage of mapped reads that do not contain a C/T SNP</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183" y="162461"/>
            <a:ext cx="5342902" cy="6083955"/>
          </a:xfrm>
          <a:prstGeom prst="rect">
            <a:avLst/>
          </a:prstGeom>
        </p:spPr>
      </p:pic>
    </p:spTree>
    <p:extLst>
      <p:ext uri="{BB962C8B-B14F-4D97-AF65-F5344CB8AC3E}">
        <p14:creationId xmlns:p14="http://schemas.microsoft.com/office/powerpoint/2010/main" val="237307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err="1"/>
              <a:t>Bisulfite</a:t>
            </a:r>
            <a:r>
              <a:rPr lang="it-IT" dirty="0"/>
              <a:t> </a:t>
            </a:r>
            <a:r>
              <a:rPr lang="it-IT" dirty="0" err="1"/>
              <a:t>sequencing</a:t>
            </a:r>
            <a:r>
              <a:rPr lang="it-IT" dirty="0"/>
              <a:t> – </a:t>
            </a:r>
            <a:r>
              <a:rPr lang="it-IT" dirty="0" err="1"/>
              <a:t>important</a:t>
            </a:r>
            <a:r>
              <a:rPr lang="it-IT" dirty="0"/>
              <a:t> </a:t>
            </a:r>
            <a:r>
              <a:rPr lang="it-IT" dirty="0" err="1"/>
              <a:t>reference</a:t>
            </a:r>
            <a:r>
              <a:rPr lang="it-IT" dirty="0"/>
              <a:t> papers</a:t>
            </a:r>
            <a:endParaRPr lang="en-US" dirty="0"/>
          </a:p>
        </p:txBody>
      </p:sp>
      <p:sp>
        <p:nvSpPr>
          <p:cNvPr id="9" name="CasellaDiTesto 8"/>
          <p:cNvSpPr txBox="1"/>
          <p:nvPr/>
        </p:nvSpPr>
        <p:spPr>
          <a:xfrm>
            <a:off x="694592" y="1445102"/>
            <a:ext cx="10832123"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err="1"/>
              <a:t>All</a:t>
            </a:r>
            <a:r>
              <a:rPr lang="it-IT" dirty="0"/>
              <a:t> </a:t>
            </a:r>
            <a:r>
              <a:rPr lang="it-IT" dirty="0" err="1"/>
              <a:t>recent</a:t>
            </a:r>
            <a:r>
              <a:rPr lang="it-IT" dirty="0"/>
              <a:t> </a:t>
            </a:r>
            <a:r>
              <a:rPr lang="it-IT" dirty="0" err="1"/>
              <a:t>bisulfite-seq</a:t>
            </a:r>
            <a:r>
              <a:rPr lang="it-IT" dirty="0"/>
              <a:t> </a:t>
            </a:r>
            <a:r>
              <a:rPr lang="it-IT" dirty="0" err="1"/>
              <a:t>developments</a:t>
            </a:r>
            <a:r>
              <a:rPr lang="it-IT" dirty="0"/>
              <a:t> are </a:t>
            </a:r>
            <a:r>
              <a:rPr lang="it-IT" dirty="0" err="1"/>
              <a:t>linked</a:t>
            </a:r>
            <a:r>
              <a:rPr lang="it-IT" dirty="0"/>
              <a:t> with the </a:t>
            </a:r>
            <a:r>
              <a:rPr lang="it-IT" dirty="0" err="1"/>
              <a:t>original</a:t>
            </a:r>
            <a:r>
              <a:rPr lang="it-IT" dirty="0"/>
              <a:t> </a:t>
            </a:r>
            <a:r>
              <a:rPr lang="it-IT" dirty="0" err="1"/>
              <a:t>publication</a:t>
            </a:r>
            <a:r>
              <a:rPr lang="it-IT" dirty="0"/>
              <a:t> by </a:t>
            </a:r>
            <a:r>
              <a:rPr lang="it-IT" dirty="0" err="1"/>
              <a:t>Frommer</a:t>
            </a:r>
            <a:r>
              <a:rPr lang="it-IT" dirty="0"/>
              <a:t> et al. 1992 (PNAS, </a:t>
            </a:r>
            <a:r>
              <a:rPr lang="it-IT" dirty="0">
                <a:hlinkClick r:id="rId2"/>
              </a:rPr>
              <a:t>https://doi.org/10.1073%2Fpnas.89.5.1827</a:t>
            </a:r>
            <a:r>
              <a:rPr lang="it-IT" dirty="0"/>
              <a:t>), </a:t>
            </a:r>
            <a:r>
              <a:rPr lang="it-IT" dirty="0" err="1"/>
              <a:t>cited</a:t>
            </a:r>
            <a:r>
              <a:rPr lang="it-IT" dirty="0"/>
              <a:t> over 4000 times and </a:t>
            </a:r>
            <a:r>
              <a:rPr lang="it-IT" dirty="0" err="1"/>
              <a:t>written</a:t>
            </a:r>
            <a:r>
              <a:rPr lang="it-IT" dirty="0"/>
              <a:t> in a </a:t>
            </a:r>
            <a:r>
              <a:rPr lang="it-IT" dirty="0" err="1"/>
              <a:t>pre</a:t>
            </a:r>
            <a:r>
              <a:rPr lang="it-IT" dirty="0"/>
              <a:t>-NGS era (</a:t>
            </a:r>
            <a:r>
              <a:rPr lang="it-IT" dirty="0" err="1"/>
              <a:t>initially</a:t>
            </a:r>
            <a:r>
              <a:rPr lang="it-IT" dirty="0"/>
              <a:t> </a:t>
            </a:r>
            <a:r>
              <a:rPr lang="it-IT" dirty="0" err="1"/>
              <a:t>theorized</a:t>
            </a:r>
            <a:r>
              <a:rPr lang="it-IT" dirty="0"/>
              <a:t> </a:t>
            </a:r>
            <a:r>
              <a:rPr lang="it-IT" dirty="0" err="1"/>
              <a:t>as</a:t>
            </a:r>
            <a:r>
              <a:rPr lang="it-IT" dirty="0"/>
              <a:t> </a:t>
            </a:r>
            <a:r>
              <a:rPr lang="it-IT" dirty="0" err="1"/>
              <a:t>compatible</a:t>
            </a:r>
            <a:r>
              <a:rPr lang="it-IT" dirty="0"/>
              <a:t> with Sanger </a:t>
            </a:r>
            <a:r>
              <a:rPr lang="it-IT" dirty="0" err="1"/>
              <a:t>sequencing</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Today, the term bisulfite-seq is often misused to define various methylation site analysis techniques (including those not based on sequencing, such as those based on more microarray-like approaches) that are based on the conversion of unmethylated cytosines to uracil</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The first article to intuit the possibility of combining genomic DNA treatment with sodium bisulfite was that of </a:t>
            </a:r>
            <a:r>
              <a:rPr lang="it-IT" dirty="0"/>
              <a:t>Colella et al. 2003 (</a:t>
            </a:r>
            <a:r>
              <a:rPr lang="it-IT" dirty="0" err="1"/>
              <a:t>Biotechniques</a:t>
            </a:r>
            <a:r>
              <a:rPr lang="it-IT" dirty="0"/>
              <a:t>, </a:t>
            </a:r>
            <a:r>
              <a:rPr lang="it-IT" dirty="0">
                <a:hlinkClick r:id="rId3"/>
              </a:rPr>
              <a:t>https://www.future-science.com/doi/10.2144/03351md01</a:t>
            </a:r>
            <a:r>
              <a:rPr lang="it-IT" dirty="0"/>
              <a:t>), </a:t>
            </a:r>
            <a:r>
              <a:rPr lang="it-IT" dirty="0" err="1"/>
              <a:t>using</a:t>
            </a:r>
            <a:r>
              <a:rPr lang="it-IT" dirty="0"/>
              <a:t> 454 </a:t>
            </a:r>
            <a:r>
              <a:rPr lang="it-IT" dirty="0" err="1"/>
              <a:t>pyrosequencing</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We can then consider the work of Lister et al. 2009 (Nature, </a:t>
            </a:r>
            <a:r>
              <a:rPr lang="en-US" dirty="0">
                <a:hlinkClick r:id="rId4"/>
              </a:rPr>
              <a:t>https://doi.org/10.1038/nature08514</a:t>
            </a:r>
            <a:r>
              <a:rPr lang="en-US" dirty="0"/>
              <a:t>) on the methylation profile of the human genome as the one that revealed the full potential of the technique (article cited nearly 5000 times!)</a:t>
            </a:r>
          </a:p>
        </p:txBody>
      </p:sp>
    </p:spTree>
    <p:extLst>
      <p:ext uri="{BB962C8B-B14F-4D97-AF65-F5344CB8AC3E}">
        <p14:creationId xmlns:p14="http://schemas.microsoft.com/office/powerpoint/2010/main" val="35328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8587</TotalTime>
  <Words>5683</Words>
  <Application>Microsoft Office PowerPoint</Application>
  <PresentationFormat>Widescreen</PresentationFormat>
  <Paragraphs>412</Paragraphs>
  <Slides>55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Century Gothic</vt:lpstr>
      <vt:lpstr>Wingdings</vt:lpstr>
      <vt:lpstr>Sheer Green 16x9</vt:lpstr>
      <vt:lpstr>Default Theme</vt:lpstr>
      <vt:lpstr>LECTURE 12 Epigenomics and epitranscriptomics</vt:lpstr>
      <vt:lpstr>Studying genomic DNA methylation levels</vt:lpstr>
      <vt:lpstr>Studying genomic DNA methylation levels</vt:lpstr>
      <vt:lpstr>Why should we study epigenomic modifications?</vt:lpstr>
      <vt:lpstr>Large scale epigenomic studies</vt:lpstr>
      <vt:lpstr>Large scale epigenomic studies</vt:lpstr>
      <vt:lpstr>Bisulfite Sequencing</vt:lpstr>
      <vt:lpstr>Bisulfite sequencing</vt:lpstr>
      <vt:lpstr>Bisulfite sequencing – important reference papers</vt:lpstr>
      <vt:lpstr>Reduced Representation Bisulfite Sequencing</vt:lpstr>
      <vt:lpstr>Bisulfite sequencing – issues</vt:lpstr>
      <vt:lpstr>Bisulfite sequencing – possible alternatives</vt:lpstr>
      <vt:lpstr>Single-cell bisulfite sequencing</vt:lpstr>
      <vt:lpstr> Single-cell combinatorial indexing: obtaining single-cell data without isolating single cells</vt:lpstr>
      <vt:lpstr>Alternatives to bilsulfite sequencing</vt:lpstr>
      <vt:lpstr>Alternatives to bilsulfite sequencing</vt:lpstr>
      <vt:lpstr>Alternatives to bilsulfite sequencing</vt:lpstr>
      <vt:lpstr>What about 5-formyl cytosines?</vt:lpstr>
      <vt:lpstr>Enzymatic methyl-seq: a novel approach</vt:lpstr>
      <vt:lpstr>Enzymatic methyl-seq: a novel approach</vt:lpstr>
      <vt:lpstr>PowerPoint Presentation</vt:lpstr>
      <vt:lpstr>Alternatives to bisulfite-seq: MeDIP-seq</vt:lpstr>
      <vt:lpstr>Alternatives to bisulfite-seq: MeDIP-seq</vt:lpstr>
      <vt:lpstr>Alternatives to bisulfite sequencing: MBDcap-seq</vt:lpstr>
      <vt:lpstr>Alternative to bisulfite sequencing: Methyl-RAD</vt:lpstr>
      <vt:lpstr>Limitations for the study of non-model organsims</vt:lpstr>
      <vt:lpstr>DNA methylation study: trends</vt:lpstr>
      <vt:lpstr>From epigenomics to epitranscriptomics</vt:lpstr>
      <vt:lpstr>From epigenomics to epitranscriptomics</vt:lpstr>
      <vt:lpstr>From epigenomics to epitranscriptomics</vt:lpstr>
      <vt:lpstr>PowerPoint Presentation</vt:lpstr>
      <vt:lpstr>MeRIP-Seq/m6A-seq</vt:lpstr>
      <vt:lpstr>hMeRIP-Seq</vt:lpstr>
      <vt:lpstr>MeRIP-Seq/hMeRIP-Seq: issues</vt:lpstr>
      <vt:lpstr>PA-m6A-seq</vt:lpstr>
      <vt:lpstr>miCLIP-m6A</vt:lpstr>
      <vt:lpstr>m6A detection methods – a comparison</vt:lpstr>
      <vt:lpstr>m6A detection – the quantification problem</vt:lpstr>
      <vt:lpstr>PowerPoint Presentation</vt:lpstr>
      <vt:lpstr>m5C – una modificazione abbondante anche negli RNA</vt:lpstr>
      <vt:lpstr>m5C-RIP-seq</vt:lpstr>
      <vt:lpstr>m5C single-nucleotide profiling</vt:lpstr>
      <vt:lpstr>ICE-seq</vt:lpstr>
      <vt:lpstr>ICE-seq</vt:lpstr>
      <vt:lpstr>Pseudo-seq</vt:lpstr>
      <vt:lpstr>Pseudo-seq/Ceu-Seq: an example</vt:lpstr>
      <vt:lpstr>PowerPoint Presentation</vt:lpstr>
      <vt:lpstr>ac4C-seq</vt:lpstr>
      <vt:lpstr>Epitranscriptomics: a high number of novel approaches</vt:lpstr>
      <vt:lpstr>Epitranscriptomics: a high number of novel approaches</vt:lpstr>
      <vt:lpstr>PowerPoint Presentation</vt:lpstr>
      <vt:lpstr>Epitrascrittomica: una miriade di metodi in continua fase di sviluppo</vt:lpstr>
      <vt:lpstr>Third-generation sequencing and epitranscriptomics</vt:lpstr>
      <vt:lpstr>Third-generation sequencing ed epitrascrittomica</vt:lpstr>
      <vt:lpstr>An example: m6A site mapping on 7KS snoRNA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294</cp:revision>
  <dcterms:created xsi:type="dcterms:W3CDTF">2021-04-22T22:45:48Z</dcterms:created>
  <dcterms:modified xsi:type="dcterms:W3CDTF">2024-12-09T19:02:57Z</dcterms:modified>
</cp:coreProperties>
</file>