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3"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8675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24380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26920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15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12/12/2024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32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12/12/2024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146060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12/12/2024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52394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12/12/2024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6791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12/12/2024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95599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12/12/2024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5397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12/12/2024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2113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12/12/2024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4190551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371/journal.pone.0037135" TargetMode="External"/><Relationship Id="rId2" Type="http://schemas.openxmlformats.org/officeDocument/2006/relationships/hyperlink" Target="https://doi.org/10.1093%2Fbfgp%2Felq031"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oi.org/10.1038/nmeth.2023"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7983" y="3780562"/>
            <a:ext cx="9601200" cy="931025"/>
          </a:xfrm>
        </p:spPr>
        <p:txBody>
          <a:bodyPr/>
          <a:lstStyle/>
          <a:p>
            <a:r>
              <a:rPr lang="it-IT" sz="4800" dirty="0"/>
              <a:t>LECTURE 13</a:t>
            </a:r>
            <a:br>
              <a:rPr lang="it-IT" sz="4800" dirty="0"/>
            </a:br>
            <a:r>
              <a:rPr lang="it-IT" sz="4800" dirty="0" err="1"/>
              <a:t>Other</a:t>
            </a:r>
            <a:r>
              <a:rPr lang="it-IT" sz="4800" dirty="0"/>
              <a:t> </a:t>
            </a:r>
            <a:r>
              <a:rPr lang="it-IT" sz="4800" dirty="0" err="1"/>
              <a:t>advanced</a:t>
            </a:r>
            <a:r>
              <a:rPr lang="it-IT" sz="4800" dirty="0"/>
              <a:t> </a:t>
            </a:r>
            <a:r>
              <a:rPr lang="it-IT" sz="4800" dirty="0" err="1"/>
              <a:t>omic</a:t>
            </a:r>
            <a:r>
              <a:rPr lang="it-IT" sz="4800" dirty="0"/>
              <a:t> techniques</a:t>
            </a:r>
            <a:endParaRPr lang="en-US" sz="4800" dirty="0"/>
          </a:p>
        </p:txBody>
      </p:sp>
    </p:spTree>
    <p:extLst>
      <p:ext uri="{BB962C8B-B14F-4D97-AF65-F5344CB8AC3E}">
        <p14:creationId xmlns:p14="http://schemas.microsoft.com/office/powerpoint/2010/main" val="132219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a:bodyPr>
          <a:lstStyle/>
          <a:p>
            <a:pPr algn="just"/>
            <a:r>
              <a:rPr lang="it-IT" dirty="0"/>
              <a:t>PARE-</a:t>
            </a:r>
            <a:r>
              <a:rPr lang="it-IT" dirty="0" err="1"/>
              <a:t>seq</a:t>
            </a:r>
            <a:r>
              <a:rPr lang="it-IT" dirty="0"/>
              <a:t> – «</a:t>
            </a:r>
            <a:r>
              <a:rPr lang="it-IT" dirty="0" err="1"/>
              <a:t>degradome-seq</a:t>
            </a:r>
            <a:r>
              <a:rPr lang="it-IT" dirty="0"/>
              <a:t>»</a:t>
            </a:r>
            <a:endParaRPr lang="en-US"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279" y="1587409"/>
            <a:ext cx="4857906" cy="1329879"/>
          </a:xfrm>
        </p:spPr>
      </p:pic>
      <p:pic>
        <p:nvPicPr>
          <p:cNvPr id="7" name="Immagine 6"/>
          <p:cNvPicPr>
            <a:picLocks noChangeAspect="1"/>
          </p:cNvPicPr>
          <p:nvPr/>
        </p:nvPicPr>
        <p:blipFill>
          <a:blip r:embed="rId3"/>
          <a:stretch>
            <a:fillRect/>
          </a:stretch>
        </p:blipFill>
        <p:spPr>
          <a:xfrm>
            <a:off x="5565185" y="1587409"/>
            <a:ext cx="6391275" cy="4362450"/>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614" y="3187287"/>
            <a:ext cx="1928027" cy="579170"/>
          </a:xfrm>
          <a:prstGeom prst="rect">
            <a:avLst/>
          </a:prstGeom>
        </p:spPr>
      </p:pic>
      <p:sp>
        <p:nvSpPr>
          <p:cNvPr id="10" name="CasellaDiTesto 9"/>
          <p:cNvSpPr txBox="1"/>
          <p:nvPr/>
        </p:nvSpPr>
        <p:spPr>
          <a:xfrm>
            <a:off x="707279" y="3937014"/>
            <a:ext cx="4552698" cy="2308324"/>
          </a:xfrm>
          <a:prstGeom prst="rect">
            <a:avLst/>
          </a:prstGeom>
          <a:noFill/>
          <a:ln>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Note </a:t>
            </a:r>
            <a:r>
              <a:rPr kumimoji="0" lang="en-US" sz="1800" b="0" i="0" u="none" strike="noStrike" kern="1200" cap="none" spc="0" normalizeH="0" baseline="0" noProof="0" dirty="0" err="1">
                <a:ln>
                  <a:noFill/>
                </a:ln>
                <a:solidFill>
                  <a:srgbClr val="624D38"/>
                </a:solidFill>
                <a:effectLst/>
                <a:uLnTx/>
                <a:uFillTx/>
                <a:latin typeface="Century Gothic"/>
                <a:ea typeface="+mn-ea"/>
                <a:cs typeface="+mn-cs"/>
              </a:rPr>
              <a:t>MmeI</a:t>
            </a:r>
            <a:r>
              <a:rPr kumimoji="0" lang="en-US" sz="1800" b="0" i="0" u="none" strike="noStrike" kern="1200" cap="none" spc="0" normalizeH="0" baseline="0" noProof="0" dirty="0">
                <a:ln>
                  <a:noFill/>
                </a:ln>
                <a:solidFill>
                  <a:srgbClr val="624D38"/>
                </a:solidFill>
                <a:effectLst/>
                <a:uLnTx/>
                <a:uFillTx/>
                <a:latin typeface="Century Gothic"/>
                <a:ea typeface="+mn-ea"/>
                <a:cs typeface="+mn-cs"/>
              </a:rPr>
              <a:t> cleavage site: enzymatic cut always happens 20 </a:t>
            </a:r>
            <a:r>
              <a:rPr kumimoji="0" lang="en-US" sz="1800" b="0" i="0" u="none" strike="noStrike" kern="1200" cap="none" spc="0" normalizeH="0" baseline="0" noProof="0" dirty="0" err="1">
                <a:ln>
                  <a:noFill/>
                </a:ln>
                <a:solidFill>
                  <a:srgbClr val="624D38"/>
                </a:solidFill>
                <a:effectLst/>
                <a:uLnTx/>
                <a:uFillTx/>
                <a:latin typeface="Century Gothic"/>
                <a:ea typeface="+mn-ea"/>
                <a:cs typeface="+mn-cs"/>
              </a:rPr>
              <a:t>nt</a:t>
            </a:r>
            <a:r>
              <a:rPr kumimoji="0" lang="en-US" sz="1800" b="0" i="0" u="none" strike="noStrike" kern="1200" cap="none" spc="0" normalizeH="0" baseline="0" noProof="0" dirty="0">
                <a:ln>
                  <a:noFill/>
                </a:ln>
                <a:solidFill>
                  <a:srgbClr val="624D38"/>
                </a:solidFill>
                <a:effectLst/>
                <a:uLnTx/>
                <a:uFillTx/>
                <a:latin typeface="Century Gothic"/>
                <a:ea typeface="+mn-ea"/>
                <a:cs typeface="+mn-cs"/>
              </a:rPr>
              <a:t> downstream to a recognition site, which is included in the first adapter</a:t>
            </a:r>
            <a:r>
              <a:rPr lang="en-US" dirty="0">
                <a:solidFill>
                  <a:srgbClr val="624D38"/>
                </a:solidFill>
                <a:latin typeface="Century Gothic"/>
              </a:rPr>
              <a:t> and is therefore shared by all mRNAs subjected to degradation</a:t>
            </a:r>
            <a:r>
              <a:rPr kumimoji="0" lang="en-US" sz="1800" b="0" i="0" u="none" strike="noStrike" kern="1200" cap="none" spc="0" normalizeH="0" baseline="0" noProof="0" dirty="0">
                <a:ln>
                  <a:noFill/>
                </a:ln>
                <a:solidFill>
                  <a:srgbClr val="624D38"/>
                </a:solidFill>
                <a:effectLst/>
                <a:uLnTx/>
                <a:uFillTx/>
                <a:latin typeface="Century Gothic"/>
                <a:ea typeface="+mn-ea"/>
                <a:cs typeface="+mn-cs"/>
              </a:rPr>
              <a:t>. Short reads are fine for generating «tags» to be mapped against the reference genome</a:t>
            </a:r>
          </a:p>
        </p:txBody>
      </p:sp>
    </p:spTree>
    <p:extLst>
      <p:ext uri="{BB962C8B-B14F-4D97-AF65-F5344CB8AC3E}">
        <p14:creationId xmlns:p14="http://schemas.microsoft.com/office/powerpoint/2010/main" val="94342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a:bodyPr>
          <a:lstStyle/>
          <a:p>
            <a:pPr algn="just"/>
            <a:r>
              <a:rPr lang="it-IT" dirty="0" err="1"/>
              <a:t>Population</a:t>
            </a:r>
            <a:r>
              <a:rPr lang="it-IT" dirty="0"/>
              <a:t> </a:t>
            </a:r>
            <a:r>
              <a:rPr lang="it-IT" dirty="0" err="1"/>
              <a:t>genomics</a:t>
            </a:r>
            <a:r>
              <a:rPr lang="it-IT" dirty="0"/>
              <a:t>: RAD-</a:t>
            </a:r>
            <a:r>
              <a:rPr lang="it-IT" dirty="0" err="1"/>
              <a:t>seq</a:t>
            </a:r>
            <a:endParaRPr lang="en-US" dirty="0"/>
          </a:p>
        </p:txBody>
      </p:sp>
      <p:sp>
        <p:nvSpPr>
          <p:cNvPr id="3" name="Segnaposto contenuto 2"/>
          <p:cNvSpPr>
            <a:spLocks noGrp="1"/>
          </p:cNvSpPr>
          <p:nvPr>
            <p:ph idx="1"/>
          </p:nvPr>
        </p:nvSpPr>
        <p:spPr>
          <a:xfrm>
            <a:off x="838200" y="1657931"/>
            <a:ext cx="10630989" cy="4673199"/>
          </a:xfrm>
        </p:spPr>
        <p:txBody>
          <a:bodyPr>
            <a:normAutofit/>
          </a:bodyPr>
          <a:lstStyle/>
          <a:p>
            <a:pPr algn="just"/>
            <a:r>
              <a:rPr lang="it-IT" sz="1400" b="1" dirty="0"/>
              <a:t>RAD: </a:t>
            </a:r>
            <a:r>
              <a:rPr lang="it-IT" sz="1400" b="1" dirty="0" err="1"/>
              <a:t>Restriction</a:t>
            </a:r>
            <a:r>
              <a:rPr lang="it-IT" sz="1400" b="1" dirty="0"/>
              <a:t>-site </a:t>
            </a:r>
            <a:r>
              <a:rPr lang="it-IT" sz="1400" b="1" dirty="0" err="1"/>
              <a:t>associated</a:t>
            </a:r>
            <a:r>
              <a:rPr lang="it-IT" sz="1400" b="1" dirty="0"/>
              <a:t> DNA </a:t>
            </a:r>
            <a:r>
              <a:rPr lang="it-IT" sz="1400" b="1" dirty="0" err="1"/>
              <a:t>sequencing</a:t>
            </a:r>
            <a:endParaRPr lang="it-IT" sz="1400" b="1" dirty="0"/>
          </a:p>
          <a:p>
            <a:pPr algn="just"/>
            <a:r>
              <a:rPr lang="en-US" sz="1400" dirty="0"/>
              <a:t>Initial approach, as we shall later see “superseded” by other, more practical methods</a:t>
            </a:r>
          </a:p>
          <a:p>
            <a:pPr algn="just"/>
            <a:r>
              <a:rPr lang="en-US" sz="1400" dirty="0"/>
              <a:t>Population genetics studies were typically conducted using a small number of known molecular (nuclear or mitochondrial) markers</a:t>
            </a:r>
          </a:p>
          <a:p>
            <a:pPr algn="just"/>
            <a:r>
              <a:rPr lang="en-US" sz="1400" dirty="0"/>
              <a:t>How to exploit the potential of NGS?</a:t>
            </a:r>
          </a:p>
          <a:p>
            <a:pPr algn="just"/>
            <a:r>
              <a:rPr lang="en-US" sz="1400" dirty="0"/>
              <a:t>Genomic DNA can be processed with restriction enzymes, which recognize cleavage sites present with an estimable frequency within a genome -&gt; we can predict the number of loci that can be analyzed with RAD-seq in a target genome</a:t>
            </a:r>
          </a:p>
          <a:p>
            <a:pPr algn="just"/>
            <a:r>
              <a:rPr lang="en-US" sz="1400" dirty="0"/>
              <a:t>Some SNPs may be present in the vicinity of the cut site. These observations will be rare for the single locus, but over large numbers it will be statistically likely to detect several of them in each individual, many of which are shared by all (or most) individuals in a population. The resulting reads containing informative SNPs are referred to as </a:t>
            </a:r>
            <a:r>
              <a:rPr lang="en-US" sz="1400" b="1" dirty="0"/>
              <a:t>RAD tags</a:t>
            </a:r>
            <a:endParaRPr lang="it-IT" sz="1400" b="1" u="sng"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5503136"/>
            <a:ext cx="10058400" cy="660634"/>
          </a:xfrm>
          <a:prstGeom prst="rect">
            <a:avLst/>
          </a:prstGeom>
        </p:spPr>
      </p:pic>
    </p:spTree>
    <p:extLst>
      <p:ext uri="{BB962C8B-B14F-4D97-AF65-F5344CB8AC3E}">
        <p14:creationId xmlns:p14="http://schemas.microsoft.com/office/powerpoint/2010/main" val="168346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416596" cy="1806097"/>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6096"/>
            <a:ext cx="5119713" cy="5051903"/>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712" y="1806095"/>
            <a:ext cx="4563291" cy="5022035"/>
          </a:xfrm>
          <a:prstGeom prst="rect">
            <a:avLst/>
          </a:prstGeom>
        </p:spPr>
      </p:pic>
      <p:sp>
        <p:nvSpPr>
          <p:cNvPr id="10" name="CasellaDiTesto 9"/>
          <p:cNvSpPr txBox="1"/>
          <p:nvPr/>
        </p:nvSpPr>
        <p:spPr>
          <a:xfrm>
            <a:off x="6688183" y="235131"/>
            <a:ext cx="542544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24D38"/>
                </a:solidFill>
                <a:effectLst/>
                <a:uLnTx/>
                <a:uFillTx/>
                <a:latin typeface="Century Gothic"/>
              </a:rPr>
              <a:t>Preparation of the libraries generates fragments whose 5' end, sequenced in single-end mode, corresponds to the region flanking the cut site recognized by the restriction enzyme (since some fragments generated are very long, it is also necessary to proceed with physical fragmentation before adding a second adapter)</a:t>
            </a:r>
            <a:endParaRPr kumimoji="0" lang="it-IT" sz="1400" b="0" i="0" u="none" strike="noStrike" kern="1200" cap="none" spc="0" normalizeH="0" noProof="0" dirty="0">
              <a:ln>
                <a:noFill/>
              </a:ln>
              <a:solidFill>
                <a:srgbClr val="624D38"/>
              </a:solidFill>
              <a:effectLst/>
              <a:uLnTx/>
              <a:uFillTx/>
              <a:latin typeface="Century Gothic"/>
            </a:endParaRPr>
          </a:p>
        </p:txBody>
      </p:sp>
      <p:sp>
        <p:nvSpPr>
          <p:cNvPr id="2" name="CasellaDiTesto 1"/>
          <p:cNvSpPr txBox="1"/>
          <p:nvPr/>
        </p:nvSpPr>
        <p:spPr>
          <a:xfrm>
            <a:off x="9864969" y="2074985"/>
            <a:ext cx="1995854" cy="2031325"/>
          </a:xfrm>
          <a:prstGeom prst="rect">
            <a:avLst/>
          </a:prstGeom>
          <a:noFill/>
        </p:spPr>
        <p:txBody>
          <a:bodyPr wrap="square" rtlCol="0">
            <a:spAutoFit/>
          </a:bodyPr>
          <a:lstStyle/>
          <a:p>
            <a:r>
              <a:rPr lang="en-US" dirty="0">
                <a:solidFill>
                  <a:srgbClr val="624D38"/>
                </a:solidFill>
              </a:rPr>
              <a:t>The rad tags, highlighted in different colors, correspond to the sequenced regions of these fragments</a:t>
            </a:r>
          </a:p>
        </p:txBody>
      </p:sp>
    </p:spTree>
    <p:extLst>
      <p:ext uri="{BB962C8B-B14F-4D97-AF65-F5344CB8AC3E}">
        <p14:creationId xmlns:p14="http://schemas.microsoft.com/office/powerpoint/2010/main" val="286906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a:bodyPr>
          <a:lstStyle/>
          <a:p>
            <a:pPr algn="just"/>
            <a:r>
              <a:rPr lang="it-IT" dirty="0"/>
              <a:t>RAD-</a:t>
            </a:r>
            <a:r>
              <a:rPr lang="it-IT" dirty="0" err="1"/>
              <a:t>seq</a:t>
            </a:r>
            <a:endParaRPr lang="en-US" dirty="0"/>
          </a:p>
        </p:txBody>
      </p:sp>
      <p:sp>
        <p:nvSpPr>
          <p:cNvPr id="3" name="Segnaposto contenuto 2"/>
          <p:cNvSpPr>
            <a:spLocks noGrp="1"/>
          </p:cNvSpPr>
          <p:nvPr>
            <p:ph idx="1"/>
          </p:nvPr>
        </p:nvSpPr>
        <p:spPr>
          <a:xfrm>
            <a:off x="200298" y="1475051"/>
            <a:ext cx="5608320" cy="4673199"/>
          </a:xfrm>
        </p:spPr>
        <p:txBody>
          <a:bodyPr>
            <a:normAutofit fontScale="62500" lnSpcReduction="20000"/>
          </a:bodyPr>
          <a:lstStyle/>
          <a:p>
            <a:pPr marL="342900" indent="-342900" algn="just">
              <a:lnSpc>
                <a:spcPct val="100000"/>
              </a:lnSpc>
              <a:spcBef>
                <a:spcPts val="0"/>
              </a:spcBef>
              <a:buSzTx/>
              <a:defRPr/>
            </a:pPr>
            <a:r>
              <a:rPr lang="en-US" sz="2400" dirty="0">
                <a:solidFill>
                  <a:srgbClr val="624D38"/>
                </a:solidFill>
              </a:rPr>
              <a:t>Computer analysis proceeds by detecting the </a:t>
            </a:r>
            <a:r>
              <a:rPr lang="en-US" sz="2400" b="1" dirty="0">
                <a:solidFill>
                  <a:srgbClr val="624D38"/>
                </a:solidFill>
              </a:rPr>
              <a:t>presence of SNPs in RAD tags</a:t>
            </a:r>
            <a:r>
              <a:rPr lang="en-US" sz="2400" dirty="0">
                <a:solidFill>
                  <a:srgbClr val="624D38"/>
                </a:solidFill>
              </a:rPr>
              <a:t>, associated with different individuals. Sequencing is usually done for pools of many individuals, since each library contains a barcode, and a fairly small number of reads are needed for the individual sample</a:t>
            </a:r>
          </a:p>
          <a:p>
            <a:pPr marL="342900" indent="-342900" algn="just">
              <a:lnSpc>
                <a:spcPct val="100000"/>
              </a:lnSpc>
              <a:spcBef>
                <a:spcPts val="0"/>
              </a:spcBef>
              <a:buSzTx/>
              <a:defRPr/>
            </a:pPr>
            <a:endParaRPr lang="en-US" sz="2400" dirty="0">
              <a:solidFill>
                <a:srgbClr val="624D38"/>
              </a:solidFill>
            </a:endParaRPr>
          </a:p>
          <a:p>
            <a:pPr marL="342900" indent="-342900" algn="just">
              <a:lnSpc>
                <a:spcPct val="100000"/>
              </a:lnSpc>
              <a:spcBef>
                <a:spcPts val="0"/>
              </a:spcBef>
              <a:buSzTx/>
              <a:defRPr/>
            </a:pPr>
            <a:r>
              <a:rPr lang="en-US" sz="2400" dirty="0">
                <a:solidFill>
                  <a:srgbClr val="624D38"/>
                </a:solidFill>
              </a:rPr>
              <a:t>In this case, following removal of the barcodes and restriction site, the reads can be (optionally) mapped against a reference genome (paired-end sequencing in not needed, but it can be performed if the reads are mapped against a genome to improve mapping specificity)</a:t>
            </a:r>
          </a:p>
          <a:p>
            <a:pPr marL="342900" indent="-342900" algn="just">
              <a:lnSpc>
                <a:spcPct val="100000"/>
              </a:lnSpc>
              <a:spcBef>
                <a:spcPts val="0"/>
              </a:spcBef>
              <a:buSzTx/>
              <a:defRPr/>
            </a:pPr>
            <a:endParaRPr lang="en-US" sz="2400" dirty="0">
              <a:solidFill>
                <a:srgbClr val="624D38"/>
              </a:solidFill>
            </a:endParaRPr>
          </a:p>
          <a:p>
            <a:pPr marL="342900" indent="-342900" algn="just">
              <a:lnSpc>
                <a:spcPct val="100000"/>
              </a:lnSpc>
              <a:spcBef>
                <a:spcPts val="0"/>
              </a:spcBef>
              <a:buSzTx/>
              <a:defRPr/>
            </a:pPr>
            <a:r>
              <a:rPr lang="en-US" sz="2400" dirty="0">
                <a:solidFill>
                  <a:srgbClr val="624D38"/>
                </a:solidFill>
              </a:rPr>
              <a:t>All the reads obtained at the 5’end of each tag (raid 1 in PE sequencing) will all be aligned with each other, while reads 2 will be slightly offset depending on the size range of the selected fragments</a:t>
            </a:r>
          </a:p>
          <a:p>
            <a:pPr marL="342900" indent="-342900" algn="just">
              <a:lnSpc>
                <a:spcPct val="100000"/>
              </a:lnSpc>
              <a:spcBef>
                <a:spcPts val="0"/>
              </a:spcBef>
              <a:buSzTx/>
              <a:defRPr/>
            </a:pPr>
            <a:endParaRPr lang="en-US" sz="2400" dirty="0">
              <a:solidFill>
                <a:srgbClr val="624D38"/>
              </a:solidFill>
            </a:endParaRPr>
          </a:p>
          <a:p>
            <a:pPr marL="342900" indent="-342900" algn="just">
              <a:lnSpc>
                <a:spcPct val="100000"/>
              </a:lnSpc>
              <a:spcBef>
                <a:spcPts val="0"/>
              </a:spcBef>
              <a:buSzTx/>
              <a:defRPr/>
            </a:pPr>
            <a:r>
              <a:rPr lang="en-US" sz="2400" u="sng" dirty="0">
                <a:solidFill>
                  <a:srgbClr val="624D38"/>
                </a:solidFill>
              </a:rPr>
              <a:t>The goal is to map the presence of SNPs associated with certain populations by calculating their frequency of observation</a:t>
            </a:r>
            <a:endParaRPr lang="it-IT" sz="2300" u="sng"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888" y="0"/>
            <a:ext cx="6034112" cy="6858000"/>
          </a:xfrm>
          <a:prstGeom prst="rect">
            <a:avLst/>
          </a:prstGeom>
        </p:spPr>
      </p:pic>
    </p:spTree>
    <p:extLst>
      <p:ext uri="{BB962C8B-B14F-4D97-AF65-F5344CB8AC3E}">
        <p14:creationId xmlns:p14="http://schemas.microsoft.com/office/powerpoint/2010/main" val="128290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33795" y="294489"/>
            <a:ext cx="3962581" cy="633358"/>
          </a:xfrm>
        </p:spPr>
        <p:txBody>
          <a:bodyPr>
            <a:normAutofit/>
          </a:bodyPr>
          <a:lstStyle/>
          <a:p>
            <a:pPr algn="just"/>
            <a:r>
              <a:rPr lang="it-IT" dirty="0"/>
              <a:t>RAD-</a:t>
            </a:r>
            <a:r>
              <a:rPr lang="it-IT" dirty="0" err="1"/>
              <a:t>seq</a:t>
            </a:r>
            <a:r>
              <a:rPr lang="it-IT" dirty="0"/>
              <a:t> vs WGR</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33244" cy="6858000"/>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244" y="2514402"/>
            <a:ext cx="5943490" cy="4343598"/>
          </a:xfrm>
          <a:prstGeom prst="rect">
            <a:avLst/>
          </a:prstGeom>
        </p:spPr>
      </p:pic>
      <p:sp>
        <p:nvSpPr>
          <p:cNvPr id="3" name="CasellaDiTesto 2"/>
          <p:cNvSpPr txBox="1"/>
          <p:nvPr/>
        </p:nvSpPr>
        <p:spPr>
          <a:xfrm>
            <a:off x="6433795" y="1239715"/>
            <a:ext cx="5180843" cy="923330"/>
          </a:xfrm>
          <a:prstGeom prst="rect">
            <a:avLst/>
          </a:prstGeom>
          <a:noFill/>
        </p:spPr>
        <p:txBody>
          <a:bodyPr wrap="square" rtlCol="0">
            <a:spAutoFit/>
          </a:bodyPr>
          <a:lstStyle/>
          <a:p>
            <a:r>
              <a:rPr lang="en-US" dirty="0"/>
              <a:t>The required sequencing coverage is much lower, since not all genomic regions are represented</a:t>
            </a:r>
          </a:p>
        </p:txBody>
      </p:sp>
    </p:spTree>
    <p:extLst>
      <p:ext uri="{BB962C8B-B14F-4D97-AF65-F5344CB8AC3E}">
        <p14:creationId xmlns:p14="http://schemas.microsoft.com/office/powerpoint/2010/main" val="278145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a:bodyPr>
          <a:lstStyle/>
          <a:p>
            <a:pPr algn="just"/>
            <a:r>
              <a:rPr lang="it-IT" dirty="0" err="1"/>
              <a:t>ddRAD-seq</a:t>
            </a:r>
            <a:endParaRPr lang="en-US" dirty="0"/>
          </a:p>
        </p:txBody>
      </p:sp>
      <p:sp>
        <p:nvSpPr>
          <p:cNvPr id="3" name="Segnaposto contenuto 2"/>
          <p:cNvSpPr>
            <a:spLocks noGrp="1"/>
          </p:cNvSpPr>
          <p:nvPr>
            <p:ph idx="1"/>
          </p:nvPr>
        </p:nvSpPr>
        <p:spPr>
          <a:xfrm>
            <a:off x="243840" y="1232413"/>
            <a:ext cx="11556273" cy="4092992"/>
          </a:xfrm>
        </p:spPr>
        <p:txBody>
          <a:bodyPr>
            <a:normAutofit fontScale="92500" lnSpcReduction="10000"/>
          </a:bodyPr>
          <a:lstStyle/>
          <a:p>
            <a:pPr algn="just"/>
            <a:r>
              <a:rPr lang="it-IT" sz="2300" dirty="0" err="1"/>
              <a:t>Dd</a:t>
            </a:r>
            <a:r>
              <a:rPr lang="it-IT" sz="2300" dirty="0"/>
              <a:t> = double </a:t>
            </a:r>
            <a:r>
              <a:rPr lang="it-IT" sz="2300" dirty="0" err="1"/>
              <a:t>digestion</a:t>
            </a:r>
            <a:endParaRPr lang="it-IT" sz="2300" dirty="0"/>
          </a:p>
          <a:p>
            <a:pPr algn="just"/>
            <a:r>
              <a:rPr lang="en-US" sz="2300" dirty="0"/>
              <a:t>In this case the DNA fragmentation step is replaced by </a:t>
            </a:r>
            <a:r>
              <a:rPr lang="en-US" sz="2300" b="1" dirty="0"/>
              <a:t>digestion with a second restriction enzyme</a:t>
            </a:r>
            <a:r>
              <a:rPr lang="en-US" sz="2300" dirty="0"/>
              <a:t> (which </a:t>
            </a:r>
            <a:r>
              <a:rPr lang="en-US" sz="2300" u="sng" dirty="0"/>
              <a:t>cuts with much higher frequency than the first one</a:t>
            </a:r>
            <a:r>
              <a:rPr lang="en-US" sz="2300" dirty="0"/>
              <a:t>)</a:t>
            </a:r>
          </a:p>
          <a:p>
            <a:pPr algn="just"/>
            <a:r>
              <a:rPr lang="en-US" sz="2300" dirty="0"/>
              <a:t>This approach does not require a reference genome (the reads can be grouped into “stacks” according to their similarity and length (their length is expected to be sufficient to represent regions present a single time in the genome) -&gt; is also applicable to non-model species</a:t>
            </a:r>
          </a:p>
          <a:p>
            <a:pPr algn="just"/>
            <a:r>
              <a:rPr lang="en-US" sz="2300" dirty="0"/>
              <a:t>Comparison of different populations/individuals can lead to discovery of SNPs located near restriction sites that can serve as markers for population genetics studies</a:t>
            </a:r>
          </a:p>
          <a:p>
            <a:pPr algn="just"/>
            <a:r>
              <a:rPr lang="en-US" sz="2300" dirty="0"/>
              <a:t>If a reference genome is available, these can be mapped and functionally investigated</a:t>
            </a:r>
            <a:endParaRPr lang="it-IT" sz="23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627" y="5568043"/>
            <a:ext cx="10058400" cy="669939"/>
          </a:xfrm>
          <a:prstGeom prst="rect">
            <a:avLst/>
          </a:prstGeom>
        </p:spPr>
      </p:pic>
    </p:spTree>
    <p:extLst>
      <p:ext uri="{BB962C8B-B14F-4D97-AF65-F5344CB8AC3E}">
        <p14:creationId xmlns:p14="http://schemas.microsoft.com/office/powerpoint/2010/main" val="423046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a:bodyPr>
          <a:lstStyle/>
          <a:p>
            <a:pPr algn="just"/>
            <a:r>
              <a:rPr lang="it-IT" dirty="0" err="1"/>
              <a:t>ddRAD-seq</a:t>
            </a: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37" y="1184285"/>
            <a:ext cx="6408975" cy="1859441"/>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37" y="3043726"/>
            <a:ext cx="6425582" cy="3000023"/>
          </a:xfrm>
          <a:prstGeom prst="rect">
            <a:avLst/>
          </a:prstGeom>
        </p:spPr>
      </p:pic>
      <p:sp>
        <p:nvSpPr>
          <p:cNvPr id="8" name="CasellaDiTesto 7"/>
          <p:cNvSpPr txBox="1"/>
          <p:nvPr/>
        </p:nvSpPr>
        <p:spPr>
          <a:xfrm flipH="1">
            <a:off x="7299708" y="1029671"/>
            <a:ext cx="4247607"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624D38"/>
              </a:solidFill>
              <a:effectLst/>
              <a:uLnTx/>
              <a:uFillTx/>
              <a:latin typeface="Century Gothic"/>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Short, single-end sequenced reads are sufficient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solidFill>
                <a:srgbClr val="624D38"/>
              </a:solidFill>
              <a:latin typeface="Century Gothic"/>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Obviously, this approach cannot represent a complete map of all the SNPs present in a genome -&gt; the number of loci depends on the frequency with which we expect cut sites to be present in the genome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solidFill>
                <a:srgbClr val="624D38"/>
              </a:solidFill>
              <a:latin typeface="Century Gothic"/>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The choice of restriction enzymes is critical! These should be chosen (along with the number of reads) based on the size of the genome (see next slides)</a:t>
            </a:r>
          </a:p>
        </p:txBody>
      </p:sp>
    </p:spTree>
    <p:extLst>
      <p:ext uri="{BB962C8B-B14F-4D97-AF65-F5344CB8AC3E}">
        <p14:creationId xmlns:p14="http://schemas.microsoft.com/office/powerpoint/2010/main" val="40131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a:bodyPr>
          <a:lstStyle/>
          <a:p>
            <a:pPr algn="just"/>
            <a:r>
              <a:rPr lang="it-IT" dirty="0"/>
              <a:t>RAD-</a:t>
            </a:r>
            <a:r>
              <a:rPr lang="it-IT" dirty="0" err="1"/>
              <a:t>seq</a:t>
            </a:r>
            <a:r>
              <a:rPr lang="it-IT" dirty="0"/>
              <a:t> vs </a:t>
            </a:r>
            <a:r>
              <a:rPr lang="it-IT" dirty="0" err="1"/>
              <a:t>ddRAD-seq</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856" y="1171654"/>
            <a:ext cx="9987771" cy="4985305"/>
          </a:xfrm>
          <a:prstGeom prst="rect">
            <a:avLst/>
          </a:prstGeom>
        </p:spPr>
      </p:pic>
      <p:sp>
        <p:nvSpPr>
          <p:cNvPr id="4" name="CasellaDiTesto 3"/>
          <p:cNvSpPr txBox="1"/>
          <p:nvPr/>
        </p:nvSpPr>
        <p:spPr>
          <a:xfrm>
            <a:off x="8115299" y="1881554"/>
            <a:ext cx="2778370" cy="2062103"/>
          </a:xfrm>
          <a:prstGeom prst="rect">
            <a:avLst/>
          </a:prstGeom>
          <a:noFill/>
        </p:spPr>
        <p:txBody>
          <a:bodyPr wrap="square" rtlCol="0">
            <a:spAutoFit/>
          </a:bodyPr>
          <a:lstStyle/>
          <a:p>
            <a:pPr algn="just"/>
            <a:r>
              <a:rPr lang="en-US" sz="1600" dirty="0"/>
              <a:t>The step of size selection of library fragments is critical. It is important that there is no difference in the protocol used for comparison among all samples included in a study</a:t>
            </a:r>
          </a:p>
        </p:txBody>
      </p:sp>
    </p:spTree>
    <p:extLst>
      <p:ext uri="{BB962C8B-B14F-4D97-AF65-F5344CB8AC3E}">
        <p14:creationId xmlns:p14="http://schemas.microsoft.com/office/powerpoint/2010/main" val="30269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fontScale="90000"/>
          </a:bodyPr>
          <a:lstStyle/>
          <a:p>
            <a:pPr algn="just"/>
            <a:r>
              <a:rPr lang="it-IT" dirty="0" err="1"/>
              <a:t>Selecting</a:t>
            </a:r>
            <a:r>
              <a:rPr lang="it-IT" dirty="0"/>
              <a:t> the </a:t>
            </a:r>
            <a:r>
              <a:rPr lang="it-IT" dirty="0" err="1"/>
              <a:t>right</a:t>
            </a:r>
            <a:r>
              <a:rPr lang="it-IT" dirty="0"/>
              <a:t> </a:t>
            </a:r>
            <a:r>
              <a:rPr lang="it-IT" dirty="0" err="1"/>
              <a:t>restriction</a:t>
            </a:r>
            <a:r>
              <a:rPr lang="it-IT" dirty="0"/>
              <a:t> </a:t>
            </a:r>
            <a:r>
              <a:rPr lang="it-IT" dirty="0" err="1"/>
              <a:t>enzyme</a:t>
            </a:r>
            <a:r>
              <a:rPr lang="it-IT" dirty="0"/>
              <a:t> </a:t>
            </a:r>
            <a:r>
              <a:rPr lang="it-IT" dirty="0" err="1"/>
              <a:t>combination</a:t>
            </a:r>
            <a:r>
              <a:rPr lang="it-IT" dirty="0"/>
              <a:t> in a key </a:t>
            </a:r>
            <a:r>
              <a:rPr lang="it-IT" dirty="0" err="1"/>
              <a:t>aspect</a:t>
            </a:r>
            <a:r>
              <a:rPr lang="it-IT" dirty="0"/>
              <a:t> in </a:t>
            </a:r>
            <a:r>
              <a:rPr lang="it-IT" dirty="0" err="1"/>
              <a:t>ddRAD</a:t>
            </a:r>
            <a:r>
              <a:rPr lang="it-IT" dirty="0"/>
              <a:t> </a:t>
            </a:r>
            <a:r>
              <a:rPr lang="it-IT" dirty="0" err="1"/>
              <a:t>approaches</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27" y="1107215"/>
            <a:ext cx="8801863" cy="5479255"/>
          </a:xfrm>
          <a:prstGeom prst="rect">
            <a:avLst/>
          </a:prstGeom>
        </p:spPr>
      </p:pic>
      <p:sp>
        <p:nvSpPr>
          <p:cNvPr id="3" name="CasellaDiTesto 2"/>
          <p:cNvSpPr txBox="1"/>
          <p:nvPr/>
        </p:nvSpPr>
        <p:spPr>
          <a:xfrm>
            <a:off x="9689123" y="1461573"/>
            <a:ext cx="2145323" cy="4616648"/>
          </a:xfrm>
          <a:prstGeom prst="rect">
            <a:avLst/>
          </a:prstGeom>
          <a:noFill/>
        </p:spPr>
        <p:txBody>
          <a:bodyPr wrap="square" rtlCol="0">
            <a:spAutoFit/>
          </a:bodyPr>
          <a:lstStyle/>
          <a:p>
            <a:r>
              <a:rPr lang="en-US" sz="1400" dirty="0"/>
              <a:t>Examples of combinations between different restriction enzymes in </a:t>
            </a:r>
            <a:r>
              <a:rPr lang="en-US" sz="1400" dirty="0" err="1"/>
              <a:t>ddRAD</a:t>
            </a:r>
            <a:r>
              <a:rPr lang="en-US" sz="1400" dirty="0"/>
              <a:t> approaches on different reference genomes</a:t>
            </a:r>
          </a:p>
          <a:p>
            <a:endParaRPr lang="en-US" sz="1400" dirty="0"/>
          </a:p>
          <a:p>
            <a:r>
              <a:rPr lang="en-US" sz="1400" dirty="0"/>
              <a:t>Numbers indicate:</a:t>
            </a:r>
          </a:p>
          <a:p>
            <a:endParaRPr lang="en-US" sz="1400" dirty="0"/>
          </a:p>
          <a:p>
            <a:pPr marL="285750" indent="-285750">
              <a:buFont typeface="Wingdings" panose="05000000000000000000" pitchFamily="2" charset="2"/>
              <a:buChar char="Ø"/>
            </a:pPr>
            <a:r>
              <a:rPr lang="en-US" sz="1400" dirty="0"/>
              <a:t>Number of expected cut sites (in thousands)</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 of genome represented</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Number of reads required to obtain a complete profile (in thousands)</a:t>
            </a:r>
          </a:p>
        </p:txBody>
      </p:sp>
    </p:spTree>
    <p:extLst>
      <p:ext uri="{BB962C8B-B14F-4D97-AF65-F5344CB8AC3E}">
        <p14:creationId xmlns:p14="http://schemas.microsoft.com/office/powerpoint/2010/main" val="163991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a:bodyPr>
          <a:lstStyle/>
          <a:p>
            <a:pPr algn="just"/>
            <a:r>
              <a:rPr lang="it-IT" dirty="0"/>
              <a:t>2b-RAD</a:t>
            </a:r>
            <a:endParaRPr lang="en-US" dirty="0"/>
          </a:p>
        </p:txBody>
      </p:sp>
      <p:sp>
        <p:nvSpPr>
          <p:cNvPr id="3" name="Segnaposto contenuto 2"/>
          <p:cNvSpPr>
            <a:spLocks noGrp="1"/>
          </p:cNvSpPr>
          <p:nvPr>
            <p:ph idx="1"/>
          </p:nvPr>
        </p:nvSpPr>
        <p:spPr>
          <a:xfrm>
            <a:off x="243840" y="1232413"/>
            <a:ext cx="11556273" cy="4092992"/>
          </a:xfrm>
        </p:spPr>
        <p:txBody>
          <a:bodyPr>
            <a:normAutofit/>
          </a:bodyPr>
          <a:lstStyle/>
          <a:p>
            <a:pPr algn="just"/>
            <a:r>
              <a:rPr lang="en-US" sz="2300" dirty="0"/>
              <a:t>Similar approach to </a:t>
            </a:r>
            <a:r>
              <a:rPr lang="en-US" sz="2300" dirty="0" err="1"/>
              <a:t>ddRAD</a:t>
            </a:r>
            <a:r>
              <a:rPr lang="en-US" sz="2300" dirty="0"/>
              <a:t>, but </a:t>
            </a:r>
            <a:r>
              <a:rPr lang="en-US" sz="2300" b="1" dirty="0"/>
              <a:t>uses type IIB restriction enzymes</a:t>
            </a:r>
          </a:p>
          <a:p>
            <a:pPr algn="just"/>
            <a:r>
              <a:rPr lang="en-US" sz="2300" dirty="0"/>
              <a:t>These perform a cut upstream and downstream of the restriction site, </a:t>
            </a:r>
            <a:r>
              <a:rPr lang="en-US" sz="2300" u="sng" dirty="0"/>
              <a:t>generating fragments of defined length</a:t>
            </a:r>
          </a:p>
          <a:p>
            <a:pPr algn="just"/>
            <a:r>
              <a:rPr lang="en-US" sz="2300" dirty="0"/>
              <a:t>N.B. a single restriction enzyme is used: no sonication (as in </a:t>
            </a:r>
            <a:r>
              <a:rPr lang="en-US" sz="2300" dirty="0" err="1"/>
              <a:t>RADseq</a:t>
            </a:r>
            <a:r>
              <a:rPr lang="en-US" sz="2300" dirty="0"/>
              <a:t>) and no second digestion (as in </a:t>
            </a:r>
            <a:r>
              <a:rPr lang="en-US" sz="2300" dirty="0" err="1"/>
              <a:t>ddRAD</a:t>
            </a:r>
            <a:r>
              <a:rPr lang="en-US" sz="2300" dirty="0"/>
              <a:t>)</a:t>
            </a:r>
          </a:p>
          <a:p>
            <a:pPr algn="just"/>
            <a:r>
              <a:rPr lang="en-US" sz="2300" dirty="0"/>
              <a:t>33nt in the case of using </a:t>
            </a:r>
            <a:r>
              <a:rPr lang="en-US" sz="2300" dirty="0" err="1"/>
              <a:t>BsaXI</a:t>
            </a:r>
            <a:r>
              <a:rPr lang="en-US" sz="2300" dirty="0"/>
              <a:t> or 36nt in the case of using </a:t>
            </a:r>
            <a:r>
              <a:rPr lang="en-US" sz="2300" dirty="0" err="1"/>
              <a:t>AlfI</a:t>
            </a:r>
            <a:endParaRPr lang="en-US" sz="2300" dirty="0"/>
          </a:p>
          <a:p>
            <a:pPr algn="just"/>
            <a:r>
              <a:rPr lang="en-US" sz="2300" dirty="0"/>
              <a:t>Very dense SNP maps are generated, allowing many loci to be analyzed simultaneously and requiring low sequencing coverage</a:t>
            </a:r>
            <a:endParaRPr lang="it-IT" sz="23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627" y="5223767"/>
            <a:ext cx="10058400" cy="688549"/>
          </a:xfrm>
          <a:prstGeom prst="rect">
            <a:avLst/>
          </a:prstGeom>
        </p:spPr>
      </p:pic>
    </p:spTree>
    <p:extLst>
      <p:ext uri="{BB962C8B-B14F-4D97-AF65-F5344CB8AC3E}">
        <p14:creationId xmlns:p14="http://schemas.microsoft.com/office/powerpoint/2010/main" val="156463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Autofit/>
          </a:bodyPr>
          <a:lstStyle/>
          <a:p>
            <a:r>
              <a:rPr lang="it-IT" sz="2800" dirty="0"/>
              <a:t>How can </a:t>
            </a:r>
            <a:r>
              <a:rPr lang="it-IT" sz="2800" dirty="0" err="1"/>
              <a:t>we</a:t>
            </a:r>
            <a:r>
              <a:rPr lang="it-IT" sz="2800" dirty="0"/>
              <a:t> investigate </a:t>
            </a:r>
            <a:r>
              <a:rPr lang="it-IT" sz="2800" dirty="0" err="1"/>
              <a:t>actively</a:t>
            </a:r>
            <a:r>
              <a:rPr lang="it-IT" sz="2800" dirty="0"/>
              <a:t> </a:t>
            </a:r>
            <a:r>
              <a:rPr lang="it-IT" sz="2800" dirty="0" err="1"/>
              <a:t>transcribed</a:t>
            </a:r>
            <a:r>
              <a:rPr lang="it-IT" sz="2800" dirty="0"/>
              <a:t> </a:t>
            </a:r>
            <a:r>
              <a:rPr lang="it-IT" sz="2800" dirty="0" err="1"/>
              <a:t>mRNAs</a:t>
            </a:r>
            <a:r>
              <a:rPr lang="it-IT" sz="2800" dirty="0"/>
              <a:t>?</a:t>
            </a:r>
            <a:endParaRPr lang="en-US" sz="2800" dirty="0"/>
          </a:p>
        </p:txBody>
      </p:sp>
      <p:sp>
        <p:nvSpPr>
          <p:cNvPr id="3" name="Segnaposto contenuto 2"/>
          <p:cNvSpPr>
            <a:spLocks noGrp="1"/>
          </p:cNvSpPr>
          <p:nvPr>
            <p:ph idx="1"/>
          </p:nvPr>
        </p:nvSpPr>
        <p:spPr>
          <a:xfrm>
            <a:off x="838200" y="1657931"/>
            <a:ext cx="10515599" cy="4359691"/>
          </a:xfrm>
        </p:spPr>
        <p:txBody>
          <a:bodyPr>
            <a:normAutofit fontScale="92500" lnSpcReduction="10000"/>
          </a:bodyPr>
          <a:lstStyle/>
          <a:p>
            <a:pPr algn="just"/>
            <a:r>
              <a:rPr lang="en-US" sz="2300" dirty="0"/>
              <a:t>The RNA-seq technique offers the possibility of obtaining a “snapshot” of the mRNA molecules present at any given time in a cell or tissue</a:t>
            </a:r>
          </a:p>
          <a:p>
            <a:pPr algn="just"/>
            <a:r>
              <a:rPr lang="en-US" sz="2300" dirty="0"/>
              <a:t>However, </a:t>
            </a:r>
            <a:r>
              <a:rPr lang="en-US" sz="2300" u="sng" dirty="0"/>
              <a:t>this does not give us the ability to know whether these molecules are the result of transcription that occurred minutes, hours, or even days earlier</a:t>
            </a:r>
            <a:r>
              <a:rPr lang="en-US" sz="2300" dirty="0"/>
              <a:t>, since the half-life of mRNAs is highly variable and is determined by the 3'UTR and </a:t>
            </a:r>
            <a:r>
              <a:rPr lang="en-US" sz="2300" dirty="0" err="1"/>
              <a:t>epitranscriptomic</a:t>
            </a:r>
            <a:r>
              <a:rPr lang="en-US" sz="2300" dirty="0"/>
              <a:t> modifications</a:t>
            </a:r>
          </a:p>
          <a:p>
            <a:pPr algn="just"/>
            <a:r>
              <a:rPr lang="en-US" sz="2300" dirty="0"/>
              <a:t>Thus, it may be useful to determine in more detail </a:t>
            </a:r>
            <a:r>
              <a:rPr lang="en-US" sz="2300" b="1" dirty="0"/>
              <a:t>which mRNA molecules are (</a:t>
            </a:r>
            <a:r>
              <a:rPr lang="en-US" sz="2300" b="1" dirty="0" err="1"/>
              <a:t>i</a:t>
            </a:r>
            <a:r>
              <a:rPr lang="en-US" sz="2300" b="1" dirty="0"/>
              <a:t>) actively transcribed by RNA polymerase II or (ii) have already been directed to degradation by the normal cellular turnover of transcripts</a:t>
            </a:r>
          </a:p>
          <a:p>
            <a:pPr algn="just"/>
            <a:r>
              <a:rPr lang="en-US" sz="2300" dirty="0"/>
              <a:t>N.B. these techniques are complementary but are not necessarily alternatives to ribosome profiling (</a:t>
            </a:r>
            <a:r>
              <a:rPr lang="en-US" sz="2300" dirty="0" err="1"/>
              <a:t>Ribo</a:t>
            </a:r>
            <a:r>
              <a:rPr lang="en-US" sz="2300" dirty="0"/>
              <a:t>-seq/ART-seq)! Ribosome profiling tells us what is being translated, whereas the techniques we are about to describe tell us what is being actively transcribed</a:t>
            </a:r>
            <a:endParaRPr lang="it-IT" sz="2300" dirty="0"/>
          </a:p>
        </p:txBody>
      </p:sp>
    </p:spTree>
    <p:extLst>
      <p:ext uri="{BB962C8B-B14F-4D97-AF65-F5344CB8AC3E}">
        <p14:creationId xmlns:p14="http://schemas.microsoft.com/office/powerpoint/2010/main" val="112056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a:bodyPr>
          <a:lstStyle/>
          <a:p>
            <a:pPr algn="just"/>
            <a:r>
              <a:rPr lang="it-IT" dirty="0"/>
              <a:t>2b-RAD</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469" y="0"/>
            <a:ext cx="4373531" cy="1981262"/>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3572"/>
            <a:ext cx="7849280" cy="5174428"/>
          </a:xfrm>
          <a:prstGeom prst="rect">
            <a:avLst/>
          </a:prstGeom>
        </p:spPr>
      </p:pic>
      <p:sp>
        <p:nvSpPr>
          <p:cNvPr id="3" name="CasellaDiTesto 2"/>
          <p:cNvSpPr txBox="1"/>
          <p:nvPr/>
        </p:nvSpPr>
        <p:spPr>
          <a:xfrm>
            <a:off x="8326315" y="2620108"/>
            <a:ext cx="3279531" cy="2585323"/>
          </a:xfrm>
          <a:prstGeom prst="rect">
            <a:avLst/>
          </a:prstGeom>
          <a:noFill/>
        </p:spPr>
        <p:txBody>
          <a:bodyPr wrap="square" rtlCol="0">
            <a:spAutoFit/>
          </a:bodyPr>
          <a:lstStyle/>
          <a:p>
            <a:r>
              <a:rPr lang="en-US" dirty="0"/>
              <a:t>Since the resulting fragments will all have the same size, the size selection step will not be necessary</a:t>
            </a:r>
          </a:p>
          <a:p>
            <a:endParaRPr lang="en-US" dirty="0"/>
          </a:p>
          <a:p>
            <a:r>
              <a:rPr lang="en-US" dirty="0"/>
              <a:t>The library fragments, unlike RAD-seq and </a:t>
            </a:r>
            <a:r>
              <a:rPr lang="en-US" dirty="0" err="1"/>
              <a:t>ddRAD</a:t>
            </a:r>
            <a:r>
              <a:rPr lang="en-US" dirty="0"/>
              <a:t> approaches, will all be the same size</a:t>
            </a:r>
          </a:p>
        </p:txBody>
      </p:sp>
    </p:spTree>
    <p:extLst>
      <p:ext uri="{BB962C8B-B14F-4D97-AF65-F5344CB8AC3E}">
        <p14:creationId xmlns:p14="http://schemas.microsoft.com/office/powerpoint/2010/main" val="368597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a:bodyPr>
          <a:lstStyle/>
          <a:p>
            <a:pPr algn="just"/>
            <a:r>
              <a:rPr lang="it-IT" dirty="0" err="1"/>
              <a:t>RADseq</a:t>
            </a:r>
            <a:r>
              <a:rPr lang="it-IT" dirty="0"/>
              <a:t>/</a:t>
            </a:r>
            <a:r>
              <a:rPr lang="it-IT" dirty="0" err="1"/>
              <a:t>ddRAD</a:t>
            </a:r>
            <a:r>
              <a:rPr lang="it-IT" dirty="0"/>
              <a:t>/2bRAD – </a:t>
            </a:r>
            <a:r>
              <a:rPr lang="it-IT" dirty="0" err="1"/>
              <a:t>reference</a:t>
            </a:r>
            <a:r>
              <a:rPr lang="it-IT" dirty="0"/>
              <a:t> papers</a:t>
            </a:r>
            <a:endParaRPr lang="en-US" dirty="0"/>
          </a:p>
        </p:txBody>
      </p:sp>
      <p:sp>
        <p:nvSpPr>
          <p:cNvPr id="4" name="CasellaDiTesto 3"/>
          <p:cNvSpPr txBox="1"/>
          <p:nvPr/>
        </p:nvSpPr>
        <p:spPr>
          <a:xfrm>
            <a:off x="6581250" y="1656843"/>
            <a:ext cx="4598377" cy="3416320"/>
          </a:xfrm>
          <a:prstGeom prst="rect">
            <a:avLst/>
          </a:prstGeom>
          <a:noFill/>
        </p:spPr>
        <p:txBody>
          <a:bodyPr wrap="square" rtlCol="0">
            <a:spAutoFit/>
          </a:bodyPr>
          <a:lstStyle/>
          <a:p>
            <a:r>
              <a:rPr lang="it-IT" dirty="0" err="1"/>
              <a:t>RADseq</a:t>
            </a:r>
            <a:r>
              <a:rPr lang="it-IT" dirty="0"/>
              <a:t>: </a:t>
            </a:r>
            <a:r>
              <a:rPr lang="it-IT" dirty="0" err="1"/>
              <a:t>Davey</a:t>
            </a:r>
            <a:r>
              <a:rPr lang="it-IT" dirty="0"/>
              <a:t> &amp; </a:t>
            </a:r>
            <a:r>
              <a:rPr lang="it-IT" dirty="0" err="1"/>
              <a:t>Blaxter</a:t>
            </a:r>
            <a:r>
              <a:rPr lang="it-IT" dirty="0"/>
              <a:t>, 2010, Briefings in </a:t>
            </a:r>
            <a:r>
              <a:rPr lang="it-IT" dirty="0" err="1"/>
              <a:t>Functional</a:t>
            </a:r>
            <a:r>
              <a:rPr lang="it-IT" dirty="0"/>
              <a:t> </a:t>
            </a:r>
            <a:r>
              <a:rPr lang="it-IT" dirty="0" err="1"/>
              <a:t>Genomics</a:t>
            </a:r>
            <a:r>
              <a:rPr lang="it-IT" dirty="0"/>
              <a:t>, </a:t>
            </a:r>
            <a:r>
              <a:rPr lang="it-IT" dirty="0">
                <a:hlinkClick r:id="rId2"/>
              </a:rPr>
              <a:t>https://doi.org/10.1093%2Fbfgp%2Felq031</a:t>
            </a:r>
            <a:r>
              <a:rPr lang="it-IT" dirty="0"/>
              <a:t>  </a:t>
            </a:r>
          </a:p>
          <a:p>
            <a:endParaRPr lang="it-IT" dirty="0"/>
          </a:p>
          <a:p>
            <a:r>
              <a:rPr lang="it-IT" dirty="0" err="1"/>
              <a:t>ddRAD</a:t>
            </a:r>
            <a:r>
              <a:rPr lang="it-IT" dirty="0"/>
              <a:t>: </a:t>
            </a:r>
            <a:r>
              <a:rPr lang="it-IT" dirty="0" err="1"/>
              <a:t>Peterson</a:t>
            </a:r>
            <a:r>
              <a:rPr lang="it-IT" dirty="0"/>
              <a:t> et al. 2012, </a:t>
            </a:r>
            <a:r>
              <a:rPr lang="it-IT" dirty="0" err="1"/>
              <a:t>Plos</a:t>
            </a:r>
            <a:r>
              <a:rPr lang="it-IT" dirty="0"/>
              <a:t> </a:t>
            </a:r>
            <a:r>
              <a:rPr lang="it-IT" dirty="0" err="1"/>
              <a:t>One</a:t>
            </a:r>
            <a:r>
              <a:rPr lang="it-IT" dirty="0"/>
              <a:t>, </a:t>
            </a:r>
            <a:r>
              <a:rPr lang="it-IT" dirty="0">
                <a:hlinkClick r:id="rId3"/>
              </a:rPr>
              <a:t>https://doi.org/10.1371/journal.pone.0037135</a:t>
            </a:r>
            <a:r>
              <a:rPr lang="it-IT" dirty="0"/>
              <a:t> </a:t>
            </a:r>
          </a:p>
          <a:p>
            <a:endParaRPr lang="it-IT" dirty="0"/>
          </a:p>
          <a:p>
            <a:r>
              <a:rPr lang="it-IT" dirty="0"/>
              <a:t>2bRAD: </a:t>
            </a:r>
            <a:r>
              <a:rPr lang="it-IT" dirty="0" err="1"/>
              <a:t>Wang</a:t>
            </a:r>
            <a:r>
              <a:rPr lang="it-IT" dirty="0"/>
              <a:t> et al, 2012, Nature </a:t>
            </a:r>
            <a:r>
              <a:rPr lang="it-IT" dirty="0" err="1"/>
              <a:t>Methods</a:t>
            </a:r>
            <a:r>
              <a:rPr lang="it-IT" dirty="0"/>
              <a:t>, </a:t>
            </a:r>
            <a:r>
              <a:rPr lang="en-US" dirty="0">
                <a:hlinkClick r:id="rId4"/>
              </a:rPr>
              <a:t>https://doi.org/10.1038/nmeth.2023</a:t>
            </a:r>
            <a:r>
              <a:rPr lang="en-US" dirty="0"/>
              <a:t> </a:t>
            </a:r>
          </a:p>
        </p:txBody>
      </p:sp>
      <p:pic>
        <p:nvPicPr>
          <p:cNvPr id="5" name="Picture 4" descr="A graph with different colored bars&#10;&#10;Description automatically generated">
            <a:extLst>
              <a:ext uri="{FF2B5EF4-FFF2-40B4-BE49-F238E27FC236}">
                <a16:creationId xmlns:a16="http://schemas.microsoft.com/office/drawing/2014/main" id="{1BBDE2BA-D7F0-27D2-2807-779E70C31C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975" y="1352043"/>
            <a:ext cx="6011657" cy="3953381"/>
          </a:xfrm>
          <a:prstGeom prst="rect">
            <a:avLst/>
          </a:prstGeom>
        </p:spPr>
      </p:pic>
    </p:spTree>
    <p:extLst>
      <p:ext uri="{BB962C8B-B14F-4D97-AF65-F5344CB8AC3E}">
        <p14:creationId xmlns:p14="http://schemas.microsoft.com/office/powerpoint/2010/main" val="409994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fontScale="90000"/>
          </a:bodyPr>
          <a:lstStyle/>
          <a:p>
            <a:pPr algn="just"/>
            <a:r>
              <a:rPr lang="it-IT" dirty="0"/>
              <a:t>Target loci </a:t>
            </a:r>
            <a:r>
              <a:rPr lang="it-IT" dirty="0" err="1"/>
              <a:t>need</a:t>
            </a:r>
            <a:r>
              <a:rPr lang="it-IT" dirty="0"/>
              <a:t> to be </a:t>
            </a:r>
            <a:r>
              <a:rPr lang="it-IT" dirty="0" err="1"/>
              <a:t>selected</a:t>
            </a:r>
            <a:r>
              <a:rPr lang="it-IT" dirty="0"/>
              <a:t> </a:t>
            </a:r>
            <a:r>
              <a:rPr lang="it-IT" dirty="0" err="1"/>
              <a:t>before</a:t>
            </a:r>
            <a:r>
              <a:rPr lang="it-IT" dirty="0"/>
              <a:t> the </a:t>
            </a:r>
            <a:r>
              <a:rPr lang="it-IT" dirty="0" err="1"/>
              <a:t>analysis</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87" y="1054034"/>
            <a:ext cx="6721422" cy="5707875"/>
          </a:xfrm>
          <a:prstGeom prst="rect">
            <a:avLst/>
          </a:prstGeom>
        </p:spPr>
      </p:pic>
      <p:sp>
        <p:nvSpPr>
          <p:cNvPr id="8" name="CasellaDiTesto 7"/>
          <p:cNvSpPr txBox="1"/>
          <p:nvPr/>
        </p:nvSpPr>
        <p:spPr>
          <a:xfrm>
            <a:off x="7201989" y="1201783"/>
            <a:ext cx="4423954" cy="535531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Only a portion of the data produced by RAD/</a:t>
            </a:r>
            <a:r>
              <a:rPr kumimoji="0" lang="en-US" sz="1800" b="0" i="0" u="none" strike="noStrike" kern="1200" cap="none" spc="0" normalizeH="0" baseline="0" noProof="0" dirty="0" err="1">
                <a:ln>
                  <a:noFill/>
                </a:ln>
                <a:solidFill>
                  <a:srgbClr val="624D38"/>
                </a:solidFill>
                <a:effectLst/>
                <a:uLnTx/>
                <a:uFillTx/>
                <a:latin typeface="Century Gothic"/>
                <a:ea typeface="+mn-ea"/>
                <a:cs typeface="+mn-cs"/>
              </a:rPr>
              <a:t>ddRAD</a:t>
            </a:r>
            <a:r>
              <a:rPr kumimoji="0" lang="en-US" sz="1800" b="0" i="0" u="none" strike="noStrike" kern="1200" cap="none" spc="0" normalizeH="0" baseline="0" noProof="0" dirty="0">
                <a:ln>
                  <a:noFill/>
                </a:ln>
                <a:solidFill>
                  <a:srgbClr val="624D38"/>
                </a:solidFill>
                <a:effectLst/>
                <a:uLnTx/>
                <a:uFillTx/>
                <a:latin typeface="Century Gothic"/>
                <a:ea typeface="+mn-ea"/>
                <a:cs typeface="+mn-cs"/>
              </a:rPr>
              <a:t>/2b-RAD approaches are useful for doing population genetics studies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624D38"/>
              </a:solidFill>
              <a:latin typeface="Century Gothic"/>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Some reads belong to poorly represented sites due to the phenomenon of fragment size selection (fragments are too long or too short and therefore are often excluded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624D38"/>
              </a:solidFill>
              <a:latin typeface="Century Gothic"/>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Some loci may be missing in some individuals (because a SNP falls on the cut site)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624D38"/>
              </a:solidFill>
              <a:latin typeface="Century Gothic"/>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Many loci are polyallelic -&gt; </a:t>
            </a:r>
            <a:r>
              <a:rPr kumimoji="0" lang="en-US" sz="1800" b="0" i="0" u="sng" strike="noStrike" kern="1200" cap="none" spc="0" normalizeH="0" baseline="0" noProof="0" dirty="0">
                <a:ln>
                  <a:noFill/>
                </a:ln>
                <a:solidFill>
                  <a:srgbClr val="624D38"/>
                </a:solidFill>
                <a:effectLst/>
                <a:uLnTx/>
                <a:uFillTx/>
                <a:latin typeface="Century Gothic"/>
                <a:ea typeface="+mn-ea"/>
                <a:cs typeface="+mn-cs"/>
              </a:rPr>
              <a:t>selection usually falls on biallelic sites only</a:t>
            </a:r>
          </a:p>
        </p:txBody>
      </p:sp>
    </p:spTree>
    <p:extLst>
      <p:ext uri="{BB962C8B-B14F-4D97-AF65-F5344CB8AC3E}">
        <p14:creationId xmlns:p14="http://schemas.microsoft.com/office/powerpoint/2010/main" val="211235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a:bodyPr>
          <a:lstStyle/>
          <a:p>
            <a:pPr algn="just"/>
            <a:r>
              <a:rPr lang="it-IT" dirty="0"/>
              <a:t>The «</a:t>
            </a:r>
            <a:r>
              <a:rPr lang="it-IT" dirty="0" err="1"/>
              <a:t>stack</a:t>
            </a:r>
            <a:r>
              <a:rPr lang="it-IT" dirty="0"/>
              <a:t>» concept</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27" y="1377431"/>
            <a:ext cx="6241969" cy="4783884"/>
          </a:xfrm>
          <a:prstGeom prst="rect">
            <a:avLst/>
          </a:prstGeom>
        </p:spPr>
      </p:pic>
      <p:sp>
        <p:nvSpPr>
          <p:cNvPr id="7" name="CasellaDiTesto 6"/>
          <p:cNvSpPr txBox="1"/>
          <p:nvPr/>
        </p:nvSpPr>
        <p:spPr>
          <a:xfrm>
            <a:off x="7208519" y="912182"/>
            <a:ext cx="4600304" cy="535531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The reads generated by these approaches are “tags” that tend to align at well-defined loci, with the same start and end points (determined by the length of the reads or by the type of enzyme, in the case of 2bRAD)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624D38"/>
              </a:solidFill>
              <a:latin typeface="Century Gothic"/>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They may or may not, in different individuals or populations, include a single informative SNP</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624D38"/>
              </a:solidFill>
              <a:latin typeface="Century Gothic"/>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The algorithm must therefore group them into “</a:t>
            </a:r>
            <a:r>
              <a:rPr kumimoji="0" lang="en-US" sz="1800" b="1" i="0" u="none" strike="noStrike" kern="1200" cap="none" spc="0" normalizeH="0" baseline="0" noProof="0" dirty="0">
                <a:ln>
                  <a:noFill/>
                </a:ln>
                <a:solidFill>
                  <a:srgbClr val="624D38"/>
                </a:solidFill>
                <a:effectLst/>
                <a:uLnTx/>
                <a:uFillTx/>
                <a:latin typeface="Century Gothic"/>
                <a:ea typeface="+mn-ea"/>
                <a:cs typeface="+mn-cs"/>
              </a:rPr>
              <a:t>stacks</a:t>
            </a:r>
            <a:r>
              <a:rPr kumimoji="0" lang="en-US" sz="1800" b="0" i="0" u="none" strike="noStrike" kern="1200" cap="none" spc="0" normalizeH="0" baseline="0" noProof="0" dirty="0">
                <a:ln>
                  <a:noFill/>
                </a:ln>
                <a:solidFill>
                  <a:srgbClr val="624D38"/>
                </a:solidFill>
                <a:effectLst/>
                <a:uLnTx/>
                <a:uFillTx/>
                <a:latin typeface="Century Gothic"/>
                <a:ea typeface="+mn-ea"/>
                <a:cs typeface="+mn-cs"/>
              </a:rPr>
              <a:t>,” i.e., </a:t>
            </a:r>
            <a:r>
              <a:rPr kumimoji="0" lang="en-US" sz="1800" b="0" i="0" u="sng" strike="noStrike" kern="1200" cap="none" spc="0" normalizeH="0" baseline="0" noProof="0" dirty="0">
                <a:ln>
                  <a:noFill/>
                </a:ln>
                <a:solidFill>
                  <a:srgbClr val="624D38"/>
                </a:solidFill>
                <a:effectLst/>
                <a:uLnTx/>
                <a:uFillTx/>
                <a:latin typeface="Century Gothic"/>
                <a:ea typeface="+mn-ea"/>
                <a:cs typeface="+mn-cs"/>
              </a:rPr>
              <a:t>groups of reads that can be traced back to single loci</a:t>
            </a:r>
            <a:r>
              <a:rPr kumimoji="0" lang="en-US" sz="1800" b="0" i="0" u="none" strike="noStrike" kern="1200" cap="none" spc="0" normalizeH="0" baseline="0" noProof="0" dirty="0">
                <a:ln>
                  <a:noFill/>
                </a:ln>
                <a:solidFill>
                  <a:srgbClr val="624D38"/>
                </a:solidFill>
                <a:effectLst/>
                <a:uLnTx/>
                <a:uFillTx/>
                <a:latin typeface="Century Gothic"/>
                <a:ea typeface="+mn-ea"/>
                <a:cs typeface="+mn-cs"/>
              </a:rPr>
              <a:t>, discriminating real SNPs from sequencing errors and, above all, avoiding mixing together reads derived from different loci</a:t>
            </a:r>
          </a:p>
        </p:txBody>
      </p:sp>
    </p:spTree>
    <p:extLst>
      <p:ext uri="{BB962C8B-B14F-4D97-AF65-F5344CB8AC3E}">
        <p14:creationId xmlns:p14="http://schemas.microsoft.com/office/powerpoint/2010/main" val="123579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a:bodyPr>
          <a:lstStyle/>
          <a:p>
            <a:pPr algn="just"/>
            <a:r>
              <a:rPr lang="it-IT" dirty="0" err="1"/>
              <a:t>Interpreting</a:t>
            </a:r>
            <a:r>
              <a:rPr lang="it-IT" dirty="0"/>
              <a:t> </a:t>
            </a:r>
            <a:r>
              <a:rPr lang="it-IT" dirty="0" err="1"/>
              <a:t>results</a:t>
            </a:r>
            <a:r>
              <a:rPr lang="it-IT" dirty="0"/>
              <a:t>: an </a:t>
            </a:r>
            <a:r>
              <a:rPr lang="it-IT" dirty="0" err="1"/>
              <a:t>example</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89" y="1118368"/>
            <a:ext cx="4731205" cy="2394173"/>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052" y="1341120"/>
            <a:ext cx="5154276" cy="5083595"/>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747" y="3512541"/>
            <a:ext cx="5173939" cy="3322395"/>
          </a:xfrm>
          <a:prstGeom prst="rect">
            <a:avLst/>
          </a:prstGeom>
        </p:spPr>
      </p:pic>
      <p:sp>
        <p:nvSpPr>
          <p:cNvPr id="4" name="CasellaDiTesto 3"/>
          <p:cNvSpPr txBox="1"/>
          <p:nvPr/>
        </p:nvSpPr>
        <p:spPr>
          <a:xfrm>
            <a:off x="5067984" y="1450438"/>
            <a:ext cx="1724702"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624D38"/>
                </a:solidFill>
                <a:effectLst/>
                <a:uLnTx/>
                <a:uFillTx/>
                <a:latin typeface="Century Gothic"/>
                <a:ea typeface="+mn-ea"/>
                <a:cs typeface="+mn-cs"/>
              </a:rPr>
              <a:t>Note the use of PCA-like </a:t>
            </a:r>
            <a:r>
              <a:rPr kumimoji="0" lang="it-IT" sz="1600" b="0" i="0" u="none" strike="noStrike" kern="1200" cap="none" spc="0" normalizeH="0" baseline="0" noProof="0" dirty="0" err="1">
                <a:ln>
                  <a:noFill/>
                </a:ln>
                <a:solidFill>
                  <a:srgbClr val="624D38"/>
                </a:solidFill>
                <a:effectLst/>
                <a:uLnTx/>
                <a:uFillTx/>
                <a:latin typeface="Century Gothic"/>
                <a:ea typeface="+mn-ea"/>
                <a:cs typeface="+mn-cs"/>
              </a:rPr>
              <a:t>graphs</a:t>
            </a:r>
            <a:r>
              <a:rPr kumimoji="0" lang="it-IT" sz="1600" b="0" i="0" u="none" strike="noStrike" kern="1200" cap="none" spc="0" normalizeH="0" baseline="0" noProof="0" dirty="0">
                <a:ln>
                  <a:noFill/>
                </a:ln>
                <a:solidFill>
                  <a:srgbClr val="624D38"/>
                </a:solidFill>
                <a:effectLst/>
                <a:uLnTx/>
                <a:uFillTx/>
                <a:latin typeface="Century Gothic"/>
                <a:ea typeface="+mn-ea"/>
                <a:cs typeface="+mn-cs"/>
              </a:rPr>
              <a:t>, </a:t>
            </a:r>
            <a:r>
              <a:rPr kumimoji="0" lang="it-IT" sz="1600" b="0" i="0" u="none" strike="noStrike" kern="1200" cap="none" spc="0" normalizeH="0" baseline="0" noProof="0" dirty="0" err="1">
                <a:ln>
                  <a:noFill/>
                </a:ln>
                <a:solidFill>
                  <a:srgbClr val="624D38"/>
                </a:solidFill>
                <a:effectLst/>
                <a:uLnTx/>
                <a:uFillTx/>
                <a:latin typeface="Century Gothic"/>
                <a:ea typeface="+mn-ea"/>
                <a:cs typeface="+mn-cs"/>
              </a:rPr>
              <a:t>similar</a:t>
            </a:r>
            <a:r>
              <a:rPr kumimoji="0" lang="it-IT" sz="1600" b="0" i="0" u="none" strike="noStrike" kern="1200" cap="none" spc="0" normalizeH="0" baseline="0" noProof="0" dirty="0">
                <a:ln>
                  <a:noFill/>
                </a:ln>
                <a:solidFill>
                  <a:srgbClr val="624D38"/>
                </a:solidFill>
                <a:effectLst/>
                <a:uLnTx/>
                <a:uFillTx/>
                <a:latin typeface="Century Gothic"/>
                <a:ea typeface="+mn-ea"/>
                <a:cs typeface="+mn-cs"/>
              </a:rPr>
              <a:t> to </a:t>
            </a:r>
            <a:r>
              <a:rPr kumimoji="0" lang="it-IT" sz="1600" b="0" i="0" u="none" strike="noStrike" kern="1200" cap="none" spc="0" normalizeH="0" baseline="0" noProof="0" dirty="0" err="1">
                <a:ln>
                  <a:noFill/>
                </a:ln>
                <a:solidFill>
                  <a:srgbClr val="624D38"/>
                </a:solidFill>
                <a:effectLst/>
                <a:uLnTx/>
                <a:uFillTx/>
                <a:latin typeface="Century Gothic"/>
                <a:ea typeface="+mn-ea"/>
                <a:cs typeface="+mn-cs"/>
              </a:rPr>
              <a:t>those</a:t>
            </a:r>
            <a:r>
              <a:rPr kumimoji="0" lang="it-IT" sz="1600" b="0" i="0" u="none" strike="noStrike" kern="1200" cap="none" spc="0" normalizeH="0" baseline="0" noProof="0" dirty="0">
                <a:ln>
                  <a:noFill/>
                </a:ln>
                <a:solidFill>
                  <a:srgbClr val="624D38"/>
                </a:solidFill>
                <a:effectLst/>
                <a:uLnTx/>
                <a:uFillTx/>
                <a:latin typeface="Century Gothic"/>
                <a:ea typeface="+mn-ea"/>
                <a:cs typeface="+mn-cs"/>
              </a:rPr>
              <a:t> </a:t>
            </a:r>
            <a:r>
              <a:rPr kumimoji="0" lang="it-IT" sz="1600" b="0" i="0" u="none" strike="noStrike" kern="1200" cap="none" spc="0" normalizeH="0" baseline="0" noProof="0" dirty="0" err="1">
                <a:ln>
                  <a:noFill/>
                </a:ln>
                <a:solidFill>
                  <a:srgbClr val="624D38"/>
                </a:solidFill>
                <a:effectLst/>
                <a:uLnTx/>
                <a:uFillTx/>
                <a:latin typeface="Century Gothic"/>
                <a:ea typeface="+mn-ea"/>
                <a:cs typeface="+mn-cs"/>
              </a:rPr>
              <a:t>previously</a:t>
            </a:r>
            <a:r>
              <a:rPr kumimoji="0" lang="it-IT" sz="1600" b="0" i="0" u="none" strike="noStrike" kern="1200" cap="none" spc="0" normalizeH="0" baseline="0" noProof="0" dirty="0">
                <a:ln>
                  <a:noFill/>
                </a:ln>
                <a:solidFill>
                  <a:srgbClr val="624D38"/>
                </a:solidFill>
                <a:effectLst/>
                <a:uLnTx/>
                <a:uFillTx/>
                <a:latin typeface="Century Gothic"/>
                <a:ea typeface="+mn-ea"/>
                <a:cs typeface="+mn-cs"/>
              </a:rPr>
              <a:t> </a:t>
            </a:r>
            <a:r>
              <a:rPr kumimoji="0" lang="it-IT" sz="1600" b="0" i="0" u="none" strike="noStrike" kern="1200" cap="none" spc="0" normalizeH="0" baseline="0" noProof="0" dirty="0" err="1">
                <a:ln>
                  <a:noFill/>
                </a:ln>
                <a:solidFill>
                  <a:srgbClr val="624D38"/>
                </a:solidFill>
                <a:effectLst/>
                <a:uLnTx/>
                <a:uFillTx/>
                <a:latin typeface="Century Gothic"/>
                <a:ea typeface="+mn-ea"/>
                <a:cs typeface="+mn-cs"/>
              </a:rPr>
              <a:t>observed</a:t>
            </a:r>
            <a:r>
              <a:rPr kumimoji="0" lang="it-IT" sz="1600" b="0" i="0" u="none" strike="noStrike" kern="1200" cap="none" spc="0" normalizeH="0" baseline="0" noProof="0" dirty="0">
                <a:ln>
                  <a:noFill/>
                </a:ln>
                <a:solidFill>
                  <a:srgbClr val="624D38"/>
                </a:solidFill>
                <a:effectLst/>
                <a:uLnTx/>
                <a:uFillTx/>
                <a:latin typeface="Century Gothic"/>
                <a:ea typeface="+mn-ea"/>
                <a:cs typeface="+mn-cs"/>
              </a:rPr>
              <a:t> for RNA—</a:t>
            </a:r>
            <a:r>
              <a:rPr kumimoji="0" lang="it-IT" sz="1600" b="0" i="0" u="none" strike="noStrike" kern="1200" cap="none" spc="0" normalizeH="0" baseline="0" noProof="0" dirty="0" err="1">
                <a:ln>
                  <a:noFill/>
                </a:ln>
                <a:solidFill>
                  <a:srgbClr val="624D38"/>
                </a:solidFill>
                <a:effectLst/>
                <a:uLnTx/>
                <a:uFillTx/>
                <a:latin typeface="Century Gothic"/>
                <a:ea typeface="+mn-ea"/>
                <a:cs typeface="+mn-cs"/>
              </a:rPr>
              <a:t>seq</a:t>
            </a:r>
            <a:r>
              <a:rPr kumimoji="0" lang="it-IT" sz="1600" b="0" i="0" u="none" strike="noStrike" kern="1200" cap="none" spc="0" normalizeH="0" baseline="0" noProof="0" dirty="0">
                <a:ln>
                  <a:noFill/>
                </a:ln>
                <a:solidFill>
                  <a:srgbClr val="624D38"/>
                </a:solidFill>
                <a:effectLst/>
                <a:uLnTx/>
                <a:uFillTx/>
                <a:latin typeface="Century Gothic"/>
                <a:ea typeface="+mn-ea"/>
                <a:cs typeface="+mn-cs"/>
              </a:rPr>
              <a:t> and </a:t>
            </a:r>
            <a:r>
              <a:rPr kumimoji="0" lang="it-IT" sz="1600" b="0" i="0" u="none" strike="noStrike" kern="1200" cap="none" spc="0" normalizeH="0" baseline="0" noProof="0" dirty="0" err="1">
                <a:ln>
                  <a:noFill/>
                </a:ln>
                <a:solidFill>
                  <a:srgbClr val="624D38"/>
                </a:solidFill>
                <a:effectLst/>
                <a:uLnTx/>
                <a:uFillTx/>
                <a:latin typeface="Century Gothic"/>
                <a:ea typeface="+mn-ea"/>
                <a:cs typeface="+mn-cs"/>
              </a:rPr>
              <a:t>metagenomics</a:t>
            </a:r>
            <a:endParaRPr kumimoji="0" lang="en-US" sz="1600" b="0" i="0" u="none" strike="noStrike" kern="1200" cap="none" spc="0" normalizeH="0" baseline="0" noProof="0" dirty="0">
              <a:ln>
                <a:noFill/>
              </a:ln>
              <a:solidFill>
                <a:srgbClr val="624D38"/>
              </a:solidFill>
              <a:effectLst/>
              <a:uLnTx/>
              <a:uFillTx/>
              <a:latin typeface="Century Gothic"/>
              <a:ea typeface="+mn-ea"/>
              <a:cs typeface="+mn-cs"/>
            </a:endParaRPr>
          </a:p>
        </p:txBody>
      </p:sp>
    </p:spTree>
    <p:extLst>
      <p:ext uri="{BB962C8B-B14F-4D97-AF65-F5344CB8AC3E}">
        <p14:creationId xmlns:p14="http://schemas.microsoft.com/office/powerpoint/2010/main" val="365542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1" y="1151964"/>
            <a:ext cx="4392377" cy="5573034"/>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197" y="1151963"/>
            <a:ext cx="4223659" cy="5620959"/>
          </a:xfrm>
          <a:prstGeom prst="rect">
            <a:avLst/>
          </a:prstGeom>
        </p:spPr>
      </p:pic>
      <p:sp>
        <p:nvSpPr>
          <p:cNvPr id="8" name="CasellaDiTesto 7"/>
          <p:cNvSpPr txBox="1"/>
          <p:nvPr/>
        </p:nvSpPr>
        <p:spPr>
          <a:xfrm>
            <a:off x="8856618" y="1489165"/>
            <a:ext cx="3021874"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There is the possibility of comparing data from “classical” markers (e.g., COI) with RAD, </a:t>
            </a:r>
            <a:r>
              <a:rPr kumimoji="0" lang="en-US" sz="1800" b="0" i="0" u="none" strike="noStrike" kern="1200" cap="none" spc="0" normalizeH="0" baseline="0" noProof="0" dirty="0" err="1">
                <a:ln>
                  <a:noFill/>
                </a:ln>
                <a:solidFill>
                  <a:srgbClr val="624D38"/>
                </a:solidFill>
                <a:effectLst/>
                <a:uLnTx/>
                <a:uFillTx/>
                <a:latin typeface="Century Gothic"/>
                <a:ea typeface="+mn-ea"/>
                <a:cs typeface="+mn-cs"/>
              </a:rPr>
              <a:t>ddRAD</a:t>
            </a:r>
            <a:r>
              <a:rPr kumimoji="0" lang="en-US" sz="1800" b="0" i="0" u="none" strike="noStrike" kern="1200" cap="none" spc="0" normalizeH="0" baseline="0" noProof="0" dirty="0">
                <a:ln>
                  <a:noFill/>
                </a:ln>
                <a:solidFill>
                  <a:srgbClr val="624D38"/>
                </a:solidFill>
                <a:effectLst/>
                <a:uLnTx/>
                <a:uFillTx/>
                <a:latin typeface="Century Gothic"/>
                <a:ea typeface="+mn-ea"/>
                <a:cs typeface="+mn-cs"/>
              </a:rPr>
              <a:t> or 2bRAD approaches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solidFill>
                <a:srgbClr val="624D38"/>
              </a:solidFill>
              <a:latin typeface="Century Gothic"/>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24D38"/>
                </a:solidFill>
                <a:effectLst/>
                <a:uLnTx/>
                <a:uFillTx/>
                <a:latin typeface="Century Gothic"/>
                <a:ea typeface="+mn-ea"/>
                <a:cs typeface="+mn-cs"/>
              </a:rPr>
              <a:t>Usually, an optimal (but still arbitrary) number of populations is identified, based on the diversity of sequencing data, to organize the results</a:t>
            </a:r>
          </a:p>
        </p:txBody>
      </p:sp>
      <p:sp>
        <p:nvSpPr>
          <p:cNvPr id="6" name="Titolo 1">
            <a:extLst>
              <a:ext uri="{FF2B5EF4-FFF2-40B4-BE49-F238E27FC236}">
                <a16:creationId xmlns:a16="http://schemas.microsoft.com/office/drawing/2014/main" id="{3D966084-A0FD-E696-E05F-CBDBDA86BAC7}"/>
              </a:ext>
            </a:extLst>
          </p:cNvPr>
          <p:cNvSpPr>
            <a:spLocks noGrp="1"/>
          </p:cNvSpPr>
          <p:nvPr>
            <p:ph type="title"/>
          </p:nvPr>
        </p:nvSpPr>
        <p:spPr>
          <a:xfrm>
            <a:off x="664027" y="356418"/>
            <a:ext cx="10515600" cy="633358"/>
          </a:xfrm>
        </p:spPr>
        <p:txBody>
          <a:bodyPr>
            <a:normAutofit/>
          </a:bodyPr>
          <a:lstStyle/>
          <a:p>
            <a:pPr algn="just"/>
            <a:r>
              <a:rPr lang="it-IT" dirty="0" err="1"/>
              <a:t>Interpreting</a:t>
            </a:r>
            <a:r>
              <a:rPr lang="it-IT" dirty="0"/>
              <a:t> </a:t>
            </a:r>
            <a:r>
              <a:rPr lang="it-IT" dirty="0" err="1"/>
              <a:t>results</a:t>
            </a:r>
            <a:r>
              <a:rPr lang="it-IT" dirty="0"/>
              <a:t>: an </a:t>
            </a:r>
            <a:r>
              <a:rPr lang="it-IT" dirty="0" err="1"/>
              <a:t>example</a:t>
            </a:r>
            <a:endParaRPr lang="en-US" dirty="0"/>
          </a:p>
        </p:txBody>
      </p:sp>
    </p:spTree>
    <p:extLst>
      <p:ext uri="{BB962C8B-B14F-4D97-AF65-F5344CB8AC3E}">
        <p14:creationId xmlns:p14="http://schemas.microsoft.com/office/powerpoint/2010/main" val="97532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027" y="356418"/>
            <a:ext cx="10515600" cy="633358"/>
          </a:xfrm>
        </p:spPr>
        <p:txBody>
          <a:bodyPr>
            <a:normAutofit fontScale="90000"/>
          </a:bodyPr>
          <a:lstStyle/>
          <a:p>
            <a:pPr algn="just"/>
            <a:r>
              <a:rPr lang="it-IT" dirty="0"/>
              <a:t>RAD/</a:t>
            </a:r>
            <a:r>
              <a:rPr lang="it-IT" dirty="0" err="1"/>
              <a:t>ddRAD</a:t>
            </a:r>
            <a:r>
              <a:rPr lang="it-IT" dirty="0"/>
              <a:t>/2b-RAD – </a:t>
            </a:r>
            <a:r>
              <a:rPr lang="it-IT" dirty="0" err="1"/>
              <a:t>advantages</a:t>
            </a:r>
            <a:r>
              <a:rPr lang="it-IT" dirty="0"/>
              <a:t> and </a:t>
            </a:r>
            <a:r>
              <a:rPr lang="it-IT" dirty="0" err="1"/>
              <a:t>limitations</a:t>
            </a:r>
            <a:endParaRPr lang="en-US" dirty="0"/>
          </a:p>
        </p:txBody>
      </p:sp>
      <p:sp>
        <p:nvSpPr>
          <p:cNvPr id="3" name="Segnaposto contenuto 2"/>
          <p:cNvSpPr>
            <a:spLocks noGrp="1"/>
          </p:cNvSpPr>
          <p:nvPr>
            <p:ph idx="1"/>
          </p:nvPr>
        </p:nvSpPr>
        <p:spPr>
          <a:xfrm>
            <a:off x="243840" y="1232413"/>
            <a:ext cx="11556273" cy="5098718"/>
          </a:xfrm>
        </p:spPr>
        <p:txBody>
          <a:bodyPr>
            <a:normAutofit lnSpcReduction="10000"/>
          </a:bodyPr>
          <a:lstStyle/>
          <a:p>
            <a:pPr algn="just"/>
            <a:r>
              <a:rPr lang="en-US" sz="2300" b="1" u="sng" dirty="0"/>
              <a:t>Require lower number of reads than WGR approaches</a:t>
            </a:r>
            <a:r>
              <a:rPr lang="en-US" sz="2300" dirty="0"/>
              <a:t> (2bRAD &lt; </a:t>
            </a:r>
            <a:r>
              <a:rPr lang="en-US" sz="2300" dirty="0" err="1"/>
              <a:t>ddRAD</a:t>
            </a:r>
            <a:r>
              <a:rPr lang="en-US" sz="2300" dirty="0"/>
              <a:t> &lt; RAD)</a:t>
            </a:r>
          </a:p>
          <a:p>
            <a:pPr algn="just"/>
            <a:r>
              <a:rPr lang="en-US" sz="2300" b="1" u="sng" dirty="0"/>
              <a:t>High versatility</a:t>
            </a:r>
            <a:r>
              <a:rPr lang="en-US" sz="2300" dirty="0"/>
              <a:t> (choice of number of loci to analyze based on number of individuals/populations and genome size)</a:t>
            </a:r>
          </a:p>
          <a:p>
            <a:pPr algn="just"/>
            <a:r>
              <a:rPr lang="en-US" sz="2300" b="1" u="sng" dirty="0"/>
              <a:t>Applicable without the need for a reference genome</a:t>
            </a:r>
            <a:r>
              <a:rPr lang="en-US" sz="2300" dirty="0"/>
              <a:t> -&gt; limited cost for non-model species</a:t>
            </a:r>
          </a:p>
          <a:p>
            <a:pPr algn="just"/>
            <a:r>
              <a:rPr lang="en-US" sz="2300" dirty="0"/>
              <a:t>Difficult application to very large genomes, with a very high number of repeats, polyploid, or having high heterozygosity</a:t>
            </a:r>
          </a:p>
          <a:p>
            <a:pPr algn="just"/>
            <a:r>
              <a:rPr lang="en-US" sz="2300" dirty="0"/>
              <a:t>Complex bioinformatic analyses</a:t>
            </a:r>
          </a:p>
          <a:p>
            <a:pPr algn="just"/>
            <a:r>
              <a:rPr lang="en-US" sz="2300" dirty="0"/>
              <a:t>Techniques subject to PCR amplification bias during library preparation</a:t>
            </a:r>
          </a:p>
          <a:p>
            <a:pPr algn="just"/>
            <a:r>
              <a:rPr lang="en-US" sz="2300" dirty="0"/>
              <a:t>Many of the sequencing data produced are not usable or informative and therefore need to be discarded</a:t>
            </a:r>
            <a:endParaRPr lang="it-IT" sz="2300" dirty="0"/>
          </a:p>
        </p:txBody>
      </p:sp>
    </p:spTree>
    <p:extLst>
      <p:ext uri="{BB962C8B-B14F-4D97-AF65-F5344CB8AC3E}">
        <p14:creationId xmlns:p14="http://schemas.microsoft.com/office/powerpoint/2010/main" val="29084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91550"/>
            <a:ext cx="10515600" cy="633358"/>
          </a:xfrm>
        </p:spPr>
        <p:txBody>
          <a:bodyPr>
            <a:noAutofit/>
          </a:bodyPr>
          <a:lstStyle/>
          <a:p>
            <a:r>
              <a:rPr lang="it-IT" sz="3200" dirty="0" err="1"/>
              <a:t>Gro-seq</a:t>
            </a:r>
            <a:r>
              <a:rPr lang="it-IT" sz="3200" dirty="0"/>
              <a:t> – Global </a:t>
            </a:r>
            <a:r>
              <a:rPr lang="it-IT" sz="3200" dirty="0" err="1"/>
              <a:t>Run</a:t>
            </a:r>
            <a:r>
              <a:rPr lang="it-IT" sz="3200" dirty="0"/>
              <a:t>-On-</a:t>
            </a:r>
            <a:r>
              <a:rPr lang="it-IT" sz="3200" dirty="0" err="1"/>
              <a:t>Sequencing</a:t>
            </a:r>
            <a:endParaRPr lang="en-US" sz="3200" dirty="0"/>
          </a:p>
        </p:txBody>
      </p:sp>
      <p:sp>
        <p:nvSpPr>
          <p:cNvPr id="3" name="Segnaposto contenuto 2"/>
          <p:cNvSpPr>
            <a:spLocks noGrp="1"/>
          </p:cNvSpPr>
          <p:nvPr>
            <p:ph idx="1"/>
          </p:nvPr>
        </p:nvSpPr>
        <p:spPr>
          <a:xfrm>
            <a:off x="724989" y="1492468"/>
            <a:ext cx="10515599" cy="4359691"/>
          </a:xfrm>
        </p:spPr>
        <p:txBody>
          <a:bodyPr>
            <a:normAutofit/>
          </a:bodyPr>
          <a:lstStyle/>
          <a:p>
            <a:pPr algn="just"/>
            <a:r>
              <a:rPr lang="en-US" dirty="0"/>
              <a:t>N.B. this technique is limited to in vitro systems because of the use of labeled nucleotides!</a:t>
            </a:r>
          </a:p>
          <a:p>
            <a:pPr algn="just"/>
            <a:r>
              <a:rPr lang="en-US" dirty="0"/>
              <a:t>Identifies active sites of nucleotide incorporation by RNA polymerase II, which works in the presence of </a:t>
            </a:r>
            <a:r>
              <a:rPr lang="en-US" b="1" dirty="0"/>
              <a:t>5-bromouridine-5-triphosphate (Br-UTP)</a:t>
            </a:r>
          </a:p>
          <a:p>
            <a:pPr algn="just"/>
            <a:r>
              <a:rPr lang="en-US" u="sng" dirty="0"/>
              <a:t>Fragmented RNAs of recent synthesis are isolated by immunoprecipitation</a:t>
            </a:r>
            <a:r>
              <a:rPr lang="en-US" dirty="0"/>
              <a:t>, using anti-5-bromo-2-deoxyuridine antibodies -&gt; technique therefore also called </a:t>
            </a:r>
            <a:r>
              <a:rPr lang="en-US" b="1" dirty="0"/>
              <a:t>Bru-seq</a:t>
            </a:r>
          </a:p>
          <a:p>
            <a:pPr algn="just"/>
            <a:r>
              <a:rPr lang="en-US" dirty="0"/>
              <a:t>Incorporation is followed by normal RNA-seq library preparation</a:t>
            </a:r>
          </a:p>
          <a:p>
            <a:pPr algn="just"/>
            <a:r>
              <a:rPr lang="en-US" dirty="0"/>
              <a:t>It requires a reference genome (with the most information obtainable when paired with a classical RNA-seq)</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5254147"/>
            <a:ext cx="10058400" cy="1004910"/>
          </a:xfrm>
          <a:prstGeom prst="rect">
            <a:avLst/>
          </a:prstGeom>
        </p:spPr>
      </p:pic>
    </p:spTree>
    <p:extLst>
      <p:ext uri="{BB962C8B-B14F-4D97-AF65-F5344CB8AC3E}">
        <p14:creationId xmlns:p14="http://schemas.microsoft.com/office/powerpoint/2010/main" val="223435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91550"/>
            <a:ext cx="10515600" cy="633358"/>
          </a:xfrm>
        </p:spPr>
        <p:txBody>
          <a:bodyPr>
            <a:noAutofit/>
          </a:bodyPr>
          <a:lstStyle/>
          <a:p>
            <a:r>
              <a:rPr lang="it-IT" sz="3200" dirty="0" err="1"/>
              <a:t>Gro-seq</a:t>
            </a:r>
            <a:r>
              <a:rPr lang="it-IT" sz="3200" dirty="0"/>
              <a:t> – Global </a:t>
            </a:r>
            <a:r>
              <a:rPr lang="it-IT" sz="3200" dirty="0" err="1"/>
              <a:t>Run</a:t>
            </a:r>
            <a:r>
              <a:rPr lang="it-IT" sz="3200" dirty="0"/>
              <a:t>-On-</a:t>
            </a:r>
            <a:r>
              <a:rPr lang="it-IT" sz="3200" dirty="0" err="1"/>
              <a:t>Sequencing</a:t>
            </a:r>
            <a:endParaRPr lang="en-US" sz="3200" dirty="0"/>
          </a:p>
        </p:txBody>
      </p:sp>
      <p:sp>
        <p:nvSpPr>
          <p:cNvPr id="5" name="Segnaposto contenuto 4"/>
          <p:cNvSpPr>
            <a:spLocks noGrp="1"/>
          </p:cNvSpPr>
          <p:nvPr>
            <p:ph idx="1"/>
          </p:nvPr>
        </p:nvSpPr>
        <p:spPr>
          <a:xfrm>
            <a:off x="487276" y="3672160"/>
            <a:ext cx="5721935" cy="4343400"/>
          </a:xfrm>
        </p:spPr>
        <p:txBody>
          <a:bodyPr/>
          <a:lstStyle/>
          <a:p>
            <a:pPr algn="just"/>
            <a:r>
              <a:rPr lang="en-US" dirty="0"/>
              <a:t>N.B. In a Gro-seq, nascent mRNA chains, i.e., pre-mRNA before splicing, are sequenced</a:t>
            </a:r>
          </a:p>
          <a:p>
            <a:pPr algn="just"/>
            <a:r>
              <a:rPr lang="en-US" u="sng" dirty="0"/>
              <a:t>The reads will therefore be distributed along the entire length of the gene and not just on the exons</a:t>
            </a:r>
            <a:r>
              <a:rPr lang="en-US" dirty="0"/>
              <a:t> (as expected in an RNA-seq instead)</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55" y="1622646"/>
            <a:ext cx="6045481" cy="1782406"/>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750" y="1361388"/>
            <a:ext cx="5664250" cy="4964336"/>
          </a:xfrm>
          <a:prstGeom prst="rect">
            <a:avLst/>
          </a:prstGeom>
        </p:spPr>
      </p:pic>
    </p:spTree>
    <p:extLst>
      <p:ext uri="{BB962C8B-B14F-4D97-AF65-F5344CB8AC3E}">
        <p14:creationId xmlns:p14="http://schemas.microsoft.com/office/powerpoint/2010/main" val="138981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91550"/>
            <a:ext cx="10515600" cy="633358"/>
          </a:xfrm>
        </p:spPr>
        <p:txBody>
          <a:bodyPr>
            <a:noAutofit/>
          </a:bodyPr>
          <a:lstStyle/>
          <a:p>
            <a:r>
              <a:rPr lang="it-IT" sz="3200" dirty="0"/>
              <a:t>NET-</a:t>
            </a:r>
            <a:r>
              <a:rPr lang="it-IT" sz="3200" dirty="0" err="1"/>
              <a:t>seq</a:t>
            </a:r>
            <a:r>
              <a:rPr lang="it-IT" sz="3200" dirty="0"/>
              <a:t> – an alternative</a:t>
            </a:r>
            <a:endParaRPr lang="en-US" sz="3200" dirty="0"/>
          </a:p>
        </p:txBody>
      </p:sp>
      <p:sp>
        <p:nvSpPr>
          <p:cNvPr id="3" name="Segnaposto contenuto 2"/>
          <p:cNvSpPr>
            <a:spLocks noGrp="1"/>
          </p:cNvSpPr>
          <p:nvPr>
            <p:ph idx="1"/>
          </p:nvPr>
        </p:nvSpPr>
        <p:spPr>
          <a:xfrm>
            <a:off x="611778" y="1323847"/>
            <a:ext cx="5797731" cy="4359691"/>
          </a:xfrm>
        </p:spPr>
        <p:txBody>
          <a:bodyPr>
            <a:normAutofit/>
          </a:bodyPr>
          <a:lstStyle/>
          <a:p>
            <a:pPr algn="just"/>
            <a:r>
              <a:rPr lang="en-US" sz="2400" b="1" dirty="0"/>
              <a:t>Native Elongating Transcript sequencing</a:t>
            </a:r>
          </a:p>
          <a:p>
            <a:pPr algn="just"/>
            <a:r>
              <a:rPr lang="en-US" sz="2400" dirty="0"/>
              <a:t>Unlike GRO-seq, application not limited to </a:t>
            </a:r>
            <a:r>
              <a:rPr lang="en-US" sz="2400" i="1" dirty="0"/>
              <a:t>in vitro </a:t>
            </a:r>
            <a:r>
              <a:rPr lang="en-US" sz="2400" dirty="0"/>
              <a:t>models (but it also requires a reference genome for complete interpretation)</a:t>
            </a:r>
          </a:p>
          <a:p>
            <a:pPr algn="just"/>
            <a:r>
              <a:rPr lang="en-US" sz="2400" dirty="0"/>
              <a:t>Uses antibodies that can specifically recognize components of the RNA polymerase II elongation complex to isolate nascent mRNA molecules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88" y="5628322"/>
            <a:ext cx="10058400" cy="586197"/>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306" y="727763"/>
            <a:ext cx="5455987" cy="954640"/>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306" y="1682403"/>
            <a:ext cx="5455987" cy="3642581"/>
          </a:xfrm>
          <a:prstGeom prst="rect">
            <a:avLst/>
          </a:prstGeom>
        </p:spPr>
      </p:pic>
    </p:spTree>
    <p:extLst>
      <p:ext uri="{BB962C8B-B14F-4D97-AF65-F5344CB8AC3E}">
        <p14:creationId xmlns:p14="http://schemas.microsoft.com/office/powerpoint/2010/main" val="262744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91550"/>
            <a:ext cx="10515600" cy="633358"/>
          </a:xfrm>
        </p:spPr>
        <p:txBody>
          <a:bodyPr>
            <a:noAutofit/>
          </a:bodyPr>
          <a:lstStyle/>
          <a:p>
            <a:r>
              <a:rPr lang="it-IT" sz="3200" dirty="0" err="1"/>
              <a:t>BruChase-seq</a:t>
            </a:r>
            <a:r>
              <a:rPr lang="it-IT" sz="3200" dirty="0"/>
              <a:t>: </a:t>
            </a:r>
            <a:r>
              <a:rPr lang="it-IT" sz="3200" dirty="0" err="1"/>
              <a:t>studying</a:t>
            </a:r>
            <a:r>
              <a:rPr lang="it-IT" sz="3200" dirty="0"/>
              <a:t> long-</a:t>
            </a:r>
            <a:r>
              <a:rPr lang="it-IT" sz="3200" dirty="0" err="1"/>
              <a:t>lived</a:t>
            </a:r>
            <a:r>
              <a:rPr lang="it-IT" sz="3200" dirty="0"/>
              <a:t> </a:t>
            </a:r>
            <a:r>
              <a:rPr lang="it-IT" sz="3200" dirty="0" err="1"/>
              <a:t>mRNAs</a:t>
            </a:r>
            <a:endParaRPr lang="en-US" sz="3200" dirty="0"/>
          </a:p>
        </p:txBody>
      </p:sp>
      <p:sp>
        <p:nvSpPr>
          <p:cNvPr id="3" name="Segnaposto contenuto 2"/>
          <p:cNvSpPr>
            <a:spLocks noGrp="1"/>
          </p:cNvSpPr>
          <p:nvPr>
            <p:ph idx="1"/>
          </p:nvPr>
        </p:nvSpPr>
        <p:spPr>
          <a:xfrm>
            <a:off x="724989" y="1405382"/>
            <a:ext cx="10515599" cy="4359691"/>
          </a:xfrm>
        </p:spPr>
        <p:txBody>
          <a:bodyPr>
            <a:normAutofit/>
          </a:bodyPr>
          <a:lstStyle/>
          <a:p>
            <a:pPr algn="just"/>
            <a:r>
              <a:rPr lang="en-US" dirty="0"/>
              <a:t>This method exploits a pulse-chase technique (i.e., incubation with labeled nucleotides followed by incubation of unlabeled nucleotides). Applicable only on </a:t>
            </a:r>
            <a:r>
              <a:rPr lang="en-US" i="1" dirty="0"/>
              <a:t>in vitro </a:t>
            </a:r>
            <a:r>
              <a:rPr lang="en-US" dirty="0"/>
              <a:t>systems</a:t>
            </a:r>
          </a:p>
          <a:p>
            <a:pPr algn="just"/>
            <a:r>
              <a:rPr lang="en-US" dirty="0"/>
              <a:t>Fundamental approach for studying the temporal dynamics of transcription</a:t>
            </a:r>
          </a:p>
          <a:p>
            <a:pPr algn="just"/>
            <a:r>
              <a:rPr lang="en-US" dirty="0"/>
              <a:t>In the first step, transcripts will incorporate Br-UTP, but in the subsequent time interval until RNA extraction, all nascent mRNAs will incorporate UTP </a:t>
            </a:r>
          </a:p>
          <a:p>
            <a:pPr algn="just"/>
            <a:r>
              <a:rPr lang="en-US" u="sng" dirty="0"/>
              <a:t>Only the “oldest” transcripts found in the mix can be isolated by immunoprecipitation and sequenced</a:t>
            </a:r>
            <a:r>
              <a:rPr lang="en-US" dirty="0"/>
              <a:t>. Short-lived transcripts, on the other hand, will not be isolated</a:t>
            </a:r>
          </a:p>
          <a:p>
            <a:pPr algn="just"/>
            <a:r>
              <a:rPr lang="en-US" dirty="0"/>
              <a:t>Can be paired with regular RNA-seq to obtain a comprehensive overview of the transcriptomic landscape</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54" y="5428794"/>
            <a:ext cx="10058400" cy="846729"/>
          </a:xfrm>
          <a:prstGeom prst="rect">
            <a:avLst/>
          </a:prstGeom>
        </p:spPr>
      </p:pic>
    </p:spTree>
    <p:extLst>
      <p:ext uri="{BB962C8B-B14F-4D97-AF65-F5344CB8AC3E}">
        <p14:creationId xmlns:p14="http://schemas.microsoft.com/office/powerpoint/2010/main" val="252277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fontScale="90000"/>
          </a:bodyPr>
          <a:lstStyle/>
          <a:p>
            <a:pPr algn="just"/>
            <a:r>
              <a:rPr lang="it-IT" dirty="0"/>
              <a:t>Mapping </a:t>
            </a:r>
            <a:r>
              <a:rPr lang="it-IT" dirty="0" err="1"/>
              <a:t>polyA</a:t>
            </a:r>
            <a:r>
              <a:rPr lang="it-IT" dirty="0"/>
              <a:t> </a:t>
            </a:r>
            <a:r>
              <a:rPr lang="it-IT" dirty="0" err="1"/>
              <a:t>sites</a:t>
            </a:r>
            <a:r>
              <a:rPr lang="it-IT" dirty="0"/>
              <a:t> and </a:t>
            </a:r>
            <a:r>
              <a:rPr lang="it-IT" dirty="0" err="1"/>
              <a:t>transcription</a:t>
            </a:r>
            <a:r>
              <a:rPr lang="it-IT" dirty="0"/>
              <a:t> start </a:t>
            </a:r>
            <a:r>
              <a:rPr lang="it-IT" dirty="0" err="1"/>
              <a:t>sites</a:t>
            </a:r>
            <a:r>
              <a:rPr lang="it-IT" dirty="0"/>
              <a:t> (TSS)</a:t>
            </a:r>
            <a:endParaRPr lang="en-US" dirty="0"/>
          </a:p>
        </p:txBody>
      </p:sp>
      <p:sp>
        <p:nvSpPr>
          <p:cNvPr id="3" name="Segnaposto contenuto 2"/>
          <p:cNvSpPr>
            <a:spLocks noGrp="1"/>
          </p:cNvSpPr>
          <p:nvPr>
            <p:ph idx="1"/>
          </p:nvPr>
        </p:nvSpPr>
        <p:spPr>
          <a:xfrm>
            <a:off x="838200" y="1657931"/>
            <a:ext cx="5371011" cy="4673199"/>
          </a:xfrm>
        </p:spPr>
        <p:txBody>
          <a:bodyPr>
            <a:normAutofit/>
          </a:bodyPr>
          <a:lstStyle/>
          <a:p>
            <a:pPr algn="just"/>
            <a:r>
              <a:rPr lang="en-US" sz="2300" dirty="0"/>
              <a:t>We have previously discussed the </a:t>
            </a:r>
            <a:r>
              <a:rPr lang="en-US" sz="2300" b="1" dirty="0"/>
              <a:t>3'-tag-seq</a:t>
            </a:r>
            <a:r>
              <a:rPr lang="en-US" sz="2300" dirty="0"/>
              <a:t> technique, which, in addition to being a cost-effective alternative to a classical RNA-seq, also </a:t>
            </a:r>
            <a:r>
              <a:rPr lang="en-US" sz="2300" u="sng" dirty="0"/>
              <a:t>allows alternative polyadenylation sites to be mapped by enriching reads in the 3'UTR near the poly-A tail</a:t>
            </a:r>
          </a:p>
          <a:p>
            <a:pPr algn="just"/>
            <a:r>
              <a:rPr lang="en-US" sz="2300" dirty="0"/>
              <a:t>A similar technique is used to </a:t>
            </a:r>
            <a:r>
              <a:rPr lang="en-US" sz="2300" u="sng" dirty="0"/>
              <a:t>map alternative 5'-capping sites: </a:t>
            </a:r>
            <a:r>
              <a:rPr lang="en-US" sz="2300" b="1" u="sng" dirty="0"/>
              <a:t>CAGE-seq</a:t>
            </a:r>
            <a:endParaRPr lang="en-US" sz="23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682" y="1416496"/>
            <a:ext cx="5364431" cy="5112973"/>
          </a:xfrm>
          <a:prstGeom prst="rect">
            <a:avLst/>
          </a:prstGeom>
        </p:spPr>
      </p:pic>
    </p:spTree>
    <p:extLst>
      <p:ext uri="{BB962C8B-B14F-4D97-AF65-F5344CB8AC3E}">
        <p14:creationId xmlns:p14="http://schemas.microsoft.com/office/powerpoint/2010/main" val="51164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4431" y="1904116"/>
            <a:ext cx="5371011" cy="4673199"/>
          </a:xfrm>
        </p:spPr>
        <p:txBody>
          <a:bodyPr>
            <a:normAutofit fontScale="85000" lnSpcReduction="20000"/>
          </a:bodyPr>
          <a:lstStyle/>
          <a:p>
            <a:pPr algn="just"/>
            <a:r>
              <a:rPr lang="en-US" sz="2300" dirty="0"/>
              <a:t>Technique inspired by 5'RACE, which solves the problem of the absence of a conserved sequence at the 5' of mRNAs</a:t>
            </a:r>
          </a:p>
          <a:p>
            <a:pPr algn="just"/>
            <a:r>
              <a:rPr lang="en-US" sz="2300" dirty="0"/>
              <a:t>The CAGE-seq technique involves </a:t>
            </a:r>
            <a:r>
              <a:rPr lang="en-US" sz="2300" u="sng" dirty="0" err="1"/>
              <a:t>decapping</a:t>
            </a:r>
            <a:r>
              <a:rPr lang="en-US" sz="2300" u="sng" dirty="0"/>
              <a:t> mRNAs and adding a biotinylated adaptor at the 5'</a:t>
            </a:r>
            <a:r>
              <a:rPr lang="en-US" sz="2300" dirty="0"/>
              <a:t> for selection of the mRNA/cDNA double strand that is created as a result of </a:t>
            </a:r>
            <a:r>
              <a:rPr lang="en-US" sz="2300" dirty="0" err="1"/>
              <a:t>retrotranscription</a:t>
            </a:r>
            <a:endParaRPr lang="en-US" sz="2300" dirty="0"/>
          </a:p>
          <a:p>
            <a:pPr algn="just"/>
            <a:r>
              <a:rPr lang="en-US" sz="2300" dirty="0"/>
              <a:t>Cap-less or </a:t>
            </a:r>
            <a:r>
              <a:rPr lang="en-US" sz="2300" dirty="0" err="1"/>
              <a:t>nonretranscribed</a:t>
            </a:r>
            <a:r>
              <a:rPr lang="en-US" sz="2300" dirty="0"/>
              <a:t> RNAs are degraded with </a:t>
            </a:r>
            <a:r>
              <a:rPr lang="en-US" sz="2300" dirty="0" err="1"/>
              <a:t>Rnase</a:t>
            </a:r>
            <a:r>
              <a:rPr lang="en-US" sz="2300" dirty="0"/>
              <a:t> (which does not degrade double-stranded targets)</a:t>
            </a:r>
          </a:p>
          <a:p>
            <a:pPr algn="just"/>
            <a:r>
              <a:rPr lang="en-US" sz="2300" dirty="0"/>
              <a:t>The reads are mapped against the reference genome, resulting in </a:t>
            </a:r>
            <a:r>
              <a:rPr lang="en-US" sz="2300" u="sng" dirty="0"/>
              <a:t>mapping peaks at the 5' end of the first transcribed exon</a:t>
            </a:r>
            <a:endParaRPr lang="it-IT" sz="2300" u="sng"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5139" y="2395920"/>
            <a:ext cx="4807810" cy="2733429"/>
          </a:xfrm>
          <a:prstGeom prst="rect">
            <a:avLst/>
          </a:prstGeom>
        </p:spPr>
      </p:pic>
      <p:sp>
        <p:nvSpPr>
          <p:cNvPr id="7" name="Titolo 1">
            <a:extLst>
              <a:ext uri="{FF2B5EF4-FFF2-40B4-BE49-F238E27FC236}">
                <a16:creationId xmlns:a16="http://schemas.microsoft.com/office/drawing/2014/main" id="{EF8E490F-AF04-AAC5-D75D-611440469FF6}"/>
              </a:ext>
            </a:extLst>
          </p:cNvPr>
          <p:cNvSpPr>
            <a:spLocks noGrp="1"/>
          </p:cNvSpPr>
          <p:nvPr>
            <p:ph type="title"/>
          </p:nvPr>
        </p:nvSpPr>
        <p:spPr>
          <a:xfrm>
            <a:off x="838199" y="783138"/>
            <a:ext cx="10515600" cy="633358"/>
          </a:xfrm>
        </p:spPr>
        <p:txBody>
          <a:bodyPr>
            <a:normAutofit/>
          </a:bodyPr>
          <a:lstStyle/>
          <a:p>
            <a:pPr algn="just"/>
            <a:r>
              <a:rPr lang="it-IT" dirty="0"/>
              <a:t>CAGE-</a:t>
            </a:r>
            <a:r>
              <a:rPr lang="it-IT" dirty="0" err="1"/>
              <a:t>seq</a:t>
            </a:r>
            <a:endParaRPr lang="en-US" dirty="0"/>
          </a:p>
        </p:txBody>
      </p:sp>
    </p:spTree>
    <p:extLst>
      <p:ext uri="{BB962C8B-B14F-4D97-AF65-F5344CB8AC3E}">
        <p14:creationId xmlns:p14="http://schemas.microsoft.com/office/powerpoint/2010/main" val="29499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a:bodyPr>
          <a:lstStyle/>
          <a:p>
            <a:pPr algn="just"/>
            <a:r>
              <a:rPr lang="it-IT" dirty="0"/>
              <a:t>PARE-</a:t>
            </a:r>
            <a:r>
              <a:rPr lang="it-IT" dirty="0" err="1"/>
              <a:t>seq</a:t>
            </a:r>
            <a:r>
              <a:rPr lang="it-IT" dirty="0"/>
              <a:t> – «</a:t>
            </a:r>
            <a:r>
              <a:rPr lang="it-IT" dirty="0" err="1"/>
              <a:t>degradome-seq</a:t>
            </a:r>
            <a:r>
              <a:rPr lang="it-IT" dirty="0"/>
              <a:t>»</a:t>
            </a:r>
            <a:endParaRPr lang="en-US" dirty="0"/>
          </a:p>
        </p:txBody>
      </p:sp>
      <p:sp>
        <p:nvSpPr>
          <p:cNvPr id="3" name="Segnaposto contenuto 2"/>
          <p:cNvSpPr>
            <a:spLocks noGrp="1"/>
          </p:cNvSpPr>
          <p:nvPr>
            <p:ph idx="1"/>
          </p:nvPr>
        </p:nvSpPr>
        <p:spPr>
          <a:xfrm>
            <a:off x="838200" y="1657931"/>
            <a:ext cx="6180909" cy="4673199"/>
          </a:xfrm>
        </p:spPr>
        <p:txBody>
          <a:bodyPr>
            <a:normAutofit fontScale="77500" lnSpcReduction="20000"/>
          </a:bodyPr>
          <a:lstStyle/>
          <a:p>
            <a:pPr algn="just"/>
            <a:r>
              <a:rPr lang="en-US" sz="2300" b="1" dirty="0"/>
              <a:t>Parallel Analysis of RNA Ends</a:t>
            </a:r>
          </a:p>
          <a:p>
            <a:pPr algn="just"/>
            <a:r>
              <a:rPr lang="en-US" sz="2300" dirty="0"/>
              <a:t>This is a technique that can map the mRNAs targeted for degradation by miRNAs</a:t>
            </a:r>
          </a:p>
          <a:p>
            <a:pPr algn="just"/>
            <a:r>
              <a:rPr lang="en-US" sz="2300" dirty="0"/>
              <a:t>Fragmentation of mRNA by Ago (driven by specific recognition by miRNAs though complementarity) leaves a partial product with a free phosphate group at the 5’ end, which can be exploited to insert an adaptor</a:t>
            </a:r>
          </a:p>
          <a:p>
            <a:pPr algn="just"/>
            <a:r>
              <a:rPr lang="en-US" sz="2300" dirty="0"/>
              <a:t>This is used for reverse transcription and to insert a cut site for </a:t>
            </a:r>
            <a:r>
              <a:rPr lang="en-US" sz="2300" dirty="0" err="1"/>
              <a:t>MmeI</a:t>
            </a:r>
            <a:r>
              <a:rPr lang="en-US" sz="2300" dirty="0"/>
              <a:t> (which cuts 20nt at the 3'), </a:t>
            </a:r>
            <a:r>
              <a:rPr lang="en-US" sz="2300" u="sng" dirty="0"/>
              <a:t>producing fragments of defined length</a:t>
            </a:r>
            <a:r>
              <a:rPr lang="en-US" sz="2300" dirty="0"/>
              <a:t>, to which the second set of adapters are then ligated</a:t>
            </a:r>
          </a:p>
          <a:p>
            <a:pPr algn="just"/>
            <a:r>
              <a:rPr lang="en-US" sz="2300" dirty="0"/>
              <a:t>'The resulting reads will be localized to the 5' end of the fragments of mRNA molecules undergoing degradation: these regions can be used to identify a consensus recognized (by complementarity) by miRNAs, and is therefore a powerful tool to infer potential mRNA/miRNA interactions, in particular if paired with miRNA-seq</a:t>
            </a:r>
            <a:endParaRPr lang="it-IT" sz="23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808" y="293567"/>
            <a:ext cx="4563047" cy="5750181"/>
          </a:xfrm>
          <a:prstGeom prst="rect">
            <a:avLst/>
          </a:prstGeom>
        </p:spPr>
      </p:pic>
    </p:spTree>
    <p:extLst>
      <p:ext uri="{BB962C8B-B14F-4D97-AF65-F5344CB8AC3E}">
        <p14:creationId xmlns:p14="http://schemas.microsoft.com/office/powerpoint/2010/main" val="227646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2145</Words>
  <Application>Microsoft Office PowerPoint</Application>
  <PresentationFormat>Widescreen</PresentationFormat>
  <Paragraphs>129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Wingdings</vt:lpstr>
      <vt:lpstr>Sheer Green 16x9</vt:lpstr>
      <vt:lpstr>LECTURE 13 Other advanced omic techniques</vt:lpstr>
      <vt:lpstr>How can we investigate actively transcribed mRNAs?</vt:lpstr>
      <vt:lpstr>Gro-seq – Global Run-On-Sequencing</vt:lpstr>
      <vt:lpstr>Gro-seq – Global Run-On-Sequencing</vt:lpstr>
      <vt:lpstr>NET-seq – an alternative</vt:lpstr>
      <vt:lpstr>BruChase-seq: studying long-lived mRNAs</vt:lpstr>
      <vt:lpstr>Mapping polyA sites and transcription start sites (TSS)</vt:lpstr>
      <vt:lpstr>CAGE-seq</vt:lpstr>
      <vt:lpstr>PARE-seq – «degradome-seq»</vt:lpstr>
      <vt:lpstr>PARE-seq – «degradome-seq»</vt:lpstr>
      <vt:lpstr>Population genomics: RAD-seq</vt:lpstr>
      <vt:lpstr>PowerPoint Presentation</vt:lpstr>
      <vt:lpstr>RAD-seq</vt:lpstr>
      <vt:lpstr>RAD-seq vs WGR</vt:lpstr>
      <vt:lpstr>ddRAD-seq</vt:lpstr>
      <vt:lpstr>ddRAD-seq</vt:lpstr>
      <vt:lpstr>RAD-seq vs ddRAD-seq</vt:lpstr>
      <vt:lpstr>Selecting the right restriction enzyme combination in a key aspect in ddRAD approaches</vt:lpstr>
      <vt:lpstr>2b-RAD</vt:lpstr>
      <vt:lpstr>2b-RAD</vt:lpstr>
      <vt:lpstr>RADseq/ddRAD/2bRAD – reference papers</vt:lpstr>
      <vt:lpstr>Target loci need to be selected before the analysis</vt:lpstr>
      <vt:lpstr>The «stack» concept</vt:lpstr>
      <vt:lpstr>Interpreting results: an example</vt:lpstr>
      <vt:lpstr>Interpreting results: an example</vt:lpstr>
      <vt:lpstr>RAD/ddRAD/2b-RAD – advantages and limitations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12 Altre tecniche omiche avanzate</dc:title>
  <dc:creator>marco gerdol</dc:creator>
  <cp:lastModifiedBy>marco gerdol</cp:lastModifiedBy>
  <cp:revision>39</cp:revision>
  <dcterms:created xsi:type="dcterms:W3CDTF">2022-12-12T23:49:47Z</dcterms:created>
  <dcterms:modified xsi:type="dcterms:W3CDTF">2024-12-12T17:37:14Z</dcterms:modified>
</cp:coreProperties>
</file>