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01DB-B5EA-4C97-8C61-199EFB50DE2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9813-311E-47CF-A316-E3C28523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>
            <a:noAutofit/>
          </a:bodyPr>
          <a:lstStyle/>
          <a:p>
            <a:r>
              <a:rPr lang="it-IT" sz="2800" dirty="0"/>
              <a:t>Sequenziamento nel 2000 (immaginato con strumenti e costi attuali)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44663" y="2197692"/>
            <a:ext cx="5196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Piastra con 96 sequenze analizzabili in parallelo</a:t>
            </a:r>
          </a:p>
          <a:p>
            <a:endParaRPr lang="it-IT" dirty="0"/>
          </a:p>
          <a:p>
            <a:r>
              <a:rPr lang="it-IT" dirty="0"/>
              <a:t>Lunghezza delle </a:t>
            </a:r>
            <a:r>
              <a:rPr lang="it-IT" dirty="0" err="1"/>
              <a:t>reads</a:t>
            </a:r>
            <a:r>
              <a:rPr lang="it-IT" dirty="0"/>
              <a:t> -&gt; 700 </a:t>
            </a:r>
            <a:r>
              <a:rPr lang="it-IT" dirty="0" err="1"/>
              <a:t>pb</a:t>
            </a:r>
            <a:endParaRPr lang="it-IT" dirty="0"/>
          </a:p>
          <a:p>
            <a:endParaRPr lang="it-IT" dirty="0"/>
          </a:p>
          <a:p>
            <a:r>
              <a:rPr lang="it-IT" dirty="0"/>
              <a:t>Tempistiche richieste -&gt; 1 ora di corsa</a:t>
            </a:r>
          </a:p>
          <a:p>
            <a:endParaRPr lang="it-IT" dirty="0"/>
          </a:p>
          <a:p>
            <a:r>
              <a:rPr lang="it-IT" dirty="0"/>
              <a:t>Costo per piastra: 390 euro (se affidata a servizio di sequenziamento esterno). Include preparazione del campione + sequenziamento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9569"/>
            <a:ext cx="4152900" cy="38334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97316" y="127457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Strumento </a:t>
            </a:r>
            <a:r>
              <a:rPr lang="en-US" sz="2400" dirty="0"/>
              <a:t>3730xl DNA Analyzer </a:t>
            </a:r>
            <a:r>
              <a:rPr lang="en-US" sz="2400" dirty="0" err="1"/>
              <a:t>della</a:t>
            </a:r>
            <a:r>
              <a:rPr lang="en-US" sz="2400" dirty="0"/>
              <a:t> Applied </a:t>
            </a:r>
            <a:r>
              <a:rPr lang="en-US" sz="2400" dirty="0" err="1"/>
              <a:t>Biosystems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16623" y="5108331"/>
            <a:ext cx="9900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Cosa potete utilizzare?</a:t>
            </a:r>
          </a:p>
          <a:p>
            <a:r>
              <a:rPr lang="it-IT" dirty="0"/>
              <a:t>No </a:t>
            </a:r>
            <a:r>
              <a:rPr lang="it-IT" dirty="0" err="1"/>
              <a:t>reads</a:t>
            </a:r>
            <a:r>
              <a:rPr lang="it-IT" dirty="0"/>
              <a:t> di seconda generazione</a:t>
            </a:r>
          </a:p>
          <a:p>
            <a:r>
              <a:rPr lang="it-IT" dirty="0"/>
              <a:t>No </a:t>
            </a:r>
            <a:r>
              <a:rPr lang="it-IT" dirty="0" err="1"/>
              <a:t>reads</a:t>
            </a:r>
            <a:r>
              <a:rPr lang="it-IT" dirty="0"/>
              <a:t> di terza generazione</a:t>
            </a:r>
          </a:p>
          <a:p>
            <a:r>
              <a:rPr lang="it-IT" dirty="0"/>
              <a:t>No librerie Hi-C</a:t>
            </a:r>
          </a:p>
          <a:p>
            <a:r>
              <a:rPr lang="it-IT" u="sng" dirty="0"/>
              <a:t>SOLO </a:t>
            </a:r>
            <a:r>
              <a:rPr lang="it-IT" u="sng" dirty="0" err="1"/>
              <a:t>Sanger</a:t>
            </a:r>
            <a:r>
              <a:rPr lang="it-IT" u="sng" dirty="0"/>
              <a:t> </a:t>
            </a:r>
            <a:r>
              <a:rPr lang="it-IT" u="sng" dirty="0" err="1"/>
              <a:t>sequencing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1863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>
            <a:normAutofit/>
          </a:bodyPr>
          <a:lstStyle/>
          <a:p>
            <a:r>
              <a:rPr lang="it-IT" sz="4000" dirty="0"/>
              <a:t>Sequenziamento nel 2024 – cosa potete usare?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459523"/>
            <a:ext cx="90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Quello che volete tra le varie strategia viste a lezione! -&gt; SHORT READS</a:t>
            </a:r>
            <a:endParaRPr lang="en-US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9038" y="2259623"/>
            <a:ext cx="3341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Illumina </a:t>
            </a:r>
            <a:r>
              <a:rPr lang="it-IT" dirty="0" err="1"/>
              <a:t>NovaSeq</a:t>
            </a:r>
            <a:r>
              <a:rPr lang="it-IT" dirty="0"/>
              <a:t> 6000</a:t>
            </a:r>
          </a:p>
          <a:p>
            <a:r>
              <a:rPr lang="it-IT" dirty="0"/>
              <a:t>Runtime: 44 ore</a:t>
            </a:r>
          </a:p>
          <a:p>
            <a:r>
              <a:rPr lang="it-IT" dirty="0"/>
              <a:t>2 </a:t>
            </a:r>
            <a:r>
              <a:rPr lang="it-IT" dirty="0" err="1"/>
              <a:t>flowcell</a:t>
            </a:r>
            <a:r>
              <a:rPr lang="it-IT" dirty="0"/>
              <a:t> corse in parallelo</a:t>
            </a:r>
          </a:p>
          <a:p>
            <a:r>
              <a:rPr lang="it-IT" dirty="0"/>
              <a:t>Ogni </a:t>
            </a:r>
            <a:r>
              <a:rPr lang="it-IT" dirty="0" err="1"/>
              <a:t>flowcell</a:t>
            </a:r>
            <a:r>
              <a:rPr lang="it-IT" dirty="0"/>
              <a:t> ha 2 </a:t>
            </a:r>
            <a:r>
              <a:rPr lang="it-IT" dirty="0" err="1"/>
              <a:t>lanes</a:t>
            </a:r>
            <a:endParaRPr lang="it-IT" dirty="0"/>
          </a:p>
          <a:p>
            <a:r>
              <a:rPr lang="it-IT" dirty="0"/>
              <a:t>Output: dipende dalla </a:t>
            </a:r>
            <a:r>
              <a:rPr lang="it-IT" dirty="0" err="1"/>
              <a:t>flowcell</a:t>
            </a:r>
            <a:r>
              <a:rPr lang="it-IT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500Gb (</a:t>
            </a:r>
            <a:r>
              <a:rPr lang="it-IT" dirty="0" err="1"/>
              <a:t>flowcell</a:t>
            </a:r>
            <a:r>
              <a:rPr lang="it-IT" dirty="0"/>
              <a:t> 1.5B)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3Tb (</a:t>
            </a:r>
            <a:r>
              <a:rPr lang="it-IT" dirty="0" err="1"/>
              <a:t>flowcell</a:t>
            </a:r>
            <a:r>
              <a:rPr lang="it-IT" dirty="0"/>
              <a:t> 10B)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8Tb (</a:t>
            </a:r>
            <a:r>
              <a:rPr lang="it-IT" dirty="0" err="1"/>
              <a:t>flowcell</a:t>
            </a:r>
            <a:r>
              <a:rPr lang="it-IT" dirty="0"/>
              <a:t> 25B)</a:t>
            </a:r>
          </a:p>
          <a:p>
            <a:r>
              <a:rPr lang="it-IT" dirty="0"/>
              <a:t>Runtime: </a:t>
            </a:r>
            <a:r>
              <a:rPr lang="it-IT" dirty="0" err="1"/>
              <a:t>depende</a:t>
            </a:r>
            <a:r>
              <a:rPr lang="it-IT" dirty="0"/>
              <a:t> dalla </a:t>
            </a:r>
            <a:r>
              <a:rPr lang="it-IT" dirty="0" err="1"/>
              <a:t>flowcell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23h (</a:t>
            </a:r>
            <a:r>
              <a:rPr lang="it-IT" dirty="0" err="1"/>
              <a:t>flowcell</a:t>
            </a:r>
            <a:r>
              <a:rPr lang="it-IT" dirty="0"/>
              <a:t> 1.5B)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25h (</a:t>
            </a:r>
            <a:r>
              <a:rPr lang="it-IT" dirty="0" err="1"/>
              <a:t>flowcell</a:t>
            </a:r>
            <a:r>
              <a:rPr lang="it-IT" dirty="0"/>
              <a:t> 10B)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48h (</a:t>
            </a:r>
            <a:r>
              <a:rPr lang="it-IT" dirty="0" err="1"/>
              <a:t>flowcell</a:t>
            </a:r>
            <a:r>
              <a:rPr lang="it-IT" dirty="0"/>
              <a:t> 25B)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432430" y="4530969"/>
            <a:ext cx="3675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BGIseq</a:t>
            </a:r>
            <a:r>
              <a:rPr lang="it-IT" dirty="0"/>
              <a:t> DNBSEQ-T7</a:t>
            </a:r>
          </a:p>
          <a:p>
            <a:r>
              <a:rPr lang="it-IT" dirty="0"/>
              <a:t>Runtime: 22 ore</a:t>
            </a:r>
          </a:p>
          <a:p>
            <a:r>
              <a:rPr lang="it-IT" dirty="0"/>
              <a:t>4 </a:t>
            </a:r>
            <a:r>
              <a:rPr lang="it-IT" dirty="0" err="1"/>
              <a:t>flowcell</a:t>
            </a:r>
            <a:r>
              <a:rPr lang="it-IT" dirty="0"/>
              <a:t> corse in parallelo</a:t>
            </a:r>
          </a:p>
          <a:p>
            <a:r>
              <a:rPr lang="it-IT" dirty="0"/>
              <a:t>1 lane per </a:t>
            </a:r>
            <a:r>
              <a:rPr lang="it-IT" dirty="0" err="1"/>
              <a:t>flowcell</a:t>
            </a:r>
            <a:endParaRPr lang="it-IT" dirty="0"/>
          </a:p>
          <a:p>
            <a:r>
              <a:rPr lang="it-IT" dirty="0"/>
              <a:t>Output: 1000 </a:t>
            </a:r>
            <a:r>
              <a:rPr lang="it-IT" dirty="0" err="1"/>
              <a:t>Gb</a:t>
            </a:r>
            <a:r>
              <a:rPr lang="it-IT" dirty="0"/>
              <a:t> per lane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-2209" t="9103" r="2209" b="1469"/>
          <a:stretch/>
        </p:blipFill>
        <p:spPr>
          <a:xfrm>
            <a:off x="4212293" y="4539761"/>
            <a:ext cx="2666718" cy="208670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423638" y="2365130"/>
            <a:ext cx="36839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Ricordiamoci la possibilità di sequenziare librerie Hi-C</a:t>
            </a:r>
          </a:p>
          <a:p>
            <a:r>
              <a:rPr lang="it-IT" dirty="0"/>
              <a:t>Costo preparazione libreria: circa 2500 euro</a:t>
            </a:r>
            <a:endParaRPr lang="en-US" dirty="0"/>
          </a:p>
        </p:txBody>
      </p:sp>
      <p:pic>
        <p:nvPicPr>
          <p:cNvPr id="4" name="Picture 3" descr="A white rectangular object with a screen and a square window&#10;&#10;Description automatically generated">
            <a:extLst>
              <a:ext uri="{FF2B5EF4-FFF2-40B4-BE49-F238E27FC236}">
                <a16:creationId xmlns:a16="http://schemas.microsoft.com/office/drawing/2014/main" id="{833E8727-9916-C928-86B2-8C359E577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94" y="1864026"/>
            <a:ext cx="2112450" cy="26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>
            <a:normAutofit/>
          </a:bodyPr>
          <a:lstStyle/>
          <a:p>
            <a:r>
              <a:rPr lang="it-IT" sz="4000" dirty="0"/>
              <a:t>Sequenziamento nel 2024 – cosa potete usare?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459523"/>
            <a:ext cx="90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Quello che volete tra le varie strategia viste a lezione! -&gt; SHORT READS</a:t>
            </a:r>
            <a:endParaRPr lang="en-US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9038" y="2259623"/>
            <a:ext cx="3341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PacBio</a:t>
            </a:r>
            <a:r>
              <a:rPr lang="it-IT" dirty="0"/>
              <a:t> </a:t>
            </a:r>
            <a:r>
              <a:rPr lang="it-IT" dirty="0" err="1"/>
              <a:t>Onso</a:t>
            </a:r>
            <a:endParaRPr lang="it-IT" dirty="0"/>
          </a:p>
          <a:p>
            <a:r>
              <a:rPr lang="it-IT" dirty="0"/>
              <a:t>Runtime: 48 ore</a:t>
            </a:r>
          </a:p>
          <a:p>
            <a:r>
              <a:rPr lang="it-IT" dirty="0"/>
              <a:t>Analisi di singole </a:t>
            </a:r>
            <a:r>
              <a:rPr lang="it-IT" dirty="0" err="1"/>
              <a:t>flowcell</a:t>
            </a:r>
            <a:endParaRPr lang="it-IT" dirty="0"/>
          </a:p>
          <a:p>
            <a:r>
              <a:rPr lang="it-IT" dirty="0"/>
              <a:t>Ogni </a:t>
            </a:r>
            <a:r>
              <a:rPr lang="it-IT" dirty="0" err="1"/>
              <a:t>flowcell</a:t>
            </a:r>
            <a:r>
              <a:rPr lang="it-IT" dirty="0"/>
              <a:t> ha 2 </a:t>
            </a:r>
            <a:r>
              <a:rPr lang="it-IT" dirty="0" err="1"/>
              <a:t>lanes</a:t>
            </a:r>
            <a:endParaRPr lang="it-IT" dirty="0"/>
          </a:p>
          <a:p>
            <a:r>
              <a:rPr lang="it-IT" dirty="0"/>
              <a:t>Output per lane: 150 Gb (modalità </a:t>
            </a:r>
            <a:r>
              <a:rPr lang="it-IT" dirty="0" err="1"/>
              <a:t>paired</a:t>
            </a:r>
            <a:r>
              <a:rPr lang="it-IT" dirty="0"/>
              <a:t>-end 2x150)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432430" y="4530969"/>
            <a:ext cx="4296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Biosciences</a:t>
            </a:r>
            <a:r>
              <a:rPr lang="it-IT" dirty="0"/>
              <a:t> AVITI</a:t>
            </a:r>
          </a:p>
          <a:p>
            <a:r>
              <a:rPr lang="it-IT" dirty="0"/>
              <a:t>Runtime: 60 ore</a:t>
            </a:r>
          </a:p>
          <a:p>
            <a:r>
              <a:rPr lang="it-IT" dirty="0"/>
              <a:t>Analisi di singole </a:t>
            </a:r>
            <a:r>
              <a:rPr lang="it-IT" dirty="0" err="1"/>
              <a:t>flowcell</a:t>
            </a:r>
            <a:endParaRPr lang="it-IT" dirty="0"/>
          </a:p>
          <a:p>
            <a:r>
              <a:rPr lang="it-IT" dirty="0"/>
              <a:t>Ogni </a:t>
            </a:r>
            <a:r>
              <a:rPr lang="it-IT" dirty="0" err="1"/>
              <a:t>flowcell</a:t>
            </a:r>
            <a:r>
              <a:rPr lang="it-IT" dirty="0"/>
              <a:t> ha 2 </a:t>
            </a:r>
            <a:r>
              <a:rPr lang="it-IT" dirty="0" err="1"/>
              <a:t>lanes</a:t>
            </a:r>
            <a:endParaRPr lang="it-IT" dirty="0"/>
          </a:p>
          <a:p>
            <a:r>
              <a:rPr lang="it-IT" dirty="0"/>
              <a:t>Output: 180 Gb per lane (modalità </a:t>
            </a:r>
            <a:r>
              <a:rPr lang="it-IT" dirty="0" err="1"/>
              <a:t>paired</a:t>
            </a:r>
            <a:r>
              <a:rPr lang="it-IT" dirty="0"/>
              <a:t>-end 2x300)</a:t>
            </a:r>
          </a:p>
          <a:p>
            <a:r>
              <a:rPr lang="it-IT" dirty="0"/>
              <a:t>Costo (non presente su </a:t>
            </a:r>
            <a:r>
              <a:rPr lang="it-IT" dirty="0" err="1"/>
              <a:t>Genohub</a:t>
            </a:r>
            <a:r>
              <a:rPr lang="it-IT" dirty="0"/>
              <a:t>): 2500$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3923" b="16308"/>
          <a:stretch/>
        </p:blipFill>
        <p:spPr>
          <a:xfrm>
            <a:off x="4536830" y="2259623"/>
            <a:ext cx="2983523" cy="17832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22" y="4626020"/>
            <a:ext cx="2309558" cy="15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>
            <a:normAutofit/>
          </a:bodyPr>
          <a:lstStyle/>
          <a:p>
            <a:r>
              <a:rPr lang="it-IT" sz="4000" dirty="0"/>
              <a:t>Sequenziamento nel 2024 – cosa potete usare?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459523"/>
            <a:ext cx="90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Quello che volete tra le varie strategia viste a lezione! -&gt; SHORT READS</a:t>
            </a:r>
            <a:endParaRPr lang="en-US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9038" y="2259623"/>
            <a:ext cx="33410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Singular</a:t>
            </a:r>
            <a:r>
              <a:rPr lang="it-IT" dirty="0"/>
              <a:t> </a:t>
            </a:r>
            <a:r>
              <a:rPr lang="it-IT" dirty="0" err="1"/>
              <a:t>Genomics</a:t>
            </a:r>
            <a:r>
              <a:rPr lang="it-IT" dirty="0"/>
              <a:t> G4</a:t>
            </a:r>
          </a:p>
          <a:p>
            <a:r>
              <a:rPr lang="it-IT" dirty="0"/>
              <a:t>Runtime: 24 ore</a:t>
            </a:r>
          </a:p>
          <a:p>
            <a:r>
              <a:rPr lang="it-IT" dirty="0"/>
              <a:t>Analisi di 4 </a:t>
            </a:r>
            <a:r>
              <a:rPr lang="it-IT" dirty="0" err="1"/>
              <a:t>flowcell</a:t>
            </a:r>
            <a:r>
              <a:rPr lang="it-IT" dirty="0"/>
              <a:t> in parallelo</a:t>
            </a:r>
          </a:p>
          <a:p>
            <a:r>
              <a:rPr lang="it-IT" dirty="0"/>
              <a:t>Ogni </a:t>
            </a:r>
            <a:r>
              <a:rPr lang="it-IT" dirty="0" err="1"/>
              <a:t>flowcell</a:t>
            </a:r>
            <a:r>
              <a:rPr lang="it-IT" dirty="0"/>
              <a:t> ha 4 </a:t>
            </a:r>
            <a:r>
              <a:rPr lang="it-IT" dirty="0" err="1"/>
              <a:t>lanes</a:t>
            </a:r>
            <a:endParaRPr lang="it-IT" dirty="0"/>
          </a:p>
          <a:p>
            <a:r>
              <a:rPr lang="it-IT" dirty="0"/>
              <a:t>Output per lane: 150 Gb per lane (modalità </a:t>
            </a:r>
            <a:r>
              <a:rPr lang="it-IT" dirty="0" err="1"/>
              <a:t>paired</a:t>
            </a:r>
            <a:r>
              <a:rPr lang="it-IT" dirty="0"/>
              <a:t>-end 2x150)</a:t>
            </a:r>
          </a:p>
          <a:p>
            <a:r>
              <a:rPr lang="it-IT" dirty="0"/>
              <a:t>Costo: 1500$ (non presente su </a:t>
            </a:r>
            <a:r>
              <a:rPr lang="it-IT" dirty="0" err="1"/>
              <a:t>Genohub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N.B. bisogna prevedere la preparazione di una libreria Illumina + conversione per compatibilità (+ 100$ circa)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432430" y="4530969"/>
            <a:ext cx="4296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Ultima </a:t>
            </a:r>
            <a:r>
              <a:rPr lang="it-IT" dirty="0" err="1"/>
              <a:t>Genomics</a:t>
            </a:r>
            <a:r>
              <a:rPr lang="it-IT" dirty="0"/>
              <a:t> UG100</a:t>
            </a:r>
          </a:p>
          <a:p>
            <a:r>
              <a:rPr lang="it-IT" dirty="0"/>
              <a:t>Runtime: 8 ore</a:t>
            </a:r>
          </a:p>
          <a:p>
            <a:r>
              <a:rPr lang="it-IT" dirty="0"/>
              <a:t>Analisi di singoli wafer</a:t>
            </a:r>
          </a:p>
          <a:p>
            <a:r>
              <a:rPr lang="it-IT" dirty="0"/>
              <a:t>Output: 2.4Tb (modalità single end, </a:t>
            </a:r>
            <a:r>
              <a:rPr lang="it-IT" dirty="0" err="1"/>
              <a:t>reads</a:t>
            </a:r>
            <a:r>
              <a:rPr lang="it-IT" dirty="0"/>
              <a:t> di 300 </a:t>
            </a:r>
            <a:r>
              <a:rPr lang="it-IT" dirty="0" err="1"/>
              <a:t>bp</a:t>
            </a:r>
            <a:r>
              <a:rPr lang="it-IT" dirty="0"/>
              <a:t>)</a:t>
            </a:r>
          </a:p>
          <a:p>
            <a:r>
              <a:rPr lang="it-IT" dirty="0"/>
              <a:t>Costo (non presente su </a:t>
            </a:r>
            <a:r>
              <a:rPr lang="it-IT" dirty="0" err="1"/>
              <a:t>Genohub</a:t>
            </a:r>
            <a:r>
              <a:rPr lang="it-IT" dirty="0"/>
              <a:t>): circa 2500$ + library </a:t>
            </a:r>
            <a:r>
              <a:rPr lang="it-IT" dirty="0" err="1"/>
              <a:t>prep</a:t>
            </a:r>
            <a:r>
              <a:rPr lang="it-IT" dirty="0"/>
              <a:t>?</a:t>
            </a: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B8F65A5F-85E7-184A-ADA9-BF141CCE2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5" y="1907164"/>
            <a:ext cx="2863986" cy="22729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30BCAD-2BA3-F983-6D5D-6CF87AA14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8" y="4544957"/>
            <a:ext cx="1230596" cy="20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>
            <a:normAutofit/>
          </a:bodyPr>
          <a:lstStyle/>
          <a:p>
            <a:r>
              <a:rPr lang="it-IT" sz="4000" dirty="0"/>
              <a:t>Sequenziamento nel 2023 – cosa potete usare?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459523"/>
            <a:ext cx="712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Quello che volete tra le varie strategia viste a lezione! -&gt; LONG READS</a:t>
            </a:r>
            <a:endParaRPr lang="en-US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8200" y="2245385"/>
            <a:ext cx="367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PacBio</a:t>
            </a:r>
            <a:r>
              <a:rPr lang="it-IT" dirty="0"/>
              <a:t> </a:t>
            </a:r>
            <a:r>
              <a:rPr lang="it-IT" dirty="0" err="1"/>
              <a:t>Revio</a:t>
            </a:r>
            <a:endParaRPr lang="it-IT" dirty="0"/>
          </a:p>
          <a:p>
            <a:r>
              <a:rPr lang="it-IT" dirty="0"/>
              <a:t>4 celle SMRT corse in parallelo</a:t>
            </a:r>
          </a:p>
          <a:p>
            <a:r>
              <a:rPr lang="it-IT" dirty="0"/>
              <a:t>Output cella SMRT -&gt; 100Gb</a:t>
            </a:r>
          </a:p>
          <a:p>
            <a:r>
              <a:rPr lang="it-IT" dirty="0"/>
              <a:t>Runtime: 24 ore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7232" t="5692" r="9230" b="8692"/>
          <a:stretch/>
        </p:blipFill>
        <p:spPr>
          <a:xfrm>
            <a:off x="4182207" y="1995854"/>
            <a:ext cx="1928446" cy="197639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41931" y="4637194"/>
            <a:ext cx="367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Oxford </a:t>
            </a:r>
            <a:r>
              <a:rPr lang="it-IT" dirty="0" err="1"/>
              <a:t>Nanopore</a:t>
            </a:r>
            <a:r>
              <a:rPr lang="it-IT" dirty="0"/>
              <a:t> </a:t>
            </a:r>
            <a:r>
              <a:rPr lang="it-IT" dirty="0" err="1"/>
              <a:t>Promethion</a:t>
            </a:r>
            <a:endParaRPr lang="it-IT" dirty="0"/>
          </a:p>
          <a:p>
            <a:r>
              <a:rPr lang="it-IT" dirty="0"/>
              <a:t>Output </a:t>
            </a:r>
            <a:r>
              <a:rPr lang="it-IT" dirty="0" err="1"/>
              <a:t>flowcell</a:t>
            </a:r>
            <a:r>
              <a:rPr lang="it-IT" dirty="0"/>
              <a:t>-&gt; 150Gb</a:t>
            </a:r>
          </a:p>
          <a:p>
            <a:r>
              <a:rPr lang="it-IT" dirty="0"/>
              <a:t>48 </a:t>
            </a:r>
            <a:r>
              <a:rPr lang="it-IT" dirty="0" err="1"/>
              <a:t>flowcell</a:t>
            </a:r>
            <a:r>
              <a:rPr lang="it-IT" dirty="0"/>
              <a:t> corse in parallelo</a:t>
            </a:r>
          </a:p>
          <a:p>
            <a:r>
              <a:rPr lang="it-IT" dirty="0"/>
              <a:t>Runtime: 72 ore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85" y="4526241"/>
            <a:ext cx="2986770" cy="16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3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455</Words>
  <Application>Microsoft Office PowerPoint</Application>
  <PresentationFormat>Widescreen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Sequenziamento nel 2000 (immaginato con strumenti e costi attuali)</vt:lpstr>
      <vt:lpstr>Sequenziamento nel 2024 – cosa potete usare?</vt:lpstr>
      <vt:lpstr>Sequenziamento nel 2024 – cosa potete usare?</vt:lpstr>
      <vt:lpstr>Sequenziamento nel 2024 – cosa potete usare?</vt:lpstr>
      <vt:lpstr>Sequenziamento nel 2023 – cosa potete usare?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Sequenziamento Sanger – prezzi attuali di mercato</dc:title>
  <dc:creator>marco gerdol</dc:creator>
  <cp:lastModifiedBy>marco gerdol</cp:lastModifiedBy>
  <cp:revision>23</cp:revision>
  <dcterms:created xsi:type="dcterms:W3CDTF">2023-10-25T14:37:19Z</dcterms:created>
  <dcterms:modified xsi:type="dcterms:W3CDTF">2024-10-24T14:19:33Z</dcterms:modified>
</cp:coreProperties>
</file>