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4"/>
  </p:notesMasterIdLst>
  <p:sldIdLst>
    <p:sldId id="391" r:id="rId2"/>
    <p:sldId id="392" r:id="rId3"/>
    <p:sldId id="393" r:id="rId4"/>
    <p:sldId id="431" r:id="rId5"/>
    <p:sldId id="459" r:id="rId6"/>
    <p:sldId id="399" r:id="rId7"/>
    <p:sldId id="461" r:id="rId8"/>
    <p:sldId id="394" r:id="rId9"/>
    <p:sldId id="395" r:id="rId10"/>
    <p:sldId id="396" r:id="rId11"/>
    <p:sldId id="397" r:id="rId12"/>
    <p:sldId id="398" r:id="rId13"/>
    <p:sldId id="460" r:id="rId14"/>
    <p:sldId id="432" r:id="rId15"/>
    <p:sldId id="400" r:id="rId16"/>
    <p:sldId id="401" r:id="rId17"/>
    <p:sldId id="402" r:id="rId18"/>
    <p:sldId id="403" r:id="rId19"/>
    <p:sldId id="404" r:id="rId20"/>
    <p:sldId id="405" r:id="rId21"/>
    <p:sldId id="464" r:id="rId22"/>
    <p:sldId id="406" r:id="rId23"/>
    <p:sldId id="446" r:id="rId24"/>
    <p:sldId id="407" r:id="rId25"/>
    <p:sldId id="451" r:id="rId26"/>
    <p:sldId id="452" r:id="rId27"/>
    <p:sldId id="408" r:id="rId28"/>
    <p:sldId id="409" r:id="rId29"/>
    <p:sldId id="462" r:id="rId30"/>
    <p:sldId id="463" r:id="rId31"/>
    <p:sldId id="466" r:id="rId32"/>
    <p:sldId id="410" r:id="rId33"/>
    <p:sldId id="411" r:id="rId34"/>
    <p:sldId id="412" r:id="rId35"/>
    <p:sldId id="454" r:id="rId36"/>
    <p:sldId id="413" r:id="rId37"/>
    <p:sldId id="469" r:id="rId38"/>
    <p:sldId id="470" r:id="rId39"/>
    <p:sldId id="447" r:id="rId40"/>
    <p:sldId id="449" r:id="rId41"/>
    <p:sldId id="450" r:id="rId42"/>
    <p:sldId id="414" r:id="rId43"/>
    <p:sldId id="415" r:id="rId44"/>
    <p:sldId id="416" r:id="rId45"/>
    <p:sldId id="433" r:id="rId46"/>
    <p:sldId id="417" r:id="rId47"/>
    <p:sldId id="418" r:id="rId48"/>
    <p:sldId id="419" r:id="rId49"/>
    <p:sldId id="420" r:id="rId50"/>
    <p:sldId id="421" r:id="rId51"/>
    <p:sldId id="467" r:id="rId52"/>
    <p:sldId id="422" r:id="rId53"/>
    <p:sldId id="423" r:id="rId54"/>
    <p:sldId id="424" r:id="rId55"/>
    <p:sldId id="425" r:id="rId56"/>
    <p:sldId id="426" r:id="rId57"/>
    <p:sldId id="427" r:id="rId58"/>
    <p:sldId id="428" r:id="rId59"/>
    <p:sldId id="429" r:id="rId60"/>
    <p:sldId id="455" r:id="rId61"/>
    <p:sldId id="456" r:id="rId62"/>
    <p:sldId id="457" r:id="rId63"/>
    <p:sldId id="430" r:id="rId64"/>
    <p:sldId id="434" r:id="rId65"/>
    <p:sldId id="435" r:id="rId66"/>
    <p:sldId id="468" r:id="rId67"/>
    <p:sldId id="443" r:id="rId68"/>
    <p:sldId id="444" r:id="rId69"/>
    <p:sldId id="436" r:id="rId70"/>
    <p:sldId id="437" r:id="rId71"/>
    <p:sldId id="438" r:id="rId72"/>
    <p:sldId id="439"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2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79"/>
    <p:restoredTop sz="94666"/>
  </p:normalViewPr>
  <p:slideViewPr>
    <p:cSldViewPr snapToGrid="0" snapToObjects="1">
      <p:cViewPr varScale="1">
        <p:scale>
          <a:sx n="103" d="100"/>
          <a:sy n="103" d="100"/>
        </p:scale>
        <p:origin x="184" y="296"/>
      </p:cViewPr>
      <p:guideLst/>
    </p:cSldViewPr>
  </p:slideViewPr>
  <p:notesTextViewPr>
    <p:cViewPr>
      <p:scale>
        <a:sx n="1" d="1"/>
        <a:sy n="1" d="1"/>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F59F81-0117-134D-8628-042DE7A04D2B}" type="datetimeFigureOut">
              <a:t>23/10/23</a:t>
            </a:fld>
            <a:endParaRPr lang="it-IT"/>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A0E447-FF80-A548-8C80-B4931B6D56F0}" type="slidenum">
              <a:t>‹#›</a:t>
            </a:fld>
            <a:endParaRPr lang="it-IT"/>
          </a:p>
        </p:txBody>
      </p:sp>
    </p:spTree>
    <p:extLst>
      <p:ext uri="{BB962C8B-B14F-4D97-AF65-F5344CB8AC3E}">
        <p14:creationId xmlns:p14="http://schemas.microsoft.com/office/powerpoint/2010/main" val="754629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8397AC-477C-9647-82AD-DF18BFAF287D}" type="datetimeFigureOut">
              <a:rPr lang="en-US" smtClean="0"/>
              <a:t>10/23/23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1623F-AEBF-0246-8C83-875FDAB5D6BE}" type="slidenum">
              <a:rPr lang="en-US" smtClean="0"/>
              <a:t>‹#›</a:t>
            </a:fld>
            <a:endParaRPr lang="en-US"/>
          </a:p>
        </p:txBody>
      </p:sp>
    </p:spTree>
    <p:extLst>
      <p:ext uri="{BB962C8B-B14F-4D97-AF65-F5344CB8AC3E}">
        <p14:creationId xmlns:p14="http://schemas.microsoft.com/office/powerpoint/2010/main" val="1601392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8397AC-477C-9647-82AD-DF18BFAF287D}" type="datetimeFigureOut">
              <a:rPr lang="en-US" smtClean="0"/>
              <a:t>10/23/23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1623F-AEBF-0246-8C83-875FDAB5D6BE}" type="slidenum">
              <a:rPr lang="en-US" smtClean="0"/>
              <a:t>‹#›</a:t>
            </a:fld>
            <a:endParaRPr lang="en-US"/>
          </a:p>
        </p:txBody>
      </p:sp>
    </p:spTree>
    <p:extLst>
      <p:ext uri="{BB962C8B-B14F-4D97-AF65-F5344CB8AC3E}">
        <p14:creationId xmlns:p14="http://schemas.microsoft.com/office/powerpoint/2010/main" val="875761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8397AC-477C-9647-82AD-DF18BFAF287D}" type="datetimeFigureOut">
              <a:rPr lang="en-US" smtClean="0"/>
              <a:t>10/23/23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1623F-AEBF-0246-8C83-875FDAB5D6BE}" type="slidenum">
              <a:rPr lang="en-US" smtClean="0"/>
              <a:t>‹#›</a:t>
            </a:fld>
            <a:endParaRPr lang="en-US"/>
          </a:p>
        </p:txBody>
      </p:sp>
    </p:spTree>
    <p:extLst>
      <p:ext uri="{BB962C8B-B14F-4D97-AF65-F5344CB8AC3E}">
        <p14:creationId xmlns:p14="http://schemas.microsoft.com/office/powerpoint/2010/main" val="77622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8397AC-477C-9647-82AD-DF18BFAF287D}" type="datetimeFigureOut">
              <a:rPr lang="en-US" smtClean="0"/>
              <a:t>10/23/23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1623F-AEBF-0246-8C83-875FDAB5D6BE}" type="slidenum">
              <a:rPr lang="en-US" smtClean="0"/>
              <a:t>‹#›</a:t>
            </a:fld>
            <a:endParaRPr lang="en-US"/>
          </a:p>
        </p:txBody>
      </p:sp>
    </p:spTree>
    <p:extLst>
      <p:ext uri="{BB962C8B-B14F-4D97-AF65-F5344CB8AC3E}">
        <p14:creationId xmlns:p14="http://schemas.microsoft.com/office/powerpoint/2010/main" val="195401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8397AC-477C-9647-82AD-DF18BFAF287D}" type="datetimeFigureOut">
              <a:rPr lang="en-US" smtClean="0"/>
              <a:t>10/23/23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1623F-AEBF-0246-8C83-875FDAB5D6BE}" type="slidenum">
              <a:rPr lang="en-US" smtClean="0"/>
              <a:t>‹#›</a:t>
            </a:fld>
            <a:endParaRPr lang="en-US"/>
          </a:p>
        </p:txBody>
      </p:sp>
    </p:spTree>
    <p:extLst>
      <p:ext uri="{BB962C8B-B14F-4D97-AF65-F5344CB8AC3E}">
        <p14:creationId xmlns:p14="http://schemas.microsoft.com/office/powerpoint/2010/main" val="608816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8397AC-477C-9647-82AD-DF18BFAF287D}" type="datetimeFigureOut">
              <a:rPr lang="en-US" smtClean="0"/>
              <a:t>10/23/23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F1623F-AEBF-0246-8C83-875FDAB5D6BE}" type="slidenum">
              <a:rPr lang="en-US" smtClean="0"/>
              <a:t>‹#›</a:t>
            </a:fld>
            <a:endParaRPr lang="en-US"/>
          </a:p>
        </p:txBody>
      </p:sp>
    </p:spTree>
    <p:extLst>
      <p:ext uri="{BB962C8B-B14F-4D97-AF65-F5344CB8AC3E}">
        <p14:creationId xmlns:p14="http://schemas.microsoft.com/office/powerpoint/2010/main" val="1770686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8397AC-477C-9647-82AD-DF18BFAF287D}" type="datetimeFigureOut">
              <a:rPr lang="en-US" smtClean="0"/>
              <a:t>10/23/23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F1623F-AEBF-0246-8C83-875FDAB5D6BE}" type="slidenum">
              <a:rPr lang="en-US" smtClean="0"/>
              <a:t>‹#›</a:t>
            </a:fld>
            <a:endParaRPr lang="en-US"/>
          </a:p>
        </p:txBody>
      </p:sp>
    </p:spTree>
    <p:extLst>
      <p:ext uri="{BB962C8B-B14F-4D97-AF65-F5344CB8AC3E}">
        <p14:creationId xmlns:p14="http://schemas.microsoft.com/office/powerpoint/2010/main" val="104701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8397AC-477C-9647-82AD-DF18BFAF287D}" type="datetimeFigureOut">
              <a:rPr lang="en-US" smtClean="0"/>
              <a:t>10/23/23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F1623F-AEBF-0246-8C83-875FDAB5D6BE}" type="slidenum">
              <a:rPr lang="en-US" smtClean="0"/>
              <a:t>‹#›</a:t>
            </a:fld>
            <a:endParaRPr lang="en-US"/>
          </a:p>
        </p:txBody>
      </p:sp>
    </p:spTree>
    <p:extLst>
      <p:ext uri="{BB962C8B-B14F-4D97-AF65-F5344CB8AC3E}">
        <p14:creationId xmlns:p14="http://schemas.microsoft.com/office/powerpoint/2010/main" val="922079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8397AC-477C-9647-82AD-DF18BFAF287D}" type="datetimeFigureOut">
              <a:rPr lang="en-US" smtClean="0"/>
              <a:t>10/23/23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F1623F-AEBF-0246-8C83-875FDAB5D6BE}" type="slidenum">
              <a:rPr lang="en-US" smtClean="0"/>
              <a:t>‹#›</a:t>
            </a:fld>
            <a:endParaRPr lang="en-US"/>
          </a:p>
        </p:txBody>
      </p:sp>
    </p:spTree>
    <p:extLst>
      <p:ext uri="{BB962C8B-B14F-4D97-AF65-F5344CB8AC3E}">
        <p14:creationId xmlns:p14="http://schemas.microsoft.com/office/powerpoint/2010/main" val="1141823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8397AC-477C-9647-82AD-DF18BFAF287D}" type="datetimeFigureOut">
              <a:rPr lang="en-US" smtClean="0"/>
              <a:t>10/23/23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F1623F-AEBF-0246-8C83-875FDAB5D6BE}" type="slidenum">
              <a:rPr lang="en-US" smtClean="0"/>
              <a:t>‹#›</a:t>
            </a:fld>
            <a:endParaRPr lang="en-US"/>
          </a:p>
        </p:txBody>
      </p:sp>
    </p:spTree>
    <p:extLst>
      <p:ext uri="{BB962C8B-B14F-4D97-AF65-F5344CB8AC3E}">
        <p14:creationId xmlns:p14="http://schemas.microsoft.com/office/powerpoint/2010/main" val="713846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8397AC-477C-9647-82AD-DF18BFAF287D}" type="datetimeFigureOut">
              <a:rPr lang="en-US" smtClean="0"/>
              <a:t>10/23/23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F1623F-AEBF-0246-8C83-875FDAB5D6BE}" type="slidenum">
              <a:rPr lang="en-US" smtClean="0"/>
              <a:t>‹#›</a:t>
            </a:fld>
            <a:endParaRPr lang="en-US"/>
          </a:p>
        </p:txBody>
      </p:sp>
    </p:spTree>
    <p:extLst>
      <p:ext uri="{BB962C8B-B14F-4D97-AF65-F5344CB8AC3E}">
        <p14:creationId xmlns:p14="http://schemas.microsoft.com/office/powerpoint/2010/main" val="1768943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397AC-477C-9647-82AD-DF18BFAF287D}" type="datetimeFigureOut">
              <a:rPr lang="en-US" smtClean="0"/>
              <a:t>10/23/23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F1623F-AEBF-0246-8C83-875FDAB5D6BE}" type="slidenum">
              <a:rPr lang="en-US" smtClean="0"/>
              <a:t>‹#›</a:t>
            </a:fld>
            <a:endParaRPr lang="en-US"/>
          </a:p>
        </p:txBody>
      </p:sp>
    </p:spTree>
    <p:extLst>
      <p:ext uri="{BB962C8B-B14F-4D97-AF65-F5344CB8AC3E}">
        <p14:creationId xmlns:p14="http://schemas.microsoft.com/office/powerpoint/2010/main" val="7729951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6.png"/><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png"/></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28.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image" Target="../media/image78.png"/><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29.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image" Target="../media/image78.png"/><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50.png"/><Relationship Id="rId2"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62.png"/></Relationships>
</file>

<file path=ppt/slides/_rels/slide3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 Id="rId4" Type="http://schemas.openxmlformats.org/officeDocument/2006/relationships/image" Target="../media/image90.png"/></Relationships>
</file>

<file path=ppt/slides/_rels/slide3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33.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image" Target="../media/image100.png"/><Relationship Id="rId1" Type="http://schemas.openxmlformats.org/officeDocument/2006/relationships/slideLayout" Target="../slideLayouts/slideLayout7.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37.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image" Target="../media/image107.png"/><Relationship Id="rId2" Type="http://schemas.openxmlformats.org/officeDocument/2006/relationships/image" Target="../media/image100.png"/><Relationship Id="rId1" Type="http://schemas.openxmlformats.org/officeDocument/2006/relationships/slideLayout" Target="../slideLayouts/slideLayout7.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38.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image" Target="../media/image100.png"/><Relationship Id="rId1" Type="http://schemas.openxmlformats.org/officeDocument/2006/relationships/slideLayout" Target="../slideLayouts/slideLayout7.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39.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08.png"/><Relationship Id="rId7" Type="http://schemas.openxmlformats.org/officeDocument/2006/relationships/image" Target="../media/image104.png"/><Relationship Id="rId12" Type="http://schemas.openxmlformats.org/officeDocument/2006/relationships/image" Target="../media/image113.png"/><Relationship Id="rId2" Type="http://schemas.openxmlformats.org/officeDocument/2006/relationships/image" Target="../media/image101.png"/><Relationship Id="rId1" Type="http://schemas.openxmlformats.org/officeDocument/2006/relationships/slideLayout" Target="../slideLayouts/slideLayout7.xml"/><Relationship Id="rId6" Type="http://schemas.openxmlformats.org/officeDocument/2006/relationships/image" Target="../media/image103.png"/><Relationship Id="rId11" Type="http://schemas.openxmlformats.org/officeDocument/2006/relationships/image" Target="../media/image112.png"/><Relationship Id="rId5" Type="http://schemas.openxmlformats.org/officeDocument/2006/relationships/image" Target="../media/image110.png"/><Relationship Id="rId10" Type="http://schemas.openxmlformats.org/officeDocument/2006/relationships/image" Target="../media/image111.png"/><Relationship Id="rId4" Type="http://schemas.openxmlformats.org/officeDocument/2006/relationships/image" Target="../media/image109.png"/><Relationship Id="rId9" Type="http://schemas.openxmlformats.org/officeDocument/2006/relationships/image" Target="../media/image106.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114.png"/><Relationship Id="rId7" Type="http://schemas.openxmlformats.org/officeDocument/2006/relationships/image" Target="../media/image118.png"/><Relationship Id="rId2"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 Id="rId9" Type="http://schemas.openxmlformats.org/officeDocument/2006/relationships/image" Target="../media/image120.png"/></Relationships>
</file>

<file path=ppt/slides/_rels/slide41.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image" Target="../media/image127.png"/><Relationship Id="rId13" Type="http://schemas.openxmlformats.org/officeDocument/2006/relationships/image" Target="../media/image132.png"/><Relationship Id="rId3" Type="http://schemas.openxmlformats.org/officeDocument/2006/relationships/image" Target="../media/image122.png"/><Relationship Id="rId7" Type="http://schemas.openxmlformats.org/officeDocument/2006/relationships/image" Target="../media/image126.png"/><Relationship Id="rId12" Type="http://schemas.openxmlformats.org/officeDocument/2006/relationships/image" Target="../media/image131.png"/><Relationship Id="rId2" Type="http://schemas.openxmlformats.org/officeDocument/2006/relationships/image" Target="../media/image99.png"/><Relationship Id="rId1" Type="http://schemas.openxmlformats.org/officeDocument/2006/relationships/slideLayout" Target="../slideLayouts/slideLayout7.xml"/><Relationship Id="rId6" Type="http://schemas.openxmlformats.org/officeDocument/2006/relationships/image" Target="../media/image125.png"/><Relationship Id="rId11" Type="http://schemas.openxmlformats.org/officeDocument/2006/relationships/image" Target="../media/image130.png"/><Relationship Id="rId5" Type="http://schemas.openxmlformats.org/officeDocument/2006/relationships/image" Target="../media/image124.png"/><Relationship Id="rId10" Type="http://schemas.openxmlformats.org/officeDocument/2006/relationships/image" Target="../media/image129.png"/><Relationship Id="rId4" Type="http://schemas.openxmlformats.org/officeDocument/2006/relationships/image" Target="../media/image123.png"/><Relationship Id="rId9" Type="http://schemas.openxmlformats.org/officeDocument/2006/relationships/image" Target="../media/image128.png"/></Relationships>
</file>

<file path=ppt/slides/_rels/slide45.xml.rels><?xml version="1.0" encoding="UTF-8" standalone="yes"?>
<Relationships xmlns="http://schemas.openxmlformats.org/package/2006/relationships"><Relationship Id="rId3" Type="http://schemas.openxmlformats.org/officeDocument/2006/relationships/image" Target="../media/image134.png"/><Relationship Id="rId7" Type="http://schemas.openxmlformats.org/officeDocument/2006/relationships/image" Target="../media/image138.png"/><Relationship Id="rId2" Type="http://schemas.openxmlformats.org/officeDocument/2006/relationships/image" Target="../media/image133.png"/><Relationship Id="rId1" Type="http://schemas.openxmlformats.org/officeDocument/2006/relationships/slideLayout" Target="../slideLayouts/slideLayout7.xml"/><Relationship Id="rId6" Type="http://schemas.openxmlformats.org/officeDocument/2006/relationships/image" Target="../media/image137.png"/><Relationship Id="rId5" Type="http://schemas.openxmlformats.org/officeDocument/2006/relationships/image" Target="../media/image136.png"/><Relationship Id="rId4" Type="http://schemas.openxmlformats.org/officeDocument/2006/relationships/image" Target="../media/image135.png"/></Relationships>
</file>

<file path=ppt/slides/_rels/slide46.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41.png"/><Relationship Id="rId7" Type="http://schemas.openxmlformats.org/officeDocument/2006/relationships/image" Target="../media/image145.png"/><Relationship Id="rId2" Type="http://schemas.openxmlformats.org/officeDocument/2006/relationships/image" Target="../media/image140.png"/><Relationship Id="rId1" Type="http://schemas.openxmlformats.org/officeDocument/2006/relationships/slideLayout" Target="../slideLayouts/slideLayout7.xml"/><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image" Target="../media/image142.png"/></Relationships>
</file>

<file path=ppt/slides/_rels/slide48.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png"/><Relationship Id="rId1" Type="http://schemas.openxmlformats.org/officeDocument/2006/relationships/slideLayout" Target="../slideLayouts/slideLayout7.xml"/><Relationship Id="rId6" Type="http://schemas.openxmlformats.org/officeDocument/2006/relationships/image" Target="../media/image150.png"/><Relationship Id="rId5" Type="http://schemas.openxmlformats.org/officeDocument/2006/relationships/image" Target="../media/image149.png"/><Relationship Id="rId4" Type="http://schemas.openxmlformats.org/officeDocument/2006/relationships/image" Target="../media/image148.png"/></Relationships>
</file>

<file path=ppt/slides/_rels/slide49.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7.xml"/><Relationship Id="rId6" Type="http://schemas.openxmlformats.org/officeDocument/2006/relationships/image" Target="../media/image155.png"/><Relationship Id="rId5" Type="http://schemas.openxmlformats.org/officeDocument/2006/relationships/image" Target="../media/image154.png"/><Relationship Id="rId4" Type="http://schemas.openxmlformats.org/officeDocument/2006/relationships/image" Target="../media/image153.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9.png"/><Relationship Id="rId5" Type="http://schemas.openxmlformats.org/officeDocument/2006/relationships/image" Target="../media/image2.png"/><Relationship Id="rId10" Type="http://schemas.openxmlformats.org/officeDocument/2006/relationships/image" Target="../media/image18.png"/><Relationship Id="rId4" Type="http://schemas.openxmlformats.org/officeDocument/2006/relationships/image" Target="../media/image14.png"/><Relationship Id="rId9" Type="http://schemas.openxmlformats.org/officeDocument/2006/relationships/image" Target="../media/image17.png"/></Relationships>
</file>

<file path=ppt/slides/_rels/slide50.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image" Target="../media/image156.png"/><Relationship Id="rId1" Type="http://schemas.openxmlformats.org/officeDocument/2006/relationships/slideLayout" Target="../slideLayouts/slideLayout7.xml"/><Relationship Id="rId6" Type="http://schemas.openxmlformats.org/officeDocument/2006/relationships/image" Target="../media/image160.png"/><Relationship Id="rId5" Type="http://schemas.openxmlformats.org/officeDocument/2006/relationships/image" Target="../media/image159.png"/><Relationship Id="rId4" Type="http://schemas.openxmlformats.org/officeDocument/2006/relationships/image" Target="../media/image15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16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image" Target="../media/image16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image" Target="../media/image164.png"/><Relationship Id="rId1" Type="http://schemas.openxmlformats.org/officeDocument/2006/relationships/slideLayout" Target="../slideLayouts/slideLayout7.xml"/><Relationship Id="rId6" Type="http://schemas.openxmlformats.org/officeDocument/2006/relationships/image" Target="../media/image168.png"/><Relationship Id="rId5" Type="http://schemas.openxmlformats.org/officeDocument/2006/relationships/image" Target="../media/image167.png"/><Relationship Id="rId4" Type="http://schemas.openxmlformats.org/officeDocument/2006/relationships/image" Target="../media/image166.png"/></Relationships>
</file>

<file path=ppt/slides/_rels/slide55.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image" Target="../media/image167.png"/><Relationship Id="rId1" Type="http://schemas.openxmlformats.org/officeDocument/2006/relationships/slideLayout" Target="../slideLayouts/slideLayout7.xml"/><Relationship Id="rId5" Type="http://schemas.openxmlformats.org/officeDocument/2006/relationships/image" Target="../media/image170.png"/><Relationship Id="rId4" Type="http://schemas.openxmlformats.org/officeDocument/2006/relationships/image" Target="../media/image169.png"/></Relationships>
</file>

<file path=ppt/slides/_rels/slide56.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image" Target="../media/image17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image" Target="../media/image172.png"/><Relationship Id="rId1" Type="http://schemas.openxmlformats.org/officeDocument/2006/relationships/slideLayout" Target="../slideLayouts/slideLayout7.xml"/><Relationship Id="rId6" Type="http://schemas.openxmlformats.org/officeDocument/2006/relationships/image" Target="../media/image176.png"/><Relationship Id="rId5" Type="http://schemas.openxmlformats.org/officeDocument/2006/relationships/image" Target="../media/image175.png"/><Relationship Id="rId4" Type="http://schemas.openxmlformats.org/officeDocument/2006/relationships/image" Target="../media/image174.png"/></Relationships>
</file>

<file path=ppt/slides/_rels/slide58.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image" Target="../media/image177.png"/><Relationship Id="rId1" Type="http://schemas.openxmlformats.org/officeDocument/2006/relationships/slideLayout" Target="../slideLayouts/slideLayout7.xml"/><Relationship Id="rId6" Type="http://schemas.openxmlformats.org/officeDocument/2006/relationships/image" Target="../media/image181.png"/><Relationship Id="rId5" Type="http://schemas.openxmlformats.org/officeDocument/2006/relationships/image" Target="../media/image180.png"/><Relationship Id="rId4" Type="http://schemas.openxmlformats.org/officeDocument/2006/relationships/image" Target="../media/image179.png"/></Relationships>
</file>

<file path=ppt/slides/_rels/slide59.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image" Target="../media/image18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60.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image" Target="../media/image18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image" Target="../media/image18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image" Target="../media/image18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image" Target="../media/image182.png"/><Relationship Id="rId1" Type="http://schemas.openxmlformats.org/officeDocument/2006/relationships/slideLayout" Target="../slideLayouts/slideLayout7.xml"/><Relationship Id="rId4" Type="http://schemas.openxmlformats.org/officeDocument/2006/relationships/image" Target="../media/image185.png"/></Relationships>
</file>

<file path=ppt/slides/_rels/slide64.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image" Target="../media/image186.png"/><Relationship Id="rId1" Type="http://schemas.openxmlformats.org/officeDocument/2006/relationships/slideLayout" Target="../slideLayouts/slideLayout7.xml"/><Relationship Id="rId5" Type="http://schemas.openxmlformats.org/officeDocument/2006/relationships/image" Target="../media/image189.png"/><Relationship Id="rId4" Type="http://schemas.openxmlformats.org/officeDocument/2006/relationships/image" Target="../media/image188.png"/></Relationships>
</file>

<file path=ppt/slides/_rels/slide65.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image" Target="../media/image190.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92.png"/><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5.png"/></Relationships>
</file>

<file path=ppt/slides/_rels/slide67.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92.png"/><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5.png"/></Relationships>
</file>

<file path=ppt/slides/_rels/slide68.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92.png"/><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5.png"/></Relationships>
</file>

<file path=ppt/slides/_rels/slide69.xml.rels><?xml version="1.0" encoding="UTF-8" standalone="yes"?>
<Relationships xmlns="http://schemas.openxmlformats.org/package/2006/relationships"><Relationship Id="rId3" Type="http://schemas.openxmlformats.org/officeDocument/2006/relationships/image" Target="../media/image192.png"/><Relationship Id="rId7" Type="http://schemas.openxmlformats.org/officeDocument/2006/relationships/image" Target="../media/image74.png"/><Relationship Id="rId2" Type="http://schemas.openxmlformats.org/officeDocument/2006/relationships/image" Target="../media/image193.pn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5.png"/><Relationship Id="rId4" Type="http://schemas.openxmlformats.org/officeDocument/2006/relationships/image" Target="../media/image194.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96.png"/><Relationship Id="rId2" Type="http://schemas.openxmlformats.org/officeDocument/2006/relationships/image" Target="../media/image195.png"/><Relationship Id="rId1" Type="http://schemas.openxmlformats.org/officeDocument/2006/relationships/slideLayout" Target="../slideLayouts/slideLayout7.xml"/><Relationship Id="rId5" Type="http://schemas.openxmlformats.org/officeDocument/2006/relationships/image" Target="../media/image198.png"/><Relationship Id="rId4" Type="http://schemas.openxmlformats.org/officeDocument/2006/relationships/image" Target="../media/image197.png"/></Relationships>
</file>

<file path=ppt/slides/_rels/slide71.xml.rels><?xml version="1.0" encoding="UTF-8" standalone="yes"?>
<Relationships xmlns="http://schemas.openxmlformats.org/package/2006/relationships"><Relationship Id="rId3" Type="http://schemas.openxmlformats.org/officeDocument/2006/relationships/image" Target="../media/image196.png"/><Relationship Id="rId2" Type="http://schemas.openxmlformats.org/officeDocument/2006/relationships/image" Target="../media/image199.png"/><Relationship Id="rId1" Type="http://schemas.openxmlformats.org/officeDocument/2006/relationships/slideLayout" Target="../slideLayouts/slideLayout7.xml"/><Relationship Id="rId4" Type="http://schemas.openxmlformats.org/officeDocument/2006/relationships/image" Target="../media/image200.png"/></Relationships>
</file>

<file path=ppt/slides/_rels/slide72.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image" Target="../media/image19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7659C4-82F0-154A-A55C-2706C6E486CD}"/>
              </a:ext>
            </a:extLst>
          </p:cNvPr>
          <p:cNvSpPr txBox="1"/>
          <p:nvPr/>
        </p:nvSpPr>
        <p:spPr>
          <a:xfrm>
            <a:off x="3118624" y="297372"/>
            <a:ext cx="3628494" cy="461665"/>
          </a:xfrm>
          <a:prstGeom prst="rect">
            <a:avLst/>
          </a:prstGeom>
          <a:noFill/>
        </p:spPr>
        <p:txBody>
          <a:bodyPr wrap="none" rtlCol="0">
            <a:spAutoFit/>
          </a:bodyPr>
          <a:lstStyle/>
          <a:p>
            <a:r>
              <a:rPr lang="it-IT" sz="2400" b="1"/>
              <a:t>Forme canoniche: </a:t>
            </a:r>
            <a:r>
              <a:rPr lang="it-IT" sz="2400" b="1" i="1"/>
              <a:t>minterm</a:t>
            </a:r>
          </a:p>
        </p:txBody>
      </p:sp>
      <p:sp>
        <p:nvSpPr>
          <p:cNvPr id="6" name="TextBox 5">
            <a:extLst>
              <a:ext uri="{FF2B5EF4-FFF2-40B4-BE49-F238E27FC236}">
                <a16:creationId xmlns:a16="http://schemas.microsoft.com/office/drawing/2014/main" id="{B21ACB6E-396B-1342-A9E1-7E700044B1D8}"/>
              </a:ext>
            </a:extLst>
          </p:cNvPr>
          <p:cNvSpPr txBox="1"/>
          <p:nvPr/>
        </p:nvSpPr>
        <p:spPr>
          <a:xfrm>
            <a:off x="1116281" y="938151"/>
            <a:ext cx="7633180" cy="369332"/>
          </a:xfrm>
          <a:prstGeom prst="rect">
            <a:avLst/>
          </a:prstGeom>
          <a:noFill/>
        </p:spPr>
        <p:txBody>
          <a:bodyPr wrap="none" rtlCol="0">
            <a:spAutoFit/>
          </a:bodyPr>
          <a:lstStyle/>
          <a:p>
            <a:r>
              <a:rPr lang="it-IT"/>
              <a:t>Fissiamo una qualunque funzione Booleana espressa mediante tavola di verità</a:t>
            </a:r>
          </a:p>
        </p:txBody>
      </p:sp>
      <p:pic>
        <p:nvPicPr>
          <p:cNvPr id="19" name="Picture 18">
            <a:extLst>
              <a:ext uri="{FF2B5EF4-FFF2-40B4-BE49-F238E27FC236}">
                <a16:creationId xmlns:a16="http://schemas.microsoft.com/office/drawing/2014/main" id="{2B04159D-6A0D-7F46-9653-F86EB2B68A10}"/>
              </a:ext>
            </a:extLst>
          </p:cNvPr>
          <p:cNvPicPr>
            <a:picLocks noChangeAspect="1"/>
          </p:cNvPicPr>
          <p:nvPr/>
        </p:nvPicPr>
        <p:blipFill>
          <a:blip r:embed="rId2"/>
          <a:stretch>
            <a:fillRect/>
          </a:stretch>
        </p:blipFill>
        <p:spPr>
          <a:xfrm>
            <a:off x="4932871" y="2388004"/>
            <a:ext cx="3132365" cy="2822880"/>
          </a:xfrm>
          <a:prstGeom prst="rect">
            <a:avLst/>
          </a:prstGeom>
        </p:spPr>
      </p:pic>
      <p:grpSp>
        <p:nvGrpSpPr>
          <p:cNvPr id="37" name="Group 36">
            <a:extLst>
              <a:ext uri="{FF2B5EF4-FFF2-40B4-BE49-F238E27FC236}">
                <a16:creationId xmlns:a16="http://schemas.microsoft.com/office/drawing/2014/main" id="{EE1260AB-5C24-844F-BACB-E5F3FBC202E5}"/>
              </a:ext>
            </a:extLst>
          </p:cNvPr>
          <p:cNvGrpSpPr/>
          <p:nvPr/>
        </p:nvGrpSpPr>
        <p:grpSpPr>
          <a:xfrm>
            <a:off x="5609867" y="1540815"/>
            <a:ext cx="2712859" cy="1937612"/>
            <a:chOff x="5609867" y="1540815"/>
            <a:chExt cx="2712859" cy="1937612"/>
          </a:xfrm>
        </p:grpSpPr>
        <p:sp>
          <p:nvSpPr>
            <p:cNvPr id="23" name="TextBox 22">
              <a:extLst>
                <a:ext uri="{FF2B5EF4-FFF2-40B4-BE49-F238E27FC236}">
                  <a16:creationId xmlns:a16="http://schemas.microsoft.com/office/drawing/2014/main" id="{F7B957B0-390F-F947-AA11-1B6461289BF7}"/>
                </a:ext>
              </a:extLst>
            </p:cNvPr>
            <p:cNvSpPr txBox="1"/>
            <p:nvPr/>
          </p:nvSpPr>
          <p:spPr>
            <a:xfrm>
              <a:off x="5609867" y="1540815"/>
              <a:ext cx="2712859" cy="646331"/>
            </a:xfrm>
            <a:prstGeom prst="rect">
              <a:avLst/>
            </a:prstGeom>
            <a:noFill/>
            <a:ln>
              <a:solidFill>
                <a:srgbClr val="0A20FF"/>
              </a:solidFill>
            </a:ln>
          </p:spPr>
          <p:txBody>
            <a:bodyPr wrap="none" rtlCol="0">
              <a:spAutoFit/>
            </a:bodyPr>
            <a:lstStyle/>
            <a:p>
              <a:r>
                <a:rPr lang="it-IT">
                  <a:solidFill>
                    <a:srgbClr val="0A20FF"/>
                  </a:solidFill>
                </a:rPr>
                <a:t>prendiamo ora la funzione </a:t>
              </a:r>
            </a:p>
            <a:p>
              <a:r>
                <a:rPr lang="it-IT">
                  <a:solidFill>
                    <a:srgbClr val="0A20FF"/>
                  </a:solidFill>
                </a:rPr>
                <a:t>che vale 1 per 010</a:t>
              </a:r>
            </a:p>
          </p:txBody>
        </p:sp>
        <p:cxnSp>
          <p:nvCxnSpPr>
            <p:cNvPr id="34" name="Straight Connector 33">
              <a:extLst>
                <a:ext uri="{FF2B5EF4-FFF2-40B4-BE49-F238E27FC236}">
                  <a16:creationId xmlns:a16="http://schemas.microsoft.com/office/drawing/2014/main" id="{F6814F58-F39B-9344-A0C9-4B79C1CAEB23}"/>
                </a:ext>
              </a:extLst>
            </p:cNvPr>
            <p:cNvCxnSpPr>
              <a:cxnSpLocks/>
            </p:cNvCxnSpPr>
            <p:nvPr/>
          </p:nvCxnSpPr>
          <p:spPr>
            <a:xfrm>
              <a:off x="7154562" y="3478427"/>
              <a:ext cx="1005016" cy="0"/>
            </a:xfrm>
            <a:prstGeom prst="line">
              <a:avLst/>
            </a:prstGeom>
            <a:ln w="19050">
              <a:solidFill>
                <a:srgbClr val="0A20FF"/>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B6F04AA-7FBF-1E49-BAD3-79AA7A08215B}"/>
                </a:ext>
              </a:extLst>
            </p:cNvPr>
            <p:cNvCxnSpPr>
              <a:cxnSpLocks/>
            </p:cNvCxnSpPr>
            <p:nvPr/>
          </p:nvCxnSpPr>
          <p:spPr>
            <a:xfrm>
              <a:off x="8159578" y="2187145"/>
              <a:ext cx="0" cy="1291282"/>
            </a:xfrm>
            <a:prstGeom prst="line">
              <a:avLst/>
            </a:prstGeom>
            <a:ln w="19050">
              <a:solidFill>
                <a:srgbClr val="0A20FF"/>
              </a:solidFill>
            </a:ln>
          </p:spPr>
          <p:style>
            <a:lnRef idx="1">
              <a:schemeClr val="accent1"/>
            </a:lnRef>
            <a:fillRef idx="0">
              <a:schemeClr val="accent1"/>
            </a:fillRef>
            <a:effectRef idx="0">
              <a:schemeClr val="accent1"/>
            </a:effectRef>
            <a:fontRef idx="minor">
              <a:schemeClr val="tx1"/>
            </a:fontRef>
          </p:style>
        </p:cxnSp>
      </p:grpSp>
      <p:sp>
        <p:nvSpPr>
          <p:cNvPr id="38" name="TextBox 37">
            <a:extLst>
              <a:ext uri="{FF2B5EF4-FFF2-40B4-BE49-F238E27FC236}">
                <a16:creationId xmlns:a16="http://schemas.microsoft.com/office/drawing/2014/main" id="{06C091F1-CEFD-9448-AA00-7441C2654210}"/>
              </a:ext>
            </a:extLst>
          </p:cNvPr>
          <p:cNvSpPr txBox="1"/>
          <p:nvPr/>
        </p:nvSpPr>
        <p:spPr>
          <a:xfrm>
            <a:off x="1269313" y="5752845"/>
            <a:ext cx="6877908" cy="461665"/>
          </a:xfrm>
          <a:prstGeom prst="rect">
            <a:avLst/>
          </a:prstGeom>
          <a:noFill/>
        </p:spPr>
        <p:txBody>
          <a:bodyPr wrap="none" rtlCol="0">
            <a:spAutoFit/>
          </a:bodyPr>
          <a:lstStyle/>
          <a:p>
            <a:r>
              <a:rPr lang="it-IT" sz="2400"/>
              <a:t>Questa funzione si chiama </a:t>
            </a:r>
            <a:r>
              <a:rPr lang="it-IT" sz="2400" i="1"/>
              <a:t>termine minimo </a:t>
            </a:r>
            <a:r>
              <a:rPr lang="it-IT" sz="2400"/>
              <a:t>o</a:t>
            </a:r>
            <a:r>
              <a:rPr lang="it-IT" sz="2400" i="1"/>
              <a:t> minterm</a:t>
            </a:r>
          </a:p>
        </p:txBody>
      </p:sp>
      <p:sp>
        <p:nvSpPr>
          <p:cNvPr id="39" name="Rectangle 38">
            <a:extLst>
              <a:ext uri="{FF2B5EF4-FFF2-40B4-BE49-F238E27FC236}">
                <a16:creationId xmlns:a16="http://schemas.microsoft.com/office/drawing/2014/main" id="{672F87AA-4398-DC41-9919-9E1740DF67A6}"/>
              </a:ext>
            </a:extLst>
          </p:cNvPr>
          <p:cNvSpPr/>
          <p:nvPr/>
        </p:nvSpPr>
        <p:spPr>
          <a:xfrm>
            <a:off x="6437870" y="5004487"/>
            <a:ext cx="432487" cy="24346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TextBox 39">
            <a:extLst>
              <a:ext uri="{FF2B5EF4-FFF2-40B4-BE49-F238E27FC236}">
                <a16:creationId xmlns:a16="http://schemas.microsoft.com/office/drawing/2014/main" id="{BD11531E-B127-8443-B674-9C68129FF640}"/>
              </a:ext>
            </a:extLst>
          </p:cNvPr>
          <p:cNvSpPr txBox="1"/>
          <p:nvPr/>
        </p:nvSpPr>
        <p:spPr>
          <a:xfrm>
            <a:off x="7527476" y="40178"/>
            <a:ext cx="1590500" cy="246221"/>
          </a:xfrm>
          <a:prstGeom prst="rect">
            <a:avLst/>
          </a:prstGeom>
          <a:noFill/>
        </p:spPr>
        <p:txBody>
          <a:bodyPr wrap="none" rtlCol="0">
            <a:spAutoFit/>
          </a:bodyPr>
          <a:lstStyle/>
          <a:p>
            <a:r>
              <a:rPr lang="it-IT" sz="1000"/>
              <a:t>Forme canoniche: </a:t>
            </a:r>
            <a:r>
              <a:rPr lang="it-IT" sz="1000" i="1"/>
              <a:t>minterm</a:t>
            </a:r>
          </a:p>
        </p:txBody>
      </p:sp>
      <p:grpSp>
        <p:nvGrpSpPr>
          <p:cNvPr id="11" name="Group 10">
            <a:extLst>
              <a:ext uri="{FF2B5EF4-FFF2-40B4-BE49-F238E27FC236}">
                <a16:creationId xmlns:a16="http://schemas.microsoft.com/office/drawing/2014/main" id="{DFA29493-167B-F84C-9902-F13862D937AA}"/>
              </a:ext>
            </a:extLst>
          </p:cNvPr>
          <p:cNvGrpSpPr/>
          <p:nvPr/>
        </p:nvGrpSpPr>
        <p:grpSpPr>
          <a:xfrm>
            <a:off x="661549" y="2252565"/>
            <a:ext cx="3420133" cy="3055705"/>
            <a:chOff x="661549" y="2252565"/>
            <a:chExt cx="3420133" cy="3055705"/>
          </a:xfrm>
        </p:grpSpPr>
        <p:grpSp>
          <p:nvGrpSpPr>
            <p:cNvPr id="10" name="Group 9">
              <a:extLst>
                <a:ext uri="{FF2B5EF4-FFF2-40B4-BE49-F238E27FC236}">
                  <a16:creationId xmlns:a16="http://schemas.microsoft.com/office/drawing/2014/main" id="{02297332-CEB6-E949-BBB5-D674C3FA0821}"/>
                </a:ext>
              </a:extLst>
            </p:cNvPr>
            <p:cNvGrpSpPr/>
            <p:nvPr/>
          </p:nvGrpSpPr>
          <p:grpSpPr>
            <a:xfrm>
              <a:off x="755891" y="2252565"/>
              <a:ext cx="3325791" cy="3055705"/>
              <a:chOff x="755891" y="2252565"/>
              <a:chExt cx="3325791" cy="3055705"/>
            </a:xfrm>
          </p:grpSpPr>
          <p:grpSp>
            <p:nvGrpSpPr>
              <p:cNvPr id="9" name="Group 8">
                <a:extLst>
                  <a:ext uri="{FF2B5EF4-FFF2-40B4-BE49-F238E27FC236}">
                    <a16:creationId xmlns:a16="http://schemas.microsoft.com/office/drawing/2014/main" id="{0855ECF0-446C-0049-922F-2BCFD860ED2E}"/>
                  </a:ext>
                </a:extLst>
              </p:cNvPr>
              <p:cNvGrpSpPr/>
              <p:nvPr/>
            </p:nvGrpSpPr>
            <p:grpSpPr>
              <a:xfrm>
                <a:off x="755891" y="2290619"/>
                <a:ext cx="3325791" cy="3017651"/>
                <a:chOff x="755891" y="2290619"/>
                <a:chExt cx="3325791" cy="3017651"/>
              </a:xfrm>
            </p:grpSpPr>
            <p:pic>
              <p:nvPicPr>
                <p:cNvPr id="8" name="Picture 7">
                  <a:extLst>
                    <a:ext uri="{FF2B5EF4-FFF2-40B4-BE49-F238E27FC236}">
                      <a16:creationId xmlns:a16="http://schemas.microsoft.com/office/drawing/2014/main" id="{94E71FCB-72E1-864C-BD2F-DAE6D3D454A7}"/>
                    </a:ext>
                  </a:extLst>
                </p:cNvPr>
                <p:cNvPicPr>
                  <a:picLocks noChangeAspect="1"/>
                </p:cNvPicPr>
                <p:nvPr/>
              </p:nvPicPr>
              <p:blipFill>
                <a:blip r:embed="rId3"/>
                <a:stretch>
                  <a:fillRect/>
                </a:stretch>
              </p:blipFill>
              <p:spPr>
                <a:xfrm>
                  <a:off x="755891" y="2290619"/>
                  <a:ext cx="3325791" cy="3017651"/>
                </a:xfrm>
                <a:prstGeom prst="rect">
                  <a:avLst/>
                </a:prstGeom>
              </p:spPr>
            </p:pic>
            <p:sp>
              <p:nvSpPr>
                <p:cNvPr id="2" name="Rectangle 1">
                  <a:extLst>
                    <a:ext uri="{FF2B5EF4-FFF2-40B4-BE49-F238E27FC236}">
                      <a16:creationId xmlns:a16="http://schemas.microsoft.com/office/drawing/2014/main" id="{93CEEB64-9657-C04B-BB4E-A5C86D526BC6}"/>
                    </a:ext>
                  </a:extLst>
                </p:cNvPr>
                <p:cNvSpPr/>
                <p:nvPr/>
              </p:nvSpPr>
              <p:spPr>
                <a:xfrm>
                  <a:off x="2006600" y="2388004"/>
                  <a:ext cx="1778000" cy="291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487955A1-CA3B-A646-BF6C-33DD27D31E6B}"/>
                  </a:ext>
                </a:extLst>
              </p:cNvPr>
              <p:cNvPicPr>
                <a:picLocks noChangeAspect="1"/>
              </p:cNvPicPr>
              <p:nvPr/>
            </p:nvPicPr>
            <p:blipFill>
              <a:blip r:embed="rId4"/>
              <a:stretch>
                <a:fillRect/>
              </a:stretch>
            </p:blipFill>
            <p:spPr>
              <a:xfrm>
                <a:off x="2727797" y="2252565"/>
                <a:ext cx="335606" cy="427135"/>
              </a:xfrm>
              <a:prstGeom prst="rect">
                <a:avLst/>
              </a:prstGeom>
            </p:spPr>
          </p:pic>
        </p:grpSp>
        <p:sp>
          <p:nvSpPr>
            <p:cNvPr id="28" name="Rectangle 27">
              <a:extLst>
                <a:ext uri="{FF2B5EF4-FFF2-40B4-BE49-F238E27FC236}">
                  <a16:creationId xmlns:a16="http://schemas.microsoft.com/office/drawing/2014/main" id="{1C8B0E4D-FADE-A24A-A779-7DC52C7786E4}"/>
                </a:ext>
              </a:extLst>
            </p:cNvPr>
            <p:cNvSpPr/>
            <p:nvPr/>
          </p:nvSpPr>
          <p:spPr>
            <a:xfrm>
              <a:off x="661549" y="4912703"/>
              <a:ext cx="3309902" cy="291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F08753B0-55B1-3A45-9EE2-6878885A598A}"/>
              </a:ext>
            </a:extLst>
          </p:cNvPr>
          <p:cNvGrpSpPr/>
          <p:nvPr/>
        </p:nvGrpSpPr>
        <p:grpSpPr>
          <a:xfrm>
            <a:off x="1126701" y="1545127"/>
            <a:ext cx="3642792" cy="3224582"/>
            <a:chOff x="1126701" y="1545127"/>
            <a:chExt cx="3642792" cy="3224582"/>
          </a:xfrm>
        </p:grpSpPr>
        <p:sp>
          <p:nvSpPr>
            <p:cNvPr id="12" name="TextBox 11">
              <a:extLst>
                <a:ext uri="{FF2B5EF4-FFF2-40B4-BE49-F238E27FC236}">
                  <a16:creationId xmlns:a16="http://schemas.microsoft.com/office/drawing/2014/main" id="{C18FAA6E-BA34-944D-A1FB-A18514E051FA}"/>
                </a:ext>
              </a:extLst>
            </p:cNvPr>
            <p:cNvSpPr txBox="1"/>
            <p:nvPr/>
          </p:nvSpPr>
          <p:spPr>
            <a:xfrm>
              <a:off x="1126701" y="1545127"/>
              <a:ext cx="3642792" cy="646331"/>
            </a:xfrm>
            <a:prstGeom prst="rect">
              <a:avLst/>
            </a:prstGeom>
            <a:noFill/>
            <a:ln>
              <a:solidFill>
                <a:srgbClr val="0A20FF"/>
              </a:solidFill>
            </a:ln>
          </p:spPr>
          <p:txBody>
            <a:bodyPr wrap="none" rtlCol="0">
              <a:spAutoFit/>
            </a:bodyPr>
            <a:lstStyle/>
            <a:p>
              <a:pPr algn="ctr"/>
              <a:r>
                <a:rPr lang="it-IT">
                  <a:solidFill>
                    <a:srgbClr val="0A20FF"/>
                  </a:solidFill>
                </a:rPr>
                <a:t>La funzione vale 1 in corrispondenza </a:t>
              </a:r>
            </a:p>
            <a:p>
              <a:pPr algn="ctr"/>
              <a:r>
                <a:rPr lang="it-IT">
                  <a:solidFill>
                    <a:srgbClr val="0A20FF"/>
                  </a:solidFill>
                </a:rPr>
                <a:t>delle terne 010, 011, 101 e 111 </a:t>
              </a:r>
            </a:p>
          </p:txBody>
        </p:sp>
        <p:cxnSp>
          <p:nvCxnSpPr>
            <p:cNvPr id="26" name="Straight Connector 25">
              <a:extLst>
                <a:ext uri="{FF2B5EF4-FFF2-40B4-BE49-F238E27FC236}">
                  <a16:creationId xmlns:a16="http://schemas.microsoft.com/office/drawing/2014/main" id="{189E39A1-3F9D-2F46-8139-519DD8E2E732}"/>
                </a:ext>
              </a:extLst>
            </p:cNvPr>
            <p:cNvCxnSpPr>
              <a:cxnSpLocks/>
            </p:cNvCxnSpPr>
            <p:nvPr/>
          </p:nvCxnSpPr>
          <p:spPr>
            <a:xfrm>
              <a:off x="4300151" y="2187146"/>
              <a:ext cx="0" cy="2582563"/>
            </a:xfrm>
            <a:prstGeom prst="line">
              <a:avLst/>
            </a:prstGeom>
            <a:ln w="19050">
              <a:solidFill>
                <a:srgbClr val="0A20F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86F5E8A-BD89-8C44-B954-7367CC3D8C06}"/>
                </a:ext>
              </a:extLst>
            </p:cNvPr>
            <p:cNvCxnSpPr>
              <a:cxnSpLocks/>
            </p:cNvCxnSpPr>
            <p:nvPr/>
          </p:nvCxnSpPr>
          <p:spPr>
            <a:xfrm>
              <a:off x="3295135" y="4769709"/>
              <a:ext cx="1005016" cy="0"/>
            </a:xfrm>
            <a:prstGeom prst="line">
              <a:avLst/>
            </a:prstGeom>
            <a:ln w="19050">
              <a:solidFill>
                <a:srgbClr val="0A20FF"/>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667D1A1-E79E-2B46-A9C9-AE0770A5D07F}"/>
                </a:ext>
              </a:extLst>
            </p:cNvPr>
            <p:cNvCxnSpPr>
              <a:cxnSpLocks/>
            </p:cNvCxnSpPr>
            <p:nvPr/>
          </p:nvCxnSpPr>
          <p:spPr>
            <a:xfrm>
              <a:off x="3295135" y="4254844"/>
              <a:ext cx="1005016" cy="0"/>
            </a:xfrm>
            <a:prstGeom prst="line">
              <a:avLst/>
            </a:prstGeom>
            <a:ln w="19050">
              <a:solidFill>
                <a:srgbClr val="0A20FF"/>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96BF7BB-372B-A94D-8C55-E05FD1432CA8}"/>
                </a:ext>
              </a:extLst>
            </p:cNvPr>
            <p:cNvCxnSpPr>
              <a:cxnSpLocks/>
            </p:cNvCxnSpPr>
            <p:nvPr/>
          </p:nvCxnSpPr>
          <p:spPr>
            <a:xfrm>
              <a:off x="3295135" y="3727623"/>
              <a:ext cx="1005016" cy="0"/>
            </a:xfrm>
            <a:prstGeom prst="line">
              <a:avLst/>
            </a:prstGeom>
            <a:ln w="19050">
              <a:solidFill>
                <a:srgbClr val="0A20FF"/>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6113640-73BD-CD46-90D4-E14DAD7524EA}"/>
                </a:ext>
              </a:extLst>
            </p:cNvPr>
            <p:cNvCxnSpPr>
              <a:cxnSpLocks/>
            </p:cNvCxnSpPr>
            <p:nvPr/>
          </p:nvCxnSpPr>
          <p:spPr>
            <a:xfrm>
              <a:off x="3295135" y="3478427"/>
              <a:ext cx="1005016" cy="0"/>
            </a:xfrm>
            <a:prstGeom prst="line">
              <a:avLst/>
            </a:prstGeom>
            <a:ln w="19050">
              <a:solidFill>
                <a:srgbClr val="0A20FF"/>
              </a:solidFill>
              <a:headEnd type="triangle" w="lg" len="lg"/>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0352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A33F4F-F6A3-674D-A536-566A46F0F67D}"/>
              </a:ext>
            </a:extLst>
          </p:cNvPr>
          <p:cNvSpPr txBox="1"/>
          <p:nvPr/>
        </p:nvSpPr>
        <p:spPr>
          <a:xfrm>
            <a:off x="1776208" y="296563"/>
            <a:ext cx="5615192" cy="369332"/>
          </a:xfrm>
          <a:prstGeom prst="rect">
            <a:avLst/>
          </a:prstGeom>
          <a:noFill/>
        </p:spPr>
        <p:txBody>
          <a:bodyPr wrap="none" rtlCol="0">
            <a:spAutoFit/>
          </a:bodyPr>
          <a:lstStyle/>
          <a:p>
            <a:r>
              <a:rPr lang="it-IT"/>
              <a:t>La tecnica può essere generalizzata a qualunque funzione</a:t>
            </a:r>
          </a:p>
        </p:txBody>
      </p:sp>
      <p:pic>
        <p:nvPicPr>
          <p:cNvPr id="4" name="Picture 3">
            <a:extLst>
              <a:ext uri="{FF2B5EF4-FFF2-40B4-BE49-F238E27FC236}">
                <a16:creationId xmlns:a16="http://schemas.microsoft.com/office/drawing/2014/main" id="{DFC60FDC-89BB-0A42-9A68-C3F0422E1E39}"/>
              </a:ext>
            </a:extLst>
          </p:cNvPr>
          <p:cNvPicPr>
            <a:picLocks noChangeAspect="1"/>
          </p:cNvPicPr>
          <p:nvPr/>
        </p:nvPicPr>
        <p:blipFill>
          <a:blip r:embed="rId2"/>
          <a:stretch>
            <a:fillRect/>
          </a:stretch>
        </p:blipFill>
        <p:spPr>
          <a:xfrm>
            <a:off x="1776208" y="733857"/>
            <a:ext cx="5410200" cy="952500"/>
          </a:xfrm>
          <a:prstGeom prst="rect">
            <a:avLst/>
          </a:prstGeom>
        </p:spPr>
      </p:pic>
      <p:pic>
        <p:nvPicPr>
          <p:cNvPr id="6" name="Picture 5">
            <a:extLst>
              <a:ext uri="{FF2B5EF4-FFF2-40B4-BE49-F238E27FC236}">
                <a16:creationId xmlns:a16="http://schemas.microsoft.com/office/drawing/2014/main" id="{BEDB64A1-1064-AF48-9656-378CABD5BAA4}"/>
              </a:ext>
            </a:extLst>
          </p:cNvPr>
          <p:cNvPicPr>
            <a:picLocks noChangeAspect="1"/>
          </p:cNvPicPr>
          <p:nvPr/>
        </p:nvPicPr>
        <p:blipFill>
          <a:blip r:embed="rId3"/>
          <a:stretch>
            <a:fillRect/>
          </a:stretch>
        </p:blipFill>
        <p:spPr>
          <a:xfrm>
            <a:off x="1920370" y="1754319"/>
            <a:ext cx="4800600" cy="3746500"/>
          </a:xfrm>
          <a:prstGeom prst="rect">
            <a:avLst/>
          </a:prstGeom>
        </p:spPr>
      </p:pic>
      <p:pic>
        <p:nvPicPr>
          <p:cNvPr id="8" name="Picture 7">
            <a:extLst>
              <a:ext uri="{FF2B5EF4-FFF2-40B4-BE49-F238E27FC236}">
                <a16:creationId xmlns:a16="http://schemas.microsoft.com/office/drawing/2014/main" id="{15C42580-A0BB-1E46-895D-9C32417AE186}"/>
              </a:ext>
            </a:extLst>
          </p:cNvPr>
          <p:cNvPicPr>
            <a:picLocks noChangeAspect="1"/>
          </p:cNvPicPr>
          <p:nvPr/>
        </p:nvPicPr>
        <p:blipFill>
          <a:blip r:embed="rId4"/>
          <a:stretch>
            <a:fillRect/>
          </a:stretch>
        </p:blipFill>
        <p:spPr>
          <a:xfrm>
            <a:off x="0" y="5637604"/>
            <a:ext cx="9144000" cy="673768"/>
          </a:xfrm>
          <a:prstGeom prst="rect">
            <a:avLst/>
          </a:prstGeom>
        </p:spPr>
      </p:pic>
      <p:sp>
        <p:nvSpPr>
          <p:cNvPr id="9" name="TextBox 8">
            <a:extLst>
              <a:ext uri="{FF2B5EF4-FFF2-40B4-BE49-F238E27FC236}">
                <a16:creationId xmlns:a16="http://schemas.microsoft.com/office/drawing/2014/main" id="{D5BB53A6-88A7-3746-A041-E85543F734C7}"/>
              </a:ext>
            </a:extLst>
          </p:cNvPr>
          <p:cNvSpPr txBox="1"/>
          <p:nvPr/>
        </p:nvSpPr>
        <p:spPr>
          <a:xfrm>
            <a:off x="7527476" y="40178"/>
            <a:ext cx="1617751" cy="246221"/>
          </a:xfrm>
          <a:prstGeom prst="rect">
            <a:avLst/>
          </a:prstGeom>
          <a:noFill/>
        </p:spPr>
        <p:txBody>
          <a:bodyPr wrap="none" rtlCol="0">
            <a:spAutoFit/>
          </a:bodyPr>
          <a:lstStyle/>
          <a:p>
            <a:r>
              <a:rPr lang="it-IT" sz="1000"/>
              <a:t>Forme canoniche: </a:t>
            </a:r>
            <a:r>
              <a:rPr lang="it-IT" sz="1000" i="1"/>
              <a:t>maxterm</a:t>
            </a:r>
          </a:p>
        </p:txBody>
      </p:sp>
    </p:spTree>
    <p:extLst>
      <p:ext uri="{BB962C8B-B14F-4D97-AF65-F5344CB8AC3E}">
        <p14:creationId xmlns:p14="http://schemas.microsoft.com/office/powerpoint/2010/main" val="139266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98457E5-AC8F-2F45-ADA2-63F0982D3831}"/>
              </a:ext>
            </a:extLst>
          </p:cNvPr>
          <p:cNvGrpSpPr/>
          <p:nvPr/>
        </p:nvGrpSpPr>
        <p:grpSpPr>
          <a:xfrm>
            <a:off x="2184056" y="1682407"/>
            <a:ext cx="4800600" cy="4051300"/>
            <a:chOff x="2011062" y="1694764"/>
            <a:chExt cx="4800600" cy="4051300"/>
          </a:xfrm>
        </p:grpSpPr>
        <p:pic>
          <p:nvPicPr>
            <p:cNvPr id="3" name="Picture 2">
              <a:extLst>
                <a:ext uri="{FF2B5EF4-FFF2-40B4-BE49-F238E27FC236}">
                  <a16:creationId xmlns:a16="http://schemas.microsoft.com/office/drawing/2014/main" id="{688F915D-C8FF-9E4B-994C-26135FB50BAD}"/>
                </a:ext>
              </a:extLst>
            </p:cNvPr>
            <p:cNvPicPr>
              <a:picLocks noChangeAspect="1"/>
            </p:cNvPicPr>
            <p:nvPr/>
          </p:nvPicPr>
          <p:blipFill>
            <a:blip r:embed="rId2"/>
            <a:stretch>
              <a:fillRect/>
            </a:stretch>
          </p:blipFill>
          <p:spPr>
            <a:xfrm>
              <a:off x="2011062" y="1694764"/>
              <a:ext cx="4800600" cy="4051300"/>
            </a:xfrm>
            <a:prstGeom prst="rect">
              <a:avLst/>
            </a:prstGeom>
          </p:spPr>
        </p:pic>
        <p:sp>
          <p:nvSpPr>
            <p:cNvPr id="4" name="Rectangle 3">
              <a:extLst>
                <a:ext uri="{FF2B5EF4-FFF2-40B4-BE49-F238E27FC236}">
                  <a16:creationId xmlns:a16="http://schemas.microsoft.com/office/drawing/2014/main" id="{B2C8A471-8470-1D42-8699-9DF7F348803D}"/>
                </a:ext>
              </a:extLst>
            </p:cNvPr>
            <p:cNvSpPr/>
            <p:nvPr/>
          </p:nvSpPr>
          <p:spPr>
            <a:xfrm>
              <a:off x="2101850" y="5399903"/>
              <a:ext cx="1123264" cy="346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extBox 4">
              <a:extLst>
                <a:ext uri="{FF2B5EF4-FFF2-40B4-BE49-F238E27FC236}">
                  <a16:creationId xmlns:a16="http://schemas.microsoft.com/office/drawing/2014/main" id="{46205D73-D143-B342-BC05-88F99B713A94}"/>
                </a:ext>
              </a:extLst>
            </p:cNvPr>
            <p:cNvSpPr txBox="1"/>
            <p:nvPr/>
          </p:nvSpPr>
          <p:spPr>
            <a:xfrm>
              <a:off x="2384855" y="5407510"/>
              <a:ext cx="933845" cy="338554"/>
            </a:xfrm>
            <a:prstGeom prst="rect">
              <a:avLst/>
            </a:prstGeom>
            <a:noFill/>
          </p:spPr>
          <p:txBody>
            <a:bodyPr wrap="none" rtlCol="0">
              <a:spAutoFit/>
            </a:bodyPr>
            <a:lstStyle/>
            <a:p>
              <a:r>
                <a:rPr lang="it-IT" sz="1600">
                  <a:latin typeface="Times" pitchFamily="2" charset="0"/>
                </a:rPr>
                <a:t>cui sopra</a:t>
              </a:r>
            </a:p>
          </p:txBody>
        </p:sp>
      </p:grpSp>
      <p:grpSp>
        <p:nvGrpSpPr>
          <p:cNvPr id="9" name="Group 8">
            <a:extLst>
              <a:ext uri="{FF2B5EF4-FFF2-40B4-BE49-F238E27FC236}">
                <a16:creationId xmlns:a16="http://schemas.microsoft.com/office/drawing/2014/main" id="{686F6954-C786-074F-8EE9-CC878ED527D8}"/>
              </a:ext>
            </a:extLst>
          </p:cNvPr>
          <p:cNvGrpSpPr/>
          <p:nvPr/>
        </p:nvGrpSpPr>
        <p:grpSpPr>
          <a:xfrm>
            <a:off x="990256" y="905445"/>
            <a:ext cx="7048500" cy="515439"/>
            <a:chOff x="990256" y="905445"/>
            <a:chExt cx="7048500" cy="515439"/>
          </a:xfrm>
        </p:grpSpPr>
        <p:pic>
          <p:nvPicPr>
            <p:cNvPr id="7" name="Picture 6">
              <a:extLst>
                <a:ext uri="{FF2B5EF4-FFF2-40B4-BE49-F238E27FC236}">
                  <a16:creationId xmlns:a16="http://schemas.microsoft.com/office/drawing/2014/main" id="{06232CB9-985E-0D4C-B23B-3F6483CF5543}"/>
                </a:ext>
              </a:extLst>
            </p:cNvPr>
            <p:cNvPicPr>
              <a:picLocks noChangeAspect="1"/>
            </p:cNvPicPr>
            <p:nvPr/>
          </p:nvPicPr>
          <p:blipFill>
            <a:blip r:embed="rId3"/>
            <a:stretch>
              <a:fillRect/>
            </a:stretch>
          </p:blipFill>
          <p:spPr>
            <a:xfrm>
              <a:off x="2184056" y="963684"/>
              <a:ext cx="5854700" cy="457200"/>
            </a:xfrm>
            <a:prstGeom prst="rect">
              <a:avLst/>
            </a:prstGeom>
          </p:spPr>
        </p:pic>
        <p:pic>
          <p:nvPicPr>
            <p:cNvPr id="8" name="Picture 7">
              <a:extLst>
                <a:ext uri="{FF2B5EF4-FFF2-40B4-BE49-F238E27FC236}">
                  <a16:creationId xmlns:a16="http://schemas.microsoft.com/office/drawing/2014/main" id="{791A045C-E38E-7B4E-9720-33964BE99C99}"/>
                </a:ext>
              </a:extLst>
            </p:cNvPr>
            <p:cNvPicPr>
              <a:picLocks noChangeAspect="1"/>
            </p:cNvPicPr>
            <p:nvPr/>
          </p:nvPicPr>
          <p:blipFill>
            <a:blip r:embed="rId4"/>
            <a:stretch>
              <a:fillRect/>
            </a:stretch>
          </p:blipFill>
          <p:spPr>
            <a:xfrm>
              <a:off x="990256" y="905445"/>
              <a:ext cx="1193800" cy="495300"/>
            </a:xfrm>
            <a:prstGeom prst="rect">
              <a:avLst/>
            </a:prstGeom>
          </p:spPr>
        </p:pic>
      </p:grpSp>
      <p:sp>
        <p:nvSpPr>
          <p:cNvPr id="10" name="TextBox 9">
            <a:extLst>
              <a:ext uri="{FF2B5EF4-FFF2-40B4-BE49-F238E27FC236}">
                <a16:creationId xmlns:a16="http://schemas.microsoft.com/office/drawing/2014/main" id="{D5EBE72E-C047-6149-9205-FA9285C681F2}"/>
              </a:ext>
            </a:extLst>
          </p:cNvPr>
          <p:cNvSpPr txBox="1"/>
          <p:nvPr/>
        </p:nvSpPr>
        <p:spPr>
          <a:xfrm>
            <a:off x="7527476" y="40178"/>
            <a:ext cx="1617751" cy="246221"/>
          </a:xfrm>
          <a:prstGeom prst="rect">
            <a:avLst/>
          </a:prstGeom>
          <a:noFill/>
        </p:spPr>
        <p:txBody>
          <a:bodyPr wrap="none" rtlCol="0">
            <a:spAutoFit/>
          </a:bodyPr>
          <a:lstStyle/>
          <a:p>
            <a:r>
              <a:rPr lang="it-IT" sz="1000"/>
              <a:t>Forme canoniche: </a:t>
            </a:r>
            <a:r>
              <a:rPr lang="it-IT" sz="1000" i="1"/>
              <a:t>maxterm</a:t>
            </a:r>
          </a:p>
        </p:txBody>
      </p:sp>
    </p:spTree>
    <p:extLst>
      <p:ext uri="{BB962C8B-B14F-4D97-AF65-F5344CB8AC3E}">
        <p14:creationId xmlns:p14="http://schemas.microsoft.com/office/powerpoint/2010/main" val="1641516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CE70FF-95CF-984E-9EDA-BE191697FE17}"/>
              </a:ext>
            </a:extLst>
          </p:cNvPr>
          <p:cNvSpPr txBox="1"/>
          <p:nvPr/>
        </p:nvSpPr>
        <p:spPr>
          <a:xfrm>
            <a:off x="1038788" y="413667"/>
            <a:ext cx="6808210" cy="646331"/>
          </a:xfrm>
          <a:prstGeom prst="rect">
            <a:avLst/>
          </a:prstGeom>
          <a:noFill/>
        </p:spPr>
        <p:txBody>
          <a:bodyPr wrap="none" rtlCol="0">
            <a:spAutoFit/>
          </a:bodyPr>
          <a:lstStyle/>
          <a:p>
            <a:r>
              <a:rPr lang="it-IT"/>
              <a:t>Se è tutto corretto, le due funzioni che rappresentano rispettivamente </a:t>
            </a:r>
          </a:p>
          <a:p>
            <a:r>
              <a:rPr lang="it-IT" i="1"/>
              <a:t>minterm</a:t>
            </a:r>
            <a:r>
              <a:rPr lang="it-IT"/>
              <a:t> e </a:t>
            </a:r>
            <a:r>
              <a:rPr lang="it-IT" i="1"/>
              <a:t>maxterm</a:t>
            </a:r>
            <a:r>
              <a:rPr lang="it-IT"/>
              <a:t> devono essere la stessa funzione</a:t>
            </a:r>
          </a:p>
        </p:txBody>
      </p:sp>
      <p:grpSp>
        <p:nvGrpSpPr>
          <p:cNvPr id="13" name="Group 12">
            <a:extLst>
              <a:ext uri="{FF2B5EF4-FFF2-40B4-BE49-F238E27FC236}">
                <a16:creationId xmlns:a16="http://schemas.microsoft.com/office/drawing/2014/main" id="{60717D17-804E-C848-9165-9C05C6832714}"/>
              </a:ext>
            </a:extLst>
          </p:cNvPr>
          <p:cNvGrpSpPr/>
          <p:nvPr/>
        </p:nvGrpSpPr>
        <p:grpSpPr>
          <a:xfrm>
            <a:off x="1005433" y="1284414"/>
            <a:ext cx="4381500" cy="970240"/>
            <a:chOff x="933401" y="1576995"/>
            <a:chExt cx="4381500" cy="970240"/>
          </a:xfrm>
        </p:grpSpPr>
        <p:pic>
          <p:nvPicPr>
            <p:cNvPr id="5" name="Picture 4">
              <a:extLst>
                <a:ext uri="{FF2B5EF4-FFF2-40B4-BE49-F238E27FC236}">
                  <a16:creationId xmlns:a16="http://schemas.microsoft.com/office/drawing/2014/main" id="{DF490993-66E5-744C-821D-33132D36B5A2}"/>
                </a:ext>
              </a:extLst>
            </p:cNvPr>
            <p:cNvPicPr>
              <a:picLocks noChangeAspect="1"/>
            </p:cNvPicPr>
            <p:nvPr/>
          </p:nvPicPr>
          <p:blipFill>
            <a:blip r:embed="rId2"/>
            <a:stretch>
              <a:fillRect/>
            </a:stretch>
          </p:blipFill>
          <p:spPr>
            <a:xfrm>
              <a:off x="933401" y="1836035"/>
              <a:ext cx="4381500" cy="711200"/>
            </a:xfrm>
            <a:prstGeom prst="rect">
              <a:avLst/>
            </a:prstGeom>
          </p:spPr>
        </p:pic>
        <p:sp>
          <p:nvSpPr>
            <p:cNvPr id="8" name="TextBox 7">
              <a:extLst>
                <a:ext uri="{FF2B5EF4-FFF2-40B4-BE49-F238E27FC236}">
                  <a16:creationId xmlns:a16="http://schemas.microsoft.com/office/drawing/2014/main" id="{0DCF57B3-E287-5A4D-ADEB-185DCD11D210}"/>
                </a:ext>
              </a:extLst>
            </p:cNvPr>
            <p:cNvSpPr txBox="1"/>
            <p:nvPr/>
          </p:nvSpPr>
          <p:spPr>
            <a:xfrm>
              <a:off x="1038788" y="1576995"/>
              <a:ext cx="983026" cy="369332"/>
            </a:xfrm>
            <a:prstGeom prst="rect">
              <a:avLst/>
            </a:prstGeom>
            <a:noFill/>
          </p:spPr>
          <p:txBody>
            <a:bodyPr wrap="none" rtlCol="0">
              <a:spAutoFit/>
            </a:bodyPr>
            <a:lstStyle/>
            <a:p>
              <a:r>
                <a:rPr lang="it-IT" i="1"/>
                <a:t>minterm</a:t>
              </a:r>
              <a:endParaRPr lang="it-IT"/>
            </a:p>
          </p:txBody>
        </p:sp>
      </p:grpSp>
      <p:grpSp>
        <p:nvGrpSpPr>
          <p:cNvPr id="11" name="Group 10">
            <a:extLst>
              <a:ext uri="{FF2B5EF4-FFF2-40B4-BE49-F238E27FC236}">
                <a16:creationId xmlns:a16="http://schemas.microsoft.com/office/drawing/2014/main" id="{5ABA3DF6-E65A-024F-A09B-3DCAD21EAD41}"/>
              </a:ext>
            </a:extLst>
          </p:cNvPr>
          <p:cNvGrpSpPr/>
          <p:nvPr/>
        </p:nvGrpSpPr>
        <p:grpSpPr>
          <a:xfrm>
            <a:off x="1038788" y="2293894"/>
            <a:ext cx="7048500" cy="939505"/>
            <a:chOff x="933401" y="2507888"/>
            <a:chExt cx="7048500" cy="939505"/>
          </a:xfrm>
        </p:grpSpPr>
        <p:grpSp>
          <p:nvGrpSpPr>
            <p:cNvPr id="2" name="Group 1">
              <a:extLst>
                <a:ext uri="{FF2B5EF4-FFF2-40B4-BE49-F238E27FC236}">
                  <a16:creationId xmlns:a16="http://schemas.microsoft.com/office/drawing/2014/main" id="{702901C6-8C58-5345-94DA-E3C962740B47}"/>
                </a:ext>
              </a:extLst>
            </p:cNvPr>
            <p:cNvGrpSpPr/>
            <p:nvPr/>
          </p:nvGrpSpPr>
          <p:grpSpPr>
            <a:xfrm>
              <a:off x="933401" y="2931954"/>
              <a:ext cx="7048500" cy="515439"/>
              <a:chOff x="990256" y="905445"/>
              <a:chExt cx="7048500" cy="515439"/>
            </a:xfrm>
          </p:grpSpPr>
          <p:pic>
            <p:nvPicPr>
              <p:cNvPr id="3" name="Picture 2">
                <a:extLst>
                  <a:ext uri="{FF2B5EF4-FFF2-40B4-BE49-F238E27FC236}">
                    <a16:creationId xmlns:a16="http://schemas.microsoft.com/office/drawing/2014/main" id="{9D4A78AC-6504-6347-8937-CA45972D01BA}"/>
                  </a:ext>
                </a:extLst>
              </p:cNvPr>
              <p:cNvPicPr>
                <a:picLocks noChangeAspect="1"/>
              </p:cNvPicPr>
              <p:nvPr/>
            </p:nvPicPr>
            <p:blipFill>
              <a:blip r:embed="rId3"/>
              <a:stretch>
                <a:fillRect/>
              </a:stretch>
            </p:blipFill>
            <p:spPr>
              <a:xfrm>
                <a:off x="2184056" y="963684"/>
                <a:ext cx="5854700" cy="457200"/>
              </a:xfrm>
              <a:prstGeom prst="rect">
                <a:avLst/>
              </a:prstGeom>
            </p:spPr>
          </p:pic>
          <p:pic>
            <p:nvPicPr>
              <p:cNvPr id="4" name="Picture 3">
                <a:extLst>
                  <a:ext uri="{FF2B5EF4-FFF2-40B4-BE49-F238E27FC236}">
                    <a16:creationId xmlns:a16="http://schemas.microsoft.com/office/drawing/2014/main" id="{8A2986F3-CC4A-4546-A523-CAC5CFF182C7}"/>
                  </a:ext>
                </a:extLst>
              </p:cNvPr>
              <p:cNvPicPr>
                <a:picLocks noChangeAspect="1"/>
              </p:cNvPicPr>
              <p:nvPr/>
            </p:nvPicPr>
            <p:blipFill>
              <a:blip r:embed="rId4"/>
              <a:stretch>
                <a:fillRect/>
              </a:stretch>
            </p:blipFill>
            <p:spPr>
              <a:xfrm>
                <a:off x="990256" y="905445"/>
                <a:ext cx="1193800" cy="495300"/>
              </a:xfrm>
              <a:prstGeom prst="rect">
                <a:avLst/>
              </a:prstGeom>
            </p:spPr>
          </p:pic>
        </p:grpSp>
        <p:sp>
          <p:nvSpPr>
            <p:cNvPr id="10" name="Rectangle 9">
              <a:extLst>
                <a:ext uri="{FF2B5EF4-FFF2-40B4-BE49-F238E27FC236}">
                  <a16:creationId xmlns:a16="http://schemas.microsoft.com/office/drawing/2014/main" id="{7714D8BF-5C14-9A49-9CE7-87046DC14B12}"/>
                </a:ext>
              </a:extLst>
            </p:cNvPr>
            <p:cNvSpPr/>
            <p:nvPr/>
          </p:nvSpPr>
          <p:spPr>
            <a:xfrm>
              <a:off x="933565" y="2507888"/>
              <a:ext cx="1032462" cy="369332"/>
            </a:xfrm>
            <a:prstGeom prst="rect">
              <a:avLst/>
            </a:prstGeom>
          </p:spPr>
          <p:txBody>
            <a:bodyPr wrap="none">
              <a:spAutoFit/>
            </a:bodyPr>
            <a:lstStyle/>
            <a:p>
              <a:r>
                <a:rPr lang="it-IT" i="1"/>
                <a:t>maxterm</a:t>
              </a:r>
              <a:endParaRPr lang="it-IT"/>
            </a:p>
          </p:txBody>
        </p:sp>
      </p:grpSp>
      <p:grpSp>
        <p:nvGrpSpPr>
          <p:cNvPr id="25" name="Group 24">
            <a:extLst>
              <a:ext uri="{FF2B5EF4-FFF2-40B4-BE49-F238E27FC236}">
                <a16:creationId xmlns:a16="http://schemas.microsoft.com/office/drawing/2014/main" id="{40C11945-95E0-4B4B-A31E-D5297498989B}"/>
              </a:ext>
            </a:extLst>
          </p:cNvPr>
          <p:cNvGrpSpPr/>
          <p:nvPr/>
        </p:nvGrpSpPr>
        <p:grpSpPr>
          <a:xfrm>
            <a:off x="1005433" y="4331172"/>
            <a:ext cx="5537200" cy="958606"/>
            <a:chOff x="908687" y="5193204"/>
            <a:chExt cx="5537200" cy="958606"/>
          </a:xfrm>
        </p:grpSpPr>
        <p:pic>
          <p:nvPicPr>
            <p:cNvPr id="20" name="Picture 19">
              <a:extLst>
                <a:ext uri="{FF2B5EF4-FFF2-40B4-BE49-F238E27FC236}">
                  <a16:creationId xmlns:a16="http://schemas.microsoft.com/office/drawing/2014/main" id="{7CE62D70-9C0A-8447-AB3C-D95354B20F58}"/>
                </a:ext>
              </a:extLst>
            </p:cNvPr>
            <p:cNvPicPr>
              <a:picLocks noChangeAspect="1"/>
            </p:cNvPicPr>
            <p:nvPr/>
          </p:nvPicPr>
          <p:blipFill>
            <a:blip r:embed="rId5"/>
            <a:stretch>
              <a:fillRect/>
            </a:stretch>
          </p:blipFill>
          <p:spPr>
            <a:xfrm>
              <a:off x="908687" y="5193204"/>
              <a:ext cx="5537200" cy="584200"/>
            </a:xfrm>
            <a:prstGeom prst="rect">
              <a:avLst/>
            </a:prstGeom>
          </p:spPr>
        </p:pic>
        <p:pic>
          <p:nvPicPr>
            <p:cNvPr id="22" name="Picture 21">
              <a:extLst>
                <a:ext uri="{FF2B5EF4-FFF2-40B4-BE49-F238E27FC236}">
                  <a16:creationId xmlns:a16="http://schemas.microsoft.com/office/drawing/2014/main" id="{E402C944-8239-D442-86D4-2C01EB801BAE}"/>
                </a:ext>
              </a:extLst>
            </p:cNvPr>
            <p:cNvPicPr>
              <a:picLocks noChangeAspect="1"/>
            </p:cNvPicPr>
            <p:nvPr/>
          </p:nvPicPr>
          <p:blipFill>
            <a:blip r:embed="rId6"/>
            <a:stretch>
              <a:fillRect/>
            </a:stretch>
          </p:blipFill>
          <p:spPr>
            <a:xfrm>
              <a:off x="956748" y="5656510"/>
              <a:ext cx="3263900" cy="495300"/>
            </a:xfrm>
            <a:prstGeom prst="rect">
              <a:avLst/>
            </a:prstGeom>
          </p:spPr>
        </p:pic>
      </p:grpSp>
      <p:sp>
        <p:nvSpPr>
          <p:cNvPr id="24" name="TextBox 23">
            <a:extLst>
              <a:ext uri="{FF2B5EF4-FFF2-40B4-BE49-F238E27FC236}">
                <a16:creationId xmlns:a16="http://schemas.microsoft.com/office/drawing/2014/main" id="{5897D8FA-41FF-474D-9792-A78DB0DB6931}"/>
              </a:ext>
            </a:extLst>
          </p:cNvPr>
          <p:cNvSpPr txBox="1"/>
          <p:nvPr/>
        </p:nvSpPr>
        <p:spPr>
          <a:xfrm>
            <a:off x="8060049" y="0"/>
            <a:ext cx="1083951" cy="246221"/>
          </a:xfrm>
          <a:prstGeom prst="rect">
            <a:avLst/>
          </a:prstGeom>
          <a:noFill/>
        </p:spPr>
        <p:txBody>
          <a:bodyPr wrap="none" rtlCol="0">
            <a:spAutoFit/>
          </a:bodyPr>
          <a:lstStyle/>
          <a:p>
            <a:r>
              <a:rPr lang="it-IT" sz="1000"/>
              <a:t>Forme canoniche</a:t>
            </a:r>
            <a:endParaRPr lang="it-IT" sz="1000" i="1"/>
          </a:p>
        </p:txBody>
      </p:sp>
      <p:sp>
        <p:nvSpPr>
          <p:cNvPr id="27" name="TextBox 26">
            <a:extLst>
              <a:ext uri="{FF2B5EF4-FFF2-40B4-BE49-F238E27FC236}">
                <a16:creationId xmlns:a16="http://schemas.microsoft.com/office/drawing/2014/main" id="{730B490A-CBC8-6844-9B93-F48C4201784D}"/>
              </a:ext>
            </a:extLst>
          </p:cNvPr>
          <p:cNvSpPr txBox="1"/>
          <p:nvPr/>
        </p:nvSpPr>
        <p:spPr>
          <a:xfrm>
            <a:off x="1053494" y="3675219"/>
            <a:ext cx="2260747" cy="369332"/>
          </a:xfrm>
          <a:prstGeom prst="rect">
            <a:avLst/>
          </a:prstGeom>
          <a:noFill/>
        </p:spPr>
        <p:txBody>
          <a:bodyPr wrap="none" rtlCol="0">
            <a:spAutoFit/>
          </a:bodyPr>
          <a:lstStyle/>
          <a:p>
            <a:r>
              <a:rPr lang="it-IT"/>
              <a:t>Verifichiamo se è vero</a:t>
            </a:r>
          </a:p>
        </p:txBody>
      </p:sp>
      <p:sp>
        <p:nvSpPr>
          <p:cNvPr id="7" name="TextBox 6">
            <a:extLst>
              <a:ext uri="{FF2B5EF4-FFF2-40B4-BE49-F238E27FC236}">
                <a16:creationId xmlns:a16="http://schemas.microsoft.com/office/drawing/2014/main" id="{45F2980C-4ED9-C94C-AFAE-59D6BF486BE9}"/>
              </a:ext>
            </a:extLst>
          </p:cNvPr>
          <p:cNvSpPr txBox="1"/>
          <p:nvPr/>
        </p:nvSpPr>
        <p:spPr>
          <a:xfrm>
            <a:off x="1151906" y="5830784"/>
            <a:ext cx="5554341" cy="369332"/>
          </a:xfrm>
          <a:prstGeom prst="rect">
            <a:avLst/>
          </a:prstGeom>
          <a:noFill/>
        </p:spPr>
        <p:txBody>
          <a:bodyPr wrap="none" rtlCol="0">
            <a:spAutoFit/>
          </a:bodyPr>
          <a:lstStyle/>
          <a:p>
            <a:r>
              <a:rPr lang="en-US"/>
              <a:t>che corrisponde all’espressione individuata per i minterm</a:t>
            </a:r>
          </a:p>
        </p:txBody>
      </p:sp>
    </p:spTree>
    <p:extLst>
      <p:ext uri="{BB962C8B-B14F-4D97-AF65-F5344CB8AC3E}">
        <p14:creationId xmlns:p14="http://schemas.microsoft.com/office/powerpoint/2010/main" val="22649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C527A1-205B-8542-B1C4-40BF7518E11E}"/>
              </a:ext>
            </a:extLst>
          </p:cNvPr>
          <p:cNvSpPr txBox="1"/>
          <p:nvPr/>
        </p:nvSpPr>
        <p:spPr>
          <a:xfrm>
            <a:off x="1334530" y="333632"/>
            <a:ext cx="6890348" cy="646331"/>
          </a:xfrm>
          <a:prstGeom prst="rect">
            <a:avLst/>
          </a:prstGeom>
          <a:noFill/>
        </p:spPr>
        <p:txBody>
          <a:bodyPr wrap="none" rtlCol="0">
            <a:spAutoFit/>
          </a:bodyPr>
          <a:lstStyle/>
          <a:p>
            <a:r>
              <a:rPr lang="it-IT"/>
              <a:t>A seguito della semplificazione la complessità del circuito associato alla </a:t>
            </a:r>
          </a:p>
          <a:p>
            <a:r>
              <a:rPr lang="it-IT"/>
              <a:t>funzione si riduce drasticamente </a:t>
            </a:r>
          </a:p>
        </p:txBody>
      </p:sp>
      <p:pic>
        <p:nvPicPr>
          <p:cNvPr id="4" name="Picture 3">
            <a:extLst>
              <a:ext uri="{FF2B5EF4-FFF2-40B4-BE49-F238E27FC236}">
                <a16:creationId xmlns:a16="http://schemas.microsoft.com/office/drawing/2014/main" id="{9EECDA3C-78AE-FA48-BEE6-0E09C7F4E6EE}"/>
              </a:ext>
            </a:extLst>
          </p:cNvPr>
          <p:cNvPicPr>
            <a:picLocks noChangeAspect="1"/>
          </p:cNvPicPr>
          <p:nvPr/>
        </p:nvPicPr>
        <p:blipFill>
          <a:blip r:embed="rId2"/>
          <a:stretch>
            <a:fillRect/>
          </a:stretch>
        </p:blipFill>
        <p:spPr>
          <a:xfrm>
            <a:off x="2600959" y="1604276"/>
            <a:ext cx="4051941" cy="2578508"/>
          </a:xfrm>
          <a:prstGeom prst="rect">
            <a:avLst/>
          </a:prstGeom>
        </p:spPr>
      </p:pic>
      <p:grpSp>
        <p:nvGrpSpPr>
          <p:cNvPr id="8" name="Group 7">
            <a:extLst>
              <a:ext uri="{FF2B5EF4-FFF2-40B4-BE49-F238E27FC236}">
                <a16:creationId xmlns:a16="http://schemas.microsoft.com/office/drawing/2014/main" id="{BFBC081E-2CFF-A14A-B7D3-37C7A2DA1AFE}"/>
              </a:ext>
            </a:extLst>
          </p:cNvPr>
          <p:cNvGrpSpPr/>
          <p:nvPr/>
        </p:nvGrpSpPr>
        <p:grpSpPr>
          <a:xfrm>
            <a:off x="1788854" y="4912493"/>
            <a:ext cx="5981700" cy="920810"/>
            <a:chOff x="1788854" y="4912493"/>
            <a:chExt cx="5981700" cy="920810"/>
          </a:xfrm>
        </p:grpSpPr>
        <p:pic>
          <p:nvPicPr>
            <p:cNvPr id="6" name="Picture 5">
              <a:extLst>
                <a:ext uri="{FF2B5EF4-FFF2-40B4-BE49-F238E27FC236}">
                  <a16:creationId xmlns:a16="http://schemas.microsoft.com/office/drawing/2014/main" id="{79891D49-7200-D04E-A28B-27C57D6B0290}"/>
                </a:ext>
              </a:extLst>
            </p:cNvPr>
            <p:cNvPicPr>
              <a:picLocks noChangeAspect="1"/>
            </p:cNvPicPr>
            <p:nvPr/>
          </p:nvPicPr>
          <p:blipFill>
            <a:blip r:embed="rId3"/>
            <a:stretch>
              <a:fillRect/>
            </a:stretch>
          </p:blipFill>
          <p:spPr>
            <a:xfrm>
              <a:off x="1788854" y="4912493"/>
              <a:ext cx="5981700" cy="520700"/>
            </a:xfrm>
            <a:prstGeom prst="rect">
              <a:avLst/>
            </a:prstGeom>
          </p:spPr>
        </p:pic>
        <p:sp>
          <p:nvSpPr>
            <p:cNvPr id="7" name="TextBox 6">
              <a:extLst>
                <a:ext uri="{FF2B5EF4-FFF2-40B4-BE49-F238E27FC236}">
                  <a16:creationId xmlns:a16="http://schemas.microsoft.com/office/drawing/2014/main" id="{C2E89BAC-7D23-6A44-A252-6C0C95080F71}"/>
                </a:ext>
              </a:extLst>
            </p:cNvPr>
            <p:cNvSpPr txBox="1"/>
            <p:nvPr/>
          </p:nvSpPr>
          <p:spPr>
            <a:xfrm>
              <a:off x="3200401" y="5433193"/>
              <a:ext cx="1378904" cy="400110"/>
            </a:xfrm>
            <a:prstGeom prst="rect">
              <a:avLst/>
            </a:prstGeom>
            <a:noFill/>
          </p:spPr>
          <p:txBody>
            <a:bodyPr wrap="none" rtlCol="0">
              <a:spAutoFit/>
            </a:bodyPr>
            <a:lstStyle/>
            <a:p>
              <a:r>
                <a:rPr lang="it-IT" sz="2000">
                  <a:latin typeface="Times" pitchFamily="2" charset="0"/>
                </a:rPr>
                <a:t>di cui sopra</a:t>
              </a:r>
            </a:p>
          </p:txBody>
        </p:sp>
      </p:grpSp>
      <p:pic>
        <p:nvPicPr>
          <p:cNvPr id="10" name="Picture 9">
            <a:extLst>
              <a:ext uri="{FF2B5EF4-FFF2-40B4-BE49-F238E27FC236}">
                <a16:creationId xmlns:a16="http://schemas.microsoft.com/office/drawing/2014/main" id="{CD82939B-A76E-1F45-9C5A-02DA67244FF7}"/>
              </a:ext>
            </a:extLst>
          </p:cNvPr>
          <p:cNvPicPr>
            <a:picLocks noChangeAspect="1"/>
          </p:cNvPicPr>
          <p:nvPr/>
        </p:nvPicPr>
        <p:blipFill>
          <a:blip r:embed="rId4"/>
          <a:stretch>
            <a:fillRect/>
          </a:stretch>
        </p:blipFill>
        <p:spPr>
          <a:xfrm>
            <a:off x="6825251" y="2758410"/>
            <a:ext cx="1234798" cy="415148"/>
          </a:xfrm>
          <a:prstGeom prst="rect">
            <a:avLst/>
          </a:prstGeom>
        </p:spPr>
      </p:pic>
      <p:sp>
        <p:nvSpPr>
          <p:cNvPr id="11" name="TextBox 10">
            <a:extLst>
              <a:ext uri="{FF2B5EF4-FFF2-40B4-BE49-F238E27FC236}">
                <a16:creationId xmlns:a16="http://schemas.microsoft.com/office/drawing/2014/main" id="{8B19DA22-A368-D544-8E65-29145AA0BA4C}"/>
              </a:ext>
            </a:extLst>
          </p:cNvPr>
          <p:cNvSpPr txBox="1"/>
          <p:nvPr/>
        </p:nvSpPr>
        <p:spPr>
          <a:xfrm>
            <a:off x="8060049" y="0"/>
            <a:ext cx="1083951" cy="246221"/>
          </a:xfrm>
          <a:prstGeom prst="rect">
            <a:avLst/>
          </a:prstGeom>
          <a:noFill/>
        </p:spPr>
        <p:txBody>
          <a:bodyPr wrap="none" rtlCol="0">
            <a:spAutoFit/>
          </a:bodyPr>
          <a:lstStyle/>
          <a:p>
            <a:r>
              <a:rPr lang="it-IT" sz="1000"/>
              <a:t>Forme canoniche</a:t>
            </a:r>
            <a:endParaRPr lang="it-IT" sz="1000" i="1"/>
          </a:p>
        </p:txBody>
      </p:sp>
    </p:spTree>
    <p:extLst>
      <p:ext uri="{BB962C8B-B14F-4D97-AF65-F5344CB8AC3E}">
        <p14:creationId xmlns:p14="http://schemas.microsoft.com/office/powerpoint/2010/main" val="1757713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428D6595-811B-7C46-9BE4-086CAD9AB8AB}"/>
              </a:ext>
            </a:extLst>
          </p:cNvPr>
          <p:cNvGrpSpPr/>
          <p:nvPr/>
        </p:nvGrpSpPr>
        <p:grpSpPr>
          <a:xfrm>
            <a:off x="372534" y="799046"/>
            <a:ext cx="8568961" cy="1959813"/>
            <a:chOff x="372534" y="799046"/>
            <a:chExt cx="8568961" cy="1959813"/>
          </a:xfrm>
        </p:grpSpPr>
        <p:pic>
          <p:nvPicPr>
            <p:cNvPr id="8" name="Picture 7">
              <a:extLst>
                <a:ext uri="{FF2B5EF4-FFF2-40B4-BE49-F238E27FC236}">
                  <a16:creationId xmlns:a16="http://schemas.microsoft.com/office/drawing/2014/main" id="{AA492846-56CA-2049-A77F-095C3FE54AA6}"/>
                </a:ext>
              </a:extLst>
            </p:cNvPr>
            <p:cNvPicPr>
              <a:picLocks noChangeAspect="1"/>
            </p:cNvPicPr>
            <p:nvPr/>
          </p:nvPicPr>
          <p:blipFill>
            <a:blip r:embed="rId2"/>
            <a:stretch>
              <a:fillRect/>
            </a:stretch>
          </p:blipFill>
          <p:spPr>
            <a:xfrm>
              <a:off x="1693334" y="799046"/>
              <a:ext cx="3075939" cy="1959813"/>
            </a:xfrm>
            <a:prstGeom prst="rect">
              <a:avLst/>
            </a:prstGeom>
          </p:spPr>
        </p:pic>
        <p:sp>
          <p:nvSpPr>
            <p:cNvPr id="11" name="TextBox 10">
              <a:extLst>
                <a:ext uri="{FF2B5EF4-FFF2-40B4-BE49-F238E27FC236}">
                  <a16:creationId xmlns:a16="http://schemas.microsoft.com/office/drawing/2014/main" id="{87E16E2F-3C40-454A-BC72-19FF36C882F0}"/>
                </a:ext>
              </a:extLst>
            </p:cNvPr>
            <p:cNvSpPr txBox="1"/>
            <p:nvPr/>
          </p:nvSpPr>
          <p:spPr>
            <a:xfrm>
              <a:off x="372534" y="1686556"/>
              <a:ext cx="995978" cy="369332"/>
            </a:xfrm>
            <a:prstGeom prst="rect">
              <a:avLst/>
            </a:prstGeom>
            <a:noFill/>
          </p:spPr>
          <p:txBody>
            <a:bodyPr wrap="none" rtlCol="0">
              <a:spAutoFit/>
            </a:bodyPr>
            <a:lstStyle/>
            <a:p>
              <a:r>
                <a:rPr lang="it-IT"/>
                <a:t>minterm</a:t>
              </a:r>
            </a:p>
          </p:txBody>
        </p:sp>
        <p:sp>
          <p:nvSpPr>
            <p:cNvPr id="14" name="TextBox 13">
              <a:extLst>
                <a:ext uri="{FF2B5EF4-FFF2-40B4-BE49-F238E27FC236}">
                  <a16:creationId xmlns:a16="http://schemas.microsoft.com/office/drawing/2014/main" id="{46FCF352-6CD1-A145-ADA4-766D8CFB09F1}"/>
                </a:ext>
              </a:extLst>
            </p:cNvPr>
            <p:cNvSpPr txBox="1"/>
            <p:nvPr/>
          </p:nvSpPr>
          <p:spPr>
            <a:xfrm>
              <a:off x="5094095" y="1317287"/>
              <a:ext cx="3847400" cy="923330"/>
            </a:xfrm>
            <a:prstGeom prst="rect">
              <a:avLst/>
            </a:prstGeom>
            <a:noFill/>
          </p:spPr>
          <p:txBody>
            <a:bodyPr wrap="none" rtlCol="0">
              <a:spAutoFit/>
            </a:bodyPr>
            <a:lstStyle/>
            <a:p>
              <a:r>
                <a:rPr lang="it-IT"/>
                <a:t>4 porte a 3 ingressi, 1 porta a 4 ingressi</a:t>
              </a:r>
            </a:p>
            <a:p>
              <a:pPr algn="ctr"/>
              <a:r>
                <a:rPr lang="it-IT"/>
                <a:t>≡</a:t>
              </a:r>
            </a:p>
            <a:p>
              <a:pPr algn="ctr"/>
              <a:r>
                <a:rPr lang="it-IT"/>
                <a:t>4*2+1*3 = </a:t>
              </a:r>
              <a:r>
                <a:rPr lang="it-IT" b="1"/>
                <a:t>11</a:t>
              </a:r>
              <a:r>
                <a:rPr lang="it-IT"/>
                <a:t> porte a 2 ingressi</a:t>
              </a:r>
            </a:p>
          </p:txBody>
        </p:sp>
      </p:grpSp>
      <p:grpSp>
        <p:nvGrpSpPr>
          <p:cNvPr id="19" name="Group 18">
            <a:extLst>
              <a:ext uri="{FF2B5EF4-FFF2-40B4-BE49-F238E27FC236}">
                <a16:creationId xmlns:a16="http://schemas.microsoft.com/office/drawing/2014/main" id="{B2DAE831-CEEC-C64D-9ACA-FF5B86E9B4B9}"/>
              </a:ext>
            </a:extLst>
          </p:cNvPr>
          <p:cNvGrpSpPr/>
          <p:nvPr/>
        </p:nvGrpSpPr>
        <p:grpSpPr>
          <a:xfrm>
            <a:off x="372534" y="2758859"/>
            <a:ext cx="8568961" cy="2185714"/>
            <a:chOff x="372534" y="2758859"/>
            <a:chExt cx="8568961" cy="2185714"/>
          </a:xfrm>
        </p:grpSpPr>
        <p:pic>
          <p:nvPicPr>
            <p:cNvPr id="10" name="Picture 9">
              <a:extLst>
                <a:ext uri="{FF2B5EF4-FFF2-40B4-BE49-F238E27FC236}">
                  <a16:creationId xmlns:a16="http://schemas.microsoft.com/office/drawing/2014/main" id="{43BB9FF1-3785-FE49-8163-6310413E6E49}"/>
                </a:ext>
              </a:extLst>
            </p:cNvPr>
            <p:cNvPicPr>
              <a:picLocks noChangeAspect="1"/>
            </p:cNvPicPr>
            <p:nvPr/>
          </p:nvPicPr>
          <p:blipFill>
            <a:blip r:embed="rId3"/>
            <a:stretch>
              <a:fillRect/>
            </a:stretch>
          </p:blipFill>
          <p:spPr>
            <a:xfrm>
              <a:off x="1693334" y="2758859"/>
              <a:ext cx="3068743" cy="2185714"/>
            </a:xfrm>
            <a:prstGeom prst="rect">
              <a:avLst/>
            </a:prstGeom>
          </p:spPr>
        </p:pic>
        <p:sp>
          <p:nvSpPr>
            <p:cNvPr id="12" name="TextBox 11">
              <a:extLst>
                <a:ext uri="{FF2B5EF4-FFF2-40B4-BE49-F238E27FC236}">
                  <a16:creationId xmlns:a16="http://schemas.microsoft.com/office/drawing/2014/main" id="{4F228225-42EA-944D-9A82-A138EC278C24}"/>
                </a:ext>
              </a:extLst>
            </p:cNvPr>
            <p:cNvSpPr txBox="1"/>
            <p:nvPr/>
          </p:nvSpPr>
          <p:spPr>
            <a:xfrm>
              <a:off x="372534" y="3667050"/>
              <a:ext cx="1031949" cy="369332"/>
            </a:xfrm>
            <a:prstGeom prst="rect">
              <a:avLst/>
            </a:prstGeom>
            <a:noFill/>
          </p:spPr>
          <p:txBody>
            <a:bodyPr wrap="none" rtlCol="0">
              <a:spAutoFit/>
            </a:bodyPr>
            <a:lstStyle/>
            <a:p>
              <a:r>
                <a:rPr lang="it-IT"/>
                <a:t>maxterm</a:t>
              </a:r>
            </a:p>
          </p:txBody>
        </p:sp>
        <p:sp>
          <p:nvSpPr>
            <p:cNvPr id="15" name="TextBox 14">
              <a:extLst>
                <a:ext uri="{FF2B5EF4-FFF2-40B4-BE49-F238E27FC236}">
                  <a16:creationId xmlns:a16="http://schemas.microsoft.com/office/drawing/2014/main" id="{29671414-FFFE-0249-9082-85CE642E99F8}"/>
                </a:ext>
              </a:extLst>
            </p:cNvPr>
            <p:cNvSpPr txBox="1"/>
            <p:nvPr/>
          </p:nvSpPr>
          <p:spPr>
            <a:xfrm>
              <a:off x="5094095" y="3390051"/>
              <a:ext cx="3847400" cy="923330"/>
            </a:xfrm>
            <a:prstGeom prst="rect">
              <a:avLst/>
            </a:prstGeom>
            <a:noFill/>
          </p:spPr>
          <p:txBody>
            <a:bodyPr wrap="none" rtlCol="0">
              <a:spAutoFit/>
            </a:bodyPr>
            <a:lstStyle/>
            <a:p>
              <a:r>
                <a:rPr lang="it-IT"/>
                <a:t>4 porte a 3 ingressi, 1 porta a 4 ingressi</a:t>
              </a:r>
            </a:p>
            <a:p>
              <a:pPr algn="ctr"/>
              <a:r>
                <a:rPr lang="it-IT"/>
                <a:t>≡</a:t>
              </a:r>
            </a:p>
            <a:p>
              <a:pPr algn="ctr"/>
              <a:r>
                <a:rPr lang="it-IT"/>
                <a:t>4*2+1*3 = </a:t>
              </a:r>
              <a:r>
                <a:rPr lang="it-IT" b="1"/>
                <a:t>11</a:t>
              </a:r>
              <a:r>
                <a:rPr lang="it-IT"/>
                <a:t> porte a 2 ingressi</a:t>
              </a:r>
            </a:p>
          </p:txBody>
        </p:sp>
      </p:grpSp>
      <p:grpSp>
        <p:nvGrpSpPr>
          <p:cNvPr id="20" name="Group 19">
            <a:extLst>
              <a:ext uri="{FF2B5EF4-FFF2-40B4-BE49-F238E27FC236}">
                <a16:creationId xmlns:a16="http://schemas.microsoft.com/office/drawing/2014/main" id="{DBF4CE2E-912C-9F46-967B-8BD006C4EDA1}"/>
              </a:ext>
            </a:extLst>
          </p:cNvPr>
          <p:cNvGrpSpPr/>
          <p:nvPr/>
        </p:nvGrpSpPr>
        <p:grpSpPr>
          <a:xfrm>
            <a:off x="314237" y="5033626"/>
            <a:ext cx="7685205" cy="1750114"/>
            <a:chOff x="314237" y="5033626"/>
            <a:chExt cx="7685205" cy="1750114"/>
          </a:xfrm>
        </p:grpSpPr>
        <p:pic>
          <p:nvPicPr>
            <p:cNvPr id="2" name="Picture 1">
              <a:extLst>
                <a:ext uri="{FF2B5EF4-FFF2-40B4-BE49-F238E27FC236}">
                  <a16:creationId xmlns:a16="http://schemas.microsoft.com/office/drawing/2014/main" id="{EEE45EEE-8F11-624C-8438-ABFAF7358605}"/>
                </a:ext>
              </a:extLst>
            </p:cNvPr>
            <p:cNvPicPr>
              <a:picLocks noChangeAspect="1"/>
            </p:cNvPicPr>
            <p:nvPr/>
          </p:nvPicPr>
          <p:blipFill>
            <a:blip r:embed="rId4"/>
            <a:stretch>
              <a:fillRect/>
            </a:stretch>
          </p:blipFill>
          <p:spPr>
            <a:xfrm>
              <a:off x="1640369" y="5033626"/>
              <a:ext cx="2750179" cy="1750114"/>
            </a:xfrm>
            <a:prstGeom prst="rect">
              <a:avLst/>
            </a:prstGeom>
          </p:spPr>
        </p:pic>
        <p:sp>
          <p:nvSpPr>
            <p:cNvPr id="13" name="TextBox 12">
              <a:extLst>
                <a:ext uri="{FF2B5EF4-FFF2-40B4-BE49-F238E27FC236}">
                  <a16:creationId xmlns:a16="http://schemas.microsoft.com/office/drawing/2014/main" id="{7C34C568-E4E7-744F-ABA1-65AB82744E72}"/>
                </a:ext>
              </a:extLst>
            </p:cNvPr>
            <p:cNvSpPr txBox="1"/>
            <p:nvPr/>
          </p:nvSpPr>
          <p:spPr>
            <a:xfrm>
              <a:off x="314237" y="5777650"/>
              <a:ext cx="1326132" cy="369332"/>
            </a:xfrm>
            <a:prstGeom prst="rect">
              <a:avLst/>
            </a:prstGeom>
            <a:noFill/>
          </p:spPr>
          <p:txBody>
            <a:bodyPr wrap="none" rtlCol="0">
              <a:spAutoFit/>
            </a:bodyPr>
            <a:lstStyle/>
            <a:p>
              <a:r>
                <a:rPr lang="it-IT"/>
                <a:t>semplificato</a:t>
              </a:r>
            </a:p>
          </p:txBody>
        </p:sp>
        <p:sp>
          <p:nvSpPr>
            <p:cNvPr id="16" name="TextBox 15">
              <a:extLst>
                <a:ext uri="{FF2B5EF4-FFF2-40B4-BE49-F238E27FC236}">
                  <a16:creationId xmlns:a16="http://schemas.microsoft.com/office/drawing/2014/main" id="{4FB05724-F58F-214C-BDE2-D402EAF2380B}"/>
                </a:ext>
              </a:extLst>
            </p:cNvPr>
            <p:cNvSpPr txBox="1"/>
            <p:nvPr/>
          </p:nvSpPr>
          <p:spPr>
            <a:xfrm>
              <a:off x="6036148" y="5724017"/>
              <a:ext cx="1963294" cy="369332"/>
            </a:xfrm>
            <a:prstGeom prst="rect">
              <a:avLst/>
            </a:prstGeom>
            <a:solidFill>
              <a:srgbClr val="FFFF00"/>
            </a:solidFill>
          </p:spPr>
          <p:txBody>
            <a:bodyPr wrap="none" rtlCol="0">
              <a:spAutoFit/>
            </a:bodyPr>
            <a:lstStyle/>
            <a:p>
              <a:r>
                <a:rPr lang="it-IT" b="1"/>
                <a:t>3</a:t>
              </a:r>
              <a:r>
                <a:rPr lang="it-IT"/>
                <a:t> porte a 2 ingressi</a:t>
              </a:r>
            </a:p>
          </p:txBody>
        </p:sp>
      </p:grpSp>
      <p:sp>
        <p:nvSpPr>
          <p:cNvPr id="17" name="TextBox 16">
            <a:extLst>
              <a:ext uri="{FF2B5EF4-FFF2-40B4-BE49-F238E27FC236}">
                <a16:creationId xmlns:a16="http://schemas.microsoft.com/office/drawing/2014/main" id="{1E196F63-EE00-974C-8F97-82CECCD1C5CB}"/>
              </a:ext>
            </a:extLst>
          </p:cNvPr>
          <p:cNvSpPr txBox="1"/>
          <p:nvPr/>
        </p:nvSpPr>
        <p:spPr>
          <a:xfrm>
            <a:off x="3227705" y="340661"/>
            <a:ext cx="2834750" cy="369332"/>
          </a:xfrm>
          <a:prstGeom prst="rect">
            <a:avLst/>
          </a:prstGeom>
          <a:noFill/>
        </p:spPr>
        <p:txBody>
          <a:bodyPr wrap="none" rtlCol="0">
            <a:spAutoFit/>
          </a:bodyPr>
          <a:lstStyle/>
          <a:p>
            <a:r>
              <a:rPr lang="it-IT"/>
              <a:t>Confronto tra le complessità</a:t>
            </a:r>
          </a:p>
        </p:txBody>
      </p:sp>
    </p:spTree>
    <p:extLst>
      <p:ext uri="{BB962C8B-B14F-4D97-AF65-F5344CB8AC3E}">
        <p14:creationId xmlns:p14="http://schemas.microsoft.com/office/powerpoint/2010/main" val="265239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AB1DFD-1D29-9049-B97C-E34519E70F52}"/>
              </a:ext>
            </a:extLst>
          </p:cNvPr>
          <p:cNvPicPr>
            <a:picLocks noChangeAspect="1"/>
          </p:cNvPicPr>
          <p:nvPr/>
        </p:nvPicPr>
        <p:blipFill>
          <a:blip r:embed="rId2"/>
          <a:stretch>
            <a:fillRect/>
          </a:stretch>
        </p:blipFill>
        <p:spPr>
          <a:xfrm>
            <a:off x="1340882" y="998150"/>
            <a:ext cx="5655971" cy="566443"/>
          </a:xfrm>
          <a:prstGeom prst="rect">
            <a:avLst/>
          </a:prstGeom>
        </p:spPr>
      </p:pic>
      <p:pic>
        <p:nvPicPr>
          <p:cNvPr id="5" name="Picture 4">
            <a:extLst>
              <a:ext uri="{FF2B5EF4-FFF2-40B4-BE49-F238E27FC236}">
                <a16:creationId xmlns:a16="http://schemas.microsoft.com/office/drawing/2014/main" id="{7EB7052A-9596-374A-B6DF-6BBEAEDD2AF0}"/>
              </a:ext>
            </a:extLst>
          </p:cNvPr>
          <p:cNvPicPr>
            <a:picLocks noChangeAspect="1"/>
          </p:cNvPicPr>
          <p:nvPr/>
        </p:nvPicPr>
        <p:blipFill>
          <a:blip r:embed="rId3"/>
          <a:stretch>
            <a:fillRect/>
          </a:stretch>
        </p:blipFill>
        <p:spPr>
          <a:xfrm>
            <a:off x="1034734" y="2630075"/>
            <a:ext cx="4275559" cy="596156"/>
          </a:xfrm>
          <a:prstGeom prst="rect">
            <a:avLst/>
          </a:prstGeom>
        </p:spPr>
      </p:pic>
      <p:pic>
        <p:nvPicPr>
          <p:cNvPr id="7" name="Picture 6">
            <a:extLst>
              <a:ext uri="{FF2B5EF4-FFF2-40B4-BE49-F238E27FC236}">
                <a16:creationId xmlns:a16="http://schemas.microsoft.com/office/drawing/2014/main" id="{87D189B7-F2FC-8B4F-B820-D774C096E2E2}"/>
              </a:ext>
            </a:extLst>
          </p:cNvPr>
          <p:cNvPicPr>
            <a:picLocks noChangeAspect="1"/>
          </p:cNvPicPr>
          <p:nvPr/>
        </p:nvPicPr>
        <p:blipFill>
          <a:blip r:embed="rId4"/>
          <a:stretch>
            <a:fillRect/>
          </a:stretch>
        </p:blipFill>
        <p:spPr>
          <a:xfrm>
            <a:off x="987321" y="1877641"/>
            <a:ext cx="6307559" cy="634329"/>
          </a:xfrm>
          <a:prstGeom prst="rect">
            <a:avLst/>
          </a:prstGeom>
        </p:spPr>
      </p:pic>
      <p:pic>
        <p:nvPicPr>
          <p:cNvPr id="9" name="Picture 8">
            <a:extLst>
              <a:ext uri="{FF2B5EF4-FFF2-40B4-BE49-F238E27FC236}">
                <a16:creationId xmlns:a16="http://schemas.microsoft.com/office/drawing/2014/main" id="{28757A8F-47DC-F84C-AFC3-AAB844A67212}"/>
              </a:ext>
            </a:extLst>
          </p:cNvPr>
          <p:cNvPicPr>
            <a:picLocks noChangeAspect="1"/>
          </p:cNvPicPr>
          <p:nvPr/>
        </p:nvPicPr>
        <p:blipFill>
          <a:blip r:embed="rId5"/>
          <a:stretch>
            <a:fillRect/>
          </a:stretch>
        </p:blipFill>
        <p:spPr>
          <a:xfrm>
            <a:off x="1138182" y="3371477"/>
            <a:ext cx="4741072" cy="597823"/>
          </a:xfrm>
          <a:prstGeom prst="rect">
            <a:avLst/>
          </a:prstGeom>
        </p:spPr>
      </p:pic>
      <p:grpSp>
        <p:nvGrpSpPr>
          <p:cNvPr id="14" name="Group 13">
            <a:extLst>
              <a:ext uri="{FF2B5EF4-FFF2-40B4-BE49-F238E27FC236}">
                <a16:creationId xmlns:a16="http://schemas.microsoft.com/office/drawing/2014/main" id="{642DB59C-6993-8E43-8F81-DEFAD335EE14}"/>
              </a:ext>
            </a:extLst>
          </p:cNvPr>
          <p:cNvGrpSpPr/>
          <p:nvPr/>
        </p:nvGrpSpPr>
        <p:grpSpPr>
          <a:xfrm>
            <a:off x="1138182" y="4170438"/>
            <a:ext cx="5926405" cy="639026"/>
            <a:chOff x="518968" y="4540011"/>
            <a:chExt cx="6760605" cy="753960"/>
          </a:xfrm>
        </p:grpSpPr>
        <p:pic>
          <p:nvPicPr>
            <p:cNvPr id="11" name="Picture 10">
              <a:extLst>
                <a:ext uri="{FF2B5EF4-FFF2-40B4-BE49-F238E27FC236}">
                  <a16:creationId xmlns:a16="http://schemas.microsoft.com/office/drawing/2014/main" id="{F0185B68-3B60-6C4F-9E32-14A72D53837A}"/>
                </a:ext>
              </a:extLst>
            </p:cNvPr>
            <p:cNvPicPr>
              <a:picLocks noChangeAspect="1"/>
            </p:cNvPicPr>
            <p:nvPr/>
          </p:nvPicPr>
          <p:blipFill>
            <a:blip r:embed="rId6"/>
            <a:stretch>
              <a:fillRect/>
            </a:stretch>
          </p:blipFill>
          <p:spPr>
            <a:xfrm>
              <a:off x="2641434" y="4553633"/>
              <a:ext cx="4638139" cy="737188"/>
            </a:xfrm>
            <a:prstGeom prst="rect">
              <a:avLst/>
            </a:prstGeom>
          </p:spPr>
        </p:pic>
        <p:pic>
          <p:nvPicPr>
            <p:cNvPr id="13" name="Picture 12">
              <a:extLst>
                <a:ext uri="{FF2B5EF4-FFF2-40B4-BE49-F238E27FC236}">
                  <a16:creationId xmlns:a16="http://schemas.microsoft.com/office/drawing/2014/main" id="{66C56742-FC61-D640-834E-42D8BDBC6AD0}"/>
                </a:ext>
              </a:extLst>
            </p:cNvPr>
            <p:cNvPicPr>
              <a:picLocks noChangeAspect="1"/>
            </p:cNvPicPr>
            <p:nvPr/>
          </p:nvPicPr>
          <p:blipFill>
            <a:blip r:embed="rId7"/>
            <a:stretch>
              <a:fillRect/>
            </a:stretch>
          </p:blipFill>
          <p:spPr>
            <a:xfrm>
              <a:off x="518968" y="4540011"/>
              <a:ext cx="2051215" cy="753960"/>
            </a:xfrm>
            <a:prstGeom prst="rect">
              <a:avLst/>
            </a:prstGeom>
          </p:spPr>
        </p:pic>
      </p:grpSp>
      <p:sp>
        <p:nvSpPr>
          <p:cNvPr id="15" name="TextBox 14">
            <a:extLst>
              <a:ext uri="{FF2B5EF4-FFF2-40B4-BE49-F238E27FC236}">
                <a16:creationId xmlns:a16="http://schemas.microsoft.com/office/drawing/2014/main" id="{8CE0F497-CEBF-AB43-B84C-4A6D7FC475FE}"/>
              </a:ext>
            </a:extLst>
          </p:cNvPr>
          <p:cNvSpPr txBox="1"/>
          <p:nvPr/>
        </p:nvSpPr>
        <p:spPr>
          <a:xfrm>
            <a:off x="624487" y="413185"/>
            <a:ext cx="8143063" cy="338554"/>
          </a:xfrm>
          <a:prstGeom prst="rect">
            <a:avLst/>
          </a:prstGeom>
          <a:noFill/>
        </p:spPr>
        <p:txBody>
          <a:bodyPr wrap="none" rtlCol="0">
            <a:spAutoFit/>
          </a:bodyPr>
          <a:lstStyle/>
          <a:p>
            <a:r>
              <a:rPr lang="it-IT" sz="1600"/>
              <a:t>Per semplificare le funzioni, in qualche caso si può ricorrere alla doppia negazione di De Morgan</a:t>
            </a:r>
          </a:p>
        </p:txBody>
      </p:sp>
      <p:sp>
        <p:nvSpPr>
          <p:cNvPr id="16" name="TextBox 15">
            <a:extLst>
              <a:ext uri="{FF2B5EF4-FFF2-40B4-BE49-F238E27FC236}">
                <a16:creationId xmlns:a16="http://schemas.microsoft.com/office/drawing/2014/main" id="{425347AF-FA13-AB4E-868B-018B7D82A326}"/>
              </a:ext>
            </a:extLst>
          </p:cNvPr>
          <p:cNvSpPr txBox="1"/>
          <p:nvPr/>
        </p:nvSpPr>
        <p:spPr>
          <a:xfrm>
            <a:off x="976326" y="5019477"/>
            <a:ext cx="7691786" cy="1477328"/>
          </a:xfrm>
          <a:prstGeom prst="rect">
            <a:avLst/>
          </a:prstGeom>
          <a:noFill/>
        </p:spPr>
        <p:txBody>
          <a:bodyPr wrap="none" rtlCol="0">
            <a:spAutoFit/>
          </a:bodyPr>
          <a:lstStyle/>
          <a:p>
            <a:r>
              <a:rPr lang="it-IT"/>
              <a:t>Quanto detto finora conferma nuovamente che ogni funzione Booleana </a:t>
            </a:r>
          </a:p>
          <a:p>
            <a:r>
              <a:rPr lang="it-IT"/>
              <a:t>può essere espressa indifferentemente o come somma di prodotti (OR di AND) </a:t>
            </a:r>
          </a:p>
          <a:p>
            <a:r>
              <a:rPr lang="it-IT"/>
              <a:t>o come prodotto di somme (AND di OR). Il teorema T7 di De Morgan costituisce </a:t>
            </a:r>
          </a:p>
          <a:p>
            <a:r>
              <a:rPr lang="it-IT"/>
              <a:t>lo strumento di connessione tra le due forme canoniche, consentendo </a:t>
            </a:r>
          </a:p>
          <a:p>
            <a:r>
              <a:rPr lang="it-IT"/>
              <a:t>di passare dall’una all’altra. </a:t>
            </a:r>
          </a:p>
        </p:txBody>
      </p:sp>
      <p:sp>
        <p:nvSpPr>
          <p:cNvPr id="17" name="TextBox 16">
            <a:extLst>
              <a:ext uri="{FF2B5EF4-FFF2-40B4-BE49-F238E27FC236}">
                <a16:creationId xmlns:a16="http://schemas.microsoft.com/office/drawing/2014/main" id="{FF07FBC1-C307-C54D-AFF6-D0C0219E43DE}"/>
              </a:ext>
            </a:extLst>
          </p:cNvPr>
          <p:cNvSpPr txBox="1"/>
          <p:nvPr/>
        </p:nvSpPr>
        <p:spPr>
          <a:xfrm>
            <a:off x="8060049" y="0"/>
            <a:ext cx="1083951" cy="246221"/>
          </a:xfrm>
          <a:prstGeom prst="rect">
            <a:avLst/>
          </a:prstGeom>
          <a:noFill/>
        </p:spPr>
        <p:txBody>
          <a:bodyPr wrap="none" rtlCol="0">
            <a:spAutoFit/>
          </a:bodyPr>
          <a:lstStyle/>
          <a:p>
            <a:r>
              <a:rPr lang="it-IT" sz="1000"/>
              <a:t>Forme canoniche</a:t>
            </a:r>
            <a:endParaRPr lang="it-IT" sz="1000" i="1"/>
          </a:p>
        </p:txBody>
      </p:sp>
    </p:spTree>
    <p:extLst>
      <p:ext uri="{BB962C8B-B14F-4D97-AF65-F5344CB8AC3E}">
        <p14:creationId xmlns:p14="http://schemas.microsoft.com/office/powerpoint/2010/main" val="99136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A9F28C-0637-7746-8E0B-485D4DF63C72}"/>
              </a:ext>
            </a:extLst>
          </p:cNvPr>
          <p:cNvSpPr txBox="1"/>
          <p:nvPr/>
        </p:nvSpPr>
        <p:spPr>
          <a:xfrm>
            <a:off x="2903838" y="420130"/>
            <a:ext cx="3393686" cy="461665"/>
          </a:xfrm>
          <a:prstGeom prst="rect">
            <a:avLst/>
          </a:prstGeom>
          <a:noFill/>
        </p:spPr>
        <p:txBody>
          <a:bodyPr wrap="none" rtlCol="0">
            <a:spAutoFit/>
          </a:bodyPr>
          <a:lstStyle/>
          <a:p>
            <a:r>
              <a:rPr lang="it-IT" sz="2400" b="1"/>
              <a:t>Interpretazione circuitale</a:t>
            </a:r>
          </a:p>
        </p:txBody>
      </p:sp>
      <p:sp>
        <p:nvSpPr>
          <p:cNvPr id="3" name="TextBox 2">
            <a:extLst>
              <a:ext uri="{FF2B5EF4-FFF2-40B4-BE49-F238E27FC236}">
                <a16:creationId xmlns:a16="http://schemas.microsoft.com/office/drawing/2014/main" id="{B69EDBCE-476D-F342-9F64-530E89566AA7}"/>
              </a:ext>
            </a:extLst>
          </p:cNvPr>
          <p:cNvSpPr txBox="1"/>
          <p:nvPr/>
        </p:nvSpPr>
        <p:spPr>
          <a:xfrm>
            <a:off x="741406" y="1099751"/>
            <a:ext cx="7513595" cy="646331"/>
          </a:xfrm>
          <a:prstGeom prst="rect">
            <a:avLst/>
          </a:prstGeom>
          <a:noFill/>
        </p:spPr>
        <p:txBody>
          <a:bodyPr wrap="none" rtlCol="0">
            <a:spAutoFit/>
          </a:bodyPr>
          <a:lstStyle/>
          <a:p>
            <a:r>
              <a:rPr lang="it-IT"/>
              <a:t>La prima applicazione circuitale dell’Algebra Booleana si deve a Shannon, che </a:t>
            </a:r>
          </a:p>
          <a:p>
            <a:r>
              <a:rPr lang="it-IT"/>
              <a:t>la usò nella progettazione di circuiti complessi per la commutazione a contatti</a:t>
            </a:r>
          </a:p>
        </p:txBody>
      </p:sp>
      <p:sp>
        <p:nvSpPr>
          <p:cNvPr id="4" name="TextBox 3">
            <a:extLst>
              <a:ext uri="{FF2B5EF4-FFF2-40B4-BE49-F238E27FC236}">
                <a16:creationId xmlns:a16="http://schemas.microsoft.com/office/drawing/2014/main" id="{65AF2818-3A71-8749-9448-099C433571E9}"/>
              </a:ext>
            </a:extLst>
          </p:cNvPr>
          <p:cNvSpPr txBox="1"/>
          <p:nvPr/>
        </p:nvSpPr>
        <p:spPr>
          <a:xfrm>
            <a:off x="1572384" y="2088978"/>
            <a:ext cx="6056594" cy="369332"/>
          </a:xfrm>
          <a:prstGeom prst="rect">
            <a:avLst/>
          </a:prstGeom>
          <a:noFill/>
        </p:spPr>
        <p:txBody>
          <a:bodyPr wrap="none" rtlCol="0">
            <a:spAutoFit/>
          </a:bodyPr>
          <a:lstStyle/>
          <a:p>
            <a:r>
              <a:rPr lang="it-IT"/>
              <a:t>0 e 1 indicano rispettivamente un circuito aperto e uno chiuso</a:t>
            </a:r>
          </a:p>
        </p:txBody>
      </p:sp>
      <p:pic>
        <p:nvPicPr>
          <p:cNvPr id="6" name="Picture 5">
            <a:extLst>
              <a:ext uri="{FF2B5EF4-FFF2-40B4-BE49-F238E27FC236}">
                <a16:creationId xmlns:a16="http://schemas.microsoft.com/office/drawing/2014/main" id="{89545D5D-0446-7D4A-9079-CE79D0425D30}"/>
              </a:ext>
            </a:extLst>
          </p:cNvPr>
          <p:cNvPicPr>
            <a:picLocks noChangeAspect="1"/>
          </p:cNvPicPr>
          <p:nvPr/>
        </p:nvPicPr>
        <p:blipFill>
          <a:blip r:embed="rId2"/>
          <a:stretch>
            <a:fillRect/>
          </a:stretch>
        </p:blipFill>
        <p:spPr>
          <a:xfrm>
            <a:off x="2515802" y="2651554"/>
            <a:ext cx="3594100" cy="2374900"/>
          </a:xfrm>
          <a:prstGeom prst="rect">
            <a:avLst/>
          </a:prstGeom>
        </p:spPr>
      </p:pic>
      <p:pic>
        <p:nvPicPr>
          <p:cNvPr id="9" name="Picture 8">
            <a:extLst>
              <a:ext uri="{FF2B5EF4-FFF2-40B4-BE49-F238E27FC236}">
                <a16:creationId xmlns:a16="http://schemas.microsoft.com/office/drawing/2014/main" id="{8E0C3C67-4B50-F242-8C37-D93574DC7477}"/>
              </a:ext>
            </a:extLst>
          </p:cNvPr>
          <p:cNvPicPr>
            <a:picLocks noChangeAspect="1"/>
          </p:cNvPicPr>
          <p:nvPr/>
        </p:nvPicPr>
        <p:blipFill>
          <a:blip r:embed="rId3"/>
          <a:stretch>
            <a:fillRect/>
          </a:stretch>
        </p:blipFill>
        <p:spPr>
          <a:xfrm>
            <a:off x="337600" y="5219698"/>
            <a:ext cx="8485124" cy="409062"/>
          </a:xfrm>
          <a:prstGeom prst="rect">
            <a:avLst/>
          </a:prstGeom>
        </p:spPr>
      </p:pic>
      <p:sp>
        <p:nvSpPr>
          <p:cNvPr id="10" name="TextBox 9">
            <a:extLst>
              <a:ext uri="{FF2B5EF4-FFF2-40B4-BE49-F238E27FC236}">
                <a16:creationId xmlns:a16="http://schemas.microsoft.com/office/drawing/2014/main" id="{82BBD3DE-3481-ED4A-BC35-954F684E530A}"/>
              </a:ext>
            </a:extLst>
          </p:cNvPr>
          <p:cNvSpPr txBox="1"/>
          <p:nvPr/>
        </p:nvSpPr>
        <p:spPr>
          <a:xfrm>
            <a:off x="7628978" y="0"/>
            <a:ext cx="1500732" cy="246221"/>
          </a:xfrm>
          <a:prstGeom prst="rect">
            <a:avLst/>
          </a:prstGeom>
          <a:noFill/>
        </p:spPr>
        <p:txBody>
          <a:bodyPr wrap="none" rtlCol="0">
            <a:spAutoFit/>
          </a:bodyPr>
          <a:lstStyle/>
          <a:p>
            <a:r>
              <a:rPr lang="it-IT" sz="1000"/>
              <a:t>Interpretazione circuitale</a:t>
            </a:r>
          </a:p>
        </p:txBody>
      </p:sp>
    </p:spTree>
    <p:extLst>
      <p:ext uri="{BB962C8B-B14F-4D97-AF65-F5344CB8AC3E}">
        <p14:creationId xmlns:p14="http://schemas.microsoft.com/office/powerpoint/2010/main" val="32163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9E5CD5-D680-0848-96DE-E53BF6D56A83}"/>
              </a:ext>
            </a:extLst>
          </p:cNvPr>
          <p:cNvPicPr>
            <a:picLocks noChangeAspect="1"/>
          </p:cNvPicPr>
          <p:nvPr/>
        </p:nvPicPr>
        <p:blipFill>
          <a:blip r:embed="rId2"/>
          <a:stretch>
            <a:fillRect/>
          </a:stretch>
        </p:blipFill>
        <p:spPr>
          <a:xfrm>
            <a:off x="724758" y="138670"/>
            <a:ext cx="8089900" cy="2082800"/>
          </a:xfrm>
          <a:prstGeom prst="rect">
            <a:avLst/>
          </a:prstGeom>
        </p:spPr>
      </p:pic>
      <p:grpSp>
        <p:nvGrpSpPr>
          <p:cNvPr id="10" name="Group 9">
            <a:extLst>
              <a:ext uri="{FF2B5EF4-FFF2-40B4-BE49-F238E27FC236}">
                <a16:creationId xmlns:a16="http://schemas.microsoft.com/office/drawing/2014/main" id="{4C1D11F5-025F-F04D-A892-20F1CC49A3B4}"/>
              </a:ext>
            </a:extLst>
          </p:cNvPr>
          <p:cNvGrpSpPr/>
          <p:nvPr/>
        </p:nvGrpSpPr>
        <p:grpSpPr>
          <a:xfrm>
            <a:off x="930789" y="2890016"/>
            <a:ext cx="7677838" cy="2647527"/>
            <a:chOff x="930789" y="2890016"/>
            <a:chExt cx="7677838" cy="2647527"/>
          </a:xfrm>
        </p:grpSpPr>
        <p:grpSp>
          <p:nvGrpSpPr>
            <p:cNvPr id="7" name="Group 6">
              <a:extLst>
                <a:ext uri="{FF2B5EF4-FFF2-40B4-BE49-F238E27FC236}">
                  <a16:creationId xmlns:a16="http://schemas.microsoft.com/office/drawing/2014/main" id="{19480C22-186A-B44A-999D-074A83F2D78C}"/>
                </a:ext>
              </a:extLst>
            </p:cNvPr>
            <p:cNvGrpSpPr/>
            <p:nvPr/>
          </p:nvGrpSpPr>
          <p:grpSpPr>
            <a:xfrm>
              <a:off x="930789" y="2890016"/>
              <a:ext cx="7677838" cy="923330"/>
              <a:chOff x="988540" y="2914731"/>
              <a:chExt cx="7677838" cy="923330"/>
            </a:xfrm>
          </p:grpSpPr>
          <p:sp>
            <p:nvSpPr>
              <p:cNvPr id="4" name="Rectangle 3">
                <a:extLst>
                  <a:ext uri="{FF2B5EF4-FFF2-40B4-BE49-F238E27FC236}">
                    <a16:creationId xmlns:a16="http://schemas.microsoft.com/office/drawing/2014/main" id="{929560F6-71EA-0E40-8518-74872EAB6104}"/>
                  </a:ext>
                </a:extLst>
              </p:cNvPr>
              <p:cNvSpPr/>
              <p:nvPr/>
            </p:nvSpPr>
            <p:spPr>
              <a:xfrm>
                <a:off x="988540" y="2914731"/>
                <a:ext cx="7677838" cy="923330"/>
              </a:xfrm>
              <a:prstGeom prst="rect">
                <a:avLst/>
              </a:prstGeom>
            </p:spPr>
            <p:txBody>
              <a:bodyPr wrap="square">
                <a:spAutoFit/>
              </a:bodyPr>
              <a:lstStyle/>
              <a:p>
                <a:r>
                  <a:rPr lang="it-IT">
                    <a:latin typeface="NimbusRomNo9L"/>
                  </a:rPr>
                  <a:t>Con i simboli              </a:t>
                </a:r>
                <a:r>
                  <a:rPr lang="it-IT">
                    <a:latin typeface="CMMI10"/>
                  </a:rPr>
                  <a:t>        </a:t>
                </a:r>
                <a:r>
                  <a:rPr lang="it-IT">
                    <a:latin typeface="NimbusRomNo9L"/>
                  </a:rPr>
                  <a:t>si indicano due contatti azionati contemporaneamente, </a:t>
                </a:r>
              </a:p>
              <a:p>
                <a:r>
                  <a:rPr lang="it-IT">
                    <a:latin typeface="NimbusRomNo9L"/>
                  </a:rPr>
                  <a:t>ma sempre tali che quando uno è aperto l’altro è chiuso e viceversa.</a:t>
                </a:r>
              </a:p>
              <a:p>
                <a:r>
                  <a:rPr lang="it-IT">
                    <a:latin typeface="NimbusRomNo9L"/>
                  </a:rPr>
                  <a:t>Questo dispositivo si chiama </a:t>
                </a:r>
                <a:r>
                  <a:rPr lang="it-IT" b="1">
                    <a:latin typeface="NimbusRomNo9L"/>
                  </a:rPr>
                  <a:t>deviatore</a:t>
                </a:r>
                <a:r>
                  <a:rPr lang="it-IT">
                    <a:latin typeface="NimbusRomNo9L"/>
                  </a:rPr>
                  <a:t> </a:t>
                </a:r>
                <a:endParaRPr lang="it-IT"/>
              </a:p>
            </p:txBody>
          </p:sp>
          <p:pic>
            <p:nvPicPr>
              <p:cNvPr id="6" name="Picture 5">
                <a:extLst>
                  <a:ext uri="{FF2B5EF4-FFF2-40B4-BE49-F238E27FC236}">
                    <a16:creationId xmlns:a16="http://schemas.microsoft.com/office/drawing/2014/main" id="{1176106E-482E-7249-B715-8B567391E770}"/>
                  </a:ext>
                </a:extLst>
              </p:cNvPr>
              <p:cNvPicPr>
                <a:picLocks noChangeAspect="1"/>
              </p:cNvPicPr>
              <p:nvPr/>
            </p:nvPicPr>
            <p:blipFill>
              <a:blip r:embed="rId3"/>
              <a:stretch>
                <a:fillRect/>
              </a:stretch>
            </p:blipFill>
            <p:spPr>
              <a:xfrm>
                <a:off x="2487827" y="2914731"/>
                <a:ext cx="762000" cy="368300"/>
              </a:xfrm>
              <a:prstGeom prst="rect">
                <a:avLst/>
              </a:prstGeom>
            </p:spPr>
          </p:pic>
        </p:grpSp>
        <p:pic>
          <p:nvPicPr>
            <p:cNvPr id="9" name="Picture 8">
              <a:extLst>
                <a:ext uri="{FF2B5EF4-FFF2-40B4-BE49-F238E27FC236}">
                  <a16:creationId xmlns:a16="http://schemas.microsoft.com/office/drawing/2014/main" id="{D0D5D2E5-CF41-EE47-BA6F-B446369B6A9D}"/>
                </a:ext>
              </a:extLst>
            </p:cNvPr>
            <p:cNvPicPr>
              <a:picLocks noChangeAspect="1"/>
            </p:cNvPicPr>
            <p:nvPr/>
          </p:nvPicPr>
          <p:blipFill>
            <a:blip r:embed="rId4"/>
            <a:stretch>
              <a:fillRect/>
            </a:stretch>
          </p:blipFill>
          <p:spPr>
            <a:xfrm>
              <a:off x="3601308" y="4038943"/>
              <a:ext cx="1168400" cy="1498600"/>
            </a:xfrm>
            <a:prstGeom prst="rect">
              <a:avLst/>
            </a:prstGeom>
          </p:spPr>
        </p:pic>
      </p:grpSp>
      <p:sp>
        <p:nvSpPr>
          <p:cNvPr id="11" name="TextBox 10">
            <a:extLst>
              <a:ext uri="{FF2B5EF4-FFF2-40B4-BE49-F238E27FC236}">
                <a16:creationId xmlns:a16="http://schemas.microsoft.com/office/drawing/2014/main" id="{0C932CB3-3B30-7E47-B222-5DDFF4F15E95}"/>
              </a:ext>
            </a:extLst>
          </p:cNvPr>
          <p:cNvSpPr txBox="1"/>
          <p:nvPr/>
        </p:nvSpPr>
        <p:spPr>
          <a:xfrm>
            <a:off x="7628978" y="0"/>
            <a:ext cx="1500732" cy="246221"/>
          </a:xfrm>
          <a:prstGeom prst="rect">
            <a:avLst/>
          </a:prstGeom>
          <a:noFill/>
        </p:spPr>
        <p:txBody>
          <a:bodyPr wrap="none" rtlCol="0">
            <a:spAutoFit/>
          </a:bodyPr>
          <a:lstStyle/>
          <a:p>
            <a:r>
              <a:rPr lang="it-IT" sz="1000"/>
              <a:t>Interpretazione circuitale</a:t>
            </a:r>
          </a:p>
        </p:txBody>
      </p:sp>
    </p:spTree>
    <p:extLst>
      <p:ext uri="{BB962C8B-B14F-4D97-AF65-F5344CB8AC3E}">
        <p14:creationId xmlns:p14="http://schemas.microsoft.com/office/powerpoint/2010/main" val="208221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A52A37-4BDD-DB4F-85B3-6E442090B7E0}"/>
              </a:ext>
            </a:extLst>
          </p:cNvPr>
          <p:cNvPicPr>
            <a:picLocks noChangeAspect="1"/>
          </p:cNvPicPr>
          <p:nvPr/>
        </p:nvPicPr>
        <p:blipFill>
          <a:blip r:embed="rId2"/>
          <a:stretch>
            <a:fillRect/>
          </a:stretch>
        </p:blipFill>
        <p:spPr>
          <a:xfrm>
            <a:off x="1879943" y="3283536"/>
            <a:ext cx="5682392" cy="3117264"/>
          </a:xfrm>
          <a:prstGeom prst="rect">
            <a:avLst/>
          </a:prstGeom>
        </p:spPr>
      </p:pic>
      <p:grpSp>
        <p:nvGrpSpPr>
          <p:cNvPr id="8" name="Group 7">
            <a:extLst>
              <a:ext uri="{FF2B5EF4-FFF2-40B4-BE49-F238E27FC236}">
                <a16:creationId xmlns:a16="http://schemas.microsoft.com/office/drawing/2014/main" id="{8DA94623-2A0F-A44B-8242-43837125D5A1}"/>
              </a:ext>
            </a:extLst>
          </p:cNvPr>
          <p:cNvGrpSpPr/>
          <p:nvPr/>
        </p:nvGrpSpPr>
        <p:grpSpPr>
          <a:xfrm>
            <a:off x="1993901" y="187971"/>
            <a:ext cx="5358369" cy="2870325"/>
            <a:chOff x="1993901" y="187971"/>
            <a:chExt cx="5358369" cy="2870325"/>
          </a:xfrm>
        </p:grpSpPr>
        <p:pic>
          <p:nvPicPr>
            <p:cNvPr id="5" name="Picture 4">
              <a:extLst>
                <a:ext uri="{FF2B5EF4-FFF2-40B4-BE49-F238E27FC236}">
                  <a16:creationId xmlns:a16="http://schemas.microsoft.com/office/drawing/2014/main" id="{5AFA5BBB-1C3B-7643-A659-60E7256185B6}"/>
                </a:ext>
              </a:extLst>
            </p:cNvPr>
            <p:cNvPicPr>
              <a:picLocks noChangeAspect="1"/>
            </p:cNvPicPr>
            <p:nvPr/>
          </p:nvPicPr>
          <p:blipFill>
            <a:blip r:embed="rId3"/>
            <a:stretch>
              <a:fillRect/>
            </a:stretch>
          </p:blipFill>
          <p:spPr>
            <a:xfrm>
              <a:off x="2090008" y="187971"/>
              <a:ext cx="5262262" cy="2870325"/>
            </a:xfrm>
            <a:prstGeom prst="rect">
              <a:avLst/>
            </a:prstGeom>
          </p:spPr>
        </p:pic>
        <p:pic>
          <p:nvPicPr>
            <p:cNvPr id="7" name="Picture 6">
              <a:extLst>
                <a:ext uri="{FF2B5EF4-FFF2-40B4-BE49-F238E27FC236}">
                  <a16:creationId xmlns:a16="http://schemas.microsoft.com/office/drawing/2014/main" id="{C245D3F0-CFC1-9B45-87B4-4272149A630C}"/>
                </a:ext>
              </a:extLst>
            </p:cNvPr>
            <p:cNvPicPr>
              <a:picLocks noChangeAspect="1"/>
            </p:cNvPicPr>
            <p:nvPr/>
          </p:nvPicPr>
          <p:blipFill>
            <a:blip r:embed="rId4"/>
            <a:stretch>
              <a:fillRect/>
            </a:stretch>
          </p:blipFill>
          <p:spPr>
            <a:xfrm>
              <a:off x="1993901" y="2739910"/>
              <a:ext cx="1157073" cy="274560"/>
            </a:xfrm>
            <a:prstGeom prst="rect">
              <a:avLst/>
            </a:prstGeom>
          </p:spPr>
        </p:pic>
      </p:grpSp>
      <p:sp>
        <p:nvSpPr>
          <p:cNvPr id="9" name="TextBox 8">
            <a:extLst>
              <a:ext uri="{FF2B5EF4-FFF2-40B4-BE49-F238E27FC236}">
                <a16:creationId xmlns:a16="http://schemas.microsoft.com/office/drawing/2014/main" id="{8A963DEF-658E-3D47-B287-3156CACBADFC}"/>
              </a:ext>
            </a:extLst>
          </p:cNvPr>
          <p:cNvSpPr txBox="1"/>
          <p:nvPr/>
        </p:nvSpPr>
        <p:spPr>
          <a:xfrm>
            <a:off x="7628978" y="0"/>
            <a:ext cx="1500732" cy="246221"/>
          </a:xfrm>
          <a:prstGeom prst="rect">
            <a:avLst/>
          </a:prstGeom>
          <a:noFill/>
        </p:spPr>
        <p:txBody>
          <a:bodyPr wrap="none" rtlCol="0">
            <a:spAutoFit/>
          </a:bodyPr>
          <a:lstStyle/>
          <a:p>
            <a:r>
              <a:rPr lang="it-IT" sz="1000"/>
              <a:t>Interpretazione circuitale</a:t>
            </a:r>
          </a:p>
        </p:txBody>
      </p:sp>
    </p:spTree>
    <p:extLst>
      <p:ext uri="{BB962C8B-B14F-4D97-AF65-F5344CB8AC3E}">
        <p14:creationId xmlns:p14="http://schemas.microsoft.com/office/powerpoint/2010/main" val="362523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767F7F-035F-3C4F-8D41-B7A5F25296CE}"/>
              </a:ext>
            </a:extLst>
          </p:cNvPr>
          <p:cNvPicPr>
            <a:picLocks noChangeAspect="1"/>
          </p:cNvPicPr>
          <p:nvPr/>
        </p:nvPicPr>
        <p:blipFill>
          <a:blip r:embed="rId2"/>
          <a:stretch>
            <a:fillRect/>
          </a:stretch>
        </p:blipFill>
        <p:spPr>
          <a:xfrm>
            <a:off x="5022336" y="1377091"/>
            <a:ext cx="3818506" cy="2604530"/>
          </a:xfrm>
          <a:prstGeom prst="rect">
            <a:avLst/>
          </a:prstGeom>
        </p:spPr>
      </p:pic>
      <p:pic>
        <p:nvPicPr>
          <p:cNvPr id="5" name="Picture 4">
            <a:extLst>
              <a:ext uri="{FF2B5EF4-FFF2-40B4-BE49-F238E27FC236}">
                <a16:creationId xmlns:a16="http://schemas.microsoft.com/office/drawing/2014/main" id="{BB421435-0521-D940-8757-53AEFAF56D64}"/>
              </a:ext>
            </a:extLst>
          </p:cNvPr>
          <p:cNvPicPr>
            <a:picLocks noChangeAspect="1"/>
          </p:cNvPicPr>
          <p:nvPr/>
        </p:nvPicPr>
        <p:blipFill>
          <a:blip r:embed="rId3"/>
          <a:stretch>
            <a:fillRect/>
          </a:stretch>
        </p:blipFill>
        <p:spPr>
          <a:xfrm>
            <a:off x="418794" y="1556951"/>
            <a:ext cx="4430548" cy="2244811"/>
          </a:xfrm>
          <a:prstGeom prst="rect">
            <a:avLst/>
          </a:prstGeom>
        </p:spPr>
      </p:pic>
      <p:sp>
        <p:nvSpPr>
          <p:cNvPr id="6" name="TextBox 5">
            <a:extLst>
              <a:ext uri="{FF2B5EF4-FFF2-40B4-BE49-F238E27FC236}">
                <a16:creationId xmlns:a16="http://schemas.microsoft.com/office/drawing/2014/main" id="{8C0067C0-A924-F34A-9A10-30C3AC68CAD0}"/>
              </a:ext>
            </a:extLst>
          </p:cNvPr>
          <p:cNvSpPr txBox="1"/>
          <p:nvPr/>
        </p:nvSpPr>
        <p:spPr>
          <a:xfrm>
            <a:off x="1544594" y="383059"/>
            <a:ext cx="6054863" cy="646331"/>
          </a:xfrm>
          <a:prstGeom prst="rect">
            <a:avLst/>
          </a:prstGeom>
          <a:noFill/>
        </p:spPr>
        <p:txBody>
          <a:bodyPr wrap="none" rtlCol="0">
            <a:spAutoFit/>
          </a:bodyPr>
          <a:lstStyle/>
          <a:p>
            <a:r>
              <a:rPr lang="it-IT" b="1"/>
              <a:t>Esempio d’impiego dell’algebra Booleana nella progettazione </a:t>
            </a:r>
          </a:p>
          <a:p>
            <a:r>
              <a:rPr lang="it-IT" b="1"/>
              <a:t>di una rete elettrica con interruttori</a:t>
            </a:r>
          </a:p>
        </p:txBody>
      </p:sp>
      <p:grpSp>
        <p:nvGrpSpPr>
          <p:cNvPr id="13" name="Group 12">
            <a:extLst>
              <a:ext uri="{FF2B5EF4-FFF2-40B4-BE49-F238E27FC236}">
                <a16:creationId xmlns:a16="http://schemas.microsoft.com/office/drawing/2014/main" id="{509DF2BE-B8C6-4D40-BBD7-24EC11DCC27D}"/>
              </a:ext>
            </a:extLst>
          </p:cNvPr>
          <p:cNvGrpSpPr/>
          <p:nvPr/>
        </p:nvGrpSpPr>
        <p:grpSpPr>
          <a:xfrm>
            <a:off x="1013254" y="4139514"/>
            <a:ext cx="2902141" cy="1119654"/>
            <a:chOff x="1013254" y="4139514"/>
            <a:chExt cx="2902141" cy="1119654"/>
          </a:xfrm>
        </p:grpSpPr>
        <p:pic>
          <p:nvPicPr>
            <p:cNvPr id="8" name="Picture 7">
              <a:extLst>
                <a:ext uri="{FF2B5EF4-FFF2-40B4-BE49-F238E27FC236}">
                  <a16:creationId xmlns:a16="http://schemas.microsoft.com/office/drawing/2014/main" id="{883D28FD-10DA-0643-A7DB-C664F4C5A921}"/>
                </a:ext>
              </a:extLst>
            </p:cNvPr>
            <p:cNvPicPr>
              <a:picLocks noChangeAspect="1"/>
            </p:cNvPicPr>
            <p:nvPr/>
          </p:nvPicPr>
          <p:blipFill>
            <a:blip r:embed="rId4"/>
            <a:stretch>
              <a:fillRect/>
            </a:stretch>
          </p:blipFill>
          <p:spPr>
            <a:xfrm>
              <a:off x="1445486" y="4624168"/>
              <a:ext cx="1511300" cy="635000"/>
            </a:xfrm>
            <a:prstGeom prst="rect">
              <a:avLst/>
            </a:prstGeom>
          </p:spPr>
        </p:pic>
        <p:sp>
          <p:nvSpPr>
            <p:cNvPr id="11" name="TextBox 10">
              <a:extLst>
                <a:ext uri="{FF2B5EF4-FFF2-40B4-BE49-F238E27FC236}">
                  <a16:creationId xmlns:a16="http://schemas.microsoft.com/office/drawing/2014/main" id="{47A654D5-E8FA-C64A-A865-D946CDA09204}"/>
                </a:ext>
              </a:extLst>
            </p:cNvPr>
            <p:cNvSpPr txBox="1"/>
            <p:nvPr/>
          </p:nvSpPr>
          <p:spPr>
            <a:xfrm>
              <a:off x="1013254" y="4139514"/>
              <a:ext cx="2902141" cy="369332"/>
            </a:xfrm>
            <a:prstGeom prst="rect">
              <a:avLst/>
            </a:prstGeom>
            <a:noFill/>
          </p:spPr>
          <p:txBody>
            <a:bodyPr wrap="none" rtlCol="0">
              <a:spAutoFit/>
            </a:bodyPr>
            <a:lstStyle/>
            <a:p>
              <a:r>
                <a:rPr lang="it-IT"/>
                <a:t>Soluzione mediante </a:t>
              </a:r>
              <a:r>
                <a:rPr lang="it-IT" i="1"/>
                <a:t>minterm</a:t>
              </a:r>
            </a:p>
          </p:txBody>
        </p:sp>
      </p:grpSp>
      <p:grpSp>
        <p:nvGrpSpPr>
          <p:cNvPr id="14" name="Group 13">
            <a:extLst>
              <a:ext uri="{FF2B5EF4-FFF2-40B4-BE49-F238E27FC236}">
                <a16:creationId xmlns:a16="http://schemas.microsoft.com/office/drawing/2014/main" id="{747A052B-D682-5F48-A267-F218E57C9B7A}"/>
              </a:ext>
            </a:extLst>
          </p:cNvPr>
          <p:cNvGrpSpPr/>
          <p:nvPr/>
        </p:nvGrpSpPr>
        <p:grpSpPr>
          <a:xfrm>
            <a:off x="5022336" y="4139514"/>
            <a:ext cx="2938625" cy="1132354"/>
            <a:chOff x="5022336" y="4139514"/>
            <a:chExt cx="2938625" cy="1132354"/>
          </a:xfrm>
        </p:grpSpPr>
        <p:pic>
          <p:nvPicPr>
            <p:cNvPr id="10" name="Picture 9">
              <a:extLst>
                <a:ext uri="{FF2B5EF4-FFF2-40B4-BE49-F238E27FC236}">
                  <a16:creationId xmlns:a16="http://schemas.microsoft.com/office/drawing/2014/main" id="{B08AC79F-1EB9-D34C-A138-B4A36891558F}"/>
                </a:ext>
              </a:extLst>
            </p:cNvPr>
            <p:cNvPicPr>
              <a:picLocks noChangeAspect="1"/>
            </p:cNvPicPr>
            <p:nvPr/>
          </p:nvPicPr>
          <p:blipFill>
            <a:blip r:embed="rId5"/>
            <a:stretch>
              <a:fillRect/>
            </a:stretch>
          </p:blipFill>
          <p:spPr>
            <a:xfrm>
              <a:off x="5058208" y="4624168"/>
              <a:ext cx="2438400" cy="647700"/>
            </a:xfrm>
            <a:prstGeom prst="rect">
              <a:avLst/>
            </a:prstGeom>
          </p:spPr>
        </p:pic>
        <p:sp>
          <p:nvSpPr>
            <p:cNvPr id="12" name="TextBox 11">
              <a:extLst>
                <a:ext uri="{FF2B5EF4-FFF2-40B4-BE49-F238E27FC236}">
                  <a16:creationId xmlns:a16="http://schemas.microsoft.com/office/drawing/2014/main" id="{EE63C7F0-5A0B-634C-9FD3-4EE3C7C8B817}"/>
                </a:ext>
              </a:extLst>
            </p:cNvPr>
            <p:cNvSpPr txBox="1"/>
            <p:nvPr/>
          </p:nvSpPr>
          <p:spPr>
            <a:xfrm>
              <a:off x="5022336" y="4139514"/>
              <a:ext cx="2938625" cy="369332"/>
            </a:xfrm>
            <a:prstGeom prst="rect">
              <a:avLst/>
            </a:prstGeom>
            <a:noFill/>
          </p:spPr>
          <p:txBody>
            <a:bodyPr wrap="none" rtlCol="0">
              <a:spAutoFit/>
            </a:bodyPr>
            <a:lstStyle/>
            <a:p>
              <a:r>
                <a:rPr lang="it-IT"/>
                <a:t>Soluzione mediante </a:t>
              </a:r>
              <a:r>
                <a:rPr lang="it-IT" i="1"/>
                <a:t>maxterm</a:t>
              </a:r>
            </a:p>
          </p:txBody>
        </p:sp>
      </p:grpSp>
      <p:sp>
        <p:nvSpPr>
          <p:cNvPr id="15" name="TextBox 14">
            <a:extLst>
              <a:ext uri="{FF2B5EF4-FFF2-40B4-BE49-F238E27FC236}">
                <a16:creationId xmlns:a16="http://schemas.microsoft.com/office/drawing/2014/main" id="{85871479-30BC-D74A-91E3-36858DEE6EDA}"/>
              </a:ext>
            </a:extLst>
          </p:cNvPr>
          <p:cNvSpPr txBox="1"/>
          <p:nvPr/>
        </p:nvSpPr>
        <p:spPr>
          <a:xfrm>
            <a:off x="7628978" y="0"/>
            <a:ext cx="1500732" cy="246221"/>
          </a:xfrm>
          <a:prstGeom prst="rect">
            <a:avLst/>
          </a:prstGeom>
          <a:noFill/>
        </p:spPr>
        <p:txBody>
          <a:bodyPr wrap="none" rtlCol="0">
            <a:spAutoFit/>
          </a:bodyPr>
          <a:lstStyle/>
          <a:p>
            <a:r>
              <a:rPr lang="it-IT" sz="1000"/>
              <a:t>Interpretazione circuitale</a:t>
            </a:r>
          </a:p>
        </p:txBody>
      </p:sp>
      <p:sp>
        <p:nvSpPr>
          <p:cNvPr id="4" name="Rectangle 3">
            <a:extLst>
              <a:ext uri="{FF2B5EF4-FFF2-40B4-BE49-F238E27FC236}">
                <a16:creationId xmlns:a16="http://schemas.microsoft.com/office/drawing/2014/main" id="{9C3831DA-29D8-F24F-84B0-52D5356DAF25}"/>
              </a:ext>
            </a:extLst>
          </p:cNvPr>
          <p:cNvSpPr/>
          <p:nvPr/>
        </p:nvSpPr>
        <p:spPr>
          <a:xfrm>
            <a:off x="7184571" y="2078182"/>
            <a:ext cx="312037" cy="26125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ctangle 15">
            <a:extLst>
              <a:ext uri="{FF2B5EF4-FFF2-40B4-BE49-F238E27FC236}">
                <a16:creationId xmlns:a16="http://schemas.microsoft.com/office/drawing/2014/main" id="{9BF1274E-3E2D-AA49-8E83-6244AFF1DACC}"/>
              </a:ext>
            </a:extLst>
          </p:cNvPr>
          <p:cNvSpPr/>
          <p:nvPr/>
        </p:nvSpPr>
        <p:spPr>
          <a:xfrm>
            <a:off x="7184570" y="2706259"/>
            <a:ext cx="312037" cy="26125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ctangle 16">
            <a:extLst>
              <a:ext uri="{FF2B5EF4-FFF2-40B4-BE49-F238E27FC236}">
                <a16:creationId xmlns:a16="http://schemas.microsoft.com/office/drawing/2014/main" id="{5FC2A232-97E6-4F46-8EE2-538649B87F8E}"/>
              </a:ext>
            </a:extLst>
          </p:cNvPr>
          <p:cNvSpPr/>
          <p:nvPr/>
        </p:nvSpPr>
        <p:spPr>
          <a:xfrm>
            <a:off x="7184569" y="3005517"/>
            <a:ext cx="312037" cy="26125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ctangle 17">
            <a:extLst>
              <a:ext uri="{FF2B5EF4-FFF2-40B4-BE49-F238E27FC236}">
                <a16:creationId xmlns:a16="http://schemas.microsoft.com/office/drawing/2014/main" id="{D3BF8476-9410-3B4D-90E7-46DD6C8C0C8F}"/>
              </a:ext>
            </a:extLst>
          </p:cNvPr>
          <p:cNvSpPr/>
          <p:nvPr/>
        </p:nvSpPr>
        <p:spPr>
          <a:xfrm>
            <a:off x="7184569" y="2401780"/>
            <a:ext cx="312037" cy="26125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41218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8960E3E-902D-EB43-A52C-8C91C3A7C6DA}"/>
              </a:ext>
            </a:extLst>
          </p:cNvPr>
          <p:cNvGrpSpPr/>
          <p:nvPr/>
        </p:nvGrpSpPr>
        <p:grpSpPr>
          <a:xfrm>
            <a:off x="2732972" y="67412"/>
            <a:ext cx="3325791" cy="3066069"/>
            <a:chOff x="2732972" y="67412"/>
            <a:chExt cx="3325791" cy="3066069"/>
          </a:xfrm>
        </p:grpSpPr>
        <p:grpSp>
          <p:nvGrpSpPr>
            <p:cNvPr id="4" name="Group 3">
              <a:extLst>
                <a:ext uri="{FF2B5EF4-FFF2-40B4-BE49-F238E27FC236}">
                  <a16:creationId xmlns:a16="http://schemas.microsoft.com/office/drawing/2014/main" id="{27DFB093-0C57-FD4B-9F35-BC3C67FC33ED}"/>
                </a:ext>
              </a:extLst>
            </p:cNvPr>
            <p:cNvGrpSpPr/>
            <p:nvPr/>
          </p:nvGrpSpPr>
          <p:grpSpPr>
            <a:xfrm>
              <a:off x="2732972" y="67412"/>
              <a:ext cx="3325791" cy="3066069"/>
              <a:chOff x="2732972" y="67412"/>
              <a:chExt cx="3325791" cy="3066069"/>
            </a:xfrm>
          </p:grpSpPr>
          <p:pic>
            <p:nvPicPr>
              <p:cNvPr id="2" name="Picture 1">
                <a:extLst>
                  <a:ext uri="{FF2B5EF4-FFF2-40B4-BE49-F238E27FC236}">
                    <a16:creationId xmlns:a16="http://schemas.microsoft.com/office/drawing/2014/main" id="{977D9479-54FB-C649-BA05-5184D9E7C1D1}"/>
                  </a:ext>
                </a:extLst>
              </p:cNvPr>
              <p:cNvPicPr>
                <a:picLocks noChangeAspect="1"/>
              </p:cNvPicPr>
              <p:nvPr/>
            </p:nvPicPr>
            <p:blipFill>
              <a:blip r:embed="rId2"/>
              <a:stretch>
                <a:fillRect/>
              </a:stretch>
            </p:blipFill>
            <p:spPr>
              <a:xfrm>
                <a:off x="2732972" y="115830"/>
                <a:ext cx="3325791" cy="3017651"/>
              </a:xfrm>
              <a:prstGeom prst="rect">
                <a:avLst/>
              </a:prstGeom>
            </p:spPr>
          </p:pic>
          <p:sp>
            <p:nvSpPr>
              <p:cNvPr id="21" name="Rectangle 20">
                <a:extLst>
                  <a:ext uri="{FF2B5EF4-FFF2-40B4-BE49-F238E27FC236}">
                    <a16:creationId xmlns:a16="http://schemas.microsoft.com/office/drawing/2014/main" id="{339E50D7-76E9-5F4D-8B5E-3A045CFA3250}"/>
                  </a:ext>
                </a:extLst>
              </p:cNvPr>
              <p:cNvSpPr/>
              <p:nvPr/>
            </p:nvSpPr>
            <p:spPr>
              <a:xfrm>
                <a:off x="3937000" y="202851"/>
                <a:ext cx="1778000" cy="291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D1A70F83-74B1-744E-890A-C5B1D7955554}"/>
                  </a:ext>
                </a:extLst>
              </p:cNvPr>
              <p:cNvPicPr>
                <a:picLocks noChangeAspect="1"/>
              </p:cNvPicPr>
              <p:nvPr/>
            </p:nvPicPr>
            <p:blipFill>
              <a:blip r:embed="rId3"/>
              <a:stretch>
                <a:fillRect/>
              </a:stretch>
            </p:blipFill>
            <p:spPr>
              <a:xfrm>
                <a:off x="4658197" y="67412"/>
                <a:ext cx="335606" cy="427135"/>
              </a:xfrm>
              <a:prstGeom prst="rect">
                <a:avLst/>
              </a:prstGeom>
            </p:spPr>
          </p:pic>
        </p:grpSp>
        <p:sp>
          <p:nvSpPr>
            <p:cNvPr id="24" name="Rectangle 23">
              <a:extLst>
                <a:ext uri="{FF2B5EF4-FFF2-40B4-BE49-F238E27FC236}">
                  <a16:creationId xmlns:a16="http://schemas.microsoft.com/office/drawing/2014/main" id="{3899560D-6932-0E4E-AB61-A4ED84CDE440}"/>
                </a:ext>
              </a:extLst>
            </p:cNvPr>
            <p:cNvSpPr/>
            <p:nvPr/>
          </p:nvSpPr>
          <p:spPr>
            <a:xfrm>
              <a:off x="2748861" y="2732766"/>
              <a:ext cx="3309902" cy="291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DF3B38B0-A213-DF42-B8B3-23BF3C57F753}"/>
              </a:ext>
            </a:extLst>
          </p:cNvPr>
          <p:cNvSpPr txBox="1"/>
          <p:nvPr/>
        </p:nvSpPr>
        <p:spPr>
          <a:xfrm>
            <a:off x="667265" y="3225113"/>
            <a:ext cx="8076313" cy="646331"/>
          </a:xfrm>
          <a:prstGeom prst="rect">
            <a:avLst/>
          </a:prstGeom>
          <a:noFill/>
        </p:spPr>
        <p:txBody>
          <a:bodyPr wrap="none" rtlCol="0">
            <a:spAutoFit/>
          </a:bodyPr>
          <a:lstStyle/>
          <a:p>
            <a:r>
              <a:rPr lang="it-IT"/>
              <a:t>La funzione vale 1 in corrispondenza delle terne 010, 011, 101 e 111, </a:t>
            </a:r>
          </a:p>
          <a:p>
            <a:r>
              <a:rPr lang="it-IT"/>
              <a:t>cioè quando in ingresso si presenta la terna 010, </a:t>
            </a:r>
            <a:r>
              <a:rPr lang="it-IT" i="1">
                <a:solidFill>
                  <a:srgbClr val="FF0000"/>
                </a:solidFill>
              </a:rPr>
              <a:t>oppure</a:t>
            </a:r>
            <a:r>
              <a:rPr lang="it-IT" i="1"/>
              <a:t> </a:t>
            </a:r>
            <a:r>
              <a:rPr lang="it-IT"/>
              <a:t>la terna 011, </a:t>
            </a:r>
            <a:r>
              <a:rPr lang="it-IT" i="1">
                <a:solidFill>
                  <a:srgbClr val="FF0000"/>
                </a:solidFill>
              </a:rPr>
              <a:t>oppure</a:t>
            </a:r>
            <a:r>
              <a:rPr lang="it-IT" i="1"/>
              <a:t> </a:t>
            </a:r>
            <a:r>
              <a:rPr lang="it-IT"/>
              <a:t>... ecc. </a:t>
            </a:r>
          </a:p>
        </p:txBody>
      </p:sp>
      <p:grpSp>
        <p:nvGrpSpPr>
          <p:cNvPr id="31" name="Group 30">
            <a:extLst>
              <a:ext uri="{FF2B5EF4-FFF2-40B4-BE49-F238E27FC236}">
                <a16:creationId xmlns:a16="http://schemas.microsoft.com/office/drawing/2014/main" id="{2E4A015D-699C-0D42-92EB-4D7B33BAE7B3}"/>
              </a:ext>
            </a:extLst>
          </p:cNvPr>
          <p:cNvGrpSpPr/>
          <p:nvPr/>
        </p:nvGrpSpPr>
        <p:grpSpPr>
          <a:xfrm>
            <a:off x="753762" y="4127157"/>
            <a:ext cx="7561044" cy="1560384"/>
            <a:chOff x="753762" y="4127157"/>
            <a:chExt cx="7561044" cy="1560384"/>
          </a:xfrm>
        </p:grpSpPr>
        <p:sp>
          <p:nvSpPr>
            <p:cNvPr id="5" name="TextBox 4">
              <a:extLst>
                <a:ext uri="{FF2B5EF4-FFF2-40B4-BE49-F238E27FC236}">
                  <a16:creationId xmlns:a16="http://schemas.microsoft.com/office/drawing/2014/main" id="{CB5B1750-1687-CB43-9F0C-5120F7D2D90C}"/>
                </a:ext>
              </a:extLst>
            </p:cNvPr>
            <p:cNvSpPr txBox="1"/>
            <p:nvPr/>
          </p:nvSpPr>
          <p:spPr>
            <a:xfrm>
              <a:off x="753762" y="4127157"/>
              <a:ext cx="7561044" cy="646331"/>
            </a:xfrm>
            <a:prstGeom prst="rect">
              <a:avLst/>
            </a:prstGeom>
            <a:noFill/>
          </p:spPr>
          <p:txBody>
            <a:bodyPr wrap="none" rtlCol="0">
              <a:spAutoFit/>
            </a:bodyPr>
            <a:lstStyle/>
            <a:p>
              <a:r>
                <a:rPr lang="it-IT"/>
                <a:t>Questo ci consente di costruire la nostra funzione a partire dalla somma logica </a:t>
              </a:r>
            </a:p>
            <a:p>
              <a:r>
                <a:rPr lang="it-IT"/>
                <a:t>dei </a:t>
              </a:r>
              <a:r>
                <a:rPr lang="it-IT" i="1"/>
                <a:t>minterm</a:t>
              </a:r>
            </a:p>
          </p:txBody>
        </p:sp>
        <p:pic>
          <p:nvPicPr>
            <p:cNvPr id="7" name="Picture 6">
              <a:extLst>
                <a:ext uri="{FF2B5EF4-FFF2-40B4-BE49-F238E27FC236}">
                  <a16:creationId xmlns:a16="http://schemas.microsoft.com/office/drawing/2014/main" id="{695E7675-70E7-8F47-94B3-577B081BDE47}"/>
                </a:ext>
              </a:extLst>
            </p:cNvPr>
            <p:cNvPicPr>
              <a:picLocks noChangeAspect="1"/>
            </p:cNvPicPr>
            <p:nvPr/>
          </p:nvPicPr>
          <p:blipFill>
            <a:blip r:embed="rId4"/>
            <a:stretch>
              <a:fillRect/>
            </a:stretch>
          </p:blipFill>
          <p:spPr>
            <a:xfrm>
              <a:off x="2205117" y="4976341"/>
              <a:ext cx="4381500" cy="711200"/>
            </a:xfrm>
            <a:prstGeom prst="rect">
              <a:avLst/>
            </a:prstGeom>
          </p:spPr>
        </p:pic>
      </p:grpSp>
      <p:grpSp>
        <p:nvGrpSpPr>
          <p:cNvPr id="26" name="Group 25">
            <a:extLst>
              <a:ext uri="{FF2B5EF4-FFF2-40B4-BE49-F238E27FC236}">
                <a16:creationId xmlns:a16="http://schemas.microsoft.com/office/drawing/2014/main" id="{2BE895BC-10C1-5E45-BAB8-16944A962C7E}"/>
              </a:ext>
            </a:extLst>
          </p:cNvPr>
          <p:cNvGrpSpPr/>
          <p:nvPr/>
        </p:nvGrpSpPr>
        <p:grpSpPr>
          <a:xfrm>
            <a:off x="5009398" y="506628"/>
            <a:ext cx="2469102" cy="766450"/>
            <a:chOff x="5009398" y="506628"/>
            <a:chExt cx="2469102" cy="766450"/>
          </a:xfrm>
        </p:grpSpPr>
        <p:pic>
          <p:nvPicPr>
            <p:cNvPr id="15" name="Picture 14">
              <a:extLst>
                <a:ext uri="{FF2B5EF4-FFF2-40B4-BE49-F238E27FC236}">
                  <a16:creationId xmlns:a16="http://schemas.microsoft.com/office/drawing/2014/main" id="{EADDC814-A6A6-7245-9D0F-416521719A27}"/>
                </a:ext>
              </a:extLst>
            </p:cNvPr>
            <p:cNvPicPr>
              <a:picLocks noChangeAspect="1"/>
            </p:cNvPicPr>
            <p:nvPr/>
          </p:nvPicPr>
          <p:blipFill>
            <a:blip r:embed="rId5"/>
            <a:stretch>
              <a:fillRect/>
            </a:stretch>
          </p:blipFill>
          <p:spPr>
            <a:xfrm>
              <a:off x="6586617" y="506628"/>
              <a:ext cx="891883" cy="461319"/>
            </a:xfrm>
            <a:prstGeom prst="rect">
              <a:avLst/>
            </a:prstGeom>
          </p:spPr>
        </p:pic>
        <p:cxnSp>
          <p:nvCxnSpPr>
            <p:cNvPr id="16" name="Straight Connector 15">
              <a:extLst>
                <a:ext uri="{FF2B5EF4-FFF2-40B4-BE49-F238E27FC236}">
                  <a16:creationId xmlns:a16="http://schemas.microsoft.com/office/drawing/2014/main" id="{E8DDC3C8-EBB6-914C-99A2-DC9F6792119A}"/>
                </a:ext>
              </a:extLst>
            </p:cNvPr>
            <p:cNvCxnSpPr>
              <a:cxnSpLocks/>
              <a:endCxn id="15" idx="1"/>
            </p:cNvCxnSpPr>
            <p:nvPr/>
          </p:nvCxnSpPr>
          <p:spPr>
            <a:xfrm flipV="1">
              <a:off x="5009398" y="737288"/>
              <a:ext cx="1577219" cy="535790"/>
            </a:xfrm>
            <a:prstGeom prst="line">
              <a:avLst/>
            </a:prstGeom>
            <a:ln w="19050">
              <a:solidFill>
                <a:srgbClr val="0A20FF"/>
              </a:solidFill>
              <a:headEnd type="triangle" w="lg" len="lg"/>
              <a:tailEnd type="none"/>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9C29066-FDC7-2047-AC2C-807A233EEDBD}"/>
              </a:ext>
            </a:extLst>
          </p:cNvPr>
          <p:cNvGrpSpPr/>
          <p:nvPr/>
        </p:nvGrpSpPr>
        <p:grpSpPr>
          <a:xfrm>
            <a:off x="5009398" y="1089165"/>
            <a:ext cx="2469102" cy="484521"/>
            <a:chOff x="5009398" y="1089165"/>
            <a:chExt cx="2469102" cy="484521"/>
          </a:xfrm>
        </p:grpSpPr>
        <p:pic>
          <p:nvPicPr>
            <p:cNvPr id="13" name="Picture 12">
              <a:extLst>
                <a:ext uri="{FF2B5EF4-FFF2-40B4-BE49-F238E27FC236}">
                  <a16:creationId xmlns:a16="http://schemas.microsoft.com/office/drawing/2014/main" id="{A71F977E-E957-5844-AE70-60EB39A7A656}"/>
                </a:ext>
              </a:extLst>
            </p:cNvPr>
            <p:cNvPicPr>
              <a:picLocks noChangeAspect="1"/>
            </p:cNvPicPr>
            <p:nvPr/>
          </p:nvPicPr>
          <p:blipFill>
            <a:blip r:embed="rId6"/>
            <a:stretch>
              <a:fillRect/>
            </a:stretch>
          </p:blipFill>
          <p:spPr>
            <a:xfrm>
              <a:off x="6551228" y="1089165"/>
              <a:ext cx="927272" cy="484521"/>
            </a:xfrm>
            <a:prstGeom prst="rect">
              <a:avLst/>
            </a:prstGeom>
          </p:spPr>
        </p:pic>
        <p:cxnSp>
          <p:nvCxnSpPr>
            <p:cNvPr id="18" name="Straight Connector 17">
              <a:extLst>
                <a:ext uri="{FF2B5EF4-FFF2-40B4-BE49-F238E27FC236}">
                  <a16:creationId xmlns:a16="http://schemas.microsoft.com/office/drawing/2014/main" id="{F26F1FA1-3F4E-7E43-9145-59207BFADBCE}"/>
                </a:ext>
              </a:extLst>
            </p:cNvPr>
            <p:cNvCxnSpPr>
              <a:cxnSpLocks/>
              <a:endCxn id="13" idx="1"/>
            </p:cNvCxnSpPr>
            <p:nvPr/>
          </p:nvCxnSpPr>
          <p:spPr>
            <a:xfrm flipV="1">
              <a:off x="5009398" y="1331426"/>
              <a:ext cx="1541830" cy="227926"/>
            </a:xfrm>
            <a:prstGeom prst="line">
              <a:avLst/>
            </a:prstGeom>
            <a:ln w="19050">
              <a:solidFill>
                <a:srgbClr val="0A20FF"/>
              </a:solidFill>
              <a:headEnd type="triangle" w="lg" len="lg"/>
              <a:tailEnd type="none"/>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D4BF17F6-940E-B14C-9995-B6B556A82E5B}"/>
              </a:ext>
            </a:extLst>
          </p:cNvPr>
          <p:cNvGrpSpPr/>
          <p:nvPr/>
        </p:nvGrpSpPr>
        <p:grpSpPr>
          <a:xfrm>
            <a:off x="5000438" y="1694904"/>
            <a:ext cx="2487022" cy="480887"/>
            <a:chOff x="5000438" y="1694904"/>
            <a:chExt cx="2487022" cy="480887"/>
          </a:xfrm>
        </p:grpSpPr>
        <p:pic>
          <p:nvPicPr>
            <p:cNvPr id="11" name="Picture 10">
              <a:extLst>
                <a:ext uri="{FF2B5EF4-FFF2-40B4-BE49-F238E27FC236}">
                  <a16:creationId xmlns:a16="http://schemas.microsoft.com/office/drawing/2014/main" id="{F18693DE-2A9B-064B-BB0A-D0785E11EC90}"/>
                </a:ext>
              </a:extLst>
            </p:cNvPr>
            <p:cNvPicPr>
              <a:picLocks noChangeAspect="1"/>
            </p:cNvPicPr>
            <p:nvPr/>
          </p:nvPicPr>
          <p:blipFill>
            <a:blip r:embed="rId7"/>
            <a:stretch>
              <a:fillRect/>
            </a:stretch>
          </p:blipFill>
          <p:spPr>
            <a:xfrm>
              <a:off x="6542268" y="1694904"/>
              <a:ext cx="945192" cy="480887"/>
            </a:xfrm>
            <a:prstGeom prst="rect">
              <a:avLst/>
            </a:prstGeom>
          </p:spPr>
        </p:pic>
        <p:cxnSp>
          <p:nvCxnSpPr>
            <p:cNvPr id="20" name="Straight Connector 19">
              <a:extLst>
                <a:ext uri="{FF2B5EF4-FFF2-40B4-BE49-F238E27FC236}">
                  <a16:creationId xmlns:a16="http://schemas.microsoft.com/office/drawing/2014/main" id="{B267759F-D180-4247-9EFA-E0880A993403}"/>
                </a:ext>
              </a:extLst>
            </p:cNvPr>
            <p:cNvCxnSpPr>
              <a:cxnSpLocks/>
              <a:endCxn id="11" idx="1"/>
            </p:cNvCxnSpPr>
            <p:nvPr/>
          </p:nvCxnSpPr>
          <p:spPr>
            <a:xfrm flipV="1">
              <a:off x="5000438" y="1935348"/>
              <a:ext cx="1541830" cy="113962"/>
            </a:xfrm>
            <a:prstGeom prst="line">
              <a:avLst/>
            </a:prstGeom>
            <a:ln w="19050">
              <a:solidFill>
                <a:srgbClr val="0A20FF"/>
              </a:solidFill>
              <a:headEnd type="triangle" w="lg" len="lg"/>
              <a:tailEnd type="none"/>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0994A5E1-E3AD-F249-AEFF-98831E779674}"/>
              </a:ext>
            </a:extLst>
          </p:cNvPr>
          <p:cNvGrpSpPr/>
          <p:nvPr/>
        </p:nvGrpSpPr>
        <p:grpSpPr>
          <a:xfrm>
            <a:off x="5000632" y="2297009"/>
            <a:ext cx="2477868" cy="393353"/>
            <a:chOff x="5000632" y="2297009"/>
            <a:chExt cx="2477868" cy="393353"/>
          </a:xfrm>
        </p:grpSpPr>
        <p:pic>
          <p:nvPicPr>
            <p:cNvPr id="9" name="Picture 8">
              <a:extLst>
                <a:ext uri="{FF2B5EF4-FFF2-40B4-BE49-F238E27FC236}">
                  <a16:creationId xmlns:a16="http://schemas.microsoft.com/office/drawing/2014/main" id="{4379E0CD-A8BF-AD40-899F-201473B6259C}"/>
                </a:ext>
              </a:extLst>
            </p:cNvPr>
            <p:cNvPicPr>
              <a:picLocks noChangeAspect="1"/>
            </p:cNvPicPr>
            <p:nvPr/>
          </p:nvPicPr>
          <p:blipFill>
            <a:blip r:embed="rId8"/>
            <a:stretch>
              <a:fillRect/>
            </a:stretch>
          </p:blipFill>
          <p:spPr>
            <a:xfrm>
              <a:off x="6551228" y="2297009"/>
              <a:ext cx="927272" cy="393353"/>
            </a:xfrm>
            <a:prstGeom prst="rect">
              <a:avLst/>
            </a:prstGeom>
          </p:spPr>
        </p:pic>
        <p:cxnSp>
          <p:nvCxnSpPr>
            <p:cNvPr id="22" name="Straight Connector 21">
              <a:extLst>
                <a:ext uri="{FF2B5EF4-FFF2-40B4-BE49-F238E27FC236}">
                  <a16:creationId xmlns:a16="http://schemas.microsoft.com/office/drawing/2014/main" id="{F20ADA10-4956-2A40-93AD-70B74CCF4C50}"/>
                </a:ext>
              </a:extLst>
            </p:cNvPr>
            <p:cNvCxnSpPr>
              <a:cxnSpLocks/>
              <a:endCxn id="9" idx="1"/>
            </p:cNvCxnSpPr>
            <p:nvPr/>
          </p:nvCxnSpPr>
          <p:spPr>
            <a:xfrm flipV="1">
              <a:off x="5000632" y="2493686"/>
              <a:ext cx="1550596" cy="58102"/>
            </a:xfrm>
            <a:prstGeom prst="line">
              <a:avLst/>
            </a:prstGeom>
            <a:ln w="19050">
              <a:solidFill>
                <a:srgbClr val="0A20FF"/>
              </a:solidFill>
              <a:headEnd type="triangle" w="lg" len="lg"/>
              <a:tailEnd type="none"/>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55CA30D7-C49A-C54B-B25F-D6B8AE8A9430}"/>
              </a:ext>
            </a:extLst>
          </p:cNvPr>
          <p:cNvSpPr txBox="1"/>
          <p:nvPr/>
        </p:nvSpPr>
        <p:spPr>
          <a:xfrm>
            <a:off x="760431" y="5856757"/>
            <a:ext cx="7815025" cy="646331"/>
          </a:xfrm>
          <a:prstGeom prst="rect">
            <a:avLst/>
          </a:prstGeom>
          <a:noFill/>
        </p:spPr>
        <p:txBody>
          <a:bodyPr wrap="none" rtlCol="0">
            <a:spAutoFit/>
          </a:bodyPr>
          <a:lstStyle/>
          <a:p>
            <a:r>
              <a:rPr lang="it-IT"/>
              <a:t>La funzione che vale sempre 0, tranne che per le  configurazioni per le quali viene</a:t>
            </a:r>
          </a:p>
          <a:p>
            <a:r>
              <a:rPr lang="it-IT"/>
              <a:t>portata a 1 </a:t>
            </a:r>
          </a:p>
        </p:txBody>
      </p:sp>
      <p:sp>
        <p:nvSpPr>
          <p:cNvPr id="32" name="TextBox 31">
            <a:extLst>
              <a:ext uri="{FF2B5EF4-FFF2-40B4-BE49-F238E27FC236}">
                <a16:creationId xmlns:a16="http://schemas.microsoft.com/office/drawing/2014/main" id="{2CAC809F-6928-6E4C-BB38-D230FF78D6C9}"/>
              </a:ext>
            </a:extLst>
          </p:cNvPr>
          <p:cNvSpPr txBox="1"/>
          <p:nvPr/>
        </p:nvSpPr>
        <p:spPr>
          <a:xfrm>
            <a:off x="7527476" y="40178"/>
            <a:ext cx="1590500" cy="246221"/>
          </a:xfrm>
          <a:prstGeom prst="rect">
            <a:avLst/>
          </a:prstGeom>
          <a:noFill/>
        </p:spPr>
        <p:txBody>
          <a:bodyPr wrap="none" rtlCol="0">
            <a:spAutoFit/>
          </a:bodyPr>
          <a:lstStyle/>
          <a:p>
            <a:r>
              <a:rPr lang="it-IT" sz="1000"/>
              <a:t>Forme canoniche: </a:t>
            </a:r>
            <a:r>
              <a:rPr lang="it-IT" sz="1000" i="1"/>
              <a:t>minterm</a:t>
            </a:r>
          </a:p>
        </p:txBody>
      </p:sp>
    </p:spTree>
    <p:extLst>
      <p:ext uri="{BB962C8B-B14F-4D97-AF65-F5344CB8AC3E}">
        <p14:creationId xmlns:p14="http://schemas.microsoft.com/office/powerpoint/2010/main" val="103601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D17ABF7-4C0A-9747-81E3-A2CDDD6E49B2}"/>
              </a:ext>
            </a:extLst>
          </p:cNvPr>
          <p:cNvGrpSpPr/>
          <p:nvPr/>
        </p:nvGrpSpPr>
        <p:grpSpPr>
          <a:xfrm>
            <a:off x="605481" y="333633"/>
            <a:ext cx="2902141" cy="1119654"/>
            <a:chOff x="1013254" y="4139514"/>
            <a:chExt cx="2902141" cy="1119654"/>
          </a:xfrm>
        </p:grpSpPr>
        <p:pic>
          <p:nvPicPr>
            <p:cNvPr id="3" name="Picture 2">
              <a:extLst>
                <a:ext uri="{FF2B5EF4-FFF2-40B4-BE49-F238E27FC236}">
                  <a16:creationId xmlns:a16="http://schemas.microsoft.com/office/drawing/2014/main" id="{B17579E2-6D4D-454C-8951-E77CBA8F52C2}"/>
                </a:ext>
              </a:extLst>
            </p:cNvPr>
            <p:cNvPicPr>
              <a:picLocks noChangeAspect="1"/>
            </p:cNvPicPr>
            <p:nvPr/>
          </p:nvPicPr>
          <p:blipFill>
            <a:blip r:embed="rId2"/>
            <a:stretch>
              <a:fillRect/>
            </a:stretch>
          </p:blipFill>
          <p:spPr>
            <a:xfrm>
              <a:off x="1445486" y="4624168"/>
              <a:ext cx="1511300" cy="635000"/>
            </a:xfrm>
            <a:prstGeom prst="rect">
              <a:avLst/>
            </a:prstGeom>
          </p:spPr>
        </p:pic>
        <p:sp>
          <p:nvSpPr>
            <p:cNvPr id="4" name="TextBox 3">
              <a:extLst>
                <a:ext uri="{FF2B5EF4-FFF2-40B4-BE49-F238E27FC236}">
                  <a16:creationId xmlns:a16="http://schemas.microsoft.com/office/drawing/2014/main" id="{B80164CF-88DB-5245-9F83-170E29701F8B}"/>
                </a:ext>
              </a:extLst>
            </p:cNvPr>
            <p:cNvSpPr txBox="1"/>
            <p:nvPr/>
          </p:nvSpPr>
          <p:spPr>
            <a:xfrm>
              <a:off x="1013254" y="4139514"/>
              <a:ext cx="2902141" cy="369332"/>
            </a:xfrm>
            <a:prstGeom prst="rect">
              <a:avLst/>
            </a:prstGeom>
            <a:noFill/>
          </p:spPr>
          <p:txBody>
            <a:bodyPr wrap="none" rtlCol="0">
              <a:spAutoFit/>
            </a:bodyPr>
            <a:lstStyle/>
            <a:p>
              <a:r>
                <a:rPr lang="it-IT"/>
                <a:t>Soluzione mediante </a:t>
              </a:r>
              <a:r>
                <a:rPr lang="it-IT" i="1"/>
                <a:t>minterm</a:t>
              </a:r>
            </a:p>
          </p:txBody>
        </p:sp>
      </p:grpSp>
      <p:sp>
        <p:nvSpPr>
          <p:cNvPr id="10" name="TextBox 9">
            <a:extLst>
              <a:ext uri="{FF2B5EF4-FFF2-40B4-BE49-F238E27FC236}">
                <a16:creationId xmlns:a16="http://schemas.microsoft.com/office/drawing/2014/main" id="{37EB2B01-5ECF-1541-A177-AF3D05010A12}"/>
              </a:ext>
            </a:extLst>
          </p:cNvPr>
          <p:cNvSpPr txBox="1"/>
          <p:nvPr/>
        </p:nvSpPr>
        <p:spPr>
          <a:xfrm>
            <a:off x="7628978" y="0"/>
            <a:ext cx="1500732" cy="246221"/>
          </a:xfrm>
          <a:prstGeom prst="rect">
            <a:avLst/>
          </a:prstGeom>
          <a:noFill/>
        </p:spPr>
        <p:txBody>
          <a:bodyPr wrap="none" rtlCol="0">
            <a:spAutoFit/>
          </a:bodyPr>
          <a:lstStyle/>
          <a:p>
            <a:r>
              <a:rPr lang="it-IT" sz="1000"/>
              <a:t>Interpretazione circuitale</a:t>
            </a:r>
          </a:p>
        </p:txBody>
      </p:sp>
      <p:pic>
        <p:nvPicPr>
          <p:cNvPr id="12" name="Picture 11">
            <a:extLst>
              <a:ext uri="{FF2B5EF4-FFF2-40B4-BE49-F238E27FC236}">
                <a16:creationId xmlns:a16="http://schemas.microsoft.com/office/drawing/2014/main" id="{E535BBF8-6607-C547-9697-D1285C6346FA}"/>
              </a:ext>
            </a:extLst>
          </p:cNvPr>
          <p:cNvPicPr>
            <a:picLocks noChangeAspect="1"/>
          </p:cNvPicPr>
          <p:nvPr/>
        </p:nvPicPr>
        <p:blipFill>
          <a:blip r:embed="rId3"/>
          <a:stretch>
            <a:fillRect/>
          </a:stretch>
        </p:blipFill>
        <p:spPr>
          <a:xfrm>
            <a:off x="3806278" y="627380"/>
            <a:ext cx="3822700" cy="1104900"/>
          </a:xfrm>
          <a:prstGeom prst="rect">
            <a:avLst/>
          </a:prstGeom>
        </p:spPr>
      </p:pic>
      <p:grpSp>
        <p:nvGrpSpPr>
          <p:cNvPr id="17" name="Group 16">
            <a:extLst>
              <a:ext uri="{FF2B5EF4-FFF2-40B4-BE49-F238E27FC236}">
                <a16:creationId xmlns:a16="http://schemas.microsoft.com/office/drawing/2014/main" id="{A75F2EE8-DD7D-C348-802F-63EEA97B9367}"/>
              </a:ext>
            </a:extLst>
          </p:cNvPr>
          <p:cNvGrpSpPr/>
          <p:nvPr/>
        </p:nvGrpSpPr>
        <p:grpSpPr>
          <a:xfrm>
            <a:off x="3069678" y="1883409"/>
            <a:ext cx="5067300" cy="3203787"/>
            <a:chOff x="3069678" y="1883409"/>
            <a:chExt cx="5067300" cy="3203787"/>
          </a:xfrm>
        </p:grpSpPr>
        <p:pic>
          <p:nvPicPr>
            <p:cNvPr id="14" name="Picture 13">
              <a:extLst>
                <a:ext uri="{FF2B5EF4-FFF2-40B4-BE49-F238E27FC236}">
                  <a16:creationId xmlns:a16="http://schemas.microsoft.com/office/drawing/2014/main" id="{6509492B-4118-D04F-8BA8-1D08CD331ED9}"/>
                </a:ext>
              </a:extLst>
            </p:cNvPr>
            <p:cNvPicPr>
              <a:picLocks noChangeAspect="1"/>
            </p:cNvPicPr>
            <p:nvPr/>
          </p:nvPicPr>
          <p:blipFill>
            <a:blip r:embed="rId4"/>
            <a:stretch>
              <a:fillRect/>
            </a:stretch>
          </p:blipFill>
          <p:spPr>
            <a:xfrm>
              <a:off x="3577678" y="1883409"/>
              <a:ext cx="4051300" cy="2197100"/>
            </a:xfrm>
            <a:prstGeom prst="rect">
              <a:avLst/>
            </a:prstGeom>
          </p:spPr>
        </p:pic>
        <p:pic>
          <p:nvPicPr>
            <p:cNvPr id="16" name="Picture 15">
              <a:extLst>
                <a:ext uri="{FF2B5EF4-FFF2-40B4-BE49-F238E27FC236}">
                  <a16:creationId xmlns:a16="http://schemas.microsoft.com/office/drawing/2014/main" id="{1D78E2AB-09DD-FE45-8E05-7BA35EFBD02F}"/>
                </a:ext>
              </a:extLst>
            </p:cNvPr>
            <p:cNvPicPr>
              <a:picLocks noChangeAspect="1"/>
            </p:cNvPicPr>
            <p:nvPr/>
          </p:nvPicPr>
          <p:blipFill>
            <a:blip r:embed="rId5"/>
            <a:stretch>
              <a:fillRect/>
            </a:stretch>
          </p:blipFill>
          <p:spPr>
            <a:xfrm>
              <a:off x="3069678" y="4414096"/>
              <a:ext cx="5067300" cy="673100"/>
            </a:xfrm>
            <a:prstGeom prst="rect">
              <a:avLst/>
            </a:prstGeom>
          </p:spPr>
        </p:pic>
      </p:grpSp>
    </p:spTree>
    <p:extLst>
      <p:ext uri="{BB962C8B-B14F-4D97-AF65-F5344CB8AC3E}">
        <p14:creationId xmlns:p14="http://schemas.microsoft.com/office/powerpoint/2010/main" val="151321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a:extLst>
              <a:ext uri="{FF2B5EF4-FFF2-40B4-BE49-F238E27FC236}">
                <a16:creationId xmlns:a16="http://schemas.microsoft.com/office/drawing/2014/main" id="{C2662E1C-4705-E74D-9B72-744D687D98F1}"/>
              </a:ext>
            </a:extLst>
          </p:cNvPr>
          <p:cNvPicPr>
            <a:picLocks noChangeAspect="1"/>
          </p:cNvPicPr>
          <p:nvPr/>
        </p:nvPicPr>
        <p:blipFill>
          <a:blip r:embed="rId2"/>
          <a:stretch>
            <a:fillRect/>
          </a:stretch>
        </p:blipFill>
        <p:spPr>
          <a:xfrm rot="10800000">
            <a:off x="7807742" y="4618884"/>
            <a:ext cx="1180178" cy="1603503"/>
          </a:xfrm>
          <a:prstGeom prst="rect">
            <a:avLst/>
          </a:prstGeom>
        </p:spPr>
      </p:pic>
      <p:sp>
        <p:nvSpPr>
          <p:cNvPr id="2" name="TextBox 1">
            <a:extLst>
              <a:ext uri="{FF2B5EF4-FFF2-40B4-BE49-F238E27FC236}">
                <a16:creationId xmlns:a16="http://schemas.microsoft.com/office/drawing/2014/main" id="{0C2EC101-A056-C742-9719-638305368FC6}"/>
              </a:ext>
            </a:extLst>
          </p:cNvPr>
          <p:cNvSpPr txBox="1"/>
          <p:nvPr/>
        </p:nvSpPr>
        <p:spPr>
          <a:xfrm>
            <a:off x="2974772" y="135764"/>
            <a:ext cx="2768900" cy="461665"/>
          </a:xfrm>
          <a:prstGeom prst="rect">
            <a:avLst/>
          </a:prstGeom>
          <a:noFill/>
        </p:spPr>
        <p:txBody>
          <a:bodyPr wrap="none" rtlCol="0">
            <a:spAutoFit/>
          </a:bodyPr>
          <a:lstStyle/>
          <a:p>
            <a:r>
              <a:rPr lang="en-US" sz="2400"/>
              <a:t>Realizzazione pratica</a:t>
            </a:r>
          </a:p>
        </p:txBody>
      </p:sp>
      <p:grpSp>
        <p:nvGrpSpPr>
          <p:cNvPr id="10" name="Group 9">
            <a:extLst>
              <a:ext uri="{FF2B5EF4-FFF2-40B4-BE49-F238E27FC236}">
                <a16:creationId xmlns:a16="http://schemas.microsoft.com/office/drawing/2014/main" id="{6B47577D-C716-434D-B108-C609CB1696B4}"/>
              </a:ext>
            </a:extLst>
          </p:cNvPr>
          <p:cNvGrpSpPr/>
          <p:nvPr/>
        </p:nvGrpSpPr>
        <p:grpSpPr>
          <a:xfrm>
            <a:off x="855708" y="1722339"/>
            <a:ext cx="6184382" cy="2090882"/>
            <a:chOff x="1390096" y="3456131"/>
            <a:chExt cx="6184382" cy="2090882"/>
          </a:xfrm>
        </p:grpSpPr>
        <p:pic>
          <p:nvPicPr>
            <p:cNvPr id="6" name="Picture 5">
              <a:extLst>
                <a:ext uri="{FF2B5EF4-FFF2-40B4-BE49-F238E27FC236}">
                  <a16:creationId xmlns:a16="http://schemas.microsoft.com/office/drawing/2014/main" id="{3EB1BDC6-3D27-4A40-B85B-28AA6AC85173}"/>
                </a:ext>
              </a:extLst>
            </p:cNvPr>
            <p:cNvPicPr>
              <a:picLocks noChangeAspect="1"/>
            </p:cNvPicPr>
            <p:nvPr/>
          </p:nvPicPr>
          <p:blipFill>
            <a:blip r:embed="rId3"/>
            <a:stretch>
              <a:fillRect/>
            </a:stretch>
          </p:blipFill>
          <p:spPr>
            <a:xfrm>
              <a:off x="1390096" y="3456131"/>
              <a:ext cx="1590610" cy="2090882"/>
            </a:xfrm>
            <a:prstGeom prst="rect">
              <a:avLst/>
            </a:prstGeom>
          </p:spPr>
        </p:pic>
        <p:pic>
          <p:nvPicPr>
            <p:cNvPr id="9" name="Picture 8">
              <a:extLst>
                <a:ext uri="{FF2B5EF4-FFF2-40B4-BE49-F238E27FC236}">
                  <a16:creationId xmlns:a16="http://schemas.microsoft.com/office/drawing/2014/main" id="{9ED2BED1-31D7-6943-B5F4-B1C0A8E974A6}"/>
                </a:ext>
              </a:extLst>
            </p:cNvPr>
            <p:cNvPicPr>
              <a:picLocks noChangeAspect="1"/>
            </p:cNvPicPr>
            <p:nvPr/>
          </p:nvPicPr>
          <p:blipFill>
            <a:blip r:embed="rId3"/>
            <a:stretch>
              <a:fillRect/>
            </a:stretch>
          </p:blipFill>
          <p:spPr>
            <a:xfrm>
              <a:off x="5983868" y="3456131"/>
              <a:ext cx="1590610" cy="2090882"/>
            </a:xfrm>
            <a:prstGeom prst="rect">
              <a:avLst/>
            </a:prstGeom>
          </p:spPr>
        </p:pic>
      </p:grpSp>
      <p:grpSp>
        <p:nvGrpSpPr>
          <p:cNvPr id="16" name="Group 15">
            <a:extLst>
              <a:ext uri="{FF2B5EF4-FFF2-40B4-BE49-F238E27FC236}">
                <a16:creationId xmlns:a16="http://schemas.microsoft.com/office/drawing/2014/main" id="{35A8A305-D222-D648-AA67-21524C5E458A}"/>
              </a:ext>
            </a:extLst>
          </p:cNvPr>
          <p:cNvGrpSpPr/>
          <p:nvPr/>
        </p:nvGrpSpPr>
        <p:grpSpPr>
          <a:xfrm>
            <a:off x="90306" y="3348581"/>
            <a:ext cx="2185207" cy="1102282"/>
            <a:chOff x="565317" y="3776087"/>
            <a:chExt cx="2185207" cy="753394"/>
          </a:xfrm>
        </p:grpSpPr>
        <p:cxnSp>
          <p:nvCxnSpPr>
            <p:cNvPr id="11" name="Straight Connector 10">
              <a:extLst>
                <a:ext uri="{FF2B5EF4-FFF2-40B4-BE49-F238E27FC236}">
                  <a16:creationId xmlns:a16="http://schemas.microsoft.com/office/drawing/2014/main" id="{F893578C-3DD2-C64B-816C-76163CE58A4F}"/>
                </a:ext>
              </a:extLst>
            </p:cNvPr>
            <p:cNvCxnSpPr>
              <a:cxnSpLocks/>
            </p:cNvCxnSpPr>
            <p:nvPr/>
          </p:nvCxnSpPr>
          <p:spPr>
            <a:xfrm flipV="1">
              <a:off x="565317" y="4529480"/>
              <a:ext cx="2185207" cy="1"/>
            </a:xfrm>
            <a:prstGeom prst="line">
              <a:avLst/>
            </a:prstGeom>
            <a:ln w="508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E9E25EC-65A5-6D46-8583-75B2B8CD56A0}"/>
                </a:ext>
              </a:extLst>
            </p:cNvPr>
            <p:cNvCxnSpPr>
              <a:cxnSpLocks/>
            </p:cNvCxnSpPr>
            <p:nvPr/>
          </p:nvCxnSpPr>
          <p:spPr>
            <a:xfrm>
              <a:off x="2750524" y="3776087"/>
              <a:ext cx="0" cy="753394"/>
            </a:xfrm>
            <a:prstGeom prst="line">
              <a:avLst/>
            </a:prstGeom>
            <a:ln w="508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id="{0A450F71-E1ED-794D-8C36-D1848F717F6D}"/>
              </a:ext>
            </a:extLst>
          </p:cNvPr>
          <p:cNvGrpSpPr/>
          <p:nvPr/>
        </p:nvGrpSpPr>
        <p:grpSpPr>
          <a:xfrm>
            <a:off x="1976651" y="1069196"/>
            <a:ext cx="4801665" cy="1606793"/>
            <a:chOff x="1976651" y="1496702"/>
            <a:chExt cx="4801665" cy="1606793"/>
          </a:xfrm>
        </p:grpSpPr>
        <p:grpSp>
          <p:nvGrpSpPr>
            <p:cNvPr id="69" name="Group 68">
              <a:extLst>
                <a:ext uri="{FF2B5EF4-FFF2-40B4-BE49-F238E27FC236}">
                  <a16:creationId xmlns:a16="http://schemas.microsoft.com/office/drawing/2014/main" id="{85357672-1F23-604C-A3C9-B9B07F9EC554}"/>
                </a:ext>
              </a:extLst>
            </p:cNvPr>
            <p:cNvGrpSpPr/>
            <p:nvPr/>
          </p:nvGrpSpPr>
          <p:grpSpPr>
            <a:xfrm>
              <a:off x="1976651" y="1496702"/>
              <a:ext cx="4801665" cy="1606793"/>
              <a:chOff x="1976651" y="1496702"/>
              <a:chExt cx="4801665" cy="1606793"/>
            </a:xfrm>
          </p:grpSpPr>
          <p:grpSp>
            <p:nvGrpSpPr>
              <p:cNvPr id="62" name="Group 61">
                <a:extLst>
                  <a:ext uri="{FF2B5EF4-FFF2-40B4-BE49-F238E27FC236}">
                    <a16:creationId xmlns:a16="http://schemas.microsoft.com/office/drawing/2014/main" id="{067E157F-DA55-324E-A59D-2F75E7FA2F72}"/>
                  </a:ext>
                </a:extLst>
              </p:cNvPr>
              <p:cNvGrpSpPr/>
              <p:nvPr/>
            </p:nvGrpSpPr>
            <p:grpSpPr>
              <a:xfrm>
                <a:off x="1976651" y="1496702"/>
                <a:ext cx="4801665" cy="1567543"/>
                <a:chOff x="1976651" y="1496702"/>
                <a:chExt cx="4801665" cy="1567543"/>
              </a:xfrm>
            </p:grpSpPr>
            <p:grpSp>
              <p:nvGrpSpPr>
                <p:cNvPr id="37" name="Group 36">
                  <a:extLst>
                    <a:ext uri="{FF2B5EF4-FFF2-40B4-BE49-F238E27FC236}">
                      <a16:creationId xmlns:a16="http://schemas.microsoft.com/office/drawing/2014/main" id="{31558FEB-A95B-1F4E-98B2-F91C51E26B8A}"/>
                    </a:ext>
                  </a:extLst>
                </p:cNvPr>
                <p:cNvGrpSpPr/>
                <p:nvPr/>
              </p:nvGrpSpPr>
              <p:grpSpPr>
                <a:xfrm>
                  <a:off x="2275513" y="1710047"/>
                  <a:ext cx="4230185" cy="1223158"/>
                  <a:chOff x="2275513" y="1710047"/>
                  <a:chExt cx="4230185" cy="1223158"/>
                </a:xfrm>
              </p:grpSpPr>
              <p:cxnSp>
                <p:nvCxnSpPr>
                  <p:cNvPr id="25" name="Straight Connector 24">
                    <a:extLst>
                      <a:ext uri="{FF2B5EF4-FFF2-40B4-BE49-F238E27FC236}">
                        <a16:creationId xmlns:a16="http://schemas.microsoft.com/office/drawing/2014/main" id="{1491D0A8-4150-E743-836A-B02D9FA2B089}"/>
                      </a:ext>
                    </a:extLst>
                  </p:cNvPr>
                  <p:cNvCxnSpPr>
                    <a:cxnSpLocks/>
                  </p:cNvCxnSpPr>
                  <p:nvPr/>
                </p:nvCxnSpPr>
                <p:spPr>
                  <a:xfrm flipH="1">
                    <a:off x="2275515" y="1713672"/>
                    <a:ext cx="4230183" cy="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88E740C-7261-6E40-B59B-F9C9B606161F}"/>
                      </a:ext>
                    </a:extLst>
                  </p:cNvPr>
                  <p:cNvCxnSpPr>
                    <a:cxnSpLocks/>
                  </p:cNvCxnSpPr>
                  <p:nvPr/>
                </p:nvCxnSpPr>
                <p:spPr>
                  <a:xfrm>
                    <a:off x="2275513" y="1710047"/>
                    <a:ext cx="0" cy="1223158"/>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703A14E3-3E48-784F-AFE8-392C13700895}"/>
                    </a:ext>
                  </a:extLst>
                </p:cNvPr>
                <p:cNvGrpSpPr/>
                <p:nvPr/>
              </p:nvGrpSpPr>
              <p:grpSpPr>
                <a:xfrm>
                  <a:off x="1976651" y="1496702"/>
                  <a:ext cx="4801665" cy="1567543"/>
                  <a:chOff x="1976651" y="1496702"/>
                  <a:chExt cx="4801665" cy="1567543"/>
                </a:xfrm>
              </p:grpSpPr>
              <p:cxnSp>
                <p:nvCxnSpPr>
                  <p:cNvPr id="31" name="Straight Connector 30">
                    <a:extLst>
                      <a:ext uri="{FF2B5EF4-FFF2-40B4-BE49-F238E27FC236}">
                        <a16:creationId xmlns:a16="http://schemas.microsoft.com/office/drawing/2014/main" id="{4A2D3B22-1E32-664B-BFFB-9591B69E68B5}"/>
                      </a:ext>
                    </a:extLst>
                  </p:cNvPr>
                  <p:cNvCxnSpPr>
                    <a:cxnSpLocks/>
                  </p:cNvCxnSpPr>
                  <p:nvPr/>
                </p:nvCxnSpPr>
                <p:spPr>
                  <a:xfrm flipH="1">
                    <a:off x="1976654" y="1512202"/>
                    <a:ext cx="4801662" cy="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6419AEE-81C2-8345-B48B-949CFBE537DC}"/>
                      </a:ext>
                    </a:extLst>
                  </p:cNvPr>
                  <p:cNvCxnSpPr>
                    <a:cxnSpLocks/>
                  </p:cNvCxnSpPr>
                  <p:nvPr/>
                </p:nvCxnSpPr>
                <p:spPr>
                  <a:xfrm>
                    <a:off x="1976651" y="1496702"/>
                    <a:ext cx="1" cy="1567543"/>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grpSp>
          </p:grpSp>
          <p:cxnSp>
            <p:nvCxnSpPr>
              <p:cNvPr id="57" name="Straight Connector 56">
                <a:extLst>
                  <a:ext uri="{FF2B5EF4-FFF2-40B4-BE49-F238E27FC236}">
                    <a16:creationId xmlns:a16="http://schemas.microsoft.com/office/drawing/2014/main" id="{2AE72D24-5C21-7548-BBC4-47D42FE51D08}"/>
                  </a:ext>
                </a:extLst>
              </p:cNvPr>
              <p:cNvCxnSpPr>
                <a:cxnSpLocks/>
              </p:cNvCxnSpPr>
              <p:nvPr/>
            </p:nvCxnSpPr>
            <p:spPr>
              <a:xfrm>
                <a:off x="6505698" y="1710047"/>
                <a:ext cx="0" cy="1393448"/>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63" name="Straight Connector 62">
              <a:extLst>
                <a:ext uri="{FF2B5EF4-FFF2-40B4-BE49-F238E27FC236}">
                  <a16:creationId xmlns:a16="http://schemas.microsoft.com/office/drawing/2014/main" id="{D59C98A4-E773-784E-90B4-DF9CFA0793F0}"/>
                </a:ext>
              </a:extLst>
            </p:cNvPr>
            <p:cNvCxnSpPr>
              <a:cxnSpLocks/>
            </p:cNvCxnSpPr>
            <p:nvPr/>
          </p:nvCxnSpPr>
          <p:spPr>
            <a:xfrm>
              <a:off x="6778316" y="1512202"/>
              <a:ext cx="0" cy="1393448"/>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8A055A8B-9AAA-5A47-B600-8283FE20EA3D}"/>
              </a:ext>
            </a:extLst>
          </p:cNvPr>
          <p:cNvGrpSpPr/>
          <p:nvPr/>
        </p:nvGrpSpPr>
        <p:grpSpPr>
          <a:xfrm>
            <a:off x="6817900" y="3327994"/>
            <a:ext cx="1581020" cy="1290890"/>
            <a:chOff x="6817900" y="3755500"/>
            <a:chExt cx="1581020" cy="1290890"/>
          </a:xfrm>
        </p:grpSpPr>
        <p:grpSp>
          <p:nvGrpSpPr>
            <p:cNvPr id="64" name="Group 63">
              <a:extLst>
                <a:ext uri="{FF2B5EF4-FFF2-40B4-BE49-F238E27FC236}">
                  <a16:creationId xmlns:a16="http://schemas.microsoft.com/office/drawing/2014/main" id="{6A87E42E-6CC1-4140-B091-B8B33B0E2033}"/>
                </a:ext>
              </a:extLst>
            </p:cNvPr>
            <p:cNvGrpSpPr/>
            <p:nvPr/>
          </p:nvGrpSpPr>
          <p:grpSpPr>
            <a:xfrm flipH="1">
              <a:off x="6817900" y="3755500"/>
              <a:ext cx="1579931" cy="1120811"/>
              <a:chOff x="1170593" y="3776087"/>
              <a:chExt cx="1579931" cy="753394"/>
            </a:xfrm>
          </p:grpSpPr>
          <p:cxnSp>
            <p:nvCxnSpPr>
              <p:cNvPr id="65" name="Straight Connector 64">
                <a:extLst>
                  <a:ext uri="{FF2B5EF4-FFF2-40B4-BE49-F238E27FC236}">
                    <a16:creationId xmlns:a16="http://schemas.microsoft.com/office/drawing/2014/main" id="{00398CAB-E200-1645-A432-C12BB4F0271E}"/>
                  </a:ext>
                </a:extLst>
              </p:cNvPr>
              <p:cNvCxnSpPr>
                <a:cxnSpLocks/>
              </p:cNvCxnSpPr>
              <p:nvPr/>
            </p:nvCxnSpPr>
            <p:spPr>
              <a:xfrm>
                <a:off x="1170593" y="4529481"/>
                <a:ext cx="1579929" cy="0"/>
              </a:xfrm>
              <a:prstGeom prst="line">
                <a:avLst/>
              </a:prstGeom>
              <a:ln w="508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D794769-8123-2144-8193-F2B6C4D05A0A}"/>
                  </a:ext>
                </a:extLst>
              </p:cNvPr>
              <p:cNvCxnSpPr>
                <a:cxnSpLocks/>
              </p:cNvCxnSpPr>
              <p:nvPr/>
            </p:nvCxnSpPr>
            <p:spPr>
              <a:xfrm>
                <a:off x="2750524" y="3776087"/>
                <a:ext cx="0" cy="753394"/>
              </a:xfrm>
              <a:prstGeom prst="line">
                <a:avLst/>
              </a:prstGeom>
              <a:ln w="508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74" name="Straight Connector 73">
              <a:extLst>
                <a:ext uri="{FF2B5EF4-FFF2-40B4-BE49-F238E27FC236}">
                  <a16:creationId xmlns:a16="http://schemas.microsoft.com/office/drawing/2014/main" id="{73C09E37-B23F-F149-A288-E7AC164794D5}"/>
                </a:ext>
              </a:extLst>
            </p:cNvPr>
            <p:cNvCxnSpPr>
              <a:cxnSpLocks/>
            </p:cNvCxnSpPr>
            <p:nvPr/>
          </p:nvCxnSpPr>
          <p:spPr>
            <a:xfrm>
              <a:off x="8397831" y="4876311"/>
              <a:ext cx="1089" cy="170079"/>
            </a:xfrm>
            <a:prstGeom prst="line">
              <a:avLst/>
            </a:prstGeom>
            <a:ln w="508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994BBA5B-89D8-B54E-B463-E4BB7404C2CB}"/>
              </a:ext>
            </a:extLst>
          </p:cNvPr>
          <p:cNvGrpSpPr/>
          <p:nvPr/>
        </p:nvGrpSpPr>
        <p:grpSpPr>
          <a:xfrm>
            <a:off x="51693" y="4444750"/>
            <a:ext cx="916598" cy="461665"/>
            <a:chOff x="1099751" y="5839178"/>
            <a:chExt cx="916598" cy="461665"/>
          </a:xfrm>
        </p:grpSpPr>
        <p:sp>
          <p:nvSpPr>
            <p:cNvPr id="76" name="TextBox 75">
              <a:extLst>
                <a:ext uri="{FF2B5EF4-FFF2-40B4-BE49-F238E27FC236}">
                  <a16:creationId xmlns:a16="http://schemas.microsoft.com/office/drawing/2014/main" id="{16BA3B57-2055-9540-9183-D7D692697DD0}"/>
                </a:ext>
              </a:extLst>
            </p:cNvPr>
            <p:cNvSpPr txBox="1"/>
            <p:nvPr/>
          </p:nvSpPr>
          <p:spPr>
            <a:xfrm>
              <a:off x="1099751" y="5857103"/>
              <a:ext cx="772969" cy="369332"/>
            </a:xfrm>
            <a:prstGeom prst="rect">
              <a:avLst/>
            </a:prstGeom>
            <a:noFill/>
          </p:spPr>
          <p:txBody>
            <a:bodyPr wrap="none" rtlCol="0">
              <a:spAutoFit/>
            </a:bodyPr>
            <a:lstStyle/>
            <a:p>
              <a:r>
                <a:rPr lang="en-US"/>
                <a:t>220 V </a:t>
              </a:r>
            </a:p>
          </p:txBody>
        </p:sp>
        <p:sp>
          <p:nvSpPr>
            <p:cNvPr id="77" name="TextBox 76">
              <a:extLst>
                <a:ext uri="{FF2B5EF4-FFF2-40B4-BE49-F238E27FC236}">
                  <a16:creationId xmlns:a16="http://schemas.microsoft.com/office/drawing/2014/main" id="{E0ED6444-C79C-8245-916C-300E1CB51E0A}"/>
                </a:ext>
              </a:extLst>
            </p:cNvPr>
            <p:cNvSpPr txBox="1"/>
            <p:nvPr/>
          </p:nvSpPr>
          <p:spPr>
            <a:xfrm>
              <a:off x="1677795" y="5839178"/>
              <a:ext cx="338554" cy="461665"/>
            </a:xfrm>
            <a:prstGeom prst="rect">
              <a:avLst/>
            </a:prstGeom>
            <a:noFill/>
          </p:spPr>
          <p:txBody>
            <a:bodyPr wrap="none" rtlCol="0">
              <a:spAutoFit/>
            </a:bodyPr>
            <a:lstStyle/>
            <a:p>
              <a:r>
                <a:rPr lang="en-US" sz="2400"/>
                <a:t>~</a:t>
              </a:r>
            </a:p>
          </p:txBody>
        </p:sp>
      </p:grpSp>
      <p:grpSp>
        <p:nvGrpSpPr>
          <p:cNvPr id="53" name="Group 52">
            <a:extLst>
              <a:ext uri="{FF2B5EF4-FFF2-40B4-BE49-F238E27FC236}">
                <a16:creationId xmlns:a16="http://schemas.microsoft.com/office/drawing/2014/main" id="{1B78033D-403A-3A49-968D-2BFEFEFAFAA3}"/>
              </a:ext>
            </a:extLst>
          </p:cNvPr>
          <p:cNvGrpSpPr/>
          <p:nvPr/>
        </p:nvGrpSpPr>
        <p:grpSpPr>
          <a:xfrm>
            <a:off x="90308" y="1487636"/>
            <a:ext cx="8110781" cy="3344372"/>
            <a:chOff x="90308" y="1915142"/>
            <a:chExt cx="8110781" cy="3344372"/>
          </a:xfrm>
        </p:grpSpPr>
        <p:cxnSp>
          <p:nvCxnSpPr>
            <p:cNvPr id="12" name="Straight Connector 11">
              <a:extLst>
                <a:ext uri="{FF2B5EF4-FFF2-40B4-BE49-F238E27FC236}">
                  <a16:creationId xmlns:a16="http://schemas.microsoft.com/office/drawing/2014/main" id="{06C19381-F049-724C-B5DE-D971C00E1042}"/>
                </a:ext>
              </a:extLst>
            </p:cNvPr>
            <p:cNvCxnSpPr>
              <a:cxnSpLocks/>
            </p:cNvCxnSpPr>
            <p:nvPr/>
          </p:nvCxnSpPr>
          <p:spPr>
            <a:xfrm flipH="1">
              <a:off x="90308" y="5254497"/>
              <a:ext cx="2455184" cy="0"/>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7251553-E510-014C-80FE-D71FD03426F4}"/>
                </a:ext>
              </a:extLst>
            </p:cNvPr>
            <p:cNvCxnSpPr>
              <a:cxnSpLocks/>
            </p:cNvCxnSpPr>
            <p:nvPr/>
          </p:nvCxnSpPr>
          <p:spPr>
            <a:xfrm flipH="1">
              <a:off x="5449480" y="5249135"/>
              <a:ext cx="2751609" cy="0"/>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A392474-89B8-E14E-A09A-8B17886E8A72}"/>
                </a:ext>
              </a:extLst>
            </p:cNvPr>
            <p:cNvCxnSpPr>
              <a:cxnSpLocks/>
            </p:cNvCxnSpPr>
            <p:nvPr/>
          </p:nvCxnSpPr>
          <p:spPr>
            <a:xfrm flipV="1">
              <a:off x="2545492" y="1915142"/>
              <a:ext cx="0" cy="3344372"/>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361DE62-4DAE-7A48-A491-9E85DE7F1ECF}"/>
                </a:ext>
              </a:extLst>
            </p:cNvPr>
            <p:cNvCxnSpPr>
              <a:cxnSpLocks/>
            </p:cNvCxnSpPr>
            <p:nvPr/>
          </p:nvCxnSpPr>
          <p:spPr>
            <a:xfrm flipV="1">
              <a:off x="5449480" y="1915142"/>
              <a:ext cx="0" cy="3333994"/>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14FCE77-996F-2E4D-AE7E-048EA6D89ED7}"/>
                </a:ext>
              </a:extLst>
            </p:cNvPr>
            <p:cNvCxnSpPr>
              <a:cxnSpLocks/>
            </p:cNvCxnSpPr>
            <p:nvPr/>
          </p:nvCxnSpPr>
          <p:spPr>
            <a:xfrm flipH="1">
              <a:off x="2545493" y="1916774"/>
              <a:ext cx="2903987" cy="0"/>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16EFF45F-47ED-FC4B-88C7-A2256BF958B9}"/>
              </a:ext>
            </a:extLst>
          </p:cNvPr>
          <p:cNvSpPr txBox="1"/>
          <p:nvPr/>
        </p:nvSpPr>
        <p:spPr>
          <a:xfrm>
            <a:off x="977901" y="3808205"/>
            <a:ext cx="1075423" cy="369332"/>
          </a:xfrm>
          <a:prstGeom prst="rect">
            <a:avLst/>
          </a:prstGeom>
          <a:noFill/>
        </p:spPr>
        <p:txBody>
          <a:bodyPr wrap="none" rtlCol="0">
            <a:spAutoFit/>
          </a:bodyPr>
          <a:lstStyle/>
          <a:p>
            <a:r>
              <a:rPr lang="en-US"/>
              <a:t>deviatore</a:t>
            </a:r>
          </a:p>
        </p:txBody>
      </p:sp>
      <p:sp>
        <p:nvSpPr>
          <p:cNvPr id="58" name="TextBox 57">
            <a:extLst>
              <a:ext uri="{FF2B5EF4-FFF2-40B4-BE49-F238E27FC236}">
                <a16:creationId xmlns:a16="http://schemas.microsoft.com/office/drawing/2014/main" id="{12DABABB-C719-E543-A90D-21D539EA2471}"/>
              </a:ext>
            </a:extLst>
          </p:cNvPr>
          <p:cNvSpPr txBox="1"/>
          <p:nvPr/>
        </p:nvSpPr>
        <p:spPr>
          <a:xfrm>
            <a:off x="5595979" y="3816712"/>
            <a:ext cx="1075423" cy="369332"/>
          </a:xfrm>
          <a:prstGeom prst="rect">
            <a:avLst/>
          </a:prstGeom>
          <a:noFill/>
        </p:spPr>
        <p:txBody>
          <a:bodyPr wrap="none" rtlCol="0">
            <a:spAutoFit/>
          </a:bodyPr>
          <a:lstStyle/>
          <a:p>
            <a:r>
              <a:rPr lang="en-US"/>
              <a:t>deviatore</a:t>
            </a:r>
          </a:p>
        </p:txBody>
      </p:sp>
      <p:sp>
        <p:nvSpPr>
          <p:cNvPr id="28" name="Rectangle 27">
            <a:extLst>
              <a:ext uri="{FF2B5EF4-FFF2-40B4-BE49-F238E27FC236}">
                <a16:creationId xmlns:a16="http://schemas.microsoft.com/office/drawing/2014/main" id="{05CE3AB7-3B42-4341-922C-DBFDB66FF3DD}"/>
              </a:ext>
            </a:extLst>
          </p:cNvPr>
          <p:cNvSpPr/>
          <p:nvPr/>
        </p:nvSpPr>
        <p:spPr>
          <a:xfrm>
            <a:off x="799014" y="1632863"/>
            <a:ext cx="1931486" cy="2553181"/>
          </a:xfrm>
          <a:prstGeom prst="rect">
            <a:avLst/>
          </a:prstGeom>
          <a:noFill/>
          <a:ln w="25400">
            <a:solidFill>
              <a:srgbClr val="0A2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3488B217-2DCA-6543-8685-4A737AB4F2A1}"/>
              </a:ext>
            </a:extLst>
          </p:cNvPr>
          <p:cNvSpPr/>
          <p:nvPr/>
        </p:nvSpPr>
        <p:spPr>
          <a:xfrm>
            <a:off x="5214309" y="1646290"/>
            <a:ext cx="1931486" cy="2553181"/>
          </a:xfrm>
          <a:prstGeom prst="rect">
            <a:avLst/>
          </a:prstGeom>
          <a:noFill/>
          <a:ln w="25400">
            <a:solidFill>
              <a:srgbClr val="0A2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16AFB3E4-633C-F946-935F-E7654E3B897A}"/>
              </a:ext>
            </a:extLst>
          </p:cNvPr>
          <p:cNvSpPr txBox="1"/>
          <p:nvPr/>
        </p:nvSpPr>
        <p:spPr>
          <a:xfrm>
            <a:off x="3449830" y="4299247"/>
            <a:ext cx="1085875" cy="646331"/>
          </a:xfrm>
          <a:prstGeom prst="rect">
            <a:avLst/>
          </a:prstGeom>
          <a:noFill/>
        </p:spPr>
        <p:txBody>
          <a:bodyPr wrap="none" rtlCol="0">
            <a:spAutoFit/>
          </a:bodyPr>
          <a:lstStyle/>
          <a:p>
            <a:pPr algn="ctr"/>
            <a:r>
              <a:rPr lang="en-US"/>
              <a:t>scatole </a:t>
            </a:r>
          </a:p>
          <a:p>
            <a:pPr algn="ctr"/>
            <a:r>
              <a:rPr lang="en-US"/>
              <a:t>elettriche</a:t>
            </a:r>
          </a:p>
        </p:txBody>
      </p:sp>
      <p:cxnSp>
        <p:nvCxnSpPr>
          <p:cNvPr id="33" name="Straight Arrow Connector 32">
            <a:extLst>
              <a:ext uri="{FF2B5EF4-FFF2-40B4-BE49-F238E27FC236}">
                <a16:creationId xmlns:a16="http://schemas.microsoft.com/office/drawing/2014/main" id="{37D4F1AF-CCC7-0444-B9BA-65967F2A1609}"/>
              </a:ext>
            </a:extLst>
          </p:cNvPr>
          <p:cNvCxnSpPr>
            <a:cxnSpLocks/>
            <a:stCxn id="29" idx="3"/>
          </p:cNvCxnSpPr>
          <p:nvPr/>
        </p:nvCxnSpPr>
        <p:spPr>
          <a:xfrm flipV="1">
            <a:off x="4535705" y="4191675"/>
            <a:ext cx="722614" cy="430738"/>
          </a:xfrm>
          <a:prstGeom prst="straightConnector1">
            <a:avLst/>
          </a:prstGeom>
          <a:ln>
            <a:solidFill>
              <a:srgbClr val="0A20F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D8456CFA-80AE-A446-93E1-ED71FACBB798}"/>
              </a:ext>
            </a:extLst>
          </p:cNvPr>
          <p:cNvCxnSpPr>
            <a:cxnSpLocks/>
            <a:stCxn id="29" idx="1"/>
          </p:cNvCxnSpPr>
          <p:nvPr/>
        </p:nvCxnSpPr>
        <p:spPr>
          <a:xfrm flipH="1" flipV="1">
            <a:off x="2774764" y="4186045"/>
            <a:ext cx="675066" cy="436368"/>
          </a:xfrm>
          <a:prstGeom prst="straightConnector1">
            <a:avLst/>
          </a:prstGeom>
          <a:ln>
            <a:solidFill>
              <a:srgbClr val="0A20FF"/>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0DC9486B-1E57-244F-87AB-5A62EFF221BF}"/>
              </a:ext>
            </a:extLst>
          </p:cNvPr>
          <p:cNvGrpSpPr/>
          <p:nvPr/>
        </p:nvGrpSpPr>
        <p:grpSpPr>
          <a:xfrm>
            <a:off x="1015823" y="932219"/>
            <a:ext cx="7009591" cy="4074656"/>
            <a:chOff x="1015823" y="1359725"/>
            <a:chExt cx="7009591" cy="4074656"/>
          </a:xfrm>
        </p:grpSpPr>
        <p:grpSp>
          <p:nvGrpSpPr>
            <p:cNvPr id="24" name="Group 23">
              <a:extLst>
                <a:ext uri="{FF2B5EF4-FFF2-40B4-BE49-F238E27FC236}">
                  <a16:creationId xmlns:a16="http://schemas.microsoft.com/office/drawing/2014/main" id="{DFEDB82D-F134-114B-8F29-4C05405CC1A2}"/>
                </a:ext>
              </a:extLst>
            </p:cNvPr>
            <p:cNvGrpSpPr/>
            <p:nvPr/>
          </p:nvGrpSpPr>
          <p:grpSpPr>
            <a:xfrm>
              <a:off x="2921855" y="1359725"/>
              <a:ext cx="2298356" cy="1567079"/>
              <a:chOff x="2921855" y="1359725"/>
              <a:chExt cx="2298356" cy="1567079"/>
            </a:xfrm>
          </p:grpSpPr>
          <p:sp>
            <p:nvSpPr>
              <p:cNvPr id="7" name="Can 6">
                <a:extLst>
                  <a:ext uri="{FF2B5EF4-FFF2-40B4-BE49-F238E27FC236}">
                    <a16:creationId xmlns:a16="http://schemas.microsoft.com/office/drawing/2014/main" id="{2A203079-4C21-724B-8018-E7AD8CE27805}"/>
                  </a:ext>
                </a:extLst>
              </p:cNvPr>
              <p:cNvSpPr/>
              <p:nvPr/>
            </p:nvSpPr>
            <p:spPr>
              <a:xfrm rot="16200000">
                <a:off x="3720711" y="560869"/>
                <a:ext cx="700644" cy="2298356"/>
              </a:xfrm>
              <a:prstGeom prst="can">
                <a:avLst/>
              </a:prstGeom>
              <a:solidFill>
                <a:schemeClr val="bg1">
                  <a:lumMod val="9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C049420-AB9D-3540-B5D5-13382D2C57E4}"/>
                  </a:ext>
                </a:extLst>
              </p:cNvPr>
              <p:cNvSpPr txBox="1"/>
              <p:nvPr/>
            </p:nvSpPr>
            <p:spPr>
              <a:xfrm>
                <a:off x="3196061" y="2280473"/>
                <a:ext cx="1589538" cy="646331"/>
              </a:xfrm>
              <a:prstGeom prst="rect">
                <a:avLst/>
              </a:prstGeom>
              <a:noFill/>
            </p:spPr>
            <p:txBody>
              <a:bodyPr wrap="none" rtlCol="0">
                <a:spAutoFit/>
              </a:bodyPr>
              <a:lstStyle/>
              <a:p>
                <a:r>
                  <a:rPr lang="en-US"/>
                  <a:t>tubo corrugato</a:t>
                </a:r>
              </a:p>
              <a:p>
                <a:r>
                  <a:rPr lang="en-US"/>
                  <a:t>sotto malta</a:t>
                </a:r>
              </a:p>
            </p:txBody>
          </p:sp>
        </p:grpSp>
        <p:sp>
          <p:nvSpPr>
            <p:cNvPr id="72" name="Can 71">
              <a:extLst>
                <a:ext uri="{FF2B5EF4-FFF2-40B4-BE49-F238E27FC236}">
                  <a16:creationId xmlns:a16="http://schemas.microsoft.com/office/drawing/2014/main" id="{684DF3CF-F92E-3F48-8009-7CE603D62B2C}"/>
                </a:ext>
              </a:extLst>
            </p:cNvPr>
            <p:cNvSpPr/>
            <p:nvPr/>
          </p:nvSpPr>
          <p:spPr>
            <a:xfrm rot="16200000">
              <a:off x="1234592" y="4514968"/>
              <a:ext cx="700644" cy="1138182"/>
            </a:xfrm>
            <a:prstGeom prst="can">
              <a:avLst/>
            </a:prstGeom>
            <a:solidFill>
              <a:schemeClr val="bg1">
                <a:lumMod val="9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an 74">
              <a:extLst>
                <a:ext uri="{FF2B5EF4-FFF2-40B4-BE49-F238E27FC236}">
                  <a16:creationId xmlns:a16="http://schemas.microsoft.com/office/drawing/2014/main" id="{B9F14068-E1C6-1641-BB64-09BA1A2A576D}"/>
                </a:ext>
              </a:extLst>
            </p:cNvPr>
            <p:cNvSpPr/>
            <p:nvPr/>
          </p:nvSpPr>
          <p:spPr>
            <a:xfrm rot="16200000">
              <a:off x="7106001" y="4484257"/>
              <a:ext cx="700644" cy="1138182"/>
            </a:xfrm>
            <a:prstGeom prst="can">
              <a:avLst/>
            </a:prstGeom>
            <a:solidFill>
              <a:schemeClr val="bg1">
                <a:lumMod val="9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a:extLst>
              <a:ext uri="{FF2B5EF4-FFF2-40B4-BE49-F238E27FC236}">
                <a16:creationId xmlns:a16="http://schemas.microsoft.com/office/drawing/2014/main" id="{43857BF4-D654-7F4F-8B52-B04E296455FB}"/>
              </a:ext>
            </a:extLst>
          </p:cNvPr>
          <p:cNvGrpSpPr/>
          <p:nvPr/>
        </p:nvGrpSpPr>
        <p:grpSpPr>
          <a:xfrm>
            <a:off x="2860622" y="2671516"/>
            <a:ext cx="6043195" cy="1168400"/>
            <a:chOff x="2860622" y="3099022"/>
            <a:chExt cx="6043195" cy="1168400"/>
          </a:xfrm>
        </p:grpSpPr>
        <p:grpSp>
          <p:nvGrpSpPr>
            <p:cNvPr id="83" name="Group 82">
              <a:extLst>
                <a:ext uri="{FF2B5EF4-FFF2-40B4-BE49-F238E27FC236}">
                  <a16:creationId xmlns:a16="http://schemas.microsoft.com/office/drawing/2014/main" id="{945F56F9-6A93-8645-92BC-BF8F291DF98E}"/>
                </a:ext>
              </a:extLst>
            </p:cNvPr>
            <p:cNvGrpSpPr/>
            <p:nvPr/>
          </p:nvGrpSpPr>
          <p:grpSpPr>
            <a:xfrm>
              <a:off x="2860622" y="3099022"/>
              <a:ext cx="1498600" cy="1168400"/>
              <a:chOff x="2860622" y="3099022"/>
              <a:chExt cx="1498600" cy="1168400"/>
            </a:xfrm>
          </p:grpSpPr>
          <p:pic>
            <p:nvPicPr>
              <p:cNvPr id="80" name="Picture 79">
                <a:extLst>
                  <a:ext uri="{FF2B5EF4-FFF2-40B4-BE49-F238E27FC236}">
                    <a16:creationId xmlns:a16="http://schemas.microsoft.com/office/drawing/2014/main" id="{5E9F77B5-05F8-9340-8B50-0965CC12A661}"/>
                  </a:ext>
                </a:extLst>
              </p:cNvPr>
              <p:cNvPicPr>
                <a:picLocks noChangeAspect="1"/>
              </p:cNvPicPr>
              <p:nvPr/>
            </p:nvPicPr>
            <p:blipFill>
              <a:blip r:embed="rId4"/>
              <a:stretch>
                <a:fillRect/>
              </a:stretch>
            </p:blipFill>
            <p:spPr>
              <a:xfrm rot="16200000">
                <a:off x="3025722" y="2933922"/>
                <a:ext cx="1168400" cy="1498600"/>
              </a:xfrm>
              <a:prstGeom prst="rect">
                <a:avLst/>
              </a:prstGeom>
            </p:spPr>
          </p:pic>
          <p:sp>
            <p:nvSpPr>
              <p:cNvPr id="81" name="Rectangle 80">
                <a:extLst>
                  <a:ext uri="{FF2B5EF4-FFF2-40B4-BE49-F238E27FC236}">
                    <a16:creationId xmlns:a16="http://schemas.microsoft.com/office/drawing/2014/main" id="{28D0E76A-2E70-E249-BB50-03B296E6411C}"/>
                  </a:ext>
                </a:extLst>
              </p:cNvPr>
              <p:cNvSpPr/>
              <p:nvPr/>
            </p:nvSpPr>
            <p:spPr>
              <a:xfrm>
                <a:off x="3752013" y="3716724"/>
                <a:ext cx="305423" cy="348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CDEA2797-8DEE-3047-8B24-8CC71719FB49}"/>
                  </a:ext>
                </a:extLst>
              </p:cNvPr>
              <p:cNvSpPr/>
              <p:nvPr/>
            </p:nvSpPr>
            <p:spPr>
              <a:xfrm>
                <a:off x="2960047" y="3736020"/>
                <a:ext cx="305423" cy="348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A8B61B0F-8139-FE48-A787-1143AAB90FB6}"/>
                </a:ext>
              </a:extLst>
            </p:cNvPr>
            <p:cNvGrpSpPr/>
            <p:nvPr/>
          </p:nvGrpSpPr>
          <p:grpSpPr>
            <a:xfrm>
              <a:off x="7405217" y="3099022"/>
              <a:ext cx="1498600" cy="1168400"/>
              <a:chOff x="2860622" y="3099022"/>
              <a:chExt cx="1498600" cy="1168400"/>
            </a:xfrm>
          </p:grpSpPr>
          <p:pic>
            <p:nvPicPr>
              <p:cNvPr id="85" name="Picture 84">
                <a:extLst>
                  <a:ext uri="{FF2B5EF4-FFF2-40B4-BE49-F238E27FC236}">
                    <a16:creationId xmlns:a16="http://schemas.microsoft.com/office/drawing/2014/main" id="{C0D86362-E3D4-9041-B78B-E238BCD84F3C}"/>
                  </a:ext>
                </a:extLst>
              </p:cNvPr>
              <p:cNvPicPr>
                <a:picLocks noChangeAspect="1"/>
              </p:cNvPicPr>
              <p:nvPr/>
            </p:nvPicPr>
            <p:blipFill>
              <a:blip r:embed="rId4"/>
              <a:stretch>
                <a:fillRect/>
              </a:stretch>
            </p:blipFill>
            <p:spPr>
              <a:xfrm rot="16200000">
                <a:off x="3025722" y="2933922"/>
                <a:ext cx="1168400" cy="1498600"/>
              </a:xfrm>
              <a:prstGeom prst="rect">
                <a:avLst/>
              </a:prstGeom>
            </p:spPr>
          </p:pic>
          <p:sp>
            <p:nvSpPr>
              <p:cNvPr id="86" name="Rectangle 85">
                <a:extLst>
                  <a:ext uri="{FF2B5EF4-FFF2-40B4-BE49-F238E27FC236}">
                    <a16:creationId xmlns:a16="http://schemas.microsoft.com/office/drawing/2014/main" id="{35B2A790-B02B-9E4B-9053-32176231969E}"/>
                  </a:ext>
                </a:extLst>
              </p:cNvPr>
              <p:cNvSpPr/>
              <p:nvPr/>
            </p:nvSpPr>
            <p:spPr>
              <a:xfrm>
                <a:off x="3752013" y="3716724"/>
                <a:ext cx="305423" cy="348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D5B17803-B5E3-3E41-A152-A03689B6ADC0}"/>
                  </a:ext>
                </a:extLst>
              </p:cNvPr>
              <p:cNvSpPr/>
              <p:nvPr/>
            </p:nvSpPr>
            <p:spPr>
              <a:xfrm>
                <a:off x="2960047" y="3736020"/>
                <a:ext cx="305423" cy="348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4" name="Picture 3">
            <a:extLst>
              <a:ext uri="{FF2B5EF4-FFF2-40B4-BE49-F238E27FC236}">
                <a16:creationId xmlns:a16="http://schemas.microsoft.com/office/drawing/2014/main" id="{B92C4A0B-C66B-1E48-B3EF-8993E51B1AC7}"/>
              </a:ext>
            </a:extLst>
          </p:cNvPr>
          <p:cNvPicPr>
            <a:picLocks noChangeAspect="1"/>
          </p:cNvPicPr>
          <p:nvPr/>
        </p:nvPicPr>
        <p:blipFill>
          <a:blip r:embed="rId5"/>
          <a:stretch>
            <a:fillRect/>
          </a:stretch>
        </p:blipFill>
        <p:spPr>
          <a:xfrm>
            <a:off x="2318803" y="5069349"/>
            <a:ext cx="3171842" cy="1693500"/>
          </a:xfrm>
          <a:prstGeom prst="rect">
            <a:avLst/>
          </a:prstGeom>
        </p:spPr>
      </p:pic>
    </p:spTree>
    <p:extLst>
      <p:ext uri="{BB962C8B-B14F-4D97-AF65-F5344CB8AC3E}">
        <p14:creationId xmlns:p14="http://schemas.microsoft.com/office/powerpoint/2010/main" val="287621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6C0E636-2E91-E447-BC07-B2CEB1CB8004}"/>
              </a:ext>
            </a:extLst>
          </p:cNvPr>
          <p:cNvGrpSpPr/>
          <p:nvPr/>
        </p:nvGrpSpPr>
        <p:grpSpPr>
          <a:xfrm>
            <a:off x="487406" y="494271"/>
            <a:ext cx="2938625" cy="1132354"/>
            <a:chOff x="5022336" y="4139514"/>
            <a:chExt cx="2938625" cy="1132354"/>
          </a:xfrm>
        </p:grpSpPr>
        <p:pic>
          <p:nvPicPr>
            <p:cNvPr id="3" name="Picture 2">
              <a:extLst>
                <a:ext uri="{FF2B5EF4-FFF2-40B4-BE49-F238E27FC236}">
                  <a16:creationId xmlns:a16="http://schemas.microsoft.com/office/drawing/2014/main" id="{D758305E-30F8-574C-AE72-E8C5109B6841}"/>
                </a:ext>
              </a:extLst>
            </p:cNvPr>
            <p:cNvPicPr>
              <a:picLocks noChangeAspect="1"/>
            </p:cNvPicPr>
            <p:nvPr/>
          </p:nvPicPr>
          <p:blipFill>
            <a:blip r:embed="rId2"/>
            <a:stretch>
              <a:fillRect/>
            </a:stretch>
          </p:blipFill>
          <p:spPr>
            <a:xfrm>
              <a:off x="5058208" y="4624168"/>
              <a:ext cx="2438400" cy="647700"/>
            </a:xfrm>
            <a:prstGeom prst="rect">
              <a:avLst/>
            </a:prstGeom>
          </p:spPr>
        </p:pic>
        <p:sp>
          <p:nvSpPr>
            <p:cNvPr id="4" name="TextBox 3">
              <a:extLst>
                <a:ext uri="{FF2B5EF4-FFF2-40B4-BE49-F238E27FC236}">
                  <a16:creationId xmlns:a16="http://schemas.microsoft.com/office/drawing/2014/main" id="{9D2C272A-7162-104F-8D65-CCE5726B338D}"/>
                </a:ext>
              </a:extLst>
            </p:cNvPr>
            <p:cNvSpPr txBox="1"/>
            <p:nvPr/>
          </p:nvSpPr>
          <p:spPr>
            <a:xfrm>
              <a:off x="5022336" y="4139514"/>
              <a:ext cx="2938625" cy="369332"/>
            </a:xfrm>
            <a:prstGeom prst="rect">
              <a:avLst/>
            </a:prstGeom>
            <a:noFill/>
          </p:spPr>
          <p:txBody>
            <a:bodyPr wrap="none" rtlCol="0">
              <a:spAutoFit/>
            </a:bodyPr>
            <a:lstStyle/>
            <a:p>
              <a:r>
                <a:rPr lang="it-IT"/>
                <a:t>Soluzione mediante </a:t>
              </a:r>
              <a:r>
                <a:rPr lang="it-IT" i="1"/>
                <a:t>maxterm</a:t>
              </a:r>
            </a:p>
          </p:txBody>
        </p:sp>
      </p:grpSp>
      <p:pic>
        <p:nvPicPr>
          <p:cNvPr id="8" name="Picture 7">
            <a:extLst>
              <a:ext uri="{FF2B5EF4-FFF2-40B4-BE49-F238E27FC236}">
                <a16:creationId xmlns:a16="http://schemas.microsoft.com/office/drawing/2014/main" id="{C02FC416-25C6-5D45-9B33-3C05FE67801C}"/>
              </a:ext>
            </a:extLst>
          </p:cNvPr>
          <p:cNvPicPr>
            <a:picLocks noChangeAspect="1"/>
          </p:cNvPicPr>
          <p:nvPr/>
        </p:nvPicPr>
        <p:blipFill>
          <a:blip r:embed="rId3"/>
          <a:stretch>
            <a:fillRect/>
          </a:stretch>
        </p:blipFill>
        <p:spPr>
          <a:xfrm>
            <a:off x="4116935" y="2667056"/>
            <a:ext cx="3821411" cy="2919950"/>
          </a:xfrm>
          <a:prstGeom prst="rect">
            <a:avLst/>
          </a:prstGeom>
        </p:spPr>
      </p:pic>
      <p:grpSp>
        <p:nvGrpSpPr>
          <p:cNvPr id="37" name="Group 36">
            <a:extLst>
              <a:ext uri="{FF2B5EF4-FFF2-40B4-BE49-F238E27FC236}">
                <a16:creationId xmlns:a16="http://schemas.microsoft.com/office/drawing/2014/main" id="{ED055E77-7E74-9448-9E49-BA2A660F78B1}"/>
              </a:ext>
            </a:extLst>
          </p:cNvPr>
          <p:cNvGrpSpPr/>
          <p:nvPr/>
        </p:nvGrpSpPr>
        <p:grpSpPr>
          <a:xfrm>
            <a:off x="4337221" y="860158"/>
            <a:ext cx="3468129" cy="1144041"/>
            <a:chOff x="4337221" y="860158"/>
            <a:chExt cx="3468129" cy="1144041"/>
          </a:xfrm>
        </p:grpSpPr>
        <p:cxnSp>
          <p:nvCxnSpPr>
            <p:cNvPr id="10" name="Straight Connector 9">
              <a:extLst>
                <a:ext uri="{FF2B5EF4-FFF2-40B4-BE49-F238E27FC236}">
                  <a16:creationId xmlns:a16="http://schemas.microsoft.com/office/drawing/2014/main" id="{74973DDD-A959-F64C-841B-98FB357BE5C0}"/>
                </a:ext>
              </a:extLst>
            </p:cNvPr>
            <p:cNvCxnSpPr/>
            <p:nvPr/>
          </p:nvCxnSpPr>
          <p:spPr>
            <a:xfrm>
              <a:off x="4337221" y="1383957"/>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01122F9-E29E-0F4F-90A6-FCE39A916664}"/>
                </a:ext>
              </a:extLst>
            </p:cNvPr>
            <p:cNvCxnSpPr/>
            <p:nvPr/>
          </p:nvCxnSpPr>
          <p:spPr>
            <a:xfrm>
              <a:off x="5836508" y="1383957"/>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7831F4E-09E6-6E4E-BA7F-F6EA41A549CC}"/>
                </a:ext>
              </a:extLst>
            </p:cNvPr>
            <p:cNvCxnSpPr/>
            <p:nvPr/>
          </p:nvCxnSpPr>
          <p:spPr>
            <a:xfrm>
              <a:off x="7348150" y="1375719"/>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A74B0C2-F6D7-614C-9961-8FF536A0B0AB}"/>
                </a:ext>
              </a:extLst>
            </p:cNvPr>
            <p:cNvCxnSpPr>
              <a:cxnSpLocks/>
            </p:cNvCxnSpPr>
            <p:nvPr/>
          </p:nvCxnSpPr>
          <p:spPr>
            <a:xfrm>
              <a:off x="4794421" y="1124465"/>
              <a:ext cx="0" cy="5021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CDF9673-F611-7F4D-BBF0-D1F1F7E2596E}"/>
                </a:ext>
              </a:extLst>
            </p:cNvPr>
            <p:cNvCxnSpPr>
              <a:cxnSpLocks/>
            </p:cNvCxnSpPr>
            <p:nvPr/>
          </p:nvCxnSpPr>
          <p:spPr>
            <a:xfrm>
              <a:off x="5836508" y="1132877"/>
              <a:ext cx="0" cy="5021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EB0549F-2D61-1046-9927-209D7FA3A378}"/>
                </a:ext>
              </a:extLst>
            </p:cNvPr>
            <p:cNvCxnSpPr>
              <a:cxnSpLocks/>
            </p:cNvCxnSpPr>
            <p:nvPr/>
          </p:nvCxnSpPr>
          <p:spPr>
            <a:xfrm>
              <a:off x="6285469" y="1132877"/>
              <a:ext cx="0" cy="5021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5BBA3E-D5BD-F844-8D7C-AA5E1D235073}"/>
                </a:ext>
              </a:extLst>
            </p:cNvPr>
            <p:cNvCxnSpPr>
              <a:cxnSpLocks/>
            </p:cNvCxnSpPr>
            <p:nvPr/>
          </p:nvCxnSpPr>
          <p:spPr>
            <a:xfrm>
              <a:off x="7348150" y="1132702"/>
              <a:ext cx="0" cy="5021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595BE4-4C7C-E54D-A3B2-1D9C6429DAF5}"/>
                </a:ext>
              </a:extLst>
            </p:cNvPr>
            <p:cNvCxnSpPr>
              <a:cxnSpLocks/>
            </p:cNvCxnSpPr>
            <p:nvPr/>
          </p:nvCxnSpPr>
          <p:spPr>
            <a:xfrm>
              <a:off x="4794421" y="1116227"/>
              <a:ext cx="2965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EB10CBC-8776-034D-B21D-C9E6C9EB6BB9}"/>
                </a:ext>
              </a:extLst>
            </p:cNvPr>
            <p:cNvCxnSpPr>
              <a:cxnSpLocks/>
            </p:cNvCxnSpPr>
            <p:nvPr/>
          </p:nvCxnSpPr>
          <p:spPr>
            <a:xfrm>
              <a:off x="5539945" y="1132702"/>
              <a:ext cx="2965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7C0FB74-1D06-AB40-804E-453631F7AEC5}"/>
                </a:ext>
              </a:extLst>
            </p:cNvPr>
            <p:cNvCxnSpPr>
              <a:cxnSpLocks/>
            </p:cNvCxnSpPr>
            <p:nvPr/>
          </p:nvCxnSpPr>
          <p:spPr>
            <a:xfrm>
              <a:off x="6285469" y="1132702"/>
              <a:ext cx="2965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B3D18FB-1C97-424D-92F1-935EEB0E234F}"/>
                </a:ext>
              </a:extLst>
            </p:cNvPr>
            <p:cNvCxnSpPr>
              <a:cxnSpLocks/>
            </p:cNvCxnSpPr>
            <p:nvPr/>
          </p:nvCxnSpPr>
          <p:spPr>
            <a:xfrm>
              <a:off x="7051409" y="1132702"/>
              <a:ext cx="2965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503AE4E-92ED-FF41-8FE0-9AE023F68948}"/>
                </a:ext>
              </a:extLst>
            </p:cNvPr>
            <p:cNvCxnSpPr>
              <a:cxnSpLocks/>
            </p:cNvCxnSpPr>
            <p:nvPr/>
          </p:nvCxnSpPr>
          <p:spPr>
            <a:xfrm>
              <a:off x="4794421" y="1638982"/>
              <a:ext cx="2965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BE5B0E7-C1B0-5A44-8201-3BE624C9D8ED}"/>
                </a:ext>
              </a:extLst>
            </p:cNvPr>
            <p:cNvCxnSpPr>
              <a:cxnSpLocks/>
            </p:cNvCxnSpPr>
            <p:nvPr/>
          </p:nvCxnSpPr>
          <p:spPr>
            <a:xfrm>
              <a:off x="5539945" y="1634863"/>
              <a:ext cx="2965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4E73CE6-5A77-C447-8CEA-29DC6937F9E9}"/>
                </a:ext>
              </a:extLst>
            </p:cNvPr>
            <p:cNvCxnSpPr>
              <a:cxnSpLocks/>
            </p:cNvCxnSpPr>
            <p:nvPr/>
          </p:nvCxnSpPr>
          <p:spPr>
            <a:xfrm>
              <a:off x="6293708" y="1630744"/>
              <a:ext cx="2965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F65CED7-CC6B-C94C-B955-1AC5E0B63EE3}"/>
                </a:ext>
              </a:extLst>
            </p:cNvPr>
            <p:cNvCxnSpPr>
              <a:cxnSpLocks/>
            </p:cNvCxnSpPr>
            <p:nvPr/>
          </p:nvCxnSpPr>
          <p:spPr>
            <a:xfrm>
              <a:off x="7051409" y="1626625"/>
              <a:ext cx="2965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8DEA3F93-C136-4F46-B3CF-CA793B49F007}"/>
                </a:ext>
              </a:extLst>
            </p:cNvPr>
            <p:cNvPicPr>
              <a:picLocks noChangeAspect="1"/>
            </p:cNvPicPr>
            <p:nvPr/>
          </p:nvPicPr>
          <p:blipFill>
            <a:blip r:embed="rId4"/>
            <a:stretch>
              <a:fillRect/>
            </a:stretch>
          </p:blipFill>
          <p:spPr>
            <a:xfrm>
              <a:off x="6663724" y="1521599"/>
              <a:ext cx="355600" cy="482600"/>
            </a:xfrm>
            <a:prstGeom prst="rect">
              <a:avLst/>
            </a:prstGeom>
          </p:spPr>
        </p:pic>
        <p:pic>
          <p:nvPicPr>
            <p:cNvPr id="32" name="Picture 31">
              <a:extLst>
                <a:ext uri="{FF2B5EF4-FFF2-40B4-BE49-F238E27FC236}">
                  <a16:creationId xmlns:a16="http://schemas.microsoft.com/office/drawing/2014/main" id="{56006323-F428-6C41-979A-4DBED7C25C96}"/>
                </a:ext>
              </a:extLst>
            </p:cNvPr>
            <p:cNvPicPr>
              <a:picLocks noChangeAspect="1"/>
            </p:cNvPicPr>
            <p:nvPr/>
          </p:nvPicPr>
          <p:blipFill>
            <a:blip r:embed="rId5"/>
            <a:stretch>
              <a:fillRect/>
            </a:stretch>
          </p:blipFill>
          <p:spPr>
            <a:xfrm>
              <a:off x="5153454" y="1521599"/>
              <a:ext cx="304800" cy="368300"/>
            </a:xfrm>
            <a:prstGeom prst="rect">
              <a:avLst/>
            </a:prstGeom>
          </p:spPr>
        </p:pic>
        <p:pic>
          <p:nvPicPr>
            <p:cNvPr id="34" name="Picture 33">
              <a:extLst>
                <a:ext uri="{FF2B5EF4-FFF2-40B4-BE49-F238E27FC236}">
                  <a16:creationId xmlns:a16="http://schemas.microsoft.com/office/drawing/2014/main" id="{C7DE3D97-7D9A-8049-ACED-72C0E4F80E16}"/>
                </a:ext>
              </a:extLst>
            </p:cNvPr>
            <p:cNvPicPr>
              <a:picLocks noChangeAspect="1"/>
            </p:cNvPicPr>
            <p:nvPr/>
          </p:nvPicPr>
          <p:blipFill>
            <a:blip r:embed="rId6"/>
            <a:stretch>
              <a:fillRect/>
            </a:stretch>
          </p:blipFill>
          <p:spPr>
            <a:xfrm>
              <a:off x="6652053" y="880764"/>
              <a:ext cx="355600" cy="381000"/>
            </a:xfrm>
            <a:prstGeom prst="rect">
              <a:avLst/>
            </a:prstGeom>
          </p:spPr>
        </p:pic>
        <p:pic>
          <p:nvPicPr>
            <p:cNvPr id="36" name="Picture 35">
              <a:extLst>
                <a:ext uri="{FF2B5EF4-FFF2-40B4-BE49-F238E27FC236}">
                  <a16:creationId xmlns:a16="http://schemas.microsoft.com/office/drawing/2014/main" id="{A1D3D7F0-9CE9-A44E-A10F-50466405513A}"/>
                </a:ext>
              </a:extLst>
            </p:cNvPr>
            <p:cNvPicPr>
              <a:picLocks noChangeAspect="1"/>
            </p:cNvPicPr>
            <p:nvPr/>
          </p:nvPicPr>
          <p:blipFill>
            <a:blip r:embed="rId7"/>
            <a:stretch>
              <a:fillRect/>
            </a:stretch>
          </p:blipFill>
          <p:spPr>
            <a:xfrm>
              <a:off x="5091155" y="860158"/>
              <a:ext cx="444500" cy="381000"/>
            </a:xfrm>
            <a:prstGeom prst="rect">
              <a:avLst/>
            </a:prstGeom>
          </p:spPr>
        </p:pic>
      </p:grpSp>
      <p:sp>
        <p:nvSpPr>
          <p:cNvPr id="38" name="TextBox 37">
            <a:extLst>
              <a:ext uri="{FF2B5EF4-FFF2-40B4-BE49-F238E27FC236}">
                <a16:creationId xmlns:a16="http://schemas.microsoft.com/office/drawing/2014/main" id="{43F8F5FB-C246-3146-9CBA-F55062BC670D}"/>
              </a:ext>
            </a:extLst>
          </p:cNvPr>
          <p:cNvSpPr txBox="1"/>
          <p:nvPr/>
        </p:nvSpPr>
        <p:spPr>
          <a:xfrm>
            <a:off x="7628978" y="0"/>
            <a:ext cx="1500732" cy="246221"/>
          </a:xfrm>
          <a:prstGeom prst="rect">
            <a:avLst/>
          </a:prstGeom>
          <a:noFill/>
        </p:spPr>
        <p:txBody>
          <a:bodyPr wrap="none" rtlCol="0">
            <a:spAutoFit/>
          </a:bodyPr>
          <a:lstStyle/>
          <a:p>
            <a:r>
              <a:rPr lang="it-IT" sz="1000"/>
              <a:t>Interpretazione circuitale</a:t>
            </a:r>
          </a:p>
        </p:txBody>
      </p:sp>
    </p:spTree>
    <p:extLst>
      <p:ext uri="{BB962C8B-B14F-4D97-AF65-F5344CB8AC3E}">
        <p14:creationId xmlns:p14="http://schemas.microsoft.com/office/powerpoint/2010/main" val="204221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A28FEF-066F-104B-B7DF-B51B87F12C9F}"/>
              </a:ext>
            </a:extLst>
          </p:cNvPr>
          <p:cNvPicPr>
            <a:picLocks noChangeAspect="1"/>
          </p:cNvPicPr>
          <p:nvPr/>
        </p:nvPicPr>
        <p:blipFill>
          <a:blip r:embed="rId2"/>
          <a:stretch>
            <a:fillRect/>
          </a:stretch>
        </p:blipFill>
        <p:spPr>
          <a:xfrm>
            <a:off x="4963886" y="2730163"/>
            <a:ext cx="3998464" cy="2593344"/>
          </a:xfrm>
          <a:prstGeom prst="rect">
            <a:avLst/>
          </a:prstGeom>
        </p:spPr>
      </p:pic>
      <p:pic>
        <p:nvPicPr>
          <p:cNvPr id="5" name="Picture 4">
            <a:extLst>
              <a:ext uri="{FF2B5EF4-FFF2-40B4-BE49-F238E27FC236}">
                <a16:creationId xmlns:a16="http://schemas.microsoft.com/office/drawing/2014/main" id="{E36F2737-EEDF-2C4F-BE4E-AC5BDF59E4B8}"/>
              </a:ext>
            </a:extLst>
          </p:cNvPr>
          <p:cNvPicPr>
            <a:picLocks noChangeAspect="1"/>
          </p:cNvPicPr>
          <p:nvPr/>
        </p:nvPicPr>
        <p:blipFill>
          <a:blip r:embed="rId3"/>
          <a:stretch>
            <a:fillRect/>
          </a:stretch>
        </p:blipFill>
        <p:spPr>
          <a:xfrm>
            <a:off x="345753" y="2937192"/>
            <a:ext cx="4166872" cy="2386315"/>
          </a:xfrm>
          <a:prstGeom prst="rect">
            <a:avLst/>
          </a:prstGeom>
        </p:spPr>
      </p:pic>
      <p:sp>
        <p:nvSpPr>
          <p:cNvPr id="6" name="TextBox 5">
            <a:extLst>
              <a:ext uri="{FF2B5EF4-FFF2-40B4-BE49-F238E27FC236}">
                <a16:creationId xmlns:a16="http://schemas.microsoft.com/office/drawing/2014/main" id="{E8C00319-A875-0243-A503-F33F1504063B}"/>
              </a:ext>
            </a:extLst>
          </p:cNvPr>
          <p:cNvSpPr txBox="1"/>
          <p:nvPr/>
        </p:nvSpPr>
        <p:spPr>
          <a:xfrm>
            <a:off x="2531854" y="807521"/>
            <a:ext cx="4359591" cy="461665"/>
          </a:xfrm>
          <a:prstGeom prst="rect">
            <a:avLst/>
          </a:prstGeom>
          <a:noFill/>
        </p:spPr>
        <p:txBody>
          <a:bodyPr wrap="none" rtlCol="0">
            <a:spAutoFit/>
          </a:bodyPr>
          <a:lstStyle/>
          <a:p>
            <a:r>
              <a:rPr lang="it-IT" sz="2400"/>
              <a:t>Quale dei due è più conveniente?</a:t>
            </a:r>
          </a:p>
        </p:txBody>
      </p:sp>
      <p:grpSp>
        <p:nvGrpSpPr>
          <p:cNvPr id="15" name="Group 14">
            <a:extLst>
              <a:ext uri="{FF2B5EF4-FFF2-40B4-BE49-F238E27FC236}">
                <a16:creationId xmlns:a16="http://schemas.microsoft.com/office/drawing/2014/main" id="{39BDBAFA-3E66-EC4F-8811-763E7DDC7CA2}"/>
              </a:ext>
            </a:extLst>
          </p:cNvPr>
          <p:cNvGrpSpPr/>
          <p:nvPr/>
        </p:nvGrpSpPr>
        <p:grpSpPr>
          <a:xfrm>
            <a:off x="5674426" y="2315688"/>
            <a:ext cx="2912175" cy="1757548"/>
            <a:chOff x="5674426" y="2315688"/>
            <a:chExt cx="2912175" cy="1757548"/>
          </a:xfrm>
        </p:grpSpPr>
        <p:grpSp>
          <p:nvGrpSpPr>
            <p:cNvPr id="8" name="Group 7">
              <a:extLst>
                <a:ext uri="{FF2B5EF4-FFF2-40B4-BE49-F238E27FC236}">
                  <a16:creationId xmlns:a16="http://schemas.microsoft.com/office/drawing/2014/main" id="{D3F91326-8903-0741-AC7E-F66FEFEA25BA}"/>
                </a:ext>
              </a:extLst>
            </p:cNvPr>
            <p:cNvGrpSpPr/>
            <p:nvPr/>
          </p:nvGrpSpPr>
          <p:grpSpPr>
            <a:xfrm>
              <a:off x="6412675" y="2315688"/>
              <a:ext cx="2173926" cy="1508167"/>
              <a:chOff x="6412675" y="2315688"/>
              <a:chExt cx="2173926" cy="1508167"/>
            </a:xfrm>
          </p:grpSpPr>
          <p:cxnSp>
            <p:nvCxnSpPr>
              <p:cNvPr id="4" name="Straight Connector 3">
                <a:extLst>
                  <a:ext uri="{FF2B5EF4-FFF2-40B4-BE49-F238E27FC236}">
                    <a16:creationId xmlns:a16="http://schemas.microsoft.com/office/drawing/2014/main" id="{50B845E0-9ED0-6448-92AD-D318E702926A}"/>
                  </a:ext>
                </a:extLst>
              </p:cNvPr>
              <p:cNvCxnSpPr/>
              <p:nvPr/>
            </p:nvCxnSpPr>
            <p:spPr>
              <a:xfrm>
                <a:off x="6412675" y="3503221"/>
                <a:ext cx="0" cy="32063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DCB1E6C-8992-B34B-A1B9-61DE7EE09EBC}"/>
                  </a:ext>
                </a:extLst>
              </p:cNvPr>
              <p:cNvSpPr txBox="1"/>
              <p:nvPr/>
            </p:nvSpPr>
            <p:spPr>
              <a:xfrm>
                <a:off x="7398327" y="2315688"/>
                <a:ext cx="1188274" cy="369332"/>
              </a:xfrm>
              <a:prstGeom prst="rect">
                <a:avLst/>
              </a:prstGeom>
              <a:noFill/>
            </p:spPr>
            <p:txBody>
              <a:bodyPr wrap="none" rtlCol="0">
                <a:spAutoFit/>
              </a:bodyPr>
              <a:lstStyle/>
              <a:p>
                <a:r>
                  <a:rPr lang="it-IT">
                    <a:solidFill>
                      <a:srgbClr val="FF0000"/>
                    </a:solidFill>
                  </a:rPr>
                  <a:t>cavo in più</a:t>
                </a:r>
              </a:p>
            </p:txBody>
          </p:sp>
        </p:grpSp>
        <p:cxnSp>
          <p:nvCxnSpPr>
            <p:cNvPr id="9" name="Straight Connector 8">
              <a:extLst>
                <a:ext uri="{FF2B5EF4-FFF2-40B4-BE49-F238E27FC236}">
                  <a16:creationId xmlns:a16="http://schemas.microsoft.com/office/drawing/2014/main" id="{A6264A18-52A8-8E4F-A211-1A668DCC1756}"/>
                </a:ext>
              </a:extLst>
            </p:cNvPr>
            <p:cNvCxnSpPr>
              <a:cxnSpLocks/>
            </p:cNvCxnSpPr>
            <p:nvPr/>
          </p:nvCxnSpPr>
          <p:spPr>
            <a:xfrm>
              <a:off x="5674426" y="3182587"/>
              <a:ext cx="0" cy="89064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5CFE7F0-6900-614B-8E07-96DA4A0495D3}"/>
                </a:ext>
              </a:extLst>
            </p:cNvPr>
            <p:cNvCxnSpPr>
              <a:cxnSpLocks/>
            </p:cNvCxnSpPr>
            <p:nvPr/>
          </p:nvCxnSpPr>
          <p:spPr>
            <a:xfrm>
              <a:off x="7144987" y="3182587"/>
              <a:ext cx="0" cy="89064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45592E99-9377-7A4A-A5DD-E1077F305B19}"/>
              </a:ext>
            </a:extLst>
          </p:cNvPr>
          <p:cNvGrpSpPr/>
          <p:nvPr/>
        </p:nvGrpSpPr>
        <p:grpSpPr>
          <a:xfrm>
            <a:off x="1763486" y="3131944"/>
            <a:ext cx="1169719" cy="983675"/>
            <a:chOff x="1763486" y="3131944"/>
            <a:chExt cx="1169719" cy="983675"/>
          </a:xfrm>
        </p:grpSpPr>
        <p:cxnSp>
          <p:nvCxnSpPr>
            <p:cNvPr id="11" name="Straight Connector 10">
              <a:extLst>
                <a:ext uri="{FF2B5EF4-FFF2-40B4-BE49-F238E27FC236}">
                  <a16:creationId xmlns:a16="http://schemas.microsoft.com/office/drawing/2014/main" id="{A03EEAEA-C80A-FD46-A5B0-F62DA36B354E}"/>
                </a:ext>
              </a:extLst>
            </p:cNvPr>
            <p:cNvCxnSpPr>
              <a:cxnSpLocks/>
            </p:cNvCxnSpPr>
            <p:nvPr/>
          </p:nvCxnSpPr>
          <p:spPr>
            <a:xfrm flipH="1">
              <a:off x="1763486" y="3131944"/>
              <a:ext cx="116971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525D69D-7B38-014F-999A-5A23E92D997C}"/>
                </a:ext>
              </a:extLst>
            </p:cNvPr>
            <p:cNvCxnSpPr>
              <a:cxnSpLocks/>
            </p:cNvCxnSpPr>
            <p:nvPr/>
          </p:nvCxnSpPr>
          <p:spPr>
            <a:xfrm flipH="1">
              <a:off x="1763486" y="4115619"/>
              <a:ext cx="116971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103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B0845A0-DC22-3948-8323-2DB640F59F32}"/>
              </a:ext>
            </a:extLst>
          </p:cNvPr>
          <p:cNvSpPr/>
          <p:nvPr/>
        </p:nvSpPr>
        <p:spPr>
          <a:xfrm>
            <a:off x="565573" y="220450"/>
            <a:ext cx="7230533" cy="923330"/>
          </a:xfrm>
          <a:prstGeom prst="rect">
            <a:avLst/>
          </a:prstGeom>
        </p:spPr>
        <p:txBody>
          <a:bodyPr wrap="square">
            <a:spAutoFit/>
          </a:bodyPr>
          <a:lstStyle/>
          <a:p>
            <a:r>
              <a:rPr lang="it-IT">
                <a:latin typeface="NimbusRomNo9L"/>
              </a:rPr>
              <a:t>La realizzazione mediante interruttori consente di innervare la funzione Booleana direttamente al livello base dei circuiti di commutazione, in modo tale che ogni variabile Booleana sia immersa nel circuito. </a:t>
            </a:r>
            <a:endParaRPr lang="it-IT"/>
          </a:p>
        </p:txBody>
      </p:sp>
      <p:sp>
        <p:nvSpPr>
          <p:cNvPr id="7" name="TextBox 6">
            <a:extLst>
              <a:ext uri="{FF2B5EF4-FFF2-40B4-BE49-F238E27FC236}">
                <a16:creationId xmlns:a16="http://schemas.microsoft.com/office/drawing/2014/main" id="{AEA62F5C-E7F0-6D48-9095-5DA0EAEA7C04}"/>
              </a:ext>
            </a:extLst>
          </p:cNvPr>
          <p:cNvSpPr txBox="1"/>
          <p:nvPr/>
        </p:nvSpPr>
        <p:spPr>
          <a:xfrm>
            <a:off x="1921631" y="1325330"/>
            <a:ext cx="4518416" cy="369332"/>
          </a:xfrm>
          <a:prstGeom prst="rect">
            <a:avLst/>
          </a:prstGeom>
          <a:noFill/>
        </p:spPr>
        <p:txBody>
          <a:bodyPr wrap="none" rtlCol="0">
            <a:spAutoFit/>
          </a:bodyPr>
          <a:lstStyle/>
          <a:p>
            <a:r>
              <a:rPr lang="it-IT"/>
              <a:t>Approccio alternativo, basato sulle reti logiche</a:t>
            </a:r>
          </a:p>
        </p:txBody>
      </p:sp>
      <p:sp>
        <p:nvSpPr>
          <p:cNvPr id="10" name="TextBox 9">
            <a:extLst>
              <a:ext uri="{FF2B5EF4-FFF2-40B4-BE49-F238E27FC236}">
                <a16:creationId xmlns:a16="http://schemas.microsoft.com/office/drawing/2014/main" id="{A891ACAD-7138-A643-88F1-CDAE956B9231}"/>
              </a:ext>
            </a:extLst>
          </p:cNvPr>
          <p:cNvSpPr txBox="1"/>
          <p:nvPr/>
        </p:nvSpPr>
        <p:spPr>
          <a:xfrm>
            <a:off x="7628978" y="0"/>
            <a:ext cx="1500732" cy="246221"/>
          </a:xfrm>
          <a:prstGeom prst="rect">
            <a:avLst/>
          </a:prstGeom>
          <a:noFill/>
        </p:spPr>
        <p:txBody>
          <a:bodyPr wrap="none" rtlCol="0">
            <a:spAutoFit/>
          </a:bodyPr>
          <a:lstStyle/>
          <a:p>
            <a:r>
              <a:rPr lang="it-IT" sz="1000"/>
              <a:t>Interpretazione circuitale</a:t>
            </a:r>
          </a:p>
        </p:txBody>
      </p:sp>
      <p:sp>
        <p:nvSpPr>
          <p:cNvPr id="11" name="TextBox 10">
            <a:extLst>
              <a:ext uri="{FF2B5EF4-FFF2-40B4-BE49-F238E27FC236}">
                <a16:creationId xmlns:a16="http://schemas.microsoft.com/office/drawing/2014/main" id="{AD9952FA-0EEA-0249-8E5F-671070BDABE2}"/>
              </a:ext>
            </a:extLst>
          </p:cNvPr>
          <p:cNvSpPr txBox="1"/>
          <p:nvPr/>
        </p:nvSpPr>
        <p:spPr>
          <a:xfrm>
            <a:off x="1584960" y="5344160"/>
            <a:ext cx="6704015" cy="923330"/>
          </a:xfrm>
          <a:prstGeom prst="rect">
            <a:avLst/>
          </a:prstGeom>
          <a:noFill/>
        </p:spPr>
        <p:txBody>
          <a:bodyPr wrap="none" rtlCol="0">
            <a:spAutoFit/>
          </a:bodyPr>
          <a:lstStyle/>
          <a:p>
            <a:r>
              <a:rPr lang="it-IT" b="1"/>
              <a:t>Vantaggio</a:t>
            </a:r>
            <a:r>
              <a:rPr lang="it-IT"/>
              <a:t>: se il carico consuma molta potenza, la corrente non fluisce</a:t>
            </a:r>
          </a:p>
          <a:p>
            <a:r>
              <a:rPr lang="it-IT"/>
              <a:t>negli interruttori, ma solo sul contatto del relè, che è progettato</a:t>
            </a:r>
          </a:p>
          <a:p>
            <a:r>
              <a:rPr lang="it-IT"/>
              <a:t>per sopportare correnti elevate.</a:t>
            </a:r>
          </a:p>
        </p:txBody>
      </p:sp>
      <p:grpSp>
        <p:nvGrpSpPr>
          <p:cNvPr id="3" name="Group 2">
            <a:extLst>
              <a:ext uri="{FF2B5EF4-FFF2-40B4-BE49-F238E27FC236}">
                <a16:creationId xmlns:a16="http://schemas.microsoft.com/office/drawing/2014/main" id="{135EF06B-BCFB-9B4E-8DEA-A116915CAFAE}"/>
              </a:ext>
            </a:extLst>
          </p:cNvPr>
          <p:cNvGrpSpPr/>
          <p:nvPr/>
        </p:nvGrpSpPr>
        <p:grpSpPr>
          <a:xfrm>
            <a:off x="1283274" y="1751091"/>
            <a:ext cx="6171435" cy="3254163"/>
            <a:chOff x="1283274" y="1751091"/>
            <a:chExt cx="6171435" cy="3254163"/>
          </a:xfrm>
        </p:grpSpPr>
        <p:pic>
          <p:nvPicPr>
            <p:cNvPr id="9" name="Picture 8">
              <a:extLst>
                <a:ext uri="{FF2B5EF4-FFF2-40B4-BE49-F238E27FC236}">
                  <a16:creationId xmlns:a16="http://schemas.microsoft.com/office/drawing/2014/main" id="{98CF10D3-B310-AB47-8386-A9240544F40D}"/>
                </a:ext>
              </a:extLst>
            </p:cNvPr>
            <p:cNvPicPr>
              <a:picLocks noChangeAspect="1"/>
            </p:cNvPicPr>
            <p:nvPr/>
          </p:nvPicPr>
          <p:blipFill>
            <a:blip r:embed="rId2"/>
            <a:stretch>
              <a:fillRect/>
            </a:stretch>
          </p:blipFill>
          <p:spPr>
            <a:xfrm>
              <a:off x="1638298" y="1751091"/>
              <a:ext cx="5816411" cy="3254163"/>
            </a:xfrm>
            <a:prstGeom prst="rect">
              <a:avLst/>
            </a:prstGeom>
          </p:spPr>
        </p:pic>
        <p:sp>
          <p:nvSpPr>
            <p:cNvPr id="2" name="TextBox 1">
              <a:extLst>
                <a:ext uri="{FF2B5EF4-FFF2-40B4-BE49-F238E27FC236}">
                  <a16:creationId xmlns:a16="http://schemas.microsoft.com/office/drawing/2014/main" id="{403EA555-2A21-494B-B04B-179881158229}"/>
                </a:ext>
              </a:extLst>
            </p:cNvPr>
            <p:cNvSpPr txBox="1"/>
            <p:nvPr/>
          </p:nvSpPr>
          <p:spPr>
            <a:xfrm>
              <a:off x="1283274" y="2228307"/>
              <a:ext cx="301686" cy="2585323"/>
            </a:xfrm>
            <a:prstGeom prst="rect">
              <a:avLst/>
            </a:prstGeom>
            <a:noFill/>
          </p:spPr>
          <p:txBody>
            <a:bodyPr wrap="none" rtlCol="0">
              <a:spAutoFit/>
            </a:bodyPr>
            <a:lstStyle/>
            <a:p>
              <a:r>
                <a:rPr lang="it-IT"/>
                <a:t>1</a:t>
              </a:r>
            </a:p>
            <a:p>
              <a:endParaRPr lang="it-IT"/>
            </a:p>
            <a:p>
              <a:endParaRPr lang="it-IT"/>
            </a:p>
            <a:p>
              <a:endParaRPr lang="it-IT"/>
            </a:p>
            <a:p>
              <a:endParaRPr lang="it-IT"/>
            </a:p>
            <a:p>
              <a:endParaRPr lang="it-IT"/>
            </a:p>
            <a:p>
              <a:endParaRPr lang="it-IT"/>
            </a:p>
            <a:p>
              <a:endParaRPr lang="it-IT"/>
            </a:p>
            <a:p>
              <a:r>
                <a:rPr lang="it-IT"/>
                <a:t>0</a:t>
              </a:r>
            </a:p>
          </p:txBody>
        </p:sp>
      </p:grpSp>
    </p:spTree>
    <p:extLst>
      <p:ext uri="{BB962C8B-B14F-4D97-AF65-F5344CB8AC3E}">
        <p14:creationId xmlns:p14="http://schemas.microsoft.com/office/powerpoint/2010/main" val="384350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B0845A0-DC22-3948-8323-2DB640F59F32}"/>
              </a:ext>
            </a:extLst>
          </p:cNvPr>
          <p:cNvSpPr/>
          <p:nvPr/>
        </p:nvSpPr>
        <p:spPr>
          <a:xfrm>
            <a:off x="565573" y="220450"/>
            <a:ext cx="7230533" cy="923330"/>
          </a:xfrm>
          <a:prstGeom prst="rect">
            <a:avLst/>
          </a:prstGeom>
        </p:spPr>
        <p:txBody>
          <a:bodyPr wrap="square">
            <a:spAutoFit/>
          </a:bodyPr>
          <a:lstStyle/>
          <a:p>
            <a:r>
              <a:rPr lang="it-IT">
                <a:latin typeface="NimbusRomNo9L"/>
              </a:rPr>
              <a:t>La realizzazione mediante interruttori consente di innervare la funzione Booleana direttamente al livello base dei circuiti di commutazione, in modo tale che ogni variabile Booleana sia immersa nel circuito. </a:t>
            </a:r>
            <a:endParaRPr lang="it-IT"/>
          </a:p>
        </p:txBody>
      </p:sp>
      <p:sp>
        <p:nvSpPr>
          <p:cNvPr id="7" name="TextBox 6">
            <a:extLst>
              <a:ext uri="{FF2B5EF4-FFF2-40B4-BE49-F238E27FC236}">
                <a16:creationId xmlns:a16="http://schemas.microsoft.com/office/drawing/2014/main" id="{AEA62F5C-E7F0-6D48-9095-5DA0EAEA7C04}"/>
              </a:ext>
            </a:extLst>
          </p:cNvPr>
          <p:cNvSpPr txBox="1"/>
          <p:nvPr/>
        </p:nvSpPr>
        <p:spPr>
          <a:xfrm>
            <a:off x="1921631" y="1325330"/>
            <a:ext cx="4518416" cy="369332"/>
          </a:xfrm>
          <a:prstGeom prst="rect">
            <a:avLst/>
          </a:prstGeom>
          <a:noFill/>
        </p:spPr>
        <p:txBody>
          <a:bodyPr wrap="none" rtlCol="0">
            <a:spAutoFit/>
          </a:bodyPr>
          <a:lstStyle/>
          <a:p>
            <a:r>
              <a:rPr lang="it-IT"/>
              <a:t>Approccio alternativo, basato sulle reti logiche</a:t>
            </a:r>
          </a:p>
        </p:txBody>
      </p:sp>
      <p:sp>
        <p:nvSpPr>
          <p:cNvPr id="10" name="TextBox 9">
            <a:extLst>
              <a:ext uri="{FF2B5EF4-FFF2-40B4-BE49-F238E27FC236}">
                <a16:creationId xmlns:a16="http://schemas.microsoft.com/office/drawing/2014/main" id="{A891ACAD-7138-A643-88F1-CDAE956B9231}"/>
              </a:ext>
            </a:extLst>
          </p:cNvPr>
          <p:cNvSpPr txBox="1"/>
          <p:nvPr/>
        </p:nvSpPr>
        <p:spPr>
          <a:xfrm>
            <a:off x="7628978" y="0"/>
            <a:ext cx="1500732" cy="246221"/>
          </a:xfrm>
          <a:prstGeom prst="rect">
            <a:avLst/>
          </a:prstGeom>
          <a:noFill/>
        </p:spPr>
        <p:txBody>
          <a:bodyPr wrap="none" rtlCol="0">
            <a:spAutoFit/>
          </a:bodyPr>
          <a:lstStyle/>
          <a:p>
            <a:r>
              <a:rPr lang="it-IT" sz="1000"/>
              <a:t>Interpretazione circuitale</a:t>
            </a:r>
          </a:p>
        </p:txBody>
      </p:sp>
      <p:sp>
        <p:nvSpPr>
          <p:cNvPr id="11" name="TextBox 10">
            <a:extLst>
              <a:ext uri="{FF2B5EF4-FFF2-40B4-BE49-F238E27FC236}">
                <a16:creationId xmlns:a16="http://schemas.microsoft.com/office/drawing/2014/main" id="{AD9952FA-0EEA-0249-8E5F-671070BDABE2}"/>
              </a:ext>
            </a:extLst>
          </p:cNvPr>
          <p:cNvSpPr txBox="1"/>
          <p:nvPr/>
        </p:nvSpPr>
        <p:spPr>
          <a:xfrm>
            <a:off x="1584960" y="5344160"/>
            <a:ext cx="6704015" cy="923330"/>
          </a:xfrm>
          <a:prstGeom prst="rect">
            <a:avLst/>
          </a:prstGeom>
          <a:noFill/>
        </p:spPr>
        <p:txBody>
          <a:bodyPr wrap="none" rtlCol="0">
            <a:spAutoFit/>
          </a:bodyPr>
          <a:lstStyle/>
          <a:p>
            <a:r>
              <a:rPr lang="it-IT" b="1"/>
              <a:t>Vantaggio</a:t>
            </a:r>
            <a:r>
              <a:rPr lang="it-IT"/>
              <a:t>: se il carico consuma molta potenza, la corrente non fluisce</a:t>
            </a:r>
          </a:p>
          <a:p>
            <a:r>
              <a:rPr lang="it-IT"/>
              <a:t>negli interruttori, ma solo sul contatto del relè, che è progettato</a:t>
            </a:r>
          </a:p>
          <a:p>
            <a:r>
              <a:rPr lang="it-IT"/>
              <a:t>per sopportare correnti elevate.</a:t>
            </a:r>
          </a:p>
        </p:txBody>
      </p:sp>
      <p:pic>
        <p:nvPicPr>
          <p:cNvPr id="9" name="Picture 8">
            <a:extLst>
              <a:ext uri="{FF2B5EF4-FFF2-40B4-BE49-F238E27FC236}">
                <a16:creationId xmlns:a16="http://schemas.microsoft.com/office/drawing/2014/main" id="{98CF10D3-B310-AB47-8386-A9240544F40D}"/>
              </a:ext>
            </a:extLst>
          </p:cNvPr>
          <p:cNvPicPr>
            <a:picLocks noChangeAspect="1"/>
          </p:cNvPicPr>
          <p:nvPr/>
        </p:nvPicPr>
        <p:blipFill>
          <a:blip r:embed="rId2"/>
          <a:stretch>
            <a:fillRect/>
          </a:stretch>
        </p:blipFill>
        <p:spPr>
          <a:xfrm>
            <a:off x="1638298" y="1751091"/>
            <a:ext cx="5816411" cy="3254163"/>
          </a:xfrm>
          <a:prstGeom prst="rect">
            <a:avLst/>
          </a:prstGeom>
        </p:spPr>
      </p:pic>
      <p:sp>
        <p:nvSpPr>
          <p:cNvPr id="14" name="TextBox 13">
            <a:extLst>
              <a:ext uri="{FF2B5EF4-FFF2-40B4-BE49-F238E27FC236}">
                <a16:creationId xmlns:a16="http://schemas.microsoft.com/office/drawing/2014/main" id="{2C149F15-0BBE-6146-A51D-6BDEE3D8A6E9}"/>
              </a:ext>
            </a:extLst>
          </p:cNvPr>
          <p:cNvSpPr txBox="1"/>
          <p:nvPr/>
        </p:nvSpPr>
        <p:spPr>
          <a:xfrm>
            <a:off x="1917561" y="3997392"/>
            <a:ext cx="301686" cy="369332"/>
          </a:xfrm>
          <a:prstGeom prst="rect">
            <a:avLst/>
          </a:prstGeom>
          <a:noFill/>
        </p:spPr>
        <p:txBody>
          <a:bodyPr wrap="none" rtlCol="0">
            <a:spAutoFit/>
          </a:bodyPr>
          <a:lstStyle/>
          <a:p>
            <a:r>
              <a:rPr lang="it-IT"/>
              <a:t>1</a:t>
            </a:r>
          </a:p>
        </p:txBody>
      </p:sp>
      <p:grpSp>
        <p:nvGrpSpPr>
          <p:cNvPr id="34" name="Group 33">
            <a:extLst>
              <a:ext uri="{FF2B5EF4-FFF2-40B4-BE49-F238E27FC236}">
                <a16:creationId xmlns:a16="http://schemas.microsoft.com/office/drawing/2014/main" id="{2FC9F4D3-FCE0-1F44-B431-D5B16B3929C6}"/>
              </a:ext>
            </a:extLst>
          </p:cNvPr>
          <p:cNvGrpSpPr/>
          <p:nvPr/>
        </p:nvGrpSpPr>
        <p:grpSpPr>
          <a:xfrm>
            <a:off x="4241922" y="2915523"/>
            <a:ext cx="304581" cy="1158474"/>
            <a:chOff x="4241922" y="2915523"/>
            <a:chExt cx="304581" cy="1158474"/>
          </a:xfrm>
        </p:grpSpPr>
        <p:sp>
          <p:nvSpPr>
            <p:cNvPr id="15" name="TextBox 14">
              <a:extLst>
                <a:ext uri="{FF2B5EF4-FFF2-40B4-BE49-F238E27FC236}">
                  <a16:creationId xmlns:a16="http://schemas.microsoft.com/office/drawing/2014/main" id="{E386D16C-6455-8E43-92D8-F928020C049E}"/>
                </a:ext>
              </a:extLst>
            </p:cNvPr>
            <p:cNvSpPr txBox="1"/>
            <p:nvPr/>
          </p:nvSpPr>
          <p:spPr>
            <a:xfrm>
              <a:off x="4244817" y="3704665"/>
              <a:ext cx="301686" cy="369332"/>
            </a:xfrm>
            <a:prstGeom prst="rect">
              <a:avLst/>
            </a:prstGeom>
            <a:noFill/>
          </p:spPr>
          <p:txBody>
            <a:bodyPr wrap="none" rtlCol="0">
              <a:spAutoFit/>
            </a:bodyPr>
            <a:lstStyle/>
            <a:p>
              <a:r>
                <a:rPr lang="it-IT"/>
                <a:t>1</a:t>
              </a:r>
            </a:p>
          </p:txBody>
        </p:sp>
        <p:sp>
          <p:nvSpPr>
            <p:cNvPr id="16" name="TextBox 15">
              <a:extLst>
                <a:ext uri="{FF2B5EF4-FFF2-40B4-BE49-F238E27FC236}">
                  <a16:creationId xmlns:a16="http://schemas.microsoft.com/office/drawing/2014/main" id="{815743B8-1412-A24C-A7A0-8ECBD9ECBECE}"/>
                </a:ext>
              </a:extLst>
            </p:cNvPr>
            <p:cNvSpPr txBox="1"/>
            <p:nvPr/>
          </p:nvSpPr>
          <p:spPr>
            <a:xfrm>
              <a:off x="4241922" y="2915523"/>
              <a:ext cx="301686" cy="369332"/>
            </a:xfrm>
            <a:prstGeom prst="rect">
              <a:avLst/>
            </a:prstGeom>
            <a:noFill/>
          </p:spPr>
          <p:txBody>
            <a:bodyPr wrap="none" rtlCol="0">
              <a:spAutoFit/>
            </a:bodyPr>
            <a:lstStyle/>
            <a:p>
              <a:r>
                <a:rPr lang="it-IT"/>
                <a:t>0</a:t>
              </a:r>
            </a:p>
          </p:txBody>
        </p:sp>
      </p:grpSp>
      <p:grpSp>
        <p:nvGrpSpPr>
          <p:cNvPr id="35" name="Group 34">
            <a:extLst>
              <a:ext uri="{FF2B5EF4-FFF2-40B4-BE49-F238E27FC236}">
                <a16:creationId xmlns:a16="http://schemas.microsoft.com/office/drawing/2014/main" id="{8F805A94-3E40-9743-B079-26EE8E3CFB66}"/>
              </a:ext>
            </a:extLst>
          </p:cNvPr>
          <p:cNvGrpSpPr/>
          <p:nvPr/>
        </p:nvGrpSpPr>
        <p:grpSpPr>
          <a:xfrm>
            <a:off x="5034471" y="2999341"/>
            <a:ext cx="643125" cy="705324"/>
            <a:chOff x="5034471" y="2999341"/>
            <a:chExt cx="643125" cy="705324"/>
          </a:xfrm>
        </p:grpSpPr>
        <p:sp>
          <p:nvSpPr>
            <p:cNvPr id="17" name="TextBox 16">
              <a:extLst>
                <a:ext uri="{FF2B5EF4-FFF2-40B4-BE49-F238E27FC236}">
                  <a16:creationId xmlns:a16="http://schemas.microsoft.com/office/drawing/2014/main" id="{67E9A547-9F4C-AC45-9B86-59DAE4ACDC33}"/>
                </a:ext>
              </a:extLst>
            </p:cNvPr>
            <p:cNvSpPr txBox="1"/>
            <p:nvPr/>
          </p:nvSpPr>
          <p:spPr>
            <a:xfrm>
              <a:off x="5224211" y="3335333"/>
              <a:ext cx="301686" cy="369332"/>
            </a:xfrm>
            <a:prstGeom prst="rect">
              <a:avLst/>
            </a:prstGeom>
            <a:noFill/>
          </p:spPr>
          <p:txBody>
            <a:bodyPr wrap="none" rtlCol="0">
              <a:spAutoFit/>
            </a:bodyPr>
            <a:lstStyle/>
            <a:p>
              <a:r>
                <a:rPr lang="it-IT"/>
                <a:t>1</a:t>
              </a:r>
            </a:p>
          </p:txBody>
        </p:sp>
        <p:grpSp>
          <p:nvGrpSpPr>
            <p:cNvPr id="21" name="Group 20">
              <a:extLst>
                <a:ext uri="{FF2B5EF4-FFF2-40B4-BE49-F238E27FC236}">
                  <a16:creationId xmlns:a16="http://schemas.microsoft.com/office/drawing/2014/main" id="{4C2C814F-528A-E84D-8984-693AC60EF298}"/>
                </a:ext>
              </a:extLst>
            </p:cNvPr>
            <p:cNvGrpSpPr/>
            <p:nvPr/>
          </p:nvGrpSpPr>
          <p:grpSpPr>
            <a:xfrm>
              <a:off x="5034471" y="2999341"/>
              <a:ext cx="643125" cy="335992"/>
              <a:chOff x="5034471" y="2999341"/>
              <a:chExt cx="643125" cy="335992"/>
            </a:xfrm>
          </p:grpSpPr>
          <p:cxnSp>
            <p:nvCxnSpPr>
              <p:cNvPr id="19" name="Straight Arrow Connector 18">
                <a:extLst>
                  <a:ext uri="{FF2B5EF4-FFF2-40B4-BE49-F238E27FC236}">
                    <a16:creationId xmlns:a16="http://schemas.microsoft.com/office/drawing/2014/main" id="{D8CF9D28-1419-9144-913C-D9CA05F27CAC}"/>
                  </a:ext>
                </a:extLst>
              </p:cNvPr>
              <p:cNvCxnSpPr/>
              <p:nvPr/>
            </p:nvCxnSpPr>
            <p:spPr>
              <a:xfrm>
                <a:off x="5126283" y="3335333"/>
                <a:ext cx="497541"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C426C04-C854-9A4D-AF94-07FDC86EAAC7}"/>
                  </a:ext>
                </a:extLst>
              </p:cNvPr>
              <p:cNvSpPr txBox="1"/>
              <p:nvPr/>
            </p:nvSpPr>
            <p:spPr>
              <a:xfrm>
                <a:off x="5034471" y="2999341"/>
                <a:ext cx="643125" cy="307777"/>
              </a:xfrm>
              <a:prstGeom prst="rect">
                <a:avLst/>
              </a:prstGeom>
              <a:noFill/>
            </p:spPr>
            <p:txBody>
              <a:bodyPr wrap="none" rtlCol="0">
                <a:spAutoFit/>
              </a:bodyPr>
              <a:lstStyle/>
              <a:p>
                <a:r>
                  <a:rPr lang="it-IT" sz="1400">
                    <a:solidFill>
                      <a:srgbClr val="FF0000"/>
                    </a:solidFill>
                  </a:rPr>
                  <a:t>I</a:t>
                </a:r>
                <a:r>
                  <a:rPr lang="it-IT" sz="1400" baseline="-25000">
                    <a:solidFill>
                      <a:srgbClr val="FF0000"/>
                    </a:solidFill>
                  </a:rPr>
                  <a:t>b</a:t>
                </a:r>
                <a:r>
                  <a:rPr lang="it-IT" sz="1400">
                    <a:solidFill>
                      <a:srgbClr val="FF0000"/>
                    </a:solidFill>
                  </a:rPr>
                  <a:t> &gt;&gt; 0</a:t>
                </a:r>
                <a:endParaRPr lang="it-IT" sz="1400" baseline="-25000">
                  <a:solidFill>
                    <a:srgbClr val="FF0000"/>
                  </a:solidFill>
                </a:endParaRPr>
              </a:p>
            </p:txBody>
          </p:sp>
        </p:grpSp>
      </p:grpSp>
      <p:cxnSp>
        <p:nvCxnSpPr>
          <p:cNvPr id="23" name="Straight Connector 22">
            <a:extLst>
              <a:ext uri="{FF2B5EF4-FFF2-40B4-BE49-F238E27FC236}">
                <a16:creationId xmlns:a16="http://schemas.microsoft.com/office/drawing/2014/main" id="{A618D777-D776-3247-B74D-913702044C6C}"/>
              </a:ext>
            </a:extLst>
          </p:cNvPr>
          <p:cNvCxnSpPr/>
          <p:nvPr/>
        </p:nvCxnSpPr>
        <p:spPr>
          <a:xfrm>
            <a:off x="5903259" y="3435038"/>
            <a:ext cx="0" cy="454293"/>
          </a:xfrm>
          <a:prstGeom prst="line">
            <a:avLst/>
          </a:prstGeom>
          <a:ln w="25400">
            <a:solidFill>
              <a:srgbClr val="0A20FF"/>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75ADB8EC-EA58-4C49-98E1-A852BF89C74E}"/>
              </a:ext>
            </a:extLst>
          </p:cNvPr>
          <p:cNvGrpSpPr/>
          <p:nvPr/>
        </p:nvGrpSpPr>
        <p:grpSpPr>
          <a:xfrm>
            <a:off x="6168459" y="3100189"/>
            <a:ext cx="338880" cy="361667"/>
            <a:chOff x="6168459" y="3100189"/>
            <a:chExt cx="338880" cy="361667"/>
          </a:xfrm>
        </p:grpSpPr>
        <p:grpSp>
          <p:nvGrpSpPr>
            <p:cNvPr id="29" name="Group 28">
              <a:extLst>
                <a:ext uri="{FF2B5EF4-FFF2-40B4-BE49-F238E27FC236}">
                  <a16:creationId xmlns:a16="http://schemas.microsoft.com/office/drawing/2014/main" id="{B747F15F-567E-BD49-AE88-1CBA90FC9E44}"/>
                </a:ext>
              </a:extLst>
            </p:cNvPr>
            <p:cNvGrpSpPr/>
            <p:nvPr/>
          </p:nvGrpSpPr>
          <p:grpSpPr>
            <a:xfrm>
              <a:off x="6178922" y="3129347"/>
              <a:ext cx="328417" cy="332509"/>
              <a:chOff x="6178922" y="3129347"/>
              <a:chExt cx="328417" cy="332509"/>
            </a:xfrm>
          </p:grpSpPr>
          <p:sp>
            <p:nvSpPr>
              <p:cNvPr id="24" name="Rectangle 23">
                <a:extLst>
                  <a:ext uri="{FF2B5EF4-FFF2-40B4-BE49-F238E27FC236}">
                    <a16:creationId xmlns:a16="http://schemas.microsoft.com/office/drawing/2014/main" id="{266FB9BD-5597-B346-BCE9-999AFF04B2DD}"/>
                  </a:ext>
                </a:extLst>
              </p:cNvPr>
              <p:cNvSpPr/>
              <p:nvPr/>
            </p:nvSpPr>
            <p:spPr>
              <a:xfrm>
                <a:off x="6178922" y="3129347"/>
                <a:ext cx="240953" cy="205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ctangle 27">
                <a:extLst>
                  <a:ext uri="{FF2B5EF4-FFF2-40B4-BE49-F238E27FC236}">
                    <a16:creationId xmlns:a16="http://schemas.microsoft.com/office/drawing/2014/main" id="{AB909EC5-D27E-BF4C-9B9C-9FF3284B0FD5}"/>
                  </a:ext>
                </a:extLst>
              </p:cNvPr>
              <p:cNvSpPr/>
              <p:nvPr/>
            </p:nvSpPr>
            <p:spPr>
              <a:xfrm>
                <a:off x="6266386" y="3255870"/>
                <a:ext cx="240953" cy="205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cxnSp>
          <p:nvCxnSpPr>
            <p:cNvPr id="25" name="Straight Connector 24">
              <a:extLst>
                <a:ext uri="{FF2B5EF4-FFF2-40B4-BE49-F238E27FC236}">
                  <a16:creationId xmlns:a16="http://schemas.microsoft.com/office/drawing/2014/main" id="{616E906D-CC48-894B-9AEA-43B3A14A365C}"/>
                </a:ext>
              </a:extLst>
            </p:cNvPr>
            <p:cNvCxnSpPr>
              <a:cxnSpLocks/>
            </p:cNvCxnSpPr>
            <p:nvPr/>
          </p:nvCxnSpPr>
          <p:spPr>
            <a:xfrm flipH="1" flipV="1">
              <a:off x="6168459" y="3100189"/>
              <a:ext cx="29649" cy="29645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CB02B44D-E0D2-9F4E-815D-DD2F73C95A0E}"/>
              </a:ext>
            </a:extLst>
          </p:cNvPr>
          <p:cNvGrpSpPr/>
          <p:nvPr/>
        </p:nvGrpSpPr>
        <p:grpSpPr>
          <a:xfrm>
            <a:off x="1399375" y="3028092"/>
            <a:ext cx="667237" cy="369332"/>
            <a:chOff x="1399375" y="3028092"/>
            <a:chExt cx="667237" cy="369332"/>
          </a:xfrm>
        </p:grpSpPr>
        <p:sp>
          <p:nvSpPr>
            <p:cNvPr id="13" name="TextBox 12">
              <a:extLst>
                <a:ext uri="{FF2B5EF4-FFF2-40B4-BE49-F238E27FC236}">
                  <a16:creationId xmlns:a16="http://schemas.microsoft.com/office/drawing/2014/main" id="{619B5371-16C1-1E45-8B1C-C2A2114DB2AB}"/>
                </a:ext>
              </a:extLst>
            </p:cNvPr>
            <p:cNvSpPr txBox="1"/>
            <p:nvPr/>
          </p:nvSpPr>
          <p:spPr>
            <a:xfrm>
              <a:off x="1399375" y="3028092"/>
              <a:ext cx="301686" cy="369332"/>
            </a:xfrm>
            <a:prstGeom prst="rect">
              <a:avLst/>
            </a:prstGeom>
            <a:noFill/>
          </p:spPr>
          <p:txBody>
            <a:bodyPr wrap="none" rtlCol="0">
              <a:spAutoFit/>
            </a:bodyPr>
            <a:lstStyle/>
            <a:p>
              <a:r>
                <a:rPr lang="it-IT"/>
                <a:t>0</a:t>
              </a:r>
            </a:p>
          </p:txBody>
        </p:sp>
        <p:grpSp>
          <p:nvGrpSpPr>
            <p:cNvPr id="32" name="Group 31">
              <a:extLst>
                <a:ext uri="{FF2B5EF4-FFF2-40B4-BE49-F238E27FC236}">
                  <a16:creationId xmlns:a16="http://schemas.microsoft.com/office/drawing/2014/main" id="{0217A712-AD22-254B-B422-2E403211DEF9}"/>
                </a:ext>
              </a:extLst>
            </p:cNvPr>
            <p:cNvGrpSpPr/>
            <p:nvPr/>
          </p:nvGrpSpPr>
          <p:grpSpPr>
            <a:xfrm>
              <a:off x="1695490" y="3059008"/>
              <a:ext cx="371122" cy="287093"/>
              <a:chOff x="1695490" y="3059008"/>
              <a:chExt cx="371122" cy="287093"/>
            </a:xfrm>
          </p:grpSpPr>
          <p:grpSp>
            <p:nvGrpSpPr>
              <p:cNvPr id="31" name="Group 30">
                <a:extLst>
                  <a:ext uri="{FF2B5EF4-FFF2-40B4-BE49-F238E27FC236}">
                    <a16:creationId xmlns:a16="http://schemas.microsoft.com/office/drawing/2014/main" id="{25639C01-F802-F340-A550-E5050F746089}"/>
                  </a:ext>
                </a:extLst>
              </p:cNvPr>
              <p:cNvGrpSpPr/>
              <p:nvPr/>
            </p:nvGrpSpPr>
            <p:grpSpPr>
              <a:xfrm>
                <a:off x="1695490" y="3125039"/>
                <a:ext cx="371122" cy="221062"/>
                <a:chOff x="1695490" y="3125039"/>
                <a:chExt cx="371122" cy="221062"/>
              </a:xfrm>
            </p:grpSpPr>
            <p:sp>
              <p:nvSpPr>
                <p:cNvPr id="4" name="Rectangle 3">
                  <a:extLst>
                    <a:ext uri="{FF2B5EF4-FFF2-40B4-BE49-F238E27FC236}">
                      <a16:creationId xmlns:a16="http://schemas.microsoft.com/office/drawing/2014/main" id="{3652C388-7B0B-F242-85F4-923BE8259820}"/>
                    </a:ext>
                  </a:extLst>
                </p:cNvPr>
                <p:cNvSpPr/>
                <p:nvPr/>
              </p:nvSpPr>
              <p:spPr>
                <a:xfrm rot="1318271">
                  <a:off x="1695490" y="3125039"/>
                  <a:ext cx="336671" cy="100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2" name="Straight Connector 11">
                  <a:extLst>
                    <a:ext uri="{FF2B5EF4-FFF2-40B4-BE49-F238E27FC236}">
                      <a16:creationId xmlns:a16="http://schemas.microsoft.com/office/drawing/2014/main" id="{AADB30ED-9190-954F-B30F-203F8F2CAC7F}"/>
                    </a:ext>
                  </a:extLst>
                </p:cNvPr>
                <p:cNvCxnSpPr>
                  <a:cxnSpLocks/>
                </p:cNvCxnSpPr>
                <p:nvPr/>
              </p:nvCxnSpPr>
              <p:spPr>
                <a:xfrm rot="-300000" flipH="1">
                  <a:off x="1768511" y="3225520"/>
                  <a:ext cx="298101" cy="12058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Oval 4">
                <a:extLst>
                  <a:ext uri="{FF2B5EF4-FFF2-40B4-BE49-F238E27FC236}">
                    <a16:creationId xmlns:a16="http://schemas.microsoft.com/office/drawing/2014/main" id="{4975F519-3418-ED49-9393-0880C56B204A}"/>
                  </a:ext>
                </a:extLst>
              </p:cNvPr>
              <p:cNvSpPr/>
              <p:nvPr/>
            </p:nvSpPr>
            <p:spPr>
              <a:xfrm>
                <a:off x="1800184" y="3059008"/>
                <a:ext cx="73688" cy="7033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grpSp>
        <p:nvGrpSpPr>
          <p:cNvPr id="42" name="Group 41">
            <a:extLst>
              <a:ext uri="{FF2B5EF4-FFF2-40B4-BE49-F238E27FC236}">
                <a16:creationId xmlns:a16="http://schemas.microsoft.com/office/drawing/2014/main" id="{50CCDE50-FB60-694E-AF2A-E39E78834374}"/>
              </a:ext>
            </a:extLst>
          </p:cNvPr>
          <p:cNvGrpSpPr/>
          <p:nvPr/>
        </p:nvGrpSpPr>
        <p:grpSpPr>
          <a:xfrm>
            <a:off x="7454709" y="3059008"/>
            <a:ext cx="352261" cy="449557"/>
            <a:chOff x="7454709" y="3059008"/>
            <a:chExt cx="352261" cy="449557"/>
          </a:xfrm>
        </p:grpSpPr>
        <p:cxnSp>
          <p:nvCxnSpPr>
            <p:cNvPr id="37" name="Straight Connector 36">
              <a:extLst>
                <a:ext uri="{FF2B5EF4-FFF2-40B4-BE49-F238E27FC236}">
                  <a16:creationId xmlns:a16="http://schemas.microsoft.com/office/drawing/2014/main" id="{457A3DB0-C48F-C545-BED2-5430503DD1D7}"/>
                </a:ext>
              </a:extLst>
            </p:cNvPr>
            <p:cNvCxnSpPr/>
            <p:nvPr/>
          </p:nvCxnSpPr>
          <p:spPr>
            <a:xfrm flipV="1">
              <a:off x="7454709" y="3059008"/>
              <a:ext cx="341397" cy="1537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A277192-1074-854D-91AA-DA3D36EE7572}"/>
                </a:ext>
              </a:extLst>
            </p:cNvPr>
            <p:cNvCxnSpPr>
              <a:cxnSpLocks/>
            </p:cNvCxnSpPr>
            <p:nvPr/>
          </p:nvCxnSpPr>
          <p:spPr>
            <a:xfrm flipV="1">
              <a:off x="7472691" y="3284855"/>
              <a:ext cx="291249" cy="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09AECA7-5A6B-EF41-8741-B3ADC8B76709}"/>
                </a:ext>
              </a:extLst>
            </p:cNvPr>
            <p:cNvCxnSpPr>
              <a:cxnSpLocks/>
            </p:cNvCxnSpPr>
            <p:nvPr/>
          </p:nvCxnSpPr>
          <p:spPr>
            <a:xfrm>
              <a:off x="7465573" y="3354815"/>
              <a:ext cx="341397" cy="153750"/>
            </a:xfrm>
            <a:prstGeom prst="line">
              <a:avLst/>
            </a:prstGeom>
            <a:ln w="254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4809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B0845A0-DC22-3948-8323-2DB640F59F32}"/>
              </a:ext>
            </a:extLst>
          </p:cNvPr>
          <p:cNvSpPr/>
          <p:nvPr/>
        </p:nvSpPr>
        <p:spPr>
          <a:xfrm>
            <a:off x="565573" y="220450"/>
            <a:ext cx="7230533" cy="923330"/>
          </a:xfrm>
          <a:prstGeom prst="rect">
            <a:avLst/>
          </a:prstGeom>
        </p:spPr>
        <p:txBody>
          <a:bodyPr wrap="square">
            <a:spAutoFit/>
          </a:bodyPr>
          <a:lstStyle/>
          <a:p>
            <a:r>
              <a:rPr lang="it-IT">
                <a:latin typeface="NimbusRomNo9L"/>
              </a:rPr>
              <a:t>La realizzazione mediante interruttori consente di innervare la funzione Booleana direttamente al livello base dei circuiti di commutazione, in modo tale che ogni variabile Booleana sia immersa nel circuito. </a:t>
            </a:r>
            <a:endParaRPr lang="it-IT"/>
          </a:p>
        </p:txBody>
      </p:sp>
      <p:sp>
        <p:nvSpPr>
          <p:cNvPr id="7" name="TextBox 6">
            <a:extLst>
              <a:ext uri="{FF2B5EF4-FFF2-40B4-BE49-F238E27FC236}">
                <a16:creationId xmlns:a16="http://schemas.microsoft.com/office/drawing/2014/main" id="{AEA62F5C-E7F0-6D48-9095-5DA0EAEA7C04}"/>
              </a:ext>
            </a:extLst>
          </p:cNvPr>
          <p:cNvSpPr txBox="1"/>
          <p:nvPr/>
        </p:nvSpPr>
        <p:spPr>
          <a:xfrm>
            <a:off x="1921631" y="1325330"/>
            <a:ext cx="4518416" cy="369332"/>
          </a:xfrm>
          <a:prstGeom prst="rect">
            <a:avLst/>
          </a:prstGeom>
          <a:noFill/>
        </p:spPr>
        <p:txBody>
          <a:bodyPr wrap="none" rtlCol="0">
            <a:spAutoFit/>
          </a:bodyPr>
          <a:lstStyle/>
          <a:p>
            <a:r>
              <a:rPr lang="it-IT"/>
              <a:t>Approccio alternativo, basato sulle reti logiche</a:t>
            </a:r>
          </a:p>
        </p:txBody>
      </p:sp>
      <p:sp>
        <p:nvSpPr>
          <p:cNvPr id="10" name="TextBox 9">
            <a:extLst>
              <a:ext uri="{FF2B5EF4-FFF2-40B4-BE49-F238E27FC236}">
                <a16:creationId xmlns:a16="http://schemas.microsoft.com/office/drawing/2014/main" id="{A891ACAD-7138-A643-88F1-CDAE956B9231}"/>
              </a:ext>
            </a:extLst>
          </p:cNvPr>
          <p:cNvSpPr txBox="1"/>
          <p:nvPr/>
        </p:nvSpPr>
        <p:spPr>
          <a:xfrm>
            <a:off x="7628978" y="0"/>
            <a:ext cx="1500732" cy="246221"/>
          </a:xfrm>
          <a:prstGeom prst="rect">
            <a:avLst/>
          </a:prstGeom>
          <a:noFill/>
        </p:spPr>
        <p:txBody>
          <a:bodyPr wrap="none" rtlCol="0">
            <a:spAutoFit/>
          </a:bodyPr>
          <a:lstStyle/>
          <a:p>
            <a:r>
              <a:rPr lang="it-IT" sz="1000"/>
              <a:t>Interpretazione circuitale</a:t>
            </a:r>
          </a:p>
        </p:txBody>
      </p:sp>
      <p:sp>
        <p:nvSpPr>
          <p:cNvPr id="11" name="TextBox 10">
            <a:extLst>
              <a:ext uri="{FF2B5EF4-FFF2-40B4-BE49-F238E27FC236}">
                <a16:creationId xmlns:a16="http://schemas.microsoft.com/office/drawing/2014/main" id="{AD9952FA-0EEA-0249-8E5F-671070BDABE2}"/>
              </a:ext>
            </a:extLst>
          </p:cNvPr>
          <p:cNvSpPr txBox="1"/>
          <p:nvPr/>
        </p:nvSpPr>
        <p:spPr>
          <a:xfrm>
            <a:off x="1584960" y="5344160"/>
            <a:ext cx="6704015" cy="923330"/>
          </a:xfrm>
          <a:prstGeom prst="rect">
            <a:avLst/>
          </a:prstGeom>
          <a:noFill/>
        </p:spPr>
        <p:txBody>
          <a:bodyPr wrap="none" rtlCol="0">
            <a:spAutoFit/>
          </a:bodyPr>
          <a:lstStyle/>
          <a:p>
            <a:r>
              <a:rPr lang="it-IT" b="1"/>
              <a:t>Vantaggio</a:t>
            </a:r>
            <a:r>
              <a:rPr lang="it-IT"/>
              <a:t>: se il carico consuma molta potenza, la corrente non fluisce</a:t>
            </a:r>
          </a:p>
          <a:p>
            <a:r>
              <a:rPr lang="it-IT"/>
              <a:t>negli interruttori, ma solo sul contatto del relè, che è progettato</a:t>
            </a:r>
          </a:p>
          <a:p>
            <a:r>
              <a:rPr lang="it-IT"/>
              <a:t>per sopportare correnti elevate.</a:t>
            </a:r>
          </a:p>
        </p:txBody>
      </p:sp>
      <p:pic>
        <p:nvPicPr>
          <p:cNvPr id="9" name="Picture 8">
            <a:extLst>
              <a:ext uri="{FF2B5EF4-FFF2-40B4-BE49-F238E27FC236}">
                <a16:creationId xmlns:a16="http://schemas.microsoft.com/office/drawing/2014/main" id="{98CF10D3-B310-AB47-8386-A9240544F40D}"/>
              </a:ext>
            </a:extLst>
          </p:cNvPr>
          <p:cNvPicPr>
            <a:picLocks noChangeAspect="1"/>
          </p:cNvPicPr>
          <p:nvPr/>
        </p:nvPicPr>
        <p:blipFill>
          <a:blip r:embed="rId2"/>
          <a:stretch>
            <a:fillRect/>
          </a:stretch>
        </p:blipFill>
        <p:spPr>
          <a:xfrm>
            <a:off x="1638298" y="1751091"/>
            <a:ext cx="5816411" cy="3254163"/>
          </a:xfrm>
          <a:prstGeom prst="rect">
            <a:avLst/>
          </a:prstGeom>
        </p:spPr>
      </p:pic>
      <p:grpSp>
        <p:nvGrpSpPr>
          <p:cNvPr id="20" name="Group 19">
            <a:extLst>
              <a:ext uri="{FF2B5EF4-FFF2-40B4-BE49-F238E27FC236}">
                <a16:creationId xmlns:a16="http://schemas.microsoft.com/office/drawing/2014/main" id="{D3F8B305-05E7-9B4D-99BA-72CC723A721B}"/>
              </a:ext>
            </a:extLst>
          </p:cNvPr>
          <p:cNvGrpSpPr/>
          <p:nvPr/>
        </p:nvGrpSpPr>
        <p:grpSpPr>
          <a:xfrm>
            <a:off x="1434117" y="3008840"/>
            <a:ext cx="888801" cy="1293726"/>
            <a:chOff x="1434117" y="3008840"/>
            <a:chExt cx="888801" cy="1293726"/>
          </a:xfrm>
        </p:grpSpPr>
        <p:sp>
          <p:nvSpPr>
            <p:cNvPr id="4" name="TextBox 3">
              <a:extLst>
                <a:ext uri="{FF2B5EF4-FFF2-40B4-BE49-F238E27FC236}">
                  <a16:creationId xmlns:a16="http://schemas.microsoft.com/office/drawing/2014/main" id="{B26346AF-6C95-C040-959C-B539CC1EB593}"/>
                </a:ext>
              </a:extLst>
            </p:cNvPr>
            <p:cNvSpPr txBox="1"/>
            <p:nvPr/>
          </p:nvSpPr>
          <p:spPr>
            <a:xfrm>
              <a:off x="1434117" y="3008840"/>
              <a:ext cx="301686" cy="369332"/>
            </a:xfrm>
            <a:prstGeom prst="rect">
              <a:avLst/>
            </a:prstGeom>
            <a:noFill/>
          </p:spPr>
          <p:txBody>
            <a:bodyPr wrap="none" rtlCol="0">
              <a:spAutoFit/>
            </a:bodyPr>
            <a:lstStyle/>
            <a:p>
              <a:r>
                <a:rPr lang="it-IT"/>
                <a:t>1</a:t>
              </a:r>
            </a:p>
          </p:txBody>
        </p:sp>
        <p:sp>
          <p:nvSpPr>
            <p:cNvPr id="12" name="TextBox 11">
              <a:extLst>
                <a:ext uri="{FF2B5EF4-FFF2-40B4-BE49-F238E27FC236}">
                  <a16:creationId xmlns:a16="http://schemas.microsoft.com/office/drawing/2014/main" id="{6ADF83C0-5E97-FC42-96C6-92F7848C2C30}"/>
                </a:ext>
              </a:extLst>
            </p:cNvPr>
            <p:cNvSpPr txBox="1"/>
            <p:nvPr/>
          </p:nvSpPr>
          <p:spPr>
            <a:xfrm>
              <a:off x="2021232" y="3933234"/>
              <a:ext cx="301686" cy="369332"/>
            </a:xfrm>
            <a:prstGeom prst="rect">
              <a:avLst/>
            </a:prstGeom>
            <a:noFill/>
          </p:spPr>
          <p:txBody>
            <a:bodyPr wrap="none" rtlCol="0">
              <a:spAutoFit/>
            </a:bodyPr>
            <a:lstStyle/>
            <a:p>
              <a:r>
                <a:rPr lang="it-IT"/>
                <a:t>1</a:t>
              </a:r>
            </a:p>
          </p:txBody>
        </p:sp>
      </p:grpSp>
      <p:grpSp>
        <p:nvGrpSpPr>
          <p:cNvPr id="21" name="Group 20">
            <a:extLst>
              <a:ext uri="{FF2B5EF4-FFF2-40B4-BE49-F238E27FC236}">
                <a16:creationId xmlns:a16="http://schemas.microsoft.com/office/drawing/2014/main" id="{4C194FB2-8C48-AE48-8390-FCA0D8E887F1}"/>
              </a:ext>
            </a:extLst>
          </p:cNvPr>
          <p:cNvGrpSpPr/>
          <p:nvPr/>
        </p:nvGrpSpPr>
        <p:grpSpPr>
          <a:xfrm>
            <a:off x="4293570" y="2925102"/>
            <a:ext cx="301686" cy="1522168"/>
            <a:chOff x="4293570" y="2925102"/>
            <a:chExt cx="301686" cy="1522168"/>
          </a:xfrm>
        </p:grpSpPr>
        <p:sp>
          <p:nvSpPr>
            <p:cNvPr id="5" name="TextBox 4">
              <a:extLst>
                <a:ext uri="{FF2B5EF4-FFF2-40B4-BE49-F238E27FC236}">
                  <a16:creationId xmlns:a16="http://schemas.microsoft.com/office/drawing/2014/main" id="{CC095F42-E82D-B34A-A5D5-84433EDA7E60}"/>
                </a:ext>
              </a:extLst>
            </p:cNvPr>
            <p:cNvSpPr txBox="1"/>
            <p:nvPr/>
          </p:nvSpPr>
          <p:spPr>
            <a:xfrm>
              <a:off x="4293570" y="2925102"/>
              <a:ext cx="301686" cy="369332"/>
            </a:xfrm>
            <a:prstGeom prst="rect">
              <a:avLst/>
            </a:prstGeom>
            <a:noFill/>
          </p:spPr>
          <p:txBody>
            <a:bodyPr wrap="none" rtlCol="0">
              <a:spAutoFit/>
            </a:bodyPr>
            <a:lstStyle/>
            <a:p>
              <a:r>
                <a:rPr lang="it-IT"/>
                <a:t>0</a:t>
              </a:r>
            </a:p>
          </p:txBody>
        </p:sp>
        <p:sp>
          <p:nvSpPr>
            <p:cNvPr id="13" name="TextBox 12">
              <a:extLst>
                <a:ext uri="{FF2B5EF4-FFF2-40B4-BE49-F238E27FC236}">
                  <a16:creationId xmlns:a16="http://schemas.microsoft.com/office/drawing/2014/main" id="{247C4E39-3D77-5F4F-B909-87872E70C08B}"/>
                </a:ext>
              </a:extLst>
            </p:cNvPr>
            <p:cNvSpPr txBox="1"/>
            <p:nvPr/>
          </p:nvSpPr>
          <p:spPr>
            <a:xfrm>
              <a:off x="4293570" y="4077938"/>
              <a:ext cx="301686" cy="369332"/>
            </a:xfrm>
            <a:prstGeom prst="rect">
              <a:avLst/>
            </a:prstGeom>
            <a:noFill/>
          </p:spPr>
          <p:txBody>
            <a:bodyPr wrap="none" rtlCol="0">
              <a:spAutoFit/>
            </a:bodyPr>
            <a:lstStyle/>
            <a:p>
              <a:r>
                <a:rPr lang="it-IT"/>
                <a:t>0</a:t>
              </a:r>
            </a:p>
          </p:txBody>
        </p:sp>
      </p:grpSp>
      <p:grpSp>
        <p:nvGrpSpPr>
          <p:cNvPr id="15" name="Group 14">
            <a:extLst>
              <a:ext uri="{FF2B5EF4-FFF2-40B4-BE49-F238E27FC236}">
                <a16:creationId xmlns:a16="http://schemas.microsoft.com/office/drawing/2014/main" id="{DF25CA68-335D-A54B-9608-372124DDD932}"/>
              </a:ext>
            </a:extLst>
          </p:cNvPr>
          <p:cNvGrpSpPr/>
          <p:nvPr/>
        </p:nvGrpSpPr>
        <p:grpSpPr>
          <a:xfrm>
            <a:off x="5101517" y="3067446"/>
            <a:ext cx="553357" cy="579650"/>
            <a:chOff x="5098375" y="3125015"/>
            <a:chExt cx="553357" cy="579650"/>
          </a:xfrm>
        </p:grpSpPr>
        <p:sp>
          <p:nvSpPr>
            <p:cNvPr id="16" name="TextBox 15">
              <a:extLst>
                <a:ext uri="{FF2B5EF4-FFF2-40B4-BE49-F238E27FC236}">
                  <a16:creationId xmlns:a16="http://schemas.microsoft.com/office/drawing/2014/main" id="{D9734B0D-0E30-0848-A82C-CB050AF1BA69}"/>
                </a:ext>
              </a:extLst>
            </p:cNvPr>
            <p:cNvSpPr txBox="1"/>
            <p:nvPr/>
          </p:nvSpPr>
          <p:spPr>
            <a:xfrm>
              <a:off x="5224211" y="3335333"/>
              <a:ext cx="301686" cy="369332"/>
            </a:xfrm>
            <a:prstGeom prst="rect">
              <a:avLst/>
            </a:prstGeom>
            <a:noFill/>
          </p:spPr>
          <p:txBody>
            <a:bodyPr wrap="none" rtlCol="0">
              <a:spAutoFit/>
            </a:bodyPr>
            <a:lstStyle/>
            <a:p>
              <a:r>
                <a:rPr lang="it-IT"/>
                <a:t>0</a:t>
              </a:r>
            </a:p>
          </p:txBody>
        </p:sp>
        <p:sp>
          <p:nvSpPr>
            <p:cNvPr id="19" name="TextBox 18">
              <a:extLst>
                <a:ext uri="{FF2B5EF4-FFF2-40B4-BE49-F238E27FC236}">
                  <a16:creationId xmlns:a16="http://schemas.microsoft.com/office/drawing/2014/main" id="{2ED08975-BDEC-0340-9BFB-6E17FB697272}"/>
                </a:ext>
              </a:extLst>
            </p:cNvPr>
            <p:cNvSpPr txBox="1"/>
            <p:nvPr/>
          </p:nvSpPr>
          <p:spPr>
            <a:xfrm>
              <a:off x="5098375" y="3125015"/>
              <a:ext cx="553357" cy="307777"/>
            </a:xfrm>
            <a:prstGeom prst="rect">
              <a:avLst/>
            </a:prstGeom>
            <a:noFill/>
          </p:spPr>
          <p:txBody>
            <a:bodyPr wrap="none" rtlCol="0">
              <a:spAutoFit/>
            </a:bodyPr>
            <a:lstStyle/>
            <a:p>
              <a:r>
                <a:rPr lang="it-IT" sz="1400">
                  <a:solidFill>
                    <a:srgbClr val="FF0000"/>
                  </a:solidFill>
                </a:rPr>
                <a:t>I</a:t>
              </a:r>
              <a:r>
                <a:rPr lang="it-IT" sz="1400" baseline="-25000">
                  <a:solidFill>
                    <a:srgbClr val="FF0000"/>
                  </a:solidFill>
                </a:rPr>
                <a:t>b</a:t>
              </a:r>
              <a:r>
                <a:rPr lang="it-IT" sz="1400">
                  <a:solidFill>
                    <a:srgbClr val="FF0000"/>
                  </a:solidFill>
                </a:rPr>
                <a:t> = 0</a:t>
              </a:r>
              <a:endParaRPr lang="it-IT" sz="1400" baseline="-25000">
                <a:solidFill>
                  <a:srgbClr val="FF0000"/>
                </a:solidFill>
              </a:endParaRPr>
            </a:p>
          </p:txBody>
        </p:sp>
      </p:grpSp>
      <p:sp>
        <p:nvSpPr>
          <p:cNvPr id="8" name="Rectangle 7">
            <a:extLst>
              <a:ext uri="{FF2B5EF4-FFF2-40B4-BE49-F238E27FC236}">
                <a16:creationId xmlns:a16="http://schemas.microsoft.com/office/drawing/2014/main" id="{383F90C9-BED4-CB42-8956-7611B1976ABC}"/>
              </a:ext>
            </a:extLst>
          </p:cNvPr>
          <p:cNvSpPr/>
          <p:nvPr/>
        </p:nvSpPr>
        <p:spPr>
          <a:xfrm>
            <a:off x="5491564" y="3420193"/>
            <a:ext cx="594443" cy="627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74344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57B104-FD1E-1545-A131-FB74FF54FC78}"/>
              </a:ext>
            </a:extLst>
          </p:cNvPr>
          <p:cNvSpPr txBox="1"/>
          <p:nvPr/>
        </p:nvSpPr>
        <p:spPr>
          <a:xfrm>
            <a:off x="7628978" y="0"/>
            <a:ext cx="1500732" cy="246221"/>
          </a:xfrm>
          <a:prstGeom prst="rect">
            <a:avLst/>
          </a:prstGeom>
          <a:noFill/>
        </p:spPr>
        <p:txBody>
          <a:bodyPr wrap="none" rtlCol="0">
            <a:spAutoFit/>
          </a:bodyPr>
          <a:lstStyle/>
          <a:p>
            <a:r>
              <a:rPr lang="it-IT" sz="1000"/>
              <a:t>Interpretazione circuitale</a:t>
            </a:r>
          </a:p>
        </p:txBody>
      </p:sp>
      <p:grpSp>
        <p:nvGrpSpPr>
          <p:cNvPr id="20" name="Group 19">
            <a:extLst>
              <a:ext uri="{FF2B5EF4-FFF2-40B4-BE49-F238E27FC236}">
                <a16:creationId xmlns:a16="http://schemas.microsoft.com/office/drawing/2014/main" id="{A193DDBD-B579-6D4E-9200-DD909777CD60}"/>
              </a:ext>
            </a:extLst>
          </p:cNvPr>
          <p:cNvGrpSpPr/>
          <p:nvPr/>
        </p:nvGrpSpPr>
        <p:grpSpPr>
          <a:xfrm>
            <a:off x="1072786" y="1396684"/>
            <a:ext cx="3784222" cy="1807102"/>
            <a:chOff x="2004907" y="888685"/>
            <a:chExt cx="3997113" cy="2058138"/>
          </a:xfrm>
        </p:grpSpPr>
        <p:pic>
          <p:nvPicPr>
            <p:cNvPr id="4" name="Picture 3">
              <a:extLst>
                <a:ext uri="{FF2B5EF4-FFF2-40B4-BE49-F238E27FC236}">
                  <a16:creationId xmlns:a16="http://schemas.microsoft.com/office/drawing/2014/main" id="{B09CCD7D-2753-A34A-BE36-A596DA24FADB}"/>
                </a:ext>
              </a:extLst>
            </p:cNvPr>
            <p:cNvPicPr>
              <a:picLocks noChangeAspect="1"/>
            </p:cNvPicPr>
            <p:nvPr/>
          </p:nvPicPr>
          <p:blipFill>
            <a:blip r:embed="rId2"/>
            <a:stretch>
              <a:fillRect/>
            </a:stretch>
          </p:blipFill>
          <p:spPr>
            <a:xfrm>
              <a:off x="2783840" y="888685"/>
              <a:ext cx="3218180" cy="2058138"/>
            </a:xfrm>
            <a:prstGeom prst="rect">
              <a:avLst/>
            </a:prstGeom>
          </p:spPr>
        </p:pic>
        <p:sp>
          <p:nvSpPr>
            <p:cNvPr id="5" name="Rectangle 4">
              <a:extLst>
                <a:ext uri="{FF2B5EF4-FFF2-40B4-BE49-F238E27FC236}">
                  <a16:creationId xmlns:a16="http://schemas.microsoft.com/office/drawing/2014/main" id="{40C4A7FE-8BED-A844-B82E-74DDA54103CF}"/>
                </a:ext>
              </a:extLst>
            </p:cNvPr>
            <p:cNvSpPr/>
            <p:nvPr/>
          </p:nvSpPr>
          <p:spPr>
            <a:xfrm>
              <a:off x="2609426" y="1049866"/>
              <a:ext cx="362373" cy="4334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Picture 8">
              <a:extLst>
                <a:ext uri="{FF2B5EF4-FFF2-40B4-BE49-F238E27FC236}">
                  <a16:creationId xmlns:a16="http://schemas.microsoft.com/office/drawing/2014/main" id="{1B8996C3-22FA-4B4B-992C-9CEC3F847A1C}"/>
                </a:ext>
              </a:extLst>
            </p:cNvPr>
            <p:cNvPicPr>
              <a:picLocks noChangeAspect="1"/>
            </p:cNvPicPr>
            <p:nvPr/>
          </p:nvPicPr>
          <p:blipFill>
            <a:blip r:embed="rId3"/>
            <a:stretch>
              <a:fillRect/>
            </a:stretch>
          </p:blipFill>
          <p:spPr>
            <a:xfrm>
              <a:off x="4474633" y="1129029"/>
              <a:ext cx="302260" cy="302260"/>
            </a:xfrm>
            <a:prstGeom prst="rect">
              <a:avLst/>
            </a:prstGeom>
          </p:spPr>
        </p:pic>
        <p:pic>
          <p:nvPicPr>
            <p:cNvPr id="11" name="Picture 10">
              <a:extLst>
                <a:ext uri="{FF2B5EF4-FFF2-40B4-BE49-F238E27FC236}">
                  <a16:creationId xmlns:a16="http://schemas.microsoft.com/office/drawing/2014/main" id="{18171FF0-BBDC-D542-8574-18FDE32F56C8}"/>
                </a:ext>
              </a:extLst>
            </p:cNvPr>
            <p:cNvPicPr>
              <a:picLocks noChangeAspect="1"/>
            </p:cNvPicPr>
            <p:nvPr/>
          </p:nvPicPr>
          <p:blipFill>
            <a:blip r:embed="rId4"/>
            <a:stretch>
              <a:fillRect/>
            </a:stretch>
          </p:blipFill>
          <p:spPr>
            <a:xfrm>
              <a:off x="3579706" y="1119043"/>
              <a:ext cx="287020" cy="346403"/>
            </a:xfrm>
            <a:prstGeom prst="rect">
              <a:avLst/>
            </a:prstGeom>
          </p:spPr>
        </p:pic>
        <p:pic>
          <p:nvPicPr>
            <p:cNvPr id="13" name="Picture 12">
              <a:extLst>
                <a:ext uri="{FF2B5EF4-FFF2-40B4-BE49-F238E27FC236}">
                  <a16:creationId xmlns:a16="http://schemas.microsoft.com/office/drawing/2014/main" id="{BE4C6FBB-9BE8-D144-B3F0-01D6B48EC4E7}"/>
                </a:ext>
              </a:extLst>
            </p:cNvPr>
            <p:cNvPicPr>
              <a:picLocks noChangeAspect="1"/>
            </p:cNvPicPr>
            <p:nvPr/>
          </p:nvPicPr>
          <p:blipFill>
            <a:blip r:embed="rId5"/>
            <a:stretch>
              <a:fillRect/>
            </a:stretch>
          </p:blipFill>
          <p:spPr>
            <a:xfrm>
              <a:off x="2646662" y="1119043"/>
              <a:ext cx="274355" cy="295139"/>
            </a:xfrm>
            <a:prstGeom prst="rect">
              <a:avLst/>
            </a:prstGeom>
          </p:spPr>
        </p:pic>
        <p:cxnSp>
          <p:nvCxnSpPr>
            <p:cNvPr id="15" name="Straight Connector 14">
              <a:extLst>
                <a:ext uri="{FF2B5EF4-FFF2-40B4-BE49-F238E27FC236}">
                  <a16:creationId xmlns:a16="http://schemas.microsoft.com/office/drawing/2014/main" id="{46B728CE-4C6B-F349-BC53-D21A13626611}"/>
                </a:ext>
              </a:extLst>
            </p:cNvPr>
            <p:cNvCxnSpPr>
              <a:cxnSpLocks/>
            </p:cNvCxnSpPr>
            <p:nvPr/>
          </p:nvCxnSpPr>
          <p:spPr>
            <a:xfrm>
              <a:off x="2004907" y="1239518"/>
              <a:ext cx="60111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0D845C0-664A-6B4E-A9B6-493802CC064B}"/>
                </a:ext>
              </a:extLst>
            </p:cNvPr>
            <p:cNvCxnSpPr>
              <a:cxnSpLocks/>
            </p:cNvCxnSpPr>
            <p:nvPr/>
          </p:nvCxnSpPr>
          <p:spPr>
            <a:xfrm>
              <a:off x="2004907" y="2644984"/>
              <a:ext cx="101767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38AA6861-ED84-FB40-906E-954AF77689B4}"/>
              </a:ext>
            </a:extLst>
          </p:cNvPr>
          <p:cNvSpPr txBox="1"/>
          <p:nvPr/>
        </p:nvSpPr>
        <p:spPr>
          <a:xfrm>
            <a:off x="2481065" y="392948"/>
            <a:ext cx="4556888" cy="369332"/>
          </a:xfrm>
          <a:prstGeom prst="rect">
            <a:avLst/>
          </a:prstGeom>
          <a:noFill/>
        </p:spPr>
        <p:txBody>
          <a:bodyPr wrap="none" rtlCol="0">
            <a:spAutoFit/>
          </a:bodyPr>
          <a:lstStyle/>
          <a:p>
            <a:r>
              <a:rPr lang="it-IT" b="1"/>
              <a:t>Accensione luce comandata da tre interruttori</a:t>
            </a:r>
          </a:p>
        </p:txBody>
      </p:sp>
      <p:pic>
        <p:nvPicPr>
          <p:cNvPr id="23" name="Picture 22">
            <a:extLst>
              <a:ext uri="{FF2B5EF4-FFF2-40B4-BE49-F238E27FC236}">
                <a16:creationId xmlns:a16="http://schemas.microsoft.com/office/drawing/2014/main" id="{94FCD52F-F8E7-1B48-9738-D0E6775A3D23}"/>
              </a:ext>
            </a:extLst>
          </p:cNvPr>
          <p:cNvPicPr>
            <a:picLocks noChangeAspect="1"/>
          </p:cNvPicPr>
          <p:nvPr/>
        </p:nvPicPr>
        <p:blipFill>
          <a:blip r:embed="rId6"/>
          <a:stretch>
            <a:fillRect/>
          </a:stretch>
        </p:blipFill>
        <p:spPr>
          <a:xfrm>
            <a:off x="5745939" y="973244"/>
            <a:ext cx="1651000" cy="2933700"/>
          </a:xfrm>
          <a:prstGeom prst="rect">
            <a:avLst/>
          </a:prstGeom>
        </p:spPr>
      </p:pic>
      <p:grpSp>
        <p:nvGrpSpPr>
          <p:cNvPr id="30" name="Group 29">
            <a:extLst>
              <a:ext uri="{FF2B5EF4-FFF2-40B4-BE49-F238E27FC236}">
                <a16:creationId xmlns:a16="http://schemas.microsoft.com/office/drawing/2014/main" id="{8D5F1FB6-9AF0-4D4D-8821-7B8B9DC944D7}"/>
              </a:ext>
            </a:extLst>
          </p:cNvPr>
          <p:cNvGrpSpPr/>
          <p:nvPr/>
        </p:nvGrpSpPr>
        <p:grpSpPr>
          <a:xfrm>
            <a:off x="1594781" y="4223724"/>
            <a:ext cx="5643797" cy="830481"/>
            <a:chOff x="666935" y="3309557"/>
            <a:chExt cx="5643797" cy="830481"/>
          </a:xfrm>
        </p:grpSpPr>
        <p:sp>
          <p:nvSpPr>
            <p:cNvPr id="24" name="Rectangle 23">
              <a:extLst>
                <a:ext uri="{FF2B5EF4-FFF2-40B4-BE49-F238E27FC236}">
                  <a16:creationId xmlns:a16="http://schemas.microsoft.com/office/drawing/2014/main" id="{8368A533-44A4-E946-976C-D6B36E05F0EF}"/>
                </a:ext>
              </a:extLst>
            </p:cNvPr>
            <p:cNvSpPr/>
            <p:nvPr/>
          </p:nvSpPr>
          <p:spPr>
            <a:xfrm>
              <a:off x="666935" y="3309557"/>
              <a:ext cx="5643797" cy="369332"/>
            </a:xfrm>
            <a:prstGeom prst="rect">
              <a:avLst/>
            </a:prstGeom>
          </p:spPr>
          <p:txBody>
            <a:bodyPr wrap="square">
              <a:spAutoFit/>
            </a:bodyPr>
            <a:lstStyle/>
            <a:p>
              <a:r>
                <a:rPr lang="it-IT">
                  <a:latin typeface="NimbusRomNo9L"/>
                </a:rPr>
                <a:t>La sintesi del circuito mediante termini minimi fornisce </a:t>
              </a:r>
              <a:endParaRPr lang="it-IT"/>
            </a:p>
          </p:txBody>
        </p:sp>
        <p:pic>
          <p:nvPicPr>
            <p:cNvPr id="26" name="Picture 25">
              <a:extLst>
                <a:ext uri="{FF2B5EF4-FFF2-40B4-BE49-F238E27FC236}">
                  <a16:creationId xmlns:a16="http://schemas.microsoft.com/office/drawing/2014/main" id="{653D5150-7CB1-BB40-A7C1-1995AAF05D49}"/>
                </a:ext>
              </a:extLst>
            </p:cNvPr>
            <p:cNvPicPr>
              <a:picLocks noChangeAspect="1"/>
            </p:cNvPicPr>
            <p:nvPr/>
          </p:nvPicPr>
          <p:blipFill>
            <a:blip r:embed="rId7"/>
            <a:stretch>
              <a:fillRect/>
            </a:stretch>
          </p:blipFill>
          <p:spPr>
            <a:xfrm>
              <a:off x="1974263" y="3771738"/>
              <a:ext cx="3060700" cy="368300"/>
            </a:xfrm>
            <a:prstGeom prst="rect">
              <a:avLst/>
            </a:prstGeom>
          </p:spPr>
        </p:pic>
      </p:grpSp>
      <p:grpSp>
        <p:nvGrpSpPr>
          <p:cNvPr id="31" name="Group 30">
            <a:extLst>
              <a:ext uri="{FF2B5EF4-FFF2-40B4-BE49-F238E27FC236}">
                <a16:creationId xmlns:a16="http://schemas.microsoft.com/office/drawing/2014/main" id="{BF30CC47-F29E-9F44-B8CA-C6683F800045}"/>
              </a:ext>
            </a:extLst>
          </p:cNvPr>
          <p:cNvGrpSpPr/>
          <p:nvPr/>
        </p:nvGrpSpPr>
        <p:grpSpPr>
          <a:xfrm>
            <a:off x="1561727" y="5289525"/>
            <a:ext cx="5941010" cy="444500"/>
            <a:chOff x="1561727" y="4455494"/>
            <a:chExt cx="5941010" cy="444500"/>
          </a:xfrm>
        </p:grpSpPr>
        <p:pic>
          <p:nvPicPr>
            <p:cNvPr id="28" name="Picture 27">
              <a:extLst>
                <a:ext uri="{FF2B5EF4-FFF2-40B4-BE49-F238E27FC236}">
                  <a16:creationId xmlns:a16="http://schemas.microsoft.com/office/drawing/2014/main" id="{80A63CC9-A945-4442-9C6A-094ACBE37CBA}"/>
                </a:ext>
              </a:extLst>
            </p:cNvPr>
            <p:cNvPicPr>
              <a:picLocks noChangeAspect="1"/>
            </p:cNvPicPr>
            <p:nvPr/>
          </p:nvPicPr>
          <p:blipFill>
            <a:blip r:embed="rId8"/>
            <a:stretch>
              <a:fillRect/>
            </a:stretch>
          </p:blipFill>
          <p:spPr>
            <a:xfrm>
              <a:off x="4391237" y="4455494"/>
              <a:ext cx="3111500" cy="444500"/>
            </a:xfrm>
            <a:prstGeom prst="rect">
              <a:avLst/>
            </a:prstGeom>
          </p:spPr>
        </p:pic>
        <p:sp>
          <p:nvSpPr>
            <p:cNvPr id="29" name="TextBox 28">
              <a:extLst>
                <a:ext uri="{FF2B5EF4-FFF2-40B4-BE49-F238E27FC236}">
                  <a16:creationId xmlns:a16="http://schemas.microsoft.com/office/drawing/2014/main" id="{6CF0BE22-DE64-544E-96AB-1AC81DB8D786}"/>
                </a:ext>
              </a:extLst>
            </p:cNvPr>
            <p:cNvSpPr txBox="1"/>
            <p:nvPr/>
          </p:nvSpPr>
          <p:spPr>
            <a:xfrm>
              <a:off x="1561727" y="4493078"/>
              <a:ext cx="2727093" cy="369332"/>
            </a:xfrm>
            <a:prstGeom prst="rect">
              <a:avLst/>
            </a:prstGeom>
            <a:noFill/>
          </p:spPr>
          <p:txBody>
            <a:bodyPr wrap="none" rtlCol="0">
              <a:spAutoFit/>
            </a:bodyPr>
            <a:lstStyle/>
            <a:p>
              <a:r>
                <a:rPr lang="it-IT"/>
                <a:t>La semplificazione porta a </a:t>
              </a:r>
            </a:p>
          </p:txBody>
        </p:sp>
      </p:grpSp>
      <p:sp>
        <p:nvSpPr>
          <p:cNvPr id="19" name="Rectangle 18">
            <a:extLst>
              <a:ext uri="{FF2B5EF4-FFF2-40B4-BE49-F238E27FC236}">
                <a16:creationId xmlns:a16="http://schemas.microsoft.com/office/drawing/2014/main" id="{380E6A41-9532-E243-8F80-04DD3D905502}"/>
              </a:ext>
            </a:extLst>
          </p:cNvPr>
          <p:cNvSpPr/>
          <p:nvPr/>
        </p:nvSpPr>
        <p:spPr>
          <a:xfrm>
            <a:off x="6973835" y="1479152"/>
            <a:ext cx="312037" cy="26125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ctangle 21">
            <a:extLst>
              <a:ext uri="{FF2B5EF4-FFF2-40B4-BE49-F238E27FC236}">
                <a16:creationId xmlns:a16="http://schemas.microsoft.com/office/drawing/2014/main" id="{426A12AC-8069-E049-9556-55B6A19EDE4B}"/>
              </a:ext>
            </a:extLst>
          </p:cNvPr>
          <p:cNvSpPr/>
          <p:nvPr/>
        </p:nvSpPr>
        <p:spPr>
          <a:xfrm>
            <a:off x="6973833" y="2666588"/>
            <a:ext cx="312037" cy="26125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ctangle 24">
            <a:extLst>
              <a:ext uri="{FF2B5EF4-FFF2-40B4-BE49-F238E27FC236}">
                <a16:creationId xmlns:a16="http://schemas.microsoft.com/office/drawing/2014/main" id="{8DC2599D-3E5A-B647-B03F-DCC6AF2E1304}"/>
              </a:ext>
            </a:extLst>
          </p:cNvPr>
          <p:cNvSpPr/>
          <p:nvPr/>
        </p:nvSpPr>
        <p:spPr>
          <a:xfrm>
            <a:off x="6973833" y="2068971"/>
            <a:ext cx="312037" cy="26125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ctangle 26">
            <a:extLst>
              <a:ext uri="{FF2B5EF4-FFF2-40B4-BE49-F238E27FC236}">
                <a16:creationId xmlns:a16="http://schemas.microsoft.com/office/drawing/2014/main" id="{3E7B3D81-7D8F-9042-9F38-0752FD8F8C21}"/>
              </a:ext>
            </a:extLst>
          </p:cNvPr>
          <p:cNvSpPr/>
          <p:nvPr/>
        </p:nvSpPr>
        <p:spPr>
          <a:xfrm>
            <a:off x="6973834" y="1780362"/>
            <a:ext cx="312037" cy="26125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ctangle 31">
            <a:extLst>
              <a:ext uri="{FF2B5EF4-FFF2-40B4-BE49-F238E27FC236}">
                <a16:creationId xmlns:a16="http://schemas.microsoft.com/office/drawing/2014/main" id="{613E279D-F525-B84A-8A20-0FC0851783FA}"/>
              </a:ext>
            </a:extLst>
          </p:cNvPr>
          <p:cNvSpPr/>
          <p:nvPr/>
        </p:nvSpPr>
        <p:spPr>
          <a:xfrm>
            <a:off x="6973832" y="2967481"/>
            <a:ext cx="312037" cy="261257"/>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ctangle 32">
            <a:extLst>
              <a:ext uri="{FF2B5EF4-FFF2-40B4-BE49-F238E27FC236}">
                <a16:creationId xmlns:a16="http://schemas.microsoft.com/office/drawing/2014/main" id="{F2071381-AE5B-5148-8BFE-CC5142088D41}"/>
              </a:ext>
            </a:extLst>
          </p:cNvPr>
          <p:cNvSpPr/>
          <p:nvPr/>
        </p:nvSpPr>
        <p:spPr>
          <a:xfrm>
            <a:off x="6973831" y="2358565"/>
            <a:ext cx="312037" cy="261257"/>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Rectangle 33">
            <a:extLst>
              <a:ext uri="{FF2B5EF4-FFF2-40B4-BE49-F238E27FC236}">
                <a16:creationId xmlns:a16="http://schemas.microsoft.com/office/drawing/2014/main" id="{70FB26B4-970E-4643-A2C9-6C89EB0BF07D}"/>
              </a:ext>
            </a:extLst>
          </p:cNvPr>
          <p:cNvSpPr/>
          <p:nvPr/>
        </p:nvSpPr>
        <p:spPr>
          <a:xfrm>
            <a:off x="6973831" y="3264205"/>
            <a:ext cx="312037" cy="261257"/>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Rectangle 34">
            <a:extLst>
              <a:ext uri="{FF2B5EF4-FFF2-40B4-BE49-F238E27FC236}">
                <a16:creationId xmlns:a16="http://schemas.microsoft.com/office/drawing/2014/main" id="{3312E921-284B-574A-85E6-E510B87714A3}"/>
              </a:ext>
            </a:extLst>
          </p:cNvPr>
          <p:cNvSpPr/>
          <p:nvPr/>
        </p:nvSpPr>
        <p:spPr>
          <a:xfrm>
            <a:off x="6973831" y="3566964"/>
            <a:ext cx="312037" cy="26125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7048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25" grpId="0" animBg="1"/>
      <p:bldP spid="27" grpId="0" animBg="1"/>
      <p:bldP spid="32" grpId="0" animBg="1"/>
      <p:bldP spid="33" grpId="0" animBg="1"/>
      <p:bldP spid="34"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2E615B-0299-504D-A8DE-FB21EB7FC832}"/>
              </a:ext>
            </a:extLst>
          </p:cNvPr>
          <p:cNvPicPr>
            <a:picLocks noChangeAspect="1"/>
          </p:cNvPicPr>
          <p:nvPr/>
        </p:nvPicPr>
        <p:blipFill>
          <a:blip r:embed="rId2"/>
          <a:stretch>
            <a:fillRect/>
          </a:stretch>
        </p:blipFill>
        <p:spPr>
          <a:xfrm>
            <a:off x="3266863" y="849970"/>
            <a:ext cx="3111500" cy="444500"/>
          </a:xfrm>
          <a:prstGeom prst="rect">
            <a:avLst/>
          </a:prstGeom>
        </p:spPr>
      </p:pic>
      <p:sp>
        <p:nvSpPr>
          <p:cNvPr id="5" name="TextBox 4">
            <a:extLst>
              <a:ext uri="{FF2B5EF4-FFF2-40B4-BE49-F238E27FC236}">
                <a16:creationId xmlns:a16="http://schemas.microsoft.com/office/drawing/2014/main" id="{27529ED6-E860-764C-A7C2-1171B85929CD}"/>
              </a:ext>
            </a:extLst>
          </p:cNvPr>
          <p:cNvSpPr txBox="1"/>
          <p:nvPr/>
        </p:nvSpPr>
        <p:spPr>
          <a:xfrm>
            <a:off x="7628978" y="0"/>
            <a:ext cx="1500732" cy="246221"/>
          </a:xfrm>
          <a:prstGeom prst="rect">
            <a:avLst/>
          </a:prstGeom>
          <a:noFill/>
        </p:spPr>
        <p:txBody>
          <a:bodyPr wrap="none" rtlCol="0">
            <a:spAutoFit/>
          </a:bodyPr>
          <a:lstStyle/>
          <a:p>
            <a:r>
              <a:rPr lang="it-IT" sz="1000"/>
              <a:t>Interpretazione circuitale</a:t>
            </a:r>
          </a:p>
        </p:txBody>
      </p:sp>
      <p:sp>
        <p:nvSpPr>
          <p:cNvPr id="6" name="TextBox 5">
            <a:extLst>
              <a:ext uri="{FF2B5EF4-FFF2-40B4-BE49-F238E27FC236}">
                <a16:creationId xmlns:a16="http://schemas.microsoft.com/office/drawing/2014/main" id="{06B05804-4487-8844-95FE-C9D1A28DDE7A}"/>
              </a:ext>
            </a:extLst>
          </p:cNvPr>
          <p:cNvSpPr txBox="1"/>
          <p:nvPr/>
        </p:nvSpPr>
        <p:spPr>
          <a:xfrm>
            <a:off x="2957936" y="359662"/>
            <a:ext cx="3729354" cy="369332"/>
          </a:xfrm>
          <a:prstGeom prst="rect">
            <a:avLst/>
          </a:prstGeom>
          <a:noFill/>
        </p:spPr>
        <p:txBody>
          <a:bodyPr wrap="none" rtlCol="0">
            <a:spAutoFit/>
          </a:bodyPr>
          <a:lstStyle/>
          <a:p>
            <a:r>
              <a:rPr lang="it-IT"/>
              <a:t>Vediamo che tipo di circuito si ottiene</a:t>
            </a:r>
          </a:p>
        </p:txBody>
      </p:sp>
      <p:pic>
        <p:nvPicPr>
          <p:cNvPr id="8" name="Picture 7">
            <a:extLst>
              <a:ext uri="{FF2B5EF4-FFF2-40B4-BE49-F238E27FC236}">
                <a16:creationId xmlns:a16="http://schemas.microsoft.com/office/drawing/2014/main" id="{74133593-B499-2646-99E0-AB2914CD023B}"/>
              </a:ext>
            </a:extLst>
          </p:cNvPr>
          <p:cNvPicPr>
            <a:picLocks noChangeAspect="1"/>
          </p:cNvPicPr>
          <p:nvPr/>
        </p:nvPicPr>
        <p:blipFill>
          <a:blip r:embed="rId3"/>
          <a:stretch>
            <a:fillRect/>
          </a:stretch>
        </p:blipFill>
        <p:spPr>
          <a:xfrm>
            <a:off x="4830862" y="3924396"/>
            <a:ext cx="3936189" cy="2219525"/>
          </a:xfrm>
          <a:prstGeom prst="rect">
            <a:avLst/>
          </a:prstGeom>
        </p:spPr>
      </p:pic>
      <p:pic>
        <p:nvPicPr>
          <p:cNvPr id="10" name="Picture 9">
            <a:extLst>
              <a:ext uri="{FF2B5EF4-FFF2-40B4-BE49-F238E27FC236}">
                <a16:creationId xmlns:a16="http://schemas.microsoft.com/office/drawing/2014/main" id="{84754F0B-FD45-3040-8B89-4B2E4E6335B9}"/>
              </a:ext>
            </a:extLst>
          </p:cNvPr>
          <p:cNvPicPr>
            <a:picLocks noChangeAspect="1"/>
          </p:cNvPicPr>
          <p:nvPr/>
        </p:nvPicPr>
        <p:blipFill>
          <a:blip r:embed="rId4"/>
          <a:stretch>
            <a:fillRect/>
          </a:stretch>
        </p:blipFill>
        <p:spPr>
          <a:xfrm>
            <a:off x="949330" y="4144110"/>
            <a:ext cx="3820740" cy="2170875"/>
          </a:xfrm>
          <a:prstGeom prst="rect">
            <a:avLst/>
          </a:prstGeom>
        </p:spPr>
      </p:pic>
      <p:pic>
        <p:nvPicPr>
          <p:cNvPr id="14" name="Picture 13">
            <a:extLst>
              <a:ext uri="{FF2B5EF4-FFF2-40B4-BE49-F238E27FC236}">
                <a16:creationId xmlns:a16="http://schemas.microsoft.com/office/drawing/2014/main" id="{D43DF81A-3587-864C-BA88-1A5AC1547307}"/>
              </a:ext>
            </a:extLst>
          </p:cNvPr>
          <p:cNvPicPr>
            <a:picLocks noChangeAspect="1"/>
          </p:cNvPicPr>
          <p:nvPr/>
        </p:nvPicPr>
        <p:blipFill>
          <a:blip r:embed="rId5"/>
          <a:stretch>
            <a:fillRect/>
          </a:stretch>
        </p:blipFill>
        <p:spPr>
          <a:xfrm>
            <a:off x="369603" y="1281930"/>
            <a:ext cx="3785380" cy="2434650"/>
          </a:xfrm>
          <a:prstGeom prst="rect">
            <a:avLst/>
          </a:prstGeom>
        </p:spPr>
      </p:pic>
      <p:grpSp>
        <p:nvGrpSpPr>
          <p:cNvPr id="18" name="Group 17">
            <a:extLst>
              <a:ext uri="{FF2B5EF4-FFF2-40B4-BE49-F238E27FC236}">
                <a16:creationId xmlns:a16="http://schemas.microsoft.com/office/drawing/2014/main" id="{13748BCC-48E8-3A48-8E56-2187C07BAA31}"/>
              </a:ext>
            </a:extLst>
          </p:cNvPr>
          <p:cNvGrpSpPr/>
          <p:nvPr/>
        </p:nvGrpSpPr>
        <p:grpSpPr>
          <a:xfrm>
            <a:off x="2262293" y="3892875"/>
            <a:ext cx="4787361" cy="1833950"/>
            <a:chOff x="2262293" y="3892875"/>
            <a:chExt cx="4787361" cy="1833950"/>
          </a:xfrm>
        </p:grpSpPr>
        <p:sp>
          <p:nvSpPr>
            <p:cNvPr id="15" name="Rectangle 14">
              <a:extLst>
                <a:ext uri="{FF2B5EF4-FFF2-40B4-BE49-F238E27FC236}">
                  <a16:creationId xmlns:a16="http://schemas.microsoft.com/office/drawing/2014/main" id="{C5B3B082-599C-E948-BCBB-CE0C696918E0}"/>
                </a:ext>
              </a:extLst>
            </p:cNvPr>
            <p:cNvSpPr/>
            <p:nvPr/>
          </p:nvSpPr>
          <p:spPr>
            <a:xfrm>
              <a:off x="2262293" y="4144110"/>
              <a:ext cx="562187" cy="1582715"/>
            </a:xfrm>
            <a:prstGeom prst="rect">
              <a:avLst/>
            </a:prstGeom>
            <a:noFill/>
            <a:ln w="317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ctangle 15">
              <a:extLst>
                <a:ext uri="{FF2B5EF4-FFF2-40B4-BE49-F238E27FC236}">
                  <a16:creationId xmlns:a16="http://schemas.microsoft.com/office/drawing/2014/main" id="{1DA72B74-FADC-8E45-9405-DA81B481C317}"/>
                </a:ext>
              </a:extLst>
            </p:cNvPr>
            <p:cNvSpPr/>
            <p:nvPr/>
          </p:nvSpPr>
          <p:spPr>
            <a:xfrm>
              <a:off x="6487467" y="4241799"/>
              <a:ext cx="562187" cy="1217507"/>
            </a:xfrm>
            <a:prstGeom prst="rect">
              <a:avLst/>
            </a:prstGeom>
            <a:noFill/>
            <a:ln w="317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Arc 16">
              <a:extLst>
                <a:ext uri="{FF2B5EF4-FFF2-40B4-BE49-F238E27FC236}">
                  <a16:creationId xmlns:a16="http://schemas.microsoft.com/office/drawing/2014/main" id="{7B82C3A5-A00C-0040-B6AB-00921A98E862}"/>
                </a:ext>
              </a:extLst>
            </p:cNvPr>
            <p:cNvSpPr/>
            <p:nvPr/>
          </p:nvSpPr>
          <p:spPr>
            <a:xfrm>
              <a:off x="2775794" y="3892875"/>
              <a:ext cx="3774019" cy="914400"/>
            </a:xfrm>
            <a:prstGeom prst="arc">
              <a:avLst>
                <a:gd name="adj1" fmla="val 10982599"/>
                <a:gd name="adj2" fmla="val 2140538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grpSp>
        <p:nvGrpSpPr>
          <p:cNvPr id="13" name="Group 12">
            <a:extLst>
              <a:ext uri="{FF2B5EF4-FFF2-40B4-BE49-F238E27FC236}">
                <a16:creationId xmlns:a16="http://schemas.microsoft.com/office/drawing/2014/main" id="{3D395823-4213-DD4B-BEB4-1EDBDD9B422D}"/>
              </a:ext>
            </a:extLst>
          </p:cNvPr>
          <p:cNvGrpSpPr/>
          <p:nvPr/>
        </p:nvGrpSpPr>
        <p:grpSpPr>
          <a:xfrm>
            <a:off x="5148390" y="1482092"/>
            <a:ext cx="3240340" cy="2063424"/>
            <a:chOff x="5148390" y="1482092"/>
            <a:chExt cx="3240340" cy="2063424"/>
          </a:xfrm>
        </p:grpSpPr>
        <p:pic>
          <p:nvPicPr>
            <p:cNvPr id="12" name="Picture 11">
              <a:extLst>
                <a:ext uri="{FF2B5EF4-FFF2-40B4-BE49-F238E27FC236}">
                  <a16:creationId xmlns:a16="http://schemas.microsoft.com/office/drawing/2014/main" id="{AB7F3BB6-4CF4-A24D-B754-FDA6BB8801DB}"/>
                </a:ext>
              </a:extLst>
            </p:cNvPr>
            <p:cNvPicPr>
              <a:picLocks noChangeAspect="1"/>
            </p:cNvPicPr>
            <p:nvPr/>
          </p:nvPicPr>
          <p:blipFill>
            <a:blip r:embed="rId6"/>
            <a:stretch>
              <a:fillRect/>
            </a:stretch>
          </p:blipFill>
          <p:spPr>
            <a:xfrm>
              <a:off x="5148390" y="1482092"/>
              <a:ext cx="3240340" cy="2063424"/>
            </a:xfrm>
            <a:prstGeom prst="rect">
              <a:avLst/>
            </a:prstGeom>
          </p:spPr>
        </p:pic>
        <p:pic>
          <p:nvPicPr>
            <p:cNvPr id="7" name="Picture 6">
              <a:extLst>
                <a:ext uri="{FF2B5EF4-FFF2-40B4-BE49-F238E27FC236}">
                  <a16:creationId xmlns:a16="http://schemas.microsoft.com/office/drawing/2014/main" id="{205E1266-2F09-F141-8AB0-748F1B4B9A58}"/>
                </a:ext>
              </a:extLst>
            </p:cNvPr>
            <p:cNvPicPr>
              <a:picLocks noChangeAspect="1"/>
            </p:cNvPicPr>
            <p:nvPr/>
          </p:nvPicPr>
          <p:blipFill>
            <a:blip r:embed="rId7"/>
            <a:stretch>
              <a:fillRect/>
            </a:stretch>
          </p:blipFill>
          <p:spPr>
            <a:xfrm>
              <a:off x="5492496" y="2470878"/>
              <a:ext cx="188976" cy="196850"/>
            </a:xfrm>
            <a:prstGeom prst="rect">
              <a:avLst/>
            </a:prstGeom>
          </p:spPr>
        </p:pic>
        <p:pic>
          <p:nvPicPr>
            <p:cNvPr id="11" name="Picture 10">
              <a:extLst>
                <a:ext uri="{FF2B5EF4-FFF2-40B4-BE49-F238E27FC236}">
                  <a16:creationId xmlns:a16="http://schemas.microsoft.com/office/drawing/2014/main" id="{58318759-8411-6647-92DE-84664A6305DB}"/>
                </a:ext>
              </a:extLst>
            </p:cNvPr>
            <p:cNvPicPr>
              <a:picLocks noChangeAspect="1"/>
            </p:cNvPicPr>
            <p:nvPr/>
          </p:nvPicPr>
          <p:blipFill>
            <a:blip r:embed="rId8"/>
            <a:stretch>
              <a:fillRect/>
            </a:stretch>
          </p:blipFill>
          <p:spPr>
            <a:xfrm>
              <a:off x="5467604" y="2032085"/>
              <a:ext cx="213868" cy="246771"/>
            </a:xfrm>
            <a:prstGeom prst="rect">
              <a:avLst/>
            </a:prstGeom>
          </p:spPr>
        </p:pic>
      </p:grpSp>
    </p:spTree>
    <p:extLst>
      <p:ext uri="{BB962C8B-B14F-4D97-AF65-F5344CB8AC3E}">
        <p14:creationId xmlns:p14="http://schemas.microsoft.com/office/powerpoint/2010/main" val="174740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2E615B-0299-504D-A8DE-FB21EB7FC832}"/>
              </a:ext>
            </a:extLst>
          </p:cNvPr>
          <p:cNvPicPr>
            <a:picLocks noChangeAspect="1"/>
          </p:cNvPicPr>
          <p:nvPr/>
        </p:nvPicPr>
        <p:blipFill>
          <a:blip r:embed="rId2"/>
          <a:stretch>
            <a:fillRect/>
          </a:stretch>
        </p:blipFill>
        <p:spPr>
          <a:xfrm>
            <a:off x="3266863" y="849970"/>
            <a:ext cx="3111500" cy="444500"/>
          </a:xfrm>
          <a:prstGeom prst="rect">
            <a:avLst/>
          </a:prstGeom>
        </p:spPr>
      </p:pic>
      <p:sp>
        <p:nvSpPr>
          <p:cNvPr id="5" name="TextBox 4">
            <a:extLst>
              <a:ext uri="{FF2B5EF4-FFF2-40B4-BE49-F238E27FC236}">
                <a16:creationId xmlns:a16="http://schemas.microsoft.com/office/drawing/2014/main" id="{27529ED6-E860-764C-A7C2-1171B85929CD}"/>
              </a:ext>
            </a:extLst>
          </p:cNvPr>
          <p:cNvSpPr txBox="1"/>
          <p:nvPr/>
        </p:nvSpPr>
        <p:spPr>
          <a:xfrm>
            <a:off x="7628978" y="0"/>
            <a:ext cx="1500732" cy="246221"/>
          </a:xfrm>
          <a:prstGeom prst="rect">
            <a:avLst/>
          </a:prstGeom>
          <a:noFill/>
        </p:spPr>
        <p:txBody>
          <a:bodyPr wrap="none" rtlCol="0">
            <a:spAutoFit/>
          </a:bodyPr>
          <a:lstStyle/>
          <a:p>
            <a:r>
              <a:rPr lang="it-IT" sz="1000"/>
              <a:t>Interpretazione circuitale</a:t>
            </a:r>
          </a:p>
        </p:txBody>
      </p:sp>
      <p:sp>
        <p:nvSpPr>
          <p:cNvPr id="6" name="TextBox 5">
            <a:extLst>
              <a:ext uri="{FF2B5EF4-FFF2-40B4-BE49-F238E27FC236}">
                <a16:creationId xmlns:a16="http://schemas.microsoft.com/office/drawing/2014/main" id="{06B05804-4487-8844-95FE-C9D1A28DDE7A}"/>
              </a:ext>
            </a:extLst>
          </p:cNvPr>
          <p:cNvSpPr txBox="1"/>
          <p:nvPr/>
        </p:nvSpPr>
        <p:spPr>
          <a:xfrm>
            <a:off x="2957936" y="359662"/>
            <a:ext cx="3729354" cy="369332"/>
          </a:xfrm>
          <a:prstGeom prst="rect">
            <a:avLst/>
          </a:prstGeom>
          <a:noFill/>
        </p:spPr>
        <p:txBody>
          <a:bodyPr wrap="none" rtlCol="0">
            <a:spAutoFit/>
          </a:bodyPr>
          <a:lstStyle/>
          <a:p>
            <a:r>
              <a:rPr lang="it-IT"/>
              <a:t>Vediamo che tipo di circuito si ottiene</a:t>
            </a:r>
          </a:p>
        </p:txBody>
      </p:sp>
      <p:pic>
        <p:nvPicPr>
          <p:cNvPr id="8" name="Picture 7">
            <a:extLst>
              <a:ext uri="{FF2B5EF4-FFF2-40B4-BE49-F238E27FC236}">
                <a16:creationId xmlns:a16="http://schemas.microsoft.com/office/drawing/2014/main" id="{74133593-B499-2646-99E0-AB2914CD023B}"/>
              </a:ext>
            </a:extLst>
          </p:cNvPr>
          <p:cNvPicPr>
            <a:picLocks noChangeAspect="1"/>
          </p:cNvPicPr>
          <p:nvPr/>
        </p:nvPicPr>
        <p:blipFill>
          <a:blip r:embed="rId3"/>
          <a:stretch>
            <a:fillRect/>
          </a:stretch>
        </p:blipFill>
        <p:spPr>
          <a:xfrm>
            <a:off x="4830862" y="3924396"/>
            <a:ext cx="3936189" cy="2219525"/>
          </a:xfrm>
          <a:prstGeom prst="rect">
            <a:avLst/>
          </a:prstGeom>
        </p:spPr>
      </p:pic>
      <p:pic>
        <p:nvPicPr>
          <p:cNvPr id="10" name="Picture 9">
            <a:extLst>
              <a:ext uri="{FF2B5EF4-FFF2-40B4-BE49-F238E27FC236}">
                <a16:creationId xmlns:a16="http://schemas.microsoft.com/office/drawing/2014/main" id="{84754F0B-FD45-3040-8B89-4B2E4E6335B9}"/>
              </a:ext>
            </a:extLst>
          </p:cNvPr>
          <p:cNvPicPr>
            <a:picLocks noChangeAspect="1"/>
          </p:cNvPicPr>
          <p:nvPr/>
        </p:nvPicPr>
        <p:blipFill>
          <a:blip r:embed="rId4"/>
          <a:stretch>
            <a:fillRect/>
          </a:stretch>
        </p:blipFill>
        <p:spPr>
          <a:xfrm>
            <a:off x="949330" y="4144110"/>
            <a:ext cx="3820740" cy="2170875"/>
          </a:xfrm>
          <a:prstGeom prst="rect">
            <a:avLst/>
          </a:prstGeom>
        </p:spPr>
      </p:pic>
      <p:pic>
        <p:nvPicPr>
          <p:cNvPr id="14" name="Picture 13">
            <a:extLst>
              <a:ext uri="{FF2B5EF4-FFF2-40B4-BE49-F238E27FC236}">
                <a16:creationId xmlns:a16="http://schemas.microsoft.com/office/drawing/2014/main" id="{D43DF81A-3587-864C-BA88-1A5AC1547307}"/>
              </a:ext>
            </a:extLst>
          </p:cNvPr>
          <p:cNvPicPr>
            <a:picLocks noChangeAspect="1"/>
          </p:cNvPicPr>
          <p:nvPr/>
        </p:nvPicPr>
        <p:blipFill>
          <a:blip r:embed="rId5"/>
          <a:stretch>
            <a:fillRect/>
          </a:stretch>
        </p:blipFill>
        <p:spPr>
          <a:xfrm>
            <a:off x="369603" y="1281930"/>
            <a:ext cx="3785380" cy="2434650"/>
          </a:xfrm>
          <a:prstGeom prst="rect">
            <a:avLst/>
          </a:prstGeom>
        </p:spPr>
      </p:pic>
      <p:grpSp>
        <p:nvGrpSpPr>
          <p:cNvPr id="13" name="Group 12">
            <a:extLst>
              <a:ext uri="{FF2B5EF4-FFF2-40B4-BE49-F238E27FC236}">
                <a16:creationId xmlns:a16="http://schemas.microsoft.com/office/drawing/2014/main" id="{3D395823-4213-DD4B-BEB4-1EDBDD9B422D}"/>
              </a:ext>
            </a:extLst>
          </p:cNvPr>
          <p:cNvGrpSpPr/>
          <p:nvPr/>
        </p:nvGrpSpPr>
        <p:grpSpPr>
          <a:xfrm>
            <a:off x="5148390" y="1482092"/>
            <a:ext cx="3240340" cy="2063424"/>
            <a:chOff x="5148390" y="1482092"/>
            <a:chExt cx="3240340" cy="2063424"/>
          </a:xfrm>
        </p:grpSpPr>
        <p:pic>
          <p:nvPicPr>
            <p:cNvPr id="12" name="Picture 11">
              <a:extLst>
                <a:ext uri="{FF2B5EF4-FFF2-40B4-BE49-F238E27FC236}">
                  <a16:creationId xmlns:a16="http://schemas.microsoft.com/office/drawing/2014/main" id="{AB7F3BB6-4CF4-A24D-B754-FDA6BB8801DB}"/>
                </a:ext>
              </a:extLst>
            </p:cNvPr>
            <p:cNvPicPr>
              <a:picLocks noChangeAspect="1"/>
            </p:cNvPicPr>
            <p:nvPr/>
          </p:nvPicPr>
          <p:blipFill>
            <a:blip r:embed="rId6"/>
            <a:stretch>
              <a:fillRect/>
            </a:stretch>
          </p:blipFill>
          <p:spPr>
            <a:xfrm>
              <a:off x="5148390" y="1482092"/>
              <a:ext cx="3240340" cy="2063424"/>
            </a:xfrm>
            <a:prstGeom prst="rect">
              <a:avLst/>
            </a:prstGeom>
          </p:spPr>
        </p:pic>
        <p:pic>
          <p:nvPicPr>
            <p:cNvPr id="7" name="Picture 6">
              <a:extLst>
                <a:ext uri="{FF2B5EF4-FFF2-40B4-BE49-F238E27FC236}">
                  <a16:creationId xmlns:a16="http://schemas.microsoft.com/office/drawing/2014/main" id="{205E1266-2F09-F141-8AB0-748F1B4B9A58}"/>
                </a:ext>
              </a:extLst>
            </p:cNvPr>
            <p:cNvPicPr>
              <a:picLocks noChangeAspect="1"/>
            </p:cNvPicPr>
            <p:nvPr/>
          </p:nvPicPr>
          <p:blipFill>
            <a:blip r:embed="rId7"/>
            <a:stretch>
              <a:fillRect/>
            </a:stretch>
          </p:blipFill>
          <p:spPr>
            <a:xfrm>
              <a:off x="5492496" y="2470878"/>
              <a:ext cx="188976" cy="196850"/>
            </a:xfrm>
            <a:prstGeom prst="rect">
              <a:avLst/>
            </a:prstGeom>
          </p:spPr>
        </p:pic>
        <p:pic>
          <p:nvPicPr>
            <p:cNvPr id="11" name="Picture 10">
              <a:extLst>
                <a:ext uri="{FF2B5EF4-FFF2-40B4-BE49-F238E27FC236}">
                  <a16:creationId xmlns:a16="http://schemas.microsoft.com/office/drawing/2014/main" id="{58318759-8411-6647-92DE-84664A6305DB}"/>
                </a:ext>
              </a:extLst>
            </p:cNvPr>
            <p:cNvPicPr>
              <a:picLocks noChangeAspect="1"/>
            </p:cNvPicPr>
            <p:nvPr/>
          </p:nvPicPr>
          <p:blipFill>
            <a:blip r:embed="rId8"/>
            <a:stretch>
              <a:fillRect/>
            </a:stretch>
          </p:blipFill>
          <p:spPr>
            <a:xfrm>
              <a:off x="5467604" y="2032085"/>
              <a:ext cx="213868" cy="246771"/>
            </a:xfrm>
            <a:prstGeom prst="rect">
              <a:avLst/>
            </a:prstGeom>
          </p:spPr>
        </p:pic>
      </p:grpSp>
      <p:grpSp>
        <p:nvGrpSpPr>
          <p:cNvPr id="23" name="Group 22">
            <a:extLst>
              <a:ext uri="{FF2B5EF4-FFF2-40B4-BE49-F238E27FC236}">
                <a16:creationId xmlns:a16="http://schemas.microsoft.com/office/drawing/2014/main" id="{3C057B43-F41F-774D-8DCF-2D41C41B505C}"/>
              </a:ext>
            </a:extLst>
          </p:cNvPr>
          <p:cNvGrpSpPr/>
          <p:nvPr/>
        </p:nvGrpSpPr>
        <p:grpSpPr>
          <a:xfrm>
            <a:off x="5339004" y="4162896"/>
            <a:ext cx="2919902" cy="2381878"/>
            <a:chOff x="5339004" y="4162896"/>
            <a:chExt cx="2919902" cy="2381878"/>
          </a:xfrm>
        </p:grpSpPr>
        <p:grpSp>
          <p:nvGrpSpPr>
            <p:cNvPr id="2" name="Group 1">
              <a:extLst>
                <a:ext uri="{FF2B5EF4-FFF2-40B4-BE49-F238E27FC236}">
                  <a16:creationId xmlns:a16="http://schemas.microsoft.com/office/drawing/2014/main" id="{3887F98E-68E5-AD41-ABFF-1C6D5D736E2A}"/>
                </a:ext>
              </a:extLst>
            </p:cNvPr>
            <p:cNvGrpSpPr/>
            <p:nvPr/>
          </p:nvGrpSpPr>
          <p:grpSpPr>
            <a:xfrm>
              <a:off x="5467604" y="4162896"/>
              <a:ext cx="2650716" cy="1217507"/>
              <a:chOff x="5467604" y="4234146"/>
              <a:chExt cx="2650716" cy="1217507"/>
            </a:xfrm>
          </p:grpSpPr>
          <p:sp>
            <p:nvSpPr>
              <p:cNvPr id="19" name="Rectangle 18">
                <a:extLst>
                  <a:ext uri="{FF2B5EF4-FFF2-40B4-BE49-F238E27FC236}">
                    <a16:creationId xmlns:a16="http://schemas.microsoft.com/office/drawing/2014/main" id="{0085350B-7C98-4247-BAC8-171B78A8B842}"/>
                  </a:ext>
                </a:extLst>
              </p:cNvPr>
              <p:cNvSpPr/>
              <p:nvPr/>
            </p:nvSpPr>
            <p:spPr>
              <a:xfrm>
                <a:off x="5467604" y="4234146"/>
                <a:ext cx="696891" cy="1217507"/>
              </a:xfrm>
              <a:prstGeom prst="rect">
                <a:avLst/>
              </a:prstGeom>
              <a:noFill/>
              <a:ln w="31750">
                <a:solidFill>
                  <a:srgbClr val="0A2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ctangle 19">
                <a:extLst>
                  <a:ext uri="{FF2B5EF4-FFF2-40B4-BE49-F238E27FC236}">
                    <a16:creationId xmlns:a16="http://schemas.microsoft.com/office/drawing/2014/main" id="{F24B1428-8D37-A243-A1CA-2B3B7DA68ADD}"/>
                  </a:ext>
                </a:extLst>
              </p:cNvPr>
              <p:cNvSpPr/>
              <p:nvPr/>
            </p:nvSpPr>
            <p:spPr>
              <a:xfrm>
                <a:off x="6450510" y="4234146"/>
                <a:ext cx="696891" cy="1217507"/>
              </a:xfrm>
              <a:prstGeom prst="rect">
                <a:avLst/>
              </a:prstGeom>
              <a:noFill/>
              <a:ln w="31750">
                <a:solidFill>
                  <a:srgbClr val="0A2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ctangle 20">
                <a:extLst>
                  <a:ext uri="{FF2B5EF4-FFF2-40B4-BE49-F238E27FC236}">
                    <a16:creationId xmlns:a16="http://schemas.microsoft.com/office/drawing/2014/main" id="{7900D1A3-3A89-5745-8E47-BE0E9BB14D59}"/>
                  </a:ext>
                </a:extLst>
              </p:cNvPr>
              <p:cNvSpPr/>
              <p:nvPr/>
            </p:nvSpPr>
            <p:spPr>
              <a:xfrm>
                <a:off x="7421429" y="4234146"/>
                <a:ext cx="696891" cy="1217507"/>
              </a:xfrm>
              <a:prstGeom prst="rect">
                <a:avLst/>
              </a:prstGeom>
              <a:noFill/>
              <a:ln w="31750">
                <a:solidFill>
                  <a:srgbClr val="0A2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 name="TextBox 2">
              <a:extLst>
                <a:ext uri="{FF2B5EF4-FFF2-40B4-BE49-F238E27FC236}">
                  <a16:creationId xmlns:a16="http://schemas.microsoft.com/office/drawing/2014/main" id="{B910C3FD-8B4C-5843-A49D-DC243DED1281}"/>
                </a:ext>
              </a:extLst>
            </p:cNvPr>
            <p:cNvSpPr txBox="1"/>
            <p:nvPr/>
          </p:nvSpPr>
          <p:spPr>
            <a:xfrm>
              <a:off x="5339004" y="6175442"/>
              <a:ext cx="2919902" cy="369332"/>
            </a:xfrm>
            <a:prstGeom prst="rect">
              <a:avLst/>
            </a:prstGeom>
            <a:noFill/>
          </p:spPr>
          <p:txBody>
            <a:bodyPr wrap="none" rtlCol="0">
              <a:spAutoFit/>
            </a:bodyPr>
            <a:lstStyle/>
            <a:p>
              <a:r>
                <a:rPr lang="en-US">
                  <a:solidFill>
                    <a:srgbClr val="0A20FF"/>
                  </a:solidFill>
                </a:rPr>
                <a:t>i tre elementi sono in cascata</a:t>
              </a:r>
            </a:p>
          </p:txBody>
        </p:sp>
        <p:cxnSp>
          <p:nvCxnSpPr>
            <p:cNvPr id="22" name="Straight Arrow Connector 21">
              <a:extLst>
                <a:ext uri="{FF2B5EF4-FFF2-40B4-BE49-F238E27FC236}">
                  <a16:creationId xmlns:a16="http://schemas.microsoft.com/office/drawing/2014/main" id="{8222EE75-7C82-504B-A473-36F289702681}"/>
                </a:ext>
              </a:extLst>
            </p:cNvPr>
            <p:cNvCxnSpPr>
              <a:cxnSpLocks/>
            </p:cNvCxnSpPr>
            <p:nvPr/>
          </p:nvCxnSpPr>
          <p:spPr>
            <a:xfrm flipH="1" flipV="1">
              <a:off x="6798955" y="5415149"/>
              <a:ext cx="2" cy="705022"/>
            </a:xfrm>
            <a:prstGeom prst="straightConnector1">
              <a:avLst/>
            </a:prstGeom>
            <a:ln>
              <a:solidFill>
                <a:srgbClr val="0A20FF"/>
              </a:solidFill>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4744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6B532A-A532-C940-8610-049514911C6B}"/>
              </a:ext>
            </a:extLst>
          </p:cNvPr>
          <p:cNvSpPr txBox="1"/>
          <p:nvPr/>
        </p:nvSpPr>
        <p:spPr>
          <a:xfrm>
            <a:off x="1776208" y="531341"/>
            <a:ext cx="5615192" cy="369332"/>
          </a:xfrm>
          <a:prstGeom prst="rect">
            <a:avLst/>
          </a:prstGeom>
          <a:noFill/>
        </p:spPr>
        <p:txBody>
          <a:bodyPr wrap="none" rtlCol="0">
            <a:spAutoFit/>
          </a:bodyPr>
          <a:lstStyle/>
          <a:p>
            <a:r>
              <a:rPr lang="it-IT"/>
              <a:t>La tecnica può essere generalizzata a qualunque funzione</a:t>
            </a:r>
          </a:p>
        </p:txBody>
      </p:sp>
      <p:pic>
        <p:nvPicPr>
          <p:cNvPr id="4" name="Picture 3">
            <a:extLst>
              <a:ext uri="{FF2B5EF4-FFF2-40B4-BE49-F238E27FC236}">
                <a16:creationId xmlns:a16="http://schemas.microsoft.com/office/drawing/2014/main" id="{4895AAA8-3841-0B4A-8AEB-79C7331AE2F4}"/>
              </a:ext>
            </a:extLst>
          </p:cNvPr>
          <p:cNvPicPr>
            <a:picLocks noChangeAspect="1"/>
          </p:cNvPicPr>
          <p:nvPr/>
        </p:nvPicPr>
        <p:blipFill>
          <a:blip r:embed="rId2"/>
          <a:stretch>
            <a:fillRect/>
          </a:stretch>
        </p:blipFill>
        <p:spPr>
          <a:xfrm>
            <a:off x="1579605" y="900673"/>
            <a:ext cx="5638800" cy="1054100"/>
          </a:xfrm>
          <a:prstGeom prst="rect">
            <a:avLst/>
          </a:prstGeom>
        </p:spPr>
      </p:pic>
      <p:pic>
        <p:nvPicPr>
          <p:cNvPr id="6" name="Picture 5">
            <a:extLst>
              <a:ext uri="{FF2B5EF4-FFF2-40B4-BE49-F238E27FC236}">
                <a16:creationId xmlns:a16="http://schemas.microsoft.com/office/drawing/2014/main" id="{B2924B9B-AAED-BE42-BD96-9EBFA2540DF2}"/>
              </a:ext>
            </a:extLst>
          </p:cNvPr>
          <p:cNvPicPr>
            <a:picLocks noChangeAspect="1"/>
          </p:cNvPicPr>
          <p:nvPr/>
        </p:nvPicPr>
        <p:blipFill>
          <a:blip r:embed="rId3"/>
          <a:stretch>
            <a:fillRect/>
          </a:stretch>
        </p:blipFill>
        <p:spPr>
          <a:xfrm>
            <a:off x="2404552" y="1954773"/>
            <a:ext cx="4358503" cy="3628560"/>
          </a:xfrm>
          <a:prstGeom prst="rect">
            <a:avLst/>
          </a:prstGeom>
        </p:spPr>
      </p:pic>
      <p:pic>
        <p:nvPicPr>
          <p:cNvPr id="8" name="Picture 7">
            <a:extLst>
              <a:ext uri="{FF2B5EF4-FFF2-40B4-BE49-F238E27FC236}">
                <a16:creationId xmlns:a16="http://schemas.microsoft.com/office/drawing/2014/main" id="{6DA14222-F6B4-884C-9EE0-A10D96874587}"/>
              </a:ext>
            </a:extLst>
          </p:cNvPr>
          <p:cNvPicPr>
            <a:picLocks noChangeAspect="1"/>
          </p:cNvPicPr>
          <p:nvPr/>
        </p:nvPicPr>
        <p:blipFill>
          <a:blip r:embed="rId4"/>
          <a:stretch>
            <a:fillRect/>
          </a:stretch>
        </p:blipFill>
        <p:spPr>
          <a:xfrm>
            <a:off x="0" y="5750240"/>
            <a:ext cx="9144000" cy="887193"/>
          </a:xfrm>
          <a:prstGeom prst="rect">
            <a:avLst/>
          </a:prstGeom>
        </p:spPr>
      </p:pic>
      <p:sp>
        <p:nvSpPr>
          <p:cNvPr id="9" name="TextBox 8">
            <a:extLst>
              <a:ext uri="{FF2B5EF4-FFF2-40B4-BE49-F238E27FC236}">
                <a16:creationId xmlns:a16="http://schemas.microsoft.com/office/drawing/2014/main" id="{779F7A68-1BF4-BE4C-AB54-75CCB2F087D8}"/>
              </a:ext>
            </a:extLst>
          </p:cNvPr>
          <p:cNvSpPr txBox="1"/>
          <p:nvPr/>
        </p:nvSpPr>
        <p:spPr>
          <a:xfrm>
            <a:off x="7527476" y="40178"/>
            <a:ext cx="1590500" cy="246221"/>
          </a:xfrm>
          <a:prstGeom prst="rect">
            <a:avLst/>
          </a:prstGeom>
          <a:noFill/>
        </p:spPr>
        <p:txBody>
          <a:bodyPr wrap="none" rtlCol="0">
            <a:spAutoFit/>
          </a:bodyPr>
          <a:lstStyle/>
          <a:p>
            <a:r>
              <a:rPr lang="it-IT" sz="1000"/>
              <a:t>Forme canoniche: </a:t>
            </a:r>
            <a:r>
              <a:rPr lang="it-IT" sz="1000" i="1"/>
              <a:t>minterm</a:t>
            </a:r>
          </a:p>
        </p:txBody>
      </p:sp>
    </p:spTree>
    <p:extLst>
      <p:ext uri="{BB962C8B-B14F-4D97-AF65-F5344CB8AC3E}">
        <p14:creationId xmlns:p14="http://schemas.microsoft.com/office/powerpoint/2010/main" val="381370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B1B820-5CA7-2B46-A52B-4084005D50DD}"/>
              </a:ext>
            </a:extLst>
          </p:cNvPr>
          <p:cNvPicPr>
            <a:picLocks noChangeAspect="1"/>
          </p:cNvPicPr>
          <p:nvPr/>
        </p:nvPicPr>
        <p:blipFill>
          <a:blip r:embed="rId2"/>
          <a:stretch>
            <a:fillRect/>
          </a:stretch>
        </p:blipFill>
        <p:spPr>
          <a:xfrm>
            <a:off x="69537" y="5655961"/>
            <a:ext cx="3411818" cy="1077843"/>
          </a:xfrm>
          <a:prstGeom prst="rect">
            <a:avLst/>
          </a:prstGeom>
        </p:spPr>
      </p:pic>
      <p:pic>
        <p:nvPicPr>
          <p:cNvPr id="70" name="Picture 69">
            <a:extLst>
              <a:ext uri="{FF2B5EF4-FFF2-40B4-BE49-F238E27FC236}">
                <a16:creationId xmlns:a16="http://schemas.microsoft.com/office/drawing/2014/main" id="{C2662E1C-4705-E74D-9B72-744D687D98F1}"/>
              </a:ext>
            </a:extLst>
          </p:cNvPr>
          <p:cNvPicPr>
            <a:picLocks noChangeAspect="1"/>
          </p:cNvPicPr>
          <p:nvPr/>
        </p:nvPicPr>
        <p:blipFill>
          <a:blip r:embed="rId3"/>
          <a:stretch>
            <a:fillRect/>
          </a:stretch>
        </p:blipFill>
        <p:spPr>
          <a:xfrm rot="10800000">
            <a:off x="8003970" y="5786819"/>
            <a:ext cx="758320" cy="1030326"/>
          </a:xfrm>
          <a:prstGeom prst="rect">
            <a:avLst/>
          </a:prstGeom>
        </p:spPr>
      </p:pic>
      <p:sp>
        <p:nvSpPr>
          <p:cNvPr id="2" name="TextBox 1">
            <a:extLst>
              <a:ext uri="{FF2B5EF4-FFF2-40B4-BE49-F238E27FC236}">
                <a16:creationId xmlns:a16="http://schemas.microsoft.com/office/drawing/2014/main" id="{0C2EC101-A056-C742-9719-638305368FC6}"/>
              </a:ext>
            </a:extLst>
          </p:cNvPr>
          <p:cNvSpPr txBox="1"/>
          <p:nvPr/>
        </p:nvSpPr>
        <p:spPr>
          <a:xfrm>
            <a:off x="3122111" y="182102"/>
            <a:ext cx="2768900" cy="461665"/>
          </a:xfrm>
          <a:prstGeom prst="rect">
            <a:avLst/>
          </a:prstGeom>
          <a:noFill/>
        </p:spPr>
        <p:txBody>
          <a:bodyPr wrap="none" rtlCol="0">
            <a:spAutoFit/>
          </a:bodyPr>
          <a:lstStyle/>
          <a:p>
            <a:r>
              <a:rPr lang="en-US" sz="2400"/>
              <a:t>Realizzazione pratica</a:t>
            </a:r>
          </a:p>
        </p:txBody>
      </p:sp>
      <p:grpSp>
        <p:nvGrpSpPr>
          <p:cNvPr id="10" name="Group 9">
            <a:extLst>
              <a:ext uri="{FF2B5EF4-FFF2-40B4-BE49-F238E27FC236}">
                <a16:creationId xmlns:a16="http://schemas.microsoft.com/office/drawing/2014/main" id="{6B47577D-C716-434D-B108-C609CB1696B4}"/>
              </a:ext>
            </a:extLst>
          </p:cNvPr>
          <p:cNvGrpSpPr/>
          <p:nvPr/>
        </p:nvGrpSpPr>
        <p:grpSpPr>
          <a:xfrm>
            <a:off x="345074" y="2080364"/>
            <a:ext cx="8179432" cy="2325463"/>
            <a:chOff x="879462" y="3221550"/>
            <a:chExt cx="8179432" cy="2325463"/>
          </a:xfrm>
        </p:grpSpPr>
        <p:pic>
          <p:nvPicPr>
            <p:cNvPr id="6" name="Picture 5">
              <a:extLst>
                <a:ext uri="{FF2B5EF4-FFF2-40B4-BE49-F238E27FC236}">
                  <a16:creationId xmlns:a16="http://schemas.microsoft.com/office/drawing/2014/main" id="{3EB1BDC6-3D27-4A40-B85B-28AA6AC85173}"/>
                </a:ext>
              </a:extLst>
            </p:cNvPr>
            <p:cNvPicPr>
              <a:picLocks noChangeAspect="1"/>
            </p:cNvPicPr>
            <p:nvPr/>
          </p:nvPicPr>
          <p:blipFill>
            <a:blip r:embed="rId4"/>
            <a:stretch>
              <a:fillRect/>
            </a:stretch>
          </p:blipFill>
          <p:spPr>
            <a:xfrm>
              <a:off x="879462" y="3456131"/>
              <a:ext cx="1590610" cy="2090882"/>
            </a:xfrm>
            <a:prstGeom prst="rect">
              <a:avLst/>
            </a:prstGeom>
          </p:spPr>
        </p:pic>
        <p:pic>
          <p:nvPicPr>
            <p:cNvPr id="8" name="Picture 7">
              <a:extLst>
                <a:ext uri="{FF2B5EF4-FFF2-40B4-BE49-F238E27FC236}">
                  <a16:creationId xmlns:a16="http://schemas.microsoft.com/office/drawing/2014/main" id="{845596D0-E2D8-CD45-960A-E9FC0BFB28C2}"/>
                </a:ext>
              </a:extLst>
            </p:cNvPr>
            <p:cNvPicPr>
              <a:picLocks noChangeAspect="1"/>
            </p:cNvPicPr>
            <p:nvPr/>
          </p:nvPicPr>
          <p:blipFill>
            <a:blip r:embed="rId5"/>
            <a:stretch>
              <a:fillRect/>
            </a:stretch>
          </p:blipFill>
          <p:spPr>
            <a:xfrm rot="9059103">
              <a:off x="4204797" y="3221550"/>
              <a:ext cx="1813764" cy="2297963"/>
            </a:xfrm>
            <a:prstGeom prst="rect">
              <a:avLst/>
            </a:prstGeom>
          </p:spPr>
        </p:pic>
        <p:pic>
          <p:nvPicPr>
            <p:cNvPr id="9" name="Picture 8">
              <a:extLst>
                <a:ext uri="{FF2B5EF4-FFF2-40B4-BE49-F238E27FC236}">
                  <a16:creationId xmlns:a16="http://schemas.microsoft.com/office/drawing/2014/main" id="{9ED2BED1-31D7-6943-B5F4-B1C0A8E974A6}"/>
                </a:ext>
              </a:extLst>
            </p:cNvPr>
            <p:cNvPicPr>
              <a:picLocks noChangeAspect="1"/>
            </p:cNvPicPr>
            <p:nvPr/>
          </p:nvPicPr>
          <p:blipFill>
            <a:blip r:embed="rId4"/>
            <a:stretch>
              <a:fillRect/>
            </a:stretch>
          </p:blipFill>
          <p:spPr>
            <a:xfrm>
              <a:off x="7468284" y="3456131"/>
              <a:ext cx="1590610" cy="2090882"/>
            </a:xfrm>
            <a:prstGeom prst="rect">
              <a:avLst/>
            </a:prstGeom>
          </p:spPr>
        </p:pic>
      </p:grpSp>
      <p:grpSp>
        <p:nvGrpSpPr>
          <p:cNvPr id="16" name="Group 15">
            <a:extLst>
              <a:ext uri="{FF2B5EF4-FFF2-40B4-BE49-F238E27FC236}">
                <a16:creationId xmlns:a16="http://schemas.microsoft.com/office/drawing/2014/main" id="{35A8A305-D222-D648-AA67-21524C5E458A}"/>
              </a:ext>
            </a:extLst>
          </p:cNvPr>
          <p:cNvGrpSpPr/>
          <p:nvPr/>
        </p:nvGrpSpPr>
        <p:grpSpPr>
          <a:xfrm>
            <a:off x="90307" y="3941187"/>
            <a:ext cx="1596506" cy="1102282"/>
            <a:chOff x="565317" y="3776087"/>
            <a:chExt cx="2185207" cy="753394"/>
          </a:xfrm>
        </p:grpSpPr>
        <p:cxnSp>
          <p:nvCxnSpPr>
            <p:cNvPr id="11" name="Straight Connector 10">
              <a:extLst>
                <a:ext uri="{FF2B5EF4-FFF2-40B4-BE49-F238E27FC236}">
                  <a16:creationId xmlns:a16="http://schemas.microsoft.com/office/drawing/2014/main" id="{F893578C-3DD2-C64B-816C-76163CE58A4F}"/>
                </a:ext>
              </a:extLst>
            </p:cNvPr>
            <p:cNvCxnSpPr>
              <a:cxnSpLocks/>
            </p:cNvCxnSpPr>
            <p:nvPr/>
          </p:nvCxnSpPr>
          <p:spPr>
            <a:xfrm flipV="1">
              <a:off x="565317" y="4529480"/>
              <a:ext cx="2185207" cy="1"/>
            </a:xfrm>
            <a:prstGeom prst="line">
              <a:avLst/>
            </a:prstGeom>
            <a:ln w="508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E9E25EC-65A5-6D46-8583-75B2B8CD56A0}"/>
                </a:ext>
              </a:extLst>
            </p:cNvPr>
            <p:cNvCxnSpPr>
              <a:cxnSpLocks/>
            </p:cNvCxnSpPr>
            <p:nvPr/>
          </p:nvCxnSpPr>
          <p:spPr>
            <a:xfrm>
              <a:off x="2750524" y="3776087"/>
              <a:ext cx="0" cy="753394"/>
            </a:xfrm>
            <a:prstGeom prst="line">
              <a:avLst/>
            </a:prstGeom>
            <a:ln w="508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65" name="Group 164">
            <a:extLst>
              <a:ext uri="{FF2B5EF4-FFF2-40B4-BE49-F238E27FC236}">
                <a16:creationId xmlns:a16="http://schemas.microsoft.com/office/drawing/2014/main" id="{ED611CCA-3D53-E649-A174-FF796E258AAE}"/>
              </a:ext>
            </a:extLst>
          </p:cNvPr>
          <p:cNvGrpSpPr/>
          <p:nvPr/>
        </p:nvGrpSpPr>
        <p:grpSpPr>
          <a:xfrm>
            <a:off x="1425039" y="1661802"/>
            <a:ext cx="3365719" cy="1804638"/>
            <a:chOff x="1425039" y="1661802"/>
            <a:chExt cx="3365719" cy="1804638"/>
          </a:xfrm>
        </p:grpSpPr>
        <p:grpSp>
          <p:nvGrpSpPr>
            <p:cNvPr id="86" name="Group 85">
              <a:extLst>
                <a:ext uri="{FF2B5EF4-FFF2-40B4-BE49-F238E27FC236}">
                  <a16:creationId xmlns:a16="http://schemas.microsoft.com/office/drawing/2014/main" id="{FB786404-DEDC-B341-8407-178DF5625368}"/>
                </a:ext>
              </a:extLst>
            </p:cNvPr>
            <p:cNvGrpSpPr/>
            <p:nvPr/>
          </p:nvGrpSpPr>
          <p:grpSpPr>
            <a:xfrm>
              <a:off x="1686813" y="1875147"/>
              <a:ext cx="2680870" cy="1591293"/>
              <a:chOff x="1686813" y="1710047"/>
              <a:chExt cx="1887659" cy="1591293"/>
            </a:xfrm>
          </p:grpSpPr>
          <p:grpSp>
            <p:nvGrpSpPr>
              <p:cNvPr id="37" name="Group 36">
                <a:extLst>
                  <a:ext uri="{FF2B5EF4-FFF2-40B4-BE49-F238E27FC236}">
                    <a16:creationId xmlns:a16="http://schemas.microsoft.com/office/drawing/2014/main" id="{31558FEB-A95B-1F4E-98B2-F91C51E26B8A}"/>
                  </a:ext>
                </a:extLst>
              </p:cNvPr>
              <p:cNvGrpSpPr/>
              <p:nvPr/>
            </p:nvGrpSpPr>
            <p:grpSpPr>
              <a:xfrm>
                <a:off x="1686813" y="1710047"/>
                <a:ext cx="1887659" cy="1223158"/>
                <a:chOff x="2275513" y="1710047"/>
                <a:chExt cx="1298959" cy="1223158"/>
              </a:xfrm>
            </p:grpSpPr>
            <p:cxnSp>
              <p:nvCxnSpPr>
                <p:cNvPr id="25" name="Straight Connector 24">
                  <a:extLst>
                    <a:ext uri="{FF2B5EF4-FFF2-40B4-BE49-F238E27FC236}">
                      <a16:creationId xmlns:a16="http://schemas.microsoft.com/office/drawing/2014/main" id="{1491D0A8-4150-E743-836A-B02D9FA2B089}"/>
                    </a:ext>
                  </a:extLst>
                </p:cNvPr>
                <p:cNvCxnSpPr>
                  <a:cxnSpLocks/>
                </p:cNvCxnSpPr>
                <p:nvPr/>
              </p:nvCxnSpPr>
              <p:spPr>
                <a:xfrm flipH="1">
                  <a:off x="2275513" y="1713672"/>
                  <a:ext cx="1298959" cy="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88E740C-7261-6E40-B59B-F9C9B606161F}"/>
                    </a:ext>
                  </a:extLst>
                </p:cNvPr>
                <p:cNvCxnSpPr>
                  <a:cxnSpLocks/>
                </p:cNvCxnSpPr>
                <p:nvPr/>
              </p:nvCxnSpPr>
              <p:spPr>
                <a:xfrm>
                  <a:off x="2275513" y="1710047"/>
                  <a:ext cx="0" cy="1223158"/>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40" name="Straight Connector 39">
                <a:extLst>
                  <a:ext uri="{FF2B5EF4-FFF2-40B4-BE49-F238E27FC236}">
                    <a16:creationId xmlns:a16="http://schemas.microsoft.com/office/drawing/2014/main" id="{10827F8E-6BA3-9D4D-9A09-30731AF6AA5C}"/>
                  </a:ext>
                </a:extLst>
              </p:cNvPr>
              <p:cNvCxnSpPr>
                <a:cxnSpLocks/>
              </p:cNvCxnSpPr>
              <p:nvPr/>
            </p:nvCxnSpPr>
            <p:spPr>
              <a:xfrm>
                <a:off x="3574472" y="1710047"/>
                <a:ext cx="0" cy="1591293"/>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A1CEACAE-B321-F44D-A0AD-57E362A03F0E}"/>
                </a:ext>
              </a:extLst>
            </p:cNvPr>
            <p:cNvGrpSpPr/>
            <p:nvPr/>
          </p:nvGrpSpPr>
          <p:grpSpPr>
            <a:xfrm>
              <a:off x="1425039" y="1661802"/>
              <a:ext cx="3365719" cy="1804638"/>
              <a:chOff x="1425039" y="1496702"/>
              <a:chExt cx="2668355" cy="1804638"/>
            </a:xfrm>
          </p:grpSpPr>
          <p:grpSp>
            <p:nvGrpSpPr>
              <p:cNvPr id="38" name="Group 37">
                <a:extLst>
                  <a:ext uri="{FF2B5EF4-FFF2-40B4-BE49-F238E27FC236}">
                    <a16:creationId xmlns:a16="http://schemas.microsoft.com/office/drawing/2014/main" id="{703A14E3-3E48-784F-AFE8-392C13700895}"/>
                  </a:ext>
                </a:extLst>
              </p:cNvPr>
              <p:cNvGrpSpPr/>
              <p:nvPr/>
            </p:nvGrpSpPr>
            <p:grpSpPr>
              <a:xfrm>
                <a:off x="1425039" y="1496702"/>
                <a:ext cx="2668355" cy="1567543"/>
                <a:chOff x="1976651" y="1496702"/>
                <a:chExt cx="2116743" cy="1567543"/>
              </a:xfrm>
            </p:grpSpPr>
            <p:cxnSp>
              <p:nvCxnSpPr>
                <p:cNvPr id="31" name="Straight Connector 30">
                  <a:extLst>
                    <a:ext uri="{FF2B5EF4-FFF2-40B4-BE49-F238E27FC236}">
                      <a16:creationId xmlns:a16="http://schemas.microsoft.com/office/drawing/2014/main" id="{4A2D3B22-1E32-664B-BFFB-9591B69E68B5}"/>
                    </a:ext>
                  </a:extLst>
                </p:cNvPr>
                <p:cNvCxnSpPr>
                  <a:cxnSpLocks/>
                </p:cNvCxnSpPr>
                <p:nvPr/>
              </p:nvCxnSpPr>
              <p:spPr>
                <a:xfrm flipH="1">
                  <a:off x="1976653" y="1512202"/>
                  <a:ext cx="2116741" cy="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6419AEE-81C2-8345-B48B-949CFBE537DC}"/>
                    </a:ext>
                  </a:extLst>
                </p:cNvPr>
                <p:cNvCxnSpPr>
                  <a:cxnSpLocks/>
                </p:cNvCxnSpPr>
                <p:nvPr/>
              </p:nvCxnSpPr>
              <p:spPr>
                <a:xfrm>
                  <a:off x="1976651" y="1496702"/>
                  <a:ext cx="1" cy="1567543"/>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42" name="Straight Connector 41">
                <a:extLst>
                  <a:ext uri="{FF2B5EF4-FFF2-40B4-BE49-F238E27FC236}">
                    <a16:creationId xmlns:a16="http://schemas.microsoft.com/office/drawing/2014/main" id="{F0889A82-A785-1A46-B653-975570447497}"/>
                  </a:ext>
                </a:extLst>
              </p:cNvPr>
              <p:cNvCxnSpPr>
                <a:cxnSpLocks/>
              </p:cNvCxnSpPr>
              <p:nvPr/>
            </p:nvCxnSpPr>
            <p:spPr>
              <a:xfrm flipH="1">
                <a:off x="4086865" y="1496702"/>
                <a:ext cx="6529" cy="1804638"/>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grpSp>
      </p:grpSp>
      <p:grpSp>
        <p:nvGrpSpPr>
          <p:cNvPr id="166" name="Group 165">
            <a:extLst>
              <a:ext uri="{FF2B5EF4-FFF2-40B4-BE49-F238E27FC236}">
                <a16:creationId xmlns:a16="http://schemas.microsoft.com/office/drawing/2014/main" id="{CF74F702-BD19-9C42-B45E-89708C23B4AF}"/>
              </a:ext>
            </a:extLst>
          </p:cNvPr>
          <p:cNvGrpSpPr/>
          <p:nvPr/>
        </p:nvGrpSpPr>
        <p:grpSpPr>
          <a:xfrm>
            <a:off x="4367683" y="1677302"/>
            <a:ext cx="4031236" cy="3366989"/>
            <a:chOff x="4367683" y="1677302"/>
            <a:chExt cx="4031236" cy="3366989"/>
          </a:xfrm>
        </p:grpSpPr>
        <p:grpSp>
          <p:nvGrpSpPr>
            <p:cNvPr id="83" name="Group 82">
              <a:extLst>
                <a:ext uri="{FF2B5EF4-FFF2-40B4-BE49-F238E27FC236}">
                  <a16:creationId xmlns:a16="http://schemas.microsoft.com/office/drawing/2014/main" id="{9FAB41A2-8889-E34E-9EE3-F4E016FF1488}"/>
                </a:ext>
              </a:extLst>
            </p:cNvPr>
            <p:cNvGrpSpPr/>
            <p:nvPr/>
          </p:nvGrpSpPr>
          <p:grpSpPr>
            <a:xfrm>
              <a:off x="4367683" y="1875147"/>
              <a:ext cx="3695662" cy="3169144"/>
              <a:chOff x="3750623" y="1710047"/>
              <a:chExt cx="4312722" cy="3169144"/>
            </a:xfrm>
          </p:grpSpPr>
          <p:cxnSp>
            <p:nvCxnSpPr>
              <p:cNvPr id="44" name="Straight Connector 43">
                <a:extLst>
                  <a:ext uri="{FF2B5EF4-FFF2-40B4-BE49-F238E27FC236}">
                    <a16:creationId xmlns:a16="http://schemas.microsoft.com/office/drawing/2014/main" id="{6D10E769-17B2-9E48-BC69-DD6729845C67}"/>
                  </a:ext>
                </a:extLst>
              </p:cNvPr>
              <p:cNvCxnSpPr>
                <a:cxnSpLocks/>
              </p:cNvCxnSpPr>
              <p:nvPr/>
            </p:nvCxnSpPr>
            <p:spPr>
              <a:xfrm>
                <a:off x="3750623" y="3840506"/>
                <a:ext cx="0" cy="1038685"/>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B6198B5-03EC-D241-9321-5BF1D7F0F30D}"/>
                  </a:ext>
                </a:extLst>
              </p:cNvPr>
              <p:cNvCxnSpPr>
                <a:cxnSpLocks/>
              </p:cNvCxnSpPr>
              <p:nvPr/>
            </p:nvCxnSpPr>
            <p:spPr>
              <a:xfrm flipH="1">
                <a:off x="3750624" y="4843566"/>
                <a:ext cx="1248888" cy="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1B63D13-6660-7F41-92D1-1ED06FC47ECE}"/>
                  </a:ext>
                </a:extLst>
              </p:cNvPr>
              <p:cNvCxnSpPr>
                <a:cxnSpLocks/>
              </p:cNvCxnSpPr>
              <p:nvPr/>
            </p:nvCxnSpPr>
            <p:spPr>
              <a:xfrm>
                <a:off x="4999512" y="1710047"/>
                <a:ext cx="0" cy="3169144"/>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82" name="Group 81">
                <a:extLst>
                  <a:ext uri="{FF2B5EF4-FFF2-40B4-BE49-F238E27FC236}">
                    <a16:creationId xmlns:a16="http://schemas.microsoft.com/office/drawing/2014/main" id="{99A7336C-6BEA-994A-A1EF-BC32EF1ECBC9}"/>
                  </a:ext>
                </a:extLst>
              </p:cNvPr>
              <p:cNvGrpSpPr/>
              <p:nvPr/>
            </p:nvGrpSpPr>
            <p:grpSpPr>
              <a:xfrm>
                <a:off x="4999513" y="1710047"/>
                <a:ext cx="3063832" cy="1393448"/>
                <a:chOff x="4999513" y="1710047"/>
                <a:chExt cx="1506185" cy="1393448"/>
              </a:xfrm>
            </p:grpSpPr>
            <p:cxnSp>
              <p:nvCxnSpPr>
                <p:cNvPr id="56" name="Straight Connector 55">
                  <a:extLst>
                    <a:ext uri="{FF2B5EF4-FFF2-40B4-BE49-F238E27FC236}">
                      <a16:creationId xmlns:a16="http://schemas.microsoft.com/office/drawing/2014/main" id="{7C10D391-588C-7542-AEEC-2FA85BC559B1}"/>
                    </a:ext>
                  </a:extLst>
                </p:cNvPr>
                <p:cNvCxnSpPr>
                  <a:cxnSpLocks/>
                </p:cNvCxnSpPr>
                <p:nvPr/>
              </p:nvCxnSpPr>
              <p:spPr>
                <a:xfrm flipH="1">
                  <a:off x="4999513" y="1710047"/>
                  <a:ext cx="1506185" cy="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AE72D24-5C21-7548-BBC4-47D42FE51D08}"/>
                    </a:ext>
                  </a:extLst>
                </p:cNvPr>
                <p:cNvCxnSpPr>
                  <a:cxnSpLocks/>
                </p:cNvCxnSpPr>
                <p:nvPr/>
              </p:nvCxnSpPr>
              <p:spPr>
                <a:xfrm>
                  <a:off x="6505698" y="1710047"/>
                  <a:ext cx="0" cy="1393448"/>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grpSp>
        </p:grpSp>
        <p:grpSp>
          <p:nvGrpSpPr>
            <p:cNvPr id="84" name="Group 83">
              <a:extLst>
                <a:ext uri="{FF2B5EF4-FFF2-40B4-BE49-F238E27FC236}">
                  <a16:creationId xmlns:a16="http://schemas.microsoft.com/office/drawing/2014/main" id="{4A4EDE4A-A5E3-E34A-9218-D9893F910DC3}"/>
                </a:ext>
              </a:extLst>
            </p:cNvPr>
            <p:cNvGrpSpPr/>
            <p:nvPr/>
          </p:nvGrpSpPr>
          <p:grpSpPr>
            <a:xfrm>
              <a:off x="4782522" y="1677302"/>
              <a:ext cx="3616397" cy="3119587"/>
              <a:chOff x="4263016" y="1512202"/>
              <a:chExt cx="4135904" cy="3119587"/>
            </a:xfrm>
          </p:grpSpPr>
          <p:cxnSp>
            <p:nvCxnSpPr>
              <p:cNvPr id="45" name="Straight Connector 44">
                <a:extLst>
                  <a:ext uri="{FF2B5EF4-FFF2-40B4-BE49-F238E27FC236}">
                    <a16:creationId xmlns:a16="http://schemas.microsoft.com/office/drawing/2014/main" id="{03F5A012-0CA6-554D-A707-E6FA1C14EF01}"/>
                  </a:ext>
                </a:extLst>
              </p:cNvPr>
              <p:cNvCxnSpPr>
                <a:cxnSpLocks/>
              </p:cNvCxnSpPr>
              <p:nvPr/>
            </p:nvCxnSpPr>
            <p:spPr>
              <a:xfrm>
                <a:off x="4263016" y="3840506"/>
                <a:ext cx="0" cy="791283"/>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571C678-05D2-C149-8A92-037E6E76863A}"/>
                  </a:ext>
                </a:extLst>
              </p:cNvPr>
              <p:cNvCxnSpPr>
                <a:cxnSpLocks/>
              </p:cNvCxnSpPr>
              <p:nvPr/>
            </p:nvCxnSpPr>
            <p:spPr>
              <a:xfrm flipH="1">
                <a:off x="4263017" y="4631789"/>
                <a:ext cx="451487" cy="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81" name="Group 80">
                <a:extLst>
                  <a:ext uri="{FF2B5EF4-FFF2-40B4-BE49-F238E27FC236}">
                    <a16:creationId xmlns:a16="http://schemas.microsoft.com/office/drawing/2014/main" id="{59DEC2EF-8CD0-F449-BA06-A032ED54D926}"/>
                  </a:ext>
                </a:extLst>
              </p:cNvPr>
              <p:cNvGrpSpPr/>
              <p:nvPr/>
            </p:nvGrpSpPr>
            <p:grpSpPr>
              <a:xfrm>
                <a:off x="4701160" y="1512202"/>
                <a:ext cx="3697760" cy="3119587"/>
                <a:chOff x="4701160" y="1512202"/>
                <a:chExt cx="2116741" cy="3119587"/>
              </a:xfrm>
            </p:grpSpPr>
            <p:cxnSp>
              <p:nvCxnSpPr>
                <p:cNvPr id="60" name="Straight Connector 59">
                  <a:extLst>
                    <a:ext uri="{FF2B5EF4-FFF2-40B4-BE49-F238E27FC236}">
                      <a16:creationId xmlns:a16="http://schemas.microsoft.com/office/drawing/2014/main" id="{64CA4EE5-F3F3-5046-804C-6E0514E6C9E1}"/>
                    </a:ext>
                  </a:extLst>
                </p:cNvPr>
                <p:cNvCxnSpPr>
                  <a:cxnSpLocks/>
                </p:cNvCxnSpPr>
                <p:nvPr/>
              </p:nvCxnSpPr>
              <p:spPr>
                <a:xfrm>
                  <a:off x="4714504" y="1512202"/>
                  <a:ext cx="0" cy="3119587"/>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E7BFEF7-5BC0-E747-8D6B-825052603F25}"/>
                    </a:ext>
                  </a:extLst>
                </p:cNvPr>
                <p:cNvCxnSpPr>
                  <a:cxnSpLocks/>
                </p:cNvCxnSpPr>
                <p:nvPr/>
              </p:nvCxnSpPr>
              <p:spPr>
                <a:xfrm flipH="1">
                  <a:off x="4701160" y="1514259"/>
                  <a:ext cx="2116741" cy="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59C98A4-E773-784E-90B4-DF9CFA0793F0}"/>
                    </a:ext>
                  </a:extLst>
                </p:cNvPr>
                <p:cNvCxnSpPr>
                  <a:cxnSpLocks/>
                </p:cNvCxnSpPr>
                <p:nvPr/>
              </p:nvCxnSpPr>
              <p:spPr>
                <a:xfrm>
                  <a:off x="6791656" y="1512202"/>
                  <a:ext cx="0" cy="1393448"/>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grpSp>
        </p:grpSp>
      </p:grpSp>
      <p:cxnSp>
        <p:nvCxnSpPr>
          <p:cNvPr id="74" name="Straight Connector 73">
            <a:extLst>
              <a:ext uri="{FF2B5EF4-FFF2-40B4-BE49-F238E27FC236}">
                <a16:creationId xmlns:a16="http://schemas.microsoft.com/office/drawing/2014/main" id="{73C09E37-B23F-F149-A288-E7AC164794D5}"/>
              </a:ext>
            </a:extLst>
          </p:cNvPr>
          <p:cNvCxnSpPr>
            <a:cxnSpLocks/>
          </p:cNvCxnSpPr>
          <p:nvPr/>
        </p:nvCxnSpPr>
        <p:spPr>
          <a:xfrm>
            <a:off x="8398920" y="3920600"/>
            <a:ext cx="0" cy="1866219"/>
          </a:xfrm>
          <a:prstGeom prst="line">
            <a:avLst/>
          </a:prstGeom>
          <a:ln w="508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994BBA5B-89D8-B54E-B463-E4BB7404C2CB}"/>
              </a:ext>
            </a:extLst>
          </p:cNvPr>
          <p:cNvGrpSpPr/>
          <p:nvPr/>
        </p:nvGrpSpPr>
        <p:grpSpPr>
          <a:xfrm>
            <a:off x="5956" y="5038808"/>
            <a:ext cx="916598" cy="461665"/>
            <a:chOff x="1099751" y="5839178"/>
            <a:chExt cx="916598" cy="461665"/>
          </a:xfrm>
        </p:grpSpPr>
        <p:sp>
          <p:nvSpPr>
            <p:cNvPr id="76" name="TextBox 75">
              <a:extLst>
                <a:ext uri="{FF2B5EF4-FFF2-40B4-BE49-F238E27FC236}">
                  <a16:creationId xmlns:a16="http://schemas.microsoft.com/office/drawing/2014/main" id="{16BA3B57-2055-9540-9183-D7D692697DD0}"/>
                </a:ext>
              </a:extLst>
            </p:cNvPr>
            <p:cNvSpPr txBox="1"/>
            <p:nvPr/>
          </p:nvSpPr>
          <p:spPr>
            <a:xfrm>
              <a:off x="1099751" y="5857103"/>
              <a:ext cx="772969" cy="369332"/>
            </a:xfrm>
            <a:prstGeom prst="rect">
              <a:avLst/>
            </a:prstGeom>
            <a:noFill/>
          </p:spPr>
          <p:txBody>
            <a:bodyPr wrap="none" rtlCol="0">
              <a:spAutoFit/>
            </a:bodyPr>
            <a:lstStyle/>
            <a:p>
              <a:r>
                <a:rPr lang="en-US"/>
                <a:t>220 V </a:t>
              </a:r>
            </a:p>
          </p:txBody>
        </p:sp>
        <p:sp>
          <p:nvSpPr>
            <p:cNvPr id="77" name="TextBox 76">
              <a:extLst>
                <a:ext uri="{FF2B5EF4-FFF2-40B4-BE49-F238E27FC236}">
                  <a16:creationId xmlns:a16="http://schemas.microsoft.com/office/drawing/2014/main" id="{E0ED6444-C79C-8245-916C-300E1CB51E0A}"/>
                </a:ext>
              </a:extLst>
            </p:cNvPr>
            <p:cNvSpPr txBox="1"/>
            <p:nvPr/>
          </p:nvSpPr>
          <p:spPr>
            <a:xfrm>
              <a:off x="1677795" y="5839178"/>
              <a:ext cx="338554" cy="461665"/>
            </a:xfrm>
            <a:prstGeom prst="rect">
              <a:avLst/>
            </a:prstGeom>
            <a:noFill/>
          </p:spPr>
          <p:txBody>
            <a:bodyPr wrap="none" rtlCol="0">
              <a:spAutoFit/>
            </a:bodyPr>
            <a:lstStyle/>
            <a:p>
              <a:r>
                <a:rPr lang="en-US" sz="2400"/>
                <a:t>~</a:t>
              </a:r>
            </a:p>
          </p:txBody>
        </p:sp>
      </p:grpSp>
      <p:grpSp>
        <p:nvGrpSpPr>
          <p:cNvPr id="164" name="Group 163">
            <a:extLst>
              <a:ext uri="{FF2B5EF4-FFF2-40B4-BE49-F238E27FC236}">
                <a16:creationId xmlns:a16="http://schemas.microsoft.com/office/drawing/2014/main" id="{76D9E9E4-4878-0A41-B570-8BE46172F4D8}"/>
              </a:ext>
            </a:extLst>
          </p:cNvPr>
          <p:cNvGrpSpPr/>
          <p:nvPr/>
        </p:nvGrpSpPr>
        <p:grpSpPr>
          <a:xfrm>
            <a:off x="90308" y="2041401"/>
            <a:ext cx="8165469" cy="3895108"/>
            <a:chOff x="90308" y="2041401"/>
            <a:chExt cx="8165469" cy="3895108"/>
          </a:xfrm>
        </p:grpSpPr>
        <p:cxnSp>
          <p:nvCxnSpPr>
            <p:cNvPr id="12" name="Straight Connector 11">
              <a:extLst>
                <a:ext uri="{FF2B5EF4-FFF2-40B4-BE49-F238E27FC236}">
                  <a16:creationId xmlns:a16="http://schemas.microsoft.com/office/drawing/2014/main" id="{06C19381-F049-724C-B5DE-D971C00E1042}"/>
                </a:ext>
              </a:extLst>
            </p:cNvPr>
            <p:cNvCxnSpPr>
              <a:cxnSpLocks/>
            </p:cNvCxnSpPr>
            <p:nvPr/>
          </p:nvCxnSpPr>
          <p:spPr>
            <a:xfrm flipH="1">
              <a:off x="90308" y="5419597"/>
              <a:ext cx="1845376" cy="0"/>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E6135B12-EC46-D243-8891-89D62631C77E}"/>
                </a:ext>
              </a:extLst>
            </p:cNvPr>
            <p:cNvCxnSpPr>
              <a:cxnSpLocks/>
            </p:cNvCxnSpPr>
            <p:nvPr/>
          </p:nvCxnSpPr>
          <p:spPr>
            <a:xfrm flipV="1">
              <a:off x="1935684" y="2041401"/>
              <a:ext cx="0" cy="3378196"/>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763A6CA2-6BA0-1143-BFEC-AF1717442D26}"/>
                </a:ext>
              </a:extLst>
            </p:cNvPr>
            <p:cNvCxnSpPr>
              <a:cxnSpLocks/>
            </p:cNvCxnSpPr>
            <p:nvPr/>
          </p:nvCxnSpPr>
          <p:spPr>
            <a:xfrm flipV="1">
              <a:off x="3830112" y="2041401"/>
              <a:ext cx="0" cy="3378196"/>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1B43699F-EB03-EC4C-8AE6-DD61FB2DA5D0}"/>
                </a:ext>
              </a:extLst>
            </p:cNvPr>
            <p:cNvCxnSpPr>
              <a:cxnSpLocks/>
            </p:cNvCxnSpPr>
            <p:nvPr/>
          </p:nvCxnSpPr>
          <p:spPr>
            <a:xfrm flipV="1">
              <a:off x="5698466" y="2041401"/>
              <a:ext cx="0" cy="3378196"/>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5C2785B-D3F2-0545-BDC3-CFE3AEE1DA14}"/>
                </a:ext>
              </a:extLst>
            </p:cNvPr>
            <p:cNvCxnSpPr>
              <a:cxnSpLocks/>
            </p:cNvCxnSpPr>
            <p:nvPr/>
          </p:nvCxnSpPr>
          <p:spPr>
            <a:xfrm flipH="1">
              <a:off x="3830112" y="5419597"/>
              <a:ext cx="1845376" cy="0"/>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6571A87-1CE0-0A42-8904-2E3F13EB7EC7}"/>
                </a:ext>
              </a:extLst>
            </p:cNvPr>
            <p:cNvCxnSpPr>
              <a:cxnSpLocks/>
            </p:cNvCxnSpPr>
            <p:nvPr/>
          </p:nvCxnSpPr>
          <p:spPr>
            <a:xfrm flipH="1">
              <a:off x="1939208" y="2041401"/>
              <a:ext cx="1890904" cy="0"/>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80BFB3C1-1E02-6A43-A074-8CAB5039FE14}"/>
                </a:ext>
              </a:extLst>
            </p:cNvPr>
            <p:cNvCxnSpPr>
              <a:cxnSpLocks/>
            </p:cNvCxnSpPr>
            <p:nvPr/>
          </p:nvCxnSpPr>
          <p:spPr>
            <a:xfrm flipH="1">
              <a:off x="5675488" y="2041401"/>
              <a:ext cx="1190845" cy="0"/>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119" name="Group 118">
              <a:extLst>
                <a:ext uri="{FF2B5EF4-FFF2-40B4-BE49-F238E27FC236}">
                  <a16:creationId xmlns:a16="http://schemas.microsoft.com/office/drawing/2014/main" id="{A701F348-F2F5-4D4C-95CF-E0F0B41C9EC8}"/>
                </a:ext>
              </a:extLst>
            </p:cNvPr>
            <p:cNvGrpSpPr/>
            <p:nvPr/>
          </p:nvGrpSpPr>
          <p:grpSpPr>
            <a:xfrm>
              <a:off x="6849647" y="2041403"/>
              <a:ext cx="1406130" cy="3895106"/>
              <a:chOff x="6866333" y="1876304"/>
              <a:chExt cx="1406130" cy="3378195"/>
            </a:xfrm>
          </p:grpSpPr>
          <p:grpSp>
            <p:nvGrpSpPr>
              <p:cNvPr id="110" name="Group 109">
                <a:extLst>
                  <a:ext uri="{FF2B5EF4-FFF2-40B4-BE49-F238E27FC236}">
                    <a16:creationId xmlns:a16="http://schemas.microsoft.com/office/drawing/2014/main" id="{2A9E84CD-077A-FD40-83DF-5C917B7B11B0}"/>
                  </a:ext>
                </a:extLst>
              </p:cNvPr>
              <p:cNvGrpSpPr/>
              <p:nvPr/>
            </p:nvGrpSpPr>
            <p:grpSpPr>
              <a:xfrm>
                <a:off x="6866333" y="1876304"/>
                <a:ext cx="1301570" cy="2380093"/>
                <a:chOff x="6866333" y="1876304"/>
                <a:chExt cx="1301570" cy="3239563"/>
              </a:xfrm>
            </p:grpSpPr>
            <p:cxnSp>
              <p:nvCxnSpPr>
                <p:cNvPr id="94" name="Straight Connector 93">
                  <a:extLst>
                    <a:ext uri="{FF2B5EF4-FFF2-40B4-BE49-F238E27FC236}">
                      <a16:creationId xmlns:a16="http://schemas.microsoft.com/office/drawing/2014/main" id="{2788064F-0D1C-C148-B497-681E53088A8C}"/>
                    </a:ext>
                  </a:extLst>
                </p:cNvPr>
                <p:cNvCxnSpPr>
                  <a:cxnSpLocks/>
                </p:cNvCxnSpPr>
                <p:nvPr/>
              </p:nvCxnSpPr>
              <p:spPr>
                <a:xfrm flipH="1">
                  <a:off x="6866333" y="5115867"/>
                  <a:ext cx="1301570" cy="0"/>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B4EBA79-69E9-1942-88BC-35FC79DE730D}"/>
                    </a:ext>
                  </a:extLst>
                </p:cNvPr>
                <p:cNvCxnSpPr>
                  <a:cxnSpLocks/>
                </p:cNvCxnSpPr>
                <p:nvPr/>
              </p:nvCxnSpPr>
              <p:spPr>
                <a:xfrm flipV="1">
                  <a:off x="6866333" y="1876304"/>
                  <a:ext cx="0" cy="3218366"/>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grpSp>
          <p:cxnSp>
            <p:nvCxnSpPr>
              <p:cNvPr id="113" name="Straight Connector 112">
                <a:extLst>
                  <a:ext uri="{FF2B5EF4-FFF2-40B4-BE49-F238E27FC236}">
                    <a16:creationId xmlns:a16="http://schemas.microsoft.com/office/drawing/2014/main" id="{E433F62A-41C6-2F48-A221-A6D8DE09E12D}"/>
                  </a:ext>
                </a:extLst>
              </p:cNvPr>
              <p:cNvCxnSpPr>
                <a:cxnSpLocks/>
              </p:cNvCxnSpPr>
              <p:nvPr/>
            </p:nvCxnSpPr>
            <p:spPr>
              <a:xfrm flipV="1">
                <a:off x="8167903" y="4266115"/>
                <a:ext cx="0" cy="988384"/>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CDB794E-A3C3-A040-B088-D8CEC2CC5205}"/>
                  </a:ext>
                </a:extLst>
              </p:cNvPr>
              <p:cNvCxnSpPr>
                <a:cxnSpLocks/>
              </p:cNvCxnSpPr>
              <p:nvPr/>
            </p:nvCxnSpPr>
            <p:spPr>
              <a:xfrm flipH="1">
                <a:off x="8167903" y="5245593"/>
                <a:ext cx="104560" cy="8905"/>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163" name="Group 162">
            <a:extLst>
              <a:ext uri="{FF2B5EF4-FFF2-40B4-BE49-F238E27FC236}">
                <a16:creationId xmlns:a16="http://schemas.microsoft.com/office/drawing/2014/main" id="{9EB062AF-960E-8E45-8596-F01CD82BFFE1}"/>
              </a:ext>
            </a:extLst>
          </p:cNvPr>
          <p:cNvGrpSpPr/>
          <p:nvPr/>
        </p:nvGrpSpPr>
        <p:grpSpPr>
          <a:xfrm>
            <a:off x="838202" y="1090495"/>
            <a:ext cx="7767897" cy="4519669"/>
            <a:chOff x="838202" y="1090495"/>
            <a:chExt cx="7767897" cy="4519669"/>
          </a:xfrm>
        </p:grpSpPr>
        <p:grpSp>
          <p:nvGrpSpPr>
            <p:cNvPr id="87" name="Group 86">
              <a:extLst>
                <a:ext uri="{FF2B5EF4-FFF2-40B4-BE49-F238E27FC236}">
                  <a16:creationId xmlns:a16="http://schemas.microsoft.com/office/drawing/2014/main" id="{6E0EDE69-C370-0043-ADEB-80B9B33F2F6F}"/>
                </a:ext>
              </a:extLst>
            </p:cNvPr>
            <p:cNvGrpSpPr/>
            <p:nvPr/>
          </p:nvGrpSpPr>
          <p:grpSpPr>
            <a:xfrm>
              <a:off x="2195046" y="1090495"/>
              <a:ext cx="1589538" cy="1131424"/>
              <a:chOff x="2920634" y="928945"/>
              <a:chExt cx="1589538" cy="1131424"/>
            </a:xfrm>
          </p:grpSpPr>
          <p:sp>
            <p:nvSpPr>
              <p:cNvPr id="88" name="Can 87">
                <a:extLst>
                  <a:ext uri="{FF2B5EF4-FFF2-40B4-BE49-F238E27FC236}">
                    <a16:creationId xmlns:a16="http://schemas.microsoft.com/office/drawing/2014/main" id="{3E32A733-5F91-614C-BFEF-182D4C8B30EC}"/>
                  </a:ext>
                </a:extLst>
              </p:cNvPr>
              <p:cNvSpPr/>
              <p:nvPr/>
            </p:nvSpPr>
            <p:spPr>
              <a:xfrm rot="16200000">
                <a:off x="3276802" y="1055579"/>
                <a:ext cx="700644" cy="1308935"/>
              </a:xfrm>
              <a:prstGeom prst="can">
                <a:avLst/>
              </a:prstGeom>
              <a:solidFill>
                <a:schemeClr val="bg1">
                  <a:lumMod val="9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FCD69740-2ECC-594C-931B-2309230BFC7C}"/>
                  </a:ext>
                </a:extLst>
              </p:cNvPr>
              <p:cNvSpPr txBox="1"/>
              <p:nvPr/>
            </p:nvSpPr>
            <p:spPr>
              <a:xfrm>
                <a:off x="2920634" y="928945"/>
                <a:ext cx="1589538" cy="369332"/>
              </a:xfrm>
              <a:prstGeom prst="rect">
                <a:avLst/>
              </a:prstGeom>
              <a:noFill/>
            </p:spPr>
            <p:txBody>
              <a:bodyPr wrap="none" rtlCol="0">
                <a:spAutoFit/>
              </a:bodyPr>
              <a:lstStyle/>
              <a:p>
                <a:r>
                  <a:rPr lang="en-US"/>
                  <a:t>tubo corrugato</a:t>
                </a:r>
              </a:p>
            </p:txBody>
          </p:sp>
        </p:grpSp>
        <p:grpSp>
          <p:nvGrpSpPr>
            <p:cNvPr id="90" name="Group 89">
              <a:extLst>
                <a:ext uri="{FF2B5EF4-FFF2-40B4-BE49-F238E27FC236}">
                  <a16:creationId xmlns:a16="http://schemas.microsoft.com/office/drawing/2014/main" id="{6D916C4F-5462-A545-A5C5-729E358672EF}"/>
                </a:ext>
              </a:extLst>
            </p:cNvPr>
            <p:cNvGrpSpPr/>
            <p:nvPr/>
          </p:nvGrpSpPr>
          <p:grpSpPr>
            <a:xfrm>
              <a:off x="5476698" y="1116710"/>
              <a:ext cx="2023734" cy="1105209"/>
              <a:chOff x="2309435" y="955160"/>
              <a:chExt cx="3508832" cy="1105209"/>
            </a:xfrm>
          </p:grpSpPr>
          <p:sp>
            <p:nvSpPr>
              <p:cNvPr id="91" name="Can 90">
                <a:extLst>
                  <a:ext uri="{FF2B5EF4-FFF2-40B4-BE49-F238E27FC236}">
                    <a16:creationId xmlns:a16="http://schemas.microsoft.com/office/drawing/2014/main" id="{B270A9DE-9013-0442-918C-9AB7AB7288A3}"/>
                  </a:ext>
                </a:extLst>
              </p:cNvPr>
              <p:cNvSpPr/>
              <p:nvPr/>
            </p:nvSpPr>
            <p:spPr>
              <a:xfrm rot="16200000">
                <a:off x="3404890" y="1046153"/>
                <a:ext cx="700644" cy="1327787"/>
              </a:xfrm>
              <a:prstGeom prst="can">
                <a:avLst/>
              </a:prstGeom>
              <a:solidFill>
                <a:schemeClr val="bg1">
                  <a:lumMod val="9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2ACC12F1-355A-2945-98A6-AB5810BF790C}"/>
                  </a:ext>
                </a:extLst>
              </p:cNvPr>
              <p:cNvSpPr txBox="1"/>
              <p:nvPr/>
            </p:nvSpPr>
            <p:spPr>
              <a:xfrm>
                <a:off x="2309435" y="955160"/>
                <a:ext cx="3508832" cy="369332"/>
              </a:xfrm>
              <a:prstGeom prst="rect">
                <a:avLst/>
              </a:prstGeom>
              <a:noFill/>
            </p:spPr>
            <p:txBody>
              <a:bodyPr wrap="square" rtlCol="0">
                <a:spAutoFit/>
              </a:bodyPr>
              <a:lstStyle/>
              <a:p>
                <a:r>
                  <a:rPr lang="en-US"/>
                  <a:t>tubo corrugato</a:t>
                </a:r>
              </a:p>
            </p:txBody>
          </p:sp>
        </p:grpSp>
        <p:sp>
          <p:nvSpPr>
            <p:cNvPr id="108" name="Can 107">
              <a:extLst>
                <a:ext uri="{FF2B5EF4-FFF2-40B4-BE49-F238E27FC236}">
                  <a16:creationId xmlns:a16="http://schemas.microsoft.com/office/drawing/2014/main" id="{C7BB894E-50DF-E848-A7AD-B611B48141A7}"/>
                </a:ext>
              </a:extLst>
            </p:cNvPr>
            <p:cNvSpPr/>
            <p:nvPr/>
          </p:nvSpPr>
          <p:spPr>
            <a:xfrm rot="16200000">
              <a:off x="862529" y="4840498"/>
              <a:ext cx="700644" cy="749297"/>
            </a:xfrm>
            <a:prstGeom prst="can">
              <a:avLst/>
            </a:prstGeom>
            <a:solidFill>
              <a:schemeClr val="bg1">
                <a:lumMod val="9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Can 124">
              <a:extLst>
                <a:ext uri="{FF2B5EF4-FFF2-40B4-BE49-F238E27FC236}">
                  <a16:creationId xmlns:a16="http://schemas.microsoft.com/office/drawing/2014/main" id="{E599EAC9-DA0E-D444-AF43-3BD2D0828ED2}"/>
                </a:ext>
              </a:extLst>
            </p:cNvPr>
            <p:cNvSpPr/>
            <p:nvPr/>
          </p:nvSpPr>
          <p:spPr>
            <a:xfrm>
              <a:off x="7905455" y="5008666"/>
              <a:ext cx="700644" cy="601498"/>
            </a:xfrm>
            <a:prstGeom prst="can">
              <a:avLst/>
            </a:prstGeom>
            <a:solidFill>
              <a:schemeClr val="bg1">
                <a:lumMod val="9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Rectangle 128">
            <a:extLst>
              <a:ext uri="{FF2B5EF4-FFF2-40B4-BE49-F238E27FC236}">
                <a16:creationId xmlns:a16="http://schemas.microsoft.com/office/drawing/2014/main" id="{26DC7C6D-65C2-2543-BDAB-EFC5D204D333}"/>
              </a:ext>
            </a:extLst>
          </p:cNvPr>
          <p:cNvSpPr/>
          <p:nvPr/>
        </p:nvSpPr>
        <p:spPr>
          <a:xfrm>
            <a:off x="327913" y="2188419"/>
            <a:ext cx="1743069" cy="2517441"/>
          </a:xfrm>
          <a:prstGeom prst="rect">
            <a:avLst/>
          </a:prstGeom>
          <a:noFill/>
          <a:ln w="25400">
            <a:solidFill>
              <a:srgbClr val="0A2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D8A786E7-DB48-1442-9284-F53F07B08278}"/>
              </a:ext>
            </a:extLst>
          </p:cNvPr>
          <p:cNvSpPr/>
          <p:nvPr/>
        </p:nvSpPr>
        <p:spPr>
          <a:xfrm>
            <a:off x="3729449" y="2163575"/>
            <a:ext cx="2083780" cy="3446589"/>
          </a:xfrm>
          <a:prstGeom prst="rect">
            <a:avLst/>
          </a:prstGeom>
          <a:noFill/>
          <a:ln w="25400">
            <a:solidFill>
              <a:srgbClr val="0A2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D2729F9E-A49A-814A-97DE-4C5959D9934B}"/>
              </a:ext>
            </a:extLst>
          </p:cNvPr>
          <p:cNvSpPr txBox="1"/>
          <p:nvPr/>
        </p:nvSpPr>
        <p:spPr>
          <a:xfrm>
            <a:off x="4225240" y="6114506"/>
            <a:ext cx="1085875" cy="646331"/>
          </a:xfrm>
          <a:prstGeom prst="rect">
            <a:avLst/>
          </a:prstGeom>
          <a:noFill/>
        </p:spPr>
        <p:txBody>
          <a:bodyPr wrap="none" rtlCol="0">
            <a:spAutoFit/>
          </a:bodyPr>
          <a:lstStyle/>
          <a:p>
            <a:r>
              <a:rPr lang="en-US"/>
              <a:t>scatole </a:t>
            </a:r>
          </a:p>
          <a:p>
            <a:r>
              <a:rPr lang="en-US"/>
              <a:t>elettriche</a:t>
            </a:r>
          </a:p>
        </p:txBody>
      </p:sp>
      <p:cxnSp>
        <p:nvCxnSpPr>
          <p:cNvPr id="132" name="Straight Arrow Connector 131">
            <a:extLst>
              <a:ext uri="{FF2B5EF4-FFF2-40B4-BE49-F238E27FC236}">
                <a16:creationId xmlns:a16="http://schemas.microsoft.com/office/drawing/2014/main" id="{F1A3BD3F-4CAB-024E-802B-5FECF855BCBC}"/>
              </a:ext>
            </a:extLst>
          </p:cNvPr>
          <p:cNvCxnSpPr>
            <a:cxnSpLocks/>
            <a:stCxn id="131" idx="3"/>
            <a:endCxn id="139" idx="2"/>
          </p:cNvCxnSpPr>
          <p:nvPr/>
        </p:nvCxnSpPr>
        <p:spPr>
          <a:xfrm flipV="1">
            <a:off x="5311115" y="4874250"/>
            <a:ext cx="2338665" cy="1563422"/>
          </a:xfrm>
          <a:prstGeom prst="straightConnector1">
            <a:avLst/>
          </a:prstGeom>
          <a:ln>
            <a:solidFill>
              <a:srgbClr val="0A20F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48E1738A-CB5C-7E43-A08C-849069F0DD47}"/>
              </a:ext>
            </a:extLst>
          </p:cNvPr>
          <p:cNvCxnSpPr>
            <a:cxnSpLocks/>
            <a:stCxn id="131" idx="1"/>
          </p:cNvCxnSpPr>
          <p:nvPr/>
        </p:nvCxnSpPr>
        <p:spPr>
          <a:xfrm flipH="1" flipV="1">
            <a:off x="2070982" y="4738534"/>
            <a:ext cx="2154258" cy="1699138"/>
          </a:xfrm>
          <a:prstGeom prst="straightConnector1">
            <a:avLst/>
          </a:prstGeom>
          <a:ln>
            <a:solidFill>
              <a:srgbClr val="0A20FF"/>
            </a:solidFill>
            <a:tailEnd type="stealth" w="lg" len="lg"/>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7F18C6C5-9979-B642-BD0F-D3056182DF6B}"/>
              </a:ext>
            </a:extLst>
          </p:cNvPr>
          <p:cNvSpPr txBox="1"/>
          <p:nvPr/>
        </p:nvSpPr>
        <p:spPr>
          <a:xfrm>
            <a:off x="584000" y="4336528"/>
            <a:ext cx="1075423" cy="369332"/>
          </a:xfrm>
          <a:prstGeom prst="rect">
            <a:avLst/>
          </a:prstGeom>
          <a:noFill/>
        </p:spPr>
        <p:txBody>
          <a:bodyPr wrap="none" rtlCol="0">
            <a:spAutoFit/>
          </a:bodyPr>
          <a:lstStyle/>
          <a:p>
            <a:r>
              <a:rPr lang="en-US"/>
              <a:t>deviatore</a:t>
            </a:r>
          </a:p>
        </p:txBody>
      </p:sp>
      <p:sp>
        <p:nvSpPr>
          <p:cNvPr id="135" name="TextBox 134">
            <a:extLst>
              <a:ext uri="{FF2B5EF4-FFF2-40B4-BE49-F238E27FC236}">
                <a16:creationId xmlns:a16="http://schemas.microsoft.com/office/drawing/2014/main" id="{BD79C009-BD9C-8C4C-9691-F7A0F96BCC9A}"/>
              </a:ext>
            </a:extLst>
          </p:cNvPr>
          <p:cNvSpPr txBox="1"/>
          <p:nvPr/>
        </p:nvSpPr>
        <p:spPr>
          <a:xfrm>
            <a:off x="7258435" y="4336528"/>
            <a:ext cx="1075423" cy="369332"/>
          </a:xfrm>
          <a:prstGeom prst="rect">
            <a:avLst/>
          </a:prstGeom>
          <a:noFill/>
        </p:spPr>
        <p:txBody>
          <a:bodyPr wrap="none" rtlCol="0">
            <a:spAutoFit/>
          </a:bodyPr>
          <a:lstStyle/>
          <a:p>
            <a:r>
              <a:rPr lang="en-US"/>
              <a:t>deviatore</a:t>
            </a:r>
          </a:p>
        </p:txBody>
      </p:sp>
      <p:sp>
        <p:nvSpPr>
          <p:cNvPr id="139" name="Rectangle 138">
            <a:extLst>
              <a:ext uri="{FF2B5EF4-FFF2-40B4-BE49-F238E27FC236}">
                <a16:creationId xmlns:a16="http://schemas.microsoft.com/office/drawing/2014/main" id="{8E4D6D70-CC86-A240-B6C9-0F512F5493F9}"/>
              </a:ext>
            </a:extLst>
          </p:cNvPr>
          <p:cNvSpPr/>
          <p:nvPr/>
        </p:nvSpPr>
        <p:spPr>
          <a:xfrm>
            <a:off x="6693460" y="2356809"/>
            <a:ext cx="1912639" cy="2517441"/>
          </a:xfrm>
          <a:prstGeom prst="rect">
            <a:avLst/>
          </a:prstGeom>
          <a:noFill/>
          <a:ln w="25400">
            <a:solidFill>
              <a:srgbClr val="0A2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4" name="Straight Arrow Connector 143">
            <a:extLst>
              <a:ext uri="{FF2B5EF4-FFF2-40B4-BE49-F238E27FC236}">
                <a16:creationId xmlns:a16="http://schemas.microsoft.com/office/drawing/2014/main" id="{0F7C5F42-50F4-A146-A834-95F3CBBF166F}"/>
              </a:ext>
            </a:extLst>
          </p:cNvPr>
          <p:cNvCxnSpPr>
            <a:cxnSpLocks/>
            <a:stCxn id="131" idx="0"/>
            <a:endCxn id="130" idx="2"/>
          </p:cNvCxnSpPr>
          <p:nvPr/>
        </p:nvCxnSpPr>
        <p:spPr>
          <a:xfrm flipV="1">
            <a:off x="4768178" y="5610164"/>
            <a:ext cx="3161" cy="504342"/>
          </a:xfrm>
          <a:prstGeom prst="straightConnector1">
            <a:avLst/>
          </a:prstGeom>
          <a:ln>
            <a:solidFill>
              <a:srgbClr val="0A20FF"/>
            </a:solidFill>
            <a:tailEnd type="stealth" w="lg" len="lg"/>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80CBF01B-8DB0-B54E-A067-9AAF86F10071}"/>
              </a:ext>
            </a:extLst>
          </p:cNvPr>
          <p:cNvSpPr txBox="1"/>
          <p:nvPr/>
        </p:nvSpPr>
        <p:spPr>
          <a:xfrm>
            <a:off x="4188922" y="5009630"/>
            <a:ext cx="1171988" cy="369332"/>
          </a:xfrm>
          <a:prstGeom prst="rect">
            <a:avLst/>
          </a:prstGeom>
          <a:noFill/>
        </p:spPr>
        <p:txBody>
          <a:bodyPr wrap="none" rtlCol="0">
            <a:spAutoFit/>
          </a:bodyPr>
          <a:lstStyle/>
          <a:p>
            <a:r>
              <a:rPr lang="en-US"/>
              <a:t>invertitore</a:t>
            </a:r>
          </a:p>
        </p:txBody>
      </p:sp>
      <p:grpSp>
        <p:nvGrpSpPr>
          <p:cNvPr id="162" name="Group 161">
            <a:extLst>
              <a:ext uri="{FF2B5EF4-FFF2-40B4-BE49-F238E27FC236}">
                <a16:creationId xmlns:a16="http://schemas.microsoft.com/office/drawing/2014/main" id="{5804925D-FE7E-DA44-A5E7-F5D7B432EC52}"/>
              </a:ext>
            </a:extLst>
          </p:cNvPr>
          <p:cNvGrpSpPr/>
          <p:nvPr/>
        </p:nvGrpSpPr>
        <p:grpSpPr>
          <a:xfrm>
            <a:off x="584000" y="392587"/>
            <a:ext cx="7974373" cy="1168400"/>
            <a:chOff x="584000" y="392587"/>
            <a:chExt cx="7974373" cy="1168400"/>
          </a:xfrm>
        </p:grpSpPr>
        <p:grpSp>
          <p:nvGrpSpPr>
            <p:cNvPr id="159" name="Group 158">
              <a:extLst>
                <a:ext uri="{FF2B5EF4-FFF2-40B4-BE49-F238E27FC236}">
                  <a16:creationId xmlns:a16="http://schemas.microsoft.com/office/drawing/2014/main" id="{F544E139-9FC6-104B-B05E-53002954CB1D}"/>
                </a:ext>
              </a:extLst>
            </p:cNvPr>
            <p:cNvGrpSpPr/>
            <p:nvPr/>
          </p:nvGrpSpPr>
          <p:grpSpPr>
            <a:xfrm>
              <a:off x="584000" y="392587"/>
              <a:ext cx="7974373" cy="1168400"/>
              <a:chOff x="584000" y="392587"/>
              <a:chExt cx="7974373" cy="1168400"/>
            </a:xfrm>
          </p:grpSpPr>
          <p:pic>
            <p:nvPicPr>
              <p:cNvPr id="149" name="Picture 148">
                <a:extLst>
                  <a:ext uri="{FF2B5EF4-FFF2-40B4-BE49-F238E27FC236}">
                    <a16:creationId xmlns:a16="http://schemas.microsoft.com/office/drawing/2014/main" id="{A2482136-F98D-1147-901D-BDE4BCDAA954}"/>
                  </a:ext>
                </a:extLst>
              </p:cNvPr>
              <p:cNvPicPr>
                <a:picLocks noChangeAspect="1"/>
              </p:cNvPicPr>
              <p:nvPr/>
            </p:nvPicPr>
            <p:blipFill>
              <a:blip r:embed="rId6"/>
              <a:stretch>
                <a:fillRect/>
              </a:stretch>
            </p:blipFill>
            <p:spPr>
              <a:xfrm>
                <a:off x="4120955" y="716660"/>
                <a:ext cx="825500" cy="800100"/>
              </a:xfrm>
              <a:prstGeom prst="rect">
                <a:avLst/>
              </a:prstGeom>
            </p:spPr>
          </p:pic>
          <p:grpSp>
            <p:nvGrpSpPr>
              <p:cNvPr id="150" name="Group 149">
                <a:extLst>
                  <a:ext uri="{FF2B5EF4-FFF2-40B4-BE49-F238E27FC236}">
                    <a16:creationId xmlns:a16="http://schemas.microsoft.com/office/drawing/2014/main" id="{185ADA6A-6583-F44B-AD7B-842524FB12A2}"/>
                  </a:ext>
                </a:extLst>
              </p:cNvPr>
              <p:cNvGrpSpPr/>
              <p:nvPr/>
            </p:nvGrpSpPr>
            <p:grpSpPr>
              <a:xfrm>
                <a:off x="584000" y="392587"/>
                <a:ext cx="7974373" cy="1168400"/>
                <a:chOff x="2860622" y="3099022"/>
                <a:chExt cx="7974373" cy="1168400"/>
              </a:xfrm>
            </p:grpSpPr>
            <p:grpSp>
              <p:nvGrpSpPr>
                <p:cNvPr id="151" name="Group 150">
                  <a:extLst>
                    <a:ext uri="{FF2B5EF4-FFF2-40B4-BE49-F238E27FC236}">
                      <a16:creationId xmlns:a16="http://schemas.microsoft.com/office/drawing/2014/main" id="{BC32A288-55CF-A14E-ABC1-6E1A34E777A1}"/>
                    </a:ext>
                  </a:extLst>
                </p:cNvPr>
                <p:cNvGrpSpPr/>
                <p:nvPr/>
              </p:nvGrpSpPr>
              <p:grpSpPr>
                <a:xfrm>
                  <a:off x="2860622" y="3099022"/>
                  <a:ext cx="1498600" cy="1168400"/>
                  <a:chOff x="2860622" y="3099022"/>
                  <a:chExt cx="1498600" cy="1168400"/>
                </a:xfrm>
              </p:grpSpPr>
              <p:pic>
                <p:nvPicPr>
                  <p:cNvPr id="156" name="Picture 155">
                    <a:extLst>
                      <a:ext uri="{FF2B5EF4-FFF2-40B4-BE49-F238E27FC236}">
                        <a16:creationId xmlns:a16="http://schemas.microsoft.com/office/drawing/2014/main" id="{0FD86F9C-D6AC-8347-A47B-2064085070EC}"/>
                      </a:ext>
                    </a:extLst>
                  </p:cNvPr>
                  <p:cNvPicPr>
                    <a:picLocks noChangeAspect="1"/>
                  </p:cNvPicPr>
                  <p:nvPr/>
                </p:nvPicPr>
                <p:blipFill>
                  <a:blip r:embed="rId7"/>
                  <a:stretch>
                    <a:fillRect/>
                  </a:stretch>
                </p:blipFill>
                <p:spPr>
                  <a:xfrm rot="16200000">
                    <a:off x="3025722" y="2933922"/>
                    <a:ext cx="1168400" cy="1498600"/>
                  </a:xfrm>
                  <a:prstGeom prst="rect">
                    <a:avLst/>
                  </a:prstGeom>
                </p:spPr>
              </p:pic>
              <p:sp>
                <p:nvSpPr>
                  <p:cNvPr id="157" name="Rectangle 156">
                    <a:extLst>
                      <a:ext uri="{FF2B5EF4-FFF2-40B4-BE49-F238E27FC236}">
                        <a16:creationId xmlns:a16="http://schemas.microsoft.com/office/drawing/2014/main" id="{E173E8D7-A31B-EA4D-9E6A-FB1AE2071F02}"/>
                      </a:ext>
                    </a:extLst>
                  </p:cNvPr>
                  <p:cNvSpPr/>
                  <p:nvPr/>
                </p:nvSpPr>
                <p:spPr>
                  <a:xfrm>
                    <a:off x="3752013" y="3716724"/>
                    <a:ext cx="305423" cy="348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F2B634A8-CB2E-8749-9841-B80E0180EE35}"/>
                      </a:ext>
                    </a:extLst>
                  </p:cNvPr>
                  <p:cNvSpPr/>
                  <p:nvPr/>
                </p:nvSpPr>
                <p:spPr>
                  <a:xfrm>
                    <a:off x="2960047" y="3736020"/>
                    <a:ext cx="305423" cy="348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151">
                  <a:extLst>
                    <a:ext uri="{FF2B5EF4-FFF2-40B4-BE49-F238E27FC236}">
                      <a16:creationId xmlns:a16="http://schemas.microsoft.com/office/drawing/2014/main" id="{C8AAEF10-82C6-434B-8556-254A43E2CF48}"/>
                    </a:ext>
                  </a:extLst>
                </p:cNvPr>
                <p:cNvGrpSpPr/>
                <p:nvPr/>
              </p:nvGrpSpPr>
              <p:grpSpPr>
                <a:xfrm>
                  <a:off x="7504642" y="3099022"/>
                  <a:ext cx="3330353" cy="1168400"/>
                  <a:chOff x="2960047" y="3099022"/>
                  <a:chExt cx="3330353" cy="1168400"/>
                </a:xfrm>
              </p:grpSpPr>
              <p:pic>
                <p:nvPicPr>
                  <p:cNvPr id="153" name="Picture 152">
                    <a:extLst>
                      <a:ext uri="{FF2B5EF4-FFF2-40B4-BE49-F238E27FC236}">
                        <a16:creationId xmlns:a16="http://schemas.microsoft.com/office/drawing/2014/main" id="{3DEB8727-6346-A74F-91DE-AE1E0A36EAE4}"/>
                      </a:ext>
                    </a:extLst>
                  </p:cNvPr>
                  <p:cNvPicPr>
                    <a:picLocks noChangeAspect="1"/>
                  </p:cNvPicPr>
                  <p:nvPr/>
                </p:nvPicPr>
                <p:blipFill>
                  <a:blip r:embed="rId7"/>
                  <a:stretch>
                    <a:fillRect/>
                  </a:stretch>
                </p:blipFill>
                <p:spPr>
                  <a:xfrm rot="16200000">
                    <a:off x="4956900" y="2933922"/>
                    <a:ext cx="1168400" cy="1498600"/>
                  </a:xfrm>
                  <a:prstGeom prst="rect">
                    <a:avLst/>
                  </a:prstGeom>
                </p:spPr>
              </p:pic>
              <p:sp>
                <p:nvSpPr>
                  <p:cNvPr id="154" name="Rectangle 153">
                    <a:extLst>
                      <a:ext uri="{FF2B5EF4-FFF2-40B4-BE49-F238E27FC236}">
                        <a16:creationId xmlns:a16="http://schemas.microsoft.com/office/drawing/2014/main" id="{CBB3665A-9216-AF46-98B7-4FE2EDD73D74}"/>
                      </a:ext>
                    </a:extLst>
                  </p:cNvPr>
                  <p:cNvSpPr/>
                  <p:nvPr/>
                </p:nvSpPr>
                <p:spPr>
                  <a:xfrm>
                    <a:off x="4867668" y="3716725"/>
                    <a:ext cx="364791" cy="289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88F09A8F-58DC-CA4D-BEF1-E77F589BB72A}"/>
                      </a:ext>
                    </a:extLst>
                  </p:cNvPr>
                  <p:cNvSpPr/>
                  <p:nvPr/>
                </p:nvSpPr>
                <p:spPr>
                  <a:xfrm>
                    <a:off x="2960047" y="3736020"/>
                    <a:ext cx="305423" cy="348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61" name="Rectangle 160">
              <a:extLst>
                <a:ext uri="{FF2B5EF4-FFF2-40B4-BE49-F238E27FC236}">
                  <a16:creationId xmlns:a16="http://schemas.microsoft.com/office/drawing/2014/main" id="{82AAAA19-11C0-EA41-A7C1-7B853C557125}"/>
                </a:ext>
              </a:extLst>
            </p:cNvPr>
            <p:cNvSpPr/>
            <p:nvPr/>
          </p:nvSpPr>
          <p:spPr>
            <a:xfrm>
              <a:off x="7968821" y="955901"/>
              <a:ext cx="364791" cy="289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9713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D04ADB3-C17E-3A4F-A826-AC7AA94E310B}"/>
              </a:ext>
            </a:extLst>
          </p:cNvPr>
          <p:cNvGrpSpPr/>
          <p:nvPr/>
        </p:nvGrpSpPr>
        <p:grpSpPr>
          <a:xfrm>
            <a:off x="837786" y="2544433"/>
            <a:ext cx="7079920" cy="1587500"/>
            <a:chOff x="911926" y="1840098"/>
            <a:chExt cx="7079920" cy="1587500"/>
          </a:xfrm>
        </p:grpSpPr>
        <p:grpSp>
          <p:nvGrpSpPr>
            <p:cNvPr id="12" name="Group 11">
              <a:extLst>
                <a:ext uri="{FF2B5EF4-FFF2-40B4-BE49-F238E27FC236}">
                  <a16:creationId xmlns:a16="http://schemas.microsoft.com/office/drawing/2014/main" id="{45E75CD7-8D3F-3045-9C2E-CD0B4C50FCAD}"/>
                </a:ext>
              </a:extLst>
            </p:cNvPr>
            <p:cNvGrpSpPr/>
            <p:nvPr/>
          </p:nvGrpSpPr>
          <p:grpSpPr>
            <a:xfrm>
              <a:off x="911926" y="1840098"/>
              <a:ext cx="3797300" cy="1587500"/>
              <a:chOff x="423141" y="1851973"/>
              <a:chExt cx="3797300" cy="1587500"/>
            </a:xfrm>
          </p:grpSpPr>
          <p:pic>
            <p:nvPicPr>
              <p:cNvPr id="6" name="Picture 5">
                <a:extLst>
                  <a:ext uri="{FF2B5EF4-FFF2-40B4-BE49-F238E27FC236}">
                    <a16:creationId xmlns:a16="http://schemas.microsoft.com/office/drawing/2014/main" id="{8ED93461-D471-A34C-ADB4-ACBCD393F96D}"/>
                  </a:ext>
                </a:extLst>
              </p:cNvPr>
              <p:cNvPicPr>
                <a:picLocks noChangeAspect="1"/>
              </p:cNvPicPr>
              <p:nvPr/>
            </p:nvPicPr>
            <p:blipFill>
              <a:blip r:embed="rId2"/>
              <a:stretch>
                <a:fillRect/>
              </a:stretch>
            </p:blipFill>
            <p:spPr>
              <a:xfrm>
                <a:off x="423141" y="1851973"/>
                <a:ext cx="2146300" cy="1587500"/>
              </a:xfrm>
              <a:prstGeom prst="rect">
                <a:avLst/>
              </a:prstGeom>
            </p:spPr>
          </p:pic>
          <p:pic>
            <p:nvPicPr>
              <p:cNvPr id="8" name="Picture 7">
                <a:extLst>
                  <a:ext uri="{FF2B5EF4-FFF2-40B4-BE49-F238E27FC236}">
                    <a16:creationId xmlns:a16="http://schemas.microsoft.com/office/drawing/2014/main" id="{1DCE9C05-5780-0A47-A4FC-33EBF94339C2}"/>
                  </a:ext>
                </a:extLst>
              </p:cNvPr>
              <p:cNvPicPr>
                <a:picLocks noChangeAspect="1"/>
              </p:cNvPicPr>
              <p:nvPr/>
            </p:nvPicPr>
            <p:blipFill>
              <a:blip r:embed="rId3"/>
              <a:stretch>
                <a:fillRect/>
              </a:stretch>
            </p:blipFill>
            <p:spPr>
              <a:xfrm>
                <a:off x="2569441" y="2209223"/>
                <a:ext cx="825500" cy="825500"/>
              </a:xfrm>
              <a:prstGeom prst="rect">
                <a:avLst/>
              </a:prstGeom>
            </p:spPr>
          </p:pic>
          <p:pic>
            <p:nvPicPr>
              <p:cNvPr id="9" name="Picture 8">
                <a:extLst>
                  <a:ext uri="{FF2B5EF4-FFF2-40B4-BE49-F238E27FC236}">
                    <a16:creationId xmlns:a16="http://schemas.microsoft.com/office/drawing/2014/main" id="{C3B0C3A4-F884-4F40-A982-49684B911EB7}"/>
                  </a:ext>
                </a:extLst>
              </p:cNvPr>
              <p:cNvPicPr>
                <a:picLocks noChangeAspect="1"/>
              </p:cNvPicPr>
              <p:nvPr/>
            </p:nvPicPr>
            <p:blipFill>
              <a:blip r:embed="rId3"/>
              <a:stretch>
                <a:fillRect/>
              </a:stretch>
            </p:blipFill>
            <p:spPr>
              <a:xfrm>
                <a:off x="3394941" y="2209223"/>
                <a:ext cx="825500" cy="825500"/>
              </a:xfrm>
              <a:prstGeom prst="rect">
                <a:avLst/>
              </a:prstGeom>
            </p:spPr>
          </p:pic>
        </p:grpSp>
        <p:grpSp>
          <p:nvGrpSpPr>
            <p:cNvPr id="11" name="Group 10">
              <a:extLst>
                <a:ext uri="{FF2B5EF4-FFF2-40B4-BE49-F238E27FC236}">
                  <a16:creationId xmlns:a16="http://schemas.microsoft.com/office/drawing/2014/main" id="{DEA625C8-2607-6749-ACD9-05F26B7F21FE}"/>
                </a:ext>
              </a:extLst>
            </p:cNvPr>
            <p:cNvGrpSpPr/>
            <p:nvPr/>
          </p:nvGrpSpPr>
          <p:grpSpPr>
            <a:xfrm>
              <a:off x="5552374" y="1931059"/>
              <a:ext cx="2439472" cy="1473200"/>
              <a:chOff x="5552374" y="1931059"/>
              <a:chExt cx="2439472" cy="1473200"/>
            </a:xfrm>
          </p:grpSpPr>
          <p:pic>
            <p:nvPicPr>
              <p:cNvPr id="4" name="Picture 3">
                <a:extLst>
                  <a:ext uri="{FF2B5EF4-FFF2-40B4-BE49-F238E27FC236}">
                    <a16:creationId xmlns:a16="http://schemas.microsoft.com/office/drawing/2014/main" id="{B394DDAC-6BDB-F44F-828E-7EF9F6A3E6A4}"/>
                  </a:ext>
                </a:extLst>
              </p:cNvPr>
              <p:cNvPicPr>
                <a:picLocks noChangeAspect="1"/>
              </p:cNvPicPr>
              <p:nvPr/>
            </p:nvPicPr>
            <p:blipFill>
              <a:blip r:embed="rId4"/>
              <a:stretch>
                <a:fillRect/>
              </a:stretch>
            </p:blipFill>
            <p:spPr>
              <a:xfrm>
                <a:off x="6353546" y="1931059"/>
                <a:ext cx="1638300" cy="1473200"/>
              </a:xfrm>
              <a:prstGeom prst="rect">
                <a:avLst/>
              </a:prstGeom>
            </p:spPr>
          </p:pic>
          <p:pic>
            <p:nvPicPr>
              <p:cNvPr id="10" name="Picture 9">
                <a:extLst>
                  <a:ext uri="{FF2B5EF4-FFF2-40B4-BE49-F238E27FC236}">
                    <a16:creationId xmlns:a16="http://schemas.microsoft.com/office/drawing/2014/main" id="{367B6AF2-9F7B-964B-A9F3-3DB0EBC66252}"/>
                  </a:ext>
                </a:extLst>
              </p:cNvPr>
              <p:cNvPicPr>
                <a:picLocks noChangeAspect="1"/>
              </p:cNvPicPr>
              <p:nvPr/>
            </p:nvPicPr>
            <p:blipFill>
              <a:blip r:embed="rId3"/>
              <a:stretch>
                <a:fillRect/>
              </a:stretch>
            </p:blipFill>
            <p:spPr>
              <a:xfrm>
                <a:off x="5552374" y="2197348"/>
                <a:ext cx="825500" cy="825500"/>
              </a:xfrm>
              <a:prstGeom prst="rect">
                <a:avLst/>
              </a:prstGeom>
            </p:spPr>
          </p:pic>
        </p:grpSp>
        <p:cxnSp>
          <p:nvCxnSpPr>
            <p:cNvPr id="14" name="Straight Connector 13">
              <a:extLst>
                <a:ext uri="{FF2B5EF4-FFF2-40B4-BE49-F238E27FC236}">
                  <a16:creationId xmlns:a16="http://schemas.microsoft.com/office/drawing/2014/main" id="{631F28D3-2236-F74D-A2DC-E4D36080EE7D}"/>
                </a:ext>
              </a:extLst>
            </p:cNvPr>
            <p:cNvCxnSpPr/>
            <p:nvPr/>
          </p:nvCxnSpPr>
          <p:spPr>
            <a:xfrm>
              <a:off x="4709226" y="2464772"/>
              <a:ext cx="914400" cy="0"/>
            </a:xfrm>
            <a:prstGeom prst="line">
              <a:avLst/>
            </a:prstGeom>
            <a:ln w="254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3284692-DA69-204D-9A10-7AEC858D103D}"/>
                </a:ext>
              </a:extLst>
            </p:cNvPr>
            <p:cNvCxnSpPr/>
            <p:nvPr/>
          </p:nvCxnSpPr>
          <p:spPr>
            <a:xfrm>
              <a:off x="4684512" y="2764054"/>
              <a:ext cx="914400" cy="0"/>
            </a:xfrm>
            <a:prstGeom prst="line">
              <a:avLst/>
            </a:prstGeom>
            <a:ln w="254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81C772C9-F381-FD4A-BD73-90C3248A499A}"/>
              </a:ext>
            </a:extLst>
          </p:cNvPr>
          <p:cNvSpPr txBox="1"/>
          <p:nvPr/>
        </p:nvSpPr>
        <p:spPr>
          <a:xfrm>
            <a:off x="2336737" y="712359"/>
            <a:ext cx="4547270" cy="584775"/>
          </a:xfrm>
          <a:prstGeom prst="rect">
            <a:avLst/>
          </a:prstGeom>
          <a:noFill/>
        </p:spPr>
        <p:txBody>
          <a:bodyPr wrap="none" rtlCol="0">
            <a:spAutoFit/>
          </a:bodyPr>
          <a:lstStyle/>
          <a:p>
            <a:r>
              <a:rPr lang="en-US" sz="3200"/>
              <a:t>Comando luce con </a:t>
            </a:r>
            <a:r>
              <a:rPr lang="en-US" sz="3200" i="1"/>
              <a:t>n</a:t>
            </a:r>
            <a:r>
              <a:rPr lang="en-US" sz="3200"/>
              <a:t> punti</a:t>
            </a:r>
          </a:p>
        </p:txBody>
      </p:sp>
      <p:sp>
        <p:nvSpPr>
          <p:cNvPr id="18" name="TextBox 17">
            <a:extLst>
              <a:ext uri="{FF2B5EF4-FFF2-40B4-BE49-F238E27FC236}">
                <a16:creationId xmlns:a16="http://schemas.microsoft.com/office/drawing/2014/main" id="{0EA5F0F7-8198-F543-8A74-2F652B33A706}"/>
              </a:ext>
            </a:extLst>
          </p:cNvPr>
          <p:cNvSpPr txBox="1"/>
          <p:nvPr/>
        </p:nvSpPr>
        <p:spPr>
          <a:xfrm>
            <a:off x="3809586" y="4293889"/>
            <a:ext cx="1903150" cy="461665"/>
          </a:xfrm>
          <a:prstGeom prst="rect">
            <a:avLst/>
          </a:prstGeom>
          <a:noFill/>
        </p:spPr>
        <p:txBody>
          <a:bodyPr wrap="none" rtlCol="0">
            <a:spAutoFit/>
          </a:bodyPr>
          <a:lstStyle/>
          <a:p>
            <a:r>
              <a:rPr lang="en-US" sz="2400" i="1"/>
              <a:t>n</a:t>
            </a:r>
            <a:r>
              <a:rPr lang="en-US" sz="2400"/>
              <a:t>-2 invertitori</a:t>
            </a:r>
          </a:p>
        </p:txBody>
      </p:sp>
      <p:sp>
        <p:nvSpPr>
          <p:cNvPr id="19" name="TextBox 18">
            <a:extLst>
              <a:ext uri="{FF2B5EF4-FFF2-40B4-BE49-F238E27FC236}">
                <a16:creationId xmlns:a16="http://schemas.microsoft.com/office/drawing/2014/main" id="{1A4822C2-D1B2-824E-92F1-FCF9746C0111}"/>
              </a:ext>
            </a:extLst>
          </p:cNvPr>
          <p:cNvSpPr txBox="1"/>
          <p:nvPr/>
        </p:nvSpPr>
        <p:spPr>
          <a:xfrm>
            <a:off x="1650587" y="4293888"/>
            <a:ext cx="1372299" cy="461665"/>
          </a:xfrm>
          <a:prstGeom prst="rect">
            <a:avLst/>
          </a:prstGeom>
          <a:noFill/>
        </p:spPr>
        <p:txBody>
          <a:bodyPr wrap="none" rtlCol="0">
            <a:spAutoFit/>
          </a:bodyPr>
          <a:lstStyle/>
          <a:p>
            <a:r>
              <a:rPr lang="en-US" sz="2400"/>
              <a:t>deviatore</a:t>
            </a:r>
          </a:p>
        </p:txBody>
      </p:sp>
      <p:sp>
        <p:nvSpPr>
          <p:cNvPr id="20" name="TextBox 19">
            <a:extLst>
              <a:ext uri="{FF2B5EF4-FFF2-40B4-BE49-F238E27FC236}">
                <a16:creationId xmlns:a16="http://schemas.microsoft.com/office/drawing/2014/main" id="{3938DD75-33EF-844B-8F04-5EA230F308E0}"/>
              </a:ext>
            </a:extLst>
          </p:cNvPr>
          <p:cNvSpPr txBox="1"/>
          <p:nvPr/>
        </p:nvSpPr>
        <p:spPr>
          <a:xfrm>
            <a:off x="6197857" y="4293888"/>
            <a:ext cx="1372299" cy="461665"/>
          </a:xfrm>
          <a:prstGeom prst="rect">
            <a:avLst/>
          </a:prstGeom>
          <a:noFill/>
        </p:spPr>
        <p:txBody>
          <a:bodyPr wrap="none" rtlCol="0">
            <a:spAutoFit/>
          </a:bodyPr>
          <a:lstStyle/>
          <a:p>
            <a:r>
              <a:rPr lang="en-US" sz="2400"/>
              <a:t>deviatore</a:t>
            </a:r>
          </a:p>
        </p:txBody>
      </p:sp>
    </p:spTree>
    <p:extLst>
      <p:ext uri="{BB962C8B-B14F-4D97-AF65-F5344CB8AC3E}">
        <p14:creationId xmlns:p14="http://schemas.microsoft.com/office/powerpoint/2010/main" val="341538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6505E0-439E-9345-B604-2297B7385D72}"/>
              </a:ext>
            </a:extLst>
          </p:cNvPr>
          <p:cNvSpPr txBox="1"/>
          <p:nvPr/>
        </p:nvSpPr>
        <p:spPr>
          <a:xfrm>
            <a:off x="7628978" y="0"/>
            <a:ext cx="1500732" cy="246221"/>
          </a:xfrm>
          <a:prstGeom prst="rect">
            <a:avLst/>
          </a:prstGeom>
          <a:noFill/>
        </p:spPr>
        <p:txBody>
          <a:bodyPr wrap="none" rtlCol="0">
            <a:spAutoFit/>
          </a:bodyPr>
          <a:lstStyle/>
          <a:p>
            <a:r>
              <a:rPr lang="it-IT" sz="1000"/>
              <a:t>Interpretazione circuitale</a:t>
            </a:r>
          </a:p>
        </p:txBody>
      </p:sp>
      <p:pic>
        <p:nvPicPr>
          <p:cNvPr id="3" name="Picture 2">
            <a:extLst>
              <a:ext uri="{FF2B5EF4-FFF2-40B4-BE49-F238E27FC236}">
                <a16:creationId xmlns:a16="http://schemas.microsoft.com/office/drawing/2014/main" id="{44D53F7E-2DFC-2E4C-A6ED-84D428CBC590}"/>
              </a:ext>
            </a:extLst>
          </p:cNvPr>
          <p:cNvPicPr>
            <a:picLocks noChangeAspect="1"/>
          </p:cNvPicPr>
          <p:nvPr/>
        </p:nvPicPr>
        <p:blipFill>
          <a:blip r:embed="rId2"/>
          <a:stretch>
            <a:fillRect/>
          </a:stretch>
        </p:blipFill>
        <p:spPr>
          <a:xfrm>
            <a:off x="6274256" y="580391"/>
            <a:ext cx="1651000" cy="2933700"/>
          </a:xfrm>
          <a:prstGeom prst="rect">
            <a:avLst/>
          </a:prstGeom>
        </p:spPr>
      </p:pic>
      <p:grpSp>
        <p:nvGrpSpPr>
          <p:cNvPr id="14" name="Group 13">
            <a:extLst>
              <a:ext uri="{FF2B5EF4-FFF2-40B4-BE49-F238E27FC236}">
                <a16:creationId xmlns:a16="http://schemas.microsoft.com/office/drawing/2014/main" id="{93D9EC97-05CD-B044-9D4C-B62B30C4F22D}"/>
              </a:ext>
            </a:extLst>
          </p:cNvPr>
          <p:cNvGrpSpPr/>
          <p:nvPr/>
        </p:nvGrpSpPr>
        <p:grpSpPr>
          <a:xfrm>
            <a:off x="1004143" y="1582127"/>
            <a:ext cx="4279054" cy="856695"/>
            <a:chOff x="1004143" y="1582127"/>
            <a:chExt cx="4279054" cy="856695"/>
          </a:xfrm>
        </p:grpSpPr>
        <p:pic>
          <p:nvPicPr>
            <p:cNvPr id="5" name="Picture 4">
              <a:extLst>
                <a:ext uri="{FF2B5EF4-FFF2-40B4-BE49-F238E27FC236}">
                  <a16:creationId xmlns:a16="http://schemas.microsoft.com/office/drawing/2014/main" id="{231560ED-BC96-F74A-A58F-3F1A080C4FD1}"/>
                </a:ext>
              </a:extLst>
            </p:cNvPr>
            <p:cNvPicPr>
              <a:picLocks noChangeAspect="1"/>
            </p:cNvPicPr>
            <p:nvPr/>
          </p:nvPicPr>
          <p:blipFill>
            <a:blip r:embed="rId3"/>
            <a:stretch>
              <a:fillRect/>
            </a:stretch>
          </p:blipFill>
          <p:spPr>
            <a:xfrm>
              <a:off x="1004143" y="2069103"/>
              <a:ext cx="4035214" cy="369719"/>
            </a:xfrm>
            <a:prstGeom prst="rect">
              <a:avLst/>
            </a:prstGeom>
          </p:spPr>
        </p:pic>
        <p:pic>
          <p:nvPicPr>
            <p:cNvPr id="7" name="Picture 6">
              <a:extLst>
                <a:ext uri="{FF2B5EF4-FFF2-40B4-BE49-F238E27FC236}">
                  <a16:creationId xmlns:a16="http://schemas.microsoft.com/office/drawing/2014/main" id="{15D3B49B-63E5-8642-9FE8-902B5EC60B5D}"/>
                </a:ext>
              </a:extLst>
            </p:cNvPr>
            <p:cNvPicPr>
              <a:picLocks noChangeAspect="1"/>
            </p:cNvPicPr>
            <p:nvPr/>
          </p:nvPicPr>
          <p:blipFill>
            <a:blip r:embed="rId4"/>
            <a:stretch>
              <a:fillRect/>
            </a:stretch>
          </p:blipFill>
          <p:spPr>
            <a:xfrm>
              <a:off x="1004143" y="1582127"/>
              <a:ext cx="4279054" cy="370710"/>
            </a:xfrm>
            <a:prstGeom prst="rect">
              <a:avLst/>
            </a:prstGeom>
          </p:spPr>
        </p:pic>
      </p:grpSp>
      <p:sp>
        <p:nvSpPr>
          <p:cNvPr id="8" name="Rectangle 7">
            <a:extLst>
              <a:ext uri="{FF2B5EF4-FFF2-40B4-BE49-F238E27FC236}">
                <a16:creationId xmlns:a16="http://schemas.microsoft.com/office/drawing/2014/main" id="{1CA861A5-2D59-2648-8BE0-D2C5B65C20E4}"/>
              </a:ext>
            </a:extLst>
          </p:cNvPr>
          <p:cNvSpPr/>
          <p:nvPr/>
        </p:nvSpPr>
        <p:spPr>
          <a:xfrm>
            <a:off x="857670" y="742464"/>
            <a:ext cx="4572000" cy="646331"/>
          </a:xfrm>
          <a:prstGeom prst="rect">
            <a:avLst/>
          </a:prstGeom>
        </p:spPr>
        <p:txBody>
          <a:bodyPr>
            <a:spAutoFit/>
          </a:bodyPr>
          <a:lstStyle/>
          <a:p>
            <a:r>
              <a:rPr lang="it-IT">
                <a:latin typeface="NimbusRomNo9L"/>
              </a:rPr>
              <a:t>La sintesi del circuito mediante termini massimi fornisce </a:t>
            </a:r>
            <a:endParaRPr lang="it-IT"/>
          </a:p>
        </p:txBody>
      </p:sp>
      <p:sp>
        <p:nvSpPr>
          <p:cNvPr id="9" name="TextBox 8">
            <a:extLst>
              <a:ext uri="{FF2B5EF4-FFF2-40B4-BE49-F238E27FC236}">
                <a16:creationId xmlns:a16="http://schemas.microsoft.com/office/drawing/2014/main" id="{067EF7C8-B6DF-7848-B2F1-BEB945B83D3F}"/>
              </a:ext>
            </a:extLst>
          </p:cNvPr>
          <p:cNvSpPr txBox="1"/>
          <p:nvPr/>
        </p:nvSpPr>
        <p:spPr>
          <a:xfrm>
            <a:off x="1063410" y="3014134"/>
            <a:ext cx="4017510" cy="369332"/>
          </a:xfrm>
          <a:prstGeom prst="rect">
            <a:avLst/>
          </a:prstGeom>
          <a:noFill/>
        </p:spPr>
        <p:txBody>
          <a:bodyPr wrap="none" rtlCol="0">
            <a:spAutoFit/>
          </a:bodyPr>
          <a:lstStyle/>
          <a:p>
            <a:r>
              <a:rPr lang="it-IT"/>
              <a:t>che è la duale dell’equazione precedente</a:t>
            </a:r>
          </a:p>
        </p:txBody>
      </p:sp>
      <p:pic>
        <p:nvPicPr>
          <p:cNvPr id="11" name="Picture 10">
            <a:extLst>
              <a:ext uri="{FF2B5EF4-FFF2-40B4-BE49-F238E27FC236}">
                <a16:creationId xmlns:a16="http://schemas.microsoft.com/office/drawing/2014/main" id="{1FD0662C-F13B-7B4D-91BF-64DD47E6BDDF}"/>
              </a:ext>
            </a:extLst>
          </p:cNvPr>
          <p:cNvPicPr>
            <a:picLocks noChangeAspect="1"/>
          </p:cNvPicPr>
          <p:nvPr/>
        </p:nvPicPr>
        <p:blipFill>
          <a:blip r:embed="rId5"/>
          <a:stretch>
            <a:fillRect/>
          </a:stretch>
        </p:blipFill>
        <p:spPr>
          <a:xfrm>
            <a:off x="4911589" y="3848261"/>
            <a:ext cx="3759200" cy="2298700"/>
          </a:xfrm>
          <a:prstGeom prst="rect">
            <a:avLst/>
          </a:prstGeom>
        </p:spPr>
      </p:pic>
      <p:pic>
        <p:nvPicPr>
          <p:cNvPr id="13" name="Picture 12">
            <a:extLst>
              <a:ext uri="{FF2B5EF4-FFF2-40B4-BE49-F238E27FC236}">
                <a16:creationId xmlns:a16="http://schemas.microsoft.com/office/drawing/2014/main" id="{3AF988BE-1A3B-7F4F-9077-B6501C70D564}"/>
              </a:ext>
            </a:extLst>
          </p:cNvPr>
          <p:cNvPicPr>
            <a:picLocks noChangeAspect="1"/>
          </p:cNvPicPr>
          <p:nvPr/>
        </p:nvPicPr>
        <p:blipFill>
          <a:blip r:embed="rId6"/>
          <a:stretch>
            <a:fillRect/>
          </a:stretch>
        </p:blipFill>
        <p:spPr>
          <a:xfrm>
            <a:off x="318346" y="3968911"/>
            <a:ext cx="4267200" cy="2057400"/>
          </a:xfrm>
          <a:prstGeom prst="rect">
            <a:avLst/>
          </a:prstGeom>
        </p:spPr>
      </p:pic>
    </p:spTree>
    <p:extLst>
      <p:ext uri="{BB962C8B-B14F-4D97-AF65-F5344CB8AC3E}">
        <p14:creationId xmlns:p14="http://schemas.microsoft.com/office/powerpoint/2010/main" val="373046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A27881-B197-F043-A326-A3F840BB6E2B}"/>
              </a:ext>
            </a:extLst>
          </p:cNvPr>
          <p:cNvSpPr txBox="1"/>
          <p:nvPr/>
        </p:nvSpPr>
        <p:spPr>
          <a:xfrm>
            <a:off x="6863590" y="0"/>
            <a:ext cx="2244525" cy="246221"/>
          </a:xfrm>
          <a:prstGeom prst="rect">
            <a:avLst/>
          </a:prstGeom>
          <a:noFill/>
        </p:spPr>
        <p:txBody>
          <a:bodyPr wrap="none" rtlCol="0">
            <a:spAutoFit/>
          </a:bodyPr>
          <a:lstStyle/>
          <a:p>
            <a:r>
              <a:rPr lang="it-IT" sz="1000"/>
              <a:t>Semplificazione delle funzioni Booleane</a:t>
            </a:r>
          </a:p>
        </p:txBody>
      </p:sp>
      <p:sp>
        <p:nvSpPr>
          <p:cNvPr id="3" name="TextBox 2">
            <a:extLst>
              <a:ext uri="{FF2B5EF4-FFF2-40B4-BE49-F238E27FC236}">
                <a16:creationId xmlns:a16="http://schemas.microsoft.com/office/drawing/2014/main" id="{79925B50-00E6-0D47-8FAC-ECAD9FE1B565}"/>
              </a:ext>
            </a:extLst>
          </p:cNvPr>
          <p:cNvSpPr txBox="1"/>
          <p:nvPr/>
        </p:nvSpPr>
        <p:spPr>
          <a:xfrm>
            <a:off x="2169640" y="409009"/>
            <a:ext cx="5660076" cy="461665"/>
          </a:xfrm>
          <a:prstGeom prst="rect">
            <a:avLst/>
          </a:prstGeom>
          <a:noFill/>
        </p:spPr>
        <p:txBody>
          <a:bodyPr wrap="none" rtlCol="0">
            <a:spAutoFit/>
          </a:bodyPr>
          <a:lstStyle/>
          <a:p>
            <a:r>
              <a:rPr lang="it-IT" sz="2400" b="1"/>
              <a:t>Semplificazione delle espressioni Booleane</a:t>
            </a:r>
          </a:p>
        </p:txBody>
      </p:sp>
      <p:sp>
        <p:nvSpPr>
          <p:cNvPr id="4" name="TextBox 3">
            <a:extLst>
              <a:ext uri="{FF2B5EF4-FFF2-40B4-BE49-F238E27FC236}">
                <a16:creationId xmlns:a16="http://schemas.microsoft.com/office/drawing/2014/main" id="{03A73209-2EC3-F74A-824C-1E4A94D321C4}"/>
              </a:ext>
            </a:extLst>
          </p:cNvPr>
          <p:cNvSpPr txBox="1"/>
          <p:nvPr/>
        </p:nvSpPr>
        <p:spPr>
          <a:xfrm>
            <a:off x="1056640" y="1137920"/>
            <a:ext cx="7533922" cy="646331"/>
          </a:xfrm>
          <a:prstGeom prst="rect">
            <a:avLst/>
          </a:prstGeom>
          <a:noFill/>
        </p:spPr>
        <p:txBody>
          <a:bodyPr wrap="none" rtlCol="0">
            <a:spAutoFit/>
          </a:bodyPr>
          <a:lstStyle/>
          <a:p>
            <a:r>
              <a:rPr lang="it-IT"/>
              <a:t>Le forme canoniche non esauriscono le espressioni analitiche di una funzione; </a:t>
            </a:r>
          </a:p>
          <a:p>
            <a:r>
              <a:rPr lang="it-IT"/>
              <a:t>anzi, si possono trasformare in espressioni </a:t>
            </a:r>
            <a:r>
              <a:rPr lang="it-IT" i="1"/>
              <a:t>equivalenti</a:t>
            </a:r>
            <a:r>
              <a:rPr lang="it-IT"/>
              <a:t> semplificate:</a:t>
            </a:r>
          </a:p>
        </p:txBody>
      </p:sp>
      <p:pic>
        <p:nvPicPr>
          <p:cNvPr id="6" name="Picture 5">
            <a:extLst>
              <a:ext uri="{FF2B5EF4-FFF2-40B4-BE49-F238E27FC236}">
                <a16:creationId xmlns:a16="http://schemas.microsoft.com/office/drawing/2014/main" id="{3349EF06-61C7-F643-AB29-3B53A29EB903}"/>
              </a:ext>
            </a:extLst>
          </p:cNvPr>
          <p:cNvPicPr>
            <a:picLocks noChangeAspect="1"/>
          </p:cNvPicPr>
          <p:nvPr/>
        </p:nvPicPr>
        <p:blipFill>
          <a:blip r:embed="rId2"/>
          <a:stretch>
            <a:fillRect/>
          </a:stretch>
        </p:blipFill>
        <p:spPr>
          <a:xfrm>
            <a:off x="2341034" y="2132892"/>
            <a:ext cx="4394200" cy="825500"/>
          </a:xfrm>
          <a:prstGeom prst="rect">
            <a:avLst/>
          </a:prstGeom>
        </p:spPr>
      </p:pic>
      <p:sp>
        <p:nvSpPr>
          <p:cNvPr id="7" name="TextBox 6">
            <a:extLst>
              <a:ext uri="{FF2B5EF4-FFF2-40B4-BE49-F238E27FC236}">
                <a16:creationId xmlns:a16="http://schemas.microsoft.com/office/drawing/2014/main" id="{3993962E-984C-E340-80E6-08849F1C491C}"/>
              </a:ext>
            </a:extLst>
          </p:cNvPr>
          <p:cNvSpPr txBox="1"/>
          <p:nvPr/>
        </p:nvSpPr>
        <p:spPr>
          <a:xfrm>
            <a:off x="1131147" y="3279940"/>
            <a:ext cx="7141379" cy="2031325"/>
          </a:xfrm>
          <a:prstGeom prst="rect">
            <a:avLst/>
          </a:prstGeom>
          <a:noFill/>
        </p:spPr>
        <p:txBody>
          <a:bodyPr wrap="none" rtlCol="0">
            <a:spAutoFit/>
          </a:bodyPr>
          <a:lstStyle/>
          <a:p>
            <a:r>
              <a:rPr lang="it-IT"/>
              <a:t>Si diranno </a:t>
            </a:r>
          </a:p>
          <a:p>
            <a:pPr marL="285750" indent="-285750">
              <a:buFont typeface="Arial" panose="020B0604020202020204" pitchFamily="34" charset="0"/>
              <a:buChar char="•"/>
            </a:pPr>
            <a:r>
              <a:rPr lang="it-IT" i="1"/>
              <a:t>equivalenti </a:t>
            </a:r>
            <a:r>
              <a:rPr lang="it-IT"/>
              <a:t>due funzioni che abbiano la stessa tavola di verità, </a:t>
            </a:r>
          </a:p>
          <a:p>
            <a:pPr marL="285750" indent="-285750">
              <a:buFont typeface="Arial" panose="020B0604020202020204" pitchFamily="34" charset="0"/>
              <a:buChar char="•"/>
            </a:pPr>
            <a:r>
              <a:rPr lang="it-IT"/>
              <a:t>forma </a:t>
            </a:r>
            <a:r>
              <a:rPr lang="it-IT" i="1"/>
              <a:t>semplificata</a:t>
            </a:r>
            <a:r>
              <a:rPr lang="it-IT"/>
              <a:t> di una funzione ogni sua espressione non canonica, </a:t>
            </a:r>
          </a:p>
          <a:p>
            <a:pPr marL="285750" indent="-285750">
              <a:buFont typeface="Arial" panose="020B0604020202020204" pitchFamily="34" charset="0"/>
              <a:buChar char="•"/>
            </a:pPr>
            <a:r>
              <a:rPr lang="it-IT"/>
              <a:t>forma </a:t>
            </a:r>
            <a:r>
              <a:rPr lang="it-IT" i="1"/>
              <a:t>minima</a:t>
            </a:r>
            <a:r>
              <a:rPr lang="it-IT"/>
              <a:t> quella in cui ogni variabile, diretta o negata che sia, </a:t>
            </a:r>
          </a:p>
          <a:p>
            <a:r>
              <a:rPr lang="it-IT"/>
              <a:t>      compare il minor numero di volte.</a:t>
            </a:r>
            <a:br>
              <a:rPr lang="it-IT"/>
            </a:br>
            <a:endParaRPr lang="it-IT"/>
          </a:p>
          <a:p>
            <a:endParaRPr lang="it-IT"/>
          </a:p>
        </p:txBody>
      </p:sp>
      <p:sp>
        <p:nvSpPr>
          <p:cNvPr id="8" name="TextBox 7">
            <a:extLst>
              <a:ext uri="{FF2B5EF4-FFF2-40B4-BE49-F238E27FC236}">
                <a16:creationId xmlns:a16="http://schemas.microsoft.com/office/drawing/2014/main" id="{316AF861-8A00-2C48-A9EF-950A967EE47B}"/>
              </a:ext>
            </a:extLst>
          </p:cNvPr>
          <p:cNvSpPr txBox="1"/>
          <p:nvPr/>
        </p:nvSpPr>
        <p:spPr>
          <a:xfrm>
            <a:off x="1131147" y="5107093"/>
            <a:ext cx="6838154" cy="923330"/>
          </a:xfrm>
          <a:prstGeom prst="rect">
            <a:avLst/>
          </a:prstGeom>
          <a:noFill/>
        </p:spPr>
        <p:txBody>
          <a:bodyPr wrap="none" rtlCol="0">
            <a:spAutoFit/>
          </a:bodyPr>
          <a:lstStyle/>
          <a:p>
            <a:r>
              <a:rPr lang="it-IT"/>
              <a:t>La manipolazione algebrica delle espressioni, basata sugli assiomi e sui </a:t>
            </a:r>
          </a:p>
          <a:p>
            <a:r>
              <a:rPr lang="it-IT"/>
              <a:t>teoremi visti precedentemente, è molto laboriosa e non garantisce </a:t>
            </a:r>
          </a:p>
          <a:p>
            <a:r>
              <a:rPr lang="it-IT"/>
              <a:t>l’ottenimento della firma minima.</a:t>
            </a:r>
          </a:p>
        </p:txBody>
      </p:sp>
    </p:spTree>
    <p:extLst>
      <p:ext uri="{BB962C8B-B14F-4D97-AF65-F5344CB8AC3E}">
        <p14:creationId xmlns:p14="http://schemas.microsoft.com/office/powerpoint/2010/main" val="274685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703F0F-FFB9-0A48-B5FF-E6096A98B172}"/>
              </a:ext>
            </a:extLst>
          </p:cNvPr>
          <p:cNvSpPr txBox="1"/>
          <p:nvPr/>
        </p:nvSpPr>
        <p:spPr>
          <a:xfrm>
            <a:off x="7926999" y="0"/>
            <a:ext cx="1204176" cy="246221"/>
          </a:xfrm>
          <a:prstGeom prst="rect">
            <a:avLst/>
          </a:prstGeom>
          <a:noFill/>
        </p:spPr>
        <p:txBody>
          <a:bodyPr wrap="none" rtlCol="0">
            <a:spAutoFit/>
          </a:bodyPr>
          <a:lstStyle/>
          <a:p>
            <a:r>
              <a:rPr lang="it-IT" sz="1000"/>
              <a:t>Mappe di Karnaugh</a:t>
            </a:r>
          </a:p>
        </p:txBody>
      </p:sp>
      <p:sp>
        <p:nvSpPr>
          <p:cNvPr id="3" name="TextBox 2">
            <a:extLst>
              <a:ext uri="{FF2B5EF4-FFF2-40B4-BE49-F238E27FC236}">
                <a16:creationId xmlns:a16="http://schemas.microsoft.com/office/drawing/2014/main" id="{B099F721-2DA8-764C-8B76-4746929B486F}"/>
              </a:ext>
            </a:extLst>
          </p:cNvPr>
          <p:cNvSpPr txBox="1"/>
          <p:nvPr/>
        </p:nvSpPr>
        <p:spPr>
          <a:xfrm>
            <a:off x="3256786" y="369146"/>
            <a:ext cx="2689454" cy="461665"/>
          </a:xfrm>
          <a:prstGeom prst="rect">
            <a:avLst/>
          </a:prstGeom>
          <a:noFill/>
        </p:spPr>
        <p:txBody>
          <a:bodyPr wrap="none" rtlCol="0">
            <a:spAutoFit/>
          </a:bodyPr>
          <a:lstStyle/>
          <a:p>
            <a:r>
              <a:rPr lang="it-IT" sz="2400" b="1"/>
              <a:t>Mappe di Karnaugh</a:t>
            </a:r>
          </a:p>
        </p:txBody>
      </p:sp>
      <p:sp>
        <p:nvSpPr>
          <p:cNvPr id="4" name="TextBox 3">
            <a:extLst>
              <a:ext uri="{FF2B5EF4-FFF2-40B4-BE49-F238E27FC236}">
                <a16:creationId xmlns:a16="http://schemas.microsoft.com/office/drawing/2014/main" id="{9201505A-6A67-5D44-8597-B3BBE9104918}"/>
              </a:ext>
            </a:extLst>
          </p:cNvPr>
          <p:cNvSpPr txBox="1"/>
          <p:nvPr/>
        </p:nvSpPr>
        <p:spPr>
          <a:xfrm>
            <a:off x="826347" y="1070186"/>
            <a:ext cx="7924798" cy="923330"/>
          </a:xfrm>
          <a:prstGeom prst="rect">
            <a:avLst/>
          </a:prstGeom>
          <a:noFill/>
        </p:spPr>
        <p:txBody>
          <a:bodyPr wrap="none" rtlCol="0">
            <a:spAutoFit/>
          </a:bodyPr>
          <a:lstStyle/>
          <a:p>
            <a:r>
              <a:rPr lang="it-IT"/>
              <a:t>Metodo grafico di semplificazione che permette di ottenere molto semplicemente </a:t>
            </a:r>
          </a:p>
          <a:p>
            <a:r>
              <a:rPr lang="it-IT"/>
              <a:t>la forma minima di una funzione espressa come somma di prodotti </a:t>
            </a:r>
            <a:r>
              <a:rPr lang="it-IT" i="1"/>
              <a:t>minterm </a:t>
            </a:r>
          </a:p>
          <a:p>
            <a:r>
              <a:rPr lang="it-IT"/>
              <a:t>(o anche come prodotto di somme </a:t>
            </a:r>
            <a:r>
              <a:rPr lang="it-IT" i="1"/>
              <a:t>maxterm</a:t>
            </a:r>
            <a:r>
              <a:rPr lang="it-IT"/>
              <a:t>)</a:t>
            </a:r>
          </a:p>
        </p:txBody>
      </p:sp>
      <p:grpSp>
        <p:nvGrpSpPr>
          <p:cNvPr id="17" name="Group 16">
            <a:extLst>
              <a:ext uri="{FF2B5EF4-FFF2-40B4-BE49-F238E27FC236}">
                <a16:creationId xmlns:a16="http://schemas.microsoft.com/office/drawing/2014/main" id="{03FA01D5-07FD-1546-8656-855061F1F3D9}"/>
              </a:ext>
            </a:extLst>
          </p:cNvPr>
          <p:cNvGrpSpPr/>
          <p:nvPr/>
        </p:nvGrpSpPr>
        <p:grpSpPr>
          <a:xfrm>
            <a:off x="1621035" y="2429615"/>
            <a:ext cx="5960955" cy="1676257"/>
            <a:chOff x="1621035" y="2429615"/>
            <a:chExt cx="5960955" cy="1676257"/>
          </a:xfrm>
        </p:grpSpPr>
        <p:grpSp>
          <p:nvGrpSpPr>
            <p:cNvPr id="15" name="Group 14">
              <a:extLst>
                <a:ext uri="{FF2B5EF4-FFF2-40B4-BE49-F238E27FC236}">
                  <a16:creationId xmlns:a16="http://schemas.microsoft.com/office/drawing/2014/main" id="{A77CA81E-3F9D-4A44-904F-217CC9E24DFA}"/>
                </a:ext>
              </a:extLst>
            </p:cNvPr>
            <p:cNvGrpSpPr/>
            <p:nvPr/>
          </p:nvGrpSpPr>
          <p:grpSpPr>
            <a:xfrm>
              <a:off x="1621035" y="2429615"/>
              <a:ext cx="5960955" cy="1201026"/>
              <a:chOff x="1713654" y="2632815"/>
              <a:chExt cx="5960955" cy="1201026"/>
            </a:xfrm>
          </p:grpSpPr>
          <p:sp>
            <p:nvSpPr>
              <p:cNvPr id="5" name="TextBox 4">
                <a:extLst>
                  <a:ext uri="{FF2B5EF4-FFF2-40B4-BE49-F238E27FC236}">
                    <a16:creationId xmlns:a16="http://schemas.microsoft.com/office/drawing/2014/main" id="{F3C3F47F-DA1F-E146-809E-DE99F5B00494}"/>
                  </a:ext>
                </a:extLst>
              </p:cNvPr>
              <p:cNvSpPr txBox="1"/>
              <p:nvPr/>
            </p:nvSpPr>
            <p:spPr>
              <a:xfrm>
                <a:off x="1713654" y="2632815"/>
                <a:ext cx="5897768" cy="369332"/>
              </a:xfrm>
              <a:prstGeom prst="rect">
                <a:avLst/>
              </a:prstGeom>
              <a:noFill/>
            </p:spPr>
            <p:txBody>
              <a:bodyPr wrap="none" rtlCol="0">
                <a:spAutoFit/>
              </a:bodyPr>
              <a:lstStyle/>
              <a:p>
                <a:r>
                  <a:rPr lang="it-IT"/>
                  <a:t>Metodo di rappresentazione di una funzione logica basato su </a:t>
                </a:r>
              </a:p>
            </p:txBody>
          </p:sp>
          <p:grpSp>
            <p:nvGrpSpPr>
              <p:cNvPr id="12" name="Group 11">
                <a:extLst>
                  <a:ext uri="{FF2B5EF4-FFF2-40B4-BE49-F238E27FC236}">
                    <a16:creationId xmlns:a16="http://schemas.microsoft.com/office/drawing/2014/main" id="{D2C98E71-58D1-BF46-B8B2-3042453F3C61}"/>
                  </a:ext>
                </a:extLst>
              </p:cNvPr>
              <p:cNvGrpSpPr/>
              <p:nvPr/>
            </p:nvGrpSpPr>
            <p:grpSpPr>
              <a:xfrm>
                <a:off x="1794509" y="3027679"/>
                <a:ext cx="5880100" cy="396665"/>
                <a:chOff x="1794509" y="3027679"/>
                <a:chExt cx="5880100" cy="396665"/>
              </a:xfrm>
            </p:grpSpPr>
            <p:pic>
              <p:nvPicPr>
                <p:cNvPr id="9" name="Picture 8">
                  <a:extLst>
                    <a:ext uri="{FF2B5EF4-FFF2-40B4-BE49-F238E27FC236}">
                      <a16:creationId xmlns:a16="http://schemas.microsoft.com/office/drawing/2014/main" id="{D0CB327F-591C-DF48-B101-6CB4AA88F423}"/>
                    </a:ext>
                  </a:extLst>
                </p:cNvPr>
                <p:cNvPicPr>
                  <a:picLocks noChangeAspect="1"/>
                </p:cNvPicPr>
                <p:nvPr/>
              </p:nvPicPr>
              <p:blipFill>
                <a:blip r:embed="rId2"/>
                <a:stretch>
                  <a:fillRect/>
                </a:stretch>
              </p:blipFill>
              <p:spPr>
                <a:xfrm>
                  <a:off x="1794509" y="3081444"/>
                  <a:ext cx="5880100" cy="342900"/>
                </a:xfrm>
                <a:prstGeom prst="rect">
                  <a:avLst/>
                </a:prstGeom>
              </p:spPr>
            </p:pic>
            <p:sp>
              <p:nvSpPr>
                <p:cNvPr id="10" name="Rectangle 9">
                  <a:extLst>
                    <a:ext uri="{FF2B5EF4-FFF2-40B4-BE49-F238E27FC236}">
                      <a16:creationId xmlns:a16="http://schemas.microsoft.com/office/drawing/2014/main" id="{4CD17B0A-92EB-7C4B-BA92-FE5D22493724}"/>
                    </a:ext>
                  </a:extLst>
                </p:cNvPr>
                <p:cNvSpPr/>
                <p:nvPr/>
              </p:nvSpPr>
              <p:spPr>
                <a:xfrm>
                  <a:off x="1889760" y="3027679"/>
                  <a:ext cx="162560" cy="80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ctangle 10">
                  <a:extLst>
                    <a:ext uri="{FF2B5EF4-FFF2-40B4-BE49-F238E27FC236}">
                      <a16:creationId xmlns:a16="http://schemas.microsoft.com/office/drawing/2014/main" id="{29EA1981-7A3E-6E4C-B2A5-E231AE79D351}"/>
                    </a:ext>
                  </a:extLst>
                </p:cNvPr>
                <p:cNvSpPr/>
                <p:nvPr/>
              </p:nvSpPr>
              <p:spPr>
                <a:xfrm>
                  <a:off x="7007012" y="3041015"/>
                  <a:ext cx="308187" cy="67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14" name="Picture 13">
                <a:extLst>
                  <a:ext uri="{FF2B5EF4-FFF2-40B4-BE49-F238E27FC236}">
                    <a16:creationId xmlns:a16="http://schemas.microsoft.com/office/drawing/2014/main" id="{65B75B91-5F9B-9948-9BDC-88986BADC33F}"/>
                  </a:ext>
                </a:extLst>
              </p:cNvPr>
              <p:cNvPicPr>
                <a:picLocks noChangeAspect="1"/>
              </p:cNvPicPr>
              <p:nvPr/>
            </p:nvPicPr>
            <p:blipFill>
              <a:blip r:embed="rId3"/>
              <a:stretch>
                <a:fillRect/>
              </a:stretch>
            </p:blipFill>
            <p:spPr>
              <a:xfrm>
                <a:off x="3256786" y="3503641"/>
                <a:ext cx="2717800" cy="330200"/>
              </a:xfrm>
              <a:prstGeom prst="rect">
                <a:avLst/>
              </a:prstGeom>
            </p:spPr>
          </p:pic>
        </p:grpSp>
        <p:sp>
          <p:nvSpPr>
            <p:cNvPr id="16" name="TextBox 15">
              <a:extLst>
                <a:ext uri="{FF2B5EF4-FFF2-40B4-BE49-F238E27FC236}">
                  <a16:creationId xmlns:a16="http://schemas.microsoft.com/office/drawing/2014/main" id="{2A0CAD35-8038-D341-B907-EED13B45CBA4}"/>
                </a:ext>
              </a:extLst>
            </p:cNvPr>
            <p:cNvSpPr txBox="1"/>
            <p:nvPr/>
          </p:nvSpPr>
          <p:spPr>
            <a:xfrm>
              <a:off x="1701890" y="3736540"/>
              <a:ext cx="2793329" cy="369332"/>
            </a:xfrm>
            <a:prstGeom prst="rect">
              <a:avLst/>
            </a:prstGeom>
            <a:noFill/>
          </p:spPr>
          <p:txBody>
            <a:bodyPr wrap="none" rtlCol="0">
              <a:spAutoFit/>
            </a:bodyPr>
            <a:lstStyle/>
            <a:p>
              <a:r>
                <a:rPr lang="it-IT"/>
                <a:t>con </a:t>
              </a:r>
              <a:r>
                <a:rPr lang="it-IT" i="1"/>
                <a:t>n</a:t>
              </a:r>
              <a:r>
                <a:rPr lang="it-IT"/>
                <a:t> numero delle variabili</a:t>
              </a:r>
            </a:p>
          </p:txBody>
        </p:sp>
      </p:grpSp>
      <p:sp>
        <p:nvSpPr>
          <p:cNvPr id="19" name="Rectangle 18">
            <a:extLst>
              <a:ext uri="{FF2B5EF4-FFF2-40B4-BE49-F238E27FC236}">
                <a16:creationId xmlns:a16="http://schemas.microsoft.com/office/drawing/2014/main" id="{DEBCDF26-34F3-6941-BFE2-F944C0DE6290}"/>
              </a:ext>
            </a:extLst>
          </p:cNvPr>
          <p:cNvSpPr/>
          <p:nvPr/>
        </p:nvSpPr>
        <p:spPr>
          <a:xfrm>
            <a:off x="1252438" y="4694535"/>
            <a:ext cx="6541257" cy="646331"/>
          </a:xfrm>
          <a:prstGeom prst="rect">
            <a:avLst/>
          </a:prstGeom>
        </p:spPr>
        <p:txBody>
          <a:bodyPr wrap="square">
            <a:spAutoFit/>
          </a:bodyPr>
          <a:lstStyle/>
          <a:p>
            <a:r>
              <a:rPr lang="it-IT">
                <a:latin typeface="CMR10"/>
              </a:rPr>
              <a:t>Ci saranno 4 </a:t>
            </a:r>
            <a:r>
              <a:rPr lang="it-IT">
                <a:latin typeface="NimbusRomNo9L"/>
              </a:rPr>
              <a:t>elementi per le funzioni di due variabili, </a:t>
            </a:r>
            <a:r>
              <a:rPr lang="it-IT">
                <a:latin typeface="CMR10"/>
              </a:rPr>
              <a:t>8 </a:t>
            </a:r>
            <a:r>
              <a:rPr lang="it-IT">
                <a:latin typeface="NimbusRomNo9L"/>
              </a:rPr>
              <a:t>per quelle di tre variabili, </a:t>
            </a:r>
            <a:r>
              <a:rPr lang="it-IT">
                <a:latin typeface="CMR10"/>
              </a:rPr>
              <a:t>16 </a:t>
            </a:r>
            <a:r>
              <a:rPr lang="it-IT">
                <a:latin typeface="NimbusRomNo9L"/>
              </a:rPr>
              <a:t>per quelle di quattro e così via. </a:t>
            </a:r>
            <a:endParaRPr lang="it-IT"/>
          </a:p>
        </p:txBody>
      </p:sp>
    </p:spTree>
    <p:extLst>
      <p:ext uri="{BB962C8B-B14F-4D97-AF65-F5344CB8AC3E}">
        <p14:creationId xmlns:p14="http://schemas.microsoft.com/office/powerpoint/2010/main" val="286112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9A9C0E-F70E-BD4A-AE65-6343EEC95DBE}"/>
              </a:ext>
            </a:extLst>
          </p:cNvPr>
          <p:cNvSpPr txBox="1"/>
          <p:nvPr/>
        </p:nvSpPr>
        <p:spPr>
          <a:xfrm>
            <a:off x="2104456" y="408011"/>
            <a:ext cx="5001369" cy="461665"/>
          </a:xfrm>
          <a:prstGeom prst="rect">
            <a:avLst/>
          </a:prstGeom>
          <a:noFill/>
        </p:spPr>
        <p:txBody>
          <a:bodyPr wrap="none" rtlCol="0">
            <a:spAutoFit/>
          </a:bodyPr>
          <a:lstStyle/>
          <a:p>
            <a:r>
              <a:rPr lang="it-IT" sz="2400"/>
              <a:t>Idea sottostante le mappe di Karnaugh</a:t>
            </a:r>
          </a:p>
        </p:txBody>
      </p:sp>
      <p:sp>
        <p:nvSpPr>
          <p:cNvPr id="3" name="Rectangle 2">
            <a:extLst>
              <a:ext uri="{FF2B5EF4-FFF2-40B4-BE49-F238E27FC236}">
                <a16:creationId xmlns:a16="http://schemas.microsoft.com/office/drawing/2014/main" id="{A31B9B0F-5A87-1045-95BC-B120746C26BF}"/>
              </a:ext>
            </a:extLst>
          </p:cNvPr>
          <p:cNvSpPr/>
          <p:nvPr/>
        </p:nvSpPr>
        <p:spPr>
          <a:xfrm>
            <a:off x="1313894" y="1218678"/>
            <a:ext cx="6975083" cy="923330"/>
          </a:xfrm>
          <a:prstGeom prst="rect">
            <a:avLst/>
          </a:prstGeom>
        </p:spPr>
        <p:txBody>
          <a:bodyPr wrap="square">
            <a:spAutoFit/>
          </a:bodyPr>
          <a:lstStyle/>
          <a:p>
            <a:r>
              <a:rPr lang="it-IT">
                <a:latin typeface="NimbusRomNo9L"/>
              </a:rPr>
              <a:t>Costruire una tavola di verità bidimensionale in modo che, p</a:t>
            </a:r>
            <a:r>
              <a:rPr lang="it-IT"/>
              <a:t>assando da ciascuna casella a una adiacente, sia in senso orizzontale che verticale, cambi il valore di una sola variabile.</a:t>
            </a:r>
          </a:p>
        </p:txBody>
      </p:sp>
      <p:pic>
        <p:nvPicPr>
          <p:cNvPr id="4" name="Picture 3">
            <a:extLst>
              <a:ext uri="{FF2B5EF4-FFF2-40B4-BE49-F238E27FC236}">
                <a16:creationId xmlns:a16="http://schemas.microsoft.com/office/drawing/2014/main" id="{D22505E2-912E-184C-8452-E8D010EAF491}"/>
              </a:ext>
            </a:extLst>
          </p:cNvPr>
          <p:cNvPicPr>
            <a:picLocks noChangeAspect="1"/>
          </p:cNvPicPr>
          <p:nvPr/>
        </p:nvPicPr>
        <p:blipFill>
          <a:blip r:embed="rId2"/>
          <a:stretch>
            <a:fillRect/>
          </a:stretch>
        </p:blipFill>
        <p:spPr>
          <a:xfrm>
            <a:off x="1699416" y="2491011"/>
            <a:ext cx="5621444" cy="2629915"/>
          </a:xfrm>
          <a:prstGeom prst="rect">
            <a:avLst/>
          </a:prstGeom>
        </p:spPr>
      </p:pic>
      <p:sp>
        <p:nvSpPr>
          <p:cNvPr id="5" name="TextBox 4">
            <a:extLst>
              <a:ext uri="{FF2B5EF4-FFF2-40B4-BE49-F238E27FC236}">
                <a16:creationId xmlns:a16="http://schemas.microsoft.com/office/drawing/2014/main" id="{785B4D5A-70A7-844B-989D-B1E4498A85ED}"/>
              </a:ext>
            </a:extLst>
          </p:cNvPr>
          <p:cNvSpPr txBox="1"/>
          <p:nvPr/>
        </p:nvSpPr>
        <p:spPr>
          <a:xfrm>
            <a:off x="1225817" y="5353163"/>
            <a:ext cx="6758645" cy="923330"/>
          </a:xfrm>
          <a:prstGeom prst="rect">
            <a:avLst/>
          </a:prstGeom>
          <a:noFill/>
        </p:spPr>
        <p:txBody>
          <a:bodyPr wrap="none" rtlCol="0">
            <a:spAutoFit/>
          </a:bodyPr>
          <a:lstStyle/>
          <a:p>
            <a:r>
              <a:rPr lang="it-IT"/>
              <a:t>Nella mappa mettiamo un 1 in corrispondenza delle terne per le quali </a:t>
            </a:r>
          </a:p>
          <a:p>
            <a:r>
              <a:rPr lang="it-IT"/>
              <a:t>la funzione vale 1 e uno 0 in corrispondenza delle terne per le quali la </a:t>
            </a:r>
          </a:p>
          <a:p>
            <a:r>
              <a:rPr lang="it-IT"/>
              <a:t>funzione vale 0.</a:t>
            </a:r>
          </a:p>
        </p:txBody>
      </p:sp>
      <p:grpSp>
        <p:nvGrpSpPr>
          <p:cNvPr id="8" name="Group 7">
            <a:extLst>
              <a:ext uri="{FF2B5EF4-FFF2-40B4-BE49-F238E27FC236}">
                <a16:creationId xmlns:a16="http://schemas.microsoft.com/office/drawing/2014/main" id="{717ADDB9-461F-D749-ACEE-94921B008D87}"/>
              </a:ext>
            </a:extLst>
          </p:cNvPr>
          <p:cNvGrpSpPr/>
          <p:nvPr/>
        </p:nvGrpSpPr>
        <p:grpSpPr>
          <a:xfrm>
            <a:off x="3194461" y="2258774"/>
            <a:ext cx="5391722" cy="584200"/>
            <a:chOff x="3562597" y="2208254"/>
            <a:chExt cx="5391722" cy="584200"/>
          </a:xfrm>
        </p:grpSpPr>
        <p:pic>
          <p:nvPicPr>
            <p:cNvPr id="6" name="Picture 5">
              <a:extLst>
                <a:ext uri="{FF2B5EF4-FFF2-40B4-BE49-F238E27FC236}">
                  <a16:creationId xmlns:a16="http://schemas.microsoft.com/office/drawing/2014/main" id="{A1F34214-E3B3-884D-9FA7-152739730064}"/>
                </a:ext>
              </a:extLst>
            </p:cNvPr>
            <p:cNvPicPr>
              <a:picLocks noChangeAspect="1"/>
            </p:cNvPicPr>
            <p:nvPr/>
          </p:nvPicPr>
          <p:blipFill>
            <a:blip r:embed="rId3"/>
            <a:stretch>
              <a:fillRect/>
            </a:stretch>
          </p:blipFill>
          <p:spPr>
            <a:xfrm>
              <a:off x="6198419" y="2208254"/>
              <a:ext cx="2755900" cy="584200"/>
            </a:xfrm>
            <a:prstGeom prst="rect">
              <a:avLst/>
            </a:prstGeom>
          </p:spPr>
        </p:pic>
        <p:sp>
          <p:nvSpPr>
            <p:cNvPr id="7" name="TextBox 6">
              <a:extLst>
                <a:ext uri="{FF2B5EF4-FFF2-40B4-BE49-F238E27FC236}">
                  <a16:creationId xmlns:a16="http://schemas.microsoft.com/office/drawing/2014/main" id="{258461F2-665C-2241-B085-ED3F7B4A1CDC}"/>
                </a:ext>
              </a:extLst>
            </p:cNvPr>
            <p:cNvSpPr txBox="1"/>
            <p:nvPr/>
          </p:nvSpPr>
          <p:spPr>
            <a:xfrm>
              <a:off x="3562597" y="2315688"/>
              <a:ext cx="2615588" cy="369332"/>
            </a:xfrm>
            <a:prstGeom prst="rect">
              <a:avLst/>
            </a:prstGeom>
            <a:noFill/>
          </p:spPr>
          <p:txBody>
            <a:bodyPr wrap="none" rtlCol="0">
              <a:spAutoFit/>
            </a:bodyPr>
            <a:lstStyle/>
            <a:p>
              <a:r>
                <a:rPr lang="en-US"/>
                <a:t>Strategia sottostante (T9):</a:t>
              </a:r>
            </a:p>
          </p:txBody>
        </p:sp>
      </p:grpSp>
    </p:spTree>
    <p:extLst>
      <p:ext uri="{BB962C8B-B14F-4D97-AF65-F5344CB8AC3E}">
        <p14:creationId xmlns:p14="http://schemas.microsoft.com/office/powerpoint/2010/main" val="64143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E0AC18-88C0-614A-A5DB-8C3B711B720C}"/>
              </a:ext>
            </a:extLst>
          </p:cNvPr>
          <p:cNvSpPr/>
          <p:nvPr/>
        </p:nvSpPr>
        <p:spPr>
          <a:xfrm>
            <a:off x="1381132" y="474748"/>
            <a:ext cx="6541257" cy="646331"/>
          </a:xfrm>
          <a:prstGeom prst="rect">
            <a:avLst/>
          </a:prstGeom>
        </p:spPr>
        <p:txBody>
          <a:bodyPr wrap="square">
            <a:spAutoFit/>
          </a:bodyPr>
          <a:lstStyle/>
          <a:p>
            <a:r>
              <a:rPr lang="it-IT">
                <a:latin typeface="CMR10"/>
              </a:rPr>
              <a:t>Ci saranno 4 </a:t>
            </a:r>
            <a:r>
              <a:rPr lang="it-IT">
                <a:latin typeface="NimbusRomNo9L"/>
              </a:rPr>
              <a:t>elementi per le funzioni di due variabili, </a:t>
            </a:r>
            <a:r>
              <a:rPr lang="it-IT">
                <a:latin typeface="CMR10"/>
              </a:rPr>
              <a:t>8 </a:t>
            </a:r>
            <a:r>
              <a:rPr lang="it-IT">
                <a:latin typeface="NimbusRomNo9L"/>
              </a:rPr>
              <a:t>per quelle di tre variabili, </a:t>
            </a:r>
            <a:r>
              <a:rPr lang="it-IT">
                <a:latin typeface="CMR10"/>
              </a:rPr>
              <a:t>16 </a:t>
            </a:r>
            <a:r>
              <a:rPr lang="it-IT">
                <a:latin typeface="NimbusRomNo9L"/>
              </a:rPr>
              <a:t>per quelle di quattro e così via. </a:t>
            </a:r>
            <a:endParaRPr lang="it-IT"/>
          </a:p>
        </p:txBody>
      </p:sp>
      <p:grpSp>
        <p:nvGrpSpPr>
          <p:cNvPr id="12" name="Group 11">
            <a:extLst>
              <a:ext uri="{FF2B5EF4-FFF2-40B4-BE49-F238E27FC236}">
                <a16:creationId xmlns:a16="http://schemas.microsoft.com/office/drawing/2014/main" id="{14E13E12-FDA6-C04F-92C4-1FE102F9E135}"/>
              </a:ext>
            </a:extLst>
          </p:cNvPr>
          <p:cNvGrpSpPr/>
          <p:nvPr/>
        </p:nvGrpSpPr>
        <p:grpSpPr>
          <a:xfrm>
            <a:off x="686858" y="2556655"/>
            <a:ext cx="1955792" cy="2201797"/>
            <a:chOff x="901068" y="2604068"/>
            <a:chExt cx="1955792" cy="2201797"/>
          </a:xfrm>
        </p:grpSpPr>
        <p:pic>
          <p:nvPicPr>
            <p:cNvPr id="8" name="Picture 7">
              <a:extLst>
                <a:ext uri="{FF2B5EF4-FFF2-40B4-BE49-F238E27FC236}">
                  <a16:creationId xmlns:a16="http://schemas.microsoft.com/office/drawing/2014/main" id="{11786B98-BEBF-4647-A698-B46D0E21623C}"/>
                </a:ext>
              </a:extLst>
            </p:cNvPr>
            <p:cNvPicPr>
              <a:picLocks noChangeAspect="1"/>
            </p:cNvPicPr>
            <p:nvPr/>
          </p:nvPicPr>
          <p:blipFill>
            <a:blip r:embed="rId2"/>
            <a:stretch>
              <a:fillRect/>
            </a:stretch>
          </p:blipFill>
          <p:spPr>
            <a:xfrm>
              <a:off x="928789" y="2604068"/>
              <a:ext cx="1577344" cy="1556029"/>
            </a:xfrm>
            <a:prstGeom prst="rect">
              <a:avLst/>
            </a:prstGeom>
          </p:spPr>
        </p:pic>
        <p:sp>
          <p:nvSpPr>
            <p:cNvPr id="9" name="TextBox 8">
              <a:extLst>
                <a:ext uri="{FF2B5EF4-FFF2-40B4-BE49-F238E27FC236}">
                  <a16:creationId xmlns:a16="http://schemas.microsoft.com/office/drawing/2014/main" id="{05E9FB42-4E64-824E-82F8-2685F6BC78EF}"/>
                </a:ext>
              </a:extLst>
            </p:cNvPr>
            <p:cNvSpPr txBox="1"/>
            <p:nvPr/>
          </p:nvSpPr>
          <p:spPr>
            <a:xfrm>
              <a:off x="901068" y="4436533"/>
              <a:ext cx="1955792" cy="369332"/>
            </a:xfrm>
            <a:prstGeom prst="rect">
              <a:avLst/>
            </a:prstGeom>
            <a:noFill/>
          </p:spPr>
          <p:txBody>
            <a:bodyPr wrap="none" rtlCol="0">
              <a:spAutoFit/>
            </a:bodyPr>
            <a:lstStyle/>
            <a:p>
              <a:r>
                <a:rPr lang="it-IT"/>
                <a:t>mappa a 2 variabili</a:t>
              </a:r>
            </a:p>
          </p:txBody>
        </p:sp>
      </p:grpSp>
      <p:grpSp>
        <p:nvGrpSpPr>
          <p:cNvPr id="13" name="Group 12">
            <a:extLst>
              <a:ext uri="{FF2B5EF4-FFF2-40B4-BE49-F238E27FC236}">
                <a16:creationId xmlns:a16="http://schemas.microsoft.com/office/drawing/2014/main" id="{27CB0599-025D-8640-8110-C4CB1436E06E}"/>
              </a:ext>
            </a:extLst>
          </p:cNvPr>
          <p:cNvGrpSpPr/>
          <p:nvPr/>
        </p:nvGrpSpPr>
        <p:grpSpPr>
          <a:xfrm>
            <a:off x="2938779" y="2629096"/>
            <a:ext cx="2660227" cy="2129356"/>
            <a:chOff x="3197012" y="2676509"/>
            <a:chExt cx="2660227" cy="2129356"/>
          </a:xfrm>
        </p:grpSpPr>
        <p:pic>
          <p:nvPicPr>
            <p:cNvPr id="6" name="Picture 5">
              <a:extLst>
                <a:ext uri="{FF2B5EF4-FFF2-40B4-BE49-F238E27FC236}">
                  <a16:creationId xmlns:a16="http://schemas.microsoft.com/office/drawing/2014/main" id="{D9B1784C-657F-B542-A047-56D504118A7D}"/>
                </a:ext>
              </a:extLst>
            </p:cNvPr>
            <p:cNvPicPr>
              <a:picLocks noChangeAspect="1"/>
            </p:cNvPicPr>
            <p:nvPr/>
          </p:nvPicPr>
          <p:blipFill>
            <a:blip r:embed="rId3"/>
            <a:stretch>
              <a:fillRect/>
            </a:stretch>
          </p:blipFill>
          <p:spPr>
            <a:xfrm>
              <a:off x="3197012" y="2676509"/>
              <a:ext cx="2660227" cy="1483588"/>
            </a:xfrm>
            <a:prstGeom prst="rect">
              <a:avLst/>
            </a:prstGeom>
          </p:spPr>
        </p:pic>
        <p:sp>
          <p:nvSpPr>
            <p:cNvPr id="10" name="TextBox 9">
              <a:extLst>
                <a:ext uri="{FF2B5EF4-FFF2-40B4-BE49-F238E27FC236}">
                  <a16:creationId xmlns:a16="http://schemas.microsoft.com/office/drawing/2014/main" id="{26C2B795-3243-2640-B44C-2D17C7952B90}"/>
                </a:ext>
              </a:extLst>
            </p:cNvPr>
            <p:cNvSpPr txBox="1"/>
            <p:nvPr/>
          </p:nvSpPr>
          <p:spPr>
            <a:xfrm>
              <a:off x="3735708" y="4436533"/>
              <a:ext cx="1955792" cy="369332"/>
            </a:xfrm>
            <a:prstGeom prst="rect">
              <a:avLst/>
            </a:prstGeom>
            <a:noFill/>
          </p:spPr>
          <p:txBody>
            <a:bodyPr wrap="none" rtlCol="0">
              <a:spAutoFit/>
            </a:bodyPr>
            <a:lstStyle/>
            <a:p>
              <a:r>
                <a:rPr lang="it-IT"/>
                <a:t>mappa a 3 variabili</a:t>
              </a:r>
            </a:p>
          </p:txBody>
        </p:sp>
      </p:grpSp>
      <p:grpSp>
        <p:nvGrpSpPr>
          <p:cNvPr id="14" name="Group 13">
            <a:extLst>
              <a:ext uri="{FF2B5EF4-FFF2-40B4-BE49-F238E27FC236}">
                <a16:creationId xmlns:a16="http://schemas.microsoft.com/office/drawing/2014/main" id="{AF89D158-82EE-A044-AB9B-5D1AEB28A6E7}"/>
              </a:ext>
            </a:extLst>
          </p:cNvPr>
          <p:cNvGrpSpPr/>
          <p:nvPr/>
        </p:nvGrpSpPr>
        <p:grpSpPr>
          <a:xfrm>
            <a:off x="5954609" y="2086185"/>
            <a:ext cx="2749124" cy="3278480"/>
            <a:chOff x="6245862" y="2289385"/>
            <a:chExt cx="2749124" cy="3278480"/>
          </a:xfrm>
        </p:grpSpPr>
        <p:pic>
          <p:nvPicPr>
            <p:cNvPr id="4" name="Picture 3">
              <a:extLst>
                <a:ext uri="{FF2B5EF4-FFF2-40B4-BE49-F238E27FC236}">
                  <a16:creationId xmlns:a16="http://schemas.microsoft.com/office/drawing/2014/main" id="{163BF38C-2910-1349-9DDA-C2462AABB6E9}"/>
                </a:ext>
              </a:extLst>
            </p:cNvPr>
            <p:cNvPicPr>
              <a:picLocks noChangeAspect="1"/>
            </p:cNvPicPr>
            <p:nvPr/>
          </p:nvPicPr>
          <p:blipFill>
            <a:blip r:embed="rId4"/>
            <a:stretch>
              <a:fillRect/>
            </a:stretch>
          </p:blipFill>
          <p:spPr>
            <a:xfrm>
              <a:off x="6245862" y="2289385"/>
              <a:ext cx="2749124" cy="2603077"/>
            </a:xfrm>
            <a:prstGeom prst="rect">
              <a:avLst/>
            </a:prstGeom>
          </p:spPr>
        </p:pic>
        <p:sp>
          <p:nvSpPr>
            <p:cNvPr id="11" name="TextBox 10">
              <a:extLst>
                <a:ext uri="{FF2B5EF4-FFF2-40B4-BE49-F238E27FC236}">
                  <a16:creationId xmlns:a16="http://schemas.microsoft.com/office/drawing/2014/main" id="{4A5B4CA2-F76B-F347-AFBA-869591B2B7B9}"/>
                </a:ext>
              </a:extLst>
            </p:cNvPr>
            <p:cNvSpPr txBox="1"/>
            <p:nvPr/>
          </p:nvSpPr>
          <p:spPr>
            <a:xfrm>
              <a:off x="6642528" y="5198533"/>
              <a:ext cx="1955792" cy="369332"/>
            </a:xfrm>
            <a:prstGeom prst="rect">
              <a:avLst/>
            </a:prstGeom>
            <a:noFill/>
          </p:spPr>
          <p:txBody>
            <a:bodyPr wrap="none" rtlCol="0">
              <a:spAutoFit/>
            </a:bodyPr>
            <a:lstStyle/>
            <a:p>
              <a:r>
                <a:rPr lang="it-IT"/>
                <a:t>mappa a 4 variabili</a:t>
              </a:r>
            </a:p>
          </p:txBody>
        </p:sp>
      </p:grpSp>
      <p:sp>
        <p:nvSpPr>
          <p:cNvPr id="15" name="TextBox 14">
            <a:extLst>
              <a:ext uri="{FF2B5EF4-FFF2-40B4-BE49-F238E27FC236}">
                <a16:creationId xmlns:a16="http://schemas.microsoft.com/office/drawing/2014/main" id="{59404AD2-D58B-1049-A16D-3318D250CCE8}"/>
              </a:ext>
            </a:extLst>
          </p:cNvPr>
          <p:cNvSpPr txBox="1"/>
          <p:nvPr/>
        </p:nvSpPr>
        <p:spPr>
          <a:xfrm>
            <a:off x="7926999" y="0"/>
            <a:ext cx="1204176" cy="246221"/>
          </a:xfrm>
          <a:prstGeom prst="rect">
            <a:avLst/>
          </a:prstGeom>
          <a:noFill/>
        </p:spPr>
        <p:txBody>
          <a:bodyPr wrap="none" rtlCol="0">
            <a:spAutoFit/>
          </a:bodyPr>
          <a:lstStyle/>
          <a:p>
            <a:r>
              <a:rPr lang="it-IT" sz="1000"/>
              <a:t>Mappe di Karnaugh</a:t>
            </a:r>
          </a:p>
        </p:txBody>
      </p:sp>
      <p:sp>
        <p:nvSpPr>
          <p:cNvPr id="3" name="Arc 2">
            <a:extLst>
              <a:ext uri="{FF2B5EF4-FFF2-40B4-BE49-F238E27FC236}">
                <a16:creationId xmlns:a16="http://schemas.microsoft.com/office/drawing/2014/main" id="{B765BE75-3123-7E4E-9A13-486990331C35}"/>
              </a:ext>
            </a:extLst>
          </p:cNvPr>
          <p:cNvSpPr/>
          <p:nvPr/>
        </p:nvSpPr>
        <p:spPr>
          <a:xfrm>
            <a:off x="4740235" y="2206259"/>
            <a:ext cx="569728" cy="590543"/>
          </a:xfrm>
          <a:prstGeom prst="arc">
            <a:avLst>
              <a:gd name="adj1" fmla="val 10912330"/>
              <a:gd name="adj2" fmla="val 0"/>
            </a:avLst>
          </a:prstGeom>
          <a:ln w="190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6" name="Arc 15">
            <a:extLst>
              <a:ext uri="{FF2B5EF4-FFF2-40B4-BE49-F238E27FC236}">
                <a16:creationId xmlns:a16="http://schemas.microsoft.com/office/drawing/2014/main" id="{2D12A925-3F70-004D-9E15-0EF546DE407C}"/>
              </a:ext>
            </a:extLst>
          </p:cNvPr>
          <p:cNvSpPr/>
          <p:nvPr/>
        </p:nvSpPr>
        <p:spPr>
          <a:xfrm>
            <a:off x="4170507" y="2459828"/>
            <a:ext cx="569728" cy="590543"/>
          </a:xfrm>
          <a:prstGeom prst="arc">
            <a:avLst>
              <a:gd name="adj1" fmla="val 10912330"/>
              <a:gd name="adj2" fmla="val 0"/>
            </a:avLst>
          </a:prstGeom>
          <a:ln w="190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nvGrpSpPr>
          <p:cNvPr id="28" name="Group 27">
            <a:extLst>
              <a:ext uri="{FF2B5EF4-FFF2-40B4-BE49-F238E27FC236}">
                <a16:creationId xmlns:a16="http://schemas.microsoft.com/office/drawing/2014/main" id="{E1CB3DFE-902D-2A4A-BFFF-21BA1CE4C20E}"/>
              </a:ext>
            </a:extLst>
          </p:cNvPr>
          <p:cNvGrpSpPr/>
          <p:nvPr/>
        </p:nvGrpSpPr>
        <p:grpSpPr>
          <a:xfrm>
            <a:off x="3984902" y="3627449"/>
            <a:ext cx="2040423" cy="2531783"/>
            <a:chOff x="3984902" y="3627449"/>
            <a:chExt cx="2040423" cy="2531783"/>
          </a:xfrm>
        </p:grpSpPr>
        <p:sp>
          <p:nvSpPr>
            <p:cNvPr id="17" name="Rectangle 16">
              <a:extLst>
                <a:ext uri="{FF2B5EF4-FFF2-40B4-BE49-F238E27FC236}">
                  <a16:creationId xmlns:a16="http://schemas.microsoft.com/office/drawing/2014/main" id="{1F165E6C-C271-C44E-B7DB-730DA14B0AF5}"/>
                </a:ext>
              </a:extLst>
            </p:cNvPr>
            <p:cNvSpPr/>
            <p:nvPr/>
          </p:nvSpPr>
          <p:spPr>
            <a:xfrm rot="5400000">
              <a:off x="4817845" y="3322226"/>
              <a:ext cx="374538" cy="984983"/>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7" name="Group 26">
              <a:extLst>
                <a:ext uri="{FF2B5EF4-FFF2-40B4-BE49-F238E27FC236}">
                  <a16:creationId xmlns:a16="http://schemas.microsoft.com/office/drawing/2014/main" id="{DABE153E-60E5-9243-82D5-95FE658932B1}"/>
                </a:ext>
              </a:extLst>
            </p:cNvPr>
            <p:cNvGrpSpPr/>
            <p:nvPr/>
          </p:nvGrpSpPr>
          <p:grpSpPr>
            <a:xfrm>
              <a:off x="3984902" y="4001987"/>
              <a:ext cx="2040423" cy="2157245"/>
              <a:chOff x="3984902" y="4001987"/>
              <a:chExt cx="2040423" cy="2157245"/>
            </a:xfrm>
          </p:grpSpPr>
          <p:grpSp>
            <p:nvGrpSpPr>
              <p:cNvPr id="18" name="Group 17">
                <a:extLst>
                  <a:ext uri="{FF2B5EF4-FFF2-40B4-BE49-F238E27FC236}">
                    <a16:creationId xmlns:a16="http://schemas.microsoft.com/office/drawing/2014/main" id="{997EDA12-9377-6941-A455-DB7E2957BE73}"/>
                  </a:ext>
                </a:extLst>
              </p:cNvPr>
              <p:cNvGrpSpPr/>
              <p:nvPr/>
            </p:nvGrpSpPr>
            <p:grpSpPr>
              <a:xfrm>
                <a:off x="3984902" y="5620701"/>
                <a:ext cx="2040423" cy="538531"/>
                <a:chOff x="2303473" y="4544670"/>
                <a:chExt cx="2040423" cy="538531"/>
              </a:xfrm>
            </p:grpSpPr>
            <p:grpSp>
              <p:nvGrpSpPr>
                <p:cNvPr id="19" name="Group 18">
                  <a:extLst>
                    <a:ext uri="{FF2B5EF4-FFF2-40B4-BE49-F238E27FC236}">
                      <a16:creationId xmlns:a16="http://schemas.microsoft.com/office/drawing/2014/main" id="{8B87422A-6693-E745-9BFD-892A909AF7B3}"/>
                    </a:ext>
                  </a:extLst>
                </p:cNvPr>
                <p:cNvGrpSpPr/>
                <p:nvPr/>
              </p:nvGrpSpPr>
              <p:grpSpPr>
                <a:xfrm>
                  <a:off x="2303473" y="4544670"/>
                  <a:ext cx="1674993" cy="475611"/>
                  <a:chOff x="2801253" y="4689262"/>
                  <a:chExt cx="1674993" cy="475611"/>
                </a:xfrm>
              </p:grpSpPr>
              <p:pic>
                <p:nvPicPr>
                  <p:cNvPr id="23" name="Picture 22">
                    <a:extLst>
                      <a:ext uri="{FF2B5EF4-FFF2-40B4-BE49-F238E27FC236}">
                        <a16:creationId xmlns:a16="http://schemas.microsoft.com/office/drawing/2014/main" id="{7204F00E-CD13-4248-80F3-246D984209B0}"/>
                      </a:ext>
                    </a:extLst>
                  </p:cNvPr>
                  <p:cNvPicPr>
                    <a:picLocks noChangeAspect="1"/>
                  </p:cNvPicPr>
                  <p:nvPr/>
                </p:nvPicPr>
                <p:blipFill>
                  <a:blip r:embed="rId5"/>
                  <a:stretch>
                    <a:fillRect/>
                  </a:stretch>
                </p:blipFill>
                <p:spPr>
                  <a:xfrm>
                    <a:off x="2801253" y="4707673"/>
                    <a:ext cx="609600" cy="457200"/>
                  </a:xfrm>
                  <a:prstGeom prst="rect">
                    <a:avLst/>
                  </a:prstGeom>
                </p:spPr>
              </p:pic>
              <p:pic>
                <p:nvPicPr>
                  <p:cNvPr id="24" name="Picture 23">
                    <a:extLst>
                      <a:ext uri="{FF2B5EF4-FFF2-40B4-BE49-F238E27FC236}">
                        <a16:creationId xmlns:a16="http://schemas.microsoft.com/office/drawing/2014/main" id="{60560557-3021-8B43-8176-F6E169405098}"/>
                      </a:ext>
                    </a:extLst>
                  </p:cNvPr>
                  <p:cNvPicPr>
                    <a:picLocks noChangeAspect="1"/>
                  </p:cNvPicPr>
                  <p:nvPr/>
                </p:nvPicPr>
                <p:blipFill>
                  <a:blip r:embed="rId6"/>
                  <a:stretch>
                    <a:fillRect/>
                  </a:stretch>
                </p:blipFill>
                <p:spPr>
                  <a:xfrm>
                    <a:off x="3596147" y="4689262"/>
                    <a:ext cx="584200" cy="457200"/>
                  </a:xfrm>
                  <a:prstGeom prst="rect">
                    <a:avLst/>
                  </a:prstGeom>
                </p:spPr>
              </p:pic>
              <p:sp>
                <p:nvSpPr>
                  <p:cNvPr id="25" name="TextBox 24">
                    <a:extLst>
                      <a:ext uri="{FF2B5EF4-FFF2-40B4-BE49-F238E27FC236}">
                        <a16:creationId xmlns:a16="http://schemas.microsoft.com/office/drawing/2014/main" id="{6FB0BF21-935A-3546-84C1-EECFC7F9D661}"/>
                      </a:ext>
                    </a:extLst>
                  </p:cNvPr>
                  <p:cNvSpPr txBox="1"/>
                  <p:nvPr/>
                </p:nvSpPr>
                <p:spPr>
                  <a:xfrm>
                    <a:off x="3320160" y="4777130"/>
                    <a:ext cx="1156086" cy="369332"/>
                  </a:xfrm>
                  <a:prstGeom prst="rect">
                    <a:avLst/>
                  </a:prstGeom>
                  <a:noFill/>
                </p:spPr>
                <p:txBody>
                  <a:bodyPr wrap="none" rtlCol="0">
                    <a:spAutoFit/>
                  </a:bodyPr>
                  <a:lstStyle/>
                  <a:p>
                    <a:r>
                      <a:rPr lang="it-IT"/>
                      <a:t>+             = </a:t>
                    </a:r>
                  </a:p>
                </p:txBody>
              </p:sp>
            </p:grpSp>
            <p:grpSp>
              <p:nvGrpSpPr>
                <p:cNvPr id="20" name="Group 19">
                  <a:extLst>
                    <a:ext uri="{FF2B5EF4-FFF2-40B4-BE49-F238E27FC236}">
                      <a16:creationId xmlns:a16="http://schemas.microsoft.com/office/drawing/2014/main" id="{E55CD171-179C-8A4D-B2E0-6332CAFEDF88}"/>
                    </a:ext>
                  </a:extLst>
                </p:cNvPr>
                <p:cNvGrpSpPr/>
                <p:nvPr/>
              </p:nvGrpSpPr>
              <p:grpSpPr>
                <a:xfrm>
                  <a:off x="3908936" y="4632538"/>
                  <a:ext cx="434960" cy="450663"/>
                  <a:chOff x="4338147" y="4461933"/>
                  <a:chExt cx="505709" cy="533400"/>
                </a:xfrm>
              </p:grpSpPr>
              <p:pic>
                <p:nvPicPr>
                  <p:cNvPr id="21" name="Picture 20">
                    <a:extLst>
                      <a:ext uri="{FF2B5EF4-FFF2-40B4-BE49-F238E27FC236}">
                        <a16:creationId xmlns:a16="http://schemas.microsoft.com/office/drawing/2014/main" id="{782F35F2-7682-2F4D-A759-A27FC3AFD140}"/>
                      </a:ext>
                    </a:extLst>
                  </p:cNvPr>
                  <p:cNvPicPr>
                    <a:picLocks noChangeAspect="1"/>
                  </p:cNvPicPr>
                  <p:nvPr/>
                </p:nvPicPr>
                <p:blipFill>
                  <a:blip r:embed="rId7"/>
                  <a:stretch>
                    <a:fillRect/>
                  </a:stretch>
                </p:blipFill>
                <p:spPr>
                  <a:xfrm>
                    <a:off x="4602556" y="4512733"/>
                    <a:ext cx="241300" cy="431800"/>
                  </a:xfrm>
                  <a:prstGeom prst="rect">
                    <a:avLst/>
                  </a:prstGeom>
                </p:spPr>
              </p:pic>
              <p:pic>
                <p:nvPicPr>
                  <p:cNvPr id="22" name="Picture 21">
                    <a:extLst>
                      <a:ext uri="{FF2B5EF4-FFF2-40B4-BE49-F238E27FC236}">
                        <a16:creationId xmlns:a16="http://schemas.microsoft.com/office/drawing/2014/main" id="{D165584A-2257-2143-B603-8DB923C325BC}"/>
                      </a:ext>
                    </a:extLst>
                  </p:cNvPr>
                  <p:cNvPicPr>
                    <a:picLocks noChangeAspect="1"/>
                  </p:cNvPicPr>
                  <p:nvPr/>
                </p:nvPicPr>
                <p:blipFill>
                  <a:blip r:embed="rId8"/>
                  <a:stretch>
                    <a:fillRect/>
                  </a:stretch>
                </p:blipFill>
                <p:spPr>
                  <a:xfrm>
                    <a:off x="4338147" y="4461933"/>
                    <a:ext cx="304800" cy="533400"/>
                  </a:xfrm>
                  <a:prstGeom prst="rect">
                    <a:avLst/>
                  </a:prstGeom>
                </p:spPr>
              </p:pic>
            </p:grpSp>
          </p:grpSp>
          <p:cxnSp>
            <p:nvCxnSpPr>
              <p:cNvPr id="26" name="Straight Arrow Connector 25">
                <a:extLst>
                  <a:ext uri="{FF2B5EF4-FFF2-40B4-BE49-F238E27FC236}">
                    <a16:creationId xmlns:a16="http://schemas.microsoft.com/office/drawing/2014/main" id="{62765505-9440-104C-AEF8-B0172525B8D8}"/>
                  </a:ext>
                </a:extLst>
              </p:cNvPr>
              <p:cNvCxnSpPr>
                <a:cxnSpLocks/>
                <a:stCxn id="17" idx="3"/>
                <a:endCxn id="24" idx="0"/>
              </p:cNvCxnSpPr>
              <p:nvPr/>
            </p:nvCxnSpPr>
            <p:spPr>
              <a:xfrm>
                <a:off x="5005114" y="4001987"/>
                <a:ext cx="66782" cy="1618714"/>
              </a:xfrm>
              <a:prstGeom prst="straightConnector1">
                <a:avLst/>
              </a:prstGeom>
              <a:ln w="25400">
                <a:solidFill>
                  <a:srgbClr val="0A20FF"/>
                </a:solidFill>
                <a:headEnd w="lg" len="lg"/>
                <a:tailEnd type="triangle" w="lg" len="lg"/>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5183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E0AC18-88C0-614A-A5DB-8C3B711B720C}"/>
              </a:ext>
            </a:extLst>
          </p:cNvPr>
          <p:cNvSpPr/>
          <p:nvPr/>
        </p:nvSpPr>
        <p:spPr>
          <a:xfrm>
            <a:off x="1381132" y="474748"/>
            <a:ext cx="6541257" cy="646331"/>
          </a:xfrm>
          <a:prstGeom prst="rect">
            <a:avLst/>
          </a:prstGeom>
        </p:spPr>
        <p:txBody>
          <a:bodyPr wrap="square">
            <a:spAutoFit/>
          </a:bodyPr>
          <a:lstStyle/>
          <a:p>
            <a:r>
              <a:rPr lang="it-IT">
                <a:latin typeface="CMR10"/>
              </a:rPr>
              <a:t>Ci saranno 4 </a:t>
            </a:r>
            <a:r>
              <a:rPr lang="it-IT">
                <a:latin typeface="NimbusRomNo9L"/>
              </a:rPr>
              <a:t>elementi per le funzioni di due variabili, </a:t>
            </a:r>
            <a:r>
              <a:rPr lang="it-IT">
                <a:latin typeface="CMR10"/>
              </a:rPr>
              <a:t>8 </a:t>
            </a:r>
            <a:r>
              <a:rPr lang="it-IT">
                <a:latin typeface="NimbusRomNo9L"/>
              </a:rPr>
              <a:t>per quelle di tre variabili, </a:t>
            </a:r>
            <a:r>
              <a:rPr lang="it-IT">
                <a:latin typeface="CMR10"/>
              </a:rPr>
              <a:t>16 </a:t>
            </a:r>
            <a:r>
              <a:rPr lang="it-IT">
                <a:latin typeface="NimbusRomNo9L"/>
              </a:rPr>
              <a:t>per quelle di quattro e così via. </a:t>
            </a:r>
            <a:endParaRPr lang="it-IT"/>
          </a:p>
        </p:txBody>
      </p:sp>
      <p:grpSp>
        <p:nvGrpSpPr>
          <p:cNvPr id="12" name="Group 11">
            <a:extLst>
              <a:ext uri="{FF2B5EF4-FFF2-40B4-BE49-F238E27FC236}">
                <a16:creationId xmlns:a16="http://schemas.microsoft.com/office/drawing/2014/main" id="{14E13E12-FDA6-C04F-92C4-1FE102F9E135}"/>
              </a:ext>
            </a:extLst>
          </p:cNvPr>
          <p:cNvGrpSpPr/>
          <p:nvPr/>
        </p:nvGrpSpPr>
        <p:grpSpPr>
          <a:xfrm>
            <a:off x="686858" y="2556655"/>
            <a:ext cx="1955792" cy="2201797"/>
            <a:chOff x="901068" y="2604068"/>
            <a:chExt cx="1955792" cy="2201797"/>
          </a:xfrm>
        </p:grpSpPr>
        <p:pic>
          <p:nvPicPr>
            <p:cNvPr id="8" name="Picture 7">
              <a:extLst>
                <a:ext uri="{FF2B5EF4-FFF2-40B4-BE49-F238E27FC236}">
                  <a16:creationId xmlns:a16="http://schemas.microsoft.com/office/drawing/2014/main" id="{11786B98-BEBF-4647-A698-B46D0E21623C}"/>
                </a:ext>
              </a:extLst>
            </p:cNvPr>
            <p:cNvPicPr>
              <a:picLocks noChangeAspect="1"/>
            </p:cNvPicPr>
            <p:nvPr/>
          </p:nvPicPr>
          <p:blipFill>
            <a:blip r:embed="rId2"/>
            <a:stretch>
              <a:fillRect/>
            </a:stretch>
          </p:blipFill>
          <p:spPr>
            <a:xfrm>
              <a:off x="928789" y="2604068"/>
              <a:ext cx="1577344" cy="1556029"/>
            </a:xfrm>
            <a:prstGeom prst="rect">
              <a:avLst/>
            </a:prstGeom>
          </p:spPr>
        </p:pic>
        <p:sp>
          <p:nvSpPr>
            <p:cNvPr id="9" name="TextBox 8">
              <a:extLst>
                <a:ext uri="{FF2B5EF4-FFF2-40B4-BE49-F238E27FC236}">
                  <a16:creationId xmlns:a16="http://schemas.microsoft.com/office/drawing/2014/main" id="{05E9FB42-4E64-824E-82F8-2685F6BC78EF}"/>
                </a:ext>
              </a:extLst>
            </p:cNvPr>
            <p:cNvSpPr txBox="1"/>
            <p:nvPr/>
          </p:nvSpPr>
          <p:spPr>
            <a:xfrm>
              <a:off x="901068" y="4436533"/>
              <a:ext cx="1955792" cy="369332"/>
            </a:xfrm>
            <a:prstGeom prst="rect">
              <a:avLst/>
            </a:prstGeom>
            <a:noFill/>
          </p:spPr>
          <p:txBody>
            <a:bodyPr wrap="none" rtlCol="0">
              <a:spAutoFit/>
            </a:bodyPr>
            <a:lstStyle/>
            <a:p>
              <a:r>
                <a:rPr lang="it-IT"/>
                <a:t>mappa a 2 variabili</a:t>
              </a:r>
            </a:p>
          </p:txBody>
        </p:sp>
      </p:grpSp>
      <p:grpSp>
        <p:nvGrpSpPr>
          <p:cNvPr id="13" name="Group 12">
            <a:extLst>
              <a:ext uri="{FF2B5EF4-FFF2-40B4-BE49-F238E27FC236}">
                <a16:creationId xmlns:a16="http://schemas.microsoft.com/office/drawing/2014/main" id="{27CB0599-025D-8640-8110-C4CB1436E06E}"/>
              </a:ext>
            </a:extLst>
          </p:cNvPr>
          <p:cNvGrpSpPr/>
          <p:nvPr/>
        </p:nvGrpSpPr>
        <p:grpSpPr>
          <a:xfrm>
            <a:off x="2938779" y="2629096"/>
            <a:ext cx="2660227" cy="2129356"/>
            <a:chOff x="3197012" y="2676509"/>
            <a:chExt cx="2660227" cy="2129356"/>
          </a:xfrm>
        </p:grpSpPr>
        <p:pic>
          <p:nvPicPr>
            <p:cNvPr id="6" name="Picture 5">
              <a:extLst>
                <a:ext uri="{FF2B5EF4-FFF2-40B4-BE49-F238E27FC236}">
                  <a16:creationId xmlns:a16="http://schemas.microsoft.com/office/drawing/2014/main" id="{D9B1784C-657F-B542-A047-56D504118A7D}"/>
                </a:ext>
              </a:extLst>
            </p:cNvPr>
            <p:cNvPicPr>
              <a:picLocks noChangeAspect="1"/>
            </p:cNvPicPr>
            <p:nvPr/>
          </p:nvPicPr>
          <p:blipFill>
            <a:blip r:embed="rId3"/>
            <a:stretch>
              <a:fillRect/>
            </a:stretch>
          </p:blipFill>
          <p:spPr>
            <a:xfrm>
              <a:off x="3197012" y="2676509"/>
              <a:ext cx="2660227" cy="1483588"/>
            </a:xfrm>
            <a:prstGeom prst="rect">
              <a:avLst/>
            </a:prstGeom>
          </p:spPr>
        </p:pic>
        <p:sp>
          <p:nvSpPr>
            <p:cNvPr id="10" name="TextBox 9">
              <a:extLst>
                <a:ext uri="{FF2B5EF4-FFF2-40B4-BE49-F238E27FC236}">
                  <a16:creationId xmlns:a16="http://schemas.microsoft.com/office/drawing/2014/main" id="{26C2B795-3243-2640-B44C-2D17C7952B90}"/>
                </a:ext>
              </a:extLst>
            </p:cNvPr>
            <p:cNvSpPr txBox="1"/>
            <p:nvPr/>
          </p:nvSpPr>
          <p:spPr>
            <a:xfrm>
              <a:off x="3735708" y="4436533"/>
              <a:ext cx="1955792" cy="369332"/>
            </a:xfrm>
            <a:prstGeom prst="rect">
              <a:avLst/>
            </a:prstGeom>
            <a:noFill/>
          </p:spPr>
          <p:txBody>
            <a:bodyPr wrap="none" rtlCol="0">
              <a:spAutoFit/>
            </a:bodyPr>
            <a:lstStyle/>
            <a:p>
              <a:r>
                <a:rPr lang="it-IT"/>
                <a:t>mappa a 3 variabili</a:t>
              </a:r>
            </a:p>
          </p:txBody>
        </p:sp>
      </p:grpSp>
      <p:grpSp>
        <p:nvGrpSpPr>
          <p:cNvPr id="14" name="Group 13">
            <a:extLst>
              <a:ext uri="{FF2B5EF4-FFF2-40B4-BE49-F238E27FC236}">
                <a16:creationId xmlns:a16="http://schemas.microsoft.com/office/drawing/2014/main" id="{AF89D158-82EE-A044-AB9B-5D1AEB28A6E7}"/>
              </a:ext>
            </a:extLst>
          </p:cNvPr>
          <p:cNvGrpSpPr/>
          <p:nvPr/>
        </p:nvGrpSpPr>
        <p:grpSpPr>
          <a:xfrm>
            <a:off x="5954609" y="2086185"/>
            <a:ext cx="2749124" cy="3278480"/>
            <a:chOff x="6245862" y="2289385"/>
            <a:chExt cx="2749124" cy="3278480"/>
          </a:xfrm>
        </p:grpSpPr>
        <p:pic>
          <p:nvPicPr>
            <p:cNvPr id="4" name="Picture 3">
              <a:extLst>
                <a:ext uri="{FF2B5EF4-FFF2-40B4-BE49-F238E27FC236}">
                  <a16:creationId xmlns:a16="http://schemas.microsoft.com/office/drawing/2014/main" id="{163BF38C-2910-1349-9DDA-C2462AABB6E9}"/>
                </a:ext>
              </a:extLst>
            </p:cNvPr>
            <p:cNvPicPr>
              <a:picLocks noChangeAspect="1"/>
            </p:cNvPicPr>
            <p:nvPr/>
          </p:nvPicPr>
          <p:blipFill>
            <a:blip r:embed="rId4"/>
            <a:stretch>
              <a:fillRect/>
            </a:stretch>
          </p:blipFill>
          <p:spPr>
            <a:xfrm>
              <a:off x="6245862" y="2289385"/>
              <a:ext cx="2749124" cy="2603077"/>
            </a:xfrm>
            <a:prstGeom prst="rect">
              <a:avLst/>
            </a:prstGeom>
          </p:spPr>
        </p:pic>
        <p:sp>
          <p:nvSpPr>
            <p:cNvPr id="11" name="TextBox 10">
              <a:extLst>
                <a:ext uri="{FF2B5EF4-FFF2-40B4-BE49-F238E27FC236}">
                  <a16:creationId xmlns:a16="http://schemas.microsoft.com/office/drawing/2014/main" id="{4A5B4CA2-F76B-F347-AFBA-869591B2B7B9}"/>
                </a:ext>
              </a:extLst>
            </p:cNvPr>
            <p:cNvSpPr txBox="1"/>
            <p:nvPr/>
          </p:nvSpPr>
          <p:spPr>
            <a:xfrm>
              <a:off x="6642528" y="5198533"/>
              <a:ext cx="1955792" cy="369332"/>
            </a:xfrm>
            <a:prstGeom prst="rect">
              <a:avLst/>
            </a:prstGeom>
            <a:noFill/>
          </p:spPr>
          <p:txBody>
            <a:bodyPr wrap="none" rtlCol="0">
              <a:spAutoFit/>
            </a:bodyPr>
            <a:lstStyle/>
            <a:p>
              <a:r>
                <a:rPr lang="it-IT"/>
                <a:t>mappa a 4 variabili</a:t>
              </a:r>
            </a:p>
          </p:txBody>
        </p:sp>
      </p:grpSp>
      <p:sp>
        <p:nvSpPr>
          <p:cNvPr id="15" name="TextBox 14">
            <a:extLst>
              <a:ext uri="{FF2B5EF4-FFF2-40B4-BE49-F238E27FC236}">
                <a16:creationId xmlns:a16="http://schemas.microsoft.com/office/drawing/2014/main" id="{59404AD2-D58B-1049-A16D-3318D250CCE8}"/>
              </a:ext>
            </a:extLst>
          </p:cNvPr>
          <p:cNvSpPr txBox="1"/>
          <p:nvPr/>
        </p:nvSpPr>
        <p:spPr>
          <a:xfrm>
            <a:off x="7926999" y="0"/>
            <a:ext cx="1204176" cy="246221"/>
          </a:xfrm>
          <a:prstGeom prst="rect">
            <a:avLst/>
          </a:prstGeom>
          <a:noFill/>
        </p:spPr>
        <p:txBody>
          <a:bodyPr wrap="none" rtlCol="0">
            <a:spAutoFit/>
          </a:bodyPr>
          <a:lstStyle/>
          <a:p>
            <a:r>
              <a:rPr lang="it-IT" sz="1000"/>
              <a:t>Mappe di Karnaugh</a:t>
            </a:r>
          </a:p>
        </p:txBody>
      </p:sp>
      <p:grpSp>
        <p:nvGrpSpPr>
          <p:cNvPr id="33" name="Group 32">
            <a:extLst>
              <a:ext uri="{FF2B5EF4-FFF2-40B4-BE49-F238E27FC236}">
                <a16:creationId xmlns:a16="http://schemas.microsoft.com/office/drawing/2014/main" id="{5DD6546D-F2DA-264F-BE91-EF3C6470C623}"/>
              </a:ext>
            </a:extLst>
          </p:cNvPr>
          <p:cNvGrpSpPr/>
          <p:nvPr/>
        </p:nvGrpSpPr>
        <p:grpSpPr>
          <a:xfrm>
            <a:off x="3436045" y="3627449"/>
            <a:ext cx="2024272" cy="2468863"/>
            <a:chOff x="3436045" y="3627449"/>
            <a:chExt cx="2024272" cy="2468863"/>
          </a:xfrm>
        </p:grpSpPr>
        <p:grpSp>
          <p:nvGrpSpPr>
            <p:cNvPr id="30" name="Group 29">
              <a:extLst>
                <a:ext uri="{FF2B5EF4-FFF2-40B4-BE49-F238E27FC236}">
                  <a16:creationId xmlns:a16="http://schemas.microsoft.com/office/drawing/2014/main" id="{1DBCBD5D-A9DB-7A42-A5EF-DCD38F7C8FC0}"/>
                </a:ext>
              </a:extLst>
            </p:cNvPr>
            <p:cNvGrpSpPr/>
            <p:nvPr/>
          </p:nvGrpSpPr>
          <p:grpSpPr>
            <a:xfrm>
              <a:off x="3450510" y="3627449"/>
              <a:ext cx="1674993" cy="2468863"/>
              <a:chOff x="3450510" y="3627449"/>
              <a:chExt cx="1674993" cy="2468863"/>
            </a:xfrm>
          </p:grpSpPr>
          <p:grpSp>
            <p:nvGrpSpPr>
              <p:cNvPr id="28" name="Group 27">
                <a:extLst>
                  <a:ext uri="{FF2B5EF4-FFF2-40B4-BE49-F238E27FC236}">
                    <a16:creationId xmlns:a16="http://schemas.microsoft.com/office/drawing/2014/main" id="{E1CB3DFE-902D-2A4A-BFFF-21BA1CE4C20E}"/>
                  </a:ext>
                </a:extLst>
              </p:cNvPr>
              <p:cNvGrpSpPr/>
              <p:nvPr/>
            </p:nvGrpSpPr>
            <p:grpSpPr>
              <a:xfrm>
                <a:off x="3450510" y="3627449"/>
                <a:ext cx="1674993" cy="2468863"/>
                <a:chOff x="3984902" y="3627449"/>
                <a:chExt cx="1674993" cy="2468863"/>
              </a:xfrm>
            </p:grpSpPr>
            <p:sp>
              <p:nvSpPr>
                <p:cNvPr id="17" name="Rectangle 16">
                  <a:extLst>
                    <a:ext uri="{FF2B5EF4-FFF2-40B4-BE49-F238E27FC236}">
                      <a16:creationId xmlns:a16="http://schemas.microsoft.com/office/drawing/2014/main" id="{1F165E6C-C271-C44E-B7DB-730DA14B0AF5}"/>
                    </a:ext>
                  </a:extLst>
                </p:cNvPr>
                <p:cNvSpPr/>
                <p:nvPr/>
              </p:nvSpPr>
              <p:spPr>
                <a:xfrm rot="5400000">
                  <a:off x="4817845" y="3322226"/>
                  <a:ext cx="374538" cy="984983"/>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7" name="Group 26">
                  <a:extLst>
                    <a:ext uri="{FF2B5EF4-FFF2-40B4-BE49-F238E27FC236}">
                      <a16:creationId xmlns:a16="http://schemas.microsoft.com/office/drawing/2014/main" id="{DABE153E-60E5-9243-82D5-95FE658932B1}"/>
                    </a:ext>
                  </a:extLst>
                </p:cNvPr>
                <p:cNvGrpSpPr/>
                <p:nvPr/>
              </p:nvGrpSpPr>
              <p:grpSpPr>
                <a:xfrm>
                  <a:off x="3984902" y="4001987"/>
                  <a:ext cx="1674993" cy="2094325"/>
                  <a:chOff x="3984902" y="4001987"/>
                  <a:chExt cx="1674993" cy="2094325"/>
                </a:xfrm>
              </p:grpSpPr>
              <p:grpSp>
                <p:nvGrpSpPr>
                  <p:cNvPr id="19" name="Group 18">
                    <a:extLst>
                      <a:ext uri="{FF2B5EF4-FFF2-40B4-BE49-F238E27FC236}">
                        <a16:creationId xmlns:a16="http://schemas.microsoft.com/office/drawing/2014/main" id="{8B87422A-6693-E745-9BFD-892A909AF7B3}"/>
                      </a:ext>
                    </a:extLst>
                  </p:cNvPr>
                  <p:cNvGrpSpPr/>
                  <p:nvPr/>
                </p:nvGrpSpPr>
                <p:grpSpPr>
                  <a:xfrm>
                    <a:off x="3984902" y="5620701"/>
                    <a:ext cx="1674993" cy="475611"/>
                    <a:chOff x="2801253" y="4689262"/>
                    <a:chExt cx="1674993" cy="475611"/>
                  </a:xfrm>
                </p:grpSpPr>
                <p:pic>
                  <p:nvPicPr>
                    <p:cNvPr id="23" name="Picture 22">
                      <a:extLst>
                        <a:ext uri="{FF2B5EF4-FFF2-40B4-BE49-F238E27FC236}">
                          <a16:creationId xmlns:a16="http://schemas.microsoft.com/office/drawing/2014/main" id="{7204F00E-CD13-4248-80F3-246D984209B0}"/>
                        </a:ext>
                      </a:extLst>
                    </p:cNvPr>
                    <p:cNvPicPr>
                      <a:picLocks noChangeAspect="1"/>
                    </p:cNvPicPr>
                    <p:nvPr/>
                  </p:nvPicPr>
                  <p:blipFill>
                    <a:blip r:embed="rId5"/>
                    <a:stretch>
                      <a:fillRect/>
                    </a:stretch>
                  </p:blipFill>
                  <p:spPr>
                    <a:xfrm>
                      <a:off x="2801253" y="4707673"/>
                      <a:ext cx="609600" cy="457200"/>
                    </a:xfrm>
                    <a:prstGeom prst="rect">
                      <a:avLst/>
                    </a:prstGeom>
                  </p:spPr>
                </p:pic>
                <p:pic>
                  <p:nvPicPr>
                    <p:cNvPr id="24" name="Picture 23">
                      <a:extLst>
                        <a:ext uri="{FF2B5EF4-FFF2-40B4-BE49-F238E27FC236}">
                          <a16:creationId xmlns:a16="http://schemas.microsoft.com/office/drawing/2014/main" id="{60560557-3021-8B43-8176-F6E169405098}"/>
                        </a:ext>
                      </a:extLst>
                    </p:cNvPr>
                    <p:cNvPicPr>
                      <a:picLocks noChangeAspect="1"/>
                    </p:cNvPicPr>
                    <p:nvPr/>
                  </p:nvPicPr>
                  <p:blipFill>
                    <a:blip r:embed="rId6"/>
                    <a:stretch>
                      <a:fillRect/>
                    </a:stretch>
                  </p:blipFill>
                  <p:spPr>
                    <a:xfrm>
                      <a:off x="3596147" y="4689262"/>
                      <a:ext cx="584200" cy="457200"/>
                    </a:xfrm>
                    <a:prstGeom prst="rect">
                      <a:avLst/>
                    </a:prstGeom>
                  </p:spPr>
                </p:pic>
                <p:sp>
                  <p:nvSpPr>
                    <p:cNvPr id="25" name="TextBox 24">
                      <a:extLst>
                        <a:ext uri="{FF2B5EF4-FFF2-40B4-BE49-F238E27FC236}">
                          <a16:creationId xmlns:a16="http://schemas.microsoft.com/office/drawing/2014/main" id="{6FB0BF21-935A-3546-84C1-EECFC7F9D661}"/>
                        </a:ext>
                      </a:extLst>
                    </p:cNvPr>
                    <p:cNvSpPr txBox="1"/>
                    <p:nvPr/>
                  </p:nvSpPr>
                  <p:spPr>
                    <a:xfrm>
                      <a:off x="3320160" y="4777130"/>
                      <a:ext cx="1156086" cy="369332"/>
                    </a:xfrm>
                    <a:prstGeom prst="rect">
                      <a:avLst/>
                    </a:prstGeom>
                    <a:noFill/>
                  </p:spPr>
                  <p:txBody>
                    <a:bodyPr wrap="none" rtlCol="0">
                      <a:spAutoFit/>
                    </a:bodyPr>
                    <a:lstStyle/>
                    <a:p>
                      <a:r>
                        <a:rPr lang="it-IT"/>
                        <a:t>+             = </a:t>
                      </a:r>
                    </a:p>
                  </p:txBody>
                </p:sp>
              </p:grpSp>
              <p:cxnSp>
                <p:nvCxnSpPr>
                  <p:cNvPr id="26" name="Straight Arrow Connector 25">
                    <a:extLst>
                      <a:ext uri="{FF2B5EF4-FFF2-40B4-BE49-F238E27FC236}">
                        <a16:creationId xmlns:a16="http://schemas.microsoft.com/office/drawing/2014/main" id="{62765505-9440-104C-AEF8-B0172525B8D8}"/>
                      </a:ext>
                    </a:extLst>
                  </p:cNvPr>
                  <p:cNvCxnSpPr>
                    <a:cxnSpLocks/>
                    <a:stCxn id="17" idx="3"/>
                    <a:endCxn id="24" idx="0"/>
                  </p:cNvCxnSpPr>
                  <p:nvPr/>
                </p:nvCxnSpPr>
                <p:spPr>
                  <a:xfrm>
                    <a:off x="5005114" y="4001987"/>
                    <a:ext cx="66782" cy="1618714"/>
                  </a:xfrm>
                  <a:prstGeom prst="straightConnector1">
                    <a:avLst/>
                  </a:prstGeom>
                  <a:ln w="25400">
                    <a:solidFill>
                      <a:srgbClr val="0A20FF"/>
                    </a:solidFill>
                    <a:headEnd w="lg" len="lg"/>
                    <a:tailEnd type="triangle" w="lg" len="lg"/>
                  </a:ln>
                </p:spPr>
                <p:style>
                  <a:lnRef idx="1">
                    <a:schemeClr val="accent1"/>
                  </a:lnRef>
                  <a:fillRef idx="0">
                    <a:schemeClr val="accent1"/>
                  </a:fillRef>
                  <a:effectRef idx="0">
                    <a:schemeClr val="accent1"/>
                  </a:effectRef>
                  <a:fontRef idx="minor">
                    <a:schemeClr val="tx1"/>
                  </a:fontRef>
                </p:style>
              </p:cxnSp>
            </p:grpSp>
          </p:grpSp>
          <p:sp>
            <p:nvSpPr>
              <p:cNvPr id="29" name="Rectangle 28">
                <a:extLst>
                  <a:ext uri="{FF2B5EF4-FFF2-40B4-BE49-F238E27FC236}">
                    <a16:creationId xmlns:a16="http://schemas.microsoft.com/office/drawing/2014/main" id="{1B0A5035-12AF-4247-AF12-E3D113CFE288}"/>
                  </a:ext>
                </a:extLst>
              </p:cNvPr>
              <p:cNvSpPr/>
              <p:nvPr/>
            </p:nvSpPr>
            <p:spPr>
              <a:xfrm>
                <a:off x="3657600" y="5620701"/>
                <a:ext cx="210065" cy="186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AE7A9BA4-0B3B-744C-8981-D104EA93A8DF}"/>
                </a:ext>
              </a:extLst>
            </p:cNvPr>
            <p:cNvGrpSpPr/>
            <p:nvPr/>
          </p:nvGrpSpPr>
          <p:grpSpPr>
            <a:xfrm>
              <a:off x="3436045" y="5387636"/>
              <a:ext cx="2024272" cy="677565"/>
              <a:chOff x="3436045" y="5387636"/>
              <a:chExt cx="2024272" cy="677565"/>
            </a:xfrm>
          </p:grpSpPr>
          <p:pic>
            <p:nvPicPr>
              <p:cNvPr id="7" name="Picture 6">
                <a:extLst>
                  <a:ext uri="{FF2B5EF4-FFF2-40B4-BE49-F238E27FC236}">
                    <a16:creationId xmlns:a16="http://schemas.microsoft.com/office/drawing/2014/main" id="{5A42C902-F1C8-DA4B-8673-1DFAC69DD525}"/>
                  </a:ext>
                </a:extLst>
              </p:cNvPr>
              <p:cNvPicPr>
                <a:picLocks noChangeAspect="1"/>
              </p:cNvPicPr>
              <p:nvPr/>
            </p:nvPicPr>
            <p:blipFill>
              <a:blip r:embed="rId7"/>
              <a:stretch>
                <a:fillRect/>
              </a:stretch>
            </p:blipFill>
            <p:spPr>
              <a:xfrm>
                <a:off x="5093496" y="5708569"/>
                <a:ext cx="366821" cy="356632"/>
              </a:xfrm>
              <a:prstGeom prst="rect">
                <a:avLst/>
              </a:prstGeom>
            </p:spPr>
          </p:pic>
          <p:sp>
            <p:nvSpPr>
              <p:cNvPr id="31" name="TextBox 30">
                <a:extLst>
                  <a:ext uri="{FF2B5EF4-FFF2-40B4-BE49-F238E27FC236}">
                    <a16:creationId xmlns:a16="http://schemas.microsoft.com/office/drawing/2014/main" id="{C1789DF4-27B3-F542-9541-97ACAE0E50B3}"/>
                  </a:ext>
                </a:extLst>
              </p:cNvPr>
              <p:cNvSpPr txBox="1"/>
              <p:nvPr/>
            </p:nvSpPr>
            <p:spPr>
              <a:xfrm>
                <a:off x="3436045" y="5387636"/>
                <a:ext cx="338554" cy="461665"/>
              </a:xfrm>
              <a:prstGeom prst="rect">
                <a:avLst/>
              </a:prstGeom>
              <a:noFill/>
            </p:spPr>
            <p:txBody>
              <a:bodyPr wrap="none" rtlCol="0">
                <a:spAutoFit/>
              </a:bodyPr>
              <a:lstStyle/>
              <a:p>
                <a:r>
                  <a:rPr lang="en-US" sz="2400"/>
                  <a:t>_</a:t>
                </a:r>
              </a:p>
            </p:txBody>
          </p:sp>
        </p:grpSp>
      </p:grpSp>
    </p:spTree>
    <p:extLst>
      <p:ext uri="{BB962C8B-B14F-4D97-AF65-F5344CB8AC3E}">
        <p14:creationId xmlns:p14="http://schemas.microsoft.com/office/powerpoint/2010/main" val="31700861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E0AC18-88C0-614A-A5DB-8C3B711B720C}"/>
              </a:ext>
            </a:extLst>
          </p:cNvPr>
          <p:cNvSpPr/>
          <p:nvPr/>
        </p:nvSpPr>
        <p:spPr>
          <a:xfrm>
            <a:off x="1381132" y="474748"/>
            <a:ext cx="6541257" cy="646331"/>
          </a:xfrm>
          <a:prstGeom prst="rect">
            <a:avLst/>
          </a:prstGeom>
        </p:spPr>
        <p:txBody>
          <a:bodyPr wrap="square">
            <a:spAutoFit/>
          </a:bodyPr>
          <a:lstStyle/>
          <a:p>
            <a:r>
              <a:rPr lang="it-IT">
                <a:latin typeface="CMR10"/>
              </a:rPr>
              <a:t>Ci saranno 4 </a:t>
            </a:r>
            <a:r>
              <a:rPr lang="it-IT">
                <a:latin typeface="NimbusRomNo9L"/>
              </a:rPr>
              <a:t>elementi per le funzioni di due variabili, </a:t>
            </a:r>
            <a:r>
              <a:rPr lang="it-IT">
                <a:latin typeface="CMR10"/>
              </a:rPr>
              <a:t>8 </a:t>
            </a:r>
            <a:r>
              <a:rPr lang="it-IT">
                <a:latin typeface="NimbusRomNo9L"/>
              </a:rPr>
              <a:t>per quelle di tre variabili, </a:t>
            </a:r>
            <a:r>
              <a:rPr lang="it-IT">
                <a:latin typeface="CMR10"/>
              </a:rPr>
              <a:t>16 </a:t>
            </a:r>
            <a:r>
              <a:rPr lang="it-IT">
                <a:latin typeface="NimbusRomNo9L"/>
              </a:rPr>
              <a:t>per quelle di quattro e così via. </a:t>
            </a:r>
            <a:endParaRPr lang="it-IT"/>
          </a:p>
        </p:txBody>
      </p:sp>
      <p:grpSp>
        <p:nvGrpSpPr>
          <p:cNvPr id="12" name="Group 11">
            <a:extLst>
              <a:ext uri="{FF2B5EF4-FFF2-40B4-BE49-F238E27FC236}">
                <a16:creationId xmlns:a16="http://schemas.microsoft.com/office/drawing/2014/main" id="{14E13E12-FDA6-C04F-92C4-1FE102F9E135}"/>
              </a:ext>
            </a:extLst>
          </p:cNvPr>
          <p:cNvGrpSpPr/>
          <p:nvPr/>
        </p:nvGrpSpPr>
        <p:grpSpPr>
          <a:xfrm>
            <a:off x="686858" y="2556655"/>
            <a:ext cx="1955792" cy="2201797"/>
            <a:chOff x="901068" y="2604068"/>
            <a:chExt cx="1955792" cy="2201797"/>
          </a:xfrm>
        </p:grpSpPr>
        <p:pic>
          <p:nvPicPr>
            <p:cNvPr id="8" name="Picture 7">
              <a:extLst>
                <a:ext uri="{FF2B5EF4-FFF2-40B4-BE49-F238E27FC236}">
                  <a16:creationId xmlns:a16="http://schemas.microsoft.com/office/drawing/2014/main" id="{11786B98-BEBF-4647-A698-B46D0E21623C}"/>
                </a:ext>
              </a:extLst>
            </p:cNvPr>
            <p:cNvPicPr>
              <a:picLocks noChangeAspect="1"/>
            </p:cNvPicPr>
            <p:nvPr/>
          </p:nvPicPr>
          <p:blipFill>
            <a:blip r:embed="rId2"/>
            <a:stretch>
              <a:fillRect/>
            </a:stretch>
          </p:blipFill>
          <p:spPr>
            <a:xfrm>
              <a:off x="928789" y="2604068"/>
              <a:ext cx="1577344" cy="1556029"/>
            </a:xfrm>
            <a:prstGeom prst="rect">
              <a:avLst/>
            </a:prstGeom>
          </p:spPr>
        </p:pic>
        <p:sp>
          <p:nvSpPr>
            <p:cNvPr id="9" name="TextBox 8">
              <a:extLst>
                <a:ext uri="{FF2B5EF4-FFF2-40B4-BE49-F238E27FC236}">
                  <a16:creationId xmlns:a16="http://schemas.microsoft.com/office/drawing/2014/main" id="{05E9FB42-4E64-824E-82F8-2685F6BC78EF}"/>
                </a:ext>
              </a:extLst>
            </p:cNvPr>
            <p:cNvSpPr txBox="1"/>
            <p:nvPr/>
          </p:nvSpPr>
          <p:spPr>
            <a:xfrm>
              <a:off x="901068" y="4436533"/>
              <a:ext cx="1955792" cy="369332"/>
            </a:xfrm>
            <a:prstGeom prst="rect">
              <a:avLst/>
            </a:prstGeom>
            <a:noFill/>
          </p:spPr>
          <p:txBody>
            <a:bodyPr wrap="none" rtlCol="0">
              <a:spAutoFit/>
            </a:bodyPr>
            <a:lstStyle/>
            <a:p>
              <a:r>
                <a:rPr lang="it-IT"/>
                <a:t>mappa a 2 variabili</a:t>
              </a:r>
            </a:p>
          </p:txBody>
        </p:sp>
      </p:grpSp>
      <p:grpSp>
        <p:nvGrpSpPr>
          <p:cNvPr id="13" name="Group 12">
            <a:extLst>
              <a:ext uri="{FF2B5EF4-FFF2-40B4-BE49-F238E27FC236}">
                <a16:creationId xmlns:a16="http://schemas.microsoft.com/office/drawing/2014/main" id="{27CB0599-025D-8640-8110-C4CB1436E06E}"/>
              </a:ext>
            </a:extLst>
          </p:cNvPr>
          <p:cNvGrpSpPr/>
          <p:nvPr/>
        </p:nvGrpSpPr>
        <p:grpSpPr>
          <a:xfrm>
            <a:off x="2938779" y="2629096"/>
            <a:ext cx="2660227" cy="2129356"/>
            <a:chOff x="3197012" y="2676509"/>
            <a:chExt cx="2660227" cy="2129356"/>
          </a:xfrm>
        </p:grpSpPr>
        <p:pic>
          <p:nvPicPr>
            <p:cNvPr id="6" name="Picture 5">
              <a:extLst>
                <a:ext uri="{FF2B5EF4-FFF2-40B4-BE49-F238E27FC236}">
                  <a16:creationId xmlns:a16="http://schemas.microsoft.com/office/drawing/2014/main" id="{D9B1784C-657F-B542-A047-56D504118A7D}"/>
                </a:ext>
              </a:extLst>
            </p:cNvPr>
            <p:cNvPicPr>
              <a:picLocks noChangeAspect="1"/>
            </p:cNvPicPr>
            <p:nvPr/>
          </p:nvPicPr>
          <p:blipFill>
            <a:blip r:embed="rId3"/>
            <a:stretch>
              <a:fillRect/>
            </a:stretch>
          </p:blipFill>
          <p:spPr>
            <a:xfrm>
              <a:off x="3197012" y="2676509"/>
              <a:ext cx="2660227" cy="1483588"/>
            </a:xfrm>
            <a:prstGeom prst="rect">
              <a:avLst/>
            </a:prstGeom>
          </p:spPr>
        </p:pic>
        <p:sp>
          <p:nvSpPr>
            <p:cNvPr id="10" name="TextBox 9">
              <a:extLst>
                <a:ext uri="{FF2B5EF4-FFF2-40B4-BE49-F238E27FC236}">
                  <a16:creationId xmlns:a16="http://schemas.microsoft.com/office/drawing/2014/main" id="{26C2B795-3243-2640-B44C-2D17C7952B90}"/>
                </a:ext>
              </a:extLst>
            </p:cNvPr>
            <p:cNvSpPr txBox="1"/>
            <p:nvPr/>
          </p:nvSpPr>
          <p:spPr>
            <a:xfrm>
              <a:off x="3735708" y="4436533"/>
              <a:ext cx="1955792" cy="369332"/>
            </a:xfrm>
            <a:prstGeom prst="rect">
              <a:avLst/>
            </a:prstGeom>
            <a:noFill/>
          </p:spPr>
          <p:txBody>
            <a:bodyPr wrap="none" rtlCol="0">
              <a:spAutoFit/>
            </a:bodyPr>
            <a:lstStyle/>
            <a:p>
              <a:r>
                <a:rPr lang="it-IT"/>
                <a:t>mappa a 3 variabili</a:t>
              </a:r>
            </a:p>
          </p:txBody>
        </p:sp>
      </p:grpSp>
      <p:grpSp>
        <p:nvGrpSpPr>
          <p:cNvPr id="14" name="Group 13">
            <a:extLst>
              <a:ext uri="{FF2B5EF4-FFF2-40B4-BE49-F238E27FC236}">
                <a16:creationId xmlns:a16="http://schemas.microsoft.com/office/drawing/2014/main" id="{AF89D158-82EE-A044-AB9B-5D1AEB28A6E7}"/>
              </a:ext>
            </a:extLst>
          </p:cNvPr>
          <p:cNvGrpSpPr/>
          <p:nvPr/>
        </p:nvGrpSpPr>
        <p:grpSpPr>
          <a:xfrm>
            <a:off x="5954609" y="2086185"/>
            <a:ext cx="2749124" cy="3278480"/>
            <a:chOff x="6245862" y="2289385"/>
            <a:chExt cx="2749124" cy="3278480"/>
          </a:xfrm>
        </p:grpSpPr>
        <p:pic>
          <p:nvPicPr>
            <p:cNvPr id="4" name="Picture 3">
              <a:extLst>
                <a:ext uri="{FF2B5EF4-FFF2-40B4-BE49-F238E27FC236}">
                  <a16:creationId xmlns:a16="http://schemas.microsoft.com/office/drawing/2014/main" id="{163BF38C-2910-1349-9DDA-C2462AABB6E9}"/>
                </a:ext>
              </a:extLst>
            </p:cNvPr>
            <p:cNvPicPr>
              <a:picLocks noChangeAspect="1"/>
            </p:cNvPicPr>
            <p:nvPr/>
          </p:nvPicPr>
          <p:blipFill>
            <a:blip r:embed="rId4"/>
            <a:stretch>
              <a:fillRect/>
            </a:stretch>
          </p:blipFill>
          <p:spPr>
            <a:xfrm>
              <a:off x="6245862" y="2289385"/>
              <a:ext cx="2749124" cy="2603077"/>
            </a:xfrm>
            <a:prstGeom prst="rect">
              <a:avLst/>
            </a:prstGeom>
          </p:spPr>
        </p:pic>
        <p:sp>
          <p:nvSpPr>
            <p:cNvPr id="11" name="TextBox 10">
              <a:extLst>
                <a:ext uri="{FF2B5EF4-FFF2-40B4-BE49-F238E27FC236}">
                  <a16:creationId xmlns:a16="http://schemas.microsoft.com/office/drawing/2014/main" id="{4A5B4CA2-F76B-F347-AFBA-869591B2B7B9}"/>
                </a:ext>
              </a:extLst>
            </p:cNvPr>
            <p:cNvSpPr txBox="1"/>
            <p:nvPr/>
          </p:nvSpPr>
          <p:spPr>
            <a:xfrm>
              <a:off x="6642528" y="5198533"/>
              <a:ext cx="1955792" cy="369332"/>
            </a:xfrm>
            <a:prstGeom prst="rect">
              <a:avLst/>
            </a:prstGeom>
            <a:noFill/>
          </p:spPr>
          <p:txBody>
            <a:bodyPr wrap="none" rtlCol="0">
              <a:spAutoFit/>
            </a:bodyPr>
            <a:lstStyle/>
            <a:p>
              <a:r>
                <a:rPr lang="it-IT"/>
                <a:t>mappa a 4 variabili</a:t>
              </a:r>
            </a:p>
          </p:txBody>
        </p:sp>
      </p:grpSp>
      <p:sp>
        <p:nvSpPr>
          <p:cNvPr id="15" name="TextBox 14">
            <a:extLst>
              <a:ext uri="{FF2B5EF4-FFF2-40B4-BE49-F238E27FC236}">
                <a16:creationId xmlns:a16="http://schemas.microsoft.com/office/drawing/2014/main" id="{59404AD2-D58B-1049-A16D-3318D250CCE8}"/>
              </a:ext>
            </a:extLst>
          </p:cNvPr>
          <p:cNvSpPr txBox="1"/>
          <p:nvPr/>
        </p:nvSpPr>
        <p:spPr>
          <a:xfrm>
            <a:off x="7926999" y="0"/>
            <a:ext cx="1204176" cy="246221"/>
          </a:xfrm>
          <a:prstGeom prst="rect">
            <a:avLst/>
          </a:prstGeom>
          <a:noFill/>
        </p:spPr>
        <p:txBody>
          <a:bodyPr wrap="none" rtlCol="0">
            <a:spAutoFit/>
          </a:bodyPr>
          <a:lstStyle/>
          <a:p>
            <a:r>
              <a:rPr lang="it-IT" sz="1000"/>
              <a:t>Mappe di Karnaugh</a:t>
            </a:r>
          </a:p>
        </p:txBody>
      </p:sp>
      <p:sp>
        <p:nvSpPr>
          <p:cNvPr id="3" name="Arc 2">
            <a:extLst>
              <a:ext uri="{FF2B5EF4-FFF2-40B4-BE49-F238E27FC236}">
                <a16:creationId xmlns:a16="http://schemas.microsoft.com/office/drawing/2014/main" id="{B765BE75-3123-7E4E-9A13-486990331C35}"/>
              </a:ext>
            </a:extLst>
          </p:cNvPr>
          <p:cNvSpPr/>
          <p:nvPr/>
        </p:nvSpPr>
        <p:spPr>
          <a:xfrm>
            <a:off x="4740235" y="2206259"/>
            <a:ext cx="569728" cy="590543"/>
          </a:xfrm>
          <a:prstGeom prst="arc">
            <a:avLst>
              <a:gd name="adj1" fmla="val 10912330"/>
              <a:gd name="adj2" fmla="val 0"/>
            </a:avLst>
          </a:prstGeom>
          <a:ln w="190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6" name="Arc 15">
            <a:extLst>
              <a:ext uri="{FF2B5EF4-FFF2-40B4-BE49-F238E27FC236}">
                <a16:creationId xmlns:a16="http://schemas.microsoft.com/office/drawing/2014/main" id="{2D12A925-3F70-004D-9E15-0EF546DE407C}"/>
              </a:ext>
            </a:extLst>
          </p:cNvPr>
          <p:cNvSpPr/>
          <p:nvPr/>
        </p:nvSpPr>
        <p:spPr>
          <a:xfrm>
            <a:off x="4170507" y="2459828"/>
            <a:ext cx="569728" cy="590543"/>
          </a:xfrm>
          <a:prstGeom prst="arc">
            <a:avLst>
              <a:gd name="adj1" fmla="val 10912330"/>
              <a:gd name="adj2" fmla="val 0"/>
            </a:avLst>
          </a:prstGeom>
          <a:ln w="190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nvGrpSpPr>
          <p:cNvPr id="28" name="Group 27">
            <a:extLst>
              <a:ext uri="{FF2B5EF4-FFF2-40B4-BE49-F238E27FC236}">
                <a16:creationId xmlns:a16="http://schemas.microsoft.com/office/drawing/2014/main" id="{E1CB3DFE-902D-2A4A-BFFF-21BA1CE4C20E}"/>
              </a:ext>
            </a:extLst>
          </p:cNvPr>
          <p:cNvGrpSpPr/>
          <p:nvPr/>
        </p:nvGrpSpPr>
        <p:grpSpPr>
          <a:xfrm>
            <a:off x="3984902" y="3627449"/>
            <a:ext cx="2040423" cy="2531783"/>
            <a:chOff x="3984902" y="3627449"/>
            <a:chExt cx="2040423" cy="2531783"/>
          </a:xfrm>
        </p:grpSpPr>
        <p:sp>
          <p:nvSpPr>
            <p:cNvPr id="17" name="Rectangle 16">
              <a:extLst>
                <a:ext uri="{FF2B5EF4-FFF2-40B4-BE49-F238E27FC236}">
                  <a16:creationId xmlns:a16="http://schemas.microsoft.com/office/drawing/2014/main" id="{1F165E6C-C271-C44E-B7DB-730DA14B0AF5}"/>
                </a:ext>
              </a:extLst>
            </p:cNvPr>
            <p:cNvSpPr/>
            <p:nvPr/>
          </p:nvSpPr>
          <p:spPr>
            <a:xfrm rot="5400000">
              <a:off x="4817845" y="3322226"/>
              <a:ext cx="374538" cy="984983"/>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7" name="Group 26">
              <a:extLst>
                <a:ext uri="{FF2B5EF4-FFF2-40B4-BE49-F238E27FC236}">
                  <a16:creationId xmlns:a16="http://schemas.microsoft.com/office/drawing/2014/main" id="{DABE153E-60E5-9243-82D5-95FE658932B1}"/>
                </a:ext>
              </a:extLst>
            </p:cNvPr>
            <p:cNvGrpSpPr/>
            <p:nvPr/>
          </p:nvGrpSpPr>
          <p:grpSpPr>
            <a:xfrm>
              <a:off x="3984902" y="4001987"/>
              <a:ext cx="2040423" cy="2157245"/>
              <a:chOff x="3984902" y="4001987"/>
              <a:chExt cx="2040423" cy="2157245"/>
            </a:xfrm>
          </p:grpSpPr>
          <p:grpSp>
            <p:nvGrpSpPr>
              <p:cNvPr id="18" name="Group 17">
                <a:extLst>
                  <a:ext uri="{FF2B5EF4-FFF2-40B4-BE49-F238E27FC236}">
                    <a16:creationId xmlns:a16="http://schemas.microsoft.com/office/drawing/2014/main" id="{997EDA12-9377-6941-A455-DB7E2957BE73}"/>
                  </a:ext>
                </a:extLst>
              </p:cNvPr>
              <p:cNvGrpSpPr/>
              <p:nvPr/>
            </p:nvGrpSpPr>
            <p:grpSpPr>
              <a:xfrm>
                <a:off x="3984902" y="5620701"/>
                <a:ext cx="2040423" cy="538531"/>
                <a:chOff x="2303473" y="4544670"/>
                <a:chExt cx="2040423" cy="538531"/>
              </a:xfrm>
            </p:grpSpPr>
            <p:grpSp>
              <p:nvGrpSpPr>
                <p:cNvPr id="19" name="Group 18">
                  <a:extLst>
                    <a:ext uri="{FF2B5EF4-FFF2-40B4-BE49-F238E27FC236}">
                      <a16:creationId xmlns:a16="http://schemas.microsoft.com/office/drawing/2014/main" id="{8B87422A-6693-E745-9BFD-892A909AF7B3}"/>
                    </a:ext>
                  </a:extLst>
                </p:cNvPr>
                <p:cNvGrpSpPr/>
                <p:nvPr/>
              </p:nvGrpSpPr>
              <p:grpSpPr>
                <a:xfrm>
                  <a:off x="2303473" y="4544670"/>
                  <a:ext cx="1674993" cy="475611"/>
                  <a:chOff x="2801253" y="4689262"/>
                  <a:chExt cx="1674993" cy="475611"/>
                </a:xfrm>
              </p:grpSpPr>
              <p:pic>
                <p:nvPicPr>
                  <p:cNvPr id="23" name="Picture 22">
                    <a:extLst>
                      <a:ext uri="{FF2B5EF4-FFF2-40B4-BE49-F238E27FC236}">
                        <a16:creationId xmlns:a16="http://schemas.microsoft.com/office/drawing/2014/main" id="{7204F00E-CD13-4248-80F3-246D984209B0}"/>
                      </a:ext>
                    </a:extLst>
                  </p:cNvPr>
                  <p:cNvPicPr>
                    <a:picLocks noChangeAspect="1"/>
                  </p:cNvPicPr>
                  <p:nvPr/>
                </p:nvPicPr>
                <p:blipFill>
                  <a:blip r:embed="rId5"/>
                  <a:stretch>
                    <a:fillRect/>
                  </a:stretch>
                </p:blipFill>
                <p:spPr>
                  <a:xfrm>
                    <a:off x="2801253" y="4707673"/>
                    <a:ext cx="609600" cy="457200"/>
                  </a:xfrm>
                  <a:prstGeom prst="rect">
                    <a:avLst/>
                  </a:prstGeom>
                </p:spPr>
              </p:pic>
              <p:pic>
                <p:nvPicPr>
                  <p:cNvPr id="24" name="Picture 23">
                    <a:extLst>
                      <a:ext uri="{FF2B5EF4-FFF2-40B4-BE49-F238E27FC236}">
                        <a16:creationId xmlns:a16="http://schemas.microsoft.com/office/drawing/2014/main" id="{60560557-3021-8B43-8176-F6E169405098}"/>
                      </a:ext>
                    </a:extLst>
                  </p:cNvPr>
                  <p:cNvPicPr>
                    <a:picLocks noChangeAspect="1"/>
                  </p:cNvPicPr>
                  <p:nvPr/>
                </p:nvPicPr>
                <p:blipFill>
                  <a:blip r:embed="rId6"/>
                  <a:stretch>
                    <a:fillRect/>
                  </a:stretch>
                </p:blipFill>
                <p:spPr>
                  <a:xfrm>
                    <a:off x="3596147" y="4689262"/>
                    <a:ext cx="584200" cy="457200"/>
                  </a:xfrm>
                  <a:prstGeom prst="rect">
                    <a:avLst/>
                  </a:prstGeom>
                </p:spPr>
              </p:pic>
              <p:sp>
                <p:nvSpPr>
                  <p:cNvPr id="25" name="TextBox 24">
                    <a:extLst>
                      <a:ext uri="{FF2B5EF4-FFF2-40B4-BE49-F238E27FC236}">
                        <a16:creationId xmlns:a16="http://schemas.microsoft.com/office/drawing/2014/main" id="{6FB0BF21-935A-3546-84C1-EECFC7F9D661}"/>
                      </a:ext>
                    </a:extLst>
                  </p:cNvPr>
                  <p:cNvSpPr txBox="1"/>
                  <p:nvPr/>
                </p:nvSpPr>
                <p:spPr>
                  <a:xfrm>
                    <a:off x="3320160" y="4777130"/>
                    <a:ext cx="1156086" cy="369332"/>
                  </a:xfrm>
                  <a:prstGeom prst="rect">
                    <a:avLst/>
                  </a:prstGeom>
                  <a:noFill/>
                </p:spPr>
                <p:txBody>
                  <a:bodyPr wrap="none" rtlCol="0">
                    <a:spAutoFit/>
                  </a:bodyPr>
                  <a:lstStyle/>
                  <a:p>
                    <a:r>
                      <a:rPr lang="it-IT"/>
                      <a:t>+             = </a:t>
                    </a:r>
                  </a:p>
                </p:txBody>
              </p:sp>
            </p:grpSp>
            <p:grpSp>
              <p:nvGrpSpPr>
                <p:cNvPr id="20" name="Group 19">
                  <a:extLst>
                    <a:ext uri="{FF2B5EF4-FFF2-40B4-BE49-F238E27FC236}">
                      <a16:creationId xmlns:a16="http://schemas.microsoft.com/office/drawing/2014/main" id="{E55CD171-179C-8A4D-B2E0-6332CAFEDF88}"/>
                    </a:ext>
                  </a:extLst>
                </p:cNvPr>
                <p:cNvGrpSpPr/>
                <p:nvPr/>
              </p:nvGrpSpPr>
              <p:grpSpPr>
                <a:xfrm>
                  <a:off x="3908936" y="4632538"/>
                  <a:ext cx="434960" cy="450663"/>
                  <a:chOff x="4338147" y="4461933"/>
                  <a:chExt cx="505709" cy="533400"/>
                </a:xfrm>
              </p:grpSpPr>
              <p:pic>
                <p:nvPicPr>
                  <p:cNvPr id="21" name="Picture 20">
                    <a:extLst>
                      <a:ext uri="{FF2B5EF4-FFF2-40B4-BE49-F238E27FC236}">
                        <a16:creationId xmlns:a16="http://schemas.microsoft.com/office/drawing/2014/main" id="{782F35F2-7682-2F4D-A759-A27FC3AFD140}"/>
                      </a:ext>
                    </a:extLst>
                  </p:cNvPr>
                  <p:cNvPicPr>
                    <a:picLocks noChangeAspect="1"/>
                  </p:cNvPicPr>
                  <p:nvPr/>
                </p:nvPicPr>
                <p:blipFill>
                  <a:blip r:embed="rId7"/>
                  <a:stretch>
                    <a:fillRect/>
                  </a:stretch>
                </p:blipFill>
                <p:spPr>
                  <a:xfrm>
                    <a:off x="4602556" y="4512733"/>
                    <a:ext cx="241300" cy="431800"/>
                  </a:xfrm>
                  <a:prstGeom prst="rect">
                    <a:avLst/>
                  </a:prstGeom>
                </p:spPr>
              </p:pic>
              <p:pic>
                <p:nvPicPr>
                  <p:cNvPr id="22" name="Picture 21">
                    <a:extLst>
                      <a:ext uri="{FF2B5EF4-FFF2-40B4-BE49-F238E27FC236}">
                        <a16:creationId xmlns:a16="http://schemas.microsoft.com/office/drawing/2014/main" id="{D165584A-2257-2143-B603-8DB923C325BC}"/>
                      </a:ext>
                    </a:extLst>
                  </p:cNvPr>
                  <p:cNvPicPr>
                    <a:picLocks noChangeAspect="1"/>
                  </p:cNvPicPr>
                  <p:nvPr/>
                </p:nvPicPr>
                <p:blipFill>
                  <a:blip r:embed="rId8"/>
                  <a:stretch>
                    <a:fillRect/>
                  </a:stretch>
                </p:blipFill>
                <p:spPr>
                  <a:xfrm>
                    <a:off x="4338147" y="4461933"/>
                    <a:ext cx="304800" cy="533400"/>
                  </a:xfrm>
                  <a:prstGeom prst="rect">
                    <a:avLst/>
                  </a:prstGeom>
                </p:spPr>
              </p:pic>
            </p:grpSp>
          </p:grpSp>
          <p:cxnSp>
            <p:nvCxnSpPr>
              <p:cNvPr id="26" name="Straight Arrow Connector 25">
                <a:extLst>
                  <a:ext uri="{FF2B5EF4-FFF2-40B4-BE49-F238E27FC236}">
                    <a16:creationId xmlns:a16="http://schemas.microsoft.com/office/drawing/2014/main" id="{62765505-9440-104C-AEF8-B0172525B8D8}"/>
                  </a:ext>
                </a:extLst>
              </p:cNvPr>
              <p:cNvCxnSpPr>
                <a:cxnSpLocks/>
                <a:stCxn id="17" idx="3"/>
                <a:endCxn id="24" idx="0"/>
              </p:cNvCxnSpPr>
              <p:nvPr/>
            </p:nvCxnSpPr>
            <p:spPr>
              <a:xfrm>
                <a:off x="5005114" y="4001987"/>
                <a:ext cx="66782" cy="1618714"/>
              </a:xfrm>
              <a:prstGeom prst="straightConnector1">
                <a:avLst/>
              </a:prstGeom>
              <a:ln w="25400">
                <a:solidFill>
                  <a:srgbClr val="0A20FF"/>
                </a:solidFill>
                <a:headEnd w="lg" len="lg"/>
                <a:tailEnd type="triangle" w="lg" len="lg"/>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0386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7CB0599-025D-8640-8110-C4CB1436E06E}"/>
              </a:ext>
            </a:extLst>
          </p:cNvPr>
          <p:cNvGrpSpPr/>
          <p:nvPr/>
        </p:nvGrpSpPr>
        <p:grpSpPr>
          <a:xfrm>
            <a:off x="3509144" y="1900281"/>
            <a:ext cx="2660227" cy="2129356"/>
            <a:chOff x="3197012" y="2676509"/>
            <a:chExt cx="2660227" cy="2129356"/>
          </a:xfrm>
        </p:grpSpPr>
        <p:pic>
          <p:nvPicPr>
            <p:cNvPr id="6" name="Picture 5">
              <a:extLst>
                <a:ext uri="{FF2B5EF4-FFF2-40B4-BE49-F238E27FC236}">
                  <a16:creationId xmlns:a16="http://schemas.microsoft.com/office/drawing/2014/main" id="{D9B1784C-657F-B542-A047-56D504118A7D}"/>
                </a:ext>
              </a:extLst>
            </p:cNvPr>
            <p:cNvPicPr>
              <a:picLocks noChangeAspect="1"/>
            </p:cNvPicPr>
            <p:nvPr/>
          </p:nvPicPr>
          <p:blipFill>
            <a:blip r:embed="rId2"/>
            <a:stretch>
              <a:fillRect/>
            </a:stretch>
          </p:blipFill>
          <p:spPr>
            <a:xfrm>
              <a:off x="3197012" y="2676509"/>
              <a:ext cx="2660227" cy="1483588"/>
            </a:xfrm>
            <a:prstGeom prst="rect">
              <a:avLst/>
            </a:prstGeom>
          </p:spPr>
        </p:pic>
        <p:sp>
          <p:nvSpPr>
            <p:cNvPr id="10" name="TextBox 9">
              <a:extLst>
                <a:ext uri="{FF2B5EF4-FFF2-40B4-BE49-F238E27FC236}">
                  <a16:creationId xmlns:a16="http://schemas.microsoft.com/office/drawing/2014/main" id="{26C2B795-3243-2640-B44C-2D17C7952B90}"/>
                </a:ext>
              </a:extLst>
            </p:cNvPr>
            <p:cNvSpPr txBox="1"/>
            <p:nvPr/>
          </p:nvSpPr>
          <p:spPr>
            <a:xfrm>
              <a:off x="3735708" y="4436533"/>
              <a:ext cx="1955792" cy="369332"/>
            </a:xfrm>
            <a:prstGeom prst="rect">
              <a:avLst/>
            </a:prstGeom>
            <a:noFill/>
          </p:spPr>
          <p:txBody>
            <a:bodyPr wrap="none" rtlCol="0">
              <a:spAutoFit/>
            </a:bodyPr>
            <a:lstStyle/>
            <a:p>
              <a:r>
                <a:rPr lang="it-IT"/>
                <a:t>mappa a 3 variabili</a:t>
              </a:r>
            </a:p>
          </p:txBody>
        </p:sp>
      </p:grpSp>
      <p:sp>
        <p:nvSpPr>
          <p:cNvPr id="15" name="TextBox 14">
            <a:extLst>
              <a:ext uri="{FF2B5EF4-FFF2-40B4-BE49-F238E27FC236}">
                <a16:creationId xmlns:a16="http://schemas.microsoft.com/office/drawing/2014/main" id="{59404AD2-D58B-1049-A16D-3318D250CCE8}"/>
              </a:ext>
            </a:extLst>
          </p:cNvPr>
          <p:cNvSpPr txBox="1"/>
          <p:nvPr/>
        </p:nvSpPr>
        <p:spPr>
          <a:xfrm>
            <a:off x="7926999" y="0"/>
            <a:ext cx="1204176" cy="246221"/>
          </a:xfrm>
          <a:prstGeom prst="rect">
            <a:avLst/>
          </a:prstGeom>
          <a:noFill/>
        </p:spPr>
        <p:txBody>
          <a:bodyPr wrap="none" rtlCol="0">
            <a:spAutoFit/>
          </a:bodyPr>
          <a:lstStyle/>
          <a:p>
            <a:r>
              <a:rPr lang="it-IT" sz="1000"/>
              <a:t>Mappe di Karnaugh</a:t>
            </a:r>
          </a:p>
        </p:txBody>
      </p:sp>
      <p:grpSp>
        <p:nvGrpSpPr>
          <p:cNvPr id="32" name="Group 31">
            <a:extLst>
              <a:ext uri="{FF2B5EF4-FFF2-40B4-BE49-F238E27FC236}">
                <a16:creationId xmlns:a16="http://schemas.microsoft.com/office/drawing/2014/main" id="{C2CCF155-36C9-6A4C-9CED-97EAFFE64420}"/>
              </a:ext>
            </a:extLst>
          </p:cNvPr>
          <p:cNvGrpSpPr/>
          <p:nvPr/>
        </p:nvGrpSpPr>
        <p:grpSpPr>
          <a:xfrm>
            <a:off x="1718584" y="4802176"/>
            <a:ext cx="2050878" cy="533400"/>
            <a:chOff x="1032775" y="4831265"/>
            <a:chExt cx="2050878" cy="533400"/>
          </a:xfrm>
        </p:grpSpPr>
        <p:grpSp>
          <p:nvGrpSpPr>
            <p:cNvPr id="28" name="Group 27">
              <a:extLst>
                <a:ext uri="{FF2B5EF4-FFF2-40B4-BE49-F238E27FC236}">
                  <a16:creationId xmlns:a16="http://schemas.microsoft.com/office/drawing/2014/main" id="{CD985807-A470-0642-A46C-ECE0235ECA71}"/>
                </a:ext>
              </a:extLst>
            </p:cNvPr>
            <p:cNvGrpSpPr/>
            <p:nvPr/>
          </p:nvGrpSpPr>
          <p:grpSpPr>
            <a:xfrm>
              <a:off x="1032775" y="4831265"/>
              <a:ext cx="1728787" cy="533400"/>
              <a:chOff x="880174" y="3416342"/>
              <a:chExt cx="1728787" cy="533400"/>
            </a:xfrm>
          </p:grpSpPr>
          <p:pic>
            <p:nvPicPr>
              <p:cNvPr id="22" name="Picture 21">
                <a:extLst>
                  <a:ext uri="{FF2B5EF4-FFF2-40B4-BE49-F238E27FC236}">
                    <a16:creationId xmlns:a16="http://schemas.microsoft.com/office/drawing/2014/main" id="{4F03EFCB-13D6-E342-8BBB-AD910A3A77BA}"/>
                  </a:ext>
                </a:extLst>
              </p:cNvPr>
              <p:cNvPicPr>
                <a:picLocks noChangeAspect="1"/>
              </p:cNvPicPr>
              <p:nvPr/>
            </p:nvPicPr>
            <p:blipFill>
              <a:blip r:embed="rId3"/>
              <a:stretch>
                <a:fillRect/>
              </a:stretch>
            </p:blipFill>
            <p:spPr>
              <a:xfrm>
                <a:off x="880174" y="3416342"/>
                <a:ext cx="673100" cy="533400"/>
              </a:xfrm>
              <a:prstGeom prst="rect">
                <a:avLst/>
              </a:prstGeom>
            </p:spPr>
          </p:pic>
          <p:sp>
            <p:nvSpPr>
              <p:cNvPr id="23" name="TextBox 22">
                <a:extLst>
                  <a:ext uri="{FF2B5EF4-FFF2-40B4-BE49-F238E27FC236}">
                    <a16:creationId xmlns:a16="http://schemas.microsoft.com/office/drawing/2014/main" id="{A61469C7-307E-C947-A69A-7B6320DDE025}"/>
                  </a:ext>
                </a:extLst>
              </p:cNvPr>
              <p:cNvSpPr txBox="1"/>
              <p:nvPr/>
            </p:nvSpPr>
            <p:spPr>
              <a:xfrm>
                <a:off x="1505774" y="3551321"/>
                <a:ext cx="1103187" cy="369332"/>
              </a:xfrm>
              <a:prstGeom prst="rect">
                <a:avLst/>
              </a:prstGeom>
              <a:noFill/>
            </p:spPr>
            <p:txBody>
              <a:bodyPr wrap="none" rtlCol="0">
                <a:spAutoFit/>
              </a:bodyPr>
              <a:lstStyle/>
              <a:p>
                <a:r>
                  <a:rPr lang="it-IT"/>
                  <a:t>+             =</a:t>
                </a:r>
              </a:p>
            </p:txBody>
          </p:sp>
          <p:pic>
            <p:nvPicPr>
              <p:cNvPr id="20" name="Picture 19">
                <a:extLst>
                  <a:ext uri="{FF2B5EF4-FFF2-40B4-BE49-F238E27FC236}">
                    <a16:creationId xmlns:a16="http://schemas.microsoft.com/office/drawing/2014/main" id="{8E5DA5BB-37D6-0F40-8651-A99F6472C712}"/>
                  </a:ext>
                </a:extLst>
              </p:cNvPr>
              <p:cNvPicPr>
                <a:picLocks noChangeAspect="1"/>
              </p:cNvPicPr>
              <p:nvPr/>
            </p:nvPicPr>
            <p:blipFill>
              <a:blip r:embed="rId4"/>
              <a:stretch>
                <a:fillRect/>
              </a:stretch>
            </p:blipFill>
            <p:spPr>
              <a:xfrm>
                <a:off x="1738940" y="3514253"/>
                <a:ext cx="660400" cy="406400"/>
              </a:xfrm>
              <a:prstGeom prst="rect">
                <a:avLst/>
              </a:prstGeom>
            </p:spPr>
          </p:pic>
        </p:grpSp>
        <p:pic>
          <p:nvPicPr>
            <p:cNvPr id="31" name="Picture 30">
              <a:extLst>
                <a:ext uri="{FF2B5EF4-FFF2-40B4-BE49-F238E27FC236}">
                  <a16:creationId xmlns:a16="http://schemas.microsoft.com/office/drawing/2014/main" id="{FFCBE2B5-5859-C14D-9194-BB2B0F2C7F5F}"/>
                </a:ext>
              </a:extLst>
            </p:cNvPr>
            <p:cNvPicPr>
              <a:picLocks noChangeAspect="1"/>
            </p:cNvPicPr>
            <p:nvPr/>
          </p:nvPicPr>
          <p:blipFill>
            <a:blip r:embed="rId5"/>
            <a:stretch>
              <a:fillRect/>
            </a:stretch>
          </p:blipFill>
          <p:spPr>
            <a:xfrm>
              <a:off x="2684921" y="4971516"/>
              <a:ext cx="398732" cy="364060"/>
            </a:xfrm>
            <a:prstGeom prst="rect">
              <a:avLst/>
            </a:prstGeom>
          </p:spPr>
        </p:pic>
      </p:grpSp>
      <p:grpSp>
        <p:nvGrpSpPr>
          <p:cNvPr id="38" name="Group 37">
            <a:extLst>
              <a:ext uri="{FF2B5EF4-FFF2-40B4-BE49-F238E27FC236}">
                <a16:creationId xmlns:a16="http://schemas.microsoft.com/office/drawing/2014/main" id="{AC79DF22-2F32-2341-BB6E-6D5ECF1ABE96}"/>
              </a:ext>
            </a:extLst>
          </p:cNvPr>
          <p:cNvGrpSpPr/>
          <p:nvPr/>
        </p:nvGrpSpPr>
        <p:grpSpPr>
          <a:xfrm>
            <a:off x="4092654" y="5335576"/>
            <a:ext cx="2040423" cy="538531"/>
            <a:chOff x="2303473" y="4544670"/>
            <a:chExt cx="2040423" cy="538531"/>
          </a:xfrm>
        </p:grpSpPr>
        <p:grpSp>
          <p:nvGrpSpPr>
            <p:cNvPr id="29" name="Group 28">
              <a:extLst>
                <a:ext uri="{FF2B5EF4-FFF2-40B4-BE49-F238E27FC236}">
                  <a16:creationId xmlns:a16="http://schemas.microsoft.com/office/drawing/2014/main" id="{C63D3890-A7CC-A244-8655-AA5AA9737D0B}"/>
                </a:ext>
              </a:extLst>
            </p:cNvPr>
            <p:cNvGrpSpPr/>
            <p:nvPr/>
          </p:nvGrpSpPr>
          <p:grpSpPr>
            <a:xfrm>
              <a:off x="2303473" y="4544670"/>
              <a:ext cx="1674993" cy="475611"/>
              <a:chOff x="2801253" y="4689262"/>
              <a:chExt cx="1674993" cy="475611"/>
            </a:xfrm>
          </p:grpSpPr>
          <p:pic>
            <p:nvPicPr>
              <p:cNvPr id="7" name="Picture 6">
                <a:extLst>
                  <a:ext uri="{FF2B5EF4-FFF2-40B4-BE49-F238E27FC236}">
                    <a16:creationId xmlns:a16="http://schemas.microsoft.com/office/drawing/2014/main" id="{AE2AD5F5-1CEA-4841-8F40-3B6ECDE865A0}"/>
                  </a:ext>
                </a:extLst>
              </p:cNvPr>
              <p:cNvPicPr>
                <a:picLocks noChangeAspect="1"/>
              </p:cNvPicPr>
              <p:nvPr/>
            </p:nvPicPr>
            <p:blipFill>
              <a:blip r:embed="rId6"/>
              <a:stretch>
                <a:fillRect/>
              </a:stretch>
            </p:blipFill>
            <p:spPr>
              <a:xfrm>
                <a:off x="2801253" y="4707673"/>
                <a:ext cx="609600" cy="457200"/>
              </a:xfrm>
              <a:prstGeom prst="rect">
                <a:avLst/>
              </a:prstGeom>
            </p:spPr>
          </p:pic>
          <p:pic>
            <p:nvPicPr>
              <p:cNvPr id="18" name="Picture 17">
                <a:extLst>
                  <a:ext uri="{FF2B5EF4-FFF2-40B4-BE49-F238E27FC236}">
                    <a16:creationId xmlns:a16="http://schemas.microsoft.com/office/drawing/2014/main" id="{DFB60FAD-47B6-CA40-AAD7-5A309BC1915F}"/>
                  </a:ext>
                </a:extLst>
              </p:cNvPr>
              <p:cNvPicPr>
                <a:picLocks noChangeAspect="1"/>
              </p:cNvPicPr>
              <p:nvPr/>
            </p:nvPicPr>
            <p:blipFill>
              <a:blip r:embed="rId7"/>
              <a:stretch>
                <a:fillRect/>
              </a:stretch>
            </p:blipFill>
            <p:spPr>
              <a:xfrm>
                <a:off x="3596147" y="4689262"/>
                <a:ext cx="584200" cy="457200"/>
              </a:xfrm>
              <a:prstGeom prst="rect">
                <a:avLst/>
              </a:prstGeom>
            </p:spPr>
          </p:pic>
          <p:sp>
            <p:nvSpPr>
              <p:cNvPr id="24" name="TextBox 23">
                <a:extLst>
                  <a:ext uri="{FF2B5EF4-FFF2-40B4-BE49-F238E27FC236}">
                    <a16:creationId xmlns:a16="http://schemas.microsoft.com/office/drawing/2014/main" id="{0ACC31FB-76B8-AF4E-B85B-5652445C9D40}"/>
                  </a:ext>
                </a:extLst>
              </p:cNvPr>
              <p:cNvSpPr txBox="1"/>
              <p:nvPr/>
            </p:nvSpPr>
            <p:spPr>
              <a:xfrm>
                <a:off x="3320160" y="4777130"/>
                <a:ext cx="1156086" cy="369332"/>
              </a:xfrm>
              <a:prstGeom prst="rect">
                <a:avLst/>
              </a:prstGeom>
              <a:noFill/>
            </p:spPr>
            <p:txBody>
              <a:bodyPr wrap="none" rtlCol="0">
                <a:spAutoFit/>
              </a:bodyPr>
              <a:lstStyle/>
              <a:p>
                <a:r>
                  <a:rPr lang="it-IT"/>
                  <a:t>+             = </a:t>
                </a:r>
              </a:p>
            </p:txBody>
          </p:sp>
        </p:grpSp>
        <p:grpSp>
          <p:nvGrpSpPr>
            <p:cNvPr id="37" name="Group 36">
              <a:extLst>
                <a:ext uri="{FF2B5EF4-FFF2-40B4-BE49-F238E27FC236}">
                  <a16:creationId xmlns:a16="http://schemas.microsoft.com/office/drawing/2014/main" id="{45ACBB96-ED2F-3C4C-B658-C13601034D9F}"/>
                </a:ext>
              </a:extLst>
            </p:cNvPr>
            <p:cNvGrpSpPr/>
            <p:nvPr/>
          </p:nvGrpSpPr>
          <p:grpSpPr>
            <a:xfrm>
              <a:off x="3908936" y="4632538"/>
              <a:ext cx="434960" cy="450663"/>
              <a:chOff x="4338147" y="4461933"/>
              <a:chExt cx="505709" cy="533400"/>
            </a:xfrm>
          </p:grpSpPr>
          <p:pic>
            <p:nvPicPr>
              <p:cNvPr id="34" name="Picture 33">
                <a:extLst>
                  <a:ext uri="{FF2B5EF4-FFF2-40B4-BE49-F238E27FC236}">
                    <a16:creationId xmlns:a16="http://schemas.microsoft.com/office/drawing/2014/main" id="{52F685F8-05A2-3C4A-9A74-DE491B4A67B1}"/>
                  </a:ext>
                </a:extLst>
              </p:cNvPr>
              <p:cNvPicPr>
                <a:picLocks noChangeAspect="1"/>
              </p:cNvPicPr>
              <p:nvPr/>
            </p:nvPicPr>
            <p:blipFill>
              <a:blip r:embed="rId8"/>
              <a:stretch>
                <a:fillRect/>
              </a:stretch>
            </p:blipFill>
            <p:spPr>
              <a:xfrm>
                <a:off x="4602556" y="4512733"/>
                <a:ext cx="241300" cy="431800"/>
              </a:xfrm>
              <a:prstGeom prst="rect">
                <a:avLst/>
              </a:prstGeom>
            </p:spPr>
          </p:pic>
          <p:pic>
            <p:nvPicPr>
              <p:cNvPr id="36" name="Picture 35">
                <a:extLst>
                  <a:ext uri="{FF2B5EF4-FFF2-40B4-BE49-F238E27FC236}">
                    <a16:creationId xmlns:a16="http://schemas.microsoft.com/office/drawing/2014/main" id="{1AA65CE7-2E9C-9B4A-85D0-D024E8F3B2BD}"/>
                  </a:ext>
                </a:extLst>
              </p:cNvPr>
              <p:cNvPicPr>
                <a:picLocks noChangeAspect="1"/>
              </p:cNvPicPr>
              <p:nvPr/>
            </p:nvPicPr>
            <p:blipFill>
              <a:blip r:embed="rId9"/>
              <a:stretch>
                <a:fillRect/>
              </a:stretch>
            </p:blipFill>
            <p:spPr>
              <a:xfrm>
                <a:off x="4338147" y="4461933"/>
                <a:ext cx="304800" cy="533400"/>
              </a:xfrm>
              <a:prstGeom prst="rect">
                <a:avLst/>
              </a:prstGeom>
            </p:spPr>
          </p:pic>
        </p:grpSp>
      </p:grpSp>
      <p:grpSp>
        <p:nvGrpSpPr>
          <p:cNvPr id="52" name="Group 51">
            <a:extLst>
              <a:ext uri="{FF2B5EF4-FFF2-40B4-BE49-F238E27FC236}">
                <a16:creationId xmlns:a16="http://schemas.microsoft.com/office/drawing/2014/main" id="{9C5E6725-A6A0-1A4C-A639-13C1403A1BC5}"/>
              </a:ext>
            </a:extLst>
          </p:cNvPr>
          <p:cNvGrpSpPr/>
          <p:nvPr/>
        </p:nvGrpSpPr>
        <p:grpSpPr>
          <a:xfrm>
            <a:off x="5053047" y="2886759"/>
            <a:ext cx="1042235" cy="2448817"/>
            <a:chOff x="4081438" y="2007985"/>
            <a:chExt cx="1042235" cy="2448817"/>
          </a:xfrm>
        </p:grpSpPr>
        <p:sp>
          <p:nvSpPr>
            <p:cNvPr id="16" name="Rectangle 15">
              <a:extLst>
                <a:ext uri="{FF2B5EF4-FFF2-40B4-BE49-F238E27FC236}">
                  <a16:creationId xmlns:a16="http://schemas.microsoft.com/office/drawing/2014/main" id="{DB14BAAB-8687-AA47-9303-1F795EDE8381}"/>
                </a:ext>
              </a:extLst>
            </p:cNvPr>
            <p:cNvSpPr/>
            <p:nvPr/>
          </p:nvSpPr>
          <p:spPr>
            <a:xfrm rot="5400000">
              <a:off x="4394738" y="1694685"/>
              <a:ext cx="415636" cy="1042235"/>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0" name="Straight Arrow Connector 39">
              <a:extLst>
                <a:ext uri="{FF2B5EF4-FFF2-40B4-BE49-F238E27FC236}">
                  <a16:creationId xmlns:a16="http://schemas.microsoft.com/office/drawing/2014/main" id="{70C9E141-4C1F-0A49-ADD0-D8CE31C56916}"/>
                </a:ext>
              </a:extLst>
            </p:cNvPr>
            <p:cNvCxnSpPr>
              <a:cxnSpLocks/>
            </p:cNvCxnSpPr>
            <p:nvPr/>
          </p:nvCxnSpPr>
          <p:spPr>
            <a:xfrm flipH="1">
              <a:off x="4217995" y="2423621"/>
              <a:ext cx="406586" cy="2033181"/>
            </a:xfrm>
            <a:prstGeom prst="straightConnector1">
              <a:avLst/>
            </a:prstGeom>
            <a:ln w="25400">
              <a:solidFill>
                <a:srgbClr val="0A20FF"/>
              </a:solidFill>
              <a:headEnd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E2771CBA-0EE6-1B42-9C6F-D98225DE7D86}"/>
              </a:ext>
            </a:extLst>
          </p:cNvPr>
          <p:cNvGrpSpPr/>
          <p:nvPr/>
        </p:nvGrpSpPr>
        <p:grpSpPr>
          <a:xfrm>
            <a:off x="3185227" y="2418881"/>
            <a:ext cx="1802642" cy="2383295"/>
            <a:chOff x="2175824" y="1540107"/>
            <a:chExt cx="1802642" cy="2383295"/>
          </a:xfrm>
        </p:grpSpPr>
        <p:sp>
          <p:nvSpPr>
            <p:cNvPr id="3" name="Rectangle 2">
              <a:extLst>
                <a:ext uri="{FF2B5EF4-FFF2-40B4-BE49-F238E27FC236}">
                  <a16:creationId xmlns:a16="http://schemas.microsoft.com/office/drawing/2014/main" id="{A0B2E724-A2DB-5E49-B5C2-C93FAD0156D9}"/>
                </a:ext>
              </a:extLst>
            </p:cNvPr>
            <p:cNvSpPr/>
            <p:nvPr/>
          </p:nvSpPr>
          <p:spPr>
            <a:xfrm>
              <a:off x="3562830" y="1540107"/>
              <a:ext cx="415636" cy="843148"/>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3" name="Straight Arrow Connector 42">
              <a:extLst>
                <a:ext uri="{FF2B5EF4-FFF2-40B4-BE49-F238E27FC236}">
                  <a16:creationId xmlns:a16="http://schemas.microsoft.com/office/drawing/2014/main" id="{D3E307D0-C6DD-E844-8B44-0BECE6BAB7B2}"/>
                </a:ext>
              </a:extLst>
            </p:cNvPr>
            <p:cNvCxnSpPr>
              <a:cxnSpLocks/>
            </p:cNvCxnSpPr>
            <p:nvPr/>
          </p:nvCxnSpPr>
          <p:spPr>
            <a:xfrm flipH="1">
              <a:off x="2175824" y="2383255"/>
              <a:ext cx="1392417" cy="1540147"/>
            </a:xfrm>
            <a:prstGeom prst="straightConnector1">
              <a:avLst/>
            </a:prstGeom>
            <a:ln w="25400">
              <a:solidFill>
                <a:srgbClr val="0A20FF"/>
              </a:solidFill>
              <a:headEnd w="lg" len="lg"/>
              <a:tailEnd type="triangle" w="lg" len="lg"/>
            </a:ln>
          </p:spPr>
          <p:style>
            <a:lnRef idx="1">
              <a:schemeClr val="accent1"/>
            </a:lnRef>
            <a:fillRef idx="0">
              <a:schemeClr val="accent1"/>
            </a:fillRef>
            <a:effectRef idx="0">
              <a:schemeClr val="accent1"/>
            </a:effectRef>
            <a:fontRef idx="minor">
              <a:schemeClr val="tx1"/>
            </a:fontRef>
          </p:style>
        </p:cxnSp>
      </p:grpSp>
      <p:sp>
        <p:nvSpPr>
          <p:cNvPr id="53" name="TextBox 52">
            <a:extLst>
              <a:ext uri="{FF2B5EF4-FFF2-40B4-BE49-F238E27FC236}">
                <a16:creationId xmlns:a16="http://schemas.microsoft.com/office/drawing/2014/main" id="{1BFDBEBD-39DA-E04B-9E49-61FE1DC1401D}"/>
              </a:ext>
            </a:extLst>
          </p:cNvPr>
          <p:cNvSpPr txBox="1"/>
          <p:nvPr/>
        </p:nvSpPr>
        <p:spPr>
          <a:xfrm>
            <a:off x="1288948" y="321274"/>
            <a:ext cx="6826612" cy="923330"/>
          </a:xfrm>
          <a:prstGeom prst="rect">
            <a:avLst/>
          </a:prstGeom>
          <a:noFill/>
        </p:spPr>
        <p:txBody>
          <a:bodyPr wrap="none" rtlCol="0">
            <a:spAutoFit/>
          </a:bodyPr>
          <a:lstStyle/>
          <a:p>
            <a:r>
              <a:rPr lang="it-IT"/>
              <a:t>La mappa va costruita facendo in modo che caselle adiacenti abbiano</a:t>
            </a:r>
          </a:p>
          <a:p>
            <a:r>
              <a:rPr lang="it-IT"/>
              <a:t>una sola variabile che cambia valore, presente cioè sia in forma diretta </a:t>
            </a:r>
          </a:p>
          <a:p>
            <a:r>
              <a:rPr lang="it-IT"/>
              <a:t>che negata</a:t>
            </a:r>
          </a:p>
        </p:txBody>
      </p:sp>
      <p:grpSp>
        <p:nvGrpSpPr>
          <p:cNvPr id="25" name="Group 24">
            <a:extLst>
              <a:ext uri="{FF2B5EF4-FFF2-40B4-BE49-F238E27FC236}">
                <a16:creationId xmlns:a16="http://schemas.microsoft.com/office/drawing/2014/main" id="{20EFF326-19FB-4F47-B497-D9946AFA1C4F}"/>
              </a:ext>
            </a:extLst>
          </p:cNvPr>
          <p:cNvGrpSpPr/>
          <p:nvPr/>
        </p:nvGrpSpPr>
        <p:grpSpPr>
          <a:xfrm>
            <a:off x="3640035" y="1244603"/>
            <a:ext cx="1368508" cy="1069539"/>
            <a:chOff x="3640035" y="1244603"/>
            <a:chExt cx="1368508" cy="1069539"/>
          </a:xfrm>
        </p:grpSpPr>
        <p:grpSp>
          <p:nvGrpSpPr>
            <p:cNvPr id="42" name="Group 41">
              <a:extLst>
                <a:ext uri="{FF2B5EF4-FFF2-40B4-BE49-F238E27FC236}">
                  <a16:creationId xmlns:a16="http://schemas.microsoft.com/office/drawing/2014/main" id="{9921EA09-CBC6-B349-ACAE-61849BF98585}"/>
                </a:ext>
              </a:extLst>
            </p:cNvPr>
            <p:cNvGrpSpPr/>
            <p:nvPr/>
          </p:nvGrpSpPr>
          <p:grpSpPr>
            <a:xfrm>
              <a:off x="4047840" y="1623845"/>
              <a:ext cx="960703" cy="690297"/>
              <a:chOff x="4844373" y="-61098"/>
              <a:chExt cx="960703" cy="690297"/>
            </a:xfrm>
          </p:grpSpPr>
          <p:sp>
            <p:nvSpPr>
              <p:cNvPr id="47" name="Rectangle 46">
                <a:extLst>
                  <a:ext uri="{FF2B5EF4-FFF2-40B4-BE49-F238E27FC236}">
                    <a16:creationId xmlns:a16="http://schemas.microsoft.com/office/drawing/2014/main" id="{DEB5414B-7C46-A245-9586-949B34E9B340}"/>
                  </a:ext>
                </a:extLst>
              </p:cNvPr>
              <p:cNvSpPr/>
              <p:nvPr/>
            </p:nvSpPr>
            <p:spPr>
              <a:xfrm rot="5400000">
                <a:off x="5457740" y="281863"/>
                <a:ext cx="286867" cy="40780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5" name="Straight Arrow Connector 44">
                <a:extLst>
                  <a:ext uri="{FF2B5EF4-FFF2-40B4-BE49-F238E27FC236}">
                    <a16:creationId xmlns:a16="http://schemas.microsoft.com/office/drawing/2014/main" id="{B5048E61-F755-5542-BC24-5F35860F011A}"/>
                  </a:ext>
                </a:extLst>
              </p:cNvPr>
              <p:cNvCxnSpPr>
                <a:cxnSpLocks/>
                <a:stCxn id="47" idx="2"/>
              </p:cNvCxnSpPr>
              <p:nvPr/>
            </p:nvCxnSpPr>
            <p:spPr>
              <a:xfrm flipH="1" flipV="1">
                <a:off x="4844373" y="-61098"/>
                <a:ext cx="552898" cy="546864"/>
              </a:xfrm>
              <a:prstGeom prst="straightConnector1">
                <a:avLst/>
              </a:prstGeom>
              <a:ln w="2540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grpSp>
        <p:pic>
          <p:nvPicPr>
            <p:cNvPr id="9" name="Picture 8">
              <a:extLst>
                <a:ext uri="{FF2B5EF4-FFF2-40B4-BE49-F238E27FC236}">
                  <a16:creationId xmlns:a16="http://schemas.microsoft.com/office/drawing/2014/main" id="{AC9B1624-E49C-BF47-B178-4FE55D04B29D}"/>
                </a:ext>
              </a:extLst>
            </p:cNvPr>
            <p:cNvPicPr>
              <a:picLocks noChangeAspect="1"/>
            </p:cNvPicPr>
            <p:nvPr/>
          </p:nvPicPr>
          <p:blipFill>
            <a:blip r:embed="rId10"/>
            <a:stretch>
              <a:fillRect/>
            </a:stretch>
          </p:blipFill>
          <p:spPr>
            <a:xfrm>
              <a:off x="3640035" y="1244603"/>
              <a:ext cx="486684" cy="408467"/>
            </a:xfrm>
            <a:prstGeom prst="rect">
              <a:avLst/>
            </a:prstGeom>
          </p:spPr>
        </p:pic>
      </p:grpSp>
      <p:grpSp>
        <p:nvGrpSpPr>
          <p:cNvPr id="60" name="Group 59">
            <a:extLst>
              <a:ext uri="{FF2B5EF4-FFF2-40B4-BE49-F238E27FC236}">
                <a16:creationId xmlns:a16="http://schemas.microsoft.com/office/drawing/2014/main" id="{DB04D158-3A09-B141-9E1E-494E230AB105}"/>
              </a:ext>
            </a:extLst>
          </p:cNvPr>
          <p:cNvGrpSpPr/>
          <p:nvPr/>
        </p:nvGrpSpPr>
        <p:grpSpPr>
          <a:xfrm>
            <a:off x="2443204" y="1174502"/>
            <a:ext cx="4420184" cy="2116986"/>
            <a:chOff x="2443204" y="1174502"/>
            <a:chExt cx="4420184" cy="2116986"/>
          </a:xfrm>
        </p:grpSpPr>
        <p:grpSp>
          <p:nvGrpSpPr>
            <p:cNvPr id="26" name="Group 25">
              <a:extLst>
                <a:ext uri="{FF2B5EF4-FFF2-40B4-BE49-F238E27FC236}">
                  <a16:creationId xmlns:a16="http://schemas.microsoft.com/office/drawing/2014/main" id="{9B967735-3B0C-304A-B503-3206D4C5B391}"/>
                </a:ext>
              </a:extLst>
            </p:cNvPr>
            <p:cNvGrpSpPr/>
            <p:nvPr/>
          </p:nvGrpSpPr>
          <p:grpSpPr>
            <a:xfrm>
              <a:off x="5186866" y="1174502"/>
              <a:ext cx="1676522" cy="1143926"/>
              <a:chOff x="5186866" y="1174502"/>
              <a:chExt cx="1676522" cy="1143926"/>
            </a:xfrm>
          </p:grpSpPr>
          <p:grpSp>
            <p:nvGrpSpPr>
              <p:cNvPr id="54" name="Group 53">
                <a:extLst>
                  <a:ext uri="{FF2B5EF4-FFF2-40B4-BE49-F238E27FC236}">
                    <a16:creationId xmlns:a16="http://schemas.microsoft.com/office/drawing/2014/main" id="{B2D67BB0-FCBE-3846-95DB-17685C86DE97}"/>
                  </a:ext>
                </a:extLst>
              </p:cNvPr>
              <p:cNvGrpSpPr/>
              <p:nvPr/>
            </p:nvGrpSpPr>
            <p:grpSpPr>
              <a:xfrm>
                <a:off x="5186866" y="1361301"/>
                <a:ext cx="1425457" cy="957127"/>
                <a:chOff x="5397273" y="-327928"/>
                <a:chExt cx="1425457" cy="957127"/>
              </a:xfrm>
            </p:grpSpPr>
            <p:grpSp>
              <p:nvGrpSpPr>
                <p:cNvPr id="55" name="Group 54">
                  <a:extLst>
                    <a:ext uri="{FF2B5EF4-FFF2-40B4-BE49-F238E27FC236}">
                      <a16:creationId xmlns:a16="http://schemas.microsoft.com/office/drawing/2014/main" id="{68C760AF-A399-C342-AA26-C99EA8AF91FE}"/>
                    </a:ext>
                  </a:extLst>
                </p:cNvPr>
                <p:cNvGrpSpPr/>
                <p:nvPr/>
              </p:nvGrpSpPr>
              <p:grpSpPr>
                <a:xfrm>
                  <a:off x="5397273" y="242550"/>
                  <a:ext cx="686788" cy="386649"/>
                  <a:chOff x="5397273" y="242550"/>
                  <a:chExt cx="686788" cy="386649"/>
                </a:xfrm>
              </p:grpSpPr>
              <p:sp>
                <p:nvSpPr>
                  <p:cNvPr id="58" name="Rectangle 57">
                    <a:extLst>
                      <a:ext uri="{FF2B5EF4-FFF2-40B4-BE49-F238E27FC236}">
                        <a16:creationId xmlns:a16="http://schemas.microsoft.com/office/drawing/2014/main" id="{5148FAA5-3777-6042-B596-907748A71E57}"/>
                      </a:ext>
                    </a:extLst>
                  </p:cNvPr>
                  <p:cNvSpPr/>
                  <p:nvPr/>
                </p:nvSpPr>
                <p:spPr>
                  <a:xfrm rot="5400000">
                    <a:off x="5273703" y="368268"/>
                    <a:ext cx="384501" cy="13736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Rectangle 58">
                    <a:extLst>
                      <a:ext uri="{FF2B5EF4-FFF2-40B4-BE49-F238E27FC236}">
                        <a16:creationId xmlns:a16="http://schemas.microsoft.com/office/drawing/2014/main" id="{255D92E6-A27B-B648-A2CD-70C3E501925E}"/>
                      </a:ext>
                    </a:extLst>
                  </p:cNvPr>
                  <p:cNvSpPr/>
                  <p:nvPr/>
                </p:nvSpPr>
                <p:spPr>
                  <a:xfrm rot="5400000">
                    <a:off x="5823130" y="366120"/>
                    <a:ext cx="384501" cy="13736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cxnSp>
              <p:nvCxnSpPr>
                <p:cNvPr id="56" name="Straight Arrow Connector 55">
                  <a:extLst>
                    <a:ext uri="{FF2B5EF4-FFF2-40B4-BE49-F238E27FC236}">
                      <a16:creationId xmlns:a16="http://schemas.microsoft.com/office/drawing/2014/main" id="{C79B537E-E8DD-F244-BBB0-A5B42C044B59}"/>
                    </a:ext>
                  </a:extLst>
                </p:cNvPr>
                <p:cNvCxnSpPr>
                  <a:cxnSpLocks/>
                </p:cNvCxnSpPr>
                <p:nvPr/>
              </p:nvCxnSpPr>
              <p:spPr>
                <a:xfrm flipV="1">
                  <a:off x="6084061" y="-327928"/>
                  <a:ext cx="738669" cy="676147"/>
                </a:xfrm>
                <a:prstGeom prst="straightConnector1">
                  <a:avLst/>
                </a:prstGeom>
                <a:ln w="2540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57" name="Arc 56">
                  <a:extLst>
                    <a:ext uri="{FF2B5EF4-FFF2-40B4-BE49-F238E27FC236}">
                      <a16:creationId xmlns:a16="http://schemas.microsoft.com/office/drawing/2014/main" id="{B1743C7D-4E67-374E-804E-8182D103070D}"/>
                    </a:ext>
                  </a:extLst>
                </p:cNvPr>
                <p:cNvSpPr/>
                <p:nvPr/>
              </p:nvSpPr>
              <p:spPr>
                <a:xfrm>
                  <a:off x="5420095" y="103745"/>
                  <a:ext cx="557960" cy="234302"/>
                </a:xfrm>
                <a:prstGeom prst="arc">
                  <a:avLst>
                    <a:gd name="adj1" fmla="val 10982599"/>
                    <a:gd name="adj2" fmla="val 2140538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pic>
            <p:nvPicPr>
              <p:cNvPr id="14" name="Picture 13">
                <a:extLst>
                  <a:ext uri="{FF2B5EF4-FFF2-40B4-BE49-F238E27FC236}">
                    <a16:creationId xmlns:a16="http://schemas.microsoft.com/office/drawing/2014/main" id="{4C0850B8-4029-8340-A441-7BEE0FA800D8}"/>
                  </a:ext>
                </a:extLst>
              </p:cNvPr>
              <p:cNvPicPr>
                <a:picLocks noChangeAspect="1"/>
              </p:cNvPicPr>
              <p:nvPr/>
            </p:nvPicPr>
            <p:blipFill>
              <a:blip r:embed="rId11"/>
              <a:stretch>
                <a:fillRect/>
              </a:stretch>
            </p:blipFill>
            <p:spPr>
              <a:xfrm>
                <a:off x="6612323" y="1174502"/>
                <a:ext cx="251065" cy="259722"/>
              </a:xfrm>
              <a:prstGeom prst="rect">
                <a:avLst/>
              </a:prstGeom>
            </p:spPr>
          </p:pic>
        </p:grpSp>
        <p:grpSp>
          <p:nvGrpSpPr>
            <p:cNvPr id="21" name="Group 20">
              <a:extLst>
                <a:ext uri="{FF2B5EF4-FFF2-40B4-BE49-F238E27FC236}">
                  <a16:creationId xmlns:a16="http://schemas.microsoft.com/office/drawing/2014/main" id="{9EFA3595-E0E7-344B-BE64-49D816D337FF}"/>
                </a:ext>
              </a:extLst>
            </p:cNvPr>
            <p:cNvGrpSpPr/>
            <p:nvPr/>
          </p:nvGrpSpPr>
          <p:grpSpPr>
            <a:xfrm>
              <a:off x="2443204" y="2853205"/>
              <a:ext cx="1362999" cy="438283"/>
              <a:chOff x="2443204" y="2853205"/>
              <a:chExt cx="1362999" cy="438283"/>
            </a:xfrm>
          </p:grpSpPr>
          <p:grpSp>
            <p:nvGrpSpPr>
              <p:cNvPr id="27" name="Group 26">
                <a:extLst>
                  <a:ext uri="{FF2B5EF4-FFF2-40B4-BE49-F238E27FC236}">
                    <a16:creationId xmlns:a16="http://schemas.microsoft.com/office/drawing/2014/main" id="{BBA8044D-BA75-FD42-8010-F9BD92B09D27}"/>
                  </a:ext>
                </a:extLst>
              </p:cNvPr>
              <p:cNvGrpSpPr/>
              <p:nvPr/>
            </p:nvGrpSpPr>
            <p:grpSpPr>
              <a:xfrm>
                <a:off x="2806083" y="2853205"/>
                <a:ext cx="1000120" cy="438283"/>
                <a:chOff x="3826801" y="2126466"/>
                <a:chExt cx="1000120" cy="438283"/>
              </a:xfrm>
            </p:grpSpPr>
            <p:sp>
              <p:nvSpPr>
                <p:cNvPr id="30" name="Rectangle 29">
                  <a:extLst>
                    <a:ext uri="{FF2B5EF4-FFF2-40B4-BE49-F238E27FC236}">
                      <a16:creationId xmlns:a16="http://schemas.microsoft.com/office/drawing/2014/main" id="{EF38A82F-2FEC-2E45-90F6-F3F9F86ED47D}"/>
                    </a:ext>
                  </a:extLst>
                </p:cNvPr>
                <p:cNvSpPr/>
                <p:nvPr/>
              </p:nvSpPr>
              <p:spPr>
                <a:xfrm rot="5400000">
                  <a:off x="4500110" y="2237939"/>
                  <a:ext cx="438283" cy="21533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5" name="Straight Arrow Connector 34">
                  <a:extLst>
                    <a:ext uri="{FF2B5EF4-FFF2-40B4-BE49-F238E27FC236}">
                      <a16:creationId xmlns:a16="http://schemas.microsoft.com/office/drawing/2014/main" id="{8E5161DE-A713-F64A-9164-BD2896F93F0E}"/>
                    </a:ext>
                  </a:extLst>
                </p:cNvPr>
                <p:cNvCxnSpPr>
                  <a:cxnSpLocks/>
                </p:cNvCxnSpPr>
                <p:nvPr/>
              </p:nvCxnSpPr>
              <p:spPr>
                <a:xfrm flipH="1">
                  <a:off x="3826801" y="2332617"/>
                  <a:ext cx="764802" cy="12989"/>
                </a:xfrm>
                <a:prstGeom prst="straightConnector1">
                  <a:avLst/>
                </a:prstGeom>
                <a:ln w="2540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grpSp>
          <p:pic>
            <p:nvPicPr>
              <p:cNvPr id="19" name="Picture 18">
                <a:extLst>
                  <a:ext uri="{FF2B5EF4-FFF2-40B4-BE49-F238E27FC236}">
                    <a16:creationId xmlns:a16="http://schemas.microsoft.com/office/drawing/2014/main" id="{F59B6360-2942-0149-B976-9DDD7DA9632A}"/>
                  </a:ext>
                </a:extLst>
              </p:cNvPr>
              <p:cNvPicPr>
                <a:picLocks noChangeAspect="1"/>
              </p:cNvPicPr>
              <p:nvPr/>
            </p:nvPicPr>
            <p:blipFill>
              <a:blip r:embed="rId12"/>
              <a:stretch>
                <a:fillRect/>
              </a:stretch>
            </p:blipFill>
            <p:spPr>
              <a:xfrm>
                <a:off x="2443204" y="2913325"/>
                <a:ext cx="288791" cy="320879"/>
              </a:xfrm>
              <a:prstGeom prst="rect">
                <a:avLst/>
              </a:prstGeom>
            </p:spPr>
          </p:pic>
        </p:grpSp>
      </p:grpSp>
    </p:spTree>
    <p:extLst>
      <p:ext uri="{BB962C8B-B14F-4D97-AF65-F5344CB8AC3E}">
        <p14:creationId xmlns:p14="http://schemas.microsoft.com/office/powerpoint/2010/main" val="154227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61C28E-5613-E749-8D8D-CD242009E4C0}"/>
              </a:ext>
            </a:extLst>
          </p:cNvPr>
          <p:cNvPicPr>
            <a:picLocks noChangeAspect="1"/>
          </p:cNvPicPr>
          <p:nvPr/>
        </p:nvPicPr>
        <p:blipFill>
          <a:blip r:embed="rId2"/>
          <a:stretch>
            <a:fillRect/>
          </a:stretch>
        </p:blipFill>
        <p:spPr>
          <a:xfrm>
            <a:off x="2266901" y="873898"/>
            <a:ext cx="4381500" cy="711200"/>
          </a:xfrm>
          <a:prstGeom prst="rect">
            <a:avLst/>
          </a:prstGeom>
        </p:spPr>
      </p:pic>
      <p:grpSp>
        <p:nvGrpSpPr>
          <p:cNvPr id="8" name="Group 7">
            <a:extLst>
              <a:ext uri="{FF2B5EF4-FFF2-40B4-BE49-F238E27FC236}">
                <a16:creationId xmlns:a16="http://schemas.microsoft.com/office/drawing/2014/main" id="{12235A93-C1E6-A14D-9FD0-F4E66949F5CF}"/>
              </a:ext>
            </a:extLst>
          </p:cNvPr>
          <p:cNvGrpSpPr/>
          <p:nvPr/>
        </p:nvGrpSpPr>
        <p:grpSpPr>
          <a:xfrm>
            <a:off x="2101850" y="2075764"/>
            <a:ext cx="4940300" cy="3670300"/>
            <a:chOff x="2101850" y="2075764"/>
            <a:chExt cx="4940300" cy="3670300"/>
          </a:xfrm>
        </p:grpSpPr>
        <p:grpSp>
          <p:nvGrpSpPr>
            <p:cNvPr id="6" name="Group 5">
              <a:extLst>
                <a:ext uri="{FF2B5EF4-FFF2-40B4-BE49-F238E27FC236}">
                  <a16:creationId xmlns:a16="http://schemas.microsoft.com/office/drawing/2014/main" id="{60E0C40D-870A-4941-BC4F-51E5E1F68C5D}"/>
                </a:ext>
              </a:extLst>
            </p:cNvPr>
            <p:cNvGrpSpPr/>
            <p:nvPr/>
          </p:nvGrpSpPr>
          <p:grpSpPr>
            <a:xfrm>
              <a:off x="2101850" y="2075764"/>
              <a:ext cx="4940300" cy="3670300"/>
              <a:chOff x="2101850" y="2075764"/>
              <a:chExt cx="4940300" cy="3670300"/>
            </a:xfrm>
          </p:grpSpPr>
          <p:pic>
            <p:nvPicPr>
              <p:cNvPr id="3" name="Picture 2">
                <a:extLst>
                  <a:ext uri="{FF2B5EF4-FFF2-40B4-BE49-F238E27FC236}">
                    <a16:creationId xmlns:a16="http://schemas.microsoft.com/office/drawing/2014/main" id="{18C94992-BEC4-7F44-B5C4-4D59AE6BB1D2}"/>
                  </a:ext>
                </a:extLst>
              </p:cNvPr>
              <p:cNvPicPr>
                <a:picLocks noChangeAspect="1"/>
              </p:cNvPicPr>
              <p:nvPr/>
            </p:nvPicPr>
            <p:blipFill>
              <a:blip r:embed="rId3"/>
              <a:stretch>
                <a:fillRect/>
              </a:stretch>
            </p:blipFill>
            <p:spPr>
              <a:xfrm>
                <a:off x="2101850" y="2075764"/>
                <a:ext cx="4940300" cy="3670300"/>
              </a:xfrm>
              <a:prstGeom prst="rect">
                <a:avLst/>
              </a:prstGeom>
            </p:spPr>
          </p:pic>
          <p:sp>
            <p:nvSpPr>
              <p:cNvPr id="5" name="Rectangle 4">
                <a:extLst>
                  <a:ext uri="{FF2B5EF4-FFF2-40B4-BE49-F238E27FC236}">
                    <a16:creationId xmlns:a16="http://schemas.microsoft.com/office/drawing/2014/main" id="{6A677B10-DA03-CE4F-8615-63A9C8CE78DD}"/>
                  </a:ext>
                </a:extLst>
              </p:cNvPr>
              <p:cNvSpPr/>
              <p:nvPr/>
            </p:nvSpPr>
            <p:spPr>
              <a:xfrm>
                <a:off x="2101850" y="5399903"/>
                <a:ext cx="1123264" cy="346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7" name="TextBox 6">
              <a:extLst>
                <a:ext uri="{FF2B5EF4-FFF2-40B4-BE49-F238E27FC236}">
                  <a16:creationId xmlns:a16="http://schemas.microsoft.com/office/drawing/2014/main" id="{BC886999-58D6-064C-BAE6-9B461B89C446}"/>
                </a:ext>
              </a:extLst>
            </p:cNvPr>
            <p:cNvSpPr txBox="1"/>
            <p:nvPr/>
          </p:nvSpPr>
          <p:spPr>
            <a:xfrm>
              <a:off x="2384855" y="5407510"/>
              <a:ext cx="933845" cy="338554"/>
            </a:xfrm>
            <a:prstGeom prst="rect">
              <a:avLst/>
            </a:prstGeom>
            <a:noFill/>
          </p:spPr>
          <p:txBody>
            <a:bodyPr wrap="none" rtlCol="0">
              <a:spAutoFit/>
            </a:bodyPr>
            <a:lstStyle/>
            <a:p>
              <a:r>
                <a:rPr lang="it-IT" sz="1600">
                  <a:latin typeface="Times" pitchFamily="2" charset="0"/>
                </a:rPr>
                <a:t>cui sopra</a:t>
              </a:r>
            </a:p>
          </p:txBody>
        </p:sp>
      </p:grpSp>
      <p:sp>
        <p:nvSpPr>
          <p:cNvPr id="9" name="TextBox 8">
            <a:extLst>
              <a:ext uri="{FF2B5EF4-FFF2-40B4-BE49-F238E27FC236}">
                <a16:creationId xmlns:a16="http://schemas.microsoft.com/office/drawing/2014/main" id="{E3176EBE-2267-A245-9ECF-E0CF24921736}"/>
              </a:ext>
            </a:extLst>
          </p:cNvPr>
          <p:cNvSpPr txBox="1"/>
          <p:nvPr/>
        </p:nvSpPr>
        <p:spPr>
          <a:xfrm>
            <a:off x="7527476" y="40178"/>
            <a:ext cx="1590500" cy="246221"/>
          </a:xfrm>
          <a:prstGeom prst="rect">
            <a:avLst/>
          </a:prstGeom>
          <a:noFill/>
        </p:spPr>
        <p:txBody>
          <a:bodyPr wrap="none" rtlCol="0">
            <a:spAutoFit/>
          </a:bodyPr>
          <a:lstStyle/>
          <a:p>
            <a:r>
              <a:rPr lang="it-IT" sz="1000"/>
              <a:t>Forme canoniche: </a:t>
            </a:r>
            <a:r>
              <a:rPr lang="it-IT" sz="1000" i="1"/>
              <a:t>minterm</a:t>
            </a:r>
          </a:p>
        </p:txBody>
      </p:sp>
    </p:spTree>
    <p:extLst>
      <p:ext uri="{BB962C8B-B14F-4D97-AF65-F5344CB8AC3E}">
        <p14:creationId xmlns:p14="http://schemas.microsoft.com/office/powerpoint/2010/main" val="315707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A5440C-7CDF-D14F-9263-ECB870A8B96F}"/>
              </a:ext>
            </a:extLst>
          </p:cNvPr>
          <p:cNvPicPr>
            <a:picLocks noChangeAspect="1"/>
          </p:cNvPicPr>
          <p:nvPr/>
        </p:nvPicPr>
        <p:blipFill>
          <a:blip r:embed="rId2"/>
          <a:stretch>
            <a:fillRect/>
          </a:stretch>
        </p:blipFill>
        <p:spPr>
          <a:xfrm>
            <a:off x="4356959" y="64068"/>
            <a:ext cx="4697557" cy="4019776"/>
          </a:xfrm>
          <a:prstGeom prst="rect">
            <a:avLst/>
          </a:prstGeom>
        </p:spPr>
      </p:pic>
      <p:grpSp>
        <p:nvGrpSpPr>
          <p:cNvPr id="5" name="Group 4">
            <a:extLst>
              <a:ext uri="{FF2B5EF4-FFF2-40B4-BE49-F238E27FC236}">
                <a16:creationId xmlns:a16="http://schemas.microsoft.com/office/drawing/2014/main" id="{CCBED54A-EC7F-CE48-9D20-8D228C657C5A}"/>
              </a:ext>
            </a:extLst>
          </p:cNvPr>
          <p:cNvGrpSpPr/>
          <p:nvPr/>
        </p:nvGrpSpPr>
        <p:grpSpPr>
          <a:xfrm>
            <a:off x="4674162" y="1563318"/>
            <a:ext cx="2278422" cy="2943273"/>
            <a:chOff x="3633840" y="1513309"/>
            <a:chExt cx="2278422" cy="2943273"/>
          </a:xfrm>
        </p:grpSpPr>
        <p:sp>
          <p:nvSpPr>
            <p:cNvPr id="6" name="Rectangle 5">
              <a:extLst>
                <a:ext uri="{FF2B5EF4-FFF2-40B4-BE49-F238E27FC236}">
                  <a16:creationId xmlns:a16="http://schemas.microsoft.com/office/drawing/2014/main" id="{EFBF268D-064A-2E4C-85E0-6535935FDFDE}"/>
                </a:ext>
              </a:extLst>
            </p:cNvPr>
            <p:cNvSpPr/>
            <p:nvPr/>
          </p:nvSpPr>
          <p:spPr>
            <a:xfrm rot="5400000">
              <a:off x="4214562" y="1380185"/>
              <a:ext cx="1564576" cy="1830824"/>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 name="Straight Arrow Connector 6">
              <a:extLst>
                <a:ext uri="{FF2B5EF4-FFF2-40B4-BE49-F238E27FC236}">
                  <a16:creationId xmlns:a16="http://schemas.microsoft.com/office/drawing/2014/main" id="{F4B41280-C32C-8247-AD15-7D08BDEB78E1}"/>
                </a:ext>
              </a:extLst>
            </p:cNvPr>
            <p:cNvCxnSpPr>
              <a:cxnSpLocks/>
            </p:cNvCxnSpPr>
            <p:nvPr/>
          </p:nvCxnSpPr>
          <p:spPr>
            <a:xfrm flipH="1">
              <a:off x="3633840" y="3097446"/>
              <a:ext cx="1368948" cy="1359136"/>
            </a:xfrm>
            <a:prstGeom prst="straightConnector1">
              <a:avLst/>
            </a:prstGeom>
            <a:ln w="25400">
              <a:solidFill>
                <a:srgbClr val="0A20FF"/>
              </a:solidFill>
              <a:headEnd w="lg" len="lg"/>
              <a:tailEnd type="triangle" w="lg" len="lg"/>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962ECE13-AD00-404E-8DB0-149010F322DE}"/>
              </a:ext>
            </a:extLst>
          </p:cNvPr>
          <p:cNvPicPr>
            <a:picLocks noChangeAspect="1"/>
          </p:cNvPicPr>
          <p:nvPr/>
        </p:nvPicPr>
        <p:blipFill>
          <a:blip r:embed="rId3"/>
          <a:stretch>
            <a:fillRect/>
          </a:stretch>
        </p:blipFill>
        <p:spPr>
          <a:xfrm>
            <a:off x="4550484" y="6331334"/>
            <a:ext cx="945513" cy="421268"/>
          </a:xfrm>
          <a:prstGeom prst="rect">
            <a:avLst/>
          </a:prstGeom>
        </p:spPr>
      </p:pic>
      <p:pic>
        <p:nvPicPr>
          <p:cNvPr id="13" name="Picture 12">
            <a:extLst>
              <a:ext uri="{FF2B5EF4-FFF2-40B4-BE49-F238E27FC236}">
                <a16:creationId xmlns:a16="http://schemas.microsoft.com/office/drawing/2014/main" id="{13EADE0C-095F-9646-BD62-C41A7412F79B}"/>
              </a:ext>
            </a:extLst>
          </p:cNvPr>
          <p:cNvPicPr>
            <a:picLocks noChangeAspect="1"/>
          </p:cNvPicPr>
          <p:nvPr/>
        </p:nvPicPr>
        <p:blipFill>
          <a:blip r:embed="rId4"/>
          <a:stretch>
            <a:fillRect/>
          </a:stretch>
        </p:blipFill>
        <p:spPr>
          <a:xfrm>
            <a:off x="3671920" y="5950736"/>
            <a:ext cx="2004485" cy="380598"/>
          </a:xfrm>
          <a:prstGeom prst="rect">
            <a:avLst/>
          </a:prstGeom>
        </p:spPr>
      </p:pic>
      <p:pic>
        <p:nvPicPr>
          <p:cNvPr id="15" name="Picture 14">
            <a:extLst>
              <a:ext uri="{FF2B5EF4-FFF2-40B4-BE49-F238E27FC236}">
                <a16:creationId xmlns:a16="http://schemas.microsoft.com/office/drawing/2014/main" id="{C749FEEE-4C68-7F45-B3FA-8448C688F17D}"/>
              </a:ext>
            </a:extLst>
          </p:cNvPr>
          <p:cNvPicPr>
            <a:picLocks noChangeAspect="1"/>
          </p:cNvPicPr>
          <p:nvPr/>
        </p:nvPicPr>
        <p:blipFill>
          <a:blip r:embed="rId5"/>
          <a:stretch>
            <a:fillRect/>
          </a:stretch>
        </p:blipFill>
        <p:spPr>
          <a:xfrm>
            <a:off x="3594260" y="5488037"/>
            <a:ext cx="2034645" cy="401690"/>
          </a:xfrm>
          <a:prstGeom prst="rect">
            <a:avLst/>
          </a:prstGeom>
        </p:spPr>
      </p:pic>
      <p:pic>
        <p:nvPicPr>
          <p:cNvPr id="17" name="Picture 16">
            <a:extLst>
              <a:ext uri="{FF2B5EF4-FFF2-40B4-BE49-F238E27FC236}">
                <a16:creationId xmlns:a16="http://schemas.microsoft.com/office/drawing/2014/main" id="{C12AF1CB-FEFB-EC46-AD6C-98187A235930}"/>
              </a:ext>
            </a:extLst>
          </p:cNvPr>
          <p:cNvPicPr>
            <a:picLocks noChangeAspect="1"/>
          </p:cNvPicPr>
          <p:nvPr/>
        </p:nvPicPr>
        <p:blipFill>
          <a:blip r:embed="rId6"/>
          <a:stretch>
            <a:fillRect/>
          </a:stretch>
        </p:blipFill>
        <p:spPr>
          <a:xfrm>
            <a:off x="1484415" y="4933788"/>
            <a:ext cx="4191990" cy="533192"/>
          </a:xfrm>
          <a:prstGeom prst="rect">
            <a:avLst/>
          </a:prstGeom>
        </p:spPr>
      </p:pic>
      <p:pic>
        <p:nvPicPr>
          <p:cNvPr id="19" name="Picture 18">
            <a:extLst>
              <a:ext uri="{FF2B5EF4-FFF2-40B4-BE49-F238E27FC236}">
                <a16:creationId xmlns:a16="http://schemas.microsoft.com/office/drawing/2014/main" id="{AA3A166A-5F1D-054D-B73D-848819F25B4F}"/>
              </a:ext>
            </a:extLst>
          </p:cNvPr>
          <p:cNvPicPr>
            <a:picLocks noChangeAspect="1"/>
          </p:cNvPicPr>
          <p:nvPr/>
        </p:nvPicPr>
        <p:blipFill>
          <a:blip r:embed="rId7"/>
          <a:stretch>
            <a:fillRect/>
          </a:stretch>
        </p:blipFill>
        <p:spPr>
          <a:xfrm>
            <a:off x="255897" y="4511041"/>
            <a:ext cx="5420508" cy="465679"/>
          </a:xfrm>
          <a:prstGeom prst="rect">
            <a:avLst/>
          </a:prstGeom>
        </p:spPr>
      </p:pic>
      <p:grpSp>
        <p:nvGrpSpPr>
          <p:cNvPr id="43" name="Group 42">
            <a:extLst>
              <a:ext uri="{FF2B5EF4-FFF2-40B4-BE49-F238E27FC236}">
                <a16:creationId xmlns:a16="http://schemas.microsoft.com/office/drawing/2014/main" id="{BA9E8744-940E-C04E-843F-F4744ECB10AB}"/>
              </a:ext>
            </a:extLst>
          </p:cNvPr>
          <p:cNvGrpSpPr/>
          <p:nvPr/>
        </p:nvGrpSpPr>
        <p:grpSpPr>
          <a:xfrm>
            <a:off x="3346898" y="1767485"/>
            <a:ext cx="1444043" cy="1130264"/>
            <a:chOff x="3346898" y="1767485"/>
            <a:chExt cx="1444043" cy="1130264"/>
          </a:xfrm>
        </p:grpSpPr>
        <p:sp>
          <p:nvSpPr>
            <p:cNvPr id="23" name="Rectangle 22">
              <a:extLst>
                <a:ext uri="{FF2B5EF4-FFF2-40B4-BE49-F238E27FC236}">
                  <a16:creationId xmlns:a16="http://schemas.microsoft.com/office/drawing/2014/main" id="{93FE9C55-7652-D741-964C-8C1D02D81E0A}"/>
                </a:ext>
              </a:extLst>
            </p:cNvPr>
            <p:cNvSpPr/>
            <p:nvPr/>
          </p:nvSpPr>
          <p:spPr>
            <a:xfrm rot="5400000">
              <a:off x="4136130" y="2242938"/>
              <a:ext cx="1130264" cy="17935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1" name="Picture 30">
              <a:extLst>
                <a:ext uri="{FF2B5EF4-FFF2-40B4-BE49-F238E27FC236}">
                  <a16:creationId xmlns:a16="http://schemas.microsoft.com/office/drawing/2014/main" id="{E935D86A-7DAD-384C-8931-51390D239317}"/>
                </a:ext>
              </a:extLst>
            </p:cNvPr>
            <p:cNvPicPr>
              <a:picLocks noChangeAspect="1"/>
            </p:cNvPicPr>
            <p:nvPr/>
          </p:nvPicPr>
          <p:blipFill>
            <a:blip r:embed="rId8"/>
            <a:stretch>
              <a:fillRect/>
            </a:stretch>
          </p:blipFill>
          <p:spPr>
            <a:xfrm>
              <a:off x="3346898" y="2126464"/>
              <a:ext cx="467024" cy="438284"/>
            </a:xfrm>
            <a:prstGeom prst="rect">
              <a:avLst/>
            </a:prstGeom>
          </p:spPr>
        </p:pic>
        <p:cxnSp>
          <p:nvCxnSpPr>
            <p:cNvPr id="32" name="Straight Arrow Connector 31">
              <a:extLst>
                <a:ext uri="{FF2B5EF4-FFF2-40B4-BE49-F238E27FC236}">
                  <a16:creationId xmlns:a16="http://schemas.microsoft.com/office/drawing/2014/main" id="{CA561E80-4E78-5542-81BB-C9F1DE75EF09}"/>
                </a:ext>
              </a:extLst>
            </p:cNvPr>
            <p:cNvCxnSpPr>
              <a:cxnSpLocks/>
            </p:cNvCxnSpPr>
            <p:nvPr/>
          </p:nvCxnSpPr>
          <p:spPr>
            <a:xfrm flipH="1">
              <a:off x="3826801" y="2332617"/>
              <a:ext cx="764802" cy="12989"/>
            </a:xfrm>
            <a:prstGeom prst="straightConnector1">
              <a:avLst/>
            </a:prstGeom>
            <a:ln w="2540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D1A93477-0873-A541-A3A4-C32708BCFF61}"/>
              </a:ext>
            </a:extLst>
          </p:cNvPr>
          <p:cNvGrpSpPr/>
          <p:nvPr/>
        </p:nvGrpSpPr>
        <p:grpSpPr>
          <a:xfrm>
            <a:off x="3326914" y="103744"/>
            <a:ext cx="3171493" cy="525455"/>
            <a:chOff x="3326914" y="103744"/>
            <a:chExt cx="3171493" cy="525455"/>
          </a:xfrm>
        </p:grpSpPr>
        <p:pic>
          <p:nvPicPr>
            <p:cNvPr id="29" name="Picture 28">
              <a:extLst>
                <a:ext uri="{FF2B5EF4-FFF2-40B4-BE49-F238E27FC236}">
                  <a16:creationId xmlns:a16="http://schemas.microsoft.com/office/drawing/2014/main" id="{14C08622-1C76-184B-9029-3834ABF6E74D}"/>
                </a:ext>
              </a:extLst>
            </p:cNvPr>
            <p:cNvPicPr>
              <a:picLocks noChangeAspect="1"/>
            </p:cNvPicPr>
            <p:nvPr/>
          </p:nvPicPr>
          <p:blipFill>
            <a:blip r:embed="rId9"/>
            <a:stretch>
              <a:fillRect/>
            </a:stretch>
          </p:blipFill>
          <p:spPr>
            <a:xfrm>
              <a:off x="3326914" y="127231"/>
              <a:ext cx="469062" cy="499820"/>
            </a:xfrm>
            <a:prstGeom prst="rect">
              <a:avLst/>
            </a:prstGeom>
          </p:spPr>
        </p:pic>
        <p:grpSp>
          <p:nvGrpSpPr>
            <p:cNvPr id="41" name="Group 40">
              <a:extLst>
                <a:ext uri="{FF2B5EF4-FFF2-40B4-BE49-F238E27FC236}">
                  <a16:creationId xmlns:a16="http://schemas.microsoft.com/office/drawing/2014/main" id="{A36BF517-2E1B-4D4A-954C-97C91BBF0D71}"/>
                </a:ext>
              </a:extLst>
            </p:cNvPr>
            <p:cNvGrpSpPr/>
            <p:nvPr/>
          </p:nvGrpSpPr>
          <p:grpSpPr>
            <a:xfrm>
              <a:off x="3836865" y="103744"/>
              <a:ext cx="2661542" cy="525455"/>
              <a:chOff x="3836865" y="103744"/>
              <a:chExt cx="2661542" cy="525455"/>
            </a:xfrm>
          </p:grpSpPr>
          <p:grpSp>
            <p:nvGrpSpPr>
              <p:cNvPr id="27" name="Group 26">
                <a:extLst>
                  <a:ext uri="{FF2B5EF4-FFF2-40B4-BE49-F238E27FC236}">
                    <a16:creationId xmlns:a16="http://schemas.microsoft.com/office/drawing/2014/main" id="{3597503C-8AAD-884D-9FCD-BB44BA93FD43}"/>
                  </a:ext>
                </a:extLst>
              </p:cNvPr>
              <p:cNvGrpSpPr/>
              <p:nvPr/>
            </p:nvGrpSpPr>
            <p:grpSpPr>
              <a:xfrm>
                <a:off x="5397273" y="242550"/>
                <a:ext cx="1101134" cy="386649"/>
                <a:chOff x="5397273" y="242550"/>
                <a:chExt cx="1101134" cy="386649"/>
              </a:xfrm>
            </p:grpSpPr>
            <p:sp>
              <p:nvSpPr>
                <p:cNvPr id="25" name="Rectangle 24">
                  <a:extLst>
                    <a:ext uri="{FF2B5EF4-FFF2-40B4-BE49-F238E27FC236}">
                      <a16:creationId xmlns:a16="http://schemas.microsoft.com/office/drawing/2014/main" id="{AB829E3A-7E24-BC46-ADC7-F3B50E63DB14}"/>
                    </a:ext>
                  </a:extLst>
                </p:cNvPr>
                <p:cNvSpPr/>
                <p:nvPr/>
              </p:nvSpPr>
              <p:spPr>
                <a:xfrm rot="5400000">
                  <a:off x="5273703" y="368268"/>
                  <a:ext cx="384501" cy="13736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ctangle 25">
                  <a:extLst>
                    <a:ext uri="{FF2B5EF4-FFF2-40B4-BE49-F238E27FC236}">
                      <a16:creationId xmlns:a16="http://schemas.microsoft.com/office/drawing/2014/main" id="{4EE918EC-5FE0-5045-BA83-E797FAB998AC}"/>
                    </a:ext>
                  </a:extLst>
                </p:cNvPr>
                <p:cNvSpPr/>
                <p:nvPr/>
              </p:nvSpPr>
              <p:spPr>
                <a:xfrm rot="5400000">
                  <a:off x="6237476" y="366120"/>
                  <a:ext cx="384501" cy="13736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cxnSp>
            <p:nvCxnSpPr>
              <p:cNvPr id="35" name="Straight Arrow Connector 34">
                <a:extLst>
                  <a:ext uri="{FF2B5EF4-FFF2-40B4-BE49-F238E27FC236}">
                    <a16:creationId xmlns:a16="http://schemas.microsoft.com/office/drawing/2014/main" id="{F17D75C7-466A-564D-B736-3C4EA4F64DB4}"/>
                  </a:ext>
                </a:extLst>
              </p:cNvPr>
              <p:cNvCxnSpPr>
                <a:cxnSpLocks/>
                <a:stCxn id="25" idx="2"/>
              </p:cNvCxnSpPr>
              <p:nvPr/>
            </p:nvCxnSpPr>
            <p:spPr>
              <a:xfrm flipH="1" flipV="1">
                <a:off x="3836865" y="397117"/>
                <a:ext cx="1560408" cy="39832"/>
              </a:xfrm>
              <a:prstGeom prst="straightConnector1">
                <a:avLst/>
              </a:prstGeom>
              <a:ln w="2540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40" name="Arc 39">
                <a:extLst>
                  <a:ext uri="{FF2B5EF4-FFF2-40B4-BE49-F238E27FC236}">
                    <a16:creationId xmlns:a16="http://schemas.microsoft.com/office/drawing/2014/main" id="{1226ED91-A902-BB42-B0B0-47679D08A266}"/>
                  </a:ext>
                </a:extLst>
              </p:cNvPr>
              <p:cNvSpPr/>
              <p:nvPr/>
            </p:nvSpPr>
            <p:spPr>
              <a:xfrm>
                <a:off x="5420094" y="103744"/>
                <a:ext cx="1055493" cy="293373"/>
              </a:xfrm>
              <a:prstGeom prst="arc">
                <a:avLst>
                  <a:gd name="adj1" fmla="val 10982599"/>
                  <a:gd name="adj2" fmla="val 2140538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grpSp>
    </p:spTree>
    <p:extLst>
      <p:ext uri="{BB962C8B-B14F-4D97-AF65-F5344CB8AC3E}">
        <p14:creationId xmlns:p14="http://schemas.microsoft.com/office/powerpoint/2010/main" val="114449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21AF9D-A3B8-6449-836A-D22D067A97CB}"/>
              </a:ext>
            </a:extLst>
          </p:cNvPr>
          <p:cNvPicPr>
            <a:picLocks noChangeAspect="1"/>
          </p:cNvPicPr>
          <p:nvPr/>
        </p:nvPicPr>
        <p:blipFill>
          <a:blip r:embed="rId2"/>
          <a:stretch>
            <a:fillRect/>
          </a:stretch>
        </p:blipFill>
        <p:spPr>
          <a:xfrm>
            <a:off x="2386492" y="849680"/>
            <a:ext cx="4697557" cy="4019776"/>
          </a:xfrm>
          <a:prstGeom prst="rect">
            <a:avLst/>
          </a:prstGeom>
        </p:spPr>
      </p:pic>
      <p:sp>
        <p:nvSpPr>
          <p:cNvPr id="3" name="Arc 2">
            <a:extLst>
              <a:ext uri="{FF2B5EF4-FFF2-40B4-BE49-F238E27FC236}">
                <a16:creationId xmlns:a16="http://schemas.microsoft.com/office/drawing/2014/main" id="{FD073050-0247-1242-9845-BECE2621E952}"/>
              </a:ext>
            </a:extLst>
          </p:cNvPr>
          <p:cNvSpPr/>
          <p:nvPr/>
        </p:nvSpPr>
        <p:spPr>
          <a:xfrm>
            <a:off x="6707043" y="940157"/>
            <a:ext cx="1214966" cy="4404575"/>
          </a:xfrm>
          <a:prstGeom prst="arc">
            <a:avLst>
              <a:gd name="adj1" fmla="val 15407599"/>
              <a:gd name="adj2" fmla="val 6291400"/>
            </a:avLst>
          </a:prstGeom>
          <a:ln w="19050">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 name="Arc 4">
            <a:extLst>
              <a:ext uri="{FF2B5EF4-FFF2-40B4-BE49-F238E27FC236}">
                <a16:creationId xmlns:a16="http://schemas.microsoft.com/office/drawing/2014/main" id="{765DB8BD-9A37-FD44-A654-023FDCCC6E8B}"/>
              </a:ext>
            </a:extLst>
          </p:cNvPr>
          <p:cNvSpPr/>
          <p:nvPr/>
        </p:nvSpPr>
        <p:spPr>
          <a:xfrm rot="5400000">
            <a:off x="4331565" y="1790785"/>
            <a:ext cx="1214966" cy="6632619"/>
          </a:xfrm>
          <a:prstGeom prst="arc">
            <a:avLst>
              <a:gd name="adj1" fmla="val 15407599"/>
              <a:gd name="adj2" fmla="val 6291400"/>
            </a:avLst>
          </a:prstGeom>
          <a:ln w="19050">
            <a:solidFill>
              <a:srgbClr val="0A20FF"/>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349126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0575A87-F4A6-0C4E-97B9-24F4618E4D0F}"/>
              </a:ext>
            </a:extLst>
          </p:cNvPr>
          <p:cNvSpPr/>
          <p:nvPr/>
        </p:nvSpPr>
        <p:spPr>
          <a:xfrm>
            <a:off x="1385146" y="464235"/>
            <a:ext cx="6207761" cy="646331"/>
          </a:xfrm>
          <a:prstGeom prst="rect">
            <a:avLst/>
          </a:prstGeom>
        </p:spPr>
        <p:txBody>
          <a:bodyPr wrap="square">
            <a:spAutoFit/>
          </a:bodyPr>
          <a:lstStyle/>
          <a:p>
            <a:r>
              <a:rPr lang="it-IT">
                <a:latin typeface="NimbusRomNo9L"/>
              </a:rPr>
              <a:t>Prendiamo ora come </a:t>
            </a:r>
            <a:r>
              <a:rPr lang="it-IT" b="1">
                <a:latin typeface="NimbusRomNo9L"/>
              </a:rPr>
              <a:t>esempio</a:t>
            </a:r>
            <a:r>
              <a:rPr lang="it-IT">
                <a:latin typeface="NimbusRomNo9L"/>
              </a:rPr>
              <a:t> il caso della funzione a </a:t>
            </a:r>
            <a:r>
              <a:rPr lang="it-IT">
                <a:latin typeface="CMR10"/>
              </a:rPr>
              <a:t>3 </a:t>
            </a:r>
            <a:r>
              <a:rPr lang="it-IT">
                <a:latin typeface="NimbusRomNo9L"/>
              </a:rPr>
              <a:t>variabili descritta precedentemente</a:t>
            </a:r>
            <a:endParaRPr lang="it-IT"/>
          </a:p>
        </p:txBody>
      </p:sp>
      <p:pic>
        <p:nvPicPr>
          <p:cNvPr id="4" name="Picture 3">
            <a:extLst>
              <a:ext uri="{FF2B5EF4-FFF2-40B4-BE49-F238E27FC236}">
                <a16:creationId xmlns:a16="http://schemas.microsoft.com/office/drawing/2014/main" id="{93A7946C-14F1-B047-A01E-93DCD1F48DAA}"/>
              </a:ext>
            </a:extLst>
          </p:cNvPr>
          <p:cNvPicPr>
            <a:picLocks noChangeAspect="1"/>
          </p:cNvPicPr>
          <p:nvPr/>
        </p:nvPicPr>
        <p:blipFill>
          <a:blip r:embed="rId2"/>
          <a:stretch>
            <a:fillRect/>
          </a:stretch>
        </p:blipFill>
        <p:spPr>
          <a:xfrm>
            <a:off x="1800224" y="1422231"/>
            <a:ext cx="5621444" cy="2629915"/>
          </a:xfrm>
          <a:prstGeom prst="rect">
            <a:avLst/>
          </a:prstGeom>
        </p:spPr>
      </p:pic>
      <p:sp>
        <p:nvSpPr>
          <p:cNvPr id="5" name="TextBox 4">
            <a:extLst>
              <a:ext uri="{FF2B5EF4-FFF2-40B4-BE49-F238E27FC236}">
                <a16:creationId xmlns:a16="http://schemas.microsoft.com/office/drawing/2014/main" id="{967B5EA6-ADE8-0F4D-B4A6-BFC8387953D7}"/>
              </a:ext>
            </a:extLst>
          </p:cNvPr>
          <p:cNvSpPr txBox="1"/>
          <p:nvPr/>
        </p:nvSpPr>
        <p:spPr>
          <a:xfrm>
            <a:off x="1109703" y="4363811"/>
            <a:ext cx="6758645" cy="923330"/>
          </a:xfrm>
          <a:prstGeom prst="rect">
            <a:avLst/>
          </a:prstGeom>
          <a:noFill/>
        </p:spPr>
        <p:txBody>
          <a:bodyPr wrap="none" rtlCol="0">
            <a:spAutoFit/>
          </a:bodyPr>
          <a:lstStyle/>
          <a:p>
            <a:r>
              <a:rPr lang="it-IT"/>
              <a:t>Nella mappa mettiamo un 1 in corrispondenza delle terne per le quali </a:t>
            </a:r>
          </a:p>
          <a:p>
            <a:r>
              <a:rPr lang="it-IT"/>
              <a:t>la funzione vale 1 e uno 0 in corrispondenza delle terne per le quali la </a:t>
            </a:r>
          </a:p>
          <a:p>
            <a:r>
              <a:rPr lang="it-IT"/>
              <a:t>funzione vale 0. </a:t>
            </a:r>
          </a:p>
        </p:txBody>
      </p:sp>
      <p:sp>
        <p:nvSpPr>
          <p:cNvPr id="6" name="TextBox 5">
            <a:extLst>
              <a:ext uri="{FF2B5EF4-FFF2-40B4-BE49-F238E27FC236}">
                <a16:creationId xmlns:a16="http://schemas.microsoft.com/office/drawing/2014/main" id="{83503C2D-BEF1-B349-9726-F484D59A2B8A}"/>
              </a:ext>
            </a:extLst>
          </p:cNvPr>
          <p:cNvSpPr txBox="1"/>
          <p:nvPr/>
        </p:nvSpPr>
        <p:spPr>
          <a:xfrm>
            <a:off x="1109703" y="5598806"/>
            <a:ext cx="6745116" cy="646331"/>
          </a:xfrm>
          <a:prstGeom prst="rect">
            <a:avLst/>
          </a:prstGeom>
          <a:noFill/>
        </p:spPr>
        <p:txBody>
          <a:bodyPr wrap="none" rtlCol="0">
            <a:spAutoFit/>
          </a:bodyPr>
          <a:lstStyle/>
          <a:p>
            <a:r>
              <a:rPr lang="it-IT"/>
              <a:t>Passando da ciascuna casella a una adiacente, sia in senso orizzontale </a:t>
            </a:r>
          </a:p>
          <a:p>
            <a:r>
              <a:rPr lang="it-IT"/>
              <a:t>che verticale, deve variare il valore di una sola variabile.</a:t>
            </a:r>
          </a:p>
        </p:txBody>
      </p:sp>
      <p:sp>
        <p:nvSpPr>
          <p:cNvPr id="7" name="TextBox 6">
            <a:extLst>
              <a:ext uri="{FF2B5EF4-FFF2-40B4-BE49-F238E27FC236}">
                <a16:creationId xmlns:a16="http://schemas.microsoft.com/office/drawing/2014/main" id="{3277A090-F191-6A48-9F8D-B8218FA31102}"/>
              </a:ext>
            </a:extLst>
          </p:cNvPr>
          <p:cNvSpPr txBox="1"/>
          <p:nvPr/>
        </p:nvSpPr>
        <p:spPr>
          <a:xfrm>
            <a:off x="7926999" y="0"/>
            <a:ext cx="1204176" cy="246221"/>
          </a:xfrm>
          <a:prstGeom prst="rect">
            <a:avLst/>
          </a:prstGeom>
          <a:noFill/>
        </p:spPr>
        <p:txBody>
          <a:bodyPr wrap="none" rtlCol="0">
            <a:spAutoFit/>
          </a:bodyPr>
          <a:lstStyle/>
          <a:p>
            <a:r>
              <a:rPr lang="it-IT" sz="1000"/>
              <a:t>Mappe di Karnaugh</a:t>
            </a:r>
          </a:p>
        </p:txBody>
      </p:sp>
    </p:spTree>
    <p:extLst>
      <p:ext uri="{BB962C8B-B14F-4D97-AF65-F5344CB8AC3E}">
        <p14:creationId xmlns:p14="http://schemas.microsoft.com/office/powerpoint/2010/main" val="262315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505CB9-DF6D-0C41-BF65-BA0C30ABE27A}"/>
              </a:ext>
            </a:extLst>
          </p:cNvPr>
          <p:cNvSpPr txBox="1"/>
          <p:nvPr/>
        </p:nvSpPr>
        <p:spPr>
          <a:xfrm>
            <a:off x="968586" y="582506"/>
            <a:ext cx="7367338" cy="646331"/>
          </a:xfrm>
          <a:prstGeom prst="rect">
            <a:avLst/>
          </a:prstGeom>
          <a:noFill/>
        </p:spPr>
        <p:txBody>
          <a:bodyPr wrap="none" rtlCol="0">
            <a:spAutoFit/>
          </a:bodyPr>
          <a:lstStyle/>
          <a:p>
            <a:r>
              <a:rPr lang="it-IT"/>
              <a:t>Sono considerate adiacenti anche le caselle terminali, come se la mappa </a:t>
            </a:r>
          </a:p>
          <a:p>
            <a:r>
              <a:rPr lang="it-IT"/>
              <a:t>fosse chiusa circolarmente su sè stessa, sia in senso orizzontale che verticale.</a:t>
            </a:r>
          </a:p>
        </p:txBody>
      </p:sp>
      <p:pic>
        <p:nvPicPr>
          <p:cNvPr id="4" name="Picture 3">
            <a:extLst>
              <a:ext uri="{FF2B5EF4-FFF2-40B4-BE49-F238E27FC236}">
                <a16:creationId xmlns:a16="http://schemas.microsoft.com/office/drawing/2014/main" id="{D5CE5B10-9128-234B-841D-CF2AE1D38392}"/>
              </a:ext>
            </a:extLst>
          </p:cNvPr>
          <p:cNvPicPr>
            <a:picLocks noChangeAspect="1"/>
          </p:cNvPicPr>
          <p:nvPr/>
        </p:nvPicPr>
        <p:blipFill>
          <a:blip r:embed="rId2"/>
          <a:stretch>
            <a:fillRect/>
          </a:stretch>
        </p:blipFill>
        <p:spPr>
          <a:xfrm>
            <a:off x="2319021" y="1792393"/>
            <a:ext cx="4140200" cy="1905000"/>
          </a:xfrm>
          <a:prstGeom prst="rect">
            <a:avLst/>
          </a:prstGeom>
        </p:spPr>
      </p:pic>
      <p:sp>
        <p:nvSpPr>
          <p:cNvPr id="6" name="Arc 5">
            <a:extLst>
              <a:ext uri="{FF2B5EF4-FFF2-40B4-BE49-F238E27FC236}">
                <a16:creationId xmlns:a16="http://schemas.microsoft.com/office/drawing/2014/main" id="{590A59A4-F5F8-4142-A72F-E6805B684C51}"/>
              </a:ext>
            </a:extLst>
          </p:cNvPr>
          <p:cNvSpPr/>
          <p:nvPr/>
        </p:nvSpPr>
        <p:spPr>
          <a:xfrm>
            <a:off x="5422900" y="1849120"/>
            <a:ext cx="1214966" cy="2187786"/>
          </a:xfrm>
          <a:prstGeom prst="arc">
            <a:avLst>
              <a:gd name="adj1" fmla="val 13440998"/>
              <a:gd name="adj2" fmla="val 7678929"/>
            </a:avLst>
          </a:prstGeom>
          <a:ln w="19050">
            <a:solidFill>
              <a:srgbClr val="FF000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7" name="Arc 6">
            <a:extLst>
              <a:ext uri="{FF2B5EF4-FFF2-40B4-BE49-F238E27FC236}">
                <a16:creationId xmlns:a16="http://schemas.microsoft.com/office/drawing/2014/main" id="{5F8724A4-CA94-2C42-8C77-9899DF9A2B67}"/>
              </a:ext>
            </a:extLst>
          </p:cNvPr>
          <p:cNvSpPr/>
          <p:nvPr/>
        </p:nvSpPr>
        <p:spPr>
          <a:xfrm rot="5400000">
            <a:off x="4044772" y="2141008"/>
            <a:ext cx="1214966" cy="3452284"/>
          </a:xfrm>
          <a:prstGeom prst="arc">
            <a:avLst>
              <a:gd name="adj1" fmla="val 14548193"/>
              <a:gd name="adj2" fmla="val 6899032"/>
            </a:avLst>
          </a:prstGeom>
          <a:ln w="19050">
            <a:solidFill>
              <a:srgbClr val="0A20FF"/>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8" name="TextBox 7">
            <a:extLst>
              <a:ext uri="{FF2B5EF4-FFF2-40B4-BE49-F238E27FC236}">
                <a16:creationId xmlns:a16="http://schemas.microsoft.com/office/drawing/2014/main" id="{DE8CF380-4B03-804B-A189-8428C1A0EA4A}"/>
              </a:ext>
            </a:extLst>
          </p:cNvPr>
          <p:cNvSpPr txBox="1"/>
          <p:nvPr/>
        </p:nvSpPr>
        <p:spPr>
          <a:xfrm>
            <a:off x="7926999" y="0"/>
            <a:ext cx="1204176" cy="246221"/>
          </a:xfrm>
          <a:prstGeom prst="rect">
            <a:avLst/>
          </a:prstGeom>
          <a:noFill/>
        </p:spPr>
        <p:txBody>
          <a:bodyPr wrap="none" rtlCol="0">
            <a:spAutoFit/>
          </a:bodyPr>
          <a:lstStyle/>
          <a:p>
            <a:r>
              <a:rPr lang="it-IT" sz="1000"/>
              <a:t>Mappe di Karnaugh</a:t>
            </a:r>
          </a:p>
        </p:txBody>
      </p:sp>
    </p:spTree>
    <p:extLst>
      <p:ext uri="{BB962C8B-B14F-4D97-AF65-F5344CB8AC3E}">
        <p14:creationId xmlns:p14="http://schemas.microsoft.com/office/powerpoint/2010/main" val="193456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502308-889A-E94B-8CA8-87D285C4661C}"/>
              </a:ext>
            </a:extLst>
          </p:cNvPr>
          <p:cNvSpPr/>
          <p:nvPr/>
        </p:nvSpPr>
        <p:spPr>
          <a:xfrm>
            <a:off x="762000" y="326442"/>
            <a:ext cx="7955280" cy="923330"/>
          </a:xfrm>
          <a:prstGeom prst="rect">
            <a:avLst/>
          </a:prstGeom>
        </p:spPr>
        <p:txBody>
          <a:bodyPr wrap="square">
            <a:spAutoFit/>
          </a:bodyPr>
          <a:lstStyle/>
          <a:p>
            <a:r>
              <a:rPr lang="it-IT">
                <a:latin typeface="NimbusRomNo9L"/>
              </a:rPr>
              <a:t>Due caselle adiacenti, sia in senso orizzontale che verticale, differiscono per il valore di una sola variabile, che in una delle due caselle apparirà come variabile affermata, nell’altra come negata. La semplificazione è allora </a:t>
            </a:r>
            <a:endParaRPr lang="it-IT"/>
          </a:p>
        </p:txBody>
      </p:sp>
      <p:pic>
        <p:nvPicPr>
          <p:cNvPr id="4" name="Picture 3">
            <a:extLst>
              <a:ext uri="{FF2B5EF4-FFF2-40B4-BE49-F238E27FC236}">
                <a16:creationId xmlns:a16="http://schemas.microsoft.com/office/drawing/2014/main" id="{4267347E-0375-1B41-89B2-DDDE3D90FF2A}"/>
              </a:ext>
            </a:extLst>
          </p:cNvPr>
          <p:cNvPicPr>
            <a:picLocks noChangeAspect="1"/>
          </p:cNvPicPr>
          <p:nvPr/>
        </p:nvPicPr>
        <p:blipFill>
          <a:blip r:embed="rId2"/>
          <a:stretch>
            <a:fillRect/>
          </a:stretch>
        </p:blipFill>
        <p:spPr>
          <a:xfrm>
            <a:off x="3004397" y="1280913"/>
            <a:ext cx="2755900" cy="584200"/>
          </a:xfrm>
          <a:prstGeom prst="rect">
            <a:avLst/>
          </a:prstGeom>
        </p:spPr>
      </p:pic>
      <p:grpSp>
        <p:nvGrpSpPr>
          <p:cNvPr id="24" name="Group 23">
            <a:extLst>
              <a:ext uri="{FF2B5EF4-FFF2-40B4-BE49-F238E27FC236}">
                <a16:creationId xmlns:a16="http://schemas.microsoft.com/office/drawing/2014/main" id="{52C85906-ABA0-A542-9CAD-91400E2DE08F}"/>
              </a:ext>
            </a:extLst>
          </p:cNvPr>
          <p:cNvGrpSpPr/>
          <p:nvPr/>
        </p:nvGrpSpPr>
        <p:grpSpPr>
          <a:xfrm>
            <a:off x="1095552" y="1861066"/>
            <a:ext cx="6759858" cy="406400"/>
            <a:chOff x="1494643" y="2820433"/>
            <a:chExt cx="6759858" cy="406400"/>
          </a:xfrm>
        </p:grpSpPr>
        <p:sp>
          <p:nvSpPr>
            <p:cNvPr id="19" name="TextBox 18">
              <a:extLst>
                <a:ext uri="{FF2B5EF4-FFF2-40B4-BE49-F238E27FC236}">
                  <a16:creationId xmlns:a16="http://schemas.microsoft.com/office/drawing/2014/main" id="{5AAA5594-2C4A-B540-A059-8E5B39D1725C}"/>
                </a:ext>
              </a:extLst>
            </p:cNvPr>
            <p:cNvSpPr txBox="1"/>
            <p:nvPr/>
          </p:nvSpPr>
          <p:spPr>
            <a:xfrm>
              <a:off x="1494643" y="2851574"/>
              <a:ext cx="6582058" cy="369332"/>
            </a:xfrm>
            <a:prstGeom prst="rect">
              <a:avLst/>
            </a:prstGeom>
            <a:noFill/>
          </p:spPr>
          <p:txBody>
            <a:bodyPr wrap="none" rtlCol="0">
              <a:spAutoFit/>
            </a:bodyPr>
            <a:lstStyle/>
            <a:p>
              <a:r>
                <a:rPr lang="it-IT"/>
                <a:t>Il termine </a:t>
              </a:r>
              <a:r>
                <a:rPr lang="it-IT" i="1">
                  <a:latin typeface="Times" pitchFamily="2" charset="0"/>
                </a:rPr>
                <a:t>f </a:t>
              </a:r>
              <a:r>
                <a:rPr lang="it-IT"/>
                <a:t>viene detto </a:t>
              </a:r>
              <a:r>
                <a:rPr lang="it-IT" b="1" i="1"/>
                <a:t>implicante</a:t>
              </a:r>
              <a:r>
                <a:rPr lang="it-IT"/>
                <a:t>, in quanto </a:t>
              </a:r>
              <a:r>
                <a:rPr lang="it-IT">
                  <a:solidFill>
                    <a:srgbClr val="0A20FF"/>
                  </a:solidFill>
                </a:rPr>
                <a:t>implica</a:t>
              </a:r>
              <a:r>
                <a:rPr lang="it-IT"/>
                <a:t> i termini         e </a:t>
              </a:r>
            </a:p>
          </p:txBody>
        </p:sp>
        <p:pic>
          <p:nvPicPr>
            <p:cNvPr id="21" name="Picture 20">
              <a:extLst>
                <a:ext uri="{FF2B5EF4-FFF2-40B4-BE49-F238E27FC236}">
                  <a16:creationId xmlns:a16="http://schemas.microsoft.com/office/drawing/2014/main" id="{6F713D8D-A871-2B49-9A9D-C56B551FF949}"/>
                </a:ext>
              </a:extLst>
            </p:cNvPr>
            <p:cNvPicPr>
              <a:picLocks noChangeAspect="1"/>
            </p:cNvPicPr>
            <p:nvPr/>
          </p:nvPicPr>
          <p:blipFill>
            <a:blip r:embed="rId3"/>
            <a:stretch>
              <a:fillRect/>
            </a:stretch>
          </p:blipFill>
          <p:spPr>
            <a:xfrm>
              <a:off x="7333378" y="2820433"/>
              <a:ext cx="419100" cy="406400"/>
            </a:xfrm>
            <a:prstGeom prst="rect">
              <a:avLst/>
            </a:prstGeom>
          </p:spPr>
        </p:pic>
        <p:pic>
          <p:nvPicPr>
            <p:cNvPr id="23" name="Picture 22">
              <a:extLst>
                <a:ext uri="{FF2B5EF4-FFF2-40B4-BE49-F238E27FC236}">
                  <a16:creationId xmlns:a16="http://schemas.microsoft.com/office/drawing/2014/main" id="{2EDF0B3F-CBDA-3C4D-92F8-C4607DCEA9E0}"/>
                </a:ext>
              </a:extLst>
            </p:cNvPr>
            <p:cNvPicPr>
              <a:picLocks noChangeAspect="1"/>
            </p:cNvPicPr>
            <p:nvPr/>
          </p:nvPicPr>
          <p:blipFill>
            <a:blip r:embed="rId4"/>
            <a:stretch>
              <a:fillRect/>
            </a:stretch>
          </p:blipFill>
          <p:spPr>
            <a:xfrm>
              <a:off x="7898901" y="2852606"/>
              <a:ext cx="355600" cy="368300"/>
            </a:xfrm>
            <a:prstGeom prst="rect">
              <a:avLst/>
            </a:prstGeom>
          </p:spPr>
        </p:pic>
      </p:grpSp>
      <p:pic>
        <p:nvPicPr>
          <p:cNvPr id="25" name="Picture 24">
            <a:extLst>
              <a:ext uri="{FF2B5EF4-FFF2-40B4-BE49-F238E27FC236}">
                <a16:creationId xmlns:a16="http://schemas.microsoft.com/office/drawing/2014/main" id="{24985167-0BC6-9C46-A1E5-0B4073A366F5}"/>
              </a:ext>
            </a:extLst>
          </p:cNvPr>
          <p:cNvPicPr>
            <a:picLocks noChangeAspect="1"/>
          </p:cNvPicPr>
          <p:nvPr/>
        </p:nvPicPr>
        <p:blipFill>
          <a:blip r:embed="rId5"/>
          <a:stretch>
            <a:fillRect/>
          </a:stretch>
        </p:blipFill>
        <p:spPr>
          <a:xfrm>
            <a:off x="4884420" y="2507548"/>
            <a:ext cx="4076700" cy="1943100"/>
          </a:xfrm>
          <a:prstGeom prst="rect">
            <a:avLst/>
          </a:prstGeom>
        </p:spPr>
      </p:pic>
      <p:pic>
        <p:nvPicPr>
          <p:cNvPr id="26" name="Picture 25">
            <a:extLst>
              <a:ext uri="{FF2B5EF4-FFF2-40B4-BE49-F238E27FC236}">
                <a16:creationId xmlns:a16="http://schemas.microsoft.com/office/drawing/2014/main" id="{9C6A49B7-556D-1C40-A085-11BE6E4C26D2}"/>
              </a:ext>
            </a:extLst>
          </p:cNvPr>
          <p:cNvPicPr>
            <a:picLocks noChangeAspect="1"/>
          </p:cNvPicPr>
          <p:nvPr/>
        </p:nvPicPr>
        <p:blipFill>
          <a:blip r:embed="rId6"/>
          <a:stretch>
            <a:fillRect/>
          </a:stretch>
        </p:blipFill>
        <p:spPr>
          <a:xfrm>
            <a:off x="572347" y="2507548"/>
            <a:ext cx="4114800" cy="1930400"/>
          </a:xfrm>
          <a:prstGeom prst="rect">
            <a:avLst/>
          </a:prstGeom>
        </p:spPr>
      </p:pic>
      <p:grpSp>
        <p:nvGrpSpPr>
          <p:cNvPr id="27" name="Group 26">
            <a:extLst>
              <a:ext uri="{FF2B5EF4-FFF2-40B4-BE49-F238E27FC236}">
                <a16:creationId xmlns:a16="http://schemas.microsoft.com/office/drawing/2014/main" id="{FA4E8C94-EA4F-F849-BEF5-7CCC87E667F2}"/>
              </a:ext>
            </a:extLst>
          </p:cNvPr>
          <p:cNvGrpSpPr/>
          <p:nvPr/>
        </p:nvGrpSpPr>
        <p:grpSpPr>
          <a:xfrm>
            <a:off x="748030" y="4634773"/>
            <a:ext cx="7319010" cy="846268"/>
            <a:chOff x="930910" y="4303582"/>
            <a:chExt cx="7319010" cy="846268"/>
          </a:xfrm>
        </p:grpSpPr>
        <p:pic>
          <p:nvPicPr>
            <p:cNvPr id="28" name="Picture 27">
              <a:extLst>
                <a:ext uri="{FF2B5EF4-FFF2-40B4-BE49-F238E27FC236}">
                  <a16:creationId xmlns:a16="http://schemas.microsoft.com/office/drawing/2014/main" id="{2A1A95DB-187D-3F48-94C6-466CACCF5F08}"/>
                </a:ext>
              </a:extLst>
            </p:cNvPr>
            <p:cNvPicPr>
              <a:picLocks noChangeAspect="1"/>
            </p:cNvPicPr>
            <p:nvPr/>
          </p:nvPicPr>
          <p:blipFill>
            <a:blip r:embed="rId7"/>
            <a:stretch>
              <a:fillRect/>
            </a:stretch>
          </p:blipFill>
          <p:spPr>
            <a:xfrm>
              <a:off x="930910" y="4303582"/>
              <a:ext cx="7319010" cy="331070"/>
            </a:xfrm>
            <a:prstGeom prst="rect">
              <a:avLst/>
            </a:prstGeom>
          </p:spPr>
        </p:pic>
        <p:pic>
          <p:nvPicPr>
            <p:cNvPr id="29" name="Picture 28">
              <a:extLst>
                <a:ext uri="{FF2B5EF4-FFF2-40B4-BE49-F238E27FC236}">
                  <a16:creationId xmlns:a16="http://schemas.microsoft.com/office/drawing/2014/main" id="{38C83AAD-B9C1-444C-A4C4-D03F5F10F903}"/>
                </a:ext>
              </a:extLst>
            </p:cNvPr>
            <p:cNvPicPr>
              <a:picLocks noChangeAspect="1"/>
            </p:cNvPicPr>
            <p:nvPr/>
          </p:nvPicPr>
          <p:blipFill>
            <a:blip r:embed="rId8"/>
            <a:stretch>
              <a:fillRect/>
            </a:stretch>
          </p:blipFill>
          <p:spPr>
            <a:xfrm>
              <a:off x="3112770" y="4756150"/>
              <a:ext cx="3136900" cy="393700"/>
            </a:xfrm>
            <a:prstGeom prst="rect">
              <a:avLst/>
            </a:prstGeom>
          </p:spPr>
        </p:pic>
      </p:grpSp>
      <p:grpSp>
        <p:nvGrpSpPr>
          <p:cNvPr id="30" name="Group 29">
            <a:extLst>
              <a:ext uri="{FF2B5EF4-FFF2-40B4-BE49-F238E27FC236}">
                <a16:creationId xmlns:a16="http://schemas.microsoft.com/office/drawing/2014/main" id="{58CA95FE-59C4-E344-960F-DF631D0676EC}"/>
              </a:ext>
            </a:extLst>
          </p:cNvPr>
          <p:cNvGrpSpPr/>
          <p:nvPr/>
        </p:nvGrpSpPr>
        <p:grpSpPr>
          <a:xfrm>
            <a:off x="842010" y="5759993"/>
            <a:ext cx="6832176" cy="858095"/>
            <a:chOff x="1024890" y="5428802"/>
            <a:chExt cx="6832176" cy="858095"/>
          </a:xfrm>
        </p:grpSpPr>
        <p:pic>
          <p:nvPicPr>
            <p:cNvPr id="31" name="Picture 30">
              <a:extLst>
                <a:ext uri="{FF2B5EF4-FFF2-40B4-BE49-F238E27FC236}">
                  <a16:creationId xmlns:a16="http://schemas.microsoft.com/office/drawing/2014/main" id="{0164FAA9-C16D-864D-AE2A-B80881201A85}"/>
                </a:ext>
              </a:extLst>
            </p:cNvPr>
            <p:cNvPicPr>
              <a:picLocks noChangeAspect="1"/>
            </p:cNvPicPr>
            <p:nvPr/>
          </p:nvPicPr>
          <p:blipFill>
            <a:blip r:embed="rId9"/>
            <a:stretch>
              <a:fillRect/>
            </a:stretch>
          </p:blipFill>
          <p:spPr>
            <a:xfrm>
              <a:off x="3132667" y="5956697"/>
              <a:ext cx="3200400" cy="330200"/>
            </a:xfrm>
            <a:prstGeom prst="rect">
              <a:avLst/>
            </a:prstGeom>
          </p:spPr>
        </p:pic>
        <p:pic>
          <p:nvPicPr>
            <p:cNvPr id="32" name="Picture 31">
              <a:extLst>
                <a:ext uri="{FF2B5EF4-FFF2-40B4-BE49-F238E27FC236}">
                  <a16:creationId xmlns:a16="http://schemas.microsoft.com/office/drawing/2014/main" id="{77AED27E-2F58-4B4D-9CFA-B1D2635B13B7}"/>
                </a:ext>
              </a:extLst>
            </p:cNvPr>
            <p:cNvPicPr>
              <a:picLocks noChangeAspect="1"/>
            </p:cNvPicPr>
            <p:nvPr/>
          </p:nvPicPr>
          <p:blipFill>
            <a:blip r:embed="rId10"/>
            <a:stretch>
              <a:fillRect/>
            </a:stretch>
          </p:blipFill>
          <p:spPr>
            <a:xfrm>
              <a:off x="1024890" y="5428802"/>
              <a:ext cx="6832176" cy="315331"/>
            </a:xfrm>
            <a:prstGeom prst="rect">
              <a:avLst/>
            </a:prstGeom>
          </p:spPr>
        </p:pic>
      </p:grpSp>
      <p:sp>
        <p:nvSpPr>
          <p:cNvPr id="16" name="TextBox 15">
            <a:extLst>
              <a:ext uri="{FF2B5EF4-FFF2-40B4-BE49-F238E27FC236}">
                <a16:creationId xmlns:a16="http://schemas.microsoft.com/office/drawing/2014/main" id="{7066A609-C0F3-CF47-B202-0F61C47246BB}"/>
              </a:ext>
            </a:extLst>
          </p:cNvPr>
          <p:cNvSpPr txBox="1"/>
          <p:nvPr/>
        </p:nvSpPr>
        <p:spPr>
          <a:xfrm>
            <a:off x="7926999" y="0"/>
            <a:ext cx="1204176" cy="246221"/>
          </a:xfrm>
          <a:prstGeom prst="rect">
            <a:avLst/>
          </a:prstGeom>
          <a:noFill/>
        </p:spPr>
        <p:txBody>
          <a:bodyPr wrap="none" rtlCol="0">
            <a:spAutoFit/>
          </a:bodyPr>
          <a:lstStyle/>
          <a:p>
            <a:r>
              <a:rPr lang="it-IT" sz="1000"/>
              <a:t>Mappe di Karnaugh</a:t>
            </a:r>
          </a:p>
        </p:txBody>
      </p:sp>
      <p:grpSp>
        <p:nvGrpSpPr>
          <p:cNvPr id="12" name="Group 11">
            <a:extLst>
              <a:ext uri="{FF2B5EF4-FFF2-40B4-BE49-F238E27FC236}">
                <a16:creationId xmlns:a16="http://schemas.microsoft.com/office/drawing/2014/main" id="{CBF2A15A-1679-4F42-AE84-ED23A41E7B87}"/>
              </a:ext>
            </a:extLst>
          </p:cNvPr>
          <p:cNvGrpSpPr/>
          <p:nvPr/>
        </p:nvGrpSpPr>
        <p:grpSpPr>
          <a:xfrm>
            <a:off x="4953822" y="1999699"/>
            <a:ext cx="3462612" cy="2238648"/>
            <a:chOff x="4953822" y="1999699"/>
            <a:chExt cx="3462612" cy="2238648"/>
          </a:xfrm>
        </p:grpSpPr>
        <p:grpSp>
          <p:nvGrpSpPr>
            <p:cNvPr id="34" name="Group 33">
              <a:extLst>
                <a:ext uri="{FF2B5EF4-FFF2-40B4-BE49-F238E27FC236}">
                  <a16:creationId xmlns:a16="http://schemas.microsoft.com/office/drawing/2014/main" id="{7A50C501-CD50-FF4E-9A36-0CEE43B68F2A}"/>
                </a:ext>
              </a:extLst>
            </p:cNvPr>
            <p:cNvGrpSpPr/>
            <p:nvPr/>
          </p:nvGrpSpPr>
          <p:grpSpPr>
            <a:xfrm>
              <a:off x="6450178" y="1999699"/>
              <a:ext cx="1966256" cy="1104997"/>
              <a:chOff x="4958361" y="1036010"/>
              <a:chExt cx="1966256" cy="1104997"/>
            </a:xfrm>
          </p:grpSpPr>
          <p:grpSp>
            <p:nvGrpSpPr>
              <p:cNvPr id="35" name="Group 34">
                <a:extLst>
                  <a:ext uri="{FF2B5EF4-FFF2-40B4-BE49-F238E27FC236}">
                    <a16:creationId xmlns:a16="http://schemas.microsoft.com/office/drawing/2014/main" id="{FBF41BBE-8AF3-5C4F-A0EC-6A15F571A514}"/>
                  </a:ext>
                </a:extLst>
              </p:cNvPr>
              <p:cNvGrpSpPr/>
              <p:nvPr/>
            </p:nvGrpSpPr>
            <p:grpSpPr>
              <a:xfrm>
                <a:off x="4958361" y="1754358"/>
                <a:ext cx="1625390" cy="386649"/>
                <a:chOff x="5397273" y="242550"/>
                <a:chExt cx="1625390" cy="386649"/>
              </a:xfrm>
            </p:grpSpPr>
            <p:sp>
              <p:nvSpPr>
                <p:cNvPr id="39" name="Rectangle 38">
                  <a:extLst>
                    <a:ext uri="{FF2B5EF4-FFF2-40B4-BE49-F238E27FC236}">
                      <a16:creationId xmlns:a16="http://schemas.microsoft.com/office/drawing/2014/main" id="{558F0BB9-A2F2-744D-A9DD-656AF0B0B40C}"/>
                    </a:ext>
                  </a:extLst>
                </p:cNvPr>
                <p:cNvSpPr/>
                <p:nvPr/>
              </p:nvSpPr>
              <p:spPr>
                <a:xfrm rot="5400000">
                  <a:off x="5273703" y="368268"/>
                  <a:ext cx="384501" cy="137361"/>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Rectangle 39">
                  <a:extLst>
                    <a:ext uri="{FF2B5EF4-FFF2-40B4-BE49-F238E27FC236}">
                      <a16:creationId xmlns:a16="http://schemas.microsoft.com/office/drawing/2014/main" id="{40FF0966-B947-9340-BEB5-911C70E77D67}"/>
                    </a:ext>
                  </a:extLst>
                </p:cNvPr>
                <p:cNvSpPr/>
                <p:nvPr/>
              </p:nvSpPr>
              <p:spPr>
                <a:xfrm rot="5400000">
                  <a:off x="6761732" y="366120"/>
                  <a:ext cx="384501" cy="137361"/>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cxnSp>
            <p:nvCxnSpPr>
              <p:cNvPr id="36" name="Straight Arrow Connector 35">
                <a:extLst>
                  <a:ext uri="{FF2B5EF4-FFF2-40B4-BE49-F238E27FC236}">
                    <a16:creationId xmlns:a16="http://schemas.microsoft.com/office/drawing/2014/main" id="{8E25B7CB-E882-F542-ABFF-45C68BDE156F}"/>
                  </a:ext>
                </a:extLst>
              </p:cNvPr>
              <p:cNvCxnSpPr>
                <a:cxnSpLocks/>
                <a:stCxn id="37" idx="2"/>
                <a:endCxn id="38" idx="2"/>
              </p:cNvCxnSpPr>
              <p:nvPr/>
            </p:nvCxnSpPr>
            <p:spPr>
              <a:xfrm flipV="1">
                <a:off x="6514996" y="1493210"/>
                <a:ext cx="282621" cy="260313"/>
              </a:xfrm>
              <a:prstGeom prst="straightConnector1">
                <a:avLst/>
              </a:prstGeom>
              <a:ln w="25400">
                <a:solidFill>
                  <a:srgbClr val="0A20FF"/>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7" name="Arc 36">
                <a:extLst>
                  <a:ext uri="{FF2B5EF4-FFF2-40B4-BE49-F238E27FC236}">
                    <a16:creationId xmlns:a16="http://schemas.microsoft.com/office/drawing/2014/main" id="{86AE01C8-7F29-9149-9E35-657F80657571}"/>
                  </a:ext>
                </a:extLst>
              </p:cNvPr>
              <p:cNvSpPr/>
              <p:nvPr/>
            </p:nvSpPr>
            <p:spPr>
              <a:xfrm>
                <a:off x="5095722" y="1610545"/>
                <a:ext cx="1420596" cy="304525"/>
              </a:xfrm>
              <a:prstGeom prst="arc">
                <a:avLst>
                  <a:gd name="adj1" fmla="val 10811599"/>
                  <a:gd name="adj2" fmla="val 21554984"/>
                </a:avLst>
              </a:prstGeom>
              <a:ln w="19050">
                <a:solidFill>
                  <a:srgbClr val="0A2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pic>
            <p:nvPicPr>
              <p:cNvPr id="38" name="Picture 37">
                <a:extLst>
                  <a:ext uri="{FF2B5EF4-FFF2-40B4-BE49-F238E27FC236}">
                    <a16:creationId xmlns:a16="http://schemas.microsoft.com/office/drawing/2014/main" id="{82388BF9-DE56-164F-BC0D-93F939DA4FA6}"/>
                  </a:ext>
                </a:extLst>
              </p:cNvPr>
              <p:cNvPicPr>
                <a:picLocks noChangeAspect="1"/>
              </p:cNvPicPr>
              <p:nvPr/>
            </p:nvPicPr>
            <p:blipFill>
              <a:blip r:embed="rId11"/>
              <a:stretch>
                <a:fillRect/>
              </a:stretch>
            </p:blipFill>
            <p:spPr>
              <a:xfrm>
                <a:off x="6670617" y="1036010"/>
                <a:ext cx="254000" cy="457200"/>
              </a:xfrm>
              <a:prstGeom prst="rect">
                <a:avLst/>
              </a:prstGeom>
            </p:spPr>
          </p:pic>
        </p:grpSp>
        <p:grpSp>
          <p:nvGrpSpPr>
            <p:cNvPr id="41" name="Group 40">
              <a:extLst>
                <a:ext uri="{FF2B5EF4-FFF2-40B4-BE49-F238E27FC236}">
                  <a16:creationId xmlns:a16="http://schemas.microsoft.com/office/drawing/2014/main" id="{04131AB9-4463-264B-9DCB-C2B8003B6505}"/>
                </a:ext>
              </a:extLst>
            </p:cNvPr>
            <p:cNvGrpSpPr/>
            <p:nvPr/>
          </p:nvGrpSpPr>
          <p:grpSpPr>
            <a:xfrm>
              <a:off x="4953822" y="3853846"/>
              <a:ext cx="918983" cy="384501"/>
              <a:chOff x="5140512" y="1754358"/>
              <a:chExt cx="918983" cy="384501"/>
            </a:xfrm>
          </p:grpSpPr>
          <p:sp>
            <p:nvSpPr>
              <p:cNvPr id="42" name="Rectangle 41">
                <a:extLst>
                  <a:ext uri="{FF2B5EF4-FFF2-40B4-BE49-F238E27FC236}">
                    <a16:creationId xmlns:a16="http://schemas.microsoft.com/office/drawing/2014/main" id="{08BAB0C6-3610-EB41-8D50-4824FF367CEA}"/>
                  </a:ext>
                </a:extLst>
              </p:cNvPr>
              <p:cNvSpPr/>
              <p:nvPr/>
            </p:nvSpPr>
            <p:spPr>
              <a:xfrm rot="5400000">
                <a:off x="5798564" y="1877928"/>
                <a:ext cx="384501" cy="137361"/>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3" name="Straight Arrow Connector 42">
                <a:extLst>
                  <a:ext uri="{FF2B5EF4-FFF2-40B4-BE49-F238E27FC236}">
                    <a16:creationId xmlns:a16="http://schemas.microsoft.com/office/drawing/2014/main" id="{6529EAEF-CD8A-3541-8BAA-6D67F8A6450D}"/>
                  </a:ext>
                </a:extLst>
              </p:cNvPr>
              <p:cNvCxnSpPr>
                <a:cxnSpLocks/>
                <a:stCxn id="42" idx="2"/>
              </p:cNvCxnSpPr>
              <p:nvPr/>
            </p:nvCxnSpPr>
            <p:spPr>
              <a:xfrm flipH="1" flipV="1">
                <a:off x="5419165" y="1946608"/>
                <a:ext cx="502969" cy="1"/>
              </a:xfrm>
              <a:prstGeom prst="straightConnector1">
                <a:avLst/>
              </a:prstGeom>
              <a:ln w="25400">
                <a:solidFill>
                  <a:srgbClr val="0A20FF"/>
                </a:solidFill>
                <a:headEnd w="lg" len="lg"/>
                <a:tailEnd type="triangle" w="lg" len="lg"/>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B5F8C17E-5A3C-0D43-95D1-9ACE6E865D4C}"/>
                  </a:ext>
                </a:extLst>
              </p:cNvPr>
              <p:cNvPicPr>
                <a:picLocks noChangeAspect="1"/>
              </p:cNvPicPr>
              <p:nvPr/>
            </p:nvPicPr>
            <p:blipFill>
              <a:blip r:embed="rId12"/>
              <a:stretch>
                <a:fillRect/>
              </a:stretch>
            </p:blipFill>
            <p:spPr>
              <a:xfrm>
                <a:off x="5140512" y="1762458"/>
                <a:ext cx="292100" cy="368300"/>
              </a:xfrm>
              <a:prstGeom prst="rect">
                <a:avLst/>
              </a:prstGeom>
            </p:spPr>
          </p:pic>
        </p:grpSp>
      </p:grpSp>
      <p:grpSp>
        <p:nvGrpSpPr>
          <p:cNvPr id="15" name="Group 14">
            <a:extLst>
              <a:ext uri="{FF2B5EF4-FFF2-40B4-BE49-F238E27FC236}">
                <a16:creationId xmlns:a16="http://schemas.microsoft.com/office/drawing/2014/main" id="{8302DBC6-DBF4-0140-9D44-D4DF23875E96}"/>
              </a:ext>
            </a:extLst>
          </p:cNvPr>
          <p:cNvGrpSpPr/>
          <p:nvPr/>
        </p:nvGrpSpPr>
        <p:grpSpPr>
          <a:xfrm>
            <a:off x="6249662" y="2139545"/>
            <a:ext cx="756977" cy="935715"/>
            <a:chOff x="6249662" y="2139545"/>
            <a:chExt cx="756977" cy="935715"/>
          </a:xfrm>
        </p:grpSpPr>
        <p:grpSp>
          <p:nvGrpSpPr>
            <p:cNvPr id="18" name="Group 17">
              <a:extLst>
                <a:ext uri="{FF2B5EF4-FFF2-40B4-BE49-F238E27FC236}">
                  <a16:creationId xmlns:a16="http://schemas.microsoft.com/office/drawing/2014/main" id="{1D22C884-D3BA-3642-AF39-CF5B3ABC697B}"/>
                </a:ext>
              </a:extLst>
            </p:cNvPr>
            <p:cNvGrpSpPr/>
            <p:nvPr/>
          </p:nvGrpSpPr>
          <p:grpSpPr>
            <a:xfrm>
              <a:off x="6249662" y="2456899"/>
              <a:ext cx="407805" cy="618361"/>
              <a:chOff x="5397271" y="10838"/>
              <a:chExt cx="407805" cy="618361"/>
            </a:xfrm>
          </p:grpSpPr>
          <p:sp>
            <p:nvSpPr>
              <p:cNvPr id="22" name="Rectangle 21">
                <a:extLst>
                  <a:ext uri="{FF2B5EF4-FFF2-40B4-BE49-F238E27FC236}">
                    <a16:creationId xmlns:a16="http://schemas.microsoft.com/office/drawing/2014/main" id="{67D8A55D-A912-D14F-8C13-666122F7FC40}"/>
                  </a:ext>
                </a:extLst>
              </p:cNvPr>
              <p:cNvSpPr/>
              <p:nvPr/>
            </p:nvSpPr>
            <p:spPr>
              <a:xfrm rot="5400000">
                <a:off x="5457740" y="281863"/>
                <a:ext cx="286867" cy="40780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3" name="Straight Arrow Connector 32">
                <a:extLst>
                  <a:ext uri="{FF2B5EF4-FFF2-40B4-BE49-F238E27FC236}">
                    <a16:creationId xmlns:a16="http://schemas.microsoft.com/office/drawing/2014/main" id="{B668E4FE-871B-1347-9249-C565ED4953DC}"/>
                  </a:ext>
                </a:extLst>
              </p:cNvPr>
              <p:cNvCxnSpPr>
                <a:cxnSpLocks/>
              </p:cNvCxnSpPr>
              <p:nvPr/>
            </p:nvCxnSpPr>
            <p:spPr>
              <a:xfrm flipV="1">
                <a:off x="5597787" y="10838"/>
                <a:ext cx="207289" cy="331494"/>
              </a:xfrm>
              <a:prstGeom prst="straightConnector1">
                <a:avLst/>
              </a:prstGeom>
              <a:ln w="2540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grpSp>
        <p:pic>
          <p:nvPicPr>
            <p:cNvPr id="14" name="Picture 13">
              <a:extLst>
                <a:ext uri="{FF2B5EF4-FFF2-40B4-BE49-F238E27FC236}">
                  <a16:creationId xmlns:a16="http://schemas.microsoft.com/office/drawing/2014/main" id="{D6B7834F-E66C-9C4E-A692-F2A4558038E0}"/>
                </a:ext>
              </a:extLst>
            </p:cNvPr>
            <p:cNvPicPr>
              <a:picLocks noChangeAspect="1"/>
            </p:cNvPicPr>
            <p:nvPr/>
          </p:nvPicPr>
          <p:blipFill>
            <a:blip r:embed="rId13"/>
            <a:stretch>
              <a:fillRect/>
            </a:stretch>
          </p:blipFill>
          <p:spPr>
            <a:xfrm>
              <a:off x="6587539" y="2139545"/>
              <a:ext cx="419100" cy="342900"/>
            </a:xfrm>
            <a:prstGeom prst="rect">
              <a:avLst/>
            </a:prstGeom>
          </p:spPr>
        </p:pic>
      </p:grpSp>
    </p:spTree>
    <p:extLst>
      <p:ext uri="{BB962C8B-B14F-4D97-AF65-F5344CB8AC3E}">
        <p14:creationId xmlns:p14="http://schemas.microsoft.com/office/powerpoint/2010/main" val="358132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201A99-CF15-4A4D-8476-516D26B919A9}"/>
              </a:ext>
            </a:extLst>
          </p:cNvPr>
          <p:cNvPicPr>
            <a:picLocks noChangeAspect="1"/>
          </p:cNvPicPr>
          <p:nvPr/>
        </p:nvPicPr>
        <p:blipFill>
          <a:blip r:embed="rId2"/>
          <a:stretch>
            <a:fillRect/>
          </a:stretch>
        </p:blipFill>
        <p:spPr>
          <a:xfrm>
            <a:off x="1841499" y="1764453"/>
            <a:ext cx="3200400" cy="2120900"/>
          </a:xfrm>
          <a:prstGeom prst="rect">
            <a:avLst/>
          </a:prstGeom>
        </p:spPr>
      </p:pic>
      <p:pic>
        <p:nvPicPr>
          <p:cNvPr id="5" name="Picture 4">
            <a:extLst>
              <a:ext uri="{FF2B5EF4-FFF2-40B4-BE49-F238E27FC236}">
                <a16:creationId xmlns:a16="http://schemas.microsoft.com/office/drawing/2014/main" id="{C9B5A6C8-9191-204B-8C30-BBF7AD06759C}"/>
              </a:ext>
            </a:extLst>
          </p:cNvPr>
          <p:cNvPicPr>
            <a:picLocks noChangeAspect="1"/>
          </p:cNvPicPr>
          <p:nvPr/>
        </p:nvPicPr>
        <p:blipFill>
          <a:blip r:embed="rId3"/>
          <a:stretch>
            <a:fillRect/>
          </a:stretch>
        </p:blipFill>
        <p:spPr>
          <a:xfrm>
            <a:off x="1054099" y="964353"/>
            <a:ext cx="3987800" cy="584200"/>
          </a:xfrm>
          <a:prstGeom prst="rect">
            <a:avLst/>
          </a:prstGeom>
        </p:spPr>
      </p:pic>
      <p:pic>
        <p:nvPicPr>
          <p:cNvPr id="7" name="Picture 6">
            <a:extLst>
              <a:ext uri="{FF2B5EF4-FFF2-40B4-BE49-F238E27FC236}">
                <a16:creationId xmlns:a16="http://schemas.microsoft.com/office/drawing/2014/main" id="{5EA69E8D-C71A-6D41-B775-FCF91FCCFAA1}"/>
              </a:ext>
            </a:extLst>
          </p:cNvPr>
          <p:cNvPicPr>
            <a:picLocks noChangeAspect="1"/>
          </p:cNvPicPr>
          <p:nvPr/>
        </p:nvPicPr>
        <p:blipFill>
          <a:blip r:embed="rId4"/>
          <a:stretch>
            <a:fillRect/>
          </a:stretch>
        </p:blipFill>
        <p:spPr>
          <a:xfrm>
            <a:off x="5657427" y="989753"/>
            <a:ext cx="1676400" cy="2895600"/>
          </a:xfrm>
          <a:prstGeom prst="rect">
            <a:avLst/>
          </a:prstGeom>
        </p:spPr>
      </p:pic>
      <p:sp>
        <p:nvSpPr>
          <p:cNvPr id="8" name="TextBox 7">
            <a:extLst>
              <a:ext uri="{FF2B5EF4-FFF2-40B4-BE49-F238E27FC236}">
                <a16:creationId xmlns:a16="http://schemas.microsoft.com/office/drawing/2014/main" id="{CFADF9FC-2849-9143-9595-8E65AD024A7F}"/>
              </a:ext>
            </a:extLst>
          </p:cNvPr>
          <p:cNvSpPr txBox="1"/>
          <p:nvPr/>
        </p:nvSpPr>
        <p:spPr>
          <a:xfrm>
            <a:off x="1091389" y="487071"/>
            <a:ext cx="1528367" cy="369332"/>
          </a:xfrm>
          <a:prstGeom prst="rect">
            <a:avLst/>
          </a:prstGeom>
          <a:noFill/>
        </p:spPr>
        <p:txBody>
          <a:bodyPr wrap="none" rtlCol="0">
            <a:spAutoFit/>
          </a:bodyPr>
          <a:lstStyle/>
          <a:p>
            <a:r>
              <a:rPr lang="it-IT" b="1"/>
              <a:t>Altro esempio</a:t>
            </a:r>
          </a:p>
        </p:txBody>
      </p:sp>
      <p:grpSp>
        <p:nvGrpSpPr>
          <p:cNvPr id="12" name="Group 11">
            <a:extLst>
              <a:ext uri="{FF2B5EF4-FFF2-40B4-BE49-F238E27FC236}">
                <a16:creationId xmlns:a16="http://schemas.microsoft.com/office/drawing/2014/main" id="{69462DAF-5BE4-904A-BFD5-95C43BB2DFD8}"/>
              </a:ext>
            </a:extLst>
          </p:cNvPr>
          <p:cNvGrpSpPr/>
          <p:nvPr/>
        </p:nvGrpSpPr>
        <p:grpSpPr>
          <a:xfrm>
            <a:off x="4429760" y="3644053"/>
            <a:ext cx="1685146" cy="826532"/>
            <a:chOff x="4429760" y="3644053"/>
            <a:chExt cx="1685146" cy="826532"/>
          </a:xfrm>
        </p:grpSpPr>
        <p:sp>
          <p:nvSpPr>
            <p:cNvPr id="9" name="TextBox 8">
              <a:extLst>
                <a:ext uri="{FF2B5EF4-FFF2-40B4-BE49-F238E27FC236}">
                  <a16:creationId xmlns:a16="http://schemas.microsoft.com/office/drawing/2014/main" id="{A5F162BD-54A6-D44C-9F36-C974DF37C1D7}"/>
                </a:ext>
              </a:extLst>
            </p:cNvPr>
            <p:cNvSpPr txBox="1"/>
            <p:nvPr/>
          </p:nvSpPr>
          <p:spPr>
            <a:xfrm>
              <a:off x="4985173" y="4101253"/>
              <a:ext cx="1129733" cy="369332"/>
            </a:xfrm>
            <a:prstGeom prst="rect">
              <a:avLst/>
            </a:prstGeom>
            <a:noFill/>
            <a:ln>
              <a:solidFill>
                <a:schemeClr val="tx1"/>
              </a:solidFill>
            </a:ln>
          </p:spPr>
          <p:txBody>
            <a:bodyPr wrap="none" rtlCol="0">
              <a:spAutoFit/>
            </a:bodyPr>
            <a:lstStyle/>
            <a:p>
              <a:r>
                <a:rPr lang="it-IT"/>
                <a:t>sottocubo</a:t>
              </a:r>
            </a:p>
          </p:txBody>
        </p:sp>
        <p:cxnSp>
          <p:nvCxnSpPr>
            <p:cNvPr id="11" name="Straight Arrow Connector 10">
              <a:extLst>
                <a:ext uri="{FF2B5EF4-FFF2-40B4-BE49-F238E27FC236}">
                  <a16:creationId xmlns:a16="http://schemas.microsoft.com/office/drawing/2014/main" id="{CCB650C4-E74E-F04D-994D-1710BC3B6A5E}"/>
                </a:ext>
              </a:extLst>
            </p:cNvPr>
            <p:cNvCxnSpPr>
              <a:stCxn id="9" idx="1"/>
            </p:cNvCxnSpPr>
            <p:nvPr/>
          </p:nvCxnSpPr>
          <p:spPr>
            <a:xfrm flipH="1" flipV="1">
              <a:off x="4429760" y="3644053"/>
              <a:ext cx="555413" cy="641866"/>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A526D9FB-6A8C-5246-BBE6-90F2D42FA1C2}"/>
              </a:ext>
            </a:extLst>
          </p:cNvPr>
          <p:cNvSpPr txBox="1"/>
          <p:nvPr/>
        </p:nvSpPr>
        <p:spPr>
          <a:xfrm>
            <a:off x="715058" y="5703854"/>
            <a:ext cx="7984815" cy="923330"/>
          </a:xfrm>
          <a:prstGeom prst="rect">
            <a:avLst/>
          </a:prstGeom>
          <a:noFill/>
        </p:spPr>
        <p:txBody>
          <a:bodyPr wrap="none" rtlCol="0">
            <a:spAutoFit/>
          </a:bodyPr>
          <a:lstStyle/>
          <a:p>
            <a:r>
              <a:rPr lang="it-IT"/>
              <a:t>Se chiamiamo </a:t>
            </a:r>
            <a:r>
              <a:rPr lang="it-IT" i="1"/>
              <a:t>sottocubo </a:t>
            </a:r>
            <a:r>
              <a:rPr lang="it-IT"/>
              <a:t>il ricoprimento associato a un implicante. La regola pratica </a:t>
            </a:r>
          </a:p>
          <a:p>
            <a:r>
              <a:rPr lang="it-IT"/>
              <a:t>per individuare l’implicante a esso associato è che esso è costituito dal prodotto </a:t>
            </a:r>
          </a:p>
          <a:p>
            <a:r>
              <a:rPr lang="it-IT"/>
              <a:t>delle variabili che rimangono costanti su 0 o su 1 all’interno del sottocubo stesso.</a:t>
            </a:r>
          </a:p>
        </p:txBody>
      </p:sp>
      <p:grpSp>
        <p:nvGrpSpPr>
          <p:cNvPr id="20" name="Group 19">
            <a:extLst>
              <a:ext uri="{FF2B5EF4-FFF2-40B4-BE49-F238E27FC236}">
                <a16:creationId xmlns:a16="http://schemas.microsoft.com/office/drawing/2014/main" id="{E9121644-B7DB-CD43-8F75-6FA5B5923059}"/>
              </a:ext>
            </a:extLst>
          </p:cNvPr>
          <p:cNvGrpSpPr/>
          <p:nvPr/>
        </p:nvGrpSpPr>
        <p:grpSpPr>
          <a:xfrm>
            <a:off x="2192020" y="1906038"/>
            <a:ext cx="1546860" cy="2785145"/>
            <a:chOff x="2192020" y="1906038"/>
            <a:chExt cx="1546860" cy="2785145"/>
          </a:xfrm>
        </p:grpSpPr>
        <p:grpSp>
          <p:nvGrpSpPr>
            <p:cNvPr id="17" name="Group 16">
              <a:extLst>
                <a:ext uri="{FF2B5EF4-FFF2-40B4-BE49-F238E27FC236}">
                  <a16:creationId xmlns:a16="http://schemas.microsoft.com/office/drawing/2014/main" id="{72AE832A-3FCB-054B-ABE6-A16308C8F669}"/>
                </a:ext>
              </a:extLst>
            </p:cNvPr>
            <p:cNvGrpSpPr/>
            <p:nvPr/>
          </p:nvGrpSpPr>
          <p:grpSpPr>
            <a:xfrm>
              <a:off x="2418080" y="1906038"/>
              <a:ext cx="1320800" cy="2290277"/>
              <a:chOff x="2418080" y="1906038"/>
              <a:chExt cx="1320800" cy="2290277"/>
            </a:xfrm>
          </p:grpSpPr>
          <p:sp>
            <p:nvSpPr>
              <p:cNvPr id="14" name="Oval 13">
                <a:extLst>
                  <a:ext uri="{FF2B5EF4-FFF2-40B4-BE49-F238E27FC236}">
                    <a16:creationId xmlns:a16="http://schemas.microsoft.com/office/drawing/2014/main" id="{E7E43D6C-CB2F-E940-BCDC-6719F44E93AA}"/>
                  </a:ext>
                </a:extLst>
              </p:cNvPr>
              <p:cNvSpPr/>
              <p:nvPr/>
            </p:nvSpPr>
            <p:spPr>
              <a:xfrm>
                <a:off x="3318933" y="1906038"/>
                <a:ext cx="419947" cy="5797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6" name="Straight Arrow Connector 15">
                <a:extLst>
                  <a:ext uri="{FF2B5EF4-FFF2-40B4-BE49-F238E27FC236}">
                    <a16:creationId xmlns:a16="http://schemas.microsoft.com/office/drawing/2014/main" id="{CF6454A9-FF8B-5C46-8410-7093FFCDF4EC}"/>
                  </a:ext>
                </a:extLst>
              </p:cNvPr>
              <p:cNvCxnSpPr>
                <a:stCxn id="14" idx="3"/>
              </p:cNvCxnSpPr>
              <p:nvPr/>
            </p:nvCxnSpPr>
            <p:spPr>
              <a:xfrm flipH="1">
                <a:off x="2418080" y="2400907"/>
                <a:ext cx="962353" cy="179540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19" name="Picture 18">
              <a:extLst>
                <a:ext uri="{FF2B5EF4-FFF2-40B4-BE49-F238E27FC236}">
                  <a16:creationId xmlns:a16="http://schemas.microsoft.com/office/drawing/2014/main" id="{31ADFE26-6788-4F48-A080-944AC5141D37}"/>
                </a:ext>
              </a:extLst>
            </p:cNvPr>
            <p:cNvPicPr>
              <a:picLocks noChangeAspect="1"/>
            </p:cNvPicPr>
            <p:nvPr/>
          </p:nvPicPr>
          <p:blipFill>
            <a:blip r:embed="rId5"/>
            <a:stretch>
              <a:fillRect/>
            </a:stretch>
          </p:blipFill>
          <p:spPr>
            <a:xfrm>
              <a:off x="2192020" y="4217006"/>
              <a:ext cx="513692" cy="474177"/>
            </a:xfrm>
            <a:prstGeom prst="rect">
              <a:avLst/>
            </a:prstGeom>
          </p:spPr>
        </p:pic>
      </p:grpSp>
      <p:grpSp>
        <p:nvGrpSpPr>
          <p:cNvPr id="35" name="Group 34">
            <a:extLst>
              <a:ext uri="{FF2B5EF4-FFF2-40B4-BE49-F238E27FC236}">
                <a16:creationId xmlns:a16="http://schemas.microsoft.com/office/drawing/2014/main" id="{4892EC45-3670-C44C-9241-4430F8F32152}"/>
              </a:ext>
            </a:extLst>
          </p:cNvPr>
          <p:cNvGrpSpPr/>
          <p:nvPr/>
        </p:nvGrpSpPr>
        <p:grpSpPr>
          <a:xfrm>
            <a:off x="1466967" y="1906037"/>
            <a:ext cx="3061006" cy="2654307"/>
            <a:chOff x="1466967" y="1906037"/>
            <a:chExt cx="3061006" cy="2654307"/>
          </a:xfrm>
        </p:grpSpPr>
        <p:grpSp>
          <p:nvGrpSpPr>
            <p:cNvPr id="27" name="Group 26">
              <a:extLst>
                <a:ext uri="{FF2B5EF4-FFF2-40B4-BE49-F238E27FC236}">
                  <a16:creationId xmlns:a16="http://schemas.microsoft.com/office/drawing/2014/main" id="{42B26D3C-6A99-7D4C-9A14-0CF74EA0B4FD}"/>
                </a:ext>
              </a:extLst>
            </p:cNvPr>
            <p:cNvGrpSpPr/>
            <p:nvPr/>
          </p:nvGrpSpPr>
          <p:grpSpPr>
            <a:xfrm>
              <a:off x="1841498" y="1906037"/>
              <a:ext cx="2686475" cy="1677059"/>
              <a:chOff x="1841498" y="1906037"/>
              <a:chExt cx="2686475" cy="1677059"/>
            </a:xfrm>
          </p:grpSpPr>
          <p:grpSp>
            <p:nvGrpSpPr>
              <p:cNvPr id="23" name="Group 22">
                <a:extLst>
                  <a:ext uri="{FF2B5EF4-FFF2-40B4-BE49-F238E27FC236}">
                    <a16:creationId xmlns:a16="http://schemas.microsoft.com/office/drawing/2014/main" id="{F87AE21B-DC9D-3044-BA9E-6F5561BD4E93}"/>
                  </a:ext>
                </a:extLst>
              </p:cNvPr>
              <p:cNvGrpSpPr/>
              <p:nvPr/>
            </p:nvGrpSpPr>
            <p:grpSpPr>
              <a:xfrm>
                <a:off x="3847253" y="1906037"/>
                <a:ext cx="680720" cy="579776"/>
                <a:chOff x="3847253" y="1906037"/>
                <a:chExt cx="680720" cy="579776"/>
              </a:xfrm>
            </p:grpSpPr>
            <p:sp>
              <p:nvSpPr>
                <p:cNvPr id="21" name="Rectangle 20">
                  <a:extLst>
                    <a:ext uri="{FF2B5EF4-FFF2-40B4-BE49-F238E27FC236}">
                      <a16:creationId xmlns:a16="http://schemas.microsoft.com/office/drawing/2014/main" id="{8F77C635-078F-FF4F-86AD-76D7FCA15C2E}"/>
                    </a:ext>
                  </a:extLst>
                </p:cNvPr>
                <p:cNvSpPr/>
                <p:nvPr/>
              </p:nvSpPr>
              <p:spPr>
                <a:xfrm>
                  <a:off x="3847253" y="1906038"/>
                  <a:ext cx="196427" cy="579775"/>
                </a:xfrm>
                <a:prstGeom prst="rect">
                  <a:avLst/>
                </a:prstGeom>
                <a:noFill/>
                <a:ln>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ctangle 21">
                  <a:extLst>
                    <a:ext uri="{FF2B5EF4-FFF2-40B4-BE49-F238E27FC236}">
                      <a16:creationId xmlns:a16="http://schemas.microsoft.com/office/drawing/2014/main" id="{11219EE2-1853-6844-A951-C828B81841D9}"/>
                    </a:ext>
                  </a:extLst>
                </p:cNvPr>
                <p:cNvSpPr/>
                <p:nvPr/>
              </p:nvSpPr>
              <p:spPr>
                <a:xfrm>
                  <a:off x="4331546" y="1906037"/>
                  <a:ext cx="196427" cy="579775"/>
                </a:xfrm>
                <a:prstGeom prst="rect">
                  <a:avLst/>
                </a:prstGeom>
                <a:noFill/>
                <a:ln>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5" name="Rectangle 24">
                <a:extLst>
                  <a:ext uri="{FF2B5EF4-FFF2-40B4-BE49-F238E27FC236}">
                    <a16:creationId xmlns:a16="http://schemas.microsoft.com/office/drawing/2014/main" id="{1BABE200-DF25-A242-B57E-B0ACCA1D1362}"/>
                  </a:ext>
                </a:extLst>
              </p:cNvPr>
              <p:cNvSpPr/>
              <p:nvPr/>
            </p:nvSpPr>
            <p:spPr>
              <a:xfrm rot="5400000">
                <a:off x="2053165" y="3114041"/>
                <a:ext cx="257388" cy="680721"/>
              </a:xfrm>
              <a:prstGeom prst="rect">
                <a:avLst/>
              </a:prstGeom>
              <a:noFill/>
              <a:ln>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cxnSp>
          <p:nvCxnSpPr>
            <p:cNvPr id="28" name="Straight Arrow Connector 27">
              <a:extLst>
                <a:ext uri="{FF2B5EF4-FFF2-40B4-BE49-F238E27FC236}">
                  <a16:creationId xmlns:a16="http://schemas.microsoft.com/office/drawing/2014/main" id="{C2E6E68F-10C2-EA46-94C9-FA4F2D7D750D}"/>
                </a:ext>
              </a:extLst>
            </p:cNvPr>
            <p:cNvCxnSpPr>
              <a:cxnSpLocks/>
              <a:stCxn id="25" idx="3"/>
            </p:cNvCxnSpPr>
            <p:nvPr/>
          </p:nvCxnSpPr>
          <p:spPr>
            <a:xfrm flipH="1">
              <a:off x="1833575" y="3583096"/>
              <a:ext cx="348284" cy="613219"/>
            </a:xfrm>
            <a:prstGeom prst="straightConnector1">
              <a:avLst/>
            </a:prstGeom>
            <a:ln w="12700">
              <a:solidFill>
                <a:srgbClr val="0A20FF"/>
              </a:solidFill>
              <a:tailEnd type="triangle"/>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AAF9376A-8FFC-E845-89D5-DEB9BEFC7257}"/>
                </a:ext>
              </a:extLst>
            </p:cNvPr>
            <p:cNvPicPr>
              <a:picLocks noChangeAspect="1"/>
            </p:cNvPicPr>
            <p:nvPr/>
          </p:nvPicPr>
          <p:blipFill>
            <a:blip r:embed="rId6"/>
            <a:stretch>
              <a:fillRect/>
            </a:stretch>
          </p:blipFill>
          <p:spPr>
            <a:xfrm>
              <a:off x="1466967" y="4175452"/>
              <a:ext cx="559842" cy="384892"/>
            </a:xfrm>
            <a:prstGeom prst="rect">
              <a:avLst/>
            </a:prstGeom>
          </p:spPr>
        </p:pic>
      </p:grpSp>
      <p:sp>
        <p:nvSpPr>
          <p:cNvPr id="24" name="TextBox 23">
            <a:extLst>
              <a:ext uri="{FF2B5EF4-FFF2-40B4-BE49-F238E27FC236}">
                <a16:creationId xmlns:a16="http://schemas.microsoft.com/office/drawing/2014/main" id="{89FFB247-8ED6-B047-B757-A4CC729BDDA7}"/>
              </a:ext>
            </a:extLst>
          </p:cNvPr>
          <p:cNvSpPr txBox="1"/>
          <p:nvPr/>
        </p:nvSpPr>
        <p:spPr>
          <a:xfrm>
            <a:off x="7926999" y="0"/>
            <a:ext cx="1204176" cy="246221"/>
          </a:xfrm>
          <a:prstGeom prst="rect">
            <a:avLst/>
          </a:prstGeom>
          <a:noFill/>
        </p:spPr>
        <p:txBody>
          <a:bodyPr wrap="none" rtlCol="0">
            <a:spAutoFit/>
          </a:bodyPr>
          <a:lstStyle/>
          <a:p>
            <a:r>
              <a:rPr lang="it-IT" sz="1000"/>
              <a:t>Mappe di Karnaugh</a:t>
            </a:r>
          </a:p>
        </p:txBody>
      </p:sp>
      <p:grpSp>
        <p:nvGrpSpPr>
          <p:cNvPr id="44" name="Group 43">
            <a:extLst>
              <a:ext uri="{FF2B5EF4-FFF2-40B4-BE49-F238E27FC236}">
                <a16:creationId xmlns:a16="http://schemas.microsoft.com/office/drawing/2014/main" id="{98164E6F-EE89-8A4D-87DB-63BF99180E48}"/>
              </a:ext>
            </a:extLst>
          </p:cNvPr>
          <p:cNvGrpSpPr/>
          <p:nvPr/>
        </p:nvGrpSpPr>
        <p:grpSpPr>
          <a:xfrm>
            <a:off x="2978270" y="3662640"/>
            <a:ext cx="685400" cy="1170339"/>
            <a:chOff x="2978270" y="3662640"/>
            <a:chExt cx="685400" cy="1170339"/>
          </a:xfrm>
        </p:grpSpPr>
        <p:pic>
          <p:nvPicPr>
            <p:cNvPr id="10" name="Picture 9">
              <a:extLst>
                <a:ext uri="{FF2B5EF4-FFF2-40B4-BE49-F238E27FC236}">
                  <a16:creationId xmlns:a16="http://schemas.microsoft.com/office/drawing/2014/main" id="{2633258C-04B0-634E-AA49-58A0ACAC3192}"/>
                </a:ext>
              </a:extLst>
            </p:cNvPr>
            <p:cNvPicPr>
              <a:picLocks noChangeAspect="1"/>
            </p:cNvPicPr>
            <p:nvPr/>
          </p:nvPicPr>
          <p:blipFill>
            <a:blip r:embed="rId7"/>
            <a:stretch>
              <a:fillRect/>
            </a:stretch>
          </p:blipFill>
          <p:spPr>
            <a:xfrm>
              <a:off x="2978270" y="4336702"/>
              <a:ext cx="584327" cy="496277"/>
            </a:xfrm>
            <a:prstGeom prst="rect">
              <a:avLst/>
            </a:prstGeom>
          </p:spPr>
        </p:pic>
        <p:cxnSp>
          <p:nvCxnSpPr>
            <p:cNvPr id="29" name="Straight Arrow Connector 28">
              <a:extLst>
                <a:ext uri="{FF2B5EF4-FFF2-40B4-BE49-F238E27FC236}">
                  <a16:creationId xmlns:a16="http://schemas.microsoft.com/office/drawing/2014/main" id="{67C2B6B2-CAA8-EC49-9B4E-75F25CC7FB88}"/>
                </a:ext>
              </a:extLst>
            </p:cNvPr>
            <p:cNvCxnSpPr>
              <a:cxnSpLocks/>
              <a:endCxn id="10" idx="0"/>
            </p:cNvCxnSpPr>
            <p:nvPr/>
          </p:nvCxnSpPr>
          <p:spPr>
            <a:xfrm flipH="1">
              <a:off x="3270434" y="3662640"/>
              <a:ext cx="393236" cy="674062"/>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459598B5-0E71-3345-ACCA-F1EA44BDFCA2}"/>
              </a:ext>
            </a:extLst>
          </p:cNvPr>
          <p:cNvGrpSpPr/>
          <p:nvPr/>
        </p:nvGrpSpPr>
        <p:grpSpPr>
          <a:xfrm>
            <a:off x="1575651" y="5011704"/>
            <a:ext cx="3366644" cy="520762"/>
            <a:chOff x="1575651" y="5011704"/>
            <a:chExt cx="3366644" cy="520762"/>
          </a:xfrm>
        </p:grpSpPr>
        <p:grpSp>
          <p:nvGrpSpPr>
            <p:cNvPr id="32" name="Group 31">
              <a:extLst>
                <a:ext uri="{FF2B5EF4-FFF2-40B4-BE49-F238E27FC236}">
                  <a16:creationId xmlns:a16="http://schemas.microsoft.com/office/drawing/2014/main" id="{860D29CC-B417-BD46-BF9F-97B0E69EFA85}"/>
                </a:ext>
              </a:extLst>
            </p:cNvPr>
            <p:cNvGrpSpPr/>
            <p:nvPr/>
          </p:nvGrpSpPr>
          <p:grpSpPr>
            <a:xfrm>
              <a:off x="1575651" y="5011704"/>
              <a:ext cx="1203415" cy="493801"/>
              <a:chOff x="1575651" y="5011704"/>
              <a:chExt cx="1203415" cy="493801"/>
            </a:xfrm>
          </p:grpSpPr>
          <p:sp>
            <p:nvSpPr>
              <p:cNvPr id="30" name="TextBox 29">
                <a:extLst>
                  <a:ext uri="{FF2B5EF4-FFF2-40B4-BE49-F238E27FC236}">
                    <a16:creationId xmlns:a16="http://schemas.microsoft.com/office/drawing/2014/main" id="{2A8FF8D4-D60C-9140-BF7B-AF58C35BF4B6}"/>
                  </a:ext>
                </a:extLst>
              </p:cNvPr>
              <p:cNvSpPr txBox="1"/>
              <p:nvPr/>
            </p:nvSpPr>
            <p:spPr>
              <a:xfrm>
                <a:off x="2026809" y="5011704"/>
                <a:ext cx="338554" cy="461665"/>
              </a:xfrm>
              <a:prstGeom prst="rect">
                <a:avLst/>
              </a:prstGeom>
              <a:noFill/>
            </p:spPr>
            <p:txBody>
              <a:bodyPr wrap="none" rtlCol="0">
                <a:spAutoFit/>
              </a:bodyPr>
              <a:lstStyle/>
              <a:p>
                <a:r>
                  <a:rPr lang="it-IT" sz="2400"/>
                  <a:t>+</a:t>
                </a:r>
              </a:p>
            </p:txBody>
          </p:sp>
          <p:pic>
            <p:nvPicPr>
              <p:cNvPr id="33" name="Picture 32">
                <a:extLst>
                  <a:ext uri="{FF2B5EF4-FFF2-40B4-BE49-F238E27FC236}">
                    <a16:creationId xmlns:a16="http://schemas.microsoft.com/office/drawing/2014/main" id="{39D327AF-3CAE-5240-8C68-7C7E489D17A5}"/>
                  </a:ext>
                </a:extLst>
              </p:cNvPr>
              <p:cNvPicPr>
                <a:picLocks noChangeAspect="1"/>
              </p:cNvPicPr>
              <p:nvPr/>
            </p:nvPicPr>
            <p:blipFill>
              <a:blip r:embed="rId6"/>
              <a:stretch>
                <a:fillRect/>
              </a:stretch>
            </p:blipFill>
            <p:spPr>
              <a:xfrm>
                <a:off x="1575651" y="5061715"/>
                <a:ext cx="559842" cy="384892"/>
              </a:xfrm>
              <a:prstGeom prst="rect">
                <a:avLst/>
              </a:prstGeom>
            </p:spPr>
          </p:pic>
          <p:pic>
            <p:nvPicPr>
              <p:cNvPr id="36" name="Picture 35">
                <a:extLst>
                  <a:ext uri="{FF2B5EF4-FFF2-40B4-BE49-F238E27FC236}">
                    <a16:creationId xmlns:a16="http://schemas.microsoft.com/office/drawing/2014/main" id="{1DC2FF7E-7D3F-8640-98D0-4989B3678C1F}"/>
                  </a:ext>
                </a:extLst>
              </p:cNvPr>
              <p:cNvPicPr>
                <a:picLocks noChangeAspect="1"/>
              </p:cNvPicPr>
              <p:nvPr/>
            </p:nvPicPr>
            <p:blipFill>
              <a:blip r:embed="rId5"/>
              <a:stretch>
                <a:fillRect/>
              </a:stretch>
            </p:blipFill>
            <p:spPr>
              <a:xfrm>
                <a:off x="2265374" y="5031328"/>
                <a:ext cx="513692" cy="474177"/>
              </a:xfrm>
              <a:prstGeom prst="rect">
                <a:avLst/>
              </a:prstGeom>
            </p:spPr>
          </p:pic>
        </p:grpSp>
        <p:sp>
          <p:nvSpPr>
            <p:cNvPr id="37" name="TextBox 36">
              <a:extLst>
                <a:ext uri="{FF2B5EF4-FFF2-40B4-BE49-F238E27FC236}">
                  <a16:creationId xmlns:a16="http://schemas.microsoft.com/office/drawing/2014/main" id="{27F83D2B-130A-EC48-AC1C-EED6BCD4A531}"/>
                </a:ext>
              </a:extLst>
            </p:cNvPr>
            <p:cNvSpPr txBox="1"/>
            <p:nvPr/>
          </p:nvSpPr>
          <p:spPr>
            <a:xfrm>
              <a:off x="2705908" y="5022836"/>
              <a:ext cx="338554" cy="461665"/>
            </a:xfrm>
            <a:prstGeom prst="rect">
              <a:avLst/>
            </a:prstGeom>
            <a:noFill/>
          </p:spPr>
          <p:txBody>
            <a:bodyPr wrap="none" rtlCol="0">
              <a:spAutoFit/>
            </a:bodyPr>
            <a:lstStyle/>
            <a:p>
              <a:r>
                <a:rPr lang="it-IT" sz="2400"/>
                <a:t>+</a:t>
              </a:r>
            </a:p>
          </p:txBody>
        </p:sp>
        <p:pic>
          <p:nvPicPr>
            <p:cNvPr id="38" name="Picture 37">
              <a:extLst>
                <a:ext uri="{FF2B5EF4-FFF2-40B4-BE49-F238E27FC236}">
                  <a16:creationId xmlns:a16="http://schemas.microsoft.com/office/drawing/2014/main" id="{10562C6F-EC2C-CC45-BB99-82AED7B85E0E}"/>
                </a:ext>
              </a:extLst>
            </p:cNvPr>
            <p:cNvPicPr>
              <a:picLocks noChangeAspect="1"/>
            </p:cNvPicPr>
            <p:nvPr/>
          </p:nvPicPr>
          <p:blipFill>
            <a:blip r:embed="rId7"/>
            <a:stretch>
              <a:fillRect/>
            </a:stretch>
          </p:blipFill>
          <p:spPr>
            <a:xfrm>
              <a:off x="2908947" y="5036189"/>
              <a:ext cx="584327" cy="496277"/>
            </a:xfrm>
            <a:prstGeom prst="rect">
              <a:avLst/>
            </a:prstGeom>
          </p:spPr>
        </p:pic>
        <p:sp>
          <p:nvSpPr>
            <p:cNvPr id="31" name="TextBox 30">
              <a:extLst>
                <a:ext uri="{FF2B5EF4-FFF2-40B4-BE49-F238E27FC236}">
                  <a16:creationId xmlns:a16="http://schemas.microsoft.com/office/drawing/2014/main" id="{FEF70E20-6E72-3C42-86BC-6E1E929757AF}"/>
                </a:ext>
              </a:extLst>
            </p:cNvPr>
            <p:cNvSpPr txBox="1"/>
            <p:nvPr/>
          </p:nvSpPr>
          <p:spPr>
            <a:xfrm>
              <a:off x="3427731" y="5028945"/>
              <a:ext cx="338554" cy="461665"/>
            </a:xfrm>
            <a:prstGeom prst="rect">
              <a:avLst/>
            </a:prstGeom>
            <a:noFill/>
          </p:spPr>
          <p:txBody>
            <a:bodyPr wrap="none" rtlCol="0">
              <a:spAutoFit/>
            </a:bodyPr>
            <a:lstStyle/>
            <a:p>
              <a:r>
                <a:rPr lang="it-IT" sz="2400"/>
                <a:t>=</a:t>
              </a:r>
            </a:p>
          </p:txBody>
        </p:sp>
        <p:grpSp>
          <p:nvGrpSpPr>
            <p:cNvPr id="39" name="Group 38">
              <a:extLst>
                <a:ext uri="{FF2B5EF4-FFF2-40B4-BE49-F238E27FC236}">
                  <a16:creationId xmlns:a16="http://schemas.microsoft.com/office/drawing/2014/main" id="{FF0063B3-C88D-424F-AA20-FBC256240A7C}"/>
                </a:ext>
              </a:extLst>
            </p:cNvPr>
            <p:cNvGrpSpPr/>
            <p:nvPr/>
          </p:nvGrpSpPr>
          <p:grpSpPr>
            <a:xfrm>
              <a:off x="3738880" y="5025387"/>
              <a:ext cx="1203415" cy="493801"/>
              <a:chOff x="1575651" y="5011704"/>
              <a:chExt cx="1203415" cy="493801"/>
            </a:xfrm>
          </p:grpSpPr>
          <p:sp>
            <p:nvSpPr>
              <p:cNvPr id="40" name="TextBox 39">
                <a:extLst>
                  <a:ext uri="{FF2B5EF4-FFF2-40B4-BE49-F238E27FC236}">
                    <a16:creationId xmlns:a16="http://schemas.microsoft.com/office/drawing/2014/main" id="{FC104EB8-E28E-7341-AADB-BEBBC28AAFE4}"/>
                  </a:ext>
                </a:extLst>
              </p:cNvPr>
              <p:cNvSpPr txBox="1"/>
              <p:nvPr/>
            </p:nvSpPr>
            <p:spPr>
              <a:xfrm>
                <a:off x="2026809" y="5011704"/>
                <a:ext cx="338554" cy="461665"/>
              </a:xfrm>
              <a:prstGeom prst="rect">
                <a:avLst/>
              </a:prstGeom>
              <a:noFill/>
            </p:spPr>
            <p:txBody>
              <a:bodyPr wrap="none" rtlCol="0">
                <a:spAutoFit/>
              </a:bodyPr>
              <a:lstStyle/>
              <a:p>
                <a:r>
                  <a:rPr lang="it-IT" sz="2400"/>
                  <a:t>+</a:t>
                </a:r>
              </a:p>
            </p:txBody>
          </p:sp>
          <p:pic>
            <p:nvPicPr>
              <p:cNvPr id="41" name="Picture 40">
                <a:extLst>
                  <a:ext uri="{FF2B5EF4-FFF2-40B4-BE49-F238E27FC236}">
                    <a16:creationId xmlns:a16="http://schemas.microsoft.com/office/drawing/2014/main" id="{669E59E1-F943-BB4E-9FCC-675569920726}"/>
                  </a:ext>
                </a:extLst>
              </p:cNvPr>
              <p:cNvPicPr>
                <a:picLocks noChangeAspect="1"/>
              </p:cNvPicPr>
              <p:nvPr/>
            </p:nvPicPr>
            <p:blipFill>
              <a:blip r:embed="rId6"/>
              <a:stretch>
                <a:fillRect/>
              </a:stretch>
            </p:blipFill>
            <p:spPr>
              <a:xfrm>
                <a:off x="1575651" y="5061715"/>
                <a:ext cx="559842" cy="384892"/>
              </a:xfrm>
              <a:prstGeom prst="rect">
                <a:avLst/>
              </a:prstGeom>
            </p:spPr>
          </p:pic>
          <p:pic>
            <p:nvPicPr>
              <p:cNvPr id="42" name="Picture 41">
                <a:extLst>
                  <a:ext uri="{FF2B5EF4-FFF2-40B4-BE49-F238E27FC236}">
                    <a16:creationId xmlns:a16="http://schemas.microsoft.com/office/drawing/2014/main" id="{3586DDCC-D7E9-474F-956E-39A78A8215FB}"/>
                  </a:ext>
                </a:extLst>
              </p:cNvPr>
              <p:cNvPicPr>
                <a:picLocks noChangeAspect="1"/>
              </p:cNvPicPr>
              <p:nvPr/>
            </p:nvPicPr>
            <p:blipFill>
              <a:blip r:embed="rId5"/>
              <a:stretch>
                <a:fillRect/>
              </a:stretch>
            </p:blipFill>
            <p:spPr>
              <a:xfrm>
                <a:off x="2265374" y="5031328"/>
                <a:ext cx="513692" cy="474177"/>
              </a:xfrm>
              <a:prstGeom prst="rect">
                <a:avLst/>
              </a:prstGeom>
            </p:spPr>
          </p:pic>
        </p:grpSp>
      </p:grpSp>
    </p:spTree>
    <p:extLst>
      <p:ext uri="{BB962C8B-B14F-4D97-AF65-F5344CB8AC3E}">
        <p14:creationId xmlns:p14="http://schemas.microsoft.com/office/powerpoint/2010/main" val="121097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BD99EA0-AA75-1B40-A725-FBFB0CB79BBC}"/>
              </a:ext>
            </a:extLst>
          </p:cNvPr>
          <p:cNvPicPr>
            <a:picLocks noChangeAspect="1"/>
          </p:cNvPicPr>
          <p:nvPr/>
        </p:nvPicPr>
        <p:blipFill>
          <a:blip r:embed="rId2"/>
          <a:stretch>
            <a:fillRect/>
          </a:stretch>
        </p:blipFill>
        <p:spPr>
          <a:xfrm>
            <a:off x="2426970" y="3903292"/>
            <a:ext cx="2705100" cy="1828800"/>
          </a:xfrm>
          <a:prstGeom prst="rect">
            <a:avLst/>
          </a:prstGeom>
        </p:spPr>
      </p:pic>
      <p:sp>
        <p:nvSpPr>
          <p:cNvPr id="12" name="TextBox 11">
            <a:extLst>
              <a:ext uri="{FF2B5EF4-FFF2-40B4-BE49-F238E27FC236}">
                <a16:creationId xmlns:a16="http://schemas.microsoft.com/office/drawing/2014/main" id="{9EE8FFBE-1C5B-A549-916F-9D2255F7CFB6}"/>
              </a:ext>
            </a:extLst>
          </p:cNvPr>
          <p:cNvSpPr txBox="1"/>
          <p:nvPr/>
        </p:nvSpPr>
        <p:spPr>
          <a:xfrm>
            <a:off x="1185333" y="209973"/>
            <a:ext cx="7579360" cy="3693319"/>
          </a:xfrm>
          <a:prstGeom prst="rect">
            <a:avLst/>
          </a:prstGeom>
          <a:noFill/>
        </p:spPr>
        <p:txBody>
          <a:bodyPr wrap="square" rtlCol="0">
            <a:spAutoFit/>
          </a:bodyPr>
          <a:lstStyle/>
          <a:p>
            <a:r>
              <a:rPr lang="it-IT"/>
              <a:t>Un </a:t>
            </a:r>
            <a:r>
              <a:rPr lang="it-IT" b="1"/>
              <a:t>implicante</a:t>
            </a:r>
            <a:r>
              <a:rPr lang="it-IT"/>
              <a:t> si dice: </a:t>
            </a:r>
          </a:p>
          <a:p>
            <a:endParaRPr lang="it-IT" i="1"/>
          </a:p>
          <a:p>
            <a:r>
              <a:rPr lang="it-IT" i="1"/>
              <a:t>primo </a:t>
            </a:r>
            <a:r>
              <a:rPr lang="it-IT"/>
              <a:t>se corrisponde a un sottocubo non completamente coperto da altri sottocubi;</a:t>
            </a:r>
          </a:p>
          <a:p>
            <a:endParaRPr lang="it-IT"/>
          </a:p>
          <a:p>
            <a:r>
              <a:rPr lang="it-IT" i="1"/>
              <a:t>massimale </a:t>
            </a:r>
            <a:r>
              <a:rPr lang="it-IT"/>
              <a:t>se non è possibile aumentare ulteriormente la sua dimensione;</a:t>
            </a:r>
          </a:p>
          <a:p>
            <a:endParaRPr lang="it-IT"/>
          </a:p>
          <a:p>
            <a:r>
              <a:rPr lang="it-IT"/>
              <a:t>Una </a:t>
            </a:r>
            <a:r>
              <a:rPr lang="it-IT" i="1"/>
              <a:t>copertura </a:t>
            </a:r>
            <a:r>
              <a:rPr lang="it-IT"/>
              <a:t>della funzione è un insieme di sottocubi tali da coprire tutti gli 1 della funzione.</a:t>
            </a:r>
          </a:p>
          <a:p>
            <a:endParaRPr lang="it-IT"/>
          </a:p>
          <a:p>
            <a:r>
              <a:rPr lang="it-IT"/>
              <a:t>Una copertura si dice </a:t>
            </a:r>
            <a:r>
              <a:rPr lang="it-IT" i="1"/>
              <a:t>minima</a:t>
            </a:r>
            <a:r>
              <a:rPr lang="it-IT"/>
              <a:t> se è formata dal più piccolo insieme di sottocubi primi massimali. </a:t>
            </a:r>
          </a:p>
          <a:p>
            <a:endParaRPr lang="it-IT"/>
          </a:p>
        </p:txBody>
      </p:sp>
      <p:grpSp>
        <p:nvGrpSpPr>
          <p:cNvPr id="15" name="Group 14">
            <a:extLst>
              <a:ext uri="{FF2B5EF4-FFF2-40B4-BE49-F238E27FC236}">
                <a16:creationId xmlns:a16="http://schemas.microsoft.com/office/drawing/2014/main" id="{4C963F71-5F14-A646-90C9-27F2C485A476}"/>
              </a:ext>
            </a:extLst>
          </p:cNvPr>
          <p:cNvGrpSpPr/>
          <p:nvPr/>
        </p:nvGrpSpPr>
        <p:grpSpPr>
          <a:xfrm>
            <a:off x="4854363" y="5411159"/>
            <a:ext cx="2334939" cy="826532"/>
            <a:chOff x="4854363" y="5411159"/>
            <a:chExt cx="2334939" cy="826532"/>
          </a:xfrm>
        </p:grpSpPr>
        <p:sp>
          <p:nvSpPr>
            <p:cNvPr id="13" name="TextBox 12">
              <a:extLst>
                <a:ext uri="{FF2B5EF4-FFF2-40B4-BE49-F238E27FC236}">
                  <a16:creationId xmlns:a16="http://schemas.microsoft.com/office/drawing/2014/main" id="{1361A2DA-B459-8041-B46F-51EE58E27FC3}"/>
                </a:ext>
              </a:extLst>
            </p:cNvPr>
            <p:cNvSpPr txBox="1"/>
            <p:nvPr/>
          </p:nvSpPr>
          <p:spPr>
            <a:xfrm>
              <a:off x="5409776" y="5868359"/>
              <a:ext cx="1779526" cy="369332"/>
            </a:xfrm>
            <a:prstGeom prst="rect">
              <a:avLst/>
            </a:prstGeom>
            <a:noFill/>
            <a:ln>
              <a:solidFill>
                <a:srgbClr val="0A20FF"/>
              </a:solidFill>
            </a:ln>
          </p:spPr>
          <p:txBody>
            <a:bodyPr wrap="none" rtlCol="0">
              <a:spAutoFit/>
            </a:bodyPr>
            <a:lstStyle/>
            <a:p>
              <a:r>
                <a:rPr lang="it-IT">
                  <a:solidFill>
                    <a:srgbClr val="0A20FF"/>
                  </a:solidFill>
                </a:rPr>
                <a:t>implicante primo</a:t>
              </a:r>
            </a:p>
          </p:txBody>
        </p:sp>
        <p:cxnSp>
          <p:nvCxnSpPr>
            <p:cNvPr id="14" name="Straight Arrow Connector 13">
              <a:extLst>
                <a:ext uri="{FF2B5EF4-FFF2-40B4-BE49-F238E27FC236}">
                  <a16:creationId xmlns:a16="http://schemas.microsoft.com/office/drawing/2014/main" id="{33A1FFDE-73F1-CF48-A2AB-31A8FE84851B}"/>
                </a:ext>
              </a:extLst>
            </p:cNvPr>
            <p:cNvCxnSpPr/>
            <p:nvPr/>
          </p:nvCxnSpPr>
          <p:spPr>
            <a:xfrm flipH="1" flipV="1">
              <a:off x="4854363" y="5411159"/>
              <a:ext cx="555413" cy="641866"/>
            </a:xfrm>
            <a:prstGeom prst="straightConnector1">
              <a:avLst/>
            </a:prstGeom>
            <a:ln w="9525">
              <a:solidFill>
                <a:srgbClr val="0A20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AA473A0E-B19D-4A4F-A9B1-3DC3A4D221BA}"/>
              </a:ext>
            </a:extLst>
          </p:cNvPr>
          <p:cNvGrpSpPr/>
          <p:nvPr/>
        </p:nvGrpSpPr>
        <p:grpSpPr>
          <a:xfrm>
            <a:off x="2462780" y="5481545"/>
            <a:ext cx="2197909" cy="1192292"/>
            <a:chOff x="5409776" y="5045399"/>
            <a:chExt cx="2197909" cy="1192292"/>
          </a:xfrm>
        </p:grpSpPr>
        <p:sp>
          <p:nvSpPr>
            <p:cNvPr id="17" name="TextBox 16">
              <a:extLst>
                <a:ext uri="{FF2B5EF4-FFF2-40B4-BE49-F238E27FC236}">
                  <a16:creationId xmlns:a16="http://schemas.microsoft.com/office/drawing/2014/main" id="{D9F96AB5-77FD-7545-8841-508DA3A0D2BF}"/>
                </a:ext>
              </a:extLst>
            </p:cNvPr>
            <p:cNvSpPr txBox="1"/>
            <p:nvPr/>
          </p:nvSpPr>
          <p:spPr>
            <a:xfrm>
              <a:off x="5409776" y="5868359"/>
              <a:ext cx="2197909" cy="369332"/>
            </a:xfrm>
            <a:prstGeom prst="rect">
              <a:avLst/>
            </a:prstGeom>
            <a:noFill/>
            <a:ln>
              <a:solidFill>
                <a:srgbClr val="92D050"/>
              </a:solidFill>
            </a:ln>
          </p:spPr>
          <p:txBody>
            <a:bodyPr wrap="none" rtlCol="0">
              <a:spAutoFit/>
            </a:bodyPr>
            <a:lstStyle/>
            <a:p>
              <a:r>
                <a:rPr lang="it-IT"/>
                <a:t>implicante </a:t>
              </a:r>
              <a:r>
                <a:rPr lang="it-IT" i="1"/>
                <a:t>non</a:t>
              </a:r>
              <a:r>
                <a:rPr lang="it-IT"/>
                <a:t> primo</a:t>
              </a:r>
            </a:p>
          </p:txBody>
        </p:sp>
        <p:cxnSp>
          <p:nvCxnSpPr>
            <p:cNvPr id="18" name="Straight Arrow Connector 17">
              <a:extLst>
                <a:ext uri="{FF2B5EF4-FFF2-40B4-BE49-F238E27FC236}">
                  <a16:creationId xmlns:a16="http://schemas.microsoft.com/office/drawing/2014/main" id="{872D82F7-7F77-0F44-95B7-41F992C2763D}"/>
                </a:ext>
              </a:extLst>
            </p:cNvPr>
            <p:cNvCxnSpPr>
              <a:cxnSpLocks/>
              <a:stCxn id="17" idx="0"/>
            </p:cNvCxnSpPr>
            <p:nvPr/>
          </p:nvCxnSpPr>
          <p:spPr>
            <a:xfrm flipV="1">
              <a:off x="6508731" y="5045399"/>
              <a:ext cx="580833" cy="82296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A28FE55E-A176-8E4F-A81C-584703588089}"/>
              </a:ext>
            </a:extLst>
          </p:cNvPr>
          <p:cNvGrpSpPr/>
          <p:nvPr/>
        </p:nvGrpSpPr>
        <p:grpSpPr>
          <a:xfrm>
            <a:off x="3996267" y="3461973"/>
            <a:ext cx="3456090" cy="1720586"/>
            <a:chOff x="3996267" y="3461973"/>
            <a:chExt cx="3456090" cy="1720586"/>
          </a:xfrm>
        </p:grpSpPr>
        <p:grpSp>
          <p:nvGrpSpPr>
            <p:cNvPr id="20" name="Group 19">
              <a:extLst>
                <a:ext uri="{FF2B5EF4-FFF2-40B4-BE49-F238E27FC236}">
                  <a16:creationId xmlns:a16="http://schemas.microsoft.com/office/drawing/2014/main" id="{B38647F1-1B72-444A-8327-18DE4EBFB594}"/>
                </a:ext>
              </a:extLst>
            </p:cNvPr>
            <p:cNvGrpSpPr/>
            <p:nvPr/>
          </p:nvGrpSpPr>
          <p:grpSpPr>
            <a:xfrm>
              <a:off x="3996267" y="3461973"/>
              <a:ext cx="3456090" cy="1191307"/>
              <a:chOff x="3315547" y="5111280"/>
              <a:chExt cx="3456090" cy="1191307"/>
            </a:xfrm>
          </p:grpSpPr>
          <p:sp>
            <p:nvSpPr>
              <p:cNvPr id="21" name="TextBox 20">
                <a:extLst>
                  <a:ext uri="{FF2B5EF4-FFF2-40B4-BE49-F238E27FC236}">
                    <a16:creationId xmlns:a16="http://schemas.microsoft.com/office/drawing/2014/main" id="{6B3783F0-C439-264B-8EE0-7CDC647E3915}"/>
                  </a:ext>
                </a:extLst>
              </p:cNvPr>
              <p:cNvSpPr txBox="1"/>
              <p:nvPr/>
            </p:nvSpPr>
            <p:spPr>
              <a:xfrm>
                <a:off x="4907280" y="5111280"/>
                <a:ext cx="1864357" cy="369332"/>
              </a:xfrm>
              <a:prstGeom prst="rect">
                <a:avLst/>
              </a:prstGeom>
              <a:noFill/>
              <a:ln>
                <a:solidFill>
                  <a:schemeClr val="tx1"/>
                </a:solidFill>
              </a:ln>
            </p:spPr>
            <p:txBody>
              <a:bodyPr wrap="none" rtlCol="0">
                <a:spAutoFit/>
              </a:bodyPr>
              <a:lstStyle/>
              <a:p>
                <a:r>
                  <a:rPr lang="it-IT"/>
                  <a:t>copertura minima</a:t>
                </a:r>
              </a:p>
            </p:txBody>
          </p:sp>
          <p:cxnSp>
            <p:nvCxnSpPr>
              <p:cNvPr id="22" name="Straight Arrow Connector 21">
                <a:extLst>
                  <a:ext uri="{FF2B5EF4-FFF2-40B4-BE49-F238E27FC236}">
                    <a16:creationId xmlns:a16="http://schemas.microsoft.com/office/drawing/2014/main" id="{2DD1FC68-D949-2F46-A212-A835644FDEB7}"/>
                  </a:ext>
                </a:extLst>
              </p:cNvPr>
              <p:cNvCxnSpPr>
                <a:cxnSpLocks/>
              </p:cNvCxnSpPr>
              <p:nvPr/>
            </p:nvCxnSpPr>
            <p:spPr>
              <a:xfrm flipH="1">
                <a:off x="3315547" y="5295946"/>
                <a:ext cx="1591733" cy="1006641"/>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5" name="Straight Arrow Connector 24">
              <a:extLst>
                <a:ext uri="{FF2B5EF4-FFF2-40B4-BE49-F238E27FC236}">
                  <a16:creationId xmlns:a16="http://schemas.microsoft.com/office/drawing/2014/main" id="{FC54ECE5-729F-4140-8765-93BE336A852D}"/>
                </a:ext>
              </a:extLst>
            </p:cNvPr>
            <p:cNvCxnSpPr>
              <a:cxnSpLocks/>
            </p:cNvCxnSpPr>
            <p:nvPr/>
          </p:nvCxnSpPr>
          <p:spPr>
            <a:xfrm flipH="1">
              <a:off x="4844543" y="3641798"/>
              <a:ext cx="743457" cy="1540761"/>
            </a:xfrm>
            <a:prstGeom prst="straightConnector1">
              <a:avLst/>
            </a:prstGeom>
            <a:ln w="9525">
              <a:solidFill>
                <a:srgbClr val="0A20FF"/>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4E3277CE-1087-B245-A67B-D3EE806EF550}"/>
              </a:ext>
            </a:extLst>
          </p:cNvPr>
          <p:cNvSpPr txBox="1"/>
          <p:nvPr/>
        </p:nvSpPr>
        <p:spPr>
          <a:xfrm>
            <a:off x="7926999" y="0"/>
            <a:ext cx="1204176" cy="246221"/>
          </a:xfrm>
          <a:prstGeom prst="rect">
            <a:avLst/>
          </a:prstGeom>
          <a:noFill/>
        </p:spPr>
        <p:txBody>
          <a:bodyPr wrap="none" rtlCol="0">
            <a:spAutoFit/>
          </a:bodyPr>
          <a:lstStyle/>
          <a:p>
            <a:r>
              <a:rPr lang="it-IT" sz="1000"/>
              <a:t>Mappe di Karnaugh</a:t>
            </a:r>
          </a:p>
        </p:txBody>
      </p:sp>
    </p:spTree>
    <p:extLst>
      <p:ext uri="{BB962C8B-B14F-4D97-AF65-F5344CB8AC3E}">
        <p14:creationId xmlns:p14="http://schemas.microsoft.com/office/powerpoint/2010/main" val="302707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92AAA6-07BD-3341-8C26-2429E01B621D}"/>
              </a:ext>
            </a:extLst>
          </p:cNvPr>
          <p:cNvSpPr txBox="1"/>
          <p:nvPr/>
        </p:nvSpPr>
        <p:spPr>
          <a:xfrm>
            <a:off x="1422400" y="237066"/>
            <a:ext cx="6321474" cy="923330"/>
          </a:xfrm>
          <a:prstGeom prst="rect">
            <a:avLst/>
          </a:prstGeom>
          <a:noFill/>
        </p:spPr>
        <p:txBody>
          <a:bodyPr wrap="none" rtlCol="0">
            <a:spAutoFit/>
          </a:bodyPr>
          <a:lstStyle/>
          <a:p>
            <a:r>
              <a:rPr lang="it-IT" b="1"/>
              <a:t>Obiettivo della semplificazione</a:t>
            </a:r>
            <a:r>
              <a:rPr lang="it-IT"/>
              <a:t>: costruire una copertura minima, </a:t>
            </a:r>
          </a:p>
          <a:p>
            <a:r>
              <a:rPr lang="it-IT"/>
              <a:t>cioè una copertura formata dal più piccolo insieme di sottocubi </a:t>
            </a:r>
          </a:p>
          <a:p>
            <a:r>
              <a:rPr lang="it-IT"/>
              <a:t>primi massimali. </a:t>
            </a:r>
          </a:p>
        </p:txBody>
      </p:sp>
      <p:pic>
        <p:nvPicPr>
          <p:cNvPr id="6" name="Picture 5">
            <a:extLst>
              <a:ext uri="{FF2B5EF4-FFF2-40B4-BE49-F238E27FC236}">
                <a16:creationId xmlns:a16="http://schemas.microsoft.com/office/drawing/2014/main" id="{FD27A46C-D55D-5B41-8D38-9F3B4F844E10}"/>
              </a:ext>
            </a:extLst>
          </p:cNvPr>
          <p:cNvPicPr>
            <a:picLocks noChangeAspect="1"/>
          </p:cNvPicPr>
          <p:nvPr/>
        </p:nvPicPr>
        <p:blipFill>
          <a:blip r:embed="rId2"/>
          <a:stretch>
            <a:fillRect/>
          </a:stretch>
        </p:blipFill>
        <p:spPr>
          <a:xfrm>
            <a:off x="2508249" y="2845225"/>
            <a:ext cx="2552700" cy="1790700"/>
          </a:xfrm>
          <a:prstGeom prst="rect">
            <a:avLst/>
          </a:prstGeom>
        </p:spPr>
      </p:pic>
      <p:pic>
        <p:nvPicPr>
          <p:cNvPr id="8" name="Picture 7">
            <a:extLst>
              <a:ext uri="{FF2B5EF4-FFF2-40B4-BE49-F238E27FC236}">
                <a16:creationId xmlns:a16="http://schemas.microsoft.com/office/drawing/2014/main" id="{1CE637D3-B9AC-FE4B-8BED-8614A9BEB229}"/>
              </a:ext>
            </a:extLst>
          </p:cNvPr>
          <p:cNvPicPr>
            <a:picLocks noChangeAspect="1"/>
          </p:cNvPicPr>
          <p:nvPr/>
        </p:nvPicPr>
        <p:blipFill>
          <a:blip r:embed="rId3"/>
          <a:stretch>
            <a:fillRect/>
          </a:stretch>
        </p:blipFill>
        <p:spPr>
          <a:xfrm>
            <a:off x="5528733" y="2009566"/>
            <a:ext cx="1473200" cy="2463800"/>
          </a:xfrm>
          <a:prstGeom prst="rect">
            <a:avLst/>
          </a:prstGeom>
        </p:spPr>
      </p:pic>
      <p:grpSp>
        <p:nvGrpSpPr>
          <p:cNvPr id="11" name="Group 10">
            <a:extLst>
              <a:ext uri="{FF2B5EF4-FFF2-40B4-BE49-F238E27FC236}">
                <a16:creationId xmlns:a16="http://schemas.microsoft.com/office/drawing/2014/main" id="{7E8FC56B-BA1C-7C4B-9543-D7063DEEF7C1}"/>
              </a:ext>
            </a:extLst>
          </p:cNvPr>
          <p:cNvGrpSpPr/>
          <p:nvPr/>
        </p:nvGrpSpPr>
        <p:grpSpPr>
          <a:xfrm>
            <a:off x="1091389" y="1394698"/>
            <a:ext cx="3915373" cy="1073534"/>
            <a:chOff x="1091389" y="1394698"/>
            <a:chExt cx="3915373" cy="1073534"/>
          </a:xfrm>
        </p:grpSpPr>
        <p:sp>
          <p:nvSpPr>
            <p:cNvPr id="4" name="TextBox 3">
              <a:extLst>
                <a:ext uri="{FF2B5EF4-FFF2-40B4-BE49-F238E27FC236}">
                  <a16:creationId xmlns:a16="http://schemas.microsoft.com/office/drawing/2014/main" id="{A5D50063-4862-C249-80C7-99BAF9BF8971}"/>
                </a:ext>
              </a:extLst>
            </p:cNvPr>
            <p:cNvSpPr txBox="1"/>
            <p:nvPr/>
          </p:nvSpPr>
          <p:spPr>
            <a:xfrm>
              <a:off x="1091389" y="1394698"/>
              <a:ext cx="1528367" cy="369332"/>
            </a:xfrm>
            <a:prstGeom prst="rect">
              <a:avLst/>
            </a:prstGeom>
            <a:noFill/>
          </p:spPr>
          <p:txBody>
            <a:bodyPr wrap="none" rtlCol="0">
              <a:spAutoFit/>
            </a:bodyPr>
            <a:lstStyle/>
            <a:p>
              <a:r>
                <a:rPr lang="it-IT" b="1"/>
                <a:t>Altro esempio</a:t>
              </a:r>
            </a:p>
          </p:txBody>
        </p:sp>
        <p:pic>
          <p:nvPicPr>
            <p:cNvPr id="10" name="Picture 9">
              <a:extLst>
                <a:ext uri="{FF2B5EF4-FFF2-40B4-BE49-F238E27FC236}">
                  <a16:creationId xmlns:a16="http://schemas.microsoft.com/office/drawing/2014/main" id="{AF802769-60B0-1E40-B4AB-4D39F3BA4FFA}"/>
                </a:ext>
              </a:extLst>
            </p:cNvPr>
            <p:cNvPicPr>
              <a:picLocks noChangeAspect="1"/>
            </p:cNvPicPr>
            <p:nvPr/>
          </p:nvPicPr>
          <p:blipFill>
            <a:blip r:embed="rId4"/>
            <a:stretch>
              <a:fillRect/>
            </a:stretch>
          </p:blipFill>
          <p:spPr>
            <a:xfrm>
              <a:off x="1590462" y="1998332"/>
              <a:ext cx="3416300" cy="469900"/>
            </a:xfrm>
            <a:prstGeom prst="rect">
              <a:avLst/>
            </a:prstGeom>
          </p:spPr>
        </p:pic>
      </p:grpSp>
      <p:grpSp>
        <p:nvGrpSpPr>
          <p:cNvPr id="24" name="Group 23">
            <a:extLst>
              <a:ext uri="{FF2B5EF4-FFF2-40B4-BE49-F238E27FC236}">
                <a16:creationId xmlns:a16="http://schemas.microsoft.com/office/drawing/2014/main" id="{3449F376-A245-2541-B440-BC342BC1D98D}"/>
              </a:ext>
            </a:extLst>
          </p:cNvPr>
          <p:cNvGrpSpPr/>
          <p:nvPr/>
        </p:nvGrpSpPr>
        <p:grpSpPr>
          <a:xfrm>
            <a:off x="4172373" y="4334934"/>
            <a:ext cx="589914" cy="466726"/>
            <a:chOff x="4172373" y="4334934"/>
            <a:chExt cx="589914" cy="466726"/>
          </a:xfrm>
        </p:grpSpPr>
        <p:cxnSp>
          <p:nvCxnSpPr>
            <p:cNvPr id="12" name="Straight Arrow Connector 11">
              <a:extLst>
                <a:ext uri="{FF2B5EF4-FFF2-40B4-BE49-F238E27FC236}">
                  <a16:creationId xmlns:a16="http://schemas.microsoft.com/office/drawing/2014/main" id="{99FC540E-7D77-4343-BD76-43A05184714E}"/>
                </a:ext>
              </a:extLst>
            </p:cNvPr>
            <p:cNvCxnSpPr>
              <a:cxnSpLocks/>
            </p:cNvCxnSpPr>
            <p:nvPr/>
          </p:nvCxnSpPr>
          <p:spPr>
            <a:xfrm flipH="1" flipV="1">
              <a:off x="4172373" y="4334934"/>
              <a:ext cx="291254" cy="300991"/>
            </a:xfrm>
            <a:prstGeom prst="straightConnector1">
              <a:avLst/>
            </a:prstGeom>
            <a:ln w="9525">
              <a:solidFill>
                <a:srgbClr val="0A20FF"/>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ECEF27F-685D-3E46-B0F0-07A68DD1D0B8}"/>
                </a:ext>
              </a:extLst>
            </p:cNvPr>
            <p:cNvPicPr>
              <a:picLocks noChangeAspect="1"/>
            </p:cNvPicPr>
            <p:nvPr/>
          </p:nvPicPr>
          <p:blipFill>
            <a:blip r:embed="rId5"/>
            <a:stretch>
              <a:fillRect/>
            </a:stretch>
          </p:blipFill>
          <p:spPr>
            <a:xfrm>
              <a:off x="4481040" y="4470190"/>
              <a:ext cx="281247" cy="331470"/>
            </a:xfrm>
            <a:prstGeom prst="rect">
              <a:avLst/>
            </a:prstGeom>
          </p:spPr>
        </p:pic>
      </p:grpSp>
      <p:pic>
        <p:nvPicPr>
          <p:cNvPr id="20" name="Picture 19">
            <a:extLst>
              <a:ext uri="{FF2B5EF4-FFF2-40B4-BE49-F238E27FC236}">
                <a16:creationId xmlns:a16="http://schemas.microsoft.com/office/drawing/2014/main" id="{DC05F014-AFC3-9444-A8FD-9DE8A980C2A5}"/>
              </a:ext>
            </a:extLst>
          </p:cNvPr>
          <p:cNvPicPr>
            <a:picLocks noChangeAspect="1"/>
          </p:cNvPicPr>
          <p:nvPr/>
        </p:nvPicPr>
        <p:blipFill>
          <a:blip r:embed="rId6"/>
          <a:stretch>
            <a:fillRect/>
          </a:stretch>
        </p:blipFill>
        <p:spPr>
          <a:xfrm>
            <a:off x="2577677" y="5688125"/>
            <a:ext cx="3771900" cy="393700"/>
          </a:xfrm>
          <a:prstGeom prst="rect">
            <a:avLst/>
          </a:prstGeom>
        </p:spPr>
      </p:pic>
      <p:grpSp>
        <p:nvGrpSpPr>
          <p:cNvPr id="23" name="Group 22">
            <a:extLst>
              <a:ext uri="{FF2B5EF4-FFF2-40B4-BE49-F238E27FC236}">
                <a16:creationId xmlns:a16="http://schemas.microsoft.com/office/drawing/2014/main" id="{6F3EDEFA-5460-CB44-A35F-EBA4B34B7AEE}"/>
              </a:ext>
            </a:extLst>
          </p:cNvPr>
          <p:cNvGrpSpPr/>
          <p:nvPr/>
        </p:nvGrpSpPr>
        <p:grpSpPr>
          <a:xfrm>
            <a:off x="846667" y="5147733"/>
            <a:ext cx="6297082" cy="385416"/>
            <a:chOff x="846667" y="5147733"/>
            <a:chExt cx="6297082" cy="385416"/>
          </a:xfrm>
        </p:grpSpPr>
        <p:pic>
          <p:nvPicPr>
            <p:cNvPr id="18" name="Picture 17">
              <a:extLst>
                <a:ext uri="{FF2B5EF4-FFF2-40B4-BE49-F238E27FC236}">
                  <a16:creationId xmlns:a16="http://schemas.microsoft.com/office/drawing/2014/main" id="{D5FA6F9B-BBCA-1C43-B3BA-57D498281729}"/>
                </a:ext>
              </a:extLst>
            </p:cNvPr>
            <p:cNvPicPr>
              <a:picLocks noChangeAspect="1"/>
            </p:cNvPicPr>
            <p:nvPr/>
          </p:nvPicPr>
          <p:blipFill>
            <a:blip r:embed="rId7"/>
            <a:stretch>
              <a:fillRect/>
            </a:stretch>
          </p:blipFill>
          <p:spPr>
            <a:xfrm>
              <a:off x="2508249" y="5164849"/>
              <a:ext cx="4635500" cy="368300"/>
            </a:xfrm>
            <a:prstGeom prst="rect">
              <a:avLst/>
            </a:prstGeom>
          </p:spPr>
        </p:pic>
        <p:sp>
          <p:nvSpPr>
            <p:cNvPr id="22" name="TextBox 21">
              <a:extLst>
                <a:ext uri="{FF2B5EF4-FFF2-40B4-BE49-F238E27FC236}">
                  <a16:creationId xmlns:a16="http://schemas.microsoft.com/office/drawing/2014/main" id="{293DBBC9-E24B-0F48-A0CD-284C8CE0ECA4}"/>
                </a:ext>
              </a:extLst>
            </p:cNvPr>
            <p:cNvSpPr txBox="1"/>
            <p:nvPr/>
          </p:nvSpPr>
          <p:spPr>
            <a:xfrm>
              <a:off x="846667" y="5147733"/>
              <a:ext cx="966931" cy="369332"/>
            </a:xfrm>
            <a:prstGeom prst="rect">
              <a:avLst/>
            </a:prstGeom>
            <a:noFill/>
          </p:spPr>
          <p:txBody>
            <a:bodyPr wrap="none" rtlCol="0">
              <a:spAutoFit/>
            </a:bodyPr>
            <a:lstStyle/>
            <a:p>
              <a:r>
                <a:rPr lang="it-IT"/>
                <a:t>e infatti:</a:t>
              </a:r>
            </a:p>
          </p:txBody>
        </p:sp>
      </p:grpSp>
      <p:sp>
        <p:nvSpPr>
          <p:cNvPr id="15" name="TextBox 14">
            <a:extLst>
              <a:ext uri="{FF2B5EF4-FFF2-40B4-BE49-F238E27FC236}">
                <a16:creationId xmlns:a16="http://schemas.microsoft.com/office/drawing/2014/main" id="{EECF83F7-56F2-2649-BAFE-6B430261EDF8}"/>
              </a:ext>
            </a:extLst>
          </p:cNvPr>
          <p:cNvSpPr txBox="1"/>
          <p:nvPr/>
        </p:nvSpPr>
        <p:spPr>
          <a:xfrm>
            <a:off x="7926999" y="0"/>
            <a:ext cx="1204176" cy="246221"/>
          </a:xfrm>
          <a:prstGeom prst="rect">
            <a:avLst/>
          </a:prstGeom>
          <a:noFill/>
        </p:spPr>
        <p:txBody>
          <a:bodyPr wrap="none" rtlCol="0">
            <a:spAutoFit/>
          </a:bodyPr>
          <a:lstStyle/>
          <a:p>
            <a:r>
              <a:rPr lang="it-IT" sz="1000"/>
              <a:t>Mappe di Karnaugh</a:t>
            </a:r>
          </a:p>
        </p:txBody>
      </p:sp>
    </p:spTree>
    <p:extLst>
      <p:ext uri="{BB962C8B-B14F-4D97-AF65-F5344CB8AC3E}">
        <p14:creationId xmlns:p14="http://schemas.microsoft.com/office/powerpoint/2010/main" val="316145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ED3EE6-057D-9144-A4B2-50A820223D6D}"/>
              </a:ext>
            </a:extLst>
          </p:cNvPr>
          <p:cNvSpPr txBox="1"/>
          <p:nvPr/>
        </p:nvSpPr>
        <p:spPr>
          <a:xfrm>
            <a:off x="1555667" y="249382"/>
            <a:ext cx="2374624" cy="369332"/>
          </a:xfrm>
          <a:prstGeom prst="rect">
            <a:avLst/>
          </a:prstGeom>
          <a:noFill/>
        </p:spPr>
        <p:txBody>
          <a:bodyPr wrap="none" rtlCol="0">
            <a:spAutoFit/>
          </a:bodyPr>
          <a:lstStyle/>
          <a:p>
            <a:r>
              <a:rPr lang="it-IT" b="1"/>
              <a:t>Esempio con 4 variabili</a:t>
            </a:r>
          </a:p>
        </p:txBody>
      </p:sp>
      <p:pic>
        <p:nvPicPr>
          <p:cNvPr id="4" name="Picture 3">
            <a:extLst>
              <a:ext uri="{FF2B5EF4-FFF2-40B4-BE49-F238E27FC236}">
                <a16:creationId xmlns:a16="http://schemas.microsoft.com/office/drawing/2014/main" id="{DF3AB6BD-2154-8D42-B1BB-6C7DBE028EEA}"/>
              </a:ext>
            </a:extLst>
          </p:cNvPr>
          <p:cNvPicPr>
            <a:picLocks noChangeAspect="1"/>
          </p:cNvPicPr>
          <p:nvPr/>
        </p:nvPicPr>
        <p:blipFill>
          <a:blip r:embed="rId2"/>
          <a:stretch>
            <a:fillRect/>
          </a:stretch>
        </p:blipFill>
        <p:spPr>
          <a:xfrm>
            <a:off x="2162876" y="923141"/>
            <a:ext cx="4889500" cy="736600"/>
          </a:xfrm>
          <a:prstGeom prst="rect">
            <a:avLst/>
          </a:prstGeom>
        </p:spPr>
      </p:pic>
      <p:pic>
        <p:nvPicPr>
          <p:cNvPr id="6" name="Picture 5">
            <a:extLst>
              <a:ext uri="{FF2B5EF4-FFF2-40B4-BE49-F238E27FC236}">
                <a16:creationId xmlns:a16="http://schemas.microsoft.com/office/drawing/2014/main" id="{301F0DFA-0B56-304B-9C0F-FAF1B30F25B6}"/>
              </a:ext>
            </a:extLst>
          </p:cNvPr>
          <p:cNvPicPr>
            <a:picLocks noChangeAspect="1"/>
          </p:cNvPicPr>
          <p:nvPr/>
        </p:nvPicPr>
        <p:blipFill>
          <a:blip r:embed="rId3"/>
          <a:stretch>
            <a:fillRect/>
          </a:stretch>
        </p:blipFill>
        <p:spPr>
          <a:xfrm>
            <a:off x="2698832" y="1964168"/>
            <a:ext cx="3628675" cy="3585732"/>
          </a:xfrm>
          <a:prstGeom prst="rect">
            <a:avLst/>
          </a:prstGeom>
        </p:spPr>
      </p:pic>
      <p:cxnSp>
        <p:nvCxnSpPr>
          <p:cNvPr id="8" name="Straight Arrow Connector 7">
            <a:extLst>
              <a:ext uri="{FF2B5EF4-FFF2-40B4-BE49-F238E27FC236}">
                <a16:creationId xmlns:a16="http://schemas.microsoft.com/office/drawing/2014/main" id="{7D103CB3-352E-BA40-9EA1-8CDFB86DB6D4}"/>
              </a:ext>
            </a:extLst>
          </p:cNvPr>
          <p:cNvCxnSpPr/>
          <p:nvPr/>
        </p:nvCxnSpPr>
        <p:spPr>
          <a:xfrm>
            <a:off x="3289465" y="1496291"/>
            <a:ext cx="439387" cy="1235034"/>
          </a:xfrm>
          <a:prstGeom prst="straightConnector1">
            <a:avLst/>
          </a:prstGeom>
          <a:ln w="12700">
            <a:solidFill>
              <a:srgbClr val="0A20FF"/>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AAFFE63-E026-E543-A0F0-991BEB330B8E}"/>
              </a:ext>
            </a:extLst>
          </p:cNvPr>
          <p:cNvCxnSpPr>
            <a:cxnSpLocks/>
          </p:cNvCxnSpPr>
          <p:nvPr/>
        </p:nvCxnSpPr>
        <p:spPr>
          <a:xfrm flipH="1">
            <a:off x="3823855" y="1496291"/>
            <a:ext cx="1347065" cy="2695699"/>
          </a:xfrm>
          <a:prstGeom prst="straightConnector1">
            <a:avLst/>
          </a:prstGeom>
          <a:ln w="12700">
            <a:solidFill>
              <a:srgbClr val="0A20FF"/>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3038B3B-2A8C-3A4B-9BA0-3B39F3190B19}"/>
              </a:ext>
            </a:extLst>
          </p:cNvPr>
          <p:cNvCxnSpPr>
            <a:cxnSpLocks/>
          </p:cNvCxnSpPr>
          <p:nvPr/>
        </p:nvCxnSpPr>
        <p:spPr>
          <a:xfrm>
            <a:off x="4293475" y="1496291"/>
            <a:ext cx="156411" cy="2695699"/>
          </a:xfrm>
          <a:prstGeom prst="straightConnector1">
            <a:avLst/>
          </a:prstGeom>
          <a:ln w="12700">
            <a:solidFill>
              <a:srgbClr val="0A20FF"/>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AF1FE16-7790-BA43-81A7-ADFF059CD93F}"/>
              </a:ext>
            </a:extLst>
          </p:cNvPr>
          <p:cNvCxnSpPr>
            <a:cxnSpLocks/>
          </p:cNvCxnSpPr>
          <p:nvPr/>
        </p:nvCxnSpPr>
        <p:spPr>
          <a:xfrm flipH="1">
            <a:off x="4607626" y="1496291"/>
            <a:ext cx="1843791" cy="3443844"/>
          </a:xfrm>
          <a:prstGeom prst="straightConnector1">
            <a:avLst/>
          </a:prstGeom>
          <a:ln w="12700">
            <a:solidFill>
              <a:srgbClr val="0A20FF"/>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8126737B-E302-5049-A44B-389D20C88766}"/>
              </a:ext>
            </a:extLst>
          </p:cNvPr>
          <p:cNvGrpSpPr/>
          <p:nvPr/>
        </p:nvGrpSpPr>
        <p:grpSpPr>
          <a:xfrm>
            <a:off x="2523506" y="6014962"/>
            <a:ext cx="2967663" cy="469270"/>
            <a:chOff x="2523506" y="6014962"/>
            <a:chExt cx="2967663" cy="469270"/>
          </a:xfrm>
        </p:grpSpPr>
        <p:pic>
          <p:nvPicPr>
            <p:cNvPr id="18" name="Picture 17">
              <a:extLst>
                <a:ext uri="{FF2B5EF4-FFF2-40B4-BE49-F238E27FC236}">
                  <a16:creationId xmlns:a16="http://schemas.microsoft.com/office/drawing/2014/main" id="{B57F25BA-1EC8-3048-B1C0-AF31CCF85273}"/>
                </a:ext>
              </a:extLst>
            </p:cNvPr>
            <p:cNvPicPr>
              <a:picLocks noChangeAspect="1"/>
            </p:cNvPicPr>
            <p:nvPr/>
          </p:nvPicPr>
          <p:blipFill>
            <a:blip r:embed="rId4"/>
            <a:stretch>
              <a:fillRect/>
            </a:stretch>
          </p:blipFill>
          <p:spPr>
            <a:xfrm>
              <a:off x="4802109" y="6074354"/>
              <a:ext cx="689060" cy="379370"/>
            </a:xfrm>
            <a:prstGeom prst="rect">
              <a:avLst/>
            </a:prstGeom>
          </p:spPr>
        </p:pic>
        <p:pic>
          <p:nvPicPr>
            <p:cNvPr id="20" name="Picture 19">
              <a:extLst>
                <a:ext uri="{FF2B5EF4-FFF2-40B4-BE49-F238E27FC236}">
                  <a16:creationId xmlns:a16="http://schemas.microsoft.com/office/drawing/2014/main" id="{67C687D2-9522-0D4F-A381-203C8DB2E815}"/>
                </a:ext>
              </a:extLst>
            </p:cNvPr>
            <p:cNvPicPr>
              <a:picLocks noChangeAspect="1"/>
            </p:cNvPicPr>
            <p:nvPr/>
          </p:nvPicPr>
          <p:blipFill>
            <a:blip r:embed="rId5"/>
            <a:stretch>
              <a:fillRect/>
            </a:stretch>
          </p:blipFill>
          <p:spPr>
            <a:xfrm>
              <a:off x="3787322" y="6046317"/>
              <a:ext cx="804682" cy="382810"/>
            </a:xfrm>
            <a:prstGeom prst="rect">
              <a:avLst/>
            </a:prstGeom>
          </p:spPr>
        </p:pic>
        <p:pic>
          <p:nvPicPr>
            <p:cNvPr id="22" name="Picture 21">
              <a:extLst>
                <a:ext uri="{FF2B5EF4-FFF2-40B4-BE49-F238E27FC236}">
                  <a16:creationId xmlns:a16="http://schemas.microsoft.com/office/drawing/2014/main" id="{CD0DD650-704E-BA42-89D5-D7B72AB388B1}"/>
                </a:ext>
              </a:extLst>
            </p:cNvPr>
            <p:cNvPicPr>
              <a:picLocks noChangeAspect="1"/>
            </p:cNvPicPr>
            <p:nvPr/>
          </p:nvPicPr>
          <p:blipFill>
            <a:blip r:embed="rId6"/>
            <a:stretch>
              <a:fillRect/>
            </a:stretch>
          </p:blipFill>
          <p:spPr>
            <a:xfrm>
              <a:off x="2523506" y="6039576"/>
              <a:ext cx="997528" cy="425176"/>
            </a:xfrm>
            <a:prstGeom prst="rect">
              <a:avLst/>
            </a:prstGeom>
          </p:spPr>
        </p:pic>
        <p:sp>
          <p:nvSpPr>
            <p:cNvPr id="23" name="TextBox 22">
              <a:extLst>
                <a:ext uri="{FF2B5EF4-FFF2-40B4-BE49-F238E27FC236}">
                  <a16:creationId xmlns:a16="http://schemas.microsoft.com/office/drawing/2014/main" id="{417B4BE0-E829-A94F-BDEE-3A6FD89E51FD}"/>
                </a:ext>
              </a:extLst>
            </p:cNvPr>
            <p:cNvSpPr txBox="1"/>
            <p:nvPr/>
          </p:nvSpPr>
          <p:spPr>
            <a:xfrm>
              <a:off x="3475626" y="6014962"/>
              <a:ext cx="338554" cy="461665"/>
            </a:xfrm>
            <a:prstGeom prst="rect">
              <a:avLst/>
            </a:prstGeom>
            <a:noFill/>
          </p:spPr>
          <p:txBody>
            <a:bodyPr wrap="none" rtlCol="0">
              <a:spAutoFit/>
            </a:bodyPr>
            <a:lstStyle/>
            <a:p>
              <a:r>
                <a:rPr lang="it-IT" sz="2400"/>
                <a:t>+</a:t>
              </a:r>
            </a:p>
          </p:txBody>
        </p:sp>
        <p:sp>
          <p:nvSpPr>
            <p:cNvPr id="24" name="TextBox 23">
              <a:extLst>
                <a:ext uri="{FF2B5EF4-FFF2-40B4-BE49-F238E27FC236}">
                  <a16:creationId xmlns:a16="http://schemas.microsoft.com/office/drawing/2014/main" id="{9D9E4E9E-6CD5-7A45-8994-7E1E99AF9723}"/>
                </a:ext>
              </a:extLst>
            </p:cNvPr>
            <p:cNvSpPr txBox="1"/>
            <p:nvPr/>
          </p:nvSpPr>
          <p:spPr>
            <a:xfrm>
              <a:off x="4508963" y="6022567"/>
              <a:ext cx="338554" cy="461665"/>
            </a:xfrm>
            <a:prstGeom prst="rect">
              <a:avLst/>
            </a:prstGeom>
            <a:noFill/>
          </p:spPr>
          <p:txBody>
            <a:bodyPr wrap="none" rtlCol="0">
              <a:spAutoFit/>
            </a:bodyPr>
            <a:lstStyle/>
            <a:p>
              <a:r>
                <a:rPr lang="it-IT" sz="2400"/>
                <a:t>+</a:t>
              </a:r>
            </a:p>
          </p:txBody>
        </p:sp>
      </p:grpSp>
      <p:cxnSp>
        <p:nvCxnSpPr>
          <p:cNvPr id="26" name="Straight Arrow Connector 25">
            <a:extLst>
              <a:ext uri="{FF2B5EF4-FFF2-40B4-BE49-F238E27FC236}">
                <a16:creationId xmlns:a16="http://schemas.microsoft.com/office/drawing/2014/main" id="{FA6CF996-57EA-1C45-ACE3-1B3BC8FF8AC0}"/>
              </a:ext>
            </a:extLst>
          </p:cNvPr>
          <p:cNvCxnSpPr>
            <a:cxnSpLocks/>
          </p:cNvCxnSpPr>
          <p:nvPr/>
        </p:nvCxnSpPr>
        <p:spPr>
          <a:xfrm flipH="1">
            <a:off x="3045199" y="3135086"/>
            <a:ext cx="683653" cy="2837977"/>
          </a:xfrm>
          <a:prstGeom prst="straightConnector1">
            <a:avLst/>
          </a:prstGeom>
          <a:ln w="127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7BD928C-8D0E-F243-9669-E78CAA31A3E5}"/>
              </a:ext>
            </a:extLst>
          </p:cNvPr>
          <p:cNvCxnSpPr>
            <a:cxnSpLocks/>
          </p:cNvCxnSpPr>
          <p:nvPr/>
        </p:nvCxnSpPr>
        <p:spPr>
          <a:xfrm>
            <a:off x="4044329" y="4496417"/>
            <a:ext cx="30890" cy="1518545"/>
          </a:xfrm>
          <a:prstGeom prst="straightConnector1">
            <a:avLst/>
          </a:prstGeom>
          <a:ln w="127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D6E2A5E-D169-F64D-B96D-47CF614A04CB}"/>
              </a:ext>
            </a:extLst>
          </p:cNvPr>
          <p:cNvCxnSpPr>
            <a:cxnSpLocks/>
            <a:endCxn id="18" idx="0"/>
          </p:cNvCxnSpPr>
          <p:nvPr/>
        </p:nvCxnSpPr>
        <p:spPr>
          <a:xfrm>
            <a:off x="4546606" y="5236810"/>
            <a:ext cx="600033" cy="837544"/>
          </a:xfrm>
          <a:prstGeom prst="straightConnector1">
            <a:avLst/>
          </a:prstGeom>
          <a:ln w="127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A9D5F76-6734-6D44-9407-F274E1731361}"/>
              </a:ext>
            </a:extLst>
          </p:cNvPr>
          <p:cNvSpPr txBox="1"/>
          <p:nvPr/>
        </p:nvSpPr>
        <p:spPr>
          <a:xfrm>
            <a:off x="7926999" y="0"/>
            <a:ext cx="1204176" cy="246221"/>
          </a:xfrm>
          <a:prstGeom prst="rect">
            <a:avLst/>
          </a:prstGeom>
          <a:noFill/>
        </p:spPr>
        <p:txBody>
          <a:bodyPr wrap="none" rtlCol="0">
            <a:spAutoFit/>
          </a:bodyPr>
          <a:lstStyle/>
          <a:p>
            <a:r>
              <a:rPr lang="it-IT" sz="1000"/>
              <a:t>Mappe di Karnaugh</a:t>
            </a:r>
          </a:p>
        </p:txBody>
      </p:sp>
    </p:spTree>
    <p:extLst>
      <p:ext uri="{BB962C8B-B14F-4D97-AF65-F5344CB8AC3E}">
        <p14:creationId xmlns:p14="http://schemas.microsoft.com/office/powerpoint/2010/main" val="16117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C209548-7F5E-9B47-944E-8E685ACF0328}"/>
              </a:ext>
            </a:extLst>
          </p:cNvPr>
          <p:cNvGrpSpPr/>
          <p:nvPr/>
        </p:nvGrpSpPr>
        <p:grpSpPr>
          <a:xfrm>
            <a:off x="1153473" y="221012"/>
            <a:ext cx="6810582" cy="1052950"/>
            <a:chOff x="951593" y="470396"/>
            <a:chExt cx="6810582" cy="1052950"/>
          </a:xfrm>
        </p:grpSpPr>
        <p:pic>
          <p:nvPicPr>
            <p:cNvPr id="5" name="Picture 4">
              <a:extLst>
                <a:ext uri="{FF2B5EF4-FFF2-40B4-BE49-F238E27FC236}">
                  <a16:creationId xmlns:a16="http://schemas.microsoft.com/office/drawing/2014/main" id="{751AF919-2EF6-5B4E-8E66-136D12882086}"/>
                </a:ext>
              </a:extLst>
            </p:cNvPr>
            <p:cNvPicPr>
              <a:picLocks noChangeAspect="1"/>
            </p:cNvPicPr>
            <p:nvPr/>
          </p:nvPicPr>
          <p:blipFill>
            <a:blip r:embed="rId2"/>
            <a:stretch>
              <a:fillRect/>
            </a:stretch>
          </p:blipFill>
          <p:spPr>
            <a:xfrm>
              <a:off x="951593" y="470396"/>
              <a:ext cx="6718300" cy="660400"/>
            </a:xfrm>
            <a:prstGeom prst="rect">
              <a:avLst/>
            </a:prstGeom>
          </p:spPr>
        </p:pic>
        <p:pic>
          <p:nvPicPr>
            <p:cNvPr id="7" name="Picture 6">
              <a:extLst>
                <a:ext uri="{FF2B5EF4-FFF2-40B4-BE49-F238E27FC236}">
                  <a16:creationId xmlns:a16="http://schemas.microsoft.com/office/drawing/2014/main" id="{DA296345-1D42-0A49-B1AD-56123008B46A}"/>
                </a:ext>
              </a:extLst>
            </p:cNvPr>
            <p:cNvPicPr>
              <a:picLocks noChangeAspect="1"/>
            </p:cNvPicPr>
            <p:nvPr/>
          </p:nvPicPr>
          <p:blipFill>
            <a:blip r:embed="rId3"/>
            <a:stretch>
              <a:fillRect/>
            </a:stretch>
          </p:blipFill>
          <p:spPr>
            <a:xfrm>
              <a:off x="1310575" y="964546"/>
              <a:ext cx="6451600" cy="558800"/>
            </a:xfrm>
            <a:prstGeom prst="rect">
              <a:avLst/>
            </a:prstGeom>
          </p:spPr>
        </p:pic>
      </p:grpSp>
      <p:pic>
        <p:nvPicPr>
          <p:cNvPr id="10" name="Picture 9">
            <a:extLst>
              <a:ext uri="{FF2B5EF4-FFF2-40B4-BE49-F238E27FC236}">
                <a16:creationId xmlns:a16="http://schemas.microsoft.com/office/drawing/2014/main" id="{06728F9A-A5B7-0040-9FE4-17F4D197151E}"/>
              </a:ext>
            </a:extLst>
          </p:cNvPr>
          <p:cNvPicPr>
            <a:picLocks noChangeAspect="1"/>
          </p:cNvPicPr>
          <p:nvPr/>
        </p:nvPicPr>
        <p:blipFill>
          <a:blip r:embed="rId4"/>
          <a:stretch>
            <a:fillRect/>
          </a:stretch>
        </p:blipFill>
        <p:spPr>
          <a:xfrm>
            <a:off x="2308070" y="1543793"/>
            <a:ext cx="4129800" cy="4324278"/>
          </a:xfrm>
          <a:prstGeom prst="rect">
            <a:avLst/>
          </a:prstGeom>
        </p:spPr>
      </p:pic>
      <p:grpSp>
        <p:nvGrpSpPr>
          <p:cNvPr id="14" name="Group 13">
            <a:extLst>
              <a:ext uri="{FF2B5EF4-FFF2-40B4-BE49-F238E27FC236}">
                <a16:creationId xmlns:a16="http://schemas.microsoft.com/office/drawing/2014/main" id="{9DDF866C-B24B-8D40-9277-42AD9FC4460B}"/>
              </a:ext>
            </a:extLst>
          </p:cNvPr>
          <p:cNvGrpSpPr/>
          <p:nvPr/>
        </p:nvGrpSpPr>
        <p:grpSpPr>
          <a:xfrm>
            <a:off x="3492790" y="1489389"/>
            <a:ext cx="2573522" cy="683795"/>
            <a:chOff x="3492790" y="1489389"/>
            <a:chExt cx="2573522" cy="683795"/>
          </a:xfrm>
        </p:grpSpPr>
        <p:sp>
          <p:nvSpPr>
            <p:cNvPr id="11" name="Rectangle 10">
              <a:extLst>
                <a:ext uri="{FF2B5EF4-FFF2-40B4-BE49-F238E27FC236}">
                  <a16:creationId xmlns:a16="http://schemas.microsoft.com/office/drawing/2014/main" id="{058A443F-D258-E44F-89FD-0F4816E29499}"/>
                </a:ext>
              </a:extLst>
            </p:cNvPr>
            <p:cNvSpPr/>
            <p:nvPr/>
          </p:nvSpPr>
          <p:spPr>
            <a:xfrm>
              <a:off x="3492790" y="1679396"/>
              <a:ext cx="212311" cy="49378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ctangle 11">
              <a:extLst>
                <a:ext uri="{FF2B5EF4-FFF2-40B4-BE49-F238E27FC236}">
                  <a16:creationId xmlns:a16="http://schemas.microsoft.com/office/drawing/2014/main" id="{26F3C2EE-B2A9-C248-8F37-30906B01F54D}"/>
                </a:ext>
              </a:extLst>
            </p:cNvPr>
            <p:cNvSpPr/>
            <p:nvPr/>
          </p:nvSpPr>
          <p:spPr>
            <a:xfrm>
              <a:off x="5854001" y="1679396"/>
              <a:ext cx="212311" cy="49378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Arc 12">
              <a:extLst>
                <a:ext uri="{FF2B5EF4-FFF2-40B4-BE49-F238E27FC236}">
                  <a16:creationId xmlns:a16="http://schemas.microsoft.com/office/drawing/2014/main" id="{74DFC3D8-9524-8547-948A-A7C757A46A3E}"/>
                </a:ext>
              </a:extLst>
            </p:cNvPr>
            <p:cNvSpPr/>
            <p:nvPr/>
          </p:nvSpPr>
          <p:spPr>
            <a:xfrm>
              <a:off x="3705100" y="1489389"/>
              <a:ext cx="2148901" cy="525969"/>
            </a:xfrm>
            <a:prstGeom prst="arc">
              <a:avLst>
                <a:gd name="adj1" fmla="val 10982599"/>
                <a:gd name="adj2" fmla="val 2140538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grpSp>
        <p:nvGrpSpPr>
          <p:cNvPr id="25" name="Group 24">
            <a:extLst>
              <a:ext uri="{FF2B5EF4-FFF2-40B4-BE49-F238E27FC236}">
                <a16:creationId xmlns:a16="http://schemas.microsoft.com/office/drawing/2014/main" id="{991C52D3-F7AB-5B49-9984-296BF926F2B5}"/>
              </a:ext>
            </a:extLst>
          </p:cNvPr>
          <p:cNvGrpSpPr/>
          <p:nvPr/>
        </p:nvGrpSpPr>
        <p:grpSpPr>
          <a:xfrm>
            <a:off x="2643746" y="1679396"/>
            <a:ext cx="1676241" cy="2928228"/>
            <a:chOff x="2643746" y="1679396"/>
            <a:chExt cx="1676241" cy="2928228"/>
          </a:xfrm>
        </p:grpSpPr>
        <p:grpSp>
          <p:nvGrpSpPr>
            <p:cNvPr id="21" name="Group 20">
              <a:extLst>
                <a:ext uri="{FF2B5EF4-FFF2-40B4-BE49-F238E27FC236}">
                  <a16:creationId xmlns:a16="http://schemas.microsoft.com/office/drawing/2014/main" id="{5C775E8C-5DD3-2F49-8C29-67BEFD494030}"/>
                </a:ext>
              </a:extLst>
            </p:cNvPr>
            <p:cNvGrpSpPr/>
            <p:nvPr/>
          </p:nvGrpSpPr>
          <p:grpSpPr>
            <a:xfrm>
              <a:off x="2643746" y="1679396"/>
              <a:ext cx="1676241" cy="2928228"/>
              <a:chOff x="2643746" y="1679396"/>
              <a:chExt cx="1676241" cy="2928228"/>
            </a:xfrm>
          </p:grpSpPr>
          <p:sp>
            <p:nvSpPr>
              <p:cNvPr id="16" name="Rectangle 15">
                <a:extLst>
                  <a:ext uri="{FF2B5EF4-FFF2-40B4-BE49-F238E27FC236}">
                    <a16:creationId xmlns:a16="http://schemas.microsoft.com/office/drawing/2014/main" id="{357D7C8F-FB2F-E449-B947-BDE0C4867CC6}"/>
                  </a:ext>
                </a:extLst>
              </p:cNvPr>
              <p:cNvSpPr/>
              <p:nvPr/>
            </p:nvSpPr>
            <p:spPr>
              <a:xfrm>
                <a:off x="2643746" y="3208691"/>
                <a:ext cx="212310" cy="1398933"/>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0" name="Group 19">
                <a:extLst>
                  <a:ext uri="{FF2B5EF4-FFF2-40B4-BE49-F238E27FC236}">
                    <a16:creationId xmlns:a16="http://schemas.microsoft.com/office/drawing/2014/main" id="{EE38430D-754A-D04A-BBE1-5AB58CA6FAAD}"/>
                  </a:ext>
                </a:extLst>
              </p:cNvPr>
              <p:cNvGrpSpPr/>
              <p:nvPr/>
            </p:nvGrpSpPr>
            <p:grpSpPr>
              <a:xfrm>
                <a:off x="3280074" y="1679396"/>
                <a:ext cx="1039913" cy="493790"/>
                <a:chOff x="4113159" y="1679394"/>
                <a:chExt cx="1039913" cy="493790"/>
              </a:xfrm>
            </p:grpSpPr>
            <p:sp>
              <p:nvSpPr>
                <p:cNvPr id="17" name="Rectangle 16">
                  <a:extLst>
                    <a:ext uri="{FF2B5EF4-FFF2-40B4-BE49-F238E27FC236}">
                      <a16:creationId xmlns:a16="http://schemas.microsoft.com/office/drawing/2014/main" id="{3BCA303C-9778-C04F-BED2-9250D2E20DB5}"/>
                    </a:ext>
                  </a:extLst>
                </p:cNvPr>
                <p:cNvSpPr/>
                <p:nvPr/>
              </p:nvSpPr>
              <p:spPr>
                <a:xfrm>
                  <a:off x="4940761" y="1679394"/>
                  <a:ext cx="212311" cy="493788"/>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ctangle 18">
                  <a:extLst>
                    <a:ext uri="{FF2B5EF4-FFF2-40B4-BE49-F238E27FC236}">
                      <a16:creationId xmlns:a16="http://schemas.microsoft.com/office/drawing/2014/main" id="{59D05011-31B8-FC4B-9AA2-0C280C6205DD}"/>
                    </a:ext>
                  </a:extLst>
                </p:cNvPr>
                <p:cNvSpPr/>
                <p:nvPr/>
              </p:nvSpPr>
              <p:spPr>
                <a:xfrm>
                  <a:off x="4113159" y="1679396"/>
                  <a:ext cx="212311" cy="493788"/>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cxnSp>
          <p:nvCxnSpPr>
            <p:cNvPr id="22" name="Straight Arrow Connector 21">
              <a:extLst>
                <a:ext uri="{FF2B5EF4-FFF2-40B4-BE49-F238E27FC236}">
                  <a16:creationId xmlns:a16="http://schemas.microsoft.com/office/drawing/2014/main" id="{F5F1023B-1661-DE4B-A8F4-BCAECF22E143}"/>
                </a:ext>
              </a:extLst>
            </p:cNvPr>
            <p:cNvCxnSpPr>
              <a:cxnSpLocks/>
              <a:endCxn id="16" idx="3"/>
            </p:cNvCxnSpPr>
            <p:nvPr/>
          </p:nvCxnSpPr>
          <p:spPr>
            <a:xfrm flipH="1">
              <a:off x="2856056" y="2173184"/>
              <a:ext cx="424018" cy="1734974"/>
            </a:xfrm>
            <a:prstGeom prst="straightConnector1">
              <a:avLst/>
            </a:prstGeom>
            <a:ln w="19050">
              <a:solidFill>
                <a:srgbClr val="0A20FF"/>
              </a:solidFill>
              <a:tailEnd type="none" w="lg" len="lg"/>
            </a:ln>
          </p:spPr>
          <p:style>
            <a:lnRef idx="1">
              <a:schemeClr val="accent1"/>
            </a:lnRef>
            <a:fillRef idx="0">
              <a:schemeClr val="accent1"/>
            </a:fillRef>
            <a:effectRef idx="0">
              <a:schemeClr val="accent1"/>
            </a:effectRef>
            <a:fontRef idx="minor">
              <a:schemeClr val="tx1"/>
            </a:fontRef>
          </p:style>
        </p:cxnSp>
      </p:grpSp>
      <p:pic>
        <p:nvPicPr>
          <p:cNvPr id="27" name="Picture 26">
            <a:extLst>
              <a:ext uri="{FF2B5EF4-FFF2-40B4-BE49-F238E27FC236}">
                <a16:creationId xmlns:a16="http://schemas.microsoft.com/office/drawing/2014/main" id="{AB01D35E-EE1A-E647-9B8A-21F5FEA3A80B}"/>
              </a:ext>
            </a:extLst>
          </p:cNvPr>
          <p:cNvPicPr>
            <a:picLocks noChangeAspect="1"/>
          </p:cNvPicPr>
          <p:nvPr/>
        </p:nvPicPr>
        <p:blipFill>
          <a:blip r:embed="rId5"/>
          <a:stretch>
            <a:fillRect/>
          </a:stretch>
        </p:blipFill>
        <p:spPr>
          <a:xfrm>
            <a:off x="6985856" y="3405370"/>
            <a:ext cx="771898" cy="433208"/>
          </a:xfrm>
          <a:prstGeom prst="rect">
            <a:avLst/>
          </a:prstGeom>
        </p:spPr>
      </p:pic>
      <p:pic>
        <p:nvPicPr>
          <p:cNvPr id="29" name="Picture 28">
            <a:extLst>
              <a:ext uri="{FF2B5EF4-FFF2-40B4-BE49-F238E27FC236}">
                <a16:creationId xmlns:a16="http://schemas.microsoft.com/office/drawing/2014/main" id="{65A44874-F553-BE4C-8FED-140733FF9825}"/>
              </a:ext>
            </a:extLst>
          </p:cNvPr>
          <p:cNvPicPr>
            <a:picLocks noChangeAspect="1"/>
          </p:cNvPicPr>
          <p:nvPr/>
        </p:nvPicPr>
        <p:blipFill>
          <a:blip r:embed="rId6"/>
          <a:stretch>
            <a:fillRect/>
          </a:stretch>
        </p:blipFill>
        <p:spPr>
          <a:xfrm>
            <a:off x="6999862" y="1855214"/>
            <a:ext cx="388153" cy="452845"/>
          </a:xfrm>
          <a:prstGeom prst="rect">
            <a:avLst/>
          </a:prstGeom>
        </p:spPr>
      </p:pic>
      <p:cxnSp>
        <p:nvCxnSpPr>
          <p:cNvPr id="30" name="Straight Arrow Connector 29">
            <a:extLst>
              <a:ext uri="{FF2B5EF4-FFF2-40B4-BE49-F238E27FC236}">
                <a16:creationId xmlns:a16="http://schemas.microsoft.com/office/drawing/2014/main" id="{7BBBB03A-4068-B64B-980D-D963318637F4}"/>
              </a:ext>
            </a:extLst>
          </p:cNvPr>
          <p:cNvCxnSpPr>
            <a:cxnSpLocks/>
            <a:endCxn id="29" idx="1"/>
          </p:cNvCxnSpPr>
          <p:nvPr/>
        </p:nvCxnSpPr>
        <p:spPr>
          <a:xfrm>
            <a:off x="6066312" y="1926290"/>
            <a:ext cx="933550" cy="155347"/>
          </a:xfrm>
          <a:prstGeom prst="straightConnector1">
            <a:avLst/>
          </a:prstGeom>
          <a:ln w="127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2A4527A-E246-C243-B528-05F3150F6E3E}"/>
              </a:ext>
            </a:extLst>
          </p:cNvPr>
          <p:cNvCxnSpPr>
            <a:cxnSpLocks/>
          </p:cNvCxnSpPr>
          <p:nvPr/>
        </p:nvCxnSpPr>
        <p:spPr>
          <a:xfrm>
            <a:off x="3091815" y="2937450"/>
            <a:ext cx="3908047" cy="684524"/>
          </a:xfrm>
          <a:prstGeom prst="straightConnector1">
            <a:avLst/>
          </a:prstGeom>
          <a:ln w="12700">
            <a:solidFill>
              <a:srgbClr val="0A20FF"/>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EFCBA935-4BB2-0747-96DB-052E790A33F1}"/>
              </a:ext>
            </a:extLst>
          </p:cNvPr>
          <p:cNvSpPr txBox="1"/>
          <p:nvPr/>
        </p:nvSpPr>
        <p:spPr>
          <a:xfrm>
            <a:off x="7926999" y="0"/>
            <a:ext cx="1204176" cy="246221"/>
          </a:xfrm>
          <a:prstGeom prst="rect">
            <a:avLst/>
          </a:prstGeom>
          <a:noFill/>
        </p:spPr>
        <p:txBody>
          <a:bodyPr wrap="none" rtlCol="0">
            <a:spAutoFit/>
          </a:bodyPr>
          <a:lstStyle/>
          <a:p>
            <a:r>
              <a:rPr lang="it-IT" sz="1000"/>
              <a:t>Mappe di Karnaugh</a:t>
            </a:r>
          </a:p>
        </p:txBody>
      </p:sp>
    </p:spTree>
    <p:extLst>
      <p:ext uri="{BB962C8B-B14F-4D97-AF65-F5344CB8AC3E}">
        <p14:creationId xmlns:p14="http://schemas.microsoft.com/office/powerpoint/2010/main" val="56808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CE70FF-95CF-984E-9EDA-BE191697FE17}"/>
              </a:ext>
            </a:extLst>
          </p:cNvPr>
          <p:cNvSpPr txBox="1"/>
          <p:nvPr/>
        </p:nvSpPr>
        <p:spPr>
          <a:xfrm>
            <a:off x="639229" y="364456"/>
            <a:ext cx="6543394" cy="830997"/>
          </a:xfrm>
          <a:prstGeom prst="rect">
            <a:avLst/>
          </a:prstGeom>
          <a:noFill/>
        </p:spPr>
        <p:txBody>
          <a:bodyPr wrap="none" rtlCol="0">
            <a:spAutoFit/>
          </a:bodyPr>
          <a:lstStyle/>
          <a:p>
            <a:r>
              <a:rPr lang="it-IT" sz="2400"/>
              <a:t>Proviamo a semplificare con gli assiomi e i teoremi </a:t>
            </a:r>
          </a:p>
          <a:p>
            <a:r>
              <a:rPr lang="it-IT" sz="2400"/>
              <a:t>dell’Algebra Booleana</a:t>
            </a:r>
          </a:p>
        </p:txBody>
      </p:sp>
      <p:grpSp>
        <p:nvGrpSpPr>
          <p:cNvPr id="13" name="Group 12">
            <a:extLst>
              <a:ext uri="{FF2B5EF4-FFF2-40B4-BE49-F238E27FC236}">
                <a16:creationId xmlns:a16="http://schemas.microsoft.com/office/drawing/2014/main" id="{60717D17-804E-C848-9165-9C05C6832714}"/>
              </a:ext>
            </a:extLst>
          </p:cNvPr>
          <p:cNvGrpSpPr/>
          <p:nvPr/>
        </p:nvGrpSpPr>
        <p:grpSpPr>
          <a:xfrm>
            <a:off x="1837057" y="1363465"/>
            <a:ext cx="4381500" cy="970240"/>
            <a:chOff x="933401" y="1576995"/>
            <a:chExt cx="4381500" cy="970240"/>
          </a:xfrm>
        </p:grpSpPr>
        <p:pic>
          <p:nvPicPr>
            <p:cNvPr id="5" name="Picture 4">
              <a:extLst>
                <a:ext uri="{FF2B5EF4-FFF2-40B4-BE49-F238E27FC236}">
                  <a16:creationId xmlns:a16="http://schemas.microsoft.com/office/drawing/2014/main" id="{DF490993-66E5-744C-821D-33132D36B5A2}"/>
                </a:ext>
              </a:extLst>
            </p:cNvPr>
            <p:cNvPicPr>
              <a:picLocks noChangeAspect="1"/>
            </p:cNvPicPr>
            <p:nvPr/>
          </p:nvPicPr>
          <p:blipFill>
            <a:blip r:embed="rId2"/>
            <a:stretch>
              <a:fillRect/>
            </a:stretch>
          </p:blipFill>
          <p:spPr>
            <a:xfrm>
              <a:off x="933401" y="1836035"/>
              <a:ext cx="4381500" cy="711200"/>
            </a:xfrm>
            <a:prstGeom prst="rect">
              <a:avLst/>
            </a:prstGeom>
          </p:spPr>
        </p:pic>
        <p:sp>
          <p:nvSpPr>
            <p:cNvPr id="8" name="TextBox 7">
              <a:extLst>
                <a:ext uri="{FF2B5EF4-FFF2-40B4-BE49-F238E27FC236}">
                  <a16:creationId xmlns:a16="http://schemas.microsoft.com/office/drawing/2014/main" id="{0DCF57B3-E287-5A4D-ADEB-185DCD11D210}"/>
                </a:ext>
              </a:extLst>
            </p:cNvPr>
            <p:cNvSpPr txBox="1"/>
            <p:nvPr/>
          </p:nvSpPr>
          <p:spPr>
            <a:xfrm>
              <a:off x="1038788" y="1576995"/>
              <a:ext cx="983026" cy="369332"/>
            </a:xfrm>
            <a:prstGeom prst="rect">
              <a:avLst/>
            </a:prstGeom>
            <a:noFill/>
          </p:spPr>
          <p:txBody>
            <a:bodyPr wrap="none" rtlCol="0">
              <a:spAutoFit/>
            </a:bodyPr>
            <a:lstStyle/>
            <a:p>
              <a:r>
                <a:rPr lang="it-IT" i="1"/>
                <a:t>minterm</a:t>
              </a:r>
              <a:endParaRPr lang="it-IT"/>
            </a:p>
          </p:txBody>
        </p:sp>
      </p:grpSp>
      <p:grpSp>
        <p:nvGrpSpPr>
          <p:cNvPr id="26" name="Group 25">
            <a:extLst>
              <a:ext uri="{FF2B5EF4-FFF2-40B4-BE49-F238E27FC236}">
                <a16:creationId xmlns:a16="http://schemas.microsoft.com/office/drawing/2014/main" id="{836C20C7-FDEA-EC43-89C7-B0E51FC8C0C4}"/>
              </a:ext>
            </a:extLst>
          </p:cNvPr>
          <p:cNvGrpSpPr/>
          <p:nvPr/>
        </p:nvGrpSpPr>
        <p:grpSpPr>
          <a:xfrm>
            <a:off x="1121652" y="2197177"/>
            <a:ext cx="6205555" cy="1127160"/>
            <a:chOff x="1005433" y="3501397"/>
            <a:chExt cx="6205555" cy="1127160"/>
          </a:xfrm>
        </p:grpSpPr>
        <p:pic>
          <p:nvPicPr>
            <p:cNvPr id="15" name="Picture 14">
              <a:extLst>
                <a:ext uri="{FF2B5EF4-FFF2-40B4-BE49-F238E27FC236}">
                  <a16:creationId xmlns:a16="http://schemas.microsoft.com/office/drawing/2014/main" id="{11B11002-77EA-554D-AE1F-6C0735B1B290}"/>
                </a:ext>
              </a:extLst>
            </p:cNvPr>
            <p:cNvPicPr>
              <a:picLocks noChangeAspect="1"/>
            </p:cNvPicPr>
            <p:nvPr/>
          </p:nvPicPr>
          <p:blipFill>
            <a:blip r:embed="rId3"/>
            <a:stretch>
              <a:fillRect/>
            </a:stretch>
          </p:blipFill>
          <p:spPr>
            <a:xfrm>
              <a:off x="1038788" y="3501397"/>
              <a:ext cx="6172200" cy="711200"/>
            </a:xfrm>
            <a:prstGeom prst="rect">
              <a:avLst/>
            </a:prstGeom>
          </p:spPr>
        </p:pic>
        <p:pic>
          <p:nvPicPr>
            <p:cNvPr id="17" name="Picture 16">
              <a:extLst>
                <a:ext uri="{FF2B5EF4-FFF2-40B4-BE49-F238E27FC236}">
                  <a16:creationId xmlns:a16="http://schemas.microsoft.com/office/drawing/2014/main" id="{1251659B-CC0E-C949-9985-43AB36321337}"/>
                </a:ext>
              </a:extLst>
            </p:cNvPr>
            <p:cNvPicPr>
              <a:picLocks noChangeAspect="1"/>
            </p:cNvPicPr>
            <p:nvPr/>
          </p:nvPicPr>
          <p:blipFill>
            <a:blip r:embed="rId4"/>
            <a:stretch>
              <a:fillRect/>
            </a:stretch>
          </p:blipFill>
          <p:spPr>
            <a:xfrm>
              <a:off x="1005433" y="4031657"/>
              <a:ext cx="3098800" cy="596900"/>
            </a:xfrm>
            <a:prstGeom prst="rect">
              <a:avLst/>
            </a:prstGeom>
          </p:spPr>
        </p:pic>
      </p:grpSp>
      <p:sp>
        <p:nvSpPr>
          <p:cNvPr id="24" name="TextBox 23">
            <a:extLst>
              <a:ext uri="{FF2B5EF4-FFF2-40B4-BE49-F238E27FC236}">
                <a16:creationId xmlns:a16="http://schemas.microsoft.com/office/drawing/2014/main" id="{5897D8FA-41FF-474D-9792-A78DB0DB6931}"/>
              </a:ext>
            </a:extLst>
          </p:cNvPr>
          <p:cNvSpPr txBox="1"/>
          <p:nvPr/>
        </p:nvSpPr>
        <p:spPr>
          <a:xfrm>
            <a:off x="8060049" y="0"/>
            <a:ext cx="1083951" cy="246221"/>
          </a:xfrm>
          <a:prstGeom prst="rect">
            <a:avLst/>
          </a:prstGeom>
          <a:noFill/>
        </p:spPr>
        <p:txBody>
          <a:bodyPr wrap="none" rtlCol="0">
            <a:spAutoFit/>
          </a:bodyPr>
          <a:lstStyle/>
          <a:p>
            <a:r>
              <a:rPr lang="it-IT" sz="1000"/>
              <a:t>Forme canoniche</a:t>
            </a:r>
            <a:endParaRPr lang="it-IT" sz="1000" i="1"/>
          </a:p>
        </p:txBody>
      </p:sp>
      <p:grpSp>
        <p:nvGrpSpPr>
          <p:cNvPr id="9" name="Group 8">
            <a:extLst>
              <a:ext uri="{FF2B5EF4-FFF2-40B4-BE49-F238E27FC236}">
                <a16:creationId xmlns:a16="http://schemas.microsoft.com/office/drawing/2014/main" id="{460C1309-9BBE-1B49-AFD3-35B54490343F}"/>
              </a:ext>
            </a:extLst>
          </p:cNvPr>
          <p:cNvGrpSpPr/>
          <p:nvPr/>
        </p:nvGrpSpPr>
        <p:grpSpPr>
          <a:xfrm>
            <a:off x="702016" y="3573310"/>
            <a:ext cx="3325791" cy="3019506"/>
            <a:chOff x="702016" y="3573310"/>
            <a:chExt cx="3325791" cy="3019506"/>
          </a:xfrm>
        </p:grpSpPr>
        <p:grpSp>
          <p:nvGrpSpPr>
            <p:cNvPr id="7" name="Group 6">
              <a:extLst>
                <a:ext uri="{FF2B5EF4-FFF2-40B4-BE49-F238E27FC236}">
                  <a16:creationId xmlns:a16="http://schemas.microsoft.com/office/drawing/2014/main" id="{26DC2481-AF95-974B-940F-1530411E90DD}"/>
                </a:ext>
              </a:extLst>
            </p:cNvPr>
            <p:cNvGrpSpPr/>
            <p:nvPr/>
          </p:nvGrpSpPr>
          <p:grpSpPr>
            <a:xfrm>
              <a:off x="702016" y="3573310"/>
              <a:ext cx="3325791" cy="3019506"/>
              <a:chOff x="702016" y="3573310"/>
              <a:chExt cx="3325791" cy="3019506"/>
            </a:xfrm>
          </p:grpSpPr>
          <p:pic>
            <p:nvPicPr>
              <p:cNvPr id="19" name="Picture 18">
                <a:extLst>
                  <a:ext uri="{FF2B5EF4-FFF2-40B4-BE49-F238E27FC236}">
                    <a16:creationId xmlns:a16="http://schemas.microsoft.com/office/drawing/2014/main" id="{D4A91B66-AC68-1E4A-886D-C7415925FE29}"/>
                  </a:ext>
                </a:extLst>
              </p:cNvPr>
              <p:cNvPicPr>
                <a:picLocks noChangeAspect="1"/>
              </p:cNvPicPr>
              <p:nvPr/>
            </p:nvPicPr>
            <p:blipFill>
              <a:blip r:embed="rId5"/>
              <a:stretch>
                <a:fillRect/>
              </a:stretch>
            </p:blipFill>
            <p:spPr>
              <a:xfrm>
                <a:off x="702016" y="3575165"/>
                <a:ext cx="3325791" cy="3017651"/>
              </a:xfrm>
              <a:prstGeom prst="rect">
                <a:avLst/>
              </a:prstGeom>
            </p:spPr>
          </p:pic>
          <p:sp>
            <p:nvSpPr>
              <p:cNvPr id="21" name="Rectangle 20">
                <a:extLst>
                  <a:ext uri="{FF2B5EF4-FFF2-40B4-BE49-F238E27FC236}">
                    <a16:creationId xmlns:a16="http://schemas.microsoft.com/office/drawing/2014/main" id="{8EE3B8D8-39CC-A14B-BD45-0CA6F68A6584}"/>
                  </a:ext>
                </a:extLst>
              </p:cNvPr>
              <p:cNvSpPr/>
              <p:nvPr/>
            </p:nvSpPr>
            <p:spPr>
              <a:xfrm>
                <a:off x="1942444" y="3708749"/>
                <a:ext cx="1778000" cy="291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0A4C7859-6BAD-A348-9B49-9041CE305F23}"/>
                  </a:ext>
                </a:extLst>
              </p:cNvPr>
              <p:cNvPicPr>
                <a:picLocks noChangeAspect="1"/>
              </p:cNvPicPr>
              <p:nvPr/>
            </p:nvPicPr>
            <p:blipFill>
              <a:blip r:embed="rId6"/>
              <a:stretch>
                <a:fillRect/>
              </a:stretch>
            </p:blipFill>
            <p:spPr>
              <a:xfrm>
                <a:off x="2663641" y="3573310"/>
                <a:ext cx="335606" cy="427135"/>
              </a:xfrm>
              <a:prstGeom prst="rect">
                <a:avLst/>
              </a:prstGeom>
            </p:spPr>
          </p:pic>
        </p:grpSp>
        <p:sp>
          <p:nvSpPr>
            <p:cNvPr id="28" name="Rectangle 27">
              <a:extLst>
                <a:ext uri="{FF2B5EF4-FFF2-40B4-BE49-F238E27FC236}">
                  <a16:creationId xmlns:a16="http://schemas.microsoft.com/office/drawing/2014/main" id="{2A66F8AB-A503-CD49-AAA2-5761C6C326D0}"/>
                </a:ext>
              </a:extLst>
            </p:cNvPr>
            <p:cNvSpPr/>
            <p:nvPr/>
          </p:nvSpPr>
          <p:spPr>
            <a:xfrm>
              <a:off x="717905" y="6301120"/>
              <a:ext cx="3309902" cy="291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60FDB719-8361-2F4B-8C25-7989C645D79F}"/>
              </a:ext>
            </a:extLst>
          </p:cNvPr>
          <p:cNvGrpSpPr/>
          <p:nvPr/>
        </p:nvGrpSpPr>
        <p:grpSpPr>
          <a:xfrm>
            <a:off x="4027807" y="3713070"/>
            <a:ext cx="4073506" cy="2539328"/>
            <a:chOff x="4027807" y="3713070"/>
            <a:chExt cx="4073506" cy="2539328"/>
          </a:xfrm>
        </p:grpSpPr>
        <p:sp>
          <p:nvSpPr>
            <p:cNvPr id="12" name="TextBox 11">
              <a:extLst>
                <a:ext uri="{FF2B5EF4-FFF2-40B4-BE49-F238E27FC236}">
                  <a16:creationId xmlns:a16="http://schemas.microsoft.com/office/drawing/2014/main" id="{8EFE9308-817B-6142-80F7-89DCF40CB989}"/>
                </a:ext>
              </a:extLst>
            </p:cNvPr>
            <p:cNvSpPr txBox="1"/>
            <p:nvPr/>
          </p:nvSpPr>
          <p:spPr>
            <a:xfrm>
              <a:off x="4027807" y="3944074"/>
              <a:ext cx="3995004" cy="2308324"/>
            </a:xfrm>
            <a:prstGeom prst="rect">
              <a:avLst/>
            </a:prstGeom>
            <a:noFill/>
          </p:spPr>
          <p:txBody>
            <a:bodyPr wrap="none" rtlCol="0">
              <a:spAutoFit/>
            </a:bodyPr>
            <a:lstStyle/>
            <a:p>
              <a:r>
                <a:rPr lang="en-US"/>
                <a:t>1  0	0	0  0	0	0</a:t>
              </a:r>
            </a:p>
            <a:p>
              <a:r>
                <a:rPr lang="en-US"/>
                <a:t>1  0	0	0  1	0	0</a:t>
              </a:r>
            </a:p>
            <a:p>
              <a:r>
                <a:rPr lang="en-US"/>
                <a:t>1  1	1	0  0	0	1</a:t>
              </a:r>
            </a:p>
            <a:p>
              <a:r>
                <a:rPr lang="en-US"/>
                <a:t>1  1	1	0  1	0	1</a:t>
              </a:r>
            </a:p>
            <a:p>
              <a:r>
                <a:rPr lang="en-US"/>
                <a:t>0  0	0	1  0	0	0</a:t>
              </a:r>
            </a:p>
            <a:p>
              <a:r>
                <a:rPr lang="en-US"/>
                <a:t>0  0	0	1  1	1	1</a:t>
              </a:r>
            </a:p>
            <a:p>
              <a:r>
                <a:rPr lang="en-US"/>
                <a:t>0  1	0	1  0	0	0</a:t>
              </a:r>
            </a:p>
            <a:p>
              <a:r>
                <a:rPr lang="en-US"/>
                <a:t>0  1	0	1  1	1	1</a:t>
              </a:r>
            </a:p>
          </p:txBody>
        </p:sp>
        <p:pic>
          <p:nvPicPr>
            <p:cNvPr id="16" name="Picture 15">
              <a:extLst>
                <a:ext uri="{FF2B5EF4-FFF2-40B4-BE49-F238E27FC236}">
                  <a16:creationId xmlns:a16="http://schemas.microsoft.com/office/drawing/2014/main" id="{771DFCF3-3073-BE46-AE34-0626FAFDAB24}"/>
                </a:ext>
              </a:extLst>
            </p:cNvPr>
            <p:cNvPicPr>
              <a:picLocks noChangeAspect="1"/>
            </p:cNvPicPr>
            <p:nvPr/>
          </p:nvPicPr>
          <p:blipFill>
            <a:blip r:embed="rId7"/>
            <a:stretch>
              <a:fillRect/>
            </a:stretch>
          </p:blipFill>
          <p:spPr>
            <a:xfrm>
              <a:off x="4074473" y="3737217"/>
              <a:ext cx="144810" cy="180034"/>
            </a:xfrm>
            <a:prstGeom prst="rect">
              <a:avLst/>
            </a:prstGeom>
          </p:spPr>
        </p:pic>
        <p:pic>
          <p:nvPicPr>
            <p:cNvPr id="29" name="Picture 28">
              <a:extLst>
                <a:ext uri="{FF2B5EF4-FFF2-40B4-BE49-F238E27FC236}">
                  <a16:creationId xmlns:a16="http://schemas.microsoft.com/office/drawing/2014/main" id="{849595F8-AC20-2541-AE40-6E815ADC2FEE}"/>
                </a:ext>
              </a:extLst>
            </p:cNvPr>
            <p:cNvPicPr>
              <a:picLocks noChangeAspect="1"/>
            </p:cNvPicPr>
            <p:nvPr/>
          </p:nvPicPr>
          <p:blipFill>
            <a:blip r:embed="rId8"/>
            <a:stretch>
              <a:fillRect/>
            </a:stretch>
          </p:blipFill>
          <p:spPr>
            <a:xfrm>
              <a:off x="4295669" y="3758965"/>
              <a:ext cx="165838" cy="189529"/>
            </a:xfrm>
            <a:prstGeom prst="rect">
              <a:avLst/>
            </a:prstGeom>
          </p:spPr>
        </p:pic>
        <p:pic>
          <p:nvPicPr>
            <p:cNvPr id="31" name="Picture 30">
              <a:extLst>
                <a:ext uri="{FF2B5EF4-FFF2-40B4-BE49-F238E27FC236}">
                  <a16:creationId xmlns:a16="http://schemas.microsoft.com/office/drawing/2014/main" id="{6042EFB2-6B91-D249-8410-9554E3BABF26}"/>
                </a:ext>
              </a:extLst>
            </p:cNvPr>
            <p:cNvPicPr>
              <a:picLocks noChangeAspect="1"/>
            </p:cNvPicPr>
            <p:nvPr/>
          </p:nvPicPr>
          <p:blipFill>
            <a:blip r:embed="rId9"/>
            <a:stretch>
              <a:fillRect/>
            </a:stretch>
          </p:blipFill>
          <p:spPr>
            <a:xfrm>
              <a:off x="4880949" y="3718069"/>
              <a:ext cx="301755" cy="249451"/>
            </a:xfrm>
            <a:prstGeom prst="rect">
              <a:avLst/>
            </a:prstGeom>
          </p:spPr>
        </p:pic>
        <p:pic>
          <p:nvPicPr>
            <p:cNvPr id="33" name="Picture 32">
              <a:extLst>
                <a:ext uri="{FF2B5EF4-FFF2-40B4-BE49-F238E27FC236}">
                  <a16:creationId xmlns:a16="http://schemas.microsoft.com/office/drawing/2014/main" id="{43ACAA34-EB78-634D-8641-BBB29B9081DB}"/>
                </a:ext>
              </a:extLst>
            </p:cNvPr>
            <p:cNvPicPr>
              <a:picLocks noChangeAspect="1"/>
            </p:cNvPicPr>
            <p:nvPr/>
          </p:nvPicPr>
          <p:blipFill>
            <a:blip r:embed="rId10"/>
            <a:stretch>
              <a:fillRect/>
            </a:stretch>
          </p:blipFill>
          <p:spPr>
            <a:xfrm>
              <a:off x="6729853" y="3725584"/>
              <a:ext cx="321753" cy="218627"/>
            </a:xfrm>
            <a:prstGeom prst="rect">
              <a:avLst/>
            </a:prstGeom>
          </p:spPr>
        </p:pic>
        <p:pic>
          <p:nvPicPr>
            <p:cNvPr id="35" name="Picture 34">
              <a:extLst>
                <a:ext uri="{FF2B5EF4-FFF2-40B4-BE49-F238E27FC236}">
                  <a16:creationId xmlns:a16="http://schemas.microsoft.com/office/drawing/2014/main" id="{5BF6A3B3-EF73-E64A-8C1C-500391290D18}"/>
                </a:ext>
              </a:extLst>
            </p:cNvPr>
            <p:cNvPicPr>
              <a:picLocks noChangeAspect="1"/>
            </p:cNvPicPr>
            <p:nvPr/>
          </p:nvPicPr>
          <p:blipFill>
            <a:blip r:embed="rId11"/>
            <a:stretch>
              <a:fillRect/>
            </a:stretch>
          </p:blipFill>
          <p:spPr>
            <a:xfrm>
              <a:off x="6130666" y="3737217"/>
              <a:ext cx="166028" cy="157054"/>
            </a:xfrm>
            <a:prstGeom prst="rect">
              <a:avLst/>
            </a:prstGeom>
          </p:spPr>
        </p:pic>
        <p:pic>
          <p:nvPicPr>
            <p:cNvPr id="37" name="Picture 36">
              <a:extLst>
                <a:ext uri="{FF2B5EF4-FFF2-40B4-BE49-F238E27FC236}">
                  <a16:creationId xmlns:a16="http://schemas.microsoft.com/office/drawing/2014/main" id="{06F3E348-5F36-7C4A-8B13-631FA72F4630}"/>
                </a:ext>
              </a:extLst>
            </p:cNvPr>
            <p:cNvPicPr>
              <a:picLocks noChangeAspect="1"/>
            </p:cNvPicPr>
            <p:nvPr/>
          </p:nvPicPr>
          <p:blipFill>
            <a:blip r:embed="rId12"/>
            <a:stretch>
              <a:fillRect/>
            </a:stretch>
          </p:blipFill>
          <p:spPr>
            <a:xfrm>
              <a:off x="5865630" y="3737702"/>
              <a:ext cx="181296" cy="153095"/>
            </a:xfrm>
            <a:prstGeom prst="rect">
              <a:avLst/>
            </a:prstGeom>
          </p:spPr>
        </p:pic>
        <p:pic>
          <p:nvPicPr>
            <p:cNvPr id="39" name="Picture 38">
              <a:extLst>
                <a:ext uri="{FF2B5EF4-FFF2-40B4-BE49-F238E27FC236}">
                  <a16:creationId xmlns:a16="http://schemas.microsoft.com/office/drawing/2014/main" id="{357A09AA-EBA2-3448-A989-D18994AE5BAE}"/>
                </a:ext>
              </a:extLst>
            </p:cNvPr>
            <p:cNvPicPr>
              <a:picLocks noChangeAspect="1"/>
            </p:cNvPicPr>
            <p:nvPr/>
          </p:nvPicPr>
          <p:blipFill>
            <a:blip r:embed="rId13"/>
            <a:stretch>
              <a:fillRect/>
            </a:stretch>
          </p:blipFill>
          <p:spPr>
            <a:xfrm>
              <a:off x="7451050" y="3713070"/>
              <a:ext cx="650263" cy="205346"/>
            </a:xfrm>
            <a:prstGeom prst="rect">
              <a:avLst/>
            </a:prstGeom>
          </p:spPr>
        </p:pic>
      </p:grpSp>
      <p:sp>
        <p:nvSpPr>
          <p:cNvPr id="40" name="Rectangle 39">
            <a:extLst>
              <a:ext uri="{FF2B5EF4-FFF2-40B4-BE49-F238E27FC236}">
                <a16:creationId xmlns:a16="http://schemas.microsoft.com/office/drawing/2014/main" id="{C39A09BC-36AA-C949-B907-84564AFE5FA9}"/>
              </a:ext>
            </a:extLst>
          </p:cNvPr>
          <p:cNvSpPr/>
          <p:nvPr/>
        </p:nvSpPr>
        <p:spPr>
          <a:xfrm>
            <a:off x="4880949" y="3993178"/>
            <a:ext cx="432487" cy="2259220"/>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Rectangle 40">
            <a:extLst>
              <a:ext uri="{FF2B5EF4-FFF2-40B4-BE49-F238E27FC236}">
                <a16:creationId xmlns:a16="http://schemas.microsoft.com/office/drawing/2014/main" id="{87507027-E535-BC4E-97E2-C5D71D8065EA}"/>
              </a:ext>
            </a:extLst>
          </p:cNvPr>
          <p:cNvSpPr/>
          <p:nvPr/>
        </p:nvSpPr>
        <p:spPr>
          <a:xfrm>
            <a:off x="6674485" y="3968626"/>
            <a:ext cx="432487" cy="2259220"/>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Rectangle 41">
            <a:extLst>
              <a:ext uri="{FF2B5EF4-FFF2-40B4-BE49-F238E27FC236}">
                <a16:creationId xmlns:a16="http://schemas.microsoft.com/office/drawing/2014/main" id="{F718DDAF-1E4B-5A43-9848-6411712E5239}"/>
              </a:ext>
            </a:extLst>
          </p:cNvPr>
          <p:cNvSpPr/>
          <p:nvPr/>
        </p:nvSpPr>
        <p:spPr>
          <a:xfrm>
            <a:off x="7613138" y="3965519"/>
            <a:ext cx="432487" cy="2259220"/>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Rectangle 42">
            <a:extLst>
              <a:ext uri="{FF2B5EF4-FFF2-40B4-BE49-F238E27FC236}">
                <a16:creationId xmlns:a16="http://schemas.microsoft.com/office/drawing/2014/main" id="{FBA0BB33-DC02-5144-A338-49EDD33B03EC}"/>
              </a:ext>
            </a:extLst>
          </p:cNvPr>
          <p:cNvSpPr/>
          <p:nvPr/>
        </p:nvSpPr>
        <p:spPr>
          <a:xfrm>
            <a:off x="2547535" y="4026654"/>
            <a:ext cx="432487" cy="2259220"/>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39298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746333-2EEA-894D-969B-3DB329967A86}"/>
              </a:ext>
            </a:extLst>
          </p:cNvPr>
          <p:cNvSpPr txBox="1"/>
          <p:nvPr/>
        </p:nvSpPr>
        <p:spPr>
          <a:xfrm>
            <a:off x="2256311" y="320634"/>
            <a:ext cx="5244064" cy="461665"/>
          </a:xfrm>
          <a:prstGeom prst="rect">
            <a:avLst/>
          </a:prstGeom>
          <a:noFill/>
        </p:spPr>
        <p:txBody>
          <a:bodyPr wrap="none" rtlCol="0">
            <a:spAutoFit/>
          </a:bodyPr>
          <a:lstStyle/>
          <a:p>
            <a:r>
              <a:rPr lang="it-IT" sz="2400" b="1"/>
              <a:t>Mappe di Karnaugh sui termini massimi</a:t>
            </a:r>
          </a:p>
        </p:txBody>
      </p:sp>
      <p:sp>
        <p:nvSpPr>
          <p:cNvPr id="3" name="TextBox 2">
            <a:extLst>
              <a:ext uri="{FF2B5EF4-FFF2-40B4-BE49-F238E27FC236}">
                <a16:creationId xmlns:a16="http://schemas.microsoft.com/office/drawing/2014/main" id="{A151FD78-F380-624E-8467-6E9F8D64A9E6}"/>
              </a:ext>
            </a:extLst>
          </p:cNvPr>
          <p:cNvSpPr txBox="1"/>
          <p:nvPr/>
        </p:nvSpPr>
        <p:spPr>
          <a:xfrm>
            <a:off x="510638" y="997527"/>
            <a:ext cx="8137164" cy="923330"/>
          </a:xfrm>
          <a:prstGeom prst="rect">
            <a:avLst/>
          </a:prstGeom>
          <a:noFill/>
        </p:spPr>
        <p:txBody>
          <a:bodyPr wrap="none" rtlCol="0">
            <a:spAutoFit/>
          </a:bodyPr>
          <a:lstStyle/>
          <a:p>
            <a:r>
              <a:rPr lang="it-IT"/>
              <a:t>La mappa può essere usata anche per costruire la funzione semplificata secondo </a:t>
            </a:r>
          </a:p>
          <a:p>
            <a:r>
              <a:rPr lang="it-IT"/>
              <a:t>la II forma canonica basata sul prodotto di somme. In tal caso i sottocubi e la relativa </a:t>
            </a:r>
          </a:p>
          <a:p>
            <a:r>
              <a:rPr lang="it-IT"/>
              <a:t>copertura minima vanno costruiti sugli 0. </a:t>
            </a:r>
          </a:p>
        </p:txBody>
      </p:sp>
      <p:pic>
        <p:nvPicPr>
          <p:cNvPr id="5" name="Picture 4">
            <a:extLst>
              <a:ext uri="{FF2B5EF4-FFF2-40B4-BE49-F238E27FC236}">
                <a16:creationId xmlns:a16="http://schemas.microsoft.com/office/drawing/2014/main" id="{27836BAC-9244-784A-A60C-127704C66BB0}"/>
              </a:ext>
            </a:extLst>
          </p:cNvPr>
          <p:cNvPicPr>
            <a:picLocks noChangeAspect="1"/>
          </p:cNvPicPr>
          <p:nvPr/>
        </p:nvPicPr>
        <p:blipFill>
          <a:blip r:embed="rId2"/>
          <a:stretch>
            <a:fillRect/>
          </a:stretch>
        </p:blipFill>
        <p:spPr>
          <a:xfrm>
            <a:off x="2439270" y="1920857"/>
            <a:ext cx="3902153" cy="648429"/>
          </a:xfrm>
          <a:prstGeom prst="rect">
            <a:avLst/>
          </a:prstGeom>
        </p:spPr>
      </p:pic>
      <p:pic>
        <p:nvPicPr>
          <p:cNvPr id="9" name="Picture 8">
            <a:extLst>
              <a:ext uri="{FF2B5EF4-FFF2-40B4-BE49-F238E27FC236}">
                <a16:creationId xmlns:a16="http://schemas.microsoft.com/office/drawing/2014/main" id="{72094047-ED39-0C4D-A21B-921CD1C0947E}"/>
              </a:ext>
            </a:extLst>
          </p:cNvPr>
          <p:cNvPicPr>
            <a:picLocks noChangeAspect="1"/>
          </p:cNvPicPr>
          <p:nvPr/>
        </p:nvPicPr>
        <p:blipFill>
          <a:blip r:embed="rId3"/>
          <a:stretch>
            <a:fillRect/>
          </a:stretch>
        </p:blipFill>
        <p:spPr>
          <a:xfrm>
            <a:off x="3586349" y="2704781"/>
            <a:ext cx="4583637" cy="2122054"/>
          </a:xfrm>
          <a:prstGeom prst="rect">
            <a:avLst/>
          </a:prstGeom>
        </p:spPr>
      </p:pic>
      <p:grpSp>
        <p:nvGrpSpPr>
          <p:cNvPr id="16" name="Group 15">
            <a:extLst>
              <a:ext uri="{FF2B5EF4-FFF2-40B4-BE49-F238E27FC236}">
                <a16:creationId xmlns:a16="http://schemas.microsoft.com/office/drawing/2014/main" id="{DF1D485A-8EBC-CF46-B0F3-5924ED9BA998}"/>
              </a:ext>
            </a:extLst>
          </p:cNvPr>
          <p:cNvGrpSpPr/>
          <p:nvPr/>
        </p:nvGrpSpPr>
        <p:grpSpPr>
          <a:xfrm>
            <a:off x="712519" y="2468748"/>
            <a:ext cx="2573565" cy="3976132"/>
            <a:chOff x="712519" y="2468748"/>
            <a:chExt cx="2573565" cy="3976132"/>
          </a:xfrm>
        </p:grpSpPr>
        <p:pic>
          <p:nvPicPr>
            <p:cNvPr id="7" name="Picture 6">
              <a:extLst>
                <a:ext uri="{FF2B5EF4-FFF2-40B4-BE49-F238E27FC236}">
                  <a16:creationId xmlns:a16="http://schemas.microsoft.com/office/drawing/2014/main" id="{DBCC1FF4-FAE7-C84F-AA88-9E7112BCB59C}"/>
                </a:ext>
              </a:extLst>
            </p:cNvPr>
            <p:cNvPicPr>
              <a:picLocks noChangeAspect="1"/>
            </p:cNvPicPr>
            <p:nvPr/>
          </p:nvPicPr>
          <p:blipFill>
            <a:blip r:embed="rId4"/>
            <a:stretch>
              <a:fillRect/>
            </a:stretch>
          </p:blipFill>
          <p:spPr>
            <a:xfrm>
              <a:off x="712519" y="2468748"/>
              <a:ext cx="2273300" cy="3606800"/>
            </a:xfrm>
            <a:prstGeom prst="rect">
              <a:avLst/>
            </a:prstGeom>
          </p:spPr>
        </p:pic>
        <p:sp>
          <p:nvSpPr>
            <p:cNvPr id="10" name="TextBox 9">
              <a:extLst>
                <a:ext uri="{FF2B5EF4-FFF2-40B4-BE49-F238E27FC236}">
                  <a16:creationId xmlns:a16="http://schemas.microsoft.com/office/drawing/2014/main" id="{42DD9B2C-9CCE-C444-8751-4E840C0670EA}"/>
                </a:ext>
              </a:extLst>
            </p:cNvPr>
            <p:cNvSpPr txBox="1"/>
            <p:nvPr/>
          </p:nvSpPr>
          <p:spPr>
            <a:xfrm>
              <a:off x="833425" y="6075548"/>
              <a:ext cx="2452659" cy="369332"/>
            </a:xfrm>
            <a:prstGeom prst="rect">
              <a:avLst/>
            </a:prstGeom>
            <a:noFill/>
          </p:spPr>
          <p:txBody>
            <a:bodyPr wrap="none" rtlCol="0">
              <a:spAutoFit/>
            </a:bodyPr>
            <a:lstStyle/>
            <a:p>
              <a:r>
                <a:rPr lang="it-IT"/>
                <a:t>stessa funzione di prima</a:t>
              </a:r>
            </a:p>
          </p:txBody>
        </p:sp>
      </p:grpSp>
      <p:grpSp>
        <p:nvGrpSpPr>
          <p:cNvPr id="15" name="Group 14">
            <a:extLst>
              <a:ext uri="{FF2B5EF4-FFF2-40B4-BE49-F238E27FC236}">
                <a16:creationId xmlns:a16="http://schemas.microsoft.com/office/drawing/2014/main" id="{CD4AD737-AB17-A245-95A1-54F0E5A2A0C5}"/>
              </a:ext>
            </a:extLst>
          </p:cNvPr>
          <p:cNvGrpSpPr/>
          <p:nvPr/>
        </p:nvGrpSpPr>
        <p:grpSpPr>
          <a:xfrm>
            <a:off x="3938742" y="5021398"/>
            <a:ext cx="4231244" cy="1238816"/>
            <a:chOff x="3938742" y="5021398"/>
            <a:chExt cx="4231244" cy="1238816"/>
          </a:xfrm>
        </p:grpSpPr>
        <p:pic>
          <p:nvPicPr>
            <p:cNvPr id="12" name="Picture 11">
              <a:extLst>
                <a:ext uri="{FF2B5EF4-FFF2-40B4-BE49-F238E27FC236}">
                  <a16:creationId xmlns:a16="http://schemas.microsoft.com/office/drawing/2014/main" id="{272ECCA6-D33F-9B47-A414-C19499BD9BA3}"/>
                </a:ext>
              </a:extLst>
            </p:cNvPr>
            <p:cNvPicPr>
              <a:picLocks noChangeAspect="1"/>
            </p:cNvPicPr>
            <p:nvPr/>
          </p:nvPicPr>
          <p:blipFill>
            <a:blip r:embed="rId5"/>
            <a:stretch>
              <a:fillRect/>
            </a:stretch>
          </p:blipFill>
          <p:spPr>
            <a:xfrm>
              <a:off x="4781101" y="5730945"/>
              <a:ext cx="2921155" cy="529269"/>
            </a:xfrm>
            <a:prstGeom prst="rect">
              <a:avLst/>
            </a:prstGeom>
          </p:spPr>
        </p:pic>
        <p:pic>
          <p:nvPicPr>
            <p:cNvPr id="14" name="Picture 13">
              <a:extLst>
                <a:ext uri="{FF2B5EF4-FFF2-40B4-BE49-F238E27FC236}">
                  <a16:creationId xmlns:a16="http://schemas.microsoft.com/office/drawing/2014/main" id="{CBFE638D-8806-F543-B557-DC462F8D7007}"/>
                </a:ext>
              </a:extLst>
            </p:cNvPr>
            <p:cNvPicPr>
              <a:picLocks noChangeAspect="1"/>
            </p:cNvPicPr>
            <p:nvPr/>
          </p:nvPicPr>
          <p:blipFill>
            <a:blip r:embed="rId6"/>
            <a:stretch>
              <a:fillRect/>
            </a:stretch>
          </p:blipFill>
          <p:spPr>
            <a:xfrm>
              <a:off x="3938742" y="5021398"/>
              <a:ext cx="4231244" cy="451880"/>
            </a:xfrm>
            <a:prstGeom prst="rect">
              <a:avLst/>
            </a:prstGeom>
          </p:spPr>
        </p:pic>
      </p:grpSp>
      <p:sp>
        <p:nvSpPr>
          <p:cNvPr id="17" name="TextBox 16">
            <a:extLst>
              <a:ext uri="{FF2B5EF4-FFF2-40B4-BE49-F238E27FC236}">
                <a16:creationId xmlns:a16="http://schemas.microsoft.com/office/drawing/2014/main" id="{DD9BA120-2124-E74C-8A86-33BE629D2741}"/>
              </a:ext>
            </a:extLst>
          </p:cNvPr>
          <p:cNvSpPr txBox="1"/>
          <p:nvPr/>
        </p:nvSpPr>
        <p:spPr>
          <a:xfrm>
            <a:off x="7926999" y="0"/>
            <a:ext cx="1204176" cy="246221"/>
          </a:xfrm>
          <a:prstGeom prst="rect">
            <a:avLst/>
          </a:prstGeom>
          <a:noFill/>
        </p:spPr>
        <p:txBody>
          <a:bodyPr wrap="none" rtlCol="0">
            <a:spAutoFit/>
          </a:bodyPr>
          <a:lstStyle/>
          <a:p>
            <a:r>
              <a:rPr lang="it-IT" sz="1000"/>
              <a:t>Mappe di Karnaugh</a:t>
            </a:r>
          </a:p>
        </p:txBody>
      </p:sp>
    </p:spTree>
    <p:extLst>
      <p:ext uri="{BB962C8B-B14F-4D97-AF65-F5344CB8AC3E}">
        <p14:creationId xmlns:p14="http://schemas.microsoft.com/office/powerpoint/2010/main" val="218733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02797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C16AD9-E1CF-DA45-A049-F715D735C96F}"/>
              </a:ext>
            </a:extLst>
          </p:cNvPr>
          <p:cNvSpPr txBox="1"/>
          <p:nvPr/>
        </p:nvSpPr>
        <p:spPr>
          <a:xfrm>
            <a:off x="7926999" y="0"/>
            <a:ext cx="1204176" cy="246221"/>
          </a:xfrm>
          <a:prstGeom prst="rect">
            <a:avLst/>
          </a:prstGeom>
          <a:noFill/>
        </p:spPr>
        <p:txBody>
          <a:bodyPr wrap="none" rtlCol="0">
            <a:spAutoFit/>
          </a:bodyPr>
          <a:lstStyle/>
          <a:p>
            <a:r>
              <a:rPr lang="it-IT" sz="1000"/>
              <a:t>Mappe di Karnaugh</a:t>
            </a:r>
          </a:p>
        </p:txBody>
      </p:sp>
      <p:sp>
        <p:nvSpPr>
          <p:cNvPr id="3" name="TextBox 2">
            <a:extLst>
              <a:ext uri="{FF2B5EF4-FFF2-40B4-BE49-F238E27FC236}">
                <a16:creationId xmlns:a16="http://schemas.microsoft.com/office/drawing/2014/main" id="{C7E57006-9D41-8F4A-B558-91763C19B6AD}"/>
              </a:ext>
            </a:extLst>
          </p:cNvPr>
          <p:cNvSpPr txBox="1"/>
          <p:nvPr/>
        </p:nvSpPr>
        <p:spPr>
          <a:xfrm>
            <a:off x="2256311" y="190009"/>
            <a:ext cx="4361707" cy="461665"/>
          </a:xfrm>
          <a:prstGeom prst="rect">
            <a:avLst/>
          </a:prstGeom>
          <a:noFill/>
        </p:spPr>
        <p:txBody>
          <a:bodyPr wrap="none" rtlCol="0">
            <a:spAutoFit/>
          </a:bodyPr>
          <a:lstStyle/>
          <a:p>
            <a:r>
              <a:rPr lang="it-IT" sz="2400" b="1"/>
              <a:t>Mappe di Karnaugh su 5 variabili</a:t>
            </a:r>
          </a:p>
        </p:txBody>
      </p:sp>
      <p:sp>
        <p:nvSpPr>
          <p:cNvPr id="4" name="TextBox 3">
            <a:extLst>
              <a:ext uri="{FF2B5EF4-FFF2-40B4-BE49-F238E27FC236}">
                <a16:creationId xmlns:a16="http://schemas.microsoft.com/office/drawing/2014/main" id="{293E4F07-7D7A-CA49-9C29-2B5FCE5A6B50}"/>
              </a:ext>
            </a:extLst>
          </p:cNvPr>
          <p:cNvSpPr txBox="1"/>
          <p:nvPr/>
        </p:nvSpPr>
        <p:spPr>
          <a:xfrm>
            <a:off x="356261" y="866900"/>
            <a:ext cx="8492774" cy="923330"/>
          </a:xfrm>
          <a:prstGeom prst="rect">
            <a:avLst/>
          </a:prstGeom>
          <a:noFill/>
        </p:spPr>
        <p:txBody>
          <a:bodyPr wrap="none" rtlCol="0">
            <a:spAutoFit/>
          </a:bodyPr>
          <a:lstStyle/>
          <a:p>
            <a:r>
              <a:rPr lang="it-IT"/>
              <a:t>La mappa per cinque variabili viene  realizzata mediante due mappe da quattro variabili, </a:t>
            </a:r>
          </a:p>
          <a:p>
            <a:r>
              <a:rPr lang="it-IT"/>
              <a:t>una associata al valore 0 della quinta variabile, l’altra al valore 1. Le adiacenze vanno </a:t>
            </a:r>
          </a:p>
          <a:p>
            <a:r>
              <a:rPr lang="it-IT"/>
              <a:t>quindi ricercate anche tra caselle occupanti posizioni omologhe sulle due mappe.</a:t>
            </a:r>
          </a:p>
        </p:txBody>
      </p:sp>
      <p:pic>
        <p:nvPicPr>
          <p:cNvPr id="6" name="Picture 5">
            <a:extLst>
              <a:ext uri="{FF2B5EF4-FFF2-40B4-BE49-F238E27FC236}">
                <a16:creationId xmlns:a16="http://schemas.microsoft.com/office/drawing/2014/main" id="{A0139C6A-9955-AD40-B97A-2ED79234F746}"/>
              </a:ext>
            </a:extLst>
          </p:cNvPr>
          <p:cNvPicPr>
            <a:picLocks noChangeAspect="1"/>
          </p:cNvPicPr>
          <p:nvPr/>
        </p:nvPicPr>
        <p:blipFill>
          <a:blip r:embed="rId2"/>
          <a:stretch>
            <a:fillRect/>
          </a:stretch>
        </p:blipFill>
        <p:spPr>
          <a:xfrm>
            <a:off x="1534278" y="1910454"/>
            <a:ext cx="5400911" cy="1195541"/>
          </a:xfrm>
          <a:prstGeom prst="rect">
            <a:avLst/>
          </a:prstGeom>
        </p:spPr>
      </p:pic>
      <p:pic>
        <p:nvPicPr>
          <p:cNvPr id="8" name="Picture 7">
            <a:extLst>
              <a:ext uri="{FF2B5EF4-FFF2-40B4-BE49-F238E27FC236}">
                <a16:creationId xmlns:a16="http://schemas.microsoft.com/office/drawing/2014/main" id="{CDBC9179-0F12-A546-93A7-B3EFD33222C1}"/>
              </a:ext>
            </a:extLst>
          </p:cNvPr>
          <p:cNvPicPr>
            <a:picLocks noChangeAspect="1"/>
          </p:cNvPicPr>
          <p:nvPr/>
        </p:nvPicPr>
        <p:blipFill>
          <a:blip r:embed="rId3"/>
          <a:stretch>
            <a:fillRect/>
          </a:stretch>
        </p:blipFill>
        <p:spPr>
          <a:xfrm>
            <a:off x="1051926" y="3016332"/>
            <a:ext cx="7187640" cy="3749725"/>
          </a:xfrm>
          <a:prstGeom prst="rect">
            <a:avLst/>
          </a:prstGeom>
        </p:spPr>
      </p:pic>
    </p:spTree>
    <p:extLst>
      <p:ext uri="{BB962C8B-B14F-4D97-AF65-F5344CB8AC3E}">
        <p14:creationId xmlns:p14="http://schemas.microsoft.com/office/powerpoint/2010/main" val="38293181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813947-ABBA-E842-AA7F-36894EB1DAA0}"/>
              </a:ext>
            </a:extLst>
          </p:cNvPr>
          <p:cNvPicPr>
            <a:picLocks noChangeAspect="1"/>
          </p:cNvPicPr>
          <p:nvPr/>
        </p:nvPicPr>
        <p:blipFill>
          <a:blip r:embed="rId2"/>
          <a:stretch>
            <a:fillRect/>
          </a:stretch>
        </p:blipFill>
        <p:spPr>
          <a:xfrm>
            <a:off x="885671" y="1140027"/>
            <a:ext cx="7187640" cy="3749725"/>
          </a:xfrm>
          <a:prstGeom prst="rect">
            <a:avLst/>
          </a:prstGeom>
        </p:spPr>
      </p:pic>
      <p:pic>
        <p:nvPicPr>
          <p:cNvPr id="5" name="Picture 4">
            <a:extLst>
              <a:ext uri="{FF2B5EF4-FFF2-40B4-BE49-F238E27FC236}">
                <a16:creationId xmlns:a16="http://schemas.microsoft.com/office/drawing/2014/main" id="{676DE5B3-DDD2-C547-8A28-23DAEA7707E7}"/>
              </a:ext>
            </a:extLst>
          </p:cNvPr>
          <p:cNvPicPr>
            <a:picLocks noChangeAspect="1"/>
          </p:cNvPicPr>
          <p:nvPr/>
        </p:nvPicPr>
        <p:blipFill>
          <a:blip r:embed="rId3"/>
          <a:stretch>
            <a:fillRect/>
          </a:stretch>
        </p:blipFill>
        <p:spPr>
          <a:xfrm>
            <a:off x="2647950" y="5469162"/>
            <a:ext cx="3848100" cy="622300"/>
          </a:xfrm>
          <a:prstGeom prst="rect">
            <a:avLst/>
          </a:prstGeom>
        </p:spPr>
      </p:pic>
      <p:cxnSp>
        <p:nvCxnSpPr>
          <p:cNvPr id="6" name="Straight Arrow Connector 5">
            <a:extLst>
              <a:ext uri="{FF2B5EF4-FFF2-40B4-BE49-F238E27FC236}">
                <a16:creationId xmlns:a16="http://schemas.microsoft.com/office/drawing/2014/main" id="{73C5F17C-D2F6-8B41-A245-C6C85244127A}"/>
              </a:ext>
            </a:extLst>
          </p:cNvPr>
          <p:cNvCxnSpPr>
            <a:cxnSpLocks/>
          </p:cNvCxnSpPr>
          <p:nvPr/>
        </p:nvCxnSpPr>
        <p:spPr>
          <a:xfrm flipV="1">
            <a:off x="3715066" y="1211281"/>
            <a:ext cx="581891" cy="4429498"/>
          </a:xfrm>
          <a:prstGeom prst="straightConnector1">
            <a:avLst/>
          </a:prstGeom>
          <a:ln w="12700">
            <a:solidFill>
              <a:srgbClr val="0A20FF"/>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1B272C7F-2DF8-B249-8A33-B55AA9D11A28}"/>
              </a:ext>
            </a:extLst>
          </p:cNvPr>
          <p:cNvGrpSpPr/>
          <p:nvPr/>
        </p:nvGrpSpPr>
        <p:grpSpPr>
          <a:xfrm>
            <a:off x="3356828" y="1211281"/>
            <a:ext cx="4249387" cy="522000"/>
            <a:chOff x="3356828" y="213757"/>
            <a:chExt cx="4249387" cy="522000"/>
          </a:xfrm>
        </p:grpSpPr>
        <p:cxnSp>
          <p:nvCxnSpPr>
            <p:cNvPr id="10" name="Straight Arrow Connector 9">
              <a:extLst>
                <a:ext uri="{FF2B5EF4-FFF2-40B4-BE49-F238E27FC236}">
                  <a16:creationId xmlns:a16="http://schemas.microsoft.com/office/drawing/2014/main" id="{DC29888F-4562-5D41-8882-200253E530FE}"/>
                </a:ext>
              </a:extLst>
            </p:cNvPr>
            <p:cNvCxnSpPr>
              <a:cxnSpLocks/>
            </p:cNvCxnSpPr>
            <p:nvPr/>
          </p:nvCxnSpPr>
          <p:spPr>
            <a:xfrm>
              <a:off x="3356828" y="213757"/>
              <a:ext cx="0" cy="522000"/>
            </a:xfrm>
            <a:prstGeom prst="straightConnector1">
              <a:avLst/>
            </a:prstGeom>
            <a:ln w="31750">
              <a:solidFill>
                <a:srgbClr val="0A20FF"/>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31C5117-D9A1-8E47-8F07-4BD7E1C7F366}"/>
                </a:ext>
              </a:extLst>
            </p:cNvPr>
            <p:cNvCxnSpPr>
              <a:cxnSpLocks/>
            </p:cNvCxnSpPr>
            <p:nvPr/>
          </p:nvCxnSpPr>
          <p:spPr>
            <a:xfrm>
              <a:off x="7606215" y="213757"/>
              <a:ext cx="0" cy="522000"/>
            </a:xfrm>
            <a:prstGeom prst="straightConnector1">
              <a:avLst/>
            </a:prstGeom>
            <a:ln w="31750">
              <a:solidFill>
                <a:srgbClr val="0A20FF"/>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71F7B3B-AB05-2642-8C93-381418B9CA80}"/>
                </a:ext>
              </a:extLst>
            </p:cNvPr>
            <p:cNvCxnSpPr>
              <a:cxnSpLocks/>
            </p:cNvCxnSpPr>
            <p:nvPr/>
          </p:nvCxnSpPr>
          <p:spPr>
            <a:xfrm>
              <a:off x="3356828" y="213757"/>
              <a:ext cx="4249387" cy="0"/>
            </a:xfrm>
            <a:prstGeom prst="straightConnector1">
              <a:avLst/>
            </a:prstGeom>
            <a:ln w="31750">
              <a:solidFill>
                <a:srgbClr val="0A20FF"/>
              </a:solidFill>
              <a:tailEnd type="none" w="lg" len="lg"/>
            </a:ln>
          </p:spPr>
          <p:style>
            <a:lnRef idx="1">
              <a:schemeClr val="accent1"/>
            </a:lnRef>
            <a:fillRef idx="0">
              <a:schemeClr val="accent1"/>
            </a:fillRef>
            <a:effectRef idx="0">
              <a:schemeClr val="accent1"/>
            </a:effectRef>
            <a:fontRef idx="minor">
              <a:schemeClr val="tx1"/>
            </a:fontRef>
          </p:style>
        </p:cxnSp>
      </p:grpSp>
      <p:cxnSp>
        <p:nvCxnSpPr>
          <p:cNvPr id="23" name="Straight Arrow Connector 22">
            <a:extLst>
              <a:ext uri="{FF2B5EF4-FFF2-40B4-BE49-F238E27FC236}">
                <a16:creationId xmlns:a16="http://schemas.microsoft.com/office/drawing/2014/main" id="{CE209762-FAD9-8540-9523-49ECCD027B4C}"/>
              </a:ext>
            </a:extLst>
          </p:cNvPr>
          <p:cNvCxnSpPr>
            <a:cxnSpLocks/>
          </p:cNvCxnSpPr>
          <p:nvPr/>
        </p:nvCxnSpPr>
        <p:spPr>
          <a:xfrm flipV="1">
            <a:off x="4544609" y="3610095"/>
            <a:ext cx="1283377" cy="2030684"/>
          </a:xfrm>
          <a:prstGeom prst="straightConnector1">
            <a:avLst/>
          </a:prstGeom>
          <a:ln w="12700">
            <a:solidFill>
              <a:srgbClr val="0A20FF"/>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DE7D406-1739-F74D-82BD-59C34E406CBA}"/>
              </a:ext>
            </a:extLst>
          </p:cNvPr>
          <p:cNvCxnSpPr>
            <a:cxnSpLocks/>
          </p:cNvCxnSpPr>
          <p:nvPr/>
        </p:nvCxnSpPr>
        <p:spPr>
          <a:xfrm flipV="1">
            <a:off x="5978188" y="2481940"/>
            <a:ext cx="517862" cy="3158839"/>
          </a:xfrm>
          <a:prstGeom prst="straightConnector1">
            <a:avLst/>
          </a:prstGeom>
          <a:ln w="12700">
            <a:solidFill>
              <a:srgbClr val="0A20FF"/>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2F64912-99A0-794E-A7A0-0478EFBA3347}"/>
              </a:ext>
            </a:extLst>
          </p:cNvPr>
          <p:cNvSpPr txBox="1"/>
          <p:nvPr/>
        </p:nvSpPr>
        <p:spPr>
          <a:xfrm>
            <a:off x="7926999" y="0"/>
            <a:ext cx="1204176" cy="246221"/>
          </a:xfrm>
          <a:prstGeom prst="rect">
            <a:avLst/>
          </a:prstGeom>
          <a:noFill/>
        </p:spPr>
        <p:txBody>
          <a:bodyPr wrap="none" rtlCol="0">
            <a:spAutoFit/>
          </a:bodyPr>
          <a:lstStyle/>
          <a:p>
            <a:r>
              <a:rPr lang="it-IT" sz="1000"/>
              <a:t>Mappe di Karnaugh</a:t>
            </a:r>
          </a:p>
        </p:txBody>
      </p:sp>
    </p:spTree>
    <p:extLst>
      <p:ext uri="{BB962C8B-B14F-4D97-AF65-F5344CB8AC3E}">
        <p14:creationId xmlns:p14="http://schemas.microsoft.com/office/powerpoint/2010/main" val="207952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FC30F7-1A4F-4E47-977D-957843DA9B9F}"/>
              </a:ext>
            </a:extLst>
          </p:cNvPr>
          <p:cNvSpPr txBox="1"/>
          <p:nvPr/>
        </p:nvSpPr>
        <p:spPr>
          <a:xfrm>
            <a:off x="7926999" y="0"/>
            <a:ext cx="1204176" cy="246221"/>
          </a:xfrm>
          <a:prstGeom prst="rect">
            <a:avLst/>
          </a:prstGeom>
          <a:noFill/>
        </p:spPr>
        <p:txBody>
          <a:bodyPr wrap="none" rtlCol="0">
            <a:spAutoFit/>
          </a:bodyPr>
          <a:lstStyle/>
          <a:p>
            <a:r>
              <a:rPr lang="it-IT" sz="1000"/>
              <a:t>Mappe di Karnaugh</a:t>
            </a:r>
          </a:p>
        </p:txBody>
      </p:sp>
      <p:sp>
        <p:nvSpPr>
          <p:cNvPr id="3" name="TextBox 2">
            <a:extLst>
              <a:ext uri="{FF2B5EF4-FFF2-40B4-BE49-F238E27FC236}">
                <a16:creationId xmlns:a16="http://schemas.microsoft.com/office/drawing/2014/main" id="{CE0C5F0C-AD95-CC43-9D34-0332D6D75312}"/>
              </a:ext>
            </a:extLst>
          </p:cNvPr>
          <p:cNvSpPr txBox="1"/>
          <p:nvPr/>
        </p:nvSpPr>
        <p:spPr>
          <a:xfrm>
            <a:off x="2766951" y="498764"/>
            <a:ext cx="3827971" cy="461665"/>
          </a:xfrm>
          <a:prstGeom prst="rect">
            <a:avLst/>
          </a:prstGeom>
          <a:noFill/>
        </p:spPr>
        <p:txBody>
          <a:bodyPr wrap="none" rtlCol="0">
            <a:spAutoFit/>
          </a:bodyPr>
          <a:lstStyle/>
          <a:p>
            <a:r>
              <a:rPr lang="it-IT" sz="2400" b="1"/>
              <a:t>Le condizioni non specificate</a:t>
            </a:r>
          </a:p>
        </p:txBody>
      </p:sp>
      <p:sp>
        <p:nvSpPr>
          <p:cNvPr id="4" name="TextBox 3">
            <a:extLst>
              <a:ext uri="{FF2B5EF4-FFF2-40B4-BE49-F238E27FC236}">
                <a16:creationId xmlns:a16="http://schemas.microsoft.com/office/drawing/2014/main" id="{D8B170F4-F790-204A-8E4A-A7CB4F51893A}"/>
              </a:ext>
            </a:extLst>
          </p:cNvPr>
          <p:cNvSpPr txBox="1"/>
          <p:nvPr/>
        </p:nvSpPr>
        <p:spPr>
          <a:xfrm>
            <a:off x="924779" y="1341912"/>
            <a:ext cx="7572842" cy="923330"/>
          </a:xfrm>
          <a:prstGeom prst="rect">
            <a:avLst/>
          </a:prstGeom>
          <a:noFill/>
        </p:spPr>
        <p:txBody>
          <a:bodyPr wrap="none" rtlCol="0">
            <a:spAutoFit/>
          </a:bodyPr>
          <a:lstStyle/>
          <a:p>
            <a:r>
              <a:rPr lang="it-IT"/>
              <a:t>Può accadere che in alcune situazioni il valore della funzione associato a una o</a:t>
            </a:r>
          </a:p>
          <a:p>
            <a:r>
              <a:rPr lang="it-IT"/>
              <a:t>più </a:t>
            </a:r>
            <a:r>
              <a:rPr lang="it-IT" i="1"/>
              <a:t>n</a:t>
            </a:r>
            <a:r>
              <a:rPr lang="it-IT"/>
              <a:t>-ple d’ingresso non possa essere specificato, p.es. perché la combinazione</a:t>
            </a:r>
          </a:p>
          <a:p>
            <a:r>
              <a:rPr lang="it-IT"/>
              <a:t>d’ingresso è impossibile. Vediamo un esempio:</a:t>
            </a:r>
          </a:p>
        </p:txBody>
      </p:sp>
      <p:pic>
        <p:nvPicPr>
          <p:cNvPr id="6" name="Picture 5">
            <a:extLst>
              <a:ext uri="{FF2B5EF4-FFF2-40B4-BE49-F238E27FC236}">
                <a16:creationId xmlns:a16="http://schemas.microsoft.com/office/drawing/2014/main" id="{CB7F0FC9-24A2-4B4D-9649-F7E03725B904}"/>
              </a:ext>
            </a:extLst>
          </p:cNvPr>
          <p:cNvPicPr>
            <a:picLocks noChangeAspect="1"/>
          </p:cNvPicPr>
          <p:nvPr/>
        </p:nvPicPr>
        <p:blipFill>
          <a:blip r:embed="rId2"/>
          <a:stretch>
            <a:fillRect/>
          </a:stretch>
        </p:blipFill>
        <p:spPr>
          <a:xfrm>
            <a:off x="936654" y="2763470"/>
            <a:ext cx="3098800" cy="635000"/>
          </a:xfrm>
          <a:prstGeom prst="rect">
            <a:avLst/>
          </a:prstGeom>
        </p:spPr>
      </p:pic>
      <p:grpSp>
        <p:nvGrpSpPr>
          <p:cNvPr id="11" name="Group 10">
            <a:extLst>
              <a:ext uri="{FF2B5EF4-FFF2-40B4-BE49-F238E27FC236}">
                <a16:creationId xmlns:a16="http://schemas.microsoft.com/office/drawing/2014/main" id="{B6BC81A0-441B-2041-8D7E-D50102E1A7BD}"/>
              </a:ext>
            </a:extLst>
          </p:cNvPr>
          <p:cNvGrpSpPr/>
          <p:nvPr/>
        </p:nvGrpSpPr>
        <p:grpSpPr>
          <a:xfrm>
            <a:off x="4408038" y="2763470"/>
            <a:ext cx="4492327" cy="698500"/>
            <a:chOff x="4455538" y="2490338"/>
            <a:chExt cx="4492327" cy="698500"/>
          </a:xfrm>
        </p:grpSpPr>
        <p:pic>
          <p:nvPicPr>
            <p:cNvPr id="8" name="Picture 7">
              <a:extLst>
                <a:ext uri="{FF2B5EF4-FFF2-40B4-BE49-F238E27FC236}">
                  <a16:creationId xmlns:a16="http://schemas.microsoft.com/office/drawing/2014/main" id="{444215C3-5308-1F43-90D7-761431A47BCD}"/>
                </a:ext>
              </a:extLst>
            </p:cNvPr>
            <p:cNvPicPr>
              <a:picLocks noChangeAspect="1"/>
            </p:cNvPicPr>
            <p:nvPr/>
          </p:nvPicPr>
          <p:blipFill>
            <a:blip r:embed="rId3"/>
            <a:stretch>
              <a:fillRect/>
            </a:stretch>
          </p:blipFill>
          <p:spPr>
            <a:xfrm>
              <a:off x="4455538" y="2490338"/>
              <a:ext cx="3149600" cy="698500"/>
            </a:xfrm>
            <a:prstGeom prst="rect">
              <a:avLst/>
            </a:prstGeom>
          </p:spPr>
        </p:pic>
        <p:pic>
          <p:nvPicPr>
            <p:cNvPr id="10" name="Picture 9">
              <a:extLst>
                <a:ext uri="{FF2B5EF4-FFF2-40B4-BE49-F238E27FC236}">
                  <a16:creationId xmlns:a16="http://schemas.microsoft.com/office/drawing/2014/main" id="{0A3C278F-652B-0440-B53D-AB4BC3EEBAC0}"/>
                </a:ext>
              </a:extLst>
            </p:cNvPr>
            <p:cNvPicPr>
              <a:picLocks noChangeAspect="1"/>
            </p:cNvPicPr>
            <p:nvPr/>
          </p:nvPicPr>
          <p:blipFill>
            <a:blip r:embed="rId4"/>
            <a:stretch>
              <a:fillRect/>
            </a:stretch>
          </p:blipFill>
          <p:spPr>
            <a:xfrm>
              <a:off x="7409415" y="2672297"/>
              <a:ext cx="1538450" cy="453041"/>
            </a:xfrm>
            <a:prstGeom prst="rect">
              <a:avLst/>
            </a:prstGeom>
          </p:spPr>
        </p:pic>
      </p:grpSp>
      <p:grpSp>
        <p:nvGrpSpPr>
          <p:cNvPr id="16" name="Group 15">
            <a:extLst>
              <a:ext uri="{FF2B5EF4-FFF2-40B4-BE49-F238E27FC236}">
                <a16:creationId xmlns:a16="http://schemas.microsoft.com/office/drawing/2014/main" id="{F5439C35-490C-FC4E-A59D-C95736EBAD1A}"/>
              </a:ext>
            </a:extLst>
          </p:cNvPr>
          <p:cNvGrpSpPr/>
          <p:nvPr/>
        </p:nvGrpSpPr>
        <p:grpSpPr>
          <a:xfrm>
            <a:off x="1568730" y="4091709"/>
            <a:ext cx="5678616" cy="1168400"/>
            <a:chOff x="1421822" y="3889829"/>
            <a:chExt cx="5678616" cy="1168400"/>
          </a:xfrm>
        </p:grpSpPr>
        <p:pic>
          <p:nvPicPr>
            <p:cNvPr id="13" name="Picture 12">
              <a:extLst>
                <a:ext uri="{FF2B5EF4-FFF2-40B4-BE49-F238E27FC236}">
                  <a16:creationId xmlns:a16="http://schemas.microsoft.com/office/drawing/2014/main" id="{697E366B-9942-A641-B524-6793ECF2345F}"/>
                </a:ext>
              </a:extLst>
            </p:cNvPr>
            <p:cNvPicPr>
              <a:picLocks noChangeAspect="1"/>
            </p:cNvPicPr>
            <p:nvPr/>
          </p:nvPicPr>
          <p:blipFill>
            <a:blip r:embed="rId5"/>
            <a:stretch>
              <a:fillRect/>
            </a:stretch>
          </p:blipFill>
          <p:spPr>
            <a:xfrm>
              <a:off x="4408038" y="3889829"/>
              <a:ext cx="2692400" cy="1168400"/>
            </a:xfrm>
            <a:prstGeom prst="rect">
              <a:avLst/>
            </a:prstGeom>
          </p:spPr>
        </p:pic>
        <p:pic>
          <p:nvPicPr>
            <p:cNvPr id="15" name="Picture 14">
              <a:extLst>
                <a:ext uri="{FF2B5EF4-FFF2-40B4-BE49-F238E27FC236}">
                  <a16:creationId xmlns:a16="http://schemas.microsoft.com/office/drawing/2014/main" id="{89F29E63-8459-3841-99CC-73957DFA14D6}"/>
                </a:ext>
              </a:extLst>
            </p:cNvPr>
            <p:cNvPicPr>
              <a:picLocks noChangeAspect="1"/>
            </p:cNvPicPr>
            <p:nvPr/>
          </p:nvPicPr>
          <p:blipFill>
            <a:blip r:embed="rId6"/>
            <a:stretch>
              <a:fillRect/>
            </a:stretch>
          </p:blipFill>
          <p:spPr>
            <a:xfrm>
              <a:off x="1421822" y="4181929"/>
              <a:ext cx="2476500" cy="584200"/>
            </a:xfrm>
            <a:prstGeom prst="rect">
              <a:avLst/>
            </a:prstGeom>
          </p:spPr>
        </p:pic>
      </p:grpSp>
    </p:spTree>
    <p:extLst>
      <p:ext uri="{BB962C8B-B14F-4D97-AF65-F5344CB8AC3E}">
        <p14:creationId xmlns:p14="http://schemas.microsoft.com/office/powerpoint/2010/main" val="3330297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5445F8-4AD1-264D-8F70-06456FC86CB1}"/>
              </a:ext>
            </a:extLst>
          </p:cNvPr>
          <p:cNvSpPr txBox="1"/>
          <p:nvPr/>
        </p:nvSpPr>
        <p:spPr>
          <a:xfrm>
            <a:off x="7926999" y="0"/>
            <a:ext cx="1204176" cy="246221"/>
          </a:xfrm>
          <a:prstGeom prst="rect">
            <a:avLst/>
          </a:prstGeom>
          <a:noFill/>
        </p:spPr>
        <p:txBody>
          <a:bodyPr wrap="none" rtlCol="0">
            <a:spAutoFit/>
          </a:bodyPr>
          <a:lstStyle/>
          <a:p>
            <a:r>
              <a:rPr lang="it-IT" sz="1000"/>
              <a:t>Mappe di Karnaugh</a:t>
            </a:r>
          </a:p>
        </p:txBody>
      </p:sp>
      <p:grpSp>
        <p:nvGrpSpPr>
          <p:cNvPr id="3" name="Group 2">
            <a:extLst>
              <a:ext uri="{FF2B5EF4-FFF2-40B4-BE49-F238E27FC236}">
                <a16:creationId xmlns:a16="http://schemas.microsoft.com/office/drawing/2014/main" id="{205C5473-8279-2B4E-810D-F28FC0EC6EE4}"/>
              </a:ext>
            </a:extLst>
          </p:cNvPr>
          <p:cNvGrpSpPr/>
          <p:nvPr/>
        </p:nvGrpSpPr>
        <p:grpSpPr>
          <a:xfrm>
            <a:off x="1663732" y="493486"/>
            <a:ext cx="5678616" cy="1168400"/>
            <a:chOff x="1421822" y="3889829"/>
            <a:chExt cx="5678616" cy="1168400"/>
          </a:xfrm>
        </p:grpSpPr>
        <p:pic>
          <p:nvPicPr>
            <p:cNvPr id="4" name="Picture 3">
              <a:extLst>
                <a:ext uri="{FF2B5EF4-FFF2-40B4-BE49-F238E27FC236}">
                  <a16:creationId xmlns:a16="http://schemas.microsoft.com/office/drawing/2014/main" id="{CA92452E-96E8-4F4D-B06A-C8E4FEE11C5F}"/>
                </a:ext>
              </a:extLst>
            </p:cNvPr>
            <p:cNvPicPr>
              <a:picLocks noChangeAspect="1"/>
            </p:cNvPicPr>
            <p:nvPr/>
          </p:nvPicPr>
          <p:blipFill>
            <a:blip r:embed="rId2"/>
            <a:stretch>
              <a:fillRect/>
            </a:stretch>
          </p:blipFill>
          <p:spPr>
            <a:xfrm>
              <a:off x="4408038" y="3889829"/>
              <a:ext cx="2692400" cy="1168400"/>
            </a:xfrm>
            <a:prstGeom prst="rect">
              <a:avLst/>
            </a:prstGeom>
          </p:spPr>
        </p:pic>
        <p:pic>
          <p:nvPicPr>
            <p:cNvPr id="5" name="Picture 4">
              <a:extLst>
                <a:ext uri="{FF2B5EF4-FFF2-40B4-BE49-F238E27FC236}">
                  <a16:creationId xmlns:a16="http://schemas.microsoft.com/office/drawing/2014/main" id="{A0668D12-CB89-A54E-B36E-3F84A3AD0E80}"/>
                </a:ext>
              </a:extLst>
            </p:cNvPr>
            <p:cNvPicPr>
              <a:picLocks noChangeAspect="1"/>
            </p:cNvPicPr>
            <p:nvPr/>
          </p:nvPicPr>
          <p:blipFill>
            <a:blip r:embed="rId3"/>
            <a:stretch>
              <a:fillRect/>
            </a:stretch>
          </p:blipFill>
          <p:spPr>
            <a:xfrm>
              <a:off x="1421822" y="4181929"/>
              <a:ext cx="2476500" cy="584200"/>
            </a:xfrm>
            <a:prstGeom prst="rect">
              <a:avLst/>
            </a:prstGeom>
          </p:spPr>
        </p:pic>
      </p:grpSp>
      <p:pic>
        <p:nvPicPr>
          <p:cNvPr id="8" name="Picture 7">
            <a:extLst>
              <a:ext uri="{FF2B5EF4-FFF2-40B4-BE49-F238E27FC236}">
                <a16:creationId xmlns:a16="http://schemas.microsoft.com/office/drawing/2014/main" id="{C82708BD-8911-7C48-A106-1FBDF5B032BC}"/>
              </a:ext>
            </a:extLst>
          </p:cNvPr>
          <p:cNvPicPr>
            <a:picLocks noChangeAspect="1"/>
          </p:cNvPicPr>
          <p:nvPr/>
        </p:nvPicPr>
        <p:blipFill>
          <a:blip r:embed="rId4"/>
          <a:stretch>
            <a:fillRect/>
          </a:stretch>
        </p:blipFill>
        <p:spPr>
          <a:xfrm>
            <a:off x="5377103" y="1971304"/>
            <a:ext cx="2692400" cy="3556000"/>
          </a:xfrm>
          <a:prstGeom prst="rect">
            <a:avLst/>
          </a:prstGeom>
        </p:spPr>
      </p:pic>
      <p:grpSp>
        <p:nvGrpSpPr>
          <p:cNvPr id="12" name="Group 11">
            <a:extLst>
              <a:ext uri="{FF2B5EF4-FFF2-40B4-BE49-F238E27FC236}">
                <a16:creationId xmlns:a16="http://schemas.microsoft.com/office/drawing/2014/main" id="{B1C3CF60-651B-E242-B8A8-19B771611B23}"/>
              </a:ext>
            </a:extLst>
          </p:cNvPr>
          <p:cNvGrpSpPr/>
          <p:nvPr/>
        </p:nvGrpSpPr>
        <p:grpSpPr>
          <a:xfrm>
            <a:off x="961901" y="1971304"/>
            <a:ext cx="4084067" cy="4722173"/>
            <a:chOff x="961901" y="1971304"/>
            <a:chExt cx="4084067" cy="4722173"/>
          </a:xfrm>
        </p:grpSpPr>
        <p:sp>
          <p:nvSpPr>
            <p:cNvPr id="6" name="TextBox 5">
              <a:extLst>
                <a:ext uri="{FF2B5EF4-FFF2-40B4-BE49-F238E27FC236}">
                  <a16:creationId xmlns:a16="http://schemas.microsoft.com/office/drawing/2014/main" id="{F86C0B9F-0E66-7146-9C83-5F29B4752764}"/>
                </a:ext>
              </a:extLst>
            </p:cNvPr>
            <p:cNvSpPr txBox="1"/>
            <p:nvPr/>
          </p:nvSpPr>
          <p:spPr>
            <a:xfrm>
              <a:off x="961901" y="1971304"/>
              <a:ext cx="4084067" cy="369332"/>
            </a:xfrm>
            <a:prstGeom prst="rect">
              <a:avLst/>
            </a:prstGeom>
            <a:noFill/>
          </p:spPr>
          <p:txBody>
            <a:bodyPr wrap="none" rtlCol="0">
              <a:spAutoFit/>
            </a:bodyPr>
            <a:lstStyle/>
            <a:p>
              <a:r>
                <a:rPr lang="it-IT"/>
                <a:t>Se costruiamo la tabella di verità si ricava</a:t>
              </a:r>
            </a:p>
          </p:txBody>
        </p:sp>
        <p:pic>
          <p:nvPicPr>
            <p:cNvPr id="10" name="Picture 9">
              <a:extLst>
                <a:ext uri="{FF2B5EF4-FFF2-40B4-BE49-F238E27FC236}">
                  <a16:creationId xmlns:a16="http://schemas.microsoft.com/office/drawing/2014/main" id="{DBF5DE3F-3241-C447-B915-33293B4D378C}"/>
                </a:ext>
              </a:extLst>
            </p:cNvPr>
            <p:cNvPicPr>
              <a:picLocks noChangeAspect="1"/>
            </p:cNvPicPr>
            <p:nvPr/>
          </p:nvPicPr>
          <p:blipFill>
            <a:blip r:embed="rId5"/>
            <a:stretch>
              <a:fillRect/>
            </a:stretch>
          </p:blipFill>
          <p:spPr>
            <a:xfrm>
              <a:off x="1797786" y="2423763"/>
              <a:ext cx="2590805" cy="4269714"/>
            </a:xfrm>
            <a:prstGeom prst="rect">
              <a:avLst/>
            </a:prstGeom>
          </p:spPr>
        </p:pic>
      </p:grpSp>
      <p:sp>
        <p:nvSpPr>
          <p:cNvPr id="11" name="TextBox 10">
            <a:extLst>
              <a:ext uri="{FF2B5EF4-FFF2-40B4-BE49-F238E27FC236}">
                <a16:creationId xmlns:a16="http://schemas.microsoft.com/office/drawing/2014/main" id="{9D8F0580-96F8-2A4F-A4F7-EED1A5FDA95B}"/>
              </a:ext>
            </a:extLst>
          </p:cNvPr>
          <p:cNvSpPr txBox="1"/>
          <p:nvPr/>
        </p:nvSpPr>
        <p:spPr>
          <a:xfrm>
            <a:off x="5045968" y="5836722"/>
            <a:ext cx="3830664" cy="646331"/>
          </a:xfrm>
          <a:prstGeom prst="rect">
            <a:avLst/>
          </a:prstGeom>
          <a:noFill/>
        </p:spPr>
        <p:txBody>
          <a:bodyPr wrap="none" rtlCol="0">
            <a:spAutoFit/>
          </a:bodyPr>
          <a:lstStyle/>
          <a:p>
            <a:r>
              <a:rPr lang="it-IT"/>
              <a:t>011, 110 e 111 non possono esistere</a:t>
            </a:r>
          </a:p>
          <a:p>
            <a:r>
              <a:rPr lang="it-IT"/>
              <a:t>come configurazioni d’ingresso per la </a:t>
            </a:r>
            <a:r>
              <a:rPr lang="it-IT" i="1">
                <a:latin typeface="Times" pitchFamily="2" charset="0"/>
              </a:rPr>
              <a:t>F</a:t>
            </a:r>
          </a:p>
        </p:txBody>
      </p:sp>
      <p:sp>
        <p:nvSpPr>
          <p:cNvPr id="13" name="Rectangle 12">
            <a:extLst>
              <a:ext uri="{FF2B5EF4-FFF2-40B4-BE49-F238E27FC236}">
                <a16:creationId xmlns:a16="http://schemas.microsoft.com/office/drawing/2014/main" id="{C45DCDD0-A655-794A-84D7-0E701891DA4F}"/>
              </a:ext>
            </a:extLst>
          </p:cNvPr>
          <p:cNvSpPr/>
          <p:nvPr/>
        </p:nvSpPr>
        <p:spPr>
          <a:xfrm>
            <a:off x="5628904" y="3645725"/>
            <a:ext cx="2196935" cy="35625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ctangle 13">
            <a:extLst>
              <a:ext uri="{FF2B5EF4-FFF2-40B4-BE49-F238E27FC236}">
                <a16:creationId xmlns:a16="http://schemas.microsoft.com/office/drawing/2014/main" id="{AB1E9CF5-9BDB-CF47-B973-8763E3CEF3D1}"/>
              </a:ext>
            </a:extLst>
          </p:cNvPr>
          <p:cNvSpPr/>
          <p:nvPr/>
        </p:nvSpPr>
        <p:spPr>
          <a:xfrm>
            <a:off x="5628904" y="4700650"/>
            <a:ext cx="2196935" cy="35625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ctangle 14">
            <a:extLst>
              <a:ext uri="{FF2B5EF4-FFF2-40B4-BE49-F238E27FC236}">
                <a16:creationId xmlns:a16="http://schemas.microsoft.com/office/drawing/2014/main" id="{6F51064E-3921-964E-99F2-270284C2AFCA}"/>
              </a:ext>
            </a:extLst>
          </p:cNvPr>
          <p:cNvSpPr/>
          <p:nvPr/>
        </p:nvSpPr>
        <p:spPr>
          <a:xfrm>
            <a:off x="5628904" y="5056909"/>
            <a:ext cx="2196935" cy="35625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08393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4" grpId="0" animBg="1"/>
      <p:bldP spid="1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EF872E-4A67-E942-B162-E5E4F1CDEEEA}"/>
              </a:ext>
            </a:extLst>
          </p:cNvPr>
          <p:cNvSpPr txBox="1"/>
          <p:nvPr/>
        </p:nvSpPr>
        <p:spPr>
          <a:xfrm>
            <a:off x="7926999" y="0"/>
            <a:ext cx="1204176" cy="246221"/>
          </a:xfrm>
          <a:prstGeom prst="rect">
            <a:avLst/>
          </a:prstGeom>
          <a:noFill/>
        </p:spPr>
        <p:txBody>
          <a:bodyPr wrap="none" rtlCol="0">
            <a:spAutoFit/>
          </a:bodyPr>
          <a:lstStyle/>
          <a:p>
            <a:r>
              <a:rPr lang="it-IT" sz="1000"/>
              <a:t>Mappe di Karnaugh</a:t>
            </a:r>
          </a:p>
        </p:txBody>
      </p:sp>
      <p:pic>
        <p:nvPicPr>
          <p:cNvPr id="4" name="Picture 3">
            <a:extLst>
              <a:ext uri="{FF2B5EF4-FFF2-40B4-BE49-F238E27FC236}">
                <a16:creationId xmlns:a16="http://schemas.microsoft.com/office/drawing/2014/main" id="{EF4E9C9C-E212-3B45-80E4-AE066BCA99AC}"/>
              </a:ext>
            </a:extLst>
          </p:cNvPr>
          <p:cNvPicPr>
            <a:picLocks noChangeAspect="1"/>
          </p:cNvPicPr>
          <p:nvPr/>
        </p:nvPicPr>
        <p:blipFill>
          <a:blip r:embed="rId2"/>
          <a:stretch>
            <a:fillRect/>
          </a:stretch>
        </p:blipFill>
        <p:spPr>
          <a:xfrm>
            <a:off x="4677642" y="2135249"/>
            <a:ext cx="3683000" cy="2540000"/>
          </a:xfrm>
          <a:prstGeom prst="rect">
            <a:avLst/>
          </a:prstGeom>
        </p:spPr>
      </p:pic>
      <p:sp>
        <p:nvSpPr>
          <p:cNvPr id="5" name="TextBox 4">
            <a:extLst>
              <a:ext uri="{FF2B5EF4-FFF2-40B4-BE49-F238E27FC236}">
                <a16:creationId xmlns:a16="http://schemas.microsoft.com/office/drawing/2014/main" id="{51DCC765-3934-994E-8A3A-2E4D280CE017}"/>
              </a:ext>
            </a:extLst>
          </p:cNvPr>
          <p:cNvSpPr txBox="1"/>
          <p:nvPr/>
        </p:nvSpPr>
        <p:spPr>
          <a:xfrm>
            <a:off x="653143" y="534390"/>
            <a:ext cx="8048998" cy="923330"/>
          </a:xfrm>
          <a:prstGeom prst="rect">
            <a:avLst/>
          </a:prstGeom>
          <a:noFill/>
        </p:spPr>
        <p:txBody>
          <a:bodyPr wrap="none" rtlCol="0">
            <a:spAutoFit/>
          </a:bodyPr>
          <a:lstStyle/>
          <a:p>
            <a:r>
              <a:rPr lang="it-IT"/>
              <a:t>Poiché 011, 110 e 111 non possono esistere come configurazioni d’ingresso per la </a:t>
            </a:r>
            <a:r>
              <a:rPr lang="it-IT" i="1">
                <a:latin typeface="Times" pitchFamily="2" charset="0"/>
              </a:rPr>
              <a:t>F,</a:t>
            </a:r>
          </a:p>
          <a:p>
            <a:r>
              <a:rPr lang="it-IT">
                <a:latin typeface="Calibri" panose="020F0502020204030204" pitchFamily="34" charset="0"/>
                <a:cs typeface="Calibri" panose="020F0502020204030204" pitchFamily="34" charset="0"/>
              </a:rPr>
              <a:t>possiamo assegnar loro tanto 0 che 1, a seconda della nostra convenienza in fase</a:t>
            </a:r>
          </a:p>
          <a:p>
            <a:r>
              <a:rPr lang="it-IT">
                <a:latin typeface="Calibri" panose="020F0502020204030204" pitchFamily="34" charset="0"/>
                <a:cs typeface="Calibri" panose="020F0502020204030204" pitchFamily="34" charset="0"/>
              </a:rPr>
              <a:t>di semplificazione</a:t>
            </a:r>
          </a:p>
        </p:txBody>
      </p:sp>
      <p:pic>
        <p:nvPicPr>
          <p:cNvPr id="7" name="Picture 6">
            <a:extLst>
              <a:ext uri="{FF2B5EF4-FFF2-40B4-BE49-F238E27FC236}">
                <a16:creationId xmlns:a16="http://schemas.microsoft.com/office/drawing/2014/main" id="{996A6D67-3ED3-9945-AA66-0CAFA689502A}"/>
              </a:ext>
            </a:extLst>
          </p:cNvPr>
          <p:cNvPicPr>
            <a:picLocks noChangeAspect="1"/>
          </p:cNvPicPr>
          <p:nvPr/>
        </p:nvPicPr>
        <p:blipFill>
          <a:blip r:embed="rId3"/>
          <a:stretch>
            <a:fillRect/>
          </a:stretch>
        </p:blipFill>
        <p:spPr>
          <a:xfrm>
            <a:off x="1173239" y="1745889"/>
            <a:ext cx="2692400" cy="3556000"/>
          </a:xfrm>
          <a:prstGeom prst="rect">
            <a:avLst/>
          </a:prstGeom>
        </p:spPr>
      </p:pic>
      <p:grpSp>
        <p:nvGrpSpPr>
          <p:cNvPr id="11" name="Group 10">
            <a:extLst>
              <a:ext uri="{FF2B5EF4-FFF2-40B4-BE49-F238E27FC236}">
                <a16:creationId xmlns:a16="http://schemas.microsoft.com/office/drawing/2014/main" id="{BD28C525-1907-E24A-BE87-23C9A83C8AE6}"/>
              </a:ext>
            </a:extLst>
          </p:cNvPr>
          <p:cNvGrpSpPr/>
          <p:nvPr/>
        </p:nvGrpSpPr>
        <p:grpSpPr>
          <a:xfrm>
            <a:off x="4631377" y="3526972"/>
            <a:ext cx="4069960" cy="2356377"/>
            <a:chOff x="4631377" y="3526972"/>
            <a:chExt cx="4069960" cy="2356377"/>
          </a:xfrm>
        </p:grpSpPr>
        <p:sp>
          <p:nvSpPr>
            <p:cNvPr id="3" name="TextBox 2">
              <a:extLst>
                <a:ext uri="{FF2B5EF4-FFF2-40B4-BE49-F238E27FC236}">
                  <a16:creationId xmlns:a16="http://schemas.microsoft.com/office/drawing/2014/main" id="{BE0E69F6-8A28-424F-ABCF-0142AA7435DA}"/>
                </a:ext>
              </a:extLst>
            </p:cNvPr>
            <p:cNvSpPr txBox="1"/>
            <p:nvPr/>
          </p:nvSpPr>
          <p:spPr>
            <a:xfrm>
              <a:off x="4631377" y="5237018"/>
              <a:ext cx="4069960" cy="646331"/>
            </a:xfrm>
            <a:prstGeom prst="rect">
              <a:avLst/>
            </a:prstGeom>
            <a:noFill/>
          </p:spPr>
          <p:txBody>
            <a:bodyPr wrap="none" rtlCol="0">
              <a:spAutoFit/>
            </a:bodyPr>
            <a:lstStyle/>
            <a:p>
              <a:r>
                <a:rPr lang="en-US"/>
                <a:t>Con questo sottocubo stiamo assegnando</a:t>
              </a:r>
            </a:p>
            <a:p>
              <a:r>
                <a:rPr lang="en-US"/>
                <a:t>valore 1 a 110</a:t>
              </a:r>
            </a:p>
          </p:txBody>
        </p:sp>
        <p:cxnSp>
          <p:nvCxnSpPr>
            <p:cNvPr id="8" name="Straight Arrow Connector 7">
              <a:extLst>
                <a:ext uri="{FF2B5EF4-FFF2-40B4-BE49-F238E27FC236}">
                  <a16:creationId xmlns:a16="http://schemas.microsoft.com/office/drawing/2014/main" id="{775BF241-B15F-0148-81EA-36623ACBBBDF}"/>
                </a:ext>
              </a:extLst>
            </p:cNvPr>
            <p:cNvCxnSpPr>
              <a:cxnSpLocks/>
              <a:stCxn id="3" idx="0"/>
            </p:cNvCxnSpPr>
            <p:nvPr/>
          </p:nvCxnSpPr>
          <p:spPr>
            <a:xfrm flipV="1">
              <a:off x="6666357" y="3526972"/>
              <a:ext cx="292583" cy="1710046"/>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1246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A85654-1CC1-A24E-86AD-F49A44ECFB49}"/>
              </a:ext>
            </a:extLst>
          </p:cNvPr>
          <p:cNvSpPr txBox="1"/>
          <p:nvPr/>
        </p:nvSpPr>
        <p:spPr>
          <a:xfrm>
            <a:off x="7926999" y="0"/>
            <a:ext cx="1204176" cy="246221"/>
          </a:xfrm>
          <a:prstGeom prst="rect">
            <a:avLst/>
          </a:prstGeom>
          <a:noFill/>
        </p:spPr>
        <p:txBody>
          <a:bodyPr wrap="none" rtlCol="0">
            <a:spAutoFit/>
          </a:bodyPr>
          <a:lstStyle/>
          <a:p>
            <a:r>
              <a:rPr lang="it-IT" sz="1000"/>
              <a:t>Mappe di Karnaugh</a:t>
            </a:r>
          </a:p>
        </p:txBody>
      </p:sp>
      <p:sp>
        <p:nvSpPr>
          <p:cNvPr id="3" name="TextBox 2">
            <a:extLst>
              <a:ext uri="{FF2B5EF4-FFF2-40B4-BE49-F238E27FC236}">
                <a16:creationId xmlns:a16="http://schemas.microsoft.com/office/drawing/2014/main" id="{5F6396BF-9B4E-7C42-9A4C-EED2604CCB32}"/>
              </a:ext>
            </a:extLst>
          </p:cNvPr>
          <p:cNvSpPr txBox="1"/>
          <p:nvPr/>
        </p:nvSpPr>
        <p:spPr>
          <a:xfrm>
            <a:off x="403762" y="288392"/>
            <a:ext cx="1553117" cy="369332"/>
          </a:xfrm>
          <a:prstGeom prst="rect">
            <a:avLst/>
          </a:prstGeom>
          <a:noFill/>
        </p:spPr>
        <p:txBody>
          <a:bodyPr wrap="none" rtlCol="0">
            <a:spAutoFit/>
          </a:bodyPr>
          <a:lstStyle/>
          <a:p>
            <a:r>
              <a:rPr lang="it-IT" b="1"/>
              <a:t>Altro esempio</a:t>
            </a:r>
          </a:p>
        </p:txBody>
      </p:sp>
      <p:grpSp>
        <p:nvGrpSpPr>
          <p:cNvPr id="15" name="Group 14">
            <a:extLst>
              <a:ext uri="{FF2B5EF4-FFF2-40B4-BE49-F238E27FC236}">
                <a16:creationId xmlns:a16="http://schemas.microsoft.com/office/drawing/2014/main" id="{4CFAB70C-ECCF-EC41-AC95-2831C2E26851}"/>
              </a:ext>
            </a:extLst>
          </p:cNvPr>
          <p:cNvGrpSpPr/>
          <p:nvPr/>
        </p:nvGrpSpPr>
        <p:grpSpPr>
          <a:xfrm>
            <a:off x="1956879" y="5240213"/>
            <a:ext cx="5269840" cy="1104800"/>
            <a:chOff x="506103" y="5050208"/>
            <a:chExt cx="5269840" cy="1104800"/>
          </a:xfrm>
        </p:grpSpPr>
        <p:pic>
          <p:nvPicPr>
            <p:cNvPr id="5" name="Picture 4">
              <a:extLst>
                <a:ext uri="{FF2B5EF4-FFF2-40B4-BE49-F238E27FC236}">
                  <a16:creationId xmlns:a16="http://schemas.microsoft.com/office/drawing/2014/main" id="{EC44FCE3-315A-894A-B244-FF46232ADE1F}"/>
                </a:ext>
              </a:extLst>
            </p:cNvPr>
            <p:cNvPicPr>
              <a:picLocks noChangeAspect="1"/>
            </p:cNvPicPr>
            <p:nvPr/>
          </p:nvPicPr>
          <p:blipFill>
            <a:blip r:embed="rId2"/>
            <a:stretch>
              <a:fillRect/>
            </a:stretch>
          </p:blipFill>
          <p:spPr>
            <a:xfrm>
              <a:off x="3141023" y="5494608"/>
              <a:ext cx="2082800" cy="660400"/>
            </a:xfrm>
            <a:prstGeom prst="rect">
              <a:avLst/>
            </a:prstGeom>
          </p:spPr>
        </p:pic>
        <p:pic>
          <p:nvPicPr>
            <p:cNvPr id="7" name="Picture 6">
              <a:extLst>
                <a:ext uri="{FF2B5EF4-FFF2-40B4-BE49-F238E27FC236}">
                  <a16:creationId xmlns:a16="http://schemas.microsoft.com/office/drawing/2014/main" id="{A8D95A2B-DF2A-D14D-91A3-E9776EFE6A7E}"/>
                </a:ext>
              </a:extLst>
            </p:cNvPr>
            <p:cNvPicPr>
              <a:picLocks noChangeAspect="1"/>
            </p:cNvPicPr>
            <p:nvPr/>
          </p:nvPicPr>
          <p:blipFill>
            <a:blip r:embed="rId3"/>
            <a:stretch>
              <a:fillRect/>
            </a:stretch>
          </p:blipFill>
          <p:spPr>
            <a:xfrm>
              <a:off x="506103" y="5050208"/>
              <a:ext cx="5269840" cy="374127"/>
            </a:xfrm>
            <a:prstGeom prst="rect">
              <a:avLst/>
            </a:prstGeom>
          </p:spPr>
        </p:pic>
      </p:grpSp>
      <p:grpSp>
        <p:nvGrpSpPr>
          <p:cNvPr id="14" name="Group 13">
            <a:extLst>
              <a:ext uri="{FF2B5EF4-FFF2-40B4-BE49-F238E27FC236}">
                <a16:creationId xmlns:a16="http://schemas.microsoft.com/office/drawing/2014/main" id="{91878056-973C-454B-B6CC-14514FE31EC0}"/>
              </a:ext>
            </a:extLst>
          </p:cNvPr>
          <p:cNvGrpSpPr/>
          <p:nvPr/>
        </p:nvGrpSpPr>
        <p:grpSpPr>
          <a:xfrm>
            <a:off x="1966205" y="4016514"/>
            <a:ext cx="5960794" cy="1044874"/>
            <a:chOff x="506103" y="3935061"/>
            <a:chExt cx="5960794" cy="1044874"/>
          </a:xfrm>
        </p:grpSpPr>
        <p:pic>
          <p:nvPicPr>
            <p:cNvPr id="9" name="Picture 8">
              <a:extLst>
                <a:ext uri="{FF2B5EF4-FFF2-40B4-BE49-F238E27FC236}">
                  <a16:creationId xmlns:a16="http://schemas.microsoft.com/office/drawing/2014/main" id="{45B567A9-19B7-CF44-B5A9-D845567D2981}"/>
                </a:ext>
              </a:extLst>
            </p:cNvPr>
            <p:cNvPicPr>
              <a:picLocks noChangeAspect="1"/>
            </p:cNvPicPr>
            <p:nvPr/>
          </p:nvPicPr>
          <p:blipFill>
            <a:blip r:embed="rId4"/>
            <a:stretch>
              <a:fillRect/>
            </a:stretch>
          </p:blipFill>
          <p:spPr>
            <a:xfrm>
              <a:off x="2263197" y="4408435"/>
              <a:ext cx="4203700" cy="571500"/>
            </a:xfrm>
            <a:prstGeom prst="rect">
              <a:avLst/>
            </a:prstGeom>
          </p:spPr>
        </p:pic>
        <p:pic>
          <p:nvPicPr>
            <p:cNvPr id="11" name="Picture 10">
              <a:extLst>
                <a:ext uri="{FF2B5EF4-FFF2-40B4-BE49-F238E27FC236}">
                  <a16:creationId xmlns:a16="http://schemas.microsoft.com/office/drawing/2014/main" id="{E57E1094-FC4F-6A45-B596-4BE5CACD501F}"/>
                </a:ext>
              </a:extLst>
            </p:cNvPr>
            <p:cNvPicPr>
              <a:picLocks noChangeAspect="1"/>
            </p:cNvPicPr>
            <p:nvPr/>
          </p:nvPicPr>
          <p:blipFill>
            <a:blip r:embed="rId5"/>
            <a:stretch>
              <a:fillRect/>
            </a:stretch>
          </p:blipFill>
          <p:spPr>
            <a:xfrm>
              <a:off x="506103" y="3935061"/>
              <a:ext cx="5451681" cy="486946"/>
            </a:xfrm>
            <a:prstGeom prst="rect">
              <a:avLst/>
            </a:prstGeom>
          </p:spPr>
        </p:pic>
      </p:grpSp>
      <p:pic>
        <p:nvPicPr>
          <p:cNvPr id="13" name="Picture 12">
            <a:extLst>
              <a:ext uri="{FF2B5EF4-FFF2-40B4-BE49-F238E27FC236}">
                <a16:creationId xmlns:a16="http://schemas.microsoft.com/office/drawing/2014/main" id="{1511632F-8322-EC4B-92C6-393993A61970}"/>
              </a:ext>
            </a:extLst>
          </p:cNvPr>
          <p:cNvPicPr>
            <a:picLocks noChangeAspect="1"/>
          </p:cNvPicPr>
          <p:nvPr/>
        </p:nvPicPr>
        <p:blipFill>
          <a:blip r:embed="rId6"/>
          <a:stretch>
            <a:fillRect/>
          </a:stretch>
        </p:blipFill>
        <p:spPr>
          <a:xfrm>
            <a:off x="3040083" y="123110"/>
            <a:ext cx="3837462" cy="3661700"/>
          </a:xfrm>
          <a:prstGeom prst="rect">
            <a:avLst/>
          </a:prstGeom>
        </p:spPr>
      </p:pic>
      <p:grpSp>
        <p:nvGrpSpPr>
          <p:cNvPr id="23" name="Group 22">
            <a:extLst>
              <a:ext uri="{FF2B5EF4-FFF2-40B4-BE49-F238E27FC236}">
                <a16:creationId xmlns:a16="http://schemas.microsoft.com/office/drawing/2014/main" id="{92DD3EA9-7B43-8F4D-8442-4FBF27DC29BB}"/>
              </a:ext>
            </a:extLst>
          </p:cNvPr>
          <p:cNvGrpSpPr/>
          <p:nvPr/>
        </p:nvGrpSpPr>
        <p:grpSpPr>
          <a:xfrm>
            <a:off x="3309791" y="914400"/>
            <a:ext cx="2256427" cy="4984431"/>
            <a:chOff x="3309791" y="914400"/>
            <a:chExt cx="2256427" cy="4984431"/>
          </a:xfrm>
        </p:grpSpPr>
        <p:cxnSp>
          <p:nvCxnSpPr>
            <p:cNvPr id="16" name="Straight Arrow Connector 15">
              <a:extLst>
                <a:ext uri="{FF2B5EF4-FFF2-40B4-BE49-F238E27FC236}">
                  <a16:creationId xmlns:a16="http://schemas.microsoft.com/office/drawing/2014/main" id="{BE8DD0A2-47D6-A040-B022-10CF1F131FB0}"/>
                </a:ext>
              </a:extLst>
            </p:cNvPr>
            <p:cNvCxnSpPr>
              <a:cxnSpLocks/>
            </p:cNvCxnSpPr>
            <p:nvPr/>
          </p:nvCxnSpPr>
          <p:spPr>
            <a:xfrm flipH="1" flipV="1">
              <a:off x="4370047" y="1301477"/>
              <a:ext cx="1196171" cy="4597354"/>
            </a:xfrm>
            <a:prstGeom prst="straightConnector1">
              <a:avLst/>
            </a:prstGeom>
            <a:ln w="12700">
              <a:solidFill>
                <a:srgbClr val="0A20FF"/>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CF9DF4F4-84F0-A04C-AE76-53ACEABFAB03}"/>
                </a:ext>
              </a:extLst>
            </p:cNvPr>
            <p:cNvSpPr/>
            <p:nvPr/>
          </p:nvSpPr>
          <p:spPr>
            <a:xfrm>
              <a:off x="3309791" y="914400"/>
              <a:ext cx="413508" cy="325369"/>
            </a:xfrm>
            <a:prstGeom prst="rect">
              <a:avLst/>
            </a:prstGeom>
            <a:noFill/>
            <a:ln w="1905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29" name="Group 28">
            <a:extLst>
              <a:ext uri="{FF2B5EF4-FFF2-40B4-BE49-F238E27FC236}">
                <a16:creationId xmlns:a16="http://schemas.microsoft.com/office/drawing/2014/main" id="{C1C87EDA-BEFE-4E48-AB3B-36E01A2B40DE}"/>
              </a:ext>
            </a:extLst>
          </p:cNvPr>
          <p:cNvGrpSpPr/>
          <p:nvPr/>
        </p:nvGrpSpPr>
        <p:grpSpPr>
          <a:xfrm>
            <a:off x="3358695" y="350879"/>
            <a:ext cx="3025277" cy="5547953"/>
            <a:chOff x="3358695" y="350879"/>
            <a:chExt cx="3025277" cy="5547953"/>
          </a:xfrm>
        </p:grpSpPr>
        <p:cxnSp>
          <p:nvCxnSpPr>
            <p:cNvPr id="18" name="Straight Arrow Connector 17">
              <a:extLst>
                <a:ext uri="{FF2B5EF4-FFF2-40B4-BE49-F238E27FC236}">
                  <a16:creationId xmlns:a16="http://schemas.microsoft.com/office/drawing/2014/main" id="{4FA2F76D-B57D-5746-992E-D6799A015584}"/>
                </a:ext>
              </a:extLst>
            </p:cNvPr>
            <p:cNvCxnSpPr>
              <a:cxnSpLocks/>
            </p:cNvCxnSpPr>
            <p:nvPr/>
          </p:nvCxnSpPr>
          <p:spPr>
            <a:xfrm flipH="1" flipV="1">
              <a:off x="6316653" y="3461256"/>
              <a:ext cx="67319" cy="2437576"/>
            </a:xfrm>
            <a:prstGeom prst="straightConnector1">
              <a:avLst/>
            </a:prstGeom>
            <a:ln w="12700">
              <a:solidFill>
                <a:srgbClr val="0A20FF"/>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90D28E72-5169-3648-AC0B-FDB05BCC69F1}"/>
                </a:ext>
              </a:extLst>
            </p:cNvPr>
            <p:cNvGrpSpPr/>
            <p:nvPr/>
          </p:nvGrpSpPr>
          <p:grpSpPr>
            <a:xfrm>
              <a:off x="3358695" y="350879"/>
              <a:ext cx="2975964" cy="3037450"/>
              <a:chOff x="3358695" y="350879"/>
              <a:chExt cx="2975964" cy="3037450"/>
            </a:xfrm>
          </p:grpSpPr>
          <p:sp>
            <p:nvSpPr>
              <p:cNvPr id="24" name="Rectangle 23">
                <a:extLst>
                  <a:ext uri="{FF2B5EF4-FFF2-40B4-BE49-F238E27FC236}">
                    <a16:creationId xmlns:a16="http://schemas.microsoft.com/office/drawing/2014/main" id="{E52693D1-4463-C64B-A08B-06D1B4567832}"/>
                  </a:ext>
                </a:extLst>
              </p:cNvPr>
              <p:cNvSpPr/>
              <p:nvPr/>
            </p:nvSpPr>
            <p:spPr>
              <a:xfrm>
                <a:off x="3358695" y="2379497"/>
                <a:ext cx="157850" cy="1008832"/>
              </a:xfrm>
              <a:prstGeom prst="rect">
                <a:avLst/>
              </a:prstGeom>
              <a:noFill/>
              <a:ln w="1905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7" name="Group 26">
                <a:extLst>
                  <a:ext uri="{FF2B5EF4-FFF2-40B4-BE49-F238E27FC236}">
                    <a16:creationId xmlns:a16="http://schemas.microsoft.com/office/drawing/2014/main" id="{1E7EE4FB-D4D2-8249-BBE4-5CF95A721693}"/>
                  </a:ext>
                </a:extLst>
              </p:cNvPr>
              <p:cNvGrpSpPr/>
              <p:nvPr/>
            </p:nvGrpSpPr>
            <p:grpSpPr>
              <a:xfrm>
                <a:off x="5481683" y="350879"/>
                <a:ext cx="852976" cy="350348"/>
                <a:chOff x="5481683" y="350879"/>
                <a:chExt cx="852976" cy="350348"/>
              </a:xfrm>
            </p:grpSpPr>
            <p:sp>
              <p:nvSpPr>
                <p:cNvPr id="25" name="Rectangle 24">
                  <a:extLst>
                    <a:ext uri="{FF2B5EF4-FFF2-40B4-BE49-F238E27FC236}">
                      <a16:creationId xmlns:a16="http://schemas.microsoft.com/office/drawing/2014/main" id="{9D7373E2-6D7B-8243-AC07-E1C725E603E6}"/>
                    </a:ext>
                  </a:extLst>
                </p:cNvPr>
                <p:cNvSpPr/>
                <p:nvPr/>
              </p:nvSpPr>
              <p:spPr>
                <a:xfrm>
                  <a:off x="5481683" y="350879"/>
                  <a:ext cx="157850" cy="350348"/>
                </a:xfrm>
                <a:prstGeom prst="rect">
                  <a:avLst/>
                </a:prstGeom>
                <a:noFill/>
                <a:ln w="1905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ctangle 25">
                  <a:extLst>
                    <a:ext uri="{FF2B5EF4-FFF2-40B4-BE49-F238E27FC236}">
                      <a16:creationId xmlns:a16="http://schemas.microsoft.com/office/drawing/2014/main" id="{A227C269-E0BE-2144-A205-DD7126E11A99}"/>
                    </a:ext>
                  </a:extLst>
                </p:cNvPr>
                <p:cNvSpPr/>
                <p:nvPr/>
              </p:nvSpPr>
              <p:spPr>
                <a:xfrm>
                  <a:off x="6176809" y="350879"/>
                  <a:ext cx="157850" cy="350348"/>
                </a:xfrm>
                <a:prstGeom prst="rect">
                  <a:avLst/>
                </a:prstGeom>
                <a:noFill/>
                <a:ln w="1905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grpSp>
      <p:grpSp>
        <p:nvGrpSpPr>
          <p:cNvPr id="17" name="Group 16">
            <a:extLst>
              <a:ext uri="{FF2B5EF4-FFF2-40B4-BE49-F238E27FC236}">
                <a16:creationId xmlns:a16="http://schemas.microsoft.com/office/drawing/2014/main" id="{F52F2649-0EAB-F347-876E-3C79C6E84E7A}"/>
              </a:ext>
            </a:extLst>
          </p:cNvPr>
          <p:cNvGrpSpPr/>
          <p:nvPr/>
        </p:nvGrpSpPr>
        <p:grpSpPr>
          <a:xfrm>
            <a:off x="5342114" y="914400"/>
            <a:ext cx="3037653" cy="2636322"/>
            <a:chOff x="5342114" y="914400"/>
            <a:chExt cx="3037653" cy="2636322"/>
          </a:xfrm>
        </p:grpSpPr>
        <p:sp>
          <p:nvSpPr>
            <p:cNvPr id="4" name="Rounded Rectangle 3">
              <a:extLst>
                <a:ext uri="{FF2B5EF4-FFF2-40B4-BE49-F238E27FC236}">
                  <a16:creationId xmlns:a16="http://schemas.microsoft.com/office/drawing/2014/main" id="{852CB503-BA38-5649-A2F9-27EB39EEC482}"/>
                </a:ext>
              </a:extLst>
            </p:cNvPr>
            <p:cNvSpPr/>
            <p:nvPr/>
          </p:nvSpPr>
          <p:spPr>
            <a:xfrm>
              <a:off x="5342114" y="914400"/>
              <a:ext cx="602023" cy="2636322"/>
            </a:xfrm>
            <a:prstGeom prst="roundRect">
              <a:avLst>
                <a:gd name="adj" fmla="val 33334"/>
              </a:avLst>
            </a:prstGeom>
            <a:noFill/>
            <a:ln w="254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8D7FDBC-227F-7646-B37F-B4F527ACBDFB}"/>
                </a:ext>
              </a:extLst>
            </p:cNvPr>
            <p:cNvGrpSpPr/>
            <p:nvPr/>
          </p:nvGrpSpPr>
          <p:grpSpPr>
            <a:xfrm>
              <a:off x="5944137" y="940055"/>
              <a:ext cx="2435630" cy="1292506"/>
              <a:chOff x="5944137" y="940055"/>
              <a:chExt cx="2435630" cy="1292506"/>
            </a:xfrm>
          </p:grpSpPr>
          <p:cxnSp>
            <p:nvCxnSpPr>
              <p:cNvPr id="30" name="Straight Arrow Connector 29">
                <a:extLst>
                  <a:ext uri="{FF2B5EF4-FFF2-40B4-BE49-F238E27FC236}">
                    <a16:creationId xmlns:a16="http://schemas.microsoft.com/office/drawing/2014/main" id="{DB5A4D99-3937-EE49-9620-282AB86EE35A}"/>
                  </a:ext>
                </a:extLst>
              </p:cNvPr>
              <p:cNvCxnSpPr>
                <a:cxnSpLocks/>
                <a:endCxn id="4" idx="3"/>
              </p:cNvCxnSpPr>
              <p:nvPr/>
            </p:nvCxnSpPr>
            <p:spPr>
              <a:xfrm flipH="1">
                <a:off x="5944137" y="1308190"/>
                <a:ext cx="1382938" cy="924371"/>
              </a:xfrm>
              <a:prstGeom prst="straightConnector1">
                <a:avLst/>
              </a:prstGeom>
              <a:ln w="127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0A36953-9DA8-5944-99D1-96802CAB21AC}"/>
                  </a:ext>
                </a:extLst>
              </p:cNvPr>
              <p:cNvSpPr txBox="1"/>
              <p:nvPr/>
            </p:nvSpPr>
            <p:spPr>
              <a:xfrm>
                <a:off x="7356730" y="940055"/>
                <a:ext cx="1023037" cy="369332"/>
              </a:xfrm>
              <a:prstGeom prst="rect">
                <a:avLst/>
              </a:prstGeom>
              <a:noFill/>
              <a:ln>
                <a:solidFill>
                  <a:srgbClr val="FF0000"/>
                </a:solidFill>
              </a:ln>
            </p:spPr>
            <p:txBody>
              <a:bodyPr wrap="none" rtlCol="0">
                <a:spAutoFit/>
              </a:bodyPr>
              <a:lstStyle/>
              <a:p>
                <a:r>
                  <a:rPr lang="en-US">
                    <a:solidFill>
                      <a:srgbClr val="FF0000"/>
                    </a:solidFill>
                  </a:rPr>
                  <a:t>non utile</a:t>
                </a:r>
              </a:p>
            </p:txBody>
          </p:sp>
        </p:grpSp>
      </p:grpSp>
    </p:spTree>
    <p:extLst>
      <p:ext uri="{BB962C8B-B14F-4D97-AF65-F5344CB8AC3E}">
        <p14:creationId xmlns:p14="http://schemas.microsoft.com/office/powerpoint/2010/main" val="25047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5CBE63-F4D1-E445-AAC9-562C1E46C3D2}"/>
              </a:ext>
            </a:extLst>
          </p:cNvPr>
          <p:cNvSpPr txBox="1"/>
          <p:nvPr/>
        </p:nvSpPr>
        <p:spPr>
          <a:xfrm>
            <a:off x="6929469" y="0"/>
            <a:ext cx="2178802" cy="246221"/>
          </a:xfrm>
          <a:prstGeom prst="rect">
            <a:avLst/>
          </a:prstGeom>
          <a:noFill/>
        </p:spPr>
        <p:txBody>
          <a:bodyPr wrap="none" rtlCol="0">
            <a:spAutoFit/>
          </a:bodyPr>
          <a:lstStyle/>
          <a:p>
            <a:r>
              <a:rPr lang="it-IT" sz="1000"/>
              <a:t>Metodo tabellare di Quine-Mc Cluskey</a:t>
            </a:r>
          </a:p>
        </p:txBody>
      </p:sp>
      <p:sp>
        <p:nvSpPr>
          <p:cNvPr id="3" name="TextBox 2">
            <a:extLst>
              <a:ext uri="{FF2B5EF4-FFF2-40B4-BE49-F238E27FC236}">
                <a16:creationId xmlns:a16="http://schemas.microsoft.com/office/drawing/2014/main" id="{E07540B4-C79C-BD49-BEED-0503C52D739E}"/>
              </a:ext>
            </a:extLst>
          </p:cNvPr>
          <p:cNvSpPr txBox="1"/>
          <p:nvPr/>
        </p:nvSpPr>
        <p:spPr>
          <a:xfrm>
            <a:off x="1923803" y="700645"/>
            <a:ext cx="5438861" cy="461665"/>
          </a:xfrm>
          <a:prstGeom prst="rect">
            <a:avLst/>
          </a:prstGeom>
          <a:noFill/>
        </p:spPr>
        <p:txBody>
          <a:bodyPr wrap="none" rtlCol="0">
            <a:spAutoFit/>
          </a:bodyPr>
          <a:lstStyle/>
          <a:p>
            <a:r>
              <a:rPr lang="it-IT" sz="2400" b="1"/>
              <a:t>Il metodo tabellare di Quine - Mc Cluskey</a:t>
            </a:r>
          </a:p>
        </p:txBody>
      </p:sp>
      <p:sp>
        <p:nvSpPr>
          <p:cNvPr id="4" name="TextBox 3">
            <a:extLst>
              <a:ext uri="{FF2B5EF4-FFF2-40B4-BE49-F238E27FC236}">
                <a16:creationId xmlns:a16="http://schemas.microsoft.com/office/drawing/2014/main" id="{88CA2E28-2B80-9B43-9A53-DD2CC571078F}"/>
              </a:ext>
            </a:extLst>
          </p:cNvPr>
          <p:cNvSpPr txBox="1"/>
          <p:nvPr/>
        </p:nvSpPr>
        <p:spPr>
          <a:xfrm>
            <a:off x="973776" y="1257942"/>
            <a:ext cx="7738850" cy="646331"/>
          </a:xfrm>
          <a:prstGeom prst="rect">
            <a:avLst/>
          </a:prstGeom>
          <a:noFill/>
        </p:spPr>
        <p:txBody>
          <a:bodyPr wrap="none" rtlCol="0">
            <a:spAutoFit/>
          </a:bodyPr>
          <a:lstStyle/>
          <a:p>
            <a:r>
              <a:rPr lang="it-IT"/>
              <a:t>Procedimento tabellare che consente di ottenere la forma minima come somma </a:t>
            </a:r>
          </a:p>
          <a:p>
            <a:r>
              <a:rPr lang="it-IT"/>
              <a:t>di prodotti per qualsiasi funzione logica. Anche’esso si basa sulla relazione </a:t>
            </a:r>
          </a:p>
        </p:txBody>
      </p:sp>
      <p:pic>
        <p:nvPicPr>
          <p:cNvPr id="6" name="Picture 5">
            <a:extLst>
              <a:ext uri="{FF2B5EF4-FFF2-40B4-BE49-F238E27FC236}">
                <a16:creationId xmlns:a16="http://schemas.microsoft.com/office/drawing/2014/main" id="{543C1D57-5F36-C147-9A7C-046EB129B415}"/>
              </a:ext>
            </a:extLst>
          </p:cNvPr>
          <p:cNvPicPr>
            <a:picLocks noChangeAspect="1"/>
          </p:cNvPicPr>
          <p:nvPr/>
        </p:nvPicPr>
        <p:blipFill>
          <a:blip r:embed="rId2"/>
          <a:stretch>
            <a:fillRect/>
          </a:stretch>
        </p:blipFill>
        <p:spPr>
          <a:xfrm>
            <a:off x="3601833" y="1999905"/>
            <a:ext cx="2082800" cy="584200"/>
          </a:xfrm>
          <a:prstGeom prst="rect">
            <a:avLst/>
          </a:prstGeom>
        </p:spPr>
      </p:pic>
      <p:sp>
        <p:nvSpPr>
          <p:cNvPr id="7" name="TextBox 6">
            <a:extLst>
              <a:ext uri="{FF2B5EF4-FFF2-40B4-BE49-F238E27FC236}">
                <a16:creationId xmlns:a16="http://schemas.microsoft.com/office/drawing/2014/main" id="{3AF79FBC-8A9E-AF42-8B2A-7982EB4C0948}"/>
              </a:ext>
            </a:extLst>
          </p:cNvPr>
          <p:cNvSpPr txBox="1"/>
          <p:nvPr/>
        </p:nvSpPr>
        <p:spPr>
          <a:xfrm>
            <a:off x="973776" y="2915994"/>
            <a:ext cx="7517081" cy="369332"/>
          </a:xfrm>
          <a:prstGeom prst="rect">
            <a:avLst/>
          </a:prstGeom>
          <a:noFill/>
        </p:spPr>
        <p:txBody>
          <a:bodyPr wrap="square" rtlCol="0">
            <a:spAutoFit/>
          </a:bodyPr>
          <a:lstStyle/>
          <a:p>
            <a:r>
              <a:rPr lang="it-IT"/>
              <a:t>che viene applicata in modo sistematico a tutti i termini minimi della funzione. </a:t>
            </a:r>
          </a:p>
        </p:txBody>
      </p:sp>
      <p:grpSp>
        <p:nvGrpSpPr>
          <p:cNvPr id="18" name="Group 17">
            <a:extLst>
              <a:ext uri="{FF2B5EF4-FFF2-40B4-BE49-F238E27FC236}">
                <a16:creationId xmlns:a16="http://schemas.microsoft.com/office/drawing/2014/main" id="{D7AEC9D7-2E99-1641-8BF3-65ED3D7EB1BF}"/>
              </a:ext>
            </a:extLst>
          </p:cNvPr>
          <p:cNvGrpSpPr/>
          <p:nvPr/>
        </p:nvGrpSpPr>
        <p:grpSpPr>
          <a:xfrm>
            <a:off x="653142" y="3285326"/>
            <a:ext cx="4544603" cy="3105397"/>
            <a:chOff x="653142" y="3285326"/>
            <a:chExt cx="4544603" cy="3105397"/>
          </a:xfrm>
        </p:grpSpPr>
        <p:pic>
          <p:nvPicPr>
            <p:cNvPr id="10" name="Picture 9">
              <a:extLst>
                <a:ext uri="{FF2B5EF4-FFF2-40B4-BE49-F238E27FC236}">
                  <a16:creationId xmlns:a16="http://schemas.microsoft.com/office/drawing/2014/main" id="{22943081-294E-3E4A-829D-B1AC2CB13C58}"/>
                </a:ext>
              </a:extLst>
            </p:cNvPr>
            <p:cNvPicPr>
              <a:picLocks noChangeAspect="1"/>
            </p:cNvPicPr>
            <p:nvPr/>
          </p:nvPicPr>
          <p:blipFill>
            <a:blip r:embed="rId3"/>
            <a:stretch>
              <a:fillRect/>
            </a:stretch>
          </p:blipFill>
          <p:spPr>
            <a:xfrm>
              <a:off x="2682811" y="3285326"/>
              <a:ext cx="2514934" cy="3105397"/>
            </a:xfrm>
            <a:prstGeom prst="rect">
              <a:avLst/>
            </a:prstGeom>
          </p:spPr>
        </p:pic>
        <p:sp>
          <p:nvSpPr>
            <p:cNvPr id="11" name="TextBox 10">
              <a:extLst>
                <a:ext uri="{FF2B5EF4-FFF2-40B4-BE49-F238E27FC236}">
                  <a16:creationId xmlns:a16="http://schemas.microsoft.com/office/drawing/2014/main" id="{D69D13E4-2AC3-D44E-9AE1-F061CA43CAC2}"/>
                </a:ext>
              </a:extLst>
            </p:cNvPr>
            <p:cNvSpPr txBox="1"/>
            <p:nvPr/>
          </p:nvSpPr>
          <p:spPr>
            <a:xfrm>
              <a:off x="653142" y="3617215"/>
              <a:ext cx="1885324" cy="923330"/>
            </a:xfrm>
            <a:prstGeom prst="rect">
              <a:avLst/>
            </a:prstGeom>
            <a:noFill/>
          </p:spPr>
          <p:txBody>
            <a:bodyPr wrap="none" rtlCol="0">
              <a:spAutoFit/>
            </a:bodyPr>
            <a:lstStyle/>
            <a:p>
              <a:r>
                <a:rPr lang="it-IT"/>
                <a:t>Partiamo dalla</a:t>
              </a:r>
            </a:p>
            <a:p>
              <a:r>
                <a:rPr lang="it-IT"/>
                <a:t>funzione già usata</a:t>
              </a:r>
            </a:p>
            <a:p>
              <a:r>
                <a:rPr lang="it-IT"/>
                <a:t>precedentemente</a:t>
              </a:r>
            </a:p>
          </p:txBody>
        </p:sp>
      </p:grpSp>
      <p:grpSp>
        <p:nvGrpSpPr>
          <p:cNvPr id="19" name="Group 18">
            <a:extLst>
              <a:ext uri="{FF2B5EF4-FFF2-40B4-BE49-F238E27FC236}">
                <a16:creationId xmlns:a16="http://schemas.microsoft.com/office/drawing/2014/main" id="{082FD2E1-7600-CE49-94CF-4CD87B52BF67}"/>
              </a:ext>
            </a:extLst>
          </p:cNvPr>
          <p:cNvGrpSpPr/>
          <p:nvPr/>
        </p:nvGrpSpPr>
        <p:grpSpPr>
          <a:xfrm>
            <a:off x="5445496" y="3666903"/>
            <a:ext cx="3454400" cy="1653721"/>
            <a:chOff x="5445496" y="3666903"/>
            <a:chExt cx="3454400" cy="1653721"/>
          </a:xfrm>
        </p:grpSpPr>
        <p:pic>
          <p:nvPicPr>
            <p:cNvPr id="13" name="Picture 12">
              <a:extLst>
                <a:ext uri="{FF2B5EF4-FFF2-40B4-BE49-F238E27FC236}">
                  <a16:creationId xmlns:a16="http://schemas.microsoft.com/office/drawing/2014/main" id="{DE31003A-9C01-E748-B4F2-ADF2D6618FD6}"/>
                </a:ext>
              </a:extLst>
            </p:cNvPr>
            <p:cNvPicPr>
              <a:picLocks noChangeAspect="1"/>
            </p:cNvPicPr>
            <p:nvPr/>
          </p:nvPicPr>
          <p:blipFill>
            <a:blip r:embed="rId4"/>
            <a:stretch>
              <a:fillRect/>
            </a:stretch>
          </p:blipFill>
          <p:spPr>
            <a:xfrm>
              <a:off x="5445496" y="3666903"/>
              <a:ext cx="3454400" cy="469900"/>
            </a:xfrm>
            <a:prstGeom prst="rect">
              <a:avLst/>
            </a:prstGeom>
          </p:spPr>
        </p:pic>
        <p:pic>
          <p:nvPicPr>
            <p:cNvPr id="15" name="Picture 14">
              <a:extLst>
                <a:ext uri="{FF2B5EF4-FFF2-40B4-BE49-F238E27FC236}">
                  <a16:creationId xmlns:a16="http://schemas.microsoft.com/office/drawing/2014/main" id="{0AC41E11-6A42-6043-B6E9-D9ACA563B479}"/>
                </a:ext>
              </a:extLst>
            </p:cNvPr>
            <p:cNvPicPr>
              <a:picLocks noChangeAspect="1"/>
            </p:cNvPicPr>
            <p:nvPr/>
          </p:nvPicPr>
          <p:blipFill>
            <a:blip r:embed="rId5"/>
            <a:stretch>
              <a:fillRect/>
            </a:stretch>
          </p:blipFill>
          <p:spPr>
            <a:xfrm>
              <a:off x="5547695" y="4238980"/>
              <a:ext cx="3175000" cy="558800"/>
            </a:xfrm>
            <a:prstGeom prst="rect">
              <a:avLst/>
            </a:prstGeom>
          </p:spPr>
        </p:pic>
        <p:pic>
          <p:nvPicPr>
            <p:cNvPr id="17" name="Picture 16">
              <a:extLst>
                <a:ext uri="{FF2B5EF4-FFF2-40B4-BE49-F238E27FC236}">
                  <a16:creationId xmlns:a16="http://schemas.microsoft.com/office/drawing/2014/main" id="{55CB53CD-91E9-B842-9C8B-19EAA0749D65}"/>
                </a:ext>
              </a:extLst>
            </p:cNvPr>
            <p:cNvPicPr>
              <a:picLocks noChangeAspect="1"/>
            </p:cNvPicPr>
            <p:nvPr/>
          </p:nvPicPr>
          <p:blipFill>
            <a:blip r:embed="rId6"/>
            <a:stretch>
              <a:fillRect/>
            </a:stretch>
          </p:blipFill>
          <p:spPr>
            <a:xfrm>
              <a:off x="5526692" y="4838024"/>
              <a:ext cx="1435100" cy="482600"/>
            </a:xfrm>
            <a:prstGeom prst="rect">
              <a:avLst/>
            </a:prstGeom>
          </p:spPr>
        </p:pic>
      </p:grpSp>
    </p:spTree>
    <p:extLst>
      <p:ext uri="{BB962C8B-B14F-4D97-AF65-F5344CB8AC3E}">
        <p14:creationId xmlns:p14="http://schemas.microsoft.com/office/powerpoint/2010/main" val="176070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E13637-07BD-E749-81D1-62E476432DD3}"/>
              </a:ext>
            </a:extLst>
          </p:cNvPr>
          <p:cNvSpPr txBox="1"/>
          <p:nvPr/>
        </p:nvSpPr>
        <p:spPr>
          <a:xfrm>
            <a:off x="890649" y="629390"/>
            <a:ext cx="7932556" cy="1200329"/>
          </a:xfrm>
          <a:prstGeom prst="rect">
            <a:avLst/>
          </a:prstGeom>
          <a:noFill/>
        </p:spPr>
        <p:txBody>
          <a:bodyPr wrap="none" rtlCol="0">
            <a:spAutoFit/>
          </a:bodyPr>
          <a:lstStyle/>
          <a:p>
            <a:r>
              <a:rPr lang="it-IT"/>
              <a:t>Ordiniamo ora le righe della tabella in modo da mettere su livelli adiacenti le</a:t>
            </a:r>
            <a:r>
              <a:rPr lang="it-IT" i="1"/>
              <a:t> n</a:t>
            </a:r>
            <a:r>
              <a:rPr lang="it-IT"/>
              <a:t>-ple </a:t>
            </a:r>
          </a:p>
          <a:p>
            <a:r>
              <a:rPr lang="it-IT"/>
              <a:t>che differiscono per una sola variabile. Si può procedere per peso crescente delle </a:t>
            </a:r>
          </a:p>
          <a:p>
            <a:r>
              <a:rPr lang="it-IT" i="1"/>
              <a:t>n</a:t>
            </a:r>
            <a:r>
              <a:rPr lang="it-IT"/>
              <a:t>-ple binarie associate ai termini minimi - dove per peso di un </a:t>
            </a:r>
            <a:r>
              <a:rPr lang="it-IT" i="1"/>
              <a:t>n</a:t>
            </a:r>
            <a:r>
              <a:rPr lang="it-IT"/>
              <a:t>-pla s’intende il </a:t>
            </a:r>
          </a:p>
          <a:p>
            <a:r>
              <a:rPr lang="it-IT"/>
              <a:t>numero di 1 in essa presenti.</a:t>
            </a:r>
          </a:p>
        </p:txBody>
      </p:sp>
      <p:pic>
        <p:nvPicPr>
          <p:cNvPr id="4" name="Picture 3">
            <a:extLst>
              <a:ext uri="{FF2B5EF4-FFF2-40B4-BE49-F238E27FC236}">
                <a16:creationId xmlns:a16="http://schemas.microsoft.com/office/drawing/2014/main" id="{BF86C3C6-20D4-184A-A6AE-2829AA9B0D4B}"/>
              </a:ext>
            </a:extLst>
          </p:cNvPr>
          <p:cNvPicPr>
            <a:picLocks noChangeAspect="1"/>
          </p:cNvPicPr>
          <p:nvPr/>
        </p:nvPicPr>
        <p:blipFill>
          <a:blip r:embed="rId2"/>
          <a:stretch>
            <a:fillRect/>
          </a:stretch>
        </p:blipFill>
        <p:spPr>
          <a:xfrm>
            <a:off x="5060867" y="3140197"/>
            <a:ext cx="3962400" cy="2311400"/>
          </a:xfrm>
          <a:prstGeom prst="rect">
            <a:avLst/>
          </a:prstGeom>
        </p:spPr>
      </p:pic>
      <p:pic>
        <p:nvPicPr>
          <p:cNvPr id="6" name="Picture 5">
            <a:extLst>
              <a:ext uri="{FF2B5EF4-FFF2-40B4-BE49-F238E27FC236}">
                <a16:creationId xmlns:a16="http://schemas.microsoft.com/office/drawing/2014/main" id="{24627806-A553-DA40-957A-0771C8A80B1B}"/>
              </a:ext>
            </a:extLst>
          </p:cNvPr>
          <p:cNvPicPr>
            <a:picLocks noChangeAspect="1"/>
          </p:cNvPicPr>
          <p:nvPr/>
        </p:nvPicPr>
        <p:blipFill>
          <a:blip r:embed="rId3"/>
          <a:stretch>
            <a:fillRect/>
          </a:stretch>
        </p:blipFill>
        <p:spPr>
          <a:xfrm>
            <a:off x="890649" y="2282206"/>
            <a:ext cx="3937000" cy="3581400"/>
          </a:xfrm>
          <a:prstGeom prst="rect">
            <a:avLst/>
          </a:prstGeom>
        </p:spPr>
      </p:pic>
      <p:sp>
        <p:nvSpPr>
          <p:cNvPr id="9" name="TextBox 8">
            <a:extLst>
              <a:ext uri="{FF2B5EF4-FFF2-40B4-BE49-F238E27FC236}">
                <a16:creationId xmlns:a16="http://schemas.microsoft.com/office/drawing/2014/main" id="{0AFB842E-94DD-4843-BD88-38E04765F48E}"/>
              </a:ext>
            </a:extLst>
          </p:cNvPr>
          <p:cNvSpPr txBox="1"/>
          <p:nvPr/>
        </p:nvSpPr>
        <p:spPr>
          <a:xfrm>
            <a:off x="6929469" y="0"/>
            <a:ext cx="2178802" cy="246221"/>
          </a:xfrm>
          <a:prstGeom prst="rect">
            <a:avLst/>
          </a:prstGeom>
          <a:noFill/>
        </p:spPr>
        <p:txBody>
          <a:bodyPr wrap="none" rtlCol="0">
            <a:spAutoFit/>
          </a:bodyPr>
          <a:lstStyle/>
          <a:p>
            <a:r>
              <a:rPr lang="it-IT" sz="1000"/>
              <a:t>Metodo tabellare di Quine-Mc Cluskey</a:t>
            </a:r>
          </a:p>
        </p:txBody>
      </p:sp>
    </p:spTree>
    <p:extLst>
      <p:ext uri="{BB962C8B-B14F-4D97-AF65-F5344CB8AC3E}">
        <p14:creationId xmlns:p14="http://schemas.microsoft.com/office/powerpoint/2010/main" val="9678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C527A1-205B-8542-B1C4-40BF7518E11E}"/>
              </a:ext>
            </a:extLst>
          </p:cNvPr>
          <p:cNvSpPr txBox="1"/>
          <p:nvPr/>
        </p:nvSpPr>
        <p:spPr>
          <a:xfrm>
            <a:off x="1334530" y="333632"/>
            <a:ext cx="6890348" cy="646331"/>
          </a:xfrm>
          <a:prstGeom prst="rect">
            <a:avLst/>
          </a:prstGeom>
          <a:noFill/>
        </p:spPr>
        <p:txBody>
          <a:bodyPr wrap="none" rtlCol="0">
            <a:spAutoFit/>
          </a:bodyPr>
          <a:lstStyle/>
          <a:p>
            <a:r>
              <a:rPr lang="it-IT"/>
              <a:t>A seguito della semplificazione la complessità del circuito associato alla </a:t>
            </a:r>
          </a:p>
          <a:p>
            <a:r>
              <a:rPr lang="it-IT"/>
              <a:t>funzione si riduce drasticamente </a:t>
            </a:r>
          </a:p>
        </p:txBody>
      </p:sp>
      <p:pic>
        <p:nvPicPr>
          <p:cNvPr id="4" name="Picture 3">
            <a:extLst>
              <a:ext uri="{FF2B5EF4-FFF2-40B4-BE49-F238E27FC236}">
                <a16:creationId xmlns:a16="http://schemas.microsoft.com/office/drawing/2014/main" id="{9EECDA3C-78AE-FA48-BEE6-0E09C7F4E6EE}"/>
              </a:ext>
            </a:extLst>
          </p:cNvPr>
          <p:cNvPicPr>
            <a:picLocks noChangeAspect="1"/>
          </p:cNvPicPr>
          <p:nvPr/>
        </p:nvPicPr>
        <p:blipFill>
          <a:blip r:embed="rId2"/>
          <a:stretch>
            <a:fillRect/>
          </a:stretch>
        </p:blipFill>
        <p:spPr>
          <a:xfrm>
            <a:off x="2600959" y="1604276"/>
            <a:ext cx="4051941" cy="2578508"/>
          </a:xfrm>
          <a:prstGeom prst="rect">
            <a:avLst/>
          </a:prstGeom>
        </p:spPr>
      </p:pic>
      <p:grpSp>
        <p:nvGrpSpPr>
          <p:cNvPr id="8" name="Group 7">
            <a:extLst>
              <a:ext uri="{FF2B5EF4-FFF2-40B4-BE49-F238E27FC236}">
                <a16:creationId xmlns:a16="http://schemas.microsoft.com/office/drawing/2014/main" id="{BFBC081E-2CFF-A14A-B7D3-37C7A2DA1AFE}"/>
              </a:ext>
            </a:extLst>
          </p:cNvPr>
          <p:cNvGrpSpPr/>
          <p:nvPr/>
        </p:nvGrpSpPr>
        <p:grpSpPr>
          <a:xfrm>
            <a:off x="1788854" y="4912493"/>
            <a:ext cx="5981700" cy="920810"/>
            <a:chOff x="1788854" y="4912493"/>
            <a:chExt cx="5981700" cy="920810"/>
          </a:xfrm>
        </p:grpSpPr>
        <p:pic>
          <p:nvPicPr>
            <p:cNvPr id="6" name="Picture 5">
              <a:extLst>
                <a:ext uri="{FF2B5EF4-FFF2-40B4-BE49-F238E27FC236}">
                  <a16:creationId xmlns:a16="http://schemas.microsoft.com/office/drawing/2014/main" id="{79891D49-7200-D04E-A28B-27C57D6B0290}"/>
                </a:ext>
              </a:extLst>
            </p:cNvPr>
            <p:cNvPicPr>
              <a:picLocks noChangeAspect="1"/>
            </p:cNvPicPr>
            <p:nvPr/>
          </p:nvPicPr>
          <p:blipFill>
            <a:blip r:embed="rId3"/>
            <a:stretch>
              <a:fillRect/>
            </a:stretch>
          </p:blipFill>
          <p:spPr>
            <a:xfrm>
              <a:off x="1788854" y="4912493"/>
              <a:ext cx="5981700" cy="520700"/>
            </a:xfrm>
            <a:prstGeom prst="rect">
              <a:avLst/>
            </a:prstGeom>
          </p:spPr>
        </p:pic>
        <p:sp>
          <p:nvSpPr>
            <p:cNvPr id="7" name="TextBox 6">
              <a:extLst>
                <a:ext uri="{FF2B5EF4-FFF2-40B4-BE49-F238E27FC236}">
                  <a16:creationId xmlns:a16="http://schemas.microsoft.com/office/drawing/2014/main" id="{C2E89BAC-7D23-6A44-A252-6C0C95080F71}"/>
                </a:ext>
              </a:extLst>
            </p:cNvPr>
            <p:cNvSpPr txBox="1"/>
            <p:nvPr/>
          </p:nvSpPr>
          <p:spPr>
            <a:xfrm>
              <a:off x="3200401" y="5433193"/>
              <a:ext cx="1378904" cy="400110"/>
            </a:xfrm>
            <a:prstGeom prst="rect">
              <a:avLst/>
            </a:prstGeom>
            <a:noFill/>
          </p:spPr>
          <p:txBody>
            <a:bodyPr wrap="none" rtlCol="0">
              <a:spAutoFit/>
            </a:bodyPr>
            <a:lstStyle/>
            <a:p>
              <a:r>
                <a:rPr lang="it-IT" sz="2000">
                  <a:latin typeface="Times" pitchFamily="2" charset="0"/>
                </a:rPr>
                <a:t>di cui sopra</a:t>
              </a:r>
            </a:p>
          </p:txBody>
        </p:sp>
      </p:grpSp>
      <p:pic>
        <p:nvPicPr>
          <p:cNvPr id="10" name="Picture 9">
            <a:extLst>
              <a:ext uri="{FF2B5EF4-FFF2-40B4-BE49-F238E27FC236}">
                <a16:creationId xmlns:a16="http://schemas.microsoft.com/office/drawing/2014/main" id="{CD82939B-A76E-1F45-9C5A-02DA67244FF7}"/>
              </a:ext>
            </a:extLst>
          </p:cNvPr>
          <p:cNvPicPr>
            <a:picLocks noChangeAspect="1"/>
          </p:cNvPicPr>
          <p:nvPr/>
        </p:nvPicPr>
        <p:blipFill>
          <a:blip r:embed="rId4"/>
          <a:stretch>
            <a:fillRect/>
          </a:stretch>
        </p:blipFill>
        <p:spPr>
          <a:xfrm>
            <a:off x="6825251" y="2758410"/>
            <a:ext cx="1234798" cy="415148"/>
          </a:xfrm>
          <a:prstGeom prst="rect">
            <a:avLst/>
          </a:prstGeom>
        </p:spPr>
      </p:pic>
      <p:sp>
        <p:nvSpPr>
          <p:cNvPr id="11" name="TextBox 10">
            <a:extLst>
              <a:ext uri="{FF2B5EF4-FFF2-40B4-BE49-F238E27FC236}">
                <a16:creationId xmlns:a16="http://schemas.microsoft.com/office/drawing/2014/main" id="{8B19DA22-A368-D544-8E65-29145AA0BA4C}"/>
              </a:ext>
            </a:extLst>
          </p:cNvPr>
          <p:cNvSpPr txBox="1"/>
          <p:nvPr/>
        </p:nvSpPr>
        <p:spPr>
          <a:xfrm>
            <a:off x="8060049" y="0"/>
            <a:ext cx="1083951" cy="246221"/>
          </a:xfrm>
          <a:prstGeom prst="rect">
            <a:avLst/>
          </a:prstGeom>
          <a:noFill/>
        </p:spPr>
        <p:txBody>
          <a:bodyPr wrap="none" rtlCol="0">
            <a:spAutoFit/>
          </a:bodyPr>
          <a:lstStyle/>
          <a:p>
            <a:r>
              <a:rPr lang="it-IT" sz="1000"/>
              <a:t>Forme canoniche</a:t>
            </a:r>
            <a:endParaRPr lang="it-IT" sz="1000" i="1"/>
          </a:p>
        </p:txBody>
      </p:sp>
    </p:spTree>
    <p:extLst>
      <p:ext uri="{BB962C8B-B14F-4D97-AF65-F5344CB8AC3E}">
        <p14:creationId xmlns:p14="http://schemas.microsoft.com/office/powerpoint/2010/main" val="33091618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D8AD6D-5812-5948-AC5A-E25D01D07A5E}"/>
              </a:ext>
            </a:extLst>
          </p:cNvPr>
          <p:cNvPicPr>
            <a:picLocks noChangeAspect="1"/>
          </p:cNvPicPr>
          <p:nvPr/>
        </p:nvPicPr>
        <p:blipFill>
          <a:blip r:embed="rId2"/>
          <a:stretch>
            <a:fillRect/>
          </a:stretch>
        </p:blipFill>
        <p:spPr>
          <a:xfrm>
            <a:off x="417615" y="1453903"/>
            <a:ext cx="3962400" cy="2311400"/>
          </a:xfrm>
          <a:prstGeom prst="rect">
            <a:avLst/>
          </a:prstGeom>
        </p:spPr>
      </p:pic>
      <p:sp>
        <p:nvSpPr>
          <p:cNvPr id="3" name="Rectangle 2">
            <a:extLst>
              <a:ext uri="{FF2B5EF4-FFF2-40B4-BE49-F238E27FC236}">
                <a16:creationId xmlns:a16="http://schemas.microsoft.com/office/drawing/2014/main" id="{E30A9DF5-C1F1-5A4B-AE15-6068D5F44C1C}"/>
              </a:ext>
            </a:extLst>
          </p:cNvPr>
          <p:cNvSpPr/>
          <p:nvPr/>
        </p:nvSpPr>
        <p:spPr>
          <a:xfrm>
            <a:off x="706581" y="628771"/>
            <a:ext cx="8128660" cy="646331"/>
          </a:xfrm>
          <a:prstGeom prst="rect">
            <a:avLst/>
          </a:prstGeom>
        </p:spPr>
        <p:txBody>
          <a:bodyPr wrap="square">
            <a:spAutoFit/>
          </a:bodyPr>
          <a:lstStyle/>
          <a:p>
            <a:r>
              <a:rPr lang="it-IT">
                <a:latin typeface="NimbusRomNo9L"/>
              </a:rPr>
              <a:t>A questo punto si può procedere con le semplificazioni, che generano una seconda tabella </a:t>
            </a:r>
            <a:endParaRPr lang="it-IT"/>
          </a:p>
        </p:txBody>
      </p:sp>
      <p:pic>
        <p:nvPicPr>
          <p:cNvPr id="5" name="Picture 4">
            <a:extLst>
              <a:ext uri="{FF2B5EF4-FFF2-40B4-BE49-F238E27FC236}">
                <a16:creationId xmlns:a16="http://schemas.microsoft.com/office/drawing/2014/main" id="{35BADD5B-C337-754B-8B44-1C32B4D82A52}"/>
              </a:ext>
            </a:extLst>
          </p:cNvPr>
          <p:cNvPicPr>
            <a:picLocks noChangeAspect="1"/>
          </p:cNvPicPr>
          <p:nvPr/>
        </p:nvPicPr>
        <p:blipFill>
          <a:blip r:embed="rId3"/>
          <a:stretch>
            <a:fillRect/>
          </a:stretch>
        </p:blipFill>
        <p:spPr>
          <a:xfrm>
            <a:off x="4584205" y="1726953"/>
            <a:ext cx="4013200" cy="1765300"/>
          </a:xfrm>
          <a:prstGeom prst="rect">
            <a:avLst/>
          </a:prstGeom>
        </p:spPr>
      </p:pic>
      <p:sp>
        <p:nvSpPr>
          <p:cNvPr id="14" name="TextBox 13">
            <a:extLst>
              <a:ext uri="{FF2B5EF4-FFF2-40B4-BE49-F238E27FC236}">
                <a16:creationId xmlns:a16="http://schemas.microsoft.com/office/drawing/2014/main" id="{018354B2-3AAB-9A46-A370-67A4ACA99513}"/>
              </a:ext>
            </a:extLst>
          </p:cNvPr>
          <p:cNvSpPr txBox="1"/>
          <p:nvPr/>
        </p:nvSpPr>
        <p:spPr>
          <a:xfrm>
            <a:off x="6929469" y="0"/>
            <a:ext cx="2178802" cy="246221"/>
          </a:xfrm>
          <a:prstGeom prst="rect">
            <a:avLst/>
          </a:prstGeom>
          <a:noFill/>
        </p:spPr>
        <p:txBody>
          <a:bodyPr wrap="none" rtlCol="0">
            <a:spAutoFit/>
          </a:bodyPr>
          <a:lstStyle/>
          <a:p>
            <a:r>
              <a:rPr lang="it-IT" sz="1000"/>
              <a:t>Metodo tabellare di Quine-Mc Cluskey</a:t>
            </a:r>
          </a:p>
        </p:txBody>
      </p:sp>
      <p:grpSp>
        <p:nvGrpSpPr>
          <p:cNvPr id="23" name="Group 22">
            <a:extLst>
              <a:ext uri="{FF2B5EF4-FFF2-40B4-BE49-F238E27FC236}">
                <a16:creationId xmlns:a16="http://schemas.microsoft.com/office/drawing/2014/main" id="{53B8E96B-8F4A-2548-9373-F4A0C3F269DC}"/>
              </a:ext>
            </a:extLst>
          </p:cNvPr>
          <p:cNvGrpSpPr/>
          <p:nvPr/>
        </p:nvGrpSpPr>
        <p:grpSpPr>
          <a:xfrm>
            <a:off x="1579418" y="2175958"/>
            <a:ext cx="5961416" cy="695479"/>
            <a:chOff x="1263122" y="2090478"/>
            <a:chExt cx="5961416" cy="695479"/>
          </a:xfrm>
        </p:grpSpPr>
        <p:grpSp>
          <p:nvGrpSpPr>
            <p:cNvPr id="28" name="Group 27">
              <a:extLst>
                <a:ext uri="{FF2B5EF4-FFF2-40B4-BE49-F238E27FC236}">
                  <a16:creationId xmlns:a16="http://schemas.microsoft.com/office/drawing/2014/main" id="{66254AB5-350B-F046-BE60-0864CE76A222}"/>
                </a:ext>
              </a:extLst>
            </p:cNvPr>
            <p:cNvGrpSpPr/>
            <p:nvPr/>
          </p:nvGrpSpPr>
          <p:grpSpPr>
            <a:xfrm>
              <a:off x="1263122" y="2090478"/>
              <a:ext cx="1959429" cy="695479"/>
              <a:chOff x="1263122" y="2090478"/>
              <a:chExt cx="1959429" cy="695479"/>
            </a:xfrm>
          </p:grpSpPr>
          <p:sp>
            <p:nvSpPr>
              <p:cNvPr id="31" name="Rectangle 30">
                <a:extLst>
                  <a:ext uri="{FF2B5EF4-FFF2-40B4-BE49-F238E27FC236}">
                    <a16:creationId xmlns:a16="http://schemas.microsoft.com/office/drawing/2014/main" id="{651800AA-A775-A448-AF20-153BA5F06CB2}"/>
                  </a:ext>
                </a:extLst>
              </p:cNvPr>
              <p:cNvSpPr/>
              <p:nvPr/>
            </p:nvSpPr>
            <p:spPr>
              <a:xfrm rot="16200000">
                <a:off x="2088457" y="1265143"/>
                <a:ext cx="308759" cy="1959429"/>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ctangle 31">
                <a:extLst>
                  <a:ext uri="{FF2B5EF4-FFF2-40B4-BE49-F238E27FC236}">
                    <a16:creationId xmlns:a16="http://schemas.microsoft.com/office/drawing/2014/main" id="{5AB77748-C5AC-9741-947F-34CD38AC9AD3}"/>
                  </a:ext>
                </a:extLst>
              </p:cNvPr>
              <p:cNvSpPr/>
              <p:nvPr/>
            </p:nvSpPr>
            <p:spPr>
              <a:xfrm rot="16200000">
                <a:off x="2088457" y="1651863"/>
                <a:ext cx="308759" cy="1959429"/>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0" name="Rectangle 29">
              <a:extLst>
                <a:ext uri="{FF2B5EF4-FFF2-40B4-BE49-F238E27FC236}">
                  <a16:creationId xmlns:a16="http://schemas.microsoft.com/office/drawing/2014/main" id="{56B602E2-FFEE-9346-B66C-F8415755D5E6}"/>
                </a:ext>
              </a:extLst>
            </p:cNvPr>
            <p:cNvSpPr/>
            <p:nvPr/>
          </p:nvSpPr>
          <p:spPr>
            <a:xfrm rot="16200000">
              <a:off x="5859184" y="1173610"/>
              <a:ext cx="294107" cy="2436600"/>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343757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D8AD6D-5812-5948-AC5A-E25D01D07A5E}"/>
              </a:ext>
            </a:extLst>
          </p:cNvPr>
          <p:cNvPicPr>
            <a:picLocks noChangeAspect="1"/>
          </p:cNvPicPr>
          <p:nvPr/>
        </p:nvPicPr>
        <p:blipFill>
          <a:blip r:embed="rId2"/>
          <a:stretch>
            <a:fillRect/>
          </a:stretch>
        </p:blipFill>
        <p:spPr>
          <a:xfrm>
            <a:off x="417615" y="1477653"/>
            <a:ext cx="3962400" cy="2311400"/>
          </a:xfrm>
          <a:prstGeom prst="rect">
            <a:avLst/>
          </a:prstGeom>
        </p:spPr>
      </p:pic>
      <p:sp>
        <p:nvSpPr>
          <p:cNvPr id="3" name="Rectangle 2">
            <a:extLst>
              <a:ext uri="{FF2B5EF4-FFF2-40B4-BE49-F238E27FC236}">
                <a16:creationId xmlns:a16="http://schemas.microsoft.com/office/drawing/2014/main" id="{E30A9DF5-C1F1-5A4B-AE15-6068D5F44C1C}"/>
              </a:ext>
            </a:extLst>
          </p:cNvPr>
          <p:cNvSpPr/>
          <p:nvPr/>
        </p:nvSpPr>
        <p:spPr>
          <a:xfrm>
            <a:off x="706581" y="628771"/>
            <a:ext cx="8128660" cy="646331"/>
          </a:xfrm>
          <a:prstGeom prst="rect">
            <a:avLst/>
          </a:prstGeom>
        </p:spPr>
        <p:txBody>
          <a:bodyPr wrap="square">
            <a:spAutoFit/>
          </a:bodyPr>
          <a:lstStyle/>
          <a:p>
            <a:r>
              <a:rPr lang="it-IT">
                <a:latin typeface="NimbusRomNo9L"/>
              </a:rPr>
              <a:t>A questo punto si può procedere con le semplificazioni, che generano una seconda tabella </a:t>
            </a:r>
            <a:endParaRPr lang="it-IT"/>
          </a:p>
        </p:txBody>
      </p:sp>
      <p:pic>
        <p:nvPicPr>
          <p:cNvPr id="5" name="Picture 4">
            <a:extLst>
              <a:ext uri="{FF2B5EF4-FFF2-40B4-BE49-F238E27FC236}">
                <a16:creationId xmlns:a16="http://schemas.microsoft.com/office/drawing/2014/main" id="{35BADD5B-C337-754B-8B44-1C32B4D82A52}"/>
              </a:ext>
            </a:extLst>
          </p:cNvPr>
          <p:cNvPicPr>
            <a:picLocks noChangeAspect="1"/>
          </p:cNvPicPr>
          <p:nvPr/>
        </p:nvPicPr>
        <p:blipFill>
          <a:blip r:embed="rId3"/>
          <a:stretch>
            <a:fillRect/>
          </a:stretch>
        </p:blipFill>
        <p:spPr>
          <a:xfrm>
            <a:off x="4584205" y="1726953"/>
            <a:ext cx="4013200" cy="1765300"/>
          </a:xfrm>
          <a:prstGeom prst="rect">
            <a:avLst/>
          </a:prstGeom>
        </p:spPr>
      </p:pic>
      <p:sp>
        <p:nvSpPr>
          <p:cNvPr id="14" name="TextBox 13">
            <a:extLst>
              <a:ext uri="{FF2B5EF4-FFF2-40B4-BE49-F238E27FC236}">
                <a16:creationId xmlns:a16="http://schemas.microsoft.com/office/drawing/2014/main" id="{018354B2-3AAB-9A46-A370-67A4ACA99513}"/>
              </a:ext>
            </a:extLst>
          </p:cNvPr>
          <p:cNvSpPr txBox="1"/>
          <p:nvPr/>
        </p:nvSpPr>
        <p:spPr>
          <a:xfrm>
            <a:off x="6929469" y="0"/>
            <a:ext cx="2178802" cy="246221"/>
          </a:xfrm>
          <a:prstGeom prst="rect">
            <a:avLst/>
          </a:prstGeom>
          <a:noFill/>
        </p:spPr>
        <p:txBody>
          <a:bodyPr wrap="none" rtlCol="0">
            <a:spAutoFit/>
          </a:bodyPr>
          <a:lstStyle/>
          <a:p>
            <a:r>
              <a:rPr lang="it-IT" sz="1000"/>
              <a:t>Metodo tabellare di Quine-Mc Cluskey</a:t>
            </a:r>
          </a:p>
        </p:txBody>
      </p:sp>
      <p:grpSp>
        <p:nvGrpSpPr>
          <p:cNvPr id="23" name="Group 22">
            <a:extLst>
              <a:ext uri="{FF2B5EF4-FFF2-40B4-BE49-F238E27FC236}">
                <a16:creationId xmlns:a16="http://schemas.microsoft.com/office/drawing/2014/main" id="{53B8E96B-8F4A-2548-9373-F4A0C3F269DC}"/>
              </a:ext>
            </a:extLst>
          </p:cNvPr>
          <p:cNvGrpSpPr/>
          <p:nvPr/>
        </p:nvGrpSpPr>
        <p:grpSpPr>
          <a:xfrm>
            <a:off x="1579418" y="2591596"/>
            <a:ext cx="5961416" cy="1016112"/>
            <a:chOff x="1263122" y="2090478"/>
            <a:chExt cx="5961416" cy="1016112"/>
          </a:xfrm>
        </p:grpSpPr>
        <p:grpSp>
          <p:nvGrpSpPr>
            <p:cNvPr id="28" name="Group 27">
              <a:extLst>
                <a:ext uri="{FF2B5EF4-FFF2-40B4-BE49-F238E27FC236}">
                  <a16:creationId xmlns:a16="http://schemas.microsoft.com/office/drawing/2014/main" id="{66254AB5-350B-F046-BE60-0864CE76A222}"/>
                </a:ext>
              </a:extLst>
            </p:cNvPr>
            <p:cNvGrpSpPr/>
            <p:nvPr/>
          </p:nvGrpSpPr>
          <p:grpSpPr>
            <a:xfrm>
              <a:off x="1263122" y="2090478"/>
              <a:ext cx="1959429" cy="1016112"/>
              <a:chOff x="1263122" y="2090478"/>
              <a:chExt cx="1959429" cy="1016112"/>
            </a:xfrm>
          </p:grpSpPr>
          <p:sp>
            <p:nvSpPr>
              <p:cNvPr id="31" name="Rectangle 30">
                <a:extLst>
                  <a:ext uri="{FF2B5EF4-FFF2-40B4-BE49-F238E27FC236}">
                    <a16:creationId xmlns:a16="http://schemas.microsoft.com/office/drawing/2014/main" id="{651800AA-A775-A448-AF20-153BA5F06CB2}"/>
                  </a:ext>
                </a:extLst>
              </p:cNvPr>
              <p:cNvSpPr/>
              <p:nvPr/>
            </p:nvSpPr>
            <p:spPr>
              <a:xfrm rot="16200000">
                <a:off x="2088457" y="1265143"/>
                <a:ext cx="308759" cy="1959429"/>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ctangle 31">
                <a:extLst>
                  <a:ext uri="{FF2B5EF4-FFF2-40B4-BE49-F238E27FC236}">
                    <a16:creationId xmlns:a16="http://schemas.microsoft.com/office/drawing/2014/main" id="{5AB77748-C5AC-9741-947F-34CD38AC9AD3}"/>
                  </a:ext>
                </a:extLst>
              </p:cNvPr>
              <p:cNvSpPr/>
              <p:nvPr/>
            </p:nvSpPr>
            <p:spPr>
              <a:xfrm rot="16200000">
                <a:off x="2088457" y="1972496"/>
                <a:ext cx="308759" cy="1959429"/>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0" name="Rectangle 29">
              <a:extLst>
                <a:ext uri="{FF2B5EF4-FFF2-40B4-BE49-F238E27FC236}">
                  <a16:creationId xmlns:a16="http://schemas.microsoft.com/office/drawing/2014/main" id="{56B602E2-FFEE-9346-B66C-F8415755D5E6}"/>
                </a:ext>
              </a:extLst>
            </p:cNvPr>
            <p:cNvSpPr/>
            <p:nvPr/>
          </p:nvSpPr>
          <p:spPr>
            <a:xfrm rot="16200000">
              <a:off x="5859184" y="1137985"/>
              <a:ext cx="294107" cy="2436600"/>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131211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D8AD6D-5812-5948-AC5A-E25D01D07A5E}"/>
              </a:ext>
            </a:extLst>
          </p:cNvPr>
          <p:cNvPicPr>
            <a:picLocks noChangeAspect="1"/>
          </p:cNvPicPr>
          <p:nvPr/>
        </p:nvPicPr>
        <p:blipFill>
          <a:blip r:embed="rId2"/>
          <a:stretch>
            <a:fillRect/>
          </a:stretch>
        </p:blipFill>
        <p:spPr>
          <a:xfrm>
            <a:off x="417615" y="1477653"/>
            <a:ext cx="3962400" cy="2311400"/>
          </a:xfrm>
          <a:prstGeom prst="rect">
            <a:avLst/>
          </a:prstGeom>
        </p:spPr>
      </p:pic>
      <p:sp>
        <p:nvSpPr>
          <p:cNvPr id="3" name="Rectangle 2">
            <a:extLst>
              <a:ext uri="{FF2B5EF4-FFF2-40B4-BE49-F238E27FC236}">
                <a16:creationId xmlns:a16="http://schemas.microsoft.com/office/drawing/2014/main" id="{E30A9DF5-C1F1-5A4B-AE15-6068D5F44C1C}"/>
              </a:ext>
            </a:extLst>
          </p:cNvPr>
          <p:cNvSpPr/>
          <p:nvPr/>
        </p:nvSpPr>
        <p:spPr>
          <a:xfrm>
            <a:off x="706581" y="628771"/>
            <a:ext cx="8128660" cy="646331"/>
          </a:xfrm>
          <a:prstGeom prst="rect">
            <a:avLst/>
          </a:prstGeom>
        </p:spPr>
        <p:txBody>
          <a:bodyPr wrap="square">
            <a:spAutoFit/>
          </a:bodyPr>
          <a:lstStyle/>
          <a:p>
            <a:r>
              <a:rPr lang="it-IT">
                <a:latin typeface="NimbusRomNo9L"/>
              </a:rPr>
              <a:t>A questo punto si può procedere con le semplificazioni, che generano una seconda tabella </a:t>
            </a:r>
            <a:endParaRPr lang="it-IT"/>
          </a:p>
        </p:txBody>
      </p:sp>
      <p:pic>
        <p:nvPicPr>
          <p:cNvPr id="5" name="Picture 4">
            <a:extLst>
              <a:ext uri="{FF2B5EF4-FFF2-40B4-BE49-F238E27FC236}">
                <a16:creationId xmlns:a16="http://schemas.microsoft.com/office/drawing/2014/main" id="{35BADD5B-C337-754B-8B44-1C32B4D82A52}"/>
              </a:ext>
            </a:extLst>
          </p:cNvPr>
          <p:cNvPicPr>
            <a:picLocks noChangeAspect="1"/>
          </p:cNvPicPr>
          <p:nvPr/>
        </p:nvPicPr>
        <p:blipFill>
          <a:blip r:embed="rId3"/>
          <a:stretch>
            <a:fillRect/>
          </a:stretch>
        </p:blipFill>
        <p:spPr>
          <a:xfrm>
            <a:off x="4584205" y="1726953"/>
            <a:ext cx="4013200" cy="1765300"/>
          </a:xfrm>
          <a:prstGeom prst="rect">
            <a:avLst/>
          </a:prstGeom>
        </p:spPr>
      </p:pic>
      <p:sp>
        <p:nvSpPr>
          <p:cNvPr id="14" name="TextBox 13">
            <a:extLst>
              <a:ext uri="{FF2B5EF4-FFF2-40B4-BE49-F238E27FC236}">
                <a16:creationId xmlns:a16="http://schemas.microsoft.com/office/drawing/2014/main" id="{018354B2-3AAB-9A46-A370-67A4ACA99513}"/>
              </a:ext>
            </a:extLst>
          </p:cNvPr>
          <p:cNvSpPr txBox="1"/>
          <p:nvPr/>
        </p:nvSpPr>
        <p:spPr>
          <a:xfrm>
            <a:off x="6929469" y="0"/>
            <a:ext cx="2178802" cy="246221"/>
          </a:xfrm>
          <a:prstGeom prst="rect">
            <a:avLst/>
          </a:prstGeom>
          <a:noFill/>
        </p:spPr>
        <p:txBody>
          <a:bodyPr wrap="none" rtlCol="0">
            <a:spAutoFit/>
          </a:bodyPr>
          <a:lstStyle/>
          <a:p>
            <a:r>
              <a:rPr lang="it-IT" sz="1000"/>
              <a:t>Metodo tabellare di Quine-Mc Cluskey</a:t>
            </a:r>
          </a:p>
        </p:txBody>
      </p:sp>
      <p:grpSp>
        <p:nvGrpSpPr>
          <p:cNvPr id="23" name="Group 22">
            <a:extLst>
              <a:ext uri="{FF2B5EF4-FFF2-40B4-BE49-F238E27FC236}">
                <a16:creationId xmlns:a16="http://schemas.microsoft.com/office/drawing/2014/main" id="{53B8E96B-8F4A-2548-9373-F4A0C3F269DC}"/>
              </a:ext>
            </a:extLst>
          </p:cNvPr>
          <p:cNvGrpSpPr/>
          <p:nvPr/>
        </p:nvGrpSpPr>
        <p:grpSpPr>
          <a:xfrm>
            <a:off x="1579418" y="2947857"/>
            <a:ext cx="5961416" cy="659851"/>
            <a:chOff x="1263122" y="2446739"/>
            <a:chExt cx="5961416" cy="659851"/>
          </a:xfrm>
        </p:grpSpPr>
        <p:grpSp>
          <p:nvGrpSpPr>
            <p:cNvPr id="28" name="Group 27">
              <a:extLst>
                <a:ext uri="{FF2B5EF4-FFF2-40B4-BE49-F238E27FC236}">
                  <a16:creationId xmlns:a16="http://schemas.microsoft.com/office/drawing/2014/main" id="{66254AB5-350B-F046-BE60-0864CE76A222}"/>
                </a:ext>
              </a:extLst>
            </p:cNvPr>
            <p:cNvGrpSpPr/>
            <p:nvPr/>
          </p:nvGrpSpPr>
          <p:grpSpPr>
            <a:xfrm>
              <a:off x="1263122" y="2446739"/>
              <a:ext cx="1959429" cy="659851"/>
              <a:chOff x="1263122" y="2446739"/>
              <a:chExt cx="1959429" cy="659851"/>
            </a:xfrm>
          </p:grpSpPr>
          <p:sp>
            <p:nvSpPr>
              <p:cNvPr id="31" name="Rectangle 30">
                <a:extLst>
                  <a:ext uri="{FF2B5EF4-FFF2-40B4-BE49-F238E27FC236}">
                    <a16:creationId xmlns:a16="http://schemas.microsoft.com/office/drawing/2014/main" id="{651800AA-A775-A448-AF20-153BA5F06CB2}"/>
                  </a:ext>
                </a:extLst>
              </p:cNvPr>
              <p:cNvSpPr/>
              <p:nvPr/>
            </p:nvSpPr>
            <p:spPr>
              <a:xfrm rot="16200000">
                <a:off x="2088457" y="1621404"/>
                <a:ext cx="308759" cy="1959429"/>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ctangle 31">
                <a:extLst>
                  <a:ext uri="{FF2B5EF4-FFF2-40B4-BE49-F238E27FC236}">
                    <a16:creationId xmlns:a16="http://schemas.microsoft.com/office/drawing/2014/main" id="{5AB77748-C5AC-9741-947F-34CD38AC9AD3}"/>
                  </a:ext>
                </a:extLst>
              </p:cNvPr>
              <p:cNvSpPr/>
              <p:nvPr/>
            </p:nvSpPr>
            <p:spPr>
              <a:xfrm rot="16200000">
                <a:off x="2088457" y="1972496"/>
                <a:ext cx="308759" cy="1959429"/>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0" name="Rectangle 29">
              <a:extLst>
                <a:ext uri="{FF2B5EF4-FFF2-40B4-BE49-F238E27FC236}">
                  <a16:creationId xmlns:a16="http://schemas.microsoft.com/office/drawing/2014/main" id="{56B602E2-FFEE-9346-B66C-F8415755D5E6}"/>
                </a:ext>
              </a:extLst>
            </p:cNvPr>
            <p:cNvSpPr/>
            <p:nvPr/>
          </p:nvSpPr>
          <p:spPr>
            <a:xfrm rot="16200000">
              <a:off x="5859184" y="1494243"/>
              <a:ext cx="294107" cy="2436600"/>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261373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D8AD6D-5812-5948-AC5A-E25D01D07A5E}"/>
              </a:ext>
            </a:extLst>
          </p:cNvPr>
          <p:cNvPicPr>
            <a:picLocks noChangeAspect="1"/>
          </p:cNvPicPr>
          <p:nvPr/>
        </p:nvPicPr>
        <p:blipFill>
          <a:blip r:embed="rId2"/>
          <a:stretch>
            <a:fillRect/>
          </a:stretch>
        </p:blipFill>
        <p:spPr>
          <a:xfrm>
            <a:off x="453241" y="1453903"/>
            <a:ext cx="3962400" cy="2311400"/>
          </a:xfrm>
          <a:prstGeom prst="rect">
            <a:avLst/>
          </a:prstGeom>
        </p:spPr>
      </p:pic>
      <p:sp>
        <p:nvSpPr>
          <p:cNvPr id="3" name="Rectangle 2">
            <a:extLst>
              <a:ext uri="{FF2B5EF4-FFF2-40B4-BE49-F238E27FC236}">
                <a16:creationId xmlns:a16="http://schemas.microsoft.com/office/drawing/2014/main" id="{E30A9DF5-C1F1-5A4B-AE15-6068D5F44C1C}"/>
              </a:ext>
            </a:extLst>
          </p:cNvPr>
          <p:cNvSpPr/>
          <p:nvPr/>
        </p:nvSpPr>
        <p:spPr>
          <a:xfrm>
            <a:off x="706581" y="628771"/>
            <a:ext cx="8128660" cy="646331"/>
          </a:xfrm>
          <a:prstGeom prst="rect">
            <a:avLst/>
          </a:prstGeom>
        </p:spPr>
        <p:txBody>
          <a:bodyPr wrap="square">
            <a:spAutoFit/>
          </a:bodyPr>
          <a:lstStyle/>
          <a:p>
            <a:r>
              <a:rPr lang="it-IT">
                <a:latin typeface="NimbusRomNo9L"/>
              </a:rPr>
              <a:t>A questo punto si può procedere con le semplificazioni, che generano una seconda tabella </a:t>
            </a:r>
            <a:endParaRPr lang="it-IT"/>
          </a:p>
        </p:txBody>
      </p:sp>
      <p:pic>
        <p:nvPicPr>
          <p:cNvPr id="5" name="Picture 4">
            <a:extLst>
              <a:ext uri="{FF2B5EF4-FFF2-40B4-BE49-F238E27FC236}">
                <a16:creationId xmlns:a16="http://schemas.microsoft.com/office/drawing/2014/main" id="{35BADD5B-C337-754B-8B44-1C32B4D82A52}"/>
              </a:ext>
            </a:extLst>
          </p:cNvPr>
          <p:cNvPicPr>
            <a:picLocks noChangeAspect="1"/>
          </p:cNvPicPr>
          <p:nvPr/>
        </p:nvPicPr>
        <p:blipFill>
          <a:blip r:embed="rId3"/>
          <a:stretch>
            <a:fillRect/>
          </a:stretch>
        </p:blipFill>
        <p:spPr>
          <a:xfrm>
            <a:off x="4584205" y="1726953"/>
            <a:ext cx="4013200" cy="1765300"/>
          </a:xfrm>
          <a:prstGeom prst="rect">
            <a:avLst/>
          </a:prstGeom>
        </p:spPr>
      </p:pic>
      <p:grpSp>
        <p:nvGrpSpPr>
          <p:cNvPr id="13" name="Group 12">
            <a:extLst>
              <a:ext uri="{FF2B5EF4-FFF2-40B4-BE49-F238E27FC236}">
                <a16:creationId xmlns:a16="http://schemas.microsoft.com/office/drawing/2014/main" id="{013E4A6B-6767-084E-9875-AC5AA76F4EEF}"/>
              </a:ext>
            </a:extLst>
          </p:cNvPr>
          <p:cNvGrpSpPr/>
          <p:nvPr/>
        </p:nvGrpSpPr>
        <p:grpSpPr>
          <a:xfrm>
            <a:off x="1341912" y="3990109"/>
            <a:ext cx="6255302" cy="1305528"/>
            <a:chOff x="1341912" y="3990109"/>
            <a:chExt cx="6255302" cy="1305528"/>
          </a:xfrm>
        </p:grpSpPr>
        <p:sp>
          <p:nvSpPr>
            <p:cNvPr id="7" name="TextBox 6">
              <a:extLst>
                <a:ext uri="{FF2B5EF4-FFF2-40B4-BE49-F238E27FC236}">
                  <a16:creationId xmlns:a16="http://schemas.microsoft.com/office/drawing/2014/main" id="{44E17AA3-C96E-EF4B-9950-65027D2C0DC8}"/>
                </a:ext>
              </a:extLst>
            </p:cNvPr>
            <p:cNvSpPr txBox="1"/>
            <p:nvPr/>
          </p:nvSpPr>
          <p:spPr>
            <a:xfrm>
              <a:off x="1341912" y="3990109"/>
              <a:ext cx="6255302" cy="646331"/>
            </a:xfrm>
            <a:prstGeom prst="rect">
              <a:avLst/>
            </a:prstGeom>
            <a:noFill/>
          </p:spPr>
          <p:txBody>
            <a:bodyPr wrap="none" rtlCol="0">
              <a:spAutoFit/>
            </a:bodyPr>
            <a:lstStyle/>
            <a:p>
              <a:r>
                <a:rPr lang="it-IT"/>
                <a:t>Non è possibile fare altre semplificazioni sulla nuova tabella.</a:t>
              </a:r>
            </a:p>
            <a:p>
              <a:r>
                <a:rPr lang="it-IT"/>
                <a:t>L’espressione finale deriva dalla somma degli implicanti coinvolti</a:t>
              </a:r>
            </a:p>
          </p:txBody>
        </p:sp>
        <p:pic>
          <p:nvPicPr>
            <p:cNvPr id="11" name="Picture 10">
              <a:extLst>
                <a:ext uri="{FF2B5EF4-FFF2-40B4-BE49-F238E27FC236}">
                  <a16:creationId xmlns:a16="http://schemas.microsoft.com/office/drawing/2014/main" id="{60A873E4-A85C-B448-9FCE-52080D382AFC}"/>
                </a:ext>
              </a:extLst>
            </p:cNvPr>
            <p:cNvPicPr>
              <a:picLocks noChangeAspect="1"/>
            </p:cNvPicPr>
            <p:nvPr/>
          </p:nvPicPr>
          <p:blipFill>
            <a:blip r:embed="rId4"/>
            <a:stretch>
              <a:fillRect/>
            </a:stretch>
          </p:blipFill>
          <p:spPr>
            <a:xfrm>
              <a:off x="2272628" y="4932078"/>
              <a:ext cx="4393870" cy="363559"/>
            </a:xfrm>
            <a:prstGeom prst="rect">
              <a:avLst/>
            </a:prstGeom>
          </p:spPr>
        </p:pic>
      </p:grpSp>
      <p:sp>
        <p:nvSpPr>
          <p:cNvPr id="12" name="TextBox 11">
            <a:extLst>
              <a:ext uri="{FF2B5EF4-FFF2-40B4-BE49-F238E27FC236}">
                <a16:creationId xmlns:a16="http://schemas.microsoft.com/office/drawing/2014/main" id="{738E6705-BEBE-4F49-BE93-A88F184FF8CB}"/>
              </a:ext>
            </a:extLst>
          </p:cNvPr>
          <p:cNvSpPr txBox="1"/>
          <p:nvPr/>
        </p:nvSpPr>
        <p:spPr>
          <a:xfrm>
            <a:off x="706581" y="5591275"/>
            <a:ext cx="7869462" cy="738664"/>
          </a:xfrm>
          <a:prstGeom prst="rect">
            <a:avLst/>
          </a:prstGeom>
          <a:noFill/>
        </p:spPr>
        <p:txBody>
          <a:bodyPr wrap="none" rtlCol="0">
            <a:spAutoFit/>
          </a:bodyPr>
          <a:lstStyle/>
          <a:p>
            <a:r>
              <a:rPr lang="it-IT"/>
              <a:t>Si osservi tuttavia che l’espressione che otteniamo non è in forma minima, poiché </a:t>
            </a:r>
          </a:p>
          <a:p>
            <a:r>
              <a:rPr lang="it-IT"/>
              <a:t>come noto il termine </a:t>
            </a:r>
            <a:r>
              <a:rPr lang="it-IT" sz="2400" i="1">
                <a:latin typeface="Times" pitchFamily="2" charset="0"/>
              </a:rPr>
              <a:t>yz</a:t>
            </a:r>
            <a:r>
              <a:rPr lang="it-IT"/>
              <a:t> si può eliminare per il terzo teorema dell’assorbimento. </a:t>
            </a:r>
          </a:p>
        </p:txBody>
      </p:sp>
      <p:sp>
        <p:nvSpPr>
          <p:cNvPr id="14" name="TextBox 13">
            <a:extLst>
              <a:ext uri="{FF2B5EF4-FFF2-40B4-BE49-F238E27FC236}">
                <a16:creationId xmlns:a16="http://schemas.microsoft.com/office/drawing/2014/main" id="{018354B2-3AAB-9A46-A370-67A4ACA99513}"/>
              </a:ext>
            </a:extLst>
          </p:cNvPr>
          <p:cNvSpPr txBox="1"/>
          <p:nvPr/>
        </p:nvSpPr>
        <p:spPr>
          <a:xfrm>
            <a:off x="6929469" y="0"/>
            <a:ext cx="2178802" cy="246221"/>
          </a:xfrm>
          <a:prstGeom prst="rect">
            <a:avLst/>
          </a:prstGeom>
          <a:noFill/>
        </p:spPr>
        <p:txBody>
          <a:bodyPr wrap="none" rtlCol="0">
            <a:spAutoFit/>
          </a:bodyPr>
          <a:lstStyle/>
          <a:p>
            <a:r>
              <a:rPr lang="it-IT" sz="1000"/>
              <a:t>Metodo tabellare di Quine-Mc Cluskey</a:t>
            </a:r>
          </a:p>
        </p:txBody>
      </p:sp>
      <p:grpSp>
        <p:nvGrpSpPr>
          <p:cNvPr id="21" name="Group 20">
            <a:extLst>
              <a:ext uri="{FF2B5EF4-FFF2-40B4-BE49-F238E27FC236}">
                <a16:creationId xmlns:a16="http://schemas.microsoft.com/office/drawing/2014/main" id="{8F424E08-AC7A-D346-AB3B-9439D64DFAC8}"/>
              </a:ext>
            </a:extLst>
          </p:cNvPr>
          <p:cNvGrpSpPr/>
          <p:nvPr/>
        </p:nvGrpSpPr>
        <p:grpSpPr>
          <a:xfrm>
            <a:off x="5048834" y="2324066"/>
            <a:ext cx="1880634" cy="2608013"/>
            <a:chOff x="5048834" y="2324066"/>
            <a:chExt cx="1880634" cy="2608013"/>
          </a:xfrm>
        </p:grpSpPr>
        <p:sp>
          <p:nvSpPr>
            <p:cNvPr id="15" name="Rectangle 14">
              <a:extLst>
                <a:ext uri="{FF2B5EF4-FFF2-40B4-BE49-F238E27FC236}">
                  <a16:creationId xmlns:a16="http://schemas.microsoft.com/office/drawing/2014/main" id="{E8D18621-9FAE-F44A-B6CB-C5758A45C7F0}"/>
                </a:ext>
              </a:extLst>
            </p:cNvPr>
            <p:cNvSpPr/>
            <p:nvPr/>
          </p:nvSpPr>
          <p:spPr>
            <a:xfrm>
              <a:off x="6092259" y="2324066"/>
              <a:ext cx="837209" cy="325369"/>
            </a:xfrm>
            <a:prstGeom prst="rect">
              <a:avLst/>
            </a:prstGeom>
            <a:noFill/>
            <a:ln w="1905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7" name="Straight Arrow Connector 16">
              <a:extLst>
                <a:ext uri="{FF2B5EF4-FFF2-40B4-BE49-F238E27FC236}">
                  <a16:creationId xmlns:a16="http://schemas.microsoft.com/office/drawing/2014/main" id="{369859E1-5848-6A49-91D5-C4292D65AEF1}"/>
                </a:ext>
              </a:extLst>
            </p:cNvPr>
            <p:cNvCxnSpPr>
              <a:cxnSpLocks/>
            </p:cNvCxnSpPr>
            <p:nvPr/>
          </p:nvCxnSpPr>
          <p:spPr>
            <a:xfrm flipV="1">
              <a:off x="5048834" y="2649435"/>
              <a:ext cx="1043425" cy="2282644"/>
            </a:xfrm>
            <a:prstGeom prst="straightConnector1">
              <a:avLst/>
            </a:prstGeom>
            <a:ln w="12700">
              <a:solidFill>
                <a:srgbClr val="0A20FF"/>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51E32FB9-5DDB-6D43-8600-17FC26A3DF55}"/>
              </a:ext>
            </a:extLst>
          </p:cNvPr>
          <p:cNvGrpSpPr/>
          <p:nvPr/>
        </p:nvGrpSpPr>
        <p:grpSpPr>
          <a:xfrm>
            <a:off x="5774736" y="2693075"/>
            <a:ext cx="1695311" cy="2309491"/>
            <a:chOff x="5774736" y="2693075"/>
            <a:chExt cx="1695311" cy="2309491"/>
          </a:xfrm>
        </p:grpSpPr>
        <p:sp>
          <p:nvSpPr>
            <p:cNvPr id="16" name="Rectangle 15">
              <a:extLst>
                <a:ext uri="{FF2B5EF4-FFF2-40B4-BE49-F238E27FC236}">
                  <a16:creationId xmlns:a16="http://schemas.microsoft.com/office/drawing/2014/main" id="{6F0C727B-3EB6-0A4F-BC33-CA950E3C7A5C}"/>
                </a:ext>
              </a:extLst>
            </p:cNvPr>
            <p:cNvSpPr/>
            <p:nvPr/>
          </p:nvSpPr>
          <p:spPr>
            <a:xfrm>
              <a:off x="6632838" y="2693075"/>
              <a:ext cx="837209" cy="32536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2" name="Straight Arrow Connector 21">
              <a:extLst>
                <a:ext uri="{FF2B5EF4-FFF2-40B4-BE49-F238E27FC236}">
                  <a16:creationId xmlns:a16="http://schemas.microsoft.com/office/drawing/2014/main" id="{2F4F2B73-4948-514C-B4F3-C7453CC5FA3D}"/>
                </a:ext>
              </a:extLst>
            </p:cNvPr>
            <p:cNvCxnSpPr>
              <a:cxnSpLocks/>
            </p:cNvCxnSpPr>
            <p:nvPr/>
          </p:nvCxnSpPr>
          <p:spPr>
            <a:xfrm flipV="1">
              <a:off x="5774736" y="3018444"/>
              <a:ext cx="858102" cy="1984122"/>
            </a:xfrm>
            <a:prstGeom prst="straightConnector1">
              <a:avLst/>
            </a:prstGeom>
            <a:ln w="127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DF5A86EF-7D22-D349-9CE6-BDF8644F94A4}"/>
              </a:ext>
            </a:extLst>
          </p:cNvPr>
          <p:cNvGrpSpPr/>
          <p:nvPr/>
        </p:nvGrpSpPr>
        <p:grpSpPr>
          <a:xfrm>
            <a:off x="6066783" y="3033599"/>
            <a:ext cx="1403264" cy="1968967"/>
            <a:chOff x="6066783" y="3033599"/>
            <a:chExt cx="1403264" cy="1968967"/>
          </a:xfrm>
        </p:grpSpPr>
        <p:grpSp>
          <p:nvGrpSpPr>
            <p:cNvPr id="25" name="Group 24">
              <a:extLst>
                <a:ext uri="{FF2B5EF4-FFF2-40B4-BE49-F238E27FC236}">
                  <a16:creationId xmlns:a16="http://schemas.microsoft.com/office/drawing/2014/main" id="{41B1ACD1-0C3B-4543-B94C-0D1299CCE62D}"/>
                </a:ext>
              </a:extLst>
            </p:cNvPr>
            <p:cNvGrpSpPr/>
            <p:nvPr/>
          </p:nvGrpSpPr>
          <p:grpSpPr>
            <a:xfrm>
              <a:off x="6509876" y="3033599"/>
              <a:ext cx="960171" cy="1968967"/>
              <a:chOff x="5048834" y="2963112"/>
              <a:chExt cx="960171" cy="1968967"/>
            </a:xfrm>
          </p:grpSpPr>
          <p:sp>
            <p:nvSpPr>
              <p:cNvPr id="26" name="Rectangle 25">
                <a:extLst>
                  <a:ext uri="{FF2B5EF4-FFF2-40B4-BE49-F238E27FC236}">
                    <a16:creationId xmlns:a16="http://schemas.microsoft.com/office/drawing/2014/main" id="{AEABC990-D4AD-594A-971A-EA6ECA040F96}"/>
                  </a:ext>
                </a:extLst>
              </p:cNvPr>
              <p:cNvSpPr/>
              <p:nvPr/>
            </p:nvSpPr>
            <p:spPr>
              <a:xfrm>
                <a:off x="5635375" y="2963112"/>
                <a:ext cx="373630" cy="325369"/>
              </a:xfrm>
              <a:prstGeom prst="rect">
                <a:avLst/>
              </a:prstGeom>
              <a:noFill/>
              <a:ln w="1905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7" name="Straight Arrow Connector 26">
                <a:extLst>
                  <a:ext uri="{FF2B5EF4-FFF2-40B4-BE49-F238E27FC236}">
                    <a16:creationId xmlns:a16="http://schemas.microsoft.com/office/drawing/2014/main" id="{D39744FE-4D56-BA43-8E5D-AF47B1EDA49E}"/>
                  </a:ext>
                </a:extLst>
              </p:cNvPr>
              <p:cNvCxnSpPr>
                <a:cxnSpLocks/>
              </p:cNvCxnSpPr>
              <p:nvPr/>
            </p:nvCxnSpPr>
            <p:spPr>
              <a:xfrm flipV="1">
                <a:off x="5048834" y="3450993"/>
                <a:ext cx="249952" cy="1481086"/>
              </a:xfrm>
              <a:prstGeom prst="straightConnector1">
                <a:avLst/>
              </a:prstGeom>
              <a:ln w="12700">
                <a:solidFill>
                  <a:srgbClr val="0A20FF"/>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D883131E-D1BB-064F-969E-6F02631BCF29}"/>
                </a:ext>
              </a:extLst>
            </p:cNvPr>
            <p:cNvSpPr/>
            <p:nvPr/>
          </p:nvSpPr>
          <p:spPr>
            <a:xfrm>
              <a:off x="6066783" y="3034873"/>
              <a:ext cx="373630" cy="325369"/>
            </a:xfrm>
            <a:prstGeom prst="rect">
              <a:avLst/>
            </a:prstGeom>
            <a:noFill/>
            <a:ln w="1905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Arc 32">
              <a:extLst>
                <a:ext uri="{FF2B5EF4-FFF2-40B4-BE49-F238E27FC236}">
                  <a16:creationId xmlns:a16="http://schemas.microsoft.com/office/drawing/2014/main" id="{75265A6B-6A8C-014F-89BB-8203C9373B1B}"/>
                </a:ext>
              </a:extLst>
            </p:cNvPr>
            <p:cNvSpPr/>
            <p:nvPr/>
          </p:nvSpPr>
          <p:spPr>
            <a:xfrm rot="10800000">
              <a:off x="6434804" y="3163062"/>
              <a:ext cx="656004" cy="358418"/>
            </a:xfrm>
            <a:prstGeom prst="arc">
              <a:avLst>
                <a:gd name="adj1" fmla="val 10982599"/>
                <a:gd name="adj2" fmla="val 21405385"/>
              </a:avLst>
            </a:prstGeom>
            <a:ln w="19050">
              <a:solidFill>
                <a:srgbClr val="0A2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spTree>
    <p:extLst>
      <p:ext uri="{BB962C8B-B14F-4D97-AF65-F5344CB8AC3E}">
        <p14:creationId xmlns:p14="http://schemas.microsoft.com/office/powerpoint/2010/main" val="11266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DE736-0417-5B40-BA99-57D2BCF47647}"/>
              </a:ext>
            </a:extLst>
          </p:cNvPr>
          <p:cNvSpPr txBox="1"/>
          <p:nvPr/>
        </p:nvSpPr>
        <p:spPr>
          <a:xfrm>
            <a:off x="6929469" y="0"/>
            <a:ext cx="2178802" cy="246221"/>
          </a:xfrm>
          <a:prstGeom prst="rect">
            <a:avLst/>
          </a:prstGeom>
          <a:noFill/>
        </p:spPr>
        <p:txBody>
          <a:bodyPr wrap="none" rtlCol="0">
            <a:spAutoFit/>
          </a:bodyPr>
          <a:lstStyle/>
          <a:p>
            <a:r>
              <a:rPr lang="it-IT" sz="1000"/>
              <a:t>Metodo tabellare di Quine-Mc Cluskey</a:t>
            </a:r>
          </a:p>
        </p:txBody>
      </p:sp>
      <p:sp>
        <p:nvSpPr>
          <p:cNvPr id="3" name="TextBox 2">
            <a:extLst>
              <a:ext uri="{FF2B5EF4-FFF2-40B4-BE49-F238E27FC236}">
                <a16:creationId xmlns:a16="http://schemas.microsoft.com/office/drawing/2014/main" id="{59170B6A-1554-9842-A48E-A8AD4976152F}"/>
              </a:ext>
            </a:extLst>
          </p:cNvPr>
          <p:cNvSpPr txBox="1"/>
          <p:nvPr/>
        </p:nvSpPr>
        <p:spPr>
          <a:xfrm>
            <a:off x="789605" y="900683"/>
            <a:ext cx="7932941" cy="646331"/>
          </a:xfrm>
          <a:prstGeom prst="rect">
            <a:avLst/>
          </a:prstGeom>
          <a:noFill/>
        </p:spPr>
        <p:txBody>
          <a:bodyPr wrap="none" rtlCol="0">
            <a:spAutoFit/>
          </a:bodyPr>
          <a:lstStyle/>
          <a:p>
            <a:r>
              <a:rPr lang="it-IT"/>
              <a:t>Per individuare il minimo numero di implicanti che implicano tutti i termini minimi </a:t>
            </a:r>
          </a:p>
          <a:p>
            <a:r>
              <a:rPr lang="it-IT"/>
              <a:t>dobbiamo costruire il seguente reticolo:</a:t>
            </a:r>
          </a:p>
        </p:txBody>
      </p:sp>
      <p:pic>
        <p:nvPicPr>
          <p:cNvPr id="5" name="Picture 4">
            <a:extLst>
              <a:ext uri="{FF2B5EF4-FFF2-40B4-BE49-F238E27FC236}">
                <a16:creationId xmlns:a16="http://schemas.microsoft.com/office/drawing/2014/main" id="{EC67CA52-B625-B74F-A5CE-99B29953C587}"/>
              </a:ext>
            </a:extLst>
          </p:cNvPr>
          <p:cNvPicPr>
            <a:picLocks noChangeAspect="1"/>
          </p:cNvPicPr>
          <p:nvPr/>
        </p:nvPicPr>
        <p:blipFill>
          <a:blip r:embed="rId2"/>
          <a:stretch>
            <a:fillRect/>
          </a:stretch>
        </p:blipFill>
        <p:spPr>
          <a:xfrm>
            <a:off x="1801010" y="2054845"/>
            <a:ext cx="4330700" cy="2273300"/>
          </a:xfrm>
          <a:prstGeom prst="rect">
            <a:avLst/>
          </a:prstGeom>
        </p:spPr>
      </p:pic>
      <p:grpSp>
        <p:nvGrpSpPr>
          <p:cNvPr id="9" name="Group 8">
            <a:extLst>
              <a:ext uri="{FF2B5EF4-FFF2-40B4-BE49-F238E27FC236}">
                <a16:creationId xmlns:a16="http://schemas.microsoft.com/office/drawing/2014/main" id="{FC6FCF7E-CA6E-1745-B9E8-51F53A4C392A}"/>
              </a:ext>
            </a:extLst>
          </p:cNvPr>
          <p:cNvGrpSpPr/>
          <p:nvPr/>
        </p:nvGrpSpPr>
        <p:grpSpPr>
          <a:xfrm>
            <a:off x="6549460" y="2611376"/>
            <a:ext cx="1573487" cy="369332"/>
            <a:chOff x="6929469" y="2979510"/>
            <a:chExt cx="1573487" cy="369332"/>
          </a:xfrm>
        </p:grpSpPr>
        <p:cxnSp>
          <p:nvCxnSpPr>
            <p:cNvPr id="7" name="Straight Arrow Connector 6">
              <a:extLst>
                <a:ext uri="{FF2B5EF4-FFF2-40B4-BE49-F238E27FC236}">
                  <a16:creationId xmlns:a16="http://schemas.microsoft.com/office/drawing/2014/main" id="{A2F2D575-0157-9745-88DB-9D6033805068}"/>
                </a:ext>
              </a:extLst>
            </p:cNvPr>
            <p:cNvCxnSpPr/>
            <p:nvPr/>
          </p:nvCxnSpPr>
          <p:spPr>
            <a:xfrm flipH="1">
              <a:off x="6929469" y="3348842"/>
              <a:ext cx="1573487" cy="0"/>
            </a:xfrm>
            <a:prstGeom prst="straightConnector1">
              <a:avLst/>
            </a:prstGeom>
            <a:ln w="31750">
              <a:solidFill>
                <a:srgbClr val="0A20FF"/>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41A0F07-9D24-204E-9359-2A375140C50D}"/>
                </a:ext>
              </a:extLst>
            </p:cNvPr>
            <p:cNvSpPr txBox="1"/>
            <p:nvPr/>
          </p:nvSpPr>
          <p:spPr>
            <a:xfrm>
              <a:off x="7397397" y="2979510"/>
              <a:ext cx="1105559" cy="369332"/>
            </a:xfrm>
            <a:prstGeom prst="rect">
              <a:avLst/>
            </a:prstGeom>
            <a:noFill/>
          </p:spPr>
          <p:txBody>
            <a:bodyPr wrap="none" rtlCol="0">
              <a:spAutoFit/>
            </a:bodyPr>
            <a:lstStyle/>
            <a:p>
              <a:r>
                <a:rPr lang="it-IT">
                  <a:solidFill>
                    <a:srgbClr val="0A20FF"/>
                  </a:solidFill>
                </a:rPr>
                <a:t>implicanti</a:t>
              </a:r>
            </a:p>
          </p:txBody>
        </p:sp>
      </p:grpSp>
      <p:grpSp>
        <p:nvGrpSpPr>
          <p:cNvPr id="14" name="Group 13">
            <a:extLst>
              <a:ext uri="{FF2B5EF4-FFF2-40B4-BE49-F238E27FC236}">
                <a16:creationId xmlns:a16="http://schemas.microsoft.com/office/drawing/2014/main" id="{EB658F30-B467-9D42-AC66-285B92C8CDAF}"/>
              </a:ext>
            </a:extLst>
          </p:cNvPr>
          <p:cNvGrpSpPr/>
          <p:nvPr/>
        </p:nvGrpSpPr>
        <p:grpSpPr>
          <a:xfrm>
            <a:off x="3674363" y="4268773"/>
            <a:ext cx="1569660" cy="1236919"/>
            <a:chOff x="4351255" y="4838783"/>
            <a:chExt cx="1569660" cy="1236919"/>
          </a:xfrm>
        </p:grpSpPr>
        <p:cxnSp>
          <p:nvCxnSpPr>
            <p:cNvPr id="11" name="Straight Arrow Connector 10">
              <a:extLst>
                <a:ext uri="{FF2B5EF4-FFF2-40B4-BE49-F238E27FC236}">
                  <a16:creationId xmlns:a16="http://schemas.microsoft.com/office/drawing/2014/main" id="{47D4BBA6-1E99-6E4A-AC06-D1F5E64001A5}"/>
                </a:ext>
              </a:extLst>
            </p:cNvPr>
            <p:cNvCxnSpPr>
              <a:cxnSpLocks/>
            </p:cNvCxnSpPr>
            <p:nvPr/>
          </p:nvCxnSpPr>
          <p:spPr>
            <a:xfrm flipH="1" flipV="1">
              <a:off x="5136085" y="4838783"/>
              <a:ext cx="1" cy="800017"/>
            </a:xfrm>
            <a:prstGeom prst="straightConnector1">
              <a:avLst/>
            </a:prstGeom>
            <a:ln w="31750">
              <a:solidFill>
                <a:srgbClr val="0A20FF"/>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8769747-6A26-2442-AF45-DF01E7502FD5}"/>
                </a:ext>
              </a:extLst>
            </p:cNvPr>
            <p:cNvSpPr txBox="1"/>
            <p:nvPr/>
          </p:nvSpPr>
          <p:spPr>
            <a:xfrm>
              <a:off x="4351255" y="5706370"/>
              <a:ext cx="1569660" cy="369332"/>
            </a:xfrm>
            <a:prstGeom prst="rect">
              <a:avLst/>
            </a:prstGeom>
            <a:noFill/>
          </p:spPr>
          <p:txBody>
            <a:bodyPr wrap="none" rtlCol="0">
              <a:spAutoFit/>
            </a:bodyPr>
            <a:lstStyle/>
            <a:p>
              <a:r>
                <a:rPr lang="it-IT">
                  <a:solidFill>
                    <a:srgbClr val="0A20FF"/>
                  </a:solidFill>
                </a:rPr>
                <a:t>termini minimi</a:t>
              </a:r>
            </a:p>
          </p:txBody>
        </p:sp>
      </p:grpSp>
      <p:grpSp>
        <p:nvGrpSpPr>
          <p:cNvPr id="27" name="Group 26">
            <a:extLst>
              <a:ext uri="{FF2B5EF4-FFF2-40B4-BE49-F238E27FC236}">
                <a16:creationId xmlns:a16="http://schemas.microsoft.com/office/drawing/2014/main" id="{96EE6A35-5C3E-134A-8955-4BAC1731E76B}"/>
              </a:ext>
            </a:extLst>
          </p:cNvPr>
          <p:cNvGrpSpPr/>
          <p:nvPr/>
        </p:nvGrpSpPr>
        <p:grpSpPr>
          <a:xfrm>
            <a:off x="1710050" y="1947554"/>
            <a:ext cx="2375062" cy="2380592"/>
            <a:chOff x="1710050" y="1947554"/>
            <a:chExt cx="2375062" cy="2380592"/>
          </a:xfrm>
        </p:grpSpPr>
        <p:grpSp>
          <p:nvGrpSpPr>
            <p:cNvPr id="20" name="Group 19">
              <a:extLst>
                <a:ext uri="{FF2B5EF4-FFF2-40B4-BE49-F238E27FC236}">
                  <a16:creationId xmlns:a16="http://schemas.microsoft.com/office/drawing/2014/main" id="{7BA21BA7-F484-5841-B77B-9277FE9D2109}"/>
                </a:ext>
              </a:extLst>
            </p:cNvPr>
            <p:cNvGrpSpPr/>
            <p:nvPr/>
          </p:nvGrpSpPr>
          <p:grpSpPr>
            <a:xfrm>
              <a:off x="3182587" y="1947554"/>
              <a:ext cx="902525" cy="2380592"/>
              <a:chOff x="3182587" y="1947554"/>
              <a:chExt cx="902525" cy="2380592"/>
            </a:xfrm>
          </p:grpSpPr>
          <p:sp>
            <p:nvSpPr>
              <p:cNvPr id="16" name="Rectangle 15">
                <a:extLst>
                  <a:ext uri="{FF2B5EF4-FFF2-40B4-BE49-F238E27FC236}">
                    <a16:creationId xmlns:a16="http://schemas.microsoft.com/office/drawing/2014/main" id="{D1288C98-FB75-E34E-AF91-01AB9AE0020E}"/>
                  </a:ext>
                </a:extLst>
              </p:cNvPr>
              <p:cNvSpPr/>
              <p:nvPr/>
            </p:nvSpPr>
            <p:spPr>
              <a:xfrm>
                <a:off x="3562597" y="1947554"/>
                <a:ext cx="522515" cy="238059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7" name="Straight Arrow Connector 16">
                <a:extLst>
                  <a:ext uri="{FF2B5EF4-FFF2-40B4-BE49-F238E27FC236}">
                    <a16:creationId xmlns:a16="http://schemas.microsoft.com/office/drawing/2014/main" id="{82215190-15F8-E844-833B-DEE044E1DD9C}"/>
                  </a:ext>
                </a:extLst>
              </p:cNvPr>
              <p:cNvCxnSpPr>
                <a:cxnSpLocks/>
              </p:cNvCxnSpPr>
              <p:nvPr/>
            </p:nvCxnSpPr>
            <p:spPr>
              <a:xfrm flipH="1">
                <a:off x="3182587" y="2503716"/>
                <a:ext cx="380010" cy="0"/>
              </a:xfrm>
              <a:prstGeom prst="straightConnector1">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5" name="Rectangle 24">
              <a:extLst>
                <a:ext uri="{FF2B5EF4-FFF2-40B4-BE49-F238E27FC236}">
                  <a16:creationId xmlns:a16="http://schemas.microsoft.com/office/drawing/2014/main" id="{3E360323-5EEE-D34F-B85D-56E98A917270}"/>
                </a:ext>
              </a:extLst>
            </p:cNvPr>
            <p:cNvSpPr/>
            <p:nvPr/>
          </p:nvSpPr>
          <p:spPr>
            <a:xfrm rot="16200000">
              <a:off x="2198896" y="1753611"/>
              <a:ext cx="522515" cy="150020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31" name="Group 30">
            <a:extLst>
              <a:ext uri="{FF2B5EF4-FFF2-40B4-BE49-F238E27FC236}">
                <a16:creationId xmlns:a16="http://schemas.microsoft.com/office/drawing/2014/main" id="{CC32C967-12A5-7D40-9396-CD02B67C387A}"/>
              </a:ext>
            </a:extLst>
          </p:cNvPr>
          <p:cNvGrpSpPr/>
          <p:nvPr/>
        </p:nvGrpSpPr>
        <p:grpSpPr>
          <a:xfrm>
            <a:off x="1710049" y="1947553"/>
            <a:ext cx="3602260" cy="2380592"/>
            <a:chOff x="1710049" y="1947553"/>
            <a:chExt cx="3602260" cy="2380592"/>
          </a:xfrm>
        </p:grpSpPr>
        <p:grpSp>
          <p:nvGrpSpPr>
            <p:cNvPr id="21" name="Group 20">
              <a:extLst>
                <a:ext uri="{FF2B5EF4-FFF2-40B4-BE49-F238E27FC236}">
                  <a16:creationId xmlns:a16="http://schemas.microsoft.com/office/drawing/2014/main" id="{E7E4B60F-B814-1349-9A93-491B2E09E71E}"/>
                </a:ext>
              </a:extLst>
            </p:cNvPr>
            <p:cNvGrpSpPr/>
            <p:nvPr/>
          </p:nvGrpSpPr>
          <p:grpSpPr>
            <a:xfrm>
              <a:off x="3182587" y="1947553"/>
              <a:ext cx="2129722" cy="2380592"/>
              <a:chOff x="1955390" y="1947554"/>
              <a:chExt cx="2129722" cy="2380592"/>
            </a:xfrm>
          </p:grpSpPr>
          <p:sp>
            <p:nvSpPr>
              <p:cNvPr id="22" name="Rectangle 21">
                <a:extLst>
                  <a:ext uri="{FF2B5EF4-FFF2-40B4-BE49-F238E27FC236}">
                    <a16:creationId xmlns:a16="http://schemas.microsoft.com/office/drawing/2014/main" id="{1E779789-D857-184E-BACE-1F63406B092F}"/>
                  </a:ext>
                </a:extLst>
              </p:cNvPr>
              <p:cNvSpPr/>
              <p:nvPr/>
            </p:nvSpPr>
            <p:spPr>
              <a:xfrm>
                <a:off x="3562597" y="1947554"/>
                <a:ext cx="522515" cy="238059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3" name="Straight Arrow Connector 22">
                <a:extLst>
                  <a:ext uri="{FF2B5EF4-FFF2-40B4-BE49-F238E27FC236}">
                    <a16:creationId xmlns:a16="http://schemas.microsoft.com/office/drawing/2014/main" id="{BFC69A5E-A503-5C4D-A84D-F8A07FA2764F}"/>
                  </a:ext>
                </a:extLst>
              </p:cNvPr>
              <p:cNvCxnSpPr>
                <a:cxnSpLocks/>
              </p:cNvCxnSpPr>
              <p:nvPr/>
            </p:nvCxnSpPr>
            <p:spPr>
              <a:xfrm flipH="1" flipV="1">
                <a:off x="1955390" y="3370613"/>
                <a:ext cx="1607207" cy="1"/>
              </a:xfrm>
              <a:prstGeom prst="straightConnector1">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8" name="Rectangle 27">
              <a:extLst>
                <a:ext uri="{FF2B5EF4-FFF2-40B4-BE49-F238E27FC236}">
                  <a16:creationId xmlns:a16="http://schemas.microsoft.com/office/drawing/2014/main" id="{32D40C30-030B-564A-A1EB-97039E4A2412}"/>
                </a:ext>
              </a:extLst>
            </p:cNvPr>
            <p:cNvSpPr/>
            <p:nvPr/>
          </p:nvSpPr>
          <p:spPr>
            <a:xfrm rot="16200000">
              <a:off x="2198895" y="2620509"/>
              <a:ext cx="522515" cy="150020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49" name="Group 48">
            <a:extLst>
              <a:ext uri="{FF2B5EF4-FFF2-40B4-BE49-F238E27FC236}">
                <a16:creationId xmlns:a16="http://schemas.microsoft.com/office/drawing/2014/main" id="{1810964E-BE42-DD49-ABC1-E3B1B80A2E61}"/>
              </a:ext>
            </a:extLst>
          </p:cNvPr>
          <p:cNvGrpSpPr/>
          <p:nvPr/>
        </p:nvGrpSpPr>
        <p:grpSpPr>
          <a:xfrm>
            <a:off x="4235449" y="2559729"/>
            <a:ext cx="3890524" cy="2611678"/>
            <a:chOff x="4235449" y="2559729"/>
            <a:chExt cx="3890524" cy="2611678"/>
          </a:xfrm>
        </p:grpSpPr>
        <p:grpSp>
          <p:nvGrpSpPr>
            <p:cNvPr id="42" name="Group 41">
              <a:extLst>
                <a:ext uri="{FF2B5EF4-FFF2-40B4-BE49-F238E27FC236}">
                  <a16:creationId xmlns:a16="http://schemas.microsoft.com/office/drawing/2014/main" id="{370D9181-A8C8-FC4A-ABE7-AC35119E749B}"/>
                </a:ext>
              </a:extLst>
            </p:cNvPr>
            <p:cNvGrpSpPr/>
            <p:nvPr/>
          </p:nvGrpSpPr>
          <p:grpSpPr>
            <a:xfrm>
              <a:off x="4235449" y="2745963"/>
              <a:ext cx="3890524" cy="2425444"/>
              <a:chOff x="4235449" y="2745963"/>
              <a:chExt cx="3890524" cy="2425444"/>
            </a:xfrm>
          </p:grpSpPr>
          <p:grpSp>
            <p:nvGrpSpPr>
              <p:cNvPr id="40" name="Group 39">
                <a:extLst>
                  <a:ext uri="{FF2B5EF4-FFF2-40B4-BE49-F238E27FC236}">
                    <a16:creationId xmlns:a16="http://schemas.microsoft.com/office/drawing/2014/main" id="{2BA38F79-8296-4648-895B-14DBCAFBE8B5}"/>
                  </a:ext>
                </a:extLst>
              </p:cNvPr>
              <p:cNvGrpSpPr/>
              <p:nvPr/>
            </p:nvGrpSpPr>
            <p:grpSpPr>
              <a:xfrm>
                <a:off x="4235449" y="2745963"/>
                <a:ext cx="3195273" cy="1735729"/>
                <a:chOff x="4235449" y="2745963"/>
                <a:chExt cx="3195273" cy="1735729"/>
              </a:xfrm>
            </p:grpSpPr>
            <p:cxnSp>
              <p:nvCxnSpPr>
                <p:cNvPr id="29" name="Straight Arrow Connector 28">
                  <a:extLst>
                    <a:ext uri="{FF2B5EF4-FFF2-40B4-BE49-F238E27FC236}">
                      <a16:creationId xmlns:a16="http://schemas.microsoft.com/office/drawing/2014/main" id="{AC403A01-31D1-B84B-A10D-05B5698DA3DA}"/>
                    </a:ext>
                  </a:extLst>
                </p:cNvPr>
                <p:cNvCxnSpPr>
                  <a:cxnSpLocks/>
                </p:cNvCxnSpPr>
                <p:nvPr/>
              </p:nvCxnSpPr>
              <p:spPr>
                <a:xfrm>
                  <a:off x="5718377" y="3047998"/>
                  <a:ext cx="1712345" cy="1433694"/>
                </a:xfrm>
                <a:prstGeom prst="straightConnector1">
                  <a:avLst/>
                </a:prstGeom>
                <a:ln w="3175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DF660C6F-D1AB-1E40-8240-4A4BF82565C4}"/>
                    </a:ext>
                  </a:extLst>
                </p:cNvPr>
                <p:cNvGrpSpPr/>
                <p:nvPr/>
              </p:nvGrpSpPr>
              <p:grpSpPr>
                <a:xfrm>
                  <a:off x="4235449" y="2745963"/>
                  <a:ext cx="1565493" cy="356260"/>
                  <a:chOff x="4235449" y="2745963"/>
                  <a:chExt cx="1565493" cy="356260"/>
                </a:xfrm>
              </p:grpSpPr>
              <p:sp>
                <p:nvSpPr>
                  <p:cNvPr id="32" name="Oval 31">
                    <a:extLst>
                      <a:ext uri="{FF2B5EF4-FFF2-40B4-BE49-F238E27FC236}">
                        <a16:creationId xmlns:a16="http://schemas.microsoft.com/office/drawing/2014/main" id="{429445EF-A07F-7644-9778-6054EF7FADBF}"/>
                      </a:ext>
                    </a:extLst>
                  </p:cNvPr>
                  <p:cNvSpPr/>
                  <p:nvPr/>
                </p:nvSpPr>
                <p:spPr>
                  <a:xfrm>
                    <a:off x="4235449" y="2745963"/>
                    <a:ext cx="356260" cy="356260"/>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Oval 32">
                    <a:extLst>
                      <a:ext uri="{FF2B5EF4-FFF2-40B4-BE49-F238E27FC236}">
                        <a16:creationId xmlns:a16="http://schemas.microsoft.com/office/drawing/2014/main" id="{EF452E5D-9064-3B46-BDBA-A042D2464505}"/>
                      </a:ext>
                    </a:extLst>
                  </p:cNvPr>
                  <p:cNvSpPr/>
                  <p:nvPr/>
                </p:nvSpPr>
                <p:spPr>
                  <a:xfrm>
                    <a:off x="5444682" y="2745963"/>
                    <a:ext cx="356260" cy="356260"/>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cxnSp>
              <p:nvCxnSpPr>
                <p:cNvPr id="37" name="Straight Arrow Connector 36">
                  <a:extLst>
                    <a:ext uri="{FF2B5EF4-FFF2-40B4-BE49-F238E27FC236}">
                      <a16:creationId xmlns:a16="http://schemas.microsoft.com/office/drawing/2014/main" id="{E4B949B3-BE4B-DD4E-B771-8CB1BAF5B900}"/>
                    </a:ext>
                  </a:extLst>
                </p:cNvPr>
                <p:cNvCxnSpPr>
                  <a:cxnSpLocks/>
                  <a:stCxn id="32" idx="6"/>
                  <a:endCxn id="33" idx="2"/>
                </p:cNvCxnSpPr>
                <p:nvPr/>
              </p:nvCxnSpPr>
              <p:spPr>
                <a:xfrm>
                  <a:off x="4591709" y="2924093"/>
                  <a:ext cx="852973" cy="0"/>
                </a:xfrm>
                <a:prstGeom prst="straightConnector1">
                  <a:avLst/>
                </a:prstGeom>
                <a:ln w="3175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E21A11D8-58BC-C847-B69E-165FA691957B}"/>
                  </a:ext>
                </a:extLst>
              </p:cNvPr>
              <p:cNvSpPr txBox="1"/>
              <p:nvPr/>
            </p:nvSpPr>
            <p:spPr>
              <a:xfrm>
                <a:off x="6665637" y="4494299"/>
                <a:ext cx="1460336" cy="677108"/>
              </a:xfrm>
              <a:prstGeom prst="rect">
                <a:avLst/>
              </a:prstGeom>
              <a:noFill/>
              <a:ln>
                <a:solidFill>
                  <a:srgbClr val="00B050"/>
                </a:solidFill>
              </a:ln>
            </p:spPr>
            <p:txBody>
              <a:bodyPr wrap="none" rtlCol="0">
                <a:spAutoFit/>
              </a:bodyPr>
              <a:lstStyle/>
              <a:p>
                <a:r>
                  <a:rPr lang="it-IT"/>
                  <a:t>già coperti da</a:t>
                </a:r>
              </a:p>
              <a:p>
                <a:r>
                  <a:rPr lang="it-IT" sz="2000" i="1">
                    <a:latin typeface="Times" pitchFamily="2" charset="0"/>
                  </a:rPr>
                  <a:t>A</a:t>
                </a:r>
                <a:r>
                  <a:rPr lang="it-IT"/>
                  <a:t> e </a:t>
                </a:r>
                <a:r>
                  <a:rPr lang="it-IT" sz="2000" i="1">
                    <a:latin typeface="Times" pitchFamily="2" charset="0"/>
                  </a:rPr>
                  <a:t>C</a:t>
                </a:r>
              </a:p>
            </p:txBody>
          </p:sp>
        </p:grpSp>
        <p:cxnSp>
          <p:nvCxnSpPr>
            <p:cNvPr id="43" name="Straight Arrow Connector 42">
              <a:extLst>
                <a:ext uri="{FF2B5EF4-FFF2-40B4-BE49-F238E27FC236}">
                  <a16:creationId xmlns:a16="http://schemas.microsoft.com/office/drawing/2014/main" id="{4C1F240A-1222-8149-ABB4-0A1CE4D323AB}"/>
                </a:ext>
              </a:extLst>
            </p:cNvPr>
            <p:cNvCxnSpPr>
              <a:cxnSpLocks/>
            </p:cNvCxnSpPr>
            <p:nvPr/>
          </p:nvCxnSpPr>
          <p:spPr>
            <a:xfrm>
              <a:off x="4419189" y="2559729"/>
              <a:ext cx="0" cy="180000"/>
            </a:xfrm>
            <a:prstGeom prst="straightConnector1">
              <a:avLst/>
            </a:prstGeom>
            <a:ln w="31750">
              <a:solidFill>
                <a:srgbClr val="00B050"/>
              </a:solidFill>
              <a:headEnd type="triangle"/>
              <a:tailEnd type="non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F6A249DF-8AFD-2642-A319-8CD0B093E9C6}"/>
                </a:ext>
              </a:extLst>
            </p:cNvPr>
            <p:cNvCxnSpPr>
              <a:cxnSpLocks/>
            </p:cNvCxnSpPr>
            <p:nvPr/>
          </p:nvCxnSpPr>
          <p:spPr>
            <a:xfrm flipV="1">
              <a:off x="5645252" y="3109354"/>
              <a:ext cx="0" cy="180000"/>
            </a:xfrm>
            <a:prstGeom prst="straightConnector1">
              <a:avLst/>
            </a:prstGeom>
            <a:ln w="31750">
              <a:solidFill>
                <a:srgbClr val="00B050"/>
              </a:solidFill>
              <a:headEnd type="triangle"/>
              <a:tailEnd type="none" w="lg" len="lg"/>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D6614F8A-7C4D-534B-996C-57F108A4F18D}"/>
              </a:ext>
            </a:extLst>
          </p:cNvPr>
          <p:cNvGrpSpPr/>
          <p:nvPr/>
        </p:nvGrpSpPr>
        <p:grpSpPr>
          <a:xfrm>
            <a:off x="764925" y="5442352"/>
            <a:ext cx="7540739" cy="584775"/>
            <a:chOff x="380567" y="5877442"/>
            <a:chExt cx="7540739" cy="584775"/>
          </a:xfrm>
        </p:grpSpPr>
        <p:sp>
          <p:nvSpPr>
            <p:cNvPr id="4" name="TextBox 3">
              <a:extLst>
                <a:ext uri="{FF2B5EF4-FFF2-40B4-BE49-F238E27FC236}">
                  <a16:creationId xmlns:a16="http://schemas.microsoft.com/office/drawing/2014/main" id="{55E45025-807E-1545-ABE0-3E348E111192}"/>
                </a:ext>
              </a:extLst>
            </p:cNvPr>
            <p:cNvSpPr txBox="1"/>
            <p:nvPr/>
          </p:nvSpPr>
          <p:spPr>
            <a:xfrm>
              <a:off x="380567" y="5999524"/>
              <a:ext cx="4561505" cy="400110"/>
            </a:xfrm>
            <a:prstGeom prst="rect">
              <a:avLst/>
            </a:prstGeom>
            <a:noFill/>
          </p:spPr>
          <p:txBody>
            <a:bodyPr wrap="none" rtlCol="0">
              <a:spAutoFit/>
            </a:bodyPr>
            <a:lstStyle/>
            <a:p>
              <a:r>
                <a:rPr lang="en-US" sz="2000"/>
                <a:t>E’ dunque sufficiente sommare A e C, cioè</a:t>
              </a:r>
            </a:p>
          </p:txBody>
        </p:sp>
        <p:grpSp>
          <p:nvGrpSpPr>
            <p:cNvPr id="15" name="Group 14">
              <a:extLst>
                <a:ext uri="{FF2B5EF4-FFF2-40B4-BE49-F238E27FC236}">
                  <a16:creationId xmlns:a16="http://schemas.microsoft.com/office/drawing/2014/main" id="{5F1F658C-8FB5-D044-8EBE-08BE5CA2FF58}"/>
                </a:ext>
              </a:extLst>
            </p:cNvPr>
            <p:cNvGrpSpPr/>
            <p:nvPr/>
          </p:nvGrpSpPr>
          <p:grpSpPr>
            <a:xfrm>
              <a:off x="4989574" y="5877442"/>
              <a:ext cx="2931732" cy="584775"/>
              <a:chOff x="4989574" y="5877442"/>
              <a:chExt cx="2931732" cy="584775"/>
            </a:xfrm>
          </p:grpSpPr>
          <p:pic>
            <p:nvPicPr>
              <p:cNvPr id="10" name="Picture 9">
                <a:extLst>
                  <a:ext uri="{FF2B5EF4-FFF2-40B4-BE49-F238E27FC236}">
                    <a16:creationId xmlns:a16="http://schemas.microsoft.com/office/drawing/2014/main" id="{2C61B64B-CAEE-544A-9D89-05D63D010D0A}"/>
                  </a:ext>
                </a:extLst>
              </p:cNvPr>
              <p:cNvPicPr>
                <a:picLocks noChangeAspect="1"/>
              </p:cNvPicPr>
              <p:nvPr/>
            </p:nvPicPr>
            <p:blipFill>
              <a:blip r:embed="rId3"/>
              <a:stretch>
                <a:fillRect/>
              </a:stretch>
            </p:blipFill>
            <p:spPr>
              <a:xfrm>
                <a:off x="5775006" y="5958279"/>
                <a:ext cx="2146300" cy="482600"/>
              </a:xfrm>
              <a:prstGeom prst="rect">
                <a:avLst/>
              </a:prstGeom>
            </p:spPr>
          </p:pic>
          <p:sp>
            <p:nvSpPr>
              <p:cNvPr id="13" name="TextBox 12">
                <a:extLst>
                  <a:ext uri="{FF2B5EF4-FFF2-40B4-BE49-F238E27FC236}">
                    <a16:creationId xmlns:a16="http://schemas.microsoft.com/office/drawing/2014/main" id="{4D8906EC-353C-824A-863B-79BA1D4A06CC}"/>
                  </a:ext>
                </a:extLst>
              </p:cNvPr>
              <p:cNvSpPr txBox="1"/>
              <p:nvPr/>
            </p:nvSpPr>
            <p:spPr>
              <a:xfrm>
                <a:off x="4989574" y="5877442"/>
                <a:ext cx="939681" cy="584775"/>
              </a:xfrm>
              <a:prstGeom prst="rect">
                <a:avLst/>
              </a:prstGeom>
              <a:noFill/>
            </p:spPr>
            <p:txBody>
              <a:bodyPr wrap="none" rtlCol="0">
                <a:spAutoFit/>
              </a:bodyPr>
              <a:lstStyle/>
              <a:p>
                <a:r>
                  <a:rPr lang="en-US" sz="3200" i="1"/>
                  <a:t>A</a:t>
                </a:r>
                <a:r>
                  <a:rPr lang="en-US" sz="3200"/>
                  <a:t>+</a:t>
                </a:r>
                <a:r>
                  <a:rPr lang="en-US" sz="3200" i="1"/>
                  <a:t>C</a:t>
                </a:r>
                <a:r>
                  <a:rPr lang="en-US" sz="3200"/>
                  <a:t> </a:t>
                </a:r>
              </a:p>
            </p:txBody>
          </p:sp>
        </p:grpSp>
      </p:grpSp>
      <p:grpSp>
        <p:nvGrpSpPr>
          <p:cNvPr id="26" name="Group 25">
            <a:extLst>
              <a:ext uri="{FF2B5EF4-FFF2-40B4-BE49-F238E27FC236}">
                <a16:creationId xmlns:a16="http://schemas.microsoft.com/office/drawing/2014/main" id="{5930FCE3-D5E1-E445-9378-03C21A121389}"/>
              </a:ext>
            </a:extLst>
          </p:cNvPr>
          <p:cNvGrpSpPr/>
          <p:nvPr/>
        </p:nvGrpSpPr>
        <p:grpSpPr>
          <a:xfrm>
            <a:off x="6411040" y="2345494"/>
            <a:ext cx="1275687" cy="1174398"/>
            <a:chOff x="283381" y="2345494"/>
            <a:chExt cx="1275687" cy="1174398"/>
          </a:xfrm>
        </p:grpSpPr>
        <p:pic>
          <p:nvPicPr>
            <p:cNvPr id="38" name="Picture 37">
              <a:extLst>
                <a:ext uri="{FF2B5EF4-FFF2-40B4-BE49-F238E27FC236}">
                  <a16:creationId xmlns:a16="http://schemas.microsoft.com/office/drawing/2014/main" id="{8806688C-EA88-0B4C-828C-00E555C12164}"/>
                </a:ext>
              </a:extLst>
            </p:cNvPr>
            <p:cNvPicPr>
              <a:picLocks noChangeAspect="1"/>
            </p:cNvPicPr>
            <p:nvPr/>
          </p:nvPicPr>
          <p:blipFill>
            <a:blip r:embed="rId4"/>
            <a:stretch>
              <a:fillRect/>
            </a:stretch>
          </p:blipFill>
          <p:spPr>
            <a:xfrm>
              <a:off x="322803" y="3154970"/>
              <a:ext cx="1236265" cy="364922"/>
            </a:xfrm>
            <a:prstGeom prst="rect">
              <a:avLst/>
            </a:prstGeom>
          </p:spPr>
        </p:pic>
        <p:pic>
          <p:nvPicPr>
            <p:cNvPr id="39" name="Picture 38">
              <a:extLst>
                <a:ext uri="{FF2B5EF4-FFF2-40B4-BE49-F238E27FC236}">
                  <a16:creationId xmlns:a16="http://schemas.microsoft.com/office/drawing/2014/main" id="{BCC29FD6-4131-1742-9F5C-7D3A808A2A0B}"/>
                </a:ext>
              </a:extLst>
            </p:cNvPr>
            <p:cNvPicPr>
              <a:picLocks noChangeAspect="1"/>
            </p:cNvPicPr>
            <p:nvPr/>
          </p:nvPicPr>
          <p:blipFill>
            <a:blip r:embed="rId5"/>
            <a:stretch>
              <a:fillRect/>
            </a:stretch>
          </p:blipFill>
          <p:spPr>
            <a:xfrm>
              <a:off x="283381" y="2345494"/>
              <a:ext cx="1273672" cy="316440"/>
            </a:xfrm>
            <a:prstGeom prst="rect">
              <a:avLst/>
            </a:prstGeom>
          </p:spPr>
        </p:pic>
      </p:grpSp>
    </p:spTree>
    <p:extLst>
      <p:ext uri="{BB962C8B-B14F-4D97-AF65-F5344CB8AC3E}">
        <p14:creationId xmlns:p14="http://schemas.microsoft.com/office/powerpoint/2010/main" val="324904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nodeType="clickEffect">
                                  <p:stCondLst>
                                    <p:cond delay="0"/>
                                  </p:stCondLst>
                                  <p:childTnLst>
                                    <p:animEffect transition="out" filter="dissolve">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nodeType="clickEffect">
                                  <p:stCondLst>
                                    <p:cond delay="0"/>
                                  </p:stCondLst>
                                  <p:childTnLst>
                                    <p:animEffect transition="out" filter="dissolv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A2940E-5BEF-6B40-A009-4A0CDA938018}"/>
              </a:ext>
            </a:extLst>
          </p:cNvPr>
          <p:cNvSpPr txBox="1"/>
          <p:nvPr/>
        </p:nvSpPr>
        <p:spPr>
          <a:xfrm>
            <a:off x="6929469" y="0"/>
            <a:ext cx="2178802" cy="246221"/>
          </a:xfrm>
          <a:prstGeom prst="rect">
            <a:avLst/>
          </a:prstGeom>
          <a:noFill/>
        </p:spPr>
        <p:txBody>
          <a:bodyPr wrap="none" rtlCol="0">
            <a:spAutoFit/>
          </a:bodyPr>
          <a:lstStyle/>
          <a:p>
            <a:r>
              <a:rPr lang="it-IT" sz="1000"/>
              <a:t>Metodo tabellare di Quine-Mc Cluskey</a:t>
            </a:r>
          </a:p>
        </p:txBody>
      </p:sp>
      <p:sp>
        <p:nvSpPr>
          <p:cNvPr id="3" name="TextBox 2">
            <a:extLst>
              <a:ext uri="{FF2B5EF4-FFF2-40B4-BE49-F238E27FC236}">
                <a16:creationId xmlns:a16="http://schemas.microsoft.com/office/drawing/2014/main" id="{2037DAAA-096D-4A44-BEA0-F5077B31FEC8}"/>
              </a:ext>
            </a:extLst>
          </p:cNvPr>
          <p:cNvSpPr txBox="1"/>
          <p:nvPr/>
        </p:nvSpPr>
        <p:spPr>
          <a:xfrm>
            <a:off x="3656596" y="563488"/>
            <a:ext cx="2274647" cy="461665"/>
          </a:xfrm>
          <a:prstGeom prst="rect">
            <a:avLst/>
          </a:prstGeom>
          <a:noFill/>
        </p:spPr>
        <p:txBody>
          <a:bodyPr wrap="square" rtlCol="0">
            <a:spAutoFit/>
          </a:bodyPr>
          <a:lstStyle/>
          <a:p>
            <a:r>
              <a:rPr lang="it-IT" sz="2400" b="1"/>
              <a:t>Altro esempio</a:t>
            </a:r>
          </a:p>
        </p:txBody>
      </p:sp>
      <p:pic>
        <p:nvPicPr>
          <p:cNvPr id="9" name="Picture 8">
            <a:extLst>
              <a:ext uri="{FF2B5EF4-FFF2-40B4-BE49-F238E27FC236}">
                <a16:creationId xmlns:a16="http://schemas.microsoft.com/office/drawing/2014/main" id="{3B248CF6-C60C-984A-B2E7-47EE868B9B3E}"/>
              </a:ext>
            </a:extLst>
          </p:cNvPr>
          <p:cNvPicPr>
            <a:picLocks noChangeAspect="1"/>
          </p:cNvPicPr>
          <p:nvPr/>
        </p:nvPicPr>
        <p:blipFill>
          <a:blip r:embed="rId2"/>
          <a:stretch>
            <a:fillRect/>
          </a:stretch>
        </p:blipFill>
        <p:spPr>
          <a:xfrm>
            <a:off x="3656596" y="1939367"/>
            <a:ext cx="4687709" cy="3348364"/>
          </a:xfrm>
          <a:prstGeom prst="rect">
            <a:avLst/>
          </a:prstGeom>
        </p:spPr>
      </p:pic>
      <p:grpSp>
        <p:nvGrpSpPr>
          <p:cNvPr id="26" name="Group 25">
            <a:extLst>
              <a:ext uri="{FF2B5EF4-FFF2-40B4-BE49-F238E27FC236}">
                <a16:creationId xmlns:a16="http://schemas.microsoft.com/office/drawing/2014/main" id="{C7CD6FA9-8433-BC46-AE16-6171941EF2DD}"/>
              </a:ext>
            </a:extLst>
          </p:cNvPr>
          <p:cNvGrpSpPr/>
          <p:nvPr/>
        </p:nvGrpSpPr>
        <p:grpSpPr>
          <a:xfrm>
            <a:off x="1383956" y="1502079"/>
            <a:ext cx="1263487" cy="3785652"/>
            <a:chOff x="1223318" y="1736858"/>
            <a:chExt cx="1263487" cy="3785652"/>
          </a:xfrm>
        </p:grpSpPr>
        <p:sp>
          <p:nvSpPr>
            <p:cNvPr id="4" name="TextBox 3">
              <a:extLst>
                <a:ext uri="{FF2B5EF4-FFF2-40B4-BE49-F238E27FC236}">
                  <a16:creationId xmlns:a16="http://schemas.microsoft.com/office/drawing/2014/main" id="{14119338-BDCF-044B-BE7D-AF26EA13F9FF}"/>
                </a:ext>
              </a:extLst>
            </p:cNvPr>
            <p:cNvSpPr txBox="1"/>
            <p:nvPr/>
          </p:nvSpPr>
          <p:spPr>
            <a:xfrm>
              <a:off x="1223318" y="1736858"/>
              <a:ext cx="1263487" cy="3785652"/>
            </a:xfrm>
            <a:prstGeom prst="rect">
              <a:avLst/>
            </a:prstGeom>
            <a:noFill/>
          </p:spPr>
          <p:txBody>
            <a:bodyPr wrap="none" rtlCol="0">
              <a:spAutoFit/>
            </a:bodyPr>
            <a:lstStyle/>
            <a:p>
              <a:r>
                <a:rPr lang="en-US" sz="2400" i="1"/>
                <a:t>x y z</a:t>
              </a:r>
            </a:p>
            <a:p>
              <a:endParaRPr lang="en-US" sz="2400"/>
            </a:p>
            <a:p>
              <a:r>
                <a:rPr lang="en-US" sz="2400"/>
                <a:t>0 0 0	1</a:t>
              </a:r>
            </a:p>
            <a:p>
              <a:r>
                <a:rPr lang="en-US" sz="2400"/>
                <a:t>0 0 1	1</a:t>
              </a:r>
            </a:p>
            <a:p>
              <a:r>
                <a:rPr lang="en-US" sz="2400"/>
                <a:t>0 1 0	1</a:t>
              </a:r>
            </a:p>
            <a:p>
              <a:r>
                <a:rPr lang="en-US" sz="2400"/>
                <a:t>0 1 1	1</a:t>
              </a:r>
            </a:p>
            <a:p>
              <a:r>
                <a:rPr lang="en-US" sz="2400"/>
                <a:t>1 0 0	0</a:t>
              </a:r>
            </a:p>
            <a:p>
              <a:r>
                <a:rPr lang="en-US" sz="2400"/>
                <a:t>1 0 1	0</a:t>
              </a:r>
            </a:p>
            <a:p>
              <a:r>
                <a:rPr lang="en-US" sz="2400"/>
                <a:t>1 1 0	0</a:t>
              </a:r>
            </a:p>
            <a:p>
              <a:r>
                <a:rPr lang="en-US" sz="2400"/>
                <a:t>1 1 1	1</a:t>
              </a:r>
            </a:p>
          </p:txBody>
        </p:sp>
        <p:pic>
          <p:nvPicPr>
            <p:cNvPr id="8" name="Picture 7">
              <a:extLst>
                <a:ext uri="{FF2B5EF4-FFF2-40B4-BE49-F238E27FC236}">
                  <a16:creationId xmlns:a16="http://schemas.microsoft.com/office/drawing/2014/main" id="{EE87DCD5-AD06-054F-BD9C-1A86208951D4}"/>
                </a:ext>
              </a:extLst>
            </p:cNvPr>
            <p:cNvPicPr>
              <a:picLocks noChangeAspect="1"/>
            </p:cNvPicPr>
            <p:nvPr/>
          </p:nvPicPr>
          <p:blipFill>
            <a:blip r:embed="rId3"/>
            <a:stretch>
              <a:fillRect/>
            </a:stretch>
          </p:blipFill>
          <p:spPr>
            <a:xfrm>
              <a:off x="2109932" y="1798268"/>
              <a:ext cx="327454" cy="427509"/>
            </a:xfrm>
            <a:prstGeom prst="rect">
              <a:avLst/>
            </a:prstGeom>
          </p:spPr>
        </p:pic>
        <p:cxnSp>
          <p:nvCxnSpPr>
            <p:cNvPr id="13" name="Straight Connector 12">
              <a:extLst>
                <a:ext uri="{FF2B5EF4-FFF2-40B4-BE49-F238E27FC236}">
                  <a16:creationId xmlns:a16="http://schemas.microsoft.com/office/drawing/2014/main" id="{8C42A105-DE3F-D141-BDE2-856916BF3639}"/>
                </a:ext>
              </a:extLst>
            </p:cNvPr>
            <p:cNvCxnSpPr/>
            <p:nvPr/>
          </p:nvCxnSpPr>
          <p:spPr>
            <a:xfrm>
              <a:off x="2060504" y="1798268"/>
              <a:ext cx="0" cy="37242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4594A9B-5191-9B4B-8556-513B52AFC53A}"/>
                </a:ext>
              </a:extLst>
            </p:cNvPr>
            <p:cNvCxnSpPr>
              <a:cxnSpLocks/>
            </p:cNvCxnSpPr>
            <p:nvPr/>
          </p:nvCxnSpPr>
          <p:spPr>
            <a:xfrm>
              <a:off x="1223318" y="2335427"/>
              <a:ext cx="12140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9" name="Straight Arrow Connector 28">
            <a:extLst>
              <a:ext uri="{FF2B5EF4-FFF2-40B4-BE49-F238E27FC236}">
                <a16:creationId xmlns:a16="http://schemas.microsoft.com/office/drawing/2014/main" id="{75DC2716-68E9-5642-A121-1CE8472D07C8}"/>
              </a:ext>
            </a:extLst>
          </p:cNvPr>
          <p:cNvCxnSpPr/>
          <p:nvPr/>
        </p:nvCxnSpPr>
        <p:spPr>
          <a:xfrm>
            <a:off x="2647443" y="2458192"/>
            <a:ext cx="4282026" cy="439387"/>
          </a:xfrm>
          <a:prstGeom prst="straightConnector1">
            <a:avLst/>
          </a:prstGeom>
          <a:ln>
            <a:solidFill>
              <a:srgbClr val="0A20F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50F55ED-2129-D344-B2D4-1E075E2041BD}"/>
              </a:ext>
            </a:extLst>
          </p:cNvPr>
          <p:cNvCxnSpPr>
            <a:cxnSpLocks/>
          </p:cNvCxnSpPr>
          <p:nvPr/>
        </p:nvCxnSpPr>
        <p:spPr>
          <a:xfrm>
            <a:off x="2647443" y="2881691"/>
            <a:ext cx="4282026" cy="639985"/>
          </a:xfrm>
          <a:prstGeom prst="straightConnector1">
            <a:avLst/>
          </a:prstGeom>
          <a:ln>
            <a:solidFill>
              <a:srgbClr val="0A20F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86D57815-EFAE-C84B-94C0-0ED618BD4BF9}"/>
              </a:ext>
            </a:extLst>
          </p:cNvPr>
          <p:cNvCxnSpPr>
            <a:cxnSpLocks/>
          </p:cNvCxnSpPr>
          <p:nvPr/>
        </p:nvCxnSpPr>
        <p:spPr>
          <a:xfrm>
            <a:off x="2598024" y="3201683"/>
            <a:ext cx="4331445" cy="669500"/>
          </a:xfrm>
          <a:prstGeom prst="straightConnector1">
            <a:avLst/>
          </a:prstGeom>
          <a:ln>
            <a:solidFill>
              <a:srgbClr val="0A20F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CF36402-684A-1140-902D-89F5B1B77128}"/>
              </a:ext>
            </a:extLst>
          </p:cNvPr>
          <p:cNvCxnSpPr>
            <a:cxnSpLocks/>
          </p:cNvCxnSpPr>
          <p:nvPr/>
        </p:nvCxnSpPr>
        <p:spPr>
          <a:xfrm>
            <a:off x="2598024" y="3631818"/>
            <a:ext cx="4331445" cy="804072"/>
          </a:xfrm>
          <a:prstGeom prst="straightConnector1">
            <a:avLst/>
          </a:prstGeom>
          <a:ln>
            <a:solidFill>
              <a:srgbClr val="0A20F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2A58D80-9777-2B43-959A-355318A6339B}"/>
              </a:ext>
            </a:extLst>
          </p:cNvPr>
          <p:cNvCxnSpPr>
            <a:cxnSpLocks/>
          </p:cNvCxnSpPr>
          <p:nvPr/>
        </p:nvCxnSpPr>
        <p:spPr>
          <a:xfrm>
            <a:off x="2647443" y="5037748"/>
            <a:ext cx="4282026" cy="0"/>
          </a:xfrm>
          <a:prstGeom prst="straightConnector1">
            <a:avLst/>
          </a:prstGeom>
          <a:ln>
            <a:solidFill>
              <a:srgbClr val="0A20FF"/>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227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A2940E-5BEF-6B40-A009-4A0CDA938018}"/>
              </a:ext>
            </a:extLst>
          </p:cNvPr>
          <p:cNvSpPr txBox="1"/>
          <p:nvPr/>
        </p:nvSpPr>
        <p:spPr>
          <a:xfrm>
            <a:off x="6929469" y="0"/>
            <a:ext cx="2178802" cy="246221"/>
          </a:xfrm>
          <a:prstGeom prst="rect">
            <a:avLst/>
          </a:prstGeom>
          <a:noFill/>
        </p:spPr>
        <p:txBody>
          <a:bodyPr wrap="none" rtlCol="0">
            <a:spAutoFit/>
          </a:bodyPr>
          <a:lstStyle/>
          <a:p>
            <a:r>
              <a:rPr lang="it-IT" sz="1000"/>
              <a:t>Metodo tabellare di Quine-Mc Cluskey</a:t>
            </a:r>
          </a:p>
        </p:txBody>
      </p:sp>
      <p:pic>
        <p:nvPicPr>
          <p:cNvPr id="7" name="Picture 6">
            <a:extLst>
              <a:ext uri="{FF2B5EF4-FFF2-40B4-BE49-F238E27FC236}">
                <a16:creationId xmlns:a16="http://schemas.microsoft.com/office/drawing/2014/main" id="{6F455B51-4074-194E-8578-9552368C421D}"/>
              </a:ext>
            </a:extLst>
          </p:cNvPr>
          <p:cNvPicPr>
            <a:picLocks noChangeAspect="1"/>
          </p:cNvPicPr>
          <p:nvPr/>
        </p:nvPicPr>
        <p:blipFill>
          <a:blip r:embed="rId2"/>
          <a:stretch>
            <a:fillRect/>
          </a:stretch>
        </p:blipFill>
        <p:spPr>
          <a:xfrm>
            <a:off x="5521861" y="1409618"/>
            <a:ext cx="2565400" cy="2387600"/>
          </a:xfrm>
          <a:prstGeom prst="rect">
            <a:avLst/>
          </a:prstGeom>
        </p:spPr>
      </p:pic>
      <p:pic>
        <p:nvPicPr>
          <p:cNvPr id="9" name="Picture 8">
            <a:extLst>
              <a:ext uri="{FF2B5EF4-FFF2-40B4-BE49-F238E27FC236}">
                <a16:creationId xmlns:a16="http://schemas.microsoft.com/office/drawing/2014/main" id="{3B248CF6-C60C-984A-B2E7-47EE868B9B3E}"/>
              </a:ext>
            </a:extLst>
          </p:cNvPr>
          <p:cNvPicPr>
            <a:picLocks noChangeAspect="1"/>
          </p:cNvPicPr>
          <p:nvPr/>
        </p:nvPicPr>
        <p:blipFill>
          <a:blip r:embed="rId3"/>
          <a:stretch>
            <a:fillRect/>
          </a:stretch>
        </p:blipFill>
        <p:spPr>
          <a:xfrm>
            <a:off x="343050" y="1278990"/>
            <a:ext cx="4889500" cy="3492500"/>
          </a:xfrm>
          <a:prstGeom prst="rect">
            <a:avLst/>
          </a:prstGeom>
        </p:spPr>
      </p:pic>
      <p:grpSp>
        <p:nvGrpSpPr>
          <p:cNvPr id="19" name="Group 18">
            <a:extLst>
              <a:ext uri="{FF2B5EF4-FFF2-40B4-BE49-F238E27FC236}">
                <a16:creationId xmlns:a16="http://schemas.microsoft.com/office/drawing/2014/main" id="{49322D8A-A8C1-4044-ADEB-415CFC1CA0B3}"/>
              </a:ext>
            </a:extLst>
          </p:cNvPr>
          <p:cNvGrpSpPr/>
          <p:nvPr/>
        </p:nvGrpSpPr>
        <p:grpSpPr>
          <a:xfrm>
            <a:off x="2272488" y="1569387"/>
            <a:ext cx="5746382" cy="1527174"/>
            <a:chOff x="2257588" y="1567542"/>
            <a:chExt cx="5746382" cy="1527174"/>
          </a:xfrm>
        </p:grpSpPr>
        <p:grpSp>
          <p:nvGrpSpPr>
            <p:cNvPr id="17" name="Group 16">
              <a:extLst>
                <a:ext uri="{FF2B5EF4-FFF2-40B4-BE49-F238E27FC236}">
                  <a16:creationId xmlns:a16="http://schemas.microsoft.com/office/drawing/2014/main" id="{1F1E1CDF-9F14-E948-BD41-B6C1ABA4928C}"/>
                </a:ext>
              </a:extLst>
            </p:cNvPr>
            <p:cNvGrpSpPr/>
            <p:nvPr/>
          </p:nvGrpSpPr>
          <p:grpSpPr>
            <a:xfrm>
              <a:off x="2257588" y="2149433"/>
              <a:ext cx="2160036" cy="945283"/>
              <a:chOff x="2257588" y="2149433"/>
              <a:chExt cx="2160036" cy="945283"/>
            </a:xfrm>
          </p:grpSpPr>
          <p:sp>
            <p:nvSpPr>
              <p:cNvPr id="14" name="Rectangle 13">
                <a:extLst>
                  <a:ext uri="{FF2B5EF4-FFF2-40B4-BE49-F238E27FC236}">
                    <a16:creationId xmlns:a16="http://schemas.microsoft.com/office/drawing/2014/main" id="{948E4284-6431-3249-B54A-0B24EC17C8F6}"/>
                  </a:ext>
                </a:extLst>
              </p:cNvPr>
              <p:cNvSpPr/>
              <p:nvPr/>
            </p:nvSpPr>
            <p:spPr>
              <a:xfrm rot="16200000">
                <a:off x="3183227" y="1223795"/>
                <a:ext cx="308759" cy="216003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ctangle 14">
                <a:extLst>
                  <a:ext uri="{FF2B5EF4-FFF2-40B4-BE49-F238E27FC236}">
                    <a16:creationId xmlns:a16="http://schemas.microsoft.com/office/drawing/2014/main" id="{FB502DC3-B2E4-604F-9BBC-82162B97FA0F}"/>
                  </a:ext>
                </a:extLst>
              </p:cNvPr>
              <p:cNvSpPr/>
              <p:nvPr/>
            </p:nvSpPr>
            <p:spPr>
              <a:xfrm rot="16200000">
                <a:off x="3183226" y="1860319"/>
                <a:ext cx="308759" cy="216003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8" name="Rectangle 17">
              <a:extLst>
                <a:ext uri="{FF2B5EF4-FFF2-40B4-BE49-F238E27FC236}">
                  <a16:creationId xmlns:a16="http://schemas.microsoft.com/office/drawing/2014/main" id="{2C5A412B-5A13-C44C-AE97-B34BFF57F5BB}"/>
                </a:ext>
              </a:extLst>
            </p:cNvPr>
            <p:cNvSpPr/>
            <p:nvPr/>
          </p:nvSpPr>
          <p:spPr>
            <a:xfrm rot="16200000">
              <a:off x="7432171" y="1262749"/>
              <a:ext cx="267005" cy="87659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20" name="Group 19">
            <a:extLst>
              <a:ext uri="{FF2B5EF4-FFF2-40B4-BE49-F238E27FC236}">
                <a16:creationId xmlns:a16="http://schemas.microsoft.com/office/drawing/2014/main" id="{C4905D57-3992-0743-B8C5-C9F2F091A6F1}"/>
              </a:ext>
            </a:extLst>
          </p:cNvPr>
          <p:cNvGrpSpPr/>
          <p:nvPr/>
        </p:nvGrpSpPr>
        <p:grpSpPr>
          <a:xfrm>
            <a:off x="2272488" y="1878147"/>
            <a:ext cx="5746382" cy="1527174"/>
            <a:chOff x="2257588" y="1567542"/>
            <a:chExt cx="5746382" cy="1527174"/>
          </a:xfrm>
        </p:grpSpPr>
        <p:grpSp>
          <p:nvGrpSpPr>
            <p:cNvPr id="21" name="Group 20">
              <a:extLst>
                <a:ext uri="{FF2B5EF4-FFF2-40B4-BE49-F238E27FC236}">
                  <a16:creationId xmlns:a16="http://schemas.microsoft.com/office/drawing/2014/main" id="{BD82F4FE-6AEC-F040-BB4B-E8F9B1ACF3F0}"/>
                </a:ext>
              </a:extLst>
            </p:cNvPr>
            <p:cNvGrpSpPr/>
            <p:nvPr/>
          </p:nvGrpSpPr>
          <p:grpSpPr>
            <a:xfrm>
              <a:off x="2257588" y="1841097"/>
              <a:ext cx="2160035" cy="1253619"/>
              <a:chOff x="2257588" y="1841097"/>
              <a:chExt cx="2160035" cy="1253619"/>
            </a:xfrm>
          </p:grpSpPr>
          <p:sp>
            <p:nvSpPr>
              <p:cNvPr id="23" name="Rectangle 22">
                <a:extLst>
                  <a:ext uri="{FF2B5EF4-FFF2-40B4-BE49-F238E27FC236}">
                    <a16:creationId xmlns:a16="http://schemas.microsoft.com/office/drawing/2014/main" id="{214A5917-CB64-B142-89B1-2E0D09BA898F}"/>
                  </a:ext>
                </a:extLst>
              </p:cNvPr>
              <p:cNvSpPr/>
              <p:nvPr/>
            </p:nvSpPr>
            <p:spPr>
              <a:xfrm rot="16200000">
                <a:off x="3183226" y="915459"/>
                <a:ext cx="308759" cy="2160035"/>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ctangle 23">
                <a:extLst>
                  <a:ext uri="{FF2B5EF4-FFF2-40B4-BE49-F238E27FC236}">
                    <a16:creationId xmlns:a16="http://schemas.microsoft.com/office/drawing/2014/main" id="{F2C0181F-44F4-BD47-8F3B-5C40CD3FDE33}"/>
                  </a:ext>
                </a:extLst>
              </p:cNvPr>
              <p:cNvSpPr/>
              <p:nvPr/>
            </p:nvSpPr>
            <p:spPr>
              <a:xfrm rot="16200000">
                <a:off x="3183226" y="1860319"/>
                <a:ext cx="308759" cy="2160035"/>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2" name="Rectangle 21">
              <a:extLst>
                <a:ext uri="{FF2B5EF4-FFF2-40B4-BE49-F238E27FC236}">
                  <a16:creationId xmlns:a16="http://schemas.microsoft.com/office/drawing/2014/main" id="{528EFC66-FE43-E14F-9B19-598FFDAF4246}"/>
                </a:ext>
              </a:extLst>
            </p:cNvPr>
            <p:cNvSpPr/>
            <p:nvPr/>
          </p:nvSpPr>
          <p:spPr>
            <a:xfrm rot="16200000">
              <a:off x="7432171" y="1262749"/>
              <a:ext cx="267005" cy="876592"/>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43" name="Group 42">
            <a:extLst>
              <a:ext uri="{FF2B5EF4-FFF2-40B4-BE49-F238E27FC236}">
                <a16:creationId xmlns:a16="http://schemas.microsoft.com/office/drawing/2014/main" id="{867BAEC8-86CD-2946-B4B8-F10690750616}"/>
              </a:ext>
            </a:extLst>
          </p:cNvPr>
          <p:cNvGrpSpPr/>
          <p:nvPr/>
        </p:nvGrpSpPr>
        <p:grpSpPr>
          <a:xfrm>
            <a:off x="7229546" y="1167542"/>
            <a:ext cx="690836" cy="314149"/>
            <a:chOff x="7229546" y="1167542"/>
            <a:chExt cx="690836" cy="314149"/>
          </a:xfrm>
        </p:grpSpPr>
        <p:pic>
          <p:nvPicPr>
            <p:cNvPr id="38" name="Picture 37">
              <a:extLst>
                <a:ext uri="{FF2B5EF4-FFF2-40B4-BE49-F238E27FC236}">
                  <a16:creationId xmlns:a16="http://schemas.microsoft.com/office/drawing/2014/main" id="{06394296-48B7-8343-A45F-C1B6ECA96DF1}"/>
                </a:ext>
              </a:extLst>
            </p:cNvPr>
            <p:cNvPicPr>
              <a:picLocks noChangeAspect="1"/>
            </p:cNvPicPr>
            <p:nvPr/>
          </p:nvPicPr>
          <p:blipFill>
            <a:blip r:embed="rId4"/>
            <a:stretch>
              <a:fillRect/>
            </a:stretch>
          </p:blipFill>
          <p:spPr>
            <a:xfrm>
              <a:off x="7229546" y="1167542"/>
              <a:ext cx="272619" cy="293272"/>
            </a:xfrm>
            <a:prstGeom prst="rect">
              <a:avLst/>
            </a:prstGeom>
          </p:spPr>
        </p:pic>
        <p:pic>
          <p:nvPicPr>
            <p:cNvPr id="40" name="Picture 39">
              <a:extLst>
                <a:ext uri="{FF2B5EF4-FFF2-40B4-BE49-F238E27FC236}">
                  <a16:creationId xmlns:a16="http://schemas.microsoft.com/office/drawing/2014/main" id="{128A5760-C451-5D43-9AA4-D7D9A2D85AF0}"/>
                </a:ext>
              </a:extLst>
            </p:cNvPr>
            <p:cNvPicPr>
              <a:picLocks noChangeAspect="1"/>
            </p:cNvPicPr>
            <p:nvPr/>
          </p:nvPicPr>
          <p:blipFill>
            <a:blip r:embed="rId5"/>
            <a:stretch>
              <a:fillRect/>
            </a:stretch>
          </p:blipFill>
          <p:spPr>
            <a:xfrm>
              <a:off x="7662569" y="1205415"/>
              <a:ext cx="257813" cy="257813"/>
            </a:xfrm>
            <a:prstGeom prst="rect">
              <a:avLst/>
            </a:prstGeom>
          </p:spPr>
        </p:pic>
        <p:pic>
          <p:nvPicPr>
            <p:cNvPr id="42" name="Picture 41">
              <a:extLst>
                <a:ext uri="{FF2B5EF4-FFF2-40B4-BE49-F238E27FC236}">
                  <a16:creationId xmlns:a16="http://schemas.microsoft.com/office/drawing/2014/main" id="{C69073F8-8E1C-F84D-989F-A9BDDC0DF457}"/>
                </a:ext>
              </a:extLst>
            </p:cNvPr>
            <p:cNvPicPr>
              <a:picLocks noChangeAspect="1"/>
            </p:cNvPicPr>
            <p:nvPr/>
          </p:nvPicPr>
          <p:blipFill>
            <a:blip r:embed="rId6"/>
            <a:stretch>
              <a:fillRect/>
            </a:stretch>
          </p:blipFill>
          <p:spPr>
            <a:xfrm>
              <a:off x="7462754" y="1197301"/>
              <a:ext cx="235637" cy="284390"/>
            </a:xfrm>
            <a:prstGeom prst="rect">
              <a:avLst/>
            </a:prstGeom>
          </p:spPr>
        </p:pic>
      </p:grpSp>
    </p:spTree>
    <p:extLst>
      <p:ext uri="{BB962C8B-B14F-4D97-AF65-F5344CB8AC3E}">
        <p14:creationId xmlns:p14="http://schemas.microsoft.com/office/powerpoint/2010/main" val="278379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A2940E-5BEF-6B40-A009-4A0CDA938018}"/>
              </a:ext>
            </a:extLst>
          </p:cNvPr>
          <p:cNvSpPr txBox="1"/>
          <p:nvPr/>
        </p:nvSpPr>
        <p:spPr>
          <a:xfrm>
            <a:off x="6929469" y="0"/>
            <a:ext cx="2178802" cy="246221"/>
          </a:xfrm>
          <a:prstGeom prst="rect">
            <a:avLst/>
          </a:prstGeom>
          <a:noFill/>
        </p:spPr>
        <p:txBody>
          <a:bodyPr wrap="none" rtlCol="0">
            <a:spAutoFit/>
          </a:bodyPr>
          <a:lstStyle/>
          <a:p>
            <a:r>
              <a:rPr lang="it-IT" sz="1000"/>
              <a:t>Metodo tabellare di Quine-Mc Cluskey</a:t>
            </a:r>
          </a:p>
        </p:txBody>
      </p:sp>
      <p:sp>
        <p:nvSpPr>
          <p:cNvPr id="3" name="TextBox 2">
            <a:extLst>
              <a:ext uri="{FF2B5EF4-FFF2-40B4-BE49-F238E27FC236}">
                <a16:creationId xmlns:a16="http://schemas.microsoft.com/office/drawing/2014/main" id="{2037DAAA-096D-4A44-BEA0-F5077B31FEC8}"/>
              </a:ext>
            </a:extLst>
          </p:cNvPr>
          <p:cNvSpPr txBox="1"/>
          <p:nvPr/>
        </p:nvSpPr>
        <p:spPr>
          <a:xfrm>
            <a:off x="1151906" y="641268"/>
            <a:ext cx="1528367" cy="369332"/>
          </a:xfrm>
          <a:prstGeom prst="rect">
            <a:avLst/>
          </a:prstGeom>
          <a:noFill/>
        </p:spPr>
        <p:txBody>
          <a:bodyPr wrap="none" rtlCol="0">
            <a:spAutoFit/>
          </a:bodyPr>
          <a:lstStyle/>
          <a:p>
            <a:r>
              <a:rPr lang="it-IT" b="1"/>
              <a:t>Altro esempio</a:t>
            </a:r>
          </a:p>
        </p:txBody>
      </p:sp>
      <p:pic>
        <p:nvPicPr>
          <p:cNvPr id="7" name="Picture 6">
            <a:extLst>
              <a:ext uri="{FF2B5EF4-FFF2-40B4-BE49-F238E27FC236}">
                <a16:creationId xmlns:a16="http://schemas.microsoft.com/office/drawing/2014/main" id="{6F455B51-4074-194E-8578-9552368C421D}"/>
              </a:ext>
            </a:extLst>
          </p:cNvPr>
          <p:cNvPicPr>
            <a:picLocks noChangeAspect="1"/>
          </p:cNvPicPr>
          <p:nvPr/>
        </p:nvPicPr>
        <p:blipFill>
          <a:blip r:embed="rId2"/>
          <a:stretch>
            <a:fillRect/>
          </a:stretch>
        </p:blipFill>
        <p:spPr>
          <a:xfrm>
            <a:off x="5521861" y="1409618"/>
            <a:ext cx="2565400" cy="2387600"/>
          </a:xfrm>
          <a:prstGeom prst="rect">
            <a:avLst/>
          </a:prstGeom>
        </p:spPr>
      </p:pic>
      <p:pic>
        <p:nvPicPr>
          <p:cNvPr id="9" name="Picture 8">
            <a:extLst>
              <a:ext uri="{FF2B5EF4-FFF2-40B4-BE49-F238E27FC236}">
                <a16:creationId xmlns:a16="http://schemas.microsoft.com/office/drawing/2014/main" id="{3B248CF6-C60C-984A-B2E7-47EE868B9B3E}"/>
              </a:ext>
            </a:extLst>
          </p:cNvPr>
          <p:cNvPicPr>
            <a:picLocks noChangeAspect="1"/>
          </p:cNvPicPr>
          <p:nvPr/>
        </p:nvPicPr>
        <p:blipFill>
          <a:blip r:embed="rId3"/>
          <a:stretch>
            <a:fillRect/>
          </a:stretch>
        </p:blipFill>
        <p:spPr>
          <a:xfrm>
            <a:off x="343050" y="1278990"/>
            <a:ext cx="4889500" cy="3492500"/>
          </a:xfrm>
          <a:prstGeom prst="rect">
            <a:avLst/>
          </a:prstGeom>
        </p:spPr>
      </p:pic>
      <p:grpSp>
        <p:nvGrpSpPr>
          <p:cNvPr id="19" name="Group 18">
            <a:extLst>
              <a:ext uri="{FF2B5EF4-FFF2-40B4-BE49-F238E27FC236}">
                <a16:creationId xmlns:a16="http://schemas.microsoft.com/office/drawing/2014/main" id="{49322D8A-A8C1-4044-ADEB-415CFC1CA0B3}"/>
              </a:ext>
            </a:extLst>
          </p:cNvPr>
          <p:cNvGrpSpPr/>
          <p:nvPr/>
        </p:nvGrpSpPr>
        <p:grpSpPr>
          <a:xfrm>
            <a:off x="2272488" y="2816811"/>
            <a:ext cx="5746382" cy="1248797"/>
            <a:chOff x="2257588" y="1845919"/>
            <a:chExt cx="5746382" cy="1248797"/>
          </a:xfrm>
        </p:grpSpPr>
        <p:grpSp>
          <p:nvGrpSpPr>
            <p:cNvPr id="17" name="Group 16">
              <a:extLst>
                <a:ext uri="{FF2B5EF4-FFF2-40B4-BE49-F238E27FC236}">
                  <a16:creationId xmlns:a16="http://schemas.microsoft.com/office/drawing/2014/main" id="{1F1E1CDF-9F14-E948-BD41-B6C1ABA4928C}"/>
                </a:ext>
              </a:extLst>
            </p:cNvPr>
            <p:cNvGrpSpPr/>
            <p:nvPr/>
          </p:nvGrpSpPr>
          <p:grpSpPr>
            <a:xfrm>
              <a:off x="2257588" y="2149433"/>
              <a:ext cx="2160036" cy="945283"/>
              <a:chOff x="2257588" y="2149433"/>
              <a:chExt cx="2160036" cy="945283"/>
            </a:xfrm>
          </p:grpSpPr>
          <p:sp>
            <p:nvSpPr>
              <p:cNvPr id="14" name="Rectangle 13">
                <a:extLst>
                  <a:ext uri="{FF2B5EF4-FFF2-40B4-BE49-F238E27FC236}">
                    <a16:creationId xmlns:a16="http://schemas.microsoft.com/office/drawing/2014/main" id="{948E4284-6431-3249-B54A-0B24EC17C8F6}"/>
                  </a:ext>
                </a:extLst>
              </p:cNvPr>
              <p:cNvSpPr/>
              <p:nvPr/>
            </p:nvSpPr>
            <p:spPr>
              <a:xfrm rot="16200000">
                <a:off x="3183227" y="1223795"/>
                <a:ext cx="308759" cy="216003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ctangle 14">
                <a:extLst>
                  <a:ext uri="{FF2B5EF4-FFF2-40B4-BE49-F238E27FC236}">
                    <a16:creationId xmlns:a16="http://schemas.microsoft.com/office/drawing/2014/main" id="{FB502DC3-B2E4-604F-9BBC-82162B97FA0F}"/>
                  </a:ext>
                </a:extLst>
              </p:cNvPr>
              <p:cNvSpPr/>
              <p:nvPr/>
            </p:nvSpPr>
            <p:spPr>
              <a:xfrm rot="16200000">
                <a:off x="3183226" y="1860319"/>
                <a:ext cx="308759" cy="216003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8" name="Rectangle 17">
              <a:extLst>
                <a:ext uri="{FF2B5EF4-FFF2-40B4-BE49-F238E27FC236}">
                  <a16:creationId xmlns:a16="http://schemas.microsoft.com/office/drawing/2014/main" id="{2C5A412B-5A13-C44C-AE97-B34BFF57F5BB}"/>
                </a:ext>
              </a:extLst>
            </p:cNvPr>
            <p:cNvSpPr/>
            <p:nvPr/>
          </p:nvSpPr>
          <p:spPr>
            <a:xfrm rot="16200000">
              <a:off x="7432171" y="1541126"/>
              <a:ext cx="267005" cy="87659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20" name="Group 19">
            <a:extLst>
              <a:ext uri="{FF2B5EF4-FFF2-40B4-BE49-F238E27FC236}">
                <a16:creationId xmlns:a16="http://schemas.microsoft.com/office/drawing/2014/main" id="{C4905D57-3992-0743-B8C5-C9F2F091A6F1}"/>
              </a:ext>
            </a:extLst>
          </p:cNvPr>
          <p:cNvGrpSpPr/>
          <p:nvPr/>
        </p:nvGrpSpPr>
        <p:grpSpPr>
          <a:xfrm>
            <a:off x="2272488" y="2502809"/>
            <a:ext cx="5746382" cy="1562799"/>
            <a:chOff x="2257588" y="1531917"/>
            <a:chExt cx="5746382" cy="1562799"/>
          </a:xfrm>
        </p:grpSpPr>
        <p:grpSp>
          <p:nvGrpSpPr>
            <p:cNvPr id="21" name="Group 20">
              <a:extLst>
                <a:ext uri="{FF2B5EF4-FFF2-40B4-BE49-F238E27FC236}">
                  <a16:creationId xmlns:a16="http://schemas.microsoft.com/office/drawing/2014/main" id="{BD82F4FE-6AEC-F040-BB4B-E8F9B1ACF3F0}"/>
                </a:ext>
              </a:extLst>
            </p:cNvPr>
            <p:cNvGrpSpPr/>
            <p:nvPr/>
          </p:nvGrpSpPr>
          <p:grpSpPr>
            <a:xfrm>
              <a:off x="2257588" y="1841097"/>
              <a:ext cx="2160035" cy="1253619"/>
              <a:chOff x="2257588" y="1841097"/>
              <a:chExt cx="2160035" cy="1253619"/>
            </a:xfrm>
          </p:grpSpPr>
          <p:sp>
            <p:nvSpPr>
              <p:cNvPr id="23" name="Rectangle 22">
                <a:extLst>
                  <a:ext uri="{FF2B5EF4-FFF2-40B4-BE49-F238E27FC236}">
                    <a16:creationId xmlns:a16="http://schemas.microsoft.com/office/drawing/2014/main" id="{214A5917-CB64-B142-89B1-2E0D09BA898F}"/>
                  </a:ext>
                </a:extLst>
              </p:cNvPr>
              <p:cNvSpPr/>
              <p:nvPr/>
            </p:nvSpPr>
            <p:spPr>
              <a:xfrm rot="16200000">
                <a:off x="3183226" y="915459"/>
                <a:ext cx="308759" cy="2160035"/>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ctangle 23">
                <a:extLst>
                  <a:ext uri="{FF2B5EF4-FFF2-40B4-BE49-F238E27FC236}">
                    <a16:creationId xmlns:a16="http://schemas.microsoft.com/office/drawing/2014/main" id="{F2C0181F-44F4-BD47-8F3B-5C40CD3FDE33}"/>
                  </a:ext>
                </a:extLst>
              </p:cNvPr>
              <p:cNvSpPr/>
              <p:nvPr/>
            </p:nvSpPr>
            <p:spPr>
              <a:xfrm rot="16200000">
                <a:off x="3183226" y="1860319"/>
                <a:ext cx="308759" cy="2160035"/>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2" name="Rectangle 21">
              <a:extLst>
                <a:ext uri="{FF2B5EF4-FFF2-40B4-BE49-F238E27FC236}">
                  <a16:creationId xmlns:a16="http://schemas.microsoft.com/office/drawing/2014/main" id="{528EFC66-FE43-E14F-9B19-598FFDAF4246}"/>
                </a:ext>
              </a:extLst>
            </p:cNvPr>
            <p:cNvSpPr/>
            <p:nvPr/>
          </p:nvSpPr>
          <p:spPr>
            <a:xfrm rot="16200000">
              <a:off x="7432171" y="1227124"/>
              <a:ext cx="267005" cy="876592"/>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30" name="Group 29">
            <a:extLst>
              <a:ext uri="{FF2B5EF4-FFF2-40B4-BE49-F238E27FC236}">
                <a16:creationId xmlns:a16="http://schemas.microsoft.com/office/drawing/2014/main" id="{96A12DB3-1288-8645-A4DD-DDB0FE69566F}"/>
              </a:ext>
            </a:extLst>
          </p:cNvPr>
          <p:cNvGrpSpPr/>
          <p:nvPr/>
        </p:nvGrpSpPr>
        <p:grpSpPr>
          <a:xfrm>
            <a:off x="7229546" y="1167542"/>
            <a:ext cx="690836" cy="314149"/>
            <a:chOff x="7229546" y="1167542"/>
            <a:chExt cx="690836" cy="314149"/>
          </a:xfrm>
        </p:grpSpPr>
        <p:pic>
          <p:nvPicPr>
            <p:cNvPr id="31" name="Picture 30">
              <a:extLst>
                <a:ext uri="{FF2B5EF4-FFF2-40B4-BE49-F238E27FC236}">
                  <a16:creationId xmlns:a16="http://schemas.microsoft.com/office/drawing/2014/main" id="{E56CA9FB-25AD-0340-A3E0-E4F2C537E51D}"/>
                </a:ext>
              </a:extLst>
            </p:cNvPr>
            <p:cNvPicPr>
              <a:picLocks noChangeAspect="1"/>
            </p:cNvPicPr>
            <p:nvPr/>
          </p:nvPicPr>
          <p:blipFill>
            <a:blip r:embed="rId4"/>
            <a:stretch>
              <a:fillRect/>
            </a:stretch>
          </p:blipFill>
          <p:spPr>
            <a:xfrm>
              <a:off x="7229546" y="1167542"/>
              <a:ext cx="272619" cy="293272"/>
            </a:xfrm>
            <a:prstGeom prst="rect">
              <a:avLst/>
            </a:prstGeom>
          </p:spPr>
        </p:pic>
        <p:pic>
          <p:nvPicPr>
            <p:cNvPr id="32" name="Picture 31">
              <a:extLst>
                <a:ext uri="{FF2B5EF4-FFF2-40B4-BE49-F238E27FC236}">
                  <a16:creationId xmlns:a16="http://schemas.microsoft.com/office/drawing/2014/main" id="{3EBB20E8-6BD9-0941-8B07-C80B0D8FCFA9}"/>
                </a:ext>
              </a:extLst>
            </p:cNvPr>
            <p:cNvPicPr>
              <a:picLocks noChangeAspect="1"/>
            </p:cNvPicPr>
            <p:nvPr/>
          </p:nvPicPr>
          <p:blipFill>
            <a:blip r:embed="rId5"/>
            <a:stretch>
              <a:fillRect/>
            </a:stretch>
          </p:blipFill>
          <p:spPr>
            <a:xfrm>
              <a:off x="7662569" y="1205415"/>
              <a:ext cx="257813" cy="257813"/>
            </a:xfrm>
            <a:prstGeom prst="rect">
              <a:avLst/>
            </a:prstGeom>
          </p:spPr>
        </p:pic>
        <p:pic>
          <p:nvPicPr>
            <p:cNvPr id="33" name="Picture 32">
              <a:extLst>
                <a:ext uri="{FF2B5EF4-FFF2-40B4-BE49-F238E27FC236}">
                  <a16:creationId xmlns:a16="http://schemas.microsoft.com/office/drawing/2014/main" id="{E2918688-70A5-834B-BBD7-373BBAE6478D}"/>
                </a:ext>
              </a:extLst>
            </p:cNvPr>
            <p:cNvPicPr>
              <a:picLocks noChangeAspect="1"/>
            </p:cNvPicPr>
            <p:nvPr/>
          </p:nvPicPr>
          <p:blipFill>
            <a:blip r:embed="rId6"/>
            <a:stretch>
              <a:fillRect/>
            </a:stretch>
          </p:blipFill>
          <p:spPr>
            <a:xfrm>
              <a:off x="7462754" y="1197301"/>
              <a:ext cx="235637" cy="284390"/>
            </a:xfrm>
            <a:prstGeom prst="rect">
              <a:avLst/>
            </a:prstGeom>
          </p:spPr>
        </p:pic>
      </p:grpSp>
    </p:spTree>
    <p:extLst>
      <p:ext uri="{BB962C8B-B14F-4D97-AF65-F5344CB8AC3E}">
        <p14:creationId xmlns:p14="http://schemas.microsoft.com/office/powerpoint/2010/main" val="216534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A2940E-5BEF-6B40-A009-4A0CDA938018}"/>
              </a:ext>
            </a:extLst>
          </p:cNvPr>
          <p:cNvSpPr txBox="1"/>
          <p:nvPr/>
        </p:nvSpPr>
        <p:spPr>
          <a:xfrm>
            <a:off x="6929469" y="0"/>
            <a:ext cx="2178802" cy="246221"/>
          </a:xfrm>
          <a:prstGeom prst="rect">
            <a:avLst/>
          </a:prstGeom>
          <a:noFill/>
        </p:spPr>
        <p:txBody>
          <a:bodyPr wrap="none" rtlCol="0">
            <a:spAutoFit/>
          </a:bodyPr>
          <a:lstStyle/>
          <a:p>
            <a:r>
              <a:rPr lang="it-IT" sz="1000"/>
              <a:t>Metodo tabellare di Quine-Mc Cluskey</a:t>
            </a:r>
          </a:p>
        </p:txBody>
      </p:sp>
      <p:sp>
        <p:nvSpPr>
          <p:cNvPr id="3" name="TextBox 2">
            <a:extLst>
              <a:ext uri="{FF2B5EF4-FFF2-40B4-BE49-F238E27FC236}">
                <a16:creationId xmlns:a16="http://schemas.microsoft.com/office/drawing/2014/main" id="{2037DAAA-096D-4A44-BEA0-F5077B31FEC8}"/>
              </a:ext>
            </a:extLst>
          </p:cNvPr>
          <p:cNvSpPr txBox="1"/>
          <p:nvPr/>
        </p:nvSpPr>
        <p:spPr>
          <a:xfrm>
            <a:off x="1151906" y="641268"/>
            <a:ext cx="1528367" cy="369332"/>
          </a:xfrm>
          <a:prstGeom prst="rect">
            <a:avLst/>
          </a:prstGeom>
          <a:noFill/>
        </p:spPr>
        <p:txBody>
          <a:bodyPr wrap="none" rtlCol="0">
            <a:spAutoFit/>
          </a:bodyPr>
          <a:lstStyle/>
          <a:p>
            <a:r>
              <a:rPr lang="it-IT" b="1"/>
              <a:t>Altro esempio</a:t>
            </a:r>
          </a:p>
        </p:txBody>
      </p:sp>
      <p:pic>
        <p:nvPicPr>
          <p:cNvPr id="7" name="Picture 6">
            <a:extLst>
              <a:ext uri="{FF2B5EF4-FFF2-40B4-BE49-F238E27FC236}">
                <a16:creationId xmlns:a16="http://schemas.microsoft.com/office/drawing/2014/main" id="{6F455B51-4074-194E-8578-9552368C421D}"/>
              </a:ext>
            </a:extLst>
          </p:cNvPr>
          <p:cNvPicPr>
            <a:picLocks noChangeAspect="1"/>
          </p:cNvPicPr>
          <p:nvPr/>
        </p:nvPicPr>
        <p:blipFill>
          <a:blip r:embed="rId2"/>
          <a:stretch>
            <a:fillRect/>
          </a:stretch>
        </p:blipFill>
        <p:spPr>
          <a:xfrm>
            <a:off x="5521861" y="1409618"/>
            <a:ext cx="2565400" cy="2387600"/>
          </a:xfrm>
          <a:prstGeom prst="rect">
            <a:avLst/>
          </a:prstGeom>
        </p:spPr>
      </p:pic>
      <p:pic>
        <p:nvPicPr>
          <p:cNvPr id="9" name="Picture 8">
            <a:extLst>
              <a:ext uri="{FF2B5EF4-FFF2-40B4-BE49-F238E27FC236}">
                <a16:creationId xmlns:a16="http://schemas.microsoft.com/office/drawing/2014/main" id="{3B248CF6-C60C-984A-B2E7-47EE868B9B3E}"/>
              </a:ext>
            </a:extLst>
          </p:cNvPr>
          <p:cNvPicPr>
            <a:picLocks noChangeAspect="1"/>
          </p:cNvPicPr>
          <p:nvPr/>
        </p:nvPicPr>
        <p:blipFill>
          <a:blip r:embed="rId3"/>
          <a:stretch>
            <a:fillRect/>
          </a:stretch>
        </p:blipFill>
        <p:spPr>
          <a:xfrm>
            <a:off x="343050" y="1278990"/>
            <a:ext cx="4889500" cy="3492500"/>
          </a:xfrm>
          <a:prstGeom prst="rect">
            <a:avLst/>
          </a:prstGeom>
        </p:spPr>
      </p:pic>
      <p:grpSp>
        <p:nvGrpSpPr>
          <p:cNvPr id="20" name="Group 19">
            <a:extLst>
              <a:ext uri="{FF2B5EF4-FFF2-40B4-BE49-F238E27FC236}">
                <a16:creationId xmlns:a16="http://schemas.microsoft.com/office/drawing/2014/main" id="{C4905D57-3992-0743-B8C5-C9F2F091A6F1}"/>
              </a:ext>
            </a:extLst>
          </p:cNvPr>
          <p:cNvGrpSpPr/>
          <p:nvPr/>
        </p:nvGrpSpPr>
        <p:grpSpPr>
          <a:xfrm>
            <a:off x="2265126" y="3458066"/>
            <a:ext cx="5746382" cy="1254049"/>
            <a:chOff x="2257588" y="1781292"/>
            <a:chExt cx="5746382" cy="1254049"/>
          </a:xfrm>
        </p:grpSpPr>
        <p:grpSp>
          <p:nvGrpSpPr>
            <p:cNvPr id="21" name="Group 20">
              <a:extLst>
                <a:ext uri="{FF2B5EF4-FFF2-40B4-BE49-F238E27FC236}">
                  <a16:creationId xmlns:a16="http://schemas.microsoft.com/office/drawing/2014/main" id="{BD82F4FE-6AEC-F040-BB4B-E8F9B1ACF3F0}"/>
                </a:ext>
              </a:extLst>
            </p:cNvPr>
            <p:cNvGrpSpPr/>
            <p:nvPr/>
          </p:nvGrpSpPr>
          <p:grpSpPr>
            <a:xfrm>
              <a:off x="2257588" y="2090480"/>
              <a:ext cx="2160035" cy="944861"/>
              <a:chOff x="2257588" y="2090480"/>
              <a:chExt cx="2160035" cy="944861"/>
            </a:xfrm>
          </p:grpSpPr>
          <p:sp>
            <p:nvSpPr>
              <p:cNvPr id="23" name="Rectangle 22">
                <a:extLst>
                  <a:ext uri="{FF2B5EF4-FFF2-40B4-BE49-F238E27FC236}">
                    <a16:creationId xmlns:a16="http://schemas.microsoft.com/office/drawing/2014/main" id="{214A5917-CB64-B142-89B1-2E0D09BA898F}"/>
                  </a:ext>
                </a:extLst>
              </p:cNvPr>
              <p:cNvSpPr/>
              <p:nvPr/>
            </p:nvSpPr>
            <p:spPr>
              <a:xfrm rot="16200000">
                <a:off x="3183226" y="1164842"/>
                <a:ext cx="308759" cy="2160035"/>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ctangle 23">
                <a:extLst>
                  <a:ext uri="{FF2B5EF4-FFF2-40B4-BE49-F238E27FC236}">
                    <a16:creationId xmlns:a16="http://schemas.microsoft.com/office/drawing/2014/main" id="{F2C0181F-44F4-BD47-8F3B-5C40CD3FDE33}"/>
                  </a:ext>
                </a:extLst>
              </p:cNvPr>
              <p:cNvSpPr/>
              <p:nvPr/>
            </p:nvSpPr>
            <p:spPr>
              <a:xfrm rot="16200000">
                <a:off x="3183226" y="1800944"/>
                <a:ext cx="308759" cy="2160035"/>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2" name="Rectangle 21">
              <a:extLst>
                <a:ext uri="{FF2B5EF4-FFF2-40B4-BE49-F238E27FC236}">
                  <a16:creationId xmlns:a16="http://schemas.microsoft.com/office/drawing/2014/main" id="{528EFC66-FE43-E14F-9B19-598FFDAF4246}"/>
                </a:ext>
              </a:extLst>
            </p:cNvPr>
            <p:cNvSpPr/>
            <p:nvPr/>
          </p:nvSpPr>
          <p:spPr>
            <a:xfrm rot="16200000">
              <a:off x="7432171" y="1476499"/>
              <a:ext cx="267005" cy="876592"/>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25" name="Group 24">
            <a:extLst>
              <a:ext uri="{FF2B5EF4-FFF2-40B4-BE49-F238E27FC236}">
                <a16:creationId xmlns:a16="http://schemas.microsoft.com/office/drawing/2014/main" id="{B96BF6F7-B621-0243-BDCE-640A0E1BDAA0}"/>
              </a:ext>
            </a:extLst>
          </p:cNvPr>
          <p:cNvGrpSpPr/>
          <p:nvPr/>
        </p:nvGrpSpPr>
        <p:grpSpPr>
          <a:xfrm>
            <a:off x="7229546" y="1167542"/>
            <a:ext cx="690836" cy="314149"/>
            <a:chOff x="7229546" y="1167542"/>
            <a:chExt cx="690836" cy="314149"/>
          </a:xfrm>
        </p:grpSpPr>
        <p:pic>
          <p:nvPicPr>
            <p:cNvPr id="26" name="Picture 25">
              <a:extLst>
                <a:ext uri="{FF2B5EF4-FFF2-40B4-BE49-F238E27FC236}">
                  <a16:creationId xmlns:a16="http://schemas.microsoft.com/office/drawing/2014/main" id="{1B3C44A1-824F-BA4A-A81A-EA5D1733D631}"/>
                </a:ext>
              </a:extLst>
            </p:cNvPr>
            <p:cNvPicPr>
              <a:picLocks noChangeAspect="1"/>
            </p:cNvPicPr>
            <p:nvPr/>
          </p:nvPicPr>
          <p:blipFill>
            <a:blip r:embed="rId4"/>
            <a:stretch>
              <a:fillRect/>
            </a:stretch>
          </p:blipFill>
          <p:spPr>
            <a:xfrm>
              <a:off x="7229546" y="1167542"/>
              <a:ext cx="272619" cy="293272"/>
            </a:xfrm>
            <a:prstGeom prst="rect">
              <a:avLst/>
            </a:prstGeom>
          </p:spPr>
        </p:pic>
        <p:pic>
          <p:nvPicPr>
            <p:cNvPr id="27" name="Picture 26">
              <a:extLst>
                <a:ext uri="{FF2B5EF4-FFF2-40B4-BE49-F238E27FC236}">
                  <a16:creationId xmlns:a16="http://schemas.microsoft.com/office/drawing/2014/main" id="{5ABAEA0C-A93E-E747-9861-8FA6A1043D94}"/>
                </a:ext>
              </a:extLst>
            </p:cNvPr>
            <p:cNvPicPr>
              <a:picLocks noChangeAspect="1"/>
            </p:cNvPicPr>
            <p:nvPr/>
          </p:nvPicPr>
          <p:blipFill>
            <a:blip r:embed="rId5"/>
            <a:stretch>
              <a:fillRect/>
            </a:stretch>
          </p:blipFill>
          <p:spPr>
            <a:xfrm>
              <a:off x="7662569" y="1205415"/>
              <a:ext cx="257813" cy="257813"/>
            </a:xfrm>
            <a:prstGeom prst="rect">
              <a:avLst/>
            </a:prstGeom>
          </p:spPr>
        </p:pic>
        <p:pic>
          <p:nvPicPr>
            <p:cNvPr id="28" name="Picture 27">
              <a:extLst>
                <a:ext uri="{FF2B5EF4-FFF2-40B4-BE49-F238E27FC236}">
                  <a16:creationId xmlns:a16="http://schemas.microsoft.com/office/drawing/2014/main" id="{3ACC5B59-41B6-F441-8562-1398CC2D08FC}"/>
                </a:ext>
              </a:extLst>
            </p:cNvPr>
            <p:cNvPicPr>
              <a:picLocks noChangeAspect="1"/>
            </p:cNvPicPr>
            <p:nvPr/>
          </p:nvPicPr>
          <p:blipFill>
            <a:blip r:embed="rId6"/>
            <a:stretch>
              <a:fillRect/>
            </a:stretch>
          </p:blipFill>
          <p:spPr>
            <a:xfrm>
              <a:off x="7462754" y="1197301"/>
              <a:ext cx="235637" cy="284390"/>
            </a:xfrm>
            <a:prstGeom prst="rect">
              <a:avLst/>
            </a:prstGeom>
          </p:spPr>
        </p:pic>
      </p:grpSp>
    </p:spTree>
    <p:extLst>
      <p:ext uri="{BB962C8B-B14F-4D97-AF65-F5344CB8AC3E}">
        <p14:creationId xmlns:p14="http://schemas.microsoft.com/office/powerpoint/2010/main" val="202042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2149C3-697B-314C-8922-5AC3CA82156A}"/>
              </a:ext>
            </a:extLst>
          </p:cNvPr>
          <p:cNvSpPr txBox="1"/>
          <p:nvPr/>
        </p:nvSpPr>
        <p:spPr>
          <a:xfrm>
            <a:off x="6929469" y="0"/>
            <a:ext cx="2178802" cy="246221"/>
          </a:xfrm>
          <a:prstGeom prst="rect">
            <a:avLst/>
          </a:prstGeom>
          <a:noFill/>
        </p:spPr>
        <p:txBody>
          <a:bodyPr wrap="none" rtlCol="0">
            <a:spAutoFit/>
          </a:bodyPr>
          <a:lstStyle/>
          <a:p>
            <a:r>
              <a:rPr lang="it-IT" sz="1000"/>
              <a:t>Metodo tabellare di Quine-Mc Cluskey</a:t>
            </a:r>
          </a:p>
        </p:txBody>
      </p:sp>
      <p:pic>
        <p:nvPicPr>
          <p:cNvPr id="3" name="Picture 2">
            <a:extLst>
              <a:ext uri="{FF2B5EF4-FFF2-40B4-BE49-F238E27FC236}">
                <a16:creationId xmlns:a16="http://schemas.microsoft.com/office/drawing/2014/main" id="{647DE43A-6BFC-BB48-9F39-8D0E1D2963FD}"/>
              </a:ext>
            </a:extLst>
          </p:cNvPr>
          <p:cNvPicPr>
            <a:picLocks noChangeAspect="1"/>
          </p:cNvPicPr>
          <p:nvPr/>
        </p:nvPicPr>
        <p:blipFill>
          <a:blip r:embed="rId2"/>
          <a:stretch>
            <a:fillRect/>
          </a:stretch>
        </p:blipFill>
        <p:spPr>
          <a:xfrm>
            <a:off x="5494369" y="1540658"/>
            <a:ext cx="2870200" cy="558800"/>
          </a:xfrm>
          <a:prstGeom prst="rect">
            <a:avLst/>
          </a:prstGeom>
        </p:spPr>
      </p:pic>
      <p:pic>
        <p:nvPicPr>
          <p:cNvPr id="4" name="Picture 3">
            <a:extLst>
              <a:ext uri="{FF2B5EF4-FFF2-40B4-BE49-F238E27FC236}">
                <a16:creationId xmlns:a16="http://schemas.microsoft.com/office/drawing/2014/main" id="{6C3EF26C-03C8-994B-8017-46B5E01B495F}"/>
              </a:ext>
            </a:extLst>
          </p:cNvPr>
          <p:cNvPicPr>
            <a:picLocks noChangeAspect="1"/>
          </p:cNvPicPr>
          <p:nvPr/>
        </p:nvPicPr>
        <p:blipFill>
          <a:blip r:embed="rId3"/>
          <a:stretch>
            <a:fillRect/>
          </a:stretch>
        </p:blipFill>
        <p:spPr>
          <a:xfrm>
            <a:off x="1650505" y="1468994"/>
            <a:ext cx="2565400" cy="2387600"/>
          </a:xfrm>
          <a:prstGeom prst="rect">
            <a:avLst/>
          </a:prstGeom>
        </p:spPr>
      </p:pic>
      <p:grpSp>
        <p:nvGrpSpPr>
          <p:cNvPr id="5" name="Group 4">
            <a:extLst>
              <a:ext uri="{FF2B5EF4-FFF2-40B4-BE49-F238E27FC236}">
                <a16:creationId xmlns:a16="http://schemas.microsoft.com/office/drawing/2014/main" id="{0FE26B99-7A51-1C40-995E-6CD40A80DC96}"/>
              </a:ext>
            </a:extLst>
          </p:cNvPr>
          <p:cNvGrpSpPr/>
          <p:nvPr/>
        </p:nvGrpSpPr>
        <p:grpSpPr>
          <a:xfrm>
            <a:off x="2272488" y="1617821"/>
            <a:ext cx="5972011" cy="1550503"/>
            <a:chOff x="2257588" y="2090480"/>
            <a:chExt cx="5972011" cy="1550503"/>
          </a:xfrm>
        </p:grpSpPr>
        <p:grpSp>
          <p:nvGrpSpPr>
            <p:cNvPr id="6" name="Group 5">
              <a:extLst>
                <a:ext uri="{FF2B5EF4-FFF2-40B4-BE49-F238E27FC236}">
                  <a16:creationId xmlns:a16="http://schemas.microsoft.com/office/drawing/2014/main" id="{346BA897-825A-DD45-857B-9FA1876CC63D}"/>
                </a:ext>
              </a:extLst>
            </p:cNvPr>
            <p:cNvGrpSpPr/>
            <p:nvPr/>
          </p:nvGrpSpPr>
          <p:grpSpPr>
            <a:xfrm>
              <a:off x="2257588" y="2090480"/>
              <a:ext cx="2160035" cy="1550503"/>
              <a:chOff x="2257588" y="2090480"/>
              <a:chExt cx="2160035" cy="1550503"/>
            </a:xfrm>
          </p:grpSpPr>
          <p:sp>
            <p:nvSpPr>
              <p:cNvPr id="8" name="Rectangle 7">
                <a:extLst>
                  <a:ext uri="{FF2B5EF4-FFF2-40B4-BE49-F238E27FC236}">
                    <a16:creationId xmlns:a16="http://schemas.microsoft.com/office/drawing/2014/main" id="{A7E8B46A-DDB8-1E43-8907-2284278E81C4}"/>
                  </a:ext>
                </a:extLst>
              </p:cNvPr>
              <p:cNvSpPr/>
              <p:nvPr/>
            </p:nvSpPr>
            <p:spPr>
              <a:xfrm rot="16200000">
                <a:off x="3183226" y="1164842"/>
                <a:ext cx="308759" cy="2160035"/>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ctangle 8">
                <a:extLst>
                  <a:ext uri="{FF2B5EF4-FFF2-40B4-BE49-F238E27FC236}">
                    <a16:creationId xmlns:a16="http://schemas.microsoft.com/office/drawing/2014/main" id="{AA035FB5-ADF3-6C40-88F7-28B942BE320A}"/>
                  </a:ext>
                </a:extLst>
              </p:cNvPr>
              <p:cNvSpPr/>
              <p:nvPr/>
            </p:nvSpPr>
            <p:spPr>
              <a:xfrm rot="16200000">
                <a:off x="3183226" y="2406586"/>
                <a:ext cx="308759" cy="2160035"/>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7" name="Rectangle 6">
              <a:extLst>
                <a:ext uri="{FF2B5EF4-FFF2-40B4-BE49-F238E27FC236}">
                  <a16:creationId xmlns:a16="http://schemas.microsoft.com/office/drawing/2014/main" id="{8B4B9242-777A-5A42-9837-F778383F3EEC}"/>
                </a:ext>
              </a:extLst>
            </p:cNvPr>
            <p:cNvSpPr/>
            <p:nvPr/>
          </p:nvSpPr>
          <p:spPr>
            <a:xfrm rot="16200000">
              <a:off x="7657800" y="1832757"/>
              <a:ext cx="267005" cy="876592"/>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0" name="Group 9">
            <a:extLst>
              <a:ext uri="{FF2B5EF4-FFF2-40B4-BE49-F238E27FC236}">
                <a16:creationId xmlns:a16="http://schemas.microsoft.com/office/drawing/2014/main" id="{F0E76310-9C2E-034A-A498-5C1082D567A3}"/>
              </a:ext>
            </a:extLst>
          </p:cNvPr>
          <p:cNvGrpSpPr/>
          <p:nvPr/>
        </p:nvGrpSpPr>
        <p:grpSpPr>
          <a:xfrm>
            <a:off x="2272488" y="1676777"/>
            <a:ext cx="5972011" cy="1182787"/>
            <a:chOff x="2257588" y="1828800"/>
            <a:chExt cx="5972011" cy="1182787"/>
          </a:xfrm>
        </p:grpSpPr>
        <p:grpSp>
          <p:nvGrpSpPr>
            <p:cNvPr id="11" name="Group 10">
              <a:extLst>
                <a:ext uri="{FF2B5EF4-FFF2-40B4-BE49-F238E27FC236}">
                  <a16:creationId xmlns:a16="http://schemas.microsoft.com/office/drawing/2014/main" id="{266229E0-4E12-6147-BF95-3725BBDF1291}"/>
                </a:ext>
              </a:extLst>
            </p:cNvPr>
            <p:cNvGrpSpPr/>
            <p:nvPr/>
          </p:nvGrpSpPr>
          <p:grpSpPr>
            <a:xfrm>
              <a:off x="2257588" y="2090480"/>
              <a:ext cx="2160035" cy="921107"/>
              <a:chOff x="2257588" y="2090480"/>
              <a:chExt cx="2160035" cy="921107"/>
            </a:xfrm>
          </p:grpSpPr>
          <p:sp>
            <p:nvSpPr>
              <p:cNvPr id="13" name="Rectangle 12">
                <a:extLst>
                  <a:ext uri="{FF2B5EF4-FFF2-40B4-BE49-F238E27FC236}">
                    <a16:creationId xmlns:a16="http://schemas.microsoft.com/office/drawing/2014/main" id="{1D7619F8-E357-0C4C-A82D-D4B75A47C082}"/>
                  </a:ext>
                </a:extLst>
              </p:cNvPr>
              <p:cNvSpPr/>
              <p:nvPr/>
            </p:nvSpPr>
            <p:spPr>
              <a:xfrm rot="16200000">
                <a:off x="3183226" y="1164842"/>
                <a:ext cx="308759" cy="216003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ctangle 13">
                <a:extLst>
                  <a:ext uri="{FF2B5EF4-FFF2-40B4-BE49-F238E27FC236}">
                    <a16:creationId xmlns:a16="http://schemas.microsoft.com/office/drawing/2014/main" id="{796CD1CF-4B75-314F-8B7A-05B075FD5603}"/>
                  </a:ext>
                </a:extLst>
              </p:cNvPr>
              <p:cNvSpPr/>
              <p:nvPr/>
            </p:nvSpPr>
            <p:spPr>
              <a:xfrm rot="16200000">
                <a:off x="3183226" y="1777190"/>
                <a:ext cx="308759" cy="216003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2" name="Rectangle 11">
              <a:extLst>
                <a:ext uri="{FF2B5EF4-FFF2-40B4-BE49-F238E27FC236}">
                  <a16:creationId xmlns:a16="http://schemas.microsoft.com/office/drawing/2014/main" id="{9081337A-8B15-3A4D-9D7B-7271D7EE3D95}"/>
                </a:ext>
              </a:extLst>
            </p:cNvPr>
            <p:cNvSpPr/>
            <p:nvPr/>
          </p:nvSpPr>
          <p:spPr>
            <a:xfrm rot="16200000">
              <a:off x="7657800" y="1524007"/>
              <a:ext cx="267005" cy="87659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18" name="Picture 17">
            <a:extLst>
              <a:ext uri="{FF2B5EF4-FFF2-40B4-BE49-F238E27FC236}">
                <a16:creationId xmlns:a16="http://schemas.microsoft.com/office/drawing/2014/main" id="{CA00573B-DCC4-0A47-A259-C367F7D08807}"/>
              </a:ext>
            </a:extLst>
          </p:cNvPr>
          <p:cNvPicPr>
            <a:picLocks noChangeAspect="1"/>
          </p:cNvPicPr>
          <p:nvPr/>
        </p:nvPicPr>
        <p:blipFill>
          <a:blip r:embed="rId4"/>
          <a:stretch>
            <a:fillRect/>
          </a:stretch>
        </p:blipFill>
        <p:spPr>
          <a:xfrm>
            <a:off x="3135497" y="4600633"/>
            <a:ext cx="2413000" cy="495300"/>
          </a:xfrm>
          <a:prstGeom prst="rect">
            <a:avLst/>
          </a:prstGeom>
        </p:spPr>
      </p:pic>
      <p:grpSp>
        <p:nvGrpSpPr>
          <p:cNvPr id="26" name="Group 25">
            <a:extLst>
              <a:ext uri="{FF2B5EF4-FFF2-40B4-BE49-F238E27FC236}">
                <a16:creationId xmlns:a16="http://schemas.microsoft.com/office/drawing/2014/main" id="{9D71DFA6-1CC4-6C4D-8315-5A1FF93A4558}"/>
              </a:ext>
            </a:extLst>
          </p:cNvPr>
          <p:cNvGrpSpPr/>
          <p:nvPr/>
        </p:nvGrpSpPr>
        <p:grpSpPr>
          <a:xfrm>
            <a:off x="3601502" y="3478086"/>
            <a:ext cx="1259088" cy="1266429"/>
            <a:chOff x="3601502" y="3478086"/>
            <a:chExt cx="1259088" cy="1266429"/>
          </a:xfrm>
        </p:grpSpPr>
        <p:sp>
          <p:nvSpPr>
            <p:cNvPr id="15" name="Rectangle 14">
              <a:extLst>
                <a:ext uri="{FF2B5EF4-FFF2-40B4-BE49-F238E27FC236}">
                  <a16:creationId xmlns:a16="http://schemas.microsoft.com/office/drawing/2014/main" id="{B36187CD-5BA1-E94E-835A-25032DB586F4}"/>
                </a:ext>
              </a:extLst>
            </p:cNvPr>
            <p:cNvSpPr/>
            <p:nvPr/>
          </p:nvSpPr>
          <p:spPr>
            <a:xfrm>
              <a:off x="3601502" y="3478086"/>
              <a:ext cx="488054" cy="367288"/>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9" name="Straight Arrow Connector 18">
              <a:extLst>
                <a:ext uri="{FF2B5EF4-FFF2-40B4-BE49-F238E27FC236}">
                  <a16:creationId xmlns:a16="http://schemas.microsoft.com/office/drawing/2014/main" id="{E880FA90-4282-3D41-89E9-996205BD7E1A}"/>
                </a:ext>
              </a:extLst>
            </p:cNvPr>
            <p:cNvCxnSpPr>
              <a:cxnSpLocks/>
            </p:cNvCxnSpPr>
            <p:nvPr/>
          </p:nvCxnSpPr>
          <p:spPr>
            <a:xfrm flipH="1" flipV="1">
              <a:off x="4089556" y="3856594"/>
              <a:ext cx="771034" cy="887921"/>
            </a:xfrm>
            <a:prstGeom prst="straightConnector1">
              <a:avLst/>
            </a:prstGeom>
            <a:ln w="12700">
              <a:solidFill>
                <a:srgbClr val="0A20FF"/>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F8630B7B-84F5-CC4F-9329-8DBB4A5B3CF4}"/>
              </a:ext>
            </a:extLst>
          </p:cNvPr>
          <p:cNvGrpSpPr/>
          <p:nvPr/>
        </p:nvGrpSpPr>
        <p:grpSpPr>
          <a:xfrm>
            <a:off x="5386582" y="1614750"/>
            <a:ext cx="2312972" cy="3129765"/>
            <a:chOff x="5386582" y="1614750"/>
            <a:chExt cx="2312972" cy="3129765"/>
          </a:xfrm>
        </p:grpSpPr>
        <p:sp>
          <p:nvSpPr>
            <p:cNvPr id="16" name="Rectangle 15">
              <a:extLst>
                <a:ext uri="{FF2B5EF4-FFF2-40B4-BE49-F238E27FC236}">
                  <a16:creationId xmlns:a16="http://schemas.microsoft.com/office/drawing/2014/main" id="{CD40E1E8-9CF0-984F-8424-6CBA00130E7D}"/>
                </a:ext>
              </a:extLst>
            </p:cNvPr>
            <p:cNvSpPr/>
            <p:nvPr/>
          </p:nvSpPr>
          <p:spPr>
            <a:xfrm>
              <a:off x="7326419" y="1614750"/>
              <a:ext cx="373135" cy="36728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1" name="Straight Arrow Connector 20">
              <a:extLst>
                <a:ext uri="{FF2B5EF4-FFF2-40B4-BE49-F238E27FC236}">
                  <a16:creationId xmlns:a16="http://schemas.microsoft.com/office/drawing/2014/main" id="{1E309B5E-2A1D-9440-977C-B59E00DBFACC}"/>
                </a:ext>
              </a:extLst>
            </p:cNvPr>
            <p:cNvCxnSpPr>
              <a:cxnSpLocks/>
            </p:cNvCxnSpPr>
            <p:nvPr/>
          </p:nvCxnSpPr>
          <p:spPr>
            <a:xfrm flipV="1">
              <a:off x="5386582" y="1993289"/>
              <a:ext cx="1939837" cy="2751226"/>
            </a:xfrm>
            <a:prstGeom prst="straightConnector1">
              <a:avLst/>
            </a:prstGeom>
            <a:ln w="127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0AAF3816-B0D8-364D-A667-DA19041AF095}"/>
              </a:ext>
            </a:extLst>
          </p:cNvPr>
          <p:cNvGrpSpPr/>
          <p:nvPr/>
        </p:nvGrpSpPr>
        <p:grpSpPr>
          <a:xfrm>
            <a:off x="7460784" y="1183181"/>
            <a:ext cx="690836" cy="314149"/>
            <a:chOff x="7229546" y="1167542"/>
            <a:chExt cx="690836" cy="314149"/>
          </a:xfrm>
        </p:grpSpPr>
        <p:pic>
          <p:nvPicPr>
            <p:cNvPr id="28" name="Picture 27">
              <a:extLst>
                <a:ext uri="{FF2B5EF4-FFF2-40B4-BE49-F238E27FC236}">
                  <a16:creationId xmlns:a16="http://schemas.microsoft.com/office/drawing/2014/main" id="{EF2D4438-3E55-AC4C-816C-2465BD8C0C8F}"/>
                </a:ext>
              </a:extLst>
            </p:cNvPr>
            <p:cNvPicPr>
              <a:picLocks noChangeAspect="1"/>
            </p:cNvPicPr>
            <p:nvPr/>
          </p:nvPicPr>
          <p:blipFill>
            <a:blip r:embed="rId5"/>
            <a:stretch>
              <a:fillRect/>
            </a:stretch>
          </p:blipFill>
          <p:spPr>
            <a:xfrm>
              <a:off x="7229546" y="1167542"/>
              <a:ext cx="272619" cy="293272"/>
            </a:xfrm>
            <a:prstGeom prst="rect">
              <a:avLst/>
            </a:prstGeom>
          </p:spPr>
        </p:pic>
        <p:pic>
          <p:nvPicPr>
            <p:cNvPr id="29" name="Picture 28">
              <a:extLst>
                <a:ext uri="{FF2B5EF4-FFF2-40B4-BE49-F238E27FC236}">
                  <a16:creationId xmlns:a16="http://schemas.microsoft.com/office/drawing/2014/main" id="{9B824B03-68F6-E34D-9240-6861F707AD26}"/>
                </a:ext>
              </a:extLst>
            </p:cNvPr>
            <p:cNvPicPr>
              <a:picLocks noChangeAspect="1"/>
            </p:cNvPicPr>
            <p:nvPr/>
          </p:nvPicPr>
          <p:blipFill>
            <a:blip r:embed="rId6"/>
            <a:stretch>
              <a:fillRect/>
            </a:stretch>
          </p:blipFill>
          <p:spPr>
            <a:xfrm>
              <a:off x="7662569" y="1205415"/>
              <a:ext cx="257813" cy="257813"/>
            </a:xfrm>
            <a:prstGeom prst="rect">
              <a:avLst/>
            </a:prstGeom>
          </p:spPr>
        </p:pic>
        <p:pic>
          <p:nvPicPr>
            <p:cNvPr id="30" name="Picture 29">
              <a:extLst>
                <a:ext uri="{FF2B5EF4-FFF2-40B4-BE49-F238E27FC236}">
                  <a16:creationId xmlns:a16="http://schemas.microsoft.com/office/drawing/2014/main" id="{0F3B2528-2652-6945-92F8-DE881F7DCA19}"/>
                </a:ext>
              </a:extLst>
            </p:cNvPr>
            <p:cNvPicPr>
              <a:picLocks noChangeAspect="1"/>
            </p:cNvPicPr>
            <p:nvPr/>
          </p:nvPicPr>
          <p:blipFill>
            <a:blip r:embed="rId7"/>
            <a:stretch>
              <a:fillRect/>
            </a:stretch>
          </p:blipFill>
          <p:spPr>
            <a:xfrm>
              <a:off x="7462754" y="1197301"/>
              <a:ext cx="235637" cy="284390"/>
            </a:xfrm>
            <a:prstGeom prst="rect">
              <a:avLst/>
            </a:prstGeom>
          </p:spPr>
        </p:pic>
      </p:grpSp>
    </p:spTree>
    <p:extLst>
      <p:ext uri="{BB962C8B-B14F-4D97-AF65-F5344CB8AC3E}">
        <p14:creationId xmlns:p14="http://schemas.microsoft.com/office/powerpoint/2010/main" val="109454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428D6595-811B-7C46-9BE4-086CAD9AB8AB}"/>
              </a:ext>
            </a:extLst>
          </p:cNvPr>
          <p:cNvGrpSpPr/>
          <p:nvPr/>
        </p:nvGrpSpPr>
        <p:grpSpPr>
          <a:xfrm>
            <a:off x="360599" y="1386856"/>
            <a:ext cx="8568961" cy="1959813"/>
            <a:chOff x="372534" y="799046"/>
            <a:chExt cx="8568961" cy="1959813"/>
          </a:xfrm>
        </p:grpSpPr>
        <p:pic>
          <p:nvPicPr>
            <p:cNvPr id="8" name="Picture 7">
              <a:extLst>
                <a:ext uri="{FF2B5EF4-FFF2-40B4-BE49-F238E27FC236}">
                  <a16:creationId xmlns:a16="http://schemas.microsoft.com/office/drawing/2014/main" id="{AA492846-56CA-2049-A77F-095C3FE54AA6}"/>
                </a:ext>
              </a:extLst>
            </p:cNvPr>
            <p:cNvPicPr>
              <a:picLocks noChangeAspect="1"/>
            </p:cNvPicPr>
            <p:nvPr/>
          </p:nvPicPr>
          <p:blipFill>
            <a:blip r:embed="rId2"/>
            <a:stretch>
              <a:fillRect/>
            </a:stretch>
          </p:blipFill>
          <p:spPr>
            <a:xfrm>
              <a:off x="1693334" y="799046"/>
              <a:ext cx="3075939" cy="1959813"/>
            </a:xfrm>
            <a:prstGeom prst="rect">
              <a:avLst/>
            </a:prstGeom>
          </p:spPr>
        </p:pic>
        <p:sp>
          <p:nvSpPr>
            <p:cNvPr id="11" name="TextBox 10">
              <a:extLst>
                <a:ext uri="{FF2B5EF4-FFF2-40B4-BE49-F238E27FC236}">
                  <a16:creationId xmlns:a16="http://schemas.microsoft.com/office/drawing/2014/main" id="{87E16E2F-3C40-454A-BC72-19FF36C882F0}"/>
                </a:ext>
              </a:extLst>
            </p:cNvPr>
            <p:cNvSpPr txBox="1"/>
            <p:nvPr/>
          </p:nvSpPr>
          <p:spPr>
            <a:xfrm>
              <a:off x="372534" y="1686556"/>
              <a:ext cx="995978" cy="369332"/>
            </a:xfrm>
            <a:prstGeom prst="rect">
              <a:avLst/>
            </a:prstGeom>
            <a:noFill/>
          </p:spPr>
          <p:txBody>
            <a:bodyPr wrap="none" rtlCol="0">
              <a:spAutoFit/>
            </a:bodyPr>
            <a:lstStyle/>
            <a:p>
              <a:r>
                <a:rPr lang="it-IT"/>
                <a:t>minterm</a:t>
              </a:r>
            </a:p>
          </p:txBody>
        </p:sp>
        <p:sp>
          <p:nvSpPr>
            <p:cNvPr id="14" name="TextBox 13">
              <a:extLst>
                <a:ext uri="{FF2B5EF4-FFF2-40B4-BE49-F238E27FC236}">
                  <a16:creationId xmlns:a16="http://schemas.microsoft.com/office/drawing/2014/main" id="{46FCF352-6CD1-A145-ADA4-766D8CFB09F1}"/>
                </a:ext>
              </a:extLst>
            </p:cNvPr>
            <p:cNvSpPr txBox="1"/>
            <p:nvPr/>
          </p:nvSpPr>
          <p:spPr>
            <a:xfrm>
              <a:off x="5094095" y="1317287"/>
              <a:ext cx="3847400" cy="923330"/>
            </a:xfrm>
            <a:prstGeom prst="rect">
              <a:avLst/>
            </a:prstGeom>
            <a:noFill/>
          </p:spPr>
          <p:txBody>
            <a:bodyPr wrap="none" rtlCol="0">
              <a:spAutoFit/>
            </a:bodyPr>
            <a:lstStyle/>
            <a:p>
              <a:r>
                <a:rPr lang="it-IT"/>
                <a:t>4 porte a 3 ingressi, 1 porta a 4 ingressi</a:t>
              </a:r>
            </a:p>
            <a:p>
              <a:pPr algn="ctr"/>
              <a:r>
                <a:rPr lang="it-IT"/>
                <a:t>≡</a:t>
              </a:r>
            </a:p>
            <a:p>
              <a:pPr algn="ctr"/>
              <a:r>
                <a:rPr lang="it-IT"/>
                <a:t>4*2+1*3 = </a:t>
              </a:r>
              <a:r>
                <a:rPr lang="it-IT" b="1"/>
                <a:t>11 porte a 2 ingressi</a:t>
              </a:r>
            </a:p>
          </p:txBody>
        </p:sp>
      </p:grpSp>
      <p:grpSp>
        <p:nvGrpSpPr>
          <p:cNvPr id="20" name="Group 19">
            <a:extLst>
              <a:ext uri="{FF2B5EF4-FFF2-40B4-BE49-F238E27FC236}">
                <a16:creationId xmlns:a16="http://schemas.microsoft.com/office/drawing/2014/main" id="{DBF4CE2E-912C-9F46-967B-8BD006C4EDA1}"/>
              </a:ext>
            </a:extLst>
          </p:cNvPr>
          <p:cNvGrpSpPr/>
          <p:nvPr/>
        </p:nvGrpSpPr>
        <p:grpSpPr>
          <a:xfrm>
            <a:off x="372534" y="4023533"/>
            <a:ext cx="7709378" cy="1750114"/>
            <a:chOff x="314237" y="5033626"/>
            <a:chExt cx="7709378" cy="1750114"/>
          </a:xfrm>
        </p:grpSpPr>
        <p:pic>
          <p:nvPicPr>
            <p:cNvPr id="2" name="Picture 1">
              <a:extLst>
                <a:ext uri="{FF2B5EF4-FFF2-40B4-BE49-F238E27FC236}">
                  <a16:creationId xmlns:a16="http://schemas.microsoft.com/office/drawing/2014/main" id="{EEE45EEE-8F11-624C-8438-ABFAF7358605}"/>
                </a:ext>
              </a:extLst>
            </p:cNvPr>
            <p:cNvPicPr>
              <a:picLocks noChangeAspect="1"/>
            </p:cNvPicPr>
            <p:nvPr/>
          </p:nvPicPr>
          <p:blipFill>
            <a:blip r:embed="rId3"/>
            <a:stretch>
              <a:fillRect/>
            </a:stretch>
          </p:blipFill>
          <p:spPr>
            <a:xfrm>
              <a:off x="1640369" y="5033626"/>
              <a:ext cx="2750179" cy="1750114"/>
            </a:xfrm>
            <a:prstGeom prst="rect">
              <a:avLst/>
            </a:prstGeom>
          </p:spPr>
        </p:pic>
        <p:sp>
          <p:nvSpPr>
            <p:cNvPr id="13" name="TextBox 12">
              <a:extLst>
                <a:ext uri="{FF2B5EF4-FFF2-40B4-BE49-F238E27FC236}">
                  <a16:creationId xmlns:a16="http://schemas.microsoft.com/office/drawing/2014/main" id="{7C34C568-E4E7-744F-ABA1-65AB82744E72}"/>
                </a:ext>
              </a:extLst>
            </p:cNvPr>
            <p:cNvSpPr txBox="1"/>
            <p:nvPr/>
          </p:nvSpPr>
          <p:spPr>
            <a:xfrm>
              <a:off x="314237" y="5777650"/>
              <a:ext cx="1326132" cy="369332"/>
            </a:xfrm>
            <a:prstGeom prst="rect">
              <a:avLst/>
            </a:prstGeom>
            <a:noFill/>
          </p:spPr>
          <p:txBody>
            <a:bodyPr wrap="none" rtlCol="0">
              <a:spAutoFit/>
            </a:bodyPr>
            <a:lstStyle/>
            <a:p>
              <a:r>
                <a:rPr lang="it-IT"/>
                <a:t>semplificato</a:t>
              </a:r>
            </a:p>
          </p:txBody>
        </p:sp>
        <p:sp>
          <p:nvSpPr>
            <p:cNvPr id="16" name="TextBox 15">
              <a:extLst>
                <a:ext uri="{FF2B5EF4-FFF2-40B4-BE49-F238E27FC236}">
                  <a16:creationId xmlns:a16="http://schemas.microsoft.com/office/drawing/2014/main" id="{4FB05724-F58F-214C-BDE2-D402EAF2380B}"/>
                </a:ext>
              </a:extLst>
            </p:cNvPr>
            <p:cNvSpPr txBox="1"/>
            <p:nvPr/>
          </p:nvSpPr>
          <p:spPr>
            <a:xfrm>
              <a:off x="6036148" y="5724017"/>
              <a:ext cx="1987467" cy="369332"/>
            </a:xfrm>
            <a:prstGeom prst="rect">
              <a:avLst/>
            </a:prstGeom>
            <a:solidFill>
              <a:srgbClr val="FFFF00"/>
            </a:solidFill>
          </p:spPr>
          <p:txBody>
            <a:bodyPr wrap="none" rtlCol="0">
              <a:spAutoFit/>
            </a:bodyPr>
            <a:lstStyle/>
            <a:p>
              <a:r>
                <a:rPr lang="it-IT" b="1"/>
                <a:t>3 porte a 2 ingressi</a:t>
              </a:r>
            </a:p>
          </p:txBody>
        </p:sp>
      </p:grpSp>
      <p:sp>
        <p:nvSpPr>
          <p:cNvPr id="17" name="TextBox 16">
            <a:extLst>
              <a:ext uri="{FF2B5EF4-FFF2-40B4-BE49-F238E27FC236}">
                <a16:creationId xmlns:a16="http://schemas.microsoft.com/office/drawing/2014/main" id="{1E196F63-EE00-974C-8F97-82CECCD1C5CB}"/>
              </a:ext>
            </a:extLst>
          </p:cNvPr>
          <p:cNvSpPr txBox="1"/>
          <p:nvPr/>
        </p:nvSpPr>
        <p:spPr>
          <a:xfrm>
            <a:off x="3227705" y="340661"/>
            <a:ext cx="2834750" cy="369332"/>
          </a:xfrm>
          <a:prstGeom prst="rect">
            <a:avLst/>
          </a:prstGeom>
          <a:noFill/>
        </p:spPr>
        <p:txBody>
          <a:bodyPr wrap="none" rtlCol="0">
            <a:spAutoFit/>
          </a:bodyPr>
          <a:lstStyle/>
          <a:p>
            <a:r>
              <a:rPr lang="it-IT"/>
              <a:t>Confronto tra le complessità</a:t>
            </a:r>
          </a:p>
        </p:txBody>
      </p:sp>
    </p:spTree>
    <p:extLst>
      <p:ext uri="{BB962C8B-B14F-4D97-AF65-F5344CB8AC3E}">
        <p14:creationId xmlns:p14="http://schemas.microsoft.com/office/powerpoint/2010/main" val="369676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780425-0567-954A-ADDC-7337B2463A34}"/>
              </a:ext>
            </a:extLst>
          </p:cNvPr>
          <p:cNvSpPr txBox="1"/>
          <p:nvPr/>
        </p:nvSpPr>
        <p:spPr>
          <a:xfrm>
            <a:off x="84148" y="0"/>
            <a:ext cx="3130344" cy="369332"/>
          </a:xfrm>
          <a:prstGeom prst="rect">
            <a:avLst/>
          </a:prstGeom>
          <a:noFill/>
        </p:spPr>
        <p:txBody>
          <a:bodyPr wrap="none" rtlCol="0">
            <a:spAutoFit/>
          </a:bodyPr>
          <a:lstStyle/>
          <a:p>
            <a:r>
              <a:rPr lang="it-IT" b="1"/>
              <a:t>Altro esempio più impegnativo</a:t>
            </a:r>
          </a:p>
        </p:txBody>
      </p:sp>
      <p:sp>
        <p:nvSpPr>
          <p:cNvPr id="3" name="TextBox 2">
            <a:extLst>
              <a:ext uri="{FF2B5EF4-FFF2-40B4-BE49-F238E27FC236}">
                <a16:creationId xmlns:a16="http://schemas.microsoft.com/office/drawing/2014/main" id="{2250F8B4-0B79-0346-995A-4DD3763AFBE7}"/>
              </a:ext>
            </a:extLst>
          </p:cNvPr>
          <p:cNvSpPr txBox="1"/>
          <p:nvPr/>
        </p:nvSpPr>
        <p:spPr>
          <a:xfrm>
            <a:off x="6929469" y="0"/>
            <a:ext cx="2178802" cy="246221"/>
          </a:xfrm>
          <a:prstGeom prst="rect">
            <a:avLst/>
          </a:prstGeom>
          <a:noFill/>
        </p:spPr>
        <p:txBody>
          <a:bodyPr wrap="none" rtlCol="0">
            <a:spAutoFit/>
          </a:bodyPr>
          <a:lstStyle/>
          <a:p>
            <a:r>
              <a:rPr lang="it-IT" sz="1000"/>
              <a:t>Metodo tabellare di Quine-Mc Cluskey</a:t>
            </a:r>
          </a:p>
        </p:txBody>
      </p:sp>
      <p:pic>
        <p:nvPicPr>
          <p:cNvPr id="5" name="Picture 4">
            <a:extLst>
              <a:ext uri="{FF2B5EF4-FFF2-40B4-BE49-F238E27FC236}">
                <a16:creationId xmlns:a16="http://schemas.microsoft.com/office/drawing/2014/main" id="{581D2F11-2215-9749-8B8D-22FD2321E59E}"/>
              </a:ext>
            </a:extLst>
          </p:cNvPr>
          <p:cNvPicPr>
            <a:picLocks noChangeAspect="1"/>
          </p:cNvPicPr>
          <p:nvPr/>
        </p:nvPicPr>
        <p:blipFill>
          <a:blip r:embed="rId2"/>
          <a:stretch>
            <a:fillRect/>
          </a:stretch>
        </p:blipFill>
        <p:spPr>
          <a:xfrm>
            <a:off x="3384784" y="505896"/>
            <a:ext cx="4584700" cy="584200"/>
          </a:xfrm>
          <a:prstGeom prst="rect">
            <a:avLst/>
          </a:prstGeom>
        </p:spPr>
      </p:pic>
      <p:sp>
        <p:nvSpPr>
          <p:cNvPr id="6" name="Rectangle 5">
            <a:extLst>
              <a:ext uri="{FF2B5EF4-FFF2-40B4-BE49-F238E27FC236}">
                <a16:creationId xmlns:a16="http://schemas.microsoft.com/office/drawing/2014/main" id="{58CA522E-2792-6E4D-A034-3C33F1CA2025}"/>
              </a:ext>
            </a:extLst>
          </p:cNvPr>
          <p:cNvSpPr/>
          <p:nvPr/>
        </p:nvSpPr>
        <p:spPr>
          <a:xfrm>
            <a:off x="212329" y="613330"/>
            <a:ext cx="3277820" cy="369332"/>
          </a:xfrm>
          <a:prstGeom prst="rect">
            <a:avLst/>
          </a:prstGeom>
        </p:spPr>
        <p:txBody>
          <a:bodyPr wrap="none">
            <a:spAutoFit/>
          </a:bodyPr>
          <a:lstStyle/>
          <a:p>
            <a:r>
              <a:rPr lang="it-IT">
                <a:latin typeface="NimbusRomNo9L"/>
              </a:rPr>
              <a:t>Si voglia semplificare la funzione </a:t>
            </a:r>
            <a:endParaRPr lang="it-IT"/>
          </a:p>
        </p:txBody>
      </p:sp>
      <p:pic>
        <p:nvPicPr>
          <p:cNvPr id="8" name="Picture 7">
            <a:extLst>
              <a:ext uri="{FF2B5EF4-FFF2-40B4-BE49-F238E27FC236}">
                <a16:creationId xmlns:a16="http://schemas.microsoft.com/office/drawing/2014/main" id="{0F1E4FA5-C86D-894D-9FEC-E4A069A2EDA7}"/>
              </a:ext>
            </a:extLst>
          </p:cNvPr>
          <p:cNvPicPr>
            <a:picLocks noChangeAspect="1"/>
          </p:cNvPicPr>
          <p:nvPr/>
        </p:nvPicPr>
        <p:blipFill>
          <a:blip r:embed="rId3"/>
          <a:stretch>
            <a:fillRect/>
          </a:stretch>
        </p:blipFill>
        <p:spPr>
          <a:xfrm>
            <a:off x="6555178" y="2793688"/>
            <a:ext cx="2277955" cy="1671725"/>
          </a:xfrm>
          <a:prstGeom prst="rect">
            <a:avLst/>
          </a:prstGeom>
        </p:spPr>
      </p:pic>
      <p:pic>
        <p:nvPicPr>
          <p:cNvPr id="10" name="Picture 9">
            <a:extLst>
              <a:ext uri="{FF2B5EF4-FFF2-40B4-BE49-F238E27FC236}">
                <a16:creationId xmlns:a16="http://schemas.microsoft.com/office/drawing/2014/main" id="{A36A45D3-DEC7-9C47-9309-7781E5B07601}"/>
              </a:ext>
            </a:extLst>
          </p:cNvPr>
          <p:cNvPicPr>
            <a:picLocks noChangeAspect="1"/>
          </p:cNvPicPr>
          <p:nvPr/>
        </p:nvPicPr>
        <p:blipFill>
          <a:blip r:embed="rId4"/>
          <a:stretch>
            <a:fillRect/>
          </a:stretch>
        </p:blipFill>
        <p:spPr>
          <a:xfrm>
            <a:off x="3905065" y="1349771"/>
            <a:ext cx="2129831" cy="5084831"/>
          </a:xfrm>
          <a:prstGeom prst="rect">
            <a:avLst/>
          </a:prstGeom>
        </p:spPr>
      </p:pic>
      <p:pic>
        <p:nvPicPr>
          <p:cNvPr id="12" name="Picture 11">
            <a:extLst>
              <a:ext uri="{FF2B5EF4-FFF2-40B4-BE49-F238E27FC236}">
                <a16:creationId xmlns:a16="http://schemas.microsoft.com/office/drawing/2014/main" id="{E1FC4843-B41B-BC49-A1E3-A06DCD63CAE6}"/>
              </a:ext>
            </a:extLst>
          </p:cNvPr>
          <p:cNvPicPr>
            <a:picLocks noChangeAspect="1"/>
          </p:cNvPicPr>
          <p:nvPr/>
        </p:nvPicPr>
        <p:blipFill>
          <a:blip r:embed="rId5"/>
          <a:stretch>
            <a:fillRect/>
          </a:stretch>
        </p:blipFill>
        <p:spPr>
          <a:xfrm>
            <a:off x="677964" y="1559529"/>
            <a:ext cx="2706820" cy="4299680"/>
          </a:xfrm>
          <a:prstGeom prst="rect">
            <a:avLst/>
          </a:prstGeom>
        </p:spPr>
      </p:pic>
    </p:spTree>
    <p:extLst>
      <p:ext uri="{BB962C8B-B14F-4D97-AF65-F5344CB8AC3E}">
        <p14:creationId xmlns:p14="http://schemas.microsoft.com/office/powerpoint/2010/main" val="3190062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D24E10-43C7-134D-87A1-AAC33F979154}"/>
              </a:ext>
            </a:extLst>
          </p:cNvPr>
          <p:cNvSpPr txBox="1"/>
          <p:nvPr/>
        </p:nvSpPr>
        <p:spPr>
          <a:xfrm>
            <a:off x="6929469" y="0"/>
            <a:ext cx="2178802" cy="246221"/>
          </a:xfrm>
          <a:prstGeom prst="rect">
            <a:avLst/>
          </a:prstGeom>
          <a:noFill/>
        </p:spPr>
        <p:txBody>
          <a:bodyPr wrap="none" rtlCol="0">
            <a:spAutoFit/>
          </a:bodyPr>
          <a:lstStyle/>
          <a:p>
            <a:r>
              <a:rPr lang="it-IT" sz="1000"/>
              <a:t>Metodo tabellare di Quine-Mc Cluskey</a:t>
            </a:r>
          </a:p>
        </p:txBody>
      </p:sp>
      <p:pic>
        <p:nvPicPr>
          <p:cNvPr id="4" name="Picture 3">
            <a:extLst>
              <a:ext uri="{FF2B5EF4-FFF2-40B4-BE49-F238E27FC236}">
                <a16:creationId xmlns:a16="http://schemas.microsoft.com/office/drawing/2014/main" id="{3F0E72AD-FFE8-554D-8647-904B82E6FFD2}"/>
              </a:ext>
            </a:extLst>
          </p:cNvPr>
          <p:cNvPicPr>
            <a:picLocks noChangeAspect="1"/>
          </p:cNvPicPr>
          <p:nvPr/>
        </p:nvPicPr>
        <p:blipFill>
          <a:blip r:embed="rId2"/>
          <a:stretch>
            <a:fillRect/>
          </a:stretch>
        </p:blipFill>
        <p:spPr>
          <a:xfrm>
            <a:off x="4207361" y="863515"/>
            <a:ext cx="3926599" cy="2402528"/>
          </a:xfrm>
          <a:prstGeom prst="rect">
            <a:avLst/>
          </a:prstGeom>
        </p:spPr>
      </p:pic>
      <p:pic>
        <p:nvPicPr>
          <p:cNvPr id="5" name="Picture 4">
            <a:extLst>
              <a:ext uri="{FF2B5EF4-FFF2-40B4-BE49-F238E27FC236}">
                <a16:creationId xmlns:a16="http://schemas.microsoft.com/office/drawing/2014/main" id="{508179DF-9502-0448-8F8A-775DC4BBB91D}"/>
              </a:ext>
            </a:extLst>
          </p:cNvPr>
          <p:cNvPicPr>
            <a:picLocks noChangeAspect="1"/>
          </p:cNvPicPr>
          <p:nvPr/>
        </p:nvPicPr>
        <p:blipFill>
          <a:blip r:embed="rId3"/>
          <a:stretch>
            <a:fillRect/>
          </a:stretch>
        </p:blipFill>
        <p:spPr>
          <a:xfrm>
            <a:off x="1040729" y="1088304"/>
            <a:ext cx="2277955" cy="1671725"/>
          </a:xfrm>
          <a:prstGeom prst="rect">
            <a:avLst/>
          </a:prstGeom>
        </p:spPr>
      </p:pic>
      <p:grpSp>
        <p:nvGrpSpPr>
          <p:cNvPr id="15" name="Group 14">
            <a:extLst>
              <a:ext uri="{FF2B5EF4-FFF2-40B4-BE49-F238E27FC236}">
                <a16:creationId xmlns:a16="http://schemas.microsoft.com/office/drawing/2014/main" id="{FF6E0E90-1FF2-C147-9264-2E56B36EF4DC}"/>
              </a:ext>
            </a:extLst>
          </p:cNvPr>
          <p:cNvGrpSpPr/>
          <p:nvPr/>
        </p:nvGrpSpPr>
        <p:grpSpPr>
          <a:xfrm>
            <a:off x="4275123" y="964887"/>
            <a:ext cx="779321" cy="2350513"/>
            <a:chOff x="4275123" y="964887"/>
            <a:chExt cx="779321" cy="2350513"/>
          </a:xfrm>
        </p:grpSpPr>
        <p:sp>
          <p:nvSpPr>
            <p:cNvPr id="6" name="Rectangle 5">
              <a:extLst>
                <a:ext uri="{FF2B5EF4-FFF2-40B4-BE49-F238E27FC236}">
                  <a16:creationId xmlns:a16="http://schemas.microsoft.com/office/drawing/2014/main" id="{1006F0F1-2EDB-EF40-AFD6-86A1662C3BFB}"/>
                </a:ext>
              </a:extLst>
            </p:cNvPr>
            <p:cNvSpPr/>
            <p:nvPr/>
          </p:nvSpPr>
          <p:spPr>
            <a:xfrm>
              <a:off x="4830051" y="964887"/>
              <a:ext cx="224393" cy="2350513"/>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 8">
              <a:extLst>
                <a:ext uri="{FF2B5EF4-FFF2-40B4-BE49-F238E27FC236}">
                  <a16:creationId xmlns:a16="http://schemas.microsoft.com/office/drawing/2014/main" id="{2AE8ECD6-60BD-C84F-9E91-4BB319E7218E}"/>
                </a:ext>
              </a:extLst>
            </p:cNvPr>
            <p:cNvSpPr/>
            <p:nvPr/>
          </p:nvSpPr>
          <p:spPr>
            <a:xfrm>
              <a:off x="4275123" y="1037812"/>
              <a:ext cx="251999" cy="251999"/>
            </a:xfrm>
            <a:prstGeom prst="ellipse">
              <a:avLst/>
            </a:prstGeom>
            <a:noFill/>
            <a:ln w="5715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2" name="Straight Arrow Connector 11">
              <a:extLst>
                <a:ext uri="{FF2B5EF4-FFF2-40B4-BE49-F238E27FC236}">
                  <a16:creationId xmlns:a16="http://schemas.microsoft.com/office/drawing/2014/main" id="{9BA86E26-D7CF-E24F-9FF1-969B2AC92E2F}"/>
                </a:ext>
              </a:extLst>
            </p:cNvPr>
            <p:cNvCxnSpPr>
              <a:cxnSpLocks/>
              <a:endCxn id="9" idx="6"/>
            </p:cNvCxnSpPr>
            <p:nvPr/>
          </p:nvCxnSpPr>
          <p:spPr>
            <a:xfrm flipH="1">
              <a:off x="4527122" y="1163812"/>
              <a:ext cx="302929" cy="0"/>
            </a:xfrm>
            <a:prstGeom prst="straightConnector1">
              <a:avLst/>
            </a:prstGeom>
            <a:ln w="25400">
              <a:solidFill>
                <a:srgbClr val="0A20FF"/>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8B621FC-CFFB-5146-A2EF-8B3D98CA3713}"/>
              </a:ext>
            </a:extLst>
          </p:cNvPr>
          <p:cNvGrpSpPr/>
          <p:nvPr/>
        </p:nvGrpSpPr>
        <p:grpSpPr>
          <a:xfrm>
            <a:off x="4275123" y="964886"/>
            <a:ext cx="1268310" cy="2350513"/>
            <a:chOff x="4275123" y="964886"/>
            <a:chExt cx="1268310" cy="2350513"/>
          </a:xfrm>
        </p:grpSpPr>
        <p:sp>
          <p:nvSpPr>
            <p:cNvPr id="7" name="Rectangle 6">
              <a:extLst>
                <a:ext uri="{FF2B5EF4-FFF2-40B4-BE49-F238E27FC236}">
                  <a16:creationId xmlns:a16="http://schemas.microsoft.com/office/drawing/2014/main" id="{FF46B0AA-0F60-524F-BBF9-5924561F42D5}"/>
                </a:ext>
              </a:extLst>
            </p:cNvPr>
            <p:cNvSpPr/>
            <p:nvPr/>
          </p:nvSpPr>
          <p:spPr>
            <a:xfrm>
              <a:off x="5319040" y="964886"/>
              <a:ext cx="224393" cy="235051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 9">
              <a:extLst>
                <a:ext uri="{FF2B5EF4-FFF2-40B4-BE49-F238E27FC236}">
                  <a16:creationId xmlns:a16="http://schemas.microsoft.com/office/drawing/2014/main" id="{E7734BC4-AC0C-564C-9108-C14BDB8817AB}"/>
                </a:ext>
              </a:extLst>
            </p:cNvPr>
            <p:cNvSpPr/>
            <p:nvPr/>
          </p:nvSpPr>
          <p:spPr>
            <a:xfrm>
              <a:off x="4275123" y="1272981"/>
              <a:ext cx="251999" cy="25199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6" name="Straight Arrow Connector 15">
              <a:extLst>
                <a:ext uri="{FF2B5EF4-FFF2-40B4-BE49-F238E27FC236}">
                  <a16:creationId xmlns:a16="http://schemas.microsoft.com/office/drawing/2014/main" id="{FCEBFB68-C3D2-074A-9FF3-FE928951DCE8}"/>
                </a:ext>
              </a:extLst>
            </p:cNvPr>
            <p:cNvCxnSpPr>
              <a:cxnSpLocks/>
            </p:cNvCxnSpPr>
            <p:nvPr/>
          </p:nvCxnSpPr>
          <p:spPr>
            <a:xfrm flipH="1">
              <a:off x="4527123" y="1400360"/>
              <a:ext cx="791917" cy="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950DC980-7E1E-CA48-BE73-2BE0385CEFDE}"/>
              </a:ext>
            </a:extLst>
          </p:cNvPr>
          <p:cNvGrpSpPr/>
          <p:nvPr/>
        </p:nvGrpSpPr>
        <p:grpSpPr>
          <a:xfrm>
            <a:off x="4266707" y="964885"/>
            <a:ext cx="2304257" cy="2350513"/>
            <a:chOff x="4266707" y="964885"/>
            <a:chExt cx="2304257" cy="2350513"/>
          </a:xfrm>
        </p:grpSpPr>
        <p:sp>
          <p:nvSpPr>
            <p:cNvPr id="8" name="Rectangle 7">
              <a:extLst>
                <a:ext uri="{FF2B5EF4-FFF2-40B4-BE49-F238E27FC236}">
                  <a16:creationId xmlns:a16="http://schemas.microsoft.com/office/drawing/2014/main" id="{5ADD3E87-1135-D44A-97AE-B807CF4A82D8}"/>
                </a:ext>
              </a:extLst>
            </p:cNvPr>
            <p:cNvSpPr/>
            <p:nvPr/>
          </p:nvSpPr>
          <p:spPr>
            <a:xfrm>
              <a:off x="6346571" y="964885"/>
              <a:ext cx="224393" cy="2350513"/>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 10">
              <a:extLst>
                <a:ext uri="{FF2B5EF4-FFF2-40B4-BE49-F238E27FC236}">
                  <a16:creationId xmlns:a16="http://schemas.microsoft.com/office/drawing/2014/main" id="{F2B6F4EC-06F3-C64C-9704-98245469914B}"/>
                </a:ext>
              </a:extLst>
            </p:cNvPr>
            <p:cNvSpPr/>
            <p:nvPr/>
          </p:nvSpPr>
          <p:spPr>
            <a:xfrm>
              <a:off x="4266707" y="2294902"/>
              <a:ext cx="251999" cy="251999"/>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9" name="Straight Arrow Connector 18">
              <a:extLst>
                <a:ext uri="{FF2B5EF4-FFF2-40B4-BE49-F238E27FC236}">
                  <a16:creationId xmlns:a16="http://schemas.microsoft.com/office/drawing/2014/main" id="{44A6CBEC-1961-3B42-823E-54B5A2C2B7F0}"/>
                </a:ext>
              </a:extLst>
            </p:cNvPr>
            <p:cNvCxnSpPr>
              <a:cxnSpLocks/>
            </p:cNvCxnSpPr>
            <p:nvPr/>
          </p:nvCxnSpPr>
          <p:spPr>
            <a:xfrm flipH="1">
              <a:off x="4527124" y="2416671"/>
              <a:ext cx="1819447" cy="0"/>
            </a:xfrm>
            <a:prstGeom prst="straightConnector1">
              <a:avLst/>
            </a:prstGeom>
            <a:ln w="254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grpSp>
      <p:pic>
        <p:nvPicPr>
          <p:cNvPr id="23" name="Picture 22">
            <a:extLst>
              <a:ext uri="{FF2B5EF4-FFF2-40B4-BE49-F238E27FC236}">
                <a16:creationId xmlns:a16="http://schemas.microsoft.com/office/drawing/2014/main" id="{E6961C46-1F14-9542-B550-38A357C55F38}"/>
              </a:ext>
            </a:extLst>
          </p:cNvPr>
          <p:cNvPicPr>
            <a:picLocks noChangeAspect="1"/>
          </p:cNvPicPr>
          <p:nvPr/>
        </p:nvPicPr>
        <p:blipFill>
          <a:blip r:embed="rId4"/>
          <a:stretch>
            <a:fillRect/>
          </a:stretch>
        </p:blipFill>
        <p:spPr>
          <a:xfrm>
            <a:off x="2512601" y="3653586"/>
            <a:ext cx="4859291" cy="1189619"/>
          </a:xfrm>
          <a:prstGeom prst="rect">
            <a:avLst/>
          </a:prstGeom>
        </p:spPr>
      </p:pic>
      <p:sp>
        <p:nvSpPr>
          <p:cNvPr id="24" name="Rectangle 23">
            <a:extLst>
              <a:ext uri="{FF2B5EF4-FFF2-40B4-BE49-F238E27FC236}">
                <a16:creationId xmlns:a16="http://schemas.microsoft.com/office/drawing/2014/main" id="{ACE8BB9E-02F4-2549-A9B6-C1CF858CEDBF}"/>
              </a:ext>
            </a:extLst>
          </p:cNvPr>
          <p:cNvSpPr/>
          <p:nvPr/>
        </p:nvSpPr>
        <p:spPr>
          <a:xfrm>
            <a:off x="3073686" y="3653586"/>
            <a:ext cx="224393" cy="1206843"/>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ctangle 24">
            <a:extLst>
              <a:ext uri="{FF2B5EF4-FFF2-40B4-BE49-F238E27FC236}">
                <a16:creationId xmlns:a16="http://schemas.microsoft.com/office/drawing/2014/main" id="{E1B291EF-A191-BB42-A31A-58001FC8DC19}"/>
              </a:ext>
            </a:extLst>
          </p:cNvPr>
          <p:cNvSpPr/>
          <p:nvPr/>
        </p:nvSpPr>
        <p:spPr>
          <a:xfrm>
            <a:off x="3450478" y="3653586"/>
            <a:ext cx="224393" cy="120684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ctangle 25">
            <a:extLst>
              <a:ext uri="{FF2B5EF4-FFF2-40B4-BE49-F238E27FC236}">
                <a16:creationId xmlns:a16="http://schemas.microsoft.com/office/drawing/2014/main" id="{6B40CAEB-B55D-8D47-9E13-8C86806865DC}"/>
              </a:ext>
            </a:extLst>
          </p:cNvPr>
          <p:cNvSpPr/>
          <p:nvPr/>
        </p:nvSpPr>
        <p:spPr>
          <a:xfrm>
            <a:off x="3827270" y="3655520"/>
            <a:ext cx="224393" cy="1206843"/>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42454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257275-9599-6C48-89D3-30E6517FB90B}"/>
              </a:ext>
            </a:extLst>
          </p:cNvPr>
          <p:cNvSpPr txBox="1"/>
          <p:nvPr/>
        </p:nvSpPr>
        <p:spPr>
          <a:xfrm>
            <a:off x="6929469" y="0"/>
            <a:ext cx="2178802" cy="246221"/>
          </a:xfrm>
          <a:prstGeom prst="rect">
            <a:avLst/>
          </a:prstGeom>
          <a:noFill/>
        </p:spPr>
        <p:txBody>
          <a:bodyPr wrap="none" rtlCol="0">
            <a:spAutoFit/>
          </a:bodyPr>
          <a:lstStyle/>
          <a:p>
            <a:r>
              <a:rPr lang="it-IT" sz="1000"/>
              <a:t>Metodo tabellare di Quine-Mc Cluskey</a:t>
            </a:r>
          </a:p>
        </p:txBody>
      </p:sp>
      <p:pic>
        <p:nvPicPr>
          <p:cNvPr id="3" name="Picture 2">
            <a:extLst>
              <a:ext uri="{FF2B5EF4-FFF2-40B4-BE49-F238E27FC236}">
                <a16:creationId xmlns:a16="http://schemas.microsoft.com/office/drawing/2014/main" id="{23136FD7-3AD9-CA48-8C91-9B7D2C3ABC69}"/>
              </a:ext>
            </a:extLst>
          </p:cNvPr>
          <p:cNvPicPr>
            <a:picLocks noChangeAspect="1"/>
          </p:cNvPicPr>
          <p:nvPr/>
        </p:nvPicPr>
        <p:blipFill>
          <a:blip r:embed="rId2"/>
          <a:stretch>
            <a:fillRect/>
          </a:stretch>
        </p:blipFill>
        <p:spPr>
          <a:xfrm>
            <a:off x="644305" y="516102"/>
            <a:ext cx="2706820" cy="4299680"/>
          </a:xfrm>
          <a:prstGeom prst="rect">
            <a:avLst/>
          </a:prstGeom>
        </p:spPr>
      </p:pic>
      <p:pic>
        <p:nvPicPr>
          <p:cNvPr id="5" name="Picture 4">
            <a:extLst>
              <a:ext uri="{FF2B5EF4-FFF2-40B4-BE49-F238E27FC236}">
                <a16:creationId xmlns:a16="http://schemas.microsoft.com/office/drawing/2014/main" id="{821BAF42-C5B9-FC47-BB81-0B2482286202}"/>
              </a:ext>
            </a:extLst>
          </p:cNvPr>
          <p:cNvPicPr>
            <a:picLocks noChangeAspect="1"/>
          </p:cNvPicPr>
          <p:nvPr/>
        </p:nvPicPr>
        <p:blipFill>
          <a:blip r:embed="rId3"/>
          <a:stretch>
            <a:fillRect/>
          </a:stretch>
        </p:blipFill>
        <p:spPr>
          <a:xfrm>
            <a:off x="4604101" y="577810"/>
            <a:ext cx="3223909" cy="3046987"/>
          </a:xfrm>
          <a:prstGeom prst="rect">
            <a:avLst/>
          </a:prstGeom>
        </p:spPr>
      </p:pic>
      <p:sp>
        <p:nvSpPr>
          <p:cNvPr id="6" name="TextBox 5">
            <a:extLst>
              <a:ext uri="{FF2B5EF4-FFF2-40B4-BE49-F238E27FC236}">
                <a16:creationId xmlns:a16="http://schemas.microsoft.com/office/drawing/2014/main" id="{EA18381B-4936-3D49-B4E6-E06B856D926A}"/>
              </a:ext>
            </a:extLst>
          </p:cNvPr>
          <p:cNvSpPr txBox="1"/>
          <p:nvPr/>
        </p:nvSpPr>
        <p:spPr>
          <a:xfrm>
            <a:off x="4184923" y="4885389"/>
            <a:ext cx="4678397" cy="1200329"/>
          </a:xfrm>
          <a:prstGeom prst="rect">
            <a:avLst/>
          </a:prstGeom>
          <a:noFill/>
        </p:spPr>
        <p:txBody>
          <a:bodyPr wrap="none" rtlCol="0">
            <a:spAutoFit/>
          </a:bodyPr>
          <a:lstStyle/>
          <a:p>
            <a:r>
              <a:rPr lang="it-IT"/>
              <a:t>Per coprire i termini minimi associati ai due </a:t>
            </a:r>
            <a:r>
              <a:rPr lang="it-IT">
                <a:solidFill>
                  <a:srgbClr val="0A20FF"/>
                </a:solidFill>
              </a:rPr>
              <a:t>1 </a:t>
            </a:r>
          </a:p>
          <a:p>
            <a:r>
              <a:rPr lang="it-IT">
                <a:solidFill>
                  <a:srgbClr val="0A20FF"/>
                </a:solidFill>
              </a:rPr>
              <a:t>color blu</a:t>
            </a:r>
            <a:r>
              <a:rPr lang="it-IT"/>
              <a:t> ci sono due sottocubi rossi oppure </a:t>
            </a:r>
          </a:p>
          <a:p>
            <a:r>
              <a:rPr lang="it-IT"/>
              <a:t>due sottocubi verdi, secondo le quattro possibili</a:t>
            </a:r>
          </a:p>
          <a:p>
            <a:r>
              <a:rPr lang="it-IT"/>
              <a:t>combinazioni (R-R, R-V, V-R, V-V) </a:t>
            </a:r>
          </a:p>
        </p:txBody>
      </p:sp>
      <p:sp>
        <p:nvSpPr>
          <p:cNvPr id="7" name="TextBox 6">
            <a:extLst>
              <a:ext uri="{FF2B5EF4-FFF2-40B4-BE49-F238E27FC236}">
                <a16:creationId xmlns:a16="http://schemas.microsoft.com/office/drawing/2014/main" id="{4219520F-E2BC-8A46-8393-57BFEE6A1DE4}"/>
              </a:ext>
            </a:extLst>
          </p:cNvPr>
          <p:cNvSpPr txBox="1"/>
          <p:nvPr/>
        </p:nvSpPr>
        <p:spPr>
          <a:xfrm>
            <a:off x="4184923" y="3960530"/>
            <a:ext cx="3719544" cy="646331"/>
          </a:xfrm>
          <a:prstGeom prst="rect">
            <a:avLst/>
          </a:prstGeom>
          <a:noFill/>
        </p:spPr>
        <p:txBody>
          <a:bodyPr wrap="none" rtlCol="0">
            <a:spAutoFit/>
          </a:bodyPr>
          <a:lstStyle/>
          <a:p>
            <a:r>
              <a:rPr lang="it-IT"/>
              <a:t>I tre sottocubi neri sono gli implicanti </a:t>
            </a:r>
          </a:p>
          <a:p>
            <a:r>
              <a:rPr lang="it-IT"/>
              <a:t>A, B, F e sono obbligati.</a:t>
            </a:r>
          </a:p>
        </p:txBody>
      </p:sp>
    </p:spTree>
    <p:extLst>
      <p:ext uri="{BB962C8B-B14F-4D97-AF65-F5344CB8AC3E}">
        <p14:creationId xmlns:p14="http://schemas.microsoft.com/office/powerpoint/2010/main" val="154335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BF4A06-5297-FC4F-B166-D3391E0FDFC6}"/>
              </a:ext>
            </a:extLst>
          </p:cNvPr>
          <p:cNvSpPr txBox="1"/>
          <p:nvPr/>
        </p:nvSpPr>
        <p:spPr>
          <a:xfrm>
            <a:off x="2895815" y="285008"/>
            <a:ext cx="3683765" cy="461665"/>
          </a:xfrm>
          <a:prstGeom prst="rect">
            <a:avLst/>
          </a:prstGeom>
          <a:noFill/>
        </p:spPr>
        <p:txBody>
          <a:bodyPr wrap="none" rtlCol="0">
            <a:spAutoFit/>
          </a:bodyPr>
          <a:lstStyle/>
          <a:p>
            <a:r>
              <a:rPr lang="it-IT" sz="2400" b="1"/>
              <a:t>Forme canoniche: </a:t>
            </a:r>
            <a:r>
              <a:rPr lang="it-IT" sz="2400" b="1" i="1"/>
              <a:t>maxterm</a:t>
            </a:r>
          </a:p>
        </p:txBody>
      </p:sp>
      <p:sp>
        <p:nvSpPr>
          <p:cNvPr id="3" name="TextBox 2">
            <a:extLst>
              <a:ext uri="{FF2B5EF4-FFF2-40B4-BE49-F238E27FC236}">
                <a16:creationId xmlns:a16="http://schemas.microsoft.com/office/drawing/2014/main" id="{C9D9C299-3714-EC40-9679-455D84DF28F9}"/>
              </a:ext>
            </a:extLst>
          </p:cNvPr>
          <p:cNvSpPr txBox="1"/>
          <p:nvPr/>
        </p:nvSpPr>
        <p:spPr>
          <a:xfrm>
            <a:off x="580084" y="977836"/>
            <a:ext cx="8023479" cy="646331"/>
          </a:xfrm>
          <a:prstGeom prst="rect">
            <a:avLst/>
          </a:prstGeom>
          <a:noFill/>
        </p:spPr>
        <p:txBody>
          <a:bodyPr wrap="none" rtlCol="0">
            <a:spAutoFit/>
          </a:bodyPr>
          <a:lstStyle/>
          <a:p>
            <a:r>
              <a:rPr lang="it-IT"/>
              <a:t>Un discorso del tutto analogo si può fare procedendo per dualità, realizzando un </a:t>
            </a:r>
          </a:p>
          <a:p>
            <a:r>
              <a:rPr lang="it-IT" i="1"/>
              <a:t>prodotto di somme</a:t>
            </a:r>
            <a:r>
              <a:rPr lang="it-IT"/>
              <a:t>.  Ciò richiede di analizzare i termini per i quali la funzione va a 0.</a:t>
            </a:r>
          </a:p>
        </p:txBody>
      </p:sp>
      <p:pic>
        <p:nvPicPr>
          <p:cNvPr id="5" name="Picture 4">
            <a:extLst>
              <a:ext uri="{FF2B5EF4-FFF2-40B4-BE49-F238E27FC236}">
                <a16:creationId xmlns:a16="http://schemas.microsoft.com/office/drawing/2014/main" id="{34744448-D1FB-8B4C-A143-6453633DA565}"/>
              </a:ext>
            </a:extLst>
          </p:cNvPr>
          <p:cNvPicPr>
            <a:picLocks noChangeAspect="1"/>
          </p:cNvPicPr>
          <p:nvPr/>
        </p:nvPicPr>
        <p:blipFill>
          <a:blip r:embed="rId2"/>
          <a:stretch>
            <a:fillRect/>
          </a:stretch>
        </p:blipFill>
        <p:spPr>
          <a:xfrm>
            <a:off x="3905875" y="2695756"/>
            <a:ext cx="5104621" cy="3044703"/>
          </a:xfrm>
          <a:prstGeom prst="rect">
            <a:avLst/>
          </a:prstGeom>
        </p:spPr>
      </p:pic>
      <p:pic>
        <p:nvPicPr>
          <p:cNvPr id="6" name="Picture 5">
            <a:extLst>
              <a:ext uri="{FF2B5EF4-FFF2-40B4-BE49-F238E27FC236}">
                <a16:creationId xmlns:a16="http://schemas.microsoft.com/office/drawing/2014/main" id="{B2F5BFB6-FBAA-5941-974B-86EE9CB519A6}"/>
              </a:ext>
            </a:extLst>
          </p:cNvPr>
          <p:cNvPicPr>
            <a:picLocks noChangeAspect="1"/>
          </p:cNvPicPr>
          <p:nvPr/>
        </p:nvPicPr>
        <p:blipFill>
          <a:blip r:embed="rId3"/>
          <a:stretch>
            <a:fillRect/>
          </a:stretch>
        </p:blipFill>
        <p:spPr>
          <a:xfrm>
            <a:off x="505019" y="2562466"/>
            <a:ext cx="3325791" cy="3017651"/>
          </a:xfrm>
          <a:prstGeom prst="rect">
            <a:avLst/>
          </a:prstGeom>
        </p:spPr>
      </p:pic>
      <p:grpSp>
        <p:nvGrpSpPr>
          <p:cNvPr id="20" name="Group 19">
            <a:extLst>
              <a:ext uri="{FF2B5EF4-FFF2-40B4-BE49-F238E27FC236}">
                <a16:creationId xmlns:a16="http://schemas.microsoft.com/office/drawing/2014/main" id="{A65D3B0C-3EB2-4C4A-9293-BA32B21146C6}"/>
              </a:ext>
            </a:extLst>
          </p:cNvPr>
          <p:cNvGrpSpPr/>
          <p:nvPr/>
        </p:nvGrpSpPr>
        <p:grpSpPr>
          <a:xfrm>
            <a:off x="913779" y="1916134"/>
            <a:ext cx="3642792" cy="2878288"/>
            <a:chOff x="913779" y="2237412"/>
            <a:chExt cx="3642792" cy="2878288"/>
          </a:xfrm>
        </p:grpSpPr>
        <p:sp>
          <p:nvSpPr>
            <p:cNvPr id="7" name="TextBox 6">
              <a:extLst>
                <a:ext uri="{FF2B5EF4-FFF2-40B4-BE49-F238E27FC236}">
                  <a16:creationId xmlns:a16="http://schemas.microsoft.com/office/drawing/2014/main" id="{F93CCC8A-D80B-0847-83ED-1DF2D990AEBD}"/>
                </a:ext>
              </a:extLst>
            </p:cNvPr>
            <p:cNvSpPr txBox="1"/>
            <p:nvPr/>
          </p:nvSpPr>
          <p:spPr>
            <a:xfrm>
              <a:off x="913779" y="2237412"/>
              <a:ext cx="3642792" cy="646331"/>
            </a:xfrm>
            <a:prstGeom prst="rect">
              <a:avLst/>
            </a:prstGeom>
            <a:noFill/>
            <a:ln>
              <a:solidFill>
                <a:srgbClr val="0A20FF"/>
              </a:solidFill>
            </a:ln>
          </p:spPr>
          <p:txBody>
            <a:bodyPr wrap="none" rtlCol="0">
              <a:spAutoFit/>
            </a:bodyPr>
            <a:lstStyle/>
            <a:p>
              <a:pPr algn="ctr"/>
              <a:r>
                <a:rPr lang="it-IT">
                  <a:solidFill>
                    <a:srgbClr val="0A20FF"/>
                  </a:solidFill>
                </a:rPr>
                <a:t>La funzione vale 0 in corrispondenza </a:t>
              </a:r>
            </a:p>
            <a:p>
              <a:pPr algn="ctr"/>
              <a:r>
                <a:rPr lang="it-IT">
                  <a:solidFill>
                    <a:srgbClr val="0A20FF"/>
                  </a:solidFill>
                </a:rPr>
                <a:t>delle terne 000, 001, 100 e 110 </a:t>
              </a:r>
            </a:p>
          </p:txBody>
        </p:sp>
        <p:cxnSp>
          <p:nvCxnSpPr>
            <p:cNvPr id="8" name="Straight Connector 7">
              <a:extLst>
                <a:ext uri="{FF2B5EF4-FFF2-40B4-BE49-F238E27FC236}">
                  <a16:creationId xmlns:a16="http://schemas.microsoft.com/office/drawing/2014/main" id="{EF1EF33C-7D32-BE4F-B0E4-07D1EF7D5DF2}"/>
                </a:ext>
              </a:extLst>
            </p:cNvPr>
            <p:cNvCxnSpPr>
              <a:cxnSpLocks/>
            </p:cNvCxnSpPr>
            <p:nvPr/>
          </p:nvCxnSpPr>
          <p:spPr>
            <a:xfrm>
              <a:off x="4300151" y="2883744"/>
              <a:ext cx="0" cy="2231956"/>
            </a:xfrm>
            <a:prstGeom prst="line">
              <a:avLst/>
            </a:prstGeom>
            <a:ln w="19050">
              <a:solidFill>
                <a:srgbClr val="0A20F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C54CDC2-4DBC-554E-A1E6-FA706361D94E}"/>
                </a:ext>
              </a:extLst>
            </p:cNvPr>
            <p:cNvCxnSpPr>
              <a:cxnSpLocks/>
            </p:cNvCxnSpPr>
            <p:nvPr/>
          </p:nvCxnSpPr>
          <p:spPr>
            <a:xfrm>
              <a:off x="3295135" y="5115700"/>
              <a:ext cx="1005016" cy="0"/>
            </a:xfrm>
            <a:prstGeom prst="line">
              <a:avLst/>
            </a:prstGeom>
            <a:ln w="19050">
              <a:solidFill>
                <a:srgbClr val="0A20FF"/>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05710FE-A9E6-274C-8404-98E9FC739F7D}"/>
                </a:ext>
              </a:extLst>
            </p:cNvPr>
            <p:cNvCxnSpPr>
              <a:cxnSpLocks/>
            </p:cNvCxnSpPr>
            <p:nvPr/>
          </p:nvCxnSpPr>
          <p:spPr>
            <a:xfrm>
              <a:off x="3295135" y="4600835"/>
              <a:ext cx="1005016" cy="0"/>
            </a:xfrm>
            <a:prstGeom prst="line">
              <a:avLst/>
            </a:prstGeom>
            <a:ln w="19050">
              <a:solidFill>
                <a:srgbClr val="0A20FF"/>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FA42BAB-EA74-F743-B216-D7872049D5AC}"/>
                </a:ext>
              </a:extLst>
            </p:cNvPr>
            <p:cNvCxnSpPr>
              <a:cxnSpLocks/>
            </p:cNvCxnSpPr>
            <p:nvPr/>
          </p:nvCxnSpPr>
          <p:spPr>
            <a:xfrm>
              <a:off x="3295135" y="3832657"/>
              <a:ext cx="1005016" cy="0"/>
            </a:xfrm>
            <a:prstGeom prst="line">
              <a:avLst/>
            </a:prstGeom>
            <a:ln w="19050">
              <a:solidFill>
                <a:srgbClr val="0A20FF"/>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CEF0001-C2DB-1847-ABF7-C08A2055E782}"/>
                </a:ext>
              </a:extLst>
            </p:cNvPr>
            <p:cNvCxnSpPr>
              <a:cxnSpLocks/>
            </p:cNvCxnSpPr>
            <p:nvPr/>
          </p:nvCxnSpPr>
          <p:spPr>
            <a:xfrm>
              <a:off x="3295135" y="3564926"/>
              <a:ext cx="1005016" cy="0"/>
            </a:xfrm>
            <a:prstGeom prst="line">
              <a:avLst/>
            </a:prstGeom>
            <a:ln w="19050">
              <a:solidFill>
                <a:srgbClr val="0A20FF"/>
              </a:solidFill>
              <a:headEnd type="triangle" w="lg" len="lg"/>
              <a:tailEnd type="none"/>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12EF7034-8C80-C04E-A027-07B96D9C3125}"/>
              </a:ext>
            </a:extLst>
          </p:cNvPr>
          <p:cNvGrpSpPr/>
          <p:nvPr/>
        </p:nvGrpSpPr>
        <p:grpSpPr>
          <a:xfrm>
            <a:off x="5609867" y="1886806"/>
            <a:ext cx="2712859" cy="1579266"/>
            <a:chOff x="5609867" y="1540815"/>
            <a:chExt cx="2712859" cy="1579266"/>
          </a:xfrm>
        </p:grpSpPr>
        <p:sp>
          <p:nvSpPr>
            <p:cNvPr id="15" name="TextBox 14">
              <a:extLst>
                <a:ext uri="{FF2B5EF4-FFF2-40B4-BE49-F238E27FC236}">
                  <a16:creationId xmlns:a16="http://schemas.microsoft.com/office/drawing/2014/main" id="{2A18D1C0-AB7A-5B4C-8006-41E0E10AB995}"/>
                </a:ext>
              </a:extLst>
            </p:cNvPr>
            <p:cNvSpPr txBox="1"/>
            <p:nvPr/>
          </p:nvSpPr>
          <p:spPr>
            <a:xfrm>
              <a:off x="5609867" y="1540815"/>
              <a:ext cx="2712859" cy="646331"/>
            </a:xfrm>
            <a:prstGeom prst="rect">
              <a:avLst/>
            </a:prstGeom>
            <a:noFill/>
            <a:ln>
              <a:solidFill>
                <a:srgbClr val="0A20FF"/>
              </a:solidFill>
            </a:ln>
          </p:spPr>
          <p:txBody>
            <a:bodyPr wrap="none" rtlCol="0">
              <a:spAutoFit/>
            </a:bodyPr>
            <a:lstStyle/>
            <a:p>
              <a:r>
                <a:rPr lang="it-IT">
                  <a:solidFill>
                    <a:srgbClr val="0A20FF"/>
                  </a:solidFill>
                </a:rPr>
                <a:t>prendiamo ora la funzione </a:t>
              </a:r>
            </a:p>
            <a:p>
              <a:r>
                <a:rPr lang="it-IT">
                  <a:solidFill>
                    <a:srgbClr val="0A20FF"/>
                  </a:solidFill>
                </a:rPr>
                <a:t>che vale 0 per 001</a:t>
              </a:r>
            </a:p>
          </p:txBody>
        </p:sp>
        <p:cxnSp>
          <p:nvCxnSpPr>
            <p:cNvPr id="16" name="Straight Connector 15">
              <a:extLst>
                <a:ext uri="{FF2B5EF4-FFF2-40B4-BE49-F238E27FC236}">
                  <a16:creationId xmlns:a16="http://schemas.microsoft.com/office/drawing/2014/main" id="{BBD67294-317C-8D46-A86B-3ED8BDD25273}"/>
                </a:ext>
              </a:extLst>
            </p:cNvPr>
            <p:cNvCxnSpPr>
              <a:cxnSpLocks/>
            </p:cNvCxnSpPr>
            <p:nvPr/>
          </p:nvCxnSpPr>
          <p:spPr>
            <a:xfrm>
              <a:off x="7154562" y="3120081"/>
              <a:ext cx="1005016" cy="0"/>
            </a:xfrm>
            <a:prstGeom prst="line">
              <a:avLst/>
            </a:prstGeom>
            <a:ln w="19050">
              <a:solidFill>
                <a:srgbClr val="0A20FF"/>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1574E34-0FFB-6B49-BF91-E3B9C12F6AD2}"/>
                </a:ext>
              </a:extLst>
            </p:cNvPr>
            <p:cNvCxnSpPr>
              <a:cxnSpLocks/>
            </p:cNvCxnSpPr>
            <p:nvPr/>
          </p:nvCxnSpPr>
          <p:spPr>
            <a:xfrm>
              <a:off x="8159578" y="2187145"/>
              <a:ext cx="0" cy="932936"/>
            </a:xfrm>
            <a:prstGeom prst="line">
              <a:avLst/>
            </a:prstGeom>
            <a:ln w="19050">
              <a:solidFill>
                <a:srgbClr val="0A20FF"/>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EA658156-9221-6F43-92B7-CFCD1154E622}"/>
              </a:ext>
            </a:extLst>
          </p:cNvPr>
          <p:cNvSpPr txBox="1"/>
          <p:nvPr/>
        </p:nvSpPr>
        <p:spPr>
          <a:xfrm>
            <a:off x="1269313" y="6098836"/>
            <a:ext cx="7051033" cy="461665"/>
          </a:xfrm>
          <a:prstGeom prst="rect">
            <a:avLst/>
          </a:prstGeom>
          <a:noFill/>
        </p:spPr>
        <p:txBody>
          <a:bodyPr wrap="none" rtlCol="0">
            <a:spAutoFit/>
          </a:bodyPr>
          <a:lstStyle/>
          <a:p>
            <a:r>
              <a:rPr lang="it-IT" sz="2400"/>
              <a:t>Questa funzione si chiama </a:t>
            </a:r>
            <a:r>
              <a:rPr lang="it-IT" sz="2400" i="1"/>
              <a:t>termine massimo </a:t>
            </a:r>
            <a:r>
              <a:rPr lang="it-IT" sz="2400"/>
              <a:t>o</a:t>
            </a:r>
            <a:r>
              <a:rPr lang="it-IT" sz="2400" i="1"/>
              <a:t> maxterm</a:t>
            </a:r>
          </a:p>
        </p:txBody>
      </p:sp>
      <p:sp>
        <p:nvSpPr>
          <p:cNvPr id="21" name="TextBox 20">
            <a:extLst>
              <a:ext uri="{FF2B5EF4-FFF2-40B4-BE49-F238E27FC236}">
                <a16:creationId xmlns:a16="http://schemas.microsoft.com/office/drawing/2014/main" id="{84C7EE6A-9466-8F46-9167-249741D7E01E}"/>
              </a:ext>
            </a:extLst>
          </p:cNvPr>
          <p:cNvSpPr txBox="1"/>
          <p:nvPr/>
        </p:nvSpPr>
        <p:spPr>
          <a:xfrm>
            <a:off x="7527476" y="40178"/>
            <a:ext cx="1617751" cy="246221"/>
          </a:xfrm>
          <a:prstGeom prst="rect">
            <a:avLst/>
          </a:prstGeom>
          <a:noFill/>
        </p:spPr>
        <p:txBody>
          <a:bodyPr wrap="none" rtlCol="0">
            <a:spAutoFit/>
          </a:bodyPr>
          <a:lstStyle/>
          <a:p>
            <a:r>
              <a:rPr lang="it-IT" sz="1000"/>
              <a:t>Forme canoniche: </a:t>
            </a:r>
            <a:r>
              <a:rPr lang="it-IT" sz="1000" i="1"/>
              <a:t>maxterm</a:t>
            </a:r>
          </a:p>
        </p:txBody>
      </p:sp>
    </p:spTree>
    <p:extLst>
      <p:ext uri="{BB962C8B-B14F-4D97-AF65-F5344CB8AC3E}">
        <p14:creationId xmlns:p14="http://schemas.microsoft.com/office/powerpoint/2010/main" val="315669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EB46960-CA57-A746-B8C4-EC8BCF1D473E}"/>
              </a:ext>
            </a:extLst>
          </p:cNvPr>
          <p:cNvPicPr>
            <a:picLocks noChangeAspect="1"/>
          </p:cNvPicPr>
          <p:nvPr/>
        </p:nvPicPr>
        <p:blipFill>
          <a:blip r:embed="rId2"/>
          <a:stretch>
            <a:fillRect/>
          </a:stretch>
        </p:blipFill>
        <p:spPr>
          <a:xfrm>
            <a:off x="2732971" y="186078"/>
            <a:ext cx="3325791" cy="3017651"/>
          </a:xfrm>
          <a:prstGeom prst="rect">
            <a:avLst/>
          </a:prstGeom>
        </p:spPr>
      </p:pic>
      <p:sp>
        <p:nvSpPr>
          <p:cNvPr id="3" name="TextBox 2">
            <a:extLst>
              <a:ext uri="{FF2B5EF4-FFF2-40B4-BE49-F238E27FC236}">
                <a16:creationId xmlns:a16="http://schemas.microsoft.com/office/drawing/2014/main" id="{B6ECC6F5-CFEA-5145-820B-252B1A9622CD}"/>
              </a:ext>
            </a:extLst>
          </p:cNvPr>
          <p:cNvSpPr txBox="1"/>
          <p:nvPr/>
        </p:nvSpPr>
        <p:spPr>
          <a:xfrm>
            <a:off x="938968" y="3261415"/>
            <a:ext cx="6671570" cy="369332"/>
          </a:xfrm>
          <a:prstGeom prst="rect">
            <a:avLst/>
          </a:prstGeom>
          <a:noFill/>
        </p:spPr>
        <p:txBody>
          <a:bodyPr wrap="none" rtlCol="0">
            <a:spAutoFit/>
          </a:bodyPr>
          <a:lstStyle/>
          <a:p>
            <a:r>
              <a:rPr lang="it-IT"/>
              <a:t>La funzione vale 0 in corrispondenza delle terne 000, 001, 100 e 110</a:t>
            </a:r>
          </a:p>
        </p:txBody>
      </p:sp>
      <p:sp>
        <p:nvSpPr>
          <p:cNvPr id="19" name="TextBox 18">
            <a:extLst>
              <a:ext uri="{FF2B5EF4-FFF2-40B4-BE49-F238E27FC236}">
                <a16:creationId xmlns:a16="http://schemas.microsoft.com/office/drawing/2014/main" id="{56ECB59D-A632-0C4B-BEDC-27C7FFC85765}"/>
              </a:ext>
            </a:extLst>
          </p:cNvPr>
          <p:cNvSpPr txBox="1"/>
          <p:nvPr/>
        </p:nvSpPr>
        <p:spPr>
          <a:xfrm>
            <a:off x="1043760" y="5741087"/>
            <a:ext cx="6914457" cy="646331"/>
          </a:xfrm>
          <a:prstGeom prst="rect">
            <a:avLst/>
          </a:prstGeom>
          <a:noFill/>
        </p:spPr>
        <p:txBody>
          <a:bodyPr wrap="none" rtlCol="0">
            <a:spAutoFit/>
          </a:bodyPr>
          <a:lstStyle/>
          <a:p>
            <a:r>
              <a:rPr lang="it-IT"/>
              <a:t>La funzione  vale sempre 1, tranne che per le configurazioni che la fanno</a:t>
            </a:r>
          </a:p>
          <a:p>
            <a:r>
              <a:rPr lang="it-IT"/>
              <a:t>collassare a  0 </a:t>
            </a:r>
          </a:p>
        </p:txBody>
      </p:sp>
      <p:grpSp>
        <p:nvGrpSpPr>
          <p:cNvPr id="41" name="Group 40">
            <a:extLst>
              <a:ext uri="{FF2B5EF4-FFF2-40B4-BE49-F238E27FC236}">
                <a16:creationId xmlns:a16="http://schemas.microsoft.com/office/drawing/2014/main" id="{2103FCDE-C608-2444-B94C-C21F9A3C7880}"/>
              </a:ext>
            </a:extLst>
          </p:cNvPr>
          <p:cNvGrpSpPr/>
          <p:nvPr/>
        </p:nvGrpSpPr>
        <p:grpSpPr>
          <a:xfrm>
            <a:off x="5009398" y="2328586"/>
            <a:ext cx="3041257" cy="330200"/>
            <a:chOff x="5009398" y="2328586"/>
            <a:chExt cx="3041257" cy="330200"/>
          </a:xfrm>
        </p:grpSpPr>
        <p:cxnSp>
          <p:nvCxnSpPr>
            <p:cNvPr id="18" name="Straight Connector 17">
              <a:extLst>
                <a:ext uri="{FF2B5EF4-FFF2-40B4-BE49-F238E27FC236}">
                  <a16:creationId xmlns:a16="http://schemas.microsoft.com/office/drawing/2014/main" id="{BD02A152-7AC6-EC45-A85A-9E69A1D9BFBE}"/>
                </a:ext>
              </a:extLst>
            </p:cNvPr>
            <p:cNvCxnSpPr>
              <a:cxnSpLocks/>
            </p:cNvCxnSpPr>
            <p:nvPr/>
          </p:nvCxnSpPr>
          <p:spPr>
            <a:xfrm>
              <a:off x="5009398" y="2414115"/>
              <a:ext cx="1541830" cy="79571"/>
            </a:xfrm>
            <a:prstGeom prst="line">
              <a:avLst/>
            </a:prstGeom>
            <a:ln w="19050">
              <a:solidFill>
                <a:srgbClr val="0A20FF"/>
              </a:solidFill>
              <a:headEnd type="triangle" w="lg" len="lg"/>
              <a:tailEnd type="none"/>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8D6EB2DA-C615-724D-AF28-326FDAA75821}"/>
                </a:ext>
              </a:extLst>
            </p:cNvPr>
            <p:cNvPicPr>
              <a:picLocks noChangeAspect="1"/>
            </p:cNvPicPr>
            <p:nvPr/>
          </p:nvPicPr>
          <p:blipFill>
            <a:blip r:embed="rId3"/>
            <a:stretch>
              <a:fillRect/>
            </a:stretch>
          </p:blipFill>
          <p:spPr>
            <a:xfrm>
              <a:off x="6679055" y="2328586"/>
              <a:ext cx="1371600" cy="330200"/>
            </a:xfrm>
            <a:prstGeom prst="rect">
              <a:avLst/>
            </a:prstGeom>
          </p:spPr>
        </p:pic>
      </p:grpSp>
      <p:grpSp>
        <p:nvGrpSpPr>
          <p:cNvPr id="39" name="Group 38">
            <a:extLst>
              <a:ext uri="{FF2B5EF4-FFF2-40B4-BE49-F238E27FC236}">
                <a16:creationId xmlns:a16="http://schemas.microsoft.com/office/drawing/2014/main" id="{BB144424-7015-674C-A846-E805169C3932}"/>
              </a:ext>
            </a:extLst>
          </p:cNvPr>
          <p:cNvGrpSpPr/>
          <p:nvPr/>
        </p:nvGrpSpPr>
        <p:grpSpPr>
          <a:xfrm>
            <a:off x="5009398" y="1083622"/>
            <a:ext cx="3039213" cy="364086"/>
            <a:chOff x="5009398" y="1083622"/>
            <a:chExt cx="3039213" cy="364086"/>
          </a:xfrm>
        </p:grpSpPr>
        <p:cxnSp>
          <p:nvCxnSpPr>
            <p:cNvPr id="12" name="Straight Connector 11">
              <a:extLst>
                <a:ext uri="{FF2B5EF4-FFF2-40B4-BE49-F238E27FC236}">
                  <a16:creationId xmlns:a16="http://schemas.microsoft.com/office/drawing/2014/main" id="{0CEDFADE-E94F-CA45-A907-E38CDDCA3A5A}"/>
                </a:ext>
              </a:extLst>
            </p:cNvPr>
            <p:cNvCxnSpPr>
              <a:cxnSpLocks/>
            </p:cNvCxnSpPr>
            <p:nvPr/>
          </p:nvCxnSpPr>
          <p:spPr>
            <a:xfrm>
              <a:off x="5009398" y="1083622"/>
              <a:ext cx="1577219" cy="153966"/>
            </a:xfrm>
            <a:prstGeom prst="line">
              <a:avLst/>
            </a:prstGeom>
            <a:ln w="19050">
              <a:solidFill>
                <a:srgbClr val="0A20FF"/>
              </a:solidFill>
              <a:headEnd type="triangle" w="lg" len="lg"/>
              <a:tailEnd type="none"/>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F319E8E7-0B14-FD4B-BDB6-DE2A0BA6A568}"/>
                </a:ext>
              </a:extLst>
            </p:cNvPr>
            <p:cNvPicPr>
              <a:picLocks noChangeAspect="1"/>
            </p:cNvPicPr>
            <p:nvPr/>
          </p:nvPicPr>
          <p:blipFill>
            <a:blip r:embed="rId4"/>
            <a:stretch>
              <a:fillRect/>
            </a:stretch>
          </p:blipFill>
          <p:spPr>
            <a:xfrm>
              <a:off x="6689711" y="1092108"/>
              <a:ext cx="1358900" cy="355600"/>
            </a:xfrm>
            <a:prstGeom prst="rect">
              <a:avLst/>
            </a:prstGeom>
          </p:spPr>
        </p:pic>
      </p:grpSp>
      <p:grpSp>
        <p:nvGrpSpPr>
          <p:cNvPr id="37" name="Group 36">
            <a:extLst>
              <a:ext uri="{FF2B5EF4-FFF2-40B4-BE49-F238E27FC236}">
                <a16:creationId xmlns:a16="http://schemas.microsoft.com/office/drawing/2014/main" id="{831ACD70-BCBA-BB46-B0DE-878D1CEC78DB}"/>
              </a:ext>
            </a:extLst>
          </p:cNvPr>
          <p:cNvGrpSpPr/>
          <p:nvPr/>
        </p:nvGrpSpPr>
        <p:grpSpPr>
          <a:xfrm>
            <a:off x="5009398" y="466957"/>
            <a:ext cx="3027871" cy="368300"/>
            <a:chOff x="5009398" y="466957"/>
            <a:chExt cx="3027871" cy="368300"/>
          </a:xfrm>
        </p:grpSpPr>
        <p:cxnSp>
          <p:nvCxnSpPr>
            <p:cNvPr id="9" name="Straight Connector 8">
              <a:extLst>
                <a:ext uri="{FF2B5EF4-FFF2-40B4-BE49-F238E27FC236}">
                  <a16:creationId xmlns:a16="http://schemas.microsoft.com/office/drawing/2014/main" id="{0E747057-19E0-5D4B-8E7D-EEE4ACBC0445}"/>
                </a:ext>
              </a:extLst>
            </p:cNvPr>
            <p:cNvCxnSpPr>
              <a:cxnSpLocks/>
            </p:cNvCxnSpPr>
            <p:nvPr/>
          </p:nvCxnSpPr>
          <p:spPr>
            <a:xfrm flipV="1">
              <a:off x="5009398" y="737288"/>
              <a:ext cx="1577219" cy="90621"/>
            </a:xfrm>
            <a:prstGeom prst="line">
              <a:avLst/>
            </a:prstGeom>
            <a:ln w="19050">
              <a:solidFill>
                <a:srgbClr val="0A20FF"/>
              </a:solidFill>
              <a:headEnd type="triangle" w="lg" len="lg"/>
              <a:tailEnd type="none"/>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DCBBF3FC-3ACE-E842-BC68-27AB61B2B590}"/>
                </a:ext>
              </a:extLst>
            </p:cNvPr>
            <p:cNvPicPr>
              <a:picLocks noChangeAspect="1"/>
            </p:cNvPicPr>
            <p:nvPr/>
          </p:nvPicPr>
          <p:blipFill>
            <a:blip r:embed="rId5"/>
            <a:stretch>
              <a:fillRect/>
            </a:stretch>
          </p:blipFill>
          <p:spPr>
            <a:xfrm>
              <a:off x="6741869" y="466957"/>
              <a:ext cx="1295400" cy="368300"/>
            </a:xfrm>
            <a:prstGeom prst="rect">
              <a:avLst/>
            </a:prstGeom>
          </p:spPr>
        </p:pic>
      </p:grpSp>
      <p:grpSp>
        <p:nvGrpSpPr>
          <p:cNvPr id="40" name="Group 39">
            <a:extLst>
              <a:ext uri="{FF2B5EF4-FFF2-40B4-BE49-F238E27FC236}">
                <a16:creationId xmlns:a16="http://schemas.microsoft.com/office/drawing/2014/main" id="{F41F816E-B8E1-CE40-8819-695367096E92}"/>
              </a:ext>
            </a:extLst>
          </p:cNvPr>
          <p:cNvGrpSpPr/>
          <p:nvPr/>
        </p:nvGrpSpPr>
        <p:grpSpPr>
          <a:xfrm>
            <a:off x="5009398" y="1764071"/>
            <a:ext cx="2948819" cy="308910"/>
            <a:chOff x="5009398" y="1764071"/>
            <a:chExt cx="2948819" cy="308910"/>
          </a:xfrm>
        </p:grpSpPr>
        <p:cxnSp>
          <p:nvCxnSpPr>
            <p:cNvPr id="15" name="Straight Connector 14">
              <a:extLst>
                <a:ext uri="{FF2B5EF4-FFF2-40B4-BE49-F238E27FC236}">
                  <a16:creationId xmlns:a16="http://schemas.microsoft.com/office/drawing/2014/main" id="{7789AD23-420F-764A-9387-197ACA65303B}"/>
                </a:ext>
              </a:extLst>
            </p:cNvPr>
            <p:cNvCxnSpPr>
              <a:cxnSpLocks/>
            </p:cNvCxnSpPr>
            <p:nvPr/>
          </p:nvCxnSpPr>
          <p:spPr>
            <a:xfrm>
              <a:off x="5009398" y="1895071"/>
              <a:ext cx="1532870" cy="40277"/>
            </a:xfrm>
            <a:prstGeom prst="line">
              <a:avLst/>
            </a:prstGeom>
            <a:ln w="19050">
              <a:solidFill>
                <a:srgbClr val="0A20FF"/>
              </a:solidFill>
              <a:headEnd type="triangle" w="lg" len="lg"/>
              <a:tailEnd type="none"/>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E7FAA9CA-B427-6E44-A208-E34C1260F992}"/>
                </a:ext>
              </a:extLst>
            </p:cNvPr>
            <p:cNvPicPr>
              <a:picLocks noChangeAspect="1"/>
            </p:cNvPicPr>
            <p:nvPr/>
          </p:nvPicPr>
          <p:blipFill>
            <a:blip r:embed="rId6"/>
            <a:stretch>
              <a:fillRect/>
            </a:stretch>
          </p:blipFill>
          <p:spPr>
            <a:xfrm>
              <a:off x="6703663" y="1764071"/>
              <a:ext cx="1254554" cy="308910"/>
            </a:xfrm>
            <a:prstGeom prst="rect">
              <a:avLst/>
            </a:prstGeom>
          </p:spPr>
        </p:pic>
      </p:grpSp>
      <p:grpSp>
        <p:nvGrpSpPr>
          <p:cNvPr id="47" name="Group 46">
            <a:extLst>
              <a:ext uri="{FF2B5EF4-FFF2-40B4-BE49-F238E27FC236}">
                <a16:creationId xmlns:a16="http://schemas.microsoft.com/office/drawing/2014/main" id="{53B83588-2E94-6840-BDB8-2A9CE0F5C613}"/>
              </a:ext>
            </a:extLst>
          </p:cNvPr>
          <p:cNvGrpSpPr/>
          <p:nvPr/>
        </p:nvGrpSpPr>
        <p:grpSpPr>
          <a:xfrm>
            <a:off x="753762" y="4127157"/>
            <a:ext cx="7540590" cy="1274578"/>
            <a:chOff x="753762" y="4127157"/>
            <a:chExt cx="7540590" cy="1274578"/>
          </a:xfrm>
        </p:grpSpPr>
        <p:sp>
          <p:nvSpPr>
            <p:cNvPr id="5" name="TextBox 4">
              <a:extLst>
                <a:ext uri="{FF2B5EF4-FFF2-40B4-BE49-F238E27FC236}">
                  <a16:creationId xmlns:a16="http://schemas.microsoft.com/office/drawing/2014/main" id="{79C5C83C-85B6-2B47-931A-1E42850990F1}"/>
                </a:ext>
              </a:extLst>
            </p:cNvPr>
            <p:cNvSpPr txBox="1"/>
            <p:nvPr/>
          </p:nvSpPr>
          <p:spPr>
            <a:xfrm>
              <a:off x="753762" y="4127157"/>
              <a:ext cx="7540590" cy="646331"/>
            </a:xfrm>
            <a:prstGeom prst="rect">
              <a:avLst/>
            </a:prstGeom>
            <a:noFill/>
          </p:spPr>
          <p:txBody>
            <a:bodyPr wrap="none" rtlCol="0">
              <a:spAutoFit/>
            </a:bodyPr>
            <a:lstStyle/>
            <a:p>
              <a:r>
                <a:rPr lang="it-IT"/>
                <a:t>Questo ci consente di costruire la nostra funzione a partire dal prodotto logico </a:t>
              </a:r>
            </a:p>
            <a:p>
              <a:r>
                <a:rPr lang="it-IT"/>
                <a:t>dei </a:t>
              </a:r>
              <a:r>
                <a:rPr lang="it-IT" i="1"/>
                <a:t>maxterm</a:t>
              </a:r>
            </a:p>
          </p:txBody>
        </p:sp>
        <p:grpSp>
          <p:nvGrpSpPr>
            <p:cNvPr id="46" name="Group 45">
              <a:extLst>
                <a:ext uri="{FF2B5EF4-FFF2-40B4-BE49-F238E27FC236}">
                  <a16:creationId xmlns:a16="http://schemas.microsoft.com/office/drawing/2014/main" id="{BF4ACE6E-A885-BE46-8D7C-9BEEB954DA8F}"/>
                </a:ext>
              </a:extLst>
            </p:cNvPr>
            <p:cNvGrpSpPr/>
            <p:nvPr/>
          </p:nvGrpSpPr>
          <p:grpSpPr>
            <a:xfrm>
              <a:off x="909717" y="4886296"/>
              <a:ext cx="7048500" cy="515439"/>
              <a:chOff x="909717" y="4886296"/>
              <a:chExt cx="7048500" cy="515439"/>
            </a:xfrm>
          </p:grpSpPr>
          <p:pic>
            <p:nvPicPr>
              <p:cNvPr id="43" name="Picture 42">
                <a:extLst>
                  <a:ext uri="{FF2B5EF4-FFF2-40B4-BE49-F238E27FC236}">
                    <a16:creationId xmlns:a16="http://schemas.microsoft.com/office/drawing/2014/main" id="{B09EF7BC-9687-3D45-AACB-F5991C75E727}"/>
                  </a:ext>
                </a:extLst>
              </p:cNvPr>
              <p:cNvPicPr>
                <a:picLocks noChangeAspect="1"/>
              </p:cNvPicPr>
              <p:nvPr/>
            </p:nvPicPr>
            <p:blipFill>
              <a:blip r:embed="rId7"/>
              <a:stretch>
                <a:fillRect/>
              </a:stretch>
            </p:blipFill>
            <p:spPr>
              <a:xfrm>
                <a:off x="2103517" y="4944535"/>
                <a:ext cx="5854700" cy="457200"/>
              </a:xfrm>
              <a:prstGeom prst="rect">
                <a:avLst/>
              </a:prstGeom>
            </p:spPr>
          </p:pic>
          <p:pic>
            <p:nvPicPr>
              <p:cNvPr id="45" name="Picture 44">
                <a:extLst>
                  <a:ext uri="{FF2B5EF4-FFF2-40B4-BE49-F238E27FC236}">
                    <a16:creationId xmlns:a16="http://schemas.microsoft.com/office/drawing/2014/main" id="{7BA9DDFC-D792-BB43-BE1D-445C0351C522}"/>
                  </a:ext>
                </a:extLst>
              </p:cNvPr>
              <p:cNvPicPr>
                <a:picLocks noChangeAspect="1"/>
              </p:cNvPicPr>
              <p:nvPr/>
            </p:nvPicPr>
            <p:blipFill>
              <a:blip r:embed="rId8"/>
              <a:stretch>
                <a:fillRect/>
              </a:stretch>
            </p:blipFill>
            <p:spPr>
              <a:xfrm>
                <a:off x="909717" y="4886296"/>
                <a:ext cx="1193800" cy="495300"/>
              </a:xfrm>
              <a:prstGeom prst="rect">
                <a:avLst/>
              </a:prstGeom>
            </p:spPr>
          </p:pic>
        </p:grpSp>
      </p:grpSp>
      <p:sp>
        <p:nvSpPr>
          <p:cNvPr id="48" name="TextBox 47">
            <a:extLst>
              <a:ext uri="{FF2B5EF4-FFF2-40B4-BE49-F238E27FC236}">
                <a16:creationId xmlns:a16="http://schemas.microsoft.com/office/drawing/2014/main" id="{5FF27C21-8DCA-A043-B29C-7784CD62B6C4}"/>
              </a:ext>
            </a:extLst>
          </p:cNvPr>
          <p:cNvSpPr txBox="1"/>
          <p:nvPr/>
        </p:nvSpPr>
        <p:spPr>
          <a:xfrm>
            <a:off x="7527476" y="40178"/>
            <a:ext cx="1617751" cy="246221"/>
          </a:xfrm>
          <a:prstGeom prst="rect">
            <a:avLst/>
          </a:prstGeom>
          <a:noFill/>
        </p:spPr>
        <p:txBody>
          <a:bodyPr wrap="none" rtlCol="0">
            <a:spAutoFit/>
          </a:bodyPr>
          <a:lstStyle/>
          <a:p>
            <a:r>
              <a:rPr lang="it-IT" sz="1000"/>
              <a:t>Forme canoniche: </a:t>
            </a:r>
            <a:r>
              <a:rPr lang="it-IT" sz="1000" i="1"/>
              <a:t>maxterm</a:t>
            </a:r>
          </a:p>
        </p:txBody>
      </p:sp>
    </p:spTree>
    <p:extLst>
      <p:ext uri="{BB962C8B-B14F-4D97-AF65-F5344CB8AC3E}">
        <p14:creationId xmlns:p14="http://schemas.microsoft.com/office/powerpoint/2010/main" val="118428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D01A8469-4ABE-C349-8604-DDFA66561FA0}" vid="{3DE8DD89-8E96-7D45-8D8A-48E3201CD8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12102</TotalTime>
  <Words>2458</Words>
  <Application>Microsoft Macintosh PowerPoint</Application>
  <PresentationFormat>On-screen Show (4:3)</PresentationFormat>
  <Paragraphs>377</Paragraphs>
  <Slides>72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72</vt:i4>
      </vt:variant>
    </vt:vector>
  </HeadingPairs>
  <TitlesOfParts>
    <vt:vector size="80" baseType="lpstr">
      <vt:lpstr>Arial</vt:lpstr>
      <vt:lpstr>Calibri</vt:lpstr>
      <vt:lpstr>Calibri Light</vt:lpstr>
      <vt:lpstr>CMMI10</vt:lpstr>
      <vt:lpstr>CMR10</vt:lpstr>
      <vt:lpstr>NimbusRomNo9L</vt:lpstr>
      <vt:lpstr>Times</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Francesco Fabris</dc:creator>
  <cp:lastModifiedBy>Francesco Fabris</cp:lastModifiedBy>
  <cp:revision>497</cp:revision>
  <dcterms:created xsi:type="dcterms:W3CDTF">2021-09-27T10:07:12Z</dcterms:created>
  <dcterms:modified xsi:type="dcterms:W3CDTF">2023-10-23T09:23:20Z</dcterms:modified>
</cp:coreProperties>
</file>