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2" r:id="rId2"/>
    <p:sldId id="303" r:id="rId3"/>
    <p:sldId id="329" r:id="rId4"/>
    <p:sldId id="259" r:id="rId5"/>
    <p:sldId id="304" r:id="rId6"/>
    <p:sldId id="327" r:id="rId7"/>
    <p:sldId id="305" r:id="rId8"/>
    <p:sldId id="349" r:id="rId9"/>
    <p:sldId id="350" r:id="rId10"/>
    <p:sldId id="306" r:id="rId11"/>
    <p:sldId id="351" r:id="rId12"/>
    <p:sldId id="352" r:id="rId13"/>
    <p:sldId id="353" r:id="rId14"/>
    <p:sldId id="307" r:id="rId15"/>
    <p:sldId id="332" r:id="rId16"/>
    <p:sldId id="309" r:id="rId17"/>
    <p:sldId id="357" r:id="rId18"/>
    <p:sldId id="355" r:id="rId19"/>
    <p:sldId id="331" r:id="rId20"/>
    <p:sldId id="330" r:id="rId21"/>
    <p:sldId id="310" r:id="rId22"/>
    <p:sldId id="311" r:id="rId23"/>
    <p:sldId id="312" r:id="rId24"/>
    <p:sldId id="313" r:id="rId25"/>
    <p:sldId id="262" r:id="rId26"/>
    <p:sldId id="314" r:id="rId27"/>
    <p:sldId id="315" r:id="rId28"/>
    <p:sldId id="334" r:id="rId29"/>
    <p:sldId id="316" r:id="rId30"/>
    <p:sldId id="317" r:id="rId31"/>
    <p:sldId id="333" r:id="rId32"/>
    <p:sldId id="336" r:id="rId33"/>
    <p:sldId id="335" r:id="rId34"/>
    <p:sldId id="318" r:id="rId35"/>
    <p:sldId id="324" r:id="rId36"/>
    <p:sldId id="319" r:id="rId37"/>
    <p:sldId id="325" r:id="rId38"/>
    <p:sldId id="326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745"/>
    <p:restoredTop sz="94666"/>
  </p:normalViewPr>
  <p:slideViewPr>
    <p:cSldViewPr snapToGrid="0" snapToObjects="1">
      <p:cViewPr varScale="1">
        <p:scale>
          <a:sx n="108" d="100"/>
          <a:sy n="108" d="100"/>
        </p:scale>
        <p:origin x="1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97AC-477C-9647-82AD-DF18BFAF287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0C515-5B85-9D4F-81D3-5E63065A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94" y="1685537"/>
            <a:ext cx="4328473" cy="4962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9E9EB-C4AB-BC4A-8C1C-8FA9C1A74485}"/>
              </a:ext>
            </a:extLst>
          </p:cNvPr>
          <p:cNvSpPr txBox="1"/>
          <p:nvPr/>
        </p:nvSpPr>
        <p:spPr>
          <a:xfrm>
            <a:off x="2553194" y="485569"/>
            <a:ext cx="447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COMPUTAZIONE E MODELLO RAM</a:t>
            </a:r>
          </a:p>
        </p:txBody>
      </p:sp>
    </p:spTree>
    <p:extLst>
      <p:ext uri="{BB962C8B-B14F-4D97-AF65-F5344CB8AC3E}">
        <p14:creationId xmlns:p14="http://schemas.microsoft.com/office/powerpoint/2010/main" val="136137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EA496-C1E1-D646-9583-97E87465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52"/>
            <a:ext cx="9144000" cy="120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61861-9918-2346-901E-2346C08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9281"/>
            <a:ext cx="9144000" cy="3984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C5802C-469F-3E4B-93E9-AB60BB9E2011}"/>
              </a:ext>
            </a:extLst>
          </p:cNvPr>
          <p:cNvSpPr/>
          <p:nvPr/>
        </p:nvSpPr>
        <p:spPr>
          <a:xfrm>
            <a:off x="95003" y="1151907"/>
            <a:ext cx="8953994" cy="5533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5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EA496-C1E1-D646-9583-97E87465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52"/>
            <a:ext cx="9144000" cy="120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61861-9918-2346-901E-2346C08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9281"/>
            <a:ext cx="9144000" cy="3984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6EDD08-A9C0-D943-9DA3-A6D85AAB35E6}"/>
              </a:ext>
            </a:extLst>
          </p:cNvPr>
          <p:cNvSpPr/>
          <p:nvPr/>
        </p:nvSpPr>
        <p:spPr>
          <a:xfrm>
            <a:off x="95003" y="1508165"/>
            <a:ext cx="8953994" cy="517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51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EA496-C1E1-D646-9583-97E87465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52"/>
            <a:ext cx="9144000" cy="120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61861-9918-2346-901E-2346C08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9281"/>
            <a:ext cx="9144000" cy="3984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4659A-57E2-214C-B4A6-B4324921415D}"/>
              </a:ext>
            </a:extLst>
          </p:cNvPr>
          <p:cNvSpPr/>
          <p:nvPr/>
        </p:nvSpPr>
        <p:spPr>
          <a:xfrm>
            <a:off x="95003" y="2149281"/>
            <a:ext cx="8953994" cy="453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48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EA496-C1E1-D646-9583-97E87465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52"/>
            <a:ext cx="9144000" cy="120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61861-9918-2346-901E-2346C08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9281"/>
            <a:ext cx="9144000" cy="39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C8A74-4D1B-024C-8366-AD5B54E5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2116"/>
            <a:ext cx="9144000" cy="1446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45979-7174-3D4D-B77C-8EF8B923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7566"/>
            <a:ext cx="9144000" cy="2242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1A689-AE42-A744-9DF8-1FFE73F2A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605"/>
            <a:ext cx="9144000" cy="22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199A76-8E87-3D4B-89AD-022C404F745C}"/>
              </a:ext>
            </a:extLst>
          </p:cNvPr>
          <p:cNvSpPr txBox="1"/>
          <p:nvPr/>
        </p:nvSpPr>
        <p:spPr>
          <a:xfrm>
            <a:off x="2446318" y="817827"/>
            <a:ext cx="401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/>
              <a:t>Computabilità di una funzione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A5E20-B406-064C-986E-1CA9DDE2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9" y="2363189"/>
            <a:ext cx="3123063" cy="3901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5906F-DD5C-5244-BCFA-04FAD073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282" y="2301562"/>
            <a:ext cx="2867240" cy="3998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38EA4D-6232-6C44-9D04-BB5320D1C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899" y="2301561"/>
            <a:ext cx="2673597" cy="4028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CCC559-76C1-7945-B430-77440EF00E34}"/>
              </a:ext>
            </a:extLst>
          </p:cNvPr>
          <p:cNvSpPr txBox="1"/>
          <p:nvPr/>
        </p:nvSpPr>
        <p:spPr>
          <a:xfrm>
            <a:off x="7255823" y="3562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80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CBB1C-A256-434D-99C4-02459EA1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6395"/>
            <a:ext cx="9144000" cy="21038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1F3E7E-3CC3-E24A-8C06-471F9AE9BA9B}"/>
              </a:ext>
            </a:extLst>
          </p:cNvPr>
          <p:cNvSpPr/>
          <p:nvPr/>
        </p:nvSpPr>
        <p:spPr>
          <a:xfrm>
            <a:off x="95003" y="2517569"/>
            <a:ext cx="8953994" cy="124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449C7-7F22-9244-A5DE-99815C9B5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116"/>
            <a:ext cx="9144000" cy="42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B76C1-415F-8949-8B98-98FB2DC3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508" y="1121608"/>
            <a:ext cx="2017321" cy="418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B5609-B74C-2948-AEF9-D42513ED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74" y="1121608"/>
            <a:ext cx="1623786" cy="40176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30E356-504F-D64B-9C70-A5230D30F450}"/>
              </a:ext>
            </a:extLst>
          </p:cNvPr>
          <p:cNvCxnSpPr>
            <a:cxnSpLocks/>
          </p:cNvCxnSpPr>
          <p:nvPr/>
        </p:nvCxnSpPr>
        <p:spPr>
          <a:xfrm>
            <a:off x="4880759" y="855023"/>
            <a:ext cx="0" cy="5106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7EEC-6357-184E-979C-00DC6C4DE8C6}"/>
              </a:ext>
            </a:extLst>
          </p:cNvPr>
          <p:cNvCxnSpPr>
            <a:cxnSpLocks/>
          </p:cNvCxnSpPr>
          <p:nvPr/>
        </p:nvCxnSpPr>
        <p:spPr>
          <a:xfrm>
            <a:off x="2437575" y="1619346"/>
            <a:ext cx="5008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6797C7-6379-984C-8B1E-6EB478BF5564}"/>
              </a:ext>
            </a:extLst>
          </p:cNvPr>
          <p:cNvSpPr txBox="1"/>
          <p:nvPr/>
        </p:nvSpPr>
        <p:spPr>
          <a:xfrm>
            <a:off x="2767737" y="1856805"/>
            <a:ext cx="1782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0, 0, 0, ..., 0, 0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679A5-57F0-F84B-A738-B4115F8C9C8E}"/>
              </a:ext>
            </a:extLst>
          </p:cNvPr>
          <p:cNvSpPr txBox="1"/>
          <p:nvPr/>
        </p:nvSpPr>
        <p:spPr>
          <a:xfrm>
            <a:off x="2751645" y="2383670"/>
            <a:ext cx="1782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0, 0, 0, ..., 0, 1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EADAD-F991-8D41-B6A3-6663A2A11760}"/>
              </a:ext>
            </a:extLst>
          </p:cNvPr>
          <p:cNvSpPr txBox="1"/>
          <p:nvPr/>
        </p:nvSpPr>
        <p:spPr>
          <a:xfrm>
            <a:off x="2751645" y="2910535"/>
            <a:ext cx="1782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0, 0, 0, ..., 0, 2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A8841-1C7F-1940-A454-254BC9B75058}"/>
              </a:ext>
            </a:extLst>
          </p:cNvPr>
          <p:cNvSpPr txBox="1"/>
          <p:nvPr/>
        </p:nvSpPr>
        <p:spPr>
          <a:xfrm>
            <a:off x="3535575" y="336970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E780DC-D557-1746-A704-C764F80D012C}"/>
              </a:ext>
            </a:extLst>
          </p:cNvPr>
          <p:cNvSpPr txBox="1"/>
          <p:nvPr/>
        </p:nvSpPr>
        <p:spPr>
          <a:xfrm>
            <a:off x="2751645" y="3767324"/>
            <a:ext cx="1782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0, 0, 0, ..., 1, 0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8C7B7-0349-D047-AA0A-B0BFC1722351}"/>
              </a:ext>
            </a:extLst>
          </p:cNvPr>
          <p:cNvSpPr txBox="1"/>
          <p:nvPr/>
        </p:nvSpPr>
        <p:spPr>
          <a:xfrm>
            <a:off x="2751645" y="4294189"/>
            <a:ext cx="1782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0, 0, 0, ..., 1, 1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BB3193-C8E9-C442-82F6-F1BFA9B9A6DE}"/>
              </a:ext>
            </a:extLst>
          </p:cNvPr>
          <p:cNvSpPr txBox="1"/>
          <p:nvPr/>
        </p:nvSpPr>
        <p:spPr>
          <a:xfrm>
            <a:off x="2735553" y="4836510"/>
            <a:ext cx="1782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0, 0, 0, ..., 1, 2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5C6F0-0850-7B4B-B91F-DF65118A39C0}"/>
              </a:ext>
            </a:extLst>
          </p:cNvPr>
          <p:cNvSpPr txBox="1"/>
          <p:nvPr/>
        </p:nvSpPr>
        <p:spPr>
          <a:xfrm>
            <a:off x="3538056" y="531363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AFC2DF-3DEB-6B45-808C-443315F118EC}"/>
              </a:ext>
            </a:extLst>
          </p:cNvPr>
          <p:cNvSpPr txBox="1"/>
          <p:nvPr/>
        </p:nvSpPr>
        <p:spPr>
          <a:xfrm>
            <a:off x="5981915" y="185863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928D6B-0914-7040-96AD-03DFD640A6A9}"/>
              </a:ext>
            </a:extLst>
          </p:cNvPr>
          <p:cNvSpPr txBox="1"/>
          <p:nvPr/>
        </p:nvSpPr>
        <p:spPr>
          <a:xfrm>
            <a:off x="5546165" y="2383670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19347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1C2E8A-B242-2A42-B530-8132240C6FB9}"/>
              </a:ext>
            </a:extLst>
          </p:cNvPr>
          <p:cNvSpPr txBox="1"/>
          <p:nvPr/>
        </p:nvSpPr>
        <p:spPr>
          <a:xfrm>
            <a:off x="6043979" y="2900391"/>
            <a:ext cx="391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13C79-F3D2-D044-9CBF-37C603CAFD60}"/>
              </a:ext>
            </a:extLst>
          </p:cNvPr>
          <p:cNvSpPr txBox="1"/>
          <p:nvPr/>
        </p:nvSpPr>
        <p:spPr>
          <a:xfrm>
            <a:off x="5965433" y="376983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57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C8D420-1A68-8A43-B14E-18BCFB52801B}"/>
              </a:ext>
            </a:extLst>
          </p:cNvPr>
          <p:cNvSpPr txBox="1"/>
          <p:nvPr/>
        </p:nvSpPr>
        <p:spPr>
          <a:xfrm>
            <a:off x="5822765" y="428604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952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9D23A8-0D1B-6B46-878D-E23214DFDE83}"/>
              </a:ext>
            </a:extLst>
          </p:cNvPr>
          <p:cNvSpPr txBox="1"/>
          <p:nvPr/>
        </p:nvSpPr>
        <p:spPr>
          <a:xfrm>
            <a:off x="5968050" y="4797427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C6FB55-561F-AC44-82BE-81F11DB03ABB}"/>
              </a:ext>
            </a:extLst>
          </p:cNvPr>
          <p:cNvSpPr txBox="1"/>
          <p:nvPr/>
        </p:nvSpPr>
        <p:spPr>
          <a:xfrm>
            <a:off x="6033290" y="3341422"/>
            <a:ext cx="260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9BAEEB-844D-EC48-A30A-B89512608228}"/>
              </a:ext>
            </a:extLst>
          </p:cNvPr>
          <p:cNvSpPr txBox="1"/>
          <p:nvPr/>
        </p:nvSpPr>
        <p:spPr>
          <a:xfrm>
            <a:off x="6110924" y="5313633"/>
            <a:ext cx="260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909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AFD45-64D0-D544-8650-CD6C0C11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6"/>
            <a:ext cx="9144000" cy="2103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D1D60A-0181-0149-A12C-CD0CFD22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4" y="2986634"/>
            <a:ext cx="4843566" cy="30123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B54774-1559-F048-8F52-57A205D05D06}"/>
              </a:ext>
            </a:extLst>
          </p:cNvPr>
          <p:cNvGrpSpPr/>
          <p:nvPr/>
        </p:nvGrpSpPr>
        <p:grpSpPr>
          <a:xfrm>
            <a:off x="5937662" y="3621973"/>
            <a:ext cx="2479879" cy="1548332"/>
            <a:chOff x="6282046" y="4001984"/>
            <a:chExt cx="2479879" cy="1548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1A39B3-5904-5048-8C64-66EA14481627}"/>
                </a:ext>
              </a:extLst>
            </p:cNvPr>
            <p:cNvSpPr txBox="1"/>
            <p:nvPr/>
          </p:nvSpPr>
          <p:spPr>
            <a:xfrm>
              <a:off x="6531428" y="4001984"/>
              <a:ext cx="20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f</a:t>
              </a:r>
              <a:r>
                <a:rPr lang="it-IT"/>
                <a:t>    funzione </a:t>
              </a:r>
              <a:r>
                <a:rPr lang="it-IT" i="1"/>
                <a:t>parziale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AB4F75-EA0A-5745-838A-0B2D168BB999}"/>
                </a:ext>
              </a:extLst>
            </p:cNvPr>
            <p:cNvSpPr txBox="1"/>
            <p:nvPr/>
          </p:nvSpPr>
          <p:spPr>
            <a:xfrm>
              <a:off x="6282046" y="5180984"/>
              <a:ext cx="2222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f</a:t>
              </a:r>
              <a:r>
                <a:rPr lang="it-IT"/>
                <a:t> è totale se Dom(</a:t>
              </a:r>
              <a:r>
                <a:rPr lang="it-IT" i="1"/>
                <a:t>f</a:t>
              </a:r>
              <a:r>
                <a:rPr lang="it-IT"/>
                <a:t>) =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C18461-6AD6-DD40-B3F5-CF27F3709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9437" y="5217842"/>
              <a:ext cx="362488" cy="271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C71362-BE88-7F46-9432-6F78013A1A26}"/>
              </a:ext>
            </a:extLst>
          </p:cNvPr>
          <p:cNvGrpSpPr/>
          <p:nvPr/>
        </p:nvGrpSpPr>
        <p:grpSpPr>
          <a:xfrm>
            <a:off x="11875" y="4054809"/>
            <a:ext cx="9179625" cy="2254936"/>
            <a:chOff x="0" y="470282"/>
            <a:chExt cx="9179625" cy="22549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97C95A-3FC2-494C-B6EA-A154757E2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70282"/>
              <a:ext cx="9144000" cy="787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F79C60-4E03-CE46-B4B9-2F7DA9BB5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5" y="1092698"/>
              <a:ext cx="9144000" cy="163252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82CDE6E-E5B5-FB42-ADF5-0CFAF1F4F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36" y="195933"/>
            <a:ext cx="4843566" cy="30123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BBAF552-EC1F-3A44-A575-AB1C27F7074A}"/>
              </a:ext>
            </a:extLst>
          </p:cNvPr>
          <p:cNvGrpSpPr/>
          <p:nvPr/>
        </p:nvGrpSpPr>
        <p:grpSpPr>
          <a:xfrm>
            <a:off x="5902036" y="641267"/>
            <a:ext cx="2479879" cy="1548332"/>
            <a:chOff x="6282046" y="4001984"/>
            <a:chExt cx="2479879" cy="1548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CECDA3-E791-4E40-B721-5F77A59C04BD}"/>
                </a:ext>
              </a:extLst>
            </p:cNvPr>
            <p:cNvSpPr txBox="1"/>
            <p:nvPr/>
          </p:nvSpPr>
          <p:spPr>
            <a:xfrm>
              <a:off x="6531428" y="4001984"/>
              <a:ext cx="20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f</a:t>
              </a:r>
              <a:r>
                <a:rPr lang="it-IT"/>
                <a:t>    funzione </a:t>
              </a:r>
              <a:r>
                <a:rPr lang="it-IT" i="1"/>
                <a:t>parziale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BB8622-DBF8-1A43-9802-0447176AD15D}"/>
                </a:ext>
              </a:extLst>
            </p:cNvPr>
            <p:cNvSpPr txBox="1"/>
            <p:nvPr/>
          </p:nvSpPr>
          <p:spPr>
            <a:xfrm>
              <a:off x="6282046" y="5180984"/>
              <a:ext cx="2222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f</a:t>
              </a:r>
              <a:r>
                <a:rPr lang="it-IT"/>
                <a:t> è totale se Dom(f) =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1AD95B-6AAB-2E4B-94BB-846FA64DC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9437" y="5217842"/>
              <a:ext cx="362488" cy="271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3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D9A6D-50BE-EE40-8792-F5A55E916029}"/>
              </a:ext>
            </a:extLst>
          </p:cNvPr>
          <p:cNvSpPr txBox="1"/>
          <p:nvPr/>
        </p:nvSpPr>
        <p:spPr>
          <a:xfrm>
            <a:off x="2303813" y="296883"/>
            <a:ext cx="5460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Il modello RAM (</a:t>
            </a:r>
            <a:r>
              <a:rPr lang="en-US" altLang="x-none" sz="2400" dirty="0"/>
              <a:t>Shepherdson-Sturgis ‘63)</a:t>
            </a:r>
            <a:endParaRPr lang="it-IT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C90A3-D2B6-784F-B79C-A5E7106F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378"/>
            <a:ext cx="9144000" cy="4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4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B0CA18A-C86C-4249-AC2B-B510D102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47800"/>
            <a:ext cx="34420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dirty="0" err="1">
                <a:solidFill>
                  <a:srgbClr val="FF0000"/>
                </a:solidFill>
              </a:rPr>
              <a:t>Computazione</a:t>
            </a:r>
            <a:r>
              <a:rPr lang="en-US" altLang="it-IT" sz="2000" dirty="0"/>
              <a:t>         </a:t>
            </a:r>
            <a:r>
              <a:rPr lang="en-US" altLang="it-IT" sz="2000" i="1" dirty="0"/>
              <a:t>f</a:t>
            </a:r>
            <a:r>
              <a:rPr lang="en-US" altLang="it-IT" sz="2000" dirty="0"/>
              <a:t>: N            N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78F7D62-2DA5-0643-B281-DC3807B5B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334143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i="1"/>
              <a:t>n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3F43E72E-415D-E64E-9618-63C5C2E540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35475" y="3646238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5">
            <a:extLst>
              <a:ext uri="{FF2B5EF4-FFF2-40B4-BE49-F238E27FC236}">
                <a16:creationId xmlns:a16="http://schemas.microsoft.com/office/drawing/2014/main" id="{D42A7C65-3C0D-1746-B346-A2CDCC42B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133600"/>
            <a:ext cx="121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54890CCA-86D1-4B4C-BB47-2C5F1FCDE7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43622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>
            <a:extLst>
              <a:ext uri="{FF2B5EF4-FFF2-40B4-BE49-F238E27FC236}">
                <a16:creationId xmlns:a16="http://schemas.microsoft.com/office/drawing/2014/main" id="{286B73DB-0D58-7C49-8250-2C29E33C5E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4362200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8">
            <a:extLst>
              <a:ext uri="{FF2B5EF4-FFF2-40B4-BE49-F238E27FC236}">
                <a16:creationId xmlns:a16="http://schemas.microsoft.com/office/drawing/2014/main" id="{A875E594-95FF-454F-BEC9-12308F272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098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i="1"/>
              <a:t> f</a:t>
            </a:r>
            <a:r>
              <a:rPr lang="en-US" altLang="it-IT" sz="2400"/>
              <a:t>(.)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689D0B7-6536-6444-94A7-C4F54A918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336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/>
              <a:t>a</a:t>
            </a:r>
            <a:r>
              <a:rPr lang="en-US" altLang="it-IT" sz="2000" baseline="-25000"/>
              <a:t>1</a:t>
            </a:r>
            <a:r>
              <a:rPr lang="en-US" altLang="it-IT" sz="2000"/>
              <a:t>, </a:t>
            </a:r>
            <a:r>
              <a:rPr lang="en-US" altLang="it-IT" sz="2000" i="1"/>
              <a:t>a</a:t>
            </a:r>
            <a:r>
              <a:rPr lang="en-US" altLang="it-IT" sz="2000" baseline="-25000"/>
              <a:t>2</a:t>
            </a:r>
            <a:r>
              <a:rPr lang="en-US" altLang="it-IT" sz="2000"/>
              <a:t>, …, </a:t>
            </a:r>
            <a:r>
              <a:rPr lang="en-US" altLang="it-IT" sz="2000" i="1"/>
              <a:t>a</a:t>
            </a:r>
            <a:r>
              <a:rPr lang="en-US" altLang="it-IT" sz="2000" i="1" baseline="-25000"/>
              <a:t>n</a:t>
            </a:r>
            <a:endParaRPr lang="en-US" altLang="it-IT" sz="20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6922677-07EC-8049-89CB-90145BBB1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33600"/>
            <a:ext cx="170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/>
              <a:t>f(</a:t>
            </a:r>
            <a:r>
              <a:rPr lang="en-US" altLang="it-IT" sz="2000" i="1"/>
              <a:t>a</a:t>
            </a:r>
            <a:r>
              <a:rPr lang="en-US" altLang="it-IT" sz="2000" baseline="-25000"/>
              <a:t>1</a:t>
            </a:r>
            <a:r>
              <a:rPr lang="en-US" altLang="it-IT" sz="2000"/>
              <a:t>, </a:t>
            </a:r>
            <a:r>
              <a:rPr lang="en-US" altLang="it-IT" sz="2000" i="1"/>
              <a:t>a</a:t>
            </a:r>
            <a:r>
              <a:rPr lang="en-US" altLang="it-IT" sz="2000" baseline="-25000"/>
              <a:t>2</a:t>
            </a:r>
            <a:r>
              <a:rPr lang="en-US" altLang="it-IT" sz="2000"/>
              <a:t>, …, </a:t>
            </a:r>
            <a:r>
              <a:rPr lang="en-US" altLang="it-IT" sz="2000" i="1"/>
              <a:t>a</a:t>
            </a:r>
            <a:r>
              <a:rPr lang="en-US" altLang="it-IT" sz="2000" i="1" baseline="-25000"/>
              <a:t>n</a:t>
            </a:r>
            <a:r>
              <a:rPr lang="en-US" altLang="it-IT" sz="2000"/>
              <a:t>)</a:t>
            </a:r>
            <a:endParaRPr lang="en-US" altLang="it-IT" sz="2000" baseline="-250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31F34E5D-34F2-A443-A883-963EC0D0A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90800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solidFill>
                  <a:srgbClr val="0000FF"/>
                </a:solidFill>
              </a:rPr>
              <a:t>dati d'ingresso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AF9A480C-A6E6-644F-8F4D-DD7CDF8B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590800"/>
            <a:ext cx="2198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solidFill>
                  <a:srgbClr val="0000FF"/>
                </a:solidFill>
              </a:rPr>
              <a:t>risultato della computazione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34C2263-A63B-E540-83AB-B7F4DD6A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38000"/>
            <a:ext cx="53578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>
                <a:solidFill>
                  <a:srgbClr val="FF0000"/>
                </a:solidFill>
              </a:rPr>
              <a:t>Computazione: </a:t>
            </a:r>
            <a:r>
              <a:rPr lang="en-US" altLang="it-IT" sz="2000"/>
              <a:t>esecuzione dell'algoritmo a partire </a:t>
            </a:r>
          </a:p>
          <a:p>
            <a:r>
              <a:rPr lang="en-US" altLang="it-IT" sz="2000"/>
              <a:t>da una configurazione iniziale</a:t>
            </a:r>
          </a:p>
          <a:p>
            <a:endParaRPr lang="en-US" altLang="it-IT" sz="2000"/>
          </a:p>
          <a:p>
            <a:endParaRPr lang="en-US" altLang="it-IT" sz="2000"/>
          </a:p>
          <a:p>
            <a:r>
              <a:rPr lang="en-US" altLang="it-IT" sz="2000"/>
              <a:t>Da un punto di vista più astratto:</a:t>
            </a:r>
            <a:endParaRPr lang="en-US" altLang="it-IT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52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DFA1B-FCB2-C84D-B61B-858229205034}"/>
              </a:ext>
            </a:extLst>
          </p:cNvPr>
          <p:cNvGrpSpPr/>
          <p:nvPr/>
        </p:nvGrpSpPr>
        <p:grpSpPr>
          <a:xfrm>
            <a:off x="2239220" y="2462744"/>
            <a:ext cx="4952258" cy="4020854"/>
            <a:chOff x="2710165" y="94027"/>
            <a:chExt cx="4952258" cy="402085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BF9740-0D76-F440-BDEC-63CE23D5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0165" y="94027"/>
              <a:ext cx="4952258" cy="3871308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D0A56-A7AD-F04D-9DED-619430A6E2F9}"/>
                </a:ext>
              </a:extLst>
            </p:cNvPr>
            <p:cNvGrpSpPr/>
            <p:nvPr/>
          </p:nvGrpSpPr>
          <p:grpSpPr>
            <a:xfrm>
              <a:off x="3145708" y="1667414"/>
              <a:ext cx="2565520" cy="2447467"/>
              <a:chOff x="3145708" y="1667414"/>
              <a:chExt cx="2565520" cy="2447467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FBC932AE-740E-874C-9CEC-FABBC8D810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45708" y="2355882"/>
                <a:ext cx="142905" cy="14854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05E3AFB-2D4E-1C4A-BF99-44703FDC4A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4029" y="1667414"/>
                <a:ext cx="142905" cy="14854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180664F3-3FA6-A44C-A596-4E09CCB010E6}"/>
                  </a:ext>
                </a:extLst>
              </p:cNvPr>
              <p:cNvSpPr/>
              <p:nvPr/>
            </p:nvSpPr>
            <p:spPr>
              <a:xfrm>
                <a:off x="3158234" y="1764253"/>
                <a:ext cx="2552994" cy="2350628"/>
              </a:xfrm>
              <a:prstGeom prst="arc">
                <a:avLst>
                  <a:gd name="adj1" fmla="val 12162172"/>
                  <a:gd name="adj2" fmla="val 13931935"/>
                </a:avLst>
              </a:prstGeom>
              <a:ln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9D9405B0-70EB-C742-86E6-D2F7AC672D9E}"/>
                  </a:ext>
                </a:extLst>
              </p:cNvPr>
              <p:cNvSpPr/>
              <p:nvPr/>
            </p:nvSpPr>
            <p:spPr>
              <a:xfrm>
                <a:off x="3158234" y="1764253"/>
                <a:ext cx="2552994" cy="2350628"/>
              </a:xfrm>
              <a:prstGeom prst="arc">
                <a:avLst>
                  <a:gd name="adj1" fmla="val 12162172"/>
                  <a:gd name="adj2" fmla="val 15749422"/>
                </a:avLst>
              </a:prstGeom>
              <a:ln>
                <a:solidFill>
                  <a:schemeClr val="bg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BAA458-1BFD-484A-91AC-279B7C922746}"/>
              </a:ext>
            </a:extLst>
          </p:cNvPr>
          <p:cNvSpPr txBox="1"/>
          <p:nvPr/>
        </p:nvSpPr>
        <p:spPr>
          <a:xfrm>
            <a:off x="1496053" y="435802"/>
            <a:ext cx="62043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Per esprimere il funzionamento e l’attività di un </a:t>
            </a:r>
          </a:p>
          <a:p>
            <a:pPr algn="ctr"/>
            <a:r>
              <a:rPr lang="it-IT" sz="2400" dirty="0"/>
              <a:t>calcolatore si ricorre al linguaggio delle funzioni!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Ma è sensato?</a:t>
            </a:r>
          </a:p>
        </p:txBody>
      </p:sp>
    </p:spTree>
    <p:extLst>
      <p:ext uri="{BB962C8B-B14F-4D97-AF65-F5344CB8AC3E}">
        <p14:creationId xmlns:p14="http://schemas.microsoft.com/office/powerpoint/2010/main" val="41935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249A16AC-4983-9C4F-9DBB-3490CC6CE196}"/>
              </a:ext>
            </a:extLst>
          </p:cNvPr>
          <p:cNvSpPr/>
          <p:nvPr/>
        </p:nvSpPr>
        <p:spPr>
          <a:xfrm rot="13953189">
            <a:off x="522607" y="3452050"/>
            <a:ext cx="3168445" cy="26728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F3FA44-C319-944E-845E-BBA4DDADBFFE}"/>
              </a:ext>
            </a:extLst>
          </p:cNvPr>
          <p:cNvGrpSpPr/>
          <p:nvPr/>
        </p:nvGrpSpPr>
        <p:grpSpPr>
          <a:xfrm>
            <a:off x="825676" y="3629801"/>
            <a:ext cx="2317316" cy="2317316"/>
            <a:chOff x="5873663" y="1691013"/>
            <a:chExt cx="2317316" cy="231731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6A8F52A-3BD8-1F42-A803-58DDC52519A6}"/>
                </a:ext>
              </a:extLst>
            </p:cNvPr>
            <p:cNvGrpSpPr/>
            <p:nvPr/>
          </p:nvGrpSpPr>
          <p:grpSpPr>
            <a:xfrm>
              <a:off x="5874707" y="1691013"/>
              <a:ext cx="2286000" cy="2317316"/>
              <a:chOff x="5874707" y="1691013"/>
              <a:chExt cx="2286000" cy="231731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924EDAF-F6BC-6B41-8FFF-E120003104F6}"/>
                  </a:ext>
                </a:extLst>
              </p:cNvPr>
              <p:cNvGrpSpPr/>
              <p:nvPr/>
            </p:nvGrpSpPr>
            <p:grpSpPr>
              <a:xfrm>
                <a:off x="5874707" y="1691014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7FC5D347-4FEC-A045-8ABA-DAF710970BA8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0CA4F27B-11FE-E14D-9597-1C623242F291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>
                    <a:extLst>
                      <a:ext uri="{FF2B5EF4-FFF2-40B4-BE49-F238E27FC236}">
                        <a16:creationId xmlns:a16="http://schemas.microsoft.com/office/drawing/2014/main" id="{DE394D46-AF26-8549-8747-D309BEF8028C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FDD294B-F726-D843-BF15-821BE2AB059A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0ABA4318-195F-0047-AABE-B47C19799EE2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D08177B5-C03B-0541-9ADF-B422FA291792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1AD759C-5202-3E45-80DC-77774DB04944}"/>
                  </a:ext>
                </a:extLst>
              </p:cNvPr>
              <p:cNvGrpSpPr/>
              <p:nvPr/>
            </p:nvGrpSpPr>
            <p:grpSpPr>
              <a:xfrm>
                <a:off x="6484307" y="1691013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27B3042-F4B9-E243-82AC-9C046D9A89A3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3321AFBB-AD82-9949-B9EF-0416E9DA840E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741A77AB-0579-7849-AA23-531B2B69529D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29577C4-BA2E-1942-AFE8-C9ECFE54BBA0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1E33C203-F685-554E-A737-B5B8C88C0408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A8D48E9F-C78D-9346-9E17-9BC66DDB00F4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78C87CF-E355-4045-97B4-C294E564C4A5}"/>
                  </a:ext>
                </a:extLst>
              </p:cNvPr>
              <p:cNvGrpSpPr/>
              <p:nvPr/>
            </p:nvGrpSpPr>
            <p:grpSpPr>
              <a:xfrm>
                <a:off x="7093907" y="1691014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688BCBD-4EE8-EF40-8E34-FE10E6D342F2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E4E4E14C-445B-BF42-9DF1-947FA54C3A3C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60A072E2-DDE2-014F-B5BA-E0BD15BA3971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264B124-7112-8646-81AC-6CDBF803A37A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86D5D5B3-21C0-5245-9659-9ADAA3CB849F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E7C0F103-4EBC-D94F-BAC2-59D2D7952824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B7521E0-21CF-8445-A719-5DB2FD14012C}"/>
                  </a:ext>
                </a:extLst>
              </p:cNvPr>
              <p:cNvGrpSpPr/>
              <p:nvPr/>
            </p:nvGrpSpPr>
            <p:grpSpPr>
              <a:xfrm>
                <a:off x="7703507" y="1691013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692CC2B6-AB23-0043-A827-E71BA426865D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7564AB0-92B4-FA40-B35E-82C1DE092317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5F2CAE09-B03F-8B47-875B-300E52C6FA7B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3DADA95-0D1D-8C43-8B8D-8F726842BAFF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7198DD52-F673-2F49-86A0-B69EAEAB732D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01CF6BCB-876A-2E4C-92B3-59458A8E0873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92B0C9-8C54-E54B-9159-1026F67D8144}"/>
                </a:ext>
              </a:extLst>
            </p:cNvPr>
            <p:cNvGrpSpPr/>
            <p:nvPr/>
          </p:nvGrpSpPr>
          <p:grpSpPr>
            <a:xfrm rot="16200000">
              <a:off x="5889321" y="1693101"/>
              <a:ext cx="2286000" cy="2317316"/>
              <a:chOff x="5874707" y="1691013"/>
              <a:chExt cx="2286000" cy="231731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80783CA-BED5-A649-9BB1-33E7F03920F8}"/>
                  </a:ext>
                </a:extLst>
              </p:cNvPr>
              <p:cNvGrpSpPr/>
              <p:nvPr/>
            </p:nvGrpSpPr>
            <p:grpSpPr>
              <a:xfrm>
                <a:off x="5874707" y="1691014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520373A7-5F46-184C-99B4-02FF19585576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02243403-ADE4-2F43-9EBC-5CB63E5817B7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E4546DC8-C9CE-AF49-94D9-4D965A570B19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7D6813A-824C-6440-AF42-E3AEE1B2DEDB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9E992EF4-B5E3-484F-8637-D87ACD2E1C72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15D4A564-41E0-FF41-9350-0DE2D6D6BF12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1CD589C-195D-D545-A8FA-FB1E5DEF1685}"/>
                  </a:ext>
                </a:extLst>
              </p:cNvPr>
              <p:cNvGrpSpPr/>
              <p:nvPr/>
            </p:nvGrpSpPr>
            <p:grpSpPr>
              <a:xfrm>
                <a:off x="6484307" y="1691013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87259E23-72DD-7E40-8BF4-1A49DCF454A0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3E0DA484-3D0E-3040-9C3E-814B4D3A81B5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59BA9173-2902-7D4D-BC3F-680840D52F8A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E66E4A8-0ADF-934F-ABB7-018E41DA02DF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CF8BDDDC-A495-A247-AAC6-8D30F77E043C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E27D681-AB74-7149-8C16-CEA4A53639BC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B65582-5F85-9740-9D60-6DD9586151F8}"/>
                  </a:ext>
                </a:extLst>
              </p:cNvPr>
              <p:cNvGrpSpPr/>
              <p:nvPr/>
            </p:nvGrpSpPr>
            <p:grpSpPr>
              <a:xfrm>
                <a:off x="7093907" y="1691014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EE3723F8-ABEB-E14B-AB96-1D3D7B9B3C73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F49F320A-273D-3B4A-B1E3-C5C8E5F487B2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D59A7902-5F56-BC4B-8147-12F13A7270AB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9B44DA6C-3E40-7048-B881-6C1D7252ACE4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65E36B7B-7123-1945-A876-D2EEC26847C2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03EA8397-60AA-F143-A2CB-304C1D640056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F1D5512-921D-CF4C-9019-0F109A112AF5}"/>
                  </a:ext>
                </a:extLst>
              </p:cNvPr>
              <p:cNvGrpSpPr/>
              <p:nvPr/>
            </p:nvGrpSpPr>
            <p:grpSpPr>
              <a:xfrm>
                <a:off x="7703507" y="1691013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8CDA06E-8A27-D640-9BD9-AC6435A69012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422D8DB8-397E-7749-AA8B-9CEA5C99C978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2951289-00AE-E340-AC0B-2183E4C78A85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39016A02-C573-354F-B23C-B05450A014A3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88AD962A-29CE-E34A-B507-BDB521EE49AD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D9822A84-FC25-1F4B-A963-4865CBAACF99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DE14FE4-4231-5145-BDDF-CE23FAD2597A}"/>
              </a:ext>
            </a:extLst>
          </p:cNvPr>
          <p:cNvGrpSpPr/>
          <p:nvPr/>
        </p:nvGrpSpPr>
        <p:grpSpPr>
          <a:xfrm>
            <a:off x="1972237" y="788288"/>
            <a:ext cx="3418518" cy="3290362"/>
            <a:chOff x="1972237" y="788288"/>
            <a:chExt cx="3418518" cy="329036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A5B6871-DC36-334E-8B31-6463B14990CB}"/>
                </a:ext>
              </a:extLst>
            </p:cNvPr>
            <p:cNvSpPr/>
            <p:nvPr/>
          </p:nvSpPr>
          <p:spPr>
            <a:xfrm>
              <a:off x="3732758" y="1562812"/>
              <a:ext cx="781833" cy="7802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58D02E8-E781-3A46-A7C9-7E3656F277CC}"/>
                </a:ext>
              </a:extLst>
            </p:cNvPr>
            <p:cNvGrpSpPr/>
            <p:nvPr/>
          </p:nvGrpSpPr>
          <p:grpSpPr>
            <a:xfrm>
              <a:off x="1972237" y="788288"/>
              <a:ext cx="3418518" cy="3290362"/>
              <a:chOff x="1972237" y="788288"/>
              <a:chExt cx="3418518" cy="329036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F2BAD4B-AED2-CE41-B4D1-6B0B46B2FB0E}"/>
                  </a:ext>
                </a:extLst>
              </p:cNvPr>
              <p:cNvGrpSpPr/>
              <p:nvPr/>
            </p:nvGrpSpPr>
            <p:grpSpPr>
              <a:xfrm>
                <a:off x="2807921" y="788288"/>
                <a:ext cx="2582834" cy="2582834"/>
                <a:chOff x="4176196" y="1064712"/>
                <a:chExt cx="2582834" cy="2582834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A42D91AB-E1DA-1F46-BD20-C93D68EE2357}"/>
                    </a:ext>
                  </a:extLst>
                </p:cNvPr>
                <p:cNvGrpSpPr/>
                <p:nvPr/>
              </p:nvGrpSpPr>
              <p:grpSpPr>
                <a:xfrm>
                  <a:off x="5085567" y="1064712"/>
                  <a:ext cx="791228" cy="2582834"/>
                  <a:chOff x="5085567" y="1064712"/>
                  <a:chExt cx="791228" cy="2582834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E1256E7A-C0D0-9743-8058-A880A1CB0109}"/>
                      </a:ext>
                    </a:extLst>
                  </p:cNvPr>
                  <p:cNvCxnSpPr/>
                  <p:nvPr/>
                </p:nvCxnSpPr>
                <p:spPr>
                  <a:xfrm>
                    <a:off x="5085567" y="1064712"/>
                    <a:ext cx="0" cy="25650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737024E9-D1D0-0145-BD70-674A1876D3B4}"/>
                      </a:ext>
                    </a:extLst>
                  </p:cNvPr>
                  <p:cNvCxnSpPr/>
                  <p:nvPr/>
                </p:nvCxnSpPr>
                <p:spPr>
                  <a:xfrm>
                    <a:off x="5876795" y="1082457"/>
                    <a:ext cx="0" cy="25650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F9426C2F-908E-3548-B05D-EBD8D677408E}"/>
                    </a:ext>
                  </a:extLst>
                </p:cNvPr>
                <p:cNvGrpSpPr/>
                <p:nvPr/>
              </p:nvGrpSpPr>
              <p:grpSpPr>
                <a:xfrm rot="5400000">
                  <a:off x="5065736" y="937171"/>
                  <a:ext cx="803753" cy="2582834"/>
                  <a:chOff x="5073042" y="1064712"/>
                  <a:chExt cx="803753" cy="2582834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8616CD5A-EE8B-A240-9E6F-912FE4DD7206}"/>
                      </a:ext>
                    </a:extLst>
                  </p:cNvPr>
                  <p:cNvCxnSpPr/>
                  <p:nvPr/>
                </p:nvCxnSpPr>
                <p:spPr>
                  <a:xfrm>
                    <a:off x="5073042" y="1064712"/>
                    <a:ext cx="0" cy="25650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45B0C459-577E-D34C-B372-86DD8D7AB0FF}"/>
                      </a:ext>
                    </a:extLst>
                  </p:cNvPr>
                  <p:cNvCxnSpPr/>
                  <p:nvPr/>
                </p:nvCxnSpPr>
                <p:spPr>
                  <a:xfrm>
                    <a:off x="5876795" y="1082457"/>
                    <a:ext cx="0" cy="25650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653DAB0-3CD3-814D-8E6B-26CFFA942F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72237" y="1914393"/>
                <a:ext cx="2158839" cy="21642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E66C19C-98E3-C04B-B7B9-E53189224856}"/>
              </a:ext>
            </a:extLst>
          </p:cNvPr>
          <p:cNvGrpSpPr/>
          <p:nvPr/>
        </p:nvGrpSpPr>
        <p:grpSpPr>
          <a:xfrm>
            <a:off x="6076130" y="806033"/>
            <a:ext cx="2582834" cy="2582834"/>
            <a:chOff x="6076130" y="806033"/>
            <a:chExt cx="2582834" cy="258283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CD5E4A3-868B-3A47-B4C7-50FA04235FB1}"/>
                </a:ext>
              </a:extLst>
            </p:cNvPr>
            <p:cNvGrpSpPr/>
            <p:nvPr/>
          </p:nvGrpSpPr>
          <p:grpSpPr>
            <a:xfrm>
              <a:off x="6076130" y="806033"/>
              <a:ext cx="2582834" cy="2582834"/>
              <a:chOff x="4176196" y="1064712"/>
              <a:chExt cx="2582834" cy="2582834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0E9A6B5-9B6D-B748-B9E7-4BE5AE011EEA}"/>
                  </a:ext>
                </a:extLst>
              </p:cNvPr>
              <p:cNvGrpSpPr/>
              <p:nvPr/>
            </p:nvGrpSpPr>
            <p:grpSpPr>
              <a:xfrm>
                <a:off x="5085567" y="1064712"/>
                <a:ext cx="791228" cy="2582834"/>
                <a:chOff x="5085567" y="1064712"/>
                <a:chExt cx="791228" cy="2582834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950EACB4-5563-E041-A42C-B3CFF7786B1A}"/>
                    </a:ext>
                  </a:extLst>
                </p:cNvPr>
                <p:cNvCxnSpPr/>
                <p:nvPr/>
              </p:nvCxnSpPr>
              <p:spPr>
                <a:xfrm>
                  <a:off x="5085567" y="1064712"/>
                  <a:ext cx="0" cy="25650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8900EA03-B38C-AA4A-9F51-C5CCF327AE48}"/>
                    </a:ext>
                  </a:extLst>
                </p:cNvPr>
                <p:cNvCxnSpPr/>
                <p:nvPr/>
              </p:nvCxnSpPr>
              <p:spPr>
                <a:xfrm>
                  <a:off x="5876795" y="1082457"/>
                  <a:ext cx="0" cy="25650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013C20D-2216-3F48-BBC1-AE38E62B950E}"/>
                  </a:ext>
                </a:extLst>
              </p:cNvPr>
              <p:cNvGrpSpPr/>
              <p:nvPr/>
            </p:nvGrpSpPr>
            <p:grpSpPr>
              <a:xfrm rot="5400000">
                <a:off x="5065736" y="937171"/>
                <a:ext cx="803753" cy="2582834"/>
                <a:chOff x="5073042" y="1064712"/>
                <a:chExt cx="803753" cy="2582834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E3F8F45A-64EC-B24A-9ABE-B75C2756C18F}"/>
                    </a:ext>
                  </a:extLst>
                </p:cNvPr>
                <p:cNvCxnSpPr/>
                <p:nvPr/>
              </p:nvCxnSpPr>
              <p:spPr>
                <a:xfrm>
                  <a:off x="5073042" y="1064712"/>
                  <a:ext cx="0" cy="25650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C24079F-5AE4-4C46-BB82-DF124F1BE4AF}"/>
                    </a:ext>
                  </a:extLst>
                </p:cNvPr>
                <p:cNvCxnSpPr/>
                <p:nvPr/>
              </p:nvCxnSpPr>
              <p:spPr>
                <a:xfrm>
                  <a:off x="5876795" y="1082457"/>
                  <a:ext cx="0" cy="25650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02BDDF1-E8A7-E248-96D9-B0F88A0CF795}"/>
                </a:ext>
              </a:extLst>
            </p:cNvPr>
            <p:cNvSpPr/>
            <p:nvPr/>
          </p:nvSpPr>
          <p:spPr>
            <a:xfrm>
              <a:off x="7000967" y="1580557"/>
              <a:ext cx="781833" cy="7802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06D657-5C59-604E-858A-39929E2DFE98}"/>
              </a:ext>
            </a:extLst>
          </p:cNvPr>
          <p:cNvGrpSpPr/>
          <p:nvPr/>
        </p:nvGrpSpPr>
        <p:grpSpPr>
          <a:xfrm>
            <a:off x="5224142" y="1550671"/>
            <a:ext cx="1215461" cy="541176"/>
            <a:chOff x="5224142" y="1550671"/>
            <a:chExt cx="1215461" cy="541176"/>
          </a:xfrm>
        </p:grpSpPr>
        <p:sp>
          <p:nvSpPr>
            <p:cNvPr id="89" name="Right Arrow 88">
              <a:extLst>
                <a:ext uri="{FF2B5EF4-FFF2-40B4-BE49-F238E27FC236}">
                  <a16:creationId xmlns:a16="http://schemas.microsoft.com/office/drawing/2014/main" id="{4CA4CE3F-4DC0-4342-B914-EE9792CB59D3}"/>
                </a:ext>
              </a:extLst>
            </p:cNvPr>
            <p:cNvSpPr/>
            <p:nvPr/>
          </p:nvSpPr>
          <p:spPr>
            <a:xfrm>
              <a:off x="5373010" y="1816274"/>
              <a:ext cx="890004" cy="27557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5646D1-D769-6247-993F-FB352EB16695}"/>
                </a:ext>
              </a:extLst>
            </p:cNvPr>
            <p:cNvSpPr txBox="1"/>
            <p:nvPr/>
          </p:nvSpPr>
          <p:spPr>
            <a:xfrm>
              <a:off x="5224142" y="1550671"/>
              <a:ext cx="1215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transizione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C654C1-86C7-F04A-93F8-09F5969317A4}"/>
              </a:ext>
            </a:extLst>
          </p:cNvPr>
          <p:cNvGrpSpPr/>
          <p:nvPr/>
        </p:nvGrpSpPr>
        <p:grpSpPr>
          <a:xfrm>
            <a:off x="3384079" y="3528075"/>
            <a:ext cx="1759905" cy="1481692"/>
            <a:chOff x="3384079" y="3528075"/>
            <a:chExt cx="1759905" cy="1481692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4890CC3-F04F-4644-AB00-B27D05B2F695}"/>
                </a:ext>
              </a:extLst>
            </p:cNvPr>
            <p:cNvSpPr/>
            <p:nvPr/>
          </p:nvSpPr>
          <p:spPr>
            <a:xfrm>
              <a:off x="3384079" y="3528075"/>
              <a:ext cx="1759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RGB(255, 255, 0)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B69C457-CDA4-8F40-B3D5-F4FB7F255786}"/>
                </a:ext>
              </a:extLst>
            </p:cNvPr>
            <p:cNvSpPr txBox="1"/>
            <p:nvPr/>
          </p:nvSpPr>
          <p:spPr>
            <a:xfrm>
              <a:off x="3526668" y="4086437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Monaco" pitchFamily="2" charset="77"/>
                </a:rPr>
                <a:t>11111111</a:t>
              </a:r>
            </a:p>
            <a:p>
              <a:r>
                <a:rPr lang="it-IT" dirty="0">
                  <a:latin typeface="Monaco" pitchFamily="2" charset="77"/>
                </a:rPr>
                <a:t>11111111</a:t>
              </a:r>
            </a:p>
            <a:p>
              <a:r>
                <a:rPr lang="it-IT" dirty="0">
                  <a:latin typeface="Monaco" pitchFamily="2" charset="77"/>
                </a:rPr>
                <a:t>00000000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4CA633-2331-B440-83CB-A12883A99A16}"/>
              </a:ext>
            </a:extLst>
          </p:cNvPr>
          <p:cNvGrpSpPr/>
          <p:nvPr/>
        </p:nvGrpSpPr>
        <p:grpSpPr>
          <a:xfrm>
            <a:off x="6478228" y="3528075"/>
            <a:ext cx="1876924" cy="1495536"/>
            <a:chOff x="6478228" y="3528075"/>
            <a:chExt cx="1876924" cy="149553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7E5473E-0DFD-0941-B2DF-1704F8AEF8D4}"/>
                </a:ext>
              </a:extLst>
            </p:cNvPr>
            <p:cNvSpPr/>
            <p:nvPr/>
          </p:nvSpPr>
          <p:spPr>
            <a:xfrm>
              <a:off x="6478228" y="3528075"/>
              <a:ext cx="18769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RGB(93, 188, 210)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4002ED0-F1F5-5D44-9E3D-490B0B6B3956}"/>
                </a:ext>
              </a:extLst>
            </p:cNvPr>
            <p:cNvSpPr/>
            <p:nvPr/>
          </p:nvSpPr>
          <p:spPr>
            <a:xfrm>
              <a:off x="6712309" y="4100281"/>
              <a:ext cx="12927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latin typeface="Monaco" pitchFamily="2" charset="77"/>
                </a:rPr>
                <a:t>01011101</a:t>
              </a:r>
            </a:p>
            <a:p>
              <a:r>
                <a:rPr lang="it-IT" dirty="0">
                  <a:latin typeface="Monaco" pitchFamily="2" charset="77"/>
                </a:rPr>
                <a:t>10111100</a:t>
              </a:r>
            </a:p>
            <a:p>
              <a:r>
                <a:rPr lang="it-IT" dirty="0">
                  <a:latin typeface="Monaco" pitchFamily="2" charset="77"/>
                </a:rPr>
                <a:t>11010010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7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870CB-4233-6249-A119-35772EE5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12"/>
            <a:ext cx="9144000" cy="983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A5D67-8BC4-4A48-B1B0-651F54D4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165538"/>
            <a:ext cx="8699500" cy="431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9BC7CB-34CB-6048-BF93-42DA6501E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3784"/>
            <a:ext cx="9144000" cy="1704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AC256C-8A59-5449-9BAC-1A14B8DBC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86276"/>
            <a:ext cx="8775700" cy="158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4540F3-8A81-0841-BD1A-DD6B8A54E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1019"/>
            <a:ext cx="9144000" cy="6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A9063-D2C7-5141-9C03-44895433F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075"/>
            <a:ext cx="9144000" cy="377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8F908-B114-0E49-880E-AF82C9A4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661013"/>
            <a:ext cx="7175500" cy="151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D76C7-F45E-DF40-BD0F-785456427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193" y="3240561"/>
            <a:ext cx="3911600" cy="1231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66AE8C-496D-EC4E-A285-E9EDB1BCF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50251"/>
            <a:ext cx="9144000" cy="441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AAAF8-3413-9944-A0BD-C60BAF2BC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80991"/>
            <a:ext cx="9144000" cy="16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5230EF9E-D16B-BF43-9507-459015C66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/>
              <a:t>Esempio: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03A221A7-2D56-0A4F-A232-BFE2C3CC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0"/>
            <a:ext cx="1450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>
                <a:solidFill>
                  <a:srgbClr val="0000FF"/>
                </a:solidFill>
              </a:rPr>
              <a:t>I</a:t>
            </a:r>
            <a:r>
              <a:rPr lang="en-US" altLang="it-IT" sz="2000" baseline="-25000">
                <a:solidFill>
                  <a:srgbClr val="0000FF"/>
                </a:solidFill>
              </a:rPr>
              <a:t>1</a:t>
            </a:r>
            <a:r>
              <a:rPr lang="en-US" altLang="it-IT" sz="2000"/>
              <a:t>    C(2,3,5)</a:t>
            </a:r>
          </a:p>
          <a:p>
            <a:r>
              <a:rPr lang="en-US" altLang="it-IT" sz="2000">
                <a:solidFill>
                  <a:srgbClr val="0000FF"/>
                </a:solidFill>
              </a:rPr>
              <a:t>I</a:t>
            </a:r>
            <a:r>
              <a:rPr lang="en-US" altLang="it-IT" sz="2000" baseline="-25000">
                <a:solidFill>
                  <a:srgbClr val="0000FF"/>
                </a:solidFill>
              </a:rPr>
              <a:t>2</a:t>
            </a:r>
            <a:r>
              <a:rPr lang="en-US" altLang="it-IT" sz="2000"/>
              <a:t>    S(1)</a:t>
            </a:r>
          </a:p>
          <a:p>
            <a:r>
              <a:rPr lang="en-US" altLang="it-IT" sz="2000">
                <a:solidFill>
                  <a:srgbClr val="0000FF"/>
                </a:solidFill>
              </a:rPr>
              <a:t>I</a:t>
            </a:r>
            <a:r>
              <a:rPr lang="en-US" altLang="it-IT" sz="2000" baseline="-25000">
                <a:solidFill>
                  <a:srgbClr val="0000FF"/>
                </a:solidFill>
              </a:rPr>
              <a:t>3</a:t>
            </a:r>
            <a:r>
              <a:rPr lang="en-US" altLang="it-IT" sz="2000"/>
              <a:t>    S(3)</a:t>
            </a:r>
          </a:p>
          <a:p>
            <a:r>
              <a:rPr lang="en-US" altLang="it-IT" sz="2000">
                <a:solidFill>
                  <a:srgbClr val="0000FF"/>
                </a:solidFill>
              </a:rPr>
              <a:t>I</a:t>
            </a:r>
            <a:r>
              <a:rPr lang="en-US" altLang="it-IT" sz="2000" baseline="-25000">
                <a:solidFill>
                  <a:srgbClr val="0000FF"/>
                </a:solidFill>
              </a:rPr>
              <a:t>4</a:t>
            </a:r>
            <a:r>
              <a:rPr lang="en-US" altLang="it-IT" sz="2000" baseline="-25000"/>
              <a:t>      </a:t>
            </a:r>
            <a:r>
              <a:rPr lang="en-US" altLang="it-IT" sz="2000"/>
              <a:t>C(1,1,1)</a:t>
            </a:r>
            <a:endParaRPr lang="en-US" altLang="it-IT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1205590-773E-AB42-9009-76FEFF54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135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/>
              <a:t>f</a:t>
            </a:r>
            <a:r>
              <a:rPr lang="en-US" altLang="it-IT" sz="2000"/>
              <a:t>(</a:t>
            </a:r>
            <a:r>
              <a:rPr lang="en-US" altLang="it-IT" sz="2000" i="1"/>
              <a:t>x,y</a:t>
            </a:r>
            <a:r>
              <a:rPr lang="en-US" altLang="it-IT" sz="2000"/>
              <a:t>) = </a:t>
            </a:r>
            <a:r>
              <a:rPr lang="en-US" altLang="it-IT" sz="2000" i="1"/>
              <a:t>x</a:t>
            </a:r>
            <a:r>
              <a:rPr lang="en-US" altLang="it-IT" sz="2000"/>
              <a:t>+</a:t>
            </a:r>
            <a:r>
              <a:rPr lang="en-US" altLang="it-IT" sz="2000" i="1"/>
              <a:t>y</a:t>
            </a:r>
            <a:endParaRPr lang="en-US" altLang="it-IT" sz="200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1F6FBE5-699E-4144-8311-4708F1E7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B32AB0BD-325F-144B-BB97-2070F5D34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150C2801-B45C-3641-A4F7-A5654CD2D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CCDA9655-B353-224A-9A31-C6346814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34B81811-093D-C247-A4BF-905A86B9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2CBD6E64-9552-F340-8277-D4E2FA549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Line 14">
            <a:extLst>
              <a:ext uri="{FF2B5EF4-FFF2-40B4-BE49-F238E27FC236}">
                <a16:creationId xmlns:a16="http://schemas.microsoft.com/office/drawing/2014/main" id="{F091881B-0F9F-FC42-BF74-BC0C70580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49A2EC9E-84C0-0A41-BA49-542149E1C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028601A7-437C-4D45-8444-EE5B2F43C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98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0F99CB64-D57B-864B-834D-9B59FB4B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057400"/>
            <a:ext cx="225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>
                <a:solidFill>
                  <a:srgbClr val="FF0000"/>
                </a:solidFill>
              </a:rPr>
              <a:t>x      y</a:t>
            </a:r>
            <a:r>
              <a:rPr lang="en-US" altLang="it-IT" sz="2000">
                <a:solidFill>
                  <a:srgbClr val="FF0000"/>
                </a:solidFill>
              </a:rPr>
              <a:t>      0       0      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CB29B368-0586-3746-AC49-9C49DAB2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752600"/>
            <a:ext cx="2355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>
                <a:solidFill>
                  <a:schemeClr val="accent2"/>
                </a:solidFill>
              </a:rPr>
              <a:t>1            2           3            4            5</a:t>
            </a:r>
          </a:p>
        </p:txBody>
      </p:sp>
      <p:sp>
        <p:nvSpPr>
          <p:cNvPr id="10273" name="Rectangle 33">
            <a:extLst>
              <a:ext uri="{FF2B5EF4-FFF2-40B4-BE49-F238E27FC236}">
                <a16:creationId xmlns:a16="http://schemas.microsoft.com/office/drawing/2014/main" id="{34CE8AD9-F6E1-4F4F-8AA7-7C270034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4" name="Rectangle 34">
            <a:extLst>
              <a:ext uri="{FF2B5EF4-FFF2-40B4-BE49-F238E27FC236}">
                <a16:creationId xmlns:a16="http://schemas.microsoft.com/office/drawing/2014/main" id="{2F477829-3711-2741-8E25-6AA0C287F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5" name="Rectangle 35">
            <a:extLst>
              <a:ext uri="{FF2B5EF4-FFF2-40B4-BE49-F238E27FC236}">
                <a16:creationId xmlns:a16="http://schemas.microsoft.com/office/drawing/2014/main" id="{CEB8A448-C61A-7745-8560-68CF3FB9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6" name="Rectangle 36">
            <a:extLst>
              <a:ext uri="{FF2B5EF4-FFF2-40B4-BE49-F238E27FC236}">
                <a16:creationId xmlns:a16="http://schemas.microsoft.com/office/drawing/2014/main" id="{3F4BCB7D-21E6-1B41-B843-5F41BEB7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7" name="Rectangle 37">
            <a:extLst>
              <a:ext uri="{FF2B5EF4-FFF2-40B4-BE49-F238E27FC236}">
                <a16:creationId xmlns:a16="http://schemas.microsoft.com/office/drawing/2014/main" id="{13ED24F4-4A77-C645-9A88-693D7374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id="{AF090313-2446-CD44-9691-110FC0E37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id="{1E553DA8-3A87-4542-B710-703CB2917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3" name="Line 43">
            <a:extLst>
              <a:ext uri="{FF2B5EF4-FFF2-40B4-BE49-F238E27FC236}">
                <a16:creationId xmlns:a16="http://schemas.microsoft.com/office/drawing/2014/main" id="{83903FE6-200A-3940-82F0-920832C74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581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4" name="Line 44">
            <a:extLst>
              <a:ext uri="{FF2B5EF4-FFF2-40B4-BE49-F238E27FC236}">
                <a16:creationId xmlns:a16="http://schemas.microsoft.com/office/drawing/2014/main" id="{B9DB07D7-2E6F-3D4A-9B68-D2F1C971C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5" name="Text Box 45">
            <a:extLst>
              <a:ext uri="{FF2B5EF4-FFF2-40B4-BE49-F238E27FC236}">
                <a16:creationId xmlns:a16="http://schemas.microsoft.com/office/drawing/2014/main" id="{50DC7925-3693-0F4E-8BA9-18DFCCDF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2420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>
                <a:solidFill>
                  <a:srgbClr val="FF0000"/>
                </a:solidFill>
              </a:rPr>
              <a:t>x+k     y      k</a:t>
            </a:r>
            <a:r>
              <a:rPr lang="en-US" altLang="it-IT" sz="2000">
                <a:solidFill>
                  <a:srgbClr val="FF0000"/>
                </a:solidFill>
              </a:rPr>
              <a:t>       0      </a:t>
            </a:r>
          </a:p>
        </p:txBody>
      </p:sp>
      <p:sp>
        <p:nvSpPr>
          <p:cNvPr id="10287" name="Rectangle 47">
            <a:extLst>
              <a:ext uri="{FF2B5EF4-FFF2-40B4-BE49-F238E27FC236}">
                <a16:creationId xmlns:a16="http://schemas.microsoft.com/office/drawing/2014/main" id="{281B51FE-9E68-4448-A896-A0BECBA3B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39862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 sz="2000"/>
          </a:p>
        </p:txBody>
      </p:sp>
      <p:sp>
        <p:nvSpPr>
          <p:cNvPr id="10289" name="Text Box 49">
            <a:extLst>
              <a:ext uri="{FF2B5EF4-FFF2-40B4-BE49-F238E27FC236}">
                <a16:creationId xmlns:a16="http://schemas.microsoft.com/office/drawing/2014/main" id="{365F25B6-13B3-7549-A010-6DE672E4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14600"/>
            <a:ext cx="1531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condizione iniziale</a:t>
            </a:r>
          </a:p>
        </p:txBody>
      </p:sp>
      <p:sp>
        <p:nvSpPr>
          <p:cNvPr id="10290" name="Text Box 50">
            <a:extLst>
              <a:ext uri="{FF2B5EF4-FFF2-40B4-BE49-F238E27FC236}">
                <a16:creationId xmlns:a16="http://schemas.microsoft.com/office/drawing/2014/main" id="{F9E4DA42-23EB-BD48-A2EA-E9036474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603625"/>
            <a:ext cx="1931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durante la computazione</a:t>
            </a:r>
          </a:p>
        </p:txBody>
      </p:sp>
      <p:cxnSp>
        <p:nvCxnSpPr>
          <p:cNvPr id="10291" name="AutoShape 51">
            <a:extLst>
              <a:ext uri="{FF2B5EF4-FFF2-40B4-BE49-F238E27FC236}">
                <a16:creationId xmlns:a16="http://schemas.microsoft.com/office/drawing/2014/main" id="{72B54324-FE2B-974A-A5FB-D735325C1F4D}"/>
              </a:ext>
            </a:extLst>
          </p:cNvPr>
          <p:cNvCxnSpPr>
            <a:cxnSpLocks noChangeShapeType="1"/>
            <a:stCxn id="10292" idx="0"/>
          </p:cNvCxnSpPr>
          <p:nvPr/>
        </p:nvCxnSpPr>
        <p:spPr bwMode="auto">
          <a:xfrm rot="16200000" flipV="1">
            <a:off x="2209800" y="4343400"/>
            <a:ext cx="914400" cy="304800"/>
          </a:xfrm>
          <a:prstGeom prst="bentConnector3">
            <a:avLst>
              <a:gd name="adj1" fmla="val 9965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92" name="Line 52">
            <a:extLst>
              <a:ext uri="{FF2B5EF4-FFF2-40B4-BE49-F238E27FC236}">
                <a16:creationId xmlns:a16="http://schemas.microsoft.com/office/drawing/2014/main" id="{588346D2-A527-4B45-B68D-A47C43CCA6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3" name="Rectangle 53">
            <a:extLst>
              <a:ext uri="{FF2B5EF4-FFF2-40B4-BE49-F238E27FC236}">
                <a16:creationId xmlns:a16="http://schemas.microsoft.com/office/drawing/2014/main" id="{3A513CD6-21D8-0A4E-B3C2-12CCECE7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4" name="Rectangle 54">
            <a:extLst>
              <a:ext uri="{FF2B5EF4-FFF2-40B4-BE49-F238E27FC236}">
                <a16:creationId xmlns:a16="http://schemas.microsoft.com/office/drawing/2014/main" id="{0305E7BE-F713-7A40-B0DB-C17C5E4F6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5" name="Rectangle 55">
            <a:extLst>
              <a:ext uri="{FF2B5EF4-FFF2-40B4-BE49-F238E27FC236}">
                <a16:creationId xmlns:a16="http://schemas.microsoft.com/office/drawing/2014/main" id="{C3101815-D0AD-5F40-91AA-F282FD62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6" name="Rectangle 56">
            <a:extLst>
              <a:ext uri="{FF2B5EF4-FFF2-40B4-BE49-F238E27FC236}">
                <a16:creationId xmlns:a16="http://schemas.microsoft.com/office/drawing/2014/main" id="{5A612804-7DB4-C746-8617-DAE649F0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7" name="Rectangle 57">
            <a:extLst>
              <a:ext uri="{FF2B5EF4-FFF2-40B4-BE49-F238E27FC236}">
                <a16:creationId xmlns:a16="http://schemas.microsoft.com/office/drawing/2014/main" id="{6DAEBD05-A6DA-3F48-8186-024DBC542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8" name="Line 58">
            <a:extLst>
              <a:ext uri="{FF2B5EF4-FFF2-40B4-BE49-F238E27FC236}">
                <a16:creationId xmlns:a16="http://schemas.microsoft.com/office/drawing/2014/main" id="{DF83F16B-11A5-BF42-B684-1C64CD4D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9" name="Line 59">
            <a:extLst>
              <a:ext uri="{FF2B5EF4-FFF2-40B4-BE49-F238E27FC236}">
                <a16:creationId xmlns:a16="http://schemas.microsoft.com/office/drawing/2014/main" id="{F8E1CAF9-7224-B64B-A837-3A554F48D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0" name="Line 60">
            <a:extLst>
              <a:ext uri="{FF2B5EF4-FFF2-40B4-BE49-F238E27FC236}">
                <a16:creationId xmlns:a16="http://schemas.microsoft.com/office/drawing/2014/main" id="{9E55FF7B-E033-EF4B-B98E-CFE04D668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1" name="Line 61">
            <a:extLst>
              <a:ext uri="{FF2B5EF4-FFF2-40B4-BE49-F238E27FC236}">
                <a16:creationId xmlns:a16="http://schemas.microsoft.com/office/drawing/2014/main" id="{4A98C240-C3D5-4647-AB66-0198D2FA4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2" name="Text Box 62">
            <a:extLst>
              <a:ext uri="{FF2B5EF4-FFF2-40B4-BE49-F238E27FC236}">
                <a16:creationId xmlns:a16="http://schemas.microsoft.com/office/drawing/2014/main" id="{3F7565EF-1115-2E41-9C35-582AFE99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>
                <a:solidFill>
                  <a:srgbClr val="FF0000"/>
                </a:solidFill>
              </a:rPr>
              <a:t>x+y     y      y</a:t>
            </a:r>
            <a:r>
              <a:rPr lang="en-US" altLang="it-IT" sz="2000">
                <a:solidFill>
                  <a:srgbClr val="FF0000"/>
                </a:solidFill>
              </a:rPr>
              <a:t>       0      </a:t>
            </a:r>
          </a:p>
        </p:txBody>
      </p:sp>
      <p:sp>
        <p:nvSpPr>
          <p:cNvPr id="10303" name="Text Box 63">
            <a:extLst>
              <a:ext uri="{FF2B5EF4-FFF2-40B4-BE49-F238E27FC236}">
                <a16:creationId xmlns:a16="http://schemas.microsoft.com/office/drawing/2014/main" id="{B5E294EC-C504-7C44-8C60-6D89961B5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0"/>
            <a:ext cx="968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stato finale</a:t>
            </a:r>
          </a:p>
        </p:txBody>
      </p:sp>
      <p:sp>
        <p:nvSpPr>
          <p:cNvPr id="10304" name="Text Box 64">
            <a:extLst>
              <a:ext uri="{FF2B5EF4-FFF2-40B4-BE49-F238E27FC236}">
                <a16:creationId xmlns:a16="http://schemas.microsoft.com/office/drawing/2014/main" id="{BF06B090-C2D8-6C47-A5AF-2BC941076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0"/>
            <a:ext cx="1985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Algoritmo per la somma</a:t>
            </a:r>
          </a:p>
          <a:p>
            <a:r>
              <a:rPr lang="en-US" altLang="it-IT"/>
              <a:t>secondo il modello RAM</a:t>
            </a:r>
          </a:p>
        </p:txBody>
      </p:sp>
      <p:sp>
        <p:nvSpPr>
          <p:cNvPr id="10305" name="Text Box 65">
            <a:extLst>
              <a:ext uri="{FF2B5EF4-FFF2-40B4-BE49-F238E27FC236}">
                <a16:creationId xmlns:a16="http://schemas.microsoft.com/office/drawing/2014/main" id="{61F12E4F-3422-C248-90D6-B44B6406F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sp>
        <p:nvSpPr>
          <p:cNvPr id="10306" name="Rectangle 66">
            <a:extLst>
              <a:ext uri="{FF2B5EF4-FFF2-40B4-BE49-F238E27FC236}">
                <a16:creationId xmlns:a16="http://schemas.microsoft.com/office/drawing/2014/main" id="{49491E24-8866-0741-8DFB-C57C8A5D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191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7" name="Line 67">
            <a:extLst>
              <a:ext uri="{FF2B5EF4-FFF2-40B4-BE49-F238E27FC236}">
                <a16:creationId xmlns:a16="http://schemas.microsoft.com/office/drawing/2014/main" id="{7078F77D-F3DB-F948-8F4A-FCF0EFD07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8" name="Rectangle 68">
            <a:extLst>
              <a:ext uri="{FF2B5EF4-FFF2-40B4-BE49-F238E27FC236}">
                <a16:creationId xmlns:a16="http://schemas.microsoft.com/office/drawing/2014/main" id="{C65CC2B7-A3B4-A145-B297-D9B1C22A0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10200"/>
            <a:ext cx="2198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risultato della computazione</a:t>
            </a:r>
          </a:p>
        </p:txBody>
      </p:sp>
      <p:sp>
        <p:nvSpPr>
          <p:cNvPr id="10309" name="Text Box 69">
            <a:extLst>
              <a:ext uri="{FF2B5EF4-FFF2-40B4-BE49-F238E27FC236}">
                <a16:creationId xmlns:a16="http://schemas.microsoft.com/office/drawing/2014/main" id="{7F3481B0-08DE-804D-8017-D6CD6B7F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solidFill>
                  <a:srgbClr val="0000FF"/>
                </a:solidFill>
              </a:rPr>
              <a:t>dati d'ingresso</a:t>
            </a:r>
          </a:p>
        </p:txBody>
      </p:sp>
      <p:sp>
        <p:nvSpPr>
          <p:cNvPr id="10310" name="Rectangle 70">
            <a:extLst>
              <a:ext uri="{FF2B5EF4-FFF2-40B4-BE49-F238E27FC236}">
                <a16:creationId xmlns:a16="http://schemas.microsoft.com/office/drawing/2014/main" id="{CD930E96-13F1-5D49-9089-E6C845576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2198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solidFill>
                  <a:srgbClr val="0000FF"/>
                </a:solidFill>
              </a:rPr>
              <a:t>risultato della computazione</a:t>
            </a:r>
          </a:p>
        </p:txBody>
      </p:sp>
      <p:sp>
        <p:nvSpPr>
          <p:cNvPr id="10311" name="Rectangle 71">
            <a:extLst>
              <a:ext uri="{FF2B5EF4-FFF2-40B4-BE49-F238E27FC236}">
                <a16:creationId xmlns:a16="http://schemas.microsoft.com/office/drawing/2014/main" id="{7493632C-989B-CB44-9719-2492510B5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/>
              <a:t>x</a:t>
            </a:r>
            <a:r>
              <a:rPr lang="en-US" altLang="it-IT" sz="2000"/>
              <a:t>, </a:t>
            </a:r>
            <a:r>
              <a:rPr lang="en-US" altLang="it-IT" sz="2000" i="1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82244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863E9-A2D3-D441-9BE2-91B13187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072"/>
            <a:ext cx="9144000" cy="4538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7A2B16-0E43-C042-902B-D383F40B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732" y="189172"/>
            <a:ext cx="2194543" cy="13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37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C0796-4D4F-A545-BC7D-9EB18FD5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45"/>
            <a:ext cx="9144000" cy="1767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7595E-44C1-794F-9E13-52F372B0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171782"/>
            <a:ext cx="4191000" cy="123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139F2-2E9D-3048-97C1-7870A325F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37639"/>
            <a:ext cx="9144000" cy="2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4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725C1-3DCC-754D-A159-41C76E6F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" y="0"/>
            <a:ext cx="8803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5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F529E-E518-B846-8BB9-FF913DF7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474"/>
            <a:ext cx="9144000" cy="1125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21F23-943A-8649-9314-53259CAD0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0" y="1890651"/>
            <a:ext cx="4051300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53C7E-8D37-A848-8352-75761A421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813"/>
            <a:ext cx="9144000" cy="19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887316-6818-5D42-AFB1-65892E96ACA8}"/>
              </a:ext>
            </a:extLst>
          </p:cNvPr>
          <p:cNvSpPr txBox="1"/>
          <p:nvPr/>
        </p:nvSpPr>
        <p:spPr>
          <a:xfrm>
            <a:off x="1148676" y="1560747"/>
            <a:ext cx="76628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Istruzione di azzeramento</a:t>
            </a:r>
            <a:r>
              <a:rPr lang="it-IT" dirty="0"/>
              <a:t>  </a:t>
            </a:r>
            <a:r>
              <a:rPr lang="it-IT" i="1" dirty="0"/>
              <a:t>Z(</a:t>
            </a:r>
            <a:r>
              <a:rPr lang="it-IT" i="1" dirty="0" err="1"/>
              <a:t>n</a:t>
            </a:r>
            <a:r>
              <a:rPr lang="it-IT" i="1" dirty="0"/>
              <a:t>)    </a:t>
            </a:r>
            <a:r>
              <a:rPr lang="en-US" altLang="it-IT" i="1" dirty="0" err="1"/>
              <a:t>r</a:t>
            </a:r>
            <a:r>
              <a:rPr lang="en-US" altLang="it-IT" i="1" baseline="-25000" dirty="0" err="1"/>
              <a:t>n</a:t>
            </a:r>
            <a:r>
              <a:rPr lang="en-US" altLang="it-IT" dirty="0"/>
              <a:t> := 0</a:t>
            </a:r>
            <a:endParaRPr lang="it-IT" i="1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Istruzione di incremento</a:t>
            </a:r>
            <a:r>
              <a:rPr lang="it-IT" dirty="0"/>
              <a:t>  </a:t>
            </a:r>
            <a:r>
              <a:rPr lang="it-IT" i="1" dirty="0" err="1"/>
              <a:t>S</a:t>
            </a:r>
            <a:r>
              <a:rPr lang="it-IT" i="1" dirty="0"/>
              <a:t>(</a:t>
            </a:r>
            <a:r>
              <a:rPr lang="it-IT" i="1" dirty="0" err="1"/>
              <a:t>n</a:t>
            </a:r>
            <a:r>
              <a:rPr lang="it-IT" i="1" dirty="0"/>
              <a:t>)     </a:t>
            </a:r>
            <a:r>
              <a:rPr lang="en-US" altLang="it-IT" i="1" dirty="0" err="1"/>
              <a:t>r</a:t>
            </a:r>
            <a:r>
              <a:rPr lang="en-US" altLang="it-IT" i="1" baseline="-25000" dirty="0" err="1"/>
              <a:t>n</a:t>
            </a:r>
            <a:r>
              <a:rPr lang="en-US" altLang="it-IT" dirty="0"/>
              <a:t> := </a:t>
            </a:r>
            <a:r>
              <a:rPr lang="en-US" altLang="it-IT" i="1" dirty="0"/>
              <a:t>r</a:t>
            </a:r>
            <a:r>
              <a:rPr lang="en-US" altLang="it-IT" i="1" baseline="-25000" dirty="0"/>
              <a:t>n</a:t>
            </a:r>
            <a:r>
              <a:rPr lang="en-US" altLang="it-IT" dirty="0"/>
              <a:t>+1</a:t>
            </a:r>
            <a:endParaRPr lang="it-IT" i="1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Istruzione di trasferimento</a:t>
            </a:r>
            <a:r>
              <a:rPr lang="it-IT" dirty="0"/>
              <a:t>  </a:t>
            </a:r>
            <a:r>
              <a:rPr lang="it-IT" i="1" dirty="0"/>
              <a:t> T(</a:t>
            </a:r>
            <a:r>
              <a:rPr lang="it-IT" i="1" dirty="0" err="1"/>
              <a:t>m,n</a:t>
            </a:r>
            <a:r>
              <a:rPr lang="it-IT" i="1" dirty="0"/>
              <a:t>)      </a:t>
            </a:r>
            <a:r>
              <a:rPr lang="en-US" altLang="it-IT" i="1" dirty="0" err="1"/>
              <a:t>r</a:t>
            </a:r>
            <a:r>
              <a:rPr lang="en-US" altLang="it-IT" i="1" baseline="-25000" dirty="0" err="1"/>
              <a:t>n</a:t>
            </a:r>
            <a:r>
              <a:rPr lang="en-US" altLang="it-IT" dirty="0"/>
              <a:t> := </a:t>
            </a:r>
            <a:r>
              <a:rPr lang="en-US" altLang="it-IT" i="1" dirty="0" err="1"/>
              <a:t>r</a:t>
            </a:r>
            <a:r>
              <a:rPr lang="en-US" altLang="it-IT" i="1" baseline="-25000" dirty="0" err="1"/>
              <a:t>m</a:t>
            </a:r>
            <a:endParaRPr lang="it-IT" i="1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Istruzione di salto condizionato</a:t>
            </a:r>
            <a:r>
              <a:rPr lang="it-IT" dirty="0"/>
              <a:t>  </a:t>
            </a:r>
            <a:r>
              <a:rPr lang="it-IT" i="1" dirty="0"/>
              <a:t>C(</a:t>
            </a:r>
            <a:r>
              <a:rPr lang="it-IT" i="1" dirty="0" err="1"/>
              <a:t>M,n,q</a:t>
            </a:r>
            <a:r>
              <a:rPr lang="it-IT" i="1" dirty="0"/>
              <a:t>)     </a:t>
            </a:r>
            <a:r>
              <a:rPr lang="en-US" altLang="it-IT" dirty="0"/>
              <a:t>Se </a:t>
            </a:r>
            <a:r>
              <a:rPr lang="en-US" altLang="it-IT" i="1" dirty="0" err="1"/>
              <a:t>r</a:t>
            </a:r>
            <a:r>
              <a:rPr lang="en-US" altLang="it-IT" i="1" baseline="-25000" dirty="0" err="1"/>
              <a:t>n</a:t>
            </a:r>
            <a:r>
              <a:rPr lang="en-US" altLang="it-IT" dirty="0"/>
              <a:t> = </a:t>
            </a:r>
            <a:r>
              <a:rPr lang="en-US" altLang="it-IT" i="1" dirty="0" err="1"/>
              <a:t>r</a:t>
            </a:r>
            <a:r>
              <a:rPr lang="en-US" altLang="it-IT" i="1" baseline="-25000" dirty="0" err="1"/>
              <a:t>m</a:t>
            </a:r>
            <a:r>
              <a:rPr lang="en-US" altLang="it-IT" dirty="0"/>
              <a:t> </a:t>
            </a:r>
            <a:r>
              <a:rPr lang="en-US" altLang="it-IT" dirty="0" err="1"/>
              <a:t>si</a:t>
            </a:r>
            <a:r>
              <a:rPr lang="en-US" altLang="it-IT" dirty="0"/>
              <a:t>  </a:t>
            </a:r>
            <a:r>
              <a:rPr lang="en-US" altLang="it-IT" dirty="0" err="1"/>
              <a:t>va</a:t>
            </a:r>
            <a:r>
              <a:rPr lang="en-US" altLang="it-IT" dirty="0"/>
              <a:t> </a:t>
            </a:r>
            <a:r>
              <a:rPr lang="en-US" altLang="it-IT" dirty="0" err="1"/>
              <a:t>all'istruzione</a:t>
            </a:r>
            <a:r>
              <a:rPr lang="en-US" altLang="it-IT" dirty="0"/>
              <a:t> </a:t>
            </a:r>
            <a:r>
              <a:rPr lang="en-US" altLang="it-IT" dirty="0" err="1"/>
              <a:t>I</a:t>
            </a:r>
            <a:r>
              <a:rPr lang="en-US" altLang="it-IT" i="1" baseline="-25000" dirty="0" err="1"/>
              <a:t>q</a:t>
            </a:r>
            <a:r>
              <a:rPr lang="en-US" altLang="it-IT" dirty="0"/>
              <a:t> 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01545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763C3-1416-8A49-9F30-55656260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04" y="275277"/>
            <a:ext cx="69342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33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ACF5C9-4815-FE4D-B797-5B9D1EA1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938"/>
            <a:ext cx="9144000" cy="1010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B872C-F644-474D-A26E-B70954029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4873"/>
            <a:ext cx="9144000" cy="874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A17503-17CC-8E4E-8B99-58F124F77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3808516"/>
            <a:ext cx="8496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00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8B9E1-1E55-9840-968F-75151BEF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780"/>
            <a:ext cx="9144000" cy="50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6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0377C-7C45-3241-AF94-844C7096C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993"/>
            <a:ext cx="9144000" cy="1249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ECF0C-9F3D-1945-BEE1-01AA52389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94" y="2409372"/>
            <a:ext cx="2832100" cy="177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1CDBC-3954-FC4E-BAD8-43A79F6EA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294" y="2409372"/>
            <a:ext cx="2908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7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7A343-6361-1741-9347-A47BD439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379"/>
            <a:ext cx="9144000" cy="2914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85E42-9BCD-EC43-9290-AD21EAC04EC6}"/>
              </a:ext>
            </a:extLst>
          </p:cNvPr>
          <p:cNvSpPr txBox="1"/>
          <p:nvPr/>
        </p:nvSpPr>
        <p:spPr>
          <a:xfrm>
            <a:off x="3515096" y="201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0947E-96D9-1643-A952-24AC8FE7B1B1}"/>
              </a:ext>
            </a:extLst>
          </p:cNvPr>
          <p:cNvSpPr txBox="1"/>
          <p:nvPr/>
        </p:nvSpPr>
        <p:spPr>
          <a:xfrm>
            <a:off x="2716779" y="386547"/>
            <a:ext cx="371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Programmazione imperativa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35915-E7C0-A542-BA4D-31E0C8F1B615}"/>
              </a:ext>
            </a:extLst>
          </p:cNvPr>
          <p:cNvSpPr txBox="1"/>
          <p:nvPr/>
        </p:nvSpPr>
        <p:spPr>
          <a:xfrm>
            <a:off x="739123" y="1571987"/>
            <a:ext cx="766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Ogni istruzione corrisponde a un “comando” che viene impartito alla macchina, </a:t>
            </a:r>
          </a:p>
          <a:p>
            <a:pPr algn="ctr"/>
            <a:r>
              <a:rPr lang="it-IT" dirty="0"/>
              <a:t>e che prevede l’esecuzione di un certo lavoro.</a:t>
            </a:r>
          </a:p>
        </p:txBody>
      </p:sp>
    </p:spTree>
    <p:extLst>
      <p:ext uri="{BB962C8B-B14F-4D97-AF65-F5344CB8AC3E}">
        <p14:creationId xmlns:p14="http://schemas.microsoft.com/office/powerpoint/2010/main" val="2260393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97A86-61F2-CC45-A9F1-85336AED1082}"/>
              </a:ext>
            </a:extLst>
          </p:cNvPr>
          <p:cNvSpPr txBox="1"/>
          <p:nvPr/>
        </p:nvSpPr>
        <p:spPr>
          <a:xfrm>
            <a:off x="678694" y="0"/>
            <a:ext cx="81334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In un linguaggio di programmazione strutturata</a:t>
            </a:r>
          </a:p>
          <a:p>
            <a:endParaRPr lang="it-IT" sz="2400" dirty="0"/>
          </a:p>
          <a:p>
            <a:r>
              <a:rPr lang="it-IT" sz="2400" dirty="0"/>
              <a:t>esistono essenzialmente tre tipi di strutture logiche di controllo </a:t>
            </a:r>
          </a:p>
          <a:p>
            <a:r>
              <a:rPr lang="it-IT" sz="2400" dirty="0"/>
              <a:t>del programma:</a:t>
            </a:r>
          </a:p>
          <a:p>
            <a:pPr algn="ctr"/>
            <a:r>
              <a:rPr lang="it-IT" sz="2400" dirty="0"/>
              <a:t>Sequenza</a:t>
            </a:r>
          </a:p>
          <a:p>
            <a:pPr algn="ctr"/>
            <a:r>
              <a:rPr lang="it-IT" sz="2400" dirty="0"/>
              <a:t>Selezione </a:t>
            </a:r>
          </a:p>
          <a:p>
            <a:pPr algn="ctr"/>
            <a:r>
              <a:rPr lang="it-IT" sz="2400" dirty="0"/>
              <a:t>Iterazione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943542-108A-084E-BC2A-C3E7AADE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5708"/>
            <a:ext cx="1841850" cy="3570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F4919F-3678-E84E-990B-455E637A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088" y="3218729"/>
            <a:ext cx="2910328" cy="3200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CEBD75-4792-2F48-9B9D-E110DCDB2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573" y="3075708"/>
            <a:ext cx="2264934" cy="30731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C09669-6CD1-534C-937C-FCE90D1A8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507" y="3075708"/>
            <a:ext cx="1957475" cy="31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2D488F-1A48-E049-BE18-C6D12F0FC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83293"/>
            <a:ext cx="5321300" cy="63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A6A313-3A83-3345-9A2D-4640748B4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718293"/>
            <a:ext cx="7410203" cy="1706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0E53C2-649F-2B4C-B706-3518A8B9C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292" y="2351405"/>
            <a:ext cx="3246499" cy="45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3C403-682E-D943-9567-B67DCD67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CC7F7-D0F1-984C-B7DD-80CF8E3E6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115867"/>
            <a:ext cx="4318000" cy="54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514D4-D065-7A46-AF1C-AC9195EAA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967"/>
            <a:ext cx="9144000" cy="2053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8BCD1-25EA-0D40-AB4E-26818634D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136" y="2715584"/>
            <a:ext cx="2364239" cy="39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1D463-021C-2D4B-B5B0-DF574D2B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97" y="143741"/>
            <a:ext cx="4533900" cy="41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8007B-EA8D-B64F-A128-C5693734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281"/>
            <a:ext cx="9144000" cy="1646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C0C4D5-2736-AD47-9BC8-E55164599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588" y="2292860"/>
            <a:ext cx="1981572" cy="45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8F35FEA-79EA-3D4E-BF30-868D0BD3A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95600"/>
            <a:ext cx="57483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>
                <a:solidFill>
                  <a:srgbClr val="FF0000"/>
                </a:solidFill>
              </a:rPr>
              <a:t>Tutto ciò che può essere fatto col calcolatore </a:t>
            </a:r>
          </a:p>
          <a:p>
            <a:r>
              <a:rPr lang="en-US" altLang="it-IT" sz="2000">
                <a:solidFill>
                  <a:srgbClr val="FF0000"/>
                </a:solidFill>
              </a:rPr>
              <a:t>tradizionale può essere realizzato anche col</a:t>
            </a:r>
          </a:p>
          <a:p>
            <a:r>
              <a:rPr lang="en-US" altLang="it-IT" sz="2000">
                <a:solidFill>
                  <a:srgbClr val="FF0000"/>
                </a:solidFill>
              </a:rPr>
              <a:t>"calcolatore" astratto del modello RAM</a:t>
            </a:r>
          </a:p>
          <a:p>
            <a:r>
              <a:rPr lang="en-US" altLang="it-IT" sz="2000">
                <a:solidFill>
                  <a:srgbClr val="FF0000"/>
                </a:solidFill>
              </a:rPr>
              <a:t>(o con qualunque altro modello di calcolo equivalente)</a:t>
            </a:r>
          </a:p>
          <a:p>
            <a:r>
              <a:rPr lang="en-US" altLang="it-IT" sz="2000">
                <a:solidFill>
                  <a:srgbClr val="FF0000"/>
                </a:solidFill>
              </a:rPr>
              <a:t>e viceversa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9E37E35-282A-E24C-BB72-288004FF8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6248400" cy="2057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5DA30811-43DD-544D-8017-5E92A35E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71600"/>
            <a:ext cx="50963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/>
              <a:t>Risultato fondamentale dell'Informatica teorica</a:t>
            </a:r>
          </a:p>
          <a:p>
            <a:r>
              <a:rPr lang="en-US" altLang="it-IT" sz="2000"/>
              <a:t>(Tesi di Church-Turing):</a:t>
            </a:r>
          </a:p>
        </p:txBody>
      </p:sp>
    </p:spTree>
    <p:extLst>
      <p:ext uri="{BB962C8B-B14F-4D97-AF65-F5344CB8AC3E}">
        <p14:creationId xmlns:p14="http://schemas.microsoft.com/office/powerpoint/2010/main" val="136396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98ECE7E6-BB7E-D049-9051-FD39395C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112" y="603160"/>
            <a:ext cx="547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marL="0" indent="0"/>
            <a:r>
              <a:rPr lang="en-US" altLang="it-IT" sz="2000" b="1" dirty="0" err="1"/>
              <a:t>Computazione</a:t>
            </a:r>
            <a:r>
              <a:rPr lang="en-US" altLang="it-IT" sz="2000" b="1" dirty="0"/>
              <a:t>: </a:t>
            </a:r>
            <a:r>
              <a:rPr lang="en-US" altLang="it-IT" sz="2000" dirty="0" err="1"/>
              <a:t>approccio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algoritmico-procedurale</a:t>
            </a:r>
            <a:endParaRPr lang="en-US" altLang="it-IT" sz="2000" b="1" dirty="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EE2BBDC3-B868-FB4A-A4F8-18C827BA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0"/>
            <a:ext cx="351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>
                <a:solidFill>
                  <a:srgbClr val="0000FF"/>
                </a:solidFill>
              </a:rPr>
              <a:t>Modello computazionale RAM</a:t>
            </a:r>
            <a:endParaRPr lang="en-US" altLang="it-IT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9566892-E436-C34D-A3BA-C897D0A65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DDA1DFB-9B21-8F44-9C73-7AFA9045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6F8ABFA-5B19-3F44-A7FC-6287EB6D2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42E70EE5-B517-1445-BF20-0337CA61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0E92C80F-730D-444E-9C5E-DDCAC9492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861DC9D9-A954-D448-B9D6-104CEF51C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3C1769CD-C540-124B-81A6-CBB8D57AC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F88B7946-21C4-4945-B59D-31647EFBA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B456E0E3-72C6-7148-82C9-7D3460C9B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42EC68B3-1DAF-5441-BB4A-F945A785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C38E7ACE-0E0A-654C-B8BD-93B5148B2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573F7A01-E34C-014A-8B7E-997BE94DE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85EBEC3F-1B9C-2D4C-87C9-F1BA1F5E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71800"/>
            <a:ext cx="4166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dirty="0">
                <a:solidFill>
                  <a:srgbClr val="FF0000"/>
                </a:solidFill>
              </a:rPr>
              <a:t>5      3      0         9        6      0       0        0</a:t>
            </a: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E4662AA4-D86F-7D4E-8CB4-27E21380E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133600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celle di memoria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19B78D9D-79CD-7B48-BCB0-E973270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3600"/>
            <a:ext cx="2212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ogni cella di memoria</a:t>
            </a:r>
          </a:p>
          <a:p>
            <a:r>
              <a:rPr lang="en-US" altLang="it-IT"/>
              <a:t>contiene un numero naturale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2EC90652-A47E-2A42-9337-6DA6A1D2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14600"/>
            <a:ext cx="2233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registro di lunghezza infinita</a:t>
            </a:r>
          </a:p>
        </p:txBody>
      </p:sp>
      <p:cxnSp>
        <p:nvCxnSpPr>
          <p:cNvPr id="7189" name="AutoShape 21">
            <a:extLst>
              <a:ext uri="{FF2B5EF4-FFF2-40B4-BE49-F238E27FC236}">
                <a16:creationId xmlns:a16="http://schemas.microsoft.com/office/drawing/2014/main" id="{2A1873E3-930B-5346-B643-BAED4E6E296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14800" y="2514600"/>
            <a:ext cx="51752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0" name="AutoShape 22">
            <a:extLst>
              <a:ext uri="{FF2B5EF4-FFF2-40B4-BE49-F238E27FC236}">
                <a16:creationId xmlns:a16="http://schemas.microsoft.com/office/drawing/2014/main" id="{6414EE9E-28F7-C545-9141-D9F7368F167A}"/>
              </a:ext>
            </a:extLst>
          </p:cNvPr>
          <p:cNvCxnSpPr>
            <a:cxnSpLocks noChangeShapeType="1"/>
            <a:endCxn id="7179" idx="0"/>
          </p:cNvCxnSpPr>
          <p:nvPr/>
        </p:nvCxnSpPr>
        <p:spPr bwMode="auto">
          <a:xfrm flipH="1">
            <a:off x="5143500" y="2514600"/>
            <a:ext cx="2222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09" name="Text Box 41">
            <a:extLst>
              <a:ext uri="{FF2B5EF4-FFF2-40B4-BE49-F238E27FC236}">
                <a16:creationId xmlns:a16="http://schemas.microsoft.com/office/drawing/2014/main" id="{BE79574F-8625-CB47-81C2-CAF16A8D5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427413"/>
            <a:ext cx="4337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/>
              <a:t>r</a:t>
            </a:r>
            <a:r>
              <a:rPr lang="en-US" altLang="it-IT" sz="1600" baseline="-25000"/>
              <a:t>1</a:t>
            </a:r>
            <a:r>
              <a:rPr lang="en-US" altLang="it-IT" sz="1600"/>
              <a:t>       r</a:t>
            </a:r>
            <a:r>
              <a:rPr lang="en-US" altLang="it-IT" sz="1600" baseline="-25000"/>
              <a:t>2</a:t>
            </a:r>
            <a:r>
              <a:rPr lang="en-US" altLang="it-IT" sz="1600"/>
              <a:t>        r</a:t>
            </a:r>
            <a:r>
              <a:rPr lang="en-US" altLang="it-IT" sz="1600" baseline="-25000"/>
              <a:t>3</a:t>
            </a:r>
            <a:r>
              <a:rPr lang="en-US" altLang="it-IT" sz="1600"/>
              <a:t>        r</a:t>
            </a:r>
            <a:r>
              <a:rPr lang="en-US" altLang="it-IT" sz="1600" baseline="-25000"/>
              <a:t>4</a:t>
            </a:r>
            <a:r>
              <a:rPr lang="en-US" altLang="it-IT" sz="1600"/>
              <a:t>       r</a:t>
            </a:r>
            <a:r>
              <a:rPr lang="en-US" altLang="it-IT" sz="1600" baseline="-25000"/>
              <a:t>5</a:t>
            </a:r>
            <a:r>
              <a:rPr lang="en-US" altLang="it-IT" sz="1600"/>
              <a:t>       r</a:t>
            </a:r>
            <a:r>
              <a:rPr lang="en-US" altLang="it-IT" sz="1600" baseline="-25000"/>
              <a:t>6</a:t>
            </a:r>
            <a:r>
              <a:rPr lang="en-US" altLang="it-IT" sz="1600"/>
              <a:t>        r</a:t>
            </a:r>
            <a:r>
              <a:rPr lang="en-US" altLang="it-IT" sz="1600" baseline="-25000"/>
              <a:t>7</a:t>
            </a:r>
            <a:r>
              <a:rPr lang="en-US" altLang="it-IT" sz="1600"/>
              <a:t>        r</a:t>
            </a:r>
            <a:r>
              <a:rPr lang="en-US" altLang="it-IT" sz="1600" baseline="-25000"/>
              <a:t>8</a:t>
            </a:r>
            <a:r>
              <a:rPr lang="en-US" altLang="it-IT" sz="1600"/>
              <a:t>       </a:t>
            </a:r>
          </a:p>
        </p:txBody>
      </p:sp>
      <p:sp>
        <p:nvSpPr>
          <p:cNvPr id="7215" name="Rectangle 47">
            <a:extLst>
              <a:ext uri="{FF2B5EF4-FFF2-40B4-BE49-F238E27FC236}">
                <a16:creationId xmlns:a16="http://schemas.microsoft.com/office/drawing/2014/main" id="{E93821A5-56FB-9843-8333-B76ED39D6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"/>
            <a:ext cx="7467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5B535C-A17B-CC45-B40D-1B849E167C1B}"/>
              </a:ext>
            </a:extLst>
          </p:cNvPr>
          <p:cNvGrpSpPr/>
          <p:nvPr/>
        </p:nvGrpSpPr>
        <p:grpSpPr>
          <a:xfrm>
            <a:off x="914400" y="3962400"/>
            <a:ext cx="7696200" cy="1752600"/>
            <a:chOff x="914400" y="3962400"/>
            <a:chExt cx="7696200" cy="1752600"/>
          </a:xfrm>
        </p:grpSpPr>
        <p:sp>
          <p:nvSpPr>
            <p:cNvPr id="7203" name="Text Box 35">
              <a:extLst>
                <a:ext uri="{FF2B5EF4-FFF2-40B4-BE49-F238E27FC236}">
                  <a16:creationId xmlns:a16="http://schemas.microsoft.com/office/drawing/2014/main" id="{EE1FC1F9-435D-E745-875E-587A94B26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962400"/>
              <a:ext cx="21526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/>
                <a:t>Istruzioni possibili:</a:t>
              </a:r>
            </a:p>
          </p:txBody>
        </p:sp>
        <p:sp>
          <p:nvSpPr>
            <p:cNvPr id="7204" name="Text Box 36">
              <a:extLst>
                <a:ext uri="{FF2B5EF4-FFF2-40B4-BE49-F238E27FC236}">
                  <a16:creationId xmlns:a16="http://schemas.microsoft.com/office/drawing/2014/main" id="{2505725E-1730-8747-9220-81438BCE4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4495800"/>
              <a:ext cx="635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>
                  <a:solidFill>
                    <a:srgbClr val="0000FF"/>
                  </a:solidFill>
                </a:rPr>
                <a:t>Z(</a:t>
              </a:r>
              <a:r>
                <a:rPr lang="en-US" altLang="it-IT" sz="2000" i="1">
                  <a:solidFill>
                    <a:srgbClr val="0000FF"/>
                  </a:solidFill>
                </a:rPr>
                <a:t>n</a:t>
              </a:r>
              <a:r>
                <a:rPr lang="en-US" altLang="it-IT" sz="200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7205" name="Rectangle 37">
              <a:extLst>
                <a:ext uri="{FF2B5EF4-FFF2-40B4-BE49-F238E27FC236}">
                  <a16:creationId xmlns:a16="http://schemas.microsoft.com/office/drawing/2014/main" id="{0AEFA215-ED14-CA4F-AF57-55D6643FB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495800"/>
              <a:ext cx="6207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>
                  <a:solidFill>
                    <a:srgbClr val="0000FF"/>
                  </a:solidFill>
                </a:rPr>
                <a:t>S(</a:t>
              </a:r>
              <a:r>
                <a:rPr lang="en-US" altLang="it-IT" sz="2000" i="1">
                  <a:solidFill>
                    <a:srgbClr val="0000FF"/>
                  </a:solidFill>
                </a:rPr>
                <a:t>n</a:t>
              </a:r>
              <a:r>
                <a:rPr lang="en-US" altLang="it-IT" sz="200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7206" name="Rectangle 38">
              <a:extLst>
                <a:ext uri="{FF2B5EF4-FFF2-40B4-BE49-F238E27FC236}">
                  <a16:creationId xmlns:a16="http://schemas.microsoft.com/office/drawing/2014/main" id="{CF2884AF-7CB8-4749-A187-155C50C3F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4495800"/>
              <a:ext cx="8826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>
                  <a:solidFill>
                    <a:srgbClr val="0000FF"/>
                  </a:solidFill>
                </a:rPr>
                <a:t>T(</a:t>
              </a:r>
              <a:r>
                <a:rPr lang="en-US" altLang="it-IT" sz="2000" i="1">
                  <a:solidFill>
                    <a:srgbClr val="0000FF"/>
                  </a:solidFill>
                </a:rPr>
                <a:t>m,n</a:t>
              </a:r>
              <a:r>
                <a:rPr lang="en-US" altLang="it-IT" sz="200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7207" name="Rectangle 39">
              <a:extLst>
                <a:ext uri="{FF2B5EF4-FFF2-40B4-BE49-F238E27FC236}">
                  <a16:creationId xmlns:a16="http://schemas.microsoft.com/office/drawing/2014/main" id="{21224C93-2988-7B47-9FB9-A9686D411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495800"/>
              <a:ext cx="1087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>
                  <a:solidFill>
                    <a:srgbClr val="0000FF"/>
                  </a:solidFill>
                </a:rPr>
                <a:t>C(</a:t>
              </a:r>
              <a:r>
                <a:rPr lang="en-US" altLang="it-IT" sz="2000" i="1">
                  <a:solidFill>
                    <a:srgbClr val="0000FF"/>
                  </a:solidFill>
                </a:rPr>
                <a:t>m,n,q</a:t>
              </a:r>
              <a:r>
                <a:rPr lang="en-US" altLang="it-IT" sz="200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7210" name="Text Box 42">
              <a:extLst>
                <a:ext uri="{FF2B5EF4-FFF2-40B4-BE49-F238E27FC236}">
                  <a16:creationId xmlns:a16="http://schemas.microsoft.com/office/drawing/2014/main" id="{8B972F11-BAC1-BF45-B547-C9730FC53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25" y="4983163"/>
              <a:ext cx="833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 i="1" dirty="0" err="1"/>
                <a:t>r</a:t>
              </a:r>
              <a:r>
                <a:rPr lang="en-US" altLang="it-IT" sz="2000" i="1" baseline="-25000" dirty="0" err="1"/>
                <a:t>n</a:t>
              </a:r>
              <a:r>
                <a:rPr lang="en-US" altLang="it-IT" sz="2000" dirty="0"/>
                <a:t> := 0</a:t>
              </a:r>
            </a:p>
          </p:txBody>
        </p:sp>
        <p:sp>
          <p:nvSpPr>
            <p:cNvPr id="7211" name="Rectangle 43">
              <a:extLst>
                <a:ext uri="{FF2B5EF4-FFF2-40B4-BE49-F238E27FC236}">
                  <a16:creationId xmlns:a16="http://schemas.microsoft.com/office/drawing/2014/main" id="{60E82970-1841-7445-B6D1-E503FAE4D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953000"/>
              <a:ext cx="11572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 i="1"/>
                <a:t>r</a:t>
              </a:r>
              <a:r>
                <a:rPr lang="en-US" altLang="it-IT" sz="2000" i="1" baseline="-25000"/>
                <a:t>n</a:t>
              </a:r>
              <a:r>
                <a:rPr lang="en-US" altLang="it-IT" sz="2000"/>
                <a:t> := </a:t>
              </a:r>
              <a:r>
                <a:rPr lang="en-US" altLang="it-IT" sz="2000" i="1"/>
                <a:t>r</a:t>
              </a:r>
              <a:r>
                <a:rPr lang="en-US" altLang="it-IT" sz="2000" i="1" baseline="-25000"/>
                <a:t>n</a:t>
              </a:r>
              <a:r>
                <a:rPr lang="en-US" altLang="it-IT" sz="2000"/>
                <a:t>+1</a:t>
              </a:r>
              <a:endParaRPr lang="en-US" altLang="it-IT" sz="2000" baseline="-25000"/>
            </a:p>
          </p:txBody>
        </p:sp>
        <p:sp>
          <p:nvSpPr>
            <p:cNvPr id="7212" name="Rectangle 44">
              <a:extLst>
                <a:ext uri="{FF2B5EF4-FFF2-40B4-BE49-F238E27FC236}">
                  <a16:creationId xmlns:a16="http://schemas.microsoft.com/office/drawing/2014/main" id="{993FAF55-EAE6-5444-92D6-8DEE51CFF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953000"/>
              <a:ext cx="9239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 i="1"/>
                <a:t>r</a:t>
              </a:r>
              <a:r>
                <a:rPr lang="en-US" altLang="it-IT" sz="2000" i="1" baseline="-25000"/>
                <a:t>n</a:t>
              </a:r>
              <a:r>
                <a:rPr lang="en-US" altLang="it-IT" sz="2000"/>
                <a:t> := </a:t>
              </a:r>
              <a:r>
                <a:rPr lang="en-US" altLang="it-IT" sz="2000" i="1"/>
                <a:t>r</a:t>
              </a:r>
              <a:r>
                <a:rPr lang="en-US" altLang="it-IT" sz="2000" i="1" baseline="-25000"/>
                <a:t>m</a:t>
              </a:r>
              <a:endParaRPr lang="en-US" altLang="it-IT" sz="2000" baseline="-25000"/>
            </a:p>
          </p:txBody>
        </p:sp>
        <p:sp>
          <p:nvSpPr>
            <p:cNvPr id="7213" name="Text Box 45">
              <a:extLst>
                <a:ext uri="{FF2B5EF4-FFF2-40B4-BE49-F238E27FC236}">
                  <a16:creationId xmlns:a16="http://schemas.microsoft.com/office/drawing/2014/main" id="{A926835C-0CDA-9F4A-BF80-5CB632678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953000"/>
              <a:ext cx="20828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/>
                <a:t>Se </a:t>
              </a:r>
              <a:r>
                <a:rPr lang="en-US" altLang="it-IT" sz="2000" i="1"/>
                <a:t>r</a:t>
              </a:r>
              <a:r>
                <a:rPr lang="en-US" altLang="it-IT" sz="2000" i="1" baseline="-25000"/>
                <a:t>n</a:t>
              </a:r>
              <a:r>
                <a:rPr lang="en-US" altLang="it-IT" sz="2000"/>
                <a:t> = </a:t>
              </a:r>
              <a:r>
                <a:rPr lang="en-US" altLang="it-IT" sz="2000" i="1"/>
                <a:t>r</a:t>
              </a:r>
              <a:r>
                <a:rPr lang="en-US" altLang="it-IT" sz="2000" i="1" baseline="-25000"/>
                <a:t>m</a:t>
              </a:r>
              <a:r>
                <a:rPr lang="en-US" altLang="it-IT" sz="2000"/>
                <a:t> si</a:t>
              </a:r>
            </a:p>
            <a:p>
              <a:r>
                <a:rPr lang="en-US" altLang="it-IT" sz="2000"/>
                <a:t>va all'istruzione I</a:t>
              </a:r>
              <a:r>
                <a:rPr lang="en-US" altLang="it-IT" sz="2000" baseline="-25000"/>
                <a:t>q</a:t>
              </a:r>
              <a:r>
                <a:rPr lang="en-US" altLang="it-IT" sz="2000"/>
                <a:t> </a:t>
              </a:r>
            </a:p>
          </p:txBody>
        </p:sp>
        <p:sp>
          <p:nvSpPr>
            <p:cNvPr id="7216" name="Rectangle 48">
              <a:extLst>
                <a:ext uri="{FF2B5EF4-FFF2-40B4-BE49-F238E27FC236}">
                  <a16:creationId xmlns:a16="http://schemas.microsoft.com/office/drawing/2014/main" id="{316B7505-87C4-D94D-BE15-59A210D82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19600"/>
              <a:ext cx="7696200" cy="12954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759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9CBA0-B0FD-A541-A172-8C90A39A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B06DD-6C26-F446-9D2C-00826BCC5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133350"/>
            <a:ext cx="47371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C1734B0-867B-074C-8AA9-65C42DAD233A}"/>
              </a:ext>
            </a:extLst>
          </p:cNvPr>
          <p:cNvGrpSpPr/>
          <p:nvPr/>
        </p:nvGrpSpPr>
        <p:grpSpPr>
          <a:xfrm>
            <a:off x="0" y="266751"/>
            <a:ext cx="9144000" cy="1143642"/>
            <a:chOff x="0" y="753639"/>
            <a:chExt cx="9144000" cy="11436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305D2C-10BE-4C4D-BEE5-D3F58FD9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53639"/>
              <a:ext cx="9144000" cy="64809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ACE59B-A4BD-B143-A7A0-372414352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636" y="1306729"/>
              <a:ext cx="8728364" cy="59055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A57D438-CF53-374F-8762-6B067917F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658" y="2445834"/>
            <a:ext cx="4435832" cy="31666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11AE7E-3F0D-4F45-BB2C-8DF89EAD0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589" y="1467934"/>
            <a:ext cx="5092700" cy="977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796D5A-D3D3-FC4C-85C8-5F89FC66B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89" y="1691011"/>
            <a:ext cx="2501900" cy="355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377277-B002-8A4D-8C86-07B6DEEBC137}"/>
              </a:ext>
            </a:extLst>
          </p:cNvPr>
          <p:cNvGrpSpPr/>
          <p:nvPr/>
        </p:nvGrpSpPr>
        <p:grpSpPr>
          <a:xfrm>
            <a:off x="967990" y="5650625"/>
            <a:ext cx="6921500" cy="939800"/>
            <a:chOff x="967990" y="5650625"/>
            <a:chExt cx="6921500" cy="9398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9A22F4-EC0C-1846-8A70-7A59E68F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3990" y="5650625"/>
              <a:ext cx="4635500" cy="939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D34F86-6AA5-6243-A7F5-E543623E7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7990" y="5936375"/>
              <a:ext cx="22860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8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D9A0A-A594-9249-8058-3E13EC6E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0D955-A6C9-0F4E-BFE0-413392E6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56"/>
            <a:ext cx="9144000" cy="1586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F72909-187E-AB4E-9A49-7ADAEC40C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48" y="2416628"/>
            <a:ext cx="6670420" cy="41275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07F2C5-C791-954C-90EE-CA38E71D79CD}"/>
              </a:ext>
            </a:extLst>
          </p:cNvPr>
          <p:cNvSpPr/>
          <p:nvPr/>
        </p:nvSpPr>
        <p:spPr>
          <a:xfrm>
            <a:off x="95003" y="1175656"/>
            <a:ext cx="8953994" cy="5462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85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D9A0A-A594-9249-8058-3E13EC6E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0D955-A6C9-0F4E-BFE0-413392E6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56"/>
            <a:ext cx="9144000" cy="1586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F72909-187E-AB4E-9A49-7ADAEC40C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48" y="2416628"/>
            <a:ext cx="6670420" cy="41275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07F2C5-C791-954C-90EE-CA38E71D79CD}"/>
              </a:ext>
            </a:extLst>
          </p:cNvPr>
          <p:cNvSpPr/>
          <p:nvPr/>
        </p:nvSpPr>
        <p:spPr>
          <a:xfrm>
            <a:off x="95003" y="2102809"/>
            <a:ext cx="8953994" cy="458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83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D9A0A-A594-9249-8058-3E13EC6E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0D955-A6C9-0F4E-BFE0-413392E6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56"/>
            <a:ext cx="9144000" cy="1586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F72909-187E-AB4E-9A49-7ADAEC40C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48" y="2416628"/>
            <a:ext cx="6670420" cy="41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8769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01A8469-4ABE-C349-8604-DDFA66561FA0}" vid="{3DE8DD89-8E96-7D45-8D8A-48E3201CD8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3952</TotalTime>
  <Words>508</Words>
  <Application>Microsoft Macintosh PowerPoint</Application>
  <PresentationFormat>On-screen Show (4:3)</PresentationFormat>
  <Paragraphs>113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Monaco</vt:lpstr>
      <vt:lpstr>Times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Fabris</dc:creator>
  <cp:lastModifiedBy>Francesco Fabris</cp:lastModifiedBy>
  <cp:revision>88</cp:revision>
  <dcterms:created xsi:type="dcterms:W3CDTF">2020-12-01T08:43:35Z</dcterms:created>
  <dcterms:modified xsi:type="dcterms:W3CDTF">2023-03-12T15:27:01Z</dcterms:modified>
</cp:coreProperties>
</file>