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415" r:id="rId2"/>
    <p:sldId id="416" r:id="rId3"/>
    <p:sldId id="417" r:id="rId4"/>
    <p:sldId id="560" r:id="rId5"/>
    <p:sldId id="425" r:id="rId6"/>
    <p:sldId id="426" r:id="rId7"/>
    <p:sldId id="418" r:id="rId8"/>
    <p:sldId id="420" r:id="rId9"/>
    <p:sldId id="427" r:id="rId10"/>
    <p:sldId id="422" r:id="rId11"/>
    <p:sldId id="423" r:id="rId12"/>
    <p:sldId id="424" r:id="rId13"/>
    <p:sldId id="428" r:id="rId14"/>
    <p:sldId id="267" r:id="rId15"/>
    <p:sldId id="471" r:id="rId16"/>
    <p:sldId id="268" r:id="rId17"/>
    <p:sldId id="429" r:id="rId18"/>
    <p:sldId id="430" r:id="rId19"/>
    <p:sldId id="431" r:id="rId20"/>
    <p:sldId id="272" r:id="rId21"/>
    <p:sldId id="439" r:id="rId22"/>
    <p:sldId id="275" r:id="rId23"/>
    <p:sldId id="432" r:id="rId24"/>
    <p:sldId id="433" r:id="rId25"/>
    <p:sldId id="440" r:id="rId26"/>
    <p:sldId id="434" r:id="rId27"/>
    <p:sldId id="435" r:id="rId28"/>
    <p:sldId id="436" r:id="rId29"/>
    <p:sldId id="437" r:id="rId30"/>
    <p:sldId id="284" r:id="rId31"/>
    <p:sldId id="566" r:id="rId32"/>
    <p:sldId id="441" r:id="rId33"/>
    <p:sldId id="442" r:id="rId34"/>
    <p:sldId id="443" r:id="rId35"/>
    <p:sldId id="444" r:id="rId36"/>
    <p:sldId id="445" r:id="rId37"/>
    <p:sldId id="446" r:id="rId38"/>
    <p:sldId id="292" r:id="rId39"/>
    <p:sldId id="450" r:id="rId40"/>
    <p:sldId id="451" r:id="rId41"/>
    <p:sldId id="452" r:id="rId42"/>
    <p:sldId id="453" r:id="rId43"/>
    <p:sldId id="454" r:id="rId44"/>
    <p:sldId id="455" r:id="rId45"/>
    <p:sldId id="457" r:id="rId46"/>
    <p:sldId id="459" r:id="rId47"/>
    <p:sldId id="461" r:id="rId48"/>
    <p:sldId id="462" r:id="rId49"/>
    <p:sldId id="463" r:id="rId50"/>
    <p:sldId id="464" r:id="rId51"/>
    <p:sldId id="306" r:id="rId52"/>
    <p:sldId id="307" r:id="rId53"/>
    <p:sldId id="465" r:id="rId54"/>
    <p:sldId id="466" r:id="rId55"/>
    <p:sldId id="470" r:id="rId56"/>
    <p:sldId id="467" r:id="rId57"/>
    <p:sldId id="468" r:id="rId58"/>
    <p:sldId id="314" r:id="rId59"/>
    <p:sldId id="315" r:id="rId60"/>
    <p:sldId id="469" r:id="rId61"/>
    <p:sldId id="563" r:id="rId62"/>
    <p:sldId id="472" r:id="rId63"/>
    <p:sldId id="317" r:id="rId64"/>
    <p:sldId id="497" r:id="rId65"/>
    <p:sldId id="319" r:id="rId66"/>
    <p:sldId id="473" r:id="rId67"/>
    <p:sldId id="474" r:id="rId68"/>
    <p:sldId id="322" r:id="rId69"/>
    <p:sldId id="323" r:id="rId70"/>
    <p:sldId id="475" r:id="rId71"/>
    <p:sldId id="477" r:id="rId72"/>
    <p:sldId id="476" r:id="rId73"/>
    <p:sldId id="478" r:id="rId74"/>
    <p:sldId id="328" r:id="rId75"/>
    <p:sldId id="479" r:id="rId76"/>
    <p:sldId id="480" r:id="rId77"/>
    <p:sldId id="481" r:id="rId78"/>
    <p:sldId id="482" r:id="rId79"/>
    <p:sldId id="483" r:id="rId80"/>
    <p:sldId id="484" r:id="rId81"/>
    <p:sldId id="485" r:id="rId82"/>
    <p:sldId id="486" r:id="rId83"/>
    <p:sldId id="487" r:id="rId84"/>
    <p:sldId id="488" r:id="rId85"/>
    <p:sldId id="489" r:id="rId86"/>
    <p:sldId id="340" r:id="rId87"/>
    <p:sldId id="490" r:id="rId88"/>
    <p:sldId id="491" r:id="rId89"/>
    <p:sldId id="492" r:id="rId90"/>
    <p:sldId id="494" r:id="rId91"/>
    <p:sldId id="495" r:id="rId92"/>
    <p:sldId id="348" r:id="rId93"/>
    <p:sldId id="493" r:id="rId94"/>
    <p:sldId id="500" r:id="rId95"/>
    <p:sldId id="501" r:id="rId96"/>
    <p:sldId id="349" r:id="rId97"/>
    <p:sldId id="502" r:id="rId98"/>
    <p:sldId id="503" r:id="rId99"/>
    <p:sldId id="504" r:id="rId100"/>
    <p:sldId id="350" r:id="rId101"/>
    <p:sldId id="506" r:id="rId102"/>
    <p:sldId id="507" r:id="rId103"/>
    <p:sldId id="562" r:id="rId104"/>
    <p:sldId id="508" r:id="rId105"/>
    <p:sldId id="509" r:id="rId106"/>
    <p:sldId id="355" r:id="rId107"/>
    <p:sldId id="356" r:id="rId108"/>
    <p:sldId id="357" r:id="rId109"/>
    <p:sldId id="510" r:id="rId110"/>
    <p:sldId id="511" r:id="rId111"/>
    <p:sldId id="512" r:id="rId112"/>
    <p:sldId id="513" r:id="rId113"/>
    <p:sldId id="514" r:id="rId114"/>
    <p:sldId id="515" r:id="rId115"/>
    <p:sldId id="516" r:id="rId116"/>
    <p:sldId id="517" r:id="rId117"/>
    <p:sldId id="518" r:id="rId118"/>
    <p:sldId id="519" r:id="rId119"/>
    <p:sldId id="520" r:id="rId120"/>
    <p:sldId id="369" r:id="rId121"/>
    <p:sldId id="523" r:id="rId122"/>
    <p:sldId id="567" r:id="rId123"/>
    <p:sldId id="524" r:id="rId124"/>
    <p:sldId id="525" r:id="rId125"/>
    <p:sldId id="526" r:id="rId126"/>
    <p:sldId id="374" r:id="rId127"/>
    <p:sldId id="527" r:id="rId128"/>
    <p:sldId id="376" r:id="rId129"/>
    <p:sldId id="528" r:id="rId130"/>
    <p:sldId id="378" r:id="rId131"/>
    <p:sldId id="529" r:id="rId132"/>
    <p:sldId id="530" r:id="rId133"/>
    <p:sldId id="531" r:id="rId134"/>
    <p:sldId id="532" r:id="rId135"/>
    <p:sldId id="533" r:id="rId136"/>
    <p:sldId id="536" r:id="rId137"/>
    <p:sldId id="537" r:id="rId138"/>
    <p:sldId id="538" r:id="rId139"/>
    <p:sldId id="539" r:id="rId140"/>
    <p:sldId id="389" r:id="rId141"/>
    <p:sldId id="540" r:id="rId142"/>
    <p:sldId id="541" r:id="rId143"/>
    <p:sldId id="542" r:id="rId144"/>
    <p:sldId id="543" r:id="rId145"/>
    <p:sldId id="544" r:id="rId146"/>
    <p:sldId id="395" r:id="rId147"/>
    <p:sldId id="545" r:id="rId148"/>
    <p:sldId id="546" r:id="rId149"/>
    <p:sldId id="547" r:id="rId150"/>
    <p:sldId id="548" r:id="rId151"/>
    <p:sldId id="549" r:id="rId152"/>
    <p:sldId id="401" r:id="rId153"/>
    <p:sldId id="550" r:id="rId154"/>
    <p:sldId id="551" r:id="rId155"/>
    <p:sldId id="552" r:id="rId156"/>
    <p:sldId id="553" r:id="rId157"/>
    <p:sldId id="554" r:id="rId158"/>
    <p:sldId id="406" r:id="rId159"/>
    <p:sldId id="407" r:id="rId160"/>
    <p:sldId id="555" r:id="rId161"/>
    <p:sldId id="556" r:id="rId162"/>
    <p:sldId id="558" r:id="rId163"/>
    <p:sldId id="411" r:id="rId164"/>
    <p:sldId id="412" r:id="rId165"/>
    <p:sldId id="413" r:id="rId166"/>
    <p:sldId id="414" r:id="rId167"/>
    <p:sldId id="559" r:id="rId168"/>
    <p:sldId id="269" r:id="rId169"/>
    <p:sldId id="270" r:id="rId1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3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27"/>
    <p:restoredTop sz="97020"/>
  </p:normalViewPr>
  <p:slideViewPr>
    <p:cSldViewPr snapToGrid="0" snapToObjects="1">
      <p:cViewPr varScale="1">
        <p:scale>
          <a:sx n="109" d="100"/>
          <a:sy n="109" d="100"/>
        </p:scale>
        <p:origin x="1640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3/26/24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92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3/26/24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6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3/26/24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3/26/24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3/26/24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3/26/24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86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3/26/24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3/26/24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79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3/26/24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23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3/26/24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46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3/26/24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43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397AC-477C-9647-82AD-DF18BFAF287D}" type="datetimeFigureOut">
              <a:rPr lang="en-US" smtClean="0"/>
              <a:t>3/26/24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9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2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0.png"/><Relationship Id="rId4" Type="http://schemas.openxmlformats.org/officeDocument/2006/relationships/image" Target="../media/image27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3.png"/><Relationship Id="rId4" Type="http://schemas.openxmlformats.org/officeDocument/2006/relationships/image" Target="../media/image28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8.png"/><Relationship Id="rId4" Type="http://schemas.openxmlformats.org/officeDocument/2006/relationships/image" Target="../media/image28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1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4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0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5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3.png"/><Relationship Id="rId5" Type="http://schemas.openxmlformats.org/officeDocument/2006/relationships/image" Target="../media/image312.png"/><Relationship Id="rId4" Type="http://schemas.openxmlformats.org/officeDocument/2006/relationships/image" Target="../media/image31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6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1.png"/><Relationship Id="rId5" Type="http://schemas.openxmlformats.org/officeDocument/2006/relationships/image" Target="../media/image320.png"/><Relationship Id="rId4" Type="http://schemas.openxmlformats.org/officeDocument/2006/relationships/image" Target="../media/image319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4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7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png"/><Relationship Id="rId3" Type="http://schemas.openxmlformats.org/officeDocument/2006/relationships/image" Target="../media/image329.png"/><Relationship Id="rId7" Type="http://schemas.openxmlformats.org/officeDocument/2006/relationships/image" Target="../media/image333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2.png"/><Relationship Id="rId5" Type="http://schemas.openxmlformats.org/officeDocument/2006/relationships/image" Target="../media/image331.png"/><Relationship Id="rId4" Type="http://schemas.openxmlformats.org/officeDocument/2006/relationships/image" Target="../media/image330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png"/><Relationship Id="rId3" Type="http://schemas.openxmlformats.org/officeDocument/2006/relationships/image" Target="../media/image336.png"/><Relationship Id="rId7" Type="http://schemas.openxmlformats.org/officeDocument/2006/relationships/image" Target="../media/image340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9.png"/><Relationship Id="rId5" Type="http://schemas.openxmlformats.org/officeDocument/2006/relationships/image" Target="../media/image338.png"/><Relationship Id="rId4" Type="http://schemas.openxmlformats.org/officeDocument/2006/relationships/image" Target="../media/image337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6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6.png"/><Relationship Id="rId4" Type="http://schemas.openxmlformats.org/officeDocument/2006/relationships/image" Target="../media/image355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png"/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5.png"/><Relationship Id="rId4" Type="http://schemas.openxmlformats.org/officeDocument/2006/relationships/image" Target="../media/image366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9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5.png"/><Relationship Id="rId4" Type="http://schemas.openxmlformats.org/officeDocument/2006/relationships/image" Target="../media/image380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3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0.pn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jp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5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0.png"/><Relationship Id="rId5" Type="http://schemas.openxmlformats.org/officeDocument/2006/relationships/image" Target="../media/image399.png"/><Relationship Id="rId4" Type="http://schemas.openxmlformats.org/officeDocument/2006/relationships/image" Target="../media/image398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4.png"/><Relationship Id="rId4" Type="http://schemas.openxmlformats.org/officeDocument/2006/relationships/image" Target="../media/image403.pn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png"/><Relationship Id="rId2" Type="http://schemas.openxmlformats.org/officeDocument/2006/relationships/image" Target="../media/image406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pn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jp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7.png"/><Relationship Id="rId7" Type="http://schemas.openxmlformats.org/officeDocument/2006/relationships/image" Target="../media/image13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6A6F5F-C137-4B4B-8B32-512DF4F3A6FE}"/>
              </a:ext>
            </a:extLst>
          </p:cNvPr>
          <p:cNvSpPr/>
          <p:nvPr/>
        </p:nvSpPr>
        <p:spPr>
          <a:xfrm>
            <a:off x="1202345" y="1392971"/>
            <a:ext cx="6411371" cy="5262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>
                <a:latin typeface="NimbusRomNo9L"/>
              </a:rPr>
              <a:t>Obiettivo della nostra analisi: </a:t>
            </a:r>
          </a:p>
          <a:p>
            <a:endParaRPr lang="it-IT" sz="2400">
              <a:latin typeface="NimbusRomNo9L"/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sz="2400">
                <a:latin typeface="NimbusRomNo9L"/>
              </a:rPr>
              <a:t>trovare l’insieme di tutti i problemi risolubili </a:t>
            </a:r>
            <a:br>
              <a:rPr lang="it-IT" sz="2400">
                <a:latin typeface="NimbusRomNo9L"/>
              </a:rPr>
            </a:br>
            <a:r>
              <a:rPr lang="it-IT" sz="2400">
                <a:latin typeface="NimbusRomNo9L"/>
              </a:rPr>
              <a:t>(delle funzioni computabili)</a:t>
            </a:r>
          </a:p>
          <a:p>
            <a:pPr marL="514350" indent="-514350">
              <a:buFont typeface="+mj-lt"/>
              <a:buAutoNum type="arabicPeriod"/>
            </a:pPr>
            <a:endParaRPr lang="it-IT" sz="2400">
              <a:latin typeface="NimbusRomNo9L"/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sz="2400">
                <a:latin typeface="NimbusRomNo9L"/>
              </a:rPr>
              <a:t>calcolare quanti sono</a:t>
            </a:r>
            <a:endParaRPr lang="it-IT" sz="2400"/>
          </a:p>
          <a:p>
            <a:pPr marL="514350" indent="-514350">
              <a:buFont typeface="+mj-lt"/>
              <a:buAutoNum type="arabicPeriod"/>
            </a:pPr>
            <a:endParaRPr lang="it-IT" sz="2400">
              <a:latin typeface="NimbusRomNo9L"/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sz="2400">
                <a:latin typeface="NimbusRomNo9L"/>
              </a:rPr>
              <a:t>verificare se esistono problemi non risolubili</a:t>
            </a:r>
            <a:br>
              <a:rPr lang="it-IT" sz="2400">
                <a:latin typeface="NimbusRomNo9L"/>
              </a:rPr>
            </a:br>
            <a:r>
              <a:rPr lang="it-IT" sz="2400">
                <a:latin typeface="NimbusRomNo9L"/>
              </a:rPr>
              <a:t>(funzioni non computabili)</a:t>
            </a:r>
          </a:p>
          <a:p>
            <a:pPr marL="514350" indent="-514350">
              <a:buFont typeface="+mj-lt"/>
              <a:buAutoNum type="arabicPeriod"/>
            </a:pPr>
            <a:endParaRPr lang="it-IT" sz="2400">
              <a:latin typeface="NimbusRomNo9L"/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sz="2400">
                <a:latin typeface="NimbusRomNo9L"/>
              </a:rPr>
              <a:t>se esistono, quanti sono?</a:t>
            </a:r>
          </a:p>
          <a:p>
            <a:pPr marL="514350" indent="-514350">
              <a:buFont typeface="+mj-lt"/>
              <a:buAutoNum type="arabicPeriod"/>
            </a:pPr>
            <a:endParaRPr lang="it-IT" sz="2400">
              <a:latin typeface="NimbusRomNo9L"/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sz="2400">
                <a:latin typeface="NimbusRomNo9L"/>
              </a:rPr>
              <a:t>in che rapporto stanno, come cardinalità, con </a:t>
            </a:r>
            <a:br>
              <a:rPr lang="it-IT" sz="2400">
                <a:latin typeface="NimbusRomNo9L"/>
              </a:rPr>
            </a:br>
            <a:r>
              <a:rPr lang="it-IT" sz="2400">
                <a:latin typeface="NimbusRomNo9L"/>
              </a:rPr>
              <a:t>i problemi risolubili?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345376-0989-DA44-A5B3-F98F1FCD53BD}"/>
              </a:ext>
            </a:extLst>
          </p:cNvPr>
          <p:cNvSpPr txBox="1"/>
          <p:nvPr/>
        </p:nvSpPr>
        <p:spPr>
          <a:xfrm>
            <a:off x="2444511" y="300447"/>
            <a:ext cx="4875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/>
              <a:t>Computabilità e decidibilità</a:t>
            </a:r>
          </a:p>
        </p:txBody>
      </p:sp>
    </p:spTree>
    <p:extLst>
      <p:ext uri="{BB962C8B-B14F-4D97-AF65-F5344CB8AC3E}">
        <p14:creationId xmlns:p14="http://schemas.microsoft.com/office/powerpoint/2010/main" val="375610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DCE915-862D-2B47-9598-B3A7A1920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0918"/>
            <a:ext cx="9144000" cy="1087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8CEAB-7149-A847-B88E-86DB1AC89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392" y="256674"/>
            <a:ext cx="2606583" cy="43594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E4B689-68F5-1F4B-9EFA-5330962B947A}"/>
              </a:ext>
            </a:extLst>
          </p:cNvPr>
          <p:cNvSpPr/>
          <p:nvPr/>
        </p:nvSpPr>
        <p:spPr>
          <a:xfrm>
            <a:off x="4290555" y="2317641"/>
            <a:ext cx="166255" cy="2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82946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32902D-F639-D54D-A11B-3805FF746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6"/>
            <a:ext cx="9144000" cy="685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7060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86CBBC-20DC-FC46-877E-CE60BCE5B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83" y="4814537"/>
            <a:ext cx="5029200" cy="1765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AFFBC8-C935-974D-A112-9E2752A4A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433" y="2832100"/>
            <a:ext cx="3606800" cy="1193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5B8097-F9D7-6E43-ADEF-AD8A3CF4F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2950"/>
            <a:ext cx="9144000" cy="17092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22FAEA4-887D-2346-879F-097030C63EB5}"/>
              </a:ext>
            </a:extLst>
          </p:cNvPr>
          <p:cNvGrpSpPr/>
          <p:nvPr/>
        </p:nvGrpSpPr>
        <p:grpSpPr>
          <a:xfrm>
            <a:off x="3847606" y="2921168"/>
            <a:ext cx="4943824" cy="1015663"/>
            <a:chOff x="3515097" y="2921330"/>
            <a:chExt cx="4943824" cy="101566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6EB46BC-2108-1940-BF92-95CC8EE08457}"/>
                </a:ext>
              </a:extLst>
            </p:cNvPr>
            <p:cNvSpPr txBox="1"/>
            <p:nvPr/>
          </p:nvSpPr>
          <p:spPr>
            <a:xfrm>
              <a:off x="6103917" y="2921330"/>
              <a:ext cx="235500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>
                  <a:solidFill>
                    <a:srgbClr val="FF0000"/>
                  </a:solidFill>
                </a:rPr>
                <a:t>La funzione calcolata</a:t>
              </a:r>
            </a:p>
            <a:p>
              <a:r>
                <a:rPr lang="it-IT" sz="2000">
                  <a:solidFill>
                    <a:srgbClr val="FF0000"/>
                  </a:solidFill>
                </a:rPr>
                <a:t>dipende dalla arietà</a:t>
              </a:r>
            </a:p>
            <a:p>
              <a:r>
                <a:rPr lang="it-IT" sz="2000">
                  <a:solidFill>
                    <a:srgbClr val="FF0000"/>
                  </a:solidFill>
                </a:rPr>
                <a:t>della stessa!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22F4833-AD3A-1648-A284-4B7A833BD432}"/>
                </a:ext>
              </a:extLst>
            </p:cNvPr>
            <p:cNvCxnSpPr>
              <a:cxnSpLocks/>
              <a:stCxn id="2" idx="1"/>
            </p:cNvCxnSpPr>
            <p:nvPr/>
          </p:nvCxnSpPr>
          <p:spPr>
            <a:xfrm flipH="1" flipV="1">
              <a:off x="3515097" y="3182749"/>
              <a:ext cx="2588820" cy="24641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DF67602-4D2D-EB46-88F3-A0A6587197E9}"/>
                </a:ext>
              </a:extLst>
            </p:cNvPr>
            <p:cNvCxnSpPr>
              <a:cxnSpLocks/>
              <a:stCxn id="2" idx="1"/>
              <a:endCxn id="13" idx="3"/>
            </p:cNvCxnSpPr>
            <p:nvPr/>
          </p:nvCxnSpPr>
          <p:spPr>
            <a:xfrm flipH="1">
              <a:off x="4534724" y="3429162"/>
              <a:ext cx="1569193" cy="30875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6634E43-B5A5-2843-8E3B-200C7B2201E7}"/>
              </a:ext>
            </a:extLst>
          </p:cNvPr>
          <p:cNvSpPr/>
          <p:nvPr/>
        </p:nvSpPr>
        <p:spPr>
          <a:xfrm>
            <a:off x="2695700" y="2893618"/>
            <a:ext cx="1151906" cy="5207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A035F8-FFBC-C64E-AA1B-A21CFE543FEA}"/>
              </a:ext>
            </a:extLst>
          </p:cNvPr>
          <p:cNvSpPr/>
          <p:nvPr/>
        </p:nvSpPr>
        <p:spPr>
          <a:xfrm>
            <a:off x="3996047" y="3477408"/>
            <a:ext cx="871186" cy="5207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146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DF0BFC-09E7-7242-B36C-1A5DBCC68378}"/>
              </a:ext>
            </a:extLst>
          </p:cNvPr>
          <p:cNvSpPr/>
          <p:nvPr/>
        </p:nvSpPr>
        <p:spPr>
          <a:xfrm>
            <a:off x="4548249" y="3752603"/>
            <a:ext cx="308759" cy="213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9ADE00-3575-CF41-8A56-9B66262F0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1436"/>
            <a:ext cx="9067800" cy="73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EA2F1C-E70E-FE4A-ADDC-D882A1A8B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4546674"/>
            <a:ext cx="5791200" cy="127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76BC78-81F5-0E4D-A7D5-22AE08FA1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2620412"/>
            <a:ext cx="8255000" cy="1841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D2C400-9A7E-3B40-A7A8-4846702F6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449" y="214076"/>
            <a:ext cx="36576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2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7856A4-9DE9-F74A-A89D-089BB7553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680" y="10301"/>
            <a:ext cx="5791200" cy="127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74BA48-D74C-DF45-AB4C-FB8329969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3214"/>
            <a:ext cx="9144000" cy="10027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C3BBE6-FF48-9E44-A906-8B11096CD93D}"/>
              </a:ext>
            </a:extLst>
          </p:cNvPr>
          <p:cNvSpPr txBox="1"/>
          <p:nvPr/>
        </p:nvSpPr>
        <p:spPr>
          <a:xfrm>
            <a:off x="641267" y="2991115"/>
            <a:ext cx="7441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𝜙</a:t>
            </a:r>
            <a:r>
              <a:rPr lang="it-IT" sz="2400" i="1" baseline="-25000"/>
              <a:t>f</a:t>
            </a:r>
            <a:r>
              <a:rPr lang="it-IT" sz="2400" baseline="-25000"/>
              <a:t>(0)</a:t>
            </a:r>
            <a:r>
              <a:rPr lang="it-IT" sz="2400"/>
              <a:t> 𝜙</a:t>
            </a:r>
            <a:r>
              <a:rPr lang="it-IT" sz="2400" i="1" baseline="-25000"/>
              <a:t>f</a:t>
            </a:r>
            <a:r>
              <a:rPr lang="it-IT" sz="2400" baseline="-25000"/>
              <a:t>(1)          </a:t>
            </a:r>
            <a:r>
              <a:rPr lang="it-IT" sz="2400"/>
              <a:t>𝜙</a:t>
            </a:r>
            <a:r>
              <a:rPr lang="it-IT" sz="2400" i="1" baseline="-25000"/>
              <a:t>f</a:t>
            </a:r>
            <a:r>
              <a:rPr lang="it-IT" sz="2400" baseline="-25000"/>
              <a:t>(2)        </a:t>
            </a:r>
            <a:r>
              <a:rPr lang="it-IT" sz="2400"/>
              <a:t>𝜙</a:t>
            </a:r>
            <a:r>
              <a:rPr lang="it-IT" sz="2400" i="1" baseline="-25000"/>
              <a:t>f</a:t>
            </a:r>
            <a:r>
              <a:rPr lang="it-IT" sz="2400" baseline="-25000"/>
              <a:t>(3)                                    </a:t>
            </a:r>
            <a:r>
              <a:rPr lang="it-IT" sz="2400"/>
              <a:t>𝜙</a:t>
            </a:r>
            <a:r>
              <a:rPr lang="it-IT" sz="2400" i="1" baseline="-25000"/>
              <a:t>f</a:t>
            </a:r>
            <a:r>
              <a:rPr lang="it-IT" sz="2400" baseline="-25000"/>
              <a:t>(4)                       </a:t>
            </a:r>
            <a:r>
              <a:rPr lang="it-IT" sz="2400"/>
              <a:t>𝜙</a:t>
            </a:r>
            <a:r>
              <a:rPr lang="it-IT" sz="2400" i="1" baseline="-25000"/>
              <a:t>f</a:t>
            </a:r>
            <a:r>
              <a:rPr lang="it-IT" sz="2400" baseline="-25000"/>
              <a:t>(5)</a:t>
            </a:r>
            <a:r>
              <a:rPr lang="it-IT" sz="2400"/>
              <a:t>      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08CB53-C870-8C46-9B17-4AC5E85FA5C5}"/>
              </a:ext>
            </a:extLst>
          </p:cNvPr>
          <p:cNvSpPr txBox="1"/>
          <p:nvPr/>
        </p:nvSpPr>
        <p:spPr>
          <a:xfrm>
            <a:off x="1921625" y="3938909"/>
            <a:ext cx="5983433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/>
              <a:t>f</a:t>
            </a:r>
            <a:r>
              <a:rPr lang="it-IT" sz="2200"/>
              <a:t>(0)=0</a:t>
            </a:r>
          </a:p>
          <a:p>
            <a:endParaRPr lang="it-IT" sz="2200" i="1"/>
          </a:p>
          <a:p>
            <a:r>
              <a:rPr lang="it-IT" sz="2200" i="1"/>
              <a:t>f</a:t>
            </a:r>
            <a:r>
              <a:rPr lang="it-IT" sz="2200"/>
              <a:t>(1)=1	perché   𝜙</a:t>
            </a:r>
            <a:r>
              <a:rPr lang="it-IT" sz="2200" baseline="-25000"/>
              <a:t>1</a:t>
            </a:r>
            <a:r>
              <a:rPr lang="it-IT" sz="2200"/>
              <a:t> = x+1</a:t>
            </a:r>
            <a:r>
              <a:rPr lang="it-IT" sz="2200" i="1"/>
              <a:t> ≠ </a:t>
            </a:r>
            <a:r>
              <a:rPr lang="it-IT" sz="2200"/>
              <a:t>𝜙</a:t>
            </a:r>
            <a:r>
              <a:rPr lang="it-IT" sz="2200" i="1" baseline="-25000"/>
              <a:t>f</a:t>
            </a:r>
            <a:r>
              <a:rPr lang="it-IT" sz="2200" baseline="-25000"/>
              <a:t>(0)</a:t>
            </a:r>
            <a:r>
              <a:rPr lang="it-IT" sz="2200"/>
              <a:t> = 𝜙</a:t>
            </a:r>
            <a:r>
              <a:rPr lang="it-IT" sz="2200" baseline="-25000"/>
              <a:t>0</a:t>
            </a:r>
            <a:r>
              <a:rPr lang="it-IT" sz="2200"/>
              <a:t> =  0</a:t>
            </a:r>
          </a:p>
          <a:p>
            <a:endParaRPr lang="it-IT" sz="2200" i="1"/>
          </a:p>
          <a:p>
            <a:r>
              <a:rPr lang="it-IT" sz="2200" i="1"/>
              <a:t>f</a:t>
            </a:r>
            <a:r>
              <a:rPr lang="it-IT" sz="2200"/>
              <a:t>(2)=3	perché   𝜙</a:t>
            </a:r>
            <a:r>
              <a:rPr lang="it-IT" sz="2200" baseline="-25000"/>
              <a:t>2</a:t>
            </a:r>
            <a:r>
              <a:rPr lang="it-IT" sz="2200" i="1"/>
              <a:t> = </a:t>
            </a:r>
            <a:r>
              <a:rPr lang="it-IT" sz="2200"/>
              <a:t>𝜙</a:t>
            </a:r>
            <a:r>
              <a:rPr lang="it-IT" sz="2200" i="1" baseline="-25000"/>
              <a:t>f</a:t>
            </a:r>
            <a:r>
              <a:rPr lang="it-IT" sz="2200" baseline="-25000"/>
              <a:t>(0)</a:t>
            </a:r>
            <a:r>
              <a:rPr lang="it-IT" sz="2200"/>
              <a:t> = 0   ma   𝜙</a:t>
            </a:r>
            <a:r>
              <a:rPr lang="it-IT" sz="2200" baseline="-25000"/>
              <a:t>3</a:t>
            </a:r>
            <a:r>
              <a:rPr lang="it-IT" sz="2200"/>
              <a:t> = x </a:t>
            </a:r>
            <a:r>
              <a:rPr lang="it-IT" sz="2200" i="1"/>
              <a:t>≠ </a:t>
            </a:r>
            <a:r>
              <a:rPr lang="it-IT" sz="2200"/>
              <a:t>𝜙</a:t>
            </a:r>
            <a:r>
              <a:rPr lang="it-IT" sz="2200" baseline="-25000"/>
              <a:t>0</a:t>
            </a:r>
            <a:r>
              <a:rPr lang="it-IT" sz="2200"/>
              <a:t> ,</a:t>
            </a:r>
            <a:r>
              <a:rPr lang="it-IT" sz="2200" i="1"/>
              <a:t> </a:t>
            </a:r>
            <a:r>
              <a:rPr lang="it-IT" sz="2200"/>
              <a:t>𝜙</a:t>
            </a:r>
            <a:r>
              <a:rPr lang="it-IT" sz="2200" baseline="-25000"/>
              <a:t>1</a:t>
            </a:r>
          </a:p>
          <a:p>
            <a:endParaRPr lang="it-IT" sz="2200" i="1"/>
          </a:p>
          <a:p>
            <a:r>
              <a:rPr lang="it-IT" sz="2200" i="1"/>
              <a:t>f</a:t>
            </a:r>
            <a:r>
              <a:rPr lang="it-IT" sz="2200"/>
              <a:t>(3)=4	perché   𝜙</a:t>
            </a:r>
            <a:r>
              <a:rPr lang="it-IT" sz="2200" baseline="-25000"/>
              <a:t>4</a:t>
            </a:r>
            <a:r>
              <a:rPr lang="it-IT" sz="2200"/>
              <a:t> = 1  </a:t>
            </a:r>
            <a:r>
              <a:rPr lang="it-IT" sz="2200" i="1"/>
              <a:t>≠ </a:t>
            </a:r>
            <a:r>
              <a:rPr lang="it-IT" sz="2200"/>
              <a:t>𝜙</a:t>
            </a:r>
            <a:r>
              <a:rPr lang="it-IT" sz="2200" baseline="-25000"/>
              <a:t>0</a:t>
            </a:r>
            <a:r>
              <a:rPr lang="it-IT" sz="2200"/>
              <a:t>,</a:t>
            </a:r>
            <a:r>
              <a:rPr lang="it-IT" sz="2200" i="1"/>
              <a:t> </a:t>
            </a:r>
            <a:r>
              <a:rPr lang="it-IT" sz="2200"/>
              <a:t>𝜙</a:t>
            </a:r>
            <a:r>
              <a:rPr lang="it-IT" sz="2200" baseline="-25000"/>
              <a:t>1</a:t>
            </a:r>
            <a:r>
              <a:rPr lang="it-IT" sz="2200"/>
              <a:t>,</a:t>
            </a:r>
            <a:r>
              <a:rPr lang="it-IT" sz="2200" i="1"/>
              <a:t> </a:t>
            </a:r>
            <a:r>
              <a:rPr lang="it-IT" sz="2200"/>
              <a:t>𝜙</a:t>
            </a:r>
            <a:r>
              <a:rPr lang="it-IT" sz="2200" baseline="-25000"/>
              <a:t>3</a:t>
            </a:r>
            <a:endParaRPr lang="it-IT" sz="2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E0D8F5-2157-2141-96BC-3AD3FAB4D389}"/>
              </a:ext>
            </a:extLst>
          </p:cNvPr>
          <p:cNvSpPr txBox="1"/>
          <p:nvPr/>
        </p:nvSpPr>
        <p:spPr>
          <a:xfrm>
            <a:off x="641267" y="2354288"/>
            <a:ext cx="7454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𝜙</a:t>
            </a:r>
            <a:r>
              <a:rPr lang="it-IT" sz="2400" baseline="-25000"/>
              <a:t>0      </a:t>
            </a:r>
            <a:r>
              <a:rPr lang="it-IT" sz="2400"/>
              <a:t>𝜙</a:t>
            </a:r>
            <a:r>
              <a:rPr lang="it-IT" sz="2400" baseline="-25000"/>
              <a:t>1                </a:t>
            </a:r>
            <a:r>
              <a:rPr lang="it-IT" sz="2400"/>
              <a:t>𝜙</a:t>
            </a:r>
            <a:r>
              <a:rPr lang="it-IT" sz="2400" baseline="-25000"/>
              <a:t>3           </a:t>
            </a:r>
            <a:r>
              <a:rPr lang="it-IT" sz="2400"/>
              <a:t>𝜙</a:t>
            </a:r>
            <a:r>
              <a:rPr lang="it-IT" sz="2400" baseline="-25000"/>
              <a:t>4                                        </a:t>
            </a:r>
            <a:r>
              <a:rPr lang="it-IT" sz="2400"/>
              <a:t>𝜙</a:t>
            </a:r>
            <a:r>
              <a:rPr lang="it-IT" sz="2400" baseline="-25000"/>
              <a:t>7                          </a:t>
            </a:r>
            <a:r>
              <a:rPr lang="it-IT" sz="2400"/>
              <a:t>𝜙</a:t>
            </a:r>
            <a:r>
              <a:rPr lang="it-IT" sz="2400" baseline="-25000"/>
              <a:t>9</a:t>
            </a:r>
            <a:r>
              <a:rPr lang="it-IT" sz="2400"/>
              <a:t>        ...</a:t>
            </a:r>
          </a:p>
        </p:txBody>
      </p:sp>
    </p:spTree>
    <p:extLst>
      <p:ext uri="{BB962C8B-B14F-4D97-AF65-F5344CB8AC3E}">
        <p14:creationId xmlns:p14="http://schemas.microsoft.com/office/powerpoint/2010/main" val="252286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40DB78-0D35-2C4A-B8F8-12AB9FB96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649" y="3124200"/>
            <a:ext cx="5473700" cy="3733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57AE0F-9724-EB47-A20D-BF750D49D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0153"/>
            <a:ext cx="90805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2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512BB6-313F-8440-B393-4A0BB7094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574" y="269748"/>
            <a:ext cx="5473700" cy="3733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43E50B-5EA4-C144-A068-E216C7AC2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55906"/>
            <a:ext cx="9144000" cy="16717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973513-B0A4-EC44-AB6B-54828B734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0" y="4003548"/>
            <a:ext cx="7124700" cy="990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25551C-F8BD-BE47-B450-101B887CE43A}"/>
              </a:ext>
            </a:extLst>
          </p:cNvPr>
          <p:cNvSpPr/>
          <p:nvPr/>
        </p:nvSpPr>
        <p:spPr>
          <a:xfrm>
            <a:off x="5296394" y="2814452"/>
            <a:ext cx="1151906" cy="55236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0BA61E-DBD1-8641-B720-D0446B902242}"/>
              </a:ext>
            </a:extLst>
          </p:cNvPr>
          <p:cNvGrpSpPr/>
          <p:nvPr/>
        </p:nvGrpSpPr>
        <p:grpSpPr>
          <a:xfrm>
            <a:off x="6448300" y="1502979"/>
            <a:ext cx="2446514" cy="1587656"/>
            <a:chOff x="6448300" y="1502979"/>
            <a:chExt cx="2446514" cy="158765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DB8F8E8-E2E9-444D-BE5C-76D9609A9765}"/>
                </a:ext>
              </a:extLst>
            </p:cNvPr>
            <p:cNvSpPr txBox="1"/>
            <p:nvPr/>
          </p:nvSpPr>
          <p:spPr>
            <a:xfrm>
              <a:off x="7373885" y="1502979"/>
              <a:ext cx="1520929" cy="92333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/>
                <a:t>identificata </a:t>
              </a:r>
            </a:p>
            <a:p>
              <a:r>
                <a:rPr lang="it-IT"/>
                <a:t>univocamente</a:t>
              </a:r>
            </a:p>
            <a:p>
              <a:r>
                <a:rPr lang="it-IT"/>
                <a:t>da </a:t>
              </a:r>
              <a:r>
                <a:rPr lang="it-IT" i="1"/>
                <a:t>m</a:t>
              </a:r>
              <a:r>
                <a:rPr lang="it-IT"/>
                <a:t> e </a:t>
              </a:r>
              <a:r>
                <a:rPr lang="it-IT" i="1"/>
                <a:t>n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DC7571E-6AF8-E042-A79C-751EA6B0CD07}"/>
                </a:ext>
              </a:extLst>
            </p:cNvPr>
            <p:cNvCxnSpPr>
              <a:stCxn id="2" idx="2"/>
              <a:endCxn id="5" idx="3"/>
            </p:cNvCxnSpPr>
            <p:nvPr/>
          </p:nvCxnSpPr>
          <p:spPr>
            <a:xfrm flipH="1">
              <a:off x="6448300" y="2426309"/>
              <a:ext cx="1686050" cy="66432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453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94363E-0E15-9C4D-A981-A40AF984C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"/>
            <a:ext cx="9144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0459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4291E-3E4F-8E48-AF8E-E24289743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2"/>
            <a:ext cx="9144000" cy="68474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BF840A-E728-4A40-81A0-7B2047082334}"/>
              </a:ext>
            </a:extLst>
          </p:cNvPr>
          <p:cNvSpPr/>
          <p:nvPr/>
        </p:nvSpPr>
        <p:spPr>
          <a:xfrm>
            <a:off x="6329548" y="4191990"/>
            <a:ext cx="201881" cy="249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65067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668E9-7F48-A145-BC87-56BE0CB86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" y="0"/>
            <a:ext cx="914049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B7A44C-9441-8C4A-87C2-4E7BE18EFE80}"/>
              </a:ext>
            </a:extLst>
          </p:cNvPr>
          <p:cNvSpPr/>
          <p:nvPr/>
        </p:nvSpPr>
        <p:spPr>
          <a:xfrm>
            <a:off x="2671948" y="4886934"/>
            <a:ext cx="201881" cy="249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049382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61A039-7511-4642-862B-9C8E3A84A616}"/>
              </a:ext>
            </a:extLst>
          </p:cNvPr>
          <p:cNvSpPr/>
          <p:nvPr/>
        </p:nvSpPr>
        <p:spPr>
          <a:xfrm>
            <a:off x="3598540" y="5289270"/>
            <a:ext cx="201881" cy="249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C4A6EC-8C46-3544-939E-659139D0E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82" y="4588460"/>
            <a:ext cx="6946900" cy="165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1F2A50-2DC3-204C-ADBA-670233D5B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36" y="1697990"/>
            <a:ext cx="6858000" cy="2730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E77513-8734-CA4F-B9B0-A66E91B6D795}"/>
              </a:ext>
            </a:extLst>
          </p:cNvPr>
          <p:cNvSpPr txBox="1"/>
          <p:nvPr/>
        </p:nvSpPr>
        <p:spPr>
          <a:xfrm>
            <a:off x="2247924" y="535516"/>
            <a:ext cx="4973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Come ottenere le sole funzioni totali?</a:t>
            </a:r>
          </a:p>
        </p:txBody>
      </p:sp>
    </p:spTree>
    <p:extLst>
      <p:ext uri="{BB962C8B-B14F-4D97-AF65-F5344CB8AC3E}">
        <p14:creationId xmlns:p14="http://schemas.microsoft.com/office/powerpoint/2010/main" val="221485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E26520-D570-0A4F-A1ED-71E6B15E3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52170"/>
            <a:ext cx="9144000" cy="2635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3C3FB4-BA80-9848-95DF-C2F31C829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357"/>
            <a:ext cx="9144000" cy="31486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5233B8-B1D2-374C-82D6-4DB878BE1927}"/>
              </a:ext>
            </a:extLst>
          </p:cNvPr>
          <p:cNvSpPr/>
          <p:nvPr/>
        </p:nvSpPr>
        <p:spPr>
          <a:xfrm>
            <a:off x="4109378" y="2256828"/>
            <a:ext cx="166255" cy="2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917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01CEAF-D159-2D44-A9C0-3F36FF84AB5D}"/>
              </a:ext>
            </a:extLst>
          </p:cNvPr>
          <p:cNvSpPr/>
          <p:nvPr/>
        </p:nvSpPr>
        <p:spPr>
          <a:xfrm>
            <a:off x="5023104" y="2743200"/>
            <a:ext cx="231648" cy="292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DDE09-CECD-4D4D-8CF7-21D58827B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755650"/>
            <a:ext cx="70485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047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1D280B-186C-6247-B344-A3567F813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92" y="5688076"/>
            <a:ext cx="5562600" cy="104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7BC917-F76D-5847-9210-440674BF5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92" y="4387469"/>
            <a:ext cx="7620000" cy="1130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ACC000-CB8C-AE41-84A8-3A3513B65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92" y="178562"/>
            <a:ext cx="80264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5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7A90D0-34D6-164E-B53C-E62458867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" y="4452112"/>
            <a:ext cx="8978900" cy="187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453FCE-3A38-9F48-95E7-88589D6D9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44" y="1015238"/>
            <a:ext cx="87757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0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64533D-D6B9-554B-B0CB-8F10676BD35D}"/>
              </a:ext>
            </a:extLst>
          </p:cNvPr>
          <p:cNvSpPr/>
          <p:nvPr/>
        </p:nvSpPr>
        <p:spPr>
          <a:xfrm>
            <a:off x="3011424" y="5096256"/>
            <a:ext cx="365760" cy="231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8DD9A-F432-F747-84AA-466C44A62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" y="508000"/>
            <a:ext cx="85217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3239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8897E9-9203-D84D-9DC4-103112115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4254005"/>
            <a:ext cx="7899400" cy="238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310217-A5CA-6C41-9AE7-A4EE980DF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50" y="1383887"/>
            <a:ext cx="7454900" cy="2311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51D7A7-E701-004C-8268-CD3E9D763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850" y="190170"/>
            <a:ext cx="67183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4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514E71-6890-8442-9D93-2BE9BFA67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980948"/>
            <a:ext cx="8712200" cy="170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F2FE7B-B6BE-7943-A8CD-9D57B710D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22" y="154178"/>
            <a:ext cx="4483100" cy="673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C50D14-7987-E64A-81FC-CBAEB270E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256" y="2836418"/>
            <a:ext cx="4492752" cy="364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DC076A-D5F9-174E-9A5A-073DA40B3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0" y="5504180"/>
            <a:ext cx="4127500" cy="109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8601D-520E-D841-8132-71E7D2885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420" y="4424680"/>
            <a:ext cx="5359400" cy="107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25F468-CD08-3644-99FB-057F0BCE0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516630"/>
            <a:ext cx="8991600" cy="736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D5FD97-1EC7-4543-89DF-9A14D9D5D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7856" y="208834"/>
            <a:ext cx="3977894" cy="322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6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09734A-2518-DA4E-87AA-C7024B207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018" y="291592"/>
            <a:ext cx="5905500" cy="203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462A942-D5B0-6F4F-96AF-2CA466B0FEC6}"/>
              </a:ext>
            </a:extLst>
          </p:cNvPr>
          <p:cNvGrpSpPr/>
          <p:nvPr/>
        </p:nvGrpSpPr>
        <p:grpSpPr>
          <a:xfrm>
            <a:off x="655868" y="2582644"/>
            <a:ext cx="7929800" cy="830997"/>
            <a:chOff x="877824" y="2694432"/>
            <a:chExt cx="7929800" cy="8309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A6FD2D-8CFA-6741-9D2F-56C2F80A02B5}"/>
                </a:ext>
              </a:extLst>
            </p:cNvPr>
            <p:cNvSpPr txBox="1"/>
            <p:nvPr/>
          </p:nvSpPr>
          <p:spPr>
            <a:xfrm>
              <a:off x="877824" y="2694432"/>
              <a:ext cx="79298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I numeri 462791004... possono essere usati per attribuire un </a:t>
              </a:r>
            </a:p>
            <a:p>
              <a:r>
                <a:rPr lang="it-IT" sz="2400"/>
                <a:t>valore a ciascun elemento  </a:t>
              </a:r>
              <a:r>
                <a:rPr lang="it-IT" sz="2400" i="1"/>
                <a:t>f</a:t>
              </a:r>
              <a:r>
                <a:rPr lang="it-IT" sz="2400"/>
                <a:t>(</a:t>
              </a:r>
              <a:r>
                <a:rPr lang="it-IT" sz="2400" i="1"/>
                <a:t>n</a:t>
              </a:r>
              <a:r>
                <a:rPr lang="it-IT" sz="2400"/>
                <a:t>) della funzione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35E641-2717-7145-8962-1F5BADF1F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7218" y="3053243"/>
              <a:ext cx="1537116" cy="472186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7547D51-AA7D-7E4E-9334-211F2BFF2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31706"/>
            <a:ext cx="9144000" cy="9530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41AB37-2117-FC4E-B573-839B7D96F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400" y="5402834"/>
            <a:ext cx="7061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8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B10FAF-E466-1846-B862-A9EC30D7A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682" y="1684528"/>
            <a:ext cx="7023100" cy="431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2250EC-CF5C-FF42-A567-02EDA75C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32" y="708660"/>
            <a:ext cx="75692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FB3D66-F261-F243-970D-EE143A3CB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222" y="5976752"/>
            <a:ext cx="6883400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088FD3-BC17-3943-A80D-7CCFEB57B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627" y="195072"/>
            <a:ext cx="3700811" cy="2891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71D367-673E-0648-ACE9-2E8928717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627" y="3086094"/>
            <a:ext cx="3649543" cy="93500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3F36B4-E4D3-B64A-A5E7-AE0F3FDE1DE0}"/>
              </a:ext>
            </a:extLst>
          </p:cNvPr>
          <p:cNvGrpSpPr/>
          <p:nvPr/>
        </p:nvGrpSpPr>
        <p:grpSpPr>
          <a:xfrm>
            <a:off x="2309448" y="4446476"/>
            <a:ext cx="4279900" cy="1321376"/>
            <a:chOff x="2309448" y="4446476"/>
            <a:chExt cx="4279900" cy="13213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3FC677-9A9E-FC44-9233-3C0FFEBAB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9448" y="4446476"/>
              <a:ext cx="4279900" cy="3683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929729-3649-214D-AA8A-809EC88F1FB5}"/>
                </a:ext>
              </a:extLst>
            </p:cNvPr>
            <p:cNvSpPr txBox="1"/>
            <p:nvPr/>
          </p:nvSpPr>
          <p:spPr>
            <a:xfrm>
              <a:off x="2624627" y="4998411"/>
              <a:ext cx="39125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/>
                <a:t>poiché o ha un valore diverso</a:t>
              </a:r>
            </a:p>
            <a:p>
              <a:r>
                <a:rPr lang="it-IT" sz="2200"/>
                <a:t>oppure una è definita e l’altra 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685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8A5FFF-710C-1F4A-AF18-D7C8D63DDD33}"/>
              </a:ext>
            </a:extLst>
          </p:cNvPr>
          <p:cNvSpPr/>
          <p:nvPr/>
        </p:nvSpPr>
        <p:spPr>
          <a:xfrm>
            <a:off x="2528030" y="0"/>
            <a:ext cx="43890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>
                <a:latin typeface="NimbusRomNo9L"/>
              </a:rPr>
              <a:t>Notazione di traslazione </a:t>
            </a:r>
            <a:endParaRPr lang="it-IT" sz="3200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215E16-699F-084F-AB32-024D607D7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860" y="683986"/>
            <a:ext cx="4635500" cy="78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228E29-8DEA-1D4D-ABC1-35A970C6D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860" y="1308678"/>
            <a:ext cx="4826000" cy="749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0AA85C1-6BF2-D34E-AC9C-4EF7846BF363}"/>
              </a:ext>
            </a:extLst>
          </p:cNvPr>
          <p:cNvGrpSpPr/>
          <p:nvPr/>
        </p:nvGrpSpPr>
        <p:grpSpPr>
          <a:xfrm>
            <a:off x="0" y="2025428"/>
            <a:ext cx="9144000" cy="3949261"/>
            <a:chOff x="0" y="2298560"/>
            <a:chExt cx="9144000" cy="394926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BF5A06-904C-244E-A9F7-55DA1BB45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298560"/>
              <a:ext cx="9144000" cy="226087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3E59195-416C-634B-9831-CE575E16E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650" y="4800021"/>
              <a:ext cx="8902700" cy="14478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56B419-48E7-AB42-960C-83D5AB5B7FC2}"/>
              </a:ext>
            </a:extLst>
          </p:cNvPr>
          <p:cNvGrpSpPr/>
          <p:nvPr/>
        </p:nvGrpSpPr>
        <p:grpSpPr>
          <a:xfrm>
            <a:off x="1092530" y="5986564"/>
            <a:ext cx="6370852" cy="546100"/>
            <a:chOff x="546265" y="6055366"/>
            <a:chExt cx="6370852" cy="5461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E0D2499-D9C8-3746-83AE-72F025D700EF}"/>
                </a:ext>
              </a:extLst>
            </p:cNvPr>
            <p:cNvSpPr txBox="1"/>
            <p:nvPr/>
          </p:nvSpPr>
          <p:spPr>
            <a:xfrm>
              <a:off x="546265" y="6115792"/>
              <a:ext cx="603165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/>
                <a:t>vogliamo che il valore                                         stia in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9F03DD-98FE-B649-8F7A-D4151A743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0443" y="6115792"/>
              <a:ext cx="2451100" cy="4699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AC88B53-3EA6-9845-B1FA-BD2096C03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83717" y="6055366"/>
              <a:ext cx="533400" cy="546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66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E74D6B-D2C8-6342-BEAA-A66F3DB42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6"/>
            <a:ext cx="9144000" cy="68501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A958D2-2ECE-7E4C-A3D5-3938D511F1D3}"/>
              </a:ext>
            </a:extLst>
          </p:cNvPr>
          <p:cNvSpPr/>
          <p:nvPr/>
        </p:nvSpPr>
        <p:spPr>
          <a:xfrm>
            <a:off x="4389120" y="3535680"/>
            <a:ext cx="365760" cy="268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55061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7AC3F2-45F5-B747-A931-1D257B327B31}"/>
              </a:ext>
            </a:extLst>
          </p:cNvPr>
          <p:cNvSpPr/>
          <p:nvPr/>
        </p:nvSpPr>
        <p:spPr>
          <a:xfrm>
            <a:off x="4132613" y="3716977"/>
            <a:ext cx="368135" cy="332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6DE175-D8AE-094D-9255-D65F8427F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98" y="5526891"/>
            <a:ext cx="8597900" cy="67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8A43BF-F8BE-2E4B-8B7D-992491871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80" y="3883231"/>
            <a:ext cx="7467600" cy="128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775ACF-AD0F-5745-B61A-87E297F01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48" y="553852"/>
            <a:ext cx="7607300" cy="2235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5EE98F-B240-F741-8943-F4031C894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080" y="2917966"/>
            <a:ext cx="2085315" cy="46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cona del computer desktop su sfondo bianco. segno del computer. simbolo  del pc. stile piatto. 10311011 Arte vettoriale a Vecteezy">
            <a:extLst>
              <a:ext uri="{FF2B5EF4-FFF2-40B4-BE49-F238E27FC236}">
                <a16:creationId xmlns:a16="http://schemas.microsoft.com/office/drawing/2014/main" id="{9325DD67-C865-968B-E009-A52230C7F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01973"/>
            <a:ext cx="3505200" cy="254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PS Computing Services | FileWave: Install Software">
            <a:extLst>
              <a:ext uri="{FF2B5EF4-FFF2-40B4-BE49-F238E27FC236}">
                <a16:creationId xmlns:a16="http://schemas.microsoft.com/office/drawing/2014/main" id="{EBD40238-A3EA-BA9E-1E19-A141B5B26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463" y="2297723"/>
            <a:ext cx="1064137" cy="100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System Software Install Icon - png, ico and icns formats for Windows,  Mac OS X and Linux">
            <a:extLst>
              <a:ext uri="{FF2B5EF4-FFF2-40B4-BE49-F238E27FC236}">
                <a16:creationId xmlns:a16="http://schemas.microsoft.com/office/drawing/2014/main" id="{2589140E-F573-64EE-FCBB-17C3A01C8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640" y="976175"/>
            <a:ext cx="1215782" cy="121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95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2D475A9-CEA3-8C47-A045-BAA9074E189B}"/>
              </a:ext>
            </a:extLst>
          </p:cNvPr>
          <p:cNvGrpSpPr/>
          <p:nvPr/>
        </p:nvGrpSpPr>
        <p:grpSpPr>
          <a:xfrm>
            <a:off x="373963" y="2891139"/>
            <a:ext cx="8089900" cy="3213100"/>
            <a:chOff x="502335" y="3644900"/>
            <a:chExt cx="8089900" cy="32131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43B16F5-0309-4240-88E2-D1E2E4286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2335" y="3644900"/>
              <a:ext cx="8089900" cy="10541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F467BB-59E5-434C-AAD5-09FE762B9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7663" y="4699000"/>
              <a:ext cx="7658100" cy="21590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EAFB2D3-1246-EF4A-AE67-361954230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63" y="387350"/>
            <a:ext cx="73025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8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040BB4-E60C-074F-8FA2-436DC1C8B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46" y="290450"/>
            <a:ext cx="8343900" cy="38227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20F9059-D935-D848-9FAB-295C4529FE40}"/>
              </a:ext>
            </a:extLst>
          </p:cNvPr>
          <p:cNvGrpSpPr/>
          <p:nvPr/>
        </p:nvGrpSpPr>
        <p:grpSpPr>
          <a:xfrm>
            <a:off x="447634" y="3865500"/>
            <a:ext cx="8304398" cy="2832100"/>
            <a:chOff x="447634" y="3865500"/>
            <a:chExt cx="8304398" cy="28321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3CDC7D-943F-F945-A047-ED349C6C4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634" y="4113150"/>
              <a:ext cx="5232400" cy="23368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CA28957-55D5-704B-A533-7F20D3F3D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7132" y="3865500"/>
              <a:ext cx="2374900" cy="2832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681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A6339C-8F5B-BE42-8FB6-3912B2004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45" y="237877"/>
            <a:ext cx="6479556" cy="205793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152CDFB-AE97-B444-8BC1-2C412E17E070}"/>
              </a:ext>
            </a:extLst>
          </p:cNvPr>
          <p:cNvGrpSpPr/>
          <p:nvPr/>
        </p:nvGrpSpPr>
        <p:grpSpPr>
          <a:xfrm>
            <a:off x="2082657" y="2695699"/>
            <a:ext cx="4808999" cy="3979868"/>
            <a:chOff x="2082657" y="2695699"/>
            <a:chExt cx="4808999" cy="39798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E2F4C7A-EF40-0448-B34E-121E40C41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2657" y="2695699"/>
              <a:ext cx="4808999" cy="381791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3D9288-9E54-224D-B8A1-9ACC599B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1852" y="3716467"/>
              <a:ext cx="2565400" cy="295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893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05B485-86A3-9041-BB61-7A627AFD0ED2}"/>
              </a:ext>
            </a:extLst>
          </p:cNvPr>
          <p:cNvSpPr/>
          <p:nvPr/>
        </p:nvSpPr>
        <p:spPr>
          <a:xfrm>
            <a:off x="2291938" y="2897579"/>
            <a:ext cx="344384" cy="463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F0B649-72FE-854E-83B0-B8A47CC98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76" y="4490269"/>
            <a:ext cx="8623300" cy="224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FE259D-54E7-2443-9FB0-DEE5C2087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57" y="952884"/>
            <a:ext cx="8538519" cy="3381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410C22-4756-754B-BEE1-356C6A5781B4}"/>
              </a:ext>
            </a:extLst>
          </p:cNvPr>
          <p:cNvSpPr txBox="1"/>
          <p:nvPr/>
        </p:nvSpPr>
        <p:spPr>
          <a:xfrm>
            <a:off x="2786358" y="335426"/>
            <a:ext cx="3642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Generalizzazione vettoriale</a:t>
            </a:r>
          </a:p>
        </p:txBody>
      </p:sp>
    </p:spTree>
    <p:extLst>
      <p:ext uri="{BB962C8B-B14F-4D97-AF65-F5344CB8AC3E}">
        <p14:creationId xmlns:p14="http://schemas.microsoft.com/office/powerpoint/2010/main" val="260220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8AD255-BAE6-A64C-9505-FCF6AB012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71" y="315520"/>
            <a:ext cx="7543800" cy="40894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648427-F754-8340-B305-CBF748EA669F}"/>
              </a:ext>
            </a:extLst>
          </p:cNvPr>
          <p:cNvGrpSpPr/>
          <p:nvPr/>
        </p:nvGrpSpPr>
        <p:grpSpPr>
          <a:xfrm>
            <a:off x="442851" y="4880264"/>
            <a:ext cx="8305800" cy="1752600"/>
            <a:chOff x="442851" y="4880264"/>
            <a:chExt cx="8305800" cy="1752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7CC8689-33F4-7C4C-BD18-F38BA357C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851" y="4880264"/>
              <a:ext cx="8305800" cy="1752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3FA9F8-41BA-5847-AC31-356A570FC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2120" y="5676859"/>
              <a:ext cx="6442385" cy="8070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154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782254-C837-B94B-B252-C64E655A2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" y="0"/>
            <a:ext cx="912997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DC164A-93DA-B948-AD69-1E627BD840D2}"/>
              </a:ext>
            </a:extLst>
          </p:cNvPr>
          <p:cNvSpPr/>
          <p:nvPr/>
        </p:nvSpPr>
        <p:spPr>
          <a:xfrm>
            <a:off x="1322173" y="3113903"/>
            <a:ext cx="556054" cy="370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625390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20244F-DE54-6448-96BD-3CD1AFB18D4C}"/>
              </a:ext>
            </a:extLst>
          </p:cNvPr>
          <p:cNvSpPr/>
          <p:nvPr/>
        </p:nvSpPr>
        <p:spPr>
          <a:xfrm>
            <a:off x="3756454" y="4287795"/>
            <a:ext cx="345989" cy="247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667516-9BF1-CA42-80B4-CDD25B570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47" y="3777591"/>
            <a:ext cx="8458200" cy="224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B027DB-EC5B-E947-BD97-4F2C82970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47" y="363682"/>
            <a:ext cx="87376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3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100CD1-95EB-5B4D-A122-2E47C7205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59843"/>
            <a:ext cx="9144000" cy="2598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9863C2-F9B9-1349-AE47-56883F8C6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650" y="2622550"/>
            <a:ext cx="3568700" cy="161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38A982-ED14-ED44-BE1D-3DB859B85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261"/>
            <a:ext cx="9144000" cy="249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8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0DF844-C035-2E48-840E-5FCC134CA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24" y="131700"/>
            <a:ext cx="8813800" cy="2984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ABBD88-B266-7B40-9593-73A31E1DD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61" y="3467716"/>
            <a:ext cx="6934200" cy="533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F7E72D-FA6B-1949-B7C3-B815F8BBC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90" y="5744485"/>
            <a:ext cx="7063509" cy="11135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576EDD-D9DD-7A4B-B3DE-05551E6F6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990" y="4886033"/>
            <a:ext cx="7349342" cy="8104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3DC233-FC22-D04D-8543-83EABA48B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990" y="4219684"/>
            <a:ext cx="7993249" cy="61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9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64D23E-EA62-9C46-813B-2C59DB566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4" y="449860"/>
            <a:ext cx="8737600" cy="1231900"/>
          </a:xfrm>
          <a:prstGeom prst="rect">
            <a:avLst/>
          </a:prstGeom>
        </p:spPr>
      </p:pic>
      <p:pic>
        <p:nvPicPr>
          <p:cNvPr id="9" name="Picture 8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C9E784D5-4295-8351-328E-7D4B63B9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62" y="4155377"/>
            <a:ext cx="7772400" cy="2352420"/>
          </a:xfrm>
          <a:prstGeom prst="rect">
            <a:avLst/>
          </a:prstGeom>
        </p:spPr>
      </p:pic>
      <p:pic>
        <p:nvPicPr>
          <p:cNvPr id="11" name="Picture 10" descr="A close-up of some words&#10;&#10;Description automatically generated">
            <a:extLst>
              <a:ext uri="{FF2B5EF4-FFF2-40B4-BE49-F238E27FC236}">
                <a16:creationId xmlns:a16="http://schemas.microsoft.com/office/drawing/2014/main" id="{898EB2B8-FB3C-E77E-B5B6-DE799170F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62" y="1852246"/>
            <a:ext cx="8456764" cy="220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7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4B11BA-5041-C04E-BACE-CC522630679B}"/>
              </a:ext>
            </a:extLst>
          </p:cNvPr>
          <p:cNvSpPr/>
          <p:nvPr/>
        </p:nvSpPr>
        <p:spPr>
          <a:xfrm>
            <a:off x="3231715" y="3845490"/>
            <a:ext cx="400833" cy="288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011B36-1BA0-2546-BB6E-F5E5FE479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3845490"/>
            <a:ext cx="7632700" cy="25781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1BFB067-60F7-40CD-1425-4028F455281D}"/>
              </a:ext>
            </a:extLst>
          </p:cNvPr>
          <p:cNvGrpSpPr/>
          <p:nvPr/>
        </p:nvGrpSpPr>
        <p:grpSpPr>
          <a:xfrm>
            <a:off x="518803" y="265710"/>
            <a:ext cx="8343900" cy="3429000"/>
            <a:chOff x="518803" y="265710"/>
            <a:chExt cx="8343900" cy="3429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8B217F-3577-A744-9A4B-AB779B1B0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803" y="265710"/>
              <a:ext cx="8343900" cy="3429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B32A8C9-077C-4B6E-1D88-98BA0F3BD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8574" y="2997200"/>
              <a:ext cx="190673" cy="308708"/>
            </a:xfrm>
            <a:prstGeom prst="rect">
              <a:avLst/>
            </a:prstGeom>
          </p:spPr>
        </p:pic>
        <p:pic>
          <p:nvPicPr>
            <p:cNvPr id="8" name="Picture 7" descr="A black letter on a white background&#10;&#10;Description automatically generated">
              <a:extLst>
                <a:ext uri="{FF2B5EF4-FFF2-40B4-BE49-F238E27FC236}">
                  <a16:creationId xmlns:a16="http://schemas.microsoft.com/office/drawing/2014/main" id="{2E2154B3-61D0-1D5B-9AF2-E2CE7BF3B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09649" y="2262554"/>
              <a:ext cx="248696" cy="257907"/>
            </a:xfrm>
            <a:prstGeom prst="rect">
              <a:avLst/>
            </a:prstGeom>
          </p:spPr>
        </p:pic>
        <p:pic>
          <p:nvPicPr>
            <p:cNvPr id="10" name="Picture 9" descr="A black letter on a white background&#10;&#10;Description automatically generated">
              <a:extLst>
                <a:ext uri="{FF2B5EF4-FFF2-40B4-BE49-F238E27FC236}">
                  <a16:creationId xmlns:a16="http://schemas.microsoft.com/office/drawing/2014/main" id="{72D19415-1670-0F4D-DB96-16A4EB69B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7439" y="2644789"/>
              <a:ext cx="358530" cy="283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518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0DC19B-D85D-EE40-95A9-E1895E057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1472"/>
            <a:ext cx="9144000" cy="801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4EE690-7046-8A4E-9989-DC0D6E43A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" y="2222069"/>
            <a:ext cx="7480300" cy="3225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0FB4C7-F4CE-CA4E-B116-8C1CCB25D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7078"/>
            <a:ext cx="9144000" cy="117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2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85AE58-E2B2-2E4A-8B10-D6BCAC52675F}"/>
              </a:ext>
            </a:extLst>
          </p:cNvPr>
          <p:cNvSpPr/>
          <p:nvPr/>
        </p:nvSpPr>
        <p:spPr>
          <a:xfrm>
            <a:off x="5599134" y="3093929"/>
            <a:ext cx="275573" cy="275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80F9A1-E170-564C-8AF6-6BBF73976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431" y="4152485"/>
            <a:ext cx="5473700" cy="177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9D29E-9CB1-9349-A643-D0D7AF9B6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31" y="2310945"/>
            <a:ext cx="5905500" cy="137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FCE605-81C1-0345-B524-83B3DA4B7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31" y="478559"/>
            <a:ext cx="62357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1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91E627-161C-CB40-A099-8297F2343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4758440"/>
            <a:ext cx="7239000" cy="85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1442ED-3977-D646-AE6F-6C4CAB302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43" y="556798"/>
            <a:ext cx="7569200" cy="146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A9B081-B952-2085-9A23-585B6A584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234" y="3543868"/>
            <a:ext cx="5459262" cy="490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AC93EF-4D67-3BBD-0511-1E5EDC9DF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0700" y="2730066"/>
            <a:ext cx="3894992" cy="455555"/>
          </a:xfrm>
          <a:prstGeom prst="rect">
            <a:avLst/>
          </a:prstGeom>
        </p:spPr>
      </p:pic>
      <p:pic>
        <p:nvPicPr>
          <p:cNvPr id="10" name="Picture 9" descr="A close up of a number&#10;&#10;Description automatically generated">
            <a:extLst>
              <a:ext uri="{FF2B5EF4-FFF2-40B4-BE49-F238E27FC236}">
                <a16:creationId xmlns:a16="http://schemas.microsoft.com/office/drawing/2014/main" id="{4274F184-55EB-AB78-A5EC-7628119440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237" y="2609160"/>
            <a:ext cx="1993656" cy="71202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F76A29D-DF99-C6E5-0952-C2AE32AE7549}"/>
              </a:ext>
            </a:extLst>
          </p:cNvPr>
          <p:cNvGrpSpPr/>
          <p:nvPr/>
        </p:nvGrpSpPr>
        <p:grpSpPr>
          <a:xfrm>
            <a:off x="2840893" y="2660370"/>
            <a:ext cx="4444022" cy="571500"/>
            <a:chOff x="2180493" y="2660370"/>
            <a:chExt cx="4444022" cy="571500"/>
          </a:xfrm>
        </p:grpSpPr>
        <p:pic>
          <p:nvPicPr>
            <p:cNvPr id="12" name="Picture 11" descr="A number on a white background&#10;&#10;Description automatically generated">
              <a:extLst>
                <a:ext uri="{FF2B5EF4-FFF2-40B4-BE49-F238E27FC236}">
                  <a16:creationId xmlns:a16="http://schemas.microsoft.com/office/drawing/2014/main" id="{0853D71A-85C8-8439-3FEF-FD2C6C6B6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8915" y="2660370"/>
              <a:ext cx="355600" cy="5715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7A6193-9B9A-B28E-96AB-F3DAA253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80493" y="2698470"/>
              <a:ext cx="203200" cy="53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354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DD7F26-FF5B-6B4B-9713-65917636C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4569928"/>
            <a:ext cx="8509000" cy="2260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B6B5D4-15C7-6E4C-AF79-F5539CCD5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00" y="3987003"/>
            <a:ext cx="6718300" cy="63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9CE965-0D68-3944-A4CA-A2D1452E5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25" y="2163330"/>
            <a:ext cx="7315200" cy="69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5DF8F6-0259-3A48-9C7C-5FD357800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6706"/>
            <a:ext cx="9144000" cy="18461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0ADDAED-4695-145E-513B-1B4917AAF677}"/>
              </a:ext>
            </a:extLst>
          </p:cNvPr>
          <p:cNvGrpSpPr/>
          <p:nvPr/>
        </p:nvGrpSpPr>
        <p:grpSpPr>
          <a:xfrm>
            <a:off x="317500" y="2954215"/>
            <a:ext cx="8429744" cy="833409"/>
            <a:chOff x="317500" y="2954215"/>
            <a:chExt cx="8429744" cy="83340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EEDFC5C-A4D4-3D30-D000-34471D89228A}"/>
                </a:ext>
              </a:extLst>
            </p:cNvPr>
            <p:cNvGrpSpPr/>
            <p:nvPr/>
          </p:nvGrpSpPr>
          <p:grpSpPr>
            <a:xfrm>
              <a:off x="5419356" y="3023595"/>
              <a:ext cx="3327888" cy="764029"/>
              <a:chOff x="2205404" y="3322190"/>
              <a:chExt cx="3327888" cy="764029"/>
            </a:xfrm>
          </p:grpSpPr>
          <p:pic>
            <p:nvPicPr>
              <p:cNvPr id="3" name="Picture 2" descr="A black symbol with a white background&#10;&#10;Description automatically generated">
                <a:extLst>
                  <a:ext uri="{FF2B5EF4-FFF2-40B4-BE49-F238E27FC236}">
                    <a16:creationId xmlns:a16="http://schemas.microsoft.com/office/drawing/2014/main" id="{9923241F-4854-28A5-ED17-56689257A9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05404" y="3701725"/>
                <a:ext cx="2985965" cy="384494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BFDEF9A-8263-3507-77F5-4226F7B5C5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28850" y="3322190"/>
                <a:ext cx="3304442" cy="367160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D5B7628-1E3A-1501-E457-AC11F41CB190}"/>
                </a:ext>
              </a:extLst>
            </p:cNvPr>
            <p:cNvSpPr txBox="1"/>
            <p:nvPr/>
          </p:nvSpPr>
          <p:spPr>
            <a:xfrm>
              <a:off x="890954" y="2954215"/>
              <a:ext cx="2293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Ricordiamo infatti che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B75FE8-59CA-57C0-C79B-C939A726F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7500" y="3273066"/>
              <a:ext cx="4625731" cy="4962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588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A4F368-4375-CE4C-AFD4-7512A353F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76" y="421739"/>
            <a:ext cx="7353300" cy="1549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2F4F3C3-9A5A-CE1E-6044-4C060308EDAA}"/>
              </a:ext>
            </a:extLst>
          </p:cNvPr>
          <p:cNvGrpSpPr/>
          <p:nvPr/>
        </p:nvGrpSpPr>
        <p:grpSpPr>
          <a:xfrm>
            <a:off x="778576" y="2260024"/>
            <a:ext cx="7658100" cy="4000500"/>
            <a:chOff x="778576" y="2260024"/>
            <a:chExt cx="7658100" cy="4000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5920965-3CB4-F540-BF0F-4032FC801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8576" y="2260024"/>
              <a:ext cx="7658100" cy="4000500"/>
            </a:xfrm>
            <a:prstGeom prst="rect">
              <a:avLst/>
            </a:prstGeom>
          </p:spPr>
        </p:pic>
        <p:sp>
          <p:nvSpPr>
            <p:cNvPr id="2" name="Left Brace 1">
              <a:extLst>
                <a:ext uri="{FF2B5EF4-FFF2-40B4-BE49-F238E27FC236}">
                  <a16:creationId xmlns:a16="http://schemas.microsoft.com/office/drawing/2014/main" id="{5E98DBFB-925A-0139-DFE0-F2A415B88211}"/>
                </a:ext>
              </a:extLst>
            </p:cNvPr>
            <p:cNvSpPr/>
            <p:nvPr/>
          </p:nvSpPr>
          <p:spPr>
            <a:xfrm>
              <a:off x="820614" y="3429000"/>
              <a:ext cx="145530" cy="720969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7131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FFE3E9-32D3-C14C-8484-220F9F154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2348"/>
            <a:ext cx="9144000" cy="3254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A9D782-B2F4-914B-8BAF-34E151A2C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4172"/>
            <a:ext cx="9144000" cy="16581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9CA3C9-9A20-A348-86C1-9671D0DC0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464" y="359064"/>
            <a:ext cx="68326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4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A7198A-82F5-4441-B5F6-EC709A9FB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2108"/>
            <a:ext cx="9144000" cy="1637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F4D71-5798-8B4C-9FF8-A9ED199DE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2444"/>
            <a:ext cx="9144000" cy="132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5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AA2D2-257C-BF4E-90B9-6622F5ABF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83"/>
            <a:ext cx="9144000" cy="68422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71929A-E2A3-7241-97AC-C2D0EBDA2C5F}"/>
              </a:ext>
            </a:extLst>
          </p:cNvPr>
          <p:cNvSpPr/>
          <p:nvPr/>
        </p:nvSpPr>
        <p:spPr>
          <a:xfrm>
            <a:off x="2810666" y="3701314"/>
            <a:ext cx="166255" cy="2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356508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AB82D-5D71-3D42-8E6C-F8ED8B0FD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77"/>
            <a:ext cx="9144000" cy="68237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012472-4E79-C241-8C4D-B67B5CC957E7}"/>
              </a:ext>
            </a:extLst>
          </p:cNvPr>
          <p:cNvSpPr/>
          <p:nvPr/>
        </p:nvSpPr>
        <p:spPr>
          <a:xfrm>
            <a:off x="6935190" y="3705101"/>
            <a:ext cx="285007" cy="368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259520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A0BE8B-ECD5-B94B-8BBC-E8AF4951E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1" y="19628"/>
            <a:ext cx="9021541" cy="232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FEF8B3-3F5F-1D48-9E8F-4F6565E31962}"/>
              </a:ext>
            </a:extLst>
          </p:cNvPr>
          <p:cNvSpPr txBox="1"/>
          <p:nvPr/>
        </p:nvSpPr>
        <p:spPr>
          <a:xfrm>
            <a:off x="2244968" y="2755820"/>
            <a:ext cx="40023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/>
              <a:t>Tipologia di bachi nei programmi: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C3AA17-5D63-FC46-9724-E86B235E2787}"/>
              </a:ext>
            </a:extLst>
          </p:cNvPr>
          <p:cNvGrpSpPr/>
          <p:nvPr/>
        </p:nvGrpSpPr>
        <p:grpSpPr>
          <a:xfrm>
            <a:off x="1191261" y="4261266"/>
            <a:ext cx="7431496" cy="802564"/>
            <a:chOff x="1183694" y="3064329"/>
            <a:chExt cx="7431496" cy="80256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672CC22-FACE-0D45-8D18-F16D9D3F7EFF}"/>
                </a:ext>
              </a:extLst>
            </p:cNvPr>
            <p:cNvSpPr txBox="1"/>
            <p:nvPr/>
          </p:nvSpPr>
          <p:spPr>
            <a:xfrm>
              <a:off x="1183694" y="3097452"/>
              <a:ext cx="364612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AutoNum type="arabicParenR" startAt="2"/>
              </a:pPr>
              <a:r>
                <a:rPr lang="it-IT" sz="2200"/>
                <a:t>risultato non corretto, cioè </a:t>
              </a:r>
              <a:br>
                <a:rPr lang="it-IT" sz="2200"/>
              </a:br>
              <a:r>
                <a:rPr lang="it-IT" sz="2200"/>
                <a:t>risultato atteso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F74C9E-63A9-214D-ABC8-00B5B391D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4503" y="3064329"/>
              <a:ext cx="3900687" cy="55359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041AF7-52D3-D943-BC4F-F8CCD2A5E735}"/>
              </a:ext>
            </a:extLst>
          </p:cNvPr>
          <p:cNvGrpSpPr/>
          <p:nvPr/>
        </p:nvGrpSpPr>
        <p:grpSpPr>
          <a:xfrm>
            <a:off x="1191261" y="3598799"/>
            <a:ext cx="5849936" cy="604098"/>
            <a:chOff x="998755" y="3307598"/>
            <a:chExt cx="5849936" cy="60409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479101-BEAC-1643-AEBB-131A3381A007}"/>
                </a:ext>
              </a:extLst>
            </p:cNvPr>
            <p:cNvSpPr txBox="1"/>
            <p:nvPr/>
          </p:nvSpPr>
          <p:spPr>
            <a:xfrm>
              <a:off x="998755" y="3344236"/>
              <a:ext cx="481388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/>
                <a:t>1)   divergenza nella computazione, cioè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6C8FA7-01A0-AB42-8167-AF12856A1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9790" y="3307598"/>
              <a:ext cx="1198901" cy="60409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8D798EB-212B-5C4B-A9B5-3BCEF5081F23}"/>
              </a:ext>
            </a:extLst>
          </p:cNvPr>
          <p:cNvSpPr txBox="1"/>
          <p:nvPr/>
        </p:nvSpPr>
        <p:spPr>
          <a:xfrm>
            <a:off x="1380004" y="5494606"/>
            <a:ext cx="63839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/>
              <a:t>I bachi di tipo 1) esistono solo se la funzione è parziale</a:t>
            </a:r>
          </a:p>
        </p:txBody>
      </p:sp>
    </p:spTree>
    <p:extLst>
      <p:ext uri="{BB962C8B-B14F-4D97-AF65-F5344CB8AC3E}">
        <p14:creationId xmlns:p14="http://schemas.microsoft.com/office/powerpoint/2010/main" val="23897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63F7740-D987-0344-BB24-8C6851A2C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0" y="381000"/>
            <a:ext cx="3848100" cy="11938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BFD3FCC-6AED-5D4D-AEEA-C26C661B87D6}"/>
              </a:ext>
            </a:extLst>
          </p:cNvPr>
          <p:cNvGrpSpPr/>
          <p:nvPr/>
        </p:nvGrpSpPr>
        <p:grpSpPr>
          <a:xfrm>
            <a:off x="1793750" y="3898900"/>
            <a:ext cx="5270500" cy="1435100"/>
            <a:chOff x="1746250" y="3898900"/>
            <a:chExt cx="5270500" cy="14351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F725C0-8F31-E440-8FEF-6401078BD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6250" y="3898900"/>
              <a:ext cx="5270500" cy="14351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C499619-71BC-AC42-90B5-C7E0B9652F3B}"/>
                </a:ext>
              </a:extLst>
            </p:cNvPr>
            <p:cNvSpPr/>
            <p:nvPr/>
          </p:nvSpPr>
          <p:spPr>
            <a:xfrm>
              <a:off x="3146961" y="4714504"/>
              <a:ext cx="142504" cy="190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6058A1-3E83-E54C-A46C-D24B86B62643}"/>
              </a:ext>
            </a:extLst>
          </p:cNvPr>
          <p:cNvGrpSpPr/>
          <p:nvPr/>
        </p:nvGrpSpPr>
        <p:grpSpPr>
          <a:xfrm>
            <a:off x="869950" y="3987800"/>
            <a:ext cx="7277100" cy="2692400"/>
            <a:chOff x="869950" y="3987800"/>
            <a:chExt cx="7277100" cy="26924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798DDD4-33EE-0143-91FA-67468C269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9950" y="5334000"/>
              <a:ext cx="7277100" cy="134620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BD9F8D8-E93C-914C-8CC1-0D346B8FE422}"/>
                </a:ext>
              </a:extLst>
            </p:cNvPr>
            <p:cNvGrpSpPr/>
            <p:nvPr/>
          </p:nvGrpSpPr>
          <p:grpSpPr>
            <a:xfrm>
              <a:off x="2897579" y="3987800"/>
              <a:ext cx="2755076" cy="1985488"/>
              <a:chOff x="2897579" y="3987800"/>
              <a:chExt cx="2755076" cy="1985488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9BB894D4-5D76-0E4B-B73E-ED1597ECBF62}"/>
                  </a:ext>
                </a:extLst>
              </p:cNvPr>
              <p:cNvCxnSpPr/>
              <p:nvPr/>
            </p:nvCxnSpPr>
            <p:spPr>
              <a:xfrm flipV="1">
                <a:off x="2897579" y="3987800"/>
                <a:ext cx="2755076" cy="1985488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807AAD1-8EA7-F54C-9494-AEBC62D643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7579" y="3987800"/>
                <a:ext cx="2755076" cy="1985488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2FAB54-9D2F-2947-B64A-E4A293F4AC40}"/>
              </a:ext>
            </a:extLst>
          </p:cNvPr>
          <p:cNvGrpSpPr/>
          <p:nvPr/>
        </p:nvGrpSpPr>
        <p:grpSpPr>
          <a:xfrm>
            <a:off x="1003300" y="1651000"/>
            <a:ext cx="7239000" cy="2336800"/>
            <a:chOff x="1003300" y="1651000"/>
            <a:chExt cx="7239000" cy="23368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135F45C-63A6-D244-8C57-3C64FC9A9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3300" y="1651000"/>
              <a:ext cx="7239000" cy="23368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843097-763B-B24D-80CF-3C40EA38762B}"/>
                </a:ext>
              </a:extLst>
            </p:cNvPr>
            <p:cNvSpPr txBox="1"/>
            <p:nvPr/>
          </p:nvSpPr>
          <p:spPr>
            <a:xfrm>
              <a:off x="4726379" y="3492461"/>
              <a:ext cx="412292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200"/>
                <a:t>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069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005E1C-CF2F-2540-B45C-4D3DF6A7CDA4}"/>
              </a:ext>
            </a:extLst>
          </p:cNvPr>
          <p:cNvSpPr/>
          <p:nvPr/>
        </p:nvSpPr>
        <p:spPr>
          <a:xfrm>
            <a:off x="6515100" y="3060700"/>
            <a:ext cx="35560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D7BE7B-06F6-E84B-9A77-DC87B4E4D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" y="3060700"/>
            <a:ext cx="7556500" cy="251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B8912C-5273-4D4E-9360-8D05E0128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0" y="895350"/>
            <a:ext cx="80899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7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D52CA3-3495-CB49-A403-E9CC32085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1016000"/>
            <a:ext cx="8153400" cy="1320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EB743C3-F456-CF4E-A0E9-75FD451F1409}"/>
              </a:ext>
            </a:extLst>
          </p:cNvPr>
          <p:cNvGrpSpPr/>
          <p:nvPr/>
        </p:nvGrpSpPr>
        <p:grpSpPr>
          <a:xfrm>
            <a:off x="1708150" y="2673350"/>
            <a:ext cx="5524500" cy="3060700"/>
            <a:chOff x="1708150" y="2673350"/>
            <a:chExt cx="5524500" cy="30607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A1BC9F8-CD9D-8341-8C76-1E886FA3E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8150" y="2673350"/>
              <a:ext cx="5524500" cy="30607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BE304A9-7844-D948-8D14-EB6550ED1D56}"/>
                </a:ext>
              </a:extLst>
            </p:cNvPr>
            <p:cNvSpPr/>
            <p:nvPr/>
          </p:nvSpPr>
          <p:spPr>
            <a:xfrm>
              <a:off x="5168900" y="3975100"/>
              <a:ext cx="26670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23097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AF49CB-E24B-6B45-9CF6-E2F886B7FDD7}"/>
              </a:ext>
            </a:extLst>
          </p:cNvPr>
          <p:cNvSpPr/>
          <p:nvPr/>
        </p:nvSpPr>
        <p:spPr>
          <a:xfrm>
            <a:off x="5016500" y="5080000"/>
            <a:ext cx="266700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123EF0-F813-CB44-B1D6-29ADBCF79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93" y="67381"/>
            <a:ext cx="6371565" cy="55498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E2FFC9E-8436-BB42-8437-DAD8DB729F94}"/>
              </a:ext>
            </a:extLst>
          </p:cNvPr>
          <p:cNvGrpSpPr/>
          <p:nvPr/>
        </p:nvGrpSpPr>
        <p:grpSpPr>
          <a:xfrm>
            <a:off x="564347" y="5657253"/>
            <a:ext cx="8292076" cy="939800"/>
            <a:chOff x="203400" y="5821053"/>
            <a:chExt cx="8292076" cy="9398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D23B21-2CE7-0C4B-B9D1-56A0E8926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276" y="5821053"/>
              <a:ext cx="7823200" cy="9398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8880CBB-7D4F-F446-954C-69BB8D2F465F}"/>
                </a:ext>
              </a:extLst>
            </p:cNvPr>
            <p:cNvSpPr txBox="1"/>
            <p:nvPr/>
          </p:nvSpPr>
          <p:spPr>
            <a:xfrm>
              <a:off x="203400" y="5967663"/>
              <a:ext cx="6623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g(x)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F78667D-AB73-744E-822D-6DD9D733A9E7}"/>
              </a:ext>
            </a:extLst>
          </p:cNvPr>
          <p:cNvSpPr txBox="1"/>
          <p:nvPr/>
        </p:nvSpPr>
        <p:spPr>
          <a:xfrm>
            <a:off x="492468" y="2280063"/>
            <a:ext cx="734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totale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610D65-E095-CB4A-AC3D-CE31E72FA3CB}"/>
              </a:ext>
            </a:extLst>
          </p:cNvPr>
          <p:cNvSpPr txBox="1"/>
          <p:nvPr/>
        </p:nvSpPr>
        <p:spPr>
          <a:xfrm>
            <a:off x="477648" y="2689456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parziale</a:t>
            </a:r>
          </a:p>
        </p:txBody>
      </p:sp>
    </p:spTree>
    <p:extLst>
      <p:ext uri="{BB962C8B-B14F-4D97-AF65-F5344CB8AC3E}">
        <p14:creationId xmlns:p14="http://schemas.microsoft.com/office/powerpoint/2010/main" val="248979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1870F8-E7F8-6E4F-8B62-15F39ACBC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"/>
            <a:ext cx="9144000" cy="6855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2D8726-4E99-BF4C-B755-A076C819C48F}"/>
              </a:ext>
            </a:extLst>
          </p:cNvPr>
          <p:cNvSpPr/>
          <p:nvPr/>
        </p:nvSpPr>
        <p:spPr>
          <a:xfrm>
            <a:off x="3705101" y="3360717"/>
            <a:ext cx="249382" cy="213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302575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539E68-89A7-4D48-AC34-40078DDEF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649" y="3832187"/>
            <a:ext cx="5283200" cy="1663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5A7C6C-92F2-2041-B06C-2AE04D372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24" y="1853128"/>
            <a:ext cx="7658100" cy="1765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F1C24D-CE29-3C4A-90D2-610B26BDB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24" y="166873"/>
            <a:ext cx="8089900" cy="1765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073A2DA-9EC5-054D-86EA-5338C130CD52}"/>
              </a:ext>
            </a:extLst>
          </p:cNvPr>
          <p:cNvGrpSpPr/>
          <p:nvPr/>
        </p:nvGrpSpPr>
        <p:grpSpPr>
          <a:xfrm>
            <a:off x="869950" y="3987800"/>
            <a:ext cx="7277100" cy="2692400"/>
            <a:chOff x="869950" y="3987800"/>
            <a:chExt cx="7277100" cy="26924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8B93CDE-7ED5-4B44-B6FC-D6EE02225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9950" y="5334000"/>
              <a:ext cx="7277100" cy="1346200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460D90-0178-CF44-81B4-06B3046A9CBE}"/>
                </a:ext>
              </a:extLst>
            </p:cNvPr>
            <p:cNvGrpSpPr/>
            <p:nvPr/>
          </p:nvGrpSpPr>
          <p:grpSpPr>
            <a:xfrm>
              <a:off x="2897579" y="3987800"/>
              <a:ext cx="2755076" cy="1985488"/>
              <a:chOff x="2897579" y="3987800"/>
              <a:chExt cx="2755076" cy="1985488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37EDCF9-B7BA-204D-BC41-0FA31CBFE342}"/>
                  </a:ext>
                </a:extLst>
              </p:cNvPr>
              <p:cNvCxnSpPr/>
              <p:nvPr/>
            </p:nvCxnSpPr>
            <p:spPr>
              <a:xfrm flipV="1">
                <a:off x="2897579" y="3987800"/>
                <a:ext cx="2755076" cy="1985488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975A75D-A32F-D74D-8D1B-F0DB73918C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7579" y="3987800"/>
                <a:ext cx="2755076" cy="1985488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410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C70D9D-8349-6A4B-A69A-386D33F70523}"/>
              </a:ext>
            </a:extLst>
          </p:cNvPr>
          <p:cNvSpPr/>
          <p:nvPr/>
        </p:nvSpPr>
        <p:spPr>
          <a:xfrm>
            <a:off x="5248894" y="3016332"/>
            <a:ext cx="213755" cy="20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5F9514-EB21-D14C-A7E8-37506CCE9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48" y="4366127"/>
            <a:ext cx="8305800" cy="233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E12261-1802-854E-A74F-A4E6637E3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7214"/>
            <a:ext cx="9144000" cy="29937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773852-F581-FF4C-AA48-B41F5A5D8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452422"/>
            <a:ext cx="7086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7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D0F6AA-8B66-1D48-B40D-B4EE2A0F3F4C}"/>
              </a:ext>
            </a:extLst>
          </p:cNvPr>
          <p:cNvSpPr/>
          <p:nvPr/>
        </p:nvSpPr>
        <p:spPr>
          <a:xfrm>
            <a:off x="3708852" y="3569785"/>
            <a:ext cx="213755" cy="20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38B03E-C625-614C-8D3C-73D30DE6C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578" y="2655385"/>
            <a:ext cx="7086600" cy="302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F93BC2-1EF7-F648-BD5E-40B37A622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952" y="489692"/>
            <a:ext cx="69977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5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146414-A1C2-2A48-93A9-9135DC31FC90}"/>
              </a:ext>
            </a:extLst>
          </p:cNvPr>
          <p:cNvSpPr txBox="1"/>
          <p:nvPr/>
        </p:nvSpPr>
        <p:spPr>
          <a:xfrm>
            <a:off x="2610460" y="424595"/>
            <a:ext cx="3974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Strategia che useremo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651B9-CF28-C84C-A59E-1F6AD9D03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316" y="5326963"/>
            <a:ext cx="3167173" cy="611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4E888D-CC37-F54B-959A-9A96B55C0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852" y="4782283"/>
            <a:ext cx="911184" cy="3429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7416FE-8BD0-6540-BE40-95367E229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852" y="3695601"/>
            <a:ext cx="704355" cy="42609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E408508-618E-9F44-AB59-57BC3F3F7106}"/>
              </a:ext>
            </a:extLst>
          </p:cNvPr>
          <p:cNvSpPr/>
          <p:nvPr/>
        </p:nvSpPr>
        <p:spPr>
          <a:xfrm>
            <a:off x="1819122" y="3368353"/>
            <a:ext cx="237600" cy="2373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CF8DB3-7984-7547-839A-EAA96D2FEC0F}"/>
              </a:ext>
            </a:extLst>
          </p:cNvPr>
          <p:cNvSpPr/>
          <p:nvPr/>
        </p:nvSpPr>
        <p:spPr>
          <a:xfrm>
            <a:off x="1819122" y="4496917"/>
            <a:ext cx="237600" cy="2373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C86207A-78E2-6E4A-9E55-103DE75A6049}"/>
              </a:ext>
            </a:extLst>
          </p:cNvPr>
          <p:cNvSpPr/>
          <p:nvPr/>
        </p:nvSpPr>
        <p:spPr>
          <a:xfrm>
            <a:off x="3008268" y="5089574"/>
            <a:ext cx="237600" cy="2373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9D98D73-C475-DA45-A731-61FBAABB79C7}"/>
              </a:ext>
            </a:extLst>
          </p:cNvPr>
          <p:cNvGrpSpPr/>
          <p:nvPr/>
        </p:nvGrpSpPr>
        <p:grpSpPr>
          <a:xfrm>
            <a:off x="2461036" y="3097500"/>
            <a:ext cx="2534173" cy="1380717"/>
            <a:chOff x="2461036" y="3097500"/>
            <a:chExt cx="2534173" cy="138071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0845BB-6A8B-124A-A546-D75F8BF8E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6409" y="3097500"/>
              <a:ext cx="558800" cy="660400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A5ED222-79C4-2347-BDD2-A654EFEA503A}"/>
                </a:ext>
              </a:extLst>
            </p:cNvPr>
            <p:cNvCxnSpPr>
              <a:cxnSpLocks/>
            </p:cNvCxnSpPr>
            <p:nvPr/>
          </p:nvCxnSpPr>
          <p:spPr>
            <a:xfrm>
              <a:off x="2461036" y="3368353"/>
              <a:ext cx="1755364" cy="118694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999DEB0-7F27-7441-89EA-9831C310C9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1036" y="3695601"/>
              <a:ext cx="1891817" cy="782616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DE6EF9-EB6C-9844-B2A5-F2E1CF402805}"/>
              </a:ext>
            </a:extLst>
          </p:cNvPr>
          <p:cNvGrpSpPr/>
          <p:nvPr/>
        </p:nvGrpSpPr>
        <p:grpSpPr>
          <a:xfrm>
            <a:off x="3407617" y="3245772"/>
            <a:ext cx="3461520" cy="1879431"/>
            <a:chOff x="3407617" y="3245772"/>
            <a:chExt cx="3461520" cy="18794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FFE260A-6D2F-4F41-BF27-3828B7DFE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23037" y="3245772"/>
              <a:ext cx="546100" cy="609600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62610EA-C303-4E40-A504-E36F4BFEC82B}"/>
                </a:ext>
              </a:extLst>
            </p:cNvPr>
            <p:cNvCxnSpPr>
              <a:cxnSpLocks/>
            </p:cNvCxnSpPr>
            <p:nvPr/>
          </p:nvCxnSpPr>
          <p:spPr>
            <a:xfrm>
              <a:off x="5078765" y="3495402"/>
              <a:ext cx="1101902" cy="110340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C2DAD87-50A5-0340-BD43-A9383A1305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7617" y="3959661"/>
              <a:ext cx="3060916" cy="1165542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74E76B2-B0D2-7742-9216-2600CFD84C0B}"/>
              </a:ext>
            </a:extLst>
          </p:cNvPr>
          <p:cNvGrpSpPr/>
          <p:nvPr/>
        </p:nvGrpSpPr>
        <p:grpSpPr>
          <a:xfrm>
            <a:off x="2474216" y="1489970"/>
            <a:ext cx="3848821" cy="1755802"/>
            <a:chOff x="2474216" y="1489970"/>
            <a:chExt cx="3848821" cy="1755802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A4D6330-8762-324A-91B6-BF891A1BB0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4216" y="2137144"/>
              <a:ext cx="2016930" cy="1108628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C005C09-EABA-9C40-A295-EAF8B417BC1B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H="1" flipV="1">
              <a:off x="4711155" y="2237508"/>
              <a:ext cx="4654" cy="859992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B09E245-7DF6-1441-8A26-465E41F2A6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34660" y="2187326"/>
              <a:ext cx="1288377" cy="910174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A453623-BD70-5447-B645-FFBAE1069F17}"/>
                </a:ext>
              </a:extLst>
            </p:cNvPr>
            <p:cNvSpPr txBox="1"/>
            <p:nvPr/>
          </p:nvSpPr>
          <p:spPr>
            <a:xfrm>
              <a:off x="4597543" y="1489970"/>
              <a:ext cx="4812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 i="1"/>
                <a:t>f</a:t>
              </a:r>
              <a:r>
                <a:rPr lang="it-IT" sz="3600" baseline="-25000"/>
                <a:t>3</a:t>
              </a:r>
              <a:endParaRPr lang="it-IT" sz="3600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C8DC7BB-3FD7-504C-97F4-50D79DF73052}"/>
              </a:ext>
            </a:extLst>
          </p:cNvPr>
          <p:cNvSpPr txBox="1"/>
          <p:nvPr/>
        </p:nvSpPr>
        <p:spPr>
          <a:xfrm>
            <a:off x="478084" y="5944876"/>
            <a:ext cx="2143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funzioni di base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65F55C-EA48-0947-A160-0F5EED94BB21}"/>
              </a:ext>
            </a:extLst>
          </p:cNvPr>
          <p:cNvGrpSpPr/>
          <p:nvPr/>
        </p:nvGrpSpPr>
        <p:grpSpPr>
          <a:xfrm>
            <a:off x="5187269" y="1393961"/>
            <a:ext cx="1188634" cy="464155"/>
            <a:chOff x="5187269" y="1393961"/>
            <a:chExt cx="1188634" cy="46415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B3144DE-3AD0-174D-9A3B-DA39D539A935}"/>
                </a:ext>
              </a:extLst>
            </p:cNvPr>
            <p:cNvSpPr txBox="1"/>
            <p:nvPr/>
          </p:nvSpPr>
          <p:spPr>
            <a:xfrm>
              <a:off x="6128719" y="1393961"/>
              <a:ext cx="247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: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F9FEB28-206C-9144-9398-20EEDE5C89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69" y="1607500"/>
              <a:ext cx="809770" cy="250616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42F7A6-0BF2-B34B-8B24-4D2E28EECAAB}"/>
              </a:ext>
            </a:extLst>
          </p:cNvPr>
          <p:cNvGrpSpPr/>
          <p:nvPr/>
        </p:nvGrpSpPr>
        <p:grpSpPr>
          <a:xfrm>
            <a:off x="6641888" y="2135201"/>
            <a:ext cx="471847" cy="1006282"/>
            <a:chOff x="6641888" y="2135201"/>
            <a:chExt cx="471847" cy="100628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CAA6678-71FA-7449-AE94-BF558971B033}"/>
                </a:ext>
              </a:extLst>
            </p:cNvPr>
            <p:cNvSpPr txBox="1"/>
            <p:nvPr/>
          </p:nvSpPr>
          <p:spPr>
            <a:xfrm>
              <a:off x="6866551" y="2135201"/>
              <a:ext cx="247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: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2819DDA-7425-4E40-BE5E-571AFC4956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41888" y="2542196"/>
              <a:ext cx="273902" cy="599287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C4ECBA0-52BB-074F-86F5-B4B778E1B121}"/>
              </a:ext>
            </a:extLst>
          </p:cNvPr>
          <p:cNvCxnSpPr>
            <a:cxnSpLocks/>
          </p:cNvCxnSpPr>
          <p:nvPr/>
        </p:nvCxnSpPr>
        <p:spPr>
          <a:xfrm>
            <a:off x="6468533" y="5834885"/>
            <a:ext cx="1740308" cy="0"/>
          </a:xfrm>
          <a:prstGeom prst="straightConnector1">
            <a:avLst/>
          </a:prstGeom>
          <a:ln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3F0AF4A-903B-6944-A916-088C47627A65}"/>
              </a:ext>
            </a:extLst>
          </p:cNvPr>
          <p:cNvSpPr txBox="1"/>
          <p:nvPr/>
        </p:nvSpPr>
        <p:spPr>
          <a:xfrm>
            <a:off x="6778839" y="4865785"/>
            <a:ext cx="1394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sostituzione</a:t>
            </a:r>
          </a:p>
          <a:p>
            <a:r>
              <a:rPr lang="it-IT"/>
              <a:t>ricorsione</a:t>
            </a:r>
          </a:p>
          <a:p>
            <a:r>
              <a:rPr lang="it-IT"/>
              <a:t>minimazione</a:t>
            </a:r>
          </a:p>
        </p:txBody>
      </p:sp>
    </p:spTree>
    <p:extLst>
      <p:ext uri="{BB962C8B-B14F-4D97-AF65-F5344CB8AC3E}">
        <p14:creationId xmlns:p14="http://schemas.microsoft.com/office/powerpoint/2010/main" val="398184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EC45A5-D6D7-204B-B442-8A11EA4FF068}"/>
              </a:ext>
            </a:extLst>
          </p:cNvPr>
          <p:cNvSpPr/>
          <p:nvPr/>
        </p:nvSpPr>
        <p:spPr>
          <a:xfrm>
            <a:off x="4190116" y="1247689"/>
            <a:ext cx="213755" cy="20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56995B-EB29-8C45-AECD-47521D5A7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4475865"/>
            <a:ext cx="7810500" cy="2019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3A4C94-B835-974E-A29A-07531EBAD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722" y="96252"/>
            <a:ext cx="49530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4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DF6BF2-389A-2449-B216-95272A9F0C4A}"/>
              </a:ext>
            </a:extLst>
          </p:cNvPr>
          <p:cNvSpPr/>
          <p:nvPr/>
        </p:nvSpPr>
        <p:spPr>
          <a:xfrm>
            <a:off x="3263683" y="4724816"/>
            <a:ext cx="213755" cy="20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80899-3F4F-C84C-BDC2-663BD34DF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48" y="3315116"/>
            <a:ext cx="7175500" cy="281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63D2F8-B746-1344-B6C1-668E3E84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04" y="879681"/>
            <a:ext cx="85217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9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01644E-2E7F-4243-9B95-C58B7EC2CAD7}"/>
              </a:ext>
            </a:extLst>
          </p:cNvPr>
          <p:cNvSpPr/>
          <p:nvPr/>
        </p:nvSpPr>
        <p:spPr>
          <a:xfrm>
            <a:off x="3155399" y="4712784"/>
            <a:ext cx="213755" cy="20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62A7AE31-75E8-3AB1-1CBE-EC1A63D33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5" y="720576"/>
            <a:ext cx="8874369" cy="1626521"/>
          </a:xfrm>
          <a:prstGeom prst="rect">
            <a:avLst/>
          </a:prstGeom>
        </p:spPr>
      </p:pic>
      <p:pic>
        <p:nvPicPr>
          <p:cNvPr id="8" name="Picture 7" descr="A close up of black text&#10;&#10;Description automatically generated">
            <a:extLst>
              <a:ext uri="{FF2B5EF4-FFF2-40B4-BE49-F238E27FC236}">
                <a16:creationId xmlns:a16="http://schemas.microsoft.com/office/drawing/2014/main" id="{10345823-3882-8555-DD51-ABBA076D5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8" y="3244958"/>
            <a:ext cx="8973303" cy="118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1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4898A7-8934-6D4D-B92C-E64F3EDF5F91}"/>
              </a:ext>
            </a:extLst>
          </p:cNvPr>
          <p:cNvSpPr/>
          <p:nvPr/>
        </p:nvSpPr>
        <p:spPr>
          <a:xfrm>
            <a:off x="5958757" y="3882605"/>
            <a:ext cx="213755" cy="20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273025-221A-374E-B583-2ACF02A6E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033" y="3618428"/>
            <a:ext cx="5981700" cy="1663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DF7B3F-42C1-C244-AB2C-FDE731E6A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49" y="1789628"/>
            <a:ext cx="76581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A87197-EFD1-E647-AC0C-8274B601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96" y="37028"/>
            <a:ext cx="8166100" cy="1752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3C34756-078F-8445-80AF-AA31F892C0CC}"/>
              </a:ext>
            </a:extLst>
          </p:cNvPr>
          <p:cNvGrpSpPr/>
          <p:nvPr/>
        </p:nvGrpSpPr>
        <p:grpSpPr>
          <a:xfrm>
            <a:off x="1095581" y="3797795"/>
            <a:ext cx="7277100" cy="2882405"/>
            <a:chOff x="1095581" y="3797795"/>
            <a:chExt cx="7277100" cy="288240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3EDDDF4-AC38-724B-9CC9-4D952F856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5581" y="5334000"/>
              <a:ext cx="7277100" cy="134620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49D3AA2-BE4F-304C-AC3E-EA4E0C610B3B}"/>
                </a:ext>
              </a:extLst>
            </p:cNvPr>
            <p:cNvGrpSpPr/>
            <p:nvPr/>
          </p:nvGrpSpPr>
          <p:grpSpPr>
            <a:xfrm>
              <a:off x="3075709" y="3797795"/>
              <a:ext cx="2755076" cy="1985488"/>
              <a:chOff x="3075709" y="3797795"/>
              <a:chExt cx="2755076" cy="1985488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F3E98D17-4717-3B42-B431-80FB24F173D9}"/>
                  </a:ext>
                </a:extLst>
              </p:cNvPr>
              <p:cNvCxnSpPr/>
              <p:nvPr/>
            </p:nvCxnSpPr>
            <p:spPr>
              <a:xfrm flipV="1">
                <a:off x="3075709" y="3797795"/>
                <a:ext cx="2755076" cy="1985488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BC3ED56-8015-E945-B742-121192DE63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709" y="3797795"/>
                <a:ext cx="2755076" cy="1985488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2290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8A8814-81F3-3945-9363-C6D529EC855F}"/>
              </a:ext>
            </a:extLst>
          </p:cNvPr>
          <p:cNvSpPr/>
          <p:nvPr/>
        </p:nvSpPr>
        <p:spPr>
          <a:xfrm>
            <a:off x="5633905" y="5097795"/>
            <a:ext cx="213755" cy="20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5D8443-D6AD-D74E-B83B-04549D5E6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0"/>
            <a:ext cx="9093200" cy="279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1A53D9-FB02-1941-9E14-34494AB8B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" y="1866900"/>
            <a:ext cx="8242300" cy="2197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A31D24-A438-5E46-A01B-4F179EE01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01" y="79500"/>
            <a:ext cx="84074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9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B4A0FF-FFCF-0D48-AD9C-65B9AF1EB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2791"/>
            <a:ext cx="9144000" cy="724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565525-775B-2146-BBDB-C1C726533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063584"/>
            <a:ext cx="8890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2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15BFB9-C7F7-A544-AE2A-9B56560490D9}"/>
              </a:ext>
            </a:extLst>
          </p:cNvPr>
          <p:cNvSpPr/>
          <p:nvPr/>
        </p:nvSpPr>
        <p:spPr>
          <a:xfrm>
            <a:off x="5597810" y="4580436"/>
            <a:ext cx="213755" cy="20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D774D4-8A46-B344-BB4E-1316744DC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50" y="448459"/>
            <a:ext cx="8788400" cy="292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7B2DFA-A118-514D-9254-C99A42938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50" y="3619417"/>
            <a:ext cx="88900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8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871D45-8574-5943-87A7-CA383144DC7E}"/>
              </a:ext>
            </a:extLst>
          </p:cNvPr>
          <p:cNvSpPr/>
          <p:nvPr/>
        </p:nvSpPr>
        <p:spPr>
          <a:xfrm>
            <a:off x="5260926" y="5795626"/>
            <a:ext cx="213755" cy="20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CAA652-C1FD-2240-A520-AEFE3F49F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99" y="4784436"/>
            <a:ext cx="7051717" cy="1687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FE3DD-30A6-9A49-98EA-5073DAC06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08" y="3489036"/>
            <a:ext cx="6756400" cy="129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335837-6AF3-5949-8D78-82B20489D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668"/>
            <a:ext cx="9144000" cy="286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2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11D283-F7C8-2E44-A0A4-614E0CA73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65"/>
            <a:ext cx="9144000" cy="683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6022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50D6D0-C6E9-0E4C-A228-9D2D44DB4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38"/>
            <a:ext cx="9144000" cy="68237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1F838F-8874-3049-8569-9BB3B264AA74}"/>
              </a:ext>
            </a:extLst>
          </p:cNvPr>
          <p:cNvSpPr/>
          <p:nvPr/>
        </p:nvSpPr>
        <p:spPr>
          <a:xfrm>
            <a:off x="2818515" y="4339806"/>
            <a:ext cx="213755" cy="20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E0F86B-3A44-8247-9B6C-D85E6A750329}"/>
              </a:ext>
            </a:extLst>
          </p:cNvPr>
          <p:cNvSpPr/>
          <p:nvPr/>
        </p:nvSpPr>
        <p:spPr>
          <a:xfrm>
            <a:off x="1745673" y="4096987"/>
            <a:ext cx="5878285" cy="444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404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042ED1-5318-1F48-91F1-A2F4EEE4E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3" y="0"/>
            <a:ext cx="911599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148CDF-5CB8-D941-A6F7-5E98E3006D79}"/>
              </a:ext>
            </a:extLst>
          </p:cNvPr>
          <p:cNvSpPr/>
          <p:nvPr/>
        </p:nvSpPr>
        <p:spPr>
          <a:xfrm>
            <a:off x="2784161" y="3754323"/>
            <a:ext cx="166255" cy="2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78668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BC32FB-269D-B847-91AB-8B745371E002}"/>
              </a:ext>
            </a:extLst>
          </p:cNvPr>
          <p:cNvSpPr/>
          <p:nvPr/>
        </p:nvSpPr>
        <p:spPr>
          <a:xfrm>
            <a:off x="2012400" y="826585"/>
            <a:ext cx="213755" cy="20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4091C6-9E5A-A64D-B931-A12FF8A45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48" y="3464171"/>
            <a:ext cx="8763000" cy="312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AA879F-5A96-E945-9AB7-32EDE29EE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98" y="1316842"/>
            <a:ext cx="7708900" cy="177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F537D0-FD34-A746-8131-104BB8FB5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53" y="290464"/>
            <a:ext cx="78232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2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A1BF7EE-637E-AD45-8207-AE1EFCA91378}"/>
              </a:ext>
            </a:extLst>
          </p:cNvPr>
          <p:cNvGrpSpPr/>
          <p:nvPr/>
        </p:nvGrpSpPr>
        <p:grpSpPr>
          <a:xfrm>
            <a:off x="819150" y="798429"/>
            <a:ext cx="1833476" cy="419100"/>
            <a:chOff x="2439406" y="1174082"/>
            <a:chExt cx="1833476" cy="4191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64A73B9-DE70-044A-9E72-98F7064DF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9406" y="1246274"/>
              <a:ext cx="254000" cy="3048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8BD480-38AB-AE4F-B91D-B0EA9C406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9182" y="1174082"/>
              <a:ext cx="1663700" cy="4191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ECF16C5-9CFC-6F43-8A38-D0EAB9356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0" y="404729"/>
            <a:ext cx="7251700" cy="393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D6E1CE-3EA7-564E-A7C4-B1266D6FC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900" y="3206750"/>
            <a:ext cx="5918200" cy="444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388418-825E-894E-B9B0-359BEE482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2900" y="2330450"/>
            <a:ext cx="5207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5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B8A3CB-435F-A947-8A3C-09A38220E62E}"/>
              </a:ext>
            </a:extLst>
          </p:cNvPr>
          <p:cNvSpPr/>
          <p:nvPr/>
        </p:nvSpPr>
        <p:spPr>
          <a:xfrm>
            <a:off x="4851852" y="5362490"/>
            <a:ext cx="213755" cy="20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71A86-6233-4942-A22D-EB0E7EF63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1861"/>
            <a:ext cx="9144000" cy="921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517458-9454-E54B-9B11-8CDC9558F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745" y="3657697"/>
            <a:ext cx="5905500" cy="137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F0360C-67A6-7147-A5A0-6C4A17177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948" y="2116755"/>
            <a:ext cx="6388100" cy="1435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FC3A19-8242-7243-9BCA-68C729BDC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00" y="0"/>
            <a:ext cx="85598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2D6A11-BF93-634C-B1D3-25A1AF8D9BC7}"/>
              </a:ext>
            </a:extLst>
          </p:cNvPr>
          <p:cNvSpPr/>
          <p:nvPr/>
        </p:nvSpPr>
        <p:spPr>
          <a:xfrm>
            <a:off x="6042978" y="1921458"/>
            <a:ext cx="213755" cy="20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D64821-DB0F-004E-9C3C-E8B2D7039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534225"/>
            <a:ext cx="90170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3294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C70067-8CF4-5948-815C-72ACCD990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3911683"/>
            <a:ext cx="8788400" cy="140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47B77B-3C7D-0849-87A7-1606E531E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850" y="618260"/>
            <a:ext cx="64643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8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1E906F-F411-CD47-8B6F-D39B41ECB595}"/>
              </a:ext>
            </a:extLst>
          </p:cNvPr>
          <p:cNvSpPr/>
          <p:nvPr/>
        </p:nvSpPr>
        <p:spPr>
          <a:xfrm>
            <a:off x="2228968" y="5326395"/>
            <a:ext cx="213755" cy="20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DD58D-FD66-1E4A-A825-5ABB3DA2E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1774"/>
            <a:ext cx="9144000" cy="21311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C6D119-7887-4C44-ACD5-CA3F37EFE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762"/>
            <a:ext cx="91440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3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2EA18A-A7FF-A243-A938-E9F4051F6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" y="0"/>
            <a:ext cx="913696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755C83-7FA2-C04D-A983-F044C00EE306}"/>
              </a:ext>
            </a:extLst>
          </p:cNvPr>
          <p:cNvSpPr/>
          <p:nvPr/>
        </p:nvSpPr>
        <p:spPr>
          <a:xfrm>
            <a:off x="2962894" y="2438816"/>
            <a:ext cx="213755" cy="20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075241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2057400" y="609600"/>
            <a:ext cx="51424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latin typeface="Times" charset="0"/>
                <a:ea typeface="Times" charset="0"/>
                <a:cs typeface="Times" charset="0"/>
              </a:rPr>
              <a:t>Un insieme</a:t>
            </a:r>
            <a:r>
              <a:rPr lang="en-US" sz="2400" i="1">
                <a:latin typeface="Times" charset="0"/>
                <a:ea typeface="Times" charset="0"/>
                <a:cs typeface="Times" charset="0"/>
              </a:rPr>
              <a:t> ricorsivamente enumerabile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914400" y="1524000"/>
            <a:ext cx="76136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x-none"/>
              <a:t>in pratica è un insieme </a:t>
            </a:r>
            <a:r>
              <a:rPr lang="en-US" altLang="x-none" i="1"/>
              <a:t>A</a:t>
            </a:r>
            <a:r>
              <a:rPr lang="en-US" altLang="x-none"/>
              <a:t> = {</a:t>
            </a:r>
            <a:r>
              <a:rPr lang="en-US" altLang="x-none" i="1"/>
              <a:t>h</a:t>
            </a:r>
            <a:r>
              <a:rPr lang="en-US" altLang="x-none"/>
              <a:t>(0), </a:t>
            </a:r>
            <a:r>
              <a:rPr lang="en-US" altLang="x-none" i="1"/>
              <a:t>h</a:t>
            </a:r>
            <a:r>
              <a:rPr lang="en-US" altLang="x-none"/>
              <a:t>(1), </a:t>
            </a:r>
            <a:r>
              <a:rPr lang="en-US" altLang="x-none" i="1"/>
              <a:t>h</a:t>
            </a:r>
            <a:r>
              <a:rPr lang="en-US" altLang="x-none"/>
              <a:t>(2), ...} nel quale gli</a:t>
            </a:r>
          </a:p>
          <a:p>
            <a:r>
              <a:rPr lang="en-US" altLang="x-none"/>
              <a:t>elementi possono essere </a:t>
            </a:r>
            <a:r>
              <a:rPr lang="en-US" altLang="x-none" i="1"/>
              <a:t>contati</a:t>
            </a:r>
            <a:r>
              <a:rPr lang="en-US" altLang="x-none"/>
              <a:t>, dove </a:t>
            </a:r>
            <a:r>
              <a:rPr lang="en-US" altLang="x-none" i="1"/>
              <a:t>h </a:t>
            </a:r>
            <a:r>
              <a:rPr lang="en-US" altLang="x-none"/>
              <a:t>è una funzione </a:t>
            </a:r>
          </a:p>
          <a:p>
            <a:r>
              <a:rPr lang="en-US" altLang="x-none" i="1"/>
              <a:t>totale computabile</a:t>
            </a:r>
            <a:endParaRPr lang="en-US" altLang="x-none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235075" y="3444875"/>
            <a:ext cx="519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x-none">
                <a:sym typeface="Symbol" charset="2"/>
              </a:rPr>
              <a:t></a:t>
            </a:r>
            <a:r>
              <a:rPr lang="en-US" altLang="x-none" baseline="-25000">
                <a:sym typeface="Symbol" charset="2"/>
              </a:rPr>
              <a:t>1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1235075" y="4130675"/>
            <a:ext cx="519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x-none">
                <a:sym typeface="Symbol" charset="2"/>
              </a:rPr>
              <a:t></a:t>
            </a:r>
            <a:r>
              <a:rPr lang="en-US" altLang="x-none" baseline="-25000">
                <a:sym typeface="Symbol" charset="2"/>
              </a:rPr>
              <a:t>2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1235075" y="5649913"/>
            <a:ext cx="908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x-none">
                <a:sym typeface="Symbol" charset="2"/>
              </a:rPr>
              <a:t></a:t>
            </a:r>
            <a:r>
              <a:rPr lang="en-US" altLang="x-none" baseline="-25000">
                <a:sym typeface="Symbol" charset="2"/>
              </a:rPr>
              <a:t>e</a:t>
            </a:r>
            <a:r>
              <a:rPr lang="en-US" altLang="x-none">
                <a:sym typeface="Symbol" charset="2"/>
              </a:rPr>
              <a:t>= </a:t>
            </a:r>
            <a:r>
              <a:rPr lang="en-US" altLang="x-none" i="1">
                <a:sym typeface="Symbol" charset="2"/>
              </a:rPr>
              <a:t>h</a:t>
            </a:r>
            <a:endParaRPr lang="en-US" altLang="x-none" baseline="-25000">
              <a:sym typeface="Symbol" charset="2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295400" y="4648200"/>
            <a:ext cx="260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a typeface="ＭＳ Ｐゴシック" charset="0"/>
              </a:rPr>
              <a:t>.</a:t>
            </a:r>
          </a:p>
          <a:p>
            <a:pPr>
              <a:defRPr/>
            </a:pPr>
            <a:r>
              <a:rPr lang="en-US">
                <a:ea typeface="ＭＳ Ｐゴシック" charset="0"/>
              </a:rPr>
              <a:t>.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2895600" y="2819400"/>
            <a:ext cx="4984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a typeface="ＭＳ Ｐゴシック" charset="0"/>
              </a:rPr>
              <a:t>   0 	   1 	   2 	   3 	   4	...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2987675" y="5654675"/>
            <a:ext cx="4984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>
                <a:ea typeface="ＭＳ Ｐゴシック" charset="0"/>
              </a:rPr>
              <a:t>h</a:t>
            </a:r>
            <a:r>
              <a:rPr lang="en-US">
                <a:ea typeface="ＭＳ Ｐゴシック" charset="0"/>
              </a:rPr>
              <a:t>(0) 	</a:t>
            </a:r>
            <a:r>
              <a:rPr lang="en-US" i="1">
                <a:ea typeface="ＭＳ Ｐゴシック" charset="0"/>
              </a:rPr>
              <a:t>h</a:t>
            </a:r>
            <a:r>
              <a:rPr lang="en-US">
                <a:ea typeface="ＭＳ Ｐゴシック" charset="0"/>
              </a:rPr>
              <a:t>(1) 	</a:t>
            </a:r>
            <a:r>
              <a:rPr lang="en-US" i="1">
                <a:ea typeface="ＭＳ Ｐゴシック" charset="0"/>
              </a:rPr>
              <a:t>h</a:t>
            </a:r>
            <a:r>
              <a:rPr lang="en-US">
                <a:ea typeface="ＭＳ Ｐゴシック" charset="0"/>
              </a:rPr>
              <a:t>(2) 	</a:t>
            </a:r>
            <a:r>
              <a:rPr lang="en-US" i="1">
                <a:ea typeface="ＭＳ Ｐゴシック" charset="0"/>
              </a:rPr>
              <a:t>h</a:t>
            </a:r>
            <a:r>
              <a:rPr lang="en-US">
                <a:ea typeface="ＭＳ Ｐゴシック" charset="0"/>
              </a:rPr>
              <a:t>(3) 	</a:t>
            </a:r>
            <a:r>
              <a:rPr lang="en-US" i="1">
                <a:ea typeface="ＭＳ Ｐゴシック" charset="0"/>
              </a:rPr>
              <a:t>h</a:t>
            </a:r>
            <a:r>
              <a:rPr lang="en-US">
                <a:ea typeface="ＭＳ Ｐゴシック" charset="0"/>
              </a:rPr>
              <a:t>(4)	...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1143000" y="3429000"/>
            <a:ext cx="708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2362200" y="2971800"/>
            <a:ext cx="0" cy="3429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86153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965325" y="1127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57200" y="838200"/>
            <a:ext cx="8181975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x-none"/>
              <a:t>Gli insiemi</a:t>
            </a:r>
            <a:r>
              <a:rPr lang="en-US" altLang="x-none" i="1"/>
              <a:t> ricorsivamente enumerabili</a:t>
            </a:r>
            <a:r>
              <a:rPr lang="en-US" altLang="x-none"/>
              <a:t> sono gli insiemi</a:t>
            </a:r>
          </a:p>
          <a:p>
            <a:r>
              <a:rPr lang="en-US" altLang="x-none" i="1"/>
              <a:t>effettivamente generabili</a:t>
            </a:r>
            <a:r>
              <a:rPr lang="en-US" altLang="x-none"/>
              <a:t> mediante una procedura algoritmica.</a:t>
            </a:r>
          </a:p>
          <a:p>
            <a:endParaRPr lang="en-US" altLang="x-none"/>
          </a:p>
          <a:p>
            <a:r>
              <a:rPr lang="en-US" altLang="x-none"/>
              <a:t>La procedura genererà, di tanto in tanto e non necessariamente </a:t>
            </a:r>
          </a:p>
          <a:p>
            <a:r>
              <a:rPr lang="en-US" altLang="x-none"/>
              <a:t>ad intervalli di tempo regolari, un numero da aggiungere alla lista</a:t>
            </a:r>
          </a:p>
          <a:p>
            <a:endParaRPr lang="en-US" altLang="x-none"/>
          </a:p>
          <a:p>
            <a:r>
              <a:rPr lang="en-US" altLang="x-none"/>
              <a:t>		</a:t>
            </a:r>
            <a:r>
              <a:rPr lang="en-US" altLang="x-none" i="1"/>
              <a:t>h</a:t>
            </a:r>
            <a:r>
              <a:rPr lang="en-US" altLang="x-none"/>
              <a:t>(0) = 1º numero generato dalla procedura 	</a:t>
            </a:r>
          </a:p>
          <a:p>
            <a:r>
              <a:rPr lang="en-US" altLang="x-none"/>
              <a:t>		</a:t>
            </a:r>
            <a:r>
              <a:rPr lang="en-US" altLang="x-none" i="1"/>
              <a:t>h</a:t>
            </a:r>
            <a:r>
              <a:rPr lang="en-US" altLang="x-none"/>
              <a:t>(1) = 2º numero generato dalla procedura </a:t>
            </a:r>
          </a:p>
          <a:p>
            <a:r>
              <a:rPr lang="en-US" altLang="x-none"/>
              <a:t>		</a:t>
            </a:r>
            <a:r>
              <a:rPr lang="en-US" altLang="x-none" i="1"/>
              <a:t>h</a:t>
            </a:r>
            <a:r>
              <a:rPr lang="en-US" altLang="x-none"/>
              <a:t>(2) = 3º numero generato dalla procedura </a:t>
            </a:r>
          </a:p>
          <a:p>
            <a:r>
              <a:rPr lang="en-US" altLang="x-none"/>
              <a:t>		</a:t>
            </a:r>
            <a:r>
              <a:rPr lang="en-US" altLang="x-none" i="1"/>
              <a:t>  .</a:t>
            </a:r>
          </a:p>
          <a:p>
            <a:r>
              <a:rPr lang="en-US" altLang="x-none" i="1"/>
              <a:t>		  .</a:t>
            </a:r>
            <a:r>
              <a:rPr lang="en-US" altLang="x-none"/>
              <a:t> 	</a:t>
            </a:r>
          </a:p>
          <a:p>
            <a:r>
              <a:rPr lang="en-US" altLang="x-none"/>
              <a:t>		</a:t>
            </a:r>
            <a:r>
              <a:rPr lang="en-US" altLang="x-none" i="1"/>
              <a:t>h</a:t>
            </a:r>
            <a:r>
              <a:rPr lang="en-US" altLang="x-none"/>
              <a:t>(</a:t>
            </a:r>
            <a:r>
              <a:rPr lang="en-US" altLang="x-none" i="1"/>
              <a:t>n</a:t>
            </a:r>
            <a:r>
              <a:rPr lang="en-US" altLang="x-none"/>
              <a:t>) = (</a:t>
            </a:r>
            <a:r>
              <a:rPr lang="en-US" altLang="x-none" i="1"/>
              <a:t>n</a:t>
            </a:r>
            <a:r>
              <a:rPr lang="en-US" altLang="x-none"/>
              <a:t>+1)º numero generato dalla procedura </a:t>
            </a:r>
          </a:p>
        </p:txBody>
      </p:sp>
    </p:spTree>
    <p:extLst>
      <p:ext uri="{BB962C8B-B14F-4D97-AF65-F5344CB8AC3E}">
        <p14:creationId xmlns:p14="http://schemas.microsoft.com/office/powerpoint/2010/main" val="136656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066800" y="1066800"/>
            <a:ext cx="73088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x-none"/>
              <a:t>Esempio: </a:t>
            </a:r>
          </a:p>
          <a:p>
            <a:endParaRPr lang="en-US" altLang="x-none"/>
          </a:p>
          <a:p>
            <a:r>
              <a:rPr lang="en-US" altLang="x-none"/>
              <a:t>L</a:t>
            </a:r>
            <a:r>
              <a:rPr lang="en-US" altLang="ja-JP">
                <a:latin typeface="Arial" charset="0"/>
              </a:rPr>
              <a:t>'</a:t>
            </a:r>
            <a:r>
              <a:rPr lang="en-US" altLang="ja-JP"/>
              <a:t>insieme degli </a:t>
            </a:r>
            <a:r>
              <a:rPr lang="en-US" altLang="ja-JP" i="1"/>
              <a:t>x</a:t>
            </a:r>
            <a:r>
              <a:rPr lang="en-US" altLang="ja-JP"/>
              <a:t> tali che </a:t>
            </a:r>
            <a:r>
              <a:rPr lang="en-US" altLang="ja-JP">
                <a:sym typeface="Symbol" charset="2"/>
              </a:rPr>
              <a:t> una tratta di</a:t>
            </a:r>
            <a:r>
              <a:rPr lang="en-US" altLang="ja-JP"/>
              <a:t> </a:t>
            </a:r>
            <a:r>
              <a:rPr lang="en-US" altLang="ja-JP" i="1"/>
              <a:t>x</a:t>
            </a:r>
            <a:r>
              <a:rPr lang="en-US" altLang="ja-JP"/>
              <a:t> </a:t>
            </a:r>
            <a:r>
              <a:rPr lang="en-US" altLang="ja-JP">
                <a:latin typeface="Arial" charset="0"/>
              </a:rPr>
              <a:t>'</a:t>
            </a:r>
            <a:r>
              <a:rPr lang="en-US" altLang="ja-JP"/>
              <a:t>7</a:t>
            </a:r>
            <a:r>
              <a:rPr lang="en-US" altLang="ja-JP">
                <a:latin typeface="Arial" charset="0"/>
              </a:rPr>
              <a:t>'</a:t>
            </a:r>
            <a:r>
              <a:rPr lang="en-US" altLang="ja-JP"/>
              <a:t> consecutivi </a:t>
            </a:r>
          </a:p>
          <a:p>
            <a:r>
              <a:rPr lang="en-US" altLang="x-none"/>
              <a:t>nella scomposizione di </a:t>
            </a:r>
            <a:r>
              <a:rPr lang="en-US" altLang="x-none">
                <a:sym typeface="Symbol" charset="2"/>
              </a:rPr>
              <a:t> è </a:t>
            </a:r>
            <a:r>
              <a:rPr lang="en-US" altLang="x-none" i="1">
                <a:sym typeface="Symbol" charset="2"/>
              </a:rPr>
              <a:t>ricorsivamente enumerabile</a:t>
            </a:r>
            <a:endParaRPr lang="en-US" altLang="x-none">
              <a:sym typeface="Symbol" charset="2"/>
            </a:endParaRPr>
          </a:p>
          <a:p>
            <a:endParaRPr lang="en-US" altLang="x-none">
              <a:sym typeface="Symbol" charset="2"/>
            </a:endParaRPr>
          </a:p>
          <a:p>
            <a:r>
              <a:rPr lang="en-US" altLang="x-none">
                <a:sym typeface="Symbol" charset="2"/>
              </a:rPr>
              <a:t>Usando la serie di Hutton, che genera una alla volta </a:t>
            </a:r>
          </a:p>
          <a:p>
            <a:r>
              <a:rPr lang="en-US" altLang="x-none">
                <a:sym typeface="Symbol" charset="2"/>
              </a:rPr>
              <a:t>tutte le cifre di </a:t>
            </a:r>
            <a:r>
              <a:rPr lang="en-US" altLang="x-none"/>
              <a:t> </a:t>
            </a:r>
            <a:r>
              <a:rPr lang="en-US" altLang="x-none">
                <a:sym typeface="Symbol" charset="2"/>
              </a:rPr>
              <a:t>, controllo quando escono dei </a:t>
            </a:r>
            <a:r>
              <a:rPr lang="en-US" altLang="ja-JP">
                <a:latin typeface="Arial" charset="0"/>
              </a:rPr>
              <a:t>'</a:t>
            </a:r>
            <a:r>
              <a:rPr lang="en-US" altLang="ja-JP"/>
              <a:t>7</a:t>
            </a:r>
            <a:r>
              <a:rPr lang="en-US" altLang="ja-JP">
                <a:latin typeface="Arial" charset="0"/>
              </a:rPr>
              <a:t>'</a:t>
            </a:r>
            <a:r>
              <a:rPr lang="en-US" altLang="ja-JP"/>
              <a:t>. </a:t>
            </a:r>
          </a:p>
          <a:p>
            <a:r>
              <a:rPr lang="en-US" altLang="x-none"/>
              <a:t>Quando esce una tratta di </a:t>
            </a:r>
            <a:r>
              <a:rPr lang="en-US" altLang="ja-JP">
                <a:latin typeface="Arial" charset="0"/>
              </a:rPr>
              <a:t>'</a:t>
            </a:r>
            <a:r>
              <a:rPr lang="en-US" altLang="ja-JP"/>
              <a:t>7</a:t>
            </a:r>
            <a:r>
              <a:rPr lang="en-US" altLang="ja-JP">
                <a:latin typeface="Arial" charset="0"/>
              </a:rPr>
              <a:t>'</a:t>
            </a:r>
            <a:r>
              <a:rPr lang="en-US" altLang="ja-JP"/>
              <a:t> di lunghezza </a:t>
            </a:r>
            <a:r>
              <a:rPr lang="en-US" altLang="ja-JP" i="1"/>
              <a:t>x</a:t>
            </a:r>
            <a:r>
              <a:rPr lang="en-US" altLang="ja-JP"/>
              <a:t> la metto</a:t>
            </a:r>
          </a:p>
          <a:p>
            <a:r>
              <a:rPr lang="en-US" altLang="x-none"/>
              <a:t>nell</a:t>
            </a:r>
            <a:r>
              <a:rPr lang="en-US" altLang="ja-JP">
                <a:latin typeface="Arial" charset="0"/>
              </a:rPr>
              <a:t>'</a:t>
            </a:r>
            <a:r>
              <a:rPr lang="en-US" altLang="ja-JP"/>
              <a:t>insieme </a:t>
            </a:r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96799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8F7D90-7A9D-674F-BA46-38E2D325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0" y="4658210"/>
            <a:ext cx="7182180" cy="2087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94F14B-9DA7-784D-9502-C558D441F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5" y="0"/>
            <a:ext cx="9144000" cy="44765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8E3DE3-67AB-7547-8159-4D5E2E1586CA}"/>
              </a:ext>
            </a:extLst>
          </p:cNvPr>
          <p:cNvSpPr/>
          <p:nvPr/>
        </p:nvSpPr>
        <p:spPr>
          <a:xfrm>
            <a:off x="4679222" y="4105079"/>
            <a:ext cx="166255" cy="2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951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B2AD6C-E52A-A44A-9F73-7E310AEC5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3490440"/>
            <a:ext cx="8724900" cy="267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4841AE-CA9E-284D-96C8-36E6389B1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485569"/>
            <a:ext cx="8940800" cy="2755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81354E-C0DC-DA41-92D9-F280E25651F7}"/>
              </a:ext>
            </a:extLst>
          </p:cNvPr>
          <p:cNvSpPr/>
          <p:nvPr/>
        </p:nvSpPr>
        <p:spPr>
          <a:xfrm>
            <a:off x="4679222" y="4711536"/>
            <a:ext cx="166255" cy="2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8188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F78095-6D1F-664A-BECB-3E801771D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3569"/>
            <a:ext cx="9144000" cy="27444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154553-888B-F246-B7CA-C50B96B3A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05" y="711365"/>
            <a:ext cx="8051800" cy="2870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6054A3-3EF8-5F41-912C-796EAF7D7D5B}"/>
              </a:ext>
            </a:extLst>
          </p:cNvPr>
          <p:cNvSpPr/>
          <p:nvPr/>
        </p:nvSpPr>
        <p:spPr>
          <a:xfrm>
            <a:off x="5540614" y="5013279"/>
            <a:ext cx="166255" cy="2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00C61C-693F-79A0-ED8F-667F21BF58F3}"/>
              </a:ext>
            </a:extLst>
          </p:cNvPr>
          <p:cNvSpPr/>
          <p:nvPr/>
        </p:nvSpPr>
        <p:spPr>
          <a:xfrm>
            <a:off x="222737" y="5521569"/>
            <a:ext cx="1875693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0F8E16-3C4C-BF3D-8020-F3C102D24B60}"/>
              </a:ext>
            </a:extLst>
          </p:cNvPr>
          <p:cNvSpPr/>
          <p:nvPr/>
        </p:nvSpPr>
        <p:spPr>
          <a:xfrm>
            <a:off x="4489937" y="5477990"/>
            <a:ext cx="1875693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3D6E4723-1D42-5444-C53A-C6D9214D2E92}"/>
              </a:ext>
            </a:extLst>
          </p:cNvPr>
          <p:cNvSpPr/>
          <p:nvPr/>
        </p:nvSpPr>
        <p:spPr>
          <a:xfrm rot="16200000">
            <a:off x="996463" y="4700952"/>
            <a:ext cx="246181" cy="179363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8E444A1F-5C4F-E4DF-655E-B1AB10944431}"/>
              </a:ext>
            </a:extLst>
          </p:cNvPr>
          <p:cNvSpPr/>
          <p:nvPr/>
        </p:nvSpPr>
        <p:spPr>
          <a:xfrm rot="16200000">
            <a:off x="5310558" y="4700953"/>
            <a:ext cx="246181" cy="179363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83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66CEB2-1000-8047-846B-273AF78D7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1251481"/>
            <a:ext cx="8621486" cy="4137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097BB6-F9BA-DA4D-84D9-E1682A66ED8B}"/>
              </a:ext>
            </a:extLst>
          </p:cNvPr>
          <p:cNvSpPr txBox="1"/>
          <p:nvPr/>
        </p:nvSpPr>
        <p:spPr>
          <a:xfrm>
            <a:off x="2137559" y="249381"/>
            <a:ext cx="5346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/>
              <a:t>Predicati e problemi decidibili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608E75-F8F7-834D-B5F8-B70189434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377" y="2348816"/>
            <a:ext cx="4842163" cy="1013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BF3AB1-4053-8442-A8CA-57718A86F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86529"/>
            <a:ext cx="9144000" cy="10524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7650BC-68DF-C544-A3B2-D0894720C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7559" y="4989533"/>
            <a:ext cx="44958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2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AD300A-0776-B649-80A9-B41402161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B67035-3B4C-B348-A99E-152659C2E6BF}"/>
              </a:ext>
            </a:extLst>
          </p:cNvPr>
          <p:cNvSpPr/>
          <p:nvPr/>
        </p:nvSpPr>
        <p:spPr>
          <a:xfrm>
            <a:off x="2320335" y="4019367"/>
            <a:ext cx="166255" cy="2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BB9765-EC31-AA1D-4EC1-E345A4728194}"/>
              </a:ext>
            </a:extLst>
          </p:cNvPr>
          <p:cNvGrpSpPr/>
          <p:nvPr/>
        </p:nvGrpSpPr>
        <p:grpSpPr>
          <a:xfrm>
            <a:off x="457200" y="1793631"/>
            <a:ext cx="1570892" cy="146539"/>
            <a:chOff x="316524" y="5521569"/>
            <a:chExt cx="1570892" cy="14653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A762D6-FF40-4F98-D84E-DDB86786C7B0}"/>
                </a:ext>
              </a:extLst>
            </p:cNvPr>
            <p:cNvSpPr/>
            <p:nvPr/>
          </p:nvSpPr>
          <p:spPr>
            <a:xfrm>
              <a:off x="316524" y="5521569"/>
              <a:ext cx="656492" cy="105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4B552A2-44E3-051C-9B7E-6A84254A4217}"/>
                </a:ext>
              </a:extLst>
            </p:cNvPr>
            <p:cNvSpPr/>
            <p:nvPr/>
          </p:nvSpPr>
          <p:spPr>
            <a:xfrm>
              <a:off x="1230924" y="5562600"/>
              <a:ext cx="656492" cy="105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A0600C7-5B7B-5B69-EB1B-01052F3D9774}"/>
              </a:ext>
            </a:extLst>
          </p:cNvPr>
          <p:cNvGrpSpPr/>
          <p:nvPr/>
        </p:nvGrpSpPr>
        <p:grpSpPr>
          <a:xfrm>
            <a:off x="4572000" y="1793632"/>
            <a:ext cx="1570892" cy="146539"/>
            <a:chOff x="316524" y="5521569"/>
            <a:chExt cx="1570892" cy="1465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A874193-3BD7-0885-0EE0-495A4B631087}"/>
                </a:ext>
              </a:extLst>
            </p:cNvPr>
            <p:cNvSpPr/>
            <p:nvPr/>
          </p:nvSpPr>
          <p:spPr>
            <a:xfrm>
              <a:off x="316524" y="5521569"/>
              <a:ext cx="656492" cy="105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113E67-AFD4-D9FD-9161-50171FB741C8}"/>
                </a:ext>
              </a:extLst>
            </p:cNvPr>
            <p:cNvSpPr/>
            <p:nvPr/>
          </p:nvSpPr>
          <p:spPr>
            <a:xfrm>
              <a:off x="1230924" y="5562600"/>
              <a:ext cx="656492" cy="105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F0A95FE-863B-F7CD-59F2-B87385A5F496}"/>
              </a:ext>
            </a:extLst>
          </p:cNvPr>
          <p:cNvSpPr/>
          <p:nvPr/>
        </p:nvSpPr>
        <p:spPr>
          <a:xfrm>
            <a:off x="293076" y="1735016"/>
            <a:ext cx="1875693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021B8C-8486-7F1C-8D36-E85910FAC216}"/>
              </a:ext>
            </a:extLst>
          </p:cNvPr>
          <p:cNvSpPr/>
          <p:nvPr/>
        </p:nvSpPr>
        <p:spPr>
          <a:xfrm>
            <a:off x="4419599" y="1787770"/>
            <a:ext cx="1875693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BB5134B1-21E2-458F-FAEE-8CE88F0933BC}"/>
              </a:ext>
            </a:extLst>
          </p:cNvPr>
          <p:cNvSpPr/>
          <p:nvPr/>
        </p:nvSpPr>
        <p:spPr>
          <a:xfrm rot="16200000">
            <a:off x="1101971" y="1090249"/>
            <a:ext cx="222743" cy="1606052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7B3FA342-E75C-4B19-686E-AE1B6530B2DF}"/>
              </a:ext>
            </a:extLst>
          </p:cNvPr>
          <p:cNvSpPr/>
          <p:nvPr/>
        </p:nvSpPr>
        <p:spPr>
          <a:xfrm rot="16200000">
            <a:off x="5263667" y="1090250"/>
            <a:ext cx="222743" cy="1606052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55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CEA514-1948-EE4E-928B-CAB720A73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74" y="3542970"/>
            <a:ext cx="8382000" cy="307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19BF9C-98D6-7A47-A495-FE232CFA5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3531"/>
            <a:ext cx="9144000" cy="2339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354EA1-4871-5948-ACD7-5FEACB210504}"/>
              </a:ext>
            </a:extLst>
          </p:cNvPr>
          <p:cNvSpPr txBox="1"/>
          <p:nvPr/>
        </p:nvSpPr>
        <p:spPr>
          <a:xfrm>
            <a:off x="2909525" y="273131"/>
            <a:ext cx="3324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Teorema delle proiezioni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E5F07C-CC3B-1543-8B4A-05EC2730D3AA}"/>
              </a:ext>
            </a:extLst>
          </p:cNvPr>
          <p:cNvSpPr/>
          <p:nvPr/>
        </p:nvSpPr>
        <p:spPr>
          <a:xfrm>
            <a:off x="2174561" y="4231401"/>
            <a:ext cx="166255" cy="2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401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F074C-4607-3842-8D20-D06ED9DEDC52}"/>
              </a:ext>
            </a:extLst>
          </p:cNvPr>
          <p:cNvSpPr txBox="1"/>
          <p:nvPr/>
        </p:nvSpPr>
        <p:spPr>
          <a:xfrm>
            <a:off x="1670441" y="413871"/>
            <a:ext cx="6159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Costruzione di nuove funzioni usando il teorema delle proiezioni</a:t>
            </a:r>
          </a:p>
          <a:p>
            <a:r>
              <a:rPr lang="it-IT"/>
              <a:t>riarrangiamento, identificazione, variabile fittizia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CB071-9673-4946-B623-114FB9140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325" y="1284349"/>
            <a:ext cx="6705600" cy="241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95BB19-FC44-CA49-B9CF-C1EB1CC66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880" y="3921496"/>
            <a:ext cx="65405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4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3F6EC-9054-954E-B96D-B9C89AB2C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435" y="415548"/>
            <a:ext cx="6896100" cy="2400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EF9388-85A4-C648-8C88-5321FE0F1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35" y="3732939"/>
            <a:ext cx="80645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0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ABA994-E06B-384B-9D43-8D040E219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50" y="5055258"/>
            <a:ext cx="7226300" cy="111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4B957F-5105-2941-97AB-A231BD575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525" y="2396176"/>
            <a:ext cx="2451100" cy="2794000"/>
          </a:xfrm>
          <a:prstGeom prst="rect">
            <a:avLst/>
          </a:prstGeom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E104FD-E312-3549-B32B-A34AA288708B}"/>
              </a:ext>
            </a:extLst>
          </p:cNvPr>
          <p:cNvGrpSpPr/>
          <p:nvPr/>
        </p:nvGrpSpPr>
        <p:grpSpPr>
          <a:xfrm>
            <a:off x="361950" y="1769588"/>
            <a:ext cx="7480300" cy="2336800"/>
            <a:chOff x="361950" y="1769588"/>
            <a:chExt cx="7480300" cy="23368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D2B167-F191-C74A-954B-D937CD87F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6787" y="3039588"/>
              <a:ext cx="4559300" cy="1066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60A6F0D-591B-3042-B9BE-7D5C84DAF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950" y="1769588"/>
              <a:ext cx="7480300" cy="4699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2BCCE16-EDA5-2846-91E9-C07BD7749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750" y="63500"/>
            <a:ext cx="6540500" cy="1549400"/>
          </a:xfrm>
          <a:prstGeom prst="rect">
            <a:avLst/>
          </a:prstGeom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5B05C2C1-AB41-8443-AB75-73BEAFAF5A0C}"/>
              </a:ext>
            </a:extLst>
          </p:cNvPr>
          <p:cNvSpPr/>
          <p:nvPr/>
        </p:nvSpPr>
        <p:spPr>
          <a:xfrm>
            <a:off x="7264895" y="2606300"/>
            <a:ext cx="577355" cy="582058"/>
          </a:xfrm>
          <a:prstGeom prst="arc">
            <a:avLst>
              <a:gd name="adj1" fmla="val 16200000"/>
              <a:gd name="adj2" fmla="val 5565909"/>
            </a:avLst>
          </a:prstGeom>
          <a:ln>
            <a:solidFill>
              <a:srgbClr val="0F37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EE07FB14-49CD-2F4A-8D46-0095F35F5CBE}"/>
              </a:ext>
            </a:extLst>
          </p:cNvPr>
          <p:cNvSpPr/>
          <p:nvPr/>
        </p:nvSpPr>
        <p:spPr>
          <a:xfrm>
            <a:off x="7264894" y="3398482"/>
            <a:ext cx="577355" cy="582058"/>
          </a:xfrm>
          <a:prstGeom prst="arc">
            <a:avLst>
              <a:gd name="adj1" fmla="val 16200000"/>
              <a:gd name="adj2" fmla="val 5565909"/>
            </a:avLst>
          </a:prstGeom>
          <a:ln>
            <a:solidFill>
              <a:srgbClr val="0F37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95383115-A9E5-3E41-AD17-E5F13C5EFA31}"/>
              </a:ext>
            </a:extLst>
          </p:cNvPr>
          <p:cNvSpPr/>
          <p:nvPr/>
        </p:nvSpPr>
        <p:spPr>
          <a:xfrm>
            <a:off x="8254875" y="4106388"/>
            <a:ext cx="577355" cy="582058"/>
          </a:xfrm>
          <a:prstGeom prst="arc">
            <a:avLst>
              <a:gd name="adj1" fmla="val 16200000"/>
              <a:gd name="adj2" fmla="val 5565909"/>
            </a:avLst>
          </a:prstGeom>
          <a:ln>
            <a:solidFill>
              <a:srgbClr val="0F37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31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20ED53-5932-3240-8314-A135B37F8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0168"/>
            <a:ext cx="9144000" cy="1357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00B1BE-4E6F-3A4C-A444-0C3CF283D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016" y="887928"/>
            <a:ext cx="5545968" cy="128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41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D8A61A-3384-634D-B7CE-4AD062861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44" y="4671001"/>
            <a:ext cx="7038491" cy="1204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4F5A95-B266-4F4E-84A6-2E32291EE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22" y="2799687"/>
            <a:ext cx="7408190" cy="13041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A347E6-321D-8B45-A7B3-8A526CBC7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22" y="1120727"/>
            <a:ext cx="3994688" cy="1323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D036BC-56DB-FF4E-B184-3EF030A0B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719" y="0"/>
            <a:ext cx="4388281" cy="7647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5D3765-853B-E348-940E-DAE6FF13E5D3}"/>
              </a:ext>
            </a:extLst>
          </p:cNvPr>
          <p:cNvSpPr/>
          <p:nvPr/>
        </p:nvSpPr>
        <p:spPr>
          <a:xfrm>
            <a:off x="6697683" y="3491345"/>
            <a:ext cx="1579418" cy="6125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62B12C-C6EB-6E4C-83F9-59B44B1EF426}"/>
              </a:ext>
            </a:extLst>
          </p:cNvPr>
          <p:cNvSpPr/>
          <p:nvPr/>
        </p:nvSpPr>
        <p:spPr>
          <a:xfrm>
            <a:off x="6458197" y="5273153"/>
            <a:ext cx="1579418" cy="6125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598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ADAE46-DA65-A14F-B552-C6EEF2592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719" y="0"/>
            <a:ext cx="4388281" cy="7647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0BA9E4-1A33-0D4D-A46E-DB69F67E0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946" y="1445429"/>
            <a:ext cx="5930900" cy="133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63B7BD-16F6-6247-8D50-BCCD5B92E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946" y="3459566"/>
            <a:ext cx="7404100" cy="2387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52D1E5-141A-084E-AF5E-FDC0FD5D085B}"/>
              </a:ext>
            </a:extLst>
          </p:cNvPr>
          <p:cNvSpPr/>
          <p:nvPr/>
        </p:nvSpPr>
        <p:spPr>
          <a:xfrm>
            <a:off x="5370441" y="2112179"/>
            <a:ext cx="1579418" cy="6125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DC9E2F-B127-A740-BE25-1BA1BC7BA428}"/>
              </a:ext>
            </a:extLst>
          </p:cNvPr>
          <p:cNvSpPr/>
          <p:nvPr/>
        </p:nvSpPr>
        <p:spPr>
          <a:xfrm>
            <a:off x="7066634" y="5055280"/>
            <a:ext cx="1579418" cy="6125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233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501C842-143F-7943-9316-87BE9716984C}"/>
              </a:ext>
            </a:extLst>
          </p:cNvPr>
          <p:cNvGrpSpPr/>
          <p:nvPr/>
        </p:nvGrpSpPr>
        <p:grpSpPr>
          <a:xfrm>
            <a:off x="609600" y="4854369"/>
            <a:ext cx="7924800" cy="1778000"/>
            <a:chOff x="609600" y="4854369"/>
            <a:chExt cx="7924800" cy="177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617BC5-4306-EA49-A473-7B34A12D2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" y="5260769"/>
              <a:ext cx="7924800" cy="13716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C5C98D-69CD-2A42-9488-B6BD9AA33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4854369"/>
              <a:ext cx="1981200" cy="4064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9E129A2-827D-544C-B4A0-C818E62FD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250" y="648525"/>
            <a:ext cx="69215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3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37DAE3-AADC-D14A-A84C-69F569E4B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80" y="4854204"/>
            <a:ext cx="7391400" cy="109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A0EAB8-A754-814B-BDAF-54D145922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951" y="3604572"/>
            <a:ext cx="5905500" cy="43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396E42-CAEA-064B-9F87-3F15A5828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951" y="1959428"/>
            <a:ext cx="5956300" cy="1231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20B3A3-F37E-0B44-ABD7-E77E55688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817" y="187284"/>
            <a:ext cx="40005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5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EA34610-A524-9843-B87B-260E375798B3}"/>
              </a:ext>
            </a:extLst>
          </p:cNvPr>
          <p:cNvGrpSpPr/>
          <p:nvPr/>
        </p:nvGrpSpPr>
        <p:grpSpPr>
          <a:xfrm>
            <a:off x="0" y="358157"/>
            <a:ext cx="9144000" cy="1944484"/>
            <a:chOff x="0" y="358157"/>
            <a:chExt cx="9144000" cy="194448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7333385-B91F-0945-A474-2F595C93B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6312" y="358157"/>
              <a:ext cx="4495800" cy="11303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B4B727-789E-8B4D-88C6-52A9E7556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729032"/>
              <a:ext cx="9144000" cy="57360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7D781D-62B6-9F45-91ED-6A92137F31D3}"/>
              </a:ext>
            </a:extLst>
          </p:cNvPr>
          <p:cNvGrpSpPr/>
          <p:nvPr/>
        </p:nvGrpSpPr>
        <p:grpSpPr>
          <a:xfrm>
            <a:off x="1668612" y="2671948"/>
            <a:ext cx="5083500" cy="1583198"/>
            <a:chOff x="1668612" y="2671948"/>
            <a:chExt cx="5083500" cy="158319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854DAA-BD72-D943-A527-1E1B24976289}"/>
                </a:ext>
              </a:extLst>
            </p:cNvPr>
            <p:cNvSpPr txBox="1"/>
            <p:nvPr/>
          </p:nvSpPr>
          <p:spPr>
            <a:xfrm>
              <a:off x="2410690" y="2671948"/>
              <a:ext cx="39088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/>
                <a:t>Computabilità su altri domini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2A42282-3D4B-E849-A9A7-AD835450733D}"/>
                </a:ext>
              </a:extLst>
            </p:cNvPr>
            <p:cNvGrpSpPr/>
            <p:nvPr/>
          </p:nvGrpSpPr>
          <p:grpSpPr>
            <a:xfrm>
              <a:off x="1668612" y="3714393"/>
              <a:ext cx="5083500" cy="540753"/>
              <a:chOff x="711658" y="3655016"/>
              <a:chExt cx="5083500" cy="54075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3CA5EE8-89A9-A140-8969-BD734C4F6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90109" y="3655016"/>
                <a:ext cx="1805049" cy="540753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D3CEC2E-B4BB-D24B-A289-9068E61E9F02}"/>
                  </a:ext>
                </a:extLst>
              </p:cNvPr>
              <p:cNvSpPr txBox="1"/>
              <p:nvPr/>
            </p:nvSpPr>
            <p:spPr>
              <a:xfrm>
                <a:off x="711658" y="3725337"/>
                <a:ext cx="303070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/>
                  <a:t>Noi abbiamo a che fare con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F17DCB-F5B2-A742-B772-D72BCABD5F25}"/>
              </a:ext>
            </a:extLst>
          </p:cNvPr>
          <p:cNvGrpSpPr/>
          <p:nvPr/>
        </p:nvGrpSpPr>
        <p:grpSpPr>
          <a:xfrm>
            <a:off x="1261289" y="4883426"/>
            <a:ext cx="5868338" cy="622300"/>
            <a:chOff x="1261289" y="4883426"/>
            <a:chExt cx="5868338" cy="6223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3D9871F-7023-C446-A1F7-E30823025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06637" y="4883426"/>
              <a:ext cx="1485900" cy="6223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32FDC8-8C24-824B-907F-73E29FDE2880}"/>
                </a:ext>
              </a:extLst>
            </p:cNvPr>
            <p:cNvSpPr txBox="1"/>
            <p:nvPr/>
          </p:nvSpPr>
          <p:spPr>
            <a:xfrm>
              <a:off x="1261289" y="4994521"/>
              <a:ext cx="58683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/>
                <a:t>Come gestiamo la computabilità di                               ?</a:t>
              </a:r>
              <a:r>
                <a:rPr lang="it-IT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390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0F2DA7-53D5-454C-A045-989593DCC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" y="-11875"/>
            <a:ext cx="9140494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374C5B-801C-9EC3-94A1-B8A43C7C78FB}"/>
              </a:ext>
            </a:extLst>
          </p:cNvPr>
          <p:cNvSpPr/>
          <p:nvPr/>
        </p:nvSpPr>
        <p:spPr>
          <a:xfrm>
            <a:off x="769290" y="1277816"/>
            <a:ext cx="1875693" cy="22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07A836-A0C4-78FD-AB38-BEB3F4618A8D}"/>
              </a:ext>
            </a:extLst>
          </p:cNvPr>
          <p:cNvSpPr/>
          <p:nvPr/>
        </p:nvSpPr>
        <p:spPr>
          <a:xfrm>
            <a:off x="4641274" y="1242646"/>
            <a:ext cx="1512000" cy="257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E991B9D2-501A-7527-C6F9-3534BC51AF3B}"/>
              </a:ext>
            </a:extLst>
          </p:cNvPr>
          <p:cNvSpPr/>
          <p:nvPr/>
        </p:nvSpPr>
        <p:spPr>
          <a:xfrm rot="16200000">
            <a:off x="1742676" y="672282"/>
            <a:ext cx="222738" cy="1433804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3D6997-27BE-09CD-7FC2-E564EBBCBA7C}"/>
              </a:ext>
            </a:extLst>
          </p:cNvPr>
          <p:cNvSpPr/>
          <p:nvPr/>
        </p:nvSpPr>
        <p:spPr>
          <a:xfrm>
            <a:off x="5208352" y="1805355"/>
            <a:ext cx="1512000" cy="257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8011B37-CEE2-DDAC-EB66-D231835AB550}"/>
              </a:ext>
            </a:extLst>
          </p:cNvPr>
          <p:cNvGrpSpPr/>
          <p:nvPr/>
        </p:nvGrpSpPr>
        <p:grpSpPr>
          <a:xfrm>
            <a:off x="1633099" y="1805355"/>
            <a:ext cx="1875693" cy="304800"/>
            <a:chOff x="1633099" y="1805355"/>
            <a:chExt cx="1875693" cy="3048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69C598F-8B17-DADC-1749-185692344000}"/>
                </a:ext>
              </a:extLst>
            </p:cNvPr>
            <p:cNvSpPr/>
            <p:nvPr/>
          </p:nvSpPr>
          <p:spPr>
            <a:xfrm>
              <a:off x="1633099" y="1805355"/>
              <a:ext cx="1875693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CDF32E66-9A42-04AE-6260-C71515AC5A74}"/>
                </a:ext>
              </a:extLst>
            </p:cNvPr>
            <p:cNvSpPr/>
            <p:nvPr/>
          </p:nvSpPr>
          <p:spPr>
            <a:xfrm rot="16200000">
              <a:off x="2314172" y="1364605"/>
              <a:ext cx="216877" cy="1274224"/>
            </a:xfrm>
            <a:prstGeom prst="lef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Left Brace 16">
            <a:extLst>
              <a:ext uri="{FF2B5EF4-FFF2-40B4-BE49-F238E27FC236}">
                <a16:creationId xmlns:a16="http://schemas.microsoft.com/office/drawing/2014/main" id="{2BF5A2F3-6FCE-BA15-4475-62EC93FCF10E}"/>
              </a:ext>
            </a:extLst>
          </p:cNvPr>
          <p:cNvSpPr/>
          <p:nvPr/>
        </p:nvSpPr>
        <p:spPr>
          <a:xfrm rot="16200000">
            <a:off x="5731682" y="1329632"/>
            <a:ext cx="257907" cy="1193513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2705C58-8FE5-450B-FAEF-FD2E7CA5824B}"/>
              </a:ext>
            </a:extLst>
          </p:cNvPr>
          <p:cNvCxnSpPr>
            <a:cxnSpLocks/>
          </p:cNvCxnSpPr>
          <p:nvPr/>
        </p:nvCxnSpPr>
        <p:spPr>
          <a:xfrm flipH="1">
            <a:off x="5593568" y="2004265"/>
            <a:ext cx="152059" cy="66917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6B55D5-5F3E-3440-8430-EDD31891B733}"/>
              </a:ext>
            </a:extLst>
          </p:cNvPr>
          <p:cNvGrpSpPr/>
          <p:nvPr/>
        </p:nvGrpSpPr>
        <p:grpSpPr>
          <a:xfrm>
            <a:off x="3289465" y="855022"/>
            <a:ext cx="3906981" cy="3728853"/>
            <a:chOff x="3289465" y="855022"/>
            <a:chExt cx="3906981" cy="37288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7F1113-18AC-7547-AFA1-C61D560E2EB3}"/>
                </a:ext>
              </a:extLst>
            </p:cNvPr>
            <p:cNvSpPr/>
            <p:nvPr/>
          </p:nvSpPr>
          <p:spPr>
            <a:xfrm>
              <a:off x="6863937" y="855022"/>
              <a:ext cx="332509" cy="296883"/>
            </a:xfrm>
            <a:prstGeom prst="rect">
              <a:avLst/>
            </a:prstGeom>
            <a:noFill/>
            <a:ln w="25400">
              <a:solidFill>
                <a:srgbClr val="0F3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B81FEF8-9092-ED4A-8256-C7E4E866E0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9465" y="1151905"/>
              <a:ext cx="3693227" cy="3431970"/>
            </a:xfrm>
            <a:prstGeom prst="straightConnector1">
              <a:avLst/>
            </a:prstGeom>
            <a:ln w="25400">
              <a:solidFill>
                <a:srgbClr val="0F37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088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0F2DA7-53D5-454C-A045-989593DCC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" y="-11875"/>
            <a:ext cx="9140494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374C5B-801C-9EC3-94A1-B8A43C7C78FB}"/>
              </a:ext>
            </a:extLst>
          </p:cNvPr>
          <p:cNvSpPr/>
          <p:nvPr/>
        </p:nvSpPr>
        <p:spPr>
          <a:xfrm>
            <a:off x="769290" y="1277816"/>
            <a:ext cx="1875693" cy="22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07A836-A0C4-78FD-AB38-BEB3F4618A8D}"/>
              </a:ext>
            </a:extLst>
          </p:cNvPr>
          <p:cNvSpPr/>
          <p:nvPr/>
        </p:nvSpPr>
        <p:spPr>
          <a:xfrm>
            <a:off x="4641274" y="1242646"/>
            <a:ext cx="1512000" cy="257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F978CB-968A-344B-8C9F-D0C55859CB61}"/>
              </a:ext>
            </a:extLst>
          </p:cNvPr>
          <p:cNvGrpSpPr/>
          <p:nvPr/>
        </p:nvGrpSpPr>
        <p:grpSpPr>
          <a:xfrm>
            <a:off x="3716976" y="855021"/>
            <a:ext cx="3491346" cy="4488875"/>
            <a:chOff x="3705101" y="855021"/>
            <a:chExt cx="3491346" cy="448887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445B95-763E-FE49-BDAA-4B03FE08C21E}"/>
                </a:ext>
              </a:extLst>
            </p:cNvPr>
            <p:cNvGrpSpPr/>
            <p:nvPr/>
          </p:nvGrpSpPr>
          <p:grpSpPr>
            <a:xfrm>
              <a:off x="4641274" y="855021"/>
              <a:ext cx="2555173" cy="296885"/>
              <a:chOff x="4641274" y="855021"/>
              <a:chExt cx="2555173" cy="296885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8CB0E4A-48DD-614C-AC9F-CD84E07157CE}"/>
                  </a:ext>
                </a:extLst>
              </p:cNvPr>
              <p:cNvSpPr/>
              <p:nvPr/>
            </p:nvSpPr>
            <p:spPr>
              <a:xfrm>
                <a:off x="6531429" y="855023"/>
                <a:ext cx="332509" cy="296883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FD54082-0A95-704C-AFA9-2E6AEE6C5F67}"/>
                  </a:ext>
                </a:extLst>
              </p:cNvPr>
              <p:cNvSpPr/>
              <p:nvPr/>
            </p:nvSpPr>
            <p:spPr>
              <a:xfrm>
                <a:off x="6863938" y="855022"/>
                <a:ext cx="332509" cy="296883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8CC871D-113C-674B-A515-9CE759C94B04}"/>
                  </a:ext>
                </a:extLst>
              </p:cNvPr>
              <p:cNvSpPr/>
              <p:nvPr/>
            </p:nvSpPr>
            <p:spPr>
              <a:xfrm>
                <a:off x="4641274" y="855021"/>
                <a:ext cx="1512000" cy="296883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62FB2D7-9F05-8D4A-BF9D-ABB2BE85CCE1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>
              <a:off x="3705101" y="1151904"/>
              <a:ext cx="1692173" cy="419199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Left Brace 12">
            <a:extLst>
              <a:ext uri="{FF2B5EF4-FFF2-40B4-BE49-F238E27FC236}">
                <a16:creationId xmlns:a16="http://schemas.microsoft.com/office/drawing/2014/main" id="{E991B9D2-501A-7527-C6F9-3534BC51AF3B}"/>
              </a:ext>
            </a:extLst>
          </p:cNvPr>
          <p:cNvSpPr/>
          <p:nvPr/>
        </p:nvSpPr>
        <p:spPr>
          <a:xfrm rot="16200000">
            <a:off x="1742676" y="672282"/>
            <a:ext cx="222738" cy="1433804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3D6997-27BE-09CD-7FC2-E564EBBCBA7C}"/>
              </a:ext>
            </a:extLst>
          </p:cNvPr>
          <p:cNvSpPr/>
          <p:nvPr/>
        </p:nvSpPr>
        <p:spPr>
          <a:xfrm>
            <a:off x="5208352" y="1805355"/>
            <a:ext cx="1512000" cy="257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8011B37-CEE2-DDAC-EB66-D231835AB550}"/>
              </a:ext>
            </a:extLst>
          </p:cNvPr>
          <p:cNvGrpSpPr/>
          <p:nvPr/>
        </p:nvGrpSpPr>
        <p:grpSpPr>
          <a:xfrm>
            <a:off x="1633099" y="1805355"/>
            <a:ext cx="1875693" cy="304800"/>
            <a:chOff x="1633099" y="1805355"/>
            <a:chExt cx="1875693" cy="3048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69C598F-8B17-DADC-1749-185692344000}"/>
                </a:ext>
              </a:extLst>
            </p:cNvPr>
            <p:cNvSpPr/>
            <p:nvPr/>
          </p:nvSpPr>
          <p:spPr>
            <a:xfrm>
              <a:off x="1633099" y="1805355"/>
              <a:ext cx="1875693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CDF32E66-9A42-04AE-6260-C71515AC5A74}"/>
                </a:ext>
              </a:extLst>
            </p:cNvPr>
            <p:cNvSpPr/>
            <p:nvPr/>
          </p:nvSpPr>
          <p:spPr>
            <a:xfrm rot="16200000">
              <a:off x="2314172" y="1364605"/>
              <a:ext cx="216877" cy="1274224"/>
            </a:xfrm>
            <a:prstGeom prst="lef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Left Brace 16">
            <a:extLst>
              <a:ext uri="{FF2B5EF4-FFF2-40B4-BE49-F238E27FC236}">
                <a16:creationId xmlns:a16="http://schemas.microsoft.com/office/drawing/2014/main" id="{2BF5A2F3-6FCE-BA15-4475-62EC93FCF10E}"/>
              </a:ext>
            </a:extLst>
          </p:cNvPr>
          <p:cNvSpPr/>
          <p:nvPr/>
        </p:nvSpPr>
        <p:spPr>
          <a:xfrm rot="16200000">
            <a:off x="5731682" y="1329632"/>
            <a:ext cx="257907" cy="1193513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2705C58-8FE5-450B-FAEF-FD2E7CA5824B}"/>
              </a:ext>
            </a:extLst>
          </p:cNvPr>
          <p:cNvCxnSpPr>
            <a:cxnSpLocks/>
          </p:cNvCxnSpPr>
          <p:nvPr/>
        </p:nvCxnSpPr>
        <p:spPr>
          <a:xfrm flipH="1">
            <a:off x="5593568" y="2004265"/>
            <a:ext cx="152059" cy="66917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34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9F0EF3-27A8-CB4B-8597-3FE92FBAB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427"/>
            <a:ext cx="9144000" cy="5552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E4706D-BC02-C647-8EF5-7B996EB480AA}"/>
              </a:ext>
            </a:extLst>
          </p:cNvPr>
          <p:cNvSpPr txBox="1"/>
          <p:nvPr/>
        </p:nvSpPr>
        <p:spPr>
          <a:xfrm>
            <a:off x="641268" y="2670"/>
            <a:ext cx="8260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rgbClr val="0F37FF"/>
                </a:solidFill>
              </a:rPr>
              <a:t>Esempi di funzioni ottenibili mediante sostituzione e ricorsione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6F5EEA-4DEB-0E40-AC3C-4CC9E7191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9775"/>
            <a:ext cx="9144000" cy="561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C71AE0-6DE3-3E41-90B6-E6CDDD517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1655"/>
            <a:ext cx="9144000" cy="5171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0B3370-29AE-9046-93FE-3BEFDEE93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38888"/>
            <a:ext cx="9144000" cy="8892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FDBBCB-D5D6-4A43-9727-B2BFB4261E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8179"/>
            <a:ext cx="9144000" cy="1077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69B73F-4352-8441-B69A-59D1E94C07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616081"/>
            <a:ext cx="9144000" cy="13062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B10D0F-04B1-4343-8FEF-C71E2C77D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922367"/>
            <a:ext cx="9144000" cy="84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5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D51D1A-19D5-6648-8B8A-BCDA1F66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819"/>
            <a:ext cx="9144000" cy="397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1CA3DA-51E8-5648-8975-063C4B91B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840"/>
            <a:ext cx="7528956" cy="457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65B03E-CF77-6241-B9FE-2825ACC8B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5844"/>
            <a:ext cx="9144000" cy="837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4ABB39-226E-5B43-B5C2-6C3B97519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41433"/>
            <a:ext cx="9144000" cy="916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0B9900-0FDB-E847-8123-E216F6DB8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5902"/>
            <a:ext cx="8467106" cy="9634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D47473-BA8C-1941-8EAC-2E271E75B9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557519"/>
            <a:ext cx="8467106" cy="8759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479047-C7C7-AB41-9A05-5F85759CA1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433426"/>
            <a:ext cx="9144000" cy="114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6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7B0DEF-663D-EA4B-AEDF-69E43FAD7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4717234"/>
            <a:ext cx="8877300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4276E1-F80D-BD4C-ADC9-06660550A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0722"/>
            <a:ext cx="9144000" cy="4096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219388-DDF1-C64A-A58F-5C3AB493E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6088834"/>
            <a:ext cx="87630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8367ED-22EA-654C-985C-833444C49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551955"/>
            <a:ext cx="8915400" cy="2476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2ADB0B-489D-F442-82B2-F0A55C1B9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11794"/>
            <a:ext cx="9144000" cy="518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A674D8-E415-264F-8E99-51024E771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900" y="5511800"/>
            <a:ext cx="63881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1500E-3566-EB43-83AD-C0E68876F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240" y="4958603"/>
            <a:ext cx="5588000" cy="4064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029A070-753F-9A4E-8843-F16AEAF1EA00}"/>
              </a:ext>
            </a:extLst>
          </p:cNvPr>
          <p:cNvGrpSpPr/>
          <p:nvPr/>
        </p:nvGrpSpPr>
        <p:grpSpPr>
          <a:xfrm>
            <a:off x="57150" y="3628031"/>
            <a:ext cx="9029700" cy="1119094"/>
            <a:chOff x="57150" y="3628031"/>
            <a:chExt cx="9029700" cy="111909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3A3D329-C882-2849-BDE1-7C5D65F43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50" y="3628031"/>
              <a:ext cx="9029700" cy="5842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DF686A2-7968-DF42-99C8-A7ECFA130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58900" y="4264525"/>
              <a:ext cx="5549900" cy="482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026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EB8DA3-57A3-2B4E-8C7D-7CD000724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4533575"/>
            <a:ext cx="8788400" cy="2146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31D252-7CDC-B542-9955-11B75E5FA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96"/>
            <a:ext cx="9138272" cy="4406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2D8B0B-5168-C541-B3CE-8F0D2647EEDD}"/>
              </a:ext>
            </a:extLst>
          </p:cNvPr>
          <p:cNvSpPr/>
          <p:nvPr/>
        </p:nvSpPr>
        <p:spPr>
          <a:xfrm>
            <a:off x="3063834" y="6139547"/>
            <a:ext cx="2244436" cy="451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483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D78349-5B1C-B74F-A588-9ECFE8E25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5737"/>
            <a:ext cx="9144000" cy="2562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0BAAE7-F2DF-7F4F-9AF5-F90009C00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27" y="0"/>
            <a:ext cx="8356600" cy="2527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39D1E7-22EE-C04B-B46A-9B18996AC9D2}"/>
              </a:ext>
            </a:extLst>
          </p:cNvPr>
          <p:cNvSpPr/>
          <p:nvPr/>
        </p:nvSpPr>
        <p:spPr>
          <a:xfrm>
            <a:off x="4405745" y="4324166"/>
            <a:ext cx="166255" cy="2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9B05B1-B148-BA4A-8507-76054BA89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745" y="2538609"/>
            <a:ext cx="5950205" cy="1879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E3A8A7-4C9E-4540-AEB5-C77C0EAAFA14}"/>
              </a:ext>
            </a:extLst>
          </p:cNvPr>
          <p:cNvSpPr txBox="1"/>
          <p:nvPr/>
        </p:nvSpPr>
        <p:spPr>
          <a:xfrm>
            <a:off x="67701" y="2527300"/>
            <a:ext cx="2125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Funzione di Sudan</a:t>
            </a:r>
          </a:p>
        </p:txBody>
      </p:sp>
    </p:spTree>
    <p:extLst>
      <p:ext uri="{BB962C8B-B14F-4D97-AF65-F5344CB8AC3E}">
        <p14:creationId xmlns:p14="http://schemas.microsoft.com/office/powerpoint/2010/main" val="354774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0BC770-227E-E746-9F3B-E471589CF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138"/>
            <a:ext cx="9144000" cy="23796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C1A92-F5F3-2646-BD69-DB17ACFAA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522" y="3403683"/>
            <a:ext cx="4838700" cy="2425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4500D6-5FD6-8D42-A119-3293C014EC90}"/>
              </a:ext>
            </a:extLst>
          </p:cNvPr>
          <p:cNvSpPr/>
          <p:nvPr/>
        </p:nvSpPr>
        <p:spPr>
          <a:xfrm>
            <a:off x="4069622" y="2256828"/>
            <a:ext cx="166255" cy="2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226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0BC770-227E-E746-9F3B-E471589CF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138"/>
            <a:ext cx="9144000" cy="2379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ADD3E7-2C3C-EB49-9660-E155E467F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50" y="3428753"/>
            <a:ext cx="7099300" cy="2019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4B2FD6-F0D0-9945-98E9-E3698930F6C1}"/>
              </a:ext>
            </a:extLst>
          </p:cNvPr>
          <p:cNvSpPr/>
          <p:nvPr/>
        </p:nvSpPr>
        <p:spPr>
          <a:xfrm>
            <a:off x="4069622" y="2256828"/>
            <a:ext cx="166255" cy="2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880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304565A-637D-8D47-88A2-BC14A33051C4}"/>
              </a:ext>
            </a:extLst>
          </p:cNvPr>
          <p:cNvGrpSpPr/>
          <p:nvPr/>
        </p:nvGrpSpPr>
        <p:grpSpPr>
          <a:xfrm>
            <a:off x="166255" y="1923802"/>
            <a:ext cx="8645236" cy="2159288"/>
            <a:chOff x="0" y="4119123"/>
            <a:chExt cx="9144000" cy="22440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0F320FC-5E93-D648-A5EB-87B915FD2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970" y="5431238"/>
              <a:ext cx="8526483" cy="93191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90C0FB1-EFF0-9245-BECC-1B4261618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119123"/>
              <a:ext cx="9144000" cy="98603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8303A54-3BC9-6E48-90B3-AD0FA3246E14}"/>
              </a:ext>
            </a:extLst>
          </p:cNvPr>
          <p:cNvGrpSpPr/>
          <p:nvPr/>
        </p:nvGrpSpPr>
        <p:grpSpPr>
          <a:xfrm>
            <a:off x="3074159" y="663780"/>
            <a:ext cx="2912723" cy="495300"/>
            <a:chOff x="3074159" y="663780"/>
            <a:chExt cx="2912723" cy="4953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117FAA3-5E53-0E4E-BC94-27E7F42A9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4782" y="663780"/>
              <a:ext cx="1562100" cy="4953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41E3A3-5B07-6F4E-99A4-2E10EB86D484}"/>
                </a:ext>
              </a:extLst>
            </p:cNvPr>
            <p:cNvSpPr txBox="1"/>
            <p:nvPr/>
          </p:nvSpPr>
          <p:spPr>
            <a:xfrm>
              <a:off x="3074159" y="758970"/>
              <a:ext cx="10866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/>
                <a:t>Codifica: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13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0BC770-227E-E746-9F3B-E471589CF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138"/>
            <a:ext cx="9144000" cy="2379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28FA69-9B11-E44D-B2C1-B057CB23D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2930484"/>
            <a:ext cx="7823200" cy="3467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B4D8E4-E4EF-DB44-9BB0-518F56B5D888}"/>
              </a:ext>
            </a:extLst>
          </p:cNvPr>
          <p:cNvSpPr/>
          <p:nvPr/>
        </p:nvSpPr>
        <p:spPr>
          <a:xfrm>
            <a:off x="4069622" y="2256828"/>
            <a:ext cx="166255" cy="2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20B154F-E103-E03A-2A93-9B100B2D3234}"/>
              </a:ext>
            </a:extLst>
          </p:cNvPr>
          <p:cNvGrpSpPr/>
          <p:nvPr/>
        </p:nvGrpSpPr>
        <p:grpSpPr>
          <a:xfrm>
            <a:off x="2497015" y="5498123"/>
            <a:ext cx="3481754" cy="386862"/>
            <a:chOff x="2497015" y="5498123"/>
            <a:chExt cx="3481754" cy="38686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93979C9-A8B2-E851-8081-35D59F02BF05}"/>
                </a:ext>
              </a:extLst>
            </p:cNvPr>
            <p:cNvSpPr/>
            <p:nvPr/>
          </p:nvSpPr>
          <p:spPr>
            <a:xfrm>
              <a:off x="2497015" y="5498123"/>
              <a:ext cx="3481754" cy="386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825E1782-A58B-10B8-43EA-1C52BBC4FA3C}"/>
                </a:ext>
              </a:extLst>
            </p:cNvPr>
            <p:cNvSpPr/>
            <p:nvPr/>
          </p:nvSpPr>
          <p:spPr>
            <a:xfrm rot="16200000">
              <a:off x="4146036" y="4368767"/>
              <a:ext cx="199292" cy="2833141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325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1D637-649D-5A4D-BADD-71E09F68B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372"/>
            <a:ext cx="9144000" cy="61532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C80E0B1-1681-C64C-466D-21E4EC707DF5}"/>
              </a:ext>
            </a:extLst>
          </p:cNvPr>
          <p:cNvGrpSpPr/>
          <p:nvPr/>
        </p:nvGrpSpPr>
        <p:grpSpPr>
          <a:xfrm>
            <a:off x="1359877" y="1641231"/>
            <a:ext cx="3481754" cy="386862"/>
            <a:chOff x="2497015" y="5498123"/>
            <a:chExt cx="3481754" cy="38686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130A5DC-CD3E-22A7-8CC3-94FBF7A9EAF0}"/>
                </a:ext>
              </a:extLst>
            </p:cNvPr>
            <p:cNvSpPr/>
            <p:nvPr/>
          </p:nvSpPr>
          <p:spPr>
            <a:xfrm>
              <a:off x="2497015" y="5498123"/>
              <a:ext cx="3481754" cy="386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Left Brace 3">
              <a:extLst>
                <a:ext uri="{FF2B5EF4-FFF2-40B4-BE49-F238E27FC236}">
                  <a16:creationId xmlns:a16="http://schemas.microsoft.com/office/drawing/2014/main" id="{B84F5932-5F43-AF8E-29F1-C5255118F2BC}"/>
                </a:ext>
              </a:extLst>
            </p:cNvPr>
            <p:cNvSpPr/>
            <p:nvPr/>
          </p:nvSpPr>
          <p:spPr>
            <a:xfrm rot="16200000">
              <a:off x="4146036" y="4368767"/>
              <a:ext cx="199292" cy="2833141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D2A085B-1D63-79BA-7391-11C2BF23591C}"/>
              </a:ext>
            </a:extLst>
          </p:cNvPr>
          <p:cNvGrpSpPr/>
          <p:nvPr/>
        </p:nvGrpSpPr>
        <p:grpSpPr>
          <a:xfrm>
            <a:off x="5568461" y="1570890"/>
            <a:ext cx="3481754" cy="386862"/>
            <a:chOff x="2497015" y="5498123"/>
            <a:chExt cx="3481754" cy="3868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F0E05D0-2E3A-FE3B-742C-1D55760CFD51}"/>
                </a:ext>
              </a:extLst>
            </p:cNvPr>
            <p:cNvSpPr/>
            <p:nvPr/>
          </p:nvSpPr>
          <p:spPr>
            <a:xfrm>
              <a:off x="2497015" y="5498123"/>
              <a:ext cx="3481754" cy="386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0BE39A94-5DA0-A201-8B46-A394297BD683}"/>
                </a:ext>
              </a:extLst>
            </p:cNvPr>
            <p:cNvSpPr/>
            <p:nvPr/>
          </p:nvSpPr>
          <p:spPr>
            <a:xfrm rot="16200000">
              <a:off x="4146036" y="4368767"/>
              <a:ext cx="199292" cy="2833141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4672911-9897-5F8B-3B07-983684A4A642}"/>
              </a:ext>
            </a:extLst>
          </p:cNvPr>
          <p:cNvGrpSpPr/>
          <p:nvPr/>
        </p:nvGrpSpPr>
        <p:grpSpPr>
          <a:xfrm>
            <a:off x="5576251" y="2765962"/>
            <a:ext cx="3481754" cy="386862"/>
            <a:chOff x="2497015" y="5498123"/>
            <a:chExt cx="3481754" cy="38686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29AFF2-CEC3-9F23-D4AF-BA4CBB017FAD}"/>
                </a:ext>
              </a:extLst>
            </p:cNvPr>
            <p:cNvSpPr/>
            <p:nvPr/>
          </p:nvSpPr>
          <p:spPr>
            <a:xfrm>
              <a:off x="2497015" y="5498123"/>
              <a:ext cx="3481754" cy="386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D1E74202-7FEE-4D85-95EF-726FC3DFB81B}"/>
                </a:ext>
              </a:extLst>
            </p:cNvPr>
            <p:cNvSpPr/>
            <p:nvPr/>
          </p:nvSpPr>
          <p:spPr>
            <a:xfrm rot="16200000">
              <a:off x="4146036" y="4368767"/>
              <a:ext cx="199292" cy="2833141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66F8AA-36EA-C20E-84CF-094AB718E288}"/>
              </a:ext>
            </a:extLst>
          </p:cNvPr>
          <p:cNvGrpSpPr/>
          <p:nvPr/>
        </p:nvGrpSpPr>
        <p:grpSpPr>
          <a:xfrm>
            <a:off x="2084741" y="4443046"/>
            <a:ext cx="3481754" cy="386862"/>
            <a:chOff x="2497015" y="5498123"/>
            <a:chExt cx="3481754" cy="38686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3321651-D054-8AC2-6A4F-60F4BB1F3730}"/>
                </a:ext>
              </a:extLst>
            </p:cNvPr>
            <p:cNvSpPr/>
            <p:nvPr/>
          </p:nvSpPr>
          <p:spPr>
            <a:xfrm>
              <a:off x="2497015" y="5498123"/>
              <a:ext cx="3481754" cy="386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6039522D-D4F4-2092-D8CB-CD0185703441}"/>
                </a:ext>
              </a:extLst>
            </p:cNvPr>
            <p:cNvSpPr/>
            <p:nvPr/>
          </p:nvSpPr>
          <p:spPr>
            <a:xfrm rot="16200000">
              <a:off x="4146036" y="4368767"/>
              <a:ext cx="199292" cy="2833141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57553A-1F99-D561-A25F-931F3796D34A}"/>
              </a:ext>
            </a:extLst>
          </p:cNvPr>
          <p:cNvGrpSpPr/>
          <p:nvPr/>
        </p:nvGrpSpPr>
        <p:grpSpPr>
          <a:xfrm>
            <a:off x="2072980" y="5380551"/>
            <a:ext cx="3481754" cy="386862"/>
            <a:chOff x="2497015" y="5498123"/>
            <a:chExt cx="3481754" cy="38686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F02AC6-4E25-24ED-D43B-2A16FC550432}"/>
                </a:ext>
              </a:extLst>
            </p:cNvPr>
            <p:cNvSpPr/>
            <p:nvPr/>
          </p:nvSpPr>
          <p:spPr>
            <a:xfrm>
              <a:off x="2497015" y="5498123"/>
              <a:ext cx="3481754" cy="386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80D97E9B-8F1C-3856-0677-8B21AD2EA5F9}"/>
                </a:ext>
              </a:extLst>
            </p:cNvPr>
            <p:cNvSpPr/>
            <p:nvPr/>
          </p:nvSpPr>
          <p:spPr>
            <a:xfrm rot="16200000">
              <a:off x="4146036" y="4368767"/>
              <a:ext cx="199292" cy="2833141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93843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F6C7F2-A2FF-F24A-96EE-A768B0E5B4B4}"/>
              </a:ext>
            </a:extLst>
          </p:cNvPr>
          <p:cNvSpPr/>
          <p:nvPr/>
        </p:nvSpPr>
        <p:spPr>
          <a:xfrm>
            <a:off x="1229095" y="4151001"/>
            <a:ext cx="71073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>
                <a:latin typeface="NimbusRomNo9L"/>
              </a:rPr>
              <a:t>La dimostrazione dell’impossibilità di catturare la funzione di Ackermann usando la ricorsione primitiva viene condotta mostrando che essa </a:t>
            </a:r>
            <a:r>
              <a:rPr lang="it-IT" sz="2200" b="1" i="1">
                <a:solidFill>
                  <a:srgbClr val="0F37FF"/>
                </a:solidFill>
                <a:latin typeface="NimbusRomNo9L"/>
              </a:rPr>
              <a:t>cresce più velocemente</a:t>
            </a:r>
            <a:r>
              <a:rPr lang="it-IT" sz="2200">
                <a:latin typeface="NimbusRomNo9L"/>
              </a:rPr>
              <a:t> di qualunque funzione primitiva ricorsiva </a:t>
            </a:r>
            <a:endParaRPr lang="it-IT" sz="2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CFEEF7-26DB-894C-8260-1001386DB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1208"/>
            <a:ext cx="9144000" cy="2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269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16C97A-ACCF-EC41-97D6-10C201E20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23" y="507670"/>
            <a:ext cx="7366000" cy="3657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4C816D-0578-0947-A218-23D8643E0B8F}"/>
              </a:ext>
            </a:extLst>
          </p:cNvPr>
          <p:cNvSpPr txBox="1"/>
          <p:nvPr/>
        </p:nvSpPr>
        <p:spPr>
          <a:xfrm>
            <a:off x="2933206" y="4607626"/>
            <a:ext cx="23903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Somma limitata</a:t>
            </a:r>
          </a:p>
          <a:p>
            <a:endParaRPr lang="it-IT" sz="2400" b="1"/>
          </a:p>
          <a:p>
            <a:r>
              <a:rPr lang="it-IT" sz="2400" b="1"/>
              <a:t>Prodotto limitato</a:t>
            </a:r>
          </a:p>
        </p:txBody>
      </p:sp>
    </p:spTree>
    <p:extLst>
      <p:ext uri="{BB962C8B-B14F-4D97-AF65-F5344CB8AC3E}">
        <p14:creationId xmlns:p14="http://schemas.microsoft.com/office/powerpoint/2010/main" val="361568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2E78CA-5F1F-5044-93BC-AEC922A38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9669"/>
            <a:ext cx="9144000" cy="1854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BB4132-5296-E044-9BA4-0C1F34113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4728"/>
            <a:ext cx="9144000" cy="1578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1A4CEF-A455-544C-9CC5-104E5E57D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017" y="4821160"/>
            <a:ext cx="6525573" cy="172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6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A46FE9-9713-1A45-B8F2-53880CA15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75" y="3143909"/>
            <a:ext cx="8686800" cy="3111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76A19B3-5651-7A45-9746-924D6E176191}"/>
              </a:ext>
            </a:extLst>
          </p:cNvPr>
          <p:cNvSpPr/>
          <p:nvPr/>
        </p:nvSpPr>
        <p:spPr>
          <a:xfrm>
            <a:off x="3206338" y="6139541"/>
            <a:ext cx="237506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89DF14-2EA9-7D49-AFCB-2398561AB9A9}"/>
              </a:ext>
            </a:extLst>
          </p:cNvPr>
          <p:cNvGrpSpPr/>
          <p:nvPr/>
        </p:nvGrpSpPr>
        <p:grpSpPr>
          <a:xfrm>
            <a:off x="367475" y="208313"/>
            <a:ext cx="8432800" cy="1905000"/>
            <a:chOff x="367475" y="208313"/>
            <a:chExt cx="8432800" cy="1905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5B03DF7-8ED3-A841-9793-F3DDECE27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475" y="208313"/>
              <a:ext cx="8432800" cy="1905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DEB59C-DD5B-514E-B733-39A74A9EC2F9}"/>
                </a:ext>
              </a:extLst>
            </p:cNvPr>
            <p:cNvSpPr txBox="1"/>
            <p:nvPr/>
          </p:nvSpPr>
          <p:spPr>
            <a:xfrm>
              <a:off x="2671948" y="304294"/>
              <a:ext cx="336746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Minimazione limitata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616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4F904C-39B4-684B-851C-5886FEE88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74534"/>
            <a:ext cx="9144000" cy="1489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B085C2-677B-FF45-A515-B28B81386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624"/>
            <a:ext cx="9144000" cy="365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3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2CC648-7B97-6145-8282-AB15614106A7}"/>
              </a:ext>
            </a:extLst>
          </p:cNvPr>
          <p:cNvSpPr/>
          <p:nvPr/>
        </p:nvSpPr>
        <p:spPr>
          <a:xfrm>
            <a:off x="902525" y="4762005"/>
            <a:ext cx="130628" cy="225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92D0E8-B299-5F4B-939B-7123F471B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25" y="1940062"/>
            <a:ext cx="8010785" cy="37053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98B11A-172A-124E-A63B-043B4C04B584}"/>
              </a:ext>
            </a:extLst>
          </p:cNvPr>
          <p:cNvSpPr/>
          <p:nvPr/>
        </p:nvSpPr>
        <p:spPr>
          <a:xfrm>
            <a:off x="1167848" y="754222"/>
            <a:ext cx="70750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/>
              <a:t>La minimazione limitata è sicuramente computabile</a:t>
            </a:r>
          </a:p>
        </p:txBody>
      </p:sp>
    </p:spTree>
    <p:extLst>
      <p:ext uri="{BB962C8B-B14F-4D97-AF65-F5344CB8AC3E}">
        <p14:creationId xmlns:p14="http://schemas.microsoft.com/office/powerpoint/2010/main" val="406835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EE9ECF-B3D0-0045-A097-10D58E832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72" y="100858"/>
            <a:ext cx="7983250" cy="173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E52D85-28C0-6840-87E9-82E156663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9868"/>
            <a:ext cx="9144000" cy="30681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4F75B6-C64C-CF47-AB1D-1BD2A034C52B}"/>
              </a:ext>
            </a:extLst>
          </p:cNvPr>
          <p:cNvSpPr txBox="1"/>
          <p:nvPr/>
        </p:nvSpPr>
        <p:spPr>
          <a:xfrm>
            <a:off x="700644" y="2327563"/>
            <a:ext cx="7840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/>
              <a:t>Dobbiamo allora evitare di scrivere un programma per dimostrarne</a:t>
            </a:r>
          </a:p>
          <a:p>
            <a:r>
              <a:rPr lang="it-IT" sz="2200"/>
              <a:t>la computabilità</a:t>
            </a:r>
          </a:p>
        </p:txBody>
      </p:sp>
    </p:spTree>
    <p:extLst>
      <p:ext uri="{BB962C8B-B14F-4D97-AF65-F5344CB8AC3E}">
        <p14:creationId xmlns:p14="http://schemas.microsoft.com/office/powerpoint/2010/main" val="27821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EE6CEE-E047-3E4F-9E0E-39B01A884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17" y="3946562"/>
            <a:ext cx="7528956" cy="1191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75934B-F8AB-BB4F-9FB9-FFC67008E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0989"/>
            <a:ext cx="9144000" cy="421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FB9209-78DA-5147-BCD9-569498BC0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4410"/>
            <a:ext cx="9144000" cy="472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A91C51-373C-7744-A7D0-CAC8BDE9D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5018"/>
            <a:ext cx="9144000" cy="13750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725432-BBC3-FC44-8255-D257B5947CD7}"/>
              </a:ext>
            </a:extLst>
          </p:cNvPr>
          <p:cNvSpPr/>
          <p:nvPr/>
        </p:nvSpPr>
        <p:spPr>
          <a:xfrm>
            <a:off x="4904509" y="3051958"/>
            <a:ext cx="166255" cy="2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FBE857-1ED3-CF4C-A9F4-3855231B10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88295"/>
            <a:ext cx="9151916" cy="410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D5F6E1-C075-3649-9F2A-848AE18D0623}"/>
              </a:ext>
            </a:extLst>
          </p:cNvPr>
          <p:cNvSpPr/>
          <p:nvPr/>
        </p:nvSpPr>
        <p:spPr>
          <a:xfrm>
            <a:off x="427512" y="1175657"/>
            <a:ext cx="7849589" cy="380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57459D7B-5538-F342-90A1-519698213DE5}"/>
              </a:ext>
            </a:extLst>
          </p:cNvPr>
          <p:cNvSpPr/>
          <p:nvPr/>
        </p:nvSpPr>
        <p:spPr>
          <a:xfrm rot="16200000">
            <a:off x="3191546" y="74172"/>
            <a:ext cx="219589" cy="3372591"/>
          </a:xfrm>
          <a:prstGeom prst="leftBrace">
            <a:avLst/>
          </a:prstGeom>
          <a:ln w="25400">
            <a:solidFill>
              <a:srgbClr val="0F3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4CCAF-1A50-E2D0-C059-A49631CA462D}"/>
              </a:ext>
            </a:extLst>
          </p:cNvPr>
          <p:cNvSpPr txBox="1"/>
          <p:nvPr/>
        </p:nvSpPr>
        <p:spPr>
          <a:xfrm>
            <a:off x="1282622" y="6196459"/>
            <a:ext cx="6994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F37FF"/>
                </a:solidFill>
              </a:rPr>
              <a:t>La minimazione limitata è dunque ricavabile da sostituzione e ricorsione</a:t>
            </a:r>
          </a:p>
        </p:txBody>
      </p:sp>
    </p:spTree>
    <p:extLst>
      <p:ext uri="{BB962C8B-B14F-4D97-AF65-F5344CB8AC3E}">
        <p14:creationId xmlns:p14="http://schemas.microsoft.com/office/powerpoint/2010/main" val="69936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99C472-B6C3-BA45-8093-722CC72584A1}"/>
              </a:ext>
            </a:extLst>
          </p:cNvPr>
          <p:cNvSpPr txBox="1"/>
          <p:nvPr/>
        </p:nvSpPr>
        <p:spPr>
          <a:xfrm>
            <a:off x="1206876" y="2087140"/>
            <a:ext cx="6928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Strategia che useremo per provare la computabilità di una funzione: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376EF-3295-1D4F-B8E3-1B7E3372D676}"/>
              </a:ext>
            </a:extLst>
          </p:cNvPr>
          <p:cNvSpPr txBox="1"/>
          <p:nvPr/>
        </p:nvSpPr>
        <p:spPr>
          <a:xfrm>
            <a:off x="518517" y="3348841"/>
            <a:ext cx="8305351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costruire funzioni computabili </a:t>
            </a:r>
            <a:r>
              <a:rPr lang="it-IT" sz="2400" i="1"/>
              <a:t>combinando in modo computabile </a:t>
            </a:r>
          </a:p>
          <a:p>
            <a:pPr algn="ctr"/>
            <a:r>
              <a:rPr lang="it-IT" sz="2400"/>
              <a:t>altre funzioni computabili più semplici</a:t>
            </a:r>
          </a:p>
          <a:p>
            <a:endParaRPr lang="it-IT"/>
          </a:p>
          <a:p>
            <a:endParaRPr lang="it-IT"/>
          </a:p>
          <a:p>
            <a:endParaRPr lang="it-IT"/>
          </a:p>
          <a:p>
            <a:r>
              <a:rPr lang="it-IT"/>
              <a:t>ciò corrisponde a una prova implicita della computabilità di una funzione, </a:t>
            </a:r>
          </a:p>
          <a:p>
            <a:r>
              <a:rPr lang="it-IT"/>
              <a:t>senza la necessità di scrivere concretamente il programma che la RAM-calcola </a:t>
            </a:r>
          </a:p>
          <a:p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E551E-16CD-6943-91C3-B2641B83869A}"/>
              </a:ext>
            </a:extLst>
          </p:cNvPr>
          <p:cNvSpPr txBox="1"/>
          <p:nvPr/>
        </p:nvSpPr>
        <p:spPr>
          <a:xfrm>
            <a:off x="526404" y="510640"/>
            <a:ext cx="8297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/>
              <a:t>Costruiamo l’insieme delle funzioni computabili</a:t>
            </a:r>
          </a:p>
        </p:txBody>
      </p:sp>
    </p:spTree>
    <p:extLst>
      <p:ext uri="{BB962C8B-B14F-4D97-AF65-F5344CB8AC3E}">
        <p14:creationId xmlns:p14="http://schemas.microsoft.com/office/powerpoint/2010/main" val="235976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208CE8-C54E-6D4E-8D76-A1BF896D2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030"/>
            <a:ext cx="9144000" cy="24503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4BE964-194F-EF4D-971A-EA28B8D50BAC}"/>
              </a:ext>
            </a:extLst>
          </p:cNvPr>
          <p:cNvSpPr/>
          <p:nvPr/>
        </p:nvSpPr>
        <p:spPr>
          <a:xfrm>
            <a:off x="7109703" y="1746190"/>
            <a:ext cx="166255" cy="2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3" descr="A close up of a math problem&#10;&#10;Description automatically generated with medium confidence">
            <a:extLst>
              <a:ext uri="{FF2B5EF4-FFF2-40B4-BE49-F238E27FC236}">
                <a16:creationId xmlns:a16="http://schemas.microsoft.com/office/drawing/2014/main" id="{CC1782AA-679C-5A76-DC8B-61D2A6E1D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023" y="5151068"/>
            <a:ext cx="7772400" cy="1249747"/>
          </a:xfrm>
          <a:prstGeom prst="rect">
            <a:avLst/>
          </a:prstGeom>
        </p:spPr>
      </p:pic>
      <p:pic>
        <p:nvPicPr>
          <p:cNvPr id="8" name="Picture 7" descr="A math equation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F8A42DC3-B15B-A252-EC95-337DF94A5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37" y="3846497"/>
            <a:ext cx="7772400" cy="119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C524C1-8813-0242-A0E9-3CC26C046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431" y="4818268"/>
            <a:ext cx="4777137" cy="668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D15E56-9DCD-D54A-9E74-B8C6EEA01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9562"/>
            <a:ext cx="9144000" cy="349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634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9E1944-1D92-184F-8627-8C44EF1F1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"/>
            <a:ext cx="9144000" cy="6855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5A2447-0D67-224B-8BDB-E5B6F538F68C}"/>
              </a:ext>
            </a:extLst>
          </p:cNvPr>
          <p:cNvSpPr/>
          <p:nvPr/>
        </p:nvSpPr>
        <p:spPr>
          <a:xfrm>
            <a:off x="3808366" y="2981222"/>
            <a:ext cx="166255" cy="2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F91CAC-EB21-E44E-96A2-EF3407673B71}"/>
              </a:ext>
            </a:extLst>
          </p:cNvPr>
          <p:cNvSpPr txBox="1"/>
          <p:nvPr/>
        </p:nvSpPr>
        <p:spPr>
          <a:xfrm>
            <a:off x="3218213" y="178131"/>
            <a:ext cx="3061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Minimazione illimitata</a:t>
            </a:r>
          </a:p>
        </p:txBody>
      </p:sp>
    </p:spTree>
    <p:extLst>
      <p:ext uri="{BB962C8B-B14F-4D97-AF65-F5344CB8AC3E}">
        <p14:creationId xmlns:p14="http://schemas.microsoft.com/office/powerpoint/2010/main" val="8289223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307F41-ACBA-314A-8C12-BA0E9DD8D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1144"/>
            <a:ext cx="9144000" cy="40757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6C1BBC-32EC-6846-99EB-C29420F2D566}"/>
              </a:ext>
            </a:extLst>
          </p:cNvPr>
          <p:cNvSpPr/>
          <p:nvPr/>
        </p:nvSpPr>
        <p:spPr>
          <a:xfrm>
            <a:off x="8130977" y="2874345"/>
            <a:ext cx="166255" cy="2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26979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9CCF0A-9A8E-5744-804F-4AE922176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374" y="0"/>
            <a:ext cx="7112000" cy="66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EB50A9-2A1B-2D4D-A42C-0AE155AFD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5" y="2448109"/>
            <a:ext cx="9144000" cy="10364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94A8B2-6965-964B-8A26-BFC58AC0B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70" y="537606"/>
            <a:ext cx="7912100" cy="7239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F1598C6-B6DD-6448-8603-E7F1A7DE545C}"/>
              </a:ext>
            </a:extLst>
          </p:cNvPr>
          <p:cNvGrpSpPr/>
          <p:nvPr/>
        </p:nvGrpSpPr>
        <p:grpSpPr>
          <a:xfrm>
            <a:off x="10295" y="4268862"/>
            <a:ext cx="9144000" cy="1265358"/>
            <a:chOff x="0" y="3354462"/>
            <a:chExt cx="9144000" cy="126535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3ABF04F-986A-3C49-AD4A-58F305102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354462"/>
              <a:ext cx="9144000" cy="126535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8ABD06-45B5-9544-A4C6-8AD0E910CFAD}"/>
                </a:ext>
              </a:extLst>
            </p:cNvPr>
            <p:cNvSpPr txBox="1"/>
            <p:nvPr/>
          </p:nvSpPr>
          <p:spPr>
            <a:xfrm>
              <a:off x="4226315" y="3496962"/>
              <a:ext cx="263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/>
                <a:t>/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FC15635-0354-D84B-92D9-0C1C7DC8B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98539" y="4271940"/>
              <a:ext cx="181333" cy="288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0DA03AD-B588-C14A-A122-CDD5DD8B89CF}"/>
                </a:ext>
              </a:extLst>
            </p:cNvPr>
            <p:cNvSpPr txBox="1"/>
            <p:nvPr/>
          </p:nvSpPr>
          <p:spPr>
            <a:xfrm>
              <a:off x="6016487" y="3371588"/>
              <a:ext cx="268964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400">
                  <a:solidFill>
                    <a:srgbClr val="FF0000"/>
                  </a:solidFill>
                </a:rPr>
                <a:t>≠ </a:t>
              </a:r>
              <a:r>
                <a:rPr lang="it-IT" sz="2400">
                  <a:solidFill>
                    <a:srgbClr val="FF0000"/>
                  </a:solidFill>
                </a:rPr>
                <a:t>0</a:t>
              </a:r>
              <a:r>
                <a:rPr lang="it-IT" sz="3400">
                  <a:solidFill>
                    <a:srgbClr val="FF0000"/>
                  </a:solidFill>
                </a:rPr>
                <a:t> </a:t>
              </a:r>
              <a:r>
                <a:rPr lang="it-IT" sz="2400">
                  <a:solidFill>
                    <a:srgbClr val="FF0000"/>
                  </a:solidFill>
                </a:rPr>
                <a:t>per ogni valore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068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9CCF0A-9A8E-5744-804F-4AE922176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374" y="0"/>
            <a:ext cx="7112000" cy="66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94A8B2-6965-964B-8A26-BFC58AC0B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70" y="537606"/>
            <a:ext cx="7912100" cy="7239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7E2CDD1-D791-7B4F-B20C-A14F703024EA}"/>
              </a:ext>
            </a:extLst>
          </p:cNvPr>
          <p:cNvGrpSpPr/>
          <p:nvPr/>
        </p:nvGrpSpPr>
        <p:grpSpPr>
          <a:xfrm>
            <a:off x="461570" y="4298868"/>
            <a:ext cx="8104048" cy="1766944"/>
            <a:chOff x="315556" y="4299237"/>
            <a:chExt cx="8441635" cy="181407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A05FC2E-A8D9-3848-B439-9FA577AEE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556" y="4299237"/>
              <a:ext cx="8441635" cy="84006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7722CF8-1DF6-8D42-9E9F-056A23F7A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40026" y="4955748"/>
              <a:ext cx="4152348" cy="55897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7D1BA32-BF5D-114D-953D-D52C826D4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5556" y="5529744"/>
              <a:ext cx="5846705" cy="58356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9CACB72-DD16-6544-9068-7DFE7E88B616}"/>
              </a:ext>
            </a:extLst>
          </p:cNvPr>
          <p:cNvSpPr txBox="1"/>
          <p:nvPr/>
        </p:nvSpPr>
        <p:spPr>
          <a:xfrm>
            <a:off x="78187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A6C67D-4602-8349-87B9-41CF0832527E}"/>
              </a:ext>
            </a:extLst>
          </p:cNvPr>
          <p:cNvSpPr txBox="1"/>
          <p:nvPr/>
        </p:nvSpPr>
        <p:spPr>
          <a:xfrm>
            <a:off x="7235687" y="65995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6A0A8C-BA0F-5C49-AB18-7127E27F66C5}"/>
              </a:ext>
            </a:extLst>
          </p:cNvPr>
          <p:cNvGrpSpPr/>
          <p:nvPr/>
        </p:nvGrpSpPr>
        <p:grpSpPr>
          <a:xfrm>
            <a:off x="0" y="2826051"/>
            <a:ext cx="9144000" cy="1205898"/>
            <a:chOff x="0" y="2826051"/>
            <a:chExt cx="9144000" cy="12058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434260-7075-994D-8BD5-3E026D63E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826051"/>
              <a:ext cx="9144000" cy="120589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E26EFD1-4D47-314E-8765-E05FDB7E9D97}"/>
                </a:ext>
              </a:extLst>
            </p:cNvPr>
            <p:cNvSpPr/>
            <p:nvPr/>
          </p:nvSpPr>
          <p:spPr>
            <a:xfrm>
              <a:off x="1881809" y="2950692"/>
              <a:ext cx="353104" cy="2717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111F15-527E-6340-A148-8BB68E7D3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88560" y="2870018"/>
              <a:ext cx="183072" cy="34687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0FD330-AADC-EC43-B28F-ED70C186AFA8}"/>
              </a:ext>
            </a:extLst>
          </p:cNvPr>
          <p:cNvGrpSpPr/>
          <p:nvPr/>
        </p:nvGrpSpPr>
        <p:grpSpPr>
          <a:xfrm>
            <a:off x="0" y="1641804"/>
            <a:ext cx="9144000" cy="847916"/>
            <a:chOff x="0" y="1641804"/>
            <a:chExt cx="9144000" cy="8479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48B125-A3F4-6D4B-94FB-4978A2C25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1641804"/>
              <a:ext cx="9144000" cy="84791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9D0BC7-96D5-1348-931D-9CDC76A2720D}"/>
                </a:ext>
              </a:extLst>
            </p:cNvPr>
            <p:cNvSpPr txBox="1"/>
            <p:nvPr/>
          </p:nvSpPr>
          <p:spPr>
            <a:xfrm>
              <a:off x="2071632" y="2042600"/>
              <a:ext cx="43826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/>
                <a:t>Non è infatti richiesto che </a:t>
              </a:r>
              <a:r>
                <a:rPr lang="en-US" sz="2200" i="1"/>
                <a:t>f</a:t>
              </a:r>
              <a:r>
                <a:rPr lang="en-US" sz="2200"/>
                <a:t> sia totale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308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70D584-7FB4-914D-9B51-0CE0C99CE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3748644"/>
            <a:ext cx="7277100" cy="2590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1E1CA3-E9C7-9848-8728-47E6895BA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8810"/>
            <a:ext cx="9144000" cy="213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0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52F53-683E-F944-A5CD-322B66B9C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84" y="100446"/>
            <a:ext cx="8372104" cy="26279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9A584CA-A4C2-804B-9C46-CF563F826CE2}"/>
              </a:ext>
            </a:extLst>
          </p:cNvPr>
          <p:cNvGrpSpPr/>
          <p:nvPr/>
        </p:nvGrpSpPr>
        <p:grpSpPr>
          <a:xfrm>
            <a:off x="771896" y="2858985"/>
            <a:ext cx="7944592" cy="3867059"/>
            <a:chOff x="771896" y="2858985"/>
            <a:chExt cx="7944592" cy="386705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C9F937B-41A7-5E44-A465-DD90334A1A3F}"/>
                </a:ext>
              </a:extLst>
            </p:cNvPr>
            <p:cNvGrpSpPr/>
            <p:nvPr/>
          </p:nvGrpSpPr>
          <p:grpSpPr>
            <a:xfrm>
              <a:off x="771896" y="2858985"/>
              <a:ext cx="7944592" cy="3867059"/>
              <a:chOff x="771896" y="2858985"/>
              <a:chExt cx="7944592" cy="386705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BA478FA-CCC3-DF46-A63C-262A7B5124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1015" y="2858985"/>
                <a:ext cx="7765473" cy="3736430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10DBF80-A067-6A4F-82EF-404A4AB79E00}"/>
                  </a:ext>
                </a:extLst>
              </p:cNvPr>
              <p:cNvSpPr/>
              <p:nvPr/>
            </p:nvSpPr>
            <p:spPr>
              <a:xfrm>
                <a:off x="771896" y="6304470"/>
                <a:ext cx="771897" cy="4215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D3428AF-CD03-D7F9-EFC1-ABC84087EC17}"/>
                </a:ext>
              </a:extLst>
            </p:cNvPr>
            <p:cNvGrpSpPr/>
            <p:nvPr/>
          </p:nvGrpSpPr>
          <p:grpSpPr>
            <a:xfrm>
              <a:off x="1340024" y="5498125"/>
              <a:ext cx="1875693" cy="304800"/>
              <a:chOff x="1633099" y="1805355"/>
              <a:chExt cx="1875693" cy="30480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C663A74-05F2-690A-BC7A-441E7B9B6A93}"/>
                  </a:ext>
                </a:extLst>
              </p:cNvPr>
              <p:cNvSpPr/>
              <p:nvPr/>
            </p:nvSpPr>
            <p:spPr>
              <a:xfrm>
                <a:off x="1633099" y="1805355"/>
                <a:ext cx="1875693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Left Brace 6">
                <a:extLst>
                  <a:ext uri="{FF2B5EF4-FFF2-40B4-BE49-F238E27FC236}">
                    <a16:creationId xmlns:a16="http://schemas.microsoft.com/office/drawing/2014/main" id="{2082995C-5519-C371-5613-DAE25125C5D1}"/>
                  </a:ext>
                </a:extLst>
              </p:cNvPr>
              <p:cNvSpPr/>
              <p:nvPr/>
            </p:nvSpPr>
            <p:spPr>
              <a:xfrm rot="16200000">
                <a:off x="2314172" y="1364605"/>
                <a:ext cx="216877" cy="1274224"/>
              </a:xfrm>
              <a:prstGeom prst="leftBrac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51DFD41-9E19-C8EC-4A83-8DF4B12E8CC1}"/>
                </a:ext>
              </a:extLst>
            </p:cNvPr>
            <p:cNvGrpSpPr/>
            <p:nvPr/>
          </p:nvGrpSpPr>
          <p:grpSpPr>
            <a:xfrm>
              <a:off x="4753237" y="5495195"/>
              <a:ext cx="1875693" cy="304800"/>
              <a:chOff x="1633099" y="1805355"/>
              <a:chExt cx="1875693" cy="30480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3BDB0AF-7C73-E47E-ABE5-3C4965F47E95}"/>
                  </a:ext>
                </a:extLst>
              </p:cNvPr>
              <p:cNvSpPr/>
              <p:nvPr/>
            </p:nvSpPr>
            <p:spPr>
              <a:xfrm>
                <a:off x="1633099" y="1805355"/>
                <a:ext cx="1875693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eft Brace 11">
                <a:extLst>
                  <a:ext uri="{FF2B5EF4-FFF2-40B4-BE49-F238E27FC236}">
                    <a16:creationId xmlns:a16="http://schemas.microsoft.com/office/drawing/2014/main" id="{73E36F09-404B-A943-759D-1B587AAD187B}"/>
                  </a:ext>
                </a:extLst>
              </p:cNvPr>
              <p:cNvSpPr/>
              <p:nvPr/>
            </p:nvSpPr>
            <p:spPr>
              <a:xfrm rot="16200000">
                <a:off x="2314172" y="1364605"/>
                <a:ext cx="216877" cy="1274224"/>
              </a:xfrm>
              <a:prstGeom prst="leftBrac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298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A20B35-C358-874E-8CC2-6FB0A9946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3" y="0"/>
            <a:ext cx="9115994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7599FBA-0FC3-9F88-F5FD-C403B9C00E1C}"/>
              </a:ext>
            </a:extLst>
          </p:cNvPr>
          <p:cNvGrpSpPr/>
          <p:nvPr/>
        </p:nvGrpSpPr>
        <p:grpSpPr>
          <a:xfrm>
            <a:off x="4823575" y="1321776"/>
            <a:ext cx="1875693" cy="304800"/>
            <a:chOff x="1633099" y="1805355"/>
            <a:chExt cx="1875693" cy="304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7016BA-1D35-30FE-1813-95579FD9A8AB}"/>
                </a:ext>
              </a:extLst>
            </p:cNvPr>
            <p:cNvSpPr/>
            <p:nvPr/>
          </p:nvSpPr>
          <p:spPr>
            <a:xfrm>
              <a:off x="1633099" y="1805355"/>
              <a:ext cx="1875693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5F6708D7-BCD7-D715-F555-AD80803A3CEC}"/>
                </a:ext>
              </a:extLst>
            </p:cNvPr>
            <p:cNvSpPr/>
            <p:nvPr/>
          </p:nvSpPr>
          <p:spPr>
            <a:xfrm rot="16200000">
              <a:off x="2314172" y="1364605"/>
              <a:ext cx="216877" cy="1274224"/>
            </a:xfrm>
            <a:prstGeom prst="lef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8A532C-70C2-DDFC-2F46-8386D797C738}"/>
              </a:ext>
            </a:extLst>
          </p:cNvPr>
          <p:cNvGrpSpPr/>
          <p:nvPr/>
        </p:nvGrpSpPr>
        <p:grpSpPr>
          <a:xfrm>
            <a:off x="1212872" y="1333500"/>
            <a:ext cx="1875693" cy="304800"/>
            <a:chOff x="1633099" y="1805355"/>
            <a:chExt cx="1875693" cy="3048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38943A-8A70-64FC-D07F-384E603D0494}"/>
                </a:ext>
              </a:extLst>
            </p:cNvPr>
            <p:cNvSpPr/>
            <p:nvPr/>
          </p:nvSpPr>
          <p:spPr>
            <a:xfrm>
              <a:off x="1633099" y="1805355"/>
              <a:ext cx="1875693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C19ABFC9-A809-4FC0-121D-97025D1B80AE}"/>
                </a:ext>
              </a:extLst>
            </p:cNvPr>
            <p:cNvSpPr/>
            <p:nvPr/>
          </p:nvSpPr>
          <p:spPr>
            <a:xfrm rot="16200000">
              <a:off x="2314172" y="1364605"/>
              <a:ext cx="216877" cy="1274224"/>
            </a:xfrm>
            <a:prstGeom prst="lef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56CA4C0-6792-4D42-9590-7479C7B164D3}"/>
              </a:ext>
            </a:extLst>
          </p:cNvPr>
          <p:cNvGrpSpPr/>
          <p:nvPr/>
        </p:nvGrpSpPr>
        <p:grpSpPr>
          <a:xfrm>
            <a:off x="3099460" y="997525"/>
            <a:ext cx="4393868" cy="3764480"/>
            <a:chOff x="2861954" y="855021"/>
            <a:chExt cx="4393868" cy="376448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ADA1DCE-1E45-C94D-BFE6-328F31709F44}"/>
                </a:ext>
              </a:extLst>
            </p:cNvPr>
            <p:cNvGrpSpPr/>
            <p:nvPr/>
          </p:nvGrpSpPr>
          <p:grpSpPr>
            <a:xfrm>
              <a:off x="4641274" y="855021"/>
              <a:ext cx="2614548" cy="296885"/>
              <a:chOff x="4641274" y="855021"/>
              <a:chExt cx="2614548" cy="296885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5D14F9C-A562-3C47-8815-79B1FE22454C}"/>
                  </a:ext>
                </a:extLst>
              </p:cNvPr>
              <p:cNvSpPr/>
              <p:nvPr/>
            </p:nvSpPr>
            <p:spPr>
              <a:xfrm>
                <a:off x="6222674" y="855023"/>
                <a:ext cx="308756" cy="296883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A78A378-AFF8-8442-B311-1167C566E990}"/>
                  </a:ext>
                </a:extLst>
              </p:cNvPr>
              <p:cNvSpPr/>
              <p:nvPr/>
            </p:nvSpPr>
            <p:spPr>
              <a:xfrm>
                <a:off x="6923313" y="855022"/>
                <a:ext cx="332509" cy="296883"/>
              </a:xfrm>
              <a:prstGeom prst="rect">
                <a:avLst/>
              </a:prstGeom>
              <a:noFill/>
              <a:ln w="25400">
                <a:solidFill>
                  <a:srgbClr val="0F3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572FDE4-0A69-5743-BB75-A23706565148}"/>
                  </a:ext>
                </a:extLst>
              </p:cNvPr>
              <p:cNvSpPr/>
              <p:nvPr/>
            </p:nvSpPr>
            <p:spPr>
              <a:xfrm>
                <a:off x="4641274" y="855021"/>
                <a:ext cx="1512000" cy="296883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4341863-6066-CE4F-BC23-2DF074308721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H="1">
              <a:off x="2861954" y="1151904"/>
              <a:ext cx="2535320" cy="346759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310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E77766-D15C-0F4D-805D-CDB03144B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53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ED9FE1-DEFF-4B43-8435-C1152D2CE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4342328"/>
            <a:ext cx="8978900" cy="2044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58C5C7-C8EB-004A-A1A4-63C020F7F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50" y="1442027"/>
            <a:ext cx="8826500" cy="2311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7B20F7-68E2-B74F-8456-9162B45F8926}"/>
              </a:ext>
            </a:extLst>
          </p:cNvPr>
          <p:cNvSpPr/>
          <p:nvPr/>
        </p:nvSpPr>
        <p:spPr>
          <a:xfrm>
            <a:off x="7635835" y="2956956"/>
            <a:ext cx="213756" cy="332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258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0DFE88-A5D1-0B47-97EC-AD804B8AC4CE}"/>
              </a:ext>
            </a:extLst>
          </p:cNvPr>
          <p:cNvSpPr/>
          <p:nvPr/>
        </p:nvSpPr>
        <p:spPr>
          <a:xfrm>
            <a:off x="2343557" y="572386"/>
            <a:ext cx="4461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>
                <a:latin typeface="NimbusRomNo9L"/>
              </a:rPr>
              <a:t>Metodi procedurali di estensione: </a:t>
            </a:r>
            <a:endParaRPr lang="it-IT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D7E487-760A-0F4C-8A65-7C548A65E4C7}"/>
              </a:ext>
            </a:extLst>
          </p:cNvPr>
          <p:cNvSpPr txBox="1"/>
          <p:nvPr/>
        </p:nvSpPr>
        <p:spPr>
          <a:xfrm>
            <a:off x="748146" y="2113808"/>
            <a:ext cx="789562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Sostituzione</a:t>
            </a:r>
            <a:r>
              <a:rPr lang="it-IT"/>
              <a:t> - E’ la classica sostituzione di funzioni definita in Analisi. </a:t>
            </a:r>
          </a:p>
          <a:p>
            <a:endParaRPr lang="it-IT"/>
          </a:p>
          <a:p>
            <a:r>
              <a:rPr lang="it-IT" b="1"/>
              <a:t>Ricorsione</a:t>
            </a:r>
            <a:r>
              <a:rPr lang="it-IT"/>
              <a:t> - E’ lo strumento piu` potente e versatile per costruire nuove funzioni </a:t>
            </a:r>
          </a:p>
          <a:p>
            <a:r>
              <a:rPr lang="it-IT"/>
              <a:t>a partire da funzioni precedenti. </a:t>
            </a:r>
          </a:p>
          <a:p>
            <a:endParaRPr lang="it-IT"/>
          </a:p>
          <a:p>
            <a:r>
              <a:rPr lang="it-IT" b="1"/>
              <a:t>Minimazione</a:t>
            </a:r>
            <a:r>
              <a:rPr lang="it-IT"/>
              <a:t> </a:t>
            </a:r>
            <a:r>
              <a:rPr lang="it-IT" b="1"/>
              <a:t>illimitata</a:t>
            </a:r>
            <a:r>
              <a:rPr lang="it-IT"/>
              <a:t> - E’ uno strumento molto più sofisticato, che è necessario </a:t>
            </a:r>
          </a:p>
          <a:p>
            <a:r>
              <a:rPr lang="it-IT"/>
              <a:t>introdurre per catturare anche certi tipi molto speciali di funzioni palesemente </a:t>
            </a:r>
          </a:p>
          <a:p>
            <a:r>
              <a:rPr lang="it-IT"/>
              <a:t>calcolabili, ma non ottenibili con l’impiego delle sole sostituzione e ricorsione. </a:t>
            </a:r>
          </a:p>
        </p:txBody>
      </p:sp>
    </p:spTree>
    <p:extLst>
      <p:ext uri="{BB962C8B-B14F-4D97-AF65-F5344CB8AC3E}">
        <p14:creationId xmlns:p14="http://schemas.microsoft.com/office/powerpoint/2010/main" val="297577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8024858-ADB5-BC40-BCB2-D1F6D062AB71}"/>
              </a:ext>
            </a:extLst>
          </p:cNvPr>
          <p:cNvGrpSpPr/>
          <p:nvPr/>
        </p:nvGrpSpPr>
        <p:grpSpPr>
          <a:xfrm>
            <a:off x="266947" y="2008329"/>
            <a:ext cx="8420100" cy="2978150"/>
            <a:chOff x="266947" y="2008329"/>
            <a:chExt cx="8420100" cy="297815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012F5D8-2786-674E-9009-0F7462A410FA}"/>
                </a:ext>
              </a:extLst>
            </p:cNvPr>
            <p:cNvGrpSpPr/>
            <p:nvPr/>
          </p:nvGrpSpPr>
          <p:grpSpPr>
            <a:xfrm>
              <a:off x="1143000" y="2988952"/>
              <a:ext cx="6959600" cy="1997527"/>
              <a:chOff x="1143000" y="2988952"/>
              <a:chExt cx="6959600" cy="199752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64B8FAF-8CCB-E24B-8780-4DED42D920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43000" y="3640279"/>
                <a:ext cx="6959600" cy="13462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5023A47-5E28-ED4B-964B-0143FE23F4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04292" y="2988952"/>
                <a:ext cx="1612900" cy="49530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BD4CF14-A996-A54D-8406-A7C65201D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947" y="2008329"/>
              <a:ext cx="8420100" cy="110490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55A6C6E-6999-D547-85F5-350C91395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0" y="135079"/>
            <a:ext cx="9055100" cy="1930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D9BF87-6AD0-547F-3952-F916120B640D}"/>
              </a:ext>
            </a:extLst>
          </p:cNvPr>
          <p:cNvGrpSpPr/>
          <p:nvPr/>
        </p:nvGrpSpPr>
        <p:grpSpPr>
          <a:xfrm>
            <a:off x="101600" y="5185889"/>
            <a:ext cx="9023510" cy="1242000"/>
            <a:chOff x="101600" y="5185889"/>
            <a:chExt cx="9023510" cy="124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1A6928E-025C-0649-980C-E2D21750F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600" y="5185889"/>
              <a:ext cx="9023510" cy="1242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40A8A66-383E-B091-A948-4EB736548537}"/>
                </a:ext>
              </a:extLst>
            </p:cNvPr>
            <p:cNvSpPr/>
            <p:nvPr/>
          </p:nvSpPr>
          <p:spPr>
            <a:xfrm>
              <a:off x="3469123" y="5756031"/>
              <a:ext cx="190674" cy="199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3D64C44-401D-AF68-ABBB-A5481EBA498D}"/>
                </a:ext>
              </a:extLst>
            </p:cNvPr>
            <p:cNvSpPr txBox="1"/>
            <p:nvPr/>
          </p:nvSpPr>
          <p:spPr>
            <a:xfrm>
              <a:off x="3376246" y="5591912"/>
              <a:ext cx="2952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F37FF"/>
                  </a:solidFill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792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146414-A1C2-2A48-93A9-9135DC31FC90}"/>
              </a:ext>
            </a:extLst>
          </p:cNvPr>
          <p:cNvSpPr txBox="1"/>
          <p:nvPr/>
        </p:nvSpPr>
        <p:spPr>
          <a:xfrm>
            <a:off x="2610460" y="424595"/>
            <a:ext cx="4163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Il punto della situazione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651B9-CF28-C84C-A59E-1F6AD9D03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316" y="5326963"/>
            <a:ext cx="3167173" cy="611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4E888D-CC37-F54B-959A-9A96B55C0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852" y="4782283"/>
            <a:ext cx="911184" cy="3429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7416FE-8BD0-6540-BE40-95367E229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852" y="3695601"/>
            <a:ext cx="704355" cy="42609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E408508-618E-9F44-AB59-57BC3F3F7106}"/>
              </a:ext>
            </a:extLst>
          </p:cNvPr>
          <p:cNvSpPr/>
          <p:nvPr/>
        </p:nvSpPr>
        <p:spPr>
          <a:xfrm>
            <a:off x="1819122" y="3368353"/>
            <a:ext cx="237600" cy="2373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CF8DB3-7984-7547-839A-EAA96D2FEC0F}"/>
              </a:ext>
            </a:extLst>
          </p:cNvPr>
          <p:cNvSpPr/>
          <p:nvPr/>
        </p:nvSpPr>
        <p:spPr>
          <a:xfrm>
            <a:off x="1819122" y="4496917"/>
            <a:ext cx="237600" cy="2373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C86207A-78E2-6E4A-9E55-103DE75A6049}"/>
              </a:ext>
            </a:extLst>
          </p:cNvPr>
          <p:cNvSpPr/>
          <p:nvPr/>
        </p:nvSpPr>
        <p:spPr>
          <a:xfrm>
            <a:off x="3008268" y="5089574"/>
            <a:ext cx="237600" cy="2373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9D98D73-C475-DA45-A731-61FBAABB79C7}"/>
              </a:ext>
            </a:extLst>
          </p:cNvPr>
          <p:cNvGrpSpPr/>
          <p:nvPr/>
        </p:nvGrpSpPr>
        <p:grpSpPr>
          <a:xfrm>
            <a:off x="2461036" y="3097500"/>
            <a:ext cx="2534173" cy="1380717"/>
            <a:chOff x="2461036" y="3097500"/>
            <a:chExt cx="2534173" cy="138071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0845BB-6A8B-124A-A546-D75F8BF8E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6409" y="3097500"/>
              <a:ext cx="558800" cy="660400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A5ED222-79C4-2347-BDD2-A654EFEA503A}"/>
                </a:ext>
              </a:extLst>
            </p:cNvPr>
            <p:cNvCxnSpPr>
              <a:cxnSpLocks/>
            </p:cNvCxnSpPr>
            <p:nvPr/>
          </p:nvCxnSpPr>
          <p:spPr>
            <a:xfrm>
              <a:off x="2461036" y="3368353"/>
              <a:ext cx="1755364" cy="118694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999DEB0-7F27-7441-89EA-9831C310C9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1036" y="3695601"/>
              <a:ext cx="1891817" cy="782616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DE6EF9-EB6C-9844-B2A5-F2E1CF402805}"/>
              </a:ext>
            </a:extLst>
          </p:cNvPr>
          <p:cNvGrpSpPr/>
          <p:nvPr/>
        </p:nvGrpSpPr>
        <p:grpSpPr>
          <a:xfrm>
            <a:off x="3407617" y="3245772"/>
            <a:ext cx="3461520" cy="1879431"/>
            <a:chOff x="3407617" y="3245772"/>
            <a:chExt cx="3461520" cy="18794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FFE260A-6D2F-4F41-BF27-3828B7DFE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23037" y="3245772"/>
              <a:ext cx="546100" cy="609600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62610EA-C303-4E40-A504-E36F4BFEC82B}"/>
                </a:ext>
              </a:extLst>
            </p:cNvPr>
            <p:cNvCxnSpPr>
              <a:cxnSpLocks/>
            </p:cNvCxnSpPr>
            <p:nvPr/>
          </p:nvCxnSpPr>
          <p:spPr>
            <a:xfrm>
              <a:off x="5078765" y="3495402"/>
              <a:ext cx="1101902" cy="110340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C2DAD87-50A5-0340-BD43-A9383A1305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7617" y="3959661"/>
              <a:ext cx="3060916" cy="1165542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74E76B2-B0D2-7742-9216-2600CFD84C0B}"/>
              </a:ext>
            </a:extLst>
          </p:cNvPr>
          <p:cNvGrpSpPr/>
          <p:nvPr/>
        </p:nvGrpSpPr>
        <p:grpSpPr>
          <a:xfrm>
            <a:off x="2474216" y="1489970"/>
            <a:ext cx="3848821" cy="1755802"/>
            <a:chOff x="2474216" y="1489970"/>
            <a:chExt cx="3848821" cy="1755802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A4D6330-8762-324A-91B6-BF891A1BB0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4216" y="2137144"/>
              <a:ext cx="2016930" cy="1108628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C005C09-EABA-9C40-A295-EAF8B417BC1B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H="1" flipV="1">
              <a:off x="4711155" y="2237508"/>
              <a:ext cx="4654" cy="859992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B09E245-7DF6-1441-8A26-465E41F2A6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34660" y="2187326"/>
              <a:ext cx="1288377" cy="910174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A453623-BD70-5447-B645-FFBAE1069F17}"/>
                </a:ext>
              </a:extLst>
            </p:cNvPr>
            <p:cNvSpPr txBox="1"/>
            <p:nvPr/>
          </p:nvSpPr>
          <p:spPr>
            <a:xfrm>
              <a:off x="4597543" y="1489970"/>
              <a:ext cx="4812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 i="1"/>
                <a:t>f</a:t>
              </a:r>
              <a:r>
                <a:rPr lang="it-IT" sz="3600" baseline="-25000"/>
                <a:t>3</a:t>
              </a:r>
              <a:endParaRPr lang="it-IT" sz="3600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C8DC7BB-3FD7-504C-97F4-50D79DF73052}"/>
              </a:ext>
            </a:extLst>
          </p:cNvPr>
          <p:cNvSpPr txBox="1"/>
          <p:nvPr/>
        </p:nvSpPr>
        <p:spPr>
          <a:xfrm>
            <a:off x="478084" y="5944876"/>
            <a:ext cx="2143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funzioni di base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65F55C-EA48-0947-A160-0F5EED94BB21}"/>
              </a:ext>
            </a:extLst>
          </p:cNvPr>
          <p:cNvGrpSpPr/>
          <p:nvPr/>
        </p:nvGrpSpPr>
        <p:grpSpPr>
          <a:xfrm>
            <a:off x="5187269" y="1393961"/>
            <a:ext cx="1188634" cy="464155"/>
            <a:chOff x="5187269" y="1393961"/>
            <a:chExt cx="1188634" cy="46415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B3144DE-3AD0-174D-9A3B-DA39D539A935}"/>
                </a:ext>
              </a:extLst>
            </p:cNvPr>
            <p:cNvSpPr txBox="1"/>
            <p:nvPr/>
          </p:nvSpPr>
          <p:spPr>
            <a:xfrm>
              <a:off x="6128719" y="1393961"/>
              <a:ext cx="247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: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F9FEB28-206C-9144-9398-20EEDE5C89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69" y="1607500"/>
              <a:ext cx="809770" cy="250616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42F7A6-0BF2-B34B-8B24-4D2E28EECAAB}"/>
              </a:ext>
            </a:extLst>
          </p:cNvPr>
          <p:cNvGrpSpPr/>
          <p:nvPr/>
        </p:nvGrpSpPr>
        <p:grpSpPr>
          <a:xfrm>
            <a:off x="6641888" y="2135201"/>
            <a:ext cx="471847" cy="1006282"/>
            <a:chOff x="6641888" y="2135201"/>
            <a:chExt cx="471847" cy="100628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CAA6678-71FA-7449-AE94-BF558971B033}"/>
                </a:ext>
              </a:extLst>
            </p:cNvPr>
            <p:cNvSpPr txBox="1"/>
            <p:nvPr/>
          </p:nvSpPr>
          <p:spPr>
            <a:xfrm>
              <a:off x="6866551" y="2135201"/>
              <a:ext cx="247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: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2819DDA-7425-4E40-BE5E-571AFC4956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41888" y="2542196"/>
              <a:ext cx="273902" cy="599287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C4ECBA0-52BB-074F-86F5-B4B778E1B121}"/>
              </a:ext>
            </a:extLst>
          </p:cNvPr>
          <p:cNvCxnSpPr>
            <a:cxnSpLocks/>
          </p:cNvCxnSpPr>
          <p:nvPr/>
        </p:nvCxnSpPr>
        <p:spPr>
          <a:xfrm>
            <a:off x="6468533" y="5834885"/>
            <a:ext cx="1740308" cy="0"/>
          </a:xfrm>
          <a:prstGeom prst="straightConnector1">
            <a:avLst/>
          </a:prstGeom>
          <a:ln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3F0AF4A-903B-6944-A916-088C47627A65}"/>
              </a:ext>
            </a:extLst>
          </p:cNvPr>
          <p:cNvSpPr txBox="1"/>
          <p:nvPr/>
        </p:nvSpPr>
        <p:spPr>
          <a:xfrm>
            <a:off x="6778839" y="4865785"/>
            <a:ext cx="1394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sostituzione</a:t>
            </a:r>
          </a:p>
          <a:p>
            <a:r>
              <a:rPr lang="it-IT"/>
              <a:t>ricorsione</a:t>
            </a:r>
          </a:p>
          <a:p>
            <a:r>
              <a:rPr lang="it-IT"/>
              <a:t>minimazione</a:t>
            </a:r>
          </a:p>
        </p:txBody>
      </p:sp>
    </p:spTree>
    <p:extLst>
      <p:ext uri="{BB962C8B-B14F-4D97-AF65-F5344CB8AC3E}">
        <p14:creationId xmlns:p14="http://schemas.microsoft.com/office/powerpoint/2010/main" val="111006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D7792E-8F54-AB4A-B45D-A3F80CFB9825}"/>
              </a:ext>
            </a:extLst>
          </p:cNvPr>
          <p:cNvSpPr txBox="1"/>
          <p:nvPr/>
        </p:nvSpPr>
        <p:spPr>
          <a:xfrm>
            <a:off x="2398814" y="427512"/>
            <a:ext cx="4163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/>
              <a:t>Risultati ottenuti finora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97CD15-A611-764D-8FE2-FE11DCBEDE89}"/>
              </a:ext>
            </a:extLst>
          </p:cNvPr>
          <p:cNvSpPr txBox="1"/>
          <p:nvPr/>
        </p:nvSpPr>
        <p:spPr>
          <a:xfrm>
            <a:off x="356261" y="1306287"/>
            <a:ext cx="8576707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2400"/>
              <a:t>abbiamo dimostrato che le </a:t>
            </a:r>
            <a:r>
              <a:rPr lang="it-IT" sz="2400" b="1" i="1">
                <a:solidFill>
                  <a:srgbClr val="0F37FF"/>
                </a:solidFill>
              </a:rPr>
              <a:t>funzioni base sono computabili</a:t>
            </a:r>
            <a:r>
              <a:rPr lang="it-IT" sz="2400"/>
              <a:t>;</a:t>
            </a:r>
          </a:p>
          <a:p>
            <a:pPr marL="342900" indent="-342900">
              <a:buFont typeface="+mj-lt"/>
              <a:buAutoNum type="arabicPeriod"/>
            </a:pPr>
            <a:endParaRPr lang="it-IT" sz="2400"/>
          </a:p>
          <a:p>
            <a:pPr marL="342900" indent="-342900">
              <a:buFont typeface="+mj-lt"/>
              <a:buAutoNum type="arabicPeriod"/>
            </a:pPr>
            <a:r>
              <a:rPr lang="it-IT" sz="2400"/>
              <a:t>abbiamo introdotto delle </a:t>
            </a:r>
            <a:r>
              <a:rPr lang="it-IT" sz="2400" b="1" i="1">
                <a:solidFill>
                  <a:srgbClr val="0F37FF"/>
                </a:solidFill>
              </a:rPr>
              <a:t>operazioni di estensione</a:t>
            </a:r>
            <a:r>
              <a:rPr lang="it-IT" sz="2400"/>
              <a:t> (sostituzione, </a:t>
            </a:r>
            <a:br>
              <a:rPr lang="it-IT" sz="2400"/>
            </a:br>
            <a:r>
              <a:rPr lang="it-IT" sz="2400"/>
              <a:t>ricorsione, minimazione), per ricavare nuove funzioni a partire </a:t>
            </a:r>
            <a:br>
              <a:rPr lang="it-IT" sz="2400"/>
            </a:br>
            <a:r>
              <a:rPr lang="it-IT" sz="2400"/>
              <a:t>dalle funzioni base e dalle funzioni ottenute fino a quel punto;</a:t>
            </a:r>
          </a:p>
          <a:p>
            <a:pPr marL="342900" indent="-342900">
              <a:buFont typeface="+mj-lt"/>
              <a:buAutoNum type="arabicPeriod"/>
            </a:pPr>
            <a:endParaRPr lang="it-IT" sz="2400"/>
          </a:p>
          <a:p>
            <a:pPr marL="342900" indent="-342900">
              <a:buFont typeface="+mj-lt"/>
              <a:buAutoNum type="arabicPeriod"/>
            </a:pPr>
            <a:r>
              <a:rPr lang="it-IT" sz="2400"/>
              <a:t>abbiamo dimostrato che </a:t>
            </a:r>
            <a:r>
              <a:rPr lang="it-IT" sz="2400" b="1" i="1">
                <a:solidFill>
                  <a:srgbClr val="0F37FF"/>
                </a:solidFill>
              </a:rPr>
              <a:t>sostituzione, ricorsione e minimazione </a:t>
            </a:r>
            <a:br>
              <a:rPr lang="it-IT" sz="2400" b="1" i="1">
                <a:solidFill>
                  <a:srgbClr val="0F37FF"/>
                </a:solidFill>
              </a:rPr>
            </a:br>
            <a:r>
              <a:rPr lang="it-IT" sz="2400" b="1" i="1">
                <a:solidFill>
                  <a:srgbClr val="0F37FF"/>
                </a:solidFill>
              </a:rPr>
              <a:t>sono computabili</a:t>
            </a:r>
            <a:r>
              <a:rPr lang="it-IT" sz="2400"/>
              <a:t>; le funzioni ottenute con questo procedimento</a:t>
            </a:r>
            <a:br>
              <a:rPr lang="it-IT" sz="2400"/>
            </a:br>
            <a:r>
              <a:rPr lang="it-IT" sz="2400"/>
              <a:t>sono allora computabili e non abbiamo bisogno di scrivere</a:t>
            </a:r>
            <a:br>
              <a:rPr lang="it-IT" sz="2400"/>
            </a:br>
            <a:r>
              <a:rPr lang="it-IT" sz="2400"/>
              <a:t>un programma in modo esplicito per stabilirlo;</a:t>
            </a:r>
          </a:p>
          <a:p>
            <a:pPr marL="342900" indent="-342900">
              <a:buFont typeface="+mj-lt"/>
              <a:buAutoNum type="arabicPeriod"/>
            </a:pPr>
            <a:endParaRPr lang="it-IT" sz="2400"/>
          </a:p>
          <a:p>
            <a:pPr marL="342900" indent="-342900">
              <a:buFont typeface="+mj-lt"/>
              <a:buAutoNum type="arabicPeriod"/>
            </a:pPr>
            <a:r>
              <a:rPr lang="it-IT" sz="2400"/>
              <a:t>tutte le funzioni note, a oggi, si ottengono con questo </a:t>
            </a:r>
            <a:br>
              <a:rPr lang="it-IT" sz="2400"/>
            </a:br>
            <a:r>
              <a:rPr lang="it-IT" sz="2400"/>
              <a:t>procedimento.</a:t>
            </a:r>
          </a:p>
        </p:txBody>
      </p:sp>
    </p:spTree>
    <p:extLst>
      <p:ext uri="{BB962C8B-B14F-4D97-AF65-F5344CB8AC3E}">
        <p14:creationId xmlns:p14="http://schemas.microsoft.com/office/powerpoint/2010/main" val="341232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8D9EAB-7DFC-7D41-972A-7F53D4C1C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1"/>
            <a:ext cx="9144000" cy="684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988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3827A9-9D3E-F145-AFD9-08853F32C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25" y="5194465"/>
            <a:ext cx="8153400" cy="121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0031A9-ACD7-E945-B971-197BE06B3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75" y="4057156"/>
            <a:ext cx="81661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45F0BC-4A8E-234D-8B5B-696738822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25" y="2835316"/>
            <a:ext cx="8229600" cy="85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74DE7B-08B1-8F4C-8E28-7C9A9179B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25" y="110507"/>
            <a:ext cx="8229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6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615B59-399A-8B47-8CF9-ED1DE48B188A}"/>
              </a:ext>
            </a:extLst>
          </p:cNvPr>
          <p:cNvSpPr txBox="1"/>
          <p:nvPr/>
        </p:nvSpPr>
        <p:spPr>
          <a:xfrm>
            <a:off x="2481942" y="384751"/>
            <a:ext cx="4566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Domande cui daremo una risposta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F471FE-F2D7-DF4C-909B-A75ADB663851}"/>
              </a:ext>
            </a:extLst>
          </p:cNvPr>
          <p:cNvSpPr txBox="1"/>
          <p:nvPr/>
        </p:nvSpPr>
        <p:spPr>
          <a:xfrm>
            <a:off x="1413164" y="1702912"/>
            <a:ext cx="6321987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it-IT" sz="2400"/>
              <a:t>Quante sono le funzioni computabili?</a:t>
            </a:r>
          </a:p>
          <a:p>
            <a:pPr marL="342900" indent="-342900">
              <a:buFont typeface="+mj-lt"/>
              <a:buAutoNum type="arabicParenR"/>
            </a:pPr>
            <a:endParaRPr lang="it-IT" sz="2400"/>
          </a:p>
          <a:p>
            <a:pPr marL="342900" indent="-342900">
              <a:buFont typeface="+mj-lt"/>
              <a:buAutoNum type="arabicParenR"/>
            </a:pPr>
            <a:r>
              <a:rPr lang="it-IT" sz="2400"/>
              <a:t>Se sono infinite, qual è il loro ordine?</a:t>
            </a:r>
          </a:p>
          <a:p>
            <a:pPr marL="342900" indent="-342900">
              <a:buFont typeface="+mj-lt"/>
              <a:buAutoNum type="arabicParenR"/>
            </a:pPr>
            <a:endParaRPr lang="it-IT" sz="2400"/>
          </a:p>
          <a:p>
            <a:pPr marL="342900" indent="-342900">
              <a:buFont typeface="+mj-lt"/>
              <a:buAutoNum type="arabicParenR"/>
            </a:pPr>
            <a:r>
              <a:rPr lang="it-IT" sz="2400"/>
              <a:t>Esistono funzioni non computabili?</a:t>
            </a:r>
          </a:p>
          <a:p>
            <a:pPr marL="342900" indent="-342900">
              <a:buFont typeface="+mj-lt"/>
              <a:buAutoNum type="arabicParenR"/>
            </a:pPr>
            <a:endParaRPr lang="it-IT" sz="2400"/>
          </a:p>
          <a:p>
            <a:pPr marL="342900" indent="-342900">
              <a:buFont typeface="+mj-lt"/>
              <a:buAutoNum type="arabicParenR"/>
            </a:pPr>
            <a:r>
              <a:rPr lang="it-IT" sz="2400"/>
              <a:t>Se sì, quali sono?</a:t>
            </a:r>
          </a:p>
          <a:p>
            <a:pPr marL="342900" indent="-342900">
              <a:buFont typeface="+mj-lt"/>
              <a:buAutoNum type="arabicParenR"/>
            </a:pPr>
            <a:endParaRPr lang="it-IT" sz="2400"/>
          </a:p>
          <a:p>
            <a:pPr marL="342900" indent="-342900">
              <a:buFont typeface="+mj-lt"/>
              <a:buAutoNum type="arabicParenR"/>
            </a:pPr>
            <a:r>
              <a:rPr lang="it-IT" sz="2400"/>
              <a:t>Se sì, quante sono?</a:t>
            </a:r>
          </a:p>
          <a:p>
            <a:pPr marL="342900" indent="-342900">
              <a:buFont typeface="+mj-lt"/>
              <a:buAutoNum type="arabicParenR"/>
            </a:pPr>
            <a:endParaRPr lang="it-IT" sz="2400"/>
          </a:p>
          <a:p>
            <a:pPr marL="342900" indent="-342900">
              <a:buFont typeface="+mj-lt"/>
              <a:buAutoNum type="arabicParenR"/>
            </a:pPr>
            <a:r>
              <a:rPr lang="it-IT" sz="2400"/>
              <a:t>Che impatto ha tutto ciò nella vita quotidiana?</a:t>
            </a:r>
          </a:p>
        </p:txBody>
      </p:sp>
    </p:spTree>
    <p:extLst>
      <p:ext uri="{BB962C8B-B14F-4D97-AF65-F5344CB8AC3E}">
        <p14:creationId xmlns:p14="http://schemas.microsoft.com/office/powerpoint/2010/main" val="196274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B96657-F392-C945-8BD3-DDD29A6F62D9}"/>
              </a:ext>
            </a:extLst>
          </p:cNvPr>
          <p:cNvSpPr/>
          <p:nvPr/>
        </p:nvSpPr>
        <p:spPr>
          <a:xfrm>
            <a:off x="5735782" y="2093599"/>
            <a:ext cx="95002" cy="166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68B7B6-10D8-434C-B5DA-E14D2D3A537E}"/>
              </a:ext>
            </a:extLst>
          </p:cNvPr>
          <p:cNvSpPr/>
          <p:nvPr/>
        </p:nvSpPr>
        <p:spPr>
          <a:xfrm>
            <a:off x="5791930" y="2197873"/>
            <a:ext cx="95002" cy="166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F1B490-D347-BF47-ABB4-935956549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745" y="1185008"/>
            <a:ext cx="4082309" cy="27065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7BB6C-D6B4-A745-BB3D-45E35E0B41DF}"/>
              </a:ext>
            </a:extLst>
          </p:cNvPr>
          <p:cNvSpPr txBox="1"/>
          <p:nvPr/>
        </p:nvSpPr>
        <p:spPr>
          <a:xfrm>
            <a:off x="2660073" y="463138"/>
            <a:ext cx="4150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Cardinalità degli insiemi infiniti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B178CA-FD18-534A-B1F1-3A2351939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946" y="3995835"/>
            <a:ext cx="6464300" cy="939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F1484-0F60-0449-80A9-1946C056C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896" y="5330886"/>
            <a:ext cx="59944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6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002220-9D29-DE41-AB5F-82F77A4C5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0" y="734868"/>
            <a:ext cx="5549900" cy="1231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702C13-E437-0D41-A340-D3852C689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3438729"/>
            <a:ext cx="8572500" cy="3009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0A0F10-FDF7-5C40-A8BC-21A4979285F6}"/>
              </a:ext>
            </a:extLst>
          </p:cNvPr>
          <p:cNvSpPr txBox="1"/>
          <p:nvPr/>
        </p:nvSpPr>
        <p:spPr>
          <a:xfrm>
            <a:off x="2105233" y="2471916"/>
            <a:ext cx="4657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Quale dei due insiemi è più grande?</a:t>
            </a:r>
          </a:p>
        </p:txBody>
      </p:sp>
    </p:spTree>
    <p:extLst>
      <p:ext uri="{BB962C8B-B14F-4D97-AF65-F5344CB8AC3E}">
        <p14:creationId xmlns:p14="http://schemas.microsoft.com/office/powerpoint/2010/main" val="149109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0E8B5-F0C0-5846-AC58-16D02D833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8"/>
            <a:ext cx="9144000" cy="68290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F47328-1F80-6B42-B139-74DAABCB042B}"/>
              </a:ext>
            </a:extLst>
          </p:cNvPr>
          <p:cNvSpPr/>
          <p:nvPr/>
        </p:nvSpPr>
        <p:spPr>
          <a:xfrm>
            <a:off x="5225143" y="2339439"/>
            <a:ext cx="344384" cy="320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00597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C2E518-5F19-044A-B79D-86BF90C1F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" y="0"/>
            <a:ext cx="912649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CBDA40-AA97-F945-998C-94BBE7A75850}"/>
              </a:ext>
            </a:extLst>
          </p:cNvPr>
          <p:cNvSpPr/>
          <p:nvPr/>
        </p:nvSpPr>
        <p:spPr>
          <a:xfrm>
            <a:off x="1520042" y="4286992"/>
            <a:ext cx="190005" cy="249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369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146414-A1C2-2A48-93A9-9135DC31FC90}"/>
              </a:ext>
            </a:extLst>
          </p:cNvPr>
          <p:cNvSpPr txBox="1"/>
          <p:nvPr/>
        </p:nvSpPr>
        <p:spPr>
          <a:xfrm>
            <a:off x="2610460" y="424595"/>
            <a:ext cx="3974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Strategia che useremo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651B9-CF28-C84C-A59E-1F6AD9D03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316" y="5326963"/>
            <a:ext cx="3167173" cy="611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4E888D-CC37-F54B-959A-9A96B55C0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852" y="4782283"/>
            <a:ext cx="911184" cy="3429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7416FE-8BD0-6540-BE40-95367E229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852" y="3695601"/>
            <a:ext cx="704355" cy="42609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E408508-618E-9F44-AB59-57BC3F3F7106}"/>
              </a:ext>
            </a:extLst>
          </p:cNvPr>
          <p:cNvSpPr/>
          <p:nvPr/>
        </p:nvSpPr>
        <p:spPr>
          <a:xfrm>
            <a:off x="1819122" y="3368353"/>
            <a:ext cx="237600" cy="2373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CF8DB3-7984-7547-839A-EAA96D2FEC0F}"/>
              </a:ext>
            </a:extLst>
          </p:cNvPr>
          <p:cNvSpPr/>
          <p:nvPr/>
        </p:nvSpPr>
        <p:spPr>
          <a:xfrm>
            <a:off x="1819122" y="4496917"/>
            <a:ext cx="237600" cy="2373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C86207A-78E2-6E4A-9E55-103DE75A6049}"/>
              </a:ext>
            </a:extLst>
          </p:cNvPr>
          <p:cNvSpPr/>
          <p:nvPr/>
        </p:nvSpPr>
        <p:spPr>
          <a:xfrm>
            <a:off x="3008268" y="5089574"/>
            <a:ext cx="237600" cy="2373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9D98D73-C475-DA45-A731-61FBAABB79C7}"/>
              </a:ext>
            </a:extLst>
          </p:cNvPr>
          <p:cNvGrpSpPr/>
          <p:nvPr/>
        </p:nvGrpSpPr>
        <p:grpSpPr>
          <a:xfrm>
            <a:off x="2461036" y="3097500"/>
            <a:ext cx="2534173" cy="1380717"/>
            <a:chOff x="2461036" y="3097500"/>
            <a:chExt cx="2534173" cy="138071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0845BB-6A8B-124A-A546-D75F8BF8E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6409" y="3097500"/>
              <a:ext cx="558800" cy="660400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A5ED222-79C4-2347-BDD2-A654EFEA503A}"/>
                </a:ext>
              </a:extLst>
            </p:cNvPr>
            <p:cNvCxnSpPr>
              <a:cxnSpLocks/>
            </p:cNvCxnSpPr>
            <p:nvPr/>
          </p:nvCxnSpPr>
          <p:spPr>
            <a:xfrm>
              <a:off x="2461036" y="3368353"/>
              <a:ext cx="1755364" cy="118694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999DEB0-7F27-7441-89EA-9831C310C9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1036" y="3695601"/>
              <a:ext cx="1891817" cy="782616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DE6EF9-EB6C-9844-B2A5-F2E1CF402805}"/>
              </a:ext>
            </a:extLst>
          </p:cNvPr>
          <p:cNvGrpSpPr/>
          <p:nvPr/>
        </p:nvGrpSpPr>
        <p:grpSpPr>
          <a:xfrm>
            <a:off x="3407617" y="3245772"/>
            <a:ext cx="3461520" cy="1879431"/>
            <a:chOff x="3407617" y="3245772"/>
            <a:chExt cx="3461520" cy="18794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FFE260A-6D2F-4F41-BF27-3828B7DFE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23037" y="3245772"/>
              <a:ext cx="546100" cy="609600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62610EA-C303-4E40-A504-E36F4BFEC82B}"/>
                </a:ext>
              </a:extLst>
            </p:cNvPr>
            <p:cNvCxnSpPr>
              <a:cxnSpLocks/>
            </p:cNvCxnSpPr>
            <p:nvPr/>
          </p:nvCxnSpPr>
          <p:spPr>
            <a:xfrm>
              <a:off x="5078765" y="3495402"/>
              <a:ext cx="1101902" cy="110340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C2DAD87-50A5-0340-BD43-A9383A1305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7617" y="3959661"/>
              <a:ext cx="3060916" cy="1165542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74E76B2-B0D2-7742-9216-2600CFD84C0B}"/>
              </a:ext>
            </a:extLst>
          </p:cNvPr>
          <p:cNvGrpSpPr/>
          <p:nvPr/>
        </p:nvGrpSpPr>
        <p:grpSpPr>
          <a:xfrm>
            <a:off x="2474216" y="1489970"/>
            <a:ext cx="3848821" cy="1755802"/>
            <a:chOff x="2474216" y="1489970"/>
            <a:chExt cx="3848821" cy="1755802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A4D6330-8762-324A-91B6-BF891A1BB0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4216" y="2137144"/>
              <a:ext cx="2016930" cy="1108628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C005C09-EABA-9C40-A295-EAF8B417BC1B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H="1" flipV="1">
              <a:off x="4711155" y="2237508"/>
              <a:ext cx="4654" cy="859992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B09E245-7DF6-1441-8A26-465E41F2A6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34660" y="2187326"/>
              <a:ext cx="1288377" cy="910174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A453623-BD70-5447-B645-FFBAE1069F17}"/>
                </a:ext>
              </a:extLst>
            </p:cNvPr>
            <p:cNvSpPr txBox="1"/>
            <p:nvPr/>
          </p:nvSpPr>
          <p:spPr>
            <a:xfrm>
              <a:off x="4597543" y="1489970"/>
              <a:ext cx="4812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 i="1"/>
                <a:t>f</a:t>
              </a:r>
              <a:r>
                <a:rPr lang="it-IT" sz="3600" baseline="-25000"/>
                <a:t>3</a:t>
              </a:r>
              <a:endParaRPr lang="it-IT" sz="3600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C8DC7BB-3FD7-504C-97F4-50D79DF73052}"/>
              </a:ext>
            </a:extLst>
          </p:cNvPr>
          <p:cNvSpPr txBox="1"/>
          <p:nvPr/>
        </p:nvSpPr>
        <p:spPr>
          <a:xfrm>
            <a:off x="478084" y="5944876"/>
            <a:ext cx="2143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funzioni di base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65F55C-EA48-0947-A160-0F5EED94BB21}"/>
              </a:ext>
            </a:extLst>
          </p:cNvPr>
          <p:cNvGrpSpPr/>
          <p:nvPr/>
        </p:nvGrpSpPr>
        <p:grpSpPr>
          <a:xfrm>
            <a:off x="5187269" y="1393961"/>
            <a:ext cx="1188634" cy="464155"/>
            <a:chOff x="5187269" y="1393961"/>
            <a:chExt cx="1188634" cy="46415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B3144DE-3AD0-174D-9A3B-DA39D539A935}"/>
                </a:ext>
              </a:extLst>
            </p:cNvPr>
            <p:cNvSpPr txBox="1"/>
            <p:nvPr/>
          </p:nvSpPr>
          <p:spPr>
            <a:xfrm>
              <a:off x="6128719" y="1393961"/>
              <a:ext cx="247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: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F9FEB28-206C-9144-9398-20EEDE5C89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69" y="1607500"/>
              <a:ext cx="809770" cy="250616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42F7A6-0BF2-B34B-8B24-4D2E28EECAAB}"/>
              </a:ext>
            </a:extLst>
          </p:cNvPr>
          <p:cNvGrpSpPr/>
          <p:nvPr/>
        </p:nvGrpSpPr>
        <p:grpSpPr>
          <a:xfrm>
            <a:off x="6641888" y="2135201"/>
            <a:ext cx="471847" cy="1006282"/>
            <a:chOff x="6641888" y="2135201"/>
            <a:chExt cx="471847" cy="100628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CAA6678-71FA-7449-AE94-BF558971B033}"/>
                </a:ext>
              </a:extLst>
            </p:cNvPr>
            <p:cNvSpPr txBox="1"/>
            <p:nvPr/>
          </p:nvSpPr>
          <p:spPr>
            <a:xfrm>
              <a:off x="6866551" y="2135201"/>
              <a:ext cx="247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: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2819DDA-7425-4E40-BE5E-571AFC4956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41888" y="2542196"/>
              <a:ext cx="273902" cy="599287"/>
            </a:xfrm>
            <a:prstGeom prst="straightConnector1">
              <a:avLst/>
            </a:prstGeom>
            <a:ln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C4ECBA0-52BB-074F-86F5-B4B778E1B121}"/>
              </a:ext>
            </a:extLst>
          </p:cNvPr>
          <p:cNvCxnSpPr>
            <a:cxnSpLocks/>
          </p:cNvCxnSpPr>
          <p:nvPr/>
        </p:nvCxnSpPr>
        <p:spPr>
          <a:xfrm>
            <a:off x="6468533" y="5834885"/>
            <a:ext cx="1740308" cy="0"/>
          </a:xfrm>
          <a:prstGeom prst="straightConnector1">
            <a:avLst/>
          </a:prstGeom>
          <a:ln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3F0AF4A-903B-6944-A916-088C47627A65}"/>
              </a:ext>
            </a:extLst>
          </p:cNvPr>
          <p:cNvSpPr txBox="1"/>
          <p:nvPr/>
        </p:nvSpPr>
        <p:spPr>
          <a:xfrm>
            <a:off x="6778839" y="4865785"/>
            <a:ext cx="1394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sostituzione</a:t>
            </a:r>
          </a:p>
          <a:p>
            <a:r>
              <a:rPr lang="it-IT"/>
              <a:t>ricorsione</a:t>
            </a:r>
          </a:p>
          <a:p>
            <a:r>
              <a:rPr lang="it-IT"/>
              <a:t>minimazione</a:t>
            </a:r>
          </a:p>
        </p:txBody>
      </p:sp>
    </p:spTree>
    <p:extLst>
      <p:ext uri="{BB962C8B-B14F-4D97-AF65-F5344CB8AC3E}">
        <p14:creationId xmlns:p14="http://schemas.microsoft.com/office/powerpoint/2010/main" val="317996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85EEFA-0984-C045-9098-D414AAD72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3284"/>
            <a:ext cx="9144000" cy="3804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40AB1F-BB52-7844-9A63-99FB5CF1E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23" y="2154629"/>
            <a:ext cx="8470900" cy="1028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5184CB-7A95-724C-9012-4553C32AC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794" y="681512"/>
            <a:ext cx="61214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758836-1397-0D46-A53D-1998D3EB1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72" y="1153734"/>
            <a:ext cx="7670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89F58D-6D24-7A43-A0B1-945774055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100" y="2236537"/>
            <a:ext cx="5511800" cy="447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7B12E8-A618-1342-B905-4F6D787D8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722" y="244682"/>
            <a:ext cx="43053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5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6353C2-833A-F241-9367-DB5AC250FE6D}"/>
              </a:ext>
            </a:extLst>
          </p:cNvPr>
          <p:cNvGrpSpPr/>
          <p:nvPr/>
        </p:nvGrpSpPr>
        <p:grpSpPr>
          <a:xfrm>
            <a:off x="900051" y="3226874"/>
            <a:ext cx="7391400" cy="1333499"/>
            <a:chOff x="840674" y="4616287"/>
            <a:chExt cx="7391400" cy="13334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04D147F-0A70-D04A-9385-2E6D571C9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4670" y="5302086"/>
              <a:ext cx="4025900" cy="6477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2C109F-CB27-8B45-A13D-6CFDBBE68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674" y="4616287"/>
              <a:ext cx="7391400" cy="6985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DBA62-A948-AC48-8744-DA743EAFE09A}"/>
              </a:ext>
            </a:extLst>
          </p:cNvPr>
          <p:cNvGrpSpPr/>
          <p:nvPr/>
        </p:nvGrpSpPr>
        <p:grpSpPr>
          <a:xfrm>
            <a:off x="2800195" y="4384521"/>
            <a:ext cx="1795556" cy="1832810"/>
            <a:chOff x="2800195" y="4384521"/>
            <a:chExt cx="1795556" cy="183281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73C06DA-D966-4249-9D52-A571348C7B73}"/>
                </a:ext>
              </a:extLst>
            </p:cNvPr>
            <p:cNvSpPr txBox="1"/>
            <p:nvPr/>
          </p:nvSpPr>
          <p:spPr>
            <a:xfrm>
              <a:off x="2800195" y="5847999"/>
              <a:ext cx="1795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componente pari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48674B6-0EF3-2848-A4D7-C125A56A809B}"/>
                </a:ext>
              </a:extLst>
            </p:cNvPr>
            <p:cNvCxnSpPr>
              <a:stCxn id="2" idx="0"/>
            </p:cNvCxnSpPr>
            <p:nvPr/>
          </p:nvCxnSpPr>
          <p:spPr>
            <a:xfrm flipV="1">
              <a:off x="3697973" y="4384521"/>
              <a:ext cx="458391" cy="1463478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F647D2-6404-5949-8F2B-C772FF93DB69}"/>
              </a:ext>
            </a:extLst>
          </p:cNvPr>
          <p:cNvGrpSpPr/>
          <p:nvPr/>
        </p:nvGrpSpPr>
        <p:grpSpPr>
          <a:xfrm>
            <a:off x="5093960" y="4413455"/>
            <a:ext cx="2429141" cy="1803876"/>
            <a:chOff x="5093960" y="4413455"/>
            <a:chExt cx="2429141" cy="180387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8B5BA6-0B8F-A94B-9E4D-74762518F3B9}"/>
                </a:ext>
              </a:extLst>
            </p:cNvPr>
            <p:cNvSpPr txBox="1"/>
            <p:nvPr/>
          </p:nvSpPr>
          <p:spPr>
            <a:xfrm>
              <a:off x="5463050" y="5847999"/>
              <a:ext cx="2060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componente dispari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715FD5F-87F8-D54E-A091-B3AEDDA3E6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93960" y="4413455"/>
              <a:ext cx="399569" cy="1375552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8685A8A-2AF2-1F43-AE28-C40D3EAAB9FB}"/>
              </a:ext>
            </a:extLst>
          </p:cNvPr>
          <p:cNvGrpSpPr/>
          <p:nvPr/>
        </p:nvGrpSpPr>
        <p:grpSpPr>
          <a:xfrm>
            <a:off x="1668401" y="596027"/>
            <a:ext cx="5854700" cy="2171700"/>
            <a:chOff x="1894033" y="411083"/>
            <a:chExt cx="5854700" cy="21717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06B319F-EBB0-C84A-B87E-1F6B2387C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94033" y="411083"/>
              <a:ext cx="5854700" cy="21717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007116-2057-9B47-8E7F-8374F6A0BD3C}"/>
                </a:ext>
              </a:extLst>
            </p:cNvPr>
            <p:cNvSpPr/>
            <p:nvPr/>
          </p:nvSpPr>
          <p:spPr>
            <a:xfrm>
              <a:off x="2490881" y="1883253"/>
              <a:ext cx="4061361" cy="237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78F8F11-3DFD-614B-B75A-44577DDC57A7}"/>
                </a:ext>
              </a:extLst>
            </p:cNvPr>
            <p:cNvGrpSpPr/>
            <p:nvPr/>
          </p:nvGrpSpPr>
          <p:grpSpPr>
            <a:xfrm>
              <a:off x="2582805" y="1895128"/>
              <a:ext cx="3877374" cy="190005"/>
              <a:chOff x="5444758" y="1384434"/>
              <a:chExt cx="3877374" cy="190005"/>
            </a:xfrm>
          </p:grpSpPr>
          <p:sp>
            <p:nvSpPr>
              <p:cNvPr id="11" name="Left Brace 10">
                <a:extLst>
                  <a:ext uri="{FF2B5EF4-FFF2-40B4-BE49-F238E27FC236}">
                    <a16:creationId xmlns:a16="http://schemas.microsoft.com/office/drawing/2014/main" id="{BAE1A004-2813-8D4B-9924-7666A038BD43}"/>
                  </a:ext>
                </a:extLst>
              </p:cNvPr>
              <p:cNvSpPr/>
              <p:nvPr/>
            </p:nvSpPr>
            <p:spPr>
              <a:xfrm rot="16200000">
                <a:off x="5665564" y="1163628"/>
                <a:ext cx="190005" cy="631618"/>
              </a:xfrm>
              <a:prstGeom prst="leftBrac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Left Brace 15">
                <a:extLst>
                  <a:ext uri="{FF2B5EF4-FFF2-40B4-BE49-F238E27FC236}">
                    <a16:creationId xmlns:a16="http://schemas.microsoft.com/office/drawing/2014/main" id="{3208E63A-C368-524F-BDB6-D77E710BFA3E}"/>
                  </a:ext>
                </a:extLst>
              </p:cNvPr>
              <p:cNvSpPr/>
              <p:nvPr/>
            </p:nvSpPr>
            <p:spPr>
              <a:xfrm rot="16200000">
                <a:off x="6829264" y="934120"/>
                <a:ext cx="180107" cy="1100530"/>
              </a:xfrm>
              <a:prstGeom prst="leftBrac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Left Brace 16">
                <a:extLst>
                  <a:ext uri="{FF2B5EF4-FFF2-40B4-BE49-F238E27FC236}">
                    <a16:creationId xmlns:a16="http://schemas.microsoft.com/office/drawing/2014/main" id="{EC477312-ECFD-1042-A275-1CF111942A40}"/>
                  </a:ext>
                </a:extLst>
              </p:cNvPr>
              <p:cNvSpPr/>
              <p:nvPr/>
            </p:nvSpPr>
            <p:spPr>
              <a:xfrm rot="16200000">
                <a:off x="8436391" y="688696"/>
                <a:ext cx="182085" cy="1589397"/>
              </a:xfrm>
              <a:prstGeom prst="leftBrac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FFF3D5-8161-0144-8E63-37EE088DD790}"/>
              </a:ext>
            </a:extLst>
          </p:cNvPr>
          <p:cNvGrpSpPr/>
          <p:nvPr/>
        </p:nvGrpSpPr>
        <p:grpSpPr>
          <a:xfrm>
            <a:off x="6068291" y="4413455"/>
            <a:ext cx="2732856" cy="1076544"/>
            <a:chOff x="6068291" y="4413455"/>
            <a:chExt cx="2732856" cy="107654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5FEFC7C-07E1-AA44-835A-00C05C70EBB8}"/>
                </a:ext>
              </a:extLst>
            </p:cNvPr>
            <p:cNvSpPr txBox="1"/>
            <p:nvPr/>
          </p:nvSpPr>
          <p:spPr>
            <a:xfrm>
              <a:off x="6234547" y="4843668"/>
              <a:ext cx="25666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per avere uguaglianza a 0</a:t>
              </a:r>
            </a:p>
            <a:p>
              <a:r>
                <a:rPr lang="en-US"/>
                <a:t>per </a:t>
              </a:r>
              <a:r>
                <a:rPr lang="en-US" i="1"/>
                <a:t>m</a:t>
              </a:r>
              <a:r>
                <a:rPr lang="en-US"/>
                <a:t>=</a:t>
              </a:r>
              <a:r>
                <a:rPr lang="en-US" i="1"/>
                <a:t>n</a:t>
              </a:r>
              <a:r>
                <a:rPr lang="en-US"/>
                <a:t>=0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15A6C56-53CB-1B45-9583-89BB20F4FB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68291" y="4413455"/>
              <a:ext cx="362834" cy="430213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427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2FF2ED-3703-E94C-A841-99FD9A44B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328" y="6075630"/>
            <a:ext cx="5689600" cy="596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E839D9-B3B7-8B4C-BF78-E8D34AB7E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962" y="2265758"/>
            <a:ext cx="4152076" cy="38098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3B5774-CFFF-7740-A64B-410A934D6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21" y="854973"/>
            <a:ext cx="7434613" cy="1410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46F3D1-FB5A-8E4D-8CBD-88C28C188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142" y="245373"/>
            <a:ext cx="4470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1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1993E-F651-F940-BFCB-B30445F65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0"/>
            <a:ext cx="9144000" cy="68343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8339F4-E582-8E47-ACEF-FAC153D6FAAB}"/>
              </a:ext>
            </a:extLst>
          </p:cNvPr>
          <p:cNvSpPr/>
          <p:nvPr/>
        </p:nvSpPr>
        <p:spPr>
          <a:xfrm>
            <a:off x="4441370" y="3811979"/>
            <a:ext cx="190005" cy="249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37429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5C2122-E886-C249-9F26-18A3C2578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493403"/>
            <a:ext cx="4546600" cy="62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38F106-5EF3-8046-93A1-2B3F73CEB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28" y="4533156"/>
            <a:ext cx="3479800" cy="546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3E8CAA-9ED5-3447-AA50-79B72B90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28" y="3644610"/>
            <a:ext cx="3860800" cy="63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30BE2F-8FC4-D742-A319-2BF244A09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20" y="2762536"/>
            <a:ext cx="5308600" cy="444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EDEC3D-9604-5848-AAAC-D16B51B29F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" y="1883349"/>
            <a:ext cx="8915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3F6D54-4BB5-324B-AF2B-9C37B5454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3204"/>
            <a:ext cx="9144000" cy="1550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CBC592-2F70-9C47-BBBA-976F6F134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018"/>
            <a:ext cx="9144000" cy="1194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33F167-9647-DE4F-BF13-3C4D39300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150" y="3448339"/>
            <a:ext cx="7251700" cy="4699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ED6F560-973F-E946-973D-C5228088605A}"/>
              </a:ext>
            </a:extLst>
          </p:cNvPr>
          <p:cNvGrpSpPr/>
          <p:nvPr/>
        </p:nvGrpSpPr>
        <p:grpSpPr>
          <a:xfrm>
            <a:off x="946150" y="3918239"/>
            <a:ext cx="6348021" cy="876300"/>
            <a:chOff x="946150" y="3918239"/>
            <a:chExt cx="6348021" cy="8763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E889DC8-F5DB-794E-9D0D-A4722F514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6150" y="3918239"/>
              <a:ext cx="6045200" cy="533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3CB351F-3B3C-2644-8C54-02592289B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1071" y="4388139"/>
              <a:ext cx="5753100" cy="4064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98C0EB-1B8B-C14A-B1B4-FEC4023A0BFD}"/>
              </a:ext>
            </a:extLst>
          </p:cNvPr>
          <p:cNvGrpSpPr/>
          <p:nvPr/>
        </p:nvGrpSpPr>
        <p:grpSpPr>
          <a:xfrm>
            <a:off x="1029937" y="4847489"/>
            <a:ext cx="6134100" cy="1225550"/>
            <a:chOff x="1029937" y="5061239"/>
            <a:chExt cx="6134100" cy="12255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F87C86-B465-0841-AAA5-D5B9859AD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9937" y="5061239"/>
              <a:ext cx="6134100" cy="4064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1403C7A-B53A-C24A-B119-DFFDD4B5F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54150" y="5550189"/>
              <a:ext cx="5537200" cy="3683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F804BD5-5944-5146-BC68-E0660FAA8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54150" y="5918489"/>
              <a:ext cx="4343400" cy="368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233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2702784-B42C-9D42-B15D-1499DB3FAE4E}"/>
              </a:ext>
            </a:extLst>
          </p:cNvPr>
          <p:cNvGrpSpPr/>
          <p:nvPr/>
        </p:nvGrpSpPr>
        <p:grpSpPr>
          <a:xfrm>
            <a:off x="522514" y="391911"/>
            <a:ext cx="7716151" cy="937849"/>
            <a:chOff x="522514" y="391911"/>
            <a:chExt cx="7716151" cy="93784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7A70004-1DAE-334E-86FD-EF61606A823E}"/>
                </a:ext>
              </a:extLst>
            </p:cNvPr>
            <p:cNvSpPr txBox="1"/>
            <p:nvPr/>
          </p:nvSpPr>
          <p:spPr>
            <a:xfrm>
              <a:off x="522514" y="498763"/>
              <a:ext cx="77161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/>
                <a:t>I problema</a:t>
              </a:r>
              <a:r>
                <a:rPr lang="it-IT" sz="2400"/>
                <a:t>: cerchiamo di numerare l’insieme        di  tutte le </a:t>
              </a:r>
            </a:p>
            <a:p>
              <a:r>
                <a:rPr lang="it-IT" sz="2400"/>
                <a:t>istruzioni del linguaggio RAM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AE89A72-FFAC-424C-A2D4-B80FD0971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73550" y="391911"/>
              <a:ext cx="444500" cy="5461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15DA691-4241-D243-A554-28D0E68AF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321" y="2423416"/>
            <a:ext cx="6460754" cy="1480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833D04-11A1-2E4B-9AAB-08A6FE2CB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075" y="1581383"/>
            <a:ext cx="6858000" cy="495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1C36A1-778D-BB49-AD75-6EE413F44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190" y="5719290"/>
            <a:ext cx="7395977" cy="11387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4C3E09-1410-274D-94A8-FC3261F834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3294" y="3998266"/>
            <a:ext cx="5038808" cy="162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9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8797F3-55C4-5547-9A80-CDEB9164C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640" y="4308434"/>
            <a:ext cx="3822700" cy="142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5DF7D5-6D38-EB4C-B33E-F08E8E48D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90" y="3319657"/>
            <a:ext cx="7366000" cy="55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CD2019-9A92-A14B-9AD9-88A93123B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5717"/>
            <a:ext cx="9144000" cy="26739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B2F8B2E-E60C-B245-86F4-26C7473DF607}"/>
              </a:ext>
            </a:extLst>
          </p:cNvPr>
          <p:cNvGrpSpPr/>
          <p:nvPr/>
        </p:nvGrpSpPr>
        <p:grpSpPr>
          <a:xfrm>
            <a:off x="2725271" y="3319657"/>
            <a:ext cx="2891758" cy="988778"/>
            <a:chOff x="2725271" y="3319657"/>
            <a:chExt cx="2891758" cy="98877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FD79F5C-4012-D343-9D65-4EF9D1798F6A}"/>
                </a:ext>
              </a:extLst>
            </p:cNvPr>
            <p:cNvSpPr/>
            <p:nvPr/>
          </p:nvSpPr>
          <p:spPr>
            <a:xfrm>
              <a:off x="5320145" y="3319657"/>
              <a:ext cx="296884" cy="33794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C3EADF5-1E4D-E943-A604-62B2723778D9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 flipV="1">
              <a:off x="2725271" y="3488629"/>
              <a:ext cx="2594874" cy="819806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362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980B9F-7415-6F41-B76A-B93ACDD05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29" y="5211247"/>
            <a:ext cx="8051800" cy="55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A667E0-5EC7-AA49-B94A-BAF65A32F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509" y="2991881"/>
            <a:ext cx="2806700" cy="162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098DEB-A603-0748-80D7-441754D5F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75" y="2960131"/>
            <a:ext cx="2997200" cy="1689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866193-A9E9-2D40-A3CE-240374A77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497" y="238125"/>
            <a:ext cx="6985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6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6624F6-DC88-0F4B-8233-435B768DF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5251"/>
            <a:ext cx="9144000" cy="20713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84B82E-0053-1A4B-B548-873A55D94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6900"/>
            <a:ext cx="9144000" cy="27553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A1B1B8-6D15-7C47-9D43-0B40030DE48A}"/>
              </a:ext>
            </a:extLst>
          </p:cNvPr>
          <p:cNvSpPr/>
          <p:nvPr/>
        </p:nvSpPr>
        <p:spPr>
          <a:xfrm>
            <a:off x="4241900" y="1733581"/>
            <a:ext cx="166255" cy="23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984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9E109F-ACB3-6742-97EB-9C2CACCD6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" y="4210050"/>
            <a:ext cx="8445500" cy="22352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945304-AF5D-994A-BF9D-EBA56F84E553}"/>
              </a:ext>
            </a:extLst>
          </p:cNvPr>
          <p:cNvGrpSpPr/>
          <p:nvPr/>
        </p:nvGrpSpPr>
        <p:grpSpPr>
          <a:xfrm>
            <a:off x="1323521" y="1847187"/>
            <a:ext cx="6235700" cy="1708524"/>
            <a:chOff x="1311646" y="1288473"/>
            <a:chExt cx="6235700" cy="17085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DF334CB-C6B8-D64B-8EEA-4BB0FF197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1646" y="1288473"/>
              <a:ext cx="6235700" cy="11049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F74546-42B9-914D-A0F2-C6A552A9E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8100" y="2488997"/>
              <a:ext cx="3987800" cy="508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1309E35-E34D-A344-8EF9-7AF495407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8873"/>
            <a:ext cx="9144000" cy="513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796A5E-47F8-8C4E-84C2-5B9FE74774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941" y="95992"/>
            <a:ext cx="80391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1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9DB7A5-5508-0646-B49F-3C215929E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1568"/>
            <a:ext cx="9144000" cy="3436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694155-4520-F34C-B8BC-F27699C77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231404"/>
            <a:ext cx="82042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3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585E68-5EE6-854C-8A6D-8F2A4DF05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477" y="148442"/>
            <a:ext cx="5190507" cy="293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F1B0A3-3AD9-244E-BC4E-95C93520A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9997"/>
            <a:ext cx="9144000" cy="279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758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FA929E-FF30-2E41-BA95-C73ED57A0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070" y="1485266"/>
            <a:ext cx="6460754" cy="1480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E46518-3A1D-8D45-BAF7-2A9D76BC3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98" y="342076"/>
            <a:ext cx="8826500" cy="71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F474F9-0469-9548-9948-10A4373F3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06" y="3091708"/>
            <a:ext cx="7556500" cy="3073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AB804C-DD95-EF4F-93DB-08FEA86EA232}"/>
              </a:ext>
            </a:extLst>
          </p:cNvPr>
          <p:cNvSpPr/>
          <p:nvPr/>
        </p:nvSpPr>
        <p:spPr>
          <a:xfrm>
            <a:off x="2220686" y="1543793"/>
            <a:ext cx="629392" cy="30875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7F39A3-CF3F-6848-9161-F10CE515F3FC}"/>
              </a:ext>
            </a:extLst>
          </p:cNvPr>
          <p:cNvSpPr/>
          <p:nvPr/>
        </p:nvSpPr>
        <p:spPr>
          <a:xfrm>
            <a:off x="2220686" y="1852552"/>
            <a:ext cx="629392" cy="30875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3C1373-2E26-6C42-8B6A-A086373930D6}"/>
              </a:ext>
            </a:extLst>
          </p:cNvPr>
          <p:cNvSpPr/>
          <p:nvPr/>
        </p:nvSpPr>
        <p:spPr>
          <a:xfrm>
            <a:off x="2220685" y="2208811"/>
            <a:ext cx="855023" cy="30875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BA0266-300E-2043-9BC8-515A2C9CDC00}"/>
              </a:ext>
            </a:extLst>
          </p:cNvPr>
          <p:cNvSpPr/>
          <p:nvPr/>
        </p:nvSpPr>
        <p:spPr>
          <a:xfrm>
            <a:off x="2220685" y="2517570"/>
            <a:ext cx="1151907" cy="30875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CA4C54-6CC3-3344-A40F-6AD194DDBF37}"/>
              </a:ext>
            </a:extLst>
          </p:cNvPr>
          <p:cNvSpPr/>
          <p:nvPr/>
        </p:nvSpPr>
        <p:spPr>
          <a:xfrm>
            <a:off x="2850078" y="1543793"/>
            <a:ext cx="629392" cy="308759"/>
          </a:xfrm>
          <a:prstGeom prst="rect">
            <a:avLst/>
          </a:prstGeom>
          <a:noFill/>
          <a:ln w="25400">
            <a:solidFill>
              <a:srgbClr val="0F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21E337-32A9-5441-884A-59CADAB0213E}"/>
              </a:ext>
            </a:extLst>
          </p:cNvPr>
          <p:cNvSpPr/>
          <p:nvPr/>
        </p:nvSpPr>
        <p:spPr>
          <a:xfrm>
            <a:off x="2850078" y="1852552"/>
            <a:ext cx="629392" cy="308759"/>
          </a:xfrm>
          <a:prstGeom prst="rect">
            <a:avLst/>
          </a:prstGeom>
          <a:noFill/>
          <a:ln w="25400">
            <a:solidFill>
              <a:srgbClr val="0F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C63420-B983-854A-811E-2C29816E5D80}"/>
              </a:ext>
            </a:extLst>
          </p:cNvPr>
          <p:cNvSpPr/>
          <p:nvPr/>
        </p:nvSpPr>
        <p:spPr>
          <a:xfrm>
            <a:off x="3182586" y="2208811"/>
            <a:ext cx="855023" cy="308759"/>
          </a:xfrm>
          <a:prstGeom prst="rect">
            <a:avLst/>
          </a:prstGeom>
          <a:noFill/>
          <a:ln w="25400">
            <a:solidFill>
              <a:srgbClr val="0F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B6BBA2-98F9-7641-9932-AB06EBF00454}"/>
              </a:ext>
            </a:extLst>
          </p:cNvPr>
          <p:cNvSpPr/>
          <p:nvPr/>
        </p:nvSpPr>
        <p:spPr>
          <a:xfrm>
            <a:off x="3443840" y="2517570"/>
            <a:ext cx="1151907" cy="308759"/>
          </a:xfrm>
          <a:prstGeom prst="rect">
            <a:avLst/>
          </a:prstGeom>
          <a:noFill/>
          <a:ln w="25400">
            <a:solidFill>
              <a:srgbClr val="0F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7C97B5-C5DF-8B2A-BE7C-90566E09BD6E}"/>
              </a:ext>
            </a:extLst>
          </p:cNvPr>
          <p:cNvSpPr/>
          <p:nvPr/>
        </p:nvSpPr>
        <p:spPr>
          <a:xfrm>
            <a:off x="3515095" y="1543793"/>
            <a:ext cx="629392" cy="308759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5ED58E-91F1-49DA-2193-372ABDDB5B2B}"/>
              </a:ext>
            </a:extLst>
          </p:cNvPr>
          <p:cNvSpPr/>
          <p:nvPr/>
        </p:nvSpPr>
        <p:spPr>
          <a:xfrm>
            <a:off x="3515095" y="1852552"/>
            <a:ext cx="629392" cy="308759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A010E3-3E9A-7CC2-4878-CC6C68C8FE80}"/>
              </a:ext>
            </a:extLst>
          </p:cNvPr>
          <p:cNvSpPr/>
          <p:nvPr/>
        </p:nvSpPr>
        <p:spPr>
          <a:xfrm>
            <a:off x="4078830" y="2208811"/>
            <a:ext cx="855023" cy="308759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24CBAC-6855-AF04-A2C9-AEFD5C0DC823}"/>
              </a:ext>
            </a:extLst>
          </p:cNvPr>
          <p:cNvSpPr/>
          <p:nvPr/>
        </p:nvSpPr>
        <p:spPr>
          <a:xfrm>
            <a:off x="4634376" y="2517570"/>
            <a:ext cx="1151907" cy="308759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590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3" grpId="0" animBg="1"/>
      <p:bldP spid="10" grpId="0" animBg="1"/>
      <p:bldP spid="15" grpId="0" animBg="1"/>
      <p:bldP spid="1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08062C-A839-944D-9179-DA9628026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501" y="4430981"/>
            <a:ext cx="7620000" cy="2057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E21BB-30CA-7F4E-8D5D-41F539AF7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522" y="777916"/>
            <a:ext cx="68707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3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121CF0-45C1-C545-849A-05224E5AE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6168"/>
            <a:ext cx="9055100" cy="3695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4A0DE5-1B6D-734E-BEAE-91BEE0DF8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900545"/>
            <a:ext cx="79629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2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2486E8-9B9E-BB43-830D-4E6E5D1E7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" y="788228"/>
            <a:ext cx="7759700" cy="5626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E50212-CBE1-C64B-8D7C-C14472225D9C}"/>
              </a:ext>
            </a:extLst>
          </p:cNvPr>
          <p:cNvSpPr txBox="1"/>
          <p:nvPr/>
        </p:nvSpPr>
        <p:spPr>
          <a:xfrm>
            <a:off x="927652" y="3574774"/>
            <a:ext cx="34336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i="1"/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32320895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64281-01A5-5A4D-BC6D-332F57B4A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50" y="4519014"/>
            <a:ext cx="6235700" cy="1752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FA5AC1-252D-B744-8B6C-02E639100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371" y="3721450"/>
            <a:ext cx="5270500" cy="660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8A20F72-2878-B241-9CF8-8CB74450D385}"/>
              </a:ext>
            </a:extLst>
          </p:cNvPr>
          <p:cNvGrpSpPr/>
          <p:nvPr/>
        </p:nvGrpSpPr>
        <p:grpSpPr>
          <a:xfrm>
            <a:off x="2080821" y="2493859"/>
            <a:ext cx="4673600" cy="1090427"/>
            <a:chOff x="2080821" y="2493859"/>
            <a:chExt cx="4673600" cy="10904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C831A6-20E7-374A-9D6A-8F6CB7D23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0821" y="3139786"/>
              <a:ext cx="4673600" cy="4445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0BAA590-F6A4-EB48-A3AA-392B93998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4966" y="2493859"/>
              <a:ext cx="3352800" cy="635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C6FB440-04E6-4647-8361-2544308B88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250" y="1391000"/>
            <a:ext cx="6451600" cy="1117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AE4556-AD44-A14C-B5AF-4E490FB434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21" y="82880"/>
            <a:ext cx="54102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FA2249-F2E4-B640-BAC9-5DD465EE5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04" y="382933"/>
            <a:ext cx="8509000" cy="2222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AA9647-6F47-C444-B5C6-868AD3DD0FB3}"/>
              </a:ext>
            </a:extLst>
          </p:cNvPr>
          <p:cNvSpPr/>
          <p:nvPr/>
        </p:nvSpPr>
        <p:spPr>
          <a:xfrm>
            <a:off x="5985164" y="4001984"/>
            <a:ext cx="380010" cy="249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80848A-8EB8-B64D-99FB-B0AEAA0F1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04" y="4943067"/>
            <a:ext cx="8293100" cy="1409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C7777F-8EBB-AE47-8DE8-F961BDCA9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04" y="2885250"/>
            <a:ext cx="86614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0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578F28-8D11-C04A-8862-5BB29CBEC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5" y="470477"/>
            <a:ext cx="8953500" cy="596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298334-67DE-314B-AA7B-58CC557EE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75" y="2049565"/>
            <a:ext cx="87249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9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82CAD-0F57-1440-B61C-D52117E8B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59072"/>
            <a:ext cx="9144000" cy="6500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29AC4D-1616-0D48-A769-71BE26AEF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18407"/>
            <a:ext cx="86868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3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34CE66-0140-E643-862E-BB9DFEEA9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9421"/>
            <a:ext cx="9144000" cy="1550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AF1764-4F94-8240-830F-BEF9ACE45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5362"/>
            <a:ext cx="9144000" cy="13166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A76FBB-B6AE-1F40-BB75-4AAB171D8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38743"/>
            <a:ext cx="8839200" cy="2247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4D1ECA-3C3B-0D40-9C67-1E4A5B3A1C13}"/>
              </a:ext>
            </a:extLst>
          </p:cNvPr>
          <p:cNvSpPr txBox="1"/>
          <p:nvPr/>
        </p:nvSpPr>
        <p:spPr>
          <a:xfrm>
            <a:off x="1771650" y="4271963"/>
            <a:ext cx="686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𝛾(P)=33 è dunque il numero di Gödel del programma</a:t>
            </a:r>
          </a:p>
        </p:txBody>
      </p:sp>
    </p:spTree>
    <p:extLst>
      <p:ext uri="{BB962C8B-B14F-4D97-AF65-F5344CB8AC3E}">
        <p14:creationId xmlns:p14="http://schemas.microsoft.com/office/powerpoint/2010/main" val="253579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C6B17F-F0EA-2648-89EF-B834BE74B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038" y="401040"/>
            <a:ext cx="3009900" cy="1638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B37FA0-9196-744A-B76E-FE047AFB4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33825"/>
            <a:ext cx="9144000" cy="179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037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0E1D0A-2F1B-304F-BAA7-37359014E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6"/>
            <a:ext cx="9144000" cy="685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0949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4BA04E-FED8-9943-9C67-8BC45E96DCF4}"/>
              </a:ext>
            </a:extLst>
          </p:cNvPr>
          <p:cNvSpPr/>
          <p:nvPr/>
        </p:nvSpPr>
        <p:spPr>
          <a:xfrm>
            <a:off x="1943340" y="448125"/>
            <a:ext cx="55063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>
                <a:latin typeface="NimbusRomNo9L"/>
              </a:rPr>
              <a:t>Il programma </a:t>
            </a:r>
            <a:r>
              <a:rPr lang="it-IT" sz="3200" b="1" i="1">
                <a:latin typeface="NimbusRomNo9L"/>
              </a:rPr>
              <a:t>Jurm </a:t>
            </a:r>
            <a:r>
              <a:rPr lang="it-IT" sz="3200" b="1">
                <a:latin typeface="NimbusRomNo9L"/>
              </a:rPr>
              <a:t>(Java URM) </a:t>
            </a:r>
            <a:endParaRPr lang="it-IT" sz="3200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9E6982-8763-4F4B-9197-A8AD85545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26" y="1749287"/>
            <a:ext cx="8043173" cy="8420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BBC012-B72E-E347-B938-D85A28D5BC51}"/>
              </a:ext>
            </a:extLst>
          </p:cNvPr>
          <p:cNvSpPr txBox="1"/>
          <p:nvPr/>
        </p:nvSpPr>
        <p:spPr>
          <a:xfrm>
            <a:off x="586271" y="3386700"/>
            <a:ext cx="76362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/>
              <a:t>E’ stato sviluppato da Charlton Rose ed è disponibile sul sito </a:t>
            </a:r>
          </a:p>
          <a:p>
            <a:pPr algn="ctr"/>
            <a:endParaRPr lang="it-IT" sz="2400"/>
          </a:p>
          <a:p>
            <a:pPr algn="ctr"/>
            <a:r>
              <a:rPr lang="it-IT" sz="2400"/>
              <a:t>https://charltonrose.com/archives/1997/jurm</a:t>
            </a:r>
            <a:br>
              <a:rPr lang="it-IT" sz="2400"/>
            </a:br>
            <a:endParaRPr lang="it-IT" sz="2400"/>
          </a:p>
          <a:p>
            <a:pPr algn="ctr"/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218346012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B1A573-A4B4-B849-B13A-B7B06672FC55}"/>
              </a:ext>
            </a:extLst>
          </p:cNvPr>
          <p:cNvSpPr txBox="1"/>
          <p:nvPr/>
        </p:nvSpPr>
        <p:spPr>
          <a:xfrm>
            <a:off x="920503" y="1705972"/>
            <a:ext cx="64665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/>
              <a:t>Jurm</a:t>
            </a:r>
            <a:r>
              <a:rPr lang="it-IT" sz="2200"/>
              <a:t> is a command-line utility. The command syntax is: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E75584-BE55-8C42-B446-A0BE522C4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503" y="2267988"/>
            <a:ext cx="7493000" cy="520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02C095-897C-9B4A-B8CF-DF85AC4AF74B}"/>
              </a:ext>
            </a:extLst>
          </p:cNvPr>
          <p:cNvSpPr txBox="1"/>
          <p:nvPr/>
        </p:nvSpPr>
        <p:spPr>
          <a:xfrm>
            <a:off x="1221288" y="3350704"/>
            <a:ext cx="6790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/>
              <a:t>program</a:t>
            </a:r>
            <a:r>
              <a:rPr lang="it-IT"/>
              <a:t> is either an integer representing the program's </a:t>
            </a:r>
            <a:r>
              <a:rPr lang="it-IT" b="1"/>
              <a:t>code number</a:t>
            </a:r>
            <a:r>
              <a:rPr lang="it-IT"/>
              <a:t> </a:t>
            </a:r>
          </a:p>
          <a:p>
            <a:r>
              <a:rPr lang="it-IT"/>
              <a:t>or the </a:t>
            </a:r>
            <a:r>
              <a:rPr lang="it-IT" b="1"/>
              <a:t>name of a text file</a:t>
            </a:r>
            <a:r>
              <a:rPr lang="it-IT"/>
              <a:t> containing the program's listing.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1AB45-88D3-D049-95A7-DDE6DC29889B}"/>
              </a:ext>
            </a:extLst>
          </p:cNvPr>
          <p:cNvSpPr txBox="1"/>
          <p:nvPr/>
        </p:nvSpPr>
        <p:spPr>
          <a:xfrm>
            <a:off x="1221288" y="4400141"/>
            <a:ext cx="6472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/>
              <a:t>param</a:t>
            </a:r>
            <a:r>
              <a:rPr lang="it-IT" i="1" baseline="-25000"/>
              <a:t>1</a:t>
            </a:r>
            <a:r>
              <a:rPr lang="it-IT"/>
              <a:t>, </a:t>
            </a:r>
            <a:r>
              <a:rPr lang="it-IT" i="1"/>
              <a:t>param</a:t>
            </a:r>
            <a:r>
              <a:rPr lang="it-IT" i="1" baseline="-25000"/>
              <a:t>2</a:t>
            </a:r>
            <a:r>
              <a:rPr lang="it-IT"/>
              <a:t>, ... are input values supplied to the URM program, </a:t>
            </a:r>
          </a:p>
          <a:p>
            <a:r>
              <a:rPr lang="it-IT"/>
              <a:t>i.e., the initial values of the first few registers in the register bank. </a:t>
            </a:r>
          </a:p>
          <a:p>
            <a:r>
              <a:rPr lang="it-IT"/>
              <a:t>By default, all registers begin with an initial value of zero.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713AB5-B1A6-F449-B01C-BEC2D873BA71}"/>
              </a:ext>
            </a:extLst>
          </p:cNvPr>
          <p:cNvSpPr txBox="1"/>
          <p:nvPr/>
        </p:nvSpPr>
        <p:spPr>
          <a:xfrm>
            <a:off x="1221288" y="5726577"/>
            <a:ext cx="6254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/>
              <a:t>steplimit</a:t>
            </a:r>
            <a:r>
              <a:rPr lang="it-IT"/>
              <a:t>, if specified, is the maximum number of steps the URM </a:t>
            </a:r>
          </a:p>
          <a:p>
            <a:r>
              <a:rPr lang="it-IT"/>
              <a:t>processor should execute before "giving up" on the program.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42BF8D-A716-6440-8C69-B67950C134CE}"/>
              </a:ext>
            </a:extLst>
          </p:cNvPr>
          <p:cNvSpPr txBox="1"/>
          <p:nvPr/>
        </p:nvSpPr>
        <p:spPr>
          <a:xfrm>
            <a:off x="944560" y="732467"/>
            <a:ext cx="86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input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94C48-7289-2044-8683-48E71D32294D}"/>
              </a:ext>
            </a:extLst>
          </p:cNvPr>
          <p:cNvSpPr/>
          <p:nvPr/>
        </p:nvSpPr>
        <p:spPr>
          <a:xfrm>
            <a:off x="819397" y="2267988"/>
            <a:ext cx="7730837" cy="5207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48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5D61A0-3130-CD40-8A24-90A597ACB33B}"/>
              </a:ext>
            </a:extLst>
          </p:cNvPr>
          <p:cNvSpPr txBox="1"/>
          <p:nvPr/>
        </p:nvSpPr>
        <p:spPr>
          <a:xfrm>
            <a:off x="871538" y="1457325"/>
            <a:ext cx="79306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output</a:t>
            </a:r>
          </a:p>
          <a:p>
            <a:endParaRPr lang="it-IT" sz="2400" b="1"/>
          </a:p>
          <a:p>
            <a:r>
              <a:rPr lang="it-IT" sz="2400" i="1"/>
              <a:t>Jurm</a:t>
            </a:r>
            <a:r>
              <a:rPr lang="it-IT" sz="2400"/>
              <a:t> generates an execution summary when the simulated </a:t>
            </a:r>
          </a:p>
          <a:p>
            <a:r>
              <a:rPr lang="it-IT" sz="2400"/>
              <a:t>program halts or when the step limit, if set, has been reached.</a:t>
            </a:r>
          </a:p>
        </p:txBody>
      </p:sp>
    </p:spTree>
    <p:extLst>
      <p:ext uri="{BB962C8B-B14F-4D97-AF65-F5344CB8AC3E}">
        <p14:creationId xmlns:p14="http://schemas.microsoft.com/office/powerpoint/2010/main" val="266550358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48EB00-196B-CB43-AB64-E8867306F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7"/>
            <a:ext cx="9144000" cy="685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3367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E69360-1CD2-CC49-8CB4-AB78D53C4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330200"/>
            <a:ext cx="4191000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470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878168-46A2-9245-B9A3-6A5394395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684" y="351724"/>
            <a:ext cx="3365500" cy="6083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2A6083-8985-CD44-B56D-FA8DEBAF1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91" y="1780722"/>
            <a:ext cx="31623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8730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C87BE6-C043-9049-AEB9-1374F2EFB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435" y="0"/>
            <a:ext cx="6573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0400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01A8469-4ABE-C349-8604-DDFA66561FA0}" vid="{3DE8DD89-8E96-7D45-8D8A-48E3201CD86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8852</TotalTime>
  <Words>1187</Words>
  <Application>Microsoft Macintosh PowerPoint</Application>
  <PresentationFormat>On-screen Show (4:3)</PresentationFormat>
  <Paragraphs>189</Paragraphs>
  <Slides>169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169</vt:i4>
      </vt:variant>
    </vt:vector>
  </HeadingPairs>
  <TitlesOfParts>
    <vt:vector size="177" baseType="lpstr">
      <vt:lpstr>ＭＳ Ｐゴシック</vt:lpstr>
      <vt:lpstr>Arial</vt:lpstr>
      <vt:lpstr>Calibri</vt:lpstr>
      <vt:lpstr>Calibri Light</vt:lpstr>
      <vt:lpstr>NimbusRomNo9L</vt:lpstr>
      <vt:lpstr>Symbol</vt:lpstr>
      <vt:lpstr>Times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Fabris</dc:creator>
  <cp:lastModifiedBy>FABRIS FRANCESCO</cp:lastModifiedBy>
  <cp:revision>252</cp:revision>
  <dcterms:created xsi:type="dcterms:W3CDTF">2021-03-25T09:26:05Z</dcterms:created>
  <dcterms:modified xsi:type="dcterms:W3CDTF">2024-03-26T08:06:13Z</dcterms:modified>
</cp:coreProperties>
</file>