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3" r:id="rId2"/>
    <p:sldId id="309" r:id="rId3"/>
    <p:sldId id="310" r:id="rId4"/>
    <p:sldId id="311" r:id="rId5"/>
    <p:sldId id="282" r:id="rId6"/>
    <p:sldId id="256" r:id="rId7"/>
    <p:sldId id="278" r:id="rId8"/>
    <p:sldId id="286" r:id="rId9"/>
    <p:sldId id="260" r:id="rId10"/>
    <p:sldId id="259" r:id="rId11"/>
    <p:sldId id="261" r:id="rId12"/>
    <p:sldId id="258" r:id="rId13"/>
    <p:sldId id="262" r:id="rId14"/>
    <p:sldId id="284" r:id="rId15"/>
    <p:sldId id="263" r:id="rId16"/>
    <p:sldId id="264" r:id="rId17"/>
    <p:sldId id="265" r:id="rId18"/>
    <p:sldId id="266" r:id="rId19"/>
    <p:sldId id="267" r:id="rId20"/>
    <p:sldId id="281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314" r:id="rId31"/>
    <p:sldId id="315" r:id="rId32"/>
    <p:sldId id="277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14"/>
    <p:restoredTop sz="93488"/>
  </p:normalViewPr>
  <p:slideViewPr>
    <p:cSldViewPr>
      <p:cViewPr varScale="1">
        <p:scale>
          <a:sx n="149" d="100"/>
          <a:sy n="149" d="100"/>
        </p:scale>
        <p:origin x="30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5C0A02-CAFD-4C49-AA80-ADEE57F14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3B552-58DD-EB47-ADBE-857B37E8C0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604F0A3D-28F9-464C-8A5F-9399770C8C4E}" type="datetimeFigureOut">
              <a:rPr lang="it-IT"/>
              <a:pPr>
                <a:defRPr/>
              </a:pPr>
              <a:t>09/04/24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9D817-ED28-2847-BF8C-0C79CAE2B3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32CE2-FE49-1244-87E9-623A6F4D40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5CDAFCEC-962C-074F-B3C0-C5B30CEB0F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7BE12D-F880-224A-BF40-491EFCE69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613C3-0CAA-394C-B75C-F589E7CA4B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5ACB9DE-AE40-1F45-BDD6-4DB6DAF5FE7B}" type="datetimeFigureOut">
              <a:rPr lang="it-IT"/>
              <a:pPr>
                <a:defRPr/>
              </a:pPr>
              <a:t>09/04/24</a:t>
            </a:fld>
            <a:endParaRPr 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5EA9A7-2883-6F43-8485-B9E527B129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DF4653-A043-B343-9A29-196A45393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67636-119A-5940-BA34-D1FF5CBC1C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45B12-184D-1E42-B821-3725C78B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583289DE-AC32-F34B-8BD0-F0A6E7632BF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1C111A66-D7A4-2F40-9558-D659540528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42F1FDC-1A7E-8643-B2BD-D1B72C655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180EAE83-D846-8A4E-80CC-00FAF74C1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22CA45C-BC60-7747-A794-A1BD22170000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C0E7D4D1-9A18-6C4F-AE7F-883FDAEF3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669AE37-053D-FA44-A911-39EFED6A8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4CD73D3-F548-AF4F-8CC9-AA193E2F4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C391B7E-0F30-0D42-8072-109AA39424B6}" type="slidenum">
              <a:rPr lang="it-IT" altLang="it-IT" sz="1200" smtClean="0"/>
              <a:pPr/>
              <a:t>7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8913F-8F5F-AE47-9268-0D3BAEC9D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A89CE-428D-6D4E-A683-D1D238D29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FC25E4-2820-AC44-9CF6-C19A06732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E548D-5B93-1F42-8A23-796A5E01AAB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6580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3DE6B-7D10-0144-A53F-DC7E45601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3ED0C1-4F85-9D4F-BAD0-326D0D9AE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DE9F61-562A-EB48-9DD8-77EDAB862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07B3-E739-9548-819B-EF61A19FE4E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167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9E4F1-DF47-EE40-B12E-E4A9546C9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BD880B-6240-494B-9690-2A7362025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30181F-EC0D-2F4E-9651-AAD6C1B07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1E14-8C5C-DC4A-BC11-26C617F790E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255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4E4BFC-25B6-8144-A296-FB9A450C8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9D492-7534-D14D-BA33-55DF9334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9DB4B-8C0A-8E4E-8E00-C6C5D471D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0713-9B8A-E14B-B3D9-0B0CC251179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853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97A78-512A-8247-ADEE-58C695FE7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5F3E8-9835-9140-A1F9-B99593EDE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D1CE97-7D4B-C94C-8163-DBD74739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D0F9-8723-E043-A9CF-BB9C4A0270C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3395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8BA86-CD89-914B-84E1-F5290293F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D114A-458D-704F-87A9-8927604E93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C1B0A-A856-D845-BCDF-46290A907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EE8A-0D9B-C647-8758-B059127D066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845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FEF2BD-5222-AF40-B622-CA70CE7CA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8F5BC3-4442-9845-9D0A-4410C2386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39C270-125B-E04D-A065-0E8EC11B0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7FA4-7560-AB43-882A-1A36E4F5516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115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0521B-D7E5-5140-A457-C445221ED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A7B370-F70D-054A-8EB1-249F42E7E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DB0F84-F37C-F94E-8591-289BA6342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7A21-6AF7-6C4E-8C57-A3F7FFBAF67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2337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12BB71-3BDD-944D-B900-09577A3C9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E981A0-5CE2-384A-A71F-6EF3D918E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73A006-11D4-D241-A046-AD554D2108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6A52-65B3-0645-87B9-4215A714716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291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7AA7C-ED03-DE49-9561-31BB6CF03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2131B-61BA-1B42-8F37-84CAC4A34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E6801-C31B-7A4E-8338-EFD048632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0837-7A30-3245-B8B6-FE5764E2346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465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30A17-B5B4-754D-8196-D56C7F7E5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CB3E1-FFBD-4445-8976-4E7EB26ED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0BDDA-4EED-C242-AA86-932C80858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BE2A-4B4E-CC4A-BC52-41FC0033F6F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1487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0C88D33-C17C-A244-8959-7B4FBEE11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4E7C6B-0BFA-AC4A-828B-0E0EB2291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5D597C-894C-EB48-9641-EC6C08E75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B1105F-BD48-884C-ADE1-7EC96D1A62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6FD31F-8817-6246-9191-DFA896AB46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F71BF9AF-5577-4A43-91E0-B567186B26D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id="{C2A2FA59-3A42-6447-8558-4D55420A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978" y="1700213"/>
            <a:ext cx="47900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/>
              <a:t>Breve introduzione alle reti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/>
              <a:t>neuronali di Hopfield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>
            <a:extLst>
              <a:ext uri="{FF2B5EF4-FFF2-40B4-BE49-F238E27FC236}">
                <a16:creationId xmlns:a16="http://schemas.microsoft.com/office/drawing/2014/main" id="{373FD0E3-329E-FA4B-ACEC-A0A83344B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73150"/>
            <a:ext cx="4432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ym typeface="Symbol" pitchFamily="2" charset="2"/>
              </a:rPr>
              <a:t>V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 diventa  1  se  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j </a:t>
            </a:r>
            <a:r>
              <a:rPr lang="en-US" altLang="it-IT" sz="2400" baseline="-25000">
                <a:sym typeface="Symbol" pitchFamily="2" charset="2"/>
              </a:rPr>
              <a:t>≠ 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>
                <a:sym typeface="Symbol" pitchFamily="2" charset="2"/>
              </a:rPr>
              <a:t> </a:t>
            </a:r>
            <a:r>
              <a:rPr lang="en-US" altLang="it-IT" sz="2400" i="1">
                <a:sym typeface="Symbol" pitchFamily="2" charset="2"/>
              </a:rPr>
              <a:t>T</a:t>
            </a:r>
            <a:r>
              <a:rPr lang="en-US" altLang="it-IT" sz="2400" i="1" baseline="-25000">
                <a:sym typeface="Symbol" pitchFamily="2" charset="2"/>
              </a:rPr>
              <a:t>ij</a:t>
            </a:r>
            <a:r>
              <a:rPr lang="en-US" altLang="it-IT" sz="2400" i="1">
                <a:sym typeface="Symbol" pitchFamily="2" charset="2"/>
              </a:rPr>
              <a:t> V</a:t>
            </a:r>
            <a:r>
              <a:rPr lang="en-US" altLang="it-IT" sz="2400" i="1" baseline="-25000">
                <a:sym typeface="Symbol" pitchFamily="2" charset="2"/>
              </a:rPr>
              <a:t>j</a:t>
            </a:r>
            <a:r>
              <a:rPr lang="en-US" altLang="it-IT" sz="2400">
                <a:sym typeface="Symbol" pitchFamily="2" charset="2"/>
              </a:rPr>
              <a:t>  &gt; </a:t>
            </a:r>
            <a:r>
              <a:rPr lang="en-US" altLang="it-IT" sz="2400" i="1">
                <a:sym typeface="Symbol" pitchFamily="2" charset="2"/>
              </a:rPr>
              <a:t>U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endParaRPr lang="en-US" altLang="it-IT" sz="2400" baseline="-25000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baseline="-25000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 sz="2400" i="1"/>
              <a:t> </a:t>
            </a:r>
            <a:r>
              <a:rPr lang="en-US" altLang="it-IT" sz="2400"/>
              <a:t> diventa  0  se  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j </a:t>
            </a:r>
            <a:r>
              <a:rPr lang="en-US" altLang="it-IT" sz="2400" baseline="-25000"/>
              <a:t>≠ </a:t>
            </a:r>
            <a:r>
              <a:rPr lang="en-US" altLang="it-IT" sz="2400" i="1" baseline="-25000"/>
              <a:t>i</a:t>
            </a:r>
            <a:r>
              <a:rPr lang="en-US" altLang="it-IT" sz="2400"/>
              <a:t> </a:t>
            </a:r>
            <a:r>
              <a:rPr lang="en-US" altLang="it-IT" sz="2400" i="1"/>
              <a:t>T</a:t>
            </a:r>
            <a:r>
              <a:rPr lang="en-US" altLang="it-IT" sz="2400" i="1" baseline="-25000"/>
              <a:t>ij</a:t>
            </a:r>
            <a:r>
              <a:rPr lang="en-US" altLang="it-IT" sz="2400" i="1"/>
              <a:t> V</a:t>
            </a:r>
            <a:r>
              <a:rPr lang="en-US" altLang="it-IT" sz="2400" i="1" baseline="-25000"/>
              <a:t>j</a:t>
            </a:r>
            <a:r>
              <a:rPr lang="en-US" altLang="it-IT" sz="2400"/>
              <a:t>  &lt; </a:t>
            </a:r>
            <a:r>
              <a:rPr lang="en-US" altLang="it-IT" sz="2400" i="1"/>
              <a:t>U</a:t>
            </a:r>
            <a:r>
              <a:rPr lang="en-US" altLang="it-IT" sz="2400" i="1" baseline="-25000"/>
              <a:t>i</a:t>
            </a:r>
            <a:endParaRPr lang="en-US" altLang="it-IT" sz="2400" baseline="-25000">
              <a:sym typeface="Symbol" pitchFamily="2" charset="2"/>
            </a:endParaRPr>
          </a:p>
        </p:txBody>
      </p:sp>
      <p:sp>
        <p:nvSpPr>
          <p:cNvPr id="23554" name="AutoShape 7">
            <a:extLst>
              <a:ext uri="{FF2B5EF4-FFF2-40B4-BE49-F238E27FC236}">
                <a16:creationId xmlns:a16="http://schemas.microsoft.com/office/drawing/2014/main" id="{C7DA941E-DD84-A442-8F82-5BA299D2C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7335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9B7C3D42-2D8D-B540-9D59-F2C79B8F2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11550"/>
            <a:ext cx="433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ym typeface="Symbol" pitchFamily="2" charset="2"/>
              </a:rPr>
              <a:t> </a:t>
            </a:r>
            <a:r>
              <a:rPr lang="en-US" altLang="it-IT" sz="2400" i="1">
                <a:sym typeface="Symbol" pitchFamily="2" charset="2"/>
              </a:rPr>
              <a:t>E = </a:t>
            </a:r>
            <a:r>
              <a:rPr lang="en-US" altLang="it-IT" sz="2400">
                <a:sym typeface="Symbol" pitchFamily="2" charset="2"/>
              </a:rPr>
              <a:t>-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>
                <a:sym typeface="Symbol" pitchFamily="2" charset="2"/>
              </a:rPr>
              <a:t> (</a:t>
            </a:r>
            <a:r>
              <a:rPr lang="en-US" altLang="it-IT" sz="2400" i="1" baseline="-25000"/>
              <a:t>j </a:t>
            </a:r>
            <a:r>
              <a:rPr lang="en-US" altLang="it-IT" sz="2400" baseline="-25000"/>
              <a:t>≠ </a:t>
            </a:r>
            <a:r>
              <a:rPr lang="en-US" altLang="it-IT" sz="2400" i="1" baseline="-25000"/>
              <a:t>i</a:t>
            </a:r>
            <a:r>
              <a:rPr lang="en-US" altLang="it-IT" sz="2400"/>
              <a:t> </a:t>
            </a:r>
            <a:r>
              <a:rPr lang="en-US" altLang="it-IT" sz="2400" i="1"/>
              <a:t>T</a:t>
            </a:r>
            <a:r>
              <a:rPr lang="en-US" altLang="it-IT" sz="2400" i="1" baseline="-25000"/>
              <a:t>ij</a:t>
            </a:r>
            <a:r>
              <a:rPr lang="en-US" altLang="it-IT" sz="2400" i="1"/>
              <a:t> V</a:t>
            </a:r>
            <a:r>
              <a:rPr lang="en-US" altLang="it-IT" sz="2400" i="1" baseline="-25000"/>
              <a:t>j</a:t>
            </a:r>
            <a:r>
              <a:rPr lang="en-US" altLang="it-IT" sz="2400"/>
              <a:t>  - </a:t>
            </a:r>
            <a:r>
              <a:rPr lang="en-US" altLang="it-IT" sz="2400" i="1"/>
              <a:t>U</a:t>
            </a:r>
            <a:r>
              <a:rPr lang="en-US" altLang="it-IT" sz="2400" i="1" baseline="-25000"/>
              <a:t>i</a:t>
            </a:r>
            <a:r>
              <a:rPr lang="en-US" altLang="it-IT"/>
              <a:t>) </a:t>
            </a:r>
            <a:r>
              <a:rPr lang="en-US" altLang="it-IT" sz="2400"/>
              <a:t>≤ 0</a:t>
            </a:r>
            <a:endParaRPr lang="en-US" altLang="it-IT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55C83572-2AF9-6146-AB52-D4E61509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953000"/>
            <a:ext cx="50180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ym typeface="Symbol" pitchFamily="2" charset="2"/>
              </a:rPr>
              <a:t>se  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j </a:t>
            </a:r>
            <a:r>
              <a:rPr lang="en-US" altLang="it-IT" sz="2400" baseline="-25000">
                <a:sym typeface="Symbol" pitchFamily="2" charset="2"/>
              </a:rPr>
              <a:t>≠ 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>
                <a:sym typeface="Symbol" pitchFamily="2" charset="2"/>
              </a:rPr>
              <a:t> </a:t>
            </a:r>
            <a:r>
              <a:rPr lang="en-US" altLang="it-IT" sz="2400" i="1">
                <a:sym typeface="Symbol" pitchFamily="2" charset="2"/>
              </a:rPr>
              <a:t>T</a:t>
            </a:r>
            <a:r>
              <a:rPr lang="en-US" altLang="it-IT" sz="2400" i="1" baseline="-25000">
                <a:sym typeface="Symbol" pitchFamily="2" charset="2"/>
              </a:rPr>
              <a:t>ij</a:t>
            </a:r>
            <a:r>
              <a:rPr lang="en-US" altLang="it-IT" sz="2400" i="1">
                <a:sym typeface="Symbol" pitchFamily="2" charset="2"/>
              </a:rPr>
              <a:t> V</a:t>
            </a:r>
            <a:r>
              <a:rPr lang="en-US" altLang="it-IT" sz="2400" i="1" baseline="-25000">
                <a:sym typeface="Symbol" pitchFamily="2" charset="2"/>
              </a:rPr>
              <a:t>j</a:t>
            </a:r>
            <a:r>
              <a:rPr lang="en-US" altLang="it-IT" sz="2400">
                <a:sym typeface="Symbol" pitchFamily="2" charset="2"/>
              </a:rPr>
              <a:t>  - </a:t>
            </a:r>
            <a:r>
              <a:rPr lang="en-US" altLang="it-IT" sz="2400" i="1">
                <a:sym typeface="Symbol" pitchFamily="2" charset="2"/>
              </a:rPr>
              <a:t>U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&gt; 0   allora 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≧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ym typeface="Symbol" pitchFamily="2" charset="2"/>
              </a:rPr>
              <a:t>se  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j </a:t>
            </a:r>
            <a:r>
              <a:rPr lang="en-US" altLang="it-IT" sz="2400" baseline="-25000">
                <a:sym typeface="Symbol" pitchFamily="2" charset="2"/>
              </a:rPr>
              <a:t>≠ 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>
                <a:sym typeface="Symbol" pitchFamily="2" charset="2"/>
              </a:rPr>
              <a:t> </a:t>
            </a:r>
            <a:r>
              <a:rPr lang="en-US" altLang="it-IT" sz="2400" i="1">
                <a:sym typeface="Symbol" pitchFamily="2" charset="2"/>
              </a:rPr>
              <a:t>T</a:t>
            </a:r>
            <a:r>
              <a:rPr lang="en-US" altLang="it-IT" sz="2400" i="1" baseline="-25000">
                <a:sym typeface="Symbol" pitchFamily="2" charset="2"/>
              </a:rPr>
              <a:t>ij</a:t>
            </a:r>
            <a:r>
              <a:rPr lang="en-US" altLang="it-IT" sz="2400" i="1">
                <a:sym typeface="Symbol" pitchFamily="2" charset="2"/>
              </a:rPr>
              <a:t> V</a:t>
            </a:r>
            <a:r>
              <a:rPr lang="en-US" altLang="it-IT" sz="2400" i="1" baseline="-25000">
                <a:sym typeface="Symbol" pitchFamily="2" charset="2"/>
              </a:rPr>
              <a:t>j</a:t>
            </a:r>
            <a:r>
              <a:rPr lang="en-US" altLang="it-IT" sz="2400">
                <a:sym typeface="Symbol" pitchFamily="2" charset="2"/>
              </a:rPr>
              <a:t>  - </a:t>
            </a:r>
            <a:r>
              <a:rPr lang="en-US" altLang="it-IT" sz="2400" i="1">
                <a:sym typeface="Symbol" pitchFamily="2" charset="2"/>
              </a:rPr>
              <a:t>U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&lt; 0   allora 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≦ 0</a:t>
            </a:r>
            <a:endParaRPr lang="en-US" altLang="it-IT" sz="2400" baseline="-25000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baseline="-25000">
              <a:sym typeface="Symbol" pitchFamily="2" charset="2"/>
            </a:endParaRP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F06B1C16-3C8A-5640-A920-65CC948B5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03713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perché</a:t>
            </a:r>
          </a:p>
        </p:txBody>
      </p:sp>
      <p:sp>
        <p:nvSpPr>
          <p:cNvPr id="23558" name="Rectangle 12">
            <a:extLst>
              <a:ext uri="{FF2B5EF4-FFF2-40B4-BE49-F238E27FC236}">
                <a16:creationId xmlns:a16="http://schemas.microsoft.com/office/drawing/2014/main" id="{50E7DC0C-3AF2-F64A-A94B-2FA8A11C8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73150"/>
            <a:ext cx="136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ym typeface="Symbol" pitchFamily="2" charset="2"/>
              </a:rPr>
              <a:t>(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≧ 0)</a:t>
            </a:r>
          </a:p>
        </p:txBody>
      </p:sp>
      <p:sp>
        <p:nvSpPr>
          <p:cNvPr id="23559" name="Rectangle 13">
            <a:extLst>
              <a:ext uri="{FF2B5EF4-FFF2-40B4-BE49-F238E27FC236}">
                <a16:creationId xmlns:a16="http://schemas.microsoft.com/office/drawing/2014/main" id="{5F1E2780-338F-A543-9F56-3C90FDAB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835150"/>
            <a:ext cx="136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ym typeface="Symbol" pitchFamily="2" charset="2"/>
              </a:rPr>
              <a:t>(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≦ 0)</a:t>
            </a:r>
          </a:p>
        </p:txBody>
      </p:sp>
      <p:sp>
        <p:nvSpPr>
          <p:cNvPr id="23560" name="TextBox 8">
            <a:extLst>
              <a:ext uri="{FF2B5EF4-FFF2-40B4-BE49-F238E27FC236}">
                <a16:creationId xmlns:a16="http://schemas.microsoft.com/office/drawing/2014/main" id="{2B9D1E7A-9075-1849-B194-83DFA4E4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392113"/>
            <a:ext cx="244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Osservazione cruciale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uild="p" autoUpdateAnimBg="0"/>
      <p:bldP spid="6154" grpId="0" uiExpand="1" build="p" autoUpdateAnimBg="0"/>
      <p:bldP spid="61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18E0F9BC-419A-9443-A75F-4BC7F0986A34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4381500" cy="701675"/>
            <a:chOff x="2448" y="1872"/>
            <a:chExt cx="2760" cy="442"/>
          </a:xfrm>
        </p:grpSpPr>
        <p:sp>
          <p:nvSpPr>
            <p:cNvPr id="24591" name="Rectangle 7">
              <a:extLst>
                <a:ext uri="{FF2B5EF4-FFF2-40B4-BE49-F238E27FC236}">
                  <a16:creationId xmlns:a16="http://schemas.microsoft.com/office/drawing/2014/main" id="{E0A7BFCE-515F-E646-99F6-953A6E065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920"/>
              <a:ext cx="68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T</a:t>
              </a:r>
              <a:r>
                <a:rPr lang="en-US" altLang="it-IT" sz="2400" i="1" baseline="-25000"/>
                <a:t>ij</a:t>
              </a:r>
              <a:r>
                <a:rPr lang="en-US" altLang="it-IT" sz="2400"/>
                <a:t> = </a:t>
              </a:r>
              <a:r>
                <a:rPr lang="en-US" altLang="it-IT" sz="2400" i="1"/>
                <a:t>T</a:t>
              </a:r>
              <a:r>
                <a:rPr lang="en-US" altLang="it-IT" sz="2400" i="1" baseline="-25000"/>
                <a:t>ji</a:t>
              </a:r>
            </a:p>
          </p:txBody>
        </p:sp>
        <p:sp>
          <p:nvSpPr>
            <p:cNvPr id="24592" name="Text Box 8">
              <a:extLst>
                <a:ext uri="{FF2B5EF4-FFF2-40B4-BE49-F238E27FC236}">
                  <a16:creationId xmlns:a16="http://schemas.microsoft.com/office/drawing/2014/main" id="{D615D801-B997-BD42-92DD-ED9EA2736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872"/>
              <a:ext cx="15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ipotesi di interazione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simmetrica tra neuroni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4BF2947C-1D64-AB4F-8E84-002BFD8F0188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981200"/>
            <a:ext cx="5557838" cy="701675"/>
            <a:chOff x="1872" y="1248"/>
            <a:chExt cx="3501" cy="442"/>
          </a:xfrm>
        </p:grpSpPr>
        <p:sp>
          <p:nvSpPr>
            <p:cNvPr id="24589" name="Rectangle 6">
              <a:extLst>
                <a:ext uri="{FF2B5EF4-FFF2-40B4-BE49-F238E27FC236}">
                  <a16:creationId xmlns:a16="http://schemas.microsoft.com/office/drawing/2014/main" id="{E22F3C0C-0936-5B41-AC94-E23C94FC2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296"/>
              <a:ext cx="215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>
                  <a:sym typeface="Symbol" pitchFamily="2" charset="2"/>
                </a:rPr>
                <a:t>E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</a:t>
              </a:r>
              <a:r>
                <a:rPr lang="en-US" altLang="it-IT" sz="2400">
                  <a:sym typeface="Symbol" pitchFamily="2" charset="2"/>
                </a:rPr>
                <a:t>=</a:t>
              </a:r>
              <a:r>
                <a:rPr lang="en-US" altLang="it-IT" sz="2400" i="1">
                  <a:sym typeface="Symbol" pitchFamily="2" charset="2"/>
                </a:rPr>
                <a:t> </a:t>
              </a:r>
              <a:r>
                <a:rPr lang="en-US" altLang="it-IT" sz="2400">
                  <a:sym typeface="Symbol" pitchFamily="2" charset="2"/>
                </a:rPr>
                <a:t>-</a:t>
              </a:r>
              <a:r>
                <a:rPr lang="en-US" altLang="it-IT" sz="2400" i="1"/>
                <a:t>V</a:t>
              </a:r>
              <a:r>
                <a:rPr lang="en-US" altLang="it-IT" sz="2400" i="1" baseline="-25000"/>
                <a:t>i</a:t>
              </a:r>
              <a:r>
                <a:rPr lang="en-US" altLang="it-IT">
                  <a:sym typeface="Symbol" pitchFamily="2" charset="2"/>
                </a:rPr>
                <a:t> (</a:t>
              </a:r>
              <a:r>
                <a:rPr lang="en-US" altLang="it-IT" sz="2400" i="1" baseline="-25000"/>
                <a:t>j </a:t>
              </a:r>
              <a:r>
                <a:rPr lang="en-US" altLang="it-IT" sz="2400" baseline="-25000"/>
                <a:t>≠ </a:t>
              </a:r>
              <a:r>
                <a:rPr lang="en-US" altLang="it-IT" sz="2400" i="1" baseline="-25000"/>
                <a:t>i</a:t>
              </a:r>
              <a:r>
                <a:rPr lang="en-US" altLang="it-IT" sz="2400"/>
                <a:t> </a:t>
              </a:r>
              <a:r>
                <a:rPr lang="en-US" altLang="it-IT" sz="2400" i="1"/>
                <a:t>T</a:t>
              </a:r>
              <a:r>
                <a:rPr lang="en-US" altLang="it-IT" sz="2400" i="1" baseline="-25000"/>
                <a:t>ij</a:t>
              </a:r>
              <a:r>
                <a:rPr lang="en-US" altLang="it-IT" sz="2400" i="1"/>
                <a:t> V</a:t>
              </a:r>
              <a:r>
                <a:rPr lang="en-US" altLang="it-IT" sz="2400" i="1" baseline="-25000"/>
                <a:t>j</a:t>
              </a:r>
              <a:r>
                <a:rPr lang="en-US" altLang="it-IT" sz="2400"/>
                <a:t>  - </a:t>
              </a:r>
              <a:r>
                <a:rPr lang="en-US" altLang="it-IT" sz="2400" i="1"/>
                <a:t>U</a:t>
              </a:r>
              <a:r>
                <a:rPr lang="en-US" altLang="it-IT" sz="2400" i="1" baseline="-25000"/>
                <a:t>i</a:t>
              </a:r>
              <a:r>
                <a:rPr lang="en-US" altLang="it-IT"/>
                <a:t>)</a:t>
              </a:r>
            </a:p>
          </p:txBody>
        </p:sp>
        <p:sp>
          <p:nvSpPr>
            <p:cNvPr id="24590" name="Rectangle 9">
              <a:extLst>
                <a:ext uri="{FF2B5EF4-FFF2-40B4-BE49-F238E27FC236}">
                  <a16:creationId xmlns:a16="http://schemas.microsoft.com/office/drawing/2014/main" id="{38572E11-1BC3-214F-B983-FDD038570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114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sym typeface="Symbol" pitchFamily="2" charset="2"/>
                </a:rPr>
                <a:t>energia del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sym typeface="Symbol" pitchFamily="2" charset="2"/>
                </a:rPr>
                <a:t>neurone </a:t>
              </a:r>
              <a:r>
                <a:rPr lang="en-US" altLang="it-IT" sz="2000" i="1">
                  <a:sym typeface="Symbol" pitchFamily="2" charset="2"/>
                </a:rPr>
                <a:t>i</a:t>
              </a:r>
              <a:r>
                <a:rPr lang="en-US" altLang="it-IT" sz="2000">
                  <a:sym typeface="Symbol" pitchFamily="2" charset="2"/>
                </a:rPr>
                <a:t>-esimo</a:t>
              </a:r>
            </a:p>
          </p:txBody>
        </p:sp>
      </p:grpSp>
      <p:grpSp>
        <p:nvGrpSpPr>
          <p:cNvPr id="24579" name="Group 14">
            <a:extLst>
              <a:ext uri="{FF2B5EF4-FFF2-40B4-BE49-F238E27FC236}">
                <a16:creationId xmlns:a16="http://schemas.microsoft.com/office/drawing/2014/main" id="{CB4193EB-D0F9-DD4C-91D0-E656095D84BB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609600"/>
            <a:ext cx="3805238" cy="1112838"/>
            <a:chOff x="1776" y="384"/>
            <a:chExt cx="2397" cy="701"/>
          </a:xfrm>
        </p:grpSpPr>
        <p:pic>
          <p:nvPicPr>
            <p:cNvPr id="24586" name="Picture 11" descr="Screen shot 2011-03-#59A6B8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31C77FA7-7F1F-0A42-BE5D-3935F7469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528"/>
              <a:ext cx="14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2">
              <a:extLst>
                <a:ext uri="{FF2B5EF4-FFF2-40B4-BE49-F238E27FC236}">
                  <a16:creationId xmlns:a16="http://schemas.microsoft.com/office/drawing/2014/main" id="{54BC3801-FC71-4244-A873-AF314EE36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attivazione</a:t>
              </a:r>
            </a:p>
          </p:txBody>
        </p:sp>
        <p:sp>
          <p:nvSpPr>
            <p:cNvPr id="24588" name="Rectangle 13">
              <a:extLst>
                <a:ext uri="{FF2B5EF4-FFF2-40B4-BE49-F238E27FC236}">
                  <a16:creationId xmlns:a16="http://schemas.microsoft.com/office/drawing/2014/main" id="{84CB7818-0E0B-584C-9235-80C5ECBE5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720"/>
              <a:ext cx="23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ym typeface="Symbol" pitchFamily="2" charset="2"/>
                </a:rPr>
                <a:t> </a:t>
              </a:r>
              <a:r>
                <a:rPr lang="en-US" altLang="it-IT" sz="2400" i="1">
                  <a:sym typeface="Symbol" pitchFamily="2" charset="2"/>
                </a:rPr>
                <a:t>E </a:t>
              </a:r>
              <a:r>
                <a:rPr lang="en-US" altLang="it-IT" sz="2400">
                  <a:sym typeface="Symbol" pitchFamily="2" charset="2"/>
                </a:rPr>
                <a:t>=</a:t>
              </a:r>
              <a:r>
                <a:rPr lang="en-US" altLang="it-IT" sz="2400" i="1">
                  <a:sym typeface="Symbol" pitchFamily="2" charset="2"/>
                </a:rPr>
                <a:t> </a:t>
              </a:r>
              <a:r>
                <a:rPr lang="en-US" altLang="it-IT" sz="2400">
                  <a:sym typeface="Symbol" pitchFamily="2" charset="2"/>
                </a:rPr>
                <a:t>-</a:t>
              </a:r>
              <a:r>
                <a:rPr lang="en-US" altLang="it-IT" sz="2400" i="1"/>
                <a:t>V</a:t>
              </a:r>
              <a:r>
                <a:rPr lang="en-US" altLang="it-IT" sz="2400" i="1" baseline="-25000"/>
                <a:t>i</a:t>
              </a:r>
              <a:r>
                <a:rPr lang="en-US" altLang="it-IT">
                  <a:sym typeface="Symbol" pitchFamily="2" charset="2"/>
                </a:rPr>
                <a:t> (</a:t>
              </a:r>
              <a:r>
                <a:rPr lang="en-US" altLang="it-IT" sz="2400" i="1" baseline="-25000"/>
                <a:t>j </a:t>
              </a:r>
              <a:r>
                <a:rPr lang="en-US" altLang="it-IT" sz="2400" baseline="-25000"/>
                <a:t>≠ </a:t>
              </a:r>
              <a:r>
                <a:rPr lang="en-US" altLang="it-IT" sz="2400" i="1" baseline="-25000"/>
                <a:t>i</a:t>
              </a:r>
              <a:r>
                <a:rPr lang="en-US" altLang="it-IT" sz="2400"/>
                <a:t> </a:t>
              </a:r>
              <a:r>
                <a:rPr lang="en-US" altLang="it-IT" sz="2400" i="1"/>
                <a:t>T</a:t>
              </a:r>
              <a:r>
                <a:rPr lang="en-US" altLang="it-IT" sz="2400" i="1" baseline="-25000"/>
                <a:t>ij</a:t>
              </a:r>
              <a:r>
                <a:rPr lang="en-US" altLang="it-IT" sz="2400" i="1"/>
                <a:t> V</a:t>
              </a:r>
              <a:r>
                <a:rPr lang="en-US" altLang="it-IT" sz="2400" i="1" baseline="-25000"/>
                <a:t>j</a:t>
              </a:r>
              <a:r>
                <a:rPr lang="en-US" altLang="it-IT" sz="2400"/>
                <a:t>  - </a:t>
              </a:r>
              <a:r>
                <a:rPr lang="en-US" altLang="it-IT" sz="2400" i="1"/>
                <a:t>U</a:t>
              </a:r>
              <a:r>
                <a:rPr lang="en-US" altLang="it-IT" sz="2400" i="1" baseline="-25000"/>
                <a:t>i</a:t>
              </a:r>
              <a:r>
                <a:rPr lang="en-US" altLang="it-IT"/>
                <a:t>)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43302AE2-E1E8-334A-8615-EB96329B038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715000"/>
            <a:ext cx="5997575" cy="960438"/>
            <a:chOff x="1248" y="3600"/>
            <a:chExt cx="3778" cy="605"/>
          </a:xfrm>
        </p:grpSpPr>
        <p:sp>
          <p:nvSpPr>
            <p:cNvPr id="24584" name="Text Box 2">
              <a:extLst>
                <a:ext uri="{FF2B5EF4-FFF2-40B4-BE49-F238E27FC236}">
                  <a16:creationId xmlns:a16="http://schemas.microsoft.com/office/drawing/2014/main" id="{49B9FC73-0FDF-DE42-B107-CE1B1FA68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600"/>
              <a:ext cx="377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FF"/>
                  </a:solidFill>
                </a:rPr>
                <a:t>L</a:t>
              </a:r>
              <a:r>
                <a:rPr lang="en-US" altLang="ja-JP" sz="2400">
                  <a:solidFill>
                    <a:srgbClr val="0000FF"/>
                  </a:solidFill>
                  <a:latin typeface="Arial" panose="020B0604020202020204" pitchFamily="34" charset="0"/>
                </a:rPr>
                <a:t>'</a:t>
              </a:r>
              <a:r>
                <a:rPr lang="en-US" altLang="it-IT" sz="2400">
                  <a:solidFill>
                    <a:srgbClr val="0000FF"/>
                  </a:solidFill>
                </a:rPr>
                <a:t>energia decresce sempre durante l</a:t>
              </a:r>
              <a:r>
                <a:rPr lang="en-US" altLang="ja-JP" sz="2400">
                  <a:solidFill>
                    <a:srgbClr val="0000FF"/>
                  </a:solidFill>
                  <a:latin typeface="Arial" panose="020B0604020202020204" pitchFamily="34" charset="0"/>
                </a:rPr>
                <a:t>'</a:t>
              </a:r>
              <a:r>
                <a:rPr lang="en-US" altLang="it-IT" sz="2400">
                  <a:solidFill>
                    <a:srgbClr val="0000FF"/>
                  </a:solidFill>
                </a:rPr>
                <a:t>evoluzione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0000FF"/>
                  </a:solidFill>
                </a:rPr>
                <a:t>della rete fino a raggiungere un minimo</a:t>
              </a:r>
            </a:p>
          </p:txBody>
        </p:sp>
        <p:sp>
          <p:nvSpPr>
            <p:cNvPr id="24585" name="Text Box 17">
              <a:extLst>
                <a:ext uri="{FF2B5EF4-FFF2-40B4-BE49-F238E27FC236}">
                  <a16:creationId xmlns:a16="http://schemas.microsoft.com/office/drawing/2014/main" id="{964F1DE6-14BE-6D4D-9BCB-A9C8FFAED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" y="3955"/>
              <a:ext cx="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 </a:t>
              </a: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19FB3531-FDD9-B84A-BA35-643413AAF399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191000"/>
            <a:ext cx="3951288" cy="1319213"/>
            <a:chOff x="2819400" y="4191000"/>
            <a:chExt cx="3951288" cy="1319213"/>
          </a:xfrm>
        </p:grpSpPr>
        <p:sp>
          <p:nvSpPr>
            <p:cNvPr id="24582" name="Text Box 3">
              <a:extLst>
                <a:ext uri="{FF2B5EF4-FFF2-40B4-BE49-F238E27FC236}">
                  <a16:creationId xmlns:a16="http://schemas.microsoft.com/office/drawing/2014/main" id="{ABC644C2-DB0B-F545-B44C-A083C68DA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4191000"/>
              <a:ext cx="3951288" cy="1319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E</a:t>
              </a:r>
              <a:r>
                <a:rPr lang="en-US" altLang="it-IT" sz="2400"/>
                <a:t> = -1/2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ij</a:t>
              </a:r>
              <a:r>
                <a:rPr lang="en-US" altLang="it-IT" sz="2400" i="1">
                  <a:sym typeface="Symbol" pitchFamily="2" charset="2"/>
                </a:rPr>
                <a:t> T</a:t>
              </a:r>
              <a:r>
                <a:rPr lang="en-US" altLang="it-IT" sz="2400" i="1" baseline="-25000">
                  <a:sym typeface="Symbol" pitchFamily="2" charset="2"/>
                </a:rPr>
                <a:t>ij </a:t>
              </a:r>
              <a:r>
                <a:rPr lang="en-US" altLang="it-IT" sz="2400" i="1">
                  <a:sym typeface="Symbol" pitchFamily="2" charset="2"/>
                </a:rPr>
                <a:t>V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V</a:t>
              </a:r>
              <a:r>
                <a:rPr lang="en-US" altLang="it-IT" sz="2400" i="1" baseline="-25000">
                  <a:sym typeface="Symbol" pitchFamily="2" charset="2"/>
                </a:rPr>
                <a:t>j</a:t>
              </a:r>
              <a:r>
                <a:rPr lang="en-US" altLang="it-IT" sz="2400">
                  <a:sym typeface="Symbol" pitchFamily="2" charset="2"/>
                </a:rPr>
                <a:t> +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V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U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endParaRPr lang="en-US" altLang="it-IT" sz="2400">
                <a:sym typeface="Symbol" pitchFamily="2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>
                <a:sym typeface="Symbol" pitchFamily="2" charset="2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ym typeface="Symbol" pitchFamily="2" charset="2"/>
                </a:rPr>
                <a:t>energia della rete di Hopfield</a:t>
              </a:r>
              <a:endParaRPr lang="en-US" altLang="it-IT" sz="2400" baseline="-25000">
                <a:sym typeface="Symbol" pitchFamily="2" charset="2"/>
              </a:endParaRPr>
            </a:p>
          </p:txBody>
        </p:sp>
        <p:sp>
          <p:nvSpPr>
            <p:cNvPr id="24583" name="Rectangle 1">
              <a:extLst>
                <a:ext uri="{FF2B5EF4-FFF2-40B4-BE49-F238E27FC236}">
                  <a16:creationId xmlns:a16="http://schemas.microsoft.com/office/drawing/2014/main" id="{03253A33-78E1-5542-A0BB-830C219A8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4508500"/>
              <a:ext cx="5873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 baseline="-25000">
                  <a:sym typeface="Symbol" pitchFamily="2" charset="2"/>
                </a:rPr>
                <a:t>j </a:t>
              </a:r>
              <a:r>
                <a:rPr lang="en-US" altLang="it-IT" sz="2000" baseline="-25000">
                  <a:sym typeface="Symbol" pitchFamily="2" charset="2"/>
                </a:rPr>
                <a:t>≠ </a:t>
              </a:r>
              <a:r>
                <a:rPr lang="en-US" altLang="it-IT" sz="2000" i="1" baseline="-25000">
                  <a:sym typeface="Symbol" pitchFamily="2" charset="2"/>
                </a:rPr>
                <a:t>i</a:t>
              </a:r>
              <a:r>
                <a:rPr lang="en-US" altLang="it-IT" sz="2000">
                  <a:sym typeface="Symbol" pitchFamily="2" charset="2"/>
                </a:rPr>
                <a:t> </a:t>
              </a:r>
              <a:endParaRPr lang="en-US" altLang="it-IT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Screen shot 2011-03-#59A5CB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F2618338-DEA4-1844-92E3-9CC5B8BA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6815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 descr="Screen shot 2011-03-#59A5C8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9F3C32C2-8FB7-5C4C-B84B-5A5319414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30988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0FCEDC8B-6316-0C43-9FC2-49E1C0D2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05200"/>
            <a:ext cx="3859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E</a:t>
            </a:r>
            <a:r>
              <a:rPr lang="en-US" altLang="it-IT" sz="2400"/>
              <a:t> = -1/2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ij</a:t>
            </a:r>
            <a:r>
              <a:rPr lang="en-US" altLang="it-IT" sz="2400" i="1">
                <a:sym typeface="Symbol" pitchFamily="2" charset="2"/>
              </a:rPr>
              <a:t> T</a:t>
            </a:r>
            <a:r>
              <a:rPr lang="en-US" altLang="it-IT" sz="2400" i="1" baseline="-25000">
                <a:sym typeface="Symbol" pitchFamily="2" charset="2"/>
              </a:rPr>
              <a:t>ij </a:t>
            </a:r>
            <a:r>
              <a:rPr lang="en-US" altLang="it-IT" sz="2400" i="1">
                <a:sym typeface="Symbol" pitchFamily="2" charset="2"/>
              </a:rPr>
              <a:t>V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V</a:t>
            </a:r>
            <a:r>
              <a:rPr lang="en-US" altLang="it-IT" sz="2400" i="1" baseline="-25000">
                <a:sym typeface="Symbol" pitchFamily="2" charset="2"/>
              </a:rPr>
              <a:t>j</a:t>
            </a:r>
            <a:r>
              <a:rPr lang="en-US" altLang="it-IT" sz="2400">
                <a:sym typeface="Symbol" pitchFamily="2" charset="2"/>
              </a:rPr>
              <a:t> +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V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U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endParaRPr lang="en-US" altLang="it-IT" sz="2400" i="1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ym typeface="Symbol" pitchFamily="2" charset="2"/>
              </a:rPr>
              <a:t>energia della rete di Hopfield</a:t>
            </a:r>
            <a:endParaRPr lang="en-US" altLang="it-IT" sz="2400" baseline="-25000">
              <a:sym typeface="Symbol" pitchFamily="2" charset="2"/>
            </a:endParaRPr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B91EC1C0-54B7-5042-9FE6-D15E0C95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8286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In ogni istante discreto ogni neurone ha la stessa probabilità di essere eccitato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(firing), il che consiste nella verifica della compatibilità del suo valore di uscita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sulla base della somma pesata degli ingressi</a:t>
            </a:r>
          </a:p>
        </p:txBody>
      </p:sp>
      <p:sp>
        <p:nvSpPr>
          <p:cNvPr id="25605" name="Rectangle 1">
            <a:extLst>
              <a:ext uri="{FF2B5EF4-FFF2-40B4-BE49-F238E27FC236}">
                <a16:creationId xmlns:a16="http://schemas.microsoft.com/office/drawing/2014/main" id="{47F125E1-CE32-A041-B985-F066EEF32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860800"/>
            <a:ext cx="587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 baseline="-25000">
                <a:sym typeface="Symbol" pitchFamily="2" charset="2"/>
              </a:rPr>
              <a:t>j </a:t>
            </a:r>
            <a:r>
              <a:rPr lang="en-US" altLang="it-IT" sz="2000" baseline="-25000">
                <a:sym typeface="Symbol" pitchFamily="2" charset="2"/>
              </a:rPr>
              <a:t>≠ </a:t>
            </a:r>
            <a:r>
              <a:rPr lang="en-US" altLang="it-IT" sz="2000" i="1" baseline="-25000">
                <a:sym typeface="Symbol" pitchFamily="2" charset="2"/>
              </a:rPr>
              <a:t>i</a:t>
            </a:r>
            <a:r>
              <a:rPr lang="en-US" altLang="it-IT" sz="2000">
                <a:sym typeface="Symbol" pitchFamily="2" charset="2"/>
              </a:rPr>
              <a:t> </a:t>
            </a:r>
            <a:endParaRPr lang="en-US" altLang="it-IT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Screen shot 2011-03-#59A6D3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CC576F27-70B5-C843-8725-2B2380D2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5466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 descr="Screen shot 2011-03-#59A6D2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75D458B3-07C7-5B4F-9CC7-50F953E1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565150"/>
            <a:ext cx="28400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>
            <a:extLst>
              <a:ext uri="{FF2B5EF4-FFF2-40B4-BE49-F238E27FC236}">
                <a16:creationId xmlns:a16="http://schemas.microsoft.com/office/drawing/2014/main" id="{D4880CB9-00EF-6D4F-8A8B-D1092778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555875"/>
            <a:ext cx="295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se p.es. si vuole imporre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V</a:t>
            </a:r>
            <a:r>
              <a:rPr lang="en-US" altLang="it-IT" sz="2000" baseline="-25000"/>
              <a:t>1</a:t>
            </a:r>
            <a:r>
              <a:rPr lang="en-US" altLang="it-IT" sz="2000"/>
              <a:t> = 0  stabile deve valere: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25EE06-7BF7-F24A-8CC9-B59D7A31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3509963"/>
            <a:ext cx="268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T</a:t>
            </a:r>
            <a:r>
              <a:rPr lang="en-US" altLang="it-IT" sz="2000" baseline="-25000"/>
              <a:t>12 </a:t>
            </a:r>
            <a:r>
              <a:rPr lang="en-US" altLang="it-IT" sz="2000"/>
              <a:t>V</a:t>
            </a:r>
            <a:r>
              <a:rPr lang="en-US" altLang="it-IT" sz="2000" baseline="-25000"/>
              <a:t>2 </a:t>
            </a:r>
            <a:r>
              <a:rPr lang="en-US" altLang="it-IT" sz="2000"/>
              <a:t>+ T</a:t>
            </a:r>
            <a:r>
              <a:rPr lang="en-US" altLang="it-IT" sz="2000" baseline="-25000"/>
              <a:t>13</a:t>
            </a:r>
            <a:r>
              <a:rPr lang="en-US" altLang="it-IT" sz="2000"/>
              <a:t> V</a:t>
            </a:r>
            <a:r>
              <a:rPr lang="en-US" altLang="it-IT" sz="2000" baseline="-25000"/>
              <a:t>3</a:t>
            </a:r>
            <a:r>
              <a:rPr lang="en-US" altLang="it-IT" sz="2000"/>
              <a:t> - U</a:t>
            </a:r>
            <a:r>
              <a:rPr lang="en-US" altLang="it-IT" sz="2000" baseline="-25000"/>
              <a:t>1</a:t>
            </a:r>
            <a:r>
              <a:rPr lang="en-US" altLang="it-IT" sz="2000"/>
              <a:t> &lt; 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CE737B-8B1E-F04E-8645-20B8AD16BF9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910013"/>
            <a:ext cx="3481388" cy="2644775"/>
            <a:chOff x="1143000" y="3910013"/>
            <a:chExt cx="3481388" cy="2644438"/>
          </a:xfrm>
        </p:grpSpPr>
        <p:cxnSp>
          <p:nvCxnSpPr>
            <p:cNvPr id="26637" name="Straight Arrow Connector 3">
              <a:extLst>
                <a:ext uri="{FF2B5EF4-FFF2-40B4-BE49-F238E27FC236}">
                  <a16:creationId xmlns:a16="http://schemas.microsoft.com/office/drawing/2014/main" id="{2D2ADCE4-33E5-FB46-8CCC-908AD64D5A3E}"/>
                </a:ext>
              </a:extLst>
            </p:cNvPr>
            <p:cNvCxnSpPr>
              <a:cxnSpLocks noChangeShapeType="1"/>
              <a:stCxn id="2" idx="2"/>
              <a:endCxn id="26639" idx="0"/>
            </p:cNvCxnSpPr>
            <p:nvPr/>
          </p:nvCxnSpPr>
          <p:spPr bwMode="auto">
            <a:xfrm flipH="1">
              <a:off x="2062163" y="3910013"/>
              <a:ext cx="161925" cy="966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6638" name="Group 6">
              <a:extLst>
                <a:ext uri="{FF2B5EF4-FFF2-40B4-BE49-F238E27FC236}">
                  <a16:creationId xmlns:a16="http://schemas.microsoft.com/office/drawing/2014/main" id="{C882CD5C-7FF5-474F-865D-C5C72CF3E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4837113"/>
              <a:ext cx="3481388" cy="1717338"/>
              <a:chOff x="1143000" y="4837113"/>
              <a:chExt cx="3481388" cy="1717338"/>
            </a:xfrm>
          </p:grpSpPr>
          <p:sp>
            <p:nvSpPr>
              <p:cNvPr id="26639" name="Rectangle 6">
                <a:extLst>
                  <a:ext uri="{FF2B5EF4-FFF2-40B4-BE49-F238E27FC236}">
                    <a16:creationId xmlns:a16="http://schemas.microsoft.com/office/drawing/2014/main" id="{BAD345D1-4D31-1341-B8D4-C69A929F6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4876800"/>
                <a:ext cx="1379538" cy="161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T</a:t>
                </a:r>
                <a:r>
                  <a:rPr lang="en-US" altLang="it-IT" sz="2000" baseline="-25000"/>
                  <a:t>12</a:t>
                </a:r>
                <a:r>
                  <a:rPr lang="en-US" altLang="it-IT" sz="2000"/>
                  <a:t> - U</a:t>
                </a:r>
                <a:r>
                  <a:rPr lang="en-US" altLang="it-IT" sz="2000" baseline="-25000"/>
                  <a:t>1</a:t>
                </a:r>
                <a:r>
                  <a:rPr lang="en-US" altLang="it-IT" sz="2000"/>
                  <a:t> &lt;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200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U</a:t>
                </a:r>
                <a:r>
                  <a:rPr lang="en-US" altLang="it-IT" sz="2000" baseline="-25000"/>
                  <a:t>2</a:t>
                </a:r>
                <a:r>
                  <a:rPr lang="en-US" altLang="it-IT" sz="2000"/>
                  <a:t> &lt;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200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T</a:t>
                </a:r>
                <a:r>
                  <a:rPr lang="en-US" altLang="it-IT" sz="2000" baseline="-25000"/>
                  <a:t>23</a:t>
                </a:r>
                <a:r>
                  <a:rPr lang="en-US" altLang="it-IT" sz="2000"/>
                  <a:t> - U</a:t>
                </a:r>
                <a:r>
                  <a:rPr lang="en-US" altLang="it-IT" sz="2000" baseline="-25000"/>
                  <a:t>3</a:t>
                </a:r>
                <a:r>
                  <a:rPr lang="en-US" altLang="it-IT" sz="2000"/>
                  <a:t> &lt; 0</a:t>
                </a:r>
                <a:endParaRPr lang="en-US" altLang="it-IT" sz="2000" baseline="-25000"/>
              </a:p>
            </p:txBody>
          </p:sp>
          <p:sp>
            <p:nvSpPr>
              <p:cNvPr id="26640" name="AutoShape 8">
                <a:extLst>
                  <a:ext uri="{FF2B5EF4-FFF2-40B4-BE49-F238E27FC236}">
                    <a16:creationId xmlns:a16="http://schemas.microsoft.com/office/drawing/2014/main" id="{39985A2F-5670-744F-9013-759693F3C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953000"/>
                <a:ext cx="152400" cy="1600200"/>
              </a:xfrm>
              <a:prstGeom prst="leftBrace">
                <a:avLst>
                  <a:gd name="adj1" fmla="val 875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  <p:sp>
            <p:nvSpPr>
              <p:cNvPr id="26641" name="Text Box 11">
                <a:extLst>
                  <a:ext uri="{FF2B5EF4-FFF2-40B4-BE49-F238E27FC236}">
                    <a16:creationId xmlns:a16="http://schemas.microsoft.com/office/drawing/2014/main" id="{B4E28AAE-3063-3A4A-9C4F-7B0E065D8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0850" y="4837113"/>
                <a:ext cx="1633538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imposizione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A stato stabile</a:t>
                </a:r>
              </a:p>
            </p:txBody>
          </p:sp>
          <p:sp>
            <p:nvSpPr>
              <p:cNvPr id="26642" name="TextBox 5">
                <a:extLst>
                  <a:ext uri="{FF2B5EF4-FFF2-40B4-BE49-F238E27FC236}">
                    <a16:creationId xmlns:a16="http://schemas.microsoft.com/office/drawing/2014/main" id="{D35A2A5C-38F5-E241-B566-4ABED4546A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0850" y="5538788"/>
                <a:ext cx="69923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i="1"/>
                  <a:t>V</a:t>
                </a:r>
                <a:r>
                  <a:rPr lang="it-IT" altLang="it-IT" sz="2000" baseline="-25000"/>
                  <a:t>1</a:t>
                </a:r>
                <a:r>
                  <a:rPr lang="it-IT" altLang="it-IT" sz="2000"/>
                  <a:t>=0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i="1"/>
                  <a:t>V</a:t>
                </a:r>
                <a:r>
                  <a:rPr lang="it-IT" altLang="it-IT" sz="2000" baseline="-25000"/>
                  <a:t>2</a:t>
                </a:r>
                <a:r>
                  <a:rPr lang="it-IT" altLang="it-IT" sz="2000"/>
                  <a:t>=1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i="1"/>
                  <a:t>V</a:t>
                </a:r>
                <a:r>
                  <a:rPr lang="it-IT" altLang="it-IT" sz="2000" baseline="-25000"/>
                  <a:t>3</a:t>
                </a:r>
                <a:r>
                  <a:rPr lang="it-IT" altLang="it-IT" sz="2000"/>
                  <a:t>=0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1F7B99-F423-C14C-843B-6330EDEAA57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829175"/>
            <a:ext cx="4051300" cy="1717675"/>
            <a:chOff x="4876800" y="4829721"/>
            <a:chExt cx="4050754" cy="1717338"/>
          </a:xfrm>
        </p:grpSpPr>
        <p:grpSp>
          <p:nvGrpSpPr>
            <p:cNvPr id="26632" name="Group 4">
              <a:extLst>
                <a:ext uri="{FF2B5EF4-FFF2-40B4-BE49-F238E27FC236}">
                  <a16:creationId xmlns:a16="http://schemas.microsoft.com/office/drawing/2014/main" id="{EBEC30DB-F5DA-4442-BBBE-C13EAF27E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800" y="4829721"/>
              <a:ext cx="4050754" cy="1663154"/>
              <a:chOff x="4876800" y="4829721"/>
              <a:chExt cx="4050754" cy="1663154"/>
            </a:xfrm>
          </p:grpSpPr>
          <p:sp>
            <p:nvSpPr>
              <p:cNvPr id="26634" name="Rectangle 7">
                <a:extLst>
                  <a:ext uri="{FF2B5EF4-FFF2-40B4-BE49-F238E27FC236}">
                    <a16:creationId xmlns:a16="http://schemas.microsoft.com/office/drawing/2014/main" id="{3DEEF891-10DA-6842-8135-52734651E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400" y="4876800"/>
                <a:ext cx="1970088" cy="161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T</a:t>
                </a:r>
                <a:r>
                  <a:rPr lang="en-US" altLang="it-IT" sz="2000" baseline="-25000"/>
                  <a:t>12</a:t>
                </a:r>
                <a:r>
                  <a:rPr lang="en-US" altLang="it-IT" sz="2000"/>
                  <a:t> + T</a:t>
                </a:r>
                <a:r>
                  <a:rPr lang="en-US" altLang="it-IT" sz="2000" baseline="-25000"/>
                  <a:t>13</a:t>
                </a:r>
                <a:r>
                  <a:rPr lang="en-US" altLang="it-IT" sz="2000"/>
                  <a:t> - U</a:t>
                </a:r>
                <a:r>
                  <a:rPr lang="en-US" altLang="it-IT" sz="2000" baseline="-25000"/>
                  <a:t>1</a:t>
                </a:r>
                <a:r>
                  <a:rPr lang="en-US" altLang="it-IT" sz="2000"/>
                  <a:t> &gt;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200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T</a:t>
                </a:r>
                <a:r>
                  <a:rPr lang="en-US" altLang="it-IT" sz="2000" baseline="-25000"/>
                  <a:t>12</a:t>
                </a:r>
                <a:r>
                  <a:rPr lang="en-US" altLang="it-IT" sz="2000"/>
                  <a:t> + T</a:t>
                </a:r>
                <a:r>
                  <a:rPr lang="en-US" altLang="it-IT" sz="2000" baseline="-25000"/>
                  <a:t>23</a:t>
                </a:r>
                <a:r>
                  <a:rPr lang="en-US" altLang="it-IT" sz="2000"/>
                  <a:t> - U</a:t>
                </a:r>
                <a:r>
                  <a:rPr lang="en-US" altLang="it-IT" sz="2000" baseline="-25000"/>
                  <a:t>2</a:t>
                </a:r>
                <a:r>
                  <a:rPr lang="en-US" altLang="it-IT" sz="2000"/>
                  <a:t> &gt;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200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T</a:t>
                </a:r>
                <a:r>
                  <a:rPr lang="en-US" altLang="it-IT" sz="2000" baseline="-25000"/>
                  <a:t>23</a:t>
                </a:r>
                <a:r>
                  <a:rPr lang="en-US" altLang="it-IT" sz="2000"/>
                  <a:t> + T</a:t>
                </a:r>
                <a:r>
                  <a:rPr lang="en-US" altLang="it-IT" sz="2000" baseline="-25000"/>
                  <a:t>13</a:t>
                </a:r>
                <a:r>
                  <a:rPr lang="en-US" altLang="it-IT" sz="2000"/>
                  <a:t> - U</a:t>
                </a:r>
                <a:r>
                  <a:rPr lang="en-US" altLang="it-IT" sz="2000" baseline="-25000"/>
                  <a:t>3</a:t>
                </a:r>
                <a:r>
                  <a:rPr lang="en-US" altLang="it-IT" sz="2000"/>
                  <a:t> &gt; 0</a:t>
                </a:r>
              </a:p>
            </p:txBody>
          </p:sp>
          <p:sp>
            <p:nvSpPr>
              <p:cNvPr id="26635" name="AutoShape 9">
                <a:extLst>
                  <a:ext uri="{FF2B5EF4-FFF2-40B4-BE49-F238E27FC236}">
                    <a16:creationId xmlns:a16="http://schemas.microsoft.com/office/drawing/2014/main" id="{117B90A8-4725-0E4C-86FC-755E8C7EC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800" y="4876800"/>
                <a:ext cx="152400" cy="1600200"/>
              </a:xfrm>
              <a:prstGeom prst="leftBrace">
                <a:avLst>
                  <a:gd name="adj1" fmla="val 875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  <p:sp>
            <p:nvSpPr>
              <p:cNvPr id="26636" name="Text Box 10">
                <a:extLst>
                  <a:ext uri="{FF2B5EF4-FFF2-40B4-BE49-F238E27FC236}">
                    <a16:creationId xmlns:a16="http://schemas.microsoft.com/office/drawing/2014/main" id="{E1F7DCA3-37FB-5841-84A5-328081A944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8304" y="4829721"/>
                <a:ext cx="1619250" cy="701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imposizione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B stato stabile</a:t>
                </a:r>
              </a:p>
            </p:txBody>
          </p:sp>
        </p:grpSp>
        <p:sp>
          <p:nvSpPr>
            <p:cNvPr id="26633" name="TextBox 15">
              <a:extLst>
                <a:ext uri="{FF2B5EF4-FFF2-40B4-BE49-F238E27FC236}">
                  <a16:creationId xmlns:a16="http://schemas.microsoft.com/office/drawing/2014/main" id="{245154F8-82CD-C740-A2D8-A4CE1049B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3501" y="5531396"/>
              <a:ext cx="69923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i="1"/>
                <a:t>V</a:t>
              </a:r>
              <a:r>
                <a:rPr lang="it-IT" altLang="it-IT" sz="2000" baseline="-25000"/>
                <a:t>1</a:t>
              </a:r>
              <a:r>
                <a:rPr lang="it-IT" altLang="it-IT" sz="2000"/>
                <a:t>=1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i="1"/>
                <a:t>V</a:t>
              </a:r>
              <a:r>
                <a:rPr lang="it-IT" altLang="it-IT" sz="2000" baseline="-25000"/>
                <a:t>2</a:t>
              </a:r>
              <a:r>
                <a:rPr lang="it-IT" altLang="it-IT" sz="2000"/>
                <a:t>=1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i="1"/>
                <a:t>V</a:t>
              </a:r>
              <a:r>
                <a:rPr lang="it-IT" altLang="it-IT" sz="2000" baseline="-25000"/>
                <a:t>3</a:t>
              </a:r>
              <a:r>
                <a:rPr lang="it-IT" altLang="it-IT" sz="2000"/>
                <a:t>=1</a:t>
              </a:r>
            </a:p>
          </p:txBody>
        </p:sp>
      </p:grpSp>
      <p:sp>
        <p:nvSpPr>
          <p:cNvPr id="26631" name="TextBox 2">
            <a:extLst>
              <a:ext uri="{FF2B5EF4-FFF2-40B4-BE49-F238E27FC236}">
                <a16:creationId xmlns:a16="http://schemas.microsoft.com/office/drawing/2014/main" id="{22AAB080-BEB6-F04C-86A4-5D339D790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06375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Imposizione di uno stato stabile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>
            <a:extLst>
              <a:ext uri="{FF2B5EF4-FFF2-40B4-BE49-F238E27FC236}">
                <a16:creationId xmlns:a16="http://schemas.microsoft.com/office/drawing/2014/main" id="{EE9A9FCF-B86B-6146-A034-263A7F07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52550"/>
            <a:ext cx="7848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T</a:t>
            </a:r>
            <a:r>
              <a:rPr lang="en-US" altLang="it-IT" sz="2400" baseline="-25000"/>
              <a:t>12</a:t>
            </a:r>
            <a:r>
              <a:rPr lang="en-US" altLang="it-IT" sz="2400"/>
              <a:t> = T</a:t>
            </a:r>
            <a:r>
              <a:rPr lang="en-US" altLang="it-IT" sz="2400" baseline="-25000"/>
              <a:t>12 </a:t>
            </a:r>
            <a:r>
              <a:rPr lang="en-US" altLang="it-IT" sz="2400"/>
              <a:t>= 0,5		U</a:t>
            </a:r>
            <a:r>
              <a:rPr lang="en-US" altLang="it-IT" sz="2400" baseline="-25000"/>
              <a:t>1 </a:t>
            </a:r>
            <a:r>
              <a:rPr lang="en-US" altLang="it-IT" sz="2400"/>
              <a:t>= + 0,7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T</a:t>
            </a:r>
            <a:r>
              <a:rPr lang="en-US" altLang="it-IT" sz="2400" baseline="-25000"/>
              <a:t>13</a:t>
            </a:r>
            <a:r>
              <a:rPr lang="en-US" altLang="it-IT" sz="2400"/>
              <a:t> = T</a:t>
            </a:r>
            <a:r>
              <a:rPr lang="en-US" altLang="it-IT" sz="2400" baseline="-25000"/>
              <a:t>31</a:t>
            </a:r>
            <a:r>
              <a:rPr lang="en-US" altLang="it-IT" sz="2400"/>
              <a:t> = 0,4		U</a:t>
            </a:r>
            <a:r>
              <a:rPr lang="en-US" altLang="it-IT" sz="2400" baseline="-25000"/>
              <a:t>2 </a:t>
            </a:r>
            <a:r>
              <a:rPr lang="en-US" altLang="it-IT" sz="2400"/>
              <a:t>=  - 0,2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T</a:t>
            </a:r>
            <a:r>
              <a:rPr lang="en-US" altLang="it-IT" sz="2400" baseline="-25000"/>
              <a:t>23</a:t>
            </a:r>
            <a:r>
              <a:rPr lang="en-US" altLang="it-IT" sz="2400"/>
              <a:t> = T</a:t>
            </a:r>
            <a:r>
              <a:rPr lang="en-US" altLang="it-IT" sz="2400" baseline="-25000"/>
              <a:t>32</a:t>
            </a:r>
            <a:r>
              <a:rPr lang="en-US" altLang="it-IT" sz="2400"/>
              <a:t> = 0,1		U</a:t>
            </a:r>
            <a:r>
              <a:rPr lang="en-US" altLang="it-IT" sz="2400" baseline="-25000"/>
              <a:t>3 </a:t>
            </a:r>
            <a:r>
              <a:rPr lang="en-US" altLang="it-IT" sz="2400"/>
              <a:t>= + 0,4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Equaz. stato A			Equaz. stato 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 0,5 – 0,7 &lt; 0	Sì		0,5 + 0,4 – 0,7 &gt; 0	Sì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2400"/>
              <a:t>0,2 &lt; 0	Sì		0,5 + 0,1 + 0,2 &gt; 0	Sì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2400"/>
              <a:t>0,1 – 0,4 &lt; 0	Sì		0,1 + 0,4 – 0,4 &gt; 0	Sì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Gli stati 010 e 111 sono stati la cui stabilità è compatibile con la rete assegnata</a:t>
            </a:r>
          </a:p>
        </p:txBody>
      </p:sp>
      <p:pic>
        <p:nvPicPr>
          <p:cNvPr id="27650" name="Picture 3" descr="Screen shot 2011-03-#59A6D2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B8BA36A4-663A-4442-AE39-FA40813E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2976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Screen shot 2011-03-#59A707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53F5ECFA-6F37-D745-A5D2-0DAFCB66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3987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 descr="Screen shot 2011-03-#59A708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E823DE42-F252-A940-AF02-B8DB5FF8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416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D5A4CBD9-DEA3-0C42-8FE1-9CD54B131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68763"/>
            <a:ext cx="2847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Problema dei falsi minimi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(o minimi locali)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creen shot 2011-03-#59A714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192749FB-1294-384A-B800-1129C214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6832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4">
            <a:extLst>
              <a:ext uri="{FF2B5EF4-FFF2-40B4-BE49-F238E27FC236}">
                <a16:creationId xmlns:a16="http://schemas.microsoft.com/office/drawing/2014/main" id="{47092AD6-5B2E-1E4A-A331-B82DA165C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334963"/>
            <a:ext cx="221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Boltzmann machine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D70CCE34-1CBF-FD41-ACB6-B6965F38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78363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71F4E88A-82B0-1045-B0CF-2E5F830EB61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7729538" cy="2855913"/>
            <a:chOff x="432" y="2256"/>
            <a:chExt cx="4869" cy="1799"/>
          </a:xfrm>
        </p:grpSpPr>
        <p:pic>
          <p:nvPicPr>
            <p:cNvPr id="29704" name="Picture 3" descr="Screen shot 2011-03-#59A717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09A46A0D-4C99-4345-8898-AC07C148C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4"/>
              <a:ext cx="3360" cy="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8">
              <a:extLst>
                <a:ext uri="{FF2B5EF4-FFF2-40B4-BE49-F238E27FC236}">
                  <a16:creationId xmlns:a16="http://schemas.microsoft.com/office/drawing/2014/main" id="{13418C26-E330-6448-93F9-3F1C69189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976"/>
              <a:ext cx="13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A</a:t>
              </a:r>
              <a:r>
                <a:rPr lang="en-US" altLang="it-IT" sz="2000"/>
                <a:t> = </a:t>
              </a:r>
              <a:r>
                <a:rPr lang="en-US" altLang="it-IT" sz="2000">
                  <a:sym typeface="Symbol" pitchFamily="2" charset="2"/>
                </a:rPr>
                <a:t></a:t>
              </a:r>
              <a:r>
                <a:rPr lang="en-US" altLang="it-IT" sz="2000" i="1" baseline="-25000"/>
                <a:t>j </a:t>
              </a:r>
              <a:r>
                <a:rPr lang="en-US" altLang="it-IT" sz="2000" baseline="-25000"/>
                <a:t>≠ </a:t>
              </a:r>
              <a:r>
                <a:rPr lang="en-US" altLang="it-IT" sz="2000" i="1" baseline="-25000"/>
                <a:t>i</a:t>
              </a:r>
              <a:r>
                <a:rPr lang="en-US" altLang="it-IT" sz="2000"/>
                <a:t> </a:t>
              </a:r>
              <a:r>
                <a:rPr lang="en-US" altLang="it-IT" sz="2000" i="1"/>
                <a:t>T</a:t>
              </a:r>
              <a:r>
                <a:rPr lang="en-US" altLang="it-IT" sz="2000" i="1" baseline="-25000"/>
                <a:t>ij</a:t>
              </a:r>
              <a:r>
                <a:rPr lang="en-US" altLang="it-IT" sz="2000" i="1"/>
                <a:t> V</a:t>
              </a:r>
              <a:r>
                <a:rPr lang="en-US" altLang="it-IT" sz="2000" i="1" baseline="-25000"/>
                <a:t>j</a:t>
              </a:r>
              <a:r>
                <a:rPr lang="en-US" altLang="it-IT" sz="2000"/>
                <a:t>  - </a:t>
              </a:r>
              <a:r>
                <a:rPr lang="en-US" altLang="it-IT" sz="2000" i="1"/>
                <a:t>U</a:t>
              </a:r>
              <a:r>
                <a:rPr lang="en-US" altLang="it-IT" sz="2000" i="1" baseline="-25000"/>
                <a:t>i</a:t>
              </a:r>
              <a:endParaRPr lang="en-US" altLang="it-IT" sz="2400" i="1" baseline="-25000"/>
            </a:p>
          </p:txBody>
        </p:sp>
        <p:sp>
          <p:nvSpPr>
            <p:cNvPr id="29706" name="Text Box 10">
              <a:extLst>
                <a:ext uri="{FF2B5EF4-FFF2-40B4-BE49-F238E27FC236}">
                  <a16:creationId xmlns:a16="http://schemas.microsoft.com/office/drawing/2014/main" id="{86B0CAA0-1780-ED49-9941-64A31C2D6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256"/>
              <a:ext cx="120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"Riscaldamento"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probabilistico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della rete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B35FC18E-84C6-0241-808E-E07A2AB55771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334000"/>
            <a:ext cx="3530600" cy="1082675"/>
            <a:chOff x="3456" y="3360"/>
            <a:chExt cx="2224" cy="682"/>
          </a:xfrm>
        </p:grpSpPr>
        <p:sp>
          <p:nvSpPr>
            <p:cNvPr id="29702" name="Text Box 12">
              <a:extLst>
                <a:ext uri="{FF2B5EF4-FFF2-40B4-BE49-F238E27FC236}">
                  <a16:creationId xmlns:a16="http://schemas.microsoft.com/office/drawing/2014/main" id="{BC239F76-4076-B343-8EE4-331BE12D5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408"/>
              <a:ext cx="222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se </a:t>
              </a:r>
              <a:r>
                <a:rPr lang="en-US" altLang="it-IT" sz="2000" i="1"/>
                <a:t>A</a:t>
              </a:r>
              <a:r>
                <a:rPr lang="en-US" altLang="it-IT" sz="2000"/>
                <a:t> = 0,5 e </a:t>
              </a:r>
              <a:r>
                <a:rPr lang="en-US" altLang="it-IT" sz="2000" i="1"/>
                <a:t>T</a:t>
              </a:r>
              <a:r>
                <a:rPr lang="en-US" altLang="it-IT" sz="2000"/>
                <a:t> = 0,25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la probabilità di eccitazione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del neurone sarà 0,78 invece di 1</a:t>
              </a:r>
            </a:p>
          </p:txBody>
        </p:sp>
        <p:sp>
          <p:nvSpPr>
            <p:cNvPr id="29703" name="Text Box 13">
              <a:extLst>
                <a:ext uri="{FF2B5EF4-FFF2-40B4-BE49-F238E27FC236}">
                  <a16:creationId xmlns:a16="http://schemas.microsoft.com/office/drawing/2014/main" id="{E7B8FEC8-0D7C-8144-9B11-C7CB9C7D7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360"/>
              <a:ext cx="1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creen shot 2011-03-#59A747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A35CC8E8-CCB7-E14A-B5F7-73EFB686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2413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4" descr="Screen shot 2011-03-#59A74F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FBEF7225-F0BF-8645-9B5E-50B77414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1846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Screen shot 2011-03-#59A748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9715FCA7-26B7-0A49-9854-0F419035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52641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01B622A1-4558-6B4F-A2AE-D633BB3E2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1000"/>
            <a:ext cx="373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Rete (continua) di Hopfield</a:t>
            </a:r>
          </a:p>
        </p:txBody>
      </p:sp>
      <p:grpSp>
        <p:nvGrpSpPr>
          <p:cNvPr id="31746" name="Group 107">
            <a:extLst>
              <a:ext uri="{FF2B5EF4-FFF2-40B4-BE49-F238E27FC236}">
                <a16:creationId xmlns:a16="http://schemas.microsoft.com/office/drawing/2014/main" id="{323B0FCC-424D-854E-8549-A15DDE83236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066800"/>
            <a:ext cx="8139113" cy="3140075"/>
            <a:chOff x="384" y="672"/>
            <a:chExt cx="5127" cy="1978"/>
          </a:xfrm>
        </p:grpSpPr>
        <p:grpSp>
          <p:nvGrpSpPr>
            <p:cNvPr id="31758" name="Group 4">
              <a:extLst>
                <a:ext uri="{FF2B5EF4-FFF2-40B4-BE49-F238E27FC236}">
                  <a16:creationId xmlns:a16="http://schemas.microsoft.com/office/drawing/2014/main" id="{F7162F7F-9F8E-8346-9730-7B67B8B39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960"/>
              <a:ext cx="672" cy="96"/>
              <a:chOff x="1056" y="1008"/>
              <a:chExt cx="912" cy="192"/>
            </a:xfrm>
          </p:grpSpPr>
          <p:sp>
            <p:nvSpPr>
              <p:cNvPr id="31827" name="Line 5">
                <a:extLst>
                  <a:ext uri="{FF2B5EF4-FFF2-40B4-BE49-F238E27FC236}">
                    <a16:creationId xmlns:a16="http://schemas.microsoft.com/office/drawing/2014/main" id="{45210746-D3DC-BB47-9EBB-BA36CD212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8" name="Line 6">
                <a:extLst>
                  <a:ext uri="{FF2B5EF4-FFF2-40B4-BE49-F238E27FC236}">
                    <a16:creationId xmlns:a16="http://schemas.microsoft.com/office/drawing/2014/main" id="{D2F4E5CC-3C6A-584C-BFA5-CFE1549B4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4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9" name="Line 7">
                <a:extLst>
                  <a:ext uri="{FF2B5EF4-FFF2-40B4-BE49-F238E27FC236}">
                    <a16:creationId xmlns:a16="http://schemas.microsoft.com/office/drawing/2014/main" id="{F32A751D-4A35-6A43-8B75-BDB083C28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3" y="1008"/>
                <a:ext cx="95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0" name="Line 8">
                <a:extLst>
                  <a:ext uri="{FF2B5EF4-FFF2-40B4-BE49-F238E27FC236}">
                    <a16:creationId xmlns:a16="http://schemas.microsoft.com/office/drawing/2014/main" id="{C27A814B-D20D-934F-B273-6BA37C560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1008"/>
                <a:ext cx="95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1" name="Line 9">
                <a:extLst>
                  <a:ext uri="{FF2B5EF4-FFF2-40B4-BE49-F238E27FC236}">
                    <a16:creationId xmlns:a16="http://schemas.microsoft.com/office/drawing/2014/main" id="{383BFB5B-C9CB-0941-8628-A7ECE8A14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1104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2" name="Line 10">
                <a:extLst>
                  <a:ext uri="{FF2B5EF4-FFF2-40B4-BE49-F238E27FC236}">
                    <a16:creationId xmlns:a16="http://schemas.microsoft.com/office/drawing/2014/main" id="{9A6B54CD-E752-9B4F-9E3E-EC0E6C54B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4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3" name="Line 11">
                <a:extLst>
                  <a:ext uri="{FF2B5EF4-FFF2-40B4-BE49-F238E27FC236}">
                    <a16:creationId xmlns:a16="http://schemas.microsoft.com/office/drawing/2014/main" id="{E57EE1A1-3795-A343-8CD8-769CCD97D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88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4" name="Line 12">
                <a:extLst>
                  <a:ext uri="{FF2B5EF4-FFF2-40B4-BE49-F238E27FC236}">
                    <a16:creationId xmlns:a16="http://schemas.microsoft.com/office/drawing/2014/main" id="{75503753-18A4-EA45-BB52-AF1DB81CF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31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5" name="Line 13">
                <a:extLst>
                  <a:ext uri="{FF2B5EF4-FFF2-40B4-BE49-F238E27FC236}">
                    <a16:creationId xmlns:a16="http://schemas.microsoft.com/office/drawing/2014/main" id="{91C2FA71-148D-2641-B1C7-0D7358FCA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9" name="Oval 14">
              <a:extLst>
                <a:ext uri="{FF2B5EF4-FFF2-40B4-BE49-F238E27FC236}">
                  <a16:creationId xmlns:a16="http://schemas.microsoft.com/office/drawing/2014/main" id="{A1FA9FAD-361D-1947-8007-158D5487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58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31760" name="Text Box 18">
              <a:extLst>
                <a:ext uri="{FF2B5EF4-FFF2-40B4-BE49-F238E27FC236}">
                  <a16:creationId xmlns:a16="http://schemas.microsoft.com/office/drawing/2014/main" id="{DC34496A-E658-AF46-B89A-E4222324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39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:</a:t>
              </a:r>
            </a:p>
          </p:txBody>
        </p:sp>
        <p:grpSp>
          <p:nvGrpSpPr>
            <p:cNvPr id="31761" name="Group 19">
              <a:extLst>
                <a:ext uri="{FF2B5EF4-FFF2-40B4-BE49-F238E27FC236}">
                  <a16:creationId xmlns:a16="http://schemas.microsoft.com/office/drawing/2014/main" id="{963B3A0E-2543-684A-8578-FE4793A5E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248"/>
              <a:ext cx="672" cy="96"/>
              <a:chOff x="1056" y="1008"/>
              <a:chExt cx="912" cy="192"/>
            </a:xfrm>
          </p:grpSpPr>
          <p:sp>
            <p:nvSpPr>
              <p:cNvPr id="31818" name="Line 20">
                <a:extLst>
                  <a:ext uri="{FF2B5EF4-FFF2-40B4-BE49-F238E27FC236}">
                    <a16:creationId xmlns:a16="http://schemas.microsoft.com/office/drawing/2014/main" id="{91203392-7455-8741-833A-587F6061B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9" name="Line 21">
                <a:extLst>
                  <a:ext uri="{FF2B5EF4-FFF2-40B4-BE49-F238E27FC236}">
                    <a16:creationId xmlns:a16="http://schemas.microsoft.com/office/drawing/2014/main" id="{4E152B33-D0D6-764A-A35F-516B2DD12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4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0" name="Line 22">
                <a:extLst>
                  <a:ext uri="{FF2B5EF4-FFF2-40B4-BE49-F238E27FC236}">
                    <a16:creationId xmlns:a16="http://schemas.microsoft.com/office/drawing/2014/main" id="{86F4B5A3-5491-5D41-9697-6D06A0431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3" y="1008"/>
                <a:ext cx="95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1" name="Line 23">
                <a:extLst>
                  <a:ext uri="{FF2B5EF4-FFF2-40B4-BE49-F238E27FC236}">
                    <a16:creationId xmlns:a16="http://schemas.microsoft.com/office/drawing/2014/main" id="{9B20FC7B-AD78-D248-8143-582388067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1008"/>
                <a:ext cx="95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2" name="Line 24">
                <a:extLst>
                  <a:ext uri="{FF2B5EF4-FFF2-40B4-BE49-F238E27FC236}">
                    <a16:creationId xmlns:a16="http://schemas.microsoft.com/office/drawing/2014/main" id="{D53EC508-79ED-BB47-BF61-7ED67CD89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1104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3" name="Line 25">
                <a:extLst>
                  <a:ext uri="{FF2B5EF4-FFF2-40B4-BE49-F238E27FC236}">
                    <a16:creationId xmlns:a16="http://schemas.microsoft.com/office/drawing/2014/main" id="{13A8C969-0212-FA45-9F1C-E684B19C4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4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4" name="Line 26">
                <a:extLst>
                  <a:ext uri="{FF2B5EF4-FFF2-40B4-BE49-F238E27FC236}">
                    <a16:creationId xmlns:a16="http://schemas.microsoft.com/office/drawing/2014/main" id="{D27EAF8D-70F6-2342-9CD1-60588D463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88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5" name="Line 27">
                <a:extLst>
                  <a:ext uri="{FF2B5EF4-FFF2-40B4-BE49-F238E27FC236}">
                    <a16:creationId xmlns:a16="http://schemas.microsoft.com/office/drawing/2014/main" id="{4D128C3B-1BAF-554F-B13A-FC98CF299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31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6" name="Line 28">
                <a:extLst>
                  <a:ext uri="{FF2B5EF4-FFF2-40B4-BE49-F238E27FC236}">
                    <a16:creationId xmlns:a16="http://schemas.microsoft.com/office/drawing/2014/main" id="{96AA1665-2FD5-6141-95C4-2E1A5D5AC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62" name="Group 29">
              <a:extLst>
                <a:ext uri="{FF2B5EF4-FFF2-40B4-BE49-F238E27FC236}">
                  <a16:creationId xmlns:a16="http://schemas.microsoft.com/office/drawing/2014/main" id="{F275B985-7891-E84C-8774-922EE8254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1824"/>
              <a:ext cx="672" cy="96"/>
              <a:chOff x="1056" y="1008"/>
              <a:chExt cx="912" cy="192"/>
            </a:xfrm>
          </p:grpSpPr>
          <p:sp>
            <p:nvSpPr>
              <p:cNvPr id="31809" name="Line 30">
                <a:extLst>
                  <a:ext uri="{FF2B5EF4-FFF2-40B4-BE49-F238E27FC236}">
                    <a16:creationId xmlns:a16="http://schemas.microsoft.com/office/drawing/2014/main" id="{19B05E68-9BA7-F741-A7A0-6093343D6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0" name="Line 31">
                <a:extLst>
                  <a:ext uri="{FF2B5EF4-FFF2-40B4-BE49-F238E27FC236}">
                    <a16:creationId xmlns:a16="http://schemas.microsoft.com/office/drawing/2014/main" id="{F80A9228-6097-1546-A4CC-F8782E814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4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1" name="Line 32">
                <a:extLst>
                  <a:ext uri="{FF2B5EF4-FFF2-40B4-BE49-F238E27FC236}">
                    <a16:creationId xmlns:a16="http://schemas.microsoft.com/office/drawing/2014/main" id="{2118B24F-1C43-B24F-954E-B9A0C85BB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3" y="1008"/>
                <a:ext cx="95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2" name="Line 33">
                <a:extLst>
                  <a:ext uri="{FF2B5EF4-FFF2-40B4-BE49-F238E27FC236}">
                    <a16:creationId xmlns:a16="http://schemas.microsoft.com/office/drawing/2014/main" id="{D1594CF6-5BCD-D14A-8FD3-9E1220345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6" y="1008"/>
                <a:ext cx="95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3" name="Line 34">
                <a:extLst>
                  <a:ext uri="{FF2B5EF4-FFF2-40B4-BE49-F238E27FC236}">
                    <a16:creationId xmlns:a16="http://schemas.microsoft.com/office/drawing/2014/main" id="{BCC4A044-388B-BC4A-8F37-9AE861E95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0" y="1104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4" name="Line 35">
                <a:extLst>
                  <a:ext uri="{FF2B5EF4-FFF2-40B4-BE49-F238E27FC236}">
                    <a16:creationId xmlns:a16="http://schemas.microsoft.com/office/drawing/2014/main" id="{B32ADB6F-0733-3D43-956E-446CCF3B1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44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5" name="Line 36">
                <a:extLst>
                  <a:ext uri="{FF2B5EF4-FFF2-40B4-BE49-F238E27FC236}">
                    <a16:creationId xmlns:a16="http://schemas.microsoft.com/office/drawing/2014/main" id="{1ABA603E-34BF-4E4B-8F7D-020A99936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88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6" name="Line 37">
                <a:extLst>
                  <a:ext uri="{FF2B5EF4-FFF2-40B4-BE49-F238E27FC236}">
                    <a16:creationId xmlns:a16="http://schemas.microsoft.com/office/drawing/2014/main" id="{E940CB8C-176A-6C40-941B-E98CD16EC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31" y="1008"/>
                <a:ext cx="4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7" name="Line 38">
                <a:extLst>
                  <a:ext uri="{FF2B5EF4-FFF2-40B4-BE49-F238E27FC236}">
                    <a16:creationId xmlns:a16="http://schemas.microsoft.com/office/drawing/2014/main" id="{F8ACA39F-EE2B-7342-B200-F8114F4D7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763" name="Group 39">
              <a:extLst>
                <a:ext uri="{FF2B5EF4-FFF2-40B4-BE49-F238E27FC236}">
                  <a16:creationId xmlns:a16="http://schemas.microsoft.com/office/drawing/2014/main" id="{5D60CC1B-728E-CA49-8A95-B5D4B8DB6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992"/>
              <a:ext cx="48" cy="912"/>
              <a:chOff x="1248" y="1104"/>
              <a:chExt cx="48" cy="912"/>
            </a:xfrm>
          </p:grpSpPr>
          <p:sp>
            <p:nvSpPr>
              <p:cNvPr id="31806" name="Oval 40">
                <a:extLst>
                  <a:ext uri="{FF2B5EF4-FFF2-40B4-BE49-F238E27FC236}">
                    <a16:creationId xmlns:a16="http://schemas.microsoft.com/office/drawing/2014/main" id="{47FE7AFD-0BF5-614E-B769-9AA848105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1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  <p:sp>
            <p:nvSpPr>
              <p:cNvPr id="31807" name="Oval 41">
                <a:extLst>
                  <a:ext uri="{FF2B5EF4-FFF2-40B4-BE49-F238E27FC236}">
                    <a16:creationId xmlns:a16="http://schemas.microsoft.com/office/drawing/2014/main" id="{92B2879D-007A-BD4A-B697-12ED0BBDC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  <p:sp>
            <p:nvSpPr>
              <p:cNvPr id="31808" name="Oval 42">
                <a:extLst>
                  <a:ext uri="{FF2B5EF4-FFF2-40B4-BE49-F238E27FC236}">
                    <a16:creationId xmlns:a16="http://schemas.microsoft.com/office/drawing/2014/main" id="{F41F5EC9-B75B-434B-9462-29E6B6B25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96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</p:grpSp>
        <p:sp>
          <p:nvSpPr>
            <p:cNvPr id="31764" name="Text Box 43">
              <a:extLst>
                <a:ext uri="{FF2B5EF4-FFF2-40B4-BE49-F238E27FC236}">
                  <a16:creationId xmlns:a16="http://schemas.microsoft.com/office/drawing/2014/main" id="{383CF7A9-AC31-4746-88D3-C24817295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816"/>
              <a:ext cx="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baseline="-25000"/>
                <a:t>1</a:t>
              </a:r>
              <a:endParaRPr lang="en-US" altLang="it-IT" sz="2400"/>
            </a:p>
          </p:txBody>
        </p:sp>
        <p:sp>
          <p:nvSpPr>
            <p:cNvPr id="31765" name="Text Box 44">
              <a:extLst>
                <a:ext uri="{FF2B5EF4-FFF2-40B4-BE49-F238E27FC236}">
                  <a16:creationId xmlns:a16="http://schemas.microsoft.com/office/drawing/2014/main" id="{5316A3C0-110D-6D4E-AEA5-CAE343A1A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104"/>
              <a:ext cx="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baseline="-25000"/>
                <a:t>2</a:t>
              </a:r>
              <a:endParaRPr lang="en-US" altLang="it-IT" sz="2400"/>
            </a:p>
          </p:txBody>
        </p:sp>
        <p:sp>
          <p:nvSpPr>
            <p:cNvPr id="31766" name="Text Box 45">
              <a:extLst>
                <a:ext uri="{FF2B5EF4-FFF2-40B4-BE49-F238E27FC236}">
                  <a16:creationId xmlns:a16="http://schemas.microsoft.com/office/drawing/2014/main" id="{AA67FB24-FAF2-3348-8C2F-7811CB07D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680"/>
              <a:ext cx="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i="1" baseline="-25000"/>
                <a:t>n</a:t>
              </a:r>
              <a:endParaRPr lang="en-US" altLang="it-IT" sz="2400"/>
            </a:p>
          </p:txBody>
        </p:sp>
        <p:sp>
          <p:nvSpPr>
            <p:cNvPr id="31767" name="Text Box 47">
              <a:extLst>
                <a:ext uri="{FF2B5EF4-FFF2-40B4-BE49-F238E27FC236}">
                  <a16:creationId xmlns:a16="http://schemas.microsoft.com/office/drawing/2014/main" id="{ECFE95A2-9332-DA46-812F-21E7988F6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672"/>
              <a:ext cx="2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i</a:t>
              </a:r>
              <a:r>
                <a:rPr lang="en-US" altLang="it-IT" sz="2000" baseline="-25000"/>
                <a:t>1</a:t>
              </a:r>
              <a:endParaRPr lang="en-US" altLang="it-IT" sz="2000"/>
            </a:p>
          </p:txBody>
        </p:sp>
        <p:sp>
          <p:nvSpPr>
            <p:cNvPr id="31768" name="Text Box 48">
              <a:extLst>
                <a:ext uri="{FF2B5EF4-FFF2-40B4-BE49-F238E27FC236}">
                  <a16:creationId xmlns:a16="http://schemas.microsoft.com/office/drawing/2014/main" id="{4F4D5AB2-EB7E-2741-B1B6-AA0F5F699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008"/>
              <a:ext cx="2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i</a:t>
              </a:r>
              <a:r>
                <a:rPr lang="en-US" altLang="it-IT" sz="2000" baseline="-25000"/>
                <a:t>2</a:t>
              </a:r>
              <a:endParaRPr lang="en-US" altLang="it-IT" sz="2000"/>
            </a:p>
          </p:txBody>
        </p:sp>
        <p:sp>
          <p:nvSpPr>
            <p:cNvPr id="31769" name="Text Box 49">
              <a:extLst>
                <a:ext uri="{FF2B5EF4-FFF2-40B4-BE49-F238E27FC236}">
                  <a16:creationId xmlns:a16="http://schemas.microsoft.com/office/drawing/2014/main" id="{726F7A21-263A-4345-9764-F1A2D3C97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584"/>
              <a:ext cx="2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in</a:t>
              </a:r>
              <a:endParaRPr lang="en-US" altLang="it-IT" sz="2000"/>
            </a:p>
          </p:txBody>
        </p:sp>
        <p:sp>
          <p:nvSpPr>
            <p:cNvPr id="31770" name="Line 52">
              <a:extLst>
                <a:ext uri="{FF2B5EF4-FFF2-40B4-BE49-F238E27FC236}">
                  <a16:creationId xmlns:a16="http://schemas.microsoft.com/office/drawing/2014/main" id="{ABF8AA8F-106F-4E47-8CE9-BFD6FF5D9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2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Text Box 53">
              <a:extLst>
                <a:ext uri="{FF2B5EF4-FFF2-40B4-BE49-F238E27FC236}">
                  <a16:creationId xmlns:a16="http://schemas.microsoft.com/office/drawing/2014/main" id="{E66632DB-0FCA-1848-923B-ED0400C28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5" y="945"/>
              <a:ext cx="18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i="1" baseline="-25000"/>
                <a:t>i </a:t>
              </a:r>
              <a:r>
                <a:rPr lang="en-US" altLang="it-IT" sz="2000"/>
                <a:t>= </a:t>
              </a:r>
              <a:r>
                <a:rPr lang="en-US" altLang="it-IT" sz="2000" i="1">
                  <a:sym typeface="Symbol" pitchFamily="2" charset="2"/>
                </a:rPr>
                <a:t>g</a:t>
              </a:r>
              <a:r>
                <a:rPr lang="en-US" altLang="it-IT" sz="2000" i="1" baseline="-25000">
                  <a:sym typeface="Symbol" pitchFamily="2" charset="2"/>
                </a:rPr>
                <a:t>i</a:t>
              </a:r>
              <a:r>
                <a:rPr lang="en-US" altLang="it-IT" sz="2000">
                  <a:sym typeface="Symbol" pitchFamily="2" charset="2"/>
                </a:rPr>
                <a:t>(</a:t>
              </a:r>
              <a:r>
                <a:rPr lang="en-US" altLang="it-IT" sz="2000" i="1"/>
                <a:t>u</a:t>
              </a:r>
              <a:r>
                <a:rPr lang="en-US" altLang="it-IT" sz="2000" i="1" baseline="-25000"/>
                <a:t>i</a:t>
              </a:r>
              <a:r>
                <a:rPr lang="en-US" altLang="it-IT" sz="2000"/>
                <a:t>(</a:t>
              </a:r>
              <a:r>
                <a:rPr lang="en-US" altLang="it-IT" sz="2000" i="1"/>
                <a:t>t</a:t>
              </a:r>
              <a:r>
                <a:rPr lang="en-US" altLang="it-IT" sz="2000"/>
                <a:t>)</a:t>
              </a:r>
              <a:r>
                <a:rPr lang="en-US" altLang="it-IT" sz="2000">
                  <a:sym typeface="Symbol" pitchFamily="2" charset="2"/>
                </a:rPr>
                <a:t>)</a:t>
              </a:r>
              <a:r>
                <a:rPr lang="en-US" altLang="it-IT" sz="2000" i="1">
                  <a:sym typeface="Symbol" pitchFamily="2" charset="2"/>
                </a:rPr>
                <a:t> = </a:t>
              </a:r>
              <a:r>
                <a:rPr lang="en-US" altLang="it-IT" sz="2000"/>
                <a:t>Tanh </a:t>
              </a:r>
              <a:r>
                <a:rPr lang="en-US" altLang="it-IT" sz="2000" i="1"/>
                <a:t>u</a:t>
              </a:r>
              <a:r>
                <a:rPr lang="en-US" altLang="it-IT" sz="2000" i="1" baseline="-25000"/>
                <a:t>i</a:t>
              </a:r>
              <a:r>
                <a:rPr lang="en-US" altLang="it-IT" sz="2000"/>
                <a:t>(</a:t>
              </a:r>
              <a:r>
                <a:rPr lang="en-US" altLang="it-IT" sz="2000" i="1"/>
                <a:t>t</a:t>
              </a:r>
              <a:r>
                <a:rPr lang="en-US" altLang="it-IT" sz="2000"/>
                <a:t>)/</a:t>
              </a:r>
              <a:r>
                <a:rPr lang="en-US" altLang="it-IT" sz="2000" i="1"/>
                <a:t>u</a:t>
              </a:r>
              <a:r>
                <a:rPr lang="en-US" altLang="it-IT" sz="2000" baseline="-25000"/>
                <a:t>0</a:t>
              </a:r>
              <a:endParaRPr lang="en-US" altLang="it-IT" sz="2400"/>
            </a:p>
          </p:txBody>
        </p:sp>
        <p:sp>
          <p:nvSpPr>
            <p:cNvPr id="31772" name="Text Box 54">
              <a:extLst>
                <a:ext uri="{FF2B5EF4-FFF2-40B4-BE49-F238E27FC236}">
                  <a16:creationId xmlns:a16="http://schemas.microsoft.com/office/drawing/2014/main" id="{31DAD525-250A-2C47-899B-A8325B66C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208"/>
              <a:ext cx="119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dalle uscite degli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altri neuroni</a:t>
              </a:r>
            </a:p>
          </p:txBody>
        </p:sp>
        <p:grpSp>
          <p:nvGrpSpPr>
            <p:cNvPr id="31773" name="Group 71">
              <a:extLst>
                <a:ext uri="{FF2B5EF4-FFF2-40B4-BE49-F238E27FC236}">
                  <a16:creationId xmlns:a16="http://schemas.microsoft.com/office/drawing/2014/main" id="{AC5542C9-A274-A043-9127-E180B6D79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056"/>
              <a:ext cx="816" cy="480"/>
              <a:chOff x="2688" y="1200"/>
              <a:chExt cx="816" cy="480"/>
            </a:xfrm>
          </p:grpSpPr>
          <p:sp>
            <p:nvSpPr>
              <p:cNvPr id="31802" name="Rectangle 51">
                <a:extLst>
                  <a:ext uri="{FF2B5EF4-FFF2-40B4-BE49-F238E27FC236}">
                    <a16:creationId xmlns:a16="http://schemas.microsoft.com/office/drawing/2014/main" id="{198E8447-BB62-E84F-9BE2-ACB1185EC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00"/>
                <a:ext cx="816" cy="4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  <p:sp>
            <p:nvSpPr>
              <p:cNvPr id="31803" name="Line 55">
                <a:extLst>
                  <a:ext uri="{FF2B5EF4-FFF2-40B4-BE49-F238E27FC236}">
                    <a16:creationId xmlns:a16="http://schemas.microsoft.com/office/drawing/2014/main" id="{0358FB95-1581-1B42-B1D6-E75B649C5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4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4" name="Line 56">
                <a:extLst>
                  <a:ext uri="{FF2B5EF4-FFF2-40B4-BE49-F238E27FC236}">
                    <a16:creationId xmlns:a16="http://schemas.microsoft.com/office/drawing/2014/main" id="{24D27A7E-161B-D245-B527-8957411B4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24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1805" name="AutoShape 57">
                <a:extLst>
                  <a:ext uri="{FF2B5EF4-FFF2-40B4-BE49-F238E27FC236}">
                    <a16:creationId xmlns:a16="http://schemas.microsoft.com/office/drawing/2014/main" id="{7260ADE7-A152-CF45-8FC8-DFB0428E2B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880" y="1320"/>
                <a:ext cx="384" cy="24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774" name="Text Box 59">
              <a:extLst>
                <a:ext uri="{FF2B5EF4-FFF2-40B4-BE49-F238E27FC236}">
                  <a16:creationId xmlns:a16="http://schemas.microsoft.com/office/drawing/2014/main" id="{B023504D-68C3-4844-9353-2A392F68C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672"/>
              <a:ext cx="11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i-</a:t>
              </a:r>
              <a:r>
                <a:rPr lang="en-US" altLang="it-IT" sz="2000"/>
                <a:t>esimo neurone</a:t>
              </a:r>
            </a:p>
          </p:txBody>
        </p:sp>
        <p:sp>
          <p:nvSpPr>
            <p:cNvPr id="31775" name="Text Box 60">
              <a:extLst>
                <a:ext uri="{FF2B5EF4-FFF2-40B4-BE49-F238E27FC236}">
                  <a16:creationId xmlns:a16="http://schemas.microsoft.com/office/drawing/2014/main" id="{81C627B2-2B46-574A-BFD8-BD7ADF1A6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" y="1584"/>
              <a:ext cx="125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agli ingressi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degli altri neuroni</a:t>
              </a:r>
            </a:p>
          </p:txBody>
        </p:sp>
        <p:sp>
          <p:nvSpPr>
            <p:cNvPr id="31776" name="Line 61">
              <a:extLst>
                <a:ext uri="{FF2B5EF4-FFF2-40B4-BE49-F238E27FC236}">
                  <a16:creationId xmlns:a16="http://schemas.microsoft.com/office/drawing/2014/main" id="{A8A4343D-0535-BE40-BEED-488A4424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00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68">
              <a:extLst>
                <a:ext uri="{FF2B5EF4-FFF2-40B4-BE49-F238E27FC236}">
                  <a16:creationId xmlns:a16="http://schemas.microsoft.com/office/drawing/2014/main" id="{A42CA33E-9C94-CF4B-AFA0-DD7A76E6A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2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pic>
          <p:nvPicPr>
            <p:cNvPr id="31778" name="Picture 82" descr="Screen shot 2011-03-#59A7D4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26961479-1DD4-154A-BA12-E73617992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48"/>
              <a:ext cx="264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9" name="Line 83">
              <a:extLst>
                <a:ext uri="{FF2B5EF4-FFF2-40B4-BE49-F238E27FC236}">
                  <a16:creationId xmlns:a16="http://schemas.microsoft.com/office/drawing/2014/main" id="{A04183BA-8A21-D244-9A41-6F87F45E6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2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Line 84">
              <a:extLst>
                <a:ext uri="{FF2B5EF4-FFF2-40B4-BE49-F238E27FC236}">
                  <a16:creationId xmlns:a16="http://schemas.microsoft.com/office/drawing/2014/main" id="{9D429CB4-5875-1D41-AFFE-9166B68E8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29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Line 85">
              <a:extLst>
                <a:ext uri="{FF2B5EF4-FFF2-40B4-BE49-F238E27FC236}">
                  <a16:creationId xmlns:a16="http://schemas.microsoft.com/office/drawing/2014/main" id="{BA61C3A8-FA8D-0741-A929-35AF1B4D7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82" name="Group 88">
              <a:extLst>
                <a:ext uri="{FF2B5EF4-FFF2-40B4-BE49-F238E27FC236}">
                  <a16:creationId xmlns:a16="http://schemas.microsoft.com/office/drawing/2014/main" id="{2F0C830C-4675-1342-B367-0923363A3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1632"/>
              <a:ext cx="240" cy="48"/>
              <a:chOff x="2112" y="1632"/>
              <a:chExt cx="240" cy="48"/>
            </a:xfrm>
          </p:grpSpPr>
          <p:sp>
            <p:nvSpPr>
              <p:cNvPr id="31800" name="Line 86">
                <a:extLst>
                  <a:ext uri="{FF2B5EF4-FFF2-40B4-BE49-F238E27FC236}">
                    <a16:creationId xmlns:a16="http://schemas.microsoft.com/office/drawing/2014/main" id="{DED35807-8BE4-9147-9A97-B5B6ECE9D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63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1" name="Line 87">
                <a:extLst>
                  <a:ext uri="{FF2B5EF4-FFF2-40B4-BE49-F238E27FC236}">
                    <a16:creationId xmlns:a16="http://schemas.microsoft.com/office/drawing/2014/main" id="{4DA71393-45A8-E84E-9AFE-65EA62868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68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83" name="Line 89">
              <a:extLst>
                <a:ext uri="{FF2B5EF4-FFF2-40B4-BE49-F238E27FC236}">
                  <a16:creationId xmlns:a16="http://schemas.microsoft.com/office/drawing/2014/main" id="{9E9ECD1A-F907-4346-AFC3-E636F1AD1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Line 90">
              <a:extLst>
                <a:ext uri="{FF2B5EF4-FFF2-40B4-BE49-F238E27FC236}">
                  <a16:creationId xmlns:a16="http://schemas.microsoft.com/office/drawing/2014/main" id="{7F89FB5D-C894-6446-B1BE-118C6AEF9C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Line 91">
              <a:extLst>
                <a:ext uri="{FF2B5EF4-FFF2-40B4-BE49-F238E27FC236}">
                  <a16:creationId xmlns:a16="http://schemas.microsoft.com/office/drawing/2014/main" id="{D00BE449-A3C5-B54A-9570-063E0F581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6" name="Line 92">
              <a:extLst>
                <a:ext uri="{FF2B5EF4-FFF2-40B4-BE49-F238E27FC236}">
                  <a16:creationId xmlns:a16="http://schemas.microsoft.com/office/drawing/2014/main" id="{4CD6C466-3EE5-BB47-916D-2EC31741D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9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7" name="Line 93">
              <a:extLst>
                <a:ext uri="{FF2B5EF4-FFF2-40B4-BE49-F238E27FC236}">
                  <a16:creationId xmlns:a16="http://schemas.microsoft.com/office/drawing/2014/main" id="{8EA88F67-04D4-8E42-9B50-393B3558C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Line 94">
              <a:extLst>
                <a:ext uri="{FF2B5EF4-FFF2-40B4-BE49-F238E27FC236}">
                  <a16:creationId xmlns:a16="http://schemas.microsoft.com/office/drawing/2014/main" id="{F1860457-3B96-3340-8729-E5071D239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20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Line 95">
              <a:extLst>
                <a:ext uri="{FF2B5EF4-FFF2-40B4-BE49-F238E27FC236}">
                  <a16:creationId xmlns:a16="http://schemas.microsoft.com/office/drawing/2014/main" id="{4B748D54-BA5A-3343-A992-2D4E3E294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20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Line 96">
              <a:extLst>
                <a:ext uri="{FF2B5EF4-FFF2-40B4-BE49-F238E27FC236}">
                  <a16:creationId xmlns:a16="http://schemas.microsoft.com/office/drawing/2014/main" id="{6BD2A66F-14F2-5B47-8D4F-4702446D1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20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Line 97">
              <a:extLst>
                <a:ext uri="{FF2B5EF4-FFF2-40B4-BE49-F238E27FC236}">
                  <a16:creationId xmlns:a16="http://schemas.microsoft.com/office/drawing/2014/main" id="{FB102188-93B7-8240-B486-BA6844F11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208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Text Box 98">
              <a:extLst>
                <a:ext uri="{FF2B5EF4-FFF2-40B4-BE49-F238E27FC236}">
                  <a16:creationId xmlns:a16="http://schemas.microsoft.com/office/drawing/2014/main" id="{A4CF36C2-C83F-7545-BD9E-A12A9A1FE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1699"/>
              <a:ext cx="2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C</a:t>
              </a:r>
              <a:r>
                <a:rPr lang="en-US" altLang="it-IT" sz="2000" i="1" baseline="-25000"/>
                <a:t>i</a:t>
              </a:r>
              <a:endParaRPr lang="en-US" altLang="it-IT" sz="2000"/>
            </a:p>
          </p:txBody>
        </p:sp>
        <p:sp>
          <p:nvSpPr>
            <p:cNvPr id="31793" name="Text Box 99">
              <a:extLst>
                <a:ext uri="{FF2B5EF4-FFF2-40B4-BE49-F238E27FC236}">
                  <a16:creationId xmlns:a16="http://schemas.microsoft.com/office/drawing/2014/main" id="{5249C2B7-F469-B24F-84DC-E6D31ED6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680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>
                  <a:sym typeface="Symbol" pitchFamily="2" charset="2"/>
                </a:rPr>
                <a:t></a:t>
              </a:r>
              <a:r>
                <a:rPr lang="en-US" altLang="it-IT" sz="2000" i="1" baseline="-25000">
                  <a:sym typeface="Symbol" pitchFamily="2" charset="2"/>
                </a:rPr>
                <a:t>i</a:t>
              </a:r>
              <a:endParaRPr lang="en-US" altLang="it-IT" sz="2000"/>
            </a:p>
          </p:txBody>
        </p:sp>
        <p:sp>
          <p:nvSpPr>
            <p:cNvPr id="31794" name="Line 100">
              <a:extLst>
                <a:ext uri="{FF2B5EF4-FFF2-40B4-BE49-F238E27FC236}">
                  <a16:creationId xmlns:a16="http://schemas.microsoft.com/office/drawing/2014/main" id="{6F22A8B5-FD7A-9E40-8103-81395014A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6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Line 101">
              <a:extLst>
                <a:ext uri="{FF2B5EF4-FFF2-40B4-BE49-F238E27FC236}">
                  <a16:creationId xmlns:a16="http://schemas.microsoft.com/office/drawing/2014/main" id="{56340F0F-3A1A-D04F-9814-CE7E63C6D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Text Box 102">
              <a:extLst>
                <a:ext uri="{FF2B5EF4-FFF2-40B4-BE49-F238E27FC236}">
                  <a16:creationId xmlns:a16="http://schemas.microsoft.com/office/drawing/2014/main" id="{1D1CD502-6C2C-4044-8AC1-D0E75BC8B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632"/>
              <a:ext cx="1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I</a:t>
              </a:r>
              <a:r>
                <a:rPr lang="en-US" altLang="it-IT" sz="2000" i="1" baseline="-25000"/>
                <a:t>i</a:t>
              </a:r>
              <a:endParaRPr lang="en-US" altLang="it-IT" sz="2000"/>
            </a:p>
          </p:txBody>
        </p:sp>
        <p:sp>
          <p:nvSpPr>
            <p:cNvPr id="31797" name="Rectangle 104">
              <a:extLst>
                <a:ext uri="{FF2B5EF4-FFF2-40B4-BE49-F238E27FC236}">
                  <a16:creationId xmlns:a16="http://schemas.microsoft.com/office/drawing/2014/main" id="{121C7C37-0004-7945-AD65-34A63F73C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008"/>
              <a:ext cx="3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u</a:t>
              </a:r>
              <a:r>
                <a:rPr lang="en-US" altLang="it-IT" sz="2000" i="1" baseline="-25000"/>
                <a:t>i</a:t>
              </a:r>
              <a:r>
                <a:rPr lang="en-US" altLang="it-IT" sz="2000"/>
                <a:t>(</a:t>
              </a:r>
              <a:r>
                <a:rPr lang="en-US" altLang="it-IT" sz="2000" i="1"/>
                <a:t>t</a:t>
              </a:r>
              <a:r>
                <a:rPr lang="en-US" altLang="it-IT" sz="2000"/>
                <a:t>)</a:t>
              </a:r>
            </a:p>
          </p:txBody>
        </p:sp>
        <p:sp>
          <p:nvSpPr>
            <p:cNvPr id="31798" name="Rectangle 105">
              <a:extLst>
                <a:ext uri="{FF2B5EF4-FFF2-40B4-BE49-F238E27FC236}">
                  <a16:creationId xmlns:a16="http://schemas.microsoft.com/office/drawing/2014/main" id="{1C8579AC-487C-AC4A-9D29-ECE39EE0B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76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u</a:t>
              </a:r>
              <a:r>
                <a:rPr lang="en-US" altLang="it-IT" sz="1600" i="1" baseline="-25000"/>
                <a:t>i</a:t>
              </a:r>
            </a:p>
          </p:txBody>
        </p:sp>
        <p:sp>
          <p:nvSpPr>
            <p:cNvPr id="31799" name="Rectangle 106">
              <a:extLst>
                <a:ext uri="{FF2B5EF4-FFF2-40B4-BE49-F238E27FC236}">
                  <a16:creationId xmlns:a16="http://schemas.microsoft.com/office/drawing/2014/main" id="{590048CB-D158-0C49-99CB-4FA20F679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056"/>
              <a:ext cx="2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V</a:t>
              </a:r>
              <a:r>
                <a:rPr lang="en-US" altLang="it-IT" sz="1600" i="1" baseline="-25000"/>
                <a:t>i</a:t>
              </a:r>
            </a:p>
          </p:txBody>
        </p:sp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AEB99DDC-BABA-F048-AD33-7AD34A4CBD7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29200"/>
            <a:ext cx="6370638" cy="1158875"/>
            <a:chOff x="914400" y="5029200"/>
            <a:chExt cx="6370638" cy="1158875"/>
          </a:xfrm>
        </p:grpSpPr>
        <p:grpSp>
          <p:nvGrpSpPr>
            <p:cNvPr id="31753" name="Group 114">
              <a:extLst>
                <a:ext uri="{FF2B5EF4-FFF2-40B4-BE49-F238E27FC236}">
                  <a16:creationId xmlns:a16="http://schemas.microsoft.com/office/drawing/2014/main" id="{FB707F93-A032-B44D-9768-ADEA8B16A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5029200"/>
              <a:ext cx="6370638" cy="1158875"/>
              <a:chOff x="576" y="3168"/>
              <a:chExt cx="4013" cy="730"/>
            </a:xfrm>
          </p:grpSpPr>
          <p:sp>
            <p:nvSpPr>
              <p:cNvPr id="31755" name="Rectangle 109">
                <a:extLst>
                  <a:ext uri="{FF2B5EF4-FFF2-40B4-BE49-F238E27FC236}">
                    <a16:creationId xmlns:a16="http://schemas.microsoft.com/office/drawing/2014/main" id="{74FB7364-3506-6E47-B369-A8CA76222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3356"/>
                <a:ext cx="401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>
                    <a:sym typeface="Symbol" pitchFamily="2" charset="2"/>
                  </a:rPr>
                  <a:t>E</a:t>
                </a:r>
                <a:r>
                  <a:rPr lang="en-US" altLang="it-IT">
                    <a:sym typeface="Symbol" pitchFamily="2" charset="2"/>
                  </a:rPr>
                  <a:t> </a:t>
                </a:r>
                <a:r>
                  <a:rPr lang="en-US" altLang="it-IT" sz="2400">
                    <a:sym typeface="Symbol" pitchFamily="2" charset="2"/>
                  </a:rPr>
                  <a:t>= </a:t>
                </a:r>
                <a:r>
                  <a:rPr lang="en-US" altLang="it-IT" sz="2400"/>
                  <a:t>-1/2 </a:t>
                </a:r>
                <a:r>
                  <a:rPr lang="en-US" altLang="it-IT">
                    <a:sym typeface="Symbol" pitchFamily="2" charset="2"/>
                  </a:rPr>
                  <a:t></a:t>
                </a:r>
                <a:r>
                  <a:rPr lang="en-US" altLang="it-IT" sz="2400" i="1" baseline="-25000">
                    <a:sym typeface="Symbol" pitchFamily="2" charset="2"/>
                  </a:rPr>
                  <a:t>ij</a:t>
                </a:r>
                <a:r>
                  <a:rPr lang="en-US" altLang="it-IT" sz="2400" i="1">
                    <a:sym typeface="Symbol" pitchFamily="2" charset="2"/>
                  </a:rPr>
                  <a:t> T</a:t>
                </a:r>
                <a:r>
                  <a:rPr lang="en-US" altLang="it-IT" sz="2400" i="1" baseline="-25000">
                    <a:sym typeface="Symbol" pitchFamily="2" charset="2"/>
                  </a:rPr>
                  <a:t>ij </a:t>
                </a:r>
                <a:r>
                  <a:rPr lang="en-US" altLang="it-IT" sz="2400" i="1">
                    <a:sym typeface="Symbol" pitchFamily="2" charset="2"/>
                  </a:rPr>
                  <a:t>V</a:t>
                </a:r>
                <a:r>
                  <a:rPr lang="en-US" altLang="it-IT" sz="2400" i="1" baseline="-25000">
                    <a:sym typeface="Symbol" pitchFamily="2" charset="2"/>
                  </a:rPr>
                  <a:t>i</a:t>
                </a:r>
                <a:r>
                  <a:rPr lang="en-US" altLang="it-IT" sz="2400" i="1">
                    <a:sym typeface="Symbol" pitchFamily="2" charset="2"/>
                  </a:rPr>
                  <a:t> V</a:t>
                </a:r>
                <a:r>
                  <a:rPr lang="en-US" altLang="it-IT" sz="2400" i="1" baseline="-25000">
                    <a:sym typeface="Symbol" pitchFamily="2" charset="2"/>
                  </a:rPr>
                  <a:t>j</a:t>
                </a:r>
                <a:r>
                  <a:rPr lang="en-US" altLang="it-IT" sz="2400">
                    <a:sym typeface="Symbol" pitchFamily="2" charset="2"/>
                  </a:rPr>
                  <a:t> + </a:t>
                </a:r>
                <a:r>
                  <a:rPr lang="en-US" altLang="it-IT">
                    <a:sym typeface="Symbol" pitchFamily="2" charset="2"/>
                  </a:rPr>
                  <a:t></a:t>
                </a:r>
                <a:r>
                  <a:rPr lang="en-US" altLang="it-IT" sz="2400" i="1" baseline="-25000">
                    <a:sym typeface="Symbol" pitchFamily="2" charset="2"/>
                  </a:rPr>
                  <a:t>i</a:t>
                </a:r>
                <a:r>
                  <a:rPr lang="en-US" altLang="it-IT" sz="2400" i="1">
                    <a:sym typeface="Symbol" pitchFamily="2" charset="2"/>
                  </a:rPr>
                  <a:t> </a:t>
                </a:r>
                <a:r>
                  <a:rPr lang="en-US" altLang="it-IT" sz="2400">
                    <a:sym typeface="Symbol" pitchFamily="2" charset="2"/>
                  </a:rPr>
                  <a:t>1/</a:t>
                </a:r>
                <a:r>
                  <a:rPr lang="en-US" altLang="it-IT" sz="2400" i="1">
                    <a:sym typeface="Symbol" pitchFamily="2" charset="2"/>
                  </a:rPr>
                  <a:t>R</a:t>
                </a:r>
                <a:r>
                  <a:rPr lang="en-US" altLang="it-IT" sz="2400" i="1" baseline="-25000">
                    <a:sym typeface="Symbol" pitchFamily="2" charset="2"/>
                  </a:rPr>
                  <a:t>i</a:t>
                </a:r>
                <a:r>
                  <a:rPr lang="en-US" altLang="it-IT" sz="2400" i="1">
                    <a:sym typeface="Symbol" pitchFamily="2" charset="2"/>
                  </a:rPr>
                  <a:t>  </a:t>
                </a:r>
                <a:r>
                  <a:rPr lang="en-US" altLang="it-IT" i="1">
                    <a:sym typeface="Symbol" pitchFamily="2" charset="2"/>
                  </a:rPr>
                  <a:t></a:t>
                </a:r>
                <a:r>
                  <a:rPr lang="en-US" altLang="it-IT" sz="2400" i="1">
                    <a:sym typeface="Symbol" pitchFamily="2" charset="2"/>
                  </a:rPr>
                  <a:t> g</a:t>
                </a:r>
                <a:r>
                  <a:rPr lang="en-US" altLang="it-IT" sz="2400" i="1" baseline="-25000">
                    <a:sym typeface="Symbol" pitchFamily="2" charset="2"/>
                  </a:rPr>
                  <a:t>i</a:t>
                </a:r>
                <a:r>
                  <a:rPr lang="en-US" altLang="it-IT" sz="2400" baseline="30000">
                    <a:sym typeface="Symbol" pitchFamily="2" charset="2"/>
                  </a:rPr>
                  <a:t>-1</a:t>
                </a:r>
                <a:r>
                  <a:rPr lang="en-US" altLang="it-IT" sz="2400">
                    <a:sym typeface="Symbol" pitchFamily="2" charset="2"/>
                  </a:rPr>
                  <a:t>(</a:t>
                </a:r>
                <a:r>
                  <a:rPr lang="en-US" altLang="it-IT" sz="2400" i="1">
                    <a:sym typeface="Symbol" pitchFamily="2" charset="2"/>
                  </a:rPr>
                  <a:t>V</a:t>
                </a:r>
                <a:r>
                  <a:rPr lang="en-US" altLang="it-IT" sz="2400">
                    <a:sym typeface="Symbol" pitchFamily="2" charset="2"/>
                  </a:rPr>
                  <a:t>) </a:t>
                </a:r>
                <a:r>
                  <a:rPr lang="en-US" altLang="it-IT" sz="2400" i="1">
                    <a:sym typeface="Symbol" pitchFamily="2" charset="2"/>
                  </a:rPr>
                  <a:t>dV</a:t>
                </a:r>
                <a:r>
                  <a:rPr lang="en-US" altLang="it-IT" sz="2400" i="1" baseline="-25000">
                    <a:sym typeface="Symbol" pitchFamily="2" charset="2"/>
                  </a:rPr>
                  <a:t> </a:t>
                </a:r>
                <a:r>
                  <a:rPr lang="en-US" altLang="it-IT" sz="2400" i="1">
                    <a:sym typeface="Symbol" pitchFamily="2" charset="2"/>
                  </a:rPr>
                  <a:t>- </a:t>
                </a:r>
                <a:r>
                  <a:rPr lang="en-US" altLang="it-IT">
                    <a:sym typeface="Symbol" pitchFamily="2" charset="2"/>
                  </a:rPr>
                  <a:t></a:t>
                </a:r>
                <a:r>
                  <a:rPr lang="en-US" altLang="it-IT" sz="2400" i="1" baseline="-25000">
                    <a:sym typeface="Symbol" pitchFamily="2" charset="2"/>
                  </a:rPr>
                  <a:t>i</a:t>
                </a:r>
                <a:r>
                  <a:rPr lang="en-US" altLang="it-IT" sz="2400" i="1">
                    <a:sym typeface="Symbol" pitchFamily="2" charset="2"/>
                  </a:rPr>
                  <a:t> I</a:t>
                </a:r>
                <a:r>
                  <a:rPr lang="en-US" altLang="it-IT" sz="2400" i="1" baseline="-25000">
                    <a:sym typeface="Symbol" pitchFamily="2" charset="2"/>
                  </a:rPr>
                  <a:t>i </a:t>
                </a:r>
                <a:r>
                  <a:rPr lang="en-US" altLang="it-IT" sz="2400" i="1">
                    <a:sym typeface="Symbol" pitchFamily="2" charset="2"/>
                  </a:rPr>
                  <a:t>V</a:t>
                </a:r>
                <a:r>
                  <a:rPr lang="en-US" altLang="it-IT" sz="2400" i="1" baseline="-25000">
                    <a:sym typeface="Symbol" pitchFamily="2" charset="2"/>
                  </a:rPr>
                  <a:t>i</a:t>
                </a:r>
              </a:p>
            </p:txBody>
          </p:sp>
          <p:sp>
            <p:nvSpPr>
              <p:cNvPr id="31756" name="Text Box 112">
                <a:extLst>
                  <a:ext uri="{FF2B5EF4-FFF2-40B4-BE49-F238E27FC236}">
                    <a16:creationId xmlns:a16="http://schemas.microsoft.com/office/drawing/2014/main" id="{7FF1312B-D8B3-1C41-8DE2-A93C50DAE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364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/>
                  <a:t>0</a:t>
                </a:r>
              </a:p>
            </p:txBody>
          </p:sp>
          <p:sp>
            <p:nvSpPr>
              <p:cNvPr id="31757" name="Rectangle 113">
                <a:extLst>
                  <a:ext uri="{FF2B5EF4-FFF2-40B4-BE49-F238E27FC236}">
                    <a16:creationId xmlns:a16="http://schemas.microsoft.com/office/drawing/2014/main" id="{EA89A19B-B58E-9346-B5BA-A5E6FD261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000" i="1"/>
                  <a:t>V</a:t>
                </a:r>
                <a:r>
                  <a:rPr lang="en-US" altLang="it-IT" sz="2000" i="1" baseline="-25000"/>
                  <a:t>i</a:t>
                </a:r>
              </a:p>
            </p:txBody>
          </p:sp>
        </p:grpSp>
        <p:sp>
          <p:nvSpPr>
            <p:cNvPr id="31754" name="Rectangle 1">
              <a:extLst>
                <a:ext uri="{FF2B5EF4-FFF2-40B4-BE49-F238E27FC236}">
                  <a16:creationId xmlns:a16="http://schemas.microsoft.com/office/drawing/2014/main" id="{4F4AE7A6-FCFD-1048-A3C3-E6C2E50F1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613" y="5661025"/>
              <a:ext cx="5873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 baseline="-25000">
                  <a:sym typeface="Symbol" pitchFamily="2" charset="2"/>
                </a:rPr>
                <a:t>j </a:t>
              </a:r>
              <a:r>
                <a:rPr lang="en-US" altLang="it-IT" sz="2000" baseline="-25000">
                  <a:sym typeface="Symbol" pitchFamily="2" charset="2"/>
                </a:rPr>
                <a:t>≠ </a:t>
              </a:r>
              <a:r>
                <a:rPr lang="en-US" altLang="it-IT" sz="2000" i="1" baseline="-25000">
                  <a:sym typeface="Symbol" pitchFamily="2" charset="2"/>
                </a:rPr>
                <a:t>i</a:t>
              </a:r>
              <a:r>
                <a:rPr lang="en-US" altLang="it-IT" sz="2000">
                  <a:sym typeface="Symbol" pitchFamily="2" charset="2"/>
                </a:rPr>
                <a:t> </a:t>
              </a:r>
              <a:endParaRPr lang="en-US" altLang="it-IT" sz="2000"/>
            </a:p>
          </p:txBody>
        </p:sp>
      </p:grpSp>
      <p:pic>
        <p:nvPicPr>
          <p:cNvPr id="31748" name="Picture 2">
            <a:extLst>
              <a:ext uri="{FF2B5EF4-FFF2-40B4-BE49-F238E27FC236}">
                <a16:creationId xmlns:a16="http://schemas.microsoft.com/office/drawing/2014/main" id="{40452421-8592-EA42-989B-5A824A0A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852613"/>
            <a:ext cx="1817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BB8253EF-9D72-944A-A005-A988F7EF8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432175"/>
            <a:ext cx="29225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A19BCEC-9217-E94A-B8E1-B241069DE40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343400"/>
            <a:ext cx="4476750" cy="627063"/>
            <a:chOff x="2133600" y="4343400"/>
            <a:chExt cx="4476750" cy="627807"/>
          </a:xfrm>
        </p:grpSpPr>
        <p:sp>
          <p:nvSpPr>
            <p:cNvPr id="31751" name="Rectangle 108">
              <a:extLst>
                <a:ext uri="{FF2B5EF4-FFF2-40B4-BE49-F238E27FC236}">
                  <a16:creationId xmlns:a16="http://schemas.microsoft.com/office/drawing/2014/main" id="{8CABB10E-9B3B-5D42-9570-1B5227432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343400"/>
              <a:ext cx="4476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j</a:t>
              </a:r>
              <a:r>
                <a:rPr lang="en-US" altLang="it-IT" sz="2400" i="1">
                  <a:sym typeface="Symbol" pitchFamily="2" charset="2"/>
                </a:rPr>
                <a:t> </a:t>
              </a:r>
              <a:r>
                <a:rPr lang="en-US" altLang="it-IT" sz="2400">
                  <a:sym typeface="Symbol" pitchFamily="2" charset="2"/>
                </a:rPr>
                <a:t>(</a:t>
              </a:r>
              <a:r>
                <a:rPr lang="en-US" altLang="it-IT" sz="2400" i="1">
                  <a:sym typeface="Symbol" pitchFamily="2" charset="2"/>
                </a:rPr>
                <a:t>V</a:t>
              </a:r>
              <a:r>
                <a:rPr lang="en-US" altLang="it-IT" sz="2400" i="1" baseline="-25000">
                  <a:sym typeface="Symbol" pitchFamily="2" charset="2"/>
                </a:rPr>
                <a:t>j</a:t>
              </a:r>
              <a:r>
                <a:rPr lang="en-US" altLang="it-IT" sz="2400" i="1">
                  <a:sym typeface="Symbol" pitchFamily="2" charset="2"/>
                </a:rPr>
                <a:t> - u</a:t>
              </a:r>
              <a:r>
                <a:rPr lang="en-US" altLang="it-IT" sz="2400" i="1" baseline="-25000">
                  <a:sym typeface="Symbol" pitchFamily="2" charset="2"/>
                </a:rPr>
                <a:t>j</a:t>
              </a:r>
              <a:r>
                <a:rPr lang="en-US" altLang="it-IT" sz="2400">
                  <a:sym typeface="Symbol" pitchFamily="2" charset="2"/>
                </a:rPr>
                <a:t>)</a:t>
              </a:r>
              <a:r>
                <a:rPr lang="en-US" altLang="it-IT" sz="2400" i="1">
                  <a:sym typeface="Symbol" pitchFamily="2" charset="2"/>
                </a:rPr>
                <a:t>T</a:t>
              </a:r>
              <a:r>
                <a:rPr lang="en-US" altLang="it-IT" sz="2400" i="1" baseline="-25000">
                  <a:sym typeface="Symbol" pitchFamily="2" charset="2"/>
                </a:rPr>
                <a:t>ij </a:t>
              </a:r>
              <a:r>
                <a:rPr lang="en-US" altLang="it-IT" sz="2400" i="1">
                  <a:sym typeface="Symbol" pitchFamily="2" charset="2"/>
                </a:rPr>
                <a:t>+I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>
                  <a:sym typeface="Symbol" pitchFamily="2" charset="2"/>
                </a:rPr>
                <a:t> = </a:t>
              </a:r>
              <a:r>
                <a:rPr lang="en-US" altLang="it-IT" sz="2400" i="1">
                  <a:sym typeface="Symbol" pitchFamily="2" charset="2"/>
                </a:rPr>
                <a:t>C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du</a:t>
              </a:r>
              <a:r>
                <a:rPr lang="en-US" altLang="it-IT" sz="2400" i="1" baseline="-25000">
                  <a:sym typeface="Symbol" pitchFamily="2" charset="2"/>
                </a:rPr>
                <a:t>i </a:t>
              </a:r>
              <a:r>
                <a:rPr lang="en-US" altLang="it-IT" sz="2400" i="1">
                  <a:sym typeface="Symbol" pitchFamily="2" charset="2"/>
                </a:rPr>
                <a:t>/dt + u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/</a:t>
              </a:r>
              <a:r>
                <a:rPr lang="en-US" altLang="it-IT" sz="2000" i="1">
                  <a:sym typeface="Symbol" pitchFamily="2" charset="2"/>
                </a:rPr>
                <a:t></a:t>
              </a:r>
              <a:r>
                <a:rPr lang="en-US" altLang="it-IT" sz="2000" i="1" baseline="-25000">
                  <a:sym typeface="Symbol" pitchFamily="2" charset="2"/>
                </a:rPr>
                <a:t>i</a:t>
              </a:r>
            </a:p>
          </p:txBody>
        </p:sp>
        <p:pic>
          <p:nvPicPr>
            <p:cNvPr id="31752" name="Picture 2">
              <a:extLst>
                <a:ext uri="{FF2B5EF4-FFF2-40B4-BE49-F238E27FC236}">
                  <a16:creationId xmlns:a16="http://schemas.microsoft.com/office/drawing/2014/main" id="{F2FD610E-7369-9342-B975-5A2C0D810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510" y="4725144"/>
              <a:ext cx="22637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7FBAF-B3C8-9F44-8A2D-BCF9D0D4D794}"/>
              </a:ext>
            </a:extLst>
          </p:cNvPr>
          <p:cNvGrpSpPr/>
          <p:nvPr/>
        </p:nvGrpSpPr>
        <p:grpSpPr>
          <a:xfrm>
            <a:off x="6876256" y="4485859"/>
            <a:ext cx="1720642" cy="400110"/>
            <a:chOff x="6876256" y="4485859"/>
            <a:chExt cx="1720642" cy="4001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C02D82-C68B-5A43-A25F-A45ED9BE4C67}"/>
                </a:ext>
              </a:extLst>
            </p:cNvPr>
            <p:cNvSpPr txBox="1"/>
            <p:nvPr/>
          </p:nvSpPr>
          <p:spPr>
            <a:xfrm>
              <a:off x="7535069" y="4485859"/>
              <a:ext cx="10618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Kirchoff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E15FBD-4F9D-654E-A17F-B3E7D43CD036}"/>
                </a:ext>
              </a:extLst>
            </p:cNvPr>
            <p:cNvCxnSpPr>
              <a:stCxn id="2" idx="1"/>
            </p:cNvCxnSpPr>
            <p:nvPr/>
          </p:nvCxnSpPr>
          <p:spPr bwMode="auto">
            <a:xfrm flipH="1">
              <a:off x="6876256" y="4685914"/>
              <a:ext cx="658813" cy="38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EFDC6F65-92EF-E741-BD0E-97435C2E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14400"/>
            <a:ext cx="3252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dE</a:t>
            </a:r>
            <a:r>
              <a:rPr lang="en-US" altLang="it-IT" sz="2400"/>
              <a:t>/</a:t>
            </a:r>
            <a:r>
              <a:rPr lang="en-US" altLang="it-IT" sz="2400" i="1"/>
              <a:t>dt </a:t>
            </a:r>
            <a:r>
              <a:rPr lang="en-US" altLang="it-IT" sz="2400"/>
              <a:t>=</a:t>
            </a:r>
            <a:r>
              <a:rPr lang="en-US" altLang="it-IT" sz="2000"/>
              <a:t>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dE/dV</a:t>
            </a:r>
            <a:r>
              <a:rPr lang="en-US" altLang="it-IT" sz="2400" i="1" baseline="-25000">
                <a:sym typeface="Symbol" pitchFamily="2" charset="2"/>
              </a:rPr>
              <a:t>i </a:t>
            </a:r>
            <a:r>
              <a:rPr lang="en-US" altLang="it-IT" sz="2400" i="1">
                <a:sym typeface="Symbol" pitchFamily="2" charset="2"/>
              </a:rPr>
              <a:t> dV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/dt</a:t>
            </a:r>
            <a:r>
              <a:rPr lang="en-US" altLang="it-IT" sz="200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519ACD-2437-1D4C-88F3-A3D2E6EECBB4}"/>
              </a:ext>
            </a:extLst>
          </p:cNvPr>
          <p:cNvGrpSpPr/>
          <p:nvPr/>
        </p:nvGrpSpPr>
        <p:grpSpPr>
          <a:xfrm>
            <a:off x="5867400" y="4221163"/>
            <a:ext cx="3103563" cy="1692275"/>
            <a:chOff x="5867400" y="4221163"/>
            <a:chExt cx="3103563" cy="1692275"/>
          </a:xfrm>
        </p:grpSpPr>
        <p:sp>
          <p:nvSpPr>
            <p:cNvPr id="32771" name="Line 4">
              <a:extLst>
                <a:ext uri="{FF2B5EF4-FFF2-40B4-BE49-F238E27FC236}">
                  <a16:creationId xmlns:a16="http://schemas.microsoft.com/office/drawing/2014/main" id="{BF730A82-9697-B440-AF74-6DC22647A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4221163"/>
              <a:ext cx="1371600" cy="731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Text Box 5">
              <a:extLst>
                <a:ext uri="{FF2B5EF4-FFF2-40B4-BE49-F238E27FC236}">
                  <a16:creationId xmlns:a16="http://schemas.microsoft.com/office/drawing/2014/main" id="{0AB2576B-C8E9-8C4A-856A-8B5EF86E1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25" y="5059363"/>
              <a:ext cx="1433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 typeface="Wingdings" pitchFamily="2" charset="2"/>
                <a:buNone/>
              </a:pPr>
              <a:r>
                <a:rPr lang="en-US" altLang="it-IT" sz="2000"/>
                <a:t>&gt; 0 poiché è</a:t>
              </a:r>
            </a:p>
          </p:txBody>
        </p:sp>
        <p:sp>
          <p:nvSpPr>
            <p:cNvPr id="32773" name="Text Box 6">
              <a:extLst>
                <a:ext uri="{FF2B5EF4-FFF2-40B4-BE49-F238E27FC236}">
                  <a16:creationId xmlns:a16="http://schemas.microsoft.com/office/drawing/2014/main" id="{997EC080-A339-DE40-8081-BFBA4A986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5925" y="5516563"/>
              <a:ext cx="220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monotona crescente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B56605-3514-484E-9E54-313DF8E7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08561"/>
            <a:ext cx="5626968" cy="58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28201-A0D3-4143-9F0B-AB922B05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27" y="3614020"/>
            <a:ext cx="8028384" cy="657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EE301-4506-C04E-B924-E9B258E08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3" y="2687601"/>
            <a:ext cx="8643310" cy="874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377A44-356D-3E4D-BE65-332087FED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3" y="1892254"/>
            <a:ext cx="5953670" cy="79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CEC77-76FB-F14B-A8B2-736CE726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1550"/>
            <a:ext cx="91440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1F3E7E-3CC3-E24A-8C06-471F9AE9BA9B}"/>
              </a:ext>
            </a:extLst>
          </p:cNvPr>
          <p:cNvSpPr/>
          <p:nvPr/>
        </p:nvSpPr>
        <p:spPr>
          <a:xfrm>
            <a:off x="95250" y="2517775"/>
            <a:ext cx="8953500" cy="124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02DBEBA1-A39B-CF41-AFB6-15177CAF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55563"/>
            <a:ext cx="479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Concetto che abbiamo della computazione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583C8-28DA-914C-8E84-97F3DC2B9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55613"/>
            <a:ext cx="3151188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48F52-7333-514F-B191-D807DF2D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1963"/>
            <a:ext cx="28971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16C2A-2295-E147-A8D3-F79DF8E41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520700"/>
            <a:ext cx="281781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026">
            <a:extLst>
              <a:ext uri="{FF2B5EF4-FFF2-40B4-BE49-F238E27FC236}">
                <a16:creationId xmlns:a16="http://schemas.microsoft.com/office/drawing/2014/main" id="{45F77546-54FA-B247-90A2-A9C9AF7E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66738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Con una rete di Hopfield si può “risolvere” un problema solo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se lo stesso può essere codificato nei termini della </a:t>
            </a:r>
            <a:r>
              <a:rPr lang="en-US" altLang="it-IT" sz="2000" i="1"/>
              <a:t>minimazione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di una forma quadratica</a:t>
            </a:r>
            <a:r>
              <a:rPr lang="en-US" altLang="it-IT" sz="2000"/>
              <a:t>.</a:t>
            </a:r>
          </a:p>
        </p:txBody>
      </p:sp>
      <p:sp>
        <p:nvSpPr>
          <p:cNvPr id="33794" name="Text Box 1027">
            <a:extLst>
              <a:ext uri="{FF2B5EF4-FFF2-40B4-BE49-F238E27FC236}">
                <a16:creationId xmlns:a16="http://schemas.microsoft.com/office/drawing/2014/main" id="{2D8222BF-BEE4-4C43-A3E5-5507B39F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548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Arial" panose="020B0604020202020204" pitchFamily="34" charset="0"/>
              </a:rPr>
              <a:t>“</a:t>
            </a:r>
            <a:r>
              <a:rPr lang="en-US" altLang="ja-JP" sz="2000" b="1"/>
              <a:t>Soluzione</a:t>
            </a:r>
            <a:r>
              <a:rPr lang="ja-JP" altLang="en-US" sz="2000" b="1">
                <a:latin typeface="Arial" panose="020B0604020202020204" pitchFamily="34" charset="0"/>
              </a:rPr>
              <a:t>”</a:t>
            </a:r>
            <a:r>
              <a:rPr lang="en-US" altLang="ja-JP" sz="2000" b="1"/>
              <a:t> di problemi con una rete di Hopfield</a:t>
            </a:r>
            <a:endParaRPr lang="en-US" altLang="it-IT" sz="20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37426-91C2-9C41-A4BC-07B369A36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97275"/>
            <a:ext cx="76088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Individuata la forma quadratica associata al problema, per confronto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si ricavano i valori </a:t>
            </a:r>
            <a:r>
              <a:rPr lang="en-US" altLang="it-IT" sz="2000" i="1"/>
              <a:t>T</a:t>
            </a:r>
            <a:r>
              <a:rPr lang="en-US" altLang="it-IT" sz="2000" i="1" baseline="-25000"/>
              <a:t>ij</a:t>
            </a:r>
            <a:r>
              <a:rPr lang="en-US" altLang="it-IT" sz="2000" baseline="-25000"/>
              <a:t> </a:t>
            </a:r>
            <a:r>
              <a:rPr lang="en-US" altLang="it-IT" sz="2000"/>
              <a:t>e </a:t>
            </a:r>
            <a:r>
              <a:rPr lang="en-US" altLang="it-IT" sz="2000" i="1"/>
              <a:t>I</a:t>
            </a:r>
            <a:r>
              <a:rPr lang="en-US" altLang="it-IT" sz="2000" i="1" baseline="-25000"/>
              <a:t>i</a:t>
            </a:r>
            <a:r>
              <a:rPr lang="en-US" altLang="it-IT" sz="2000"/>
              <a:t> che ci consentono di costruire la rete.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>
            <a:extLst>
              <a:ext uri="{FF2B5EF4-FFF2-40B4-BE49-F238E27FC236}">
                <a16:creationId xmlns:a16="http://schemas.microsoft.com/office/drawing/2014/main" id="{B2E5FDAC-CB79-5C48-A29B-E7BBA093C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36563"/>
            <a:ext cx="3111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Memoria indirizzabile</a:t>
            </a:r>
          </a:p>
        </p:txBody>
      </p:sp>
      <p:sp>
        <p:nvSpPr>
          <p:cNvPr id="34818" name="Text Box 3">
            <a:extLst>
              <a:ext uri="{FF2B5EF4-FFF2-40B4-BE49-F238E27FC236}">
                <a16:creationId xmlns:a16="http://schemas.microsoft.com/office/drawing/2014/main" id="{8D0D9510-89BC-8A46-9920-CBEB05A43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73238"/>
            <a:ext cx="7613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Vogliamo che </a:t>
            </a:r>
            <a:r>
              <a:rPr lang="en-US" altLang="it-IT" sz="2400" b="1" i="1"/>
              <a:t>V</a:t>
            </a:r>
            <a:r>
              <a:rPr lang="en-US" altLang="it-IT" sz="2400" i="1" baseline="30000"/>
              <a:t>s </a:t>
            </a:r>
            <a:r>
              <a:rPr lang="en-US" altLang="it-IT" sz="2400"/>
              <a:t>(</a:t>
            </a:r>
            <a:r>
              <a:rPr lang="en-US" altLang="it-IT" sz="2400" i="1"/>
              <a:t>s</a:t>
            </a:r>
            <a:r>
              <a:rPr lang="en-US" altLang="it-IT" sz="2400"/>
              <a:t> = 1, 2,..., </a:t>
            </a:r>
            <a:r>
              <a:rPr lang="en-US" altLang="it-IT" sz="2400" i="1"/>
              <a:t>n</a:t>
            </a:r>
            <a:r>
              <a:rPr lang="en-US" altLang="it-IT" sz="2400"/>
              <a:t>) siano stati stabili in una rete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con </a:t>
            </a:r>
            <a:r>
              <a:rPr lang="en-US" altLang="it-IT" sz="2400" i="1"/>
              <a:t>n</a:t>
            </a:r>
            <a:r>
              <a:rPr lang="en-US" altLang="it-IT" sz="2400"/>
              <a:t> neuroni,  con  -1 </a:t>
            </a:r>
            <a:r>
              <a:rPr lang="en-US" altLang="it-IT" sz="2400">
                <a:sym typeface="Symbol" pitchFamily="2" charset="2"/>
              </a:rPr>
              <a:t> </a:t>
            </a:r>
            <a:r>
              <a:rPr lang="en-US" altLang="it-IT" sz="2400" i="1">
                <a:sym typeface="Symbol" pitchFamily="2" charset="2"/>
              </a:rPr>
              <a:t>V</a:t>
            </a:r>
            <a:r>
              <a:rPr lang="en-US" altLang="it-IT" sz="2400" i="1" baseline="-25000">
                <a:sym typeface="Symbol" pitchFamily="2" charset="2"/>
              </a:rPr>
              <a:t>i </a:t>
            </a:r>
            <a:r>
              <a:rPr lang="en-US" altLang="it-IT" sz="2400">
                <a:sym typeface="Symbol" pitchFamily="2" charset="2"/>
              </a:rPr>
              <a:t> +1</a:t>
            </a:r>
            <a:r>
              <a:rPr lang="en-US" altLang="it-IT" sz="240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0BC44-B8A9-D142-8879-DDEF315A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4149725"/>
            <a:ext cx="6842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Se </a:t>
            </a:r>
            <a:r>
              <a:rPr lang="en-US" altLang="it-IT" sz="2400" b="1" i="1"/>
              <a:t>V</a:t>
            </a:r>
            <a:r>
              <a:rPr lang="en-US" altLang="it-IT" sz="2400"/>
              <a:t> è casuale,  con  -1 </a:t>
            </a:r>
            <a:r>
              <a:rPr lang="en-US" altLang="it-IT" sz="2400">
                <a:sym typeface="Symbol" pitchFamily="2" charset="2"/>
              </a:rPr>
              <a:t> </a:t>
            </a:r>
            <a:r>
              <a:rPr lang="en-US" altLang="it-IT" sz="2400" i="1">
                <a:sym typeface="Symbol" pitchFamily="2" charset="2"/>
              </a:rPr>
              <a:t>V</a:t>
            </a:r>
            <a:r>
              <a:rPr lang="en-US" altLang="it-IT" sz="2400" i="1" baseline="-25000">
                <a:sym typeface="Symbol" pitchFamily="2" charset="2"/>
              </a:rPr>
              <a:t>i </a:t>
            </a:r>
            <a:r>
              <a:rPr lang="en-US" altLang="it-IT" sz="2400">
                <a:sym typeface="Symbol" pitchFamily="2" charset="2"/>
              </a:rPr>
              <a:t> +1,</a:t>
            </a:r>
            <a:r>
              <a:rPr lang="en-US" altLang="it-IT" sz="2400"/>
              <a:t> la </a:t>
            </a:r>
            <a:r>
              <a:rPr lang="en-US" altLang="it-IT" sz="2400" i="1"/>
              <a:t>E*</a:t>
            </a:r>
            <a:r>
              <a:rPr lang="en-US" altLang="it-IT" sz="2400" i="1" baseline="-25000"/>
              <a:t> </a:t>
            </a:r>
            <a:r>
              <a:rPr lang="en-US" altLang="it-IT" sz="2400"/>
              <a:t>è</a:t>
            </a:r>
            <a:r>
              <a:rPr lang="en-US" altLang="it-IT" sz="2400" i="1" baseline="-25000"/>
              <a:t> </a:t>
            </a:r>
            <a:r>
              <a:rPr lang="en-US" altLang="it-IT" sz="2400"/>
              <a:t>circa nulla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Se </a:t>
            </a:r>
            <a:r>
              <a:rPr lang="en-US" altLang="it-IT" sz="2400" b="1" i="1"/>
              <a:t>V</a:t>
            </a:r>
            <a:r>
              <a:rPr lang="en-US" altLang="it-IT" sz="2400" i="1"/>
              <a:t>=</a:t>
            </a:r>
            <a:r>
              <a:rPr lang="en-US" altLang="it-IT" sz="2400" b="1" i="1"/>
              <a:t>V</a:t>
            </a:r>
            <a:r>
              <a:rPr lang="en-US" altLang="it-IT" sz="2400" i="1" baseline="30000"/>
              <a:t>s </a:t>
            </a:r>
            <a:r>
              <a:rPr lang="en-US" altLang="it-IT" sz="2400"/>
              <a:t>  si ha </a:t>
            </a:r>
            <a:r>
              <a:rPr lang="en-US" altLang="it-IT" sz="2400" i="1"/>
              <a:t>E</a:t>
            </a:r>
            <a:r>
              <a:rPr lang="en-US" altLang="it-IT" sz="2400" i="1" baseline="-25000"/>
              <a:t>s</a:t>
            </a:r>
            <a:r>
              <a:rPr lang="en-US" altLang="it-IT" sz="2400" i="1"/>
              <a:t>*</a:t>
            </a:r>
            <a:r>
              <a:rPr lang="en-US" altLang="it-IT" sz="2400" i="1" baseline="-25000"/>
              <a:t> </a:t>
            </a:r>
            <a:r>
              <a:rPr lang="en-US" altLang="it-IT" sz="2400"/>
              <a:t> = - 1/2 </a:t>
            </a:r>
            <a:r>
              <a:rPr lang="en-US" altLang="it-IT" sz="2400" i="1"/>
              <a:t>n</a:t>
            </a:r>
            <a:r>
              <a:rPr lang="en-US" altLang="it-IT" sz="2400" baseline="30000"/>
              <a:t>2</a:t>
            </a: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8ADF3D-1CBE-2941-BF70-96D0C327CB5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924175"/>
            <a:ext cx="8421687" cy="1241425"/>
            <a:chOff x="395536" y="2924944"/>
            <a:chExt cx="8421666" cy="1240904"/>
          </a:xfrm>
        </p:grpSpPr>
        <p:sp>
          <p:nvSpPr>
            <p:cNvPr id="34821" name="TextBox 2">
              <a:extLst>
                <a:ext uri="{FF2B5EF4-FFF2-40B4-BE49-F238E27FC236}">
                  <a16:creationId xmlns:a16="http://schemas.microsoft.com/office/drawing/2014/main" id="{65DE2820-B720-2F4A-80C2-EFF90FC2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03" y="2965519"/>
              <a:ext cx="830329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La quantità da minimare è    </a:t>
              </a:r>
              <a:r>
                <a:rPr lang="en-US" altLang="it-IT" sz="2400" i="1"/>
                <a:t>E*</a:t>
              </a:r>
              <a:r>
                <a:rPr lang="en-US" altLang="it-IT" sz="2400" i="1" baseline="-25000"/>
                <a:t> </a:t>
              </a:r>
              <a:r>
                <a:rPr lang="en-US" altLang="it-IT" sz="2400"/>
                <a:t> = - 1/2 </a:t>
              </a:r>
              <a:r>
                <a:rPr lang="en-US" altLang="it-IT" sz="2400">
                  <a:sym typeface="Symbol" pitchFamily="2" charset="2"/>
                </a:rPr>
                <a:t></a:t>
              </a:r>
              <a:r>
                <a:rPr lang="en-US" altLang="it-IT" sz="2400" i="1" baseline="-25000"/>
                <a:t>s</a:t>
              </a:r>
              <a:r>
                <a:rPr lang="en-US" altLang="it-IT" sz="2400" i="1"/>
                <a:t> </a:t>
              </a:r>
              <a:r>
                <a:rPr lang="en-US" altLang="it-IT" sz="2400"/>
                <a:t>(</a:t>
              </a:r>
              <a:r>
                <a:rPr lang="en-US" altLang="it-IT" sz="2400" b="1" i="1"/>
                <a:t>V</a:t>
              </a:r>
              <a:r>
                <a:rPr lang="en-US" altLang="it-IT" sz="2400" i="1" baseline="30000"/>
                <a:t>s</a:t>
              </a:r>
              <a:r>
                <a:rPr lang="en-US" altLang="it-IT" sz="2400" i="1"/>
                <a:t>⋅</a:t>
              </a:r>
              <a:r>
                <a:rPr lang="en-US" altLang="it-IT" sz="2400" i="1" baseline="30000"/>
                <a:t> </a:t>
              </a:r>
              <a:r>
                <a:rPr lang="en-US" altLang="it-IT" sz="2400" b="1" i="1"/>
                <a:t>V</a:t>
              </a:r>
              <a:r>
                <a:rPr lang="en-US" altLang="it-IT" sz="2400"/>
                <a:t>)</a:t>
              </a:r>
              <a:r>
                <a:rPr lang="en-US" altLang="it-IT" sz="2400" baseline="30000"/>
                <a:t> 2</a:t>
              </a:r>
              <a:r>
                <a:rPr lang="en-US" altLang="it-IT" sz="2400"/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poiché   quando </a:t>
              </a:r>
              <a:r>
                <a:rPr lang="en-US" altLang="it-IT" sz="2400" b="1" i="1"/>
                <a:t>V</a:t>
              </a:r>
              <a:r>
                <a:rPr lang="en-US" altLang="it-IT" sz="2400" i="1"/>
                <a:t>=</a:t>
              </a:r>
              <a:r>
                <a:rPr lang="en-US" altLang="it-IT" sz="2400" b="1" i="1"/>
                <a:t>V</a:t>
              </a:r>
              <a:r>
                <a:rPr lang="en-US" altLang="it-IT" sz="2400" i="1" baseline="30000"/>
                <a:t>s  </a:t>
              </a:r>
              <a:r>
                <a:rPr lang="en-US" altLang="it-IT" sz="2400"/>
                <a:t>l</a:t>
              </a:r>
              <a:r>
                <a:rPr lang="en-US" altLang="ja-JP" sz="2400">
                  <a:latin typeface="Arial" panose="020B0604020202020204" pitchFamily="34" charset="0"/>
                </a:rPr>
                <a:t>'</a:t>
              </a:r>
              <a:r>
                <a:rPr lang="en-US" altLang="ja-JP" sz="2400"/>
                <a:t>energia assume il valore minimo negativo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4822" name="Rectangle 3">
              <a:extLst>
                <a:ext uri="{FF2B5EF4-FFF2-40B4-BE49-F238E27FC236}">
                  <a16:creationId xmlns:a16="http://schemas.microsoft.com/office/drawing/2014/main" id="{F0A64630-67A0-E04B-B5DF-415B93C1C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2924944"/>
              <a:ext cx="8421666" cy="967537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>
            <a:extLst>
              <a:ext uri="{FF2B5EF4-FFF2-40B4-BE49-F238E27FC236}">
                <a16:creationId xmlns:a16="http://schemas.microsoft.com/office/drawing/2014/main" id="{DD29A2AF-B859-6A49-97B4-9F2A2936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69103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Allora impongo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E</a:t>
            </a:r>
            <a:r>
              <a:rPr lang="en-US" altLang="it-IT" sz="2400" i="1" baseline="-25000"/>
              <a:t> </a:t>
            </a:r>
            <a:r>
              <a:rPr lang="en-US" altLang="it-IT" sz="2400"/>
              <a:t> = - 1/2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s</a:t>
            </a:r>
            <a:r>
              <a:rPr lang="en-US" altLang="it-IT" sz="2400" i="1"/>
              <a:t> </a:t>
            </a:r>
            <a:r>
              <a:rPr lang="en-US" altLang="it-IT" sz="2400"/>
              <a:t>(</a:t>
            </a:r>
            <a:r>
              <a:rPr lang="en-US" altLang="it-IT" sz="2400" b="1" i="1"/>
              <a:t>V</a:t>
            </a:r>
            <a:r>
              <a:rPr lang="en-US" altLang="it-IT" sz="2400" i="1" baseline="30000"/>
              <a:t>s </a:t>
            </a:r>
            <a:r>
              <a:rPr lang="en-US" altLang="it-IT" sz="2400" b="1" i="1"/>
              <a:t>V</a:t>
            </a:r>
            <a:r>
              <a:rPr lang="en-US" altLang="it-IT" sz="2400"/>
              <a:t>)</a:t>
            </a:r>
            <a:r>
              <a:rPr lang="en-US" altLang="it-IT" sz="2400" baseline="30000"/>
              <a:t> 2</a:t>
            </a:r>
            <a:r>
              <a:rPr lang="en-US" altLang="it-IT" sz="2400"/>
              <a:t> = ... = - 1/2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i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j</a:t>
            </a:r>
            <a:r>
              <a:rPr lang="en-US" altLang="it-IT" sz="2400"/>
              <a:t> </a:t>
            </a:r>
            <a:r>
              <a:rPr lang="en-US" altLang="it-IT"/>
              <a:t>(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s</a:t>
            </a:r>
            <a:r>
              <a:rPr lang="en-US" altLang="it-IT" sz="2400" i="1"/>
              <a:t> V</a:t>
            </a:r>
            <a:r>
              <a:rPr lang="en-US" altLang="it-IT" sz="2400" i="1" baseline="-25000"/>
              <a:t>i</a:t>
            </a:r>
            <a:r>
              <a:rPr lang="en-US" altLang="it-IT" sz="2400" i="1" baseline="30000"/>
              <a:t>s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j</a:t>
            </a:r>
            <a:r>
              <a:rPr lang="en-US" altLang="it-IT" sz="2400" i="1" baseline="30000"/>
              <a:t>s</a:t>
            </a:r>
            <a:r>
              <a:rPr lang="en-US" altLang="it-IT"/>
              <a:t>)</a:t>
            </a:r>
            <a:r>
              <a:rPr lang="en-US" altLang="it-IT" sz="2400" baseline="30000"/>
              <a:t>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j</a:t>
            </a:r>
            <a:r>
              <a:rPr lang="en-US" altLang="it-IT" sz="240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DE9C18-D826-3A46-91D3-8C9B8D868E2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743200"/>
            <a:ext cx="3746500" cy="1417638"/>
            <a:chOff x="1295400" y="2743200"/>
            <a:chExt cx="3746500" cy="1417638"/>
          </a:xfrm>
        </p:grpSpPr>
        <p:sp>
          <p:nvSpPr>
            <p:cNvPr id="35849" name="Rectangle 3">
              <a:extLst>
                <a:ext uri="{FF2B5EF4-FFF2-40B4-BE49-F238E27FC236}">
                  <a16:creationId xmlns:a16="http://schemas.microsoft.com/office/drawing/2014/main" id="{D0083AFF-AF61-F540-B8F1-5092EDA0D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581400"/>
              <a:ext cx="37465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>
                  <a:sym typeface="Symbol" pitchFamily="2" charset="2"/>
                </a:rPr>
                <a:t>E</a:t>
              </a:r>
              <a:r>
                <a:rPr lang="en-US" altLang="it-IT">
                  <a:sym typeface="Symbol" pitchFamily="2" charset="2"/>
                </a:rPr>
                <a:t> </a:t>
              </a:r>
              <a:r>
                <a:rPr lang="en-US" altLang="it-IT" sz="2400">
                  <a:sym typeface="Symbol" pitchFamily="2" charset="2"/>
                </a:rPr>
                <a:t>= </a:t>
              </a:r>
              <a:r>
                <a:rPr lang="en-US" altLang="it-IT" sz="2400"/>
                <a:t>-1/2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ij</a:t>
              </a:r>
              <a:r>
                <a:rPr lang="en-US" altLang="it-IT" sz="2400" i="1">
                  <a:sym typeface="Symbol" pitchFamily="2" charset="2"/>
                </a:rPr>
                <a:t> T</a:t>
              </a:r>
              <a:r>
                <a:rPr lang="en-US" altLang="it-IT" sz="2400" i="1" baseline="-25000">
                  <a:sym typeface="Symbol" pitchFamily="2" charset="2"/>
                </a:rPr>
                <a:t>ij </a:t>
              </a:r>
              <a:r>
                <a:rPr lang="en-US" altLang="it-IT" sz="2400" i="1">
                  <a:sym typeface="Symbol" pitchFamily="2" charset="2"/>
                </a:rPr>
                <a:t>V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V</a:t>
              </a:r>
              <a:r>
                <a:rPr lang="en-US" altLang="it-IT" sz="2400" i="1" baseline="-25000">
                  <a:sym typeface="Symbol" pitchFamily="2" charset="2"/>
                </a:rPr>
                <a:t>j</a:t>
              </a:r>
              <a:r>
                <a:rPr lang="en-US" altLang="it-IT" sz="2400">
                  <a:sym typeface="Symbol" pitchFamily="2" charset="2"/>
                </a:rPr>
                <a:t> </a:t>
              </a:r>
              <a:r>
                <a:rPr lang="en-US" altLang="it-IT" sz="2400" i="1" baseline="-25000">
                  <a:sym typeface="Symbol" pitchFamily="2" charset="2"/>
                </a:rPr>
                <a:t> </a:t>
              </a:r>
              <a:r>
                <a:rPr lang="en-US" altLang="it-IT" sz="2400" i="1">
                  <a:sym typeface="Symbol" pitchFamily="2" charset="2"/>
                </a:rPr>
                <a:t>-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 sz="2400" i="1">
                  <a:sym typeface="Symbol" pitchFamily="2" charset="2"/>
                </a:rPr>
                <a:t> I</a:t>
              </a:r>
              <a:r>
                <a:rPr lang="en-US" altLang="it-IT" sz="2400" i="1" baseline="-25000">
                  <a:sym typeface="Symbol" pitchFamily="2" charset="2"/>
                </a:rPr>
                <a:t>i </a:t>
              </a:r>
              <a:r>
                <a:rPr lang="en-US" altLang="it-IT" sz="2400" i="1">
                  <a:sym typeface="Symbol" pitchFamily="2" charset="2"/>
                </a:rPr>
                <a:t>V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</a:p>
          </p:txBody>
        </p:sp>
        <p:sp>
          <p:nvSpPr>
            <p:cNvPr id="35850" name="Line 4">
              <a:extLst>
                <a:ext uri="{FF2B5EF4-FFF2-40B4-BE49-F238E27FC236}">
                  <a16:creationId xmlns:a16="http://schemas.microsoft.com/office/drawing/2014/main" id="{51EE7D5F-679D-8148-8239-D99B030CD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27432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84365F-DB5E-6943-A1FE-F75F169131B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971800"/>
            <a:ext cx="2163763" cy="3290888"/>
            <a:chOff x="5105400" y="2971800"/>
            <a:chExt cx="2163763" cy="3290888"/>
          </a:xfrm>
        </p:grpSpPr>
        <p:sp>
          <p:nvSpPr>
            <p:cNvPr id="35844" name="Text Box 5">
              <a:extLst>
                <a:ext uri="{FF2B5EF4-FFF2-40B4-BE49-F238E27FC236}">
                  <a16:creationId xmlns:a16="http://schemas.microsoft.com/office/drawing/2014/main" id="{F1A7BC67-CF84-2045-8DF8-50C23C455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2971800"/>
              <a:ext cx="15430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dal confronto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si ricava</a:t>
              </a:r>
            </a:p>
          </p:txBody>
        </p:sp>
        <p:sp>
          <p:nvSpPr>
            <p:cNvPr id="35845" name="AutoShape 6">
              <a:extLst>
                <a:ext uri="{FF2B5EF4-FFF2-40B4-BE49-F238E27FC236}">
                  <a16:creationId xmlns:a16="http://schemas.microsoft.com/office/drawing/2014/main" id="{EBB3470C-DCA9-FC4C-93DC-FF6648202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886200"/>
              <a:ext cx="381000" cy="838200"/>
            </a:xfrm>
            <a:prstGeom prst="downArrow">
              <a:avLst>
                <a:gd name="adj1" fmla="val 50000"/>
                <a:gd name="adj2" fmla="val 5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grpSp>
          <p:nvGrpSpPr>
            <p:cNvPr id="35846" name="Group 1">
              <a:extLst>
                <a:ext uri="{FF2B5EF4-FFF2-40B4-BE49-F238E27FC236}">
                  <a16:creationId xmlns:a16="http://schemas.microsoft.com/office/drawing/2014/main" id="{4FB87952-E13F-D04F-B701-72CDC8E20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953000"/>
              <a:ext cx="2163763" cy="1309688"/>
              <a:chOff x="5105400" y="4953000"/>
              <a:chExt cx="2163763" cy="1309688"/>
            </a:xfrm>
          </p:grpSpPr>
          <p:sp>
            <p:nvSpPr>
              <p:cNvPr id="35847" name="Rectangle 7">
                <a:extLst>
                  <a:ext uri="{FF2B5EF4-FFF2-40B4-BE49-F238E27FC236}">
                    <a16:creationId xmlns:a16="http://schemas.microsoft.com/office/drawing/2014/main" id="{7CA70D99-6DD2-C94B-ABDB-2E13CED92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4953000"/>
                <a:ext cx="1935163" cy="130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>
                    <a:sym typeface="Symbol" pitchFamily="2" charset="2"/>
                  </a:rPr>
                  <a:t>T</a:t>
                </a:r>
                <a:r>
                  <a:rPr lang="en-US" altLang="it-IT" sz="2400" i="1" baseline="-25000">
                    <a:sym typeface="Symbol" pitchFamily="2" charset="2"/>
                  </a:rPr>
                  <a:t>ij </a:t>
                </a:r>
                <a:r>
                  <a:rPr lang="en-US" altLang="it-IT" sz="2400">
                    <a:sym typeface="Symbol" pitchFamily="2" charset="2"/>
                  </a:rPr>
                  <a:t> = </a:t>
                </a:r>
                <a:r>
                  <a:rPr lang="en-US" altLang="it-IT">
                    <a:sym typeface="Symbol" pitchFamily="2" charset="2"/>
                  </a:rPr>
                  <a:t></a:t>
                </a:r>
                <a:r>
                  <a:rPr lang="en-US" altLang="it-IT" sz="2400" i="1" baseline="-25000">
                    <a:sym typeface="Symbol" pitchFamily="2" charset="2"/>
                  </a:rPr>
                  <a:t>s</a:t>
                </a:r>
                <a:r>
                  <a:rPr lang="en-US" altLang="it-IT" sz="2400" i="1">
                    <a:sym typeface="Symbol" pitchFamily="2" charset="2"/>
                  </a:rPr>
                  <a:t> </a:t>
                </a:r>
                <a:r>
                  <a:rPr lang="en-US" altLang="it-IT" sz="2400" i="1"/>
                  <a:t>V</a:t>
                </a:r>
                <a:r>
                  <a:rPr lang="en-US" altLang="it-IT" sz="2400" i="1" baseline="-25000"/>
                  <a:t>i</a:t>
                </a:r>
                <a:r>
                  <a:rPr lang="en-US" altLang="it-IT" sz="2400" i="1" baseline="30000"/>
                  <a:t>s </a:t>
                </a:r>
                <a:r>
                  <a:rPr lang="en-US" altLang="it-IT" sz="2400" i="1"/>
                  <a:t>V</a:t>
                </a:r>
                <a:r>
                  <a:rPr lang="en-US" altLang="it-IT" sz="2400" i="1" baseline="-25000"/>
                  <a:t>j</a:t>
                </a:r>
                <a:r>
                  <a:rPr lang="en-US" altLang="it-IT" sz="2400" i="1" baseline="30000"/>
                  <a:t>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it-IT" sz="2400" i="1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>
                    <a:sym typeface="Symbol" pitchFamily="2" charset="2"/>
                  </a:rPr>
                  <a:t>I</a:t>
                </a:r>
                <a:r>
                  <a:rPr lang="en-US" altLang="it-IT" sz="2400" i="1" baseline="-25000">
                    <a:sym typeface="Symbol" pitchFamily="2" charset="2"/>
                  </a:rPr>
                  <a:t>i </a:t>
                </a:r>
                <a:r>
                  <a:rPr lang="en-US" altLang="it-IT" sz="2400">
                    <a:sym typeface="Symbol" pitchFamily="2" charset="2"/>
                  </a:rPr>
                  <a:t>  =  0</a:t>
                </a:r>
                <a:endParaRPr lang="en-US" altLang="it-IT" sz="2400" i="1" baseline="-25000">
                  <a:sym typeface="Symbol" pitchFamily="2" charset="2"/>
                </a:endParaRPr>
              </a:p>
            </p:txBody>
          </p:sp>
          <p:sp>
            <p:nvSpPr>
              <p:cNvPr id="35848" name="AutoShape 8">
                <a:extLst>
                  <a:ext uri="{FF2B5EF4-FFF2-40B4-BE49-F238E27FC236}">
                    <a16:creationId xmlns:a16="http://schemas.microsoft.com/office/drawing/2014/main" id="{7C3CB7F1-4D82-504B-94AF-08730ADC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400" y="4953000"/>
                <a:ext cx="152400" cy="1219200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">
            <a:extLst>
              <a:ext uri="{FF2B5EF4-FFF2-40B4-BE49-F238E27FC236}">
                <a16:creationId xmlns:a16="http://schemas.microsoft.com/office/drawing/2014/main" id="{F5B451BE-27BE-3743-9CCA-2161C65FE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508125"/>
            <a:ext cx="421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(</a:t>
            </a:r>
            <a:r>
              <a:rPr lang="en-US" altLang="it-IT" sz="2400" i="1"/>
              <a:t>a</a:t>
            </a:r>
            <a:r>
              <a:rPr lang="en-US" altLang="it-IT" sz="2400" baseline="-25000"/>
              <a:t>1</a:t>
            </a:r>
            <a:r>
              <a:rPr lang="en-US" altLang="it-IT" sz="2400"/>
              <a:t>, </a:t>
            </a:r>
            <a:r>
              <a:rPr lang="en-US" altLang="it-IT" sz="2400" i="1"/>
              <a:t>a</a:t>
            </a:r>
            <a:r>
              <a:rPr lang="en-US" altLang="it-IT" sz="2400" baseline="-25000"/>
              <a:t>2</a:t>
            </a:r>
            <a:r>
              <a:rPr lang="en-US" altLang="it-IT" sz="2400"/>
              <a:t>, ..., </a:t>
            </a:r>
            <a:r>
              <a:rPr lang="en-US" altLang="it-IT" sz="2400" i="1"/>
              <a:t>a</a:t>
            </a:r>
            <a:r>
              <a:rPr lang="en-US" altLang="it-IT" sz="2400" i="1" baseline="-25000"/>
              <a:t>n</a:t>
            </a:r>
            <a:r>
              <a:rPr lang="en-US" altLang="it-IT" sz="2400"/>
              <a:t>)</a:t>
            </a:r>
            <a:r>
              <a:rPr lang="en-US" altLang="it-IT" sz="2400" i="1"/>
              <a:t> </a:t>
            </a:r>
            <a:r>
              <a:rPr lang="en-US" altLang="it-IT" sz="2400"/>
              <a:t>(</a:t>
            </a:r>
            <a:r>
              <a:rPr lang="en-US" altLang="it-IT" sz="2400" i="1"/>
              <a:t>V</a:t>
            </a:r>
            <a:r>
              <a:rPr lang="en-US" altLang="it-IT" sz="2400" baseline="-25000"/>
              <a:t>1</a:t>
            </a:r>
            <a:r>
              <a:rPr lang="en-US" altLang="it-IT" sz="2400"/>
              <a:t>, </a:t>
            </a:r>
            <a:r>
              <a:rPr lang="en-US" altLang="it-IT" sz="2400" i="1"/>
              <a:t>V</a:t>
            </a:r>
            <a:r>
              <a:rPr lang="en-US" altLang="it-IT" sz="2400" baseline="-25000"/>
              <a:t>2</a:t>
            </a:r>
            <a:r>
              <a:rPr lang="en-US" altLang="it-IT" sz="2400"/>
              <a:t>, ...,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n</a:t>
            </a:r>
            <a:r>
              <a:rPr lang="en-US" altLang="it-IT" sz="2400" i="1"/>
              <a:t> </a:t>
            </a:r>
            <a:r>
              <a:rPr lang="en-US" altLang="it-IT" sz="2400"/>
              <a:t>) = </a:t>
            </a:r>
            <a:r>
              <a:rPr lang="en-US" altLang="it-IT" sz="2400" i="1"/>
              <a:t>S</a:t>
            </a:r>
            <a:endParaRPr lang="en-US" altLang="it-IT" i="1"/>
          </a:p>
        </p:txBody>
      </p:sp>
      <p:sp>
        <p:nvSpPr>
          <p:cNvPr id="36866" name="Text Box 4">
            <a:extLst>
              <a:ext uri="{FF2B5EF4-FFF2-40B4-BE49-F238E27FC236}">
                <a16:creationId xmlns:a16="http://schemas.microsoft.com/office/drawing/2014/main" id="{EC36D26D-BD4F-5846-AB50-784B0F84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593725"/>
            <a:ext cx="420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Problema delle somme parziali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BBBDB459-1CEB-5E4F-A326-08432F85E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47800"/>
            <a:ext cx="21034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a</a:t>
            </a:r>
            <a:r>
              <a:rPr lang="en-US" altLang="it-IT" sz="2400" i="1" baseline="-25000"/>
              <a:t>i</a:t>
            </a:r>
            <a:r>
              <a:rPr lang="en-US" altLang="it-IT" sz="2400"/>
              <a:t> interi positivi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V</a:t>
            </a:r>
            <a:r>
              <a:rPr lang="en-US" altLang="it-IT" sz="2400" i="1" baseline="-25000"/>
              <a:t>i  </a:t>
            </a:r>
            <a:r>
              <a:rPr lang="en-US" altLang="it-IT" sz="2400">
                <a:sym typeface="Symbol" pitchFamily="2" charset="2"/>
              </a:rPr>
              <a:t> {0, 1}</a:t>
            </a:r>
            <a:endParaRPr lang="en-US" altLang="it-IT" sz="2400" i="1" baseline="-25000"/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09B94128-2CE3-FB43-B3F5-19E78536E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2879725"/>
            <a:ext cx="72167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Funzione da rendere minima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E</a:t>
            </a:r>
            <a:r>
              <a:rPr lang="en-US" altLang="it-IT" sz="2400" i="1" baseline="-25000"/>
              <a:t> </a:t>
            </a:r>
            <a:r>
              <a:rPr lang="en-US" altLang="it-IT" sz="2400"/>
              <a:t> = </a:t>
            </a:r>
            <a:r>
              <a:rPr lang="en-US" altLang="it-IT" sz="2400">
                <a:solidFill>
                  <a:srgbClr val="FF0309"/>
                </a:solidFill>
              </a:rPr>
              <a:t>1/2 </a:t>
            </a:r>
            <a:r>
              <a:rPr lang="en-US" altLang="it-IT">
                <a:solidFill>
                  <a:srgbClr val="FF0309"/>
                </a:solidFill>
              </a:rPr>
              <a:t>(</a:t>
            </a:r>
            <a:r>
              <a:rPr lang="en-US" altLang="it-IT" sz="2400" i="1">
                <a:solidFill>
                  <a:srgbClr val="FF0309"/>
                </a:solidFill>
              </a:rPr>
              <a:t>S</a:t>
            </a:r>
            <a:r>
              <a:rPr lang="en-US" altLang="it-IT" i="1">
                <a:solidFill>
                  <a:srgbClr val="FF0309"/>
                </a:solidFill>
              </a:rPr>
              <a:t> - </a:t>
            </a:r>
            <a:r>
              <a:rPr lang="en-US" altLang="it-IT">
                <a:solidFill>
                  <a:srgbClr val="FF0309"/>
                </a:solidFill>
                <a:sym typeface="Symbol" pitchFamily="2" charset="2"/>
              </a:rPr>
              <a:t></a:t>
            </a:r>
            <a:r>
              <a:rPr lang="en-US" altLang="it-IT" sz="2400" i="1" baseline="-25000">
                <a:solidFill>
                  <a:srgbClr val="FF0309"/>
                </a:solidFill>
              </a:rPr>
              <a:t>i</a:t>
            </a:r>
            <a:r>
              <a:rPr lang="en-US" altLang="it-IT" sz="2400" i="1">
                <a:solidFill>
                  <a:srgbClr val="FF0309"/>
                </a:solidFill>
              </a:rPr>
              <a:t> a</a:t>
            </a:r>
            <a:r>
              <a:rPr lang="en-US" altLang="it-IT" sz="2400" i="1" baseline="-25000">
                <a:solidFill>
                  <a:srgbClr val="FF0309"/>
                </a:solidFill>
              </a:rPr>
              <a:t>i</a:t>
            </a:r>
            <a:r>
              <a:rPr lang="en-US" altLang="it-IT" sz="2400" i="1" baseline="30000">
                <a:solidFill>
                  <a:srgbClr val="FF0309"/>
                </a:solidFill>
              </a:rPr>
              <a:t> </a:t>
            </a:r>
            <a:r>
              <a:rPr lang="en-US" altLang="it-IT" sz="2400" i="1">
                <a:solidFill>
                  <a:srgbClr val="FF0309"/>
                </a:solidFill>
              </a:rPr>
              <a:t>V</a:t>
            </a:r>
            <a:r>
              <a:rPr lang="en-US" altLang="it-IT" sz="2400" i="1" baseline="-25000">
                <a:solidFill>
                  <a:srgbClr val="FF0309"/>
                </a:solidFill>
              </a:rPr>
              <a:t>i</a:t>
            </a:r>
            <a:r>
              <a:rPr lang="en-US" altLang="it-IT">
                <a:solidFill>
                  <a:srgbClr val="FF0309"/>
                </a:solidFill>
              </a:rPr>
              <a:t>)</a:t>
            </a:r>
            <a:r>
              <a:rPr lang="en-US" altLang="it-IT" sz="2400" baseline="30000">
                <a:solidFill>
                  <a:srgbClr val="FF0309"/>
                </a:solidFill>
              </a:rPr>
              <a:t>2</a:t>
            </a:r>
            <a:r>
              <a:rPr lang="en-US" altLang="it-IT" sz="2400"/>
              <a:t> - 1/2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i</a:t>
            </a:r>
            <a:r>
              <a:rPr lang="en-US" altLang="it-IT" sz="2400" i="1"/>
              <a:t> a</a:t>
            </a:r>
            <a:r>
              <a:rPr lang="en-US" altLang="it-IT" sz="2400" i="1" baseline="-25000"/>
              <a:t>i</a:t>
            </a:r>
            <a:r>
              <a:rPr lang="en-US" altLang="it-IT" sz="2400" baseline="30000"/>
              <a:t>2</a:t>
            </a:r>
            <a:r>
              <a:rPr lang="en-US" altLang="it-IT" sz="2400" i="1" baseline="30000"/>
              <a:t>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 sz="2400"/>
              <a:t>(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 sz="2400"/>
              <a:t>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    =  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    = - 1/2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i</a:t>
            </a:r>
            <a:r>
              <a:rPr lang="en-US" altLang="it-IT" sz="2400" i="1"/>
              <a:t>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j </a:t>
            </a:r>
            <a:r>
              <a:rPr lang="en-US" altLang="it-IT" sz="2400" baseline="-25000"/>
              <a:t>≠</a:t>
            </a:r>
            <a:r>
              <a:rPr lang="en-US" altLang="it-IT" sz="2400" i="1" baseline="-25000">
                <a:sym typeface="Symbol" pitchFamily="2" charset="2"/>
              </a:rPr>
              <a:t> </a:t>
            </a:r>
            <a:r>
              <a:rPr lang="en-US" altLang="it-IT" sz="2400" i="1" baseline="-25000"/>
              <a:t>i</a:t>
            </a:r>
            <a:r>
              <a:rPr lang="en-US" altLang="it-IT" sz="2400" i="1"/>
              <a:t> </a:t>
            </a:r>
            <a:r>
              <a:rPr lang="en-US" altLang="it-IT" sz="2400"/>
              <a:t>(-</a:t>
            </a:r>
            <a:r>
              <a:rPr lang="en-US" altLang="it-IT" sz="2400" i="1"/>
              <a:t>a</a:t>
            </a:r>
            <a:r>
              <a:rPr lang="en-US" altLang="it-IT" sz="2400" i="1" baseline="-25000"/>
              <a:t>i </a:t>
            </a:r>
            <a:r>
              <a:rPr lang="en-US" altLang="it-IT" sz="2400" i="1"/>
              <a:t>a</a:t>
            </a:r>
            <a:r>
              <a:rPr lang="en-US" altLang="it-IT" sz="2400" i="1" baseline="-25000"/>
              <a:t>j</a:t>
            </a:r>
            <a:r>
              <a:rPr lang="en-US" altLang="it-IT" sz="2400"/>
              <a:t>)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j</a:t>
            </a:r>
            <a:r>
              <a:rPr lang="en-US" altLang="it-IT" sz="2400"/>
              <a:t> -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i</a:t>
            </a:r>
            <a:r>
              <a:rPr lang="en-US" altLang="it-IT" sz="2400" i="1"/>
              <a:t> </a:t>
            </a:r>
            <a:r>
              <a:rPr lang="en-US" altLang="it-IT" sz="2400"/>
              <a:t>(-</a:t>
            </a:r>
            <a:r>
              <a:rPr lang="en-US" altLang="it-IT" sz="2400" i="1"/>
              <a:t>a</a:t>
            </a:r>
            <a:r>
              <a:rPr lang="en-US" altLang="it-IT" sz="2400" i="1" baseline="-25000"/>
              <a:t>i</a:t>
            </a:r>
            <a:r>
              <a:rPr lang="en-US" altLang="it-IT" sz="2400" baseline="30000"/>
              <a:t>2</a:t>
            </a:r>
            <a:r>
              <a:rPr lang="en-US" altLang="it-IT" sz="2400"/>
              <a:t>/2 + </a:t>
            </a:r>
            <a:r>
              <a:rPr lang="en-US" altLang="it-IT" sz="2400" i="1"/>
              <a:t>S a</a:t>
            </a:r>
            <a:r>
              <a:rPr lang="en-US" altLang="it-IT" sz="2400" i="1" baseline="-25000"/>
              <a:t>i </a:t>
            </a:r>
            <a:r>
              <a:rPr lang="en-US" altLang="it-IT" sz="2400"/>
              <a:t>) </a:t>
            </a: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 sz="2400"/>
              <a:t> + </a:t>
            </a:r>
            <a:r>
              <a:rPr lang="en-US" altLang="it-IT" sz="2400" i="1"/>
              <a:t>S</a:t>
            </a:r>
            <a:r>
              <a:rPr lang="en-US" altLang="it-IT" sz="2400" baseline="30000"/>
              <a:t>2</a:t>
            </a:r>
            <a:r>
              <a:rPr lang="en-US" altLang="it-IT" sz="2400" i="1"/>
              <a:t>/2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4DC0C7-6054-C742-864A-1F4BF027E28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5486400"/>
            <a:ext cx="2857500" cy="457200"/>
            <a:chOff x="3733800" y="5486400"/>
            <a:chExt cx="2857500" cy="457200"/>
          </a:xfrm>
        </p:grpSpPr>
        <p:sp>
          <p:nvSpPr>
            <p:cNvPr id="36878" name="Rectangle 9">
              <a:extLst>
                <a:ext uri="{FF2B5EF4-FFF2-40B4-BE49-F238E27FC236}">
                  <a16:creationId xmlns:a16="http://schemas.microsoft.com/office/drawing/2014/main" id="{9603C8F7-DF18-AB41-9A67-687B15208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486400"/>
              <a:ext cx="466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>
                  <a:sym typeface="Symbol" pitchFamily="2" charset="2"/>
                </a:rPr>
                <a:t>T</a:t>
              </a:r>
              <a:r>
                <a:rPr lang="en-US" altLang="it-IT" sz="2400" i="1" baseline="-25000">
                  <a:sym typeface="Symbol" pitchFamily="2" charset="2"/>
                </a:rPr>
                <a:t>ij</a:t>
              </a:r>
            </a:p>
          </p:txBody>
        </p:sp>
        <p:sp>
          <p:nvSpPr>
            <p:cNvPr id="36879" name="Rectangle 10">
              <a:extLst>
                <a:ext uri="{FF2B5EF4-FFF2-40B4-BE49-F238E27FC236}">
                  <a16:creationId xmlns:a16="http://schemas.microsoft.com/office/drawing/2014/main" id="{6335647D-68D2-FE4C-ACCA-945646736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54864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>
                  <a:sym typeface="Symbol" pitchFamily="2" charset="2"/>
                </a:rPr>
                <a:t>I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ADCB28-BF6C-CE40-976D-7424030A6003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159250"/>
            <a:ext cx="2841625" cy="657225"/>
            <a:chOff x="5791200" y="4159250"/>
            <a:chExt cx="2841625" cy="657225"/>
          </a:xfrm>
        </p:grpSpPr>
        <p:sp>
          <p:nvSpPr>
            <p:cNvPr id="36875" name="Text Box 7">
              <a:extLst>
                <a:ext uri="{FF2B5EF4-FFF2-40B4-BE49-F238E27FC236}">
                  <a16:creationId xmlns:a16="http://schemas.microsoft.com/office/drawing/2014/main" id="{33FAC96F-6525-5140-9FC7-8DBEFB5D8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4419600"/>
              <a:ext cx="23082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= 0 se </a:t>
              </a:r>
              <a:r>
                <a:rPr lang="en-US" altLang="it-IT" sz="2000" i="1"/>
                <a:t>V</a:t>
              </a:r>
              <a:r>
                <a:rPr lang="en-US" altLang="it-IT" sz="2000" i="1" baseline="-25000"/>
                <a:t>i</a:t>
              </a:r>
              <a:r>
                <a:rPr lang="en-US" altLang="it-IT" sz="2000"/>
                <a:t> = 0 o </a:t>
              </a:r>
              <a:r>
                <a:rPr lang="en-US" altLang="it-IT" sz="2000" i="1"/>
                <a:t>V</a:t>
              </a:r>
              <a:r>
                <a:rPr lang="en-US" altLang="it-IT" sz="2000" i="1" baseline="-25000"/>
                <a:t>i</a:t>
              </a:r>
              <a:r>
                <a:rPr lang="en-US" altLang="it-IT" sz="2000"/>
                <a:t> = 1</a:t>
              </a:r>
            </a:p>
          </p:txBody>
        </p:sp>
        <p:sp>
          <p:nvSpPr>
            <p:cNvPr id="36876" name="Line 8">
              <a:extLst>
                <a:ext uri="{FF2B5EF4-FFF2-40B4-BE49-F238E27FC236}">
                  <a16:creationId xmlns:a16="http://schemas.microsoft.com/office/drawing/2014/main" id="{B0AE18DC-F246-EB46-B088-44312446D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91200" y="42672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Text Box 11">
              <a:extLst>
                <a:ext uri="{FF2B5EF4-FFF2-40B4-BE49-F238E27FC236}">
                  <a16:creationId xmlns:a16="http://schemas.microsoft.com/office/drawing/2014/main" id="{FF18C9E7-4013-A84C-A21A-E241F73E7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159250"/>
              <a:ext cx="2046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condizione al contorno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E5BA720-4758-BC49-AAD3-9110EA56E0C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114800"/>
            <a:ext cx="1984375" cy="685800"/>
            <a:chOff x="2667000" y="4114800"/>
            <a:chExt cx="1984375" cy="685800"/>
          </a:xfrm>
        </p:grpSpPr>
        <p:sp>
          <p:nvSpPr>
            <p:cNvPr id="36873" name="Text Box 12">
              <a:extLst>
                <a:ext uri="{FF2B5EF4-FFF2-40B4-BE49-F238E27FC236}">
                  <a16:creationId xmlns:a16="http://schemas.microsoft.com/office/drawing/2014/main" id="{B392A2F0-8894-6643-B1C0-9A6ED6B25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4464050"/>
              <a:ext cx="1984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309"/>
                  </a:solidFill>
                </a:rPr>
                <a:t>associata al problema </a:t>
              </a:r>
            </a:p>
          </p:txBody>
        </p:sp>
        <p:sp>
          <p:nvSpPr>
            <p:cNvPr id="36874" name="Line 13">
              <a:extLst>
                <a:ext uri="{FF2B5EF4-FFF2-40B4-BE49-F238E27FC236}">
                  <a16:creationId xmlns:a16="http://schemas.microsoft.com/office/drawing/2014/main" id="{37144AED-A350-1348-8AA7-6F0273C06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00400" y="4114800"/>
              <a:ext cx="0" cy="381000"/>
            </a:xfrm>
            <a:prstGeom prst="line">
              <a:avLst/>
            </a:prstGeom>
            <a:noFill/>
            <a:ln w="9525">
              <a:solidFill>
                <a:srgbClr val="FF03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1B1CC16-1A2A-224D-84D9-B7EA7B3A5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549650"/>
            <a:ext cx="5619750" cy="6969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Screen shot 2011-03-#59AB86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AA2FF548-C090-B443-B26C-7C24B9E1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42608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4">
            <a:extLst>
              <a:ext uri="{FF2B5EF4-FFF2-40B4-BE49-F238E27FC236}">
                <a16:creationId xmlns:a16="http://schemas.microsoft.com/office/drawing/2014/main" id="{81698E5F-58E2-F241-9B89-D9EB13B3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974725"/>
            <a:ext cx="22574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Esempio: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convertitore A/D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con </a:t>
            </a:r>
            <a:r>
              <a:rPr lang="en-US" altLang="it-IT" sz="2400" i="1"/>
              <a:t>a</a:t>
            </a:r>
            <a:r>
              <a:rPr lang="en-US" altLang="it-IT" sz="2400" i="1" baseline="-25000"/>
              <a:t>i </a:t>
            </a:r>
            <a:r>
              <a:rPr lang="en-US" altLang="it-IT" sz="2400"/>
              <a:t>= 2</a:t>
            </a:r>
            <a:r>
              <a:rPr lang="en-US" altLang="it-IT" sz="2400" i="1" baseline="30000"/>
              <a:t>i</a:t>
            </a:r>
            <a:endParaRPr lang="en-US" altLang="it-IT" sz="2400" i="1" baseline="-25000"/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494E1EA9-FE2B-284D-892F-6DFE35264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660525"/>
            <a:ext cx="94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x</a:t>
            </a:r>
            <a:r>
              <a:rPr lang="en-US" altLang="it-IT" sz="2400"/>
              <a:t> = 13</a:t>
            </a: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A065F64C-2A5C-C447-A1D0-14732E293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4937125"/>
            <a:ext cx="193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1     1     0     1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>
            <a:extLst>
              <a:ext uri="{FF2B5EF4-FFF2-40B4-BE49-F238E27FC236}">
                <a16:creationId xmlns:a16="http://schemas.microsoft.com/office/drawing/2014/main" id="{CE75382D-CF5E-0540-8997-BA25DACD5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36525"/>
            <a:ext cx="389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Traveling salesman problem</a:t>
            </a:r>
          </a:p>
        </p:txBody>
      </p:sp>
      <p:sp>
        <p:nvSpPr>
          <p:cNvPr id="38914" name="Oval 3">
            <a:extLst>
              <a:ext uri="{FF2B5EF4-FFF2-40B4-BE49-F238E27FC236}">
                <a16:creationId xmlns:a16="http://schemas.microsoft.com/office/drawing/2014/main" id="{F5777418-E507-3242-A79B-EC095764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8915" name="Oval 4">
            <a:extLst>
              <a:ext uri="{FF2B5EF4-FFF2-40B4-BE49-F238E27FC236}">
                <a16:creationId xmlns:a16="http://schemas.microsoft.com/office/drawing/2014/main" id="{B08E4E8A-1B3F-B44A-A0D4-B261704E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8916" name="Oval 5">
            <a:extLst>
              <a:ext uri="{FF2B5EF4-FFF2-40B4-BE49-F238E27FC236}">
                <a16:creationId xmlns:a16="http://schemas.microsoft.com/office/drawing/2014/main" id="{E005B842-EDFF-3D46-8D2B-E0346AC0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8917" name="Oval 6">
            <a:extLst>
              <a:ext uri="{FF2B5EF4-FFF2-40B4-BE49-F238E27FC236}">
                <a16:creationId xmlns:a16="http://schemas.microsoft.com/office/drawing/2014/main" id="{86E31D6D-41BA-1C47-A0BE-50BDD802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8918" name="Oval 7">
            <a:extLst>
              <a:ext uri="{FF2B5EF4-FFF2-40B4-BE49-F238E27FC236}">
                <a16:creationId xmlns:a16="http://schemas.microsoft.com/office/drawing/2014/main" id="{5750B487-DAD0-1D4B-9411-63F1BA4B9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8919" name="Line 8">
            <a:extLst>
              <a:ext uri="{FF2B5EF4-FFF2-40B4-BE49-F238E27FC236}">
                <a16:creationId xmlns:a16="http://schemas.microsoft.com/office/drawing/2014/main" id="{510161F8-204C-B34B-A1C5-0B58AA88C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295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9">
            <a:extLst>
              <a:ext uri="{FF2B5EF4-FFF2-40B4-BE49-F238E27FC236}">
                <a16:creationId xmlns:a16="http://schemas.microsoft.com/office/drawing/2014/main" id="{FEC8D137-8E73-2943-A633-7C499D998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5240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">
            <a:extLst>
              <a:ext uri="{FF2B5EF4-FFF2-40B4-BE49-F238E27FC236}">
                <a16:creationId xmlns:a16="http://schemas.microsoft.com/office/drawing/2014/main" id="{7BA130D2-5D21-9549-98D6-B0C9792DF6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12954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1">
            <a:extLst>
              <a:ext uri="{FF2B5EF4-FFF2-40B4-BE49-F238E27FC236}">
                <a16:creationId xmlns:a16="http://schemas.microsoft.com/office/drawing/2014/main" id="{C9538A9A-54FB-494F-9DC9-73BED8B0F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2">
            <a:extLst>
              <a:ext uri="{FF2B5EF4-FFF2-40B4-BE49-F238E27FC236}">
                <a16:creationId xmlns:a16="http://schemas.microsoft.com/office/drawing/2014/main" id="{64B13D8A-B05E-B448-9A0C-86C61582D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23622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13">
            <a:extLst>
              <a:ext uri="{FF2B5EF4-FFF2-40B4-BE49-F238E27FC236}">
                <a16:creationId xmlns:a16="http://schemas.microsoft.com/office/drawing/2014/main" id="{B1CA10CE-5FCC-8443-806F-9998D6DF2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9144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A</a:t>
            </a:r>
          </a:p>
        </p:txBody>
      </p:sp>
      <p:sp>
        <p:nvSpPr>
          <p:cNvPr id="38925" name="Text Box 14">
            <a:extLst>
              <a:ext uri="{FF2B5EF4-FFF2-40B4-BE49-F238E27FC236}">
                <a16:creationId xmlns:a16="http://schemas.microsoft.com/office/drawing/2014/main" id="{F8477E15-DE37-6741-B4FF-E33B5F79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15541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E</a:t>
            </a:r>
          </a:p>
        </p:txBody>
      </p:sp>
      <p:sp>
        <p:nvSpPr>
          <p:cNvPr id="38926" name="Text Box 15">
            <a:extLst>
              <a:ext uri="{FF2B5EF4-FFF2-40B4-BE49-F238E27FC236}">
                <a16:creationId xmlns:a16="http://schemas.microsoft.com/office/drawing/2014/main" id="{BAF18DCF-1333-1C46-949E-9EF95FA1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22399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B</a:t>
            </a:r>
          </a:p>
        </p:txBody>
      </p:sp>
      <p:sp>
        <p:nvSpPr>
          <p:cNvPr id="38927" name="Text Box 16">
            <a:extLst>
              <a:ext uri="{FF2B5EF4-FFF2-40B4-BE49-F238E27FC236}">
                <a16:creationId xmlns:a16="http://schemas.microsoft.com/office/drawing/2014/main" id="{36C7F7C3-4BDD-4B43-B7C7-6A55FF15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6209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D</a:t>
            </a:r>
          </a:p>
        </p:txBody>
      </p:sp>
      <p:sp>
        <p:nvSpPr>
          <p:cNvPr id="38928" name="Text Box 17">
            <a:extLst>
              <a:ext uri="{FF2B5EF4-FFF2-40B4-BE49-F238E27FC236}">
                <a16:creationId xmlns:a16="http://schemas.microsoft.com/office/drawing/2014/main" id="{FA26F958-25F9-3843-A295-95F98981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173163"/>
            <a:ext cx="354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i="1"/>
              <a:t>C</a:t>
            </a:r>
            <a:endParaRPr lang="en-US" altLang="it-IT" sz="2000"/>
          </a:p>
        </p:txBody>
      </p:sp>
      <p:sp>
        <p:nvSpPr>
          <p:cNvPr id="37905" name="Text Box 18">
            <a:extLst>
              <a:ext uri="{FF2B5EF4-FFF2-40B4-BE49-F238E27FC236}">
                <a16:creationId xmlns:a16="http://schemas.microsoft.com/office/drawing/2014/main" id="{7AE76ABF-8FD6-1540-890D-BDED86B33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584325"/>
            <a:ext cx="36004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n</a:t>
            </a:r>
            <a:r>
              <a:rPr lang="en-US" altLang="it-IT" sz="2400"/>
              <a:t> città  </a:t>
            </a:r>
            <a:r>
              <a:rPr lang="en-US" altLang="it-IT" sz="2400" i="1"/>
              <a:t>A</a:t>
            </a:r>
            <a:r>
              <a:rPr lang="en-US" altLang="it-IT" sz="2400"/>
              <a:t>, </a:t>
            </a:r>
            <a:r>
              <a:rPr lang="en-US" altLang="it-IT" sz="2400" i="1"/>
              <a:t>B</a:t>
            </a:r>
            <a:r>
              <a:rPr lang="en-US" altLang="it-IT" sz="2400"/>
              <a:t>, </a:t>
            </a:r>
            <a:r>
              <a:rPr lang="en-US" altLang="it-IT" sz="2400" i="1"/>
              <a:t>C</a:t>
            </a:r>
            <a:r>
              <a:rPr lang="en-US" altLang="it-IT" sz="2400"/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distanze reciproche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d</a:t>
            </a:r>
            <a:r>
              <a:rPr lang="en-US" altLang="it-IT" sz="2400" i="1" baseline="-25000"/>
              <a:t>AB</a:t>
            </a:r>
            <a:r>
              <a:rPr lang="en-US" altLang="it-IT" sz="2400" i="1"/>
              <a:t> d</a:t>
            </a:r>
            <a:r>
              <a:rPr lang="en-US" altLang="it-IT" sz="2400" i="1" baseline="-25000"/>
              <a:t>AC</a:t>
            </a:r>
            <a:r>
              <a:rPr lang="en-US" altLang="it-IT" sz="2400" i="1"/>
              <a:t> d</a:t>
            </a:r>
            <a:r>
              <a:rPr lang="en-US" altLang="it-IT" sz="2400" i="1" baseline="-25000"/>
              <a:t>BC </a:t>
            </a:r>
            <a:r>
              <a:rPr lang="en-US" altLang="it-IT" sz="2400" i="1"/>
              <a:t>d</a:t>
            </a:r>
            <a:r>
              <a:rPr lang="en-US" altLang="it-IT" sz="2400" i="1" baseline="-25000"/>
              <a:t>AD</a:t>
            </a:r>
            <a:r>
              <a:rPr lang="en-US" altLang="it-IT" sz="2400" i="1"/>
              <a:t>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/>
              <a:t>percorso ottimo </a:t>
            </a:r>
            <a:r>
              <a:rPr lang="en-US" altLang="it-IT" sz="2400" i="1"/>
              <a:t>C-A-E-B-D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d </a:t>
            </a:r>
            <a:r>
              <a:rPr lang="en-US" altLang="it-IT" sz="2400"/>
              <a:t>=</a:t>
            </a:r>
            <a:r>
              <a:rPr lang="en-US" altLang="it-IT" sz="2400" i="1"/>
              <a:t> d</a:t>
            </a:r>
            <a:r>
              <a:rPr lang="en-US" altLang="it-IT" sz="2400" i="1" baseline="-25000"/>
              <a:t>CA</a:t>
            </a:r>
            <a:r>
              <a:rPr lang="en-US" altLang="it-IT" sz="2400" i="1"/>
              <a:t> </a:t>
            </a:r>
            <a:r>
              <a:rPr lang="en-US" altLang="it-IT" sz="2400"/>
              <a:t>+ </a:t>
            </a:r>
            <a:r>
              <a:rPr lang="en-US" altLang="it-IT" sz="2400" i="1"/>
              <a:t>d</a:t>
            </a:r>
            <a:r>
              <a:rPr lang="en-US" altLang="it-IT" sz="2400" i="1" baseline="-25000"/>
              <a:t>AE </a:t>
            </a:r>
            <a:r>
              <a:rPr lang="en-US" altLang="it-IT" sz="2400"/>
              <a:t>+ </a:t>
            </a:r>
            <a:r>
              <a:rPr lang="en-US" altLang="it-IT" sz="2400" i="1"/>
              <a:t>d</a:t>
            </a:r>
            <a:r>
              <a:rPr lang="en-US" altLang="it-IT" sz="2400" i="1" baseline="-25000"/>
              <a:t>EB </a:t>
            </a:r>
            <a:r>
              <a:rPr lang="en-US" altLang="it-IT" sz="2400"/>
              <a:t>+ </a:t>
            </a:r>
            <a:r>
              <a:rPr lang="en-US" altLang="it-IT" sz="2400" i="1"/>
              <a:t>d</a:t>
            </a:r>
            <a:r>
              <a:rPr lang="en-US" altLang="it-IT" sz="2400" i="1" baseline="-25000"/>
              <a:t>BD</a:t>
            </a:r>
          </a:p>
        </p:txBody>
      </p:sp>
      <p:sp>
        <p:nvSpPr>
          <p:cNvPr id="38930" name="Text Box 22">
            <a:extLst>
              <a:ext uri="{FF2B5EF4-FFF2-40B4-BE49-F238E27FC236}">
                <a16:creationId xmlns:a16="http://schemas.microsoft.com/office/drawing/2014/main" id="{3FE8C927-FAB8-A241-A7DA-159FC958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05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1" name="Text Box 23">
            <a:extLst>
              <a:ext uri="{FF2B5EF4-FFF2-40B4-BE49-F238E27FC236}">
                <a16:creationId xmlns:a16="http://schemas.microsoft.com/office/drawing/2014/main" id="{7E4C1133-1299-C44B-A2B1-2E9F87AA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974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2" name="Text Box 24">
            <a:extLst>
              <a:ext uri="{FF2B5EF4-FFF2-40B4-BE49-F238E27FC236}">
                <a16:creationId xmlns:a16="http://schemas.microsoft.com/office/drawing/2014/main" id="{A11259F3-E97C-9E40-9E91-8E2BBEE9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898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3" name="Text Box 77">
            <a:extLst>
              <a:ext uri="{FF2B5EF4-FFF2-40B4-BE49-F238E27FC236}">
                <a16:creationId xmlns:a16="http://schemas.microsoft.com/office/drawing/2014/main" id="{400F66BE-FC40-BF4B-95C0-95F9D2DD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1127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4" name="Text Box 78">
            <a:extLst>
              <a:ext uri="{FF2B5EF4-FFF2-40B4-BE49-F238E27FC236}">
                <a16:creationId xmlns:a16="http://schemas.microsoft.com/office/drawing/2014/main" id="{0F45CD48-6501-3141-B8EF-A093C21E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041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5" name="Text Box 79">
            <a:extLst>
              <a:ext uri="{FF2B5EF4-FFF2-40B4-BE49-F238E27FC236}">
                <a16:creationId xmlns:a16="http://schemas.microsoft.com/office/drawing/2014/main" id="{D098CE4D-5ED8-F942-8EBD-9BEC49149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447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6" name="Text Box 80">
            <a:extLst>
              <a:ext uri="{FF2B5EF4-FFF2-40B4-BE49-F238E27FC236}">
                <a16:creationId xmlns:a16="http://schemas.microsoft.com/office/drawing/2014/main" id="{4204B8A7-24C5-3945-A2B5-5C5F50AB9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1355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7" name="Text Box 81">
            <a:extLst>
              <a:ext uri="{FF2B5EF4-FFF2-40B4-BE49-F238E27FC236}">
                <a16:creationId xmlns:a16="http://schemas.microsoft.com/office/drawing/2014/main" id="{84B2FD81-2BF8-254E-84E4-CFBBEA65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1203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8" name="Text Box 82">
            <a:extLst>
              <a:ext uri="{FF2B5EF4-FFF2-40B4-BE49-F238E27FC236}">
                <a16:creationId xmlns:a16="http://schemas.microsoft.com/office/drawing/2014/main" id="{B618B702-BD42-114C-891B-A6ACF452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41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DD3B8D-CD9A-C748-B80B-FE78E72090AC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565525"/>
            <a:ext cx="4203700" cy="2911475"/>
            <a:chOff x="4495800" y="3565525"/>
            <a:chExt cx="4203700" cy="2911475"/>
          </a:xfrm>
        </p:grpSpPr>
        <p:grpSp>
          <p:nvGrpSpPr>
            <p:cNvPr id="38940" name="Group 104">
              <a:extLst>
                <a:ext uri="{FF2B5EF4-FFF2-40B4-BE49-F238E27FC236}">
                  <a16:creationId xmlns:a16="http://schemas.microsoft.com/office/drawing/2014/main" id="{2E046E67-45FF-BC40-943C-8DA10F358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0525" y="3565525"/>
              <a:ext cx="2309813" cy="2282825"/>
              <a:chOff x="3446" y="2246"/>
              <a:chExt cx="1455" cy="1438"/>
            </a:xfrm>
          </p:grpSpPr>
          <p:sp>
            <p:nvSpPr>
              <p:cNvPr id="38942" name="Text Box 19">
                <a:extLst>
                  <a:ext uri="{FF2B5EF4-FFF2-40B4-BE49-F238E27FC236}">
                    <a16:creationId xmlns:a16="http://schemas.microsoft.com/office/drawing/2014/main" id="{6CF2CCA4-0D72-AD45-AB28-A7FE408FD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6" y="2246"/>
                <a:ext cx="1455" cy="1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/>
                  <a:t>     1   2   3   4   5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/>
                  <a:t>A   </a:t>
                </a:r>
                <a:r>
                  <a:rPr lang="en-US" altLang="it-IT" sz="2400"/>
                  <a:t>0   </a:t>
                </a:r>
                <a:r>
                  <a:rPr lang="en-US" altLang="it-IT" sz="2400" b="1"/>
                  <a:t>1</a:t>
                </a:r>
                <a:r>
                  <a:rPr lang="en-US" altLang="it-IT" sz="2400"/>
                  <a:t>   0   0   0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/>
                  <a:t>B   </a:t>
                </a:r>
                <a:r>
                  <a:rPr lang="en-US" altLang="it-IT" sz="2400"/>
                  <a:t>0   0   0   </a:t>
                </a:r>
                <a:r>
                  <a:rPr lang="en-US" altLang="it-IT" sz="2400" b="1"/>
                  <a:t>1</a:t>
                </a:r>
                <a:r>
                  <a:rPr lang="en-US" altLang="it-IT" sz="2400"/>
                  <a:t>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/>
                  <a:t>C</a:t>
                </a:r>
                <a:r>
                  <a:rPr lang="en-US" altLang="it-IT" sz="2400"/>
                  <a:t>   </a:t>
                </a:r>
                <a:r>
                  <a:rPr lang="en-US" altLang="it-IT" sz="2400" b="1"/>
                  <a:t>1</a:t>
                </a:r>
                <a:r>
                  <a:rPr lang="en-US" altLang="it-IT" sz="2400"/>
                  <a:t>   0   0   0   0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/>
                  <a:t>D</a:t>
                </a:r>
                <a:r>
                  <a:rPr lang="en-US" altLang="it-IT" sz="2400"/>
                  <a:t>   0   0   0   0   </a:t>
                </a:r>
                <a:r>
                  <a:rPr lang="en-US" altLang="it-IT" sz="2400" b="1"/>
                  <a:t>1</a:t>
                </a:r>
                <a:endParaRPr lang="en-US" altLang="it-IT" sz="240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2400" i="1"/>
                  <a:t>E</a:t>
                </a:r>
                <a:r>
                  <a:rPr lang="en-US" altLang="it-IT" sz="2400"/>
                  <a:t>   0   0   </a:t>
                </a:r>
                <a:r>
                  <a:rPr lang="en-US" altLang="it-IT" sz="2400" b="1"/>
                  <a:t>1</a:t>
                </a:r>
                <a:r>
                  <a:rPr lang="en-US" altLang="it-IT" sz="2400"/>
                  <a:t>   0   0</a:t>
                </a:r>
              </a:p>
            </p:txBody>
          </p:sp>
          <p:sp>
            <p:nvSpPr>
              <p:cNvPr id="38943" name="Line 88">
                <a:extLst>
                  <a:ext uri="{FF2B5EF4-FFF2-40B4-BE49-F238E27FC236}">
                    <a16:creationId xmlns:a16="http://schemas.microsoft.com/office/drawing/2014/main" id="{41AA3AA3-77DF-BC42-92F2-D9FDA5716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4" name="Line 89">
                <a:extLst>
                  <a:ext uri="{FF2B5EF4-FFF2-40B4-BE49-F238E27FC236}">
                    <a16:creationId xmlns:a16="http://schemas.microsoft.com/office/drawing/2014/main" id="{1D00FFAB-C910-B54C-92E6-24F938FA0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97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5" name="Line 90">
                <a:extLst>
                  <a:ext uri="{FF2B5EF4-FFF2-40B4-BE49-F238E27FC236}">
                    <a16:creationId xmlns:a16="http://schemas.microsoft.com/office/drawing/2014/main" id="{1FAFA83E-EF9E-A745-8C15-B83372047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6" name="Line 91">
                <a:extLst>
                  <a:ext uri="{FF2B5EF4-FFF2-40B4-BE49-F238E27FC236}">
                    <a16:creationId xmlns:a16="http://schemas.microsoft.com/office/drawing/2014/main" id="{CC668713-5F74-3849-8FC2-9137862A3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40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7" name="Line 92">
                <a:extLst>
                  <a:ext uri="{FF2B5EF4-FFF2-40B4-BE49-F238E27FC236}">
                    <a16:creationId xmlns:a16="http://schemas.microsoft.com/office/drawing/2014/main" id="{63BD86A8-69A6-524F-8F63-F51C7E47C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49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948" name="Group 102">
                <a:extLst>
                  <a:ext uri="{FF2B5EF4-FFF2-40B4-BE49-F238E27FC236}">
                    <a16:creationId xmlns:a16="http://schemas.microsoft.com/office/drawing/2014/main" id="{0EECE017-416A-F645-B9B7-06A046CD2D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2256"/>
                <a:ext cx="1440" cy="1392"/>
                <a:chOff x="3456" y="2304"/>
                <a:chExt cx="1440" cy="1296"/>
              </a:xfrm>
            </p:grpSpPr>
            <p:sp>
              <p:nvSpPr>
                <p:cNvPr id="38951" name="Line 93">
                  <a:extLst>
                    <a:ext uri="{FF2B5EF4-FFF2-40B4-BE49-F238E27FC236}">
                      <a16:creationId xmlns:a16="http://schemas.microsoft.com/office/drawing/2014/main" id="{4609C025-8B96-664A-B302-52B87ED1F2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56" y="230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52" name="Line 94">
                  <a:extLst>
                    <a:ext uri="{FF2B5EF4-FFF2-40B4-BE49-F238E27FC236}">
                      <a16:creationId xmlns:a16="http://schemas.microsoft.com/office/drawing/2014/main" id="{14A2D0FB-C551-E341-AA68-68C3E5F60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96" y="230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53" name="Line 95">
                  <a:extLst>
                    <a:ext uri="{FF2B5EF4-FFF2-40B4-BE49-F238E27FC236}">
                      <a16:creationId xmlns:a16="http://schemas.microsoft.com/office/drawing/2014/main" id="{9174A236-BDC8-B440-8D4D-FAB5C877D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936" y="230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54" name="Line 96">
                  <a:extLst>
                    <a:ext uri="{FF2B5EF4-FFF2-40B4-BE49-F238E27FC236}">
                      <a16:creationId xmlns:a16="http://schemas.microsoft.com/office/drawing/2014/main" id="{A1FE5981-9051-C94B-866A-45205A200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76" y="230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55" name="Line 97">
                  <a:extLst>
                    <a:ext uri="{FF2B5EF4-FFF2-40B4-BE49-F238E27FC236}">
                      <a16:creationId xmlns:a16="http://schemas.microsoft.com/office/drawing/2014/main" id="{AFA7EF00-733E-E147-A671-3E15CCA38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16" y="230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56" name="Line 98">
                  <a:extLst>
                    <a:ext uri="{FF2B5EF4-FFF2-40B4-BE49-F238E27FC236}">
                      <a16:creationId xmlns:a16="http://schemas.microsoft.com/office/drawing/2014/main" id="{802B4464-C179-A343-B47D-86FB3D18D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656" y="230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57" name="Line 99">
                  <a:extLst>
                    <a:ext uri="{FF2B5EF4-FFF2-40B4-BE49-F238E27FC236}">
                      <a16:creationId xmlns:a16="http://schemas.microsoft.com/office/drawing/2014/main" id="{0985EE8E-13E7-DC43-AA4F-8EA47D53C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96" y="230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949" name="Line 100">
                <a:extLst>
                  <a:ext uri="{FF2B5EF4-FFF2-40B4-BE49-F238E27FC236}">
                    <a16:creationId xmlns:a16="http://schemas.microsoft.com/office/drawing/2014/main" id="{90631BF4-0E8C-B246-831F-09A91C8A6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6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0" name="Line 101">
                <a:extLst>
                  <a:ext uri="{FF2B5EF4-FFF2-40B4-BE49-F238E27FC236}">
                    <a16:creationId xmlns:a16="http://schemas.microsoft.com/office/drawing/2014/main" id="{AC29F66A-4B05-7C4F-9857-B4DE9A29D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25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41" name="Text Box 103">
              <a:extLst>
                <a:ext uri="{FF2B5EF4-FFF2-40B4-BE49-F238E27FC236}">
                  <a16:creationId xmlns:a16="http://schemas.microsoft.com/office/drawing/2014/main" id="{24A56078-51C5-4741-95F4-76E0CA348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6019800"/>
              <a:ext cx="4203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codifica del percorso </a:t>
              </a:r>
              <a:r>
                <a:rPr lang="en-US" altLang="it-IT" sz="2400" i="1"/>
                <a:t>C-A-E-B-D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5">
            <a:extLst>
              <a:ext uri="{FF2B5EF4-FFF2-40B4-BE49-F238E27FC236}">
                <a16:creationId xmlns:a16="http://schemas.microsoft.com/office/drawing/2014/main" id="{72A83E9C-5C90-AA4C-8EAA-6115DA15DC4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52600"/>
            <a:ext cx="7929563" cy="1555750"/>
            <a:chOff x="480" y="912"/>
            <a:chExt cx="4995" cy="980"/>
          </a:xfrm>
        </p:grpSpPr>
        <p:sp>
          <p:nvSpPr>
            <p:cNvPr id="39965" name="Rectangle 2">
              <a:extLst>
                <a:ext uri="{FF2B5EF4-FFF2-40B4-BE49-F238E27FC236}">
                  <a16:creationId xmlns:a16="http://schemas.microsoft.com/office/drawing/2014/main" id="{C74A06E8-4C2D-D64D-82DC-DB4DC47F5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912"/>
              <a:ext cx="4944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>
                  <a:sym typeface="Symbol" pitchFamily="2" charset="2"/>
                </a:rPr>
                <a:t>E</a:t>
              </a:r>
              <a:r>
                <a:rPr lang="en-US" altLang="it-IT" sz="2400">
                  <a:sym typeface="Symbol" pitchFamily="2" charset="2"/>
                </a:rPr>
                <a:t> = </a:t>
              </a:r>
              <a:r>
                <a:rPr lang="en-US" altLang="it-IT" sz="2400" i="1">
                  <a:sym typeface="Symbol" pitchFamily="2" charset="2"/>
                </a:rPr>
                <a:t></a:t>
              </a:r>
              <a:r>
                <a:rPr lang="en-US" altLang="it-IT" sz="2400">
                  <a:sym typeface="Symbol" pitchFamily="2" charset="2"/>
                </a:rPr>
                <a:t>/2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X</a:t>
              </a:r>
              <a:r>
                <a:rPr lang="en-US" altLang="it-IT">
                  <a:sym typeface="Symbol" pitchFamily="2" charset="2"/>
                </a:rPr>
                <a:t> </a:t>
              </a:r>
              <a:r>
                <a:rPr lang="en-US" altLang="it-IT" sz="2400" i="1" baseline="-25000"/>
                <a:t>i</a:t>
              </a:r>
              <a:r>
                <a:rPr lang="en-US" altLang="it-IT" sz="2400" i="1"/>
                <a:t>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j </a:t>
              </a:r>
              <a:r>
                <a:rPr lang="en-US" altLang="it-IT" sz="2400" baseline="-25000"/>
                <a:t>≠</a:t>
              </a:r>
              <a:r>
                <a:rPr lang="en-US" altLang="it-IT" sz="2400" i="1" baseline="-25000">
                  <a:sym typeface="Symbol" pitchFamily="2" charset="2"/>
                </a:rPr>
                <a:t> </a:t>
              </a:r>
              <a:r>
                <a:rPr lang="en-US" altLang="it-IT" sz="2400" i="1" baseline="-25000"/>
                <a:t>i</a:t>
              </a:r>
              <a:r>
                <a:rPr lang="en-US" altLang="it-IT" sz="2400" i="1"/>
                <a:t> V</a:t>
              </a:r>
              <a:r>
                <a:rPr lang="en-US" altLang="it-IT" sz="2400" i="1" baseline="-25000"/>
                <a:t>X </a:t>
              </a:r>
              <a:r>
                <a:rPr lang="en-US" altLang="it-IT" sz="2400" i="1"/>
                <a:t>V</a:t>
              </a:r>
              <a:r>
                <a:rPr lang="en-US" altLang="it-IT" sz="2400" i="1" baseline="-25000"/>
                <a:t>X</a:t>
              </a:r>
              <a:r>
                <a:rPr lang="en-US" altLang="it-IT" sz="2400" i="1"/>
                <a:t>  </a:t>
              </a:r>
              <a:r>
                <a:rPr lang="en-US" altLang="it-IT" sz="2400"/>
                <a:t>+ </a:t>
              </a:r>
              <a:r>
                <a:rPr lang="en-US" altLang="it-IT" sz="2400" i="1">
                  <a:sym typeface="Symbol" pitchFamily="2" charset="2"/>
                </a:rPr>
                <a:t></a:t>
              </a:r>
              <a:r>
                <a:rPr lang="en-US" altLang="it-IT" sz="2400">
                  <a:sym typeface="Symbol" pitchFamily="2" charset="2"/>
                </a:rPr>
                <a:t>/2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i</a:t>
              </a:r>
              <a:r>
                <a:rPr lang="en-US" altLang="it-IT">
                  <a:sym typeface="Symbol" pitchFamily="2" charset="2"/>
                </a:rPr>
                <a:t> </a:t>
              </a:r>
              <a:r>
                <a:rPr lang="en-US" altLang="it-IT" sz="2400" i="1" baseline="-25000"/>
                <a:t>X</a:t>
              </a:r>
              <a:r>
                <a:rPr lang="en-US" altLang="it-IT" sz="2400" i="1"/>
                <a:t> </a:t>
              </a:r>
              <a:r>
                <a:rPr lang="en-US" altLang="it-IT"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ym typeface="Symbol" pitchFamily="2" charset="2"/>
                </a:rPr>
                <a:t>X </a:t>
              </a:r>
              <a:r>
                <a:rPr lang="en-US" altLang="it-IT" sz="2400" baseline="-25000"/>
                <a:t>≠</a:t>
              </a:r>
              <a:r>
                <a:rPr lang="en-US" altLang="it-IT" sz="2400" i="1" baseline="-25000">
                  <a:sym typeface="Symbol" pitchFamily="2" charset="2"/>
                </a:rPr>
                <a:t> </a:t>
              </a:r>
              <a:r>
                <a:rPr lang="en-US" altLang="it-IT" sz="2400" i="1" baseline="-25000"/>
                <a:t>Y</a:t>
              </a:r>
              <a:r>
                <a:rPr lang="en-US" altLang="it-IT" sz="2400" i="1"/>
                <a:t> V</a:t>
              </a:r>
              <a:r>
                <a:rPr lang="en-US" altLang="it-IT" sz="2400" i="1" baseline="-25000"/>
                <a:t>X </a:t>
              </a:r>
              <a:r>
                <a:rPr lang="en-US" altLang="it-IT" sz="2400" i="1"/>
                <a:t>V</a:t>
              </a:r>
              <a:r>
                <a:rPr lang="en-US" altLang="it-IT" sz="2400" i="1" baseline="-25000"/>
                <a:t>Y</a:t>
              </a:r>
              <a:r>
                <a:rPr lang="en-US" altLang="it-IT" sz="2400" i="1"/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 i="1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    + </a:t>
              </a:r>
              <a:r>
                <a:rPr lang="en-US" altLang="it-IT" sz="2400" i="1">
                  <a:sym typeface="Symbol" pitchFamily="2" charset="2"/>
                </a:rPr>
                <a:t> </a:t>
              </a:r>
              <a:r>
                <a:rPr lang="en-US" altLang="it-IT" sz="2400">
                  <a:sym typeface="Symbol" pitchFamily="2" charset="2"/>
                </a:rPr>
                <a:t>/2</a:t>
              </a:r>
              <a:r>
                <a:rPr lang="en-US" altLang="it-IT" sz="2400" i="1">
                  <a:sym typeface="Symbol" pitchFamily="2" charset="2"/>
                </a:rPr>
                <a:t> </a:t>
              </a:r>
              <a:r>
                <a:rPr lang="en-US" altLang="it-IT">
                  <a:sym typeface="Symbol" pitchFamily="2" charset="2"/>
                </a:rPr>
                <a:t>(</a:t>
              </a:r>
              <a:r>
                <a:rPr lang="en-US" altLang="it-IT" sz="2400" i="1" baseline="-25000">
                  <a:sym typeface="Symbol" pitchFamily="2" charset="2"/>
                </a:rPr>
                <a:t>X</a:t>
              </a:r>
              <a:r>
                <a:rPr lang="en-US" altLang="it-IT">
                  <a:sym typeface="Symbol" pitchFamily="2" charset="2"/>
                </a:rPr>
                <a:t> </a:t>
              </a:r>
              <a:r>
                <a:rPr lang="en-US" altLang="it-IT" sz="2400" i="1" baseline="-25000"/>
                <a:t>i</a:t>
              </a:r>
              <a:r>
                <a:rPr lang="en-US" altLang="it-IT" sz="2400" i="1"/>
                <a:t> V</a:t>
              </a:r>
              <a:r>
                <a:rPr lang="en-US" altLang="it-IT" sz="2400" i="1" baseline="-25000"/>
                <a:t>X  </a:t>
              </a:r>
              <a:r>
                <a:rPr lang="en-US" altLang="it-IT" sz="2400" i="1"/>
                <a:t>- n</a:t>
              </a:r>
              <a:r>
                <a:rPr lang="en-US" altLang="it-IT"/>
                <a:t>)</a:t>
              </a:r>
              <a:r>
                <a:rPr lang="en-US" altLang="it-IT" sz="2400" baseline="30000"/>
                <a:t>2</a:t>
              </a:r>
              <a:r>
                <a:rPr lang="en-US" altLang="it-IT" sz="2400" i="1">
                  <a:sym typeface="Symbol" pitchFamily="2" charset="2"/>
                </a:rPr>
                <a:t> </a:t>
              </a:r>
              <a:r>
                <a:rPr lang="en-US" altLang="it-IT" sz="2400"/>
                <a:t>+ </a:t>
              </a:r>
              <a:r>
                <a:rPr lang="en-US" altLang="it-IT" sz="2400" i="1">
                  <a:sym typeface="Symbol" pitchFamily="2" charset="2"/>
                </a:rPr>
                <a:t></a:t>
              </a:r>
              <a:r>
                <a:rPr lang="en-US" altLang="it-IT" sz="2400">
                  <a:sym typeface="Symbol" pitchFamily="2" charset="2"/>
                </a:rPr>
                <a:t>/2 </a:t>
              </a:r>
              <a:r>
                <a:rPr lang="en-US" altLang="it-IT">
                  <a:solidFill>
                    <a:srgbClr val="FF0309"/>
                  </a:solidFill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olidFill>
                    <a:srgbClr val="FF0309"/>
                  </a:solidFill>
                  <a:sym typeface="Symbol" pitchFamily="2" charset="2"/>
                </a:rPr>
                <a:t>X</a:t>
              </a:r>
              <a:r>
                <a:rPr lang="en-US" altLang="it-IT">
                  <a:solidFill>
                    <a:srgbClr val="FF0309"/>
                  </a:solidFill>
                  <a:sym typeface="Symbol" pitchFamily="2" charset="2"/>
                </a:rPr>
                <a:t>  </a:t>
              </a:r>
              <a:r>
                <a:rPr lang="en-US" altLang="it-IT" sz="2400" i="1" baseline="-25000">
                  <a:solidFill>
                    <a:srgbClr val="FF0309"/>
                  </a:solidFill>
                  <a:sym typeface="Symbol" pitchFamily="2" charset="2"/>
                </a:rPr>
                <a:t>X </a:t>
              </a:r>
              <a:r>
                <a:rPr lang="en-US" altLang="it-IT" sz="2400" baseline="-25000">
                  <a:solidFill>
                    <a:srgbClr val="FF0309"/>
                  </a:solidFill>
                </a:rPr>
                <a:t>≠</a:t>
              </a:r>
              <a:r>
                <a:rPr lang="en-US" altLang="it-IT" sz="2400" i="1" baseline="-25000">
                  <a:solidFill>
                    <a:srgbClr val="FF0309"/>
                  </a:solidFill>
                  <a:sym typeface="Symbol" pitchFamily="2" charset="2"/>
                </a:rPr>
                <a:t> </a:t>
              </a:r>
              <a:r>
                <a:rPr lang="en-US" altLang="it-IT" sz="2400" i="1" baseline="-25000">
                  <a:solidFill>
                    <a:srgbClr val="FF0309"/>
                  </a:solidFill>
                </a:rPr>
                <a:t>Y</a:t>
              </a:r>
              <a:r>
                <a:rPr lang="en-US" altLang="it-IT" sz="2400" i="1">
                  <a:solidFill>
                    <a:srgbClr val="FF0309"/>
                  </a:solidFill>
                </a:rPr>
                <a:t> </a:t>
              </a:r>
              <a:r>
                <a:rPr lang="en-US" altLang="it-IT">
                  <a:solidFill>
                    <a:srgbClr val="FF0309"/>
                  </a:solidFill>
                  <a:sym typeface="Symbol" pitchFamily="2" charset="2"/>
                </a:rPr>
                <a:t></a:t>
              </a:r>
              <a:r>
                <a:rPr lang="en-US" altLang="it-IT" sz="2400" i="1" baseline="-25000">
                  <a:solidFill>
                    <a:srgbClr val="FF0309"/>
                  </a:solidFill>
                  <a:sym typeface="Symbol" pitchFamily="2" charset="2"/>
                </a:rPr>
                <a:t> </a:t>
              </a:r>
              <a:r>
                <a:rPr lang="en-US" altLang="it-IT" sz="2400" i="1" baseline="-25000">
                  <a:solidFill>
                    <a:srgbClr val="FF0309"/>
                  </a:solidFill>
                </a:rPr>
                <a:t>i</a:t>
              </a:r>
              <a:r>
                <a:rPr lang="en-US" altLang="it-IT" sz="2400" i="1">
                  <a:solidFill>
                    <a:srgbClr val="FF0309"/>
                  </a:solidFill>
                </a:rPr>
                <a:t> d</a:t>
              </a:r>
              <a:r>
                <a:rPr lang="en-US" altLang="it-IT" sz="2400" i="1" baseline="-25000">
                  <a:solidFill>
                    <a:srgbClr val="FF0309"/>
                  </a:solidFill>
                </a:rPr>
                <a:t>XY </a:t>
              </a:r>
              <a:r>
                <a:rPr lang="en-US" altLang="it-IT" sz="2400" i="1">
                  <a:solidFill>
                    <a:srgbClr val="FF0309"/>
                  </a:solidFill>
                </a:rPr>
                <a:t>V</a:t>
              </a:r>
              <a:r>
                <a:rPr lang="en-US" altLang="it-IT" sz="2400" i="1" baseline="-25000">
                  <a:solidFill>
                    <a:srgbClr val="FF0309"/>
                  </a:solidFill>
                </a:rPr>
                <a:t>X</a:t>
              </a:r>
              <a:r>
                <a:rPr lang="en-US" altLang="it-IT" sz="2400" i="1">
                  <a:solidFill>
                    <a:srgbClr val="FF0309"/>
                  </a:solidFill>
                </a:rPr>
                <a:t> </a:t>
              </a:r>
              <a:r>
                <a:rPr lang="en-US" altLang="it-IT" sz="2400">
                  <a:solidFill>
                    <a:srgbClr val="FF0309"/>
                  </a:solidFill>
                </a:rPr>
                <a:t>(</a:t>
              </a:r>
              <a:r>
                <a:rPr lang="en-US" altLang="it-IT" sz="2400" i="1">
                  <a:solidFill>
                    <a:srgbClr val="FF0309"/>
                  </a:solidFill>
                </a:rPr>
                <a:t>V</a:t>
              </a:r>
              <a:r>
                <a:rPr lang="en-US" altLang="it-IT" sz="2400" i="1" baseline="-25000">
                  <a:solidFill>
                    <a:srgbClr val="FF0309"/>
                  </a:solidFill>
                </a:rPr>
                <a:t>Y</a:t>
              </a:r>
              <a:r>
                <a:rPr lang="en-US" altLang="it-IT" sz="2400" i="1">
                  <a:solidFill>
                    <a:srgbClr val="FF0309"/>
                  </a:solidFill>
                </a:rPr>
                <a:t> + V</a:t>
              </a:r>
              <a:r>
                <a:rPr lang="en-US" altLang="it-IT" sz="2400" i="1" baseline="-25000">
                  <a:solidFill>
                    <a:srgbClr val="FF0309"/>
                  </a:solidFill>
                </a:rPr>
                <a:t>Y</a:t>
              </a:r>
              <a:r>
                <a:rPr lang="en-US" altLang="it-IT" sz="2400" i="1">
                  <a:solidFill>
                    <a:srgbClr val="FF0309"/>
                  </a:solidFill>
                </a:rPr>
                <a:t> </a:t>
              </a:r>
              <a:r>
                <a:rPr lang="en-US" altLang="it-IT" sz="2400">
                  <a:solidFill>
                    <a:srgbClr val="FF0309"/>
                  </a:solidFill>
                </a:rPr>
                <a:t>)</a:t>
              </a:r>
              <a:endParaRPr lang="en-US" altLang="it-IT" sz="2400" i="1" baseline="-25000"/>
            </a:p>
          </p:txBody>
        </p:sp>
        <p:sp>
          <p:nvSpPr>
            <p:cNvPr id="39966" name="Text Box 3">
              <a:extLst>
                <a:ext uri="{FF2B5EF4-FFF2-40B4-BE49-F238E27FC236}">
                  <a16:creationId xmlns:a16="http://schemas.microsoft.com/office/drawing/2014/main" id="{0732EC47-C08B-AB43-AE48-3AB87EA0D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7" y="1632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>
                  <a:solidFill>
                    <a:srgbClr val="FF0309"/>
                  </a:solidFill>
                </a:rPr>
                <a:t>i</a:t>
              </a:r>
              <a:endParaRPr lang="en-US" altLang="it-IT" sz="2400"/>
            </a:p>
          </p:txBody>
        </p:sp>
        <p:sp>
          <p:nvSpPr>
            <p:cNvPr id="39967" name="Text Box 8">
              <a:extLst>
                <a:ext uri="{FF2B5EF4-FFF2-40B4-BE49-F238E27FC236}">
                  <a16:creationId xmlns:a16="http://schemas.microsoft.com/office/drawing/2014/main" id="{5FB14357-458A-F742-BED6-D37BF2628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" y="1104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i</a:t>
              </a:r>
              <a:endParaRPr lang="en-US" altLang="it-IT" sz="2400"/>
            </a:p>
          </p:txBody>
        </p:sp>
        <p:sp>
          <p:nvSpPr>
            <p:cNvPr id="39968" name="Text Box 9">
              <a:extLst>
                <a:ext uri="{FF2B5EF4-FFF2-40B4-BE49-F238E27FC236}">
                  <a16:creationId xmlns:a16="http://schemas.microsoft.com/office/drawing/2014/main" id="{D44E5BD7-E72B-4D46-A247-4B685053A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" y="1104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j</a:t>
              </a:r>
              <a:endParaRPr lang="en-US" altLang="it-IT" sz="2400"/>
            </a:p>
          </p:txBody>
        </p:sp>
        <p:sp>
          <p:nvSpPr>
            <p:cNvPr id="39969" name="Text Box 11">
              <a:extLst>
                <a:ext uri="{FF2B5EF4-FFF2-40B4-BE49-F238E27FC236}">
                  <a16:creationId xmlns:a16="http://schemas.microsoft.com/office/drawing/2014/main" id="{C5022046-2A48-1548-9FE8-B968884CD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104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i</a:t>
              </a:r>
              <a:endParaRPr lang="en-US" altLang="it-IT" sz="2400"/>
            </a:p>
          </p:txBody>
        </p:sp>
        <p:sp>
          <p:nvSpPr>
            <p:cNvPr id="39970" name="Text Box 12">
              <a:extLst>
                <a:ext uri="{FF2B5EF4-FFF2-40B4-BE49-F238E27FC236}">
                  <a16:creationId xmlns:a16="http://schemas.microsoft.com/office/drawing/2014/main" id="{7F3D7CF3-A84A-A744-837A-3809BB63E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" y="1104"/>
              <a:ext cx="1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/>
                <a:t>j</a:t>
              </a:r>
              <a:endParaRPr lang="en-US" altLang="it-IT" sz="2400"/>
            </a:p>
          </p:txBody>
        </p:sp>
        <p:sp>
          <p:nvSpPr>
            <p:cNvPr id="39971" name="Text Box 13">
              <a:extLst>
                <a:ext uri="{FF2B5EF4-FFF2-40B4-BE49-F238E27FC236}">
                  <a16:creationId xmlns:a16="http://schemas.microsoft.com/office/drawing/2014/main" id="{BF16337E-EB1F-0141-97C4-384C4CB46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680"/>
              <a:ext cx="3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>
                  <a:solidFill>
                    <a:srgbClr val="FF0309"/>
                  </a:solidFill>
                </a:rPr>
                <a:t>i </a:t>
              </a:r>
              <a:r>
                <a:rPr lang="en-US" altLang="it-IT" sz="1600">
                  <a:solidFill>
                    <a:srgbClr val="FF0309"/>
                  </a:solidFill>
                </a:rPr>
                <a:t>+1</a:t>
              </a:r>
              <a:endParaRPr lang="en-US" altLang="it-IT" sz="2400"/>
            </a:p>
          </p:txBody>
        </p:sp>
        <p:sp>
          <p:nvSpPr>
            <p:cNvPr id="39972" name="Text Box 14">
              <a:extLst>
                <a:ext uri="{FF2B5EF4-FFF2-40B4-BE49-F238E27FC236}">
                  <a16:creationId xmlns:a16="http://schemas.microsoft.com/office/drawing/2014/main" id="{D7432066-B99D-AA41-9E73-4A6EDF03A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680"/>
              <a:ext cx="2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 i="1">
                  <a:solidFill>
                    <a:srgbClr val="FF0309"/>
                  </a:solidFill>
                </a:rPr>
                <a:t>i</a:t>
              </a:r>
              <a:r>
                <a:rPr lang="en-US" altLang="it-IT" sz="1600">
                  <a:solidFill>
                    <a:srgbClr val="FF0309"/>
                  </a:solidFill>
                </a:rPr>
                <a:t> -1</a:t>
              </a:r>
              <a:endParaRPr lang="en-US" altLang="it-IT" sz="2400"/>
            </a:p>
          </p:txBody>
        </p:sp>
      </p:grpSp>
      <p:sp>
        <p:nvSpPr>
          <p:cNvPr id="38917" name="Text Box 19">
            <a:extLst>
              <a:ext uri="{FF2B5EF4-FFF2-40B4-BE49-F238E27FC236}">
                <a16:creationId xmlns:a16="http://schemas.microsoft.com/office/drawing/2014/main" id="{0830F6D9-0D5E-3C49-8325-1C00063D2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76600"/>
            <a:ext cx="310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percorso da rendere minimo </a:t>
            </a:r>
          </a:p>
        </p:txBody>
      </p:sp>
      <p:grpSp>
        <p:nvGrpSpPr>
          <p:cNvPr id="38918" name="Group 20">
            <a:extLst>
              <a:ext uri="{FF2B5EF4-FFF2-40B4-BE49-F238E27FC236}">
                <a16:creationId xmlns:a16="http://schemas.microsoft.com/office/drawing/2014/main" id="{9508801C-3B9A-7846-BDFC-42086AD23ED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267200"/>
            <a:ext cx="2309813" cy="2282825"/>
            <a:chOff x="3446" y="2246"/>
            <a:chExt cx="1455" cy="1438"/>
          </a:xfrm>
        </p:grpSpPr>
        <p:sp>
          <p:nvSpPr>
            <p:cNvPr id="39949" name="Text Box 21">
              <a:extLst>
                <a:ext uri="{FF2B5EF4-FFF2-40B4-BE49-F238E27FC236}">
                  <a16:creationId xmlns:a16="http://schemas.microsoft.com/office/drawing/2014/main" id="{AD0773FC-BFD5-5D43-8583-188D71A0E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" y="2246"/>
              <a:ext cx="1455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     1   2   3   4   5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A   </a:t>
              </a:r>
              <a:r>
                <a:rPr lang="en-US" altLang="it-IT" sz="2400"/>
                <a:t>0   </a:t>
              </a:r>
              <a:r>
                <a:rPr lang="en-US" altLang="it-IT" sz="2400" b="1"/>
                <a:t>1</a:t>
              </a:r>
              <a:r>
                <a:rPr lang="en-US" altLang="it-IT" sz="2400"/>
                <a:t>   0   0   0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B   </a:t>
              </a:r>
              <a:r>
                <a:rPr lang="en-US" altLang="it-IT" sz="2400"/>
                <a:t>0   0   0   </a:t>
              </a:r>
              <a:r>
                <a:rPr lang="en-US" altLang="it-IT" sz="2400" b="1"/>
                <a:t>1</a:t>
              </a:r>
              <a:r>
                <a:rPr lang="en-US" altLang="it-IT" sz="2400"/>
                <a:t>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C</a:t>
              </a:r>
              <a:r>
                <a:rPr lang="en-US" altLang="it-IT" sz="2400"/>
                <a:t>   </a:t>
              </a:r>
              <a:r>
                <a:rPr lang="en-US" altLang="it-IT" sz="2400" b="1"/>
                <a:t>1</a:t>
              </a:r>
              <a:r>
                <a:rPr lang="en-US" altLang="it-IT" sz="2400"/>
                <a:t>   0   0   0   0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D</a:t>
              </a:r>
              <a:r>
                <a:rPr lang="en-US" altLang="it-IT" sz="2400"/>
                <a:t>   0   0   0   0   </a:t>
              </a:r>
              <a:r>
                <a:rPr lang="en-US" altLang="it-IT" sz="2400" b="1"/>
                <a:t>1</a:t>
              </a:r>
              <a:endParaRPr lang="en-US" altLang="it-IT" sz="24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E</a:t>
              </a:r>
              <a:r>
                <a:rPr lang="en-US" altLang="it-IT" sz="2400"/>
                <a:t>   0   0   </a:t>
              </a:r>
              <a:r>
                <a:rPr lang="en-US" altLang="it-IT" sz="2400" b="1"/>
                <a:t>1</a:t>
              </a:r>
              <a:r>
                <a:rPr lang="en-US" altLang="it-IT" sz="2400"/>
                <a:t>   0   0</a:t>
              </a:r>
            </a:p>
          </p:txBody>
        </p:sp>
        <p:sp>
          <p:nvSpPr>
            <p:cNvPr id="39950" name="Line 22">
              <a:extLst>
                <a:ext uri="{FF2B5EF4-FFF2-40B4-BE49-F238E27FC236}">
                  <a16:creationId xmlns:a16="http://schemas.microsoft.com/office/drawing/2014/main" id="{610ABA0B-3810-0441-952C-E86B9E6A3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73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23">
              <a:extLst>
                <a:ext uri="{FF2B5EF4-FFF2-40B4-BE49-F238E27FC236}">
                  <a16:creationId xmlns:a16="http://schemas.microsoft.com/office/drawing/2014/main" id="{F743082A-CADF-9441-82A1-430D3C4DC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97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24">
              <a:extLst>
                <a:ext uri="{FF2B5EF4-FFF2-40B4-BE49-F238E27FC236}">
                  <a16:creationId xmlns:a16="http://schemas.microsoft.com/office/drawing/2014/main" id="{BCCEB9C0-FB83-564D-9BF3-D8940BBC22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16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25">
              <a:extLst>
                <a:ext uri="{FF2B5EF4-FFF2-40B4-BE49-F238E27FC236}">
                  <a16:creationId xmlns:a16="http://schemas.microsoft.com/office/drawing/2014/main" id="{FAB03B26-F713-BD4E-A9DC-3011FC223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40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Line 26">
              <a:extLst>
                <a:ext uri="{FF2B5EF4-FFF2-40B4-BE49-F238E27FC236}">
                  <a16:creationId xmlns:a16="http://schemas.microsoft.com/office/drawing/2014/main" id="{533013A1-4198-3444-B522-CAB5E7D2A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55" name="Group 27">
              <a:extLst>
                <a:ext uri="{FF2B5EF4-FFF2-40B4-BE49-F238E27FC236}">
                  <a16:creationId xmlns:a16="http://schemas.microsoft.com/office/drawing/2014/main" id="{870DD683-1157-C246-9921-144D50539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2256"/>
              <a:ext cx="1440" cy="1392"/>
              <a:chOff x="3456" y="2304"/>
              <a:chExt cx="1440" cy="1296"/>
            </a:xfrm>
          </p:grpSpPr>
          <p:sp>
            <p:nvSpPr>
              <p:cNvPr id="39958" name="Line 28">
                <a:extLst>
                  <a:ext uri="{FF2B5EF4-FFF2-40B4-BE49-F238E27FC236}">
                    <a16:creationId xmlns:a16="http://schemas.microsoft.com/office/drawing/2014/main" id="{219D8D37-5271-3447-8BBE-3182BF31E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230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9" name="Line 29">
                <a:extLst>
                  <a:ext uri="{FF2B5EF4-FFF2-40B4-BE49-F238E27FC236}">
                    <a16:creationId xmlns:a16="http://schemas.microsoft.com/office/drawing/2014/main" id="{0FD9CF44-250A-E245-88D3-0288BA01B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96" y="230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0" name="Line 30">
                <a:extLst>
                  <a:ext uri="{FF2B5EF4-FFF2-40B4-BE49-F238E27FC236}">
                    <a16:creationId xmlns:a16="http://schemas.microsoft.com/office/drawing/2014/main" id="{A08C5320-FDF0-6148-932F-57CD86CD2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36" y="230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1" name="Line 31">
                <a:extLst>
                  <a:ext uri="{FF2B5EF4-FFF2-40B4-BE49-F238E27FC236}">
                    <a16:creationId xmlns:a16="http://schemas.microsoft.com/office/drawing/2014/main" id="{FC56F73A-B8D0-A74E-A890-A633602B2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76" y="230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2" name="Line 32">
                <a:extLst>
                  <a:ext uri="{FF2B5EF4-FFF2-40B4-BE49-F238E27FC236}">
                    <a16:creationId xmlns:a16="http://schemas.microsoft.com/office/drawing/2014/main" id="{8A849B85-339E-3F40-BC5C-9B4F5A9D7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6" y="230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3" name="Line 33">
                <a:extLst>
                  <a:ext uri="{FF2B5EF4-FFF2-40B4-BE49-F238E27FC236}">
                    <a16:creationId xmlns:a16="http://schemas.microsoft.com/office/drawing/2014/main" id="{984E08A5-A607-624F-89BE-EF95E8B53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56" y="230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4" name="Line 34">
                <a:extLst>
                  <a:ext uri="{FF2B5EF4-FFF2-40B4-BE49-F238E27FC236}">
                    <a16:creationId xmlns:a16="http://schemas.microsoft.com/office/drawing/2014/main" id="{AC0A3322-59EC-4440-8A58-2784A5C25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96" y="230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6" name="Line 35">
              <a:extLst>
                <a:ext uri="{FF2B5EF4-FFF2-40B4-BE49-F238E27FC236}">
                  <a16:creationId xmlns:a16="http://schemas.microsoft.com/office/drawing/2014/main" id="{0F8E8AFE-681C-3B43-ACC6-95D3C34DA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4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Line 36">
              <a:extLst>
                <a:ext uri="{FF2B5EF4-FFF2-40B4-BE49-F238E27FC236}">
                  <a16:creationId xmlns:a16="http://schemas.microsoft.com/office/drawing/2014/main" id="{9DF5AED0-3475-EF4B-816D-7935DBAF6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25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830E35C-DA05-0346-A7A0-919780CFA61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838200"/>
            <a:ext cx="2046288" cy="930275"/>
            <a:chOff x="1828800" y="838200"/>
            <a:chExt cx="2046288" cy="930275"/>
          </a:xfrm>
        </p:grpSpPr>
        <p:sp>
          <p:nvSpPr>
            <p:cNvPr id="39947" name="Text Box 16">
              <a:extLst>
                <a:ext uri="{FF2B5EF4-FFF2-40B4-BE49-F238E27FC236}">
                  <a16:creationId xmlns:a16="http://schemas.microsoft.com/office/drawing/2014/main" id="{FF7EB867-5444-634E-AF48-38FBD95CB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066800"/>
              <a:ext cx="20399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= 0 se ogni riga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contiene un solo 1</a:t>
              </a:r>
            </a:p>
          </p:txBody>
        </p:sp>
        <p:sp>
          <p:nvSpPr>
            <p:cNvPr id="39948" name="Text Box 37">
              <a:extLst>
                <a:ext uri="{FF2B5EF4-FFF2-40B4-BE49-F238E27FC236}">
                  <a16:creationId xmlns:a16="http://schemas.microsoft.com/office/drawing/2014/main" id="{A6BA06DD-5CA5-C644-BA9F-769C2CD06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838200"/>
              <a:ext cx="2046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condizione al contorno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C5A039-492A-4F4A-BA13-AF1A6BCF9BEA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762000"/>
            <a:ext cx="2238375" cy="1006475"/>
            <a:chOff x="4953000" y="762000"/>
            <a:chExt cx="2238375" cy="1006475"/>
          </a:xfrm>
        </p:grpSpPr>
        <p:sp>
          <p:nvSpPr>
            <p:cNvPr id="39945" name="Text Box 17">
              <a:extLst>
                <a:ext uri="{FF2B5EF4-FFF2-40B4-BE49-F238E27FC236}">
                  <a16:creationId xmlns:a16="http://schemas.microsoft.com/office/drawing/2014/main" id="{D6E9BD83-14DF-1843-8F7A-34D4A339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066800"/>
              <a:ext cx="22383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= 0 se ogni colonna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contiene un solo 1</a:t>
              </a:r>
            </a:p>
          </p:txBody>
        </p:sp>
        <p:sp>
          <p:nvSpPr>
            <p:cNvPr id="39946" name="Text Box 38">
              <a:extLst>
                <a:ext uri="{FF2B5EF4-FFF2-40B4-BE49-F238E27FC236}">
                  <a16:creationId xmlns:a16="http://schemas.microsoft.com/office/drawing/2014/main" id="{156F376E-6854-8E48-B9D4-C06F3EE52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762000"/>
              <a:ext cx="2046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condizione al contorno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2A85A8-FC4E-3140-A40A-FD8804361736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429000"/>
            <a:ext cx="2951163" cy="946150"/>
            <a:chOff x="1371600" y="3429000"/>
            <a:chExt cx="2951163" cy="946150"/>
          </a:xfrm>
        </p:grpSpPr>
        <p:sp>
          <p:nvSpPr>
            <p:cNvPr id="39943" name="Text Box 18">
              <a:extLst>
                <a:ext uri="{FF2B5EF4-FFF2-40B4-BE49-F238E27FC236}">
                  <a16:creationId xmlns:a16="http://schemas.microsoft.com/office/drawing/2014/main" id="{99E72BE5-6512-284B-8C98-78EAD51DC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25701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= 0 se ci sono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esattamente </a:t>
              </a:r>
              <a:r>
                <a:rPr lang="en-US" altLang="it-IT" sz="2000" i="1"/>
                <a:t>n</a:t>
              </a:r>
              <a:r>
                <a:rPr lang="en-US" altLang="it-IT" sz="2000"/>
                <a:t> numeri 1</a:t>
              </a:r>
            </a:p>
          </p:txBody>
        </p:sp>
        <p:sp>
          <p:nvSpPr>
            <p:cNvPr id="39944" name="Text Box 39">
              <a:extLst>
                <a:ext uri="{FF2B5EF4-FFF2-40B4-BE49-F238E27FC236}">
                  <a16:creationId xmlns:a16="http://schemas.microsoft.com/office/drawing/2014/main" id="{5FFD125A-080A-1049-AFAC-5038185E5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4038600"/>
              <a:ext cx="2046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condizione al contorno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Screen shot 2011-03-#59B735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3CE570A5-5F4A-F242-A84A-C68C6740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073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3" descr="Screen shot 2011-03-#59B737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872EB09B-B6B9-DF4E-9733-034BA7B0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067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4">
            <a:extLst>
              <a:ext uri="{FF2B5EF4-FFF2-40B4-BE49-F238E27FC236}">
                <a16:creationId xmlns:a16="http://schemas.microsoft.com/office/drawing/2014/main" id="{FC366AB5-6FE1-FE44-BE2E-9FBAD190F23C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548680"/>
            <a:ext cx="8424936" cy="5242520"/>
            <a:chOff x="1296" y="480"/>
            <a:chExt cx="3084" cy="2053"/>
          </a:xfrm>
        </p:grpSpPr>
        <p:pic>
          <p:nvPicPr>
            <p:cNvPr id="41988" name="Picture 2" descr="Screen shot 2011-03-#59B73E.png                                0009F9D8Macintosh HD                   7C26833C:">
              <a:extLst>
                <a:ext uri="{FF2B5EF4-FFF2-40B4-BE49-F238E27FC236}">
                  <a16:creationId xmlns:a16="http://schemas.microsoft.com/office/drawing/2014/main" id="{F2F0C886-B318-504C-A1EA-AB84BEBBE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528"/>
              <a:ext cx="3084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9" name="Rectangle 3">
              <a:extLst>
                <a:ext uri="{FF2B5EF4-FFF2-40B4-BE49-F238E27FC236}">
                  <a16:creationId xmlns:a16="http://schemas.microsoft.com/office/drawing/2014/main" id="{F376BACA-6728-BF4D-9D4C-78383A222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480"/>
              <a:ext cx="2016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</p:grpSp>
      <p:sp>
        <p:nvSpPr>
          <p:cNvPr id="41986" name="TextBox 4">
            <a:extLst>
              <a:ext uri="{FF2B5EF4-FFF2-40B4-BE49-F238E27FC236}">
                <a16:creationId xmlns:a16="http://schemas.microsoft.com/office/drawing/2014/main" id="{01891C13-4A5A-5940-AA64-94B42A21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6022975"/>
            <a:ext cx="1893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10 random cities</a:t>
            </a:r>
          </a:p>
        </p:txBody>
      </p:sp>
      <p:sp>
        <p:nvSpPr>
          <p:cNvPr id="41987" name="TextBox 5">
            <a:extLst>
              <a:ext uri="{FF2B5EF4-FFF2-40B4-BE49-F238E27FC236}">
                <a16:creationId xmlns:a16="http://schemas.microsoft.com/office/drawing/2014/main" id="{4EAA1DC7-BBCF-9E49-B490-0A0A8E10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6022975"/>
            <a:ext cx="1893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30 random cities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Screen shot 2011-03-#59B742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CE5E4E9A-003F-D945-85C1-DDBBB318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603885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>
            <a:extLst>
              <a:ext uri="{FF2B5EF4-FFF2-40B4-BE49-F238E27FC236}">
                <a16:creationId xmlns:a16="http://schemas.microsoft.com/office/drawing/2014/main" id="{BB47187C-C3F1-3E40-9E32-1F916FF2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975"/>
            <a:ext cx="376078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2FF93D3-6F34-4E4E-A61B-7EC6C8802A97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2349500"/>
            <a:ext cx="3784600" cy="3327400"/>
            <a:chOff x="139507" y="2348880"/>
            <a:chExt cx="3784421" cy="3327653"/>
          </a:xfrm>
        </p:grpSpPr>
        <p:grpSp>
          <p:nvGrpSpPr>
            <p:cNvPr id="48141" name="Group 13">
              <a:extLst>
                <a:ext uri="{FF2B5EF4-FFF2-40B4-BE49-F238E27FC236}">
                  <a16:creationId xmlns:a16="http://schemas.microsoft.com/office/drawing/2014/main" id="{C64E8BA0-7489-BC41-9079-A28CBC067F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507" y="3645803"/>
              <a:ext cx="2635458" cy="2030730"/>
              <a:chOff x="496382" y="4671679"/>
              <a:chExt cx="2635458" cy="2030730"/>
            </a:xfrm>
          </p:grpSpPr>
          <p:sp>
            <p:nvSpPr>
              <p:cNvPr id="48143" name="TextBox 3">
                <a:extLst>
                  <a:ext uri="{FF2B5EF4-FFF2-40B4-BE49-F238E27FC236}">
                    <a16:creationId xmlns:a16="http://schemas.microsoft.com/office/drawing/2014/main" id="{3EB6BA7C-CC19-E34B-820A-CCF5FAE3F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5986" y="4671679"/>
                <a:ext cx="81624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 sz="3600">
                    <a:solidFill>
                      <a:srgbClr val="0B21FF"/>
                    </a:solidFill>
                    <a:latin typeface="Apple Chancery" panose="03020702040506060504" pitchFamily="66" charset="-79"/>
                  </a:rPr>
                  <a:t>T</a:t>
                </a:r>
                <a:r>
                  <a:rPr lang="en-US" altLang="it-IT" sz="3600">
                    <a:solidFill>
                      <a:srgbClr val="0B21FF"/>
                    </a:solidFill>
                    <a:latin typeface="Brush Script MT Italic" panose="03060802040406070304" pitchFamily="66" charset="-122"/>
                  </a:rPr>
                  <a:t>C</a:t>
                </a:r>
                <a:endParaRPr lang="en-US" altLang="it-IT" sz="3600"/>
              </a:p>
            </p:txBody>
          </p:sp>
          <p:pic>
            <p:nvPicPr>
              <p:cNvPr id="48144" name="Picture 12">
                <a:extLst>
                  <a:ext uri="{FF2B5EF4-FFF2-40B4-BE49-F238E27FC236}">
                    <a16:creationId xmlns:a16="http://schemas.microsoft.com/office/drawing/2014/main" id="{99B690C0-5075-624C-887E-30755FA36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82" y="5308743"/>
                <a:ext cx="2635458" cy="1393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8142" name="Straight Arrow Connector 19">
              <a:extLst>
                <a:ext uri="{FF2B5EF4-FFF2-40B4-BE49-F238E27FC236}">
                  <a16:creationId xmlns:a16="http://schemas.microsoft.com/office/drawing/2014/main" id="{2720AE31-ECD1-0143-9604-EC40815B5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23728" y="2348880"/>
              <a:ext cx="1800200" cy="18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A59D6E-21F4-734A-8D89-1F43D6A4E548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2416175"/>
            <a:ext cx="2638425" cy="3886200"/>
            <a:chOff x="4248716" y="2415774"/>
            <a:chExt cx="2637656" cy="3886090"/>
          </a:xfrm>
        </p:grpSpPr>
        <p:grpSp>
          <p:nvGrpSpPr>
            <p:cNvPr id="48137" name="Group 16">
              <a:extLst>
                <a:ext uri="{FF2B5EF4-FFF2-40B4-BE49-F238E27FC236}">
                  <a16:creationId xmlns:a16="http://schemas.microsoft.com/office/drawing/2014/main" id="{05E249E9-3EC1-AD4E-926B-61E79C0217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8716" y="4942692"/>
              <a:ext cx="2637656" cy="1359172"/>
              <a:chOff x="3066307" y="4547217"/>
              <a:chExt cx="2637656" cy="1359172"/>
            </a:xfrm>
          </p:grpSpPr>
          <p:sp>
            <p:nvSpPr>
              <p:cNvPr id="48139" name="TextBox 6">
                <a:extLst>
                  <a:ext uri="{FF2B5EF4-FFF2-40B4-BE49-F238E27FC236}">
                    <a16:creationId xmlns:a16="http://schemas.microsoft.com/office/drawing/2014/main" id="{BBF2AF5B-89BE-C047-BFB1-122CCED23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7670" y="4547217"/>
                <a:ext cx="46358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 sz="3600">
                    <a:solidFill>
                      <a:srgbClr val="0B21FF"/>
                    </a:solidFill>
                    <a:latin typeface="Brush Script MT Italic" panose="03060802040406070304" pitchFamily="66" charset="-122"/>
                  </a:rPr>
                  <a:t>C</a:t>
                </a:r>
                <a:endParaRPr lang="en-US" altLang="it-IT" sz="3600"/>
              </a:p>
            </p:txBody>
          </p:sp>
          <p:pic>
            <p:nvPicPr>
              <p:cNvPr id="48140" name="Picture 15">
                <a:extLst>
                  <a:ext uri="{FF2B5EF4-FFF2-40B4-BE49-F238E27FC236}">
                    <a16:creationId xmlns:a16="http://schemas.microsoft.com/office/drawing/2014/main" id="{484BAB65-FC91-BD42-84B3-EA2FFE0FB7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6307" y="5192024"/>
                <a:ext cx="2637656" cy="71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8138" name="Straight Arrow Connector 21">
              <a:extLst>
                <a:ext uri="{FF2B5EF4-FFF2-40B4-BE49-F238E27FC236}">
                  <a16:creationId xmlns:a16="http://schemas.microsoft.com/office/drawing/2014/main" id="{62D9F491-8151-344E-B843-D510A4A941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48716" y="2415774"/>
              <a:ext cx="971356" cy="265442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B775E-ADCF-E24D-9E41-0783AFCFF9A3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2359025"/>
            <a:ext cx="3921125" cy="2971800"/>
            <a:chOff x="4524968" y="2358807"/>
            <a:chExt cx="3920316" cy="2971237"/>
          </a:xfrm>
        </p:grpSpPr>
        <p:grpSp>
          <p:nvGrpSpPr>
            <p:cNvPr id="48133" name="Group 17">
              <a:extLst>
                <a:ext uri="{FF2B5EF4-FFF2-40B4-BE49-F238E27FC236}">
                  <a16:creationId xmlns:a16="http://schemas.microsoft.com/office/drawing/2014/main" id="{2770FE62-1560-034D-84E8-0BA8A663F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2240" y="4242687"/>
              <a:ext cx="1713044" cy="1087357"/>
              <a:chOff x="6136142" y="5060538"/>
              <a:chExt cx="1713044" cy="1087357"/>
            </a:xfrm>
          </p:grpSpPr>
          <p:sp>
            <p:nvSpPr>
              <p:cNvPr id="48135" name="Rectangle 4">
                <a:extLst>
                  <a:ext uri="{FF2B5EF4-FFF2-40B4-BE49-F238E27FC236}">
                    <a16:creationId xmlns:a16="http://schemas.microsoft.com/office/drawing/2014/main" id="{1B506E82-AFD6-7849-8302-85A468990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1139" y="5060538"/>
                <a:ext cx="60305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it-IT" sz="3600">
                    <a:solidFill>
                      <a:srgbClr val="0B21FF"/>
                    </a:solidFill>
                    <a:latin typeface="Brush Script MT Italic" panose="03060802040406070304" pitchFamily="66" charset="-122"/>
                  </a:rPr>
                  <a:t>R</a:t>
                </a:r>
                <a:r>
                  <a:rPr lang="en-US" altLang="it-IT" sz="3600">
                    <a:solidFill>
                      <a:srgbClr val="0B21FF"/>
                    </a:solidFill>
                  </a:rPr>
                  <a:t> </a:t>
                </a:r>
                <a:endParaRPr lang="en-US" altLang="it-IT" sz="3600"/>
              </a:p>
            </p:txBody>
          </p:sp>
          <p:pic>
            <p:nvPicPr>
              <p:cNvPr id="48136" name="Picture 8">
                <a:extLst>
                  <a:ext uri="{FF2B5EF4-FFF2-40B4-BE49-F238E27FC236}">
                    <a16:creationId xmlns:a16="http://schemas.microsoft.com/office/drawing/2014/main" id="{F9A96DD0-51D8-FD4B-B5F0-97EA7D614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6142" y="5628207"/>
                <a:ext cx="1713044" cy="51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8134" name="Straight Arrow Connector 22">
              <a:extLst>
                <a:ext uri="{FF2B5EF4-FFF2-40B4-BE49-F238E27FC236}">
                  <a16:creationId xmlns:a16="http://schemas.microsoft.com/office/drawing/2014/main" id="{88F3E056-A2F2-6543-A9CD-3E0D202870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24968" y="2358807"/>
              <a:ext cx="2762269" cy="194267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092B6-4E6D-B041-AC74-6828FBF4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761060"/>
            <a:ext cx="9093200" cy="290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59314-02FE-B445-A10C-35C5536CB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88640"/>
            <a:ext cx="8940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53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EB89B9-17B7-CB4A-9577-4CCD54C83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052736"/>
            <a:ext cx="4032448" cy="4032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FD24F-E521-834B-9C34-707903611F8C}"/>
              </a:ext>
            </a:extLst>
          </p:cNvPr>
          <p:cNvSpPr txBox="1"/>
          <p:nvPr/>
        </p:nvSpPr>
        <p:spPr>
          <a:xfrm>
            <a:off x="3788391" y="5517232"/>
            <a:ext cx="199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/>
              <a:t>John J. Hopfield</a:t>
            </a:r>
          </a:p>
        </p:txBody>
      </p:sp>
    </p:spTree>
    <p:extLst>
      <p:ext uri="{BB962C8B-B14F-4D97-AF65-F5344CB8AC3E}">
        <p14:creationId xmlns:p14="http://schemas.microsoft.com/office/powerpoint/2010/main" val="2432434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57BA53E-BF02-B849-A2AF-CC939917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14400"/>
            <a:ext cx="66706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/>
              <a:t>Pregi</a:t>
            </a: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nuovo ed interessante paradigma computazionale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robustezza rispetto ai pesi (guasti)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risposte in tempo reale nel caso di realizzazione hardware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interessante metafora biologica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endParaRPr lang="en-US" altLang="it-IT" sz="20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it-IT" sz="2000" b="1"/>
              <a:t>Difetti</a:t>
            </a:r>
            <a:endParaRPr lang="en-US" altLang="it-IT" sz="200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manca una formalizzazione adeguata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non ci sono garanzie sulla qualità delle soluzioni trovate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it-IT" sz="2000"/>
              <a:t>     e in generale non si ottengono soluzioni ottime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problema dei falsi minimi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escono sempre sconfitte nel confronto con algoritmi dedicati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altissima complessità strutturale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it-IT" sz="2000"/>
              <a:t>  dipendenza dei pesi dal problema (il che rende difficile la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it-IT" sz="2000"/>
              <a:t>     realizzazione hardware)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A5E35780-BDA0-8B49-86BD-5C16AA3F7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75374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400">
                <a:latin typeface="Helvetica" pitchFamily="2" charset="0"/>
              </a:rPr>
              <a:t>A.K. Dewdney 1997, "Although neural nets do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400">
                <a:latin typeface="Helvetica" pitchFamily="2" charset="0"/>
              </a:rPr>
              <a:t>solve a few toy problems, their powers of computation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400">
                <a:latin typeface="Helvetica" pitchFamily="2" charset="0"/>
              </a:rPr>
              <a:t>are so limited that I am surprised anyone takes them </a:t>
            </a:r>
          </a:p>
          <a:p>
            <a:pPr>
              <a:spcBef>
                <a:spcPct val="0"/>
              </a:spcBef>
              <a:buFont typeface="Times" pitchFamily="2" charset="0"/>
              <a:buNone/>
            </a:pPr>
            <a:r>
              <a:rPr lang="en-US" altLang="it-IT" sz="2400">
                <a:latin typeface="Helvetica" pitchFamily="2" charset="0"/>
              </a:rPr>
              <a:t>seriously as a general problem-solving tool."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Screen shot 2011-03-#59B800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17893992-9582-F341-8E34-EE38FDE8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613"/>
            <a:ext cx="46355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Screen shot 2011-03-#59B805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4E1E51EF-0863-DC4C-9E99-B8787492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8200"/>
            <a:ext cx="464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Screen shot 2011-03-#59B7FC.png                                0009F9D8Macintosh HD                   7C26833C:">
            <a:extLst>
              <a:ext uri="{FF2B5EF4-FFF2-40B4-BE49-F238E27FC236}">
                <a16:creationId xmlns:a16="http://schemas.microsoft.com/office/drawing/2014/main" id="{A3E8BD18-2978-E142-9E0B-C457A7A9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7881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>
            <a:extLst>
              <a:ext uri="{FF2B5EF4-FFF2-40B4-BE49-F238E27FC236}">
                <a16:creationId xmlns:a16="http://schemas.microsoft.com/office/drawing/2014/main" id="{B5827F0D-FA7F-EB40-AC3D-EEF8843F1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47650"/>
            <a:ext cx="43815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418ED9-C6E3-3940-8FDC-2F0BAD1D171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7650"/>
            <a:ext cx="5903913" cy="5845175"/>
            <a:chOff x="1331640" y="247650"/>
            <a:chExt cx="5904656" cy="5845646"/>
          </a:xfrm>
        </p:grpSpPr>
        <p:cxnSp>
          <p:nvCxnSpPr>
            <p:cNvPr id="49156" name="Straight Connector 4">
              <a:extLst>
                <a:ext uri="{FF2B5EF4-FFF2-40B4-BE49-F238E27FC236}">
                  <a16:creationId xmlns:a16="http://schemas.microsoft.com/office/drawing/2014/main" id="{7ECF239F-5BA7-8A4E-B10A-0E6351AC71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31640" y="247650"/>
              <a:ext cx="5904656" cy="584564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9157" name="Straight Connector 7">
              <a:extLst>
                <a:ext uri="{FF2B5EF4-FFF2-40B4-BE49-F238E27FC236}">
                  <a16:creationId xmlns:a16="http://schemas.microsoft.com/office/drawing/2014/main" id="{3B7739A7-EF6D-1244-BF4A-CBAA1196233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331640" y="247650"/>
              <a:ext cx="5904656" cy="584564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669D428-A54B-D548-95A1-06E52539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2413000"/>
            <a:ext cx="2630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Times" pitchFamily="2" charset="0"/>
              <a:buAutoNum type="arabicPeriod"/>
            </a:pPr>
            <a:r>
              <a:rPr lang="en-US" altLang="it-IT" b="1">
                <a:solidFill>
                  <a:srgbClr val="FF0000"/>
                </a:solidFill>
              </a:rPr>
              <a:t>approssimazione</a:t>
            </a:r>
          </a:p>
          <a:p>
            <a:pPr>
              <a:buFont typeface="Times" pitchFamily="2" charset="0"/>
              <a:buAutoNum type="arabicPeriod"/>
            </a:pPr>
            <a:endParaRPr lang="en-US" altLang="it-IT" b="1">
              <a:solidFill>
                <a:srgbClr val="FF0000"/>
              </a:solidFill>
            </a:endParaRPr>
          </a:p>
          <a:p>
            <a:pPr>
              <a:buFont typeface="Times" pitchFamily="2" charset="0"/>
              <a:buAutoNum type="arabicPeriod"/>
            </a:pPr>
            <a:r>
              <a:rPr lang="en-US" altLang="it-IT" b="1">
                <a:solidFill>
                  <a:srgbClr val="FF0000"/>
                </a:solidFill>
              </a:rPr>
              <a:t>non determinismo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B56EE8-F4E9-A74F-9055-24BD5DDBA2C8}"/>
              </a:ext>
            </a:extLst>
          </p:cNvPr>
          <p:cNvGrpSpPr/>
          <p:nvPr/>
        </p:nvGrpSpPr>
        <p:grpSpPr>
          <a:xfrm>
            <a:off x="3131840" y="2260253"/>
            <a:ext cx="3493336" cy="4436200"/>
            <a:chOff x="2806856" y="2276773"/>
            <a:chExt cx="3493336" cy="4436200"/>
          </a:xfrm>
        </p:grpSpPr>
        <p:pic>
          <p:nvPicPr>
            <p:cNvPr id="17409" name="Picture 1" descr="Nerve.nida.jpg">
              <a:extLst>
                <a:ext uri="{FF2B5EF4-FFF2-40B4-BE49-F238E27FC236}">
                  <a16:creationId xmlns:a16="http://schemas.microsoft.com/office/drawing/2014/main" id="{5166DC22-A5BF-4649-8835-7D8550008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856" y="2276773"/>
              <a:ext cx="3493336" cy="443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0" name="TextBox 8">
              <a:extLst>
                <a:ext uri="{FF2B5EF4-FFF2-40B4-BE49-F238E27FC236}">
                  <a16:creationId xmlns:a16="http://schemas.microsoft.com/office/drawing/2014/main" id="{7B3C82C0-8989-F645-98C5-F59493959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864" y="5517232"/>
              <a:ext cx="9763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Dendrites</a:t>
              </a:r>
            </a:p>
          </p:txBody>
        </p:sp>
      </p:grpSp>
      <p:pic>
        <p:nvPicPr>
          <p:cNvPr id="17411" name="Picture 63" descr="Screen shot 2013-04-16 at 8.37.46 AM.png">
            <a:extLst>
              <a:ext uri="{FF2B5EF4-FFF2-40B4-BE49-F238E27FC236}">
                <a16:creationId xmlns:a16="http://schemas.microsoft.com/office/drawing/2014/main" id="{4FFEE817-483C-9841-A408-FCC2E0C3F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93" y="260648"/>
            <a:ext cx="6038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>
            <a:extLst>
              <a:ext uri="{FF2B5EF4-FFF2-40B4-BE49-F238E27FC236}">
                <a16:creationId xmlns:a16="http://schemas.microsoft.com/office/drawing/2014/main" id="{3EF15685-526D-9146-92A7-7E52B47E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441325"/>
            <a:ext cx="46799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Reti neurali: un modo diverso per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concepire la computazione</a:t>
            </a: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642EC40F-1D58-AD45-AD1D-1AFB334D8AE5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209800"/>
            <a:ext cx="2998788" cy="3336925"/>
            <a:chOff x="3504" y="1392"/>
            <a:chExt cx="1889" cy="2102"/>
          </a:xfrm>
        </p:grpSpPr>
        <p:sp>
          <p:nvSpPr>
            <p:cNvPr id="18457" name="Oval 6">
              <a:extLst>
                <a:ext uri="{FF2B5EF4-FFF2-40B4-BE49-F238E27FC236}">
                  <a16:creationId xmlns:a16="http://schemas.microsoft.com/office/drawing/2014/main" id="{D7A48EE2-BB27-2D4B-9C75-2CF079AE5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1776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58" name="Oval 7">
              <a:extLst>
                <a:ext uri="{FF2B5EF4-FFF2-40B4-BE49-F238E27FC236}">
                  <a16:creationId xmlns:a16="http://schemas.microsoft.com/office/drawing/2014/main" id="{3873B5B7-7FB0-8349-91B2-D06D98A37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20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59" name="Oval 8">
              <a:extLst>
                <a:ext uri="{FF2B5EF4-FFF2-40B4-BE49-F238E27FC236}">
                  <a16:creationId xmlns:a16="http://schemas.microsoft.com/office/drawing/2014/main" id="{D89BF9A6-0054-214F-8773-AA626F854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60" name="Oval 9">
              <a:extLst>
                <a:ext uri="{FF2B5EF4-FFF2-40B4-BE49-F238E27FC236}">
                  <a16:creationId xmlns:a16="http://schemas.microsoft.com/office/drawing/2014/main" id="{92AEC2EA-4D0D-E84D-959F-2C5927883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" y="148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61" name="Oval 10">
              <a:extLst>
                <a:ext uri="{FF2B5EF4-FFF2-40B4-BE49-F238E27FC236}">
                  <a16:creationId xmlns:a16="http://schemas.microsoft.com/office/drawing/2014/main" id="{432BD786-86D6-7649-AE2A-F08B3DFB7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192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62" name="Oval 11">
              <a:extLst>
                <a:ext uri="{FF2B5EF4-FFF2-40B4-BE49-F238E27FC236}">
                  <a16:creationId xmlns:a16="http://schemas.microsoft.com/office/drawing/2014/main" id="{27FC1736-F1FD-2E4E-BAD4-43B29D113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" y="2400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63" name="Oval 14">
              <a:extLst>
                <a:ext uri="{FF2B5EF4-FFF2-40B4-BE49-F238E27FC236}">
                  <a16:creationId xmlns:a16="http://schemas.microsoft.com/office/drawing/2014/main" id="{CA102D0A-E6A1-A341-AA25-6707A20F5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2064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cxnSp>
          <p:nvCxnSpPr>
            <p:cNvPr id="18464" name="AutoShape 15">
              <a:extLst>
                <a:ext uri="{FF2B5EF4-FFF2-40B4-BE49-F238E27FC236}">
                  <a16:creationId xmlns:a16="http://schemas.microsoft.com/office/drawing/2014/main" id="{83948155-C6C1-B443-8B3D-1F56487C3388}"/>
                </a:ext>
              </a:extLst>
            </p:cNvPr>
            <p:cNvCxnSpPr>
              <a:cxnSpLocks noChangeShapeType="1"/>
              <a:stCxn id="18459" idx="2"/>
              <a:endCxn id="18457" idx="1"/>
            </p:cNvCxnSpPr>
            <p:nvPr/>
          </p:nvCxnSpPr>
          <p:spPr bwMode="auto">
            <a:xfrm rot="10800000" flipV="1">
              <a:off x="3830" y="1488"/>
              <a:ext cx="212" cy="31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5" name="AutoShape 16">
              <a:extLst>
                <a:ext uri="{FF2B5EF4-FFF2-40B4-BE49-F238E27FC236}">
                  <a16:creationId xmlns:a16="http://schemas.microsoft.com/office/drawing/2014/main" id="{62C2EB58-E0DA-1A4D-A1EA-F4FC5000270B}"/>
                </a:ext>
              </a:extLst>
            </p:cNvPr>
            <p:cNvCxnSpPr>
              <a:cxnSpLocks noChangeShapeType="1"/>
              <a:stCxn id="18457" idx="6"/>
              <a:endCxn id="18459" idx="5"/>
            </p:cNvCxnSpPr>
            <p:nvPr/>
          </p:nvCxnSpPr>
          <p:spPr bwMode="auto">
            <a:xfrm flipV="1">
              <a:off x="3994" y="1556"/>
              <a:ext cx="212" cy="31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6" name="AutoShape 17">
              <a:extLst>
                <a:ext uri="{FF2B5EF4-FFF2-40B4-BE49-F238E27FC236}">
                  <a16:creationId xmlns:a16="http://schemas.microsoft.com/office/drawing/2014/main" id="{D2790D50-668E-BF4E-B61F-C29ACBAC2405}"/>
                </a:ext>
              </a:extLst>
            </p:cNvPr>
            <p:cNvCxnSpPr>
              <a:cxnSpLocks noChangeShapeType="1"/>
              <a:stCxn id="18459" idx="5"/>
              <a:endCxn id="18461" idx="2"/>
            </p:cNvCxnSpPr>
            <p:nvPr/>
          </p:nvCxnSpPr>
          <p:spPr bwMode="auto">
            <a:xfrm rot="16200000" flipH="1">
              <a:off x="4134" y="1628"/>
              <a:ext cx="460" cy="31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7" name="AutoShape 18">
              <a:extLst>
                <a:ext uri="{FF2B5EF4-FFF2-40B4-BE49-F238E27FC236}">
                  <a16:creationId xmlns:a16="http://schemas.microsoft.com/office/drawing/2014/main" id="{1ED963E9-429A-CD4E-BA4A-19B9DAE7690F}"/>
                </a:ext>
              </a:extLst>
            </p:cNvPr>
            <p:cNvCxnSpPr>
              <a:cxnSpLocks noChangeShapeType="1"/>
              <a:stCxn id="18461" idx="0"/>
              <a:endCxn id="18459" idx="6"/>
            </p:cNvCxnSpPr>
            <p:nvPr/>
          </p:nvCxnSpPr>
          <p:spPr bwMode="auto">
            <a:xfrm rot="5400000" flipH="1">
              <a:off x="4210" y="1512"/>
              <a:ext cx="432" cy="38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8" name="AutoShape 19">
              <a:extLst>
                <a:ext uri="{FF2B5EF4-FFF2-40B4-BE49-F238E27FC236}">
                  <a16:creationId xmlns:a16="http://schemas.microsoft.com/office/drawing/2014/main" id="{03BF48CA-B640-5C49-BAD9-9BD27F9403B8}"/>
                </a:ext>
              </a:extLst>
            </p:cNvPr>
            <p:cNvCxnSpPr>
              <a:cxnSpLocks noChangeShapeType="1"/>
              <a:stCxn id="18457" idx="5"/>
              <a:endCxn id="18461" idx="3"/>
            </p:cNvCxnSpPr>
            <p:nvPr/>
          </p:nvCxnSpPr>
          <p:spPr bwMode="auto">
            <a:xfrm rot="16200000" flipH="1">
              <a:off x="4186" y="1720"/>
              <a:ext cx="144" cy="584"/>
            </a:xfrm>
            <a:prstGeom prst="curvedConnector3">
              <a:avLst>
                <a:gd name="adj1" fmla="val 1048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9" name="AutoShape 20">
              <a:extLst>
                <a:ext uri="{FF2B5EF4-FFF2-40B4-BE49-F238E27FC236}">
                  <a16:creationId xmlns:a16="http://schemas.microsoft.com/office/drawing/2014/main" id="{55020856-6EA8-984C-9D44-41EDE60F148E}"/>
                </a:ext>
              </a:extLst>
            </p:cNvPr>
            <p:cNvCxnSpPr>
              <a:cxnSpLocks noChangeShapeType="1"/>
              <a:stCxn id="18458" idx="0"/>
              <a:endCxn id="18460" idx="2"/>
            </p:cNvCxnSpPr>
            <p:nvPr/>
          </p:nvCxnSpPr>
          <p:spPr bwMode="auto">
            <a:xfrm rot="-5400000">
              <a:off x="4186" y="1584"/>
              <a:ext cx="624" cy="62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0" name="AutoShape 21">
              <a:extLst>
                <a:ext uri="{FF2B5EF4-FFF2-40B4-BE49-F238E27FC236}">
                  <a16:creationId xmlns:a16="http://schemas.microsoft.com/office/drawing/2014/main" id="{29D45AAB-C2F5-4A4A-8AB8-A989DB601198}"/>
                </a:ext>
              </a:extLst>
            </p:cNvPr>
            <p:cNvCxnSpPr>
              <a:cxnSpLocks noChangeShapeType="1"/>
              <a:stCxn id="18460" idx="3"/>
              <a:endCxn id="18461" idx="6"/>
            </p:cNvCxnSpPr>
            <p:nvPr/>
          </p:nvCxnSpPr>
          <p:spPr bwMode="auto">
            <a:xfrm rot="5400000">
              <a:off x="4594" y="1772"/>
              <a:ext cx="364" cy="12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1" name="AutoShape 22">
              <a:extLst>
                <a:ext uri="{FF2B5EF4-FFF2-40B4-BE49-F238E27FC236}">
                  <a16:creationId xmlns:a16="http://schemas.microsoft.com/office/drawing/2014/main" id="{03EC1ED8-F64C-F946-9418-797C55426A81}"/>
                </a:ext>
              </a:extLst>
            </p:cNvPr>
            <p:cNvCxnSpPr>
              <a:cxnSpLocks noChangeShapeType="1"/>
              <a:stCxn id="18459" idx="7"/>
              <a:endCxn id="18460" idx="1"/>
            </p:cNvCxnSpPr>
            <p:nvPr/>
          </p:nvCxnSpPr>
          <p:spPr bwMode="auto">
            <a:xfrm rot="5400000" flipV="1">
              <a:off x="4474" y="1152"/>
              <a:ext cx="96" cy="632"/>
            </a:xfrm>
            <a:prstGeom prst="curvedConnector3">
              <a:avLst>
                <a:gd name="adj1" fmla="val -5729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2" name="AutoShape 23">
              <a:extLst>
                <a:ext uri="{FF2B5EF4-FFF2-40B4-BE49-F238E27FC236}">
                  <a16:creationId xmlns:a16="http://schemas.microsoft.com/office/drawing/2014/main" id="{C24C633C-8DED-B947-8129-9F46E93BC553}"/>
                </a:ext>
              </a:extLst>
            </p:cNvPr>
            <p:cNvCxnSpPr>
              <a:cxnSpLocks noChangeShapeType="1"/>
              <a:stCxn id="18457" idx="4"/>
              <a:endCxn id="18458" idx="2"/>
            </p:cNvCxnSpPr>
            <p:nvPr/>
          </p:nvCxnSpPr>
          <p:spPr bwMode="auto">
            <a:xfrm rot="16200000" flipH="1">
              <a:off x="3826" y="2040"/>
              <a:ext cx="336" cy="1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3" name="AutoShape 24">
              <a:extLst>
                <a:ext uri="{FF2B5EF4-FFF2-40B4-BE49-F238E27FC236}">
                  <a16:creationId xmlns:a16="http://schemas.microsoft.com/office/drawing/2014/main" id="{643E4D55-93FA-3541-902F-90B65CDA64FA}"/>
                </a:ext>
              </a:extLst>
            </p:cNvPr>
            <p:cNvCxnSpPr>
              <a:cxnSpLocks noChangeShapeType="1"/>
              <a:stCxn id="18458" idx="0"/>
              <a:endCxn id="18457" idx="6"/>
            </p:cNvCxnSpPr>
            <p:nvPr/>
          </p:nvCxnSpPr>
          <p:spPr bwMode="auto">
            <a:xfrm rot="5400000" flipH="1">
              <a:off x="3922" y="1944"/>
              <a:ext cx="336" cy="1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4" name="AutoShape 25">
              <a:extLst>
                <a:ext uri="{FF2B5EF4-FFF2-40B4-BE49-F238E27FC236}">
                  <a16:creationId xmlns:a16="http://schemas.microsoft.com/office/drawing/2014/main" id="{8793F1D9-177E-FB4C-884F-61D87A341077}"/>
                </a:ext>
              </a:extLst>
            </p:cNvPr>
            <p:cNvCxnSpPr>
              <a:cxnSpLocks noChangeShapeType="1"/>
              <a:stCxn id="18458" idx="6"/>
              <a:endCxn id="18461" idx="4"/>
            </p:cNvCxnSpPr>
            <p:nvPr/>
          </p:nvCxnSpPr>
          <p:spPr bwMode="auto">
            <a:xfrm flipV="1">
              <a:off x="4282" y="2112"/>
              <a:ext cx="336" cy="1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5" name="AutoShape 26">
              <a:extLst>
                <a:ext uri="{FF2B5EF4-FFF2-40B4-BE49-F238E27FC236}">
                  <a16:creationId xmlns:a16="http://schemas.microsoft.com/office/drawing/2014/main" id="{B68F4415-0220-5346-84FC-B1D02B51F07D}"/>
                </a:ext>
              </a:extLst>
            </p:cNvPr>
            <p:cNvCxnSpPr>
              <a:cxnSpLocks noChangeShapeType="1"/>
              <a:stCxn id="18458" idx="5"/>
              <a:endCxn id="18462" idx="2"/>
            </p:cNvCxnSpPr>
            <p:nvPr/>
          </p:nvCxnSpPr>
          <p:spPr bwMode="auto">
            <a:xfrm rot="16200000" flipH="1">
              <a:off x="4422" y="2204"/>
              <a:ext cx="124" cy="4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6" name="AutoShape 27">
              <a:extLst>
                <a:ext uri="{FF2B5EF4-FFF2-40B4-BE49-F238E27FC236}">
                  <a16:creationId xmlns:a16="http://schemas.microsoft.com/office/drawing/2014/main" id="{8DC606D0-A16C-934A-9A50-03EA6BBF3659}"/>
                </a:ext>
              </a:extLst>
            </p:cNvPr>
            <p:cNvCxnSpPr>
              <a:cxnSpLocks noChangeShapeType="1"/>
              <a:stCxn id="18462" idx="1"/>
              <a:endCxn id="18458" idx="6"/>
            </p:cNvCxnSpPr>
            <p:nvPr/>
          </p:nvCxnSpPr>
          <p:spPr bwMode="auto">
            <a:xfrm rot="5400000" flipH="1">
              <a:off x="4450" y="2136"/>
              <a:ext cx="124" cy="4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7" name="AutoShape 28">
              <a:extLst>
                <a:ext uri="{FF2B5EF4-FFF2-40B4-BE49-F238E27FC236}">
                  <a16:creationId xmlns:a16="http://schemas.microsoft.com/office/drawing/2014/main" id="{4A4C9355-A1D4-D846-B499-677A8F0A5FF9}"/>
                </a:ext>
              </a:extLst>
            </p:cNvPr>
            <p:cNvCxnSpPr>
              <a:cxnSpLocks noChangeShapeType="1"/>
              <a:stCxn id="18462" idx="0"/>
              <a:endCxn id="18460" idx="4"/>
            </p:cNvCxnSpPr>
            <p:nvPr/>
          </p:nvCxnSpPr>
          <p:spPr bwMode="auto">
            <a:xfrm rot="-5400000">
              <a:off x="4498" y="1992"/>
              <a:ext cx="720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8" name="AutoShape 29">
              <a:extLst>
                <a:ext uri="{FF2B5EF4-FFF2-40B4-BE49-F238E27FC236}">
                  <a16:creationId xmlns:a16="http://schemas.microsoft.com/office/drawing/2014/main" id="{27298443-FF5F-0F43-92F4-E33AA63808FF}"/>
                </a:ext>
              </a:extLst>
            </p:cNvPr>
            <p:cNvCxnSpPr>
              <a:cxnSpLocks noChangeShapeType="1"/>
              <a:stCxn id="18463" idx="3"/>
              <a:endCxn id="18462" idx="6"/>
            </p:cNvCxnSpPr>
            <p:nvPr/>
          </p:nvCxnSpPr>
          <p:spPr bwMode="auto">
            <a:xfrm rot="5400000">
              <a:off x="4906" y="2228"/>
              <a:ext cx="268" cy="2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79" name="AutoShape 30">
              <a:extLst>
                <a:ext uri="{FF2B5EF4-FFF2-40B4-BE49-F238E27FC236}">
                  <a16:creationId xmlns:a16="http://schemas.microsoft.com/office/drawing/2014/main" id="{48F35032-2B6A-CF45-99CE-BFDEDC97B9CC}"/>
                </a:ext>
              </a:extLst>
            </p:cNvPr>
            <p:cNvCxnSpPr>
              <a:cxnSpLocks noChangeShapeType="1"/>
              <a:stCxn id="18462" idx="7"/>
              <a:endCxn id="18463" idx="2"/>
            </p:cNvCxnSpPr>
            <p:nvPr/>
          </p:nvCxnSpPr>
          <p:spPr bwMode="auto">
            <a:xfrm rot="-5400000">
              <a:off x="4878" y="2160"/>
              <a:ext cx="268" cy="2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0" name="AutoShape 31">
              <a:extLst>
                <a:ext uri="{FF2B5EF4-FFF2-40B4-BE49-F238E27FC236}">
                  <a16:creationId xmlns:a16="http://schemas.microsoft.com/office/drawing/2014/main" id="{D5867D71-4F66-F34C-BA1F-220A8DB82952}"/>
                </a:ext>
              </a:extLst>
            </p:cNvPr>
            <p:cNvCxnSpPr>
              <a:cxnSpLocks noChangeShapeType="1"/>
              <a:stCxn id="18461" idx="5"/>
              <a:endCxn id="18463" idx="2"/>
            </p:cNvCxnSpPr>
            <p:nvPr/>
          </p:nvCxnSpPr>
          <p:spPr bwMode="auto">
            <a:xfrm rot="16200000" flipH="1">
              <a:off x="4878" y="1892"/>
              <a:ext cx="76" cy="4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1" name="AutoShape 32">
              <a:extLst>
                <a:ext uri="{FF2B5EF4-FFF2-40B4-BE49-F238E27FC236}">
                  <a16:creationId xmlns:a16="http://schemas.microsoft.com/office/drawing/2014/main" id="{E0FF2FA7-3BC8-F044-9A4D-829180DF58A9}"/>
                </a:ext>
              </a:extLst>
            </p:cNvPr>
            <p:cNvCxnSpPr>
              <a:cxnSpLocks noChangeShapeType="1"/>
              <a:stCxn id="18463" idx="1"/>
              <a:endCxn id="18461" idx="6"/>
            </p:cNvCxnSpPr>
            <p:nvPr/>
          </p:nvCxnSpPr>
          <p:spPr bwMode="auto">
            <a:xfrm rot="5400000" flipH="1">
              <a:off x="4906" y="1824"/>
              <a:ext cx="76" cy="46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2" name="AutoShape 33">
              <a:extLst>
                <a:ext uri="{FF2B5EF4-FFF2-40B4-BE49-F238E27FC236}">
                  <a16:creationId xmlns:a16="http://schemas.microsoft.com/office/drawing/2014/main" id="{290CA10B-6E6F-DB4B-BA7E-D35C1D8E18C0}"/>
                </a:ext>
              </a:extLst>
            </p:cNvPr>
            <p:cNvCxnSpPr>
              <a:cxnSpLocks noChangeShapeType="1"/>
              <a:stCxn id="18461" idx="5"/>
              <a:endCxn id="18462" idx="1"/>
            </p:cNvCxnSpPr>
            <p:nvPr/>
          </p:nvCxnSpPr>
          <p:spPr bwMode="auto">
            <a:xfrm rot="16200000" flipH="1">
              <a:off x="4542" y="2228"/>
              <a:ext cx="344" cy="5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3" name="AutoShape 34">
              <a:extLst>
                <a:ext uri="{FF2B5EF4-FFF2-40B4-BE49-F238E27FC236}">
                  <a16:creationId xmlns:a16="http://schemas.microsoft.com/office/drawing/2014/main" id="{ABAA06E4-1ED9-9C47-B784-191B4CA97060}"/>
                </a:ext>
              </a:extLst>
            </p:cNvPr>
            <p:cNvCxnSpPr>
              <a:cxnSpLocks noChangeShapeType="1"/>
              <a:stCxn id="18463" idx="1"/>
              <a:endCxn id="18459" idx="5"/>
            </p:cNvCxnSpPr>
            <p:nvPr/>
          </p:nvCxnSpPr>
          <p:spPr bwMode="auto">
            <a:xfrm rot="5400000" flipH="1">
              <a:off x="4422" y="1340"/>
              <a:ext cx="536" cy="9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4" name="AutoShape 35">
              <a:extLst>
                <a:ext uri="{FF2B5EF4-FFF2-40B4-BE49-F238E27FC236}">
                  <a16:creationId xmlns:a16="http://schemas.microsoft.com/office/drawing/2014/main" id="{6E9D2D85-C7A5-324E-8A59-6010845C1F2E}"/>
                </a:ext>
              </a:extLst>
            </p:cNvPr>
            <p:cNvCxnSpPr>
              <a:cxnSpLocks noChangeShapeType="1"/>
              <a:stCxn id="18458" idx="0"/>
              <a:endCxn id="18459" idx="4"/>
            </p:cNvCxnSpPr>
            <p:nvPr/>
          </p:nvCxnSpPr>
          <p:spPr bwMode="auto">
            <a:xfrm rot="5400000" flipH="1">
              <a:off x="3850" y="1872"/>
              <a:ext cx="624" cy="4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5" name="AutoShape 36">
              <a:extLst>
                <a:ext uri="{FF2B5EF4-FFF2-40B4-BE49-F238E27FC236}">
                  <a16:creationId xmlns:a16="http://schemas.microsoft.com/office/drawing/2014/main" id="{8A291983-850C-D343-9614-475F99B0344C}"/>
                </a:ext>
              </a:extLst>
            </p:cNvPr>
            <p:cNvCxnSpPr>
              <a:cxnSpLocks noChangeShapeType="1"/>
              <a:stCxn id="18460" idx="5"/>
              <a:endCxn id="18463" idx="0"/>
            </p:cNvCxnSpPr>
            <p:nvPr/>
          </p:nvCxnSpPr>
          <p:spPr bwMode="auto">
            <a:xfrm rot="16200000" flipH="1">
              <a:off x="4902" y="1724"/>
              <a:ext cx="412" cy="268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6" name="Text Box 37">
              <a:extLst>
                <a:ext uri="{FF2B5EF4-FFF2-40B4-BE49-F238E27FC236}">
                  <a16:creationId xmlns:a16="http://schemas.microsoft.com/office/drawing/2014/main" id="{3B755CCD-DF17-5643-AD57-1F6901EE3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976"/>
              <a:ext cx="188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Complessità strutturale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(circuitale)</a:t>
              </a:r>
            </a:p>
          </p:txBody>
        </p:sp>
      </p:grpSp>
      <p:grpSp>
        <p:nvGrpSpPr>
          <p:cNvPr id="3" name="Group 62">
            <a:extLst>
              <a:ext uri="{FF2B5EF4-FFF2-40B4-BE49-F238E27FC236}">
                <a16:creationId xmlns:a16="http://schemas.microsoft.com/office/drawing/2014/main" id="{A0AA007D-6B2F-8046-B1DB-C66C6A9F6ED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057400"/>
            <a:ext cx="3690938" cy="3489325"/>
            <a:chOff x="768" y="1296"/>
            <a:chExt cx="2325" cy="2198"/>
          </a:xfrm>
        </p:grpSpPr>
        <p:sp>
          <p:nvSpPr>
            <p:cNvPr id="18436" name="Rectangle 39">
              <a:extLst>
                <a:ext uri="{FF2B5EF4-FFF2-40B4-BE49-F238E27FC236}">
                  <a16:creationId xmlns:a16="http://schemas.microsoft.com/office/drawing/2014/main" id="{F40C80B2-6D9E-B64A-BF91-9BBFE0FB6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37" name="Rectangle 40">
              <a:extLst>
                <a:ext uri="{FF2B5EF4-FFF2-40B4-BE49-F238E27FC236}">
                  <a16:creationId xmlns:a16="http://schemas.microsoft.com/office/drawing/2014/main" id="{9718CCF1-FAC5-6144-A0BC-60280BE64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38" name="Rectangle 41">
              <a:extLst>
                <a:ext uri="{FF2B5EF4-FFF2-40B4-BE49-F238E27FC236}">
                  <a16:creationId xmlns:a16="http://schemas.microsoft.com/office/drawing/2014/main" id="{FB333D40-90B2-4145-B300-1F85ED2D9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39" name="Rectangle 42">
              <a:extLst>
                <a:ext uri="{FF2B5EF4-FFF2-40B4-BE49-F238E27FC236}">
                  <a16:creationId xmlns:a16="http://schemas.microsoft.com/office/drawing/2014/main" id="{F6606C7A-5D3E-8947-B0E3-9BBFB8E82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40" name="Rectangle 43">
              <a:extLst>
                <a:ext uri="{FF2B5EF4-FFF2-40B4-BE49-F238E27FC236}">
                  <a16:creationId xmlns:a16="http://schemas.microsoft.com/office/drawing/2014/main" id="{E3006D40-2CAD-6A47-B9CF-2F346A225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41" name="Rectangle 44">
              <a:extLst>
                <a:ext uri="{FF2B5EF4-FFF2-40B4-BE49-F238E27FC236}">
                  <a16:creationId xmlns:a16="http://schemas.microsoft.com/office/drawing/2014/main" id="{21DA68B1-AE9E-884E-A4E5-9E360BE54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42" name="Line 45">
              <a:extLst>
                <a:ext uri="{FF2B5EF4-FFF2-40B4-BE49-F238E27FC236}">
                  <a16:creationId xmlns:a16="http://schemas.microsoft.com/office/drawing/2014/main" id="{B2C2DFC8-D47F-E44D-A305-A83DB02FB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4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46">
              <a:extLst>
                <a:ext uri="{FF2B5EF4-FFF2-40B4-BE49-F238E27FC236}">
                  <a16:creationId xmlns:a16="http://schemas.microsoft.com/office/drawing/2014/main" id="{68A13DD2-7901-5D4F-BA5F-9E189DF39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5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Text Box 47">
              <a:extLst>
                <a:ext uri="{FF2B5EF4-FFF2-40B4-BE49-F238E27FC236}">
                  <a16:creationId xmlns:a16="http://schemas.microsoft.com/office/drawing/2014/main" id="{0260603E-950D-1F42-8962-2E7B2C1D0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06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P</a:t>
              </a:r>
            </a:p>
          </p:txBody>
        </p:sp>
        <p:sp>
          <p:nvSpPr>
            <p:cNvPr id="18445" name="Text Box 48">
              <a:extLst>
                <a:ext uri="{FF2B5EF4-FFF2-40B4-BE49-F238E27FC236}">
                  <a16:creationId xmlns:a16="http://schemas.microsoft.com/office/drawing/2014/main" id="{5894C5D0-DB58-AE46-A1DA-9E291DA22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728"/>
              <a:ext cx="244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I</a:t>
              </a:r>
              <a:r>
                <a:rPr lang="en-US" altLang="it-IT" sz="2400" baseline="-25000"/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I</a:t>
              </a:r>
              <a:r>
                <a:rPr lang="en-US" altLang="it-IT" sz="2400" baseline="-25000"/>
                <a:t>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I</a:t>
              </a:r>
              <a:r>
                <a:rPr lang="en-US" altLang="it-IT" sz="2400" baseline="-25000"/>
                <a:t>s</a:t>
              </a:r>
              <a:endParaRPr lang="en-US" altLang="it-IT" sz="2400"/>
            </a:p>
          </p:txBody>
        </p:sp>
        <p:sp>
          <p:nvSpPr>
            <p:cNvPr id="18446" name="AutoShape 49">
              <a:extLst>
                <a:ext uri="{FF2B5EF4-FFF2-40B4-BE49-F238E27FC236}">
                  <a16:creationId xmlns:a16="http://schemas.microsoft.com/office/drawing/2014/main" id="{3B5C73D6-2865-BB47-A8C8-CE3FCEF08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1824"/>
              <a:ext cx="48" cy="816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47" name="AutoShape 50">
              <a:extLst>
                <a:ext uri="{FF2B5EF4-FFF2-40B4-BE49-F238E27FC236}">
                  <a16:creationId xmlns:a16="http://schemas.microsoft.com/office/drawing/2014/main" id="{65DDF71A-50A3-5E4B-9B83-CA88C9AE4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160"/>
              <a:ext cx="192" cy="432"/>
            </a:xfrm>
            <a:prstGeom prst="down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8448" name="Text Box 51">
              <a:extLst>
                <a:ext uri="{FF2B5EF4-FFF2-40B4-BE49-F238E27FC236}">
                  <a16:creationId xmlns:a16="http://schemas.microsoft.com/office/drawing/2014/main" id="{76E6F4F4-F758-EE41-BA03-7103E53DE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920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600"/>
                <a:t>Computazione</a:t>
              </a:r>
            </a:p>
          </p:txBody>
        </p:sp>
        <p:sp>
          <p:nvSpPr>
            <p:cNvPr id="18449" name="Rectangle 52">
              <a:extLst>
                <a:ext uri="{FF2B5EF4-FFF2-40B4-BE49-F238E27FC236}">
                  <a16:creationId xmlns:a16="http://schemas.microsoft.com/office/drawing/2014/main" id="{84840191-1301-8F43-BA9C-0F64F8B2C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976"/>
              <a:ext cx="232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Complessità computazionale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(temporale)</a:t>
              </a:r>
            </a:p>
          </p:txBody>
        </p:sp>
        <p:sp>
          <p:nvSpPr>
            <p:cNvPr id="18450" name="Text Box 54">
              <a:extLst>
                <a:ext uri="{FF2B5EF4-FFF2-40B4-BE49-F238E27FC236}">
                  <a16:creationId xmlns:a16="http://schemas.microsoft.com/office/drawing/2014/main" id="{17ED227F-C6B7-9341-B0AC-1C91DE255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29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x</a:t>
              </a:r>
              <a:r>
                <a:rPr lang="en-US" altLang="it-IT" sz="1800" baseline="-25000"/>
                <a:t>1</a:t>
              </a:r>
              <a:endParaRPr lang="en-US" altLang="it-IT" sz="2400"/>
            </a:p>
          </p:txBody>
        </p:sp>
        <p:sp>
          <p:nvSpPr>
            <p:cNvPr id="18451" name="Text Box 55">
              <a:extLst>
                <a:ext uri="{FF2B5EF4-FFF2-40B4-BE49-F238E27FC236}">
                  <a16:creationId xmlns:a16="http://schemas.microsoft.com/office/drawing/2014/main" id="{3C2BD64B-0165-1245-ACFB-5E58F2337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29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x</a:t>
              </a:r>
              <a:r>
                <a:rPr lang="en-US" altLang="it-IT" sz="1800" baseline="-25000"/>
                <a:t>2</a:t>
              </a:r>
              <a:endParaRPr lang="en-US" altLang="it-IT" sz="2400"/>
            </a:p>
          </p:txBody>
        </p:sp>
        <p:sp>
          <p:nvSpPr>
            <p:cNvPr id="18452" name="Text Box 56">
              <a:extLst>
                <a:ext uri="{FF2B5EF4-FFF2-40B4-BE49-F238E27FC236}">
                  <a16:creationId xmlns:a16="http://schemas.microsoft.com/office/drawing/2014/main" id="{41D23D96-5247-B943-B86D-117CAAA9C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29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x</a:t>
              </a:r>
              <a:r>
                <a:rPr lang="en-US" altLang="it-IT" sz="1800" baseline="-25000"/>
                <a:t>3</a:t>
              </a:r>
              <a:endParaRPr lang="en-US" altLang="it-IT" sz="2400"/>
            </a:p>
          </p:txBody>
        </p:sp>
        <p:sp>
          <p:nvSpPr>
            <p:cNvPr id="18453" name="Text Box 57">
              <a:extLst>
                <a:ext uri="{FF2B5EF4-FFF2-40B4-BE49-F238E27FC236}">
                  <a16:creationId xmlns:a16="http://schemas.microsoft.com/office/drawing/2014/main" id="{83C73A3B-E8C5-5045-93A1-3E950D129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296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x</a:t>
              </a:r>
              <a:r>
                <a:rPr lang="en-US" altLang="it-IT" sz="1800" baseline="-25000"/>
                <a:t>n</a:t>
              </a:r>
              <a:endParaRPr lang="en-US" altLang="it-IT" sz="2400"/>
            </a:p>
          </p:txBody>
        </p:sp>
        <p:sp>
          <p:nvSpPr>
            <p:cNvPr id="18454" name="Text Box 58">
              <a:extLst>
                <a:ext uri="{FF2B5EF4-FFF2-40B4-BE49-F238E27FC236}">
                  <a16:creationId xmlns:a16="http://schemas.microsoft.com/office/drawing/2014/main" id="{CE8A4BBE-631F-324D-89CD-57BF51344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344"/>
              <a:ext cx="2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...</a:t>
              </a:r>
              <a:endParaRPr lang="en-US" altLang="it-IT" sz="2400"/>
            </a:p>
          </p:txBody>
        </p:sp>
        <p:sp>
          <p:nvSpPr>
            <p:cNvPr id="18455" name="Text Box 60">
              <a:extLst>
                <a:ext uri="{FF2B5EF4-FFF2-40B4-BE49-F238E27FC236}">
                  <a16:creationId xmlns:a16="http://schemas.microsoft.com/office/drawing/2014/main" id="{9593AF7E-75B7-D44F-859A-4A6A4E0DD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344"/>
              <a:ext cx="2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 i="1"/>
                <a:t>...</a:t>
              </a:r>
              <a:endParaRPr lang="en-US" altLang="it-IT" sz="2400"/>
            </a:p>
          </p:txBody>
        </p:sp>
        <p:sp>
          <p:nvSpPr>
            <p:cNvPr id="18456" name="Text Box 61">
              <a:extLst>
                <a:ext uri="{FF2B5EF4-FFF2-40B4-BE49-F238E27FC236}">
                  <a16:creationId xmlns:a16="http://schemas.microsoft.com/office/drawing/2014/main" id="{F1E4B503-F436-DD4A-B404-E31E89D73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640"/>
              <a:ext cx="11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 i="1"/>
                <a:t>f</a:t>
              </a:r>
              <a:r>
                <a:rPr lang="en-US" altLang="it-IT" sz="2400"/>
                <a:t>(</a:t>
              </a:r>
              <a:r>
                <a:rPr lang="en-US" altLang="it-IT" sz="2400" i="1"/>
                <a:t>x</a:t>
              </a:r>
              <a:r>
                <a:rPr lang="en-US" altLang="it-IT" sz="2400" baseline="-25000"/>
                <a:t>1</a:t>
              </a:r>
              <a:r>
                <a:rPr lang="en-US" altLang="it-IT" sz="2400"/>
                <a:t>, </a:t>
              </a:r>
              <a:r>
                <a:rPr lang="en-US" altLang="it-IT" sz="2400" i="1"/>
                <a:t>x</a:t>
              </a:r>
              <a:r>
                <a:rPr lang="en-US" altLang="it-IT" sz="2400" baseline="-25000"/>
                <a:t>2</a:t>
              </a:r>
              <a:r>
                <a:rPr lang="en-US" altLang="it-IT" sz="2400"/>
                <a:t>, ..., </a:t>
              </a:r>
              <a:r>
                <a:rPr lang="en-US" altLang="it-IT" sz="2400" i="1"/>
                <a:t>x</a:t>
              </a:r>
              <a:r>
                <a:rPr lang="en-US" altLang="it-IT" sz="2400" i="1" baseline="-25000"/>
                <a:t>n</a:t>
              </a:r>
              <a:r>
                <a:rPr lang="en-US" altLang="it-IT" sz="240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C78E1D2-408F-8442-8C5A-CC5509306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6324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La computazione è di tipo </a:t>
            </a:r>
            <a:r>
              <a:rPr lang="en-US" altLang="it-IT" sz="2000" i="1"/>
              <a:t>collettivo</a:t>
            </a:r>
            <a:r>
              <a:rPr lang="en-US" altLang="it-IT" sz="2000"/>
              <a:t> ed emerge come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proprietà dell</a:t>
            </a:r>
            <a:r>
              <a:rPr lang="en-US" altLang="ja-JP" sz="2000">
                <a:latin typeface="Arial" panose="020B0604020202020204" pitchFamily="34" charset="0"/>
              </a:rPr>
              <a:t>'</a:t>
            </a:r>
            <a:r>
              <a:rPr lang="en-US" altLang="it-IT" sz="2000"/>
              <a:t>evoluzione dinamica della rete.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Ogni decisore locale (neurone) non ha visibilità della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computazione globale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Ogni decisore locale concorre alla soluzione globale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in modo sfumato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000"/>
              <a:t>La rete è </a:t>
            </a:r>
            <a:r>
              <a:rPr lang="en-US" altLang="it-IT" sz="2000" i="1"/>
              <a:t>robusta</a:t>
            </a:r>
            <a:r>
              <a:rPr lang="en-US" altLang="it-IT" sz="2000"/>
              <a:t> rispetto a malfunzionamenti locali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17222EAB-67E2-4B47-8980-FCBE6FF5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5308600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3">
            <a:extLst>
              <a:ext uri="{FF2B5EF4-FFF2-40B4-BE49-F238E27FC236}">
                <a16:creationId xmlns:a16="http://schemas.microsoft.com/office/drawing/2014/main" id="{F85CEF60-EEF4-484A-B759-22D7A7AF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33375"/>
            <a:ext cx="2992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Multi-layer Perceptron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>
            <a:extLst>
              <a:ext uri="{FF2B5EF4-FFF2-40B4-BE49-F238E27FC236}">
                <a16:creationId xmlns:a16="http://schemas.microsoft.com/office/drawing/2014/main" id="{BC8F76AE-5D92-AE43-AB39-EE99F48AAED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19200"/>
            <a:ext cx="8534400" cy="2835275"/>
            <a:chOff x="609600" y="1219200"/>
            <a:chExt cx="8534400" cy="2835275"/>
          </a:xfrm>
        </p:grpSpPr>
        <p:sp>
          <p:nvSpPr>
            <p:cNvPr id="22532" name="Line 2">
              <a:extLst>
                <a:ext uri="{FF2B5EF4-FFF2-40B4-BE49-F238E27FC236}">
                  <a16:creationId xmlns:a16="http://schemas.microsoft.com/office/drawing/2014/main" id="{D26FCFD4-7BBB-5643-BB45-5B90AE935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1752600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Line 3">
              <a:extLst>
                <a:ext uri="{FF2B5EF4-FFF2-40B4-BE49-F238E27FC236}">
                  <a16:creationId xmlns:a16="http://schemas.microsoft.com/office/drawing/2014/main" id="{5A0E08FC-254C-7546-9A04-46CF98682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8388" y="1676400"/>
              <a:ext cx="53975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Line 4">
              <a:extLst>
                <a:ext uri="{FF2B5EF4-FFF2-40B4-BE49-F238E27FC236}">
                  <a16:creationId xmlns:a16="http://schemas.microsoft.com/office/drawing/2014/main" id="{C06F4A06-E2B6-F044-92A3-09A206A12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100" y="1676400"/>
              <a:ext cx="11112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5">
              <a:extLst>
                <a:ext uri="{FF2B5EF4-FFF2-40B4-BE49-F238E27FC236}">
                  <a16:creationId xmlns:a16="http://schemas.microsoft.com/office/drawing/2014/main" id="{6169F0D5-F70F-A94B-B301-97465FEB3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375" y="1676400"/>
              <a:ext cx="11112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6">
              <a:extLst>
                <a:ext uri="{FF2B5EF4-FFF2-40B4-BE49-F238E27FC236}">
                  <a16:creationId xmlns:a16="http://schemas.microsoft.com/office/drawing/2014/main" id="{4FC8DCF6-84F6-0444-9373-C5857515F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7650" y="1752600"/>
              <a:ext cx="55563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Line 7">
              <a:extLst>
                <a:ext uri="{FF2B5EF4-FFF2-40B4-BE49-F238E27FC236}">
                  <a16:creationId xmlns:a16="http://schemas.microsoft.com/office/drawing/2014/main" id="{1EE6AF84-2162-1249-8CA8-0130676E8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3950" y="16764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8">
              <a:extLst>
                <a:ext uri="{FF2B5EF4-FFF2-40B4-BE49-F238E27FC236}">
                  <a16:creationId xmlns:a16="http://schemas.microsoft.com/office/drawing/2014/main" id="{C79E5314-AED9-7540-B23E-52DC82798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2225" y="16764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9">
              <a:extLst>
                <a:ext uri="{FF2B5EF4-FFF2-40B4-BE49-F238E27FC236}">
                  <a16:creationId xmlns:a16="http://schemas.microsoft.com/office/drawing/2014/main" id="{9BCB9DF1-F37B-8E41-9BA7-7E0ACCDAA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0500" y="16764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11">
              <a:extLst>
                <a:ext uri="{FF2B5EF4-FFF2-40B4-BE49-F238E27FC236}">
                  <a16:creationId xmlns:a16="http://schemas.microsoft.com/office/drawing/2014/main" id="{4EFC6473-FBE8-364C-AB32-B99FE56F6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213" y="1752600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33">
              <a:extLst>
                <a:ext uri="{FF2B5EF4-FFF2-40B4-BE49-F238E27FC236}">
                  <a16:creationId xmlns:a16="http://schemas.microsoft.com/office/drawing/2014/main" id="{79CD58BE-466E-8743-8B5C-4A388599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2098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22542" name="Line 34">
              <a:extLst>
                <a:ext uri="{FF2B5EF4-FFF2-40B4-BE49-F238E27FC236}">
                  <a16:creationId xmlns:a16="http://schemas.microsoft.com/office/drawing/2014/main" id="{85B406D4-CC6A-054B-A7B3-8E03230F1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1752600"/>
              <a:ext cx="990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5">
              <a:extLst>
                <a:ext uri="{FF2B5EF4-FFF2-40B4-BE49-F238E27FC236}">
                  <a16:creationId xmlns:a16="http://schemas.microsoft.com/office/drawing/2014/main" id="{876C7192-E80A-DE46-BD18-5649935E1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200" y="2209800"/>
              <a:ext cx="914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6">
              <a:extLst>
                <a:ext uri="{FF2B5EF4-FFF2-40B4-BE49-F238E27FC236}">
                  <a16:creationId xmlns:a16="http://schemas.microsoft.com/office/drawing/2014/main" id="{753A9729-16F2-3248-B10C-F70D8668F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4200" y="2590800"/>
              <a:ext cx="990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Text Box 37">
              <a:extLst>
                <a:ext uri="{FF2B5EF4-FFF2-40B4-BE49-F238E27FC236}">
                  <a16:creationId xmlns:a16="http://schemas.microsoft.com/office/drawing/2014/main" id="{8CA5662C-1948-9447-B58B-C332976B3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2362200"/>
              <a:ext cx="26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:</a:t>
              </a:r>
            </a:p>
          </p:txBody>
        </p:sp>
        <p:sp>
          <p:nvSpPr>
            <p:cNvPr id="22546" name="Line 39">
              <a:extLst>
                <a:ext uri="{FF2B5EF4-FFF2-40B4-BE49-F238E27FC236}">
                  <a16:creationId xmlns:a16="http://schemas.microsoft.com/office/drawing/2014/main" id="{18237424-1F6A-2646-9561-D7FD3446F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2209800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40">
              <a:extLst>
                <a:ext uri="{FF2B5EF4-FFF2-40B4-BE49-F238E27FC236}">
                  <a16:creationId xmlns:a16="http://schemas.microsoft.com/office/drawing/2014/main" id="{26D481D4-6D7F-B243-85B5-E6372FA731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8388" y="2133600"/>
              <a:ext cx="53975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41">
              <a:extLst>
                <a:ext uri="{FF2B5EF4-FFF2-40B4-BE49-F238E27FC236}">
                  <a16:creationId xmlns:a16="http://schemas.microsoft.com/office/drawing/2014/main" id="{637F52D6-8F6D-0C42-A62B-AEA170E5A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100" y="2133600"/>
              <a:ext cx="11112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42">
              <a:extLst>
                <a:ext uri="{FF2B5EF4-FFF2-40B4-BE49-F238E27FC236}">
                  <a16:creationId xmlns:a16="http://schemas.microsoft.com/office/drawing/2014/main" id="{54F14261-9DF9-1748-AF95-ABD90DC8E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375" y="2133600"/>
              <a:ext cx="11112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43">
              <a:extLst>
                <a:ext uri="{FF2B5EF4-FFF2-40B4-BE49-F238E27FC236}">
                  <a16:creationId xmlns:a16="http://schemas.microsoft.com/office/drawing/2014/main" id="{BA481550-0826-A746-BAA6-7F34AB012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7650" y="2209800"/>
              <a:ext cx="55563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44">
              <a:extLst>
                <a:ext uri="{FF2B5EF4-FFF2-40B4-BE49-F238E27FC236}">
                  <a16:creationId xmlns:a16="http://schemas.microsoft.com/office/drawing/2014/main" id="{A95510A6-EBB4-7144-A2BE-AA1AA2F8F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3950" y="21336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45">
              <a:extLst>
                <a:ext uri="{FF2B5EF4-FFF2-40B4-BE49-F238E27FC236}">
                  <a16:creationId xmlns:a16="http://schemas.microsoft.com/office/drawing/2014/main" id="{B5E98BAB-1FFA-4D45-A0BC-1DB9E3A03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2225" y="21336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6">
              <a:extLst>
                <a:ext uri="{FF2B5EF4-FFF2-40B4-BE49-F238E27FC236}">
                  <a16:creationId xmlns:a16="http://schemas.microsoft.com/office/drawing/2014/main" id="{9A5887A0-A160-F444-BF0F-027859FFD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0500" y="21336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7">
              <a:extLst>
                <a:ext uri="{FF2B5EF4-FFF2-40B4-BE49-F238E27FC236}">
                  <a16:creationId xmlns:a16="http://schemas.microsoft.com/office/drawing/2014/main" id="{6D7A6707-B8C2-F94A-B4FA-A459EAF35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213" y="2209800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9">
              <a:extLst>
                <a:ext uri="{FF2B5EF4-FFF2-40B4-BE49-F238E27FC236}">
                  <a16:creationId xmlns:a16="http://schemas.microsoft.com/office/drawing/2014/main" id="{248A984C-08C9-1D4F-A2C5-38EED1C09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7400" y="3124200"/>
              <a:ext cx="280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50">
              <a:extLst>
                <a:ext uri="{FF2B5EF4-FFF2-40B4-BE49-F238E27FC236}">
                  <a16:creationId xmlns:a16="http://schemas.microsoft.com/office/drawing/2014/main" id="{C5A69B17-1FBF-2442-A3A7-50E9ACE9B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8388" y="3048000"/>
              <a:ext cx="53975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51">
              <a:extLst>
                <a:ext uri="{FF2B5EF4-FFF2-40B4-BE49-F238E27FC236}">
                  <a16:creationId xmlns:a16="http://schemas.microsoft.com/office/drawing/2014/main" id="{0760A277-D2CC-C94F-865F-663821EB93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1100" y="3048000"/>
              <a:ext cx="11112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52">
              <a:extLst>
                <a:ext uri="{FF2B5EF4-FFF2-40B4-BE49-F238E27FC236}">
                  <a16:creationId xmlns:a16="http://schemas.microsoft.com/office/drawing/2014/main" id="{F002546C-8294-E748-861F-02ACC18B2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375" y="3048000"/>
              <a:ext cx="11112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53">
              <a:extLst>
                <a:ext uri="{FF2B5EF4-FFF2-40B4-BE49-F238E27FC236}">
                  <a16:creationId xmlns:a16="http://schemas.microsoft.com/office/drawing/2014/main" id="{F5276A93-E520-634B-ACF6-F45220CA2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7650" y="3124200"/>
              <a:ext cx="55563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54">
              <a:extLst>
                <a:ext uri="{FF2B5EF4-FFF2-40B4-BE49-F238E27FC236}">
                  <a16:creationId xmlns:a16="http://schemas.microsoft.com/office/drawing/2014/main" id="{A9D1FC8E-D13C-594E-9295-C0B2CE91C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3950" y="30480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Line 55">
              <a:extLst>
                <a:ext uri="{FF2B5EF4-FFF2-40B4-BE49-F238E27FC236}">
                  <a16:creationId xmlns:a16="http://schemas.microsoft.com/office/drawing/2014/main" id="{3FBE75D6-CA0E-2A48-B092-FFA33E3A8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62225" y="30480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56">
              <a:extLst>
                <a:ext uri="{FF2B5EF4-FFF2-40B4-BE49-F238E27FC236}">
                  <a16:creationId xmlns:a16="http://schemas.microsoft.com/office/drawing/2014/main" id="{5E02D582-AB70-2E43-AE2E-7EFCA4F8A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30500" y="3048000"/>
              <a:ext cx="571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57">
              <a:extLst>
                <a:ext uri="{FF2B5EF4-FFF2-40B4-BE49-F238E27FC236}">
                  <a16:creationId xmlns:a16="http://schemas.microsoft.com/office/drawing/2014/main" id="{406B4303-12C1-2448-8AFB-65998B180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213" y="3124200"/>
              <a:ext cx="280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Oval 58">
              <a:extLst>
                <a:ext uri="{FF2B5EF4-FFF2-40B4-BE49-F238E27FC236}">
                  <a16:creationId xmlns:a16="http://schemas.microsoft.com/office/drawing/2014/main" id="{ED2C3330-68D0-9F4A-B20E-FEB2E5DC8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17272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22565" name="Oval 59">
              <a:extLst>
                <a:ext uri="{FF2B5EF4-FFF2-40B4-BE49-F238E27FC236}">
                  <a16:creationId xmlns:a16="http://schemas.microsoft.com/office/drawing/2014/main" id="{6E41BE67-A530-0F45-A0F5-81EAC87B1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21844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22566" name="Oval 60">
              <a:extLst>
                <a:ext uri="{FF2B5EF4-FFF2-40B4-BE49-F238E27FC236}">
                  <a16:creationId xmlns:a16="http://schemas.microsoft.com/office/drawing/2014/main" id="{F56A3B5E-DA59-5B4B-9C97-E11EFE9F3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30988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22567" name="Text Box 62">
              <a:extLst>
                <a:ext uri="{FF2B5EF4-FFF2-40B4-BE49-F238E27FC236}">
                  <a16:creationId xmlns:a16="http://schemas.microsoft.com/office/drawing/2014/main" id="{D408D590-065C-2342-8902-CA1673C0F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1447800"/>
              <a:ext cx="422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baseline="-25000"/>
                <a:t>1</a:t>
              </a:r>
              <a:endParaRPr lang="en-US" altLang="it-IT" sz="2400"/>
            </a:p>
          </p:txBody>
        </p:sp>
        <p:sp>
          <p:nvSpPr>
            <p:cNvPr id="22568" name="Text Box 63">
              <a:extLst>
                <a:ext uri="{FF2B5EF4-FFF2-40B4-BE49-F238E27FC236}">
                  <a16:creationId xmlns:a16="http://schemas.microsoft.com/office/drawing/2014/main" id="{FA85A1D5-FC71-1045-87BB-96101392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1905000"/>
              <a:ext cx="422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baseline="-25000"/>
                <a:t>2</a:t>
              </a:r>
              <a:endParaRPr lang="en-US" altLang="it-IT" sz="2400"/>
            </a:p>
          </p:txBody>
        </p:sp>
        <p:sp>
          <p:nvSpPr>
            <p:cNvPr id="22569" name="Text Box 64">
              <a:extLst>
                <a:ext uri="{FF2B5EF4-FFF2-40B4-BE49-F238E27FC236}">
                  <a16:creationId xmlns:a16="http://schemas.microsoft.com/office/drawing/2014/main" id="{1A3A43D2-0804-6349-8F85-9BDC84AB2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22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i="1" baseline="-25000"/>
                <a:t>n</a:t>
              </a:r>
              <a:endParaRPr lang="en-US" altLang="it-IT" sz="2400"/>
            </a:p>
          </p:txBody>
        </p:sp>
        <p:sp>
          <p:nvSpPr>
            <p:cNvPr id="22570" name="Text Box 65">
              <a:extLst>
                <a:ext uri="{FF2B5EF4-FFF2-40B4-BE49-F238E27FC236}">
                  <a16:creationId xmlns:a16="http://schemas.microsoft.com/office/drawing/2014/main" id="{42F09908-E07A-874E-BFE8-1EFA15736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2100" y="2209800"/>
              <a:ext cx="355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+</a:t>
              </a:r>
            </a:p>
          </p:txBody>
        </p:sp>
        <p:sp>
          <p:nvSpPr>
            <p:cNvPr id="22571" name="Text Box 66">
              <a:extLst>
                <a:ext uri="{FF2B5EF4-FFF2-40B4-BE49-F238E27FC236}">
                  <a16:creationId xmlns:a16="http://schemas.microsoft.com/office/drawing/2014/main" id="{D92EAAD6-89CA-2D4E-810A-48BCCE6F7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1219200"/>
              <a:ext cx="454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i</a:t>
              </a:r>
              <a:r>
                <a:rPr lang="en-US" altLang="it-IT" sz="2000" baseline="-25000"/>
                <a:t>1</a:t>
              </a:r>
              <a:endParaRPr lang="en-US" altLang="it-IT" sz="2000"/>
            </a:p>
          </p:txBody>
        </p:sp>
        <p:sp>
          <p:nvSpPr>
            <p:cNvPr id="22572" name="Text Box 67">
              <a:extLst>
                <a:ext uri="{FF2B5EF4-FFF2-40B4-BE49-F238E27FC236}">
                  <a16:creationId xmlns:a16="http://schemas.microsoft.com/office/drawing/2014/main" id="{3C48BD58-F36C-AD4C-AE04-16D51B771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1752600"/>
              <a:ext cx="454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i</a:t>
              </a:r>
              <a:r>
                <a:rPr lang="en-US" altLang="it-IT" sz="2000" baseline="-25000"/>
                <a:t>2</a:t>
              </a:r>
              <a:endParaRPr lang="en-US" altLang="it-IT" sz="2000"/>
            </a:p>
          </p:txBody>
        </p:sp>
        <p:sp>
          <p:nvSpPr>
            <p:cNvPr id="22573" name="Text Box 68">
              <a:extLst>
                <a:ext uri="{FF2B5EF4-FFF2-40B4-BE49-F238E27FC236}">
                  <a16:creationId xmlns:a16="http://schemas.microsoft.com/office/drawing/2014/main" id="{1DEF923B-9E46-BB42-A50C-3F32FE233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2667000"/>
              <a:ext cx="454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T</a:t>
              </a:r>
              <a:r>
                <a:rPr lang="en-US" altLang="it-IT" sz="2000" i="1" baseline="-25000"/>
                <a:t>in</a:t>
              </a:r>
              <a:endParaRPr lang="en-US" altLang="it-IT" sz="2000"/>
            </a:p>
          </p:txBody>
        </p:sp>
        <p:sp>
          <p:nvSpPr>
            <p:cNvPr id="22574" name="Line 69">
              <a:extLst>
                <a:ext uri="{FF2B5EF4-FFF2-40B4-BE49-F238E27FC236}">
                  <a16:creationId xmlns:a16="http://schemas.microsoft.com/office/drawing/2014/main" id="{C5D892BB-E357-2244-B275-546E6D25C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2438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Rectangle 70">
              <a:extLst>
                <a:ext uri="{FF2B5EF4-FFF2-40B4-BE49-F238E27FC236}">
                  <a16:creationId xmlns:a16="http://schemas.microsoft.com/office/drawing/2014/main" id="{E78A9716-C55D-7A45-A1A9-4E2D4BCFC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057400"/>
              <a:ext cx="1295400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22576" name="Line 71">
              <a:extLst>
                <a:ext uri="{FF2B5EF4-FFF2-40B4-BE49-F238E27FC236}">
                  <a16:creationId xmlns:a16="http://schemas.microsoft.com/office/drawing/2014/main" id="{C9CF674B-FC3A-7E46-9BA6-DE04A46D7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2200" y="2438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Text Box 72">
              <a:extLst>
                <a:ext uri="{FF2B5EF4-FFF2-40B4-BE49-F238E27FC236}">
                  <a16:creationId xmlns:a16="http://schemas.microsoft.com/office/drawing/2014/main" id="{8B3EC18E-319D-7245-91A3-FB43852EE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209800"/>
              <a:ext cx="3857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V</a:t>
              </a:r>
              <a:r>
                <a:rPr lang="en-US" altLang="it-IT" sz="2000" i="1" baseline="-25000"/>
                <a:t>i</a:t>
              </a:r>
              <a:endParaRPr lang="en-US" altLang="it-IT" sz="2400"/>
            </a:p>
          </p:txBody>
        </p:sp>
        <p:sp>
          <p:nvSpPr>
            <p:cNvPr id="22578" name="Text Box 73">
              <a:extLst>
                <a:ext uri="{FF2B5EF4-FFF2-40B4-BE49-F238E27FC236}">
                  <a16:creationId xmlns:a16="http://schemas.microsoft.com/office/drawing/2014/main" id="{40224831-1636-754D-9656-D36F2E7D6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352800"/>
              <a:ext cx="19002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dalle uscite degli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altri neuroni</a:t>
              </a:r>
            </a:p>
          </p:txBody>
        </p:sp>
        <p:sp>
          <p:nvSpPr>
            <p:cNvPr id="22579" name="Line 74">
              <a:extLst>
                <a:ext uri="{FF2B5EF4-FFF2-40B4-BE49-F238E27FC236}">
                  <a16:creationId xmlns:a16="http://schemas.microsoft.com/office/drawing/2014/main" id="{BC2FB25B-04D4-7C46-A8FC-5D5982E98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5400" y="24384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Line 75">
              <a:extLst>
                <a:ext uri="{FF2B5EF4-FFF2-40B4-BE49-F238E27FC236}">
                  <a16:creationId xmlns:a16="http://schemas.microsoft.com/office/drawing/2014/main" id="{360C08E0-A165-BE4D-B4BC-7506DAB6C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6400" y="2133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581" name="AutoShape 76">
              <a:extLst>
                <a:ext uri="{FF2B5EF4-FFF2-40B4-BE49-F238E27FC236}">
                  <a16:creationId xmlns:a16="http://schemas.microsoft.com/office/drawing/2014/main" id="{04A22721-608E-FA47-B2F9-9955A228D9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81600" y="2247900"/>
              <a:ext cx="609600" cy="3810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82" name="Text Box 77">
              <a:extLst>
                <a:ext uri="{FF2B5EF4-FFF2-40B4-BE49-F238E27FC236}">
                  <a16:creationId xmlns:a16="http://schemas.microsoft.com/office/drawing/2014/main" id="{D7DF8612-2B2C-E54B-9FD2-9B2BD6573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971800"/>
              <a:ext cx="24336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dispositivo a soglia </a:t>
              </a:r>
              <a:r>
                <a:rPr lang="en-US" altLang="it-IT" sz="2000" i="1"/>
                <a:t>U</a:t>
              </a:r>
              <a:r>
                <a:rPr lang="en-US" altLang="it-IT" sz="2000" i="1" baseline="-25000"/>
                <a:t>i</a:t>
              </a:r>
              <a:endParaRPr lang="en-US" altLang="it-IT" sz="2000"/>
            </a:p>
          </p:txBody>
        </p:sp>
        <p:sp>
          <p:nvSpPr>
            <p:cNvPr id="22583" name="Text Box 78">
              <a:extLst>
                <a:ext uri="{FF2B5EF4-FFF2-40B4-BE49-F238E27FC236}">
                  <a16:creationId xmlns:a16="http://schemas.microsoft.com/office/drawing/2014/main" id="{A4E858C2-AF72-8B4F-B963-0F50743AD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447800"/>
              <a:ext cx="1824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 i="1"/>
                <a:t>i-</a:t>
              </a:r>
              <a:r>
                <a:rPr lang="en-US" altLang="it-IT" sz="2000"/>
                <a:t>esimo neurone</a:t>
              </a:r>
            </a:p>
          </p:txBody>
        </p:sp>
        <p:sp>
          <p:nvSpPr>
            <p:cNvPr id="22584" name="Text Box 79">
              <a:extLst>
                <a:ext uri="{FF2B5EF4-FFF2-40B4-BE49-F238E27FC236}">
                  <a16:creationId xmlns:a16="http://schemas.microsoft.com/office/drawing/2014/main" id="{141088F0-02A2-0C48-8A05-BB7F88D3C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5338" y="2667000"/>
              <a:ext cx="1998662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agli ingressi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000"/>
                <a:t>degli altri neuroni</a:t>
              </a:r>
            </a:p>
          </p:txBody>
        </p:sp>
      </p:grpSp>
      <p:sp>
        <p:nvSpPr>
          <p:cNvPr id="22530" name="Text Box 80">
            <a:extLst>
              <a:ext uri="{FF2B5EF4-FFF2-40B4-BE49-F238E27FC236}">
                <a16:creationId xmlns:a16="http://schemas.microsoft.com/office/drawing/2014/main" id="{76B92943-BC22-8747-8EFD-72002809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3375"/>
            <a:ext cx="3627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/>
              <a:t>Rete (discreta) di Hopfield</a:t>
            </a:r>
          </a:p>
        </p:txBody>
      </p:sp>
      <p:sp>
        <p:nvSpPr>
          <p:cNvPr id="22531" name="Rectangle 81">
            <a:extLst>
              <a:ext uri="{FF2B5EF4-FFF2-40B4-BE49-F238E27FC236}">
                <a16:creationId xmlns:a16="http://schemas.microsoft.com/office/drawing/2014/main" id="{8CE24B4C-F155-9A46-85E3-612A4DB9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4432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>
                <a:sym typeface="Symbol" pitchFamily="2" charset="2"/>
              </a:rPr>
              <a:t>V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r>
              <a:rPr lang="en-US" altLang="it-IT" sz="2400" i="1">
                <a:sym typeface="Symbol" pitchFamily="2" charset="2"/>
              </a:rPr>
              <a:t> </a:t>
            </a:r>
            <a:r>
              <a:rPr lang="en-US" altLang="it-IT" sz="2400">
                <a:sym typeface="Symbol" pitchFamily="2" charset="2"/>
              </a:rPr>
              <a:t> diventa  1  se  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>
                <a:sym typeface="Symbol" pitchFamily="2" charset="2"/>
              </a:rPr>
              <a:t>i </a:t>
            </a:r>
            <a:r>
              <a:rPr lang="en-US" altLang="it-IT" sz="2400" baseline="-25000">
                <a:sym typeface="Symbol" pitchFamily="2" charset="2"/>
              </a:rPr>
              <a:t>≠ </a:t>
            </a:r>
            <a:r>
              <a:rPr lang="en-US" altLang="it-IT" sz="2400" i="1" baseline="-25000">
                <a:sym typeface="Symbol" pitchFamily="2" charset="2"/>
              </a:rPr>
              <a:t>j</a:t>
            </a:r>
            <a:r>
              <a:rPr lang="en-US" altLang="it-IT" sz="2400">
                <a:sym typeface="Symbol" pitchFamily="2" charset="2"/>
              </a:rPr>
              <a:t> </a:t>
            </a:r>
            <a:r>
              <a:rPr lang="en-US" altLang="it-IT" sz="2400" i="1">
                <a:sym typeface="Symbol" pitchFamily="2" charset="2"/>
              </a:rPr>
              <a:t>T</a:t>
            </a:r>
            <a:r>
              <a:rPr lang="en-US" altLang="it-IT" sz="2400" i="1" baseline="-25000">
                <a:sym typeface="Symbol" pitchFamily="2" charset="2"/>
              </a:rPr>
              <a:t>ij</a:t>
            </a:r>
            <a:r>
              <a:rPr lang="en-US" altLang="it-IT" sz="2400" i="1">
                <a:sym typeface="Symbol" pitchFamily="2" charset="2"/>
              </a:rPr>
              <a:t> V</a:t>
            </a:r>
            <a:r>
              <a:rPr lang="en-US" altLang="it-IT" sz="2400" i="1" baseline="-25000">
                <a:sym typeface="Symbol" pitchFamily="2" charset="2"/>
              </a:rPr>
              <a:t>j</a:t>
            </a:r>
            <a:r>
              <a:rPr lang="en-US" altLang="it-IT" sz="2400">
                <a:sym typeface="Symbol" pitchFamily="2" charset="2"/>
              </a:rPr>
              <a:t>  &gt; </a:t>
            </a:r>
            <a:r>
              <a:rPr lang="en-US" altLang="it-IT" sz="2400" i="1">
                <a:sym typeface="Symbol" pitchFamily="2" charset="2"/>
              </a:rPr>
              <a:t>U</a:t>
            </a:r>
            <a:r>
              <a:rPr lang="en-US" altLang="it-IT" sz="2400" i="1" baseline="-25000">
                <a:sym typeface="Symbol" pitchFamily="2" charset="2"/>
              </a:rPr>
              <a:t>i</a:t>
            </a:r>
            <a:endParaRPr lang="en-US" altLang="it-IT" sz="2400" baseline="-25000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baseline="-25000"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i="1"/>
              <a:t>V</a:t>
            </a:r>
            <a:r>
              <a:rPr lang="en-US" altLang="it-IT" sz="2400" i="1" baseline="-25000"/>
              <a:t>i</a:t>
            </a:r>
            <a:r>
              <a:rPr lang="en-US" altLang="it-IT" sz="2400" i="1"/>
              <a:t> </a:t>
            </a:r>
            <a:r>
              <a:rPr lang="en-US" altLang="it-IT" sz="2400"/>
              <a:t> diventa  0  se   </a:t>
            </a:r>
            <a:r>
              <a:rPr lang="en-US" altLang="it-IT">
                <a:sym typeface="Symbol" pitchFamily="2" charset="2"/>
              </a:rPr>
              <a:t></a:t>
            </a:r>
            <a:r>
              <a:rPr lang="en-US" altLang="it-IT" sz="2400" i="1" baseline="-25000"/>
              <a:t>i </a:t>
            </a:r>
            <a:r>
              <a:rPr lang="en-US" altLang="it-IT" sz="2400" baseline="-25000"/>
              <a:t>≠ </a:t>
            </a:r>
            <a:r>
              <a:rPr lang="en-US" altLang="it-IT" sz="2400" i="1" baseline="-25000"/>
              <a:t>j</a:t>
            </a:r>
            <a:r>
              <a:rPr lang="en-US" altLang="it-IT" sz="2400"/>
              <a:t> </a:t>
            </a:r>
            <a:r>
              <a:rPr lang="en-US" altLang="it-IT" sz="2400" i="1"/>
              <a:t>T</a:t>
            </a:r>
            <a:r>
              <a:rPr lang="en-US" altLang="it-IT" sz="2400" i="1" baseline="-25000"/>
              <a:t>ij</a:t>
            </a:r>
            <a:r>
              <a:rPr lang="en-US" altLang="it-IT" sz="2400" i="1"/>
              <a:t> V</a:t>
            </a:r>
            <a:r>
              <a:rPr lang="en-US" altLang="it-IT" sz="2400" i="1" baseline="-25000"/>
              <a:t>j</a:t>
            </a:r>
            <a:r>
              <a:rPr lang="en-US" altLang="it-IT" sz="2400"/>
              <a:t>  &lt; </a:t>
            </a:r>
            <a:r>
              <a:rPr lang="en-US" altLang="it-IT" sz="2400" i="1"/>
              <a:t>U</a:t>
            </a:r>
            <a:r>
              <a:rPr lang="en-US" altLang="it-IT" sz="2400" i="1" baseline="-25000"/>
              <a:t>i</a:t>
            </a:r>
            <a:endParaRPr lang="en-US" altLang="it-IT" sz="2400" baseline="-25000">
              <a:sym typeface="Symbol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1446</Words>
  <Application>Microsoft Macintosh PowerPoint</Application>
  <PresentationFormat>On-screen Show (4:3)</PresentationFormat>
  <Paragraphs>291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Brush Script MT Italic</vt:lpstr>
      <vt:lpstr>ＭＳ Ｐゴシック</vt:lpstr>
      <vt:lpstr>Apple Chancery</vt:lpstr>
      <vt:lpstr>Arial</vt:lpstr>
      <vt:lpstr>Calibri</vt:lpstr>
      <vt:lpstr>Helvetica</vt:lpstr>
      <vt:lpstr>Symbol</vt:lpstr>
      <vt:lpstr>Times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Dipartimento di Matematica  e Informatica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Franz Fabris</dc:creator>
  <cp:lastModifiedBy>Francesco Fabris</cp:lastModifiedBy>
  <cp:revision>173</cp:revision>
  <dcterms:created xsi:type="dcterms:W3CDTF">2015-10-29T08:24:18Z</dcterms:created>
  <dcterms:modified xsi:type="dcterms:W3CDTF">2024-04-09T09:05:00Z</dcterms:modified>
</cp:coreProperties>
</file>